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2.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media/image11.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39"/>
  </p:notesMasterIdLst>
  <p:handoutMasterIdLst>
    <p:handoutMasterId r:id="rId40"/>
  </p:handoutMasterIdLst>
  <p:sldIdLst>
    <p:sldId id="456" r:id="rId7"/>
    <p:sldId id="526" r:id="rId8"/>
    <p:sldId id="524" r:id="rId9"/>
    <p:sldId id="515" r:id="rId10"/>
    <p:sldId id="516" r:id="rId11"/>
    <p:sldId id="534" r:id="rId12"/>
    <p:sldId id="487" r:id="rId13"/>
    <p:sldId id="530" r:id="rId14"/>
    <p:sldId id="517" r:id="rId15"/>
    <p:sldId id="518" r:id="rId16"/>
    <p:sldId id="495" r:id="rId17"/>
    <p:sldId id="502" r:id="rId18"/>
    <p:sldId id="501" r:id="rId19"/>
    <p:sldId id="519" r:id="rId20"/>
    <p:sldId id="496" r:id="rId21"/>
    <p:sldId id="539" r:id="rId22"/>
    <p:sldId id="523" r:id="rId23"/>
    <p:sldId id="499" r:id="rId24"/>
    <p:sldId id="520" r:id="rId25"/>
    <p:sldId id="527" r:id="rId26"/>
    <p:sldId id="500" r:id="rId27"/>
    <p:sldId id="531" r:id="rId28"/>
    <p:sldId id="468" r:id="rId29"/>
    <p:sldId id="521" r:id="rId30"/>
    <p:sldId id="307" r:id="rId31"/>
    <p:sldId id="535" r:id="rId32"/>
    <p:sldId id="514" r:id="rId33"/>
    <p:sldId id="532" r:id="rId34"/>
    <p:sldId id="366" r:id="rId35"/>
    <p:sldId id="538" r:id="rId36"/>
    <p:sldId id="536" r:id="rId37"/>
    <p:sldId id="447"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8880" autoAdjust="0"/>
    <p:restoredTop sz="55761" autoAdjust="0"/>
  </p:normalViewPr>
  <p:slideViewPr>
    <p:cSldViewPr snapToGrid="0">
      <p:cViewPr varScale="1">
        <p:scale>
          <a:sx n="43" d="100"/>
          <a:sy n="43" d="100"/>
        </p:scale>
        <p:origin x="690" y="36"/>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1110"/>
    </p:cViewPr>
  </p:sorterViewPr>
  <p:notesViewPr>
    <p:cSldViewPr snapToGrid="0" showGuides="1">
      <p:cViewPr varScale="1">
        <p:scale>
          <a:sx n="77" d="100"/>
          <a:sy n="77" d="100"/>
        </p:scale>
        <p:origin x="3978" y="9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notesMaster" Target="notesMasters/notesMaster1.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viewProps" Target="view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theme" Target="theme/theme1.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10/9/2025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10/9/2025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1</a:t>
            </a:fld>
            <a:endParaRPr lang="en-US"/>
          </a:p>
        </p:txBody>
      </p:sp>
      <p:sp>
        <p:nvSpPr>
          <p:cNvPr id="5" name="Header Placeholder 3">
            <a:extLst>
              <a:ext uri="{FF2B5EF4-FFF2-40B4-BE49-F238E27FC236}">
                <a16:creationId xmlns:a16="http://schemas.microsoft.com/office/drawing/2014/main" id="{72938406-4F60-0867-8CA1-949DE20D5234}"/>
              </a:ext>
            </a:extLst>
          </p:cNvPr>
          <p:cNvSpPr txBox="1">
            <a:spLocks/>
          </p:cNvSpPr>
          <p:nvPr/>
        </p:nvSpPr>
        <p:spPr>
          <a:xfrm>
            <a:off x="0" y="0"/>
            <a:ext cx="2971800" cy="458788"/>
          </a:xfrm>
          <a:prstGeom prst="rect">
            <a:avLst/>
          </a:prstGeom>
        </p:spPr>
        <p:txBody>
          <a:bodyPr vert="horz" lIns="91440" tIns="45720" rIns="91440" bIns="45720" rtlCol="0"/>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CWMS Overview</a:t>
            </a:r>
            <a:endParaRPr lang="en-US" dirty="0"/>
          </a:p>
        </p:txBody>
      </p:sp>
    </p:spTree>
    <p:extLst>
      <p:ext uri="{BB962C8B-B14F-4D97-AF65-F5344CB8AC3E}">
        <p14:creationId xmlns:p14="http://schemas.microsoft.com/office/powerpoint/2010/main" val="41078258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the process</a:t>
            </a:r>
          </a:p>
          <a:p>
            <a:endParaRPr lang="en-US" dirty="0"/>
          </a:p>
          <a:p>
            <a:r>
              <a:rPr lang="en-US" dirty="0"/>
              <a:t>Explain that</a:t>
            </a:r>
            <a:r>
              <a:rPr lang="en-US" baseline="0" dirty="0"/>
              <a:t> the piece we will be focusing on is RTS</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BC3A86D8-1D95-4DFF-A26B-8F86AC3AC58E}" type="slidenum">
              <a:rPr lang="en-US" smtClean="0"/>
              <a:t>10</a:t>
            </a:fld>
            <a:endParaRPr lang="en-US" dirty="0"/>
          </a:p>
        </p:txBody>
      </p:sp>
      <p:sp>
        <p:nvSpPr>
          <p:cNvPr id="5" name="Header Placeholder 3">
            <a:extLst>
              <a:ext uri="{FF2B5EF4-FFF2-40B4-BE49-F238E27FC236}">
                <a16:creationId xmlns:a16="http://schemas.microsoft.com/office/drawing/2014/main" id="{969A034E-FD91-0187-2C13-A31786B52E77}"/>
              </a:ext>
            </a:extLst>
          </p:cNvPr>
          <p:cNvSpPr txBox="1">
            <a:spLocks/>
          </p:cNvSpPr>
          <p:nvPr/>
        </p:nvSpPr>
        <p:spPr>
          <a:xfrm>
            <a:off x="0" y="0"/>
            <a:ext cx="2971800" cy="458788"/>
          </a:xfrm>
          <a:prstGeom prst="rect">
            <a:avLst/>
          </a:prstGeom>
        </p:spPr>
        <p:txBody>
          <a:bodyPr vert="horz" lIns="91440" tIns="45720" rIns="91440" bIns="45720" rtlCol="0"/>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CWMS Overview</a:t>
            </a:r>
            <a:endParaRPr lang="en-US" dirty="0"/>
          </a:p>
        </p:txBody>
      </p:sp>
    </p:spTree>
    <p:extLst>
      <p:ext uri="{BB962C8B-B14F-4D97-AF65-F5344CB8AC3E}">
        <p14:creationId xmlns:p14="http://schemas.microsoft.com/office/powerpoint/2010/main" val="3836102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buFont typeface="+mj-lt"/>
              <a:buAutoNum type="alphaUcPeriod" startAt="2"/>
            </a:pPr>
            <a:r>
              <a:rPr lang="en-US" dirty="0"/>
              <a:t>Components of CWMS</a:t>
            </a:r>
          </a:p>
          <a:p>
            <a:pPr lvl="1">
              <a:buFont typeface="+mj-lt"/>
              <a:buAutoNum type="arabicPeriod" startAt="2"/>
            </a:pPr>
            <a:r>
              <a:rPr lang="en-US" b="1" dirty="0"/>
              <a:t>Data Acquisition</a:t>
            </a:r>
          </a:p>
          <a:p>
            <a:pPr lvl="2"/>
            <a:r>
              <a:rPr lang="en-US" b="1" dirty="0"/>
              <a:t>Collect: record and transmit </a:t>
            </a:r>
            <a:r>
              <a:rPr lang="en-US" dirty="0"/>
              <a:t>(line of sight to satellite to receiving dish to CWMS server (database)</a:t>
            </a:r>
          </a:p>
          <a:p>
            <a:pPr lvl="2"/>
            <a:r>
              <a:rPr lang="en-US" b="1" dirty="0"/>
              <a:t>Decode i</a:t>
            </a:r>
            <a:r>
              <a:rPr lang="en-US" dirty="0"/>
              <a:t>nto usable format</a:t>
            </a:r>
          </a:p>
          <a:p>
            <a:pPr lvl="2"/>
            <a:r>
              <a:rPr lang="en-US" b="1" dirty="0"/>
              <a:t>Transform decoded data</a:t>
            </a:r>
          </a:p>
          <a:p>
            <a:pPr lvl="2"/>
            <a:r>
              <a:rPr lang="en-US" b="1" dirty="0"/>
              <a:t>Validate transformed data</a:t>
            </a:r>
          </a:p>
          <a:p>
            <a:pPr lvl="2"/>
            <a:r>
              <a:rPr lang="en-US" b="1" dirty="0"/>
              <a:t>Make corrections</a:t>
            </a:r>
          </a:p>
          <a:p>
            <a:pPr lvl="2"/>
            <a:r>
              <a:rPr lang="en-US" b="1" dirty="0"/>
              <a:t>Monitoring and Forecasting</a:t>
            </a:r>
          </a:p>
          <a:p>
            <a:pPr lvl="1">
              <a:buAutoNum type="arabicPeriod" startAt="2"/>
            </a:pPr>
            <a:endParaRPr lang="en-US" dirty="0"/>
          </a:p>
          <a:p>
            <a:pPr>
              <a:buAutoNum type="alphaUcPeriod" startAt="2"/>
            </a:pPr>
            <a:endParaRPr lang="en-US"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11</a:t>
            </a:fld>
            <a:endParaRPr lang="en-US"/>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15125366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buFont typeface="+mj-lt"/>
              <a:buAutoNum type="alphaUcPeriod" startAt="2"/>
            </a:pPr>
            <a:r>
              <a:rPr lang="en-US" dirty="0"/>
              <a:t>Components of CWMS</a:t>
            </a:r>
          </a:p>
          <a:p>
            <a:pPr lvl="1">
              <a:buFont typeface="+mj-lt"/>
              <a:buAutoNum type="arabicPeriod" startAt="3"/>
            </a:pPr>
            <a:r>
              <a:rPr lang="en-US" b="1" dirty="0"/>
              <a:t>Common Data Acquired</a:t>
            </a:r>
          </a:p>
          <a:p>
            <a:pPr lvl="2">
              <a:buFont typeface="+mj-lt"/>
              <a:buAutoNum type="alphaLcPeriod"/>
            </a:pPr>
            <a:r>
              <a:rPr lang="en-US" b="1" dirty="0"/>
              <a:t>Real-Time Data</a:t>
            </a:r>
          </a:p>
          <a:p>
            <a:pPr lvl="3"/>
            <a:r>
              <a:rPr lang="en-US" b="1" dirty="0"/>
              <a:t>Stream gauging data used </a:t>
            </a:r>
            <a:r>
              <a:rPr lang="en-US" dirty="0"/>
              <a:t>for water management</a:t>
            </a:r>
          </a:p>
          <a:p>
            <a:pPr lvl="3"/>
            <a:r>
              <a:rPr lang="en-US" b="1" dirty="0"/>
              <a:t>USGS provides USACE data for 2500 stations</a:t>
            </a:r>
          </a:p>
          <a:p>
            <a:pPr lvl="1">
              <a:buAutoNum type="arabicPeriod" startAt="3"/>
            </a:pPr>
            <a:endParaRPr lang="en-US" dirty="0"/>
          </a:p>
          <a:p>
            <a:pPr lvl="1">
              <a:buAutoNum type="arabicPeriod" startAt="3"/>
            </a:pPr>
            <a:endParaRPr lang="en-US" dirty="0"/>
          </a:p>
          <a:p>
            <a:pPr>
              <a:buAutoNum type="alphaUcPeriod" startAt="2"/>
            </a:pPr>
            <a:endParaRPr lang="en-US"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12</a:t>
            </a:fld>
            <a:endParaRPr lang="en-US"/>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4941167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2"/>
            </a:pPr>
            <a:r>
              <a:rPr lang="en-US" dirty="0"/>
              <a:t>Components of CWMS</a:t>
            </a:r>
          </a:p>
          <a:p>
            <a:pPr lvl="1">
              <a:buFont typeface="+mj-lt"/>
              <a:buAutoNum type="arabicPeriod" startAt="3"/>
            </a:pPr>
            <a:r>
              <a:rPr lang="en-US" b="1" dirty="0"/>
              <a:t>Common Data Acquired</a:t>
            </a:r>
          </a:p>
          <a:p>
            <a:pPr lvl="2">
              <a:buFont typeface="+mj-lt"/>
              <a:buAutoNum type="alphaLcPeriod" startAt="2"/>
            </a:pPr>
            <a:r>
              <a:rPr lang="en-US" b="1" dirty="0"/>
              <a:t>Forecasted Data</a:t>
            </a:r>
          </a:p>
          <a:p>
            <a:pPr lvl="3"/>
            <a:r>
              <a:rPr lang="en-US" dirty="0"/>
              <a:t>Provides Precipitation Quantitative Estimates </a:t>
            </a:r>
            <a:r>
              <a:rPr lang="en-US" b="1" dirty="0"/>
              <a:t>(QPE)</a:t>
            </a:r>
          </a:p>
          <a:p>
            <a:pPr lvl="3"/>
            <a:r>
              <a:rPr lang="en-US" dirty="0"/>
              <a:t>Provides Precipitation Quantitative Forecast </a:t>
            </a:r>
            <a:r>
              <a:rPr lang="en-US" b="1" dirty="0"/>
              <a:t>(QPF) </a:t>
            </a:r>
            <a:r>
              <a:rPr lang="en-US" dirty="0"/>
              <a:t>for various durations such as </a:t>
            </a:r>
            <a:r>
              <a:rPr lang="en-US" b="1" dirty="0"/>
              <a:t>24, 48, and 72  hours</a:t>
            </a:r>
          </a:p>
          <a:p>
            <a:pPr lvl="3"/>
            <a:r>
              <a:rPr lang="en-US" b="1" dirty="0"/>
              <a:t>RFCs (River Forecast Centers) provide river stage forecasts</a:t>
            </a:r>
          </a:p>
          <a:p>
            <a:pPr lvl="1">
              <a:buAutoNum type="arabicPeriod" startAt="3"/>
            </a:pPr>
            <a:endParaRPr lang="en-US" dirty="0"/>
          </a:p>
          <a:p>
            <a:pPr>
              <a:buAutoNum type="alphaUcPeriod" startAt="2"/>
            </a:pPr>
            <a:endParaRPr lang="en-US"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13</a:t>
            </a:fld>
            <a:endParaRPr lang="en-US"/>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41417372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CWMS Overview</a:t>
            </a: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63DB2278-8DAD-499A-8E9C-76888458FEF8}" type="slidenum">
              <a:rPr lang="en-US" smtClean="0"/>
              <a:pPr>
                <a:defRPr/>
              </a:pPr>
              <a:t>14</a:t>
            </a:fld>
            <a:endParaRPr lang="en-US"/>
          </a:p>
        </p:txBody>
      </p:sp>
    </p:spTree>
    <p:extLst>
      <p:ext uri="{BB962C8B-B14F-4D97-AF65-F5344CB8AC3E}">
        <p14:creationId xmlns:p14="http://schemas.microsoft.com/office/powerpoint/2010/main" val="12879652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a:t>USACE Role in Water Management</a:t>
            </a:r>
          </a:p>
          <a:p>
            <a:pPr lvl="1">
              <a:buFont typeface="+mj-lt"/>
              <a:buAutoNum type="arabicPeriod" startAt="5"/>
            </a:pPr>
            <a:r>
              <a:rPr lang="en-US" dirty="0"/>
              <a:t>Corps of</a:t>
            </a:r>
            <a:r>
              <a:rPr lang="en-US" baseline="0" dirty="0"/>
              <a:t> Engineers Water Management System</a:t>
            </a:r>
            <a:endParaRPr lang="en-US" dirty="0"/>
          </a:p>
          <a:p>
            <a:pPr lvl="2">
              <a:buFont typeface="+mj-lt"/>
              <a:buAutoNum type="alphaLcPeriod" startAt="2"/>
            </a:pPr>
            <a:r>
              <a:rPr lang="en-US" dirty="0"/>
              <a:t>CWMS Package</a:t>
            </a:r>
          </a:p>
          <a:p>
            <a:pPr lvl="3"/>
            <a:r>
              <a:rPr lang="en-US" dirty="0"/>
              <a:t>The CWMS release package consists of a database (software and hardware) and a suite of models</a:t>
            </a:r>
          </a:p>
          <a:p>
            <a:pPr lvl="4"/>
            <a:r>
              <a:rPr lang="en-US" dirty="0"/>
              <a:t>The database consists of software for data acquisition, visualization and dissemination</a:t>
            </a:r>
          </a:p>
          <a:p>
            <a:pPr lvl="4">
              <a:buAutoNum type="romanLcPeriod"/>
            </a:pPr>
            <a:r>
              <a:rPr lang="en-US" dirty="0"/>
              <a:t>The model suite consists of HEC-</a:t>
            </a:r>
            <a:r>
              <a:rPr lang="en-US" dirty="0" err="1"/>
              <a:t>MetVue</a:t>
            </a:r>
            <a:r>
              <a:rPr lang="en-US" dirty="0"/>
              <a:t>, HEC-HMS, HEC-</a:t>
            </a:r>
            <a:r>
              <a:rPr lang="en-US" dirty="0" err="1"/>
              <a:t>ResSim</a:t>
            </a:r>
            <a:r>
              <a:rPr lang="en-US" dirty="0"/>
              <a:t>, HEC-RAS, and HEC-FIA</a:t>
            </a:r>
          </a:p>
          <a:p>
            <a:pPr lvl="4">
              <a:buAutoNum type="romanLcPeriod"/>
            </a:pPr>
            <a:r>
              <a:rPr lang="en-US" dirty="0"/>
              <a:t>Real time data and weather forecasts are used with the models to generate </a:t>
            </a:r>
            <a:r>
              <a:rPr lang="en-US" b="1" dirty="0"/>
              <a:t>streamflow forecasts and make release decisions</a:t>
            </a:r>
          </a:p>
          <a:p>
            <a:pPr lvl="2">
              <a:buAutoNum type="alphaLcPeriod" startAt="2"/>
            </a:pPr>
            <a:endParaRPr lang="en-US"/>
          </a:p>
          <a:p>
            <a:pPr>
              <a:buAutoNum type="alphaUcPeriod" startAt="2"/>
            </a:pPr>
            <a:endParaRPr lang="en-US"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15</a:t>
            </a:fld>
            <a:endParaRPr lang="en-US"/>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13408534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None/>
            </a:pPr>
            <a:endParaRPr lang="en-US" b="1"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16</a:t>
            </a:fld>
            <a:endParaRPr lang="en-US"/>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6044098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2"/>
            </a:pPr>
            <a:r>
              <a:rPr lang="en-US" dirty="0"/>
              <a:t>Components of CWMS</a:t>
            </a:r>
          </a:p>
          <a:p>
            <a:pPr lvl="1">
              <a:buFont typeface="+mj-lt"/>
              <a:buAutoNum type="arabicPeriod" startAt="4"/>
            </a:pPr>
            <a:r>
              <a:rPr lang="en-US" dirty="0"/>
              <a:t>Hydrologic Modeling:</a:t>
            </a:r>
            <a:r>
              <a:rPr lang="en-US" b="1" dirty="0"/>
              <a:t> Precipitation (HEC-HMS)</a:t>
            </a:r>
          </a:p>
          <a:p>
            <a:pPr lvl="2">
              <a:buFont typeface="+mj-lt"/>
              <a:buAutoNum type="alphaLcPeriod" startAt="5"/>
            </a:pPr>
            <a:r>
              <a:rPr lang="en-US" b="1" dirty="0"/>
              <a:t>Utilize GIS functionality for developing watershed input. </a:t>
            </a:r>
          </a:p>
          <a:p>
            <a:pPr lvl="3"/>
            <a:r>
              <a:rPr lang="en-US" b="1" dirty="0"/>
              <a:t>Digital terrain model </a:t>
            </a:r>
          </a:p>
          <a:p>
            <a:pPr lvl="2">
              <a:buAutoNum type="alphaLcPeriod" startAt="5"/>
            </a:pPr>
            <a:r>
              <a:rPr lang="en-US" b="1" dirty="0"/>
              <a:t>sub-basin delineation and drainage network</a:t>
            </a:r>
          </a:p>
          <a:p>
            <a:pPr lvl="3"/>
            <a:r>
              <a:rPr lang="en-US" b="1" dirty="0"/>
              <a:t>development of a grid cell file         </a:t>
            </a:r>
          </a:p>
        </p:txBody>
      </p:sp>
      <p:sp>
        <p:nvSpPr>
          <p:cNvPr id="4" name="Slide Number Placeholder 3"/>
          <p:cNvSpPr>
            <a:spLocks noGrp="1"/>
          </p:cNvSpPr>
          <p:nvPr>
            <p:ph type="sldNum" sz="quarter" idx="10"/>
          </p:nvPr>
        </p:nvSpPr>
        <p:spPr/>
        <p:txBody>
          <a:bodyPr/>
          <a:lstStyle/>
          <a:p>
            <a:fld id="{63DB2278-8DAD-499A-8E9C-76888458FEF8}" type="slidenum">
              <a:rPr lang="en-US" smtClean="0"/>
              <a:pPr/>
              <a:t>17</a:t>
            </a:fld>
            <a:endParaRPr lang="en-US"/>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35750553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buFont typeface="+mj-lt"/>
              <a:buAutoNum type="alphaUcPeriod" startAt="2"/>
            </a:pPr>
            <a:r>
              <a:rPr lang="en-US" dirty="0"/>
              <a:t>Components of CWMS</a:t>
            </a:r>
          </a:p>
          <a:p>
            <a:pPr lvl="1">
              <a:buFont typeface="+mj-lt"/>
              <a:buAutoNum type="arabicPeriod" startAt="5"/>
            </a:pPr>
            <a:r>
              <a:rPr lang="en-US" b="1" dirty="0"/>
              <a:t>Reservoir Operations</a:t>
            </a:r>
          </a:p>
          <a:p>
            <a:pPr lvl="2"/>
            <a:r>
              <a:rPr lang="en-US" dirty="0"/>
              <a:t>Given </a:t>
            </a:r>
            <a:r>
              <a:rPr lang="en-US" dirty="0" err="1"/>
              <a:t>streamflows</a:t>
            </a:r>
            <a:r>
              <a:rPr lang="en-US" dirty="0"/>
              <a:t> and water control plans (reservoir operating rules) for a river basin simulate reservoir operations and computes downstream hydrographs</a:t>
            </a:r>
          </a:p>
          <a:p>
            <a:pPr lvl="3"/>
            <a:r>
              <a:rPr lang="en-US" dirty="0" err="1"/>
              <a:t>Streamflows</a:t>
            </a:r>
            <a:r>
              <a:rPr lang="en-US" dirty="0"/>
              <a:t> are observed and forecasted</a:t>
            </a:r>
          </a:p>
          <a:p>
            <a:pPr lvl="3"/>
            <a:r>
              <a:rPr lang="en-US" dirty="0" err="1"/>
              <a:t>Streamflows</a:t>
            </a:r>
            <a:r>
              <a:rPr lang="en-US" dirty="0"/>
              <a:t> include reservoir inflow and downstream local hydrographs  </a:t>
            </a:r>
          </a:p>
          <a:p>
            <a:pPr lvl="2"/>
            <a:r>
              <a:rPr lang="en-US" b="1" dirty="0"/>
              <a:t>Model</a:t>
            </a:r>
            <a:r>
              <a:rPr lang="en-US" dirty="0"/>
              <a:t> </a:t>
            </a:r>
            <a:r>
              <a:rPr lang="en-US" b="1" dirty="0"/>
              <a:t>(reservoir) output (regulated hydrographs) are used as input to hydraulic and flood inundation (consequence) models </a:t>
            </a:r>
            <a:r>
              <a:rPr lang="en-US" dirty="0"/>
              <a:t>and impacts are evaluated </a:t>
            </a:r>
          </a:p>
          <a:p>
            <a:pPr lvl="1">
              <a:buAutoNum type="arabicPeriod" startAt="5"/>
            </a:pPr>
            <a:endParaRPr lang="en-US" dirty="0"/>
          </a:p>
          <a:p>
            <a:pPr lvl="1">
              <a:buAutoNum type="arabicPeriod" startAt="5"/>
            </a:pPr>
            <a:endParaRPr lang="en-US"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18</a:t>
            </a:fld>
            <a:endParaRPr lang="en-US"/>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32702411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buFont typeface="+mj-lt"/>
              <a:buAutoNum type="alphaUcPeriod" startAt="2"/>
            </a:pPr>
            <a:r>
              <a:rPr lang="en-US" dirty="0"/>
              <a:t>Components of CWMS</a:t>
            </a:r>
          </a:p>
          <a:p>
            <a:pPr lvl="1">
              <a:buFont typeface="+mj-lt"/>
              <a:buAutoNum type="arabicPeriod" startAt="6"/>
            </a:pPr>
            <a:r>
              <a:rPr lang="en-US" dirty="0"/>
              <a:t>River Hydraulics</a:t>
            </a:r>
          </a:p>
          <a:p>
            <a:pPr lvl="2"/>
            <a:r>
              <a:rPr lang="en-US" b="1" dirty="0"/>
              <a:t>HEC-RAS Hydraulic Modeling Software</a:t>
            </a:r>
          </a:p>
          <a:p>
            <a:pPr lvl="3"/>
            <a:r>
              <a:rPr lang="en-US" dirty="0"/>
              <a:t>Steady-flow or unsteady-flow analysis; 1-D and 2-D, water quality, sediment</a:t>
            </a:r>
          </a:p>
          <a:p>
            <a:pPr lvl="3"/>
            <a:r>
              <a:rPr lang="en-US" dirty="0"/>
              <a:t>Channel friction adjusted through the CAVI and NMI (Native Model Interface)</a:t>
            </a:r>
          </a:p>
          <a:p>
            <a:pPr lvl="3"/>
            <a:r>
              <a:rPr lang="en-US" dirty="0"/>
              <a:t>Given reservoir model hydrographs, computes water surface profiles and stage hydrographs </a:t>
            </a:r>
          </a:p>
          <a:p>
            <a:pPr lvl="3"/>
            <a:r>
              <a:rPr lang="en-US" dirty="0"/>
              <a:t>Also computes river velocities, stages, and inundated areas given </a:t>
            </a:r>
            <a:r>
              <a:rPr lang="en-US" dirty="0" err="1"/>
              <a:t>streamflow</a:t>
            </a:r>
            <a:r>
              <a:rPr lang="en-US" dirty="0"/>
              <a:t> and river/floodplain geometry and hydraulic characteristics (river hydraulics).</a:t>
            </a:r>
          </a:p>
          <a:p>
            <a:pPr lvl="1">
              <a:buAutoNum type="arabicPeriod" startAt="6"/>
            </a:pPr>
            <a:endParaRPr lang="en-US" dirty="0"/>
          </a:p>
          <a:p>
            <a:pPr lvl="1">
              <a:buAutoNum type="arabicPeriod" startAt="6"/>
            </a:pPr>
            <a:endParaRPr lang="en-US" dirty="0"/>
          </a:p>
          <a:p>
            <a:pPr>
              <a:buAutoNum type="alphaUcPeriod" startAt="2"/>
            </a:pPr>
            <a:endParaRPr lang="en-US" dirty="0"/>
          </a:p>
        </p:txBody>
      </p:sp>
      <p:sp>
        <p:nvSpPr>
          <p:cNvPr id="44036" name="Slide Number Placeholder 3"/>
          <p:cNvSpPr txBox="1">
            <a:spLocks noGrp="1"/>
          </p:cNvSpPr>
          <p:nvPr/>
        </p:nvSpPr>
        <p:spPr bwMode="auto">
          <a:xfrm>
            <a:off x="3970734" y="8830660"/>
            <a:ext cx="3038145" cy="464205"/>
          </a:xfrm>
          <a:prstGeom prst="rect">
            <a:avLst/>
          </a:prstGeom>
          <a:noFill/>
          <a:ln w="9525">
            <a:noFill/>
            <a:miter lim="800000"/>
            <a:headEnd/>
            <a:tailEnd/>
          </a:ln>
        </p:spPr>
        <p:txBody>
          <a:bodyPr lIns="93051" tIns="46527" rIns="93051" bIns="46527" anchor="b"/>
          <a:lstStyle/>
          <a:p>
            <a:pPr algn="r" defTabSz="928691"/>
            <a:fld id="{3755B70E-70DA-4B14-9D9C-C26BD6F0B557}" type="slidenum">
              <a:rPr lang="en-US" sz="1200"/>
              <a:pPr algn="r" defTabSz="928691"/>
              <a:t>19</a:t>
            </a:fld>
            <a:endParaRPr lang="en-US" sz="1200"/>
          </a:p>
        </p:txBody>
      </p:sp>
      <p:sp>
        <p:nvSpPr>
          <p:cNvPr id="2" name="Date Placeholder 1"/>
          <p:cNvSpPr>
            <a:spLocks noGrp="1"/>
          </p:cNvSpPr>
          <p:nvPr>
            <p:ph type="dt"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Header Placeholder 4"/>
          <p:cNvSpPr>
            <a:spLocks noGrp="1"/>
          </p:cNvSpPr>
          <p:nvPr>
            <p:ph type="hdr" sz="quarter" idx="12"/>
          </p:nvPr>
        </p:nvSpPr>
        <p:spPr/>
        <p:txBody>
          <a:bodyPr/>
          <a:lstStyle/>
          <a:p>
            <a:r>
              <a:rPr lang="en-US"/>
              <a:t>CWMS Overview</a:t>
            </a:r>
            <a:endParaRPr lang="en-US" dirty="0"/>
          </a:p>
        </p:txBody>
      </p:sp>
      <p:sp>
        <p:nvSpPr>
          <p:cNvPr id="10" name="Slide Image Placeholder 9"/>
          <p:cNvSpPr>
            <a:spLocks noGrp="1" noRot="1" noChangeAspect="1"/>
          </p:cNvSpPr>
          <p:nvPr>
            <p:ph type="sldImg"/>
          </p:nvPr>
        </p:nvSpPr>
        <p:spPr/>
      </p:sp>
      <p:sp>
        <p:nvSpPr>
          <p:cNvPr id="11" name="Slide Number Placeholder 10"/>
          <p:cNvSpPr>
            <a:spLocks noGrp="1"/>
          </p:cNvSpPr>
          <p:nvPr>
            <p:ph type="sldNum" sz="quarter" idx="13"/>
          </p:nvPr>
        </p:nvSpPr>
        <p:spPr/>
        <p:txBody>
          <a:bodyPr/>
          <a:lstStyle/>
          <a:p>
            <a:pPr>
              <a:defRPr/>
            </a:pPr>
            <a:fld id="{63DB2278-8DAD-499A-8E9C-76888458FEF8}" type="slidenum">
              <a:rPr lang="en-US" smtClean="0"/>
              <a:pPr>
                <a:defRPr/>
              </a:pPr>
              <a:t>19</a:t>
            </a:fld>
            <a:endParaRPr lang="en-US"/>
          </a:p>
        </p:txBody>
      </p:sp>
    </p:spTree>
    <p:extLst>
      <p:ext uri="{BB962C8B-B14F-4D97-AF65-F5344CB8AC3E}">
        <p14:creationId xmlns:p14="http://schemas.microsoft.com/office/powerpoint/2010/main" val="2873573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pPr marL="228567" indent="-228567">
              <a:buFont typeface="+mj-lt"/>
              <a:buAutoNum type="alphaUcPeriod" startAt="2"/>
            </a:pPr>
            <a:r>
              <a:rPr lang="en-US" baseline="0" dirty="0"/>
              <a:t>Overview</a:t>
            </a:r>
          </a:p>
          <a:p>
            <a:pPr marL="685699" lvl="1" indent="-228567"/>
            <a:r>
              <a:rPr lang="en-US" baseline="0" dirty="0"/>
              <a:t>Water Management in USACE </a:t>
            </a:r>
          </a:p>
          <a:p>
            <a:pPr marL="685699" lvl="1" indent="-228567"/>
            <a:r>
              <a:rPr lang="en-US" baseline="0" dirty="0"/>
              <a:t>Corps Water Management System (CWMS) </a:t>
            </a:r>
          </a:p>
          <a:p>
            <a:pPr marL="685699" lvl="1" indent="-228567"/>
            <a:r>
              <a:rPr lang="en-US" baseline="0" dirty="0"/>
              <a:t>National CWMS Implementation Program</a:t>
            </a:r>
          </a:p>
          <a:p>
            <a:pPr marL="685699" lvl="1" indent="-228567"/>
            <a:r>
              <a:rPr lang="en-US" baseline="0" dirty="0"/>
              <a:t>Summary and Conclusion</a:t>
            </a:r>
          </a:p>
          <a:p>
            <a:pPr marL="685699" lvl="1" indent="-228567"/>
            <a:endParaRPr lang="en-US" dirty="0"/>
          </a:p>
        </p:txBody>
      </p:sp>
      <p:sp>
        <p:nvSpPr>
          <p:cNvPr id="38916" name="Slide Number Placeholder 3"/>
          <p:cNvSpPr>
            <a:spLocks noGrp="1"/>
          </p:cNvSpPr>
          <p:nvPr>
            <p:ph type="sldNum" sz="quarter" idx="5"/>
          </p:nvPr>
        </p:nvSpPr>
        <p:spPr>
          <a:noFill/>
        </p:spPr>
        <p:txBody>
          <a:bodyPr/>
          <a:lstStyle/>
          <a:p>
            <a:pPr defTabSz="930219"/>
            <a:fld id="{16E04E81-8A63-40AC-A524-6B3761E64E8B}" type="slidenum">
              <a:rPr lang="en-US" smtClean="0"/>
              <a:pPr defTabSz="930219"/>
              <a:t>2</a:t>
            </a:fld>
            <a:endParaRPr lang="en-US"/>
          </a:p>
        </p:txBody>
      </p:sp>
      <p:sp>
        <p:nvSpPr>
          <p:cNvPr id="2" name="Date Placeholder 1"/>
          <p:cNvSpPr>
            <a:spLocks noGrp="1"/>
          </p:cNvSpPr>
          <p:nvPr>
            <p:ph type="dt" idx="10"/>
          </p:nvPr>
        </p:nvSpPr>
        <p:spPr/>
        <p:txBody>
          <a:bodyPr/>
          <a:lstStyle/>
          <a:p>
            <a:pPr>
              <a:defRPr/>
            </a:pPr>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Header Placeholder 3"/>
          <p:cNvSpPr>
            <a:spLocks noGrp="1"/>
          </p:cNvSpPr>
          <p:nvPr>
            <p:ph type="hdr" sz="quarter" idx="12"/>
          </p:nvPr>
        </p:nvSpPr>
        <p:spPr/>
        <p:txBody>
          <a:bodyPr/>
          <a:lstStyle/>
          <a:p>
            <a:pPr>
              <a:defRPr/>
            </a:pPr>
            <a:r>
              <a:rPr lang="en-US"/>
              <a:t>CWMS Overview</a:t>
            </a:r>
            <a:endParaRPr lang="en-US" dirty="0"/>
          </a:p>
        </p:txBody>
      </p:sp>
    </p:spTree>
    <p:extLst>
      <p:ext uri="{BB962C8B-B14F-4D97-AF65-F5344CB8AC3E}">
        <p14:creationId xmlns:p14="http://schemas.microsoft.com/office/powerpoint/2010/main" val="25400047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2"/>
            </a:pPr>
            <a:r>
              <a:rPr lang="en-US" dirty="0"/>
              <a:t>Components of CWMS</a:t>
            </a:r>
          </a:p>
          <a:p>
            <a:pPr lvl="1">
              <a:buFont typeface="+mj-lt"/>
              <a:buAutoNum type="arabicPeriod" startAt="7"/>
            </a:pPr>
            <a:r>
              <a:rPr lang="en-US" dirty="0"/>
              <a:t>Consequence Analysis: HEC-FIA</a:t>
            </a:r>
          </a:p>
          <a:p>
            <a:pPr lvl="2"/>
            <a:r>
              <a:rPr lang="en-US" dirty="0"/>
              <a:t>HEC-FIA (Flood Impact Analysis) identifies the consequences from a single event</a:t>
            </a:r>
          </a:p>
          <a:p>
            <a:pPr lvl="2"/>
            <a:r>
              <a:rPr lang="en-US" dirty="0"/>
              <a:t>Accepts model output from HEC-</a:t>
            </a:r>
            <a:r>
              <a:rPr lang="en-US" dirty="0" err="1"/>
              <a:t>ResSim</a:t>
            </a:r>
            <a:r>
              <a:rPr lang="en-US" dirty="0"/>
              <a:t> and HEC-RAS</a:t>
            </a:r>
          </a:p>
          <a:p>
            <a:pPr lvl="2"/>
            <a:r>
              <a:rPr lang="en-US" b="1" dirty="0"/>
              <a:t>Given river stages and damage data, computes damages to structures and other contents of the floodplain (including agricultural)  </a:t>
            </a:r>
          </a:p>
          <a:p>
            <a:pPr lvl="2"/>
            <a:r>
              <a:rPr lang="en-US" b="1" dirty="0"/>
              <a:t>Computes damages and benefits between different scenarios,</a:t>
            </a:r>
            <a:r>
              <a:rPr lang="en-US" dirty="0"/>
              <a:t> </a:t>
            </a:r>
            <a:r>
              <a:rPr lang="en-US" b="1" dirty="0"/>
              <a:t>including with and without project conditions</a:t>
            </a:r>
          </a:p>
          <a:p>
            <a:pPr lvl="2"/>
            <a:r>
              <a:rPr lang="en-US" b="1" dirty="0"/>
              <a:t>Estimates Life Loss</a:t>
            </a:r>
          </a:p>
          <a:p>
            <a:pPr lvl="2"/>
            <a:r>
              <a:rPr lang="en-US" dirty="0"/>
              <a:t>Commonly used FIA components </a:t>
            </a:r>
          </a:p>
          <a:p>
            <a:pPr lvl="3"/>
            <a:r>
              <a:rPr lang="en-US" b="1" dirty="0"/>
              <a:t>"Action tables" provide a list and time of actions to take during an event, based on forecasted </a:t>
            </a:r>
          </a:p>
          <a:p>
            <a:pPr lvl="1">
              <a:buAutoNum type="arabicPeriod" startAt="7"/>
            </a:pPr>
            <a:endParaRPr lang="en-US" dirty="0"/>
          </a:p>
          <a:p>
            <a:pPr lvl="1">
              <a:buAutoNum type="arabicPeriod" startAt="7"/>
            </a:pPr>
            <a:endParaRPr lang="en-US"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20</a:t>
            </a:fld>
            <a:endParaRPr lang="en-US"/>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11420909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81001" y="4416099"/>
            <a:ext cx="5928056" cy="4183995"/>
          </a:xfrm>
        </p:spPr>
        <p:txBody>
          <a:bodyPr/>
          <a:lstStyle/>
          <a:p>
            <a:pPr>
              <a:spcBef>
                <a:spcPts val="0"/>
              </a:spcBef>
            </a:pPr>
            <a:r>
              <a:rPr lang="en-US" dirty="0"/>
              <a:t>USACE Role in Water Management</a:t>
            </a:r>
          </a:p>
          <a:p>
            <a:pPr lvl="1">
              <a:spcBef>
                <a:spcPts val="0"/>
              </a:spcBef>
              <a:buFont typeface="+mj-lt"/>
              <a:buAutoNum type="arabicPeriod" startAt="5"/>
            </a:pPr>
            <a:r>
              <a:rPr lang="en-US" dirty="0"/>
              <a:t>Corps of Engineers Water Management System</a:t>
            </a:r>
          </a:p>
          <a:p>
            <a:pPr lvl="2">
              <a:spcBef>
                <a:spcPts val="0"/>
              </a:spcBef>
              <a:buFont typeface="+mj-lt"/>
              <a:buAutoNum type="alphaLcPeriod" startAt="3"/>
            </a:pPr>
            <a:r>
              <a:rPr lang="en-US" dirty="0"/>
              <a:t>CWMS Modeling: Putting it all together</a:t>
            </a:r>
          </a:p>
          <a:p>
            <a:pPr lvl="3">
              <a:spcBef>
                <a:spcPts val="0"/>
              </a:spcBef>
            </a:pPr>
            <a:r>
              <a:rPr lang="en-US" dirty="0"/>
              <a:t>Real time </a:t>
            </a:r>
            <a:r>
              <a:rPr lang="en-US" dirty="0" err="1"/>
              <a:t>hydrometeorological</a:t>
            </a:r>
            <a:r>
              <a:rPr lang="en-US" dirty="0"/>
              <a:t> data like rain, </a:t>
            </a:r>
            <a:r>
              <a:rPr lang="en-US" dirty="0" err="1"/>
              <a:t>streamflow</a:t>
            </a:r>
            <a:r>
              <a:rPr lang="en-US" dirty="0"/>
              <a:t>, temperature, snow water equivalent are </a:t>
            </a:r>
            <a:r>
              <a:rPr lang="en-US" b="1" dirty="0"/>
              <a:t>acquired, validated, and transformed  </a:t>
            </a:r>
          </a:p>
          <a:p>
            <a:pPr lvl="3">
              <a:spcBef>
                <a:spcPts val="0"/>
              </a:spcBef>
            </a:pPr>
            <a:r>
              <a:rPr lang="en-US" dirty="0"/>
              <a:t>Weather forecasts </a:t>
            </a:r>
            <a:r>
              <a:rPr lang="en-US" b="1" dirty="0"/>
              <a:t>(scenarios) </a:t>
            </a:r>
            <a:r>
              <a:rPr lang="en-US" dirty="0"/>
              <a:t>for rain and temperature are input into CWMS</a:t>
            </a:r>
          </a:p>
          <a:p>
            <a:pPr lvl="3">
              <a:spcBef>
                <a:spcPts val="0"/>
              </a:spcBef>
            </a:pPr>
            <a:r>
              <a:rPr lang="en-US" b="1" dirty="0"/>
              <a:t>Models for various forecast alternatives (scenarios) are calibrated based on real time conditions</a:t>
            </a:r>
          </a:p>
          <a:p>
            <a:pPr lvl="4">
              <a:spcBef>
                <a:spcPts val="0"/>
              </a:spcBef>
            </a:pPr>
            <a:r>
              <a:rPr lang="en-US" dirty="0"/>
              <a:t>Typically use </a:t>
            </a:r>
            <a:r>
              <a:rPr lang="en-US" b="1" dirty="0"/>
              <a:t>one week </a:t>
            </a:r>
            <a:r>
              <a:rPr lang="en-US" dirty="0"/>
              <a:t>of observed data and evaluate results two weeks into the future.</a:t>
            </a:r>
          </a:p>
          <a:p>
            <a:pPr lvl="4">
              <a:spcBef>
                <a:spcPts val="0"/>
              </a:spcBef>
            </a:pPr>
            <a:r>
              <a:rPr lang="en-US" dirty="0"/>
              <a:t> </a:t>
            </a:r>
            <a:r>
              <a:rPr lang="en-US" b="1" dirty="0"/>
              <a:t>What models are needed? </a:t>
            </a:r>
            <a:r>
              <a:rPr lang="en-US" dirty="0"/>
              <a:t>hydrologic, reservoir, hydraulic and flood inundation models?</a:t>
            </a:r>
          </a:p>
          <a:p>
            <a:pPr lvl="3">
              <a:spcBef>
                <a:spcPts val="0"/>
              </a:spcBef>
            </a:pPr>
            <a:r>
              <a:rPr lang="en-US" dirty="0"/>
              <a:t>Forecast alternatives for a variety of scenarios are simulated and evaluated for decision making purposes</a:t>
            </a:r>
          </a:p>
          <a:p>
            <a:pPr lvl="4">
              <a:spcBef>
                <a:spcPts val="0"/>
              </a:spcBef>
            </a:pPr>
            <a:r>
              <a:rPr lang="en-US" dirty="0"/>
              <a:t>No rain (</a:t>
            </a:r>
            <a:r>
              <a:rPr lang="en-US" b="1" dirty="0"/>
              <a:t>rain on the ground)</a:t>
            </a:r>
          </a:p>
          <a:p>
            <a:pPr lvl="4">
              <a:spcBef>
                <a:spcPts val="0"/>
              </a:spcBef>
            </a:pPr>
            <a:r>
              <a:rPr lang="en-US" dirty="0"/>
              <a:t>QPF’s or multiples of QPF</a:t>
            </a:r>
          </a:p>
          <a:p>
            <a:pPr lvl="4">
              <a:spcBef>
                <a:spcPts val="0"/>
              </a:spcBef>
            </a:pPr>
            <a:r>
              <a:rPr lang="en-US" b="1" dirty="0"/>
              <a:t>Historical events</a:t>
            </a:r>
          </a:p>
          <a:p>
            <a:pPr lvl="4">
              <a:spcBef>
                <a:spcPts val="0"/>
              </a:spcBef>
            </a:pPr>
            <a:r>
              <a:rPr lang="en-US" b="1" dirty="0"/>
              <a:t>Specified Reservoir operations</a:t>
            </a:r>
          </a:p>
          <a:p>
            <a:pPr lvl="4">
              <a:spcBef>
                <a:spcPts val="0"/>
              </a:spcBef>
            </a:pPr>
            <a:r>
              <a:rPr lang="en-US" b="1" dirty="0"/>
              <a:t>Levee failures</a:t>
            </a:r>
          </a:p>
          <a:p>
            <a:pPr lvl="2">
              <a:buAutoNum type="alphaLcPeriod" startAt="3"/>
            </a:pPr>
            <a:endParaRPr lang="en-US" dirty="0"/>
          </a:p>
          <a:p>
            <a:pPr lvl="2">
              <a:buAutoNum type="alphaLcPeriod" startAt="3"/>
            </a:pPr>
            <a:endParaRPr lang="en-US" dirty="0"/>
          </a:p>
          <a:p>
            <a:pPr lvl="1">
              <a:buAutoNum type="arabicPeriod" startAt="5"/>
            </a:pPr>
            <a:endParaRPr lang="en-US" dirty="0"/>
          </a:p>
          <a:p>
            <a:pPr lvl="0"/>
            <a:endParaRPr lang="en-US"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21</a:t>
            </a:fld>
            <a:endParaRPr lang="en-US"/>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9" name="Slide Image Placeholder 18"/>
          <p:cNvSpPr>
            <a:spLocks noGrp="1" noRot="1" noChangeAspect="1"/>
          </p:cNvSpPr>
          <p:nvPr>
            <p:ph type="sldImg"/>
          </p:nvPr>
        </p:nvSpPr>
        <p:spPr/>
      </p:sp>
    </p:spTree>
    <p:extLst>
      <p:ext uri="{BB962C8B-B14F-4D97-AF65-F5344CB8AC3E}">
        <p14:creationId xmlns:p14="http://schemas.microsoft.com/office/powerpoint/2010/main" val="19202059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22</a:t>
            </a:fld>
            <a:endParaRPr lang="en-US"/>
          </a:p>
        </p:txBody>
      </p:sp>
      <p:sp>
        <p:nvSpPr>
          <p:cNvPr id="5" name="Header Placeholder 3">
            <a:extLst>
              <a:ext uri="{FF2B5EF4-FFF2-40B4-BE49-F238E27FC236}">
                <a16:creationId xmlns:a16="http://schemas.microsoft.com/office/drawing/2014/main" id="{9F70EFD0-4B26-900C-C839-034B0ADD425A}"/>
              </a:ext>
            </a:extLst>
          </p:cNvPr>
          <p:cNvSpPr txBox="1">
            <a:spLocks/>
          </p:cNvSpPr>
          <p:nvPr/>
        </p:nvSpPr>
        <p:spPr>
          <a:xfrm>
            <a:off x="0" y="0"/>
            <a:ext cx="2971800" cy="458788"/>
          </a:xfrm>
          <a:prstGeom prst="rect">
            <a:avLst/>
          </a:prstGeom>
        </p:spPr>
        <p:txBody>
          <a:bodyPr vert="horz" lIns="91440" tIns="45720" rIns="91440" bIns="45720" rtlCol="0"/>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CWMS Overview</a:t>
            </a:r>
            <a:endParaRPr lang="en-US" dirty="0"/>
          </a:p>
        </p:txBody>
      </p:sp>
    </p:spTree>
    <p:extLst>
      <p:ext uri="{BB962C8B-B14F-4D97-AF65-F5344CB8AC3E}">
        <p14:creationId xmlns:p14="http://schemas.microsoft.com/office/powerpoint/2010/main" val="531717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buFont typeface="+mj-lt"/>
              <a:buAutoNum type="alphaUcPeriod" startAt="3"/>
            </a:pPr>
            <a:r>
              <a:rPr lang="en-US" dirty="0"/>
              <a:t>National CWMS Implementation</a:t>
            </a:r>
          </a:p>
          <a:p>
            <a:pPr lvl="1"/>
            <a:r>
              <a:rPr lang="en-US" b="1" dirty="0"/>
              <a:t>It is an investment in the Corps </a:t>
            </a:r>
          </a:p>
          <a:p>
            <a:pPr lvl="2"/>
            <a:r>
              <a:rPr lang="en-US" b="1" dirty="0"/>
              <a:t>Supports Transformation of Civil Works, Preparing for Tomorrow, and Reducing Disaster Risks</a:t>
            </a:r>
          </a:p>
          <a:p>
            <a:pPr lvl="2"/>
            <a:r>
              <a:rPr lang="en-US" b="1" dirty="0"/>
              <a:t>$124 million 10 year program </a:t>
            </a:r>
            <a:r>
              <a:rPr lang="en-US" dirty="0"/>
              <a:t>depending on level of funding</a:t>
            </a:r>
          </a:p>
          <a:p>
            <a:pPr lvl="2"/>
            <a:r>
              <a:rPr lang="en-US" b="1" dirty="0"/>
              <a:t>Working on basins in all 7 continental divisions.</a:t>
            </a:r>
          </a:p>
          <a:p>
            <a:pPr lvl="2"/>
            <a:r>
              <a:rPr lang="en-US" dirty="0"/>
              <a:t>141 USACE personnel worked on CWMS including 109 modelers, 14 economist, and 18 GIS specialists.</a:t>
            </a:r>
          </a:p>
          <a:p>
            <a:pPr lvl="2"/>
            <a:endParaRPr lang="en-US" dirty="0"/>
          </a:p>
          <a:p>
            <a:pPr>
              <a:buAutoNum type="alphaUcPeriod" startAt="3"/>
            </a:pPr>
            <a:endParaRPr lang="en-US"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23</a:t>
            </a:fld>
            <a:endParaRPr lang="en-US"/>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17091888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The Corps Water Management System has been developed by HEC in an effort to streamline data collection, data validation, and data usage within hydrologic, reservoir simulation, hydraulic, and consequence models.</a:t>
            </a:r>
          </a:p>
          <a:p>
            <a:pPr>
              <a:buFont typeface="Arial" pitchFamily="34" charset="0"/>
              <a:buChar char="•"/>
            </a:pPr>
            <a:endParaRPr lang="en-US" sz="1300" dirty="0"/>
          </a:p>
          <a:p>
            <a:pPr>
              <a:buFont typeface="Arial" pitchFamily="34" charset="0"/>
              <a:buChar char="•"/>
            </a:pPr>
            <a:r>
              <a:rPr lang="en-US" sz="1300" dirty="0"/>
              <a:t> The CWMS Nationwide Implementation was started as an effort to fully integrate the CWMS platform within all watersheds for which there is a USACE interest.  The total number of watersheds of interest exceeds 200 and range in size between 50 </a:t>
            </a:r>
            <a:r>
              <a:rPr lang="en-US" sz="1300" dirty="0" err="1"/>
              <a:t>sq</a:t>
            </a:r>
            <a:r>
              <a:rPr lang="en-US" sz="1300" dirty="0"/>
              <a:t> miles and 100,000+ </a:t>
            </a:r>
            <a:r>
              <a:rPr lang="en-US" sz="1300" dirty="0" err="1"/>
              <a:t>sq</a:t>
            </a:r>
            <a:r>
              <a:rPr lang="en-US" sz="1300" dirty="0"/>
              <a:t> miles.  In total, 2.25 million </a:t>
            </a:r>
            <a:r>
              <a:rPr lang="en-US" sz="1300" dirty="0" err="1"/>
              <a:t>sq</a:t>
            </a:r>
            <a:r>
              <a:rPr lang="en-US" sz="1300" dirty="0"/>
              <a:t> miles falls under this umbrella.</a:t>
            </a:r>
          </a:p>
          <a:p>
            <a:pPr>
              <a:buFont typeface="Arial" pitchFamily="34" charset="0"/>
              <a:buChar char="•"/>
            </a:pPr>
            <a:endParaRPr lang="en-US" sz="1300" dirty="0"/>
          </a:p>
          <a:p>
            <a:pPr>
              <a:buFont typeface="Arial" pitchFamily="34" charset="0"/>
              <a:buChar char="•"/>
            </a:pPr>
            <a:r>
              <a:rPr lang="en-US" sz="1300" dirty="0"/>
              <a:t> Starting in 2012, two watersheds were used as part of a pilot program whereby models were constructed, data streams were established, and all products were integrated in a seamless fashion.</a:t>
            </a:r>
          </a:p>
          <a:p>
            <a:pPr>
              <a:buFont typeface="Arial" pitchFamily="34" charset="0"/>
              <a:buChar char="•"/>
            </a:pPr>
            <a:endParaRPr lang="en-US" sz="1300" dirty="0"/>
          </a:p>
          <a:p>
            <a:pPr>
              <a:buFont typeface="Arial" pitchFamily="34" charset="0"/>
              <a:buChar char="•"/>
            </a:pPr>
            <a:r>
              <a:rPr lang="en-US" sz="1300" dirty="0"/>
              <a:t> Since those first two successful implementations, CWMS has been implemented within an additional 190+ watersheds across the United States.</a:t>
            </a:r>
            <a:endParaRPr lang="en-US"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24</a:t>
            </a:fld>
            <a:endParaRPr lang="en-US"/>
          </a:p>
        </p:txBody>
      </p:sp>
      <p:sp>
        <p:nvSpPr>
          <p:cNvPr id="2" name="Header Placeholder 3">
            <a:extLst>
              <a:ext uri="{FF2B5EF4-FFF2-40B4-BE49-F238E27FC236}">
                <a16:creationId xmlns:a16="http://schemas.microsoft.com/office/drawing/2014/main" id="{E54001CA-5077-37F6-4AA9-E34EB6904B58}"/>
              </a:ext>
            </a:extLst>
          </p:cNvPr>
          <p:cNvSpPr txBox="1">
            <a:spLocks/>
          </p:cNvSpPr>
          <p:nvPr/>
        </p:nvSpPr>
        <p:spPr>
          <a:xfrm>
            <a:off x="0" y="0"/>
            <a:ext cx="2971800" cy="458788"/>
          </a:xfrm>
          <a:prstGeom prst="rect">
            <a:avLst/>
          </a:prstGeom>
        </p:spPr>
        <p:txBody>
          <a:bodyPr vert="horz" lIns="91440" tIns="45720" rIns="91440" bIns="45720" rtlCol="0"/>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CWMS Overview</a:t>
            </a:r>
            <a:endParaRPr lang="en-US" dirty="0"/>
          </a:p>
        </p:txBody>
      </p:sp>
    </p:spTree>
    <p:extLst>
      <p:ext uri="{BB962C8B-B14F-4D97-AF65-F5344CB8AC3E}">
        <p14:creationId xmlns:p14="http://schemas.microsoft.com/office/powerpoint/2010/main" val="35400298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25</a:t>
            </a:fld>
            <a:endParaRPr lang="en-US"/>
          </a:p>
        </p:txBody>
      </p:sp>
      <p:sp>
        <p:nvSpPr>
          <p:cNvPr id="5" name="Header Placeholder 3">
            <a:extLst>
              <a:ext uri="{FF2B5EF4-FFF2-40B4-BE49-F238E27FC236}">
                <a16:creationId xmlns:a16="http://schemas.microsoft.com/office/drawing/2014/main" id="{AF74A4BD-38E1-5D4D-4FBD-61786546B478}"/>
              </a:ext>
            </a:extLst>
          </p:cNvPr>
          <p:cNvSpPr txBox="1">
            <a:spLocks/>
          </p:cNvSpPr>
          <p:nvPr/>
        </p:nvSpPr>
        <p:spPr>
          <a:xfrm>
            <a:off x="0" y="0"/>
            <a:ext cx="2971800" cy="458788"/>
          </a:xfrm>
          <a:prstGeom prst="rect">
            <a:avLst/>
          </a:prstGeom>
        </p:spPr>
        <p:txBody>
          <a:bodyPr vert="horz" lIns="91440" tIns="45720" rIns="91440" bIns="45720" rtlCol="0"/>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CWMS Overview</a:t>
            </a:r>
            <a:endParaRPr lang="en-US" dirty="0"/>
          </a:p>
        </p:txBody>
      </p:sp>
    </p:spTree>
    <p:extLst>
      <p:ext uri="{BB962C8B-B14F-4D97-AF65-F5344CB8AC3E}">
        <p14:creationId xmlns:p14="http://schemas.microsoft.com/office/powerpoint/2010/main" val="5635072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Notes Placeholder 2"/>
          <p:cNvSpPr>
            <a:spLocks noGrp="1"/>
          </p:cNvSpPr>
          <p:nvPr>
            <p:ph type="body" idx="1"/>
          </p:nvPr>
        </p:nvSpPr>
        <p:spPr/>
        <p:txBody>
          <a:bodyPr/>
          <a:lstStyle/>
          <a:p>
            <a:pPr>
              <a:buFont typeface="+mj-lt"/>
              <a:buAutoNum type="alphaUcPeriod" startAt="3"/>
            </a:pPr>
            <a:r>
              <a:rPr lang="en-US" dirty="0"/>
              <a:t>National CWMS Implementation (Status as of January 2025)</a:t>
            </a:r>
          </a:p>
          <a:p>
            <a:pPr lvl="2"/>
            <a:endParaRPr lang="en-US" dirty="0"/>
          </a:p>
        </p:txBody>
      </p:sp>
      <p:sp>
        <p:nvSpPr>
          <p:cNvPr id="45060" name="Slide Number Placeholder 3"/>
          <p:cNvSpPr>
            <a:spLocks noGrp="1"/>
          </p:cNvSpPr>
          <p:nvPr>
            <p:ph type="sldNum" sz="quarter" idx="5"/>
          </p:nvPr>
        </p:nvSpPr>
        <p:spPr/>
        <p:txBody>
          <a:bodyPr/>
          <a:lstStyle/>
          <a:p>
            <a:fld id="{CB3854EC-8692-4B9A-9D7C-301FE9213C5E}" type="slidenum">
              <a:rPr lang="en-US" smtClean="0"/>
              <a:pPr/>
              <a:t>26</a:t>
            </a:fld>
            <a:endParaRPr lang="en-US"/>
          </a:p>
        </p:txBody>
      </p:sp>
      <p:sp>
        <p:nvSpPr>
          <p:cNvPr id="2" name="Date Placeholder 1"/>
          <p:cNvSpPr>
            <a:spLocks noGrp="1"/>
          </p:cNvSpPr>
          <p:nvPr>
            <p:ph type="dt"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Header Placeholder 3"/>
          <p:cNvSpPr>
            <a:spLocks noGrp="1"/>
          </p:cNvSpPr>
          <p:nvPr>
            <p:ph type="hdr" sz="quarter" idx="12"/>
          </p:nvPr>
        </p:nvSpPr>
        <p:spPr/>
        <p:txBody>
          <a:bodyPr/>
          <a:lstStyle/>
          <a:p>
            <a:r>
              <a:rPr lang="en-US"/>
              <a:t>CWMS Overview</a:t>
            </a:r>
            <a:endParaRPr lang="en-US" dirty="0"/>
          </a:p>
        </p:txBody>
      </p:sp>
      <p:pic>
        <p:nvPicPr>
          <p:cNvPr id="8" name="Picture 7" descr="A picture containing text, map&#10;&#10;Description automatically generated">
            <a:extLst>
              <a:ext uri="{FF2B5EF4-FFF2-40B4-BE49-F238E27FC236}">
                <a16:creationId xmlns:a16="http://schemas.microsoft.com/office/drawing/2014/main" id="{8E9C4E52-09F7-45EF-A719-ECD79F9A167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640" y="441681"/>
            <a:ext cx="5943600" cy="3657600"/>
          </a:xfrm>
          <a:prstGeom prst="rect">
            <a:avLst/>
          </a:prstGeom>
        </p:spPr>
      </p:pic>
    </p:spTree>
    <p:extLst>
      <p:ext uri="{BB962C8B-B14F-4D97-AF65-F5344CB8AC3E}">
        <p14:creationId xmlns:p14="http://schemas.microsoft.com/office/powerpoint/2010/main" val="42611103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National CWMS  Implementation</a:t>
            </a:r>
          </a:p>
          <a:p>
            <a:pPr lvl="1">
              <a:buFont typeface="+mj-lt"/>
              <a:buAutoNum type="arabicPeriod" startAt="2"/>
            </a:pPr>
            <a:r>
              <a:rPr lang="en-US" dirty="0"/>
              <a:t>Who does CWMS implementation support?</a:t>
            </a:r>
          </a:p>
          <a:p>
            <a:pPr lvl="2"/>
            <a:r>
              <a:rPr lang="en-US" b="1" dirty="0"/>
              <a:t>    Transform Civil Works</a:t>
            </a:r>
          </a:p>
          <a:p>
            <a:pPr lvl="3"/>
            <a:r>
              <a:rPr lang="en-US" dirty="0"/>
              <a:t>CIPR, Dam Safety</a:t>
            </a:r>
          </a:p>
          <a:p>
            <a:pPr lvl="2"/>
            <a:r>
              <a:rPr lang="en-US" b="1" dirty="0"/>
              <a:t>    Prepare for Tomorrow</a:t>
            </a:r>
          </a:p>
          <a:p>
            <a:pPr lvl="3"/>
            <a:r>
              <a:rPr lang="en-US" dirty="0"/>
              <a:t>Levee Safety, Planning</a:t>
            </a:r>
          </a:p>
          <a:p>
            <a:pPr lvl="2"/>
            <a:r>
              <a:rPr lang="en-US" b="1" dirty="0"/>
              <a:t>    Reduce Disaster Risks</a:t>
            </a:r>
          </a:p>
          <a:p>
            <a:pPr lvl="3"/>
            <a:r>
              <a:rPr lang="en-US" b="1" dirty="0"/>
              <a:t>Water Management</a:t>
            </a:r>
          </a:p>
          <a:p>
            <a:pPr lvl="3"/>
            <a:r>
              <a:rPr lang="en-US" dirty="0"/>
              <a:t>UOC/FRM</a:t>
            </a:r>
          </a:p>
          <a:p>
            <a:pPr lvl="2"/>
            <a:endParaRPr lang="en-US" dirty="0"/>
          </a:p>
          <a:p>
            <a:pPr>
              <a:buAutoNum type="alphaUcPeriod" startAt="3"/>
            </a:pPr>
            <a:endParaRPr lang="en-US"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27</a:t>
            </a:fld>
            <a:endParaRPr lang="en-US"/>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7801999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28</a:t>
            </a:fld>
            <a:endParaRPr lang="en-US"/>
          </a:p>
        </p:txBody>
      </p:sp>
      <p:sp>
        <p:nvSpPr>
          <p:cNvPr id="5" name="Header Placeholder 3">
            <a:extLst>
              <a:ext uri="{FF2B5EF4-FFF2-40B4-BE49-F238E27FC236}">
                <a16:creationId xmlns:a16="http://schemas.microsoft.com/office/drawing/2014/main" id="{B279150F-3448-F380-B290-002C2476D2EF}"/>
              </a:ext>
            </a:extLst>
          </p:cNvPr>
          <p:cNvSpPr txBox="1">
            <a:spLocks/>
          </p:cNvSpPr>
          <p:nvPr/>
        </p:nvSpPr>
        <p:spPr>
          <a:xfrm>
            <a:off x="0" y="0"/>
            <a:ext cx="2971800" cy="458788"/>
          </a:xfrm>
          <a:prstGeom prst="rect">
            <a:avLst/>
          </a:prstGeom>
        </p:spPr>
        <p:txBody>
          <a:bodyPr vert="horz" lIns="91440" tIns="45720" rIns="91440" bIns="45720" rtlCol="0"/>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CWMS Overview</a:t>
            </a:r>
            <a:endParaRPr lang="en-US" dirty="0"/>
          </a:p>
        </p:txBody>
      </p:sp>
    </p:spTree>
    <p:extLst>
      <p:ext uri="{BB962C8B-B14F-4D97-AF65-F5344CB8AC3E}">
        <p14:creationId xmlns:p14="http://schemas.microsoft.com/office/powerpoint/2010/main" val="42280685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p:txBody>
          <a:bodyPr/>
          <a:lstStyle/>
          <a:p>
            <a:fld id="{083E19DB-882D-4154-A7B9-CE8ED3DBBA4F}" type="slidenum">
              <a:rPr lang="en-US" smtClean="0"/>
              <a:pPr/>
              <a:t>29</a:t>
            </a:fld>
            <a:endParaRPr lang="en-US"/>
          </a:p>
        </p:txBody>
      </p:sp>
      <p:sp>
        <p:nvSpPr>
          <p:cNvPr id="47108" name="Rectangle 3"/>
          <p:cNvSpPr>
            <a:spLocks noGrp="1" noChangeArrowheads="1"/>
          </p:cNvSpPr>
          <p:nvPr>
            <p:ph type="body" idx="1"/>
          </p:nvPr>
        </p:nvSpPr>
        <p:spPr/>
        <p:txBody>
          <a:bodyPr/>
          <a:lstStyle/>
          <a:p>
            <a:pPr lvl="0">
              <a:buFont typeface="+mj-lt"/>
              <a:buAutoNum type="alphaUcPeriod" startAt="4"/>
            </a:pPr>
            <a:r>
              <a:rPr lang="en-US" dirty="0"/>
              <a:t>Conclusion</a:t>
            </a:r>
          </a:p>
          <a:p>
            <a:pPr lvl="1"/>
            <a:r>
              <a:rPr lang="en-US" b="1" dirty="0"/>
              <a:t>CWMS is a basin wide comprehensive and integrated system for real time water management</a:t>
            </a:r>
          </a:p>
          <a:p>
            <a:pPr lvl="1"/>
            <a:r>
              <a:rPr lang="en-US" b="1" dirty="0"/>
              <a:t>Strong data management capabilities</a:t>
            </a:r>
          </a:p>
          <a:p>
            <a:pPr lvl="1"/>
            <a:r>
              <a:rPr lang="en-US" b="1" dirty="0"/>
              <a:t>A full range of hydrologic/hydraulic modeling software </a:t>
            </a:r>
          </a:p>
          <a:p>
            <a:pPr lvl="1"/>
            <a:r>
              <a:rPr lang="en-US" b="1" dirty="0"/>
              <a:t>Capability to evaluate operational decisions and compare the impact of various "what if?" scenarios</a:t>
            </a:r>
          </a:p>
          <a:p>
            <a:pPr lvl="1"/>
            <a:r>
              <a:rPr lang="en-US" b="1" dirty="0"/>
              <a:t>Comprehensive Training, Manuals and Full Technical Support</a:t>
            </a:r>
          </a:p>
          <a:p>
            <a:pPr marL="228567" lvl="1" indent="0">
              <a:buNone/>
            </a:pPr>
            <a:endParaRPr lang="en-US" dirty="0"/>
          </a:p>
          <a:p>
            <a:pPr lvl="1"/>
            <a:endParaRPr lang="en-US" dirty="0"/>
          </a:p>
          <a:p>
            <a:pPr lvl="1"/>
            <a:endParaRPr lang="en-US" dirty="0"/>
          </a:p>
        </p:txBody>
      </p:sp>
      <p:sp>
        <p:nvSpPr>
          <p:cNvPr id="2" name="Date Placeholder 1"/>
          <p:cNvSpPr>
            <a:spLocks noGrp="1"/>
          </p:cNvSpPr>
          <p:nvPr>
            <p:ph type="dt"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Header Placeholder 3"/>
          <p:cNvSpPr>
            <a:spLocks noGrp="1"/>
          </p:cNvSpPr>
          <p:nvPr>
            <p:ph type="hdr" sz="quarter" idx="12"/>
          </p:nvPr>
        </p:nvSpPr>
        <p:spPr/>
        <p:txBody>
          <a:bodyPr/>
          <a:lstStyle/>
          <a:p>
            <a:r>
              <a:rPr lang="en-US"/>
              <a:t>CWMS Overview</a:t>
            </a:r>
            <a:endParaRPr lang="en-US" dirty="0"/>
          </a:p>
        </p:txBody>
      </p:sp>
      <p:sp>
        <p:nvSpPr>
          <p:cNvPr id="10" name="Slide Image Placeholder 9"/>
          <p:cNvSpPr>
            <a:spLocks noGrp="1" noRot="1" noChangeAspect="1"/>
          </p:cNvSpPr>
          <p:nvPr>
            <p:ph type="sldImg"/>
          </p:nvPr>
        </p:nvSpPr>
        <p:spPr/>
      </p:sp>
    </p:spTree>
    <p:extLst>
      <p:ext uri="{BB962C8B-B14F-4D97-AF65-F5344CB8AC3E}">
        <p14:creationId xmlns:p14="http://schemas.microsoft.com/office/powerpoint/2010/main" val="41987295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
        <p:nvSpPr>
          <p:cNvPr id="5" name="Header Placeholder 3">
            <a:extLst>
              <a:ext uri="{FF2B5EF4-FFF2-40B4-BE49-F238E27FC236}">
                <a16:creationId xmlns:a16="http://schemas.microsoft.com/office/drawing/2014/main" id="{F539FC63-E0CB-20E5-01DD-1AF5F191BED4}"/>
              </a:ext>
            </a:extLst>
          </p:cNvPr>
          <p:cNvSpPr txBox="1">
            <a:spLocks/>
          </p:cNvSpPr>
          <p:nvPr/>
        </p:nvSpPr>
        <p:spPr>
          <a:xfrm>
            <a:off x="0" y="0"/>
            <a:ext cx="2971800" cy="458788"/>
          </a:xfrm>
          <a:prstGeom prst="rect">
            <a:avLst/>
          </a:prstGeom>
        </p:spPr>
        <p:txBody>
          <a:bodyPr vert="horz" lIns="91440" tIns="45720" rIns="91440" bIns="45720" rtlCol="0"/>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CWMS Overview</a:t>
            </a:r>
            <a:endParaRPr lang="en-US" dirty="0"/>
          </a:p>
        </p:txBody>
      </p:sp>
    </p:spTree>
    <p:extLst>
      <p:ext uri="{BB962C8B-B14F-4D97-AF65-F5344CB8AC3E}">
        <p14:creationId xmlns:p14="http://schemas.microsoft.com/office/powerpoint/2010/main" val="269771021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4AA36AE-77CC-4985-9492-27EE2B783F2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Header Placeholder 3">
            <a:extLst>
              <a:ext uri="{FF2B5EF4-FFF2-40B4-BE49-F238E27FC236}">
                <a16:creationId xmlns:a16="http://schemas.microsoft.com/office/drawing/2014/main" id="{DC9A6BB9-0A5E-F8F2-61DC-63268AF9FF54}"/>
              </a:ext>
            </a:extLst>
          </p:cNvPr>
          <p:cNvSpPr txBox="1">
            <a:spLocks/>
          </p:cNvSpPr>
          <p:nvPr/>
        </p:nvSpPr>
        <p:spPr>
          <a:xfrm>
            <a:off x="0" y="0"/>
            <a:ext cx="2971800" cy="458788"/>
          </a:xfrm>
          <a:prstGeom prst="rect">
            <a:avLst/>
          </a:prstGeom>
        </p:spPr>
        <p:txBody>
          <a:bodyPr vert="horz" lIns="91440" tIns="45720" rIns="91440" bIns="45720" rtlCol="0"/>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CWMS Overview</a:t>
            </a:r>
            <a:endParaRPr lang="en-US" dirty="0"/>
          </a:p>
        </p:txBody>
      </p:sp>
    </p:spTree>
    <p:extLst>
      <p:ext uri="{BB962C8B-B14F-4D97-AF65-F5344CB8AC3E}">
        <p14:creationId xmlns:p14="http://schemas.microsoft.com/office/powerpoint/2010/main" val="30454144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31</a:t>
            </a:fld>
            <a:endParaRPr lang="en-US"/>
          </a:p>
        </p:txBody>
      </p:sp>
      <p:sp>
        <p:nvSpPr>
          <p:cNvPr id="5" name="Header Placeholder 3">
            <a:extLst>
              <a:ext uri="{FF2B5EF4-FFF2-40B4-BE49-F238E27FC236}">
                <a16:creationId xmlns:a16="http://schemas.microsoft.com/office/drawing/2014/main" id="{46B589EE-E392-D8C8-3970-EE47AA5C3B98}"/>
              </a:ext>
            </a:extLst>
          </p:cNvPr>
          <p:cNvSpPr txBox="1">
            <a:spLocks/>
          </p:cNvSpPr>
          <p:nvPr/>
        </p:nvSpPr>
        <p:spPr>
          <a:xfrm>
            <a:off x="0" y="0"/>
            <a:ext cx="2971800" cy="458788"/>
          </a:xfrm>
          <a:prstGeom prst="rect">
            <a:avLst/>
          </a:prstGeom>
        </p:spPr>
        <p:txBody>
          <a:bodyPr vert="horz" lIns="91440" tIns="45720" rIns="91440" bIns="45720" rtlCol="0"/>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CWMS Overview</a:t>
            </a:r>
            <a:endParaRPr lang="en-US" dirty="0"/>
          </a:p>
        </p:txBody>
      </p:sp>
    </p:spTree>
    <p:extLst>
      <p:ext uri="{BB962C8B-B14F-4D97-AF65-F5344CB8AC3E}">
        <p14:creationId xmlns:p14="http://schemas.microsoft.com/office/powerpoint/2010/main" val="22962168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32</a:t>
            </a:fld>
            <a:endParaRPr lang="en-US" dirty="0"/>
          </a:p>
        </p:txBody>
      </p:sp>
      <p:sp>
        <p:nvSpPr>
          <p:cNvPr id="5" name="Header Placeholder 3">
            <a:extLst>
              <a:ext uri="{FF2B5EF4-FFF2-40B4-BE49-F238E27FC236}">
                <a16:creationId xmlns:a16="http://schemas.microsoft.com/office/drawing/2014/main" id="{6E403EA7-BCB0-C708-15E6-9FBD761B44FF}"/>
              </a:ext>
            </a:extLst>
          </p:cNvPr>
          <p:cNvSpPr txBox="1">
            <a:spLocks/>
          </p:cNvSpPr>
          <p:nvPr/>
        </p:nvSpPr>
        <p:spPr>
          <a:xfrm>
            <a:off x="0" y="0"/>
            <a:ext cx="2971800" cy="458788"/>
          </a:xfrm>
          <a:prstGeom prst="rect">
            <a:avLst/>
          </a:prstGeom>
        </p:spPr>
        <p:txBody>
          <a:bodyPr vert="horz" lIns="91440" tIns="45720" rIns="91440" bIns="45720" rtlCol="0"/>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CWMS Overview</a:t>
            </a:r>
            <a:endParaRPr lang="en-US" dirty="0"/>
          </a:p>
        </p:txBody>
      </p:sp>
    </p:spTree>
    <p:extLst>
      <p:ext uri="{BB962C8B-B14F-4D97-AF65-F5344CB8AC3E}">
        <p14:creationId xmlns:p14="http://schemas.microsoft.com/office/powerpoint/2010/main" val="14431335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FF0000"/>
              </a:solidFill>
            </a:endParaRPr>
          </a:p>
        </p:txBody>
      </p:sp>
      <p:sp>
        <p:nvSpPr>
          <p:cNvPr id="4" name="Header Placeholder 3"/>
          <p:cNvSpPr>
            <a:spLocks noGrp="1"/>
          </p:cNvSpPr>
          <p:nvPr>
            <p:ph type="hdr" sz="quarter" idx="10"/>
          </p:nvPr>
        </p:nvSpPr>
        <p:spPr/>
        <p:txBody>
          <a:bodyPr/>
          <a:lstStyle/>
          <a:p>
            <a:pPr>
              <a:defRPr/>
            </a:pPr>
            <a:r>
              <a:rPr lang="en-US"/>
              <a:t>CWMS Overview</a:t>
            </a: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63DB2278-8DAD-499A-8E9C-76888458FEF8}" type="slidenum">
              <a:rPr lang="en-US" smtClean="0"/>
              <a:pPr>
                <a:defRPr/>
              </a:pPr>
              <a:t>4</a:t>
            </a:fld>
            <a:endParaRPr lang="en-US"/>
          </a:p>
        </p:txBody>
      </p:sp>
    </p:spTree>
    <p:extLst>
      <p:ext uri="{BB962C8B-B14F-4D97-AF65-F5344CB8AC3E}">
        <p14:creationId xmlns:p14="http://schemas.microsoft.com/office/powerpoint/2010/main" val="18629779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CWMS Overview</a:t>
            </a: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63DB2278-8DAD-499A-8E9C-76888458FEF8}" type="slidenum">
              <a:rPr lang="en-US" smtClean="0"/>
              <a:pPr>
                <a:defRPr/>
              </a:pPr>
              <a:t>5</a:t>
            </a:fld>
            <a:endParaRPr lang="en-US"/>
          </a:p>
        </p:txBody>
      </p:sp>
    </p:spTree>
    <p:extLst>
      <p:ext uri="{BB962C8B-B14F-4D97-AF65-F5344CB8AC3E}">
        <p14:creationId xmlns:p14="http://schemas.microsoft.com/office/powerpoint/2010/main" val="38404557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dirty="0"/>
              <a:t>III. Presentation</a:t>
            </a:r>
          </a:p>
          <a:p>
            <a:r>
              <a:rPr lang="en-US" dirty="0"/>
              <a:t>USACE Role in Water Management</a:t>
            </a:r>
          </a:p>
          <a:p>
            <a:pPr lvl="1"/>
            <a:r>
              <a:rPr lang="en-US" dirty="0"/>
              <a:t>We are Stewards of our Nation’s Water (Water Management) Resources</a:t>
            </a:r>
          </a:p>
          <a:p>
            <a:pPr lvl="2"/>
            <a:r>
              <a:rPr lang="en-US" dirty="0"/>
              <a:t>Water Management is a Mission Critical element within the Corps.</a:t>
            </a:r>
          </a:p>
          <a:p>
            <a:pPr lvl="3"/>
            <a:r>
              <a:rPr lang="en-US" dirty="0"/>
              <a:t>Improves the public’s quality of life and safety</a:t>
            </a:r>
          </a:p>
          <a:p>
            <a:pPr lvl="3"/>
            <a:r>
              <a:rPr lang="en-US" dirty="0"/>
              <a:t>Benefits the nations economy</a:t>
            </a:r>
          </a:p>
          <a:p>
            <a:pPr lvl="2"/>
            <a:r>
              <a:rPr lang="en-US" dirty="0"/>
              <a:t>We are required to collect, process, store, analyze and disseminate water resource data.</a:t>
            </a:r>
          </a:p>
          <a:p>
            <a:pPr lvl="2"/>
            <a:r>
              <a:rPr lang="en-US" dirty="0"/>
              <a:t>We directly support daily decisions at all 600+ Corps Reservoirs.</a:t>
            </a:r>
          </a:p>
          <a:p>
            <a:pPr lvl="2"/>
            <a:r>
              <a:rPr lang="en-US" dirty="0"/>
              <a:t>These decisions, which are based on approved water control manuals and plans, directly impact most of the Corps business lines.</a:t>
            </a:r>
          </a:p>
          <a:p>
            <a:pPr lvl="2"/>
            <a:r>
              <a:rPr lang="en-US" dirty="0"/>
              <a:t>We are also required to manage the flood storage of other federal, state and private dams during times of flooding. We must constantly monitor rain, snow, snow melt, lake levels and river levels.</a:t>
            </a:r>
          </a:p>
          <a:p>
            <a:pPr lvl="2"/>
            <a:r>
              <a:rPr lang="en-US" dirty="0"/>
              <a:t>During Non-Flood time We must constantly make operation decisions to maintain navigation, generate hydropower and manage low flow and drought conditions.</a:t>
            </a:r>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6</a:t>
            </a:fld>
            <a:endParaRPr lang="en-US"/>
          </a:p>
        </p:txBody>
      </p:sp>
      <p:sp>
        <p:nvSpPr>
          <p:cNvPr id="7" name="Slide Image Placeholder 6"/>
          <p:cNvSpPr>
            <a:spLocks noGrp="1" noRot="1" noChangeAspect="1"/>
          </p:cNvSpPr>
          <p:nvPr>
            <p:ph type="sldImg"/>
          </p:nvPr>
        </p:nvSpPr>
        <p:spPr/>
      </p:sp>
      <p:sp>
        <p:nvSpPr>
          <p:cNvPr id="8" name="Date Placeholder 7"/>
          <p:cNvSpPr>
            <a:spLocks noGrp="1"/>
          </p:cNvSpPr>
          <p:nvPr>
            <p:ph type="dt" idx="11"/>
          </p:nvPr>
        </p:nvSpPr>
        <p:spPr/>
        <p:txBody>
          <a:bodyPr/>
          <a:lstStyle/>
          <a:p>
            <a:pPr>
              <a:defRPr/>
            </a:pPr>
            <a:endParaRPr lang="en-US" dirty="0"/>
          </a:p>
        </p:txBody>
      </p:sp>
      <p:sp>
        <p:nvSpPr>
          <p:cNvPr id="9" name="Footer Placeholder 8"/>
          <p:cNvSpPr>
            <a:spLocks noGrp="1"/>
          </p:cNvSpPr>
          <p:nvPr>
            <p:ph type="ftr" sz="quarter" idx="12"/>
          </p:nvPr>
        </p:nvSpPr>
        <p:spPr/>
        <p:txBody>
          <a:bodyPr/>
          <a:lstStyle/>
          <a:p>
            <a:pPr>
              <a:defRPr/>
            </a:pPr>
            <a:endParaRPr lang="en-US" dirty="0"/>
          </a:p>
        </p:txBody>
      </p:sp>
      <p:sp>
        <p:nvSpPr>
          <p:cNvPr id="10" name="Header Placeholder 9"/>
          <p:cNvSpPr>
            <a:spLocks noGrp="1"/>
          </p:cNvSpPr>
          <p:nvPr>
            <p:ph type="hdr" sz="quarter" idx="13"/>
          </p:nvPr>
        </p:nvSpPr>
        <p:spPr/>
        <p:txBody>
          <a:bodyPr/>
          <a:lstStyle/>
          <a:p>
            <a:pPr>
              <a:defRPr/>
            </a:pPr>
            <a:r>
              <a:rPr lang="en-US"/>
              <a:t>CWMS Overview</a:t>
            </a:r>
            <a:endParaRPr lang="en-US" dirty="0"/>
          </a:p>
        </p:txBody>
      </p:sp>
    </p:spTree>
    <p:extLst>
      <p:ext uri="{BB962C8B-B14F-4D97-AF65-F5344CB8AC3E}">
        <p14:creationId xmlns:p14="http://schemas.microsoft.com/office/powerpoint/2010/main" val="30269468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04801" y="3955704"/>
            <a:ext cx="6172200" cy="4350097"/>
          </a:xfrm>
        </p:spPr>
        <p:txBody>
          <a:bodyPr/>
          <a:lstStyle/>
          <a:p>
            <a:r>
              <a:rPr lang="en-US" sz="1000" dirty="0"/>
              <a:t>USACE Role in Water Management</a:t>
            </a:r>
          </a:p>
          <a:p>
            <a:pPr lvl="1">
              <a:buFont typeface="+mj-lt"/>
              <a:buAutoNum type="arabicPeriod" startAt="2"/>
            </a:pPr>
            <a:r>
              <a:rPr lang="en-US" sz="1000" dirty="0"/>
              <a:t>USACE Strategy for System/Watershed Requirements</a:t>
            </a:r>
          </a:p>
          <a:p>
            <a:pPr lvl="2"/>
            <a:r>
              <a:rPr lang="en-US" sz="1000" dirty="0"/>
              <a:t>Corps Policy</a:t>
            </a:r>
          </a:p>
          <a:p>
            <a:pPr marL="705112" lvl="3"/>
            <a:r>
              <a:rPr lang="en-US" sz="1000" dirty="0"/>
              <a:t>ER 1105-2-100, Planning Guidance Notebook, 22 April 2000, requires systems approaches, "The planning process shall address the Nation’s water resources needs in a systems context…”</a:t>
            </a:r>
          </a:p>
          <a:p>
            <a:pPr marL="705112" lvl="3"/>
            <a:r>
              <a:rPr lang="en-US" sz="1000" dirty="0"/>
              <a:t>ER 1105-2-409, Planning in a Collaborative Environment, 31 May 2005, provides revised procedures for conducting Corps water resources planning,  "Collaboration is the keystone of the Corps watershed approach…”</a:t>
            </a:r>
          </a:p>
          <a:p>
            <a:pPr marL="705112" lvl="3"/>
            <a:r>
              <a:rPr lang="en-US" sz="1000" dirty="0"/>
              <a:t>EC 1110-2-6067, USACE Process for the National Flood Insurance Program (NFIP) Levee System Evaluation, 31 August 2010, </a:t>
            </a:r>
          </a:p>
          <a:p>
            <a:pPr lvl="2"/>
            <a:r>
              <a:rPr lang="en-US" sz="1000" dirty="0"/>
              <a:t>Strategic vision:  USACE Actions for Change</a:t>
            </a:r>
          </a:p>
          <a:p>
            <a:pPr marL="705112" lvl="3"/>
            <a:r>
              <a:rPr lang="en-US" sz="1000" dirty="0"/>
              <a:t>required comprehensive systems approaches that include integrated sustainable solutions and decisions are risk-informed. </a:t>
            </a:r>
          </a:p>
          <a:p>
            <a:pPr lvl="2"/>
            <a:r>
              <a:rPr lang="en-US" sz="1000" dirty="0"/>
              <a:t>Legislation: WRDA 1997 Sec. Army provide public access to USACE Water Resources Data.</a:t>
            </a:r>
          </a:p>
          <a:p>
            <a:pPr lvl="2"/>
            <a:r>
              <a:rPr lang="en-US" sz="1000" dirty="0"/>
              <a:t>Civil Works Initiatives: Planning Transformation:  </a:t>
            </a:r>
          </a:p>
          <a:p>
            <a:pPr lvl="2"/>
            <a:r>
              <a:rPr lang="en-US" sz="1000" dirty="0"/>
              <a:t>CWMS  is the tool to meet the Water Management Mission</a:t>
            </a:r>
          </a:p>
          <a:p>
            <a:pPr marL="705112" lvl="3"/>
            <a:r>
              <a:rPr lang="en-US" sz="1000" dirty="0"/>
              <a:t>Is a modernized AIS set of Water Management tools designed to meet USACE initiatives, the WM mission, and any legislative or legal requirements.</a:t>
            </a:r>
          </a:p>
          <a:p>
            <a:pPr marL="0" lvl="3" indent="0">
              <a:buNone/>
            </a:pPr>
            <a:r>
              <a:rPr lang="en-US" sz="1000" dirty="0"/>
              <a:t>B. </a:t>
            </a:r>
            <a:r>
              <a:rPr lang="en-US" dirty="0"/>
              <a:t>Corps Policy on Water Control</a:t>
            </a:r>
          </a:p>
          <a:p>
            <a:pPr lvl="3"/>
            <a:r>
              <a:rPr lang="en-US" dirty="0"/>
              <a:t>Engineering Regulation ER 1110-2-240, Water Control Management</a:t>
            </a:r>
          </a:p>
          <a:p>
            <a:pPr lvl="3"/>
            <a:r>
              <a:rPr lang="en-US" dirty="0"/>
              <a:t>Engineering Manual EM 1110-2-3600, Management of Water Control System</a:t>
            </a:r>
          </a:p>
          <a:p>
            <a:pPr lvl="3"/>
            <a:r>
              <a:rPr lang="en-US" dirty="0"/>
              <a:t>Engineering Regulation ER 1110-2-8156, Preparation of Water Control Manuals</a:t>
            </a:r>
          </a:p>
          <a:p>
            <a:pPr lvl="3"/>
            <a:r>
              <a:rPr lang="en-US" dirty="0"/>
              <a:t>Environmental Operating Principals ER 200-1-5.</a:t>
            </a:r>
          </a:p>
          <a:p>
            <a:pPr marL="0" lvl="3" indent="0">
              <a:buNone/>
            </a:pPr>
            <a:endParaRPr lang="en-US" sz="1000"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7</a:t>
            </a:fld>
            <a:endParaRPr lang="en-US"/>
          </a:p>
        </p:txBody>
      </p:sp>
      <p:sp>
        <p:nvSpPr>
          <p:cNvPr id="16" name="Slide Image Placeholder 15"/>
          <p:cNvSpPr>
            <a:spLocks noGrp="1" noRot="1" noChangeAspect="1"/>
          </p:cNvSpPr>
          <p:nvPr>
            <p:ph type="sldImg"/>
          </p:nvPr>
        </p:nvSpPr>
        <p:spPr>
          <a:xfrm>
            <a:off x="292100" y="465138"/>
            <a:ext cx="6197600" cy="3486150"/>
          </a:xfrm>
        </p:spPr>
      </p:sp>
      <p:sp>
        <p:nvSpPr>
          <p:cNvPr id="17" name="Date Placeholder 16"/>
          <p:cNvSpPr>
            <a:spLocks noGrp="1"/>
          </p:cNvSpPr>
          <p:nvPr>
            <p:ph type="dt" idx="11"/>
          </p:nvPr>
        </p:nvSpPr>
        <p:spPr/>
        <p:txBody>
          <a:bodyPr/>
          <a:lstStyle/>
          <a:p>
            <a:pPr>
              <a:defRPr/>
            </a:pPr>
            <a:endParaRPr lang="en-US" dirty="0"/>
          </a:p>
        </p:txBody>
      </p:sp>
      <p:sp>
        <p:nvSpPr>
          <p:cNvPr id="18" name="Footer Placeholder 17"/>
          <p:cNvSpPr>
            <a:spLocks noGrp="1"/>
          </p:cNvSpPr>
          <p:nvPr>
            <p:ph type="ftr" sz="quarter" idx="12"/>
          </p:nvPr>
        </p:nvSpPr>
        <p:spPr/>
        <p:txBody>
          <a:bodyPr/>
          <a:lstStyle/>
          <a:p>
            <a:pPr>
              <a:defRPr/>
            </a:pPr>
            <a:endParaRPr lang="en-US" dirty="0"/>
          </a:p>
        </p:txBody>
      </p:sp>
      <p:sp>
        <p:nvSpPr>
          <p:cNvPr id="19" name="Header Placeholder 18"/>
          <p:cNvSpPr>
            <a:spLocks noGrp="1"/>
          </p:cNvSpPr>
          <p:nvPr>
            <p:ph type="hdr" sz="quarter" idx="13"/>
          </p:nvPr>
        </p:nvSpPr>
        <p:spPr/>
        <p:txBody>
          <a:bodyPr/>
          <a:lstStyle/>
          <a:p>
            <a:pPr>
              <a:defRPr/>
            </a:pPr>
            <a:r>
              <a:rPr lang="en-US"/>
              <a:t>CWMS Overview</a:t>
            </a:r>
            <a:endParaRPr lang="en-US" dirty="0"/>
          </a:p>
        </p:txBody>
      </p:sp>
    </p:spTree>
    <p:extLst>
      <p:ext uri="{BB962C8B-B14F-4D97-AF65-F5344CB8AC3E}">
        <p14:creationId xmlns:p14="http://schemas.microsoft.com/office/powerpoint/2010/main" val="19881300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
        <p:nvSpPr>
          <p:cNvPr id="5" name="Header Placeholder 3">
            <a:extLst>
              <a:ext uri="{FF2B5EF4-FFF2-40B4-BE49-F238E27FC236}">
                <a16:creationId xmlns:a16="http://schemas.microsoft.com/office/drawing/2014/main" id="{7F2FDC8E-CE27-56F9-681B-90F3D2540633}"/>
              </a:ext>
            </a:extLst>
          </p:cNvPr>
          <p:cNvSpPr txBox="1">
            <a:spLocks/>
          </p:cNvSpPr>
          <p:nvPr/>
        </p:nvSpPr>
        <p:spPr>
          <a:xfrm>
            <a:off x="0" y="0"/>
            <a:ext cx="2971800" cy="458788"/>
          </a:xfrm>
          <a:prstGeom prst="rect">
            <a:avLst/>
          </a:prstGeom>
        </p:spPr>
        <p:txBody>
          <a:bodyPr vert="horz" lIns="91440" tIns="45720" rIns="91440" bIns="45720" rtlCol="0"/>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CWMS Overview</a:t>
            </a:r>
            <a:endParaRPr lang="en-US" dirty="0"/>
          </a:p>
        </p:txBody>
      </p:sp>
    </p:spTree>
    <p:extLst>
      <p:ext uri="{BB962C8B-B14F-4D97-AF65-F5344CB8AC3E}">
        <p14:creationId xmlns:p14="http://schemas.microsoft.com/office/powerpoint/2010/main" val="12082759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CWMS Overview</a:t>
            </a: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63DB2278-8DAD-499A-8E9C-76888458FEF8}" type="slidenum">
              <a:rPr lang="en-US" smtClean="0"/>
              <a:pPr>
                <a:defRPr/>
              </a:pPr>
              <a:t>9</a:t>
            </a:fld>
            <a:endParaRPr lang="en-US"/>
          </a:p>
        </p:txBody>
      </p:sp>
    </p:spTree>
    <p:extLst>
      <p:ext uri="{BB962C8B-B14F-4D97-AF65-F5344CB8AC3E}">
        <p14:creationId xmlns:p14="http://schemas.microsoft.com/office/powerpoint/2010/main" val="16948753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61CADFE7-DB33-41A0-9FBF-EA369FBEBA6D}" type="slidenum">
              <a:rPr lang="en-US"/>
              <a:pPr>
                <a:defRPr/>
              </a:pPr>
              <a:t>‹#›</a:t>
            </a:fld>
            <a:endParaRPr lang="en-US"/>
          </a:p>
        </p:txBody>
      </p:sp>
    </p:spTree>
    <p:extLst>
      <p:ext uri="{BB962C8B-B14F-4D97-AF65-F5344CB8AC3E}">
        <p14:creationId xmlns:p14="http://schemas.microsoft.com/office/powerpoint/2010/main" val="2397694059"/>
      </p:ext>
    </p:extLst>
  </p:cSld>
  <p:clrMapOvr>
    <a:masterClrMapping/>
  </p:clrMapOvr>
  <p:transition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hasCustomPrompt="1"/>
          </p:nvPr>
        </p:nvSpPr>
        <p:spPr>
          <a:xfrm>
            <a:off x="266700" y="1028700"/>
            <a:ext cx="11658600" cy="5600700"/>
          </a:xfrm>
        </p:spPr>
        <p:txBody>
          <a:bodyPr numCol="2"/>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r>
              <a:rPr lang="en-US" dirty="0"/>
              <a:t>Fauwaz Hanbali</a:t>
            </a:r>
          </a:p>
        </p:txBody>
      </p:sp>
    </p:spTree>
    <p:extLst>
      <p:ext uri="{BB962C8B-B14F-4D97-AF65-F5344CB8AC3E}">
        <p14:creationId xmlns:p14="http://schemas.microsoft.com/office/powerpoint/2010/main" val="12769159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258253005"/>
      </p:ext>
    </p:extLst>
  </p:cSld>
  <p:clrMapOvr>
    <a:masterClrMapping/>
  </p:clrMapOvr>
  <p:transition advClick="0"/>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2.jpg"/><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9.xml"/><Relationship Id="rId18" Type="http://schemas.openxmlformats.org/officeDocument/2006/relationships/slideLayout" Target="../slideLayouts/slideLayout54.xml"/><Relationship Id="rId26" Type="http://schemas.openxmlformats.org/officeDocument/2006/relationships/slideLayout" Target="../slideLayouts/slideLayout62.xml"/><Relationship Id="rId3" Type="http://schemas.openxmlformats.org/officeDocument/2006/relationships/slideLayout" Target="../slideLayouts/slideLayout39.xml"/><Relationship Id="rId21" Type="http://schemas.openxmlformats.org/officeDocument/2006/relationships/slideLayout" Target="../slideLayouts/slideLayout57.xml"/><Relationship Id="rId34" Type="http://schemas.openxmlformats.org/officeDocument/2006/relationships/image" Target="../media/image6.png"/><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5" Type="http://schemas.openxmlformats.org/officeDocument/2006/relationships/slideLayout" Target="../slideLayouts/slideLayout61.xml"/><Relationship Id="rId33" Type="http://schemas.openxmlformats.org/officeDocument/2006/relationships/image" Target="../media/image5.png"/><Relationship Id="rId2" Type="http://schemas.openxmlformats.org/officeDocument/2006/relationships/slideLayout" Target="../slideLayouts/slideLayout38.xml"/><Relationship Id="rId16" Type="http://schemas.openxmlformats.org/officeDocument/2006/relationships/slideLayout" Target="../slideLayouts/slideLayout52.xml"/><Relationship Id="rId20" Type="http://schemas.openxmlformats.org/officeDocument/2006/relationships/slideLayout" Target="../slideLayouts/slideLayout56.xml"/><Relationship Id="rId29" Type="http://schemas.openxmlformats.org/officeDocument/2006/relationships/slideLayout" Target="../slideLayouts/slideLayout65.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24" Type="http://schemas.openxmlformats.org/officeDocument/2006/relationships/slideLayout" Target="../slideLayouts/slideLayout60.xml"/><Relationship Id="rId32" Type="http://schemas.openxmlformats.org/officeDocument/2006/relationships/image" Target="../media/image8.png"/><Relationship Id="rId5" Type="http://schemas.openxmlformats.org/officeDocument/2006/relationships/slideLayout" Target="../slideLayouts/slideLayout41.xml"/><Relationship Id="rId15" Type="http://schemas.openxmlformats.org/officeDocument/2006/relationships/slideLayout" Target="../slideLayouts/slideLayout51.xml"/><Relationship Id="rId23" Type="http://schemas.openxmlformats.org/officeDocument/2006/relationships/slideLayout" Target="../slideLayouts/slideLayout59.xml"/><Relationship Id="rId28" Type="http://schemas.openxmlformats.org/officeDocument/2006/relationships/slideLayout" Target="../slideLayouts/slideLayout64.xml"/><Relationship Id="rId10" Type="http://schemas.openxmlformats.org/officeDocument/2006/relationships/slideLayout" Target="../slideLayouts/slideLayout46.xml"/><Relationship Id="rId19" Type="http://schemas.openxmlformats.org/officeDocument/2006/relationships/slideLayout" Target="../slideLayouts/slideLayout55.xml"/><Relationship Id="rId31" Type="http://schemas.openxmlformats.org/officeDocument/2006/relationships/image" Target="../media/image7.png"/><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 Id="rId22" Type="http://schemas.openxmlformats.org/officeDocument/2006/relationships/slideLayout" Target="../slideLayouts/slideLayout58.xml"/><Relationship Id="rId27" Type="http://schemas.openxmlformats.org/officeDocument/2006/relationships/slideLayout" Target="../slideLayouts/slideLayout63.xml"/><Relationship Id="rId30" Type="http://schemas.openxmlformats.org/officeDocument/2006/relationships/theme" Target="../theme/theme2.xml"/><Relationship Id="rId8" Type="http://schemas.openxmlformats.org/officeDocument/2006/relationships/slideLayout" Target="../slideLayouts/slideLayout44.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8.xml"/><Relationship Id="rId18" Type="http://schemas.openxmlformats.org/officeDocument/2006/relationships/slideLayout" Target="../slideLayouts/slideLayout83.xml"/><Relationship Id="rId26" Type="http://schemas.openxmlformats.org/officeDocument/2006/relationships/slideLayout" Target="../slideLayouts/slideLayout91.xml"/><Relationship Id="rId3" Type="http://schemas.openxmlformats.org/officeDocument/2006/relationships/slideLayout" Target="../slideLayouts/slideLayout68.xml"/><Relationship Id="rId21" Type="http://schemas.openxmlformats.org/officeDocument/2006/relationships/slideLayout" Target="../slideLayouts/slideLayout86.xml"/><Relationship Id="rId7" Type="http://schemas.openxmlformats.org/officeDocument/2006/relationships/slideLayout" Target="../slideLayouts/slideLayout72.xml"/><Relationship Id="rId12" Type="http://schemas.openxmlformats.org/officeDocument/2006/relationships/slideLayout" Target="../slideLayouts/slideLayout77.xml"/><Relationship Id="rId17" Type="http://schemas.openxmlformats.org/officeDocument/2006/relationships/slideLayout" Target="../slideLayouts/slideLayout82.xml"/><Relationship Id="rId25" Type="http://schemas.openxmlformats.org/officeDocument/2006/relationships/slideLayout" Target="../slideLayouts/slideLayout90.xml"/><Relationship Id="rId33" Type="http://schemas.openxmlformats.org/officeDocument/2006/relationships/image" Target="../media/image8.png"/><Relationship Id="rId2" Type="http://schemas.openxmlformats.org/officeDocument/2006/relationships/slideLayout" Target="../slideLayouts/slideLayout67.xml"/><Relationship Id="rId16" Type="http://schemas.openxmlformats.org/officeDocument/2006/relationships/slideLayout" Target="../slideLayouts/slideLayout81.xml"/><Relationship Id="rId20" Type="http://schemas.openxmlformats.org/officeDocument/2006/relationships/slideLayout" Target="../slideLayouts/slideLayout85.xml"/><Relationship Id="rId29" Type="http://schemas.openxmlformats.org/officeDocument/2006/relationships/slideLayout" Target="../slideLayouts/slideLayout94.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slideLayout" Target="../slideLayouts/slideLayout76.xml"/><Relationship Id="rId24" Type="http://schemas.openxmlformats.org/officeDocument/2006/relationships/slideLayout" Target="../slideLayouts/slideLayout89.xml"/><Relationship Id="rId32" Type="http://schemas.openxmlformats.org/officeDocument/2006/relationships/image" Target="../media/image7.png"/><Relationship Id="rId5" Type="http://schemas.openxmlformats.org/officeDocument/2006/relationships/slideLayout" Target="../slideLayouts/slideLayout70.xml"/><Relationship Id="rId15" Type="http://schemas.openxmlformats.org/officeDocument/2006/relationships/slideLayout" Target="../slideLayouts/slideLayout80.xml"/><Relationship Id="rId23" Type="http://schemas.openxmlformats.org/officeDocument/2006/relationships/slideLayout" Target="../slideLayouts/slideLayout88.xml"/><Relationship Id="rId28" Type="http://schemas.openxmlformats.org/officeDocument/2006/relationships/slideLayout" Target="../slideLayouts/slideLayout93.xml"/><Relationship Id="rId10" Type="http://schemas.openxmlformats.org/officeDocument/2006/relationships/slideLayout" Target="../slideLayouts/slideLayout75.xml"/><Relationship Id="rId19" Type="http://schemas.openxmlformats.org/officeDocument/2006/relationships/slideLayout" Target="../slideLayouts/slideLayout84.xml"/><Relationship Id="rId31" Type="http://schemas.openxmlformats.org/officeDocument/2006/relationships/theme" Target="../theme/theme3.xml"/><Relationship Id="rId4" Type="http://schemas.openxmlformats.org/officeDocument/2006/relationships/slideLayout" Target="../slideLayouts/slideLayout69.xml"/><Relationship Id="rId9" Type="http://schemas.openxmlformats.org/officeDocument/2006/relationships/slideLayout" Target="../slideLayouts/slideLayout74.xml"/><Relationship Id="rId14" Type="http://schemas.openxmlformats.org/officeDocument/2006/relationships/slideLayout" Target="../slideLayouts/slideLayout79.xml"/><Relationship Id="rId22" Type="http://schemas.openxmlformats.org/officeDocument/2006/relationships/slideLayout" Target="../slideLayouts/slideLayout87.xml"/><Relationship Id="rId27" Type="http://schemas.openxmlformats.org/officeDocument/2006/relationships/slideLayout" Target="../slideLayouts/slideLayout92.xml"/><Relationship Id="rId30" Type="http://schemas.openxmlformats.org/officeDocument/2006/relationships/slideLayout" Target="../slideLayouts/slideLayout95.xml"/><Relationship Id="rId8" Type="http://schemas.openxmlformats.org/officeDocument/2006/relationships/slideLayout" Target="../slideLayouts/slideLayout7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38"/>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39"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 id="2147484245" r:id="rId35"/>
    <p:sldLayoutId id="2147484246" r:id="rId36"/>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 id="2147484174"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6.xml"/><Relationship Id="rId5" Type="http://schemas.openxmlformats.org/officeDocument/2006/relationships/image" Target="../media/image11.jp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35.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 Id="rId9" Type="http://schemas.openxmlformats.org/officeDocument/2006/relationships/image" Target="../media/image30.png"/></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11.xml"/><Relationship Id="rId5" Type="http://schemas.openxmlformats.org/officeDocument/2006/relationships/image" Target="../media/image27.png"/><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3.xml"/><Relationship Id="rId1" Type="http://schemas.openxmlformats.org/officeDocument/2006/relationships/slideLayout" Target="../slideLayouts/slideLayout36.xml"/></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11.xml"/><Relationship Id="rId6" Type="http://schemas.openxmlformats.org/officeDocument/2006/relationships/image" Target="../media/image27.png"/><Relationship Id="rId5" Type="http://schemas.openxmlformats.org/officeDocument/2006/relationships/image" Target="../media/image37.png"/><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notesSlide" Target="../notesSlides/notesSlide15.xml"/><Relationship Id="rId1" Type="http://schemas.openxmlformats.org/officeDocument/2006/relationships/slideLayout" Target="../slideLayouts/slideLayout11.xml"/><Relationship Id="rId6" Type="http://schemas.openxmlformats.org/officeDocument/2006/relationships/image" Target="../media/image41.jpeg"/><Relationship Id="rId5" Type="http://schemas.openxmlformats.org/officeDocument/2006/relationships/image" Target="../media/image40.png"/><Relationship Id="rId4" Type="http://schemas.openxmlformats.org/officeDocument/2006/relationships/image" Target="../media/image39.png"/></Relationships>
</file>

<file path=ppt/slides/_rels/slide16.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7.svg"/><Relationship Id="rId2" Type="http://schemas.openxmlformats.org/officeDocument/2006/relationships/notesSlide" Target="../notesSlides/notesSlide16.xml"/><Relationship Id="rId1" Type="http://schemas.openxmlformats.org/officeDocument/2006/relationships/slideLayout" Target="../slideLayouts/slideLayout11.xml"/><Relationship Id="rId6" Type="http://schemas.openxmlformats.org/officeDocument/2006/relationships/image" Target="../media/image46.png"/><Relationship Id="rId5" Type="http://schemas.openxmlformats.org/officeDocument/2006/relationships/image" Target="../media/image45.svg"/><Relationship Id="rId4" Type="http://schemas.openxmlformats.org/officeDocument/2006/relationships/image" Target="../media/image44.png"/></Relationships>
</file>

<file path=ppt/slides/_rels/slide1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7.xml"/><Relationship Id="rId1" Type="http://schemas.openxmlformats.org/officeDocument/2006/relationships/slideLayout" Target="../slideLayouts/slideLayout11.xml"/><Relationship Id="rId5" Type="http://schemas.openxmlformats.org/officeDocument/2006/relationships/image" Target="../media/image50.png"/><Relationship Id="rId4" Type="http://schemas.openxmlformats.org/officeDocument/2006/relationships/image" Target="../media/image49.png"/></Relationships>
</file>

<file path=ppt/slides/_rels/slide18.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18.xml"/><Relationship Id="rId1" Type="http://schemas.openxmlformats.org/officeDocument/2006/relationships/slideLayout" Target="../slideLayouts/slideLayout11.xml"/><Relationship Id="rId5" Type="http://schemas.openxmlformats.org/officeDocument/2006/relationships/image" Target="../media/image53.png"/><Relationship Id="rId4" Type="http://schemas.openxmlformats.org/officeDocument/2006/relationships/image" Target="../media/image52.png"/></Relationships>
</file>

<file path=ppt/slides/_rels/slide1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9.xml"/><Relationship Id="rId1" Type="http://schemas.openxmlformats.org/officeDocument/2006/relationships/slideLayout" Target="../slideLayouts/slideLayout11.xml"/><Relationship Id="rId4" Type="http://schemas.openxmlformats.org/officeDocument/2006/relationships/image" Target="../media/image55.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35.xml"/></Relationships>
</file>

<file path=ppt/slides/_rels/slide2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0.xml"/><Relationship Id="rId1" Type="http://schemas.openxmlformats.org/officeDocument/2006/relationships/slideLayout" Target="../slideLayouts/slideLayout11.xml"/><Relationship Id="rId4" Type="http://schemas.openxmlformats.org/officeDocument/2006/relationships/image" Target="../media/image57.png"/></Relationships>
</file>

<file path=ppt/slides/_rels/slide21.x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7.xml"/><Relationship Id="rId1" Type="http://schemas.openxmlformats.org/officeDocument/2006/relationships/slideLayout" Target="../slideLayouts/slideLayout3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29.xml"/><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0.xml"/><Relationship Id="rId1" Type="http://schemas.openxmlformats.org/officeDocument/2006/relationships/slideLayout" Target="../slideLayouts/slideLayout35.xml"/><Relationship Id="rId5" Type="http://schemas.openxmlformats.org/officeDocument/2006/relationships/image" Target="../media/image66.png"/><Relationship Id="rId4" Type="http://schemas.openxmlformats.org/officeDocument/2006/relationships/image" Target="../media/image65.png"/></Relationships>
</file>

<file path=ppt/slides/_rels/slide3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1.xml"/><Relationship Id="rId1" Type="http://schemas.openxmlformats.org/officeDocument/2006/relationships/slideLayout" Target="../slideLayouts/slideLayout33.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32.xml.rels><?xml version="1.0" encoding="UTF-8" standalone="yes"?>
<Relationships xmlns="http://schemas.openxmlformats.org/package/2006/relationships"><Relationship Id="rId3" Type="http://schemas.openxmlformats.org/officeDocument/2006/relationships/hyperlink" Target="https://usace.dps.mil/sites/KMP-WM/SitePages/Corps-Water-Management-System-(CWMS).aspx" TargetMode="External"/><Relationship Id="rId2" Type="http://schemas.openxmlformats.org/officeDocument/2006/relationships/notesSlide" Target="../notesSlides/notesSlide32.xml"/><Relationship Id="rId1" Type="http://schemas.openxmlformats.org/officeDocument/2006/relationships/slideLayout" Target="../slideLayouts/slideLayout21.xml"/><Relationship Id="rId6" Type="http://schemas.openxmlformats.org/officeDocument/2006/relationships/hyperlink" Target="https://dod.teams.microsoft.us/l/team/19%3Adod%3Adbd918be2e6b434a8520e65c78d55e21%40thread.skype/conversations?groupId=60a3bc99-ab46-4b3a-8690-198ec6cbced3&amp;tenantId=fc4d76ba-f17c-4c50-b9a7-8f3163d27582" TargetMode="External"/><Relationship Id="rId5" Type="http://schemas.openxmlformats.org/officeDocument/2006/relationships/hyperlink" Target="https://discourse.hecdev.net/c/cwms/5" TargetMode="External"/><Relationship Id="rId4" Type="http://schemas.openxmlformats.org/officeDocument/2006/relationships/hyperlink" Target="https://www.hec.usace.army.mil/confluence/cwmsdoc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35.xml"/><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35.xml"/><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r>
              <a:rPr lang="en-US" sz="3600" dirty="0"/>
              <a:t>Corps water management system (CWMS) overview</a:t>
            </a:r>
          </a:p>
        </p:txBody>
      </p:sp>
      <p:pic>
        <p:nvPicPr>
          <p:cNvPr id="17" name="Picture Placeholder 16" descr="Map&#10;&#10;Description automatically generated">
            <a:extLst>
              <a:ext uri="{FF2B5EF4-FFF2-40B4-BE49-F238E27FC236}">
                <a16:creationId xmlns:a16="http://schemas.microsoft.com/office/drawing/2014/main" id="{C4B429A1-F9FE-3EDE-566C-616C13A24832}"/>
              </a:ext>
            </a:extLst>
          </p:cNvPr>
          <p:cNvPicPr>
            <a:picLocks noGrp="1" noChangeAspect="1"/>
          </p:cNvPicPr>
          <p:nvPr>
            <p:ph type="pic" sz="quarter" idx="13"/>
          </p:nvPr>
        </p:nvPicPr>
        <p:blipFill rotWithShape="1">
          <a:blip r:embed="rId3"/>
          <a:srcRect t="232" b="232"/>
          <a:stretch/>
        </p:blipFill>
        <p:spPr/>
      </p:pic>
      <p:pic>
        <p:nvPicPr>
          <p:cNvPr id="12" name="Picture Placeholder 11" descr="Map&#10;&#10;Description automatically generated">
            <a:extLst>
              <a:ext uri="{FF2B5EF4-FFF2-40B4-BE49-F238E27FC236}">
                <a16:creationId xmlns:a16="http://schemas.microsoft.com/office/drawing/2014/main" id="{79C25785-F61C-FE0D-3F91-67C70C308A2D}"/>
              </a:ext>
            </a:extLst>
          </p:cNvPr>
          <p:cNvPicPr>
            <a:picLocks noGrp="1" noChangeAspect="1"/>
          </p:cNvPicPr>
          <p:nvPr>
            <p:ph type="pic" sz="quarter" idx="15"/>
          </p:nvPr>
        </p:nvPicPr>
        <p:blipFill rotWithShape="1">
          <a:blip r:embed="rId4"/>
          <a:srcRect l="5272" r="5272"/>
          <a:stretch/>
        </p:blipFill>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Fauwaz Hanbali</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5"/>
          <a:srcRect l="4446" t="2418" r="4446" b="2225"/>
          <a:stretch/>
        </p:blipFill>
        <p:spPr>
          <a:xfrm>
            <a:off x="5140944" y="3507454"/>
            <a:ext cx="3314700" cy="3093720"/>
          </a:xfrm>
        </p:spPr>
      </p:pic>
    </p:spTree>
    <p:extLst>
      <p:ext uri="{BB962C8B-B14F-4D97-AF65-F5344CB8AC3E}">
        <p14:creationId xmlns:p14="http://schemas.microsoft.com/office/powerpoint/2010/main" val="6738523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p:cNvGrpSpPr/>
          <p:nvPr/>
        </p:nvGrpSpPr>
        <p:grpSpPr>
          <a:xfrm>
            <a:off x="6812338" y="4092918"/>
            <a:ext cx="2316479" cy="2460283"/>
            <a:chOff x="6255022" y="4378826"/>
            <a:chExt cx="2316479" cy="2460283"/>
          </a:xfrm>
        </p:grpSpPr>
        <p:pic>
          <p:nvPicPr>
            <p:cNvPr id="1074" name="Picture 50"/>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3848" t="-415"/>
            <a:stretch/>
          </p:blipFill>
          <p:spPr bwMode="auto">
            <a:xfrm>
              <a:off x="6255022" y="4378826"/>
              <a:ext cx="2316479" cy="2460283"/>
            </a:xfrm>
            <a:prstGeom prst="rect">
              <a:avLst/>
            </a:prstGeom>
            <a:noFill/>
            <a:ln w="38100" cap="sq" algn="ctr">
              <a:noFill/>
              <a:miter lim="800000"/>
              <a:headEnd/>
              <a:tailEnd/>
            </a:ln>
            <a:effectLst>
              <a:outerShdw blurRad="50800" dist="38100" dir="2700000" algn="ctr" rotWithShape="0">
                <a:srgbClr val="000000">
                  <a:alpha val="42999"/>
                </a:srgbClr>
              </a:outerShdw>
            </a:effectLst>
            <a:extLst>
              <a:ext uri="{909E8E84-426E-40DD-AFC4-6F175D3DCCD1}">
                <a14:hiddenFill xmlns:a14="http://schemas.microsoft.com/office/drawing/2010/main">
                  <a:solidFill>
                    <a:srgbClr val="5B9BD5"/>
                  </a:solidFill>
                </a14:hiddenFill>
              </a:ext>
            </a:extLst>
          </p:spPr>
        </p:pic>
        <p:sp>
          <p:nvSpPr>
            <p:cNvPr id="3" name="Rectangle 2"/>
            <p:cNvSpPr/>
            <p:nvPr/>
          </p:nvSpPr>
          <p:spPr>
            <a:xfrm>
              <a:off x="6291804" y="4571365"/>
              <a:ext cx="308044" cy="355765"/>
            </a:xfrm>
            <a:prstGeom prst="rect">
              <a:avLst/>
            </a:prstGeom>
            <a:solidFill>
              <a:srgbClr val="F5F6F3"/>
            </a:solidFill>
            <a:ln>
              <a:noFill/>
            </a:ln>
            <a:effectLst>
              <a:softEdge rad="3175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5" name="Rectangle 38"/>
          <p:cNvSpPr/>
          <p:nvPr/>
        </p:nvSpPr>
        <p:spPr>
          <a:xfrm>
            <a:off x="251842" y="5484521"/>
            <a:ext cx="1881220" cy="766938"/>
          </a:xfrm>
          <a:custGeom>
            <a:avLst/>
            <a:gdLst>
              <a:gd name="connsiteX0" fmla="*/ 0 w 1540669"/>
              <a:gd name="connsiteY0" fmla="*/ 0 h 850106"/>
              <a:gd name="connsiteX1" fmla="*/ 1540669 w 1540669"/>
              <a:gd name="connsiteY1" fmla="*/ 0 h 850106"/>
              <a:gd name="connsiteX2" fmla="*/ 1540669 w 1540669"/>
              <a:gd name="connsiteY2" fmla="*/ 850106 h 850106"/>
              <a:gd name="connsiteX3" fmla="*/ 0 w 1540669"/>
              <a:gd name="connsiteY3" fmla="*/ 850106 h 850106"/>
              <a:gd name="connsiteX4" fmla="*/ 0 w 1540669"/>
              <a:gd name="connsiteY4" fmla="*/ 0 h 850106"/>
              <a:gd name="connsiteX0" fmla="*/ 792956 w 1540669"/>
              <a:gd name="connsiteY0" fmla="*/ 30956 h 850106"/>
              <a:gd name="connsiteX1" fmla="*/ 1540669 w 1540669"/>
              <a:gd name="connsiteY1" fmla="*/ 0 h 850106"/>
              <a:gd name="connsiteX2" fmla="*/ 1540669 w 1540669"/>
              <a:gd name="connsiteY2" fmla="*/ 850106 h 850106"/>
              <a:gd name="connsiteX3" fmla="*/ 0 w 1540669"/>
              <a:gd name="connsiteY3" fmla="*/ 850106 h 850106"/>
              <a:gd name="connsiteX4" fmla="*/ 792956 w 1540669"/>
              <a:gd name="connsiteY4" fmla="*/ 30956 h 850106"/>
              <a:gd name="connsiteX0" fmla="*/ 792956 w 1540669"/>
              <a:gd name="connsiteY0" fmla="*/ 30956 h 850106"/>
              <a:gd name="connsiteX1" fmla="*/ 1540669 w 1540669"/>
              <a:gd name="connsiteY1" fmla="*/ 0 h 850106"/>
              <a:gd name="connsiteX2" fmla="*/ 1540669 w 1540669"/>
              <a:gd name="connsiteY2" fmla="*/ 850106 h 850106"/>
              <a:gd name="connsiteX3" fmla="*/ 0 w 1540669"/>
              <a:gd name="connsiteY3" fmla="*/ 850106 h 850106"/>
              <a:gd name="connsiteX4" fmla="*/ 792956 w 1540669"/>
              <a:gd name="connsiteY4" fmla="*/ 30956 h 850106"/>
              <a:gd name="connsiteX0" fmla="*/ 808440 w 1556153"/>
              <a:gd name="connsiteY0" fmla="*/ 120885 h 940035"/>
              <a:gd name="connsiteX1" fmla="*/ 1556153 w 1556153"/>
              <a:gd name="connsiteY1" fmla="*/ 89929 h 940035"/>
              <a:gd name="connsiteX2" fmla="*/ 1556153 w 1556153"/>
              <a:gd name="connsiteY2" fmla="*/ 940035 h 940035"/>
              <a:gd name="connsiteX3" fmla="*/ 15484 w 1556153"/>
              <a:gd name="connsiteY3" fmla="*/ 940035 h 940035"/>
              <a:gd name="connsiteX4" fmla="*/ 808440 w 1556153"/>
              <a:gd name="connsiteY4" fmla="*/ 120885 h 940035"/>
              <a:gd name="connsiteX0" fmla="*/ 648377 w 1560396"/>
              <a:gd name="connsiteY0" fmla="*/ 152722 h 921865"/>
              <a:gd name="connsiteX1" fmla="*/ 1560396 w 1560396"/>
              <a:gd name="connsiteY1" fmla="*/ 71759 h 921865"/>
              <a:gd name="connsiteX2" fmla="*/ 1560396 w 1560396"/>
              <a:gd name="connsiteY2" fmla="*/ 921865 h 921865"/>
              <a:gd name="connsiteX3" fmla="*/ 19727 w 1560396"/>
              <a:gd name="connsiteY3" fmla="*/ 921865 h 921865"/>
              <a:gd name="connsiteX4" fmla="*/ 648377 w 1560396"/>
              <a:gd name="connsiteY4" fmla="*/ 152722 h 921865"/>
              <a:gd name="connsiteX0" fmla="*/ 652067 w 1564086"/>
              <a:gd name="connsiteY0" fmla="*/ 123200 h 892343"/>
              <a:gd name="connsiteX1" fmla="*/ 1564086 w 1564086"/>
              <a:gd name="connsiteY1" fmla="*/ 42237 h 892343"/>
              <a:gd name="connsiteX2" fmla="*/ 1564086 w 1564086"/>
              <a:gd name="connsiteY2" fmla="*/ 892343 h 892343"/>
              <a:gd name="connsiteX3" fmla="*/ 23417 w 1564086"/>
              <a:gd name="connsiteY3" fmla="*/ 892343 h 892343"/>
              <a:gd name="connsiteX4" fmla="*/ 652067 w 1564086"/>
              <a:gd name="connsiteY4" fmla="*/ 123200 h 892343"/>
              <a:gd name="connsiteX0" fmla="*/ 647077 w 1559096"/>
              <a:gd name="connsiteY0" fmla="*/ 12805 h 781948"/>
              <a:gd name="connsiteX1" fmla="*/ 1294777 w 1559096"/>
              <a:gd name="connsiteY1" fmla="*/ 339036 h 781948"/>
              <a:gd name="connsiteX2" fmla="*/ 1559096 w 1559096"/>
              <a:gd name="connsiteY2" fmla="*/ 781948 h 781948"/>
              <a:gd name="connsiteX3" fmla="*/ 18427 w 1559096"/>
              <a:gd name="connsiteY3" fmla="*/ 781948 h 781948"/>
              <a:gd name="connsiteX4" fmla="*/ 647077 w 1559096"/>
              <a:gd name="connsiteY4" fmla="*/ 12805 h 781948"/>
              <a:gd name="connsiteX0" fmla="*/ 647077 w 1294777"/>
              <a:gd name="connsiteY0" fmla="*/ 12805 h 781948"/>
              <a:gd name="connsiteX1" fmla="*/ 1294777 w 1294777"/>
              <a:gd name="connsiteY1" fmla="*/ 339036 h 781948"/>
              <a:gd name="connsiteX2" fmla="*/ 939971 w 1294777"/>
              <a:gd name="connsiteY2" fmla="*/ 565254 h 781948"/>
              <a:gd name="connsiteX3" fmla="*/ 18427 w 1294777"/>
              <a:gd name="connsiteY3" fmla="*/ 781948 h 781948"/>
              <a:gd name="connsiteX4" fmla="*/ 647077 w 1294777"/>
              <a:gd name="connsiteY4" fmla="*/ 12805 h 781948"/>
              <a:gd name="connsiteX0" fmla="*/ 647077 w 1311170"/>
              <a:gd name="connsiteY0" fmla="*/ 10841 h 779984"/>
              <a:gd name="connsiteX1" fmla="*/ 1294777 w 1311170"/>
              <a:gd name="connsiteY1" fmla="*/ 337072 h 779984"/>
              <a:gd name="connsiteX2" fmla="*/ 939971 w 1311170"/>
              <a:gd name="connsiteY2" fmla="*/ 563290 h 779984"/>
              <a:gd name="connsiteX3" fmla="*/ 18427 w 1311170"/>
              <a:gd name="connsiteY3" fmla="*/ 779984 h 779984"/>
              <a:gd name="connsiteX4" fmla="*/ 647077 w 1311170"/>
              <a:gd name="connsiteY4" fmla="*/ 10841 h 779984"/>
              <a:gd name="connsiteX0" fmla="*/ 754302 w 1418852"/>
              <a:gd name="connsiteY0" fmla="*/ 3773 h 570509"/>
              <a:gd name="connsiteX1" fmla="*/ 1402002 w 1418852"/>
              <a:gd name="connsiteY1" fmla="*/ 330004 h 570509"/>
              <a:gd name="connsiteX2" fmla="*/ 1047196 w 1418852"/>
              <a:gd name="connsiteY2" fmla="*/ 556222 h 570509"/>
              <a:gd name="connsiteX3" fmla="*/ 16114 w 1418852"/>
              <a:gd name="connsiteY3" fmla="*/ 570509 h 570509"/>
              <a:gd name="connsiteX4" fmla="*/ 754302 w 1418852"/>
              <a:gd name="connsiteY4" fmla="*/ 3773 h 570509"/>
              <a:gd name="connsiteX0" fmla="*/ 741208 w 1405758"/>
              <a:gd name="connsiteY0" fmla="*/ 3773 h 617024"/>
              <a:gd name="connsiteX1" fmla="*/ 1388908 w 1405758"/>
              <a:gd name="connsiteY1" fmla="*/ 330004 h 617024"/>
              <a:gd name="connsiteX2" fmla="*/ 1034102 w 1405758"/>
              <a:gd name="connsiteY2" fmla="*/ 556222 h 617024"/>
              <a:gd name="connsiteX3" fmla="*/ 3020 w 1405758"/>
              <a:gd name="connsiteY3" fmla="*/ 570509 h 617024"/>
              <a:gd name="connsiteX4" fmla="*/ 741208 w 1405758"/>
              <a:gd name="connsiteY4" fmla="*/ 3773 h 617024"/>
              <a:gd name="connsiteX0" fmla="*/ 741208 w 1405758"/>
              <a:gd name="connsiteY0" fmla="*/ 3773 h 627293"/>
              <a:gd name="connsiteX1" fmla="*/ 1388908 w 1405758"/>
              <a:gd name="connsiteY1" fmla="*/ 330004 h 627293"/>
              <a:gd name="connsiteX2" fmla="*/ 1034102 w 1405758"/>
              <a:gd name="connsiteY2" fmla="*/ 556222 h 627293"/>
              <a:gd name="connsiteX3" fmla="*/ 3020 w 1405758"/>
              <a:gd name="connsiteY3" fmla="*/ 570509 h 627293"/>
              <a:gd name="connsiteX4" fmla="*/ 741208 w 1405758"/>
              <a:gd name="connsiteY4" fmla="*/ 3773 h 627293"/>
              <a:gd name="connsiteX0" fmla="*/ 741208 w 1405758"/>
              <a:gd name="connsiteY0" fmla="*/ 3773 h 616922"/>
              <a:gd name="connsiteX1" fmla="*/ 1388908 w 1405758"/>
              <a:gd name="connsiteY1" fmla="*/ 330004 h 616922"/>
              <a:gd name="connsiteX2" fmla="*/ 1034102 w 1405758"/>
              <a:gd name="connsiteY2" fmla="*/ 556222 h 616922"/>
              <a:gd name="connsiteX3" fmla="*/ 3020 w 1405758"/>
              <a:gd name="connsiteY3" fmla="*/ 570509 h 616922"/>
              <a:gd name="connsiteX4" fmla="*/ 741208 w 1405758"/>
              <a:gd name="connsiteY4" fmla="*/ 3773 h 616922"/>
              <a:gd name="connsiteX0" fmla="*/ 742074 w 1399645"/>
              <a:gd name="connsiteY0" fmla="*/ 3958 h 614456"/>
              <a:gd name="connsiteX1" fmla="*/ 1389774 w 1399645"/>
              <a:gd name="connsiteY1" fmla="*/ 330189 h 614456"/>
              <a:gd name="connsiteX2" fmla="*/ 1077831 w 1399645"/>
              <a:gd name="connsiteY2" fmla="*/ 549264 h 614456"/>
              <a:gd name="connsiteX3" fmla="*/ 3886 w 1399645"/>
              <a:gd name="connsiteY3" fmla="*/ 570694 h 614456"/>
              <a:gd name="connsiteX4" fmla="*/ 742074 w 1399645"/>
              <a:gd name="connsiteY4" fmla="*/ 3958 h 614456"/>
              <a:gd name="connsiteX0" fmla="*/ 742099 w 1424979"/>
              <a:gd name="connsiteY0" fmla="*/ 6098 h 618467"/>
              <a:gd name="connsiteX1" fmla="*/ 1413612 w 1424979"/>
              <a:gd name="connsiteY1" fmla="*/ 289467 h 618467"/>
              <a:gd name="connsiteX2" fmla="*/ 1077856 w 1424979"/>
              <a:gd name="connsiteY2" fmla="*/ 551404 h 618467"/>
              <a:gd name="connsiteX3" fmla="*/ 3911 w 1424979"/>
              <a:gd name="connsiteY3" fmla="*/ 572834 h 618467"/>
              <a:gd name="connsiteX4" fmla="*/ 742099 w 1424979"/>
              <a:gd name="connsiteY4" fmla="*/ 6098 h 618467"/>
              <a:gd name="connsiteX0" fmla="*/ 744467 w 1427366"/>
              <a:gd name="connsiteY0" fmla="*/ 6992 h 637646"/>
              <a:gd name="connsiteX1" fmla="*/ 1415980 w 1427366"/>
              <a:gd name="connsiteY1" fmla="*/ 290361 h 637646"/>
              <a:gd name="connsiteX2" fmla="*/ 1080224 w 1427366"/>
              <a:gd name="connsiteY2" fmla="*/ 552298 h 637646"/>
              <a:gd name="connsiteX3" fmla="*/ 3898 w 1427366"/>
              <a:gd name="connsiteY3" fmla="*/ 597541 h 637646"/>
              <a:gd name="connsiteX4" fmla="*/ 744467 w 1427366"/>
              <a:gd name="connsiteY4" fmla="*/ 6992 h 637646"/>
              <a:gd name="connsiteX0" fmla="*/ 848589 w 1531488"/>
              <a:gd name="connsiteY0" fmla="*/ 6992 h 613373"/>
              <a:gd name="connsiteX1" fmla="*/ 1520102 w 1531488"/>
              <a:gd name="connsiteY1" fmla="*/ 290361 h 613373"/>
              <a:gd name="connsiteX2" fmla="*/ 1184346 w 1531488"/>
              <a:gd name="connsiteY2" fmla="*/ 552298 h 613373"/>
              <a:gd name="connsiteX3" fmla="*/ 108020 w 1531488"/>
              <a:gd name="connsiteY3" fmla="*/ 597541 h 613373"/>
              <a:gd name="connsiteX4" fmla="*/ 848589 w 1531488"/>
              <a:gd name="connsiteY4" fmla="*/ 6992 h 613373"/>
              <a:gd name="connsiteX0" fmla="*/ 862431 w 1545330"/>
              <a:gd name="connsiteY0" fmla="*/ 6992 h 648518"/>
              <a:gd name="connsiteX1" fmla="*/ 1533944 w 1545330"/>
              <a:gd name="connsiteY1" fmla="*/ 290361 h 648518"/>
              <a:gd name="connsiteX2" fmla="*/ 1198188 w 1545330"/>
              <a:gd name="connsiteY2" fmla="*/ 552298 h 648518"/>
              <a:gd name="connsiteX3" fmla="*/ 121862 w 1545330"/>
              <a:gd name="connsiteY3" fmla="*/ 597541 h 648518"/>
              <a:gd name="connsiteX4" fmla="*/ 107575 w 1545330"/>
              <a:gd name="connsiteY4" fmla="*/ 604686 h 648518"/>
              <a:gd name="connsiteX5" fmla="*/ 862431 w 1545330"/>
              <a:gd name="connsiteY5" fmla="*/ 6992 h 648518"/>
              <a:gd name="connsiteX0" fmla="*/ 809544 w 1491813"/>
              <a:gd name="connsiteY0" fmla="*/ 6992 h 904880"/>
              <a:gd name="connsiteX1" fmla="*/ 1481057 w 1491813"/>
              <a:gd name="connsiteY1" fmla="*/ 290361 h 904880"/>
              <a:gd name="connsiteX2" fmla="*/ 1145301 w 1491813"/>
              <a:gd name="connsiteY2" fmla="*/ 552298 h 904880"/>
              <a:gd name="connsiteX3" fmla="*/ 149938 w 1491813"/>
              <a:gd name="connsiteY3" fmla="*/ 904723 h 904880"/>
              <a:gd name="connsiteX4" fmla="*/ 68975 w 1491813"/>
              <a:gd name="connsiteY4" fmla="*/ 597541 h 904880"/>
              <a:gd name="connsiteX5" fmla="*/ 54688 w 1491813"/>
              <a:gd name="connsiteY5" fmla="*/ 604686 h 904880"/>
              <a:gd name="connsiteX6" fmla="*/ 809544 w 1491813"/>
              <a:gd name="connsiteY6" fmla="*/ 6992 h 904880"/>
              <a:gd name="connsiteX0" fmla="*/ 790073 w 1472342"/>
              <a:gd name="connsiteY0" fmla="*/ 9800 h 907683"/>
              <a:gd name="connsiteX1" fmla="*/ 1461586 w 1472342"/>
              <a:gd name="connsiteY1" fmla="*/ 293169 h 907683"/>
              <a:gd name="connsiteX2" fmla="*/ 1125830 w 1472342"/>
              <a:gd name="connsiteY2" fmla="*/ 555106 h 907683"/>
              <a:gd name="connsiteX3" fmla="*/ 130467 w 1472342"/>
              <a:gd name="connsiteY3" fmla="*/ 907531 h 907683"/>
              <a:gd name="connsiteX4" fmla="*/ 49504 w 1472342"/>
              <a:gd name="connsiteY4" fmla="*/ 600349 h 907683"/>
              <a:gd name="connsiteX5" fmla="*/ 482892 w 1472342"/>
              <a:gd name="connsiteY5" fmla="*/ 669406 h 907683"/>
              <a:gd name="connsiteX6" fmla="*/ 790073 w 1472342"/>
              <a:gd name="connsiteY6" fmla="*/ 9800 h 907683"/>
              <a:gd name="connsiteX0" fmla="*/ 774354 w 1456623"/>
              <a:gd name="connsiteY0" fmla="*/ 1207 h 899118"/>
              <a:gd name="connsiteX1" fmla="*/ 1445867 w 1456623"/>
              <a:gd name="connsiteY1" fmla="*/ 284576 h 899118"/>
              <a:gd name="connsiteX2" fmla="*/ 1110111 w 1456623"/>
              <a:gd name="connsiteY2" fmla="*/ 546513 h 899118"/>
              <a:gd name="connsiteX3" fmla="*/ 114748 w 1456623"/>
              <a:gd name="connsiteY3" fmla="*/ 898938 h 899118"/>
              <a:gd name="connsiteX4" fmla="*/ 33785 w 1456623"/>
              <a:gd name="connsiteY4" fmla="*/ 591756 h 899118"/>
              <a:gd name="connsiteX5" fmla="*/ 226666 w 1456623"/>
              <a:gd name="connsiteY5" fmla="*/ 398875 h 899118"/>
              <a:gd name="connsiteX6" fmla="*/ 774354 w 1456623"/>
              <a:gd name="connsiteY6" fmla="*/ 1207 h 899118"/>
              <a:gd name="connsiteX0" fmla="*/ 787994 w 1470263"/>
              <a:gd name="connsiteY0" fmla="*/ 1207 h 908934"/>
              <a:gd name="connsiteX1" fmla="*/ 1459507 w 1470263"/>
              <a:gd name="connsiteY1" fmla="*/ 284576 h 908934"/>
              <a:gd name="connsiteX2" fmla="*/ 1123751 w 1470263"/>
              <a:gd name="connsiteY2" fmla="*/ 546513 h 908934"/>
              <a:gd name="connsiteX3" fmla="*/ 128388 w 1470263"/>
              <a:gd name="connsiteY3" fmla="*/ 898938 h 908934"/>
              <a:gd name="connsiteX4" fmla="*/ 4562 w 1470263"/>
              <a:gd name="connsiteY4" fmla="*/ 689388 h 908934"/>
              <a:gd name="connsiteX5" fmla="*/ 47425 w 1470263"/>
              <a:gd name="connsiteY5" fmla="*/ 591756 h 908934"/>
              <a:gd name="connsiteX6" fmla="*/ 240306 w 1470263"/>
              <a:gd name="connsiteY6" fmla="*/ 398875 h 908934"/>
              <a:gd name="connsiteX7" fmla="*/ 787994 w 1470263"/>
              <a:gd name="connsiteY7" fmla="*/ 1207 h 908934"/>
              <a:gd name="connsiteX0" fmla="*/ 860941 w 1544262"/>
              <a:gd name="connsiteY0" fmla="*/ 1207 h 836810"/>
              <a:gd name="connsiteX1" fmla="*/ 1532454 w 1544262"/>
              <a:gd name="connsiteY1" fmla="*/ 284576 h 836810"/>
              <a:gd name="connsiteX2" fmla="*/ 1196698 w 1544262"/>
              <a:gd name="connsiteY2" fmla="*/ 546513 h 836810"/>
              <a:gd name="connsiteX3" fmla="*/ 70366 w 1544262"/>
              <a:gd name="connsiteY3" fmla="*/ 822738 h 836810"/>
              <a:gd name="connsiteX4" fmla="*/ 77509 w 1544262"/>
              <a:gd name="connsiteY4" fmla="*/ 689388 h 836810"/>
              <a:gd name="connsiteX5" fmla="*/ 120372 w 1544262"/>
              <a:gd name="connsiteY5" fmla="*/ 591756 h 836810"/>
              <a:gd name="connsiteX6" fmla="*/ 313253 w 1544262"/>
              <a:gd name="connsiteY6" fmla="*/ 398875 h 836810"/>
              <a:gd name="connsiteX7" fmla="*/ 860941 w 1544262"/>
              <a:gd name="connsiteY7" fmla="*/ 1207 h 836810"/>
              <a:gd name="connsiteX0" fmla="*/ 873162 w 1556483"/>
              <a:gd name="connsiteY0" fmla="*/ 1207 h 838299"/>
              <a:gd name="connsiteX1" fmla="*/ 1544675 w 1556483"/>
              <a:gd name="connsiteY1" fmla="*/ 284576 h 838299"/>
              <a:gd name="connsiteX2" fmla="*/ 1208919 w 1556483"/>
              <a:gd name="connsiteY2" fmla="*/ 546513 h 838299"/>
              <a:gd name="connsiteX3" fmla="*/ 82587 w 1556483"/>
              <a:gd name="connsiteY3" fmla="*/ 822738 h 838299"/>
              <a:gd name="connsiteX4" fmla="*/ 89730 w 1556483"/>
              <a:gd name="connsiteY4" fmla="*/ 689388 h 838299"/>
              <a:gd name="connsiteX5" fmla="*/ 325474 w 1556483"/>
              <a:gd name="connsiteY5" fmla="*/ 398875 h 838299"/>
              <a:gd name="connsiteX6" fmla="*/ 873162 w 1556483"/>
              <a:gd name="connsiteY6" fmla="*/ 1207 h 838299"/>
              <a:gd name="connsiteX0" fmla="*/ 918462 w 1601783"/>
              <a:gd name="connsiteY0" fmla="*/ 1207 h 831739"/>
              <a:gd name="connsiteX1" fmla="*/ 1589975 w 1601783"/>
              <a:gd name="connsiteY1" fmla="*/ 284576 h 831739"/>
              <a:gd name="connsiteX2" fmla="*/ 1254219 w 1601783"/>
              <a:gd name="connsiteY2" fmla="*/ 546513 h 831739"/>
              <a:gd name="connsiteX3" fmla="*/ 127887 w 1601783"/>
              <a:gd name="connsiteY3" fmla="*/ 822738 h 831739"/>
              <a:gd name="connsiteX4" fmla="*/ 32637 w 1601783"/>
              <a:gd name="connsiteY4" fmla="*/ 565563 h 831739"/>
              <a:gd name="connsiteX5" fmla="*/ 370774 w 1601783"/>
              <a:gd name="connsiteY5" fmla="*/ 398875 h 831739"/>
              <a:gd name="connsiteX6" fmla="*/ 918462 w 1601783"/>
              <a:gd name="connsiteY6" fmla="*/ 1207 h 831739"/>
              <a:gd name="connsiteX0" fmla="*/ 897998 w 1580556"/>
              <a:gd name="connsiteY0" fmla="*/ 1207 h 729770"/>
              <a:gd name="connsiteX1" fmla="*/ 1569511 w 1580556"/>
              <a:gd name="connsiteY1" fmla="*/ 284576 h 729770"/>
              <a:gd name="connsiteX2" fmla="*/ 1233755 w 1580556"/>
              <a:gd name="connsiteY2" fmla="*/ 546513 h 729770"/>
              <a:gd name="connsiteX3" fmla="*/ 200292 w 1580556"/>
              <a:gd name="connsiteY3" fmla="*/ 715581 h 729770"/>
              <a:gd name="connsiteX4" fmla="*/ 12173 w 1580556"/>
              <a:gd name="connsiteY4" fmla="*/ 565563 h 729770"/>
              <a:gd name="connsiteX5" fmla="*/ 350310 w 1580556"/>
              <a:gd name="connsiteY5" fmla="*/ 398875 h 729770"/>
              <a:gd name="connsiteX6" fmla="*/ 897998 w 1580556"/>
              <a:gd name="connsiteY6" fmla="*/ 1207 h 729770"/>
              <a:gd name="connsiteX0" fmla="*/ 897998 w 1580556"/>
              <a:gd name="connsiteY0" fmla="*/ 1207 h 729770"/>
              <a:gd name="connsiteX1" fmla="*/ 1569511 w 1580556"/>
              <a:gd name="connsiteY1" fmla="*/ 284576 h 729770"/>
              <a:gd name="connsiteX2" fmla="*/ 1233755 w 1580556"/>
              <a:gd name="connsiteY2" fmla="*/ 546513 h 729770"/>
              <a:gd name="connsiteX3" fmla="*/ 200292 w 1580556"/>
              <a:gd name="connsiteY3" fmla="*/ 715581 h 729770"/>
              <a:gd name="connsiteX4" fmla="*/ 12173 w 1580556"/>
              <a:gd name="connsiteY4" fmla="*/ 565563 h 729770"/>
              <a:gd name="connsiteX5" fmla="*/ 350310 w 1580556"/>
              <a:gd name="connsiteY5" fmla="*/ 398875 h 729770"/>
              <a:gd name="connsiteX6" fmla="*/ 897998 w 1580556"/>
              <a:gd name="connsiteY6" fmla="*/ 1207 h 729770"/>
              <a:gd name="connsiteX0" fmla="*/ 904904 w 1587462"/>
              <a:gd name="connsiteY0" fmla="*/ 1207 h 722062"/>
              <a:gd name="connsiteX1" fmla="*/ 1576417 w 1587462"/>
              <a:gd name="connsiteY1" fmla="*/ 284576 h 722062"/>
              <a:gd name="connsiteX2" fmla="*/ 1240661 w 1587462"/>
              <a:gd name="connsiteY2" fmla="*/ 546513 h 722062"/>
              <a:gd name="connsiteX3" fmla="*/ 207198 w 1587462"/>
              <a:gd name="connsiteY3" fmla="*/ 715581 h 722062"/>
              <a:gd name="connsiteX4" fmla="*/ 19079 w 1587462"/>
              <a:gd name="connsiteY4" fmla="*/ 565563 h 722062"/>
              <a:gd name="connsiteX5" fmla="*/ 357216 w 1587462"/>
              <a:gd name="connsiteY5" fmla="*/ 398875 h 722062"/>
              <a:gd name="connsiteX6" fmla="*/ 904904 w 1587462"/>
              <a:gd name="connsiteY6" fmla="*/ 1207 h 722062"/>
              <a:gd name="connsiteX0" fmla="*/ 904904 w 1587462"/>
              <a:gd name="connsiteY0" fmla="*/ 4210 h 725065"/>
              <a:gd name="connsiteX1" fmla="*/ 1576417 w 1587462"/>
              <a:gd name="connsiteY1" fmla="*/ 287579 h 725065"/>
              <a:gd name="connsiteX2" fmla="*/ 1240661 w 1587462"/>
              <a:gd name="connsiteY2" fmla="*/ 549516 h 725065"/>
              <a:gd name="connsiteX3" fmla="*/ 207198 w 1587462"/>
              <a:gd name="connsiteY3" fmla="*/ 718584 h 725065"/>
              <a:gd name="connsiteX4" fmla="*/ 19079 w 1587462"/>
              <a:gd name="connsiteY4" fmla="*/ 568566 h 725065"/>
              <a:gd name="connsiteX5" fmla="*/ 838228 w 1587462"/>
              <a:gd name="connsiteY5" fmla="*/ 516178 h 725065"/>
              <a:gd name="connsiteX6" fmla="*/ 904904 w 1587462"/>
              <a:gd name="connsiteY6" fmla="*/ 4210 h 725065"/>
              <a:gd name="connsiteX0" fmla="*/ 904904 w 1587462"/>
              <a:gd name="connsiteY0" fmla="*/ 4758 h 725613"/>
              <a:gd name="connsiteX1" fmla="*/ 1576417 w 1587462"/>
              <a:gd name="connsiteY1" fmla="*/ 288127 h 725613"/>
              <a:gd name="connsiteX2" fmla="*/ 1240661 w 1587462"/>
              <a:gd name="connsiteY2" fmla="*/ 550064 h 725613"/>
              <a:gd name="connsiteX3" fmla="*/ 207198 w 1587462"/>
              <a:gd name="connsiteY3" fmla="*/ 719132 h 725613"/>
              <a:gd name="connsiteX4" fmla="*/ 19079 w 1587462"/>
              <a:gd name="connsiteY4" fmla="*/ 569114 h 725613"/>
              <a:gd name="connsiteX5" fmla="*/ 511997 w 1587462"/>
              <a:gd name="connsiteY5" fmla="*/ 533395 h 725613"/>
              <a:gd name="connsiteX6" fmla="*/ 904904 w 1587462"/>
              <a:gd name="connsiteY6" fmla="*/ 4758 h 725613"/>
              <a:gd name="connsiteX0" fmla="*/ 904904 w 1587462"/>
              <a:gd name="connsiteY0" fmla="*/ 4758 h 725613"/>
              <a:gd name="connsiteX1" fmla="*/ 1576417 w 1587462"/>
              <a:gd name="connsiteY1" fmla="*/ 288127 h 725613"/>
              <a:gd name="connsiteX2" fmla="*/ 1240661 w 1587462"/>
              <a:gd name="connsiteY2" fmla="*/ 550064 h 725613"/>
              <a:gd name="connsiteX3" fmla="*/ 207198 w 1587462"/>
              <a:gd name="connsiteY3" fmla="*/ 719132 h 725613"/>
              <a:gd name="connsiteX4" fmla="*/ 19079 w 1587462"/>
              <a:gd name="connsiteY4" fmla="*/ 569114 h 725613"/>
              <a:gd name="connsiteX5" fmla="*/ 511997 w 1587462"/>
              <a:gd name="connsiteY5" fmla="*/ 533395 h 725613"/>
              <a:gd name="connsiteX6" fmla="*/ 904904 w 1587462"/>
              <a:gd name="connsiteY6" fmla="*/ 4758 h 725613"/>
              <a:gd name="connsiteX0" fmla="*/ 904904 w 1587462"/>
              <a:gd name="connsiteY0" fmla="*/ 4758 h 725613"/>
              <a:gd name="connsiteX1" fmla="*/ 1576417 w 1587462"/>
              <a:gd name="connsiteY1" fmla="*/ 288127 h 725613"/>
              <a:gd name="connsiteX2" fmla="*/ 1240661 w 1587462"/>
              <a:gd name="connsiteY2" fmla="*/ 550064 h 725613"/>
              <a:gd name="connsiteX3" fmla="*/ 207198 w 1587462"/>
              <a:gd name="connsiteY3" fmla="*/ 719132 h 725613"/>
              <a:gd name="connsiteX4" fmla="*/ 19079 w 1587462"/>
              <a:gd name="connsiteY4" fmla="*/ 569114 h 725613"/>
              <a:gd name="connsiteX5" fmla="*/ 511997 w 1587462"/>
              <a:gd name="connsiteY5" fmla="*/ 533395 h 725613"/>
              <a:gd name="connsiteX6" fmla="*/ 904904 w 1587462"/>
              <a:gd name="connsiteY6" fmla="*/ 4758 h 725613"/>
              <a:gd name="connsiteX0" fmla="*/ 904904 w 1587462"/>
              <a:gd name="connsiteY0" fmla="*/ 4600 h 725455"/>
              <a:gd name="connsiteX1" fmla="*/ 1576417 w 1587462"/>
              <a:gd name="connsiteY1" fmla="*/ 287969 h 725455"/>
              <a:gd name="connsiteX2" fmla="*/ 1240661 w 1587462"/>
              <a:gd name="connsiteY2" fmla="*/ 549906 h 725455"/>
              <a:gd name="connsiteX3" fmla="*/ 207198 w 1587462"/>
              <a:gd name="connsiteY3" fmla="*/ 718974 h 725455"/>
              <a:gd name="connsiteX4" fmla="*/ 19079 w 1587462"/>
              <a:gd name="connsiteY4" fmla="*/ 568956 h 725455"/>
              <a:gd name="connsiteX5" fmla="*/ 683447 w 1587462"/>
              <a:gd name="connsiteY5" fmla="*/ 528474 h 725455"/>
              <a:gd name="connsiteX6" fmla="*/ 904904 w 1587462"/>
              <a:gd name="connsiteY6" fmla="*/ 4600 h 725455"/>
              <a:gd name="connsiteX0" fmla="*/ 904904 w 1596495"/>
              <a:gd name="connsiteY0" fmla="*/ 4674 h 725529"/>
              <a:gd name="connsiteX1" fmla="*/ 1576417 w 1596495"/>
              <a:gd name="connsiteY1" fmla="*/ 288043 h 725529"/>
              <a:gd name="connsiteX2" fmla="*/ 1309717 w 1596495"/>
              <a:gd name="connsiteY2" fmla="*/ 576174 h 725529"/>
              <a:gd name="connsiteX3" fmla="*/ 207198 w 1596495"/>
              <a:gd name="connsiteY3" fmla="*/ 719048 h 725529"/>
              <a:gd name="connsiteX4" fmla="*/ 19079 w 1596495"/>
              <a:gd name="connsiteY4" fmla="*/ 569030 h 725529"/>
              <a:gd name="connsiteX5" fmla="*/ 683447 w 1596495"/>
              <a:gd name="connsiteY5" fmla="*/ 528548 h 725529"/>
              <a:gd name="connsiteX6" fmla="*/ 904904 w 1596495"/>
              <a:gd name="connsiteY6" fmla="*/ 4674 h 725529"/>
              <a:gd name="connsiteX0" fmla="*/ 907286 w 1596343"/>
              <a:gd name="connsiteY0" fmla="*/ 4900 h 711468"/>
              <a:gd name="connsiteX1" fmla="*/ 1576417 w 1596343"/>
              <a:gd name="connsiteY1" fmla="*/ 273982 h 711468"/>
              <a:gd name="connsiteX2" fmla="*/ 1309717 w 1596343"/>
              <a:gd name="connsiteY2" fmla="*/ 562113 h 711468"/>
              <a:gd name="connsiteX3" fmla="*/ 207198 w 1596343"/>
              <a:gd name="connsiteY3" fmla="*/ 704987 h 711468"/>
              <a:gd name="connsiteX4" fmla="*/ 19079 w 1596343"/>
              <a:gd name="connsiteY4" fmla="*/ 554969 h 711468"/>
              <a:gd name="connsiteX5" fmla="*/ 683447 w 1596343"/>
              <a:gd name="connsiteY5" fmla="*/ 514487 h 711468"/>
              <a:gd name="connsiteX6" fmla="*/ 907286 w 1596343"/>
              <a:gd name="connsiteY6" fmla="*/ 4900 h 711468"/>
              <a:gd name="connsiteX0" fmla="*/ 907286 w 1596343"/>
              <a:gd name="connsiteY0" fmla="*/ 1015 h 707583"/>
              <a:gd name="connsiteX1" fmla="*/ 1576417 w 1596343"/>
              <a:gd name="connsiteY1" fmla="*/ 270097 h 707583"/>
              <a:gd name="connsiteX2" fmla="*/ 1309717 w 1596343"/>
              <a:gd name="connsiteY2" fmla="*/ 558228 h 707583"/>
              <a:gd name="connsiteX3" fmla="*/ 207198 w 1596343"/>
              <a:gd name="connsiteY3" fmla="*/ 701102 h 707583"/>
              <a:gd name="connsiteX4" fmla="*/ 19079 w 1596343"/>
              <a:gd name="connsiteY4" fmla="*/ 551084 h 707583"/>
              <a:gd name="connsiteX5" fmla="*/ 683447 w 1596343"/>
              <a:gd name="connsiteY5" fmla="*/ 510602 h 707583"/>
              <a:gd name="connsiteX6" fmla="*/ 907286 w 1596343"/>
              <a:gd name="connsiteY6" fmla="*/ 1015 h 707583"/>
              <a:gd name="connsiteX0" fmla="*/ 907286 w 1596343"/>
              <a:gd name="connsiteY0" fmla="*/ 1093 h 707661"/>
              <a:gd name="connsiteX1" fmla="*/ 1576417 w 1596343"/>
              <a:gd name="connsiteY1" fmla="*/ 270175 h 707661"/>
              <a:gd name="connsiteX2" fmla="*/ 1309717 w 1596343"/>
              <a:gd name="connsiteY2" fmla="*/ 558306 h 707661"/>
              <a:gd name="connsiteX3" fmla="*/ 207198 w 1596343"/>
              <a:gd name="connsiteY3" fmla="*/ 701180 h 707661"/>
              <a:gd name="connsiteX4" fmla="*/ 19079 w 1596343"/>
              <a:gd name="connsiteY4" fmla="*/ 551162 h 707661"/>
              <a:gd name="connsiteX5" fmla="*/ 683447 w 1596343"/>
              <a:gd name="connsiteY5" fmla="*/ 510680 h 707661"/>
              <a:gd name="connsiteX6" fmla="*/ 907286 w 1596343"/>
              <a:gd name="connsiteY6" fmla="*/ 1093 h 707661"/>
              <a:gd name="connsiteX0" fmla="*/ 911147 w 1600204"/>
              <a:gd name="connsiteY0" fmla="*/ 1093 h 707455"/>
              <a:gd name="connsiteX1" fmla="*/ 1580278 w 1600204"/>
              <a:gd name="connsiteY1" fmla="*/ 270175 h 707455"/>
              <a:gd name="connsiteX2" fmla="*/ 1313578 w 1600204"/>
              <a:gd name="connsiteY2" fmla="*/ 558306 h 707455"/>
              <a:gd name="connsiteX3" fmla="*/ 211059 w 1600204"/>
              <a:gd name="connsiteY3" fmla="*/ 701180 h 707455"/>
              <a:gd name="connsiteX4" fmla="*/ 18178 w 1600204"/>
              <a:gd name="connsiteY4" fmla="*/ 546399 h 707455"/>
              <a:gd name="connsiteX5" fmla="*/ 687308 w 1600204"/>
              <a:gd name="connsiteY5" fmla="*/ 510680 h 707455"/>
              <a:gd name="connsiteX6" fmla="*/ 911147 w 1600204"/>
              <a:gd name="connsiteY6" fmla="*/ 1093 h 707455"/>
              <a:gd name="connsiteX0" fmla="*/ 956559 w 1645616"/>
              <a:gd name="connsiteY0" fmla="*/ 1093 h 701428"/>
              <a:gd name="connsiteX1" fmla="*/ 1625690 w 1645616"/>
              <a:gd name="connsiteY1" fmla="*/ 270175 h 701428"/>
              <a:gd name="connsiteX2" fmla="*/ 1358990 w 1645616"/>
              <a:gd name="connsiteY2" fmla="*/ 558306 h 701428"/>
              <a:gd name="connsiteX3" fmla="*/ 256471 w 1645616"/>
              <a:gd name="connsiteY3" fmla="*/ 701180 h 701428"/>
              <a:gd name="connsiteX4" fmla="*/ 49302 w 1645616"/>
              <a:gd name="connsiteY4" fmla="*/ 591643 h 701428"/>
              <a:gd name="connsiteX5" fmla="*/ 63590 w 1645616"/>
              <a:gd name="connsiteY5" fmla="*/ 546399 h 701428"/>
              <a:gd name="connsiteX6" fmla="*/ 732720 w 1645616"/>
              <a:gd name="connsiteY6" fmla="*/ 510680 h 701428"/>
              <a:gd name="connsiteX7" fmla="*/ 956559 w 1645616"/>
              <a:gd name="connsiteY7" fmla="*/ 1093 h 701428"/>
              <a:gd name="connsiteX0" fmla="*/ 981359 w 1670416"/>
              <a:gd name="connsiteY0" fmla="*/ 1093 h 701812"/>
              <a:gd name="connsiteX1" fmla="*/ 1650490 w 1670416"/>
              <a:gd name="connsiteY1" fmla="*/ 270175 h 701812"/>
              <a:gd name="connsiteX2" fmla="*/ 1383790 w 1670416"/>
              <a:gd name="connsiteY2" fmla="*/ 558306 h 701812"/>
              <a:gd name="connsiteX3" fmla="*/ 281271 w 1670416"/>
              <a:gd name="connsiteY3" fmla="*/ 701180 h 701812"/>
              <a:gd name="connsiteX4" fmla="*/ 24096 w 1670416"/>
              <a:gd name="connsiteY4" fmla="*/ 648793 h 701812"/>
              <a:gd name="connsiteX5" fmla="*/ 88390 w 1670416"/>
              <a:gd name="connsiteY5" fmla="*/ 546399 h 701812"/>
              <a:gd name="connsiteX6" fmla="*/ 757520 w 1670416"/>
              <a:gd name="connsiteY6" fmla="*/ 510680 h 701812"/>
              <a:gd name="connsiteX7" fmla="*/ 981359 w 1670416"/>
              <a:gd name="connsiteY7" fmla="*/ 1093 h 701812"/>
              <a:gd name="connsiteX0" fmla="*/ 1075543 w 1764600"/>
              <a:gd name="connsiteY0" fmla="*/ 1093 h 702441"/>
              <a:gd name="connsiteX1" fmla="*/ 1744674 w 1764600"/>
              <a:gd name="connsiteY1" fmla="*/ 270175 h 702441"/>
              <a:gd name="connsiteX2" fmla="*/ 1477974 w 1764600"/>
              <a:gd name="connsiteY2" fmla="*/ 558306 h 702441"/>
              <a:gd name="connsiteX3" fmla="*/ 375455 w 1764600"/>
              <a:gd name="connsiteY3" fmla="*/ 701180 h 702441"/>
              <a:gd name="connsiteX4" fmla="*/ 6361 w 1764600"/>
              <a:gd name="connsiteY4" fmla="*/ 667843 h 702441"/>
              <a:gd name="connsiteX5" fmla="*/ 182574 w 1764600"/>
              <a:gd name="connsiteY5" fmla="*/ 546399 h 702441"/>
              <a:gd name="connsiteX6" fmla="*/ 851704 w 1764600"/>
              <a:gd name="connsiteY6" fmla="*/ 510680 h 702441"/>
              <a:gd name="connsiteX7" fmla="*/ 1075543 w 1764600"/>
              <a:gd name="connsiteY7" fmla="*/ 1093 h 702441"/>
              <a:gd name="connsiteX0" fmla="*/ 1075543 w 1764299"/>
              <a:gd name="connsiteY0" fmla="*/ 1093 h 730258"/>
              <a:gd name="connsiteX1" fmla="*/ 1744674 w 1764299"/>
              <a:gd name="connsiteY1" fmla="*/ 270175 h 730258"/>
              <a:gd name="connsiteX2" fmla="*/ 1477974 w 1764299"/>
              <a:gd name="connsiteY2" fmla="*/ 558306 h 730258"/>
              <a:gd name="connsiteX3" fmla="*/ 394505 w 1764299"/>
              <a:gd name="connsiteY3" fmla="*/ 729755 h 730258"/>
              <a:gd name="connsiteX4" fmla="*/ 6361 w 1764299"/>
              <a:gd name="connsiteY4" fmla="*/ 667843 h 730258"/>
              <a:gd name="connsiteX5" fmla="*/ 182574 w 1764299"/>
              <a:gd name="connsiteY5" fmla="*/ 546399 h 730258"/>
              <a:gd name="connsiteX6" fmla="*/ 851704 w 1764299"/>
              <a:gd name="connsiteY6" fmla="*/ 510680 h 730258"/>
              <a:gd name="connsiteX7" fmla="*/ 1075543 w 1764299"/>
              <a:gd name="connsiteY7" fmla="*/ 1093 h 730258"/>
              <a:gd name="connsiteX0" fmla="*/ 1207960 w 1896716"/>
              <a:gd name="connsiteY0" fmla="*/ 1093 h 747793"/>
              <a:gd name="connsiteX1" fmla="*/ 1877091 w 1896716"/>
              <a:gd name="connsiteY1" fmla="*/ 270175 h 747793"/>
              <a:gd name="connsiteX2" fmla="*/ 1610391 w 1896716"/>
              <a:gd name="connsiteY2" fmla="*/ 558306 h 747793"/>
              <a:gd name="connsiteX3" fmla="*/ 526922 w 1896716"/>
              <a:gd name="connsiteY3" fmla="*/ 729755 h 747793"/>
              <a:gd name="connsiteX4" fmla="*/ 3047 w 1896716"/>
              <a:gd name="connsiteY4" fmla="*/ 736900 h 747793"/>
              <a:gd name="connsiteX5" fmla="*/ 314991 w 1896716"/>
              <a:gd name="connsiteY5" fmla="*/ 546399 h 747793"/>
              <a:gd name="connsiteX6" fmla="*/ 984121 w 1896716"/>
              <a:gd name="connsiteY6" fmla="*/ 510680 h 747793"/>
              <a:gd name="connsiteX7" fmla="*/ 1207960 w 1896716"/>
              <a:gd name="connsiteY7" fmla="*/ 1093 h 747793"/>
              <a:gd name="connsiteX0" fmla="*/ 1202209 w 1897081"/>
              <a:gd name="connsiteY0" fmla="*/ 1134 h 730581"/>
              <a:gd name="connsiteX1" fmla="*/ 1877091 w 1897081"/>
              <a:gd name="connsiteY1" fmla="*/ 252963 h 730581"/>
              <a:gd name="connsiteX2" fmla="*/ 1610391 w 1897081"/>
              <a:gd name="connsiteY2" fmla="*/ 541094 h 730581"/>
              <a:gd name="connsiteX3" fmla="*/ 526922 w 1897081"/>
              <a:gd name="connsiteY3" fmla="*/ 712543 h 730581"/>
              <a:gd name="connsiteX4" fmla="*/ 3047 w 1897081"/>
              <a:gd name="connsiteY4" fmla="*/ 719688 h 730581"/>
              <a:gd name="connsiteX5" fmla="*/ 314991 w 1897081"/>
              <a:gd name="connsiteY5" fmla="*/ 529187 h 730581"/>
              <a:gd name="connsiteX6" fmla="*/ 984121 w 1897081"/>
              <a:gd name="connsiteY6" fmla="*/ 493468 h 730581"/>
              <a:gd name="connsiteX7" fmla="*/ 1202209 w 1897081"/>
              <a:gd name="connsiteY7" fmla="*/ 1134 h 730581"/>
              <a:gd name="connsiteX0" fmla="*/ 1202209 w 1897081"/>
              <a:gd name="connsiteY0" fmla="*/ 381 h 729828"/>
              <a:gd name="connsiteX1" fmla="*/ 1877091 w 1897081"/>
              <a:gd name="connsiteY1" fmla="*/ 252210 h 729828"/>
              <a:gd name="connsiteX2" fmla="*/ 1610391 w 1897081"/>
              <a:gd name="connsiteY2" fmla="*/ 540341 h 729828"/>
              <a:gd name="connsiteX3" fmla="*/ 526922 w 1897081"/>
              <a:gd name="connsiteY3" fmla="*/ 711790 h 729828"/>
              <a:gd name="connsiteX4" fmla="*/ 3047 w 1897081"/>
              <a:gd name="connsiteY4" fmla="*/ 718935 h 729828"/>
              <a:gd name="connsiteX5" fmla="*/ 314991 w 1897081"/>
              <a:gd name="connsiteY5" fmla="*/ 528434 h 729828"/>
              <a:gd name="connsiteX6" fmla="*/ 984121 w 1897081"/>
              <a:gd name="connsiteY6" fmla="*/ 492715 h 729828"/>
              <a:gd name="connsiteX7" fmla="*/ 1202209 w 1897081"/>
              <a:gd name="connsiteY7" fmla="*/ 381 h 729828"/>
              <a:gd name="connsiteX0" fmla="*/ 1202209 w 1907629"/>
              <a:gd name="connsiteY0" fmla="*/ 5915 h 735362"/>
              <a:gd name="connsiteX1" fmla="*/ 1888592 w 1907629"/>
              <a:gd name="connsiteY1" fmla="*/ 246242 h 735362"/>
              <a:gd name="connsiteX2" fmla="*/ 1610391 w 1907629"/>
              <a:gd name="connsiteY2" fmla="*/ 545875 h 735362"/>
              <a:gd name="connsiteX3" fmla="*/ 526922 w 1907629"/>
              <a:gd name="connsiteY3" fmla="*/ 717324 h 735362"/>
              <a:gd name="connsiteX4" fmla="*/ 3047 w 1907629"/>
              <a:gd name="connsiteY4" fmla="*/ 724469 h 735362"/>
              <a:gd name="connsiteX5" fmla="*/ 314991 w 1907629"/>
              <a:gd name="connsiteY5" fmla="*/ 533968 h 735362"/>
              <a:gd name="connsiteX6" fmla="*/ 984121 w 1907629"/>
              <a:gd name="connsiteY6" fmla="*/ 498249 h 735362"/>
              <a:gd name="connsiteX7" fmla="*/ 1202209 w 1907629"/>
              <a:gd name="connsiteY7" fmla="*/ 5915 h 735362"/>
              <a:gd name="connsiteX0" fmla="*/ 1202209 w 1972315"/>
              <a:gd name="connsiteY0" fmla="*/ 5550 h 734997"/>
              <a:gd name="connsiteX1" fmla="*/ 1957604 w 1972315"/>
              <a:gd name="connsiteY1" fmla="*/ 251628 h 734997"/>
              <a:gd name="connsiteX2" fmla="*/ 1610391 w 1972315"/>
              <a:gd name="connsiteY2" fmla="*/ 545510 h 734997"/>
              <a:gd name="connsiteX3" fmla="*/ 526922 w 1972315"/>
              <a:gd name="connsiteY3" fmla="*/ 716959 h 734997"/>
              <a:gd name="connsiteX4" fmla="*/ 3047 w 1972315"/>
              <a:gd name="connsiteY4" fmla="*/ 724104 h 734997"/>
              <a:gd name="connsiteX5" fmla="*/ 314991 w 1972315"/>
              <a:gd name="connsiteY5" fmla="*/ 533603 h 734997"/>
              <a:gd name="connsiteX6" fmla="*/ 984121 w 1972315"/>
              <a:gd name="connsiteY6" fmla="*/ 497884 h 734997"/>
              <a:gd name="connsiteX7" fmla="*/ 1202209 w 1972315"/>
              <a:gd name="connsiteY7" fmla="*/ 5550 h 734997"/>
              <a:gd name="connsiteX0" fmla="*/ 1202209 w 1975867"/>
              <a:gd name="connsiteY0" fmla="*/ 5685 h 735132"/>
              <a:gd name="connsiteX1" fmla="*/ 1957604 w 1975867"/>
              <a:gd name="connsiteY1" fmla="*/ 251763 h 735132"/>
              <a:gd name="connsiteX2" fmla="*/ 1639146 w 1975867"/>
              <a:gd name="connsiteY2" fmla="*/ 580151 h 735132"/>
              <a:gd name="connsiteX3" fmla="*/ 526922 w 1975867"/>
              <a:gd name="connsiteY3" fmla="*/ 717094 h 735132"/>
              <a:gd name="connsiteX4" fmla="*/ 3047 w 1975867"/>
              <a:gd name="connsiteY4" fmla="*/ 724239 h 735132"/>
              <a:gd name="connsiteX5" fmla="*/ 314991 w 1975867"/>
              <a:gd name="connsiteY5" fmla="*/ 533738 h 735132"/>
              <a:gd name="connsiteX6" fmla="*/ 984121 w 1975867"/>
              <a:gd name="connsiteY6" fmla="*/ 498019 h 735132"/>
              <a:gd name="connsiteX7" fmla="*/ 1202209 w 1975867"/>
              <a:gd name="connsiteY7" fmla="*/ 5685 h 735132"/>
              <a:gd name="connsiteX0" fmla="*/ 1202209 w 1975593"/>
              <a:gd name="connsiteY0" fmla="*/ 5685 h 758626"/>
              <a:gd name="connsiteX1" fmla="*/ 1957604 w 1975593"/>
              <a:gd name="connsiteY1" fmla="*/ 251763 h 758626"/>
              <a:gd name="connsiteX2" fmla="*/ 1639146 w 1975593"/>
              <a:gd name="connsiteY2" fmla="*/ 580151 h 758626"/>
              <a:gd name="connsiteX3" fmla="*/ 549926 w 1975593"/>
              <a:gd name="connsiteY3" fmla="*/ 757351 h 758626"/>
              <a:gd name="connsiteX4" fmla="*/ 3047 w 1975593"/>
              <a:gd name="connsiteY4" fmla="*/ 724239 h 758626"/>
              <a:gd name="connsiteX5" fmla="*/ 314991 w 1975593"/>
              <a:gd name="connsiteY5" fmla="*/ 533738 h 758626"/>
              <a:gd name="connsiteX6" fmla="*/ 984121 w 1975593"/>
              <a:gd name="connsiteY6" fmla="*/ 498019 h 758626"/>
              <a:gd name="connsiteX7" fmla="*/ 1202209 w 1975593"/>
              <a:gd name="connsiteY7" fmla="*/ 5685 h 758626"/>
              <a:gd name="connsiteX0" fmla="*/ 1056758 w 1830142"/>
              <a:gd name="connsiteY0" fmla="*/ 5685 h 758336"/>
              <a:gd name="connsiteX1" fmla="*/ 1812153 w 1830142"/>
              <a:gd name="connsiteY1" fmla="*/ 251763 h 758336"/>
              <a:gd name="connsiteX2" fmla="*/ 1493695 w 1830142"/>
              <a:gd name="connsiteY2" fmla="*/ 580151 h 758336"/>
              <a:gd name="connsiteX3" fmla="*/ 404475 w 1830142"/>
              <a:gd name="connsiteY3" fmla="*/ 757351 h 758336"/>
              <a:gd name="connsiteX4" fmla="*/ 7121 w 1830142"/>
              <a:gd name="connsiteY4" fmla="*/ 718488 h 758336"/>
              <a:gd name="connsiteX5" fmla="*/ 169540 w 1830142"/>
              <a:gd name="connsiteY5" fmla="*/ 533738 h 758336"/>
              <a:gd name="connsiteX6" fmla="*/ 838670 w 1830142"/>
              <a:gd name="connsiteY6" fmla="*/ 498019 h 758336"/>
              <a:gd name="connsiteX7" fmla="*/ 1056758 w 1830142"/>
              <a:gd name="connsiteY7" fmla="*/ 5685 h 758336"/>
              <a:gd name="connsiteX0" fmla="*/ 1185174 w 1958558"/>
              <a:gd name="connsiteY0" fmla="*/ 5685 h 759118"/>
              <a:gd name="connsiteX1" fmla="*/ 1940569 w 1958558"/>
              <a:gd name="connsiteY1" fmla="*/ 251763 h 759118"/>
              <a:gd name="connsiteX2" fmla="*/ 1622111 w 1958558"/>
              <a:gd name="connsiteY2" fmla="*/ 580151 h 759118"/>
              <a:gd name="connsiteX3" fmla="*/ 532891 w 1958558"/>
              <a:gd name="connsiteY3" fmla="*/ 757351 h 759118"/>
              <a:gd name="connsiteX4" fmla="*/ 3266 w 1958558"/>
              <a:gd name="connsiteY4" fmla="*/ 729990 h 759118"/>
              <a:gd name="connsiteX5" fmla="*/ 297956 w 1958558"/>
              <a:gd name="connsiteY5" fmla="*/ 533738 h 759118"/>
              <a:gd name="connsiteX6" fmla="*/ 967086 w 1958558"/>
              <a:gd name="connsiteY6" fmla="*/ 498019 h 759118"/>
              <a:gd name="connsiteX7" fmla="*/ 1185174 w 1958558"/>
              <a:gd name="connsiteY7" fmla="*/ 5685 h 759118"/>
              <a:gd name="connsiteX0" fmla="*/ 1111876 w 1885260"/>
              <a:gd name="connsiteY0" fmla="*/ 5685 h 757575"/>
              <a:gd name="connsiteX1" fmla="*/ 1867271 w 1885260"/>
              <a:gd name="connsiteY1" fmla="*/ 251763 h 757575"/>
              <a:gd name="connsiteX2" fmla="*/ 1548813 w 1885260"/>
              <a:gd name="connsiteY2" fmla="*/ 580151 h 757575"/>
              <a:gd name="connsiteX3" fmla="*/ 459593 w 1885260"/>
              <a:gd name="connsiteY3" fmla="*/ 757351 h 757575"/>
              <a:gd name="connsiteX4" fmla="*/ 4730 w 1885260"/>
              <a:gd name="connsiteY4" fmla="*/ 637975 h 757575"/>
              <a:gd name="connsiteX5" fmla="*/ 224658 w 1885260"/>
              <a:gd name="connsiteY5" fmla="*/ 533738 h 757575"/>
              <a:gd name="connsiteX6" fmla="*/ 893788 w 1885260"/>
              <a:gd name="connsiteY6" fmla="*/ 498019 h 757575"/>
              <a:gd name="connsiteX7" fmla="*/ 1111876 w 1885260"/>
              <a:gd name="connsiteY7" fmla="*/ 5685 h 757575"/>
              <a:gd name="connsiteX0" fmla="*/ 1109003 w 1882387"/>
              <a:gd name="connsiteY0" fmla="*/ 5685 h 760745"/>
              <a:gd name="connsiteX1" fmla="*/ 1864398 w 1882387"/>
              <a:gd name="connsiteY1" fmla="*/ 251763 h 760745"/>
              <a:gd name="connsiteX2" fmla="*/ 1545940 w 1882387"/>
              <a:gd name="connsiteY2" fmla="*/ 580151 h 760745"/>
              <a:gd name="connsiteX3" fmla="*/ 456720 w 1882387"/>
              <a:gd name="connsiteY3" fmla="*/ 757351 h 760745"/>
              <a:gd name="connsiteX4" fmla="*/ 135251 w 1882387"/>
              <a:gd name="connsiteY4" fmla="*/ 692382 h 760745"/>
              <a:gd name="connsiteX5" fmla="*/ 1857 w 1882387"/>
              <a:gd name="connsiteY5" fmla="*/ 637975 h 760745"/>
              <a:gd name="connsiteX6" fmla="*/ 221785 w 1882387"/>
              <a:gd name="connsiteY6" fmla="*/ 533738 h 760745"/>
              <a:gd name="connsiteX7" fmla="*/ 890915 w 1882387"/>
              <a:gd name="connsiteY7" fmla="*/ 498019 h 760745"/>
              <a:gd name="connsiteX8" fmla="*/ 1109003 w 1882387"/>
              <a:gd name="connsiteY8" fmla="*/ 5685 h 760745"/>
              <a:gd name="connsiteX0" fmla="*/ 1107836 w 1881220"/>
              <a:gd name="connsiteY0" fmla="*/ 5685 h 770984"/>
              <a:gd name="connsiteX1" fmla="*/ 1863231 w 1881220"/>
              <a:gd name="connsiteY1" fmla="*/ 251763 h 770984"/>
              <a:gd name="connsiteX2" fmla="*/ 1544773 w 1881220"/>
              <a:gd name="connsiteY2" fmla="*/ 580151 h 770984"/>
              <a:gd name="connsiteX3" fmla="*/ 455553 w 1881220"/>
              <a:gd name="connsiteY3" fmla="*/ 757351 h 770984"/>
              <a:gd name="connsiteX4" fmla="*/ 277857 w 1881220"/>
              <a:gd name="connsiteY4" fmla="*/ 755643 h 770984"/>
              <a:gd name="connsiteX5" fmla="*/ 690 w 1881220"/>
              <a:gd name="connsiteY5" fmla="*/ 637975 h 770984"/>
              <a:gd name="connsiteX6" fmla="*/ 220618 w 1881220"/>
              <a:gd name="connsiteY6" fmla="*/ 533738 h 770984"/>
              <a:gd name="connsiteX7" fmla="*/ 889748 w 1881220"/>
              <a:gd name="connsiteY7" fmla="*/ 498019 h 770984"/>
              <a:gd name="connsiteX8" fmla="*/ 1107836 w 1881220"/>
              <a:gd name="connsiteY8" fmla="*/ 5685 h 770984"/>
              <a:gd name="connsiteX0" fmla="*/ 1107836 w 1881220"/>
              <a:gd name="connsiteY0" fmla="*/ 5685 h 770984"/>
              <a:gd name="connsiteX1" fmla="*/ 1863231 w 1881220"/>
              <a:gd name="connsiteY1" fmla="*/ 251763 h 770984"/>
              <a:gd name="connsiteX2" fmla="*/ 1544773 w 1881220"/>
              <a:gd name="connsiteY2" fmla="*/ 580151 h 770984"/>
              <a:gd name="connsiteX3" fmla="*/ 455553 w 1881220"/>
              <a:gd name="connsiteY3" fmla="*/ 757351 h 770984"/>
              <a:gd name="connsiteX4" fmla="*/ 277857 w 1881220"/>
              <a:gd name="connsiteY4" fmla="*/ 755643 h 770984"/>
              <a:gd name="connsiteX5" fmla="*/ 690 w 1881220"/>
              <a:gd name="connsiteY5" fmla="*/ 637975 h 770984"/>
              <a:gd name="connsiteX6" fmla="*/ 220618 w 1881220"/>
              <a:gd name="connsiteY6" fmla="*/ 533738 h 770984"/>
              <a:gd name="connsiteX7" fmla="*/ 889748 w 1881220"/>
              <a:gd name="connsiteY7" fmla="*/ 498019 h 770984"/>
              <a:gd name="connsiteX8" fmla="*/ 1107836 w 1881220"/>
              <a:gd name="connsiteY8" fmla="*/ 5685 h 770984"/>
              <a:gd name="connsiteX0" fmla="*/ 1107836 w 1881220"/>
              <a:gd name="connsiteY0" fmla="*/ 5685 h 766938"/>
              <a:gd name="connsiteX1" fmla="*/ 1863231 w 1881220"/>
              <a:gd name="connsiteY1" fmla="*/ 251763 h 766938"/>
              <a:gd name="connsiteX2" fmla="*/ 1544773 w 1881220"/>
              <a:gd name="connsiteY2" fmla="*/ 580151 h 766938"/>
              <a:gd name="connsiteX3" fmla="*/ 455553 w 1881220"/>
              <a:gd name="connsiteY3" fmla="*/ 757351 h 766938"/>
              <a:gd name="connsiteX4" fmla="*/ 277857 w 1881220"/>
              <a:gd name="connsiteY4" fmla="*/ 755643 h 766938"/>
              <a:gd name="connsiteX5" fmla="*/ 690 w 1881220"/>
              <a:gd name="connsiteY5" fmla="*/ 637975 h 766938"/>
              <a:gd name="connsiteX6" fmla="*/ 220618 w 1881220"/>
              <a:gd name="connsiteY6" fmla="*/ 533738 h 766938"/>
              <a:gd name="connsiteX7" fmla="*/ 889748 w 1881220"/>
              <a:gd name="connsiteY7" fmla="*/ 498019 h 766938"/>
              <a:gd name="connsiteX8" fmla="*/ 1107836 w 1881220"/>
              <a:gd name="connsiteY8" fmla="*/ 5685 h 766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81220" h="766938">
                <a:moveTo>
                  <a:pt x="1107836" y="5685"/>
                </a:moveTo>
                <a:cubicBezTo>
                  <a:pt x="1270083" y="-35358"/>
                  <a:pt x="1790408" y="156019"/>
                  <a:pt x="1863231" y="251763"/>
                </a:cubicBezTo>
                <a:cubicBezTo>
                  <a:pt x="1936054" y="347507"/>
                  <a:pt x="1779386" y="495886"/>
                  <a:pt x="1544773" y="580151"/>
                </a:cubicBezTo>
                <a:cubicBezTo>
                  <a:pt x="1310160" y="664416"/>
                  <a:pt x="690668" y="738646"/>
                  <a:pt x="455553" y="757351"/>
                </a:cubicBezTo>
                <a:cubicBezTo>
                  <a:pt x="341208" y="764554"/>
                  <a:pt x="307659" y="775539"/>
                  <a:pt x="277857" y="755643"/>
                </a:cubicBezTo>
                <a:cubicBezTo>
                  <a:pt x="202047" y="735747"/>
                  <a:pt x="-13732" y="664416"/>
                  <a:pt x="690" y="637975"/>
                </a:cubicBezTo>
                <a:cubicBezTo>
                  <a:pt x="15112" y="611534"/>
                  <a:pt x="106715" y="547232"/>
                  <a:pt x="220618" y="533738"/>
                </a:cubicBezTo>
                <a:cubicBezTo>
                  <a:pt x="334521" y="520244"/>
                  <a:pt x="640113" y="531753"/>
                  <a:pt x="889748" y="498019"/>
                </a:cubicBezTo>
                <a:cubicBezTo>
                  <a:pt x="1532289" y="428565"/>
                  <a:pt x="945589" y="46728"/>
                  <a:pt x="1107836" y="5685"/>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p:cNvSpPr/>
          <p:nvPr/>
        </p:nvSpPr>
        <p:spPr>
          <a:xfrm>
            <a:off x="350634" y="5563426"/>
            <a:ext cx="1543891" cy="409600"/>
          </a:xfrm>
          <a:prstGeom prst="ellipse">
            <a:avLst/>
          </a:prstGeom>
          <a:solidFill>
            <a:srgbClr val="008800"/>
          </a:solidFill>
          <a:ln>
            <a:solidFill>
              <a:srgbClr val="008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p:cNvSpPr/>
          <p:nvPr/>
        </p:nvSpPr>
        <p:spPr>
          <a:xfrm>
            <a:off x="3192842" y="2832110"/>
            <a:ext cx="1345721" cy="368839"/>
          </a:xfrm>
          <a:prstGeom prst="ellipse">
            <a:avLst/>
          </a:prstGeom>
          <a:solidFill>
            <a:schemeClr val="bg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Line 30"/>
          <p:cNvSpPr>
            <a:spLocks noChangeShapeType="1"/>
          </p:cNvSpPr>
          <p:nvPr/>
        </p:nvSpPr>
        <p:spPr bwMode="auto">
          <a:xfrm flipV="1">
            <a:off x="1122578" y="3200949"/>
            <a:ext cx="0" cy="620395"/>
          </a:xfrm>
          <a:prstGeom prst="line">
            <a:avLst/>
          </a:prstGeom>
          <a:noFill/>
          <a:ln w="57150">
            <a:solidFill>
              <a:srgbClr val="FF0000"/>
            </a:solidFill>
            <a:round/>
            <a:headEnd/>
            <a:tailEnd type="triangle" w="med" len="med"/>
          </a:ln>
          <a:effectLst/>
        </p:spPr>
        <p:txBody>
          <a:bodyPr wrap="none" anchor="ctr"/>
          <a:lstStyle/>
          <a:p>
            <a:endParaRPr lang="en-US" dirty="0">
              <a:latin typeface="Trebuchet MS" panose="020B0603020202020204" pitchFamily="34" charset="0"/>
            </a:endParaRPr>
          </a:p>
        </p:txBody>
      </p:sp>
      <p:sp>
        <p:nvSpPr>
          <p:cNvPr id="10" name="Line 31"/>
          <p:cNvSpPr>
            <a:spLocks noChangeShapeType="1"/>
          </p:cNvSpPr>
          <p:nvPr/>
        </p:nvSpPr>
        <p:spPr bwMode="auto">
          <a:xfrm>
            <a:off x="2477979" y="2435335"/>
            <a:ext cx="510052" cy="0"/>
          </a:xfrm>
          <a:prstGeom prst="line">
            <a:avLst/>
          </a:prstGeom>
          <a:noFill/>
          <a:ln w="57150">
            <a:solidFill>
              <a:srgbClr val="FF0000"/>
            </a:solidFill>
            <a:round/>
            <a:headEnd/>
            <a:tailEnd type="triangle" w="med" len="med"/>
          </a:ln>
          <a:effectLst/>
        </p:spPr>
        <p:txBody>
          <a:bodyPr wrap="none" anchor="ctr"/>
          <a:lstStyle/>
          <a:p>
            <a:endParaRPr lang="en-US" dirty="0">
              <a:latin typeface="Trebuchet MS" panose="020B0603020202020204" pitchFamily="34" charset="0"/>
            </a:endParaRPr>
          </a:p>
        </p:txBody>
      </p:sp>
      <p:sp>
        <p:nvSpPr>
          <p:cNvPr id="11" name="Line 32"/>
          <p:cNvSpPr>
            <a:spLocks noChangeShapeType="1"/>
          </p:cNvSpPr>
          <p:nvPr/>
        </p:nvSpPr>
        <p:spPr bwMode="auto">
          <a:xfrm>
            <a:off x="4745035" y="2435335"/>
            <a:ext cx="631248" cy="0"/>
          </a:xfrm>
          <a:prstGeom prst="line">
            <a:avLst/>
          </a:prstGeom>
          <a:noFill/>
          <a:ln w="57150">
            <a:solidFill>
              <a:srgbClr val="FF0000"/>
            </a:solidFill>
            <a:round/>
            <a:headEnd/>
            <a:tailEnd type="triangle" w="med" len="med"/>
          </a:ln>
          <a:effectLst/>
        </p:spPr>
        <p:txBody>
          <a:bodyPr wrap="none" anchor="ctr"/>
          <a:lstStyle/>
          <a:p>
            <a:endParaRPr lang="en-US" dirty="0">
              <a:latin typeface="Trebuchet MS" panose="020B0603020202020204" pitchFamily="34" charset="0"/>
            </a:endParaRPr>
          </a:p>
        </p:txBody>
      </p:sp>
      <p:sp>
        <p:nvSpPr>
          <p:cNvPr id="12" name="Line 33"/>
          <p:cNvSpPr>
            <a:spLocks noChangeShapeType="1"/>
          </p:cNvSpPr>
          <p:nvPr/>
        </p:nvSpPr>
        <p:spPr bwMode="auto">
          <a:xfrm>
            <a:off x="6309733" y="3179905"/>
            <a:ext cx="813578" cy="1324260"/>
          </a:xfrm>
          <a:prstGeom prst="line">
            <a:avLst/>
          </a:prstGeom>
          <a:noFill/>
          <a:ln w="57150">
            <a:solidFill>
              <a:srgbClr val="FF0000"/>
            </a:solidFill>
            <a:round/>
            <a:headEnd type="triangle" w="med" len="med"/>
            <a:tailEnd type="triangle" w="med" len="med"/>
          </a:ln>
          <a:effectLst/>
        </p:spPr>
        <p:txBody>
          <a:bodyPr wrap="none" anchor="ctr"/>
          <a:lstStyle/>
          <a:p>
            <a:endParaRPr lang="en-US" dirty="0">
              <a:latin typeface="Trebuchet MS" panose="020B0603020202020204" pitchFamily="34" charset="0"/>
            </a:endParaRPr>
          </a:p>
        </p:txBody>
      </p:sp>
      <p:sp>
        <p:nvSpPr>
          <p:cNvPr id="14" name="Text Box 35"/>
          <p:cNvSpPr txBox="1">
            <a:spLocks noChangeArrowheads="1"/>
          </p:cNvSpPr>
          <p:nvPr/>
        </p:nvSpPr>
        <p:spPr bwMode="auto">
          <a:xfrm>
            <a:off x="300289" y="4054711"/>
            <a:ext cx="1823072" cy="369332"/>
          </a:xfrm>
          <a:prstGeom prst="rect">
            <a:avLst/>
          </a:prstGeom>
          <a:noFill/>
          <a:ln w="9525">
            <a:noFill/>
            <a:miter lim="800000"/>
            <a:headEnd/>
            <a:tailEnd/>
          </a:ln>
          <a:effectLst/>
        </p:spPr>
        <p:txBody>
          <a:bodyPr wrap="square">
            <a:spAutoFit/>
          </a:bodyPr>
          <a:lstStyle/>
          <a:p>
            <a:pPr algn="ctr" eaLnBrk="0" hangingPunct="0">
              <a:spcBef>
                <a:spcPct val="50000"/>
              </a:spcBef>
            </a:pPr>
            <a:r>
              <a:rPr lang="en-US" b="1" dirty="0">
                <a:latin typeface="Trebuchet MS" panose="020B0603020202020204" pitchFamily="34" charset="0"/>
              </a:rPr>
              <a:t>Observed Data</a:t>
            </a:r>
            <a:endParaRPr lang="en-US" sz="1100" b="1" dirty="0">
              <a:latin typeface="Trebuchet MS" panose="020B0603020202020204" pitchFamily="34" charset="0"/>
            </a:endParaRPr>
          </a:p>
        </p:txBody>
      </p:sp>
      <p:sp>
        <p:nvSpPr>
          <p:cNvPr id="15" name="Text Box 36"/>
          <p:cNvSpPr txBox="1">
            <a:spLocks noChangeArrowheads="1"/>
          </p:cNvSpPr>
          <p:nvPr/>
        </p:nvSpPr>
        <p:spPr bwMode="auto">
          <a:xfrm>
            <a:off x="6791987" y="3235348"/>
            <a:ext cx="2521840" cy="923330"/>
          </a:xfrm>
          <a:prstGeom prst="rect">
            <a:avLst/>
          </a:prstGeom>
          <a:noFill/>
          <a:ln w="9525">
            <a:noFill/>
            <a:miter lim="800000"/>
            <a:headEnd/>
            <a:tailEnd/>
          </a:ln>
          <a:effectLst/>
        </p:spPr>
        <p:txBody>
          <a:bodyPr wrap="square">
            <a:spAutoFit/>
          </a:bodyPr>
          <a:lstStyle/>
          <a:p>
            <a:pPr eaLnBrk="0" hangingPunct="0">
              <a:spcBef>
                <a:spcPct val="50000"/>
              </a:spcBef>
            </a:pPr>
            <a:r>
              <a:rPr lang="en-US" b="1" dirty="0">
                <a:latin typeface="Trebuchet MS" panose="020B0603020202020204" pitchFamily="34" charset="0"/>
              </a:rPr>
              <a:t>RTS Modeling &amp; Water Management Decisions</a:t>
            </a:r>
            <a:endParaRPr lang="en-US" sz="3200" dirty="0">
              <a:latin typeface="Trebuchet MS" panose="020B0603020202020204" pitchFamily="34" charset="0"/>
            </a:endParaRPr>
          </a:p>
        </p:txBody>
      </p:sp>
      <p:sp>
        <p:nvSpPr>
          <p:cNvPr id="16" name="Text Box 37"/>
          <p:cNvSpPr txBox="1">
            <a:spLocks noChangeArrowheads="1"/>
          </p:cNvSpPr>
          <p:nvPr/>
        </p:nvSpPr>
        <p:spPr bwMode="auto">
          <a:xfrm>
            <a:off x="5480539" y="5044517"/>
            <a:ext cx="1453716" cy="369332"/>
          </a:xfrm>
          <a:prstGeom prst="rect">
            <a:avLst/>
          </a:prstGeom>
          <a:noFill/>
          <a:ln w="9525">
            <a:noFill/>
            <a:miter lim="800000"/>
            <a:headEnd/>
            <a:tailEnd/>
          </a:ln>
          <a:effectLst/>
        </p:spPr>
        <p:txBody>
          <a:bodyPr wrap="square">
            <a:spAutoFit/>
          </a:bodyPr>
          <a:lstStyle/>
          <a:p>
            <a:pPr eaLnBrk="0" hangingPunct="0">
              <a:spcBef>
                <a:spcPct val="50000"/>
              </a:spcBef>
            </a:pPr>
            <a:r>
              <a:rPr lang="en-US" b="1" dirty="0">
                <a:latin typeface="Trebuchet MS" panose="020B0603020202020204" pitchFamily="34" charset="0"/>
              </a:rPr>
              <a:t>Instructions</a:t>
            </a:r>
            <a:endParaRPr lang="en-US" sz="3200" dirty="0">
              <a:latin typeface="Trebuchet MS" panose="020B0603020202020204" pitchFamily="34" charset="0"/>
            </a:endParaRPr>
          </a:p>
        </p:txBody>
      </p:sp>
      <p:grpSp>
        <p:nvGrpSpPr>
          <p:cNvPr id="17" name="Group 5"/>
          <p:cNvGrpSpPr>
            <a:grpSpLocks/>
          </p:cNvGrpSpPr>
          <p:nvPr/>
        </p:nvGrpSpPr>
        <p:grpSpPr bwMode="auto">
          <a:xfrm>
            <a:off x="762972" y="4415676"/>
            <a:ext cx="878443" cy="1352550"/>
            <a:chOff x="432" y="2688"/>
            <a:chExt cx="651" cy="1065"/>
          </a:xfrm>
        </p:grpSpPr>
        <p:grpSp>
          <p:nvGrpSpPr>
            <p:cNvPr id="18" name="Group 6"/>
            <p:cNvGrpSpPr>
              <a:grpSpLocks/>
            </p:cNvGrpSpPr>
            <p:nvPr/>
          </p:nvGrpSpPr>
          <p:grpSpPr bwMode="auto">
            <a:xfrm>
              <a:off x="432" y="2688"/>
              <a:ext cx="650" cy="1065"/>
              <a:chOff x="302" y="2711"/>
              <a:chExt cx="650" cy="1065"/>
            </a:xfrm>
          </p:grpSpPr>
          <p:sp>
            <p:nvSpPr>
              <p:cNvPr id="31" name="Freeform 7" descr="Horizontal brick"/>
              <p:cNvSpPr>
                <a:spLocks/>
              </p:cNvSpPr>
              <p:nvPr/>
            </p:nvSpPr>
            <p:spPr bwMode="auto">
              <a:xfrm>
                <a:off x="343" y="3167"/>
                <a:ext cx="457" cy="609"/>
              </a:xfrm>
              <a:custGeom>
                <a:avLst/>
                <a:gdLst/>
                <a:ahLst/>
                <a:cxnLst>
                  <a:cxn ang="0">
                    <a:pos x="0" y="384"/>
                  </a:cxn>
                  <a:cxn ang="0">
                    <a:pos x="0" y="48"/>
                  </a:cxn>
                  <a:cxn ang="0">
                    <a:pos x="0" y="0"/>
                  </a:cxn>
                  <a:cxn ang="0">
                    <a:pos x="288" y="0"/>
                  </a:cxn>
                  <a:cxn ang="0">
                    <a:pos x="288" y="384"/>
                  </a:cxn>
                  <a:cxn ang="0">
                    <a:pos x="192" y="384"/>
                  </a:cxn>
                  <a:cxn ang="0">
                    <a:pos x="192" y="96"/>
                  </a:cxn>
                  <a:cxn ang="0">
                    <a:pos x="96" y="96"/>
                  </a:cxn>
                  <a:cxn ang="0">
                    <a:pos x="96" y="384"/>
                  </a:cxn>
                  <a:cxn ang="0">
                    <a:pos x="0" y="384"/>
                  </a:cxn>
                </a:cxnLst>
                <a:rect l="0" t="0" r="r" b="b"/>
                <a:pathLst>
                  <a:path w="288" h="384">
                    <a:moveTo>
                      <a:pt x="0" y="384"/>
                    </a:moveTo>
                    <a:lnTo>
                      <a:pt x="0" y="48"/>
                    </a:lnTo>
                    <a:lnTo>
                      <a:pt x="0" y="0"/>
                    </a:lnTo>
                    <a:lnTo>
                      <a:pt x="288" y="0"/>
                    </a:lnTo>
                    <a:lnTo>
                      <a:pt x="288" y="384"/>
                    </a:lnTo>
                    <a:lnTo>
                      <a:pt x="192" y="384"/>
                    </a:lnTo>
                    <a:lnTo>
                      <a:pt x="192" y="96"/>
                    </a:lnTo>
                    <a:lnTo>
                      <a:pt x="96" y="96"/>
                    </a:lnTo>
                    <a:lnTo>
                      <a:pt x="96" y="384"/>
                    </a:lnTo>
                    <a:lnTo>
                      <a:pt x="0" y="384"/>
                    </a:lnTo>
                    <a:close/>
                  </a:path>
                </a:pathLst>
              </a:custGeom>
              <a:pattFill prst="horzBrick">
                <a:fgClr>
                  <a:srgbClr val="996633"/>
                </a:fgClr>
                <a:bgClr>
                  <a:srgbClr val="FFFFFF"/>
                </a:bgClr>
              </a:pattFill>
              <a:ln w="9525">
                <a:solidFill>
                  <a:schemeClr val="tx1"/>
                </a:solidFill>
                <a:round/>
                <a:headEnd/>
                <a:tailEnd/>
              </a:ln>
              <a:effectLst/>
            </p:spPr>
            <p:txBody>
              <a:bodyPr wrap="none" anchor="ctr"/>
              <a:lstStyle/>
              <a:p>
                <a:endParaRPr lang="en-US" dirty="0">
                  <a:latin typeface="Trebuchet MS" panose="020B0603020202020204" pitchFamily="34" charset="0"/>
                </a:endParaRPr>
              </a:p>
            </p:txBody>
          </p:sp>
          <p:sp>
            <p:nvSpPr>
              <p:cNvPr id="32" name="Rectangle 8"/>
              <p:cNvSpPr>
                <a:spLocks noChangeArrowheads="1"/>
              </p:cNvSpPr>
              <p:nvPr/>
            </p:nvSpPr>
            <p:spPr bwMode="auto">
              <a:xfrm>
                <a:off x="495" y="3320"/>
                <a:ext cx="153" cy="456"/>
              </a:xfrm>
              <a:prstGeom prst="rect">
                <a:avLst/>
              </a:prstGeom>
              <a:solidFill>
                <a:srgbClr val="CC9900"/>
              </a:solidFill>
              <a:ln w="9525">
                <a:solidFill>
                  <a:schemeClr val="tx1"/>
                </a:solidFill>
                <a:miter lim="800000"/>
                <a:headEnd/>
                <a:tailEnd/>
              </a:ln>
              <a:effectLst/>
            </p:spPr>
            <p:txBody>
              <a:bodyPr wrap="none" anchor="ctr"/>
              <a:lstStyle/>
              <a:p>
                <a:endParaRPr lang="en-US" dirty="0">
                  <a:latin typeface="Trebuchet MS" panose="020B0603020202020204" pitchFamily="34" charset="0"/>
                </a:endParaRPr>
              </a:p>
            </p:txBody>
          </p:sp>
          <p:sp>
            <p:nvSpPr>
              <p:cNvPr id="33" name="Rectangle 9"/>
              <p:cNvSpPr>
                <a:spLocks noChangeArrowheads="1"/>
              </p:cNvSpPr>
              <p:nvPr/>
            </p:nvSpPr>
            <p:spPr bwMode="auto">
              <a:xfrm>
                <a:off x="302" y="3107"/>
                <a:ext cx="533" cy="64"/>
              </a:xfrm>
              <a:prstGeom prst="rect">
                <a:avLst/>
              </a:prstGeom>
              <a:solidFill>
                <a:srgbClr val="808080"/>
              </a:solidFill>
              <a:ln w="9525">
                <a:solidFill>
                  <a:schemeClr val="tx1"/>
                </a:solidFill>
                <a:miter lim="800000"/>
                <a:headEnd/>
                <a:tailEnd/>
              </a:ln>
              <a:effectLst/>
            </p:spPr>
            <p:txBody>
              <a:bodyPr wrap="none" anchor="ctr"/>
              <a:lstStyle/>
              <a:p>
                <a:endParaRPr lang="en-US" dirty="0">
                  <a:latin typeface="Trebuchet MS" panose="020B0603020202020204" pitchFamily="34" charset="0"/>
                </a:endParaRPr>
              </a:p>
            </p:txBody>
          </p:sp>
          <p:sp>
            <p:nvSpPr>
              <p:cNvPr id="34" name="Freeform 10"/>
              <p:cNvSpPr>
                <a:spLocks/>
              </p:cNvSpPr>
              <p:nvPr/>
            </p:nvSpPr>
            <p:spPr bwMode="auto">
              <a:xfrm>
                <a:off x="706" y="2711"/>
                <a:ext cx="246" cy="417"/>
              </a:xfrm>
              <a:custGeom>
                <a:avLst/>
                <a:gdLst/>
                <a:ahLst/>
                <a:cxnLst>
                  <a:cxn ang="0">
                    <a:pos x="0" y="263"/>
                  </a:cxn>
                  <a:cxn ang="0">
                    <a:pos x="0" y="104"/>
                  </a:cxn>
                  <a:cxn ang="0">
                    <a:pos x="155" y="0"/>
                  </a:cxn>
                </a:cxnLst>
                <a:rect l="0" t="0" r="r" b="b"/>
                <a:pathLst>
                  <a:path w="155" h="263">
                    <a:moveTo>
                      <a:pt x="0" y="263"/>
                    </a:moveTo>
                    <a:cubicBezTo>
                      <a:pt x="0" y="210"/>
                      <a:pt x="0" y="157"/>
                      <a:pt x="0" y="104"/>
                    </a:cubicBezTo>
                    <a:lnTo>
                      <a:pt x="155" y="0"/>
                    </a:lnTo>
                  </a:path>
                </a:pathLst>
              </a:custGeom>
              <a:noFill/>
              <a:ln w="19050">
                <a:solidFill>
                  <a:schemeClr val="tx1"/>
                </a:solidFill>
                <a:round/>
                <a:headEnd/>
                <a:tailEnd/>
              </a:ln>
              <a:effectLst/>
            </p:spPr>
            <p:txBody>
              <a:bodyPr wrap="none" anchor="ctr"/>
              <a:lstStyle/>
              <a:p>
                <a:endParaRPr lang="en-US" dirty="0">
                  <a:latin typeface="Trebuchet MS" panose="020B0603020202020204" pitchFamily="34" charset="0"/>
                </a:endParaRPr>
              </a:p>
            </p:txBody>
          </p:sp>
        </p:grpSp>
        <p:grpSp>
          <p:nvGrpSpPr>
            <p:cNvPr id="19" name="Group 11"/>
            <p:cNvGrpSpPr>
              <a:grpSpLocks/>
            </p:cNvGrpSpPr>
            <p:nvPr/>
          </p:nvGrpSpPr>
          <p:grpSpPr bwMode="auto">
            <a:xfrm>
              <a:off x="1008" y="2688"/>
              <a:ext cx="75" cy="95"/>
              <a:chOff x="805" y="2016"/>
              <a:chExt cx="96" cy="96"/>
            </a:xfrm>
          </p:grpSpPr>
          <p:sp>
            <p:nvSpPr>
              <p:cNvPr id="28" name="Line 12"/>
              <p:cNvSpPr>
                <a:spLocks noChangeShapeType="1"/>
              </p:cNvSpPr>
              <p:nvPr/>
            </p:nvSpPr>
            <p:spPr bwMode="auto">
              <a:xfrm flipV="1">
                <a:off x="826" y="2016"/>
                <a:ext cx="54" cy="96"/>
              </a:xfrm>
              <a:prstGeom prst="line">
                <a:avLst/>
              </a:prstGeom>
              <a:noFill/>
              <a:ln w="9525">
                <a:solidFill>
                  <a:schemeClr val="tx1"/>
                </a:solidFill>
                <a:round/>
                <a:headEnd/>
                <a:tailEnd/>
              </a:ln>
              <a:effectLst/>
            </p:spPr>
            <p:txBody>
              <a:bodyPr wrap="none" anchor="ctr"/>
              <a:lstStyle/>
              <a:p>
                <a:endParaRPr lang="en-US" dirty="0">
                  <a:latin typeface="Trebuchet MS" panose="020B0603020202020204" pitchFamily="34" charset="0"/>
                </a:endParaRPr>
              </a:p>
            </p:txBody>
          </p:sp>
          <p:sp>
            <p:nvSpPr>
              <p:cNvPr id="29" name="Line 13"/>
              <p:cNvSpPr>
                <a:spLocks noChangeShapeType="1"/>
              </p:cNvSpPr>
              <p:nvPr/>
            </p:nvSpPr>
            <p:spPr bwMode="auto">
              <a:xfrm rot="5400000" flipV="1">
                <a:off x="826" y="2016"/>
                <a:ext cx="54" cy="96"/>
              </a:xfrm>
              <a:prstGeom prst="line">
                <a:avLst/>
              </a:prstGeom>
              <a:noFill/>
              <a:ln w="9525">
                <a:solidFill>
                  <a:schemeClr val="tx1"/>
                </a:solidFill>
                <a:round/>
                <a:headEnd/>
                <a:tailEnd/>
              </a:ln>
              <a:effectLst/>
            </p:spPr>
            <p:txBody>
              <a:bodyPr wrap="none" anchor="ctr"/>
              <a:lstStyle/>
              <a:p>
                <a:endParaRPr lang="en-US" dirty="0">
                  <a:latin typeface="Trebuchet MS" panose="020B0603020202020204" pitchFamily="34" charset="0"/>
                </a:endParaRPr>
              </a:p>
            </p:txBody>
          </p:sp>
          <p:sp>
            <p:nvSpPr>
              <p:cNvPr id="30" name="Line 14"/>
              <p:cNvSpPr>
                <a:spLocks noChangeShapeType="1"/>
              </p:cNvSpPr>
              <p:nvPr/>
            </p:nvSpPr>
            <p:spPr bwMode="auto">
              <a:xfrm rot="2700000" flipV="1">
                <a:off x="827" y="2016"/>
                <a:ext cx="54" cy="96"/>
              </a:xfrm>
              <a:prstGeom prst="line">
                <a:avLst/>
              </a:prstGeom>
              <a:noFill/>
              <a:ln w="9525">
                <a:solidFill>
                  <a:schemeClr val="tx1"/>
                </a:solidFill>
                <a:round/>
                <a:headEnd/>
                <a:tailEnd/>
              </a:ln>
              <a:effectLst/>
            </p:spPr>
            <p:txBody>
              <a:bodyPr wrap="none" anchor="ctr"/>
              <a:lstStyle/>
              <a:p>
                <a:endParaRPr lang="en-US" dirty="0">
                  <a:latin typeface="Trebuchet MS" panose="020B0603020202020204" pitchFamily="34" charset="0"/>
                </a:endParaRPr>
              </a:p>
            </p:txBody>
          </p:sp>
        </p:grpSp>
        <p:grpSp>
          <p:nvGrpSpPr>
            <p:cNvPr id="20" name="Group 15"/>
            <p:cNvGrpSpPr>
              <a:grpSpLocks/>
            </p:cNvGrpSpPr>
            <p:nvPr/>
          </p:nvGrpSpPr>
          <p:grpSpPr bwMode="auto">
            <a:xfrm>
              <a:off x="834" y="2777"/>
              <a:ext cx="75" cy="95"/>
              <a:chOff x="805" y="2016"/>
              <a:chExt cx="96" cy="96"/>
            </a:xfrm>
          </p:grpSpPr>
          <p:sp>
            <p:nvSpPr>
              <p:cNvPr id="25" name="Line 16"/>
              <p:cNvSpPr>
                <a:spLocks noChangeShapeType="1"/>
              </p:cNvSpPr>
              <p:nvPr/>
            </p:nvSpPr>
            <p:spPr bwMode="auto">
              <a:xfrm flipV="1">
                <a:off x="826" y="2016"/>
                <a:ext cx="54" cy="96"/>
              </a:xfrm>
              <a:prstGeom prst="line">
                <a:avLst/>
              </a:prstGeom>
              <a:noFill/>
              <a:ln w="9525">
                <a:solidFill>
                  <a:schemeClr val="tx1"/>
                </a:solidFill>
                <a:round/>
                <a:headEnd/>
                <a:tailEnd/>
              </a:ln>
              <a:effectLst/>
            </p:spPr>
            <p:txBody>
              <a:bodyPr wrap="none" anchor="ctr"/>
              <a:lstStyle/>
              <a:p>
                <a:endParaRPr lang="en-US" dirty="0">
                  <a:latin typeface="Trebuchet MS" panose="020B0603020202020204" pitchFamily="34" charset="0"/>
                </a:endParaRPr>
              </a:p>
            </p:txBody>
          </p:sp>
          <p:sp>
            <p:nvSpPr>
              <p:cNvPr id="26" name="Line 17"/>
              <p:cNvSpPr>
                <a:spLocks noChangeShapeType="1"/>
              </p:cNvSpPr>
              <p:nvPr/>
            </p:nvSpPr>
            <p:spPr bwMode="auto">
              <a:xfrm rot="5400000" flipV="1">
                <a:off x="826" y="2016"/>
                <a:ext cx="54" cy="96"/>
              </a:xfrm>
              <a:prstGeom prst="line">
                <a:avLst/>
              </a:prstGeom>
              <a:noFill/>
              <a:ln w="9525">
                <a:solidFill>
                  <a:schemeClr val="tx1"/>
                </a:solidFill>
                <a:round/>
                <a:headEnd/>
                <a:tailEnd/>
              </a:ln>
              <a:effectLst/>
            </p:spPr>
            <p:txBody>
              <a:bodyPr wrap="none" anchor="ctr"/>
              <a:lstStyle/>
              <a:p>
                <a:endParaRPr lang="en-US" dirty="0">
                  <a:latin typeface="Trebuchet MS" panose="020B0603020202020204" pitchFamily="34" charset="0"/>
                </a:endParaRPr>
              </a:p>
            </p:txBody>
          </p:sp>
          <p:sp>
            <p:nvSpPr>
              <p:cNvPr id="27" name="Line 18"/>
              <p:cNvSpPr>
                <a:spLocks noChangeShapeType="1"/>
              </p:cNvSpPr>
              <p:nvPr/>
            </p:nvSpPr>
            <p:spPr bwMode="auto">
              <a:xfrm rot="2700000" flipV="1">
                <a:off x="827" y="2016"/>
                <a:ext cx="54" cy="96"/>
              </a:xfrm>
              <a:prstGeom prst="line">
                <a:avLst/>
              </a:prstGeom>
              <a:noFill/>
              <a:ln w="9525">
                <a:solidFill>
                  <a:schemeClr val="tx1"/>
                </a:solidFill>
                <a:round/>
                <a:headEnd/>
                <a:tailEnd/>
              </a:ln>
              <a:effectLst/>
            </p:spPr>
            <p:txBody>
              <a:bodyPr wrap="none" anchor="ctr"/>
              <a:lstStyle/>
              <a:p>
                <a:endParaRPr lang="en-US" dirty="0">
                  <a:latin typeface="Trebuchet MS" panose="020B0603020202020204" pitchFamily="34" charset="0"/>
                </a:endParaRPr>
              </a:p>
            </p:txBody>
          </p:sp>
        </p:grpSp>
        <p:grpSp>
          <p:nvGrpSpPr>
            <p:cNvPr id="21" name="Group 19"/>
            <p:cNvGrpSpPr>
              <a:grpSpLocks/>
            </p:cNvGrpSpPr>
            <p:nvPr/>
          </p:nvGrpSpPr>
          <p:grpSpPr bwMode="auto">
            <a:xfrm>
              <a:off x="912" y="2736"/>
              <a:ext cx="74" cy="95"/>
              <a:chOff x="805" y="2016"/>
              <a:chExt cx="96" cy="96"/>
            </a:xfrm>
          </p:grpSpPr>
          <p:sp>
            <p:nvSpPr>
              <p:cNvPr id="22" name="Line 20"/>
              <p:cNvSpPr>
                <a:spLocks noChangeShapeType="1"/>
              </p:cNvSpPr>
              <p:nvPr/>
            </p:nvSpPr>
            <p:spPr bwMode="auto">
              <a:xfrm flipV="1">
                <a:off x="826" y="2016"/>
                <a:ext cx="54" cy="96"/>
              </a:xfrm>
              <a:prstGeom prst="line">
                <a:avLst/>
              </a:prstGeom>
              <a:noFill/>
              <a:ln w="9525">
                <a:solidFill>
                  <a:schemeClr val="tx1"/>
                </a:solidFill>
                <a:round/>
                <a:headEnd/>
                <a:tailEnd/>
              </a:ln>
              <a:effectLst/>
            </p:spPr>
            <p:txBody>
              <a:bodyPr wrap="none" anchor="ctr"/>
              <a:lstStyle/>
              <a:p>
                <a:endParaRPr lang="en-US" dirty="0">
                  <a:latin typeface="Trebuchet MS" panose="020B0603020202020204" pitchFamily="34" charset="0"/>
                </a:endParaRPr>
              </a:p>
            </p:txBody>
          </p:sp>
          <p:sp>
            <p:nvSpPr>
              <p:cNvPr id="23" name="Line 21"/>
              <p:cNvSpPr>
                <a:spLocks noChangeShapeType="1"/>
              </p:cNvSpPr>
              <p:nvPr/>
            </p:nvSpPr>
            <p:spPr bwMode="auto">
              <a:xfrm rot="5400000" flipV="1">
                <a:off x="826" y="2016"/>
                <a:ext cx="54" cy="96"/>
              </a:xfrm>
              <a:prstGeom prst="line">
                <a:avLst/>
              </a:prstGeom>
              <a:noFill/>
              <a:ln w="9525">
                <a:solidFill>
                  <a:schemeClr val="tx1"/>
                </a:solidFill>
                <a:round/>
                <a:headEnd/>
                <a:tailEnd/>
              </a:ln>
              <a:effectLst/>
            </p:spPr>
            <p:txBody>
              <a:bodyPr wrap="none" anchor="ctr"/>
              <a:lstStyle/>
              <a:p>
                <a:endParaRPr lang="en-US" dirty="0">
                  <a:latin typeface="Trebuchet MS" panose="020B0603020202020204" pitchFamily="34" charset="0"/>
                </a:endParaRPr>
              </a:p>
            </p:txBody>
          </p:sp>
          <p:sp>
            <p:nvSpPr>
              <p:cNvPr id="24" name="Line 22"/>
              <p:cNvSpPr>
                <a:spLocks noChangeShapeType="1"/>
              </p:cNvSpPr>
              <p:nvPr/>
            </p:nvSpPr>
            <p:spPr bwMode="auto">
              <a:xfrm rot="2700000" flipV="1">
                <a:off x="827" y="2016"/>
                <a:ext cx="54" cy="96"/>
              </a:xfrm>
              <a:prstGeom prst="line">
                <a:avLst/>
              </a:prstGeom>
              <a:noFill/>
              <a:ln w="9525">
                <a:solidFill>
                  <a:schemeClr val="tx1"/>
                </a:solidFill>
                <a:round/>
                <a:headEnd/>
                <a:tailEnd/>
              </a:ln>
              <a:effectLst/>
            </p:spPr>
            <p:txBody>
              <a:bodyPr wrap="none" anchor="ctr"/>
              <a:lstStyle/>
              <a:p>
                <a:endParaRPr lang="en-US" dirty="0">
                  <a:latin typeface="Trebuchet MS" panose="020B0603020202020204" pitchFamily="34" charset="0"/>
                </a:endParaRPr>
              </a:p>
            </p:txBody>
          </p:sp>
        </p:grpSp>
      </p:grpSp>
      <p:pic>
        <p:nvPicPr>
          <p:cNvPr id="35" name="Picture 34"/>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058775" y="1634045"/>
            <a:ext cx="1311710" cy="1377615"/>
          </a:xfrm>
          <a:prstGeom prst="rect">
            <a:avLst/>
          </a:prstGeom>
        </p:spPr>
      </p:pic>
      <p:pic>
        <p:nvPicPr>
          <p:cNvPr id="36" name="Picture 3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25561" y="1738546"/>
            <a:ext cx="2202000" cy="1333695"/>
          </a:xfrm>
          <a:prstGeom prst="rect">
            <a:avLst/>
          </a:prstGeom>
        </p:spPr>
      </p:pic>
      <p:pic>
        <p:nvPicPr>
          <p:cNvPr id="37" name="Picture 36"/>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5501975" y="1593524"/>
            <a:ext cx="1607425" cy="1607425"/>
          </a:xfrm>
          <a:prstGeom prst="rect">
            <a:avLst/>
          </a:prstGeom>
        </p:spPr>
      </p:pic>
      <p:pic>
        <p:nvPicPr>
          <p:cNvPr id="38" name="Picture 37"/>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7730831" y="1723919"/>
            <a:ext cx="1448232" cy="1448232"/>
          </a:xfrm>
          <a:prstGeom prst="ellipse">
            <a:avLst/>
          </a:prstGeom>
          <a:ln>
            <a:noFill/>
          </a:ln>
          <a:effectLst>
            <a:softEdge rad="112500"/>
          </a:effectLst>
        </p:spPr>
      </p:pic>
      <p:sp>
        <p:nvSpPr>
          <p:cNvPr id="39" name="Line 32"/>
          <p:cNvSpPr>
            <a:spLocks noChangeShapeType="1"/>
          </p:cNvSpPr>
          <p:nvPr/>
        </p:nvSpPr>
        <p:spPr bwMode="auto">
          <a:xfrm flipH="1">
            <a:off x="7083194" y="2435335"/>
            <a:ext cx="548640" cy="0"/>
          </a:xfrm>
          <a:prstGeom prst="line">
            <a:avLst/>
          </a:prstGeom>
          <a:noFill/>
          <a:ln w="57150">
            <a:solidFill>
              <a:srgbClr val="FF0000"/>
            </a:solidFill>
            <a:round/>
            <a:headEnd/>
            <a:tailEnd type="triangle" w="med" len="med"/>
          </a:ln>
          <a:effectLst/>
        </p:spPr>
        <p:txBody>
          <a:bodyPr wrap="none" anchor="ctr"/>
          <a:lstStyle/>
          <a:p>
            <a:endParaRPr lang="en-US" dirty="0">
              <a:latin typeface="Trebuchet MS" panose="020B0603020202020204" pitchFamily="34" charset="0"/>
            </a:endParaRPr>
          </a:p>
        </p:txBody>
      </p:sp>
      <p:sp>
        <p:nvSpPr>
          <p:cNvPr id="41" name="Text Box 35"/>
          <p:cNvSpPr txBox="1">
            <a:spLocks noChangeArrowheads="1"/>
          </p:cNvSpPr>
          <p:nvPr/>
        </p:nvSpPr>
        <p:spPr bwMode="auto">
          <a:xfrm>
            <a:off x="5316525" y="1371600"/>
            <a:ext cx="1935209" cy="369332"/>
          </a:xfrm>
          <a:prstGeom prst="rect">
            <a:avLst/>
          </a:prstGeom>
          <a:noFill/>
          <a:ln w="9525">
            <a:noFill/>
            <a:miter lim="800000"/>
            <a:headEnd/>
            <a:tailEnd/>
          </a:ln>
          <a:effectLst/>
        </p:spPr>
        <p:txBody>
          <a:bodyPr wrap="square">
            <a:spAutoFit/>
          </a:bodyPr>
          <a:lstStyle/>
          <a:p>
            <a:pPr algn="ctr" eaLnBrk="0" hangingPunct="0">
              <a:spcBef>
                <a:spcPct val="50000"/>
              </a:spcBef>
            </a:pPr>
            <a:r>
              <a:rPr lang="en-US" b="1" dirty="0">
                <a:latin typeface="Trebuchet MS" panose="020B0603020202020204" pitchFamily="34" charset="0"/>
              </a:rPr>
              <a:t>CWMS Database</a:t>
            </a:r>
            <a:endParaRPr lang="en-US" sz="1100" b="1" dirty="0">
              <a:latin typeface="Trebuchet MS" panose="020B0603020202020204" pitchFamily="34" charset="0"/>
            </a:endParaRPr>
          </a:p>
        </p:txBody>
      </p:sp>
      <p:sp>
        <p:nvSpPr>
          <p:cNvPr id="42" name="Text Box 35"/>
          <p:cNvSpPr txBox="1">
            <a:spLocks noChangeArrowheads="1"/>
          </p:cNvSpPr>
          <p:nvPr/>
        </p:nvSpPr>
        <p:spPr bwMode="auto">
          <a:xfrm>
            <a:off x="7640464" y="1459468"/>
            <a:ext cx="1434934" cy="369332"/>
          </a:xfrm>
          <a:prstGeom prst="rect">
            <a:avLst/>
          </a:prstGeom>
          <a:noFill/>
          <a:ln w="9525">
            <a:noFill/>
            <a:miter lim="800000"/>
            <a:headEnd/>
            <a:tailEnd/>
          </a:ln>
          <a:effectLst/>
        </p:spPr>
        <p:txBody>
          <a:bodyPr wrap="square">
            <a:spAutoFit/>
          </a:bodyPr>
          <a:lstStyle/>
          <a:p>
            <a:pPr algn="ctr" eaLnBrk="0" hangingPunct="0">
              <a:spcBef>
                <a:spcPct val="50000"/>
              </a:spcBef>
            </a:pPr>
            <a:r>
              <a:rPr lang="en-US" b="1" dirty="0">
                <a:latin typeface="Trebuchet MS" panose="020B0603020202020204" pitchFamily="34" charset="0"/>
              </a:rPr>
              <a:t>Met Data</a:t>
            </a:r>
            <a:endParaRPr lang="en-US" sz="1100" b="1" dirty="0">
              <a:latin typeface="Trebuchet MS" panose="020B0603020202020204" pitchFamily="34" charset="0"/>
            </a:endParaRPr>
          </a:p>
        </p:txBody>
      </p:sp>
      <p:pic>
        <p:nvPicPr>
          <p:cNvPr id="44" name="Picture 43"/>
          <p:cNvPicPr>
            <a:picLocks noChangeAspect="1"/>
          </p:cNvPicPr>
          <p:nvPr/>
        </p:nvPicPr>
        <p:blipFill>
          <a:blip r:embed="rId8"/>
          <a:stretch>
            <a:fillRect/>
          </a:stretch>
        </p:blipFill>
        <p:spPr>
          <a:xfrm>
            <a:off x="3289480" y="3698724"/>
            <a:ext cx="1700782" cy="1337769"/>
          </a:xfrm>
          <a:prstGeom prst="rect">
            <a:avLst/>
          </a:prstGeom>
          <a:ln>
            <a:solidFill>
              <a:schemeClr val="tx1"/>
            </a:solidFill>
          </a:ln>
        </p:spPr>
      </p:pic>
      <p:cxnSp>
        <p:nvCxnSpPr>
          <p:cNvPr id="51" name="AutoShape 34"/>
          <p:cNvCxnSpPr>
            <a:cxnSpLocks noChangeShapeType="1"/>
          </p:cNvCxnSpPr>
          <p:nvPr/>
        </p:nvCxnSpPr>
        <p:spPr bwMode="auto">
          <a:xfrm rot="10800000">
            <a:off x="5147040" y="4355635"/>
            <a:ext cx="1786758" cy="550737"/>
          </a:xfrm>
          <a:prstGeom prst="bentConnector3">
            <a:avLst>
              <a:gd name="adj1" fmla="val 50000"/>
            </a:avLst>
          </a:prstGeom>
          <a:noFill/>
          <a:ln w="57150">
            <a:solidFill>
              <a:srgbClr val="FF0000"/>
            </a:solidFill>
            <a:miter lim="800000"/>
            <a:headEnd/>
            <a:tailEnd type="triangle" w="med" len="med"/>
          </a:ln>
          <a:effectLst/>
        </p:spPr>
      </p:cxnSp>
      <p:sp>
        <p:nvSpPr>
          <p:cNvPr id="47" name="Line 32"/>
          <p:cNvSpPr>
            <a:spLocks noChangeShapeType="1"/>
          </p:cNvSpPr>
          <p:nvPr/>
        </p:nvSpPr>
        <p:spPr bwMode="auto">
          <a:xfrm flipH="1">
            <a:off x="5952979" y="5509678"/>
            <a:ext cx="822960" cy="0"/>
          </a:xfrm>
          <a:prstGeom prst="line">
            <a:avLst/>
          </a:prstGeom>
          <a:noFill/>
          <a:ln w="57150">
            <a:solidFill>
              <a:srgbClr val="FF0000"/>
            </a:solidFill>
            <a:round/>
            <a:headEnd/>
            <a:tailEnd type="triangle" w="med" len="med"/>
          </a:ln>
          <a:effectLst/>
        </p:spPr>
        <p:txBody>
          <a:bodyPr wrap="none" anchor="ctr"/>
          <a:lstStyle/>
          <a:p>
            <a:endParaRPr lang="en-US" dirty="0">
              <a:latin typeface="Trebuchet MS" panose="020B0603020202020204" pitchFamily="34" charset="0"/>
            </a:endParaRPr>
          </a:p>
        </p:txBody>
      </p:sp>
      <p:sp>
        <p:nvSpPr>
          <p:cNvPr id="48" name="Rounded Rectangle 47"/>
          <p:cNvSpPr/>
          <p:nvPr/>
        </p:nvSpPr>
        <p:spPr bwMode="auto">
          <a:xfrm>
            <a:off x="222739" y="1328432"/>
            <a:ext cx="8956324" cy="5453368"/>
          </a:xfrm>
          <a:prstGeom prst="round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sz="800">
              <a:latin typeface="Arial Black" pitchFamily="34" charset="0"/>
            </a:endParaRPr>
          </a:p>
        </p:txBody>
      </p:sp>
      <p:pic>
        <p:nvPicPr>
          <p:cNvPr id="4" name="Picture 3"/>
          <p:cNvPicPr>
            <a:picLocks noChangeAspect="1"/>
          </p:cNvPicPr>
          <p:nvPr/>
        </p:nvPicPr>
        <p:blipFill rotWithShape="1">
          <a:blip r:embed="rId9"/>
          <a:srcRect l="-319" t="-102" r="43638" b="6667"/>
          <a:stretch/>
        </p:blipFill>
        <p:spPr>
          <a:xfrm>
            <a:off x="2354027" y="4141860"/>
            <a:ext cx="3259899" cy="2252750"/>
          </a:xfrm>
          <a:prstGeom prst="rect">
            <a:avLst/>
          </a:prstGeom>
        </p:spPr>
      </p:pic>
      <p:sp>
        <p:nvSpPr>
          <p:cNvPr id="45" name="Title 44">
            <a:extLst>
              <a:ext uri="{FF2B5EF4-FFF2-40B4-BE49-F238E27FC236}">
                <a16:creationId xmlns:a16="http://schemas.microsoft.com/office/drawing/2014/main" id="{7B0E4139-46EA-E0AB-D71B-CBDE7329730B}"/>
              </a:ext>
            </a:extLst>
          </p:cNvPr>
          <p:cNvSpPr>
            <a:spLocks noGrp="1"/>
          </p:cNvSpPr>
          <p:nvPr>
            <p:ph type="title"/>
          </p:nvPr>
        </p:nvSpPr>
        <p:spPr/>
        <p:txBody>
          <a:bodyPr/>
          <a:lstStyle/>
          <a:p>
            <a:r>
              <a:rPr lang="en-US" dirty="0"/>
              <a:t>Corps water management system (CWMS)</a:t>
            </a:r>
          </a:p>
        </p:txBody>
      </p:sp>
      <p:sp>
        <p:nvSpPr>
          <p:cNvPr id="52" name="Freeform: Shape 51">
            <a:extLst>
              <a:ext uri="{FF2B5EF4-FFF2-40B4-BE49-F238E27FC236}">
                <a16:creationId xmlns:a16="http://schemas.microsoft.com/office/drawing/2014/main" id="{798722E3-4334-00AB-98E6-66A7A1C1677C}"/>
              </a:ext>
            </a:extLst>
          </p:cNvPr>
          <p:cNvSpPr/>
          <p:nvPr/>
        </p:nvSpPr>
        <p:spPr>
          <a:xfrm>
            <a:off x="10760665" y="2600740"/>
            <a:ext cx="837410" cy="836658"/>
          </a:xfrm>
          <a:custGeom>
            <a:avLst/>
            <a:gdLst>
              <a:gd name="connsiteX0" fmla="*/ 123825 w 247650"/>
              <a:gd name="connsiteY0" fmla="*/ 0 h 247650"/>
              <a:gd name="connsiteX1" fmla="*/ 0 w 247650"/>
              <a:gd name="connsiteY1" fmla="*/ 123825 h 247650"/>
              <a:gd name="connsiteX2" fmla="*/ 123825 w 247650"/>
              <a:gd name="connsiteY2" fmla="*/ 247650 h 247650"/>
              <a:gd name="connsiteX3" fmla="*/ 247650 w 247650"/>
              <a:gd name="connsiteY3" fmla="*/ 123825 h 247650"/>
              <a:gd name="connsiteX4" fmla="*/ 123825 w 247650"/>
              <a:gd name="connsiteY4" fmla="*/ 0 h 247650"/>
              <a:gd name="connsiteX5" fmla="*/ 228117 w 247650"/>
              <a:gd name="connsiteY5" fmla="*/ 114300 h 247650"/>
              <a:gd name="connsiteX6" fmla="*/ 194604 w 247650"/>
              <a:gd name="connsiteY6" fmla="*/ 114300 h 247650"/>
              <a:gd name="connsiteX7" fmla="*/ 154828 w 247650"/>
              <a:gd name="connsiteY7" fmla="*/ 23738 h 247650"/>
              <a:gd name="connsiteX8" fmla="*/ 228117 w 247650"/>
              <a:gd name="connsiteY8" fmla="*/ 114300 h 247650"/>
              <a:gd name="connsiteX9" fmla="*/ 114300 w 247650"/>
              <a:gd name="connsiteY9" fmla="*/ 30724 h 247650"/>
              <a:gd name="connsiteX10" fmla="*/ 114300 w 247650"/>
              <a:gd name="connsiteY10" fmla="*/ 114300 h 247650"/>
              <a:gd name="connsiteX11" fmla="*/ 72144 w 247650"/>
              <a:gd name="connsiteY11" fmla="*/ 114300 h 247650"/>
              <a:gd name="connsiteX12" fmla="*/ 114300 w 247650"/>
              <a:gd name="connsiteY12" fmla="*/ 30724 h 247650"/>
              <a:gd name="connsiteX13" fmla="*/ 114300 w 247650"/>
              <a:gd name="connsiteY13" fmla="*/ 133350 h 247650"/>
              <a:gd name="connsiteX14" fmla="*/ 114300 w 247650"/>
              <a:gd name="connsiteY14" fmla="*/ 216936 h 247650"/>
              <a:gd name="connsiteX15" fmla="*/ 72152 w 247650"/>
              <a:gd name="connsiteY15" fmla="*/ 133350 h 247650"/>
              <a:gd name="connsiteX16" fmla="*/ 133350 w 247650"/>
              <a:gd name="connsiteY16" fmla="*/ 216920 h 247650"/>
              <a:gd name="connsiteX17" fmla="*/ 133350 w 247650"/>
              <a:gd name="connsiteY17" fmla="*/ 133350 h 247650"/>
              <a:gd name="connsiteX18" fmla="*/ 175498 w 247650"/>
              <a:gd name="connsiteY18" fmla="*/ 133350 h 247650"/>
              <a:gd name="connsiteX19" fmla="*/ 133350 w 247650"/>
              <a:gd name="connsiteY19" fmla="*/ 216920 h 247650"/>
              <a:gd name="connsiteX20" fmla="*/ 133350 w 247650"/>
              <a:gd name="connsiteY20" fmla="*/ 114300 h 247650"/>
              <a:gd name="connsiteX21" fmla="*/ 133350 w 247650"/>
              <a:gd name="connsiteY21" fmla="*/ 30738 h 247650"/>
              <a:gd name="connsiteX22" fmla="*/ 175498 w 247650"/>
              <a:gd name="connsiteY22" fmla="*/ 114300 h 247650"/>
              <a:gd name="connsiteX23" fmla="*/ 92647 w 247650"/>
              <a:gd name="connsiteY23" fmla="*/ 23790 h 247650"/>
              <a:gd name="connsiteX24" fmla="*/ 53048 w 247650"/>
              <a:gd name="connsiteY24" fmla="*/ 114300 h 247650"/>
              <a:gd name="connsiteX25" fmla="*/ 19533 w 247650"/>
              <a:gd name="connsiteY25" fmla="*/ 114300 h 247650"/>
              <a:gd name="connsiteX26" fmla="*/ 92647 w 247650"/>
              <a:gd name="connsiteY26" fmla="*/ 23790 h 247650"/>
              <a:gd name="connsiteX27" fmla="*/ 19533 w 247650"/>
              <a:gd name="connsiteY27" fmla="*/ 133350 h 247650"/>
              <a:gd name="connsiteX28" fmla="*/ 53046 w 247650"/>
              <a:gd name="connsiteY28" fmla="*/ 133350 h 247650"/>
              <a:gd name="connsiteX29" fmla="*/ 92788 w 247650"/>
              <a:gd name="connsiteY29" fmla="*/ 223902 h 247650"/>
              <a:gd name="connsiteX30" fmla="*/ 19533 w 247650"/>
              <a:gd name="connsiteY30" fmla="*/ 133350 h 247650"/>
              <a:gd name="connsiteX31" fmla="*/ 154837 w 247650"/>
              <a:gd name="connsiteY31" fmla="*/ 223910 h 247650"/>
              <a:gd name="connsiteX32" fmla="*/ 194604 w 247650"/>
              <a:gd name="connsiteY32" fmla="*/ 133350 h 247650"/>
              <a:gd name="connsiteX33" fmla="*/ 228117 w 247650"/>
              <a:gd name="connsiteY33" fmla="*/ 133350 h 247650"/>
              <a:gd name="connsiteX34" fmla="*/ 154837 w 247650"/>
              <a:gd name="connsiteY34" fmla="*/ 223910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47650" h="247650">
                <a:moveTo>
                  <a:pt x="123825" y="0"/>
                </a:moveTo>
                <a:cubicBezTo>
                  <a:pt x="55438" y="0"/>
                  <a:pt x="0" y="55438"/>
                  <a:pt x="0" y="123825"/>
                </a:cubicBezTo>
                <a:cubicBezTo>
                  <a:pt x="0" y="192212"/>
                  <a:pt x="55438" y="247650"/>
                  <a:pt x="123825" y="247650"/>
                </a:cubicBezTo>
                <a:cubicBezTo>
                  <a:pt x="192212" y="247650"/>
                  <a:pt x="247650" y="192212"/>
                  <a:pt x="247650" y="123825"/>
                </a:cubicBezTo>
                <a:cubicBezTo>
                  <a:pt x="247572" y="55471"/>
                  <a:pt x="192179" y="78"/>
                  <a:pt x="123825" y="0"/>
                </a:cubicBezTo>
                <a:close/>
                <a:moveTo>
                  <a:pt x="228117" y="114300"/>
                </a:moveTo>
                <a:lnTo>
                  <a:pt x="194604" y="114300"/>
                </a:lnTo>
                <a:cubicBezTo>
                  <a:pt x="193287" y="80166"/>
                  <a:pt x="179072" y="47802"/>
                  <a:pt x="154828" y="23738"/>
                </a:cubicBezTo>
                <a:cubicBezTo>
                  <a:pt x="195302" y="36360"/>
                  <a:pt x="224212" y="72084"/>
                  <a:pt x="228117" y="114300"/>
                </a:cubicBezTo>
                <a:close/>
                <a:moveTo>
                  <a:pt x="114300" y="30724"/>
                </a:moveTo>
                <a:lnTo>
                  <a:pt x="114300" y="114300"/>
                </a:lnTo>
                <a:lnTo>
                  <a:pt x="72144" y="114300"/>
                </a:lnTo>
                <a:cubicBezTo>
                  <a:pt x="74563" y="78379"/>
                  <a:pt x="90519" y="47053"/>
                  <a:pt x="114300" y="30724"/>
                </a:cubicBezTo>
                <a:close/>
                <a:moveTo>
                  <a:pt x="114300" y="133350"/>
                </a:moveTo>
                <a:lnTo>
                  <a:pt x="114300" y="216936"/>
                </a:lnTo>
                <a:cubicBezTo>
                  <a:pt x="90546" y="200580"/>
                  <a:pt x="74581" y="169150"/>
                  <a:pt x="72152" y="133350"/>
                </a:cubicBezTo>
                <a:close/>
                <a:moveTo>
                  <a:pt x="133350" y="216920"/>
                </a:moveTo>
                <a:lnTo>
                  <a:pt x="133350" y="133350"/>
                </a:lnTo>
                <a:lnTo>
                  <a:pt x="175498" y="133350"/>
                </a:lnTo>
                <a:cubicBezTo>
                  <a:pt x="173069" y="169111"/>
                  <a:pt x="157093" y="200556"/>
                  <a:pt x="133350" y="216920"/>
                </a:cubicBezTo>
                <a:close/>
                <a:moveTo>
                  <a:pt x="133350" y="114300"/>
                </a:moveTo>
                <a:lnTo>
                  <a:pt x="133350" y="30738"/>
                </a:lnTo>
                <a:cubicBezTo>
                  <a:pt x="157090" y="47102"/>
                  <a:pt x="173069" y="78541"/>
                  <a:pt x="175498" y="114300"/>
                </a:cubicBezTo>
                <a:close/>
                <a:moveTo>
                  <a:pt x="92647" y="23790"/>
                </a:moveTo>
                <a:cubicBezTo>
                  <a:pt x="68447" y="47846"/>
                  <a:pt x="54292" y="80200"/>
                  <a:pt x="53048" y="114300"/>
                </a:cubicBezTo>
                <a:lnTo>
                  <a:pt x="19533" y="114300"/>
                </a:lnTo>
                <a:cubicBezTo>
                  <a:pt x="23431" y="72150"/>
                  <a:pt x="52259" y="36464"/>
                  <a:pt x="92647" y="23790"/>
                </a:cubicBezTo>
                <a:close/>
                <a:moveTo>
                  <a:pt x="19533" y="133350"/>
                </a:moveTo>
                <a:lnTo>
                  <a:pt x="53046" y="133350"/>
                </a:lnTo>
                <a:cubicBezTo>
                  <a:pt x="54347" y="167478"/>
                  <a:pt x="68550" y="199840"/>
                  <a:pt x="92788" y="223902"/>
                </a:cubicBezTo>
                <a:cubicBezTo>
                  <a:pt x="52331" y="211269"/>
                  <a:pt x="23437" y="175552"/>
                  <a:pt x="19533" y="133350"/>
                </a:cubicBezTo>
                <a:close/>
                <a:moveTo>
                  <a:pt x="154837" y="223910"/>
                </a:moveTo>
                <a:cubicBezTo>
                  <a:pt x="179077" y="199844"/>
                  <a:pt x="193288" y="167482"/>
                  <a:pt x="194604" y="133350"/>
                </a:cubicBezTo>
                <a:lnTo>
                  <a:pt x="228117" y="133350"/>
                </a:lnTo>
                <a:cubicBezTo>
                  <a:pt x="224212" y="175562"/>
                  <a:pt x="195306" y="211284"/>
                  <a:pt x="154837" y="223910"/>
                </a:cubicBezTo>
                <a:close/>
              </a:path>
            </a:pathLst>
          </a:custGeom>
          <a:solidFill>
            <a:srgbClr val="002060"/>
          </a:solidFill>
          <a:ln w="9525" cap="flat">
            <a:noFill/>
            <a:prstDash val="solid"/>
            <a:miter/>
          </a:ln>
        </p:spPr>
        <p:txBody>
          <a:bodyPr rtlCol="0" anchor="ctr"/>
          <a:lstStyle/>
          <a:p>
            <a:endParaRPr lang="en-US" dirty="0"/>
          </a:p>
        </p:txBody>
      </p:sp>
      <p:sp>
        <p:nvSpPr>
          <p:cNvPr id="54" name="Text Box 37">
            <a:extLst>
              <a:ext uri="{FF2B5EF4-FFF2-40B4-BE49-F238E27FC236}">
                <a16:creationId xmlns:a16="http://schemas.microsoft.com/office/drawing/2014/main" id="{10B494CE-6EBB-406D-63C8-7DD4DFD99CF0}"/>
              </a:ext>
            </a:extLst>
          </p:cNvPr>
          <p:cNvSpPr txBox="1">
            <a:spLocks noChangeArrowheads="1"/>
          </p:cNvSpPr>
          <p:nvPr/>
        </p:nvSpPr>
        <p:spPr bwMode="auto">
          <a:xfrm rot="19230193">
            <a:off x="9031017" y="3660473"/>
            <a:ext cx="1852329" cy="646331"/>
          </a:xfrm>
          <a:prstGeom prst="rect">
            <a:avLst/>
          </a:prstGeom>
          <a:noFill/>
          <a:ln w="9525">
            <a:noFill/>
            <a:miter lim="800000"/>
            <a:headEnd/>
            <a:tailEnd/>
          </a:ln>
          <a:effectLst/>
        </p:spPr>
        <p:txBody>
          <a:bodyPr wrap="square">
            <a:spAutoFit/>
          </a:bodyPr>
          <a:lstStyle/>
          <a:p>
            <a:pPr algn="ctr" eaLnBrk="0" hangingPunct="0">
              <a:spcBef>
                <a:spcPct val="50000"/>
              </a:spcBef>
            </a:pPr>
            <a:r>
              <a:rPr lang="en-US" b="1" dirty="0">
                <a:latin typeface="Trebuchet MS" panose="020B0603020202020204" pitchFamily="34" charset="0"/>
              </a:rPr>
              <a:t>Data Dissemination</a:t>
            </a:r>
            <a:endParaRPr lang="en-US" sz="3200" dirty="0">
              <a:latin typeface="Trebuchet MS" panose="020B0603020202020204" pitchFamily="34" charset="0"/>
            </a:endParaRPr>
          </a:p>
        </p:txBody>
      </p:sp>
      <p:sp>
        <p:nvSpPr>
          <p:cNvPr id="53" name="Line 32">
            <a:extLst>
              <a:ext uri="{FF2B5EF4-FFF2-40B4-BE49-F238E27FC236}">
                <a16:creationId xmlns:a16="http://schemas.microsoft.com/office/drawing/2014/main" id="{DBB633A8-BAAF-74B5-BD71-FD601A3FE92D}"/>
              </a:ext>
            </a:extLst>
          </p:cNvPr>
          <p:cNvSpPr>
            <a:spLocks noChangeShapeType="1"/>
          </p:cNvSpPr>
          <p:nvPr/>
        </p:nvSpPr>
        <p:spPr bwMode="auto">
          <a:xfrm flipV="1">
            <a:off x="9378414" y="3406994"/>
            <a:ext cx="1316984" cy="1061699"/>
          </a:xfrm>
          <a:prstGeom prst="line">
            <a:avLst/>
          </a:prstGeom>
          <a:noFill/>
          <a:ln w="57150">
            <a:solidFill>
              <a:srgbClr val="FF0000"/>
            </a:solidFill>
            <a:round/>
            <a:headEnd/>
            <a:tailEnd type="triangle" w="med" len="med"/>
          </a:ln>
          <a:effectLst/>
        </p:spPr>
        <p:txBody>
          <a:bodyPr wrap="none" anchor="ctr"/>
          <a:lstStyle/>
          <a:p>
            <a:endParaRPr lang="en-US" dirty="0">
              <a:latin typeface="Trebuchet MS" panose="020B0603020202020204" pitchFamily="34" charset="0"/>
            </a:endParaRPr>
          </a:p>
        </p:txBody>
      </p:sp>
    </p:spTree>
    <p:extLst>
      <p:ext uri="{BB962C8B-B14F-4D97-AF65-F5344CB8AC3E}">
        <p14:creationId xmlns:p14="http://schemas.microsoft.com/office/powerpoint/2010/main" val="1566271491"/>
      </p:ext>
    </p:extLst>
  </p:cSld>
  <p:clrMapOvr>
    <a:masterClrMapping/>
  </p:clrMapOvr>
  <p:transition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1905000" y="2209800"/>
            <a:ext cx="3940296" cy="2971800"/>
          </a:xfrm>
          <a:prstGeom prst="rect">
            <a:avLst/>
          </a:prstGeom>
          <a:noFill/>
          <a:ln w="9525">
            <a:noFill/>
            <a:miter lim="800000"/>
            <a:headEnd/>
            <a:tailEnd/>
          </a:ln>
        </p:spPr>
        <p:txBody>
          <a:bodyPr/>
          <a:lstStyle/>
          <a:p>
            <a:pPr marL="342900" indent="-342900">
              <a:lnSpc>
                <a:spcPct val="90000"/>
              </a:lnSpc>
              <a:spcBef>
                <a:spcPct val="20000"/>
              </a:spcBef>
              <a:buSzPct val="120000"/>
              <a:buFont typeface="Wingdings" panose="05000000000000000000" pitchFamily="2" charset="2"/>
              <a:buChar char="§"/>
              <a:defRPr/>
            </a:pPr>
            <a:r>
              <a:rPr lang="en-US" sz="2400" kern="0" dirty="0"/>
              <a:t>Collect</a:t>
            </a:r>
          </a:p>
          <a:p>
            <a:pPr marL="342900" indent="-342900">
              <a:lnSpc>
                <a:spcPct val="90000"/>
              </a:lnSpc>
              <a:spcBef>
                <a:spcPct val="20000"/>
              </a:spcBef>
              <a:buSzPct val="120000"/>
              <a:buFont typeface="Wingdings" panose="05000000000000000000" pitchFamily="2" charset="2"/>
              <a:buChar char="§"/>
              <a:defRPr/>
            </a:pPr>
            <a:r>
              <a:rPr lang="en-US" sz="2400" kern="0" dirty="0"/>
              <a:t>Decode</a:t>
            </a:r>
          </a:p>
          <a:p>
            <a:pPr marL="342900" indent="-342900">
              <a:lnSpc>
                <a:spcPct val="90000"/>
              </a:lnSpc>
              <a:spcBef>
                <a:spcPct val="20000"/>
              </a:spcBef>
              <a:buSzPct val="120000"/>
              <a:buFont typeface="Wingdings" panose="05000000000000000000" pitchFamily="2" charset="2"/>
              <a:buChar char="§"/>
              <a:defRPr/>
            </a:pPr>
            <a:r>
              <a:rPr lang="en-US" sz="2400" kern="0" dirty="0"/>
              <a:t>Transform</a:t>
            </a:r>
          </a:p>
          <a:p>
            <a:pPr marL="342900" indent="-342900">
              <a:lnSpc>
                <a:spcPct val="90000"/>
              </a:lnSpc>
              <a:spcBef>
                <a:spcPct val="20000"/>
              </a:spcBef>
              <a:buSzPct val="120000"/>
              <a:buFont typeface="Wingdings" panose="05000000000000000000" pitchFamily="2" charset="2"/>
              <a:buChar char="§"/>
              <a:defRPr/>
            </a:pPr>
            <a:r>
              <a:rPr lang="en-US" sz="2400" kern="0" dirty="0"/>
              <a:t>Validate</a:t>
            </a:r>
          </a:p>
          <a:p>
            <a:pPr marL="342900" indent="-342900">
              <a:lnSpc>
                <a:spcPct val="90000"/>
              </a:lnSpc>
              <a:spcBef>
                <a:spcPct val="20000"/>
              </a:spcBef>
              <a:buSzPct val="120000"/>
              <a:buFont typeface="Wingdings" panose="05000000000000000000" pitchFamily="2" charset="2"/>
              <a:buChar char="§"/>
              <a:defRPr/>
            </a:pPr>
            <a:r>
              <a:rPr lang="en-US" sz="2400" kern="0" dirty="0"/>
              <a:t>Make corrections</a:t>
            </a:r>
          </a:p>
          <a:p>
            <a:pPr marL="342900" indent="-342900">
              <a:lnSpc>
                <a:spcPct val="90000"/>
              </a:lnSpc>
              <a:spcBef>
                <a:spcPct val="20000"/>
              </a:spcBef>
              <a:buSzPct val="120000"/>
              <a:buFont typeface="Wingdings" panose="05000000000000000000" pitchFamily="2" charset="2"/>
              <a:buChar char="§"/>
              <a:defRPr/>
            </a:pPr>
            <a:r>
              <a:rPr lang="en-US" sz="2400" kern="0" dirty="0"/>
              <a:t>Use data for monitoring and forecasting</a:t>
            </a:r>
          </a:p>
          <a:p>
            <a:pPr marL="741363" lvl="1" indent="-282575">
              <a:lnSpc>
                <a:spcPct val="90000"/>
              </a:lnSpc>
              <a:spcBef>
                <a:spcPct val="20000"/>
              </a:spcBef>
              <a:buSzPct val="75000"/>
              <a:defRPr/>
            </a:pPr>
            <a:endParaRPr lang="en-US" sz="2800" kern="0" dirty="0"/>
          </a:p>
        </p:txBody>
      </p:sp>
      <p:pic>
        <p:nvPicPr>
          <p:cNvPr id="2" name="Picture 1"/>
          <p:cNvPicPr>
            <a:picLocks noChangeAspect="1"/>
          </p:cNvPicPr>
          <p:nvPr/>
        </p:nvPicPr>
        <p:blipFill>
          <a:blip r:embed="rId3"/>
          <a:stretch>
            <a:fillRect/>
          </a:stretch>
        </p:blipFill>
        <p:spPr>
          <a:xfrm>
            <a:off x="8994524" y="4223720"/>
            <a:ext cx="1444877" cy="1444877"/>
          </a:xfrm>
          <a:prstGeom prst="rect">
            <a:avLst/>
          </a:prstGeom>
        </p:spPr>
      </p:pic>
      <p:pic>
        <p:nvPicPr>
          <p:cNvPr id="6" name="Picture 5"/>
          <p:cNvPicPr>
            <a:picLocks noChangeAspect="1"/>
          </p:cNvPicPr>
          <p:nvPr/>
        </p:nvPicPr>
        <p:blipFill>
          <a:blip r:embed="rId4"/>
          <a:stretch>
            <a:fillRect/>
          </a:stretch>
        </p:blipFill>
        <p:spPr>
          <a:xfrm>
            <a:off x="5960135" y="4025582"/>
            <a:ext cx="1877731" cy="1841152"/>
          </a:xfrm>
          <a:prstGeom prst="rect">
            <a:avLst/>
          </a:prstGeom>
        </p:spPr>
      </p:pic>
      <p:cxnSp>
        <p:nvCxnSpPr>
          <p:cNvPr id="16" name="Straight Arrow Connector 15"/>
          <p:cNvCxnSpPr/>
          <p:nvPr/>
        </p:nvCxnSpPr>
        <p:spPr bwMode="auto">
          <a:xfrm flipV="1">
            <a:off x="6898999" y="3245386"/>
            <a:ext cx="533400" cy="780196"/>
          </a:xfrm>
          <a:prstGeom prst="straightConnector1">
            <a:avLst/>
          </a:prstGeom>
          <a:solidFill>
            <a:schemeClr val="accent1"/>
          </a:solidFill>
          <a:ln w="57150" cap="flat" cmpd="sng" algn="ctr">
            <a:solidFill>
              <a:srgbClr val="FF0000"/>
            </a:solidFill>
            <a:prstDash val="solid"/>
            <a:round/>
            <a:headEnd type="none" w="med" len="med"/>
            <a:tailEnd type="triangle"/>
          </a:ln>
          <a:effectLst/>
        </p:spPr>
      </p:cxnSp>
      <p:cxnSp>
        <p:nvCxnSpPr>
          <p:cNvPr id="110" name="Straight Arrow Connector 109"/>
          <p:cNvCxnSpPr/>
          <p:nvPr/>
        </p:nvCxnSpPr>
        <p:spPr bwMode="auto">
          <a:xfrm flipH="1" flipV="1">
            <a:off x="9185142" y="3245386"/>
            <a:ext cx="492258" cy="780196"/>
          </a:xfrm>
          <a:prstGeom prst="straightConnector1">
            <a:avLst/>
          </a:prstGeom>
          <a:solidFill>
            <a:schemeClr val="accent1"/>
          </a:solidFill>
          <a:ln w="57150" cap="flat" cmpd="sng" algn="ctr">
            <a:solidFill>
              <a:srgbClr val="FF0000"/>
            </a:solidFill>
            <a:prstDash val="solid"/>
            <a:round/>
            <a:headEnd type="none" w="med" len="med"/>
            <a:tailEnd type="triangle"/>
          </a:ln>
          <a:effectLst/>
        </p:spPr>
      </p:cxnSp>
      <p:pic>
        <p:nvPicPr>
          <p:cNvPr id="9" name="Picture 8"/>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462880" y="1721134"/>
            <a:ext cx="1607425" cy="1607425"/>
          </a:xfrm>
          <a:prstGeom prst="rect">
            <a:avLst/>
          </a:prstGeom>
        </p:spPr>
      </p:pic>
      <p:sp>
        <p:nvSpPr>
          <p:cNvPr id="10" name="Text Box 35"/>
          <p:cNvSpPr txBox="1">
            <a:spLocks noChangeArrowheads="1"/>
          </p:cNvSpPr>
          <p:nvPr/>
        </p:nvSpPr>
        <p:spPr bwMode="auto">
          <a:xfrm>
            <a:off x="7191684" y="1219201"/>
            <a:ext cx="2149814" cy="646331"/>
          </a:xfrm>
          <a:prstGeom prst="rect">
            <a:avLst/>
          </a:prstGeom>
          <a:noFill/>
          <a:ln w="9525">
            <a:noFill/>
            <a:miter lim="800000"/>
            <a:headEnd/>
            <a:tailEnd/>
          </a:ln>
          <a:effectLst/>
        </p:spPr>
        <p:txBody>
          <a:bodyPr wrap="square">
            <a:spAutoFit/>
          </a:bodyPr>
          <a:lstStyle/>
          <a:p>
            <a:pPr algn="ctr" eaLnBrk="0" hangingPunct="0">
              <a:spcBef>
                <a:spcPct val="50000"/>
              </a:spcBef>
            </a:pPr>
            <a:r>
              <a:rPr lang="en-US" b="1" dirty="0">
                <a:latin typeface="Trebuchet MS" panose="020B0603020202020204" pitchFamily="34" charset="0"/>
              </a:rPr>
              <a:t>CWMS Server/Database</a:t>
            </a:r>
            <a:endParaRPr lang="en-US" sz="1100" b="1" dirty="0">
              <a:latin typeface="Trebuchet MS" panose="020B0603020202020204" pitchFamily="34" charset="0"/>
            </a:endParaRPr>
          </a:p>
        </p:txBody>
      </p:sp>
      <p:sp>
        <p:nvSpPr>
          <p:cNvPr id="3" name="Title 2">
            <a:extLst>
              <a:ext uri="{FF2B5EF4-FFF2-40B4-BE49-F238E27FC236}">
                <a16:creationId xmlns:a16="http://schemas.microsoft.com/office/drawing/2014/main" id="{0B48EDFD-F021-178F-8ED3-2B36D1C98601}"/>
              </a:ext>
            </a:extLst>
          </p:cNvPr>
          <p:cNvSpPr>
            <a:spLocks noGrp="1"/>
          </p:cNvSpPr>
          <p:nvPr>
            <p:ph type="title"/>
          </p:nvPr>
        </p:nvSpPr>
        <p:spPr/>
        <p:txBody>
          <a:bodyPr/>
          <a:lstStyle/>
          <a:p>
            <a:r>
              <a:rPr lang="en-US" dirty="0"/>
              <a:t>Real-time data acquisition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1000"/>
                                        <p:tgtEl>
                                          <p:spTgt spid="16"/>
                                        </p:tgtEl>
                                      </p:cBhvr>
                                    </p:animEffect>
                                  </p:childTnLst>
                                </p:cTn>
                              </p:par>
                              <p:par>
                                <p:cTn id="8" presetID="22" presetClass="entr" presetSubtype="4" fill="hold" nodeType="withEffect">
                                  <p:stCondLst>
                                    <p:cond delay="0"/>
                                  </p:stCondLst>
                                  <p:childTnLst>
                                    <p:set>
                                      <p:cBhvr>
                                        <p:cTn id="9" dur="1" fill="hold">
                                          <p:stCondLst>
                                            <p:cond delay="0"/>
                                          </p:stCondLst>
                                        </p:cTn>
                                        <p:tgtEl>
                                          <p:spTgt spid="110"/>
                                        </p:tgtEl>
                                        <p:attrNameLst>
                                          <p:attrName>style.visibility</p:attrName>
                                        </p:attrNameLst>
                                      </p:cBhvr>
                                      <p:to>
                                        <p:strVal val="visible"/>
                                      </p:to>
                                    </p:set>
                                    <p:animEffect transition="in" filter="wipe(down)">
                                      <p:cBhvr>
                                        <p:cTn id="10" dur="1000"/>
                                        <p:tgtEl>
                                          <p:spTgt spid="110"/>
                                        </p:tgtEl>
                                      </p:cBhvr>
                                    </p:animEffect>
                                  </p:childTnLst>
                                </p:cTn>
                              </p:par>
                            </p:childTnLst>
                          </p:cTn>
                        </p:par>
                        <p:par>
                          <p:cTn id="11" fill="hold">
                            <p:stCondLst>
                              <p:cond delay="1000"/>
                            </p:stCondLst>
                            <p:childTnLst>
                              <p:par>
                                <p:cTn id="12" presetID="22" presetClass="entr" presetSubtype="4" fill="hold"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down)">
                                      <p:cBhvr>
                                        <p:cTn id="14" dur="1000"/>
                                        <p:tgtEl>
                                          <p:spTgt spid="16"/>
                                        </p:tgtEl>
                                      </p:cBhvr>
                                    </p:animEffect>
                                  </p:childTnLst>
                                </p:cTn>
                              </p:par>
                              <p:par>
                                <p:cTn id="15" presetID="22" presetClass="entr" presetSubtype="4" fill="hold" nodeType="withEffect">
                                  <p:stCondLst>
                                    <p:cond delay="0"/>
                                  </p:stCondLst>
                                  <p:childTnLst>
                                    <p:set>
                                      <p:cBhvr>
                                        <p:cTn id="16" dur="1" fill="hold">
                                          <p:stCondLst>
                                            <p:cond delay="0"/>
                                          </p:stCondLst>
                                        </p:cTn>
                                        <p:tgtEl>
                                          <p:spTgt spid="110"/>
                                        </p:tgtEl>
                                        <p:attrNameLst>
                                          <p:attrName>style.visibility</p:attrName>
                                        </p:attrNameLst>
                                      </p:cBhvr>
                                      <p:to>
                                        <p:strVal val="visible"/>
                                      </p:to>
                                    </p:set>
                                    <p:animEffect transition="in" filter="wipe(down)">
                                      <p:cBhvr>
                                        <p:cTn id="17" dur="1000"/>
                                        <p:tgtEl>
                                          <p:spTgt spid="110"/>
                                        </p:tgtEl>
                                      </p:cBhvr>
                                    </p:animEffect>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down)">
                                      <p:cBhvr>
                                        <p:cTn id="21" dur="1000"/>
                                        <p:tgtEl>
                                          <p:spTgt spid="16"/>
                                        </p:tgtEl>
                                      </p:cBhvr>
                                    </p:animEffect>
                                  </p:childTnLst>
                                </p:cTn>
                              </p:par>
                              <p:par>
                                <p:cTn id="22" presetID="22" presetClass="entr" presetSubtype="4" fill="hold" nodeType="withEffect">
                                  <p:stCondLst>
                                    <p:cond delay="0"/>
                                  </p:stCondLst>
                                  <p:childTnLst>
                                    <p:set>
                                      <p:cBhvr>
                                        <p:cTn id="23" dur="1" fill="hold">
                                          <p:stCondLst>
                                            <p:cond delay="0"/>
                                          </p:stCondLst>
                                        </p:cTn>
                                        <p:tgtEl>
                                          <p:spTgt spid="110"/>
                                        </p:tgtEl>
                                        <p:attrNameLst>
                                          <p:attrName>style.visibility</p:attrName>
                                        </p:attrNameLst>
                                      </p:cBhvr>
                                      <p:to>
                                        <p:strVal val="visible"/>
                                      </p:to>
                                    </p:set>
                                    <p:animEffect transition="in" filter="wipe(down)">
                                      <p:cBhvr>
                                        <p:cTn id="24" dur="10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Content Placeholder 3"/>
          <p:cNvSpPr txBox="1">
            <a:spLocks/>
          </p:cNvSpPr>
          <p:nvPr/>
        </p:nvSpPr>
        <p:spPr>
          <a:xfrm>
            <a:off x="2209799" y="5827123"/>
            <a:ext cx="8069035" cy="2819400"/>
          </a:xfrm>
          <a:prstGeom prst="rect">
            <a:avLst/>
          </a:prstGeom>
        </p:spPr>
        <p:txBody>
          <a:bodyPr/>
          <a:lstStyle/>
          <a:p>
            <a:pPr marL="342900" indent="-342900" eaLnBrk="0" hangingPunct="0">
              <a:spcBef>
                <a:spcPct val="20000"/>
              </a:spcBef>
              <a:buFont typeface="Wingdings" pitchFamily="2" charset="2"/>
              <a:buChar char="§"/>
              <a:defRPr/>
            </a:pPr>
            <a:r>
              <a:rPr lang="en-US" sz="2000" kern="0" dirty="0"/>
              <a:t>Stream gauging data used for water management</a:t>
            </a:r>
          </a:p>
          <a:p>
            <a:pPr marL="342900" indent="-342900" eaLnBrk="0" hangingPunct="0">
              <a:spcBef>
                <a:spcPct val="20000"/>
              </a:spcBef>
              <a:buFont typeface="Wingdings" pitchFamily="2" charset="2"/>
              <a:buChar char="§"/>
              <a:defRPr/>
            </a:pPr>
            <a:r>
              <a:rPr lang="en-US" sz="2000" kern="0" dirty="0"/>
              <a:t>USGS provides USACE data for 2500 stations</a:t>
            </a:r>
          </a:p>
          <a:p>
            <a:pPr marL="342900" indent="-342900" eaLnBrk="0" hangingPunct="0">
              <a:spcBef>
                <a:spcPct val="20000"/>
              </a:spcBef>
              <a:buFont typeface="Wingdings" pitchFamily="2" charset="2"/>
              <a:buChar char="§"/>
              <a:defRPr/>
            </a:pPr>
            <a:endParaRPr lang="en-US" sz="3200" kern="0" dirty="0"/>
          </a:p>
        </p:txBody>
      </p:sp>
      <p:pic>
        <p:nvPicPr>
          <p:cNvPr id="19460" name="Content Placeholder 5" descr="real.gif"/>
          <p:cNvPicPr>
            <a:picLocks noChangeAspect="1"/>
          </p:cNvPicPr>
          <p:nvPr/>
        </p:nvPicPr>
        <p:blipFill rotWithShape="1">
          <a:blip r:embed="rId3" cstate="print"/>
          <a:srcRect t="4967"/>
          <a:stretch/>
        </p:blipFill>
        <p:spPr bwMode="auto">
          <a:xfrm>
            <a:off x="1913164" y="1293223"/>
            <a:ext cx="8365671" cy="4373562"/>
          </a:xfrm>
          <a:prstGeom prst="rect">
            <a:avLst/>
          </a:prstGeom>
          <a:noFill/>
          <a:ln w="9525">
            <a:noFill/>
            <a:miter lim="800000"/>
            <a:headEnd/>
            <a:tailEnd/>
          </a:ln>
        </p:spPr>
      </p:pic>
      <p:sp>
        <p:nvSpPr>
          <p:cNvPr id="5" name="Title 4">
            <a:extLst>
              <a:ext uri="{FF2B5EF4-FFF2-40B4-BE49-F238E27FC236}">
                <a16:creationId xmlns:a16="http://schemas.microsoft.com/office/drawing/2014/main" id="{DE3A7B72-8CC0-FD66-6DA9-063549864244}"/>
              </a:ext>
            </a:extLst>
          </p:cNvPr>
          <p:cNvSpPr>
            <a:spLocks noGrp="1"/>
          </p:cNvSpPr>
          <p:nvPr>
            <p:ph type="title"/>
          </p:nvPr>
        </p:nvSpPr>
        <p:spPr/>
        <p:txBody>
          <a:bodyPr/>
          <a:lstStyle/>
          <a:p>
            <a:r>
              <a:rPr lang="en-US" dirty="0"/>
              <a:t>Station data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Content Placeholder 3"/>
          <p:cNvSpPr txBox="1">
            <a:spLocks/>
          </p:cNvSpPr>
          <p:nvPr/>
        </p:nvSpPr>
        <p:spPr>
          <a:xfrm>
            <a:off x="1752600" y="1219200"/>
            <a:ext cx="8839200" cy="4724400"/>
          </a:xfrm>
          <a:prstGeom prst="rect">
            <a:avLst/>
          </a:prstGeom>
        </p:spPr>
        <p:txBody>
          <a:bodyPr/>
          <a:lstStyle/>
          <a:p>
            <a:pPr marL="342900" indent="-342900" eaLnBrk="0" hangingPunct="0">
              <a:spcBef>
                <a:spcPct val="20000"/>
              </a:spcBef>
              <a:buSzPct val="120000"/>
              <a:buFont typeface="Wingdings" pitchFamily="2" charset="2"/>
              <a:buChar char="§"/>
              <a:defRPr/>
            </a:pPr>
            <a:r>
              <a:rPr lang="en-US" sz="2400" kern="0" dirty="0"/>
              <a:t>NOAA/NWS Support:</a:t>
            </a:r>
          </a:p>
          <a:p>
            <a:pPr marL="800100" lvl="1" indent="-342900" eaLnBrk="0" hangingPunct="0">
              <a:spcBef>
                <a:spcPct val="20000"/>
              </a:spcBef>
              <a:buSzPct val="75000"/>
              <a:buFont typeface="Arial" panose="020B0604020202020204" pitchFamily="34" charset="0"/>
              <a:buChar char="►"/>
              <a:defRPr/>
            </a:pPr>
            <a:r>
              <a:rPr lang="en-US" sz="2400" kern="0" dirty="0"/>
              <a:t>Quantitative Precipitation Estimates (QPEs) </a:t>
            </a:r>
          </a:p>
          <a:p>
            <a:pPr marL="800100" lvl="1" indent="-342900" eaLnBrk="0" hangingPunct="0">
              <a:spcBef>
                <a:spcPct val="20000"/>
              </a:spcBef>
              <a:buSzPct val="75000"/>
              <a:buFont typeface="Arial" panose="020B0604020202020204" pitchFamily="34" charset="0"/>
              <a:buChar char="►"/>
              <a:defRPr/>
            </a:pPr>
            <a:r>
              <a:rPr lang="en-US" sz="2400" kern="0" dirty="0"/>
              <a:t>Provides Quantitative Forecast Precipitation (QPFs)</a:t>
            </a:r>
          </a:p>
          <a:p>
            <a:pPr marL="800100" lvl="1" indent="-342900" eaLnBrk="0" hangingPunct="0">
              <a:spcBef>
                <a:spcPct val="20000"/>
              </a:spcBef>
              <a:buSzPct val="75000"/>
              <a:buFont typeface="Arial" panose="020B0604020202020204" pitchFamily="34" charset="0"/>
              <a:buChar char="►"/>
              <a:defRPr/>
            </a:pPr>
            <a:r>
              <a:rPr lang="en-US" sz="2400" kern="0" dirty="0"/>
              <a:t>RFCs provide river stage/flow forecasts</a:t>
            </a:r>
            <a:endParaRPr lang="en-US" sz="3200" kern="0" dirty="0"/>
          </a:p>
        </p:txBody>
      </p:sp>
      <p:pic>
        <p:nvPicPr>
          <p:cNvPr id="20484" name="Content Placeholder 4" descr="p120i.gif"/>
          <p:cNvPicPr>
            <a:picLocks noChangeAspect="1"/>
          </p:cNvPicPr>
          <p:nvPr/>
        </p:nvPicPr>
        <p:blipFill>
          <a:blip r:embed="rId3" cstate="print"/>
          <a:srcRect b="4269"/>
          <a:stretch>
            <a:fillRect/>
          </a:stretch>
        </p:blipFill>
        <p:spPr bwMode="auto">
          <a:xfrm>
            <a:off x="2971800" y="3048000"/>
            <a:ext cx="5181600" cy="3717604"/>
          </a:xfrm>
          <a:prstGeom prst="rect">
            <a:avLst/>
          </a:prstGeom>
          <a:noFill/>
          <a:ln w="9525">
            <a:noFill/>
            <a:miter lim="800000"/>
            <a:headEnd/>
            <a:tailEnd/>
          </a:ln>
        </p:spPr>
      </p:pic>
      <p:sp>
        <p:nvSpPr>
          <p:cNvPr id="2" name="Title 1">
            <a:extLst>
              <a:ext uri="{FF2B5EF4-FFF2-40B4-BE49-F238E27FC236}">
                <a16:creationId xmlns:a16="http://schemas.microsoft.com/office/drawing/2014/main" id="{1C10FBAA-0CD1-31A9-9F39-C99E8FCC7D8F}"/>
              </a:ext>
            </a:extLst>
          </p:cNvPr>
          <p:cNvSpPr>
            <a:spLocks noGrp="1"/>
          </p:cNvSpPr>
          <p:nvPr>
            <p:ph type="title"/>
          </p:nvPr>
        </p:nvSpPr>
        <p:spPr/>
        <p:txBody>
          <a:bodyPr/>
          <a:lstStyle/>
          <a:p>
            <a:r>
              <a:rPr lang="en-US" dirty="0"/>
              <a:t>Observed &amp; forecast met data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computer&#10;&#10;AI-generated content may be incorrect.">
            <a:extLst>
              <a:ext uri="{FF2B5EF4-FFF2-40B4-BE49-F238E27FC236}">
                <a16:creationId xmlns:a16="http://schemas.microsoft.com/office/drawing/2014/main" id="{5A1D6B57-C6DE-1893-3350-F0ACFA74B145}"/>
              </a:ext>
            </a:extLst>
          </p:cNvPr>
          <p:cNvPicPr>
            <a:picLocks noChangeAspect="1"/>
          </p:cNvPicPr>
          <p:nvPr/>
        </p:nvPicPr>
        <p:blipFill>
          <a:blip r:embed="rId3"/>
          <a:stretch>
            <a:fillRect/>
          </a:stretch>
        </p:blipFill>
        <p:spPr>
          <a:xfrm>
            <a:off x="725080" y="2271319"/>
            <a:ext cx="5994400" cy="4457700"/>
          </a:xfrm>
          <a:prstGeom prst="rect">
            <a:avLst/>
          </a:prstGeom>
        </p:spPr>
      </p:pic>
      <p:pic>
        <p:nvPicPr>
          <p:cNvPr id="16" name="Picture 15"/>
          <p:cNvPicPr>
            <a:picLocks noChangeAspect="1"/>
          </p:cNvPicPr>
          <p:nvPr/>
        </p:nvPicPr>
        <p:blipFill>
          <a:blip r:embed="rId4"/>
          <a:stretch>
            <a:fillRect/>
          </a:stretch>
        </p:blipFill>
        <p:spPr>
          <a:xfrm>
            <a:off x="7101024" y="4976548"/>
            <a:ext cx="2600557" cy="1798516"/>
          </a:xfrm>
          <a:prstGeom prst="rect">
            <a:avLst/>
          </a:prstGeom>
        </p:spPr>
      </p:pic>
      <p:sp>
        <p:nvSpPr>
          <p:cNvPr id="4" name="Content Placeholder 1"/>
          <p:cNvSpPr txBox="1">
            <a:spLocks/>
          </p:cNvSpPr>
          <p:nvPr/>
        </p:nvSpPr>
        <p:spPr bwMode="auto">
          <a:xfrm>
            <a:off x="250530" y="1115276"/>
            <a:ext cx="11189155" cy="4457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ctr" rtl="0" fontAlgn="base">
              <a:spcBef>
                <a:spcPct val="0"/>
              </a:spcBef>
              <a:spcAft>
                <a:spcPct val="0"/>
              </a:spcAft>
              <a:defRPr sz="1400" kern="1200">
                <a:solidFill>
                  <a:schemeClr val="tx1"/>
                </a:solidFill>
                <a:latin typeface="+mn-lt"/>
                <a:ea typeface="+mn-ea"/>
                <a:cs typeface="+mn-cs"/>
              </a:defRPr>
            </a:lvl1pPr>
            <a:lvl2pPr marL="457200" algn="ctr" rtl="0" fontAlgn="base">
              <a:spcBef>
                <a:spcPct val="0"/>
              </a:spcBef>
              <a:spcAft>
                <a:spcPct val="0"/>
              </a:spcAft>
              <a:defRPr sz="800" kern="1200">
                <a:solidFill>
                  <a:schemeClr val="tx1"/>
                </a:solidFill>
                <a:latin typeface="Arial Black" pitchFamily="34" charset="0"/>
                <a:ea typeface="+mn-ea"/>
                <a:cs typeface="+mn-cs"/>
              </a:defRPr>
            </a:lvl2pPr>
            <a:lvl3pPr marL="914400" algn="ctr" rtl="0" fontAlgn="base">
              <a:spcBef>
                <a:spcPct val="0"/>
              </a:spcBef>
              <a:spcAft>
                <a:spcPct val="0"/>
              </a:spcAft>
              <a:defRPr sz="800" kern="1200">
                <a:solidFill>
                  <a:schemeClr val="tx1"/>
                </a:solidFill>
                <a:latin typeface="Arial Black" pitchFamily="34" charset="0"/>
                <a:ea typeface="+mn-ea"/>
                <a:cs typeface="+mn-cs"/>
              </a:defRPr>
            </a:lvl3pPr>
            <a:lvl4pPr marL="1371600" algn="ctr" rtl="0" fontAlgn="base">
              <a:spcBef>
                <a:spcPct val="0"/>
              </a:spcBef>
              <a:spcAft>
                <a:spcPct val="0"/>
              </a:spcAft>
              <a:defRPr sz="800" kern="1200">
                <a:solidFill>
                  <a:schemeClr val="tx1"/>
                </a:solidFill>
                <a:latin typeface="Arial Black" pitchFamily="34" charset="0"/>
                <a:ea typeface="+mn-ea"/>
                <a:cs typeface="+mn-cs"/>
              </a:defRPr>
            </a:lvl4pPr>
            <a:lvl5pPr marL="1828800" algn="ctr" rtl="0" fontAlgn="base">
              <a:spcBef>
                <a:spcPct val="0"/>
              </a:spcBef>
              <a:spcAft>
                <a:spcPct val="0"/>
              </a:spcAft>
              <a:defRPr sz="800" kern="1200">
                <a:solidFill>
                  <a:schemeClr val="tx1"/>
                </a:solidFill>
                <a:latin typeface="Arial Black" pitchFamily="34" charset="0"/>
                <a:ea typeface="+mn-ea"/>
                <a:cs typeface="+mn-cs"/>
              </a:defRPr>
            </a:lvl5pPr>
            <a:lvl6pPr marL="2286000" algn="l" defTabSz="914400" rtl="0" eaLnBrk="1" latinLnBrk="0" hangingPunct="1">
              <a:defRPr sz="800" kern="1200">
                <a:solidFill>
                  <a:schemeClr val="tx1"/>
                </a:solidFill>
                <a:latin typeface="Arial Black" pitchFamily="34" charset="0"/>
                <a:ea typeface="+mn-ea"/>
                <a:cs typeface="+mn-cs"/>
              </a:defRPr>
            </a:lvl6pPr>
            <a:lvl7pPr marL="2743200" algn="l" defTabSz="914400" rtl="0" eaLnBrk="1" latinLnBrk="0" hangingPunct="1">
              <a:defRPr sz="800" kern="1200">
                <a:solidFill>
                  <a:schemeClr val="tx1"/>
                </a:solidFill>
                <a:latin typeface="Arial Black" pitchFamily="34" charset="0"/>
                <a:ea typeface="+mn-ea"/>
                <a:cs typeface="+mn-cs"/>
              </a:defRPr>
            </a:lvl7pPr>
            <a:lvl8pPr marL="3200400" algn="l" defTabSz="914400" rtl="0" eaLnBrk="1" latinLnBrk="0" hangingPunct="1">
              <a:defRPr sz="800" kern="1200">
                <a:solidFill>
                  <a:schemeClr val="tx1"/>
                </a:solidFill>
                <a:latin typeface="Arial Black" pitchFamily="34" charset="0"/>
                <a:ea typeface="+mn-ea"/>
                <a:cs typeface="+mn-cs"/>
              </a:defRPr>
            </a:lvl8pPr>
            <a:lvl9pPr marL="3657600" algn="l" defTabSz="914400" rtl="0" eaLnBrk="1" latinLnBrk="0" hangingPunct="1">
              <a:defRPr sz="800" kern="1200">
                <a:solidFill>
                  <a:schemeClr val="tx1"/>
                </a:solidFill>
                <a:latin typeface="Arial Black" pitchFamily="34" charset="0"/>
                <a:ea typeface="+mn-ea"/>
                <a:cs typeface="+mn-cs"/>
              </a:defRPr>
            </a:lvl9pPr>
          </a:lstStyle>
          <a:p>
            <a:pPr marL="342900" indent="-342900" algn="l">
              <a:buSzPct val="120000"/>
              <a:buFont typeface="Wingdings" panose="05000000000000000000" pitchFamily="2" charset="2"/>
              <a:buChar char="§"/>
            </a:pPr>
            <a:r>
              <a:rPr lang="en-US" sz="2400" b="1" dirty="0"/>
              <a:t>H</a:t>
            </a:r>
            <a:r>
              <a:rPr lang="en-US" sz="2400" dirty="0"/>
              <a:t>ydrologic </a:t>
            </a:r>
            <a:r>
              <a:rPr lang="en-US" sz="2400" b="1" dirty="0"/>
              <a:t>E</a:t>
            </a:r>
            <a:r>
              <a:rPr lang="en-US" sz="2400" dirty="0"/>
              <a:t>ngineering </a:t>
            </a:r>
            <a:r>
              <a:rPr lang="en-US" sz="2400" b="1" dirty="0"/>
              <a:t>C</a:t>
            </a:r>
            <a:r>
              <a:rPr lang="en-US" sz="2400" dirty="0"/>
              <a:t>enter (HEC) </a:t>
            </a:r>
            <a:r>
              <a:rPr lang="en-US" sz="2400" b="1" dirty="0"/>
              <a:t>R</a:t>
            </a:r>
            <a:r>
              <a:rPr lang="en-US" sz="2400" dirty="0"/>
              <a:t>eal-</a:t>
            </a:r>
            <a:r>
              <a:rPr lang="en-US" sz="2400" b="1" dirty="0"/>
              <a:t>T</a:t>
            </a:r>
            <a:r>
              <a:rPr lang="en-US" sz="2400" dirty="0"/>
              <a:t>ime </a:t>
            </a:r>
            <a:r>
              <a:rPr lang="en-US" sz="2400" b="1" dirty="0"/>
              <a:t>S</a:t>
            </a:r>
            <a:r>
              <a:rPr lang="en-US" sz="2400" dirty="0"/>
              <a:t>imulation</a:t>
            </a:r>
            <a:r>
              <a:rPr lang="en-US" sz="2400" b="1" dirty="0"/>
              <a:t> </a:t>
            </a:r>
            <a:r>
              <a:rPr lang="en-US" sz="2400" dirty="0"/>
              <a:t>(RTS)</a:t>
            </a:r>
          </a:p>
          <a:p>
            <a:pPr marL="800100" lvl="1" indent="-342900" algn="l">
              <a:buSzPct val="75000"/>
              <a:buFont typeface="Arial" panose="020B0604020202020204" pitchFamily="34" charset="0"/>
              <a:buChar char="►"/>
            </a:pPr>
            <a:r>
              <a:rPr lang="en-US" sz="2400" dirty="0">
                <a:latin typeface="+mn-lt"/>
              </a:rPr>
              <a:t>The CWMS suite of modeling software with integrated real-time data</a:t>
            </a:r>
            <a:endParaRPr lang="en-US" sz="2400" dirty="0"/>
          </a:p>
          <a:p>
            <a:endParaRPr lang="en-US" sz="2400" dirty="0"/>
          </a:p>
          <a:p>
            <a:endParaRPr lang="en-US" sz="2400" dirty="0"/>
          </a:p>
          <a:p>
            <a:endParaRPr lang="en-US" sz="2400" dirty="0"/>
          </a:p>
        </p:txBody>
      </p:sp>
      <p:grpSp>
        <p:nvGrpSpPr>
          <p:cNvPr id="11" name="Group 10"/>
          <p:cNvGrpSpPr/>
          <p:nvPr/>
        </p:nvGrpSpPr>
        <p:grpSpPr>
          <a:xfrm>
            <a:off x="7634878" y="3570785"/>
            <a:ext cx="1620938" cy="1600200"/>
            <a:chOff x="6255022" y="4378826"/>
            <a:chExt cx="2316479" cy="2460283"/>
          </a:xfrm>
        </p:grpSpPr>
        <p:pic>
          <p:nvPicPr>
            <p:cNvPr id="12" name="Picture 50"/>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3848" t="-415"/>
            <a:stretch/>
          </p:blipFill>
          <p:spPr bwMode="auto">
            <a:xfrm>
              <a:off x="6255022" y="4378826"/>
              <a:ext cx="2316479" cy="2460283"/>
            </a:xfrm>
            <a:prstGeom prst="rect">
              <a:avLst/>
            </a:prstGeom>
            <a:noFill/>
            <a:ln w="38100" cap="sq" algn="ctr">
              <a:noFill/>
              <a:miter lim="800000"/>
              <a:headEnd/>
              <a:tailEnd/>
            </a:ln>
            <a:effectLst>
              <a:outerShdw blurRad="50800" dist="38100" dir="2700000" algn="ctr" rotWithShape="0">
                <a:srgbClr val="000000">
                  <a:alpha val="42999"/>
                </a:srgbClr>
              </a:outerShdw>
            </a:effectLst>
            <a:extLst>
              <a:ext uri="{909E8E84-426E-40DD-AFC4-6F175D3DCCD1}">
                <a14:hiddenFill xmlns:a14="http://schemas.microsoft.com/office/drawing/2010/main">
                  <a:solidFill>
                    <a:srgbClr val="5B9BD5"/>
                  </a:solidFill>
                </a14:hiddenFill>
              </a:ext>
            </a:extLst>
          </p:spPr>
        </p:pic>
        <p:sp>
          <p:nvSpPr>
            <p:cNvPr id="13" name="Rectangle 12"/>
            <p:cNvSpPr/>
            <p:nvPr/>
          </p:nvSpPr>
          <p:spPr>
            <a:xfrm>
              <a:off x="6255022" y="4495982"/>
              <a:ext cx="308043" cy="472921"/>
            </a:xfrm>
            <a:prstGeom prst="rect">
              <a:avLst/>
            </a:prstGeom>
            <a:solidFill>
              <a:srgbClr val="F5F6F3"/>
            </a:solidFill>
            <a:ln>
              <a:noFill/>
            </a:ln>
            <a:effectLst>
              <a:softEdge rad="3175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080044" y="2035815"/>
            <a:ext cx="996490" cy="996490"/>
          </a:xfrm>
          <a:prstGeom prst="rect">
            <a:avLst/>
          </a:prstGeom>
        </p:spPr>
      </p:pic>
      <p:cxnSp>
        <p:nvCxnSpPr>
          <p:cNvPr id="3" name="Straight Arrow Connector 2"/>
          <p:cNvCxnSpPr/>
          <p:nvPr/>
        </p:nvCxnSpPr>
        <p:spPr bwMode="auto">
          <a:xfrm>
            <a:off x="8558580" y="3032305"/>
            <a:ext cx="0" cy="514350"/>
          </a:xfrm>
          <a:prstGeom prst="straightConnector1">
            <a:avLst/>
          </a:prstGeom>
          <a:solidFill>
            <a:schemeClr val="accent1"/>
          </a:solidFill>
          <a:ln w="38100" cap="flat" cmpd="sng" algn="ctr">
            <a:solidFill>
              <a:srgbClr val="FF0000"/>
            </a:solidFill>
            <a:prstDash val="solid"/>
            <a:round/>
            <a:headEnd type="triangle"/>
            <a:tailEnd type="triangle"/>
          </a:ln>
          <a:effectLst/>
        </p:spPr>
      </p:cxnSp>
      <p:cxnSp>
        <p:nvCxnSpPr>
          <p:cNvPr id="20" name="Straight Arrow Connector 19"/>
          <p:cNvCxnSpPr/>
          <p:nvPr/>
        </p:nvCxnSpPr>
        <p:spPr bwMode="auto">
          <a:xfrm flipH="1">
            <a:off x="8546388" y="5266592"/>
            <a:ext cx="12192" cy="533400"/>
          </a:xfrm>
          <a:prstGeom prst="straightConnector1">
            <a:avLst/>
          </a:prstGeom>
          <a:solidFill>
            <a:schemeClr val="accent1"/>
          </a:solidFill>
          <a:ln w="38100" cap="flat" cmpd="sng" algn="ctr">
            <a:solidFill>
              <a:srgbClr val="FF0000"/>
            </a:solidFill>
            <a:prstDash val="solid"/>
            <a:round/>
            <a:headEnd type="none" w="med" len="med"/>
            <a:tailEnd type="triangle"/>
          </a:ln>
          <a:effectLst/>
        </p:spPr>
      </p:cxnSp>
      <p:sp>
        <p:nvSpPr>
          <p:cNvPr id="29" name="Text Box 37"/>
          <p:cNvSpPr txBox="1">
            <a:spLocks noChangeArrowheads="1"/>
          </p:cNvSpPr>
          <p:nvPr/>
        </p:nvSpPr>
        <p:spPr bwMode="auto">
          <a:xfrm>
            <a:off x="7028664" y="5312637"/>
            <a:ext cx="1453716" cy="369332"/>
          </a:xfrm>
          <a:prstGeom prst="rect">
            <a:avLst/>
          </a:prstGeom>
          <a:noFill/>
          <a:ln w="9525">
            <a:noFill/>
            <a:miter lim="800000"/>
            <a:headEnd/>
            <a:tailEnd/>
          </a:ln>
          <a:effectLst/>
        </p:spPr>
        <p:txBody>
          <a:bodyPr wrap="square">
            <a:spAutoFit/>
          </a:bodyPr>
          <a:lstStyle/>
          <a:p>
            <a:pPr eaLnBrk="0" hangingPunct="0">
              <a:spcBef>
                <a:spcPct val="50000"/>
              </a:spcBef>
            </a:pPr>
            <a:r>
              <a:rPr lang="en-US" b="1" dirty="0">
                <a:latin typeface="Trebuchet MS" panose="020B0603020202020204" pitchFamily="34" charset="0"/>
              </a:rPr>
              <a:t>Instructions</a:t>
            </a:r>
            <a:endParaRPr lang="en-US" sz="3200" dirty="0">
              <a:latin typeface="Trebuchet MS" panose="020B0603020202020204" pitchFamily="34" charset="0"/>
            </a:endParaRPr>
          </a:p>
        </p:txBody>
      </p:sp>
      <p:sp>
        <p:nvSpPr>
          <p:cNvPr id="30" name="Text Box 37"/>
          <p:cNvSpPr txBox="1">
            <a:spLocks noChangeArrowheads="1"/>
          </p:cNvSpPr>
          <p:nvPr/>
        </p:nvSpPr>
        <p:spPr bwMode="auto">
          <a:xfrm>
            <a:off x="7085052" y="3128976"/>
            <a:ext cx="1453716" cy="369332"/>
          </a:xfrm>
          <a:prstGeom prst="rect">
            <a:avLst/>
          </a:prstGeom>
          <a:noFill/>
          <a:ln w="9525">
            <a:noFill/>
            <a:miter lim="800000"/>
            <a:headEnd/>
            <a:tailEnd/>
          </a:ln>
          <a:effectLst/>
        </p:spPr>
        <p:txBody>
          <a:bodyPr wrap="square">
            <a:spAutoFit/>
          </a:bodyPr>
          <a:lstStyle/>
          <a:p>
            <a:pPr eaLnBrk="0" hangingPunct="0">
              <a:spcBef>
                <a:spcPct val="50000"/>
              </a:spcBef>
            </a:pPr>
            <a:r>
              <a:rPr lang="en-US" b="1" dirty="0">
                <a:latin typeface="Trebuchet MS" panose="020B0603020202020204" pitchFamily="34" charset="0"/>
              </a:rPr>
              <a:t>Data</a:t>
            </a:r>
            <a:endParaRPr lang="en-US" sz="3200" dirty="0">
              <a:latin typeface="Trebuchet MS" panose="020B0603020202020204" pitchFamily="34" charset="0"/>
            </a:endParaRPr>
          </a:p>
        </p:txBody>
      </p:sp>
      <p:sp>
        <p:nvSpPr>
          <p:cNvPr id="2" name="Title 1">
            <a:extLst>
              <a:ext uri="{FF2B5EF4-FFF2-40B4-BE49-F238E27FC236}">
                <a16:creationId xmlns:a16="http://schemas.microsoft.com/office/drawing/2014/main" id="{DD38B34A-574F-376C-EBE5-1FC26E63F2CB}"/>
              </a:ext>
            </a:extLst>
          </p:cNvPr>
          <p:cNvSpPr>
            <a:spLocks noGrp="1"/>
          </p:cNvSpPr>
          <p:nvPr>
            <p:ph type="title"/>
          </p:nvPr>
        </p:nvSpPr>
        <p:spPr/>
        <p:txBody>
          <a:bodyPr/>
          <a:lstStyle/>
          <a:p>
            <a:r>
              <a:rPr lang="en-US" dirty="0"/>
              <a:t>HEC-RTS</a:t>
            </a:r>
          </a:p>
        </p:txBody>
      </p:sp>
    </p:spTree>
    <p:extLst>
      <p:ext uri="{BB962C8B-B14F-4D97-AF65-F5344CB8AC3E}">
        <p14:creationId xmlns:p14="http://schemas.microsoft.com/office/powerpoint/2010/main" val="33182381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8C8AA5-31D2-649E-0AE6-DD47271F15F1}"/>
              </a:ext>
            </a:extLst>
          </p:cNvPr>
          <p:cNvSpPr>
            <a:spLocks noGrp="1"/>
          </p:cNvSpPr>
          <p:nvPr>
            <p:ph type="title"/>
          </p:nvPr>
        </p:nvSpPr>
        <p:spPr/>
        <p:txBody>
          <a:bodyPr/>
          <a:lstStyle/>
          <a:p>
            <a:r>
              <a:rPr lang="en-US" dirty="0"/>
              <a:t>CWMS Modeling Tools</a:t>
            </a:r>
          </a:p>
        </p:txBody>
      </p:sp>
      <p:grpSp>
        <p:nvGrpSpPr>
          <p:cNvPr id="4" name="Group 3">
            <a:extLst>
              <a:ext uri="{FF2B5EF4-FFF2-40B4-BE49-F238E27FC236}">
                <a16:creationId xmlns:a16="http://schemas.microsoft.com/office/drawing/2014/main" id="{51733693-343A-B864-F9D3-39A0728600B7}"/>
              </a:ext>
            </a:extLst>
          </p:cNvPr>
          <p:cNvGrpSpPr/>
          <p:nvPr/>
        </p:nvGrpSpPr>
        <p:grpSpPr>
          <a:xfrm>
            <a:off x="1484575" y="1862360"/>
            <a:ext cx="9116458" cy="3964845"/>
            <a:chOff x="1545056" y="1958155"/>
            <a:chExt cx="9116458" cy="3964845"/>
          </a:xfrm>
        </p:grpSpPr>
        <p:sp>
          <p:nvSpPr>
            <p:cNvPr id="86" name="Circular Arrow 85"/>
            <p:cNvSpPr/>
            <p:nvPr/>
          </p:nvSpPr>
          <p:spPr>
            <a:xfrm rot="15740523" flipH="1">
              <a:off x="3189133" y="3219087"/>
              <a:ext cx="2146185" cy="2235123"/>
            </a:xfrm>
            <a:prstGeom prst="circularArrow">
              <a:avLst>
                <a:gd name="adj1" fmla="val 10980"/>
                <a:gd name="adj2" fmla="val 1142322"/>
                <a:gd name="adj3" fmla="val 4500000"/>
                <a:gd name="adj4" fmla="val 15257088"/>
                <a:gd name="adj5" fmla="val 12500"/>
              </a:avLst>
            </a:prstGeom>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a:lstStyle/>
            <a:p>
              <a:endParaRPr lang="en-US"/>
            </a:p>
          </p:txBody>
        </p:sp>
        <p:grpSp>
          <p:nvGrpSpPr>
            <p:cNvPr id="87" name="Group 86"/>
            <p:cNvGrpSpPr/>
            <p:nvPr/>
          </p:nvGrpSpPr>
          <p:grpSpPr>
            <a:xfrm>
              <a:off x="3375278" y="3780890"/>
              <a:ext cx="1843209" cy="1907477"/>
              <a:chOff x="495455" y="3695649"/>
              <a:chExt cx="2702082" cy="2683850"/>
            </a:xfrm>
          </p:grpSpPr>
          <p:sp>
            <p:nvSpPr>
              <p:cNvPr id="88" name="Freeform 87"/>
              <p:cNvSpPr/>
              <p:nvPr/>
            </p:nvSpPr>
            <p:spPr>
              <a:xfrm>
                <a:off x="495455" y="5803153"/>
                <a:ext cx="2702082" cy="576346"/>
              </a:xfrm>
              <a:custGeom>
                <a:avLst/>
                <a:gdLst>
                  <a:gd name="connsiteX0" fmla="*/ 0 w 1152811"/>
                  <a:gd name="connsiteY0" fmla="*/ 0 h 576346"/>
                  <a:gd name="connsiteX1" fmla="*/ 1152811 w 1152811"/>
                  <a:gd name="connsiteY1" fmla="*/ 0 h 576346"/>
                  <a:gd name="connsiteX2" fmla="*/ 1152811 w 1152811"/>
                  <a:gd name="connsiteY2" fmla="*/ 576346 h 576346"/>
                  <a:gd name="connsiteX3" fmla="*/ 0 w 1152811"/>
                  <a:gd name="connsiteY3" fmla="*/ 576346 h 576346"/>
                  <a:gd name="connsiteX4" fmla="*/ 0 w 1152811"/>
                  <a:gd name="connsiteY4" fmla="*/ 0 h 5763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811" h="576346">
                    <a:moveTo>
                      <a:pt x="0" y="0"/>
                    </a:moveTo>
                    <a:lnTo>
                      <a:pt x="1152811" y="0"/>
                    </a:lnTo>
                    <a:lnTo>
                      <a:pt x="1152811" y="576346"/>
                    </a:lnTo>
                    <a:lnTo>
                      <a:pt x="0" y="57634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050" tIns="19050" rIns="19050" bIns="19050" numCol="1" spcCol="1270" anchor="ctr" anchorCtr="0">
                <a:noAutofit/>
              </a:bodyPr>
              <a:lstStyle/>
              <a:p>
                <a:pPr algn="ctr" defTabSz="1333500">
                  <a:lnSpc>
                    <a:spcPct val="90000"/>
                  </a:lnSpc>
                  <a:spcBef>
                    <a:spcPct val="0"/>
                  </a:spcBef>
                  <a:spcAft>
                    <a:spcPct val="35000"/>
                  </a:spcAft>
                </a:pPr>
                <a:r>
                  <a:rPr lang="en-US" sz="3000" dirty="0"/>
                  <a:t>Hydrology</a:t>
                </a:r>
              </a:p>
            </p:txBody>
          </p:sp>
          <p:pic>
            <p:nvPicPr>
              <p:cNvPr id="89" name="Picture 88"/>
              <p:cNvPicPr>
                <a:picLocks noChangeAspect="1"/>
              </p:cNvPicPr>
              <p:nvPr/>
            </p:nvPicPr>
            <p:blipFill>
              <a:blip r:embed="rId3"/>
              <a:stretch>
                <a:fillRect/>
              </a:stretch>
            </p:blipFill>
            <p:spPr>
              <a:xfrm>
                <a:off x="920075" y="3695649"/>
                <a:ext cx="1751233" cy="164592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pSp>
        <p:sp>
          <p:nvSpPr>
            <p:cNvPr id="91" name="Shape 90"/>
            <p:cNvSpPr/>
            <p:nvPr/>
          </p:nvSpPr>
          <p:spPr>
            <a:xfrm rot="6526134" flipV="1">
              <a:off x="4810799" y="2499163"/>
              <a:ext cx="2690578" cy="2592749"/>
            </a:xfrm>
            <a:prstGeom prst="leftCircularArrow">
              <a:avLst>
                <a:gd name="adj1" fmla="val 8898"/>
                <a:gd name="adj2" fmla="val 1142322"/>
                <a:gd name="adj3" fmla="val 6156582"/>
                <a:gd name="adj4" fmla="val 17641163"/>
                <a:gd name="adj5" fmla="val 11722"/>
              </a:avLst>
            </a:prstGeom>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3465231"/>
                <a:satOff val="-15989"/>
                <a:lumOff val="588"/>
                <a:alphaOff val="0"/>
              </a:schemeClr>
            </a:fillRef>
            <a:effectRef idx="0">
              <a:schemeClr val="accent4">
                <a:hueOff val="3465231"/>
                <a:satOff val="-15989"/>
                <a:lumOff val="588"/>
                <a:alphaOff val="0"/>
              </a:schemeClr>
            </a:effectRef>
            <a:fontRef idx="minor">
              <a:schemeClr val="lt1"/>
            </a:fontRef>
          </p:style>
          <p:txBody>
            <a:bodyPr/>
            <a:lstStyle/>
            <a:p>
              <a:endParaRPr lang="en-US"/>
            </a:p>
          </p:txBody>
        </p:sp>
        <p:sp>
          <p:nvSpPr>
            <p:cNvPr id="92" name="Freeform 91"/>
            <p:cNvSpPr/>
            <p:nvPr/>
          </p:nvSpPr>
          <p:spPr>
            <a:xfrm>
              <a:off x="5218487" y="1958155"/>
              <a:ext cx="2058308" cy="409623"/>
            </a:xfrm>
            <a:custGeom>
              <a:avLst/>
              <a:gdLst>
                <a:gd name="connsiteX0" fmla="*/ 0 w 1152811"/>
                <a:gd name="connsiteY0" fmla="*/ 0 h 576346"/>
                <a:gd name="connsiteX1" fmla="*/ 1152811 w 1152811"/>
                <a:gd name="connsiteY1" fmla="*/ 0 h 576346"/>
                <a:gd name="connsiteX2" fmla="*/ 1152811 w 1152811"/>
                <a:gd name="connsiteY2" fmla="*/ 576346 h 576346"/>
                <a:gd name="connsiteX3" fmla="*/ 0 w 1152811"/>
                <a:gd name="connsiteY3" fmla="*/ 576346 h 576346"/>
                <a:gd name="connsiteX4" fmla="*/ 0 w 1152811"/>
                <a:gd name="connsiteY4" fmla="*/ 0 h 5763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811" h="576346">
                  <a:moveTo>
                    <a:pt x="0" y="0"/>
                  </a:moveTo>
                  <a:lnTo>
                    <a:pt x="1152811" y="0"/>
                  </a:lnTo>
                  <a:lnTo>
                    <a:pt x="1152811" y="576346"/>
                  </a:lnTo>
                  <a:lnTo>
                    <a:pt x="0" y="57634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050" tIns="19050" rIns="19050" bIns="19050" numCol="1" spcCol="1270" anchor="ctr" anchorCtr="0">
              <a:noAutofit/>
            </a:bodyPr>
            <a:lstStyle/>
            <a:p>
              <a:pPr algn="ctr" defTabSz="1333500">
                <a:lnSpc>
                  <a:spcPct val="90000"/>
                </a:lnSpc>
                <a:spcBef>
                  <a:spcPct val="0"/>
                </a:spcBef>
                <a:spcAft>
                  <a:spcPct val="35000"/>
                </a:spcAft>
              </a:pPr>
              <a:r>
                <a:rPr lang="en-US" sz="3000" dirty="0"/>
                <a:t>Reservoir Operations</a:t>
              </a:r>
            </a:p>
          </p:txBody>
        </p:sp>
        <p:pic>
          <p:nvPicPr>
            <p:cNvPr id="93" name="Picture 9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16460" y="2874731"/>
              <a:ext cx="1586160" cy="1392469"/>
            </a:xfrm>
            <a:prstGeom prst="rect">
              <a:avLst/>
            </a:prstGeom>
          </p:spPr>
        </p:pic>
        <p:sp>
          <p:nvSpPr>
            <p:cNvPr id="95" name="Circular Arrow 94"/>
            <p:cNvSpPr/>
            <p:nvPr/>
          </p:nvSpPr>
          <p:spPr>
            <a:xfrm rot="14846255" flipH="1">
              <a:off x="6745189" y="3294483"/>
              <a:ext cx="2388894" cy="2315865"/>
            </a:xfrm>
            <a:prstGeom prst="circularArrow">
              <a:avLst>
                <a:gd name="adj1" fmla="val 10980"/>
                <a:gd name="adj2" fmla="val 1053268"/>
                <a:gd name="adj3" fmla="val 4500000"/>
                <a:gd name="adj4" fmla="val 14453223"/>
                <a:gd name="adj5" fmla="val 12500"/>
              </a:avLst>
            </a:prstGeom>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6930461"/>
                <a:satOff val="-31979"/>
                <a:lumOff val="1177"/>
                <a:alphaOff val="0"/>
              </a:schemeClr>
            </a:fillRef>
            <a:effectRef idx="0">
              <a:schemeClr val="accent4">
                <a:hueOff val="6930461"/>
                <a:satOff val="-31979"/>
                <a:lumOff val="1177"/>
                <a:alphaOff val="0"/>
              </a:schemeClr>
            </a:effectRef>
            <a:fontRef idx="minor">
              <a:schemeClr val="lt1"/>
            </a:fontRef>
          </p:style>
          <p:txBody>
            <a:bodyPr/>
            <a:lstStyle/>
            <a:p>
              <a:endParaRPr lang="en-US"/>
            </a:p>
          </p:txBody>
        </p:sp>
        <p:sp>
          <p:nvSpPr>
            <p:cNvPr id="96" name="Freeform 95"/>
            <p:cNvSpPr/>
            <p:nvPr/>
          </p:nvSpPr>
          <p:spPr>
            <a:xfrm>
              <a:off x="7097127" y="5513377"/>
              <a:ext cx="1834326" cy="409623"/>
            </a:xfrm>
            <a:custGeom>
              <a:avLst/>
              <a:gdLst>
                <a:gd name="connsiteX0" fmla="*/ 0 w 1152811"/>
                <a:gd name="connsiteY0" fmla="*/ 0 h 576346"/>
                <a:gd name="connsiteX1" fmla="*/ 1152811 w 1152811"/>
                <a:gd name="connsiteY1" fmla="*/ 0 h 576346"/>
                <a:gd name="connsiteX2" fmla="*/ 1152811 w 1152811"/>
                <a:gd name="connsiteY2" fmla="*/ 576346 h 576346"/>
                <a:gd name="connsiteX3" fmla="*/ 0 w 1152811"/>
                <a:gd name="connsiteY3" fmla="*/ 576346 h 576346"/>
                <a:gd name="connsiteX4" fmla="*/ 0 w 1152811"/>
                <a:gd name="connsiteY4" fmla="*/ 0 h 5763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811" h="576346">
                  <a:moveTo>
                    <a:pt x="0" y="0"/>
                  </a:moveTo>
                  <a:lnTo>
                    <a:pt x="1152811" y="0"/>
                  </a:lnTo>
                  <a:lnTo>
                    <a:pt x="1152811" y="576346"/>
                  </a:lnTo>
                  <a:lnTo>
                    <a:pt x="0" y="57634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050" tIns="19050" rIns="19050" bIns="19050" numCol="1" spcCol="1270" anchor="ctr" anchorCtr="0">
              <a:noAutofit/>
            </a:bodyPr>
            <a:lstStyle/>
            <a:p>
              <a:pPr algn="ctr" defTabSz="1333500">
                <a:lnSpc>
                  <a:spcPct val="90000"/>
                </a:lnSpc>
                <a:spcBef>
                  <a:spcPct val="0"/>
                </a:spcBef>
                <a:spcAft>
                  <a:spcPct val="35000"/>
                </a:spcAft>
              </a:pPr>
              <a:r>
                <a:rPr lang="en-US" sz="3000" dirty="0"/>
                <a:t>Hydraulics</a:t>
              </a:r>
            </a:p>
          </p:txBody>
        </p:sp>
        <p:pic>
          <p:nvPicPr>
            <p:cNvPr id="97" name="Picture 96"/>
            <p:cNvPicPr>
              <a:picLocks noChangeAspect="1"/>
            </p:cNvPicPr>
            <p:nvPr/>
          </p:nvPicPr>
          <p:blipFill>
            <a:blip r:embed="rId5"/>
            <a:stretch>
              <a:fillRect/>
            </a:stretch>
          </p:blipFill>
          <p:spPr>
            <a:xfrm>
              <a:off x="7522943" y="4264869"/>
              <a:ext cx="1118865" cy="805807"/>
            </a:xfrm>
            <a:prstGeom prst="rect">
              <a:avLst/>
            </a:prstGeom>
          </p:spPr>
        </p:pic>
        <p:sp>
          <p:nvSpPr>
            <p:cNvPr id="99" name="Block Arc 98"/>
            <p:cNvSpPr/>
            <p:nvPr/>
          </p:nvSpPr>
          <p:spPr>
            <a:xfrm rot="9403818">
              <a:off x="8702749" y="2679559"/>
              <a:ext cx="1847426" cy="1739794"/>
            </a:xfrm>
            <a:prstGeom prst="blockArc">
              <a:avLst>
                <a:gd name="adj1" fmla="val 0"/>
                <a:gd name="adj2" fmla="val 18900000"/>
                <a:gd name="adj3" fmla="val 12740"/>
              </a:avLst>
            </a:prstGeom>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txBody>
            <a:bodyPr/>
            <a:lstStyle/>
            <a:p>
              <a:endParaRPr lang="en-US"/>
            </a:p>
          </p:txBody>
        </p:sp>
        <p:sp>
          <p:nvSpPr>
            <p:cNvPr id="100" name="Freeform 99"/>
            <p:cNvSpPr/>
            <p:nvPr/>
          </p:nvSpPr>
          <p:spPr>
            <a:xfrm>
              <a:off x="7876488" y="2263675"/>
              <a:ext cx="2785026" cy="391493"/>
            </a:xfrm>
            <a:custGeom>
              <a:avLst/>
              <a:gdLst>
                <a:gd name="connsiteX0" fmla="*/ 0 w 1152811"/>
                <a:gd name="connsiteY0" fmla="*/ 0 h 576346"/>
                <a:gd name="connsiteX1" fmla="*/ 1152811 w 1152811"/>
                <a:gd name="connsiteY1" fmla="*/ 0 h 576346"/>
                <a:gd name="connsiteX2" fmla="*/ 1152811 w 1152811"/>
                <a:gd name="connsiteY2" fmla="*/ 576346 h 576346"/>
                <a:gd name="connsiteX3" fmla="*/ 0 w 1152811"/>
                <a:gd name="connsiteY3" fmla="*/ 576346 h 576346"/>
                <a:gd name="connsiteX4" fmla="*/ 0 w 1152811"/>
                <a:gd name="connsiteY4" fmla="*/ 0 h 5763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811" h="576346">
                  <a:moveTo>
                    <a:pt x="0" y="0"/>
                  </a:moveTo>
                  <a:lnTo>
                    <a:pt x="1152811" y="0"/>
                  </a:lnTo>
                  <a:lnTo>
                    <a:pt x="1152811" y="576346"/>
                  </a:lnTo>
                  <a:lnTo>
                    <a:pt x="0" y="57634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050" tIns="19050" rIns="19050" bIns="19050" numCol="1" spcCol="1270" anchor="ctr" anchorCtr="0">
              <a:noAutofit/>
            </a:bodyPr>
            <a:lstStyle/>
            <a:p>
              <a:pPr algn="ctr" defTabSz="1333500">
                <a:lnSpc>
                  <a:spcPct val="90000"/>
                </a:lnSpc>
                <a:spcBef>
                  <a:spcPct val="0"/>
                </a:spcBef>
                <a:spcAft>
                  <a:spcPct val="35000"/>
                </a:spcAft>
              </a:pPr>
              <a:r>
                <a:rPr lang="en-US" sz="3000" dirty="0"/>
                <a:t>Consequences</a:t>
              </a:r>
            </a:p>
          </p:txBody>
        </p:sp>
        <p:pic>
          <p:nvPicPr>
            <p:cNvPr id="101" name="Picture 10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043032" y="3039216"/>
              <a:ext cx="1186960" cy="99992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 name="Picture 1"/>
            <p:cNvPicPr>
              <a:picLocks noChangeAspect="1"/>
            </p:cNvPicPr>
            <p:nvPr/>
          </p:nvPicPr>
          <p:blipFill>
            <a:blip r:embed="rId7"/>
            <a:stretch>
              <a:fillRect/>
            </a:stretch>
          </p:blipFill>
          <p:spPr>
            <a:xfrm>
              <a:off x="2048695" y="2844250"/>
              <a:ext cx="1305042" cy="130504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04" name="Shape 103"/>
            <p:cNvSpPr/>
            <p:nvPr/>
          </p:nvSpPr>
          <p:spPr>
            <a:xfrm rot="6526134" flipV="1">
              <a:off x="1428572" y="2523129"/>
              <a:ext cx="2450297" cy="2217330"/>
            </a:xfrm>
            <a:prstGeom prst="leftCircularArrow">
              <a:avLst>
                <a:gd name="adj1" fmla="val 10738"/>
                <a:gd name="adj2" fmla="val 1142322"/>
                <a:gd name="adj3" fmla="val 6200276"/>
                <a:gd name="adj4" fmla="val 18652348"/>
                <a:gd name="adj5" fmla="val 10710"/>
              </a:avLst>
            </a:prstGeom>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3465231"/>
                <a:satOff val="-15989"/>
                <a:lumOff val="588"/>
                <a:alphaOff val="0"/>
              </a:schemeClr>
            </a:fillRef>
            <a:effectRef idx="0">
              <a:schemeClr val="accent4">
                <a:hueOff val="3465231"/>
                <a:satOff val="-15989"/>
                <a:lumOff val="588"/>
                <a:alphaOff val="0"/>
              </a:schemeClr>
            </a:effectRef>
            <a:fontRef idx="minor">
              <a:schemeClr val="lt1"/>
            </a:fontRef>
          </p:style>
          <p:txBody>
            <a:bodyPr/>
            <a:lstStyle/>
            <a:p>
              <a:endParaRPr lang="en-US"/>
            </a:p>
          </p:txBody>
        </p:sp>
        <p:sp>
          <p:nvSpPr>
            <p:cNvPr id="105" name="Freeform 104"/>
            <p:cNvSpPr/>
            <p:nvPr/>
          </p:nvSpPr>
          <p:spPr>
            <a:xfrm>
              <a:off x="1669320" y="2076869"/>
              <a:ext cx="2216880" cy="409623"/>
            </a:xfrm>
            <a:custGeom>
              <a:avLst/>
              <a:gdLst>
                <a:gd name="connsiteX0" fmla="*/ 0 w 1152811"/>
                <a:gd name="connsiteY0" fmla="*/ 0 h 576346"/>
                <a:gd name="connsiteX1" fmla="*/ 1152811 w 1152811"/>
                <a:gd name="connsiteY1" fmla="*/ 0 h 576346"/>
                <a:gd name="connsiteX2" fmla="*/ 1152811 w 1152811"/>
                <a:gd name="connsiteY2" fmla="*/ 576346 h 576346"/>
                <a:gd name="connsiteX3" fmla="*/ 0 w 1152811"/>
                <a:gd name="connsiteY3" fmla="*/ 576346 h 576346"/>
                <a:gd name="connsiteX4" fmla="*/ 0 w 1152811"/>
                <a:gd name="connsiteY4" fmla="*/ 0 h 5763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811" h="576346">
                  <a:moveTo>
                    <a:pt x="0" y="0"/>
                  </a:moveTo>
                  <a:lnTo>
                    <a:pt x="1152811" y="0"/>
                  </a:lnTo>
                  <a:lnTo>
                    <a:pt x="1152811" y="576346"/>
                  </a:lnTo>
                  <a:lnTo>
                    <a:pt x="0" y="57634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050" tIns="19050" rIns="19050" bIns="19050" numCol="1" spcCol="1270" anchor="ctr" anchorCtr="0">
              <a:noAutofit/>
            </a:bodyPr>
            <a:lstStyle/>
            <a:p>
              <a:pPr algn="ctr" defTabSz="1333500">
                <a:lnSpc>
                  <a:spcPct val="90000"/>
                </a:lnSpc>
                <a:spcBef>
                  <a:spcPct val="0"/>
                </a:spcBef>
                <a:spcAft>
                  <a:spcPct val="35000"/>
                </a:spcAft>
              </a:pPr>
              <a:r>
                <a:rPr lang="en-US" sz="3000" dirty="0"/>
                <a:t>Meteorology</a:t>
              </a: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0D33A-DC49-6542-658B-73F73DECEDF3}"/>
              </a:ext>
            </a:extLst>
          </p:cNvPr>
          <p:cNvSpPr>
            <a:spLocks noGrp="1"/>
          </p:cNvSpPr>
          <p:nvPr>
            <p:ph type="title"/>
          </p:nvPr>
        </p:nvSpPr>
        <p:spPr>
          <a:xfrm>
            <a:off x="2426446" y="128981"/>
            <a:ext cx="7333373" cy="832920"/>
          </a:xfrm>
        </p:spPr>
        <p:txBody>
          <a:bodyPr/>
          <a:lstStyle/>
          <a:p>
            <a:pPr algn="ctr"/>
            <a:r>
              <a:rPr lang="en-US" dirty="0"/>
              <a:t>Meteorological Scenarios: </a:t>
            </a:r>
            <a:br>
              <a:rPr lang="en-US" dirty="0"/>
            </a:br>
            <a:r>
              <a:rPr lang="en-US" dirty="0"/>
              <a:t>HEC-</a:t>
            </a:r>
            <a:r>
              <a:rPr lang="en-US" dirty="0" err="1"/>
              <a:t>MetVue</a:t>
            </a:r>
            <a:endParaRPr lang="en-US" dirty="0"/>
          </a:p>
        </p:txBody>
      </p:sp>
      <p:pic>
        <p:nvPicPr>
          <p:cNvPr id="13" name="Picture 12">
            <a:extLst>
              <a:ext uri="{FF2B5EF4-FFF2-40B4-BE49-F238E27FC236}">
                <a16:creationId xmlns:a16="http://schemas.microsoft.com/office/drawing/2014/main" id="{7D09FC44-D27A-A016-0D42-E481483D3E4C}"/>
              </a:ext>
            </a:extLst>
          </p:cNvPr>
          <p:cNvPicPr>
            <a:picLocks noChangeAspect="1"/>
          </p:cNvPicPr>
          <p:nvPr/>
        </p:nvPicPr>
        <p:blipFill>
          <a:blip r:embed="rId3"/>
          <a:stretch>
            <a:fillRect/>
          </a:stretch>
        </p:blipFill>
        <p:spPr>
          <a:xfrm>
            <a:off x="33540" y="3052193"/>
            <a:ext cx="12192000" cy="3805807"/>
          </a:xfrm>
          <a:prstGeom prst="rect">
            <a:avLst/>
          </a:prstGeom>
        </p:spPr>
      </p:pic>
      <p:sp>
        <p:nvSpPr>
          <p:cNvPr id="26" name="Rectangle 3"/>
          <p:cNvSpPr txBox="1">
            <a:spLocks noChangeArrowheads="1"/>
          </p:cNvSpPr>
          <p:nvPr/>
        </p:nvSpPr>
        <p:spPr bwMode="auto">
          <a:xfrm>
            <a:off x="33540" y="1098460"/>
            <a:ext cx="6261426" cy="1781908"/>
          </a:xfrm>
          <a:prstGeom prst="rect">
            <a:avLst/>
          </a:prstGeom>
          <a:noFill/>
          <a:ln w="9525">
            <a:noFill/>
            <a:miter lim="800000"/>
            <a:headEnd/>
            <a:tailEnd/>
          </a:ln>
        </p:spPr>
        <p:txBody>
          <a:bodyPr/>
          <a:lstStyle/>
          <a:p>
            <a:pPr marL="228600" indent="-228600" eaLnBrk="0" hangingPunct="0">
              <a:spcAft>
                <a:spcPts val="1800"/>
              </a:spcAft>
              <a:buClr>
                <a:schemeClr val="tx1"/>
              </a:buClr>
              <a:buSzPct val="85000"/>
              <a:buFont typeface="Arial" pitchFamily="34" charset="0"/>
              <a:buChar char="■"/>
              <a:defRPr/>
            </a:pPr>
            <a:r>
              <a:rPr lang="en-US" sz="2400" dirty="0"/>
              <a:t>Processes and Combines Observed and Forecast Meteorological Datasets</a:t>
            </a:r>
          </a:p>
          <a:p>
            <a:pPr marL="685800" lvl="1" indent="-228600" eaLnBrk="0" hangingPunct="0">
              <a:spcAft>
                <a:spcPts val="1800"/>
              </a:spcAft>
              <a:buClr>
                <a:schemeClr val="tx1"/>
              </a:buClr>
              <a:buSzPct val="85000"/>
              <a:buFont typeface="Arial" pitchFamily="34" charset="0"/>
              <a:buChar char="■"/>
              <a:defRPr/>
            </a:pPr>
            <a:r>
              <a:rPr lang="en-US" sz="2400" dirty="0"/>
              <a:t>Precipitation, Temperature, and more</a:t>
            </a:r>
          </a:p>
        </p:txBody>
      </p:sp>
      <p:sp>
        <p:nvSpPr>
          <p:cNvPr id="14" name="Rectangle 3">
            <a:extLst>
              <a:ext uri="{FF2B5EF4-FFF2-40B4-BE49-F238E27FC236}">
                <a16:creationId xmlns:a16="http://schemas.microsoft.com/office/drawing/2014/main" id="{BDA432DE-08EC-28E1-FE37-FBF219A73D80}"/>
              </a:ext>
            </a:extLst>
          </p:cNvPr>
          <p:cNvSpPr txBox="1">
            <a:spLocks noChangeArrowheads="1"/>
          </p:cNvSpPr>
          <p:nvPr/>
        </p:nvSpPr>
        <p:spPr bwMode="auto">
          <a:xfrm>
            <a:off x="6652519" y="1098460"/>
            <a:ext cx="6261426" cy="1781908"/>
          </a:xfrm>
          <a:prstGeom prst="rect">
            <a:avLst/>
          </a:prstGeom>
          <a:noFill/>
          <a:ln w="9525">
            <a:noFill/>
            <a:miter lim="800000"/>
            <a:headEnd/>
            <a:tailEnd/>
          </a:ln>
        </p:spPr>
        <p:txBody>
          <a:bodyPr/>
          <a:lstStyle/>
          <a:p>
            <a:pPr marL="228600" indent="-228600" eaLnBrk="0" hangingPunct="0">
              <a:spcAft>
                <a:spcPts val="1800"/>
              </a:spcAft>
              <a:buClr>
                <a:schemeClr val="tx1"/>
              </a:buClr>
              <a:buSzPct val="85000"/>
              <a:buFont typeface="Arial" pitchFamily="34" charset="0"/>
              <a:buChar char="■"/>
              <a:defRPr/>
            </a:pPr>
            <a:r>
              <a:rPr lang="en-US" sz="2400" dirty="0"/>
              <a:t>Allows for:</a:t>
            </a:r>
          </a:p>
          <a:p>
            <a:pPr marL="685800" lvl="1" indent="-228600" eaLnBrk="0" hangingPunct="0">
              <a:buClr>
                <a:schemeClr val="tx1"/>
              </a:buClr>
              <a:buSzPct val="85000"/>
              <a:buFont typeface="Arial" pitchFamily="34" charset="0"/>
              <a:buChar char="■"/>
              <a:defRPr/>
            </a:pPr>
            <a:r>
              <a:rPr lang="en-US" sz="2400" dirty="0"/>
              <a:t>Observed Dataset Corrections</a:t>
            </a:r>
          </a:p>
          <a:p>
            <a:pPr marL="685800" lvl="1" indent="-228600" eaLnBrk="0" hangingPunct="0">
              <a:spcAft>
                <a:spcPts val="1800"/>
              </a:spcAft>
              <a:buClr>
                <a:schemeClr val="tx1"/>
              </a:buClr>
              <a:buSzPct val="85000"/>
              <a:buFont typeface="Arial" pitchFamily="34" charset="0"/>
              <a:buChar char="■"/>
              <a:defRPr/>
            </a:pPr>
            <a:r>
              <a:rPr lang="en-US" sz="2400" dirty="0"/>
              <a:t>Forecast Dataset Adjustments for additional “What-If” Scenarios</a:t>
            </a:r>
          </a:p>
        </p:txBody>
      </p:sp>
      <p:pic>
        <p:nvPicPr>
          <p:cNvPr id="16" name="Graphic 15" descr="Badge Follow with solid fill">
            <a:extLst>
              <a:ext uri="{FF2B5EF4-FFF2-40B4-BE49-F238E27FC236}">
                <a16:creationId xmlns:a16="http://schemas.microsoft.com/office/drawing/2014/main" id="{D48EC83F-E62B-A875-EC57-2EDCFD0EB6A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642947" y="4497896"/>
            <a:ext cx="914400" cy="914400"/>
          </a:xfrm>
          <a:prstGeom prst="rect">
            <a:avLst/>
          </a:prstGeom>
        </p:spPr>
      </p:pic>
      <p:pic>
        <p:nvPicPr>
          <p:cNvPr id="27" name="Graphic 26" descr="Chevron arrows with solid fill">
            <a:extLst>
              <a:ext uri="{FF2B5EF4-FFF2-40B4-BE49-F238E27FC236}">
                <a16:creationId xmlns:a16="http://schemas.microsoft.com/office/drawing/2014/main" id="{386A6BAE-0249-598A-3FCB-BC41796D042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704985" y="4513460"/>
            <a:ext cx="914400" cy="914400"/>
          </a:xfrm>
          <a:prstGeom prst="rect">
            <a:avLst/>
          </a:prstGeom>
        </p:spPr>
      </p:pic>
      <p:sp>
        <p:nvSpPr>
          <p:cNvPr id="3" name="TextBox 2">
            <a:extLst>
              <a:ext uri="{FF2B5EF4-FFF2-40B4-BE49-F238E27FC236}">
                <a16:creationId xmlns:a16="http://schemas.microsoft.com/office/drawing/2014/main" id="{FBE7271B-636A-98DE-4FBE-C01EB4672442}"/>
              </a:ext>
            </a:extLst>
          </p:cNvPr>
          <p:cNvSpPr txBox="1"/>
          <p:nvPr/>
        </p:nvSpPr>
        <p:spPr>
          <a:xfrm>
            <a:off x="2743200" y="3307080"/>
            <a:ext cx="1249680" cy="523220"/>
          </a:xfrm>
          <a:prstGeom prst="rect">
            <a:avLst/>
          </a:prstGeom>
          <a:noFill/>
        </p:spPr>
        <p:txBody>
          <a:bodyPr wrap="square" rtlCol="0">
            <a:spAutoFit/>
          </a:bodyPr>
          <a:lstStyle/>
          <a:p>
            <a:pPr algn="ctr"/>
            <a:r>
              <a:rPr lang="en-US" sz="1400" dirty="0"/>
              <a:t>Observed</a:t>
            </a:r>
          </a:p>
          <a:p>
            <a:pPr algn="ctr"/>
            <a:r>
              <a:rPr lang="en-US" sz="1400" dirty="0"/>
              <a:t>Precipitation</a:t>
            </a:r>
          </a:p>
        </p:txBody>
      </p:sp>
      <p:sp>
        <p:nvSpPr>
          <p:cNvPr id="4" name="TextBox 3">
            <a:extLst>
              <a:ext uri="{FF2B5EF4-FFF2-40B4-BE49-F238E27FC236}">
                <a16:creationId xmlns:a16="http://schemas.microsoft.com/office/drawing/2014/main" id="{72CCA5A7-9170-47E8-1B19-3D6EE61BD6F2}"/>
              </a:ext>
            </a:extLst>
          </p:cNvPr>
          <p:cNvSpPr txBox="1"/>
          <p:nvPr/>
        </p:nvSpPr>
        <p:spPr>
          <a:xfrm>
            <a:off x="6748260" y="3307080"/>
            <a:ext cx="1249680" cy="523220"/>
          </a:xfrm>
          <a:prstGeom prst="rect">
            <a:avLst/>
          </a:prstGeom>
          <a:noFill/>
        </p:spPr>
        <p:txBody>
          <a:bodyPr wrap="square" rtlCol="0">
            <a:spAutoFit/>
          </a:bodyPr>
          <a:lstStyle/>
          <a:p>
            <a:pPr algn="ctr"/>
            <a:r>
              <a:rPr lang="en-US" sz="1400" dirty="0"/>
              <a:t>Forecast</a:t>
            </a:r>
          </a:p>
          <a:p>
            <a:pPr algn="ctr"/>
            <a:r>
              <a:rPr lang="en-US" sz="1400" dirty="0"/>
              <a:t>Precipitation</a:t>
            </a:r>
          </a:p>
        </p:txBody>
      </p:sp>
      <p:sp>
        <p:nvSpPr>
          <p:cNvPr id="5" name="TextBox 4">
            <a:extLst>
              <a:ext uri="{FF2B5EF4-FFF2-40B4-BE49-F238E27FC236}">
                <a16:creationId xmlns:a16="http://schemas.microsoft.com/office/drawing/2014/main" id="{19C08145-B849-26F7-FF15-7351AB97CB56}"/>
              </a:ext>
            </a:extLst>
          </p:cNvPr>
          <p:cNvSpPr txBox="1"/>
          <p:nvPr/>
        </p:nvSpPr>
        <p:spPr>
          <a:xfrm>
            <a:off x="10847820" y="3301918"/>
            <a:ext cx="1249680" cy="523220"/>
          </a:xfrm>
          <a:prstGeom prst="rect">
            <a:avLst/>
          </a:prstGeom>
          <a:noFill/>
        </p:spPr>
        <p:txBody>
          <a:bodyPr wrap="square" rtlCol="0">
            <a:spAutoFit/>
          </a:bodyPr>
          <a:lstStyle/>
          <a:p>
            <a:pPr algn="ctr"/>
            <a:r>
              <a:rPr lang="en-US" sz="1400" dirty="0"/>
              <a:t>Combined</a:t>
            </a:r>
          </a:p>
          <a:p>
            <a:pPr algn="ctr"/>
            <a:r>
              <a:rPr lang="en-US" sz="1400" dirty="0"/>
              <a:t>Precipitation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5" name="Picture 5" descr="ShadedDEM"/>
          <p:cNvPicPr>
            <a:picLocks noChangeAspect="1" noChangeArrowheads="1"/>
          </p:cNvPicPr>
          <p:nvPr/>
        </p:nvPicPr>
        <p:blipFill>
          <a:blip r:embed="rId3" cstate="print"/>
          <a:srcRect/>
          <a:stretch>
            <a:fillRect/>
          </a:stretch>
        </p:blipFill>
        <p:spPr bwMode="auto">
          <a:xfrm>
            <a:off x="5557325" y="1141969"/>
            <a:ext cx="2434431" cy="1966555"/>
          </a:xfrm>
          <a:prstGeom prst="rect">
            <a:avLst/>
          </a:prstGeom>
          <a:noFill/>
          <a:ln w="12700">
            <a:solidFill>
              <a:schemeClr val="tx1"/>
            </a:solidFill>
            <a:miter lim="800000"/>
            <a:headEnd/>
            <a:tailEnd/>
          </a:ln>
        </p:spPr>
      </p:pic>
      <p:pic>
        <p:nvPicPr>
          <p:cNvPr id="5" name="Picture 4"/>
          <p:cNvPicPr>
            <a:picLocks noChangeAspect="1"/>
          </p:cNvPicPr>
          <p:nvPr/>
        </p:nvPicPr>
        <p:blipFill rotWithShape="1">
          <a:blip r:embed="rId4"/>
          <a:srcRect r="14256"/>
          <a:stretch/>
        </p:blipFill>
        <p:spPr>
          <a:xfrm>
            <a:off x="7526783" y="2245195"/>
            <a:ext cx="2518289" cy="1949383"/>
          </a:xfrm>
          <a:prstGeom prst="rect">
            <a:avLst/>
          </a:prstGeom>
          <a:ln w="9525">
            <a:solidFill>
              <a:schemeClr val="tx1"/>
            </a:solidFill>
          </a:ln>
        </p:spPr>
      </p:pic>
      <p:sp>
        <p:nvSpPr>
          <p:cNvPr id="26" name="Rectangle 3"/>
          <p:cNvSpPr txBox="1">
            <a:spLocks noChangeArrowheads="1"/>
          </p:cNvSpPr>
          <p:nvPr/>
        </p:nvSpPr>
        <p:spPr bwMode="auto">
          <a:xfrm>
            <a:off x="1200312" y="1169381"/>
            <a:ext cx="4341772" cy="5029200"/>
          </a:xfrm>
          <a:prstGeom prst="rect">
            <a:avLst/>
          </a:prstGeom>
          <a:noFill/>
          <a:ln w="9525">
            <a:noFill/>
            <a:miter lim="800000"/>
            <a:headEnd/>
            <a:tailEnd/>
          </a:ln>
        </p:spPr>
        <p:txBody>
          <a:bodyPr/>
          <a:lstStyle/>
          <a:p>
            <a:pPr marL="228600" indent="-228600" eaLnBrk="0" hangingPunct="0">
              <a:spcAft>
                <a:spcPts val="1800"/>
              </a:spcAft>
              <a:buClr>
                <a:schemeClr val="tx1"/>
              </a:buClr>
              <a:buSzPct val="85000"/>
              <a:buFont typeface="Arial" pitchFamily="34" charset="0"/>
              <a:buChar char="■"/>
              <a:defRPr/>
            </a:pPr>
            <a:r>
              <a:rPr lang="en-US" sz="2400" dirty="0"/>
              <a:t>Compute runoff and uncontrolled flows given input meteorological data</a:t>
            </a:r>
          </a:p>
          <a:p>
            <a:pPr marL="228600" indent="-228600" eaLnBrk="0" hangingPunct="0">
              <a:spcAft>
                <a:spcPts val="1800"/>
              </a:spcAft>
              <a:buClr>
                <a:schemeClr val="tx1"/>
              </a:buClr>
              <a:buSzPct val="85000"/>
              <a:buFont typeface="Arial" pitchFamily="34" charset="0"/>
              <a:buChar char="■"/>
              <a:defRPr/>
            </a:pPr>
            <a:r>
              <a:rPr lang="en-US" sz="2400" dirty="0"/>
              <a:t>Predict inflows to reservoirs, and local-flows downstream of reservoirs</a:t>
            </a:r>
          </a:p>
          <a:p>
            <a:pPr marL="228600" indent="-228600" eaLnBrk="0" hangingPunct="0">
              <a:spcAft>
                <a:spcPts val="1800"/>
              </a:spcAft>
              <a:buClr>
                <a:schemeClr val="tx1"/>
              </a:buClr>
              <a:buSzPct val="85000"/>
              <a:buFont typeface="Arial" pitchFamily="34" charset="0"/>
              <a:buChar char="■"/>
              <a:defRPr/>
            </a:pPr>
            <a:r>
              <a:rPr lang="en-US" sz="2400" dirty="0"/>
              <a:t>Model output used as input to reservoir operations and hydraulics models</a:t>
            </a:r>
          </a:p>
        </p:txBody>
      </p:sp>
      <p:pic>
        <p:nvPicPr>
          <p:cNvPr id="23" name="Picture 22"/>
          <p:cNvPicPr>
            <a:picLocks noChangeAspect="1"/>
          </p:cNvPicPr>
          <p:nvPr/>
        </p:nvPicPr>
        <p:blipFill>
          <a:blip r:embed="rId5"/>
          <a:stretch>
            <a:fillRect/>
          </a:stretch>
        </p:blipFill>
        <p:spPr>
          <a:xfrm>
            <a:off x="5788965" y="4273294"/>
            <a:ext cx="4106632" cy="2455725"/>
          </a:xfrm>
          <a:prstGeom prst="rect">
            <a:avLst/>
          </a:prstGeom>
        </p:spPr>
      </p:pic>
      <p:sp>
        <p:nvSpPr>
          <p:cNvPr id="2" name="Title 1">
            <a:extLst>
              <a:ext uri="{FF2B5EF4-FFF2-40B4-BE49-F238E27FC236}">
                <a16:creationId xmlns:a16="http://schemas.microsoft.com/office/drawing/2014/main" id="{B680D33A-DC49-6542-658B-73F73DECEDF3}"/>
              </a:ext>
            </a:extLst>
          </p:cNvPr>
          <p:cNvSpPr>
            <a:spLocks noGrp="1"/>
          </p:cNvSpPr>
          <p:nvPr>
            <p:ph type="title"/>
          </p:nvPr>
        </p:nvSpPr>
        <p:spPr>
          <a:xfrm>
            <a:off x="2426447" y="128981"/>
            <a:ext cx="7333373" cy="832920"/>
          </a:xfrm>
        </p:spPr>
        <p:txBody>
          <a:bodyPr/>
          <a:lstStyle/>
          <a:p>
            <a:pPr algn="ctr"/>
            <a:r>
              <a:rPr lang="en-US" dirty="0"/>
              <a:t>Hydrologic Modeling: </a:t>
            </a:r>
            <a:br>
              <a:rPr lang="en-US" dirty="0"/>
            </a:br>
            <a:r>
              <a:rPr lang="en-US" dirty="0"/>
              <a:t>HEC-HMS</a:t>
            </a:r>
          </a:p>
        </p:txBody>
      </p:sp>
    </p:spTree>
    <p:extLst>
      <p:ext uri="{BB962C8B-B14F-4D97-AF65-F5344CB8AC3E}">
        <p14:creationId xmlns:p14="http://schemas.microsoft.com/office/powerpoint/2010/main" val="503903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190723" y="1239375"/>
            <a:ext cx="4800600" cy="5029200"/>
          </a:xfrm>
          <a:prstGeom prst="rect">
            <a:avLst/>
          </a:prstGeom>
          <a:noFill/>
          <a:ln w="9525">
            <a:noFill/>
            <a:miter lim="800000"/>
            <a:headEnd/>
            <a:tailEnd/>
          </a:ln>
        </p:spPr>
        <p:txBody>
          <a:bodyPr/>
          <a:lstStyle/>
          <a:p>
            <a:pPr marL="228600" indent="-228600" eaLnBrk="0" hangingPunct="0">
              <a:spcAft>
                <a:spcPts val="1800"/>
              </a:spcAft>
              <a:buClr>
                <a:schemeClr val="tx1"/>
              </a:buClr>
              <a:buSzPct val="85000"/>
              <a:buFont typeface="Arial" pitchFamily="34" charset="0"/>
              <a:buChar char="■"/>
              <a:defRPr/>
            </a:pPr>
            <a:r>
              <a:rPr lang="en-US" sz="2400" dirty="0"/>
              <a:t>Given stream flows and water control rules, simulate reservoir operations </a:t>
            </a:r>
          </a:p>
          <a:p>
            <a:pPr marL="228600" indent="-228600" eaLnBrk="0" hangingPunct="0">
              <a:spcAft>
                <a:spcPts val="1800"/>
              </a:spcAft>
              <a:buClr>
                <a:schemeClr val="tx1"/>
              </a:buClr>
              <a:buSzPct val="85000"/>
              <a:buFont typeface="Arial" pitchFamily="34" charset="0"/>
              <a:buChar char="■"/>
              <a:defRPr/>
            </a:pPr>
            <a:r>
              <a:rPr lang="en-US" sz="2400" dirty="0"/>
              <a:t>Override operations to test operating plan scenarios</a:t>
            </a:r>
          </a:p>
          <a:p>
            <a:pPr marL="228600" indent="-228600" eaLnBrk="0" hangingPunct="0">
              <a:spcAft>
                <a:spcPts val="1800"/>
              </a:spcAft>
              <a:buClr>
                <a:schemeClr val="tx1"/>
              </a:buClr>
              <a:buSzPct val="85000"/>
              <a:buFont typeface="Arial" pitchFamily="34" charset="0"/>
              <a:buChar char="■"/>
              <a:defRPr/>
            </a:pPr>
            <a:r>
              <a:rPr lang="en-US" sz="2400" dirty="0"/>
              <a:t>Model output used as input to hydraulics and consequences models</a:t>
            </a:r>
          </a:p>
        </p:txBody>
      </p:sp>
      <p:pic>
        <p:nvPicPr>
          <p:cNvPr id="22531" name="Picture 4" descr="Dworshak"/>
          <p:cNvPicPr>
            <a:picLocks noChangeAspect="1" noChangeArrowheads="1"/>
          </p:cNvPicPr>
          <p:nvPr/>
        </p:nvPicPr>
        <p:blipFill rotWithShape="1">
          <a:blip r:embed="rId3" cstate="print"/>
          <a:srcRect l="26530" r="15306" b="19299"/>
          <a:stretch/>
        </p:blipFill>
        <p:spPr bwMode="auto">
          <a:xfrm>
            <a:off x="6078864" y="1544175"/>
            <a:ext cx="3733800" cy="2971800"/>
          </a:xfrm>
          <a:prstGeom prst="rect">
            <a:avLst/>
          </a:prstGeom>
          <a:noFill/>
          <a:ln w="12700">
            <a:solidFill>
              <a:schemeClr val="tx1"/>
            </a:solidFill>
            <a:miter lim="800000"/>
            <a:headEnd/>
            <a:tailEnd/>
          </a:ln>
        </p:spPr>
      </p:pic>
      <p:pic>
        <p:nvPicPr>
          <p:cNvPr id="7" name="Picture 6"/>
          <p:cNvPicPr>
            <a:picLocks noChangeAspect="1"/>
          </p:cNvPicPr>
          <p:nvPr/>
        </p:nvPicPr>
        <p:blipFill rotWithShape="1">
          <a:blip r:embed="rId4"/>
          <a:srcRect b="34986"/>
          <a:stretch/>
        </p:blipFill>
        <p:spPr>
          <a:xfrm>
            <a:off x="5772883" y="4603373"/>
            <a:ext cx="4188282" cy="1944671"/>
          </a:xfrm>
          <a:prstGeom prst="rect">
            <a:avLst/>
          </a:prstGeom>
        </p:spPr>
      </p:pic>
      <p:pic>
        <p:nvPicPr>
          <p:cNvPr id="8" name="Picture 7"/>
          <p:cNvPicPr>
            <a:picLocks noChangeAspect="1"/>
          </p:cNvPicPr>
          <p:nvPr/>
        </p:nvPicPr>
        <p:blipFill>
          <a:blip r:embed="rId5"/>
          <a:stretch>
            <a:fillRect/>
          </a:stretch>
        </p:blipFill>
        <p:spPr>
          <a:xfrm>
            <a:off x="3105883" y="5056443"/>
            <a:ext cx="2402470" cy="1471280"/>
          </a:xfrm>
          <a:prstGeom prst="rect">
            <a:avLst/>
          </a:prstGeom>
          <a:ln w="12700">
            <a:solidFill>
              <a:schemeClr val="tx1"/>
            </a:solidFill>
          </a:ln>
        </p:spPr>
      </p:pic>
      <p:sp>
        <p:nvSpPr>
          <p:cNvPr id="5" name="Title 4">
            <a:extLst>
              <a:ext uri="{FF2B5EF4-FFF2-40B4-BE49-F238E27FC236}">
                <a16:creationId xmlns:a16="http://schemas.microsoft.com/office/drawing/2014/main" id="{8217FFCF-31FE-8973-FE2F-39B7ADE1AFA0}"/>
              </a:ext>
            </a:extLst>
          </p:cNvPr>
          <p:cNvSpPr>
            <a:spLocks noGrp="1"/>
          </p:cNvSpPr>
          <p:nvPr>
            <p:ph type="title"/>
          </p:nvPr>
        </p:nvSpPr>
        <p:spPr>
          <a:xfrm>
            <a:off x="2426446" y="128981"/>
            <a:ext cx="7342705" cy="832920"/>
          </a:xfrm>
        </p:spPr>
        <p:txBody>
          <a:bodyPr/>
          <a:lstStyle/>
          <a:p>
            <a:pPr algn="ctr"/>
            <a:r>
              <a:rPr lang="en-US" dirty="0"/>
              <a:t>Reservoir Operations: </a:t>
            </a:r>
            <a:br>
              <a:rPr lang="en-US" dirty="0"/>
            </a:br>
            <a:r>
              <a:rPr lang="en-US" dirty="0"/>
              <a:t>HEC-</a:t>
            </a:r>
            <a:r>
              <a:rPr lang="en-US" dirty="0" err="1"/>
              <a:t>ResSim</a:t>
            </a:r>
            <a:r>
              <a:rPr lang="en-US" dirty="0"/>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1201031" y="1371600"/>
            <a:ext cx="4663440" cy="5165725"/>
          </a:xfrm>
          <a:prstGeom prst="rect">
            <a:avLst/>
          </a:prstGeom>
        </p:spPr>
        <p:txBody>
          <a:bodyPr/>
          <a:lstStyle/>
          <a:p>
            <a:pPr marL="228600" indent="-228600" eaLnBrk="0" hangingPunct="0">
              <a:spcAft>
                <a:spcPts val="1800"/>
              </a:spcAft>
              <a:buClr>
                <a:srgbClr val="000000"/>
              </a:buClr>
              <a:buSzPct val="85000"/>
              <a:buFont typeface="Arial" pitchFamily="34" charset="0"/>
              <a:buChar char="■"/>
              <a:defRPr/>
            </a:pPr>
            <a:r>
              <a:rPr lang="en-US" sz="2400" dirty="0">
                <a:solidFill>
                  <a:srgbClr val="000000"/>
                </a:solidFill>
                <a:latin typeface="Arial"/>
              </a:rPr>
              <a:t>Given flow hydrographs, compute water surface profiles</a:t>
            </a:r>
          </a:p>
          <a:p>
            <a:pPr marL="228600" indent="-228600" eaLnBrk="0" hangingPunct="0">
              <a:spcAft>
                <a:spcPts val="1800"/>
              </a:spcAft>
              <a:buClr>
                <a:srgbClr val="000000"/>
              </a:buClr>
              <a:buSzPct val="85000"/>
              <a:buFont typeface="Arial" pitchFamily="34" charset="0"/>
              <a:buChar char="■"/>
              <a:defRPr/>
            </a:pPr>
            <a:r>
              <a:rPr lang="en-US" sz="2400" dirty="0">
                <a:solidFill>
                  <a:srgbClr val="000000"/>
                </a:solidFill>
                <a:latin typeface="Arial"/>
              </a:rPr>
              <a:t>Predict resultant water surface elevations and inundation areas for events</a:t>
            </a:r>
          </a:p>
          <a:p>
            <a:pPr marL="228600" indent="-228600" eaLnBrk="0" hangingPunct="0">
              <a:spcAft>
                <a:spcPts val="1800"/>
              </a:spcAft>
              <a:buClr>
                <a:srgbClr val="000000"/>
              </a:buClr>
              <a:buSzPct val="85000"/>
              <a:buFont typeface="Arial" pitchFamily="34" charset="0"/>
              <a:buChar char="■"/>
              <a:defRPr/>
            </a:pPr>
            <a:r>
              <a:rPr lang="en-US" sz="2400" dirty="0">
                <a:solidFill>
                  <a:srgbClr val="000000"/>
                </a:solidFill>
                <a:latin typeface="Arial"/>
              </a:rPr>
              <a:t>Produce inundation maps</a:t>
            </a:r>
          </a:p>
          <a:p>
            <a:pPr marL="228600" indent="-228600" eaLnBrk="0" hangingPunct="0">
              <a:spcAft>
                <a:spcPts val="1800"/>
              </a:spcAft>
              <a:buClr>
                <a:srgbClr val="000000"/>
              </a:buClr>
              <a:buSzPct val="85000"/>
              <a:buFont typeface="Arial" pitchFamily="34" charset="0"/>
              <a:buChar char="■"/>
              <a:defRPr/>
            </a:pPr>
            <a:r>
              <a:rPr lang="en-US" sz="2400" dirty="0">
                <a:solidFill>
                  <a:srgbClr val="000000"/>
                </a:solidFill>
                <a:latin typeface="Arial"/>
              </a:rPr>
              <a:t>Model output used as input to consequences models</a:t>
            </a:r>
          </a:p>
          <a:p>
            <a:pPr marL="228600" indent="-228600" eaLnBrk="0" hangingPunct="0">
              <a:spcAft>
                <a:spcPts val="600"/>
              </a:spcAft>
              <a:buClr>
                <a:schemeClr val="tx1"/>
              </a:buClr>
              <a:buSzPct val="85000"/>
              <a:buFont typeface="Arial" pitchFamily="34" charset="0"/>
              <a:buChar char="■"/>
              <a:defRPr/>
            </a:pPr>
            <a:endParaRPr lang="en-US" sz="2000" dirty="0"/>
          </a:p>
          <a:p>
            <a:pPr eaLnBrk="0" hangingPunct="0">
              <a:spcAft>
                <a:spcPts val="600"/>
              </a:spcAft>
              <a:buClr>
                <a:schemeClr val="tx1"/>
              </a:buClr>
              <a:buSzPct val="85000"/>
              <a:defRPr/>
            </a:pPr>
            <a:endParaRPr lang="en-US" sz="2000" dirty="0"/>
          </a:p>
          <a:p>
            <a:pPr marL="228600" indent="-228600" eaLnBrk="0" hangingPunct="0">
              <a:spcAft>
                <a:spcPts val="600"/>
              </a:spcAft>
              <a:buClr>
                <a:schemeClr val="tx1"/>
              </a:buClr>
              <a:buSzPct val="85000"/>
              <a:buFont typeface="Arial" pitchFamily="34" charset="0"/>
              <a:buChar char="■"/>
              <a:defRPr/>
            </a:pPr>
            <a:endParaRPr lang="en-US" sz="2000" dirty="0"/>
          </a:p>
        </p:txBody>
      </p:sp>
      <p:pic>
        <p:nvPicPr>
          <p:cNvPr id="3" name="Picture 2"/>
          <p:cNvPicPr>
            <a:picLocks noChangeAspect="1"/>
          </p:cNvPicPr>
          <p:nvPr/>
        </p:nvPicPr>
        <p:blipFill>
          <a:blip r:embed="rId3"/>
          <a:stretch>
            <a:fillRect/>
          </a:stretch>
        </p:blipFill>
        <p:spPr>
          <a:xfrm>
            <a:off x="6153487" y="1169352"/>
            <a:ext cx="3485877" cy="2820035"/>
          </a:xfrm>
          <a:prstGeom prst="rect">
            <a:avLst/>
          </a:prstGeom>
        </p:spPr>
      </p:pic>
      <p:grpSp>
        <p:nvGrpSpPr>
          <p:cNvPr id="6" name="Group 5">
            <a:extLst>
              <a:ext uri="{FF2B5EF4-FFF2-40B4-BE49-F238E27FC236}">
                <a16:creationId xmlns:a16="http://schemas.microsoft.com/office/drawing/2014/main" id="{2F8BA8E2-C3F5-B686-1470-86F70C1A9516}"/>
              </a:ext>
            </a:extLst>
          </p:cNvPr>
          <p:cNvGrpSpPr/>
          <p:nvPr/>
        </p:nvGrpSpPr>
        <p:grpSpPr>
          <a:xfrm>
            <a:off x="5785730" y="4114799"/>
            <a:ext cx="4221389" cy="2514600"/>
            <a:chOff x="5635871" y="4114799"/>
            <a:chExt cx="4221389" cy="2514600"/>
          </a:xfrm>
        </p:grpSpPr>
        <p:pic>
          <p:nvPicPr>
            <p:cNvPr id="4" name="Picture 3"/>
            <p:cNvPicPr>
              <a:picLocks noChangeAspect="1"/>
            </p:cNvPicPr>
            <p:nvPr/>
          </p:nvPicPr>
          <p:blipFill rotWithShape="1">
            <a:blip r:embed="rId4"/>
            <a:srcRect l="21649"/>
            <a:stretch/>
          </p:blipFill>
          <p:spPr>
            <a:xfrm>
              <a:off x="5635871" y="4114799"/>
              <a:ext cx="4221389" cy="2514600"/>
            </a:xfrm>
            <a:prstGeom prst="rect">
              <a:avLst/>
            </a:prstGeom>
          </p:spPr>
        </p:pic>
        <p:pic>
          <p:nvPicPr>
            <p:cNvPr id="10" name="Picture 9"/>
            <p:cNvPicPr>
              <a:picLocks noChangeAspect="1"/>
            </p:cNvPicPr>
            <p:nvPr/>
          </p:nvPicPr>
          <p:blipFill rotWithShape="1">
            <a:blip r:embed="rId4"/>
            <a:srcRect t="16710" r="80057" b="21142"/>
            <a:stretch/>
          </p:blipFill>
          <p:spPr>
            <a:xfrm>
              <a:off x="5635871" y="4125880"/>
              <a:ext cx="1074447" cy="1562768"/>
            </a:xfrm>
            <a:prstGeom prst="rect">
              <a:avLst/>
            </a:prstGeom>
          </p:spPr>
        </p:pic>
      </p:grpSp>
      <p:sp>
        <p:nvSpPr>
          <p:cNvPr id="2" name="Title 1">
            <a:extLst>
              <a:ext uri="{FF2B5EF4-FFF2-40B4-BE49-F238E27FC236}">
                <a16:creationId xmlns:a16="http://schemas.microsoft.com/office/drawing/2014/main" id="{E6EBB48B-259E-AB49-9002-F92E4F1B203C}"/>
              </a:ext>
            </a:extLst>
          </p:cNvPr>
          <p:cNvSpPr>
            <a:spLocks noGrp="1"/>
          </p:cNvSpPr>
          <p:nvPr>
            <p:ph type="title"/>
          </p:nvPr>
        </p:nvSpPr>
        <p:spPr>
          <a:xfrm>
            <a:off x="2426447" y="128981"/>
            <a:ext cx="7333373" cy="832920"/>
          </a:xfrm>
        </p:spPr>
        <p:txBody>
          <a:bodyPr/>
          <a:lstStyle/>
          <a:p>
            <a:pPr algn="ctr"/>
            <a:r>
              <a:rPr lang="en-US" dirty="0"/>
              <a:t>River Hydraulics: </a:t>
            </a:r>
            <a:br>
              <a:rPr lang="en-US" dirty="0"/>
            </a:br>
            <a:r>
              <a:rPr lang="en-US" dirty="0"/>
              <a:t>HEC-RAS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6D02B373-5E36-2FC5-5797-8BF28DC65E29}"/>
              </a:ext>
            </a:extLst>
          </p:cNvPr>
          <p:cNvSpPr>
            <a:spLocks noGrp="1"/>
          </p:cNvSpPr>
          <p:nvPr>
            <p:ph idx="1"/>
          </p:nvPr>
        </p:nvSpPr>
        <p:spPr>
          <a:xfrm>
            <a:off x="3910268" y="1028700"/>
            <a:ext cx="6993521" cy="3025942"/>
          </a:xfrm>
        </p:spPr>
        <p:txBody>
          <a:bodyPr/>
          <a:lstStyle/>
          <a:p>
            <a:pPr marL="342900" indent="-342900" eaLnBrk="0" hangingPunct="0">
              <a:spcBef>
                <a:spcPct val="20000"/>
              </a:spcBef>
              <a:buFont typeface="Wingdings" pitchFamily="2" charset="2"/>
              <a:buChar char="§"/>
              <a:defRPr/>
            </a:pPr>
            <a:endParaRPr lang="en-US" sz="2400" kern="0" dirty="0"/>
          </a:p>
          <a:p>
            <a:pPr marL="342900" indent="-342900" eaLnBrk="0" hangingPunct="0">
              <a:spcBef>
                <a:spcPct val="20000"/>
              </a:spcBef>
              <a:buFont typeface="Wingdings" panose="05000000000000000000" pitchFamily="2" charset="2"/>
              <a:buChar char="Ø"/>
              <a:defRPr/>
            </a:pPr>
            <a:r>
              <a:rPr lang="en-US" sz="2400" kern="0" dirty="0"/>
              <a:t>Water Management in USACE </a:t>
            </a:r>
          </a:p>
          <a:p>
            <a:pPr marL="342900" indent="-342900" eaLnBrk="0" hangingPunct="0">
              <a:spcBef>
                <a:spcPct val="20000"/>
              </a:spcBef>
              <a:buFont typeface="Wingdings" panose="05000000000000000000" pitchFamily="2" charset="2"/>
              <a:buChar char="Ø"/>
              <a:defRPr/>
            </a:pPr>
            <a:endParaRPr lang="en-US" sz="800" kern="0" dirty="0"/>
          </a:p>
          <a:p>
            <a:pPr marL="342900" indent="-342900" eaLnBrk="0" hangingPunct="0">
              <a:spcBef>
                <a:spcPct val="20000"/>
              </a:spcBef>
              <a:buFont typeface="Wingdings" panose="05000000000000000000" pitchFamily="2" charset="2"/>
              <a:buChar char="Ø"/>
              <a:defRPr/>
            </a:pPr>
            <a:r>
              <a:rPr lang="en-US" sz="2400" kern="0" dirty="0"/>
              <a:t>Corps Water Management System (CWMS) </a:t>
            </a:r>
          </a:p>
          <a:p>
            <a:pPr marL="342900" indent="-342900" eaLnBrk="0" hangingPunct="0">
              <a:spcBef>
                <a:spcPct val="20000"/>
              </a:spcBef>
              <a:buFont typeface="Wingdings" panose="05000000000000000000" pitchFamily="2" charset="2"/>
              <a:buChar char="Ø"/>
              <a:defRPr/>
            </a:pPr>
            <a:endParaRPr lang="en-US" sz="800" kern="0" dirty="0"/>
          </a:p>
          <a:p>
            <a:pPr marL="342900" indent="-342900" eaLnBrk="0" hangingPunct="0">
              <a:spcBef>
                <a:spcPct val="20000"/>
              </a:spcBef>
              <a:buFont typeface="Wingdings" panose="05000000000000000000" pitchFamily="2" charset="2"/>
              <a:buChar char="Ø"/>
              <a:defRPr/>
            </a:pPr>
            <a:r>
              <a:rPr lang="en-US" sz="2400" kern="0" dirty="0"/>
              <a:t>CWMS National Implementation Program</a:t>
            </a:r>
          </a:p>
          <a:p>
            <a:pPr marL="342900" indent="-342900" eaLnBrk="0" hangingPunct="0">
              <a:spcBef>
                <a:spcPct val="20000"/>
              </a:spcBef>
              <a:buFont typeface="Wingdings" panose="05000000000000000000" pitchFamily="2" charset="2"/>
              <a:buChar char="Ø"/>
              <a:defRPr/>
            </a:pPr>
            <a:endParaRPr lang="en-US" sz="800" kern="0" dirty="0"/>
          </a:p>
          <a:p>
            <a:pPr marL="342900" indent="-342900" eaLnBrk="0" hangingPunct="0">
              <a:spcBef>
                <a:spcPct val="20000"/>
              </a:spcBef>
              <a:buFont typeface="Wingdings" panose="05000000000000000000" pitchFamily="2" charset="2"/>
              <a:buChar char="Ø"/>
              <a:defRPr/>
            </a:pPr>
            <a:r>
              <a:rPr lang="en-US" sz="2400" kern="0" dirty="0"/>
              <a:t>Summary and Resources</a:t>
            </a:r>
          </a:p>
          <a:p>
            <a:pPr marL="342900" indent="-342900" eaLnBrk="0" hangingPunct="0">
              <a:spcBef>
                <a:spcPct val="20000"/>
              </a:spcBef>
              <a:buFont typeface="Wingdings" panose="05000000000000000000" pitchFamily="2" charset="2"/>
              <a:buChar char="Ø"/>
              <a:defRPr/>
            </a:pPr>
            <a:endParaRPr lang="en-US" sz="800" kern="0" dirty="0"/>
          </a:p>
          <a:p>
            <a:endParaRPr lang="en-US" dirty="0"/>
          </a:p>
        </p:txBody>
      </p:sp>
      <p:sp>
        <p:nvSpPr>
          <p:cNvPr id="4" name="Title 3">
            <a:extLst>
              <a:ext uri="{FF2B5EF4-FFF2-40B4-BE49-F238E27FC236}">
                <a16:creationId xmlns:a16="http://schemas.microsoft.com/office/drawing/2014/main" id="{18B31C11-9EE9-F561-166B-3EC54905C9DC}"/>
              </a:ext>
            </a:extLst>
          </p:cNvPr>
          <p:cNvSpPr>
            <a:spLocks noGrp="1"/>
          </p:cNvSpPr>
          <p:nvPr>
            <p:ph type="title"/>
          </p:nvPr>
        </p:nvSpPr>
        <p:spPr/>
        <p:txBody>
          <a:bodyPr/>
          <a:lstStyle/>
          <a:p>
            <a:r>
              <a:rPr lang="en-US" dirty="0"/>
              <a:t>Overview</a:t>
            </a:r>
          </a:p>
        </p:txBody>
      </p:sp>
      <p:pic>
        <p:nvPicPr>
          <p:cNvPr id="2" name="Picture 1" descr="Icon&#10;&#10;Description automatically generated">
            <a:extLst>
              <a:ext uri="{FF2B5EF4-FFF2-40B4-BE49-F238E27FC236}">
                <a16:creationId xmlns:a16="http://schemas.microsoft.com/office/drawing/2014/main" id="{533CC4B2-9C10-89F8-F98D-FBAAE985BDB0}"/>
              </a:ext>
            </a:extLst>
          </p:cNvPr>
          <p:cNvPicPr>
            <a:picLocks noChangeAspect="1"/>
          </p:cNvPicPr>
          <p:nvPr/>
        </p:nvPicPr>
        <p:blipFill>
          <a:blip r:embed="rId3"/>
          <a:stretch>
            <a:fillRect/>
          </a:stretch>
        </p:blipFill>
        <p:spPr>
          <a:xfrm>
            <a:off x="1553589" y="1645652"/>
            <a:ext cx="1783348" cy="178334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191685262"/>
      </p:ext>
    </p:extLst>
  </p:cSld>
  <p:clrMapOvr>
    <a:masterClrMapping/>
  </p:clrMapOvr>
  <p:transition advClick="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txBox="1">
            <a:spLocks noChangeArrowheads="1"/>
          </p:cNvSpPr>
          <p:nvPr/>
        </p:nvSpPr>
        <p:spPr>
          <a:xfrm>
            <a:off x="6007513" y="1351434"/>
            <a:ext cx="4707194" cy="4276920"/>
          </a:xfrm>
          <a:prstGeom prst="rect">
            <a:avLst/>
          </a:prstGeom>
        </p:spPr>
        <p:txBody>
          <a:bodyPr/>
          <a:lstStyle/>
          <a:p>
            <a:pPr marL="228600" indent="-228600" eaLnBrk="0" hangingPunct="0">
              <a:spcAft>
                <a:spcPts val="1200"/>
              </a:spcAft>
              <a:buClr>
                <a:schemeClr val="tx1"/>
              </a:buClr>
              <a:buSzPct val="85000"/>
              <a:buFont typeface="Arial" pitchFamily="34" charset="0"/>
              <a:buChar char="■"/>
              <a:defRPr/>
            </a:pPr>
            <a:r>
              <a:rPr lang="en-US" sz="2200" dirty="0"/>
              <a:t>HEC-FIA (Flood Impact Analysis) identifies the consequences from a flood event</a:t>
            </a:r>
          </a:p>
          <a:p>
            <a:pPr marL="228600" indent="-228600" eaLnBrk="0" hangingPunct="0">
              <a:spcAft>
                <a:spcPts val="1200"/>
              </a:spcAft>
              <a:buClr>
                <a:schemeClr val="tx1"/>
              </a:buClr>
              <a:buSzPct val="85000"/>
              <a:buFont typeface="Arial" pitchFamily="34" charset="0"/>
              <a:buChar char="■"/>
              <a:defRPr/>
            </a:pPr>
            <a:r>
              <a:rPr lang="en-US" sz="2200" dirty="0"/>
              <a:t>Given river stages and damage data, computes damages to structures and estimates life loss</a:t>
            </a:r>
          </a:p>
          <a:p>
            <a:pPr marL="228600" indent="-228600" eaLnBrk="0" hangingPunct="0">
              <a:spcAft>
                <a:spcPts val="1200"/>
              </a:spcAft>
              <a:buClr>
                <a:schemeClr val="tx1"/>
              </a:buClr>
              <a:buSzPct val="85000"/>
              <a:buFont typeface="Arial" pitchFamily="34" charset="0"/>
              <a:buChar char="■"/>
              <a:defRPr/>
            </a:pPr>
            <a:r>
              <a:rPr lang="en-US" sz="2200" dirty="0"/>
              <a:t>Computes project benefits </a:t>
            </a:r>
          </a:p>
          <a:p>
            <a:pPr marL="228600" indent="-228600" eaLnBrk="0" hangingPunct="0">
              <a:spcAft>
                <a:spcPts val="1200"/>
              </a:spcAft>
              <a:buClr>
                <a:schemeClr val="tx1"/>
              </a:buClr>
              <a:buSzPct val="85000"/>
              <a:buFont typeface="Arial" pitchFamily="34" charset="0"/>
              <a:buChar char="■"/>
              <a:defRPr/>
            </a:pPr>
            <a:r>
              <a:rPr lang="en-US" sz="2200" dirty="0"/>
              <a:t>Response tables provide a list and of actions to take during an event, based on forecasted stages</a:t>
            </a:r>
          </a:p>
        </p:txBody>
      </p:sp>
      <p:pic>
        <p:nvPicPr>
          <p:cNvPr id="27651" name="Picture 4" descr="house_flood"/>
          <p:cNvPicPr>
            <a:picLocks noChangeAspect="1" noChangeArrowheads="1"/>
          </p:cNvPicPr>
          <p:nvPr/>
        </p:nvPicPr>
        <p:blipFill>
          <a:blip r:embed="rId3" cstate="print"/>
          <a:srcRect r="16216" b="5588"/>
          <a:stretch>
            <a:fillRect/>
          </a:stretch>
        </p:blipFill>
        <p:spPr bwMode="auto">
          <a:xfrm>
            <a:off x="1175715" y="191724"/>
            <a:ext cx="4061498" cy="3736886"/>
          </a:xfrm>
          <a:prstGeom prst="rect">
            <a:avLst/>
          </a:prstGeom>
          <a:noFill/>
          <a:ln w="9525">
            <a:noFill/>
            <a:miter lim="800000"/>
            <a:headEnd/>
            <a:tailEnd/>
          </a:ln>
        </p:spPr>
      </p:pic>
      <p:pic>
        <p:nvPicPr>
          <p:cNvPr id="27653" name="Picture 7" descr="Picture2.png"/>
          <p:cNvPicPr>
            <a:picLocks noChangeAspect="1"/>
          </p:cNvPicPr>
          <p:nvPr/>
        </p:nvPicPr>
        <p:blipFill>
          <a:blip r:embed="rId4" cstate="print"/>
          <a:srcRect/>
          <a:stretch>
            <a:fillRect/>
          </a:stretch>
        </p:blipFill>
        <p:spPr bwMode="auto">
          <a:xfrm>
            <a:off x="1175715" y="3746410"/>
            <a:ext cx="4061498" cy="3059969"/>
          </a:xfrm>
          <a:prstGeom prst="rect">
            <a:avLst/>
          </a:prstGeom>
          <a:noFill/>
          <a:ln w="9525">
            <a:noFill/>
            <a:miter lim="800000"/>
            <a:headEnd/>
            <a:tailEnd/>
          </a:ln>
        </p:spPr>
      </p:pic>
      <p:sp>
        <p:nvSpPr>
          <p:cNvPr id="2" name="Title 1">
            <a:extLst>
              <a:ext uri="{FF2B5EF4-FFF2-40B4-BE49-F238E27FC236}">
                <a16:creationId xmlns:a16="http://schemas.microsoft.com/office/drawing/2014/main" id="{4B16CBDD-EEF3-2BAE-3DE6-EC3EB209989C}"/>
              </a:ext>
            </a:extLst>
          </p:cNvPr>
          <p:cNvSpPr>
            <a:spLocks noGrp="1"/>
          </p:cNvSpPr>
          <p:nvPr>
            <p:ph type="title"/>
          </p:nvPr>
        </p:nvSpPr>
        <p:spPr>
          <a:xfrm>
            <a:off x="5775395" y="112637"/>
            <a:ext cx="4015380" cy="832920"/>
          </a:xfrm>
        </p:spPr>
        <p:txBody>
          <a:bodyPr/>
          <a:lstStyle/>
          <a:p>
            <a:pPr algn="ctr"/>
            <a:r>
              <a:rPr lang="en-US" dirty="0"/>
              <a:t>Consequences: </a:t>
            </a:r>
            <a:br>
              <a:rPr lang="en-US" dirty="0"/>
            </a:br>
            <a:r>
              <a:rPr lang="en-US" dirty="0"/>
              <a:t>HEC-FIA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889131" y="1552575"/>
            <a:ext cx="7207493" cy="4411663"/>
          </a:xfrm>
          <a:prstGeom prst="rect">
            <a:avLst/>
          </a:prstGeom>
          <a:noFill/>
          <a:ln w="9525">
            <a:noFill/>
            <a:miter lim="800000"/>
            <a:headEnd/>
            <a:tailEnd/>
          </a:ln>
        </p:spPr>
        <p:txBody>
          <a:bodyPr/>
          <a:lstStyle/>
          <a:p>
            <a:pPr marL="228600" indent="-228600" eaLnBrk="0" hangingPunct="0">
              <a:spcAft>
                <a:spcPts val="2400"/>
              </a:spcAft>
              <a:buClr>
                <a:schemeClr val="tx1"/>
              </a:buClr>
              <a:buSzPct val="100000"/>
              <a:buFont typeface="Arial" pitchFamily="34" charset="0"/>
              <a:buChar char="■"/>
              <a:defRPr/>
            </a:pPr>
            <a:r>
              <a:rPr lang="en-US" sz="2200" dirty="0"/>
              <a:t>Real-time hydrometeorological data </a:t>
            </a:r>
          </a:p>
          <a:p>
            <a:pPr marL="228600" indent="-228600" eaLnBrk="0" hangingPunct="0">
              <a:spcAft>
                <a:spcPts val="2400"/>
              </a:spcAft>
              <a:buClr>
                <a:schemeClr val="tx1"/>
              </a:buClr>
              <a:buSzPct val="100000"/>
              <a:buFont typeface="Arial" pitchFamily="34" charset="0"/>
              <a:buChar char="■"/>
              <a:defRPr/>
            </a:pPr>
            <a:r>
              <a:rPr lang="en-US" sz="2200" dirty="0"/>
              <a:t>Weather forecasts </a:t>
            </a:r>
          </a:p>
          <a:p>
            <a:pPr marL="228600" indent="-228600" eaLnBrk="0" hangingPunct="0">
              <a:spcAft>
                <a:spcPts val="2400"/>
              </a:spcAft>
              <a:buClr>
                <a:schemeClr val="tx1"/>
              </a:buClr>
              <a:buSzPct val="100000"/>
              <a:buFont typeface="Arial" pitchFamily="34" charset="0"/>
              <a:buChar char="■"/>
              <a:defRPr/>
            </a:pPr>
            <a:r>
              <a:rPr lang="en-US" sz="2200" dirty="0"/>
              <a:t>Models for various forecast alternatives (scenarios) are calibrated based on real time conditions</a:t>
            </a:r>
          </a:p>
          <a:p>
            <a:pPr marL="228600" indent="-228600" eaLnBrk="0" hangingPunct="0">
              <a:spcAft>
                <a:spcPts val="2400"/>
              </a:spcAft>
              <a:buClr>
                <a:schemeClr val="tx1"/>
              </a:buClr>
              <a:buSzPct val="100000"/>
              <a:buFont typeface="Arial" pitchFamily="34" charset="0"/>
              <a:buChar char="■"/>
              <a:defRPr/>
            </a:pPr>
            <a:r>
              <a:rPr lang="en-US" sz="2200" dirty="0"/>
              <a:t>Forecast alternatives for a variety of scenarios are simulated and evaluated for decision making purposes</a:t>
            </a:r>
          </a:p>
        </p:txBody>
      </p:sp>
      <p:pic>
        <p:nvPicPr>
          <p:cNvPr id="17411" name="Picture 4"/>
          <p:cNvPicPr>
            <a:picLocks noChangeAspect="1" noChangeArrowheads="1"/>
          </p:cNvPicPr>
          <p:nvPr/>
        </p:nvPicPr>
        <p:blipFill>
          <a:blip r:embed="rId3" cstate="print"/>
          <a:srcRect l="33881" r="26326"/>
          <a:stretch>
            <a:fillRect/>
          </a:stretch>
        </p:blipFill>
        <p:spPr bwMode="auto">
          <a:xfrm>
            <a:off x="0" y="0"/>
            <a:ext cx="3666392" cy="6858000"/>
          </a:xfrm>
          <a:prstGeom prst="rect">
            <a:avLst/>
          </a:prstGeom>
          <a:noFill/>
          <a:ln w="9525">
            <a:noFill/>
            <a:miter lim="800000"/>
            <a:headEnd/>
            <a:tailEnd/>
          </a:ln>
        </p:spPr>
      </p:pic>
      <p:sp>
        <p:nvSpPr>
          <p:cNvPr id="2" name="Title 1">
            <a:extLst>
              <a:ext uri="{FF2B5EF4-FFF2-40B4-BE49-F238E27FC236}">
                <a16:creationId xmlns:a16="http://schemas.microsoft.com/office/drawing/2014/main" id="{2C5FB8A5-A5EF-E640-DED7-3A4194277D08}"/>
              </a:ext>
            </a:extLst>
          </p:cNvPr>
          <p:cNvSpPr>
            <a:spLocks noGrp="1"/>
          </p:cNvSpPr>
          <p:nvPr>
            <p:ph type="title"/>
          </p:nvPr>
        </p:nvSpPr>
        <p:spPr>
          <a:xfrm>
            <a:off x="4079633" y="128981"/>
            <a:ext cx="5638800" cy="747320"/>
          </a:xfrm>
        </p:spPr>
        <p:txBody>
          <a:bodyPr/>
          <a:lstStyle/>
          <a:p>
            <a:pPr algn="ctr"/>
            <a:r>
              <a:rPr lang="en-US" dirty="0"/>
              <a:t>CWMS Modeling: </a:t>
            </a:r>
            <a:br>
              <a:rPr lang="en-US" dirty="0"/>
            </a:br>
            <a:r>
              <a:rPr lang="en-US" dirty="0"/>
              <a:t>Putting it all together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A62C713-A1CF-1A03-1376-FCC5722BF1F2}"/>
              </a:ext>
            </a:extLst>
          </p:cNvPr>
          <p:cNvSpPr>
            <a:spLocks noGrp="1"/>
          </p:cNvSpPr>
          <p:nvPr>
            <p:ph type="title"/>
          </p:nvPr>
        </p:nvSpPr>
        <p:spPr/>
        <p:txBody>
          <a:bodyPr/>
          <a:lstStyle/>
          <a:p>
            <a:r>
              <a:rPr lang="en-US" dirty="0"/>
              <a:t>CWMS National implementation Plan</a:t>
            </a:r>
          </a:p>
        </p:txBody>
      </p:sp>
    </p:spTree>
    <p:extLst>
      <p:ext uri="{BB962C8B-B14F-4D97-AF65-F5344CB8AC3E}">
        <p14:creationId xmlns:p14="http://schemas.microsoft.com/office/powerpoint/2010/main" val="12351774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36031" y="1484474"/>
            <a:ext cx="9119937" cy="4370427"/>
          </a:xfrm>
          <a:prstGeom prst="rect">
            <a:avLst/>
          </a:prstGeom>
        </p:spPr>
        <p:txBody>
          <a:bodyPr wrap="square">
            <a:spAutoFit/>
          </a:bodyPr>
          <a:lstStyle/>
          <a:p>
            <a:pPr marL="800100" lvl="1" indent="-342900" eaLnBrk="0" hangingPunct="0">
              <a:spcAft>
                <a:spcPts val="2400"/>
              </a:spcAft>
              <a:buSzPct val="146000"/>
              <a:buFont typeface="Wingdings" panose="05000000000000000000" pitchFamily="2" charset="2"/>
              <a:buChar char="§"/>
              <a:defRPr/>
            </a:pPr>
            <a:r>
              <a:rPr lang="en-US" sz="2400" dirty="0">
                <a:latin typeface="Arial" charset="0"/>
                <a:ea typeface="Tahoma" pitchFamily="34" charset="0"/>
                <a:cs typeface="Tahoma" pitchFamily="34" charset="0"/>
              </a:rPr>
              <a:t>Joint effort by MMC and HEC to strengthen water management capabilities of USACE</a:t>
            </a:r>
          </a:p>
          <a:p>
            <a:pPr marL="800100" lvl="1" indent="-342900" eaLnBrk="0" hangingPunct="0">
              <a:spcAft>
                <a:spcPts val="1200"/>
              </a:spcAft>
              <a:buSzPct val="146000"/>
              <a:buFont typeface="Wingdings" panose="05000000000000000000" pitchFamily="2" charset="2"/>
              <a:buChar char="§"/>
              <a:defRPr/>
            </a:pPr>
            <a:r>
              <a:rPr lang="en-US" sz="2400" dirty="0">
                <a:latin typeface="Arial" charset="0"/>
                <a:ea typeface="Tahoma" pitchFamily="34" charset="0"/>
                <a:cs typeface="Tahoma" pitchFamily="34" charset="0"/>
              </a:rPr>
              <a:t>Aims to develop CWMS models and databases for USACE Districts across the nations</a:t>
            </a:r>
          </a:p>
          <a:p>
            <a:pPr marL="1371600" lvl="2" indent="-342900" eaLnBrk="0" hangingPunct="0">
              <a:spcAft>
                <a:spcPts val="1200"/>
              </a:spcAft>
              <a:buSzPct val="75000"/>
              <a:buFont typeface="Arial" panose="020B0604020202020204" pitchFamily="34" charset="0"/>
              <a:buChar char="►"/>
              <a:defRPr/>
            </a:pPr>
            <a:r>
              <a:rPr lang="en-US" sz="2000" dirty="0">
                <a:latin typeface="Arial" charset="0"/>
                <a:ea typeface="Tahoma" pitchFamily="34" charset="0"/>
                <a:cs typeface="Tahoma" pitchFamily="34" charset="0"/>
              </a:rPr>
              <a:t>201 watersheds ranging in size from 50 to 100,000+ sq. mi. </a:t>
            </a:r>
          </a:p>
          <a:p>
            <a:pPr marL="1371600" lvl="2" indent="-342900" eaLnBrk="0" hangingPunct="0">
              <a:spcAft>
                <a:spcPts val="2400"/>
              </a:spcAft>
              <a:buSzPct val="75000"/>
              <a:buFont typeface="Arial" panose="020B0604020202020204" pitchFamily="34" charset="0"/>
              <a:buChar char="►"/>
              <a:defRPr/>
            </a:pPr>
            <a:r>
              <a:rPr lang="en-US" sz="2000" dirty="0">
                <a:latin typeface="Arial" charset="0"/>
                <a:ea typeface="Tahoma" pitchFamily="34" charset="0"/>
                <a:cs typeface="Tahoma" pitchFamily="34" charset="0"/>
              </a:rPr>
              <a:t>Total of 2,250,000+ sq. mi.</a:t>
            </a:r>
            <a:endParaRPr lang="en-US" sz="2400" dirty="0">
              <a:latin typeface="Arial" charset="0"/>
              <a:ea typeface="Tahoma" pitchFamily="34" charset="0"/>
              <a:cs typeface="Tahoma" pitchFamily="34" charset="0"/>
            </a:endParaRPr>
          </a:p>
          <a:p>
            <a:pPr marL="800100" lvl="1" indent="-342900" eaLnBrk="0" hangingPunct="0">
              <a:spcAft>
                <a:spcPts val="1200"/>
              </a:spcAft>
              <a:buSzPct val="146000"/>
              <a:buFont typeface="Wingdings" panose="05000000000000000000" pitchFamily="2" charset="2"/>
              <a:buChar char="§"/>
              <a:defRPr/>
            </a:pPr>
            <a:r>
              <a:rPr lang="en-US" sz="2400" dirty="0">
                <a:latin typeface="Arial" charset="0"/>
                <a:ea typeface="Tahoma" pitchFamily="34" charset="0"/>
                <a:cs typeface="Tahoma" pitchFamily="34" charset="0"/>
              </a:rPr>
              <a:t>Implement CWMS models into daily water management processes at district offices</a:t>
            </a:r>
          </a:p>
          <a:p>
            <a:pPr marL="1371600" lvl="2" indent="-342900" eaLnBrk="0" hangingPunct="0">
              <a:spcAft>
                <a:spcPts val="1800"/>
              </a:spcAft>
              <a:buSzPct val="75000"/>
              <a:buFont typeface="Arial" panose="020B0604020202020204" pitchFamily="34" charset="0"/>
              <a:buChar char="►"/>
              <a:defRPr/>
            </a:pPr>
            <a:r>
              <a:rPr lang="en-US" sz="2400" dirty="0">
                <a:latin typeface="Arial" charset="0"/>
                <a:ea typeface="Tahoma" pitchFamily="34" charset="0"/>
                <a:cs typeface="Tahoma" pitchFamily="34" charset="0"/>
              </a:rPr>
              <a:t>Consistent approach across the nation</a:t>
            </a:r>
          </a:p>
        </p:txBody>
      </p:sp>
      <p:sp>
        <p:nvSpPr>
          <p:cNvPr id="2" name="Title 1">
            <a:extLst>
              <a:ext uri="{FF2B5EF4-FFF2-40B4-BE49-F238E27FC236}">
                <a16:creationId xmlns:a16="http://schemas.microsoft.com/office/drawing/2014/main" id="{8982AC63-71C9-8EC9-CFF2-7D1B3B0B7F8F}"/>
              </a:ext>
            </a:extLst>
          </p:cNvPr>
          <p:cNvSpPr>
            <a:spLocks noGrp="1"/>
          </p:cNvSpPr>
          <p:nvPr>
            <p:ph type="title"/>
          </p:nvPr>
        </p:nvSpPr>
        <p:spPr>
          <a:xfrm>
            <a:off x="2426447" y="128981"/>
            <a:ext cx="7366615" cy="832920"/>
          </a:xfrm>
        </p:spPr>
        <p:txBody>
          <a:bodyPr/>
          <a:lstStyle/>
          <a:p>
            <a:pPr algn="ctr"/>
            <a:r>
              <a:rPr lang="en-US" dirty="0"/>
              <a:t>CWMS National </a:t>
            </a:r>
            <a:br>
              <a:rPr lang="en-US" dirty="0"/>
            </a:br>
            <a:r>
              <a:rPr lang="en-US" dirty="0"/>
              <a:t>Implementation Plan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62B30-54AB-70B7-AFD9-CF5D1A8AF60A}"/>
              </a:ext>
            </a:extLst>
          </p:cNvPr>
          <p:cNvSpPr>
            <a:spLocks noGrp="1"/>
          </p:cNvSpPr>
          <p:nvPr>
            <p:ph type="title"/>
          </p:nvPr>
        </p:nvSpPr>
        <p:spPr>
          <a:xfrm>
            <a:off x="2426447" y="128981"/>
            <a:ext cx="7314712" cy="832920"/>
          </a:xfrm>
          <a:noFill/>
          <a:ln w="9525">
            <a:noFill/>
            <a:miter lim="800000"/>
            <a:headEnd/>
            <a:tailEnd/>
          </a:ln>
        </p:spPr>
        <p:txBody>
          <a:bodyPr vert="horz" wrap="square" lIns="45720" tIns="0" rIns="0" bIns="0" numCol="1" anchor="ctr" anchorCtr="0" compatLnSpc="1">
            <a:prstTxWarp prst="textNoShape">
              <a:avLst/>
            </a:prstTxWarp>
          </a:bodyPr>
          <a:lstStyle/>
          <a:p>
            <a:pPr algn="ctr"/>
            <a:r>
              <a:rPr lang="en-US" dirty="0"/>
              <a:t>CWMS National </a:t>
            </a:r>
            <a:br>
              <a:rPr lang="en-US" dirty="0"/>
            </a:br>
            <a:r>
              <a:rPr lang="en-US" dirty="0"/>
              <a:t>Implementation Plan</a:t>
            </a:r>
          </a:p>
        </p:txBody>
      </p:sp>
      <p:sp>
        <p:nvSpPr>
          <p:cNvPr id="5" name="Content Placeholder 1"/>
          <p:cNvSpPr>
            <a:spLocks noGrp="1"/>
          </p:cNvSpPr>
          <p:nvPr>
            <p:ph sz="half" idx="4294967295"/>
          </p:nvPr>
        </p:nvSpPr>
        <p:spPr>
          <a:xfrm>
            <a:off x="1023211" y="1547326"/>
            <a:ext cx="3282089" cy="5026025"/>
          </a:xfrm>
        </p:spPr>
        <p:txBody>
          <a:bodyPr/>
          <a:lstStyle/>
          <a:p>
            <a:pPr marL="457200" lvl="1" indent="-342900">
              <a:spcAft>
                <a:spcPts val="1800"/>
              </a:spcAft>
              <a:buSzPct val="125000"/>
              <a:defRPr/>
            </a:pPr>
            <a:r>
              <a:rPr lang="en-US" sz="1800" dirty="0">
                <a:latin typeface="Arial" charset="0"/>
                <a:ea typeface="Tahoma" pitchFamily="34" charset="0"/>
                <a:cs typeface="Tahoma" pitchFamily="34" charset="0"/>
              </a:rPr>
              <a:t>$124 million 10-year+ program (2012-2026)</a:t>
            </a:r>
          </a:p>
          <a:p>
            <a:pPr marL="457200" lvl="1" indent="-342900">
              <a:spcAft>
                <a:spcPts val="1800"/>
              </a:spcAft>
              <a:buSzPct val="125000"/>
              <a:defRPr/>
            </a:pPr>
            <a:r>
              <a:rPr lang="en-US" sz="1800" dirty="0">
                <a:latin typeface="Arial" charset="0"/>
                <a:ea typeface="Tahoma" pitchFamily="34" charset="0"/>
                <a:cs typeface="Tahoma" pitchFamily="34" charset="0"/>
              </a:rPr>
              <a:t>Build out of CWMS basin models in all 7 continental divisions and Alaska</a:t>
            </a:r>
          </a:p>
          <a:p>
            <a:pPr marL="457200" lvl="1" indent="-342900">
              <a:spcAft>
                <a:spcPts val="1800"/>
              </a:spcAft>
              <a:buSzPct val="125000"/>
              <a:defRPr/>
            </a:pPr>
            <a:r>
              <a:rPr lang="en-US" sz="1800" dirty="0">
                <a:latin typeface="Arial" charset="0"/>
                <a:ea typeface="Tahoma" pitchFamily="34" charset="0"/>
                <a:cs typeface="Tahoma" pitchFamily="34" charset="0"/>
              </a:rPr>
              <a:t>Around 200 USACE personnel per year worked on CWMS implementation including engineers, economist, and GIS specialists</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35763" y="1547326"/>
            <a:ext cx="5559552" cy="4296018"/>
          </a:xfrm>
          <a:prstGeom prst="rect">
            <a:avLst/>
          </a:prstGeom>
        </p:spPr>
      </p:pic>
    </p:spTree>
    <p:extLst>
      <p:ext uri="{BB962C8B-B14F-4D97-AF65-F5344CB8AC3E}">
        <p14:creationId xmlns:p14="http://schemas.microsoft.com/office/powerpoint/2010/main" val="3143828515"/>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6477112-AFCE-6856-E721-67103A7C8E3D}"/>
              </a:ext>
            </a:extLst>
          </p:cNvPr>
          <p:cNvSpPr>
            <a:spLocks noGrp="1"/>
          </p:cNvSpPr>
          <p:nvPr>
            <p:ph type="title"/>
          </p:nvPr>
        </p:nvSpPr>
        <p:spPr/>
        <p:txBody>
          <a:bodyPr/>
          <a:lstStyle/>
          <a:p>
            <a:r>
              <a:rPr lang="en-US" dirty="0"/>
              <a:t>100% CWMS IMPLEMENTATION</a:t>
            </a:r>
          </a:p>
        </p:txBody>
      </p:sp>
      <p:sp>
        <p:nvSpPr>
          <p:cNvPr id="2" name="Content Placeholder 1">
            <a:extLst>
              <a:ext uri="{FF2B5EF4-FFF2-40B4-BE49-F238E27FC236}">
                <a16:creationId xmlns:a16="http://schemas.microsoft.com/office/drawing/2014/main" id="{1C5B1AF5-72C6-46BC-5AB0-BA534BCFC34D}"/>
              </a:ext>
            </a:extLst>
          </p:cNvPr>
          <p:cNvSpPr>
            <a:spLocks noGrp="1"/>
          </p:cNvSpPr>
          <p:nvPr>
            <p:ph sz="quarter" idx="4294967295"/>
          </p:nvPr>
        </p:nvSpPr>
        <p:spPr>
          <a:xfrm>
            <a:off x="449943" y="1028700"/>
            <a:ext cx="11611428" cy="5600700"/>
          </a:xfrm>
        </p:spPr>
        <p:txBody>
          <a:bodyPr/>
          <a:lstStyle/>
          <a:p>
            <a:r>
              <a:rPr lang="en-US" sz="2200" dirty="0"/>
              <a:t>An office with water management responsibility MUST have Corps Water Management System (CWMS) models developed and be </a:t>
            </a:r>
            <a:r>
              <a:rPr lang="en-US" sz="2200" b="1" dirty="0"/>
              <a:t>fully capable to run the full suite of models </a:t>
            </a:r>
            <a:r>
              <a:rPr lang="en-US" sz="2200" dirty="0"/>
              <a:t>(complete with meteorological and reservoir scenarios) to completion </a:t>
            </a:r>
            <a:r>
              <a:rPr lang="en-US" sz="2200" b="1" dirty="0"/>
              <a:t>with consequences and inundation mapping</a:t>
            </a:r>
            <a:r>
              <a:rPr lang="en-US" sz="2200" dirty="0"/>
              <a:t> being produced.  </a:t>
            </a:r>
          </a:p>
          <a:p>
            <a:endParaRPr lang="en-US" sz="2200" dirty="0"/>
          </a:p>
          <a:p>
            <a:r>
              <a:rPr lang="en-US" sz="2200" dirty="0"/>
              <a:t>The office </a:t>
            </a:r>
            <a:r>
              <a:rPr lang="en-US" sz="2200" b="1" dirty="0"/>
              <a:t>MUST regularly exercise the models </a:t>
            </a:r>
            <a:r>
              <a:rPr lang="en-US" sz="2200" dirty="0"/>
              <a:t>to ensure they are sufficient in their operation/use/application and have an exercised Continuity of Operations Plan (COOP)     in-place.  </a:t>
            </a:r>
          </a:p>
          <a:p>
            <a:endParaRPr lang="en-US" sz="2200" dirty="0"/>
          </a:p>
          <a:p>
            <a:r>
              <a:rPr lang="en-US" sz="2200" dirty="0"/>
              <a:t>CWMS models </a:t>
            </a:r>
            <a:r>
              <a:rPr lang="en-US" sz="2200" b="1" dirty="0"/>
              <a:t>MUST replace legacy systems </a:t>
            </a:r>
            <a:r>
              <a:rPr lang="en-US" sz="2200" dirty="0"/>
              <a:t>since CWMS is the USACE standard across the enterprise.  </a:t>
            </a:r>
          </a:p>
          <a:p>
            <a:endParaRPr lang="en-US" sz="2200" dirty="0"/>
          </a:p>
          <a:p>
            <a:r>
              <a:rPr lang="en-US" sz="2200" dirty="0"/>
              <a:t>It is expected that </a:t>
            </a:r>
            <a:r>
              <a:rPr lang="en-US" sz="2200" b="1" dirty="0"/>
              <a:t>CWMS models will be used for daily operational planning</a:t>
            </a:r>
            <a:r>
              <a:rPr lang="en-US" sz="2200" dirty="0"/>
              <a:t> in determining appropriate operational actions for reservoir operation.  </a:t>
            </a:r>
          </a:p>
          <a:p>
            <a:endParaRPr lang="en-US" sz="2200" dirty="0"/>
          </a:p>
          <a:p>
            <a:r>
              <a:rPr lang="en-US" sz="2200" dirty="0"/>
              <a:t>It is not expected that consequence modeling and mapping be produced on a daily basis, but would need to be readily available in times of need or when requested.</a:t>
            </a:r>
          </a:p>
        </p:txBody>
      </p:sp>
    </p:spTree>
    <p:extLst>
      <p:ext uri="{BB962C8B-B14F-4D97-AF65-F5344CB8AC3E}">
        <p14:creationId xmlns:p14="http://schemas.microsoft.com/office/powerpoint/2010/main" val="36397202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C871FAFC-B596-469F-6FEF-E1AC363232A8}"/>
              </a:ext>
            </a:extLst>
          </p:cNvPr>
          <p:cNvPicPr>
            <a:picLocks noChangeAspect="1"/>
          </p:cNvPicPr>
          <p:nvPr/>
        </p:nvPicPr>
        <p:blipFill>
          <a:blip r:embed="rId3"/>
          <a:stretch>
            <a:fillRect/>
          </a:stretch>
        </p:blipFill>
        <p:spPr>
          <a:xfrm>
            <a:off x="168669" y="38100"/>
            <a:ext cx="11846477" cy="6781800"/>
          </a:xfrm>
          <a:prstGeom prst="rect">
            <a:avLst/>
          </a:prstGeom>
        </p:spPr>
      </p:pic>
      <p:sp>
        <p:nvSpPr>
          <p:cNvPr id="3" name="Title 2">
            <a:extLst>
              <a:ext uri="{FF2B5EF4-FFF2-40B4-BE49-F238E27FC236}">
                <a16:creationId xmlns:a16="http://schemas.microsoft.com/office/drawing/2014/main" id="{E71905DE-25D3-FEEF-2ADF-27AA3AB4D232}"/>
              </a:ext>
            </a:extLst>
          </p:cNvPr>
          <p:cNvSpPr>
            <a:spLocks noGrp="1"/>
          </p:cNvSpPr>
          <p:nvPr>
            <p:ph type="title"/>
          </p:nvPr>
        </p:nvSpPr>
        <p:spPr>
          <a:xfrm>
            <a:off x="3800475" y="128981"/>
            <a:ext cx="7103314" cy="832920"/>
          </a:xfrm>
        </p:spPr>
        <p:txBody>
          <a:bodyPr/>
          <a:lstStyle/>
          <a:p>
            <a:r>
              <a:rPr lang="en-US" dirty="0"/>
              <a:t>CWMS Implementation Map</a:t>
            </a:r>
          </a:p>
        </p:txBody>
      </p:sp>
    </p:spTree>
    <p:extLst>
      <p:ext uri="{BB962C8B-B14F-4D97-AF65-F5344CB8AC3E}">
        <p14:creationId xmlns:p14="http://schemas.microsoft.com/office/powerpoint/2010/main" val="18494813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FAFEFB-E733-C442-29A1-41477F79E6B9}"/>
              </a:ext>
            </a:extLst>
          </p:cNvPr>
          <p:cNvSpPr>
            <a:spLocks noGrp="1"/>
          </p:cNvSpPr>
          <p:nvPr>
            <p:ph type="title"/>
          </p:nvPr>
        </p:nvSpPr>
        <p:spPr/>
        <p:txBody>
          <a:bodyPr/>
          <a:lstStyle/>
          <a:p>
            <a:r>
              <a:rPr lang="en-US" dirty="0"/>
              <a:t>CWMS Beyond Water Management</a:t>
            </a:r>
          </a:p>
        </p:txBody>
      </p:sp>
      <p:grpSp>
        <p:nvGrpSpPr>
          <p:cNvPr id="2" name="Group 1">
            <a:extLst>
              <a:ext uri="{FF2B5EF4-FFF2-40B4-BE49-F238E27FC236}">
                <a16:creationId xmlns:a16="http://schemas.microsoft.com/office/drawing/2014/main" id="{3FD5D04F-CE40-F2FD-D670-C49BDEA5A75F}"/>
              </a:ext>
            </a:extLst>
          </p:cNvPr>
          <p:cNvGrpSpPr/>
          <p:nvPr/>
        </p:nvGrpSpPr>
        <p:grpSpPr>
          <a:xfrm>
            <a:off x="1661271" y="1726993"/>
            <a:ext cx="8869457" cy="4895874"/>
            <a:chOff x="1786729" y="1666119"/>
            <a:chExt cx="8869457" cy="4895874"/>
          </a:xfrm>
        </p:grpSpPr>
        <p:sp>
          <p:nvSpPr>
            <p:cNvPr id="43" name="Oval 42">
              <a:extLst>
                <a:ext uri="{FF2B5EF4-FFF2-40B4-BE49-F238E27FC236}">
                  <a16:creationId xmlns:a16="http://schemas.microsoft.com/office/drawing/2014/main" id="{A6E1228A-7B4C-B60E-34B5-3CC7249D6764}"/>
                </a:ext>
              </a:extLst>
            </p:cNvPr>
            <p:cNvSpPr/>
            <p:nvPr/>
          </p:nvSpPr>
          <p:spPr>
            <a:xfrm>
              <a:off x="5191487" y="4766867"/>
              <a:ext cx="2160408" cy="1298638"/>
            </a:xfrm>
            <a:prstGeom prst="ellipse">
              <a:avLst/>
            </a:prstGeom>
            <a:solidFill>
              <a:srgbClr val="2D2D8A"/>
            </a:solidFill>
            <a:ln w="25400" cap="flat" cmpd="sng" algn="ctr">
              <a:solidFill>
                <a:srgbClr val="333399"/>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p:txBody>
        </p:sp>
        <p:cxnSp>
          <p:nvCxnSpPr>
            <p:cNvPr id="44" name="Straight Arrow Connector 43">
              <a:extLst>
                <a:ext uri="{FF2B5EF4-FFF2-40B4-BE49-F238E27FC236}">
                  <a16:creationId xmlns:a16="http://schemas.microsoft.com/office/drawing/2014/main" id="{56EFA2C8-DDA3-C260-A9E7-E4B38BF292AF}"/>
                </a:ext>
              </a:extLst>
            </p:cNvPr>
            <p:cNvCxnSpPr/>
            <p:nvPr/>
          </p:nvCxnSpPr>
          <p:spPr>
            <a:xfrm flipH="1" flipV="1">
              <a:off x="4680133" y="3442892"/>
              <a:ext cx="457200" cy="228600"/>
            </a:xfrm>
            <a:prstGeom prst="straightConnector1">
              <a:avLst/>
            </a:prstGeom>
            <a:noFill/>
            <a:ln w="38100" cap="sq" cmpd="sng" algn="ctr">
              <a:solidFill>
                <a:srgbClr val="333399"/>
              </a:solidFill>
              <a:prstDash val="solid"/>
              <a:tailEnd type="triangle"/>
            </a:ln>
            <a:effectLst/>
          </p:spPr>
        </p:cxnSp>
        <p:cxnSp>
          <p:nvCxnSpPr>
            <p:cNvPr id="47" name="Straight Arrow Connector 46">
              <a:extLst>
                <a:ext uri="{FF2B5EF4-FFF2-40B4-BE49-F238E27FC236}">
                  <a16:creationId xmlns:a16="http://schemas.microsoft.com/office/drawing/2014/main" id="{95AB61F4-AC36-7E0B-6E4A-72B4BB571AB0}"/>
                </a:ext>
              </a:extLst>
            </p:cNvPr>
            <p:cNvCxnSpPr/>
            <p:nvPr/>
          </p:nvCxnSpPr>
          <p:spPr>
            <a:xfrm>
              <a:off x="6970895" y="4319192"/>
              <a:ext cx="457200" cy="304800"/>
            </a:xfrm>
            <a:prstGeom prst="straightConnector1">
              <a:avLst/>
            </a:prstGeom>
            <a:noFill/>
            <a:ln w="38100" cap="sq" cmpd="sng" algn="ctr">
              <a:solidFill>
                <a:srgbClr val="333399"/>
              </a:solidFill>
              <a:prstDash val="solid"/>
              <a:tailEnd type="triangle"/>
            </a:ln>
            <a:effectLst/>
          </p:spPr>
        </p:cxnSp>
        <p:cxnSp>
          <p:nvCxnSpPr>
            <p:cNvPr id="48" name="Straight Arrow Connector 47">
              <a:extLst>
                <a:ext uri="{FF2B5EF4-FFF2-40B4-BE49-F238E27FC236}">
                  <a16:creationId xmlns:a16="http://schemas.microsoft.com/office/drawing/2014/main" id="{4971D860-1954-F8A9-A9D9-24059428896C}"/>
                </a:ext>
              </a:extLst>
            </p:cNvPr>
            <p:cNvCxnSpPr/>
            <p:nvPr/>
          </p:nvCxnSpPr>
          <p:spPr>
            <a:xfrm>
              <a:off x="6285095" y="4325542"/>
              <a:ext cx="1588" cy="452437"/>
            </a:xfrm>
            <a:prstGeom prst="straightConnector1">
              <a:avLst/>
            </a:prstGeom>
            <a:noFill/>
            <a:ln w="38100" cap="sq" cmpd="sng" algn="ctr">
              <a:solidFill>
                <a:srgbClr val="333399"/>
              </a:solidFill>
              <a:prstDash val="solid"/>
              <a:tailEnd type="triangle"/>
            </a:ln>
            <a:effectLst/>
          </p:spPr>
        </p:cxnSp>
        <p:cxnSp>
          <p:nvCxnSpPr>
            <p:cNvPr id="49" name="Straight Arrow Connector 48">
              <a:extLst>
                <a:ext uri="{FF2B5EF4-FFF2-40B4-BE49-F238E27FC236}">
                  <a16:creationId xmlns:a16="http://schemas.microsoft.com/office/drawing/2014/main" id="{2C71087A-7155-0809-DA20-7E2CCBF87E22}"/>
                </a:ext>
              </a:extLst>
            </p:cNvPr>
            <p:cNvCxnSpPr/>
            <p:nvPr/>
          </p:nvCxnSpPr>
          <p:spPr>
            <a:xfrm flipH="1">
              <a:off x="4989695" y="4314429"/>
              <a:ext cx="457200" cy="304800"/>
            </a:xfrm>
            <a:prstGeom prst="straightConnector1">
              <a:avLst/>
            </a:prstGeom>
            <a:noFill/>
            <a:ln w="38100" cap="sq" cmpd="sng" algn="ctr">
              <a:solidFill>
                <a:srgbClr val="333399"/>
              </a:solidFill>
              <a:prstDash val="solid"/>
              <a:tailEnd type="triangle"/>
            </a:ln>
            <a:effectLst/>
          </p:spPr>
        </p:cxnSp>
        <p:sp>
          <p:nvSpPr>
            <p:cNvPr id="50" name="Oval 49">
              <a:extLst>
                <a:ext uri="{FF2B5EF4-FFF2-40B4-BE49-F238E27FC236}">
                  <a16:creationId xmlns:a16="http://schemas.microsoft.com/office/drawing/2014/main" id="{CE055193-99BE-AC06-87F8-73B8ED87214F}"/>
                </a:ext>
              </a:extLst>
            </p:cNvPr>
            <p:cNvSpPr/>
            <p:nvPr/>
          </p:nvSpPr>
          <p:spPr>
            <a:xfrm>
              <a:off x="3938997" y="2533223"/>
              <a:ext cx="4493942" cy="2837793"/>
            </a:xfrm>
            <a:prstGeom prst="ellipse">
              <a:avLst/>
            </a:prstGeom>
            <a:noFill/>
            <a:ln w="25400" cap="flat" cmpd="sng" algn="ctr">
              <a:solidFill>
                <a:srgbClr val="333399"/>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srgbClr val="FFFFFF"/>
                </a:solidFill>
                <a:effectLst/>
                <a:uLnTx/>
                <a:uFillTx/>
                <a:latin typeface="Arial"/>
                <a:ea typeface="+mn-ea"/>
                <a:cs typeface="+mn-cs"/>
              </a:endParaRPr>
            </a:p>
          </p:txBody>
        </p:sp>
        <p:sp>
          <p:nvSpPr>
            <p:cNvPr id="51" name="Oval 50">
              <a:extLst>
                <a:ext uri="{FF2B5EF4-FFF2-40B4-BE49-F238E27FC236}">
                  <a16:creationId xmlns:a16="http://schemas.microsoft.com/office/drawing/2014/main" id="{98AC9D65-73AA-6920-58E3-938D4204B1E4}"/>
                </a:ext>
              </a:extLst>
            </p:cNvPr>
            <p:cNvSpPr/>
            <p:nvPr/>
          </p:nvSpPr>
          <p:spPr>
            <a:xfrm>
              <a:off x="7425676" y="4030947"/>
              <a:ext cx="2014526" cy="1261241"/>
            </a:xfrm>
            <a:prstGeom prst="ellipse">
              <a:avLst/>
            </a:prstGeom>
            <a:solidFill>
              <a:srgbClr val="2D2D8A"/>
            </a:solidFill>
            <a:ln w="25400" cap="flat" cmpd="sng" algn="ctr">
              <a:solidFill>
                <a:srgbClr val="333399"/>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1" i="0" u="sng"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1" i="0" u="sng"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1" i="0" u="sng"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1" i="0" u="sng"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1" i="0" u="sng" strike="noStrike" kern="0" cap="none" spc="0" normalizeH="0" baseline="0" noProof="0" dirty="0">
                <a:ln>
                  <a:noFill/>
                </a:ln>
                <a:solidFill>
                  <a:srgbClr val="000000"/>
                </a:solidFill>
                <a:effectLst/>
                <a:uLnTx/>
                <a:uFillTx/>
                <a:latin typeface="Arial"/>
                <a:ea typeface="+mn-ea"/>
                <a:cs typeface="+mn-cs"/>
              </a:endParaRPr>
            </a:p>
          </p:txBody>
        </p:sp>
        <p:sp>
          <p:nvSpPr>
            <p:cNvPr id="52" name="Oval 51">
              <a:extLst>
                <a:ext uri="{FF2B5EF4-FFF2-40B4-BE49-F238E27FC236}">
                  <a16:creationId xmlns:a16="http://schemas.microsoft.com/office/drawing/2014/main" id="{B9FA3B5D-793F-1F3C-EAB9-C07F6D175C3A}"/>
                </a:ext>
              </a:extLst>
            </p:cNvPr>
            <p:cNvSpPr/>
            <p:nvPr/>
          </p:nvSpPr>
          <p:spPr>
            <a:xfrm>
              <a:off x="7425676" y="2454395"/>
              <a:ext cx="2014526" cy="1261241"/>
            </a:xfrm>
            <a:prstGeom prst="ellipse">
              <a:avLst/>
            </a:prstGeom>
            <a:solidFill>
              <a:srgbClr val="2D2D8A"/>
            </a:solidFill>
            <a:ln w="25400" cap="flat" cmpd="sng" algn="ctr">
              <a:solidFill>
                <a:srgbClr val="333399"/>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1" i="0" u="sng"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1" i="0" u="sng"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1" i="0" u="sng"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1" i="0" u="sng" strike="noStrike" kern="0" cap="none" spc="0" normalizeH="0" baseline="0" noProof="0" dirty="0">
                <a:ln>
                  <a:noFill/>
                </a:ln>
                <a:solidFill>
                  <a:srgbClr val="000000"/>
                </a:solidFill>
                <a:effectLst/>
                <a:uLnTx/>
                <a:uFillTx/>
                <a:latin typeface="Arial"/>
                <a:ea typeface="+mn-ea"/>
                <a:cs typeface="+mn-cs"/>
              </a:endParaRPr>
            </a:p>
          </p:txBody>
        </p:sp>
        <p:sp>
          <p:nvSpPr>
            <p:cNvPr id="53" name="Oval 52">
              <a:extLst>
                <a:ext uri="{FF2B5EF4-FFF2-40B4-BE49-F238E27FC236}">
                  <a16:creationId xmlns:a16="http://schemas.microsoft.com/office/drawing/2014/main" id="{0441E7F2-17AE-1EDF-B018-AF66134F4155}"/>
                </a:ext>
              </a:extLst>
            </p:cNvPr>
            <p:cNvSpPr/>
            <p:nvPr/>
          </p:nvSpPr>
          <p:spPr>
            <a:xfrm>
              <a:off x="5256187" y="1666119"/>
              <a:ext cx="2014526" cy="1261241"/>
            </a:xfrm>
            <a:prstGeom prst="ellipse">
              <a:avLst/>
            </a:prstGeom>
            <a:solidFill>
              <a:srgbClr val="2D2D8A"/>
            </a:solidFill>
            <a:ln w="25400" cap="flat" cmpd="sng" algn="ctr">
              <a:solidFill>
                <a:srgbClr val="333399"/>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1" i="0" u="sng"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1" i="0" u="sng"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1" i="0" u="sng"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1" i="0" u="sng" strike="noStrike" kern="0" cap="none" spc="0" normalizeH="0" baseline="0" noProof="0" dirty="0">
                <a:ln>
                  <a:noFill/>
                </a:ln>
                <a:solidFill>
                  <a:srgbClr val="000000"/>
                </a:solidFill>
                <a:effectLst/>
                <a:uLnTx/>
                <a:uFillTx/>
                <a:latin typeface="Arial"/>
                <a:ea typeface="+mn-ea"/>
                <a:cs typeface="+mn-cs"/>
              </a:endParaRPr>
            </a:p>
          </p:txBody>
        </p:sp>
        <p:sp>
          <p:nvSpPr>
            <p:cNvPr id="54" name="Oval 53">
              <a:extLst>
                <a:ext uri="{FF2B5EF4-FFF2-40B4-BE49-F238E27FC236}">
                  <a16:creationId xmlns:a16="http://schemas.microsoft.com/office/drawing/2014/main" id="{42D5A71A-C4F6-34B0-C6AC-8BC7895E9DD3}"/>
                </a:ext>
              </a:extLst>
            </p:cNvPr>
            <p:cNvSpPr/>
            <p:nvPr/>
          </p:nvSpPr>
          <p:spPr>
            <a:xfrm>
              <a:off x="2708370" y="2416999"/>
              <a:ext cx="2160408" cy="1298638"/>
            </a:xfrm>
            <a:prstGeom prst="ellipse">
              <a:avLst/>
            </a:prstGeom>
            <a:solidFill>
              <a:srgbClr val="2D2D8A"/>
            </a:solidFill>
            <a:ln w="25400" cap="flat" cmpd="sng" algn="ctr">
              <a:solidFill>
                <a:srgbClr val="333399"/>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p:txBody>
        </p:sp>
        <p:sp>
          <p:nvSpPr>
            <p:cNvPr id="55" name="TextBox 54">
              <a:extLst>
                <a:ext uri="{FF2B5EF4-FFF2-40B4-BE49-F238E27FC236}">
                  <a16:creationId xmlns:a16="http://schemas.microsoft.com/office/drawing/2014/main" id="{2D013EF5-0ED9-CF76-5E9B-26B628F6CB43}"/>
                </a:ext>
              </a:extLst>
            </p:cNvPr>
            <p:cNvSpPr txBox="1"/>
            <p:nvPr/>
          </p:nvSpPr>
          <p:spPr>
            <a:xfrm rot="9300000">
              <a:off x="1786729" y="1951536"/>
              <a:ext cx="3374292" cy="488107"/>
            </a:xfrm>
            <a:prstGeom prst="rect">
              <a:avLst/>
            </a:prstGeom>
            <a:noFill/>
          </p:spPr>
          <p:txBody>
            <a:bodyPr spcFirstLastPara="1">
              <a:prstTxWarp prst="textButton">
                <a:avLst>
                  <a:gd name="adj" fmla="val 21032320"/>
                </a:avLst>
              </a:prstTxWarp>
              <a:spAutoFit/>
              <a:scene3d>
                <a:camera prst="orthographicFront">
                  <a:rot lat="0" lon="0" rev="0"/>
                </a:camera>
                <a:lightRig rig="threePt" dir="t"/>
              </a:scene3d>
            </a:bodyPr>
            <a:lstStyle/>
            <a:p>
              <a:pPr algn="ctr" fontAlgn="base">
                <a:spcBef>
                  <a:spcPct val="0"/>
                </a:spcBef>
                <a:spcAft>
                  <a:spcPct val="0"/>
                </a:spcAft>
                <a:defRPr/>
              </a:pPr>
              <a:r>
                <a:rPr lang="en-US" sz="2400" b="1" dirty="0">
                  <a:solidFill>
                    <a:srgbClr val="333399"/>
                  </a:solidFill>
                  <a:latin typeface="Arial Black" pitchFamily="34" charset="0"/>
                </a:rPr>
                <a:t>Transform Civil Works</a:t>
              </a:r>
            </a:p>
          </p:txBody>
        </p:sp>
        <p:sp>
          <p:nvSpPr>
            <p:cNvPr id="56" name="TextBox 55">
              <a:extLst>
                <a:ext uri="{FF2B5EF4-FFF2-40B4-BE49-F238E27FC236}">
                  <a16:creationId xmlns:a16="http://schemas.microsoft.com/office/drawing/2014/main" id="{5C7C0681-E6EF-1604-2988-8D341B03CD85}"/>
                </a:ext>
              </a:extLst>
            </p:cNvPr>
            <p:cNvSpPr txBox="1"/>
            <p:nvPr/>
          </p:nvSpPr>
          <p:spPr>
            <a:xfrm>
              <a:off x="4432662" y="5973344"/>
              <a:ext cx="3505200" cy="443425"/>
            </a:xfrm>
            <a:prstGeom prst="rect">
              <a:avLst/>
            </a:prstGeom>
            <a:noFill/>
          </p:spPr>
          <p:txBody>
            <a:bodyPr spcFirstLastPara="1">
              <a:prstTxWarp prst="textArchDown">
                <a:avLst>
                  <a:gd name="adj" fmla="val 149996"/>
                </a:avLst>
              </a:prstTxWarp>
              <a:spAutoFit/>
            </a:bodyPr>
            <a:lstStyle/>
            <a:p>
              <a:pPr algn="ctr" fontAlgn="base">
                <a:spcBef>
                  <a:spcPct val="0"/>
                </a:spcBef>
                <a:spcAft>
                  <a:spcPct val="0"/>
                </a:spcAft>
                <a:defRPr/>
              </a:pPr>
              <a:r>
                <a:rPr lang="en-US" sz="2400" b="1" dirty="0">
                  <a:solidFill>
                    <a:srgbClr val="333399"/>
                  </a:solidFill>
                  <a:latin typeface="Arial Black" pitchFamily="34" charset="0"/>
                </a:rPr>
                <a:t>Reduce Disaster Risks</a:t>
              </a:r>
            </a:p>
          </p:txBody>
        </p:sp>
        <p:sp>
          <p:nvSpPr>
            <p:cNvPr id="57" name="TextBox 56">
              <a:extLst>
                <a:ext uri="{FF2B5EF4-FFF2-40B4-BE49-F238E27FC236}">
                  <a16:creationId xmlns:a16="http://schemas.microsoft.com/office/drawing/2014/main" id="{531922C7-5C1C-B2A6-97E3-E693AB4DA162}"/>
                </a:ext>
              </a:extLst>
            </p:cNvPr>
            <p:cNvSpPr txBox="1"/>
            <p:nvPr/>
          </p:nvSpPr>
          <p:spPr>
            <a:xfrm>
              <a:off x="7247267" y="4163802"/>
              <a:ext cx="2401935" cy="1323439"/>
            </a:xfrm>
            <a:prstGeom prst="rect">
              <a:avLst/>
            </a:prstGeom>
            <a:noFill/>
          </p:spPr>
          <p:txBody>
            <a:bodyPr>
              <a:spAutoFit/>
            </a:bodyPr>
            <a:lstStyle/>
            <a:p>
              <a:pPr algn="ctr" fontAlgn="base">
                <a:spcBef>
                  <a:spcPct val="0"/>
                </a:spcBef>
                <a:spcAft>
                  <a:spcPct val="0"/>
                </a:spcAft>
                <a:defRPr/>
              </a:pPr>
              <a:r>
                <a:rPr lang="en-US" sz="1400" b="1" u="sng" dirty="0">
                  <a:solidFill>
                    <a:srgbClr val="FFFFFF"/>
                  </a:solidFill>
                  <a:latin typeface="Arial Black" pitchFamily="34" charset="0"/>
                </a:rPr>
                <a:t>Planning</a:t>
              </a:r>
            </a:p>
            <a:p>
              <a:pPr algn="ctr" fontAlgn="base">
                <a:spcBef>
                  <a:spcPct val="0"/>
                </a:spcBef>
                <a:spcAft>
                  <a:spcPct val="0"/>
                </a:spcAft>
                <a:defRPr/>
              </a:pPr>
              <a:r>
                <a:rPr lang="en-US" sz="1000" dirty="0">
                  <a:solidFill>
                    <a:srgbClr val="FFFFFF"/>
                  </a:solidFill>
                  <a:latin typeface="Arial Black" pitchFamily="34" charset="0"/>
                </a:rPr>
                <a:t>Planning Transformation</a:t>
              </a:r>
            </a:p>
            <a:p>
              <a:pPr algn="ctr" fontAlgn="base">
                <a:spcBef>
                  <a:spcPct val="0"/>
                </a:spcBef>
                <a:spcAft>
                  <a:spcPct val="0"/>
                </a:spcAft>
                <a:defRPr/>
              </a:pPr>
              <a:r>
                <a:rPr lang="en-US" sz="1000" dirty="0">
                  <a:solidFill>
                    <a:srgbClr val="FFFFFF"/>
                  </a:solidFill>
                  <a:latin typeface="Arial Black" pitchFamily="34" charset="0"/>
                </a:rPr>
                <a:t>Watershed based budgeting</a:t>
              </a:r>
            </a:p>
            <a:p>
              <a:pPr algn="ctr" fontAlgn="base">
                <a:spcBef>
                  <a:spcPct val="0"/>
                </a:spcBef>
                <a:spcAft>
                  <a:spcPct val="0"/>
                </a:spcAft>
                <a:defRPr/>
              </a:pPr>
              <a:r>
                <a:rPr lang="en-US" sz="1000" dirty="0">
                  <a:solidFill>
                    <a:srgbClr val="FFFFFF"/>
                  </a:solidFill>
                  <a:latin typeface="Arial Black" pitchFamily="34" charset="0"/>
                </a:rPr>
                <a:t>Watershed  based analysis</a:t>
              </a:r>
            </a:p>
            <a:p>
              <a:pPr algn="ctr" fontAlgn="base">
                <a:spcBef>
                  <a:spcPct val="0"/>
                </a:spcBef>
                <a:spcAft>
                  <a:spcPct val="0"/>
                </a:spcAft>
                <a:defRPr/>
              </a:pPr>
              <a:endParaRPr lang="en-US" sz="1200" dirty="0">
                <a:solidFill>
                  <a:srgbClr val="000000"/>
                </a:solidFill>
                <a:latin typeface="Arial Black" pitchFamily="34" charset="0"/>
              </a:endParaRPr>
            </a:p>
            <a:p>
              <a:pPr algn="ctr" fontAlgn="base">
                <a:spcBef>
                  <a:spcPct val="0"/>
                </a:spcBef>
                <a:spcAft>
                  <a:spcPct val="0"/>
                </a:spcAft>
                <a:defRPr/>
              </a:pPr>
              <a:endParaRPr lang="en-US" sz="1200" dirty="0">
                <a:solidFill>
                  <a:srgbClr val="000000"/>
                </a:solidFill>
                <a:latin typeface="Arial Black" pitchFamily="34" charset="0"/>
              </a:endParaRPr>
            </a:p>
            <a:p>
              <a:pPr algn="ctr" fontAlgn="base">
                <a:spcBef>
                  <a:spcPct val="0"/>
                </a:spcBef>
                <a:spcAft>
                  <a:spcPct val="0"/>
                </a:spcAft>
                <a:defRPr/>
              </a:pPr>
              <a:endParaRPr lang="en-US" sz="1200" dirty="0">
                <a:solidFill>
                  <a:srgbClr val="000000"/>
                </a:solidFill>
                <a:latin typeface="Arial Black" pitchFamily="34" charset="0"/>
              </a:endParaRPr>
            </a:p>
          </p:txBody>
        </p:sp>
        <p:sp>
          <p:nvSpPr>
            <p:cNvPr id="58" name="TextBox 57">
              <a:extLst>
                <a:ext uri="{FF2B5EF4-FFF2-40B4-BE49-F238E27FC236}">
                  <a16:creationId xmlns:a16="http://schemas.microsoft.com/office/drawing/2014/main" id="{98914F49-AA12-D795-6A6A-4FFC5DA20F47}"/>
                </a:ext>
              </a:extLst>
            </p:cNvPr>
            <p:cNvSpPr txBox="1"/>
            <p:nvPr/>
          </p:nvSpPr>
          <p:spPr>
            <a:xfrm>
              <a:off x="5186520" y="4900000"/>
              <a:ext cx="2170580" cy="1661993"/>
            </a:xfrm>
            <a:prstGeom prst="rect">
              <a:avLst/>
            </a:prstGeom>
            <a:noFill/>
          </p:spPr>
          <p:txBody>
            <a:bodyPr lIns="0" rIns="0">
              <a:spAutoFit/>
            </a:bodyPr>
            <a:lstStyle/>
            <a:p>
              <a:pPr algn="ctr" fontAlgn="base">
                <a:spcBef>
                  <a:spcPct val="0"/>
                </a:spcBef>
                <a:spcAft>
                  <a:spcPct val="0"/>
                </a:spcAft>
                <a:defRPr/>
              </a:pPr>
              <a:r>
                <a:rPr lang="en-US" sz="1400" b="1" u="sng" dirty="0">
                  <a:solidFill>
                    <a:srgbClr val="FFFFFF"/>
                  </a:solidFill>
                  <a:latin typeface="Arial Black" pitchFamily="34" charset="0"/>
                </a:rPr>
                <a:t>UOC/FRM</a:t>
              </a:r>
            </a:p>
            <a:p>
              <a:pPr algn="ctr" fontAlgn="base">
                <a:spcBef>
                  <a:spcPct val="0"/>
                </a:spcBef>
                <a:spcAft>
                  <a:spcPct val="0"/>
                </a:spcAft>
                <a:defRPr/>
              </a:pPr>
              <a:r>
                <a:rPr lang="en-US" sz="1000" dirty="0">
                  <a:solidFill>
                    <a:srgbClr val="FFFFFF"/>
                  </a:solidFill>
                  <a:latin typeface="Arial Black" pitchFamily="34" charset="0"/>
                </a:rPr>
                <a:t>Enhance Disaster Preparation</a:t>
              </a:r>
            </a:p>
            <a:p>
              <a:pPr algn="ctr" fontAlgn="base">
                <a:spcBef>
                  <a:spcPct val="0"/>
                </a:spcBef>
                <a:spcAft>
                  <a:spcPct val="0"/>
                </a:spcAft>
                <a:defRPr/>
              </a:pPr>
              <a:r>
                <a:rPr lang="en-US" sz="1000" dirty="0">
                  <a:solidFill>
                    <a:srgbClr val="FFFFFF"/>
                  </a:solidFill>
                  <a:latin typeface="Arial Black" pitchFamily="34" charset="0"/>
                </a:rPr>
                <a:t>Strengthen interagency Support</a:t>
              </a:r>
            </a:p>
            <a:p>
              <a:pPr algn="ctr" fontAlgn="base">
                <a:spcBef>
                  <a:spcPct val="0"/>
                </a:spcBef>
                <a:spcAft>
                  <a:spcPct val="0"/>
                </a:spcAft>
                <a:defRPr/>
              </a:pPr>
              <a:r>
                <a:rPr lang="en-US" sz="1000" dirty="0">
                  <a:solidFill>
                    <a:srgbClr val="FFFFFF"/>
                  </a:solidFill>
                  <a:latin typeface="Arial Black" pitchFamily="34" charset="0"/>
                </a:rPr>
                <a:t>Flood Risk Benefits</a:t>
              </a:r>
            </a:p>
            <a:p>
              <a:pPr algn="ctr" fontAlgn="base">
                <a:spcBef>
                  <a:spcPct val="0"/>
                </a:spcBef>
                <a:spcAft>
                  <a:spcPct val="0"/>
                </a:spcAft>
                <a:defRPr/>
              </a:pPr>
              <a:r>
                <a:rPr lang="en-US" sz="1000" dirty="0">
                  <a:solidFill>
                    <a:srgbClr val="FFFFFF"/>
                  </a:solidFill>
                  <a:latin typeface="Arial Black" pitchFamily="34" charset="0"/>
                </a:rPr>
                <a:t>Risk Transference</a:t>
              </a:r>
            </a:p>
            <a:p>
              <a:pPr algn="ctr" fontAlgn="base">
                <a:spcBef>
                  <a:spcPct val="0"/>
                </a:spcBef>
                <a:spcAft>
                  <a:spcPct val="0"/>
                </a:spcAft>
                <a:defRPr/>
              </a:pPr>
              <a:endParaRPr lang="en-US" sz="1200" dirty="0">
                <a:solidFill>
                  <a:srgbClr val="000000"/>
                </a:solidFill>
                <a:latin typeface="Arial Black" pitchFamily="34" charset="0"/>
              </a:endParaRPr>
            </a:p>
            <a:p>
              <a:pPr algn="ctr" fontAlgn="base">
                <a:spcBef>
                  <a:spcPct val="0"/>
                </a:spcBef>
                <a:spcAft>
                  <a:spcPct val="0"/>
                </a:spcAft>
                <a:defRPr/>
              </a:pPr>
              <a:endParaRPr lang="en-US" sz="1200" dirty="0">
                <a:solidFill>
                  <a:srgbClr val="000000"/>
                </a:solidFill>
                <a:latin typeface="Arial Black" pitchFamily="34" charset="0"/>
              </a:endParaRPr>
            </a:p>
            <a:p>
              <a:pPr algn="ctr" fontAlgn="base">
                <a:spcBef>
                  <a:spcPct val="0"/>
                </a:spcBef>
                <a:spcAft>
                  <a:spcPct val="0"/>
                </a:spcAft>
                <a:defRPr/>
              </a:pPr>
              <a:r>
                <a:rPr lang="en-US" sz="1200" dirty="0">
                  <a:solidFill>
                    <a:srgbClr val="000000"/>
                  </a:solidFill>
                  <a:latin typeface="Arial Black" pitchFamily="34" charset="0"/>
                </a:rPr>
                <a:t> </a:t>
              </a:r>
            </a:p>
            <a:p>
              <a:pPr algn="ctr" fontAlgn="base">
                <a:spcBef>
                  <a:spcPct val="0"/>
                </a:spcBef>
                <a:spcAft>
                  <a:spcPct val="0"/>
                </a:spcAft>
                <a:defRPr/>
              </a:pPr>
              <a:endParaRPr lang="en-US" sz="1200" dirty="0">
                <a:solidFill>
                  <a:srgbClr val="000000"/>
                </a:solidFill>
                <a:latin typeface="Arial Black" pitchFamily="34" charset="0"/>
              </a:endParaRPr>
            </a:p>
          </p:txBody>
        </p:sp>
        <p:sp>
          <p:nvSpPr>
            <p:cNvPr id="59" name="TextBox 22">
              <a:extLst>
                <a:ext uri="{FF2B5EF4-FFF2-40B4-BE49-F238E27FC236}">
                  <a16:creationId xmlns:a16="http://schemas.microsoft.com/office/drawing/2014/main" id="{0E988DCC-3285-DD30-8DBC-82834CE9B5E9}"/>
                </a:ext>
              </a:extLst>
            </p:cNvPr>
            <p:cNvSpPr txBox="1">
              <a:spLocks noChangeArrowheads="1"/>
            </p:cNvSpPr>
            <p:nvPr/>
          </p:nvSpPr>
          <p:spPr bwMode="auto">
            <a:xfrm>
              <a:off x="5240520" y="1795067"/>
              <a:ext cx="2133600" cy="1724025"/>
            </a:xfrm>
            <a:prstGeom prst="rect">
              <a:avLst/>
            </a:prstGeom>
            <a:noFill/>
            <a:ln w="9525">
              <a:noFill/>
              <a:miter lim="800000"/>
              <a:headEnd/>
              <a:tailEnd/>
            </a:ln>
          </p:spPr>
          <p:txBody>
            <a:bodyPr lIns="0" rIns="0">
              <a:spAutoFit/>
            </a:bodyPr>
            <a:lstStyle/>
            <a:p>
              <a:pPr algn="ctr" fontAlgn="base">
                <a:spcBef>
                  <a:spcPct val="0"/>
                </a:spcBef>
                <a:spcAft>
                  <a:spcPct val="0"/>
                </a:spcAft>
              </a:pPr>
              <a:r>
                <a:rPr lang="en-US" sz="1400" b="1" u="sng">
                  <a:solidFill>
                    <a:srgbClr val="FFFFFF"/>
                  </a:solidFill>
                  <a:latin typeface="Arial Black" pitchFamily="34" charset="0"/>
                </a:rPr>
                <a:t>Dam Safety</a:t>
              </a:r>
            </a:p>
            <a:p>
              <a:pPr algn="ctr" fontAlgn="base">
                <a:spcBef>
                  <a:spcPct val="0"/>
                </a:spcBef>
                <a:spcAft>
                  <a:spcPct val="0"/>
                </a:spcAft>
              </a:pPr>
              <a:r>
                <a:rPr lang="en-US" sz="1000">
                  <a:solidFill>
                    <a:srgbClr val="FFFFFF"/>
                  </a:solidFill>
                  <a:latin typeface="Arial Black" pitchFamily="34" charset="0"/>
                </a:rPr>
                <a:t>DSAC</a:t>
              </a:r>
            </a:p>
            <a:p>
              <a:pPr algn="ctr" fontAlgn="base">
                <a:spcBef>
                  <a:spcPct val="0"/>
                </a:spcBef>
                <a:spcAft>
                  <a:spcPct val="0"/>
                </a:spcAft>
              </a:pPr>
              <a:r>
                <a:rPr lang="en-US" sz="1000">
                  <a:solidFill>
                    <a:srgbClr val="FFFFFF"/>
                  </a:solidFill>
                  <a:latin typeface="Arial Black" pitchFamily="34" charset="0"/>
                </a:rPr>
                <a:t>Risk Assessments</a:t>
              </a:r>
            </a:p>
            <a:p>
              <a:pPr algn="ctr" fontAlgn="base">
                <a:spcBef>
                  <a:spcPct val="0"/>
                </a:spcBef>
                <a:spcAft>
                  <a:spcPct val="0"/>
                </a:spcAft>
              </a:pPr>
              <a:r>
                <a:rPr lang="en-US" sz="1000">
                  <a:solidFill>
                    <a:srgbClr val="FFFFFF"/>
                  </a:solidFill>
                  <a:latin typeface="Arial Black" pitchFamily="34" charset="0"/>
                </a:rPr>
                <a:t>EAP Maps</a:t>
              </a:r>
            </a:p>
            <a:p>
              <a:pPr algn="ctr" fontAlgn="base">
                <a:spcBef>
                  <a:spcPct val="0"/>
                </a:spcBef>
                <a:spcAft>
                  <a:spcPct val="0"/>
                </a:spcAft>
              </a:pPr>
              <a:r>
                <a:rPr lang="en-US" sz="1000">
                  <a:solidFill>
                    <a:srgbClr val="FFFFFF"/>
                  </a:solidFill>
                  <a:latin typeface="Arial Black" pitchFamily="34" charset="0"/>
                </a:rPr>
                <a:t>IRRMP</a:t>
              </a:r>
            </a:p>
            <a:p>
              <a:pPr algn="ctr" fontAlgn="base">
                <a:spcBef>
                  <a:spcPct val="0"/>
                </a:spcBef>
                <a:spcAft>
                  <a:spcPct val="0"/>
                </a:spcAft>
              </a:pPr>
              <a:endParaRPr lang="en-US" sz="1200">
                <a:solidFill>
                  <a:srgbClr val="000000"/>
                </a:solidFill>
                <a:latin typeface="Arial Black" pitchFamily="34" charset="0"/>
              </a:endParaRPr>
            </a:p>
            <a:p>
              <a:pPr algn="ctr" fontAlgn="base">
                <a:spcBef>
                  <a:spcPct val="0"/>
                </a:spcBef>
                <a:spcAft>
                  <a:spcPct val="0"/>
                </a:spcAft>
              </a:pPr>
              <a:endParaRPr lang="en-US" sz="1200">
                <a:solidFill>
                  <a:srgbClr val="000000"/>
                </a:solidFill>
                <a:latin typeface="Arial Black" pitchFamily="34" charset="0"/>
              </a:endParaRPr>
            </a:p>
            <a:p>
              <a:pPr algn="ctr" fontAlgn="base">
                <a:spcBef>
                  <a:spcPct val="0"/>
                </a:spcBef>
                <a:spcAft>
                  <a:spcPct val="0"/>
                </a:spcAft>
              </a:pPr>
              <a:r>
                <a:rPr lang="en-US" sz="1200">
                  <a:solidFill>
                    <a:srgbClr val="000000"/>
                  </a:solidFill>
                  <a:latin typeface="Arial Black" pitchFamily="34" charset="0"/>
                </a:rPr>
                <a:t> </a:t>
              </a:r>
            </a:p>
            <a:p>
              <a:pPr algn="ctr" fontAlgn="base">
                <a:spcBef>
                  <a:spcPct val="0"/>
                </a:spcBef>
                <a:spcAft>
                  <a:spcPct val="0"/>
                </a:spcAft>
              </a:pPr>
              <a:endParaRPr lang="en-US" sz="1200">
                <a:solidFill>
                  <a:srgbClr val="000000"/>
                </a:solidFill>
                <a:latin typeface="Arial Black" pitchFamily="34" charset="0"/>
              </a:endParaRPr>
            </a:p>
          </p:txBody>
        </p:sp>
        <p:sp>
          <p:nvSpPr>
            <p:cNvPr id="60" name="TextBox 23">
              <a:extLst>
                <a:ext uri="{FF2B5EF4-FFF2-40B4-BE49-F238E27FC236}">
                  <a16:creationId xmlns:a16="http://schemas.microsoft.com/office/drawing/2014/main" id="{94C27D21-AFFD-EAE8-1D0C-4783C8CD97C3}"/>
                </a:ext>
              </a:extLst>
            </p:cNvPr>
            <p:cNvSpPr txBox="1">
              <a:spLocks noChangeArrowheads="1"/>
            </p:cNvSpPr>
            <p:nvPr/>
          </p:nvSpPr>
          <p:spPr bwMode="auto">
            <a:xfrm>
              <a:off x="7410633" y="2617392"/>
              <a:ext cx="2135187" cy="1554162"/>
            </a:xfrm>
            <a:prstGeom prst="rect">
              <a:avLst/>
            </a:prstGeom>
            <a:noFill/>
            <a:ln w="9525">
              <a:noFill/>
              <a:miter lim="800000"/>
              <a:headEnd/>
              <a:tailEnd/>
            </a:ln>
          </p:spPr>
          <p:txBody>
            <a:bodyPr lIns="0" rIns="0">
              <a:spAutoFit/>
            </a:bodyPr>
            <a:lstStyle/>
            <a:p>
              <a:pPr algn="ctr" fontAlgn="base">
                <a:spcBef>
                  <a:spcPct val="0"/>
                </a:spcBef>
                <a:spcAft>
                  <a:spcPct val="0"/>
                </a:spcAft>
              </a:pPr>
              <a:r>
                <a:rPr lang="en-US" sz="1400" b="1" u="sng">
                  <a:solidFill>
                    <a:srgbClr val="FFFFFF"/>
                  </a:solidFill>
                  <a:latin typeface="Arial Black" pitchFamily="34" charset="0"/>
                </a:rPr>
                <a:t>Levee Safety</a:t>
              </a:r>
            </a:p>
            <a:p>
              <a:pPr algn="ctr" fontAlgn="base">
                <a:spcBef>
                  <a:spcPct val="0"/>
                </a:spcBef>
                <a:spcAft>
                  <a:spcPct val="0"/>
                </a:spcAft>
              </a:pPr>
              <a:r>
                <a:rPr lang="en-US" sz="1000">
                  <a:solidFill>
                    <a:srgbClr val="FFFFFF"/>
                  </a:solidFill>
                  <a:latin typeface="Arial Black" pitchFamily="34" charset="0"/>
                </a:rPr>
                <a:t>LSAC</a:t>
              </a:r>
            </a:p>
            <a:p>
              <a:pPr algn="ctr" fontAlgn="base">
                <a:spcBef>
                  <a:spcPct val="0"/>
                </a:spcBef>
                <a:spcAft>
                  <a:spcPct val="0"/>
                </a:spcAft>
              </a:pPr>
              <a:r>
                <a:rPr lang="en-US" sz="1000">
                  <a:solidFill>
                    <a:srgbClr val="FFFFFF"/>
                  </a:solidFill>
                  <a:latin typeface="Arial Black" pitchFamily="34" charset="0"/>
                </a:rPr>
                <a:t>Risk Assessments</a:t>
              </a:r>
            </a:p>
            <a:p>
              <a:pPr algn="ctr" fontAlgn="base">
                <a:spcBef>
                  <a:spcPct val="0"/>
                </a:spcBef>
                <a:spcAft>
                  <a:spcPct val="0"/>
                </a:spcAft>
              </a:pPr>
              <a:r>
                <a:rPr lang="en-US" sz="1000">
                  <a:solidFill>
                    <a:srgbClr val="FFFFFF"/>
                  </a:solidFill>
                  <a:latin typeface="Arial Black" pitchFamily="34" charset="0"/>
                </a:rPr>
                <a:t>EAP Maps</a:t>
              </a:r>
            </a:p>
            <a:p>
              <a:pPr algn="ctr" fontAlgn="base">
                <a:spcBef>
                  <a:spcPct val="0"/>
                </a:spcBef>
                <a:spcAft>
                  <a:spcPct val="0"/>
                </a:spcAft>
              </a:pPr>
              <a:endParaRPr lang="en-US" sz="1200">
                <a:solidFill>
                  <a:srgbClr val="000000"/>
                </a:solidFill>
                <a:latin typeface="Arial Black" pitchFamily="34" charset="0"/>
              </a:endParaRPr>
            </a:p>
            <a:p>
              <a:pPr algn="ctr" fontAlgn="base">
                <a:spcBef>
                  <a:spcPct val="0"/>
                </a:spcBef>
                <a:spcAft>
                  <a:spcPct val="0"/>
                </a:spcAft>
              </a:pPr>
              <a:endParaRPr lang="en-US" sz="1200">
                <a:solidFill>
                  <a:srgbClr val="000000"/>
                </a:solidFill>
                <a:latin typeface="Arial Black" pitchFamily="34" charset="0"/>
              </a:endParaRPr>
            </a:p>
            <a:p>
              <a:pPr algn="ctr" fontAlgn="base">
                <a:spcBef>
                  <a:spcPct val="0"/>
                </a:spcBef>
                <a:spcAft>
                  <a:spcPct val="0"/>
                </a:spcAft>
              </a:pPr>
              <a:r>
                <a:rPr lang="en-US" sz="1200">
                  <a:solidFill>
                    <a:srgbClr val="000000"/>
                  </a:solidFill>
                  <a:latin typeface="Arial Black" pitchFamily="34" charset="0"/>
                </a:rPr>
                <a:t> </a:t>
              </a:r>
            </a:p>
            <a:p>
              <a:pPr algn="ctr" fontAlgn="base">
                <a:spcBef>
                  <a:spcPct val="0"/>
                </a:spcBef>
                <a:spcAft>
                  <a:spcPct val="0"/>
                </a:spcAft>
              </a:pPr>
              <a:endParaRPr lang="en-US" sz="1200">
                <a:solidFill>
                  <a:srgbClr val="000000"/>
                </a:solidFill>
                <a:latin typeface="Arial Black" pitchFamily="34" charset="0"/>
              </a:endParaRPr>
            </a:p>
          </p:txBody>
        </p:sp>
        <p:sp>
          <p:nvSpPr>
            <p:cNvPr id="61" name="TextBox 24">
              <a:extLst>
                <a:ext uri="{FF2B5EF4-FFF2-40B4-BE49-F238E27FC236}">
                  <a16:creationId xmlns:a16="http://schemas.microsoft.com/office/drawing/2014/main" id="{4C4BD720-B2E6-9547-3030-AEC3221F87C6}"/>
                </a:ext>
              </a:extLst>
            </p:cNvPr>
            <p:cNvSpPr txBox="1">
              <a:spLocks noChangeArrowheads="1"/>
            </p:cNvSpPr>
            <p:nvPr/>
          </p:nvSpPr>
          <p:spPr bwMode="auto">
            <a:xfrm>
              <a:off x="2683674" y="2369454"/>
              <a:ext cx="2209800" cy="1554162"/>
            </a:xfrm>
            <a:prstGeom prst="rect">
              <a:avLst/>
            </a:prstGeom>
            <a:noFill/>
            <a:ln w="0">
              <a:noFill/>
              <a:miter lim="800000"/>
              <a:headEnd/>
              <a:tailEnd/>
            </a:ln>
          </p:spPr>
          <p:txBody>
            <a:bodyPr lIns="0" rIns="0">
              <a:spAutoFit/>
            </a:bodyPr>
            <a:lstStyle/>
            <a:p>
              <a:pPr algn="ctr" fontAlgn="base">
                <a:spcBef>
                  <a:spcPct val="0"/>
                </a:spcBef>
                <a:spcAft>
                  <a:spcPct val="0"/>
                </a:spcAft>
              </a:pPr>
              <a:r>
                <a:rPr lang="en-US" sz="1400" b="1" u="sng" dirty="0">
                  <a:solidFill>
                    <a:srgbClr val="FFFFFF"/>
                  </a:solidFill>
                  <a:latin typeface="Arial Black" pitchFamily="34" charset="0"/>
                </a:rPr>
                <a:t>CIPR</a:t>
              </a:r>
            </a:p>
            <a:p>
              <a:pPr algn="ctr" fontAlgn="base">
                <a:spcBef>
                  <a:spcPct val="0"/>
                </a:spcBef>
                <a:spcAft>
                  <a:spcPct val="0"/>
                </a:spcAft>
              </a:pPr>
              <a:r>
                <a:rPr lang="en-US" sz="1000" dirty="0">
                  <a:solidFill>
                    <a:srgbClr val="FFFFFF"/>
                  </a:solidFill>
                  <a:latin typeface="Arial Black" pitchFamily="34" charset="0"/>
                </a:rPr>
                <a:t>Consequence Assessment Studies</a:t>
              </a:r>
            </a:p>
            <a:p>
              <a:pPr algn="ctr" fontAlgn="base">
                <a:spcBef>
                  <a:spcPct val="0"/>
                </a:spcBef>
                <a:spcAft>
                  <a:spcPct val="0"/>
                </a:spcAft>
              </a:pPr>
              <a:r>
                <a:rPr lang="en-US" sz="1000" dirty="0">
                  <a:solidFill>
                    <a:srgbClr val="FFFFFF"/>
                  </a:solidFill>
                  <a:latin typeface="Arial Black" pitchFamily="34" charset="0"/>
                </a:rPr>
                <a:t>Consequence-Based Top Screen</a:t>
              </a:r>
            </a:p>
            <a:p>
              <a:pPr algn="ctr" fontAlgn="base">
                <a:spcBef>
                  <a:spcPct val="0"/>
                </a:spcBef>
                <a:spcAft>
                  <a:spcPct val="0"/>
                </a:spcAft>
              </a:pPr>
              <a:r>
                <a:rPr lang="en-US" sz="1000" dirty="0">
                  <a:solidFill>
                    <a:srgbClr val="FFFFFF"/>
                  </a:solidFill>
                  <a:latin typeface="Arial Black" pitchFamily="34" charset="0"/>
                </a:rPr>
                <a:t>Security Risk Assessments</a:t>
              </a:r>
            </a:p>
            <a:p>
              <a:pPr algn="ctr" fontAlgn="base">
                <a:spcBef>
                  <a:spcPct val="0"/>
                </a:spcBef>
                <a:spcAft>
                  <a:spcPct val="0"/>
                </a:spcAft>
              </a:pPr>
              <a:endParaRPr lang="en-US" sz="1200" dirty="0">
                <a:solidFill>
                  <a:srgbClr val="000000"/>
                </a:solidFill>
                <a:latin typeface="Arial Black" pitchFamily="34" charset="0"/>
              </a:endParaRPr>
            </a:p>
            <a:p>
              <a:pPr algn="ctr" fontAlgn="base">
                <a:spcBef>
                  <a:spcPct val="0"/>
                </a:spcBef>
                <a:spcAft>
                  <a:spcPct val="0"/>
                </a:spcAft>
              </a:pPr>
              <a:endParaRPr lang="en-US" sz="1200" dirty="0">
                <a:solidFill>
                  <a:srgbClr val="000000"/>
                </a:solidFill>
                <a:latin typeface="Arial Black" pitchFamily="34" charset="0"/>
              </a:endParaRPr>
            </a:p>
            <a:p>
              <a:pPr algn="ctr" fontAlgn="base">
                <a:spcBef>
                  <a:spcPct val="0"/>
                </a:spcBef>
                <a:spcAft>
                  <a:spcPct val="0"/>
                </a:spcAft>
              </a:pPr>
              <a:r>
                <a:rPr lang="en-US" sz="1200" dirty="0">
                  <a:solidFill>
                    <a:srgbClr val="000000"/>
                  </a:solidFill>
                  <a:latin typeface="Arial Black" pitchFamily="34" charset="0"/>
                </a:rPr>
                <a:t> </a:t>
              </a:r>
            </a:p>
            <a:p>
              <a:pPr algn="ctr" fontAlgn="base">
                <a:spcBef>
                  <a:spcPct val="0"/>
                </a:spcBef>
                <a:spcAft>
                  <a:spcPct val="0"/>
                </a:spcAft>
              </a:pPr>
              <a:endParaRPr lang="en-US" sz="1200" dirty="0">
                <a:solidFill>
                  <a:srgbClr val="000000"/>
                </a:solidFill>
                <a:latin typeface="Arial Black" pitchFamily="34" charset="0"/>
              </a:endParaRPr>
            </a:p>
          </p:txBody>
        </p:sp>
        <p:pic>
          <p:nvPicPr>
            <p:cNvPr id="62" name="Picture 20" descr="CWMS_LOGO_SEND.png">
              <a:extLst>
                <a:ext uri="{FF2B5EF4-FFF2-40B4-BE49-F238E27FC236}">
                  <a16:creationId xmlns:a16="http://schemas.microsoft.com/office/drawing/2014/main" id="{FFF410AA-FFBF-985E-8AE3-6D7F5D846238}"/>
                </a:ext>
              </a:extLst>
            </p:cNvPr>
            <p:cNvPicPr>
              <a:picLocks noChangeAspect="1"/>
            </p:cNvPicPr>
            <p:nvPr/>
          </p:nvPicPr>
          <p:blipFill>
            <a:blip r:embed="rId3" cstate="print"/>
            <a:srcRect/>
            <a:stretch>
              <a:fillRect/>
            </a:stretch>
          </p:blipFill>
          <p:spPr bwMode="auto">
            <a:xfrm>
              <a:off x="5142095" y="3266679"/>
              <a:ext cx="2125663" cy="1096963"/>
            </a:xfrm>
            <a:prstGeom prst="rect">
              <a:avLst/>
            </a:prstGeom>
            <a:noFill/>
            <a:ln w="9525">
              <a:noFill/>
              <a:miter lim="800000"/>
              <a:headEnd/>
              <a:tailEnd/>
            </a:ln>
          </p:spPr>
        </p:pic>
        <p:sp>
          <p:nvSpPr>
            <p:cNvPr id="63" name="Oval 62">
              <a:extLst>
                <a:ext uri="{FF2B5EF4-FFF2-40B4-BE49-F238E27FC236}">
                  <a16:creationId xmlns:a16="http://schemas.microsoft.com/office/drawing/2014/main" id="{3C6D528F-1B65-C267-8151-3DC5B26406BF}"/>
                </a:ext>
              </a:extLst>
            </p:cNvPr>
            <p:cNvSpPr/>
            <p:nvPr/>
          </p:nvSpPr>
          <p:spPr>
            <a:xfrm>
              <a:off x="2742621" y="4012740"/>
              <a:ext cx="2160408" cy="1298638"/>
            </a:xfrm>
            <a:prstGeom prst="ellipse">
              <a:avLst/>
            </a:prstGeom>
            <a:solidFill>
              <a:srgbClr val="2D2D8A"/>
            </a:solidFill>
            <a:ln w="25400" cap="flat" cmpd="sng" algn="ctr">
              <a:solidFill>
                <a:srgbClr val="333399"/>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p:txBody>
        </p:sp>
        <p:cxnSp>
          <p:nvCxnSpPr>
            <p:cNvPr id="29696" name="Straight Arrow Connector 29695">
              <a:extLst>
                <a:ext uri="{FF2B5EF4-FFF2-40B4-BE49-F238E27FC236}">
                  <a16:creationId xmlns:a16="http://schemas.microsoft.com/office/drawing/2014/main" id="{1269D863-B0E5-12A0-F49F-DEB6D7B507BF}"/>
                </a:ext>
              </a:extLst>
            </p:cNvPr>
            <p:cNvCxnSpPr/>
            <p:nvPr/>
          </p:nvCxnSpPr>
          <p:spPr>
            <a:xfrm flipV="1">
              <a:off x="6285095" y="2893617"/>
              <a:ext cx="1588" cy="373062"/>
            </a:xfrm>
            <a:prstGeom prst="straightConnector1">
              <a:avLst/>
            </a:prstGeom>
            <a:noFill/>
            <a:ln w="38100" cap="sq" cmpd="sng" algn="ctr">
              <a:solidFill>
                <a:srgbClr val="333399"/>
              </a:solidFill>
              <a:prstDash val="solid"/>
              <a:tailEnd type="triangle"/>
            </a:ln>
            <a:effectLst/>
          </p:spPr>
        </p:cxnSp>
        <p:cxnSp>
          <p:nvCxnSpPr>
            <p:cNvPr id="29697" name="Straight Arrow Connector 29696">
              <a:extLst>
                <a:ext uri="{FF2B5EF4-FFF2-40B4-BE49-F238E27FC236}">
                  <a16:creationId xmlns:a16="http://schemas.microsoft.com/office/drawing/2014/main" id="{AA2A3AF7-72A2-BC0A-0C82-AFAFAE29AE7D}"/>
                </a:ext>
              </a:extLst>
            </p:cNvPr>
            <p:cNvCxnSpPr/>
            <p:nvPr/>
          </p:nvCxnSpPr>
          <p:spPr>
            <a:xfrm flipV="1">
              <a:off x="7256645" y="3428604"/>
              <a:ext cx="381000" cy="228600"/>
            </a:xfrm>
            <a:prstGeom prst="straightConnector1">
              <a:avLst/>
            </a:prstGeom>
            <a:noFill/>
            <a:ln w="38100" cap="sq" cmpd="sng" algn="ctr">
              <a:solidFill>
                <a:srgbClr val="333399"/>
              </a:solidFill>
              <a:prstDash val="solid"/>
              <a:tailEnd type="triangle"/>
            </a:ln>
            <a:effectLst/>
          </p:spPr>
        </p:cxnSp>
        <p:sp>
          <p:nvSpPr>
            <p:cNvPr id="29698" name="TextBox 29697">
              <a:extLst>
                <a:ext uri="{FF2B5EF4-FFF2-40B4-BE49-F238E27FC236}">
                  <a16:creationId xmlns:a16="http://schemas.microsoft.com/office/drawing/2014/main" id="{8F7CBAB3-4DD6-7C8C-12F7-4EABA325C863}"/>
                </a:ext>
              </a:extLst>
            </p:cNvPr>
            <p:cNvSpPr txBox="1"/>
            <p:nvPr/>
          </p:nvSpPr>
          <p:spPr>
            <a:xfrm rot="13078863">
              <a:off x="7281894" y="2245821"/>
              <a:ext cx="3374292" cy="488107"/>
            </a:xfrm>
            <a:prstGeom prst="rect">
              <a:avLst/>
            </a:prstGeom>
            <a:noFill/>
          </p:spPr>
          <p:txBody>
            <a:bodyPr spcFirstLastPara="1">
              <a:prstTxWarp prst="textButton">
                <a:avLst>
                  <a:gd name="adj" fmla="val 21032320"/>
                </a:avLst>
              </a:prstTxWarp>
              <a:spAutoFit/>
              <a:scene3d>
                <a:camera prst="orthographicFront">
                  <a:rot lat="0" lon="0" rev="0"/>
                </a:camera>
                <a:lightRig rig="threePt" dir="t"/>
              </a:scene3d>
            </a:bodyPr>
            <a:lstStyle/>
            <a:p>
              <a:pPr algn="ctr" fontAlgn="base">
                <a:spcBef>
                  <a:spcPct val="0"/>
                </a:spcBef>
                <a:spcAft>
                  <a:spcPct val="0"/>
                </a:spcAft>
                <a:defRPr/>
              </a:pPr>
              <a:r>
                <a:rPr lang="en-US" sz="2400" b="1" dirty="0">
                  <a:solidFill>
                    <a:srgbClr val="333399"/>
                  </a:solidFill>
                  <a:latin typeface="Arial Black" pitchFamily="34" charset="0"/>
                </a:rPr>
                <a:t>Prepare for Tomorrow</a:t>
              </a:r>
            </a:p>
          </p:txBody>
        </p:sp>
        <p:sp>
          <p:nvSpPr>
            <p:cNvPr id="29699" name="TextBox 25">
              <a:extLst>
                <a:ext uri="{FF2B5EF4-FFF2-40B4-BE49-F238E27FC236}">
                  <a16:creationId xmlns:a16="http://schemas.microsoft.com/office/drawing/2014/main" id="{D2D921F7-B8E7-AFA9-972C-5875EE792B1C}"/>
                </a:ext>
              </a:extLst>
            </p:cNvPr>
            <p:cNvSpPr txBox="1">
              <a:spLocks noChangeArrowheads="1"/>
            </p:cNvSpPr>
            <p:nvPr/>
          </p:nvSpPr>
          <p:spPr bwMode="auto">
            <a:xfrm>
              <a:off x="2773169" y="4225615"/>
              <a:ext cx="2135188" cy="1722437"/>
            </a:xfrm>
            <a:prstGeom prst="rect">
              <a:avLst/>
            </a:prstGeom>
            <a:noFill/>
            <a:ln w="9525">
              <a:noFill/>
              <a:miter lim="800000"/>
              <a:headEnd/>
              <a:tailEnd/>
            </a:ln>
          </p:spPr>
          <p:txBody>
            <a:bodyPr lIns="0" rIns="0">
              <a:spAutoFit/>
            </a:bodyPr>
            <a:lstStyle/>
            <a:p>
              <a:pPr algn="ctr" fontAlgn="base">
                <a:spcBef>
                  <a:spcPct val="0"/>
                </a:spcBef>
                <a:spcAft>
                  <a:spcPct val="0"/>
                </a:spcAft>
              </a:pPr>
              <a:r>
                <a:rPr lang="en-US" sz="1400" b="1" u="sng" dirty="0">
                  <a:solidFill>
                    <a:srgbClr val="FFFFFF"/>
                  </a:solidFill>
                  <a:latin typeface="Arial Black" pitchFamily="34" charset="0"/>
                </a:rPr>
                <a:t>Water Management</a:t>
              </a:r>
            </a:p>
            <a:p>
              <a:pPr algn="ctr" fontAlgn="base">
                <a:spcBef>
                  <a:spcPct val="0"/>
                </a:spcBef>
                <a:spcAft>
                  <a:spcPct val="0"/>
                </a:spcAft>
              </a:pPr>
              <a:r>
                <a:rPr lang="en-US" sz="1000" dirty="0">
                  <a:solidFill>
                    <a:srgbClr val="FFFFFF"/>
                  </a:solidFill>
                  <a:latin typeface="Arial Black" pitchFamily="34" charset="0"/>
                </a:rPr>
                <a:t>Operating Plans</a:t>
              </a:r>
            </a:p>
            <a:p>
              <a:pPr algn="ctr" fontAlgn="base">
                <a:spcBef>
                  <a:spcPct val="0"/>
                </a:spcBef>
                <a:spcAft>
                  <a:spcPct val="0"/>
                </a:spcAft>
              </a:pPr>
              <a:r>
                <a:rPr lang="en-US" sz="1000" dirty="0">
                  <a:solidFill>
                    <a:srgbClr val="FFFFFF"/>
                  </a:solidFill>
                  <a:latin typeface="Arial Black" pitchFamily="34" charset="0"/>
                </a:rPr>
                <a:t>Project Operation</a:t>
              </a:r>
            </a:p>
            <a:p>
              <a:pPr algn="ctr" fontAlgn="base">
                <a:spcBef>
                  <a:spcPct val="0"/>
                </a:spcBef>
                <a:spcAft>
                  <a:spcPct val="0"/>
                </a:spcAft>
              </a:pPr>
              <a:r>
                <a:rPr lang="en-US" sz="1000" dirty="0">
                  <a:solidFill>
                    <a:srgbClr val="FFFFFF"/>
                  </a:solidFill>
                  <a:latin typeface="Arial Black" pitchFamily="34" charset="0"/>
                </a:rPr>
                <a:t>Inundation Maps</a:t>
              </a:r>
            </a:p>
            <a:p>
              <a:pPr algn="ctr" fontAlgn="base">
                <a:spcBef>
                  <a:spcPct val="0"/>
                </a:spcBef>
                <a:spcAft>
                  <a:spcPct val="0"/>
                </a:spcAft>
              </a:pPr>
              <a:r>
                <a:rPr lang="en-US" sz="1000" dirty="0">
                  <a:solidFill>
                    <a:srgbClr val="FFFFFF"/>
                  </a:solidFill>
                  <a:latin typeface="Arial Black" pitchFamily="34" charset="0"/>
                </a:rPr>
                <a:t>What if Scenarios</a:t>
              </a:r>
            </a:p>
            <a:p>
              <a:pPr algn="ctr" fontAlgn="base">
                <a:spcBef>
                  <a:spcPct val="0"/>
                </a:spcBef>
                <a:spcAft>
                  <a:spcPct val="0"/>
                </a:spcAft>
              </a:pPr>
              <a:endParaRPr lang="en-US" sz="1200" dirty="0">
                <a:solidFill>
                  <a:srgbClr val="000000"/>
                </a:solidFill>
                <a:latin typeface="Arial Black" pitchFamily="34" charset="0"/>
              </a:endParaRPr>
            </a:p>
            <a:p>
              <a:pPr algn="ctr" fontAlgn="base">
                <a:spcBef>
                  <a:spcPct val="0"/>
                </a:spcBef>
                <a:spcAft>
                  <a:spcPct val="0"/>
                </a:spcAft>
              </a:pPr>
              <a:endParaRPr lang="en-US" sz="1200" dirty="0">
                <a:solidFill>
                  <a:srgbClr val="000000"/>
                </a:solidFill>
                <a:latin typeface="Arial Black" pitchFamily="34" charset="0"/>
              </a:endParaRPr>
            </a:p>
            <a:p>
              <a:pPr algn="ctr" fontAlgn="base">
                <a:spcBef>
                  <a:spcPct val="0"/>
                </a:spcBef>
                <a:spcAft>
                  <a:spcPct val="0"/>
                </a:spcAft>
              </a:pPr>
              <a:r>
                <a:rPr lang="en-US" sz="1200" dirty="0">
                  <a:solidFill>
                    <a:srgbClr val="000000"/>
                  </a:solidFill>
                  <a:latin typeface="Arial Black" pitchFamily="34" charset="0"/>
                </a:rPr>
                <a:t> </a:t>
              </a:r>
            </a:p>
            <a:p>
              <a:pPr algn="ctr" fontAlgn="base">
                <a:spcBef>
                  <a:spcPct val="0"/>
                </a:spcBef>
                <a:spcAft>
                  <a:spcPct val="0"/>
                </a:spcAft>
              </a:pPr>
              <a:endParaRPr lang="en-US" sz="1200" dirty="0">
                <a:solidFill>
                  <a:srgbClr val="000000"/>
                </a:solidFill>
                <a:latin typeface="Arial Black" pitchFamily="34" charset="0"/>
              </a:endParaRPr>
            </a:p>
          </p:txBody>
        </p:sp>
      </p:grpSp>
    </p:spTree>
    <p:extLst>
      <p:ext uri="{BB962C8B-B14F-4D97-AF65-F5344CB8AC3E}">
        <p14:creationId xmlns:p14="http://schemas.microsoft.com/office/powerpoint/2010/main" val="42277536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A62C713-A1CF-1A03-1376-FCC5722BF1F2}"/>
              </a:ext>
            </a:extLst>
          </p:cNvPr>
          <p:cNvSpPr>
            <a:spLocks noGrp="1"/>
          </p:cNvSpPr>
          <p:nvPr>
            <p:ph type="title"/>
          </p:nvPr>
        </p:nvSpPr>
        <p:spPr/>
        <p:txBody>
          <a:bodyPr/>
          <a:lstStyle/>
          <a:p>
            <a:r>
              <a:rPr lang="en-US" dirty="0"/>
              <a:t>Summary and Resources</a:t>
            </a:r>
          </a:p>
        </p:txBody>
      </p:sp>
    </p:spTree>
    <p:extLst>
      <p:ext uri="{BB962C8B-B14F-4D97-AF65-F5344CB8AC3E}">
        <p14:creationId xmlns:p14="http://schemas.microsoft.com/office/powerpoint/2010/main" val="28753673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5313484" y="228601"/>
            <a:ext cx="4191000" cy="868363"/>
          </a:xfrm>
        </p:spPr>
        <p:txBody>
          <a:bodyPr/>
          <a:lstStyle/>
          <a:p>
            <a:pPr eaLnBrk="1" hangingPunct="1"/>
            <a:r>
              <a:rPr lang="en-US" dirty="0">
                <a:latin typeface="+mn-lt"/>
              </a:rPr>
              <a:t>Summary</a:t>
            </a:r>
          </a:p>
        </p:txBody>
      </p:sp>
      <p:pic>
        <p:nvPicPr>
          <p:cNvPr id="35843" name="Picture 4" descr="Buz-UC1_722"/>
          <p:cNvPicPr>
            <a:picLocks noChangeAspect="1" noChangeArrowheads="1"/>
          </p:cNvPicPr>
          <p:nvPr/>
        </p:nvPicPr>
        <p:blipFill>
          <a:blip r:embed="rId3" cstate="print"/>
          <a:srcRect/>
          <a:stretch>
            <a:fillRect/>
          </a:stretch>
        </p:blipFill>
        <p:spPr bwMode="auto">
          <a:xfrm>
            <a:off x="32560" y="37322"/>
            <a:ext cx="4164790" cy="6781489"/>
          </a:xfrm>
          <a:prstGeom prst="rect">
            <a:avLst/>
          </a:prstGeom>
          <a:noFill/>
          <a:ln w="9525">
            <a:noFill/>
            <a:miter lim="800000"/>
            <a:headEnd/>
            <a:tailEnd/>
          </a:ln>
        </p:spPr>
      </p:pic>
      <p:sp>
        <p:nvSpPr>
          <p:cNvPr id="7" name="Rectangle 3"/>
          <p:cNvSpPr txBox="1">
            <a:spLocks noChangeArrowheads="1"/>
          </p:cNvSpPr>
          <p:nvPr/>
        </p:nvSpPr>
        <p:spPr>
          <a:xfrm>
            <a:off x="5008683" y="674973"/>
            <a:ext cx="4990081" cy="5340350"/>
          </a:xfrm>
          <a:prstGeom prst="rect">
            <a:avLst/>
          </a:prstGeom>
        </p:spPr>
        <p:txBody>
          <a:bodyPr/>
          <a:lstStyle/>
          <a:p>
            <a:pPr marL="228600" indent="-228600" eaLnBrk="0" hangingPunct="0">
              <a:spcAft>
                <a:spcPts val="1200"/>
              </a:spcAft>
              <a:buClr>
                <a:schemeClr val="tx1"/>
              </a:buClr>
              <a:buSzPct val="85000"/>
              <a:buFont typeface="Arial" pitchFamily="34" charset="0"/>
              <a:buChar char="■"/>
              <a:defRPr/>
            </a:pPr>
            <a:endParaRPr lang="en-US" sz="2000" dirty="0"/>
          </a:p>
          <a:p>
            <a:pPr marL="228600" indent="-228600" eaLnBrk="0" hangingPunct="0">
              <a:spcAft>
                <a:spcPts val="1200"/>
              </a:spcAft>
              <a:buClr>
                <a:schemeClr val="tx1"/>
              </a:buClr>
              <a:buSzPct val="85000"/>
              <a:buFont typeface="Arial" pitchFamily="34" charset="0"/>
              <a:buChar char="■"/>
              <a:defRPr/>
            </a:pPr>
            <a:r>
              <a:rPr lang="en-US" dirty="0"/>
              <a:t>CWMS is a basin wide comprehensive and integrated system for real time water management</a:t>
            </a:r>
          </a:p>
          <a:p>
            <a:pPr marL="228600" indent="-228600" eaLnBrk="0" hangingPunct="0">
              <a:spcAft>
                <a:spcPts val="1200"/>
              </a:spcAft>
              <a:buClr>
                <a:schemeClr val="tx1"/>
              </a:buClr>
              <a:buSzPct val="85000"/>
              <a:buFont typeface="Arial" pitchFamily="34" charset="0"/>
              <a:buChar char="■"/>
              <a:defRPr/>
            </a:pPr>
            <a:r>
              <a:rPr lang="en-US" dirty="0"/>
              <a:t>Strong data management capabilities</a:t>
            </a:r>
          </a:p>
          <a:p>
            <a:pPr marL="228600" indent="-228600" eaLnBrk="0" hangingPunct="0">
              <a:spcAft>
                <a:spcPts val="1200"/>
              </a:spcAft>
              <a:buClr>
                <a:schemeClr val="tx1"/>
              </a:buClr>
              <a:buSzPct val="85000"/>
              <a:buFont typeface="Arial" pitchFamily="34" charset="0"/>
              <a:buChar char="■"/>
              <a:defRPr/>
            </a:pPr>
            <a:r>
              <a:rPr lang="en-US" dirty="0"/>
              <a:t>A full range of hydrologic/hydraulic modeling software </a:t>
            </a:r>
          </a:p>
          <a:p>
            <a:pPr marL="228600" indent="-228600" eaLnBrk="0" hangingPunct="0">
              <a:spcAft>
                <a:spcPts val="1200"/>
              </a:spcAft>
              <a:buClr>
                <a:schemeClr val="tx1"/>
              </a:buClr>
              <a:buSzPct val="85000"/>
              <a:buFont typeface="Arial" pitchFamily="34" charset="0"/>
              <a:buChar char="■"/>
              <a:defRPr/>
            </a:pPr>
            <a:r>
              <a:rPr lang="en-US" dirty="0"/>
              <a:t>Capability to evaluate operational decisions and compare the impact of various "what if?" scenarios</a:t>
            </a:r>
            <a:endParaRPr lang="en-US" sz="2000" dirty="0"/>
          </a:p>
          <a:p>
            <a:pPr marL="228600" indent="-228600" eaLnBrk="0" hangingPunct="0">
              <a:spcAft>
                <a:spcPts val="1200"/>
              </a:spcAft>
              <a:buClr>
                <a:schemeClr val="tx1"/>
              </a:buClr>
              <a:buSzPct val="85000"/>
              <a:buFont typeface="Arial" pitchFamily="34" charset="0"/>
              <a:buChar char="■"/>
              <a:defRPr/>
            </a:pPr>
            <a:r>
              <a:rPr lang="en-US" dirty="0"/>
              <a:t>Comprehensive Training, Manuals and Full Technical Support</a:t>
            </a:r>
          </a:p>
          <a:p>
            <a:pPr marL="228600" indent="-228600" eaLnBrk="0" hangingPunct="0">
              <a:spcAft>
                <a:spcPts val="1200"/>
              </a:spcAft>
              <a:buClr>
                <a:schemeClr val="tx1"/>
              </a:buClr>
              <a:buSzPct val="85000"/>
              <a:buFont typeface="Arial" pitchFamily="34" charset="0"/>
              <a:buChar char="■"/>
              <a:defRPr/>
            </a:pPr>
            <a:endParaRPr lang="en-US"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A62C713-A1CF-1A03-1376-FCC5722BF1F2}"/>
              </a:ext>
            </a:extLst>
          </p:cNvPr>
          <p:cNvSpPr>
            <a:spLocks noGrp="1"/>
          </p:cNvSpPr>
          <p:nvPr>
            <p:ph type="title"/>
          </p:nvPr>
        </p:nvSpPr>
        <p:spPr/>
        <p:txBody>
          <a:bodyPr/>
          <a:lstStyle/>
          <a:p>
            <a:r>
              <a:rPr lang="en-US" dirty="0"/>
              <a:t>USACE Water Management Mission</a:t>
            </a:r>
          </a:p>
        </p:txBody>
      </p:sp>
    </p:spTree>
    <p:extLst>
      <p:ext uri="{BB962C8B-B14F-4D97-AF65-F5344CB8AC3E}">
        <p14:creationId xmlns:p14="http://schemas.microsoft.com/office/powerpoint/2010/main" val="3811341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3ABFDE7-0100-24A1-FDB7-85E0DC7A2E89}"/>
              </a:ext>
            </a:extLst>
          </p:cNvPr>
          <p:cNvPicPr>
            <a:picLocks noChangeAspect="1"/>
          </p:cNvPicPr>
          <p:nvPr/>
        </p:nvPicPr>
        <p:blipFill>
          <a:blip r:embed="rId3"/>
          <a:stretch>
            <a:fillRect/>
          </a:stretch>
        </p:blipFill>
        <p:spPr>
          <a:xfrm>
            <a:off x="305006" y="1689483"/>
            <a:ext cx="4127050" cy="4000452"/>
          </a:xfrm>
          <a:prstGeom prst="rect">
            <a:avLst/>
          </a:prstGeom>
          <a:ln>
            <a:solidFill>
              <a:schemeClr val="tx1"/>
            </a:solidFill>
          </a:ln>
        </p:spPr>
      </p:pic>
      <p:sp>
        <p:nvSpPr>
          <p:cNvPr id="6" name="Content Placeholder 2">
            <a:extLst>
              <a:ext uri="{FF2B5EF4-FFF2-40B4-BE49-F238E27FC236}">
                <a16:creationId xmlns:a16="http://schemas.microsoft.com/office/drawing/2014/main" id="{C2520BAB-9A27-4F77-BCA9-B4418CDCAF47}"/>
              </a:ext>
            </a:extLst>
          </p:cNvPr>
          <p:cNvSpPr>
            <a:spLocks noGrp="1"/>
          </p:cNvSpPr>
          <p:nvPr/>
        </p:nvSpPr>
        <p:spPr bwMode="auto">
          <a:xfrm>
            <a:off x="4524354" y="885825"/>
            <a:ext cx="6765687" cy="502761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169"/>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342900" indent="-342900">
              <a:buFont typeface="Arial" panose="020B0604020202020204" pitchFamily="34" charset="0"/>
              <a:buChar char="•"/>
            </a:pPr>
            <a:endParaRPr lang="en-US" sz="1100" b="1" dirty="0"/>
          </a:p>
          <a:p>
            <a:pPr marL="342900" indent="-342900">
              <a:buFont typeface="Wingdings" panose="05000000000000000000" pitchFamily="2" charset="2"/>
              <a:buChar char="§"/>
            </a:pPr>
            <a:r>
              <a:rPr lang="en-US" b="1" dirty="0"/>
              <a:t>CWMS Documentation Portal</a:t>
            </a:r>
          </a:p>
          <a:p>
            <a:pPr marL="688975" lvl="1" indent="-228600">
              <a:buFont typeface="Arial" panose="020B0604020202020204" pitchFamily="34" charset="0"/>
              <a:buChar char="•"/>
            </a:pPr>
            <a:r>
              <a:rPr lang="en-US" sz="1800" b="1" dirty="0"/>
              <a:t>Users Manual, Release Notes, Training, and More</a:t>
            </a:r>
          </a:p>
          <a:p>
            <a:pPr marL="688975" lvl="1" indent="-228600">
              <a:buFont typeface="Arial" panose="020B0604020202020204" pitchFamily="34" charset="0"/>
              <a:buChar char="•"/>
            </a:pPr>
            <a:r>
              <a:rPr lang="en-US" sz="1800" b="1" dirty="0"/>
              <a:t>Accessible from </a:t>
            </a:r>
            <a:r>
              <a:rPr lang="en-US" sz="1800" b="1" dirty="0" err="1"/>
              <a:t>Sharepoint</a:t>
            </a:r>
            <a:r>
              <a:rPr lang="en-US" sz="1800" b="1" dirty="0"/>
              <a:t> &amp; the HEC Website</a:t>
            </a:r>
            <a:br>
              <a:rPr lang="en-US" sz="1800" b="1" dirty="0"/>
            </a:br>
            <a:br>
              <a:rPr lang="en-US" sz="1800" b="1" dirty="0"/>
            </a:br>
            <a:br>
              <a:rPr lang="en-US" sz="1800" b="1" dirty="0"/>
            </a:br>
            <a:br>
              <a:rPr lang="en-US" sz="1800" b="1" dirty="0"/>
            </a:br>
            <a:br>
              <a:rPr lang="en-US" sz="1800" b="1" dirty="0"/>
            </a:br>
            <a:endParaRPr lang="en-US" dirty="0"/>
          </a:p>
          <a:p>
            <a:pPr marL="342900" indent="-342900">
              <a:buFont typeface="Wingdings" panose="05000000000000000000" pitchFamily="2" charset="2"/>
              <a:buChar char="§"/>
            </a:pPr>
            <a:r>
              <a:rPr lang="en-US" b="1" dirty="0"/>
              <a:t>CWMS 3.4.0 Installation</a:t>
            </a:r>
          </a:p>
          <a:p>
            <a:pPr marL="685800" lvl="1" indent="-227013">
              <a:buFont typeface="Arial" panose="020B0604020202020204" pitchFamily="34" charset="0"/>
              <a:buChar char="•"/>
            </a:pPr>
            <a:r>
              <a:rPr lang="en-US" sz="1800" b="1" dirty="0"/>
              <a:t>Database schema upgrade scheduled with all offices</a:t>
            </a:r>
          </a:p>
          <a:p>
            <a:pPr marL="685800" lvl="1" indent="-227013">
              <a:buFont typeface="Arial" panose="020B0604020202020204" pitchFamily="34" charset="0"/>
              <a:buChar char="•"/>
            </a:pPr>
            <a:r>
              <a:rPr lang="en-US" sz="1800" b="1" dirty="0"/>
              <a:t>Client Software package available in </a:t>
            </a:r>
            <a:r>
              <a:rPr lang="en-US" sz="1800" b="1" dirty="0" err="1"/>
              <a:t>Sharepoint</a:t>
            </a:r>
            <a:r>
              <a:rPr lang="en-US" sz="1800" b="1" dirty="0"/>
              <a:t> </a:t>
            </a:r>
            <a:endParaRPr lang="en-US" sz="1400" dirty="0"/>
          </a:p>
        </p:txBody>
      </p:sp>
      <p:grpSp>
        <p:nvGrpSpPr>
          <p:cNvPr id="10" name="Group 9">
            <a:extLst>
              <a:ext uri="{FF2B5EF4-FFF2-40B4-BE49-F238E27FC236}">
                <a16:creationId xmlns:a16="http://schemas.microsoft.com/office/drawing/2014/main" id="{041EF002-A5A7-30E7-6B3D-849D6325001C}"/>
              </a:ext>
            </a:extLst>
          </p:cNvPr>
          <p:cNvGrpSpPr/>
          <p:nvPr/>
        </p:nvGrpSpPr>
        <p:grpSpPr>
          <a:xfrm>
            <a:off x="5687808" y="4481953"/>
            <a:ext cx="4438778" cy="2381357"/>
            <a:chOff x="7706567" y="4448650"/>
            <a:chExt cx="4438778" cy="2381357"/>
          </a:xfrm>
        </p:grpSpPr>
        <p:sp>
          <p:nvSpPr>
            <p:cNvPr id="4" name="Rectangle 3">
              <a:extLst>
                <a:ext uri="{FF2B5EF4-FFF2-40B4-BE49-F238E27FC236}">
                  <a16:creationId xmlns:a16="http://schemas.microsoft.com/office/drawing/2014/main" id="{47B3DF51-35AB-8022-DCA9-C953134F5BF7}"/>
                </a:ext>
              </a:extLst>
            </p:cNvPr>
            <p:cNvSpPr/>
            <p:nvPr/>
          </p:nvSpPr>
          <p:spPr>
            <a:xfrm>
              <a:off x="9094515" y="5946538"/>
              <a:ext cx="3050830" cy="883469"/>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D3ACFC33-780A-C43D-868C-6E661FE76726}"/>
                </a:ext>
              </a:extLst>
            </p:cNvPr>
            <p:cNvPicPr>
              <a:picLocks noChangeAspect="1"/>
            </p:cNvPicPr>
            <p:nvPr/>
          </p:nvPicPr>
          <p:blipFill>
            <a:blip r:embed="rId4"/>
            <a:stretch>
              <a:fillRect/>
            </a:stretch>
          </p:blipFill>
          <p:spPr>
            <a:xfrm>
              <a:off x="7706567" y="4448650"/>
              <a:ext cx="4135661" cy="2295200"/>
            </a:xfrm>
            <a:prstGeom prst="rect">
              <a:avLst/>
            </a:prstGeom>
            <a:ln>
              <a:solidFill>
                <a:schemeClr val="tx1"/>
              </a:solidFill>
            </a:ln>
          </p:spPr>
        </p:pic>
      </p:grpSp>
      <p:sp>
        <p:nvSpPr>
          <p:cNvPr id="9" name="Title 8">
            <a:extLst>
              <a:ext uri="{FF2B5EF4-FFF2-40B4-BE49-F238E27FC236}">
                <a16:creationId xmlns:a16="http://schemas.microsoft.com/office/drawing/2014/main" id="{AD004237-7932-1BAA-7A26-707E1D9D7142}"/>
              </a:ext>
            </a:extLst>
          </p:cNvPr>
          <p:cNvSpPr>
            <a:spLocks noGrp="1"/>
          </p:cNvSpPr>
          <p:nvPr>
            <p:ph type="title"/>
          </p:nvPr>
        </p:nvSpPr>
        <p:spPr>
          <a:xfrm>
            <a:off x="1235676" y="128981"/>
            <a:ext cx="9668113" cy="832920"/>
          </a:xfrm>
        </p:spPr>
        <p:txBody>
          <a:bodyPr/>
          <a:lstStyle/>
          <a:p>
            <a:r>
              <a:rPr lang="en-US" dirty="0"/>
              <a:t>CWMS INFO</a:t>
            </a:r>
          </a:p>
        </p:txBody>
      </p:sp>
      <p:pic>
        <p:nvPicPr>
          <p:cNvPr id="3" name="Picture 2">
            <a:extLst>
              <a:ext uri="{FF2B5EF4-FFF2-40B4-BE49-F238E27FC236}">
                <a16:creationId xmlns:a16="http://schemas.microsoft.com/office/drawing/2014/main" id="{97F28830-0FB5-996C-FCB8-DAA19467DAFE}"/>
              </a:ext>
            </a:extLst>
          </p:cNvPr>
          <p:cNvPicPr>
            <a:picLocks noChangeAspect="1"/>
          </p:cNvPicPr>
          <p:nvPr/>
        </p:nvPicPr>
        <p:blipFill>
          <a:blip r:embed="rId5"/>
          <a:stretch>
            <a:fillRect/>
          </a:stretch>
        </p:blipFill>
        <p:spPr>
          <a:xfrm>
            <a:off x="5725529" y="2130575"/>
            <a:ext cx="3862929" cy="1182704"/>
          </a:xfrm>
          <a:prstGeom prst="rect">
            <a:avLst/>
          </a:prstGeom>
        </p:spPr>
      </p:pic>
      <p:sp>
        <p:nvSpPr>
          <p:cNvPr id="12" name="Rectangle: Rounded Corners 11">
            <a:extLst>
              <a:ext uri="{FF2B5EF4-FFF2-40B4-BE49-F238E27FC236}">
                <a16:creationId xmlns:a16="http://schemas.microsoft.com/office/drawing/2014/main" id="{5681AA41-725A-41C2-4C6A-FC1DAD007CB6}"/>
              </a:ext>
            </a:extLst>
          </p:cNvPr>
          <p:cNvSpPr/>
          <p:nvPr/>
        </p:nvSpPr>
        <p:spPr>
          <a:xfrm>
            <a:off x="8184969" y="2730719"/>
            <a:ext cx="1453003" cy="383458"/>
          </a:xfrm>
          <a:prstGeom prst="round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Freeform: Shape 1">
            <a:extLst>
              <a:ext uri="{FF2B5EF4-FFF2-40B4-BE49-F238E27FC236}">
                <a16:creationId xmlns:a16="http://schemas.microsoft.com/office/drawing/2014/main" id="{F65AE998-0675-0286-C944-15542BD76A9D}"/>
              </a:ext>
            </a:extLst>
          </p:cNvPr>
          <p:cNvSpPr/>
          <p:nvPr/>
        </p:nvSpPr>
        <p:spPr>
          <a:xfrm>
            <a:off x="2804984" y="2730719"/>
            <a:ext cx="5368535" cy="728536"/>
          </a:xfrm>
          <a:custGeom>
            <a:avLst/>
            <a:gdLst>
              <a:gd name="connsiteX0" fmla="*/ 5553075 w 5698761"/>
              <a:gd name="connsiteY0" fmla="*/ 266700 h 738206"/>
              <a:gd name="connsiteX1" fmla="*/ 5438775 w 5698761"/>
              <a:gd name="connsiteY1" fmla="*/ 314325 h 738206"/>
              <a:gd name="connsiteX2" fmla="*/ 3162300 w 5698761"/>
              <a:gd name="connsiteY2" fmla="*/ 733425 h 738206"/>
              <a:gd name="connsiteX3" fmla="*/ 0 w 5698761"/>
              <a:gd name="connsiteY3" fmla="*/ 0 h 738206"/>
              <a:gd name="connsiteX0" fmla="*/ 5438775 w 5438775"/>
              <a:gd name="connsiteY0" fmla="*/ 314325 h 738206"/>
              <a:gd name="connsiteX1" fmla="*/ 3162300 w 5438775"/>
              <a:gd name="connsiteY1" fmla="*/ 733425 h 738206"/>
              <a:gd name="connsiteX2" fmla="*/ 0 w 5438775"/>
              <a:gd name="connsiteY2" fmla="*/ 0 h 738206"/>
              <a:gd name="connsiteX0" fmla="*/ 5553075 w 5553075"/>
              <a:gd name="connsiteY0" fmla="*/ 257175 h 737648"/>
              <a:gd name="connsiteX1" fmla="*/ 3162300 w 5553075"/>
              <a:gd name="connsiteY1" fmla="*/ 733425 h 737648"/>
              <a:gd name="connsiteX2" fmla="*/ 0 w 5553075"/>
              <a:gd name="connsiteY2" fmla="*/ 0 h 737648"/>
              <a:gd name="connsiteX0" fmla="*/ 5524500 w 5524500"/>
              <a:gd name="connsiteY0" fmla="*/ 266700 h 737731"/>
              <a:gd name="connsiteX1" fmla="*/ 3162300 w 5524500"/>
              <a:gd name="connsiteY1" fmla="*/ 733425 h 737731"/>
              <a:gd name="connsiteX2" fmla="*/ 0 w 5524500"/>
              <a:gd name="connsiteY2" fmla="*/ 0 h 737731"/>
              <a:gd name="connsiteX0" fmla="*/ 5524500 w 5524500"/>
              <a:gd name="connsiteY0" fmla="*/ 266700 h 803881"/>
              <a:gd name="connsiteX1" fmla="*/ 2800350 w 5524500"/>
              <a:gd name="connsiteY1" fmla="*/ 800100 h 803881"/>
              <a:gd name="connsiteX2" fmla="*/ 0 w 5524500"/>
              <a:gd name="connsiteY2" fmla="*/ 0 h 803881"/>
              <a:gd name="connsiteX0" fmla="*/ 5524500 w 5524500"/>
              <a:gd name="connsiteY0" fmla="*/ 266700 h 832268"/>
              <a:gd name="connsiteX1" fmla="*/ 2524125 w 5524500"/>
              <a:gd name="connsiteY1" fmla="*/ 828675 h 832268"/>
              <a:gd name="connsiteX2" fmla="*/ 0 w 5524500"/>
              <a:gd name="connsiteY2" fmla="*/ 0 h 832268"/>
              <a:gd name="connsiteX0" fmla="*/ 5514975 w 5514975"/>
              <a:gd name="connsiteY0" fmla="*/ 295275 h 860843"/>
              <a:gd name="connsiteX1" fmla="*/ 2514600 w 5514975"/>
              <a:gd name="connsiteY1" fmla="*/ 857250 h 860843"/>
              <a:gd name="connsiteX2" fmla="*/ 0 w 5514975"/>
              <a:gd name="connsiteY2" fmla="*/ 0 h 860843"/>
              <a:gd name="connsiteX0" fmla="*/ 5514975 w 5514975"/>
              <a:gd name="connsiteY0" fmla="*/ 295275 h 860843"/>
              <a:gd name="connsiteX1" fmla="*/ 2514600 w 5514975"/>
              <a:gd name="connsiteY1" fmla="*/ 857250 h 860843"/>
              <a:gd name="connsiteX2" fmla="*/ 0 w 5514975"/>
              <a:gd name="connsiteY2" fmla="*/ 0 h 860843"/>
              <a:gd name="connsiteX0" fmla="*/ 5543550 w 5543550"/>
              <a:gd name="connsiteY0" fmla="*/ 285750 h 860784"/>
              <a:gd name="connsiteX1" fmla="*/ 2514600 w 5543550"/>
              <a:gd name="connsiteY1" fmla="*/ 857250 h 860784"/>
              <a:gd name="connsiteX2" fmla="*/ 0 w 5543550"/>
              <a:gd name="connsiteY2" fmla="*/ 0 h 860784"/>
            </a:gdLst>
            <a:ahLst/>
            <a:cxnLst>
              <a:cxn ang="0">
                <a:pos x="connsiteX0" y="connsiteY0"/>
              </a:cxn>
              <a:cxn ang="0">
                <a:pos x="connsiteX1" y="connsiteY1"/>
              </a:cxn>
              <a:cxn ang="0">
                <a:pos x="connsiteX2" y="connsiteY2"/>
              </a:cxn>
            </a:cxnLst>
            <a:rect l="l" t="t" r="r" b="b"/>
            <a:pathLst>
              <a:path w="5543550" h="860784">
                <a:moveTo>
                  <a:pt x="5543550" y="285750"/>
                </a:moveTo>
                <a:cubicBezTo>
                  <a:pt x="5145088" y="363537"/>
                  <a:pt x="3421062" y="909638"/>
                  <a:pt x="2514600" y="857250"/>
                </a:cubicBezTo>
                <a:cubicBezTo>
                  <a:pt x="1608137" y="804863"/>
                  <a:pt x="1070768" y="407194"/>
                  <a:pt x="0" y="0"/>
                </a:cubicBezTo>
              </a:path>
            </a:pathLst>
          </a:custGeom>
          <a:ln w="15875">
            <a:solidFill>
              <a:srgbClr val="FF0000"/>
            </a:solidFill>
            <a:tailEnd type="triangle"/>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143393717"/>
      </p:ext>
    </p:extLst>
  </p:cSld>
  <p:clrMapOvr>
    <a:masterClrMapping/>
  </p:clrMapOvr>
  <p:transition advClick="0"/>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895839A-AC96-F3D3-A426-7EF791DAB436}"/>
              </a:ext>
            </a:extLst>
          </p:cNvPr>
          <p:cNvSpPr>
            <a:spLocks noGrp="1"/>
          </p:cNvSpPr>
          <p:nvPr>
            <p:ph type="body" sz="quarter" idx="1"/>
          </p:nvPr>
        </p:nvSpPr>
        <p:spPr>
          <a:xfrm>
            <a:off x="699588" y="1656806"/>
            <a:ext cx="5181600" cy="640080"/>
          </a:xfrm>
        </p:spPr>
        <p:txBody>
          <a:bodyPr/>
          <a:lstStyle/>
          <a:p>
            <a:pPr algn="ctr"/>
            <a:r>
              <a:rPr lang="en-US" dirty="0"/>
              <a:t>CWMS Discourse</a:t>
            </a:r>
          </a:p>
        </p:txBody>
      </p:sp>
      <p:sp>
        <p:nvSpPr>
          <p:cNvPr id="10" name="Text Placeholder 9">
            <a:extLst>
              <a:ext uri="{FF2B5EF4-FFF2-40B4-BE49-F238E27FC236}">
                <a16:creationId xmlns:a16="http://schemas.microsoft.com/office/drawing/2014/main" id="{7CB40883-37CA-F7CE-068B-1A9A3A3CE4BC}"/>
              </a:ext>
            </a:extLst>
          </p:cNvPr>
          <p:cNvSpPr>
            <a:spLocks noGrp="1"/>
          </p:cNvSpPr>
          <p:nvPr>
            <p:ph type="body" sz="quarter" idx="3"/>
          </p:nvPr>
        </p:nvSpPr>
        <p:spPr>
          <a:xfrm>
            <a:off x="6287588" y="1656806"/>
            <a:ext cx="5181600" cy="640080"/>
          </a:xfrm>
        </p:spPr>
        <p:txBody>
          <a:bodyPr/>
          <a:lstStyle/>
          <a:p>
            <a:pPr algn="ctr"/>
            <a:r>
              <a:rPr lang="en-US" dirty="0"/>
              <a:t>MS Teams</a:t>
            </a:r>
          </a:p>
        </p:txBody>
      </p:sp>
      <p:sp>
        <p:nvSpPr>
          <p:cNvPr id="2" name="Title 1">
            <a:extLst>
              <a:ext uri="{FF2B5EF4-FFF2-40B4-BE49-F238E27FC236}">
                <a16:creationId xmlns:a16="http://schemas.microsoft.com/office/drawing/2014/main" id="{7507733C-96C1-9808-94AC-9BF3E8957FC1}"/>
              </a:ext>
            </a:extLst>
          </p:cNvPr>
          <p:cNvSpPr>
            <a:spLocks noGrp="1"/>
          </p:cNvSpPr>
          <p:nvPr>
            <p:ph type="title"/>
          </p:nvPr>
        </p:nvSpPr>
        <p:spPr/>
        <p:txBody>
          <a:bodyPr/>
          <a:lstStyle/>
          <a:p>
            <a:r>
              <a:rPr lang="en-US" dirty="0"/>
              <a:t>CWMS Discourse &amp; MS Teams</a:t>
            </a:r>
          </a:p>
        </p:txBody>
      </p:sp>
      <p:sp>
        <p:nvSpPr>
          <p:cNvPr id="9" name="Content Placeholder 8">
            <a:extLst>
              <a:ext uri="{FF2B5EF4-FFF2-40B4-BE49-F238E27FC236}">
                <a16:creationId xmlns:a16="http://schemas.microsoft.com/office/drawing/2014/main" id="{B22A9C67-968A-4568-0FFE-9CAC9A220D47}"/>
              </a:ext>
            </a:extLst>
          </p:cNvPr>
          <p:cNvSpPr>
            <a:spLocks noGrp="1"/>
          </p:cNvSpPr>
          <p:nvPr>
            <p:ph sz="quarter" idx="2"/>
          </p:nvPr>
        </p:nvSpPr>
        <p:spPr>
          <a:xfrm>
            <a:off x="699588" y="2342606"/>
            <a:ext cx="5181600" cy="3581400"/>
          </a:xfrm>
        </p:spPr>
        <p:txBody>
          <a:bodyPr/>
          <a:lstStyle/>
          <a:p>
            <a:pPr marL="461963" lvl="1" indent="-342900"/>
            <a:r>
              <a:rPr lang="en-US" sz="1800" dirty="0"/>
              <a:t>Primary CWMS support platform</a:t>
            </a:r>
          </a:p>
          <a:p>
            <a:pPr marL="461963" lvl="1" indent="-342900"/>
            <a:r>
              <a:rPr lang="en-US" sz="1800" dirty="0"/>
              <a:t>Community-wide questions/answers</a:t>
            </a:r>
          </a:p>
          <a:p>
            <a:pPr marL="461963" lvl="1" indent="-342900"/>
            <a:endParaRPr lang="en-US" sz="1800" dirty="0"/>
          </a:p>
        </p:txBody>
      </p:sp>
      <p:sp>
        <p:nvSpPr>
          <p:cNvPr id="11" name="Content Placeholder 10">
            <a:extLst>
              <a:ext uri="{FF2B5EF4-FFF2-40B4-BE49-F238E27FC236}">
                <a16:creationId xmlns:a16="http://schemas.microsoft.com/office/drawing/2014/main" id="{06780BBF-B79E-FB59-451B-F4D8FC268B2E}"/>
              </a:ext>
            </a:extLst>
          </p:cNvPr>
          <p:cNvSpPr>
            <a:spLocks noGrp="1"/>
          </p:cNvSpPr>
          <p:nvPr>
            <p:ph sz="quarter" idx="4"/>
          </p:nvPr>
        </p:nvSpPr>
        <p:spPr>
          <a:xfrm>
            <a:off x="6287588" y="2342606"/>
            <a:ext cx="5181600" cy="3581400"/>
          </a:xfrm>
        </p:spPr>
        <p:txBody>
          <a:bodyPr/>
          <a:lstStyle/>
          <a:p>
            <a:pPr marL="461963" lvl="1" indent="-342900"/>
            <a:r>
              <a:rPr lang="en-US" sz="1800" dirty="0"/>
              <a:t>Group or one-on-one Chats &amp; Meetings</a:t>
            </a:r>
          </a:p>
          <a:p>
            <a:pPr marL="461963" lvl="1" indent="-342900"/>
            <a:r>
              <a:rPr lang="en-US" sz="1800" dirty="0"/>
              <a:t>Live &amp; Recorded Webinars</a:t>
            </a:r>
          </a:p>
          <a:p>
            <a:pPr marL="461963" lvl="1" indent="-342900"/>
            <a:r>
              <a:rPr lang="en-US" sz="1800" dirty="0"/>
              <a:t>Virtual Working Sessions &amp; Workshops</a:t>
            </a:r>
          </a:p>
          <a:p>
            <a:pPr marL="461963" lvl="1" indent="-342900"/>
            <a:r>
              <a:rPr lang="en-US" sz="1800" dirty="0"/>
              <a:t>In-person Workshop Materials Archives</a:t>
            </a:r>
            <a:endParaRPr lang="en-US" dirty="0"/>
          </a:p>
        </p:txBody>
      </p:sp>
      <p:pic>
        <p:nvPicPr>
          <p:cNvPr id="14" name="Picture 13">
            <a:extLst>
              <a:ext uri="{FF2B5EF4-FFF2-40B4-BE49-F238E27FC236}">
                <a16:creationId xmlns:a16="http://schemas.microsoft.com/office/drawing/2014/main" id="{3D7CD4E3-5524-1818-D2EF-48BE2D357DEF}"/>
              </a:ext>
            </a:extLst>
          </p:cNvPr>
          <p:cNvPicPr>
            <a:picLocks noChangeAspect="1"/>
          </p:cNvPicPr>
          <p:nvPr/>
        </p:nvPicPr>
        <p:blipFill rotWithShape="1">
          <a:blip r:embed="rId3"/>
          <a:srcRect l="708" t="-1" r="1040" b="1939"/>
          <a:stretch/>
        </p:blipFill>
        <p:spPr>
          <a:xfrm>
            <a:off x="1805577" y="3086608"/>
            <a:ext cx="2844577" cy="1559638"/>
          </a:xfrm>
          <a:prstGeom prst="rect">
            <a:avLst/>
          </a:prstGeom>
          <a:ln>
            <a:solidFill>
              <a:schemeClr val="tx1"/>
            </a:solidFill>
          </a:ln>
        </p:spPr>
      </p:pic>
      <p:pic>
        <p:nvPicPr>
          <p:cNvPr id="16" name="Picture 15">
            <a:extLst>
              <a:ext uri="{FF2B5EF4-FFF2-40B4-BE49-F238E27FC236}">
                <a16:creationId xmlns:a16="http://schemas.microsoft.com/office/drawing/2014/main" id="{10A758AE-F67E-AB42-755C-A63AD5F6F771}"/>
              </a:ext>
            </a:extLst>
          </p:cNvPr>
          <p:cNvPicPr>
            <a:picLocks noChangeAspect="1"/>
          </p:cNvPicPr>
          <p:nvPr/>
        </p:nvPicPr>
        <p:blipFill>
          <a:blip r:embed="rId4"/>
          <a:stretch>
            <a:fillRect/>
          </a:stretch>
        </p:blipFill>
        <p:spPr>
          <a:xfrm>
            <a:off x="1385498" y="4736081"/>
            <a:ext cx="3809780" cy="1931927"/>
          </a:xfrm>
          <a:prstGeom prst="rect">
            <a:avLst/>
          </a:prstGeom>
          <a:ln>
            <a:solidFill>
              <a:schemeClr val="tx1"/>
            </a:solidFill>
          </a:ln>
        </p:spPr>
      </p:pic>
      <p:pic>
        <p:nvPicPr>
          <p:cNvPr id="18" name="Picture 17">
            <a:extLst>
              <a:ext uri="{FF2B5EF4-FFF2-40B4-BE49-F238E27FC236}">
                <a16:creationId xmlns:a16="http://schemas.microsoft.com/office/drawing/2014/main" id="{A351DCBB-2EC9-7941-2F3D-E5225939F5CA}"/>
              </a:ext>
            </a:extLst>
          </p:cNvPr>
          <p:cNvPicPr>
            <a:picLocks noChangeAspect="1"/>
          </p:cNvPicPr>
          <p:nvPr/>
        </p:nvPicPr>
        <p:blipFill>
          <a:blip r:embed="rId5"/>
          <a:stretch>
            <a:fillRect/>
          </a:stretch>
        </p:blipFill>
        <p:spPr>
          <a:xfrm>
            <a:off x="6567098" y="3901839"/>
            <a:ext cx="2177912" cy="2598710"/>
          </a:xfrm>
          <a:prstGeom prst="rect">
            <a:avLst/>
          </a:prstGeom>
          <a:ln>
            <a:solidFill>
              <a:schemeClr val="tx1"/>
            </a:solidFill>
          </a:ln>
        </p:spPr>
      </p:pic>
      <p:pic>
        <p:nvPicPr>
          <p:cNvPr id="20" name="Picture 19">
            <a:extLst>
              <a:ext uri="{FF2B5EF4-FFF2-40B4-BE49-F238E27FC236}">
                <a16:creationId xmlns:a16="http://schemas.microsoft.com/office/drawing/2014/main" id="{AAF13EB1-087D-01B7-E13F-4F4F8FF47E61}"/>
              </a:ext>
            </a:extLst>
          </p:cNvPr>
          <p:cNvPicPr>
            <a:picLocks noChangeAspect="1"/>
          </p:cNvPicPr>
          <p:nvPr/>
        </p:nvPicPr>
        <p:blipFill>
          <a:blip r:embed="rId6"/>
          <a:stretch>
            <a:fillRect/>
          </a:stretch>
        </p:blipFill>
        <p:spPr>
          <a:xfrm>
            <a:off x="8895726" y="3591067"/>
            <a:ext cx="2442207" cy="3137952"/>
          </a:xfrm>
          <a:prstGeom prst="rect">
            <a:avLst/>
          </a:prstGeom>
          <a:ln>
            <a:solidFill>
              <a:schemeClr val="tx1"/>
            </a:solidFill>
          </a:ln>
        </p:spPr>
      </p:pic>
    </p:spTree>
    <p:extLst>
      <p:ext uri="{BB962C8B-B14F-4D97-AF65-F5344CB8AC3E}">
        <p14:creationId xmlns:p14="http://schemas.microsoft.com/office/powerpoint/2010/main" val="28116363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477328"/>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accent5">
                    <a:lumMod val="20000"/>
                    <a:lumOff val="80000"/>
                  </a:schemeClr>
                </a:solidFill>
                <a:hlinkClick r:id="rId3">
                  <a:extLst>
                    <a:ext uri="{A12FA001-AC4F-418D-AE19-62706E023703}">
                      <ahyp:hlinkClr xmlns:ahyp="http://schemas.microsoft.com/office/drawing/2018/hyperlinkcolor" val="tx"/>
                    </a:ext>
                  </a:extLst>
                </a:hlinkClick>
              </a:rPr>
              <a:t>https://usace.dps.mil/sites/KMP-WM/SitePages/Corps-Water-Management-System-(CWMS).aspx</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4">
                  <a:extLst>
                    <a:ext uri="{A12FA001-AC4F-418D-AE19-62706E023703}">
                      <ahyp:hlinkClr xmlns:ahyp="http://schemas.microsoft.com/office/drawing/2018/hyperlinkcolor" val="tx"/>
                    </a:ext>
                  </a:extLst>
                </a:hlinkClick>
              </a:rPr>
              <a:t>https://www.hec.usace.army.mil/confluence/cwmsdocs</a:t>
            </a:r>
            <a:r>
              <a:rPr lang="en-US" dirty="0">
                <a:solidFill>
                  <a:schemeClr val="accent5">
                    <a:lumMod val="20000"/>
                    <a:lumOff val="80000"/>
                  </a:schemeClr>
                </a:solidFill>
              </a:rPr>
              <a:t> </a:t>
            </a:r>
            <a:br>
              <a:rPr lang="en-US" dirty="0">
                <a:solidFill>
                  <a:schemeClr val="accent5">
                    <a:lumMod val="20000"/>
                    <a:lumOff val="80000"/>
                  </a:schemeClr>
                </a:solidFill>
              </a:rPr>
            </a:br>
            <a:endParaRPr lang="en-US" sz="600" dirty="0">
              <a:solidFill>
                <a:schemeClr val="accent5">
                  <a:lumMod val="20000"/>
                  <a:lumOff val="80000"/>
                </a:schemeClr>
              </a:solidFill>
            </a:endParaRPr>
          </a:p>
          <a:p>
            <a:pPr marL="285750" indent="-285750">
              <a:buFont typeface="Arial" panose="020B0604020202020204" pitchFamily="34" charset="0"/>
              <a:buChar char="•"/>
            </a:pPr>
            <a:r>
              <a:rPr lang="en-US" dirty="0">
                <a:solidFill>
                  <a:schemeClr val="accent5">
                    <a:lumMod val="20000"/>
                    <a:lumOff val="80000"/>
                  </a:schemeClr>
                </a:solidFill>
                <a:hlinkClick r:id="rId5">
                  <a:extLst>
                    <a:ext uri="{A12FA001-AC4F-418D-AE19-62706E023703}">
                      <ahyp:hlinkClr xmlns:ahyp="http://schemas.microsoft.com/office/drawing/2018/hyperlinkcolor" val="tx"/>
                    </a:ext>
                  </a:extLst>
                </a:hlinkClick>
              </a:rPr>
              <a:t>https://discourse.hecdev.net/c/cwms/5</a:t>
            </a:r>
            <a:r>
              <a:rPr lang="en-US" dirty="0">
                <a:solidFill>
                  <a:schemeClr val="accent5">
                    <a:lumMod val="20000"/>
                    <a:lumOff val="80000"/>
                  </a:schemeClr>
                </a:solidFill>
              </a:rPr>
              <a:t> </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6">
                  <a:extLst>
                    <a:ext uri="{A12FA001-AC4F-418D-AE19-62706E023703}">
                      <ahyp:hlinkClr xmlns:ahyp="http://schemas.microsoft.com/office/drawing/2018/hyperlinkcolor" val="tx"/>
                    </a:ext>
                  </a:extLst>
                </a:hlinkClick>
              </a:rPr>
              <a:t>TDL-CELRH-EC-GW-W-USACE CWMS Modeling | General | Microsoft Teams</a:t>
            </a:r>
            <a:r>
              <a:rPr lang="en-US" dirty="0">
                <a:solidFill>
                  <a:schemeClr val="accent5">
                    <a:lumMod val="20000"/>
                    <a:lumOff val="80000"/>
                  </a:schemeClr>
                </a:solidFill>
              </a:rPr>
              <a:t> </a:t>
            </a:r>
          </a:p>
        </p:txBody>
      </p:sp>
    </p:spTree>
    <p:extLst>
      <p:ext uri="{BB962C8B-B14F-4D97-AF65-F5344CB8AC3E}">
        <p14:creationId xmlns:p14="http://schemas.microsoft.com/office/powerpoint/2010/main" val="1355575733"/>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56289" y="1363718"/>
            <a:ext cx="10941269" cy="3886200"/>
          </a:xfrm>
        </p:spPr>
        <p:txBody>
          <a:bodyPr/>
          <a:lstStyle/>
          <a:p>
            <a:pPr marL="342900" lvl="0" indent="-342900">
              <a:buSzPct val="120000"/>
              <a:buFont typeface="Wingdings" panose="05000000000000000000" pitchFamily="2" charset="2"/>
              <a:buChar char="§"/>
            </a:pPr>
            <a:r>
              <a:rPr lang="en-US" sz="2000" dirty="0"/>
              <a:t>Collect, process, store, analyze and disseminate water resources data</a:t>
            </a:r>
          </a:p>
          <a:p>
            <a:pPr marL="342900" lvl="0" indent="-342900">
              <a:buSzPct val="120000"/>
              <a:buFont typeface="Wingdings" panose="05000000000000000000" pitchFamily="2" charset="2"/>
              <a:buChar char="§"/>
            </a:pPr>
            <a:endParaRPr lang="en-US" sz="800" dirty="0"/>
          </a:p>
          <a:p>
            <a:pPr marL="342900" lvl="0" indent="-342900">
              <a:buSzPct val="120000"/>
              <a:buFont typeface="Wingdings" panose="05000000000000000000" pitchFamily="2" charset="2"/>
              <a:buChar char="§"/>
            </a:pPr>
            <a:r>
              <a:rPr lang="en-US" sz="2000" dirty="0"/>
              <a:t>Continuously monitor conditions in our systems (precipitation, temperature, flow, stage, melt)</a:t>
            </a:r>
          </a:p>
          <a:p>
            <a:pPr marL="342900" lvl="0" indent="-342900">
              <a:buSzPct val="120000"/>
              <a:buFont typeface="Wingdings" panose="05000000000000000000" pitchFamily="2" charset="2"/>
              <a:buChar char="§"/>
            </a:pPr>
            <a:endParaRPr lang="en-US" sz="800" dirty="0"/>
          </a:p>
          <a:p>
            <a:pPr marL="342900" lvl="0" indent="-342900">
              <a:buSzPct val="120000"/>
              <a:buFont typeface="Wingdings" panose="05000000000000000000" pitchFamily="2" charset="2"/>
              <a:buChar char="§"/>
            </a:pPr>
            <a:r>
              <a:rPr lang="en-US" sz="2000" dirty="0"/>
              <a:t>Make daily operations decisions on over 600 USACE reservoirs</a:t>
            </a:r>
          </a:p>
          <a:p>
            <a:pPr marL="804863" lvl="2" indent="-342900"/>
            <a:endParaRPr lang="en-US" sz="800" dirty="0"/>
          </a:p>
          <a:p>
            <a:pPr marL="804863" lvl="2" indent="-342900"/>
            <a:r>
              <a:rPr lang="en-US" sz="1800" dirty="0"/>
              <a:t>Flood Risk Reduction</a:t>
            </a:r>
          </a:p>
          <a:p>
            <a:pPr marL="804863" lvl="2" indent="-342900"/>
            <a:r>
              <a:rPr lang="en-US" sz="1800" dirty="0"/>
              <a:t>Navigation</a:t>
            </a:r>
          </a:p>
          <a:p>
            <a:pPr marL="804863" lvl="2" indent="-342900"/>
            <a:r>
              <a:rPr lang="en-US" sz="1800" dirty="0"/>
              <a:t>Hydropower</a:t>
            </a:r>
          </a:p>
          <a:p>
            <a:pPr marL="804863" lvl="2" indent="-342900"/>
            <a:r>
              <a:rPr lang="en-US" sz="1800" dirty="0"/>
              <a:t>Water Supply </a:t>
            </a:r>
          </a:p>
          <a:p>
            <a:pPr marL="804863" lvl="2" indent="-342900"/>
            <a:r>
              <a:rPr lang="en-US" sz="1800" dirty="0"/>
              <a:t>Environment</a:t>
            </a:r>
          </a:p>
          <a:p>
            <a:pPr marL="688975" lvl="1" indent="-288925">
              <a:spcAft>
                <a:spcPts val="1800"/>
              </a:spcAft>
              <a:buFont typeface="Arial" pitchFamily="34" charset="0"/>
              <a:buChar char="■"/>
              <a:tabLst>
                <a:tab pos="400050" algn="l"/>
              </a:tabLst>
              <a:defRPr/>
            </a:pPr>
            <a:endParaRPr lang="en-US" sz="1600" dirty="0"/>
          </a:p>
        </p:txBody>
      </p:sp>
      <p:pic>
        <p:nvPicPr>
          <p:cNvPr id="4" name="Picture 3"/>
          <p:cNvPicPr>
            <a:picLocks noChangeAspect="1"/>
          </p:cNvPicPr>
          <p:nvPr/>
        </p:nvPicPr>
        <p:blipFill>
          <a:blip r:embed="rId3"/>
          <a:stretch>
            <a:fillRect/>
          </a:stretch>
        </p:blipFill>
        <p:spPr>
          <a:xfrm>
            <a:off x="4334200" y="4091147"/>
            <a:ext cx="3124200" cy="2322777"/>
          </a:xfrm>
          <a:prstGeom prst="rect">
            <a:avLst/>
          </a:prstGeom>
        </p:spPr>
      </p:pic>
      <p:pic>
        <p:nvPicPr>
          <p:cNvPr id="5" name="Picture 4"/>
          <p:cNvPicPr>
            <a:picLocks noChangeAspect="1"/>
          </p:cNvPicPr>
          <p:nvPr/>
        </p:nvPicPr>
        <p:blipFill>
          <a:blip r:embed="rId4"/>
          <a:stretch>
            <a:fillRect/>
          </a:stretch>
        </p:blipFill>
        <p:spPr>
          <a:xfrm>
            <a:off x="1248101" y="4350035"/>
            <a:ext cx="3402553" cy="2322777"/>
          </a:xfrm>
          <a:prstGeom prst="rect">
            <a:avLst/>
          </a:prstGeom>
        </p:spPr>
      </p:pic>
      <p:pic>
        <p:nvPicPr>
          <p:cNvPr id="7" name="Picture 6"/>
          <p:cNvPicPr>
            <a:picLocks noChangeAspect="1"/>
          </p:cNvPicPr>
          <p:nvPr/>
        </p:nvPicPr>
        <p:blipFill rotWithShape="1">
          <a:blip r:embed="rId5"/>
          <a:srcRect b="10065"/>
          <a:stretch/>
        </p:blipFill>
        <p:spPr>
          <a:xfrm>
            <a:off x="7250890" y="3718084"/>
            <a:ext cx="2967723" cy="2209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2" name="Title 11">
            <a:extLst>
              <a:ext uri="{FF2B5EF4-FFF2-40B4-BE49-F238E27FC236}">
                <a16:creationId xmlns:a16="http://schemas.microsoft.com/office/drawing/2014/main" id="{C6D86E23-E98E-5217-656E-C2C45AF34EA3}"/>
              </a:ext>
            </a:extLst>
          </p:cNvPr>
          <p:cNvSpPr>
            <a:spLocks noGrp="1"/>
          </p:cNvSpPr>
          <p:nvPr>
            <p:ph type="title"/>
          </p:nvPr>
        </p:nvSpPr>
        <p:spPr>
          <a:xfrm>
            <a:off x="2426447" y="128981"/>
            <a:ext cx="7333373" cy="832920"/>
          </a:xfrm>
        </p:spPr>
        <p:txBody>
          <a:bodyPr/>
          <a:lstStyle/>
          <a:p>
            <a:pPr algn="ctr"/>
            <a:r>
              <a:rPr lang="en-US" dirty="0" err="1"/>
              <a:t>Usace</a:t>
            </a:r>
            <a:r>
              <a:rPr lang="en-US" dirty="0"/>
              <a:t> </a:t>
            </a:r>
            <a:br>
              <a:rPr lang="en-US" dirty="0"/>
            </a:br>
            <a:r>
              <a:rPr lang="en-US" dirty="0"/>
              <a:t>water management mission</a:t>
            </a:r>
          </a:p>
        </p:txBody>
      </p:sp>
    </p:spTree>
    <p:extLst>
      <p:ext uri="{BB962C8B-B14F-4D97-AF65-F5344CB8AC3E}">
        <p14:creationId xmlns:p14="http://schemas.microsoft.com/office/powerpoint/2010/main" val="414363232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23406" y="1417638"/>
            <a:ext cx="10858387" cy="3886200"/>
          </a:xfrm>
        </p:spPr>
        <p:txBody>
          <a:bodyPr/>
          <a:lstStyle/>
          <a:p>
            <a:pPr marL="342900" lvl="0" indent="-342900">
              <a:buSzPct val="120000"/>
              <a:buFont typeface="Wingdings" panose="05000000000000000000" pitchFamily="2" charset="2"/>
              <a:buChar char="§"/>
            </a:pPr>
            <a:endParaRPr lang="en-US" sz="800" dirty="0"/>
          </a:p>
          <a:p>
            <a:pPr marL="342900" lvl="0" indent="-342900">
              <a:buSzPct val="120000"/>
              <a:buFont typeface="Wingdings" panose="05000000000000000000" pitchFamily="2" charset="2"/>
              <a:buChar char="§"/>
            </a:pPr>
            <a:r>
              <a:rPr lang="en-US" sz="2400" dirty="0"/>
              <a:t>Support other USACE  missions:</a:t>
            </a:r>
          </a:p>
          <a:p>
            <a:pPr marL="804863" lvl="2" indent="-342900"/>
            <a:endParaRPr lang="en-US" sz="800" b="1" dirty="0"/>
          </a:p>
          <a:p>
            <a:pPr marL="804863" lvl="2" indent="-342900"/>
            <a:r>
              <a:rPr lang="en-US" sz="1900" b="1" dirty="0"/>
              <a:t>Preparedness</a:t>
            </a:r>
            <a:r>
              <a:rPr lang="en-US" sz="1900" dirty="0"/>
              <a:t>: Emergency and disaster response</a:t>
            </a:r>
          </a:p>
          <a:p>
            <a:pPr marL="804863" lvl="2" indent="-342900"/>
            <a:r>
              <a:rPr lang="en-US" sz="2000" b="1" dirty="0"/>
              <a:t>Planning</a:t>
            </a:r>
            <a:r>
              <a:rPr lang="en-US" sz="2000" dirty="0"/>
              <a:t>: Systems based water resources approach</a:t>
            </a:r>
          </a:p>
          <a:p>
            <a:pPr marL="804863" lvl="2" indent="-342900"/>
            <a:r>
              <a:rPr lang="en-US" sz="2000" b="1" dirty="0"/>
              <a:t>Dam/Levee Safety</a:t>
            </a:r>
            <a:r>
              <a:rPr lang="en-US" sz="2000" dirty="0"/>
              <a:t>: </a:t>
            </a:r>
            <a:r>
              <a:rPr lang="en-US" dirty="0"/>
              <a:t>R</a:t>
            </a:r>
            <a:r>
              <a:rPr lang="en-US" sz="2000" dirty="0"/>
              <a:t>isk informed decision making</a:t>
            </a:r>
          </a:p>
          <a:p>
            <a:endParaRPr lang="en-US" sz="2800" dirty="0"/>
          </a:p>
        </p:txBody>
      </p:sp>
      <p:pic>
        <p:nvPicPr>
          <p:cNvPr id="4" name="Picture 3"/>
          <p:cNvPicPr>
            <a:picLocks noChangeAspect="1"/>
          </p:cNvPicPr>
          <p:nvPr/>
        </p:nvPicPr>
        <p:blipFill>
          <a:blip r:embed="rId3"/>
          <a:stretch>
            <a:fillRect/>
          </a:stretch>
        </p:blipFill>
        <p:spPr>
          <a:xfrm>
            <a:off x="2007969" y="3295617"/>
            <a:ext cx="3339446" cy="2159148"/>
          </a:xfrm>
          <a:prstGeom prst="rect">
            <a:avLst/>
          </a:prstGeom>
        </p:spPr>
      </p:pic>
      <p:pic>
        <p:nvPicPr>
          <p:cNvPr id="6" name="Picture 5"/>
          <p:cNvPicPr>
            <a:picLocks noChangeAspect="1"/>
          </p:cNvPicPr>
          <p:nvPr/>
        </p:nvPicPr>
        <p:blipFill>
          <a:blip r:embed="rId4"/>
          <a:stretch>
            <a:fillRect/>
          </a:stretch>
        </p:blipFill>
        <p:spPr>
          <a:xfrm>
            <a:off x="5537626" y="3295617"/>
            <a:ext cx="3238722" cy="2159148"/>
          </a:xfrm>
          <a:prstGeom prst="rect">
            <a:avLst/>
          </a:prstGeom>
        </p:spPr>
      </p:pic>
      <p:sp>
        <p:nvSpPr>
          <p:cNvPr id="7" name="Title 6">
            <a:extLst>
              <a:ext uri="{FF2B5EF4-FFF2-40B4-BE49-F238E27FC236}">
                <a16:creationId xmlns:a16="http://schemas.microsoft.com/office/drawing/2014/main" id="{B810295B-5419-025A-C68B-EE7A3DBDB073}"/>
              </a:ext>
            </a:extLst>
          </p:cNvPr>
          <p:cNvSpPr>
            <a:spLocks noGrp="1"/>
          </p:cNvSpPr>
          <p:nvPr>
            <p:ph type="title"/>
          </p:nvPr>
        </p:nvSpPr>
        <p:spPr>
          <a:xfrm>
            <a:off x="2426447" y="128981"/>
            <a:ext cx="7324043" cy="832920"/>
          </a:xfrm>
        </p:spPr>
        <p:txBody>
          <a:bodyPr/>
          <a:lstStyle/>
          <a:p>
            <a:pPr algn="ctr"/>
            <a:r>
              <a:rPr lang="en-US" dirty="0" err="1"/>
              <a:t>Usace</a:t>
            </a:r>
            <a:r>
              <a:rPr lang="en-US" dirty="0"/>
              <a:t> </a:t>
            </a:r>
            <a:br>
              <a:rPr lang="en-US" dirty="0"/>
            </a:br>
            <a:r>
              <a:rPr lang="en-US" dirty="0"/>
              <a:t>water management mission</a:t>
            </a:r>
          </a:p>
        </p:txBody>
      </p:sp>
    </p:spTree>
    <p:extLst>
      <p:ext uri="{BB962C8B-B14F-4D97-AF65-F5344CB8AC3E}">
        <p14:creationId xmlns:p14="http://schemas.microsoft.com/office/powerpoint/2010/main" val="2067810104"/>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5FBBC3A-CF1B-95C5-9E83-59BF6D3993F3}"/>
              </a:ext>
            </a:extLst>
          </p:cNvPr>
          <p:cNvSpPr>
            <a:spLocks noGrp="1"/>
          </p:cNvSpPr>
          <p:nvPr>
            <p:ph sz="quarter" idx="10"/>
          </p:nvPr>
        </p:nvSpPr>
        <p:spPr>
          <a:xfrm>
            <a:off x="4981575" y="1584092"/>
            <a:ext cx="6162675" cy="4540483"/>
          </a:xfrm>
        </p:spPr>
        <p:txBody>
          <a:bodyPr/>
          <a:lstStyle/>
          <a:p>
            <a:pPr marL="288925" indent="-288925" eaLnBrk="0" hangingPunct="0">
              <a:spcBef>
                <a:spcPct val="20000"/>
              </a:spcBef>
              <a:buSzPct val="120000"/>
              <a:buFont typeface="Wingdings" panose="05000000000000000000" pitchFamily="2" charset="2"/>
              <a:buChar char="§"/>
              <a:tabLst>
                <a:tab pos="400050" algn="l"/>
              </a:tabLst>
              <a:defRPr/>
            </a:pPr>
            <a:r>
              <a:rPr lang="en-US" sz="2400" dirty="0"/>
              <a:t>Water Management is a Mission Critical element within the Corps</a:t>
            </a:r>
          </a:p>
          <a:p>
            <a:pPr marL="288925" indent="-288925" eaLnBrk="0" hangingPunct="0">
              <a:spcBef>
                <a:spcPct val="20000"/>
              </a:spcBef>
              <a:buSzPct val="120000"/>
              <a:buFont typeface="Wingdings" panose="05000000000000000000" pitchFamily="2" charset="2"/>
              <a:buChar char="§"/>
              <a:tabLst>
                <a:tab pos="400050" algn="l"/>
              </a:tabLst>
              <a:defRPr/>
            </a:pPr>
            <a:endParaRPr lang="en-US" sz="1600" dirty="0"/>
          </a:p>
          <a:p>
            <a:pPr marL="800100" lvl="1" indent="-342900" eaLnBrk="0" hangingPunct="0">
              <a:spcBef>
                <a:spcPct val="20000"/>
              </a:spcBef>
              <a:buSzPct val="75000"/>
              <a:buFont typeface="Arial" panose="020B0604020202020204" pitchFamily="34" charset="0"/>
              <a:buChar char="►"/>
              <a:tabLst>
                <a:tab pos="400050" algn="l"/>
              </a:tabLst>
              <a:defRPr/>
            </a:pPr>
            <a:r>
              <a:rPr lang="en-US" sz="2400" dirty="0"/>
              <a:t>Increases public safety</a:t>
            </a:r>
          </a:p>
          <a:p>
            <a:pPr marL="800100" lvl="1" indent="-342900" eaLnBrk="0" hangingPunct="0">
              <a:spcBef>
                <a:spcPct val="20000"/>
              </a:spcBef>
              <a:buSzPct val="75000"/>
              <a:buFont typeface="Arial" panose="020B0604020202020204" pitchFamily="34" charset="0"/>
              <a:buChar char="►"/>
              <a:tabLst>
                <a:tab pos="400050" algn="l"/>
              </a:tabLst>
              <a:defRPr/>
            </a:pPr>
            <a:r>
              <a:rPr lang="en-US" sz="2400" dirty="0"/>
              <a:t>Benefits the economy</a:t>
            </a:r>
          </a:p>
          <a:p>
            <a:pPr marL="800100" lvl="1" indent="-342900" eaLnBrk="0" hangingPunct="0">
              <a:spcBef>
                <a:spcPct val="20000"/>
              </a:spcBef>
              <a:buSzPct val="75000"/>
              <a:buFont typeface="Arial" panose="020B0604020202020204" pitchFamily="34" charset="0"/>
              <a:buChar char="►"/>
              <a:tabLst>
                <a:tab pos="400050" algn="l"/>
              </a:tabLst>
              <a:defRPr/>
            </a:pPr>
            <a:r>
              <a:rPr lang="en-US" sz="2400" dirty="0"/>
              <a:t>Increases public quality of life</a:t>
            </a:r>
          </a:p>
          <a:p>
            <a:pPr marL="800100" lvl="1" indent="-342900" eaLnBrk="0" hangingPunct="0">
              <a:spcBef>
                <a:spcPct val="20000"/>
              </a:spcBef>
              <a:buSzPct val="75000"/>
              <a:buFont typeface="Arial" panose="020B0604020202020204" pitchFamily="34" charset="0"/>
              <a:buChar char="►"/>
              <a:tabLst>
                <a:tab pos="400050" algn="l"/>
              </a:tabLst>
              <a:defRPr/>
            </a:pPr>
            <a:r>
              <a:rPr lang="en-US" sz="2400" dirty="0"/>
              <a:t>Protects and restores the environment</a:t>
            </a:r>
          </a:p>
          <a:p>
            <a:endParaRPr lang="en-US" dirty="0"/>
          </a:p>
        </p:txBody>
      </p:sp>
      <p:pic>
        <p:nvPicPr>
          <p:cNvPr id="11" name="Picture 10"/>
          <p:cNvPicPr>
            <a:picLocks noChangeAspect="1"/>
          </p:cNvPicPr>
          <p:nvPr/>
        </p:nvPicPr>
        <p:blipFill>
          <a:blip r:embed="rId3"/>
          <a:stretch>
            <a:fillRect/>
          </a:stretch>
        </p:blipFill>
        <p:spPr>
          <a:xfrm>
            <a:off x="1994884" y="1539553"/>
            <a:ext cx="2104241" cy="1261277"/>
          </a:xfrm>
          <a:prstGeom prst="roundRect">
            <a:avLst>
              <a:gd name="adj" fmla="val 20285"/>
            </a:avLst>
          </a:prstGeom>
        </p:spPr>
      </p:pic>
      <p:sp>
        <p:nvSpPr>
          <p:cNvPr id="2" name="Title 1">
            <a:extLst>
              <a:ext uri="{FF2B5EF4-FFF2-40B4-BE49-F238E27FC236}">
                <a16:creationId xmlns:a16="http://schemas.microsoft.com/office/drawing/2014/main" id="{3EC11CD9-4D6C-4CED-C358-1EE191A56B92}"/>
              </a:ext>
            </a:extLst>
          </p:cNvPr>
          <p:cNvSpPr>
            <a:spLocks noGrp="1"/>
          </p:cNvSpPr>
          <p:nvPr>
            <p:ph type="title"/>
          </p:nvPr>
        </p:nvSpPr>
        <p:spPr>
          <a:xfrm>
            <a:off x="2426447" y="128981"/>
            <a:ext cx="7333373" cy="832920"/>
          </a:xfrm>
        </p:spPr>
        <p:txBody>
          <a:bodyPr/>
          <a:lstStyle/>
          <a:p>
            <a:pPr algn="ctr"/>
            <a:r>
              <a:rPr lang="en-US" dirty="0"/>
              <a:t>Importance of the </a:t>
            </a:r>
            <a:br>
              <a:rPr lang="en-US" dirty="0"/>
            </a:br>
            <a:r>
              <a:rPr lang="en-US" dirty="0"/>
              <a:t>water management mission</a:t>
            </a:r>
          </a:p>
        </p:txBody>
      </p:sp>
      <p:grpSp>
        <p:nvGrpSpPr>
          <p:cNvPr id="16" name="Group 15">
            <a:extLst>
              <a:ext uri="{FF2B5EF4-FFF2-40B4-BE49-F238E27FC236}">
                <a16:creationId xmlns:a16="http://schemas.microsoft.com/office/drawing/2014/main" id="{1820609F-92F1-9897-3C09-499F2C8DA88C}"/>
              </a:ext>
            </a:extLst>
          </p:cNvPr>
          <p:cNvGrpSpPr/>
          <p:nvPr/>
        </p:nvGrpSpPr>
        <p:grpSpPr>
          <a:xfrm>
            <a:off x="1292766" y="2800645"/>
            <a:ext cx="3518852" cy="2895416"/>
            <a:chOff x="6769641" y="2867320"/>
            <a:chExt cx="3518852" cy="2895416"/>
          </a:xfrm>
        </p:grpSpPr>
        <p:pic>
          <p:nvPicPr>
            <p:cNvPr id="8" name="Picture 7"/>
            <p:cNvPicPr>
              <a:picLocks noChangeAspect="1"/>
            </p:cNvPicPr>
            <p:nvPr/>
          </p:nvPicPr>
          <p:blipFill rotWithShape="1">
            <a:blip r:embed="rId4"/>
            <a:srcRect l="1" r="551"/>
            <a:stretch/>
          </p:blipFill>
          <p:spPr>
            <a:xfrm>
              <a:off x="8524987" y="2867320"/>
              <a:ext cx="1762913" cy="1447615"/>
            </a:xfrm>
            <a:prstGeom prst="rect">
              <a:avLst/>
            </a:prstGeom>
            <a:ln>
              <a:noFill/>
            </a:ln>
            <a:effectLst>
              <a:outerShdw blurRad="292100" dist="139700" dir="2700000" algn="tl" rotWithShape="0">
                <a:srgbClr val="333333">
                  <a:alpha val="65000"/>
                </a:srgbClr>
              </a:outerShdw>
            </a:effectLst>
          </p:spPr>
        </p:pic>
        <p:pic>
          <p:nvPicPr>
            <p:cNvPr id="13" name="Picture 12"/>
            <p:cNvPicPr>
              <a:picLocks noChangeAspect="1"/>
            </p:cNvPicPr>
            <p:nvPr/>
          </p:nvPicPr>
          <p:blipFill rotWithShape="1">
            <a:blip r:embed="rId5"/>
            <a:srcRect t="10717" b="7056"/>
            <a:stretch/>
          </p:blipFill>
          <p:spPr>
            <a:xfrm>
              <a:off x="8532554" y="4315120"/>
              <a:ext cx="1755939" cy="1447616"/>
            </a:xfrm>
            <a:prstGeom prst="rect">
              <a:avLst/>
            </a:prstGeom>
            <a:ln>
              <a:noFill/>
            </a:ln>
            <a:effectLst>
              <a:outerShdw blurRad="292100" dist="139700" dir="2700000" algn="tl" rotWithShape="0">
                <a:srgbClr val="333333">
                  <a:alpha val="65000"/>
                </a:srgbClr>
              </a:outerShdw>
            </a:effectLst>
          </p:spPr>
        </p:pic>
        <p:pic>
          <p:nvPicPr>
            <p:cNvPr id="14" name="Picture 13"/>
            <p:cNvPicPr>
              <a:picLocks noChangeAspect="1"/>
            </p:cNvPicPr>
            <p:nvPr/>
          </p:nvPicPr>
          <p:blipFill>
            <a:blip r:embed="rId6"/>
            <a:stretch>
              <a:fillRect/>
            </a:stretch>
          </p:blipFill>
          <p:spPr>
            <a:xfrm>
              <a:off x="6769641" y="2867320"/>
              <a:ext cx="1762913" cy="1447615"/>
            </a:xfrm>
            <a:prstGeom prst="rect">
              <a:avLst/>
            </a:prstGeom>
            <a:ln>
              <a:noFill/>
            </a:ln>
            <a:effectLst>
              <a:outerShdw blurRad="292100" dist="139700" dir="2700000" algn="tl" rotWithShape="0">
                <a:srgbClr val="333333">
                  <a:alpha val="65000"/>
                </a:srgbClr>
              </a:outerShdw>
            </a:effectLst>
          </p:spPr>
        </p:pic>
        <p:pic>
          <p:nvPicPr>
            <p:cNvPr id="15" name="Picture 14"/>
            <p:cNvPicPr>
              <a:picLocks noChangeAspect="1"/>
            </p:cNvPicPr>
            <p:nvPr/>
          </p:nvPicPr>
          <p:blipFill>
            <a:blip r:embed="rId7"/>
            <a:stretch>
              <a:fillRect/>
            </a:stretch>
          </p:blipFill>
          <p:spPr>
            <a:xfrm>
              <a:off x="6773423" y="4315121"/>
              <a:ext cx="1759131" cy="1447615"/>
            </a:xfrm>
            <a:prstGeom prst="rect">
              <a:avLst/>
            </a:prstGeom>
            <a:ln>
              <a:noFill/>
            </a:ln>
            <a:effectLst>
              <a:outerShdw blurRad="292100" dist="139700" dir="2700000" algn="tl" rotWithShape="0">
                <a:srgbClr val="333333">
                  <a:alpha val="65000"/>
                </a:srgbClr>
              </a:outerShdw>
            </a:effectLst>
          </p:spPr>
        </p:pic>
      </p:grpSp>
    </p:spTree>
    <p:extLst>
      <p:ext uri="{BB962C8B-B14F-4D97-AF65-F5344CB8AC3E}">
        <p14:creationId xmlns:p14="http://schemas.microsoft.com/office/powerpoint/2010/main" val="36807049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280D2D3A-4F6F-0E6B-12DD-9D9AFE95B992}"/>
              </a:ext>
            </a:extLst>
          </p:cNvPr>
          <p:cNvSpPr>
            <a:spLocks noGrp="1"/>
          </p:cNvSpPr>
          <p:nvPr>
            <p:ph sz="quarter" idx="10"/>
          </p:nvPr>
        </p:nvSpPr>
        <p:spPr>
          <a:xfrm>
            <a:off x="1181818" y="1283676"/>
            <a:ext cx="9721969" cy="5345723"/>
          </a:xfrm>
        </p:spPr>
        <p:txBody>
          <a:bodyPr/>
          <a:lstStyle/>
          <a:p>
            <a:pPr marL="233363" indent="-233363" eaLnBrk="0" hangingPunct="0">
              <a:spcAft>
                <a:spcPts val="1800"/>
              </a:spcAft>
              <a:buFont typeface="Arial" pitchFamily="34" charset="0"/>
              <a:buChar char="■"/>
              <a:tabLst>
                <a:tab pos="400050" algn="l"/>
              </a:tabLst>
              <a:defRPr/>
            </a:pPr>
            <a:r>
              <a:rPr lang="en-US" sz="2200" b="1" kern="0" dirty="0"/>
              <a:t>Strategic Vision</a:t>
            </a:r>
            <a:r>
              <a:rPr lang="en-US" sz="2200" kern="0" dirty="0"/>
              <a:t>: </a:t>
            </a:r>
            <a:r>
              <a:rPr lang="en-US" sz="2200" dirty="0">
                <a:latin typeface="Arial" charset="0"/>
              </a:rPr>
              <a:t>USACE Actions for Change: Comprehensive Systems Approaches that include sustainable solutions</a:t>
            </a:r>
            <a:endParaRPr lang="en-US" sz="2200" i="1" kern="0" dirty="0"/>
          </a:p>
          <a:p>
            <a:pPr marL="288925" indent="-288925" eaLnBrk="0" hangingPunct="0">
              <a:spcAft>
                <a:spcPts val="1800"/>
              </a:spcAft>
              <a:buFont typeface="Arial" pitchFamily="34" charset="0"/>
              <a:buChar char="■"/>
              <a:tabLst>
                <a:tab pos="400050" algn="l"/>
              </a:tabLst>
              <a:defRPr/>
            </a:pPr>
            <a:r>
              <a:rPr lang="en-US" sz="2200" b="1" dirty="0">
                <a:latin typeface="Arial" charset="0"/>
              </a:rPr>
              <a:t>Legislation</a:t>
            </a:r>
            <a:r>
              <a:rPr lang="en-US" sz="2200" dirty="0">
                <a:latin typeface="Arial" charset="0"/>
              </a:rPr>
              <a:t>: WRDA 1997 Sec. Army provide public access to USACE Water Resources Data</a:t>
            </a:r>
          </a:p>
          <a:p>
            <a:pPr marL="288925" indent="-288925" eaLnBrk="0" hangingPunct="0">
              <a:spcAft>
                <a:spcPts val="1800"/>
              </a:spcAft>
              <a:buFont typeface="Arial" pitchFamily="34" charset="0"/>
              <a:buChar char="■"/>
              <a:tabLst>
                <a:tab pos="400050" algn="l"/>
              </a:tabLst>
              <a:defRPr/>
            </a:pPr>
            <a:r>
              <a:rPr lang="en-US" sz="2200" b="1" kern="0" dirty="0"/>
              <a:t>Civil Works Initiatives</a:t>
            </a:r>
            <a:r>
              <a:rPr lang="en-US" sz="2200" kern="0" dirty="0"/>
              <a:t>: Planning Transformation </a:t>
            </a:r>
          </a:p>
          <a:p>
            <a:pPr marL="288925" indent="-288925" eaLnBrk="0" hangingPunct="0">
              <a:spcAft>
                <a:spcPts val="1800"/>
              </a:spcAft>
              <a:buFont typeface="Arial" pitchFamily="34" charset="0"/>
              <a:buChar char="■"/>
              <a:tabLst>
                <a:tab pos="400050" algn="l"/>
              </a:tabLst>
              <a:defRPr/>
            </a:pPr>
            <a:r>
              <a:rPr lang="en-US" sz="2200" b="1" dirty="0">
                <a:latin typeface="Arial" panose="020B0604020202020204" pitchFamily="34" charset="0"/>
                <a:cs typeface="Arial" panose="020B0604020202020204" pitchFamily="34" charset="0"/>
              </a:rPr>
              <a:t>Corps Policy on Water Control</a:t>
            </a:r>
          </a:p>
          <a:p>
            <a:pPr marL="800100" lvl="1" indent="-342900">
              <a:spcBef>
                <a:spcPts val="600"/>
              </a:spcBef>
              <a:spcAft>
                <a:spcPts val="600"/>
              </a:spcAft>
              <a:buSzPct val="75000"/>
              <a:buFont typeface="Arial" panose="020B0604020202020204" pitchFamily="34" charset="0"/>
              <a:buChar char="►"/>
              <a:defRPr/>
            </a:pPr>
            <a:r>
              <a:rPr lang="en-US" sz="2000" dirty="0">
                <a:latin typeface="Arial" panose="020B0604020202020204" pitchFamily="34" charset="0"/>
                <a:cs typeface="Arial" panose="020B0604020202020204" pitchFamily="34" charset="0"/>
              </a:rPr>
              <a:t>ER 200-1-5</a:t>
            </a:r>
          </a:p>
          <a:p>
            <a:pPr marL="800100" lvl="1" indent="-342900">
              <a:spcBef>
                <a:spcPts val="600"/>
              </a:spcBef>
              <a:spcAft>
                <a:spcPts val="600"/>
              </a:spcAft>
              <a:buSzPct val="75000"/>
              <a:buFont typeface="Arial" panose="020B0604020202020204" pitchFamily="34" charset="0"/>
              <a:buChar char="►"/>
              <a:defRPr/>
            </a:pPr>
            <a:r>
              <a:rPr lang="en-US" sz="2000" dirty="0">
                <a:latin typeface="Arial" panose="020B0604020202020204" pitchFamily="34" charset="0"/>
                <a:cs typeface="Arial" panose="020B0604020202020204" pitchFamily="34" charset="0"/>
              </a:rPr>
              <a:t>ER 1110-2-240</a:t>
            </a:r>
          </a:p>
          <a:p>
            <a:pPr marL="800100" lvl="1" indent="-342900">
              <a:spcBef>
                <a:spcPts val="600"/>
              </a:spcBef>
              <a:spcAft>
                <a:spcPts val="600"/>
              </a:spcAft>
              <a:buSzPct val="75000"/>
              <a:buFont typeface="Arial" panose="020B0604020202020204" pitchFamily="34" charset="0"/>
              <a:buChar char="►"/>
              <a:defRPr/>
            </a:pPr>
            <a:r>
              <a:rPr lang="en-US" sz="2000" dirty="0">
                <a:latin typeface="Arial" panose="020B0604020202020204" pitchFamily="34" charset="0"/>
                <a:cs typeface="Arial" panose="020B0604020202020204" pitchFamily="34" charset="0"/>
              </a:rPr>
              <a:t>EM 1110-2-3600</a:t>
            </a:r>
          </a:p>
          <a:p>
            <a:endParaRPr lang="en-US" dirty="0"/>
          </a:p>
        </p:txBody>
      </p:sp>
      <p:sp>
        <p:nvSpPr>
          <p:cNvPr id="4" name="Title 3">
            <a:extLst>
              <a:ext uri="{FF2B5EF4-FFF2-40B4-BE49-F238E27FC236}">
                <a16:creationId xmlns:a16="http://schemas.microsoft.com/office/drawing/2014/main" id="{A7294AFF-D635-40F5-60C5-0663BDA32F6C}"/>
              </a:ext>
            </a:extLst>
          </p:cNvPr>
          <p:cNvSpPr>
            <a:spLocks noGrp="1"/>
          </p:cNvSpPr>
          <p:nvPr>
            <p:ph type="title"/>
          </p:nvPr>
        </p:nvSpPr>
        <p:spPr/>
        <p:txBody>
          <a:bodyPr/>
          <a:lstStyle/>
          <a:p>
            <a:r>
              <a:rPr lang="en-US" dirty="0"/>
              <a:t>USACE Water Management </a:t>
            </a:r>
            <a:br>
              <a:rPr lang="en-US" dirty="0"/>
            </a:br>
            <a:r>
              <a:rPr lang="en-US" dirty="0"/>
              <a:t>Strategy and Policy</a:t>
            </a:r>
          </a:p>
        </p:txBody>
      </p:sp>
      <p:pic>
        <p:nvPicPr>
          <p:cNvPr id="6" name="Picture 5">
            <a:extLst>
              <a:ext uri="{FF2B5EF4-FFF2-40B4-BE49-F238E27FC236}">
                <a16:creationId xmlns:a16="http://schemas.microsoft.com/office/drawing/2014/main" id="{D2140EA6-E5C3-9B7D-250D-3BB1D3FB658B}"/>
              </a:ext>
            </a:extLst>
          </p:cNvPr>
          <p:cNvPicPr>
            <a:picLocks noChangeAspect="1"/>
          </p:cNvPicPr>
          <p:nvPr/>
        </p:nvPicPr>
        <p:blipFill>
          <a:blip r:embed="rId3"/>
          <a:stretch>
            <a:fillRect/>
          </a:stretch>
        </p:blipFill>
        <p:spPr>
          <a:xfrm>
            <a:off x="4139923" y="4300769"/>
            <a:ext cx="3387584" cy="248841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A62C713-A1CF-1A03-1376-FCC5722BF1F2}"/>
              </a:ext>
            </a:extLst>
          </p:cNvPr>
          <p:cNvSpPr>
            <a:spLocks noGrp="1"/>
          </p:cNvSpPr>
          <p:nvPr>
            <p:ph type="title"/>
          </p:nvPr>
        </p:nvSpPr>
        <p:spPr/>
        <p:txBody>
          <a:bodyPr/>
          <a:lstStyle/>
          <a:p>
            <a:r>
              <a:rPr lang="en-US" dirty="0"/>
              <a:t>Corps Water management System (CWMS)</a:t>
            </a:r>
          </a:p>
        </p:txBody>
      </p:sp>
    </p:spTree>
    <p:extLst>
      <p:ext uri="{BB962C8B-B14F-4D97-AF65-F5344CB8AC3E}">
        <p14:creationId xmlns:p14="http://schemas.microsoft.com/office/powerpoint/2010/main" val="24306433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Corps Water Management System (CWMS)</a:t>
            </a:r>
          </a:p>
        </p:txBody>
      </p:sp>
      <p:sp>
        <p:nvSpPr>
          <p:cNvPr id="7" name="Content Placeholder 6">
            <a:extLst>
              <a:ext uri="{FF2B5EF4-FFF2-40B4-BE49-F238E27FC236}">
                <a16:creationId xmlns:a16="http://schemas.microsoft.com/office/drawing/2014/main" id="{02851729-04DA-8C2C-0EC0-05CD60D7E2EF}"/>
              </a:ext>
            </a:extLst>
          </p:cNvPr>
          <p:cNvSpPr>
            <a:spLocks noGrp="1"/>
          </p:cNvSpPr>
          <p:nvPr>
            <p:ph sz="quarter" idx="10"/>
          </p:nvPr>
        </p:nvSpPr>
        <p:spPr>
          <a:xfrm>
            <a:off x="1181819" y="1028700"/>
            <a:ext cx="9721970" cy="5600700"/>
          </a:xfrm>
        </p:spPr>
        <p:txBody>
          <a:bodyPr/>
          <a:lstStyle/>
          <a:p>
            <a:pPr marL="342900" indent="-342900">
              <a:buSzPct val="120000"/>
              <a:buFont typeface="Wingdings" panose="05000000000000000000" pitchFamily="2" charset="2"/>
              <a:buChar char="§"/>
            </a:pPr>
            <a:endParaRPr lang="en-US" dirty="0"/>
          </a:p>
          <a:p>
            <a:pPr marL="342900" indent="-342900">
              <a:buSzPct val="120000"/>
              <a:buFont typeface="Wingdings" panose="05000000000000000000" pitchFamily="2" charset="2"/>
              <a:buChar char="§"/>
            </a:pPr>
            <a:r>
              <a:rPr lang="en-US" dirty="0"/>
              <a:t>CWMS is the tool to help water managers meet the mission</a:t>
            </a:r>
          </a:p>
          <a:p>
            <a:pPr marL="342900" indent="-342900">
              <a:buSzPct val="120000"/>
              <a:buFont typeface="Wingdings" panose="05000000000000000000" pitchFamily="2" charset="2"/>
              <a:buChar char="§"/>
            </a:pPr>
            <a:endParaRPr lang="en-US" sz="800" dirty="0"/>
          </a:p>
          <a:p>
            <a:pPr marL="342900" indent="-342900">
              <a:buSzPct val="120000"/>
              <a:buFont typeface="Wingdings" panose="05000000000000000000" pitchFamily="2" charset="2"/>
              <a:buChar char="§"/>
            </a:pPr>
            <a:r>
              <a:rPr lang="en-US" dirty="0"/>
              <a:t>An Automated Information System (AIS) to collect, process, and store real-time data</a:t>
            </a:r>
          </a:p>
          <a:p>
            <a:pPr marL="342900" indent="-342900">
              <a:buSzPct val="120000"/>
              <a:buFont typeface="Wingdings" panose="05000000000000000000" pitchFamily="2" charset="2"/>
              <a:buChar char="§"/>
            </a:pPr>
            <a:endParaRPr lang="en-US" sz="800" dirty="0"/>
          </a:p>
          <a:p>
            <a:pPr marL="342900" indent="-342900">
              <a:buSzPct val="120000"/>
              <a:buFont typeface="Wingdings" panose="05000000000000000000" pitchFamily="2" charset="2"/>
              <a:buChar char="§"/>
            </a:pPr>
            <a:r>
              <a:rPr lang="en-US" dirty="0"/>
              <a:t>A suite of modeling tools to run real-time forecast simulations and help achieve a wide range of reservoir authorized purposes</a:t>
            </a:r>
          </a:p>
          <a:p>
            <a:pPr marL="342900" indent="-342900">
              <a:buSzPct val="120000"/>
              <a:buFont typeface="Wingdings" panose="05000000000000000000" pitchFamily="2" charset="2"/>
              <a:buChar char="§"/>
            </a:pPr>
            <a:endParaRPr lang="en-US" sz="800" dirty="0"/>
          </a:p>
          <a:p>
            <a:pPr marL="342900" indent="-342900">
              <a:buSzPct val="120000"/>
              <a:buFont typeface="Wingdings" panose="05000000000000000000" pitchFamily="2" charset="2"/>
              <a:buChar char="§"/>
            </a:pPr>
            <a:r>
              <a:rPr lang="en-US" dirty="0"/>
              <a:t>Designed to meet USACE initiatives, the WM mission, and other legislative requirements</a:t>
            </a:r>
          </a:p>
          <a:p>
            <a:endParaRPr lang="en-US" dirty="0"/>
          </a:p>
        </p:txBody>
      </p:sp>
    </p:spTree>
    <p:extLst>
      <p:ext uri="{BB962C8B-B14F-4D97-AF65-F5344CB8AC3E}">
        <p14:creationId xmlns:p14="http://schemas.microsoft.com/office/powerpoint/2010/main" val="261923864"/>
      </p:ext>
    </p:extLst>
  </p:cSld>
  <p:clrMapOvr>
    <a:masterClrMapping/>
  </p:clrMapOvr>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3.xml><?xml version="1.0" encoding="utf-8"?>
<ds:datastoreItem xmlns:ds="http://schemas.openxmlformats.org/officeDocument/2006/customXml" ds:itemID="{0B8C2CD5-50C2-4A7C-996A-3D6312B83669}">
  <ds:schemaRefs>
    <ds:schemaRef ds:uri="18f88ba2-4714-4ce4-8806-1d85d427829f"/>
    <ds:schemaRef ds:uri="http://schemas.microsoft.com/office/2006/documentManagement/types"/>
    <ds:schemaRef ds:uri="http://schemas.microsoft.com/office/infopath/2007/PartnerControls"/>
    <ds:schemaRef ds:uri="http://purl.org/dc/dcmitype/"/>
    <ds:schemaRef ds:uri="http://schemas.microsoft.com/office/2006/metadata/properties"/>
    <ds:schemaRef ds:uri="http://purl.org/dc/terms/"/>
    <ds:schemaRef ds:uri="http://purl.org/dc/elements/1.1/"/>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32524</TotalTime>
  <Words>2590</Words>
  <Application>Microsoft Office PowerPoint</Application>
  <PresentationFormat>Widescreen</PresentationFormat>
  <Paragraphs>453</Paragraphs>
  <Slides>32</Slides>
  <Notes>32</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32</vt:i4>
      </vt:variant>
    </vt:vector>
  </HeadingPairs>
  <TitlesOfParts>
    <vt:vector size="40" baseType="lpstr">
      <vt:lpstr>Arial</vt:lpstr>
      <vt:lpstr>Arial Black</vt:lpstr>
      <vt:lpstr>Calibri</vt:lpstr>
      <vt:lpstr>Trebuchet MS</vt:lpstr>
      <vt:lpstr>Wingdings</vt:lpstr>
      <vt:lpstr>1_HEC</vt:lpstr>
      <vt:lpstr>2_IWR-HEC</vt:lpstr>
      <vt:lpstr>3_Army</vt:lpstr>
      <vt:lpstr>Corps water management system (CWMS) overview</vt:lpstr>
      <vt:lpstr>Overview</vt:lpstr>
      <vt:lpstr>USACE Water Management Mission</vt:lpstr>
      <vt:lpstr>Usace  water management mission</vt:lpstr>
      <vt:lpstr>Usace  water management mission</vt:lpstr>
      <vt:lpstr>Importance of the  water management mission</vt:lpstr>
      <vt:lpstr>USACE Water Management  Strategy and Policy</vt:lpstr>
      <vt:lpstr>Corps Water management System (CWMS)</vt:lpstr>
      <vt:lpstr>Corps Water Management System (CWMS)</vt:lpstr>
      <vt:lpstr>Corps water management system (CWMS)</vt:lpstr>
      <vt:lpstr>Real-time data acquisition</vt:lpstr>
      <vt:lpstr>Station data</vt:lpstr>
      <vt:lpstr>Observed &amp; forecast met data</vt:lpstr>
      <vt:lpstr>HEC-RTS</vt:lpstr>
      <vt:lpstr>CWMS Modeling Tools</vt:lpstr>
      <vt:lpstr>Meteorological Scenarios:  HEC-MetVue</vt:lpstr>
      <vt:lpstr>Hydrologic Modeling:  HEC-HMS</vt:lpstr>
      <vt:lpstr>Reservoir Operations:  HEC-ResSim </vt:lpstr>
      <vt:lpstr>River Hydraulics:  HEC-RAS</vt:lpstr>
      <vt:lpstr>Consequences:  HEC-FIA</vt:lpstr>
      <vt:lpstr>CWMS Modeling:  Putting it all together</vt:lpstr>
      <vt:lpstr>CWMS National implementation Plan</vt:lpstr>
      <vt:lpstr>CWMS National  Implementation Plan</vt:lpstr>
      <vt:lpstr>CWMS National  Implementation Plan</vt:lpstr>
      <vt:lpstr>100% CWMS IMPLEMENTATION</vt:lpstr>
      <vt:lpstr>CWMS Implementation Map</vt:lpstr>
      <vt:lpstr>CWMS Beyond Water Management</vt:lpstr>
      <vt:lpstr>Summary and Resources</vt:lpstr>
      <vt:lpstr>Summary</vt:lpstr>
      <vt:lpstr>CWMS INFO</vt:lpstr>
      <vt:lpstr>CWMS Discourse &amp; MS Teams</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Hanbali, Fauwaz U CIV USARMY CEIWR (USA)</cp:lastModifiedBy>
  <cp:revision>670</cp:revision>
  <cp:lastPrinted>2025-02-24T13:47:01Z</cp:lastPrinted>
  <dcterms:created xsi:type="dcterms:W3CDTF">2017-02-20T05:10:01Z</dcterms:created>
  <dcterms:modified xsi:type="dcterms:W3CDTF">2025-10-09T23:18:11Z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