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4"/>
  </p:notesMasterIdLst>
  <p:handoutMasterIdLst>
    <p:handoutMasterId r:id="rId15"/>
  </p:handoutMasterIdLst>
  <p:sldIdLst>
    <p:sldId id="529" r:id="rId7"/>
    <p:sldId id="526" r:id="rId8"/>
    <p:sldId id="515" r:id="rId9"/>
    <p:sldId id="516" r:id="rId10"/>
    <p:sldId id="534" r:id="rId11"/>
    <p:sldId id="487" r:id="rId12"/>
    <p:sldId id="44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580" autoAdjust="0"/>
    <p:restoredTop sz="86410" autoAdjust="0"/>
  </p:normalViewPr>
  <p:slideViewPr>
    <p:cSldViewPr snapToGrid="0">
      <p:cViewPr varScale="1">
        <p:scale>
          <a:sx n="68" d="100"/>
          <a:sy n="68" d="100"/>
        </p:scale>
        <p:origin x="78" y="94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61" d="100"/>
          <a:sy n="61" d="100"/>
        </p:scale>
        <p:origin x="261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
        <p:nvSpPr>
          <p:cNvPr id="6" name="Slide Number Placeholder 3">
            <a:extLst>
              <a:ext uri="{FF2B5EF4-FFF2-40B4-BE49-F238E27FC236}">
                <a16:creationId xmlns:a16="http://schemas.microsoft.com/office/drawing/2014/main" id="{6C2E3FC1-26E2-FB2A-8533-B7F75B3AF05A}"/>
              </a:ext>
            </a:extLst>
          </p:cNvPr>
          <p:cNvSpPr txBox="1">
            <a:spLocks/>
          </p:cNvSpPr>
          <p:nvPr/>
        </p:nvSpPr>
        <p:spPr>
          <a:xfrm>
            <a:off x="3884613" y="8685213"/>
            <a:ext cx="2971800" cy="458787"/>
          </a:xfrm>
          <a:prstGeom prst="rect">
            <a:avLst/>
          </a:prstGeom>
          <a:noFill/>
        </p:spPr>
        <p:txBody>
          <a:bodyPr vert="horz" lIns="91440" tIns="45720" rIns="91440" bIns="45720" rtlCol="0" anchor="b"/>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30219"/>
            <a:fld id="{16E04E81-8A63-40AC-A524-6B3761E64E8B}" type="slidenum">
              <a:rPr lang="en-US" smtClean="0"/>
              <a:pPr defTabSz="930219"/>
              <a:t>1</a:t>
            </a:fld>
            <a:endParaRPr lang="en-US"/>
          </a:p>
        </p:txBody>
      </p:sp>
      <p:sp>
        <p:nvSpPr>
          <p:cNvPr id="7" name="Header Placeholder 3">
            <a:extLst>
              <a:ext uri="{FF2B5EF4-FFF2-40B4-BE49-F238E27FC236}">
                <a16:creationId xmlns:a16="http://schemas.microsoft.com/office/drawing/2014/main" id="{77C92A46-DFFA-F206-0737-A49D97CDAA3B}"/>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228567" indent="-228567">
              <a:buFont typeface="+mj-lt"/>
              <a:buAutoNum type="alphaUcPeriod" startAt="2"/>
            </a:pPr>
            <a:r>
              <a:rPr lang="en-US" baseline="0" dirty="0"/>
              <a:t>Overview</a:t>
            </a:r>
          </a:p>
          <a:p>
            <a:pPr marL="685699" lvl="1" indent="-228567"/>
            <a:r>
              <a:rPr lang="en-US" baseline="0" dirty="0"/>
              <a:t>Water Management in USACE </a:t>
            </a:r>
          </a:p>
          <a:p>
            <a:pPr marL="685699" lvl="1" indent="-228567"/>
            <a:r>
              <a:rPr lang="en-US" baseline="0" dirty="0"/>
              <a:t>Corps Water Management System (CWMS) </a:t>
            </a:r>
          </a:p>
          <a:p>
            <a:pPr marL="685699" lvl="1" indent="-228567"/>
            <a:r>
              <a:rPr lang="en-US" baseline="0" dirty="0"/>
              <a:t>National CWMS Implementation Program</a:t>
            </a:r>
          </a:p>
          <a:p>
            <a:pPr marL="685699" lvl="1" indent="-228567"/>
            <a:r>
              <a:rPr lang="en-US" baseline="0" dirty="0"/>
              <a:t>Summary and Conclusion</a:t>
            </a:r>
          </a:p>
          <a:p>
            <a:pPr marL="685699" lvl="1" indent="-228567"/>
            <a:endParaRPr lang="en-US" dirty="0"/>
          </a:p>
        </p:txBody>
      </p:sp>
      <p:sp>
        <p:nvSpPr>
          <p:cNvPr id="38916" name="Slide Number Placeholder 3"/>
          <p:cNvSpPr>
            <a:spLocks noGrp="1"/>
          </p:cNvSpPr>
          <p:nvPr>
            <p:ph type="sldNum" sz="quarter" idx="5"/>
          </p:nvPr>
        </p:nvSpPr>
        <p:spPr>
          <a:noFill/>
        </p:spPr>
        <p:txBody>
          <a:bodyPr/>
          <a:lstStyle/>
          <a:p>
            <a:pPr defTabSz="930219"/>
            <a:fld id="{16E04E81-8A63-40AC-A524-6B3761E64E8B}" type="slidenum">
              <a:rPr lang="en-US" smtClean="0"/>
              <a:pPr defTabSz="930219"/>
              <a:t>2</a:t>
            </a:fld>
            <a:endParaRPr lang="en-US"/>
          </a:p>
        </p:txBody>
      </p:sp>
      <p:sp>
        <p:nvSpPr>
          <p:cNvPr id="2" name="Date Placeholder 1"/>
          <p:cNvSpPr>
            <a:spLocks noGrp="1"/>
          </p:cNvSpPr>
          <p:nvPr>
            <p:ph type="dt"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Header Placeholder 3"/>
          <p:cNvSpPr>
            <a:spLocks noGrp="1"/>
          </p:cNvSpPr>
          <p:nvPr>
            <p:ph type="hdr" sz="quarter" idx="12"/>
          </p:nvPr>
        </p:nvSpPr>
        <p:spPr/>
        <p:txBody>
          <a:bodyPr/>
          <a:lstStyle/>
          <a:p>
            <a:pPr>
              <a:defRPr/>
            </a:pPr>
            <a:r>
              <a:rPr lang="en-US" dirty="0"/>
              <a:t>CWMS Overview</a:t>
            </a:r>
          </a:p>
        </p:txBody>
      </p:sp>
    </p:spTree>
    <p:extLst>
      <p:ext uri="{BB962C8B-B14F-4D97-AF65-F5344CB8AC3E}">
        <p14:creationId xmlns:p14="http://schemas.microsoft.com/office/powerpoint/2010/main" val="2540004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3</a:t>
            </a:fld>
            <a:endParaRPr lang="en-US"/>
          </a:p>
        </p:txBody>
      </p:sp>
    </p:spTree>
    <p:extLst>
      <p:ext uri="{BB962C8B-B14F-4D97-AF65-F5344CB8AC3E}">
        <p14:creationId xmlns:p14="http://schemas.microsoft.com/office/powerpoint/2010/main" val="1862977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4</a:t>
            </a:fld>
            <a:endParaRPr lang="en-US"/>
          </a:p>
        </p:txBody>
      </p:sp>
    </p:spTree>
    <p:extLst>
      <p:ext uri="{BB962C8B-B14F-4D97-AF65-F5344CB8AC3E}">
        <p14:creationId xmlns:p14="http://schemas.microsoft.com/office/powerpoint/2010/main" val="3840455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dirty="0"/>
              <a:t>III. Presentation</a:t>
            </a:r>
          </a:p>
          <a:p>
            <a:r>
              <a:rPr lang="en-US" dirty="0"/>
              <a:t>USACE Role in Water Management</a:t>
            </a:r>
          </a:p>
          <a:p>
            <a:pPr lvl="1"/>
            <a:r>
              <a:rPr lang="en-US" dirty="0"/>
              <a:t>We are Stewards of our Nation’s Water (Water Management) Resources</a:t>
            </a:r>
          </a:p>
          <a:p>
            <a:pPr lvl="2"/>
            <a:r>
              <a:rPr lang="en-US" dirty="0"/>
              <a:t>Water Management is a Mission Critical element within the Corps.</a:t>
            </a:r>
          </a:p>
          <a:p>
            <a:pPr lvl="3"/>
            <a:r>
              <a:rPr lang="en-US" dirty="0"/>
              <a:t>Improves the public’s quality of life and safety</a:t>
            </a:r>
          </a:p>
          <a:p>
            <a:pPr lvl="3"/>
            <a:r>
              <a:rPr lang="en-US" dirty="0"/>
              <a:t>Benefits the nations economy</a:t>
            </a:r>
          </a:p>
          <a:p>
            <a:pPr lvl="2"/>
            <a:r>
              <a:rPr lang="en-US" dirty="0"/>
              <a:t>We are required to collect, process, store, analyze and disseminate water resource data.</a:t>
            </a:r>
          </a:p>
          <a:p>
            <a:pPr lvl="2"/>
            <a:r>
              <a:rPr lang="en-US" dirty="0"/>
              <a:t>We directly support daily decisions at all 600+ Corps Reservoirs.</a:t>
            </a:r>
          </a:p>
          <a:p>
            <a:pPr lvl="2"/>
            <a:r>
              <a:rPr lang="en-US" dirty="0"/>
              <a:t>These decisions, which are based on approved water control manuals and plans, directly impact most of the Corps business lines.</a:t>
            </a:r>
          </a:p>
          <a:p>
            <a:pPr lvl="2"/>
            <a:r>
              <a:rPr lang="en-US" dirty="0"/>
              <a:t>We are also required to manage the flood storage of other federal, state and private dams during times of flooding. We must constantly monitor rain, snow, snow melt, lake levels and river levels.</a:t>
            </a:r>
          </a:p>
          <a:p>
            <a:pPr lvl="2"/>
            <a:r>
              <a:rPr lang="en-US" dirty="0"/>
              <a:t>During Non-Flood time We must constantly make operation decisions to maintain navigation, generate hydropower and manage low flow and drought conditions.</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5</a:t>
            </a:fld>
            <a:endParaRPr lang="en-US"/>
          </a:p>
        </p:txBody>
      </p:sp>
      <p:sp>
        <p:nvSpPr>
          <p:cNvPr id="7" name="Slide Image Placeholder 6"/>
          <p:cNvSpPr>
            <a:spLocks noGrp="1" noRot="1" noChangeAspect="1"/>
          </p:cNvSpPr>
          <p:nvPr>
            <p:ph type="sldImg"/>
          </p:nvPr>
        </p:nvSpPr>
        <p:spPr/>
      </p:sp>
      <p:sp>
        <p:nvSpPr>
          <p:cNvPr id="8" name="Date Placeholder 7"/>
          <p:cNvSpPr>
            <a:spLocks noGrp="1"/>
          </p:cNvSpPr>
          <p:nvPr>
            <p:ph type="dt" idx="11"/>
          </p:nvPr>
        </p:nvSpPr>
        <p:spPr/>
        <p:txBody>
          <a:bodyPr/>
          <a:lstStyle/>
          <a:p>
            <a:pPr>
              <a:defRPr/>
            </a:pPr>
            <a:endParaRPr lang="en-US" dirty="0"/>
          </a:p>
        </p:txBody>
      </p:sp>
      <p:sp>
        <p:nvSpPr>
          <p:cNvPr id="9" name="Footer Placeholder 8"/>
          <p:cNvSpPr>
            <a:spLocks noGrp="1"/>
          </p:cNvSpPr>
          <p:nvPr>
            <p:ph type="ftr" sz="quarter" idx="12"/>
          </p:nvPr>
        </p:nvSpPr>
        <p:spPr/>
        <p:txBody>
          <a:bodyPr/>
          <a:lstStyle/>
          <a:p>
            <a:pPr>
              <a:defRPr/>
            </a:pPr>
            <a:endParaRPr lang="en-US" dirty="0"/>
          </a:p>
        </p:txBody>
      </p:sp>
      <p:sp>
        <p:nvSpPr>
          <p:cNvPr id="10" name="Header Placeholder 9"/>
          <p:cNvSpPr>
            <a:spLocks noGrp="1"/>
          </p:cNvSpPr>
          <p:nvPr>
            <p:ph type="hdr" sz="quarter" idx="13"/>
          </p:nvPr>
        </p:nvSpPr>
        <p:spPr/>
        <p:txBody>
          <a:bodyPr/>
          <a:lstStyle/>
          <a:p>
            <a:pPr>
              <a:defRPr/>
            </a:pPr>
            <a:r>
              <a:rPr lang="en-US"/>
              <a:t>CWMS Overview</a:t>
            </a:r>
            <a:endParaRPr lang="en-US" dirty="0"/>
          </a:p>
        </p:txBody>
      </p:sp>
    </p:spTree>
    <p:extLst>
      <p:ext uri="{BB962C8B-B14F-4D97-AF65-F5344CB8AC3E}">
        <p14:creationId xmlns:p14="http://schemas.microsoft.com/office/powerpoint/2010/main" val="3026946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4801" y="3955704"/>
            <a:ext cx="6172200" cy="4350097"/>
          </a:xfrm>
        </p:spPr>
        <p:txBody>
          <a:bodyPr/>
          <a:lstStyle/>
          <a:p>
            <a:r>
              <a:rPr lang="en-US" sz="1000" dirty="0"/>
              <a:t>USACE Role in Water Management</a:t>
            </a:r>
          </a:p>
          <a:p>
            <a:pPr lvl="1">
              <a:buFont typeface="+mj-lt"/>
              <a:buAutoNum type="arabicPeriod" startAt="2"/>
            </a:pPr>
            <a:r>
              <a:rPr lang="en-US" sz="1000" dirty="0"/>
              <a:t>USACE Strategy for System/Watershed Requirements</a:t>
            </a:r>
          </a:p>
          <a:p>
            <a:pPr lvl="2"/>
            <a:r>
              <a:rPr lang="en-US" sz="1000" dirty="0"/>
              <a:t>Corps Policy</a:t>
            </a:r>
          </a:p>
          <a:p>
            <a:pPr marL="705112" lvl="3"/>
            <a:r>
              <a:rPr lang="en-US" sz="1000" dirty="0"/>
              <a:t>ER 1105-2-100, Planning Guidance Notebook, 22 April 2000, requires systems approaches, "The planning process shall address the Nation’s water resources needs in a systems context…”</a:t>
            </a:r>
          </a:p>
          <a:p>
            <a:pPr marL="705112" lvl="3"/>
            <a:r>
              <a:rPr lang="en-US" sz="1000" dirty="0"/>
              <a:t>ER 1105-2-409, Planning in a Collaborative Environment, 31 May 2005, provides revised procedures for conducting Corps water resources planning,  "Collaboration is the keystone of the Corps watershed approach…”</a:t>
            </a:r>
          </a:p>
          <a:p>
            <a:pPr marL="705112" lvl="3"/>
            <a:r>
              <a:rPr lang="en-US" sz="1000" dirty="0"/>
              <a:t>EC 1110-2-6067, USACE Process for the National Flood Insurance Program (NFIP) Levee System Evaluation, 31 August 2010, </a:t>
            </a:r>
          </a:p>
          <a:p>
            <a:pPr lvl="2"/>
            <a:r>
              <a:rPr lang="en-US" sz="1000" dirty="0"/>
              <a:t>Strategic vision:  USACE Actions for Change</a:t>
            </a:r>
          </a:p>
          <a:p>
            <a:pPr marL="705112" lvl="3"/>
            <a:r>
              <a:rPr lang="en-US" sz="1000" dirty="0"/>
              <a:t>required comprehensive systems approaches that include integrated sustainable solutions and decisions are risk-informed. </a:t>
            </a:r>
          </a:p>
          <a:p>
            <a:pPr lvl="2"/>
            <a:r>
              <a:rPr lang="en-US" sz="1000" dirty="0"/>
              <a:t>Legislation: WRDA 1997 Sec. Army provide public access to USACE Water Resources Data.</a:t>
            </a:r>
          </a:p>
          <a:p>
            <a:pPr lvl="2"/>
            <a:r>
              <a:rPr lang="en-US" sz="1000" dirty="0"/>
              <a:t>Civil Works Initiatives: Planning Transformation:  </a:t>
            </a:r>
          </a:p>
          <a:p>
            <a:pPr lvl="2"/>
            <a:r>
              <a:rPr lang="en-US" sz="1000" dirty="0"/>
              <a:t>CWMS  is the tool to meet the Water Management Mission</a:t>
            </a:r>
          </a:p>
          <a:p>
            <a:pPr marL="705112" lvl="3"/>
            <a:r>
              <a:rPr lang="en-US" sz="1000" dirty="0"/>
              <a:t>Is a modernized AIS set of Water Management tools designed to meet USACE initiatives, the WM mission, and any legislative or legal requirements.</a:t>
            </a:r>
          </a:p>
          <a:p>
            <a:pPr marL="0" lvl="3" indent="0">
              <a:buNone/>
            </a:pPr>
            <a:r>
              <a:rPr lang="en-US" sz="1000" dirty="0"/>
              <a:t>B. </a:t>
            </a:r>
            <a:r>
              <a:rPr lang="en-US" dirty="0"/>
              <a:t>Corps Policy on Water Control</a:t>
            </a:r>
          </a:p>
          <a:p>
            <a:pPr lvl="3"/>
            <a:r>
              <a:rPr lang="en-US" dirty="0"/>
              <a:t>Engineering Regulation ER 1110-2-240, Water Control Management</a:t>
            </a:r>
          </a:p>
          <a:p>
            <a:pPr lvl="3"/>
            <a:r>
              <a:rPr lang="en-US" dirty="0"/>
              <a:t>Engineering Manual EM 1110-2-3600, Management of Water Control System</a:t>
            </a:r>
          </a:p>
          <a:p>
            <a:pPr lvl="3"/>
            <a:r>
              <a:rPr lang="en-US" dirty="0"/>
              <a:t>Engineering Regulation ER 1110-2-8156, Preparation of Water Control Manuals</a:t>
            </a:r>
          </a:p>
          <a:p>
            <a:pPr lvl="3"/>
            <a:r>
              <a:rPr lang="en-US" dirty="0"/>
              <a:t>Environmental Operating Principals ER 200-1-5.</a:t>
            </a:r>
          </a:p>
          <a:p>
            <a:pPr marL="0" lvl="3" indent="0">
              <a:buNone/>
            </a:pPr>
            <a:endParaRPr lang="en-US" sz="1000"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6</a:t>
            </a:fld>
            <a:endParaRPr lang="en-US"/>
          </a:p>
        </p:txBody>
      </p:sp>
      <p:sp>
        <p:nvSpPr>
          <p:cNvPr id="16" name="Slide Image Placeholder 15"/>
          <p:cNvSpPr>
            <a:spLocks noGrp="1" noRot="1" noChangeAspect="1"/>
          </p:cNvSpPr>
          <p:nvPr>
            <p:ph type="sldImg"/>
          </p:nvPr>
        </p:nvSpPr>
        <p:spPr>
          <a:xfrm>
            <a:off x="292100" y="465138"/>
            <a:ext cx="6197600" cy="3486150"/>
          </a:xfrm>
        </p:spPr>
      </p:sp>
      <p:sp>
        <p:nvSpPr>
          <p:cNvPr id="17" name="Date Placeholder 16"/>
          <p:cNvSpPr>
            <a:spLocks noGrp="1"/>
          </p:cNvSpPr>
          <p:nvPr>
            <p:ph type="dt" idx="11"/>
          </p:nvPr>
        </p:nvSpPr>
        <p:spPr/>
        <p:txBody>
          <a:bodyPr/>
          <a:lstStyle/>
          <a:p>
            <a:pPr>
              <a:defRPr/>
            </a:pPr>
            <a:endParaRPr lang="en-US" dirty="0"/>
          </a:p>
        </p:txBody>
      </p:sp>
      <p:sp>
        <p:nvSpPr>
          <p:cNvPr id="18" name="Footer Placeholder 17"/>
          <p:cNvSpPr>
            <a:spLocks noGrp="1"/>
          </p:cNvSpPr>
          <p:nvPr>
            <p:ph type="ftr" sz="quarter" idx="12"/>
          </p:nvPr>
        </p:nvSpPr>
        <p:spPr/>
        <p:txBody>
          <a:bodyPr/>
          <a:lstStyle/>
          <a:p>
            <a:pPr>
              <a:defRPr/>
            </a:pPr>
            <a:endParaRPr lang="en-US" dirty="0"/>
          </a:p>
        </p:txBody>
      </p:sp>
      <p:sp>
        <p:nvSpPr>
          <p:cNvPr id="19" name="Header Placeholder 18"/>
          <p:cNvSpPr>
            <a:spLocks noGrp="1"/>
          </p:cNvSpPr>
          <p:nvPr>
            <p:ph type="hdr" sz="quarter" idx="13"/>
          </p:nvPr>
        </p:nvSpPr>
        <p:spPr/>
        <p:txBody>
          <a:bodyPr/>
          <a:lstStyle/>
          <a:p>
            <a:pPr>
              <a:defRPr/>
            </a:pPr>
            <a:r>
              <a:rPr lang="en-US"/>
              <a:t>CWMS Overview</a:t>
            </a:r>
            <a:endParaRPr lang="en-US" dirty="0"/>
          </a:p>
        </p:txBody>
      </p:sp>
    </p:spTree>
    <p:extLst>
      <p:ext uri="{BB962C8B-B14F-4D97-AF65-F5344CB8AC3E}">
        <p14:creationId xmlns:p14="http://schemas.microsoft.com/office/powerpoint/2010/main" val="1988130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7</a:t>
            </a:fld>
            <a:endParaRPr lang="en-US" dirty="0"/>
          </a:p>
        </p:txBody>
      </p:sp>
      <p:sp>
        <p:nvSpPr>
          <p:cNvPr id="5" name="Slide Number Placeholder 3">
            <a:extLst>
              <a:ext uri="{FF2B5EF4-FFF2-40B4-BE49-F238E27FC236}">
                <a16:creationId xmlns:a16="http://schemas.microsoft.com/office/drawing/2014/main" id="{E59A22C3-7AC3-455B-00E9-D3D3BB23E97B}"/>
              </a:ext>
            </a:extLst>
          </p:cNvPr>
          <p:cNvSpPr txBox="1">
            <a:spLocks/>
          </p:cNvSpPr>
          <p:nvPr/>
        </p:nvSpPr>
        <p:spPr>
          <a:xfrm>
            <a:off x="3884613" y="8685213"/>
            <a:ext cx="2971800" cy="458787"/>
          </a:xfrm>
          <a:prstGeom prst="rect">
            <a:avLst/>
          </a:prstGeom>
          <a:noFill/>
        </p:spPr>
        <p:txBody>
          <a:bodyPr vert="horz" lIns="91440" tIns="45720" rIns="91440" bIns="45720" rtlCol="0" anchor="b"/>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30219"/>
            <a:fld id="{16E04E81-8A63-40AC-A524-6B3761E64E8B}" type="slidenum">
              <a:rPr lang="en-US" smtClean="0"/>
              <a:pPr defTabSz="930219"/>
              <a:t>7</a:t>
            </a:fld>
            <a:endParaRPr lang="en-US"/>
          </a:p>
        </p:txBody>
      </p:sp>
      <p:sp>
        <p:nvSpPr>
          <p:cNvPr id="6" name="Header Placeholder 3">
            <a:extLst>
              <a:ext uri="{FF2B5EF4-FFF2-40B4-BE49-F238E27FC236}">
                <a16:creationId xmlns:a16="http://schemas.microsoft.com/office/drawing/2014/main" id="{0EBF0883-ECCF-401E-FA29-40CB2C14A113}"/>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2397694059"/>
      </p:ext>
    </p:extLst>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6.xml"/><Relationship Id="rId5" Type="http://schemas.openxmlformats.org/officeDocument/2006/relationships/image" Target="../media/image11.jp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5.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5.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r>
              <a:rPr lang="en-US" sz="3600" dirty="0"/>
              <a:t>Corps water management system (CWMS) overview</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800" dirty="0"/>
              <a:t>Part A – Water Management </a:t>
            </a:r>
            <a:r>
              <a:rPr lang="en-US" sz="1800"/>
              <a:t>Mission Intro</a:t>
            </a:r>
            <a:endParaRPr lang="en-US" sz="1800" dirty="0"/>
          </a:p>
        </p:txBody>
      </p:sp>
    </p:spTree>
    <p:extLst>
      <p:ext uri="{BB962C8B-B14F-4D97-AF65-F5344CB8AC3E}">
        <p14:creationId xmlns:p14="http://schemas.microsoft.com/office/powerpoint/2010/main" val="759827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4">
            <a:extLst>
              <a:ext uri="{FF2B5EF4-FFF2-40B4-BE49-F238E27FC236}">
                <a16:creationId xmlns:a16="http://schemas.microsoft.com/office/drawing/2014/main" id="{C7910AFD-ADE5-FEA7-8902-041AFB8919BC}"/>
              </a:ext>
            </a:extLst>
          </p:cNvPr>
          <p:cNvSpPr txBox="1">
            <a:spLocks/>
          </p:cNvSpPr>
          <p:nvPr/>
        </p:nvSpPr>
        <p:spPr bwMode="auto">
          <a:xfrm>
            <a:off x="3910268" y="1028700"/>
            <a:ext cx="6993521" cy="30259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eaLnBrk="0" hangingPunct="0">
              <a:spcBef>
                <a:spcPct val="20000"/>
              </a:spcBef>
              <a:buFont typeface="Wingdings" pitchFamily="2" charset="2"/>
              <a:buChar char="§"/>
              <a:defRPr/>
            </a:pPr>
            <a:endParaRPr lang="en-US" sz="2400" kern="0" dirty="0"/>
          </a:p>
          <a:p>
            <a:pPr marL="342900" indent="-342900" eaLnBrk="0" hangingPunct="0">
              <a:spcBef>
                <a:spcPct val="20000"/>
              </a:spcBef>
              <a:buFont typeface="Wingdings" panose="05000000000000000000" pitchFamily="2" charset="2"/>
              <a:buChar char="Ø"/>
              <a:defRPr/>
            </a:pPr>
            <a:r>
              <a:rPr lang="en-US" sz="2400" kern="0" dirty="0"/>
              <a:t>Water Management in USACE </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t>Corps Water Management System (CWMS) </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t>CWMS National Implementation Program</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t>Summary and Resources</a:t>
            </a:r>
          </a:p>
          <a:p>
            <a:pPr marL="342900" indent="-342900" eaLnBrk="0" hangingPunct="0">
              <a:spcBef>
                <a:spcPct val="20000"/>
              </a:spcBef>
              <a:buFont typeface="Wingdings" panose="05000000000000000000" pitchFamily="2" charset="2"/>
              <a:buChar char="Ø"/>
              <a:defRPr/>
            </a:pPr>
            <a:endParaRPr lang="en-US" sz="800" kern="0" dirty="0"/>
          </a:p>
          <a:p>
            <a:endParaRPr lang="en-US" dirty="0"/>
          </a:p>
        </p:txBody>
      </p:sp>
      <p:sp>
        <p:nvSpPr>
          <p:cNvPr id="4" name="Title 3">
            <a:extLst>
              <a:ext uri="{FF2B5EF4-FFF2-40B4-BE49-F238E27FC236}">
                <a16:creationId xmlns:a16="http://schemas.microsoft.com/office/drawing/2014/main" id="{18B31C11-9EE9-F561-166B-3EC54905C9DC}"/>
              </a:ext>
            </a:extLst>
          </p:cNvPr>
          <p:cNvSpPr>
            <a:spLocks noGrp="1"/>
          </p:cNvSpPr>
          <p:nvPr>
            <p:ph type="title"/>
          </p:nvPr>
        </p:nvSpPr>
        <p:spPr/>
        <p:txBody>
          <a:bodyPr/>
          <a:lstStyle/>
          <a:p>
            <a:r>
              <a:rPr lang="en-US" dirty="0"/>
              <a:t>Overview</a:t>
            </a:r>
          </a:p>
        </p:txBody>
      </p:sp>
      <p:pic>
        <p:nvPicPr>
          <p:cNvPr id="2" name="Picture 1" descr="Icon&#10;&#10;Description automatically generated">
            <a:extLst>
              <a:ext uri="{FF2B5EF4-FFF2-40B4-BE49-F238E27FC236}">
                <a16:creationId xmlns:a16="http://schemas.microsoft.com/office/drawing/2014/main" id="{533CC4B2-9C10-89F8-F98D-FBAAE985BDB0}"/>
              </a:ext>
            </a:extLst>
          </p:cNvPr>
          <p:cNvPicPr>
            <a:picLocks noChangeAspect="1"/>
          </p:cNvPicPr>
          <p:nvPr/>
        </p:nvPicPr>
        <p:blipFill>
          <a:blip r:embed="rId3"/>
          <a:stretch>
            <a:fillRect/>
          </a:stretch>
        </p:blipFill>
        <p:spPr>
          <a:xfrm>
            <a:off x="1553589" y="1645652"/>
            <a:ext cx="1783348" cy="17833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Content Placeholder 4">
            <a:extLst>
              <a:ext uri="{FF2B5EF4-FFF2-40B4-BE49-F238E27FC236}">
                <a16:creationId xmlns:a16="http://schemas.microsoft.com/office/drawing/2014/main" id="{B92D5C8F-69AD-033C-FC96-278BDC48E8E9}"/>
              </a:ext>
            </a:extLst>
          </p:cNvPr>
          <p:cNvSpPr txBox="1">
            <a:spLocks/>
          </p:cNvSpPr>
          <p:nvPr/>
        </p:nvSpPr>
        <p:spPr bwMode="auto">
          <a:xfrm>
            <a:off x="3910268" y="1024355"/>
            <a:ext cx="6993521" cy="30259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eaLnBrk="0" hangingPunct="0">
              <a:spcBef>
                <a:spcPct val="20000"/>
              </a:spcBef>
              <a:buFont typeface="Wingdings" pitchFamily="2" charset="2"/>
              <a:buChar char="§"/>
              <a:defRPr/>
            </a:pPr>
            <a:endParaRPr lang="en-US" sz="2400" kern="0" dirty="0"/>
          </a:p>
          <a:p>
            <a:pPr marL="342900" indent="-342900" eaLnBrk="0" hangingPunct="0">
              <a:spcBef>
                <a:spcPct val="20000"/>
              </a:spcBef>
              <a:buFont typeface="Wingdings" panose="05000000000000000000" pitchFamily="2" charset="2"/>
              <a:buChar char="Ø"/>
              <a:defRPr/>
            </a:pPr>
            <a:r>
              <a:rPr lang="en-US" sz="2400" kern="0" dirty="0"/>
              <a:t>Water Management in USACE </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Corps Water Management System (CWMS) </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CWMS National Implementation Program</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Summary and Resources</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endParaRPr lang="en-US" dirty="0"/>
          </a:p>
        </p:txBody>
      </p:sp>
    </p:spTree>
    <p:extLst>
      <p:ext uri="{BB962C8B-B14F-4D97-AF65-F5344CB8AC3E}">
        <p14:creationId xmlns:p14="http://schemas.microsoft.com/office/powerpoint/2010/main" val="319168526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6289" y="1363718"/>
            <a:ext cx="10941269" cy="3886200"/>
          </a:xfrm>
        </p:spPr>
        <p:txBody>
          <a:bodyPr/>
          <a:lstStyle/>
          <a:p>
            <a:pPr marL="342900" lvl="0" indent="-342900">
              <a:buSzPct val="120000"/>
              <a:buFont typeface="Wingdings" panose="05000000000000000000" pitchFamily="2" charset="2"/>
              <a:buChar char="§"/>
            </a:pPr>
            <a:r>
              <a:rPr lang="en-US" sz="2000" dirty="0"/>
              <a:t>Collect, process, store, analyze and disseminate water resources data</a:t>
            </a:r>
          </a:p>
          <a:p>
            <a:pPr marL="342900" lvl="0" indent="-342900">
              <a:buSzPct val="120000"/>
              <a:buFont typeface="Wingdings" panose="05000000000000000000" pitchFamily="2" charset="2"/>
              <a:buChar char="§"/>
            </a:pPr>
            <a:endParaRPr lang="en-US" sz="800" dirty="0"/>
          </a:p>
          <a:p>
            <a:pPr marL="342900" lvl="0" indent="-342900">
              <a:buSzPct val="120000"/>
              <a:buFont typeface="Wingdings" panose="05000000000000000000" pitchFamily="2" charset="2"/>
              <a:buChar char="§"/>
            </a:pPr>
            <a:r>
              <a:rPr lang="en-US" sz="2000" dirty="0"/>
              <a:t>Continuously monitor conditions in our systems (precipitation, temperature, flow, stage, melt)</a:t>
            </a:r>
          </a:p>
          <a:p>
            <a:pPr marL="342900" lvl="0" indent="-342900">
              <a:buSzPct val="120000"/>
              <a:buFont typeface="Wingdings" panose="05000000000000000000" pitchFamily="2" charset="2"/>
              <a:buChar char="§"/>
            </a:pPr>
            <a:endParaRPr lang="en-US" sz="800" dirty="0"/>
          </a:p>
          <a:p>
            <a:pPr marL="342900" lvl="0" indent="-342900">
              <a:buSzPct val="120000"/>
              <a:buFont typeface="Wingdings" panose="05000000000000000000" pitchFamily="2" charset="2"/>
              <a:buChar char="§"/>
            </a:pPr>
            <a:r>
              <a:rPr lang="en-US" sz="2000" dirty="0"/>
              <a:t>Make daily operations decisions on over 600 USACE reservoirs</a:t>
            </a:r>
          </a:p>
          <a:p>
            <a:pPr marL="804863" lvl="2" indent="-342900"/>
            <a:endParaRPr lang="en-US" sz="800" dirty="0"/>
          </a:p>
          <a:p>
            <a:pPr marL="804863" lvl="2" indent="-342900"/>
            <a:r>
              <a:rPr lang="en-US" sz="1800" dirty="0"/>
              <a:t>Flood Risk Reduction</a:t>
            </a:r>
          </a:p>
          <a:p>
            <a:pPr marL="804863" lvl="2" indent="-342900"/>
            <a:r>
              <a:rPr lang="en-US" sz="1800" dirty="0"/>
              <a:t>Navigation</a:t>
            </a:r>
          </a:p>
          <a:p>
            <a:pPr marL="804863" lvl="2" indent="-342900"/>
            <a:r>
              <a:rPr lang="en-US" sz="1800" dirty="0"/>
              <a:t>Hydropower</a:t>
            </a:r>
          </a:p>
          <a:p>
            <a:pPr marL="804863" lvl="2" indent="-342900"/>
            <a:r>
              <a:rPr lang="en-US" sz="1800" dirty="0"/>
              <a:t>Water Supply </a:t>
            </a:r>
          </a:p>
          <a:p>
            <a:pPr marL="804863" lvl="2" indent="-342900"/>
            <a:r>
              <a:rPr lang="en-US" sz="1800" dirty="0"/>
              <a:t>Environment</a:t>
            </a:r>
          </a:p>
          <a:p>
            <a:pPr marL="688975" lvl="1" indent="-288925">
              <a:spcAft>
                <a:spcPts val="1800"/>
              </a:spcAft>
              <a:buFont typeface="Arial" pitchFamily="34" charset="0"/>
              <a:buChar char="■"/>
              <a:tabLst>
                <a:tab pos="400050" algn="l"/>
              </a:tabLst>
              <a:defRPr/>
            </a:pPr>
            <a:endParaRPr lang="en-US" sz="1600" dirty="0"/>
          </a:p>
        </p:txBody>
      </p:sp>
      <p:pic>
        <p:nvPicPr>
          <p:cNvPr id="4" name="Picture 3"/>
          <p:cNvPicPr>
            <a:picLocks noChangeAspect="1"/>
          </p:cNvPicPr>
          <p:nvPr/>
        </p:nvPicPr>
        <p:blipFill>
          <a:blip r:embed="rId3"/>
          <a:stretch>
            <a:fillRect/>
          </a:stretch>
        </p:blipFill>
        <p:spPr>
          <a:xfrm>
            <a:off x="4334200" y="4091147"/>
            <a:ext cx="3124200" cy="2322777"/>
          </a:xfrm>
          <a:prstGeom prst="rect">
            <a:avLst/>
          </a:prstGeom>
        </p:spPr>
      </p:pic>
      <p:pic>
        <p:nvPicPr>
          <p:cNvPr id="5" name="Picture 4"/>
          <p:cNvPicPr>
            <a:picLocks noChangeAspect="1"/>
          </p:cNvPicPr>
          <p:nvPr/>
        </p:nvPicPr>
        <p:blipFill>
          <a:blip r:embed="rId4"/>
          <a:stretch>
            <a:fillRect/>
          </a:stretch>
        </p:blipFill>
        <p:spPr>
          <a:xfrm>
            <a:off x="1248101" y="4350035"/>
            <a:ext cx="3402553" cy="2322777"/>
          </a:xfrm>
          <a:prstGeom prst="rect">
            <a:avLst/>
          </a:prstGeom>
        </p:spPr>
      </p:pic>
      <p:pic>
        <p:nvPicPr>
          <p:cNvPr id="7" name="Picture 6"/>
          <p:cNvPicPr>
            <a:picLocks noChangeAspect="1"/>
          </p:cNvPicPr>
          <p:nvPr/>
        </p:nvPicPr>
        <p:blipFill rotWithShape="1">
          <a:blip r:embed="rId5"/>
          <a:srcRect b="10065"/>
          <a:stretch/>
        </p:blipFill>
        <p:spPr>
          <a:xfrm>
            <a:off x="7250890" y="3718084"/>
            <a:ext cx="2967723" cy="2209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itle 11">
            <a:extLst>
              <a:ext uri="{FF2B5EF4-FFF2-40B4-BE49-F238E27FC236}">
                <a16:creationId xmlns:a16="http://schemas.microsoft.com/office/drawing/2014/main" id="{C6D86E23-E98E-5217-656E-C2C45AF34EA3}"/>
              </a:ext>
            </a:extLst>
          </p:cNvPr>
          <p:cNvSpPr>
            <a:spLocks noGrp="1"/>
          </p:cNvSpPr>
          <p:nvPr>
            <p:ph type="title"/>
          </p:nvPr>
        </p:nvSpPr>
        <p:spPr>
          <a:xfrm>
            <a:off x="2426447" y="128981"/>
            <a:ext cx="7333373" cy="832920"/>
          </a:xfrm>
        </p:spPr>
        <p:txBody>
          <a:bodyPr/>
          <a:lstStyle/>
          <a:p>
            <a:pPr algn="ctr"/>
            <a:r>
              <a:rPr lang="en-US" dirty="0" err="1"/>
              <a:t>Usace</a:t>
            </a:r>
            <a:r>
              <a:rPr lang="en-US" dirty="0"/>
              <a:t> </a:t>
            </a:r>
            <a:br>
              <a:rPr lang="en-US" dirty="0"/>
            </a:br>
            <a:r>
              <a:rPr lang="en-US" dirty="0"/>
              <a:t>water management mission</a:t>
            </a:r>
          </a:p>
        </p:txBody>
      </p:sp>
    </p:spTree>
    <p:extLst>
      <p:ext uri="{BB962C8B-B14F-4D97-AF65-F5344CB8AC3E}">
        <p14:creationId xmlns:p14="http://schemas.microsoft.com/office/powerpoint/2010/main" val="41436323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3406" y="1417638"/>
            <a:ext cx="10858387" cy="3886200"/>
          </a:xfrm>
        </p:spPr>
        <p:txBody>
          <a:bodyPr/>
          <a:lstStyle/>
          <a:p>
            <a:pPr marL="342900" lvl="0" indent="-342900">
              <a:buSzPct val="120000"/>
              <a:buFont typeface="Wingdings" panose="05000000000000000000" pitchFamily="2" charset="2"/>
              <a:buChar char="§"/>
            </a:pPr>
            <a:endParaRPr lang="en-US" sz="800" dirty="0"/>
          </a:p>
          <a:p>
            <a:pPr marL="342900" lvl="0" indent="-342900">
              <a:buSzPct val="120000"/>
              <a:buFont typeface="Wingdings" panose="05000000000000000000" pitchFamily="2" charset="2"/>
              <a:buChar char="§"/>
            </a:pPr>
            <a:r>
              <a:rPr lang="en-US" sz="2400" dirty="0"/>
              <a:t>Support other USACE  missions:</a:t>
            </a:r>
          </a:p>
          <a:p>
            <a:pPr marL="804863" lvl="2" indent="-342900"/>
            <a:endParaRPr lang="en-US" sz="800" b="1" dirty="0"/>
          </a:p>
          <a:p>
            <a:pPr marL="804863" lvl="2" indent="-342900"/>
            <a:r>
              <a:rPr lang="en-US" sz="1900" b="1" dirty="0"/>
              <a:t>Preparedness</a:t>
            </a:r>
            <a:r>
              <a:rPr lang="en-US" sz="1900" dirty="0"/>
              <a:t>: Emergency and disaster response</a:t>
            </a:r>
          </a:p>
          <a:p>
            <a:pPr marL="804863" lvl="2" indent="-342900"/>
            <a:r>
              <a:rPr lang="en-US" sz="2000" b="1" dirty="0"/>
              <a:t>Planning</a:t>
            </a:r>
            <a:r>
              <a:rPr lang="en-US" sz="2000" dirty="0"/>
              <a:t>: Systems based water resources approach</a:t>
            </a:r>
          </a:p>
          <a:p>
            <a:pPr marL="804863" lvl="2" indent="-342900"/>
            <a:r>
              <a:rPr lang="en-US" sz="2000" b="1" dirty="0"/>
              <a:t>Dam/Levee Safety</a:t>
            </a:r>
            <a:r>
              <a:rPr lang="en-US" sz="2000" dirty="0"/>
              <a:t>: </a:t>
            </a:r>
            <a:r>
              <a:rPr lang="en-US" dirty="0"/>
              <a:t>R</a:t>
            </a:r>
            <a:r>
              <a:rPr lang="en-US" sz="2000" dirty="0"/>
              <a:t>isk informed decision making</a:t>
            </a:r>
          </a:p>
          <a:p>
            <a:endParaRPr lang="en-US" sz="2800" dirty="0"/>
          </a:p>
        </p:txBody>
      </p:sp>
      <p:pic>
        <p:nvPicPr>
          <p:cNvPr id="4" name="Picture 3"/>
          <p:cNvPicPr>
            <a:picLocks noChangeAspect="1"/>
          </p:cNvPicPr>
          <p:nvPr/>
        </p:nvPicPr>
        <p:blipFill>
          <a:blip r:embed="rId3"/>
          <a:stretch>
            <a:fillRect/>
          </a:stretch>
        </p:blipFill>
        <p:spPr>
          <a:xfrm>
            <a:off x="2007969" y="3295617"/>
            <a:ext cx="3339446" cy="2159148"/>
          </a:xfrm>
          <a:prstGeom prst="rect">
            <a:avLst/>
          </a:prstGeom>
        </p:spPr>
      </p:pic>
      <p:pic>
        <p:nvPicPr>
          <p:cNvPr id="6" name="Picture 5"/>
          <p:cNvPicPr>
            <a:picLocks noChangeAspect="1"/>
          </p:cNvPicPr>
          <p:nvPr/>
        </p:nvPicPr>
        <p:blipFill>
          <a:blip r:embed="rId4"/>
          <a:stretch>
            <a:fillRect/>
          </a:stretch>
        </p:blipFill>
        <p:spPr>
          <a:xfrm>
            <a:off x="5537626" y="3295617"/>
            <a:ext cx="3238722" cy="2159148"/>
          </a:xfrm>
          <a:prstGeom prst="rect">
            <a:avLst/>
          </a:prstGeom>
        </p:spPr>
      </p:pic>
      <p:sp>
        <p:nvSpPr>
          <p:cNvPr id="7" name="Title 6">
            <a:extLst>
              <a:ext uri="{FF2B5EF4-FFF2-40B4-BE49-F238E27FC236}">
                <a16:creationId xmlns:a16="http://schemas.microsoft.com/office/drawing/2014/main" id="{B810295B-5419-025A-C68B-EE7A3DBDB073}"/>
              </a:ext>
            </a:extLst>
          </p:cNvPr>
          <p:cNvSpPr>
            <a:spLocks noGrp="1"/>
          </p:cNvSpPr>
          <p:nvPr>
            <p:ph type="title"/>
          </p:nvPr>
        </p:nvSpPr>
        <p:spPr>
          <a:xfrm>
            <a:off x="2426447" y="128981"/>
            <a:ext cx="7324043" cy="832920"/>
          </a:xfrm>
        </p:spPr>
        <p:txBody>
          <a:bodyPr/>
          <a:lstStyle/>
          <a:p>
            <a:pPr algn="ctr"/>
            <a:r>
              <a:rPr lang="en-US" dirty="0" err="1"/>
              <a:t>Usace</a:t>
            </a:r>
            <a:r>
              <a:rPr lang="en-US" dirty="0"/>
              <a:t> </a:t>
            </a:r>
            <a:br>
              <a:rPr lang="en-US" dirty="0"/>
            </a:br>
            <a:r>
              <a:rPr lang="en-US" dirty="0"/>
              <a:t>water management mission</a:t>
            </a:r>
          </a:p>
        </p:txBody>
      </p:sp>
    </p:spTree>
    <p:extLst>
      <p:ext uri="{BB962C8B-B14F-4D97-AF65-F5344CB8AC3E}">
        <p14:creationId xmlns:p14="http://schemas.microsoft.com/office/powerpoint/2010/main" val="2067810104"/>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FBBC3A-CF1B-95C5-9E83-59BF6D3993F3}"/>
              </a:ext>
            </a:extLst>
          </p:cNvPr>
          <p:cNvSpPr>
            <a:spLocks noGrp="1"/>
          </p:cNvSpPr>
          <p:nvPr>
            <p:ph sz="quarter" idx="10"/>
          </p:nvPr>
        </p:nvSpPr>
        <p:spPr>
          <a:xfrm>
            <a:off x="4981575" y="1584092"/>
            <a:ext cx="6162675" cy="4540483"/>
          </a:xfrm>
        </p:spPr>
        <p:txBody>
          <a:bodyPr/>
          <a:lstStyle/>
          <a:p>
            <a:pPr marL="288925" indent="-288925" eaLnBrk="0" hangingPunct="0">
              <a:spcBef>
                <a:spcPct val="20000"/>
              </a:spcBef>
              <a:buSzPct val="120000"/>
              <a:buFont typeface="Wingdings" panose="05000000000000000000" pitchFamily="2" charset="2"/>
              <a:buChar char="§"/>
              <a:tabLst>
                <a:tab pos="400050" algn="l"/>
              </a:tabLst>
              <a:defRPr/>
            </a:pPr>
            <a:r>
              <a:rPr lang="en-US" sz="2400" dirty="0"/>
              <a:t>Water Management is a Mission Critical element within the Corps</a:t>
            </a:r>
          </a:p>
          <a:p>
            <a:pPr marL="288925" indent="-288925" eaLnBrk="0" hangingPunct="0">
              <a:spcBef>
                <a:spcPct val="20000"/>
              </a:spcBef>
              <a:buSzPct val="120000"/>
              <a:buFont typeface="Wingdings" panose="05000000000000000000" pitchFamily="2" charset="2"/>
              <a:buChar char="§"/>
              <a:tabLst>
                <a:tab pos="400050" algn="l"/>
              </a:tabLst>
              <a:defRPr/>
            </a:pPr>
            <a:endParaRPr lang="en-US" sz="1600" dirty="0"/>
          </a:p>
          <a:p>
            <a:pPr marL="800100" lvl="1" indent="-342900" eaLnBrk="0" hangingPunct="0">
              <a:spcBef>
                <a:spcPct val="20000"/>
              </a:spcBef>
              <a:buSzPct val="75000"/>
              <a:buFont typeface="Arial" panose="020B0604020202020204" pitchFamily="34" charset="0"/>
              <a:buChar char="►"/>
              <a:tabLst>
                <a:tab pos="400050" algn="l"/>
              </a:tabLst>
              <a:defRPr/>
            </a:pPr>
            <a:r>
              <a:rPr lang="en-US" sz="2400" dirty="0"/>
              <a:t>Increases public safety</a:t>
            </a:r>
          </a:p>
          <a:p>
            <a:pPr marL="800100" lvl="1" indent="-342900" eaLnBrk="0" hangingPunct="0">
              <a:spcBef>
                <a:spcPct val="20000"/>
              </a:spcBef>
              <a:buSzPct val="75000"/>
              <a:buFont typeface="Arial" panose="020B0604020202020204" pitchFamily="34" charset="0"/>
              <a:buChar char="►"/>
              <a:tabLst>
                <a:tab pos="400050" algn="l"/>
              </a:tabLst>
              <a:defRPr/>
            </a:pPr>
            <a:r>
              <a:rPr lang="en-US" sz="2400" dirty="0"/>
              <a:t>Benefits the economy</a:t>
            </a:r>
          </a:p>
          <a:p>
            <a:pPr marL="800100" lvl="1" indent="-342900" eaLnBrk="0" hangingPunct="0">
              <a:spcBef>
                <a:spcPct val="20000"/>
              </a:spcBef>
              <a:buSzPct val="75000"/>
              <a:buFont typeface="Arial" panose="020B0604020202020204" pitchFamily="34" charset="0"/>
              <a:buChar char="►"/>
              <a:tabLst>
                <a:tab pos="400050" algn="l"/>
              </a:tabLst>
              <a:defRPr/>
            </a:pPr>
            <a:r>
              <a:rPr lang="en-US" sz="2400" dirty="0"/>
              <a:t>Increases public quality of life</a:t>
            </a:r>
          </a:p>
          <a:p>
            <a:pPr marL="800100" lvl="1" indent="-342900" eaLnBrk="0" hangingPunct="0">
              <a:spcBef>
                <a:spcPct val="20000"/>
              </a:spcBef>
              <a:buSzPct val="75000"/>
              <a:buFont typeface="Arial" panose="020B0604020202020204" pitchFamily="34" charset="0"/>
              <a:buChar char="►"/>
              <a:tabLst>
                <a:tab pos="400050" algn="l"/>
              </a:tabLst>
              <a:defRPr/>
            </a:pPr>
            <a:r>
              <a:rPr lang="en-US" sz="2400" dirty="0"/>
              <a:t>Protects and restores the environment</a:t>
            </a:r>
          </a:p>
          <a:p>
            <a:endParaRPr lang="en-US" dirty="0"/>
          </a:p>
        </p:txBody>
      </p:sp>
      <p:pic>
        <p:nvPicPr>
          <p:cNvPr id="11" name="Picture 10"/>
          <p:cNvPicPr>
            <a:picLocks noChangeAspect="1"/>
          </p:cNvPicPr>
          <p:nvPr/>
        </p:nvPicPr>
        <p:blipFill>
          <a:blip r:embed="rId3"/>
          <a:stretch>
            <a:fillRect/>
          </a:stretch>
        </p:blipFill>
        <p:spPr>
          <a:xfrm>
            <a:off x="1994884" y="1539553"/>
            <a:ext cx="2104241" cy="1261277"/>
          </a:xfrm>
          <a:prstGeom prst="roundRect">
            <a:avLst>
              <a:gd name="adj" fmla="val 20285"/>
            </a:avLst>
          </a:prstGeom>
        </p:spPr>
      </p:pic>
      <p:sp>
        <p:nvSpPr>
          <p:cNvPr id="2" name="Title 1">
            <a:extLst>
              <a:ext uri="{FF2B5EF4-FFF2-40B4-BE49-F238E27FC236}">
                <a16:creationId xmlns:a16="http://schemas.microsoft.com/office/drawing/2014/main" id="{3EC11CD9-4D6C-4CED-C358-1EE191A56B92}"/>
              </a:ext>
            </a:extLst>
          </p:cNvPr>
          <p:cNvSpPr>
            <a:spLocks noGrp="1"/>
          </p:cNvSpPr>
          <p:nvPr>
            <p:ph type="title"/>
          </p:nvPr>
        </p:nvSpPr>
        <p:spPr>
          <a:xfrm>
            <a:off x="2426447" y="128981"/>
            <a:ext cx="7333373" cy="832920"/>
          </a:xfrm>
        </p:spPr>
        <p:txBody>
          <a:bodyPr/>
          <a:lstStyle/>
          <a:p>
            <a:pPr algn="ctr"/>
            <a:r>
              <a:rPr lang="en-US" dirty="0"/>
              <a:t>Importance of the </a:t>
            </a:r>
            <a:br>
              <a:rPr lang="en-US" dirty="0"/>
            </a:br>
            <a:r>
              <a:rPr lang="en-US" dirty="0"/>
              <a:t>water management mission</a:t>
            </a:r>
          </a:p>
        </p:txBody>
      </p:sp>
      <p:grpSp>
        <p:nvGrpSpPr>
          <p:cNvPr id="16" name="Group 15">
            <a:extLst>
              <a:ext uri="{FF2B5EF4-FFF2-40B4-BE49-F238E27FC236}">
                <a16:creationId xmlns:a16="http://schemas.microsoft.com/office/drawing/2014/main" id="{1820609F-92F1-9897-3C09-499F2C8DA88C}"/>
              </a:ext>
            </a:extLst>
          </p:cNvPr>
          <p:cNvGrpSpPr/>
          <p:nvPr/>
        </p:nvGrpSpPr>
        <p:grpSpPr>
          <a:xfrm>
            <a:off x="1292766" y="2800645"/>
            <a:ext cx="3518852" cy="2895416"/>
            <a:chOff x="6769641" y="2867320"/>
            <a:chExt cx="3518852" cy="2895416"/>
          </a:xfrm>
        </p:grpSpPr>
        <p:pic>
          <p:nvPicPr>
            <p:cNvPr id="8" name="Picture 7"/>
            <p:cNvPicPr>
              <a:picLocks noChangeAspect="1"/>
            </p:cNvPicPr>
            <p:nvPr/>
          </p:nvPicPr>
          <p:blipFill rotWithShape="1">
            <a:blip r:embed="rId4"/>
            <a:srcRect l="1" r="551"/>
            <a:stretch/>
          </p:blipFill>
          <p:spPr>
            <a:xfrm>
              <a:off x="8524987" y="2867320"/>
              <a:ext cx="1762913" cy="1447615"/>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rotWithShape="1">
            <a:blip r:embed="rId5"/>
            <a:srcRect t="10717" b="7056"/>
            <a:stretch/>
          </p:blipFill>
          <p:spPr>
            <a:xfrm>
              <a:off x="8532554" y="4315120"/>
              <a:ext cx="1755939" cy="1447616"/>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6"/>
            <a:stretch>
              <a:fillRect/>
            </a:stretch>
          </p:blipFill>
          <p:spPr>
            <a:xfrm>
              <a:off x="6769641" y="2867320"/>
              <a:ext cx="1762913" cy="1447615"/>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7"/>
            <a:stretch>
              <a:fillRect/>
            </a:stretch>
          </p:blipFill>
          <p:spPr>
            <a:xfrm>
              <a:off x="6773423" y="4315121"/>
              <a:ext cx="1759131" cy="1447615"/>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3680704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80D2D3A-4F6F-0E6B-12DD-9D9AFE95B992}"/>
              </a:ext>
            </a:extLst>
          </p:cNvPr>
          <p:cNvSpPr>
            <a:spLocks noGrp="1"/>
          </p:cNvSpPr>
          <p:nvPr>
            <p:ph sz="quarter" idx="10"/>
          </p:nvPr>
        </p:nvSpPr>
        <p:spPr>
          <a:xfrm>
            <a:off x="1181818" y="1283676"/>
            <a:ext cx="9721969" cy="5345723"/>
          </a:xfrm>
        </p:spPr>
        <p:txBody>
          <a:bodyPr/>
          <a:lstStyle/>
          <a:p>
            <a:pPr marL="233363" indent="-233363" eaLnBrk="0" hangingPunct="0">
              <a:spcAft>
                <a:spcPts val="1800"/>
              </a:spcAft>
              <a:buFont typeface="Arial" pitchFamily="34" charset="0"/>
              <a:buChar char="■"/>
              <a:tabLst>
                <a:tab pos="400050" algn="l"/>
              </a:tabLst>
              <a:defRPr/>
            </a:pPr>
            <a:r>
              <a:rPr lang="en-US" sz="2200" b="1" kern="0" dirty="0"/>
              <a:t>Strategic Vision</a:t>
            </a:r>
            <a:r>
              <a:rPr lang="en-US" sz="2200" kern="0" dirty="0"/>
              <a:t>: </a:t>
            </a:r>
            <a:r>
              <a:rPr lang="en-US" sz="2200" dirty="0">
                <a:latin typeface="Arial" charset="0"/>
              </a:rPr>
              <a:t>USACE Actions for Change: Comprehensive Systems Approaches that include sustainable solutions</a:t>
            </a:r>
            <a:endParaRPr lang="en-US" sz="2200" i="1" kern="0" dirty="0"/>
          </a:p>
          <a:p>
            <a:pPr marL="288925" indent="-288925" eaLnBrk="0" hangingPunct="0">
              <a:spcAft>
                <a:spcPts val="1800"/>
              </a:spcAft>
              <a:buFont typeface="Arial" pitchFamily="34" charset="0"/>
              <a:buChar char="■"/>
              <a:tabLst>
                <a:tab pos="400050" algn="l"/>
              </a:tabLst>
              <a:defRPr/>
            </a:pPr>
            <a:r>
              <a:rPr lang="en-US" sz="2200" b="1" dirty="0">
                <a:latin typeface="Arial" charset="0"/>
              </a:rPr>
              <a:t>Legislation</a:t>
            </a:r>
            <a:r>
              <a:rPr lang="en-US" sz="2200" dirty="0">
                <a:latin typeface="Arial" charset="0"/>
              </a:rPr>
              <a:t>: WRDA 1997 Sec. Army provide public access to USACE Water Resources Data</a:t>
            </a:r>
          </a:p>
          <a:p>
            <a:pPr marL="288925" indent="-288925" eaLnBrk="0" hangingPunct="0">
              <a:spcAft>
                <a:spcPts val="1800"/>
              </a:spcAft>
              <a:buFont typeface="Arial" pitchFamily="34" charset="0"/>
              <a:buChar char="■"/>
              <a:tabLst>
                <a:tab pos="400050" algn="l"/>
              </a:tabLst>
              <a:defRPr/>
            </a:pPr>
            <a:r>
              <a:rPr lang="en-US" sz="2200" b="1" kern="0" dirty="0"/>
              <a:t>Civil Works Initiatives</a:t>
            </a:r>
            <a:r>
              <a:rPr lang="en-US" sz="2200" kern="0" dirty="0"/>
              <a:t>: Planning Transformation </a:t>
            </a:r>
          </a:p>
          <a:p>
            <a:pPr marL="288925" indent="-288925" eaLnBrk="0" hangingPunct="0">
              <a:spcAft>
                <a:spcPts val="1800"/>
              </a:spcAft>
              <a:buFont typeface="Arial" pitchFamily="34" charset="0"/>
              <a:buChar char="■"/>
              <a:tabLst>
                <a:tab pos="400050" algn="l"/>
              </a:tabLst>
              <a:defRPr/>
            </a:pPr>
            <a:r>
              <a:rPr lang="en-US" sz="2200" b="1" dirty="0">
                <a:latin typeface="Arial" panose="020B0604020202020204" pitchFamily="34" charset="0"/>
                <a:cs typeface="Arial" panose="020B0604020202020204" pitchFamily="34" charset="0"/>
              </a:rPr>
              <a:t>Corps Policy on Water Control</a:t>
            </a:r>
          </a:p>
          <a:p>
            <a:pPr marL="800100" lvl="1" indent="-342900">
              <a:spcBef>
                <a:spcPts val="600"/>
              </a:spcBef>
              <a:spcAft>
                <a:spcPts val="600"/>
              </a:spcAft>
              <a:buSzPct val="75000"/>
              <a:buFont typeface="Arial" panose="020B0604020202020204" pitchFamily="34" charset="0"/>
              <a:buChar char="►"/>
              <a:defRPr/>
            </a:pPr>
            <a:r>
              <a:rPr lang="en-US" sz="2000" dirty="0">
                <a:latin typeface="Arial" panose="020B0604020202020204" pitchFamily="34" charset="0"/>
                <a:cs typeface="Arial" panose="020B0604020202020204" pitchFamily="34" charset="0"/>
              </a:rPr>
              <a:t>ER 200-1-5</a:t>
            </a:r>
          </a:p>
          <a:p>
            <a:pPr marL="800100" lvl="1" indent="-342900">
              <a:spcBef>
                <a:spcPts val="600"/>
              </a:spcBef>
              <a:spcAft>
                <a:spcPts val="600"/>
              </a:spcAft>
              <a:buSzPct val="75000"/>
              <a:buFont typeface="Arial" panose="020B0604020202020204" pitchFamily="34" charset="0"/>
              <a:buChar char="►"/>
              <a:defRPr/>
            </a:pPr>
            <a:r>
              <a:rPr lang="en-US" sz="2000" dirty="0">
                <a:latin typeface="Arial" panose="020B0604020202020204" pitchFamily="34" charset="0"/>
                <a:cs typeface="Arial" panose="020B0604020202020204" pitchFamily="34" charset="0"/>
              </a:rPr>
              <a:t>ER 1110-2-240</a:t>
            </a:r>
          </a:p>
          <a:p>
            <a:pPr marL="800100" lvl="1" indent="-342900">
              <a:spcBef>
                <a:spcPts val="600"/>
              </a:spcBef>
              <a:spcAft>
                <a:spcPts val="600"/>
              </a:spcAft>
              <a:buSzPct val="75000"/>
              <a:buFont typeface="Arial" panose="020B0604020202020204" pitchFamily="34" charset="0"/>
              <a:buChar char="►"/>
              <a:defRPr/>
            </a:pPr>
            <a:r>
              <a:rPr lang="en-US" sz="2000" dirty="0">
                <a:latin typeface="Arial" panose="020B0604020202020204" pitchFamily="34" charset="0"/>
                <a:cs typeface="Arial" panose="020B0604020202020204" pitchFamily="34" charset="0"/>
              </a:rPr>
              <a:t>EM 1110-2-3600</a:t>
            </a:r>
          </a:p>
          <a:p>
            <a:endParaRPr lang="en-US" dirty="0"/>
          </a:p>
        </p:txBody>
      </p:sp>
      <p:sp>
        <p:nvSpPr>
          <p:cNvPr id="4" name="Title 3">
            <a:extLst>
              <a:ext uri="{FF2B5EF4-FFF2-40B4-BE49-F238E27FC236}">
                <a16:creationId xmlns:a16="http://schemas.microsoft.com/office/drawing/2014/main" id="{A7294AFF-D635-40F5-60C5-0663BDA32F6C}"/>
              </a:ext>
            </a:extLst>
          </p:cNvPr>
          <p:cNvSpPr>
            <a:spLocks noGrp="1"/>
          </p:cNvSpPr>
          <p:nvPr>
            <p:ph type="title"/>
          </p:nvPr>
        </p:nvSpPr>
        <p:spPr/>
        <p:txBody>
          <a:bodyPr/>
          <a:lstStyle/>
          <a:p>
            <a:r>
              <a:rPr lang="en-US" dirty="0"/>
              <a:t>USACE Water Management </a:t>
            </a:r>
            <a:br>
              <a:rPr lang="en-US" dirty="0"/>
            </a:br>
            <a:r>
              <a:rPr lang="en-US" dirty="0"/>
              <a:t>Strategy and Policy</a:t>
            </a:r>
          </a:p>
        </p:txBody>
      </p:sp>
      <p:pic>
        <p:nvPicPr>
          <p:cNvPr id="6" name="Picture 5">
            <a:extLst>
              <a:ext uri="{FF2B5EF4-FFF2-40B4-BE49-F238E27FC236}">
                <a16:creationId xmlns:a16="http://schemas.microsoft.com/office/drawing/2014/main" id="{D2140EA6-E5C3-9B7D-250D-3BB1D3FB658B}"/>
              </a:ext>
            </a:extLst>
          </p:cNvPr>
          <p:cNvPicPr>
            <a:picLocks noChangeAspect="1"/>
          </p:cNvPicPr>
          <p:nvPr/>
        </p:nvPicPr>
        <p:blipFill>
          <a:blip r:embed="rId3"/>
          <a:stretch>
            <a:fillRect/>
          </a:stretch>
        </p:blipFill>
        <p:spPr>
          <a:xfrm>
            <a:off x="4139923" y="4300769"/>
            <a:ext cx="3387584" cy="248841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purl.org/dc/elements/1.1/"/>
    <ds:schemaRef ds:uri="http://schemas.microsoft.com/office/2006/metadata/properties"/>
    <ds:schemaRef ds:uri="http://purl.org/dc/dcmitype/"/>
    <ds:schemaRef ds:uri="http://schemas.microsoft.com/office/2006/documentManagement/types"/>
    <ds:schemaRef ds:uri="http://www.w3.org/XML/1998/namespace"/>
    <ds:schemaRef ds:uri="http://purl.org/dc/terms/"/>
    <ds:schemaRef ds:uri="http://schemas.microsoft.com/office/infopath/2007/PartnerControls"/>
    <ds:schemaRef ds:uri="http://schemas.openxmlformats.org/package/2006/metadata/core-properties"/>
    <ds:schemaRef ds:uri="18f88ba2-4714-4ce4-8806-1d85d427829f"/>
  </ds:schemaRefs>
</ds:datastoreItem>
</file>

<file path=docProps/app.xml><?xml version="1.0" encoding="utf-8"?>
<Properties xmlns="http://schemas.openxmlformats.org/officeDocument/2006/extended-properties" xmlns:vt="http://schemas.openxmlformats.org/officeDocument/2006/docPropsVTypes">
  <Template/>
  <TotalTime>31951</TotalTime>
  <Words>717</Words>
  <Application>Microsoft Office PowerPoint</Application>
  <PresentationFormat>Widescreen</PresentationFormat>
  <Paragraphs>114</Paragraphs>
  <Slides>7</Slides>
  <Notes>7</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7</vt:i4>
      </vt:variant>
    </vt:vector>
  </HeadingPairs>
  <TitlesOfParts>
    <vt:vector size="13" baseType="lpstr">
      <vt:lpstr>Arial</vt:lpstr>
      <vt:lpstr>Calibri</vt:lpstr>
      <vt:lpstr>Wingdings</vt:lpstr>
      <vt:lpstr>1_HEC</vt:lpstr>
      <vt:lpstr>2_IWR-HEC</vt:lpstr>
      <vt:lpstr>3_Army</vt:lpstr>
      <vt:lpstr>Corps water management system (CWMS) overview</vt:lpstr>
      <vt:lpstr>Overview</vt:lpstr>
      <vt:lpstr>Usace  water management mission</vt:lpstr>
      <vt:lpstr>Usace  water management mission</vt:lpstr>
      <vt:lpstr>Importance of the  water management mission</vt:lpstr>
      <vt:lpstr>USACE Water Management  Strategy and Policy</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666</cp:revision>
  <cp:lastPrinted>2025-01-25T18:04:11Z</cp:lastPrinted>
  <dcterms:created xsi:type="dcterms:W3CDTF">2017-02-20T05:10:01Z</dcterms:created>
  <dcterms:modified xsi:type="dcterms:W3CDTF">2025-10-09T23:18:27Z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