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2.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media/image11.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23"/>
  </p:notesMasterIdLst>
  <p:handoutMasterIdLst>
    <p:handoutMasterId r:id="rId24"/>
  </p:handoutMasterIdLst>
  <p:sldIdLst>
    <p:sldId id="529" r:id="rId7"/>
    <p:sldId id="538" r:id="rId8"/>
    <p:sldId id="517" r:id="rId9"/>
    <p:sldId id="518" r:id="rId10"/>
    <p:sldId id="495" r:id="rId11"/>
    <p:sldId id="502" r:id="rId12"/>
    <p:sldId id="501" r:id="rId13"/>
    <p:sldId id="519" r:id="rId14"/>
    <p:sldId id="496" r:id="rId15"/>
    <p:sldId id="494" r:id="rId16"/>
    <p:sldId id="523" r:id="rId17"/>
    <p:sldId id="499" r:id="rId18"/>
    <p:sldId id="520" r:id="rId19"/>
    <p:sldId id="527" r:id="rId20"/>
    <p:sldId id="500" r:id="rId21"/>
    <p:sldId id="44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381" autoAdjust="0"/>
    <p:restoredTop sz="63918" autoAdjust="0"/>
  </p:normalViewPr>
  <p:slideViewPr>
    <p:cSldViewPr snapToGrid="0">
      <p:cViewPr varScale="1">
        <p:scale>
          <a:sx n="49" d="100"/>
          <a:sy n="49" d="100"/>
        </p:scale>
        <p:origin x="1152" y="54"/>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95" d="100"/>
          <a:sy n="95" d="100"/>
        </p:scale>
        <p:origin x="2136"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10/9/2025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10/9/2025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a:t>
            </a:fld>
            <a:endParaRPr lang="en-US"/>
          </a:p>
        </p:txBody>
      </p:sp>
      <p:sp>
        <p:nvSpPr>
          <p:cNvPr id="8" name="Header Placeholder 3">
            <a:extLst>
              <a:ext uri="{FF2B5EF4-FFF2-40B4-BE49-F238E27FC236}">
                <a16:creationId xmlns:a16="http://schemas.microsoft.com/office/drawing/2014/main" id="{12BFA713-1F4A-30E6-44D8-D57847A696DB}"/>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9489400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None/>
            </a:pPr>
            <a:endParaRPr lang="en-US" b="1"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10</a:t>
            </a:fld>
            <a:endParaRPr lang="en-US"/>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6044098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2"/>
            </a:pPr>
            <a:r>
              <a:rPr lang="en-US" dirty="0"/>
              <a:t>Components of CWMS</a:t>
            </a:r>
          </a:p>
          <a:p>
            <a:pPr lvl="1">
              <a:buFont typeface="+mj-lt"/>
              <a:buAutoNum type="arabicPeriod" startAt="4"/>
            </a:pPr>
            <a:r>
              <a:rPr lang="en-US" dirty="0"/>
              <a:t>Hydrologic Modeling:</a:t>
            </a:r>
            <a:r>
              <a:rPr lang="en-US" b="1" dirty="0"/>
              <a:t> Precipitation (HEC-HMS)</a:t>
            </a:r>
          </a:p>
          <a:p>
            <a:pPr lvl="2">
              <a:buFont typeface="+mj-lt"/>
              <a:buAutoNum type="alphaLcPeriod" startAt="5"/>
            </a:pPr>
            <a:r>
              <a:rPr lang="en-US" b="1" dirty="0"/>
              <a:t>Utilize GIS functionality for developing watershed input. </a:t>
            </a:r>
          </a:p>
          <a:p>
            <a:pPr lvl="3"/>
            <a:r>
              <a:rPr lang="en-US" b="1" dirty="0"/>
              <a:t>Digital terrain model </a:t>
            </a:r>
          </a:p>
          <a:p>
            <a:pPr lvl="2">
              <a:buAutoNum type="alphaLcPeriod" startAt="5"/>
            </a:pPr>
            <a:r>
              <a:rPr lang="en-US" b="1" dirty="0"/>
              <a:t>sub-basin delineation and drainage network</a:t>
            </a:r>
          </a:p>
          <a:p>
            <a:pPr lvl="3"/>
            <a:r>
              <a:rPr lang="en-US" b="1" dirty="0"/>
              <a:t>development of a grid cell file         </a:t>
            </a:r>
          </a:p>
        </p:txBody>
      </p:sp>
      <p:sp>
        <p:nvSpPr>
          <p:cNvPr id="4" name="Slide Number Placeholder 3"/>
          <p:cNvSpPr>
            <a:spLocks noGrp="1"/>
          </p:cNvSpPr>
          <p:nvPr>
            <p:ph type="sldNum" sz="quarter" idx="10"/>
          </p:nvPr>
        </p:nvSpPr>
        <p:spPr/>
        <p:txBody>
          <a:bodyPr/>
          <a:lstStyle/>
          <a:p>
            <a:fld id="{63DB2278-8DAD-499A-8E9C-76888458FEF8}" type="slidenum">
              <a:rPr lang="en-US" smtClean="0"/>
              <a:pPr/>
              <a:t>11</a:t>
            </a:fld>
            <a:endParaRPr lang="en-US"/>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35750553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buFont typeface="+mj-lt"/>
              <a:buAutoNum type="alphaUcPeriod" startAt="2"/>
            </a:pPr>
            <a:r>
              <a:rPr lang="en-US" dirty="0"/>
              <a:t>Components of CWMS</a:t>
            </a:r>
          </a:p>
          <a:p>
            <a:pPr lvl="1">
              <a:buFont typeface="+mj-lt"/>
              <a:buAutoNum type="arabicPeriod" startAt="5"/>
            </a:pPr>
            <a:r>
              <a:rPr lang="en-US" b="1" dirty="0"/>
              <a:t>Reservoir Operations</a:t>
            </a:r>
          </a:p>
          <a:p>
            <a:pPr lvl="2"/>
            <a:r>
              <a:rPr lang="en-US" dirty="0"/>
              <a:t>Given </a:t>
            </a:r>
            <a:r>
              <a:rPr lang="en-US" dirty="0" err="1"/>
              <a:t>streamflows</a:t>
            </a:r>
            <a:r>
              <a:rPr lang="en-US" dirty="0"/>
              <a:t> and water control plans (reservoir operating rules) for a river basin simulate reservoir operations and computes downstream hydrographs</a:t>
            </a:r>
          </a:p>
          <a:p>
            <a:pPr lvl="3"/>
            <a:r>
              <a:rPr lang="en-US" dirty="0" err="1"/>
              <a:t>Streamflows</a:t>
            </a:r>
            <a:r>
              <a:rPr lang="en-US" dirty="0"/>
              <a:t> are observed and forecasted</a:t>
            </a:r>
          </a:p>
          <a:p>
            <a:pPr lvl="3"/>
            <a:r>
              <a:rPr lang="en-US" dirty="0" err="1"/>
              <a:t>Streamflows</a:t>
            </a:r>
            <a:r>
              <a:rPr lang="en-US" dirty="0"/>
              <a:t> include reservoir inflow and downstream local hydrographs  </a:t>
            </a:r>
          </a:p>
          <a:p>
            <a:pPr lvl="2"/>
            <a:r>
              <a:rPr lang="en-US" b="1" dirty="0"/>
              <a:t>Model</a:t>
            </a:r>
            <a:r>
              <a:rPr lang="en-US" dirty="0"/>
              <a:t> </a:t>
            </a:r>
            <a:r>
              <a:rPr lang="en-US" b="1" dirty="0"/>
              <a:t>(reservoir) output (regulated hydrographs) are used as input to hydraulic and flood inundation (consequence) models </a:t>
            </a:r>
            <a:r>
              <a:rPr lang="en-US" dirty="0"/>
              <a:t>and impacts are evaluated </a:t>
            </a:r>
          </a:p>
          <a:p>
            <a:pPr lvl="1">
              <a:buAutoNum type="arabicPeriod" startAt="5"/>
            </a:pPr>
            <a:endParaRPr lang="en-US" dirty="0"/>
          </a:p>
          <a:p>
            <a:pPr lvl="1">
              <a:buAutoNum type="arabicPeriod" startAt="5"/>
            </a:pPr>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12</a:t>
            </a:fld>
            <a:endParaRPr lang="en-US"/>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32702411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buFont typeface="+mj-lt"/>
              <a:buAutoNum type="alphaUcPeriod" startAt="2"/>
            </a:pPr>
            <a:r>
              <a:rPr lang="en-US" dirty="0"/>
              <a:t>Components of CWMS</a:t>
            </a:r>
          </a:p>
          <a:p>
            <a:pPr lvl="1">
              <a:buFont typeface="+mj-lt"/>
              <a:buAutoNum type="arabicPeriod" startAt="6"/>
            </a:pPr>
            <a:r>
              <a:rPr lang="en-US" dirty="0"/>
              <a:t>River Hydraulics</a:t>
            </a:r>
          </a:p>
          <a:p>
            <a:pPr lvl="2"/>
            <a:r>
              <a:rPr lang="en-US" b="1" dirty="0"/>
              <a:t>HEC-RAS Hydraulic Modeling Software</a:t>
            </a:r>
          </a:p>
          <a:p>
            <a:pPr lvl="3"/>
            <a:r>
              <a:rPr lang="en-US" dirty="0"/>
              <a:t>Steady-flow or unsteady-flow analysis; 1-D and 2-D, water quality, sediment</a:t>
            </a:r>
          </a:p>
          <a:p>
            <a:pPr lvl="3"/>
            <a:r>
              <a:rPr lang="en-US" dirty="0"/>
              <a:t>Channel friction adjusted through the CAVI and NMI (Native Model Interface)</a:t>
            </a:r>
          </a:p>
          <a:p>
            <a:pPr lvl="3"/>
            <a:r>
              <a:rPr lang="en-US" dirty="0"/>
              <a:t>Given reservoir model hydrographs, computes water surface profiles and stage hydrographs </a:t>
            </a:r>
          </a:p>
          <a:p>
            <a:pPr lvl="3"/>
            <a:r>
              <a:rPr lang="en-US" dirty="0"/>
              <a:t>Also computes river velocities, stages, and inundated areas given </a:t>
            </a:r>
            <a:r>
              <a:rPr lang="en-US" dirty="0" err="1"/>
              <a:t>streamflow</a:t>
            </a:r>
            <a:r>
              <a:rPr lang="en-US" dirty="0"/>
              <a:t> and river/floodplain geometry and hydraulic characteristics (river hydraulics).</a:t>
            </a:r>
          </a:p>
          <a:p>
            <a:pPr lvl="1">
              <a:buAutoNum type="arabicPeriod" startAt="6"/>
            </a:pPr>
            <a:endParaRPr lang="en-US" dirty="0"/>
          </a:p>
          <a:p>
            <a:pPr lvl="1">
              <a:buAutoNum type="arabicPeriod" startAt="6"/>
            </a:pPr>
            <a:endParaRPr lang="en-US" dirty="0"/>
          </a:p>
          <a:p>
            <a:pPr>
              <a:buAutoNum type="alphaUcPeriod" startAt="2"/>
            </a:pPr>
            <a:endParaRPr lang="en-US" dirty="0"/>
          </a:p>
        </p:txBody>
      </p:sp>
      <p:sp>
        <p:nvSpPr>
          <p:cNvPr id="44036" name="Slide Number Placeholder 3"/>
          <p:cNvSpPr txBox="1">
            <a:spLocks noGrp="1"/>
          </p:cNvSpPr>
          <p:nvPr/>
        </p:nvSpPr>
        <p:spPr bwMode="auto">
          <a:xfrm>
            <a:off x="3970734" y="8830660"/>
            <a:ext cx="3038145" cy="464205"/>
          </a:xfrm>
          <a:prstGeom prst="rect">
            <a:avLst/>
          </a:prstGeom>
          <a:noFill/>
          <a:ln w="9525">
            <a:noFill/>
            <a:miter lim="800000"/>
            <a:headEnd/>
            <a:tailEnd/>
          </a:ln>
        </p:spPr>
        <p:txBody>
          <a:bodyPr lIns="93051" tIns="46527" rIns="93051" bIns="46527" anchor="b"/>
          <a:lstStyle/>
          <a:p>
            <a:pPr algn="r" defTabSz="928691"/>
            <a:fld id="{3755B70E-70DA-4B14-9D9C-C26BD6F0B557}" type="slidenum">
              <a:rPr lang="en-US" sz="1200"/>
              <a:pPr algn="r" defTabSz="928691"/>
              <a:t>13</a:t>
            </a:fld>
            <a:endParaRPr lang="en-US" sz="1200"/>
          </a:p>
        </p:txBody>
      </p:sp>
      <p:sp>
        <p:nvSpPr>
          <p:cNvPr id="2" name="Date Placeholder 1"/>
          <p:cNvSpPr>
            <a:spLocks noGrp="1"/>
          </p:cNvSpPr>
          <p:nvPr>
            <p:ph type="dt"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Header Placeholder 4"/>
          <p:cNvSpPr>
            <a:spLocks noGrp="1"/>
          </p:cNvSpPr>
          <p:nvPr>
            <p:ph type="hdr" sz="quarter" idx="12"/>
          </p:nvPr>
        </p:nvSpPr>
        <p:spPr/>
        <p:txBody>
          <a:bodyPr/>
          <a:lstStyle/>
          <a:p>
            <a:r>
              <a:rPr lang="en-US"/>
              <a:t>CWMS Overview</a:t>
            </a:r>
            <a:endParaRPr lang="en-US" dirty="0"/>
          </a:p>
        </p:txBody>
      </p:sp>
      <p:sp>
        <p:nvSpPr>
          <p:cNvPr id="10" name="Slide Image Placeholder 9"/>
          <p:cNvSpPr>
            <a:spLocks noGrp="1" noRot="1" noChangeAspect="1"/>
          </p:cNvSpPr>
          <p:nvPr>
            <p:ph type="sldImg"/>
          </p:nvPr>
        </p:nvSpPr>
        <p:spPr/>
      </p:sp>
      <p:sp>
        <p:nvSpPr>
          <p:cNvPr id="11" name="Slide Number Placeholder 10"/>
          <p:cNvSpPr>
            <a:spLocks noGrp="1"/>
          </p:cNvSpPr>
          <p:nvPr>
            <p:ph type="sldNum" sz="quarter" idx="13"/>
          </p:nvPr>
        </p:nvSpPr>
        <p:spPr/>
        <p:txBody>
          <a:bodyPr/>
          <a:lstStyle/>
          <a:p>
            <a:pPr>
              <a:defRPr/>
            </a:pPr>
            <a:fld id="{63DB2278-8DAD-499A-8E9C-76888458FEF8}" type="slidenum">
              <a:rPr lang="en-US" smtClean="0"/>
              <a:pPr>
                <a:defRPr/>
              </a:pPr>
              <a:t>13</a:t>
            </a:fld>
            <a:endParaRPr lang="en-US"/>
          </a:p>
        </p:txBody>
      </p:sp>
    </p:spTree>
    <p:extLst>
      <p:ext uri="{BB962C8B-B14F-4D97-AF65-F5344CB8AC3E}">
        <p14:creationId xmlns:p14="http://schemas.microsoft.com/office/powerpoint/2010/main" val="28735731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2"/>
            </a:pPr>
            <a:r>
              <a:rPr lang="en-US" dirty="0"/>
              <a:t>Components of CWMS</a:t>
            </a:r>
          </a:p>
          <a:p>
            <a:pPr lvl="1">
              <a:buFont typeface="+mj-lt"/>
              <a:buAutoNum type="arabicPeriod" startAt="7"/>
            </a:pPr>
            <a:r>
              <a:rPr lang="en-US" dirty="0"/>
              <a:t>Consequence Analysis: HEC-FIA</a:t>
            </a:r>
          </a:p>
          <a:p>
            <a:pPr lvl="2"/>
            <a:r>
              <a:rPr lang="en-US" dirty="0"/>
              <a:t>HEC-FIA (Flood Impact Analysis) identifies the consequences from a single event</a:t>
            </a:r>
          </a:p>
          <a:p>
            <a:pPr lvl="2"/>
            <a:r>
              <a:rPr lang="en-US" dirty="0"/>
              <a:t>Accepts model output from HEC-</a:t>
            </a:r>
            <a:r>
              <a:rPr lang="en-US" dirty="0" err="1"/>
              <a:t>ResSim</a:t>
            </a:r>
            <a:r>
              <a:rPr lang="en-US" dirty="0"/>
              <a:t> and HEC-RAS</a:t>
            </a:r>
          </a:p>
          <a:p>
            <a:pPr lvl="2"/>
            <a:r>
              <a:rPr lang="en-US" b="1" dirty="0"/>
              <a:t>Given river stages and damage data, computes damages to structures and other contents of the floodplain (including agricultural)  </a:t>
            </a:r>
          </a:p>
          <a:p>
            <a:pPr lvl="2"/>
            <a:r>
              <a:rPr lang="en-US" b="1" dirty="0"/>
              <a:t>Computes damages and benefits between different scenarios,</a:t>
            </a:r>
            <a:r>
              <a:rPr lang="en-US" dirty="0"/>
              <a:t> </a:t>
            </a:r>
            <a:r>
              <a:rPr lang="en-US" b="1" dirty="0"/>
              <a:t>including with and without project conditions</a:t>
            </a:r>
          </a:p>
          <a:p>
            <a:pPr lvl="2"/>
            <a:r>
              <a:rPr lang="en-US" b="1" dirty="0"/>
              <a:t>Estimates Life Loss</a:t>
            </a:r>
          </a:p>
          <a:p>
            <a:pPr lvl="2"/>
            <a:r>
              <a:rPr lang="en-US" dirty="0"/>
              <a:t>Commonly used FIA components </a:t>
            </a:r>
          </a:p>
          <a:p>
            <a:pPr lvl="3"/>
            <a:r>
              <a:rPr lang="en-US" b="1" dirty="0"/>
              <a:t>"Action tables" provide a list and time of actions to take during an event, based on forecasted </a:t>
            </a:r>
          </a:p>
          <a:p>
            <a:pPr lvl="1">
              <a:buAutoNum type="arabicPeriod" startAt="7"/>
            </a:pPr>
            <a:endParaRPr lang="en-US" dirty="0"/>
          </a:p>
          <a:p>
            <a:pPr lvl="1">
              <a:buAutoNum type="arabicPeriod" startAt="7"/>
            </a:pPr>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14</a:t>
            </a:fld>
            <a:endParaRPr lang="en-US"/>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11420909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81001" y="4416099"/>
            <a:ext cx="5928056" cy="4183995"/>
          </a:xfrm>
        </p:spPr>
        <p:txBody>
          <a:bodyPr/>
          <a:lstStyle/>
          <a:p>
            <a:pPr>
              <a:spcBef>
                <a:spcPts val="0"/>
              </a:spcBef>
            </a:pPr>
            <a:r>
              <a:rPr lang="en-US" dirty="0"/>
              <a:t>USACE Role in Water Management</a:t>
            </a:r>
          </a:p>
          <a:p>
            <a:pPr lvl="1">
              <a:spcBef>
                <a:spcPts val="0"/>
              </a:spcBef>
              <a:buFont typeface="+mj-lt"/>
              <a:buAutoNum type="arabicPeriod" startAt="5"/>
            </a:pPr>
            <a:r>
              <a:rPr lang="en-US" dirty="0"/>
              <a:t>Corps of Engineers Water Management System</a:t>
            </a:r>
          </a:p>
          <a:p>
            <a:pPr lvl="2">
              <a:spcBef>
                <a:spcPts val="0"/>
              </a:spcBef>
              <a:buFont typeface="+mj-lt"/>
              <a:buAutoNum type="alphaLcPeriod" startAt="3"/>
            </a:pPr>
            <a:r>
              <a:rPr lang="en-US" dirty="0"/>
              <a:t>CWMS Modeling: Putting it all together</a:t>
            </a:r>
          </a:p>
          <a:p>
            <a:pPr lvl="3">
              <a:spcBef>
                <a:spcPts val="0"/>
              </a:spcBef>
            </a:pPr>
            <a:r>
              <a:rPr lang="en-US" dirty="0"/>
              <a:t>Real time </a:t>
            </a:r>
            <a:r>
              <a:rPr lang="en-US" dirty="0" err="1"/>
              <a:t>hydrometeorological</a:t>
            </a:r>
            <a:r>
              <a:rPr lang="en-US" dirty="0"/>
              <a:t> data like rain, </a:t>
            </a:r>
            <a:r>
              <a:rPr lang="en-US" dirty="0" err="1"/>
              <a:t>streamflow</a:t>
            </a:r>
            <a:r>
              <a:rPr lang="en-US" dirty="0"/>
              <a:t>, temperature, snow water equivalent are </a:t>
            </a:r>
            <a:r>
              <a:rPr lang="en-US" b="1" dirty="0"/>
              <a:t>acquired, validated, and transformed  </a:t>
            </a:r>
          </a:p>
          <a:p>
            <a:pPr lvl="3">
              <a:spcBef>
                <a:spcPts val="0"/>
              </a:spcBef>
            </a:pPr>
            <a:r>
              <a:rPr lang="en-US" dirty="0"/>
              <a:t>Weather forecasts </a:t>
            </a:r>
            <a:r>
              <a:rPr lang="en-US" b="1" dirty="0"/>
              <a:t>(scenarios) </a:t>
            </a:r>
            <a:r>
              <a:rPr lang="en-US" dirty="0"/>
              <a:t>for rain and temperature are input into CWMS</a:t>
            </a:r>
          </a:p>
          <a:p>
            <a:pPr lvl="3">
              <a:spcBef>
                <a:spcPts val="0"/>
              </a:spcBef>
            </a:pPr>
            <a:r>
              <a:rPr lang="en-US" b="1" dirty="0"/>
              <a:t>Models for various forecast alternatives (scenarios) are calibrated based on real time conditions</a:t>
            </a:r>
          </a:p>
          <a:p>
            <a:pPr lvl="4">
              <a:spcBef>
                <a:spcPts val="0"/>
              </a:spcBef>
            </a:pPr>
            <a:r>
              <a:rPr lang="en-US" dirty="0"/>
              <a:t>Typically use </a:t>
            </a:r>
            <a:r>
              <a:rPr lang="en-US" b="1" dirty="0"/>
              <a:t>one week </a:t>
            </a:r>
            <a:r>
              <a:rPr lang="en-US" dirty="0"/>
              <a:t>of observed data and evaluate results two weeks into the future.</a:t>
            </a:r>
          </a:p>
          <a:p>
            <a:pPr lvl="4">
              <a:spcBef>
                <a:spcPts val="0"/>
              </a:spcBef>
            </a:pPr>
            <a:r>
              <a:rPr lang="en-US" dirty="0"/>
              <a:t> </a:t>
            </a:r>
            <a:r>
              <a:rPr lang="en-US" b="1" dirty="0"/>
              <a:t>What models are needed? </a:t>
            </a:r>
            <a:r>
              <a:rPr lang="en-US" dirty="0"/>
              <a:t>hydrologic, reservoir, hydraulic and flood inundation models?</a:t>
            </a:r>
          </a:p>
          <a:p>
            <a:pPr lvl="3">
              <a:spcBef>
                <a:spcPts val="0"/>
              </a:spcBef>
            </a:pPr>
            <a:r>
              <a:rPr lang="en-US" dirty="0"/>
              <a:t>Forecast alternatives for a variety of scenarios are simulated and evaluated for decision making purposes</a:t>
            </a:r>
          </a:p>
          <a:p>
            <a:pPr lvl="4">
              <a:spcBef>
                <a:spcPts val="0"/>
              </a:spcBef>
            </a:pPr>
            <a:r>
              <a:rPr lang="en-US" dirty="0"/>
              <a:t>No rain (</a:t>
            </a:r>
            <a:r>
              <a:rPr lang="en-US" b="1" dirty="0"/>
              <a:t>rain on the ground)</a:t>
            </a:r>
          </a:p>
          <a:p>
            <a:pPr lvl="4">
              <a:spcBef>
                <a:spcPts val="0"/>
              </a:spcBef>
            </a:pPr>
            <a:r>
              <a:rPr lang="en-US" dirty="0"/>
              <a:t>QPF’s or multiples of QPF</a:t>
            </a:r>
          </a:p>
          <a:p>
            <a:pPr lvl="4">
              <a:spcBef>
                <a:spcPts val="0"/>
              </a:spcBef>
            </a:pPr>
            <a:r>
              <a:rPr lang="en-US" b="1" dirty="0"/>
              <a:t>Historical events</a:t>
            </a:r>
          </a:p>
          <a:p>
            <a:pPr lvl="4">
              <a:spcBef>
                <a:spcPts val="0"/>
              </a:spcBef>
            </a:pPr>
            <a:r>
              <a:rPr lang="en-US" b="1" dirty="0"/>
              <a:t>Specified Reservoir operations</a:t>
            </a:r>
          </a:p>
          <a:p>
            <a:pPr lvl="4">
              <a:spcBef>
                <a:spcPts val="0"/>
              </a:spcBef>
            </a:pPr>
            <a:r>
              <a:rPr lang="en-US" b="1" dirty="0"/>
              <a:t>Levee failures</a:t>
            </a:r>
          </a:p>
          <a:p>
            <a:pPr lvl="2">
              <a:buAutoNum type="alphaLcPeriod" startAt="3"/>
            </a:pPr>
            <a:endParaRPr lang="en-US" dirty="0"/>
          </a:p>
          <a:p>
            <a:pPr lvl="2">
              <a:buAutoNum type="alphaLcPeriod" startAt="3"/>
            </a:pPr>
            <a:endParaRPr lang="en-US" dirty="0"/>
          </a:p>
          <a:p>
            <a:pPr lvl="1">
              <a:buAutoNum type="arabicPeriod" startAt="5"/>
            </a:pPr>
            <a:endParaRPr lang="en-US" dirty="0"/>
          </a:p>
          <a:p>
            <a:pPr lvl="0"/>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15</a:t>
            </a:fld>
            <a:endParaRPr lang="en-US"/>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9" name="Slide Image Placeholder 18"/>
          <p:cNvSpPr>
            <a:spLocks noGrp="1" noRot="1" noChangeAspect="1"/>
          </p:cNvSpPr>
          <p:nvPr>
            <p:ph type="sldImg"/>
          </p:nvPr>
        </p:nvSpPr>
        <p:spPr/>
      </p:sp>
    </p:spTree>
    <p:extLst>
      <p:ext uri="{BB962C8B-B14F-4D97-AF65-F5344CB8AC3E}">
        <p14:creationId xmlns:p14="http://schemas.microsoft.com/office/powerpoint/2010/main" val="19202059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16</a:t>
            </a:fld>
            <a:endParaRPr lang="en-US" dirty="0"/>
          </a:p>
        </p:txBody>
      </p:sp>
      <p:sp>
        <p:nvSpPr>
          <p:cNvPr id="5" name="Header Placeholder 3">
            <a:extLst>
              <a:ext uri="{FF2B5EF4-FFF2-40B4-BE49-F238E27FC236}">
                <a16:creationId xmlns:a16="http://schemas.microsoft.com/office/drawing/2014/main" id="{E7D69084-67DF-06C6-B6DE-EA1D4981C63A}"/>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1443133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pPr marL="228567" indent="-228567">
              <a:buFont typeface="+mj-lt"/>
              <a:buAutoNum type="alphaUcPeriod" startAt="2"/>
            </a:pPr>
            <a:r>
              <a:rPr lang="en-US" baseline="0" dirty="0"/>
              <a:t>Overview</a:t>
            </a:r>
          </a:p>
          <a:p>
            <a:pPr marL="685699" lvl="1" indent="-228567"/>
            <a:r>
              <a:rPr lang="en-US" baseline="0" dirty="0"/>
              <a:t>Water Management in USACE </a:t>
            </a:r>
          </a:p>
          <a:p>
            <a:pPr marL="685699" lvl="1" indent="-228567"/>
            <a:r>
              <a:rPr lang="en-US" baseline="0" dirty="0"/>
              <a:t>Corps Water Management System (CWMS) </a:t>
            </a:r>
          </a:p>
          <a:p>
            <a:pPr marL="685699" lvl="1" indent="-228567"/>
            <a:r>
              <a:rPr lang="en-US" baseline="0" dirty="0"/>
              <a:t>National CWMS Implementation Program</a:t>
            </a:r>
          </a:p>
          <a:p>
            <a:pPr marL="685699" lvl="1" indent="-228567"/>
            <a:r>
              <a:rPr lang="en-US" baseline="0" dirty="0"/>
              <a:t>Summary and Conclusion</a:t>
            </a:r>
          </a:p>
          <a:p>
            <a:pPr marL="685699" lvl="1" indent="-228567"/>
            <a:endParaRPr lang="en-US" dirty="0"/>
          </a:p>
        </p:txBody>
      </p:sp>
      <p:sp>
        <p:nvSpPr>
          <p:cNvPr id="38916" name="Slide Number Placeholder 3"/>
          <p:cNvSpPr>
            <a:spLocks noGrp="1"/>
          </p:cNvSpPr>
          <p:nvPr>
            <p:ph type="sldNum" sz="quarter" idx="5"/>
          </p:nvPr>
        </p:nvSpPr>
        <p:spPr>
          <a:noFill/>
        </p:spPr>
        <p:txBody>
          <a:bodyPr/>
          <a:lstStyle/>
          <a:p>
            <a:pPr defTabSz="930219"/>
            <a:fld id="{16E04E81-8A63-40AC-A524-6B3761E64E8B}" type="slidenum">
              <a:rPr lang="en-US" smtClean="0"/>
              <a:pPr defTabSz="930219"/>
              <a:t>2</a:t>
            </a:fld>
            <a:endParaRPr lang="en-US"/>
          </a:p>
        </p:txBody>
      </p:sp>
      <p:sp>
        <p:nvSpPr>
          <p:cNvPr id="2" name="Date Placeholder 1"/>
          <p:cNvSpPr>
            <a:spLocks noGrp="1"/>
          </p:cNvSpPr>
          <p:nvPr>
            <p:ph type="dt" idx="10"/>
          </p:nvPr>
        </p:nvSpPr>
        <p:spPr/>
        <p:txBody>
          <a:bodyPr/>
          <a:lstStyle/>
          <a:p>
            <a:pPr>
              <a:defRPr/>
            </a:pPr>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Header Placeholder 3"/>
          <p:cNvSpPr>
            <a:spLocks noGrp="1"/>
          </p:cNvSpPr>
          <p:nvPr>
            <p:ph type="hdr" sz="quarter" idx="12"/>
          </p:nvPr>
        </p:nvSpPr>
        <p:spPr/>
        <p:txBody>
          <a:bodyPr/>
          <a:lstStyle/>
          <a:p>
            <a:pPr>
              <a:defRPr/>
            </a:pPr>
            <a:r>
              <a:rPr lang="en-US" dirty="0"/>
              <a:t>CWMS Overview</a:t>
            </a:r>
          </a:p>
        </p:txBody>
      </p:sp>
    </p:spTree>
    <p:extLst>
      <p:ext uri="{BB962C8B-B14F-4D97-AF65-F5344CB8AC3E}">
        <p14:creationId xmlns:p14="http://schemas.microsoft.com/office/powerpoint/2010/main" val="2540004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CWMS Overview</a:t>
            </a: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63DB2278-8DAD-499A-8E9C-76888458FEF8}" type="slidenum">
              <a:rPr lang="en-US" smtClean="0"/>
              <a:pPr>
                <a:defRPr/>
              </a:pPr>
              <a:t>3</a:t>
            </a:fld>
            <a:endParaRPr lang="en-US"/>
          </a:p>
        </p:txBody>
      </p:sp>
    </p:spTree>
    <p:extLst>
      <p:ext uri="{BB962C8B-B14F-4D97-AF65-F5344CB8AC3E}">
        <p14:creationId xmlns:p14="http://schemas.microsoft.com/office/powerpoint/2010/main" val="16948753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the process</a:t>
            </a:r>
          </a:p>
          <a:p>
            <a:endParaRPr lang="en-US" dirty="0"/>
          </a:p>
          <a:p>
            <a:r>
              <a:rPr lang="en-US" dirty="0"/>
              <a:t>Explain that</a:t>
            </a:r>
            <a:r>
              <a:rPr lang="en-US" baseline="0" dirty="0"/>
              <a:t> the piece we will be focusing on is RTS</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BC3A86D8-1D95-4DFF-A26B-8F86AC3AC58E}" type="slidenum">
              <a:rPr lang="en-US" smtClean="0"/>
              <a:t>4</a:t>
            </a:fld>
            <a:endParaRPr lang="en-US" dirty="0"/>
          </a:p>
        </p:txBody>
      </p:sp>
      <p:sp>
        <p:nvSpPr>
          <p:cNvPr id="5" name="Header Placeholder 3">
            <a:extLst>
              <a:ext uri="{FF2B5EF4-FFF2-40B4-BE49-F238E27FC236}">
                <a16:creationId xmlns:a16="http://schemas.microsoft.com/office/drawing/2014/main" id="{E57139E1-EAB2-7880-4A17-E047ED54601F}"/>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383610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buFont typeface="+mj-lt"/>
              <a:buAutoNum type="alphaUcPeriod" startAt="2"/>
            </a:pPr>
            <a:r>
              <a:rPr lang="en-US" dirty="0"/>
              <a:t>Components of CWMS</a:t>
            </a:r>
          </a:p>
          <a:p>
            <a:pPr lvl="1">
              <a:buFont typeface="+mj-lt"/>
              <a:buAutoNum type="arabicPeriod" startAt="2"/>
            </a:pPr>
            <a:r>
              <a:rPr lang="en-US" b="1" dirty="0"/>
              <a:t>Data Acquisition</a:t>
            </a:r>
          </a:p>
          <a:p>
            <a:pPr lvl="2"/>
            <a:r>
              <a:rPr lang="en-US" b="1" dirty="0"/>
              <a:t>Collect: record and transmit </a:t>
            </a:r>
            <a:r>
              <a:rPr lang="en-US" dirty="0"/>
              <a:t>(line of sight to satellite to receiving dish to CWMS server (database)</a:t>
            </a:r>
          </a:p>
          <a:p>
            <a:pPr lvl="2"/>
            <a:r>
              <a:rPr lang="en-US" b="1" dirty="0"/>
              <a:t>Decode i</a:t>
            </a:r>
            <a:r>
              <a:rPr lang="en-US" dirty="0"/>
              <a:t>nto usable format</a:t>
            </a:r>
          </a:p>
          <a:p>
            <a:pPr lvl="2"/>
            <a:r>
              <a:rPr lang="en-US" b="1" dirty="0"/>
              <a:t>Transform decoded data</a:t>
            </a:r>
          </a:p>
          <a:p>
            <a:pPr lvl="2"/>
            <a:r>
              <a:rPr lang="en-US" b="1" dirty="0"/>
              <a:t>Validate transformed data</a:t>
            </a:r>
          </a:p>
          <a:p>
            <a:pPr lvl="2"/>
            <a:r>
              <a:rPr lang="en-US" b="1" dirty="0"/>
              <a:t>Make corrections</a:t>
            </a:r>
          </a:p>
          <a:p>
            <a:pPr lvl="2"/>
            <a:r>
              <a:rPr lang="en-US" b="1" dirty="0"/>
              <a:t>Monitoring and Forecasting</a:t>
            </a:r>
          </a:p>
          <a:p>
            <a:pPr lvl="1">
              <a:buAutoNum type="arabicPeriod" startAt="2"/>
            </a:pPr>
            <a:endParaRPr lang="en-US" dirty="0"/>
          </a:p>
          <a:p>
            <a:pPr>
              <a:buAutoNum type="alphaUcPeriod" startAt="2"/>
            </a:pPr>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5</a:t>
            </a:fld>
            <a:endParaRPr lang="en-US"/>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15125366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buFont typeface="+mj-lt"/>
              <a:buAutoNum type="alphaUcPeriod" startAt="2"/>
            </a:pPr>
            <a:r>
              <a:rPr lang="en-US" dirty="0"/>
              <a:t>Components of CWMS</a:t>
            </a:r>
          </a:p>
          <a:p>
            <a:pPr lvl="1">
              <a:buFont typeface="+mj-lt"/>
              <a:buAutoNum type="arabicPeriod" startAt="3"/>
            </a:pPr>
            <a:r>
              <a:rPr lang="en-US" b="1" dirty="0"/>
              <a:t>Common Data Acquired</a:t>
            </a:r>
          </a:p>
          <a:p>
            <a:pPr lvl="2">
              <a:buFont typeface="+mj-lt"/>
              <a:buAutoNum type="alphaLcPeriod"/>
            </a:pPr>
            <a:r>
              <a:rPr lang="en-US" b="1" dirty="0"/>
              <a:t>Real-Time Data</a:t>
            </a:r>
          </a:p>
          <a:p>
            <a:pPr lvl="3"/>
            <a:r>
              <a:rPr lang="en-US" b="1" dirty="0"/>
              <a:t>Stream gauging data used </a:t>
            </a:r>
            <a:r>
              <a:rPr lang="en-US" dirty="0"/>
              <a:t>for water management</a:t>
            </a:r>
          </a:p>
          <a:p>
            <a:pPr lvl="3"/>
            <a:r>
              <a:rPr lang="en-US" b="1" dirty="0"/>
              <a:t>USGS provides USACE data for 2500 stations</a:t>
            </a:r>
          </a:p>
          <a:p>
            <a:pPr lvl="1">
              <a:buAutoNum type="arabicPeriod" startAt="3"/>
            </a:pPr>
            <a:endParaRPr lang="en-US" dirty="0"/>
          </a:p>
          <a:p>
            <a:pPr lvl="1">
              <a:buAutoNum type="arabicPeriod" startAt="3"/>
            </a:pPr>
            <a:endParaRPr lang="en-US" dirty="0"/>
          </a:p>
          <a:p>
            <a:pPr>
              <a:buAutoNum type="alphaUcPeriod" startAt="2"/>
            </a:pPr>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6</a:t>
            </a:fld>
            <a:endParaRPr lang="en-US"/>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4941167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2"/>
            </a:pPr>
            <a:r>
              <a:rPr lang="en-US" dirty="0"/>
              <a:t>Components of CWMS</a:t>
            </a:r>
          </a:p>
          <a:p>
            <a:pPr lvl="1">
              <a:buFont typeface="+mj-lt"/>
              <a:buAutoNum type="arabicPeriod" startAt="3"/>
            </a:pPr>
            <a:r>
              <a:rPr lang="en-US" b="1" dirty="0"/>
              <a:t>Common Data Acquired</a:t>
            </a:r>
          </a:p>
          <a:p>
            <a:pPr lvl="2">
              <a:buFont typeface="+mj-lt"/>
              <a:buAutoNum type="alphaLcPeriod" startAt="2"/>
            </a:pPr>
            <a:r>
              <a:rPr lang="en-US" b="1" dirty="0"/>
              <a:t>Forecasted Data</a:t>
            </a:r>
          </a:p>
          <a:p>
            <a:pPr lvl="3"/>
            <a:r>
              <a:rPr lang="en-US" dirty="0"/>
              <a:t>Provides Precipitation Quantitative Estimates </a:t>
            </a:r>
            <a:r>
              <a:rPr lang="en-US" b="1" dirty="0"/>
              <a:t>(QPE)</a:t>
            </a:r>
          </a:p>
          <a:p>
            <a:pPr lvl="3"/>
            <a:r>
              <a:rPr lang="en-US" dirty="0"/>
              <a:t>Provides Precipitation Quantitative Forecast </a:t>
            </a:r>
            <a:r>
              <a:rPr lang="en-US" b="1" dirty="0"/>
              <a:t>(QPF) </a:t>
            </a:r>
            <a:r>
              <a:rPr lang="en-US" dirty="0"/>
              <a:t>for various durations such as </a:t>
            </a:r>
            <a:r>
              <a:rPr lang="en-US" b="1" dirty="0"/>
              <a:t>24, 48, and 72  hours</a:t>
            </a:r>
          </a:p>
          <a:p>
            <a:pPr lvl="3"/>
            <a:r>
              <a:rPr lang="en-US" b="1" dirty="0"/>
              <a:t>RFCs (River Forecast Centers) provide river stage forecasts</a:t>
            </a:r>
          </a:p>
          <a:p>
            <a:pPr lvl="1">
              <a:buAutoNum type="arabicPeriod" startAt="3"/>
            </a:pPr>
            <a:endParaRPr lang="en-US" dirty="0"/>
          </a:p>
          <a:p>
            <a:pPr>
              <a:buAutoNum type="alphaUcPeriod" startAt="2"/>
            </a:pPr>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7</a:t>
            </a:fld>
            <a:endParaRPr lang="en-US"/>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41417372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CWMS Overview</a:t>
            </a: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63DB2278-8DAD-499A-8E9C-76888458FEF8}" type="slidenum">
              <a:rPr lang="en-US" smtClean="0"/>
              <a:pPr>
                <a:defRPr/>
              </a:pPr>
              <a:t>8</a:t>
            </a:fld>
            <a:endParaRPr lang="en-US"/>
          </a:p>
        </p:txBody>
      </p:sp>
    </p:spTree>
    <p:extLst>
      <p:ext uri="{BB962C8B-B14F-4D97-AF65-F5344CB8AC3E}">
        <p14:creationId xmlns:p14="http://schemas.microsoft.com/office/powerpoint/2010/main" val="12879652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a:t>USACE Role in Water Management</a:t>
            </a:r>
          </a:p>
          <a:p>
            <a:pPr lvl="1">
              <a:buFont typeface="+mj-lt"/>
              <a:buAutoNum type="arabicPeriod" startAt="5"/>
            </a:pPr>
            <a:r>
              <a:rPr lang="en-US" dirty="0"/>
              <a:t>Corps of</a:t>
            </a:r>
            <a:r>
              <a:rPr lang="en-US" baseline="0" dirty="0"/>
              <a:t> Engineers Water Management System</a:t>
            </a:r>
            <a:endParaRPr lang="en-US" dirty="0"/>
          </a:p>
          <a:p>
            <a:pPr lvl="2">
              <a:buFont typeface="+mj-lt"/>
              <a:buAutoNum type="alphaLcPeriod" startAt="2"/>
            </a:pPr>
            <a:r>
              <a:rPr lang="en-US" dirty="0"/>
              <a:t>CWMS Package</a:t>
            </a:r>
          </a:p>
          <a:p>
            <a:pPr lvl="3"/>
            <a:r>
              <a:rPr lang="en-US" dirty="0"/>
              <a:t>The CWMS release package consists of a database (software and hardware) and a suite of models</a:t>
            </a:r>
          </a:p>
          <a:p>
            <a:pPr lvl="4"/>
            <a:r>
              <a:rPr lang="en-US" dirty="0"/>
              <a:t>The database consists of software for data acquisition, visualization and dissemination</a:t>
            </a:r>
          </a:p>
          <a:p>
            <a:pPr lvl="4">
              <a:buAutoNum type="romanLcPeriod"/>
            </a:pPr>
            <a:r>
              <a:rPr lang="en-US" dirty="0"/>
              <a:t>The model suite consists of HEC-</a:t>
            </a:r>
            <a:r>
              <a:rPr lang="en-US" dirty="0" err="1"/>
              <a:t>MetVue</a:t>
            </a:r>
            <a:r>
              <a:rPr lang="en-US" dirty="0"/>
              <a:t>, HEC-HMS, HEC-</a:t>
            </a:r>
            <a:r>
              <a:rPr lang="en-US" dirty="0" err="1"/>
              <a:t>ResSim</a:t>
            </a:r>
            <a:r>
              <a:rPr lang="en-US" dirty="0"/>
              <a:t>, HEC-RAS, and HEC-FIA</a:t>
            </a:r>
          </a:p>
          <a:p>
            <a:pPr lvl="4">
              <a:buAutoNum type="romanLcPeriod"/>
            </a:pPr>
            <a:r>
              <a:rPr lang="en-US" dirty="0"/>
              <a:t>Real time data and weather forecasts are used with the models to generate </a:t>
            </a:r>
            <a:r>
              <a:rPr lang="en-US" b="1" dirty="0" err="1"/>
              <a:t>streamflow</a:t>
            </a:r>
            <a:r>
              <a:rPr lang="en-US" b="1" dirty="0"/>
              <a:t> forecasts and make release decisions</a:t>
            </a:r>
          </a:p>
          <a:p>
            <a:pPr lvl="2">
              <a:buAutoNum type="alphaLcPeriod" startAt="2"/>
            </a:pPr>
            <a:endParaRPr lang="en-US" dirty="0"/>
          </a:p>
          <a:p>
            <a:pPr>
              <a:buAutoNum type="alphaUcPeriod" startAt="2"/>
            </a:pPr>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9</a:t>
            </a:fld>
            <a:endParaRPr lang="en-US"/>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13408534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61CADFE7-DB33-41A0-9FBF-EA369FBEBA6D}" type="slidenum">
              <a:rPr lang="en-US"/>
              <a:pPr>
                <a:defRPr/>
              </a:pPr>
              <a:t>‹#›</a:t>
            </a:fld>
            <a:endParaRPr lang="en-US"/>
          </a:p>
        </p:txBody>
      </p:sp>
    </p:spTree>
    <p:extLst>
      <p:ext uri="{BB962C8B-B14F-4D97-AF65-F5344CB8AC3E}">
        <p14:creationId xmlns:p14="http://schemas.microsoft.com/office/powerpoint/2010/main" val="2397694059"/>
      </p:ext>
    </p:extLst>
  </p:cSld>
  <p:clrMapOvr>
    <a:masterClrMapping/>
  </p:clrMapOvr>
  <p:transition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hasCustomPrompt="1"/>
          </p:nvPr>
        </p:nvSpPr>
        <p:spPr>
          <a:xfrm>
            <a:off x="266700" y="1028700"/>
            <a:ext cx="11658600" cy="5600700"/>
          </a:xfrm>
        </p:spPr>
        <p:txBody>
          <a:bodyPr numCol="2"/>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r>
              <a:rPr lang="en-US" dirty="0"/>
              <a:t>Fauwaz Hanbali</a:t>
            </a:r>
          </a:p>
        </p:txBody>
      </p:sp>
    </p:spTree>
    <p:extLst>
      <p:ext uri="{BB962C8B-B14F-4D97-AF65-F5344CB8AC3E}">
        <p14:creationId xmlns:p14="http://schemas.microsoft.com/office/powerpoint/2010/main" val="12769159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2.jpg"/><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9.xml"/><Relationship Id="rId18" Type="http://schemas.openxmlformats.org/officeDocument/2006/relationships/slideLayout" Target="../slideLayouts/slideLayout54.xml"/><Relationship Id="rId26" Type="http://schemas.openxmlformats.org/officeDocument/2006/relationships/slideLayout" Target="../slideLayouts/slideLayout62.xml"/><Relationship Id="rId3" Type="http://schemas.openxmlformats.org/officeDocument/2006/relationships/slideLayout" Target="../slideLayouts/slideLayout39.xml"/><Relationship Id="rId21" Type="http://schemas.openxmlformats.org/officeDocument/2006/relationships/slideLayout" Target="../slideLayouts/slideLayout57.xml"/><Relationship Id="rId34" Type="http://schemas.openxmlformats.org/officeDocument/2006/relationships/image" Target="../media/image6.png"/><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5" Type="http://schemas.openxmlformats.org/officeDocument/2006/relationships/slideLayout" Target="../slideLayouts/slideLayout61.xml"/><Relationship Id="rId33" Type="http://schemas.openxmlformats.org/officeDocument/2006/relationships/image" Target="../media/image5.png"/><Relationship Id="rId2" Type="http://schemas.openxmlformats.org/officeDocument/2006/relationships/slideLayout" Target="../slideLayouts/slideLayout38.xml"/><Relationship Id="rId16" Type="http://schemas.openxmlformats.org/officeDocument/2006/relationships/slideLayout" Target="../slideLayouts/slideLayout52.xml"/><Relationship Id="rId20" Type="http://schemas.openxmlformats.org/officeDocument/2006/relationships/slideLayout" Target="../slideLayouts/slideLayout56.xml"/><Relationship Id="rId29" Type="http://schemas.openxmlformats.org/officeDocument/2006/relationships/slideLayout" Target="../slideLayouts/slideLayout65.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24" Type="http://schemas.openxmlformats.org/officeDocument/2006/relationships/slideLayout" Target="../slideLayouts/slideLayout60.xml"/><Relationship Id="rId32" Type="http://schemas.openxmlformats.org/officeDocument/2006/relationships/image" Target="../media/image8.png"/><Relationship Id="rId5" Type="http://schemas.openxmlformats.org/officeDocument/2006/relationships/slideLayout" Target="../slideLayouts/slideLayout41.xml"/><Relationship Id="rId15" Type="http://schemas.openxmlformats.org/officeDocument/2006/relationships/slideLayout" Target="../slideLayouts/slideLayout51.xml"/><Relationship Id="rId23" Type="http://schemas.openxmlformats.org/officeDocument/2006/relationships/slideLayout" Target="../slideLayouts/slideLayout59.xml"/><Relationship Id="rId28" Type="http://schemas.openxmlformats.org/officeDocument/2006/relationships/slideLayout" Target="../slideLayouts/slideLayout64.xml"/><Relationship Id="rId10" Type="http://schemas.openxmlformats.org/officeDocument/2006/relationships/slideLayout" Target="../slideLayouts/slideLayout46.xml"/><Relationship Id="rId19" Type="http://schemas.openxmlformats.org/officeDocument/2006/relationships/slideLayout" Target="../slideLayouts/slideLayout55.xml"/><Relationship Id="rId31" Type="http://schemas.openxmlformats.org/officeDocument/2006/relationships/image" Target="../media/image7.png"/><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 Id="rId22" Type="http://schemas.openxmlformats.org/officeDocument/2006/relationships/slideLayout" Target="../slideLayouts/slideLayout58.xml"/><Relationship Id="rId27" Type="http://schemas.openxmlformats.org/officeDocument/2006/relationships/slideLayout" Target="../slideLayouts/slideLayout63.xml"/><Relationship Id="rId30" Type="http://schemas.openxmlformats.org/officeDocument/2006/relationships/theme" Target="../theme/theme2.xml"/><Relationship Id="rId8" Type="http://schemas.openxmlformats.org/officeDocument/2006/relationships/slideLayout" Target="../slideLayouts/slideLayout44.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8.xml"/><Relationship Id="rId18" Type="http://schemas.openxmlformats.org/officeDocument/2006/relationships/slideLayout" Target="../slideLayouts/slideLayout83.xml"/><Relationship Id="rId26" Type="http://schemas.openxmlformats.org/officeDocument/2006/relationships/slideLayout" Target="../slideLayouts/slideLayout91.xml"/><Relationship Id="rId3" Type="http://schemas.openxmlformats.org/officeDocument/2006/relationships/slideLayout" Target="../slideLayouts/slideLayout68.xml"/><Relationship Id="rId21" Type="http://schemas.openxmlformats.org/officeDocument/2006/relationships/slideLayout" Target="../slideLayouts/slideLayout86.xml"/><Relationship Id="rId7" Type="http://schemas.openxmlformats.org/officeDocument/2006/relationships/slideLayout" Target="../slideLayouts/slideLayout72.xml"/><Relationship Id="rId12" Type="http://schemas.openxmlformats.org/officeDocument/2006/relationships/slideLayout" Target="../slideLayouts/slideLayout77.xml"/><Relationship Id="rId17" Type="http://schemas.openxmlformats.org/officeDocument/2006/relationships/slideLayout" Target="../slideLayouts/slideLayout82.xml"/><Relationship Id="rId25" Type="http://schemas.openxmlformats.org/officeDocument/2006/relationships/slideLayout" Target="../slideLayouts/slideLayout90.xml"/><Relationship Id="rId33" Type="http://schemas.openxmlformats.org/officeDocument/2006/relationships/image" Target="../media/image8.png"/><Relationship Id="rId2" Type="http://schemas.openxmlformats.org/officeDocument/2006/relationships/slideLayout" Target="../slideLayouts/slideLayout67.xml"/><Relationship Id="rId16" Type="http://schemas.openxmlformats.org/officeDocument/2006/relationships/slideLayout" Target="../slideLayouts/slideLayout81.xml"/><Relationship Id="rId20" Type="http://schemas.openxmlformats.org/officeDocument/2006/relationships/slideLayout" Target="../slideLayouts/slideLayout85.xml"/><Relationship Id="rId29" Type="http://schemas.openxmlformats.org/officeDocument/2006/relationships/slideLayout" Target="../slideLayouts/slideLayout94.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24" Type="http://schemas.openxmlformats.org/officeDocument/2006/relationships/slideLayout" Target="../slideLayouts/slideLayout89.xml"/><Relationship Id="rId32" Type="http://schemas.openxmlformats.org/officeDocument/2006/relationships/image" Target="../media/image7.png"/><Relationship Id="rId5" Type="http://schemas.openxmlformats.org/officeDocument/2006/relationships/slideLayout" Target="../slideLayouts/slideLayout70.xml"/><Relationship Id="rId15" Type="http://schemas.openxmlformats.org/officeDocument/2006/relationships/slideLayout" Target="../slideLayouts/slideLayout80.xml"/><Relationship Id="rId23" Type="http://schemas.openxmlformats.org/officeDocument/2006/relationships/slideLayout" Target="../slideLayouts/slideLayout88.xml"/><Relationship Id="rId28" Type="http://schemas.openxmlformats.org/officeDocument/2006/relationships/slideLayout" Target="../slideLayouts/slideLayout93.xml"/><Relationship Id="rId10" Type="http://schemas.openxmlformats.org/officeDocument/2006/relationships/slideLayout" Target="../slideLayouts/slideLayout75.xml"/><Relationship Id="rId19" Type="http://schemas.openxmlformats.org/officeDocument/2006/relationships/slideLayout" Target="../slideLayouts/slideLayout84.xml"/><Relationship Id="rId31" Type="http://schemas.openxmlformats.org/officeDocument/2006/relationships/theme" Target="../theme/theme3.xml"/><Relationship Id="rId4" Type="http://schemas.openxmlformats.org/officeDocument/2006/relationships/slideLayout" Target="../slideLayouts/slideLayout69.xml"/><Relationship Id="rId9" Type="http://schemas.openxmlformats.org/officeDocument/2006/relationships/slideLayout" Target="../slideLayouts/slideLayout74.xml"/><Relationship Id="rId14" Type="http://schemas.openxmlformats.org/officeDocument/2006/relationships/slideLayout" Target="../slideLayouts/slideLayout79.xml"/><Relationship Id="rId22" Type="http://schemas.openxmlformats.org/officeDocument/2006/relationships/slideLayout" Target="../slideLayouts/slideLayout87.xml"/><Relationship Id="rId27" Type="http://schemas.openxmlformats.org/officeDocument/2006/relationships/slideLayout" Target="../slideLayouts/slideLayout92.xml"/><Relationship Id="rId30" Type="http://schemas.openxmlformats.org/officeDocument/2006/relationships/slideLayout" Target="../slideLayouts/slideLayout95.xml"/><Relationship Id="rId8" Type="http://schemas.openxmlformats.org/officeDocument/2006/relationships/slideLayout" Target="../slideLayouts/slideLayout7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8"/>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9"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 id="2147484245" r:id="rId35"/>
    <p:sldLayoutId id="2147484246" r:id="rId36"/>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6.xml"/><Relationship Id="rId5" Type="http://schemas.openxmlformats.org/officeDocument/2006/relationships/image" Target="../media/image11.jp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svg"/><Relationship Id="rId2" Type="http://schemas.openxmlformats.org/officeDocument/2006/relationships/notesSlide" Target="../notesSlides/notesSlide10.xml"/><Relationship Id="rId1" Type="http://schemas.openxmlformats.org/officeDocument/2006/relationships/slideLayout" Target="../slideLayouts/slideLayout11.xml"/><Relationship Id="rId6" Type="http://schemas.openxmlformats.org/officeDocument/2006/relationships/image" Target="../media/image35.png"/><Relationship Id="rId5" Type="http://schemas.openxmlformats.org/officeDocument/2006/relationships/image" Target="../media/image34.svg"/><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11.xml"/><Relationship Id="rId5" Type="http://schemas.openxmlformats.org/officeDocument/2006/relationships/image" Target="../media/image39.png"/><Relationship Id="rId4" Type="http://schemas.openxmlformats.org/officeDocument/2006/relationships/image" Target="../media/image38.png"/></Relationships>
</file>

<file path=ppt/slides/_rels/slide1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2.xml"/><Relationship Id="rId1" Type="http://schemas.openxmlformats.org/officeDocument/2006/relationships/slideLayout" Target="../slideLayouts/slideLayout11.xml"/><Relationship Id="rId5" Type="http://schemas.openxmlformats.org/officeDocument/2006/relationships/image" Target="../media/image42.png"/><Relationship Id="rId4" Type="http://schemas.openxmlformats.org/officeDocument/2006/relationships/image" Target="../media/image41.png"/></Relationships>
</file>

<file path=ppt/slides/_rels/slide1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3.xml"/><Relationship Id="rId1" Type="http://schemas.openxmlformats.org/officeDocument/2006/relationships/slideLayout" Target="../slideLayouts/slideLayout11.xml"/><Relationship Id="rId4" Type="http://schemas.openxmlformats.org/officeDocument/2006/relationships/image" Target="../media/image44.png"/></Relationships>
</file>

<file path=ppt/slides/_rels/slide1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4.xml"/><Relationship Id="rId1" Type="http://schemas.openxmlformats.org/officeDocument/2006/relationships/slideLayout" Target="../slideLayouts/slideLayout11.xml"/><Relationship Id="rId4" Type="http://schemas.openxmlformats.org/officeDocument/2006/relationships/image" Target="../media/image46.png"/></Relationships>
</file>

<file path=ppt/slides/_rels/slide15.x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hyperlink" Target="https://usace.dps.mil/sites/KMP-WM/SitePages/Corps-Water-Management-System-(CWMS).aspx" TargetMode="External"/><Relationship Id="rId2" Type="http://schemas.openxmlformats.org/officeDocument/2006/relationships/notesSlide" Target="../notesSlides/notesSlide16.xml"/><Relationship Id="rId1" Type="http://schemas.openxmlformats.org/officeDocument/2006/relationships/slideLayout" Target="../slideLayouts/slideLayout21.xml"/><Relationship Id="rId6" Type="http://schemas.openxmlformats.org/officeDocument/2006/relationships/hyperlink" Target="https://dod.teams.microsoft.us/l/team/19%3Adod%3Adbd918be2e6b434a8520e65c78d55e21%40thread.skype/conversations?groupId=60a3bc99-ab46-4b3a-8690-198ec6cbced3&amp;tenantId=fc4d76ba-f17c-4c50-b9a7-8f3163d27582" TargetMode="External"/><Relationship Id="rId5" Type="http://schemas.openxmlformats.org/officeDocument/2006/relationships/hyperlink" Target="https://discourse.hecdev.net/c/cwms/5" TargetMode="External"/><Relationship Id="rId4" Type="http://schemas.openxmlformats.org/officeDocument/2006/relationships/hyperlink" Target="https://www.hec.usace.army.mil/confluence/cwmsdoc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3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11.xml"/><Relationship Id="rId5" Type="http://schemas.openxmlformats.org/officeDocument/2006/relationships/image" Target="../media/image16.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image" Target="../media/image16.png"/><Relationship Id="rId5" Type="http://schemas.openxmlformats.org/officeDocument/2006/relationships/image" Target="../media/image26.pn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11.xml"/><Relationship Id="rId6" Type="http://schemas.openxmlformats.org/officeDocument/2006/relationships/image" Target="../media/image30.jpeg"/><Relationship Id="rId5" Type="http://schemas.openxmlformats.org/officeDocument/2006/relationships/image" Target="../media/image29.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a:xfrm>
            <a:off x="266700" y="260931"/>
            <a:ext cx="5821279" cy="1833340"/>
          </a:xfrm>
        </p:spPr>
        <p:txBody>
          <a:bodyPr/>
          <a:lstStyle/>
          <a:p>
            <a:r>
              <a:rPr lang="en-US" sz="3600" dirty="0"/>
              <a:t>Corps water management system (CWMS) overview</a:t>
            </a:r>
            <a:endParaRPr lang="en-US" sz="1600" dirty="0"/>
          </a:p>
        </p:txBody>
      </p:sp>
      <p:pic>
        <p:nvPicPr>
          <p:cNvPr id="17" name="Picture Placeholder 16" descr="Map&#10;&#10;Description automatically generated">
            <a:extLst>
              <a:ext uri="{FF2B5EF4-FFF2-40B4-BE49-F238E27FC236}">
                <a16:creationId xmlns:a16="http://schemas.microsoft.com/office/drawing/2014/main" id="{C4B429A1-F9FE-3EDE-566C-616C13A24832}"/>
              </a:ext>
            </a:extLst>
          </p:cNvPr>
          <p:cNvPicPr>
            <a:picLocks noGrp="1" noChangeAspect="1"/>
          </p:cNvPicPr>
          <p:nvPr>
            <p:ph type="pic" sz="quarter" idx="13"/>
          </p:nvPr>
        </p:nvPicPr>
        <p:blipFill rotWithShape="1">
          <a:blip r:embed="rId3"/>
          <a:srcRect t="232" b="232"/>
          <a:stretch/>
        </p:blipFill>
        <p:spPr/>
      </p:pic>
      <p:pic>
        <p:nvPicPr>
          <p:cNvPr id="12" name="Picture Placeholder 11" descr="Map&#10;&#10;Description automatically generated">
            <a:extLst>
              <a:ext uri="{FF2B5EF4-FFF2-40B4-BE49-F238E27FC236}">
                <a16:creationId xmlns:a16="http://schemas.microsoft.com/office/drawing/2014/main" id="{79C25785-F61C-FE0D-3F91-67C70C308A2D}"/>
              </a:ext>
            </a:extLst>
          </p:cNvPr>
          <p:cNvPicPr>
            <a:picLocks noGrp="1" noChangeAspect="1"/>
          </p:cNvPicPr>
          <p:nvPr>
            <p:ph type="pic" sz="quarter" idx="15"/>
          </p:nvPr>
        </p:nvPicPr>
        <p:blipFill rotWithShape="1">
          <a:blip r:embed="rId4"/>
          <a:srcRect l="5272" r="5272"/>
          <a:stretch/>
        </p:blipFill>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a:xfrm>
            <a:off x="266700" y="2595714"/>
            <a:ext cx="5808663" cy="2985472"/>
          </a:xfrm>
        </p:spPr>
        <p:txBody>
          <a:bodyPr/>
          <a:lstStyle/>
          <a:p>
            <a:r>
              <a:rPr lang="en-US" sz="2400" b="1" dirty="0"/>
              <a:t>Fauwaz Hanbali</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5"/>
          <a:srcRect l="4446" t="2418" r="4446" b="2225"/>
          <a:stretch/>
        </p:blipFill>
        <p:spPr>
          <a:xfrm>
            <a:off x="5140944" y="3507454"/>
            <a:ext cx="3314700" cy="3093720"/>
          </a:xfrm>
        </p:spPr>
      </p:pic>
      <p:sp>
        <p:nvSpPr>
          <p:cNvPr id="3" name="Title 4">
            <a:extLst>
              <a:ext uri="{FF2B5EF4-FFF2-40B4-BE49-F238E27FC236}">
                <a16:creationId xmlns:a16="http://schemas.microsoft.com/office/drawing/2014/main" id="{D137D13C-DFA5-00CD-D3A4-B0D1B641AC47}"/>
              </a:ext>
            </a:extLst>
          </p:cNvPr>
          <p:cNvSpPr txBox="1">
            <a:spLocks/>
          </p:cNvSpPr>
          <p:nvPr/>
        </p:nvSpPr>
        <p:spPr bwMode="auto">
          <a:xfrm>
            <a:off x="274721" y="2212801"/>
            <a:ext cx="5821279" cy="271754"/>
          </a:xfrm>
          <a:prstGeom prst="rect">
            <a:avLst/>
          </a:prstGeom>
          <a:noFill/>
          <a:ln w="12700">
            <a:solidFill>
              <a:schemeClr val="accent3"/>
            </a:solidFill>
            <a:miter lim="800000"/>
            <a:headEnd/>
            <a:tailEnd/>
          </a:ln>
        </p:spPr>
        <p:txBody>
          <a:bodyPr vert="horz" wrap="square" lIns="45720" tIns="0" rIns="0" bIns="0" numCol="1" anchor="ctr" anchorCtr="0" compatLnSpc="1">
            <a:prstTxWarp prst="textNoShape">
              <a:avLst/>
            </a:prstTxWarp>
          </a:bodyPr>
          <a:lstStyle>
            <a:lvl1pPr algn="ctr" rtl="0" eaLnBrk="1" fontAlgn="base" hangingPunct="1">
              <a:spcBef>
                <a:spcPct val="0"/>
              </a:spcBef>
              <a:spcAft>
                <a:spcPct val="0"/>
              </a:spcAft>
              <a:defRPr sz="3200" b="1" kern="1200" cap="all">
                <a:solidFill>
                  <a:schemeClr val="accent3"/>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sz="1800" dirty="0"/>
              <a:t>Part B – CWMS Introduction</a:t>
            </a:r>
          </a:p>
        </p:txBody>
      </p:sp>
    </p:spTree>
    <p:extLst>
      <p:ext uri="{BB962C8B-B14F-4D97-AF65-F5344CB8AC3E}">
        <p14:creationId xmlns:p14="http://schemas.microsoft.com/office/powerpoint/2010/main" val="759827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0D33A-DC49-6542-658B-73F73DECEDF3}"/>
              </a:ext>
            </a:extLst>
          </p:cNvPr>
          <p:cNvSpPr>
            <a:spLocks noGrp="1"/>
          </p:cNvSpPr>
          <p:nvPr>
            <p:ph type="title"/>
          </p:nvPr>
        </p:nvSpPr>
        <p:spPr>
          <a:xfrm>
            <a:off x="2426446" y="128981"/>
            <a:ext cx="7333373" cy="832920"/>
          </a:xfrm>
        </p:spPr>
        <p:txBody>
          <a:bodyPr/>
          <a:lstStyle/>
          <a:p>
            <a:pPr algn="ctr"/>
            <a:r>
              <a:rPr lang="en-US" dirty="0"/>
              <a:t>Meteorological Scenarios: </a:t>
            </a:r>
            <a:br>
              <a:rPr lang="en-US" dirty="0"/>
            </a:br>
            <a:r>
              <a:rPr lang="en-US" dirty="0"/>
              <a:t>HEC-</a:t>
            </a:r>
            <a:r>
              <a:rPr lang="en-US" dirty="0" err="1"/>
              <a:t>MetVue</a:t>
            </a:r>
            <a:endParaRPr lang="en-US" dirty="0"/>
          </a:p>
        </p:txBody>
      </p:sp>
      <p:pic>
        <p:nvPicPr>
          <p:cNvPr id="13" name="Picture 12">
            <a:extLst>
              <a:ext uri="{FF2B5EF4-FFF2-40B4-BE49-F238E27FC236}">
                <a16:creationId xmlns:a16="http://schemas.microsoft.com/office/drawing/2014/main" id="{7D09FC44-D27A-A016-0D42-E481483D3E4C}"/>
              </a:ext>
            </a:extLst>
          </p:cNvPr>
          <p:cNvPicPr>
            <a:picLocks noChangeAspect="1"/>
          </p:cNvPicPr>
          <p:nvPr/>
        </p:nvPicPr>
        <p:blipFill>
          <a:blip r:embed="rId3"/>
          <a:stretch>
            <a:fillRect/>
          </a:stretch>
        </p:blipFill>
        <p:spPr>
          <a:xfrm>
            <a:off x="33540" y="3052193"/>
            <a:ext cx="12192000" cy="3805807"/>
          </a:xfrm>
          <a:prstGeom prst="rect">
            <a:avLst/>
          </a:prstGeom>
        </p:spPr>
      </p:pic>
      <p:sp>
        <p:nvSpPr>
          <p:cNvPr id="26" name="Rectangle 3"/>
          <p:cNvSpPr txBox="1">
            <a:spLocks noChangeArrowheads="1"/>
          </p:cNvSpPr>
          <p:nvPr/>
        </p:nvSpPr>
        <p:spPr bwMode="auto">
          <a:xfrm>
            <a:off x="33540" y="1098460"/>
            <a:ext cx="6261426" cy="1781908"/>
          </a:xfrm>
          <a:prstGeom prst="rect">
            <a:avLst/>
          </a:prstGeom>
          <a:noFill/>
          <a:ln w="9525">
            <a:noFill/>
            <a:miter lim="800000"/>
            <a:headEnd/>
            <a:tailEnd/>
          </a:ln>
        </p:spPr>
        <p:txBody>
          <a:bodyPr/>
          <a:lstStyle/>
          <a:p>
            <a:pPr marL="228600" indent="-228600" eaLnBrk="0" hangingPunct="0">
              <a:spcAft>
                <a:spcPts val="1800"/>
              </a:spcAft>
              <a:buClr>
                <a:schemeClr val="tx1"/>
              </a:buClr>
              <a:buSzPct val="85000"/>
              <a:buFont typeface="Arial" pitchFamily="34" charset="0"/>
              <a:buChar char="■"/>
              <a:defRPr/>
            </a:pPr>
            <a:r>
              <a:rPr lang="en-US" sz="2400" dirty="0"/>
              <a:t>Processes and Combines Observed and Forecast Meteorological Datasets</a:t>
            </a:r>
          </a:p>
          <a:p>
            <a:pPr marL="685800" lvl="1" indent="-228600" eaLnBrk="0" hangingPunct="0">
              <a:spcAft>
                <a:spcPts val="1800"/>
              </a:spcAft>
              <a:buClr>
                <a:schemeClr val="tx1"/>
              </a:buClr>
              <a:buSzPct val="85000"/>
              <a:buFont typeface="Arial" pitchFamily="34" charset="0"/>
              <a:buChar char="■"/>
              <a:defRPr/>
            </a:pPr>
            <a:r>
              <a:rPr lang="en-US" sz="2400" dirty="0"/>
              <a:t>Precipitation, Temperature, and more</a:t>
            </a:r>
          </a:p>
        </p:txBody>
      </p:sp>
      <p:sp>
        <p:nvSpPr>
          <p:cNvPr id="14" name="Rectangle 3">
            <a:extLst>
              <a:ext uri="{FF2B5EF4-FFF2-40B4-BE49-F238E27FC236}">
                <a16:creationId xmlns:a16="http://schemas.microsoft.com/office/drawing/2014/main" id="{BDA432DE-08EC-28E1-FE37-FBF219A73D80}"/>
              </a:ext>
            </a:extLst>
          </p:cNvPr>
          <p:cNvSpPr txBox="1">
            <a:spLocks noChangeArrowheads="1"/>
          </p:cNvSpPr>
          <p:nvPr/>
        </p:nvSpPr>
        <p:spPr bwMode="auto">
          <a:xfrm>
            <a:off x="6652519" y="1098460"/>
            <a:ext cx="6261426" cy="1781908"/>
          </a:xfrm>
          <a:prstGeom prst="rect">
            <a:avLst/>
          </a:prstGeom>
          <a:noFill/>
          <a:ln w="9525">
            <a:noFill/>
            <a:miter lim="800000"/>
            <a:headEnd/>
            <a:tailEnd/>
          </a:ln>
        </p:spPr>
        <p:txBody>
          <a:bodyPr/>
          <a:lstStyle/>
          <a:p>
            <a:pPr marL="228600" indent="-228600" eaLnBrk="0" hangingPunct="0">
              <a:spcAft>
                <a:spcPts val="1800"/>
              </a:spcAft>
              <a:buClr>
                <a:schemeClr val="tx1"/>
              </a:buClr>
              <a:buSzPct val="85000"/>
              <a:buFont typeface="Arial" pitchFamily="34" charset="0"/>
              <a:buChar char="■"/>
              <a:defRPr/>
            </a:pPr>
            <a:r>
              <a:rPr lang="en-US" sz="2400" dirty="0"/>
              <a:t>Allows for:</a:t>
            </a:r>
          </a:p>
          <a:p>
            <a:pPr marL="685800" lvl="1" indent="-228600" eaLnBrk="0" hangingPunct="0">
              <a:buClr>
                <a:schemeClr val="tx1"/>
              </a:buClr>
              <a:buSzPct val="85000"/>
              <a:buFont typeface="Arial" pitchFamily="34" charset="0"/>
              <a:buChar char="■"/>
              <a:defRPr/>
            </a:pPr>
            <a:r>
              <a:rPr lang="en-US" sz="2400" dirty="0"/>
              <a:t>Observed Dataset Corrections</a:t>
            </a:r>
          </a:p>
          <a:p>
            <a:pPr marL="685800" lvl="1" indent="-228600" eaLnBrk="0" hangingPunct="0">
              <a:spcAft>
                <a:spcPts val="1800"/>
              </a:spcAft>
              <a:buClr>
                <a:schemeClr val="tx1"/>
              </a:buClr>
              <a:buSzPct val="85000"/>
              <a:buFont typeface="Arial" pitchFamily="34" charset="0"/>
              <a:buChar char="■"/>
              <a:defRPr/>
            </a:pPr>
            <a:r>
              <a:rPr lang="en-US" sz="2400" dirty="0"/>
              <a:t>Forecast Dataset Adjustments for additional “What-If” Scenarios</a:t>
            </a:r>
          </a:p>
        </p:txBody>
      </p:sp>
      <p:pic>
        <p:nvPicPr>
          <p:cNvPr id="16" name="Graphic 15" descr="Badge Follow with solid fill">
            <a:extLst>
              <a:ext uri="{FF2B5EF4-FFF2-40B4-BE49-F238E27FC236}">
                <a16:creationId xmlns:a16="http://schemas.microsoft.com/office/drawing/2014/main" id="{D48EC83F-E62B-A875-EC57-2EDCFD0EB6A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642947" y="4497896"/>
            <a:ext cx="914400" cy="914400"/>
          </a:xfrm>
          <a:prstGeom prst="rect">
            <a:avLst/>
          </a:prstGeom>
        </p:spPr>
      </p:pic>
      <p:pic>
        <p:nvPicPr>
          <p:cNvPr id="27" name="Graphic 26" descr="Chevron arrows with solid fill">
            <a:extLst>
              <a:ext uri="{FF2B5EF4-FFF2-40B4-BE49-F238E27FC236}">
                <a16:creationId xmlns:a16="http://schemas.microsoft.com/office/drawing/2014/main" id="{386A6BAE-0249-598A-3FCB-BC41796D042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704985" y="4513460"/>
            <a:ext cx="914400" cy="914400"/>
          </a:xfrm>
          <a:prstGeom prst="rect">
            <a:avLst/>
          </a:prstGeom>
        </p:spPr>
      </p:pic>
      <p:sp>
        <p:nvSpPr>
          <p:cNvPr id="3" name="TextBox 2">
            <a:extLst>
              <a:ext uri="{FF2B5EF4-FFF2-40B4-BE49-F238E27FC236}">
                <a16:creationId xmlns:a16="http://schemas.microsoft.com/office/drawing/2014/main" id="{FBE7271B-636A-98DE-4FBE-C01EB4672442}"/>
              </a:ext>
            </a:extLst>
          </p:cNvPr>
          <p:cNvSpPr txBox="1"/>
          <p:nvPr/>
        </p:nvSpPr>
        <p:spPr>
          <a:xfrm>
            <a:off x="2743200" y="3307080"/>
            <a:ext cx="1249680" cy="523220"/>
          </a:xfrm>
          <a:prstGeom prst="rect">
            <a:avLst/>
          </a:prstGeom>
          <a:noFill/>
        </p:spPr>
        <p:txBody>
          <a:bodyPr wrap="square" rtlCol="0">
            <a:spAutoFit/>
          </a:bodyPr>
          <a:lstStyle/>
          <a:p>
            <a:pPr algn="ctr"/>
            <a:r>
              <a:rPr lang="en-US" sz="1400" dirty="0"/>
              <a:t>Observed</a:t>
            </a:r>
          </a:p>
          <a:p>
            <a:pPr algn="ctr"/>
            <a:r>
              <a:rPr lang="en-US" sz="1400" dirty="0"/>
              <a:t>Precipitation</a:t>
            </a:r>
          </a:p>
        </p:txBody>
      </p:sp>
      <p:sp>
        <p:nvSpPr>
          <p:cNvPr id="4" name="TextBox 3">
            <a:extLst>
              <a:ext uri="{FF2B5EF4-FFF2-40B4-BE49-F238E27FC236}">
                <a16:creationId xmlns:a16="http://schemas.microsoft.com/office/drawing/2014/main" id="{72CCA5A7-9170-47E8-1B19-3D6EE61BD6F2}"/>
              </a:ext>
            </a:extLst>
          </p:cNvPr>
          <p:cNvSpPr txBox="1"/>
          <p:nvPr/>
        </p:nvSpPr>
        <p:spPr>
          <a:xfrm>
            <a:off x="6748260" y="3307080"/>
            <a:ext cx="1249680" cy="523220"/>
          </a:xfrm>
          <a:prstGeom prst="rect">
            <a:avLst/>
          </a:prstGeom>
          <a:noFill/>
        </p:spPr>
        <p:txBody>
          <a:bodyPr wrap="square" rtlCol="0">
            <a:spAutoFit/>
          </a:bodyPr>
          <a:lstStyle/>
          <a:p>
            <a:pPr algn="ctr"/>
            <a:r>
              <a:rPr lang="en-US" sz="1400" dirty="0"/>
              <a:t>Forecast</a:t>
            </a:r>
          </a:p>
          <a:p>
            <a:pPr algn="ctr"/>
            <a:r>
              <a:rPr lang="en-US" sz="1400" dirty="0"/>
              <a:t>Precipitation</a:t>
            </a:r>
          </a:p>
        </p:txBody>
      </p:sp>
      <p:sp>
        <p:nvSpPr>
          <p:cNvPr id="5" name="TextBox 4">
            <a:extLst>
              <a:ext uri="{FF2B5EF4-FFF2-40B4-BE49-F238E27FC236}">
                <a16:creationId xmlns:a16="http://schemas.microsoft.com/office/drawing/2014/main" id="{19C08145-B849-26F7-FF15-7351AB97CB56}"/>
              </a:ext>
            </a:extLst>
          </p:cNvPr>
          <p:cNvSpPr txBox="1"/>
          <p:nvPr/>
        </p:nvSpPr>
        <p:spPr>
          <a:xfrm>
            <a:off x="10847820" y="3301918"/>
            <a:ext cx="1249680" cy="523220"/>
          </a:xfrm>
          <a:prstGeom prst="rect">
            <a:avLst/>
          </a:prstGeom>
          <a:noFill/>
        </p:spPr>
        <p:txBody>
          <a:bodyPr wrap="square" rtlCol="0">
            <a:spAutoFit/>
          </a:bodyPr>
          <a:lstStyle/>
          <a:p>
            <a:pPr algn="ctr"/>
            <a:r>
              <a:rPr lang="en-US" sz="1400" dirty="0"/>
              <a:t>Combined</a:t>
            </a:r>
          </a:p>
          <a:p>
            <a:pPr algn="ctr"/>
            <a:r>
              <a:rPr lang="en-US" sz="1400" dirty="0"/>
              <a:t>Precipitation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5" descr="ShadedDEM"/>
          <p:cNvPicPr>
            <a:picLocks noChangeAspect="1" noChangeArrowheads="1"/>
          </p:cNvPicPr>
          <p:nvPr/>
        </p:nvPicPr>
        <p:blipFill>
          <a:blip r:embed="rId3" cstate="print"/>
          <a:srcRect/>
          <a:stretch>
            <a:fillRect/>
          </a:stretch>
        </p:blipFill>
        <p:spPr bwMode="auto">
          <a:xfrm>
            <a:off x="5557325" y="1141969"/>
            <a:ext cx="2434431" cy="1966555"/>
          </a:xfrm>
          <a:prstGeom prst="rect">
            <a:avLst/>
          </a:prstGeom>
          <a:noFill/>
          <a:ln w="12700">
            <a:solidFill>
              <a:schemeClr val="tx1"/>
            </a:solidFill>
            <a:miter lim="800000"/>
            <a:headEnd/>
            <a:tailEnd/>
          </a:ln>
        </p:spPr>
      </p:pic>
      <p:pic>
        <p:nvPicPr>
          <p:cNvPr id="5" name="Picture 4"/>
          <p:cNvPicPr>
            <a:picLocks noChangeAspect="1"/>
          </p:cNvPicPr>
          <p:nvPr/>
        </p:nvPicPr>
        <p:blipFill rotWithShape="1">
          <a:blip r:embed="rId4"/>
          <a:srcRect r="14256"/>
          <a:stretch/>
        </p:blipFill>
        <p:spPr>
          <a:xfrm>
            <a:off x="7526783" y="2245195"/>
            <a:ext cx="2518289" cy="1949383"/>
          </a:xfrm>
          <a:prstGeom prst="rect">
            <a:avLst/>
          </a:prstGeom>
          <a:ln w="9525">
            <a:solidFill>
              <a:schemeClr val="tx1"/>
            </a:solidFill>
          </a:ln>
        </p:spPr>
      </p:pic>
      <p:sp>
        <p:nvSpPr>
          <p:cNvPr id="26" name="Rectangle 3"/>
          <p:cNvSpPr txBox="1">
            <a:spLocks noChangeArrowheads="1"/>
          </p:cNvSpPr>
          <p:nvPr/>
        </p:nvSpPr>
        <p:spPr bwMode="auto">
          <a:xfrm>
            <a:off x="1200312" y="1169381"/>
            <a:ext cx="4341772" cy="5029200"/>
          </a:xfrm>
          <a:prstGeom prst="rect">
            <a:avLst/>
          </a:prstGeom>
          <a:noFill/>
          <a:ln w="9525">
            <a:noFill/>
            <a:miter lim="800000"/>
            <a:headEnd/>
            <a:tailEnd/>
          </a:ln>
        </p:spPr>
        <p:txBody>
          <a:bodyPr/>
          <a:lstStyle/>
          <a:p>
            <a:pPr marL="228600" indent="-228600" eaLnBrk="0" hangingPunct="0">
              <a:spcAft>
                <a:spcPts val="1800"/>
              </a:spcAft>
              <a:buClr>
                <a:schemeClr val="tx1"/>
              </a:buClr>
              <a:buSzPct val="85000"/>
              <a:buFont typeface="Arial" pitchFamily="34" charset="0"/>
              <a:buChar char="■"/>
              <a:defRPr/>
            </a:pPr>
            <a:r>
              <a:rPr lang="en-US" sz="2400" dirty="0"/>
              <a:t>Compute runoff and uncontrolled flows given input meteorological data</a:t>
            </a:r>
          </a:p>
          <a:p>
            <a:pPr marL="228600" indent="-228600" eaLnBrk="0" hangingPunct="0">
              <a:spcAft>
                <a:spcPts val="1800"/>
              </a:spcAft>
              <a:buClr>
                <a:schemeClr val="tx1"/>
              </a:buClr>
              <a:buSzPct val="85000"/>
              <a:buFont typeface="Arial" pitchFamily="34" charset="0"/>
              <a:buChar char="■"/>
              <a:defRPr/>
            </a:pPr>
            <a:r>
              <a:rPr lang="en-US" sz="2400" dirty="0"/>
              <a:t>Predict inflows to reservoirs, and local-flows downstream of reservoirs</a:t>
            </a:r>
          </a:p>
          <a:p>
            <a:pPr marL="228600" indent="-228600" eaLnBrk="0" hangingPunct="0">
              <a:spcAft>
                <a:spcPts val="1800"/>
              </a:spcAft>
              <a:buClr>
                <a:schemeClr val="tx1"/>
              </a:buClr>
              <a:buSzPct val="85000"/>
              <a:buFont typeface="Arial" pitchFamily="34" charset="0"/>
              <a:buChar char="■"/>
              <a:defRPr/>
            </a:pPr>
            <a:r>
              <a:rPr lang="en-US" sz="2400" dirty="0"/>
              <a:t>Model output used as input to reservoir operations and hydraulics models</a:t>
            </a:r>
          </a:p>
        </p:txBody>
      </p:sp>
      <p:pic>
        <p:nvPicPr>
          <p:cNvPr id="23" name="Picture 22"/>
          <p:cNvPicPr>
            <a:picLocks noChangeAspect="1"/>
          </p:cNvPicPr>
          <p:nvPr/>
        </p:nvPicPr>
        <p:blipFill>
          <a:blip r:embed="rId5"/>
          <a:stretch>
            <a:fillRect/>
          </a:stretch>
        </p:blipFill>
        <p:spPr>
          <a:xfrm>
            <a:off x="5788965" y="4273294"/>
            <a:ext cx="4106632" cy="2455725"/>
          </a:xfrm>
          <a:prstGeom prst="rect">
            <a:avLst/>
          </a:prstGeom>
        </p:spPr>
      </p:pic>
      <p:sp>
        <p:nvSpPr>
          <p:cNvPr id="2" name="Title 1">
            <a:extLst>
              <a:ext uri="{FF2B5EF4-FFF2-40B4-BE49-F238E27FC236}">
                <a16:creationId xmlns:a16="http://schemas.microsoft.com/office/drawing/2014/main" id="{B680D33A-DC49-6542-658B-73F73DECEDF3}"/>
              </a:ext>
            </a:extLst>
          </p:cNvPr>
          <p:cNvSpPr>
            <a:spLocks noGrp="1"/>
          </p:cNvSpPr>
          <p:nvPr>
            <p:ph type="title"/>
          </p:nvPr>
        </p:nvSpPr>
        <p:spPr>
          <a:xfrm>
            <a:off x="2426447" y="128981"/>
            <a:ext cx="7333373" cy="832920"/>
          </a:xfrm>
        </p:spPr>
        <p:txBody>
          <a:bodyPr/>
          <a:lstStyle/>
          <a:p>
            <a:pPr algn="ctr"/>
            <a:r>
              <a:rPr lang="en-US" dirty="0"/>
              <a:t>Hydrologic Modeling: </a:t>
            </a:r>
            <a:br>
              <a:rPr lang="en-US" dirty="0"/>
            </a:br>
            <a:r>
              <a:rPr lang="en-US" dirty="0"/>
              <a:t>HEC-HMS</a:t>
            </a:r>
          </a:p>
        </p:txBody>
      </p:sp>
    </p:spTree>
    <p:extLst>
      <p:ext uri="{BB962C8B-B14F-4D97-AF65-F5344CB8AC3E}">
        <p14:creationId xmlns:p14="http://schemas.microsoft.com/office/powerpoint/2010/main" val="503903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190723" y="1239375"/>
            <a:ext cx="4800600" cy="5029200"/>
          </a:xfrm>
          <a:prstGeom prst="rect">
            <a:avLst/>
          </a:prstGeom>
          <a:noFill/>
          <a:ln w="9525">
            <a:noFill/>
            <a:miter lim="800000"/>
            <a:headEnd/>
            <a:tailEnd/>
          </a:ln>
        </p:spPr>
        <p:txBody>
          <a:bodyPr/>
          <a:lstStyle/>
          <a:p>
            <a:pPr marL="228600" indent="-228600" eaLnBrk="0" hangingPunct="0">
              <a:spcAft>
                <a:spcPts val="1800"/>
              </a:spcAft>
              <a:buClr>
                <a:schemeClr val="tx1"/>
              </a:buClr>
              <a:buSzPct val="85000"/>
              <a:buFont typeface="Arial" pitchFamily="34" charset="0"/>
              <a:buChar char="■"/>
              <a:defRPr/>
            </a:pPr>
            <a:r>
              <a:rPr lang="en-US" sz="2400" dirty="0"/>
              <a:t>Given stream flows and water control rules, simulate reservoir operations </a:t>
            </a:r>
          </a:p>
          <a:p>
            <a:pPr marL="228600" indent="-228600" eaLnBrk="0" hangingPunct="0">
              <a:spcAft>
                <a:spcPts val="1800"/>
              </a:spcAft>
              <a:buClr>
                <a:schemeClr val="tx1"/>
              </a:buClr>
              <a:buSzPct val="85000"/>
              <a:buFont typeface="Arial" pitchFamily="34" charset="0"/>
              <a:buChar char="■"/>
              <a:defRPr/>
            </a:pPr>
            <a:r>
              <a:rPr lang="en-US" sz="2400" dirty="0"/>
              <a:t>Override operations to test operating plan scenarios</a:t>
            </a:r>
          </a:p>
          <a:p>
            <a:pPr marL="228600" indent="-228600" eaLnBrk="0" hangingPunct="0">
              <a:spcAft>
                <a:spcPts val="1800"/>
              </a:spcAft>
              <a:buClr>
                <a:schemeClr val="tx1"/>
              </a:buClr>
              <a:buSzPct val="85000"/>
              <a:buFont typeface="Arial" pitchFamily="34" charset="0"/>
              <a:buChar char="■"/>
              <a:defRPr/>
            </a:pPr>
            <a:r>
              <a:rPr lang="en-US" sz="2400" dirty="0"/>
              <a:t>Model output used as input to hydraulics and consequences models</a:t>
            </a:r>
          </a:p>
        </p:txBody>
      </p:sp>
      <p:pic>
        <p:nvPicPr>
          <p:cNvPr id="22531" name="Picture 4" descr="Dworshak"/>
          <p:cNvPicPr>
            <a:picLocks noChangeAspect="1" noChangeArrowheads="1"/>
          </p:cNvPicPr>
          <p:nvPr/>
        </p:nvPicPr>
        <p:blipFill rotWithShape="1">
          <a:blip r:embed="rId3" cstate="print"/>
          <a:srcRect l="26530" r="15306" b="19299"/>
          <a:stretch/>
        </p:blipFill>
        <p:spPr bwMode="auto">
          <a:xfrm>
            <a:off x="6078864" y="1544175"/>
            <a:ext cx="3733800" cy="2971800"/>
          </a:xfrm>
          <a:prstGeom prst="rect">
            <a:avLst/>
          </a:prstGeom>
          <a:noFill/>
          <a:ln w="12700">
            <a:solidFill>
              <a:schemeClr val="tx1"/>
            </a:solidFill>
            <a:miter lim="800000"/>
            <a:headEnd/>
            <a:tailEnd/>
          </a:ln>
        </p:spPr>
      </p:pic>
      <p:pic>
        <p:nvPicPr>
          <p:cNvPr id="7" name="Picture 6"/>
          <p:cNvPicPr>
            <a:picLocks noChangeAspect="1"/>
          </p:cNvPicPr>
          <p:nvPr/>
        </p:nvPicPr>
        <p:blipFill rotWithShape="1">
          <a:blip r:embed="rId4"/>
          <a:srcRect b="34986"/>
          <a:stretch/>
        </p:blipFill>
        <p:spPr>
          <a:xfrm>
            <a:off x="5772883" y="4603373"/>
            <a:ext cx="4188282" cy="1944671"/>
          </a:xfrm>
          <a:prstGeom prst="rect">
            <a:avLst/>
          </a:prstGeom>
        </p:spPr>
      </p:pic>
      <p:pic>
        <p:nvPicPr>
          <p:cNvPr id="8" name="Picture 7"/>
          <p:cNvPicPr>
            <a:picLocks noChangeAspect="1"/>
          </p:cNvPicPr>
          <p:nvPr/>
        </p:nvPicPr>
        <p:blipFill>
          <a:blip r:embed="rId5"/>
          <a:stretch>
            <a:fillRect/>
          </a:stretch>
        </p:blipFill>
        <p:spPr>
          <a:xfrm>
            <a:off x="3105883" y="5056443"/>
            <a:ext cx="2402470" cy="1471280"/>
          </a:xfrm>
          <a:prstGeom prst="rect">
            <a:avLst/>
          </a:prstGeom>
          <a:ln w="12700">
            <a:solidFill>
              <a:schemeClr val="tx1"/>
            </a:solidFill>
          </a:ln>
        </p:spPr>
      </p:pic>
      <p:sp>
        <p:nvSpPr>
          <p:cNvPr id="5" name="Title 4">
            <a:extLst>
              <a:ext uri="{FF2B5EF4-FFF2-40B4-BE49-F238E27FC236}">
                <a16:creationId xmlns:a16="http://schemas.microsoft.com/office/drawing/2014/main" id="{8217FFCF-31FE-8973-FE2F-39B7ADE1AFA0}"/>
              </a:ext>
            </a:extLst>
          </p:cNvPr>
          <p:cNvSpPr>
            <a:spLocks noGrp="1"/>
          </p:cNvSpPr>
          <p:nvPr>
            <p:ph type="title"/>
          </p:nvPr>
        </p:nvSpPr>
        <p:spPr>
          <a:xfrm>
            <a:off x="2426446" y="128981"/>
            <a:ext cx="7342705" cy="832920"/>
          </a:xfrm>
        </p:spPr>
        <p:txBody>
          <a:bodyPr/>
          <a:lstStyle/>
          <a:p>
            <a:pPr algn="ctr"/>
            <a:r>
              <a:rPr lang="en-US" dirty="0"/>
              <a:t>Reservoir Operations: </a:t>
            </a:r>
            <a:br>
              <a:rPr lang="en-US" dirty="0"/>
            </a:br>
            <a:r>
              <a:rPr lang="en-US" dirty="0"/>
              <a:t>HEC-</a:t>
            </a:r>
            <a:r>
              <a:rPr lang="en-US" dirty="0" err="1"/>
              <a:t>ResSim</a:t>
            </a:r>
            <a:r>
              <a:rPr lang="en-US" dirty="0"/>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1201031" y="1371600"/>
            <a:ext cx="4663440" cy="5165725"/>
          </a:xfrm>
          <a:prstGeom prst="rect">
            <a:avLst/>
          </a:prstGeom>
        </p:spPr>
        <p:txBody>
          <a:bodyPr/>
          <a:lstStyle/>
          <a:p>
            <a:pPr marL="228600" indent="-228600" eaLnBrk="0" hangingPunct="0">
              <a:spcAft>
                <a:spcPts val="1800"/>
              </a:spcAft>
              <a:buClr>
                <a:srgbClr val="000000"/>
              </a:buClr>
              <a:buSzPct val="85000"/>
              <a:buFont typeface="Arial" pitchFamily="34" charset="0"/>
              <a:buChar char="■"/>
              <a:defRPr/>
            </a:pPr>
            <a:r>
              <a:rPr lang="en-US" sz="2400" dirty="0">
                <a:solidFill>
                  <a:srgbClr val="000000"/>
                </a:solidFill>
                <a:latin typeface="Arial"/>
              </a:rPr>
              <a:t>Given flow hydrographs, compute water surface profiles</a:t>
            </a:r>
          </a:p>
          <a:p>
            <a:pPr marL="228600" indent="-228600" eaLnBrk="0" hangingPunct="0">
              <a:spcAft>
                <a:spcPts val="1800"/>
              </a:spcAft>
              <a:buClr>
                <a:srgbClr val="000000"/>
              </a:buClr>
              <a:buSzPct val="85000"/>
              <a:buFont typeface="Arial" pitchFamily="34" charset="0"/>
              <a:buChar char="■"/>
              <a:defRPr/>
            </a:pPr>
            <a:r>
              <a:rPr lang="en-US" sz="2400" dirty="0">
                <a:solidFill>
                  <a:srgbClr val="000000"/>
                </a:solidFill>
                <a:latin typeface="Arial"/>
              </a:rPr>
              <a:t>Predict resultant water surface elevations and inundation areas for events</a:t>
            </a:r>
          </a:p>
          <a:p>
            <a:pPr marL="228600" indent="-228600" eaLnBrk="0" hangingPunct="0">
              <a:spcAft>
                <a:spcPts val="1800"/>
              </a:spcAft>
              <a:buClr>
                <a:srgbClr val="000000"/>
              </a:buClr>
              <a:buSzPct val="85000"/>
              <a:buFont typeface="Arial" pitchFamily="34" charset="0"/>
              <a:buChar char="■"/>
              <a:defRPr/>
            </a:pPr>
            <a:r>
              <a:rPr lang="en-US" sz="2400" dirty="0">
                <a:solidFill>
                  <a:srgbClr val="000000"/>
                </a:solidFill>
                <a:latin typeface="Arial"/>
              </a:rPr>
              <a:t>Produce inundation maps</a:t>
            </a:r>
          </a:p>
          <a:p>
            <a:pPr marL="228600" indent="-228600" eaLnBrk="0" hangingPunct="0">
              <a:spcAft>
                <a:spcPts val="1800"/>
              </a:spcAft>
              <a:buClr>
                <a:srgbClr val="000000"/>
              </a:buClr>
              <a:buSzPct val="85000"/>
              <a:buFont typeface="Arial" pitchFamily="34" charset="0"/>
              <a:buChar char="■"/>
              <a:defRPr/>
            </a:pPr>
            <a:r>
              <a:rPr lang="en-US" sz="2400" dirty="0">
                <a:solidFill>
                  <a:srgbClr val="000000"/>
                </a:solidFill>
                <a:latin typeface="Arial"/>
              </a:rPr>
              <a:t>Model output used as input to consequences models</a:t>
            </a:r>
          </a:p>
          <a:p>
            <a:pPr marL="228600" indent="-228600" eaLnBrk="0" hangingPunct="0">
              <a:spcAft>
                <a:spcPts val="600"/>
              </a:spcAft>
              <a:buClr>
                <a:schemeClr val="tx1"/>
              </a:buClr>
              <a:buSzPct val="85000"/>
              <a:buFont typeface="Arial" pitchFamily="34" charset="0"/>
              <a:buChar char="■"/>
              <a:defRPr/>
            </a:pPr>
            <a:endParaRPr lang="en-US" sz="2000" dirty="0"/>
          </a:p>
          <a:p>
            <a:pPr eaLnBrk="0" hangingPunct="0">
              <a:spcAft>
                <a:spcPts val="600"/>
              </a:spcAft>
              <a:buClr>
                <a:schemeClr val="tx1"/>
              </a:buClr>
              <a:buSzPct val="85000"/>
              <a:defRPr/>
            </a:pPr>
            <a:endParaRPr lang="en-US" sz="2000" dirty="0"/>
          </a:p>
          <a:p>
            <a:pPr marL="228600" indent="-228600" eaLnBrk="0" hangingPunct="0">
              <a:spcAft>
                <a:spcPts val="600"/>
              </a:spcAft>
              <a:buClr>
                <a:schemeClr val="tx1"/>
              </a:buClr>
              <a:buSzPct val="85000"/>
              <a:buFont typeface="Arial" pitchFamily="34" charset="0"/>
              <a:buChar char="■"/>
              <a:defRPr/>
            </a:pPr>
            <a:endParaRPr lang="en-US" sz="2000" dirty="0"/>
          </a:p>
        </p:txBody>
      </p:sp>
      <p:pic>
        <p:nvPicPr>
          <p:cNvPr id="3" name="Picture 2"/>
          <p:cNvPicPr>
            <a:picLocks noChangeAspect="1"/>
          </p:cNvPicPr>
          <p:nvPr/>
        </p:nvPicPr>
        <p:blipFill>
          <a:blip r:embed="rId3"/>
          <a:stretch>
            <a:fillRect/>
          </a:stretch>
        </p:blipFill>
        <p:spPr>
          <a:xfrm>
            <a:off x="6153487" y="1169352"/>
            <a:ext cx="3485877" cy="2820035"/>
          </a:xfrm>
          <a:prstGeom prst="rect">
            <a:avLst/>
          </a:prstGeom>
        </p:spPr>
      </p:pic>
      <p:grpSp>
        <p:nvGrpSpPr>
          <p:cNvPr id="6" name="Group 5">
            <a:extLst>
              <a:ext uri="{FF2B5EF4-FFF2-40B4-BE49-F238E27FC236}">
                <a16:creationId xmlns:a16="http://schemas.microsoft.com/office/drawing/2014/main" id="{2F8BA8E2-C3F5-B686-1470-86F70C1A9516}"/>
              </a:ext>
            </a:extLst>
          </p:cNvPr>
          <p:cNvGrpSpPr/>
          <p:nvPr/>
        </p:nvGrpSpPr>
        <p:grpSpPr>
          <a:xfrm>
            <a:off x="5785730" y="4114799"/>
            <a:ext cx="4221389" cy="2514600"/>
            <a:chOff x="5635871" y="4114799"/>
            <a:chExt cx="4221389" cy="2514600"/>
          </a:xfrm>
        </p:grpSpPr>
        <p:pic>
          <p:nvPicPr>
            <p:cNvPr id="4" name="Picture 3"/>
            <p:cNvPicPr>
              <a:picLocks noChangeAspect="1"/>
            </p:cNvPicPr>
            <p:nvPr/>
          </p:nvPicPr>
          <p:blipFill rotWithShape="1">
            <a:blip r:embed="rId4"/>
            <a:srcRect l="21649"/>
            <a:stretch/>
          </p:blipFill>
          <p:spPr>
            <a:xfrm>
              <a:off x="5635871" y="4114799"/>
              <a:ext cx="4221389" cy="2514600"/>
            </a:xfrm>
            <a:prstGeom prst="rect">
              <a:avLst/>
            </a:prstGeom>
          </p:spPr>
        </p:pic>
        <p:pic>
          <p:nvPicPr>
            <p:cNvPr id="10" name="Picture 9"/>
            <p:cNvPicPr>
              <a:picLocks noChangeAspect="1"/>
            </p:cNvPicPr>
            <p:nvPr/>
          </p:nvPicPr>
          <p:blipFill rotWithShape="1">
            <a:blip r:embed="rId4"/>
            <a:srcRect t="16710" r="80057" b="21142"/>
            <a:stretch/>
          </p:blipFill>
          <p:spPr>
            <a:xfrm>
              <a:off x="5635871" y="4125880"/>
              <a:ext cx="1074447" cy="1562768"/>
            </a:xfrm>
            <a:prstGeom prst="rect">
              <a:avLst/>
            </a:prstGeom>
          </p:spPr>
        </p:pic>
      </p:grpSp>
      <p:sp>
        <p:nvSpPr>
          <p:cNvPr id="2" name="Title 1">
            <a:extLst>
              <a:ext uri="{FF2B5EF4-FFF2-40B4-BE49-F238E27FC236}">
                <a16:creationId xmlns:a16="http://schemas.microsoft.com/office/drawing/2014/main" id="{E6EBB48B-259E-AB49-9002-F92E4F1B203C}"/>
              </a:ext>
            </a:extLst>
          </p:cNvPr>
          <p:cNvSpPr>
            <a:spLocks noGrp="1"/>
          </p:cNvSpPr>
          <p:nvPr>
            <p:ph type="title"/>
          </p:nvPr>
        </p:nvSpPr>
        <p:spPr>
          <a:xfrm>
            <a:off x="2426447" y="128981"/>
            <a:ext cx="7333373" cy="832920"/>
          </a:xfrm>
        </p:spPr>
        <p:txBody>
          <a:bodyPr/>
          <a:lstStyle/>
          <a:p>
            <a:pPr algn="ctr"/>
            <a:r>
              <a:rPr lang="en-US" dirty="0"/>
              <a:t>River Hydraulics: </a:t>
            </a:r>
            <a:br>
              <a:rPr lang="en-US" dirty="0"/>
            </a:br>
            <a:r>
              <a:rPr lang="en-US" dirty="0"/>
              <a:t>HEC-RAS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txBox="1">
            <a:spLocks noChangeArrowheads="1"/>
          </p:cNvSpPr>
          <p:nvPr/>
        </p:nvSpPr>
        <p:spPr>
          <a:xfrm>
            <a:off x="6007513" y="1351434"/>
            <a:ext cx="4707194" cy="4276920"/>
          </a:xfrm>
          <a:prstGeom prst="rect">
            <a:avLst/>
          </a:prstGeom>
        </p:spPr>
        <p:txBody>
          <a:bodyPr/>
          <a:lstStyle/>
          <a:p>
            <a:pPr marL="228600" indent="-228600" eaLnBrk="0" hangingPunct="0">
              <a:spcAft>
                <a:spcPts val="1200"/>
              </a:spcAft>
              <a:buClr>
                <a:schemeClr val="tx1"/>
              </a:buClr>
              <a:buSzPct val="85000"/>
              <a:buFont typeface="Arial" pitchFamily="34" charset="0"/>
              <a:buChar char="■"/>
              <a:defRPr/>
            </a:pPr>
            <a:r>
              <a:rPr lang="en-US" sz="2200" dirty="0"/>
              <a:t>HEC-FIA (Flood Impact Analysis) identifies the consequences from a flood event</a:t>
            </a:r>
          </a:p>
          <a:p>
            <a:pPr marL="228600" indent="-228600" eaLnBrk="0" hangingPunct="0">
              <a:spcAft>
                <a:spcPts val="1200"/>
              </a:spcAft>
              <a:buClr>
                <a:schemeClr val="tx1"/>
              </a:buClr>
              <a:buSzPct val="85000"/>
              <a:buFont typeface="Arial" pitchFamily="34" charset="0"/>
              <a:buChar char="■"/>
              <a:defRPr/>
            </a:pPr>
            <a:r>
              <a:rPr lang="en-US" sz="2200" dirty="0"/>
              <a:t>Given river stages and damage data, computes damages to structures and estimates life loss</a:t>
            </a:r>
          </a:p>
          <a:p>
            <a:pPr marL="228600" indent="-228600" eaLnBrk="0" hangingPunct="0">
              <a:spcAft>
                <a:spcPts val="1200"/>
              </a:spcAft>
              <a:buClr>
                <a:schemeClr val="tx1"/>
              </a:buClr>
              <a:buSzPct val="85000"/>
              <a:buFont typeface="Arial" pitchFamily="34" charset="0"/>
              <a:buChar char="■"/>
              <a:defRPr/>
            </a:pPr>
            <a:r>
              <a:rPr lang="en-US" sz="2200" dirty="0"/>
              <a:t>Computes project benefits </a:t>
            </a:r>
          </a:p>
          <a:p>
            <a:pPr marL="228600" indent="-228600" eaLnBrk="0" hangingPunct="0">
              <a:spcAft>
                <a:spcPts val="1200"/>
              </a:spcAft>
              <a:buClr>
                <a:schemeClr val="tx1"/>
              </a:buClr>
              <a:buSzPct val="85000"/>
              <a:buFont typeface="Arial" pitchFamily="34" charset="0"/>
              <a:buChar char="■"/>
              <a:defRPr/>
            </a:pPr>
            <a:r>
              <a:rPr lang="en-US" sz="2200" dirty="0"/>
              <a:t>Response tables provide a list and of actions to take during an event, based on forecasted stages</a:t>
            </a:r>
          </a:p>
        </p:txBody>
      </p:sp>
      <p:pic>
        <p:nvPicPr>
          <p:cNvPr id="27651" name="Picture 4" descr="house_flood"/>
          <p:cNvPicPr>
            <a:picLocks noChangeAspect="1" noChangeArrowheads="1"/>
          </p:cNvPicPr>
          <p:nvPr/>
        </p:nvPicPr>
        <p:blipFill>
          <a:blip r:embed="rId3" cstate="print"/>
          <a:srcRect r="16216" b="5588"/>
          <a:stretch>
            <a:fillRect/>
          </a:stretch>
        </p:blipFill>
        <p:spPr bwMode="auto">
          <a:xfrm>
            <a:off x="1175715" y="191724"/>
            <a:ext cx="4061498" cy="3736886"/>
          </a:xfrm>
          <a:prstGeom prst="rect">
            <a:avLst/>
          </a:prstGeom>
          <a:noFill/>
          <a:ln w="9525">
            <a:noFill/>
            <a:miter lim="800000"/>
            <a:headEnd/>
            <a:tailEnd/>
          </a:ln>
        </p:spPr>
      </p:pic>
      <p:pic>
        <p:nvPicPr>
          <p:cNvPr id="27653" name="Picture 7" descr="Picture2.png"/>
          <p:cNvPicPr>
            <a:picLocks noChangeAspect="1"/>
          </p:cNvPicPr>
          <p:nvPr/>
        </p:nvPicPr>
        <p:blipFill>
          <a:blip r:embed="rId4" cstate="print"/>
          <a:srcRect/>
          <a:stretch>
            <a:fillRect/>
          </a:stretch>
        </p:blipFill>
        <p:spPr bwMode="auto">
          <a:xfrm>
            <a:off x="1175715" y="3746410"/>
            <a:ext cx="4061498" cy="3059969"/>
          </a:xfrm>
          <a:prstGeom prst="rect">
            <a:avLst/>
          </a:prstGeom>
          <a:noFill/>
          <a:ln w="9525">
            <a:noFill/>
            <a:miter lim="800000"/>
            <a:headEnd/>
            <a:tailEnd/>
          </a:ln>
        </p:spPr>
      </p:pic>
      <p:sp>
        <p:nvSpPr>
          <p:cNvPr id="2" name="Title 1">
            <a:extLst>
              <a:ext uri="{FF2B5EF4-FFF2-40B4-BE49-F238E27FC236}">
                <a16:creationId xmlns:a16="http://schemas.microsoft.com/office/drawing/2014/main" id="{4B16CBDD-EEF3-2BAE-3DE6-EC3EB209989C}"/>
              </a:ext>
            </a:extLst>
          </p:cNvPr>
          <p:cNvSpPr>
            <a:spLocks noGrp="1"/>
          </p:cNvSpPr>
          <p:nvPr>
            <p:ph type="title"/>
          </p:nvPr>
        </p:nvSpPr>
        <p:spPr>
          <a:xfrm>
            <a:off x="5775395" y="112637"/>
            <a:ext cx="4015380" cy="832920"/>
          </a:xfrm>
        </p:spPr>
        <p:txBody>
          <a:bodyPr/>
          <a:lstStyle/>
          <a:p>
            <a:pPr algn="ctr"/>
            <a:r>
              <a:rPr lang="en-US" dirty="0"/>
              <a:t>Consequences: </a:t>
            </a:r>
            <a:br>
              <a:rPr lang="en-US" dirty="0"/>
            </a:br>
            <a:r>
              <a:rPr lang="en-US" dirty="0"/>
              <a:t>HEC-FIA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889131" y="1552575"/>
            <a:ext cx="7207493" cy="4411663"/>
          </a:xfrm>
          <a:prstGeom prst="rect">
            <a:avLst/>
          </a:prstGeom>
          <a:noFill/>
          <a:ln w="9525">
            <a:noFill/>
            <a:miter lim="800000"/>
            <a:headEnd/>
            <a:tailEnd/>
          </a:ln>
        </p:spPr>
        <p:txBody>
          <a:bodyPr/>
          <a:lstStyle/>
          <a:p>
            <a:pPr marL="228600" indent="-228600" eaLnBrk="0" hangingPunct="0">
              <a:spcAft>
                <a:spcPts val="2400"/>
              </a:spcAft>
              <a:buClr>
                <a:schemeClr val="tx1"/>
              </a:buClr>
              <a:buSzPct val="100000"/>
              <a:buFont typeface="Arial" pitchFamily="34" charset="0"/>
              <a:buChar char="■"/>
              <a:defRPr/>
            </a:pPr>
            <a:r>
              <a:rPr lang="en-US" sz="2200" dirty="0"/>
              <a:t>Real-time hydrometeorological data </a:t>
            </a:r>
          </a:p>
          <a:p>
            <a:pPr marL="228600" indent="-228600" eaLnBrk="0" hangingPunct="0">
              <a:spcAft>
                <a:spcPts val="2400"/>
              </a:spcAft>
              <a:buClr>
                <a:schemeClr val="tx1"/>
              </a:buClr>
              <a:buSzPct val="100000"/>
              <a:buFont typeface="Arial" pitchFamily="34" charset="0"/>
              <a:buChar char="■"/>
              <a:defRPr/>
            </a:pPr>
            <a:r>
              <a:rPr lang="en-US" sz="2200" dirty="0"/>
              <a:t>Weather forecasts </a:t>
            </a:r>
          </a:p>
          <a:p>
            <a:pPr marL="228600" indent="-228600" eaLnBrk="0" hangingPunct="0">
              <a:spcAft>
                <a:spcPts val="2400"/>
              </a:spcAft>
              <a:buClr>
                <a:schemeClr val="tx1"/>
              </a:buClr>
              <a:buSzPct val="100000"/>
              <a:buFont typeface="Arial" pitchFamily="34" charset="0"/>
              <a:buChar char="■"/>
              <a:defRPr/>
            </a:pPr>
            <a:r>
              <a:rPr lang="en-US" sz="2200" dirty="0"/>
              <a:t>Models for various forecast alternatives (scenarios) are calibrated based on real time conditions</a:t>
            </a:r>
          </a:p>
          <a:p>
            <a:pPr marL="228600" indent="-228600" eaLnBrk="0" hangingPunct="0">
              <a:spcAft>
                <a:spcPts val="2400"/>
              </a:spcAft>
              <a:buClr>
                <a:schemeClr val="tx1"/>
              </a:buClr>
              <a:buSzPct val="100000"/>
              <a:buFont typeface="Arial" pitchFamily="34" charset="0"/>
              <a:buChar char="■"/>
              <a:defRPr/>
            </a:pPr>
            <a:r>
              <a:rPr lang="en-US" sz="2200" dirty="0"/>
              <a:t>Forecast alternatives for a variety of scenarios are simulated and evaluated for decision making purposes</a:t>
            </a:r>
          </a:p>
        </p:txBody>
      </p:sp>
      <p:pic>
        <p:nvPicPr>
          <p:cNvPr id="17411" name="Picture 4"/>
          <p:cNvPicPr>
            <a:picLocks noChangeAspect="1" noChangeArrowheads="1"/>
          </p:cNvPicPr>
          <p:nvPr/>
        </p:nvPicPr>
        <p:blipFill>
          <a:blip r:embed="rId3" cstate="print"/>
          <a:srcRect l="33881" r="26326"/>
          <a:stretch>
            <a:fillRect/>
          </a:stretch>
        </p:blipFill>
        <p:spPr bwMode="auto">
          <a:xfrm>
            <a:off x="0" y="0"/>
            <a:ext cx="3666392" cy="6858000"/>
          </a:xfrm>
          <a:prstGeom prst="rect">
            <a:avLst/>
          </a:prstGeom>
          <a:noFill/>
          <a:ln w="9525">
            <a:noFill/>
            <a:miter lim="800000"/>
            <a:headEnd/>
            <a:tailEnd/>
          </a:ln>
        </p:spPr>
      </p:pic>
      <p:sp>
        <p:nvSpPr>
          <p:cNvPr id="2" name="Title 1">
            <a:extLst>
              <a:ext uri="{FF2B5EF4-FFF2-40B4-BE49-F238E27FC236}">
                <a16:creationId xmlns:a16="http://schemas.microsoft.com/office/drawing/2014/main" id="{2C5FB8A5-A5EF-E640-DED7-3A4194277D08}"/>
              </a:ext>
            </a:extLst>
          </p:cNvPr>
          <p:cNvSpPr>
            <a:spLocks noGrp="1"/>
          </p:cNvSpPr>
          <p:nvPr>
            <p:ph type="title"/>
          </p:nvPr>
        </p:nvSpPr>
        <p:spPr>
          <a:xfrm>
            <a:off x="4079633" y="128981"/>
            <a:ext cx="5638800" cy="747320"/>
          </a:xfrm>
        </p:spPr>
        <p:txBody>
          <a:bodyPr/>
          <a:lstStyle/>
          <a:p>
            <a:pPr algn="ctr"/>
            <a:r>
              <a:rPr lang="en-US" dirty="0"/>
              <a:t>CWMS Modeling: </a:t>
            </a:r>
            <a:br>
              <a:rPr lang="en-US" dirty="0"/>
            </a:br>
            <a:r>
              <a:rPr lang="en-US" dirty="0"/>
              <a:t>Putting it all together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477328"/>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accent5">
                    <a:lumMod val="20000"/>
                    <a:lumOff val="80000"/>
                  </a:schemeClr>
                </a:solidFill>
                <a:hlinkClick r:id="rId3">
                  <a:extLst>
                    <a:ext uri="{A12FA001-AC4F-418D-AE19-62706E023703}">
                      <ahyp:hlinkClr xmlns:ahyp="http://schemas.microsoft.com/office/drawing/2018/hyperlinkcolor" val="tx"/>
                    </a:ext>
                  </a:extLst>
                </a:hlinkClick>
              </a:rPr>
              <a:t>https://usace.dps.mil/sites/KMP-WM/SitePages/Corps-Water-Management-System-(CWMS).aspx</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4">
                  <a:extLst>
                    <a:ext uri="{A12FA001-AC4F-418D-AE19-62706E023703}">
                      <ahyp:hlinkClr xmlns:ahyp="http://schemas.microsoft.com/office/drawing/2018/hyperlinkcolor" val="tx"/>
                    </a:ext>
                  </a:extLst>
                </a:hlinkClick>
              </a:rPr>
              <a:t>https://www.hec.usace.army.mil/confluence/cwmsdocs</a:t>
            </a:r>
            <a:r>
              <a:rPr lang="en-US" dirty="0">
                <a:solidFill>
                  <a:schemeClr val="accent5">
                    <a:lumMod val="20000"/>
                    <a:lumOff val="80000"/>
                  </a:schemeClr>
                </a:solidFill>
              </a:rPr>
              <a:t> </a:t>
            </a:r>
            <a:br>
              <a:rPr lang="en-US" dirty="0">
                <a:solidFill>
                  <a:schemeClr val="accent5">
                    <a:lumMod val="20000"/>
                    <a:lumOff val="80000"/>
                  </a:schemeClr>
                </a:solidFill>
              </a:rPr>
            </a:br>
            <a:endParaRPr lang="en-US" sz="600" dirty="0">
              <a:solidFill>
                <a:schemeClr val="accent5">
                  <a:lumMod val="20000"/>
                  <a:lumOff val="80000"/>
                </a:schemeClr>
              </a:solidFill>
            </a:endParaRPr>
          </a:p>
          <a:p>
            <a:pPr marL="285750" indent="-285750">
              <a:buFont typeface="Arial" panose="020B0604020202020204" pitchFamily="34" charset="0"/>
              <a:buChar char="•"/>
            </a:pPr>
            <a:r>
              <a:rPr lang="en-US" dirty="0">
                <a:solidFill>
                  <a:schemeClr val="accent5">
                    <a:lumMod val="20000"/>
                    <a:lumOff val="80000"/>
                  </a:schemeClr>
                </a:solidFill>
                <a:hlinkClick r:id="rId5">
                  <a:extLst>
                    <a:ext uri="{A12FA001-AC4F-418D-AE19-62706E023703}">
                      <ahyp:hlinkClr xmlns:ahyp="http://schemas.microsoft.com/office/drawing/2018/hyperlinkcolor" val="tx"/>
                    </a:ext>
                  </a:extLst>
                </a:hlinkClick>
              </a:rPr>
              <a:t>https://discourse.hecdev.net/c/cwms/5</a:t>
            </a:r>
            <a:r>
              <a:rPr lang="en-US" dirty="0">
                <a:solidFill>
                  <a:schemeClr val="accent5">
                    <a:lumMod val="20000"/>
                    <a:lumOff val="80000"/>
                  </a:schemeClr>
                </a:solidFill>
              </a:rPr>
              <a:t> </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6">
                  <a:extLst>
                    <a:ext uri="{A12FA001-AC4F-418D-AE19-62706E023703}">
                      <ahyp:hlinkClr xmlns:ahyp="http://schemas.microsoft.com/office/drawing/2018/hyperlinkcolor" val="tx"/>
                    </a:ext>
                  </a:extLst>
                </a:hlinkClick>
              </a:rPr>
              <a:t>TDL-CELRH-EC-GW-W-USACE CWMS Modeling | General | Microsoft Teams</a:t>
            </a:r>
            <a:r>
              <a:rPr lang="en-US" dirty="0">
                <a:solidFill>
                  <a:schemeClr val="accent5">
                    <a:lumMod val="20000"/>
                    <a:lumOff val="80000"/>
                  </a:schemeClr>
                </a:solidFill>
              </a:rPr>
              <a:t>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B92D5C8F-69AD-033C-FC96-278BDC48E8E9}"/>
              </a:ext>
            </a:extLst>
          </p:cNvPr>
          <p:cNvSpPr txBox="1">
            <a:spLocks/>
          </p:cNvSpPr>
          <p:nvPr/>
        </p:nvSpPr>
        <p:spPr bwMode="auto">
          <a:xfrm>
            <a:off x="3910268" y="1024355"/>
            <a:ext cx="6993521" cy="302594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342900" indent="-342900" eaLnBrk="0" hangingPunct="0">
              <a:spcBef>
                <a:spcPct val="20000"/>
              </a:spcBef>
              <a:buFont typeface="Wingdings" pitchFamily="2" charset="2"/>
              <a:buChar char="§"/>
              <a:defRPr/>
            </a:pPr>
            <a:endParaRPr lang="en-US" sz="2400" kern="0" dirty="0"/>
          </a:p>
          <a:p>
            <a:pPr marL="342900" indent="-342900" eaLnBrk="0" hangingPunct="0">
              <a:spcBef>
                <a:spcPct val="20000"/>
              </a:spcBef>
              <a:buFont typeface="Wingdings" panose="05000000000000000000" pitchFamily="2" charset="2"/>
              <a:buChar char="Ø"/>
              <a:defRPr/>
            </a:pPr>
            <a:r>
              <a:rPr lang="en-US" sz="2400" kern="0" dirty="0">
                <a:solidFill>
                  <a:schemeClr val="bg1">
                    <a:lumMod val="60000"/>
                    <a:lumOff val="40000"/>
                  </a:schemeClr>
                </a:solidFill>
              </a:rPr>
              <a:t>Water Management in USACE </a:t>
            </a:r>
          </a:p>
          <a:p>
            <a:pPr marL="342900" indent="-342900" eaLnBrk="0" hangingPunct="0">
              <a:spcBef>
                <a:spcPct val="20000"/>
              </a:spcBef>
              <a:buFont typeface="Wingdings" panose="05000000000000000000" pitchFamily="2" charset="2"/>
              <a:buChar char="Ø"/>
              <a:defRPr/>
            </a:pPr>
            <a:endParaRPr lang="en-US" sz="800" kern="0" dirty="0"/>
          </a:p>
          <a:p>
            <a:pPr marL="342900" indent="-342900" eaLnBrk="0" hangingPunct="0">
              <a:spcBef>
                <a:spcPct val="20000"/>
              </a:spcBef>
              <a:buFont typeface="Wingdings" panose="05000000000000000000" pitchFamily="2" charset="2"/>
              <a:buChar char="Ø"/>
              <a:defRPr/>
            </a:pPr>
            <a:r>
              <a:rPr lang="en-US" sz="2400" kern="0" dirty="0">
                <a:solidFill>
                  <a:schemeClr val="tx1"/>
                </a:solidFill>
              </a:rPr>
              <a:t>Corps Water Management System (CWMS) </a:t>
            </a:r>
          </a:p>
          <a:p>
            <a:pPr marL="342900" indent="-342900" eaLnBrk="0" hangingPunct="0">
              <a:spcBef>
                <a:spcPct val="20000"/>
              </a:spcBef>
              <a:buFont typeface="Wingdings" panose="05000000000000000000" pitchFamily="2" charset="2"/>
              <a:buChar char="Ø"/>
              <a:defRPr/>
            </a:pPr>
            <a:endParaRPr lang="en-US" sz="800" kern="0" dirty="0">
              <a:solidFill>
                <a:schemeClr val="bg1">
                  <a:lumMod val="60000"/>
                  <a:lumOff val="40000"/>
                </a:schemeClr>
              </a:solidFill>
            </a:endParaRPr>
          </a:p>
          <a:p>
            <a:pPr marL="342900" indent="-342900" eaLnBrk="0" hangingPunct="0">
              <a:spcBef>
                <a:spcPct val="20000"/>
              </a:spcBef>
              <a:buFont typeface="Wingdings" panose="05000000000000000000" pitchFamily="2" charset="2"/>
              <a:buChar char="Ø"/>
              <a:defRPr/>
            </a:pPr>
            <a:r>
              <a:rPr lang="en-US" sz="2400" kern="0" dirty="0">
                <a:solidFill>
                  <a:schemeClr val="bg1">
                    <a:lumMod val="60000"/>
                    <a:lumOff val="40000"/>
                  </a:schemeClr>
                </a:solidFill>
              </a:rPr>
              <a:t>CWMS National Implementation Program</a:t>
            </a:r>
          </a:p>
          <a:p>
            <a:pPr marL="342900" indent="-342900" eaLnBrk="0" hangingPunct="0">
              <a:spcBef>
                <a:spcPct val="20000"/>
              </a:spcBef>
              <a:buFont typeface="Wingdings" panose="05000000000000000000" pitchFamily="2" charset="2"/>
              <a:buChar char="Ø"/>
              <a:defRPr/>
            </a:pPr>
            <a:endParaRPr lang="en-US" sz="800" kern="0" dirty="0">
              <a:solidFill>
                <a:schemeClr val="bg1">
                  <a:lumMod val="60000"/>
                  <a:lumOff val="40000"/>
                </a:schemeClr>
              </a:solidFill>
            </a:endParaRPr>
          </a:p>
          <a:p>
            <a:pPr marL="342900" indent="-342900" eaLnBrk="0" hangingPunct="0">
              <a:spcBef>
                <a:spcPct val="20000"/>
              </a:spcBef>
              <a:buFont typeface="Wingdings" panose="05000000000000000000" pitchFamily="2" charset="2"/>
              <a:buChar char="Ø"/>
              <a:defRPr/>
            </a:pPr>
            <a:r>
              <a:rPr lang="en-US" sz="2400" kern="0" dirty="0">
                <a:solidFill>
                  <a:schemeClr val="bg1">
                    <a:lumMod val="60000"/>
                    <a:lumOff val="40000"/>
                  </a:schemeClr>
                </a:solidFill>
              </a:rPr>
              <a:t>Summary and Resources</a:t>
            </a:r>
          </a:p>
          <a:p>
            <a:pPr marL="342900" indent="-342900" eaLnBrk="0" hangingPunct="0">
              <a:spcBef>
                <a:spcPct val="20000"/>
              </a:spcBef>
              <a:buFont typeface="Wingdings" panose="05000000000000000000" pitchFamily="2" charset="2"/>
              <a:buChar char="Ø"/>
              <a:defRPr/>
            </a:pPr>
            <a:endParaRPr lang="en-US" sz="800" kern="0" dirty="0">
              <a:solidFill>
                <a:schemeClr val="bg1">
                  <a:lumMod val="60000"/>
                  <a:lumOff val="40000"/>
                </a:schemeClr>
              </a:solidFill>
            </a:endParaRPr>
          </a:p>
          <a:p>
            <a:endParaRPr lang="en-US" dirty="0"/>
          </a:p>
        </p:txBody>
      </p:sp>
      <p:sp>
        <p:nvSpPr>
          <p:cNvPr id="4" name="Title 3">
            <a:extLst>
              <a:ext uri="{FF2B5EF4-FFF2-40B4-BE49-F238E27FC236}">
                <a16:creationId xmlns:a16="http://schemas.microsoft.com/office/drawing/2014/main" id="{18B31C11-9EE9-F561-166B-3EC54905C9DC}"/>
              </a:ext>
            </a:extLst>
          </p:cNvPr>
          <p:cNvSpPr>
            <a:spLocks noGrp="1"/>
          </p:cNvSpPr>
          <p:nvPr>
            <p:ph type="title"/>
          </p:nvPr>
        </p:nvSpPr>
        <p:spPr/>
        <p:txBody>
          <a:bodyPr/>
          <a:lstStyle/>
          <a:p>
            <a:r>
              <a:rPr lang="en-US" dirty="0"/>
              <a:t>Overview</a:t>
            </a:r>
          </a:p>
        </p:txBody>
      </p:sp>
      <p:pic>
        <p:nvPicPr>
          <p:cNvPr id="2" name="Picture 1" descr="Icon&#10;&#10;Description automatically generated">
            <a:extLst>
              <a:ext uri="{FF2B5EF4-FFF2-40B4-BE49-F238E27FC236}">
                <a16:creationId xmlns:a16="http://schemas.microsoft.com/office/drawing/2014/main" id="{533CC4B2-9C10-89F8-F98D-FBAAE985BDB0}"/>
              </a:ext>
            </a:extLst>
          </p:cNvPr>
          <p:cNvPicPr>
            <a:picLocks noChangeAspect="1"/>
          </p:cNvPicPr>
          <p:nvPr/>
        </p:nvPicPr>
        <p:blipFill>
          <a:blip r:embed="rId3"/>
          <a:stretch>
            <a:fillRect/>
          </a:stretch>
        </p:blipFill>
        <p:spPr>
          <a:xfrm>
            <a:off x="1553589" y="1645652"/>
            <a:ext cx="1783348" cy="178334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699999003"/>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Corps Water Management System (CWMS)</a:t>
            </a:r>
          </a:p>
        </p:txBody>
      </p:sp>
      <p:sp>
        <p:nvSpPr>
          <p:cNvPr id="7" name="Content Placeholder 6">
            <a:extLst>
              <a:ext uri="{FF2B5EF4-FFF2-40B4-BE49-F238E27FC236}">
                <a16:creationId xmlns:a16="http://schemas.microsoft.com/office/drawing/2014/main" id="{02851729-04DA-8C2C-0EC0-05CD60D7E2EF}"/>
              </a:ext>
            </a:extLst>
          </p:cNvPr>
          <p:cNvSpPr>
            <a:spLocks noGrp="1"/>
          </p:cNvSpPr>
          <p:nvPr>
            <p:ph sz="quarter" idx="10"/>
          </p:nvPr>
        </p:nvSpPr>
        <p:spPr>
          <a:xfrm>
            <a:off x="1181819" y="1028700"/>
            <a:ext cx="9721970" cy="5600700"/>
          </a:xfrm>
        </p:spPr>
        <p:txBody>
          <a:bodyPr/>
          <a:lstStyle/>
          <a:p>
            <a:pPr marL="342900" indent="-342900">
              <a:buSzPct val="120000"/>
              <a:buFont typeface="Wingdings" panose="05000000000000000000" pitchFamily="2" charset="2"/>
              <a:buChar char="§"/>
            </a:pPr>
            <a:endParaRPr lang="en-US" dirty="0"/>
          </a:p>
          <a:p>
            <a:pPr marL="342900" indent="-342900">
              <a:buSzPct val="120000"/>
              <a:buFont typeface="Wingdings" panose="05000000000000000000" pitchFamily="2" charset="2"/>
              <a:buChar char="§"/>
            </a:pPr>
            <a:r>
              <a:rPr lang="en-US" dirty="0"/>
              <a:t>CWMS is the tool to help water managers meet the mission</a:t>
            </a:r>
          </a:p>
          <a:p>
            <a:pPr marL="342900" indent="-342900">
              <a:buSzPct val="120000"/>
              <a:buFont typeface="Wingdings" panose="05000000000000000000" pitchFamily="2" charset="2"/>
              <a:buChar char="§"/>
            </a:pPr>
            <a:endParaRPr lang="en-US" sz="800" dirty="0"/>
          </a:p>
          <a:p>
            <a:pPr marL="342900" indent="-342900">
              <a:buSzPct val="120000"/>
              <a:buFont typeface="Wingdings" panose="05000000000000000000" pitchFamily="2" charset="2"/>
              <a:buChar char="§"/>
            </a:pPr>
            <a:r>
              <a:rPr lang="en-US" dirty="0"/>
              <a:t>An Automated Information System (AIS) to collect, process, and store real-time data</a:t>
            </a:r>
          </a:p>
          <a:p>
            <a:pPr marL="342900" indent="-342900">
              <a:buSzPct val="120000"/>
              <a:buFont typeface="Wingdings" panose="05000000000000000000" pitchFamily="2" charset="2"/>
              <a:buChar char="§"/>
            </a:pPr>
            <a:endParaRPr lang="en-US" sz="800" dirty="0"/>
          </a:p>
          <a:p>
            <a:pPr marL="342900" indent="-342900">
              <a:buSzPct val="120000"/>
              <a:buFont typeface="Wingdings" panose="05000000000000000000" pitchFamily="2" charset="2"/>
              <a:buChar char="§"/>
            </a:pPr>
            <a:r>
              <a:rPr lang="en-US" dirty="0"/>
              <a:t>A suite of modeling tools to run real-time forecast simulations and help achieve a wide range of reservoir authorized purposes</a:t>
            </a:r>
          </a:p>
          <a:p>
            <a:pPr marL="342900" indent="-342900">
              <a:buSzPct val="120000"/>
              <a:buFont typeface="Wingdings" panose="05000000000000000000" pitchFamily="2" charset="2"/>
              <a:buChar char="§"/>
            </a:pPr>
            <a:endParaRPr lang="en-US" sz="800" dirty="0"/>
          </a:p>
          <a:p>
            <a:pPr marL="342900" indent="-342900">
              <a:buSzPct val="120000"/>
              <a:buFont typeface="Wingdings" panose="05000000000000000000" pitchFamily="2" charset="2"/>
              <a:buChar char="§"/>
            </a:pPr>
            <a:r>
              <a:rPr lang="en-US" dirty="0"/>
              <a:t>Designed to meet USACE initiatives, the WM mission, and other legislative requirements</a:t>
            </a:r>
          </a:p>
          <a:p>
            <a:endParaRPr lang="en-US" dirty="0"/>
          </a:p>
        </p:txBody>
      </p:sp>
    </p:spTree>
    <p:extLst>
      <p:ext uri="{BB962C8B-B14F-4D97-AF65-F5344CB8AC3E}">
        <p14:creationId xmlns:p14="http://schemas.microsoft.com/office/powerpoint/2010/main" val="2619238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p:cNvGrpSpPr/>
          <p:nvPr/>
        </p:nvGrpSpPr>
        <p:grpSpPr>
          <a:xfrm>
            <a:off x="6812338" y="4092918"/>
            <a:ext cx="2316479" cy="2460283"/>
            <a:chOff x="6255022" y="4378826"/>
            <a:chExt cx="2316479" cy="2460283"/>
          </a:xfrm>
        </p:grpSpPr>
        <p:pic>
          <p:nvPicPr>
            <p:cNvPr id="1074" name="Picture 50"/>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3848" t="-415"/>
            <a:stretch/>
          </p:blipFill>
          <p:spPr bwMode="auto">
            <a:xfrm>
              <a:off x="6255022" y="4378826"/>
              <a:ext cx="2316479" cy="2460283"/>
            </a:xfrm>
            <a:prstGeom prst="rect">
              <a:avLst/>
            </a:prstGeom>
            <a:noFill/>
            <a:ln w="38100" cap="sq" algn="ctr">
              <a:noFill/>
              <a:miter lim="800000"/>
              <a:headEnd/>
              <a:tailEnd/>
            </a:ln>
            <a:effectLst>
              <a:outerShdw blurRad="50800" dist="38100" dir="2700000" algn="ctr" rotWithShape="0">
                <a:srgbClr val="000000">
                  <a:alpha val="42999"/>
                </a:srgbClr>
              </a:outerShdw>
            </a:effectLst>
            <a:extLst>
              <a:ext uri="{909E8E84-426E-40DD-AFC4-6F175D3DCCD1}">
                <a14:hiddenFill xmlns:a14="http://schemas.microsoft.com/office/drawing/2010/main">
                  <a:solidFill>
                    <a:srgbClr val="5B9BD5"/>
                  </a:solidFill>
                </a14:hiddenFill>
              </a:ext>
            </a:extLst>
          </p:spPr>
        </p:pic>
        <p:sp>
          <p:nvSpPr>
            <p:cNvPr id="3" name="Rectangle 2"/>
            <p:cNvSpPr/>
            <p:nvPr/>
          </p:nvSpPr>
          <p:spPr>
            <a:xfrm>
              <a:off x="6291804" y="4571365"/>
              <a:ext cx="308044" cy="355765"/>
            </a:xfrm>
            <a:prstGeom prst="rect">
              <a:avLst/>
            </a:prstGeom>
            <a:solidFill>
              <a:srgbClr val="F5F6F3"/>
            </a:solidFill>
            <a:ln>
              <a:noFill/>
            </a:ln>
            <a:effectLst>
              <a:softEdge rad="3175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5" name="Rectangle 38"/>
          <p:cNvSpPr/>
          <p:nvPr/>
        </p:nvSpPr>
        <p:spPr>
          <a:xfrm>
            <a:off x="251842" y="5484521"/>
            <a:ext cx="1881220" cy="766938"/>
          </a:xfrm>
          <a:custGeom>
            <a:avLst/>
            <a:gdLst>
              <a:gd name="connsiteX0" fmla="*/ 0 w 1540669"/>
              <a:gd name="connsiteY0" fmla="*/ 0 h 850106"/>
              <a:gd name="connsiteX1" fmla="*/ 1540669 w 1540669"/>
              <a:gd name="connsiteY1" fmla="*/ 0 h 850106"/>
              <a:gd name="connsiteX2" fmla="*/ 1540669 w 1540669"/>
              <a:gd name="connsiteY2" fmla="*/ 850106 h 850106"/>
              <a:gd name="connsiteX3" fmla="*/ 0 w 1540669"/>
              <a:gd name="connsiteY3" fmla="*/ 850106 h 850106"/>
              <a:gd name="connsiteX4" fmla="*/ 0 w 1540669"/>
              <a:gd name="connsiteY4" fmla="*/ 0 h 850106"/>
              <a:gd name="connsiteX0" fmla="*/ 792956 w 1540669"/>
              <a:gd name="connsiteY0" fmla="*/ 30956 h 850106"/>
              <a:gd name="connsiteX1" fmla="*/ 1540669 w 1540669"/>
              <a:gd name="connsiteY1" fmla="*/ 0 h 850106"/>
              <a:gd name="connsiteX2" fmla="*/ 1540669 w 1540669"/>
              <a:gd name="connsiteY2" fmla="*/ 850106 h 850106"/>
              <a:gd name="connsiteX3" fmla="*/ 0 w 1540669"/>
              <a:gd name="connsiteY3" fmla="*/ 850106 h 850106"/>
              <a:gd name="connsiteX4" fmla="*/ 792956 w 1540669"/>
              <a:gd name="connsiteY4" fmla="*/ 30956 h 850106"/>
              <a:gd name="connsiteX0" fmla="*/ 792956 w 1540669"/>
              <a:gd name="connsiteY0" fmla="*/ 30956 h 850106"/>
              <a:gd name="connsiteX1" fmla="*/ 1540669 w 1540669"/>
              <a:gd name="connsiteY1" fmla="*/ 0 h 850106"/>
              <a:gd name="connsiteX2" fmla="*/ 1540669 w 1540669"/>
              <a:gd name="connsiteY2" fmla="*/ 850106 h 850106"/>
              <a:gd name="connsiteX3" fmla="*/ 0 w 1540669"/>
              <a:gd name="connsiteY3" fmla="*/ 850106 h 850106"/>
              <a:gd name="connsiteX4" fmla="*/ 792956 w 1540669"/>
              <a:gd name="connsiteY4" fmla="*/ 30956 h 850106"/>
              <a:gd name="connsiteX0" fmla="*/ 808440 w 1556153"/>
              <a:gd name="connsiteY0" fmla="*/ 120885 h 940035"/>
              <a:gd name="connsiteX1" fmla="*/ 1556153 w 1556153"/>
              <a:gd name="connsiteY1" fmla="*/ 89929 h 940035"/>
              <a:gd name="connsiteX2" fmla="*/ 1556153 w 1556153"/>
              <a:gd name="connsiteY2" fmla="*/ 940035 h 940035"/>
              <a:gd name="connsiteX3" fmla="*/ 15484 w 1556153"/>
              <a:gd name="connsiteY3" fmla="*/ 940035 h 940035"/>
              <a:gd name="connsiteX4" fmla="*/ 808440 w 1556153"/>
              <a:gd name="connsiteY4" fmla="*/ 120885 h 940035"/>
              <a:gd name="connsiteX0" fmla="*/ 648377 w 1560396"/>
              <a:gd name="connsiteY0" fmla="*/ 152722 h 921865"/>
              <a:gd name="connsiteX1" fmla="*/ 1560396 w 1560396"/>
              <a:gd name="connsiteY1" fmla="*/ 71759 h 921865"/>
              <a:gd name="connsiteX2" fmla="*/ 1560396 w 1560396"/>
              <a:gd name="connsiteY2" fmla="*/ 921865 h 921865"/>
              <a:gd name="connsiteX3" fmla="*/ 19727 w 1560396"/>
              <a:gd name="connsiteY3" fmla="*/ 921865 h 921865"/>
              <a:gd name="connsiteX4" fmla="*/ 648377 w 1560396"/>
              <a:gd name="connsiteY4" fmla="*/ 152722 h 921865"/>
              <a:gd name="connsiteX0" fmla="*/ 652067 w 1564086"/>
              <a:gd name="connsiteY0" fmla="*/ 123200 h 892343"/>
              <a:gd name="connsiteX1" fmla="*/ 1564086 w 1564086"/>
              <a:gd name="connsiteY1" fmla="*/ 42237 h 892343"/>
              <a:gd name="connsiteX2" fmla="*/ 1564086 w 1564086"/>
              <a:gd name="connsiteY2" fmla="*/ 892343 h 892343"/>
              <a:gd name="connsiteX3" fmla="*/ 23417 w 1564086"/>
              <a:gd name="connsiteY3" fmla="*/ 892343 h 892343"/>
              <a:gd name="connsiteX4" fmla="*/ 652067 w 1564086"/>
              <a:gd name="connsiteY4" fmla="*/ 123200 h 892343"/>
              <a:gd name="connsiteX0" fmla="*/ 647077 w 1559096"/>
              <a:gd name="connsiteY0" fmla="*/ 12805 h 781948"/>
              <a:gd name="connsiteX1" fmla="*/ 1294777 w 1559096"/>
              <a:gd name="connsiteY1" fmla="*/ 339036 h 781948"/>
              <a:gd name="connsiteX2" fmla="*/ 1559096 w 1559096"/>
              <a:gd name="connsiteY2" fmla="*/ 781948 h 781948"/>
              <a:gd name="connsiteX3" fmla="*/ 18427 w 1559096"/>
              <a:gd name="connsiteY3" fmla="*/ 781948 h 781948"/>
              <a:gd name="connsiteX4" fmla="*/ 647077 w 1559096"/>
              <a:gd name="connsiteY4" fmla="*/ 12805 h 781948"/>
              <a:gd name="connsiteX0" fmla="*/ 647077 w 1294777"/>
              <a:gd name="connsiteY0" fmla="*/ 12805 h 781948"/>
              <a:gd name="connsiteX1" fmla="*/ 1294777 w 1294777"/>
              <a:gd name="connsiteY1" fmla="*/ 339036 h 781948"/>
              <a:gd name="connsiteX2" fmla="*/ 939971 w 1294777"/>
              <a:gd name="connsiteY2" fmla="*/ 565254 h 781948"/>
              <a:gd name="connsiteX3" fmla="*/ 18427 w 1294777"/>
              <a:gd name="connsiteY3" fmla="*/ 781948 h 781948"/>
              <a:gd name="connsiteX4" fmla="*/ 647077 w 1294777"/>
              <a:gd name="connsiteY4" fmla="*/ 12805 h 781948"/>
              <a:gd name="connsiteX0" fmla="*/ 647077 w 1311170"/>
              <a:gd name="connsiteY0" fmla="*/ 10841 h 779984"/>
              <a:gd name="connsiteX1" fmla="*/ 1294777 w 1311170"/>
              <a:gd name="connsiteY1" fmla="*/ 337072 h 779984"/>
              <a:gd name="connsiteX2" fmla="*/ 939971 w 1311170"/>
              <a:gd name="connsiteY2" fmla="*/ 563290 h 779984"/>
              <a:gd name="connsiteX3" fmla="*/ 18427 w 1311170"/>
              <a:gd name="connsiteY3" fmla="*/ 779984 h 779984"/>
              <a:gd name="connsiteX4" fmla="*/ 647077 w 1311170"/>
              <a:gd name="connsiteY4" fmla="*/ 10841 h 779984"/>
              <a:gd name="connsiteX0" fmla="*/ 754302 w 1418852"/>
              <a:gd name="connsiteY0" fmla="*/ 3773 h 570509"/>
              <a:gd name="connsiteX1" fmla="*/ 1402002 w 1418852"/>
              <a:gd name="connsiteY1" fmla="*/ 330004 h 570509"/>
              <a:gd name="connsiteX2" fmla="*/ 1047196 w 1418852"/>
              <a:gd name="connsiteY2" fmla="*/ 556222 h 570509"/>
              <a:gd name="connsiteX3" fmla="*/ 16114 w 1418852"/>
              <a:gd name="connsiteY3" fmla="*/ 570509 h 570509"/>
              <a:gd name="connsiteX4" fmla="*/ 754302 w 1418852"/>
              <a:gd name="connsiteY4" fmla="*/ 3773 h 570509"/>
              <a:gd name="connsiteX0" fmla="*/ 741208 w 1405758"/>
              <a:gd name="connsiteY0" fmla="*/ 3773 h 617024"/>
              <a:gd name="connsiteX1" fmla="*/ 1388908 w 1405758"/>
              <a:gd name="connsiteY1" fmla="*/ 330004 h 617024"/>
              <a:gd name="connsiteX2" fmla="*/ 1034102 w 1405758"/>
              <a:gd name="connsiteY2" fmla="*/ 556222 h 617024"/>
              <a:gd name="connsiteX3" fmla="*/ 3020 w 1405758"/>
              <a:gd name="connsiteY3" fmla="*/ 570509 h 617024"/>
              <a:gd name="connsiteX4" fmla="*/ 741208 w 1405758"/>
              <a:gd name="connsiteY4" fmla="*/ 3773 h 617024"/>
              <a:gd name="connsiteX0" fmla="*/ 741208 w 1405758"/>
              <a:gd name="connsiteY0" fmla="*/ 3773 h 627293"/>
              <a:gd name="connsiteX1" fmla="*/ 1388908 w 1405758"/>
              <a:gd name="connsiteY1" fmla="*/ 330004 h 627293"/>
              <a:gd name="connsiteX2" fmla="*/ 1034102 w 1405758"/>
              <a:gd name="connsiteY2" fmla="*/ 556222 h 627293"/>
              <a:gd name="connsiteX3" fmla="*/ 3020 w 1405758"/>
              <a:gd name="connsiteY3" fmla="*/ 570509 h 627293"/>
              <a:gd name="connsiteX4" fmla="*/ 741208 w 1405758"/>
              <a:gd name="connsiteY4" fmla="*/ 3773 h 627293"/>
              <a:gd name="connsiteX0" fmla="*/ 741208 w 1405758"/>
              <a:gd name="connsiteY0" fmla="*/ 3773 h 616922"/>
              <a:gd name="connsiteX1" fmla="*/ 1388908 w 1405758"/>
              <a:gd name="connsiteY1" fmla="*/ 330004 h 616922"/>
              <a:gd name="connsiteX2" fmla="*/ 1034102 w 1405758"/>
              <a:gd name="connsiteY2" fmla="*/ 556222 h 616922"/>
              <a:gd name="connsiteX3" fmla="*/ 3020 w 1405758"/>
              <a:gd name="connsiteY3" fmla="*/ 570509 h 616922"/>
              <a:gd name="connsiteX4" fmla="*/ 741208 w 1405758"/>
              <a:gd name="connsiteY4" fmla="*/ 3773 h 616922"/>
              <a:gd name="connsiteX0" fmla="*/ 742074 w 1399645"/>
              <a:gd name="connsiteY0" fmla="*/ 3958 h 614456"/>
              <a:gd name="connsiteX1" fmla="*/ 1389774 w 1399645"/>
              <a:gd name="connsiteY1" fmla="*/ 330189 h 614456"/>
              <a:gd name="connsiteX2" fmla="*/ 1077831 w 1399645"/>
              <a:gd name="connsiteY2" fmla="*/ 549264 h 614456"/>
              <a:gd name="connsiteX3" fmla="*/ 3886 w 1399645"/>
              <a:gd name="connsiteY3" fmla="*/ 570694 h 614456"/>
              <a:gd name="connsiteX4" fmla="*/ 742074 w 1399645"/>
              <a:gd name="connsiteY4" fmla="*/ 3958 h 614456"/>
              <a:gd name="connsiteX0" fmla="*/ 742099 w 1424979"/>
              <a:gd name="connsiteY0" fmla="*/ 6098 h 618467"/>
              <a:gd name="connsiteX1" fmla="*/ 1413612 w 1424979"/>
              <a:gd name="connsiteY1" fmla="*/ 289467 h 618467"/>
              <a:gd name="connsiteX2" fmla="*/ 1077856 w 1424979"/>
              <a:gd name="connsiteY2" fmla="*/ 551404 h 618467"/>
              <a:gd name="connsiteX3" fmla="*/ 3911 w 1424979"/>
              <a:gd name="connsiteY3" fmla="*/ 572834 h 618467"/>
              <a:gd name="connsiteX4" fmla="*/ 742099 w 1424979"/>
              <a:gd name="connsiteY4" fmla="*/ 6098 h 618467"/>
              <a:gd name="connsiteX0" fmla="*/ 744467 w 1427366"/>
              <a:gd name="connsiteY0" fmla="*/ 6992 h 637646"/>
              <a:gd name="connsiteX1" fmla="*/ 1415980 w 1427366"/>
              <a:gd name="connsiteY1" fmla="*/ 290361 h 637646"/>
              <a:gd name="connsiteX2" fmla="*/ 1080224 w 1427366"/>
              <a:gd name="connsiteY2" fmla="*/ 552298 h 637646"/>
              <a:gd name="connsiteX3" fmla="*/ 3898 w 1427366"/>
              <a:gd name="connsiteY3" fmla="*/ 597541 h 637646"/>
              <a:gd name="connsiteX4" fmla="*/ 744467 w 1427366"/>
              <a:gd name="connsiteY4" fmla="*/ 6992 h 637646"/>
              <a:gd name="connsiteX0" fmla="*/ 848589 w 1531488"/>
              <a:gd name="connsiteY0" fmla="*/ 6992 h 613373"/>
              <a:gd name="connsiteX1" fmla="*/ 1520102 w 1531488"/>
              <a:gd name="connsiteY1" fmla="*/ 290361 h 613373"/>
              <a:gd name="connsiteX2" fmla="*/ 1184346 w 1531488"/>
              <a:gd name="connsiteY2" fmla="*/ 552298 h 613373"/>
              <a:gd name="connsiteX3" fmla="*/ 108020 w 1531488"/>
              <a:gd name="connsiteY3" fmla="*/ 597541 h 613373"/>
              <a:gd name="connsiteX4" fmla="*/ 848589 w 1531488"/>
              <a:gd name="connsiteY4" fmla="*/ 6992 h 613373"/>
              <a:gd name="connsiteX0" fmla="*/ 862431 w 1545330"/>
              <a:gd name="connsiteY0" fmla="*/ 6992 h 648518"/>
              <a:gd name="connsiteX1" fmla="*/ 1533944 w 1545330"/>
              <a:gd name="connsiteY1" fmla="*/ 290361 h 648518"/>
              <a:gd name="connsiteX2" fmla="*/ 1198188 w 1545330"/>
              <a:gd name="connsiteY2" fmla="*/ 552298 h 648518"/>
              <a:gd name="connsiteX3" fmla="*/ 121862 w 1545330"/>
              <a:gd name="connsiteY3" fmla="*/ 597541 h 648518"/>
              <a:gd name="connsiteX4" fmla="*/ 107575 w 1545330"/>
              <a:gd name="connsiteY4" fmla="*/ 604686 h 648518"/>
              <a:gd name="connsiteX5" fmla="*/ 862431 w 1545330"/>
              <a:gd name="connsiteY5" fmla="*/ 6992 h 648518"/>
              <a:gd name="connsiteX0" fmla="*/ 809544 w 1491813"/>
              <a:gd name="connsiteY0" fmla="*/ 6992 h 904880"/>
              <a:gd name="connsiteX1" fmla="*/ 1481057 w 1491813"/>
              <a:gd name="connsiteY1" fmla="*/ 290361 h 904880"/>
              <a:gd name="connsiteX2" fmla="*/ 1145301 w 1491813"/>
              <a:gd name="connsiteY2" fmla="*/ 552298 h 904880"/>
              <a:gd name="connsiteX3" fmla="*/ 149938 w 1491813"/>
              <a:gd name="connsiteY3" fmla="*/ 904723 h 904880"/>
              <a:gd name="connsiteX4" fmla="*/ 68975 w 1491813"/>
              <a:gd name="connsiteY4" fmla="*/ 597541 h 904880"/>
              <a:gd name="connsiteX5" fmla="*/ 54688 w 1491813"/>
              <a:gd name="connsiteY5" fmla="*/ 604686 h 904880"/>
              <a:gd name="connsiteX6" fmla="*/ 809544 w 1491813"/>
              <a:gd name="connsiteY6" fmla="*/ 6992 h 904880"/>
              <a:gd name="connsiteX0" fmla="*/ 790073 w 1472342"/>
              <a:gd name="connsiteY0" fmla="*/ 9800 h 907683"/>
              <a:gd name="connsiteX1" fmla="*/ 1461586 w 1472342"/>
              <a:gd name="connsiteY1" fmla="*/ 293169 h 907683"/>
              <a:gd name="connsiteX2" fmla="*/ 1125830 w 1472342"/>
              <a:gd name="connsiteY2" fmla="*/ 555106 h 907683"/>
              <a:gd name="connsiteX3" fmla="*/ 130467 w 1472342"/>
              <a:gd name="connsiteY3" fmla="*/ 907531 h 907683"/>
              <a:gd name="connsiteX4" fmla="*/ 49504 w 1472342"/>
              <a:gd name="connsiteY4" fmla="*/ 600349 h 907683"/>
              <a:gd name="connsiteX5" fmla="*/ 482892 w 1472342"/>
              <a:gd name="connsiteY5" fmla="*/ 669406 h 907683"/>
              <a:gd name="connsiteX6" fmla="*/ 790073 w 1472342"/>
              <a:gd name="connsiteY6" fmla="*/ 9800 h 907683"/>
              <a:gd name="connsiteX0" fmla="*/ 774354 w 1456623"/>
              <a:gd name="connsiteY0" fmla="*/ 1207 h 899118"/>
              <a:gd name="connsiteX1" fmla="*/ 1445867 w 1456623"/>
              <a:gd name="connsiteY1" fmla="*/ 284576 h 899118"/>
              <a:gd name="connsiteX2" fmla="*/ 1110111 w 1456623"/>
              <a:gd name="connsiteY2" fmla="*/ 546513 h 899118"/>
              <a:gd name="connsiteX3" fmla="*/ 114748 w 1456623"/>
              <a:gd name="connsiteY3" fmla="*/ 898938 h 899118"/>
              <a:gd name="connsiteX4" fmla="*/ 33785 w 1456623"/>
              <a:gd name="connsiteY4" fmla="*/ 591756 h 899118"/>
              <a:gd name="connsiteX5" fmla="*/ 226666 w 1456623"/>
              <a:gd name="connsiteY5" fmla="*/ 398875 h 899118"/>
              <a:gd name="connsiteX6" fmla="*/ 774354 w 1456623"/>
              <a:gd name="connsiteY6" fmla="*/ 1207 h 899118"/>
              <a:gd name="connsiteX0" fmla="*/ 787994 w 1470263"/>
              <a:gd name="connsiteY0" fmla="*/ 1207 h 908934"/>
              <a:gd name="connsiteX1" fmla="*/ 1459507 w 1470263"/>
              <a:gd name="connsiteY1" fmla="*/ 284576 h 908934"/>
              <a:gd name="connsiteX2" fmla="*/ 1123751 w 1470263"/>
              <a:gd name="connsiteY2" fmla="*/ 546513 h 908934"/>
              <a:gd name="connsiteX3" fmla="*/ 128388 w 1470263"/>
              <a:gd name="connsiteY3" fmla="*/ 898938 h 908934"/>
              <a:gd name="connsiteX4" fmla="*/ 4562 w 1470263"/>
              <a:gd name="connsiteY4" fmla="*/ 689388 h 908934"/>
              <a:gd name="connsiteX5" fmla="*/ 47425 w 1470263"/>
              <a:gd name="connsiteY5" fmla="*/ 591756 h 908934"/>
              <a:gd name="connsiteX6" fmla="*/ 240306 w 1470263"/>
              <a:gd name="connsiteY6" fmla="*/ 398875 h 908934"/>
              <a:gd name="connsiteX7" fmla="*/ 787994 w 1470263"/>
              <a:gd name="connsiteY7" fmla="*/ 1207 h 908934"/>
              <a:gd name="connsiteX0" fmla="*/ 860941 w 1544262"/>
              <a:gd name="connsiteY0" fmla="*/ 1207 h 836810"/>
              <a:gd name="connsiteX1" fmla="*/ 1532454 w 1544262"/>
              <a:gd name="connsiteY1" fmla="*/ 284576 h 836810"/>
              <a:gd name="connsiteX2" fmla="*/ 1196698 w 1544262"/>
              <a:gd name="connsiteY2" fmla="*/ 546513 h 836810"/>
              <a:gd name="connsiteX3" fmla="*/ 70366 w 1544262"/>
              <a:gd name="connsiteY3" fmla="*/ 822738 h 836810"/>
              <a:gd name="connsiteX4" fmla="*/ 77509 w 1544262"/>
              <a:gd name="connsiteY4" fmla="*/ 689388 h 836810"/>
              <a:gd name="connsiteX5" fmla="*/ 120372 w 1544262"/>
              <a:gd name="connsiteY5" fmla="*/ 591756 h 836810"/>
              <a:gd name="connsiteX6" fmla="*/ 313253 w 1544262"/>
              <a:gd name="connsiteY6" fmla="*/ 398875 h 836810"/>
              <a:gd name="connsiteX7" fmla="*/ 860941 w 1544262"/>
              <a:gd name="connsiteY7" fmla="*/ 1207 h 836810"/>
              <a:gd name="connsiteX0" fmla="*/ 873162 w 1556483"/>
              <a:gd name="connsiteY0" fmla="*/ 1207 h 838299"/>
              <a:gd name="connsiteX1" fmla="*/ 1544675 w 1556483"/>
              <a:gd name="connsiteY1" fmla="*/ 284576 h 838299"/>
              <a:gd name="connsiteX2" fmla="*/ 1208919 w 1556483"/>
              <a:gd name="connsiteY2" fmla="*/ 546513 h 838299"/>
              <a:gd name="connsiteX3" fmla="*/ 82587 w 1556483"/>
              <a:gd name="connsiteY3" fmla="*/ 822738 h 838299"/>
              <a:gd name="connsiteX4" fmla="*/ 89730 w 1556483"/>
              <a:gd name="connsiteY4" fmla="*/ 689388 h 838299"/>
              <a:gd name="connsiteX5" fmla="*/ 325474 w 1556483"/>
              <a:gd name="connsiteY5" fmla="*/ 398875 h 838299"/>
              <a:gd name="connsiteX6" fmla="*/ 873162 w 1556483"/>
              <a:gd name="connsiteY6" fmla="*/ 1207 h 838299"/>
              <a:gd name="connsiteX0" fmla="*/ 918462 w 1601783"/>
              <a:gd name="connsiteY0" fmla="*/ 1207 h 831739"/>
              <a:gd name="connsiteX1" fmla="*/ 1589975 w 1601783"/>
              <a:gd name="connsiteY1" fmla="*/ 284576 h 831739"/>
              <a:gd name="connsiteX2" fmla="*/ 1254219 w 1601783"/>
              <a:gd name="connsiteY2" fmla="*/ 546513 h 831739"/>
              <a:gd name="connsiteX3" fmla="*/ 127887 w 1601783"/>
              <a:gd name="connsiteY3" fmla="*/ 822738 h 831739"/>
              <a:gd name="connsiteX4" fmla="*/ 32637 w 1601783"/>
              <a:gd name="connsiteY4" fmla="*/ 565563 h 831739"/>
              <a:gd name="connsiteX5" fmla="*/ 370774 w 1601783"/>
              <a:gd name="connsiteY5" fmla="*/ 398875 h 831739"/>
              <a:gd name="connsiteX6" fmla="*/ 918462 w 1601783"/>
              <a:gd name="connsiteY6" fmla="*/ 1207 h 831739"/>
              <a:gd name="connsiteX0" fmla="*/ 897998 w 1580556"/>
              <a:gd name="connsiteY0" fmla="*/ 1207 h 729770"/>
              <a:gd name="connsiteX1" fmla="*/ 1569511 w 1580556"/>
              <a:gd name="connsiteY1" fmla="*/ 284576 h 729770"/>
              <a:gd name="connsiteX2" fmla="*/ 1233755 w 1580556"/>
              <a:gd name="connsiteY2" fmla="*/ 546513 h 729770"/>
              <a:gd name="connsiteX3" fmla="*/ 200292 w 1580556"/>
              <a:gd name="connsiteY3" fmla="*/ 715581 h 729770"/>
              <a:gd name="connsiteX4" fmla="*/ 12173 w 1580556"/>
              <a:gd name="connsiteY4" fmla="*/ 565563 h 729770"/>
              <a:gd name="connsiteX5" fmla="*/ 350310 w 1580556"/>
              <a:gd name="connsiteY5" fmla="*/ 398875 h 729770"/>
              <a:gd name="connsiteX6" fmla="*/ 897998 w 1580556"/>
              <a:gd name="connsiteY6" fmla="*/ 1207 h 729770"/>
              <a:gd name="connsiteX0" fmla="*/ 897998 w 1580556"/>
              <a:gd name="connsiteY0" fmla="*/ 1207 h 729770"/>
              <a:gd name="connsiteX1" fmla="*/ 1569511 w 1580556"/>
              <a:gd name="connsiteY1" fmla="*/ 284576 h 729770"/>
              <a:gd name="connsiteX2" fmla="*/ 1233755 w 1580556"/>
              <a:gd name="connsiteY2" fmla="*/ 546513 h 729770"/>
              <a:gd name="connsiteX3" fmla="*/ 200292 w 1580556"/>
              <a:gd name="connsiteY3" fmla="*/ 715581 h 729770"/>
              <a:gd name="connsiteX4" fmla="*/ 12173 w 1580556"/>
              <a:gd name="connsiteY4" fmla="*/ 565563 h 729770"/>
              <a:gd name="connsiteX5" fmla="*/ 350310 w 1580556"/>
              <a:gd name="connsiteY5" fmla="*/ 398875 h 729770"/>
              <a:gd name="connsiteX6" fmla="*/ 897998 w 1580556"/>
              <a:gd name="connsiteY6" fmla="*/ 1207 h 729770"/>
              <a:gd name="connsiteX0" fmla="*/ 904904 w 1587462"/>
              <a:gd name="connsiteY0" fmla="*/ 1207 h 722062"/>
              <a:gd name="connsiteX1" fmla="*/ 1576417 w 1587462"/>
              <a:gd name="connsiteY1" fmla="*/ 284576 h 722062"/>
              <a:gd name="connsiteX2" fmla="*/ 1240661 w 1587462"/>
              <a:gd name="connsiteY2" fmla="*/ 546513 h 722062"/>
              <a:gd name="connsiteX3" fmla="*/ 207198 w 1587462"/>
              <a:gd name="connsiteY3" fmla="*/ 715581 h 722062"/>
              <a:gd name="connsiteX4" fmla="*/ 19079 w 1587462"/>
              <a:gd name="connsiteY4" fmla="*/ 565563 h 722062"/>
              <a:gd name="connsiteX5" fmla="*/ 357216 w 1587462"/>
              <a:gd name="connsiteY5" fmla="*/ 398875 h 722062"/>
              <a:gd name="connsiteX6" fmla="*/ 904904 w 1587462"/>
              <a:gd name="connsiteY6" fmla="*/ 1207 h 722062"/>
              <a:gd name="connsiteX0" fmla="*/ 904904 w 1587462"/>
              <a:gd name="connsiteY0" fmla="*/ 4210 h 725065"/>
              <a:gd name="connsiteX1" fmla="*/ 1576417 w 1587462"/>
              <a:gd name="connsiteY1" fmla="*/ 287579 h 725065"/>
              <a:gd name="connsiteX2" fmla="*/ 1240661 w 1587462"/>
              <a:gd name="connsiteY2" fmla="*/ 549516 h 725065"/>
              <a:gd name="connsiteX3" fmla="*/ 207198 w 1587462"/>
              <a:gd name="connsiteY3" fmla="*/ 718584 h 725065"/>
              <a:gd name="connsiteX4" fmla="*/ 19079 w 1587462"/>
              <a:gd name="connsiteY4" fmla="*/ 568566 h 725065"/>
              <a:gd name="connsiteX5" fmla="*/ 838228 w 1587462"/>
              <a:gd name="connsiteY5" fmla="*/ 516178 h 725065"/>
              <a:gd name="connsiteX6" fmla="*/ 904904 w 1587462"/>
              <a:gd name="connsiteY6" fmla="*/ 4210 h 725065"/>
              <a:gd name="connsiteX0" fmla="*/ 904904 w 1587462"/>
              <a:gd name="connsiteY0" fmla="*/ 4758 h 725613"/>
              <a:gd name="connsiteX1" fmla="*/ 1576417 w 1587462"/>
              <a:gd name="connsiteY1" fmla="*/ 288127 h 725613"/>
              <a:gd name="connsiteX2" fmla="*/ 1240661 w 1587462"/>
              <a:gd name="connsiteY2" fmla="*/ 550064 h 725613"/>
              <a:gd name="connsiteX3" fmla="*/ 207198 w 1587462"/>
              <a:gd name="connsiteY3" fmla="*/ 719132 h 725613"/>
              <a:gd name="connsiteX4" fmla="*/ 19079 w 1587462"/>
              <a:gd name="connsiteY4" fmla="*/ 569114 h 725613"/>
              <a:gd name="connsiteX5" fmla="*/ 511997 w 1587462"/>
              <a:gd name="connsiteY5" fmla="*/ 533395 h 725613"/>
              <a:gd name="connsiteX6" fmla="*/ 904904 w 1587462"/>
              <a:gd name="connsiteY6" fmla="*/ 4758 h 725613"/>
              <a:gd name="connsiteX0" fmla="*/ 904904 w 1587462"/>
              <a:gd name="connsiteY0" fmla="*/ 4758 h 725613"/>
              <a:gd name="connsiteX1" fmla="*/ 1576417 w 1587462"/>
              <a:gd name="connsiteY1" fmla="*/ 288127 h 725613"/>
              <a:gd name="connsiteX2" fmla="*/ 1240661 w 1587462"/>
              <a:gd name="connsiteY2" fmla="*/ 550064 h 725613"/>
              <a:gd name="connsiteX3" fmla="*/ 207198 w 1587462"/>
              <a:gd name="connsiteY3" fmla="*/ 719132 h 725613"/>
              <a:gd name="connsiteX4" fmla="*/ 19079 w 1587462"/>
              <a:gd name="connsiteY4" fmla="*/ 569114 h 725613"/>
              <a:gd name="connsiteX5" fmla="*/ 511997 w 1587462"/>
              <a:gd name="connsiteY5" fmla="*/ 533395 h 725613"/>
              <a:gd name="connsiteX6" fmla="*/ 904904 w 1587462"/>
              <a:gd name="connsiteY6" fmla="*/ 4758 h 725613"/>
              <a:gd name="connsiteX0" fmla="*/ 904904 w 1587462"/>
              <a:gd name="connsiteY0" fmla="*/ 4758 h 725613"/>
              <a:gd name="connsiteX1" fmla="*/ 1576417 w 1587462"/>
              <a:gd name="connsiteY1" fmla="*/ 288127 h 725613"/>
              <a:gd name="connsiteX2" fmla="*/ 1240661 w 1587462"/>
              <a:gd name="connsiteY2" fmla="*/ 550064 h 725613"/>
              <a:gd name="connsiteX3" fmla="*/ 207198 w 1587462"/>
              <a:gd name="connsiteY3" fmla="*/ 719132 h 725613"/>
              <a:gd name="connsiteX4" fmla="*/ 19079 w 1587462"/>
              <a:gd name="connsiteY4" fmla="*/ 569114 h 725613"/>
              <a:gd name="connsiteX5" fmla="*/ 511997 w 1587462"/>
              <a:gd name="connsiteY5" fmla="*/ 533395 h 725613"/>
              <a:gd name="connsiteX6" fmla="*/ 904904 w 1587462"/>
              <a:gd name="connsiteY6" fmla="*/ 4758 h 725613"/>
              <a:gd name="connsiteX0" fmla="*/ 904904 w 1587462"/>
              <a:gd name="connsiteY0" fmla="*/ 4600 h 725455"/>
              <a:gd name="connsiteX1" fmla="*/ 1576417 w 1587462"/>
              <a:gd name="connsiteY1" fmla="*/ 287969 h 725455"/>
              <a:gd name="connsiteX2" fmla="*/ 1240661 w 1587462"/>
              <a:gd name="connsiteY2" fmla="*/ 549906 h 725455"/>
              <a:gd name="connsiteX3" fmla="*/ 207198 w 1587462"/>
              <a:gd name="connsiteY3" fmla="*/ 718974 h 725455"/>
              <a:gd name="connsiteX4" fmla="*/ 19079 w 1587462"/>
              <a:gd name="connsiteY4" fmla="*/ 568956 h 725455"/>
              <a:gd name="connsiteX5" fmla="*/ 683447 w 1587462"/>
              <a:gd name="connsiteY5" fmla="*/ 528474 h 725455"/>
              <a:gd name="connsiteX6" fmla="*/ 904904 w 1587462"/>
              <a:gd name="connsiteY6" fmla="*/ 4600 h 725455"/>
              <a:gd name="connsiteX0" fmla="*/ 904904 w 1596495"/>
              <a:gd name="connsiteY0" fmla="*/ 4674 h 725529"/>
              <a:gd name="connsiteX1" fmla="*/ 1576417 w 1596495"/>
              <a:gd name="connsiteY1" fmla="*/ 288043 h 725529"/>
              <a:gd name="connsiteX2" fmla="*/ 1309717 w 1596495"/>
              <a:gd name="connsiteY2" fmla="*/ 576174 h 725529"/>
              <a:gd name="connsiteX3" fmla="*/ 207198 w 1596495"/>
              <a:gd name="connsiteY3" fmla="*/ 719048 h 725529"/>
              <a:gd name="connsiteX4" fmla="*/ 19079 w 1596495"/>
              <a:gd name="connsiteY4" fmla="*/ 569030 h 725529"/>
              <a:gd name="connsiteX5" fmla="*/ 683447 w 1596495"/>
              <a:gd name="connsiteY5" fmla="*/ 528548 h 725529"/>
              <a:gd name="connsiteX6" fmla="*/ 904904 w 1596495"/>
              <a:gd name="connsiteY6" fmla="*/ 4674 h 725529"/>
              <a:gd name="connsiteX0" fmla="*/ 907286 w 1596343"/>
              <a:gd name="connsiteY0" fmla="*/ 4900 h 711468"/>
              <a:gd name="connsiteX1" fmla="*/ 1576417 w 1596343"/>
              <a:gd name="connsiteY1" fmla="*/ 273982 h 711468"/>
              <a:gd name="connsiteX2" fmla="*/ 1309717 w 1596343"/>
              <a:gd name="connsiteY2" fmla="*/ 562113 h 711468"/>
              <a:gd name="connsiteX3" fmla="*/ 207198 w 1596343"/>
              <a:gd name="connsiteY3" fmla="*/ 704987 h 711468"/>
              <a:gd name="connsiteX4" fmla="*/ 19079 w 1596343"/>
              <a:gd name="connsiteY4" fmla="*/ 554969 h 711468"/>
              <a:gd name="connsiteX5" fmla="*/ 683447 w 1596343"/>
              <a:gd name="connsiteY5" fmla="*/ 514487 h 711468"/>
              <a:gd name="connsiteX6" fmla="*/ 907286 w 1596343"/>
              <a:gd name="connsiteY6" fmla="*/ 4900 h 711468"/>
              <a:gd name="connsiteX0" fmla="*/ 907286 w 1596343"/>
              <a:gd name="connsiteY0" fmla="*/ 1015 h 707583"/>
              <a:gd name="connsiteX1" fmla="*/ 1576417 w 1596343"/>
              <a:gd name="connsiteY1" fmla="*/ 270097 h 707583"/>
              <a:gd name="connsiteX2" fmla="*/ 1309717 w 1596343"/>
              <a:gd name="connsiteY2" fmla="*/ 558228 h 707583"/>
              <a:gd name="connsiteX3" fmla="*/ 207198 w 1596343"/>
              <a:gd name="connsiteY3" fmla="*/ 701102 h 707583"/>
              <a:gd name="connsiteX4" fmla="*/ 19079 w 1596343"/>
              <a:gd name="connsiteY4" fmla="*/ 551084 h 707583"/>
              <a:gd name="connsiteX5" fmla="*/ 683447 w 1596343"/>
              <a:gd name="connsiteY5" fmla="*/ 510602 h 707583"/>
              <a:gd name="connsiteX6" fmla="*/ 907286 w 1596343"/>
              <a:gd name="connsiteY6" fmla="*/ 1015 h 707583"/>
              <a:gd name="connsiteX0" fmla="*/ 907286 w 1596343"/>
              <a:gd name="connsiteY0" fmla="*/ 1093 h 707661"/>
              <a:gd name="connsiteX1" fmla="*/ 1576417 w 1596343"/>
              <a:gd name="connsiteY1" fmla="*/ 270175 h 707661"/>
              <a:gd name="connsiteX2" fmla="*/ 1309717 w 1596343"/>
              <a:gd name="connsiteY2" fmla="*/ 558306 h 707661"/>
              <a:gd name="connsiteX3" fmla="*/ 207198 w 1596343"/>
              <a:gd name="connsiteY3" fmla="*/ 701180 h 707661"/>
              <a:gd name="connsiteX4" fmla="*/ 19079 w 1596343"/>
              <a:gd name="connsiteY4" fmla="*/ 551162 h 707661"/>
              <a:gd name="connsiteX5" fmla="*/ 683447 w 1596343"/>
              <a:gd name="connsiteY5" fmla="*/ 510680 h 707661"/>
              <a:gd name="connsiteX6" fmla="*/ 907286 w 1596343"/>
              <a:gd name="connsiteY6" fmla="*/ 1093 h 707661"/>
              <a:gd name="connsiteX0" fmla="*/ 911147 w 1600204"/>
              <a:gd name="connsiteY0" fmla="*/ 1093 h 707455"/>
              <a:gd name="connsiteX1" fmla="*/ 1580278 w 1600204"/>
              <a:gd name="connsiteY1" fmla="*/ 270175 h 707455"/>
              <a:gd name="connsiteX2" fmla="*/ 1313578 w 1600204"/>
              <a:gd name="connsiteY2" fmla="*/ 558306 h 707455"/>
              <a:gd name="connsiteX3" fmla="*/ 211059 w 1600204"/>
              <a:gd name="connsiteY3" fmla="*/ 701180 h 707455"/>
              <a:gd name="connsiteX4" fmla="*/ 18178 w 1600204"/>
              <a:gd name="connsiteY4" fmla="*/ 546399 h 707455"/>
              <a:gd name="connsiteX5" fmla="*/ 687308 w 1600204"/>
              <a:gd name="connsiteY5" fmla="*/ 510680 h 707455"/>
              <a:gd name="connsiteX6" fmla="*/ 911147 w 1600204"/>
              <a:gd name="connsiteY6" fmla="*/ 1093 h 707455"/>
              <a:gd name="connsiteX0" fmla="*/ 956559 w 1645616"/>
              <a:gd name="connsiteY0" fmla="*/ 1093 h 701428"/>
              <a:gd name="connsiteX1" fmla="*/ 1625690 w 1645616"/>
              <a:gd name="connsiteY1" fmla="*/ 270175 h 701428"/>
              <a:gd name="connsiteX2" fmla="*/ 1358990 w 1645616"/>
              <a:gd name="connsiteY2" fmla="*/ 558306 h 701428"/>
              <a:gd name="connsiteX3" fmla="*/ 256471 w 1645616"/>
              <a:gd name="connsiteY3" fmla="*/ 701180 h 701428"/>
              <a:gd name="connsiteX4" fmla="*/ 49302 w 1645616"/>
              <a:gd name="connsiteY4" fmla="*/ 591643 h 701428"/>
              <a:gd name="connsiteX5" fmla="*/ 63590 w 1645616"/>
              <a:gd name="connsiteY5" fmla="*/ 546399 h 701428"/>
              <a:gd name="connsiteX6" fmla="*/ 732720 w 1645616"/>
              <a:gd name="connsiteY6" fmla="*/ 510680 h 701428"/>
              <a:gd name="connsiteX7" fmla="*/ 956559 w 1645616"/>
              <a:gd name="connsiteY7" fmla="*/ 1093 h 701428"/>
              <a:gd name="connsiteX0" fmla="*/ 981359 w 1670416"/>
              <a:gd name="connsiteY0" fmla="*/ 1093 h 701812"/>
              <a:gd name="connsiteX1" fmla="*/ 1650490 w 1670416"/>
              <a:gd name="connsiteY1" fmla="*/ 270175 h 701812"/>
              <a:gd name="connsiteX2" fmla="*/ 1383790 w 1670416"/>
              <a:gd name="connsiteY2" fmla="*/ 558306 h 701812"/>
              <a:gd name="connsiteX3" fmla="*/ 281271 w 1670416"/>
              <a:gd name="connsiteY3" fmla="*/ 701180 h 701812"/>
              <a:gd name="connsiteX4" fmla="*/ 24096 w 1670416"/>
              <a:gd name="connsiteY4" fmla="*/ 648793 h 701812"/>
              <a:gd name="connsiteX5" fmla="*/ 88390 w 1670416"/>
              <a:gd name="connsiteY5" fmla="*/ 546399 h 701812"/>
              <a:gd name="connsiteX6" fmla="*/ 757520 w 1670416"/>
              <a:gd name="connsiteY6" fmla="*/ 510680 h 701812"/>
              <a:gd name="connsiteX7" fmla="*/ 981359 w 1670416"/>
              <a:gd name="connsiteY7" fmla="*/ 1093 h 701812"/>
              <a:gd name="connsiteX0" fmla="*/ 1075543 w 1764600"/>
              <a:gd name="connsiteY0" fmla="*/ 1093 h 702441"/>
              <a:gd name="connsiteX1" fmla="*/ 1744674 w 1764600"/>
              <a:gd name="connsiteY1" fmla="*/ 270175 h 702441"/>
              <a:gd name="connsiteX2" fmla="*/ 1477974 w 1764600"/>
              <a:gd name="connsiteY2" fmla="*/ 558306 h 702441"/>
              <a:gd name="connsiteX3" fmla="*/ 375455 w 1764600"/>
              <a:gd name="connsiteY3" fmla="*/ 701180 h 702441"/>
              <a:gd name="connsiteX4" fmla="*/ 6361 w 1764600"/>
              <a:gd name="connsiteY4" fmla="*/ 667843 h 702441"/>
              <a:gd name="connsiteX5" fmla="*/ 182574 w 1764600"/>
              <a:gd name="connsiteY5" fmla="*/ 546399 h 702441"/>
              <a:gd name="connsiteX6" fmla="*/ 851704 w 1764600"/>
              <a:gd name="connsiteY6" fmla="*/ 510680 h 702441"/>
              <a:gd name="connsiteX7" fmla="*/ 1075543 w 1764600"/>
              <a:gd name="connsiteY7" fmla="*/ 1093 h 702441"/>
              <a:gd name="connsiteX0" fmla="*/ 1075543 w 1764299"/>
              <a:gd name="connsiteY0" fmla="*/ 1093 h 730258"/>
              <a:gd name="connsiteX1" fmla="*/ 1744674 w 1764299"/>
              <a:gd name="connsiteY1" fmla="*/ 270175 h 730258"/>
              <a:gd name="connsiteX2" fmla="*/ 1477974 w 1764299"/>
              <a:gd name="connsiteY2" fmla="*/ 558306 h 730258"/>
              <a:gd name="connsiteX3" fmla="*/ 394505 w 1764299"/>
              <a:gd name="connsiteY3" fmla="*/ 729755 h 730258"/>
              <a:gd name="connsiteX4" fmla="*/ 6361 w 1764299"/>
              <a:gd name="connsiteY4" fmla="*/ 667843 h 730258"/>
              <a:gd name="connsiteX5" fmla="*/ 182574 w 1764299"/>
              <a:gd name="connsiteY5" fmla="*/ 546399 h 730258"/>
              <a:gd name="connsiteX6" fmla="*/ 851704 w 1764299"/>
              <a:gd name="connsiteY6" fmla="*/ 510680 h 730258"/>
              <a:gd name="connsiteX7" fmla="*/ 1075543 w 1764299"/>
              <a:gd name="connsiteY7" fmla="*/ 1093 h 730258"/>
              <a:gd name="connsiteX0" fmla="*/ 1207960 w 1896716"/>
              <a:gd name="connsiteY0" fmla="*/ 1093 h 747793"/>
              <a:gd name="connsiteX1" fmla="*/ 1877091 w 1896716"/>
              <a:gd name="connsiteY1" fmla="*/ 270175 h 747793"/>
              <a:gd name="connsiteX2" fmla="*/ 1610391 w 1896716"/>
              <a:gd name="connsiteY2" fmla="*/ 558306 h 747793"/>
              <a:gd name="connsiteX3" fmla="*/ 526922 w 1896716"/>
              <a:gd name="connsiteY3" fmla="*/ 729755 h 747793"/>
              <a:gd name="connsiteX4" fmla="*/ 3047 w 1896716"/>
              <a:gd name="connsiteY4" fmla="*/ 736900 h 747793"/>
              <a:gd name="connsiteX5" fmla="*/ 314991 w 1896716"/>
              <a:gd name="connsiteY5" fmla="*/ 546399 h 747793"/>
              <a:gd name="connsiteX6" fmla="*/ 984121 w 1896716"/>
              <a:gd name="connsiteY6" fmla="*/ 510680 h 747793"/>
              <a:gd name="connsiteX7" fmla="*/ 1207960 w 1896716"/>
              <a:gd name="connsiteY7" fmla="*/ 1093 h 747793"/>
              <a:gd name="connsiteX0" fmla="*/ 1202209 w 1897081"/>
              <a:gd name="connsiteY0" fmla="*/ 1134 h 730581"/>
              <a:gd name="connsiteX1" fmla="*/ 1877091 w 1897081"/>
              <a:gd name="connsiteY1" fmla="*/ 252963 h 730581"/>
              <a:gd name="connsiteX2" fmla="*/ 1610391 w 1897081"/>
              <a:gd name="connsiteY2" fmla="*/ 541094 h 730581"/>
              <a:gd name="connsiteX3" fmla="*/ 526922 w 1897081"/>
              <a:gd name="connsiteY3" fmla="*/ 712543 h 730581"/>
              <a:gd name="connsiteX4" fmla="*/ 3047 w 1897081"/>
              <a:gd name="connsiteY4" fmla="*/ 719688 h 730581"/>
              <a:gd name="connsiteX5" fmla="*/ 314991 w 1897081"/>
              <a:gd name="connsiteY5" fmla="*/ 529187 h 730581"/>
              <a:gd name="connsiteX6" fmla="*/ 984121 w 1897081"/>
              <a:gd name="connsiteY6" fmla="*/ 493468 h 730581"/>
              <a:gd name="connsiteX7" fmla="*/ 1202209 w 1897081"/>
              <a:gd name="connsiteY7" fmla="*/ 1134 h 730581"/>
              <a:gd name="connsiteX0" fmla="*/ 1202209 w 1897081"/>
              <a:gd name="connsiteY0" fmla="*/ 381 h 729828"/>
              <a:gd name="connsiteX1" fmla="*/ 1877091 w 1897081"/>
              <a:gd name="connsiteY1" fmla="*/ 252210 h 729828"/>
              <a:gd name="connsiteX2" fmla="*/ 1610391 w 1897081"/>
              <a:gd name="connsiteY2" fmla="*/ 540341 h 729828"/>
              <a:gd name="connsiteX3" fmla="*/ 526922 w 1897081"/>
              <a:gd name="connsiteY3" fmla="*/ 711790 h 729828"/>
              <a:gd name="connsiteX4" fmla="*/ 3047 w 1897081"/>
              <a:gd name="connsiteY4" fmla="*/ 718935 h 729828"/>
              <a:gd name="connsiteX5" fmla="*/ 314991 w 1897081"/>
              <a:gd name="connsiteY5" fmla="*/ 528434 h 729828"/>
              <a:gd name="connsiteX6" fmla="*/ 984121 w 1897081"/>
              <a:gd name="connsiteY6" fmla="*/ 492715 h 729828"/>
              <a:gd name="connsiteX7" fmla="*/ 1202209 w 1897081"/>
              <a:gd name="connsiteY7" fmla="*/ 381 h 729828"/>
              <a:gd name="connsiteX0" fmla="*/ 1202209 w 1907629"/>
              <a:gd name="connsiteY0" fmla="*/ 5915 h 735362"/>
              <a:gd name="connsiteX1" fmla="*/ 1888592 w 1907629"/>
              <a:gd name="connsiteY1" fmla="*/ 246242 h 735362"/>
              <a:gd name="connsiteX2" fmla="*/ 1610391 w 1907629"/>
              <a:gd name="connsiteY2" fmla="*/ 545875 h 735362"/>
              <a:gd name="connsiteX3" fmla="*/ 526922 w 1907629"/>
              <a:gd name="connsiteY3" fmla="*/ 717324 h 735362"/>
              <a:gd name="connsiteX4" fmla="*/ 3047 w 1907629"/>
              <a:gd name="connsiteY4" fmla="*/ 724469 h 735362"/>
              <a:gd name="connsiteX5" fmla="*/ 314991 w 1907629"/>
              <a:gd name="connsiteY5" fmla="*/ 533968 h 735362"/>
              <a:gd name="connsiteX6" fmla="*/ 984121 w 1907629"/>
              <a:gd name="connsiteY6" fmla="*/ 498249 h 735362"/>
              <a:gd name="connsiteX7" fmla="*/ 1202209 w 1907629"/>
              <a:gd name="connsiteY7" fmla="*/ 5915 h 735362"/>
              <a:gd name="connsiteX0" fmla="*/ 1202209 w 1972315"/>
              <a:gd name="connsiteY0" fmla="*/ 5550 h 734997"/>
              <a:gd name="connsiteX1" fmla="*/ 1957604 w 1972315"/>
              <a:gd name="connsiteY1" fmla="*/ 251628 h 734997"/>
              <a:gd name="connsiteX2" fmla="*/ 1610391 w 1972315"/>
              <a:gd name="connsiteY2" fmla="*/ 545510 h 734997"/>
              <a:gd name="connsiteX3" fmla="*/ 526922 w 1972315"/>
              <a:gd name="connsiteY3" fmla="*/ 716959 h 734997"/>
              <a:gd name="connsiteX4" fmla="*/ 3047 w 1972315"/>
              <a:gd name="connsiteY4" fmla="*/ 724104 h 734997"/>
              <a:gd name="connsiteX5" fmla="*/ 314991 w 1972315"/>
              <a:gd name="connsiteY5" fmla="*/ 533603 h 734997"/>
              <a:gd name="connsiteX6" fmla="*/ 984121 w 1972315"/>
              <a:gd name="connsiteY6" fmla="*/ 497884 h 734997"/>
              <a:gd name="connsiteX7" fmla="*/ 1202209 w 1972315"/>
              <a:gd name="connsiteY7" fmla="*/ 5550 h 734997"/>
              <a:gd name="connsiteX0" fmla="*/ 1202209 w 1975867"/>
              <a:gd name="connsiteY0" fmla="*/ 5685 h 735132"/>
              <a:gd name="connsiteX1" fmla="*/ 1957604 w 1975867"/>
              <a:gd name="connsiteY1" fmla="*/ 251763 h 735132"/>
              <a:gd name="connsiteX2" fmla="*/ 1639146 w 1975867"/>
              <a:gd name="connsiteY2" fmla="*/ 580151 h 735132"/>
              <a:gd name="connsiteX3" fmla="*/ 526922 w 1975867"/>
              <a:gd name="connsiteY3" fmla="*/ 717094 h 735132"/>
              <a:gd name="connsiteX4" fmla="*/ 3047 w 1975867"/>
              <a:gd name="connsiteY4" fmla="*/ 724239 h 735132"/>
              <a:gd name="connsiteX5" fmla="*/ 314991 w 1975867"/>
              <a:gd name="connsiteY5" fmla="*/ 533738 h 735132"/>
              <a:gd name="connsiteX6" fmla="*/ 984121 w 1975867"/>
              <a:gd name="connsiteY6" fmla="*/ 498019 h 735132"/>
              <a:gd name="connsiteX7" fmla="*/ 1202209 w 1975867"/>
              <a:gd name="connsiteY7" fmla="*/ 5685 h 735132"/>
              <a:gd name="connsiteX0" fmla="*/ 1202209 w 1975593"/>
              <a:gd name="connsiteY0" fmla="*/ 5685 h 758626"/>
              <a:gd name="connsiteX1" fmla="*/ 1957604 w 1975593"/>
              <a:gd name="connsiteY1" fmla="*/ 251763 h 758626"/>
              <a:gd name="connsiteX2" fmla="*/ 1639146 w 1975593"/>
              <a:gd name="connsiteY2" fmla="*/ 580151 h 758626"/>
              <a:gd name="connsiteX3" fmla="*/ 549926 w 1975593"/>
              <a:gd name="connsiteY3" fmla="*/ 757351 h 758626"/>
              <a:gd name="connsiteX4" fmla="*/ 3047 w 1975593"/>
              <a:gd name="connsiteY4" fmla="*/ 724239 h 758626"/>
              <a:gd name="connsiteX5" fmla="*/ 314991 w 1975593"/>
              <a:gd name="connsiteY5" fmla="*/ 533738 h 758626"/>
              <a:gd name="connsiteX6" fmla="*/ 984121 w 1975593"/>
              <a:gd name="connsiteY6" fmla="*/ 498019 h 758626"/>
              <a:gd name="connsiteX7" fmla="*/ 1202209 w 1975593"/>
              <a:gd name="connsiteY7" fmla="*/ 5685 h 758626"/>
              <a:gd name="connsiteX0" fmla="*/ 1056758 w 1830142"/>
              <a:gd name="connsiteY0" fmla="*/ 5685 h 758336"/>
              <a:gd name="connsiteX1" fmla="*/ 1812153 w 1830142"/>
              <a:gd name="connsiteY1" fmla="*/ 251763 h 758336"/>
              <a:gd name="connsiteX2" fmla="*/ 1493695 w 1830142"/>
              <a:gd name="connsiteY2" fmla="*/ 580151 h 758336"/>
              <a:gd name="connsiteX3" fmla="*/ 404475 w 1830142"/>
              <a:gd name="connsiteY3" fmla="*/ 757351 h 758336"/>
              <a:gd name="connsiteX4" fmla="*/ 7121 w 1830142"/>
              <a:gd name="connsiteY4" fmla="*/ 718488 h 758336"/>
              <a:gd name="connsiteX5" fmla="*/ 169540 w 1830142"/>
              <a:gd name="connsiteY5" fmla="*/ 533738 h 758336"/>
              <a:gd name="connsiteX6" fmla="*/ 838670 w 1830142"/>
              <a:gd name="connsiteY6" fmla="*/ 498019 h 758336"/>
              <a:gd name="connsiteX7" fmla="*/ 1056758 w 1830142"/>
              <a:gd name="connsiteY7" fmla="*/ 5685 h 758336"/>
              <a:gd name="connsiteX0" fmla="*/ 1185174 w 1958558"/>
              <a:gd name="connsiteY0" fmla="*/ 5685 h 759118"/>
              <a:gd name="connsiteX1" fmla="*/ 1940569 w 1958558"/>
              <a:gd name="connsiteY1" fmla="*/ 251763 h 759118"/>
              <a:gd name="connsiteX2" fmla="*/ 1622111 w 1958558"/>
              <a:gd name="connsiteY2" fmla="*/ 580151 h 759118"/>
              <a:gd name="connsiteX3" fmla="*/ 532891 w 1958558"/>
              <a:gd name="connsiteY3" fmla="*/ 757351 h 759118"/>
              <a:gd name="connsiteX4" fmla="*/ 3266 w 1958558"/>
              <a:gd name="connsiteY4" fmla="*/ 729990 h 759118"/>
              <a:gd name="connsiteX5" fmla="*/ 297956 w 1958558"/>
              <a:gd name="connsiteY5" fmla="*/ 533738 h 759118"/>
              <a:gd name="connsiteX6" fmla="*/ 967086 w 1958558"/>
              <a:gd name="connsiteY6" fmla="*/ 498019 h 759118"/>
              <a:gd name="connsiteX7" fmla="*/ 1185174 w 1958558"/>
              <a:gd name="connsiteY7" fmla="*/ 5685 h 759118"/>
              <a:gd name="connsiteX0" fmla="*/ 1111876 w 1885260"/>
              <a:gd name="connsiteY0" fmla="*/ 5685 h 757575"/>
              <a:gd name="connsiteX1" fmla="*/ 1867271 w 1885260"/>
              <a:gd name="connsiteY1" fmla="*/ 251763 h 757575"/>
              <a:gd name="connsiteX2" fmla="*/ 1548813 w 1885260"/>
              <a:gd name="connsiteY2" fmla="*/ 580151 h 757575"/>
              <a:gd name="connsiteX3" fmla="*/ 459593 w 1885260"/>
              <a:gd name="connsiteY3" fmla="*/ 757351 h 757575"/>
              <a:gd name="connsiteX4" fmla="*/ 4730 w 1885260"/>
              <a:gd name="connsiteY4" fmla="*/ 637975 h 757575"/>
              <a:gd name="connsiteX5" fmla="*/ 224658 w 1885260"/>
              <a:gd name="connsiteY5" fmla="*/ 533738 h 757575"/>
              <a:gd name="connsiteX6" fmla="*/ 893788 w 1885260"/>
              <a:gd name="connsiteY6" fmla="*/ 498019 h 757575"/>
              <a:gd name="connsiteX7" fmla="*/ 1111876 w 1885260"/>
              <a:gd name="connsiteY7" fmla="*/ 5685 h 757575"/>
              <a:gd name="connsiteX0" fmla="*/ 1109003 w 1882387"/>
              <a:gd name="connsiteY0" fmla="*/ 5685 h 760745"/>
              <a:gd name="connsiteX1" fmla="*/ 1864398 w 1882387"/>
              <a:gd name="connsiteY1" fmla="*/ 251763 h 760745"/>
              <a:gd name="connsiteX2" fmla="*/ 1545940 w 1882387"/>
              <a:gd name="connsiteY2" fmla="*/ 580151 h 760745"/>
              <a:gd name="connsiteX3" fmla="*/ 456720 w 1882387"/>
              <a:gd name="connsiteY3" fmla="*/ 757351 h 760745"/>
              <a:gd name="connsiteX4" fmla="*/ 135251 w 1882387"/>
              <a:gd name="connsiteY4" fmla="*/ 692382 h 760745"/>
              <a:gd name="connsiteX5" fmla="*/ 1857 w 1882387"/>
              <a:gd name="connsiteY5" fmla="*/ 637975 h 760745"/>
              <a:gd name="connsiteX6" fmla="*/ 221785 w 1882387"/>
              <a:gd name="connsiteY6" fmla="*/ 533738 h 760745"/>
              <a:gd name="connsiteX7" fmla="*/ 890915 w 1882387"/>
              <a:gd name="connsiteY7" fmla="*/ 498019 h 760745"/>
              <a:gd name="connsiteX8" fmla="*/ 1109003 w 1882387"/>
              <a:gd name="connsiteY8" fmla="*/ 5685 h 760745"/>
              <a:gd name="connsiteX0" fmla="*/ 1107836 w 1881220"/>
              <a:gd name="connsiteY0" fmla="*/ 5685 h 770984"/>
              <a:gd name="connsiteX1" fmla="*/ 1863231 w 1881220"/>
              <a:gd name="connsiteY1" fmla="*/ 251763 h 770984"/>
              <a:gd name="connsiteX2" fmla="*/ 1544773 w 1881220"/>
              <a:gd name="connsiteY2" fmla="*/ 580151 h 770984"/>
              <a:gd name="connsiteX3" fmla="*/ 455553 w 1881220"/>
              <a:gd name="connsiteY3" fmla="*/ 757351 h 770984"/>
              <a:gd name="connsiteX4" fmla="*/ 277857 w 1881220"/>
              <a:gd name="connsiteY4" fmla="*/ 755643 h 770984"/>
              <a:gd name="connsiteX5" fmla="*/ 690 w 1881220"/>
              <a:gd name="connsiteY5" fmla="*/ 637975 h 770984"/>
              <a:gd name="connsiteX6" fmla="*/ 220618 w 1881220"/>
              <a:gd name="connsiteY6" fmla="*/ 533738 h 770984"/>
              <a:gd name="connsiteX7" fmla="*/ 889748 w 1881220"/>
              <a:gd name="connsiteY7" fmla="*/ 498019 h 770984"/>
              <a:gd name="connsiteX8" fmla="*/ 1107836 w 1881220"/>
              <a:gd name="connsiteY8" fmla="*/ 5685 h 770984"/>
              <a:gd name="connsiteX0" fmla="*/ 1107836 w 1881220"/>
              <a:gd name="connsiteY0" fmla="*/ 5685 h 770984"/>
              <a:gd name="connsiteX1" fmla="*/ 1863231 w 1881220"/>
              <a:gd name="connsiteY1" fmla="*/ 251763 h 770984"/>
              <a:gd name="connsiteX2" fmla="*/ 1544773 w 1881220"/>
              <a:gd name="connsiteY2" fmla="*/ 580151 h 770984"/>
              <a:gd name="connsiteX3" fmla="*/ 455553 w 1881220"/>
              <a:gd name="connsiteY3" fmla="*/ 757351 h 770984"/>
              <a:gd name="connsiteX4" fmla="*/ 277857 w 1881220"/>
              <a:gd name="connsiteY4" fmla="*/ 755643 h 770984"/>
              <a:gd name="connsiteX5" fmla="*/ 690 w 1881220"/>
              <a:gd name="connsiteY5" fmla="*/ 637975 h 770984"/>
              <a:gd name="connsiteX6" fmla="*/ 220618 w 1881220"/>
              <a:gd name="connsiteY6" fmla="*/ 533738 h 770984"/>
              <a:gd name="connsiteX7" fmla="*/ 889748 w 1881220"/>
              <a:gd name="connsiteY7" fmla="*/ 498019 h 770984"/>
              <a:gd name="connsiteX8" fmla="*/ 1107836 w 1881220"/>
              <a:gd name="connsiteY8" fmla="*/ 5685 h 770984"/>
              <a:gd name="connsiteX0" fmla="*/ 1107836 w 1881220"/>
              <a:gd name="connsiteY0" fmla="*/ 5685 h 766938"/>
              <a:gd name="connsiteX1" fmla="*/ 1863231 w 1881220"/>
              <a:gd name="connsiteY1" fmla="*/ 251763 h 766938"/>
              <a:gd name="connsiteX2" fmla="*/ 1544773 w 1881220"/>
              <a:gd name="connsiteY2" fmla="*/ 580151 h 766938"/>
              <a:gd name="connsiteX3" fmla="*/ 455553 w 1881220"/>
              <a:gd name="connsiteY3" fmla="*/ 757351 h 766938"/>
              <a:gd name="connsiteX4" fmla="*/ 277857 w 1881220"/>
              <a:gd name="connsiteY4" fmla="*/ 755643 h 766938"/>
              <a:gd name="connsiteX5" fmla="*/ 690 w 1881220"/>
              <a:gd name="connsiteY5" fmla="*/ 637975 h 766938"/>
              <a:gd name="connsiteX6" fmla="*/ 220618 w 1881220"/>
              <a:gd name="connsiteY6" fmla="*/ 533738 h 766938"/>
              <a:gd name="connsiteX7" fmla="*/ 889748 w 1881220"/>
              <a:gd name="connsiteY7" fmla="*/ 498019 h 766938"/>
              <a:gd name="connsiteX8" fmla="*/ 1107836 w 1881220"/>
              <a:gd name="connsiteY8" fmla="*/ 5685 h 766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81220" h="766938">
                <a:moveTo>
                  <a:pt x="1107836" y="5685"/>
                </a:moveTo>
                <a:cubicBezTo>
                  <a:pt x="1270083" y="-35358"/>
                  <a:pt x="1790408" y="156019"/>
                  <a:pt x="1863231" y="251763"/>
                </a:cubicBezTo>
                <a:cubicBezTo>
                  <a:pt x="1936054" y="347507"/>
                  <a:pt x="1779386" y="495886"/>
                  <a:pt x="1544773" y="580151"/>
                </a:cubicBezTo>
                <a:cubicBezTo>
                  <a:pt x="1310160" y="664416"/>
                  <a:pt x="690668" y="738646"/>
                  <a:pt x="455553" y="757351"/>
                </a:cubicBezTo>
                <a:cubicBezTo>
                  <a:pt x="341208" y="764554"/>
                  <a:pt x="307659" y="775539"/>
                  <a:pt x="277857" y="755643"/>
                </a:cubicBezTo>
                <a:cubicBezTo>
                  <a:pt x="202047" y="735747"/>
                  <a:pt x="-13732" y="664416"/>
                  <a:pt x="690" y="637975"/>
                </a:cubicBezTo>
                <a:cubicBezTo>
                  <a:pt x="15112" y="611534"/>
                  <a:pt x="106715" y="547232"/>
                  <a:pt x="220618" y="533738"/>
                </a:cubicBezTo>
                <a:cubicBezTo>
                  <a:pt x="334521" y="520244"/>
                  <a:pt x="640113" y="531753"/>
                  <a:pt x="889748" y="498019"/>
                </a:cubicBezTo>
                <a:cubicBezTo>
                  <a:pt x="1532289" y="428565"/>
                  <a:pt x="945589" y="46728"/>
                  <a:pt x="1107836" y="5685"/>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a:off x="350634" y="5563426"/>
            <a:ext cx="1543891" cy="409600"/>
          </a:xfrm>
          <a:prstGeom prst="ellipse">
            <a:avLst/>
          </a:prstGeom>
          <a:solidFill>
            <a:srgbClr val="008800"/>
          </a:solidFill>
          <a:ln>
            <a:solidFill>
              <a:srgbClr val="008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a:off x="3192842" y="2832110"/>
            <a:ext cx="1345721" cy="368839"/>
          </a:xfrm>
          <a:prstGeom prst="ellipse">
            <a:avLst/>
          </a:prstGeom>
          <a:solidFill>
            <a:schemeClr val="bg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Line 30"/>
          <p:cNvSpPr>
            <a:spLocks noChangeShapeType="1"/>
          </p:cNvSpPr>
          <p:nvPr/>
        </p:nvSpPr>
        <p:spPr bwMode="auto">
          <a:xfrm flipV="1">
            <a:off x="1122578" y="3200949"/>
            <a:ext cx="0" cy="620395"/>
          </a:xfrm>
          <a:prstGeom prst="line">
            <a:avLst/>
          </a:prstGeom>
          <a:noFill/>
          <a:ln w="57150">
            <a:solidFill>
              <a:srgbClr val="FF0000"/>
            </a:solidFill>
            <a:round/>
            <a:headEnd/>
            <a:tailEnd type="triangle" w="med" len="med"/>
          </a:ln>
          <a:effectLst/>
        </p:spPr>
        <p:txBody>
          <a:bodyPr wrap="none" anchor="ctr"/>
          <a:lstStyle/>
          <a:p>
            <a:endParaRPr lang="en-US" dirty="0">
              <a:latin typeface="Trebuchet MS" panose="020B0603020202020204" pitchFamily="34" charset="0"/>
            </a:endParaRPr>
          </a:p>
        </p:txBody>
      </p:sp>
      <p:sp>
        <p:nvSpPr>
          <p:cNvPr id="10" name="Line 31"/>
          <p:cNvSpPr>
            <a:spLocks noChangeShapeType="1"/>
          </p:cNvSpPr>
          <p:nvPr/>
        </p:nvSpPr>
        <p:spPr bwMode="auto">
          <a:xfrm>
            <a:off x="2477979" y="2435335"/>
            <a:ext cx="510052" cy="0"/>
          </a:xfrm>
          <a:prstGeom prst="line">
            <a:avLst/>
          </a:prstGeom>
          <a:noFill/>
          <a:ln w="57150">
            <a:solidFill>
              <a:srgbClr val="FF0000"/>
            </a:solidFill>
            <a:round/>
            <a:headEnd/>
            <a:tailEnd type="triangle" w="med" len="med"/>
          </a:ln>
          <a:effectLst/>
        </p:spPr>
        <p:txBody>
          <a:bodyPr wrap="none" anchor="ctr"/>
          <a:lstStyle/>
          <a:p>
            <a:endParaRPr lang="en-US" dirty="0">
              <a:latin typeface="Trebuchet MS" panose="020B0603020202020204" pitchFamily="34" charset="0"/>
            </a:endParaRPr>
          </a:p>
        </p:txBody>
      </p:sp>
      <p:sp>
        <p:nvSpPr>
          <p:cNvPr id="11" name="Line 32"/>
          <p:cNvSpPr>
            <a:spLocks noChangeShapeType="1"/>
          </p:cNvSpPr>
          <p:nvPr/>
        </p:nvSpPr>
        <p:spPr bwMode="auto">
          <a:xfrm>
            <a:off x="4745035" y="2435335"/>
            <a:ext cx="631248" cy="0"/>
          </a:xfrm>
          <a:prstGeom prst="line">
            <a:avLst/>
          </a:prstGeom>
          <a:noFill/>
          <a:ln w="57150">
            <a:solidFill>
              <a:srgbClr val="FF0000"/>
            </a:solidFill>
            <a:round/>
            <a:headEnd/>
            <a:tailEnd type="triangle" w="med" len="med"/>
          </a:ln>
          <a:effectLst/>
        </p:spPr>
        <p:txBody>
          <a:bodyPr wrap="none" anchor="ctr"/>
          <a:lstStyle/>
          <a:p>
            <a:endParaRPr lang="en-US" dirty="0">
              <a:latin typeface="Trebuchet MS" panose="020B0603020202020204" pitchFamily="34" charset="0"/>
            </a:endParaRPr>
          </a:p>
        </p:txBody>
      </p:sp>
      <p:sp>
        <p:nvSpPr>
          <p:cNvPr id="12" name="Line 33"/>
          <p:cNvSpPr>
            <a:spLocks noChangeShapeType="1"/>
          </p:cNvSpPr>
          <p:nvPr/>
        </p:nvSpPr>
        <p:spPr bwMode="auto">
          <a:xfrm>
            <a:off x="6309733" y="3179905"/>
            <a:ext cx="813578" cy="1324260"/>
          </a:xfrm>
          <a:prstGeom prst="line">
            <a:avLst/>
          </a:prstGeom>
          <a:noFill/>
          <a:ln w="57150">
            <a:solidFill>
              <a:srgbClr val="FF0000"/>
            </a:solidFill>
            <a:round/>
            <a:headEnd type="triangle" w="med" len="med"/>
            <a:tailEnd type="triangle" w="med" len="med"/>
          </a:ln>
          <a:effectLst/>
        </p:spPr>
        <p:txBody>
          <a:bodyPr wrap="none" anchor="ctr"/>
          <a:lstStyle/>
          <a:p>
            <a:endParaRPr lang="en-US" dirty="0">
              <a:latin typeface="Trebuchet MS" panose="020B0603020202020204" pitchFamily="34" charset="0"/>
            </a:endParaRPr>
          </a:p>
        </p:txBody>
      </p:sp>
      <p:sp>
        <p:nvSpPr>
          <p:cNvPr id="14" name="Text Box 35"/>
          <p:cNvSpPr txBox="1">
            <a:spLocks noChangeArrowheads="1"/>
          </p:cNvSpPr>
          <p:nvPr/>
        </p:nvSpPr>
        <p:spPr bwMode="auto">
          <a:xfrm>
            <a:off x="300289" y="4054711"/>
            <a:ext cx="1823072" cy="369332"/>
          </a:xfrm>
          <a:prstGeom prst="rect">
            <a:avLst/>
          </a:prstGeom>
          <a:noFill/>
          <a:ln w="9525">
            <a:noFill/>
            <a:miter lim="800000"/>
            <a:headEnd/>
            <a:tailEnd/>
          </a:ln>
          <a:effectLst/>
        </p:spPr>
        <p:txBody>
          <a:bodyPr wrap="square">
            <a:spAutoFit/>
          </a:bodyPr>
          <a:lstStyle/>
          <a:p>
            <a:pPr algn="ctr" eaLnBrk="0" hangingPunct="0">
              <a:spcBef>
                <a:spcPct val="50000"/>
              </a:spcBef>
            </a:pPr>
            <a:r>
              <a:rPr lang="en-US" b="1" dirty="0">
                <a:latin typeface="Trebuchet MS" panose="020B0603020202020204" pitchFamily="34" charset="0"/>
              </a:rPr>
              <a:t>Observed Data</a:t>
            </a:r>
            <a:endParaRPr lang="en-US" sz="1100" b="1" dirty="0">
              <a:latin typeface="Trebuchet MS" panose="020B0603020202020204" pitchFamily="34" charset="0"/>
            </a:endParaRPr>
          </a:p>
        </p:txBody>
      </p:sp>
      <p:sp>
        <p:nvSpPr>
          <p:cNvPr id="15" name="Text Box 36"/>
          <p:cNvSpPr txBox="1">
            <a:spLocks noChangeArrowheads="1"/>
          </p:cNvSpPr>
          <p:nvPr/>
        </p:nvSpPr>
        <p:spPr bwMode="auto">
          <a:xfrm>
            <a:off x="6791987" y="3235348"/>
            <a:ext cx="2521840" cy="923330"/>
          </a:xfrm>
          <a:prstGeom prst="rect">
            <a:avLst/>
          </a:prstGeom>
          <a:noFill/>
          <a:ln w="9525">
            <a:noFill/>
            <a:miter lim="800000"/>
            <a:headEnd/>
            <a:tailEnd/>
          </a:ln>
          <a:effectLst/>
        </p:spPr>
        <p:txBody>
          <a:bodyPr wrap="square">
            <a:spAutoFit/>
          </a:bodyPr>
          <a:lstStyle/>
          <a:p>
            <a:pPr eaLnBrk="0" hangingPunct="0">
              <a:spcBef>
                <a:spcPct val="50000"/>
              </a:spcBef>
            </a:pPr>
            <a:r>
              <a:rPr lang="en-US" b="1" dirty="0">
                <a:latin typeface="Trebuchet MS" panose="020B0603020202020204" pitchFamily="34" charset="0"/>
              </a:rPr>
              <a:t>RTS Modeling &amp; Water Management Decisions</a:t>
            </a:r>
            <a:endParaRPr lang="en-US" sz="3200" dirty="0">
              <a:latin typeface="Trebuchet MS" panose="020B0603020202020204" pitchFamily="34" charset="0"/>
            </a:endParaRPr>
          </a:p>
        </p:txBody>
      </p:sp>
      <p:sp>
        <p:nvSpPr>
          <p:cNvPr id="16" name="Text Box 37"/>
          <p:cNvSpPr txBox="1">
            <a:spLocks noChangeArrowheads="1"/>
          </p:cNvSpPr>
          <p:nvPr/>
        </p:nvSpPr>
        <p:spPr bwMode="auto">
          <a:xfrm>
            <a:off x="5480539" y="5044517"/>
            <a:ext cx="1453716" cy="369332"/>
          </a:xfrm>
          <a:prstGeom prst="rect">
            <a:avLst/>
          </a:prstGeom>
          <a:noFill/>
          <a:ln w="9525">
            <a:noFill/>
            <a:miter lim="800000"/>
            <a:headEnd/>
            <a:tailEnd/>
          </a:ln>
          <a:effectLst/>
        </p:spPr>
        <p:txBody>
          <a:bodyPr wrap="square">
            <a:spAutoFit/>
          </a:bodyPr>
          <a:lstStyle/>
          <a:p>
            <a:pPr eaLnBrk="0" hangingPunct="0">
              <a:spcBef>
                <a:spcPct val="50000"/>
              </a:spcBef>
            </a:pPr>
            <a:r>
              <a:rPr lang="en-US" b="1" dirty="0">
                <a:latin typeface="Trebuchet MS" panose="020B0603020202020204" pitchFamily="34" charset="0"/>
              </a:rPr>
              <a:t>Instructions</a:t>
            </a:r>
            <a:endParaRPr lang="en-US" sz="3200" dirty="0">
              <a:latin typeface="Trebuchet MS" panose="020B0603020202020204" pitchFamily="34" charset="0"/>
            </a:endParaRPr>
          </a:p>
        </p:txBody>
      </p:sp>
      <p:grpSp>
        <p:nvGrpSpPr>
          <p:cNvPr id="17" name="Group 5"/>
          <p:cNvGrpSpPr>
            <a:grpSpLocks/>
          </p:cNvGrpSpPr>
          <p:nvPr/>
        </p:nvGrpSpPr>
        <p:grpSpPr bwMode="auto">
          <a:xfrm>
            <a:off x="762972" y="4415676"/>
            <a:ext cx="878443" cy="1352550"/>
            <a:chOff x="432" y="2688"/>
            <a:chExt cx="651" cy="1065"/>
          </a:xfrm>
        </p:grpSpPr>
        <p:grpSp>
          <p:nvGrpSpPr>
            <p:cNvPr id="18" name="Group 6"/>
            <p:cNvGrpSpPr>
              <a:grpSpLocks/>
            </p:cNvGrpSpPr>
            <p:nvPr/>
          </p:nvGrpSpPr>
          <p:grpSpPr bwMode="auto">
            <a:xfrm>
              <a:off x="432" y="2688"/>
              <a:ext cx="650" cy="1065"/>
              <a:chOff x="302" y="2711"/>
              <a:chExt cx="650" cy="1065"/>
            </a:xfrm>
          </p:grpSpPr>
          <p:sp>
            <p:nvSpPr>
              <p:cNvPr id="31" name="Freeform 7" descr="Horizontal brick"/>
              <p:cNvSpPr>
                <a:spLocks/>
              </p:cNvSpPr>
              <p:nvPr/>
            </p:nvSpPr>
            <p:spPr bwMode="auto">
              <a:xfrm>
                <a:off x="343" y="3167"/>
                <a:ext cx="457" cy="609"/>
              </a:xfrm>
              <a:custGeom>
                <a:avLst/>
                <a:gdLst/>
                <a:ahLst/>
                <a:cxnLst>
                  <a:cxn ang="0">
                    <a:pos x="0" y="384"/>
                  </a:cxn>
                  <a:cxn ang="0">
                    <a:pos x="0" y="48"/>
                  </a:cxn>
                  <a:cxn ang="0">
                    <a:pos x="0" y="0"/>
                  </a:cxn>
                  <a:cxn ang="0">
                    <a:pos x="288" y="0"/>
                  </a:cxn>
                  <a:cxn ang="0">
                    <a:pos x="288" y="384"/>
                  </a:cxn>
                  <a:cxn ang="0">
                    <a:pos x="192" y="384"/>
                  </a:cxn>
                  <a:cxn ang="0">
                    <a:pos x="192" y="96"/>
                  </a:cxn>
                  <a:cxn ang="0">
                    <a:pos x="96" y="96"/>
                  </a:cxn>
                  <a:cxn ang="0">
                    <a:pos x="96" y="384"/>
                  </a:cxn>
                  <a:cxn ang="0">
                    <a:pos x="0" y="384"/>
                  </a:cxn>
                </a:cxnLst>
                <a:rect l="0" t="0" r="r" b="b"/>
                <a:pathLst>
                  <a:path w="288" h="384">
                    <a:moveTo>
                      <a:pt x="0" y="384"/>
                    </a:moveTo>
                    <a:lnTo>
                      <a:pt x="0" y="48"/>
                    </a:lnTo>
                    <a:lnTo>
                      <a:pt x="0" y="0"/>
                    </a:lnTo>
                    <a:lnTo>
                      <a:pt x="288" y="0"/>
                    </a:lnTo>
                    <a:lnTo>
                      <a:pt x="288" y="384"/>
                    </a:lnTo>
                    <a:lnTo>
                      <a:pt x="192" y="384"/>
                    </a:lnTo>
                    <a:lnTo>
                      <a:pt x="192" y="96"/>
                    </a:lnTo>
                    <a:lnTo>
                      <a:pt x="96" y="96"/>
                    </a:lnTo>
                    <a:lnTo>
                      <a:pt x="96" y="384"/>
                    </a:lnTo>
                    <a:lnTo>
                      <a:pt x="0" y="384"/>
                    </a:lnTo>
                    <a:close/>
                  </a:path>
                </a:pathLst>
              </a:custGeom>
              <a:pattFill prst="horzBrick">
                <a:fgClr>
                  <a:srgbClr val="996633"/>
                </a:fgClr>
                <a:bgClr>
                  <a:srgbClr val="FFFFFF"/>
                </a:bgClr>
              </a:pattFill>
              <a:ln w="9525">
                <a:solidFill>
                  <a:schemeClr val="tx1"/>
                </a:solidFill>
                <a:round/>
                <a:headEnd/>
                <a:tailEnd/>
              </a:ln>
              <a:effectLst/>
            </p:spPr>
            <p:txBody>
              <a:bodyPr wrap="none" anchor="ctr"/>
              <a:lstStyle/>
              <a:p>
                <a:endParaRPr lang="en-US" dirty="0">
                  <a:latin typeface="Trebuchet MS" panose="020B0603020202020204" pitchFamily="34" charset="0"/>
                </a:endParaRPr>
              </a:p>
            </p:txBody>
          </p:sp>
          <p:sp>
            <p:nvSpPr>
              <p:cNvPr id="32" name="Rectangle 8"/>
              <p:cNvSpPr>
                <a:spLocks noChangeArrowheads="1"/>
              </p:cNvSpPr>
              <p:nvPr/>
            </p:nvSpPr>
            <p:spPr bwMode="auto">
              <a:xfrm>
                <a:off x="495" y="3320"/>
                <a:ext cx="153" cy="456"/>
              </a:xfrm>
              <a:prstGeom prst="rect">
                <a:avLst/>
              </a:prstGeom>
              <a:solidFill>
                <a:srgbClr val="CC9900"/>
              </a:solidFill>
              <a:ln w="9525">
                <a:solidFill>
                  <a:schemeClr val="tx1"/>
                </a:solidFill>
                <a:miter lim="800000"/>
                <a:headEnd/>
                <a:tailEnd/>
              </a:ln>
              <a:effectLst/>
            </p:spPr>
            <p:txBody>
              <a:bodyPr wrap="none" anchor="ctr"/>
              <a:lstStyle/>
              <a:p>
                <a:endParaRPr lang="en-US" dirty="0">
                  <a:latin typeface="Trebuchet MS" panose="020B0603020202020204" pitchFamily="34" charset="0"/>
                </a:endParaRPr>
              </a:p>
            </p:txBody>
          </p:sp>
          <p:sp>
            <p:nvSpPr>
              <p:cNvPr id="33" name="Rectangle 9"/>
              <p:cNvSpPr>
                <a:spLocks noChangeArrowheads="1"/>
              </p:cNvSpPr>
              <p:nvPr/>
            </p:nvSpPr>
            <p:spPr bwMode="auto">
              <a:xfrm>
                <a:off x="302" y="3107"/>
                <a:ext cx="533" cy="64"/>
              </a:xfrm>
              <a:prstGeom prst="rect">
                <a:avLst/>
              </a:prstGeom>
              <a:solidFill>
                <a:srgbClr val="808080"/>
              </a:solidFill>
              <a:ln w="9525">
                <a:solidFill>
                  <a:schemeClr val="tx1"/>
                </a:solidFill>
                <a:miter lim="800000"/>
                <a:headEnd/>
                <a:tailEnd/>
              </a:ln>
              <a:effectLst/>
            </p:spPr>
            <p:txBody>
              <a:bodyPr wrap="none" anchor="ctr"/>
              <a:lstStyle/>
              <a:p>
                <a:endParaRPr lang="en-US" dirty="0">
                  <a:latin typeface="Trebuchet MS" panose="020B0603020202020204" pitchFamily="34" charset="0"/>
                </a:endParaRPr>
              </a:p>
            </p:txBody>
          </p:sp>
          <p:sp>
            <p:nvSpPr>
              <p:cNvPr id="34" name="Freeform 10"/>
              <p:cNvSpPr>
                <a:spLocks/>
              </p:cNvSpPr>
              <p:nvPr/>
            </p:nvSpPr>
            <p:spPr bwMode="auto">
              <a:xfrm>
                <a:off x="706" y="2711"/>
                <a:ext cx="246" cy="417"/>
              </a:xfrm>
              <a:custGeom>
                <a:avLst/>
                <a:gdLst/>
                <a:ahLst/>
                <a:cxnLst>
                  <a:cxn ang="0">
                    <a:pos x="0" y="263"/>
                  </a:cxn>
                  <a:cxn ang="0">
                    <a:pos x="0" y="104"/>
                  </a:cxn>
                  <a:cxn ang="0">
                    <a:pos x="155" y="0"/>
                  </a:cxn>
                </a:cxnLst>
                <a:rect l="0" t="0" r="r" b="b"/>
                <a:pathLst>
                  <a:path w="155" h="263">
                    <a:moveTo>
                      <a:pt x="0" y="263"/>
                    </a:moveTo>
                    <a:cubicBezTo>
                      <a:pt x="0" y="210"/>
                      <a:pt x="0" y="157"/>
                      <a:pt x="0" y="104"/>
                    </a:cubicBezTo>
                    <a:lnTo>
                      <a:pt x="155" y="0"/>
                    </a:lnTo>
                  </a:path>
                </a:pathLst>
              </a:custGeom>
              <a:noFill/>
              <a:ln w="19050">
                <a:solidFill>
                  <a:schemeClr val="tx1"/>
                </a:solidFill>
                <a:round/>
                <a:headEnd/>
                <a:tailEnd/>
              </a:ln>
              <a:effectLst/>
            </p:spPr>
            <p:txBody>
              <a:bodyPr wrap="none" anchor="ctr"/>
              <a:lstStyle/>
              <a:p>
                <a:endParaRPr lang="en-US" dirty="0">
                  <a:latin typeface="Trebuchet MS" panose="020B0603020202020204" pitchFamily="34" charset="0"/>
                </a:endParaRPr>
              </a:p>
            </p:txBody>
          </p:sp>
        </p:grpSp>
        <p:grpSp>
          <p:nvGrpSpPr>
            <p:cNvPr id="19" name="Group 11"/>
            <p:cNvGrpSpPr>
              <a:grpSpLocks/>
            </p:cNvGrpSpPr>
            <p:nvPr/>
          </p:nvGrpSpPr>
          <p:grpSpPr bwMode="auto">
            <a:xfrm>
              <a:off x="1008" y="2688"/>
              <a:ext cx="75" cy="95"/>
              <a:chOff x="805" y="2016"/>
              <a:chExt cx="96" cy="96"/>
            </a:xfrm>
          </p:grpSpPr>
          <p:sp>
            <p:nvSpPr>
              <p:cNvPr id="28" name="Line 12"/>
              <p:cNvSpPr>
                <a:spLocks noChangeShapeType="1"/>
              </p:cNvSpPr>
              <p:nvPr/>
            </p:nvSpPr>
            <p:spPr bwMode="auto">
              <a:xfrm flipV="1">
                <a:off x="826" y="2016"/>
                <a:ext cx="54" cy="96"/>
              </a:xfrm>
              <a:prstGeom prst="line">
                <a:avLst/>
              </a:prstGeom>
              <a:noFill/>
              <a:ln w="9525">
                <a:solidFill>
                  <a:schemeClr val="tx1"/>
                </a:solidFill>
                <a:round/>
                <a:headEnd/>
                <a:tailEnd/>
              </a:ln>
              <a:effectLst/>
            </p:spPr>
            <p:txBody>
              <a:bodyPr wrap="none" anchor="ctr"/>
              <a:lstStyle/>
              <a:p>
                <a:endParaRPr lang="en-US" dirty="0">
                  <a:latin typeface="Trebuchet MS" panose="020B0603020202020204" pitchFamily="34" charset="0"/>
                </a:endParaRPr>
              </a:p>
            </p:txBody>
          </p:sp>
          <p:sp>
            <p:nvSpPr>
              <p:cNvPr id="29" name="Line 13"/>
              <p:cNvSpPr>
                <a:spLocks noChangeShapeType="1"/>
              </p:cNvSpPr>
              <p:nvPr/>
            </p:nvSpPr>
            <p:spPr bwMode="auto">
              <a:xfrm rot="5400000" flipV="1">
                <a:off x="826" y="2016"/>
                <a:ext cx="54" cy="96"/>
              </a:xfrm>
              <a:prstGeom prst="line">
                <a:avLst/>
              </a:prstGeom>
              <a:noFill/>
              <a:ln w="9525">
                <a:solidFill>
                  <a:schemeClr val="tx1"/>
                </a:solidFill>
                <a:round/>
                <a:headEnd/>
                <a:tailEnd/>
              </a:ln>
              <a:effectLst/>
            </p:spPr>
            <p:txBody>
              <a:bodyPr wrap="none" anchor="ctr"/>
              <a:lstStyle/>
              <a:p>
                <a:endParaRPr lang="en-US" dirty="0">
                  <a:latin typeface="Trebuchet MS" panose="020B0603020202020204" pitchFamily="34" charset="0"/>
                </a:endParaRPr>
              </a:p>
            </p:txBody>
          </p:sp>
          <p:sp>
            <p:nvSpPr>
              <p:cNvPr id="30" name="Line 14"/>
              <p:cNvSpPr>
                <a:spLocks noChangeShapeType="1"/>
              </p:cNvSpPr>
              <p:nvPr/>
            </p:nvSpPr>
            <p:spPr bwMode="auto">
              <a:xfrm rot="2700000" flipV="1">
                <a:off x="827" y="2016"/>
                <a:ext cx="54" cy="96"/>
              </a:xfrm>
              <a:prstGeom prst="line">
                <a:avLst/>
              </a:prstGeom>
              <a:noFill/>
              <a:ln w="9525">
                <a:solidFill>
                  <a:schemeClr val="tx1"/>
                </a:solidFill>
                <a:round/>
                <a:headEnd/>
                <a:tailEnd/>
              </a:ln>
              <a:effectLst/>
            </p:spPr>
            <p:txBody>
              <a:bodyPr wrap="none" anchor="ctr"/>
              <a:lstStyle/>
              <a:p>
                <a:endParaRPr lang="en-US" dirty="0">
                  <a:latin typeface="Trebuchet MS" panose="020B0603020202020204" pitchFamily="34" charset="0"/>
                </a:endParaRPr>
              </a:p>
            </p:txBody>
          </p:sp>
        </p:grpSp>
        <p:grpSp>
          <p:nvGrpSpPr>
            <p:cNvPr id="20" name="Group 15"/>
            <p:cNvGrpSpPr>
              <a:grpSpLocks/>
            </p:cNvGrpSpPr>
            <p:nvPr/>
          </p:nvGrpSpPr>
          <p:grpSpPr bwMode="auto">
            <a:xfrm>
              <a:off x="834" y="2777"/>
              <a:ext cx="75" cy="95"/>
              <a:chOff x="805" y="2016"/>
              <a:chExt cx="96" cy="96"/>
            </a:xfrm>
          </p:grpSpPr>
          <p:sp>
            <p:nvSpPr>
              <p:cNvPr id="25" name="Line 16"/>
              <p:cNvSpPr>
                <a:spLocks noChangeShapeType="1"/>
              </p:cNvSpPr>
              <p:nvPr/>
            </p:nvSpPr>
            <p:spPr bwMode="auto">
              <a:xfrm flipV="1">
                <a:off x="826" y="2016"/>
                <a:ext cx="54" cy="96"/>
              </a:xfrm>
              <a:prstGeom prst="line">
                <a:avLst/>
              </a:prstGeom>
              <a:noFill/>
              <a:ln w="9525">
                <a:solidFill>
                  <a:schemeClr val="tx1"/>
                </a:solidFill>
                <a:round/>
                <a:headEnd/>
                <a:tailEnd/>
              </a:ln>
              <a:effectLst/>
            </p:spPr>
            <p:txBody>
              <a:bodyPr wrap="none" anchor="ctr"/>
              <a:lstStyle/>
              <a:p>
                <a:endParaRPr lang="en-US" dirty="0">
                  <a:latin typeface="Trebuchet MS" panose="020B0603020202020204" pitchFamily="34" charset="0"/>
                </a:endParaRPr>
              </a:p>
            </p:txBody>
          </p:sp>
          <p:sp>
            <p:nvSpPr>
              <p:cNvPr id="26" name="Line 17"/>
              <p:cNvSpPr>
                <a:spLocks noChangeShapeType="1"/>
              </p:cNvSpPr>
              <p:nvPr/>
            </p:nvSpPr>
            <p:spPr bwMode="auto">
              <a:xfrm rot="5400000" flipV="1">
                <a:off x="826" y="2016"/>
                <a:ext cx="54" cy="96"/>
              </a:xfrm>
              <a:prstGeom prst="line">
                <a:avLst/>
              </a:prstGeom>
              <a:noFill/>
              <a:ln w="9525">
                <a:solidFill>
                  <a:schemeClr val="tx1"/>
                </a:solidFill>
                <a:round/>
                <a:headEnd/>
                <a:tailEnd/>
              </a:ln>
              <a:effectLst/>
            </p:spPr>
            <p:txBody>
              <a:bodyPr wrap="none" anchor="ctr"/>
              <a:lstStyle/>
              <a:p>
                <a:endParaRPr lang="en-US" dirty="0">
                  <a:latin typeface="Trebuchet MS" panose="020B0603020202020204" pitchFamily="34" charset="0"/>
                </a:endParaRPr>
              </a:p>
            </p:txBody>
          </p:sp>
          <p:sp>
            <p:nvSpPr>
              <p:cNvPr id="27" name="Line 18"/>
              <p:cNvSpPr>
                <a:spLocks noChangeShapeType="1"/>
              </p:cNvSpPr>
              <p:nvPr/>
            </p:nvSpPr>
            <p:spPr bwMode="auto">
              <a:xfrm rot="2700000" flipV="1">
                <a:off x="827" y="2016"/>
                <a:ext cx="54" cy="96"/>
              </a:xfrm>
              <a:prstGeom prst="line">
                <a:avLst/>
              </a:prstGeom>
              <a:noFill/>
              <a:ln w="9525">
                <a:solidFill>
                  <a:schemeClr val="tx1"/>
                </a:solidFill>
                <a:round/>
                <a:headEnd/>
                <a:tailEnd/>
              </a:ln>
              <a:effectLst/>
            </p:spPr>
            <p:txBody>
              <a:bodyPr wrap="none" anchor="ctr"/>
              <a:lstStyle/>
              <a:p>
                <a:endParaRPr lang="en-US" dirty="0">
                  <a:latin typeface="Trebuchet MS" panose="020B0603020202020204" pitchFamily="34" charset="0"/>
                </a:endParaRPr>
              </a:p>
            </p:txBody>
          </p:sp>
        </p:grpSp>
        <p:grpSp>
          <p:nvGrpSpPr>
            <p:cNvPr id="21" name="Group 19"/>
            <p:cNvGrpSpPr>
              <a:grpSpLocks/>
            </p:cNvGrpSpPr>
            <p:nvPr/>
          </p:nvGrpSpPr>
          <p:grpSpPr bwMode="auto">
            <a:xfrm>
              <a:off x="912" y="2736"/>
              <a:ext cx="74" cy="95"/>
              <a:chOff x="805" y="2016"/>
              <a:chExt cx="96" cy="96"/>
            </a:xfrm>
          </p:grpSpPr>
          <p:sp>
            <p:nvSpPr>
              <p:cNvPr id="22" name="Line 20"/>
              <p:cNvSpPr>
                <a:spLocks noChangeShapeType="1"/>
              </p:cNvSpPr>
              <p:nvPr/>
            </p:nvSpPr>
            <p:spPr bwMode="auto">
              <a:xfrm flipV="1">
                <a:off x="826" y="2016"/>
                <a:ext cx="54" cy="96"/>
              </a:xfrm>
              <a:prstGeom prst="line">
                <a:avLst/>
              </a:prstGeom>
              <a:noFill/>
              <a:ln w="9525">
                <a:solidFill>
                  <a:schemeClr val="tx1"/>
                </a:solidFill>
                <a:round/>
                <a:headEnd/>
                <a:tailEnd/>
              </a:ln>
              <a:effectLst/>
            </p:spPr>
            <p:txBody>
              <a:bodyPr wrap="none" anchor="ctr"/>
              <a:lstStyle/>
              <a:p>
                <a:endParaRPr lang="en-US" dirty="0">
                  <a:latin typeface="Trebuchet MS" panose="020B0603020202020204" pitchFamily="34" charset="0"/>
                </a:endParaRPr>
              </a:p>
            </p:txBody>
          </p:sp>
          <p:sp>
            <p:nvSpPr>
              <p:cNvPr id="23" name="Line 21"/>
              <p:cNvSpPr>
                <a:spLocks noChangeShapeType="1"/>
              </p:cNvSpPr>
              <p:nvPr/>
            </p:nvSpPr>
            <p:spPr bwMode="auto">
              <a:xfrm rot="5400000" flipV="1">
                <a:off x="826" y="2016"/>
                <a:ext cx="54" cy="96"/>
              </a:xfrm>
              <a:prstGeom prst="line">
                <a:avLst/>
              </a:prstGeom>
              <a:noFill/>
              <a:ln w="9525">
                <a:solidFill>
                  <a:schemeClr val="tx1"/>
                </a:solidFill>
                <a:round/>
                <a:headEnd/>
                <a:tailEnd/>
              </a:ln>
              <a:effectLst/>
            </p:spPr>
            <p:txBody>
              <a:bodyPr wrap="none" anchor="ctr"/>
              <a:lstStyle/>
              <a:p>
                <a:endParaRPr lang="en-US" dirty="0">
                  <a:latin typeface="Trebuchet MS" panose="020B0603020202020204" pitchFamily="34" charset="0"/>
                </a:endParaRPr>
              </a:p>
            </p:txBody>
          </p:sp>
          <p:sp>
            <p:nvSpPr>
              <p:cNvPr id="24" name="Line 22"/>
              <p:cNvSpPr>
                <a:spLocks noChangeShapeType="1"/>
              </p:cNvSpPr>
              <p:nvPr/>
            </p:nvSpPr>
            <p:spPr bwMode="auto">
              <a:xfrm rot="2700000" flipV="1">
                <a:off x="827" y="2016"/>
                <a:ext cx="54" cy="96"/>
              </a:xfrm>
              <a:prstGeom prst="line">
                <a:avLst/>
              </a:prstGeom>
              <a:noFill/>
              <a:ln w="9525">
                <a:solidFill>
                  <a:schemeClr val="tx1"/>
                </a:solidFill>
                <a:round/>
                <a:headEnd/>
                <a:tailEnd/>
              </a:ln>
              <a:effectLst/>
            </p:spPr>
            <p:txBody>
              <a:bodyPr wrap="none" anchor="ctr"/>
              <a:lstStyle/>
              <a:p>
                <a:endParaRPr lang="en-US" dirty="0">
                  <a:latin typeface="Trebuchet MS" panose="020B0603020202020204" pitchFamily="34" charset="0"/>
                </a:endParaRPr>
              </a:p>
            </p:txBody>
          </p:sp>
        </p:grpSp>
      </p:grpSp>
      <p:pic>
        <p:nvPicPr>
          <p:cNvPr id="35" name="Picture 34"/>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058775" y="1634045"/>
            <a:ext cx="1311710" cy="1377615"/>
          </a:xfrm>
          <a:prstGeom prst="rect">
            <a:avLst/>
          </a:prstGeom>
        </p:spPr>
      </p:pic>
      <p:pic>
        <p:nvPicPr>
          <p:cNvPr id="36" name="Picture 3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25561" y="1738546"/>
            <a:ext cx="2202000" cy="1333695"/>
          </a:xfrm>
          <a:prstGeom prst="rect">
            <a:avLst/>
          </a:prstGeom>
        </p:spPr>
      </p:pic>
      <p:pic>
        <p:nvPicPr>
          <p:cNvPr id="37" name="Picture 36"/>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5501975" y="1593524"/>
            <a:ext cx="1607425" cy="1607425"/>
          </a:xfrm>
          <a:prstGeom prst="rect">
            <a:avLst/>
          </a:prstGeom>
        </p:spPr>
      </p:pic>
      <p:pic>
        <p:nvPicPr>
          <p:cNvPr id="38" name="Picture 37"/>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7730831" y="1723919"/>
            <a:ext cx="1448232" cy="1448232"/>
          </a:xfrm>
          <a:prstGeom prst="ellipse">
            <a:avLst/>
          </a:prstGeom>
          <a:ln>
            <a:noFill/>
          </a:ln>
          <a:effectLst>
            <a:softEdge rad="112500"/>
          </a:effectLst>
        </p:spPr>
      </p:pic>
      <p:sp>
        <p:nvSpPr>
          <p:cNvPr id="39" name="Line 32"/>
          <p:cNvSpPr>
            <a:spLocks noChangeShapeType="1"/>
          </p:cNvSpPr>
          <p:nvPr/>
        </p:nvSpPr>
        <p:spPr bwMode="auto">
          <a:xfrm flipH="1">
            <a:off x="7083194" y="2435335"/>
            <a:ext cx="548640" cy="0"/>
          </a:xfrm>
          <a:prstGeom prst="line">
            <a:avLst/>
          </a:prstGeom>
          <a:noFill/>
          <a:ln w="57150">
            <a:solidFill>
              <a:srgbClr val="FF0000"/>
            </a:solidFill>
            <a:round/>
            <a:headEnd/>
            <a:tailEnd type="triangle" w="med" len="med"/>
          </a:ln>
          <a:effectLst/>
        </p:spPr>
        <p:txBody>
          <a:bodyPr wrap="none" anchor="ctr"/>
          <a:lstStyle/>
          <a:p>
            <a:endParaRPr lang="en-US" dirty="0">
              <a:latin typeface="Trebuchet MS" panose="020B0603020202020204" pitchFamily="34" charset="0"/>
            </a:endParaRPr>
          </a:p>
        </p:txBody>
      </p:sp>
      <p:sp>
        <p:nvSpPr>
          <p:cNvPr id="41" name="Text Box 35"/>
          <p:cNvSpPr txBox="1">
            <a:spLocks noChangeArrowheads="1"/>
          </p:cNvSpPr>
          <p:nvPr/>
        </p:nvSpPr>
        <p:spPr bwMode="auto">
          <a:xfrm>
            <a:off x="5316525" y="1371600"/>
            <a:ext cx="1935209" cy="369332"/>
          </a:xfrm>
          <a:prstGeom prst="rect">
            <a:avLst/>
          </a:prstGeom>
          <a:noFill/>
          <a:ln w="9525">
            <a:noFill/>
            <a:miter lim="800000"/>
            <a:headEnd/>
            <a:tailEnd/>
          </a:ln>
          <a:effectLst/>
        </p:spPr>
        <p:txBody>
          <a:bodyPr wrap="square">
            <a:spAutoFit/>
          </a:bodyPr>
          <a:lstStyle/>
          <a:p>
            <a:pPr algn="ctr" eaLnBrk="0" hangingPunct="0">
              <a:spcBef>
                <a:spcPct val="50000"/>
              </a:spcBef>
            </a:pPr>
            <a:r>
              <a:rPr lang="en-US" b="1" dirty="0">
                <a:latin typeface="Trebuchet MS" panose="020B0603020202020204" pitchFamily="34" charset="0"/>
              </a:rPr>
              <a:t>CWMS Database</a:t>
            </a:r>
            <a:endParaRPr lang="en-US" sz="1100" b="1" dirty="0">
              <a:latin typeface="Trebuchet MS" panose="020B0603020202020204" pitchFamily="34" charset="0"/>
            </a:endParaRPr>
          </a:p>
        </p:txBody>
      </p:sp>
      <p:sp>
        <p:nvSpPr>
          <p:cNvPr id="42" name="Text Box 35"/>
          <p:cNvSpPr txBox="1">
            <a:spLocks noChangeArrowheads="1"/>
          </p:cNvSpPr>
          <p:nvPr/>
        </p:nvSpPr>
        <p:spPr bwMode="auto">
          <a:xfrm>
            <a:off x="7640464" y="1459468"/>
            <a:ext cx="1434934" cy="369332"/>
          </a:xfrm>
          <a:prstGeom prst="rect">
            <a:avLst/>
          </a:prstGeom>
          <a:noFill/>
          <a:ln w="9525">
            <a:noFill/>
            <a:miter lim="800000"/>
            <a:headEnd/>
            <a:tailEnd/>
          </a:ln>
          <a:effectLst/>
        </p:spPr>
        <p:txBody>
          <a:bodyPr wrap="square">
            <a:spAutoFit/>
          </a:bodyPr>
          <a:lstStyle/>
          <a:p>
            <a:pPr algn="ctr" eaLnBrk="0" hangingPunct="0">
              <a:spcBef>
                <a:spcPct val="50000"/>
              </a:spcBef>
            </a:pPr>
            <a:r>
              <a:rPr lang="en-US" b="1" dirty="0">
                <a:latin typeface="Trebuchet MS" panose="020B0603020202020204" pitchFamily="34" charset="0"/>
              </a:rPr>
              <a:t>Met Data</a:t>
            </a:r>
            <a:endParaRPr lang="en-US" sz="1100" b="1" dirty="0">
              <a:latin typeface="Trebuchet MS" panose="020B0603020202020204" pitchFamily="34" charset="0"/>
            </a:endParaRPr>
          </a:p>
        </p:txBody>
      </p:sp>
      <p:pic>
        <p:nvPicPr>
          <p:cNvPr id="44" name="Picture 43"/>
          <p:cNvPicPr>
            <a:picLocks noChangeAspect="1"/>
          </p:cNvPicPr>
          <p:nvPr/>
        </p:nvPicPr>
        <p:blipFill>
          <a:blip r:embed="rId8"/>
          <a:stretch>
            <a:fillRect/>
          </a:stretch>
        </p:blipFill>
        <p:spPr>
          <a:xfrm>
            <a:off x="3289480" y="3698724"/>
            <a:ext cx="1700782" cy="1337769"/>
          </a:xfrm>
          <a:prstGeom prst="rect">
            <a:avLst/>
          </a:prstGeom>
          <a:ln>
            <a:solidFill>
              <a:schemeClr val="tx1"/>
            </a:solidFill>
          </a:ln>
        </p:spPr>
      </p:pic>
      <p:cxnSp>
        <p:nvCxnSpPr>
          <p:cNvPr id="51" name="AutoShape 34"/>
          <p:cNvCxnSpPr>
            <a:cxnSpLocks noChangeShapeType="1"/>
          </p:cNvCxnSpPr>
          <p:nvPr/>
        </p:nvCxnSpPr>
        <p:spPr bwMode="auto">
          <a:xfrm rot="10800000">
            <a:off x="5147040" y="4355635"/>
            <a:ext cx="1786758" cy="550737"/>
          </a:xfrm>
          <a:prstGeom prst="bentConnector3">
            <a:avLst>
              <a:gd name="adj1" fmla="val 50000"/>
            </a:avLst>
          </a:prstGeom>
          <a:noFill/>
          <a:ln w="57150">
            <a:solidFill>
              <a:srgbClr val="FF0000"/>
            </a:solidFill>
            <a:miter lim="800000"/>
            <a:headEnd/>
            <a:tailEnd type="triangle" w="med" len="med"/>
          </a:ln>
          <a:effectLst/>
        </p:spPr>
      </p:cxnSp>
      <p:sp>
        <p:nvSpPr>
          <p:cNvPr id="47" name="Line 32"/>
          <p:cNvSpPr>
            <a:spLocks noChangeShapeType="1"/>
          </p:cNvSpPr>
          <p:nvPr/>
        </p:nvSpPr>
        <p:spPr bwMode="auto">
          <a:xfrm flipH="1">
            <a:off x="5952979" y="5509678"/>
            <a:ext cx="822960" cy="0"/>
          </a:xfrm>
          <a:prstGeom prst="line">
            <a:avLst/>
          </a:prstGeom>
          <a:noFill/>
          <a:ln w="57150">
            <a:solidFill>
              <a:srgbClr val="FF0000"/>
            </a:solidFill>
            <a:round/>
            <a:headEnd/>
            <a:tailEnd type="triangle" w="med" len="med"/>
          </a:ln>
          <a:effectLst/>
        </p:spPr>
        <p:txBody>
          <a:bodyPr wrap="none" anchor="ctr"/>
          <a:lstStyle/>
          <a:p>
            <a:endParaRPr lang="en-US" dirty="0">
              <a:latin typeface="Trebuchet MS" panose="020B0603020202020204" pitchFamily="34" charset="0"/>
            </a:endParaRPr>
          </a:p>
        </p:txBody>
      </p:sp>
      <p:sp>
        <p:nvSpPr>
          <p:cNvPr id="48" name="Rounded Rectangle 47"/>
          <p:cNvSpPr/>
          <p:nvPr/>
        </p:nvSpPr>
        <p:spPr bwMode="auto">
          <a:xfrm>
            <a:off x="222739" y="1328432"/>
            <a:ext cx="8956324" cy="5453368"/>
          </a:xfrm>
          <a:prstGeom prst="round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sz="800">
              <a:latin typeface="Arial Black" pitchFamily="34" charset="0"/>
            </a:endParaRPr>
          </a:p>
        </p:txBody>
      </p:sp>
      <p:pic>
        <p:nvPicPr>
          <p:cNvPr id="4" name="Picture 3"/>
          <p:cNvPicPr>
            <a:picLocks noChangeAspect="1"/>
          </p:cNvPicPr>
          <p:nvPr/>
        </p:nvPicPr>
        <p:blipFill rotWithShape="1">
          <a:blip r:embed="rId9"/>
          <a:srcRect l="-319" t="-102" r="43638" b="6667"/>
          <a:stretch/>
        </p:blipFill>
        <p:spPr>
          <a:xfrm>
            <a:off x="2354027" y="4141860"/>
            <a:ext cx="3259899" cy="2252750"/>
          </a:xfrm>
          <a:prstGeom prst="rect">
            <a:avLst/>
          </a:prstGeom>
        </p:spPr>
      </p:pic>
      <p:sp>
        <p:nvSpPr>
          <p:cNvPr id="45" name="Title 44">
            <a:extLst>
              <a:ext uri="{FF2B5EF4-FFF2-40B4-BE49-F238E27FC236}">
                <a16:creationId xmlns:a16="http://schemas.microsoft.com/office/drawing/2014/main" id="{7B0E4139-46EA-E0AB-D71B-CBDE7329730B}"/>
              </a:ext>
            </a:extLst>
          </p:cNvPr>
          <p:cNvSpPr>
            <a:spLocks noGrp="1"/>
          </p:cNvSpPr>
          <p:nvPr>
            <p:ph type="title"/>
          </p:nvPr>
        </p:nvSpPr>
        <p:spPr/>
        <p:txBody>
          <a:bodyPr/>
          <a:lstStyle/>
          <a:p>
            <a:r>
              <a:rPr lang="en-US" dirty="0"/>
              <a:t>Corps water management system (CWMS)</a:t>
            </a:r>
          </a:p>
        </p:txBody>
      </p:sp>
      <p:sp>
        <p:nvSpPr>
          <p:cNvPr id="52" name="Freeform: Shape 51">
            <a:extLst>
              <a:ext uri="{FF2B5EF4-FFF2-40B4-BE49-F238E27FC236}">
                <a16:creationId xmlns:a16="http://schemas.microsoft.com/office/drawing/2014/main" id="{798722E3-4334-00AB-98E6-66A7A1C1677C}"/>
              </a:ext>
            </a:extLst>
          </p:cNvPr>
          <p:cNvSpPr/>
          <p:nvPr/>
        </p:nvSpPr>
        <p:spPr>
          <a:xfrm>
            <a:off x="10760665" y="2600740"/>
            <a:ext cx="837410" cy="836658"/>
          </a:xfrm>
          <a:custGeom>
            <a:avLst/>
            <a:gdLst>
              <a:gd name="connsiteX0" fmla="*/ 123825 w 247650"/>
              <a:gd name="connsiteY0" fmla="*/ 0 h 247650"/>
              <a:gd name="connsiteX1" fmla="*/ 0 w 247650"/>
              <a:gd name="connsiteY1" fmla="*/ 123825 h 247650"/>
              <a:gd name="connsiteX2" fmla="*/ 123825 w 247650"/>
              <a:gd name="connsiteY2" fmla="*/ 247650 h 247650"/>
              <a:gd name="connsiteX3" fmla="*/ 247650 w 247650"/>
              <a:gd name="connsiteY3" fmla="*/ 123825 h 247650"/>
              <a:gd name="connsiteX4" fmla="*/ 123825 w 247650"/>
              <a:gd name="connsiteY4" fmla="*/ 0 h 247650"/>
              <a:gd name="connsiteX5" fmla="*/ 228117 w 247650"/>
              <a:gd name="connsiteY5" fmla="*/ 114300 h 247650"/>
              <a:gd name="connsiteX6" fmla="*/ 194604 w 247650"/>
              <a:gd name="connsiteY6" fmla="*/ 114300 h 247650"/>
              <a:gd name="connsiteX7" fmla="*/ 154828 w 247650"/>
              <a:gd name="connsiteY7" fmla="*/ 23738 h 247650"/>
              <a:gd name="connsiteX8" fmla="*/ 228117 w 247650"/>
              <a:gd name="connsiteY8" fmla="*/ 114300 h 247650"/>
              <a:gd name="connsiteX9" fmla="*/ 114300 w 247650"/>
              <a:gd name="connsiteY9" fmla="*/ 30724 h 247650"/>
              <a:gd name="connsiteX10" fmla="*/ 114300 w 247650"/>
              <a:gd name="connsiteY10" fmla="*/ 114300 h 247650"/>
              <a:gd name="connsiteX11" fmla="*/ 72144 w 247650"/>
              <a:gd name="connsiteY11" fmla="*/ 114300 h 247650"/>
              <a:gd name="connsiteX12" fmla="*/ 114300 w 247650"/>
              <a:gd name="connsiteY12" fmla="*/ 30724 h 247650"/>
              <a:gd name="connsiteX13" fmla="*/ 114300 w 247650"/>
              <a:gd name="connsiteY13" fmla="*/ 133350 h 247650"/>
              <a:gd name="connsiteX14" fmla="*/ 114300 w 247650"/>
              <a:gd name="connsiteY14" fmla="*/ 216936 h 247650"/>
              <a:gd name="connsiteX15" fmla="*/ 72152 w 247650"/>
              <a:gd name="connsiteY15" fmla="*/ 133350 h 247650"/>
              <a:gd name="connsiteX16" fmla="*/ 133350 w 247650"/>
              <a:gd name="connsiteY16" fmla="*/ 216920 h 247650"/>
              <a:gd name="connsiteX17" fmla="*/ 133350 w 247650"/>
              <a:gd name="connsiteY17" fmla="*/ 133350 h 247650"/>
              <a:gd name="connsiteX18" fmla="*/ 175498 w 247650"/>
              <a:gd name="connsiteY18" fmla="*/ 133350 h 247650"/>
              <a:gd name="connsiteX19" fmla="*/ 133350 w 247650"/>
              <a:gd name="connsiteY19" fmla="*/ 216920 h 247650"/>
              <a:gd name="connsiteX20" fmla="*/ 133350 w 247650"/>
              <a:gd name="connsiteY20" fmla="*/ 114300 h 247650"/>
              <a:gd name="connsiteX21" fmla="*/ 133350 w 247650"/>
              <a:gd name="connsiteY21" fmla="*/ 30738 h 247650"/>
              <a:gd name="connsiteX22" fmla="*/ 175498 w 247650"/>
              <a:gd name="connsiteY22" fmla="*/ 114300 h 247650"/>
              <a:gd name="connsiteX23" fmla="*/ 92647 w 247650"/>
              <a:gd name="connsiteY23" fmla="*/ 23790 h 247650"/>
              <a:gd name="connsiteX24" fmla="*/ 53048 w 247650"/>
              <a:gd name="connsiteY24" fmla="*/ 114300 h 247650"/>
              <a:gd name="connsiteX25" fmla="*/ 19533 w 247650"/>
              <a:gd name="connsiteY25" fmla="*/ 114300 h 247650"/>
              <a:gd name="connsiteX26" fmla="*/ 92647 w 247650"/>
              <a:gd name="connsiteY26" fmla="*/ 23790 h 247650"/>
              <a:gd name="connsiteX27" fmla="*/ 19533 w 247650"/>
              <a:gd name="connsiteY27" fmla="*/ 133350 h 247650"/>
              <a:gd name="connsiteX28" fmla="*/ 53046 w 247650"/>
              <a:gd name="connsiteY28" fmla="*/ 133350 h 247650"/>
              <a:gd name="connsiteX29" fmla="*/ 92788 w 247650"/>
              <a:gd name="connsiteY29" fmla="*/ 223902 h 247650"/>
              <a:gd name="connsiteX30" fmla="*/ 19533 w 247650"/>
              <a:gd name="connsiteY30" fmla="*/ 133350 h 247650"/>
              <a:gd name="connsiteX31" fmla="*/ 154837 w 247650"/>
              <a:gd name="connsiteY31" fmla="*/ 223910 h 247650"/>
              <a:gd name="connsiteX32" fmla="*/ 194604 w 247650"/>
              <a:gd name="connsiteY32" fmla="*/ 133350 h 247650"/>
              <a:gd name="connsiteX33" fmla="*/ 228117 w 247650"/>
              <a:gd name="connsiteY33" fmla="*/ 133350 h 247650"/>
              <a:gd name="connsiteX34" fmla="*/ 154837 w 247650"/>
              <a:gd name="connsiteY34" fmla="*/ 223910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47650" h="247650">
                <a:moveTo>
                  <a:pt x="123825" y="0"/>
                </a:moveTo>
                <a:cubicBezTo>
                  <a:pt x="55438" y="0"/>
                  <a:pt x="0" y="55438"/>
                  <a:pt x="0" y="123825"/>
                </a:cubicBezTo>
                <a:cubicBezTo>
                  <a:pt x="0" y="192212"/>
                  <a:pt x="55438" y="247650"/>
                  <a:pt x="123825" y="247650"/>
                </a:cubicBezTo>
                <a:cubicBezTo>
                  <a:pt x="192212" y="247650"/>
                  <a:pt x="247650" y="192212"/>
                  <a:pt x="247650" y="123825"/>
                </a:cubicBezTo>
                <a:cubicBezTo>
                  <a:pt x="247572" y="55471"/>
                  <a:pt x="192179" y="78"/>
                  <a:pt x="123825" y="0"/>
                </a:cubicBezTo>
                <a:close/>
                <a:moveTo>
                  <a:pt x="228117" y="114300"/>
                </a:moveTo>
                <a:lnTo>
                  <a:pt x="194604" y="114300"/>
                </a:lnTo>
                <a:cubicBezTo>
                  <a:pt x="193287" y="80166"/>
                  <a:pt x="179072" y="47802"/>
                  <a:pt x="154828" y="23738"/>
                </a:cubicBezTo>
                <a:cubicBezTo>
                  <a:pt x="195302" y="36360"/>
                  <a:pt x="224212" y="72084"/>
                  <a:pt x="228117" y="114300"/>
                </a:cubicBezTo>
                <a:close/>
                <a:moveTo>
                  <a:pt x="114300" y="30724"/>
                </a:moveTo>
                <a:lnTo>
                  <a:pt x="114300" y="114300"/>
                </a:lnTo>
                <a:lnTo>
                  <a:pt x="72144" y="114300"/>
                </a:lnTo>
                <a:cubicBezTo>
                  <a:pt x="74563" y="78379"/>
                  <a:pt x="90519" y="47053"/>
                  <a:pt x="114300" y="30724"/>
                </a:cubicBezTo>
                <a:close/>
                <a:moveTo>
                  <a:pt x="114300" y="133350"/>
                </a:moveTo>
                <a:lnTo>
                  <a:pt x="114300" y="216936"/>
                </a:lnTo>
                <a:cubicBezTo>
                  <a:pt x="90546" y="200580"/>
                  <a:pt x="74581" y="169150"/>
                  <a:pt x="72152" y="133350"/>
                </a:cubicBezTo>
                <a:close/>
                <a:moveTo>
                  <a:pt x="133350" y="216920"/>
                </a:moveTo>
                <a:lnTo>
                  <a:pt x="133350" y="133350"/>
                </a:lnTo>
                <a:lnTo>
                  <a:pt x="175498" y="133350"/>
                </a:lnTo>
                <a:cubicBezTo>
                  <a:pt x="173069" y="169111"/>
                  <a:pt x="157093" y="200556"/>
                  <a:pt x="133350" y="216920"/>
                </a:cubicBezTo>
                <a:close/>
                <a:moveTo>
                  <a:pt x="133350" y="114300"/>
                </a:moveTo>
                <a:lnTo>
                  <a:pt x="133350" y="30738"/>
                </a:lnTo>
                <a:cubicBezTo>
                  <a:pt x="157090" y="47102"/>
                  <a:pt x="173069" y="78541"/>
                  <a:pt x="175498" y="114300"/>
                </a:cubicBezTo>
                <a:close/>
                <a:moveTo>
                  <a:pt x="92647" y="23790"/>
                </a:moveTo>
                <a:cubicBezTo>
                  <a:pt x="68447" y="47846"/>
                  <a:pt x="54292" y="80200"/>
                  <a:pt x="53048" y="114300"/>
                </a:cubicBezTo>
                <a:lnTo>
                  <a:pt x="19533" y="114300"/>
                </a:lnTo>
                <a:cubicBezTo>
                  <a:pt x="23431" y="72150"/>
                  <a:pt x="52259" y="36464"/>
                  <a:pt x="92647" y="23790"/>
                </a:cubicBezTo>
                <a:close/>
                <a:moveTo>
                  <a:pt x="19533" y="133350"/>
                </a:moveTo>
                <a:lnTo>
                  <a:pt x="53046" y="133350"/>
                </a:lnTo>
                <a:cubicBezTo>
                  <a:pt x="54347" y="167478"/>
                  <a:pt x="68550" y="199840"/>
                  <a:pt x="92788" y="223902"/>
                </a:cubicBezTo>
                <a:cubicBezTo>
                  <a:pt x="52331" y="211269"/>
                  <a:pt x="23437" y="175552"/>
                  <a:pt x="19533" y="133350"/>
                </a:cubicBezTo>
                <a:close/>
                <a:moveTo>
                  <a:pt x="154837" y="223910"/>
                </a:moveTo>
                <a:cubicBezTo>
                  <a:pt x="179077" y="199844"/>
                  <a:pt x="193288" y="167482"/>
                  <a:pt x="194604" y="133350"/>
                </a:cubicBezTo>
                <a:lnTo>
                  <a:pt x="228117" y="133350"/>
                </a:lnTo>
                <a:cubicBezTo>
                  <a:pt x="224212" y="175562"/>
                  <a:pt x="195306" y="211284"/>
                  <a:pt x="154837" y="223910"/>
                </a:cubicBezTo>
                <a:close/>
              </a:path>
            </a:pathLst>
          </a:custGeom>
          <a:solidFill>
            <a:srgbClr val="002060"/>
          </a:solidFill>
          <a:ln w="9525" cap="flat">
            <a:noFill/>
            <a:prstDash val="solid"/>
            <a:miter/>
          </a:ln>
        </p:spPr>
        <p:txBody>
          <a:bodyPr rtlCol="0" anchor="ctr"/>
          <a:lstStyle/>
          <a:p>
            <a:endParaRPr lang="en-US" dirty="0"/>
          </a:p>
        </p:txBody>
      </p:sp>
      <p:sp>
        <p:nvSpPr>
          <p:cNvPr id="54" name="Text Box 37">
            <a:extLst>
              <a:ext uri="{FF2B5EF4-FFF2-40B4-BE49-F238E27FC236}">
                <a16:creationId xmlns:a16="http://schemas.microsoft.com/office/drawing/2014/main" id="{10B494CE-6EBB-406D-63C8-7DD4DFD99CF0}"/>
              </a:ext>
            </a:extLst>
          </p:cNvPr>
          <p:cNvSpPr txBox="1">
            <a:spLocks noChangeArrowheads="1"/>
          </p:cNvSpPr>
          <p:nvPr/>
        </p:nvSpPr>
        <p:spPr bwMode="auto">
          <a:xfrm rot="19230193">
            <a:off x="9031017" y="3660473"/>
            <a:ext cx="1852329" cy="646331"/>
          </a:xfrm>
          <a:prstGeom prst="rect">
            <a:avLst/>
          </a:prstGeom>
          <a:noFill/>
          <a:ln w="9525">
            <a:noFill/>
            <a:miter lim="800000"/>
            <a:headEnd/>
            <a:tailEnd/>
          </a:ln>
          <a:effectLst/>
        </p:spPr>
        <p:txBody>
          <a:bodyPr wrap="square">
            <a:spAutoFit/>
          </a:bodyPr>
          <a:lstStyle/>
          <a:p>
            <a:pPr algn="ctr" eaLnBrk="0" hangingPunct="0">
              <a:spcBef>
                <a:spcPct val="50000"/>
              </a:spcBef>
            </a:pPr>
            <a:r>
              <a:rPr lang="en-US" b="1" dirty="0">
                <a:latin typeface="Trebuchet MS" panose="020B0603020202020204" pitchFamily="34" charset="0"/>
              </a:rPr>
              <a:t>Data Dissemination</a:t>
            </a:r>
            <a:endParaRPr lang="en-US" sz="3200" dirty="0">
              <a:latin typeface="Trebuchet MS" panose="020B0603020202020204" pitchFamily="34" charset="0"/>
            </a:endParaRPr>
          </a:p>
        </p:txBody>
      </p:sp>
      <p:sp>
        <p:nvSpPr>
          <p:cNvPr id="53" name="Line 32">
            <a:extLst>
              <a:ext uri="{FF2B5EF4-FFF2-40B4-BE49-F238E27FC236}">
                <a16:creationId xmlns:a16="http://schemas.microsoft.com/office/drawing/2014/main" id="{DBB633A8-BAAF-74B5-BD71-FD601A3FE92D}"/>
              </a:ext>
            </a:extLst>
          </p:cNvPr>
          <p:cNvSpPr>
            <a:spLocks noChangeShapeType="1"/>
          </p:cNvSpPr>
          <p:nvPr/>
        </p:nvSpPr>
        <p:spPr bwMode="auto">
          <a:xfrm flipV="1">
            <a:off x="9378414" y="3406994"/>
            <a:ext cx="1316984" cy="1061699"/>
          </a:xfrm>
          <a:prstGeom prst="line">
            <a:avLst/>
          </a:prstGeom>
          <a:noFill/>
          <a:ln w="57150">
            <a:solidFill>
              <a:srgbClr val="FF0000"/>
            </a:solidFill>
            <a:round/>
            <a:headEnd/>
            <a:tailEnd type="triangle" w="med" len="med"/>
          </a:ln>
          <a:effectLst/>
        </p:spPr>
        <p:txBody>
          <a:bodyPr wrap="none" anchor="ctr"/>
          <a:lstStyle/>
          <a:p>
            <a:endParaRPr lang="en-US" dirty="0">
              <a:latin typeface="Trebuchet MS" panose="020B0603020202020204" pitchFamily="34" charset="0"/>
            </a:endParaRPr>
          </a:p>
        </p:txBody>
      </p:sp>
    </p:spTree>
    <p:extLst>
      <p:ext uri="{BB962C8B-B14F-4D97-AF65-F5344CB8AC3E}">
        <p14:creationId xmlns:p14="http://schemas.microsoft.com/office/powerpoint/2010/main" val="1566271491"/>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1905000" y="2209800"/>
            <a:ext cx="3940296" cy="2971800"/>
          </a:xfrm>
          <a:prstGeom prst="rect">
            <a:avLst/>
          </a:prstGeom>
          <a:noFill/>
          <a:ln w="9525">
            <a:noFill/>
            <a:miter lim="800000"/>
            <a:headEnd/>
            <a:tailEnd/>
          </a:ln>
        </p:spPr>
        <p:txBody>
          <a:bodyPr/>
          <a:lstStyle/>
          <a:p>
            <a:pPr marL="342900" indent="-342900">
              <a:lnSpc>
                <a:spcPct val="90000"/>
              </a:lnSpc>
              <a:spcBef>
                <a:spcPct val="20000"/>
              </a:spcBef>
              <a:buSzPct val="120000"/>
              <a:buFont typeface="Wingdings" panose="05000000000000000000" pitchFamily="2" charset="2"/>
              <a:buChar char="§"/>
              <a:defRPr/>
            </a:pPr>
            <a:r>
              <a:rPr lang="en-US" sz="2400" kern="0" dirty="0"/>
              <a:t>Collect</a:t>
            </a:r>
          </a:p>
          <a:p>
            <a:pPr marL="342900" indent="-342900">
              <a:lnSpc>
                <a:spcPct val="90000"/>
              </a:lnSpc>
              <a:spcBef>
                <a:spcPct val="20000"/>
              </a:spcBef>
              <a:buSzPct val="120000"/>
              <a:buFont typeface="Wingdings" panose="05000000000000000000" pitchFamily="2" charset="2"/>
              <a:buChar char="§"/>
              <a:defRPr/>
            </a:pPr>
            <a:r>
              <a:rPr lang="en-US" sz="2400" kern="0" dirty="0"/>
              <a:t>Decode</a:t>
            </a:r>
          </a:p>
          <a:p>
            <a:pPr marL="342900" indent="-342900">
              <a:lnSpc>
                <a:spcPct val="90000"/>
              </a:lnSpc>
              <a:spcBef>
                <a:spcPct val="20000"/>
              </a:spcBef>
              <a:buSzPct val="120000"/>
              <a:buFont typeface="Wingdings" panose="05000000000000000000" pitchFamily="2" charset="2"/>
              <a:buChar char="§"/>
              <a:defRPr/>
            </a:pPr>
            <a:r>
              <a:rPr lang="en-US" sz="2400" kern="0" dirty="0"/>
              <a:t>Transform</a:t>
            </a:r>
          </a:p>
          <a:p>
            <a:pPr marL="342900" indent="-342900">
              <a:lnSpc>
                <a:spcPct val="90000"/>
              </a:lnSpc>
              <a:spcBef>
                <a:spcPct val="20000"/>
              </a:spcBef>
              <a:buSzPct val="120000"/>
              <a:buFont typeface="Wingdings" panose="05000000000000000000" pitchFamily="2" charset="2"/>
              <a:buChar char="§"/>
              <a:defRPr/>
            </a:pPr>
            <a:r>
              <a:rPr lang="en-US" sz="2400" kern="0" dirty="0"/>
              <a:t>Validate</a:t>
            </a:r>
          </a:p>
          <a:p>
            <a:pPr marL="342900" indent="-342900">
              <a:lnSpc>
                <a:spcPct val="90000"/>
              </a:lnSpc>
              <a:spcBef>
                <a:spcPct val="20000"/>
              </a:spcBef>
              <a:buSzPct val="120000"/>
              <a:buFont typeface="Wingdings" panose="05000000000000000000" pitchFamily="2" charset="2"/>
              <a:buChar char="§"/>
              <a:defRPr/>
            </a:pPr>
            <a:r>
              <a:rPr lang="en-US" sz="2400" kern="0" dirty="0"/>
              <a:t>Make corrections</a:t>
            </a:r>
          </a:p>
          <a:p>
            <a:pPr marL="342900" indent="-342900">
              <a:lnSpc>
                <a:spcPct val="90000"/>
              </a:lnSpc>
              <a:spcBef>
                <a:spcPct val="20000"/>
              </a:spcBef>
              <a:buSzPct val="120000"/>
              <a:buFont typeface="Wingdings" panose="05000000000000000000" pitchFamily="2" charset="2"/>
              <a:buChar char="§"/>
              <a:defRPr/>
            </a:pPr>
            <a:r>
              <a:rPr lang="en-US" sz="2400" kern="0" dirty="0"/>
              <a:t>Use data for monitoring and forecasting</a:t>
            </a:r>
          </a:p>
          <a:p>
            <a:pPr marL="741363" lvl="1" indent="-282575">
              <a:lnSpc>
                <a:spcPct val="90000"/>
              </a:lnSpc>
              <a:spcBef>
                <a:spcPct val="20000"/>
              </a:spcBef>
              <a:buSzPct val="75000"/>
              <a:defRPr/>
            </a:pPr>
            <a:endParaRPr lang="en-US" sz="2800" kern="0" dirty="0"/>
          </a:p>
        </p:txBody>
      </p:sp>
      <p:pic>
        <p:nvPicPr>
          <p:cNvPr id="2" name="Picture 1"/>
          <p:cNvPicPr>
            <a:picLocks noChangeAspect="1"/>
          </p:cNvPicPr>
          <p:nvPr/>
        </p:nvPicPr>
        <p:blipFill>
          <a:blip r:embed="rId3"/>
          <a:stretch>
            <a:fillRect/>
          </a:stretch>
        </p:blipFill>
        <p:spPr>
          <a:xfrm>
            <a:off x="8994524" y="4223720"/>
            <a:ext cx="1444877" cy="1444877"/>
          </a:xfrm>
          <a:prstGeom prst="rect">
            <a:avLst/>
          </a:prstGeom>
        </p:spPr>
      </p:pic>
      <p:pic>
        <p:nvPicPr>
          <p:cNvPr id="6" name="Picture 5"/>
          <p:cNvPicPr>
            <a:picLocks noChangeAspect="1"/>
          </p:cNvPicPr>
          <p:nvPr/>
        </p:nvPicPr>
        <p:blipFill>
          <a:blip r:embed="rId4"/>
          <a:stretch>
            <a:fillRect/>
          </a:stretch>
        </p:blipFill>
        <p:spPr>
          <a:xfrm>
            <a:off x="5960135" y="4025582"/>
            <a:ext cx="1877731" cy="1841152"/>
          </a:xfrm>
          <a:prstGeom prst="rect">
            <a:avLst/>
          </a:prstGeom>
        </p:spPr>
      </p:pic>
      <p:cxnSp>
        <p:nvCxnSpPr>
          <p:cNvPr id="16" name="Straight Arrow Connector 15"/>
          <p:cNvCxnSpPr/>
          <p:nvPr/>
        </p:nvCxnSpPr>
        <p:spPr bwMode="auto">
          <a:xfrm flipV="1">
            <a:off x="6898999" y="3245386"/>
            <a:ext cx="533400" cy="780196"/>
          </a:xfrm>
          <a:prstGeom prst="straightConnector1">
            <a:avLst/>
          </a:prstGeom>
          <a:solidFill>
            <a:schemeClr val="accent1"/>
          </a:solidFill>
          <a:ln w="57150" cap="flat" cmpd="sng" algn="ctr">
            <a:solidFill>
              <a:srgbClr val="FF0000"/>
            </a:solidFill>
            <a:prstDash val="solid"/>
            <a:round/>
            <a:headEnd type="none" w="med" len="med"/>
            <a:tailEnd type="triangle"/>
          </a:ln>
          <a:effectLst/>
        </p:spPr>
      </p:cxnSp>
      <p:cxnSp>
        <p:nvCxnSpPr>
          <p:cNvPr id="110" name="Straight Arrow Connector 109"/>
          <p:cNvCxnSpPr/>
          <p:nvPr/>
        </p:nvCxnSpPr>
        <p:spPr bwMode="auto">
          <a:xfrm flipH="1" flipV="1">
            <a:off x="9185142" y="3245386"/>
            <a:ext cx="492258" cy="780196"/>
          </a:xfrm>
          <a:prstGeom prst="straightConnector1">
            <a:avLst/>
          </a:prstGeom>
          <a:solidFill>
            <a:schemeClr val="accent1"/>
          </a:solidFill>
          <a:ln w="57150" cap="flat" cmpd="sng" algn="ctr">
            <a:solidFill>
              <a:srgbClr val="FF0000"/>
            </a:solidFill>
            <a:prstDash val="solid"/>
            <a:round/>
            <a:headEnd type="none" w="med" len="med"/>
            <a:tailEnd type="triangle"/>
          </a:ln>
          <a:effectLst/>
        </p:spPr>
      </p:cxnSp>
      <p:pic>
        <p:nvPicPr>
          <p:cNvPr id="9" name="Picture 8"/>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462880" y="1721134"/>
            <a:ext cx="1607425" cy="1607425"/>
          </a:xfrm>
          <a:prstGeom prst="rect">
            <a:avLst/>
          </a:prstGeom>
        </p:spPr>
      </p:pic>
      <p:sp>
        <p:nvSpPr>
          <p:cNvPr id="10" name="Text Box 35"/>
          <p:cNvSpPr txBox="1">
            <a:spLocks noChangeArrowheads="1"/>
          </p:cNvSpPr>
          <p:nvPr/>
        </p:nvSpPr>
        <p:spPr bwMode="auto">
          <a:xfrm>
            <a:off x="7191684" y="1219201"/>
            <a:ext cx="2149814" cy="646331"/>
          </a:xfrm>
          <a:prstGeom prst="rect">
            <a:avLst/>
          </a:prstGeom>
          <a:noFill/>
          <a:ln w="9525">
            <a:noFill/>
            <a:miter lim="800000"/>
            <a:headEnd/>
            <a:tailEnd/>
          </a:ln>
          <a:effectLst/>
        </p:spPr>
        <p:txBody>
          <a:bodyPr wrap="square">
            <a:spAutoFit/>
          </a:bodyPr>
          <a:lstStyle/>
          <a:p>
            <a:pPr algn="ctr" eaLnBrk="0" hangingPunct="0">
              <a:spcBef>
                <a:spcPct val="50000"/>
              </a:spcBef>
            </a:pPr>
            <a:r>
              <a:rPr lang="en-US" b="1" dirty="0">
                <a:latin typeface="Trebuchet MS" panose="020B0603020202020204" pitchFamily="34" charset="0"/>
              </a:rPr>
              <a:t>CWMS Server/Database</a:t>
            </a:r>
            <a:endParaRPr lang="en-US" sz="1100" b="1" dirty="0">
              <a:latin typeface="Trebuchet MS" panose="020B0603020202020204" pitchFamily="34" charset="0"/>
            </a:endParaRPr>
          </a:p>
        </p:txBody>
      </p:sp>
      <p:sp>
        <p:nvSpPr>
          <p:cNvPr id="3" name="Title 2">
            <a:extLst>
              <a:ext uri="{FF2B5EF4-FFF2-40B4-BE49-F238E27FC236}">
                <a16:creationId xmlns:a16="http://schemas.microsoft.com/office/drawing/2014/main" id="{0B48EDFD-F021-178F-8ED3-2B36D1C98601}"/>
              </a:ext>
            </a:extLst>
          </p:cNvPr>
          <p:cNvSpPr>
            <a:spLocks noGrp="1"/>
          </p:cNvSpPr>
          <p:nvPr>
            <p:ph type="title"/>
          </p:nvPr>
        </p:nvSpPr>
        <p:spPr/>
        <p:txBody>
          <a:bodyPr/>
          <a:lstStyle/>
          <a:p>
            <a:r>
              <a:rPr lang="en-US" dirty="0"/>
              <a:t>Real-time data acquisition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1000"/>
                                        <p:tgtEl>
                                          <p:spTgt spid="16"/>
                                        </p:tgtEl>
                                      </p:cBhvr>
                                    </p:animEffect>
                                  </p:childTnLst>
                                </p:cTn>
                              </p:par>
                              <p:par>
                                <p:cTn id="8" presetID="22" presetClass="entr" presetSubtype="4" fill="hold" nodeType="withEffect">
                                  <p:stCondLst>
                                    <p:cond delay="0"/>
                                  </p:stCondLst>
                                  <p:childTnLst>
                                    <p:set>
                                      <p:cBhvr>
                                        <p:cTn id="9" dur="1" fill="hold">
                                          <p:stCondLst>
                                            <p:cond delay="0"/>
                                          </p:stCondLst>
                                        </p:cTn>
                                        <p:tgtEl>
                                          <p:spTgt spid="110"/>
                                        </p:tgtEl>
                                        <p:attrNameLst>
                                          <p:attrName>style.visibility</p:attrName>
                                        </p:attrNameLst>
                                      </p:cBhvr>
                                      <p:to>
                                        <p:strVal val="visible"/>
                                      </p:to>
                                    </p:set>
                                    <p:animEffect transition="in" filter="wipe(down)">
                                      <p:cBhvr>
                                        <p:cTn id="10" dur="1000"/>
                                        <p:tgtEl>
                                          <p:spTgt spid="110"/>
                                        </p:tgtEl>
                                      </p:cBhvr>
                                    </p:animEffect>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down)">
                                      <p:cBhvr>
                                        <p:cTn id="14" dur="1000"/>
                                        <p:tgtEl>
                                          <p:spTgt spid="16"/>
                                        </p:tgtEl>
                                      </p:cBhvr>
                                    </p:animEffect>
                                  </p:childTnLst>
                                </p:cTn>
                              </p:par>
                              <p:par>
                                <p:cTn id="15" presetID="22" presetClass="entr" presetSubtype="4" fill="hold" nodeType="withEffect">
                                  <p:stCondLst>
                                    <p:cond delay="0"/>
                                  </p:stCondLst>
                                  <p:childTnLst>
                                    <p:set>
                                      <p:cBhvr>
                                        <p:cTn id="16" dur="1" fill="hold">
                                          <p:stCondLst>
                                            <p:cond delay="0"/>
                                          </p:stCondLst>
                                        </p:cTn>
                                        <p:tgtEl>
                                          <p:spTgt spid="110"/>
                                        </p:tgtEl>
                                        <p:attrNameLst>
                                          <p:attrName>style.visibility</p:attrName>
                                        </p:attrNameLst>
                                      </p:cBhvr>
                                      <p:to>
                                        <p:strVal val="visible"/>
                                      </p:to>
                                    </p:set>
                                    <p:animEffect transition="in" filter="wipe(down)">
                                      <p:cBhvr>
                                        <p:cTn id="17" dur="1000"/>
                                        <p:tgtEl>
                                          <p:spTgt spid="110"/>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down)">
                                      <p:cBhvr>
                                        <p:cTn id="21" dur="1000"/>
                                        <p:tgtEl>
                                          <p:spTgt spid="16"/>
                                        </p:tgtEl>
                                      </p:cBhvr>
                                    </p:animEffect>
                                  </p:childTnLst>
                                </p:cTn>
                              </p:par>
                              <p:par>
                                <p:cTn id="22" presetID="22" presetClass="entr" presetSubtype="4" fill="hold" nodeType="withEffect">
                                  <p:stCondLst>
                                    <p:cond delay="0"/>
                                  </p:stCondLst>
                                  <p:childTnLst>
                                    <p:set>
                                      <p:cBhvr>
                                        <p:cTn id="23" dur="1" fill="hold">
                                          <p:stCondLst>
                                            <p:cond delay="0"/>
                                          </p:stCondLst>
                                        </p:cTn>
                                        <p:tgtEl>
                                          <p:spTgt spid="110"/>
                                        </p:tgtEl>
                                        <p:attrNameLst>
                                          <p:attrName>style.visibility</p:attrName>
                                        </p:attrNameLst>
                                      </p:cBhvr>
                                      <p:to>
                                        <p:strVal val="visible"/>
                                      </p:to>
                                    </p:set>
                                    <p:animEffect transition="in" filter="wipe(down)">
                                      <p:cBhvr>
                                        <p:cTn id="24" dur="10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Content Placeholder 3"/>
          <p:cNvSpPr txBox="1">
            <a:spLocks/>
          </p:cNvSpPr>
          <p:nvPr/>
        </p:nvSpPr>
        <p:spPr>
          <a:xfrm>
            <a:off x="2209799" y="5827123"/>
            <a:ext cx="8069035" cy="2819400"/>
          </a:xfrm>
          <a:prstGeom prst="rect">
            <a:avLst/>
          </a:prstGeom>
        </p:spPr>
        <p:txBody>
          <a:bodyPr/>
          <a:lstStyle/>
          <a:p>
            <a:pPr marL="342900" indent="-342900" eaLnBrk="0" hangingPunct="0">
              <a:spcBef>
                <a:spcPct val="20000"/>
              </a:spcBef>
              <a:buFont typeface="Wingdings" pitchFamily="2" charset="2"/>
              <a:buChar char="§"/>
              <a:defRPr/>
            </a:pPr>
            <a:r>
              <a:rPr lang="en-US" sz="2000" kern="0" dirty="0"/>
              <a:t>Stream gauging data used for water management</a:t>
            </a:r>
          </a:p>
          <a:p>
            <a:pPr marL="342900" indent="-342900" eaLnBrk="0" hangingPunct="0">
              <a:spcBef>
                <a:spcPct val="20000"/>
              </a:spcBef>
              <a:buFont typeface="Wingdings" pitchFamily="2" charset="2"/>
              <a:buChar char="§"/>
              <a:defRPr/>
            </a:pPr>
            <a:r>
              <a:rPr lang="en-US" sz="2000" kern="0" dirty="0"/>
              <a:t>USGS provides USACE data for 2500 stations</a:t>
            </a:r>
          </a:p>
          <a:p>
            <a:pPr marL="342900" indent="-342900" eaLnBrk="0" hangingPunct="0">
              <a:spcBef>
                <a:spcPct val="20000"/>
              </a:spcBef>
              <a:buFont typeface="Wingdings" pitchFamily="2" charset="2"/>
              <a:buChar char="§"/>
              <a:defRPr/>
            </a:pPr>
            <a:endParaRPr lang="en-US" sz="3200" kern="0" dirty="0"/>
          </a:p>
        </p:txBody>
      </p:sp>
      <p:pic>
        <p:nvPicPr>
          <p:cNvPr id="19460" name="Content Placeholder 5" descr="real.gif"/>
          <p:cNvPicPr>
            <a:picLocks noChangeAspect="1"/>
          </p:cNvPicPr>
          <p:nvPr/>
        </p:nvPicPr>
        <p:blipFill rotWithShape="1">
          <a:blip r:embed="rId3" cstate="print"/>
          <a:srcRect t="4967"/>
          <a:stretch/>
        </p:blipFill>
        <p:spPr bwMode="auto">
          <a:xfrm>
            <a:off x="1913164" y="1293223"/>
            <a:ext cx="8365671" cy="4373562"/>
          </a:xfrm>
          <a:prstGeom prst="rect">
            <a:avLst/>
          </a:prstGeom>
          <a:noFill/>
          <a:ln w="9525">
            <a:noFill/>
            <a:miter lim="800000"/>
            <a:headEnd/>
            <a:tailEnd/>
          </a:ln>
        </p:spPr>
      </p:pic>
      <p:sp>
        <p:nvSpPr>
          <p:cNvPr id="5" name="Title 4">
            <a:extLst>
              <a:ext uri="{FF2B5EF4-FFF2-40B4-BE49-F238E27FC236}">
                <a16:creationId xmlns:a16="http://schemas.microsoft.com/office/drawing/2014/main" id="{DE3A7B72-8CC0-FD66-6DA9-063549864244}"/>
              </a:ext>
            </a:extLst>
          </p:cNvPr>
          <p:cNvSpPr>
            <a:spLocks noGrp="1"/>
          </p:cNvSpPr>
          <p:nvPr>
            <p:ph type="title"/>
          </p:nvPr>
        </p:nvSpPr>
        <p:spPr/>
        <p:txBody>
          <a:bodyPr/>
          <a:lstStyle/>
          <a:p>
            <a:r>
              <a:rPr lang="en-US" dirty="0"/>
              <a:t>Station data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Content Placeholder 3"/>
          <p:cNvSpPr txBox="1">
            <a:spLocks/>
          </p:cNvSpPr>
          <p:nvPr/>
        </p:nvSpPr>
        <p:spPr>
          <a:xfrm>
            <a:off x="1752600" y="1219200"/>
            <a:ext cx="8839200" cy="4724400"/>
          </a:xfrm>
          <a:prstGeom prst="rect">
            <a:avLst/>
          </a:prstGeom>
        </p:spPr>
        <p:txBody>
          <a:bodyPr/>
          <a:lstStyle/>
          <a:p>
            <a:pPr marL="342900" indent="-342900" eaLnBrk="0" hangingPunct="0">
              <a:spcBef>
                <a:spcPct val="20000"/>
              </a:spcBef>
              <a:buSzPct val="120000"/>
              <a:buFont typeface="Wingdings" pitchFamily="2" charset="2"/>
              <a:buChar char="§"/>
              <a:defRPr/>
            </a:pPr>
            <a:r>
              <a:rPr lang="en-US" sz="2400" kern="0" dirty="0"/>
              <a:t>NOAA/NWS Support:</a:t>
            </a:r>
          </a:p>
          <a:p>
            <a:pPr marL="800100" lvl="1" indent="-342900" eaLnBrk="0" hangingPunct="0">
              <a:spcBef>
                <a:spcPct val="20000"/>
              </a:spcBef>
              <a:buSzPct val="75000"/>
              <a:buFont typeface="Arial" panose="020B0604020202020204" pitchFamily="34" charset="0"/>
              <a:buChar char="►"/>
              <a:defRPr/>
            </a:pPr>
            <a:r>
              <a:rPr lang="en-US" sz="2400" kern="0" dirty="0"/>
              <a:t>Quantitative Precipitation Estimates (QPEs) </a:t>
            </a:r>
          </a:p>
          <a:p>
            <a:pPr marL="800100" lvl="1" indent="-342900" eaLnBrk="0" hangingPunct="0">
              <a:spcBef>
                <a:spcPct val="20000"/>
              </a:spcBef>
              <a:buSzPct val="75000"/>
              <a:buFont typeface="Arial" panose="020B0604020202020204" pitchFamily="34" charset="0"/>
              <a:buChar char="►"/>
              <a:defRPr/>
            </a:pPr>
            <a:r>
              <a:rPr lang="en-US" sz="2400" kern="0" dirty="0"/>
              <a:t>Provides Quantitative Forecast Precipitation (QPFs)</a:t>
            </a:r>
          </a:p>
          <a:p>
            <a:pPr marL="800100" lvl="1" indent="-342900" eaLnBrk="0" hangingPunct="0">
              <a:spcBef>
                <a:spcPct val="20000"/>
              </a:spcBef>
              <a:buSzPct val="75000"/>
              <a:buFont typeface="Arial" panose="020B0604020202020204" pitchFamily="34" charset="0"/>
              <a:buChar char="►"/>
              <a:defRPr/>
            </a:pPr>
            <a:r>
              <a:rPr lang="en-US" sz="2400" kern="0" dirty="0"/>
              <a:t>RFCs provide river stage/flow forecasts</a:t>
            </a:r>
            <a:endParaRPr lang="en-US" sz="3200" kern="0" dirty="0"/>
          </a:p>
        </p:txBody>
      </p:sp>
      <p:pic>
        <p:nvPicPr>
          <p:cNvPr id="20484" name="Content Placeholder 4" descr="p120i.gif"/>
          <p:cNvPicPr>
            <a:picLocks noChangeAspect="1"/>
          </p:cNvPicPr>
          <p:nvPr/>
        </p:nvPicPr>
        <p:blipFill>
          <a:blip r:embed="rId3" cstate="print"/>
          <a:srcRect b="4269"/>
          <a:stretch>
            <a:fillRect/>
          </a:stretch>
        </p:blipFill>
        <p:spPr bwMode="auto">
          <a:xfrm>
            <a:off x="2971800" y="3048000"/>
            <a:ext cx="5181600" cy="3717604"/>
          </a:xfrm>
          <a:prstGeom prst="rect">
            <a:avLst/>
          </a:prstGeom>
          <a:noFill/>
          <a:ln w="9525">
            <a:noFill/>
            <a:miter lim="800000"/>
            <a:headEnd/>
            <a:tailEnd/>
          </a:ln>
        </p:spPr>
      </p:pic>
      <p:sp>
        <p:nvSpPr>
          <p:cNvPr id="2" name="Title 1">
            <a:extLst>
              <a:ext uri="{FF2B5EF4-FFF2-40B4-BE49-F238E27FC236}">
                <a16:creationId xmlns:a16="http://schemas.microsoft.com/office/drawing/2014/main" id="{1C10FBAA-0CD1-31A9-9F39-C99E8FCC7D8F}"/>
              </a:ext>
            </a:extLst>
          </p:cNvPr>
          <p:cNvSpPr>
            <a:spLocks noGrp="1"/>
          </p:cNvSpPr>
          <p:nvPr>
            <p:ph type="title"/>
          </p:nvPr>
        </p:nvSpPr>
        <p:spPr/>
        <p:txBody>
          <a:bodyPr/>
          <a:lstStyle/>
          <a:p>
            <a:r>
              <a:rPr lang="en-US" dirty="0"/>
              <a:t>Observed &amp; forecast met data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computer&#10;&#10;AI-generated content may be incorrect.">
            <a:extLst>
              <a:ext uri="{FF2B5EF4-FFF2-40B4-BE49-F238E27FC236}">
                <a16:creationId xmlns:a16="http://schemas.microsoft.com/office/drawing/2014/main" id="{5A1D6B57-C6DE-1893-3350-F0ACFA74B145}"/>
              </a:ext>
            </a:extLst>
          </p:cNvPr>
          <p:cNvPicPr>
            <a:picLocks noChangeAspect="1"/>
          </p:cNvPicPr>
          <p:nvPr/>
        </p:nvPicPr>
        <p:blipFill>
          <a:blip r:embed="rId3"/>
          <a:stretch>
            <a:fillRect/>
          </a:stretch>
        </p:blipFill>
        <p:spPr>
          <a:xfrm>
            <a:off x="725080" y="2271319"/>
            <a:ext cx="5994400" cy="4457700"/>
          </a:xfrm>
          <a:prstGeom prst="rect">
            <a:avLst/>
          </a:prstGeom>
        </p:spPr>
      </p:pic>
      <p:pic>
        <p:nvPicPr>
          <p:cNvPr id="16" name="Picture 15"/>
          <p:cNvPicPr>
            <a:picLocks noChangeAspect="1"/>
          </p:cNvPicPr>
          <p:nvPr/>
        </p:nvPicPr>
        <p:blipFill>
          <a:blip r:embed="rId4"/>
          <a:stretch>
            <a:fillRect/>
          </a:stretch>
        </p:blipFill>
        <p:spPr>
          <a:xfrm>
            <a:off x="7101024" y="4976548"/>
            <a:ext cx="2600557" cy="1798516"/>
          </a:xfrm>
          <a:prstGeom prst="rect">
            <a:avLst/>
          </a:prstGeom>
        </p:spPr>
      </p:pic>
      <p:sp>
        <p:nvSpPr>
          <p:cNvPr id="4" name="Content Placeholder 1"/>
          <p:cNvSpPr txBox="1">
            <a:spLocks/>
          </p:cNvSpPr>
          <p:nvPr/>
        </p:nvSpPr>
        <p:spPr bwMode="auto">
          <a:xfrm>
            <a:off x="250530" y="1115276"/>
            <a:ext cx="11189155"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ctr" rtl="0" fontAlgn="base">
              <a:spcBef>
                <a:spcPct val="0"/>
              </a:spcBef>
              <a:spcAft>
                <a:spcPct val="0"/>
              </a:spcAft>
              <a:defRPr sz="1400" kern="1200">
                <a:solidFill>
                  <a:schemeClr val="tx1"/>
                </a:solidFill>
                <a:latin typeface="+mn-lt"/>
                <a:ea typeface="+mn-ea"/>
                <a:cs typeface="+mn-cs"/>
              </a:defRPr>
            </a:lvl1pPr>
            <a:lvl2pPr marL="457200" algn="ctr" rtl="0" fontAlgn="base">
              <a:spcBef>
                <a:spcPct val="0"/>
              </a:spcBef>
              <a:spcAft>
                <a:spcPct val="0"/>
              </a:spcAft>
              <a:defRPr sz="800" kern="1200">
                <a:solidFill>
                  <a:schemeClr val="tx1"/>
                </a:solidFill>
                <a:latin typeface="Arial Black" pitchFamily="34" charset="0"/>
                <a:ea typeface="+mn-ea"/>
                <a:cs typeface="+mn-cs"/>
              </a:defRPr>
            </a:lvl2pPr>
            <a:lvl3pPr marL="914400" algn="ctr" rtl="0" fontAlgn="base">
              <a:spcBef>
                <a:spcPct val="0"/>
              </a:spcBef>
              <a:spcAft>
                <a:spcPct val="0"/>
              </a:spcAft>
              <a:defRPr sz="800" kern="1200">
                <a:solidFill>
                  <a:schemeClr val="tx1"/>
                </a:solidFill>
                <a:latin typeface="Arial Black" pitchFamily="34" charset="0"/>
                <a:ea typeface="+mn-ea"/>
                <a:cs typeface="+mn-cs"/>
              </a:defRPr>
            </a:lvl3pPr>
            <a:lvl4pPr marL="1371600" algn="ctr" rtl="0" fontAlgn="base">
              <a:spcBef>
                <a:spcPct val="0"/>
              </a:spcBef>
              <a:spcAft>
                <a:spcPct val="0"/>
              </a:spcAft>
              <a:defRPr sz="800" kern="1200">
                <a:solidFill>
                  <a:schemeClr val="tx1"/>
                </a:solidFill>
                <a:latin typeface="Arial Black" pitchFamily="34" charset="0"/>
                <a:ea typeface="+mn-ea"/>
                <a:cs typeface="+mn-cs"/>
              </a:defRPr>
            </a:lvl4pPr>
            <a:lvl5pPr marL="1828800" algn="ctr" rtl="0" fontAlgn="base">
              <a:spcBef>
                <a:spcPct val="0"/>
              </a:spcBef>
              <a:spcAft>
                <a:spcPct val="0"/>
              </a:spcAft>
              <a:defRPr sz="800" kern="1200">
                <a:solidFill>
                  <a:schemeClr val="tx1"/>
                </a:solidFill>
                <a:latin typeface="Arial Black" pitchFamily="34" charset="0"/>
                <a:ea typeface="+mn-ea"/>
                <a:cs typeface="+mn-cs"/>
              </a:defRPr>
            </a:lvl5pPr>
            <a:lvl6pPr marL="2286000" algn="l" defTabSz="914400" rtl="0" eaLnBrk="1" latinLnBrk="0" hangingPunct="1">
              <a:defRPr sz="800" kern="1200">
                <a:solidFill>
                  <a:schemeClr val="tx1"/>
                </a:solidFill>
                <a:latin typeface="Arial Black" pitchFamily="34" charset="0"/>
                <a:ea typeface="+mn-ea"/>
                <a:cs typeface="+mn-cs"/>
              </a:defRPr>
            </a:lvl6pPr>
            <a:lvl7pPr marL="2743200" algn="l" defTabSz="914400" rtl="0" eaLnBrk="1" latinLnBrk="0" hangingPunct="1">
              <a:defRPr sz="800" kern="1200">
                <a:solidFill>
                  <a:schemeClr val="tx1"/>
                </a:solidFill>
                <a:latin typeface="Arial Black" pitchFamily="34" charset="0"/>
                <a:ea typeface="+mn-ea"/>
                <a:cs typeface="+mn-cs"/>
              </a:defRPr>
            </a:lvl7pPr>
            <a:lvl8pPr marL="3200400" algn="l" defTabSz="914400" rtl="0" eaLnBrk="1" latinLnBrk="0" hangingPunct="1">
              <a:defRPr sz="800" kern="1200">
                <a:solidFill>
                  <a:schemeClr val="tx1"/>
                </a:solidFill>
                <a:latin typeface="Arial Black" pitchFamily="34" charset="0"/>
                <a:ea typeface="+mn-ea"/>
                <a:cs typeface="+mn-cs"/>
              </a:defRPr>
            </a:lvl8pPr>
            <a:lvl9pPr marL="3657600" algn="l" defTabSz="914400" rtl="0" eaLnBrk="1" latinLnBrk="0" hangingPunct="1">
              <a:defRPr sz="800" kern="1200">
                <a:solidFill>
                  <a:schemeClr val="tx1"/>
                </a:solidFill>
                <a:latin typeface="Arial Black" pitchFamily="34" charset="0"/>
                <a:ea typeface="+mn-ea"/>
                <a:cs typeface="+mn-cs"/>
              </a:defRPr>
            </a:lvl9pPr>
          </a:lstStyle>
          <a:p>
            <a:pPr marL="342900" indent="-342900" algn="l">
              <a:buSzPct val="120000"/>
              <a:buFont typeface="Wingdings" panose="05000000000000000000" pitchFamily="2" charset="2"/>
              <a:buChar char="§"/>
            </a:pPr>
            <a:r>
              <a:rPr lang="en-US" sz="2400" b="1" dirty="0"/>
              <a:t>H</a:t>
            </a:r>
            <a:r>
              <a:rPr lang="en-US" sz="2400" dirty="0"/>
              <a:t>ydrologic </a:t>
            </a:r>
            <a:r>
              <a:rPr lang="en-US" sz="2400" b="1" dirty="0"/>
              <a:t>E</a:t>
            </a:r>
            <a:r>
              <a:rPr lang="en-US" sz="2400" dirty="0"/>
              <a:t>ngineering </a:t>
            </a:r>
            <a:r>
              <a:rPr lang="en-US" sz="2400" b="1" dirty="0"/>
              <a:t>C</a:t>
            </a:r>
            <a:r>
              <a:rPr lang="en-US" sz="2400" dirty="0"/>
              <a:t>enter (HEC) </a:t>
            </a:r>
            <a:r>
              <a:rPr lang="en-US" sz="2400" b="1" dirty="0"/>
              <a:t>R</a:t>
            </a:r>
            <a:r>
              <a:rPr lang="en-US" sz="2400" dirty="0"/>
              <a:t>eal-</a:t>
            </a:r>
            <a:r>
              <a:rPr lang="en-US" sz="2400" b="1" dirty="0"/>
              <a:t>T</a:t>
            </a:r>
            <a:r>
              <a:rPr lang="en-US" sz="2400" dirty="0"/>
              <a:t>ime </a:t>
            </a:r>
            <a:r>
              <a:rPr lang="en-US" sz="2400" b="1" dirty="0"/>
              <a:t>S</a:t>
            </a:r>
            <a:r>
              <a:rPr lang="en-US" sz="2400" dirty="0"/>
              <a:t>imulation</a:t>
            </a:r>
            <a:r>
              <a:rPr lang="en-US" sz="2400" b="1" dirty="0"/>
              <a:t> </a:t>
            </a:r>
            <a:r>
              <a:rPr lang="en-US" sz="2400" dirty="0"/>
              <a:t>(RTS)</a:t>
            </a:r>
          </a:p>
          <a:p>
            <a:pPr marL="800100" lvl="1" indent="-342900" algn="l">
              <a:buSzPct val="75000"/>
              <a:buFont typeface="Arial" panose="020B0604020202020204" pitchFamily="34" charset="0"/>
              <a:buChar char="►"/>
            </a:pPr>
            <a:r>
              <a:rPr lang="en-US" sz="2400" dirty="0">
                <a:latin typeface="+mn-lt"/>
              </a:rPr>
              <a:t>The CWMS suite of modeling software with integrated real-time data</a:t>
            </a:r>
            <a:endParaRPr lang="en-US" sz="2400" dirty="0"/>
          </a:p>
          <a:p>
            <a:endParaRPr lang="en-US" sz="2400" dirty="0"/>
          </a:p>
          <a:p>
            <a:endParaRPr lang="en-US" sz="2400" dirty="0"/>
          </a:p>
          <a:p>
            <a:endParaRPr lang="en-US" sz="2400" dirty="0"/>
          </a:p>
        </p:txBody>
      </p:sp>
      <p:grpSp>
        <p:nvGrpSpPr>
          <p:cNvPr id="11" name="Group 10"/>
          <p:cNvGrpSpPr/>
          <p:nvPr/>
        </p:nvGrpSpPr>
        <p:grpSpPr>
          <a:xfrm>
            <a:off x="7634878" y="3570785"/>
            <a:ext cx="1620938" cy="1600200"/>
            <a:chOff x="6255022" y="4378826"/>
            <a:chExt cx="2316479" cy="2460283"/>
          </a:xfrm>
        </p:grpSpPr>
        <p:pic>
          <p:nvPicPr>
            <p:cNvPr id="12" name="Picture 50"/>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3848" t="-415"/>
            <a:stretch/>
          </p:blipFill>
          <p:spPr bwMode="auto">
            <a:xfrm>
              <a:off x="6255022" y="4378826"/>
              <a:ext cx="2316479" cy="2460283"/>
            </a:xfrm>
            <a:prstGeom prst="rect">
              <a:avLst/>
            </a:prstGeom>
            <a:noFill/>
            <a:ln w="38100" cap="sq" algn="ctr">
              <a:noFill/>
              <a:miter lim="800000"/>
              <a:headEnd/>
              <a:tailEnd/>
            </a:ln>
            <a:effectLst>
              <a:outerShdw blurRad="50800" dist="38100" dir="2700000" algn="ctr" rotWithShape="0">
                <a:srgbClr val="000000">
                  <a:alpha val="42999"/>
                </a:srgbClr>
              </a:outerShdw>
            </a:effectLst>
            <a:extLst>
              <a:ext uri="{909E8E84-426E-40DD-AFC4-6F175D3DCCD1}">
                <a14:hiddenFill xmlns:a14="http://schemas.microsoft.com/office/drawing/2010/main">
                  <a:solidFill>
                    <a:srgbClr val="5B9BD5"/>
                  </a:solidFill>
                </a14:hiddenFill>
              </a:ext>
            </a:extLst>
          </p:spPr>
        </p:pic>
        <p:sp>
          <p:nvSpPr>
            <p:cNvPr id="13" name="Rectangle 12"/>
            <p:cNvSpPr/>
            <p:nvPr/>
          </p:nvSpPr>
          <p:spPr>
            <a:xfrm>
              <a:off x="6255022" y="4495982"/>
              <a:ext cx="308043" cy="472921"/>
            </a:xfrm>
            <a:prstGeom prst="rect">
              <a:avLst/>
            </a:prstGeom>
            <a:solidFill>
              <a:srgbClr val="F5F6F3"/>
            </a:solidFill>
            <a:ln>
              <a:noFill/>
            </a:ln>
            <a:effectLst>
              <a:softEdge rad="3175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080044" y="2035815"/>
            <a:ext cx="996490" cy="996490"/>
          </a:xfrm>
          <a:prstGeom prst="rect">
            <a:avLst/>
          </a:prstGeom>
        </p:spPr>
      </p:pic>
      <p:cxnSp>
        <p:nvCxnSpPr>
          <p:cNvPr id="3" name="Straight Arrow Connector 2"/>
          <p:cNvCxnSpPr/>
          <p:nvPr/>
        </p:nvCxnSpPr>
        <p:spPr bwMode="auto">
          <a:xfrm>
            <a:off x="8558580" y="3032305"/>
            <a:ext cx="0" cy="514350"/>
          </a:xfrm>
          <a:prstGeom prst="straightConnector1">
            <a:avLst/>
          </a:prstGeom>
          <a:solidFill>
            <a:schemeClr val="accent1"/>
          </a:solidFill>
          <a:ln w="38100" cap="flat" cmpd="sng" algn="ctr">
            <a:solidFill>
              <a:srgbClr val="FF0000"/>
            </a:solidFill>
            <a:prstDash val="solid"/>
            <a:round/>
            <a:headEnd type="triangle"/>
            <a:tailEnd type="triangle"/>
          </a:ln>
          <a:effectLst/>
        </p:spPr>
      </p:cxnSp>
      <p:cxnSp>
        <p:nvCxnSpPr>
          <p:cNvPr id="20" name="Straight Arrow Connector 19"/>
          <p:cNvCxnSpPr/>
          <p:nvPr/>
        </p:nvCxnSpPr>
        <p:spPr bwMode="auto">
          <a:xfrm flipH="1">
            <a:off x="8546388" y="5266592"/>
            <a:ext cx="12192" cy="533400"/>
          </a:xfrm>
          <a:prstGeom prst="straightConnector1">
            <a:avLst/>
          </a:prstGeom>
          <a:solidFill>
            <a:schemeClr val="accent1"/>
          </a:solidFill>
          <a:ln w="38100" cap="flat" cmpd="sng" algn="ctr">
            <a:solidFill>
              <a:srgbClr val="FF0000"/>
            </a:solidFill>
            <a:prstDash val="solid"/>
            <a:round/>
            <a:headEnd type="none" w="med" len="med"/>
            <a:tailEnd type="triangle"/>
          </a:ln>
          <a:effectLst/>
        </p:spPr>
      </p:cxnSp>
      <p:sp>
        <p:nvSpPr>
          <p:cNvPr id="29" name="Text Box 37"/>
          <p:cNvSpPr txBox="1">
            <a:spLocks noChangeArrowheads="1"/>
          </p:cNvSpPr>
          <p:nvPr/>
        </p:nvSpPr>
        <p:spPr bwMode="auto">
          <a:xfrm>
            <a:off x="7028664" y="5312637"/>
            <a:ext cx="1453716" cy="369332"/>
          </a:xfrm>
          <a:prstGeom prst="rect">
            <a:avLst/>
          </a:prstGeom>
          <a:noFill/>
          <a:ln w="9525">
            <a:noFill/>
            <a:miter lim="800000"/>
            <a:headEnd/>
            <a:tailEnd/>
          </a:ln>
          <a:effectLst/>
        </p:spPr>
        <p:txBody>
          <a:bodyPr wrap="square">
            <a:spAutoFit/>
          </a:bodyPr>
          <a:lstStyle/>
          <a:p>
            <a:pPr eaLnBrk="0" hangingPunct="0">
              <a:spcBef>
                <a:spcPct val="50000"/>
              </a:spcBef>
            </a:pPr>
            <a:r>
              <a:rPr lang="en-US" b="1" dirty="0">
                <a:latin typeface="Trebuchet MS" panose="020B0603020202020204" pitchFamily="34" charset="0"/>
              </a:rPr>
              <a:t>Instructions</a:t>
            </a:r>
            <a:endParaRPr lang="en-US" sz="3200" dirty="0">
              <a:latin typeface="Trebuchet MS" panose="020B0603020202020204" pitchFamily="34" charset="0"/>
            </a:endParaRPr>
          </a:p>
        </p:txBody>
      </p:sp>
      <p:sp>
        <p:nvSpPr>
          <p:cNvPr id="30" name="Text Box 37"/>
          <p:cNvSpPr txBox="1">
            <a:spLocks noChangeArrowheads="1"/>
          </p:cNvSpPr>
          <p:nvPr/>
        </p:nvSpPr>
        <p:spPr bwMode="auto">
          <a:xfrm>
            <a:off x="7085052" y="3128976"/>
            <a:ext cx="1453716" cy="369332"/>
          </a:xfrm>
          <a:prstGeom prst="rect">
            <a:avLst/>
          </a:prstGeom>
          <a:noFill/>
          <a:ln w="9525">
            <a:noFill/>
            <a:miter lim="800000"/>
            <a:headEnd/>
            <a:tailEnd/>
          </a:ln>
          <a:effectLst/>
        </p:spPr>
        <p:txBody>
          <a:bodyPr wrap="square">
            <a:spAutoFit/>
          </a:bodyPr>
          <a:lstStyle/>
          <a:p>
            <a:pPr eaLnBrk="0" hangingPunct="0">
              <a:spcBef>
                <a:spcPct val="50000"/>
              </a:spcBef>
            </a:pPr>
            <a:r>
              <a:rPr lang="en-US" b="1" dirty="0">
                <a:latin typeface="Trebuchet MS" panose="020B0603020202020204" pitchFamily="34" charset="0"/>
              </a:rPr>
              <a:t>Data</a:t>
            </a:r>
            <a:endParaRPr lang="en-US" sz="3200" dirty="0">
              <a:latin typeface="Trebuchet MS" panose="020B0603020202020204" pitchFamily="34" charset="0"/>
            </a:endParaRPr>
          </a:p>
        </p:txBody>
      </p:sp>
      <p:sp>
        <p:nvSpPr>
          <p:cNvPr id="2" name="Title 1">
            <a:extLst>
              <a:ext uri="{FF2B5EF4-FFF2-40B4-BE49-F238E27FC236}">
                <a16:creationId xmlns:a16="http://schemas.microsoft.com/office/drawing/2014/main" id="{DD38B34A-574F-376C-EBE5-1FC26E63F2CB}"/>
              </a:ext>
            </a:extLst>
          </p:cNvPr>
          <p:cNvSpPr>
            <a:spLocks noGrp="1"/>
          </p:cNvSpPr>
          <p:nvPr>
            <p:ph type="title"/>
          </p:nvPr>
        </p:nvSpPr>
        <p:spPr/>
        <p:txBody>
          <a:bodyPr/>
          <a:lstStyle/>
          <a:p>
            <a:r>
              <a:rPr lang="en-US" dirty="0"/>
              <a:t>HEC-RTS</a:t>
            </a:r>
          </a:p>
        </p:txBody>
      </p:sp>
    </p:spTree>
    <p:extLst>
      <p:ext uri="{BB962C8B-B14F-4D97-AF65-F5344CB8AC3E}">
        <p14:creationId xmlns:p14="http://schemas.microsoft.com/office/powerpoint/2010/main" val="33182381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8C8AA5-31D2-649E-0AE6-DD47271F15F1}"/>
              </a:ext>
            </a:extLst>
          </p:cNvPr>
          <p:cNvSpPr>
            <a:spLocks noGrp="1"/>
          </p:cNvSpPr>
          <p:nvPr>
            <p:ph type="title"/>
          </p:nvPr>
        </p:nvSpPr>
        <p:spPr/>
        <p:txBody>
          <a:bodyPr/>
          <a:lstStyle/>
          <a:p>
            <a:r>
              <a:rPr lang="en-US" dirty="0"/>
              <a:t>CWMS Modeling Tools</a:t>
            </a:r>
          </a:p>
        </p:txBody>
      </p:sp>
      <p:grpSp>
        <p:nvGrpSpPr>
          <p:cNvPr id="4" name="Group 3">
            <a:extLst>
              <a:ext uri="{FF2B5EF4-FFF2-40B4-BE49-F238E27FC236}">
                <a16:creationId xmlns:a16="http://schemas.microsoft.com/office/drawing/2014/main" id="{51733693-343A-B864-F9D3-39A0728600B7}"/>
              </a:ext>
            </a:extLst>
          </p:cNvPr>
          <p:cNvGrpSpPr/>
          <p:nvPr/>
        </p:nvGrpSpPr>
        <p:grpSpPr>
          <a:xfrm>
            <a:off x="1484575" y="1862360"/>
            <a:ext cx="9116458" cy="3964845"/>
            <a:chOff x="1545056" y="1958155"/>
            <a:chExt cx="9116458" cy="3964845"/>
          </a:xfrm>
        </p:grpSpPr>
        <p:sp>
          <p:nvSpPr>
            <p:cNvPr id="86" name="Circular Arrow 85"/>
            <p:cNvSpPr/>
            <p:nvPr/>
          </p:nvSpPr>
          <p:spPr>
            <a:xfrm rot="15740523" flipH="1">
              <a:off x="3189133" y="3219087"/>
              <a:ext cx="2146185" cy="2235123"/>
            </a:xfrm>
            <a:prstGeom prst="circularArrow">
              <a:avLst>
                <a:gd name="adj1" fmla="val 10980"/>
                <a:gd name="adj2" fmla="val 1142322"/>
                <a:gd name="adj3" fmla="val 4500000"/>
                <a:gd name="adj4" fmla="val 15257088"/>
                <a:gd name="adj5" fmla="val 12500"/>
              </a:avLst>
            </a:pr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a:lstStyle/>
            <a:p>
              <a:endParaRPr lang="en-US"/>
            </a:p>
          </p:txBody>
        </p:sp>
        <p:grpSp>
          <p:nvGrpSpPr>
            <p:cNvPr id="87" name="Group 86"/>
            <p:cNvGrpSpPr/>
            <p:nvPr/>
          </p:nvGrpSpPr>
          <p:grpSpPr>
            <a:xfrm>
              <a:off x="3375278" y="3780890"/>
              <a:ext cx="1843209" cy="1907477"/>
              <a:chOff x="495455" y="3695649"/>
              <a:chExt cx="2702082" cy="2683850"/>
            </a:xfrm>
          </p:grpSpPr>
          <p:sp>
            <p:nvSpPr>
              <p:cNvPr id="88" name="Freeform 87"/>
              <p:cNvSpPr/>
              <p:nvPr/>
            </p:nvSpPr>
            <p:spPr>
              <a:xfrm>
                <a:off x="495455" y="5803153"/>
                <a:ext cx="2702082" cy="576346"/>
              </a:xfrm>
              <a:custGeom>
                <a:avLst/>
                <a:gdLst>
                  <a:gd name="connsiteX0" fmla="*/ 0 w 1152811"/>
                  <a:gd name="connsiteY0" fmla="*/ 0 h 576346"/>
                  <a:gd name="connsiteX1" fmla="*/ 1152811 w 1152811"/>
                  <a:gd name="connsiteY1" fmla="*/ 0 h 576346"/>
                  <a:gd name="connsiteX2" fmla="*/ 1152811 w 1152811"/>
                  <a:gd name="connsiteY2" fmla="*/ 576346 h 576346"/>
                  <a:gd name="connsiteX3" fmla="*/ 0 w 1152811"/>
                  <a:gd name="connsiteY3" fmla="*/ 576346 h 576346"/>
                  <a:gd name="connsiteX4" fmla="*/ 0 w 1152811"/>
                  <a:gd name="connsiteY4" fmla="*/ 0 h 5763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811" h="576346">
                    <a:moveTo>
                      <a:pt x="0" y="0"/>
                    </a:moveTo>
                    <a:lnTo>
                      <a:pt x="1152811" y="0"/>
                    </a:lnTo>
                    <a:lnTo>
                      <a:pt x="1152811" y="576346"/>
                    </a:lnTo>
                    <a:lnTo>
                      <a:pt x="0" y="57634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050" tIns="19050" rIns="19050" bIns="19050" numCol="1" spcCol="1270" anchor="ctr" anchorCtr="0">
                <a:noAutofit/>
              </a:bodyPr>
              <a:lstStyle/>
              <a:p>
                <a:pPr algn="ctr" defTabSz="1333500">
                  <a:lnSpc>
                    <a:spcPct val="90000"/>
                  </a:lnSpc>
                  <a:spcBef>
                    <a:spcPct val="0"/>
                  </a:spcBef>
                  <a:spcAft>
                    <a:spcPct val="35000"/>
                  </a:spcAft>
                </a:pPr>
                <a:r>
                  <a:rPr lang="en-US" sz="3000" dirty="0"/>
                  <a:t>Hydrology</a:t>
                </a:r>
              </a:p>
            </p:txBody>
          </p:sp>
          <p:pic>
            <p:nvPicPr>
              <p:cNvPr id="89" name="Picture 88"/>
              <p:cNvPicPr>
                <a:picLocks noChangeAspect="1"/>
              </p:cNvPicPr>
              <p:nvPr/>
            </p:nvPicPr>
            <p:blipFill>
              <a:blip r:embed="rId3"/>
              <a:stretch>
                <a:fillRect/>
              </a:stretch>
            </p:blipFill>
            <p:spPr>
              <a:xfrm>
                <a:off x="920075" y="3695649"/>
                <a:ext cx="1751233" cy="164592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pSp>
        <p:sp>
          <p:nvSpPr>
            <p:cNvPr id="91" name="Shape 90"/>
            <p:cNvSpPr/>
            <p:nvPr/>
          </p:nvSpPr>
          <p:spPr>
            <a:xfrm rot="6526134" flipV="1">
              <a:off x="4810799" y="2499163"/>
              <a:ext cx="2690578" cy="2592749"/>
            </a:xfrm>
            <a:prstGeom prst="leftCircularArrow">
              <a:avLst>
                <a:gd name="adj1" fmla="val 8898"/>
                <a:gd name="adj2" fmla="val 1142322"/>
                <a:gd name="adj3" fmla="val 6156582"/>
                <a:gd name="adj4" fmla="val 17641163"/>
                <a:gd name="adj5" fmla="val 11722"/>
              </a:avLst>
            </a:pr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3465231"/>
                <a:satOff val="-15989"/>
                <a:lumOff val="588"/>
                <a:alphaOff val="0"/>
              </a:schemeClr>
            </a:fillRef>
            <a:effectRef idx="0">
              <a:schemeClr val="accent4">
                <a:hueOff val="3465231"/>
                <a:satOff val="-15989"/>
                <a:lumOff val="588"/>
                <a:alphaOff val="0"/>
              </a:schemeClr>
            </a:effectRef>
            <a:fontRef idx="minor">
              <a:schemeClr val="lt1"/>
            </a:fontRef>
          </p:style>
          <p:txBody>
            <a:bodyPr/>
            <a:lstStyle/>
            <a:p>
              <a:endParaRPr lang="en-US"/>
            </a:p>
          </p:txBody>
        </p:sp>
        <p:sp>
          <p:nvSpPr>
            <p:cNvPr id="92" name="Freeform 91"/>
            <p:cNvSpPr/>
            <p:nvPr/>
          </p:nvSpPr>
          <p:spPr>
            <a:xfrm>
              <a:off x="5218487" y="1958155"/>
              <a:ext cx="2058308" cy="409623"/>
            </a:xfrm>
            <a:custGeom>
              <a:avLst/>
              <a:gdLst>
                <a:gd name="connsiteX0" fmla="*/ 0 w 1152811"/>
                <a:gd name="connsiteY0" fmla="*/ 0 h 576346"/>
                <a:gd name="connsiteX1" fmla="*/ 1152811 w 1152811"/>
                <a:gd name="connsiteY1" fmla="*/ 0 h 576346"/>
                <a:gd name="connsiteX2" fmla="*/ 1152811 w 1152811"/>
                <a:gd name="connsiteY2" fmla="*/ 576346 h 576346"/>
                <a:gd name="connsiteX3" fmla="*/ 0 w 1152811"/>
                <a:gd name="connsiteY3" fmla="*/ 576346 h 576346"/>
                <a:gd name="connsiteX4" fmla="*/ 0 w 1152811"/>
                <a:gd name="connsiteY4" fmla="*/ 0 h 5763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811" h="576346">
                  <a:moveTo>
                    <a:pt x="0" y="0"/>
                  </a:moveTo>
                  <a:lnTo>
                    <a:pt x="1152811" y="0"/>
                  </a:lnTo>
                  <a:lnTo>
                    <a:pt x="1152811" y="576346"/>
                  </a:lnTo>
                  <a:lnTo>
                    <a:pt x="0" y="57634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050" tIns="19050" rIns="19050" bIns="19050" numCol="1" spcCol="1270" anchor="ctr" anchorCtr="0">
              <a:noAutofit/>
            </a:bodyPr>
            <a:lstStyle/>
            <a:p>
              <a:pPr algn="ctr" defTabSz="1333500">
                <a:lnSpc>
                  <a:spcPct val="90000"/>
                </a:lnSpc>
                <a:spcBef>
                  <a:spcPct val="0"/>
                </a:spcBef>
                <a:spcAft>
                  <a:spcPct val="35000"/>
                </a:spcAft>
              </a:pPr>
              <a:r>
                <a:rPr lang="en-US" sz="3000" dirty="0"/>
                <a:t>Reservoir Operations</a:t>
              </a:r>
            </a:p>
          </p:txBody>
        </p:sp>
        <p:pic>
          <p:nvPicPr>
            <p:cNvPr id="93" name="Picture 9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16460" y="2874731"/>
              <a:ext cx="1586160" cy="1392469"/>
            </a:xfrm>
            <a:prstGeom prst="rect">
              <a:avLst/>
            </a:prstGeom>
          </p:spPr>
        </p:pic>
        <p:sp>
          <p:nvSpPr>
            <p:cNvPr id="95" name="Circular Arrow 94"/>
            <p:cNvSpPr/>
            <p:nvPr/>
          </p:nvSpPr>
          <p:spPr>
            <a:xfrm rot="14846255" flipH="1">
              <a:off x="6745189" y="3294483"/>
              <a:ext cx="2388894" cy="2315865"/>
            </a:xfrm>
            <a:prstGeom prst="circularArrow">
              <a:avLst>
                <a:gd name="adj1" fmla="val 10980"/>
                <a:gd name="adj2" fmla="val 1053268"/>
                <a:gd name="adj3" fmla="val 4500000"/>
                <a:gd name="adj4" fmla="val 14453223"/>
                <a:gd name="adj5" fmla="val 12500"/>
              </a:avLst>
            </a:pr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6930461"/>
                <a:satOff val="-31979"/>
                <a:lumOff val="1177"/>
                <a:alphaOff val="0"/>
              </a:schemeClr>
            </a:fillRef>
            <a:effectRef idx="0">
              <a:schemeClr val="accent4">
                <a:hueOff val="6930461"/>
                <a:satOff val="-31979"/>
                <a:lumOff val="1177"/>
                <a:alphaOff val="0"/>
              </a:schemeClr>
            </a:effectRef>
            <a:fontRef idx="minor">
              <a:schemeClr val="lt1"/>
            </a:fontRef>
          </p:style>
          <p:txBody>
            <a:bodyPr/>
            <a:lstStyle/>
            <a:p>
              <a:endParaRPr lang="en-US"/>
            </a:p>
          </p:txBody>
        </p:sp>
        <p:sp>
          <p:nvSpPr>
            <p:cNvPr id="96" name="Freeform 95"/>
            <p:cNvSpPr/>
            <p:nvPr/>
          </p:nvSpPr>
          <p:spPr>
            <a:xfrm>
              <a:off x="7097127" y="5513377"/>
              <a:ext cx="1834326" cy="409623"/>
            </a:xfrm>
            <a:custGeom>
              <a:avLst/>
              <a:gdLst>
                <a:gd name="connsiteX0" fmla="*/ 0 w 1152811"/>
                <a:gd name="connsiteY0" fmla="*/ 0 h 576346"/>
                <a:gd name="connsiteX1" fmla="*/ 1152811 w 1152811"/>
                <a:gd name="connsiteY1" fmla="*/ 0 h 576346"/>
                <a:gd name="connsiteX2" fmla="*/ 1152811 w 1152811"/>
                <a:gd name="connsiteY2" fmla="*/ 576346 h 576346"/>
                <a:gd name="connsiteX3" fmla="*/ 0 w 1152811"/>
                <a:gd name="connsiteY3" fmla="*/ 576346 h 576346"/>
                <a:gd name="connsiteX4" fmla="*/ 0 w 1152811"/>
                <a:gd name="connsiteY4" fmla="*/ 0 h 5763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811" h="576346">
                  <a:moveTo>
                    <a:pt x="0" y="0"/>
                  </a:moveTo>
                  <a:lnTo>
                    <a:pt x="1152811" y="0"/>
                  </a:lnTo>
                  <a:lnTo>
                    <a:pt x="1152811" y="576346"/>
                  </a:lnTo>
                  <a:lnTo>
                    <a:pt x="0" y="57634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050" tIns="19050" rIns="19050" bIns="19050" numCol="1" spcCol="1270" anchor="ctr" anchorCtr="0">
              <a:noAutofit/>
            </a:bodyPr>
            <a:lstStyle/>
            <a:p>
              <a:pPr algn="ctr" defTabSz="1333500">
                <a:lnSpc>
                  <a:spcPct val="90000"/>
                </a:lnSpc>
                <a:spcBef>
                  <a:spcPct val="0"/>
                </a:spcBef>
                <a:spcAft>
                  <a:spcPct val="35000"/>
                </a:spcAft>
              </a:pPr>
              <a:r>
                <a:rPr lang="en-US" sz="3000" dirty="0"/>
                <a:t>Hydraulics</a:t>
              </a:r>
            </a:p>
          </p:txBody>
        </p:sp>
        <p:pic>
          <p:nvPicPr>
            <p:cNvPr id="97" name="Picture 96"/>
            <p:cNvPicPr>
              <a:picLocks noChangeAspect="1"/>
            </p:cNvPicPr>
            <p:nvPr/>
          </p:nvPicPr>
          <p:blipFill>
            <a:blip r:embed="rId5"/>
            <a:stretch>
              <a:fillRect/>
            </a:stretch>
          </p:blipFill>
          <p:spPr>
            <a:xfrm>
              <a:off x="7522943" y="4264869"/>
              <a:ext cx="1118865" cy="805807"/>
            </a:xfrm>
            <a:prstGeom prst="rect">
              <a:avLst/>
            </a:prstGeom>
          </p:spPr>
        </p:pic>
        <p:sp>
          <p:nvSpPr>
            <p:cNvPr id="99" name="Block Arc 98"/>
            <p:cNvSpPr/>
            <p:nvPr/>
          </p:nvSpPr>
          <p:spPr>
            <a:xfrm rot="9403818">
              <a:off x="8702749" y="2679559"/>
              <a:ext cx="1847426" cy="1739794"/>
            </a:xfrm>
            <a:prstGeom prst="blockArc">
              <a:avLst>
                <a:gd name="adj1" fmla="val 0"/>
                <a:gd name="adj2" fmla="val 18900000"/>
                <a:gd name="adj3" fmla="val 12740"/>
              </a:avLst>
            </a:pr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txBody>
            <a:bodyPr/>
            <a:lstStyle/>
            <a:p>
              <a:endParaRPr lang="en-US"/>
            </a:p>
          </p:txBody>
        </p:sp>
        <p:sp>
          <p:nvSpPr>
            <p:cNvPr id="100" name="Freeform 99"/>
            <p:cNvSpPr/>
            <p:nvPr/>
          </p:nvSpPr>
          <p:spPr>
            <a:xfrm>
              <a:off x="7876488" y="2263675"/>
              <a:ext cx="2785026" cy="391493"/>
            </a:xfrm>
            <a:custGeom>
              <a:avLst/>
              <a:gdLst>
                <a:gd name="connsiteX0" fmla="*/ 0 w 1152811"/>
                <a:gd name="connsiteY0" fmla="*/ 0 h 576346"/>
                <a:gd name="connsiteX1" fmla="*/ 1152811 w 1152811"/>
                <a:gd name="connsiteY1" fmla="*/ 0 h 576346"/>
                <a:gd name="connsiteX2" fmla="*/ 1152811 w 1152811"/>
                <a:gd name="connsiteY2" fmla="*/ 576346 h 576346"/>
                <a:gd name="connsiteX3" fmla="*/ 0 w 1152811"/>
                <a:gd name="connsiteY3" fmla="*/ 576346 h 576346"/>
                <a:gd name="connsiteX4" fmla="*/ 0 w 1152811"/>
                <a:gd name="connsiteY4" fmla="*/ 0 h 5763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811" h="576346">
                  <a:moveTo>
                    <a:pt x="0" y="0"/>
                  </a:moveTo>
                  <a:lnTo>
                    <a:pt x="1152811" y="0"/>
                  </a:lnTo>
                  <a:lnTo>
                    <a:pt x="1152811" y="576346"/>
                  </a:lnTo>
                  <a:lnTo>
                    <a:pt x="0" y="57634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050" tIns="19050" rIns="19050" bIns="19050" numCol="1" spcCol="1270" anchor="ctr" anchorCtr="0">
              <a:noAutofit/>
            </a:bodyPr>
            <a:lstStyle/>
            <a:p>
              <a:pPr algn="ctr" defTabSz="1333500">
                <a:lnSpc>
                  <a:spcPct val="90000"/>
                </a:lnSpc>
                <a:spcBef>
                  <a:spcPct val="0"/>
                </a:spcBef>
                <a:spcAft>
                  <a:spcPct val="35000"/>
                </a:spcAft>
              </a:pPr>
              <a:r>
                <a:rPr lang="en-US" sz="3000" dirty="0"/>
                <a:t>Consequences</a:t>
              </a:r>
            </a:p>
          </p:txBody>
        </p:sp>
        <p:pic>
          <p:nvPicPr>
            <p:cNvPr id="101" name="Picture 10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043032" y="3039216"/>
              <a:ext cx="1186960" cy="99992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 name="Picture 1"/>
            <p:cNvPicPr>
              <a:picLocks noChangeAspect="1"/>
            </p:cNvPicPr>
            <p:nvPr/>
          </p:nvPicPr>
          <p:blipFill>
            <a:blip r:embed="rId7"/>
            <a:stretch>
              <a:fillRect/>
            </a:stretch>
          </p:blipFill>
          <p:spPr>
            <a:xfrm>
              <a:off x="2048695" y="2844250"/>
              <a:ext cx="1305042" cy="130504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04" name="Shape 103"/>
            <p:cNvSpPr/>
            <p:nvPr/>
          </p:nvSpPr>
          <p:spPr>
            <a:xfrm rot="6526134" flipV="1">
              <a:off x="1428572" y="2523129"/>
              <a:ext cx="2450297" cy="2217330"/>
            </a:xfrm>
            <a:prstGeom prst="leftCircularArrow">
              <a:avLst>
                <a:gd name="adj1" fmla="val 10738"/>
                <a:gd name="adj2" fmla="val 1142322"/>
                <a:gd name="adj3" fmla="val 6200276"/>
                <a:gd name="adj4" fmla="val 18652348"/>
                <a:gd name="adj5" fmla="val 10710"/>
              </a:avLst>
            </a:pr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3465231"/>
                <a:satOff val="-15989"/>
                <a:lumOff val="588"/>
                <a:alphaOff val="0"/>
              </a:schemeClr>
            </a:fillRef>
            <a:effectRef idx="0">
              <a:schemeClr val="accent4">
                <a:hueOff val="3465231"/>
                <a:satOff val="-15989"/>
                <a:lumOff val="588"/>
                <a:alphaOff val="0"/>
              </a:schemeClr>
            </a:effectRef>
            <a:fontRef idx="minor">
              <a:schemeClr val="lt1"/>
            </a:fontRef>
          </p:style>
          <p:txBody>
            <a:bodyPr/>
            <a:lstStyle/>
            <a:p>
              <a:endParaRPr lang="en-US"/>
            </a:p>
          </p:txBody>
        </p:sp>
        <p:sp>
          <p:nvSpPr>
            <p:cNvPr id="105" name="Freeform 104"/>
            <p:cNvSpPr/>
            <p:nvPr/>
          </p:nvSpPr>
          <p:spPr>
            <a:xfrm>
              <a:off x="1669320" y="2076869"/>
              <a:ext cx="2216880" cy="409623"/>
            </a:xfrm>
            <a:custGeom>
              <a:avLst/>
              <a:gdLst>
                <a:gd name="connsiteX0" fmla="*/ 0 w 1152811"/>
                <a:gd name="connsiteY0" fmla="*/ 0 h 576346"/>
                <a:gd name="connsiteX1" fmla="*/ 1152811 w 1152811"/>
                <a:gd name="connsiteY1" fmla="*/ 0 h 576346"/>
                <a:gd name="connsiteX2" fmla="*/ 1152811 w 1152811"/>
                <a:gd name="connsiteY2" fmla="*/ 576346 h 576346"/>
                <a:gd name="connsiteX3" fmla="*/ 0 w 1152811"/>
                <a:gd name="connsiteY3" fmla="*/ 576346 h 576346"/>
                <a:gd name="connsiteX4" fmla="*/ 0 w 1152811"/>
                <a:gd name="connsiteY4" fmla="*/ 0 h 5763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811" h="576346">
                  <a:moveTo>
                    <a:pt x="0" y="0"/>
                  </a:moveTo>
                  <a:lnTo>
                    <a:pt x="1152811" y="0"/>
                  </a:lnTo>
                  <a:lnTo>
                    <a:pt x="1152811" y="576346"/>
                  </a:lnTo>
                  <a:lnTo>
                    <a:pt x="0" y="57634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050" tIns="19050" rIns="19050" bIns="19050" numCol="1" spcCol="1270" anchor="ctr" anchorCtr="0">
              <a:noAutofit/>
            </a:bodyPr>
            <a:lstStyle/>
            <a:p>
              <a:pPr algn="ctr" defTabSz="1333500">
                <a:lnSpc>
                  <a:spcPct val="90000"/>
                </a:lnSpc>
                <a:spcBef>
                  <a:spcPct val="0"/>
                </a:spcBef>
                <a:spcAft>
                  <a:spcPct val="35000"/>
                </a:spcAft>
              </a:pPr>
              <a:r>
                <a:rPr lang="en-US" sz="3000" dirty="0"/>
                <a:t>Meteorology</a:t>
              </a:r>
            </a:p>
          </p:txBody>
        </p:sp>
      </p:grpSp>
    </p:spTree>
  </p:cSld>
  <p:clrMapOvr>
    <a:masterClrMapping/>
  </p:clrMapOvr>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40695</TotalTime>
  <Words>1189</Words>
  <Application>Microsoft Office PowerPoint</Application>
  <PresentationFormat>Widescreen</PresentationFormat>
  <Paragraphs>213</Paragraphs>
  <Slides>16</Slides>
  <Notes>16</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16</vt:i4>
      </vt:variant>
    </vt:vector>
  </HeadingPairs>
  <TitlesOfParts>
    <vt:vector size="24" baseType="lpstr">
      <vt:lpstr>Arial</vt:lpstr>
      <vt:lpstr>Arial Black</vt:lpstr>
      <vt:lpstr>Calibri</vt:lpstr>
      <vt:lpstr>Trebuchet MS</vt:lpstr>
      <vt:lpstr>Wingdings</vt:lpstr>
      <vt:lpstr>1_HEC</vt:lpstr>
      <vt:lpstr>2_IWR-HEC</vt:lpstr>
      <vt:lpstr>3_Army</vt:lpstr>
      <vt:lpstr>Corps water management system (CWMS) overview</vt:lpstr>
      <vt:lpstr>Overview</vt:lpstr>
      <vt:lpstr>Corps Water Management System (CWMS)</vt:lpstr>
      <vt:lpstr>Corps water management system (CWMS)</vt:lpstr>
      <vt:lpstr>Real-time data acquisition</vt:lpstr>
      <vt:lpstr>Station data</vt:lpstr>
      <vt:lpstr>Observed &amp; forecast met data</vt:lpstr>
      <vt:lpstr>HEC-RTS</vt:lpstr>
      <vt:lpstr>CWMS Modeling Tools</vt:lpstr>
      <vt:lpstr>Meteorological Scenarios:  HEC-MetVue</vt:lpstr>
      <vt:lpstr>Hydrologic Modeling:  HEC-HMS</vt:lpstr>
      <vt:lpstr>Reservoir Operations:  HEC-ResSim </vt:lpstr>
      <vt:lpstr>River Hydraulics:  HEC-RAS</vt:lpstr>
      <vt:lpstr>Consequences:  HEC-FIA</vt:lpstr>
      <vt:lpstr>CWMS Modeling:  Putting it all together</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Hanbali, Fauwaz U CIV USARMY CEIWR (USA)</cp:lastModifiedBy>
  <cp:revision>675</cp:revision>
  <dcterms:created xsi:type="dcterms:W3CDTF">2017-02-20T05:10:01Z</dcterms:created>
  <dcterms:modified xsi:type="dcterms:W3CDTF">2025-10-09T23:19:41Z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