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5"/>
  </p:notesMasterIdLst>
  <p:handoutMasterIdLst>
    <p:handoutMasterId r:id="rId16"/>
  </p:handoutMasterIdLst>
  <p:sldIdLst>
    <p:sldId id="529" r:id="rId7"/>
    <p:sldId id="538" r:id="rId8"/>
    <p:sldId id="468" r:id="rId9"/>
    <p:sldId id="521" r:id="rId10"/>
    <p:sldId id="307" r:id="rId11"/>
    <p:sldId id="535" r:id="rId12"/>
    <p:sldId id="514" r:id="rId13"/>
    <p:sldId id="44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8" autoAdjust="0"/>
    <p:restoredTop sz="58701" autoAdjust="0"/>
  </p:normalViewPr>
  <p:slideViewPr>
    <p:cSldViewPr snapToGrid="0">
      <p:cViewPr varScale="1">
        <p:scale>
          <a:sx n="45" d="100"/>
          <a:sy n="45" d="100"/>
        </p:scale>
        <p:origin x="1572" y="48"/>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95" d="100"/>
          <a:sy n="95" d="100"/>
        </p:scale>
        <p:origin x="213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10/9/2025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10/9/2025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
        <p:nvSpPr>
          <p:cNvPr id="5" name="Header Placeholder 3">
            <a:extLst>
              <a:ext uri="{FF2B5EF4-FFF2-40B4-BE49-F238E27FC236}">
                <a16:creationId xmlns:a16="http://schemas.microsoft.com/office/drawing/2014/main" id="{27349675-FE38-5366-1BE0-EDD06C6A805B}"/>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94894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marL="228567" indent="-228567">
              <a:buFont typeface="+mj-lt"/>
              <a:buAutoNum type="alphaUcPeriod" startAt="2"/>
            </a:pPr>
            <a:r>
              <a:rPr lang="en-US" baseline="0" dirty="0"/>
              <a:t>Overview</a:t>
            </a:r>
          </a:p>
          <a:p>
            <a:pPr marL="685699" lvl="1" indent="-228567"/>
            <a:r>
              <a:rPr lang="en-US" baseline="0" dirty="0"/>
              <a:t>Water Management in USACE </a:t>
            </a:r>
          </a:p>
          <a:p>
            <a:pPr marL="685699" lvl="1" indent="-228567"/>
            <a:r>
              <a:rPr lang="en-US" baseline="0" dirty="0"/>
              <a:t>Corps Water Management System (CWMS) </a:t>
            </a:r>
          </a:p>
          <a:p>
            <a:pPr marL="685699" lvl="1" indent="-228567"/>
            <a:r>
              <a:rPr lang="en-US" baseline="0" dirty="0"/>
              <a:t>National CWMS Implementation Program</a:t>
            </a:r>
          </a:p>
          <a:p>
            <a:pPr marL="685699" lvl="1" indent="-228567"/>
            <a:r>
              <a:rPr lang="en-US" baseline="0" dirty="0"/>
              <a:t>Summary and Conclusion</a:t>
            </a:r>
          </a:p>
          <a:p>
            <a:pPr marL="685699" lvl="1" indent="-228567"/>
            <a:endParaRPr lang="en-US" dirty="0"/>
          </a:p>
        </p:txBody>
      </p:sp>
      <p:sp>
        <p:nvSpPr>
          <p:cNvPr id="38916" name="Slide Number Placeholder 3"/>
          <p:cNvSpPr>
            <a:spLocks noGrp="1"/>
          </p:cNvSpPr>
          <p:nvPr>
            <p:ph type="sldNum" sz="quarter" idx="5"/>
          </p:nvPr>
        </p:nvSpPr>
        <p:spPr>
          <a:noFill/>
        </p:spPr>
        <p:txBody>
          <a:bodyPr/>
          <a:lstStyle/>
          <a:p>
            <a:pPr defTabSz="930219"/>
            <a:fld id="{16E04E81-8A63-40AC-A524-6B3761E64E8B}" type="slidenum">
              <a:rPr lang="en-US" smtClean="0"/>
              <a:pPr defTabSz="930219"/>
              <a:t>2</a:t>
            </a:fld>
            <a:endParaRPr lang="en-US"/>
          </a:p>
        </p:txBody>
      </p:sp>
      <p:sp>
        <p:nvSpPr>
          <p:cNvPr id="2" name="Date Placeholder 1"/>
          <p:cNvSpPr>
            <a:spLocks noGrp="1"/>
          </p:cNvSpPr>
          <p:nvPr>
            <p:ph type="dt"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Header Placeholder 3"/>
          <p:cNvSpPr>
            <a:spLocks noGrp="1"/>
          </p:cNvSpPr>
          <p:nvPr>
            <p:ph type="hdr" sz="quarter" idx="12"/>
          </p:nvPr>
        </p:nvSpPr>
        <p:spPr/>
        <p:txBody>
          <a:bodyPr/>
          <a:lstStyle/>
          <a:p>
            <a:pPr>
              <a:defRPr/>
            </a:pPr>
            <a:r>
              <a:rPr lang="en-US"/>
              <a:t>CWMS Overview</a:t>
            </a:r>
            <a:endParaRPr lang="en-US" dirty="0"/>
          </a:p>
        </p:txBody>
      </p:sp>
    </p:spTree>
    <p:extLst>
      <p:ext uri="{BB962C8B-B14F-4D97-AF65-F5344CB8AC3E}">
        <p14:creationId xmlns:p14="http://schemas.microsoft.com/office/powerpoint/2010/main" val="2540004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buFont typeface="+mj-lt"/>
              <a:buAutoNum type="alphaUcPeriod" startAt="3"/>
            </a:pPr>
            <a:r>
              <a:rPr lang="en-US" dirty="0"/>
              <a:t>National CWMS Implementation</a:t>
            </a:r>
          </a:p>
          <a:p>
            <a:pPr lvl="1"/>
            <a:r>
              <a:rPr lang="en-US" b="1" dirty="0"/>
              <a:t>It is an investment in the Corps </a:t>
            </a:r>
          </a:p>
          <a:p>
            <a:pPr lvl="2"/>
            <a:r>
              <a:rPr lang="en-US" b="1" dirty="0"/>
              <a:t>Supports Transformation of Civil Works, Preparing for Tomorrow, and Reducing Disaster Risks</a:t>
            </a:r>
          </a:p>
          <a:p>
            <a:pPr lvl="2"/>
            <a:r>
              <a:rPr lang="en-US" b="1" dirty="0"/>
              <a:t>$124 million 10 year program </a:t>
            </a:r>
            <a:r>
              <a:rPr lang="en-US" dirty="0"/>
              <a:t>depending on level of funding</a:t>
            </a:r>
          </a:p>
          <a:p>
            <a:pPr lvl="2"/>
            <a:r>
              <a:rPr lang="en-US" b="1" dirty="0"/>
              <a:t>Working on basins in all 7 continental divisions.</a:t>
            </a:r>
          </a:p>
          <a:p>
            <a:pPr lvl="2"/>
            <a:r>
              <a:rPr lang="en-US" dirty="0"/>
              <a:t>141 USACE personnel worked on CWMS including 109 modelers, 14 economist, and 18 GIS specialists.</a:t>
            </a:r>
          </a:p>
          <a:p>
            <a:pPr lvl="2"/>
            <a:endParaRPr lang="en-US" dirty="0"/>
          </a:p>
          <a:p>
            <a:pPr>
              <a:buAutoNum type="alphaUcPeriod" startAt="3"/>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3</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709188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The Corps Water Management System has been developed by HEC in an effort to streamline data collection, data validation, and data usage within hydrologic, reservoir simulation, hydraulic, and consequence models.</a:t>
            </a:r>
          </a:p>
          <a:p>
            <a:pPr>
              <a:buFont typeface="Arial" pitchFamily="34" charset="0"/>
              <a:buChar char="•"/>
            </a:pPr>
            <a:endParaRPr lang="en-US" sz="1300" dirty="0"/>
          </a:p>
          <a:p>
            <a:pPr>
              <a:buFont typeface="Arial" pitchFamily="34" charset="0"/>
              <a:buChar char="•"/>
            </a:pPr>
            <a:r>
              <a:rPr lang="en-US" sz="1300" dirty="0"/>
              <a:t> The CWMS Nationwide Implementation was started as an effort to fully integrate the CWMS platform within all watersheds for which there is a USACE interest.  The total number of watersheds of interest exceeds 200 and range in size between 50 </a:t>
            </a:r>
            <a:r>
              <a:rPr lang="en-US" sz="1300" dirty="0" err="1"/>
              <a:t>sq</a:t>
            </a:r>
            <a:r>
              <a:rPr lang="en-US" sz="1300" dirty="0"/>
              <a:t> miles and 100,000+ </a:t>
            </a:r>
            <a:r>
              <a:rPr lang="en-US" sz="1300" dirty="0" err="1"/>
              <a:t>sq</a:t>
            </a:r>
            <a:r>
              <a:rPr lang="en-US" sz="1300" dirty="0"/>
              <a:t> miles.  In total, 2.25 million </a:t>
            </a:r>
            <a:r>
              <a:rPr lang="en-US" sz="1300" dirty="0" err="1"/>
              <a:t>sq</a:t>
            </a:r>
            <a:r>
              <a:rPr lang="en-US" sz="1300" dirty="0"/>
              <a:t> miles falls under this umbrella.</a:t>
            </a:r>
          </a:p>
          <a:p>
            <a:pPr>
              <a:buFont typeface="Arial" pitchFamily="34" charset="0"/>
              <a:buChar char="•"/>
            </a:pPr>
            <a:endParaRPr lang="en-US" sz="1300" dirty="0"/>
          </a:p>
          <a:p>
            <a:pPr>
              <a:buFont typeface="Arial" pitchFamily="34" charset="0"/>
              <a:buChar char="•"/>
            </a:pPr>
            <a:r>
              <a:rPr lang="en-US" sz="1300" dirty="0"/>
              <a:t> Starting in 2012, two watersheds were used as part of a pilot program whereby models were constructed, data streams were established, and all products were integrated in a seamless fashion.</a:t>
            </a:r>
          </a:p>
          <a:p>
            <a:pPr>
              <a:buFont typeface="Arial" pitchFamily="34" charset="0"/>
              <a:buChar char="•"/>
            </a:pPr>
            <a:endParaRPr lang="en-US" sz="1300" dirty="0"/>
          </a:p>
          <a:p>
            <a:pPr>
              <a:buFont typeface="Arial" pitchFamily="34" charset="0"/>
              <a:buChar char="•"/>
            </a:pPr>
            <a:r>
              <a:rPr lang="en-US" sz="1300" dirty="0"/>
              <a:t> Since those first two successful implementations, CWMS has been implemented within an additional 190+ watersheds across the United States.</a:t>
            </a:r>
            <a:endParaRPr lang="en-US"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a:t>
            </a:fld>
            <a:endParaRPr lang="en-US"/>
          </a:p>
        </p:txBody>
      </p:sp>
      <p:sp>
        <p:nvSpPr>
          <p:cNvPr id="2" name="Header Placeholder 3">
            <a:extLst>
              <a:ext uri="{FF2B5EF4-FFF2-40B4-BE49-F238E27FC236}">
                <a16:creationId xmlns:a16="http://schemas.microsoft.com/office/drawing/2014/main" id="{7722865E-3747-9386-9E75-3516B5E6D9CC}"/>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3540029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
        <p:nvSpPr>
          <p:cNvPr id="5" name="Header Placeholder 3">
            <a:extLst>
              <a:ext uri="{FF2B5EF4-FFF2-40B4-BE49-F238E27FC236}">
                <a16:creationId xmlns:a16="http://schemas.microsoft.com/office/drawing/2014/main" id="{380CCE15-0C44-789D-365E-B89D2AE0B57A}"/>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3272949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Notes Placeholder 2"/>
          <p:cNvSpPr>
            <a:spLocks noGrp="1"/>
          </p:cNvSpPr>
          <p:nvPr>
            <p:ph type="body" idx="1"/>
          </p:nvPr>
        </p:nvSpPr>
        <p:spPr/>
        <p:txBody>
          <a:bodyPr/>
          <a:lstStyle/>
          <a:p>
            <a:pPr>
              <a:buFont typeface="+mj-lt"/>
              <a:buAutoNum type="alphaUcPeriod" startAt="3"/>
            </a:pPr>
            <a:r>
              <a:rPr lang="en-US" dirty="0"/>
              <a:t>National CWMS Implementation (Status as of January 2025)</a:t>
            </a:r>
          </a:p>
          <a:p>
            <a:pPr lvl="2"/>
            <a:endParaRPr lang="en-US" dirty="0"/>
          </a:p>
        </p:txBody>
      </p:sp>
      <p:sp>
        <p:nvSpPr>
          <p:cNvPr id="45060" name="Slide Number Placeholder 3"/>
          <p:cNvSpPr>
            <a:spLocks noGrp="1"/>
          </p:cNvSpPr>
          <p:nvPr>
            <p:ph type="sldNum" sz="quarter" idx="5"/>
          </p:nvPr>
        </p:nvSpPr>
        <p:spPr/>
        <p:txBody>
          <a:bodyPr/>
          <a:lstStyle/>
          <a:p>
            <a:fld id="{CB3854EC-8692-4B9A-9D7C-301FE9213C5E}" type="slidenum">
              <a:rPr lang="en-US" smtClean="0"/>
              <a:pPr/>
              <a:t>6</a:t>
            </a:fld>
            <a:endParaRPr lang="en-US"/>
          </a:p>
        </p:txBody>
      </p:sp>
      <p:sp>
        <p:nvSpPr>
          <p:cNvPr id="2" name="Date Placeholder 1"/>
          <p:cNvSpPr>
            <a:spLocks noGrp="1"/>
          </p:cNvSpPr>
          <p:nvPr>
            <p:ph type="dt"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Header Placeholder 3"/>
          <p:cNvSpPr>
            <a:spLocks noGrp="1"/>
          </p:cNvSpPr>
          <p:nvPr>
            <p:ph type="hdr" sz="quarter" idx="12"/>
          </p:nvPr>
        </p:nvSpPr>
        <p:spPr/>
        <p:txBody>
          <a:bodyPr/>
          <a:lstStyle/>
          <a:p>
            <a:r>
              <a:rPr lang="en-US"/>
              <a:t>CWMS Overview</a:t>
            </a:r>
            <a:endParaRPr lang="en-US" dirty="0"/>
          </a:p>
        </p:txBody>
      </p:sp>
      <p:pic>
        <p:nvPicPr>
          <p:cNvPr id="8" name="Picture 7" descr="A picture containing text, map&#10;&#10;Description automatically generated">
            <a:extLst>
              <a:ext uri="{FF2B5EF4-FFF2-40B4-BE49-F238E27FC236}">
                <a16:creationId xmlns:a16="http://schemas.microsoft.com/office/drawing/2014/main" id="{8E9C4E52-09F7-45EF-A719-ECD79F9A16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640" y="441681"/>
            <a:ext cx="5943600" cy="3657600"/>
          </a:xfrm>
          <a:prstGeom prst="rect">
            <a:avLst/>
          </a:prstGeom>
        </p:spPr>
      </p:pic>
    </p:spTree>
    <p:extLst>
      <p:ext uri="{BB962C8B-B14F-4D97-AF65-F5344CB8AC3E}">
        <p14:creationId xmlns:p14="http://schemas.microsoft.com/office/powerpoint/2010/main" val="4261110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National CWMS  Implementation</a:t>
            </a:r>
          </a:p>
          <a:p>
            <a:pPr lvl="1">
              <a:buFont typeface="+mj-lt"/>
              <a:buAutoNum type="arabicPeriod" startAt="2"/>
            </a:pPr>
            <a:r>
              <a:rPr lang="en-US" dirty="0"/>
              <a:t>Who does CWMS implementation support?</a:t>
            </a:r>
          </a:p>
          <a:p>
            <a:pPr lvl="2"/>
            <a:r>
              <a:rPr lang="en-US" b="1" dirty="0"/>
              <a:t>    Transform Civil Works</a:t>
            </a:r>
          </a:p>
          <a:p>
            <a:pPr lvl="3"/>
            <a:r>
              <a:rPr lang="en-US" dirty="0"/>
              <a:t>CIPR, Dam Safety</a:t>
            </a:r>
          </a:p>
          <a:p>
            <a:pPr lvl="2"/>
            <a:r>
              <a:rPr lang="en-US" b="1" dirty="0"/>
              <a:t>    Prepare for Tomorrow</a:t>
            </a:r>
          </a:p>
          <a:p>
            <a:pPr lvl="3"/>
            <a:r>
              <a:rPr lang="en-US" dirty="0"/>
              <a:t>Levee Safety, Planning</a:t>
            </a:r>
          </a:p>
          <a:p>
            <a:pPr lvl="2"/>
            <a:r>
              <a:rPr lang="en-US" b="1" dirty="0"/>
              <a:t>    Reduce Disaster Risks</a:t>
            </a:r>
          </a:p>
          <a:p>
            <a:pPr lvl="3"/>
            <a:r>
              <a:rPr lang="en-US" b="1" dirty="0"/>
              <a:t>Water Management</a:t>
            </a:r>
          </a:p>
          <a:p>
            <a:pPr lvl="3"/>
            <a:r>
              <a:rPr lang="en-US" dirty="0"/>
              <a:t>UOC/FRM</a:t>
            </a:r>
          </a:p>
          <a:p>
            <a:pPr lvl="2"/>
            <a:endParaRPr lang="en-US" dirty="0"/>
          </a:p>
          <a:p>
            <a:pPr>
              <a:buAutoNum type="alphaUcPeriod" startAt="3"/>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7</a:t>
            </a:fld>
            <a:endParaRPr lang="en-US"/>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7801999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8</a:t>
            </a:fld>
            <a:endParaRPr lang="en-US" dirty="0"/>
          </a:p>
        </p:txBody>
      </p:sp>
      <p:sp>
        <p:nvSpPr>
          <p:cNvPr id="5" name="Header Placeholder 3">
            <a:extLst>
              <a:ext uri="{FF2B5EF4-FFF2-40B4-BE49-F238E27FC236}">
                <a16:creationId xmlns:a16="http://schemas.microsoft.com/office/drawing/2014/main" id="{C51222FE-420C-6DA6-9F79-A0928B49FDF3}"/>
              </a:ext>
            </a:extLst>
          </p:cNvPr>
          <p:cNvSpPr txBox="1">
            <a:spLocks/>
          </p:cNvSpPr>
          <p:nvPr/>
        </p:nvSpPr>
        <p:spPr>
          <a:xfrm>
            <a:off x="0" y="0"/>
            <a:ext cx="2971800" cy="458788"/>
          </a:xfrm>
          <a:prstGeom prst="rect">
            <a:avLst/>
          </a:prstGeom>
        </p:spPr>
        <p:txBody>
          <a:bodyPr vert="horz" lIns="91440" tIns="45720" rIns="91440" bIns="45720" rtlCol="0"/>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CWMS Overview</a:t>
            </a:r>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1CADFE7-DB33-41A0-9FBF-EA369FBEBA6D}" type="slidenum">
              <a:rPr lang="en-US"/>
              <a:pPr>
                <a:defRPr/>
              </a:pPr>
              <a:t>‹#›</a:t>
            </a:fld>
            <a:endParaRPr lang="en-US"/>
          </a:p>
        </p:txBody>
      </p:sp>
    </p:spTree>
    <p:extLst>
      <p:ext uri="{BB962C8B-B14F-4D97-AF65-F5344CB8AC3E}">
        <p14:creationId xmlns:p14="http://schemas.microsoft.com/office/powerpoint/2010/main" val="2397694059"/>
      </p:ext>
    </p:extLst>
  </p:cSld>
  <p:clrMapOvr>
    <a:masterClrMapping/>
  </p:clrMapOvr>
  <p:transitio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6.xml"/><Relationship Id="rId5" Type="http://schemas.openxmlformats.org/officeDocument/2006/relationships/image" Target="../media/image11.jp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8.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a:xfrm>
            <a:off x="266700" y="260931"/>
            <a:ext cx="5821279" cy="1833340"/>
          </a:xfrm>
        </p:spPr>
        <p:txBody>
          <a:bodyPr/>
          <a:lstStyle/>
          <a:p>
            <a:r>
              <a:rPr lang="en-US" sz="3600" dirty="0"/>
              <a:t>Corps water management system (CWMS) overview</a:t>
            </a:r>
            <a:endParaRPr lang="en-US" sz="1600" dirty="0"/>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a:xfrm>
            <a:off x="266700" y="2595714"/>
            <a:ext cx="5808663" cy="2985472"/>
          </a:xfrm>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p:spPr>
      </p:pic>
      <p:sp>
        <p:nvSpPr>
          <p:cNvPr id="3" name="Title 4">
            <a:extLst>
              <a:ext uri="{FF2B5EF4-FFF2-40B4-BE49-F238E27FC236}">
                <a16:creationId xmlns:a16="http://schemas.microsoft.com/office/drawing/2014/main" id="{D137D13C-DFA5-00CD-D3A4-B0D1B641AC47}"/>
              </a:ext>
            </a:extLst>
          </p:cNvPr>
          <p:cNvSpPr txBox="1">
            <a:spLocks/>
          </p:cNvSpPr>
          <p:nvPr/>
        </p:nvSpPr>
        <p:spPr bwMode="auto">
          <a:xfrm>
            <a:off x="274721" y="2212801"/>
            <a:ext cx="5821279" cy="271754"/>
          </a:xfrm>
          <a:prstGeom prst="rect">
            <a:avLst/>
          </a:prstGeom>
          <a:noFill/>
          <a:ln w="12700">
            <a:solidFill>
              <a:schemeClr val="accent3"/>
            </a:solidFill>
            <a:miter lim="800000"/>
            <a:headEnd/>
            <a:tailEnd/>
          </a:ln>
        </p:spPr>
        <p:txBody>
          <a:bodyPr vert="horz" wrap="square" lIns="45720" tIns="0" rIns="0" bIns="0" numCol="1" anchor="ctr" anchorCtr="0" compatLnSpc="1">
            <a:prstTxWarp prst="textNoShape">
              <a:avLst/>
            </a:prstTxWarp>
          </a:bodyPr>
          <a:lstStyle>
            <a:lvl1pPr algn="ctr" rtl="0" eaLnBrk="1" fontAlgn="base" hangingPunct="1">
              <a:spcBef>
                <a:spcPct val="0"/>
              </a:spcBef>
              <a:spcAft>
                <a:spcPct val="0"/>
              </a:spcAft>
              <a:defRPr sz="3200" b="1" kern="1200" cap="all">
                <a:solidFill>
                  <a:schemeClr val="accent3"/>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800" dirty="0"/>
              <a:t>Part C – CWMS National Implementation</a:t>
            </a:r>
          </a:p>
        </p:txBody>
      </p:sp>
    </p:spTree>
    <p:extLst>
      <p:ext uri="{BB962C8B-B14F-4D97-AF65-F5344CB8AC3E}">
        <p14:creationId xmlns:p14="http://schemas.microsoft.com/office/powerpoint/2010/main" val="759827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B92D5C8F-69AD-033C-FC96-278BDC48E8E9}"/>
              </a:ext>
            </a:extLst>
          </p:cNvPr>
          <p:cNvSpPr txBox="1">
            <a:spLocks/>
          </p:cNvSpPr>
          <p:nvPr/>
        </p:nvSpPr>
        <p:spPr bwMode="auto">
          <a:xfrm>
            <a:off x="3910268" y="1024355"/>
            <a:ext cx="6993521" cy="30259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eaLnBrk="0" hangingPunct="0">
              <a:spcBef>
                <a:spcPct val="20000"/>
              </a:spcBef>
              <a:buFont typeface="Wingdings" pitchFamily="2" charset="2"/>
              <a:buChar char="§"/>
              <a:defRPr/>
            </a:pPr>
            <a:endParaRPr lang="en-US" sz="2400" kern="0" dirty="0"/>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Water Management in USACE </a:t>
            </a:r>
          </a:p>
          <a:p>
            <a:pPr marL="342900" indent="-342900" eaLnBrk="0" hangingPunct="0">
              <a:spcBef>
                <a:spcPct val="20000"/>
              </a:spcBef>
              <a:buFont typeface="Wingdings" panose="05000000000000000000" pitchFamily="2" charset="2"/>
              <a:buChar char="Ø"/>
              <a:defRPr/>
            </a:pPr>
            <a:endParaRPr lang="en-US" sz="800" kern="0" dirty="0"/>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Corps Water Management System (CWMS) </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pPr marL="342900" indent="-342900" eaLnBrk="0" hangingPunct="0">
              <a:spcBef>
                <a:spcPct val="20000"/>
              </a:spcBef>
              <a:buFont typeface="Wingdings" panose="05000000000000000000" pitchFamily="2" charset="2"/>
              <a:buChar char="Ø"/>
              <a:defRPr/>
            </a:pPr>
            <a:r>
              <a:rPr lang="en-US" sz="2400" kern="0" dirty="0">
                <a:solidFill>
                  <a:schemeClr val="tx1"/>
                </a:solidFill>
              </a:rPr>
              <a:t>CWMS National Implementation Program</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pPr marL="342900" indent="-342900" eaLnBrk="0" hangingPunct="0">
              <a:spcBef>
                <a:spcPct val="20000"/>
              </a:spcBef>
              <a:buFont typeface="Wingdings" panose="05000000000000000000" pitchFamily="2" charset="2"/>
              <a:buChar char="Ø"/>
              <a:defRPr/>
            </a:pPr>
            <a:r>
              <a:rPr lang="en-US" sz="2400" kern="0" dirty="0">
                <a:solidFill>
                  <a:schemeClr val="bg1">
                    <a:lumMod val="60000"/>
                    <a:lumOff val="40000"/>
                  </a:schemeClr>
                </a:solidFill>
              </a:rPr>
              <a:t>Summary and Resources</a:t>
            </a:r>
          </a:p>
          <a:p>
            <a:pPr marL="342900" indent="-342900" eaLnBrk="0" hangingPunct="0">
              <a:spcBef>
                <a:spcPct val="20000"/>
              </a:spcBef>
              <a:buFont typeface="Wingdings" panose="05000000000000000000" pitchFamily="2" charset="2"/>
              <a:buChar char="Ø"/>
              <a:defRPr/>
            </a:pPr>
            <a:endParaRPr lang="en-US" sz="800" kern="0" dirty="0">
              <a:solidFill>
                <a:schemeClr val="bg1">
                  <a:lumMod val="60000"/>
                  <a:lumOff val="40000"/>
                </a:schemeClr>
              </a:solidFill>
            </a:endParaRPr>
          </a:p>
          <a:p>
            <a:endParaRPr lang="en-US" dirty="0"/>
          </a:p>
        </p:txBody>
      </p:sp>
      <p:sp>
        <p:nvSpPr>
          <p:cNvPr id="4" name="Title 3">
            <a:extLst>
              <a:ext uri="{FF2B5EF4-FFF2-40B4-BE49-F238E27FC236}">
                <a16:creationId xmlns:a16="http://schemas.microsoft.com/office/drawing/2014/main" id="{18B31C11-9EE9-F561-166B-3EC54905C9DC}"/>
              </a:ext>
            </a:extLst>
          </p:cNvPr>
          <p:cNvSpPr>
            <a:spLocks noGrp="1"/>
          </p:cNvSpPr>
          <p:nvPr>
            <p:ph type="title"/>
          </p:nvPr>
        </p:nvSpPr>
        <p:spPr/>
        <p:txBody>
          <a:bodyPr/>
          <a:lstStyle/>
          <a:p>
            <a:r>
              <a:rPr lang="en-US" dirty="0"/>
              <a:t>Overview</a:t>
            </a:r>
          </a:p>
        </p:txBody>
      </p:sp>
      <p:pic>
        <p:nvPicPr>
          <p:cNvPr id="2" name="Picture 1" descr="Icon&#10;&#10;Description automatically generated">
            <a:extLst>
              <a:ext uri="{FF2B5EF4-FFF2-40B4-BE49-F238E27FC236}">
                <a16:creationId xmlns:a16="http://schemas.microsoft.com/office/drawing/2014/main" id="{533CC4B2-9C10-89F8-F98D-FBAAE985BDB0}"/>
              </a:ext>
            </a:extLst>
          </p:cNvPr>
          <p:cNvPicPr>
            <a:picLocks noChangeAspect="1"/>
          </p:cNvPicPr>
          <p:nvPr/>
        </p:nvPicPr>
        <p:blipFill>
          <a:blip r:embed="rId3"/>
          <a:stretch>
            <a:fillRect/>
          </a:stretch>
        </p:blipFill>
        <p:spPr>
          <a:xfrm>
            <a:off x="1553589" y="1645652"/>
            <a:ext cx="1783348" cy="17833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699999003"/>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36031" y="1484474"/>
            <a:ext cx="9119937" cy="4370427"/>
          </a:xfrm>
          <a:prstGeom prst="rect">
            <a:avLst/>
          </a:prstGeom>
        </p:spPr>
        <p:txBody>
          <a:bodyPr wrap="square">
            <a:spAutoFit/>
          </a:bodyPr>
          <a:lstStyle/>
          <a:p>
            <a:pPr marL="800100" lvl="1" indent="-342900" eaLnBrk="0" hangingPunct="0">
              <a:spcAft>
                <a:spcPts val="2400"/>
              </a:spcAft>
              <a:buSzPct val="146000"/>
              <a:buFont typeface="Wingdings" panose="05000000000000000000" pitchFamily="2" charset="2"/>
              <a:buChar char="§"/>
              <a:defRPr/>
            </a:pPr>
            <a:r>
              <a:rPr lang="en-US" sz="2400" dirty="0">
                <a:latin typeface="Arial" charset="0"/>
                <a:ea typeface="Tahoma" pitchFamily="34" charset="0"/>
                <a:cs typeface="Tahoma" pitchFamily="34" charset="0"/>
              </a:rPr>
              <a:t>Joint effort by MMC and HEC to strengthen water management capabilities of USACE</a:t>
            </a:r>
          </a:p>
          <a:p>
            <a:pPr marL="800100" lvl="1" indent="-342900" eaLnBrk="0" hangingPunct="0">
              <a:spcAft>
                <a:spcPts val="1200"/>
              </a:spcAft>
              <a:buSzPct val="146000"/>
              <a:buFont typeface="Wingdings" panose="05000000000000000000" pitchFamily="2" charset="2"/>
              <a:buChar char="§"/>
              <a:defRPr/>
            </a:pPr>
            <a:r>
              <a:rPr lang="en-US" sz="2400" dirty="0">
                <a:latin typeface="Arial" charset="0"/>
                <a:ea typeface="Tahoma" pitchFamily="34" charset="0"/>
                <a:cs typeface="Tahoma" pitchFamily="34" charset="0"/>
              </a:rPr>
              <a:t>Aims to develop CWMS models and databases for USACE Districts across the nations</a:t>
            </a:r>
          </a:p>
          <a:p>
            <a:pPr marL="1371600" lvl="2" indent="-342900" eaLnBrk="0" hangingPunct="0">
              <a:spcAft>
                <a:spcPts val="1200"/>
              </a:spcAft>
              <a:buSzPct val="75000"/>
              <a:buFont typeface="Arial" panose="020B0604020202020204" pitchFamily="34" charset="0"/>
              <a:buChar char="►"/>
              <a:defRPr/>
            </a:pPr>
            <a:r>
              <a:rPr lang="en-US" sz="2000" dirty="0">
                <a:latin typeface="Arial" charset="0"/>
                <a:ea typeface="Tahoma" pitchFamily="34" charset="0"/>
                <a:cs typeface="Tahoma" pitchFamily="34" charset="0"/>
              </a:rPr>
              <a:t>201 watersheds ranging in size from 50 to 100,000+ sq. mi. </a:t>
            </a:r>
          </a:p>
          <a:p>
            <a:pPr marL="1371600" lvl="2" indent="-342900" eaLnBrk="0" hangingPunct="0">
              <a:spcAft>
                <a:spcPts val="2400"/>
              </a:spcAft>
              <a:buSzPct val="75000"/>
              <a:buFont typeface="Arial" panose="020B0604020202020204" pitchFamily="34" charset="0"/>
              <a:buChar char="►"/>
              <a:defRPr/>
            </a:pPr>
            <a:r>
              <a:rPr lang="en-US" sz="2000" dirty="0">
                <a:latin typeface="Arial" charset="0"/>
                <a:ea typeface="Tahoma" pitchFamily="34" charset="0"/>
                <a:cs typeface="Tahoma" pitchFamily="34" charset="0"/>
              </a:rPr>
              <a:t>Total of 2,250,000+ sq. mi.</a:t>
            </a:r>
            <a:endParaRPr lang="en-US" sz="2400" dirty="0">
              <a:latin typeface="Arial" charset="0"/>
              <a:ea typeface="Tahoma" pitchFamily="34" charset="0"/>
              <a:cs typeface="Tahoma" pitchFamily="34" charset="0"/>
            </a:endParaRPr>
          </a:p>
          <a:p>
            <a:pPr marL="800100" lvl="1" indent="-342900" eaLnBrk="0" hangingPunct="0">
              <a:spcAft>
                <a:spcPts val="1200"/>
              </a:spcAft>
              <a:buSzPct val="146000"/>
              <a:buFont typeface="Wingdings" panose="05000000000000000000" pitchFamily="2" charset="2"/>
              <a:buChar char="§"/>
              <a:defRPr/>
            </a:pPr>
            <a:r>
              <a:rPr lang="en-US" sz="2400" dirty="0">
                <a:latin typeface="Arial" charset="0"/>
                <a:ea typeface="Tahoma" pitchFamily="34" charset="0"/>
                <a:cs typeface="Tahoma" pitchFamily="34" charset="0"/>
              </a:rPr>
              <a:t>Implement CWMS models into daily water management processes at district offices</a:t>
            </a:r>
          </a:p>
          <a:p>
            <a:pPr marL="1371600" lvl="2" indent="-342900" eaLnBrk="0" hangingPunct="0">
              <a:spcAft>
                <a:spcPts val="1800"/>
              </a:spcAft>
              <a:buSzPct val="75000"/>
              <a:buFont typeface="Arial" panose="020B0604020202020204" pitchFamily="34" charset="0"/>
              <a:buChar char="►"/>
              <a:defRPr/>
            </a:pPr>
            <a:r>
              <a:rPr lang="en-US" sz="2400" dirty="0">
                <a:latin typeface="Arial" charset="0"/>
                <a:ea typeface="Tahoma" pitchFamily="34" charset="0"/>
                <a:cs typeface="Tahoma" pitchFamily="34" charset="0"/>
              </a:rPr>
              <a:t>Consistent approach across the nation</a:t>
            </a:r>
          </a:p>
        </p:txBody>
      </p:sp>
      <p:sp>
        <p:nvSpPr>
          <p:cNvPr id="2" name="Title 1">
            <a:extLst>
              <a:ext uri="{FF2B5EF4-FFF2-40B4-BE49-F238E27FC236}">
                <a16:creationId xmlns:a16="http://schemas.microsoft.com/office/drawing/2014/main" id="{8982AC63-71C9-8EC9-CFF2-7D1B3B0B7F8F}"/>
              </a:ext>
            </a:extLst>
          </p:cNvPr>
          <p:cNvSpPr>
            <a:spLocks noGrp="1"/>
          </p:cNvSpPr>
          <p:nvPr>
            <p:ph type="title"/>
          </p:nvPr>
        </p:nvSpPr>
        <p:spPr>
          <a:xfrm>
            <a:off x="2426447" y="128981"/>
            <a:ext cx="7366615" cy="832920"/>
          </a:xfrm>
        </p:spPr>
        <p:txBody>
          <a:bodyPr/>
          <a:lstStyle/>
          <a:p>
            <a:pPr algn="ctr"/>
            <a:r>
              <a:rPr lang="en-US" dirty="0"/>
              <a:t>CWMS National </a:t>
            </a:r>
            <a:br>
              <a:rPr lang="en-US" dirty="0"/>
            </a:br>
            <a:r>
              <a:rPr lang="en-US" dirty="0"/>
              <a:t>Implementation Plan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2B30-54AB-70B7-AFD9-CF5D1A8AF60A}"/>
              </a:ext>
            </a:extLst>
          </p:cNvPr>
          <p:cNvSpPr>
            <a:spLocks noGrp="1"/>
          </p:cNvSpPr>
          <p:nvPr>
            <p:ph type="title"/>
          </p:nvPr>
        </p:nvSpPr>
        <p:spPr>
          <a:xfrm>
            <a:off x="2426447" y="128981"/>
            <a:ext cx="7314712" cy="832920"/>
          </a:xfrm>
          <a:noFill/>
          <a:ln w="9525">
            <a:noFill/>
            <a:miter lim="800000"/>
            <a:headEnd/>
            <a:tailEnd/>
          </a:ln>
        </p:spPr>
        <p:txBody>
          <a:bodyPr vert="horz" wrap="square" lIns="45720" tIns="0" rIns="0" bIns="0" numCol="1" anchor="ctr" anchorCtr="0" compatLnSpc="1">
            <a:prstTxWarp prst="textNoShape">
              <a:avLst/>
            </a:prstTxWarp>
          </a:bodyPr>
          <a:lstStyle/>
          <a:p>
            <a:pPr algn="ctr"/>
            <a:r>
              <a:rPr lang="en-US" dirty="0"/>
              <a:t>CWMS National </a:t>
            </a:r>
            <a:br>
              <a:rPr lang="en-US" dirty="0"/>
            </a:br>
            <a:r>
              <a:rPr lang="en-US" dirty="0"/>
              <a:t>Implementation Plan</a:t>
            </a:r>
          </a:p>
        </p:txBody>
      </p:sp>
      <p:sp>
        <p:nvSpPr>
          <p:cNvPr id="5" name="Content Placeholder 1"/>
          <p:cNvSpPr>
            <a:spLocks noGrp="1"/>
          </p:cNvSpPr>
          <p:nvPr>
            <p:ph sz="half" idx="4294967295"/>
          </p:nvPr>
        </p:nvSpPr>
        <p:spPr>
          <a:xfrm>
            <a:off x="1023211" y="1547326"/>
            <a:ext cx="3282089" cy="5026025"/>
          </a:xfrm>
        </p:spPr>
        <p:txBody>
          <a:bodyPr/>
          <a:lstStyle/>
          <a:p>
            <a:pPr marL="457200" lvl="1" indent="-342900">
              <a:spcAft>
                <a:spcPts val="1800"/>
              </a:spcAft>
              <a:buSzPct val="125000"/>
              <a:defRPr/>
            </a:pPr>
            <a:r>
              <a:rPr lang="en-US" sz="1800" dirty="0">
                <a:latin typeface="Arial" charset="0"/>
                <a:ea typeface="Tahoma" pitchFamily="34" charset="0"/>
                <a:cs typeface="Tahoma" pitchFamily="34" charset="0"/>
              </a:rPr>
              <a:t>$124 million 10-year+ program (2012-2026)</a:t>
            </a:r>
          </a:p>
          <a:p>
            <a:pPr marL="457200" lvl="1" indent="-342900">
              <a:spcAft>
                <a:spcPts val="1800"/>
              </a:spcAft>
              <a:buSzPct val="125000"/>
              <a:defRPr/>
            </a:pPr>
            <a:r>
              <a:rPr lang="en-US" sz="1800" dirty="0">
                <a:latin typeface="Arial" charset="0"/>
                <a:ea typeface="Tahoma" pitchFamily="34" charset="0"/>
                <a:cs typeface="Tahoma" pitchFamily="34" charset="0"/>
              </a:rPr>
              <a:t>Build out of CWMS basin models in all 7 continental divisions and Alaska</a:t>
            </a:r>
          </a:p>
          <a:p>
            <a:pPr marL="457200" lvl="1" indent="-342900">
              <a:spcAft>
                <a:spcPts val="1800"/>
              </a:spcAft>
              <a:buSzPct val="125000"/>
              <a:defRPr/>
            </a:pPr>
            <a:r>
              <a:rPr lang="en-US" sz="1800" dirty="0">
                <a:latin typeface="Arial" charset="0"/>
                <a:ea typeface="Tahoma" pitchFamily="34" charset="0"/>
                <a:cs typeface="Tahoma" pitchFamily="34" charset="0"/>
              </a:rPr>
              <a:t>Around 200 USACE personnel per year worked on CWMS implementation including engineers, economist, and GIS specialists</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5763" y="1547326"/>
            <a:ext cx="5559552" cy="4296018"/>
          </a:xfrm>
          <a:prstGeom prst="rect">
            <a:avLst/>
          </a:prstGeom>
        </p:spPr>
      </p:pic>
    </p:spTree>
    <p:extLst>
      <p:ext uri="{BB962C8B-B14F-4D97-AF65-F5344CB8AC3E}">
        <p14:creationId xmlns:p14="http://schemas.microsoft.com/office/powerpoint/2010/main" val="314382851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6477112-AFCE-6856-E721-67103A7C8E3D}"/>
              </a:ext>
            </a:extLst>
          </p:cNvPr>
          <p:cNvSpPr>
            <a:spLocks noGrp="1"/>
          </p:cNvSpPr>
          <p:nvPr>
            <p:ph type="title"/>
          </p:nvPr>
        </p:nvSpPr>
        <p:spPr/>
        <p:txBody>
          <a:bodyPr/>
          <a:lstStyle/>
          <a:p>
            <a:r>
              <a:rPr lang="en-US" dirty="0"/>
              <a:t>100% CWMS IMPLEMENTATION</a:t>
            </a:r>
          </a:p>
        </p:txBody>
      </p:sp>
      <p:sp>
        <p:nvSpPr>
          <p:cNvPr id="2" name="Content Placeholder 1">
            <a:extLst>
              <a:ext uri="{FF2B5EF4-FFF2-40B4-BE49-F238E27FC236}">
                <a16:creationId xmlns:a16="http://schemas.microsoft.com/office/drawing/2014/main" id="{1C5B1AF5-72C6-46BC-5AB0-BA534BCFC34D}"/>
              </a:ext>
            </a:extLst>
          </p:cNvPr>
          <p:cNvSpPr>
            <a:spLocks noGrp="1"/>
          </p:cNvSpPr>
          <p:nvPr>
            <p:ph sz="quarter" idx="4294967295"/>
          </p:nvPr>
        </p:nvSpPr>
        <p:spPr>
          <a:xfrm>
            <a:off x="449943" y="1028700"/>
            <a:ext cx="11611428" cy="5600700"/>
          </a:xfrm>
        </p:spPr>
        <p:txBody>
          <a:bodyPr/>
          <a:lstStyle/>
          <a:p>
            <a:r>
              <a:rPr lang="en-US" sz="2200" dirty="0"/>
              <a:t>An office with water management responsibility MUST have Corps Water Management System (CWMS) models developed and be </a:t>
            </a:r>
            <a:r>
              <a:rPr lang="en-US" sz="2200" b="1" dirty="0"/>
              <a:t>fully capable to run the full suite of models </a:t>
            </a:r>
            <a:r>
              <a:rPr lang="en-US" sz="2200" dirty="0"/>
              <a:t>(complete with meteorological and reservoir scenarios) to completion </a:t>
            </a:r>
            <a:r>
              <a:rPr lang="en-US" sz="2200" b="1" dirty="0"/>
              <a:t>with consequences and inundation mapping</a:t>
            </a:r>
            <a:r>
              <a:rPr lang="en-US" sz="2200" dirty="0"/>
              <a:t> being produced.  </a:t>
            </a:r>
          </a:p>
          <a:p>
            <a:endParaRPr lang="en-US" sz="2200" dirty="0"/>
          </a:p>
          <a:p>
            <a:r>
              <a:rPr lang="en-US" sz="2200" dirty="0"/>
              <a:t>The office </a:t>
            </a:r>
            <a:r>
              <a:rPr lang="en-US" sz="2200" b="1" dirty="0"/>
              <a:t>MUST regularly exercise the models </a:t>
            </a:r>
            <a:r>
              <a:rPr lang="en-US" sz="2200" dirty="0"/>
              <a:t>to ensure they are sufficient in their operation/use/application and have an exercised Continuity of Operations Plan (COOP)     in-place.  </a:t>
            </a:r>
          </a:p>
          <a:p>
            <a:endParaRPr lang="en-US" sz="2200" dirty="0"/>
          </a:p>
          <a:p>
            <a:r>
              <a:rPr lang="en-US" sz="2200" dirty="0"/>
              <a:t>CWMS models </a:t>
            </a:r>
            <a:r>
              <a:rPr lang="en-US" sz="2200" b="1" dirty="0"/>
              <a:t>MUST replace legacy systems </a:t>
            </a:r>
            <a:r>
              <a:rPr lang="en-US" sz="2200" dirty="0"/>
              <a:t>since CWMS is the USACE standard across the enterprise.  </a:t>
            </a:r>
          </a:p>
          <a:p>
            <a:endParaRPr lang="en-US" sz="2200" dirty="0"/>
          </a:p>
          <a:p>
            <a:r>
              <a:rPr lang="en-US" sz="2200" dirty="0"/>
              <a:t>It is expected that </a:t>
            </a:r>
            <a:r>
              <a:rPr lang="en-US" sz="2200" b="1" dirty="0"/>
              <a:t>CWMS models will be used for daily operational planning</a:t>
            </a:r>
            <a:r>
              <a:rPr lang="en-US" sz="2200" dirty="0"/>
              <a:t> in determining appropriate operational actions for reservoir operation.  </a:t>
            </a:r>
          </a:p>
          <a:p>
            <a:endParaRPr lang="en-US" sz="2200" dirty="0"/>
          </a:p>
          <a:p>
            <a:r>
              <a:rPr lang="en-US" sz="2200" dirty="0"/>
              <a:t>It is not expected that consequence modeling and mapping be produced on a daily basis, but would need to be readily available in times of need or when requested.</a:t>
            </a:r>
          </a:p>
        </p:txBody>
      </p:sp>
    </p:spTree>
    <p:extLst>
      <p:ext uri="{BB962C8B-B14F-4D97-AF65-F5344CB8AC3E}">
        <p14:creationId xmlns:p14="http://schemas.microsoft.com/office/powerpoint/2010/main" val="3639720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871FAFC-B596-469F-6FEF-E1AC363232A8}"/>
              </a:ext>
            </a:extLst>
          </p:cNvPr>
          <p:cNvPicPr>
            <a:picLocks noChangeAspect="1"/>
          </p:cNvPicPr>
          <p:nvPr/>
        </p:nvPicPr>
        <p:blipFill>
          <a:blip r:embed="rId3"/>
          <a:stretch>
            <a:fillRect/>
          </a:stretch>
        </p:blipFill>
        <p:spPr>
          <a:xfrm>
            <a:off x="168669" y="38100"/>
            <a:ext cx="11846477" cy="6781800"/>
          </a:xfrm>
          <a:prstGeom prst="rect">
            <a:avLst/>
          </a:prstGeom>
        </p:spPr>
      </p:pic>
      <p:sp>
        <p:nvSpPr>
          <p:cNvPr id="3" name="Title 2">
            <a:extLst>
              <a:ext uri="{FF2B5EF4-FFF2-40B4-BE49-F238E27FC236}">
                <a16:creationId xmlns:a16="http://schemas.microsoft.com/office/drawing/2014/main" id="{E71905DE-25D3-FEEF-2ADF-27AA3AB4D232}"/>
              </a:ext>
            </a:extLst>
          </p:cNvPr>
          <p:cNvSpPr>
            <a:spLocks noGrp="1"/>
          </p:cNvSpPr>
          <p:nvPr>
            <p:ph type="title"/>
          </p:nvPr>
        </p:nvSpPr>
        <p:spPr>
          <a:xfrm>
            <a:off x="3800475" y="128981"/>
            <a:ext cx="7103314" cy="832920"/>
          </a:xfrm>
        </p:spPr>
        <p:txBody>
          <a:bodyPr/>
          <a:lstStyle/>
          <a:p>
            <a:r>
              <a:rPr lang="en-US" dirty="0"/>
              <a:t>CWMS Implementation Map</a:t>
            </a:r>
          </a:p>
        </p:txBody>
      </p:sp>
    </p:spTree>
    <p:extLst>
      <p:ext uri="{BB962C8B-B14F-4D97-AF65-F5344CB8AC3E}">
        <p14:creationId xmlns:p14="http://schemas.microsoft.com/office/powerpoint/2010/main" val="1849481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FAFEFB-E733-C442-29A1-41477F79E6B9}"/>
              </a:ext>
            </a:extLst>
          </p:cNvPr>
          <p:cNvSpPr>
            <a:spLocks noGrp="1"/>
          </p:cNvSpPr>
          <p:nvPr>
            <p:ph type="title"/>
          </p:nvPr>
        </p:nvSpPr>
        <p:spPr/>
        <p:txBody>
          <a:bodyPr/>
          <a:lstStyle/>
          <a:p>
            <a:r>
              <a:rPr lang="en-US" dirty="0"/>
              <a:t>CWMS Beyond Water Management</a:t>
            </a:r>
          </a:p>
        </p:txBody>
      </p:sp>
      <p:grpSp>
        <p:nvGrpSpPr>
          <p:cNvPr id="2" name="Group 1">
            <a:extLst>
              <a:ext uri="{FF2B5EF4-FFF2-40B4-BE49-F238E27FC236}">
                <a16:creationId xmlns:a16="http://schemas.microsoft.com/office/drawing/2014/main" id="{3FD5D04F-CE40-F2FD-D670-C49BDEA5A75F}"/>
              </a:ext>
            </a:extLst>
          </p:cNvPr>
          <p:cNvGrpSpPr/>
          <p:nvPr/>
        </p:nvGrpSpPr>
        <p:grpSpPr>
          <a:xfrm>
            <a:off x="1661271" y="1726993"/>
            <a:ext cx="8869457" cy="4895874"/>
            <a:chOff x="1786729" y="1666119"/>
            <a:chExt cx="8869457" cy="4895874"/>
          </a:xfrm>
        </p:grpSpPr>
        <p:sp>
          <p:nvSpPr>
            <p:cNvPr id="43" name="Oval 42">
              <a:extLst>
                <a:ext uri="{FF2B5EF4-FFF2-40B4-BE49-F238E27FC236}">
                  <a16:creationId xmlns:a16="http://schemas.microsoft.com/office/drawing/2014/main" id="{A6E1228A-7B4C-B60E-34B5-3CC7249D6764}"/>
                </a:ext>
              </a:extLst>
            </p:cNvPr>
            <p:cNvSpPr/>
            <p:nvPr/>
          </p:nvSpPr>
          <p:spPr>
            <a:xfrm>
              <a:off x="5191487" y="4766867"/>
              <a:ext cx="2160408" cy="1298638"/>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p:txBody>
        </p:sp>
        <p:cxnSp>
          <p:nvCxnSpPr>
            <p:cNvPr id="44" name="Straight Arrow Connector 43">
              <a:extLst>
                <a:ext uri="{FF2B5EF4-FFF2-40B4-BE49-F238E27FC236}">
                  <a16:creationId xmlns:a16="http://schemas.microsoft.com/office/drawing/2014/main" id="{56EFA2C8-DDA3-C260-A9E7-E4B38BF292AF}"/>
                </a:ext>
              </a:extLst>
            </p:cNvPr>
            <p:cNvCxnSpPr/>
            <p:nvPr/>
          </p:nvCxnSpPr>
          <p:spPr>
            <a:xfrm flipH="1" flipV="1">
              <a:off x="4680133" y="3442892"/>
              <a:ext cx="457200" cy="228600"/>
            </a:xfrm>
            <a:prstGeom prst="straightConnector1">
              <a:avLst/>
            </a:prstGeom>
            <a:noFill/>
            <a:ln w="38100" cap="sq" cmpd="sng" algn="ctr">
              <a:solidFill>
                <a:srgbClr val="333399"/>
              </a:solidFill>
              <a:prstDash val="solid"/>
              <a:tailEnd type="triangle"/>
            </a:ln>
            <a:effectLst/>
          </p:spPr>
        </p:cxnSp>
        <p:cxnSp>
          <p:nvCxnSpPr>
            <p:cNvPr id="47" name="Straight Arrow Connector 46">
              <a:extLst>
                <a:ext uri="{FF2B5EF4-FFF2-40B4-BE49-F238E27FC236}">
                  <a16:creationId xmlns:a16="http://schemas.microsoft.com/office/drawing/2014/main" id="{95AB61F4-AC36-7E0B-6E4A-72B4BB571AB0}"/>
                </a:ext>
              </a:extLst>
            </p:cNvPr>
            <p:cNvCxnSpPr/>
            <p:nvPr/>
          </p:nvCxnSpPr>
          <p:spPr>
            <a:xfrm>
              <a:off x="6970895" y="4319192"/>
              <a:ext cx="457200" cy="304800"/>
            </a:xfrm>
            <a:prstGeom prst="straightConnector1">
              <a:avLst/>
            </a:prstGeom>
            <a:noFill/>
            <a:ln w="38100" cap="sq" cmpd="sng" algn="ctr">
              <a:solidFill>
                <a:srgbClr val="333399"/>
              </a:solidFill>
              <a:prstDash val="solid"/>
              <a:tailEnd type="triangle"/>
            </a:ln>
            <a:effectLst/>
          </p:spPr>
        </p:cxnSp>
        <p:cxnSp>
          <p:nvCxnSpPr>
            <p:cNvPr id="48" name="Straight Arrow Connector 47">
              <a:extLst>
                <a:ext uri="{FF2B5EF4-FFF2-40B4-BE49-F238E27FC236}">
                  <a16:creationId xmlns:a16="http://schemas.microsoft.com/office/drawing/2014/main" id="{4971D860-1954-F8A9-A9D9-24059428896C}"/>
                </a:ext>
              </a:extLst>
            </p:cNvPr>
            <p:cNvCxnSpPr/>
            <p:nvPr/>
          </p:nvCxnSpPr>
          <p:spPr>
            <a:xfrm>
              <a:off x="6285095" y="4325542"/>
              <a:ext cx="1588" cy="452437"/>
            </a:xfrm>
            <a:prstGeom prst="straightConnector1">
              <a:avLst/>
            </a:prstGeom>
            <a:noFill/>
            <a:ln w="38100" cap="sq" cmpd="sng" algn="ctr">
              <a:solidFill>
                <a:srgbClr val="333399"/>
              </a:solidFill>
              <a:prstDash val="solid"/>
              <a:tailEnd type="triangle"/>
            </a:ln>
            <a:effectLst/>
          </p:spPr>
        </p:cxnSp>
        <p:cxnSp>
          <p:nvCxnSpPr>
            <p:cNvPr id="49" name="Straight Arrow Connector 48">
              <a:extLst>
                <a:ext uri="{FF2B5EF4-FFF2-40B4-BE49-F238E27FC236}">
                  <a16:creationId xmlns:a16="http://schemas.microsoft.com/office/drawing/2014/main" id="{2C71087A-7155-0809-DA20-7E2CCBF87E22}"/>
                </a:ext>
              </a:extLst>
            </p:cNvPr>
            <p:cNvCxnSpPr/>
            <p:nvPr/>
          </p:nvCxnSpPr>
          <p:spPr>
            <a:xfrm flipH="1">
              <a:off x="4989695" y="4314429"/>
              <a:ext cx="457200" cy="304800"/>
            </a:xfrm>
            <a:prstGeom prst="straightConnector1">
              <a:avLst/>
            </a:prstGeom>
            <a:noFill/>
            <a:ln w="38100" cap="sq" cmpd="sng" algn="ctr">
              <a:solidFill>
                <a:srgbClr val="333399"/>
              </a:solidFill>
              <a:prstDash val="solid"/>
              <a:tailEnd type="triangle"/>
            </a:ln>
            <a:effectLst/>
          </p:spPr>
        </p:cxnSp>
        <p:sp>
          <p:nvSpPr>
            <p:cNvPr id="50" name="Oval 49">
              <a:extLst>
                <a:ext uri="{FF2B5EF4-FFF2-40B4-BE49-F238E27FC236}">
                  <a16:creationId xmlns:a16="http://schemas.microsoft.com/office/drawing/2014/main" id="{CE055193-99BE-AC06-87F8-73B8ED87214F}"/>
                </a:ext>
              </a:extLst>
            </p:cNvPr>
            <p:cNvSpPr/>
            <p:nvPr/>
          </p:nvSpPr>
          <p:spPr>
            <a:xfrm>
              <a:off x="3938997" y="2533223"/>
              <a:ext cx="4493942" cy="2837793"/>
            </a:xfrm>
            <a:prstGeom prst="ellipse">
              <a:avLst/>
            </a:prstGeom>
            <a:no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Arial"/>
                <a:ea typeface="+mn-ea"/>
                <a:cs typeface="+mn-cs"/>
              </a:endParaRPr>
            </a:p>
          </p:txBody>
        </p:sp>
        <p:sp>
          <p:nvSpPr>
            <p:cNvPr id="51" name="Oval 50">
              <a:extLst>
                <a:ext uri="{FF2B5EF4-FFF2-40B4-BE49-F238E27FC236}">
                  <a16:creationId xmlns:a16="http://schemas.microsoft.com/office/drawing/2014/main" id="{98AC9D65-73AA-6920-58E3-938D4204B1E4}"/>
                </a:ext>
              </a:extLst>
            </p:cNvPr>
            <p:cNvSpPr/>
            <p:nvPr/>
          </p:nvSpPr>
          <p:spPr>
            <a:xfrm>
              <a:off x="7425676" y="4030947"/>
              <a:ext cx="2014526" cy="1261241"/>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p:txBody>
        </p:sp>
        <p:sp>
          <p:nvSpPr>
            <p:cNvPr id="52" name="Oval 51">
              <a:extLst>
                <a:ext uri="{FF2B5EF4-FFF2-40B4-BE49-F238E27FC236}">
                  <a16:creationId xmlns:a16="http://schemas.microsoft.com/office/drawing/2014/main" id="{B9FA3B5D-793F-1F3C-EAB9-C07F6D175C3A}"/>
                </a:ext>
              </a:extLst>
            </p:cNvPr>
            <p:cNvSpPr/>
            <p:nvPr/>
          </p:nvSpPr>
          <p:spPr>
            <a:xfrm>
              <a:off x="7425676" y="2454395"/>
              <a:ext cx="2014526" cy="1261241"/>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p:txBody>
        </p:sp>
        <p:sp>
          <p:nvSpPr>
            <p:cNvPr id="53" name="Oval 52">
              <a:extLst>
                <a:ext uri="{FF2B5EF4-FFF2-40B4-BE49-F238E27FC236}">
                  <a16:creationId xmlns:a16="http://schemas.microsoft.com/office/drawing/2014/main" id="{0441E7F2-17AE-1EDF-B018-AF66134F4155}"/>
                </a:ext>
              </a:extLst>
            </p:cNvPr>
            <p:cNvSpPr/>
            <p:nvPr/>
          </p:nvSpPr>
          <p:spPr>
            <a:xfrm>
              <a:off x="5256187" y="1666119"/>
              <a:ext cx="2014526" cy="1261241"/>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1" i="0" u="sng" strike="noStrike" kern="0" cap="none" spc="0" normalizeH="0" baseline="0" noProof="0" dirty="0">
                <a:ln>
                  <a:noFill/>
                </a:ln>
                <a:solidFill>
                  <a:srgbClr val="000000"/>
                </a:solidFill>
                <a:effectLst/>
                <a:uLnTx/>
                <a:uFillTx/>
                <a:latin typeface="Arial"/>
                <a:ea typeface="+mn-ea"/>
                <a:cs typeface="+mn-cs"/>
              </a:endParaRPr>
            </a:p>
          </p:txBody>
        </p:sp>
        <p:sp>
          <p:nvSpPr>
            <p:cNvPr id="54" name="Oval 53">
              <a:extLst>
                <a:ext uri="{FF2B5EF4-FFF2-40B4-BE49-F238E27FC236}">
                  <a16:creationId xmlns:a16="http://schemas.microsoft.com/office/drawing/2014/main" id="{42D5A71A-C4F6-34B0-C6AC-8BC7895E9DD3}"/>
                </a:ext>
              </a:extLst>
            </p:cNvPr>
            <p:cNvSpPr/>
            <p:nvPr/>
          </p:nvSpPr>
          <p:spPr>
            <a:xfrm>
              <a:off x="2708370" y="2416999"/>
              <a:ext cx="2160408" cy="1298638"/>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p:txBody>
        </p:sp>
        <p:sp>
          <p:nvSpPr>
            <p:cNvPr id="55" name="TextBox 54">
              <a:extLst>
                <a:ext uri="{FF2B5EF4-FFF2-40B4-BE49-F238E27FC236}">
                  <a16:creationId xmlns:a16="http://schemas.microsoft.com/office/drawing/2014/main" id="{2D013EF5-0ED9-CF76-5E9B-26B628F6CB43}"/>
                </a:ext>
              </a:extLst>
            </p:cNvPr>
            <p:cNvSpPr txBox="1"/>
            <p:nvPr/>
          </p:nvSpPr>
          <p:spPr>
            <a:xfrm rot="9300000">
              <a:off x="1786729" y="1951536"/>
              <a:ext cx="3374292" cy="488107"/>
            </a:xfrm>
            <a:prstGeom prst="rect">
              <a:avLst/>
            </a:prstGeom>
            <a:noFill/>
          </p:spPr>
          <p:txBody>
            <a:bodyPr spcFirstLastPara="1">
              <a:prstTxWarp prst="textButton">
                <a:avLst>
                  <a:gd name="adj" fmla="val 21032320"/>
                </a:avLst>
              </a:prstTxWarp>
              <a:spAutoFit/>
              <a:scene3d>
                <a:camera prst="orthographicFront">
                  <a:rot lat="0" lon="0" rev="0"/>
                </a:camera>
                <a:lightRig rig="threePt" dir="t"/>
              </a:scene3d>
            </a:bodyPr>
            <a:lstStyle/>
            <a:p>
              <a:pPr algn="ctr" fontAlgn="base">
                <a:spcBef>
                  <a:spcPct val="0"/>
                </a:spcBef>
                <a:spcAft>
                  <a:spcPct val="0"/>
                </a:spcAft>
                <a:defRPr/>
              </a:pPr>
              <a:r>
                <a:rPr lang="en-US" sz="2400" b="1" dirty="0">
                  <a:solidFill>
                    <a:srgbClr val="333399"/>
                  </a:solidFill>
                  <a:latin typeface="Arial Black" pitchFamily="34" charset="0"/>
                </a:rPr>
                <a:t>Transform Civil Works</a:t>
              </a:r>
            </a:p>
          </p:txBody>
        </p:sp>
        <p:sp>
          <p:nvSpPr>
            <p:cNvPr id="56" name="TextBox 55">
              <a:extLst>
                <a:ext uri="{FF2B5EF4-FFF2-40B4-BE49-F238E27FC236}">
                  <a16:creationId xmlns:a16="http://schemas.microsoft.com/office/drawing/2014/main" id="{5C7C0681-E6EF-1604-2988-8D341B03CD85}"/>
                </a:ext>
              </a:extLst>
            </p:cNvPr>
            <p:cNvSpPr txBox="1"/>
            <p:nvPr/>
          </p:nvSpPr>
          <p:spPr>
            <a:xfrm>
              <a:off x="4432662" y="5973344"/>
              <a:ext cx="3505200" cy="443425"/>
            </a:xfrm>
            <a:prstGeom prst="rect">
              <a:avLst/>
            </a:prstGeom>
            <a:noFill/>
          </p:spPr>
          <p:txBody>
            <a:bodyPr spcFirstLastPara="1">
              <a:prstTxWarp prst="textArchDown">
                <a:avLst>
                  <a:gd name="adj" fmla="val 149996"/>
                </a:avLst>
              </a:prstTxWarp>
              <a:spAutoFit/>
            </a:bodyPr>
            <a:lstStyle/>
            <a:p>
              <a:pPr algn="ctr" fontAlgn="base">
                <a:spcBef>
                  <a:spcPct val="0"/>
                </a:spcBef>
                <a:spcAft>
                  <a:spcPct val="0"/>
                </a:spcAft>
                <a:defRPr/>
              </a:pPr>
              <a:r>
                <a:rPr lang="en-US" sz="2400" b="1" dirty="0">
                  <a:solidFill>
                    <a:srgbClr val="333399"/>
                  </a:solidFill>
                  <a:latin typeface="Arial Black" pitchFamily="34" charset="0"/>
                </a:rPr>
                <a:t>Reduce Disaster Risks</a:t>
              </a:r>
            </a:p>
          </p:txBody>
        </p:sp>
        <p:sp>
          <p:nvSpPr>
            <p:cNvPr id="57" name="TextBox 56">
              <a:extLst>
                <a:ext uri="{FF2B5EF4-FFF2-40B4-BE49-F238E27FC236}">
                  <a16:creationId xmlns:a16="http://schemas.microsoft.com/office/drawing/2014/main" id="{531922C7-5C1C-B2A6-97E3-E693AB4DA162}"/>
                </a:ext>
              </a:extLst>
            </p:cNvPr>
            <p:cNvSpPr txBox="1"/>
            <p:nvPr/>
          </p:nvSpPr>
          <p:spPr>
            <a:xfrm>
              <a:off x="7247267" y="4163802"/>
              <a:ext cx="2401935" cy="1323439"/>
            </a:xfrm>
            <a:prstGeom prst="rect">
              <a:avLst/>
            </a:prstGeom>
            <a:noFill/>
          </p:spPr>
          <p:txBody>
            <a:bodyPr>
              <a:spAutoFit/>
            </a:bodyPr>
            <a:lstStyle/>
            <a:p>
              <a:pPr algn="ctr" fontAlgn="base">
                <a:spcBef>
                  <a:spcPct val="0"/>
                </a:spcBef>
                <a:spcAft>
                  <a:spcPct val="0"/>
                </a:spcAft>
                <a:defRPr/>
              </a:pPr>
              <a:r>
                <a:rPr lang="en-US" sz="1400" b="1" u="sng" dirty="0">
                  <a:solidFill>
                    <a:srgbClr val="FFFFFF"/>
                  </a:solidFill>
                  <a:latin typeface="Arial Black" pitchFamily="34" charset="0"/>
                </a:rPr>
                <a:t>Planning</a:t>
              </a:r>
            </a:p>
            <a:p>
              <a:pPr algn="ctr" fontAlgn="base">
                <a:spcBef>
                  <a:spcPct val="0"/>
                </a:spcBef>
                <a:spcAft>
                  <a:spcPct val="0"/>
                </a:spcAft>
                <a:defRPr/>
              </a:pPr>
              <a:r>
                <a:rPr lang="en-US" sz="1000" dirty="0">
                  <a:solidFill>
                    <a:srgbClr val="FFFFFF"/>
                  </a:solidFill>
                  <a:latin typeface="Arial Black" pitchFamily="34" charset="0"/>
                </a:rPr>
                <a:t>Planning Transformation</a:t>
              </a:r>
            </a:p>
            <a:p>
              <a:pPr algn="ctr" fontAlgn="base">
                <a:spcBef>
                  <a:spcPct val="0"/>
                </a:spcBef>
                <a:spcAft>
                  <a:spcPct val="0"/>
                </a:spcAft>
                <a:defRPr/>
              </a:pPr>
              <a:r>
                <a:rPr lang="en-US" sz="1000" dirty="0">
                  <a:solidFill>
                    <a:srgbClr val="FFFFFF"/>
                  </a:solidFill>
                  <a:latin typeface="Arial Black" pitchFamily="34" charset="0"/>
                </a:rPr>
                <a:t>Watershed based budgeting</a:t>
              </a:r>
            </a:p>
            <a:p>
              <a:pPr algn="ctr" fontAlgn="base">
                <a:spcBef>
                  <a:spcPct val="0"/>
                </a:spcBef>
                <a:spcAft>
                  <a:spcPct val="0"/>
                </a:spcAft>
                <a:defRPr/>
              </a:pPr>
              <a:r>
                <a:rPr lang="en-US" sz="1000" dirty="0">
                  <a:solidFill>
                    <a:srgbClr val="FFFFFF"/>
                  </a:solidFill>
                  <a:latin typeface="Arial Black" pitchFamily="34" charset="0"/>
                </a:rPr>
                <a:t>Watershed  based analysis</a:t>
              </a:r>
            </a:p>
            <a:p>
              <a:pPr algn="ctr" fontAlgn="base">
                <a:spcBef>
                  <a:spcPct val="0"/>
                </a:spcBef>
                <a:spcAft>
                  <a:spcPct val="0"/>
                </a:spcAft>
                <a:defRPr/>
              </a:pPr>
              <a:endParaRPr lang="en-US" sz="1200" dirty="0">
                <a:solidFill>
                  <a:srgbClr val="000000"/>
                </a:solidFill>
                <a:latin typeface="Arial Black" pitchFamily="34" charset="0"/>
              </a:endParaRPr>
            </a:p>
            <a:p>
              <a:pPr algn="ctr" fontAlgn="base">
                <a:spcBef>
                  <a:spcPct val="0"/>
                </a:spcBef>
                <a:spcAft>
                  <a:spcPct val="0"/>
                </a:spcAft>
                <a:defRPr/>
              </a:pPr>
              <a:endParaRPr lang="en-US" sz="1200" dirty="0">
                <a:solidFill>
                  <a:srgbClr val="000000"/>
                </a:solidFill>
                <a:latin typeface="Arial Black" pitchFamily="34" charset="0"/>
              </a:endParaRPr>
            </a:p>
            <a:p>
              <a:pPr algn="ctr" fontAlgn="base">
                <a:spcBef>
                  <a:spcPct val="0"/>
                </a:spcBef>
                <a:spcAft>
                  <a:spcPct val="0"/>
                </a:spcAft>
                <a:defRPr/>
              </a:pPr>
              <a:endParaRPr lang="en-US" sz="1200" dirty="0">
                <a:solidFill>
                  <a:srgbClr val="000000"/>
                </a:solidFill>
                <a:latin typeface="Arial Black" pitchFamily="34" charset="0"/>
              </a:endParaRPr>
            </a:p>
          </p:txBody>
        </p:sp>
        <p:sp>
          <p:nvSpPr>
            <p:cNvPr id="58" name="TextBox 57">
              <a:extLst>
                <a:ext uri="{FF2B5EF4-FFF2-40B4-BE49-F238E27FC236}">
                  <a16:creationId xmlns:a16="http://schemas.microsoft.com/office/drawing/2014/main" id="{98914F49-AA12-D795-6A6A-4FFC5DA20F47}"/>
                </a:ext>
              </a:extLst>
            </p:cNvPr>
            <p:cNvSpPr txBox="1"/>
            <p:nvPr/>
          </p:nvSpPr>
          <p:spPr>
            <a:xfrm>
              <a:off x="5186520" y="4900000"/>
              <a:ext cx="2170580" cy="1661993"/>
            </a:xfrm>
            <a:prstGeom prst="rect">
              <a:avLst/>
            </a:prstGeom>
            <a:noFill/>
          </p:spPr>
          <p:txBody>
            <a:bodyPr lIns="0" rIns="0">
              <a:spAutoFit/>
            </a:bodyPr>
            <a:lstStyle/>
            <a:p>
              <a:pPr algn="ctr" fontAlgn="base">
                <a:spcBef>
                  <a:spcPct val="0"/>
                </a:spcBef>
                <a:spcAft>
                  <a:spcPct val="0"/>
                </a:spcAft>
                <a:defRPr/>
              </a:pPr>
              <a:r>
                <a:rPr lang="en-US" sz="1400" b="1" u="sng" dirty="0">
                  <a:solidFill>
                    <a:srgbClr val="FFFFFF"/>
                  </a:solidFill>
                  <a:latin typeface="Arial Black" pitchFamily="34" charset="0"/>
                </a:rPr>
                <a:t>UOC/FRM</a:t>
              </a:r>
            </a:p>
            <a:p>
              <a:pPr algn="ctr" fontAlgn="base">
                <a:spcBef>
                  <a:spcPct val="0"/>
                </a:spcBef>
                <a:spcAft>
                  <a:spcPct val="0"/>
                </a:spcAft>
                <a:defRPr/>
              </a:pPr>
              <a:r>
                <a:rPr lang="en-US" sz="1000" dirty="0">
                  <a:solidFill>
                    <a:srgbClr val="FFFFFF"/>
                  </a:solidFill>
                  <a:latin typeface="Arial Black" pitchFamily="34" charset="0"/>
                </a:rPr>
                <a:t>Enhance Disaster Preparation</a:t>
              </a:r>
            </a:p>
            <a:p>
              <a:pPr algn="ctr" fontAlgn="base">
                <a:spcBef>
                  <a:spcPct val="0"/>
                </a:spcBef>
                <a:spcAft>
                  <a:spcPct val="0"/>
                </a:spcAft>
                <a:defRPr/>
              </a:pPr>
              <a:r>
                <a:rPr lang="en-US" sz="1000" dirty="0">
                  <a:solidFill>
                    <a:srgbClr val="FFFFFF"/>
                  </a:solidFill>
                  <a:latin typeface="Arial Black" pitchFamily="34" charset="0"/>
                </a:rPr>
                <a:t>Strengthen interagency Support</a:t>
              </a:r>
            </a:p>
            <a:p>
              <a:pPr algn="ctr" fontAlgn="base">
                <a:spcBef>
                  <a:spcPct val="0"/>
                </a:spcBef>
                <a:spcAft>
                  <a:spcPct val="0"/>
                </a:spcAft>
                <a:defRPr/>
              </a:pPr>
              <a:r>
                <a:rPr lang="en-US" sz="1000" dirty="0">
                  <a:solidFill>
                    <a:srgbClr val="FFFFFF"/>
                  </a:solidFill>
                  <a:latin typeface="Arial Black" pitchFamily="34" charset="0"/>
                </a:rPr>
                <a:t>Flood Risk Benefits</a:t>
              </a:r>
            </a:p>
            <a:p>
              <a:pPr algn="ctr" fontAlgn="base">
                <a:spcBef>
                  <a:spcPct val="0"/>
                </a:spcBef>
                <a:spcAft>
                  <a:spcPct val="0"/>
                </a:spcAft>
                <a:defRPr/>
              </a:pPr>
              <a:r>
                <a:rPr lang="en-US" sz="1000" dirty="0">
                  <a:solidFill>
                    <a:srgbClr val="FFFFFF"/>
                  </a:solidFill>
                  <a:latin typeface="Arial Black" pitchFamily="34" charset="0"/>
                </a:rPr>
                <a:t>Risk Transference</a:t>
              </a:r>
            </a:p>
            <a:p>
              <a:pPr algn="ctr" fontAlgn="base">
                <a:spcBef>
                  <a:spcPct val="0"/>
                </a:spcBef>
                <a:spcAft>
                  <a:spcPct val="0"/>
                </a:spcAft>
                <a:defRPr/>
              </a:pPr>
              <a:endParaRPr lang="en-US" sz="1200" dirty="0">
                <a:solidFill>
                  <a:srgbClr val="000000"/>
                </a:solidFill>
                <a:latin typeface="Arial Black" pitchFamily="34" charset="0"/>
              </a:endParaRPr>
            </a:p>
            <a:p>
              <a:pPr algn="ctr" fontAlgn="base">
                <a:spcBef>
                  <a:spcPct val="0"/>
                </a:spcBef>
                <a:spcAft>
                  <a:spcPct val="0"/>
                </a:spcAft>
                <a:defRPr/>
              </a:pPr>
              <a:endParaRPr lang="en-US" sz="1200" dirty="0">
                <a:solidFill>
                  <a:srgbClr val="000000"/>
                </a:solidFill>
                <a:latin typeface="Arial Black" pitchFamily="34" charset="0"/>
              </a:endParaRPr>
            </a:p>
            <a:p>
              <a:pPr algn="ctr" fontAlgn="base">
                <a:spcBef>
                  <a:spcPct val="0"/>
                </a:spcBef>
                <a:spcAft>
                  <a:spcPct val="0"/>
                </a:spcAft>
                <a:defRPr/>
              </a:pPr>
              <a:r>
                <a:rPr lang="en-US" sz="1200" dirty="0">
                  <a:solidFill>
                    <a:srgbClr val="000000"/>
                  </a:solidFill>
                  <a:latin typeface="Arial Black" pitchFamily="34" charset="0"/>
                </a:rPr>
                <a:t> </a:t>
              </a:r>
            </a:p>
            <a:p>
              <a:pPr algn="ctr" fontAlgn="base">
                <a:spcBef>
                  <a:spcPct val="0"/>
                </a:spcBef>
                <a:spcAft>
                  <a:spcPct val="0"/>
                </a:spcAft>
                <a:defRPr/>
              </a:pPr>
              <a:endParaRPr lang="en-US" sz="1200" dirty="0">
                <a:solidFill>
                  <a:srgbClr val="000000"/>
                </a:solidFill>
                <a:latin typeface="Arial Black" pitchFamily="34" charset="0"/>
              </a:endParaRPr>
            </a:p>
          </p:txBody>
        </p:sp>
        <p:sp>
          <p:nvSpPr>
            <p:cNvPr id="59" name="TextBox 22">
              <a:extLst>
                <a:ext uri="{FF2B5EF4-FFF2-40B4-BE49-F238E27FC236}">
                  <a16:creationId xmlns:a16="http://schemas.microsoft.com/office/drawing/2014/main" id="{0E988DCC-3285-DD30-8DBC-82834CE9B5E9}"/>
                </a:ext>
              </a:extLst>
            </p:cNvPr>
            <p:cNvSpPr txBox="1">
              <a:spLocks noChangeArrowheads="1"/>
            </p:cNvSpPr>
            <p:nvPr/>
          </p:nvSpPr>
          <p:spPr bwMode="auto">
            <a:xfrm>
              <a:off x="5240520" y="1795067"/>
              <a:ext cx="2133600" cy="1724025"/>
            </a:xfrm>
            <a:prstGeom prst="rect">
              <a:avLst/>
            </a:prstGeom>
            <a:noFill/>
            <a:ln w="9525">
              <a:noFill/>
              <a:miter lim="800000"/>
              <a:headEnd/>
              <a:tailEnd/>
            </a:ln>
          </p:spPr>
          <p:txBody>
            <a:bodyPr lIns="0" rIns="0">
              <a:spAutoFit/>
            </a:bodyPr>
            <a:lstStyle/>
            <a:p>
              <a:pPr algn="ctr" fontAlgn="base">
                <a:spcBef>
                  <a:spcPct val="0"/>
                </a:spcBef>
                <a:spcAft>
                  <a:spcPct val="0"/>
                </a:spcAft>
              </a:pPr>
              <a:r>
                <a:rPr lang="en-US" sz="1400" b="1" u="sng">
                  <a:solidFill>
                    <a:srgbClr val="FFFFFF"/>
                  </a:solidFill>
                  <a:latin typeface="Arial Black" pitchFamily="34" charset="0"/>
                </a:rPr>
                <a:t>Dam Safety</a:t>
              </a:r>
            </a:p>
            <a:p>
              <a:pPr algn="ctr" fontAlgn="base">
                <a:spcBef>
                  <a:spcPct val="0"/>
                </a:spcBef>
                <a:spcAft>
                  <a:spcPct val="0"/>
                </a:spcAft>
              </a:pPr>
              <a:r>
                <a:rPr lang="en-US" sz="1000">
                  <a:solidFill>
                    <a:srgbClr val="FFFFFF"/>
                  </a:solidFill>
                  <a:latin typeface="Arial Black" pitchFamily="34" charset="0"/>
                </a:rPr>
                <a:t>DSAC</a:t>
              </a:r>
            </a:p>
            <a:p>
              <a:pPr algn="ctr" fontAlgn="base">
                <a:spcBef>
                  <a:spcPct val="0"/>
                </a:spcBef>
                <a:spcAft>
                  <a:spcPct val="0"/>
                </a:spcAft>
              </a:pPr>
              <a:r>
                <a:rPr lang="en-US" sz="1000">
                  <a:solidFill>
                    <a:srgbClr val="FFFFFF"/>
                  </a:solidFill>
                  <a:latin typeface="Arial Black" pitchFamily="34" charset="0"/>
                </a:rPr>
                <a:t>Risk Assessments</a:t>
              </a:r>
            </a:p>
            <a:p>
              <a:pPr algn="ctr" fontAlgn="base">
                <a:spcBef>
                  <a:spcPct val="0"/>
                </a:spcBef>
                <a:spcAft>
                  <a:spcPct val="0"/>
                </a:spcAft>
              </a:pPr>
              <a:r>
                <a:rPr lang="en-US" sz="1000">
                  <a:solidFill>
                    <a:srgbClr val="FFFFFF"/>
                  </a:solidFill>
                  <a:latin typeface="Arial Black" pitchFamily="34" charset="0"/>
                </a:rPr>
                <a:t>EAP Maps</a:t>
              </a:r>
            </a:p>
            <a:p>
              <a:pPr algn="ctr" fontAlgn="base">
                <a:spcBef>
                  <a:spcPct val="0"/>
                </a:spcBef>
                <a:spcAft>
                  <a:spcPct val="0"/>
                </a:spcAft>
              </a:pPr>
              <a:r>
                <a:rPr lang="en-US" sz="1000">
                  <a:solidFill>
                    <a:srgbClr val="FFFFFF"/>
                  </a:solidFill>
                  <a:latin typeface="Arial Black" pitchFamily="34" charset="0"/>
                </a:rPr>
                <a:t>IRRMP</a:t>
              </a:r>
            </a:p>
            <a:p>
              <a:pPr algn="ctr" fontAlgn="base">
                <a:spcBef>
                  <a:spcPct val="0"/>
                </a:spcBef>
                <a:spcAft>
                  <a:spcPct val="0"/>
                </a:spcAft>
              </a:pPr>
              <a:endParaRPr lang="en-US" sz="1200">
                <a:solidFill>
                  <a:srgbClr val="000000"/>
                </a:solidFill>
                <a:latin typeface="Arial Black" pitchFamily="34" charset="0"/>
              </a:endParaRPr>
            </a:p>
            <a:p>
              <a:pPr algn="ctr" fontAlgn="base">
                <a:spcBef>
                  <a:spcPct val="0"/>
                </a:spcBef>
                <a:spcAft>
                  <a:spcPct val="0"/>
                </a:spcAft>
              </a:pPr>
              <a:endParaRPr lang="en-US" sz="1200">
                <a:solidFill>
                  <a:srgbClr val="000000"/>
                </a:solidFill>
                <a:latin typeface="Arial Black" pitchFamily="34" charset="0"/>
              </a:endParaRPr>
            </a:p>
            <a:p>
              <a:pPr algn="ctr" fontAlgn="base">
                <a:spcBef>
                  <a:spcPct val="0"/>
                </a:spcBef>
                <a:spcAft>
                  <a:spcPct val="0"/>
                </a:spcAft>
              </a:pPr>
              <a:r>
                <a:rPr lang="en-US" sz="1200">
                  <a:solidFill>
                    <a:srgbClr val="000000"/>
                  </a:solidFill>
                  <a:latin typeface="Arial Black" pitchFamily="34" charset="0"/>
                </a:rPr>
                <a:t> </a:t>
              </a:r>
            </a:p>
            <a:p>
              <a:pPr algn="ctr" fontAlgn="base">
                <a:spcBef>
                  <a:spcPct val="0"/>
                </a:spcBef>
                <a:spcAft>
                  <a:spcPct val="0"/>
                </a:spcAft>
              </a:pPr>
              <a:endParaRPr lang="en-US" sz="1200">
                <a:solidFill>
                  <a:srgbClr val="000000"/>
                </a:solidFill>
                <a:latin typeface="Arial Black" pitchFamily="34" charset="0"/>
              </a:endParaRPr>
            </a:p>
          </p:txBody>
        </p:sp>
        <p:sp>
          <p:nvSpPr>
            <p:cNvPr id="60" name="TextBox 23">
              <a:extLst>
                <a:ext uri="{FF2B5EF4-FFF2-40B4-BE49-F238E27FC236}">
                  <a16:creationId xmlns:a16="http://schemas.microsoft.com/office/drawing/2014/main" id="{94C27D21-AFFD-EAE8-1D0C-4783C8CD97C3}"/>
                </a:ext>
              </a:extLst>
            </p:cNvPr>
            <p:cNvSpPr txBox="1">
              <a:spLocks noChangeArrowheads="1"/>
            </p:cNvSpPr>
            <p:nvPr/>
          </p:nvSpPr>
          <p:spPr bwMode="auto">
            <a:xfrm>
              <a:off x="7410633" y="2617392"/>
              <a:ext cx="2135187" cy="1554162"/>
            </a:xfrm>
            <a:prstGeom prst="rect">
              <a:avLst/>
            </a:prstGeom>
            <a:noFill/>
            <a:ln w="9525">
              <a:noFill/>
              <a:miter lim="800000"/>
              <a:headEnd/>
              <a:tailEnd/>
            </a:ln>
          </p:spPr>
          <p:txBody>
            <a:bodyPr lIns="0" rIns="0">
              <a:spAutoFit/>
            </a:bodyPr>
            <a:lstStyle/>
            <a:p>
              <a:pPr algn="ctr" fontAlgn="base">
                <a:spcBef>
                  <a:spcPct val="0"/>
                </a:spcBef>
                <a:spcAft>
                  <a:spcPct val="0"/>
                </a:spcAft>
              </a:pPr>
              <a:r>
                <a:rPr lang="en-US" sz="1400" b="1" u="sng">
                  <a:solidFill>
                    <a:srgbClr val="FFFFFF"/>
                  </a:solidFill>
                  <a:latin typeface="Arial Black" pitchFamily="34" charset="0"/>
                </a:rPr>
                <a:t>Levee Safety</a:t>
              </a:r>
            </a:p>
            <a:p>
              <a:pPr algn="ctr" fontAlgn="base">
                <a:spcBef>
                  <a:spcPct val="0"/>
                </a:spcBef>
                <a:spcAft>
                  <a:spcPct val="0"/>
                </a:spcAft>
              </a:pPr>
              <a:r>
                <a:rPr lang="en-US" sz="1000">
                  <a:solidFill>
                    <a:srgbClr val="FFFFFF"/>
                  </a:solidFill>
                  <a:latin typeface="Arial Black" pitchFamily="34" charset="0"/>
                </a:rPr>
                <a:t>LSAC</a:t>
              </a:r>
            </a:p>
            <a:p>
              <a:pPr algn="ctr" fontAlgn="base">
                <a:spcBef>
                  <a:spcPct val="0"/>
                </a:spcBef>
                <a:spcAft>
                  <a:spcPct val="0"/>
                </a:spcAft>
              </a:pPr>
              <a:r>
                <a:rPr lang="en-US" sz="1000">
                  <a:solidFill>
                    <a:srgbClr val="FFFFFF"/>
                  </a:solidFill>
                  <a:latin typeface="Arial Black" pitchFamily="34" charset="0"/>
                </a:rPr>
                <a:t>Risk Assessments</a:t>
              </a:r>
            </a:p>
            <a:p>
              <a:pPr algn="ctr" fontAlgn="base">
                <a:spcBef>
                  <a:spcPct val="0"/>
                </a:spcBef>
                <a:spcAft>
                  <a:spcPct val="0"/>
                </a:spcAft>
              </a:pPr>
              <a:r>
                <a:rPr lang="en-US" sz="1000">
                  <a:solidFill>
                    <a:srgbClr val="FFFFFF"/>
                  </a:solidFill>
                  <a:latin typeface="Arial Black" pitchFamily="34" charset="0"/>
                </a:rPr>
                <a:t>EAP Maps</a:t>
              </a:r>
            </a:p>
            <a:p>
              <a:pPr algn="ctr" fontAlgn="base">
                <a:spcBef>
                  <a:spcPct val="0"/>
                </a:spcBef>
                <a:spcAft>
                  <a:spcPct val="0"/>
                </a:spcAft>
              </a:pPr>
              <a:endParaRPr lang="en-US" sz="1200">
                <a:solidFill>
                  <a:srgbClr val="000000"/>
                </a:solidFill>
                <a:latin typeface="Arial Black" pitchFamily="34" charset="0"/>
              </a:endParaRPr>
            </a:p>
            <a:p>
              <a:pPr algn="ctr" fontAlgn="base">
                <a:spcBef>
                  <a:spcPct val="0"/>
                </a:spcBef>
                <a:spcAft>
                  <a:spcPct val="0"/>
                </a:spcAft>
              </a:pPr>
              <a:endParaRPr lang="en-US" sz="1200">
                <a:solidFill>
                  <a:srgbClr val="000000"/>
                </a:solidFill>
                <a:latin typeface="Arial Black" pitchFamily="34" charset="0"/>
              </a:endParaRPr>
            </a:p>
            <a:p>
              <a:pPr algn="ctr" fontAlgn="base">
                <a:spcBef>
                  <a:spcPct val="0"/>
                </a:spcBef>
                <a:spcAft>
                  <a:spcPct val="0"/>
                </a:spcAft>
              </a:pPr>
              <a:r>
                <a:rPr lang="en-US" sz="1200">
                  <a:solidFill>
                    <a:srgbClr val="000000"/>
                  </a:solidFill>
                  <a:latin typeface="Arial Black" pitchFamily="34" charset="0"/>
                </a:rPr>
                <a:t> </a:t>
              </a:r>
            </a:p>
            <a:p>
              <a:pPr algn="ctr" fontAlgn="base">
                <a:spcBef>
                  <a:spcPct val="0"/>
                </a:spcBef>
                <a:spcAft>
                  <a:spcPct val="0"/>
                </a:spcAft>
              </a:pPr>
              <a:endParaRPr lang="en-US" sz="1200">
                <a:solidFill>
                  <a:srgbClr val="000000"/>
                </a:solidFill>
                <a:latin typeface="Arial Black" pitchFamily="34" charset="0"/>
              </a:endParaRPr>
            </a:p>
          </p:txBody>
        </p:sp>
        <p:sp>
          <p:nvSpPr>
            <p:cNvPr id="61" name="TextBox 24">
              <a:extLst>
                <a:ext uri="{FF2B5EF4-FFF2-40B4-BE49-F238E27FC236}">
                  <a16:creationId xmlns:a16="http://schemas.microsoft.com/office/drawing/2014/main" id="{4C4BD720-B2E6-9547-3030-AEC3221F87C6}"/>
                </a:ext>
              </a:extLst>
            </p:cNvPr>
            <p:cNvSpPr txBox="1">
              <a:spLocks noChangeArrowheads="1"/>
            </p:cNvSpPr>
            <p:nvPr/>
          </p:nvSpPr>
          <p:spPr bwMode="auto">
            <a:xfrm>
              <a:off x="2683674" y="2369454"/>
              <a:ext cx="2209800" cy="1554162"/>
            </a:xfrm>
            <a:prstGeom prst="rect">
              <a:avLst/>
            </a:prstGeom>
            <a:noFill/>
            <a:ln w="0">
              <a:noFill/>
              <a:miter lim="800000"/>
              <a:headEnd/>
              <a:tailEnd/>
            </a:ln>
          </p:spPr>
          <p:txBody>
            <a:bodyPr lIns="0" rIns="0">
              <a:spAutoFit/>
            </a:bodyPr>
            <a:lstStyle/>
            <a:p>
              <a:pPr algn="ctr" fontAlgn="base">
                <a:spcBef>
                  <a:spcPct val="0"/>
                </a:spcBef>
                <a:spcAft>
                  <a:spcPct val="0"/>
                </a:spcAft>
              </a:pPr>
              <a:r>
                <a:rPr lang="en-US" sz="1400" b="1" u="sng" dirty="0">
                  <a:solidFill>
                    <a:srgbClr val="FFFFFF"/>
                  </a:solidFill>
                  <a:latin typeface="Arial Black" pitchFamily="34" charset="0"/>
                </a:rPr>
                <a:t>CIPR</a:t>
              </a:r>
            </a:p>
            <a:p>
              <a:pPr algn="ctr" fontAlgn="base">
                <a:spcBef>
                  <a:spcPct val="0"/>
                </a:spcBef>
                <a:spcAft>
                  <a:spcPct val="0"/>
                </a:spcAft>
              </a:pPr>
              <a:r>
                <a:rPr lang="en-US" sz="1000" dirty="0">
                  <a:solidFill>
                    <a:srgbClr val="FFFFFF"/>
                  </a:solidFill>
                  <a:latin typeface="Arial Black" pitchFamily="34" charset="0"/>
                </a:rPr>
                <a:t>Consequence Assessment Studies</a:t>
              </a:r>
            </a:p>
            <a:p>
              <a:pPr algn="ctr" fontAlgn="base">
                <a:spcBef>
                  <a:spcPct val="0"/>
                </a:spcBef>
                <a:spcAft>
                  <a:spcPct val="0"/>
                </a:spcAft>
              </a:pPr>
              <a:r>
                <a:rPr lang="en-US" sz="1000" dirty="0">
                  <a:solidFill>
                    <a:srgbClr val="FFFFFF"/>
                  </a:solidFill>
                  <a:latin typeface="Arial Black" pitchFamily="34" charset="0"/>
                </a:rPr>
                <a:t>Consequence-Based Top Screen</a:t>
              </a:r>
            </a:p>
            <a:p>
              <a:pPr algn="ctr" fontAlgn="base">
                <a:spcBef>
                  <a:spcPct val="0"/>
                </a:spcBef>
                <a:spcAft>
                  <a:spcPct val="0"/>
                </a:spcAft>
              </a:pPr>
              <a:r>
                <a:rPr lang="en-US" sz="1000" dirty="0">
                  <a:solidFill>
                    <a:srgbClr val="FFFFFF"/>
                  </a:solidFill>
                  <a:latin typeface="Arial Black" pitchFamily="34" charset="0"/>
                </a:rPr>
                <a:t>Security Risk Assessments</a:t>
              </a:r>
            </a:p>
            <a:p>
              <a:pPr algn="ctr" fontAlgn="base">
                <a:spcBef>
                  <a:spcPct val="0"/>
                </a:spcBef>
                <a:spcAft>
                  <a:spcPct val="0"/>
                </a:spcAft>
              </a:pPr>
              <a:endParaRPr lang="en-US" sz="1200" dirty="0">
                <a:solidFill>
                  <a:srgbClr val="000000"/>
                </a:solidFill>
                <a:latin typeface="Arial Black" pitchFamily="34" charset="0"/>
              </a:endParaRPr>
            </a:p>
            <a:p>
              <a:pPr algn="ctr" fontAlgn="base">
                <a:spcBef>
                  <a:spcPct val="0"/>
                </a:spcBef>
                <a:spcAft>
                  <a:spcPct val="0"/>
                </a:spcAft>
              </a:pPr>
              <a:endParaRPr lang="en-US" sz="1200" dirty="0">
                <a:solidFill>
                  <a:srgbClr val="000000"/>
                </a:solidFill>
                <a:latin typeface="Arial Black" pitchFamily="34" charset="0"/>
              </a:endParaRPr>
            </a:p>
            <a:p>
              <a:pPr algn="ctr" fontAlgn="base">
                <a:spcBef>
                  <a:spcPct val="0"/>
                </a:spcBef>
                <a:spcAft>
                  <a:spcPct val="0"/>
                </a:spcAft>
              </a:pPr>
              <a:r>
                <a:rPr lang="en-US" sz="1200" dirty="0">
                  <a:solidFill>
                    <a:srgbClr val="000000"/>
                  </a:solidFill>
                  <a:latin typeface="Arial Black" pitchFamily="34" charset="0"/>
                </a:rPr>
                <a:t> </a:t>
              </a:r>
            </a:p>
            <a:p>
              <a:pPr algn="ctr" fontAlgn="base">
                <a:spcBef>
                  <a:spcPct val="0"/>
                </a:spcBef>
                <a:spcAft>
                  <a:spcPct val="0"/>
                </a:spcAft>
              </a:pPr>
              <a:endParaRPr lang="en-US" sz="1200" dirty="0">
                <a:solidFill>
                  <a:srgbClr val="000000"/>
                </a:solidFill>
                <a:latin typeface="Arial Black" pitchFamily="34" charset="0"/>
              </a:endParaRPr>
            </a:p>
          </p:txBody>
        </p:sp>
        <p:pic>
          <p:nvPicPr>
            <p:cNvPr id="62" name="Picture 20" descr="CWMS_LOGO_SEND.png">
              <a:extLst>
                <a:ext uri="{FF2B5EF4-FFF2-40B4-BE49-F238E27FC236}">
                  <a16:creationId xmlns:a16="http://schemas.microsoft.com/office/drawing/2014/main" id="{FFF410AA-FFBF-985E-8AE3-6D7F5D846238}"/>
                </a:ext>
              </a:extLst>
            </p:cNvPr>
            <p:cNvPicPr>
              <a:picLocks noChangeAspect="1"/>
            </p:cNvPicPr>
            <p:nvPr/>
          </p:nvPicPr>
          <p:blipFill>
            <a:blip r:embed="rId3" cstate="print"/>
            <a:srcRect/>
            <a:stretch>
              <a:fillRect/>
            </a:stretch>
          </p:blipFill>
          <p:spPr bwMode="auto">
            <a:xfrm>
              <a:off x="5142095" y="3266679"/>
              <a:ext cx="2125663" cy="1096963"/>
            </a:xfrm>
            <a:prstGeom prst="rect">
              <a:avLst/>
            </a:prstGeom>
            <a:noFill/>
            <a:ln w="9525">
              <a:noFill/>
              <a:miter lim="800000"/>
              <a:headEnd/>
              <a:tailEnd/>
            </a:ln>
          </p:spPr>
        </p:pic>
        <p:sp>
          <p:nvSpPr>
            <p:cNvPr id="63" name="Oval 62">
              <a:extLst>
                <a:ext uri="{FF2B5EF4-FFF2-40B4-BE49-F238E27FC236}">
                  <a16:creationId xmlns:a16="http://schemas.microsoft.com/office/drawing/2014/main" id="{3C6D528F-1B65-C267-8151-3DC5B26406BF}"/>
                </a:ext>
              </a:extLst>
            </p:cNvPr>
            <p:cNvSpPr/>
            <p:nvPr/>
          </p:nvSpPr>
          <p:spPr>
            <a:xfrm>
              <a:off x="2742621" y="4012740"/>
              <a:ext cx="2160408" cy="1298638"/>
            </a:xfrm>
            <a:prstGeom prst="ellipse">
              <a:avLst/>
            </a:prstGeom>
            <a:solidFill>
              <a:srgbClr val="2D2D8A"/>
            </a:solidFill>
            <a:ln w="25400" cap="flat" cmpd="sng" algn="ctr">
              <a:solidFill>
                <a:srgbClr val="333399"/>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srgbClr val="000000"/>
                </a:solidFill>
                <a:effectLst/>
                <a:uLnTx/>
                <a:uFillTx/>
                <a:latin typeface="Arial"/>
                <a:ea typeface="+mn-ea"/>
                <a:cs typeface="+mn-cs"/>
              </a:endParaRPr>
            </a:p>
          </p:txBody>
        </p:sp>
        <p:cxnSp>
          <p:nvCxnSpPr>
            <p:cNvPr id="29696" name="Straight Arrow Connector 29695">
              <a:extLst>
                <a:ext uri="{FF2B5EF4-FFF2-40B4-BE49-F238E27FC236}">
                  <a16:creationId xmlns:a16="http://schemas.microsoft.com/office/drawing/2014/main" id="{1269D863-B0E5-12A0-F49F-DEB6D7B507BF}"/>
                </a:ext>
              </a:extLst>
            </p:cNvPr>
            <p:cNvCxnSpPr/>
            <p:nvPr/>
          </p:nvCxnSpPr>
          <p:spPr>
            <a:xfrm flipV="1">
              <a:off x="6285095" y="2893617"/>
              <a:ext cx="1588" cy="373062"/>
            </a:xfrm>
            <a:prstGeom prst="straightConnector1">
              <a:avLst/>
            </a:prstGeom>
            <a:noFill/>
            <a:ln w="38100" cap="sq" cmpd="sng" algn="ctr">
              <a:solidFill>
                <a:srgbClr val="333399"/>
              </a:solidFill>
              <a:prstDash val="solid"/>
              <a:tailEnd type="triangle"/>
            </a:ln>
            <a:effectLst/>
          </p:spPr>
        </p:cxnSp>
        <p:cxnSp>
          <p:nvCxnSpPr>
            <p:cNvPr id="29697" name="Straight Arrow Connector 29696">
              <a:extLst>
                <a:ext uri="{FF2B5EF4-FFF2-40B4-BE49-F238E27FC236}">
                  <a16:creationId xmlns:a16="http://schemas.microsoft.com/office/drawing/2014/main" id="{AA2A3AF7-72A2-BC0A-0C82-AFAFAE29AE7D}"/>
                </a:ext>
              </a:extLst>
            </p:cNvPr>
            <p:cNvCxnSpPr/>
            <p:nvPr/>
          </p:nvCxnSpPr>
          <p:spPr>
            <a:xfrm flipV="1">
              <a:off x="7256645" y="3428604"/>
              <a:ext cx="381000" cy="228600"/>
            </a:xfrm>
            <a:prstGeom prst="straightConnector1">
              <a:avLst/>
            </a:prstGeom>
            <a:noFill/>
            <a:ln w="38100" cap="sq" cmpd="sng" algn="ctr">
              <a:solidFill>
                <a:srgbClr val="333399"/>
              </a:solidFill>
              <a:prstDash val="solid"/>
              <a:tailEnd type="triangle"/>
            </a:ln>
            <a:effectLst/>
          </p:spPr>
        </p:cxnSp>
        <p:sp>
          <p:nvSpPr>
            <p:cNvPr id="29698" name="TextBox 29697">
              <a:extLst>
                <a:ext uri="{FF2B5EF4-FFF2-40B4-BE49-F238E27FC236}">
                  <a16:creationId xmlns:a16="http://schemas.microsoft.com/office/drawing/2014/main" id="{8F7CBAB3-4DD6-7C8C-12F7-4EABA325C863}"/>
                </a:ext>
              </a:extLst>
            </p:cNvPr>
            <p:cNvSpPr txBox="1"/>
            <p:nvPr/>
          </p:nvSpPr>
          <p:spPr>
            <a:xfrm rot="13078863">
              <a:off x="7281894" y="2245821"/>
              <a:ext cx="3374292" cy="488107"/>
            </a:xfrm>
            <a:prstGeom prst="rect">
              <a:avLst/>
            </a:prstGeom>
            <a:noFill/>
          </p:spPr>
          <p:txBody>
            <a:bodyPr spcFirstLastPara="1">
              <a:prstTxWarp prst="textButton">
                <a:avLst>
                  <a:gd name="adj" fmla="val 21032320"/>
                </a:avLst>
              </a:prstTxWarp>
              <a:spAutoFit/>
              <a:scene3d>
                <a:camera prst="orthographicFront">
                  <a:rot lat="0" lon="0" rev="0"/>
                </a:camera>
                <a:lightRig rig="threePt" dir="t"/>
              </a:scene3d>
            </a:bodyPr>
            <a:lstStyle/>
            <a:p>
              <a:pPr algn="ctr" fontAlgn="base">
                <a:spcBef>
                  <a:spcPct val="0"/>
                </a:spcBef>
                <a:spcAft>
                  <a:spcPct val="0"/>
                </a:spcAft>
                <a:defRPr/>
              </a:pPr>
              <a:r>
                <a:rPr lang="en-US" sz="2400" b="1" dirty="0">
                  <a:solidFill>
                    <a:srgbClr val="333399"/>
                  </a:solidFill>
                  <a:latin typeface="Arial Black" pitchFamily="34" charset="0"/>
                </a:rPr>
                <a:t>Prepare for Tomorrow</a:t>
              </a:r>
            </a:p>
          </p:txBody>
        </p:sp>
        <p:sp>
          <p:nvSpPr>
            <p:cNvPr id="29699" name="TextBox 25">
              <a:extLst>
                <a:ext uri="{FF2B5EF4-FFF2-40B4-BE49-F238E27FC236}">
                  <a16:creationId xmlns:a16="http://schemas.microsoft.com/office/drawing/2014/main" id="{D2D921F7-B8E7-AFA9-972C-5875EE792B1C}"/>
                </a:ext>
              </a:extLst>
            </p:cNvPr>
            <p:cNvSpPr txBox="1">
              <a:spLocks noChangeArrowheads="1"/>
            </p:cNvSpPr>
            <p:nvPr/>
          </p:nvSpPr>
          <p:spPr bwMode="auto">
            <a:xfrm>
              <a:off x="2773169" y="4225615"/>
              <a:ext cx="2135188" cy="1722437"/>
            </a:xfrm>
            <a:prstGeom prst="rect">
              <a:avLst/>
            </a:prstGeom>
            <a:noFill/>
            <a:ln w="9525">
              <a:noFill/>
              <a:miter lim="800000"/>
              <a:headEnd/>
              <a:tailEnd/>
            </a:ln>
          </p:spPr>
          <p:txBody>
            <a:bodyPr lIns="0" rIns="0">
              <a:spAutoFit/>
            </a:bodyPr>
            <a:lstStyle/>
            <a:p>
              <a:pPr algn="ctr" fontAlgn="base">
                <a:spcBef>
                  <a:spcPct val="0"/>
                </a:spcBef>
                <a:spcAft>
                  <a:spcPct val="0"/>
                </a:spcAft>
              </a:pPr>
              <a:r>
                <a:rPr lang="en-US" sz="1400" b="1" u="sng" dirty="0">
                  <a:solidFill>
                    <a:srgbClr val="FFFFFF"/>
                  </a:solidFill>
                  <a:latin typeface="Arial Black" pitchFamily="34" charset="0"/>
                </a:rPr>
                <a:t>Water Management</a:t>
              </a:r>
            </a:p>
            <a:p>
              <a:pPr algn="ctr" fontAlgn="base">
                <a:spcBef>
                  <a:spcPct val="0"/>
                </a:spcBef>
                <a:spcAft>
                  <a:spcPct val="0"/>
                </a:spcAft>
              </a:pPr>
              <a:r>
                <a:rPr lang="en-US" sz="1000" dirty="0">
                  <a:solidFill>
                    <a:srgbClr val="FFFFFF"/>
                  </a:solidFill>
                  <a:latin typeface="Arial Black" pitchFamily="34" charset="0"/>
                </a:rPr>
                <a:t>Operating Plans</a:t>
              </a:r>
            </a:p>
            <a:p>
              <a:pPr algn="ctr" fontAlgn="base">
                <a:spcBef>
                  <a:spcPct val="0"/>
                </a:spcBef>
                <a:spcAft>
                  <a:spcPct val="0"/>
                </a:spcAft>
              </a:pPr>
              <a:r>
                <a:rPr lang="en-US" sz="1000" dirty="0">
                  <a:solidFill>
                    <a:srgbClr val="FFFFFF"/>
                  </a:solidFill>
                  <a:latin typeface="Arial Black" pitchFamily="34" charset="0"/>
                </a:rPr>
                <a:t>Project Operation</a:t>
              </a:r>
            </a:p>
            <a:p>
              <a:pPr algn="ctr" fontAlgn="base">
                <a:spcBef>
                  <a:spcPct val="0"/>
                </a:spcBef>
                <a:spcAft>
                  <a:spcPct val="0"/>
                </a:spcAft>
              </a:pPr>
              <a:r>
                <a:rPr lang="en-US" sz="1000" dirty="0">
                  <a:solidFill>
                    <a:srgbClr val="FFFFFF"/>
                  </a:solidFill>
                  <a:latin typeface="Arial Black" pitchFamily="34" charset="0"/>
                </a:rPr>
                <a:t>Inundation Maps</a:t>
              </a:r>
            </a:p>
            <a:p>
              <a:pPr algn="ctr" fontAlgn="base">
                <a:spcBef>
                  <a:spcPct val="0"/>
                </a:spcBef>
                <a:spcAft>
                  <a:spcPct val="0"/>
                </a:spcAft>
              </a:pPr>
              <a:r>
                <a:rPr lang="en-US" sz="1000" dirty="0">
                  <a:solidFill>
                    <a:srgbClr val="FFFFFF"/>
                  </a:solidFill>
                  <a:latin typeface="Arial Black" pitchFamily="34" charset="0"/>
                </a:rPr>
                <a:t>What if Scenarios</a:t>
              </a:r>
            </a:p>
            <a:p>
              <a:pPr algn="ctr" fontAlgn="base">
                <a:spcBef>
                  <a:spcPct val="0"/>
                </a:spcBef>
                <a:spcAft>
                  <a:spcPct val="0"/>
                </a:spcAft>
              </a:pPr>
              <a:endParaRPr lang="en-US" sz="1200" dirty="0">
                <a:solidFill>
                  <a:srgbClr val="000000"/>
                </a:solidFill>
                <a:latin typeface="Arial Black" pitchFamily="34" charset="0"/>
              </a:endParaRPr>
            </a:p>
            <a:p>
              <a:pPr algn="ctr" fontAlgn="base">
                <a:spcBef>
                  <a:spcPct val="0"/>
                </a:spcBef>
                <a:spcAft>
                  <a:spcPct val="0"/>
                </a:spcAft>
              </a:pPr>
              <a:endParaRPr lang="en-US" sz="1200" dirty="0">
                <a:solidFill>
                  <a:srgbClr val="000000"/>
                </a:solidFill>
                <a:latin typeface="Arial Black" pitchFamily="34" charset="0"/>
              </a:endParaRPr>
            </a:p>
            <a:p>
              <a:pPr algn="ctr" fontAlgn="base">
                <a:spcBef>
                  <a:spcPct val="0"/>
                </a:spcBef>
                <a:spcAft>
                  <a:spcPct val="0"/>
                </a:spcAft>
              </a:pPr>
              <a:r>
                <a:rPr lang="en-US" sz="1200" dirty="0">
                  <a:solidFill>
                    <a:srgbClr val="000000"/>
                  </a:solidFill>
                  <a:latin typeface="Arial Black" pitchFamily="34" charset="0"/>
                </a:rPr>
                <a:t> </a:t>
              </a:r>
            </a:p>
            <a:p>
              <a:pPr algn="ctr" fontAlgn="base">
                <a:spcBef>
                  <a:spcPct val="0"/>
                </a:spcBef>
                <a:spcAft>
                  <a:spcPct val="0"/>
                </a:spcAft>
              </a:pPr>
              <a:endParaRPr lang="en-US" sz="1200" dirty="0">
                <a:solidFill>
                  <a:srgbClr val="000000"/>
                </a:solidFill>
                <a:latin typeface="Arial Black" pitchFamily="34" charset="0"/>
              </a:endParaRPr>
            </a:p>
          </p:txBody>
        </p:sp>
      </p:grpSp>
    </p:spTree>
    <p:extLst>
      <p:ext uri="{BB962C8B-B14F-4D97-AF65-F5344CB8AC3E}">
        <p14:creationId xmlns:p14="http://schemas.microsoft.com/office/powerpoint/2010/main" val="4227753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31943</TotalTime>
  <Words>758</Words>
  <Application>Microsoft Office PowerPoint</Application>
  <PresentationFormat>Widescreen</PresentationFormat>
  <Paragraphs>150</Paragraphs>
  <Slides>8</Slides>
  <Notes>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8</vt:i4>
      </vt:variant>
    </vt:vector>
  </HeadingPairs>
  <TitlesOfParts>
    <vt:vector size="15" baseType="lpstr">
      <vt:lpstr>Arial</vt:lpstr>
      <vt:lpstr>Arial Black</vt:lpstr>
      <vt:lpstr>Calibri</vt:lpstr>
      <vt:lpstr>Wingdings</vt:lpstr>
      <vt:lpstr>1_HEC</vt:lpstr>
      <vt:lpstr>2_IWR-HEC</vt:lpstr>
      <vt:lpstr>3_Army</vt:lpstr>
      <vt:lpstr>Corps water management system (CWMS) overview</vt:lpstr>
      <vt:lpstr>Overview</vt:lpstr>
      <vt:lpstr>CWMS National  Implementation Plan</vt:lpstr>
      <vt:lpstr>CWMS National  Implementation Plan</vt:lpstr>
      <vt:lpstr>100% CWMS IMPLEMENTATION</vt:lpstr>
      <vt:lpstr>CWMS Implementation Map</vt:lpstr>
      <vt:lpstr>CWMS Beyond Water Management</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666</cp:revision>
  <dcterms:created xsi:type="dcterms:W3CDTF">2017-02-20T05:10:01Z</dcterms:created>
  <dcterms:modified xsi:type="dcterms:W3CDTF">2025-10-09T23:20:25Z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