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3"/>
  </p:notesMasterIdLst>
  <p:handoutMasterIdLst>
    <p:handoutMasterId r:id="rId14"/>
  </p:handoutMasterIdLst>
  <p:sldIdLst>
    <p:sldId id="529" r:id="rId7"/>
    <p:sldId id="538" r:id="rId8"/>
    <p:sldId id="366" r:id="rId9"/>
    <p:sldId id="537" r:id="rId10"/>
    <p:sldId id="536" r:id="rId11"/>
    <p:sldId id="44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81" autoAdjust="0"/>
    <p:restoredTop sz="93670" autoAdjust="0"/>
  </p:normalViewPr>
  <p:slideViewPr>
    <p:cSldViewPr snapToGrid="0">
      <p:cViewPr varScale="1">
        <p:scale>
          <a:sx n="73" d="100"/>
          <a:sy n="73" d="100"/>
        </p:scale>
        <p:origin x="72" y="96"/>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5" d="100"/>
          <a:sy n="95" d="100"/>
        </p:scale>
        <p:origin x="213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
        <p:nvSpPr>
          <p:cNvPr id="5" name="Header Placeholder 3">
            <a:extLst>
              <a:ext uri="{FF2B5EF4-FFF2-40B4-BE49-F238E27FC236}">
                <a16:creationId xmlns:a16="http://schemas.microsoft.com/office/drawing/2014/main" id="{4FC4AEE8-709E-53CC-ECBA-2741BFCDE952}"/>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228567" indent="-228567">
              <a:buFont typeface="+mj-lt"/>
              <a:buAutoNum type="alphaUcPeriod" startAt="2"/>
            </a:pPr>
            <a:r>
              <a:rPr lang="en-US" baseline="0" dirty="0"/>
              <a:t>Overview</a:t>
            </a:r>
          </a:p>
          <a:p>
            <a:pPr marL="685699" lvl="1" indent="-228567"/>
            <a:r>
              <a:rPr lang="en-US" baseline="0" dirty="0"/>
              <a:t>Water Management in USACE </a:t>
            </a:r>
          </a:p>
          <a:p>
            <a:pPr marL="685699" lvl="1" indent="-228567"/>
            <a:r>
              <a:rPr lang="en-US" baseline="0" dirty="0"/>
              <a:t>Corps Water Management System (CWMS) </a:t>
            </a:r>
          </a:p>
          <a:p>
            <a:pPr marL="685699" lvl="1" indent="-228567"/>
            <a:r>
              <a:rPr lang="en-US" baseline="0" dirty="0"/>
              <a:t>National CWMS Implementation Program</a:t>
            </a:r>
          </a:p>
          <a:p>
            <a:pPr marL="685699" lvl="1" indent="-228567"/>
            <a:r>
              <a:rPr lang="en-US" baseline="0" dirty="0"/>
              <a:t>Summary and Conclusion</a:t>
            </a:r>
          </a:p>
          <a:p>
            <a:pPr marL="685699" lvl="1" indent="-228567"/>
            <a:endParaRPr lang="en-US"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Header Placeholder 3"/>
          <p:cNvSpPr>
            <a:spLocks noGrp="1"/>
          </p:cNvSpPr>
          <p:nvPr>
            <p:ph type="hdr" sz="quarter" idx="12"/>
          </p:nvPr>
        </p:nvSpPr>
        <p:spPr/>
        <p:txBody>
          <a:bodyPr/>
          <a:lstStyle/>
          <a:p>
            <a:pPr>
              <a:defRPr/>
            </a:pPr>
            <a:r>
              <a:rPr lang="en-US"/>
              <a:t>CWMS Overview</a:t>
            </a:r>
            <a:endParaRPr lang="en-US" dirty="0"/>
          </a:p>
        </p:txBody>
      </p:sp>
    </p:spTree>
    <p:extLst>
      <p:ext uri="{BB962C8B-B14F-4D97-AF65-F5344CB8AC3E}">
        <p14:creationId xmlns:p14="http://schemas.microsoft.com/office/powerpoint/2010/main" val="254000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fld id="{083E19DB-882D-4154-A7B9-CE8ED3DBBA4F}" type="slidenum">
              <a:rPr lang="en-US" smtClean="0"/>
              <a:pPr/>
              <a:t>3</a:t>
            </a:fld>
            <a:endParaRPr lang="en-US"/>
          </a:p>
        </p:txBody>
      </p:sp>
      <p:sp>
        <p:nvSpPr>
          <p:cNvPr id="47108" name="Rectangle 3"/>
          <p:cNvSpPr>
            <a:spLocks noGrp="1" noChangeArrowheads="1"/>
          </p:cNvSpPr>
          <p:nvPr>
            <p:ph type="body" idx="1"/>
          </p:nvPr>
        </p:nvSpPr>
        <p:spPr/>
        <p:txBody>
          <a:bodyPr/>
          <a:lstStyle/>
          <a:p>
            <a:pPr lvl="0">
              <a:buFont typeface="+mj-lt"/>
              <a:buAutoNum type="alphaUcPeriod" startAt="4"/>
            </a:pPr>
            <a:r>
              <a:rPr lang="en-US" dirty="0"/>
              <a:t>Conclusion</a:t>
            </a:r>
          </a:p>
          <a:p>
            <a:pPr lvl="1"/>
            <a:r>
              <a:rPr lang="en-US" b="1" dirty="0"/>
              <a:t>CWMS is a basin wide comprehensive and integrated system for real time water management</a:t>
            </a:r>
          </a:p>
          <a:p>
            <a:pPr lvl="1"/>
            <a:r>
              <a:rPr lang="en-US" b="1" dirty="0"/>
              <a:t>Strong data management capabilities</a:t>
            </a:r>
          </a:p>
          <a:p>
            <a:pPr lvl="1"/>
            <a:r>
              <a:rPr lang="en-US" b="1" dirty="0"/>
              <a:t>A full range of hydrologic/hydraulic modeling software </a:t>
            </a:r>
          </a:p>
          <a:p>
            <a:pPr lvl="1"/>
            <a:r>
              <a:rPr lang="en-US" b="1" dirty="0"/>
              <a:t>Capability to evaluate operational decisions and compare the impact of various "what if?" scenarios</a:t>
            </a:r>
          </a:p>
          <a:p>
            <a:pPr lvl="1"/>
            <a:r>
              <a:rPr lang="en-US" b="1" dirty="0"/>
              <a:t>Comprehensive Training, Manuals and Full Technical Support</a:t>
            </a:r>
          </a:p>
          <a:p>
            <a:pPr marL="228567" lvl="1" indent="0">
              <a:buNone/>
            </a:pPr>
            <a:endParaRPr lang="en-US" dirty="0"/>
          </a:p>
          <a:p>
            <a:pPr lvl="1"/>
            <a:endParaRPr lang="en-US" dirty="0"/>
          </a:p>
          <a:p>
            <a:pPr lvl="1"/>
            <a:endParaRPr lang="en-US" dirty="0"/>
          </a:p>
        </p:txBody>
      </p:sp>
      <p:sp>
        <p:nvSpPr>
          <p:cNvPr id="2" name="Date Placeholder 1"/>
          <p:cNvSpPr>
            <a:spLocks noGrp="1"/>
          </p:cNvSpPr>
          <p:nvPr>
            <p:ph type="dt"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Header Placeholder 3"/>
          <p:cNvSpPr>
            <a:spLocks noGrp="1"/>
          </p:cNvSpPr>
          <p:nvPr>
            <p:ph type="hdr" sz="quarter" idx="12"/>
          </p:nvPr>
        </p:nvSpPr>
        <p:spPr/>
        <p:txBody>
          <a:bodyPr/>
          <a:lstStyle/>
          <a:p>
            <a:r>
              <a:rPr lang="en-US"/>
              <a:t>CWMS Overview</a:t>
            </a:r>
            <a:endParaRPr 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4198729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AA36AE-77CC-4985-9492-27EE2B783F2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Header Placeholder 3">
            <a:extLst>
              <a:ext uri="{FF2B5EF4-FFF2-40B4-BE49-F238E27FC236}">
                <a16:creationId xmlns:a16="http://schemas.microsoft.com/office/drawing/2014/main" id="{DC9A6BB9-0A5E-F8F2-61DC-63268AF9FF54}"/>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045414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
        <p:nvSpPr>
          <p:cNvPr id="5" name="Header Placeholder 3">
            <a:extLst>
              <a:ext uri="{FF2B5EF4-FFF2-40B4-BE49-F238E27FC236}">
                <a16:creationId xmlns:a16="http://schemas.microsoft.com/office/drawing/2014/main" id="{C51FEE67-17EC-C40C-5593-D850F02577FF}"/>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549198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dirty="0"/>
          </a:p>
        </p:txBody>
      </p:sp>
      <p:sp>
        <p:nvSpPr>
          <p:cNvPr id="5" name="Header Placeholder 3">
            <a:extLst>
              <a:ext uri="{FF2B5EF4-FFF2-40B4-BE49-F238E27FC236}">
                <a16:creationId xmlns:a16="http://schemas.microsoft.com/office/drawing/2014/main" id="{7FE671AA-4C07-C11C-5834-6CC19C573415}"/>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2397694059"/>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5.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r>
              <a:rPr lang="en-US" sz="3600" dirty="0"/>
              <a:t>Corps water management system (CWMS)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D – Summary and resources</a:t>
            </a:r>
          </a:p>
        </p:txBody>
      </p:sp>
    </p:spTree>
    <p:extLst>
      <p:ext uri="{BB962C8B-B14F-4D97-AF65-F5344CB8AC3E}">
        <p14:creationId xmlns:p14="http://schemas.microsoft.com/office/powerpoint/2010/main" val="7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B92D5C8F-69AD-033C-FC96-278BDC48E8E9}"/>
              </a:ext>
            </a:extLst>
          </p:cNvPr>
          <p:cNvSpPr txBox="1">
            <a:spLocks/>
          </p:cNvSpPr>
          <p:nvPr/>
        </p:nvSpPr>
        <p:spPr bwMode="auto">
          <a:xfrm>
            <a:off x="3910268" y="1024355"/>
            <a:ext cx="6993521" cy="3025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Corps Water Management System (CWMS) </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tx1"/>
                </a:solidFill>
              </a:rPr>
              <a:t>Summary and Resources</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pic>
        <p:nvPicPr>
          <p:cNvPr id="2" name="Picture 1" descr="Icon&#10;&#10;Description automatically generated">
            <a:extLst>
              <a:ext uri="{FF2B5EF4-FFF2-40B4-BE49-F238E27FC236}">
                <a16:creationId xmlns:a16="http://schemas.microsoft.com/office/drawing/2014/main" id="{533CC4B2-9C10-89F8-F98D-FBAAE985BDB0}"/>
              </a:ext>
            </a:extLst>
          </p:cNvPr>
          <p:cNvPicPr>
            <a:picLocks noChangeAspect="1"/>
          </p:cNvPicPr>
          <p:nvPr/>
        </p:nvPicPr>
        <p:blipFill>
          <a:blip r:embed="rId3"/>
          <a:stretch>
            <a:fillRect/>
          </a:stretch>
        </p:blipFill>
        <p:spPr>
          <a:xfrm>
            <a:off x="1553589" y="1645652"/>
            <a:ext cx="1783348" cy="1783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99999003"/>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13484" y="228601"/>
            <a:ext cx="4191000" cy="868363"/>
          </a:xfrm>
        </p:spPr>
        <p:txBody>
          <a:bodyPr/>
          <a:lstStyle/>
          <a:p>
            <a:pPr eaLnBrk="1" hangingPunct="1"/>
            <a:r>
              <a:rPr lang="en-US" dirty="0">
                <a:latin typeface="+mn-lt"/>
              </a:rPr>
              <a:t>Summary</a:t>
            </a:r>
          </a:p>
        </p:txBody>
      </p:sp>
      <p:pic>
        <p:nvPicPr>
          <p:cNvPr id="35843" name="Picture 4" descr="Buz-UC1_722"/>
          <p:cNvPicPr>
            <a:picLocks noChangeAspect="1" noChangeArrowheads="1"/>
          </p:cNvPicPr>
          <p:nvPr/>
        </p:nvPicPr>
        <p:blipFill>
          <a:blip r:embed="rId3" cstate="print"/>
          <a:srcRect/>
          <a:stretch>
            <a:fillRect/>
          </a:stretch>
        </p:blipFill>
        <p:spPr bwMode="auto">
          <a:xfrm>
            <a:off x="32560" y="37322"/>
            <a:ext cx="4164790" cy="6781489"/>
          </a:xfrm>
          <a:prstGeom prst="rect">
            <a:avLst/>
          </a:prstGeom>
          <a:noFill/>
          <a:ln w="9525">
            <a:noFill/>
            <a:miter lim="800000"/>
            <a:headEnd/>
            <a:tailEnd/>
          </a:ln>
        </p:spPr>
      </p:pic>
      <p:sp>
        <p:nvSpPr>
          <p:cNvPr id="7" name="Rectangle 3"/>
          <p:cNvSpPr txBox="1">
            <a:spLocks noChangeArrowheads="1"/>
          </p:cNvSpPr>
          <p:nvPr/>
        </p:nvSpPr>
        <p:spPr>
          <a:xfrm>
            <a:off x="5008683" y="674973"/>
            <a:ext cx="4990081" cy="5340350"/>
          </a:xfrm>
          <a:prstGeom prst="rect">
            <a:avLst/>
          </a:prstGeom>
        </p:spPr>
        <p:txBody>
          <a:bodyPr/>
          <a:lstStyle/>
          <a:p>
            <a:pPr marL="228600" indent="-228600" eaLnBrk="0" hangingPunct="0">
              <a:spcAft>
                <a:spcPts val="1200"/>
              </a:spcAft>
              <a:buClr>
                <a:schemeClr val="tx1"/>
              </a:buClr>
              <a:buSzPct val="85000"/>
              <a:buFont typeface="Arial" pitchFamily="34" charset="0"/>
              <a:buChar char="■"/>
              <a:defRPr/>
            </a:pPr>
            <a:endParaRPr lang="en-US" sz="2000" dirty="0"/>
          </a:p>
          <a:p>
            <a:pPr marL="228600" indent="-228600" eaLnBrk="0" hangingPunct="0">
              <a:spcAft>
                <a:spcPts val="1200"/>
              </a:spcAft>
              <a:buClr>
                <a:schemeClr val="tx1"/>
              </a:buClr>
              <a:buSzPct val="85000"/>
              <a:buFont typeface="Arial" pitchFamily="34" charset="0"/>
              <a:buChar char="■"/>
              <a:defRPr/>
            </a:pPr>
            <a:r>
              <a:rPr lang="en-US" dirty="0"/>
              <a:t>CWMS is a basin wide comprehensive and integrated system for real time water management</a:t>
            </a:r>
          </a:p>
          <a:p>
            <a:pPr marL="228600" indent="-228600" eaLnBrk="0" hangingPunct="0">
              <a:spcAft>
                <a:spcPts val="1200"/>
              </a:spcAft>
              <a:buClr>
                <a:schemeClr val="tx1"/>
              </a:buClr>
              <a:buSzPct val="85000"/>
              <a:buFont typeface="Arial" pitchFamily="34" charset="0"/>
              <a:buChar char="■"/>
              <a:defRPr/>
            </a:pPr>
            <a:r>
              <a:rPr lang="en-US" dirty="0"/>
              <a:t>Strong data management capabilities</a:t>
            </a:r>
          </a:p>
          <a:p>
            <a:pPr marL="228600" indent="-228600" eaLnBrk="0" hangingPunct="0">
              <a:spcAft>
                <a:spcPts val="1200"/>
              </a:spcAft>
              <a:buClr>
                <a:schemeClr val="tx1"/>
              </a:buClr>
              <a:buSzPct val="85000"/>
              <a:buFont typeface="Arial" pitchFamily="34" charset="0"/>
              <a:buChar char="■"/>
              <a:defRPr/>
            </a:pPr>
            <a:r>
              <a:rPr lang="en-US" dirty="0"/>
              <a:t>A full range of hydrologic/hydraulic modeling software </a:t>
            </a:r>
          </a:p>
          <a:p>
            <a:pPr marL="228600" indent="-228600" eaLnBrk="0" hangingPunct="0">
              <a:spcAft>
                <a:spcPts val="1200"/>
              </a:spcAft>
              <a:buClr>
                <a:schemeClr val="tx1"/>
              </a:buClr>
              <a:buSzPct val="85000"/>
              <a:buFont typeface="Arial" pitchFamily="34" charset="0"/>
              <a:buChar char="■"/>
              <a:defRPr/>
            </a:pPr>
            <a:r>
              <a:rPr lang="en-US" dirty="0"/>
              <a:t>Capability to evaluate operational decisions and compare the impact of various "what if?" scenarios</a:t>
            </a:r>
            <a:endParaRPr lang="en-US" sz="2000" dirty="0"/>
          </a:p>
          <a:p>
            <a:pPr marL="228600" indent="-228600" eaLnBrk="0" hangingPunct="0">
              <a:spcAft>
                <a:spcPts val="1200"/>
              </a:spcAft>
              <a:buClr>
                <a:schemeClr val="tx1"/>
              </a:buClr>
              <a:buSzPct val="85000"/>
              <a:buFont typeface="Arial" pitchFamily="34" charset="0"/>
              <a:buChar char="■"/>
              <a:defRPr/>
            </a:pPr>
            <a:r>
              <a:rPr lang="en-US" dirty="0"/>
              <a:t>Comprehensive Training, Manuals and Full Technical Support</a:t>
            </a:r>
          </a:p>
          <a:p>
            <a:pPr marL="228600" indent="-228600" eaLnBrk="0" hangingPunct="0">
              <a:spcAft>
                <a:spcPts val="1200"/>
              </a:spcAft>
              <a:buClr>
                <a:schemeClr val="tx1"/>
              </a:buClr>
              <a:buSzPct val="85000"/>
              <a:buFont typeface="Arial" pitchFamily="34" charset="0"/>
              <a:buChar char="■"/>
              <a:defRPr/>
            </a:pP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ABFDE7-0100-24A1-FDB7-85E0DC7A2E89}"/>
              </a:ext>
            </a:extLst>
          </p:cNvPr>
          <p:cNvPicPr>
            <a:picLocks noChangeAspect="1"/>
          </p:cNvPicPr>
          <p:nvPr/>
        </p:nvPicPr>
        <p:blipFill>
          <a:blip r:embed="rId3"/>
          <a:stretch>
            <a:fillRect/>
          </a:stretch>
        </p:blipFill>
        <p:spPr>
          <a:xfrm>
            <a:off x="305006" y="1689483"/>
            <a:ext cx="4127050" cy="4000452"/>
          </a:xfrm>
          <a:prstGeom prst="rect">
            <a:avLst/>
          </a:prstGeom>
          <a:ln>
            <a:solidFill>
              <a:schemeClr val="tx1"/>
            </a:solidFill>
          </a:ln>
        </p:spPr>
      </p:pic>
      <p:sp>
        <p:nvSpPr>
          <p:cNvPr id="6" name="Content Placeholder 2">
            <a:extLst>
              <a:ext uri="{FF2B5EF4-FFF2-40B4-BE49-F238E27FC236}">
                <a16:creationId xmlns:a16="http://schemas.microsoft.com/office/drawing/2014/main" id="{C2520BAB-9A27-4F77-BCA9-B4418CDCAF47}"/>
              </a:ext>
            </a:extLst>
          </p:cNvPr>
          <p:cNvSpPr>
            <a:spLocks noGrp="1"/>
          </p:cNvSpPr>
          <p:nvPr/>
        </p:nvSpPr>
        <p:spPr bwMode="auto">
          <a:xfrm>
            <a:off x="4524354" y="885825"/>
            <a:ext cx="6765687" cy="50276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buFont typeface="Arial" panose="020B0604020202020204" pitchFamily="34" charset="0"/>
              <a:buChar char="•"/>
            </a:pPr>
            <a:endParaRPr lang="en-US" sz="1100" b="1" dirty="0"/>
          </a:p>
          <a:p>
            <a:pPr marL="342900" indent="-342900">
              <a:buFont typeface="Wingdings" panose="05000000000000000000" pitchFamily="2" charset="2"/>
              <a:buChar char="§"/>
            </a:pPr>
            <a:r>
              <a:rPr lang="en-US" b="1" dirty="0"/>
              <a:t>CWMS Documentation Portal</a:t>
            </a:r>
          </a:p>
          <a:p>
            <a:pPr marL="688975" lvl="1" indent="-228600">
              <a:buFont typeface="Arial" panose="020B0604020202020204" pitchFamily="34" charset="0"/>
              <a:buChar char="•"/>
            </a:pPr>
            <a:r>
              <a:rPr lang="en-US" sz="1800" b="1" dirty="0"/>
              <a:t>Users Manual, Release Notes, Training, and More</a:t>
            </a:r>
          </a:p>
          <a:p>
            <a:pPr marL="688975" lvl="1" indent="-228600">
              <a:buFont typeface="Arial" panose="020B0604020202020204" pitchFamily="34" charset="0"/>
              <a:buChar char="•"/>
            </a:pPr>
            <a:r>
              <a:rPr lang="en-US" sz="1800" b="1" dirty="0"/>
              <a:t>Accessible from </a:t>
            </a:r>
            <a:r>
              <a:rPr lang="en-US" sz="1800" b="1" dirty="0" err="1"/>
              <a:t>Sharepoint</a:t>
            </a:r>
            <a:r>
              <a:rPr lang="en-US" sz="1800" b="1" dirty="0"/>
              <a:t> &amp; the HEC Website</a:t>
            </a:r>
            <a:br>
              <a:rPr lang="en-US" sz="1800" b="1" dirty="0"/>
            </a:br>
            <a:br>
              <a:rPr lang="en-US" sz="1800" b="1" dirty="0"/>
            </a:br>
            <a:br>
              <a:rPr lang="en-US" sz="1800" b="1" dirty="0"/>
            </a:br>
            <a:br>
              <a:rPr lang="en-US" sz="1800" b="1" dirty="0"/>
            </a:br>
            <a:br>
              <a:rPr lang="en-US" sz="1800" b="1" dirty="0"/>
            </a:br>
            <a:endParaRPr lang="en-US" dirty="0"/>
          </a:p>
          <a:p>
            <a:pPr marL="342900" indent="-342900">
              <a:buFont typeface="Wingdings" panose="05000000000000000000" pitchFamily="2" charset="2"/>
              <a:buChar char="§"/>
            </a:pPr>
            <a:r>
              <a:rPr lang="en-US" b="1" dirty="0"/>
              <a:t>CWMS 3.4.0 Installation</a:t>
            </a:r>
          </a:p>
          <a:p>
            <a:pPr marL="685800" lvl="1" indent="-227013">
              <a:buFont typeface="Arial" panose="020B0604020202020204" pitchFamily="34" charset="0"/>
              <a:buChar char="•"/>
            </a:pPr>
            <a:r>
              <a:rPr lang="en-US" sz="1800" b="1" dirty="0"/>
              <a:t>Database schema upgrade scheduled with all offices</a:t>
            </a:r>
          </a:p>
          <a:p>
            <a:pPr marL="685800" lvl="1" indent="-227013">
              <a:buFont typeface="Arial" panose="020B0604020202020204" pitchFamily="34" charset="0"/>
              <a:buChar char="•"/>
            </a:pPr>
            <a:r>
              <a:rPr lang="en-US" sz="1800" b="1" dirty="0"/>
              <a:t>Client Software package available in </a:t>
            </a:r>
            <a:r>
              <a:rPr lang="en-US" sz="1800" b="1" dirty="0" err="1"/>
              <a:t>Sharepoint</a:t>
            </a:r>
            <a:r>
              <a:rPr lang="en-US" sz="1800" b="1" dirty="0"/>
              <a:t> </a:t>
            </a:r>
            <a:endParaRPr lang="en-US" sz="1400" dirty="0"/>
          </a:p>
        </p:txBody>
      </p:sp>
      <p:grpSp>
        <p:nvGrpSpPr>
          <p:cNvPr id="10" name="Group 9">
            <a:extLst>
              <a:ext uri="{FF2B5EF4-FFF2-40B4-BE49-F238E27FC236}">
                <a16:creationId xmlns:a16="http://schemas.microsoft.com/office/drawing/2014/main" id="{041EF002-A5A7-30E7-6B3D-849D6325001C}"/>
              </a:ext>
            </a:extLst>
          </p:cNvPr>
          <p:cNvGrpSpPr/>
          <p:nvPr/>
        </p:nvGrpSpPr>
        <p:grpSpPr>
          <a:xfrm>
            <a:off x="5687808" y="4481953"/>
            <a:ext cx="4438778" cy="2381357"/>
            <a:chOff x="7706567" y="4448650"/>
            <a:chExt cx="4438778" cy="2381357"/>
          </a:xfrm>
        </p:grpSpPr>
        <p:sp>
          <p:nvSpPr>
            <p:cNvPr id="4" name="Rectangle 3">
              <a:extLst>
                <a:ext uri="{FF2B5EF4-FFF2-40B4-BE49-F238E27FC236}">
                  <a16:creationId xmlns:a16="http://schemas.microsoft.com/office/drawing/2014/main" id="{47B3DF51-35AB-8022-DCA9-C953134F5BF7}"/>
                </a:ext>
              </a:extLst>
            </p:cNvPr>
            <p:cNvSpPr/>
            <p:nvPr/>
          </p:nvSpPr>
          <p:spPr>
            <a:xfrm>
              <a:off x="9094515" y="5946538"/>
              <a:ext cx="3050830" cy="88346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3ACFC33-780A-C43D-868C-6E661FE76726}"/>
                </a:ext>
              </a:extLst>
            </p:cNvPr>
            <p:cNvPicPr>
              <a:picLocks noChangeAspect="1"/>
            </p:cNvPicPr>
            <p:nvPr/>
          </p:nvPicPr>
          <p:blipFill>
            <a:blip r:embed="rId4"/>
            <a:stretch>
              <a:fillRect/>
            </a:stretch>
          </p:blipFill>
          <p:spPr>
            <a:xfrm>
              <a:off x="7706567" y="4448650"/>
              <a:ext cx="4135661" cy="2295200"/>
            </a:xfrm>
            <a:prstGeom prst="rect">
              <a:avLst/>
            </a:prstGeom>
            <a:ln>
              <a:solidFill>
                <a:schemeClr val="tx1"/>
              </a:solidFill>
            </a:ln>
          </p:spPr>
        </p:pic>
      </p:grpSp>
      <p:sp>
        <p:nvSpPr>
          <p:cNvPr id="9" name="Title 8">
            <a:extLst>
              <a:ext uri="{FF2B5EF4-FFF2-40B4-BE49-F238E27FC236}">
                <a16:creationId xmlns:a16="http://schemas.microsoft.com/office/drawing/2014/main" id="{AD004237-7932-1BAA-7A26-707E1D9D7142}"/>
              </a:ext>
            </a:extLst>
          </p:cNvPr>
          <p:cNvSpPr>
            <a:spLocks noGrp="1"/>
          </p:cNvSpPr>
          <p:nvPr>
            <p:ph type="title"/>
          </p:nvPr>
        </p:nvSpPr>
        <p:spPr>
          <a:xfrm>
            <a:off x="1235676" y="128981"/>
            <a:ext cx="9668113" cy="832920"/>
          </a:xfrm>
        </p:spPr>
        <p:txBody>
          <a:bodyPr/>
          <a:lstStyle/>
          <a:p>
            <a:r>
              <a:rPr lang="en-US" dirty="0"/>
              <a:t>CWMS INFO</a:t>
            </a:r>
          </a:p>
        </p:txBody>
      </p:sp>
      <p:pic>
        <p:nvPicPr>
          <p:cNvPr id="3" name="Picture 2">
            <a:extLst>
              <a:ext uri="{FF2B5EF4-FFF2-40B4-BE49-F238E27FC236}">
                <a16:creationId xmlns:a16="http://schemas.microsoft.com/office/drawing/2014/main" id="{97F28830-0FB5-996C-FCB8-DAA19467DAFE}"/>
              </a:ext>
            </a:extLst>
          </p:cNvPr>
          <p:cNvPicPr>
            <a:picLocks noChangeAspect="1"/>
          </p:cNvPicPr>
          <p:nvPr/>
        </p:nvPicPr>
        <p:blipFill>
          <a:blip r:embed="rId5"/>
          <a:stretch>
            <a:fillRect/>
          </a:stretch>
        </p:blipFill>
        <p:spPr>
          <a:xfrm>
            <a:off x="5725529" y="2130575"/>
            <a:ext cx="3862929" cy="1182704"/>
          </a:xfrm>
          <a:prstGeom prst="rect">
            <a:avLst/>
          </a:prstGeom>
        </p:spPr>
      </p:pic>
      <p:sp>
        <p:nvSpPr>
          <p:cNvPr id="12" name="Rectangle: Rounded Corners 11">
            <a:extLst>
              <a:ext uri="{FF2B5EF4-FFF2-40B4-BE49-F238E27FC236}">
                <a16:creationId xmlns:a16="http://schemas.microsoft.com/office/drawing/2014/main" id="{5681AA41-725A-41C2-4C6A-FC1DAD007CB6}"/>
              </a:ext>
            </a:extLst>
          </p:cNvPr>
          <p:cNvSpPr/>
          <p:nvPr/>
        </p:nvSpPr>
        <p:spPr>
          <a:xfrm>
            <a:off x="8184969" y="2730719"/>
            <a:ext cx="1453003" cy="383458"/>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Freeform: Shape 1">
            <a:extLst>
              <a:ext uri="{FF2B5EF4-FFF2-40B4-BE49-F238E27FC236}">
                <a16:creationId xmlns:a16="http://schemas.microsoft.com/office/drawing/2014/main" id="{F65AE998-0675-0286-C944-15542BD76A9D}"/>
              </a:ext>
            </a:extLst>
          </p:cNvPr>
          <p:cNvSpPr/>
          <p:nvPr/>
        </p:nvSpPr>
        <p:spPr>
          <a:xfrm>
            <a:off x="2804984" y="2730719"/>
            <a:ext cx="5368535" cy="728536"/>
          </a:xfrm>
          <a:custGeom>
            <a:avLst/>
            <a:gdLst>
              <a:gd name="connsiteX0" fmla="*/ 5553075 w 5698761"/>
              <a:gd name="connsiteY0" fmla="*/ 266700 h 738206"/>
              <a:gd name="connsiteX1" fmla="*/ 5438775 w 5698761"/>
              <a:gd name="connsiteY1" fmla="*/ 314325 h 738206"/>
              <a:gd name="connsiteX2" fmla="*/ 3162300 w 5698761"/>
              <a:gd name="connsiteY2" fmla="*/ 733425 h 738206"/>
              <a:gd name="connsiteX3" fmla="*/ 0 w 5698761"/>
              <a:gd name="connsiteY3" fmla="*/ 0 h 738206"/>
              <a:gd name="connsiteX0" fmla="*/ 5438775 w 5438775"/>
              <a:gd name="connsiteY0" fmla="*/ 314325 h 738206"/>
              <a:gd name="connsiteX1" fmla="*/ 3162300 w 5438775"/>
              <a:gd name="connsiteY1" fmla="*/ 733425 h 738206"/>
              <a:gd name="connsiteX2" fmla="*/ 0 w 5438775"/>
              <a:gd name="connsiteY2" fmla="*/ 0 h 738206"/>
              <a:gd name="connsiteX0" fmla="*/ 5553075 w 5553075"/>
              <a:gd name="connsiteY0" fmla="*/ 257175 h 737648"/>
              <a:gd name="connsiteX1" fmla="*/ 3162300 w 5553075"/>
              <a:gd name="connsiteY1" fmla="*/ 733425 h 737648"/>
              <a:gd name="connsiteX2" fmla="*/ 0 w 5553075"/>
              <a:gd name="connsiteY2" fmla="*/ 0 h 737648"/>
              <a:gd name="connsiteX0" fmla="*/ 5524500 w 5524500"/>
              <a:gd name="connsiteY0" fmla="*/ 266700 h 737731"/>
              <a:gd name="connsiteX1" fmla="*/ 3162300 w 5524500"/>
              <a:gd name="connsiteY1" fmla="*/ 733425 h 737731"/>
              <a:gd name="connsiteX2" fmla="*/ 0 w 5524500"/>
              <a:gd name="connsiteY2" fmla="*/ 0 h 737731"/>
              <a:gd name="connsiteX0" fmla="*/ 5524500 w 5524500"/>
              <a:gd name="connsiteY0" fmla="*/ 266700 h 803881"/>
              <a:gd name="connsiteX1" fmla="*/ 2800350 w 5524500"/>
              <a:gd name="connsiteY1" fmla="*/ 800100 h 803881"/>
              <a:gd name="connsiteX2" fmla="*/ 0 w 5524500"/>
              <a:gd name="connsiteY2" fmla="*/ 0 h 803881"/>
              <a:gd name="connsiteX0" fmla="*/ 5524500 w 5524500"/>
              <a:gd name="connsiteY0" fmla="*/ 266700 h 832268"/>
              <a:gd name="connsiteX1" fmla="*/ 2524125 w 5524500"/>
              <a:gd name="connsiteY1" fmla="*/ 828675 h 832268"/>
              <a:gd name="connsiteX2" fmla="*/ 0 w 5524500"/>
              <a:gd name="connsiteY2" fmla="*/ 0 h 832268"/>
              <a:gd name="connsiteX0" fmla="*/ 5514975 w 5514975"/>
              <a:gd name="connsiteY0" fmla="*/ 295275 h 860843"/>
              <a:gd name="connsiteX1" fmla="*/ 2514600 w 5514975"/>
              <a:gd name="connsiteY1" fmla="*/ 857250 h 860843"/>
              <a:gd name="connsiteX2" fmla="*/ 0 w 5514975"/>
              <a:gd name="connsiteY2" fmla="*/ 0 h 860843"/>
              <a:gd name="connsiteX0" fmla="*/ 5514975 w 5514975"/>
              <a:gd name="connsiteY0" fmla="*/ 295275 h 860843"/>
              <a:gd name="connsiteX1" fmla="*/ 2514600 w 5514975"/>
              <a:gd name="connsiteY1" fmla="*/ 857250 h 860843"/>
              <a:gd name="connsiteX2" fmla="*/ 0 w 5514975"/>
              <a:gd name="connsiteY2" fmla="*/ 0 h 860843"/>
              <a:gd name="connsiteX0" fmla="*/ 5543550 w 5543550"/>
              <a:gd name="connsiteY0" fmla="*/ 285750 h 860784"/>
              <a:gd name="connsiteX1" fmla="*/ 2514600 w 5543550"/>
              <a:gd name="connsiteY1" fmla="*/ 857250 h 860784"/>
              <a:gd name="connsiteX2" fmla="*/ 0 w 5543550"/>
              <a:gd name="connsiteY2" fmla="*/ 0 h 860784"/>
            </a:gdLst>
            <a:ahLst/>
            <a:cxnLst>
              <a:cxn ang="0">
                <a:pos x="connsiteX0" y="connsiteY0"/>
              </a:cxn>
              <a:cxn ang="0">
                <a:pos x="connsiteX1" y="connsiteY1"/>
              </a:cxn>
              <a:cxn ang="0">
                <a:pos x="connsiteX2" y="connsiteY2"/>
              </a:cxn>
            </a:cxnLst>
            <a:rect l="l" t="t" r="r" b="b"/>
            <a:pathLst>
              <a:path w="5543550" h="860784">
                <a:moveTo>
                  <a:pt x="5543550" y="285750"/>
                </a:moveTo>
                <a:cubicBezTo>
                  <a:pt x="5145088" y="363537"/>
                  <a:pt x="3421062" y="909638"/>
                  <a:pt x="2514600" y="857250"/>
                </a:cubicBezTo>
                <a:cubicBezTo>
                  <a:pt x="1608137" y="804863"/>
                  <a:pt x="1070768" y="407194"/>
                  <a:pt x="0" y="0"/>
                </a:cubicBezTo>
              </a:path>
            </a:pathLst>
          </a:custGeom>
          <a:ln w="15875">
            <a:solidFill>
              <a:srgbClr val="FF0000"/>
            </a:solidFill>
            <a:tailEnd type="triangle"/>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957922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895839A-AC96-F3D3-A426-7EF791DAB436}"/>
              </a:ext>
            </a:extLst>
          </p:cNvPr>
          <p:cNvSpPr>
            <a:spLocks noGrp="1"/>
          </p:cNvSpPr>
          <p:nvPr>
            <p:ph type="body" sz="quarter" idx="1"/>
          </p:nvPr>
        </p:nvSpPr>
        <p:spPr>
          <a:xfrm>
            <a:off x="699588" y="1656806"/>
            <a:ext cx="5181600" cy="640080"/>
          </a:xfrm>
        </p:spPr>
        <p:txBody>
          <a:bodyPr/>
          <a:lstStyle/>
          <a:p>
            <a:pPr algn="ctr"/>
            <a:r>
              <a:rPr lang="en-US" dirty="0"/>
              <a:t>CWMS Discourse</a:t>
            </a:r>
          </a:p>
        </p:txBody>
      </p:sp>
      <p:sp>
        <p:nvSpPr>
          <p:cNvPr id="10" name="Text Placeholder 9">
            <a:extLst>
              <a:ext uri="{FF2B5EF4-FFF2-40B4-BE49-F238E27FC236}">
                <a16:creationId xmlns:a16="http://schemas.microsoft.com/office/drawing/2014/main" id="{7CB40883-37CA-F7CE-068B-1A9A3A3CE4BC}"/>
              </a:ext>
            </a:extLst>
          </p:cNvPr>
          <p:cNvSpPr>
            <a:spLocks noGrp="1"/>
          </p:cNvSpPr>
          <p:nvPr>
            <p:ph type="body" sz="quarter" idx="3"/>
          </p:nvPr>
        </p:nvSpPr>
        <p:spPr>
          <a:xfrm>
            <a:off x="6287588" y="1656806"/>
            <a:ext cx="5181600" cy="640080"/>
          </a:xfrm>
        </p:spPr>
        <p:txBody>
          <a:bodyPr/>
          <a:lstStyle/>
          <a:p>
            <a:pPr algn="ctr"/>
            <a:r>
              <a:rPr lang="en-US" dirty="0"/>
              <a:t>MS Teams</a:t>
            </a:r>
          </a:p>
        </p:txBody>
      </p:sp>
      <p:sp>
        <p:nvSpPr>
          <p:cNvPr id="2" name="Title 1">
            <a:extLst>
              <a:ext uri="{FF2B5EF4-FFF2-40B4-BE49-F238E27FC236}">
                <a16:creationId xmlns:a16="http://schemas.microsoft.com/office/drawing/2014/main" id="{7507733C-96C1-9808-94AC-9BF3E8957FC1}"/>
              </a:ext>
            </a:extLst>
          </p:cNvPr>
          <p:cNvSpPr>
            <a:spLocks noGrp="1"/>
          </p:cNvSpPr>
          <p:nvPr>
            <p:ph type="title"/>
          </p:nvPr>
        </p:nvSpPr>
        <p:spPr/>
        <p:txBody>
          <a:bodyPr/>
          <a:lstStyle/>
          <a:p>
            <a:r>
              <a:rPr lang="en-US" dirty="0"/>
              <a:t>CWMS Discourse &amp; MS Teams</a:t>
            </a:r>
          </a:p>
        </p:txBody>
      </p:sp>
      <p:sp>
        <p:nvSpPr>
          <p:cNvPr id="9" name="Content Placeholder 8">
            <a:extLst>
              <a:ext uri="{FF2B5EF4-FFF2-40B4-BE49-F238E27FC236}">
                <a16:creationId xmlns:a16="http://schemas.microsoft.com/office/drawing/2014/main" id="{B22A9C67-968A-4568-0FFE-9CAC9A220D47}"/>
              </a:ext>
            </a:extLst>
          </p:cNvPr>
          <p:cNvSpPr>
            <a:spLocks noGrp="1"/>
          </p:cNvSpPr>
          <p:nvPr>
            <p:ph sz="quarter" idx="2"/>
          </p:nvPr>
        </p:nvSpPr>
        <p:spPr>
          <a:xfrm>
            <a:off x="699588" y="2342606"/>
            <a:ext cx="5181600" cy="3581400"/>
          </a:xfrm>
        </p:spPr>
        <p:txBody>
          <a:bodyPr/>
          <a:lstStyle/>
          <a:p>
            <a:pPr marL="461963" lvl="1" indent="-342900"/>
            <a:r>
              <a:rPr lang="en-US" sz="1800" dirty="0"/>
              <a:t>Primary CWMS support platform</a:t>
            </a:r>
          </a:p>
          <a:p>
            <a:pPr marL="461963" lvl="1" indent="-342900"/>
            <a:r>
              <a:rPr lang="en-US" sz="1800" dirty="0"/>
              <a:t>Community-wide questions/answers</a:t>
            </a:r>
          </a:p>
          <a:p>
            <a:pPr marL="461963" lvl="1" indent="-342900"/>
            <a:endParaRPr lang="en-US" sz="1800" dirty="0"/>
          </a:p>
        </p:txBody>
      </p:sp>
      <p:sp>
        <p:nvSpPr>
          <p:cNvPr id="11" name="Content Placeholder 10">
            <a:extLst>
              <a:ext uri="{FF2B5EF4-FFF2-40B4-BE49-F238E27FC236}">
                <a16:creationId xmlns:a16="http://schemas.microsoft.com/office/drawing/2014/main" id="{06780BBF-B79E-FB59-451B-F4D8FC268B2E}"/>
              </a:ext>
            </a:extLst>
          </p:cNvPr>
          <p:cNvSpPr>
            <a:spLocks noGrp="1"/>
          </p:cNvSpPr>
          <p:nvPr>
            <p:ph sz="quarter" idx="4"/>
          </p:nvPr>
        </p:nvSpPr>
        <p:spPr>
          <a:xfrm>
            <a:off x="6287588" y="2342606"/>
            <a:ext cx="5181600" cy="3581400"/>
          </a:xfrm>
        </p:spPr>
        <p:txBody>
          <a:bodyPr/>
          <a:lstStyle/>
          <a:p>
            <a:pPr marL="461963" lvl="1" indent="-342900"/>
            <a:r>
              <a:rPr lang="en-US" sz="1800" dirty="0"/>
              <a:t>Group or one-on-one Chats &amp; Meetings</a:t>
            </a:r>
          </a:p>
          <a:p>
            <a:pPr marL="461963" lvl="1" indent="-342900"/>
            <a:r>
              <a:rPr lang="en-US" sz="1800" dirty="0"/>
              <a:t>Live &amp; Recorded Webinars</a:t>
            </a:r>
          </a:p>
          <a:p>
            <a:pPr marL="461963" lvl="1" indent="-342900"/>
            <a:r>
              <a:rPr lang="en-US" sz="1800" dirty="0"/>
              <a:t>Virtual Working Sessions &amp; Workshops</a:t>
            </a:r>
          </a:p>
          <a:p>
            <a:pPr marL="461963" lvl="1" indent="-342900"/>
            <a:r>
              <a:rPr lang="en-US" sz="1800" dirty="0"/>
              <a:t>In-person Workshop Materials Archives</a:t>
            </a:r>
            <a:endParaRPr lang="en-US" dirty="0"/>
          </a:p>
        </p:txBody>
      </p:sp>
      <p:pic>
        <p:nvPicPr>
          <p:cNvPr id="14" name="Picture 13">
            <a:extLst>
              <a:ext uri="{FF2B5EF4-FFF2-40B4-BE49-F238E27FC236}">
                <a16:creationId xmlns:a16="http://schemas.microsoft.com/office/drawing/2014/main" id="{3D7CD4E3-5524-1818-D2EF-48BE2D357DEF}"/>
              </a:ext>
            </a:extLst>
          </p:cNvPr>
          <p:cNvPicPr>
            <a:picLocks noChangeAspect="1"/>
          </p:cNvPicPr>
          <p:nvPr/>
        </p:nvPicPr>
        <p:blipFill rotWithShape="1">
          <a:blip r:embed="rId3"/>
          <a:srcRect l="708" t="-1" r="1040" b="1939"/>
          <a:stretch/>
        </p:blipFill>
        <p:spPr>
          <a:xfrm>
            <a:off x="1805577" y="3086608"/>
            <a:ext cx="2844577" cy="1559638"/>
          </a:xfrm>
          <a:prstGeom prst="rect">
            <a:avLst/>
          </a:prstGeom>
          <a:ln>
            <a:solidFill>
              <a:schemeClr val="tx1"/>
            </a:solidFill>
          </a:ln>
        </p:spPr>
      </p:pic>
      <p:pic>
        <p:nvPicPr>
          <p:cNvPr id="16" name="Picture 15">
            <a:extLst>
              <a:ext uri="{FF2B5EF4-FFF2-40B4-BE49-F238E27FC236}">
                <a16:creationId xmlns:a16="http://schemas.microsoft.com/office/drawing/2014/main" id="{10A758AE-F67E-AB42-755C-A63AD5F6F771}"/>
              </a:ext>
            </a:extLst>
          </p:cNvPr>
          <p:cNvPicPr>
            <a:picLocks noChangeAspect="1"/>
          </p:cNvPicPr>
          <p:nvPr/>
        </p:nvPicPr>
        <p:blipFill>
          <a:blip r:embed="rId4"/>
          <a:stretch>
            <a:fillRect/>
          </a:stretch>
        </p:blipFill>
        <p:spPr>
          <a:xfrm>
            <a:off x="1385498" y="4736081"/>
            <a:ext cx="3809780" cy="1931927"/>
          </a:xfrm>
          <a:prstGeom prst="rect">
            <a:avLst/>
          </a:prstGeom>
          <a:ln>
            <a:solidFill>
              <a:schemeClr val="tx1"/>
            </a:solidFill>
          </a:ln>
        </p:spPr>
      </p:pic>
      <p:pic>
        <p:nvPicPr>
          <p:cNvPr id="18" name="Picture 17">
            <a:extLst>
              <a:ext uri="{FF2B5EF4-FFF2-40B4-BE49-F238E27FC236}">
                <a16:creationId xmlns:a16="http://schemas.microsoft.com/office/drawing/2014/main" id="{A351DCBB-2EC9-7941-2F3D-E5225939F5CA}"/>
              </a:ext>
            </a:extLst>
          </p:cNvPr>
          <p:cNvPicPr>
            <a:picLocks noChangeAspect="1"/>
          </p:cNvPicPr>
          <p:nvPr/>
        </p:nvPicPr>
        <p:blipFill>
          <a:blip r:embed="rId5"/>
          <a:stretch>
            <a:fillRect/>
          </a:stretch>
        </p:blipFill>
        <p:spPr>
          <a:xfrm>
            <a:off x="6567098" y="3901839"/>
            <a:ext cx="2177912" cy="2598710"/>
          </a:xfrm>
          <a:prstGeom prst="rect">
            <a:avLst/>
          </a:prstGeom>
          <a:ln>
            <a:solidFill>
              <a:schemeClr val="tx1"/>
            </a:solidFill>
          </a:ln>
        </p:spPr>
      </p:pic>
      <p:pic>
        <p:nvPicPr>
          <p:cNvPr id="20" name="Picture 19">
            <a:extLst>
              <a:ext uri="{FF2B5EF4-FFF2-40B4-BE49-F238E27FC236}">
                <a16:creationId xmlns:a16="http://schemas.microsoft.com/office/drawing/2014/main" id="{AAF13EB1-087D-01B7-E13F-4F4F8FF47E61}"/>
              </a:ext>
            </a:extLst>
          </p:cNvPr>
          <p:cNvPicPr>
            <a:picLocks noChangeAspect="1"/>
          </p:cNvPicPr>
          <p:nvPr/>
        </p:nvPicPr>
        <p:blipFill>
          <a:blip r:embed="rId6"/>
          <a:stretch>
            <a:fillRect/>
          </a:stretch>
        </p:blipFill>
        <p:spPr>
          <a:xfrm>
            <a:off x="8895726" y="3591067"/>
            <a:ext cx="2442207" cy="3137952"/>
          </a:xfrm>
          <a:prstGeom prst="rect">
            <a:avLst/>
          </a:prstGeom>
          <a:ln>
            <a:solidFill>
              <a:schemeClr val="tx1"/>
            </a:solidFill>
          </a:ln>
        </p:spPr>
      </p:pic>
    </p:spTree>
    <p:extLst>
      <p:ext uri="{BB962C8B-B14F-4D97-AF65-F5344CB8AC3E}">
        <p14:creationId xmlns:p14="http://schemas.microsoft.com/office/powerpoint/2010/main" val="2811636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31948</TotalTime>
  <Words>327</Words>
  <Application>Microsoft Office PowerPoint</Application>
  <PresentationFormat>Widescreen</PresentationFormat>
  <Paragraphs>68</Paragraphs>
  <Slides>6</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Arial</vt:lpstr>
      <vt:lpstr>Calibri</vt:lpstr>
      <vt:lpstr>Wingdings</vt:lpstr>
      <vt:lpstr>1_HEC</vt:lpstr>
      <vt:lpstr>2_IWR-HEC</vt:lpstr>
      <vt:lpstr>3_Army</vt:lpstr>
      <vt:lpstr>Corps water management system (CWMS) overview</vt:lpstr>
      <vt:lpstr>Overview</vt:lpstr>
      <vt:lpstr>Summary</vt:lpstr>
      <vt:lpstr>CWMS INFO</vt:lpstr>
      <vt:lpstr>CWMS Discourse &amp; MS Teams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666</cp:revision>
  <dcterms:created xsi:type="dcterms:W3CDTF">2017-02-20T05:10:01Z</dcterms:created>
  <dcterms:modified xsi:type="dcterms:W3CDTF">2025-10-09T23:20:37Z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