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4"/>
  </p:notesMasterIdLst>
  <p:handoutMasterIdLst>
    <p:handoutMasterId r:id="rId15"/>
  </p:handoutMasterIdLst>
  <p:sldIdLst>
    <p:sldId id="847" r:id="rId7"/>
    <p:sldId id="457" r:id="rId8"/>
    <p:sldId id="415" r:id="rId9"/>
    <p:sldId id="488" r:id="rId10"/>
    <p:sldId id="489" r:id="rId11"/>
    <p:sldId id="420" r:id="rId12"/>
    <p:sldId id="53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08" autoAdjust="0"/>
    <p:restoredTop sz="80100" autoAdjust="0"/>
  </p:normalViewPr>
  <p:slideViewPr>
    <p:cSldViewPr snapToGrid="0">
      <p:cViewPr varScale="1">
        <p:scale>
          <a:sx n="73" d="100"/>
          <a:sy n="73" d="100"/>
        </p:scale>
        <p:origin x="582" y="54"/>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A8EDEF-FCDA-45A4-8790-2FCC21A31CC4}" type="slidenum">
              <a:rPr lang="en-US" smtClean="0"/>
              <a:pPr/>
              <a:t>3</a:t>
            </a:fld>
            <a:endParaRPr lang="en-US"/>
          </a:p>
        </p:txBody>
      </p:sp>
    </p:spTree>
    <p:extLst>
      <p:ext uri="{BB962C8B-B14F-4D97-AF65-F5344CB8AC3E}">
        <p14:creationId xmlns:p14="http://schemas.microsoft.com/office/powerpoint/2010/main" val="1554840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7</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B147747-029B-4583-B0CB-DDC7DB936F00}" type="datetimeFigureOut">
              <a:rPr lang="en-US" smtClean="0"/>
              <a:pPr/>
              <a:t>10/9/2025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78685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2" name="Date Placeholder 11"/>
          <p:cNvSpPr>
            <a:spLocks noGrp="1"/>
          </p:cNvSpPr>
          <p:nvPr>
            <p:ph type="dt" sz="half" idx="10"/>
          </p:nvPr>
        </p:nvSpPr>
        <p:spPr/>
        <p:txBody>
          <a:bodyPr/>
          <a:lstStyle/>
          <a:p>
            <a:fld id="{2B147747-029B-4583-B0CB-DDC7DB936F00}" type="datetimeFigureOut">
              <a:rPr lang="en-US" smtClean="0"/>
              <a:pPr/>
              <a:t>10/9/2025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pic>
        <p:nvPicPr>
          <p:cNvPr id="4" name="Picture 2">
            <a:extLst>
              <a:ext uri="{FF2B5EF4-FFF2-40B4-BE49-F238E27FC236}">
                <a16:creationId xmlns:a16="http://schemas.microsoft.com/office/drawing/2014/main" id="{81C08F00-48D0-CBB0-E82B-A08107C12FD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9E219FA-BD1A-8EBF-C301-014386C89881}"/>
              </a:ext>
            </a:extLst>
          </p:cNvPr>
          <p:cNvPicPr>
            <a:picLocks noChangeAspect="1"/>
          </p:cNvPicPr>
          <p:nvPr userDrawn="1"/>
        </p:nvPicPr>
        <p:blipFill>
          <a:blip r:embed="rId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5435745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pic>
        <p:nvPicPr>
          <p:cNvPr id="6" name="Corps Logo" descr="A red and white sign&#10;&#10;Description automatically generated with medium confidence">
            <a:extLst>
              <a:ext uri="{FF2B5EF4-FFF2-40B4-BE49-F238E27FC236}">
                <a16:creationId xmlns:a16="http://schemas.microsoft.com/office/drawing/2014/main" id="{DBA05732-1718-E39A-C3B9-72034AB95242}"/>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8ADDAB12-2224-CCA7-F0C6-C3138200F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095433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34" Type="http://schemas.openxmlformats.org/officeDocument/2006/relationships/image" Target="../media/image6.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image" Target="../media/image5.png"/><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image" Target="../media/image8.png"/><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7.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theme" Target="../theme/theme2.xml"/><Relationship Id="rId8"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33" Type="http://schemas.openxmlformats.org/officeDocument/2006/relationships/image" Target="../media/image8.png"/><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29" Type="http://schemas.openxmlformats.org/officeDocument/2006/relationships/slideLayout" Target="../slideLayouts/slideLayout9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32" Type="http://schemas.openxmlformats.org/officeDocument/2006/relationships/image" Target="../media/image7.png"/><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31" Type="http://schemas.openxmlformats.org/officeDocument/2006/relationships/theme" Target="../theme/theme3.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slideLayout" Target="../slideLayouts/slideLayout96.xml"/><Relationship Id="rId8" Type="http://schemas.openxmlformats.org/officeDocument/2006/relationships/slideLayout" Target="../slideLayouts/slideLayout7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9"/>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40"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 id="2147484248" r:id="rId36"/>
    <p:sldLayoutId id="2147484249" r:id="rId37"/>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1.xml"/><Relationship Id="rId5" Type="http://schemas.openxmlformats.org/officeDocument/2006/relationships/image" Target="../media/image1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3.emf"/></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1.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HEC-</a:t>
            </a:r>
            <a:r>
              <a:rPr lang="en-US" sz="3600" dirty="0" err="1"/>
              <a:t>MetVue</a:t>
            </a:r>
            <a:r>
              <a:rPr lang="en-US" sz="3600" dirty="0"/>
              <a:t>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A – Program Interface</a:t>
            </a:r>
          </a:p>
        </p:txBody>
      </p:sp>
    </p:spTree>
    <p:extLst>
      <p:ext uri="{BB962C8B-B14F-4D97-AF65-F5344CB8AC3E}">
        <p14:creationId xmlns:p14="http://schemas.microsoft.com/office/powerpoint/2010/main" val="75982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8BC976C4-F0A5-100B-737C-C3D1FB4A5AB0}"/>
              </a:ext>
            </a:extLst>
          </p:cNvPr>
          <p:cNvSpPr txBox="1">
            <a:spLocks/>
          </p:cNvSpPr>
          <p:nvPr/>
        </p:nvSpPr>
        <p:spPr bwMode="auto">
          <a:xfrm>
            <a:off x="3793789" y="1116750"/>
            <a:ext cx="6621720" cy="33584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solidFill>
                <a:schemeClr val="tx1"/>
              </a:solidFill>
            </a:endParaRPr>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Program Interface</a:t>
            </a:r>
          </a:p>
          <a:p>
            <a:pPr marL="342900" indent="-342900">
              <a:buFont typeface="Wingdings" panose="05000000000000000000" pitchFamily="2" charset="2"/>
              <a:buChar char="Ø"/>
            </a:pPr>
            <a:endParaRPr lang="en-US" dirty="0">
              <a:solidFill>
                <a:schemeClr val="tx1"/>
              </a:solidFill>
            </a:endParaRPr>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Key Features Orientation</a:t>
            </a:r>
          </a:p>
          <a:p>
            <a:pPr marL="342900" indent="-342900">
              <a:buFont typeface="Wingdings" panose="05000000000000000000" pitchFamily="2" charset="2"/>
              <a:buChar char="Ø"/>
            </a:pPr>
            <a:endParaRPr lang="en-US" dirty="0">
              <a:solidFill>
                <a:schemeClr val="tx1"/>
              </a:solidFill>
            </a:endParaRPr>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Interactive and Automated Data Processing and Analysis</a:t>
            </a:r>
          </a:p>
          <a:p>
            <a:pPr marL="342900" indent="-342900">
              <a:buFont typeface="Wingdings" panose="05000000000000000000" pitchFamily="2" charset="2"/>
              <a:buChar char="Ø"/>
            </a:pPr>
            <a:endParaRPr lang="en-US" dirty="0">
              <a:solidFill>
                <a:schemeClr val="tx1"/>
              </a:solidFill>
            </a:endParaRPr>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in CWMS</a:t>
            </a:r>
          </a:p>
        </p:txBody>
      </p:sp>
      <p:sp>
        <p:nvSpPr>
          <p:cNvPr id="2" name="Title 1"/>
          <p:cNvSpPr>
            <a:spLocks noGrp="1"/>
          </p:cNvSpPr>
          <p:nvPr>
            <p:ph type="title"/>
          </p:nvPr>
        </p:nvSpPr>
        <p:spPr/>
        <p:txBody>
          <a:bodyPr/>
          <a:lstStyle/>
          <a:p>
            <a:r>
              <a:rPr lang="en-US"/>
              <a:t>Overview</a:t>
            </a:r>
          </a:p>
        </p:txBody>
      </p:sp>
      <p:grpSp>
        <p:nvGrpSpPr>
          <p:cNvPr id="5" name="Group 4">
            <a:extLst>
              <a:ext uri="{FF2B5EF4-FFF2-40B4-BE49-F238E27FC236}">
                <a16:creationId xmlns:a16="http://schemas.microsoft.com/office/drawing/2014/main" id="{763C37F2-3945-1E1C-F984-9E7595C23D8F}"/>
              </a:ext>
            </a:extLst>
          </p:cNvPr>
          <p:cNvGrpSpPr>
            <a:grpSpLocks noChangeAspect="1"/>
          </p:cNvGrpSpPr>
          <p:nvPr/>
        </p:nvGrpSpPr>
        <p:grpSpPr>
          <a:xfrm>
            <a:off x="1584196" y="2044005"/>
            <a:ext cx="1752607" cy="1384995"/>
            <a:chOff x="9392872" y="5094725"/>
            <a:chExt cx="1051029" cy="830574"/>
          </a:xfrm>
        </p:grpSpPr>
        <p:pic>
          <p:nvPicPr>
            <p:cNvPr id="3" name="Picture 2" descr="splash_metvue.gif">
              <a:extLst>
                <a:ext uri="{FF2B5EF4-FFF2-40B4-BE49-F238E27FC236}">
                  <a16:creationId xmlns:a16="http://schemas.microsoft.com/office/drawing/2014/main" id="{A563225E-4D55-55B8-042F-479E814446B7}"/>
                </a:ext>
              </a:extLst>
            </p:cNvPr>
            <p:cNvPicPr>
              <a:picLocks noChangeAspect="1"/>
            </p:cNvPicPr>
            <p:nvPr/>
          </p:nvPicPr>
          <p:blipFill>
            <a:blip r:embed="rId2" cstate="print"/>
            <a:srcRect r="34867"/>
            <a:stretch>
              <a:fillRect/>
            </a:stretch>
          </p:blipFill>
          <p:spPr>
            <a:xfrm>
              <a:off x="9508191" y="5094725"/>
              <a:ext cx="820392" cy="830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CD0799DB-1E57-D83C-B565-5187185C1DB6}"/>
                </a:ext>
              </a:extLst>
            </p:cNvPr>
            <p:cNvSpPr txBox="1"/>
            <p:nvPr/>
          </p:nvSpPr>
          <p:spPr>
            <a:xfrm>
              <a:off x="9392872" y="5200416"/>
              <a:ext cx="1051029" cy="167700"/>
            </a:xfrm>
            <a:prstGeom prst="rect">
              <a:avLst/>
            </a:prstGeom>
            <a:noFill/>
          </p:spPr>
          <p:txBody>
            <a:bodyPr wrap="square" rtlCol="0">
              <a:spAutoFit/>
            </a:bodyPr>
            <a:lstStyle/>
            <a:p>
              <a:pPr algn="ctr"/>
              <a:r>
                <a:rPr lang="en-US" sz="1200" i="1" dirty="0">
                  <a:solidFill>
                    <a:prstClr val="white"/>
                  </a:solidFill>
                  <a:latin typeface="Lucida Handwriting" panose="03010101010101010101" pitchFamily="66" charset="0"/>
                </a:rPr>
                <a:t>HEC-</a:t>
              </a:r>
              <a:r>
                <a:rPr lang="en-US" sz="1200" i="1" dirty="0" err="1">
                  <a:solidFill>
                    <a:prstClr val="white"/>
                  </a:solidFill>
                  <a:latin typeface="Lucida Handwriting" panose="03010101010101010101" pitchFamily="66" charset="0"/>
                </a:rPr>
                <a:t>MetVue</a:t>
              </a:r>
              <a:endParaRPr lang="en-US" sz="1200" i="1" dirty="0">
                <a:solidFill>
                  <a:prstClr val="white"/>
                </a:solidFill>
                <a:latin typeface="Lucida Handwriting" panose="03010101010101010101" pitchFamily="66" charset="0"/>
              </a:endParaRPr>
            </a:p>
          </p:txBody>
        </p:sp>
      </p:grpSp>
      <p:sp>
        <p:nvSpPr>
          <p:cNvPr id="7" name="Content Placeholder 3">
            <a:extLst>
              <a:ext uri="{FF2B5EF4-FFF2-40B4-BE49-F238E27FC236}">
                <a16:creationId xmlns:a16="http://schemas.microsoft.com/office/drawing/2014/main" id="{59F2E700-33D2-B4A0-E922-326F24336F44}"/>
              </a:ext>
            </a:extLst>
          </p:cNvPr>
          <p:cNvSpPr txBox="1">
            <a:spLocks/>
          </p:cNvSpPr>
          <p:nvPr/>
        </p:nvSpPr>
        <p:spPr bwMode="auto">
          <a:xfrm>
            <a:off x="3793789" y="1116750"/>
            <a:ext cx="6621720" cy="33584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p>
          <a:p>
            <a:pPr marL="342900" indent="-342900">
              <a:buFont typeface="Wingdings" panose="05000000000000000000" pitchFamily="2" charset="2"/>
              <a:buChar char="Ø"/>
            </a:pPr>
            <a:r>
              <a:rPr lang="en-US" dirty="0"/>
              <a:t>HEC-</a:t>
            </a:r>
            <a:r>
              <a:rPr lang="en-US" dirty="0" err="1"/>
              <a:t>MetVue</a:t>
            </a:r>
            <a:r>
              <a:rPr lang="en-US" dirty="0"/>
              <a:t> Program Interface</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Key Features Orientation</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Interactive and Automated Data Processing and Analysis</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in CWMS</a:t>
            </a:r>
          </a:p>
        </p:txBody>
      </p:sp>
    </p:spTree>
    <p:extLst>
      <p:ext uri="{BB962C8B-B14F-4D97-AF65-F5344CB8AC3E}">
        <p14:creationId xmlns:p14="http://schemas.microsoft.com/office/powerpoint/2010/main" val="428222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a:t>HEC-METVUE</a:t>
            </a:r>
            <a:br>
              <a:rPr lang="en-US" sz="4000" dirty="0"/>
            </a:br>
            <a:r>
              <a:rPr lang="en-US" sz="3100" dirty="0"/>
              <a:t>Meteorological Visualization Utility Engine</a:t>
            </a:r>
            <a:endParaRPr lang="en-US" sz="3200" dirty="0"/>
          </a:p>
        </p:txBody>
      </p:sp>
      <p:sp>
        <p:nvSpPr>
          <p:cNvPr id="6" name="Rectangle 2"/>
          <p:cNvSpPr>
            <a:spLocks noChangeArrowheads="1"/>
          </p:cNvSpPr>
          <p:nvPr/>
        </p:nvSpPr>
        <p:spPr bwMode="auto">
          <a:xfrm>
            <a:off x="1524000" y="-161807"/>
            <a:ext cx="98050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1592580" y="1583173"/>
            <a:ext cx="125217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17887633"/>
              </p:ext>
            </p:extLst>
          </p:nvPr>
        </p:nvGraphicFramePr>
        <p:xfrm>
          <a:off x="1615740" y="1387358"/>
          <a:ext cx="8960520" cy="4899660"/>
        </p:xfrm>
        <a:graphic>
          <a:graphicData uri="http://schemas.openxmlformats.org/presentationml/2006/ole">
            <mc:AlternateContent xmlns:mc="http://schemas.openxmlformats.org/markup-compatibility/2006">
              <mc:Choice xmlns:v="urn:schemas-microsoft-com:vml" Requires="v">
                <p:oleObj name="Visio" r:id="rId3" imgW="14678592" imgH="8018136" progId="Visio.Drawing.11">
                  <p:embed/>
                </p:oleObj>
              </mc:Choice>
              <mc:Fallback>
                <p:oleObj name="Visio" r:id="rId3" imgW="14678592" imgH="8018136" progId="Visio.Drawing.11">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5740" y="1387358"/>
                        <a:ext cx="8960520" cy="4899660"/>
                      </a:xfrm>
                      <a:prstGeom prst="rect">
                        <a:avLst/>
                      </a:prstGeom>
                      <a:noFill/>
                    </p:spPr>
                  </p:pic>
                </p:oleObj>
              </mc:Fallback>
            </mc:AlternateContent>
          </a:graphicData>
        </a:graphic>
      </p:graphicFrame>
    </p:spTree>
    <p:extLst>
      <p:ext uri="{BB962C8B-B14F-4D97-AF65-F5344CB8AC3E}">
        <p14:creationId xmlns:p14="http://schemas.microsoft.com/office/powerpoint/2010/main" val="3393472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Map Window Features</a:t>
            </a:r>
          </a:p>
        </p:txBody>
      </p:sp>
      <p:sp>
        <p:nvSpPr>
          <p:cNvPr id="5" name="Content Placeholder 4"/>
          <p:cNvSpPr>
            <a:spLocks noGrp="1"/>
          </p:cNvSpPr>
          <p:nvPr>
            <p:ph sz="quarter" idx="4294967295"/>
          </p:nvPr>
        </p:nvSpPr>
        <p:spPr>
          <a:xfrm>
            <a:off x="463463" y="1775918"/>
            <a:ext cx="6555012" cy="3704868"/>
          </a:xfrm>
        </p:spPr>
        <p:txBody>
          <a:bodyPr>
            <a:normAutofit/>
          </a:bodyPr>
          <a:lstStyle/>
          <a:p>
            <a:r>
              <a:rPr lang="en-US" sz="2400" dirty="0"/>
              <a:t>Visualization Layers</a:t>
            </a:r>
          </a:p>
          <a:p>
            <a:pPr marL="460375" lvl="1" indent="-290513"/>
            <a:r>
              <a:rPr lang="en-US" sz="2000" dirty="0"/>
              <a:t>Contour, Basin Avg., TIN Mesh, Point Measurement,   &amp; Gage Interpolation Layers</a:t>
            </a:r>
          </a:p>
          <a:p>
            <a:pPr lvl="1"/>
            <a:endParaRPr lang="en-US" sz="1200" dirty="0"/>
          </a:p>
          <a:p>
            <a:r>
              <a:rPr lang="en-US" sz="2400" dirty="0"/>
              <a:t>Interactive zoom:</a:t>
            </a:r>
          </a:p>
          <a:p>
            <a:pPr marL="460375" lvl="1"/>
            <a:r>
              <a:rPr lang="en-US" sz="2000" dirty="0"/>
              <a:t>Encompass Data or background map extents</a:t>
            </a:r>
          </a:p>
          <a:p>
            <a:pPr marL="460375" lvl="1"/>
            <a:r>
              <a:rPr lang="en-US" sz="2000" dirty="0"/>
              <a:t>Previous zoom levels</a:t>
            </a:r>
          </a:p>
          <a:p>
            <a:pPr lvl="1"/>
            <a:endParaRPr lang="en-US" sz="1200" dirty="0"/>
          </a:p>
          <a:p>
            <a:r>
              <a:rPr lang="en-US" sz="2400" dirty="0"/>
              <a:t>Map Panel tiling and zoom level syncing</a:t>
            </a:r>
          </a:p>
          <a:p>
            <a:endParaRPr lang="en-US" sz="1200" dirty="0"/>
          </a:p>
          <a:p>
            <a:r>
              <a:rPr lang="en-US" sz="2400" dirty="0"/>
              <a:t>Mouse tracking (point coordinate &amp; value)</a:t>
            </a:r>
          </a:p>
          <a:p>
            <a:endParaRPr lang="en-US" sz="2800" dirty="0"/>
          </a:p>
        </p:txBody>
      </p:sp>
      <p:pic>
        <p:nvPicPr>
          <p:cNvPr id="3" name="Picture 2"/>
          <p:cNvPicPr>
            <a:picLocks noChangeAspect="1"/>
          </p:cNvPicPr>
          <p:nvPr/>
        </p:nvPicPr>
        <p:blipFill>
          <a:blip r:embed="rId2"/>
          <a:stretch>
            <a:fillRect/>
          </a:stretch>
        </p:blipFill>
        <p:spPr>
          <a:xfrm>
            <a:off x="7100503" y="1590359"/>
            <a:ext cx="4723715" cy="3783079"/>
          </a:xfrm>
          <a:prstGeom prst="rect">
            <a:avLst/>
          </a:prstGeom>
        </p:spPr>
      </p:pic>
      <p:pic>
        <p:nvPicPr>
          <p:cNvPr id="4" name="Picture 3"/>
          <p:cNvPicPr>
            <a:picLocks noChangeAspect="1"/>
          </p:cNvPicPr>
          <p:nvPr/>
        </p:nvPicPr>
        <p:blipFill>
          <a:blip r:embed="rId3"/>
          <a:stretch>
            <a:fillRect/>
          </a:stretch>
        </p:blipFill>
        <p:spPr>
          <a:xfrm>
            <a:off x="8786169" y="1273487"/>
            <a:ext cx="1352381" cy="209524"/>
          </a:xfrm>
          <a:prstGeom prst="rect">
            <a:avLst/>
          </a:prstGeom>
        </p:spPr>
      </p:pic>
      <p:pic>
        <p:nvPicPr>
          <p:cNvPr id="7" name="Picture 6"/>
          <p:cNvPicPr>
            <a:picLocks noChangeAspect="1"/>
          </p:cNvPicPr>
          <p:nvPr/>
        </p:nvPicPr>
        <p:blipFill>
          <a:blip r:embed="rId4"/>
          <a:stretch>
            <a:fillRect/>
          </a:stretch>
        </p:blipFill>
        <p:spPr>
          <a:xfrm>
            <a:off x="7100503" y="5440372"/>
            <a:ext cx="4723715" cy="145718"/>
          </a:xfrm>
          <a:prstGeom prst="rect">
            <a:avLst/>
          </a:prstGeom>
        </p:spPr>
      </p:pic>
    </p:spTree>
    <p:extLst>
      <p:ext uri="{BB962C8B-B14F-4D97-AF65-F5344CB8AC3E}">
        <p14:creationId xmlns:p14="http://schemas.microsoft.com/office/powerpoint/2010/main" val="108146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Layer Visualization Options</a:t>
            </a:r>
          </a:p>
        </p:txBody>
      </p:sp>
      <p:pic>
        <p:nvPicPr>
          <p:cNvPr id="9" name="Picture 8"/>
          <p:cNvPicPr>
            <a:picLocks/>
          </p:cNvPicPr>
          <p:nvPr/>
        </p:nvPicPr>
        <p:blipFill>
          <a:blip r:embed="rId2"/>
          <a:stretch>
            <a:fillRect/>
          </a:stretch>
        </p:blipFill>
        <p:spPr>
          <a:xfrm>
            <a:off x="255617" y="2550472"/>
            <a:ext cx="2620226" cy="3427763"/>
          </a:xfrm>
          <a:prstGeom prst="rect">
            <a:avLst/>
          </a:prstGeom>
          <a:ln>
            <a:noFill/>
          </a:ln>
          <a:effectLst>
            <a:outerShdw blurRad="292100" dist="139700" dir="2700000" algn="tl" rotWithShape="0">
              <a:srgbClr val="333333">
                <a:alpha val="65000"/>
              </a:srgbClr>
            </a:outerShdw>
          </a:effectLst>
        </p:spPr>
      </p:pic>
      <p:pic>
        <p:nvPicPr>
          <p:cNvPr id="10" name="Picture 9"/>
          <p:cNvPicPr>
            <a:picLocks/>
          </p:cNvPicPr>
          <p:nvPr/>
        </p:nvPicPr>
        <p:blipFill>
          <a:blip r:embed="rId3"/>
          <a:stretch>
            <a:fillRect/>
          </a:stretch>
        </p:blipFill>
        <p:spPr>
          <a:xfrm>
            <a:off x="3205625" y="2548229"/>
            <a:ext cx="2608476" cy="3423845"/>
          </a:xfrm>
          <a:prstGeom prst="rect">
            <a:avLst/>
          </a:prstGeom>
          <a:ln>
            <a:noFill/>
          </a:ln>
          <a:effectLst>
            <a:outerShdw blurRad="292100" dist="139700" dir="2700000" algn="tl" rotWithShape="0">
              <a:srgbClr val="333333">
                <a:alpha val="65000"/>
              </a:srgbClr>
            </a:outerShdw>
          </a:effectLst>
        </p:spPr>
      </p:pic>
      <p:pic>
        <p:nvPicPr>
          <p:cNvPr id="12" name="Picture 11"/>
          <p:cNvPicPr>
            <a:picLocks/>
          </p:cNvPicPr>
          <p:nvPr/>
        </p:nvPicPr>
        <p:blipFill>
          <a:blip r:embed="rId4"/>
          <a:stretch>
            <a:fillRect/>
          </a:stretch>
        </p:blipFill>
        <p:spPr>
          <a:xfrm>
            <a:off x="6143883" y="2544311"/>
            <a:ext cx="2620226" cy="3427763"/>
          </a:xfrm>
          <a:prstGeom prst="rect">
            <a:avLst/>
          </a:prstGeom>
          <a:ln>
            <a:noFill/>
          </a:ln>
          <a:effectLst>
            <a:outerShdw blurRad="292100" dist="139700" dir="2700000" algn="tl" rotWithShape="0">
              <a:srgbClr val="333333">
                <a:alpha val="65000"/>
              </a:srgbClr>
            </a:outerShdw>
          </a:effectLst>
        </p:spPr>
      </p:pic>
      <p:pic>
        <p:nvPicPr>
          <p:cNvPr id="13" name="Picture 12"/>
          <p:cNvPicPr>
            <a:picLocks/>
          </p:cNvPicPr>
          <p:nvPr/>
        </p:nvPicPr>
        <p:blipFill>
          <a:blip r:embed="rId5"/>
          <a:stretch>
            <a:fillRect/>
          </a:stretch>
        </p:blipFill>
        <p:spPr>
          <a:xfrm>
            <a:off x="9093891" y="2544310"/>
            <a:ext cx="2620226" cy="3427763"/>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254985" y="2041198"/>
            <a:ext cx="2620226" cy="369332"/>
          </a:xfrm>
          <a:prstGeom prst="rect">
            <a:avLst/>
          </a:prstGeom>
          <a:noFill/>
        </p:spPr>
        <p:txBody>
          <a:bodyPr wrap="square" rtlCol="0">
            <a:spAutoFit/>
          </a:bodyPr>
          <a:lstStyle/>
          <a:p>
            <a:pPr algn="ctr"/>
            <a:r>
              <a:rPr lang="en-US" dirty="0"/>
              <a:t>Contour Layer</a:t>
            </a:r>
          </a:p>
        </p:txBody>
      </p:sp>
      <p:sp>
        <p:nvSpPr>
          <p:cNvPr id="16" name="TextBox 15"/>
          <p:cNvSpPr txBox="1"/>
          <p:nvPr/>
        </p:nvSpPr>
        <p:spPr>
          <a:xfrm>
            <a:off x="3205625" y="2038877"/>
            <a:ext cx="2608476" cy="369332"/>
          </a:xfrm>
          <a:prstGeom prst="rect">
            <a:avLst/>
          </a:prstGeom>
          <a:noFill/>
        </p:spPr>
        <p:txBody>
          <a:bodyPr wrap="square" rtlCol="0">
            <a:spAutoFit/>
          </a:bodyPr>
          <a:lstStyle/>
          <a:p>
            <a:pPr algn="ctr"/>
            <a:r>
              <a:rPr lang="en-US" dirty="0"/>
              <a:t>Basin Average Layer</a:t>
            </a:r>
          </a:p>
        </p:txBody>
      </p:sp>
      <p:sp>
        <p:nvSpPr>
          <p:cNvPr id="17" name="TextBox 16"/>
          <p:cNvSpPr txBox="1"/>
          <p:nvPr/>
        </p:nvSpPr>
        <p:spPr>
          <a:xfrm>
            <a:off x="6096000" y="2038877"/>
            <a:ext cx="2668109" cy="369332"/>
          </a:xfrm>
          <a:prstGeom prst="rect">
            <a:avLst/>
          </a:prstGeom>
          <a:noFill/>
        </p:spPr>
        <p:txBody>
          <a:bodyPr wrap="square" rtlCol="0">
            <a:spAutoFit/>
          </a:bodyPr>
          <a:lstStyle/>
          <a:p>
            <a:pPr algn="ctr"/>
            <a:r>
              <a:rPr lang="en-US" dirty="0"/>
              <a:t>TIN Layer</a:t>
            </a:r>
          </a:p>
        </p:txBody>
      </p:sp>
      <p:sp>
        <p:nvSpPr>
          <p:cNvPr id="18" name="TextBox 17"/>
          <p:cNvSpPr txBox="1"/>
          <p:nvPr/>
        </p:nvSpPr>
        <p:spPr>
          <a:xfrm>
            <a:off x="9093891" y="2038877"/>
            <a:ext cx="2620226" cy="369332"/>
          </a:xfrm>
          <a:prstGeom prst="rect">
            <a:avLst/>
          </a:prstGeom>
          <a:noFill/>
        </p:spPr>
        <p:txBody>
          <a:bodyPr wrap="square" rtlCol="0">
            <a:spAutoFit/>
          </a:bodyPr>
          <a:lstStyle/>
          <a:p>
            <a:pPr algn="ctr"/>
            <a:r>
              <a:rPr lang="en-US" dirty="0"/>
              <a:t>Web Map Layer</a:t>
            </a:r>
          </a:p>
        </p:txBody>
      </p:sp>
      <p:pic>
        <p:nvPicPr>
          <p:cNvPr id="19" name="Picture 18"/>
          <p:cNvPicPr>
            <a:picLocks noChangeAspect="1"/>
          </p:cNvPicPr>
          <p:nvPr/>
        </p:nvPicPr>
        <p:blipFill>
          <a:blip r:embed="rId6"/>
          <a:stretch>
            <a:fillRect/>
          </a:stretch>
        </p:blipFill>
        <p:spPr>
          <a:xfrm>
            <a:off x="10200747" y="70204"/>
            <a:ext cx="1853911" cy="16040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44319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HEC-</a:t>
            </a:r>
            <a:r>
              <a:rPr lang="en-US" err="1"/>
              <a:t>MetVue</a:t>
            </a:r>
            <a:r>
              <a:rPr lang="en-US"/>
              <a:t> File &amp; Data Management</a:t>
            </a:r>
          </a:p>
        </p:txBody>
      </p:sp>
      <p:pic>
        <p:nvPicPr>
          <p:cNvPr id="7" name="Picture 6"/>
          <p:cNvPicPr>
            <a:picLocks noChangeAspect="1"/>
          </p:cNvPicPr>
          <p:nvPr/>
        </p:nvPicPr>
        <p:blipFill rotWithShape="1">
          <a:blip r:embed="rId2"/>
          <a:srcRect b="57770"/>
          <a:stretch/>
        </p:blipFill>
        <p:spPr>
          <a:xfrm>
            <a:off x="1719786" y="1765673"/>
            <a:ext cx="2685714" cy="2027021"/>
          </a:xfrm>
          <a:prstGeom prst="rect">
            <a:avLst/>
          </a:prstGeom>
        </p:spPr>
      </p:pic>
      <p:sp>
        <p:nvSpPr>
          <p:cNvPr id="4" name="Content Placeholder 3"/>
          <p:cNvSpPr>
            <a:spLocks noGrp="1"/>
          </p:cNvSpPr>
          <p:nvPr>
            <p:ph sz="half" idx="2"/>
          </p:nvPr>
        </p:nvSpPr>
        <p:spPr>
          <a:xfrm>
            <a:off x="5129110" y="1528006"/>
            <a:ext cx="6022594" cy="3886200"/>
          </a:xfrm>
        </p:spPr>
        <p:txBody>
          <a:bodyPr>
            <a:normAutofit/>
          </a:bodyPr>
          <a:lstStyle/>
          <a:p>
            <a:pPr marL="285750" indent="-285750">
              <a:buFont typeface="Wingdings" panose="05000000000000000000" pitchFamily="2" charset="2"/>
              <a:buChar char="Ø"/>
            </a:pPr>
            <a:r>
              <a:rPr lang="en-US" sz="1800" dirty="0"/>
              <a:t>A Project File (*.</a:t>
            </a:r>
            <a:r>
              <a:rPr lang="en-US" sz="1800" dirty="0" err="1"/>
              <a:t>metvue</a:t>
            </a:r>
            <a:r>
              <a:rPr lang="en-US" sz="1800" dirty="0"/>
              <a:t>) is in XML format and contains project configuration and settings information</a:t>
            </a:r>
          </a:p>
          <a:p>
            <a:endParaRPr lang="en-US" sz="1800" dirty="0"/>
          </a:p>
          <a:p>
            <a:pPr marL="285750" indent="-285750">
              <a:buFont typeface="Wingdings" panose="05000000000000000000" pitchFamily="2" charset="2"/>
              <a:buChar char="Ø"/>
            </a:pPr>
            <a:r>
              <a:rPr lang="en-US" sz="1800" dirty="0"/>
              <a:t>A Session is the work area for the user to organize work units (Map Windows)</a:t>
            </a:r>
          </a:p>
          <a:p>
            <a:endParaRPr lang="en-US" sz="1800" dirty="0"/>
          </a:p>
          <a:p>
            <a:pPr marL="285750" indent="-285750">
              <a:buFont typeface="Wingdings" panose="05000000000000000000" pitchFamily="2" charset="2"/>
              <a:buChar char="Ø"/>
            </a:pPr>
            <a:r>
              <a:rPr lang="en-US" sz="1800" dirty="0"/>
              <a:t>A Map Window is the work unit that contains the information the user views and edits</a:t>
            </a:r>
          </a:p>
        </p:txBody>
      </p:sp>
      <p:sp>
        <p:nvSpPr>
          <p:cNvPr id="12" name="Freeform 11"/>
          <p:cNvSpPr/>
          <p:nvPr/>
        </p:nvSpPr>
        <p:spPr>
          <a:xfrm>
            <a:off x="3525255" y="1540044"/>
            <a:ext cx="1603856" cy="451933"/>
          </a:xfrm>
          <a:custGeom>
            <a:avLst/>
            <a:gdLst>
              <a:gd name="connsiteX0" fmla="*/ 0 w 1850065"/>
              <a:gd name="connsiteY0" fmla="*/ 550887 h 550887"/>
              <a:gd name="connsiteX1" fmla="*/ 861237 w 1850065"/>
              <a:gd name="connsiteY1" fmla="*/ 19259 h 550887"/>
              <a:gd name="connsiteX2" fmla="*/ 1850065 w 1850065"/>
              <a:gd name="connsiteY2" fmla="*/ 168115 h 550887"/>
              <a:gd name="connsiteX0" fmla="*/ 0 w 1850065"/>
              <a:gd name="connsiteY0" fmla="*/ 443385 h 443385"/>
              <a:gd name="connsiteX1" fmla="*/ 776176 w 1850065"/>
              <a:gd name="connsiteY1" fmla="*/ 71245 h 443385"/>
              <a:gd name="connsiteX2" fmla="*/ 1850065 w 1850065"/>
              <a:gd name="connsiteY2" fmla="*/ 60613 h 443385"/>
            </a:gdLst>
            <a:ahLst/>
            <a:cxnLst>
              <a:cxn ang="0">
                <a:pos x="connsiteX0" y="connsiteY0"/>
              </a:cxn>
              <a:cxn ang="0">
                <a:pos x="connsiteX1" y="connsiteY1"/>
              </a:cxn>
              <a:cxn ang="0">
                <a:pos x="connsiteX2" y="connsiteY2"/>
              </a:cxn>
            </a:cxnLst>
            <a:rect l="l" t="t" r="r" b="b"/>
            <a:pathLst>
              <a:path w="1850065" h="443385">
                <a:moveTo>
                  <a:pt x="0" y="443385"/>
                </a:moveTo>
                <a:cubicBezTo>
                  <a:pt x="276446" y="209468"/>
                  <a:pt x="467832" y="135040"/>
                  <a:pt x="776176" y="71245"/>
                </a:cubicBezTo>
                <a:cubicBezTo>
                  <a:pt x="1084520" y="7450"/>
                  <a:pt x="1509823" y="-45713"/>
                  <a:pt x="1850065" y="60613"/>
                </a:cubicBezTo>
              </a:path>
            </a:pathLst>
          </a:custGeom>
          <a:noFill/>
          <a:ln>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802835" y="2299504"/>
            <a:ext cx="2326275" cy="225627"/>
          </a:xfrm>
          <a:custGeom>
            <a:avLst/>
            <a:gdLst>
              <a:gd name="connsiteX0" fmla="*/ 0 w 1850065"/>
              <a:gd name="connsiteY0" fmla="*/ 550887 h 550887"/>
              <a:gd name="connsiteX1" fmla="*/ 861237 w 1850065"/>
              <a:gd name="connsiteY1" fmla="*/ 19259 h 550887"/>
              <a:gd name="connsiteX2" fmla="*/ 1850065 w 1850065"/>
              <a:gd name="connsiteY2" fmla="*/ 168115 h 550887"/>
              <a:gd name="connsiteX0" fmla="*/ 0 w 2432027"/>
              <a:gd name="connsiteY0" fmla="*/ 532213 h 627906"/>
              <a:gd name="connsiteX1" fmla="*/ 861237 w 2432027"/>
              <a:gd name="connsiteY1" fmla="*/ 585 h 627906"/>
              <a:gd name="connsiteX2" fmla="*/ 2432027 w 2432027"/>
              <a:gd name="connsiteY2" fmla="*/ 627906 h 627906"/>
              <a:gd name="connsiteX0" fmla="*/ 0 w 2248816"/>
              <a:gd name="connsiteY0" fmla="*/ 531697 h 563595"/>
              <a:gd name="connsiteX1" fmla="*/ 861237 w 2248816"/>
              <a:gd name="connsiteY1" fmla="*/ 69 h 563595"/>
              <a:gd name="connsiteX2" fmla="*/ 2248816 w 2248816"/>
              <a:gd name="connsiteY2" fmla="*/ 563595 h 563595"/>
              <a:gd name="connsiteX0" fmla="*/ 0 w 2248816"/>
              <a:gd name="connsiteY0" fmla="*/ 266280 h 298178"/>
              <a:gd name="connsiteX1" fmla="*/ 1076778 w 2248816"/>
              <a:gd name="connsiteY1" fmla="*/ 466 h 298178"/>
              <a:gd name="connsiteX2" fmla="*/ 2248816 w 2248816"/>
              <a:gd name="connsiteY2" fmla="*/ 298178 h 298178"/>
            </a:gdLst>
            <a:ahLst/>
            <a:cxnLst>
              <a:cxn ang="0">
                <a:pos x="connsiteX0" y="connsiteY0"/>
              </a:cxn>
              <a:cxn ang="0">
                <a:pos x="connsiteX1" y="connsiteY1"/>
              </a:cxn>
              <a:cxn ang="0">
                <a:pos x="connsiteX2" y="connsiteY2"/>
              </a:cxn>
            </a:cxnLst>
            <a:rect l="l" t="t" r="r" b="b"/>
            <a:pathLst>
              <a:path w="2248816" h="298178">
                <a:moveTo>
                  <a:pt x="0" y="266280"/>
                </a:moveTo>
                <a:cubicBezTo>
                  <a:pt x="276446" y="32363"/>
                  <a:pt x="701975" y="-4850"/>
                  <a:pt x="1076778" y="466"/>
                </a:cubicBezTo>
                <a:cubicBezTo>
                  <a:pt x="1451581" y="5782"/>
                  <a:pt x="1908574" y="191852"/>
                  <a:pt x="2248816" y="298178"/>
                </a:cubicBezTo>
              </a:path>
            </a:pathLst>
          </a:custGeom>
          <a:noFill/>
          <a:ln>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2899145" y="3061914"/>
            <a:ext cx="2229964" cy="266989"/>
          </a:xfrm>
          <a:custGeom>
            <a:avLst/>
            <a:gdLst>
              <a:gd name="connsiteX0" fmla="*/ 0 w 1850065"/>
              <a:gd name="connsiteY0" fmla="*/ 550887 h 550887"/>
              <a:gd name="connsiteX1" fmla="*/ 861237 w 1850065"/>
              <a:gd name="connsiteY1" fmla="*/ 19259 h 550887"/>
              <a:gd name="connsiteX2" fmla="*/ 1850065 w 1850065"/>
              <a:gd name="connsiteY2" fmla="*/ 168115 h 550887"/>
              <a:gd name="connsiteX0" fmla="*/ 0 w 2275367"/>
              <a:gd name="connsiteY0" fmla="*/ 545459 h 1098352"/>
              <a:gd name="connsiteX1" fmla="*/ 861237 w 2275367"/>
              <a:gd name="connsiteY1" fmla="*/ 13831 h 1098352"/>
              <a:gd name="connsiteX2" fmla="*/ 2275367 w 2275367"/>
              <a:gd name="connsiteY2" fmla="*/ 1098352 h 1098352"/>
              <a:gd name="connsiteX0" fmla="*/ 0 w 2275367"/>
              <a:gd name="connsiteY0" fmla="*/ 91028 h 643921"/>
              <a:gd name="connsiteX1" fmla="*/ 1233377 w 2275367"/>
              <a:gd name="connsiteY1" fmla="*/ 229251 h 643921"/>
              <a:gd name="connsiteX2" fmla="*/ 2275367 w 2275367"/>
              <a:gd name="connsiteY2" fmla="*/ 643921 h 643921"/>
              <a:gd name="connsiteX0" fmla="*/ 0 w 2211572"/>
              <a:gd name="connsiteY0" fmla="*/ 84502 h 679925"/>
              <a:gd name="connsiteX1" fmla="*/ 1169582 w 2211572"/>
              <a:gd name="connsiteY1" fmla="*/ 265255 h 679925"/>
              <a:gd name="connsiteX2" fmla="*/ 2211572 w 2211572"/>
              <a:gd name="connsiteY2" fmla="*/ 679925 h 679925"/>
              <a:gd name="connsiteX0" fmla="*/ 0 w 2211572"/>
              <a:gd name="connsiteY0" fmla="*/ 27477 h 622900"/>
              <a:gd name="connsiteX1" fmla="*/ 1169582 w 2211572"/>
              <a:gd name="connsiteY1" fmla="*/ 208230 h 622900"/>
              <a:gd name="connsiteX2" fmla="*/ 2211572 w 2211572"/>
              <a:gd name="connsiteY2" fmla="*/ 622900 h 622900"/>
              <a:gd name="connsiteX0" fmla="*/ 0 w 2222205"/>
              <a:gd name="connsiteY0" fmla="*/ 29508 h 603666"/>
              <a:gd name="connsiteX1" fmla="*/ 1180215 w 2222205"/>
              <a:gd name="connsiteY1" fmla="*/ 188996 h 603666"/>
              <a:gd name="connsiteX2" fmla="*/ 2222205 w 2222205"/>
              <a:gd name="connsiteY2" fmla="*/ 603666 h 603666"/>
            </a:gdLst>
            <a:ahLst/>
            <a:cxnLst>
              <a:cxn ang="0">
                <a:pos x="connsiteX0" y="connsiteY0"/>
              </a:cxn>
              <a:cxn ang="0">
                <a:pos x="connsiteX1" y="connsiteY1"/>
              </a:cxn>
              <a:cxn ang="0">
                <a:pos x="connsiteX2" y="connsiteY2"/>
              </a:cxn>
            </a:cxnLst>
            <a:rect l="l" t="t" r="r" b="b"/>
            <a:pathLst>
              <a:path w="2222205" h="603666">
                <a:moveTo>
                  <a:pt x="0" y="29508"/>
                </a:moveTo>
                <a:cubicBezTo>
                  <a:pt x="425302" y="-66186"/>
                  <a:pt x="809848" y="93303"/>
                  <a:pt x="1180215" y="188996"/>
                </a:cubicBezTo>
                <a:cubicBezTo>
                  <a:pt x="1550582" y="284689"/>
                  <a:pt x="1881963" y="497340"/>
                  <a:pt x="2222205" y="603666"/>
                </a:cubicBezTo>
              </a:path>
            </a:pathLst>
          </a:custGeom>
          <a:noFill/>
          <a:ln>
            <a:solidFill>
              <a:srgbClr val="C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B714E084-257F-6EA8-FE75-2D3FEDAD006F}"/>
              </a:ext>
            </a:extLst>
          </p:cNvPr>
          <p:cNvGrpSpPr/>
          <p:nvPr/>
        </p:nvGrpSpPr>
        <p:grpSpPr>
          <a:xfrm>
            <a:off x="6138360" y="3950589"/>
            <a:ext cx="4004093" cy="2646642"/>
            <a:chOff x="628860" y="3984854"/>
            <a:chExt cx="4004093" cy="2646642"/>
          </a:xfrm>
        </p:grpSpPr>
        <p:grpSp>
          <p:nvGrpSpPr>
            <p:cNvPr id="5" name="Group 4">
              <a:extLst>
                <a:ext uri="{FF2B5EF4-FFF2-40B4-BE49-F238E27FC236}">
                  <a16:creationId xmlns:a16="http://schemas.microsoft.com/office/drawing/2014/main" id="{E2C90C08-D1A1-315F-4D1B-3559ED9528B0}"/>
                </a:ext>
              </a:extLst>
            </p:cNvPr>
            <p:cNvGrpSpPr/>
            <p:nvPr/>
          </p:nvGrpSpPr>
          <p:grpSpPr>
            <a:xfrm>
              <a:off x="628860" y="4292381"/>
              <a:ext cx="4004093" cy="2339115"/>
              <a:chOff x="682207" y="4239885"/>
              <a:chExt cx="4004093" cy="2339115"/>
            </a:xfrm>
          </p:grpSpPr>
          <p:pic>
            <p:nvPicPr>
              <p:cNvPr id="16" name="Picture 15">
                <a:extLst>
                  <a:ext uri="{FF2B5EF4-FFF2-40B4-BE49-F238E27FC236}">
                    <a16:creationId xmlns:a16="http://schemas.microsoft.com/office/drawing/2014/main" id="{62431A5A-BE1E-AF44-1899-F69C7E876283}"/>
                  </a:ext>
                </a:extLst>
              </p:cNvPr>
              <p:cNvPicPr>
                <a:picLocks noChangeAspect="1"/>
              </p:cNvPicPr>
              <p:nvPr/>
            </p:nvPicPr>
            <p:blipFill rotWithShape="1">
              <a:blip r:embed="rId3"/>
              <a:srcRect l="14908" t="19095" r="9912" b="21731"/>
              <a:stretch/>
            </p:blipFill>
            <p:spPr>
              <a:xfrm>
                <a:off x="703846" y="4449411"/>
                <a:ext cx="3982454" cy="2129589"/>
              </a:xfrm>
              <a:prstGeom prst="rect">
                <a:avLst/>
              </a:prstGeom>
              <a:ln>
                <a:solidFill>
                  <a:srgbClr val="53548A">
                    <a:shade val="50000"/>
                  </a:srgbClr>
                </a:solidFill>
              </a:ln>
            </p:spPr>
          </p:pic>
          <p:pic>
            <p:nvPicPr>
              <p:cNvPr id="17" name="Picture 16">
                <a:extLst>
                  <a:ext uri="{FF2B5EF4-FFF2-40B4-BE49-F238E27FC236}">
                    <a16:creationId xmlns:a16="http://schemas.microsoft.com/office/drawing/2014/main" id="{E36819C8-BA4B-E745-2544-EED359187748}"/>
                  </a:ext>
                </a:extLst>
              </p:cNvPr>
              <p:cNvPicPr>
                <a:picLocks noChangeAspect="1"/>
              </p:cNvPicPr>
              <p:nvPr/>
            </p:nvPicPr>
            <p:blipFill>
              <a:blip r:embed="rId4"/>
              <a:stretch>
                <a:fillRect/>
              </a:stretch>
            </p:blipFill>
            <p:spPr>
              <a:xfrm>
                <a:off x="682207" y="4239885"/>
                <a:ext cx="2638095" cy="200000"/>
              </a:xfrm>
              <a:prstGeom prst="rect">
                <a:avLst/>
              </a:prstGeom>
            </p:spPr>
          </p:pic>
        </p:grpSp>
        <p:sp>
          <p:nvSpPr>
            <p:cNvPr id="6" name="TextBox 5">
              <a:extLst>
                <a:ext uri="{FF2B5EF4-FFF2-40B4-BE49-F238E27FC236}">
                  <a16:creationId xmlns:a16="http://schemas.microsoft.com/office/drawing/2014/main" id="{683488BF-1E13-859A-8704-E882BD0F6729}"/>
                </a:ext>
              </a:extLst>
            </p:cNvPr>
            <p:cNvSpPr txBox="1"/>
            <p:nvPr/>
          </p:nvSpPr>
          <p:spPr>
            <a:xfrm>
              <a:off x="650499" y="4008435"/>
              <a:ext cx="83805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C00000"/>
                  </a:solidFill>
                  <a:effectLst/>
                  <a:uLnTx/>
                  <a:uFillTx/>
                  <a:latin typeface="Tw Cen MT"/>
                </a:rPr>
                <a:t>Session</a:t>
              </a:r>
            </a:p>
          </p:txBody>
        </p:sp>
        <p:sp>
          <p:nvSpPr>
            <p:cNvPr id="10" name="TextBox 9">
              <a:extLst>
                <a:ext uri="{FF2B5EF4-FFF2-40B4-BE49-F238E27FC236}">
                  <a16:creationId xmlns:a16="http://schemas.microsoft.com/office/drawing/2014/main" id="{B9498DDC-CB32-CF4E-E352-F8A490334447}"/>
                </a:ext>
              </a:extLst>
            </p:cNvPr>
            <p:cNvSpPr txBox="1"/>
            <p:nvPr/>
          </p:nvSpPr>
          <p:spPr>
            <a:xfrm>
              <a:off x="1740943" y="3984854"/>
              <a:ext cx="83805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C00000"/>
                  </a:solidFill>
                  <a:effectLst/>
                  <a:uLnTx/>
                  <a:uFillTx/>
                  <a:latin typeface="Tw Cen MT"/>
                </a:rPr>
                <a:t>Session</a:t>
              </a:r>
            </a:p>
          </p:txBody>
        </p:sp>
        <p:sp>
          <p:nvSpPr>
            <p:cNvPr id="15" name="TextBox 14">
              <a:extLst>
                <a:ext uri="{FF2B5EF4-FFF2-40B4-BE49-F238E27FC236}">
                  <a16:creationId xmlns:a16="http://schemas.microsoft.com/office/drawing/2014/main" id="{6C3443F0-61B8-9805-B4BC-7E04BBD46482}"/>
                </a:ext>
              </a:extLst>
            </p:cNvPr>
            <p:cNvSpPr txBox="1"/>
            <p:nvPr/>
          </p:nvSpPr>
          <p:spPr>
            <a:xfrm>
              <a:off x="3112953" y="5944154"/>
              <a:ext cx="14562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Tw Cen MT"/>
                </a:rPr>
                <a:t>Map Window</a:t>
              </a:r>
            </a:p>
          </p:txBody>
        </p:sp>
      </p:grpSp>
    </p:spTree>
    <p:extLst>
      <p:ext uri="{BB962C8B-B14F-4D97-AF65-F5344CB8AC3E}">
        <p14:creationId xmlns:p14="http://schemas.microsoft.com/office/powerpoint/2010/main" val="2870514778"/>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27395</TotalTime>
  <Words>247</Words>
  <Application>Microsoft Office PowerPoint</Application>
  <PresentationFormat>Widescreen</PresentationFormat>
  <Paragraphs>58</Paragraphs>
  <Slides>7</Slides>
  <Notes>3</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7</vt:i4>
      </vt:variant>
    </vt:vector>
  </HeadingPairs>
  <TitlesOfParts>
    <vt:vector size="16" baseType="lpstr">
      <vt:lpstr>Arial</vt:lpstr>
      <vt:lpstr>Calibri</vt:lpstr>
      <vt:lpstr>Lucida Handwriting</vt:lpstr>
      <vt:lpstr>Tw Cen MT</vt:lpstr>
      <vt:lpstr>Wingdings</vt:lpstr>
      <vt:lpstr>1_HEC</vt:lpstr>
      <vt:lpstr>2_IWR-HEC</vt:lpstr>
      <vt:lpstr>3_Army</vt:lpstr>
      <vt:lpstr>Visio</vt:lpstr>
      <vt:lpstr>HEC-MetVue overview</vt:lpstr>
      <vt:lpstr>Overview</vt:lpstr>
      <vt:lpstr>HEC-METVUE Meteorological Visualization Utility Engine</vt:lpstr>
      <vt:lpstr>Map Window Features</vt:lpstr>
      <vt:lpstr>Layer Visualization Options</vt:lpstr>
      <vt:lpstr>HEC-MetVue File &amp; Data Management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657</cp:revision>
  <dcterms:created xsi:type="dcterms:W3CDTF">2017-02-20T05:10:01Z</dcterms:created>
  <dcterms:modified xsi:type="dcterms:W3CDTF">2025-10-09T23:17:16Z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