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2.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media/image11.jpg" ContentType="image/jpeg"/>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24"/>
  </p:notesMasterIdLst>
  <p:handoutMasterIdLst>
    <p:handoutMasterId r:id="rId25"/>
  </p:handoutMasterIdLst>
  <p:sldIdLst>
    <p:sldId id="847" r:id="rId7"/>
    <p:sldId id="848" r:id="rId8"/>
    <p:sldId id="417" r:id="rId9"/>
    <p:sldId id="418" r:id="rId10"/>
    <p:sldId id="419" r:id="rId11"/>
    <p:sldId id="481" r:id="rId12"/>
    <p:sldId id="435" r:id="rId13"/>
    <p:sldId id="841" r:id="rId14"/>
    <p:sldId id="840" r:id="rId15"/>
    <p:sldId id="845" r:id="rId16"/>
    <p:sldId id="484" r:id="rId17"/>
    <p:sldId id="502" r:id="rId18"/>
    <p:sldId id="493" r:id="rId19"/>
    <p:sldId id="467" r:id="rId20"/>
    <p:sldId id="619" r:id="rId21"/>
    <p:sldId id="338" r:id="rId22"/>
    <p:sldId id="530"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1108" autoAdjust="0"/>
    <p:restoredTop sz="80100" autoAdjust="0"/>
  </p:normalViewPr>
  <p:slideViewPr>
    <p:cSldViewPr snapToGrid="0">
      <p:cViewPr varScale="1">
        <p:scale>
          <a:sx n="69" d="100"/>
          <a:sy n="69" d="100"/>
        </p:scale>
        <p:origin x="96" y="390"/>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120" d="100"/>
          <a:sy n="120" d="100"/>
        </p:scale>
        <p:origin x="410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F20654-167F-430A-9B77-BE874D107B79}" type="doc">
      <dgm:prSet loTypeId="urn:microsoft.com/office/officeart/2005/8/layout/chevron1" loCatId="process" qsTypeId="urn:microsoft.com/office/officeart/2005/8/quickstyle/3d1" qsCatId="3D" csTypeId="urn:microsoft.com/office/officeart/2005/8/colors/colorful5" csCatId="colorful" phldr="1"/>
      <dgm:spPr/>
    </dgm:pt>
    <dgm:pt modelId="{4DEBB696-75D3-4656-B6DE-71B6E63DCB5E}">
      <dgm:prSet phldrT="[Text]"/>
      <dgm:spPr>
        <a:xfrm>
          <a:off x="1240" y="790615"/>
          <a:ext cx="1511184" cy="604473"/>
        </a:xfrm>
        <a:prstGeom prst="chevron">
          <a:avLst/>
        </a:prstGeom>
        <a:solidFill>
          <a:srgbClr val="8B5D3D">
            <a:hueOff val="0"/>
            <a:satOff val="0"/>
            <a:lumOff val="0"/>
            <a:alphaOff val="0"/>
          </a:srgb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gm:spPr>
      <dgm:t>
        <a:bodyPr/>
        <a:lstStyle/>
        <a:p>
          <a:pPr>
            <a:buNone/>
          </a:pPr>
          <a:r>
            <a:rPr lang="en-US" dirty="0">
              <a:solidFill>
                <a:sysClr val="window" lastClr="FFFFFF"/>
              </a:solidFill>
              <a:latin typeface="Tw Cen MT"/>
              <a:ea typeface="+mn-ea"/>
              <a:cs typeface="+mn-cs"/>
            </a:rPr>
            <a:t>Input</a:t>
          </a:r>
        </a:p>
      </dgm:t>
    </dgm:pt>
    <dgm:pt modelId="{2D9BEDF1-6A8B-4C69-BB0A-70619EDDFE5E}" type="parTrans" cxnId="{F8DF1449-88CA-40A0-B1B3-2F2560386801}">
      <dgm:prSet/>
      <dgm:spPr/>
      <dgm:t>
        <a:bodyPr/>
        <a:lstStyle/>
        <a:p>
          <a:endParaRPr lang="en-US"/>
        </a:p>
      </dgm:t>
    </dgm:pt>
    <dgm:pt modelId="{FC8A5075-113F-4B2D-8434-F76833520918}" type="sibTrans" cxnId="{F8DF1449-88CA-40A0-B1B3-2F2560386801}">
      <dgm:prSet/>
      <dgm:spPr/>
      <dgm:t>
        <a:bodyPr/>
        <a:lstStyle/>
        <a:p>
          <a:endParaRPr lang="en-US"/>
        </a:p>
      </dgm:t>
    </dgm:pt>
    <dgm:pt modelId="{89F48C12-65EC-4479-AF14-5653D3EFF29B}">
      <dgm:prSet phldrT="[Text]"/>
      <dgm:spPr>
        <a:xfrm>
          <a:off x="1361306" y="790615"/>
          <a:ext cx="1511184" cy="604473"/>
        </a:xfrm>
        <a:prstGeom prst="chevron">
          <a:avLst/>
        </a:prstGeom>
        <a:solidFill>
          <a:srgbClr val="8B5D3D">
            <a:hueOff val="5369458"/>
            <a:satOff val="-722"/>
            <a:lumOff val="7157"/>
            <a:alphaOff val="0"/>
          </a:srgb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gm:spPr>
      <dgm:t>
        <a:bodyPr/>
        <a:lstStyle/>
        <a:p>
          <a:pPr>
            <a:buNone/>
          </a:pPr>
          <a:r>
            <a:rPr lang="en-US">
              <a:solidFill>
                <a:sysClr val="window" lastClr="FFFFFF"/>
              </a:solidFill>
              <a:latin typeface="Tw Cen MT"/>
              <a:ea typeface="+mn-ea"/>
              <a:cs typeface="+mn-cs"/>
            </a:rPr>
            <a:t>Display</a:t>
          </a:r>
        </a:p>
      </dgm:t>
    </dgm:pt>
    <dgm:pt modelId="{43282006-4A39-4BFE-AE54-3C33D04DB18B}" type="parTrans" cxnId="{B93C1C98-B96E-4200-B8EA-C824BD54999F}">
      <dgm:prSet/>
      <dgm:spPr/>
      <dgm:t>
        <a:bodyPr/>
        <a:lstStyle/>
        <a:p>
          <a:endParaRPr lang="en-US"/>
        </a:p>
      </dgm:t>
    </dgm:pt>
    <dgm:pt modelId="{25AE970C-543B-4319-9B7C-F0C2DB700138}" type="sibTrans" cxnId="{B93C1C98-B96E-4200-B8EA-C824BD54999F}">
      <dgm:prSet/>
      <dgm:spPr/>
      <dgm:t>
        <a:bodyPr/>
        <a:lstStyle/>
        <a:p>
          <a:endParaRPr lang="en-US"/>
        </a:p>
      </dgm:t>
    </dgm:pt>
    <dgm:pt modelId="{AC33B63F-3AD3-4AA6-B314-6B3ABAF418EB}">
      <dgm:prSet phldrT="[Text]"/>
      <dgm:spPr>
        <a:xfrm>
          <a:off x="2721372" y="790615"/>
          <a:ext cx="1511184" cy="604473"/>
        </a:xfrm>
        <a:prstGeom prst="chevron">
          <a:avLst/>
        </a:prstGeom>
        <a:solidFill>
          <a:srgbClr val="8B5D3D">
            <a:hueOff val="10738916"/>
            <a:satOff val="-1444"/>
            <a:lumOff val="14313"/>
            <a:alphaOff val="0"/>
          </a:srgb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gm:spPr>
      <dgm:t>
        <a:bodyPr/>
        <a:lstStyle/>
        <a:p>
          <a:pPr>
            <a:buNone/>
          </a:pPr>
          <a:r>
            <a:rPr lang="en-US">
              <a:solidFill>
                <a:sysClr val="window" lastClr="FFFFFF"/>
              </a:solidFill>
              <a:latin typeface="Tw Cen MT"/>
              <a:ea typeface="+mn-ea"/>
              <a:cs typeface="+mn-cs"/>
            </a:rPr>
            <a:t>Output</a:t>
          </a:r>
        </a:p>
      </dgm:t>
    </dgm:pt>
    <dgm:pt modelId="{363D7810-EDC2-46EE-BB38-8513E5B6F0F4}" type="parTrans" cxnId="{8045162B-6204-453C-86C6-A05BD209E0AD}">
      <dgm:prSet/>
      <dgm:spPr/>
      <dgm:t>
        <a:bodyPr/>
        <a:lstStyle/>
        <a:p>
          <a:endParaRPr lang="en-US"/>
        </a:p>
      </dgm:t>
    </dgm:pt>
    <dgm:pt modelId="{4E2770B9-368D-49D2-9CD0-180CDD0DD617}" type="sibTrans" cxnId="{8045162B-6204-453C-86C6-A05BD209E0AD}">
      <dgm:prSet/>
      <dgm:spPr/>
      <dgm:t>
        <a:bodyPr/>
        <a:lstStyle/>
        <a:p>
          <a:endParaRPr lang="en-US"/>
        </a:p>
      </dgm:t>
    </dgm:pt>
    <dgm:pt modelId="{0B2D3685-9485-4A04-A3A1-84FB9B623032}" type="pres">
      <dgm:prSet presAssocID="{8FF20654-167F-430A-9B77-BE874D107B79}" presName="Name0" presStyleCnt="0">
        <dgm:presLayoutVars>
          <dgm:dir/>
          <dgm:animLvl val="lvl"/>
          <dgm:resizeHandles val="exact"/>
        </dgm:presLayoutVars>
      </dgm:prSet>
      <dgm:spPr/>
    </dgm:pt>
    <dgm:pt modelId="{FDE1271A-667C-4CDB-8B43-A2601724CF40}" type="pres">
      <dgm:prSet presAssocID="{4DEBB696-75D3-4656-B6DE-71B6E63DCB5E}" presName="parTxOnly" presStyleLbl="node1" presStyleIdx="0" presStyleCnt="3">
        <dgm:presLayoutVars>
          <dgm:chMax val="0"/>
          <dgm:chPref val="0"/>
          <dgm:bulletEnabled val="1"/>
        </dgm:presLayoutVars>
      </dgm:prSet>
      <dgm:spPr/>
    </dgm:pt>
    <dgm:pt modelId="{24E71543-8784-4DD3-8347-BE57E78C1F15}" type="pres">
      <dgm:prSet presAssocID="{FC8A5075-113F-4B2D-8434-F76833520918}" presName="parTxOnlySpace" presStyleCnt="0"/>
      <dgm:spPr/>
    </dgm:pt>
    <dgm:pt modelId="{D5A270FF-95D6-40AA-B009-3DB9B20C4620}" type="pres">
      <dgm:prSet presAssocID="{89F48C12-65EC-4479-AF14-5653D3EFF29B}" presName="parTxOnly" presStyleLbl="node1" presStyleIdx="1" presStyleCnt="3">
        <dgm:presLayoutVars>
          <dgm:chMax val="0"/>
          <dgm:chPref val="0"/>
          <dgm:bulletEnabled val="1"/>
        </dgm:presLayoutVars>
      </dgm:prSet>
      <dgm:spPr/>
    </dgm:pt>
    <dgm:pt modelId="{3880CA55-A5C9-41F5-BF0D-AC0F5FD9DB0C}" type="pres">
      <dgm:prSet presAssocID="{25AE970C-543B-4319-9B7C-F0C2DB700138}" presName="parTxOnlySpace" presStyleCnt="0"/>
      <dgm:spPr/>
    </dgm:pt>
    <dgm:pt modelId="{E7618B93-4D95-4CCB-ADCF-7E0CE5E43E22}" type="pres">
      <dgm:prSet presAssocID="{AC33B63F-3AD3-4AA6-B314-6B3ABAF418EB}" presName="parTxOnly" presStyleLbl="node1" presStyleIdx="2" presStyleCnt="3">
        <dgm:presLayoutVars>
          <dgm:chMax val="0"/>
          <dgm:chPref val="0"/>
          <dgm:bulletEnabled val="1"/>
        </dgm:presLayoutVars>
      </dgm:prSet>
      <dgm:spPr/>
    </dgm:pt>
  </dgm:ptLst>
  <dgm:cxnLst>
    <dgm:cxn modelId="{3B1BFC18-5429-471C-9D7A-F26A31F20A0F}" type="presOf" srcId="{AC33B63F-3AD3-4AA6-B314-6B3ABAF418EB}" destId="{E7618B93-4D95-4CCB-ADCF-7E0CE5E43E22}" srcOrd="0" destOrd="0" presId="urn:microsoft.com/office/officeart/2005/8/layout/chevron1"/>
    <dgm:cxn modelId="{8045162B-6204-453C-86C6-A05BD209E0AD}" srcId="{8FF20654-167F-430A-9B77-BE874D107B79}" destId="{AC33B63F-3AD3-4AA6-B314-6B3ABAF418EB}" srcOrd="2" destOrd="0" parTransId="{363D7810-EDC2-46EE-BB38-8513E5B6F0F4}" sibTransId="{4E2770B9-368D-49D2-9CD0-180CDD0DD617}"/>
    <dgm:cxn modelId="{C34C8060-6FD6-472F-A28A-368B49D3F11C}" type="presOf" srcId="{89F48C12-65EC-4479-AF14-5653D3EFF29B}" destId="{D5A270FF-95D6-40AA-B009-3DB9B20C4620}" srcOrd="0" destOrd="0" presId="urn:microsoft.com/office/officeart/2005/8/layout/chevron1"/>
    <dgm:cxn modelId="{F8DF1449-88CA-40A0-B1B3-2F2560386801}" srcId="{8FF20654-167F-430A-9B77-BE874D107B79}" destId="{4DEBB696-75D3-4656-B6DE-71B6E63DCB5E}" srcOrd="0" destOrd="0" parTransId="{2D9BEDF1-6A8B-4C69-BB0A-70619EDDFE5E}" sibTransId="{FC8A5075-113F-4B2D-8434-F76833520918}"/>
    <dgm:cxn modelId="{97D3366E-9CF8-4E20-92B1-91C4EB10A45B}" type="presOf" srcId="{8FF20654-167F-430A-9B77-BE874D107B79}" destId="{0B2D3685-9485-4A04-A3A1-84FB9B623032}" srcOrd="0" destOrd="0" presId="urn:microsoft.com/office/officeart/2005/8/layout/chevron1"/>
    <dgm:cxn modelId="{85A81A58-AD6B-4F49-A7A9-C4522E3C2422}" type="presOf" srcId="{4DEBB696-75D3-4656-B6DE-71B6E63DCB5E}" destId="{FDE1271A-667C-4CDB-8B43-A2601724CF40}" srcOrd="0" destOrd="0" presId="urn:microsoft.com/office/officeart/2005/8/layout/chevron1"/>
    <dgm:cxn modelId="{B93C1C98-B96E-4200-B8EA-C824BD54999F}" srcId="{8FF20654-167F-430A-9B77-BE874D107B79}" destId="{89F48C12-65EC-4479-AF14-5653D3EFF29B}" srcOrd="1" destOrd="0" parTransId="{43282006-4A39-4BFE-AE54-3C33D04DB18B}" sibTransId="{25AE970C-543B-4319-9B7C-F0C2DB700138}"/>
    <dgm:cxn modelId="{8F7B40F0-BB25-4663-9BE6-DB2995A2CB7B}" type="presParOf" srcId="{0B2D3685-9485-4A04-A3A1-84FB9B623032}" destId="{FDE1271A-667C-4CDB-8B43-A2601724CF40}" srcOrd="0" destOrd="0" presId="urn:microsoft.com/office/officeart/2005/8/layout/chevron1"/>
    <dgm:cxn modelId="{35ECF53C-4F9B-4734-8597-4F014D54E635}" type="presParOf" srcId="{0B2D3685-9485-4A04-A3A1-84FB9B623032}" destId="{24E71543-8784-4DD3-8347-BE57E78C1F15}" srcOrd="1" destOrd="0" presId="urn:microsoft.com/office/officeart/2005/8/layout/chevron1"/>
    <dgm:cxn modelId="{928DC32F-4CDA-4704-A88D-1FE6B1A3A42F}" type="presParOf" srcId="{0B2D3685-9485-4A04-A3A1-84FB9B623032}" destId="{D5A270FF-95D6-40AA-B009-3DB9B20C4620}" srcOrd="2" destOrd="0" presId="urn:microsoft.com/office/officeart/2005/8/layout/chevron1"/>
    <dgm:cxn modelId="{FA82BEF9-28E2-4179-9649-237E7D267BB8}" type="presParOf" srcId="{0B2D3685-9485-4A04-A3A1-84FB9B623032}" destId="{3880CA55-A5C9-41F5-BF0D-AC0F5FD9DB0C}" srcOrd="3" destOrd="0" presId="urn:microsoft.com/office/officeart/2005/8/layout/chevron1"/>
    <dgm:cxn modelId="{88183D1C-C55A-4871-94B2-B6B53E3DCBEB}" type="presParOf" srcId="{0B2D3685-9485-4A04-A3A1-84FB9B623032}" destId="{E7618B93-4D95-4CCB-ADCF-7E0CE5E43E22}"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E1271A-667C-4CDB-8B43-A2601724CF40}">
      <dsp:nvSpPr>
        <dsp:cNvPr id="0" name=""/>
        <dsp:cNvSpPr/>
      </dsp:nvSpPr>
      <dsp:spPr>
        <a:xfrm>
          <a:off x="1240" y="790615"/>
          <a:ext cx="1511184" cy="604473"/>
        </a:xfrm>
        <a:prstGeom prst="chevron">
          <a:avLst/>
        </a:prstGeom>
        <a:solidFill>
          <a:srgbClr val="8B5D3D">
            <a:hueOff val="0"/>
            <a:satOff val="0"/>
            <a:lumOff val="0"/>
            <a:alphaOff val="0"/>
          </a:srgb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4011" tIns="28004" rIns="28004" bIns="28004" numCol="1" spcCol="1270" anchor="ctr" anchorCtr="0">
          <a:noAutofit/>
        </a:bodyPr>
        <a:lstStyle/>
        <a:p>
          <a:pPr marL="0" lvl="0" indent="0" algn="ctr" defTabSz="933450">
            <a:lnSpc>
              <a:spcPct val="90000"/>
            </a:lnSpc>
            <a:spcBef>
              <a:spcPct val="0"/>
            </a:spcBef>
            <a:spcAft>
              <a:spcPct val="35000"/>
            </a:spcAft>
            <a:buNone/>
          </a:pPr>
          <a:r>
            <a:rPr lang="en-US" sz="2100" kern="1200" dirty="0">
              <a:solidFill>
                <a:sysClr val="window" lastClr="FFFFFF"/>
              </a:solidFill>
              <a:latin typeface="Tw Cen MT"/>
              <a:ea typeface="+mn-ea"/>
              <a:cs typeface="+mn-cs"/>
            </a:rPr>
            <a:t>Input</a:t>
          </a:r>
        </a:p>
      </dsp:txBody>
      <dsp:txXfrm>
        <a:off x="303477" y="790615"/>
        <a:ext cx="906711" cy="604473"/>
      </dsp:txXfrm>
    </dsp:sp>
    <dsp:sp modelId="{D5A270FF-95D6-40AA-B009-3DB9B20C4620}">
      <dsp:nvSpPr>
        <dsp:cNvPr id="0" name=""/>
        <dsp:cNvSpPr/>
      </dsp:nvSpPr>
      <dsp:spPr>
        <a:xfrm>
          <a:off x="1361306" y="790615"/>
          <a:ext cx="1511184" cy="604473"/>
        </a:xfrm>
        <a:prstGeom prst="chevron">
          <a:avLst/>
        </a:prstGeom>
        <a:solidFill>
          <a:srgbClr val="8B5D3D">
            <a:hueOff val="5369458"/>
            <a:satOff val="-722"/>
            <a:lumOff val="7157"/>
            <a:alphaOff val="0"/>
          </a:srgb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4011" tIns="28004" rIns="28004" bIns="28004" numCol="1" spcCol="1270" anchor="ctr" anchorCtr="0">
          <a:noAutofit/>
        </a:bodyPr>
        <a:lstStyle/>
        <a:p>
          <a:pPr marL="0" lvl="0" indent="0" algn="ctr" defTabSz="933450">
            <a:lnSpc>
              <a:spcPct val="90000"/>
            </a:lnSpc>
            <a:spcBef>
              <a:spcPct val="0"/>
            </a:spcBef>
            <a:spcAft>
              <a:spcPct val="35000"/>
            </a:spcAft>
            <a:buNone/>
          </a:pPr>
          <a:r>
            <a:rPr lang="en-US" sz="2100" kern="1200">
              <a:solidFill>
                <a:sysClr val="window" lastClr="FFFFFF"/>
              </a:solidFill>
              <a:latin typeface="Tw Cen MT"/>
              <a:ea typeface="+mn-ea"/>
              <a:cs typeface="+mn-cs"/>
            </a:rPr>
            <a:t>Display</a:t>
          </a:r>
        </a:p>
      </dsp:txBody>
      <dsp:txXfrm>
        <a:off x="1663543" y="790615"/>
        <a:ext cx="906711" cy="604473"/>
      </dsp:txXfrm>
    </dsp:sp>
    <dsp:sp modelId="{E7618B93-4D95-4CCB-ADCF-7E0CE5E43E22}">
      <dsp:nvSpPr>
        <dsp:cNvPr id="0" name=""/>
        <dsp:cNvSpPr/>
      </dsp:nvSpPr>
      <dsp:spPr>
        <a:xfrm>
          <a:off x="2721372" y="790615"/>
          <a:ext cx="1511184" cy="604473"/>
        </a:xfrm>
        <a:prstGeom prst="chevron">
          <a:avLst/>
        </a:prstGeom>
        <a:solidFill>
          <a:srgbClr val="8B5D3D">
            <a:hueOff val="10738916"/>
            <a:satOff val="-1444"/>
            <a:lumOff val="14313"/>
            <a:alphaOff val="0"/>
          </a:srgb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4011" tIns="28004" rIns="28004" bIns="28004" numCol="1" spcCol="1270" anchor="ctr" anchorCtr="0">
          <a:noAutofit/>
        </a:bodyPr>
        <a:lstStyle/>
        <a:p>
          <a:pPr marL="0" lvl="0" indent="0" algn="ctr" defTabSz="933450">
            <a:lnSpc>
              <a:spcPct val="90000"/>
            </a:lnSpc>
            <a:spcBef>
              <a:spcPct val="0"/>
            </a:spcBef>
            <a:spcAft>
              <a:spcPct val="35000"/>
            </a:spcAft>
            <a:buNone/>
          </a:pPr>
          <a:r>
            <a:rPr lang="en-US" sz="2100" kern="1200">
              <a:solidFill>
                <a:sysClr val="window" lastClr="FFFFFF"/>
              </a:solidFill>
              <a:latin typeface="Tw Cen MT"/>
              <a:ea typeface="+mn-ea"/>
              <a:cs typeface="+mn-cs"/>
            </a:rPr>
            <a:t>Output</a:t>
          </a:r>
        </a:p>
      </dsp:txBody>
      <dsp:txXfrm>
        <a:off x="3023609" y="790615"/>
        <a:ext cx="906711" cy="604473"/>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10/9/2025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10/9/2025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1</a:t>
            </a:fld>
            <a:endParaRPr lang="en-US"/>
          </a:p>
        </p:txBody>
      </p:sp>
    </p:spTree>
    <p:extLst>
      <p:ext uri="{BB962C8B-B14F-4D97-AF65-F5344CB8AC3E}">
        <p14:creationId xmlns:p14="http://schemas.microsoft.com/office/powerpoint/2010/main" val="948940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0A8EDEF-FCDA-45A4-8790-2FCC21A31CC4}" type="slidenum">
              <a:rPr lang="en-US" smtClean="0"/>
              <a:pPr/>
              <a:t>8</a:t>
            </a:fld>
            <a:endParaRPr lang="en-US"/>
          </a:p>
        </p:txBody>
      </p:sp>
    </p:spTree>
    <p:extLst>
      <p:ext uri="{BB962C8B-B14F-4D97-AF65-F5344CB8AC3E}">
        <p14:creationId xmlns:p14="http://schemas.microsoft.com/office/powerpoint/2010/main" val="4243578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17</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B147747-029B-4583-B0CB-DDC7DB936F00}" type="datetimeFigureOut">
              <a:rPr lang="en-US" smtClean="0"/>
              <a:pPr/>
              <a:t>10/9/2025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3EEB7BD-CCEB-4D68-A74B-81DB8377DDFE}" type="slidenum">
              <a:rPr lang="en-US" smtClean="0"/>
              <a:pPr/>
              <a:t>‹#›</a:t>
            </a:fld>
            <a:endParaRPr lang="en-US"/>
          </a:p>
        </p:txBody>
      </p:sp>
    </p:spTree>
    <p:extLst>
      <p:ext uri="{BB962C8B-B14F-4D97-AF65-F5344CB8AC3E}">
        <p14:creationId xmlns:p14="http://schemas.microsoft.com/office/powerpoint/2010/main" val="237868589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lang="en-US"/>
              <a:t>Click to edit Master title style</a:t>
            </a:r>
          </a:p>
        </p:txBody>
      </p:sp>
      <p:sp>
        <p:nvSpPr>
          <p:cNvPr id="4" name="Date Placeholder 3"/>
          <p:cNvSpPr>
            <a:spLocks noGrp="1"/>
          </p:cNvSpPr>
          <p:nvPr>
            <p:ph type="dt" sz="half" idx="10"/>
          </p:nvPr>
        </p:nvSpPr>
        <p:spPr/>
        <p:txBody>
          <a:bodyPr/>
          <a:lstStyle/>
          <a:p>
            <a:fld id="{2B147747-029B-4583-B0CB-DDC7DB936F00}" type="datetimeFigureOut">
              <a:rPr lang="en-US" smtClean="0"/>
              <a:pPr/>
              <a:t>10/9/2025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3EEB7BD-CCEB-4D68-A74B-81DB8377DDFE}" type="slidenum">
              <a:rPr lang="en-US" smtClean="0"/>
              <a:pPr/>
              <a:t>‹#›</a:t>
            </a:fld>
            <a:endParaRPr lang="en-US"/>
          </a:p>
        </p:txBody>
      </p:sp>
      <p:sp>
        <p:nvSpPr>
          <p:cNvPr id="8" name="Content Placeholder 7"/>
          <p:cNvSpPr>
            <a:spLocks noGrp="1"/>
          </p:cNvSpPr>
          <p:nvPr>
            <p:ph sz="quarter" idx="1"/>
          </p:nvPr>
        </p:nvSpPr>
        <p:spPr>
          <a:xfrm>
            <a:off x="816864" y="1600200"/>
            <a:ext cx="108712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7998938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cSld name="1_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lang="en-US"/>
              <a:t>Click to edit Master title style</a:t>
            </a:r>
          </a:p>
        </p:txBody>
      </p:sp>
      <p:sp>
        <p:nvSpPr>
          <p:cNvPr id="12" name="Date Placeholder 11"/>
          <p:cNvSpPr>
            <a:spLocks noGrp="1"/>
          </p:cNvSpPr>
          <p:nvPr>
            <p:ph type="dt" sz="half" idx="10"/>
          </p:nvPr>
        </p:nvSpPr>
        <p:spPr/>
        <p:txBody>
          <a:bodyPr/>
          <a:lstStyle/>
          <a:p>
            <a:fld id="{2B147747-029B-4583-B0CB-DDC7DB936F00}" type="datetimeFigureOut">
              <a:rPr lang="en-US" smtClean="0"/>
              <a:pPr/>
              <a:t>10/9/2025</a:t>
            </a:fld>
            <a:endParaRPr lang="en-US"/>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23EEB7BD-CCEB-4D68-A74B-81DB8377DDFE}"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pic>
        <p:nvPicPr>
          <p:cNvPr id="4" name="Picture 2">
            <a:extLst>
              <a:ext uri="{FF2B5EF4-FFF2-40B4-BE49-F238E27FC236}">
                <a16:creationId xmlns:a16="http://schemas.microsoft.com/office/drawing/2014/main" id="{81C08F00-48D0-CBB0-E82B-A08107C12FD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9E219FA-BD1A-8EBF-C301-014386C89881}"/>
              </a:ext>
            </a:extLst>
          </p:cNvPr>
          <p:cNvPicPr>
            <a:picLocks noChangeAspect="1"/>
          </p:cNvPicPr>
          <p:nvPr userDrawn="1"/>
        </p:nvPicPr>
        <p:blipFill>
          <a:blip r:embed="rId3"/>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354357454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secHead" preserve="1">
  <p:cSld name="2_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lang="en-US"/>
              <a:t>Click to edit Master title style</a:t>
            </a:r>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23EEB7BD-CCEB-4D68-A74B-81DB8377DDFE}" type="slidenum">
              <a:rPr lang="en-US" smtClean="0"/>
              <a:pPr/>
              <a:t>‹#›</a:t>
            </a:fld>
            <a:endParaRPr lang="en-US"/>
          </a:p>
        </p:txBody>
      </p:sp>
      <p:pic>
        <p:nvPicPr>
          <p:cNvPr id="6" name="Corps Logo" descr="A red and white sign&#10;&#10;Description automatically generated with medium confidence">
            <a:extLst>
              <a:ext uri="{FF2B5EF4-FFF2-40B4-BE49-F238E27FC236}">
                <a16:creationId xmlns:a16="http://schemas.microsoft.com/office/drawing/2014/main" id="{DBA05732-1718-E39A-C3B9-72034AB95242}"/>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8ADDAB12-2224-CCA7-F0C6-C3138200F65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0954335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258253005"/>
      </p:ext>
    </p:extLst>
  </p:cSld>
  <p:clrMapOvr>
    <a:masterClrMapping/>
  </p:clrMapOvr>
  <p:transition advClick="0"/>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1.xml"/><Relationship Id="rId18" Type="http://schemas.openxmlformats.org/officeDocument/2006/relationships/slideLayout" Target="../slideLayouts/slideLayout56.xml"/><Relationship Id="rId26" Type="http://schemas.openxmlformats.org/officeDocument/2006/relationships/slideLayout" Target="../slideLayouts/slideLayout64.xml"/><Relationship Id="rId3" Type="http://schemas.openxmlformats.org/officeDocument/2006/relationships/slideLayout" Target="../slideLayouts/slideLayout41.xml"/><Relationship Id="rId21" Type="http://schemas.openxmlformats.org/officeDocument/2006/relationships/slideLayout" Target="../slideLayouts/slideLayout59.xml"/><Relationship Id="rId34" Type="http://schemas.openxmlformats.org/officeDocument/2006/relationships/image" Target="../media/image6.png"/><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slideLayout" Target="../slideLayouts/slideLayout55.xml"/><Relationship Id="rId25" Type="http://schemas.openxmlformats.org/officeDocument/2006/relationships/slideLayout" Target="../slideLayouts/slideLayout63.xml"/><Relationship Id="rId33" Type="http://schemas.openxmlformats.org/officeDocument/2006/relationships/image" Target="../media/image5.png"/><Relationship Id="rId2" Type="http://schemas.openxmlformats.org/officeDocument/2006/relationships/slideLayout" Target="../slideLayouts/slideLayout40.xml"/><Relationship Id="rId16" Type="http://schemas.openxmlformats.org/officeDocument/2006/relationships/slideLayout" Target="../slideLayouts/slideLayout54.xml"/><Relationship Id="rId20" Type="http://schemas.openxmlformats.org/officeDocument/2006/relationships/slideLayout" Target="../slideLayouts/slideLayout58.xml"/><Relationship Id="rId29" Type="http://schemas.openxmlformats.org/officeDocument/2006/relationships/slideLayout" Target="../slideLayouts/slideLayout67.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24" Type="http://schemas.openxmlformats.org/officeDocument/2006/relationships/slideLayout" Target="../slideLayouts/slideLayout62.xml"/><Relationship Id="rId32" Type="http://schemas.openxmlformats.org/officeDocument/2006/relationships/image" Target="../media/image8.png"/><Relationship Id="rId5" Type="http://schemas.openxmlformats.org/officeDocument/2006/relationships/slideLayout" Target="../slideLayouts/slideLayout43.xml"/><Relationship Id="rId15" Type="http://schemas.openxmlformats.org/officeDocument/2006/relationships/slideLayout" Target="../slideLayouts/slideLayout53.xml"/><Relationship Id="rId23" Type="http://schemas.openxmlformats.org/officeDocument/2006/relationships/slideLayout" Target="../slideLayouts/slideLayout61.xml"/><Relationship Id="rId28" Type="http://schemas.openxmlformats.org/officeDocument/2006/relationships/slideLayout" Target="../slideLayouts/slideLayout66.xml"/><Relationship Id="rId10" Type="http://schemas.openxmlformats.org/officeDocument/2006/relationships/slideLayout" Target="../slideLayouts/slideLayout48.xml"/><Relationship Id="rId19" Type="http://schemas.openxmlformats.org/officeDocument/2006/relationships/slideLayout" Target="../slideLayouts/slideLayout57.xml"/><Relationship Id="rId31" Type="http://schemas.openxmlformats.org/officeDocument/2006/relationships/image" Target="../media/image7.png"/><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 Id="rId22" Type="http://schemas.openxmlformats.org/officeDocument/2006/relationships/slideLayout" Target="../slideLayouts/slideLayout60.xml"/><Relationship Id="rId27" Type="http://schemas.openxmlformats.org/officeDocument/2006/relationships/slideLayout" Target="../slideLayouts/slideLayout65.xml"/><Relationship Id="rId30" Type="http://schemas.openxmlformats.org/officeDocument/2006/relationships/theme" Target="../theme/theme2.xml"/><Relationship Id="rId8"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80.xml"/><Relationship Id="rId18" Type="http://schemas.openxmlformats.org/officeDocument/2006/relationships/slideLayout" Target="../slideLayouts/slideLayout85.xml"/><Relationship Id="rId26" Type="http://schemas.openxmlformats.org/officeDocument/2006/relationships/slideLayout" Target="../slideLayouts/slideLayout93.xml"/><Relationship Id="rId3" Type="http://schemas.openxmlformats.org/officeDocument/2006/relationships/slideLayout" Target="../slideLayouts/slideLayout70.xml"/><Relationship Id="rId21" Type="http://schemas.openxmlformats.org/officeDocument/2006/relationships/slideLayout" Target="../slideLayouts/slideLayout88.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17" Type="http://schemas.openxmlformats.org/officeDocument/2006/relationships/slideLayout" Target="../slideLayouts/slideLayout84.xml"/><Relationship Id="rId25" Type="http://schemas.openxmlformats.org/officeDocument/2006/relationships/slideLayout" Target="../slideLayouts/slideLayout92.xml"/><Relationship Id="rId33" Type="http://schemas.openxmlformats.org/officeDocument/2006/relationships/image" Target="../media/image8.png"/><Relationship Id="rId2" Type="http://schemas.openxmlformats.org/officeDocument/2006/relationships/slideLayout" Target="../slideLayouts/slideLayout69.xml"/><Relationship Id="rId16" Type="http://schemas.openxmlformats.org/officeDocument/2006/relationships/slideLayout" Target="../slideLayouts/slideLayout83.xml"/><Relationship Id="rId20" Type="http://schemas.openxmlformats.org/officeDocument/2006/relationships/slideLayout" Target="../slideLayouts/slideLayout87.xml"/><Relationship Id="rId29" Type="http://schemas.openxmlformats.org/officeDocument/2006/relationships/slideLayout" Target="../slideLayouts/slideLayout96.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24" Type="http://schemas.openxmlformats.org/officeDocument/2006/relationships/slideLayout" Target="../slideLayouts/slideLayout91.xml"/><Relationship Id="rId32" Type="http://schemas.openxmlformats.org/officeDocument/2006/relationships/image" Target="../media/image7.png"/><Relationship Id="rId5" Type="http://schemas.openxmlformats.org/officeDocument/2006/relationships/slideLayout" Target="../slideLayouts/slideLayout72.xml"/><Relationship Id="rId15" Type="http://schemas.openxmlformats.org/officeDocument/2006/relationships/slideLayout" Target="../slideLayouts/slideLayout82.xml"/><Relationship Id="rId23" Type="http://schemas.openxmlformats.org/officeDocument/2006/relationships/slideLayout" Target="../slideLayouts/slideLayout90.xml"/><Relationship Id="rId28" Type="http://schemas.openxmlformats.org/officeDocument/2006/relationships/slideLayout" Target="../slideLayouts/slideLayout95.xml"/><Relationship Id="rId10" Type="http://schemas.openxmlformats.org/officeDocument/2006/relationships/slideLayout" Target="../slideLayouts/slideLayout77.xml"/><Relationship Id="rId19" Type="http://schemas.openxmlformats.org/officeDocument/2006/relationships/slideLayout" Target="../slideLayouts/slideLayout86.xml"/><Relationship Id="rId31" Type="http://schemas.openxmlformats.org/officeDocument/2006/relationships/theme" Target="../theme/theme3.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slideLayout" Target="../slideLayouts/slideLayout81.xml"/><Relationship Id="rId22" Type="http://schemas.openxmlformats.org/officeDocument/2006/relationships/slideLayout" Target="../slideLayouts/slideLayout89.xml"/><Relationship Id="rId27" Type="http://schemas.openxmlformats.org/officeDocument/2006/relationships/slideLayout" Target="../slideLayouts/slideLayout94.xml"/><Relationship Id="rId30" Type="http://schemas.openxmlformats.org/officeDocument/2006/relationships/slideLayout" Target="../slideLayouts/slideLayout97.xml"/><Relationship Id="rId8"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40"/>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41"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 id="2147484245" r:id="rId35"/>
    <p:sldLayoutId id="2147484246" r:id="rId36"/>
    <p:sldLayoutId id="2147484248" r:id="rId37"/>
    <p:sldLayoutId id="2147484249" r:id="rId38"/>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 id="2147484174"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62.xml"/><Relationship Id="rId5" Type="http://schemas.openxmlformats.org/officeDocument/2006/relationships/image" Target="../media/image11.jp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35.xml"/><Relationship Id="rId4" Type="http://schemas.openxmlformats.org/officeDocument/2006/relationships/image" Target="../media/image41.png"/></Relationships>
</file>

<file path=ppt/slides/_rels/slide1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36.xml"/><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3" Type="http://schemas.openxmlformats.org/officeDocument/2006/relationships/hyperlink" Target="https://usace.dps.mil/sites/KMP-WM/SitePages/Corps-Water-Management-System-(CWMS).aspx" TargetMode="External"/><Relationship Id="rId2" Type="http://schemas.openxmlformats.org/officeDocument/2006/relationships/notesSlide" Target="../notesSlides/notesSlide3.xml"/><Relationship Id="rId1" Type="http://schemas.openxmlformats.org/officeDocument/2006/relationships/slideLayout" Target="../slideLayouts/slideLayout21.xml"/><Relationship Id="rId6" Type="http://schemas.openxmlformats.org/officeDocument/2006/relationships/hyperlink" Target="https://dod.teams.microsoft.us/l/team/19%3Adod%3Adbd918be2e6b434a8520e65c78d55e21%40thread.skype/conversations?groupId=60a3bc99-ab46-4b3a-8690-198ec6cbced3&amp;tenantId=fc4d76ba-f17c-4c50-b9a7-8f3163d27582" TargetMode="External"/><Relationship Id="rId5" Type="http://schemas.openxmlformats.org/officeDocument/2006/relationships/hyperlink" Target="https://discourse.hecdev.net/c/cwms/5" TargetMode="External"/><Relationship Id="rId4" Type="http://schemas.openxmlformats.org/officeDocument/2006/relationships/hyperlink" Target="https://www.hec.usace.army.mil/confluence/cwmsdocs"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3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1.xml"/><Relationship Id="rId4" Type="http://schemas.openxmlformats.org/officeDocument/2006/relationships/image" Target="../media/image22.png"/></Relationships>
</file>

<file path=ppt/slides/_rels/slide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1.xml"/><Relationship Id="rId4" Type="http://schemas.openxmlformats.org/officeDocument/2006/relationships/image" Target="../media/image25.png"/></Relationships>
</file>

<file path=ppt/slides/_rels/slide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1.xml"/><Relationship Id="rId4" Type="http://schemas.openxmlformats.org/officeDocument/2006/relationships/image" Target="../media/image28.png"/></Relationships>
</file>

<file path=ppt/slides/_rels/slide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1.xml"/><Relationship Id="rId4"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a:xfrm>
            <a:off x="266700" y="260931"/>
            <a:ext cx="5821279" cy="1833340"/>
          </a:xfrm>
        </p:spPr>
        <p:txBody>
          <a:bodyPr/>
          <a:lstStyle/>
          <a:p>
            <a:pPr algn="ctr"/>
            <a:r>
              <a:rPr lang="en-US" sz="3600" dirty="0"/>
              <a:t>HEC-</a:t>
            </a:r>
            <a:r>
              <a:rPr lang="en-US" sz="3600" dirty="0" err="1"/>
              <a:t>MetVue</a:t>
            </a:r>
            <a:r>
              <a:rPr lang="en-US" sz="3600" dirty="0"/>
              <a:t> overview</a:t>
            </a:r>
            <a:endParaRPr lang="en-US" sz="1600" dirty="0"/>
          </a:p>
        </p:txBody>
      </p:sp>
      <p:pic>
        <p:nvPicPr>
          <p:cNvPr id="17" name="Picture Placeholder 16" descr="Map&#10;&#10;Description automatically generated">
            <a:extLst>
              <a:ext uri="{FF2B5EF4-FFF2-40B4-BE49-F238E27FC236}">
                <a16:creationId xmlns:a16="http://schemas.microsoft.com/office/drawing/2014/main" id="{C4B429A1-F9FE-3EDE-566C-616C13A24832}"/>
              </a:ext>
            </a:extLst>
          </p:cNvPr>
          <p:cNvPicPr>
            <a:picLocks noGrp="1" noChangeAspect="1"/>
          </p:cNvPicPr>
          <p:nvPr>
            <p:ph type="pic" sz="quarter" idx="13"/>
          </p:nvPr>
        </p:nvPicPr>
        <p:blipFill rotWithShape="1">
          <a:blip r:embed="rId3"/>
          <a:srcRect t="232" b="232"/>
          <a:stretch/>
        </p:blipFill>
        <p:spPr>
          <a:prstGeom prst="rect">
            <a:avLst/>
          </a:prstGeom>
          <a:ln>
            <a:noFill/>
          </a:ln>
          <a:effectLst>
            <a:outerShdw blurRad="292100" dist="139700" dir="2700000" algn="tl" rotWithShape="0">
              <a:srgbClr val="333333">
                <a:alpha val="65000"/>
              </a:srgbClr>
            </a:outerShdw>
          </a:effectLst>
        </p:spPr>
      </p:pic>
      <p:pic>
        <p:nvPicPr>
          <p:cNvPr id="12" name="Picture Placeholder 11" descr="Map&#10;&#10;Description automatically generated">
            <a:extLst>
              <a:ext uri="{FF2B5EF4-FFF2-40B4-BE49-F238E27FC236}">
                <a16:creationId xmlns:a16="http://schemas.microsoft.com/office/drawing/2014/main" id="{79C25785-F61C-FE0D-3F91-67C70C308A2D}"/>
              </a:ext>
            </a:extLst>
          </p:cNvPr>
          <p:cNvPicPr>
            <a:picLocks noGrp="1" noChangeAspect="1"/>
          </p:cNvPicPr>
          <p:nvPr>
            <p:ph type="pic" sz="quarter" idx="15"/>
          </p:nvPr>
        </p:nvPicPr>
        <p:blipFill rotWithShape="1">
          <a:blip r:embed="rId4"/>
          <a:srcRect l="5272" r="5272"/>
          <a:stretch/>
        </p:blipFill>
        <p:spPr>
          <a:prstGeom prst="rect">
            <a:avLst/>
          </a:prstGeom>
          <a:ln>
            <a:noFill/>
          </a:ln>
          <a:effectLst>
            <a:outerShdw blurRad="292100" dist="139700" dir="2700000" algn="tl" rotWithShape="0">
              <a:srgbClr val="333333">
                <a:alpha val="65000"/>
              </a:srgbClr>
            </a:outerShdw>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a:xfrm>
            <a:off x="266700" y="2595714"/>
            <a:ext cx="5808663" cy="2985472"/>
          </a:xfrm>
        </p:spPr>
        <p:txBody>
          <a:bodyPr/>
          <a:lstStyle/>
          <a:p>
            <a:r>
              <a:rPr lang="en-US" sz="2400" b="1" dirty="0"/>
              <a:t>Fauwaz Hanbali</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5"/>
          <a:srcRect l="4446" t="2418" r="4446" b="2225"/>
          <a:stretch/>
        </p:blipFill>
        <p:spPr>
          <a:xfrm>
            <a:off x="5140944" y="3507454"/>
            <a:ext cx="3314700" cy="3093720"/>
          </a:xfrm>
          <a:prstGeom prst="rect">
            <a:avLst/>
          </a:prstGeom>
          <a:ln>
            <a:noFill/>
          </a:ln>
          <a:effectLst>
            <a:outerShdw blurRad="292100" dist="139700" dir="2700000" algn="tl" rotWithShape="0">
              <a:srgbClr val="333333">
                <a:alpha val="65000"/>
              </a:srgbClr>
            </a:outerShdw>
          </a:effectLst>
        </p:spPr>
      </p:pic>
      <p:sp>
        <p:nvSpPr>
          <p:cNvPr id="3" name="Title 4">
            <a:extLst>
              <a:ext uri="{FF2B5EF4-FFF2-40B4-BE49-F238E27FC236}">
                <a16:creationId xmlns:a16="http://schemas.microsoft.com/office/drawing/2014/main" id="{D137D13C-DFA5-00CD-D3A4-B0D1B641AC47}"/>
              </a:ext>
            </a:extLst>
          </p:cNvPr>
          <p:cNvSpPr txBox="1">
            <a:spLocks/>
          </p:cNvSpPr>
          <p:nvPr/>
        </p:nvSpPr>
        <p:spPr bwMode="auto">
          <a:xfrm>
            <a:off x="274721" y="2212801"/>
            <a:ext cx="5821279" cy="271754"/>
          </a:xfrm>
          <a:prstGeom prst="rect">
            <a:avLst/>
          </a:prstGeom>
          <a:noFill/>
          <a:ln w="12700">
            <a:solidFill>
              <a:schemeClr val="accent3"/>
            </a:solidFill>
            <a:miter lim="800000"/>
            <a:headEnd/>
            <a:tailEnd/>
          </a:ln>
        </p:spPr>
        <p:txBody>
          <a:bodyPr vert="horz" wrap="square" lIns="45720" tIns="0" rIns="0" bIns="0" numCol="1" anchor="ctr" anchorCtr="0" compatLnSpc="1">
            <a:prstTxWarp prst="textNoShape">
              <a:avLst/>
            </a:prstTxWarp>
          </a:bodyPr>
          <a:lstStyle>
            <a:lvl1pPr algn="ctr" rtl="0" eaLnBrk="1" fontAlgn="base" hangingPunct="1">
              <a:spcBef>
                <a:spcPct val="0"/>
              </a:spcBef>
              <a:spcAft>
                <a:spcPct val="0"/>
              </a:spcAft>
              <a:defRPr sz="3200" b="1" kern="1200" cap="all">
                <a:solidFill>
                  <a:schemeClr val="accent3"/>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a:lstStyle>
          <a:p>
            <a:r>
              <a:rPr lang="en-US" sz="1800" dirty="0"/>
              <a:t>Part B – Key Features Orientation</a:t>
            </a:r>
          </a:p>
        </p:txBody>
      </p:sp>
    </p:spTree>
    <p:extLst>
      <p:ext uri="{BB962C8B-B14F-4D97-AF65-F5344CB8AC3E}">
        <p14:creationId xmlns:p14="http://schemas.microsoft.com/office/powerpoint/2010/main" val="7598270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DSS Grid Selection</a:t>
            </a:r>
          </a:p>
        </p:txBody>
      </p:sp>
      <p:sp>
        <p:nvSpPr>
          <p:cNvPr id="13" name="Freeform: Shape 12">
            <a:extLst>
              <a:ext uri="{FF2B5EF4-FFF2-40B4-BE49-F238E27FC236}">
                <a16:creationId xmlns:a16="http://schemas.microsoft.com/office/drawing/2014/main" id="{7D7339E3-208B-5B0D-4ED4-0C191317E282}"/>
              </a:ext>
            </a:extLst>
          </p:cNvPr>
          <p:cNvSpPr/>
          <p:nvPr/>
        </p:nvSpPr>
        <p:spPr>
          <a:xfrm>
            <a:off x="4051747" y="2632105"/>
            <a:ext cx="808052" cy="540972"/>
          </a:xfrm>
          <a:custGeom>
            <a:avLst/>
            <a:gdLst>
              <a:gd name="connsiteX0" fmla="*/ 726392 w 726392"/>
              <a:gd name="connsiteY0" fmla="*/ 0 h 487110"/>
              <a:gd name="connsiteX1" fmla="*/ 401652 w 726392"/>
              <a:gd name="connsiteY1" fmla="*/ 111095 h 487110"/>
              <a:gd name="connsiteX2" fmla="*/ 0 w 726392"/>
              <a:gd name="connsiteY2" fmla="*/ 487110 h 487110"/>
            </a:gdLst>
            <a:ahLst/>
            <a:cxnLst>
              <a:cxn ang="0">
                <a:pos x="connsiteX0" y="connsiteY0"/>
              </a:cxn>
              <a:cxn ang="0">
                <a:pos x="connsiteX1" y="connsiteY1"/>
              </a:cxn>
              <a:cxn ang="0">
                <a:pos x="connsiteX2" y="connsiteY2"/>
              </a:cxn>
            </a:cxnLst>
            <a:rect l="l" t="t" r="r" b="b"/>
            <a:pathLst>
              <a:path w="726392" h="487110">
                <a:moveTo>
                  <a:pt x="726392" y="0"/>
                </a:moveTo>
                <a:cubicBezTo>
                  <a:pt x="624554" y="14955"/>
                  <a:pt x="522717" y="29910"/>
                  <a:pt x="401652" y="111095"/>
                </a:cubicBezTo>
                <a:cubicBezTo>
                  <a:pt x="280587" y="192280"/>
                  <a:pt x="140293" y="339695"/>
                  <a:pt x="0" y="487110"/>
                </a:cubicBezTo>
              </a:path>
            </a:pathLst>
          </a:custGeom>
          <a:ln w="15875">
            <a:tailEnd type="triangle" w="med" len="lg"/>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p>
        </p:txBody>
      </p:sp>
      <p:pic>
        <p:nvPicPr>
          <p:cNvPr id="4" name="Picture 3">
            <a:extLst>
              <a:ext uri="{FF2B5EF4-FFF2-40B4-BE49-F238E27FC236}">
                <a16:creationId xmlns:a16="http://schemas.microsoft.com/office/drawing/2014/main" id="{44C0E6A5-0812-1A0E-C3BF-6BD64C6FFA1D}"/>
              </a:ext>
            </a:extLst>
          </p:cNvPr>
          <p:cNvPicPr>
            <a:picLocks noChangeAspect="1"/>
          </p:cNvPicPr>
          <p:nvPr/>
        </p:nvPicPr>
        <p:blipFill>
          <a:blip r:embed="rId2"/>
          <a:stretch>
            <a:fillRect/>
          </a:stretch>
        </p:blipFill>
        <p:spPr>
          <a:xfrm>
            <a:off x="3892495" y="1306285"/>
            <a:ext cx="7996602" cy="5030848"/>
          </a:xfrm>
          <a:prstGeom prst="rect">
            <a:avLst/>
          </a:prstGeom>
        </p:spPr>
      </p:pic>
      <p:pic>
        <p:nvPicPr>
          <p:cNvPr id="6" name="Picture 5">
            <a:extLst>
              <a:ext uri="{FF2B5EF4-FFF2-40B4-BE49-F238E27FC236}">
                <a16:creationId xmlns:a16="http://schemas.microsoft.com/office/drawing/2014/main" id="{99C7060A-E85E-3824-1CCD-D6891A231461}"/>
              </a:ext>
            </a:extLst>
          </p:cNvPr>
          <p:cNvPicPr>
            <a:picLocks noChangeAspect="1"/>
          </p:cNvPicPr>
          <p:nvPr/>
        </p:nvPicPr>
        <p:blipFill>
          <a:blip r:embed="rId3"/>
          <a:stretch>
            <a:fillRect/>
          </a:stretch>
        </p:blipFill>
        <p:spPr>
          <a:xfrm>
            <a:off x="281768" y="1559089"/>
            <a:ext cx="2882301" cy="2920321"/>
          </a:xfrm>
          <a:prstGeom prst="rect">
            <a:avLst/>
          </a:prstGeom>
        </p:spPr>
      </p:pic>
      <p:sp>
        <p:nvSpPr>
          <p:cNvPr id="10" name="Freeform: Shape 9">
            <a:extLst>
              <a:ext uri="{FF2B5EF4-FFF2-40B4-BE49-F238E27FC236}">
                <a16:creationId xmlns:a16="http://schemas.microsoft.com/office/drawing/2014/main" id="{86876A6A-0AED-B1A9-53B4-F614D59A577D}"/>
              </a:ext>
            </a:extLst>
          </p:cNvPr>
          <p:cNvSpPr/>
          <p:nvPr/>
        </p:nvSpPr>
        <p:spPr>
          <a:xfrm>
            <a:off x="3164069" y="2513773"/>
            <a:ext cx="808052" cy="540972"/>
          </a:xfrm>
          <a:custGeom>
            <a:avLst/>
            <a:gdLst>
              <a:gd name="connsiteX0" fmla="*/ 726392 w 726392"/>
              <a:gd name="connsiteY0" fmla="*/ 0 h 487110"/>
              <a:gd name="connsiteX1" fmla="*/ 401652 w 726392"/>
              <a:gd name="connsiteY1" fmla="*/ 111095 h 487110"/>
              <a:gd name="connsiteX2" fmla="*/ 0 w 726392"/>
              <a:gd name="connsiteY2" fmla="*/ 487110 h 487110"/>
            </a:gdLst>
            <a:ahLst/>
            <a:cxnLst>
              <a:cxn ang="0">
                <a:pos x="connsiteX0" y="connsiteY0"/>
              </a:cxn>
              <a:cxn ang="0">
                <a:pos x="connsiteX1" y="connsiteY1"/>
              </a:cxn>
              <a:cxn ang="0">
                <a:pos x="connsiteX2" y="connsiteY2"/>
              </a:cxn>
            </a:cxnLst>
            <a:rect l="l" t="t" r="r" b="b"/>
            <a:pathLst>
              <a:path w="726392" h="487110">
                <a:moveTo>
                  <a:pt x="726392" y="0"/>
                </a:moveTo>
                <a:cubicBezTo>
                  <a:pt x="624554" y="14955"/>
                  <a:pt x="522717" y="29910"/>
                  <a:pt x="401652" y="111095"/>
                </a:cubicBezTo>
                <a:cubicBezTo>
                  <a:pt x="280587" y="192280"/>
                  <a:pt x="140293" y="339695"/>
                  <a:pt x="0" y="487110"/>
                </a:cubicBezTo>
              </a:path>
            </a:pathLst>
          </a:custGeom>
          <a:ln w="15875">
            <a:tailEnd type="triangle" w="med" len="lg"/>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559055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5066" y="128981"/>
            <a:ext cx="9452933" cy="832920"/>
          </a:xfrm>
        </p:spPr>
        <p:txBody>
          <a:bodyPr/>
          <a:lstStyle/>
          <a:p>
            <a:r>
              <a:rPr lang="en-US" dirty="0"/>
              <a:t>Sample PRISM Data </a:t>
            </a:r>
          </a:p>
        </p:txBody>
      </p:sp>
      <p:pic>
        <p:nvPicPr>
          <p:cNvPr id="3" name="Picture 2"/>
          <p:cNvPicPr>
            <a:picLocks noChangeAspect="1"/>
          </p:cNvPicPr>
          <p:nvPr/>
        </p:nvPicPr>
        <p:blipFill rotWithShape="1">
          <a:blip r:embed="rId2"/>
          <a:srcRect b="8697"/>
          <a:stretch/>
        </p:blipFill>
        <p:spPr>
          <a:xfrm>
            <a:off x="1524000" y="1718315"/>
            <a:ext cx="9144000" cy="5001709"/>
          </a:xfrm>
          <a:prstGeom prst="rect">
            <a:avLst/>
          </a:prstGeom>
          <a:ln>
            <a:solidFill>
              <a:schemeClr val="bg1">
                <a:lumMod val="75000"/>
              </a:schemeClr>
            </a:solidFill>
          </a:ln>
        </p:spPr>
      </p:pic>
      <p:grpSp>
        <p:nvGrpSpPr>
          <p:cNvPr id="7" name="Group 6">
            <a:extLst>
              <a:ext uri="{FF2B5EF4-FFF2-40B4-BE49-F238E27FC236}">
                <a16:creationId xmlns:a16="http://schemas.microsoft.com/office/drawing/2014/main" id="{478EB829-B6A1-2E13-7A3D-F5B2DAE2F551}"/>
              </a:ext>
            </a:extLst>
          </p:cNvPr>
          <p:cNvGrpSpPr/>
          <p:nvPr/>
        </p:nvGrpSpPr>
        <p:grpSpPr>
          <a:xfrm>
            <a:off x="8599229" y="1075307"/>
            <a:ext cx="2794043" cy="2199375"/>
            <a:chOff x="8599229" y="1075307"/>
            <a:chExt cx="2794043" cy="2199375"/>
          </a:xfrm>
        </p:grpSpPr>
        <p:pic>
          <p:nvPicPr>
            <p:cNvPr id="4" name="Picture 3"/>
            <p:cNvPicPr>
              <a:picLocks noChangeAspect="1"/>
            </p:cNvPicPr>
            <p:nvPr/>
          </p:nvPicPr>
          <p:blipFill rotWithShape="1">
            <a:blip r:embed="rId3"/>
            <a:srcRect l="23125" t="2830" r="3828" b="1265"/>
            <a:stretch/>
          </p:blipFill>
          <p:spPr>
            <a:xfrm>
              <a:off x="8599229" y="1075307"/>
              <a:ext cx="2794043" cy="2199375"/>
            </a:xfrm>
            <a:prstGeom prst="rect">
              <a:avLst/>
            </a:prstGeom>
            <a:ln>
              <a:solidFill>
                <a:schemeClr val="bg1">
                  <a:lumMod val="75000"/>
                </a:schemeClr>
              </a:solidFill>
            </a:ln>
            <a:effectLst>
              <a:outerShdw blurRad="292100" dist="139700" dir="2700000" algn="tl" rotWithShape="0">
                <a:srgbClr val="333333">
                  <a:alpha val="65000"/>
                </a:srgbClr>
              </a:outerShdw>
            </a:effectLst>
          </p:spPr>
        </p:pic>
        <p:sp>
          <p:nvSpPr>
            <p:cNvPr id="5" name="TextBox 4">
              <a:extLst>
                <a:ext uri="{FF2B5EF4-FFF2-40B4-BE49-F238E27FC236}">
                  <a16:creationId xmlns:a16="http://schemas.microsoft.com/office/drawing/2014/main" id="{1D600DDD-9BB6-BE3D-4DE5-E464E8D83175}"/>
                </a:ext>
              </a:extLst>
            </p:cNvPr>
            <p:cNvSpPr txBox="1"/>
            <p:nvPr/>
          </p:nvSpPr>
          <p:spPr>
            <a:xfrm>
              <a:off x="9043699" y="2234815"/>
              <a:ext cx="1955412"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C00000"/>
                  </a:solidFill>
                  <a:effectLst/>
                  <a:uLnTx/>
                  <a:uFillTx/>
                  <a:latin typeface="Tw Cen MT"/>
                </a:rPr>
                <a:t>Defined Rectangle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C00000"/>
                  </a:solidFill>
                  <a:effectLst/>
                  <a:uLnTx/>
                  <a:uFillTx/>
                  <a:latin typeface="Tw Cen MT"/>
                </a:rPr>
                <a:t>Mask</a:t>
              </a:r>
            </a:p>
          </p:txBody>
        </p:sp>
      </p:grpSp>
      <p:grpSp>
        <p:nvGrpSpPr>
          <p:cNvPr id="9" name="Group 8">
            <a:extLst>
              <a:ext uri="{FF2B5EF4-FFF2-40B4-BE49-F238E27FC236}">
                <a16:creationId xmlns:a16="http://schemas.microsoft.com/office/drawing/2014/main" id="{6A6BDA98-2AD1-3D03-CD6D-407E71BB886C}"/>
              </a:ext>
            </a:extLst>
          </p:cNvPr>
          <p:cNvGrpSpPr/>
          <p:nvPr/>
        </p:nvGrpSpPr>
        <p:grpSpPr>
          <a:xfrm>
            <a:off x="7429486" y="1075307"/>
            <a:ext cx="1456267" cy="1636240"/>
            <a:chOff x="7429486" y="1075307"/>
            <a:chExt cx="1456267" cy="1636240"/>
          </a:xfrm>
        </p:grpSpPr>
        <p:pic>
          <p:nvPicPr>
            <p:cNvPr id="6" name="Picture 5"/>
            <p:cNvPicPr>
              <a:picLocks noChangeAspect="1"/>
            </p:cNvPicPr>
            <p:nvPr/>
          </p:nvPicPr>
          <p:blipFill rotWithShape="1">
            <a:blip r:embed="rId4"/>
            <a:srcRect r="60500"/>
            <a:stretch/>
          </p:blipFill>
          <p:spPr>
            <a:xfrm>
              <a:off x="7873957" y="1075307"/>
              <a:ext cx="567326" cy="993232"/>
            </a:xfrm>
            <a:prstGeom prst="rect">
              <a:avLst/>
            </a:prstGeom>
            <a:ln>
              <a:solidFill>
                <a:schemeClr val="bg1">
                  <a:lumMod val="75000"/>
                </a:schemeClr>
              </a:solidFill>
            </a:ln>
          </p:spPr>
        </p:pic>
        <p:sp>
          <p:nvSpPr>
            <p:cNvPr id="8" name="TextBox 7">
              <a:extLst>
                <a:ext uri="{FF2B5EF4-FFF2-40B4-BE49-F238E27FC236}">
                  <a16:creationId xmlns:a16="http://schemas.microsoft.com/office/drawing/2014/main" id="{238EBEAF-2F31-E21D-1239-4F80C398F920}"/>
                </a:ext>
              </a:extLst>
            </p:cNvPr>
            <p:cNvSpPr txBox="1"/>
            <p:nvPr/>
          </p:nvSpPr>
          <p:spPr>
            <a:xfrm>
              <a:off x="7429486" y="2065216"/>
              <a:ext cx="1456267"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C00000"/>
                  </a:solidFill>
                  <a:effectLst/>
                  <a:uLnTx/>
                  <a:uFillTx/>
                  <a:latin typeface="Tw Cen MT"/>
                </a:rPr>
                <a:t>Polygon</a:t>
              </a:r>
            </a:p>
            <a:p>
              <a:pPr marL="0" marR="0" lvl="0" indent="0" algn="ctr" defTabSz="914400" eaLnBrk="1" fontAlgn="auto" latinLnBrk="0" hangingPunct="1">
                <a:lnSpc>
                  <a:spcPct val="100000"/>
                </a:lnSpc>
                <a:spcBef>
                  <a:spcPts val="0"/>
                </a:spcBef>
                <a:spcAft>
                  <a:spcPts val="0"/>
                </a:spcAft>
                <a:buClrTx/>
                <a:buSzTx/>
                <a:buFontTx/>
                <a:buNone/>
                <a:tabLst/>
                <a:defRPr/>
              </a:pPr>
              <a:r>
                <a:rPr lang="en-US" kern="0" dirty="0">
                  <a:solidFill>
                    <a:srgbClr val="C00000"/>
                  </a:solidFill>
                  <a:latin typeface="Tw Cen MT"/>
                </a:rPr>
                <a:t>Mask</a:t>
              </a:r>
              <a:endParaRPr kumimoji="0" lang="en-US" sz="1800" b="0" i="0" u="none" strike="noStrike" kern="0" cap="none" spc="0" normalizeH="0" baseline="0" noProof="0" dirty="0">
                <a:ln>
                  <a:noFill/>
                </a:ln>
                <a:solidFill>
                  <a:srgbClr val="C00000"/>
                </a:solidFill>
                <a:effectLst/>
                <a:uLnTx/>
                <a:uFillTx/>
                <a:latin typeface="Tw Cen MT"/>
              </a:endParaRPr>
            </a:p>
          </p:txBody>
        </p:sp>
      </p:grpSp>
    </p:spTree>
    <p:extLst>
      <p:ext uri="{BB962C8B-B14F-4D97-AF65-F5344CB8AC3E}">
        <p14:creationId xmlns:p14="http://schemas.microsoft.com/office/powerpoint/2010/main" val="1311307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6648" y="-30192"/>
            <a:ext cx="8153400" cy="990600"/>
          </a:xfrm>
        </p:spPr>
        <p:txBody>
          <a:bodyPr/>
          <a:lstStyle/>
          <a:p>
            <a:pPr algn="ctr"/>
            <a:r>
              <a:rPr lang="en-US" dirty="0"/>
              <a:t>Ad-hoc Polygon Clipping</a:t>
            </a:r>
          </a:p>
        </p:txBody>
      </p:sp>
      <p:pic>
        <p:nvPicPr>
          <p:cNvPr id="4" name="Picture 3"/>
          <p:cNvPicPr>
            <a:picLocks noChangeAspect="1"/>
          </p:cNvPicPr>
          <p:nvPr/>
        </p:nvPicPr>
        <p:blipFill>
          <a:blip r:embed="rId2"/>
          <a:stretch>
            <a:fillRect/>
          </a:stretch>
        </p:blipFill>
        <p:spPr>
          <a:xfrm>
            <a:off x="2135764" y="831940"/>
            <a:ext cx="8154284" cy="5264061"/>
          </a:xfrm>
          <a:prstGeom prst="rect">
            <a:avLst/>
          </a:prstGeom>
        </p:spPr>
      </p:pic>
      <p:pic>
        <p:nvPicPr>
          <p:cNvPr id="5" name="Picture 4"/>
          <p:cNvPicPr>
            <a:picLocks noChangeAspect="1"/>
          </p:cNvPicPr>
          <p:nvPr/>
        </p:nvPicPr>
        <p:blipFill>
          <a:blip r:embed="rId3"/>
          <a:stretch>
            <a:fillRect/>
          </a:stretch>
        </p:blipFill>
        <p:spPr>
          <a:xfrm>
            <a:off x="3179770" y="4869333"/>
            <a:ext cx="6896918" cy="1782774"/>
          </a:xfrm>
          <a:prstGeom prst="rect">
            <a:avLst/>
          </a:prstGeom>
        </p:spPr>
      </p:pic>
      <p:pic>
        <p:nvPicPr>
          <p:cNvPr id="8" name="Picture 7"/>
          <p:cNvPicPr>
            <a:picLocks noChangeAspect="1"/>
          </p:cNvPicPr>
          <p:nvPr/>
        </p:nvPicPr>
        <p:blipFill rotWithShape="1">
          <a:blip r:embed="rId4"/>
          <a:srcRect l="6390"/>
          <a:stretch/>
        </p:blipFill>
        <p:spPr>
          <a:xfrm>
            <a:off x="2891367" y="283208"/>
            <a:ext cx="372232" cy="36379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7412588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Time Zone Handling</a:t>
            </a:r>
          </a:p>
        </p:txBody>
      </p:sp>
      <p:sp>
        <p:nvSpPr>
          <p:cNvPr id="4" name="Content Placeholder 3"/>
          <p:cNvSpPr>
            <a:spLocks noGrp="1"/>
          </p:cNvSpPr>
          <p:nvPr>
            <p:ph sz="quarter" idx="4294967295"/>
          </p:nvPr>
        </p:nvSpPr>
        <p:spPr>
          <a:xfrm>
            <a:off x="854766" y="1600200"/>
            <a:ext cx="10502348" cy="4495800"/>
          </a:xfrm>
        </p:spPr>
        <p:txBody>
          <a:bodyPr>
            <a:normAutofit/>
          </a:bodyPr>
          <a:lstStyle/>
          <a:p>
            <a:r>
              <a:rPr lang="en-US" sz="2400" dirty="0"/>
              <a:t>Input Zone</a:t>
            </a:r>
          </a:p>
          <a:p>
            <a:pPr marL="457200" lvl="1"/>
            <a:r>
              <a:rPr lang="en-US" sz="2000" dirty="0"/>
              <a:t>DSS and other data types typically have Time Zone Information in their metadata.</a:t>
            </a:r>
          </a:p>
          <a:p>
            <a:pPr marL="457200" lvl="1"/>
            <a:r>
              <a:rPr lang="en-US" sz="2000" dirty="0"/>
              <a:t>If input data lacks meta data, PC Time Zone assumed by default, but user can override the time zone setting.</a:t>
            </a:r>
            <a:endParaRPr lang="en-US" dirty="0"/>
          </a:p>
          <a:p>
            <a:pPr marL="0" lvl="1" indent="0">
              <a:buNone/>
            </a:pPr>
            <a:endParaRPr lang="en-US" dirty="0"/>
          </a:p>
          <a:p>
            <a:r>
              <a:rPr lang="en-US" sz="2400" dirty="0"/>
              <a:t>Display Time Zone is a user setting to convert the input dataset’s time zone.</a:t>
            </a:r>
          </a:p>
          <a:p>
            <a:endParaRPr lang="en-US" sz="2400" dirty="0"/>
          </a:p>
          <a:p>
            <a:r>
              <a:rPr lang="en-US" sz="2400" dirty="0" err="1"/>
              <a:t>MetVue</a:t>
            </a:r>
            <a:r>
              <a:rPr lang="en-US" sz="2400" dirty="0"/>
              <a:t> allows for writing output datasets in any desired time zone.</a:t>
            </a:r>
          </a:p>
        </p:txBody>
      </p:sp>
      <p:graphicFrame>
        <p:nvGraphicFramePr>
          <p:cNvPr id="5" name="Diagram 4">
            <a:extLst>
              <a:ext uri="{FF2B5EF4-FFF2-40B4-BE49-F238E27FC236}">
                <a16:creationId xmlns:a16="http://schemas.microsoft.com/office/drawing/2014/main" id="{6CC9FB7D-BF08-39E7-EB59-F50A2E348E38}"/>
              </a:ext>
            </a:extLst>
          </p:cNvPr>
          <p:cNvGraphicFramePr/>
          <p:nvPr>
            <p:extLst>
              <p:ext uri="{D42A27DB-BD31-4B8C-83A1-F6EECF244321}">
                <p14:modId xmlns:p14="http://schemas.microsoft.com/office/powerpoint/2010/main" val="7194245"/>
              </p:ext>
            </p:extLst>
          </p:nvPr>
        </p:nvGraphicFramePr>
        <p:xfrm>
          <a:off x="3925905" y="4457176"/>
          <a:ext cx="4233798" cy="2185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189549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Dataset Meta Data</a:t>
            </a:r>
          </a:p>
        </p:txBody>
      </p:sp>
      <p:pic>
        <p:nvPicPr>
          <p:cNvPr id="2" name="Picture 1"/>
          <p:cNvPicPr>
            <a:picLocks noChangeAspect="1"/>
          </p:cNvPicPr>
          <p:nvPr/>
        </p:nvPicPr>
        <p:blipFill rotWithShape="1">
          <a:blip r:embed="rId2"/>
          <a:srcRect l="-1" t="750" r="523" b="5701"/>
          <a:stretch/>
        </p:blipFill>
        <p:spPr>
          <a:xfrm>
            <a:off x="2276637" y="1679787"/>
            <a:ext cx="7638726" cy="4158827"/>
          </a:xfrm>
          <a:prstGeom prst="rect">
            <a:avLst/>
          </a:prstGeom>
          <a:ln>
            <a:solidFill>
              <a:schemeClr val="tx1"/>
            </a:solidFill>
          </a:ln>
        </p:spPr>
      </p:pic>
    </p:spTree>
    <p:extLst>
      <p:ext uri="{BB962C8B-B14F-4D97-AF65-F5344CB8AC3E}">
        <p14:creationId xmlns:p14="http://schemas.microsoft.com/office/powerpoint/2010/main" val="41279738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29A7282-EEE2-C84F-2D88-FCCDCF6E4C45}"/>
              </a:ext>
            </a:extLst>
          </p:cNvPr>
          <p:cNvSpPr>
            <a:spLocks noGrp="1"/>
          </p:cNvSpPr>
          <p:nvPr>
            <p:ph type="title"/>
          </p:nvPr>
        </p:nvSpPr>
        <p:spPr/>
        <p:txBody>
          <a:bodyPr/>
          <a:lstStyle/>
          <a:p>
            <a:r>
              <a:rPr lang="en-US" dirty="0"/>
              <a:t>Supported Meteorological Variables</a:t>
            </a:r>
          </a:p>
        </p:txBody>
      </p:sp>
      <p:sp>
        <p:nvSpPr>
          <p:cNvPr id="7" name="Content Placeholder 2">
            <a:extLst>
              <a:ext uri="{FF2B5EF4-FFF2-40B4-BE49-F238E27FC236}">
                <a16:creationId xmlns:a16="http://schemas.microsoft.com/office/drawing/2014/main" id="{D9ED57CA-BBF0-0AE6-890B-EE284986DD3A}"/>
              </a:ext>
            </a:extLst>
          </p:cNvPr>
          <p:cNvSpPr txBox="1">
            <a:spLocks/>
          </p:cNvSpPr>
          <p:nvPr/>
        </p:nvSpPr>
        <p:spPr>
          <a:xfrm>
            <a:off x="2621280" y="1403499"/>
            <a:ext cx="3474720" cy="5454501"/>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panose="05000000000000000000" pitchFamily="2" charset="2"/>
              <a:buChar char="q"/>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Courier New" panose="02070309020205020404" pitchFamily="49" charset="0"/>
              <a:buChar char="o"/>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150000"/>
              <a:buFont typeface="Arial" panose="020B0604020202020204" pitchFamily="34" charset="0"/>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Arial" panose="020B0604020202020204" pitchFamily="34" charset="0"/>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306000" marR="0" lvl="0" indent="-306000" algn="l" defTabSz="457200" rtl="0" eaLnBrk="1" fontAlgn="auto" latinLnBrk="0" hangingPunct="1">
              <a:lnSpc>
                <a:spcPct val="110000"/>
              </a:lnSpc>
              <a:spcBef>
                <a:spcPct val="20000"/>
              </a:spcBef>
              <a:spcAft>
                <a:spcPts val="600"/>
              </a:spcAft>
              <a:buClr>
                <a:srgbClr val="1CADE4"/>
              </a:buClr>
              <a:buSzPct val="92000"/>
              <a:buFont typeface="Wingdings" panose="05000000000000000000" pitchFamily="2" charset="2"/>
              <a:buChar char="q"/>
              <a:tabLst/>
              <a:defRPr/>
            </a:pPr>
            <a:r>
              <a:rPr kumimoji="0" lang="en-US" sz="17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rPr>
              <a:t>Precipitation</a:t>
            </a:r>
          </a:p>
          <a:p>
            <a:pPr marL="306000" marR="0" lvl="0" indent="-306000" algn="l" defTabSz="457200" rtl="0" eaLnBrk="1" fontAlgn="auto" latinLnBrk="0" hangingPunct="1">
              <a:lnSpc>
                <a:spcPct val="110000"/>
              </a:lnSpc>
              <a:spcBef>
                <a:spcPct val="20000"/>
              </a:spcBef>
              <a:spcAft>
                <a:spcPts val="600"/>
              </a:spcAft>
              <a:buClr>
                <a:srgbClr val="1CADE4"/>
              </a:buClr>
              <a:buSzPct val="92000"/>
              <a:buFont typeface="Wingdings" panose="05000000000000000000" pitchFamily="2" charset="2"/>
              <a:buChar char="q"/>
              <a:tabLst/>
              <a:defRPr/>
            </a:pPr>
            <a:r>
              <a:rPr kumimoji="0" lang="en-US" sz="17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rPr>
              <a:t>Temperature</a:t>
            </a:r>
          </a:p>
          <a:p>
            <a:pPr marL="306000" marR="0" lvl="0" indent="-306000" algn="l" defTabSz="457200" rtl="0" eaLnBrk="1" fontAlgn="auto" latinLnBrk="0" hangingPunct="1">
              <a:lnSpc>
                <a:spcPct val="110000"/>
              </a:lnSpc>
              <a:spcBef>
                <a:spcPct val="20000"/>
              </a:spcBef>
              <a:spcAft>
                <a:spcPts val="600"/>
              </a:spcAft>
              <a:buClr>
                <a:srgbClr val="1CADE4"/>
              </a:buClr>
              <a:buSzPct val="92000"/>
              <a:buFont typeface="Wingdings" panose="05000000000000000000" pitchFamily="2" charset="2"/>
              <a:buChar char="q"/>
              <a:tabLst/>
              <a:defRPr/>
            </a:pPr>
            <a:r>
              <a:rPr kumimoji="0" lang="en-US" sz="17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rPr>
              <a:t>Snow Water Equivalent</a:t>
            </a:r>
          </a:p>
          <a:p>
            <a:pPr marL="306000" marR="0" lvl="0" indent="-306000" algn="l" defTabSz="457200" rtl="0" eaLnBrk="1" fontAlgn="auto" latinLnBrk="0" hangingPunct="1">
              <a:lnSpc>
                <a:spcPct val="110000"/>
              </a:lnSpc>
              <a:spcBef>
                <a:spcPct val="20000"/>
              </a:spcBef>
              <a:spcAft>
                <a:spcPts val="600"/>
              </a:spcAft>
              <a:buClr>
                <a:srgbClr val="1CADE4"/>
              </a:buClr>
              <a:buSzPct val="92000"/>
              <a:buFont typeface="Wingdings" panose="05000000000000000000" pitchFamily="2" charset="2"/>
              <a:buChar char="q"/>
              <a:tabLst/>
              <a:defRPr/>
            </a:pPr>
            <a:r>
              <a:rPr kumimoji="0" lang="en-US" sz="17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rPr>
              <a:t>Snow Melt</a:t>
            </a:r>
          </a:p>
          <a:p>
            <a:pPr marL="306000" marR="0" lvl="0" indent="-306000" algn="l" defTabSz="457200" rtl="0" eaLnBrk="1" fontAlgn="auto" latinLnBrk="0" hangingPunct="1">
              <a:lnSpc>
                <a:spcPct val="110000"/>
              </a:lnSpc>
              <a:spcBef>
                <a:spcPct val="20000"/>
              </a:spcBef>
              <a:spcAft>
                <a:spcPts val="600"/>
              </a:spcAft>
              <a:buClr>
                <a:srgbClr val="1CADE4"/>
              </a:buClr>
              <a:buSzPct val="92000"/>
              <a:buFont typeface="Wingdings" panose="05000000000000000000" pitchFamily="2" charset="2"/>
              <a:buChar char="q"/>
              <a:tabLst/>
              <a:defRPr/>
            </a:pPr>
            <a:r>
              <a:rPr kumimoji="0" lang="en-US" sz="17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rPr>
              <a:t>Snow Depth</a:t>
            </a:r>
          </a:p>
          <a:p>
            <a:pPr marL="306000" marR="0" lvl="0" indent="-306000" algn="l" defTabSz="457200" rtl="0" eaLnBrk="1" fontAlgn="auto" latinLnBrk="0" hangingPunct="1">
              <a:lnSpc>
                <a:spcPct val="110000"/>
              </a:lnSpc>
              <a:spcBef>
                <a:spcPct val="20000"/>
              </a:spcBef>
              <a:spcAft>
                <a:spcPts val="600"/>
              </a:spcAft>
              <a:buClr>
                <a:srgbClr val="1CADE4"/>
              </a:buClr>
              <a:buSzPct val="92000"/>
              <a:buFont typeface="Wingdings" panose="05000000000000000000" pitchFamily="2" charset="2"/>
              <a:buChar char="q"/>
              <a:tabLst/>
              <a:defRPr/>
            </a:pPr>
            <a:r>
              <a:rPr kumimoji="0" lang="en-US" sz="17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rPr>
              <a:t>Liquid Water</a:t>
            </a:r>
          </a:p>
          <a:p>
            <a:pPr marL="306000" marR="0" lvl="0" indent="-306000" algn="l" defTabSz="457200" rtl="0" eaLnBrk="1" fontAlgn="auto" latinLnBrk="0" hangingPunct="1">
              <a:lnSpc>
                <a:spcPct val="110000"/>
              </a:lnSpc>
              <a:spcBef>
                <a:spcPct val="20000"/>
              </a:spcBef>
              <a:spcAft>
                <a:spcPts val="600"/>
              </a:spcAft>
              <a:buClr>
                <a:srgbClr val="1CADE4"/>
              </a:buClr>
              <a:buSzPct val="92000"/>
              <a:buFont typeface="Wingdings" panose="05000000000000000000" pitchFamily="2" charset="2"/>
              <a:buChar char="q"/>
              <a:tabLst/>
              <a:defRPr/>
            </a:pPr>
            <a:r>
              <a:rPr kumimoji="0" lang="en-US" sz="17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rPr>
              <a:t>Cold Content</a:t>
            </a:r>
          </a:p>
          <a:p>
            <a:pPr marL="306000" marR="0" lvl="0" indent="-306000" algn="l" defTabSz="457200" rtl="0" eaLnBrk="1" fontAlgn="auto" latinLnBrk="0" hangingPunct="1">
              <a:lnSpc>
                <a:spcPct val="110000"/>
              </a:lnSpc>
              <a:spcBef>
                <a:spcPct val="20000"/>
              </a:spcBef>
              <a:spcAft>
                <a:spcPts val="600"/>
              </a:spcAft>
              <a:buClr>
                <a:srgbClr val="1CADE4"/>
              </a:buClr>
              <a:buSzPct val="92000"/>
              <a:buFont typeface="Wingdings" panose="05000000000000000000" pitchFamily="2" charset="2"/>
              <a:buChar char="q"/>
              <a:tabLst/>
              <a:defRPr/>
            </a:pPr>
            <a:r>
              <a:rPr kumimoji="0" lang="en-US" sz="17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rPr>
              <a:t>Cold Content ATI</a:t>
            </a:r>
          </a:p>
          <a:p>
            <a:pPr marL="306000" marR="0" lvl="0" indent="-306000" algn="l" defTabSz="457200" rtl="0" eaLnBrk="1" fontAlgn="auto" latinLnBrk="0" hangingPunct="1">
              <a:lnSpc>
                <a:spcPct val="110000"/>
              </a:lnSpc>
              <a:spcBef>
                <a:spcPct val="20000"/>
              </a:spcBef>
              <a:spcAft>
                <a:spcPts val="600"/>
              </a:spcAft>
              <a:buClr>
                <a:srgbClr val="1CADE4"/>
              </a:buClr>
              <a:buSzPct val="92000"/>
              <a:buFont typeface="Wingdings" panose="05000000000000000000" pitchFamily="2" charset="2"/>
              <a:buChar char="q"/>
              <a:tabLst/>
              <a:defRPr/>
            </a:pPr>
            <a:r>
              <a:rPr kumimoji="0" lang="en-US" sz="1700" b="0" i="0" u="none" strike="noStrike" kern="1200" cap="none" spc="0" normalizeH="0" baseline="0" noProof="0" dirty="0" err="1">
                <a:ln>
                  <a:noFill/>
                </a:ln>
                <a:solidFill>
                  <a:sysClr val="windowText" lastClr="000000">
                    <a:lumMod val="75000"/>
                    <a:lumOff val="25000"/>
                  </a:sysClr>
                </a:solidFill>
                <a:effectLst/>
                <a:uLnTx/>
                <a:uFillTx/>
                <a:latin typeface="Franklin Gothic Book" panose="020B0502020104020203"/>
                <a:ea typeface="+mn-ea"/>
                <a:cs typeface="+mn-cs"/>
              </a:rPr>
              <a:t>Metlrate</a:t>
            </a:r>
            <a:r>
              <a:rPr kumimoji="0" lang="en-US" sz="17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rPr>
              <a:t> ATI</a:t>
            </a:r>
          </a:p>
          <a:p>
            <a:pPr marL="306000" marR="0" lvl="0" indent="-306000" algn="l" defTabSz="457200" rtl="0" eaLnBrk="1" fontAlgn="auto" latinLnBrk="0" hangingPunct="1">
              <a:lnSpc>
                <a:spcPct val="110000"/>
              </a:lnSpc>
              <a:spcBef>
                <a:spcPct val="20000"/>
              </a:spcBef>
              <a:spcAft>
                <a:spcPts val="600"/>
              </a:spcAft>
              <a:buClr>
                <a:srgbClr val="1CADE4"/>
              </a:buClr>
              <a:buSzPct val="92000"/>
              <a:buFont typeface="Wingdings" panose="05000000000000000000" pitchFamily="2" charset="2"/>
              <a:buChar char="q"/>
              <a:tabLst/>
              <a:defRPr/>
            </a:pPr>
            <a:r>
              <a:rPr kumimoji="0" lang="en-US" sz="17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rPr>
              <a:t>Air Pressure</a:t>
            </a:r>
          </a:p>
          <a:p>
            <a:pPr marL="306000" marR="0" lvl="0" indent="-306000" algn="l" defTabSz="457200" rtl="0" eaLnBrk="1" fontAlgn="auto" latinLnBrk="0" hangingPunct="1">
              <a:lnSpc>
                <a:spcPct val="110000"/>
              </a:lnSpc>
              <a:spcBef>
                <a:spcPct val="20000"/>
              </a:spcBef>
              <a:spcAft>
                <a:spcPts val="600"/>
              </a:spcAft>
              <a:buClr>
                <a:srgbClr val="1CADE4"/>
              </a:buClr>
              <a:buSzPct val="92000"/>
              <a:buFont typeface="Wingdings" panose="05000000000000000000" pitchFamily="2" charset="2"/>
              <a:buChar char="q"/>
              <a:tabLst/>
              <a:defRPr/>
            </a:pPr>
            <a:r>
              <a:rPr kumimoji="0" lang="en-US" sz="17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rPr>
              <a:t>Humidity</a:t>
            </a:r>
          </a:p>
          <a:p>
            <a:pPr marL="306000" marR="0" lvl="0" indent="-306000" algn="l" defTabSz="457200" rtl="0" eaLnBrk="1" fontAlgn="auto" latinLnBrk="0" hangingPunct="1">
              <a:lnSpc>
                <a:spcPct val="110000"/>
              </a:lnSpc>
              <a:spcBef>
                <a:spcPct val="20000"/>
              </a:spcBef>
              <a:spcAft>
                <a:spcPts val="600"/>
              </a:spcAft>
              <a:buClr>
                <a:srgbClr val="1CADE4"/>
              </a:buClr>
              <a:buSzPct val="92000"/>
              <a:buFont typeface="Wingdings" panose="05000000000000000000" pitchFamily="2" charset="2"/>
              <a:buChar char="q"/>
              <a:tabLst/>
              <a:defRPr/>
            </a:pPr>
            <a:r>
              <a:rPr kumimoji="0" lang="en-US" sz="17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rPr>
              <a:t>Dew Point</a:t>
            </a:r>
          </a:p>
          <a:p>
            <a:pPr marL="306000" marR="0" lvl="0" indent="-306000" algn="l" defTabSz="457200" rtl="0" eaLnBrk="1" fontAlgn="auto" latinLnBrk="0" hangingPunct="1">
              <a:lnSpc>
                <a:spcPct val="110000"/>
              </a:lnSpc>
              <a:spcBef>
                <a:spcPct val="20000"/>
              </a:spcBef>
              <a:spcAft>
                <a:spcPts val="600"/>
              </a:spcAft>
              <a:buClr>
                <a:srgbClr val="1CADE4"/>
              </a:buClr>
              <a:buSzPct val="92000"/>
              <a:buFont typeface="Wingdings" panose="05000000000000000000" pitchFamily="2" charset="2"/>
              <a:buChar char="q"/>
              <a:tabLst/>
              <a:defRPr/>
            </a:pPr>
            <a:r>
              <a:rPr kumimoji="0" lang="en-US" sz="17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rPr>
              <a:t>Sky Cover</a:t>
            </a:r>
          </a:p>
          <a:p>
            <a:pPr marL="630000" marR="0" lvl="1" indent="-306000" algn="l" defTabSz="457200" rtl="0" eaLnBrk="1" fontAlgn="auto" latinLnBrk="0" hangingPunct="1">
              <a:lnSpc>
                <a:spcPct val="100000"/>
              </a:lnSpc>
              <a:spcBef>
                <a:spcPct val="20000"/>
              </a:spcBef>
              <a:spcAft>
                <a:spcPts val="600"/>
              </a:spcAft>
              <a:buClr>
                <a:srgbClr val="1CADE4"/>
              </a:buClr>
              <a:buSzPct val="92000"/>
              <a:buFont typeface="Wingdings 2" panose="05020102010507070707" pitchFamily="18" charset="2"/>
              <a:buChar char=""/>
              <a:tabLst/>
              <a:defRPr/>
            </a:pPr>
            <a:endParaRPr kumimoji="0" lang="en-US" sz="14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endParaRPr>
          </a:p>
        </p:txBody>
      </p:sp>
      <p:sp>
        <p:nvSpPr>
          <p:cNvPr id="8" name="Content Placeholder 3">
            <a:extLst>
              <a:ext uri="{FF2B5EF4-FFF2-40B4-BE49-F238E27FC236}">
                <a16:creationId xmlns:a16="http://schemas.microsoft.com/office/drawing/2014/main" id="{527EB860-30E5-4B8E-8D0C-50986C871D36}"/>
              </a:ext>
            </a:extLst>
          </p:cNvPr>
          <p:cNvSpPr txBox="1">
            <a:spLocks/>
          </p:cNvSpPr>
          <p:nvPr/>
        </p:nvSpPr>
        <p:spPr>
          <a:xfrm>
            <a:off x="7005828" y="1274518"/>
            <a:ext cx="3474720" cy="5454501"/>
          </a:xfrm>
          <a:prstGeom prst="rect">
            <a:avLst/>
          </a:prstGeom>
        </p:spPr>
        <p:txBody>
          <a:bodyPr>
            <a:normAutofit lnSpcReduction="10000"/>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panose="05000000000000000000" pitchFamily="2" charset="2"/>
              <a:buChar char="q"/>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Courier New" panose="02070309020205020404" pitchFamily="49" charset="0"/>
              <a:buChar char="o"/>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150000"/>
              <a:buFont typeface="Arial" panose="020B0604020202020204" pitchFamily="34" charset="0"/>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Arial" panose="020B0604020202020204" pitchFamily="34" charset="0"/>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a:buClr>
                <a:srgbClr val="1CADE4"/>
              </a:buClr>
            </a:pPr>
            <a:r>
              <a:rPr lang="en-US" dirty="0">
                <a:solidFill>
                  <a:prstClr val="black">
                    <a:lumMod val="75000"/>
                    <a:lumOff val="25000"/>
                  </a:prstClr>
                </a:solidFill>
                <a:latin typeface="Franklin Gothic Book" panose="020B0502020104020203"/>
              </a:rPr>
              <a:t>Wind Speed</a:t>
            </a:r>
          </a:p>
          <a:p>
            <a:pPr>
              <a:buClr>
                <a:srgbClr val="1CADE4"/>
              </a:buClr>
            </a:pPr>
            <a:r>
              <a:rPr lang="en-US" dirty="0">
                <a:solidFill>
                  <a:prstClr val="black">
                    <a:lumMod val="75000"/>
                    <a:lumOff val="25000"/>
                  </a:prstClr>
                </a:solidFill>
                <a:latin typeface="Franklin Gothic Book" panose="020B0502020104020203"/>
              </a:rPr>
              <a:t>Wind Direction</a:t>
            </a:r>
          </a:p>
          <a:p>
            <a:pPr>
              <a:buClr>
                <a:srgbClr val="1CADE4"/>
              </a:buClr>
            </a:pPr>
            <a:r>
              <a:rPr lang="en-US" dirty="0">
                <a:solidFill>
                  <a:prstClr val="black">
                    <a:lumMod val="75000"/>
                    <a:lumOff val="25000"/>
                  </a:prstClr>
                </a:solidFill>
                <a:latin typeface="Franklin Gothic Book" panose="020B0502020104020203"/>
              </a:rPr>
              <a:t>Solar Radiation</a:t>
            </a:r>
          </a:p>
          <a:p>
            <a:pPr>
              <a:buClr>
                <a:srgbClr val="1CADE4"/>
              </a:buClr>
            </a:pPr>
            <a:r>
              <a:rPr lang="en-US" dirty="0">
                <a:solidFill>
                  <a:prstClr val="black">
                    <a:lumMod val="75000"/>
                    <a:lumOff val="25000"/>
                  </a:prstClr>
                </a:solidFill>
                <a:latin typeface="Franklin Gothic Book" panose="020B0502020104020203"/>
              </a:rPr>
              <a:t>Sunshine</a:t>
            </a:r>
          </a:p>
          <a:p>
            <a:pPr>
              <a:buClr>
                <a:srgbClr val="1CADE4"/>
              </a:buClr>
            </a:pPr>
            <a:r>
              <a:rPr lang="en-US" dirty="0">
                <a:solidFill>
                  <a:prstClr val="black">
                    <a:lumMod val="75000"/>
                    <a:lumOff val="25000"/>
                  </a:prstClr>
                </a:solidFill>
                <a:latin typeface="Franklin Gothic Book" panose="020B0502020104020203"/>
              </a:rPr>
              <a:t>Energy </a:t>
            </a:r>
          </a:p>
          <a:p>
            <a:pPr>
              <a:buClr>
                <a:srgbClr val="1CADE4"/>
              </a:buClr>
            </a:pPr>
            <a:r>
              <a:rPr lang="en-US" dirty="0">
                <a:solidFill>
                  <a:prstClr val="black">
                    <a:lumMod val="75000"/>
                    <a:lumOff val="25000"/>
                  </a:prstClr>
                </a:solidFill>
                <a:latin typeface="Franklin Gothic Book" panose="020B0502020104020203"/>
              </a:rPr>
              <a:t>Albedo</a:t>
            </a:r>
          </a:p>
          <a:p>
            <a:pPr>
              <a:buClr>
                <a:srgbClr val="1CADE4"/>
              </a:buClr>
            </a:pPr>
            <a:r>
              <a:rPr lang="en-US" dirty="0">
                <a:solidFill>
                  <a:prstClr val="black">
                    <a:lumMod val="75000"/>
                    <a:lumOff val="25000"/>
                  </a:prstClr>
                </a:solidFill>
                <a:latin typeface="Franklin Gothic Book" panose="020B0502020104020203"/>
              </a:rPr>
              <a:t>Evapotranspiration</a:t>
            </a:r>
          </a:p>
          <a:p>
            <a:pPr>
              <a:buClr>
                <a:srgbClr val="1CADE4"/>
              </a:buClr>
            </a:pPr>
            <a:r>
              <a:rPr lang="en-US" dirty="0">
                <a:solidFill>
                  <a:prstClr val="black">
                    <a:lumMod val="75000"/>
                    <a:lumOff val="25000"/>
                  </a:prstClr>
                </a:solidFill>
                <a:latin typeface="Franklin Gothic Book" panose="020B0502020104020203"/>
              </a:rPr>
              <a:t>Moisture Deficit</a:t>
            </a:r>
          </a:p>
          <a:p>
            <a:pPr>
              <a:buClr>
                <a:srgbClr val="1CADE4"/>
              </a:buClr>
            </a:pPr>
            <a:r>
              <a:rPr lang="en-US" dirty="0">
                <a:solidFill>
                  <a:prstClr val="black">
                    <a:lumMod val="75000"/>
                    <a:lumOff val="25000"/>
                  </a:prstClr>
                </a:solidFill>
                <a:latin typeface="Franklin Gothic Book" panose="020B0502020104020203"/>
              </a:rPr>
              <a:t>Percolation Rate</a:t>
            </a:r>
          </a:p>
          <a:p>
            <a:pPr>
              <a:buClr>
                <a:srgbClr val="1CADE4"/>
              </a:buClr>
            </a:pPr>
            <a:r>
              <a:rPr lang="en-US" dirty="0">
                <a:solidFill>
                  <a:prstClr val="black">
                    <a:lumMod val="75000"/>
                    <a:lumOff val="25000"/>
                  </a:prstClr>
                </a:solidFill>
                <a:latin typeface="Franklin Gothic Book" panose="020B0502020104020203"/>
              </a:rPr>
              <a:t>Impervious Area</a:t>
            </a:r>
          </a:p>
          <a:p>
            <a:pPr>
              <a:buClr>
                <a:srgbClr val="1CADE4"/>
              </a:buClr>
            </a:pPr>
            <a:r>
              <a:rPr lang="en-US" dirty="0">
                <a:solidFill>
                  <a:prstClr val="black">
                    <a:lumMod val="75000"/>
                    <a:lumOff val="25000"/>
                  </a:prstClr>
                </a:solidFill>
                <a:latin typeface="Franklin Gothic Book" panose="020B0502020104020203"/>
              </a:rPr>
              <a:t>Crop Coefficient</a:t>
            </a:r>
          </a:p>
          <a:p>
            <a:pPr>
              <a:buClr>
                <a:srgbClr val="1CADE4"/>
              </a:buClr>
            </a:pPr>
            <a:r>
              <a:rPr lang="en-US" dirty="0">
                <a:solidFill>
                  <a:prstClr val="black">
                    <a:lumMod val="75000"/>
                    <a:lumOff val="25000"/>
                  </a:prstClr>
                </a:solidFill>
                <a:latin typeface="Franklin Gothic Book" panose="020B0502020104020203"/>
              </a:rPr>
              <a:t>Storage Capacity</a:t>
            </a:r>
          </a:p>
          <a:p>
            <a:pPr>
              <a:buClr>
                <a:srgbClr val="1CADE4"/>
              </a:buClr>
            </a:pPr>
            <a:r>
              <a:rPr lang="en-US" dirty="0">
                <a:solidFill>
                  <a:prstClr val="black">
                    <a:lumMod val="75000"/>
                    <a:lumOff val="25000"/>
                  </a:prstClr>
                </a:solidFill>
                <a:latin typeface="Franklin Gothic Book" panose="020B0502020104020203"/>
              </a:rPr>
              <a:t>Water Content</a:t>
            </a:r>
          </a:p>
          <a:p>
            <a:pPr>
              <a:buClr>
                <a:srgbClr val="1CADE4"/>
              </a:buClr>
            </a:pPr>
            <a:r>
              <a:rPr lang="en-US" dirty="0">
                <a:solidFill>
                  <a:prstClr val="black">
                    <a:lumMod val="75000"/>
                    <a:lumOff val="25000"/>
                  </a:prstClr>
                </a:solidFill>
                <a:latin typeface="Franklin Gothic Book" panose="020B0502020104020203"/>
              </a:rPr>
              <a:t>Water Potential</a:t>
            </a:r>
          </a:p>
        </p:txBody>
      </p:sp>
    </p:spTree>
    <p:extLst>
      <p:ext uri="{BB962C8B-B14F-4D97-AF65-F5344CB8AC3E}">
        <p14:creationId xmlns:p14="http://schemas.microsoft.com/office/powerpoint/2010/main" val="33167788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FE0A0-D06B-4487-8D57-D7A74B694354}"/>
              </a:ext>
            </a:extLst>
          </p:cNvPr>
          <p:cNvSpPr>
            <a:spLocks noGrp="1"/>
          </p:cNvSpPr>
          <p:nvPr>
            <p:ph type="title"/>
          </p:nvPr>
        </p:nvSpPr>
        <p:spPr/>
        <p:txBody>
          <a:bodyPr/>
          <a:lstStyle/>
          <a:p>
            <a:pPr algn="ctr"/>
            <a:r>
              <a:rPr lang="en-US" dirty="0"/>
              <a:t>Supported Data Products</a:t>
            </a:r>
          </a:p>
        </p:txBody>
      </p:sp>
      <p:pic>
        <p:nvPicPr>
          <p:cNvPr id="4" name="Picture 3">
            <a:extLst>
              <a:ext uri="{FF2B5EF4-FFF2-40B4-BE49-F238E27FC236}">
                <a16:creationId xmlns:a16="http://schemas.microsoft.com/office/drawing/2014/main" id="{7DA307CF-A87B-401E-979A-50589CFAC2B9}"/>
              </a:ext>
            </a:extLst>
          </p:cNvPr>
          <p:cNvPicPr>
            <a:picLocks noChangeAspect="1"/>
          </p:cNvPicPr>
          <p:nvPr/>
        </p:nvPicPr>
        <p:blipFill>
          <a:blip r:embed="rId2"/>
          <a:stretch>
            <a:fillRect/>
          </a:stretch>
        </p:blipFill>
        <p:spPr>
          <a:xfrm>
            <a:off x="569762" y="1536851"/>
            <a:ext cx="3367938" cy="4857755"/>
          </a:xfrm>
          <a:prstGeom prst="rect">
            <a:avLst/>
          </a:prstGeom>
          <a:ln>
            <a:solidFill>
              <a:schemeClr val="tx1"/>
            </a:solidFill>
          </a:ln>
        </p:spPr>
      </p:pic>
      <p:pic>
        <p:nvPicPr>
          <p:cNvPr id="5" name="Picture 4">
            <a:extLst>
              <a:ext uri="{FF2B5EF4-FFF2-40B4-BE49-F238E27FC236}">
                <a16:creationId xmlns:a16="http://schemas.microsoft.com/office/drawing/2014/main" id="{3E7BD7B3-A4BA-4604-AA84-F59C0E3AE0E8}"/>
              </a:ext>
            </a:extLst>
          </p:cNvPr>
          <p:cNvPicPr>
            <a:picLocks noChangeAspect="1"/>
          </p:cNvPicPr>
          <p:nvPr/>
        </p:nvPicPr>
        <p:blipFill>
          <a:blip r:embed="rId3"/>
          <a:stretch>
            <a:fillRect/>
          </a:stretch>
        </p:blipFill>
        <p:spPr>
          <a:xfrm>
            <a:off x="4503253" y="1987704"/>
            <a:ext cx="7096125" cy="3676650"/>
          </a:xfrm>
          <a:prstGeom prst="rect">
            <a:avLst/>
          </a:prstGeom>
          <a:ln>
            <a:solidFill>
              <a:schemeClr val="tx1"/>
            </a:solidFill>
          </a:ln>
        </p:spPr>
      </p:pic>
      <p:cxnSp>
        <p:nvCxnSpPr>
          <p:cNvPr id="6" name="Straight Arrow Connector 5">
            <a:extLst>
              <a:ext uri="{FF2B5EF4-FFF2-40B4-BE49-F238E27FC236}">
                <a16:creationId xmlns:a16="http://schemas.microsoft.com/office/drawing/2014/main" id="{9F96742B-B8D1-48C6-B4A0-EA305403497F}"/>
              </a:ext>
            </a:extLst>
          </p:cNvPr>
          <p:cNvCxnSpPr>
            <a:cxnSpLocks/>
          </p:cNvCxnSpPr>
          <p:nvPr/>
        </p:nvCxnSpPr>
        <p:spPr>
          <a:xfrm flipV="1">
            <a:off x="2579370" y="2112010"/>
            <a:ext cx="749300" cy="863600"/>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17A031C3-E0C2-4FF8-8635-E80C75373D48}"/>
              </a:ext>
            </a:extLst>
          </p:cNvPr>
          <p:cNvCxnSpPr>
            <a:cxnSpLocks/>
          </p:cNvCxnSpPr>
          <p:nvPr/>
        </p:nvCxnSpPr>
        <p:spPr>
          <a:xfrm>
            <a:off x="3608070" y="2112010"/>
            <a:ext cx="895183" cy="304800"/>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70400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477328"/>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accent5">
                    <a:lumMod val="20000"/>
                    <a:lumOff val="80000"/>
                  </a:schemeClr>
                </a:solidFill>
                <a:hlinkClick r:id="rId3">
                  <a:extLst>
                    <a:ext uri="{A12FA001-AC4F-418D-AE19-62706E023703}">
                      <ahyp:hlinkClr xmlns:ahyp="http://schemas.microsoft.com/office/drawing/2018/hyperlinkcolor" val="tx"/>
                    </a:ext>
                  </a:extLst>
                </a:hlinkClick>
              </a:rPr>
              <a:t>https://usace.dps.mil/sites/KMP-WM/SitePages/Corps-Water-Management-System-(CWMS).aspx</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4">
                  <a:extLst>
                    <a:ext uri="{A12FA001-AC4F-418D-AE19-62706E023703}">
                      <ahyp:hlinkClr xmlns:ahyp="http://schemas.microsoft.com/office/drawing/2018/hyperlinkcolor" val="tx"/>
                    </a:ext>
                  </a:extLst>
                </a:hlinkClick>
              </a:rPr>
              <a:t>https://www.hec.usace.army.mil/confluence/cwmsdocs</a:t>
            </a:r>
            <a:r>
              <a:rPr lang="en-US" dirty="0">
                <a:solidFill>
                  <a:schemeClr val="accent5">
                    <a:lumMod val="20000"/>
                    <a:lumOff val="80000"/>
                  </a:schemeClr>
                </a:solidFill>
              </a:rPr>
              <a:t> </a:t>
            </a:r>
            <a:br>
              <a:rPr lang="en-US" dirty="0">
                <a:solidFill>
                  <a:schemeClr val="accent5">
                    <a:lumMod val="20000"/>
                    <a:lumOff val="80000"/>
                  </a:schemeClr>
                </a:solidFill>
              </a:rPr>
            </a:br>
            <a:endParaRPr lang="en-US" sz="600" dirty="0">
              <a:solidFill>
                <a:schemeClr val="accent5">
                  <a:lumMod val="20000"/>
                  <a:lumOff val="80000"/>
                </a:schemeClr>
              </a:solidFill>
            </a:endParaRPr>
          </a:p>
          <a:p>
            <a:pPr marL="285750" indent="-285750">
              <a:buFont typeface="Arial" panose="020B0604020202020204" pitchFamily="34" charset="0"/>
              <a:buChar char="•"/>
            </a:pPr>
            <a:r>
              <a:rPr lang="en-US" dirty="0">
                <a:solidFill>
                  <a:schemeClr val="accent5">
                    <a:lumMod val="20000"/>
                    <a:lumOff val="80000"/>
                  </a:schemeClr>
                </a:solidFill>
                <a:hlinkClick r:id="rId5">
                  <a:extLst>
                    <a:ext uri="{A12FA001-AC4F-418D-AE19-62706E023703}">
                      <ahyp:hlinkClr xmlns:ahyp="http://schemas.microsoft.com/office/drawing/2018/hyperlinkcolor" val="tx"/>
                    </a:ext>
                  </a:extLst>
                </a:hlinkClick>
              </a:rPr>
              <a:t>https://discourse.hecdev.net/c/cwms/5</a:t>
            </a:r>
            <a:r>
              <a:rPr lang="en-US" dirty="0">
                <a:solidFill>
                  <a:schemeClr val="accent5">
                    <a:lumMod val="20000"/>
                    <a:lumOff val="80000"/>
                  </a:schemeClr>
                </a:solidFill>
              </a:rPr>
              <a:t> </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6">
                  <a:extLst>
                    <a:ext uri="{A12FA001-AC4F-418D-AE19-62706E023703}">
                      <ahyp:hlinkClr xmlns:ahyp="http://schemas.microsoft.com/office/drawing/2018/hyperlinkcolor" val="tx"/>
                    </a:ext>
                  </a:extLst>
                </a:hlinkClick>
              </a:rPr>
              <a:t>TDL-CELRH-EC-GW-W-USACE CWMS Modeling | General | Microsoft Teams</a:t>
            </a:r>
            <a:r>
              <a:rPr lang="en-US" dirty="0">
                <a:solidFill>
                  <a:schemeClr val="accent5">
                    <a:lumMod val="20000"/>
                    <a:lumOff val="80000"/>
                  </a:schemeClr>
                </a:solidFill>
              </a:rPr>
              <a:t> </a:t>
            </a:r>
          </a:p>
        </p:txBody>
      </p:sp>
    </p:spTree>
    <p:extLst>
      <p:ext uri="{BB962C8B-B14F-4D97-AF65-F5344CB8AC3E}">
        <p14:creationId xmlns:p14="http://schemas.microsoft.com/office/powerpoint/2010/main" val="2760655256"/>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59F2E700-33D2-B4A0-E922-326F24336F44}"/>
              </a:ext>
            </a:extLst>
          </p:cNvPr>
          <p:cNvSpPr txBox="1">
            <a:spLocks/>
          </p:cNvSpPr>
          <p:nvPr/>
        </p:nvSpPr>
        <p:spPr bwMode="auto">
          <a:xfrm>
            <a:off x="3793789" y="1116750"/>
            <a:ext cx="6621720" cy="33584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lnSpcReduction="10000"/>
          </a:bodyPr>
          <a:lstStyle>
            <a:lvl1pPr marL="0" indent="0" algn="l" rtl="0" eaLnBrk="1" fontAlgn="base" hangingPunct="1">
              <a:spcBef>
                <a:spcPts val="0"/>
              </a:spcBef>
              <a:spcAft>
                <a:spcPct val="0"/>
              </a:spcAft>
              <a:buFont typeface="Arial" pitchFamily="34" charset="0"/>
              <a:defRPr sz="24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endParaRPr lang="en-US" dirty="0"/>
          </a:p>
          <a:p>
            <a:pPr marL="342900" indent="-342900">
              <a:buFont typeface="Wingdings" panose="05000000000000000000" pitchFamily="2" charset="2"/>
              <a:buChar char="Ø"/>
            </a:pPr>
            <a:r>
              <a:rPr lang="en-US" dirty="0">
                <a:solidFill>
                  <a:schemeClr val="bg1">
                    <a:lumMod val="60000"/>
                    <a:lumOff val="40000"/>
                  </a:schemeClr>
                </a:solidFill>
              </a:rPr>
              <a:t>HEC-</a:t>
            </a:r>
            <a:r>
              <a:rPr lang="en-US" dirty="0" err="1">
                <a:solidFill>
                  <a:schemeClr val="bg1">
                    <a:lumMod val="60000"/>
                    <a:lumOff val="40000"/>
                  </a:schemeClr>
                </a:solidFill>
              </a:rPr>
              <a:t>MetVue</a:t>
            </a:r>
            <a:r>
              <a:rPr lang="en-US" dirty="0">
                <a:solidFill>
                  <a:schemeClr val="bg1">
                    <a:lumMod val="60000"/>
                    <a:lumOff val="40000"/>
                  </a:schemeClr>
                </a:solidFill>
              </a:rPr>
              <a:t> Program Interface</a:t>
            </a:r>
          </a:p>
          <a:p>
            <a:pPr marL="342900" indent="-342900">
              <a:buFont typeface="Wingdings" panose="05000000000000000000" pitchFamily="2" charset="2"/>
              <a:buChar char="Ø"/>
            </a:pPr>
            <a:endParaRPr lang="en-US" dirty="0"/>
          </a:p>
          <a:p>
            <a:pPr marL="342900" indent="-342900">
              <a:buFont typeface="Wingdings" panose="05000000000000000000" pitchFamily="2" charset="2"/>
              <a:buChar char="Ø"/>
            </a:pPr>
            <a:r>
              <a:rPr lang="en-US" dirty="0">
                <a:solidFill>
                  <a:schemeClr val="tx1"/>
                </a:solidFill>
              </a:rPr>
              <a:t>HEC-</a:t>
            </a:r>
            <a:r>
              <a:rPr lang="en-US" dirty="0" err="1">
                <a:solidFill>
                  <a:schemeClr val="tx1"/>
                </a:solidFill>
              </a:rPr>
              <a:t>MetVue</a:t>
            </a:r>
            <a:r>
              <a:rPr lang="en-US" dirty="0">
                <a:solidFill>
                  <a:schemeClr val="tx1"/>
                </a:solidFill>
              </a:rPr>
              <a:t> Key Features Orientation</a:t>
            </a:r>
          </a:p>
          <a:p>
            <a:pPr marL="342900" indent="-342900">
              <a:buFont typeface="Wingdings" panose="05000000000000000000" pitchFamily="2" charset="2"/>
              <a:buChar char="Ø"/>
            </a:pPr>
            <a:endParaRPr lang="en-US" dirty="0">
              <a:solidFill>
                <a:schemeClr val="bg1">
                  <a:lumMod val="60000"/>
                  <a:lumOff val="40000"/>
                </a:schemeClr>
              </a:solidFill>
            </a:endParaRPr>
          </a:p>
          <a:p>
            <a:pPr marL="342900" indent="-342900">
              <a:buFont typeface="Wingdings" panose="05000000000000000000" pitchFamily="2" charset="2"/>
              <a:buChar char="Ø"/>
            </a:pPr>
            <a:r>
              <a:rPr lang="en-US" dirty="0">
                <a:solidFill>
                  <a:schemeClr val="bg1">
                    <a:lumMod val="60000"/>
                    <a:lumOff val="40000"/>
                  </a:schemeClr>
                </a:solidFill>
              </a:rPr>
              <a:t>HEC-</a:t>
            </a:r>
            <a:r>
              <a:rPr lang="en-US" dirty="0" err="1">
                <a:solidFill>
                  <a:schemeClr val="bg1">
                    <a:lumMod val="60000"/>
                    <a:lumOff val="40000"/>
                  </a:schemeClr>
                </a:solidFill>
              </a:rPr>
              <a:t>MetVue</a:t>
            </a:r>
            <a:r>
              <a:rPr lang="en-US" dirty="0">
                <a:solidFill>
                  <a:schemeClr val="bg1">
                    <a:lumMod val="60000"/>
                    <a:lumOff val="40000"/>
                  </a:schemeClr>
                </a:solidFill>
              </a:rPr>
              <a:t> Interactive and Automated Data Processing and Analysis</a:t>
            </a:r>
          </a:p>
          <a:p>
            <a:pPr marL="342900" indent="-342900">
              <a:buFont typeface="Wingdings" panose="05000000000000000000" pitchFamily="2" charset="2"/>
              <a:buChar char="Ø"/>
            </a:pPr>
            <a:endParaRPr lang="en-US" dirty="0">
              <a:solidFill>
                <a:schemeClr val="bg1">
                  <a:lumMod val="60000"/>
                  <a:lumOff val="40000"/>
                </a:schemeClr>
              </a:solidFill>
            </a:endParaRPr>
          </a:p>
          <a:p>
            <a:pPr marL="342900" indent="-342900">
              <a:buFont typeface="Wingdings" panose="05000000000000000000" pitchFamily="2" charset="2"/>
              <a:buChar char="Ø"/>
            </a:pPr>
            <a:r>
              <a:rPr lang="en-US" dirty="0">
                <a:solidFill>
                  <a:schemeClr val="bg1">
                    <a:lumMod val="60000"/>
                    <a:lumOff val="40000"/>
                  </a:schemeClr>
                </a:solidFill>
              </a:rPr>
              <a:t>HEC-</a:t>
            </a:r>
            <a:r>
              <a:rPr lang="en-US" dirty="0" err="1">
                <a:solidFill>
                  <a:schemeClr val="bg1">
                    <a:lumMod val="60000"/>
                    <a:lumOff val="40000"/>
                  </a:schemeClr>
                </a:solidFill>
              </a:rPr>
              <a:t>MetVue</a:t>
            </a:r>
            <a:r>
              <a:rPr lang="en-US" dirty="0">
                <a:solidFill>
                  <a:schemeClr val="bg1">
                    <a:lumMod val="60000"/>
                    <a:lumOff val="40000"/>
                  </a:schemeClr>
                </a:solidFill>
              </a:rPr>
              <a:t> in CWMS</a:t>
            </a:r>
          </a:p>
        </p:txBody>
      </p:sp>
      <p:sp>
        <p:nvSpPr>
          <p:cNvPr id="2" name="Title 1"/>
          <p:cNvSpPr>
            <a:spLocks noGrp="1"/>
          </p:cNvSpPr>
          <p:nvPr>
            <p:ph type="title"/>
          </p:nvPr>
        </p:nvSpPr>
        <p:spPr/>
        <p:txBody>
          <a:bodyPr/>
          <a:lstStyle/>
          <a:p>
            <a:r>
              <a:rPr lang="en-US"/>
              <a:t>Overview</a:t>
            </a:r>
          </a:p>
        </p:txBody>
      </p:sp>
      <p:grpSp>
        <p:nvGrpSpPr>
          <p:cNvPr id="5" name="Group 4">
            <a:extLst>
              <a:ext uri="{FF2B5EF4-FFF2-40B4-BE49-F238E27FC236}">
                <a16:creationId xmlns:a16="http://schemas.microsoft.com/office/drawing/2014/main" id="{763C37F2-3945-1E1C-F984-9E7595C23D8F}"/>
              </a:ext>
            </a:extLst>
          </p:cNvPr>
          <p:cNvGrpSpPr>
            <a:grpSpLocks noChangeAspect="1"/>
          </p:cNvGrpSpPr>
          <p:nvPr/>
        </p:nvGrpSpPr>
        <p:grpSpPr>
          <a:xfrm>
            <a:off x="1584196" y="2044005"/>
            <a:ext cx="1752607" cy="1384995"/>
            <a:chOff x="9392872" y="5094725"/>
            <a:chExt cx="1051029" cy="830574"/>
          </a:xfrm>
        </p:grpSpPr>
        <p:pic>
          <p:nvPicPr>
            <p:cNvPr id="3" name="Picture 2" descr="splash_metvue.gif">
              <a:extLst>
                <a:ext uri="{FF2B5EF4-FFF2-40B4-BE49-F238E27FC236}">
                  <a16:creationId xmlns:a16="http://schemas.microsoft.com/office/drawing/2014/main" id="{A563225E-4D55-55B8-042F-479E814446B7}"/>
                </a:ext>
              </a:extLst>
            </p:cNvPr>
            <p:cNvPicPr>
              <a:picLocks noChangeAspect="1"/>
            </p:cNvPicPr>
            <p:nvPr/>
          </p:nvPicPr>
          <p:blipFill>
            <a:blip r:embed="rId2" cstate="print"/>
            <a:srcRect r="34867"/>
            <a:stretch>
              <a:fillRect/>
            </a:stretch>
          </p:blipFill>
          <p:spPr>
            <a:xfrm>
              <a:off x="9508191" y="5094725"/>
              <a:ext cx="820392" cy="83057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TextBox 7">
              <a:extLst>
                <a:ext uri="{FF2B5EF4-FFF2-40B4-BE49-F238E27FC236}">
                  <a16:creationId xmlns:a16="http://schemas.microsoft.com/office/drawing/2014/main" id="{CD0799DB-1E57-D83C-B565-5187185C1DB6}"/>
                </a:ext>
              </a:extLst>
            </p:cNvPr>
            <p:cNvSpPr txBox="1"/>
            <p:nvPr/>
          </p:nvSpPr>
          <p:spPr>
            <a:xfrm>
              <a:off x="9392872" y="5200416"/>
              <a:ext cx="1051029" cy="167700"/>
            </a:xfrm>
            <a:prstGeom prst="rect">
              <a:avLst/>
            </a:prstGeom>
            <a:noFill/>
          </p:spPr>
          <p:txBody>
            <a:bodyPr wrap="square" rtlCol="0">
              <a:spAutoFit/>
            </a:bodyPr>
            <a:lstStyle/>
            <a:p>
              <a:pPr algn="ctr"/>
              <a:r>
                <a:rPr lang="en-US" sz="1200" i="1" dirty="0">
                  <a:solidFill>
                    <a:prstClr val="white"/>
                  </a:solidFill>
                  <a:latin typeface="Lucida Handwriting" panose="03010101010101010101" pitchFamily="66" charset="0"/>
                </a:rPr>
                <a:t>HEC-</a:t>
              </a:r>
              <a:r>
                <a:rPr lang="en-US" sz="1200" i="1" dirty="0" err="1">
                  <a:solidFill>
                    <a:prstClr val="white"/>
                  </a:solidFill>
                  <a:latin typeface="Lucida Handwriting" panose="03010101010101010101" pitchFamily="66" charset="0"/>
                </a:rPr>
                <a:t>MetVue</a:t>
              </a:r>
              <a:endParaRPr lang="en-US" sz="1200" i="1" dirty="0">
                <a:solidFill>
                  <a:prstClr val="white"/>
                </a:solidFill>
                <a:latin typeface="Lucida Handwriting" panose="03010101010101010101" pitchFamily="66" charset="0"/>
              </a:endParaRPr>
            </a:p>
          </p:txBody>
        </p:sp>
      </p:grpSp>
    </p:spTree>
    <p:extLst>
      <p:ext uri="{BB962C8B-B14F-4D97-AF65-F5344CB8AC3E}">
        <p14:creationId xmlns:p14="http://schemas.microsoft.com/office/powerpoint/2010/main" val="2312374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a:t>HEC-</a:t>
            </a:r>
            <a:r>
              <a:rPr lang="en-US" err="1"/>
              <a:t>MetVue</a:t>
            </a:r>
            <a:r>
              <a:rPr lang="en-US"/>
              <a:t> Temporal Aggregation</a:t>
            </a:r>
          </a:p>
        </p:txBody>
      </p:sp>
      <p:pic>
        <p:nvPicPr>
          <p:cNvPr id="14" name="Picture 13">
            <a:extLst>
              <a:ext uri="{FF2B5EF4-FFF2-40B4-BE49-F238E27FC236}">
                <a16:creationId xmlns:a16="http://schemas.microsoft.com/office/drawing/2014/main" id="{50F586B6-8999-E13B-0484-C75602AD595A}"/>
              </a:ext>
            </a:extLst>
          </p:cNvPr>
          <p:cNvPicPr>
            <a:picLocks noChangeAspect="1"/>
          </p:cNvPicPr>
          <p:nvPr/>
        </p:nvPicPr>
        <p:blipFill>
          <a:blip r:embed="rId2"/>
          <a:stretch>
            <a:fillRect/>
          </a:stretch>
        </p:blipFill>
        <p:spPr>
          <a:xfrm>
            <a:off x="1097923" y="3112369"/>
            <a:ext cx="2828572" cy="1850000"/>
          </a:xfrm>
          <a:prstGeom prst="rect">
            <a:avLst/>
          </a:prstGeom>
          <a:scene3d>
            <a:camera prst="orthographicFront">
              <a:rot lat="1078935" lon="17855877" rev="521150"/>
            </a:camera>
            <a:lightRig rig="threePt" dir="t"/>
          </a:scene3d>
        </p:spPr>
      </p:pic>
      <p:pic>
        <p:nvPicPr>
          <p:cNvPr id="15" name="Picture 14">
            <a:extLst>
              <a:ext uri="{FF2B5EF4-FFF2-40B4-BE49-F238E27FC236}">
                <a16:creationId xmlns:a16="http://schemas.microsoft.com/office/drawing/2014/main" id="{38F885A3-75D1-DA7D-128B-A6D4AA565C86}"/>
              </a:ext>
            </a:extLst>
          </p:cNvPr>
          <p:cNvPicPr>
            <a:picLocks noChangeAspect="1"/>
          </p:cNvPicPr>
          <p:nvPr/>
        </p:nvPicPr>
        <p:blipFill>
          <a:blip r:embed="rId3"/>
          <a:stretch>
            <a:fillRect/>
          </a:stretch>
        </p:blipFill>
        <p:spPr>
          <a:xfrm>
            <a:off x="1915659" y="3107018"/>
            <a:ext cx="2828572" cy="1850000"/>
          </a:xfrm>
          <a:prstGeom prst="rect">
            <a:avLst/>
          </a:prstGeom>
          <a:scene3d>
            <a:camera prst="orthographicFront">
              <a:rot lat="1078935" lon="17855877" rev="521150"/>
            </a:camera>
            <a:lightRig rig="threePt" dir="t"/>
          </a:scene3d>
        </p:spPr>
      </p:pic>
      <p:pic>
        <p:nvPicPr>
          <p:cNvPr id="16" name="Picture 15">
            <a:extLst>
              <a:ext uri="{FF2B5EF4-FFF2-40B4-BE49-F238E27FC236}">
                <a16:creationId xmlns:a16="http://schemas.microsoft.com/office/drawing/2014/main" id="{91E3FE8F-81D8-8FAA-73BF-CD0FAD772D55}"/>
              </a:ext>
            </a:extLst>
          </p:cNvPr>
          <p:cNvPicPr>
            <a:picLocks noChangeAspect="1"/>
          </p:cNvPicPr>
          <p:nvPr/>
        </p:nvPicPr>
        <p:blipFill>
          <a:blip r:embed="rId4"/>
          <a:stretch>
            <a:fillRect/>
          </a:stretch>
        </p:blipFill>
        <p:spPr>
          <a:xfrm>
            <a:off x="2723110" y="3101668"/>
            <a:ext cx="2828572" cy="1850000"/>
          </a:xfrm>
          <a:prstGeom prst="rect">
            <a:avLst/>
          </a:prstGeom>
          <a:scene3d>
            <a:camera prst="orthographicFront">
              <a:rot lat="1078935" lon="17855877" rev="521150"/>
            </a:camera>
            <a:lightRig rig="threePt" dir="t"/>
          </a:scene3d>
        </p:spPr>
      </p:pic>
      <p:pic>
        <p:nvPicPr>
          <p:cNvPr id="17" name="Picture 16">
            <a:extLst>
              <a:ext uri="{FF2B5EF4-FFF2-40B4-BE49-F238E27FC236}">
                <a16:creationId xmlns:a16="http://schemas.microsoft.com/office/drawing/2014/main" id="{2ACA563A-1747-B20A-7A9F-7C00DE92B9BA}"/>
              </a:ext>
            </a:extLst>
          </p:cNvPr>
          <p:cNvPicPr>
            <a:picLocks noChangeAspect="1"/>
          </p:cNvPicPr>
          <p:nvPr/>
        </p:nvPicPr>
        <p:blipFill>
          <a:blip r:embed="rId5"/>
          <a:stretch>
            <a:fillRect/>
          </a:stretch>
        </p:blipFill>
        <p:spPr>
          <a:xfrm>
            <a:off x="3522565" y="3106647"/>
            <a:ext cx="2828572" cy="1850000"/>
          </a:xfrm>
          <a:prstGeom prst="rect">
            <a:avLst/>
          </a:prstGeom>
          <a:scene3d>
            <a:camera prst="orthographicFront">
              <a:rot lat="1078935" lon="17855877" rev="521150"/>
            </a:camera>
            <a:lightRig rig="threePt" dir="t"/>
          </a:scene3d>
        </p:spPr>
      </p:pic>
      <p:pic>
        <p:nvPicPr>
          <p:cNvPr id="18" name="Picture 17">
            <a:extLst>
              <a:ext uri="{FF2B5EF4-FFF2-40B4-BE49-F238E27FC236}">
                <a16:creationId xmlns:a16="http://schemas.microsoft.com/office/drawing/2014/main" id="{BD61F2B6-538F-4FF3-AC48-903098F7DE5D}"/>
              </a:ext>
            </a:extLst>
          </p:cNvPr>
          <p:cNvPicPr>
            <a:picLocks noChangeAspect="1"/>
          </p:cNvPicPr>
          <p:nvPr/>
        </p:nvPicPr>
        <p:blipFill>
          <a:blip r:embed="rId6"/>
          <a:stretch>
            <a:fillRect/>
          </a:stretch>
        </p:blipFill>
        <p:spPr>
          <a:xfrm>
            <a:off x="4895078" y="3116977"/>
            <a:ext cx="2828572" cy="1850000"/>
          </a:xfrm>
          <a:prstGeom prst="rect">
            <a:avLst/>
          </a:prstGeom>
          <a:scene3d>
            <a:camera prst="orthographicFront">
              <a:rot lat="1078935" lon="17855877" rev="521150"/>
            </a:camera>
            <a:lightRig rig="threePt" dir="t"/>
          </a:scene3d>
        </p:spPr>
      </p:pic>
      <p:pic>
        <p:nvPicPr>
          <p:cNvPr id="19" name="Picture 18">
            <a:extLst>
              <a:ext uri="{FF2B5EF4-FFF2-40B4-BE49-F238E27FC236}">
                <a16:creationId xmlns:a16="http://schemas.microsoft.com/office/drawing/2014/main" id="{01567C60-2BD2-7839-7EED-A57C6C929FBD}"/>
              </a:ext>
            </a:extLst>
          </p:cNvPr>
          <p:cNvPicPr>
            <a:picLocks noChangeAspect="1"/>
          </p:cNvPicPr>
          <p:nvPr/>
        </p:nvPicPr>
        <p:blipFill>
          <a:blip r:embed="rId7"/>
          <a:stretch>
            <a:fillRect/>
          </a:stretch>
        </p:blipFill>
        <p:spPr>
          <a:xfrm>
            <a:off x="5713937" y="3117246"/>
            <a:ext cx="2828572" cy="1850000"/>
          </a:xfrm>
          <a:prstGeom prst="rect">
            <a:avLst/>
          </a:prstGeom>
          <a:scene3d>
            <a:camera prst="orthographicFront">
              <a:rot lat="1078935" lon="17855877" rev="521150"/>
            </a:camera>
            <a:lightRig rig="threePt" dir="t"/>
          </a:scene3d>
        </p:spPr>
      </p:pic>
      <p:pic>
        <p:nvPicPr>
          <p:cNvPr id="20" name="Picture 19">
            <a:extLst>
              <a:ext uri="{FF2B5EF4-FFF2-40B4-BE49-F238E27FC236}">
                <a16:creationId xmlns:a16="http://schemas.microsoft.com/office/drawing/2014/main" id="{0ECE1255-F50D-0105-D17E-B926217423C1}"/>
              </a:ext>
            </a:extLst>
          </p:cNvPr>
          <p:cNvPicPr>
            <a:picLocks noChangeAspect="1"/>
          </p:cNvPicPr>
          <p:nvPr/>
        </p:nvPicPr>
        <p:blipFill>
          <a:blip r:embed="rId8"/>
          <a:stretch>
            <a:fillRect/>
          </a:stretch>
        </p:blipFill>
        <p:spPr>
          <a:xfrm>
            <a:off x="7891111" y="3119870"/>
            <a:ext cx="2828572" cy="1850000"/>
          </a:xfrm>
          <a:prstGeom prst="rect">
            <a:avLst/>
          </a:prstGeom>
          <a:scene3d>
            <a:camera prst="orthographicFront">
              <a:rot lat="1078935" lon="17855877" rev="521150"/>
            </a:camera>
            <a:lightRig rig="threePt" dir="t"/>
          </a:scene3d>
        </p:spPr>
      </p:pic>
      <p:sp>
        <p:nvSpPr>
          <p:cNvPr id="21" name="Notched Right Arrow 9">
            <a:extLst>
              <a:ext uri="{FF2B5EF4-FFF2-40B4-BE49-F238E27FC236}">
                <a16:creationId xmlns:a16="http://schemas.microsoft.com/office/drawing/2014/main" id="{09D32D09-D268-2A63-C6B4-AAD953908595}"/>
              </a:ext>
            </a:extLst>
          </p:cNvPr>
          <p:cNvSpPr/>
          <p:nvPr/>
        </p:nvSpPr>
        <p:spPr>
          <a:xfrm>
            <a:off x="7723650" y="4165656"/>
            <a:ext cx="732497" cy="303028"/>
          </a:xfrm>
          <a:prstGeom prst="notchedRightArrow">
            <a:avLst/>
          </a:prstGeom>
          <a:solidFill>
            <a:srgbClr val="53548A"/>
          </a:solidFill>
          <a:ln w="19050" cap="flat" cmpd="sng" algn="ctr">
            <a:solidFill>
              <a:srgbClr val="53548A">
                <a:shade val="50000"/>
              </a:srgbClr>
            </a:solid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Tw Cen MT"/>
              <a:ea typeface="+mn-ea"/>
              <a:cs typeface="+mn-cs"/>
            </a:endParaRPr>
          </a:p>
        </p:txBody>
      </p:sp>
      <p:sp>
        <p:nvSpPr>
          <p:cNvPr id="22" name="Wave 21">
            <a:extLst>
              <a:ext uri="{FF2B5EF4-FFF2-40B4-BE49-F238E27FC236}">
                <a16:creationId xmlns:a16="http://schemas.microsoft.com/office/drawing/2014/main" id="{14588726-2FDA-648B-F97B-2B0691EFD28C}"/>
              </a:ext>
            </a:extLst>
          </p:cNvPr>
          <p:cNvSpPr/>
          <p:nvPr/>
        </p:nvSpPr>
        <p:spPr>
          <a:xfrm>
            <a:off x="5046527" y="5170433"/>
            <a:ext cx="583123" cy="159488"/>
          </a:xfrm>
          <a:prstGeom prst="wave">
            <a:avLst/>
          </a:prstGeom>
          <a:solidFill>
            <a:srgbClr val="53548A"/>
          </a:solidFill>
          <a:ln w="19050" cap="flat" cmpd="sng" algn="ctr">
            <a:solidFill>
              <a:srgbClr val="53548A">
                <a:shade val="50000"/>
              </a:srgbClr>
            </a:solid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Tw Cen MT"/>
              <a:ea typeface="+mn-ea"/>
              <a:cs typeface="+mn-cs"/>
            </a:endParaRPr>
          </a:p>
        </p:txBody>
      </p:sp>
      <p:sp>
        <p:nvSpPr>
          <p:cNvPr id="23" name="TextBox 22">
            <a:extLst>
              <a:ext uri="{FF2B5EF4-FFF2-40B4-BE49-F238E27FC236}">
                <a16:creationId xmlns:a16="http://schemas.microsoft.com/office/drawing/2014/main" id="{0417250B-1D75-4134-5FF7-B881F1684035}"/>
              </a:ext>
            </a:extLst>
          </p:cNvPr>
          <p:cNvSpPr txBox="1"/>
          <p:nvPr/>
        </p:nvSpPr>
        <p:spPr>
          <a:xfrm>
            <a:off x="2723111" y="2044461"/>
            <a:ext cx="4281693" cy="369332"/>
          </a:xfrm>
          <a:prstGeom prst="rect">
            <a:avLst/>
          </a:prstGeom>
          <a:noFill/>
        </p:spPr>
        <p:txBody>
          <a:bodyPr wrap="square" rtlCol="0">
            <a:spAutoFit/>
          </a:bodyPr>
          <a:lstStyle/>
          <a:p>
            <a:r>
              <a:rPr lang="en-US">
                <a:solidFill>
                  <a:prstClr val="black"/>
                </a:solidFill>
                <a:latin typeface="Tw Cen MT"/>
              </a:rPr>
              <a:t>Hourly Radar TINs for N-Hours of Duration</a:t>
            </a:r>
          </a:p>
        </p:txBody>
      </p:sp>
      <p:sp>
        <p:nvSpPr>
          <p:cNvPr id="24" name="TextBox 23">
            <a:extLst>
              <a:ext uri="{FF2B5EF4-FFF2-40B4-BE49-F238E27FC236}">
                <a16:creationId xmlns:a16="http://schemas.microsoft.com/office/drawing/2014/main" id="{137A3398-90F6-0203-A803-5B491C7C8098}"/>
              </a:ext>
            </a:extLst>
          </p:cNvPr>
          <p:cNvSpPr txBox="1"/>
          <p:nvPr/>
        </p:nvSpPr>
        <p:spPr>
          <a:xfrm>
            <a:off x="8089898" y="1946711"/>
            <a:ext cx="2145147" cy="646331"/>
          </a:xfrm>
          <a:prstGeom prst="rect">
            <a:avLst/>
          </a:prstGeom>
          <a:noFill/>
        </p:spPr>
        <p:txBody>
          <a:bodyPr wrap="square" rtlCol="0">
            <a:spAutoFit/>
          </a:bodyPr>
          <a:lstStyle/>
          <a:p>
            <a:r>
              <a:rPr lang="en-US">
                <a:solidFill>
                  <a:prstClr val="black"/>
                </a:solidFill>
                <a:latin typeface="Tw Cen MT"/>
              </a:rPr>
              <a:t>Aggregate TIN for the N-Hours Duration</a:t>
            </a:r>
          </a:p>
        </p:txBody>
      </p:sp>
    </p:spTree>
    <p:extLst>
      <p:ext uri="{BB962C8B-B14F-4D97-AF65-F5344CB8AC3E}">
        <p14:creationId xmlns:p14="http://schemas.microsoft.com/office/powerpoint/2010/main" val="40282952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a:t>HEC-</a:t>
            </a:r>
            <a:r>
              <a:rPr lang="en-US" sz="3600" err="1"/>
              <a:t>MetVue</a:t>
            </a:r>
            <a:r>
              <a:rPr lang="en-US" sz="3600"/>
              <a:t> Basin Average Computation</a:t>
            </a:r>
          </a:p>
        </p:txBody>
      </p:sp>
      <p:grpSp>
        <p:nvGrpSpPr>
          <p:cNvPr id="8" name="Group 7"/>
          <p:cNvGrpSpPr>
            <a:grpSpLocks noChangeAspect="1"/>
          </p:cNvGrpSpPr>
          <p:nvPr/>
        </p:nvGrpSpPr>
        <p:grpSpPr>
          <a:xfrm>
            <a:off x="1494711" y="1139685"/>
            <a:ext cx="9202577" cy="5589334"/>
            <a:chOff x="1013839" y="1094882"/>
            <a:chExt cx="6910843" cy="4415095"/>
          </a:xfrm>
        </p:grpSpPr>
        <p:pic>
          <p:nvPicPr>
            <p:cNvPr id="5" name="Picture 4"/>
            <p:cNvPicPr>
              <a:picLocks noChangeAspect="1"/>
            </p:cNvPicPr>
            <p:nvPr/>
          </p:nvPicPr>
          <p:blipFill>
            <a:blip r:embed="rId2"/>
            <a:stretch>
              <a:fillRect/>
            </a:stretch>
          </p:blipFill>
          <p:spPr>
            <a:xfrm>
              <a:off x="1013839" y="1094882"/>
              <a:ext cx="6910843" cy="4415095"/>
            </a:xfrm>
            <a:prstGeom prst="rect">
              <a:avLst/>
            </a:prstGeom>
          </p:spPr>
        </p:pic>
        <p:pic>
          <p:nvPicPr>
            <p:cNvPr id="6" name="Picture 5"/>
            <p:cNvPicPr>
              <a:picLocks noChangeAspect="1"/>
            </p:cNvPicPr>
            <p:nvPr/>
          </p:nvPicPr>
          <p:blipFill rotWithShape="1">
            <a:blip r:embed="rId3"/>
            <a:srcRect l="5876" t="5262" r="23137" b="3316"/>
            <a:stretch/>
          </p:blipFill>
          <p:spPr>
            <a:xfrm>
              <a:off x="7138284" y="3673502"/>
              <a:ext cx="667910" cy="1735373"/>
            </a:xfrm>
            <a:prstGeom prst="rect">
              <a:avLst/>
            </a:prstGeom>
          </p:spPr>
        </p:pic>
        <p:sp>
          <p:nvSpPr>
            <p:cNvPr id="4" name="Rectangle 3"/>
            <p:cNvSpPr/>
            <p:nvPr/>
          </p:nvSpPr>
          <p:spPr>
            <a:xfrm>
              <a:off x="3955312" y="2850855"/>
              <a:ext cx="382772" cy="223284"/>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cxnSp>
          <p:nvCxnSpPr>
            <p:cNvPr id="9" name="Straight Connector 8"/>
            <p:cNvCxnSpPr/>
            <p:nvPr/>
          </p:nvCxnSpPr>
          <p:spPr>
            <a:xfrm>
              <a:off x="4338084" y="2850855"/>
              <a:ext cx="2730756" cy="677582"/>
            </a:xfrm>
            <a:prstGeom prst="line">
              <a:avLst/>
            </a:prstGeom>
            <a:ln w="12700">
              <a:solidFill>
                <a:srgbClr val="7030A0"/>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942848" y="2849648"/>
              <a:ext cx="1060617" cy="682898"/>
            </a:xfrm>
            <a:prstGeom prst="line">
              <a:avLst/>
            </a:prstGeom>
            <a:ln w="12700">
              <a:solidFill>
                <a:srgbClr val="7030A0"/>
              </a:solidFill>
              <a:prstDash val="sys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338084" y="3070030"/>
              <a:ext cx="2730756" cy="1471159"/>
            </a:xfrm>
            <a:prstGeom prst="line">
              <a:avLst/>
            </a:prstGeom>
            <a:ln w="12700">
              <a:solidFill>
                <a:srgbClr val="7030A0"/>
              </a:solidFill>
              <a:prstDash val="sys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955312" y="3075346"/>
              <a:ext cx="1048153" cy="1465843"/>
            </a:xfrm>
            <a:prstGeom prst="line">
              <a:avLst/>
            </a:prstGeom>
            <a:ln w="12700">
              <a:solidFill>
                <a:srgbClr val="7030A0"/>
              </a:solidFill>
              <a:prstDash val="sysDash"/>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rotWithShape="1">
            <a:blip r:embed="rId4"/>
            <a:srcRect l="31743" t="34079" r="37215" b="42009"/>
            <a:stretch/>
          </p:blipFill>
          <p:spPr>
            <a:xfrm>
              <a:off x="5003464" y="3528437"/>
              <a:ext cx="2065376" cy="1012752"/>
            </a:xfrm>
            <a:prstGeom prst="rect">
              <a:avLst/>
            </a:prstGeom>
            <a:ln w="12700">
              <a:solidFill>
                <a:schemeClr val="tx1"/>
              </a:solidFill>
              <a:prstDash val="solid"/>
            </a:ln>
          </p:spPr>
        </p:pic>
      </p:grpSp>
    </p:spTree>
    <p:extLst>
      <p:ext uri="{BB962C8B-B14F-4D97-AF65-F5344CB8AC3E}">
        <p14:creationId xmlns:p14="http://schemas.microsoft.com/office/powerpoint/2010/main" val="2013793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Save Time Series</a:t>
            </a:r>
          </a:p>
        </p:txBody>
      </p:sp>
      <p:sp>
        <p:nvSpPr>
          <p:cNvPr id="3" name="Content Placeholder 2"/>
          <p:cNvSpPr>
            <a:spLocks noGrp="1"/>
          </p:cNvSpPr>
          <p:nvPr>
            <p:ph sz="quarter" idx="4294967295"/>
          </p:nvPr>
        </p:nvSpPr>
        <p:spPr>
          <a:xfrm>
            <a:off x="1673597" y="1529022"/>
            <a:ext cx="4198730" cy="1010478"/>
          </a:xfrm>
        </p:spPr>
        <p:txBody>
          <a:bodyPr/>
          <a:lstStyle/>
          <a:p>
            <a:pPr marL="342900" indent="-342900">
              <a:buFont typeface="Wingdings" panose="05000000000000000000" pitchFamily="2" charset="2"/>
              <a:buChar char="Ø"/>
            </a:pPr>
            <a:r>
              <a:rPr lang="en-US" dirty="0"/>
              <a:t>96 aggregated (Hourly) TINs</a:t>
            </a:r>
          </a:p>
          <a:p>
            <a:pPr marL="342900" indent="-342900">
              <a:buFont typeface="Wingdings" panose="05000000000000000000" pitchFamily="2" charset="2"/>
              <a:buChar char="Ø"/>
            </a:pPr>
            <a:r>
              <a:rPr lang="en-US" dirty="0"/>
              <a:t>21July2003 –  25July2003</a:t>
            </a:r>
          </a:p>
        </p:txBody>
      </p:sp>
      <p:pic>
        <p:nvPicPr>
          <p:cNvPr id="4" name="Picture 3"/>
          <p:cNvPicPr>
            <a:picLocks noChangeAspect="1"/>
          </p:cNvPicPr>
          <p:nvPr/>
        </p:nvPicPr>
        <p:blipFill>
          <a:blip r:embed="rId2"/>
          <a:stretch>
            <a:fillRect/>
          </a:stretch>
        </p:blipFill>
        <p:spPr>
          <a:xfrm>
            <a:off x="3772962" y="329556"/>
            <a:ext cx="431770" cy="43177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p:cNvPicPr>
            <a:picLocks noChangeAspect="1"/>
          </p:cNvPicPr>
          <p:nvPr/>
        </p:nvPicPr>
        <p:blipFill>
          <a:blip r:embed="rId3"/>
          <a:stretch>
            <a:fillRect/>
          </a:stretch>
        </p:blipFill>
        <p:spPr>
          <a:xfrm>
            <a:off x="6319674" y="2539500"/>
            <a:ext cx="3895944" cy="3246620"/>
          </a:xfrm>
          <a:prstGeom prst="rect">
            <a:avLst/>
          </a:prstGeom>
        </p:spPr>
      </p:pic>
      <p:pic>
        <p:nvPicPr>
          <p:cNvPr id="6" name="Picture 5"/>
          <p:cNvPicPr>
            <a:picLocks noChangeAspect="1"/>
          </p:cNvPicPr>
          <p:nvPr/>
        </p:nvPicPr>
        <p:blipFill>
          <a:blip r:embed="rId4"/>
          <a:stretch>
            <a:fillRect/>
          </a:stretch>
        </p:blipFill>
        <p:spPr>
          <a:xfrm>
            <a:off x="1765742" y="2613926"/>
            <a:ext cx="3874303" cy="3215039"/>
          </a:xfrm>
          <a:prstGeom prst="rect">
            <a:avLst/>
          </a:prstGeom>
        </p:spPr>
      </p:pic>
      <p:sp>
        <p:nvSpPr>
          <p:cNvPr id="7" name="TextBox 6"/>
          <p:cNvSpPr txBox="1"/>
          <p:nvPr/>
        </p:nvSpPr>
        <p:spPr>
          <a:xfrm>
            <a:off x="2323062" y="4288571"/>
            <a:ext cx="1704975" cy="738664"/>
          </a:xfrm>
          <a:prstGeom prst="rect">
            <a:avLst/>
          </a:prstGeom>
          <a:noFill/>
        </p:spPr>
        <p:txBody>
          <a:bodyPr wrap="square" rtlCol="0">
            <a:spAutoFit/>
          </a:bodyPr>
          <a:lstStyle/>
          <a:p>
            <a:pPr algn="ctr"/>
            <a:r>
              <a:rPr lang="en-US" sz="1400">
                <a:solidFill>
                  <a:srgbClr val="FFFF00"/>
                </a:solidFill>
              </a:rPr>
              <a:t>Spring Creek</a:t>
            </a:r>
          </a:p>
          <a:p>
            <a:pPr algn="ctr"/>
            <a:r>
              <a:rPr lang="en-US" sz="1400">
                <a:solidFill>
                  <a:srgbClr val="FFFF00"/>
                </a:solidFill>
              </a:rPr>
              <a:t>1.37 in</a:t>
            </a:r>
          </a:p>
          <a:p>
            <a:pPr algn="ctr"/>
            <a:r>
              <a:rPr lang="en-US" sz="1400">
                <a:solidFill>
                  <a:srgbClr val="FFFF00"/>
                </a:solidFill>
              </a:rPr>
              <a:t>24809 ac-</a:t>
            </a:r>
            <a:r>
              <a:rPr lang="en-US" sz="1400" err="1">
                <a:solidFill>
                  <a:srgbClr val="FFFF00"/>
                </a:solidFill>
              </a:rPr>
              <a:t>ft</a:t>
            </a:r>
            <a:endParaRPr lang="en-US" sz="1400">
              <a:solidFill>
                <a:srgbClr val="FFFF00"/>
              </a:solidFill>
            </a:endParaRPr>
          </a:p>
        </p:txBody>
      </p:sp>
    </p:spTree>
    <p:extLst>
      <p:ext uri="{BB962C8B-B14F-4D97-AF65-F5344CB8AC3E}">
        <p14:creationId xmlns:p14="http://schemas.microsoft.com/office/powerpoint/2010/main" val="864038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a:t>     </a:t>
            </a:r>
            <a:r>
              <a:rPr lang="en-US" sz="3000" dirty="0"/>
              <a:t>Save Modified Image as a Projection on a Grid</a:t>
            </a:r>
          </a:p>
        </p:txBody>
      </p:sp>
      <p:sp>
        <p:nvSpPr>
          <p:cNvPr id="3" name="Content Placeholder 2"/>
          <p:cNvSpPr>
            <a:spLocks noGrp="1"/>
          </p:cNvSpPr>
          <p:nvPr>
            <p:ph sz="quarter" idx="4294967295"/>
          </p:nvPr>
        </p:nvSpPr>
        <p:spPr>
          <a:xfrm>
            <a:off x="2893943" y="1264374"/>
            <a:ext cx="6404113" cy="903771"/>
          </a:xfrm>
        </p:spPr>
        <p:txBody>
          <a:bodyPr/>
          <a:lstStyle/>
          <a:p>
            <a:pPr marL="342900" indent="-342900">
              <a:buFont typeface="Wingdings" panose="05000000000000000000" pitchFamily="2" charset="2"/>
              <a:buChar char="Ø"/>
            </a:pPr>
            <a:r>
              <a:rPr lang="en-US" dirty="0"/>
              <a:t>Translating and/or rotating an image will require reprojection of the image for saving the output. </a:t>
            </a:r>
          </a:p>
        </p:txBody>
      </p:sp>
      <p:pic>
        <p:nvPicPr>
          <p:cNvPr id="4" name="Picture 3"/>
          <p:cNvPicPr>
            <a:picLocks noChangeAspect="1"/>
          </p:cNvPicPr>
          <p:nvPr/>
        </p:nvPicPr>
        <p:blipFill>
          <a:blip r:embed="rId2"/>
          <a:stretch>
            <a:fillRect/>
          </a:stretch>
        </p:blipFill>
        <p:spPr>
          <a:xfrm>
            <a:off x="1288211" y="329556"/>
            <a:ext cx="431770" cy="43177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Picture 5"/>
          <p:cNvPicPr>
            <a:picLocks noChangeAspect="1"/>
          </p:cNvPicPr>
          <p:nvPr/>
        </p:nvPicPr>
        <p:blipFill>
          <a:blip r:embed="rId3"/>
          <a:stretch>
            <a:fillRect/>
          </a:stretch>
        </p:blipFill>
        <p:spPr>
          <a:xfrm>
            <a:off x="2585397" y="2283023"/>
            <a:ext cx="2906912" cy="2501375"/>
          </a:xfrm>
          <a:prstGeom prst="rect">
            <a:avLst/>
          </a:prstGeom>
          <a:ln>
            <a:solidFill>
              <a:schemeClr val="tx1"/>
            </a:solidFill>
          </a:ln>
        </p:spPr>
      </p:pic>
      <p:pic>
        <p:nvPicPr>
          <p:cNvPr id="7" name="Picture 6"/>
          <p:cNvPicPr>
            <a:picLocks noChangeAspect="1"/>
          </p:cNvPicPr>
          <p:nvPr/>
        </p:nvPicPr>
        <p:blipFill>
          <a:blip r:embed="rId4"/>
          <a:stretch>
            <a:fillRect/>
          </a:stretch>
        </p:blipFill>
        <p:spPr>
          <a:xfrm>
            <a:off x="6868259" y="2315827"/>
            <a:ext cx="2866286" cy="2468571"/>
          </a:xfrm>
          <a:prstGeom prst="rect">
            <a:avLst/>
          </a:prstGeom>
          <a:ln>
            <a:solidFill>
              <a:schemeClr val="tx1"/>
            </a:solidFill>
          </a:ln>
        </p:spPr>
      </p:pic>
      <p:sp>
        <p:nvSpPr>
          <p:cNvPr id="9" name="TextBox 8"/>
          <p:cNvSpPr txBox="1"/>
          <p:nvPr/>
        </p:nvSpPr>
        <p:spPr>
          <a:xfrm>
            <a:off x="2964238" y="5064525"/>
            <a:ext cx="2149231" cy="369332"/>
          </a:xfrm>
          <a:prstGeom prst="rect">
            <a:avLst/>
          </a:prstGeom>
          <a:noFill/>
        </p:spPr>
        <p:txBody>
          <a:bodyPr wrap="square" rtlCol="0">
            <a:spAutoFit/>
          </a:bodyPr>
          <a:lstStyle/>
          <a:p>
            <a:pPr algn="ctr"/>
            <a:r>
              <a:rPr lang="en-US"/>
              <a:t>Original Image</a:t>
            </a:r>
          </a:p>
        </p:txBody>
      </p:sp>
      <p:sp>
        <p:nvSpPr>
          <p:cNvPr id="10" name="TextBox 9"/>
          <p:cNvSpPr txBox="1"/>
          <p:nvPr/>
        </p:nvSpPr>
        <p:spPr>
          <a:xfrm>
            <a:off x="7430730" y="4947295"/>
            <a:ext cx="2149231" cy="646331"/>
          </a:xfrm>
          <a:prstGeom prst="rect">
            <a:avLst/>
          </a:prstGeom>
          <a:noFill/>
        </p:spPr>
        <p:txBody>
          <a:bodyPr wrap="square" rtlCol="0">
            <a:spAutoFit/>
          </a:bodyPr>
          <a:lstStyle/>
          <a:p>
            <a:pPr algn="ctr"/>
            <a:r>
              <a:rPr lang="en-US"/>
              <a:t>Translated and Rotated Image</a:t>
            </a:r>
          </a:p>
        </p:txBody>
      </p:sp>
    </p:spTree>
    <p:extLst>
      <p:ext uri="{BB962C8B-B14F-4D97-AF65-F5344CB8AC3E}">
        <p14:creationId xmlns:p14="http://schemas.microsoft.com/office/powerpoint/2010/main" val="24318993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HEC-</a:t>
            </a:r>
            <a:r>
              <a:rPr lang="en-US" err="1"/>
              <a:t>MetVue</a:t>
            </a:r>
            <a:r>
              <a:rPr lang="en-US"/>
              <a:t> Spatial Aggregation</a:t>
            </a:r>
          </a:p>
        </p:txBody>
      </p:sp>
      <p:pic>
        <p:nvPicPr>
          <p:cNvPr id="3" name="Picture 2"/>
          <p:cNvPicPr>
            <a:picLocks noChangeAspect="1"/>
          </p:cNvPicPr>
          <p:nvPr/>
        </p:nvPicPr>
        <p:blipFill>
          <a:blip r:embed="rId2"/>
          <a:stretch>
            <a:fillRect/>
          </a:stretch>
        </p:blipFill>
        <p:spPr>
          <a:xfrm>
            <a:off x="3388989" y="1315715"/>
            <a:ext cx="5414021" cy="4712321"/>
          </a:xfrm>
          <a:prstGeom prst="rect">
            <a:avLst/>
          </a:prstGeom>
        </p:spPr>
      </p:pic>
    </p:spTree>
    <p:extLst>
      <p:ext uri="{BB962C8B-B14F-4D97-AF65-F5344CB8AC3E}">
        <p14:creationId xmlns:p14="http://schemas.microsoft.com/office/powerpoint/2010/main" val="19698202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D1A48BDA-7DF1-38C7-6CAF-8A935EA9BCA1}"/>
              </a:ext>
            </a:extLst>
          </p:cNvPr>
          <p:cNvSpPr>
            <a:spLocks noGrp="1"/>
          </p:cNvSpPr>
          <p:nvPr>
            <p:ph type="title"/>
          </p:nvPr>
        </p:nvSpPr>
        <p:spPr/>
        <p:txBody>
          <a:bodyPr/>
          <a:lstStyle/>
          <a:p>
            <a:r>
              <a:rPr lang="en-US" dirty="0"/>
              <a:t>HEC-METVUE</a:t>
            </a:r>
            <a:br>
              <a:rPr lang="en-US" dirty="0"/>
            </a:br>
            <a:r>
              <a:rPr lang="en-US" sz="2400" dirty="0"/>
              <a:t>Analysis &amp; Manipulation</a:t>
            </a:r>
            <a:endParaRPr lang="en-US" dirty="0"/>
          </a:p>
        </p:txBody>
      </p:sp>
      <p:sp>
        <p:nvSpPr>
          <p:cNvPr id="3" name="Content Placeholder 2"/>
          <p:cNvSpPr>
            <a:spLocks noGrp="1"/>
          </p:cNvSpPr>
          <p:nvPr>
            <p:ph sz="quarter" idx="4294967295"/>
          </p:nvPr>
        </p:nvSpPr>
        <p:spPr>
          <a:xfrm>
            <a:off x="2065435" y="2083818"/>
            <a:ext cx="2288395" cy="3607625"/>
          </a:xfrm>
          <a:solidFill>
            <a:schemeClr val="accent3">
              <a:lumMod val="20000"/>
              <a:lumOff val="80000"/>
            </a:schemeClr>
          </a:solidFill>
        </p:spPr>
        <p:txBody>
          <a:bodyPr>
            <a:normAutofit fontScale="92500" lnSpcReduction="10000"/>
          </a:bodyPr>
          <a:lstStyle/>
          <a:p>
            <a:pPr marL="177800" indent="-177800">
              <a:buSzPct val="100000"/>
              <a:buFont typeface="Wingdings" pitchFamily="2" charset="2"/>
              <a:buChar char="§"/>
            </a:pPr>
            <a:endParaRPr lang="en-US" sz="600" dirty="0"/>
          </a:p>
          <a:p>
            <a:pPr marL="177800" indent="-177800">
              <a:buSzPct val="100000"/>
              <a:buFont typeface="Wingdings" pitchFamily="2" charset="2"/>
              <a:buChar char="§"/>
            </a:pPr>
            <a:r>
              <a:rPr lang="en-US" sz="2000" dirty="0"/>
              <a:t>Refine Storms</a:t>
            </a:r>
          </a:p>
          <a:p>
            <a:pPr marL="497840" lvl="1" indent="-177800">
              <a:buSzPct val="100000"/>
              <a:buFont typeface="Courier New" pitchFamily="49" charset="0"/>
              <a:buChar char="o"/>
            </a:pPr>
            <a:r>
              <a:rPr lang="en-US" sz="1700" dirty="0"/>
              <a:t>Trim &amp; Correct</a:t>
            </a:r>
          </a:p>
          <a:p>
            <a:pPr marL="497840" lvl="1" indent="-177800">
              <a:buSzPct val="100000"/>
              <a:buFont typeface="Courier New" pitchFamily="49" charset="0"/>
              <a:buChar char="o"/>
            </a:pPr>
            <a:endParaRPr lang="en-US" sz="1700" dirty="0"/>
          </a:p>
          <a:p>
            <a:pPr marL="177800" indent="-177800">
              <a:buSzPct val="100000"/>
              <a:buFont typeface="Wingdings" pitchFamily="2" charset="2"/>
              <a:buChar char="§"/>
            </a:pPr>
            <a:r>
              <a:rPr lang="en-US" sz="2000" dirty="0"/>
              <a:t>Translate Storms</a:t>
            </a:r>
          </a:p>
          <a:p>
            <a:pPr marL="497840" lvl="1" indent="-177800">
              <a:buSzPct val="100000"/>
              <a:buFont typeface="Courier New" pitchFamily="49" charset="0"/>
              <a:buChar char="o"/>
            </a:pPr>
            <a:r>
              <a:rPr lang="en-US" sz="1700" dirty="0"/>
              <a:t>Spatially</a:t>
            </a:r>
          </a:p>
          <a:p>
            <a:pPr marL="497840" lvl="1" indent="-177800">
              <a:buSzPct val="100000"/>
              <a:buFont typeface="Courier New" pitchFamily="49" charset="0"/>
              <a:buChar char="o"/>
            </a:pPr>
            <a:r>
              <a:rPr lang="en-US" sz="1700" dirty="0"/>
              <a:t>Temporally</a:t>
            </a:r>
          </a:p>
          <a:p>
            <a:pPr marL="497840" lvl="1" indent="-177800">
              <a:buSzPct val="100000"/>
              <a:buFont typeface="Courier New" pitchFamily="49" charset="0"/>
              <a:buChar char="o"/>
            </a:pPr>
            <a:endParaRPr lang="en-US" sz="1700" dirty="0"/>
          </a:p>
          <a:p>
            <a:pPr marL="177800" indent="-177800">
              <a:buSzPct val="100000"/>
              <a:buFont typeface="Wingdings" pitchFamily="2" charset="2"/>
              <a:buChar char="§"/>
            </a:pPr>
            <a:r>
              <a:rPr lang="en-US" sz="2000" dirty="0"/>
              <a:t>Rotate Storms</a:t>
            </a:r>
          </a:p>
          <a:p>
            <a:pPr marL="497840" lvl="1" indent="-177800">
              <a:buSzPct val="100000"/>
              <a:buFont typeface="Courier New" pitchFamily="49" charset="0"/>
              <a:buChar char="o"/>
            </a:pPr>
            <a:r>
              <a:rPr lang="en-US" sz="2000" dirty="0"/>
              <a:t>Temporally</a:t>
            </a:r>
          </a:p>
          <a:p>
            <a:pPr marL="497840" lvl="1" indent="-177800">
              <a:buSzPct val="100000"/>
              <a:buFont typeface="Courier New" pitchFamily="49" charset="0"/>
              <a:buChar char="o"/>
            </a:pPr>
            <a:endParaRPr lang="en-US" sz="2000" dirty="0"/>
          </a:p>
          <a:p>
            <a:pPr marL="177800" indent="-177800">
              <a:buSzPct val="100000"/>
              <a:buFont typeface="Wingdings" pitchFamily="2" charset="2"/>
              <a:buChar char="§"/>
            </a:pPr>
            <a:r>
              <a:rPr lang="en-US" sz="2000" dirty="0"/>
              <a:t>Scale Storms</a:t>
            </a:r>
          </a:p>
          <a:p>
            <a:pPr marL="497840" lvl="1" indent="-177800">
              <a:buSzPct val="100000"/>
              <a:buFont typeface="Courier New" pitchFamily="49" charset="0"/>
              <a:buChar char="o"/>
            </a:pPr>
            <a:r>
              <a:rPr lang="en-US" sz="1700" dirty="0"/>
              <a:t>Factor &amp; Resize</a:t>
            </a:r>
          </a:p>
          <a:p>
            <a:pPr marL="497840" lvl="1" indent="-177800">
              <a:buSzPct val="100000"/>
              <a:buFont typeface="Courier New" pitchFamily="49" charset="0"/>
              <a:buChar char="o"/>
            </a:pPr>
            <a:endParaRPr lang="en-US" sz="1700" dirty="0"/>
          </a:p>
          <a:p>
            <a:pPr marL="177800" indent="-177800">
              <a:buSzPct val="100000"/>
              <a:buFont typeface="Wingdings" pitchFamily="2" charset="2"/>
              <a:buChar char="§"/>
            </a:pPr>
            <a:r>
              <a:rPr lang="en-US" sz="2000" dirty="0"/>
              <a:t>Animate Storms</a:t>
            </a: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15079" y="3538399"/>
            <a:ext cx="4088710" cy="2577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88487" y="1550503"/>
            <a:ext cx="4119060" cy="2644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Group 7"/>
          <p:cNvGrpSpPr/>
          <p:nvPr/>
        </p:nvGrpSpPr>
        <p:grpSpPr>
          <a:xfrm>
            <a:off x="2414062" y="1550503"/>
            <a:ext cx="1622305" cy="457143"/>
            <a:chOff x="968495" y="1295428"/>
            <a:chExt cx="1622305" cy="457143"/>
          </a:xfrm>
        </p:grpSpPr>
        <p:pic>
          <p:nvPicPr>
            <p:cNvPr id="4" name="Picture 3"/>
            <p:cNvPicPr>
              <a:picLocks noChangeAspect="1"/>
            </p:cNvPicPr>
            <p:nvPr/>
          </p:nvPicPr>
          <p:blipFill>
            <a:blip r:embed="rId5"/>
            <a:stretch>
              <a:fillRect/>
            </a:stretch>
          </p:blipFill>
          <p:spPr>
            <a:xfrm>
              <a:off x="968495" y="1295428"/>
              <a:ext cx="1219048" cy="457143"/>
            </a:xfrm>
            <a:prstGeom prst="rect">
              <a:avLst/>
            </a:prstGeom>
          </p:spPr>
        </p:pic>
        <p:pic>
          <p:nvPicPr>
            <p:cNvPr id="7" name="Picture 6"/>
            <p:cNvPicPr>
              <a:picLocks noChangeAspect="1"/>
            </p:cNvPicPr>
            <p:nvPr/>
          </p:nvPicPr>
          <p:blipFill>
            <a:blip r:embed="rId6"/>
            <a:stretch>
              <a:fillRect/>
            </a:stretch>
          </p:blipFill>
          <p:spPr>
            <a:xfrm>
              <a:off x="2193161" y="1371600"/>
              <a:ext cx="397639" cy="363799"/>
            </a:xfrm>
            <a:prstGeom prst="rect">
              <a:avLst/>
            </a:prstGeom>
          </p:spPr>
        </p:pic>
      </p:grpSp>
      <p:sp>
        <p:nvSpPr>
          <p:cNvPr id="9" name="TextBox 8"/>
          <p:cNvSpPr txBox="1"/>
          <p:nvPr/>
        </p:nvSpPr>
        <p:spPr>
          <a:xfrm>
            <a:off x="5267126" y="4127055"/>
            <a:ext cx="2904302" cy="369332"/>
          </a:xfrm>
          <a:prstGeom prst="rect">
            <a:avLst/>
          </a:prstGeom>
          <a:noFill/>
        </p:spPr>
        <p:txBody>
          <a:bodyPr wrap="square" rtlCol="0">
            <a:spAutoFit/>
          </a:bodyPr>
          <a:lstStyle/>
          <a:p>
            <a:pPr algn="ctr"/>
            <a:r>
              <a:rPr lang="en-US" dirty="0"/>
              <a:t>Original Image</a:t>
            </a:r>
          </a:p>
        </p:txBody>
      </p:sp>
      <p:sp>
        <p:nvSpPr>
          <p:cNvPr id="10" name="TextBox 9"/>
          <p:cNvSpPr txBox="1"/>
          <p:nvPr/>
        </p:nvSpPr>
        <p:spPr>
          <a:xfrm>
            <a:off x="7407283" y="6115451"/>
            <a:ext cx="2904302" cy="369332"/>
          </a:xfrm>
          <a:prstGeom prst="rect">
            <a:avLst/>
          </a:prstGeom>
          <a:noFill/>
        </p:spPr>
        <p:txBody>
          <a:bodyPr wrap="square" rtlCol="0">
            <a:spAutoFit/>
          </a:bodyPr>
          <a:lstStyle/>
          <a:p>
            <a:pPr algn="ctr"/>
            <a:r>
              <a:rPr lang="en-US" dirty="0"/>
              <a:t>Trimmed Image</a:t>
            </a:r>
          </a:p>
        </p:txBody>
      </p:sp>
    </p:spTree>
    <p:extLst>
      <p:ext uri="{BB962C8B-B14F-4D97-AF65-F5344CB8AC3E}">
        <p14:creationId xmlns:p14="http://schemas.microsoft.com/office/powerpoint/2010/main" val="7159695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Content Placeholder 2">
            <a:extLst>
              <a:ext uri="{FF2B5EF4-FFF2-40B4-BE49-F238E27FC236}">
                <a16:creationId xmlns:a16="http://schemas.microsoft.com/office/drawing/2014/main" id="{57A9C40C-1BFC-EEC3-129B-0B149E6559BD}"/>
              </a:ext>
            </a:extLst>
          </p:cNvPr>
          <p:cNvSpPr txBox="1">
            <a:spLocks/>
          </p:cNvSpPr>
          <p:nvPr/>
        </p:nvSpPr>
        <p:spPr>
          <a:xfrm>
            <a:off x="2319382" y="1597020"/>
            <a:ext cx="8153400" cy="44958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marL="320040" marR="0" lvl="0" indent="-320040" algn="l" defTabSz="914400" rtl="0" eaLnBrk="1" fontAlgn="auto" latinLnBrk="0" hangingPunct="1">
              <a:lnSpc>
                <a:spcPct val="100000"/>
              </a:lnSpc>
              <a:spcBef>
                <a:spcPts val="700"/>
              </a:spcBef>
              <a:spcAft>
                <a:spcPts val="0"/>
              </a:spcAft>
              <a:buClr>
                <a:srgbClr val="438086"/>
              </a:buClr>
              <a:buSzPct val="60000"/>
              <a:buFont typeface="Wingdings"/>
              <a:buChar char=""/>
              <a:tabLst/>
              <a:defRPr/>
            </a:pPr>
            <a:endParaRPr kumimoji="0" lang="en-US" sz="2900" b="0" i="0" u="none" strike="noStrike" kern="1200" cap="none" spc="0" normalizeH="0" baseline="0" noProof="0">
              <a:ln>
                <a:noFill/>
              </a:ln>
              <a:solidFill>
                <a:sysClr val="windowText" lastClr="000000"/>
              </a:solidFill>
              <a:effectLst/>
              <a:uLnTx/>
              <a:uFillTx/>
              <a:latin typeface="Tw Cen MT"/>
              <a:ea typeface="+mn-ea"/>
              <a:cs typeface="+mn-cs"/>
            </a:endParaRPr>
          </a:p>
        </p:txBody>
      </p:sp>
      <p:pic>
        <p:nvPicPr>
          <p:cNvPr id="55" name="Picture 54">
            <a:extLst>
              <a:ext uri="{FF2B5EF4-FFF2-40B4-BE49-F238E27FC236}">
                <a16:creationId xmlns:a16="http://schemas.microsoft.com/office/drawing/2014/main" id="{FFC4082C-E06B-890B-6A55-5B6C7A93725A}"/>
              </a:ext>
            </a:extLst>
          </p:cNvPr>
          <p:cNvPicPr>
            <a:picLocks noChangeAspect="1"/>
          </p:cNvPicPr>
          <p:nvPr/>
        </p:nvPicPr>
        <p:blipFill>
          <a:blip r:embed="rId2"/>
          <a:stretch>
            <a:fillRect/>
          </a:stretch>
        </p:blipFill>
        <p:spPr>
          <a:xfrm>
            <a:off x="165671" y="1172935"/>
            <a:ext cx="4690286" cy="2777143"/>
          </a:xfrm>
          <a:prstGeom prst="rect">
            <a:avLst/>
          </a:prstGeom>
        </p:spPr>
      </p:pic>
      <p:pic>
        <p:nvPicPr>
          <p:cNvPr id="56" name="Picture 55">
            <a:extLst>
              <a:ext uri="{FF2B5EF4-FFF2-40B4-BE49-F238E27FC236}">
                <a16:creationId xmlns:a16="http://schemas.microsoft.com/office/drawing/2014/main" id="{110B31F4-B22B-9C77-5F30-1F1E40B577E0}"/>
              </a:ext>
            </a:extLst>
          </p:cNvPr>
          <p:cNvPicPr>
            <a:picLocks noChangeAspect="1"/>
          </p:cNvPicPr>
          <p:nvPr/>
        </p:nvPicPr>
        <p:blipFill>
          <a:blip r:embed="rId3"/>
          <a:stretch>
            <a:fillRect/>
          </a:stretch>
        </p:blipFill>
        <p:spPr>
          <a:xfrm>
            <a:off x="7336044" y="4004718"/>
            <a:ext cx="4690286" cy="2777143"/>
          </a:xfrm>
          <a:prstGeom prst="rect">
            <a:avLst/>
          </a:prstGeom>
        </p:spPr>
      </p:pic>
      <p:pic>
        <p:nvPicPr>
          <p:cNvPr id="57" name="Picture 56">
            <a:extLst>
              <a:ext uri="{FF2B5EF4-FFF2-40B4-BE49-F238E27FC236}">
                <a16:creationId xmlns:a16="http://schemas.microsoft.com/office/drawing/2014/main" id="{25BD824E-C691-70A5-249C-7B1A265AEDD0}"/>
              </a:ext>
            </a:extLst>
          </p:cNvPr>
          <p:cNvPicPr>
            <a:picLocks noChangeAspect="1"/>
          </p:cNvPicPr>
          <p:nvPr/>
        </p:nvPicPr>
        <p:blipFill>
          <a:blip r:embed="rId4"/>
          <a:stretch>
            <a:fillRect/>
          </a:stretch>
        </p:blipFill>
        <p:spPr>
          <a:xfrm>
            <a:off x="3471909" y="2731032"/>
            <a:ext cx="4690286" cy="2777143"/>
          </a:xfrm>
          <a:prstGeom prst="rect">
            <a:avLst/>
          </a:prstGeom>
        </p:spPr>
      </p:pic>
      <p:sp>
        <p:nvSpPr>
          <p:cNvPr id="58" name="Content Placeholder 2">
            <a:extLst>
              <a:ext uri="{FF2B5EF4-FFF2-40B4-BE49-F238E27FC236}">
                <a16:creationId xmlns:a16="http://schemas.microsoft.com/office/drawing/2014/main" id="{CC38B52F-5383-CD25-1D85-F5F94F990826}"/>
              </a:ext>
            </a:extLst>
          </p:cNvPr>
          <p:cNvSpPr txBox="1">
            <a:spLocks/>
          </p:cNvSpPr>
          <p:nvPr/>
        </p:nvSpPr>
        <p:spPr>
          <a:xfrm>
            <a:off x="991822" y="947743"/>
            <a:ext cx="3037985" cy="450382"/>
          </a:xfrm>
          <a:prstGeom prst="rect">
            <a:avLst/>
          </a:prstGeom>
        </p:spPr>
        <p:txBody>
          <a:bodyPr vert="horz" lIns="91440" tIns="45720" rIns="91440" bIns="45720" rtlCol="0" anchor="t">
            <a:normAutofit/>
          </a:bodyPr>
          <a:lstStyle>
            <a:lvl1pPr marL="230188" indent="-230188" algn="l" defTabSz="914400" rtl="0" eaLnBrk="1" latinLnBrk="0" hangingPunct="1">
              <a:lnSpc>
                <a:spcPct val="100000"/>
              </a:lnSpc>
              <a:spcBef>
                <a:spcPts val="1200"/>
              </a:spcBef>
              <a:buClr>
                <a:schemeClr val="accent1"/>
              </a:buClr>
              <a:buFont typeface="Wingdings" panose="05000000000000000000" pitchFamily="2" charset="2"/>
              <a:buChar char="Ø"/>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100000"/>
              </a:lnSpc>
              <a:spcBef>
                <a:spcPts val="250"/>
              </a:spcBef>
              <a:spcAft>
                <a:spcPts val="250"/>
              </a:spcAft>
              <a:buClr>
                <a:schemeClr val="accent1"/>
              </a:buClr>
              <a:buSzPct val="125000"/>
              <a:buFont typeface="Wingdings" panose="05000000000000000000" pitchFamily="2"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100000"/>
              </a:lnSpc>
              <a:spcBef>
                <a:spcPts val="250"/>
              </a:spcBef>
              <a:spcAft>
                <a:spcPts val="250"/>
              </a:spcAft>
              <a:buClr>
                <a:schemeClr val="accent1"/>
              </a:buClr>
              <a:buFont typeface="Courier New" panose="02070309020205020404" pitchFamily="49" charset="0"/>
              <a:buChar char="o"/>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10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10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lvl="1" indent="0" algn="ctr">
              <a:buClr>
                <a:srgbClr val="53548A"/>
              </a:buClr>
              <a:buFont typeface="Wingdings" panose="05000000000000000000" pitchFamily="2" charset="2"/>
              <a:buNone/>
            </a:pPr>
            <a:r>
              <a:rPr lang="en-US" b="1">
                <a:solidFill>
                  <a:prstClr val="black">
                    <a:lumMod val="65000"/>
                    <a:lumOff val="35000"/>
                  </a:prstClr>
                </a:solidFill>
                <a:latin typeface="Tw Cen MT"/>
              </a:rPr>
              <a:t>Map Center</a:t>
            </a:r>
          </a:p>
          <a:p>
            <a:pPr marL="502920" lvl="1" indent="0" algn="ctr">
              <a:buClr>
                <a:srgbClr val="53548A"/>
              </a:buClr>
              <a:buFont typeface="Wingdings" panose="05000000000000000000" pitchFamily="2" charset="2"/>
              <a:buNone/>
            </a:pPr>
            <a:endParaRPr lang="en-US" b="1">
              <a:solidFill>
                <a:prstClr val="black">
                  <a:lumMod val="65000"/>
                  <a:lumOff val="35000"/>
                </a:prstClr>
              </a:solidFill>
              <a:latin typeface="Tw Cen MT"/>
            </a:endParaRPr>
          </a:p>
        </p:txBody>
      </p:sp>
      <p:sp>
        <p:nvSpPr>
          <p:cNvPr id="59" name="Content Placeholder 2">
            <a:extLst>
              <a:ext uri="{FF2B5EF4-FFF2-40B4-BE49-F238E27FC236}">
                <a16:creationId xmlns:a16="http://schemas.microsoft.com/office/drawing/2014/main" id="{AF5E7B0B-44E5-43B8-3A07-40BDDEE52C80}"/>
              </a:ext>
            </a:extLst>
          </p:cNvPr>
          <p:cNvSpPr txBox="1">
            <a:spLocks/>
          </p:cNvSpPr>
          <p:nvPr/>
        </p:nvSpPr>
        <p:spPr>
          <a:xfrm>
            <a:off x="8162195" y="3779526"/>
            <a:ext cx="3037985" cy="450382"/>
          </a:xfrm>
          <a:prstGeom prst="rect">
            <a:avLst/>
          </a:prstGeom>
        </p:spPr>
        <p:txBody>
          <a:bodyPr vert="horz" lIns="91440" tIns="45720" rIns="91440" bIns="45720" rtlCol="0" anchor="t">
            <a:normAutofit/>
          </a:bodyPr>
          <a:lstStyle>
            <a:lvl1pPr marL="230188" indent="-230188" algn="l" defTabSz="914400" rtl="0" eaLnBrk="1" latinLnBrk="0" hangingPunct="1">
              <a:lnSpc>
                <a:spcPct val="100000"/>
              </a:lnSpc>
              <a:spcBef>
                <a:spcPts val="1200"/>
              </a:spcBef>
              <a:buClr>
                <a:schemeClr val="accent1"/>
              </a:buClr>
              <a:buFont typeface="Wingdings" panose="05000000000000000000" pitchFamily="2" charset="2"/>
              <a:buChar char="Ø"/>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100000"/>
              </a:lnSpc>
              <a:spcBef>
                <a:spcPts val="250"/>
              </a:spcBef>
              <a:spcAft>
                <a:spcPts val="250"/>
              </a:spcAft>
              <a:buClr>
                <a:schemeClr val="accent1"/>
              </a:buClr>
              <a:buSzPct val="125000"/>
              <a:buFont typeface="Wingdings" panose="05000000000000000000" pitchFamily="2"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100000"/>
              </a:lnSpc>
              <a:spcBef>
                <a:spcPts val="250"/>
              </a:spcBef>
              <a:spcAft>
                <a:spcPts val="250"/>
              </a:spcAft>
              <a:buClr>
                <a:schemeClr val="accent1"/>
              </a:buClr>
              <a:buFont typeface="Courier New" panose="02070309020205020404" pitchFamily="49" charset="0"/>
              <a:buChar char="o"/>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10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10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502920" lvl="1" indent="0">
              <a:buClr>
                <a:srgbClr val="53548A"/>
              </a:buClr>
              <a:buFont typeface="Wingdings" panose="05000000000000000000" pitchFamily="2" charset="2"/>
              <a:buNone/>
            </a:pPr>
            <a:r>
              <a:rPr lang="en-US" b="1">
                <a:solidFill>
                  <a:prstClr val="black">
                    <a:lumMod val="65000"/>
                    <a:lumOff val="35000"/>
                  </a:prstClr>
                </a:solidFill>
                <a:latin typeface="Tw Cen MT"/>
              </a:rPr>
              <a:t>TIN Geometric Center</a:t>
            </a:r>
          </a:p>
          <a:p>
            <a:pPr marL="502920" lvl="1" indent="0" algn="ctr">
              <a:buClr>
                <a:srgbClr val="53548A"/>
              </a:buClr>
              <a:buFont typeface="Wingdings" panose="05000000000000000000" pitchFamily="2" charset="2"/>
              <a:buNone/>
            </a:pPr>
            <a:endParaRPr lang="en-US" b="1">
              <a:solidFill>
                <a:prstClr val="black">
                  <a:lumMod val="65000"/>
                  <a:lumOff val="35000"/>
                </a:prstClr>
              </a:solidFill>
              <a:latin typeface="Tw Cen MT"/>
            </a:endParaRPr>
          </a:p>
        </p:txBody>
      </p:sp>
      <p:sp>
        <p:nvSpPr>
          <p:cNvPr id="60" name="Content Placeholder 2">
            <a:extLst>
              <a:ext uri="{FF2B5EF4-FFF2-40B4-BE49-F238E27FC236}">
                <a16:creationId xmlns:a16="http://schemas.microsoft.com/office/drawing/2014/main" id="{18F9FA25-6CCB-38B2-A518-6C7D0E2FF4F1}"/>
              </a:ext>
            </a:extLst>
          </p:cNvPr>
          <p:cNvSpPr txBox="1">
            <a:spLocks/>
          </p:cNvSpPr>
          <p:nvPr/>
        </p:nvSpPr>
        <p:spPr>
          <a:xfrm>
            <a:off x="4298060" y="2505840"/>
            <a:ext cx="3037985" cy="450382"/>
          </a:xfrm>
          <a:prstGeom prst="rect">
            <a:avLst/>
          </a:prstGeom>
        </p:spPr>
        <p:txBody>
          <a:bodyPr vert="horz" lIns="91440" tIns="45720" rIns="91440" bIns="45720" rtlCol="0" anchor="t">
            <a:normAutofit/>
          </a:bodyPr>
          <a:lstStyle>
            <a:lvl1pPr marL="230188" indent="-230188" algn="l" defTabSz="914400" rtl="0" eaLnBrk="1" latinLnBrk="0" hangingPunct="1">
              <a:lnSpc>
                <a:spcPct val="100000"/>
              </a:lnSpc>
              <a:spcBef>
                <a:spcPts val="1200"/>
              </a:spcBef>
              <a:buClr>
                <a:schemeClr val="accent1"/>
              </a:buClr>
              <a:buFont typeface="Wingdings" panose="05000000000000000000" pitchFamily="2" charset="2"/>
              <a:buChar char="Ø"/>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100000"/>
              </a:lnSpc>
              <a:spcBef>
                <a:spcPts val="250"/>
              </a:spcBef>
              <a:spcAft>
                <a:spcPts val="250"/>
              </a:spcAft>
              <a:buClr>
                <a:schemeClr val="accent1"/>
              </a:buClr>
              <a:buSzPct val="125000"/>
              <a:buFont typeface="Wingdings" panose="05000000000000000000" pitchFamily="2"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100000"/>
              </a:lnSpc>
              <a:spcBef>
                <a:spcPts val="250"/>
              </a:spcBef>
              <a:spcAft>
                <a:spcPts val="250"/>
              </a:spcAft>
              <a:buClr>
                <a:schemeClr val="accent1"/>
              </a:buClr>
              <a:buFont typeface="Courier New" panose="02070309020205020404" pitchFamily="49" charset="0"/>
              <a:buChar char="o"/>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10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10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502920" lvl="1" indent="0">
              <a:buClr>
                <a:srgbClr val="53548A"/>
              </a:buClr>
              <a:buFont typeface="Wingdings" panose="05000000000000000000" pitchFamily="2" charset="2"/>
              <a:buNone/>
            </a:pPr>
            <a:r>
              <a:rPr lang="en-US" b="1">
                <a:solidFill>
                  <a:prstClr val="black">
                    <a:lumMod val="65000"/>
                    <a:lumOff val="35000"/>
                  </a:prstClr>
                </a:solidFill>
                <a:latin typeface="Tw Cen MT"/>
              </a:rPr>
              <a:t>TIN Weighted Center</a:t>
            </a:r>
          </a:p>
        </p:txBody>
      </p:sp>
      <p:cxnSp>
        <p:nvCxnSpPr>
          <p:cNvPr id="61" name="Straight Arrow Connector 60">
            <a:extLst>
              <a:ext uri="{FF2B5EF4-FFF2-40B4-BE49-F238E27FC236}">
                <a16:creationId xmlns:a16="http://schemas.microsoft.com/office/drawing/2014/main" id="{5737111A-9553-94CF-8E4B-9DD8862E86E5}"/>
              </a:ext>
            </a:extLst>
          </p:cNvPr>
          <p:cNvCxnSpPr/>
          <p:nvPr/>
        </p:nvCxnSpPr>
        <p:spPr>
          <a:xfrm flipV="1">
            <a:off x="2229289" y="1847299"/>
            <a:ext cx="1762" cy="887621"/>
          </a:xfrm>
          <a:prstGeom prst="straightConnector1">
            <a:avLst/>
          </a:prstGeom>
          <a:noFill/>
          <a:ln w="19050" cap="flat" cmpd="sng" algn="ctr">
            <a:solidFill>
              <a:sysClr val="windowText" lastClr="000000"/>
            </a:solidFill>
            <a:prstDash val="solid"/>
            <a:headEnd w="sm" len="med"/>
            <a:tailEnd type="none"/>
          </a:ln>
          <a:effectLst/>
        </p:spPr>
      </p:cxnSp>
      <p:cxnSp>
        <p:nvCxnSpPr>
          <p:cNvPr id="62" name="Straight Arrow Connector 61">
            <a:extLst>
              <a:ext uri="{FF2B5EF4-FFF2-40B4-BE49-F238E27FC236}">
                <a16:creationId xmlns:a16="http://schemas.microsoft.com/office/drawing/2014/main" id="{9C5FFAB0-081F-7215-56D1-421459BA1F4F}"/>
              </a:ext>
            </a:extLst>
          </p:cNvPr>
          <p:cNvCxnSpPr>
            <a:endCxn id="63" idx="1"/>
          </p:cNvCxnSpPr>
          <p:nvPr/>
        </p:nvCxnSpPr>
        <p:spPr>
          <a:xfrm flipH="1" flipV="1">
            <a:off x="1606624" y="2105310"/>
            <a:ext cx="622666" cy="622899"/>
          </a:xfrm>
          <a:prstGeom prst="straightConnector1">
            <a:avLst/>
          </a:prstGeom>
          <a:noFill/>
          <a:ln w="19050" cap="flat" cmpd="sng" algn="ctr">
            <a:solidFill>
              <a:sysClr val="windowText" lastClr="000000"/>
            </a:solidFill>
            <a:prstDash val="solid"/>
            <a:headEnd w="sm" len="med"/>
            <a:tailEnd type="none"/>
          </a:ln>
          <a:effectLst/>
        </p:spPr>
      </p:cxnSp>
      <p:sp>
        <p:nvSpPr>
          <p:cNvPr id="63" name="Oval 62">
            <a:extLst>
              <a:ext uri="{FF2B5EF4-FFF2-40B4-BE49-F238E27FC236}">
                <a16:creationId xmlns:a16="http://schemas.microsoft.com/office/drawing/2014/main" id="{46117846-6AA4-51EC-D468-0C41F955279C}"/>
              </a:ext>
            </a:extLst>
          </p:cNvPr>
          <p:cNvSpPr/>
          <p:nvPr/>
        </p:nvSpPr>
        <p:spPr>
          <a:xfrm>
            <a:off x="1351597" y="1847296"/>
            <a:ext cx="1741437" cy="1761824"/>
          </a:xfrm>
          <a:prstGeom prst="ellipse">
            <a:avLst/>
          </a:prstGeom>
          <a:noFill/>
          <a:ln w="1905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64" name="Freeform 12">
            <a:extLst>
              <a:ext uri="{FF2B5EF4-FFF2-40B4-BE49-F238E27FC236}">
                <a16:creationId xmlns:a16="http://schemas.microsoft.com/office/drawing/2014/main" id="{83827553-0B2E-8790-9EF8-1A2AE2DBA343}"/>
              </a:ext>
            </a:extLst>
          </p:cNvPr>
          <p:cNvSpPr/>
          <p:nvPr/>
        </p:nvSpPr>
        <p:spPr>
          <a:xfrm rot="16200000">
            <a:off x="1650347" y="1765731"/>
            <a:ext cx="140953" cy="139239"/>
          </a:xfrm>
          <a:custGeom>
            <a:avLst/>
            <a:gdLst>
              <a:gd name="connsiteX0" fmla="*/ 68539 w 141884"/>
              <a:gd name="connsiteY0" fmla="*/ 134242 h 134242"/>
              <a:gd name="connsiteX1" fmla="*/ 131087 w 141884"/>
              <a:gd name="connsiteY1" fmla="*/ 98500 h 134242"/>
              <a:gd name="connsiteX2" fmla="*/ 137044 w 141884"/>
              <a:gd name="connsiteY2" fmla="*/ 27016 h 134242"/>
              <a:gd name="connsiteX3" fmla="*/ 80453 w 141884"/>
              <a:gd name="connsiteY3" fmla="*/ 210 h 134242"/>
              <a:gd name="connsiteX4" fmla="*/ 17904 w 141884"/>
              <a:gd name="connsiteY4" fmla="*/ 18081 h 134242"/>
              <a:gd name="connsiteX5" fmla="*/ 33 w 141884"/>
              <a:gd name="connsiteY5" fmla="*/ 77651 h 134242"/>
              <a:gd name="connsiteX6" fmla="*/ 20883 w 141884"/>
              <a:gd name="connsiteY6" fmla="*/ 104457 h 134242"/>
              <a:gd name="connsiteX0" fmla="*/ 68539 w 141884"/>
              <a:gd name="connsiteY0" fmla="*/ 141297 h 141297"/>
              <a:gd name="connsiteX1" fmla="*/ 131087 w 141884"/>
              <a:gd name="connsiteY1" fmla="*/ 105555 h 141297"/>
              <a:gd name="connsiteX2" fmla="*/ 137044 w 141884"/>
              <a:gd name="connsiteY2" fmla="*/ 34071 h 141297"/>
              <a:gd name="connsiteX3" fmla="*/ 80453 w 141884"/>
              <a:gd name="connsiteY3" fmla="*/ 121 h 141297"/>
              <a:gd name="connsiteX4" fmla="*/ 17904 w 141884"/>
              <a:gd name="connsiteY4" fmla="*/ 25136 h 141297"/>
              <a:gd name="connsiteX5" fmla="*/ 33 w 141884"/>
              <a:gd name="connsiteY5" fmla="*/ 84706 h 141297"/>
              <a:gd name="connsiteX6" fmla="*/ 20883 w 141884"/>
              <a:gd name="connsiteY6" fmla="*/ 111512 h 141297"/>
              <a:gd name="connsiteX0" fmla="*/ 68539 w 141884"/>
              <a:gd name="connsiteY0" fmla="*/ 136534 h 136534"/>
              <a:gd name="connsiteX1" fmla="*/ 131087 w 141884"/>
              <a:gd name="connsiteY1" fmla="*/ 105555 h 136534"/>
              <a:gd name="connsiteX2" fmla="*/ 137044 w 141884"/>
              <a:gd name="connsiteY2" fmla="*/ 34071 h 136534"/>
              <a:gd name="connsiteX3" fmla="*/ 80453 w 141884"/>
              <a:gd name="connsiteY3" fmla="*/ 121 h 136534"/>
              <a:gd name="connsiteX4" fmla="*/ 17904 w 141884"/>
              <a:gd name="connsiteY4" fmla="*/ 25136 h 136534"/>
              <a:gd name="connsiteX5" fmla="*/ 33 w 141884"/>
              <a:gd name="connsiteY5" fmla="*/ 84706 h 136534"/>
              <a:gd name="connsiteX6" fmla="*/ 20883 w 141884"/>
              <a:gd name="connsiteY6" fmla="*/ 111512 h 136534"/>
              <a:gd name="connsiteX0" fmla="*/ 68538 w 142056"/>
              <a:gd name="connsiteY0" fmla="*/ 136534 h 136534"/>
              <a:gd name="connsiteX1" fmla="*/ 131086 w 142056"/>
              <a:gd name="connsiteY1" fmla="*/ 105555 h 136534"/>
              <a:gd name="connsiteX2" fmla="*/ 137043 w 142056"/>
              <a:gd name="connsiteY2" fmla="*/ 34071 h 136534"/>
              <a:gd name="connsiteX3" fmla="*/ 78070 w 142056"/>
              <a:gd name="connsiteY3" fmla="*/ 121 h 136534"/>
              <a:gd name="connsiteX4" fmla="*/ 17903 w 142056"/>
              <a:gd name="connsiteY4" fmla="*/ 25136 h 136534"/>
              <a:gd name="connsiteX5" fmla="*/ 32 w 142056"/>
              <a:gd name="connsiteY5" fmla="*/ 84706 h 136534"/>
              <a:gd name="connsiteX6" fmla="*/ 20882 w 142056"/>
              <a:gd name="connsiteY6" fmla="*/ 111512 h 136534"/>
              <a:gd name="connsiteX0" fmla="*/ 56021 w 142663"/>
              <a:gd name="connsiteY0" fmla="*/ 139318 h 139318"/>
              <a:gd name="connsiteX1" fmla="*/ 131086 w 142663"/>
              <a:gd name="connsiteY1" fmla="*/ 105555 h 139318"/>
              <a:gd name="connsiteX2" fmla="*/ 137043 w 142663"/>
              <a:gd name="connsiteY2" fmla="*/ 34071 h 139318"/>
              <a:gd name="connsiteX3" fmla="*/ 78070 w 142663"/>
              <a:gd name="connsiteY3" fmla="*/ 121 h 139318"/>
              <a:gd name="connsiteX4" fmla="*/ 17903 w 142663"/>
              <a:gd name="connsiteY4" fmla="*/ 25136 h 139318"/>
              <a:gd name="connsiteX5" fmla="*/ 32 w 142663"/>
              <a:gd name="connsiteY5" fmla="*/ 84706 h 139318"/>
              <a:gd name="connsiteX6" fmla="*/ 20882 w 142663"/>
              <a:gd name="connsiteY6" fmla="*/ 111512 h 139318"/>
              <a:gd name="connsiteX0" fmla="*/ 56021 w 140953"/>
              <a:gd name="connsiteY0" fmla="*/ 139239 h 139239"/>
              <a:gd name="connsiteX1" fmla="*/ 131086 w 140953"/>
              <a:gd name="connsiteY1" fmla="*/ 105476 h 139239"/>
              <a:gd name="connsiteX2" fmla="*/ 134356 w 140953"/>
              <a:gd name="connsiteY2" fmla="*/ 30060 h 139239"/>
              <a:gd name="connsiteX3" fmla="*/ 78070 w 140953"/>
              <a:gd name="connsiteY3" fmla="*/ 42 h 139239"/>
              <a:gd name="connsiteX4" fmla="*/ 17903 w 140953"/>
              <a:gd name="connsiteY4" fmla="*/ 25057 h 139239"/>
              <a:gd name="connsiteX5" fmla="*/ 32 w 140953"/>
              <a:gd name="connsiteY5" fmla="*/ 84627 h 139239"/>
              <a:gd name="connsiteX6" fmla="*/ 20882 w 140953"/>
              <a:gd name="connsiteY6" fmla="*/ 111433 h 139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53" h="139239">
                <a:moveTo>
                  <a:pt x="56021" y="139239"/>
                </a:moveTo>
                <a:cubicBezTo>
                  <a:pt x="81586" y="130303"/>
                  <a:pt x="118030" y="123673"/>
                  <a:pt x="131086" y="105476"/>
                </a:cubicBezTo>
                <a:cubicBezTo>
                  <a:pt x="144142" y="87279"/>
                  <a:pt x="143192" y="47632"/>
                  <a:pt x="134356" y="30060"/>
                </a:cubicBezTo>
                <a:cubicBezTo>
                  <a:pt x="125520" y="12488"/>
                  <a:pt x="97479" y="876"/>
                  <a:pt x="78070" y="42"/>
                </a:cubicBezTo>
                <a:cubicBezTo>
                  <a:pt x="58661" y="-792"/>
                  <a:pt x="30909" y="10960"/>
                  <a:pt x="17903" y="25057"/>
                </a:cubicBezTo>
                <a:cubicBezTo>
                  <a:pt x="4897" y="39155"/>
                  <a:pt x="-464" y="70231"/>
                  <a:pt x="32" y="84627"/>
                </a:cubicBezTo>
                <a:cubicBezTo>
                  <a:pt x="528" y="99023"/>
                  <a:pt x="10705" y="105228"/>
                  <a:pt x="20882" y="111433"/>
                </a:cubicBezTo>
              </a:path>
            </a:pathLst>
          </a:custGeom>
          <a:noFill/>
          <a:ln w="19050" cap="flat" cmpd="sng" algn="ctr">
            <a:solidFill>
              <a:sysClr val="windowText" lastClr="000000"/>
            </a:solidFill>
            <a:prstDash val="solid"/>
            <a:headEnd w="med" len="med"/>
            <a:tailEnd type="triangle" w="sm" len="sm"/>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65" name="TextBox 64">
            <a:extLst>
              <a:ext uri="{FF2B5EF4-FFF2-40B4-BE49-F238E27FC236}">
                <a16:creationId xmlns:a16="http://schemas.microsoft.com/office/drawing/2014/main" id="{0788BCB4-3694-BB57-BDB5-9DC883A2C9EC}"/>
              </a:ext>
            </a:extLst>
          </p:cNvPr>
          <p:cNvSpPr txBox="1"/>
          <p:nvPr/>
        </p:nvSpPr>
        <p:spPr>
          <a:xfrm>
            <a:off x="1197807" y="1607271"/>
            <a:ext cx="1046031" cy="184666"/>
          </a:xfrm>
          <a:prstGeom prst="rect">
            <a:avLst/>
          </a:prstGeom>
          <a:noFill/>
        </p:spPr>
        <p:txBody>
          <a:bodyPr wrap="square" rtlCol="0">
            <a:spAutoFit/>
          </a:bodyPr>
          <a:lstStyle/>
          <a:p>
            <a:r>
              <a:rPr lang="en-US" sz="600" b="1">
                <a:solidFill>
                  <a:prstClr val="black"/>
                </a:solidFill>
                <a:cs typeface="Arial" panose="020B0604020202020204" pitchFamily="34" charset="0"/>
              </a:rPr>
              <a:t>Rotating 45 degrees</a:t>
            </a:r>
          </a:p>
        </p:txBody>
      </p:sp>
      <p:cxnSp>
        <p:nvCxnSpPr>
          <p:cNvPr id="66" name="Straight Arrow Connector 65">
            <a:extLst>
              <a:ext uri="{FF2B5EF4-FFF2-40B4-BE49-F238E27FC236}">
                <a16:creationId xmlns:a16="http://schemas.microsoft.com/office/drawing/2014/main" id="{A558A9EA-8F0D-7644-5EBE-EF1BCBBCF801}"/>
              </a:ext>
            </a:extLst>
          </p:cNvPr>
          <p:cNvCxnSpPr/>
          <p:nvPr/>
        </p:nvCxnSpPr>
        <p:spPr>
          <a:xfrm flipV="1">
            <a:off x="10000413" y="4707331"/>
            <a:ext cx="1" cy="862703"/>
          </a:xfrm>
          <a:prstGeom prst="straightConnector1">
            <a:avLst/>
          </a:prstGeom>
          <a:noFill/>
          <a:ln w="19050" cap="flat" cmpd="sng" algn="ctr">
            <a:solidFill>
              <a:sysClr val="windowText" lastClr="000000"/>
            </a:solidFill>
            <a:prstDash val="solid"/>
            <a:headEnd w="sm" len="med"/>
            <a:tailEnd type="none"/>
          </a:ln>
          <a:effectLst/>
        </p:spPr>
      </p:cxnSp>
      <p:cxnSp>
        <p:nvCxnSpPr>
          <p:cNvPr id="67" name="Straight Arrow Connector 66">
            <a:extLst>
              <a:ext uri="{FF2B5EF4-FFF2-40B4-BE49-F238E27FC236}">
                <a16:creationId xmlns:a16="http://schemas.microsoft.com/office/drawing/2014/main" id="{AAD32FA0-8E6B-DA02-03D2-842C6DCD8094}"/>
              </a:ext>
            </a:extLst>
          </p:cNvPr>
          <p:cNvCxnSpPr>
            <a:endCxn id="68" idx="1"/>
          </p:cNvCxnSpPr>
          <p:nvPr/>
        </p:nvCxnSpPr>
        <p:spPr>
          <a:xfrm flipH="1" flipV="1">
            <a:off x="9398839" y="4965556"/>
            <a:ext cx="601574" cy="597769"/>
          </a:xfrm>
          <a:prstGeom prst="straightConnector1">
            <a:avLst/>
          </a:prstGeom>
          <a:noFill/>
          <a:ln w="19050" cap="flat" cmpd="sng" algn="ctr">
            <a:solidFill>
              <a:sysClr val="windowText" lastClr="000000"/>
            </a:solidFill>
            <a:prstDash val="solid"/>
            <a:headEnd w="sm" len="med"/>
            <a:tailEnd type="none"/>
          </a:ln>
          <a:effectLst/>
        </p:spPr>
      </p:cxnSp>
      <p:sp>
        <p:nvSpPr>
          <p:cNvPr id="68" name="Oval 67">
            <a:extLst>
              <a:ext uri="{FF2B5EF4-FFF2-40B4-BE49-F238E27FC236}">
                <a16:creationId xmlns:a16="http://schemas.microsoft.com/office/drawing/2014/main" id="{1763D059-23C2-9669-901C-62D7DC672F11}"/>
              </a:ext>
            </a:extLst>
          </p:cNvPr>
          <p:cNvSpPr/>
          <p:nvPr/>
        </p:nvSpPr>
        <p:spPr>
          <a:xfrm>
            <a:off x="9149326" y="4718178"/>
            <a:ext cx="1703784" cy="1689194"/>
          </a:xfrm>
          <a:prstGeom prst="ellipse">
            <a:avLst/>
          </a:prstGeom>
          <a:noFill/>
          <a:ln w="1905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69" name="Freeform 17">
            <a:extLst>
              <a:ext uri="{FF2B5EF4-FFF2-40B4-BE49-F238E27FC236}">
                <a16:creationId xmlns:a16="http://schemas.microsoft.com/office/drawing/2014/main" id="{7208F30A-02FE-E482-B877-DB7A5474E823}"/>
              </a:ext>
            </a:extLst>
          </p:cNvPr>
          <p:cNvSpPr/>
          <p:nvPr/>
        </p:nvSpPr>
        <p:spPr>
          <a:xfrm rot="16200000">
            <a:off x="9504901" y="4567235"/>
            <a:ext cx="140953" cy="139239"/>
          </a:xfrm>
          <a:custGeom>
            <a:avLst/>
            <a:gdLst>
              <a:gd name="connsiteX0" fmla="*/ 68539 w 141884"/>
              <a:gd name="connsiteY0" fmla="*/ 134242 h 134242"/>
              <a:gd name="connsiteX1" fmla="*/ 131087 w 141884"/>
              <a:gd name="connsiteY1" fmla="*/ 98500 h 134242"/>
              <a:gd name="connsiteX2" fmla="*/ 137044 w 141884"/>
              <a:gd name="connsiteY2" fmla="*/ 27016 h 134242"/>
              <a:gd name="connsiteX3" fmla="*/ 80453 w 141884"/>
              <a:gd name="connsiteY3" fmla="*/ 210 h 134242"/>
              <a:gd name="connsiteX4" fmla="*/ 17904 w 141884"/>
              <a:gd name="connsiteY4" fmla="*/ 18081 h 134242"/>
              <a:gd name="connsiteX5" fmla="*/ 33 w 141884"/>
              <a:gd name="connsiteY5" fmla="*/ 77651 h 134242"/>
              <a:gd name="connsiteX6" fmla="*/ 20883 w 141884"/>
              <a:gd name="connsiteY6" fmla="*/ 104457 h 134242"/>
              <a:gd name="connsiteX0" fmla="*/ 68539 w 141884"/>
              <a:gd name="connsiteY0" fmla="*/ 141297 h 141297"/>
              <a:gd name="connsiteX1" fmla="*/ 131087 w 141884"/>
              <a:gd name="connsiteY1" fmla="*/ 105555 h 141297"/>
              <a:gd name="connsiteX2" fmla="*/ 137044 w 141884"/>
              <a:gd name="connsiteY2" fmla="*/ 34071 h 141297"/>
              <a:gd name="connsiteX3" fmla="*/ 80453 w 141884"/>
              <a:gd name="connsiteY3" fmla="*/ 121 h 141297"/>
              <a:gd name="connsiteX4" fmla="*/ 17904 w 141884"/>
              <a:gd name="connsiteY4" fmla="*/ 25136 h 141297"/>
              <a:gd name="connsiteX5" fmla="*/ 33 w 141884"/>
              <a:gd name="connsiteY5" fmla="*/ 84706 h 141297"/>
              <a:gd name="connsiteX6" fmla="*/ 20883 w 141884"/>
              <a:gd name="connsiteY6" fmla="*/ 111512 h 141297"/>
              <a:gd name="connsiteX0" fmla="*/ 68539 w 141884"/>
              <a:gd name="connsiteY0" fmla="*/ 136534 h 136534"/>
              <a:gd name="connsiteX1" fmla="*/ 131087 w 141884"/>
              <a:gd name="connsiteY1" fmla="*/ 105555 h 136534"/>
              <a:gd name="connsiteX2" fmla="*/ 137044 w 141884"/>
              <a:gd name="connsiteY2" fmla="*/ 34071 h 136534"/>
              <a:gd name="connsiteX3" fmla="*/ 80453 w 141884"/>
              <a:gd name="connsiteY3" fmla="*/ 121 h 136534"/>
              <a:gd name="connsiteX4" fmla="*/ 17904 w 141884"/>
              <a:gd name="connsiteY4" fmla="*/ 25136 h 136534"/>
              <a:gd name="connsiteX5" fmla="*/ 33 w 141884"/>
              <a:gd name="connsiteY5" fmla="*/ 84706 h 136534"/>
              <a:gd name="connsiteX6" fmla="*/ 20883 w 141884"/>
              <a:gd name="connsiteY6" fmla="*/ 111512 h 136534"/>
              <a:gd name="connsiteX0" fmla="*/ 68538 w 142056"/>
              <a:gd name="connsiteY0" fmla="*/ 136534 h 136534"/>
              <a:gd name="connsiteX1" fmla="*/ 131086 w 142056"/>
              <a:gd name="connsiteY1" fmla="*/ 105555 h 136534"/>
              <a:gd name="connsiteX2" fmla="*/ 137043 w 142056"/>
              <a:gd name="connsiteY2" fmla="*/ 34071 h 136534"/>
              <a:gd name="connsiteX3" fmla="*/ 78070 w 142056"/>
              <a:gd name="connsiteY3" fmla="*/ 121 h 136534"/>
              <a:gd name="connsiteX4" fmla="*/ 17903 w 142056"/>
              <a:gd name="connsiteY4" fmla="*/ 25136 h 136534"/>
              <a:gd name="connsiteX5" fmla="*/ 32 w 142056"/>
              <a:gd name="connsiteY5" fmla="*/ 84706 h 136534"/>
              <a:gd name="connsiteX6" fmla="*/ 20882 w 142056"/>
              <a:gd name="connsiteY6" fmla="*/ 111512 h 136534"/>
              <a:gd name="connsiteX0" fmla="*/ 56021 w 142663"/>
              <a:gd name="connsiteY0" fmla="*/ 139318 h 139318"/>
              <a:gd name="connsiteX1" fmla="*/ 131086 w 142663"/>
              <a:gd name="connsiteY1" fmla="*/ 105555 h 139318"/>
              <a:gd name="connsiteX2" fmla="*/ 137043 w 142663"/>
              <a:gd name="connsiteY2" fmla="*/ 34071 h 139318"/>
              <a:gd name="connsiteX3" fmla="*/ 78070 w 142663"/>
              <a:gd name="connsiteY3" fmla="*/ 121 h 139318"/>
              <a:gd name="connsiteX4" fmla="*/ 17903 w 142663"/>
              <a:gd name="connsiteY4" fmla="*/ 25136 h 139318"/>
              <a:gd name="connsiteX5" fmla="*/ 32 w 142663"/>
              <a:gd name="connsiteY5" fmla="*/ 84706 h 139318"/>
              <a:gd name="connsiteX6" fmla="*/ 20882 w 142663"/>
              <a:gd name="connsiteY6" fmla="*/ 111512 h 139318"/>
              <a:gd name="connsiteX0" fmla="*/ 56021 w 140953"/>
              <a:gd name="connsiteY0" fmla="*/ 139239 h 139239"/>
              <a:gd name="connsiteX1" fmla="*/ 131086 w 140953"/>
              <a:gd name="connsiteY1" fmla="*/ 105476 h 139239"/>
              <a:gd name="connsiteX2" fmla="*/ 134356 w 140953"/>
              <a:gd name="connsiteY2" fmla="*/ 30060 h 139239"/>
              <a:gd name="connsiteX3" fmla="*/ 78070 w 140953"/>
              <a:gd name="connsiteY3" fmla="*/ 42 h 139239"/>
              <a:gd name="connsiteX4" fmla="*/ 17903 w 140953"/>
              <a:gd name="connsiteY4" fmla="*/ 25057 h 139239"/>
              <a:gd name="connsiteX5" fmla="*/ 32 w 140953"/>
              <a:gd name="connsiteY5" fmla="*/ 84627 h 139239"/>
              <a:gd name="connsiteX6" fmla="*/ 20882 w 140953"/>
              <a:gd name="connsiteY6" fmla="*/ 111433 h 139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53" h="139239">
                <a:moveTo>
                  <a:pt x="56021" y="139239"/>
                </a:moveTo>
                <a:cubicBezTo>
                  <a:pt x="81586" y="130303"/>
                  <a:pt x="118030" y="123673"/>
                  <a:pt x="131086" y="105476"/>
                </a:cubicBezTo>
                <a:cubicBezTo>
                  <a:pt x="144142" y="87279"/>
                  <a:pt x="143192" y="47632"/>
                  <a:pt x="134356" y="30060"/>
                </a:cubicBezTo>
                <a:cubicBezTo>
                  <a:pt x="125520" y="12488"/>
                  <a:pt x="97479" y="876"/>
                  <a:pt x="78070" y="42"/>
                </a:cubicBezTo>
                <a:cubicBezTo>
                  <a:pt x="58661" y="-792"/>
                  <a:pt x="30909" y="10960"/>
                  <a:pt x="17903" y="25057"/>
                </a:cubicBezTo>
                <a:cubicBezTo>
                  <a:pt x="4897" y="39155"/>
                  <a:pt x="-464" y="70231"/>
                  <a:pt x="32" y="84627"/>
                </a:cubicBezTo>
                <a:cubicBezTo>
                  <a:pt x="528" y="99023"/>
                  <a:pt x="10705" y="105228"/>
                  <a:pt x="20882" y="111433"/>
                </a:cubicBezTo>
              </a:path>
            </a:pathLst>
          </a:custGeom>
          <a:noFill/>
          <a:ln w="19050" cap="flat" cmpd="sng" algn="ctr">
            <a:solidFill>
              <a:sysClr val="windowText" lastClr="000000"/>
            </a:solidFill>
            <a:prstDash val="solid"/>
            <a:headEnd w="med" len="med"/>
            <a:tailEnd type="triangle" w="sm" len="sm"/>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70" name="TextBox 69">
            <a:extLst>
              <a:ext uri="{FF2B5EF4-FFF2-40B4-BE49-F238E27FC236}">
                <a16:creationId xmlns:a16="http://schemas.microsoft.com/office/drawing/2014/main" id="{16044A20-DD1F-DB4B-2330-1BAE6950A7CA}"/>
              </a:ext>
            </a:extLst>
          </p:cNvPr>
          <p:cNvSpPr txBox="1"/>
          <p:nvPr/>
        </p:nvSpPr>
        <p:spPr>
          <a:xfrm>
            <a:off x="9052361" y="4408775"/>
            <a:ext cx="1046031" cy="184666"/>
          </a:xfrm>
          <a:prstGeom prst="rect">
            <a:avLst/>
          </a:prstGeom>
          <a:noFill/>
        </p:spPr>
        <p:txBody>
          <a:bodyPr wrap="square" rtlCol="0">
            <a:spAutoFit/>
          </a:bodyPr>
          <a:lstStyle/>
          <a:p>
            <a:r>
              <a:rPr lang="en-US" sz="600" b="1">
                <a:solidFill>
                  <a:prstClr val="black"/>
                </a:solidFill>
                <a:cs typeface="Arial" panose="020B0604020202020204" pitchFamily="34" charset="0"/>
              </a:rPr>
              <a:t>Rotating 45 degrees</a:t>
            </a:r>
          </a:p>
        </p:txBody>
      </p:sp>
      <p:cxnSp>
        <p:nvCxnSpPr>
          <p:cNvPr id="71" name="Straight Arrow Connector 70">
            <a:extLst>
              <a:ext uri="{FF2B5EF4-FFF2-40B4-BE49-F238E27FC236}">
                <a16:creationId xmlns:a16="http://schemas.microsoft.com/office/drawing/2014/main" id="{08DA7265-E430-7E2B-539C-D5CA2AFE154E}"/>
              </a:ext>
            </a:extLst>
          </p:cNvPr>
          <p:cNvCxnSpPr/>
          <p:nvPr/>
        </p:nvCxnSpPr>
        <p:spPr>
          <a:xfrm flipH="1">
            <a:off x="6346025" y="3385259"/>
            <a:ext cx="0" cy="1005840"/>
          </a:xfrm>
          <a:prstGeom prst="straightConnector1">
            <a:avLst/>
          </a:prstGeom>
          <a:noFill/>
          <a:ln w="19050" cap="flat" cmpd="sng" algn="ctr">
            <a:solidFill>
              <a:sysClr val="windowText" lastClr="000000"/>
            </a:solidFill>
            <a:prstDash val="solid"/>
            <a:headEnd w="sm" len="med"/>
            <a:tailEnd type="none"/>
          </a:ln>
          <a:effectLst/>
        </p:spPr>
      </p:cxnSp>
      <p:cxnSp>
        <p:nvCxnSpPr>
          <p:cNvPr id="72" name="Straight Arrow Connector 71">
            <a:extLst>
              <a:ext uri="{FF2B5EF4-FFF2-40B4-BE49-F238E27FC236}">
                <a16:creationId xmlns:a16="http://schemas.microsoft.com/office/drawing/2014/main" id="{E00D75B0-1E40-C358-6B57-9C86D41E69E7}"/>
              </a:ext>
            </a:extLst>
          </p:cNvPr>
          <p:cNvCxnSpPr/>
          <p:nvPr/>
        </p:nvCxnSpPr>
        <p:spPr>
          <a:xfrm flipH="1" flipV="1">
            <a:off x="5626461" y="3676629"/>
            <a:ext cx="722714" cy="731681"/>
          </a:xfrm>
          <a:prstGeom prst="straightConnector1">
            <a:avLst/>
          </a:prstGeom>
          <a:noFill/>
          <a:ln w="19050" cap="flat" cmpd="sng" algn="ctr">
            <a:solidFill>
              <a:sysClr val="windowText" lastClr="000000"/>
            </a:solidFill>
            <a:prstDash val="solid"/>
            <a:headEnd w="sm" len="med"/>
            <a:tailEnd type="none"/>
          </a:ln>
          <a:effectLst/>
        </p:spPr>
      </p:cxnSp>
      <p:sp>
        <p:nvSpPr>
          <p:cNvPr id="73" name="Oval 72">
            <a:extLst>
              <a:ext uri="{FF2B5EF4-FFF2-40B4-BE49-F238E27FC236}">
                <a16:creationId xmlns:a16="http://schemas.microsoft.com/office/drawing/2014/main" id="{A0560056-9494-2121-98D7-1C49F73C54FB}"/>
              </a:ext>
            </a:extLst>
          </p:cNvPr>
          <p:cNvSpPr/>
          <p:nvPr/>
        </p:nvSpPr>
        <p:spPr>
          <a:xfrm>
            <a:off x="5351136" y="3388082"/>
            <a:ext cx="2042475" cy="2043601"/>
          </a:xfrm>
          <a:prstGeom prst="ellipse">
            <a:avLst/>
          </a:prstGeom>
          <a:noFill/>
          <a:ln w="1905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74" name="Freeform 22">
            <a:extLst>
              <a:ext uri="{FF2B5EF4-FFF2-40B4-BE49-F238E27FC236}">
                <a16:creationId xmlns:a16="http://schemas.microsoft.com/office/drawing/2014/main" id="{4C5F88CF-1531-5AEE-46D4-78BA42C991AD}"/>
              </a:ext>
            </a:extLst>
          </p:cNvPr>
          <p:cNvSpPr/>
          <p:nvPr/>
        </p:nvSpPr>
        <p:spPr>
          <a:xfrm rot="16200000">
            <a:off x="5734446" y="3318571"/>
            <a:ext cx="140953" cy="139239"/>
          </a:xfrm>
          <a:custGeom>
            <a:avLst/>
            <a:gdLst>
              <a:gd name="connsiteX0" fmla="*/ 68539 w 141884"/>
              <a:gd name="connsiteY0" fmla="*/ 134242 h 134242"/>
              <a:gd name="connsiteX1" fmla="*/ 131087 w 141884"/>
              <a:gd name="connsiteY1" fmla="*/ 98500 h 134242"/>
              <a:gd name="connsiteX2" fmla="*/ 137044 w 141884"/>
              <a:gd name="connsiteY2" fmla="*/ 27016 h 134242"/>
              <a:gd name="connsiteX3" fmla="*/ 80453 w 141884"/>
              <a:gd name="connsiteY3" fmla="*/ 210 h 134242"/>
              <a:gd name="connsiteX4" fmla="*/ 17904 w 141884"/>
              <a:gd name="connsiteY4" fmla="*/ 18081 h 134242"/>
              <a:gd name="connsiteX5" fmla="*/ 33 w 141884"/>
              <a:gd name="connsiteY5" fmla="*/ 77651 h 134242"/>
              <a:gd name="connsiteX6" fmla="*/ 20883 w 141884"/>
              <a:gd name="connsiteY6" fmla="*/ 104457 h 134242"/>
              <a:gd name="connsiteX0" fmla="*/ 68539 w 141884"/>
              <a:gd name="connsiteY0" fmla="*/ 141297 h 141297"/>
              <a:gd name="connsiteX1" fmla="*/ 131087 w 141884"/>
              <a:gd name="connsiteY1" fmla="*/ 105555 h 141297"/>
              <a:gd name="connsiteX2" fmla="*/ 137044 w 141884"/>
              <a:gd name="connsiteY2" fmla="*/ 34071 h 141297"/>
              <a:gd name="connsiteX3" fmla="*/ 80453 w 141884"/>
              <a:gd name="connsiteY3" fmla="*/ 121 h 141297"/>
              <a:gd name="connsiteX4" fmla="*/ 17904 w 141884"/>
              <a:gd name="connsiteY4" fmla="*/ 25136 h 141297"/>
              <a:gd name="connsiteX5" fmla="*/ 33 w 141884"/>
              <a:gd name="connsiteY5" fmla="*/ 84706 h 141297"/>
              <a:gd name="connsiteX6" fmla="*/ 20883 w 141884"/>
              <a:gd name="connsiteY6" fmla="*/ 111512 h 141297"/>
              <a:gd name="connsiteX0" fmla="*/ 68539 w 141884"/>
              <a:gd name="connsiteY0" fmla="*/ 136534 h 136534"/>
              <a:gd name="connsiteX1" fmla="*/ 131087 w 141884"/>
              <a:gd name="connsiteY1" fmla="*/ 105555 h 136534"/>
              <a:gd name="connsiteX2" fmla="*/ 137044 w 141884"/>
              <a:gd name="connsiteY2" fmla="*/ 34071 h 136534"/>
              <a:gd name="connsiteX3" fmla="*/ 80453 w 141884"/>
              <a:gd name="connsiteY3" fmla="*/ 121 h 136534"/>
              <a:gd name="connsiteX4" fmla="*/ 17904 w 141884"/>
              <a:gd name="connsiteY4" fmla="*/ 25136 h 136534"/>
              <a:gd name="connsiteX5" fmla="*/ 33 w 141884"/>
              <a:gd name="connsiteY5" fmla="*/ 84706 h 136534"/>
              <a:gd name="connsiteX6" fmla="*/ 20883 w 141884"/>
              <a:gd name="connsiteY6" fmla="*/ 111512 h 136534"/>
              <a:gd name="connsiteX0" fmla="*/ 68538 w 142056"/>
              <a:gd name="connsiteY0" fmla="*/ 136534 h 136534"/>
              <a:gd name="connsiteX1" fmla="*/ 131086 w 142056"/>
              <a:gd name="connsiteY1" fmla="*/ 105555 h 136534"/>
              <a:gd name="connsiteX2" fmla="*/ 137043 w 142056"/>
              <a:gd name="connsiteY2" fmla="*/ 34071 h 136534"/>
              <a:gd name="connsiteX3" fmla="*/ 78070 w 142056"/>
              <a:gd name="connsiteY3" fmla="*/ 121 h 136534"/>
              <a:gd name="connsiteX4" fmla="*/ 17903 w 142056"/>
              <a:gd name="connsiteY4" fmla="*/ 25136 h 136534"/>
              <a:gd name="connsiteX5" fmla="*/ 32 w 142056"/>
              <a:gd name="connsiteY5" fmla="*/ 84706 h 136534"/>
              <a:gd name="connsiteX6" fmla="*/ 20882 w 142056"/>
              <a:gd name="connsiteY6" fmla="*/ 111512 h 136534"/>
              <a:gd name="connsiteX0" fmla="*/ 56021 w 142663"/>
              <a:gd name="connsiteY0" fmla="*/ 139318 h 139318"/>
              <a:gd name="connsiteX1" fmla="*/ 131086 w 142663"/>
              <a:gd name="connsiteY1" fmla="*/ 105555 h 139318"/>
              <a:gd name="connsiteX2" fmla="*/ 137043 w 142663"/>
              <a:gd name="connsiteY2" fmla="*/ 34071 h 139318"/>
              <a:gd name="connsiteX3" fmla="*/ 78070 w 142663"/>
              <a:gd name="connsiteY3" fmla="*/ 121 h 139318"/>
              <a:gd name="connsiteX4" fmla="*/ 17903 w 142663"/>
              <a:gd name="connsiteY4" fmla="*/ 25136 h 139318"/>
              <a:gd name="connsiteX5" fmla="*/ 32 w 142663"/>
              <a:gd name="connsiteY5" fmla="*/ 84706 h 139318"/>
              <a:gd name="connsiteX6" fmla="*/ 20882 w 142663"/>
              <a:gd name="connsiteY6" fmla="*/ 111512 h 139318"/>
              <a:gd name="connsiteX0" fmla="*/ 56021 w 140953"/>
              <a:gd name="connsiteY0" fmla="*/ 139239 h 139239"/>
              <a:gd name="connsiteX1" fmla="*/ 131086 w 140953"/>
              <a:gd name="connsiteY1" fmla="*/ 105476 h 139239"/>
              <a:gd name="connsiteX2" fmla="*/ 134356 w 140953"/>
              <a:gd name="connsiteY2" fmla="*/ 30060 h 139239"/>
              <a:gd name="connsiteX3" fmla="*/ 78070 w 140953"/>
              <a:gd name="connsiteY3" fmla="*/ 42 h 139239"/>
              <a:gd name="connsiteX4" fmla="*/ 17903 w 140953"/>
              <a:gd name="connsiteY4" fmla="*/ 25057 h 139239"/>
              <a:gd name="connsiteX5" fmla="*/ 32 w 140953"/>
              <a:gd name="connsiteY5" fmla="*/ 84627 h 139239"/>
              <a:gd name="connsiteX6" fmla="*/ 20882 w 140953"/>
              <a:gd name="connsiteY6" fmla="*/ 111433 h 139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53" h="139239">
                <a:moveTo>
                  <a:pt x="56021" y="139239"/>
                </a:moveTo>
                <a:cubicBezTo>
                  <a:pt x="81586" y="130303"/>
                  <a:pt x="118030" y="123673"/>
                  <a:pt x="131086" y="105476"/>
                </a:cubicBezTo>
                <a:cubicBezTo>
                  <a:pt x="144142" y="87279"/>
                  <a:pt x="143192" y="47632"/>
                  <a:pt x="134356" y="30060"/>
                </a:cubicBezTo>
                <a:cubicBezTo>
                  <a:pt x="125520" y="12488"/>
                  <a:pt x="97479" y="876"/>
                  <a:pt x="78070" y="42"/>
                </a:cubicBezTo>
                <a:cubicBezTo>
                  <a:pt x="58661" y="-792"/>
                  <a:pt x="30909" y="10960"/>
                  <a:pt x="17903" y="25057"/>
                </a:cubicBezTo>
                <a:cubicBezTo>
                  <a:pt x="4897" y="39155"/>
                  <a:pt x="-464" y="70231"/>
                  <a:pt x="32" y="84627"/>
                </a:cubicBezTo>
                <a:cubicBezTo>
                  <a:pt x="528" y="99023"/>
                  <a:pt x="10705" y="105228"/>
                  <a:pt x="20882" y="111433"/>
                </a:cubicBezTo>
              </a:path>
            </a:pathLst>
          </a:custGeom>
          <a:noFill/>
          <a:ln w="19050" cap="flat" cmpd="sng" algn="ctr">
            <a:solidFill>
              <a:sysClr val="windowText" lastClr="000000"/>
            </a:solidFill>
            <a:prstDash val="solid"/>
            <a:headEnd w="med" len="med"/>
            <a:tailEnd type="triangle" w="sm" len="sm"/>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75" name="TextBox 74">
            <a:extLst>
              <a:ext uri="{FF2B5EF4-FFF2-40B4-BE49-F238E27FC236}">
                <a16:creationId xmlns:a16="http://schemas.microsoft.com/office/drawing/2014/main" id="{AC283C07-3022-A47F-3B3C-2E77B827974A}"/>
              </a:ext>
            </a:extLst>
          </p:cNvPr>
          <p:cNvSpPr txBox="1"/>
          <p:nvPr/>
        </p:nvSpPr>
        <p:spPr>
          <a:xfrm>
            <a:off x="5281906" y="3160111"/>
            <a:ext cx="1046031" cy="184666"/>
          </a:xfrm>
          <a:prstGeom prst="rect">
            <a:avLst/>
          </a:prstGeom>
          <a:noFill/>
        </p:spPr>
        <p:txBody>
          <a:bodyPr wrap="square" rtlCol="0">
            <a:spAutoFit/>
          </a:bodyPr>
          <a:lstStyle/>
          <a:p>
            <a:r>
              <a:rPr lang="en-US" sz="600" b="1">
                <a:solidFill>
                  <a:prstClr val="black"/>
                </a:solidFill>
                <a:cs typeface="Arial" panose="020B0604020202020204" pitchFamily="34" charset="0"/>
              </a:rPr>
              <a:t>Rotating 45 degrees</a:t>
            </a:r>
          </a:p>
        </p:txBody>
      </p:sp>
      <p:sp>
        <p:nvSpPr>
          <p:cNvPr id="3" name="Title 2">
            <a:extLst>
              <a:ext uri="{FF2B5EF4-FFF2-40B4-BE49-F238E27FC236}">
                <a16:creationId xmlns:a16="http://schemas.microsoft.com/office/drawing/2014/main" id="{016ECC50-D605-1D5E-40C1-85EA09FB35B5}"/>
              </a:ext>
            </a:extLst>
          </p:cNvPr>
          <p:cNvSpPr>
            <a:spLocks noGrp="1"/>
          </p:cNvSpPr>
          <p:nvPr>
            <p:ph type="title"/>
          </p:nvPr>
        </p:nvSpPr>
        <p:spPr/>
        <p:txBody>
          <a:bodyPr/>
          <a:lstStyle/>
          <a:p>
            <a:r>
              <a:rPr lang="en-US" dirty="0"/>
              <a:t>Image Rotation</a:t>
            </a:r>
          </a:p>
        </p:txBody>
      </p:sp>
    </p:spTree>
    <p:extLst>
      <p:ext uri="{BB962C8B-B14F-4D97-AF65-F5344CB8AC3E}">
        <p14:creationId xmlns:p14="http://schemas.microsoft.com/office/powerpoint/2010/main" val="35502426"/>
      </p:ext>
    </p:extLst>
  </p:cSld>
  <p:clrMapOvr>
    <a:masterClrMapping/>
  </p:clrMapOvr>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3.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27282</TotalTime>
  <Words>372</Words>
  <Application>Microsoft Office PowerPoint</Application>
  <PresentationFormat>Widescreen</PresentationFormat>
  <Paragraphs>112</Paragraphs>
  <Slides>17</Slides>
  <Notes>3</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17</vt:i4>
      </vt:variant>
    </vt:vector>
  </HeadingPairs>
  <TitlesOfParts>
    <vt:vector size="28" baseType="lpstr">
      <vt:lpstr>Arial</vt:lpstr>
      <vt:lpstr>Calibri</vt:lpstr>
      <vt:lpstr>Courier New</vt:lpstr>
      <vt:lpstr>Franklin Gothic Book</vt:lpstr>
      <vt:lpstr>Lucida Handwriting</vt:lpstr>
      <vt:lpstr>Tw Cen MT</vt:lpstr>
      <vt:lpstr>Wingdings</vt:lpstr>
      <vt:lpstr>Wingdings 2</vt:lpstr>
      <vt:lpstr>1_HEC</vt:lpstr>
      <vt:lpstr>2_IWR-HEC</vt:lpstr>
      <vt:lpstr>3_Army</vt:lpstr>
      <vt:lpstr>HEC-MetVue overview</vt:lpstr>
      <vt:lpstr>Overview</vt:lpstr>
      <vt:lpstr>HEC-MetVue Temporal Aggregation</vt:lpstr>
      <vt:lpstr>HEC-MetVue Basin Average Computation</vt:lpstr>
      <vt:lpstr>     Save Time Series</vt:lpstr>
      <vt:lpstr>     Save Modified Image as a Projection on a Grid</vt:lpstr>
      <vt:lpstr>HEC-MetVue Spatial Aggregation</vt:lpstr>
      <vt:lpstr>HEC-METVUE Analysis &amp; Manipulation</vt:lpstr>
      <vt:lpstr>Image Rotation</vt:lpstr>
      <vt:lpstr>DSS Grid Selection</vt:lpstr>
      <vt:lpstr>Sample PRISM Data </vt:lpstr>
      <vt:lpstr>Ad-hoc Polygon Clipping</vt:lpstr>
      <vt:lpstr>Time Zone Handling</vt:lpstr>
      <vt:lpstr>Dataset Meta Data</vt:lpstr>
      <vt:lpstr>Supported Meteorological Variables</vt:lpstr>
      <vt:lpstr>Supported Data Products</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Hanbali, Fauwaz U CIV USARMY CEIWR (USA)</cp:lastModifiedBy>
  <cp:revision>655</cp:revision>
  <dcterms:created xsi:type="dcterms:W3CDTF">2017-02-20T05:10:01Z</dcterms:created>
  <dcterms:modified xsi:type="dcterms:W3CDTF">2025-10-09T23:14:21Z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