
<file path=[Content_Types].xml><?xml version="1.0" encoding="utf-8"?>
<Types xmlns="http://schemas.openxmlformats.org/package/2006/content-types">
  <Default Extension="gif" ContentType="image/gif"/>
  <Default Extension="jpeg" ContentType="image/jpeg"/>
  <Default Extension="jpg" ContentType="image/gif"/>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2.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media/image11.jpg" ContentType="image/jpeg"/>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06" r:id="rId4"/>
    <p:sldMasterId id="2147484142" r:id="rId5"/>
    <p:sldMasterId id="2147484175" r:id="rId6"/>
  </p:sldMasterIdLst>
  <p:notesMasterIdLst>
    <p:notesMasterId r:id="rId21"/>
  </p:notesMasterIdLst>
  <p:handoutMasterIdLst>
    <p:handoutMasterId r:id="rId22"/>
  </p:handoutMasterIdLst>
  <p:sldIdLst>
    <p:sldId id="847" r:id="rId7"/>
    <p:sldId id="848" r:id="rId8"/>
    <p:sldId id="822" r:id="rId9"/>
    <p:sldId id="494" r:id="rId10"/>
    <p:sldId id="509" r:id="rId11"/>
    <p:sldId id="514" r:id="rId12"/>
    <p:sldId id="495" r:id="rId13"/>
    <p:sldId id="580" r:id="rId14"/>
    <p:sldId id="846" r:id="rId15"/>
    <p:sldId id="511" r:id="rId16"/>
    <p:sldId id="436" r:id="rId17"/>
    <p:sldId id="548" r:id="rId18"/>
    <p:sldId id="555" r:id="rId19"/>
    <p:sldId id="530"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76"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69"/>
    <a:srgbClr val="009E5E"/>
    <a:srgbClr val="00DA82"/>
    <a:srgbClr val="588824"/>
    <a:srgbClr val="49701E"/>
    <a:srgbClr val="7ABC32"/>
    <a:srgbClr val="00FF99"/>
    <a:srgbClr val="81ABFF"/>
    <a:srgbClr val="00FF00"/>
    <a:srgbClr val="004EEA"/>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108" autoAdjust="0"/>
    <p:restoredTop sz="80100" autoAdjust="0"/>
  </p:normalViewPr>
  <p:slideViewPr>
    <p:cSldViewPr snapToGrid="0">
      <p:cViewPr varScale="1">
        <p:scale>
          <a:sx n="97" d="100"/>
          <a:sy n="97" d="100"/>
        </p:scale>
        <p:origin x="678" y="72"/>
      </p:cViewPr>
      <p:guideLst>
        <p:guide orient="horz" pos="4176"/>
        <p:guide pos="384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0"/>
    </p:cViewPr>
  </p:sorterViewPr>
  <p:notesViewPr>
    <p:cSldViewPr snapToGrid="0" showGuides="1">
      <p:cViewPr varScale="1">
        <p:scale>
          <a:sx n="120" d="100"/>
          <a:sy n="120" d="100"/>
        </p:scale>
        <p:origin x="4104"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10/9/2025</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10/9/2025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1</a:t>
            </a:fld>
            <a:endParaRPr lang="en-US"/>
          </a:p>
        </p:txBody>
      </p:sp>
    </p:spTree>
    <p:extLst>
      <p:ext uri="{BB962C8B-B14F-4D97-AF65-F5344CB8AC3E}">
        <p14:creationId xmlns:p14="http://schemas.microsoft.com/office/powerpoint/2010/main" val="9489400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a:t>
            </a:fld>
            <a:endParaRPr lang="en-US"/>
          </a:p>
        </p:txBody>
      </p:sp>
    </p:spTree>
    <p:extLst>
      <p:ext uri="{BB962C8B-B14F-4D97-AF65-F5344CB8AC3E}">
        <p14:creationId xmlns:p14="http://schemas.microsoft.com/office/powerpoint/2010/main" val="25758308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14</a:t>
            </a:fld>
            <a:endParaRPr lang="en-US" dirty="0"/>
          </a:p>
        </p:txBody>
      </p:sp>
    </p:spTree>
    <p:extLst>
      <p:ext uri="{BB962C8B-B14F-4D97-AF65-F5344CB8AC3E}">
        <p14:creationId xmlns:p14="http://schemas.microsoft.com/office/powerpoint/2010/main" val="14431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a:prstGeom prst="rect">
            <a:avLst/>
          </a:prstGeo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166008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350666C-2B6D-BA1F-B88F-A1D3AD65B90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55605896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4D5672-39FC-28F5-5FCF-8890F088A258}"/>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678476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0814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7CFD5A15-995A-9901-025D-A87201E6F65A}"/>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3614816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5924496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2_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ECF1D58D-6EB5-EA20-2388-86437322FCA7}"/>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E24B4BB2-D2D9-C03B-EBBA-5C69B7D0D4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559635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7847435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41290283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4006240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F0B416B8-CE30-5FF1-A969-69049684C26B}"/>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BAB85E1D-E929-EAB7-4B14-51CEC083DFE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628789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a:prstGeom prst="rect">
            <a:avLst/>
          </a:prstGeo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8FA8B7F1-1B6A-506A-1495-BD1EE9F572F1}"/>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235701863"/>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995322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250552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prstGeom prst="rect">
            <a:avLst/>
          </a:prstGeo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5524245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8542360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prstGeom prst="rect">
            <a:avLst/>
          </a:prstGeo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146821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prstGeom prst="rect">
            <a:avLst/>
          </a:prstGeo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2682605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7928547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7623533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prstGeom prst="rect">
            <a:avLst/>
          </a:prstGeo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744132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prstGeom prst="rect">
            <a:avLst/>
          </a:prstGeo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prstGeom prst="rect">
            <a:avLst/>
          </a:prstGeo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prstGeom prst="rect">
            <a:avLst/>
          </a:prstGeo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37278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a:prstGeom prst="rect">
            <a:avLst/>
          </a:prstGeo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B3DA0CE2-780B-2D2E-AF97-EBDDDF3C5D4E}"/>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5063234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574105653"/>
      </p:ext>
    </p:extLst>
  </p:cSld>
  <p:clrMapOvr>
    <a:masterClrMapping/>
  </p:clrMapOvr>
  <p:transition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
        <p:nvSpPr>
          <p:cNvPr id="6" name="Title 1">
            <a:extLst>
              <a:ext uri="{FF2B5EF4-FFF2-40B4-BE49-F238E27FC236}">
                <a16:creationId xmlns:a16="http://schemas.microsoft.com/office/drawing/2014/main" id="{272BCB52-F0D9-3D2D-BE86-E945CD46CCAB}"/>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830637864"/>
      </p:ext>
    </p:extLst>
  </p:cSld>
  <p:clrMapOvr>
    <a:masterClrMapping/>
  </p:clrMapOvr>
  <p:transition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11" name="Content Placeholder 10"/>
          <p:cNvSpPr>
            <a:spLocks noGrp="1"/>
          </p:cNvSpPr>
          <p:nvPr>
            <p:ph sz="quarter" idx="2"/>
          </p:nvPr>
        </p:nvSpPr>
        <p:spPr>
          <a:xfrm>
            <a:off x="812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42830881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
        <p:nvSpPr>
          <p:cNvPr id="2" name="Content Placeholder 10">
            <a:extLst>
              <a:ext uri="{FF2B5EF4-FFF2-40B4-BE49-F238E27FC236}">
                <a16:creationId xmlns:a16="http://schemas.microsoft.com/office/drawing/2014/main" id="{3C8BA5AF-2AE7-B7A7-65E5-9514F1C6B81B}"/>
              </a:ext>
            </a:extLst>
          </p:cNvPr>
          <p:cNvSpPr>
            <a:spLocks noGrp="1"/>
          </p:cNvSpPr>
          <p:nvPr>
            <p:ph sz="quarter" idx="2"/>
          </p:nvPr>
        </p:nvSpPr>
        <p:spPr>
          <a:xfrm>
            <a:off x="812800" y="2438400"/>
            <a:ext cx="5181600" cy="3581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12">
            <a:extLst>
              <a:ext uri="{FF2B5EF4-FFF2-40B4-BE49-F238E27FC236}">
                <a16:creationId xmlns:a16="http://schemas.microsoft.com/office/drawing/2014/main" id="{DB2B0402-E0E7-4B0C-F287-F3D4B5C9EA6C}"/>
              </a:ext>
            </a:extLst>
          </p:cNvPr>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035515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299365439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92513125-9FD5-4753-BAC4-EAF3FC8F55B8}" type="slidenum">
              <a:rPr lang="en-US"/>
              <a:pPr>
                <a:defRPr/>
              </a:pPr>
              <a:t>‹#›</a:t>
            </a:fld>
            <a:endParaRPr lang="en-US"/>
          </a:p>
        </p:txBody>
      </p:sp>
    </p:spTree>
    <p:extLst>
      <p:ext uri="{BB962C8B-B14F-4D97-AF65-F5344CB8AC3E}">
        <p14:creationId xmlns:p14="http://schemas.microsoft.com/office/powerpoint/2010/main" val="3711943550"/>
      </p:ext>
    </p:extLst>
  </p:cSld>
  <p:clrMapOvr>
    <a:masterClrMapping/>
  </p:clrMapOvr>
  <p:transition advClick="0"/>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cSld name="1_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28801" y="2743200"/>
            <a:ext cx="9497484" cy="1673225"/>
          </a:xfrm>
        </p:spPr>
        <p:txBody>
          <a:bodyPr anchor="t"/>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7" name="Rectangle 6"/>
          <p:cNvSpPr/>
          <p:nvPr/>
        </p:nvSpPr>
        <p:spPr bwMode="white">
          <a:xfrm>
            <a:off x="0" y="1524000"/>
            <a:ext cx="12192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p>
        </p:txBody>
      </p:sp>
      <p:sp>
        <p:nvSpPr>
          <p:cNvPr id="8" name="Rectangle 7"/>
          <p:cNvSpPr/>
          <p:nvPr/>
        </p:nvSpPr>
        <p:spPr>
          <a:xfrm>
            <a:off x="0" y="1600200"/>
            <a:ext cx="17272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p>
        </p:txBody>
      </p:sp>
      <p:sp>
        <p:nvSpPr>
          <p:cNvPr id="9" name="Rectangle 8"/>
          <p:cNvSpPr/>
          <p:nvPr/>
        </p:nvSpPr>
        <p:spPr>
          <a:xfrm>
            <a:off x="1828800" y="1600200"/>
            <a:ext cx="103632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p>
        </p:txBody>
      </p:sp>
      <p:sp>
        <p:nvSpPr>
          <p:cNvPr id="2" name="Title 1"/>
          <p:cNvSpPr>
            <a:spLocks noGrp="1"/>
          </p:cNvSpPr>
          <p:nvPr>
            <p:ph type="title"/>
          </p:nvPr>
        </p:nvSpPr>
        <p:spPr>
          <a:xfrm>
            <a:off x="1828800" y="1600200"/>
            <a:ext cx="10160000" cy="990600"/>
          </a:xfrm>
        </p:spPr>
        <p:txBody>
          <a:bodyPr/>
          <a:lstStyle>
            <a:lvl1pPr algn="l">
              <a:buNone/>
              <a:defRPr sz="4400" b="0" cap="none">
                <a:solidFill>
                  <a:srgbClr val="FFFFFF"/>
                </a:solidFill>
              </a:defRPr>
            </a:lvl1pPr>
          </a:lstStyle>
          <a:p>
            <a:r>
              <a:rPr lang="en-US"/>
              <a:t>Click to edit Master title style</a:t>
            </a:r>
          </a:p>
        </p:txBody>
      </p:sp>
      <p:sp>
        <p:nvSpPr>
          <p:cNvPr id="12" name="Date Placeholder 11"/>
          <p:cNvSpPr>
            <a:spLocks noGrp="1"/>
          </p:cNvSpPr>
          <p:nvPr>
            <p:ph type="dt" sz="half" idx="10"/>
          </p:nvPr>
        </p:nvSpPr>
        <p:spPr/>
        <p:txBody>
          <a:bodyPr/>
          <a:lstStyle/>
          <a:p>
            <a:fld id="{2B147747-029B-4583-B0CB-DDC7DB936F00}" type="datetimeFigureOut">
              <a:rPr lang="en-US" smtClean="0"/>
              <a:pPr/>
              <a:t>10/9/2025</a:t>
            </a:fld>
            <a:endParaRPr lang="en-US"/>
          </a:p>
        </p:txBody>
      </p:sp>
      <p:sp>
        <p:nvSpPr>
          <p:cNvPr id="13" name="Slide Number Placeholder 12"/>
          <p:cNvSpPr>
            <a:spLocks noGrp="1"/>
          </p:cNvSpPr>
          <p:nvPr>
            <p:ph type="sldNum" sz="quarter" idx="11"/>
          </p:nvPr>
        </p:nvSpPr>
        <p:spPr>
          <a:xfrm>
            <a:off x="0" y="1752600"/>
            <a:ext cx="1727200" cy="701676"/>
          </a:xfrm>
        </p:spPr>
        <p:txBody>
          <a:bodyPr>
            <a:noAutofit/>
          </a:bodyPr>
          <a:lstStyle>
            <a:lvl1pPr>
              <a:defRPr sz="2400">
                <a:solidFill>
                  <a:srgbClr val="FFFFFF"/>
                </a:solidFill>
              </a:defRPr>
            </a:lvl1pPr>
          </a:lstStyle>
          <a:p>
            <a:fld id="{23EEB7BD-CCEB-4D68-A74B-81DB8377DDFE}"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pic>
        <p:nvPicPr>
          <p:cNvPr id="4" name="Picture 2">
            <a:extLst>
              <a:ext uri="{FF2B5EF4-FFF2-40B4-BE49-F238E27FC236}">
                <a16:creationId xmlns:a16="http://schemas.microsoft.com/office/drawing/2014/main" id="{81C08F00-48D0-CBB0-E82B-A08107C12FD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9E219FA-BD1A-8EBF-C301-014386C89881}"/>
              </a:ext>
            </a:extLst>
          </p:cNvPr>
          <p:cNvPicPr>
            <a:picLocks noChangeAspect="1"/>
          </p:cNvPicPr>
          <p:nvPr userDrawn="1"/>
        </p:nvPicPr>
        <p:blipFill>
          <a:blip r:embed="rId3"/>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354357454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secHead" preserve="1">
  <p:cSld name="2_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28801" y="2743200"/>
            <a:ext cx="9497484" cy="1673225"/>
          </a:xfrm>
        </p:spPr>
        <p:txBody>
          <a:bodyPr anchor="t"/>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7" name="Rectangle 6"/>
          <p:cNvSpPr/>
          <p:nvPr/>
        </p:nvSpPr>
        <p:spPr bwMode="white">
          <a:xfrm>
            <a:off x="0" y="1524000"/>
            <a:ext cx="12192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p>
        </p:txBody>
      </p:sp>
      <p:sp>
        <p:nvSpPr>
          <p:cNvPr id="8" name="Rectangle 7"/>
          <p:cNvSpPr/>
          <p:nvPr/>
        </p:nvSpPr>
        <p:spPr>
          <a:xfrm>
            <a:off x="0" y="1600200"/>
            <a:ext cx="17272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p>
        </p:txBody>
      </p:sp>
      <p:sp>
        <p:nvSpPr>
          <p:cNvPr id="9" name="Rectangle 8"/>
          <p:cNvSpPr/>
          <p:nvPr/>
        </p:nvSpPr>
        <p:spPr>
          <a:xfrm>
            <a:off x="1828800" y="1600200"/>
            <a:ext cx="103632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p>
        </p:txBody>
      </p:sp>
      <p:sp>
        <p:nvSpPr>
          <p:cNvPr id="2" name="Title 1"/>
          <p:cNvSpPr>
            <a:spLocks noGrp="1"/>
          </p:cNvSpPr>
          <p:nvPr>
            <p:ph type="title"/>
          </p:nvPr>
        </p:nvSpPr>
        <p:spPr>
          <a:xfrm>
            <a:off x="1828800" y="1600200"/>
            <a:ext cx="10160000" cy="990600"/>
          </a:xfrm>
        </p:spPr>
        <p:txBody>
          <a:bodyPr/>
          <a:lstStyle>
            <a:lvl1pPr algn="l">
              <a:buNone/>
              <a:defRPr sz="4400" b="0" cap="none">
                <a:solidFill>
                  <a:srgbClr val="FFFFFF"/>
                </a:solidFill>
              </a:defRPr>
            </a:lvl1pPr>
          </a:lstStyle>
          <a:p>
            <a:r>
              <a:rPr lang="en-US"/>
              <a:t>Click to edit Master title style</a:t>
            </a:r>
          </a:p>
        </p:txBody>
      </p:sp>
      <p:sp>
        <p:nvSpPr>
          <p:cNvPr id="13" name="Slide Number Placeholder 12"/>
          <p:cNvSpPr>
            <a:spLocks noGrp="1"/>
          </p:cNvSpPr>
          <p:nvPr>
            <p:ph type="sldNum" sz="quarter" idx="11"/>
          </p:nvPr>
        </p:nvSpPr>
        <p:spPr>
          <a:xfrm>
            <a:off x="0" y="1752600"/>
            <a:ext cx="1727200" cy="701676"/>
          </a:xfrm>
        </p:spPr>
        <p:txBody>
          <a:bodyPr>
            <a:noAutofit/>
          </a:bodyPr>
          <a:lstStyle>
            <a:lvl1pPr>
              <a:defRPr sz="2400">
                <a:solidFill>
                  <a:srgbClr val="FFFFFF"/>
                </a:solidFill>
              </a:defRPr>
            </a:lvl1pPr>
          </a:lstStyle>
          <a:p>
            <a:fld id="{23EEB7BD-CCEB-4D68-A74B-81DB8377DDFE}" type="slidenum">
              <a:rPr lang="en-US" smtClean="0"/>
              <a:pPr/>
              <a:t>‹#›</a:t>
            </a:fld>
            <a:endParaRPr lang="en-US"/>
          </a:p>
        </p:txBody>
      </p:sp>
      <p:pic>
        <p:nvPicPr>
          <p:cNvPr id="6" name="Corps Logo" descr="A red and white sign&#10;&#10;Description automatically generated with medium confidence">
            <a:extLst>
              <a:ext uri="{FF2B5EF4-FFF2-40B4-BE49-F238E27FC236}">
                <a16:creationId xmlns:a16="http://schemas.microsoft.com/office/drawing/2014/main" id="{DBA05732-1718-E39A-C3B9-72034AB95242}"/>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10" name="HEC Logo" descr="A picture containing sitting, water&#10;&#10;Description automatically generated">
            <a:extLst>
              <a:ext uri="{FF2B5EF4-FFF2-40B4-BE49-F238E27FC236}">
                <a16:creationId xmlns:a16="http://schemas.microsoft.com/office/drawing/2014/main" id="{8ADDAB12-2224-CCA7-F0C6-C3138200F65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60954335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4453275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52133664"/>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hasCustomPrompt="1"/>
          </p:nvPr>
        </p:nvSpPr>
        <p:spPr>
          <a:xfrm>
            <a:off x="266700"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3" name="Title 1">
            <a:extLst>
              <a:ext uri="{FF2B5EF4-FFF2-40B4-BE49-F238E27FC236}">
                <a16:creationId xmlns:a16="http://schemas.microsoft.com/office/drawing/2014/main" id="{079F4FF3-9BD5-5297-D6BA-73BCBC9E2AC7}"/>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34931601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8972840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180863827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206016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5514570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010486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398039335"/>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1606255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5028311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7650279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36835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59A9318-044B-AE0A-A3D9-E656B5CDAF42}"/>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3831918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2799714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64843582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89336195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213036984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91877448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06267960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7592547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72278806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85183205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898247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984AAD54-B454-882C-6632-FAEF13548575}"/>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082717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38649499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62953797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92302346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20164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40021136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053750039"/>
      </p:ext>
    </p:extLst>
  </p:cSld>
  <p:clrMapOvr>
    <a:masterClrMapping/>
  </p:clrMapOvr>
  <p:transition advClick="0"/>
</p:sldLayout>
</file>

<file path=ppt/slideLayouts/slideLayout6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3258253005"/>
      </p:ext>
    </p:extLst>
  </p:cSld>
  <p:clrMapOvr>
    <a:masterClrMapping/>
  </p:clrMapOvr>
  <p:transition advClick="0"/>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0599811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25284350"/>
      </p:ext>
    </p:extLst>
  </p:cSld>
  <p:clrMapOvr>
    <a:masterClrMapping/>
  </p:clrMapOvr>
  <p:extLst>
    <p:ext uri="{DCECCB84-F9BA-43D5-87BE-67443E8EF086}">
      <p15:sldGuideLst xmlns:p15="http://schemas.microsoft.com/office/powerpoint/2012/main"/>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042021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0E7962D0-F76A-20E1-FB8C-B47BCB812FC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25731496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67648930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8445054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4528186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033345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69663831"/>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8144153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2424360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4867995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16948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306681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90BA67D0-A984-B529-1F2E-09815E9F6D50}"/>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821563492"/>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19959448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38318847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363642878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53121884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8597962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6496363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63991500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82908274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0924790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811706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20D7F809-6956-8D6E-7527-9F0BA5A9F1B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95954034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9453637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7244670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7259276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98619211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656096819"/>
      </p:ext>
    </p:extLst>
  </p:cSld>
  <p:clrMapOvr>
    <a:masterClrMapping/>
  </p:clrMapOvr>
  <p:transition advClick="0"/>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92513125-9FD5-4753-BAC4-EAF3FC8F55B8}" type="slidenum">
              <a:rPr lang="en-US"/>
              <a:pPr>
                <a:defRPr/>
              </a:pPr>
              <a:t>‹#›</a:t>
            </a:fld>
            <a:endParaRPr lang="en-US"/>
          </a:p>
        </p:txBody>
      </p:sp>
    </p:spTree>
    <p:extLst>
      <p:ext uri="{BB962C8B-B14F-4D97-AF65-F5344CB8AC3E}">
        <p14:creationId xmlns:p14="http://schemas.microsoft.com/office/powerpoint/2010/main" val="113923609"/>
      </p:ext>
    </p:extLst>
  </p:cSld>
  <p:clrMapOvr>
    <a:masterClrMapping/>
  </p:clrMapOvr>
  <p:transition advClick="0"/>
</p:sldLayout>
</file>

<file path=ppt/slideLayouts/slideLayout9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209397705"/>
      </p:ext>
    </p:extLst>
  </p:cSld>
  <p:clrMapOvr>
    <a:masterClrMapping/>
  </p:clrMapOvr>
  <p:transition advClick="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image" Target="../media/image1.png"/><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image" Target="../media/image2.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50.xml"/><Relationship Id="rId18" Type="http://schemas.openxmlformats.org/officeDocument/2006/relationships/slideLayout" Target="../slideLayouts/slideLayout55.xml"/><Relationship Id="rId26" Type="http://schemas.openxmlformats.org/officeDocument/2006/relationships/slideLayout" Target="../slideLayouts/slideLayout63.xml"/><Relationship Id="rId3" Type="http://schemas.openxmlformats.org/officeDocument/2006/relationships/slideLayout" Target="../slideLayouts/slideLayout40.xml"/><Relationship Id="rId21" Type="http://schemas.openxmlformats.org/officeDocument/2006/relationships/slideLayout" Target="../slideLayouts/slideLayout58.xml"/><Relationship Id="rId34" Type="http://schemas.openxmlformats.org/officeDocument/2006/relationships/image" Target="../media/image6.png"/><Relationship Id="rId7" Type="http://schemas.openxmlformats.org/officeDocument/2006/relationships/slideLayout" Target="../slideLayouts/slideLayout44.xml"/><Relationship Id="rId12" Type="http://schemas.openxmlformats.org/officeDocument/2006/relationships/slideLayout" Target="../slideLayouts/slideLayout49.xml"/><Relationship Id="rId17" Type="http://schemas.openxmlformats.org/officeDocument/2006/relationships/slideLayout" Target="../slideLayouts/slideLayout54.xml"/><Relationship Id="rId25" Type="http://schemas.openxmlformats.org/officeDocument/2006/relationships/slideLayout" Target="../slideLayouts/slideLayout62.xml"/><Relationship Id="rId33" Type="http://schemas.openxmlformats.org/officeDocument/2006/relationships/image" Target="../media/image5.png"/><Relationship Id="rId2" Type="http://schemas.openxmlformats.org/officeDocument/2006/relationships/slideLayout" Target="../slideLayouts/slideLayout39.xml"/><Relationship Id="rId16" Type="http://schemas.openxmlformats.org/officeDocument/2006/relationships/slideLayout" Target="../slideLayouts/slideLayout53.xml"/><Relationship Id="rId20" Type="http://schemas.openxmlformats.org/officeDocument/2006/relationships/slideLayout" Target="../slideLayouts/slideLayout57.xml"/><Relationship Id="rId29" Type="http://schemas.openxmlformats.org/officeDocument/2006/relationships/slideLayout" Target="../slideLayouts/slideLayout66.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24" Type="http://schemas.openxmlformats.org/officeDocument/2006/relationships/slideLayout" Target="../slideLayouts/slideLayout61.xml"/><Relationship Id="rId32" Type="http://schemas.openxmlformats.org/officeDocument/2006/relationships/image" Target="../media/image8.png"/><Relationship Id="rId5" Type="http://schemas.openxmlformats.org/officeDocument/2006/relationships/slideLayout" Target="../slideLayouts/slideLayout42.xml"/><Relationship Id="rId15" Type="http://schemas.openxmlformats.org/officeDocument/2006/relationships/slideLayout" Target="../slideLayouts/slideLayout52.xml"/><Relationship Id="rId23" Type="http://schemas.openxmlformats.org/officeDocument/2006/relationships/slideLayout" Target="../slideLayouts/slideLayout60.xml"/><Relationship Id="rId28" Type="http://schemas.openxmlformats.org/officeDocument/2006/relationships/slideLayout" Target="../slideLayouts/slideLayout65.xml"/><Relationship Id="rId10" Type="http://schemas.openxmlformats.org/officeDocument/2006/relationships/slideLayout" Target="../slideLayouts/slideLayout47.xml"/><Relationship Id="rId19" Type="http://schemas.openxmlformats.org/officeDocument/2006/relationships/slideLayout" Target="../slideLayouts/slideLayout56.xml"/><Relationship Id="rId31" Type="http://schemas.openxmlformats.org/officeDocument/2006/relationships/image" Target="../media/image7.png"/><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slideLayout" Target="../slideLayouts/slideLayout51.xml"/><Relationship Id="rId22" Type="http://schemas.openxmlformats.org/officeDocument/2006/relationships/slideLayout" Target="../slideLayouts/slideLayout59.xml"/><Relationship Id="rId27" Type="http://schemas.openxmlformats.org/officeDocument/2006/relationships/slideLayout" Target="../slideLayouts/slideLayout64.xml"/><Relationship Id="rId30" Type="http://schemas.openxmlformats.org/officeDocument/2006/relationships/theme" Target="../theme/theme2.xml"/><Relationship Id="rId8" Type="http://schemas.openxmlformats.org/officeDocument/2006/relationships/slideLayout" Target="../slideLayouts/slideLayout45.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79.xml"/><Relationship Id="rId18" Type="http://schemas.openxmlformats.org/officeDocument/2006/relationships/slideLayout" Target="../slideLayouts/slideLayout84.xml"/><Relationship Id="rId26" Type="http://schemas.openxmlformats.org/officeDocument/2006/relationships/slideLayout" Target="../slideLayouts/slideLayout92.xml"/><Relationship Id="rId3" Type="http://schemas.openxmlformats.org/officeDocument/2006/relationships/slideLayout" Target="../slideLayouts/slideLayout69.xml"/><Relationship Id="rId21" Type="http://schemas.openxmlformats.org/officeDocument/2006/relationships/slideLayout" Target="../slideLayouts/slideLayout87.xml"/><Relationship Id="rId7" Type="http://schemas.openxmlformats.org/officeDocument/2006/relationships/slideLayout" Target="../slideLayouts/slideLayout73.xml"/><Relationship Id="rId12" Type="http://schemas.openxmlformats.org/officeDocument/2006/relationships/slideLayout" Target="../slideLayouts/slideLayout78.xml"/><Relationship Id="rId17" Type="http://schemas.openxmlformats.org/officeDocument/2006/relationships/slideLayout" Target="../slideLayouts/slideLayout83.xml"/><Relationship Id="rId25" Type="http://schemas.openxmlformats.org/officeDocument/2006/relationships/slideLayout" Target="../slideLayouts/slideLayout91.xml"/><Relationship Id="rId33" Type="http://schemas.openxmlformats.org/officeDocument/2006/relationships/image" Target="../media/image8.png"/><Relationship Id="rId2" Type="http://schemas.openxmlformats.org/officeDocument/2006/relationships/slideLayout" Target="../slideLayouts/slideLayout68.xml"/><Relationship Id="rId16" Type="http://schemas.openxmlformats.org/officeDocument/2006/relationships/slideLayout" Target="../slideLayouts/slideLayout82.xml"/><Relationship Id="rId20" Type="http://schemas.openxmlformats.org/officeDocument/2006/relationships/slideLayout" Target="../slideLayouts/slideLayout86.xml"/><Relationship Id="rId29" Type="http://schemas.openxmlformats.org/officeDocument/2006/relationships/slideLayout" Target="../slideLayouts/slideLayout95.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24" Type="http://schemas.openxmlformats.org/officeDocument/2006/relationships/slideLayout" Target="../slideLayouts/slideLayout90.xml"/><Relationship Id="rId32" Type="http://schemas.openxmlformats.org/officeDocument/2006/relationships/image" Target="../media/image7.png"/><Relationship Id="rId5" Type="http://schemas.openxmlformats.org/officeDocument/2006/relationships/slideLayout" Target="../slideLayouts/slideLayout71.xml"/><Relationship Id="rId15" Type="http://schemas.openxmlformats.org/officeDocument/2006/relationships/slideLayout" Target="../slideLayouts/slideLayout81.xml"/><Relationship Id="rId23" Type="http://schemas.openxmlformats.org/officeDocument/2006/relationships/slideLayout" Target="../slideLayouts/slideLayout89.xml"/><Relationship Id="rId28" Type="http://schemas.openxmlformats.org/officeDocument/2006/relationships/slideLayout" Target="../slideLayouts/slideLayout94.xml"/><Relationship Id="rId10" Type="http://schemas.openxmlformats.org/officeDocument/2006/relationships/slideLayout" Target="../slideLayouts/slideLayout76.xml"/><Relationship Id="rId19" Type="http://schemas.openxmlformats.org/officeDocument/2006/relationships/slideLayout" Target="../slideLayouts/slideLayout85.xml"/><Relationship Id="rId31" Type="http://schemas.openxmlformats.org/officeDocument/2006/relationships/theme" Target="../theme/theme3.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slideLayout" Target="../slideLayouts/slideLayout80.xml"/><Relationship Id="rId22" Type="http://schemas.openxmlformats.org/officeDocument/2006/relationships/slideLayout" Target="../slideLayouts/slideLayout88.xml"/><Relationship Id="rId27" Type="http://schemas.openxmlformats.org/officeDocument/2006/relationships/slideLayout" Target="../slideLayouts/slideLayout93.xml"/><Relationship Id="rId30" Type="http://schemas.openxmlformats.org/officeDocument/2006/relationships/slideLayout" Target="../slideLayouts/slideLayout96.xml"/><Relationship Id="rId8" Type="http://schemas.openxmlformats.org/officeDocument/2006/relationships/slideLayout" Target="../slideLayouts/slideLayout7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81E96D5B-999D-A1FD-F4CB-555327AA841D}"/>
              </a:ext>
            </a:extLst>
          </p:cNvPr>
          <p:cNvSpPr>
            <a:spLocks noGrp="1"/>
          </p:cNvSpPr>
          <p:nvPr>
            <p:ph type="title"/>
          </p:nvPr>
        </p:nvSpPr>
        <p:spPr bwMode="auto">
          <a:xfrm>
            <a:off x="1215066" y="128981"/>
            <a:ext cx="9688723"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6" name="Page No.">
            <a:extLst>
              <a:ext uri="{FF2B5EF4-FFF2-40B4-BE49-F238E27FC236}">
                <a16:creationId xmlns:a16="http://schemas.microsoft.com/office/drawing/2014/main" id="{25EFCB9D-57BC-9BE7-B2B8-6036CCAEE1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7" name="Corps Logo" descr="A red and white sign&#10;&#10;Description automatically generated with medium confidence">
            <a:extLst>
              <a:ext uri="{FF2B5EF4-FFF2-40B4-BE49-F238E27FC236}">
                <a16:creationId xmlns:a16="http://schemas.microsoft.com/office/drawing/2014/main" id="{B8395AAD-13E1-50E4-7F40-A84DED225430}"/>
              </a:ext>
            </a:extLst>
          </p:cNvPr>
          <p:cNvPicPr>
            <a:picLocks noChangeAspect="1"/>
          </p:cNvPicPr>
          <p:nvPr userDrawn="1"/>
        </p:nvPicPr>
        <p:blipFill>
          <a:blip r:embed="rId39"/>
          <a:stretch>
            <a:fillRect/>
          </a:stretch>
        </p:blipFill>
        <p:spPr>
          <a:xfrm>
            <a:off x="266700" y="319470"/>
            <a:ext cx="681666" cy="451942"/>
          </a:xfrm>
          <a:prstGeom prst="rect">
            <a:avLst/>
          </a:prstGeom>
        </p:spPr>
      </p:pic>
      <p:pic>
        <p:nvPicPr>
          <p:cNvPr id="10" name="HEC Logo" descr="A picture containing sitting, water&#10;&#10;Description automatically generated">
            <a:extLst>
              <a:ext uri="{FF2B5EF4-FFF2-40B4-BE49-F238E27FC236}">
                <a16:creationId xmlns:a16="http://schemas.microsoft.com/office/drawing/2014/main" id="{AE90C7AB-2E8B-8CC1-9CA9-A1C10CBEA247}"/>
              </a:ext>
            </a:extLst>
          </p:cNvPr>
          <p:cNvPicPr>
            <a:picLocks noChangeAspect="1"/>
          </p:cNvPicPr>
          <p:nvPr userDrawn="1"/>
        </p:nvPicPr>
        <p:blipFill>
          <a:blip r:embed="rId40"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
        <p:nvSpPr>
          <p:cNvPr id="14" name="Rectangle: Rounded Corners 13">
            <a:extLst>
              <a:ext uri="{FF2B5EF4-FFF2-40B4-BE49-F238E27FC236}">
                <a16:creationId xmlns:a16="http://schemas.microsoft.com/office/drawing/2014/main" id="{5C12D4A1-9B0E-DD3E-160B-7A8B0FFEC895}"/>
              </a:ext>
            </a:extLst>
          </p:cNvPr>
          <p:cNvSpPr/>
          <p:nvPr userDrawn="1"/>
        </p:nvSpPr>
        <p:spPr>
          <a:xfrm>
            <a:off x="1215066" y="971425"/>
            <a:ext cx="9688723" cy="36576"/>
          </a:xfrm>
          <a:prstGeom prst="roundRect">
            <a:avLst/>
          </a:prstGeom>
          <a:gradFill flip="none" rotWithShape="1">
            <a:gsLst>
              <a:gs pos="30000">
                <a:schemeClr val="tx1"/>
              </a:gs>
              <a:gs pos="0">
                <a:schemeClr val="accent1">
                  <a:lumMod val="45000"/>
                  <a:lumOff val="55000"/>
                </a:schemeClr>
              </a:gs>
              <a:gs pos="100000">
                <a:schemeClr val="accent1">
                  <a:lumMod val="45000"/>
                  <a:lumOff val="55000"/>
                </a:schemeClr>
              </a:gs>
              <a:gs pos="70000">
                <a:schemeClr val="tx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11191386"/>
      </p:ext>
    </p:extLst>
  </p:cSld>
  <p:clrMap bg1="lt1" tx1="dk1" bg2="lt2" tx2="dk2" accent1="accent1" accent2="accent2" accent3="accent3" accent4="accent4" accent5="accent5" accent6="accent6" hlink="hlink" folHlink="folHlink"/>
  <p:sldLayoutIdLst>
    <p:sldLayoutId id="2147484207" r:id="rId1"/>
    <p:sldLayoutId id="2147484208" r:id="rId2"/>
    <p:sldLayoutId id="2147484209" r:id="rId3"/>
    <p:sldLayoutId id="2147484210" r:id="rId4"/>
    <p:sldLayoutId id="2147484211" r:id="rId5"/>
    <p:sldLayoutId id="2147484212" r:id="rId6"/>
    <p:sldLayoutId id="2147484213" r:id="rId7"/>
    <p:sldLayoutId id="2147484214" r:id="rId8"/>
    <p:sldLayoutId id="2147484215" r:id="rId9"/>
    <p:sldLayoutId id="2147484216" r:id="rId10"/>
    <p:sldLayoutId id="2147484217" r:id="rId11"/>
    <p:sldLayoutId id="2147484218" r:id="rId12"/>
    <p:sldLayoutId id="2147484219" r:id="rId13"/>
    <p:sldLayoutId id="2147484220" r:id="rId14"/>
    <p:sldLayoutId id="2147484236" r:id="rId15"/>
    <p:sldLayoutId id="2147484221" r:id="rId16"/>
    <p:sldLayoutId id="2147484222" r:id="rId17"/>
    <p:sldLayoutId id="2147484223" r:id="rId18"/>
    <p:sldLayoutId id="2147484237" r:id="rId19"/>
    <p:sldLayoutId id="2147484224" r:id="rId20"/>
    <p:sldLayoutId id="2147484225" r:id="rId21"/>
    <p:sldLayoutId id="2147484226" r:id="rId22"/>
    <p:sldLayoutId id="2147484227" r:id="rId23"/>
    <p:sldLayoutId id="2147484228" r:id="rId24"/>
    <p:sldLayoutId id="2147484229" r:id="rId25"/>
    <p:sldLayoutId id="2147484230" r:id="rId26"/>
    <p:sldLayoutId id="2147484231" r:id="rId27"/>
    <p:sldLayoutId id="2147484232" r:id="rId28"/>
    <p:sldLayoutId id="2147484233" r:id="rId29"/>
    <p:sldLayoutId id="2147484234" r:id="rId30"/>
    <p:sldLayoutId id="2147484235" r:id="rId31"/>
    <p:sldLayoutId id="2147484240" r:id="rId32"/>
    <p:sldLayoutId id="2147484241" r:id="rId33"/>
    <p:sldLayoutId id="2147484244" r:id="rId34"/>
    <p:sldLayoutId id="2147484247" r:id="rId35"/>
    <p:sldLayoutId id="2147484248" r:id="rId36"/>
    <p:sldLayoutId id="2147484249" r:id="rId37"/>
  </p:sldLayoutIdLst>
  <p:hf sldNum="0" hdr="0"/>
  <p:txStyles>
    <p:titleStyle>
      <a:lvl1pPr algn="ctr"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2"/>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3">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4"/>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1724591645"/>
      </p:ext>
    </p:extLst>
  </p:cSld>
  <p:clrMap bg1="lt1" tx1="dk1" bg2="lt2" tx2="dk2" accent1="accent1" accent2="accent2" accent3="accent3" accent4="accent4" accent5="accent5" accent6="accent6" hlink="hlink" folHlink="folHlink"/>
  <p:sldLayoutIdLst>
    <p:sldLayoutId id="2147484143" r:id="rId1"/>
    <p:sldLayoutId id="2147484146" r:id="rId2"/>
    <p:sldLayoutId id="2147484147" r:id="rId3"/>
    <p:sldLayoutId id="2147484148" r:id="rId4"/>
    <p:sldLayoutId id="2147484149" r:id="rId5"/>
    <p:sldLayoutId id="2147484150" r:id="rId6"/>
    <p:sldLayoutId id="2147484151" r:id="rId7"/>
    <p:sldLayoutId id="2147484152" r:id="rId8"/>
    <p:sldLayoutId id="2147484153" r:id="rId9"/>
    <p:sldLayoutId id="2147484154" r:id="rId10"/>
    <p:sldLayoutId id="2147484155" r:id="rId11"/>
    <p:sldLayoutId id="2147484156" r:id="rId12"/>
    <p:sldLayoutId id="2147484157" r:id="rId13"/>
    <p:sldLayoutId id="2147484158" r:id="rId14"/>
    <p:sldLayoutId id="2147484159" r:id="rId15"/>
    <p:sldLayoutId id="2147484160" r:id="rId16"/>
    <p:sldLayoutId id="2147484161" r:id="rId17"/>
    <p:sldLayoutId id="2147484162" r:id="rId18"/>
    <p:sldLayoutId id="2147484163" r:id="rId19"/>
    <p:sldLayoutId id="2147484164" r:id="rId20"/>
    <p:sldLayoutId id="2147484165" r:id="rId21"/>
    <p:sldLayoutId id="2147484166" r:id="rId22"/>
    <p:sldLayoutId id="2147484167" r:id="rId23"/>
    <p:sldLayoutId id="2147484168" r:id="rId24"/>
    <p:sldLayoutId id="2147484169" r:id="rId25"/>
    <p:sldLayoutId id="2147484170" r:id="rId26"/>
    <p:sldLayoutId id="2147484171" r:id="rId27"/>
    <p:sldLayoutId id="2147484172" r:id="rId28"/>
    <p:sldLayoutId id="2147484174" r:id="rId29"/>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2"/>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3"/>
          <a:srcRect/>
          <a:stretch/>
        </p:blipFill>
        <p:spPr>
          <a:xfrm>
            <a:off x="190500" y="86740"/>
            <a:ext cx="1970289" cy="874270"/>
          </a:xfrm>
          <a:prstGeom prst="rect">
            <a:avLst/>
          </a:prstGeom>
        </p:spPr>
      </p:pic>
    </p:spTree>
    <p:extLst>
      <p:ext uri="{BB962C8B-B14F-4D97-AF65-F5344CB8AC3E}">
        <p14:creationId xmlns:p14="http://schemas.microsoft.com/office/powerpoint/2010/main" val="2243080773"/>
      </p:ext>
    </p:extLst>
  </p:cSld>
  <p:clrMap bg1="lt1" tx1="dk1" bg2="lt2" tx2="dk2" accent1="accent1" accent2="accent2" accent3="accent3" accent4="accent4" accent5="accent5" accent6="accent6" hlink="hlink" folHlink="folHlink"/>
  <p:sldLayoutIdLst>
    <p:sldLayoutId id="2147484176" r:id="rId1"/>
    <p:sldLayoutId id="2147484177" r:id="rId2"/>
    <p:sldLayoutId id="2147484178" r:id="rId3"/>
    <p:sldLayoutId id="2147484179" r:id="rId4"/>
    <p:sldLayoutId id="2147484180" r:id="rId5"/>
    <p:sldLayoutId id="2147484181" r:id="rId6"/>
    <p:sldLayoutId id="2147484182" r:id="rId7"/>
    <p:sldLayoutId id="2147484183" r:id="rId8"/>
    <p:sldLayoutId id="2147484184" r:id="rId9"/>
    <p:sldLayoutId id="2147484185" r:id="rId10"/>
    <p:sldLayoutId id="2147484186" r:id="rId11"/>
    <p:sldLayoutId id="2147484187" r:id="rId12"/>
    <p:sldLayoutId id="2147484188" r:id="rId13"/>
    <p:sldLayoutId id="2147484189" r:id="rId14"/>
    <p:sldLayoutId id="2147484190" r:id="rId15"/>
    <p:sldLayoutId id="2147484191" r:id="rId16"/>
    <p:sldLayoutId id="2147484192" r:id="rId17"/>
    <p:sldLayoutId id="2147484193" r:id="rId18"/>
    <p:sldLayoutId id="2147484194" r:id="rId19"/>
    <p:sldLayoutId id="2147484195" r:id="rId20"/>
    <p:sldLayoutId id="2147484196" r:id="rId21"/>
    <p:sldLayoutId id="2147484197" r:id="rId22"/>
    <p:sldLayoutId id="2147484198" r:id="rId23"/>
    <p:sldLayoutId id="2147484199" r:id="rId24"/>
    <p:sldLayoutId id="2147484200" r:id="rId25"/>
    <p:sldLayoutId id="2147484201" r:id="rId26"/>
    <p:sldLayoutId id="2147484202" r:id="rId27"/>
    <p:sldLayoutId id="2147484203" r:id="rId28"/>
    <p:sldLayoutId id="2147484204" r:id="rId29"/>
    <p:sldLayoutId id="2147484205" r:id="rId30"/>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6.xml"/><Relationship Id="rId5" Type="http://schemas.openxmlformats.org/officeDocument/2006/relationships/image" Target="../media/image11.jpg"/><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1.xml"/><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hyperlink" Target="https://usace.dps.mil/sites/KMP-WM/SitePages/Corps-Water-Management-System-(CWMS).aspx" TargetMode="External"/><Relationship Id="rId2" Type="http://schemas.openxmlformats.org/officeDocument/2006/relationships/notesSlide" Target="../notesSlides/notesSlide3.xml"/><Relationship Id="rId1" Type="http://schemas.openxmlformats.org/officeDocument/2006/relationships/slideLayout" Target="../slideLayouts/slideLayout21.xml"/><Relationship Id="rId6" Type="http://schemas.openxmlformats.org/officeDocument/2006/relationships/hyperlink" Target="https://dod.teams.microsoft.us/l/team/19%3Adod%3Adbd918be2e6b434a8520e65c78d55e21%40thread.skype/conversations?groupId=60a3bc99-ab46-4b3a-8690-198ec6cbced3&amp;tenantId=fc4d76ba-f17c-4c50-b9a7-8f3163d27582" TargetMode="External"/><Relationship Id="rId5" Type="http://schemas.openxmlformats.org/officeDocument/2006/relationships/hyperlink" Target="https://discourse.hecdev.net/c/cwms/5" TargetMode="External"/><Relationship Id="rId4" Type="http://schemas.openxmlformats.org/officeDocument/2006/relationships/hyperlink" Target="https://www.hec.usace.army.mil/confluence/cwmsdocs"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13.png"/><Relationship Id="rId4"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8.png"/><Relationship Id="rId1" Type="http://schemas.openxmlformats.org/officeDocument/2006/relationships/slideLayout" Target="../slideLayouts/slideLayout35.xml"/></Relationships>
</file>

<file path=ppt/slides/_rels/slide7.xml.rels><?xml version="1.0" encoding="UTF-8" standalone="yes"?>
<Relationships xmlns="http://schemas.openxmlformats.org/package/2006/relationships"><Relationship Id="rId3" Type="http://schemas.openxmlformats.org/officeDocument/2006/relationships/hyperlink" Target="http://www.nws.noaa.gov/ndfd/anonymous_ftp.htm" TargetMode="External"/><Relationship Id="rId7" Type="http://schemas.openxmlformats.org/officeDocument/2006/relationships/image" Target="../media/image23.png"/><Relationship Id="rId2" Type="http://schemas.openxmlformats.org/officeDocument/2006/relationships/image" Target="../media/image19.png"/><Relationship Id="rId1" Type="http://schemas.openxmlformats.org/officeDocument/2006/relationships/slideLayout" Target="../slideLayouts/slideLayout11.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gif"/><Relationship Id="rId1" Type="http://schemas.openxmlformats.org/officeDocument/2006/relationships/slideLayout" Target="../slideLayouts/slideLayout11.xml"/><Relationship Id="rId4" Type="http://schemas.openxmlformats.org/officeDocument/2006/relationships/image" Target="../media/image26.png"/></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a:xfrm>
            <a:off x="266700" y="260931"/>
            <a:ext cx="5821279" cy="1833340"/>
          </a:xfrm>
        </p:spPr>
        <p:txBody>
          <a:bodyPr/>
          <a:lstStyle/>
          <a:p>
            <a:pPr algn="ctr"/>
            <a:r>
              <a:rPr lang="en-US" sz="3600" dirty="0"/>
              <a:t>HEC-</a:t>
            </a:r>
            <a:r>
              <a:rPr lang="en-US" sz="3600" dirty="0" err="1"/>
              <a:t>MetVue</a:t>
            </a:r>
            <a:r>
              <a:rPr lang="en-US" sz="3600" dirty="0"/>
              <a:t> overview</a:t>
            </a:r>
            <a:endParaRPr lang="en-US" sz="1600" dirty="0"/>
          </a:p>
        </p:txBody>
      </p:sp>
      <p:pic>
        <p:nvPicPr>
          <p:cNvPr id="17" name="Picture Placeholder 16" descr="Map&#10;&#10;Description automatically generated">
            <a:extLst>
              <a:ext uri="{FF2B5EF4-FFF2-40B4-BE49-F238E27FC236}">
                <a16:creationId xmlns:a16="http://schemas.microsoft.com/office/drawing/2014/main" id="{C4B429A1-F9FE-3EDE-566C-616C13A24832}"/>
              </a:ext>
            </a:extLst>
          </p:cNvPr>
          <p:cNvPicPr>
            <a:picLocks noGrp="1" noChangeAspect="1"/>
          </p:cNvPicPr>
          <p:nvPr>
            <p:ph type="pic" sz="quarter" idx="13"/>
          </p:nvPr>
        </p:nvPicPr>
        <p:blipFill rotWithShape="1">
          <a:blip r:embed="rId3"/>
          <a:srcRect t="232" b="232"/>
          <a:stretch/>
        </p:blipFill>
        <p:spPr>
          <a:prstGeom prst="rect">
            <a:avLst/>
          </a:prstGeom>
          <a:ln>
            <a:noFill/>
          </a:ln>
          <a:effectLst>
            <a:outerShdw blurRad="292100" dist="139700" dir="2700000" algn="tl" rotWithShape="0">
              <a:srgbClr val="333333">
                <a:alpha val="65000"/>
              </a:srgbClr>
            </a:outerShdw>
          </a:effectLst>
        </p:spPr>
      </p:pic>
      <p:pic>
        <p:nvPicPr>
          <p:cNvPr id="12" name="Picture Placeholder 11" descr="Map&#10;&#10;Description automatically generated">
            <a:extLst>
              <a:ext uri="{FF2B5EF4-FFF2-40B4-BE49-F238E27FC236}">
                <a16:creationId xmlns:a16="http://schemas.microsoft.com/office/drawing/2014/main" id="{79C25785-F61C-FE0D-3F91-67C70C308A2D}"/>
              </a:ext>
            </a:extLst>
          </p:cNvPr>
          <p:cNvPicPr>
            <a:picLocks noGrp="1" noChangeAspect="1"/>
          </p:cNvPicPr>
          <p:nvPr>
            <p:ph type="pic" sz="quarter" idx="15"/>
          </p:nvPr>
        </p:nvPicPr>
        <p:blipFill rotWithShape="1">
          <a:blip r:embed="rId4"/>
          <a:srcRect l="5272" r="5272"/>
          <a:stretch/>
        </p:blipFill>
        <p:spPr>
          <a:prstGeom prst="rect">
            <a:avLst/>
          </a:prstGeom>
          <a:ln>
            <a:noFill/>
          </a:ln>
          <a:effectLst>
            <a:outerShdw blurRad="292100" dist="139700" dir="2700000" algn="tl" rotWithShape="0">
              <a:srgbClr val="333333">
                <a:alpha val="65000"/>
              </a:srgbClr>
            </a:outerShdw>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a:xfrm>
            <a:off x="266700" y="2595714"/>
            <a:ext cx="5808663" cy="2985472"/>
          </a:xfrm>
        </p:spPr>
        <p:txBody>
          <a:bodyPr/>
          <a:lstStyle/>
          <a:p>
            <a:r>
              <a:rPr lang="en-US" sz="2400" b="1" dirty="0"/>
              <a:t>Fauwaz Hanbali</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5"/>
          <a:srcRect l="4446" t="2418" r="4446" b="2225"/>
          <a:stretch/>
        </p:blipFill>
        <p:spPr>
          <a:xfrm>
            <a:off x="5140944" y="3507454"/>
            <a:ext cx="3314700" cy="3093720"/>
          </a:xfrm>
          <a:prstGeom prst="rect">
            <a:avLst/>
          </a:prstGeom>
          <a:ln>
            <a:noFill/>
          </a:ln>
          <a:effectLst>
            <a:outerShdw blurRad="292100" dist="139700" dir="2700000" algn="tl" rotWithShape="0">
              <a:srgbClr val="333333">
                <a:alpha val="65000"/>
              </a:srgbClr>
            </a:outerShdw>
          </a:effectLst>
        </p:spPr>
      </p:pic>
      <p:sp>
        <p:nvSpPr>
          <p:cNvPr id="3" name="Title 4">
            <a:extLst>
              <a:ext uri="{FF2B5EF4-FFF2-40B4-BE49-F238E27FC236}">
                <a16:creationId xmlns:a16="http://schemas.microsoft.com/office/drawing/2014/main" id="{D137D13C-DFA5-00CD-D3A4-B0D1B641AC47}"/>
              </a:ext>
            </a:extLst>
          </p:cNvPr>
          <p:cNvSpPr txBox="1">
            <a:spLocks/>
          </p:cNvSpPr>
          <p:nvPr/>
        </p:nvSpPr>
        <p:spPr bwMode="auto">
          <a:xfrm>
            <a:off x="274721" y="2212801"/>
            <a:ext cx="5821279" cy="271754"/>
          </a:xfrm>
          <a:prstGeom prst="rect">
            <a:avLst/>
          </a:prstGeom>
          <a:noFill/>
          <a:ln w="12700">
            <a:solidFill>
              <a:schemeClr val="accent3"/>
            </a:solidFill>
            <a:miter lim="800000"/>
            <a:headEnd/>
            <a:tailEnd/>
          </a:ln>
        </p:spPr>
        <p:txBody>
          <a:bodyPr vert="horz" wrap="square" lIns="45720" tIns="0" rIns="0" bIns="0" numCol="1" anchor="ctr" anchorCtr="0" compatLnSpc="1">
            <a:prstTxWarp prst="textNoShape">
              <a:avLst/>
            </a:prstTxWarp>
          </a:bodyPr>
          <a:lstStyle>
            <a:lvl1pPr algn="ctr" rtl="0" eaLnBrk="1" fontAlgn="base" hangingPunct="1">
              <a:spcBef>
                <a:spcPct val="0"/>
              </a:spcBef>
              <a:spcAft>
                <a:spcPct val="0"/>
              </a:spcAft>
              <a:defRPr sz="3200" b="1" kern="1200" cap="all">
                <a:solidFill>
                  <a:schemeClr val="accent3"/>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a:lstStyle>
          <a:p>
            <a:r>
              <a:rPr lang="en-US" sz="1800" dirty="0"/>
              <a:t>Part C – Interactive &amp; Automated Analysis</a:t>
            </a:r>
          </a:p>
        </p:txBody>
      </p:sp>
    </p:spTree>
    <p:extLst>
      <p:ext uri="{BB962C8B-B14F-4D97-AF65-F5344CB8AC3E}">
        <p14:creationId xmlns:p14="http://schemas.microsoft.com/office/powerpoint/2010/main" val="7598270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quarter" idx="10"/>
          </p:nvPr>
        </p:nvSpPr>
        <p:spPr>
          <a:xfrm>
            <a:off x="1235014" y="1348312"/>
            <a:ext cx="9721970" cy="576681"/>
          </a:xfrm>
        </p:spPr>
        <p:txBody>
          <a:bodyPr/>
          <a:lstStyle/>
          <a:p>
            <a:pPr marL="342900" indent="-342900" algn="ctr">
              <a:buFont typeface="Wingdings" panose="05000000000000000000" pitchFamily="2" charset="2"/>
              <a:buChar char="Ø"/>
            </a:pPr>
            <a:r>
              <a:rPr lang="en-US" dirty="0"/>
              <a:t>Command Line Utilities for automating HEC-</a:t>
            </a:r>
            <a:r>
              <a:rPr lang="en-US" dirty="0" err="1"/>
              <a:t>MetVue</a:t>
            </a:r>
            <a:r>
              <a:rPr lang="en-US" dirty="0"/>
              <a:t> operations</a:t>
            </a:r>
          </a:p>
        </p:txBody>
      </p:sp>
      <p:sp>
        <p:nvSpPr>
          <p:cNvPr id="10" name="Title 9">
            <a:extLst>
              <a:ext uri="{FF2B5EF4-FFF2-40B4-BE49-F238E27FC236}">
                <a16:creationId xmlns:a16="http://schemas.microsoft.com/office/drawing/2014/main" id="{B299FB22-1E98-8D29-3067-7009BBE02958}"/>
              </a:ext>
            </a:extLst>
          </p:cNvPr>
          <p:cNvSpPr>
            <a:spLocks noGrp="1"/>
          </p:cNvSpPr>
          <p:nvPr>
            <p:ph type="title"/>
          </p:nvPr>
        </p:nvSpPr>
        <p:spPr/>
        <p:txBody>
          <a:bodyPr/>
          <a:lstStyle/>
          <a:p>
            <a:r>
              <a:rPr lang="en-US" sz="3200" dirty="0"/>
              <a:t>HEC-</a:t>
            </a:r>
            <a:r>
              <a:rPr lang="en-US" sz="3200" dirty="0" err="1"/>
              <a:t>MetVue</a:t>
            </a:r>
            <a:r>
              <a:rPr lang="en-US" sz="3200" dirty="0"/>
              <a:t> Command Line Operations</a:t>
            </a:r>
            <a:endParaRPr lang="en-US" dirty="0"/>
          </a:p>
        </p:txBody>
      </p:sp>
      <p:graphicFrame>
        <p:nvGraphicFramePr>
          <p:cNvPr id="5" name="Table 4">
            <a:extLst>
              <a:ext uri="{FF2B5EF4-FFF2-40B4-BE49-F238E27FC236}">
                <a16:creationId xmlns:a16="http://schemas.microsoft.com/office/drawing/2014/main" id="{97D22E62-0EC8-19FB-39AD-459CD384A389}"/>
              </a:ext>
            </a:extLst>
          </p:cNvPr>
          <p:cNvGraphicFramePr>
            <a:graphicFrameLocks noGrp="1"/>
          </p:cNvGraphicFramePr>
          <p:nvPr>
            <p:extLst>
              <p:ext uri="{D42A27DB-BD31-4B8C-83A1-F6EECF244321}">
                <p14:modId xmlns:p14="http://schemas.microsoft.com/office/powerpoint/2010/main" val="3323534809"/>
              </p:ext>
            </p:extLst>
          </p:nvPr>
        </p:nvGraphicFramePr>
        <p:xfrm>
          <a:off x="2098524" y="2311404"/>
          <a:ext cx="7994949" cy="3072534"/>
        </p:xfrm>
        <a:graphic>
          <a:graphicData uri="http://schemas.openxmlformats.org/drawingml/2006/table">
            <a:tbl>
              <a:tblPr/>
              <a:tblGrid>
                <a:gridCol w="2030180">
                  <a:extLst>
                    <a:ext uri="{9D8B030D-6E8A-4147-A177-3AD203B41FA5}">
                      <a16:colId xmlns:a16="http://schemas.microsoft.com/office/drawing/2014/main" val="1018300784"/>
                    </a:ext>
                  </a:extLst>
                </a:gridCol>
                <a:gridCol w="5964769">
                  <a:extLst>
                    <a:ext uri="{9D8B030D-6E8A-4147-A177-3AD203B41FA5}">
                      <a16:colId xmlns:a16="http://schemas.microsoft.com/office/drawing/2014/main" val="4286555212"/>
                    </a:ext>
                  </a:extLst>
                </a:gridCol>
              </a:tblGrid>
              <a:tr h="418674">
                <a:tc>
                  <a:txBody>
                    <a:bodyPr/>
                    <a:lstStyle>
                      <a:lvl1pPr marL="0" algn="l" defTabSz="514350" rtl="0" eaLnBrk="1" latinLnBrk="0" hangingPunct="1">
                        <a:defRPr sz="1013" kern="1200">
                          <a:solidFill>
                            <a:schemeClr val="dk1"/>
                          </a:solidFill>
                          <a:latin typeface="Tw Cen MT"/>
                        </a:defRPr>
                      </a:lvl1pPr>
                      <a:lvl2pPr marL="257175" algn="l" defTabSz="514350" rtl="0" eaLnBrk="1" latinLnBrk="0" hangingPunct="1">
                        <a:defRPr sz="1013" kern="1200">
                          <a:solidFill>
                            <a:schemeClr val="dk1"/>
                          </a:solidFill>
                          <a:latin typeface="Tw Cen MT"/>
                        </a:defRPr>
                      </a:lvl2pPr>
                      <a:lvl3pPr marL="514350" algn="l" defTabSz="514350" rtl="0" eaLnBrk="1" latinLnBrk="0" hangingPunct="1">
                        <a:defRPr sz="1013" kern="1200">
                          <a:solidFill>
                            <a:schemeClr val="dk1"/>
                          </a:solidFill>
                          <a:latin typeface="Tw Cen MT"/>
                        </a:defRPr>
                      </a:lvl3pPr>
                      <a:lvl4pPr marL="771525" algn="l" defTabSz="514350" rtl="0" eaLnBrk="1" latinLnBrk="0" hangingPunct="1">
                        <a:defRPr sz="1013" kern="1200">
                          <a:solidFill>
                            <a:schemeClr val="dk1"/>
                          </a:solidFill>
                          <a:latin typeface="Tw Cen MT"/>
                        </a:defRPr>
                      </a:lvl4pPr>
                      <a:lvl5pPr marL="1028700" algn="l" defTabSz="514350" rtl="0" eaLnBrk="1" latinLnBrk="0" hangingPunct="1">
                        <a:defRPr sz="1013" kern="1200">
                          <a:solidFill>
                            <a:schemeClr val="dk1"/>
                          </a:solidFill>
                          <a:latin typeface="Tw Cen MT"/>
                        </a:defRPr>
                      </a:lvl5pPr>
                      <a:lvl6pPr marL="1285875" algn="l" defTabSz="514350" rtl="0" eaLnBrk="1" latinLnBrk="0" hangingPunct="1">
                        <a:defRPr sz="1013" kern="1200">
                          <a:solidFill>
                            <a:schemeClr val="dk1"/>
                          </a:solidFill>
                          <a:latin typeface="Tw Cen MT"/>
                        </a:defRPr>
                      </a:lvl6pPr>
                      <a:lvl7pPr marL="1543050" algn="l" defTabSz="514350" rtl="0" eaLnBrk="1" latinLnBrk="0" hangingPunct="1">
                        <a:defRPr sz="1013" kern="1200">
                          <a:solidFill>
                            <a:schemeClr val="dk1"/>
                          </a:solidFill>
                          <a:latin typeface="Tw Cen MT"/>
                        </a:defRPr>
                      </a:lvl7pPr>
                      <a:lvl8pPr marL="1800225" algn="l" defTabSz="514350" rtl="0" eaLnBrk="1" latinLnBrk="0" hangingPunct="1">
                        <a:defRPr sz="1013" kern="1200">
                          <a:solidFill>
                            <a:schemeClr val="dk1"/>
                          </a:solidFill>
                          <a:latin typeface="Tw Cen MT"/>
                        </a:defRPr>
                      </a:lvl8pPr>
                      <a:lvl9pPr marL="2057400" algn="l" defTabSz="514350" rtl="0" eaLnBrk="1" latinLnBrk="0" hangingPunct="1">
                        <a:defRPr sz="1013" kern="1200">
                          <a:solidFill>
                            <a:schemeClr val="dk1"/>
                          </a:solidFill>
                          <a:latin typeface="Tw Cen MT"/>
                        </a:defRPr>
                      </a:lvl9pPr>
                    </a:lstStyle>
                    <a:p>
                      <a:pPr algn="ctr"/>
                      <a:r>
                        <a:rPr lang="en-US" sz="1400" b="1" dirty="0"/>
                        <a:t>Batch File</a:t>
                      </a:r>
                      <a:endParaRPr lang="en-US" sz="1400" dirty="0"/>
                    </a:p>
                  </a:txBody>
                  <a:tcPr marL="23330" marR="23330" marT="11665" marB="11665" anchor="ctr">
                    <a:lnL>
                      <a:noFill/>
                    </a:lnL>
                    <a:lnR w="12700" cap="flat" cmpd="sng" algn="ctr">
                      <a:solidFill>
                        <a:sysClr val="windowText" lastClr="000000"/>
                      </a:solidFill>
                      <a:prstDash val="solid"/>
                      <a:round/>
                      <a:headEnd type="none" w="med" len="med"/>
                      <a:tailEnd type="none" w="med" len="med"/>
                    </a:lnR>
                    <a:lnT w="254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0070C0">
                        <a:alpha val="34000"/>
                      </a:srgbClr>
                    </a:solidFill>
                  </a:tcPr>
                </a:tc>
                <a:tc>
                  <a:txBody>
                    <a:bodyPr/>
                    <a:lstStyle>
                      <a:lvl1pPr marL="0" algn="l" defTabSz="514350" rtl="0" eaLnBrk="1" latinLnBrk="0" hangingPunct="1">
                        <a:defRPr sz="1013" kern="1200">
                          <a:solidFill>
                            <a:schemeClr val="dk1"/>
                          </a:solidFill>
                          <a:latin typeface="Tw Cen MT"/>
                        </a:defRPr>
                      </a:lvl1pPr>
                      <a:lvl2pPr marL="257175" algn="l" defTabSz="514350" rtl="0" eaLnBrk="1" latinLnBrk="0" hangingPunct="1">
                        <a:defRPr sz="1013" kern="1200">
                          <a:solidFill>
                            <a:schemeClr val="dk1"/>
                          </a:solidFill>
                          <a:latin typeface="Tw Cen MT"/>
                        </a:defRPr>
                      </a:lvl2pPr>
                      <a:lvl3pPr marL="514350" algn="l" defTabSz="514350" rtl="0" eaLnBrk="1" latinLnBrk="0" hangingPunct="1">
                        <a:defRPr sz="1013" kern="1200">
                          <a:solidFill>
                            <a:schemeClr val="dk1"/>
                          </a:solidFill>
                          <a:latin typeface="Tw Cen MT"/>
                        </a:defRPr>
                      </a:lvl3pPr>
                      <a:lvl4pPr marL="771525" algn="l" defTabSz="514350" rtl="0" eaLnBrk="1" latinLnBrk="0" hangingPunct="1">
                        <a:defRPr sz="1013" kern="1200">
                          <a:solidFill>
                            <a:schemeClr val="dk1"/>
                          </a:solidFill>
                          <a:latin typeface="Tw Cen MT"/>
                        </a:defRPr>
                      </a:lvl4pPr>
                      <a:lvl5pPr marL="1028700" algn="l" defTabSz="514350" rtl="0" eaLnBrk="1" latinLnBrk="0" hangingPunct="1">
                        <a:defRPr sz="1013" kern="1200">
                          <a:solidFill>
                            <a:schemeClr val="dk1"/>
                          </a:solidFill>
                          <a:latin typeface="Tw Cen MT"/>
                        </a:defRPr>
                      </a:lvl5pPr>
                      <a:lvl6pPr marL="1285875" algn="l" defTabSz="514350" rtl="0" eaLnBrk="1" latinLnBrk="0" hangingPunct="1">
                        <a:defRPr sz="1013" kern="1200">
                          <a:solidFill>
                            <a:schemeClr val="dk1"/>
                          </a:solidFill>
                          <a:latin typeface="Tw Cen MT"/>
                        </a:defRPr>
                      </a:lvl6pPr>
                      <a:lvl7pPr marL="1543050" algn="l" defTabSz="514350" rtl="0" eaLnBrk="1" latinLnBrk="0" hangingPunct="1">
                        <a:defRPr sz="1013" kern="1200">
                          <a:solidFill>
                            <a:schemeClr val="dk1"/>
                          </a:solidFill>
                          <a:latin typeface="Tw Cen MT"/>
                        </a:defRPr>
                      </a:lvl7pPr>
                      <a:lvl8pPr marL="1800225" algn="l" defTabSz="514350" rtl="0" eaLnBrk="1" latinLnBrk="0" hangingPunct="1">
                        <a:defRPr sz="1013" kern="1200">
                          <a:solidFill>
                            <a:schemeClr val="dk1"/>
                          </a:solidFill>
                          <a:latin typeface="Tw Cen MT"/>
                        </a:defRPr>
                      </a:lvl8pPr>
                      <a:lvl9pPr marL="2057400" algn="l" defTabSz="514350" rtl="0" eaLnBrk="1" latinLnBrk="0" hangingPunct="1">
                        <a:defRPr sz="1013" kern="1200">
                          <a:solidFill>
                            <a:schemeClr val="dk1"/>
                          </a:solidFill>
                          <a:latin typeface="Tw Cen MT"/>
                        </a:defRPr>
                      </a:lvl9pPr>
                    </a:lstStyle>
                    <a:p>
                      <a:pPr algn="ctr"/>
                      <a:r>
                        <a:rPr lang="en-US" sz="1400" b="1" dirty="0"/>
                        <a:t>Description</a:t>
                      </a:r>
                      <a:endParaRPr lang="en-US" sz="1400" dirty="0"/>
                    </a:p>
                  </a:txBody>
                  <a:tcPr marL="23330" marR="23330" marT="11665" marB="11665" anchor="ctr">
                    <a:lnL w="12700" cap="flat" cmpd="sng" algn="ctr">
                      <a:solidFill>
                        <a:sysClr val="windowText" lastClr="000000"/>
                      </a:solidFill>
                      <a:prstDash val="solid"/>
                      <a:round/>
                      <a:headEnd type="none" w="med" len="med"/>
                      <a:tailEnd type="none" w="med" len="med"/>
                    </a:lnL>
                    <a:lnR>
                      <a:noFill/>
                    </a:lnR>
                    <a:lnT w="254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0070C0">
                        <a:alpha val="34000"/>
                      </a:srgbClr>
                    </a:solidFill>
                  </a:tcPr>
                </a:tc>
                <a:extLst>
                  <a:ext uri="{0D108BD9-81ED-4DB2-BD59-A6C34878D82A}">
                    <a16:rowId xmlns:a16="http://schemas.microsoft.com/office/drawing/2014/main" val="1904014084"/>
                  </a:ext>
                </a:extLst>
              </a:tr>
              <a:tr h="340564">
                <a:tc>
                  <a:txBody>
                    <a:bodyPr/>
                    <a:lstStyle>
                      <a:lvl1pPr marL="0" algn="l" defTabSz="514350" rtl="0" eaLnBrk="1" latinLnBrk="0" hangingPunct="1">
                        <a:defRPr sz="1013" kern="1200">
                          <a:solidFill>
                            <a:schemeClr val="dk1"/>
                          </a:solidFill>
                          <a:latin typeface="Tw Cen MT"/>
                        </a:defRPr>
                      </a:lvl1pPr>
                      <a:lvl2pPr marL="257175" algn="l" defTabSz="514350" rtl="0" eaLnBrk="1" latinLnBrk="0" hangingPunct="1">
                        <a:defRPr sz="1013" kern="1200">
                          <a:solidFill>
                            <a:schemeClr val="dk1"/>
                          </a:solidFill>
                          <a:latin typeface="Tw Cen MT"/>
                        </a:defRPr>
                      </a:lvl2pPr>
                      <a:lvl3pPr marL="514350" algn="l" defTabSz="514350" rtl="0" eaLnBrk="1" latinLnBrk="0" hangingPunct="1">
                        <a:defRPr sz="1013" kern="1200">
                          <a:solidFill>
                            <a:schemeClr val="dk1"/>
                          </a:solidFill>
                          <a:latin typeface="Tw Cen MT"/>
                        </a:defRPr>
                      </a:lvl3pPr>
                      <a:lvl4pPr marL="771525" algn="l" defTabSz="514350" rtl="0" eaLnBrk="1" latinLnBrk="0" hangingPunct="1">
                        <a:defRPr sz="1013" kern="1200">
                          <a:solidFill>
                            <a:schemeClr val="dk1"/>
                          </a:solidFill>
                          <a:latin typeface="Tw Cen MT"/>
                        </a:defRPr>
                      </a:lvl4pPr>
                      <a:lvl5pPr marL="1028700" algn="l" defTabSz="514350" rtl="0" eaLnBrk="1" latinLnBrk="0" hangingPunct="1">
                        <a:defRPr sz="1013" kern="1200">
                          <a:solidFill>
                            <a:schemeClr val="dk1"/>
                          </a:solidFill>
                          <a:latin typeface="Tw Cen MT"/>
                        </a:defRPr>
                      </a:lvl5pPr>
                      <a:lvl6pPr marL="1285875" algn="l" defTabSz="514350" rtl="0" eaLnBrk="1" latinLnBrk="0" hangingPunct="1">
                        <a:defRPr sz="1013" kern="1200">
                          <a:solidFill>
                            <a:schemeClr val="dk1"/>
                          </a:solidFill>
                          <a:latin typeface="Tw Cen MT"/>
                        </a:defRPr>
                      </a:lvl6pPr>
                      <a:lvl7pPr marL="1543050" algn="l" defTabSz="514350" rtl="0" eaLnBrk="1" latinLnBrk="0" hangingPunct="1">
                        <a:defRPr sz="1013" kern="1200">
                          <a:solidFill>
                            <a:schemeClr val="dk1"/>
                          </a:solidFill>
                          <a:latin typeface="Tw Cen MT"/>
                        </a:defRPr>
                      </a:lvl7pPr>
                      <a:lvl8pPr marL="1800225" algn="l" defTabSz="514350" rtl="0" eaLnBrk="1" latinLnBrk="0" hangingPunct="1">
                        <a:defRPr sz="1013" kern="1200">
                          <a:solidFill>
                            <a:schemeClr val="dk1"/>
                          </a:solidFill>
                          <a:latin typeface="Tw Cen MT"/>
                        </a:defRPr>
                      </a:lvl8pPr>
                      <a:lvl9pPr marL="2057400" algn="l" defTabSz="514350" rtl="0" eaLnBrk="1" latinLnBrk="0" hangingPunct="1">
                        <a:defRPr sz="1013" kern="1200">
                          <a:solidFill>
                            <a:schemeClr val="dk1"/>
                          </a:solidFill>
                          <a:latin typeface="Tw Cen MT"/>
                        </a:defRPr>
                      </a:lvl9pPr>
                    </a:lstStyle>
                    <a:p>
                      <a:pPr algn="r"/>
                      <a:r>
                        <a:rPr lang="en-US" sz="1400" b="0" dirty="0"/>
                        <a:t>GridReader.cmd</a:t>
                      </a:r>
                    </a:p>
                  </a:txBody>
                  <a:tcPr marL="23330" marT="11665" marB="11665" anchor="ctr">
                    <a:lnL>
                      <a:noFill/>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solidFill>
                      <a:sysClr val="window" lastClr="FFFFFF"/>
                    </a:solidFill>
                  </a:tcPr>
                </a:tc>
                <a:tc>
                  <a:txBody>
                    <a:bodyPr/>
                    <a:lstStyle>
                      <a:lvl1pPr marL="0" algn="l" defTabSz="514350" rtl="0" eaLnBrk="1" latinLnBrk="0" hangingPunct="1">
                        <a:defRPr sz="1013" kern="1200">
                          <a:solidFill>
                            <a:schemeClr val="dk1"/>
                          </a:solidFill>
                          <a:latin typeface="Tw Cen MT"/>
                        </a:defRPr>
                      </a:lvl1pPr>
                      <a:lvl2pPr marL="257175" algn="l" defTabSz="514350" rtl="0" eaLnBrk="1" latinLnBrk="0" hangingPunct="1">
                        <a:defRPr sz="1013" kern="1200">
                          <a:solidFill>
                            <a:schemeClr val="dk1"/>
                          </a:solidFill>
                          <a:latin typeface="Tw Cen MT"/>
                        </a:defRPr>
                      </a:lvl2pPr>
                      <a:lvl3pPr marL="514350" algn="l" defTabSz="514350" rtl="0" eaLnBrk="1" latinLnBrk="0" hangingPunct="1">
                        <a:defRPr sz="1013" kern="1200">
                          <a:solidFill>
                            <a:schemeClr val="dk1"/>
                          </a:solidFill>
                          <a:latin typeface="Tw Cen MT"/>
                        </a:defRPr>
                      </a:lvl3pPr>
                      <a:lvl4pPr marL="771525" algn="l" defTabSz="514350" rtl="0" eaLnBrk="1" latinLnBrk="0" hangingPunct="1">
                        <a:defRPr sz="1013" kern="1200">
                          <a:solidFill>
                            <a:schemeClr val="dk1"/>
                          </a:solidFill>
                          <a:latin typeface="Tw Cen MT"/>
                        </a:defRPr>
                      </a:lvl4pPr>
                      <a:lvl5pPr marL="1028700" algn="l" defTabSz="514350" rtl="0" eaLnBrk="1" latinLnBrk="0" hangingPunct="1">
                        <a:defRPr sz="1013" kern="1200">
                          <a:solidFill>
                            <a:schemeClr val="dk1"/>
                          </a:solidFill>
                          <a:latin typeface="Tw Cen MT"/>
                        </a:defRPr>
                      </a:lvl5pPr>
                      <a:lvl6pPr marL="1285875" algn="l" defTabSz="514350" rtl="0" eaLnBrk="1" latinLnBrk="0" hangingPunct="1">
                        <a:defRPr sz="1013" kern="1200">
                          <a:solidFill>
                            <a:schemeClr val="dk1"/>
                          </a:solidFill>
                          <a:latin typeface="Tw Cen MT"/>
                        </a:defRPr>
                      </a:lvl6pPr>
                      <a:lvl7pPr marL="1543050" algn="l" defTabSz="514350" rtl="0" eaLnBrk="1" latinLnBrk="0" hangingPunct="1">
                        <a:defRPr sz="1013" kern="1200">
                          <a:solidFill>
                            <a:schemeClr val="dk1"/>
                          </a:solidFill>
                          <a:latin typeface="Tw Cen MT"/>
                        </a:defRPr>
                      </a:lvl7pPr>
                      <a:lvl8pPr marL="1800225" algn="l" defTabSz="514350" rtl="0" eaLnBrk="1" latinLnBrk="0" hangingPunct="1">
                        <a:defRPr sz="1013" kern="1200">
                          <a:solidFill>
                            <a:schemeClr val="dk1"/>
                          </a:solidFill>
                          <a:latin typeface="Tw Cen MT"/>
                        </a:defRPr>
                      </a:lvl8pPr>
                      <a:lvl9pPr marL="2057400" algn="l" defTabSz="514350" rtl="0" eaLnBrk="1" latinLnBrk="0" hangingPunct="1">
                        <a:defRPr sz="1013" kern="1200">
                          <a:solidFill>
                            <a:schemeClr val="dk1"/>
                          </a:solidFill>
                          <a:latin typeface="Tw Cen MT"/>
                        </a:defRPr>
                      </a:lvl9pPr>
                    </a:lstStyle>
                    <a:p>
                      <a:pPr marL="0" indent="0"/>
                      <a:r>
                        <a:rPr lang="en-US" sz="1400" dirty="0"/>
                        <a:t>Read/Write supported Gridded Data Formats (e.g. ESRI ASCII Grid &amp; HEC-DSS)</a:t>
                      </a:r>
                    </a:p>
                  </a:txBody>
                  <a:tcPr marR="23330" marT="11665" marB="11665" anchor="ctr">
                    <a:lnL w="12700" cap="flat" cmpd="sng" algn="ctr">
                      <a:solidFill>
                        <a:sysClr val="windowText" lastClr="000000"/>
                      </a:solidFill>
                      <a:prstDash val="solid"/>
                      <a:round/>
                      <a:headEnd type="none" w="med" len="med"/>
                      <a:tailEnd type="none" w="med" len="med"/>
                    </a:lnL>
                    <a:lnR>
                      <a:noFill/>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3647872898"/>
                  </a:ext>
                </a:extLst>
              </a:tr>
              <a:tr h="348018">
                <a:tc>
                  <a:txBody>
                    <a:bodyPr/>
                    <a:lstStyle>
                      <a:lvl1pPr marL="0" algn="l" defTabSz="514350" rtl="0" eaLnBrk="1" latinLnBrk="0" hangingPunct="1">
                        <a:defRPr sz="1013" kern="1200">
                          <a:solidFill>
                            <a:schemeClr val="dk1"/>
                          </a:solidFill>
                          <a:latin typeface="Tw Cen MT"/>
                        </a:defRPr>
                      </a:lvl1pPr>
                      <a:lvl2pPr marL="257175" algn="l" defTabSz="514350" rtl="0" eaLnBrk="1" latinLnBrk="0" hangingPunct="1">
                        <a:defRPr sz="1013" kern="1200">
                          <a:solidFill>
                            <a:schemeClr val="dk1"/>
                          </a:solidFill>
                          <a:latin typeface="Tw Cen MT"/>
                        </a:defRPr>
                      </a:lvl2pPr>
                      <a:lvl3pPr marL="514350" algn="l" defTabSz="514350" rtl="0" eaLnBrk="1" latinLnBrk="0" hangingPunct="1">
                        <a:defRPr sz="1013" kern="1200">
                          <a:solidFill>
                            <a:schemeClr val="dk1"/>
                          </a:solidFill>
                          <a:latin typeface="Tw Cen MT"/>
                        </a:defRPr>
                      </a:lvl3pPr>
                      <a:lvl4pPr marL="771525" algn="l" defTabSz="514350" rtl="0" eaLnBrk="1" latinLnBrk="0" hangingPunct="1">
                        <a:defRPr sz="1013" kern="1200">
                          <a:solidFill>
                            <a:schemeClr val="dk1"/>
                          </a:solidFill>
                          <a:latin typeface="Tw Cen MT"/>
                        </a:defRPr>
                      </a:lvl4pPr>
                      <a:lvl5pPr marL="1028700" algn="l" defTabSz="514350" rtl="0" eaLnBrk="1" latinLnBrk="0" hangingPunct="1">
                        <a:defRPr sz="1013" kern="1200">
                          <a:solidFill>
                            <a:schemeClr val="dk1"/>
                          </a:solidFill>
                          <a:latin typeface="Tw Cen MT"/>
                        </a:defRPr>
                      </a:lvl5pPr>
                      <a:lvl6pPr marL="1285875" algn="l" defTabSz="514350" rtl="0" eaLnBrk="1" latinLnBrk="0" hangingPunct="1">
                        <a:defRPr sz="1013" kern="1200">
                          <a:solidFill>
                            <a:schemeClr val="dk1"/>
                          </a:solidFill>
                          <a:latin typeface="Tw Cen MT"/>
                        </a:defRPr>
                      </a:lvl6pPr>
                      <a:lvl7pPr marL="1543050" algn="l" defTabSz="514350" rtl="0" eaLnBrk="1" latinLnBrk="0" hangingPunct="1">
                        <a:defRPr sz="1013" kern="1200">
                          <a:solidFill>
                            <a:schemeClr val="dk1"/>
                          </a:solidFill>
                          <a:latin typeface="Tw Cen MT"/>
                        </a:defRPr>
                      </a:lvl7pPr>
                      <a:lvl8pPr marL="1800225" algn="l" defTabSz="514350" rtl="0" eaLnBrk="1" latinLnBrk="0" hangingPunct="1">
                        <a:defRPr sz="1013" kern="1200">
                          <a:solidFill>
                            <a:schemeClr val="dk1"/>
                          </a:solidFill>
                          <a:latin typeface="Tw Cen MT"/>
                        </a:defRPr>
                      </a:lvl8pPr>
                      <a:lvl9pPr marL="2057400" algn="l" defTabSz="514350" rtl="0" eaLnBrk="1" latinLnBrk="0" hangingPunct="1">
                        <a:defRPr sz="1013" kern="1200">
                          <a:solidFill>
                            <a:schemeClr val="dk1"/>
                          </a:solidFill>
                          <a:latin typeface="Tw Cen MT"/>
                        </a:defRPr>
                      </a:lvl9pPr>
                    </a:lstStyle>
                    <a:p>
                      <a:pPr algn="r"/>
                      <a:r>
                        <a:rPr lang="en-US" sz="1400" b="0" kern="1200" dirty="0">
                          <a:solidFill>
                            <a:srgbClr val="0070C0"/>
                          </a:solidFill>
                          <a:latin typeface="+mn-lt"/>
                          <a:ea typeface="+mn-ea"/>
                          <a:cs typeface="+mn-cs"/>
                        </a:rPr>
                        <a:t>NCGribExtractor</a:t>
                      </a:r>
                      <a:r>
                        <a:rPr lang="en-US" sz="1400" b="0" dirty="0">
                          <a:solidFill>
                            <a:srgbClr val="0070C0"/>
                          </a:solidFill>
                        </a:rPr>
                        <a:t>.cmd</a:t>
                      </a:r>
                    </a:p>
                  </a:txBody>
                  <a:tcPr marL="23330" marT="11665" marB="11665" anchor="ctr">
                    <a:lnL>
                      <a:noFill/>
                    </a:lnL>
                    <a:lnR w="12700" cap="flat" cmpd="sng" algn="ctr">
                      <a:solidFill>
                        <a:sysClr val="windowText" lastClr="000000"/>
                      </a:solidFill>
                      <a:prstDash val="solid"/>
                      <a:round/>
                      <a:headEnd type="none" w="med" len="med"/>
                      <a:tailEnd type="none" w="med" len="med"/>
                    </a:lnR>
                    <a:lnT>
                      <a:noFill/>
                    </a:lnT>
                    <a:lnB>
                      <a:noFill/>
                    </a:lnB>
                    <a:lnTlToBr w="12700" cmpd="sng">
                      <a:noFill/>
                      <a:prstDash val="solid"/>
                    </a:lnTlToBr>
                    <a:lnBlToTr w="12700" cmpd="sng">
                      <a:noFill/>
                      <a:prstDash val="solid"/>
                    </a:lnBlToTr>
                    <a:solidFill>
                      <a:srgbClr val="DEDEDE"/>
                    </a:solidFill>
                  </a:tcPr>
                </a:tc>
                <a:tc>
                  <a:txBody>
                    <a:bodyPr/>
                    <a:lstStyle>
                      <a:lvl1pPr marL="0" algn="l" defTabSz="514350" rtl="0" eaLnBrk="1" latinLnBrk="0" hangingPunct="1">
                        <a:defRPr sz="1013" kern="1200">
                          <a:solidFill>
                            <a:schemeClr val="dk1"/>
                          </a:solidFill>
                          <a:latin typeface="Tw Cen MT"/>
                        </a:defRPr>
                      </a:lvl1pPr>
                      <a:lvl2pPr marL="257175" algn="l" defTabSz="514350" rtl="0" eaLnBrk="1" latinLnBrk="0" hangingPunct="1">
                        <a:defRPr sz="1013" kern="1200">
                          <a:solidFill>
                            <a:schemeClr val="dk1"/>
                          </a:solidFill>
                          <a:latin typeface="Tw Cen MT"/>
                        </a:defRPr>
                      </a:lvl2pPr>
                      <a:lvl3pPr marL="514350" algn="l" defTabSz="514350" rtl="0" eaLnBrk="1" latinLnBrk="0" hangingPunct="1">
                        <a:defRPr sz="1013" kern="1200">
                          <a:solidFill>
                            <a:schemeClr val="dk1"/>
                          </a:solidFill>
                          <a:latin typeface="Tw Cen MT"/>
                        </a:defRPr>
                      </a:lvl3pPr>
                      <a:lvl4pPr marL="771525" algn="l" defTabSz="514350" rtl="0" eaLnBrk="1" latinLnBrk="0" hangingPunct="1">
                        <a:defRPr sz="1013" kern="1200">
                          <a:solidFill>
                            <a:schemeClr val="dk1"/>
                          </a:solidFill>
                          <a:latin typeface="Tw Cen MT"/>
                        </a:defRPr>
                      </a:lvl4pPr>
                      <a:lvl5pPr marL="1028700" algn="l" defTabSz="514350" rtl="0" eaLnBrk="1" latinLnBrk="0" hangingPunct="1">
                        <a:defRPr sz="1013" kern="1200">
                          <a:solidFill>
                            <a:schemeClr val="dk1"/>
                          </a:solidFill>
                          <a:latin typeface="Tw Cen MT"/>
                        </a:defRPr>
                      </a:lvl5pPr>
                      <a:lvl6pPr marL="1285875" algn="l" defTabSz="514350" rtl="0" eaLnBrk="1" latinLnBrk="0" hangingPunct="1">
                        <a:defRPr sz="1013" kern="1200">
                          <a:solidFill>
                            <a:schemeClr val="dk1"/>
                          </a:solidFill>
                          <a:latin typeface="Tw Cen MT"/>
                        </a:defRPr>
                      </a:lvl6pPr>
                      <a:lvl7pPr marL="1543050" algn="l" defTabSz="514350" rtl="0" eaLnBrk="1" latinLnBrk="0" hangingPunct="1">
                        <a:defRPr sz="1013" kern="1200">
                          <a:solidFill>
                            <a:schemeClr val="dk1"/>
                          </a:solidFill>
                          <a:latin typeface="Tw Cen MT"/>
                        </a:defRPr>
                      </a:lvl7pPr>
                      <a:lvl8pPr marL="1800225" algn="l" defTabSz="514350" rtl="0" eaLnBrk="1" latinLnBrk="0" hangingPunct="1">
                        <a:defRPr sz="1013" kern="1200">
                          <a:solidFill>
                            <a:schemeClr val="dk1"/>
                          </a:solidFill>
                          <a:latin typeface="Tw Cen MT"/>
                        </a:defRPr>
                      </a:lvl8pPr>
                      <a:lvl9pPr marL="2057400" algn="l" defTabSz="514350" rtl="0" eaLnBrk="1" latinLnBrk="0" hangingPunct="1">
                        <a:defRPr sz="1013" kern="1200">
                          <a:solidFill>
                            <a:schemeClr val="dk1"/>
                          </a:solidFill>
                          <a:latin typeface="Tw Cen MT"/>
                        </a:defRPr>
                      </a:lvl9pPr>
                    </a:lstStyle>
                    <a:p>
                      <a:r>
                        <a:rPr lang="en-US" sz="1400" dirty="0">
                          <a:solidFill>
                            <a:srgbClr val="0070C0"/>
                          </a:solidFill>
                        </a:rPr>
                        <a:t>Extract individual variables from multi-variable </a:t>
                      </a:r>
                      <a:r>
                        <a:rPr lang="en-US" sz="1400" dirty="0" err="1">
                          <a:solidFill>
                            <a:srgbClr val="0070C0"/>
                          </a:solidFill>
                        </a:rPr>
                        <a:t>NetCDF</a:t>
                      </a:r>
                      <a:r>
                        <a:rPr lang="en-US" sz="1400" dirty="0">
                          <a:solidFill>
                            <a:srgbClr val="0070C0"/>
                          </a:solidFill>
                        </a:rPr>
                        <a:t> or GRIB files</a:t>
                      </a:r>
                    </a:p>
                  </a:txBody>
                  <a:tcPr marR="23330" marT="11665" marB="11665" anchor="ctr">
                    <a:lnL w="12700" cap="flat" cmpd="sng" algn="ctr">
                      <a:solidFill>
                        <a:sysClr val="windowText" lastClr="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rgbClr val="DEDEDE"/>
                    </a:solidFill>
                  </a:tcPr>
                </a:tc>
                <a:extLst>
                  <a:ext uri="{0D108BD9-81ED-4DB2-BD59-A6C34878D82A}">
                    <a16:rowId xmlns:a16="http://schemas.microsoft.com/office/drawing/2014/main" val="343944869"/>
                  </a:ext>
                </a:extLst>
              </a:tr>
              <a:tr h="327547">
                <a:tc>
                  <a:txBody>
                    <a:bodyPr/>
                    <a:lstStyle>
                      <a:lvl1pPr marL="0" algn="l" defTabSz="514350" rtl="0" eaLnBrk="1" latinLnBrk="0" hangingPunct="1">
                        <a:defRPr sz="1013" kern="1200">
                          <a:solidFill>
                            <a:schemeClr val="dk1"/>
                          </a:solidFill>
                          <a:latin typeface="Tw Cen MT"/>
                        </a:defRPr>
                      </a:lvl1pPr>
                      <a:lvl2pPr marL="257175" algn="l" defTabSz="514350" rtl="0" eaLnBrk="1" latinLnBrk="0" hangingPunct="1">
                        <a:defRPr sz="1013" kern="1200">
                          <a:solidFill>
                            <a:schemeClr val="dk1"/>
                          </a:solidFill>
                          <a:latin typeface="Tw Cen MT"/>
                        </a:defRPr>
                      </a:lvl2pPr>
                      <a:lvl3pPr marL="514350" algn="l" defTabSz="514350" rtl="0" eaLnBrk="1" latinLnBrk="0" hangingPunct="1">
                        <a:defRPr sz="1013" kern="1200">
                          <a:solidFill>
                            <a:schemeClr val="dk1"/>
                          </a:solidFill>
                          <a:latin typeface="Tw Cen MT"/>
                        </a:defRPr>
                      </a:lvl3pPr>
                      <a:lvl4pPr marL="771525" algn="l" defTabSz="514350" rtl="0" eaLnBrk="1" latinLnBrk="0" hangingPunct="1">
                        <a:defRPr sz="1013" kern="1200">
                          <a:solidFill>
                            <a:schemeClr val="dk1"/>
                          </a:solidFill>
                          <a:latin typeface="Tw Cen MT"/>
                        </a:defRPr>
                      </a:lvl4pPr>
                      <a:lvl5pPr marL="1028700" algn="l" defTabSz="514350" rtl="0" eaLnBrk="1" latinLnBrk="0" hangingPunct="1">
                        <a:defRPr sz="1013" kern="1200">
                          <a:solidFill>
                            <a:schemeClr val="dk1"/>
                          </a:solidFill>
                          <a:latin typeface="Tw Cen MT"/>
                        </a:defRPr>
                      </a:lvl5pPr>
                      <a:lvl6pPr marL="1285875" algn="l" defTabSz="514350" rtl="0" eaLnBrk="1" latinLnBrk="0" hangingPunct="1">
                        <a:defRPr sz="1013" kern="1200">
                          <a:solidFill>
                            <a:schemeClr val="dk1"/>
                          </a:solidFill>
                          <a:latin typeface="Tw Cen MT"/>
                        </a:defRPr>
                      </a:lvl6pPr>
                      <a:lvl7pPr marL="1543050" algn="l" defTabSz="514350" rtl="0" eaLnBrk="1" latinLnBrk="0" hangingPunct="1">
                        <a:defRPr sz="1013" kern="1200">
                          <a:solidFill>
                            <a:schemeClr val="dk1"/>
                          </a:solidFill>
                          <a:latin typeface="Tw Cen MT"/>
                        </a:defRPr>
                      </a:lvl7pPr>
                      <a:lvl8pPr marL="1800225" algn="l" defTabSz="514350" rtl="0" eaLnBrk="1" latinLnBrk="0" hangingPunct="1">
                        <a:defRPr sz="1013" kern="1200">
                          <a:solidFill>
                            <a:schemeClr val="dk1"/>
                          </a:solidFill>
                          <a:latin typeface="Tw Cen MT"/>
                        </a:defRPr>
                      </a:lvl8pPr>
                      <a:lvl9pPr marL="2057400" algn="l" defTabSz="514350" rtl="0" eaLnBrk="1" latinLnBrk="0" hangingPunct="1">
                        <a:defRPr sz="1013" kern="1200">
                          <a:solidFill>
                            <a:schemeClr val="dk1"/>
                          </a:solidFill>
                          <a:latin typeface="Tw Cen MT"/>
                        </a:defRPr>
                      </a:lvl9pPr>
                    </a:lstStyle>
                    <a:p>
                      <a:pPr algn="r"/>
                      <a:r>
                        <a:rPr lang="en-US" sz="1400" b="0" dirty="0"/>
                        <a:t>AddTin.cmd</a:t>
                      </a:r>
                    </a:p>
                  </a:txBody>
                  <a:tcPr marL="23330" marT="11665" marB="11665" anchor="ctr">
                    <a:lnL>
                      <a:noFill/>
                    </a:lnL>
                    <a:lnR w="12700" cap="flat" cmpd="sng" algn="ctr">
                      <a:solidFill>
                        <a:sysClr val="windowText" lastClr="000000"/>
                      </a:solidFill>
                      <a:prstDash val="solid"/>
                      <a:round/>
                      <a:headEnd type="none" w="med" len="med"/>
                      <a:tailEnd type="none" w="med" len="med"/>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defTabSz="514350" rtl="0" eaLnBrk="1" latinLnBrk="0" hangingPunct="1">
                        <a:defRPr sz="1013" kern="1200">
                          <a:solidFill>
                            <a:schemeClr val="dk1"/>
                          </a:solidFill>
                          <a:latin typeface="Tw Cen MT"/>
                        </a:defRPr>
                      </a:lvl1pPr>
                      <a:lvl2pPr marL="257175" algn="l" defTabSz="514350" rtl="0" eaLnBrk="1" latinLnBrk="0" hangingPunct="1">
                        <a:defRPr sz="1013" kern="1200">
                          <a:solidFill>
                            <a:schemeClr val="dk1"/>
                          </a:solidFill>
                          <a:latin typeface="Tw Cen MT"/>
                        </a:defRPr>
                      </a:lvl2pPr>
                      <a:lvl3pPr marL="514350" algn="l" defTabSz="514350" rtl="0" eaLnBrk="1" latinLnBrk="0" hangingPunct="1">
                        <a:defRPr sz="1013" kern="1200">
                          <a:solidFill>
                            <a:schemeClr val="dk1"/>
                          </a:solidFill>
                          <a:latin typeface="Tw Cen MT"/>
                        </a:defRPr>
                      </a:lvl3pPr>
                      <a:lvl4pPr marL="771525" algn="l" defTabSz="514350" rtl="0" eaLnBrk="1" latinLnBrk="0" hangingPunct="1">
                        <a:defRPr sz="1013" kern="1200">
                          <a:solidFill>
                            <a:schemeClr val="dk1"/>
                          </a:solidFill>
                          <a:latin typeface="Tw Cen MT"/>
                        </a:defRPr>
                      </a:lvl4pPr>
                      <a:lvl5pPr marL="1028700" algn="l" defTabSz="514350" rtl="0" eaLnBrk="1" latinLnBrk="0" hangingPunct="1">
                        <a:defRPr sz="1013" kern="1200">
                          <a:solidFill>
                            <a:schemeClr val="dk1"/>
                          </a:solidFill>
                          <a:latin typeface="Tw Cen MT"/>
                        </a:defRPr>
                      </a:lvl5pPr>
                      <a:lvl6pPr marL="1285875" algn="l" defTabSz="514350" rtl="0" eaLnBrk="1" latinLnBrk="0" hangingPunct="1">
                        <a:defRPr sz="1013" kern="1200">
                          <a:solidFill>
                            <a:schemeClr val="dk1"/>
                          </a:solidFill>
                          <a:latin typeface="Tw Cen MT"/>
                        </a:defRPr>
                      </a:lvl6pPr>
                      <a:lvl7pPr marL="1543050" algn="l" defTabSz="514350" rtl="0" eaLnBrk="1" latinLnBrk="0" hangingPunct="1">
                        <a:defRPr sz="1013" kern="1200">
                          <a:solidFill>
                            <a:schemeClr val="dk1"/>
                          </a:solidFill>
                          <a:latin typeface="Tw Cen MT"/>
                        </a:defRPr>
                      </a:lvl7pPr>
                      <a:lvl8pPr marL="1800225" algn="l" defTabSz="514350" rtl="0" eaLnBrk="1" latinLnBrk="0" hangingPunct="1">
                        <a:defRPr sz="1013" kern="1200">
                          <a:solidFill>
                            <a:schemeClr val="dk1"/>
                          </a:solidFill>
                          <a:latin typeface="Tw Cen MT"/>
                        </a:defRPr>
                      </a:lvl8pPr>
                      <a:lvl9pPr marL="2057400" algn="l" defTabSz="514350" rtl="0" eaLnBrk="1" latinLnBrk="0" hangingPunct="1">
                        <a:defRPr sz="1013" kern="1200">
                          <a:solidFill>
                            <a:schemeClr val="dk1"/>
                          </a:solidFill>
                          <a:latin typeface="Tw Cen MT"/>
                        </a:defRPr>
                      </a:lvl9pPr>
                    </a:lstStyle>
                    <a:p>
                      <a:r>
                        <a:rPr lang="en-US" sz="1400" dirty="0"/>
                        <a:t>Aggregate multiple TINs or Grids</a:t>
                      </a:r>
                    </a:p>
                  </a:txBody>
                  <a:tcPr marR="23330" marT="11665" marB="11665" anchor="ctr">
                    <a:lnL w="12700" cap="flat" cmpd="sng" algn="ctr">
                      <a:solidFill>
                        <a:sysClr val="windowText" lastClr="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4123513560"/>
                  </a:ext>
                </a:extLst>
              </a:tr>
              <a:tr h="334370">
                <a:tc>
                  <a:txBody>
                    <a:bodyPr/>
                    <a:lstStyle>
                      <a:lvl1pPr marL="0" algn="l" defTabSz="514350" rtl="0" eaLnBrk="1" latinLnBrk="0" hangingPunct="1">
                        <a:defRPr sz="1013" kern="1200">
                          <a:solidFill>
                            <a:schemeClr val="dk1"/>
                          </a:solidFill>
                          <a:latin typeface="Tw Cen MT"/>
                        </a:defRPr>
                      </a:lvl1pPr>
                      <a:lvl2pPr marL="257175" algn="l" defTabSz="514350" rtl="0" eaLnBrk="1" latinLnBrk="0" hangingPunct="1">
                        <a:defRPr sz="1013" kern="1200">
                          <a:solidFill>
                            <a:schemeClr val="dk1"/>
                          </a:solidFill>
                          <a:latin typeface="Tw Cen MT"/>
                        </a:defRPr>
                      </a:lvl2pPr>
                      <a:lvl3pPr marL="514350" algn="l" defTabSz="514350" rtl="0" eaLnBrk="1" latinLnBrk="0" hangingPunct="1">
                        <a:defRPr sz="1013" kern="1200">
                          <a:solidFill>
                            <a:schemeClr val="dk1"/>
                          </a:solidFill>
                          <a:latin typeface="Tw Cen MT"/>
                        </a:defRPr>
                      </a:lvl3pPr>
                      <a:lvl4pPr marL="771525" algn="l" defTabSz="514350" rtl="0" eaLnBrk="1" latinLnBrk="0" hangingPunct="1">
                        <a:defRPr sz="1013" kern="1200">
                          <a:solidFill>
                            <a:schemeClr val="dk1"/>
                          </a:solidFill>
                          <a:latin typeface="Tw Cen MT"/>
                        </a:defRPr>
                      </a:lvl4pPr>
                      <a:lvl5pPr marL="1028700" algn="l" defTabSz="514350" rtl="0" eaLnBrk="1" latinLnBrk="0" hangingPunct="1">
                        <a:defRPr sz="1013" kern="1200">
                          <a:solidFill>
                            <a:schemeClr val="dk1"/>
                          </a:solidFill>
                          <a:latin typeface="Tw Cen MT"/>
                        </a:defRPr>
                      </a:lvl5pPr>
                      <a:lvl6pPr marL="1285875" algn="l" defTabSz="514350" rtl="0" eaLnBrk="1" latinLnBrk="0" hangingPunct="1">
                        <a:defRPr sz="1013" kern="1200">
                          <a:solidFill>
                            <a:schemeClr val="dk1"/>
                          </a:solidFill>
                          <a:latin typeface="Tw Cen MT"/>
                        </a:defRPr>
                      </a:lvl6pPr>
                      <a:lvl7pPr marL="1543050" algn="l" defTabSz="514350" rtl="0" eaLnBrk="1" latinLnBrk="0" hangingPunct="1">
                        <a:defRPr sz="1013" kern="1200">
                          <a:solidFill>
                            <a:schemeClr val="dk1"/>
                          </a:solidFill>
                          <a:latin typeface="Tw Cen MT"/>
                        </a:defRPr>
                      </a:lvl7pPr>
                      <a:lvl8pPr marL="1800225" algn="l" defTabSz="514350" rtl="0" eaLnBrk="1" latinLnBrk="0" hangingPunct="1">
                        <a:defRPr sz="1013" kern="1200">
                          <a:solidFill>
                            <a:schemeClr val="dk1"/>
                          </a:solidFill>
                          <a:latin typeface="Tw Cen MT"/>
                        </a:defRPr>
                      </a:lvl8pPr>
                      <a:lvl9pPr marL="2057400" algn="l" defTabSz="514350" rtl="0" eaLnBrk="1" latinLnBrk="0" hangingPunct="1">
                        <a:defRPr sz="1013" kern="1200">
                          <a:solidFill>
                            <a:schemeClr val="dk1"/>
                          </a:solidFill>
                          <a:latin typeface="Tw Cen MT"/>
                        </a:defRPr>
                      </a:lvl9pPr>
                    </a:lstStyle>
                    <a:p>
                      <a:pPr algn="r"/>
                      <a:r>
                        <a:rPr lang="en-US" sz="1400" b="0" dirty="0">
                          <a:solidFill>
                            <a:srgbClr val="0070C0"/>
                          </a:solidFill>
                        </a:rPr>
                        <a:t>BasinComps.cmd</a:t>
                      </a:r>
                    </a:p>
                  </a:txBody>
                  <a:tcPr marL="23330" marT="11665" marB="11665" anchor="ctr">
                    <a:lnL>
                      <a:noFill/>
                    </a:lnL>
                    <a:lnR w="12700" cap="flat" cmpd="sng" algn="ctr">
                      <a:solidFill>
                        <a:sysClr val="windowText" lastClr="000000"/>
                      </a:solidFill>
                      <a:prstDash val="solid"/>
                      <a:round/>
                      <a:headEnd type="none" w="med" len="med"/>
                      <a:tailEnd type="none" w="med" len="med"/>
                    </a:lnR>
                    <a:lnT>
                      <a:noFill/>
                    </a:lnT>
                    <a:lnB>
                      <a:noFill/>
                    </a:lnB>
                    <a:lnTlToBr w="12700" cmpd="sng">
                      <a:noFill/>
                      <a:prstDash val="solid"/>
                    </a:lnTlToBr>
                    <a:lnBlToTr w="12700" cmpd="sng">
                      <a:noFill/>
                      <a:prstDash val="solid"/>
                    </a:lnBlToTr>
                    <a:solidFill>
                      <a:srgbClr val="DEDEDE"/>
                    </a:solidFill>
                  </a:tcPr>
                </a:tc>
                <a:tc>
                  <a:txBody>
                    <a:bodyPr/>
                    <a:lstStyle>
                      <a:lvl1pPr marL="0" algn="l" defTabSz="514350" rtl="0" eaLnBrk="1" latinLnBrk="0" hangingPunct="1">
                        <a:defRPr sz="1013" kern="1200">
                          <a:solidFill>
                            <a:schemeClr val="dk1"/>
                          </a:solidFill>
                          <a:latin typeface="Tw Cen MT"/>
                        </a:defRPr>
                      </a:lvl1pPr>
                      <a:lvl2pPr marL="257175" algn="l" defTabSz="514350" rtl="0" eaLnBrk="1" latinLnBrk="0" hangingPunct="1">
                        <a:defRPr sz="1013" kern="1200">
                          <a:solidFill>
                            <a:schemeClr val="dk1"/>
                          </a:solidFill>
                          <a:latin typeface="Tw Cen MT"/>
                        </a:defRPr>
                      </a:lvl2pPr>
                      <a:lvl3pPr marL="514350" algn="l" defTabSz="514350" rtl="0" eaLnBrk="1" latinLnBrk="0" hangingPunct="1">
                        <a:defRPr sz="1013" kern="1200">
                          <a:solidFill>
                            <a:schemeClr val="dk1"/>
                          </a:solidFill>
                          <a:latin typeface="Tw Cen MT"/>
                        </a:defRPr>
                      </a:lvl3pPr>
                      <a:lvl4pPr marL="771525" algn="l" defTabSz="514350" rtl="0" eaLnBrk="1" latinLnBrk="0" hangingPunct="1">
                        <a:defRPr sz="1013" kern="1200">
                          <a:solidFill>
                            <a:schemeClr val="dk1"/>
                          </a:solidFill>
                          <a:latin typeface="Tw Cen MT"/>
                        </a:defRPr>
                      </a:lvl4pPr>
                      <a:lvl5pPr marL="1028700" algn="l" defTabSz="514350" rtl="0" eaLnBrk="1" latinLnBrk="0" hangingPunct="1">
                        <a:defRPr sz="1013" kern="1200">
                          <a:solidFill>
                            <a:schemeClr val="dk1"/>
                          </a:solidFill>
                          <a:latin typeface="Tw Cen MT"/>
                        </a:defRPr>
                      </a:lvl5pPr>
                      <a:lvl6pPr marL="1285875" algn="l" defTabSz="514350" rtl="0" eaLnBrk="1" latinLnBrk="0" hangingPunct="1">
                        <a:defRPr sz="1013" kern="1200">
                          <a:solidFill>
                            <a:schemeClr val="dk1"/>
                          </a:solidFill>
                          <a:latin typeface="Tw Cen MT"/>
                        </a:defRPr>
                      </a:lvl6pPr>
                      <a:lvl7pPr marL="1543050" algn="l" defTabSz="514350" rtl="0" eaLnBrk="1" latinLnBrk="0" hangingPunct="1">
                        <a:defRPr sz="1013" kern="1200">
                          <a:solidFill>
                            <a:schemeClr val="dk1"/>
                          </a:solidFill>
                          <a:latin typeface="Tw Cen MT"/>
                        </a:defRPr>
                      </a:lvl7pPr>
                      <a:lvl8pPr marL="1800225" algn="l" defTabSz="514350" rtl="0" eaLnBrk="1" latinLnBrk="0" hangingPunct="1">
                        <a:defRPr sz="1013" kern="1200">
                          <a:solidFill>
                            <a:schemeClr val="dk1"/>
                          </a:solidFill>
                          <a:latin typeface="Tw Cen MT"/>
                        </a:defRPr>
                      </a:lvl8pPr>
                      <a:lvl9pPr marL="2057400" algn="l" defTabSz="514350" rtl="0" eaLnBrk="1" latinLnBrk="0" hangingPunct="1">
                        <a:defRPr sz="1013" kern="1200">
                          <a:solidFill>
                            <a:schemeClr val="dk1"/>
                          </a:solidFill>
                          <a:latin typeface="Tw Cen MT"/>
                        </a:defRPr>
                      </a:lvl9pPr>
                    </a:lstStyle>
                    <a:p>
                      <a:r>
                        <a:rPr lang="en-US" sz="1400" dirty="0">
                          <a:solidFill>
                            <a:srgbClr val="0070C0"/>
                          </a:solidFill>
                        </a:rPr>
                        <a:t>Compute basin averages</a:t>
                      </a:r>
                    </a:p>
                  </a:txBody>
                  <a:tcPr marR="23330" marT="11665" marB="11665" anchor="ctr">
                    <a:lnL w="12700" cap="flat" cmpd="sng" algn="ctr">
                      <a:solidFill>
                        <a:sysClr val="windowText" lastClr="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rgbClr val="DEDEDE"/>
                    </a:solidFill>
                  </a:tcPr>
                </a:tc>
                <a:extLst>
                  <a:ext uri="{0D108BD9-81ED-4DB2-BD59-A6C34878D82A}">
                    <a16:rowId xmlns:a16="http://schemas.microsoft.com/office/drawing/2014/main" val="1309847002"/>
                  </a:ext>
                </a:extLst>
              </a:tr>
              <a:tr h="319779">
                <a:tc>
                  <a:txBody>
                    <a:bodyPr/>
                    <a:lstStyle>
                      <a:lvl1pPr marL="0" algn="l" defTabSz="514350" rtl="0" eaLnBrk="1" latinLnBrk="0" hangingPunct="1">
                        <a:defRPr sz="1013" kern="1200">
                          <a:solidFill>
                            <a:schemeClr val="dk1"/>
                          </a:solidFill>
                          <a:latin typeface="Tw Cen MT"/>
                        </a:defRPr>
                      </a:lvl1pPr>
                      <a:lvl2pPr marL="257175" algn="l" defTabSz="514350" rtl="0" eaLnBrk="1" latinLnBrk="0" hangingPunct="1">
                        <a:defRPr sz="1013" kern="1200">
                          <a:solidFill>
                            <a:schemeClr val="dk1"/>
                          </a:solidFill>
                          <a:latin typeface="Tw Cen MT"/>
                        </a:defRPr>
                      </a:lvl2pPr>
                      <a:lvl3pPr marL="514350" algn="l" defTabSz="514350" rtl="0" eaLnBrk="1" latinLnBrk="0" hangingPunct="1">
                        <a:defRPr sz="1013" kern="1200">
                          <a:solidFill>
                            <a:schemeClr val="dk1"/>
                          </a:solidFill>
                          <a:latin typeface="Tw Cen MT"/>
                        </a:defRPr>
                      </a:lvl3pPr>
                      <a:lvl4pPr marL="771525" algn="l" defTabSz="514350" rtl="0" eaLnBrk="1" latinLnBrk="0" hangingPunct="1">
                        <a:defRPr sz="1013" kern="1200">
                          <a:solidFill>
                            <a:schemeClr val="dk1"/>
                          </a:solidFill>
                          <a:latin typeface="Tw Cen MT"/>
                        </a:defRPr>
                      </a:lvl4pPr>
                      <a:lvl5pPr marL="1028700" algn="l" defTabSz="514350" rtl="0" eaLnBrk="1" latinLnBrk="0" hangingPunct="1">
                        <a:defRPr sz="1013" kern="1200">
                          <a:solidFill>
                            <a:schemeClr val="dk1"/>
                          </a:solidFill>
                          <a:latin typeface="Tw Cen MT"/>
                        </a:defRPr>
                      </a:lvl5pPr>
                      <a:lvl6pPr marL="1285875" algn="l" defTabSz="514350" rtl="0" eaLnBrk="1" latinLnBrk="0" hangingPunct="1">
                        <a:defRPr sz="1013" kern="1200">
                          <a:solidFill>
                            <a:schemeClr val="dk1"/>
                          </a:solidFill>
                          <a:latin typeface="Tw Cen MT"/>
                        </a:defRPr>
                      </a:lvl6pPr>
                      <a:lvl7pPr marL="1543050" algn="l" defTabSz="514350" rtl="0" eaLnBrk="1" latinLnBrk="0" hangingPunct="1">
                        <a:defRPr sz="1013" kern="1200">
                          <a:solidFill>
                            <a:schemeClr val="dk1"/>
                          </a:solidFill>
                          <a:latin typeface="Tw Cen MT"/>
                        </a:defRPr>
                      </a:lvl7pPr>
                      <a:lvl8pPr marL="1800225" algn="l" defTabSz="514350" rtl="0" eaLnBrk="1" latinLnBrk="0" hangingPunct="1">
                        <a:defRPr sz="1013" kern="1200">
                          <a:solidFill>
                            <a:schemeClr val="dk1"/>
                          </a:solidFill>
                          <a:latin typeface="Tw Cen MT"/>
                        </a:defRPr>
                      </a:lvl8pPr>
                      <a:lvl9pPr marL="2057400" algn="l" defTabSz="514350" rtl="0" eaLnBrk="1" latinLnBrk="0" hangingPunct="1">
                        <a:defRPr sz="1013" kern="1200">
                          <a:solidFill>
                            <a:schemeClr val="dk1"/>
                          </a:solidFill>
                          <a:latin typeface="Tw Cen MT"/>
                        </a:defRPr>
                      </a:lvl9pPr>
                    </a:lstStyle>
                    <a:p>
                      <a:pPr algn="r"/>
                      <a:r>
                        <a:rPr lang="en-US" sz="1400" b="0" dirty="0"/>
                        <a:t>ProjectTinToGrid.cmd</a:t>
                      </a:r>
                    </a:p>
                  </a:txBody>
                  <a:tcPr marL="23330" marT="11665" marB="11665" anchor="ctr">
                    <a:lnL>
                      <a:noFill/>
                    </a:lnL>
                    <a:lnR w="12700" cap="flat" cmpd="sng" algn="ctr">
                      <a:solidFill>
                        <a:sysClr val="windowText" lastClr="000000"/>
                      </a:solidFill>
                      <a:prstDash val="solid"/>
                      <a:round/>
                      <a:headEnd type="none" w="med" len="med"/>
                      <a:tailEnd type="none" w="med" len="med"/>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defTabSz="514350" rtl="0" eaLnBrk="1" latinLnBrk="0" hangingPunct="1">
                        <a:defRPr sz="1013" kern="1200">
                          <a:solidFill>
                            <a:schemeClr val="dk1"/>
                          </a:solidFill>
                          <a:latin typeface="Tw Cen MT"/>
                        </a:defRPr>
                      </a:lvl1pPr>
                      <a:lvl2pPr marL="257175" algn="l" defTabSz="514350" rtl="0" eaLnBrk="1" latinLnBrk="0" hangingPunct="1">
                        <a:defRPr sz="1013" kern="1200">
                          <a:solidFill>
                            <a:schemeClr val="dk1"/>
                          </a:solidFill>
                          <a:latin typeface="Tw Cen MT"/>
                        </a:defRPr>
                      </a:lvl2pPr>
                      <a:lvl3pPr marL="514350" algn="l" defTabSz="514350" rtl="0" eaLnBrk="1" latinLnBrk="0" hangingPunct="1">
                        <a:defRPr sz="1013" kern="1200">
                          <a:solidFill>
                            <a:schemeClr val="dk1"/>
                          </a:solidFill>
                          <a:latin typeface="Tw Cen MT"/>
                        </a:defRPr>
                      </a:lvl3pPr>
                      <a:lvl4pPr marL="771525" algn="l" defTabSz="514350" rtl="0" eaLnBrk="1" latinLnBrk="0" hangingPunct="1">
                        <a:defRPr sz="1013" kern="1200">
                          <a:solidFill>
                            <a:schemeClr val="dk1"/>
                          </a:solidFill>
                          <a:latin typeface="Tw Cen MT"/>
                        </a:defRPr>
                      </a:lvl4pPr>
                      <a:lvl5pPr marL="1028700" algn="l" defTabSz="514350" rtl="0" eaLnBrk="1" latinLnBrk="0" hangingPunct="1">
                        <a:defRPr sz="1013" kern="1200">
                          <a:solidFill>
                            <a:schemeClr val="dk1"/>
                          </a:solidFill>
                          <a:latin typeface="Tw Cen MT"/>
                        </a:defRPr>
                      </a:lvl5pPr>
                      <a:lvl6pPr marL="1285875" algn="l" defTabSz="514350" rtl="0" eaLnBrk="1" latinLnBrk="0" hangingPunct="1">
                        <a:defRPr sz="1013" kern="1200">
                          <a:solidFill>
                            <a:schemeClr val="dk1"/>
                          </a:solidFill>
                          <a:latin typeface="Tw Cen MT"/>
                        </a:defRPr>
                      </a:lvl6pPr>
                      <a:lvl7pPr marL="1543050" algn="l" defTabSz="514350" rtl="0" eaLnBrk="1" latinLnBrk="0" hangingPunct="1">
                        <a:defRPr sz="1013" kern="1200">
                          <a:solidFill>
                            <a:schemeClr val="dk1"/>
                          </a:solidFill>
                          <a:latin typeface="Tw Cen MT"/>
                        </a:defRPr>
                      </a:lvl7pPr>
                      <a:lvl8pPr marL="1800225" algn="l" defTabSz="514350" rtl="0" eaLnBrk="1" latinLnBrk="0" hangingPunct="1">
                        <a:defRPr sz="1013" kern="1200">
                          <a:solidFill>
                            <a:schemeClr val="dk1"/>
                          </a:solidFill>
                          <a:latin typeface="Tw Cen MT"/>
                        </a:defRPr>
                      </a:lvl8pPr>
                      <a:lvl9pPr marL="2057400" algn="l" defTabSz="514350" rtl="0" eaLnBrk="1" latinLnBrk="0" hangingPunct="1">
                        <a:defRPr sz="1013" kern="1200">
                          <a:solidFill>
                            <a:schemeClr val="dk1"/>
                          </a:solidFill>
                          <a:latin typeface="Tw Cen MT"/>
                        </a:defRPr>
                      </a:lvl9pPr>
                    </a:lstStyle>
                    <a:p>
                      <a:r>
                        <a:rPr lang="en-US" sz="1400" dirty="0"/>
                        <a:t>Generate projected Grids from TINs or modified Grids</a:t>
                      </a:r>
                    </a:p>
                  </a:txBody>
                  <a:tcPr marR="23330" marT="11665" marB="11665" anchor="ctr">
                    <a:lnL w="12700" cap="flat" cmpd="sng" algn="ctr">
                      <a:solidFill>
                        <a:sysClr val="windowText" lastClr="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1904551667"/>
                  </a:ext>
                </a:extLst>
              </a:tr>
              <a:tr h="328489">
                <a:tc>
                  <a:txBody>
                    <a:bodyPr/>
                    <a:lstStyle>
                      <a:lvl1pPr marL="0" algn="l" defTabSz="514350" rtl="0" eaLnBrk="1" latinLnBrk="0" hangingPunct="1">
                        <a:defRPr sz="1013" kern="1200">
                          <a:solidFill>
                            <a:schemeClr val="dk1"/>
                          </a:solidFill>
                          <a:latin typeface="Tw Cen MT"/>
                        </a:defRPr>
                      </a:lvl1pPr>
                      <a:lvl2pPr marL="257175" algn="l" defTabSz="514350" rtl="0" eaLnBrk="1" latinLnBrk="0" hangingPunct="1">
                        <a:defRPr sz="1013" kern="1200">
                          <a:solidFill>
                            <a:schemeClr val="dk1"/>
                          </a:solidFill>
                          <a:latin typeface="Tw Cen MT"/>
                        </a:defRPr>
                      </a:lvl2pPr>
                      <a:lvl3pPr marL="514350" algn="l" defTabSz="514350" rtl="0" eaLnBrk="1" latinLnBrk="0" hangingPunct="1">
                        <a:defRPr sz="1013" kern="1200">
                          <a:solidFill>
                            <a:schemeClr val="dk1"/>
                          </a:solidFill>
                          <a:latin typeface="Tw Cen MT"/>
                        </a:defRPr>
                      </a:lvl3pPr>
                      <a:lvl4pPr marL="771525" algn="l" defTabSz="514350" rtl="0" eaLnBrk="1" latinLnBrk="0" hangingPunct="1">
                        <a:defRPr sz="1013" kern="1200">
                          <a:solidFill>
                            <a:schemeClr val="dk1"/>
                          </a:solidFill>
                          <a:latin typeface="Tw Cen MT"/>
                        </a:defRPr>
                      </a:lvl4pPr>
                      <a:lvl5pPr marL="1028700" algn="l" defTabSz="514350" rtl="0" eaLnBrk="1" latinLnBrk="0" hangingPunct="1">
                        <a:defRPr sz="1013" kern="1200">
                          <a:solidFill>
                            <a:schemeClr val="dk1"/>
                          </a:solidFill>
                          <a:latin typeface="Tw Cen MT"/>
                        </a:defRPr>
                      </a:lvl5pPr>
                      <a:lvl6pPr marL="1285875" algn="l" defTabSz="514350" rtl="0" eaLnBrk="1" latinLnBrk="0" hangingPunct="1">
                        <a:defRPr sz="1013" kern="1200">
                          <a:solidFill>
                            <a:schemeClr val="dk1"/>
                          </a:solidFill>
                          <a:latin typeface="Tw Cen MT"/>
                        </a:defRPr>
                      </a:lvl6pPr>
                      <a:lvl7pPr marL="1543050" algn="l" defTabSz="514350" rtl="0" eaLnBrk="1" latinLnBrk="0" hangingPunct="1">
                        <a:defRPr sz="1013" kern="1200">
                          <a:solidFill>
                            <a:schemeClr val="dk1"/>
                          </a:solidFill>
                          <a:latin typeface="Tw Cen MT"/>
                        </a:defRPr>
                      </a:lvl7pPr>
                      <a:lvl8pPr marL="1800225" algn="l" defTabSz="514350" rtl="0" eaLnBrk="1" latinLnBrk="0" hangingPunct="1">
                        <a:defRPr sz="1013" kern="1200">
                          <a:solidFill>
                            <a:schemeClr val="dk1"/>
                          </a:solidFill>
                          <a:latin typeface="Tw Cen MT"/>
                        </a:defRPr>
                      </a:lvl8pPr>
                      <a:lvl9pPr marL="2057400" algn="l" defTabSz="514350" rtl="0" eaLnBrk="1" latinLnBrk="0" hangingPunct="1">
                        <a:defRPr sz="1013" kern="1200">
                          <a:solidFill>
                            <a:schemeClr val="dk1"/>
                          </a:solidFill>
                          <a:latin typeface="Tw Cen MT"/>
                        </a:defRPr>
                      </a:lvl9pPr>
                    </a:lstStyle>
                    <a:p>
                      <a:pPr algn="r"/>
                      <a:r>
                        <a:rPr lang="en-US" sz="1400" b="0" dirty="0">
                          <a:solidFill>
                            <a:srgbClr val="0070C0"/>
                          </a:solidFill>
                        </a:rPr>
                        <a:t>MetInterp.cmd</a:t>
                      </a:r>
                    </a:p>
                  </a:txBody>
                  <a:tcPr marL="23330" marT="11665" marB="11665" anchor="ctr">
                    <a:lnL>
                      <a:noFill/>
                    </a:lnL>
                    <a:lnR w="12700" cap="flat" cmpd="sng" algn="ctr">
                      <a:solidFill>
                        <a:sysClr val="windowText" lastClr="000000"/>
                      </a:solidFill>
                      <a:prstDash val="solid"/>
                      <a:round/>
                      <a:headEnd type="none" w="med" len="med"/>
                      <a:tailEnd type="none" w="med" len="med"/>
                    </a:lnR>
                    <a:lnT>
                      <a:noFill/>
                    </a:lnT>
                    <a:lnB>
                      <a:noFill/>
                    </a:lnB>
                    <a:lnTlToBr w="12700" cmpd="sng">
                      <a:noFill/>
                      <a:prstDash val="solid"/>
                    </a:lnTlToBr>
                    <a:lnBlToTr w="12700" cmpd="sng">
                      <a:noFill/>
                      <a:prstDash val="solid"/>
                    </a:lnBlToTr>
                    <a:solidFill>
                      <a:srgbClr val="DEDEDE"/>
                    </a:solidFill>
                  </a:tcPr>
                </a:tc>
                <a:tc>
                  <a:txBody>
                    <a:bodyPr/>
                    <a:lstStyle>
                      <a:lvl1pPr marL="0" algn="l" defTabSz="514350" rtl="0" eaLnBrk="1" latinLnBrk="0" hangingPunct="1">
                        <a:defRPr sz="1013" kern="1200">
                          <a:solidFill>
                            <a:schemeClr val="dk1"/>
                          </a:solidFill>
                          <a:latin typeface="Tw Cen MT"/>
                        </a:defRPr>
                      </a:lvl1pPr>
                      <a:lvl2pPr marL="257175" algn="l" defTabSz="514350" rtl="0" eaLnBrk="1" latinLnBrk="0" hangingPunct="1">
                        <a:defRPr sz="1013" kern="1200">
                          <a:solidFill>
                            <a:schemeClr val="dk1"/>
                          </a:solidFill>
                          <a:latin typeface="Tw Cen MT"/>
                        </a:defRPr>
                      </a:lvl2pPr>
                      <a:lvl3pPr marL="514350" algn="l" defTabSz="514350" rtl="0" eaLnBrk="1" latinLnBrk="0" hangingPunct="1">
                        <a:defRPr sz="1013" kern="1200">
                          <a:solidFill>
                            <a:schemeClr val="dk1"/>
                          </a:solidFill>
                          <a:latin typeface="Tw Cen MT"/>
                        </a:defRPr>
                      </a:lvl3pPr>
                      <a:lvl4pPr marL="771525" algn="l" defTabSz="514350" rtl="0" eaLnBrk="1" latinLnBrk="0" hangingPunct="1">
                        <a:defRPr sz="1013" kern="1200">
                          <a:solidFill>
                            <a:schemeClr val="dk1"/>
                          </a:solidFill>
                          <a:latin typeface="Tw Cen MT"/>
                        </a:defRPr>
                      </a:lvl4pPr>
                      <a:lvl5pPr marL="1028700" algn="l" defTabSz="514350" rtl="0" eaLnBrk="1" latinLnBrk="0" hangingPunct="1">
                        <a:defRPr sz="1013" kern="1200">
                          <a:solidFill>
                            <a:schemeClr val="dk1"/>
                          </a:solidFill>
                          <a:latin typeface="Tw Cen MT"/>
                        </a:defRPr>
                      </a:lvl5pPr>
                      <a:lvl6pPr marL="1285875" algn="l" defTabSz="514350" rtl="0" eaLnBrk="1" latinLnBrk="0" hangingPunct="1">
                        <a:defRPr sz="1013" kern="1200">
                          <a:solidFill>
                            <a:schemeClr val="dk1"/>
                          </a:solidFill>
                          <a:latin typeface="Tw Cen MT"/>
                        </a:defRPr>
                      </a:lvl6pPr>
                      <a:lvl7pPr marL="1543050" algn="l" defTabSz="514350" rtl="0" eaLnBrk="1" latinLnBrk="0" hangingPunct="1">
                        <a:defRPr sz="1013" kern="1200">
                          <a:solidFill>
                            <a:schemeClr val="dk1"/>
                          </a:solidFill>
                          <a:latin typeface="Tw Cen MT"/>
                        </a:defRPr>
                      </a:lvl7pPr>
                      <a:lvl8pPr marL="1800225" algn="l" defTabSz="514350" rtl="0" eaLnBrk="1" latinLnBrk="0" hangingPunct="1">
                        <a:defRPr sz="1013" kern="1200">
                          <a:solidFill>
                            <a:schemeClr val="dk1"/>
                          </a:solidFill>
                          <a:latin typeface="Tw Cen MT"/>
                        </a:defRPr>
                      </a:lvl8pPr>
                      <a:lvl9pPr marL="2057400" algn="l" defTabSz="514350" rtl="0" eaLnBrk="1" latinLnBrk="0" hangingPunct="1">
                        <a:defRPr sz="1013" kern="1200">
                          <a:solidFill>
                            <a:schemeClr val="dk1"/>
                          </a:solidFill>
                          <a:latin typeface="Tw Cen MT"/>
                        </a:defRPr>
                      </a:lvl9pPr>
                    </a:lstStyle>
                    <a:p>
                      <a:r>
                        <a:rPr lang="en-US" sz="1400" dirty="0">
                          <a:solidFill>
                            <a:srgbClr val="0070C0"/>
                          </a:solidFill>
                        </a:rPr>
                        <a:t>Use time series measurements at point locations to generate interpolated grids.</a:t>
                      </a:r>
                    </a:p>
                  </a:txBody>
                  <a:tcPr marR="23330" marT="11665" marB="11665" anchor="ctr">
                    <a:lnL w="12700" cap="flat" cmpd="sng" algn="ctr">
                      <a:solidFill>
                        <a:sysClr val="windowText" lastClr="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rgbClr val="DEDEDE"/>
                    </a:solidFill>
                  </a:tcPr>
                </a:tc>
                <a:extLst>
                  <a:ext uri="{0D108BD9-81ED-4DB2-BD59-A6C34878D82A}">
                    <a16:rowId xmlns:a16="http://schemas.microsoft.com/office/drawing/2014/main" val="3183586673"/>
                  </a:ext>
                </a:extLst>
              </a:tr>
              <a:tr h="320723">
                <a:tc>
                  <a:txBody>
                    <a:bodyPr/>
                    <a:lstStyle>
                      <a:lvl1pPr marL="0" algn="l" defTabSz="514350" rtl="0" eaLnBrk="1" latinLnBrk="0" hangingPunct="1">
                        <a:defRPr sz="1013" kern="1200">
                          <a:solidFill>
                            <a:schemeClr val="dk1"/>
                          </a:solidFill>
                          <a:latin typeface="Tw Cen MT"/>
                        </a:defRPr>
                      </a:lvl1pPr>
                      <a:lvl2pPr marL="257175" algn="l" defTabSz="514350" rtl="0" eaLnBrk="1" latinLnBrk="0" hangingPunct="1">
                        <a:defRPr sz="1013" kern="1200">
                          <a:solidFill>
                            <a:schemeClr val="dk1"/>
                          </a:solidFill>
                          <a:latin typeface="Tw Cen MT"/>
                        </a:defRPr>
                      </a:lvl2pPr>
                      <a:lvl3pPr marL="514350" algn="l" defTabSz="514350" rtl="0" eaLnBrk="1" latinLnBrk="0" hangingPunct="1">
                        <a:defRPr sz="1013" kern="1200">
                          <a:solidFill>
                            <a:schemeClr val="dk1"/>
                          </a:solidFill>
                          <a:latin typeface="Tw Cen MT"/>
                        </a:defRPr>
                      </a:lvl3pPr>
                      <a:lvl4pPr marL="771525" algn="l" defTabSz="514350" rtl="0" eaLnBrk="1" latinLnBrk="0" hangingPunct="1">
                        <a:defRPr sz="1013" kern="1200">
                          <a:solidFill>
                            <a:schemeClr val="dk1"/>
                          </a:solidFill>
                          <a:latin typeface="Tw Cen MT"/>
                        </a:defRPr>
                      </a:lvl4pPr>
                      <a:lvl5pPr marL="1028700" algn="l" defTabSz="514350" rtl="0" eaLnBrk="1" latinLnBrk="0" hangingPunct="1">
                        <a:defRPr sz="1013" kern="1200">
                          <a:solidFill>
                            <a:schemeClr val="dk1"/>
                          </a:solidFill>
                          <a:latin typeface="Tw Cen MT"/>
                        </a:defRPr>
                      </a:lvl5pPr>
                      <a:lvl6pPr marL="1285875" algn="l" defTabSz="514350" rtl="0" eaLnBrk="1" latinLnBrk="0" hangingPunct="1">
                        <a:defRPr sz="1013" kern="1200">
                          <a:solidFill>
                            <a:schemeClr val="dk1"/>
                          </a:solidFill>
                          <a:latin typeface="Tw Cen MT"/>
                        </a:defRPr>
                      </a:lvl6pPr>
                      <a:lvl7pPr marL="1543050" algn="l" defTabSz="514350" rtl="0" eaLnBrk="1" latinLnBrk="0" hangingPunct="1">
                        <a:defRPr sz="1013" kern="1200">
                          <a:solidFill>
                            <a:schemeClr val="dk1"/>
                          </a:solidFill>
                          <a:latin typeface="Tw Cen MT"/>
                        </a:defRPr>
                      </a:lvl7pPr>
                      <a:lvl8pPr marL="1800225" algn="l" defTabSz="514350" rtl="0" eaLnBrk="1" latinLnBrk="0" hangingPunct="1">
                        <a:defRPr sz="1013" kern="1200">
                          <a:solidFill>
                            <a:schemeClr val="dk1"/>
                          </a:solidFill>
                          <a:latin typeface="Tw Cen MT"/>
                        </a:defRPr>
                      </a:lvl8pPr>
                      <a:lvl9pPr marL="2057400" algn="l" defTabSz="514350" rtl="0" eaLnBrk="1" latinLnBrk="0" hangingPunct="1">
                        <a:defRPr sz="1013" kern="1200">
                          <a:solidFill>
                            <a:schemeClr val="dk1"/>
                          </a:solidFill>
                          <a:latin typeface="Tw Cen MT"/>
                        </a:defRPr>
                      </a:lvl9pPr>
                    </a:lstStyle>
                    <a:p>
                      <a:pPr algn="r"/>
                      <a:r>
                        <a:rPr lang="en-US" sz="1400" b="0" dirty="0"/>
                        <a:t>TriangulateTin.cmd</a:t>
                      </a:r>
                    </a:p>
                  </a:txBody>
                  <a:tcPr marL="23330" marT="11665" marB="11665" anchor="ctr">
                    <a:lnL>
                      <a:noFill/>
                    </a:lnL>
                    <a:lnR w="12700" cap="flat" cmpd="sng" algn="ctr">
                      <a:solidFill>
                        <a:sysClr val="windowText" lastClr="000000"/>
                      </a:solidFill>
                      <a:prstDash val="solid"/>
                      <a:round/>
                      <a:headEnd type="none" w="med" len="med"/>
                      <a:tailEnd type="none" w="med" len="med"/>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defTabSz="514350" rtl="0" eaLnBrk="1" latinLnBrk="0" hangingPunct="1">
                        <a:defRPr sz="1013" kern="1200">
                          <a:solidFill>
                            <a:schemeClr val="dk1"/>
                          </a:solidFill>
                          <a:latin typeface="Tw Cen MT"/>
                        </a:defRPr>
                      </a:lvl1pPr>
                      <a:lvl2pPr marL="257175" algn="l" defTabSz="514350" rtl="0" eaLnBrk="1" latinLnBrk="0" hangingPunct="1">
                        <a:defRPr sz="1013" kern="1200">
                          <a:solidFill>
                            <a:schemeClr val="dk1"/>
                          </a:solidFill>
                          <a:latin typeface="Tw Cen MT"/>
                        </a:defRPr>
                      </a:lvl2pPr>
                      <a:lvl3pPr marL="514350" algn="l" defTabSz="514350" rtl="0" eaLnBrk="1" latinLnBrk="0" hangingPunct="1">
                        <a:defRPr sz="1013" kern="1200">
                          <a:solidFill>
                            <a:schemeClr val="dk1"/>
                          </a:solidFill>
                          <a:latin typeface="Tw Cen MT"/>
                        </a:defRPr>
                      </a:lvl3pPr>
                      <a:lvl4pPr marL="771525" algn="l" defTabSz="514350" rtl="0" eaLnBrk="1" latinLnBrk="0" hangingPunct="1">
                        <a:defRPr sz="1013" kern="1200">
                          <a:solidFill>
                            <a:schemeClr val="dk1"/>
                          </a:solidFill>
                          <a:latin typeface="Tw Cen MT"/>
                        </a:defRPr>
                      </a:lvl4pPr>
                      <a:lvl5pPr marL="1028700" algn="l" defTabSz="514350" rtl="0" eaLnBrk="1" latinLnBrk="0" hangingPunct="1">
                        <a:defRPr sz="1013" kern="1200">
                          <a:solidFill>
                            <a:schemeClr val="dk1"/>
                          </a:solidFill>
                          <a:latin typeface="Tw Cen MT"/>
                        </a:defRPr>
                      </a:lvl5pPr>
                      <a:lvl6pPr marL="1285875" algn="l" defTabSz="514350" rtl="0" eaLnBrk="1" latinLnBrk="0" hangingPunct="1">
                        <a:defRPr sz="1013" kern="1200">
                          <a:solidFill>
                            <a:schemeClr val="dk1"/>
                          </a:solidFill>
                          <a:latin typeface="Tw Cen MT"/>
                        </a:defRPr>
                      </a:lvl6pPr>
                      <a:lvl7pPr marL="1543050" algn="l" defTabSz="514350" rtl="0" eaLnBrk="1" latinLnBrk="0" hangingPunct="1">
                        <a:defRPr sz="1013" kern="1200">
                          <a:solidFill>
                            <a:schemeClr val="dk1"/>
                          </a:solidFill>
                          <a:latin typeface="Tw Cen MT"/>
                        </a:defRPr>
                      </a:lvl7pPr>
                      <a:lvl8pPr marL="1800225" algn="l" defTabSz="514350" rtl="0" eaLnBrk="1" latinLnBrk="0" hangingPunct="1">
                        <a:defRPr sz="1013" kern="1200">
                          <a:solidFill>
                            <a:schemeClr val="dk1"/>
                          </a:solidFill>
                          <a:latin typeface="Tw Cen MT"/>
                        </a:defRPr>
                      </a:lvl8pPr>
                      <a:lvl9pPr marL="2057400" algn="l" defTabSz="514350" rtl="0" eaLnBrk="1" latinLnBrk="0" hangingPunct="1">
                        <a:defRPr sz="1013" kern="1200">
                          <a:solidFill>
                            <a:schemeClr val="dk1"/>
                          </a:solidFill>
                          <a:latin typeface="Tw Cen MT"/>
                        </a:defRPr>
                      </a:lvl9pPr>
                    </a:lstStyle>
                    <a:p>
                      <a:r>
                        <a:rPr lang="en-US" sz="1400" dirty="0"/>
                        <a:t>Use aggregate measurements at point locations to generate an interpolated TIN</a:t>
                      </a:r>
                    </a:p>
                  </a:txBody>
                  <a:tcPr marR="23330" marT="11665" marB="11665" anchor="ctr">
                    <a:lnL w="12700" cap="flat" cmpd="sng" algn="ctr">
                      <a:solidFill>
                        <a:sysClr val="windowText" lastClr="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1863595400"/>
                  </a:ext>
                </a:extLst>
              </a:tr>
              <a:tr h="334370">
                <a:tc>
                  <a:txBody>
                    <a:bodyPr/>
                    <a:lstStyle>
                      <a:lvl1pPr marL="0" algn="l" defTabSz="514350" rtl="0" eaLnBrk="1" latinLnBrk="0" hangingPunct="1">
                        <a:defRPr sz="1013" kern="1200">
                          <a:solidFill>
                            <a:schemeClr val="dk1"/>
                          </a:solidFill>
                          <a:latin typeface="Tw Cen MT"/>
                        </a:defRPr>
                      </a:lvl1pPr>
                      <a:lvl2pPr marL="257175" algn="l" defTabSz="514350" rtl="0" eaLnBrk="1" latinLnBrk="0" hangingPunct="1">
                        <a:defRPr sz="1013" kern="1200">
                          <a:solidFill>
                            <a:schemeClr val="dk1"/>
                          </a:solidFill>
                          <a:latin typeface="Tw Cen MT"/>
                        </a:defRPr>
                      </a:lvl2pPr>
                      <a:lvl3pPr marL="514350" algn="l" defTabSz="514350" rtl="0" eaLnBrk="1" latinLnBrk="0" hangingPunct="1">
                        <a:defRPr sz="1013" kern="1200">
                          <a:solidFill>
                            <a:schemeClr val="dk1"/>
                          </a:solidFill>
                          <a:latin typeface="Tw Cen MT"/>
                        </a:defRPr>
                      </a:lvl3pPr>
                      <a:lvl4pPr marL="771525" algn="l" defTabSz="514350" rtl="0" eaLnBrk="1" latinLnBrk="0" hangingPunct="1">
                        <a:defRPr sz="1013" kern="1200">
                          <a:solidFill>
                            <a:schemeClr val="dk1"/>
                          </a:solidFill>
                          <a:latin typeface="Tw Cen MT"/>
                        </a:defRPr>
                      </a:lvl4pPr>
                      <a:lvl5pPr marL="1028700" algn="l" defTabSz="514350" rtl="0" eaLnBrk="1" latinLnBrk="0" hangingPunct="1">
                        <a:defRPr sz="1013" kern="1200">
                          <a:solidFill>
                            <a:schemeClr val="dk1"/>
                          </a:solidFill>
                          <a:latin typeface="Tw Cen MT"/>
                        </a:defRPr>
                      </a:lvl5pPr>
                      <a:lvl6pPr marL="1285875" algn="l" defTabSz="514350" rtl="0" eaLnBrk="1" latinLnBrk="0" hangingPunct="1">
                        <a:defRPr sz="1013" kern="1200">
                          <a:solidFill>
                            <a:schemeClr val="dk1"/>
                          </a:solidFill>
                          <a:latin typeface="Tw Cen MT"/>
                        </a:defRPr>
                      </a:lvl6pPr>
                      <a:lvl7pPr marL="1543050" algn="l" defTabSz="514350" rtl="0" eaLnBrk="1" latinLnBrk="0" hangingPunct="1">
                        <a:defRPr sz="1013" kern="1200">
                          <a:solidFill>
                            <a:schemeClr val="dk1"/>
                          </a:solidFill>
                          <a:latin typeface="Tw Cen MT"/>
                        </a:defRPr>
                      </a:lvl7pPr>
                      <a:lvl8pPr marL="1800225" algn="l" defTabSz="514350" rtl="0" eaLnBrk="1" latinLnBrk="0" hangingPunct="1">
                        <a:defRPr sz="1013" kern="1200">
                          <a:solidFill>
                            <a:schemeClr val="dk1"/>
                          </a:solidFill>
                          <a:latin typeface="Tw Cen MT"/>
                        </a:defRPr>
                      </a:lvl8pPr>
                      <a:lvl9pPr marL="2057400" algn="l" defTabSz="514350" rtl="0" eaLnBrk="1" latinLnBrk="0" hangingPunct="1">
                        <a:defRPr sz="1013" kern="1200">
                          <a:solidFill>
                            <a:schemeClr val="dk1"/>
                          </a:solidFill>
                          <a:latin typeface="Tw Cen MT"/>
                        </a:defRPr>
                      </a:lvl9pPr>
                    </a:lstStyle>
                    <a:p>
                      <a:pPr algn="r"/>
                      <a:r>
                        <a:rPr lang="en-US" sz="1400" b="0" dirty="0">
                          <a:solidFill>
                            <a:srgbClr val="0070C0"/>
                          </a:solidFill>
                        </a:rPr>
                        <a:t>CalRad.cmd</a:t>
                      </a:r>
                    </a:p>
                  </a:txBody>
                  <a:tcPr marL="23330" marT="11665" marB="11665" anchor="ctr">
                    <a:lnL>
                      <a:noFill/>
                    </a:lnL>
                    <a:lnR w="12700" cap="flat" cmpd="sng" algn="ctr">
                      <a:solidFill>
                        <a:sysClr val="windowText" lastClr="000000"/>
                      </a:solidFill>
                      <a:prstDash val="solid"/>
                      <a:round/>
                      <a:headEnd type="none" w="med" len="med"/>
                      <a:tailEnd type="none" w="med" len="med"/>
                    </a:lnR>
                    <a:lnT>
                      <a:noFill/>
                    </a:lnT>
                    <a:lnB w="25400" cmpd="sng">
                      <a:solidFill>
                        <a:sysClr val="windowText" lastClr="000000"/>
                      </a:solidFill>
                    </a:lnB>
                    <a:lnTlToBr w="12700" cmpd="sng">
                      <a:noFill/>
                      <a:prstDash val="solid"/>
                    </a:lnTlToBr>
                    <a:lnBlToTr w="12700" cmpd="sng">
                      <a:noFill/>
                      <a:prstDash val="solid"/>
                    </a:lnBlToTr>
                    <a:solidFill>
                      <a:srgbClr val="DEDEDE"/>
                    </a:solidFill>
                  </a:tcPr>
                </a:tc>
                <a:tc>
                  <a:txBody>
                    <a:bodyPr/>
                    <a:lstStyle>
                      <a:lvl1pPr marL="0" algn="l" defTabSz="514350" rtl="0" eaLnBrk="1" latinLnBrk="0" hangingPunct="1">
                        <a:defRPr sz="1013" kern="1200">
                          <a:solidFill>
                            <a:schemeClr val="dk1"/>
                          </a:solidFill>
                          <a:latin typeface="Tw Cen MT"/>
                        </a:defRPr>
                      </a:lvl1pPr>
                      <a:lvl2pPr marL="257175" algn="l" defTabSz="514350" rtl="0" eaLnBrk="1" latinLnBrk="0" hangingPunct="1">
                        <a:defRPr sz="1013" kern="1200">
                          <a:solidFill>
                            <a:schemeClr val="dk1"/>
                          </a:solidFill>
                          <a:latin typeface="Tw Cen MT"/>
                        </a:defRPr>
                      </a:lvl2pPr>
                      <a:lvl3pPr marL="514350" algn="l" defTabSz="514350" rtl="0" eaLnBrk="1" latinLnBrk="0" hangingPunct="1">
                        <a:defRPr sz="1013" kern="1200">
                          <a:solidFill>
                            <a:schemeClr val="dk1"/>
                          </a:solidFill>
                          <a:latin typeface="Tw Cen MT"/>
                        </a:defRPr>
                      </a:lvl3pPr>
                      <a:lvl4pPr marL="771525" algn="l" defTabSz="514350" rtl="0" eaLnBrk="1" latinLnBrk="0" hangingPunct="1">
                        <a:defRPr sz="1013" kern="1200">
                          <a:solidFill>
                            <a:schemeClr val="dk1"/>
                          </a:solidFill>
                          <a:latin typeface="Tw Cen MT"/>
                        </a:defRPr>
                      </a:lvl4pPr>
                      <a:lvl5pPr marL="1028700" algn="l" defTabSz="514350" rtl="0" eaLnBrk="1" latinLnBrk="0" hangingPunct="1">
                        <a:defRPr sz="1013" kern="1200">
                          <a:solidFill>
                            <a:schemeClr val="dk1"/>
                          </a:solidFill>
                          <a:latin typeface="Tw Cen MT"/>
                        </a:defRPr>
                      </a:lvl5pPr>
                      <a:lvl6pPr marL="1285875" algn="l" defTabSz="514350" rtl="0" eaLnBrk="1" latinLnBrk="0" hangingPunct="1">
                        <a:defRPr sz="1013" kern="1200">
                          <a:solidFill>
                            <a:schemeClr val="dk1"/>
                          </a:solidFill>
                          <a:latin typeface="Tw Cen MT"/>
                        </a:defRPr>
                      </a:lvl6pPr>
                      <a:lvl7pPr marL="1543050" algn="l" defTabSz="514350" rtl="0" eaLnBrk="1" latinLnBrk="0" hangingPunct="1">
                        <a:defRPr sz="1013" kern="1200">
                          <a:solidFill>
                            <a:schemeClr val="dk1"/>
                          </a:solidFill>
                          <a:latin typeface="Tw Cen MT"/>
                        </a:defRPr>
                      </a:lvl7pPr>
                      <a:lvl8pPr marL="1800225" algn="l" defTabSz="514350" rtl="0" eaLnBrk="1" latinLnBrk="0" hangingPunct="1">
                        <a:defRPr sz="1013" kern="1200">
                          <a:solidFill>
                            <a:schemeClr val="dk1"/>
                          </a:solidFill>
                          <a:latin typeface="Tw Cen MT"/>
                        </a:defRPr>
                      </a:lvl8pPr>
                      <a:lvl9pPr marL="2057400" algn="l" defTabSz="514350" rtl="0" eaLnBrk="1" latinLnBrk="0" hangingPunct="1">
                        <a:defRPr sz="1013" kern="1200">
                          <a:solidFill>
                            <a:schemeClr val="dk1"/>
                          </a:solidFill>
                          <a:latin typeface="Tw Cen MT"/>
                        </a:defRPr>
                      </a:lvl9pPr>
                    </a:lstStyle>
                    <a:p>
                      <a:r>
                        <a:rPr lang="en-US" sz="1400" dirty="0">
                          <a:solidFill>
                            <a:srgbClr val="0070C0"/>
                          </a:solidFill>
                        </a:rPr>
                        <a:t>Adjust Radar grids based on interpolated Gage TINs</a:t>
                      </a:r>
                    </a:p>
                  </a:txBody>
                  <a:tcPr marR="23330" marT="11665" marB="11665" anchor="ctr">
                    <a:lnL w="12700" cap="flat" cmpd="sng" algn="ctr">
                      <a:solidFill>
                        <a:sysClr val="windowText" lastClr="000000"/>
                      </a:solidFill>
                      <a:prstDash val="solid"/>
                      <a:round/>
                      <a:headEnd type="none" w="med" len="med"/>
                      <a:tailEnd type="none" w="med" len="med"/>
                    </a:lnL>
                    <a:lnR>
                      <a:noFill/>
                    </a:lnR>
                    <a:lnT>
                      <a:noFill/>
                    </a:lnT>
                    <a:lnB w="25400" cmpd="sng">
                      <a:solidFill>
                        <a:sysClr val="windowText" lastClr="000000"/>
                      </a:solidFill>
                    </a:lnB>
                    <a:lnTlToBr w="12700" cmpd="sng">
                      <a:noFill/>
                      <a:prstDash val="solid"/>
                    </a:lnTlToBr>
                    <a:lnBlToTr w="12700" cmpd="sng">
                      <a:noFill/>
                      <a:prstDash val="solid"/>
                    </a:lnBlToTr>
                    <a:solidFill>
                      <a:srgbClr val="DEDEDE"/>
                    </a:solidFill>
                  </a:tcPr>
                </a:tc>
                <a:extLst>
                  <a:ext uri="{0D108BD9-81ED-4DB2-BD59-A6C34878D82A}">
                    <a16:rowId xmlns:a16="http://schemas.microsoft.com/office/drawing/2014/main" val="333074964"/>
                  </a:ext>
                </a:extLst>
              </a:tr>
            </a:tbl>
          </a:graphicData>
        </a:graphic>
      </p:graphicFrame>
    </p:spTree>
    <p:extLst>
      <p:ext uri="{BB962C8B-B14F-4D97-AF65-F5344CB8AC3E}">
        <p14:creationId xmlns:p14="http://schemas.microsoft.com/office/powerpoint/2010/main" val="36429197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0FBF2073-8A5E-3DC7-0B80-C537481812A7}"/>
              </a:ext>
            </a:extLst>
          </p:cNvPr>
          <p:cNvGrpSpPr>
            <a:grpSpLocks noChangeAspect="1"/>
          </p:cNvGrpSpPr>
          <p:nvPr/>
        </p:nvGrpSpPr>
        <p:grpSpPr>
          <a:xfrm>
            <a:off x="1852376" y="1209319"/>
            <a:ext cx="8487248" cy="5383512"/>
            <a:chOff x="2280304" y="1314607"/>
            <a:chExt cx="8255709" cy="5314793"/>
          </a:xfrm>
        </p:grpSpPr>
        <p:pic>
          <p:nvPicPr>
            <p:cNvPr id="6" name="Content Placeholder 3">
              <a:extLst>
                <a:ext uri="{FF2B5EF4-FFF2-40B4-BE49-F238E27FC236}">
                  <a16:creationId xmlns:a16="http://schemas.microsoft.com/office/drawing/2014/main" id="{21F240D9-E71F-5987-4EB3-0B0F48E554B2}"/>
                </a:ext>
              </a:extLst>
            </p:cNvPr>
            <p:cNvPicPr>
              <a:picLocks noChangeAspect="1"/>
            </p:cNvPicPr>
            <p:nvPr/>
          </p:nvPicPr>
          <p:blipFill>
            <a:blip r:embed="rId2"/>
            <a:stretch>
              <a:fillRect/>
            </a:stretch>
          </p:blipFill>
          <p:spPr>
            <a:xfrm>
              <a:off x="2280304" y="1314607"/>
              <a:ext cx="8255709" cy="5314793"/>
            </a:xfrm>
            <a:prstGeom prst="rect">
              <a:avLst/>
            </a:prstGeom>
            <a:ln w="190500">
              <a:solidFill>
                <a:sysClr val="window" lastClr="FFFFFF"/>
              </a:solidFill>
            </a:ln>
            <a:effectLst>
              <a:outerShdw blurRad="50800" dist="38100" dir="2700000" algn="tl" rotWithShape="0">
                <a:prstClr val="black">
                  <a:alpha val="40000"/>
                </a:prstClr>
              </a:outerShdw>
            </a:effectLst>
          </p:spPr>
        </p:pic>
        <p:pic>
          <p:nvPicPr>
            <p:cNvPr id="9" name="Picture 8">
              <a:extLst>
                <a:ext uri="{FF2B5EF4-FFF2-40B4-BE49-F238E27FC236}">
                  <a16:creationId xmlns:a16="http://schemas.microsoft.com/office/drawing/2014/main" id="{F2D78A50-6341-2866-74D3-6316AD30EBE3}"/>
                </a:ext>
              </a:extLst>
            </p:cNvPr>
            <p:cNvPicPr>
              <a:picLocks noChangeAspect="1"/>
            </p:cNvPicPr>
            <p:nvPr/>
          </p:nvPicPr>
          <p:blipFill>
            <a:blip r:embed="rId3"/>
            <a:stretch>
              <a:fillRect/>
            </a:stretch>
          </p:blipFill>
          <p:spPr>
            <a:xfrm>
              <a:off x="2310751" y="1314607"/>
              <a:ext cx="5532152" cy="5314793"/>
            </a:xfrm>
            <a:prstGeom prst="rect">
              <a:avLst/>
            </a:prstGeom>
            <a:ln>
              <a:solidFill>
                <a:sysClr val="windowText" lastClr="000000">
                  <a:lumMod val="75000"/>
                  <a:lumOff val="25000"/>
                </a:sysClr>
              </a:solidFill>
            </a:ln>
          </p:spPr>
        </p:pic>
        <p:pic>
          <p:nvPicPr>
            <p:cNvPr id="10" name="Picture 9">
              <a:extLst>
                <a:ext uri="{FF2B5EF4-FFF2-40B4-BE49-F238E27FC236}">
                  <a16:creationId xmlns:a16="http://schemas.microsoft.com/office/drawing/2014/main" id="{9B9C224D-17ED-AF61-1D30-1C4E4509A3BE}"/>
                </a:ext>
              </a:extLst>
            </p:cNvPr>
            <p:cNvPicPr>
              <a:picLocks noChangeAspect="1"/>
            </p:cNvPicPr>
            <p:nvPr/>
          </p:nvPicPr>
          <p:blipFill>
            <a:blip r:embed="rId4"/>
            <a:stretch>
              <a:fillRect/>
            </a:stretch>
          </p:blipFill>
          <p:spPr>
            <a:xfrm>
              <a:off x="6699903" y="2914806"/>
              <a:ext cx="892186" cy="3558776"/>
            </a:xfrm>
            <a:prstGeom prst="rect">
              <a:avLst/>
            </a:prstGeom>
            <a:ln>
              <a:solidFill>
                <a:sysClr val="windowText" lastClr="000000">
                  <a:lumMod val="75000"/>
                  <a:lumOff val="25000"/>
                </a:sysClr>
              </a:solidFill>
            </a:ln>
          </p:spPr>
        </p:pic>
      </p:grpSp>
      <p:sp>
        <p:nvSpPr>
          <p:cNvPr id="16" name="Title 15">
            <a:extLst>
              <a:ext uri="{FF2B5EF4-FFF2-40B4-BE49-F238E27FC236}">
                <a16:creationId xmlns:a16="http://schemas.microsoft.com/office/drawing/2014/main" id="{DD6AF777-C66C-BD17-5453-C82F676B9504}"/>
              </a:ext>
            </a:extLst>
          </p:cNvPr>
          <p:cNvSpPr>
            <a:spLocks noGrp="1"/>
          </p:cNvSpPr>
          <p:nvPr>
            <p:ph type="title"/>
          </p:nvPr>
        </p:nvSpPr>
        <p:spPr/>
        <p:txBody>
          <a:bodyPr/>
          <a:lstStyle/>
          <a:p>
            <a:r>
              <a:rPr lang="en-US" dirty="0"/>
              <a:t>District Daily Precipitation Reports</a:t>
            </a:r>
            <a:br>
              <a:rPr lang="en-US" dirty="0"/>
            </a:br>
            <a:r>
              <a:rPr lang="en-US" sz="2000" dirty="0"/>
              <a:t>Automated Processing of Real-Time Precipitation Basin Averages</a:t>
            </a:r>
            <a:endParaRPr lang="en-US" sz="1400" dirty="0"/>
          </a:p>
        </p:txBody>
      </p:sp>
    </p:spTree>
    <p:extLst>
      <p:ext uri="{BB962C8B-B14F-4D97-AF65-F5344CB8AC3E}">
        <p14:creationId xmlns:p14="http://schemas.microsoft.com/office/powerpoint/2010/main" val="35234407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D70554B-1BA5-71B4-3F35-4A0C424B4E05}"/>
              </a:ext>
            </a:extLst>
          </p:cNvPr>
          <p:cNvPicPr>
            <a:picLocks noChangeAspect="1"/>
          </p:cNvPicPr>
          <p:nvPr/>
        </p:nvPicPr>
        <p:blipFill>
          <a:blip r:embed="rId2"/>
          <a:stretch>
            <a:fillRect/>
          </a:stretch>
        </p:blipFill>
        <p:spPr>
          <a:xfrm>
            <a:off x="0" y="0"/>
            <a:ext cx="12192000" cy="6858000"/>
          </a:xfrm>
          <a:prstGeom prst="rect">
            <a:avLst/>
          </a:prstGeom>
        </p:spPr>
      </p:pic>
      <p:sp>
        <p:nvSpPr>
          <p:cNvPr id="4" name="Content Placeholder 3">
            <a:extLst>
              <a:ext uri="{FF2B5EF4-FFF2-40B4-BE49-F238E27FC236}">
                <a16:creationId xmlns:a16="http://schemas.microsoft.com/office/drawing/2014/main" id="{406DA5E8-D8D8-74D3-C97C-9FA57046FFDF}"/>
              </a:ext>
            </a:extLst>
          </p:cNvPr>
          <p:cNvSpPr txBox="1">
            <a:spLocks/>
          </p:cNvSpPr>
          <p:nvPr/>
        </p:nvSpPr>
        <p:spPr>
          <a:xfrm>
            <a:off x="723071" y="0"/>
            <a:ext cx="10745857" cy="755374"/>
          </a:xfrm>
          <a:prstGeom prst="rect">
            <a:avLst/>
          </a:prstGeom>
        </p:spPr>
        <p:txBody>
          <a:bodyPr anchor="ct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algn="ctr"/>
            <a:endParaRPr lang="en-US" dirty="0"/>
          </a:p>
          <a:p>
            <a:pPr marL="0" lvl="1" indent="0" algn="ctr">
              <a:buNone/>
            </a:pPr>
            <a:r>
              <a:rPr lang="en-US" sz="2800" dirty="0">
                <a:solidFill>
                  <a:schemeClr val="accent5">
                    <a:lumMod val="20000"/>
                    <a:lumOff val="80000"/>
                  </a:schemeClr>
                </a:solidFill>
              </a:rPr>
              <a:t>uCOP </a:t>
            </a:r>
            <a:r>
              <a:rPr lang="en-US" sz="2800" dirty="0" err="1">
                <a:solidFill>
                  <a:schemeClr val="accent5">
                    <a:lumMod val="20000"/>
                    <a:lumOff val="80000"/>
                  </a:schemeClr>
                </a:solidFill>
              </a:rPr>
              <a:t>MetVue</a:t>
            </a:r>
            <a:r>
              <a:rPr lang="en-US" sz="2800" dirty="0">
                <a:solidFill>
                  <a:schemeClr val="accent5">
                    <a:lumMod val="20000"/>
                    <a:lumOff val="80000"/>
                  </a:schemeClr>
                </a:solidFill>
              </a:rPr>
              <a:t> Dashboard</a:t>
            </a:r>
            <a:br>
              <a:rPr lang="en-US" dirty="0"/>
            </a:br>
            <a:endParaRPr lang="en-US" dirty="0"/>
          </a:p>
        </p:txBody>
      </p:sp>
      <p:sp>
        <p:nvSpPr>
          <p:cNvPr id="6" name="Rectangle: Rounded Corners 5">
            <a:extLst>
              <a:ext uri="{FF2B5EF4-FFF2-40B4-BE49-F238E27FC236}">
                <a16:creationId xmlns:a16="http://schemas.microsoft.com/office/drawing/2014/main" id="{E3535529-6557-1F55-2724-CAFC5B0CCF58}"/>
              </a:ext>
            </a:extLst>
          </p:cNvPr>
          <p:cNvSpPr/>
          <p:nvPr/>
        </p:nvSpPr>
        <p:spPr>
          <a:xfrm>
            <a:off x="5032512" y="4910858"/>
            <a:ext cx="2126974" cy="1113182"/>
          </a:xfrm>
          <a:prstGeom prst="roundRect">
            <a:avLst/>
          </a:prstGeom>
          <a:solidFill>
            <a:schemeClr val="accent5">
              <a:lumMod val="20000"/>
              <a:lumOff val="80000"/>
              <a:alpha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a:solidFill>
                  <a:schemeClr val="tx2"/>
                </a:solidFill>
              </a:rPr>
              <a:t>USACE Projects HW Basin Averages</a:t>
            </a:r>
          </a:p>
        </p:txBody>
      </p:sp>
      <p:sp>
        <p:nvSpPr>
          <p:cNvPr id="2" name="Subtitle 5">
            <a:extLst>
              <a:ext uri="{FF2B5EF4-FFF2-40B4-BE49-F238E27FC236}">
                <a16:creationId xmlns:a16="http://schemas.microsoft.com/office/drawing/2014/main" id="{AEAE3E4B-2F41-95FA-BCAA-3ED37A63FC90}"/>
              </a:ext>
            </a:extLst>
          </p:cNvPr>
          <p:cNvSpPr txBox="1">
            <a:spLocks/>
          </p:cNvSpPr>
          <p:nvPr/>
        </p:nvSpPr>
        <p:spPr>
          <a:xfrm>
            <a:off x="3464853" y="563140"/>
            <a:ext cx="5456956" cy="583251"/>
          </a:xfrm>
          <a:prstGeom prst="rect">
            <a:avLst/>
          </a:prstGeom>
        </p:spPr>
        <p:txBody>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algn="ctr"/>
            <a:r>
              <a:rPr lang="en-US" sz="1800" dirty="0">
                <a:solidFill>
                  <a:schemeClr val="accent3">
                    <a:lumMod val="20000"/>
                    <a:lumOff val="80000"/>
                  </a:schemeClr>
                </a:solidFill>
              </a:rPr>
              <a:t>Automated Processing of Real-Time NWS Products</a:t>
            </a:r>
          </a:p>
        </p:txBody>
      </p:sp>
    </p:spTree>
    <p:extLst>
      <p:ext uri="{BB962C8B-B14F-4D97-AF65-F5344CB8AC3E}">
        <p14:creationId xmlns:p14="http://schemas.microsoft.com/office/powerpoint/2010/main" val="17020676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00F65AE-3E09-577A-2D5C-88CDC7DB9CBD}"/>
              </a:ext>
            </a:extLst>
          </p:cNvPr>
          <p:cNvPicPr>
            <a:picLocks noChangeAspect="1"/>
          </p:cNvPicPr>
          <p:nvPr/>
        </p:nvPicPr>
        <p:blipFill>
          <a:blip r:embed="rId2"/>
          <a:stretch>
            <a:fillRect/>
          </a:stretch>
        </p:blipFill>
        <p:spPr>
          <a:xfrm>
            <a:off x="0" y="0"/>
            <a:ext cx="12192000" cy="6858000"/>
          </a:xfrm>
          <a:prstGeom prst="rect">
            <a:avLst/>
          </a:prstGeom>
        </p:spPr>
      </p:pic>
      <p:pic>
        <p:nvPicPr>
          <p:cNvPr id="4" name="Picture 3">
            <a:extLst>
              <a:ext uri="{FF2B5EF4-FFF2-40B4-BE49-F238E27FC236}">
                <a16:creationId xmlns:a16="http://schemas.microsoft.com/office/drawing/2014/main" id="{4D6C9C07-93E9-2EE8-7330-5CB1AE40CD52}"/>
              </a:ext>
            </a:extLst>
          </p:cNvPr>
          <p:cNvPicPr>
            <a:picLocks noChangeAspect="1"/>
          </p:cNvPicPr>
          <p:nvPr/>
        </p:nvPicPr>
        <p:blipFill>
          <a:blip r:embed="rId3"/>
          <a:stretch>
            <a:fillRect/>
          </a:stretch>
        </p:blipFill>
        <p:spPr>
          <a:xfrm>
            <a:off x="8414313" y="311277"/>
            <a:ext cx="1570401" cy="234247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6064977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477328"/>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accent5">
                    <a:lumMod val="20000"/>
                    <a:lumOff val="80000"/>
                  </a:schemeClr>
                </a:solidFill>
                <a:hlinkClick r:id="rId3">
                  <a:extLst>
                    <a:ext uri="{A12FA001-AC4F-418D-AE19-62706E023703}">
                      <ahyp:hlinkClr xmlns:ahyp="http://schemas.microsoft.com/office/drawing/2018/hyperlinkcolor" val="tx"/>
                    </a:ext>
                  </a:extLst>
                </a:hlinkClick>
              </a:rPr>
              <a:t>https://usace.dps.mil/sites/KMP-WM/SitePages/Corps-Water-Management-System-(CWMS).aspx</a:t>
            </a:r>
            <a:br>
              <a:rPr lang="en-US" dirty="0">
                <a:solidFill>
                  <a:schemeClr val="accent5">
                    <a:lumMod val="20000"/>
                    <a:lumOff val="80000"/>
                  </a:schemeClr>
                </a:solidFill>
              </a:rPr>
            </a:br>
            <a:r>
              <a:rPr lang="en-US" sz="600" dirty="0">
                <a:solidFill>
                  <a:schemeClr val="accent5">
                    <a:lumMod val="20000"/>
                    <a:lumOff val="80000"/>
                  </a:schemeClr>
                </a:solidFill>
              </a:rPr>
              <a:t> </a:t>
            </a:r>
          </a:p>
          <a:p>
            <a:pPr marL="285750" indent="-285750">
              <a:buFont typeface="Arial" panose="020B0604020202020204" pitchFamily="34" charset="0"/>
              <a:buChar char="•"/>
            </a:pPr>
            <a:r>
              <a:rPr lang="en-US" dirty="0">
                <a:solidFill>
                  <a:schemeClr val="accent5">
                    <a:lumMod val="20000"/>
                    <a:lumOff val="80000"/>
                  </a:schemeClr>
                </a:solidFill>
                <a:hlinkClick r:id="rId4">
                  <a:extLst>
                    <a:ext uri="{A12FA001-AC4F-418D-AE19-62706E023703}">
                      <ahyp:hlinkClr xmlns:ahyp="http://schemas.microsoft.com/office/drawing/2018/hyperlinkcolor" val="tx"/>
                    </a:ext>
                  </a:extLst>
                </a:hlinkClick>
              </a:rPr>
              <a:t>https://www.hec.usace.army.mil/confluence/cwmsdocs</a:t>
            </a:r>
            <a:r>
              <a:rPr lang="en-US" dirty="0">
                <a:solidFill>
                  <a:schemeClr val="accent5">
                    <a:lumMod val="20000"/>
                    <a:lumOff val="80000"/>
                  </a:schemeClr>
                </a:solidFill>
              </a:rPr>
              <a:t> </a:t>
            </a:r>
            <a:br>
              <a:rPr lang="en-US" dirty="0">
                <a:solidFill>
                  <a:schemeClr val="accent5">
                    <a:lumMod val="20000"/>
                    <a:lumOff val="80000"/>
                  </a:schemeClr>
                </a:solidFill>
              </a:rPr>
            </a:br>
            <a:endParaRPr lang="en-US" sz="600" dirty="0">
              <a:solidFill>
                <a:schemeClr val="accent5">
                  <a:lumMod val="20000"/>
                  <a:lumOff val="80000"/>
                </a:schemeClr>
              </a:solidFill>
            </a:endParaRPr>
          </a:p>
          <a:p>
            <a:pPr marL="285750" indent="-285750">
              <a:buFont typeface="Arial" panose="020B0604020202020204" pitchFamily="34" charset="0"/>
              <a:buChar char="•"/>
            </a:pPr>
            <a:r>
              <a:rPr lang="en-US" dirty="0">
                <a:solidFill>
                  <a:schemeClr val="accent5">
                    <a:lumMod val="20000"/>
                    <a:lumOff val="80000"/>
                  </a:schemeClr>
                </a:solidFill>
                <a:hlinkClick r:id="rId5">
                  <a:extLst>
                    <a:ext uri="{A12FA001-AC4F-418D-AE19-62706E023703}">
                      <ahyp:hlinkClr xmlns:ahyp="http://schemas.microsoft.com/office/drawing/2018/hyperlinkcolor" val="tx"/>
                    </a:ext>
                  </a:extLst>
                </a:hlinkClick>
              </a:rPr>
              <a:t>https://discourse.hecdev.net/c/cwms/5</a:t>
            </a:r>
            <a:r>
              <a:rPr lang="en-US" dirty="0">
                <a:solidFill>
                  <a:schemeClr val="accent5">
                    <a:lumMod val="20000"/>
                    <a:lumOff val="80000"/>
                  </a:schemeClr>
                </a:solidFill>
              </a:rPr>
              <a:t> </a:t>
            </a:r>
            <a:br>
              <a:rPr lang="en-US" dirty="0">
                <a:solidFill>
                  <a:schemeClr val="accent5">
                    <a:lumMod val="20000"/>
                    <a:lumOff val="80000"/>
                  </a:schemeClr>
                </a:solidFill>
              </a:rPr>
            </a:br>
            <a:r>
              <a:rPr lang="en-US" sz="600" dirty="0">
                <a:solidFill>
                  <a:schemeClr val="accent5">
                    <a:lumMod val="20000"/>
                    <a:lumOff val="80000"/>
                  </a:schemeClr>
                </a:solidFill>
              </a:rPr>
              <a:t>   </a:t>
            </a:r>
          </a:p>
          <a:p>
            <a:pPr marL="285750" indent="-285750">
              <a:buFont typeface="Arial" panose="020B0604020202020204" pitchFamily="34" charset="0"/>
              <a:buChar char="•"/>
            </a:pPr>
            <a:r>
              <a:rPr lang="en-US" dirty="0">
                <a:solidFill>
                  <a:schemeClr val="accent5">
                    <a:lumMod val="20000"/>
                    <a:lumOff val="80000"/>
                  </a:schemeClr>
                </a:solidFill>
                <a:hlinkClick r:id="rId6">
                  <a:extLst>
                    <a:ext uri="{A12FA001-AC4F-418D-AE19-62706E023703}">
                      <ahyp:hlinkClr xmlns:ahyp="http://schemas.microsoft.com/office/drawing/2018/hyperlinkcolor" val="tx"/>
                    </a:ext>
                  </a:extLst>
                </a:hlinkClick>
              </a:rPr>
              <a:t>TDL-CELRH-EC-GW-W-USACE CWMS Modeling | General | Microsoft Teams</a:t>
            </a:r>
            <a:r>
              <a:rPr lang="en-US" dirty="0">
                <a:solidFill>
                  <a:schemeClr val="accent5">
                    <a:lumMod val="20000"/>
                    <a:lumOff val="80000"/>
                  </a:schemeClr>
                </a:solidFill>
              </a:rPr>
              <a:t> </a:t>
            </a:r>
          </a:p>
        </p:txBody>
      </p:sp>
    </p:spTree>
    <p:extLst>
      <p:ext uri="{BB962C8B-B14F-4D97-AF65-F5344CB8AC3E}">
        <p14:creationId xmlns:p14="http://schemas.microsoft.com/office/powerpoint/2010/main" val="2760655256"/>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59F2E700-33D2-B4A0-E922-326F24336F44}"/>
              </a:ext>
            </a:extLst>
          </p:cNvPr>
          <p:cNvSpPr txBox="1">
            <a:spLocks/>
          </p:cNvSpPr>
          <p:nvPr/>
        </p:nvSpPr>
        <p:spPr bwMode="auto">
          <a:xfrm>
            <a:off x="3793789" y="1116750"/>
            <a:ext cx="6621720" cy="3358474"/>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lnSpcReduction="10000"/>
          </a:bodyPr>
          <a:lstStyle>
            <a:lvl1pPr marL="0" indent="0" algn="l" rtl="0" eaLnBrk="1" fontAlgn="base" hangingPunct="1">
              <a:spcBef>
                <a:spcPts val="0"/>
              </a:spcBef>
              <a:spcAft>
                <a:spcPct val="0"/>
              </a:spcAft>
              <a:buFont typeface="Arial" pitchFamily="34" charset="0"/>
              <a:defRPr sz="24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endParaRPr lang="en-US" dirty="0"/>
          </a:p>
          <a:p>
            <a:pPr marL="342900" indent="-342900">
              <a:buFont typeface="Wingdings" panose="05000000000000000000" pitchFamily="2" charset="2"/>
              <a:buChar char="Ø"/>
            </a:pPr>
            <a:r>
              <a:rPr lang="en-US" dirty="0">
                <a:solidFill>
                  <a:schemeClr val="bg1">
                    <a:lumMod val="60000"/>
                    <a:lumOff val="40000"/>
                  </a:schemeClr>
                </a:solidFill>
              </a:rPr>
              <a:t>HEC-</a:t>
            </a:r>
            <a:r>
              <a:rPr lang="en-US" dirty="0" err="1">
                <a:solidFill>
                  <a:schemeClr val="bg1">
                    <a:lumMod val="60000"/>
                    <a:lumOff val="40000"/>
                  </a:schemeClr>
                </a:solidFill>
              </a:rPr>
              <a:t>MetVue</a:t>
            </a:r>
            <a:r>
              <a:rPr lang="en-US" dirty="0">
                <a:solidFill>
                  <a:schemeClr val="bg1">
                    <a:lumMod val="60000"/>
                    <a:lumOff val="40000"/>
                  </a:schemeClr>
                </a:solidFill>
              </a:rPr>
              <a:t> Program Interface</a:t>
            </a:r>
          </a:p>
          <a:p>
            <a:pPr marL="342900" indent="-342900">
              <a:buFont typeface="Wingdings" panose="05000000000000000000" pitchFamily="2" charset="2"/>
              <a:buChar char="Ø"/>
            </a:pPr>
            <a:endParaRPr lang="en-US" dirty="0"/>
          </a:p>
          <a:p>
            <a:pPr marL="342900" indent="-342900">
              <a:buFont typeface="Wingdings" panose="05000000000000000000" pitchFamily="2" charset="2"/>
              <a:buChar char="Ø"/>
            </a:pPr>
            <a:r>
              <a:rPr lang="en-US" dirty="0">
                <a:solidFill>
                  <a:schemeClr val="bg1">
                    <a:lumMod val="60000"/>
                    <a:lumOff val="40000"/>
                  </a:schemeClr>
                </a:solidFill>
              </a:rPr>
              <a:t>HEC-</a:t>
            </a:r>
            <a:r>
              <a:rPr lang="en-US" dirty="0" err="1">
                <a:solidFill>
                  <a:schemeClr val="bg1">
                    <a:lumMod val="60000"/>
                    <a:lumOff val="40000"/>
                  </a:schemeClr>
                </a:solidFill>
              </a:rPr>
              <a:t>MetVue</a:t>
            </a:r>
            <a:r>
              <a:rPr lang="en-US" dirty="0">
                <a:solidFill>
                  <a:schemeClr val="bg1">
                    <a:lumMod val="60000"/>
                    <a:lumOff val="40000"/>
                  </a:schemeClr>
                </a:solidFill>
              </a:rPr>
              <a:t> Key Features Orientation</a:t>
            </a:r>
          </a:p>
          <a:p>
            <a:pPr marL="342900" indent="-342900">
              <a:buFont typeface="Wingdings" panose="05000000000000000000" pitchFamily="2" charset="2"/>
              <a:buChar char="Ø"/>
            </a:pPr>
            <a:endParaRPr lang="en-US" dirty="0">
              <a:solidFill>
                <a:schemeClr val="bg1">
                  <a:lumMod val="60000"/>
                  <a:lumOff val="40000"/>
                </a:schemeClr>
              </a:solidFill>
            </a:endParaRPr>
          </a:p>
          <a:p>
            <a:pPr marL="342900" indent="-342900">
              <a:buFont typeface="Wingdings" panose="05000000000000000000" pitchFamily="2" charset="2"/>
              <a:buChar char="Ø"/>
            </a:pPr>
            <a:r>
              <a:rPr lang="en-US" dirty="0">
                <a:solidFill>
                  <a:schemeClr val="tx1"/>
                </a:solidFill>
              </a:rPr>
              <a:t>HEC-</a:t>
            </a:r>
            <a:r>
              <a:rPr lang="en-US" dirty="0" err="1">
                <a:solidFill>
                  <a:schemeClr val="tx1"/>
                </a:solidFill>
              </a:rPr>
              <a:t>MetVue</a:t>
            </a:r>
            <a:r>
              <a:rPr lang="en-US" dirty="0">
                <a:solidFill>
                  <a:schemeClr val="tx1"/>
                </a:solidFill>
              </a:rPr>
              <a:t> Interactive and Automated Data Processing and Analysis</a:t>
            </a:r>
          </a:p>
          <a:p>
            <a:pPr marL="342900" indent="-342900">
              <a:buFont typeface="Wingdings" panose="05000000000000000000" pitchFamily="2" charset="2"/>
              <a:buChar char="Ø"/>
            </a:pPr>
            <a:endParaRPr lang="en-US" dirty="0">
              <a:solidFill>
                <a:schemeClr val="bg1">
                  <a:lumMod val="60000"/>
                  <a:lumOff val="40000"/>
                </a:schemeClr>
              </a:solidFill>
            </a:endParaRPr>
          </a:p>
          <a:p>
            <a:pPr marL="342900" indent="-342900">
              <a:buFont typeface="Wingdings" panose="05000000000000000000" pitchFamily="2" charset="2"/>
              <a:buChar char="Ø"/>
            </a:pPr>
            <a:r>
              <a:rPr lang="en-US" dirty="0">
                <a:solidFill>
                  <a:schemeClr val="bg1">
                    <a:lumMod val="60000"/>
                    <a:lumOff val="40000"/>
                  </a:schemeClr>
                </a:solidFill>
              </a:rPr>
              <a:t>HEC-</a:t>
            </a:r>
            <a:r>
              <a:rPr lang="en-US" dirty="0" err="1">
                <a:solidFill>
                  <a:schemeClr val="bg1">
                    <a:lumMod val="60000"/>
                    <a:lumOff val="40000"/>
                  </a:schemeClr>
                </a:solidFill>
              </a:rPr>
              <a:t>MetVue</a:t>
            </a:r>
            <a:r>
              <a:rPr lang="en-US" dirty="0">
                <a:solidFill>
                  <a:schemeClr val="bg1">
                    <a:lumMod val="60000"/>
                    <a:lumOff val="40000"/>
                  </a:schemeClr>
                </a:solidFill>
              </a:rPr>
              <a:t> in CWMS</a:t>
            </a:r>
          </a:p>
        </p:txBody>
      </p:sp>
      <p:sp>
        <p:nvSpPr>
          <p:cNvPr id="2" name="Title 1"/>
          <p:cNvSpPr>
            <a:spLocks noGrp="1"/>
          </p:cNvSpPr>
          <p:nvPr>
            <p:ph type="title"/>
          </p:nvPr>
        </p:nvSpPr>
        <p:spPr/>
        <p:txBody>
          <a:bodyPr/>
          <a:lstStyle/>
          <a:p>
            <a:r>
              <a:rPr lang="en-US"/>
              <a:t>Overview</a:t>
            </a:r>
          </a:p>
        </p:txBody>
      </p:sp>
      <p:grpSp>
        <p:nvGrpSpPr>
          <p:cNvPr id="5" name="Group 4">
            <a:extLst>
              <a:ext uri="{FF2B5EF4-FFF2-40B4-BE49-F238E27FC236}">
                <a16:creationId xmlns:a16="http://schemas.microsoft.com/office/drawing/2014/main" id="{763C37F2-3945-1E1C-F984-9E7595C23D8F}"/>
              </a:ext>
            </a:extLst>
          </p:cNvPr>
          <p:cNvGrpSpPr>
            <a:grpSpLocks noChangeAspect="1"/>
          </p:cNvGrpSpPr>
          <p:nvPr/>
        </p:nvGrpSpPr>
        <p:grpSpPr>
          <a:xfrm>
            <a:off x="1584196" y="2044005"/>
            <a:ext cx="1752607" cy="1384995"/>
            <a:chOff x="9392872" y="5094725"/>
            <a:chExt cx="1051029" cy="830574"/>
          </a:xfrm>
        </p:grpSpPr>
        <p:pic>
          <p:nvPicPr>
            <p:cNvPr id="3" name="Picture 2" descr="splash_metvue.gif">
              <a:extLst>
                <a:ext uri="{FF2B5EF4-FFF2-40B4-BE49-F238E27FC236}">
                  <a16:creationId xmlns:a16="http://schemas.microsoft.com/office/drawing/2014/main" id="{A563225E-4D55-55B8-042F-479E814446B7}"/>
                </a:ext>
              </a:extLst>
            </p:cNvPr>
            <p:cNvPicPr>
              <a:picLocks noChangeAspect="1"/>
            </p:cNvPicPr>
            <p:nvPr/>
          </p:nvPicPr>
          <p:blipFill>
            <a:blip r:embed="rId2" cstate="print"/>
            <a:srcRect r="34867"/>
            <a:stretch>
              <a:fillRect/>
            </a:stretch>
          </p:blipFill>
          <p:spPr>
            <a:xfrm>
              <a:off x="9508191" y="5094725"/>
              <a:ext cx="820392" cy="83057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TextBox 7">
              <a:extLst>
                <a:ext uri="{FF2B5EF4-FFF2-40B4-BE49-F238E27FC236}">
                  <a16:creationId xmlns:a16="http://schemas.microsoft.com/office/drawing/2014/main" id="{CD0799DB-1E57-D83C-B565-5187185C1DB6}"/>
                </a:ext>
              </a:extLst>
            </p:cNvPr>
            <p:cNvSpPr txBox="1"/>
            <p:nvPr/>
          </p:nvSpPr>
          <p:spPr>
            <a:xfrm>
              <a:off x="9392872" y="5200416"/>
              <a:ext cx="1051029" cy="167700"/>
            </a:xfrm>
            <a:prstGeom prst="rect">
              <a:avLst/>
            </a:prstGeom>
            <a:noFill/>
          </p:spPr>
          <p:txBody>
            <a:bodyPr wrap="square" rtlCol="0">
              <a:spAutoFit/>
            </a:bodyPr>
            <a:lstStyle/>
            <a:p>
              <a:pPr algn="ctr"/>
              <a:r>
                <a:rPr lang="en-US" sz="1200" i="1" dirty="0">
                  <a:solidFill>
                    <a:prstClr val="white"/>
                  </a:solidFill>
                  <a:latin typeface="Lucida Handwriting" panose="03010101010101010101" pitchFamily="66" charset="0"/>
                </a:rPr>
                <a:t>HEC-</a:t>
              </a:r>
              <a:r>
                <a:rPr lang="en-US" sz="1200" i="1" dirty="0" err="1">
                  <a:solidFill>
                    <a:prstClr val="white"/>
                  </a:solidFill>
                  <a:latin typeface="Lucida Handwriting" panose="03010101010101010101" pitchFamily="66" charset="0"/>
                </a:rPr>
                <a:t>MetVue</a:t>
              </a:r>
              <a:endParaRPr lang="en-US" sz="1200" i="1" dirty="0">
                <a:solidFill>
                  <a:prstClr val="white"/>
                </a:solidFill>
                <a:latin typeface="Lucida Handwriting" panose="03010101010101010101" pitchFamily="66" charset="0"/>
              </a:endParaRPr>
            </a:p>
          </p:txBody>
        </p:sp>
      </p:grpSp>
    </p:spTree>
    <p:extLst>
      <p:ext uri="{BB962C8B-B14F-4D97-AF65-F5344CB8AC3E}">
        <p14:creationId xmlns:p14="http://schemas.microsoft.com/office/powerpoint/2010/main" val="23123748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F89EB8-545D-454B-9B26-AE0925A10449}"/>
              </a:ext>
            </a:extLst>
          </p:cNvPr>
          <p:cNvSpPr>
            <a:spLocks noGrp="1"/>
          </p:cNvSpPr>
          <p:nvPr>
            <p:ph type="title"/>
          </p:nvPr>
        </p:nvSpPr>
        <p:spPr/>
        <p:txBody>
          <a:bodyPr/>
          <a:lstStyle/>
          <a:p>
            <a:r>
              <a:rPr lang="en-US" dirty="0"/>
              <a:t>Combined Dynamic Time Window/Animation</a:t>
            </a:r>
          </a:p>
        </p:txBody>
      </p:sp>
      <p:pic>
        <p:nvPicPr>
          <p:cNvPr id="7" name="AnimationDemo">
            <a:hlinkClick r:id="" action="ppaction://media"/>
            <a:extLst>
              <a:ext uri="{FF2B5EF4-FFF2-40B4-BE49-F238E27FC236}">
                <a16:creationId xmlns:a16="http://schemas.microsoft.com/office/drawing/2014/main" id="{33C8C046-A1F7-2F95-FAA6-E6D171FF1C56}"/>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167066" y="1294150"/>
            <a:ext cx="9857868" cy="5268575"/>
          </a:xfrm>
          <a:prstGeom prst="rect">
            <a:avLst/>
          </a:prstGeom>
        </p:spPr>
      </p:pic>
    </p:spTree>
    <p:extLst>
      <p:ext uri="{BB962C8B-B14F-4D97-AF65-F5344CB8AC3E}">
        <p14:creationId xmlns:p14="http://schemas.microsoft.com/office/powerpoint/2010/main" val="2629437354"/>
      </p:ext>
    </p:extLst>
  </p:cSld>
  <p:clrMapOvr>
    <a:masterClrMapping/>
  </p:clrMapOvr>
  <mc:AlternateContent xmlns:mc="http://schemas.openxmlformats.org/markup-compatibility/2006" xmlns:p14="http://schemas.microsoft.com/office/powerpoint/2010/main">
    <mc:Choice Requires="p14">
      <p:transition spd="slow" p14:dur="2000" advTm="12046"/>
    </mc:Choice>
    <mc:Fallback xmlns="">
      <p:transition spd="slow" advTm="1204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5000"/>
                                  </p:stCondLst>
                                  <p:childTnLst>
                                    <p:cmd type="call" cmd="playFrom(0.0)">
                                      <p:cBhvr>
                                        <p:cTn id="6" dur="3395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7"/>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a:t>Quality Control of</a:t>
            </a:r>
            <a:br>
              <a:rPr lang="en-US"/>
            </a:br>
            <a:r>
              <a:rPr lang="en-US"/>
              <a:t>Interpolated Precipitation Grids</a:t>
            </a:r>
          </a:p>
        </p:txBody>
      </p:sp>
      <p:pic>
        <p:nvPicPr>
          <p:cNvPr id="5" name="Picture 4"/>
          <p:cNvPicPr>
            <a:picLocks noChangeAspect="1"/>
          </p:cNvPicPr>
          <p:nvPr/>
        </p:nvPicPr>
        <p:blipFill rotWithShape="1">
          <a:blip r:embed="rId2"/>
          <a:srcRect l="1145" t="11209" r="1157" b="2317"/>
          <a:stretch/>
        </p:blipFill>
        <p:spPr>
          <a:xfrm>
            <a:off x="996002" y="1139687"/>
            <a:ext cx="9726860" cy="5642340"/>
          </a:xfrm>
          <a:prstGeom prst="rect">
            <a:avLst/>
          </a:prstGeom>
        </p:spPr>
      </p:pic>
      <p:pic>
        <p:nvPicPr>
          <p:cNvPr id="6" name="Picture 5"/>
          <p:cNvPicPr>
            <a:picLocks noChangeAspect="1"/>
          </p:cNvPicPr>
          <p:nvPr/>
        </p:nvPicPr>
        <p:blipFill>
          <a:blip r:embed="rId3"/>
          <a:stretch>
            <a:fillRect/>
          </a:stretch>
        </p:blipFill>
        <p:spPr>
          <a:xfrm>
            <a:off x="5385305" y="3753857"/>
            <a:ext cx="2243666" cy="1524000"/>
          </a:xfrm>
          <a:prstGeom prst="rect">
            <a:avLst/>
          </a:prstGeom>
        </p:spPr>
      </p:pic>
      <p:sp>
        <p:nvSpPr>
          <p:cNvPr id="7" name="Freeform 6"/>
          <p:cNvSpPr/>
          <p:nvPr/>
        </p:nvSpPr>
        <p:spPr>
          <a:xfrm>
            <a:off x="4474233" y="1768414"/>
            <a:ext cx="2018581" cy="1947116"/>
          </a:xfrm>
          <a:custGeom>
            <a:avLst/>
            <a:gdLst>
              <a:gd name="connsiteX0" fmla="*/ 837188 w 2867407"/>
              <a:gd name="connsiteY0" fmla="*/ 1681179 h 2635781"/>
              <a:gd name="connsiteX1" fmla="*/ 944192 w 2867407"/>
              <a:gd name="connsiteY1" fmla="*/ 1875732 h 2635781"/>
              <a:gd name="connsiteX2" fmla="*/ 778822 w 2867407"/>
              <a:gd name="connsiteY2" fmla="*/ 2138379 h 2635781"/>
              <a:gd name="connsiteX3" fmla="*/ 730183 w 2867407"/>
              <a:gd name="connsiteY3" fmla="*/ 2430209 h 2635781"/>
              <a:gd name="connsiteX4" fmla="*/ 1138745 w 2867407"/>
              <a:gd name="connsiteY4" fmla="*/ 2634490 h 2635781"/>
              <a:gd name="connsiteX5" fmla="*/ 1206839 w 2867407"/>
              <a:gd name="connsiteY5" fmla="*/ 2517758 h 2635781"/>
              <a:gd name="connsiteX6" fmla="*/ 1644583 w 2867407"/>
              <a:gd name="connsiteY6" fmla="*/ 2527485 h 2635781"/>
              <a:gd name="connsiteX7" fmla="*/ 1985051 w 2867407"/>
              <a:gd name="connsiteY7" fmla="*/ 2488575 h 2635781"/>
              <a:gd name="connsiteX8" fmla="*/ 2150422 w 2867407"/>
              <a:gd name="connsiteY8" fmla="*/ 2099468 h 2635781"/>
              <a:gd name="connsiteX9" fmla="*/ 2461707 w 2867407"/>
              <a:gd name="connsiteY9" fmla="*/ 1827094 h 2635781"/>
              <a:gd name="connsiteX10" fmla="*/ 2802175 w 2867407"/>
              <a:gd name="connsiteY10" fmla="*/ 1437988 h 2635781"/>
              <a:gd name="connsiteX11" fmla="*/ 2792447 w 2867407"/>
              <a:gd name="connsiteY11" fmla="*/ 95571 h 2635781"/>
              <a:gd name="connsiteX12" fmla="*/ 2033690 w 2867407"/>
              <a:gd name="connsiteY12" fmla="*/ 105298 h 2635781"/>
              <a:gd name="connsiteX13" fmla="*/ 642634 w 2867407"/>
              <a:gd name="connsiteY13" fmla="*/ 76115 h 2635781"/>
              <a:gd name="connsiteX14" fmla="*/ 350805 w 2867407"/>
              <a:gd name="connsiteY14" fmla="*/ 134481 h 2635781"/>
              <a:gd name="connsiteX15" fmla="*/ 97886 w 2867407"/>
              <a:gd name="connsiteY15" fmla="*/ 786234 h 2635781"/>
              <a:gd name="connsiteX16" fmla="*/ 156251 w 2867407"/>
              <a:gd name="connsiteY16" fmla="*/ 1048881 h 2635781"/>
              <a:gd name="connsiteX17" fmla="*/ 609 w 2867407"/>
              <a:gd name="connsiteY17" fmla="*/ 1223979 h 2635781"/>
              <a:gd name="connsiteX18" fmla="*/ 224345 w 2867407"/>
              <a:gd name="connsiteY18" fmla="*/ 1399077 h 2635781"/>
              <a:gd name="connsiteX19" fmla="*/ 671817 w 2867407"/>
              <a:gd name="connsiteY19" fmla="*/ 1535264 h 2635781"/>
              <a:gd name="connsiteX20" fmla="*/ 837188 w 2867407"/>
              <a:gd name="connsiteY20" fmla="*/ 1681179 h 2635781"/>
              <a:gd name="connsiteX0" fmla="*/ 837188 w 2896500"/>
              <a:gd name="connsiteY0" fmla="*/ 1618474 h 2573076"/>
              <a:gd name="connsiteX1" fmla="*/ 944192 w 2896500"/>
              <a:gd name="connsiteY1" fmla="*/ 1813027 h 2573076"/>
              <a:gd name="connsiteX2" fmla="*/ 778822 w 2896500"/>
              <a:gd name="connsiteY2" fmla="*/ 2075674 h 2573076"/>
              <a:gd name="connsiteX3" fmla="*/ 730183 w 2896500"/>
              <a:gd name="connsiteY3" fmla="*/ 2367504 h 2573076"/>
              <a:gd name="connsiteX4" fmla="*/ 1138745 w 2896500"/>
              <a:gd name="connsiteY4" fmla="*/ 2571785 h 2573076"/>
              <a:gd name="connsiteX5" fmla="*/ 1206839 w 2896500"/>
              <a:gd name="connsiteY5" fmla="*/ 2455053 h 2573076"/>
              <a:gd name="connsiteX6" fmla="*/ 1644583 w 2896500"/>
              <a:gd name="connsiteY6" fmla="*/ 2464780 h 2573076"/>
              <a:gd name="connsiteX7" fmla="*/ 1985051 w 2896500"/>
              <a:gd name="connsiteY7" fmla="*/ 2425870 h 2573076"/>
              <a:gd name="connsiteX8" fmla="*/ 2150422 w 2896500"/>
              <a:gd name="connsiteY8" fmla="*/ 2036763 h 2573076"/>
              <a:gd name="connsiteX9" fmla="*/ 2461707 w 2896500"/>
              <a:gd name="connsiteY9" fmla="*/ 1764389 h 2573076"/>
              <a:gd name="connsiteX10" fmla="*/ 2802175 w 2896500"/>
              <a:gd name="connsiteY10" fmla="*/ 1375283 h 2573076"/>
              <a:gd name="connsiteX11" fmla="*/ 2792447 w 2896500"/>
              <a:gd name="connsiteY11" fmla="*/ 32866 h 2573076"/>
              <a:gd name="connsiteX12" fmla="*/ 2033690 w 2896500"/>
              <a:gd name="connsiteY12" fmla="*/ 42593 h 2573076"/>
              <a:gd name="connsiteX13" fmla="*/ 642634 w 2896500"/>
              <a:gd name="connsiteY13" fmla="*/ 13410 h 2573076"/>
              <a:gd name="connsiteX14" fmla="*/ 350805 w 2896500"/>
              <a:gd name="connsiteY14" fmla="*/ 71776 h 2573076"/>
              <a:gd name="connsiteX15" fmla="*/ 97886 w 2896500"/>
              <a:gd name="connsiteY15" fmla="*/ 723529 h 2573076"/>
              <a:gd name="connsiteX16" fmla="*/ 156251 w 2896500"/>
              <a:gd name="connsiteY16" fmla="*/ 986176 h 2573076"/>
              <a:gd name="connsiteX17" fmla="*/ 609 w 2896500"/>
              <a:gd name="connsiteY17" fmla="*/ 1161274 h 2573076"/>
              <a:gd name="connsiteX18" fmla="*/ 224345 w 2896500"/>
              <a:gd name="connsiteY18" fmla="*/ 1336372 h 2573076"/>
              <a:gd name="connsiteX19" fmla="*/ 671817 w 2896500"/>
              <a:gd name="connsiteY19" fmla="*/ 1472559 h 2573076"/>
              <a:gd name="connsiteX20" fmla="*/ 837188 w 2896500"/>
              <a:gd name="connsiteY20" fmla="*/ 1618474 h 2573076"/>
              <a:gd name="connsiteX0" fmla="*/ 837188 w 2831464"/>
              <a:gd name="connsiteY0" fmla="*/ 1676860 h 2631462"/>
              <a:gd name="connsiteX1" fmla="*/ 944192 w 2831464"/>
              <a:gd name="connsiteY1" fmla="*/ 1871413 h 2631462"/>
              <a:gd name="connsiteX2" fmla="*/ 778822 w 2831464"/>
              <a:gd name="connsiteY2" fmla="*/ 2134060 h 2631462"/>
              <a:gd name="connsiteX3" fmla="*/ 730183 w 2831464"/>
              <a:gd name="connsiteY3" fmla="*/ 2425890 h 2631462"/>
              <a:gd name="connsiteX4" fmla="*/ 1138745 w 2831464"/>
              <a:gd name="connsiteY4" fmla="*/ 2630171 h 2631462"/>
              <a:gd name="connsiteX5" fmla="*/ 1206839 w 2831464"/>
              <a:gd name="connsiteY5" fmla="*/ 2513439 h 2631462"/>
              <a:gd name="connsiteX6" fmla="*/ 1644583 w 2831464"/>
              <a:gd name="connsiteY6" fmla="*/ 2523166 h 2631462"/>
              <a:gd name="connsiteX7" fmla="*/ 1985051 w 2831464"/>
              <a:gd name="connsiteY7" fmla="*/ 2484256 h 2631462"/>
              <a:gd name="connsiteX8" fmla="*/ 2150422 w 2831464"/>
              <a:gd name="connsiteY8" fmla="*/ 2095149 h 2631462"/>
              <a:gd name="connsiteX9" fmla="*/ 2461707 w 2831464"/>
              <a:gd name="connsiteY9" fmla="*/ 1822775 h 2631462"/>
              <a:gd name="connsiteX10" fmla="*/ 2802175 w 2831464"/>
              <a:gd name="connsiteY10" fmla="*/ 1433669 h 2631462"/>
              <a:gd name="connsiteX11" fmla="*/ 2792447 w 2831464"/>
              <a:gd name="connsiteY11" fmla="*/ 91252 h 2631462"/>
              <a:gd name="connsiteX12" fmla="*/ 2033690 w 2831464"/>
              <a:gd name="connsiteY12" fmla="*/ 100979 h 2631462"/>
              <a:gd name="connsiteX13" fmla="*/ 642634 w 2831464"/>
              <a:gd name="connsiteY13" fmla="*/ 71796 h 2631462"/>
              <a:gd name="connsiteX14" fmla="*/ 350805 w 2831464"/>
              <a:gd name="connsiteY14" fmla="*/ 130162 h 2631462"/>
              <a:gd name="connsiteX15" fmla="*/ 97886 w 2831464"/>
              <a:gd name="connsiteY15" fmla="*/ 781915 h 2631462"/>
              <a:gd name="connsiteX16" fmla="*/ 156251 w 2831464"/>
              <a:gd name="connsiteY16" fmla="*/ 1044562 h 2631462"/>
              <a:gd name="connsiteX17" fmla="*/ 609 w 2831464"/>
              <a:gd name="connsiteY17" fmla="*/ 1219660 h 2631462"/>
              <a:gd name="connsiteX18" fmla="*/ 224345 w 2831464"/>
              <a:gd name="connsiteY18" fmla="*/ 1394758 h 2631462"/>
              <a:gd name="connsiteX19" fmla="*/ 671817 w 2831464"/>
              <a:gd name="connsiteY19" fmla="*/ 1530945 h 2631462"/>
              <a:gd name="connsiteX20" fmla="*/ 837188 w 2831464"/>
              <a:gd name="connsiteY20" fmla="*/ 1676860 h 2631462"/>
              <a:gd name="connsiteX0" fmla="*/ 837188 w 2867407"/>
              <a:gd name="connsiteY0" fmla="*/ 1618474 h 2573076"/>
              <a:gd name="connsiteX1" fmla="*/ 944192 w 2867407"/>
              <a:gd name="connsiteY1" fmla="*/ 1813027 h 2573076"/>
              <a:gd name="connsiteX2" fmla="*/ 778822 w 2867407"/>
              <a:gd name="connsiteY2" fmla="*/ 2075674 h 2573076"/>
              <a:gd name="connsiteX3" fmla="*/ 730183 w 2867407"/>
              <a:gd name="connsiteY3" fmla="*/ 2367504 h 2573076"/>
              <a:gd name="connsiteX4" fmla="*/ 1138745 w 2867407"/>
              <a:gd name="connsiteY4" fmla="*/ 2571785 h 2573076"/>
              <a:gd name="connsiteX5" fmla="*/ 1206839 w 2867407"/>
              <a:gd name="connsiteY5" fmla="*/ 2455053 h 2573076"/>
              <a:gd name="connsiteX6" fmla="*/ 1644583 w 2867407"/>
              <a:gd name="connsiteY6" fmla="*/ 2464780 h 2573076"/>
              <a:gd name="connsiteX7" fmla="*/ 1985051 w 2867407"/>
              <a:gd name="connsiteY7" fmla="*/ 2425870 h 2573076"/>
              <a:gd name="connsiteX8" fmla="*/ 2150422 w 2867407"/>
              <a:gd name="connsiteY8" fmla="*/ 2036763 h 2573076"/>
              <a:gd name="connsiteX9" fmla="*/ 2461707 w 2867407"/>
              <a:gd name="connsiteY9" fmla="*/ 1764389 h 2573076"/>
              <a:gd name="connsiteX10" fmla="*/ 2802175 w 2867407"/>
              <a:gd name="connsiteY10" fmla="*/ 1375283 h 2573076"/>
              <a:gd name="connsiteX11" fmla="*/ 2792447 w 2867407"/>
              <a:gd name="connsiteY11" fmla="*/ 32866 h 2573076"/>
              <a:gd name="connsiteX12" fmla="*/ 2033690 w 2867407"/>
              <a:gd name="connsiteY12" fmla="*/ 42593 h 2573076"/>
              <a:gd name="connsiteX13" fmla="*/ 642634 w 2867407"/>
              <a:gd name="connsiteY13" fmla="*/ 13410 h 2573076"/>
              <a:gd name="connsiteX14" fmla="*/ 350805 w 2867407"/>
              <a:gd name="connsiteY14" fmla="*/ 71776 h 2573076"/>
              <a:gd name="connsiteX15" fmla="*/ 97886 w 2867407"/>
              <a:gd name="connsiteY15" fmla="*/ 723529 h 2573076"/>
              <a:gd name="connsiteX16" fmla="*/ 156251 w 2867407"/>
              <a:gd name="connsiteY16" fmla="*/ 986176 h 2573076"/>
              <a:gd name="connsiteX17" fmla="*/ 609 w 2867407"/>
              <a:gd name="connsiteY17" fmla="*/ 1161274 h 2573076"/>
              <a:gd name="connsiteX18" fmla="*/ 224345 w 2867407"/>
              <a:gd name="connsiteY18" fmla="*/ 1336372 h 2573076"/>
              <a:gd name="connsiteX19" fmla="*/ 671817 w 2867407"/>
              <a:gd name="connsiteY19" fmla="*/ 1472559 h 2573076"/>
              <a:gd name="connsiteX20" fmla="*/ 837188 w 2867407"/>
              <a:gd name="connsiteY20" fmla="*/ 1618474 h 2573076"/>
              <a:gd name="connsiteX0" fmla="*/ 837188 w 2816896"/>
              <a:gd name="connsiteY0" fmla="*/ 1745992 h 2700594"/>
              <a:gd name="connsiteX1" fmla="*/ 944192 w 2816896"/>
              <a:gd name="connsiteY1" fmla="*/ 1940545 h 2700594"/>
              <a:gd name="connsiteX2" fmla="*/ 778822 w 2816896"/>
              <a:gd name="connsiteY2" fmla="*/ 2203192 h 2700594"/>
              <a:gd name="connsiteX3" fmla="*/ 730183 w 2816896"/>
              <a:gd name="connsiteY3" fmla="*/ 2495022 h 2700594"/>
              <a:gd name="connsiteX4" fmla="*/ 1138745 w 2816896"/>
              <a:gd name="connsiteY4" fmla="*/ 2699303 h 2700594"/>
              <a:gd name="connsiteX5" fmla="*/ 1206839 w 2816896"/>
              <a:gd name="connsiteY5" fmla="*/ 2582571 h 2700594"/>
              <a:gd name="connsiteX6" fmla="*/ 1644583 w 2816896"/>
              <a:gd name="connsiteY6" fmla="*/ 2592298 h 2700594"/>
              <a:gd name="connsiteX7" fmla="*/ 1985051 w 2816896"/>
              <a:gd name="connsiteY7" fmla="*/ 2553388 h 2700594"/>
              <a:gd name="connsiteX8" fmla="*/ 2150422 w 2816896"/>
              <a:gd name="connsiteY8" fmla="*/ 2164281 h 2700594"/>
              <a:gd name="connsiteX9" fmla="*/ 2461707 w 2816896"/>
              <a:gd name="connsiteY9" fmla="*/ 1891907 h 2700594"/>
              <a:gd name="connsiteX10" fmla="*/ 2802175 w 2816896"/>
              <a:gd name="connsiteY10" fmla="*/ 1502801 h 2700594"/>
              <a:gd name="connsiteX11" fmla="*/ 2792447 w 2816896"/>
              <a:gd name="connsiteY11" fmla="*/ 160384 h 2700594"/>
              <a:gd name="connsiteX12" fmla="*/ 2033690 w 2816896"/>
              <a:gd name="connsiteY12" fmla="*/ 170111 h 2700594"/>
              <a:gd name="connsiteX13" fmla="*/ 642634 w 2816896"/>
              <a:gd name="connsiteY13" fmla="*/ 140928 h 2700594"/>
              <a:gd name="connsiteX14" fmla="*/ 350805 w 2816896"/>
              <a:gd name="connsiteY14" fmla="*/ 199294 h 2700594"/>
              <a:gd name="connsiteX15" fmla="*/ 97886 w 2816896"/>
              <a:gd name="connsiteY15" fmla="*/ 851047 h 2700594"/>
              <a:gd name="connsiteX16" fmla="*/ 156251 w 2816896"/>
              <a:gd name="connsiteY16" fmla="*/ 1113694 h 2700594"/>
              <a:gd name="connsiteX17" fmla="*/ 609 w 2816896"/>
              <a:gd name="connsiteY17" fmla="*/ 1288792 h 2700594"/>
              <a:gd name="connsiteX18" fmla="*/ 224345 w 2816896"/>
              <a:gd name="connsiteY18" fmla="*/ 1463890 h 2700594"/>
              <a:gd name="connsiteX19" fmla="*/ 671817 w 2816896"/>
              <a:gd name="connsiteY19" fmla="*/ 1600077 h 2700594"/>
              <a:gd name="connsiteX20" fmla="*/ 837188 w 2816896"/>
              <a:gd name="connsiteY20" fmla="*/ 1745992 h 2700594"/>
              <a:gd name="connsiteX0" fmla="*/ 837188 w 2836999"/>
              <a:gd name="connsiteY0" fmla="*/ 1628792 h 2583394"/>
              <a:gd name="connsiteX1" fmla="*/ 944192 w 2836999"/>
              <a:gd name="connsiteY1" fmla="*/ 1823345 h 2583394"/>
              <a:gd name="connsiteX2" fmla="*/ 778822 w 2836999"/>
              <a:gd name="connsiteY2" fmla="*/ 2085992 h 2583394"/>
              <a:gd name="connsiteX3" fmla="*/ 730183 w 2836999"/>
              <a:gd name="connsiteY3" fmla="*/ 2377822 h 2583394"/>
              <a:gd name="connsiteX4" fmla="*/ 1138745 w 2836999"/>
              <a:gd name="connsiteY4" fmla="*/ 2582103 h 2583394"/>
              <a:gd name="connsiteX5" fmla="*/ 1206839 w 2836999"/>
              <a:gd name="connsiteY5" fmla="*/ 2465371 h 2583394"/>
              <a:gd name="connsiteX6" fmla="*/ 1644583 w 2836999"/>
              <a:gd name="connsiteY6" fmla="*/ 2475098 h 2583394"/>
              <a:gd name="connsiteX7" fmla="*/ 1985051 w 2836999"/>
              <a:gd name="connsiteY7" fmla="*/ 2436188 h 2583394"/>
              <a:gd name="connsiteX8" fmla="*/ 2150422 w 2836999"/>
              <a:gd name="connsiteY8" fmla="*/ 2047081 h 2583394"/>
              <a:gd name="connsiteX9" fmla="*/ 2461707 w 2836999"/>
              <a:gd name="connsiteY9" fmla="*/ 1774707 h 2583394"/>
              <a:gd name="connsiteX10" fmla="*/ 2802175 w 2836999"/>
              <a:gd name="connsiteY10" fmla="*/ 1385601 h 2583394"/>
              <a:gd name="connsiteX11" fmla="*/ 2753536 w 2836999"/>
              <a:gd name="connsiteY11" fmla="*/ 121004 h 2583394"/>
              <a:gd name="connsiteX12" fmla="*/ 2792447 w 2836999"/>
              <a:gd name="connsiteY12" fmla="*/ 43184 h 2583394"/>
              <a:gd name="connsiteX13" fmla="*/ 2033690 w 2836999"/>
              <a:gd name="connsiteY13" fmla="*/ 52911 h 2583394"/>
              <a:gd name="connsiteX14" fmla="*/ 642634 w 2836999"/>
              <a:gd name="connsiteY14" fmla="*/ 23728 h 2583394"/>
              <a:gd name="connsiteX15" fmla="*/ 350805 w 2836999"/>
              <a:gd name="connsiteY15" fmla="*/ 82094 h 2583394"/>
              <a:gd name="connsiteX16" fmla="*/ 97886 w 2836999"/>
              <a:gd name="connsiteY16" fmla="*/ 733847 h 2583394"/>
              <a:gd name="connsiteX17" fmla="*/ 156251 w 2836999"/>
              <a:gd name="connsiteY17" fmla="*/ 996494 h 2583394"/>
              <a:gd name="connsiteX18" fmla="*/ 609 w 2836999"/>
              <a:gd name="connsiteY18" fmla="*/ 1171592 h 2583394"/>
              <a:gd name="connsiteX19" fmla="*/ 224345 w 2836999"/>
              <a:gd name="connsiteY19" fmla="*/ 1346690 h 2583394"/>
              <a:gd name="connsiteX20" fmla="*/ 671817 w 2836999"/>
              <a:gd name="connsiteY20" fmla="*/ 1482877 h 2583394"/>
              <a:gd name="connsiteX21" fmla="*/ 837188 w 2836999"/>
              <a:gd name="connsiteY21" fmla="*/ 1628792 h 2583394"/>
              <a:gd name="connsiteX0" fmla="*/ 837188 w 2863146"/>
              <a:gd name="connsiteY0" fmla="*/ 1618474 h 2573076"/>
              <a:gd name="connsiteX1" fmla="*/ 944192 w 2863146"/>
              <a:gd name="connsiteY1" fmla="*/ 1813027 h 2573076"/>
              <a:gd name="connsiteX2" fmla="*/ 778822 w 2863146"/>
              <a:gd name="connsiteY2" fmla="*/ 2075674 h 2573076"/>
              <a:gd name="connsiteX3" fmla="*/ 730183 w 2863146"/>
              <a:gd name="connsiteY3" fmla="*/ 2367504 h 2573076"/>
              <a:gd name="connsiteX4" fmla="*/ 1138745 w 2863146"/>
              <a:gd name="connsiteY4" fmla="*/ 2571785 h 2573076"/>
              <a:gd name="connsiteX5" fmla="*/ 1206839 w 2863146"/>
              <a:gd name="connsiteY5" fmla="*/ 2455053 h 2573076"/>
              <a:gd name="connsiteX6" fmla="*/ 1644583 w 2863146"/>
              <a:gd name="connsiteY6" fmla="*/ 2464780 h 2573076"/>
              <a:gd name="connsiteX7" fmla="*/ 1985051 w 2863146"/>
              <a:gd name="connsiteY7" fmla="*/ 2425870 h 2573076"/>
              <a:gd name="connsiteX8" fmla="*/ 2150422 w 2863146"/>
              <a:gd name="connsiteY8" fmla="*/ 2036763 h 2573076"/>
              <a:gd name="connsiteX9" fmla="*/ 2461707 w 2863146"/>
              <a:gd name="connsiteY9" fmla="*/ 1764389 h 2573076"/>
              <a:gd name="connsiteX10" fmla="*/ 2802175 w 2863146"/>
              <a:gd name="connsiteY10" fmla="*/ 1375283 h 2573076"/>
              <a:gd name="connsiteX11" fmla="*/ 2831358 w 2863146"/>
              <a:gd name="connsiteY11" fmla="*/ 169052 h 2573076"/>
              <a:gd name="connsiteX12" fmla="*/ 2792447 w 2863146"/>
              <a:gd name="connsiteY12" fmla="*/ 32866 h 2573076"/>
              <a:gd name="connsiteX13" fmla="*/ 2033690 w 2863146"/>
              <a:gd name="connsiteY13" fmla="*/ 42593 h 2573076"/>
              <a:gd name="connsiteX14" fmla="*/ 642634 w 2863146"/>
              <a:gd name="connsiteY14" fmla="*/ 13410 h 2573076"/>
              <a:gd name="connsiteX15" fmla="*/ 350805 w 2863146"/>
              <a:gd name="connsiteY15" fmla="*/ 71776 h 2573076"/>
              <a:gd name="connsiteX16" fmla="*/ 97886 w 2863146"/>
              <a:gd name="connsiteY16" fmla="*/ 723529 h 2573076"/>
              <a:gd name="connsiteX17" fmla="*/ 156251 w 2863146"/>
              <a:gd name="connsiteY17" fmla="*/ 986176 h 2573076"/>
              <a:gd name="connsiteX18" fmla="*/ 609 w 2863146"/>
              <a:gd name="connsiteY18" fmla="*/ 1161274 h 2573076"/>
              <a:gd name="connsiteX19" fmla="*/ 224345 w 2863146"/>
              <a:gd name="connsiteY19" fmla="*/ 1336372 h 2573076"/>
              <a:gd name="connsiteX20" fmla="*/ 671817 w 2863146"/>
              <a:gd name="connsiteY20" fmla="*/ 1472559 h 2573076"/>
              <a:gd name="connsiteX21" fmla="*/ 837188 w 2863146"/>
              <a:gd name="connsiteY21" fmla="*/ 1618474 h 2573076"/>
              <a:gd name="connsiteX0" fmla="*/ 837188 w 2840481"/>
              <a:gd name="connsiteY0" fmla="*/ 1618474 h 2573076"/>
              <a:gd name="connsiteX1" fmla="*/ 944192 w 2840481"/>
              <a:gd name="connsiteY1" fmla="*/ 1813027 h 2573076"/>
              <a:gd name="connsiteX2" fmla="*/ 778822 w 2840481"/>
              <a:gd name="connsiteY2" fmla="*/ 2075674 h 2573076"/>
              <a:gd name="connsiteX3" fmla="*/ 730183 w 2840481"/>
              <a:gd name="connsiteY3" fmla="*/ 2367504 h 2573076"/>
              <a:gd name="connsiteX4" fmla="*/ 1138745 w 2840481"/>
              <a:gd name="connsiteY4" fmla="*/ 2571785 h 2573076"/>
              <a:gd name="connsiteX5" fmla="*/ 1206839 w 2840481"/>
              <a:gd name="connsiteY5" fmla="*/ 2455053 h 2573076"/>
              <a:gd name="connsiteX6" fmla="*/ 1644583 w 2840481"/>
              <a:gd name="connsiteY6" fmla="*/ 2464780 h 2573076"/>
              <a:gd name="connsiteX7" fmla="*/ 1985051 w 2840481"/>
              <a:gd name="connsiteY7" fmla="*/ 2425870 h 2573076"/>
              <a:gd name="connsiteX8" fmla="*/ 2150422 w 2840481"/>
              <a:gd name="connsiteY8" fmla="*/ 2036763 h 2573076"/>
              <a:gd name="connsiteX9" fmla="*/ 2461707 w 2840481"/>
              <a:gd name="connsiteY9" fmla="*/ 1764389 h 2573076"/>
              <a:gd name="connsiteX10" fmla="*/ 2802175 w 2840481"/>
              <a:gd name="connsiteY10" fmla="*/ 1375283 h 2573076"/>
              <a:gd name="connsiteX11" fmla="*/ 2831358 w 2840481"/>
              <a:gd name="connsiteY11" fmla="*/ 169052 h 2573076"/>
              <a:gd name="connsiteX12" fmla="*/ 2607621 w 2840481"/>
              <a:gd name="connsiteY12" fmla="*/ 62049 h 2573076"/>
              <a:gd name="connsiteX13" fmla="*/ 2033690 w 2840481"/>
              <a:gd name="connsiteY13" fmla="*/ 42593 h 2573076"/>
              <a:gd name="connsiteX14" fmla="*/ 642634 w 2840481"/>
              <a:gd name="connsiteY14" fmla="*/ 13410 h 2573076"/>
              <a:gd name="connsiteX15" fmla="*/ 350805 w 2840481"/>
              <a:gd name="connsiteY15" fmla="*/ 71776 h 2573076"/>
              <a:gd name="connsiteX16" fmla="*/ 97886 w 2840481"/>
              <a:gd name="connsiteY16" fmla="*/ 723529 h 2573076"/>
              <a:gd name="connsiteX17" fmla="*/ 156251 w 2840481"/>
              <a:gd name="connsiteY17" fmla="*/ 986176 h 2573076"/>
              <a:gd name="connsiteX18" fmla="*/ 609 w 2840481"/>
              <a:gd name="connsiteY18" fmla="*/ 1161274 h 2573076"/>
              <a:gd name="connsiteX19" fmla="*/ 224345 w 2840481"/>
              <a:gd name="connsiteY19" fmla="*/ 1336372 h 2573076"/>
              <a:gd name="connsiteX20" fmla="*/ 671817 w 2840481"/>
              <a:gd name="connsiteY20" fmla="*/ 1472559 h 2573076"/>
              <a:gd name="connsiteX21" fmla="*/ 837188 w 2840481"/>
              <a:gd name="connsiteY21" fmla="*/ 1618474 h 2573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840481" h="2573076">
                <a:moveTo>
                  <a:pt x="837188" y="1618474"/>
                </a:moveTo>
                <a:cubicBezTo>
                  <a:pt x="882584" y="1675219"/>
                  <a:pt x="953920" y="1736827"/>
                  <a:pt x="944192" y="1813027"/>
                </a:cubicBezTo>
                <a:cubicBezTo>
                  <a:pt x="934464" y="1889227"/>
                  <a:pt x="814490" y="1983261"/>
                  <a:pt x="778822" y="2075674"/>
                </a:cubicBezTo>
                <a:cubicBezTo>
                  <a:pt x="743154" y="2168087"/>
                  <a:pt x="670196" y="2284819"/>
                  <a:pt x="730183" y="2367504"/>
                </a:cubicBezTo>
                <a:cubicBezTo>
                  <a:pt x="790170" y="2450189"/>
                  <a:pt x="1059302" y="2557194"/>
                  <a:pt x="1138745" y="2571785"/>
                </a:cubicBezTo>
                <a:cubicBezTo>
                  <a:pt x="1218188" y="2586377"/>
                  <a:pt x="1122533" y="2472887"/>
                  <a:pt x="1206839" y="2455053"/>
                </a:cubicBezTo>
                <a:cubicBezTo>
                  <a:pt x="1291145" y="2437219"/>
                  <a:pt x="1514881" y="2469644"/>
                  <a:pt x="1644583" y="2464780"/>
                </a:cubicBezTo>
                <a:cubicBezTo>
                  <a:pt x="1774285" y="2459916"/>
                  <a:pt x="1900745" y="2497206"/>
                  <a:pt x="1985051" y="2425870"/>
                </a:cubicBezTo>
                <a:cubicBezTo>
                  <a:pt x="2069358" y="2354534"/>
                  <a:pt x="2070979" y="2147010"/>
                  <a:pt x="2150422" y="2036763"/>
                </a:cubicBezTo>
                <a:cubicBezTo>
                  <a:pt x="2229865" y="1926516"/>
                  <a:pt x="2353081" y="1874636"/>
                  <a:pt x="2461707" y="1764389"/>
                </a:cubicBezTo>
                <a:cubicBezTo>
                  <a:pt x="2570333" y="1654142"/>
                  <a:pt x="2740567" y="1641173"/>
                  <a:pt x="2802175" y="1375283"/>
                </a:cubicBezTo>
                <a:cubicBezTo>
                  <a:pt x="2863784" y="1109394"/>
                  <a:pt x="2832979" y="392788"/>
                  <a:pt x="2831358" y="169052"/>
                </a:cubicBezTo>
                <a:cubicBezTo>
                  <a:pt x="2829737" y="-54684"/>
                  <a:pt x="2740566" y="83125"/>
                  <a:pt x="2607621" y="62049"/>
                </a:cubicBezTo>
                <a:cubicBezTo>
                  <a:pt x="2474676" y="40973"/>
                  <a:pt x="2361188" y="50699"/>
                  <a:pt x="2033690" y="42593"/>
                </a:cubicBezTo>
                <a:lnTo>
                  <a:pt x="642634" y="13410"/>
                </a:lnTo>
                <a:cubicBezTo>
                  <a:pt x="362153" y="18274"/>
                  <a:pt x="441596" y="-46577"/>
                  <a:pt x="350805" y="71776"/>
                </a:cubicBezTo>
                <a:cubicBezTo>
                  <a:pt x="260014" y="190129"/>
                  <a:pt x="130312" y="571129"/>
                  <a:pt x="97886" y="723529"/>
                </a:cubicBezTo>
                <a:cubicBezTo>
                  <a:pt x="65460" y="875929"/>
                  <a:pt x="172464" y="913218"/>
                  <a:pt x="156251" y="986176"/>
                </a:cubicBezTo>
                <a:cubicBezTo>
                  <a:pt x="140038" y="1059133"/>
                  <a:pt x="-10740" y="1102908"/>
                  <a:pt x="609" y="1161274"/>
                </a:cubicBezTo>
                <a:cubicBezTo>
                  <a:pt x="11958" y="1219640"/>
                  <a:pt x="112477" y="1284491"/>
                  <a:pt x="224345" y="1336372"/>
                </a:cubicBezTo>
                <a:cubicBezTo>
                  <a:pt x="336213" y="1388253"/>
                  <a:pt x="564813" y="1423921"/>
                  <a:pt x="671817" y="1472559"/>
                </a:cubicBezTo>
                <a:cubicBezTo>
                  <a:pt x="778821" y="1521197"/>
                  <a:pt x="791792" y="1561729"/>
                  <a:pt x="837188" y="1618474"/>
                </a:cubicBezTo>
                <a:close/>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57695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idx="4294967295"/>
          </p:nvPr>
        </p:nvSpPr>
        <p:spPr>
          <a:xfrm>
            <a:off x="0" y="0"/>
            <a:ext cx="12192000" cy="822960"/>
          </a:xfrm>
        </p:spPr>
        <p:txBody>
          <a:bodyPr/>
          <a:lstStyle/>
          <a:p>
            <a:pPr algn="ctr"/>
            <a:r>
              <a:rPr lang="en-US" dirty="0"/>
              <a:t>Image Translation</a:t>
            </a:r>
          </a:p>
        </p:txBody>
      </p:sp>
      <p:pic>
        <p:nvPicPr>
          <p:cNvPr id="4" name="Picture 3">
            <a:extLst>
              <a:ext uri="{FF2B5EF4-FFF2-40B4-BE49-F238E27FC236}">
                <a16:creationId xmlns:a16="http://schemas.microsoft.com/office/drawing/2014/main" id="{F931FB1E-CD5D-4605-8430-619641C02F2A}"/>
              </a:ext>
            </a:extLst>
          </p:cNvPr>
          <p:cNvPicPr>
            <a:picLocks noChangeAspect="1"/>
          </p:cNvPicPr>
          <p:nvPr/>
        </p:nvPicPr>
        <p:blipFill rotWithShape="1">
          <a:blip r:embed="rId2"/>
          <a:srcRect l="36634" t="9446" r="32112"/>
          <a:stretch/>
        </p:blipFill>
        <p:spPr>
          <a:xfrm>
            <a:off x="3486261" y="204499"/>
            <a:ext cx="381000" cy="41396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Picture 6">
            <a:extLst>
              <a:ext uri="{FF2B5EF4-FFF2-40B4-BE49-F238E27FC236}">
                <a16:creationId xmlns:a16="http://schemas.microsoft.com/office/drawing/2014/main" id="{2BF5B05F-061A-5F38-B703-1F2F51844210}"/>
              </a:ext>
            </a:extLst>
          </p:cNvPr>
          <p:cNvPicPr>
            <a:picLocks noChangeAspect="1"/>
          </p:cNvPicPr>
          <p:nvPr/>
        </p:nvPicPr>
        <p:blipFill>
          <a:blip r:embed="rId3"/>
          <a:stretch>
            <a:fillRect/>
          </a:stretch>
        </p:blipFill>
        <p:spPr>
          <a:xfrm>
            <a:off x="1715107" y="1027459"/>
            <a:ext cx="8761786" cy="5777476"/>
          </a:xfrm>
          <a:prstGeom prst="rect">
            <a:avLst/>
          </a:prstGeom>
        </p:spPr>
      </p:pic>
      <p:sp>
        <p:nvSpPr>
          <p:cNvPr id="9" name="TextBox 8">
            <a:extLst>
              <a:ext uri="{FF2B5EF4-FFF2-40B4-BE49-F238E27FC236}">
                <a16:creationId xmlns:a16="http://schemas.microsoft.com/office/drawing/2014/main" id="{5D531308-DB3A-2A9F-A85D-BFB13CE7AE37}"/>
              </a:ext>
            </a:extLst>
          </p:cNvPr>
          <p:cNvSpPr txBox="1"/>
          <p:nvPr/>
        </p:nvSpPr>
        <p:spPr>
          <a:xfrm>
            <a:off x="4387786" y="2390141"/>
            <a:ext cx="3645029" cy="276999"/>
          </a:xfrm>
          <a:prstGeom prst="rect">
            <a:avLst/>
          </a:prstGeom>
          <a:solidFill>
            <a:sysClr val="window" lastClr="FFFFFF">
              <a:alpha val="65000"/>
            </a:sysClr>
          </a:solidFill>
        </p:spPr>
        <p:txBody>
          <a:bodyPr wrap="square" rtlCol="0">
            <a:spAutoFit/>
          </a:bodyPr>
          <a:lstStyle/>
          <a:p>
            <a:pPr marL="0" marR="0" lvl="0" indent="0" algn="ctr" defTabSz="3429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000000"/>
                </a:solidFill>
                <a:effectLst/>
                <a:uLnTx/>
                <a:uFillTx/>
                <a:latin typeface="Corbel"/>
                <a:cs typeface="Calibri"/>
              </a:rPr>
              <a:t>3-Day QPF issued on 2019.09.06-1800 GMT</a:t>
            </a:r>
          </a:p>
        </p:txBody>
      </p:sp>
    </p:spTree>
    <p:extLst>
      <p:ext uri="{BB962C8B-B14F-4D97-AF65-F5344CB8AC3E}">
        <p14:creationId xmlns:p14="http://schemas.microsoft.com/office/powerpoint/2010/main" val="3968742071"/>
      </p:ext>
    </p:extLst>
  </p:cSld>
  <p:clrMapOvr>
    <a:masterClrMapping/>
  </p:clrMapOvr>
  <p:transition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3843515-FD8F-42D3-7565-5DA8B3806F52}"/>
              </a:ext>
            </a:extLst>
          </p:cNvPr>
          <p:cNvPicPr>
            <a:picLocks noChangeAspect="1"/>
          </p:cNvPicPr>
          <p:nvPr/>
        </p:nvPicPr>
        <p:blipFill>
          <a:blip r:embed="rId2"/>
          <a:stretch>
            <a:fillRect/>
          </a:stretch>
        </p:blipFill>
        <p:spPr>
          <a:xfrm>
            <a:off x="1715107" y="1027459"/>
            <a:ext cx="8761786" cy="5777476"/>
          </a:xfrm>
          <a:prstGeom prst="rect">
            <a:avLst/>
          </a:prstGeom>
        </p:spPr>
      </p:pic>
      <p:sp>
        <p:nvSpPr>
          <p:cNvPr id="8" name="Title 7"/>
          <p:cNvSpPr>
            <a:spLocks noGrp="1"/>
          </p:cNvSpPr>
          <p:nvPr>
            <p:ph type="title" idx="4294967295"/>
          </p:nvPr>
        </p:nvSpPr>
        <p:spPr>
          <a:xfrm>
            <a:off x="0" y="0"/>
            <a:ext cx="12192000" cy="822960"/>
          </a:xfrm>
        </p:spPr>
        <p:txBody>
          <a:bodyPr/>
          <a:lstStyle/>
          <a:p>
            <a:pPr algn="ctr"/>
            <a:r>
              <a:rPr lang="en-US" dirty="0"/>
              <a:t>Image Translation</a:t>
            </a:r>
          </a:p>
        </p:txBody>
      </p:sp>
      <p:pic>
        <p:nvPicPr>
          <p:cNvPr id="2" name="Picture 1">
            <a:extLst>
              <a:ext uri="{FF2B5EF4-FFF2-40B4-BE49-F238E27FC236}">
                <a16:creationId xmlns:a16="http://schemas.microsoft.com/office/drawing/2014/main" id="{A4BED197-8BA0-FC3B-6E17-1EB4B34C4E60}"/>
              </a:ext>
            </a:extLst>
          </p:cNvPr>
          <p:cNvPicPr>
            <a:picLocks noChangeAspect="1"/>
          </p:cNvPicPr>
          <p:nvPr/>
        </p:nvPicPr>
        <p:blipFill rotWithShape="1">
          <a:blip r:embed="rId3"/>
          <a:srcRect l="36634" t="9446" r="32112"/>
          <a:stretch/>
        </p:blipFill>
        <p:spPr>
          <a:xfrm>
            <a:off x="3486261" y="204499"/>
            <a:ext cx="381000" cy="41396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5" name="Title 8">
            <a:extLst>
              <a:ext uri="{FF2B5EF4-FFF2-40B4-BE49-F238E27FC236}">
                <a16:creationId xmlns:a16="http://schemas.microsoft.com/office/drawing/2014/main" id="{243D5658-F4FA-81AB-55CE-F10D901FEEC0}"/>
              </a:ext>
            </a:extLst>
          </p:cNvPr>
          <p:cNvSpPr txBox="1">
            <a:spLocks/>
          </p:cNvSpPr>
          <p:nvPr/>
        </p:nvSpPr>
        <p:spPr>
          <a:xfrm>
            <a:off x="5345906" y="1813561"/>
            <a:ext cx="1500188" cy="510129"/>
          </a:xfrm>
          <a:prstGeom prst="rect">
            <a:avLst/>
          </a:prstGeom>
        </p:spPr>
        <p:txBody>
          <a:bodyPr>
            <a:normAutofit fontScale="97500"/>
          </a:bodyPr>
          <a:lst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a:lstStyle>
          <a:p>
            <a:pPr algn="ctr"/>
            <a:r>
              <a:rPr lang="en-US" sz="2700">
                <a:solidFill>
                  <a:srgbClr val="0000FF"/>
                </a:solidFill>
                <a:latin typeface="Tw Cen MT"/>
              </a:rPr>
              <a:t>What if?</a:t>
            </a:r>
          </a:p>
        </p:txBody>
      </p:sp>
      <p:sp>
        <p:nvSpPr>
          <p:cNvPr id="10" name="TextBox 9">
            <a:extLst>
              <a:ext uri="{FF2B5EF4-FFF2-40B4-BE49-F238E27FC236}">
                <a16:creationId xmlns:a16="http://schemas.microsoft.com/office/drawing/2014/main" id="{85DFD54D-67F4-5783-2704-BFD8C4439780}"/>
              </a:ext>
            </a:extLst>
          </p:cNvPr>
          <p:cNvSpPr txBox="1"/>
          <p:nvPr/>
        </p:nvSpPr>
        <p:spPr>
          <a:xfrm>
            <a:off x="3638550" y="2215752"/>
            <a:ext cx="4914900" cy="461665"/>
          </a:xfrm>
          <a:prstGeom prst="rect">
            <a:avLst/>
          </a:prstGeom>
          <a:solidFill>
            <a:sysClr val="window" lastClr="FFFFFF">
              <a:alpha val="65000"/>
            </a:sysClr>
          </a:solidFill>
        </p:spPr>
        <p:txBody>
          <a:bodyPr wrap="square" rtlCol="0">
            <a:spAutoFit/>
          </a:bodyPr>
          <a:lstStyle/>
          <a:p>
            <a:pPr marL="0" marR="0" lvl="0" indent="0" algn="ctr" defTabSz="3429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000000"/>
                </a:solidFill>
                <a:effectLst/>
                <a:uLnTx/>
                <a:uFillTx/>
                <a:latin typeface="Tw Cen MT"/>
              </a:rPr>
              <a:t>3-Day QPF issued on 2019.09.06-1800 GMT</a:t>
            </a:r>
          </a:p>
          <a:p>
            <a:pPr marL="0" marR="0" lvl="0" indent="0" algn="ctr" defTabSz="3429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000000"/>
                </a:solidFill>
                <a:effectLst/>
                <a:uLnTx/>
                <a:uFillTx/>
                <a:latin typeface="Tw Cen MT"/>
              </a:rPr>
              <a:t>(Translated over area of interest to prepare for potential consequences)</a:t>
            </a:r>
          </a:p>
        </p:txBody>
      </p:sp>
    </p:spTree>
    <p:extLst>
      <p:ext uri="{BB962C8B-B14F-4D97-AF65-F5344CB8AC3E}">
        <p14:creationId xmlns:p14="http://schemas.microsoft.com/office/powerpoint/2010/main" val="795168116"/>
      </p:ext>
    </p:extLst>
  </p:cSld>
  <p:clrMapOvr>
    <a:masterClrMapping/>
  </p:clrMapOvr>
  <p:transition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fontScale="90000"/>
          </a:bodyPr>
          <a:lstStyle/>
          <a:p>
            <a:pPr algn="ctr"/>
            <a:r>
              <a:rPr lang="en-US" dirty="0"/>
              <a:t>Basin Average Comparison</a:t>
            </a:r>
            <a:br>
              <a:rPr lang="en-US" dirty="0"/>
            </a:br>
            <a:r>
              <a:rPr lang="en-US" dirty="0"/>
              <a:t>Quantitative Forecast Precipitation (QPF)</a:t>
            </a:r>
          </a:p>
        </p:txBody>
      </p:sp>
      <p:pic>
        <p:nvPicPr>
          <p:cNvPr id="2" name="Picture 1">
            <a:extLst>
              <a:ext uri="{FF2B5EF4-FFF2-40B4-BE49-F238E27FC236}">
                <a16:creationId xmlns:a16="http://schemas.microsoft.com/office/drawing/2014/main" id="{83E3E9D4-8E8A-555B-A6D7-5971F41899C1}"/>
              </a:ext>
            </a:extLst>
          </p:cNvPr>
          <p:cNvPicPr>
            <a:picLocks noChangeAspect="1"/>
          </p:cNvPicPr>
          <p:nvPr/>
        </p:nvPicPr>
        <p:blipFill>
          <a:blip r:embed="rId2"/>
          <a:stretch>
            <a:fillRect/>
          </a:stretch>
        </p:blipFill>
        <p:spPr>
          <a:xfrm>
            <a:off x="1583821" y="1272555"/>
            <a:ext cx="9144000" cy="5371801"/>
          </a:xfrm>
          <a:prstGeom prst="rect">
            <a:avLst/>
          </a:prstGeom>
        </p:spPr>
      </p:pic>
      <p:sp>
        <p:nvSpPr>
          <p:cNvPr id="3" name="TextBox 2">
            <a:extLst>
              <a:ext uri="{FF2B5EF4-FFF2-40B4-BE49-F238E27FC236}">
                <a16:creationId xmlns:a16="http://schemas.microsoft.com/office/drawing/2014/main" id="{DA62D788-3A62-4113-62E0-79F987505DCF}"/>
              </a:ext>
            </a:extLst>
          </p:cNvPr>
          <p:cNvSpPr txBox="1"/>
          <p:nvPr/>
        </p:nvSpPr>
        <p:spPr>
          <a:xfrm>
            <a:off x="3243016" y="2266832"/>
            <a:ext cx="1393722" cy="376084"/>
          </a:xfrm>
          <a:prstGeom prst="rect">
            <a:avLst/>
          </a:prstGeom>
          <a:noFill/>
        </p:spPr>
        <p:txBody>
          <a:bodyPr wrap="square" rtlCol="0">
            <a:spAutoFit/>
          </a:bodyPr>
          <a:lstStyle/>
          <a:p>
            <a:r>
              <a:rPr lang="en-US">
                <a:solidFill>
                  <a:srgbClr val="0000FF"/>
                </a:solidFill>
                <a:latin typeface="Tw Cen MT"/>
              </a:rPr>
              <a:t>NDFD QPF</a:t>
            </a:r>
          </a:p>
        </p:txBody>
      </p:sp>
      <p:sp>
        <p:nvSpPr>
          <p:cNvPr id="10" name="TextBox 9">
            <a:extLst>
              <a:ext uri="{FF2B5EF4-FFF2-40B4-BE49-F238E27FC236}">
                <a16:creationId xmlns:a16="http://schemas.microsoft.com/office/drawing/2014/main" id="{3D2186DA-B7AA-CBB7-E3D9-092DF5DB8C5E}"/>
              </a:ext>
            </a:extLst>
          </p:cNvPr>
          <p:cNvSpPr txBox="1"/>
          <p:nvPr/>
        </p:nvSpPr>
        <p:spPr>
          <a:xfrm>
            <a:off x="6979278" y="2264375"/>
            <a:ext cx="1393722" cy="376084"/>
          </a:xfrm>
          <a:prstGeom prst="rect">
            <a:avLst/>
          </a:prstGeom>
          <a:noFill/>
        </p:spPr>
        <p:txBody>
          <a:bodyPr wrap="square" rtlCol="0">
            <a:spAutoFit/>
          </a:bodyPr>
          <a:lstStyle/>
          <a:p>
            <a:r>
              <a:rPr lang="en-US">
                <a:solidFill>
                  <a:srgbClr val="0000FF"/>
                </a:solidFill>
                <a:latin typeface="Tw Cen MT"/>
              </a:rPr>
              <a:t>NCEP QPF</a:t>
            </a:r>
          </a:p>
        </p:txBody>
      </p:sp>
      <p:sp>
        <p:nvSpPr>
          <p:cNvPr id="11" name="TextBox 10">
            <a:extLst>
              <a:ext uri="{FF2B5EF4-FFF2-40B4-BE49-F238E27FC236}">
                <a16:creationId xmlns:a16="http://schemas.microsoft.com/office/drawing/2014/main" id="{F900DC90-DE9F-D4C9-117B-1814D3DCF6EC}"/>
              </a:ext>
            </a:extLst>
          </p:cNvPr>
          <p:cNvSpPr txBox="1"/>
          <p:nvPr/>
        </p:nvSpPr>
        <p:spPr>
          <a:xfrm>
            <a:off x="3243017" y="2496401"/>
            <a:ext cx="3906895" cy="492443"/>
          </a:xfrm>
          <a:prstGeom prst="rect">
            <a:avLst/>
          </a:prstGeom>
          <a:noFill/>
        </p:spPr>
        <p:txBody>
          <a:bodyPr wrap="square" rtlCol="0">
            <a:spAutoFit/>
          </a:bodyPr>
          <a:lstStyle/>
          <a:p>
            <a:r>
              <a:rPr lang="en-US" sz="1300" u="sng">
                <a:solidFill>
                  <a:srgbClr val="0000FF"/>
                </a:solidFill>
                <a:latin typeface="Tw Cen MT"/>
              </a:rPr>
              <a:t>http://www.nws.noaa.gov/ndfd/anonymous_ftp.htm</a:t>
            </a:r>
            <a:endParaRPr lang="en-US" sz="1300" u="sng">
              <a:solidFill>
                <a:srgbClr val="0000FF"/>
              </a:solidFill>
              <a:latin typeface="Tw Cen MT"/>
              <a:hlinkClick r:id="rId3"/>
            </a:endParaRPr>
          </a:p>
          <a:p>
            <a:endParaRPr lang="en-US" sz="1300" u="sng">
              <a:solidFill>
                <a:srgbClr val="0000FF"/>
              </a:solidFill>
              <a:latin typeface="Tw Cen MT"/>
            </a:endParaRPr>
          </a:p>
        </p:txBody>
      </p:sp>
      <p:sp>
        <p:nvSpPr>
          <p:cNvPr id="12" name="TextBox 11">
            <a:extLst>
              <a:ext uri="{FF2B5EF4-FFF2-40B4-BE49-F238E27FC236}">
                <a16:creationId xmlns:a16="http://schemas.microsoft.com/office/drawing/2014/main" id="{3107B71A-FB3B-D57F-B26A-B9A8E491C688}"/>
              </a:ext>
            </a:extLst>
          </p:cNvPr>
          <p:cNvSpPr txBox="1"/>
          <p:nvPr/>
        </p:nvSpPr>
        <p:spPr>
          <a:xfrm>
            <a:off x="6550649" y="2496400"/>
            <a:ext cx="3565629" cy="292388"/>
          </a:xfrm>
          <a:prstGeom prst="rect">
            <a:avLst/>
          </a:prstGeom>
          <a:noFill/>
        </p:spPr>
        <p:txBody>
          <a:bodyPr wrap="square" rtlCol="0">
            <a:spAutoFit/>
          </a:bodyPr>
          <a:lstStyle/>
          <a:p>
            <a:pPr lvl="1"/>
            <a:r>
              <a:rPr lang="en-US" sz="1300" u="sng">
                <a:solidFill>
                  <a:srgbClr val="0000FF"/>
                </a:solidFill>
                <a:latin typeface="Tw Cen MT"/>
              </a:rPr>
              <a:t>ftp://ftp.hpc.ncep.noaa.gov/5km_qpf/</a:t>
            </a:r>
          </a:p>
        </p:txBody>
      </p:sp>
      <p:pic>
        <p:nvPicPr>
          <p:cNvPr id="13" name="Picture 12">
            <a:extLst>
              <a:ext uri="{FF2B5EF4-FFF2-40B4-BE49-F238E27FC236}">
                <a16:creationId xmlns:a16="http://schemas.microsoft.com/office/drawing/2014/main" id="{B0125E8D-F85F-CE40-E9A6-4C343A4DCDCB}"/>
              </a:ext>
            </a:extLst>
          </p:cNvPr>
          <p:cNvPicPr>
            <a:picLocks noChangeAspect="1"/>
          </p:cNvPicPr>
          <p:nvPr/>
        </p:nvPicPr>
        <p:blipFill>
          <a:blip r:embed="rId4"/>
          <a:stretch>
            <a:fillRect/>
          </a:stretch>
        </p:blipFill>
        <p:spPr>
          <a:xfrm>
            <a:off x="6354109" y="2823350"/>
            <a:ext cx="1142215" cy="960942"/>
          </a:xfrm>
          <a:prstGeom prst="rect">
            <a:avLst/>
          </a:prstGeom>
        </p:spPr>
      </p:pic>
      <p:pic>
        <p:nvPicPr>
          <p:cNvPr id="14" name="Picture 13">
            <a:extLst>
              <a:ext uri="{FF2B5EF4-FFF2-40B4-BE49-F238E27FC236}">
                <a16:creationId xmlns:a16="http://schemas.microsoft.com/office/drawing/2014/main" id="{841D558C-71AA-F6D4-E2FE-C8CD420864A2}"/>
              </a:ext>
            </a:extLst>
          </p:cNvPr>
          <p:cNvPicPr>
            <a:picLocks noChangeAspect="1"/>
          </p:cNvPicPr>
          <p:nvPr/>
        </p:nvPicPr>
        <p:blipFill>
          <a:blip r:embed="rId5"/>
          <a:stretch>
            <a:fillRect/>
          </a:stretch>
        </p:blipFill>
        <p:spPr>
          <a:xfrm>
            <a:off x="6354109" y="3807453"/>
            <a:ext cx="1142215" cy="960942"/>
          </a:xfrm>
          <a:prstGeom prst="rect">
            <a:avLst/>
          </a:prstGeom>
        </p:spPr>
      </p:pic>
      <p:pic>
        <p:nvPicPr>
          <p:cNvPr id="15" name="Picture 14">
            <a:extLst>
              <a:ext uri="{FF2B5EF4-FFF2-40B4-BE49-F238E27FC236}">
                <a16:creationId xmlns:a16="http://schemas.microsoft.com/office/drawing/2014/main" id="{9B821F30-1BCF-A965-2974-A9CC4472CDDB}"/>
              </a:ext>
            </a:extLst>
          </p:cNvPr>
          <p:cNvPicPr>
            <a:picLocks noChangeAspect="1"/>
          </p:cNvPicPr>
          <p:nvPr/>
        </p:nvPicPr>
        <p:blipFill>
          <a:blip r:embed="rId6"/>
          <a:stretch>
            <a:fillRect/>
          </a:stretch>
        </p:blipFill>
        <p:spPr>
          <a:xfrm>
            <a:off x="6356586" y="4885176"/>
            <a:ext cx="1142214" cy="960941"/>
          </a:xfrm>
          <a:prstGeom prst="rect">
            <a:avLst/>
          </a:prstGeom>
        </p:spPr>
      </p:pic>
      <p:pic>
        <p:nvPicPr>
          <p:cNvPr id="16" name="Picture 15">
            <a:extLst>
              <a:ext uri="{FF2B5EF4-FFF2-40B4-BE49-F238E27FC236}">
                <a16:creationId xmlns:a16="http://schemas.microsoft.com/office/drawing/2014/main" id="{D24300D4-B41E-FA8C-ED12-0E229F671A15}"/>
              </a:ext>
            </a:extLst>
          </p:cNvPr>
          <p:cNvPicPr>
            <a:picLocks noChangeAspect="1"/>
          </p:cNvPicPr>
          <p:nvPr/>
        </p:nvPicPr>
        <p:blipFill>
          <a:blip r:embed="rId7"/>
          <a:stretch>
            <a:fillRect/>
          </a:stretch>
        </p:blipFill>
        <p:spPr>
          <a:xfrm>
            <a:off x="6354108" y="5861544"/>
            <a:ext cx="1142214" cy="960941"/>
          </a:xfrm>
          <a:prstGeom prst="rect">
            <a:avLst/>
          </a:prstGeom>
        </p:spPr>
      </p:pic>
      <p:cxnSp>
        <p:nvCxnSpPr>
          <p:cNvPr id="17" name="Straight Arrow Connector 16">
            <a:extLst>
              <a:ext uri="{FF2B5EF4-FFF2-40B4-BE49-F238E27FC236}">
                <a16:creationId xmlns:a16="http://schemas.microsoft.com/office/drawing/2014/main" id="{307BB746-5606-D158-B5D0-C6BD14809891}"/>
              </a:ext>
            </a:extLst>
          </p:cNvPr>
          <p:cNvCxnSpPr/>
          <p:nvPr/>
        </p:nvCxnSpPr>
        <p:spPr>
          <a:xfrm flipH="1" flipV="1">
            <a:off x="7142537" y="3177592"/>
            <a:ext cx="730124" cy="224735"/>
          </a:xfrm>
          <a:prstGeom prst="straightConnector1">
            <a:avLst/>
          </a:prstGeom>
          <a:noFill/>
          <a:ln w="19050" cap="flat" cmpd="sng" algn="ctr">
            <a:solidFill>
              <a:srgbClr val="53548A"/>
            </a:solidFill>
            <a:prstDash val="solid"/>
            <a:tailEnd type="triangle"/>
          </a:ln>
          <a:effectLst>
            <a:outerShdw blurRad="38100" dist="30000" dir="5400000" rotWithShape="0">
              <a:srgbClr val="000000">
                <a:alpha val="45000"/>
              </a:srgbClr>
            </a:outerShdw>
          </a:effectLst>
        </p:spPr>
      </p:cxnSp>
      <p:cxnSp>
        <p:nvCxnSpPr>
          <p:cNvPr id="18" name="Straight Arrow Connector 17">
            <a:extLst>
              <a:ext uri="{FF2B5EF4-FFF2-40B4-BE49-F238E27FC236}">
                <a16:creationId xmlns:a16="http://schemas.microsoft.com/office/drawing/2014/main" id="{2D05BFDE-AF20-36B1-E8CE-FEAF1D654A03}"/>
              </a:ext>
            </a:extLst>
          </p:cNvPr>
          <p:cNvCxnSpPr/>
          <p:nvPr/>
        </p:nvCxnSpPr>
        <p:spPr>
          <a:xfrm flipV="1">
            <a:off x="4235320" y="3246865"/>
            <a:ext cx="2399824" cy="148925"/>
          </a:xfrm>
          <a:prstGeom prst="straightConnector1">
            <a:avLst/>
          </a:prstGeom>
          <a:noFill/>
          <a:ln w="19050" cap="flat" cmpd="sng" algn="ctr">
            <a:solidFill>
              <a:srgbClr val="00B0F0"/>
            </a:solidFill>
            <a:prstDash val="solid"/>
            <a:tailEnd type="triangle"/>
          </a:ln>
          <a:effectLst>
            <a:outerShdw blurRad="38100" dist="30000" dir="5400000" rotWithShape="0">
              <a:srgbClr val="000000">
                <a:alpha val="45000"/>
              </a:srgbClr>
            </a:outerShdw>
          </a:effectLst>
        </p:spPr>
      </p:cxnSp>
      <p:cxnSp>
        <p:nvCxnSpPr>
          <p:cNvPr id="19" name="Straight Arrow Connector 18">
            <a:extLst>
              <a:ext uri="{FF2B5EF4-FFF2-40B4-BE49-F238E27FC236}">
                <a16:creationId xmlns:a16="http://schemas.microsoft.com/office/drawing/2014/main" id="{FCE8BCFD-F1EB-55AF-EC5E-96FEC26389E0}"/>
              </a:ext>
            </a:extLst>
          </p:cNvPr>
          <p:cNvCxnSpPr>
            <a:cxnSpLocks/>
          </p:cNvCxnSpPr>
          <p:nvPr/>
        </p:nvCxnSpPr>
        <p:spPr>
          <a:xfrm>
            <a:off x="4100850" y="3881376"/>
            <a:ext cx="2449799" cy="1275756"/>
          </a:xfrm>
          <a:prstGeom prst="straightConnector1">
            <a:avLst/>
          </a:prstGeom>
          <a:noFill/>
          <a:ln w="19050" cap="flat" cmpd="sng" algn="ctr">
            <a:solidFill>
              <a:srgbClr val="00B0F0"/>
            </a:solidFill>
            <a:prstDash val="solid"/>
            <a:tailEnd type="triangle"/>
          </a:ln>
          <a:effectLst>
            <a:outerShdw blurRad="38100" dist="30000" dir="5400000" rotWithShape="0">
              <a:srgbClr val="000000">
                <a:alpha val="45000"/>
              </a:srgbClr>
            </a:outerShdw>
          </a:effectLst>
        </p:spPr>
      </p:cxnSp>
      <p:cxnSp>
        <p:nvCxnSpPr>
          <p:cNvPr id="20" name="Straight Arrow Connector 19">
            <a:extLst>
              <a:ext uri="{FF2B5EF4-FFF2-40B4-BE49-F238E27FC236}">
                <a16:creationId xmlns:a16="http://schemas.microsoft.com/office/drawing/2014/main" id="{6C50E580-2AA1-8837-CD8D-32F81A5BD33C}"/>
              </a:ext>
            </a:extLst>
          </p:cNvPr>
          <p:cNvCxnSpPr>
            <a:cxnSpLocks/>
          </p:cNvCxnSpPr>
          <p:nvPr/>
        </p:nvCxnSpPr>
        <p:spPr>
          <a:xfrm flipH="1">
            <a:off x="7080651" y="3910325"/>
            <a:ext cx="754562" cy="1586697"/>
          </a:xfrm>
          <a:prstGeom prst="straightConnector1">
            <a:avLst/>
          </a:prstGeom>
          <a:noFill/>
          <a:ln w="19050" cap="flat" cmpd="sng" algn="ctr">
            <a:solidFill>
              <a:srgbClr val="53548A"/>
            </a:solidFill>
            <a:prstDash val="solid"/>
            <a:tailEnd type="triangle"/>
          </a:ln>
          <a:effectLst>
            <a:outerShdw blurRad="38100" dist="30000" dir="5400000" rotWithShape="0">
              <a:srgbClr val="000000">
                <a:alpha val="45000"/>
              </a:srgbClr>
            </a:outerShdw>
          </a:effectLst>
        </p:spPr>
      </p:cxnSp>
    </p:spTree>
    <p:extLst>
      <p:ext uri="{BB962C8B-B14F-4D97-AF65-F5344CB8AC3E}">
        <p14:creationId xmlns:p14="http://schemas.microsoft.com/office/powerpoint/2010/main" val="1339998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par>
                                <p:cTn id="17" presetID="10" presetClass="entr" presetSubtype="0"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par>
                                <p:cTn id="20" presetID="10" presetClass="entr" presetSubtype="0" fill="hold"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par>
                                <p:cTn id="23" presetID="10" presetClass="entr" presetSubtype="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childTnLst>
                                </p:cTn>
                              </p:par>
                              <p:par>
                                <p:cTn id="26" presetID="10" presetClass="entr" presetSubtype="0" fill="hold"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1890E76-C396-BB97-FBB4-DF5F3BD98B7C}"/>
              </a:ext>
            </a:extLst>
          </p:cNvPr>
          <p:cNvSpPr>
            <a:spLocks noGrp="1"/>
          </p:cNvSpPr>
          <p:nvPr>
            <p:ph type="title"/>
          </p:nvPr>
        </p:nvSpPr>
        <p:spPr/>
        <p:txBody>
          <a:bodyPr/>
          <a:lstStyle/>
          <a:p>
            <a:r>
              <a:rPr lang="en-US" dirty="0"/>
              <a:t>Ad Hoc Time Series Plotting</a:t>
            </a:r>
          </a:p>
        </p:txBody>
      </p:sp>
      <p:pic>
        <p:nvPicPr>
          <p:cNvPr id="9" name="Picture 8" descr="Map&#10;&#10;Description automatically generated">
            <a:extLst>
              <a:ext uri="{FF2B5EF4-FFF2-40B4-BE49-F238E27FC236}">
                <a16:creationId xmlns:a16="http://schemas.microsoft.com/office/drawing/2014/main" id="{F09DB5AC-AC81-3016-4C36-3FEE556EBAFC}"/>
              </a:ext>
            </a:extLst>
          </p:cNvPr>
          <p:cNvPicPr>
            <a:picLocks noChangeAspect="1"/>
          </p:cNvPicPr>
          <p:nvPr/>
        </p:nvPicPr>
        <p:blipFill>
          <a:blip r:embed="rId2"/>
          <a:stretch>
            <a:fillRect/>
          </a:stretch>
        </p:blipFill>
        <p:spPr>
          <a:xfrm>
            <a:off x="11006919" y="74390"/>
            <a:ext cx="1130490" cy="919063"/>
          </a:xfrm>
          <a:prstGeom prst="rect">
            <a:avLst/>
          </a:prstGeom>
        </p:spPr>
      </p:pic>
      <p:grpSp>
        <p:nvGrpSpPr>
          <p:cNvPr id="12" name="Group 11">
            <a:extLst>
              <a:ext uri="{FF2B5EF4-FFF2-40B4-BE49-F238E27FC236}">
                <a16:creationId xmlns:a16="http://schemas.microsoft.com/office/drawing/2014/main" id="{18BE9571-0C91-F85E-4548-D06E4891DB63}"/>
              </a:ext>
            </a:extLst>
          </p:cNvPr>
          <p:cNvGrpSpPr/>
          <p:nvPr/>
        </p:nvGrpSpPr>
        <p:grpSpPr>
          <a:xfrm>
            <a:off x="186999" y="1317052"/>
            <a:ext cx="11818001" cy="5411967"/>
            <a:chOff x="186999" y="1317052"/>
            <a:chExt cx="11818001" cy="5411967"/>
          </a:xfrm>
        </p:grpSpPr>
        <p:pic>
          <p:nvPicPr>
            <p:cNvPr id="2050" name="Picture 2">
              <a:extLst>
                <a:ext uri="{FF2B5EF4-FFF2-40B4-BE49-F238E27FC236}">
                  <a16:creationId xmlns:a16="http://schemas.microsoft.com/office/drawing/2014/main" id="{7FDC234A-7477-D8B5-90B0-23871E56FF8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6999" y="1317052"/>
              <a:ext cx="11818001" cy="5411967"/>
            </a:xfrm>
            <a:prstGeom prst="rect">
              <a:avLst/>
            </a:prstGeom>
            <a:noFill/>
            <a:extLst>
              <a:ext uri="{909E8E84-426E-40DD-AFC4-6F175D3DCCD1}">
                <a14:hiddenFill xmlns:a14="http://schemas.microsoft.com/office/drawing/2010/main">
                  <a:solidFill>
                    <a:srgbClr val="FFFFFF"/>
                  </a:solidFill>
                </a14:hiddenFill>
              </a:ext>
            </a:extLst>
          </p:spPr>
        </p:pic>
        <p:sp>
          <p:nvSpPr>
            <p:cNvPr id="2" name="Oval 1">
              <a:extLst>
                <a:ext uri="{FF2B5EF4-FFF2-40B4-BE49-F238E27FC236}">
                  <a16:creationId xmlns:a16="http://schemas.microsoft.com/office/drawing/2014/main" id="{0E401936-D39B-EEAB-AC08-EAE436907F6E}"/>
                </a:ext>
              </a:extLst>
            </p:cNvPr>
            <p:cNvSpPr/>
            <p:nvPr/>
          </p:nvSpPr>
          <p:spPr>
            <a:xfrm>
              <a:off x="7621244" y="4777273"/>
              <a:ext cx="123163" cy="123165"/>
            </a:xfrm>
            <a:prstGeom prst="ellipse">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Oval 3">
              <a:extLst>
                <a:ext uri="{FF2B5EF4-FFF2-40B4-BE49-F238E27FC236}">
                  <a16:creationId xmlns:a16="http://schemas.microsoft.com/office/drawing/2014/main" id="{1EE3349F-358F-A415-AF17-F599EEEA8926}"/>
                </a:ext>
              </a:extLst>
            </p:cNvPr>
            <p:cNvSpPr/>
            <p:nvPr/>
          </p:nvSpPr>
          <p:spPr>
            <a:xfrm>
              <a:off x="6747777" y="5042141"/>
              <a:ext cx="123163" cy="123165"/>
            </a:xfrm>
            <a:prstGeom prst="ellipse">
              <a:avLst/>
            </a:prstGeom>
            <a:solidFill>
              <a:srgbClr val="FF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Oval 5">
              <a:extLst>
                <a:ext uri="{FF2B5EF4-FFF2-40B4-BE49-F238E27FC236}">
                  <a16:creationId xmlns:a16="http://schemas.microsoft.com/office/drawing/2014/main" id="{158FF9A7-AFF6-53E2-0C4D-3F7E1155829F}"/>
                </a:ext>
              </a:extLst>
            </p:cNvPr>
            <p:cNvSpPr/>
            <p:nvPr/>
          </p:nvSpPr>
          <p:spPr>
            <a:xfrm>
              <a:off x="7060785" y="4116044"/>
              <a:ext cx="123163" cy="123165"/>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Oval 6">
              <a:extLst>
                <a:ext uri="{FF2B5EF4-FFF2-40B4-BE49-F238E27FC236}">
                  <a16:creationId xmlns:a16="http://schemas.microsoft.com/office/drawing/2014/main" id="{1205C974-DE5E-AB01-90F3-11CC968EA1E6}"/>
                </a:ext>
              </a:extLst>
            </p:cNvPr>
            <p:cNvSpPr/>
            <p:nvPr/>
          </p:nvSpPr>
          <p:spPr>
            <a:xfrm>
              <a:off x="6295675" y="4082453"/>
              <a:ext cx="123163" cy="123165"/>
            </a:xfrm>
            <a:prstGeom prst="ellipse">
              <a:avLst/>
            </a:prstGeom>
            <a:solidFill>
              <a:srgbClr val="00F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Oval 7">
              <a:extLst>
                <a:ext uri="{FF2B5EF4-FFF2-40B4-BE49-F238E27FC236}">
                  <a16:creationId xmlns:a16="http://schemas.microsoft.com/office/drawing/2014/main" id="{3BAAB171-9A3E-A4F8-9C13-8A750F065C34}"/>
                </a:ext>
              </a:extLst>
            </p:cNvPr>
            <p:cNvSpPr/>
            <p:nvPr/>
          </p:nvSpPr>
          <p:spPr>
            <a:xfrm>
              <a:off x="5659048" y="3943656"/>
              <a:ext cx="123163" cy="123165"/>
            </a:xfrm>
            <a:prstGeom prst="ellipse">
              <a:avLst/>
            </a:prstGeom>
            <a:solidFill>
              <a:srgbClr val="FFC8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Oval 9">
              <a:extLst>
                <a:ext uri="{FF2B5EF4-FFF2-40B4-BE49-F238E27FC236}">
                  <a16:creationId xmlns:a16="http://schemas.microsoft.com/office/drawing/2014/main" id="{C6598ED1-7AEF-643E-E060-607DD7FC3C22}"/>
                </a:ext>
              </a:extLst>
            </p:cNvPr>
            <p:cNvSpPr/>
            <p:nvPr/>
          </p:nvSpPr>
          <p:spPr>
            <a:xfrm>
              <a:off x="5440991" y="4662073"/>
              <a:ext cx="123163" cy="123165"/>
            </a:xfrm>
            <a:prstGeom prst="ellipse">
              <a:avLst/>
            </a:prstGeom>
            <a:solidFill>
              <a:srgbClr val="00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15" name="Picture 14">
            <a:extLst>
              <a:ext uri="{FF2B5EF4-FFF2-40B4-BE49-F238E27FC236}">
                <a16:creationId xmlns:a16="http://schemas.microsoft.com/office/drawing/2014/main" id="{7BFE8A6C-9F85-E12C-713C-0C246B48B72C}"/>
              </a:ext>
            </a:extLst>
          </p:cNvPr>
          <p:cNvPicPr>
            <a:picLocks noChangeAspect="1"/>
          </p:cNvPicPr>
          <p:nvPr/>
        </p:nvPicPr>
        <p:blipFill rotWithShape="1">
          <a:blip r:embed="rId4"/>
          <a:srcRect l="6390"/>
          <a:stretch/>
        </p:blipFill>
        <p:spPr>
          <a:xfrm>
            <a:off x="1288211" y="363541"/>
            <a:ext cx="372232" cy="36379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7" name="TextBox 16">
            <a:extLst>
              <a:ext uri="{FF2B5EF4-FFF2-40B4-BE49-F238E27FC236}">
                <a16:creationId xmlns:a16="http://schemas.microsoft.com/office/drawing/2014/main" id="{7E4AAAEC-D2AC-D9C8-9393-058B0ACDF64D}"/>
              </a:ext>
            </a:extLst>
          </p:cNvPr>
          <p:cNvSpPr txBox="1"/>
          <p:nvPr/>
        </p:nvSpPr>
        <p:spPr>
          <a:xfrm>
            <a:off x="5440991" y="6324093"/>
            <a:ext cx="4060199" cy="369332"/>
          </a:xfrm>
          <a:prstGeom prst="rect">
            <a:avLst/>
          </a:prstGeom>
          <a:noFill/>
        </p:spPr>
        <p:txBody>
          <a:bodyPr wrap="square" rtlCol="0">
            <a:spAutoFit/>
          </a:bodyPr>
          <a:lstStyle/>
          <a:p>
            <a:pPr algn="ctr"/>
            <a:r>
              <a:rPr lang="en-US" dirty="0"/>
              <a:t>Hurricane Florence (September 2018)</a:t>
            </a:r>
          </a:p>
        </p:txBody>
      </p:sp>
    </p:spTree>
    <p:extLst>
      <p:ext uri="{BB962C8B-B14F-4D97-AF65-F5344CB8AC3E}">
        <p14:creationId xmlns:p14="http://schemas.microsoft.com/office/powerpoint/2010/main" val="35265387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176ADBF0-73A2-7FC9-C0D1-BB5C40945882}"/>
              </a:ext>
            </a:extLst>
          </p:cNvPr>
          <p:cNvSpPr>
            <a:spLocks noGrp="1"/>
          </p:cNvSpPr>
          <p:nvPr>
            <p:ph sz="quarter" idx="10"/>
          </p:nvPr>
        </p:nvSpPr>
        <p:spPr>
          <a:xfrm>
            <a:off x="613841" y="1509019"/>
            <a:ext cx="4821284" cy="2594610"/>
          </a:xfrm>
        </p:spPr>
        <p:txBody>
          <a:bodyPr/>
          <a:lstStyle/>
          <a:p>
            <a:pPr lvl="1"/>
            <a:r>
              <a:rPr lang="en-US" sz="2200" dirty="0"/>
              <a:t>Inverse Distance Squared (IDW2)</a:t>
            </a:r>
          </a:p>
          <a:p>
            <a:pPr lvl="2"/>
            <a:endParaRPr lang="en-US" sz="2200" dirty="0"/>
          </a:p>
          <a:p>
            <a:pPr lvl="1"/>
            <a:r>
              <a:rPr lang="en-US" sz="2200" dirty="0"/>
              <a:t>Inverse Distance (IDW)</a:t>
            </a:r>
          </a:p>
          <a:p>
            <a:pPr lvl="2"/>
            <a:endParaRPr lang="en-US" sz="2200" dirty="0"/>
          </a:p>
          <a:p>
            <a:pPr lvl="1"/>
            <a:r>
              <a:rPr lang="en-US" sz="2200" dirty="0"/>
              <a:t>Nearest Neighbor (NN)</a:t>
            </a:r>
          </a:p>
          <a:p>
            <a:pPr lvl="2"/>
            <a:endParaRPr lang="en-US" sz="2200" dirty="0"/>
          </a:p>
          <a:p>
            <a:pPr lvl="1"/>
            <a:r>
              <a:rPr lang="en-US" sz="2200" dirty="0"/>
              <a:t>Bilinear (BL)</a:t>
            </a:r>
          </a:p>
        </p:txBody>
      </p:sp>
      <p:sp>
        <p:nvSpPr>
          <p:cNvPr id="5" name="Title 4">
            <a:extLst>
              <a:ext uri="{FF2B5EF4-FFF2-40B4-BE49-F238E27FC236}">
                <a16:creationId xmlns:a16="http://schemas.microsoft.com/office/drawing/2014/main" id="{8F0CD153-0239-3C77-FDB9-61E478582315}"/>
              </a:ext>
            </a:extLst>
          </p:cNvPr>
          <p:cNvSpPr>
            <a:spLocks noGrp="1"/>
          </p:cNvSpPr>
          <p:nvPr>
            <p:ph type="title"/>
          </p:nvPr>
        </p:nvSpPr>
        <p:spPr/>
        <p:txBody>
          <a:bodyPr/>
          <a:lstStyle/>
          <a:p>
            <a:r>
              <a:rPr lang="en-US" dirty="0" err="1"/>
              <a:t>MetInterp</a:t>
            </a:r>
            <a:endParaRPr lang="en-US" dirty="0"/>
          </a:p>
        </p:txBody>
      </p:sp>
      <p:pic>
        <p:nvPicPr>
          <p:cNvPr id="4" name="Picture 3">
            <a:extLst>
              <a:ext uri="{FF2B5EF4-FFF2-40B4-BE49-F238E27FC236}">
                <a16:creationId xmlns:a16="http://schemas.microsoft.com/office/drawing/2014/main" id="{3102DFDF-4A49-79EB-0D1C-996647437045}"/>
              </a:ext>
            </a:extLst>
          </p:cNvPr>
          <p:cNvPicPr>
            <a:picLocks noChangeAspect="1"/>
          </p:cNvPicPr>
          <p:nvPr/>
        </p:nvPicPr>
        <p:blipFill>
          <a:blip r:embed="rId2"/>
          <a:stretch>
            <a:fillRect/>
          </a:stretch>
        </p:blipFill>
        <p:spPr>
          <a:xfrm>
            <a:off x="4289055" y="346559"/>
            <a:ext cx="414337" cy="39776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8" name="Picture 7">
            <a:extLst>
              <a:ext uri="{FF2B5EF4-FFF2-40B4-BE49-F238E27FC236}">
                <a16:creationId xmlns:a16="http://schemas.microsoft.com/office/drawing/2014/main" id="{362F801B-EDB7-2904-2FB9-BA558F86ECD3}"/>
              </a:ext>
            </a:extLst>
          </p:cNvPr>
          <p:cNvPicPr>
            <a:picLocks noChangeAspect="1"/>
          </p:cNvPicPr>
          <p:nvPr/>
        </p:nvPicPr>
        <p:blipFill>
          <a:blip r:embed="rId3"/>
          <a:stretch>
            <a:fillRect/>
          </a:stretch>
        </p:blipFill>
        <p:spPr>
          <a:xfrm>
            <a:off x="5507039" y="1133037"/>
            <a:ext cx="6071120" cy="5630272"/>
          </a:xfrm>
          <a:prstGeom prst="rect">
            <a:avLst/>
          </a:prstGeom>
        </p:spPr>
      </p:pic>
      <p:sp>
        <p:nvSpPr>
          <p:cNvPr id="9" name="TextBox 8">
            <a:extLst>
              <a:ext uri="{FF2B5EF4-FFF2-40B4-BE49-F238E27FC236}">
                <a16:creationId xmlns:a16="http://schemas.microsoft.com/office/drawing/2014/main" id="{3CC96CD9-A4F5-F568-C983-5630D5022F92}"/>
              </a:ext>
            </a:extLst>
          </p:cNvPr>
          <p:cNvSpPr txBox="1"/>
          <p:nvPr/>
        </p:nvSpPr>
        <p:spPr>
          <a:xfrm>
            <a:off x="6698665" y="1401869"/>
            <a:ext cx="650825" cy="307777"/>
          </a:xfrm>
          <a:prstGeom prst="rect">
            <a:avLst/>
          </a:prstGeom>
          <a:noFill/>
        </p:spPr>
        <p:txBody>
          <a:bodyPr wrap="square" rtlCol="0">
            <a:spAutoFit/>
          </a:bodyPr>
          <a:lstStyle/>
          <a:p>
            <a:pPr algn="ctr"/>
            <a:r>
              <a:rPr lang="en-US" sz="1400" b="1" dirty="0"/>
              <a:t>IDW2</a:t>
            </a:r>
          </a:p>
        </p:txBody>
      </p:sp>
      <p:sp>
        <p:nvSpPr>
          <p:cNvPr id="10" name="TextBox 9">
            <a:extLst>
              <a:ext uri="{FF2B5EF4-FFF2-40B4-BE49-F238E27FC236}">
                <a16:creationId xmlns:a16="http://schemas.microsoft.com/office/drawing/2014/main" id="{2C803371-24F7-09BB-8214-A3060F0981E4}"/>
              </a:ext>
            </a:extLst>
          </p:cNvPr>
          <p:cNvSpPr txBox="1"/>
          <p:nvPr/>
        </p:nvSpPr>
        <p:spPr>
          <a:xfrm>
            <a:off x="9800005" y="1401868"/>
            <a:ext cx="650825" cy="307777"/>
          </a:xfrm>
          <a:prstGeom prst="rect">
            <a:avLst/>
          </a:prstGeom>
          <a:noFill/>
        </p:spPr>
        <p:txBody>
          <a:bodyPr wrap="square" rtlCol="0">
            <a:spAutoFit/>
          </a:bodyPr>
          <a:lstStyle/>
          <a:p>
            <a:pPr algn="ctr"/>
            <a:r>
              <a:rPr lang="en-US" sz="1400" b="1" dirty="0"/>
              <a:t>NN</a:t>
            </a:r>
          </a:p>
        </p:txBody>
      </p:sp>
      <p:sp>
        <p:nvSpPr>
          <p:cNvPr id="11" name="TextBox 10">
            <a:extLst>
              <a:ext uri="{FF2B5EF4-FFF2-40B4-BE49-F238E27FC236}">
                <a16:creationId xmlns:a16="http://schemas.microsoft.com/office/drawing/2014/main" id="{E5A6D243-7FAF-89A3-4029-B05AFB381968}"/>
              </a:ext>
            </a:extLst>
          </p:cNvPr>
          <p:cNvSpPr txBox="1"/>
          <p:nvPr/>
        </p:nvSpPr>
        <p:spPr>
          <a:xfrm>
            <a:off x="6723005" y="4146001"/>
            <a:ext cx="650825" cy="307777"/>
          </a:xfrm>
          <a:prstGeom prst="rect">
            <a:avLst/>
          </a:prstGeom>
          <a:noFill/>
        </p:spPr>
        <p:txBody>
          <a:bodyPr wrap="square" rtlCol="0">
            <a:spAutoFit/>
          </a:bodyPr>
          <a:lstStyle/>
          <a:p>
            <a:pPr algn="ctr"/>
            <a:r>
              <a:rPr lang="en-US" sz="1400" b="1" dirty="0"/>
              <a:t>IDW</a:t>
            </a:r>
          </a:p>
        </p:txBody>
      </p:sp>
      <p:sp>
        <p:nvSpPr>
          <p:cNvPr id="12" name="TextBox 11">
            <a:extLst>
              <a:ext uri="{FF2B5EF4-FFF2-40B4-BE49-F238E27FC236}">
                <a16:creationId xmlns:a16="http://schemas.microsoft.com/office/drawing/2014/main" id="{B6B5D119-CBEC-5803-1BCF-4F1F236C4A54}"/>
              </a:ext>
            </a:extLst>
          </p:cNvPr>
          <p:cNvSpPr txBox="1"/>
          <p:nvPr/>
        </p:nvSpPr>
        <p:spPr>
          <a:xfrm>
            <a:off x="9800004" y="4146000"/>
            <a:ext cx="650825" cy="307777"/>
          </a:xfrm>
          <a:prstGeom prst="rect">
            <a:avLst/>
          </a:prstGeom>
          <a:noFill/>
        </p:spPr>
        <p:txBody>
          <a:bodyPr wrap="square" rtlCol="0">
            <a:spAutoFit/>
          </a:bodyPr>
          <a:lstStyle/>
          <a:p>
            <a:pPr algn="ctr"/>
            <a:r>
              <a:rPr lang="en-US" sz="1400" b="1" dirty="0"/>
              <a:t>BL</a:t>
            </a:r>
          </a:p>
        </p:txBody>
      </p:sp>
    </p:spTree>
    <p:extLst>
      <p:ext uri="{BB962C8B-B14F-4D97-AF65-F5344CB8AC3E}">
        <p14:creationId xmlns:p14="http://schemas.microsoft.com/office/powerpoint/2010/main" val="3400608810"/>
      </p:ext>
    </p:extLst>
  </p:cSld>
  <p:clrMapOvr>
    <a:masterClrMapping/>
  </p:clrMapOvr>
</p:sld>
</file>

<file path=ppt/theme/theme1.xml><?xml version="1.0" encoding="utf-8"?>
<a:theme xmlns:a="http://schemas.openxmlformats.org/drawingml/2006/main" name="1_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3_Army">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customXml/itemProps3.xml><?xml version="1.0" encoding="utf-8"?>
<ds:datastoreItem xmlns:ds="http://schemas.openxmlformats.org/officeDocument/2006/customXml" ds:itemID="{57CAE72E-856B-4DF4-A9F6-93C41667E9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27468</TotalTime>
  <Words>372</Words>
  <Application>Microsoft Office PowerPoint</Application>
  <PresentationFormat>Widescreen</PresentationFormat>
  <Paragraphs>76</Paragraphs>
  <Slides>14</Slides>
  <Notes>3</Notes>
  <HiddenSlides>0</HiddenSlides>
  <MMClips>1</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14</vt:i4>
      </vt:variant>
    </vt:vector>
  </HeadingPairs>
  <TitlesOfParts>
    <vt:vector size="23" baseType="lpstr">
      <vt:lpstr>Arial</vt:lpstr>
      <vt:lpstr>Calibri</vt:lpstr>
      <vt:lpstr>Corbel</vt:lpstr>
      <vt:lpstr>Lucida Handwriting</vt:lpstr>
      <vt:lpstr>Tw Cen MT</vt:lpstr>
      <vt:lpstr>Wingdings</vt:lpstr>
      <vt:lpstr>1_HEC</vt:lpstr>
      <vt:lpstr>2_IWR-HEC</vt:lpstr>
      <vt:lpstr>3_Army</vt:lpstr>
      <vt:lpstr>HEC-MetVue overview</vt:lpstr>
      <vt:lpstr>Overview</vt:lpstr>
      <vt:lpstr>Combined Dynamic Time Window/Animation</vt:lpstr>
      <vt:lpstr>Quality Control of Interpolated Precipitation Grids</vt:lpstr>
      <vt:lpstr>Image Translation</vt:lpstr>
      <vt:lpstr>Image Translation</vt:lpstr>
      <vt:lpstr>Basin Average Comparison Quantitative Forecast Precipitation (QPF)</vt:lpstr>
      <vt:lpstr>Ad Hoc Time Series Plotting</vt:lpstr>
      <vt:lpstr>MetInterp</vt:lpstr>
      <vt:lpstr>HEC-MetVue Command Line Operations</vt:lpstr>
      <vt:lpstr>District Daily Precipitation Reports Automated Processing of Real-Time Precipitation Basin Averages</vt:lpstr>
      <vt:lpstr>PowerPoint Presentation</vt:lpstr>
      <vt:lpstr>PowerPoint Presentation</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Hanbali, Fauwaz U CIV USARMY CEIWR (USA)</cp:lastModifiedBy>
  <cp:revision>660</cp:revision>
  <dcterms:created xsi:type="dcterms:W3CDTF">2017-02-20T05:10:01Z</dcterms:created>
  <dcterms:modified xsi:type="dcterms:W3CDTF">2025-10-09T23:12:58Z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