
<file path=[Content_Types].xml><?xml version="1.0" encoding="utf-8"?>
<Types xmlns="http://schemas.openxmlformats.org/package/2006/content-types">
  <Default Extension="jpeg" ContentType="image/jpeg"/>
  <Default Extension="jpg" ContentType="image/gif"/>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8"/>
  </p:notesMasterIdLst>
  <p:handoutMasterIdLst>
    <p:handoutMasterId r:id="rId19"/>
  </p:handoutMasterIdLst>
  <p:sldIdLst>
    <p:sldId id="847" r:id="rId7"/>
    <p:sldId id="848" r:id="rId8"/>
    <p:sldId id="629" r:id="rId9"/>
    <p:sldId id="526" r:id="rId10"/>
    <p:sldId id="496" r:id="rId11"/>
    <p:sldId id="498" r:id="rId12"/>
    <p:sldId id="499" r:id="rId13"/>
    <p:sldId id="843" r:id="rId14"/>
    <p:sldId id="844" r:id="rId15"/>
    <p:sldId id="544" r:id="rId16"/>
    <p:sldId id="53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4023" autoAdjust="0"/>
    <p:restoredTop sz="80057" autoAdjust="0"/>
  </p:normalViewPr>
  <p:slideViewPr>
    <p:cSldViewPr snapToGrid="0">
      <p:cViewPr varScale="1">
        <p:scale>
          <a:sx n="58" d="100"/>
          <a:sy n="58" d="100"/>
        </p:scale>
        <p:origin x="208" y="1032"/>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10/9/2025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10/9/2025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94894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11</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secHead">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p>
        </p:txBody>
      </p:sp>
      <p:sp>
        <p:nvSpPr>
          <p:cNvPr id="12" name="Date Placeholder 11"/>
          <p:cNvSpPr>
            <a:spLocks noGrp="1"/>
          </p:cNvSpPr>
          <p:nvPr>
            <p:ph type="dt" sz="half" idx="10"/>
          </p:nvPr>
        </p:nvSpPr>
        <p:spPr/>
        <p:txBody>
          <a:bodyPr/>
          <a:lstStyle/>
          <a:p>
            <a:fld id="{2B147747-029B-4583-B0CB-DDC7DB936F00}" type="datetimeFigureOut">
              <a:rPr lang="en-US" smtClean="0"/>
              <a:pPr/>
              <a:t>10/9/2025</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pic>
        <p:nvPicPr>
          <p:cNvPr id="4" name="Picture 2">
            <a:extLst>
              <a:ext uri="{FF2B5EF4-FFF2-40B4-BE49-F238E27FC236}">
                <a16:creationId xmlns:a16="http://schemas.microsoft.com/office/drawing/2014/main" id="{81C08F00-48D0-CBB0-E82B-A08107C12FD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9E219FA-BD1A-8EBF-C301-014386C89881}"/>
              </a:ext>
            </a:extLst>
          </p:cNvPr>
          <p:cNvPicPr>
            <a:picLocks noChangeAspect="1"/>
          </p:cNvPicPr>
          <p:nvPr userDrawn="1"/>
        </p:nvPicPr>
        <p:blipFill>
          <a:blip r:embed="rId3"/>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35435745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2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pic>
        <p:nvPicPr>
          <p:cNvPr id="6" name="Corps Logo" descr="A red and white sign&#10;&#10;Description automatically generated with medium confidence">
            <a:extLst>
              <a:ext uri="{FF2B5EF4-FFF2-40B4-BE49-F238E27FC236}">
                <a16:creationId xmlns:a16="http://schemas.microsoft.com/office/drawing/2014/main" id="{DBA05732-1718-E39A-C3B9-72034AB95242}"/>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8ADDAB12-2224-CCA7-F0C6-C3138200F6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095433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2.jp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slideLayout" Target="../slideLayouts/slideLayout62.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34" Type="http://schemas.openxmlformats.org/officeDocument/2006/relationships/image" Target="../media/image6.png"/><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33" Type="http://schemas.openxmlformats.org/officeDocument/2006/relationships/image" Target="../media/image5.png"/><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29" Type="http://schemas.openxmlformats.org/officeDocument/2006/relationships/slideLayout" Target="../slideLayouts/slideLayout65.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32" Type="http://schemas.openxmlformats.org/officeDocument/2006/relationships/image" Target="../media/image8.png"/><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28" Type="http://schemas.openxmlformats.org/officeDocument/2006/relationships/slideLayout" Target="../slideLayouts/slideLayout64.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31" Type="http://schemas.openxmlformats.org/officeDocument/2006/relationships/image" Target="../media/image7.png"/><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slideLayout" Target="../slideLayouts/slideLayout63.xml"/><Relationship Id="rId30" Type="http://schemas.openxmlformats.org/officeDocument/2006/relationships/theme" Target="../theme/theme2.xml"/><Relationship Id="rId8"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8.xml"/><Relationship Id="rId18" Type="http://schemas.openxmlformats.org/officeDocument/2006/relationships/slideLayout" Target="../slideLayouts/slideLayout83.xml"/><Relationship Id="rId26" Type="http://schemas.openxmlformats.org/officeDocument/2006/relationships/slideLayout" Target="../slideLayouts/slideLayout91.xml"/><Relationship Id="rId3" Type="http://schemas.openxmlformats.org/officeDocument/2006/relationships/slideLayout" Target="../slideLayouts/slideLayout68.xml"/><Relationship Id="rId21" Type="http://schemas.openxmlformats.org/officeDocument/2006/relationships/slideLayout" Target="../slideLayouts/slideLayout86.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17" Type="http://schemas.openxmlformats.org/officeDocument/2006/relationships/slideLayout" Target="../slideLayouts/slideLayout82.xml"/><Relationship Id="rId25" Type="http://schemas.openxmlformats.org/officeDocument/2006/relationships/slideLayout" Target="../slideLayouts/slideLayout90.xml"/><Relationship Id="rId33" Type="http://schemas.openxmlformats.org/officeDocument/2006/relationships/image" Target="../media/image8.png"/><Relationship Id="rId2" Type="http://schemas.openxmlformats.org/officeDocument/2006/relationships/slideLayout" Target="../slideLayouts/slideLayout67.xml"/><Relationship Id="rId16" Type="http://schemas.openxmlformats.org/officeDocument/2006/relationships/slideLayout" Target="../slideLayouts/slideLayout81.xml"/><Relationship Id="rId20" Type="http://schemas.openxmlformats.org/officeDocument/2006/relationships/slideLayout" Target="../slideLayouts/slideLayout85.xml"/><Relationship Id="rId29" Type="http://schemas.openxmlformats.org/officeDocument/2006/relationships/slideLayout" Target="../slideLayouts/slideLayout94.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24" Type="http://schemas.openxmlformats.org/officeDocument/2006/relationships/slideLayout" Target="../slideLayouts/slideLayout89.xml"/><Relationship Id="rId32" Type="http://schemas.openxmlformats.org/officeDocument/2006/relationships/image" Target="../media/image7.png"/><Relationship Id="rId5" Type="http://schemas.openxmlformats.org/officeDocument/2006/relationships/slideLayout" Target="../slideLayouts/slideLayout70.xml"/><Relationship Id="rId15" Type="http://schemas.openxmlformats.org/officeDocument/2006/relationships/slideLayout" Target="../slideLayouts/slideLayout80.xml"/><Relationship Id="rId23" Type="http://schemas.openxmlformats.org/officeDocument/2006/relationships/slideLayout" Target="../slideLayouts/slideLayout88.xml"/><Relationship Id="rId28" Type="http://schemas.openxmlformats.org/officeDocument/2006/relationships/slideLayout" Target="../slideLayouts/slideLayout93.xml"/><Relationship Id="rId10" Type="http://schemas.openxmlformats.org/officeDocument/2006/relationships/slideLayout" Target="../slideLayouts/slideLayout75.xml"/><Relationship Id="rId19" Type="http://schemas.openxmlformats.org/officeDocument/2006/relationships/slideLayout" Target="../slideLayouts/slideLayout84.xml"/><Relationship Id="rId31" Type="http://schemas.openxmlformats.org/officeDocument/2006/relationships/theme" Target="../theme/theme3.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 Id="rId22" Type="http://schemas.openxmlformats.org/officeDocument/2006/relationships/slideLayout" Target="../slideLayouts/slideLayout87.xml"/><Relationship Id="rId27" Type="http://schemas.openxmlformats.org/officeDocument/2006/relationships/slideLayout" Target="../slideLayouts/slideLayout92.xml"/><Relationship Id="rId30" Type="http://schemas.openxmlformats.org/officeDocument/2006/relationships/slideLayout" Target="../slideLayouts/slideLayout95.xml"/><Relationship Id="rId8"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8"/>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9"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8" r:id="rId35"/>
    <p:sldLayoutId id="2147484249" r:id="rId36"/>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0.xml"/><Relationship Id="rId5" Type="http://schemas.openxmlformats.org/officeDocument/2006/relationships/image" Target="../media/image11.jp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a:xfrm>
            <a:off x="266700" y="260931"/>
            <a:ext cx="5821279" cy="1833340"/>
          </a:xfrm>
        </p:spPr>
        <p:txBody>
          <a:bodyPr/>
          <a:lstStyle/>
          <a:p>
            <a:pPr algn="ctr"/>
            <a:r>
              <a:rPr lang="en-US" sz="3600" dirty="0"/>
              <a:t>HEC-</a:t>
            </a:r>
            <a:r>
              <a:rPr lang="en-US" sz="3600" dirty="0" err="1"/>
              <a:t>MetVue</a:t>
            </a:r>
            <a:r>
              <a:rPr lang="en-US" sz="3600" dirty="0"/>
              <a:t> overview</a:t>
            </a:r>
            <a:endParaRPr lang="en-US" sz="1600" dirty="0"/>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a:prstGeom prst="rect">
            <a:avLst/>
          </a:prstGeom>
          <a:ln>
            <a:noFill/>
          </a:ln>
          <a:effectLst>
            <a:outerShdw blurRad="292100" dist="139700" dir="2700000" algn="tl" rotWithShape="0">
              <a:srgbClr val="333333">
                <a:alpha val="65000"/>
              </a:srgbClr>
            </a:outerShdw>
          </a:effectLst>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a:prstGeom prst="rect">
            <a:avLst/>
          </a:prstGeom>
          <a:ln>
            <a:noFill/>
          </a:ln>
          <a:effectLst>
            <a:outerShdw blurRad="292100" dist="139700" dir="2700000" algn="tl" rotWithShape="0">
              <a:srgbClr val="333333">
                <a:alpha val="65000"/>
              </a:srgbClr>
            </a:outerShdw>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a:xfrm>
            <a:off x="266700" y="2595714"/>
            <a:ext cx="5808663" cy="2985472"/>
          </a:xfrm>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a:prstGeom prst="rect">
            <a:avLst/>
          </a:prstGeom>
          <a:ln>
            <a:noFill/>
          </a:ln>
          <a:effectLst>
            <a:outerShdw blurRad="292100" dist="139700" dir="2700000" algn="tl" rotWithShape="0">
              <a:srgbClr val="333333">
                <a:alpha val="65000"/>
              </a:srgbClr>
            </a:outerShdw>
          </a:effectLst>
        </p:spPr>
      </p:pic>
      <p:sp>
        <p:nvSpPr>
          <p:cNvPr id="3" name="Title 4">
            <a:extLst>
              <a:ext uri="{FF2B5EF4-FFF2-40B4-BE49-F238E27FC236}">
                <a16:creationId xmlns:a16="http://schemas.microsoft.com/office/drawing/2014/main" id="{D137D13C-DFA5-00CD-D3A4-B0D1B641AC47}"/>
              </a:ext>
            </a:extLst>
          </p:cNvPr>
          <p:cNvSpPr txBox="1">
            <a:spLocks/>
          </p:cNvSpPr>
          <p:nvPr/>
        </p:nvSpPr>
        <p:spPr bwMode="auto">
          <a:xfrm>
            <a:off x="274721" y="2212801"/>
            <a:ext cx="5821279" cy="271754"/>
          </a:xfrm>
          <a:prstGeom prst="rect">
            <a:avLst/>
          </a:prstGeom>
          <a:noFill/>
          <a:ln w="12700">
            <a:solidFill>
              <a:schemeClr val="accent3"/>
            </a:solidFill>
            <a:miter lim="800000"/>
            <a:headEnd/>
            <a:tailEnd/>
          </a:ln>
        </p:spPr>
        <p:txBody>
          <a:bodyPr vert="horz" wrap="square" lIns="45720" tIns="0" rIns="0" bIns="0" numCol="1" anchor="ctr" anchorCtr="0" compatLnSpc="1">
            <a:prstTxWarp prst="textNoShape">
              <a:avLst/>
            </a:prstTxWarp>
          </a:bodyPr>
          <a:lstStyle>
            <a:lvl1pPr algn="ctr" rtl="0" eaLnBrk="1" fontAlgn="base" hangingPunct="1">
              <a:spcBef>
                <a:spcPct val="0"/>
              </a:spcBef>
              <a:spcAft>
                <a:spcPct val="0"/>
              </a:spcAft>
              <a:defRPr sz="3200" b="1" kern="1200" cap="all">
                <a:solidFill>
                  <a:schemeClr val="accent3"/>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800" dirty="0"/>
              <a:t>Part D – HEC-</a:t>
            </a:r>
            <a:r>
              <a:rPr lang="en-US" sz="1800" dirty="0" err="1"/>
              <a:t>MetVue</a:t>
            </a:r>
            <a:r>
              <a:rPr lang="en-US" sz="1800" dirty="0"/>
              <a:t> in CWMS</a:t>
            </a:r>
          </a:p>
        </p:txBody>
      </p:sp>
    </p:spTree>
    <p:extLst>
      <p:ext uri="{BB962C8B-B14F-4D97-AF65-F5344CB8AC3E}">
        <p14:creationId xmlns:p14="http://schemas.microsoft.com/office/powerpoint/2010/main" val="759827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Summary</a:t>
            </a:r>
          </a:p>
        </p:txBody>
      </p:sp>
      <p:sp>
        <p:nvSpPr>
          <p:cNvPr id="5" name="Text Placeholder 4"/>
          <p:cNvSpPr>
            <a:spLocks noGrp="1"/>
          </p:cNvSpPr>
          <p:nvPr>
            <p:ph type="body" idx="4294967295"/>
          </p:nvPr>
        </p:nvSpPr>
        <p:spPr>
          <a:xfrm>
            <a:off x="1181819" y="1164725"/>
            <a:ext cx="9721970" cy="4754090"/>
          </a:xfrm>
        </p:spPr>
        <p:txBody>
          <a:bodyPr>
            <a:noAutofit/>
          </a:bodyPr>
          <a:lstStyle/>
          <a:p>
            <a:pPr marL="282575" indent="-282575">
              <a:buFont typeface="Wingdings" panose="05000000000000000000" pitchFamily="2" charset="2"/>
              <a:buChar char="q"/>
            </a:pPr>
            <a:r>
              <a:rPr lang="en-US" sz="2000" dirty="0">
                <a:solidFill>
                  <a:schemeClr val="tx1"/>
                </a:solidFill>
              </a:rPr>
              <a:t>HEC-</a:t>
            </a:r>
            <a:r>
              <a:rPr lang="en-US" sz="2000" dirty="0" err="1">
                <a:solidFill>
                  <a:schemeClr val="tx1"/>
                </a:solidFill>
              </a:rPr>
              <a:t>MetVue</a:t>
            </a:r>
            <a:r>
              <a:rPr lang="en-US" sz="2000" dirty="0">
                <a:solidFill>
                  <a:schemeClr val="tx1"/>
                </a:solidFill>
              </a:rPr>
              <a:t> allows for the display, verification, and editing of spatial data through interactive and visual means.</a:t>
            </a:r>
          </a:p>
          <a:p>
            <a:pPr marL="282575" indent="-282575">
              <a:buFont typeface="Wingdings" panose="05000000000000000000" pitchFamily="2" charset="2"/>
              <a:buChar char="q"/>
            </a:pPr>
            <a:endParaRPr lang="en-US" sz="1800" dirty="0">
              <a:solidFill>
                <a:schemeClr val="tx1"/>
              </a:solidFill>
            </a:endParaRPr>
          </a:p>
          <a:p>
            <a:pPr marL="282575" indent="-282575">
              <a:buFont typeface="Wingdings" panose="05000000000000000000" pitchFamily="2" charset="2"/>
              <a:buChar char="q"/>
            </a:pPr>
            <a:r>
              <a:rPr lang="en-US" sz="2000" dirty="0">
                <a:solidFill>
                  <a:schemeClr val="tx1"/>
                </a:solidFill>
              </a:rPr>
              <a:t>HEC-</a:t>
            </a:r>
            <a:r>
              <a:rPr lang="en-US" sz="2000" dirty="0" err="1">
                <a:solidFill>
                  <a:schemeClr val="tx1"/>
                </a:solidFill>
              </a:rPr>
              <a:t>MetVue</a:t>
            </a:r>
            <a:r>
              <a:rPr lang="en-US" sz="2000" dirty="0">
                <a:solidFill>
                  <a:schemeClr val="tx1"/>
                </a:solidFill>
              </a:rPr>
              <a:t> is designed to process and edit precipitation and other meteorological data sets including operations such as: spatial extents trimming, spatial and temporal translation, scaling and resizing, and animations.</a:t>
            </a:r>
          </a:p>
          <a:p>
            <a:pPr marL="282575" indent="-282575">
              <a:buFont typeface="Wingdings" panose="05000000000000000000" pitchFamily="2" charset="2"/>
              <a:buChar char="q"/>
            </a:pPr>
            <a:endParaRPr lang="en-US" sz="2000" dirty="0">
              <a:solidFill>
                <a:schemeClr val="tx1"/>
              </a:solidFill>
            </a:endParaRPr>
          </a:p>
          <a:p>
            <a:pPr marL="282575" indent="-282575">
              <a:buFont typeface="Wingdings" panose="05000000000000000000" pitchFamily="2" charset="2"/>
              <a:buChar char="q"/>
            </a:pPr>
            <a:r>
              <a:rPr lang="en-US" sz="2000" dirty="0">
                <a:solidFill>
                  <a:schemeClr val="tx1"/>
                </a:solidFill>
              </a:rPr>
              <a:t>HEC-</a:t>
            </a:r>
            <a:r>
              <a:rPr lang="en-US" sz="2000" dirty="0" err="1">
                <a:solidFill>
                  <a:schemeClr val="tx1"/>
                </a:solidFill>
              </a:rPr>
              <a:t>MetVue</a:t>
            </a:r>
            <a:r>
              <a:rPr lang="en-US" sz="2000" dirty="0">
                <a:solidFill>
                  <a:schemeClr val="tx1"/>
                </a:solidFill>
              </a:rPr>
              <a:t> provides a variety of data transformation and analysis tools, as well as batch processing utilities that can be used in CWMS real-time decision support, in particular: </a:t>
            </a:r>
          </a:p>
          <a:p>
            <a:pPr marL="547053" lvl="1" indent="-227013">
              <a:buFont typeface="Wingdings" panose="05000000000000000000" pitchFamily="2" charset="2"/>
              <a:buChar char="q"/>
            </a:pPr>
            <a:endParaRPr lang="en-US" sz="1200" dirty="0">
              <a:solidFill>
                <a:schemeClr val="tx1"/>
              </a:solidFill>
            </a:endParaRPr>
          </a:p>
          <a:p>
            <a:pPr marL="547053" lvl="1" indent="-227013">
              <a:buFont typeface="Wingdings" panose="05000000000000000000" pitchFamily="2" charset="2"/>
              <a:buChar char="q"/>
            </a:pPr>
            <a:r>
              <a:rPr lang="en-US" sz="1600" dirty="0">
                <a:solidFill>
                  <a:schemeClr val="tx1"/>
                </a:solidFill>
              </a:rPr>
              <a:t>Weather/Watershed Monitoring and Assessment and Report Generation</a:t>
            </a:r>
          </a:p>
          <a:p>
            <a:pPr marL="547053" lvl="1" indent="-227013">
              <a:buFont typeface="Wingdings" panose="05000000000000000000" pitchFamily="2" charset="2"/>
              <a:buChar char="q"/>
            </a:pPr>
            <a:endParaRPr lang="en-US" sz="1200" dirty="0">
              <a:solidFill>
                <a:schemeClr val="tx1"/>
              </a:solidFill>
            </a:endParaRPr>
          </a:p>
          <a:p>
            <a:pPr marL="547053" lvl="1" indent="-227013">
              <a:buFont typeface="Wingdings" panose="05000000000000000000" pitchFamily="2" charset="2"/>
              <a:buChar char="q"/>
            </a:pPr>
            <a:r>
              <a:rPr lang="en-US" sz="1600" dirty="0">
                <a:solidFill>
                  <a:schemeClr val="tx1"/>
                </a:solidFill>
              </a:rPr>
              <a:t>Scenario Development for Forecast Modeling</a:t>
            </a:r>
          </a:p>
          <a:p>
            <a:pPr marL="227013" indent="-227013">
              <a:buFont typeface="Wingdings" panose="05000000000000000000" pitchFamily="2" charset="2"/>
              <a:buChar char="q"/>
            </a:pPr>
            <a:endParaRPr lang="en-US" sz="1800" dirty="0">
              <a:solidFill>
                <a:schemeClr val="tx1"/>
              </a:solidFill>
            </a:endParaRPr>
          </a:p>
          <a:p>
            <a:pPr marL="457200" indent="-457200">
              <a:buFont typeface="Wingdings" panose="05000000000000000000" pitchFamily="2" charset="2"/>
              <a:buChar char="q"/>
            </a:pPr>
            <a:endParaRPr lang="en-US" sz="1800" dirty="0">
              <a:solidFill>
                <a:schemeClr val="tx1"/>
              </a:solidFill>
            </a:endParaRPr>
          </a:p>
        </p:txBody>
      </p:sp>
    </p:spTree>
    <p:extLst>
      <p:ext uri="{BB962C8B-B14F-4D97-AF65-F5344CB8AC3E}">
        <p14:creationId xmlns:p14="http://schemas.microsoft.com/office/powerpoint/2010/main" val="152062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276065525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59F2E700-33D2-B4A0-E922-326F24336F44}"/>
              </a:ext>
            </a:extLst>
          </p:cNvPr>
          <p:cNvSpPr txBox="1">
            <a:spLocks/>
          </p:cNvSpPr>
          <p:nvPr/>
        </p:nvSpPr>
        <p:spPr bwMode="auto">
          <a:xfrm>
            <a:off x="3793789" y="1116750"/>
            <a:ext cx="6621720" cy="33584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dirty="0"/>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Program Interface</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Key Features Orientation</a:t>
            </a:r>
          </a:p>
          <a:p>
            <a:pPr marL="342900" indent="-342900">
              <a:buFont typeface="Wingdings" panose="05000000000000000000" pitchFamily="2" charset="2"/>
              <a:buChar char="Ø"/>
            </a:pPr>
            <a:endParaRPr lang="en-US" dirty="0">
              <a:solidFill>
                <a:schemeClr val="bg1">
                  <a:lumMod val="60000"/>
                  <a:lumOff val="40000"/>
                </a:schemeClr>
              </a:solidFill>
            </a:endParaRPr>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Interactive and Automated Data Processing and Analysis</a:t>
            </a:r>
          </a:p>
          <a:p>
            <a:pPr marL="342900" indent="-342900">
              <a:buFont typeface="Wingdings" panose="05000000000000000000" pitchFamily="2" charset="2"/>
              <a:buChar char="Ø"/>
            </a:pPr>
            <a:endParaRPr lang="en-US" dirty="0">
              <a:solidFill>
                <a:schemeClr val="bg1">
                  <a:lumMod val="60000"/>
                  <a:lumOff val="40000"/>
                </a:schemeClr>
              </a:solidFill>
            </a:endParaRPr>
          </a:p>
          <a:p>
            <a:pPr marL="342900" indent="-342900">
              <a:buFont typeface="Wingdings" panose="05000000000000000000" pitchFamily="2" charset="2"/>
              <a:buChar char="Ø"/>
            </a:pPr>
            <a:r>
              <a:rPr lang="en-US" dirty="0">
                <a:solidFill>
                  <a:schemeClr val="tx1"/>
                </a:solidFill>
              </a:rPr>
              <a:t>HEC-</a:t>
            </a:r>
            <a:r>
              <a:rPr lang="en-US" dirty="0" err="1">
                <a:solidFill>
                  <a:schemeClr val="tx1"/>
                </a:solidFill>
              </a:rPr>
              <a:t>MetVue</a:t>
            </a:r>
            <a:r>
              <a:rPr lang="en-US" dirty="0">
                <a:solidFill>
                  <a:schemeClr val="tx1"/>
                </a:solidFill>
              </a:rPr>
              <a:t> in CWMS</a:t>
            </a:r>
          </a:p>
        </p:txBody>
      </p:sp>
      <p:sp>
        <p:nvSpPr>
          <p:cNvPr id="2" name="Title 1"/>
          <p:cNvSpPr>
            <a:spLocks noGrp="1"/>
          </p:cNvSpPr>
          <p:nvPr>
            <p:ph type="title"/>
          </p:nvPr>
        </p:nvSpPr>
        <p:spPr/>
        <p:txBody>
          <a:bodyPr/>
          <a:lstStyle/>
          <a:p>
            <a:r>
              <a:rPr lang="en-US"/>
              <a:t>Overview</a:t>
            </a:r>
          </a:p>
        </p:txBody>
      </p:sp>
      <p:grpSp>
        <p:nvGrpSpPr>
          <p:cNvPr id="5" name="Group 4">
            <a:extLst>
              <a:ext uri="{FF2B5EF4-FFF2-40B4-BE49-F238E27FC236}">
                <a16:creationId xmlns:a16="http://schemas.microsoft.com/office/drawing/2014/main" id="{763C37F2-3945-1E1C-F984-9E7595C23D8F}"/>
              </a:ext>
            </a:extLst>
          </p:cNvPr>
          <p:cNvGrpSpPr>
            <a:grpSpLocks noChangeAspect="1"/>
          </p:cNvGrpSpPr>
          <p:nvPr/>
        </p:nvGrpSpPr>
        <p:grpSpPr>
          <a:xfrm>
            <a:off x="1584196" y="2044005"/>
            <a:ext cx="1752607" cy="1384995"/>
            <a:chOff x="9392872" y="5094725"/>
            <a:chExt cx="1051029" cy="830574"/>
          </a:xfrm>
        </p:grpSpPr>
        <p:pic>
          <p:nvPicPr>
            <p:cNvPr id="3" name="Picture 2" descr="splash_metvue.gif">
              <a:extLst>
                <a:ext uri="{FF2B5EF4-FFF2-40B4-BE49-F238E27FC236}">
                  <a16:creationId xmlns:a16="http://schemas.microsoft.com/office/drawing/2014/main" id="{A563225E-4D55-55B8-042F-479E814446B7}"/>
                </a:ext>
              </a:extLst>
            </p:cNvPr>
            <p:cNvPicPr>
              <a:picLocks noChangeAspect="1"/>
            </p:cNvPicPr>
            <p:nvPr/>
          </p:nvPicPr>
          <p:blipFill>
            <a:blip r:embed="rId2" cstate="print"/>
            <a:srcRect r="34867"/>
            <a:stretch>
              <a:fillRect/>
            </a:stretch>
          </p:blipFill>
          <p:spPr>
            <a:xfrm>
              <a:off x="9508191" y="5094725"/>
              <a:ext cx="820392" cy="8305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a:extLst>
                <a:ext uri="{FF2B5EF4-FFF2-40B4-BE49-F238E27FC236}">
                  <a16:creationId xmlns:a16="http://schemas.microsoft.com/office/drawing/2014/main" id="{CD0799DB-1E57-D83C-B565-5187185C1DB6}"/>
                </a:ext>
              </a:extLst>
            </p:cNvPr>
            <p:cNvSpPr txBox="1"/>
            <p:nvPr/>
          </p:nvSpPr>
          <p:spPr>
            <a:xfrm>
              <a:off x="9392872" y="5200416"/>
              <a:ext cx="1051029" cy="167700"/>
            </a:xfrm>
            <a:prstGeom prst="rect">
              <a:avLst/>
            </a:prstGeom>
            <a:noFill/>
          </p:spPr>
          <p:txBody>
            <a:bodyPr wrap="square" rtlCol="0">
              <a:spAutoFit/>
            </a:bodyPr>
            <a:lstStyle/>
            <a:p>
              <a:pPr algn="ctr"/>
              <a:r>
                <a:rPr lang="en-US" sz="1200" i="1" dirty="0">
                  <a:solidFill>
                    <a:prstClr val="white"/>
                  </a:solidFill>
                  <a:latin typeface="Lucida Handwriting" panose="03010101010101010101" pitchFamily="66" charset="0"/>
                </a:rPr>
                <a:t>HEC-</a:t>
              </a:r>
              <a:r>
                <a:rPr lang="en-US" sz="1200" i="1" dirty="0" err="1">
                  <a:solidFill>
                    <a:prstClr val="white"/>
                  </a:solidFill>
                  <a:latin typeface="Lucida Handwriting" panose="03010101010101010101" pitchFamily="66" charset="0"/>
                </a:rPr>
                <a:t>MetVue</a:t>
              </a:r>
              <a:endParaRPr lang="en-US" sz="1200" i="1" dirty="0">
                <a:solidFill>
                  <a:prstClr val="white"/>
                </a:solidFill>
                <a:latin typeface="Lucida Handwriting" panose="03010101010101010101" pitchFamily="66" charset="0"/>
              </a:endParaRPr>
            </a:p>
          </p:txBody>
        </p:sp>
      </p:grpSp>
    </p:spTree>
    <p:extLst>
      <p:ext uri="{BB962C8B-B14F-4D97-AF65-F5344CB8AC3E}">
        <p14:creationId xmlns:p14="http://schemas.microsoft.com/office/powerpoint/2010/main" val="2312374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A7866-1BCE-3C92-4250-2BAB694E07AB}"/>
              </a:ext>
            </a:extLst>
          </p:cNvPr>
          <p:cNvSpPr>
            <a:spLocks noGrp="1"/>
          </p:cNvSpPr>
          <p:nvPr>
            <p:ph type="title"/>
          </p:nvPr>
        </p:nvSpPr>
        <p:spPr/>
        <p:txBody>
          <a:bodyPr/>
          <a:lstStyle/>
          <a:p>
            <a:r>
              <a:rPr lang="en-US" dirty="0"/>
              <a:t>HEC-</a:t>
            </a:r>
            <a:r>
              <a:rPr lang="en-US" dirty="0" err="1"/>
              <a:t>MetVue</a:t>
            </a:r>
            <a:r>
              <a:rPr lang="en-US" dirty="0"/>
              <a:t> in CWMS</a:t>
            </a:r>
          </a:p>
        </p:txBody>
      </p:sp>
      <p:sp>
        <p:nvSpPr>
          <p:cNvPr id="4" name="Content Placeholder 10">
            <a:extLst>
              <a:ext uri="{FF2B5EF4-FFF2-40B4-BE49-F238E27FC236}">
                <a16:creationId xmlns:a16="http://schemas.microsoft.com/office/drawing/2014/main" id="{894E8B3E-8599-EDD5-E79C-0B36EF2EB988}"/>
              </a:ext>
            </a:extLst>
          </p:cNvPr>
          <p:cNvSpPr txBox="1">
            <a:spLocks/>
          </p:cNvSpPr>
          <p:nvPr/>
        </p:nvSpPr>
        <p:spPr>
          <a:xfrm>
            <a:off x="895737" y="2065281"/>
            <a:ext cx="3009584" cy="35814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Data Acquisition &amp; Processing</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lang="en-US" sz="2000" dirty="0">
                <a:solidFill>
                  <a:sysClr val="windowText" lastClr="000000"/>
                </a:solidFill>
                <a:latin typeface="Tw Cen MT"/>
              </a:rPr>
              <a:t>Data Transformation</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Missing Data Filling</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Historic Data Time Shifting of analog years</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Report Generation</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endParaRPr kumimoji="0" lang="en-US" sz="2000" b="0" i="0" u="none" strike="noStrike" kern="1200" cap="none" spc="0" normalizeH="0" baseline="0" noProof="0" dirty="0">
              <a:ln>
                <a:noFill/>
              </a:ln>
              <a:solidFill>
                <a:sysClr val="windowText" lastClr="000000"/>
              </a:solidFill>
              <a:effectLst/>
              <a:uLnTx/>
              <a:uFillTx/>
              <a:latin typeface="Tw Cen MT"/>
              <a:ea typeface="+mn-ea"/>
              <a:cs typeface="+mn-cs"/>
            </a:endParaRPr>
          </a:p>
        </p:txBody>
      </p:sp>
      <p:sp>
        <p:nvSpPr>
          <p:cNvPr id="5" name="Text Placeholder 9">
            <a:extLst>
              <a:ext uri="{FF2B5EF4-FFF2-40B4-BE49-F238E27FC236}">
                <a16:creationId xmlns:a16="http://schemas.microsoft.com/office/drawing/2014/main" id="{24080C7E-9C62-486D-C2C8-FCD645E66993}"/>
              </a:ext>
            </a:extLst>
          </p:cNvPr>
          <p:cNvSpPr txBox="1">
            <a:spLocks/>
          </p:cNvSpPr>
          <p:nvPr/>
        </p:nvSpPr>
        <p:spPr>
          <a:xfrm>
            <a:off x="4836106" y="1386100"/>
            <a:ext cx="2378521" cy="640080"/>
          </a:xfrm>
          <a:prstGeom prst="rect">
            <a:avLst/>
          </a:prstGeom>
          <a:noFill/>
        </p:spPr>
        <p:txBody>
          <a:bodyPr vert="horz" rtlCol="0" anchor="ctr">
            <a:noAutofit/>
          </a:bodyPr>
          <a:lstStyle>
            <a:lvl1pPr marL="0" indent="0" algn="l" rtl="0" eaLnBrk="1" latinLnBrk="0" hangingPunct="1">
              <a:spcBef>
                <a:spcPts val="700"/>
              </a:spcBef>
              <a:buClr>
                <a:schemeClr val="accent2"/>
              </a:buClr>
              <a:buSzPct val="60000"/>
              <a:buFontTx/>
              <a:buNone/>
              <a:defRPr sz="2000" b="1" kern="1200">
                <a:solidFill>
                  <a:srgbClr val="FFFFFF"/>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700"/>
              </a:spcBef>
              <a:spcAft>
                <a:spcPts val="0"/>
              </a:spcAft>
              <a:buClr>
                <a:srgbClr val="438086"/>
              </a:buClr>
              <a:buSzPct val="60000"/>
              <a:buFontTx/>
              <a:buNone/>
              <a:tabLst/>
              <a:defRPr/>
            </a:pPr>
            <a:r>
              <a:rPr kumimoji="0" lang="en-US" b="1" i="0" u="none" strike="noStrike" kern="1200" cap="none" spc="0" normalizeH="0" baseline="0" noProof="0">
                <a:ln>
                  <a:noFill/>
                </a:ln>
                <a:solidFill>
                  <a:sysClr val="windowText" lastClr="000000"/>
                </a:solidFill>
                <a:effectLst/>
                <a:uLnTx/>
                <a:uFillTx/>
                <a:latin typeface="Tw Cen MT"/>
                <a:ea typeface="+mn-ea"/>
                <a:cs typeface="+mn-cs"/>
              </a:rPr>
              <a:t>Visualization &amp; Interactive Analysis</a:t>
            </a:r>
          </a:p>
        </p:txBody>
      </p:sp>
      <p:sp>
        <p:nvSpPr>
          <p:cNvPr id="6" name="Text Placeholder 11">
            <a:extLst>
              <a:ext uri="{FF2B5EF4-FFF2-40B4-BE49-F238E27FC236}">
                <a16:creationId xmlns:a16="http://schemas.microsoft.com/office/drawing/2014/main" id="{41D3D340-7B24-F637-8663-D1F5AC08BC3C}"/>
              </a:ext>
            </a:extLst>
          </p:cNvPr>
          <p:cNvSpPr txBox="1">
            <a:spLocks/>
          </p:cNvSpPr>
          <p:nvPr/>
        </p:nvSpPr>
        <p:spPr>
          <a:xfrm>
            <a:off x="8806172" y="1386100"/>
            <a:ext cx="2378521" cy="640080"/>
          </a:xfrm>
          <a:prstGeom prst="rect">
            <a:avLst/>
          </a:prstGeom>
          <a:noFill/>
        </p:spPr>
        <p:txBody>
          <a:bodyPr vert="horz" rtlCol="0" anchor="ctr">
            <a:noAutofit/>
          </a:bodyPr>
          <a:lstStyle>
            <a:lvl1pPr marL="0" indent="0" algn="l" rtl="0" eaLnBrk="1" latinLnBrk="0" hangingPunct="1">
              <a:spcBef>
                <a:spcPts val="700"/>
              </a:spcBef>
              <a:buClr>
                <a:schemeClr val="accent2"/>
              </a:buClr>
              <a:buSzPct val="60000"/>
              <a:buFontTx/>
              <a:buNone/>
              <a:defRPr sz="2000" b="1" kern="1200">
                <a:solidFill>
                  <a:srgbClr val="FFFFFF"/>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700"/>
              </a:spcBef>
              <a:spcAft>
                <a:spcPts val="0"/>
              </a:spcAft>
              <a:buClr>
                <a:srgbClr val="438086"/>
              </a:buClr>
              <a:buSzPct val="60000"/>
              <a:buFontTx/>
              <a:buNone/>
              <a:tabLst/>
              <a:defRPr/>
            </a:pPr>
            <a:r>
              <a:rPr kumimoji="0" lang="en-US" b="1" i="0" u="none" strike="noStrike" kern="1200" cap="none" spc="0" normalizeH="0" baseline="0" noProof="0">
                <a:ln>
                  <a:noFill/>
                </a:ln>
                <a:solidFill>
                  <a:sysClr val="windowText" lastClr="000000"/>
                </a:solidFill>
                <a:effectLst/>
                <a:uLnTx/>
                <a:uFillTx/>
                <a:latin typeface="Tw Cen MT"/>
                <a:ea typeface="+mn-ea"/>
                <a:cs typeface="+mn-cs"/>
              </a:rPr>
              <a:t>Modeling &amp;  Forecast Scenarios</a:t>
            </a:r>
          </a:p>
        </p:txBody>
      </p:sp>
      <p:sp>
        <p:nvSpPr>
          <p:cNvPr id="7" name="Freeform 4">
            <a:extLst>
              <a:ext uri="{FF2B5EF4-FFF2-40B4-BE49-F238E27FC236}">
                <a16:creationId xmlns:a16="http://schemas.microsoft.com/office/drawing/2014/main" id="{5A3DF068-EF3A-5719-9C0C-14AF3132DA26}"/>
              </a:ext>
            </a:extLst>
          </p:cNvPr>
          <p:cNvSpPr>
            <a:spLocks/>
          </p:cNvSpPr>
          <p:nvPr/>
        </p:nvSpPr>
        <p:spPr bwMode="auto">
          <a:xfrm>
            <a:off x="8965131" y="2187447"/>
            <a:ext cx="661988" cy="538162"/>
          </a:xfrm>
          <a:custGeom>
            <a:avLst/>
            <a:gdLst>
              <a:gd name="T0" fmla="*/ 0 w 1042"/>
              <a:gd name="T1" fmla="*/ 269399 h 847"/>
              <a:gd name="T2" fmla="*/ 3177 w 1042"/>
              <a:gd name="T3" fmla="*/ 234453 h 847"/>
              <a:gd name="T4" fmla="*/ 12706 w 1042"/>
              <a:gd name="T5" fmla="*/ 199508 h 847"/>
              <a:gd name="T6" fmla="*/ 26048 w 1042"/>
              <a:gd name="T7" fmla="*/ 165833 h 847"/>
              <a:gd name="T8" fmla="*/ 45742 w 1042"/>
              <a:gd name="T9" fmla="*/ 135335 h 847"/>
              <a:gd name="T10" fmla="*/ 68613 w 1042"/>
              <a:gd name="T11" fmla="*/ 104837 h 847"/>
              <a:gd name="T12" fmla="*/ 97837 w 1042"/>
              <a:gd name="T13" fmla="*/ 79422 h 847"/>
              <a:gd name="T14" fmla="*/ 129602 w 1042"/>
              <a:gd name="T15" fmla="*/ 56548 h 847"/>
              <a:gd name="T16" fmla="*/ 165815 w 1042"/>
              <a:gd name="T17" fmla="*/ 36852 h 847"/>
              <a:gd name="T18" fmla="*/ 205839 w 1042"/>
              <a:gd name="T19" fmla="*/ 21603 h 847"/>
              <a:gd name="T20" fmla="*/ 246498 w 1042"/>
              <a:gd name="T21" fmla="*/ 9531 h 847"/>
              <a:gd name="T22" fmla="*/ 289699 w 1042"/>
              <a:gd name="T23" fmla="*/ 3177 h 847"/>
              <a:gd name="T24" fmla="*/ 332265 w 1042"/>
              <a:gd name="T25" fmla="*/ 0 h 847"/>
              <a:gd name="T26" fmla="*/ 374830 w 1042"/>
              <a:gd name="T27" fmla="*/ 3177 h 847"/>
              <a:gd name="T28" fmla="*/ 417395 w 1042"/>
              <a:gd name="T29" fmla="*/ 9531 h 847"/>
              <a:gd name="T30" fmla="*/ 458055 w 1042"/>
              <a:gd name="T31" fmla="*/ 21603 h 847"/>
              <a:gd name="T32" fmla="*/ 498079 w 1042"/>
              <a:gd name="T33" fmla="*/ 36852 h 847"/>
              <a:gd name="T34" fmla="*/ 533021 w 1042"/>
              <a:gd name="T35" fmla="*/ 56548 h 847"/>
              <a:gd name="T36" fmla="*/ 566692 w 1042"/>
              <a:gd name="T37" fmla="*/ 79422 h 847"/>
              <a:gd name="T38" fmla="*/ 594010 w 1042"/>
              <a:gd name="T39" fmla="*/ 104837 h 847"/>
              <a:gd name="T40" fmla="*/ 618152 w 1042"/>
              <a:gd name="T41" fmla="*/ 135335 h 847"/>
              <a:gd name="T42" fmla="*/ 637846 w 1042"/>
              <a:gd name="T43" fmla="*/ 165833 h 847"/>
              <a:gd name="T44" fmla="*/ 651823 w 1042"/>
              <a:gd name="T45" fmla="*/ 199508 h 847"/>
              <a:gd name="T46" fmla="*/ 660717 w 1042"/>
              <a:gd name="T47" fmla="*/ 234453 h 847"/>
              <a:gd name="T48" fmla="*/ 661988 w 1042"/>
              <a:gd name="T49" fmla="*/ 269399 h 847"/>
              <a:gd name="T50" fmla="*/ 660717 w 1042"/>
              <a:gd name="T51" fmla="*/ 304344 h 847"/>
              <a:gd name="T52" fmla="*/ 651823 w 1042"/>
              <a:gd name="T53" fmla="*/ 339290 h 847"/>
              <a:gd name="T54" fmla="*/ 637846 w 1042"/>
              <a:gd name="T55" fmla="*/ 372329 h 847"/>
              <a:gd name="T56" fmla="*/ 618152 w 1042"/>
              <a:gd name="T57" fmla="*/ 402827 h 847"/>
              <a:gd name="T58" fmla="*/ 594010 w 1042"/>
              <a:gd name="T59" fmla="*/ 433325 h 847"/>
              <a:gd name="T60" fmla="*/ 566692 w 1042"/>
              <a:gd name="T61" fmla="*/ 459376 h 847"/>
              <a:gd name="T62" fmla="*/ 533021 w 1042"/>
              <a:gd name="T63" fmla="*/ 481614 h 847"/>
              <a:gd name="T64" fmla="*/ 498079 w 1042"/>
              <a:gd name="T65" fmla="*/ 501946 h 847"/>
              <a:gd name="T66" fmla="*/ 458055 w 1042"/>
              <a:gd name="T67" fmla="*/ 516559 h 847"/>
              <a:gd name="T68" fmla="*/ 417395 w 1042"/>
              <a:gd name="T69" fmla="*/ 529267 h 847"/>
              <a:gd name="T70" fmla="*/ 374830 w 1042"/>
              <a:gd name="T71" fmla="*/ 534985 h 847"/>
              <a:gd name="T72" fmla="*/ 332265 w 1042"/>
              <a:gd name="T73" fmla="*/ 538162 h 847"/>
              <a:gd name="T74" fmla="*/ 289699 w 1042"/>
              <a:gd name="T75" fmla="*/ 534985 h 847"/>
              <a:gd name="T76" fmla="*/ 246498 w 1042"/>
              <a:gd name="T77" fmla="*/ 529267 h 847"/>
              <a:gd name="T78" fmla="*/ 205839 w 1042"/>
              <a:gd name="T79" fmla="*/ 516559 h 847"/>
              <a:gd name="T80" fmla="*/ 165815 w 1042"/>
              <a:gd name="T81" fmla="*/ 501946 h 847"/>
              <a:gd name="T82" fmla="*/ 129602 w 1042"/>
              <a:gd name="T83" fmla="*/ 481614 h 847"/>
              <a:gd name="T84" fmla="*/ 97837 w 1042"/>
              <a:gd name="T85" fmla="*/ 459376 h 847"/>
              <a:gd name="T86" fmla="*/ 68613 w 1042"/>
              <a:gd name="T87" fmla="*/ 433325 h 847"/>
              <a:gd name="T88" fmla="*/ 45742 w 1042"/>
              <a:gd name="T89" fmla="*/ 402827 h 847"/>
              <a:gd name="T90" fmla="*/ 26048 w 1042"/>
              <a:gd name="T91" fmla="*/ 372329 h 847"/>
              <a:gd name="T92" fmla="*/ 12706 w 1042"/>
              <a:gd name="T93" fmla="*/ 339290 h 847"/>
              <a:gd name="T94" fmla="*/ 3177 w 1042"/>
              <a:gd name="T95" fmla="*/ 304344 h 847"/>
              <a:gd name="T96" fmla="*/ 0 w 1042"/>
              <a:gd name="T97" fmla="*/ 269399 h 84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7"/>
              <a:gd name="T149" fmla="*/ 1042 w 1042"/>
              <a:gd name="T150" fmla="*/ 847 h 84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7">
                <a:moveTo>
                  <a:pt x="0" y="424"/>
                </a:moveTo>
                <a:lnTo>
                  <a:pt x="5" y="369"/>
                </a:lnTo>
                <a:lnTo>
                  <a:pt x="20" y="314"/>
                </a:lnTo>
                <a:lnTo>
                  <a:pt x="41" y="261"/>
                </a:lnTo>
                <a:lnTo>
                  <a:pt x="72" y="213"/>
                </a:lnTo>
                <a:lnTo>
                  <a:pt x="108" y="165"/>
                </a:lnTo>
                <a:lnTo>
                  <a:pt x="154" y="125"/>
                </a:lnTo>
                <a:lnTo>
                  <a:pt x="204" y="89"/>
                </a:lnTo>
                <a:lnTo>
                  <a:pt x="261" y="58"/>
                </a:lnTo>
                <a:lnTo>
                  <a:pt x="324" y="34"/>
                </a:lnTo>
                <a:lnTo>
                  <a:pt x="388" y="15"/>
                </a:lnTo>
                <a:lnTo>
                  <a:pt x="456" y="5"/>
                </a:lnTo>
                <a:lnTo>
                  <a:pt x="523" y="0"/>
                </a:lnTo>
                <a:lnTo>
                  <a:pt x="590" y="5"/>
                </a:lnTo>
                <a:lnTo>
                  <a:pt x="657" y="15"/>
                </a:lnTo>
                <a:lnTo>
                  <a:pt x="721" y="34"/>
                </a:lnTo>
                <a:lnTo>
                  <a:pt x="784" y="58"/>
                </a:lnTo>
                <a:lnTo>
                  <a:pt x="839" y="89"/>
                </a:lnTo>
                <a:lnTo>
                  <a:pt x="892" y="125"/>
                </a:lnTo>
                <a:lnTo>
                  <a:pt x="935" y="165"/>
                </a:lnTo>
                <a:lnTo>
                  <a:pt x="973" y="213"/>
                </a:lnTo>
                <a:lnTo>
                  <a:pt x="1004" y="261"/>
                </a:lnTo>
                <a:lnTo>
                  <a:pt x="1026" y="314"/>
                </a:lnTo>
                <a:lnTo>
                  <a:pt x="1040" y="369"/>
                </a:lnTo>
                <a:lnTo>
                  <a:pt x="1042" y="424"/>
                </a:lnTo>
                <a:lnTo>
                  <a:pt x="1040" y="479"/>
                </a:lnTo>
                <a:lnTo>
                  <a:pt x="1026" y="534"/>
                </a:lnTo>
                <a:lnTo>
                  <a:pt x="1004" y="586"/>
                </a:lnTo>
                <a:lnTo>
                  <a:pt x="973" y="634"/>
                </a:lnTo>
                <a:lnTo>
                  <a:pt x="935" y="682"/>
                </a:lnTo>
                <a:lnTo>
                  <a:pt x="892" y="723"/>
                </a:lnTo>
                <a:lnTo>
                  <a:pt x="839" y="758"/>
                </a:lnTo>
                <a:lnTo>
                  <a:pt x="784" y="790"/>
                </a:lnTo>
                <a:lnTo>
                  <a:pt x="721" y="813"/>
                </a:lnTo>
                <a:lnTo>
                  <a:pt x="657" y="833"/>
                </a:lnTo>
                <a:lnTo>
                  <a:pt x="590" y="842"/>
                </a:lnTo>
                <a:lnTo>
                  <a:pt x="523" y="847"/>
                </a:lnTo>
                <a:lnTo>
                  <a:pt x="456" y="842"/>
                </a:lnTo>
                <a:lnTo>
                  <a:pt x="388" y="833"/>
                </a:lnTo>
                <a:lnTo>
                  <a:pt x="324" y="813"/>
                </a:lnTo>
                <a:lnTo>
                  <a:pt x="261" y="790"/>
                </a:lnTo>
                <a:lnTo>
                  <a:pt x="204" y="758"/>
                </a:lnTo>
                <a:lnTo>
                  <a:pt x="154" y="723"/>
                </a:lnTo>
                <a:lnTo>
                  <a:pt x="108" y="682"/>
                </a:lnTo>
                <a:lnTo>
                  <a:pt x="72" y="634"/>
                </a:lnTo>
                <a:lnTo>
                  <a:pt x="41" y="586"/>
                </a:lnTo>
                <a:lnTo>
                  <a:pt x="20" y="534"/>
                </a:lnTo>
                <a:lnTo>
                  <a:pt x="5" y="479"/>
                </a:lnTo>
                <a:lnTo>
                  <a:pt x="0" y="424"/>
                </a:lnTo>
                <a:close/>
              </a:path>
            </a:pathLst>
          </a:custGeom>
          <a:solidFill>
            <a:srgbClr val="FFFFFF"/>
          </a:solidFill>
          <a:ln w="3175">
            <a:solidFill>
              <a:sysClr val="windowText" lastClr="00000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8" name="Rectangle 5">
            <a:extLst>
              <a:ext uri="{FF2B5EF4-FFF2-40B4-BE49-F238E27FC236}">
                <a16:creationId xmlns:a16="http://schemas.microsoft.com/office/drawing/2014/main" id="{AE04C764-4C1B-D389-A49D-1216AAA11BA1}"/>
              </a:ext>
            </a:extLst>
          </p:cNvPr>
          <p:cNvSpPr>
            <a:spLocks noChangeArrowheads="1"/>
          </p:cNvSpPr>
          <p:nvPr/>
        </p:nvSpPr>
        <p:spPr bwMode="auto">
          <a:xfrm>
            <a:off x="9016507" y="2354928"/>
            <a:ext cx="566737" cy="158750"/>
          </a:xfrm>
          <a:prstGeom prst="rect">
            <a:avLst/>
          </a:prstGeom>
          <a:noFill/>
          <a:ln w="9525">
            <a:noFill/>
            <a:miter lim="800000"/>
            <a:headEnd/>
            <a:tailEnd/>
          </a:ln>
        </p:spPr>
        <p:txBody>
          <a:bodyPr lIns="0" tIns="0" rIns="0" bIns="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HRRR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&amp;/or QPF</a:t>
            </a:r>
            <a:endParaRPr kumimoji="0" lang="en-US" sz="1800" b="0" i="0" u="none" strike="noStrike" kern="0" cap="none" spc="0" normalizeH="0" baseline="0" noProof="0" dirty="0">
              <a:ln>
                <a:noFill/>
              </a:ln>
              <a:solidFill>
                <a:prstClr val="black"/>
              </a:solidFill>
              <a:effectLst/>
              <a:uLnTx/>
              <a:uFillTx/>
            </a:endParaRPr>
          </a:p>
        </p:txBody>
      </p:sp>
      <p:sp>
        <p:nvSpPr>
          <p:cNvPr id="9" name="Freeform 6">
            <a:extLst>
              <a:ext uri="{FF2B5EF4-FFF2-40B4-BE49-F238E27FC236}">
                <a16:creationId xmlns:a16="http://schemas.microsoft.com/office/drawing/2014/main" id="{E7593CC4-F6BC-37F8-3232-B69BD2EA3D0C}"/>
              </a:ext>
            </a:extLst>
          </p:cNvPr>
          <p:cNvSpPr>
            <a:spLocks/>
          </p:cNvSpPr>
          <p:nvPr/>
        </p:nvSpPr>
        <p:spPr bwMode="auto">
          <a:xfrm>
            <a:off x="9603306" y="2928810"/>
            <a:ext cx="661988" cy="536575"/>
          </a:xfrm>
          <a:custGeom>
            <a:avLst/>
            <a:gdLst>
              <a:gd name="T0" fmla="*/ 0 w 1042"/>
              <a:gd name="T1" fmla="*/ 269240 h 845"/>
              <a:gd name="T2" fmla="*/ 3177 w 1042"/>
              <a:gd name="T3" fmla="*/ 232410 h 845"/>
              <a:gd name="T4" fmla="*/ 12071 w 1042"/>
              <a:gd name="T5" fmla="*/ 199390 h 845"/>
              <a:gd name="T6" fmla="*/ 26048 w 1042"/>
              <a:gd name="T7" fmla="*/ 165735 h 845"/>
              <a:gd name="T8" fmla="*/ 44471 w 1042"/>
              <a:gd name="T9" fmla="*/ 133985 h 845"/>
              <a:gd name="T10" fmla="*/ 68613 w 1042"/>
              <a:gd name="T11" fmla="*/ 104775 h 845"/>
              <a:gd name="T12" fmla="*/ 97202 w 1042"/>
              <a:gd name="T13" fmla="*/ 79375 h 845"/>
              <a:gd name="T14" fmla="*/ 129602 w 1042"/>
              <a:gd name="T15" fmla="*/ 54610 h 845"/>
              <a:gd name="T16" fmla="*/ 165815 w 1042"/>
              <a:gd name="T17" fmla="*/ 34925 h 845"/>
              <a:gd name="T18" fmla="*/ 203933 w 1042"/>
              <a:gd name="T19" fmla="*/ 19685 h 845"/>
              <a:gd name="T20" fmla="*/ 245228 w 1042"/>
              <a:gd name="T21" fmla="*/ 9525 h 845"/>
              <a:gd name="T22" fmla="*/ 287793 w 1042"/>
              <a:gd name="T23" fmla="*/ 1905 h 845"/>
              <a:gd name="T24" fmla="*/ 331629 w 1042"/>
              <a:gd name="T25" fmla="*/ 0 h 845"/>
              <a:gd name="T26" fmla="*/ 374195 w 1042"/>
              <a:gd name="T27" fmla="*/ 1905 h 845"/>
              <a:gd name="T28" fmla="*/ 416760 w 1042"/>
              <a:gd name="T29" fmla="*/ 9525 h 845"/>
              <a:gd name="T30" fmla="*/ 458055 w 1042"/>
              <a:gd name="T31" fmla="*/ 19685 h 845"/>
              <a:gd name="T32" fmla="*/ 496173 w 1042"/>
              <a:gd name="T33" fmla="*/ 34925 h 845"/>
              <a:gd name="T34" fmla="*/ 533021 w 1042"/>
              <a:gd name="T35" fmla="*/ 54610 h 845"/>
              <a:gd name="T36" fmla="*/ 566057 w 1042"/>
              <a:gd name="T37" fmla="*/ 79375 h 845"/>
              <a:gd name="T38" fmla="*/ 593375 w 1042"/>
              <a:gd name="T39" fmla="*/ 104775 h 845"/>
              <a:gd name="T40" fmla="*/ 618152 w 1042"/>
              <a:gd name="T41" fmla="*/ 133985 h 845"/>
              <a:gd name="T42" fmla="*/ 637846 w 1042"/>
              <a:gd name="T43" fmla="*/ 165735 h 845"/>
              <a:gd name="T44" fmla="*/ 651188 w 1042"/>
              <a:gd name="T45" fmla="*/ 199390 h 845"/>
              <a:gd name="T46" fmla="*/ 658811 w 1042"/>
              <a:gd name="T47" fmla="*/ 232410 h 845"/>
              <a:gd name="T48" fmla="*/ 661988 w 1042"/>
              <a:gd name="T49" fmla="*/ 269240 h 845"/>
              <a:gd name="T50" fmla="*/ 658811 w 1042"/>
              <a:gd name="T51" fmla="*/ 304165 h 845"/>
              <a:gd name="T52" fmla="*/ 651188 w 1042"/>
              <a:gd name="T53" fmla="*/ 337185 h 845"/>
              <a:gd name="T54" fmla="*/ 637846 w 1042"/>
              <a:gd name="T55" fmla="*/ 370840 h 845"/>
              <a:gd name="T56" fmla="*/ 618152 w 1042"/>
              <a:gd name="T57" fmla="*/ 402590 h 845"/>
              <a:gd name="T58" fmla="*/ 593375 w 1042"/>
              <a:gd name="T59" fmla="*/ 431800 h 845"/>
              <a:gd name="T60" fmla="*/ 566057 w 1042"/>
              <a:gd name="T61" fmla="*/ 457200 h 845"/>
              <a:gd name="T62" fmla="*/ 533021 w 1042"/>
              <a:gd name="T63" fmla="*/ 481330 h 845"/>
              <a:gd name="T64" fmla="*/ 496173 w 1042"/>
              <a:gd name="T65" fmla="*/ 501650 h 845"/>
              <a:gd name="T66" fmla="*/ 458055 w 1042"/>
              <a:gd name="T67" fmla="*/ 516255 h 845"/>
              <a:gd name="T68" fmla="*/ 416760 w 1042"/>
              <a:gd name="T69" fmla="*/ 527050 h 845"/>
              <a:gd name="T70" fmla="*/ 374195 w 1042"/>
              <a:gd name="T71" fmla="*/ 534670 h 845"/>
              <a:gd name="T72" fmla="*/ 331629 w 1042"/>
              <a:gd name="T73" fmla="*/ 536575 h 845"/>
              <a:gd name="T74" fmla="*/ 287793 w 1042"/>
              <a:gd name="T75" fmla="*/ 534670 h 845"/>
              <a:gd name="T76" fmla="*/ 245228 w 1042"/>
              <a:gd name="T77" fmla="*/ 527050 h 845"/>
              <a:gd name="T78" fmla="*/ 203933 w 1042"/>
              <a:gd name="T79" fmla="*/ 516255 h 845"/>
              <a:gd name="T80" fmla="*/ 165815 w 1042"/>
              <a:gd name="T81" fmla="*/ 501650 h 845"/>
              <a:gd name="T82" fmla="*/ 129602 w 1042"/>
              <a:gd name="T83" fmla="*/ 481330 h 845"/>
              <a:gd name="T84" fmla="*/ 97202 w 1042"/>
              <a:gd name="T85" fmla="*/ 457200 h 845"/>
              <a:gd name="T86" fmla="*/ 68613 w 1042"/>
              <a:gd name="T87" fmla="*/ 431800 h 845"/>
              <a:gd name="T88" fmla="*/ 44471 w 1042"/>
              <a:gd name="T89" fmla="*/ 402590 h 845"/>
              <a:gd name="T90" fmla="*/ 26048 w 1042"/>
              <a:gd name="T91" fmla="*/ 370840 h 845"/>
              <a:gd name="T92" fmla="*/ 12071 w 1042"/>
              <a:gd name="T93" fmla="*/ 337185 h 845"/>
              <a:gd name="T94" fmla="*/ 3177 w 1042"/>
              <a:gd name="T95" fmla="*/ 304165 h 845"/>
              <a:gd name="T96" fmla="*/ 0 w 1042"/>
              <a:gd name="T97" fmla="*/ 269240 h 8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5"/>
              <a:gd name="T149" fmla="*/ 1042 w 1042"/>
              <a:gd name="T150" fmla="*/ 845 h 8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5">
                <a:moveTo>
                  <a:pt x="0" y="424"/>
                </a:moveTo>
                <a:lnTo>
                  <a:pt x="5" y="366"/>
                </a:lnTo>
                <a:lnTo>
                  <a:pt x="19" y="314"/>
                </a:lnTo>
                <a:lnTo>
                  <a:pt x="41" y="261"/>
                </a:lnTo>
                <a:lnTo>
                  <a:pt x="70" y="211"/>
                </a:lnTo>
                <a:lnTo>
                  <a:pt x="108" y="165"/>
                </a:lnTo>
                <a:lnTo>
                  <a:pt x="153" y="125"/>
                </a:lnTo>
                <a:lnTo>
                  <a:pt x="204" y="86"/>
                </a:lnTo>
                <a:lnTo>
                  <a:pt x="261" y="55"/>
                </a:lnTo>
                <a:lnTo>
                  <a:pt x="321" y="31"/>
                </a:lnTo>
                <a:lnTo>
                  <a:pt x="386" y="15"/>
                </a:lnTo>
                <a:lnTo>
                  <a:pt x="453" y="3"/>
                </a:lnTo>
                <a:lnTo>
                  <a:pt x="522" y="0"/>
                </a:lnTo>
                <a:lnTo>
                  <a:pt x="589" y="3"/>
                </a:lnTo>
                <a:lnTo>
                  <a:pt x="656" y="15"/>
                </a:lnTo>
                <a:lnTo>
                  <a:pt x="721" y="31"/>
                </a:lnTo>
                <a:lnTo>
                  <a:pt x="781" y="55"/>
                </a:lnTo>
                <a:lnTo>
                  <a:pt x="839" y="86"/>
                </a:lnTo>
                <a:lnTo>
                  <a:pt x="891" y="125"/>
                </a:lnTo>
                <a:lnTo>
                  <a:pt x="934" y="165"/>
                </a:lnTo>
                <a:lnTo>
                  <a:pt x="973" y="211"/>
                </a:lnTo>
                <a:lnTo>
                  <a:pt x="1004" y="261"/>
                </a:lnTo>
                <a:lnTo>
                  <a:pt x="1025" y="314"/>
                </a:lnTo>
                <a:lnTo>
                  <a:pt x="1037" y="366"/>
                </a:lnTo>
                <a:lnTo>
                  <a:pt x="1042" y="424"/>
                </a:lnTo>
                <a:lnTo>
                  <a:pt x="1037" y="479"/>
                </a:lnTo>
                <a:lnTo>
                  <a:pt x="1025" y="531"/>
                </a:lnTo>
                <a:lnTo>
                  <a:pt x="1004" y="584"/>
                </a:lnTo>
                <a:lnTo>
                  <a:pt x="973" y="634"/>
                </a:lnTo>
                <a:lnTo>
                  <a:pt x="934" y="680"/>
                </a:lnTo>
                <a:lnTo>
                  <a:pt x="891" y="720"/>
                </a:lnTo>
                <a:lnTo>
                  <a:pt x="839" y="758"/>
                </a:lnTo>
                <a:lnTo>
                  <a:pt x="781" y="790"/>
                </a:lnTo>
                <a:lnTo>
                  <a:pt x="721" y="813"/>
                </a:lnTo>
                <a:lnTo>
                  <a:pt x="656" y="830"/>
                </a:lnTo>
                <a:lnTo>
                  <a:pt x="589" y="842"/>
                </a:lnTo>
                <a:lnTo>
                  <a:pt x="522" y="845"/>
                </a:lnTo>
                <a:lnTo>
                  <a:pt x="453" y="842"/>
                </a:lnTo>
                <a:lnTo>
                  <a:pt x="386" y="830"/>
                </a:lnTo>
                <a:lnTo>
                  <a:pt x="321" y="813"/>
                </a:lnTo>
                <a:lnTo>
                  <a:pt x="261" y="790"/>
                </a:lnTo>
                <a:lnTo>
                  <a:pt x="204" y="758"/>
                </a:lnTo>
                <a:lnTo>
                  <a:pt x="153" y="720"/>
                </a:lnTo>
                <a:lnTo>
                  <a:pt x="108" y="680"/>
                </a:lnTo>
                <a:lnTo>
                  <a:pt x="70" y="634"/>
                </a:lnTo>
                <a:lnTo>
                  <a:pt x="41" y="584"/>
                </a:lnTo>
                <a:lnTo>
                  <a:pt x="19" y="531"/>
                </a:lnTo>
                <a:lnTo>
                  <a:pt x="5" y="479"/>
                </a:lnTo>
                <a:lnTo>
                  <a:pt x="0" y="424"/>
                </a:lnTo>
                <a:close/>
              </a:path>
            </a:pathLst>
          </a:custGeom>
          <a:solidFill>
            <a:srgbClr val="FFFFFF"/>
          </a:solidFill>
          <a:ln w="3175">
            <a:solidFill>
              <a:schemeClr val="accent6"/>
            </a:solidFill>
            <a:prstDash val="solid"/>
            <a:round/>
            <a:headEnd/>
            <a:tailEnd/>
          </a:ln>
        </p:spPr>
        <p:txBody>
          <a:bodyPr/>
          <a:lstStyle/>
          <a:p>
            <a:endParaRPr lang="en-US">
              <a:solidFill>
                <a:prstClr val="black"/>
              </a:solidFill>
              <a:latin typeface="Tw Cen MT"/>
            </a:endParaRPr>
          </a:p>
        </p:txBody>
      </p:sp>
      <p:sp>
        <p:nvSpPr>
          <p:cNvPr id="10" name="Rectangle 7">
            <a:extLst>
              <a:ext uri="{FF2B5EF4-FFF2-40B4-BE49-F238E27FC236}">
                <a16:creationId xmlns:a16="http://schemas.microsoft.com/office/drawing/2014/main" id="{3FF2DD59-993A-6BFE-6FC9-64BD9AB9716A}"/>
              </a:ext>
            </a:extLst>
          </p:cNvPr>
          <p:cNvSpPr>
            <a:spLocks noChangeArrowheads="1"/>
          </p:cNvSpPr>
          <p:nvPr/>
        </p:nvSpPr>
        <p:spPr bwMode="auto">
          <a:xfrm>
            <a:off x="9771267" y="3136773"/>
            <a:ext cx="354013" cy="101598"/>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chemeClr val="accent5">
                    <a:lumMod val="60000"/>
                    <a:lumOff val="40000"/>
                  </a:schemeClr>
                </a:solidFill>
                <a:effectLst/>
                <a:uLnTx/>
                <a:uFillTx/>
              </a:rPr>
              <a:t>MetVue</a:t>
            </a:r>
            <a:endParaRPr kumimoji="0" lang="en-US" sz="1800" b="0" i="0" u="none" strike="noStrike" kern="0" cap="none" spc="0" normalizeH="0" baseline="0" noProof="0" dirty="0">
              <a:ln>
                <a:noFill/>
              </a:ln>
              <a:solidFill>
                <a:schemeClr val="accent5">
                  <a:lumMod val="60000"/>
                  <a:lumOff val="40000"/>
                </a:schemeClr>
              </a:solidFill>
              <a:effectLst/>
              <a:uLnTx/>
              <a:uFillTx/>
            </a:endParaRPr>
          </a:p>
        </p:txBody>
      </p:sp>
      <p:sp>
        <p:nvSpPr>
          <p:cNvPr id="11" name="Freeform 10">
            <a:extLst>
              <a:ext uri="{FF2B5EF4-FFF2-40B4-BE49-F238E27FC236}">
                <a16:creationId xmlns:a16="http://schemas.microsoft.com/office/drawing/2014/main" id="{CDB3C18F-C1A5-456B-184C-C33EC9C10059}"/>
              </a:ext>
            </a:extLst>
          </p:cNvPr>
          <p:cNvSpPr>
            <a:spLocks/>
          </p:cNvSpPr>
          <p:nvPr/>
        </p:nvSpPr>
        <p:spPr bwMode="auto">
          <a:xfrm>
            <a:off x="9617595" y="3906710"/>
            <a:ext cx="661987" cy="536575"/>
          </a:xfrm>
          <a:custGeom>
            <a:avLst/>
            <a:gdLst>
              <a:gd name="T0" fmla="*/ 0 w 1042"/>
              <a:gd name="T1" fmla="*/ 267335 h 845"/>
              <a:gd name="T2" fmla="*/ 1271 w 1042"/>
              <a:gd name="T3" fmla="*/ 232410 h 845"/>
              <a:gd name="T4" fmla="*/ 10800 w 1042"/>
              <a:gd name="T5" fmla="*/ 199390 h 845"/>
              <a:gd name="T6" fmla="*/ 24142 w 1042"/>
              <a:gd name="T7" fmla="*/ 165735 h 845"/>
              <a:gd name="T8" fmla="*/ 44471 w 1042"/>
              <a:gd name="T9" fmla="*/ 133985 h 845"/>
              <a:gd name="T10" fmla="*/ 68613 w 1042"/>
              <a:gd name="T11" fmla="*/ 105410 h 845"/>
              <a:gd name="T12" fmla="*/ 95931 w 1042"/>
              <a:gd name="T13" fmla="*/ 77470 h 845"/>
              <a:gd name="T14" fmla="*/ 129602 w 1042"/>
              <a:gd name="T15" fmla="*/ 55245 h 845"/>
              <a:gd name="T16" fmla="*/ 164544 w 1042"/>
              <a:gd name="T17" fmla="*/ 35560 h 845"/>
              <a:gd name="T18" fmla="*/ 203933 w 1042"/>
              <a:gd name="T19" fmla="*/ 20320 h 845"/>
              <a:gd name="T20" fmla="*/ 245227 w 1042"/>
              <a:gd name="T21" fmla="*/ 9525 h 845"/>
              <a:gd name="T22" fmla="*/ 287793 w 1042"/>
              <a:gd name="T23" fmla="*/ 1905 h 845"/>
              <a:gd name="T24" fmla="*/ 330358 w 1042"/>
              <a:gd name="T25" fmla="*/ 0 h 845"/>
              <a:gd name="T26" fmla="*/ 372924 w 1042"/>
              <a:gd name="T27" fmla="*/ 1905 h 845"/>
              <a:gd name="T28" fmla="*/ 415489 w 1042"/>
              <a:gd name="T29" fmla="*/ 9525 h 845"/>
              <a:gd name="T30" fmla="*/ 456784 w 1042"/>
              <a:gd name="T31" fmla="*/ 20320 h 845"/>
              <a:gd name="T32" fmla="*/ 496173 w 1042"/>
              <a:gd name="T33" fmla="*/ 35560 h 845"/>
              <a:gd name="T34" fmla="*/ 533020 w 1042"/>
              <a:gd name="T35" fmla="*/ 55245 h 845"/>
              <a:gd name="T36" fmla="*/ 564785 w 1042"/>
              <a:gd name="T37" fmla="*/ 77470 h 845"/>
              <a:gd name="T38" fmla="*/ 593374 w 1042"/>
              <a:gd name="T39" fmla="*/ 105410 h 845"/>
              <a:gd name="T40" fmla="*/ 616245 w 1042"/>
              <a:gd name="T41" fmla="*/ 133985 h 845"/>
              <a:gd name="T42" fmla="*/ 635939 w 1042"/>
              <a:gd name="T43" fmla="*/ 165735 h 845"/>
              <a:gd name="T44" fmla="*/ 649916 w 1042"/>
              <a:gd name="T45" fmla="*/ 199390 h 845"/>
              <a:gd name="T46" fmla="*/ 658810 w 1042"/>
              <a:gd name="T47" fmla="*/ 232410 h 845"/>
              <a:gd name="T48" fmla="*/ 661987 w 1042"/>
              <a:gd name="T49" fmla="*/ 267335 h 845"/>
              <a:gd name="T50" fmla="*/ 658810 w 1042"/>
              <a:gd name="T51" fmla="*/ 302260 h 845"/>
              <a:gd name="T52" fmla="*/ 649916 w 1042"/>
              <a:gd name="T53" fmla="*/ 337185 h 845"/>
              <a:gd name="T54" fmla="*/ 635939 w 1042"/>
              <a:gd name="T55" fmla="*/ 370840 h 845"/>
              <a:gd name="T56" fmla="*/ 616245 w 1042"/>
              <a:gd name="T57" fmla="*/ 402590 h 845"/>
              <a:gd name="T58" fmla="*/ 593374 w 1042"/>
              <a:gd name="T59" fmla="*/ 431800 h 845"/>
              <a:gd name="T60" fmla="*/ 564785 w 1042"/>
              <a:gd name="T61" fmla="*/ 457200 h 845"/>
              <a:gd name="T62" fmla="*/ 533020 w 1042"/>
              <a:gd name="T63" fmla="*/ 481965 h 845"/>
              <a:gd name="T64" fmla="*/ 496173 w 1042"/>
              <a:gd name="T65" fmla="*/ 499745 h 845"/>
              <a:gd name="T66" fmla="*/ 456784 w 1042"/>
              <a:gd name="T67" fmla="*/ 516890 h 845"/>
              <a:gd name="T68" fmla="*/ 415489 w 1042"/>
              <a:gd name="T69" fmla="*/ 527050 h 845"/>
              <a:gd name="T70" fmla="*/ 372924 w 1042"/>
              <a:gd name="T71" fmla="*/ 534670 h 845"/>
              <a:gd name="T72" fmla="*/ 330358 w 1042"/>
              <a:gd name="T73" fmla="*/ 536575 h 845"/>
              <a:gd name="T74" fmla="*/ 287793 w 1042"/>
              <a:gd name="T75" fmla="*/ 534670 h 845"/>
              <a:gd name="T76" fmla="*/ 245227 w 1042"/>
              <a:gd name="T77" fmla="*/ 527050 h 845"/>
              <a:gd name="T78" fmla="*/ 203933 w 1042"/>
              <a:gd name="T79" fmla="*/ 516890 h 845"/>
              <a:gd name="T80" fmla="*/ 164544 w 1042"/>
              <a:gd name="T81" fmla="*/ 499745 h 845"/>
              <a:gd name="T82" fmla="*/ 129602 w 1042"/>
              <a:gd name="T83" fmla="*/ 481965 h 845"/>
              <a:gd name="T84" fmla="*/ 95931 w 1042"/>
              <a:gd name="T85" fmla="*/ 457200 h 845"/>
              <a:gd name="T86" fmla="*/ 68613 w 1042"/>
              <a:gd name="T87" fmla="*/ 431800 h 845"/>
              <a:gd name="T88" fmla="*/ 44471 w 1042"/>
              <a:gd name="T89" fmla="*/ 402590 h 845"/>
              <a:gd name="T90" fmla="*/ 24142 w 1042"/>
              <a:gd name="T91" fmla="*/ 370840 h 845"/>
              <a:gd name="T92" fmla="*/ 10800 w 1042"/>
              <a:gd name="T93" fmla="*/ 337185 h 845"/>
              <a:gd name="T94" fmla="*/ 1271 w 1042"/>
              <a:gd name="T95" fmla="*/ 302260 h 845"/>
              <a:gd name="T96" fmla="*/ 0 w 1042"/>
              <a:gd name="T97" fmla="*/ 267335 h 8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5"/>
              <a:gd name="T149" fmla="*/ 1042 w 1042"/>
              <a:gd name="T150" fmla="*/ 845 h 8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5">
                <a:moveTo>
                  <a:pt x="0" y="421"/>
                </a:moveTo>
                <a:lnTo>
                  <a:pt x="2" y="366"/>
                </a:lnTo>
                <a:lnTo>
                  <a:pt x="17" y="314"/>
                </a:lnTo>
                <a:lnTo>
                  <a:pt x="38" y="261"/>
                </a:lnTo>
                <a:lnTo>
                  <a:pt x="70" y="211"/>
                </a:lnTo>
                <a:lnTo>
                  <a:pt x="108" y="166"/>
                </a:lnTo>
                <a:lnTo>
                  <a:pt x="151" y="122"/>
                </a:lnTo>
                <a:lnTo>
                  <a:pt x="204" y="87"/>
                </a:lnTo>
                <a:lnTo>
                  <a:pt x="259" y="56"/>
                </a:lnTo>
                <a:lnTo>
                  <a:pt x="321" y="32"/>
                </a:lnTo>
                <a:lnTo>
                  <a:pt x="386" y="15"/>
                </a:lnTo>
                <a:lnTo>
                  <a:pt x="453" y="3"/>
                </a:lnTo>
                <a:lnTo>
                  <a:pt x="520" y="0"/>
                </a:lnTo>
                <a:lnTo>
                  <a:pt x="587" y="3"/>
                </a:lnTo>
                <a:lnTo>
                  <a:pt x="654" y="15"/>
                </a:lnTo>
                <a:lnTo>
                  <a:pt x="719" y="32"/>
                </a:lnTo>
                <a:lnTo>
                  <a:pt x="781" y="56"/>
                </a:lnTo>
                <a:lnTo>
                  <a:pt x="839" y="87"/>
                </a:lnTo>
                <a:lnTo>
                  <a:pt x="889" y="122"/>
                </a:lnTo>
                <a:lnTo>
                  <a:pt x="934" y="166"/>
                </a:lnTo>
                <a:lnTo>
                  <a:pt x="970" y="211"/>
                </a:lnTo>
                <a:lnTo>
                  <a:pt x="1001" y="261"/>
                </a:lnTo>
                <a:lnTo>
                  <a:pt x="1023" y="314"/>
                </a:lnTo>
                <a:lnTo>
                  <a:pt x="1037" y="366"/>
                </a:lnTo>
                <a:lnTo>
                  <a:pt x="1042" y="421"/>
                </a:lnTo>
                <a:lnTo>
                  <a:pt x="1037" y="476"/>
                </a:lnTo>
                <a:lnTo>
                  <a:pt x="1023" y="531"/>
                </a:lnTo>
                <a:lnTo>
                  <a:pt x="1001" y="584"/>
                </a:lnTo>
                <a:lnTo>
                  <a:pt x="970" y="634"/>
                </a:lnTo>
                <a:lnTo>
                  <a:pt x="934" y="680"/>
                </a:lnTo>
                <a:lnTo>
                  <a:pt x="889" y="720"/>
                </a:lnTo>
                <a:lnTo>
                  <a:pt x="839" y="759"/>
                </a:lnTo>
                <a:lnTo>
                  <a:pt x="781" y="787"/>
                </a:lnTo>
                <a:lnTo>
                  <a:pt x="719" y="814"/>
                </a:lnTo>
                <a:lnTo>
                  <a:pt x="654" y="830"/>
                </a:lnTo>
                <a:lnTo>
                  <a:pt x="587" y="842"/>
                </a:lnTo>
                <a:lnTo>
                  <a:pt x="520" y="845"/>
                </a:lnTo>
                <a:lnTo>
                  <a:pt x="453" y="842"/>
                </a:lnTo>
                <a:lnTo>
                  <a:pt x="386" y="830"/>
                </a:lnTo>
                <a:lnTo>
                  <a:pt x="321" y="814"/>
                </a:lnTo>
                <a:lnTo>
                  <a:pt x="259" y="787"/>
                </a:lnTo>
                <a:lnTo>
                  <a:pt x="204" y="759"/>
                </a:lnTo>
                <a:lnTo>
                  <a:pt x="151" y="720"/>
                </a:lnTo>
                <a:lnTo>
                  <a:pt x="108" y="680"/>
                </a:lnTo>
                <a:lnTo>
                  <a:pt x="70" y="634"/>
                </a:lnTo>
                <a:lnTo>
                  <a:pt x="38" y="584"/>
                </a:lnTo>
                <a:lnTo>
                  <a:pt x="17" y="531"/>
                </a:lnTo>
                <a:lnTo>
                  <a:pt x="2" y="476"/>
                </a:lnTo>
                <a:lnTo>
                  <a:pt x="0" y="421"/>
                </a:lnTo>
                <a:close/>
              </a:path>
            </a:pathLst>
          </a:custGeom>
          <a:solidFill>
            <a:srgbClr val="FFFFFF"/>
          </a:solidFill>
          <a:ln w="3175">
            <a:solidFill>
              <a:sysClr val="windowText" lastClr="00000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12" name="Rectangle 11">
            <a:extLst>
              <a:ext uri="{FF2B5EF4-FFF2-40B4-BE49-F238E27FC236}">
                <a16:creationId xmlns:a16="http://schemas.microsoft.com/office/drawing/2014/main" id="{69F65D97-0AD1-30FA-AFF5-6FDED8CC1C2C}"/>
              </a:ext>
            </a:extLst>
          </p:cNvPr>
          <p:cNvSpPr>
            <a:spLocks noChangeArrowheads="1"/>
          </p:cNvSpPr>
          <p:nvPr/>
        </p:nvSpPr>
        <p:spPr bwMode="auto">
          <a:xfrm>
            <a:off x="9836670" y="4113085"/>
            <a:ext cx="269875"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black"/>
                </a:solidFill>
                <a:effectLst/>
                <a:uLnTx/>
                <a:uFillTx/>
              </a:rPr>
              <a:t>HMS</a:t>
            </a:r>
            <a:endParaRPr kumimoji="0" lang="en-US" sz="1800" b="0" i="0" u="none" strike="noStrike" kern="0" cap="none" spc="0" normalizeH="0" baseline="0" noProof="0">
              <a:ln>
                <a:noFill/>
              </a:ln>
              <a:solidFill>
                <a:prstClr val="black"/>
              </a:solidFill>
              <a:effectLst/>
              <a:uLnTx/>
              <a:uFillTx/>
            </a:endParaRPr>
          </a:p>
        </p:txBody>
      </p:sp>
      <p:sp>
        <p:nvSpPr>
          <p:cNvPr id="13" name="Freeform 12">
            <a:extLst>
              <a:ext uri="{FF2B5EF4-FFF2-40B4-BE49-F238E27FC236}">
                <a16:creationId xmlns:a16="http://schemas.microsoft.com/office/drawing/2014/main" id="{D2AFE3E9-F009-F822-9B39-86B3C80EF3F3}"/>
              </a:ext>
            </a:extLst>
          </p:cNvPr>
          <p:cNvSpPr>
            <a:spLocks/>
          </p:cNvSpPr>
          <p:nvPr/>
        </p:nvSpPr>
        <p:spPr bwMode="auto">
          <a:xfrm>
            <a:off x="9622356" y="4875085"/>
            <a:ext cx="661988" cy="536575"/>
          </a:xfrm>
          <a:custGeom>
            <a:avLst/>
            <a:gdLst>
              <a:gd name="T0" fmla="*/ 0 w 1042"/>
              <a:gd name="T1" fmla="*/ 268288 h 846"/>
              <a:gd name="T2" fmla="*/ 3177 w 1042"/>
              <a:gd name="T3" fmla="*/ 233404 h 846"/>
              <a:gd name="T4" fmla="*/ 10800 w 1042"/>
              <a:gd name="T5" fmla="*/ 198520 h 846"/>
              <a:gd name="T6" fmla="*/ 24777 w 1042"/>
              <a:gd name="T7" fmla="*/ 165539 h 846"/>
              <a:gd name="T8" fmla="*/ 44471 w 1042"/>
              <a:gd name="T9" fmla="*/ 135095 h 846"/>
              <a:gd name="T10" fmla="*/ 68613 w 1042"/>
              <a:gd name="T11" fmla="*/ 104651 h 846"/>
              <a:gd name="T12" fmla="*/ 95931 w 1042"/>
              <a:gd name="T13" fmla="*/ 78647 h 846"/>
              <a:gd name="T14" fmla="*/ 129602 w 1042"/>
              <a:gd name="T15" fmla="*/ 55814 h 846"/>
              <a:gd name="T16" fmla="*/ 164544 w 1042"/>
              <a:gd name="T17" fmla="*/ 36152 h 846"/>
              <a:gd name="T18" fmla="*/ 203933 w 1042"/>
              <a:gd name="T19" fmla="*/ 20930 h 846"/>
              <a:gd name="T20" fmla="*/ 245228 w 1042"/>
              <a:gd name="T21" fmla="*/ 8879 h 846"/>
              <a:gd name="T22" fmla="*/ 287793 w 1042"/>
              <a:gd name="T23" fmla="*/ 3171 h 846"/>
              <a:gd name="T24" fmla="*/ 330359 w 1042"/>
              <a:gd name="T25" fmla="*/ 0 h 846"/>
              <a:gd name="T26" fmla="*/ 374830 w 1042"/>
              <a:gd name="T27" fmla="*/ 3171 h 846"/>
              <a:gd name="T28" fmla="*/ 417395 w 1042"/>
              <a:gd name="T29" fmla="*/ 8879 h 846"/>
              <a:gd name="T30" fmla="*/ 456784 w 1042"/>
              <a:gd name="T31" fmla="*/ 20930 h 846"/>
              <a:gd name="T32" fmla="*/ 496173 w 1042"/>
              <a:gd name="T33" fmla="*/ 36152 h 846"/>
              <a:gd name="T34" fmla="*/ 533021 w 1042"/>
              <a:gd name="T35" fmla="*/ 55814 h 846"/>
              <a:gd name="T36" fmla="*/ 564786 w 1042"/>
              <a:gd name="T37" fmla="*/ 78647 h 846"/>
              <a:gd name="T38" fmla="*/ 594010 w 1042"/>
              <a:gd name="T39" fmla="*/ 104651 h 846"/>
              <a:gd name="T40" fmla="*/ 618152 w 1042"/>
              <a:gd name="T41" fmla="*/ 135095 h 846"/>
              <a:gd name="T42" fmla="*/ 636576 w 1042"/>
              <a:gd name="T43" fmla="*/ 165539 h 846"/>
              <a:gd name="T44" fmla="*/ 649917 w 1042"/>
              <a:gd name="T45" fmla="*/ 198520 h 846"/>
              <a:gd name="T46" fmla="*/ 659447 w 1042"/>
              <a:gd name="T47" fmla="*/ 233404 h 846"/>
              <a:gd name="T48" fmla="*/ 661988 w 1042"/>
              <a:gd name="T49" fmla="*/ 268288 h 846"/>
              <a:gd name="T50" fmla="*/ 659447 w 1042"/>
              <a:gd name="T51" fmla="*/ 303171 h 846"/>
              <a:gd name="T52" fmla="*/ 649917 w 1042"/>
              <a:gd name="T53" fmla="*/ 338055 h 846"/>
              <a:gd name="T54" fmla="*/ 636576 w 1042"/>
              <a:gd name="T55" fmla="*/ 371670 h 846"/>
              <a:gd name="T56" fmla="*/ 618152 w 1042"/>
              <a:gd name="T57" fmla="*/ 402114 h 846"/>
              <a:gd name="T58" fmla="*/ 594010 w 1042"/>
              <a:gd name="T59" fmla="*/ 431924 h 846"/>
              <a:gd name="T60" fmla="*/ 564786 w 1042"/>
              <a:gd name="T61" fmla="*/ 457928 h 846"/>
              <a:gd name="T62" fmla="*/ 533021 w 1042"/>
              <a:gd name="T63" fmla="*/ 480761 h 846"/>
              <a:gd name="T64" fmla="*/ 496173 w 1042"/>
              <a:gd name="T65" fmla="*/ 500423 h 846"/>
              <a:gd name="T66" fmla="*/ 456784 w 1042"/>
              <a:gd name="T67" fmla="*/ 515645 h 846"/>
              <a:gd name="T68" fmla="*/ 417395 w 1042"/>
              <a:gd name="T69" fmla="*/ 527696 h 846"/>
              <a:gd name="T70" fmla="*/ 374830 w 1042"/>
              <a:gd name="T71" fmla="*/ 534038 h 846"/>
              <a:gd name="T72" fmla="*/ 330359 w 1042"/>
              <a:gd name="T73" fmla="*/ 536575 h 846"/>
              <a:gd name="T74" fmla="*/ 287793 w 1042"/>
              <a:gd name="T75" fmla="*/ 534038 h 846"/>
              <a:gd name="T76" fmla="*/ 245228 w 1042"/>
              <a:gd name="T77" fmla="*/ 527696 h 846"/>
              <a:gd name="T78" fmla="*/ 203933 w 1042"/>
              <a:gd name="T79" fmla="*/ 515645 h 846"/>
              <a:gd name="T80" fmla="*/ 164544 w 1042"/>
              <a:gd name="T81" fmla="*/ 500423 h 846"/>
              <a:gd name="T82" fmla="*/ 129602 w 1042"/>
              <a:gd name="T83" fmla="*/ 480761 h 846"/>
              <a:gd name="T84" fmla="*/ 95931 w 1042"/>
              <a:gd name="T85" fmla="*/ 457928 h 846"/>
              <a:gd name="T86" fmla="*/ 68613 w 1042"/>
              <a:gd name="T87" fmla="*/ 431924 h 846"/>
              <a:gd name="T88" fmla="*/ 44471 w 1042"/>
              <a:gd name="T89" fmla="*/ 402114 h 846"/>
              <a:gd name="T90" fmla="*/ 24777 w 1042"/>
              <a:gd name="T91" fmla="*/ 371670 h 846"/>
              <a:gd name="T92" fmla="*/ 10800 w 1042"/>
              <a:gd name="T93" fmla="*/ 338055 h 846"/>
              <a:gd name="T94" fmla="*/ 3177 w 1042"/>
              <a:gd name="T95" fmla="*/ 303171 h 846"/>
              <a:gd name="T96" fmla="*/ 0 w 1042"/>
              <a:gd name="T97" fmla="*/ 268288 h 84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6"/>
              <a:gd name="T149" fmla="*/ 1042 w 1042"/>
              <a:gd name="T150" fmla="*/ 846 h 84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6">
                <a:moveTo>
                  <a:pt x="0" y="423"/>
                </a:moveTo>
                <a:lnTo>
                  <a:pt x="5" y="368"/>
                </a:lnTo>
                <a:lnTo>
                  <a:pt x="17" y="313"/>
                </a:lnTo>
                <a:lnTo>
                  <a:pt x="39" y="261"/>
                </a:lnTo>
                <a:lnTo>
                  <a:pt x="70" y="213"/>
                </a:lnTo>
                <a:lnTo>
                  <a:pt x="108" y="165"/>
                </a:lnTo>
                <a:lnTo>
                  <a:pt x="151" y="124"/>
                </a:lnTo>
                <a:lnTo>
                  <a:pt x="204" y="88"/>
                </a:lnTo>
                <a:lnTo>
                  <a:pt x="259" y="57"/>
                </a:lnTo>
                <a:lnTo>
                  <a:pt x="321" y="33"/>
                </a:lnTo>
                <a:lnTo>
                  <a:pt x="386" y="14"/>
                </a:lnTo>
                <a:lnTo>
                  <a:pt x="453" y="5"/>
                </a:lnTo>
                <a:lnTo>
                  <a:pt x="520" y="0"/>
                </a:lnTo>
                <a:lnTo>
                  <a:pt x="590" y="5"/>
                </a:lnTo>
                <a:lnTo>
                  <a:pt x="657" y="14"/>
                </a:lnTo>
                <a:lnTo>
                  <a:pt x="719" y="33"/>
                </a:lnTo>
                <a:lnTo>
                  <a:pt x="781" y="57"/>
                </a:lnTo>
                <a:lnTo>
                  <a:pt x="839" y="88"/>
                </a:lnTo>
                <a:lnTo>
                  <a:pt x="889" y="124"/>
                </a:lnTo>
                <a:lnTo>
                  <a:pt x="935" y="165"/>
                </a:lnTo>
                <a:lnTo>
                  <a:pt x="973" y="213"/>
                </a:lnTo>
                <a:lnTo>
                  <a:pt x="1002" y="261"/>
                </a:lnTo>
                <a:lnTo>
                  <a:pt x="1023" y="313"/>
                </a:lnTo>
                <a:lnTo>
                  <a:pt x="1038" y="368"/>
                </a:lnTo>
                <a:lnTo>
                  <a:pt x="1042" y="423"/>
                </a:lnTo>
                <a:lnTo>
                  <a:pt x="1038" y="478"/>
                </a:lnTo>
                <a:lnTo>
                  <a:pt x="1023" y="533"/>
                </a:lnTo>
                <a:lnTo>
                  <a:pt x="1002" y="586"/>
                </a:lnTo>
                <a:lnTo>
                  <a:pt x="973" y="634"/>
                </a:lnTo>
                <a:lnTo>
                  <a:pt x="935" y="681"/>
                </a:lnTo>
                <a:lnTo>
                  <a:pt x="889" y="722"/>
                </a:lnTo>
                <a:lnTo>
                  <a:pt x="839" y="758"/>
                </a:lnTo>
                <a:lnTo>
                  <a:pt x="781" y="789"/>
                </a:lnTo>
                <a:lnTo>
                  <a:pt x="719" y="813"/>
                </a:lnTo>
                <a:lnTo>
                  <a:pt x="657" y="832"/>
                </a:lnTo>
                <a:lnTo>
                  <a:pt x="590" y="842"/>
                </a:lnTo>
                <a:lnTo>
                  <a:pt x="520" y="846"/>
                </a:lnTo>
                <a:lnTo>
                  <a:pt x="453" y="842"/>
                </a:lnTo>
                <a:lnTo>
                  <a:pt x="386" y="832"/>
                </a:lnTo>
                <a:lnTo>
                  <a:pt x="321" y="813"/>
                </a:lnTo>
                <a:lnTo>
                  <a:pt x="259" y="789"/>
                </a:lnTo>
                <a:lnTo>
                  <a:pt x="204" y="758"/>
                </a:lnTo>
                <a:lnTo>
                  <a:pt x="151" y="722"/>
                </a:lnTo>
                <a:lnTo>
                  <a:pt x="108" y="681"/>
                </a:lnTo>
                <a:lnTo>
                  <a:pt x="70" y="634"/>
                </a:lnTo>
                <a:lnTo>
                  <a:pt x="39" y="586"/>
                </a:lnTo>
                <a:lnTo>
                  <a:pt x="17" y="533"/>
                </a:lnTo>
                <a:lnTo>
                  <a:pt x="5" y="478"/>
                </a:lnTo>
                <a:lnTo>
                  <a:pt x="0" y="423"/>
                </a:lnTo>
                <a:close/>
              </a:path>
            </a:pathLst>
          </a:custGeom>
          <a:solidFill>
            <a:srgbClr val="FFFFFF"/>
          </a:solidFill>
          <a:ln w="3175">
            <a:solidFill>
              <a:srgbClr val="000000"/>
            </a:solidFill>
            <a:prstDash val="solid"/>
            <a:round/>
            <a:headEnd/>
            <a:tailEnd/>
          </a:ln>
        </p:spPr>
        <p:txBody>
          <a:bodyPr/>
          <a:lstStyle/>
          <a:p>
            <a:endParaRPr lang="en-US">
              <a:solidFill>
                <a:prstClr val="black"/>
              </a:solidFill>
              <a:latin typeface="Tw Cen MT"/>
            </a:endParaRPr>
          </a:p>
        </p:txBody>
      </p:sp>
      <p:sp>
        <p:nvSpPr>
          <p:cNvPr id="14" name="Rectangle 13">
            <a:extLst>
              <a:ext uri="{FF2B5EF4-FFF2-40B4-BE49-F238E27FC236}">
                <a16:creationId xmlns:a16="http://schemas.microsoft.com/office/drawing/2014/main" id="{602B23B5-1182-F420-9079-4AE373A9E17B}"/>
              </a:ext>
            </a:extLst>
          </p:cNvPr>
          <p:cNvSpPr>
            <a:spLocks noChangeArrowheads="1"/>
          </p:cNvSpPr>
          <p:nvPr/>
        </p:nvSpPr>
        <p:spPr bwMode="auto">
          <a:xfrm>
            <a:off x="9773169" y="5083048"/>
            <a:ext cx="404812"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ResSim</a:t>
            </a:r>
            <a:endParaRPr kumimoji="0" lang="en-US" sz="1800" b="0" i="0" u="none" strike="noStrike" kern="0" cap="none" spc="0" normalizeH="0" baseline="0" noProof="0">
              <a:ln>
                <a:noFill/>
              </a:ln>
              <a:solidFill>
                <a:prstClr val="black"/>
              </a:solidFill>
              <a:effectLst/>
              <a:uLnTx/>
              <a:uFillTx/>
            </a:endParaRPr>
          </a:p>
        </p:txBody>
      </p:sp>
      <p:sp>
        <p:nvSpPr>
          <p:cNvPr id="15" name="Freeform 14">
            <a:extLst>
              <a:ext uri="{FF2B5EF4-FFF2-40B4-BE49-F238E27FC236}">
                <a16:creationId xmlns:a16="http://schemas.microsoft.com/office/drawing/2014/main" id="{25E340A7-F6A1-EB8B-E0C1-EA9B2D7237D1}"/>
              </a:ext>
            </a:extLst>
          </p:cNvPr>
          <p:cNvSpPr>
            <a:spLocks/>
          </p:cNvSpPr>
          <p:nvPr/>
        </p:nvSpPr>
        <p:spPr bwMode="auto">
          <a:xfrm>
            <a:off x="8947670" y="5606923"/>
            <a:ext cx="661987" cy="534987"/>
          </a:xfrm>
          <a:custGeom>
            <a:avLst/>
            <a:gdLst>
              <a:gd name="T0" fmla="*/ 0 w 1042"/>
              <a:gd name="T1" fmla="*/ 266226 h 844"/>
              <a:gd name="T2" fmla="*/ 2541 w 1042"/>
              <a:gd name="T3" fmla="*/ 231363 h 844"/>
              <a:gd name="T4" fmla="*/ 10165 w 1042"/>
              <a:gd name="T5" fmla="*/ 198402 h 844"/>
              <a:gd name="T6" fmla="*/ 24142 w 1042"/>
              <a:gd name="T7" fmla="*/ 164806 h 844"/>
              <a:gd name="T8" fmla="*/ 43836 w 1042"/>
              <a:gd name="T9" fmla="*/ 133113 h 844"/>
              <a:gd name="T10" fmla="*/ 67978 w 1042"/>
              <a:gd name="T11" fmla="*/ 104589 h 844"/>
              <a:gd name="T12" fmla="*/ 97202 w 1042"/>
              <a:gd name="T13" fmla="*/ 77332 h 844"/>
              <a:gd name="T14" fmla="*/ 128967 w 1042"/>
              <a:gd name="T15" fmla="*/ 54513 h 844"/>
              <a:gd name="T16" fmla="*/ 165814 w 1042"/>
              <a:gd name="T17" fmla="*/ 34863 h 844"/>
              <a:gd name="T18" fmla="*/ 203933 w 1042"/>
              <a:gd name="T19" fmla="*/ 19650 h 844"/>
              <a:gd name="T20" fmla="*/ 244592 w 1042"/>
              <a:gd name="T21" fmla="*/ 8874 h 844"/>
              <a:gd name="T22" fmla="*/ 287157 w 1042"/>
              <a:gd name="T23" fmla="*/ 1268 h 844"/>
              <a:gd name="T24" fmla="*/ 329723 w 1042"/>
              <a:gd name="T25" fmla="*/ 0 h 844"/>
              <a:gd name="T26" fmla="*/ 374194 w 1042"/>
              <a:gd name="T27" fmla="*/ 1268 h 844"/>
              <a:gd name="T28" fmla="*/ 416760 w 1042"/>
              <a:gd name="T29" fmla="*/ 8874 h 844"/>
              <a:gd name="T30" fmla="*/ 458054 w 1042"/>
              <a:gd name="T31" fmla="*/ 19650 h 844"/>
              <a:gd name="T32" fmla="*/ 496173 w 1042"/>
              <a:gd name="T33" fmla="*/ 34863 h 844"/>
              <a:gd name="T34" fmla="*/ 532385 w 1042"/>
              <a:gd name="T35" fmla="*/ 54513 h 844"/>
              <a:gd name="T36" fmla="*/ 564150 w 1042"/>
              <a:gd name="T37" fmla="*/ 77332 h 844"/>
              <a:gd name="T38" fmla="*/ 593374 w 1042"/>
              <a:gd name="T39" fmla="*/ 104589 h 844"/>
              <a:gd name="T40" fmla="*/ 617516 w 1042"/>
              <a:gd name="T41" fmla="*/ 133113 h 844"/>
              <a:gd name="T42" fmla="*/ 635939 w 1042"/>
              <a:gd name="T43" fmla="*/ 164806 h 844"/>
              <a:gd name="T44" fmla="*/ 651187 w 1042"/>
              <a:gd name="T45" fmla="*/ 198402 h 844"/>
              <a:gd name="T46" fmla="*/ 658810 w 1042"/>
              <a:gd name="T47" fmla="*/ 231363 h 844"/>
              <a:gd name="T48" fmla="*/ 661987 w 1042"/>
              <a:gd name="T49" fmla="*/ 266226 h 844"/>
              <a:gd name="T50" fmla="*/ 658810 w 1042"/>
              <a:gd name="T51" fmla="*/ 301723 h 844"/>
              <a:gd name="T52" fmla="*/ 651187 w 1042"/>
              <a:gd name="T53" fmla="*/ 336585 h 844"/>
              <a:gd name="T54" fmla="*/ 635939 w 1042"/>
              <a:gd name="T55" fmla="*/ 369547 h 844"/>
              <a:gd name="T56" fmla="*/ 617516 w 1042"/>
              <a:gd name="T57" fmla="*/ 401240 h 844"/>
              <a:gd name="T58" fmla="*/ 593374 w 1042"/>
              <a:gd name="T59" fmla="*/ 430398 h 844"/>
              <a:gd name="T60" fmla="*/ 564150 w 1042"/>
              <a:gd name="T61" fmla="*/ 455753 h 844"/>
              <a:gd name="T62" fmla="*/ 532385 w 1042"/>
              <a:gd name="T63" fmla="*/ 480474 h 844"/>
              <a:gd name="T64" fmla="*/ 496173 w 1042"/>
              <a:gd name="T65" fmla="*/ 498223 h 844"/>
              <a:gd name="T66" fmla="*/ 458054 w 1042"/>
              <a:gd name="T67" fmla="*/ 515337 h 844"/>
              <a:gd name="T68" fmla="*/ 416760 w 1042"/>
              <a:gd name="T69" fmla="*/ 525479 h 844"/>
              <a:gd name="T70" fmla="*/ 374194 w 1042"/>
              <a:gd name="T71" fmla="*/ 533085 h 844"/>
              <a:gd name="T72" fmla="*/ 329723 w 1042"/>
              <a:gd name="T73" fmla="*/ 534987 h 844"/>
              <a:gd name="T74" fmla="*/ 287157 w 1042"/>
              <a:gd name="T75" fmla="*/ 533085 h 844"/>
              <a:gd name="T76" fmla="*/ 244592 w 1042"/>
              <a:gd name="T77" fmla="*/ 525479 h 844"/>
              <a:gd name="T78" fmla="*/ 203933 w 1042"/>
              <a:gd name="T79" fmla="*/ 515337 h 844"/>
              <a:gd name="T80" fmla="*/ 165814 w 1042"/>
              <a:gd name="T81" fmla="*/ 498223 h 844"/>
              <a:gd name="T82" fmla="*/ 128967 w 1042"/>
              <a:gd name="T83" fmla="*/ 480474 h 844"/>
              <a:gd name="T84" fmla="*/ 97202 w 1042"/>
              <a:gd name="T85" fmla="*/ 455753 h 844"/>
              <a:gd name="T86" fmla="*/ 67978 w 1042"/>
              <a:gd name="T87" fmla="*/ 430398 h 844"/>
              <a:gd name="T88" fmla="*/ 43836 w 1042"/>
              <a:gd name="T89" fmla="*/ 401240 h 844"/>
              <a:gd name="T90" fmla="*/ 24142 w 1042"/>
              <a:gd name="T91" fmla="*/ 369547 h 844"/>
              <a:gd name="T92" fmla="*/ 10165 w 1042"/>
              <a:gd name="T93" fmla="*/ 336585 h 844"/>
              <a:gd name="T94" fmla="*/ 2541 w 1042"/>
              <a:gd name="T95" fmla="*/ 301723 h 844"/>
              <a:gd name="T96" fmla="*/ 0 w 1042"/>
              <a:gd name="T97" fmla="*/ 266226 h 8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4"/>
              <a:gd name="T149" fmla="*/ 1042 w 1042"/>
              <a:gd name="T150" fmla="*/ 844 h 8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4">
                <a:moveTo>
                  <a:pt x="0" y="420"/>
                </a:moveTo>
                <a:lnTo>
                  <a:pt x="4" y="365"/>
                </a:lnTo>
                <a:lnTo>
                  <a:pt x="16" y="313"/>
                </a:lnTo>
                <a:lnTo>
                  <a:pt x="38" y="260"/>
                </a:lnTo>
                <a:lnTo>
                  <a:pt x="69" y="210"/>
                </a:lnTo>
                <a:lnTo>
                  <a:pt x="107" y="165"/>
                </a:lnTo>
                <a:lnTo>
                  <a:pt x="153" y="122"/>
                </a:lnTo>
                <a:lnTo>
                  <a:pt x="203" y="86"/>
                </a:lnTo>
                <a:lnTo>
                  <a:pt x="261" y="55"/>
                </a:lnTo>
                <a:lnTo>
                  <a:pt x="321" y="31"/>
                </a:lnTo>
                <a:lnTo>
                  <a:pt x="385" y="14"/>
                </a:lnTo>
                <a:lnTo>
                  <a:pt x="452" y="2"/>
                </a:lnTo>
                <a:lnTo>
                  <a:pt x="519" y="0"/>
                </a:lnTo>
                <a:lnTo>
                  <a:pt x="589" y="2"/>
                </a:lnTo>
                <a:lnTo>
                  <a:pt x="656" y="14"/>
                </a:lnTo>
                <a:lnTo>
                  <a:pt x="721" y="31"/>
                </a:lnTo>
                <a:lnTo>
                  <a:pt x="781" y="55"/>
                </a:lnTo>
                <a:lnTo>
                  <a:pt x="838" y="86"/>
                </a:lnTo>
                <a:lnTo>
                  <a:pt x="888" y="122"/>
                </a:lnTo>
                <a:lnTo>
                  <a:pt x="934" y="165"/>
                </a:lnTo>
                <a:lnTo>
                  <a:pt x="972" y="210"/>
                </a:lnTo>
                <a:lnTo>
                  <a:pt x="1001" y="260"/>
                </a:lnTo>
                <a:lnTo>
                  <a:pt x="1025" y="313"/>
                </a:lnTo>
                <a:lnTo>
                  <a:pt x="1037" y="365"/>
                </a:lnTo>
                <a:lnTo>
                  <a:pt x="1042" y="420"/>
                </a:lnTo>
                <a:lnTo>
                  <a:pt x="1037" y="476"/>
                </a:lnTo>
                <a:lnTo>
                  <a:pt x="1025" y="531"/>
                </a:lnTo>
                <a:lnTo>
                  <a:pt x="1001" y="583"/>
                </a:lnTo>
                <a:lnTo>
                  <a:pt x="972" y="633"/>
                </a:lnTo>
                <a:lnTo>
                  <a:pt x="934" y="679"/>
                </a:lnTo>
                <a:lnTo>
                  <a:pt x="888" y="719"/>
                </a:lnTo>
                <a:lnTo>
                  <a:pt x="838" y="758"/>
                </a:lnTo>
                <a:lnTo>
                  <a:pt x="781" y="786"/>
                </a:lnTo>
                <a:lnTo>
                  <a:pt x="721" y="813"/>
                </a:lnTo>
                <a:lnTo>
                  <a:pt x="656" y="829"/>
                </a:lnTo>
                <a:lnTo>
                  <a:pt x="589" y="841"/>
                </a:lnTo>
                <a:lnTo>
                  <a:pt x="519" y="844"/>
                </a:lnTo>
                <a:lnTo>
                  <a:pt x="452" y="841"/>
                </a:lnTo>
                <a:lnTo>
                  <a:pt x="385" y="829"/>
                </a:lnTo>
                <a:lnTo>
                  <a:pt x="321" y="813"/>
                </a:lnTo>
                <a:lnTo>
                  <a:pt x="261" y="786"/>
                </a:lnTo>
                <a:lnTo>
                  <a:pt x="203" y="758"/>
                </a:lnTo>
                <a:lnTo>
                  <a:pt x="153" y="719"/>
                </a:lnTo>
                <a:lnTo>
                  <a:pt x="107" y="679"/>
                </a:lnTo>
                <a:lnTo>
                  <a:pt x="69" y="633"/>
                </a:lnTo>
                <a:lnTo>
                  <a:pt x="38" y="583"/>
                </a:lnTo>
                <a:lnTo>
                  <a:pt x="16" y="531"/>
                </a:lnTo>
                <a:lnTo>
                  <a:pt x="4" y="476"/>
                </a:lnTo>
                <a:lnTo>
                  <a:pt x="0" y="420"/>
                </a:lnTo>
                <a:close/>
              </a:path>
            </a:pathLst>
          </a:custGeom>
          <a:solidFill>
            <a:srgbClr val="FFFFFF"/>
          </a:solidFill>
          <a:ln w="3175">
            <a:solidFill>
              <a:srgbClr val="000000"/>
            </a:solidFill>
            <a:prstDash val="solid"/>
            <a:round/>
            <a:headEnd/>
            <a:tailEnd/>
          </a:ln>
        </p:spPr>
        <p:txBody>
          <a:bodyPr/>
          <a:lstStyle/>
          <a:p>
            <a:endParaRPr lang="en-US">
              <a:solidFill>
                <a:prstClr val="black"/>
              </a:solidFill>
              <a:latin typeface="Tw Cen MT"/>
            </a:endParaRPr>
          </a:p>
        </p:txBody>
      </p:sp>
      <p:sp>
        <p:nvSpPr>
          <p:cNvPr id="16" name="Rectangle 15">
            <a:extLst>
              <a:ext uri="{FF2B5EF4-FFF2-40B4-BE49-F238E27FC236}">
                <a16:creationId xmlns:a16="http://schemas.microsoft.com/office/drawing/2014/main" id="{D5BA2C67-50D8-F287-5C3E-9D113DEE5135}"/>
              </a:ext>
            </a:extLst>
          </p:cNvPr>
          <p:cNvSpPr>
            <a:spLocks noChangeArrowheads="1"/>
          </p:cNvSpPr>
          <p:nvPr/>
        </p:nvSpPr>
        <p:spPr bwMode="auto">
          <a:xfrm>
            <a:off x="9198495" y="5813298"/>
            <a:ext cx="204787"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FIA</a:t>
            </a:r>
            <a:endParaRPr kumimoji="0" lang="en-US" sz="1800" b="0" i="0" u="none" strike="noStrike" kern="0" cap="none" spc="0" normalizeH="0" baseline="0" noProof="0">
              <a:ln>
                <a:noFill/>
              </a:ln>
              <a:solidFill>
                <a:prstClr val="black"/>
              </a:solidFill>
              <a:effectLst/>
              <a:uLnTx/>
              <a:uFillTx/>
            </a:endParaRPr>
          </a:p>
        </p:txBody>
      </p:sp>
      <p:sp>
        <p:nvSpPr>
          <p:cNvPr id="17" name="Freeform 16">
            <a:extLst>
              <a:ext uri="{FF2B5EF4-FFF2-40B4-BE49-F238E27FC236}">
                <a16:creationId xmlns:a16="http://schemas.microsoft.com/office/drawing/2014/main" id="{07E90C27-C047-8FB2-22F3-73D94051FF84}"/>
              </a:ext>
            </a:extLst>
          </p:cNvPr>
          <p:cNvSpPr>
            <a:spLocks/>
          </p:cNvSpPr>
          <p:nvPr/>
        </p:nvSpPr>
        <p:spPr bwMode="auto">
          <a:xfrm>
            <a:off x="10274819" y="5614860"/>
            <a:ext cx="660400" cy="536575"/>
          </a:xfrm>
          <a:custGeom>
            <a:avLst/>
            <a:gdLst>
              <a:gd name="T0" fmla="*/ 0 w 1042"/>
              <a:gd name="T1" fmla="*/ 268923 h 844"/>
              <a:gd name="T2" fmla="*/ 2535 w 1042"/>
              <a:gd name="T3" fmla="*/ 232685 h 844"/>
              <a:gd name="T4" fmla="*/ 10140 w 1042"/>
              <a:gd name="T5" fmla="*/ 198991 h 844"/>
              <a:gd name="T6" fmla="*/ 24084 w 1042"/>
              <a:gd name="T7" fmla="*/ 165931 h 844"/>
              <a:gd name="T8" fmla="*/ 43731 w 1042"/>
              <a:gd name="T9" fmla="*/ 133508 h 844"/>
              <a:gd name="T10" fmla="*/ 67815 w 1042"/>
              <a:gd name="T11" fmla="*/ 104899 h 844"/>
              <a:gd name="T12" fmla="*/ 96969 w 1042"/>
              <a:gd name="T13" fmla="*/ 78833 h 844"/>
              <a:gd name="T14" fmla="*/ 128658 w 1042"/>
              <a:gd name="T15" fmla="*/ 54675 h 844"/>
              <a:gd name="T16" fmla="*/ 165417 w 1042"/>
              <a:gd name="T17" fmla="*/ 34966 h 844"/>
              <a:gd name="T18" fmla="*/ 203444 w 1042"/>
              <a:gd name="T19" fmla="*/ 19708 h 844"/>
              <a:gd name="T20" fmla="*/ 244006 w 1042"/>
              <a:gd name="T21" fmla="*/ 8901 h 844"/>
              <a:gd name="T22" fmla="*/ 286469 w 1042"/>
              <a:gd name="T23" fmla="*/ 1272 h 844"/>
              <a:gd name="T24" fmla="*/ 328932 w 1042"/>
              <a:gd name="T25" fmla="*/ 0 h 844"/>
              <a:gd name="T26" fmla="*/ 373297 w 1042"/>
              <a:gd name="T27" fmla="*/ 1272 h 844"/>
              <a:gd name="T28" fmla="*/ 415760 w 1042"/>
              <a:gd name="T29" fmla="*/ 8901 h 844"/>
              <a:gd name="T30" fmla="*/ 456956 w 1042"/>
              <a:gd name="T31" fmla="*/ 19708 h 844"/>
              <a:gd name="T32" fmla="*/ 494983 w 1042"/>
              <a:gd name="T33" fmla="*/ 34966 h 844"/>
              <a:gd name="T34" fmla="*/ 531109 w 1042"/>
              <a:gd name="T35" fmla="*/ 54675 h 844"/>
              <a:gd name="T36" fmla="*/ 562798 w 1042"/>
              <a:gd name="T37" fmla="*/ 78833 h 844"/>
              <a:gd name="T38" fmla="*/ 591952 w 1042"/>
              <a:gd name="T39" fmla="*/ 104899 h 844"/>
              <a:gd name="T40" fmla="*/ 616035 w 1042"/>
              <a:gd name="T41" fmla="*/ 133508 h 844"/>
              <a:gd name="T42" fmla="*/ 634415 w 1042"/>
              <a:gd name="T43" fmla="*/ 165931 h 844"/>
              <a:gd name="T44" fmla="*/ 649626 w 1042"/>
              <a:gd name="T45" fmla="*/ 198991 h 844"/>
              <a:gd name="T46" fmla="*/ 657231 w 1042"/>
              <a:gd name="T47" fmla="*/ 232685 h 844"/>
              <a:gd name="T48" fmla="*/ 660400 w 1042"/>
              <a:gd name="T49" fmla="*/ 268923 h 844"/>
              <a:gd name="T50" fmla="*/ 657231 w 1042"/>
              <a:gd name="T51" fmla="*/ 303890 h 844"/>
              <a:gd name="T52" fmla="*/ 649626 w 1042"/>
              <a:gd name="T53" fmla="*/ 337585 h 844"/>
              <a:gd name="T54" fmla="*/ 634415 w 1042"/>
              <a:gd name="T55" fmla="*/ 370644 h 844"/>
              <a:gd name="T56" fmla="*/ 616035 w 1042"/>
              <a:gd name="T57" fmla="*/ 403067 h 844"/>
              <a:gd name="T58" fmla="*/ 591952 w 1042"/>
              <a:gd name="T59" fmla="*/ 431676 h 844"/>
              <a:gd name="T60" fmla="*/ 562798 w 1042"/>
              <a:gd name="T61" fmla="*/ 459013 h 844"/>
              <a:gd name="T62" fmla="*/ 531109 w 1042"/>
              <a:gd name="T63" fmla="*/ 481900 h 844"/>
              <a:gd name="T64" fmla="*/ 494983 w 1042"/>
              <a:gd name="T65" fmla="*/ 501609 h 844"/>
              <a:gd name="T66" fmla="*/ 456956 w 1042"/>
              <a:gd name="T67" fmla="*/ 516867 h 844"/>
              <a:gd name="T68" fmla="*/ 415760 w 1042"/>
              <a:gd name="T69" fmla="*/ 527674 h 844"/>
              <a:gd name="T70" fmla="*/ 373297 w 1042"/>
              <a:gd name="T71" fmla="*/ 535303 h 844"/>
              <a:gd name="T72" fmla="*/ 328932 w 1042"/>
              <a:gd name="T73" fmla="*/ 536575 h 844"/>
              <a:gd name="T74" fmla="*/ 286469 w 1042"/>
              <a:gd name="T75" fmla="*/ 535303 h 844"/>
              <a:gd name="T76" fmla="*/ 244006 w 1042"/>
              <a:gd name="T77" fmla="*/ 527674 h 844"/>
              <a:gd name="T78" fmla="*/ 203444 w 1042"/>
              <a:gd name="T79" fmla="*/ 516867 h 844"/>
              <a:gd name="T80" fmla="*/ 165417 w 1042"/>
              <a:gd name="T81" fmla="*/ 501609 h 844"/>
              <a:gd name="T82" fmla="*/ 128658 w 1042"/>
              <a:gd name="T83" fmla="*/ 481900 h 844"/>
              <a:gd name="T84" fmla="*/ 96969 w 1042"/>
              <a:gd name="T85" fmla="*/ 459013 h 844"/>
              <a:gd name="T86" fmla="*/ 67815 w 1042"/>
              <a:gd name="T87" fmla="*/ 431676 h 844"/>
              <a:gd name="T88" fmla="*/ 43731 w 1042"/>
              <a:gd name="T89" fmla="*/ 403067 h 844"/>
              <a:gd name="T90" fmla="*/ 24084 w 1042"/>
              <a:gd name="T91" fmla="*/ 370644 h 844"/>
              <a:gd name="T92" fmla="*/ 10140 w 1042"/>
              <a:gd name="T93" fmla="*/ 337585 h 844"/>
              <a:gd name="T94" fmla="*/ 2535 w 1042"/>
              <a:gd name="T95" fmla="*/ 303890 h 844"/>
              <a:gd name="T96" fmla="*/ 0 w 1042"/>
              <a:gd name="T97" fmla="*/ 268923 h 8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4"/>
              <a:gd name="T149" fmla="*/ 1042 w 1042"/>
              <a:gd name="T150" fmla="*/ 844 h 8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4">
                <a:moveTo>
                  <a:pt x="0" y="423"/>
                </a:moveTo>
                <a:lnTo>
                  <a:pt x="4" y="366"/>
                </a:lnTo>
                <a:lnTo>
                  <a:pt x="16" y="313"/>
                </a:lnTo>
                <a:lnTo>
                  <a:pt x="38" y="261"/>
                </a:lnTo>
                <a:lnTo>
                  <a:pt x="69" y="210"/>
                </a:lnTo>
                <a:lnTo>
                  <a:pt x="107" y="165"/>
                </a:lnTo>
                <a:lnTo>
                  <a:pt x="153" y="124"/>
                </a:lnTo>
                <a:lnTo>
                  <a:pt x="203" y="86"/>
                </a:lnTo>
                <a:lnTo>
                  <a:pt x="261" y="55"/>
                </a:lnTo>
                <a:lnTo>
                  <a:pt x="321" y="31"/>
                </a:lnTo>
                <a:lnTo>
                  <a:pt x="385" y="14"/>
                </a:lnTo>
                <a:lnTo>
                  <a:pt x="452" y="2"/>
                </a:lnTo>
                <a:lnTo>
                  <a:pt x="519" y="0"/>
                </a:lnTo>
                <a:lnTo>
                  <a:pt x="589" y="2"/>
                </a:lnTo>
                <a:lnTo>
                  <a:pt x="656" y="14"/>
                </a:lnTo>
                <a:lnTo>
                  <a:pt x="721" y="31"/>
                </a:lnTo>
                <a:lnTo>
                  <a:pt x="781" y="55"/>
                </a:lnTo>
                <a:lnTo>
                  <a:pt x="838" y="86"/>
                </a:lnTo>
                <a:lnTo>
                  <a:pt x="888" y="124"/>
                </a:lnTo>
                <a:lnTo>
                  <a:pt x="934" y="165"/>
                </a:lnTo>
                <a:lnTo>
                  <a:pt x="972" y="210"/>
                </a:lnTo>
                <a:lnTo>
                  <a:pt x="1001" y="261"/>
                </a:lnTo>
                <a:lnTo>
                  <a:pt x="1025" y="313"/>
                </a:lnTo>
                <a:lnTo>
                  <a:pt x="1037" y="366"/>
                </a:lnTo>
                <a:lnTo>
                  <a:pt x="1042" y="423"/>
                </a:lnTo>
                <a:lnTo>
                  <a:pt x="1037" y="478"/>
                </a:lnTo>
                <a:lnTo>
                  <a:pt x="1025" y="531"/>
                </a:lnTo>
                <a:lnTo>
                  <a:pt x="1001" y="583"/>
                </a:lnTo>
                <a:lnTo>
                  <a:pt x="972" y="634"/>
                </a:lnTo>
                <a:lnTo>
                  <a:pt x="934" y="679"/>
                </a:lnTo>
                <a:lnTo>
                  <a:pt x="888" y="722"/>
                </a:lnTo>
                <a:lnTo>
                  <a:pt x="838" y="758"/>
                </a:lnTo>
                <a:lnTo>
                  <a:pt x="781" y="789"/>
                </a:lnTo>
                <a:lnTo>
                  <a:pt x="721" y="813"/>
                </a:lnTo>
                <a:lnTo>
                  <a:pt x="656" y="830"/>
                </a:lnTo>
                <a:lnTo>
                  <a:pt x="589" y="842"/>
                </a:lnTo>
                <a:lnTo>
                  <a:pt x="519" y="844"/>
                </a:lnTo>
                <a:lnTo>
                  <a:pt x="452" y="842"/>
                </a:lnTo>
                <a:lnTo>
                  <a:pt x="385" y="830"/>
                </a:lnTo>
                <a:lnTo>
                  <a:pt x="321" y="813"/>
                </a:lnTo>
                <a:lnTo>
                  <a:pt x="261" y="789"/>
                </a:lnTo>
                <a:lnTo>
                  <a:pt x="203" y="758"/>
                </a:lnTo>
                <a:lnTo>
                  <a:pt x="153" y="722"/>
                </a:lnTo>
                <a:lnTo>
                  <a:pt x="107" y="679"/>
                </a:lnTo>
                <a:lnTo>
                  <a:pt x="69" y="634"/>
                </a:lnTo>
                <a:lnTo>
                  <a:pt x="38" y="583"/>
                </a:lnTo>
                <a:lnTo>
                  <a:pt x="16" y="531"/>
                </a:lnTo>
                <a:lnTo>
                  <a:pt x="4" y="478"/>
                </a:lnTo>
                <a:lnTo>
                  <a:pt x="0" y="423"/>
                </a:lnTo>
                <a:close/>
              </a:path>
            </a:pathLst>
          </a:custGeom>
          <a:solidFill>
            <a:srgbClr val="FFFFFF"/>
          </a:solidFill>
          <a:ln w="3175">
            <a:solidFill>
              <a:srgbClr val="000000"/>
            </a:solidFill>
            <a:prstDash val="solid"/>
            <a:round/>
            <a:headEnd/>
            <a:tailEnd/>
          </a:ln>
        </p:spPr>
        <p:txBody>
          <a:bodyPr/>
          <a:lstStyle/>
          <a:p>
            <a:endParaRPr lang="en-US">
              <a:solidFill>
                <a:prstClr val="black"/>
              </a:solidFill>
              <a:latin typeface="Tw Cen MT"/>
            </a:endParaRPr>
          </a:p>
        </p:txBody>
      </p:sp>
      <p:sp>
        <p:nvSpPr>
          <p:cNvPr id="18" name="Rectangle 17">
            <a:extLst>
              <a:ext uri="{FF2B5EF4-FFF2-40B4-BE49-F238E27FC236}">
                <a16:creationId xmlns:a16="http://schemas.microsoft.com/office/drawing/2014/main" id="{B15BFFCF-82A4-605F-CE0E-14E4FB2D2614}"/>
              </a:ext>
            </a:extLst>
          </p:cNvPr>
          <p:cNvSpPr>
            <a:spLocks noChangeArrowheads="1"/>
          </p:cNvSpPr>
          <p:nvPr/>
        </p:nvSpPr>
        <p:spPr bwMode="auto">
          <a:xfrm>
            <a:off x="10498656" y="5824410"/>
            <a:ext cx="255588"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RAS</a:t>
            </a:r>
            <a:endParaRPr kumimoji="0" lang="en-US" sz="1800" b="0" i="0" u="none" strike="noStrike" kern="0" cap="none" spc="0" normalizeH="0" baseline="0" noProof="0">
              <a:ln>
                <a:noFill/>
              </a:ln>
              <a:solidFill>
                <a:prstClr val="black"/>
              </a:solidFill>
              <a:effectLst/>
              <a:uLnTx/>
              <a:uFillTx/>
            </a:endParaRPr>
          </a:p>
        </p:txBody>
      </p:sp>
      <p:sp>
        <p:nvSpPr>
          <p:cNvPr id="19" name="Line 24">
            <a:extLst>
              <a:ext uri="{FF2B5EF4-FFF2-40B4-BE49-F238E27FC236}">
                <a16:creationId xmlns:a16="http://schemas.microsoft.com/office/drawing/2014/main" id="{01278E2F-78DC-DBEA-8ADB-FA1CD03E46FA}"/>
              </a:ext>
            </a:extLst>
          </p:cNvPr>
          <p:cNvSpPr>
            <a:spLocks noChangeShapeType="1"/>
          </p:cNvSpPr>
          <p:nvPr/>
        </p:nvSpPr>
        <p:spPr bwMode="auto">
          <a:xfrm>
            <a:off x="9604895" y="2962148"/>
            <a:ext cx="9525" cy="9525"/>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grpSp>
        <p:nvGrpSpPr>
          <p:cNvPr id="20" name="Group 64">
            <a:extLst>
              <a:ext uri="{FF2B5EF4-FFF2-40B4-BE49-F238E27FC236}">
                <a16:creationId xmlns:a16="http://schemas.microsoft.com/office/drawing/2014/main" id="{34C99891-41C0-1C50-D38A-152C70D95A2B}"/>
              </a:ext>
            </a:extLst>
          </p:cNvPr>
          <p:cNvGrpSpPr>
            <a:grpSpLocks/>
          </p:cNvGrpSpPr>
          <p:nvPr/>
        </p:nvGrpSpPr>
        <p:grpSpPr bwMode="auto">
          <a:xfrm>
            <a:off x="9330257" y="2687510"/>
            <a:ext cx="334963" cy="333375"/>
            <a:chOff x="2414" y="1562"/>
            <a:chExt cx="211" cy="210"/>
          </a:xfrm>
        </p:grpSpPr>
        <p:sp>
          <p:nvSpPr>
            <p:cNvPr id="21" name="Line 20">
              <a:extLst>
                <a:ext uri="{FF2B5EF4-FFF2-40B4-BE49-F238E27FC236}">
                  <a16:creationId xmlns:a16="http://schemas.microsoft.com/office/drawing/2014/main" id="{2B86AD72-0ECA-9EF9-D1A2-AC52AD72A4D0}"/>
                </a:ext>
              </a:extLst>
            </p:cNvPr>
            <p:cNvSpPr>
              <a:spLocks noChangeShapeType="1"/>
            </p:cNvSpPr>
            <p:nvPr/>
          </p:nvSpPr>
          <p:spPr bwMode="auto">
            <a:xfrm>
              <a:off x="2433" y="1581"/>
              <a:ext cx="33" cy="33"/>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22" name="Line 21">
              <a:extLst>
                <a:ext uri="{FF2B5EF4-FFF2-40B4-BE49-F238E27FC236}">
                  <a16:creationId xmlns:a16="http://schemas.microsoft.com/office/drawing/2014/main" id="{A61B5B44-5B83-7607-C754-2454C0F0640E}"/>
                </a:ext>
              </a:extLst>
            </p:cNvPr>
            <p:cNvSpPr>
              <a:spLocks noChangeShapeType="1"/>
            </p:cNvSpPr>
            <p:nvPr/>
          </p:nvSpPr>
          <p:spPr bwMode="auto">
            <a:xfrm>
              <a:off x="2486" y="1634"/>
              <a:ext cx="4" cy="4"/>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23" name="Line 22">
              <a:extLst>
                <a:ext uri="{FF2B5EF4-FFF2-40B4-BE49-F238E27FC236}">
                  <a16:creationId xmlns:a16="http://schemas.microsoft.com/office/drawing/2014/main" id="{A36EA3DA-F622-F4DD-491F-EDD6286CD5DD}"/>
                </a:ext>
              </a:extLst>
            </p:cNvPr>
            <p:cNvSpPr>
              <a:spLocks noChangeShapeType="1"/>
            </p:cNvSpPr>
            <p:nvPr/>
          </p:nvSpPr>
          <p:spPr bwMode="auto">
            <a:xfrm>
              <a:off x="2510" y="1658"/>
              <a:ext cx="33" cy="32"/>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24" name="Line 23">
              <a:extLst>
                <a:ext uri="{FF2B5EF4-FFF2-40B4-BE49-F238E27FC236}">
                  <a16:creationId xmlns:a16="http://schemas.microsoft.com/office/drawing/2014/main" id="{6B0AAAF6-CD2E-DE56-DA94-B6B0EECEE56A}"/>
                </a:ext>
              </a:extLst>
            </p:cNvPr>
            <p:cNvSpPr>
              <a:spLocks noChangeShapeType="1"/>
            </p:cNvSpPr>
            <p:nvPr/>
          </p:nvSpPr>
          <p:spPr bwMode="auto">
            <a:xfrm>
              <a:off x="2563" y="1711"/>
              <a:ext cx="4" cy="4"/>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25" name="Freeform 25">
              <a:extLst>
                <a:ext uri="{FF2B5EF4-FFF2-40B4-BE49-F238E27FC236}">
                  <a16:creationId xmlns:a16="http://schemas.microsoft.com/office/drawing/2014/main" id="{28B86B0D-BFCA-C2BA-FA32-696551012E6E}"/>
                </a:ext>
              </a:extLst>
            </p:cNvPr>
            <p:cNvSpPr>
              <a:spLocks/>
            </p:cNvSpPr>
            <p:nvPr/>
          </p:nvSpPr>
          <p:spPr bwMode="auto">
            <a:xfrm>
              <a:off x="2414" y="1562"/>
              <a:ext cx="39" cy="38"/>
            </a:xfrm>
            <a:custGeom>
              <a:avLst/>
              <a:gdLst>
                <a:gd name="T0" fmla="*/ 33 w 96"/>
                <a:gd name="T1" fmla="*/ 32 h 96"/>
                <a:gd name="T2" fmla="*/ 35 w 96"/>
                <a:gd name="T3" fmla="*/ 31 h 96"/>
                <a:gd name="T4" fmla="*/ 36 w 96"/>
                <a:gd name="T5" fmla="*/ 29 h 96"/>
                <a:gd name="T6" fmla="*/ 37 w 96"/>
                <a:gd name="T7" fmla="*/ 27 h 96"/>
                <a:gd name="T8" fmla="*/ 38 w 96"/>
                <a:gd name="T9" fmla="*/ 26 h 96"/>
                <a:gd name="T10" fmla="*/ 39 w 96"/>
                <a:gd name="T11" fmla="*/ 24 h 96"/>
                <a:gd name="T12" fmla="*/ 39 w 96"/>
                <a:gd name="T13" fmla="*/ 21 h 96"/>
                <a:gd name="T14" fmla="*/ 39 w 96"/>
                <a:gd name="T15" fmla="*/ 19 h 96"/>
                <a:gd name="T16" fmla="*/ 39 w 96"/>
                <a:gd name="T17" fmla="*/ 17 h 96"/>
                <a:gd name="T18" fmla="*/ 39 w 96"/>
                <a:gd name="T19" fmla="*/ 14 h 96"/>
                <a:gd name="T20" fmla="*/ 38 w 96"/>
                <a:gd name="T21" fmla="*/ 12 h 96"/>
                <a:gd name="T22" fmla="*/ 37 w 96"/>
                <a:gd name="T23" fmla="*/ 10 h 96"/>
                <a:gd name="T24" fmla="*/ 36 w 96"/>
                <a:gd name="T25" fmla="*/ 9 h 96"/>
                <a:gd name="T26" fmla="*/ 35 w 96"/>
                <a:gd name="T27" fmla="*/ 7 h 96"/>
                <a:gd name="T28" fmla="*/ 33 w 96"/>
                <a:gd name="T29" fmla="*/ 6 h 96"/>
                <a:gd name="T30" fmla="*/ 31 w 96"/>
                <a:gd name="T31" fmla="*/ 4 h 96"/>
                <a:gd name="T32" fmla="*/ 30 w 96"/>
                <a:gd name="T33" fmla="*/ 3 h 96"/>
                <a:gd name="T34" fmla="*/ 28 w 96"/>
                <a:gd name="T35" fmla="*/ 2 h 96"/>
                <a:gd name="T36" fmla="*/ 26 w 96"/>
                <a:gd name="T37" fmla="*/ 1 h 96"/>
                <a:gd name="T38" fmla="*/ 24 w 96"/>
                <a:gd name="T39" fmla="*/ 0 h 96"/>
                <a:gd name="T40" fmla="*/ 22 w 96"/>
                <a:gd name="T41" fmla="*/ 0 h 96"/>
                <a:gd name="T42" fmla="*/ 20 w 96"/>
                <a:gd name="T43" fmla="*/ 0 h 96"/>
                <a:gd name="T44" fmla="*/ 17 w 96"/>
                <a:gd name="T45" fmla="*/ 0 h 96"/>
                <a:gd name="T46" fmla="*/ 15 w 96"/>
                <a:gd name="T47" fmla="*/ 0 h 96"/>
                <a:gd name="T48" fmla="*/ 13 w 96"/>
                <a:gd name="T49" fmla="*/ 1 h 96"/>
                <a:gd name="T50" fmla="*/ 11 w 96"/>
                <a:gd name="T51" fmla="*/ 2 h 96"/>
                <a:gd name="T52" fmla="*/ 9 w 96"/>
                <a:gd name="T53" fmla="*/ 3 h 96"/>
                <a:gd name="T54" fmla="*/ 7 w 96"/>
                <a:gd name="T55" fmla="*/ 4 h 96"/>
                <a:gd name="T56" fmla="*/ 5 w 96"/>
                <a:gd name="T57" fmla="*/ 6 h 96"/>
                <a:gd name="T58" fmla="*/ 4 w 96"/>
                <a:gd name="T59" fmla="*/ 7 h 96"/>
                <a:gd name="T60" fmla="*/ 3 w 96"/>
                <a:gd name="T61" fmla="*/ 9 h 96"/>
                <a:gd name="T62" fmla="*/ 2 w 96"/>
                <a:gd name="T63" fmla="*/ 10 h 96"/>
                <a:gd name="T64" fmla="*/ 1 w 96"/>
                <a:gd name="T65" fmla="*/ 12 h 96"/>
                <a:gd name="T66" fmla="*/ 0 w 96"/>
                <a:gd name="T67" fmla="*/ 14 h 96"/>
                <a:gd name="T68" fmla="*/ 0 w 96"/>
                <a:gd name="T69" fmla="*/ 17 h 96"/>
                <a:gd name="T70" fmla="*/ 0 w 96"/>
                <a:gd name="T71" fmla="*/ 19 h 96"/>
                <a:gd name="T72" fmla="*/ 0 w 96"/>
                <a:gd name="T73" fmla="*/ 21 h 96"/>
                <a:gd name="T74" fmla="*/ 0 w 96"/>
                <a:gd name="T75" fmla="*/ 24 h 96"/>
                <a:gd name="T76" fmla="*/ 1 w 96"/>
                <a:gd name="T77" fmla="*/ 26 h 96"/>
                <a:gd name="T78" fmla="*/ 2 w 96"/>
                <a:gd name="T79" fmla="*/ 27 h 96"/>
                <a:gd name="T80" fmla="*/ 3 w 96"/>
                <a:gd name="T81" fmla="*/ 29 h 96"/>
                <a:gd name="T82" fmla="*/ 4 w 96"/>
                <a:gd name="T83" fmla="*/ 31 h 96"/>
                <a:gd name="T84" fmla="*/ 5 w 96"/>
                <a:gd name="T85" fmla="*/ 32 h 96"/>
                <a:gd name="T86" fmla="*/ 7 w 96"/>
                <a:gd name="T87" fmla="*/ 34 h 96"/>
                <a:gd name="T88" fmla="*/ 9 w 96"/>
                <a:gd name="T89" fmla="*/ 35 h 96"/>
                <a:gd name="T90" fmla="*/ 11 w 96"/>
                <a:gd name="T91" fmla="*/ 36 h 96"/>
                <a:gd name="T92" fmla="*/ 13 w 96"/>
                <a:gd name="T93" fmla="*/ 37 h 96"/>
                <a:gd name="T94" fmla="*/ 15 w 96"/>
                <a:gd name="T95" fmla="*/ 38 h 96"/>
                <a:gd name="T96" fmla="*/ 17 w 96"/>
                <a:gd name="T97" fmla="*/ 38 h 96"/>
                <a:gd name="T98" fmla="*/ 20 w 96"/>
                <a:gd name="T99" fmla="*/ 38 h 96"/>
                <a:gd name="T100" fmla="*/ 22 w 96"/>
                <a:gd name="T101" fmla="*/ 38 h 96"/>
                <a:gd name="T102" fmla="*/ 24 w 96"/>
                <a:gd name="T103" fmla="*/ 38 h 96"/>
                <a:gd name="T104" fmla="*/ 26 w 96"/>
                <a:gd name="T105" fmla="*/ 37 h 96"/>
                <a:gd name="T106" fmla="*/ 28 w 96"/>
                <a:gd name="T107" fmla="*/ 36 h 96"/>
                <a:gd name="T108" fmla="*/ 30 w 96"/>
                <a:gd name="T109" fmla="*/ 35 h 96"/>
                <a:gd name="T110" fmla="*/ 31 w 96"/>
                <a:gd name="T111" fmla="*/ 34 h 96"/>
                <a:gd name="T112" fmla="*/ 33 w 96"/>
                <a:gd name="T113" fmla="*/ 32 h 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6"/>
                <a:gd name="T173" fmla="*/ 96 w 96"/>
                <a:gd name="T174" fmla="*/ 96 h 9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6">
                  <a:moveTo>
                    <a:pt x="82" y="81"/>
                  </a:moveTo>
                  <a:lnTo>
                    <a:pt x="87" y="79"/>
                  </a:lnTo>
                  <a:lnTo>
                    <a:pt x="89" y="74"/>
                  </a:lnTo>
                  <a:lnTo>
                    <a:pt x="91" y="69"/>
                  </a:lnTo>
                  <a:lnTo>
                    <a:pt x="94" y="65"/>
                  </a:lnTo>
                  <a:lnTo>
                    <a:pt x="96" y="60"/>
                  </a:lnTo>
                  <a:lnTo>
                    <a:pt x="96" y="53"/>
                  </a:lnTo>
                  <a:lnTo>
                    <a:pt x="96" y="48"/>
                  </a:lnTo>
                  <a:lnTo>
                    <a:pt x="96" y="43"/>
                  </a:lnTo>
                  <a:lnTo>
                    <a:pt x="96" y="36"/>
                  </a:lnTo>
                  <a:lnTo>
                    <a:pt x="94" y="31"/>
                  </a:lnTo>
                  <a:lnTo>
                    <a:pt x="91" y="26"/>
                  </a:lnTo>
                  <a:lnTo>
                    <a:pt x="89" y="22"/>
                  </a:lnTo>
                  <a:lnTo>
                    <a:pt x="87" y="17"/>
                  </a:lnTo>
                  <a:lnTo>
                    <a:pt x="82" y="14"/>
                  </a:lnTo>
                  <a:lnTo>
                    <a:pt x="77" y="10"/>
                  </a:lnTo>
                  <a:lnTo>
                    <a:pt x="75" y="7"/>
                  </a:lnTo>
                  <a:lnTo>
                    <a:pt x="70" y="5"/>
                  </a:lnTo>
                  <a:lnTo>
                    <a:pt x="63" y="3"/>
                  </a:lnTo>
                  <a:lnTo>
                    <a:pt x="58" y="0"/>
                  </a:lnTo>
                  <a:lnTo>
                    <a:pt x="53" y="0"/>
                  </a:lnTo>
                  <a:lnTo>
                    <a:pt x="48" y="0"/>
                  </a:lnTo>
                  <a:lnTo>
                    <a:pt x="43" y="0"/>
                  </a:lnTo>
                  <a:lnTo>
                    <a:pt x="36" y="0"/>
                  </a:lnTo>
                  <a:lnTo>
                    <a:pt x="31" y="3"/>
                  </a:lnTo>
                  <a:lnTo>
                    <a:pt x="27" y="5"/>
                  </a:lnTo>
                  <a:lnTo>
                    <a:pt x="22" y="7"/>
                  </a:lnTo>
                  <a:lnTo>
                    <a:pt x="17" y="10"/>
                  </a:lnTo>
                  <a:lnTo>
                    <a:pt x="12" y="14"/>
                  </a:lnTo>
                  <a:lnTo>
                    <a:pt x="10" y="17"/>
                  </a:lnTo>
                  <a:lnTo>
                    <a:pt x="7" y="22"/>
                  </a:lnTo>
                  <a:lnTo>
                    <a:pt x="5" y="26"/>
                  </a:lnTo>
                  <a:lnTo>
                    <a:pt x="3" y="31"/>
                  </a:lnTo>
                  <a:lnTo>
                    <a:pt x="0" y="36"/>
                  </a:lnTo>
                  <a:lnTo>
                    <a:pt x="0" y="43"/>
                  </a:lnTo>
                  <a:lnTo>
                    <a:pt x="0" y="48"/>
                  </a:lnTo>
                  <a:lnTo>
                    <a:pt x="0" y="53"/>
                  </a:lnTo>
                  <a:lnTo>
                    <a:pt x="0" y="60"/>
                  </a:lnTo>
                  <a:lnTo>
                    <a:pt x="3" y="65"/>
                  </a:lnTo>
                  <a:lnTo>
                    <a:pt x="5" y="69"/>
                  </a:lnTo>
                  <a:lnTo>
                    <a:pt x="7" y="74"/>
                  </a:lnTo>
                  <a:lnTo>
                    <a:pt x="10" y="79"/>
                  </a:lnTo>
                  <a:lnTo>
                    <a:pt x="12" y="81"/>
                  </a:lnTo>
                  <a:lnTo>
                    <a:pt x="17" y="86"/>
                  </a:lnTo>
                  <a:lnTo>
                    <a:pt x="22" y="89"/>
                  </a:lnTo>
                  <a:lnTo>
                    <a:pt x="27" y="91"/>
                  </a:lnTo>
                  <a:lnTo>
                    <a:pt x="31" y="93"/>
                  </a:lnTo>
                  <a:lnTo>
                    <a:pt x="36" y="96"/>
                  </a:lnTo>
                  <a:lnTo>
                    <a:pt x="43" y="96"/>
                  </a:lnTo>
                  <a:lnTo>
                    <a:pt x="48" y="96"/>
                  </a:lnTo>
                  <a:lnTo>
                    <a:pt x="53" y="96"/>
                  </a:lnTo>
                  <a:lnTo>
                    <a:pt x="58" y="96"/>
                  </a:lnTo>
                  <a:lnTo>
                    <a:pt x="63" y="93"/>
                  </a:lnTo>
                  <a:lnTo>
                    <a:pt x="70" y="91"/>
                  </a:lnTo>
                  <a:lnTo>
                    <a:pt x="75" y="89"/>
                  </a:lnTo>
                  <a:lnTo>
                    <a:pt x="77" y="86"/>
                  </a:lnTo>
                  <a:lnTo>
                    <a:pt x="82" y="81"/>
                  </a:lnTo>
                  <a:close/>
                </a:path>
              </a:pathLst>
            </a:custGeom>
            <a:solidFill>
              <a:srgbClr val="000000"/>
            </a:solidFill>
            <a:ln w="9525">
              <a:noFill/>
              <a:round/>
              <a:headEnd/>
              <a:tailEnd/>
            </a:ln>
          </p:spPr>
          <p:txBody>
            <a:bodyPr/>
            <a:lstStyle/>
            <a:p>
              <a:endParaRPr lang="en-US">
                <a:solidFill>
                  <a:prstClr val="black"/>
                </a:solidFill>
                <a:latin typeface="Tw Cen MT"/>
              </a:endParaRPr>
            </a:p>
          </p:txBody>
        </p:sp>
        <p:sp>
          <p:nvSpPr>
            <p:cNvPr id="26" name="Freeform 26">
              <a:extLst>
                <a:ext uri="{FF2B5EF4-FFF2-40B4-BE49-F238E27FC236}">
                  <a16:creationId xmlns:a16="http://schemas.microsoft.com/office/drawing/2014/main" id="{52ABB101-A8C7-F7C1-CD1D-CEB3E602DC40}"/>
                </a:ext>
              </a:extLst>
            </p:cNvPr>
            <p:cNvSpPr>
              <a:spLocks/>
            </p:cNvSpPr>
            <p:nvPr/>
          </p:nvSpPr>
          <p:spPr bwMode="auto">
            <a:xfrm>
              <a:off x="2571" y="1718"/>
              <a:ext cx="54" cy="54"/>
            </a:xfrm>
            <a:custGeom>
              <a:avLst/>
              <a:gdLst>
                <a:gd name="T0" fmla="*/ 36 w 136"/>
                <a:gd name="T1" fmla="*/ 0 h 136"/>
                <a:gd name="T2" fmla="*/ 54 w 136"/>
                <a:gd name="T3" fmla="*/ 54 h 136"/>
                <a:gd name="T4" fmla="*/ 0 w 136"/>
                <a:gd name="T5" fmla="*/ 36 h 136"/>
                <a:gd name="T6" fmla="*/ 36 w 136"/>
                <a:gd name="T7" fmla="*/ 0 h 136"/>
                <a:gd name="T8" fmla="*/ 0 60000 65536"/>
                <a:gd name="T9" fmla="*/ 0 60000 65536"/>
                <a:gd name="T10" fmla="*/ 0 60000 65536"/>
                <a:gd name="T11" fmla="*/ 0 60000 65536"/>
                <a:gd name="T12" fmla="*/ 0 w 136"/>
                <a:gd name="T13" fmla="*/ 0 h 136"/>
                <a:gd name="T14" fmla="*/ 136 w 136"/>
                <a:gd name="T15" fmla="*/ 136 h 136"/>
              </a:gdLst>
              <a:ahLst/>
              <a:cxnLst>
                <a:cxn ang="T8">
                  <a:pos x="T0" y="T1"/>
                </a:cxn>
                <a:cxn ang="T9">
                  <a:pos x="T2" y="T3"/>
                </a:cxn>
                <a:cxn ang="T10">
                  <a:pos x="T4" y="T5"/>
                </a:cxn>
                <a:cxn ang="T11">
                  <a:pos x="T6" y="T7"/>
                </a:cxn>
              </a:cxnLst>
              <a:rect l="T12" t="T13" r="T14" b="T15"/>
              <a:pathLst>
                <a:path w="136" h="136">
                  <a:moveTo>
                    <a:pt x="91" y="0"/>
                  </a:moveTo>
                  <a:lnTo>
                    <a:pt x="136" y="136"/>
                  </a:lnTo>
                  <a:lnTo>
                    <a:pt x="0" y="91"/>
                  </a:lnTo>
                  <a:lnTo>
                    <a:pt x="91" y="0"/>
                  </a:lnTo>
                  <a:close/>
                </a:path>
              </a:pathLst>
            </a:custGeom>
            <a:solidFill>
              <a:srgbClr val="000000"/>
            </a:solidFill>
            <a:ln w="9525">
              <a:noFill/>
              <a:round/>
              <a:headEnd/>
              <a:tailEnd/>
            </a:ln>
          </p:spPr>
          <p:txBody>
            <a:bodyPr/>
            <a:lstStyle/>
            <a:p>
              <a:endParaRPr lang="en-US">
                <a:solidFill>
                  <a:prstClr val="black"/>
                </a:solidFill>
                <a:latin typeface="Tw Cen MT"/>
              </a:endParaRPr>
            </a:p>
          </p:txBody>
        </p:sp>
      </p:grpSp>
      <p:grpSp>
        <p:nvGrpSpPr>
          <p:cNvPr id="27" name="Group 74">
            <a:extLst>
              <a:ext uri="{FF2B5EF4-FFF2-40B4-BE49-F238E27FC236}">
                <a16:creationId xmlns:a16="http://schemas.microsoft.com/office/drawing/2014/main" id="{9876E6CD-7D21-30A6-0150-1208ECB73130}"/>
              </a:ext>
            </a:extLst>
          </p:cNvPr>
          <p:cNvGrpSpPr>
            <a:grpSpLocks/>
          </p:cNvGrpSpPr>
          <p:nvPr/>
        </p:nvGrpSpPr>
        <p:grpSpPr bwMode="auto">
          <a:xfrm>
            <a:off x="10211319" y="2193798"/>
            <a:ext cx="866775" cy="865187"/>
            <a:chOff x="2969" y="1251"/>
            <a:chExt cx="546" cy="545"/>
          </a:xfrm>
        </p:grpSpPr>
        <p:sp>
          <p:nvSpPr>
            <p:cNvPr id="28" name="Freeform 18">
              <a:extLst>
                <a:ext uri="{FF2B5EF4-FFF2-40B4-BE49-F238E27FC236}">
                  <a16:creationId xmlns:a16="http://schemas.microsoft.com/office/drawing/2014/main" id="{8E0125DA-DFAF-92F0-3C97-2443FF43C84F}"/>
                </a:ext>
              </a:extLst>
            </p:cNvPr>
            <p:cNvSpPr>
              <a:spLocks/>
            </p:cNvSpPr>
            <p:nvPr/>
          </p:nvSpPr>
          <p:spPr bwMode="auto">
            <a:xfrm>
              <a:off x="3009" y="1251"/>
              <a:ext cx="453" cy="358"/>
            </a:xfrm>
            <a:custGeom>
              <a:avLst/>
              <a:gdLst>
                <a:gd name="T0" fmla="*/ 0 w 1133"/>
                <a:gd name="T1" fmla="*/ 179 h 894"/>
                <a:gd name="T2" fmla="*/ 2 w 1133"/>
                <a:gd name="T3" fmla="*/ 156 h 894"/>
                <a:gd name="T4" fmla="*/ 6 w 1133"/>
                <a:gd name="T5" fmla="*/ 134 h 894"/>
                <a:gd name="T6" fmla="*/ 16 w 1133"/>
                <a:gd name="T7" fmla="*/ 113 h 894"/>
                <a:gd name="T8" fmla="*/ 28 w 1133"/>
                <a:gd name="T9" fmla="*/ 93 h 894"/>
                <a:gd name="T10" fmla="*/ 43 w 1133"/>
                <a:gd name="T11" fmla="*/ 74 h 894"/>
                <a:gd name="T12" fmla="*/ 61 w 1133"/>
                <a:gd name="T13" fmla="*/ 56 h 894"/>
                <a:gd name="T14" fmla="*/ 82 w 1133"/>
                <a:gd name="T15" fmla="*/ 40 h 894"/>
                <a:gd name="T16" fmla="*/ 105 w 1133"/>
                <a:gd name="T17" fmla="*/ 28 h 894"/>
                <a:gd name="T18" fmla="*/ 130 w 1133"/>
                <a:gd name="T19" fmla="*/ 16 h 894"/>
                <a:gd name="T20" fmla="*/ 156 w 1133"/>
                <a:gd name="T21" fmla="*/ 8 h 894"/>
                <a:gd name="T22" fmla="*/ 184 w 1133"/>
                <a:gd name="T23" fmla="*/ 3 h 894"/>
                <a:gd name="T24" fmla="*/ 212 w 1133"/>
                <a:gd name="T25" fmla="*/ 0 h 894"/>
                <a:gd name="T26" fmla="*/ 241 w 1133"/>
                <a:gd name="T27" fmla="*/ 0 h 894"/>
                <a:gd name="T28" fmla="*/ 269 w 1133"/>
                <a:gd name="T29" fmla="*/ 3 h 894"/>
                <a:gd name="T30" fmla="*/ 297 w 1133"/>
                <a:gd name="T31" fmla="*/ 8 h 894"/>
                <a:gd name="T32" fmla="*/ 323 w 1133"/>
                <a:gd name="T33" fmla="*/ 16 h 894"/>
                <a:gd name="T34" fmla="*/ 349 w 1133"/>
                <a:gd name="T35" fmla="*/ 28 h 894"/>
                <a:gd name="T36" fmla="*/ 371 w 1133"/>
                <a:gd name="T37" fmla="*/ 40 h 894"/>
                <a:gd name="T38" fmla="*/ 391 w 1133"/>
                <a:gd name="T39" fmla="*/ 56 h 894"/>
                <a:gd name="T40" fmla="*/ 410 w 1133"/>
                <a:gd name="T41" fmla="*/ 74 h 894"/>
                <a:gd name="T42" fmla="*/ 425 w 1133"/>
                <a:gd name="T43" fmla="*/ 93 h 894"/>
                <a:gd name="T44" fmla="*/ 437 w 1133"/>
                <a:gd name="T45" fmla="*/ 113 h 894"/>
                <a:gd name="T46" fmla="*/ 446 w 1133"/>
                <a:gd name="T47" fmla="*/ 134 h 894"/>
                <a:gd name="T48" fmla="*/ 452 w 1133"/>
                <a:gd name="T49" fmla="*/ 156 h 894"/>
                <a:gd name="T50" fmla="*/ 453 w 1133"/>
                <a:gd name="T51" fmla="*/ 179 h 894"/>
                <a:gd name="T52" fmla="*/ 452 w 1133"/>
                <a:gd name="T53" fmla="*/ 202 h 894"/>
                <a:gd name="T54" fmla="*/ 446 w 1133"/>
                <a:gd name="T55" fmla="*/ 224 h 894"/>
                <a:gd name="T56" fmla="*/ 437 w 1133"/>
                <a:gd name="T57" fmla="*/ 245 h 894"/>
                <a:gd name="T58" fmla="*/ 425 w 1133"/>
                <a:gd name="T59" fmla="*/ 265 h 894"/>
                <a:gd name="T60" fmla="*/ 410 w 1133"/>
                <a:gd name="T61" fmla="*/ 284 h 894"/>
                <a:gd name="T62" fmla="*/ 391 w 1133"/>
                <a:gd name="T63" fmla="*/ 302 h 894"/>
                <a:gd name="T64" fmla="*/ 371 w 1133"/>
                <a:gd name="T65" fmla="*/ 318 h 894"/>
                <a:gd name="T66" fmla="*/ 349 w 1133"/>
                <a:gd name="T67" fmla="*/ 330 h 894"/>
                <a:gd name="T68" fmla="*/ 323 w 1133"/>
                <a:gd name="T69" fmla="*/ 342 h 894"/>
                <a:gd name="T70" fmla="*/ 297 w 1133"/>
                <a:gd name="T71" fmla="*/ 350 h 894"/>
                <a:gd name="T72" fmla="*/ 269 w 1133"/>
                <a:gd name="T73" fmla="*/ 355 h 894"/>
                <a:gd name="T74" fmla="*/ 241 w 1133"/>
                <a:gd name="T75" fmla="*/ 358 h 894"/>
                <a:gd name="T76" fmla="*/ 212 w 1133"/>
                <a:gd name="T77" fmla="*/ 358 h 894"/>
                <a:gd name="T78" fmla="*/ 184 w 1133"/>
                <a:gd name="T79" fmla="*/ 355 h 894"/>
                <a:gd name="T80" fmla="*/ 156 w 1133"/>
                <a:gd name="T81" fmla="*/ 350 h 894"/>
                <a:gd name="T82" fmla="*/ 130 w 1133"/>
                <a:gd name="T83" fmla="*/ 342 h 894"/>
                <a:gd name="T84" fmla="*/ 105 w 1133"/>
                <a:gd name="T85" fmla="*/ 330 h 894"/>
                <a:gd name="T86" fmla="*/ 82 w 1133"/>
                <a:gd name="T87" fmla="*/ 318 h 894"/>
                <a:gd name="T88" fmla="*/ 61 w 1133"/>
                <a:gd name="T89" fmla="*/ 302 h 894"/>
                <a:gd name="T90" fmla="*/ 43 w 1133"/>
                <a:gd name="T91" fmla="*/ 284 h 894"/>
                <a:gd name="T92" fmla="*/ 28 w 1133"/>
                <a:gd name="T93" fmla="*/ 265 h 894"/>
                <a:gd name="T94" fmla="*/ 16 w 1133"/>
                <a:gd name="T95" fmla="*/ 245 h 894"/>
                <a:gd name="T96" fmla="*/ 6 w 1133"/>
                <a:gd name="T97" fmla="*/ 224 h 894"/>
                <a:gd name="T98" fmla="*/ 2 w 1133"/>
                <a:gd name="T99" fmla="*/ 202 h 894"/>
                <a:gd name="T100" fmla="*/ 0 w 1133"/>
                <a:gd name="T101" fmla="*/ 179 h 89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33"/>
                <a:gd name="T154" fmla="*/ 0 h 894"/>
                <a:gd name="T155" fmla="*/ 1133 w 1133"/>
                <a:gd name="T156" fmla="*/ 894 h 89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33" h="894">
                  <a:moveTo>
                    <a:pt x="0" y="447"/>
                  </a:moveTo>
                  <a:lnTo>
                    <a:pt x="4" y="390"/>
                  </a:lnTo>
                  <a:lnTo>
                    <a:pt x="16" y="335"/>
                  </a:lnTo>
                  <a:lnTo>
                    <a:pt x="40" y="282"/>
                  </a:lnTo>
                  <a:lnTo>
                    <a:pt x="69" y="232"/>
                  </a:lnTo>
                  <a:lnTo>
                    <a:pt x="107" y="184"/>
                  </a:lnTo>
                  <a:lnTo>
                    <a:pt x="153" y="141"/>
                  </a:lnTo>
                  <a:lnTo>
                    <a:pt x="206" y="100"/>
                  </a:lnTo>
                  <a:lnTo>
                    <a:pt x="263" y="69"/>
                  </a:lnTo>
                  <a:lnTo>
                    <a:pt x="325" y="41"/>
                  </a:lnTo>
                  <a:lnTo>
                    <a:pt x="390" y="21"/>
                  </a:lnTo>
                  <a:lnTo>
                    <a:pt x="460" y="7"/>
                  </a:lnTo>
                  <a:lnTo>
                    <a:pt x="531" y="0"/>
                  </a:lnTo>
                  <a:lnTo>
                    <a:pt x="603" y="0"/>
                  </a:lnTo>
                  <a:lnTo>
                    <a:pt x="673" y="7"/>
                  </a:lnTo>
                  <a:lnTo>
                    <a:pt x="742" y="21"/>
                  </a:lnTo>
                  <a:lnTo>
                    <a:pt x="807" y="41"/>
                  </a:lnTo>
                  <a:lnTo>
                    <a:pt x="872" y="69"/>
                  </a:lnTo>
                  <a:lnTo>
                    <a:pt x="929" y="100"/>
                  </a:lnTo>
                  <a:lnTo>
                    <a:pt x="979" y="141"/>
                  </a:lnTo>
                  <a:lnTo>
                    <a:pt x="1025" y="184"/>
                  </a:lnTo>
                  <a:lnTo>
                    <a:pt x="1063" y="232"/>
                  </a:lnTo>
                  <a:lnTo>
                    <a:pt x="1094" y="282"/>
                  </a:lnTo>
                  <a:lnTo>
                    <a:pt x="1116" y="335"/>
                  </a:lnTo>
                  <a:lnTo>
                    <a:pt x="1130" y="390"/>
                  </a:lnTo>
                  <a:lnTo>
                    <a:pt x="1133" y="447"/>
                  </a:lnTo>
                  <a:lnTo>
                    <a:pt x="1130" y="504"/>
                  </a:lnTo>
                  <a:lnTo>
                    <a:pt x="1116" y="559"/>
                  </a:lnTo>
                  <a:lnTo>
                    <a:pt x="1094" y="612"/>
                  </a:lnTo>
                  <a:lnTo>
                    <a:pt x="1063" y="662"/>
                  </a:lnTo>
                  <a:lnTo>
                    <a:pt x="1025" y="710"/>
                  </a:lnTo>
                  <a:lnTo>
                    <a:pt x="979" y="753"/>
                  </a:lnTo>
                  <a:lnTo>
                    <a:pt x="929" y="794"/>
                  </a:lnTo>
                  <a:lnTo>
                    <a:pt x="872" y="825"/>
                  </a:lnTo>
                  <a:lnTo>
                    <a:pt x="807" y="854"/>
                  </a:lnTo>
                  <a:lnTo>
                    <a:pt x="742" y="875"/>
                  </a:lnTo>
                  <a:lnTo>
                    <a:pt x="673" y="887"/>
                  </a:lnTo>
                  <a:lnTo>
                    <a:pt x="603" y="894"/>
                  </a:lnTo>
                  <a:lnTo>
                    <a:pt x="531" y="894"/>
                  </a:lnTo>
                  <a:lnTo>
                    <a:pt x="460" y="887"/>
                  </a:lnTo>
                  <a:lnTo>
                    <a:pt x="390" y="875"/>
                  </a:lnTo>
                  <a:lnTo>
                    <a:pt x="325" y="854"/>
                  </a:lnTo>
                  <a:lnTo>
                    <a:pt x="263" y="825"/>
                  </a:lnTo>
                  <a:lnTo>
                    <a:pt x="206" y="794"/>
                  </a:lnTo>
                  <a:lnTo>
                    <a:pt x="153" y="753"/>
                  </a:lnTo>
                  <a:lnTo>
                    <a:pt x="107" y="710"/>
                  </a:lnTo>
                  <a:lnTo>
                    <a:pt x="69" y="662"/>
                  </a:lnTo>
                  <a:lnTo>
                    <a:pt x="40" y="612"/>
                  </a:lnTo>
                  <a:lnTo>
                    <a:pt x="16" y="559"/>
                  </a:lnTo>
                  <a:lnTo>
                    <a:pt x="4" y="504"/>
                  </a:lnTo>
                  <a:lnTo>
                    <a:pt x="0" y="447"/>
                  </a:lnTo>
                  <a:close/>
                </a:path>
              </a:pathLst>
            </a:custGeom>
            <a:solidFill>
              <a:srgbClr val="FFFFFF"/>
            </a:solidFill>
            <a:ln w="3175">
              <a:solidFill>
                <a:sysClr val="windowText" lastClr="00000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29" name="Rectangle 19">
              <a:extLst>
                <a:ext uri="{FF2B5EF4-FFF2-40B4-BE49-F238E27FC236}">
                  <a16:creationId xmlns:a16="http://schemas.microsoft.com/office/drawing/2014/main" id="{CBECBA1A-DC44-A5FC-38D3-D39D69CCF00F}"/>
                </a:ext>
              </a:extLst>
            </p:cNvPr>
            <p:cNvSpPr>
              <a:spLocks noChangeArrowheads="1"/>
            </p:cNvSpPr>
            <p:nvPr/>
          </p:nvSpPr>
          <p:spPr bwMode="auto">
            <a:xfrm>
              <a:off x="3013" y="1371"/>
              <a:ext cx="443" cy="95"/>
            </a:xfrm>
            <a:prstGeom prst="rect">
              <a:avLst/>
            </a:prstGeom>
            <a:noFill/>
            <a:ln w="9525">
              <a:noFill/>
              <a:miter lim="800000"/>
              <a:headEnd/>
              <a:tailEnd/>
            </a:ln>
          </p:spPr>
          <p:txBody>
            <a:bodyPr lIns="0" tIns="0" rIns="0" bIns="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err="1">
                  <a:ln>
                    <a:noFill/>
                  </a:ln>
                  <a:solidFill>
                    <a:srgbClr val="000000"/>
                  </a:solidFill>
                  <a:effectLst/>
                  <a:uLnTx/>
                  <a:uFillTx/>
                </a:rPr>
                <a:t>MetInterp</a:t>
              </a:r>
              <a:r>
                <a:rPr kumimoji="0" lang="en-US" sz="800" b="0" i="0" u="none" strike="noStrike" kern="0" cap="none" spc="0" normalizeH="0" baseline="0" noProof="0" dirty="0">
                  <a:ln>
                    <a:noFill/>
                  </a:ln>
                  <a:solidFill>
                    <a:srgbClr val="000000"/>
                  </a:solidFill>
                  <a:effectLst/>
                  <a:uLnTx/>
                  <a:uFillTx/>
                </a:rPr>
                <a:t> or NEXRAD</a:t>
              </a:r>
              <a:endParaRPr kumimoji="0" lang="en-US" sz="1800" b="0" i="0" u="none" strike="noStrike" kern="0" cap="none" spc="0" normalizeH="0" baseline="0" noProof="0" dirty="0">
                <a:ln>
                  <a:noFill/>
                </a:ln>
                <a:solidFill>
                  <a:prstClr val="black"/>
                </a:solidFill>
                <a:effectLst/>
                <a:uLnTx/>
                <a:uFillTx/>
              </a:endParaRPr>
            </a:p>
          </p:txBody>
        </p:sp>
        <p:grpSp>
          <p:nvGrpSpPr>
            <p:cNvPr id="30" name="Group 65">
              <a:extLst>
                <a:ext uri="{FF2B5EF4-FFF2-40B4-BE49-F238E27FC236}">
                  <a16:creationId xmlns:a16="http://schemas.microsoft.com/office/drawing/2014/main" id="{F522C75A-C199-3E7F-A2BC-E671F1F0CED0}"/>
                </a:ext>
              </a:extLst>
            </p:cNvPr>
            <p:cNvGrpSpPr>
              <a:grpSpLocks/>
            </p:cNvGrpSpPr>
            <p:nvPr/>
          </p:nvGrpSpPr>
          <p:grpSpPr bwMode="auto">
            <a:xfrm>
              <a:off x="2969" y="1576"/>
              <a:ext cx="212" cy="210"/>
              <a:chOff x="2969" y="1576"/>
              <a:chExt cx="212" cy="210"/>
            </a:xfrm>
          </p:grpSpPr>
          <p:sp>
            <p:nvSpPr>
              <p:cNvPr id="33" name="Line 29">
                <a:extLst>
                  <a:ext uri="{FF2B5EF4-FFF2-40B4-BE49-F238E27FC236}">
                    <a16:creationId xmlns:a16="http://schemas.microsoft.com/office/drawing/2014/main" id="{B7749C35-7991-5F9B-621F-2E47B1C49CA7}"/>
                  </a:ext>
                </a:extLst>
              </p:cNvPr>
              <p:cNvSpPr>
                <a:spLocks noChangeShapeType="1"/>
              </p:cNvSpPr>
              <p:nvPr/>
            </p:nvSpPr>
            <p:spPr bwMode="auto">
              <a:xfrm flipH="1">
                <a:off x="3002" y="1594"/>
                <a:ext cx="159" cy="160"/>
              </a:xfrm>
              <a:prstGeom prst="line">
                <a:avLst/>
              </a:prstGeom>
              <a:noFill/>
              <a:ln w="8890">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34" name="Freeform 30">
                <a:extLst>
                  <a:ext uri="{FF2B5EF4-FFF2-40B4-BE49-F238E27FC236}">
                    <a16:creationId xmlns:a16="http://schemas.microsoft.com/office/drawing/2014/main" id="{33839B5C-1BF2-D0DF-83BC-7334BA180639}"/>
                  </a:ext>
                </a:extLst>
              </p:cNvPr>
              <p:cNvSpPr>
                <a:spLocks/>
              </p:cNvSpPr>
              <p:nvPr/>
            </p:nvSpPr>
            <p:spPr bwMode="auto">
              <a:xfrm>
                <a:off x="3142" y="1576"/>
                <a:ext cx="39" cy="38"/>
              </a:xfrm>
              <a:custGeom>
                <a:avLst/>
                <a:gdLst>
                  <a:gd name="T0" fmla="*/ 6 w 98"/>
                  <a:gd name="T1" fmla="*/ 32 h 95"/>
                  <a:gd name="T2" fmla="*/ 8 w 98"/>
                  <a:gd name="T3" fmla="*/ 34 h 95"/>
                  <a:gd name="T4" fmla="*/ 10 w 98"/>
                  <a:gd name="T5" fmla="*/ 35 h 95"/>
                  <a:gd name="T6" fmla="*/ 10 w 98"/>
                  <a:gd name="T7" fmla="*/ 36 h 95"/>
                  <a:gd name="T8" fmla="*/ 13 w 98"/>
                  <a:gd name="T9" fmla="*/ 37 h 95"/>
                  <a:gd name="T10" fmla="*/ 15 w 98"/>
                  <a:gd name="T11" fmla="*/ 38 h 95"/>
                  <a:gd name="T12" fmla="*/ 17 w 98"/>
                  <a:gd name="T13" fmla="*/ 38 h 95"/>
                  <a:gd name="T14" fmla="*/ 19 w 98"/>
                  <a:gd name="T15" fmla="*/ 38 h 95"/>
                  <a:gd name="T16" fmla="*/ 22 w 98"/>
                  <a:gd name="T17" fmla="*/ 38 h 95"/>
                  <a:gd name="T18" fmla="*/ 23 w 98"/>
                  <a:gd name="T19" fmla="*/ 38 h 95"/>
                  <a:gd name="T20" fmla="*/ 25 w 98"/>
                  <a:gd name="T21" fmla="*/ 37 h 95"/>
                  <a:gd name="T22" fmla="*/ 27 w 98"/>
                  <a:gd name="T23" fmla="*/ 36 h 95"/>
                  <a:gd name="T24" fmla="*/ 29 w 98"/>
                  <a:gd name="T25" fmla="*/ 35 h 95"/>
                  <a:gd name="T26" fmla="*/ 31 w 98"/>
                  <a:gd name="T27" fmla="*/ 34 h 95"/>
                  <a:gd name="T28" fmla="*/ 33 w 98"/>
                  <a:gd name="T29" fmla="*/ 32 h 95"/>
                  <a:gd name="T30" fmla="*/ 34 w 98"/>
                  <a:gd name="T31" fmla="*/ 32 h 95"/>
                  <a:gd name="T32" fmla="*/ 35 w 98"/>
                  <a:gd name="T33" fmla="*/ 30 h 95"/>
                  <a:gd name="T34" fmla="*/ 37 w 98"/>
                  <a:gd name="T35" fmla="*/ 28 h 95"/>
                  <a:gd name="T36" fmla="*/ 37 w 98"/>
                  <a:gd name="T37" fmla="*/ 26 h 95"/>
                  <a:gd name="T38" fmla="*/ 38 w 98"/>
                  <a:gd name="T39" fmla="*/ 24 h 95"/>
                  <a:gd name="T40" fmla="*/ 38 w 98"/>
                  <a:gd name="T41" fmla="*/ 21 h 95"/>
                  <a:gd name="T42" fmla="*/ 39 w 98"/>
                  <a:gd name="T43" fmla="*/ 19 h 95"/>
                  <a:gd name="T44" fmla="*/ 38 w 98"/>
                  <a:gd name="T45" fmla="*/ 17 h 95"/>
                  <a:gd name="T46" fmla="*/ 38 w 98"/>
                  <a:gd name="T47" fmla="*/ 15 h 95"/>
                  <a:gd name="T48" fmla="*/ 37 w 98"/>
                  <a:gd name="T49" fmla="*/ 12 h 95"/>
                  <a:gd name="T50" fmla="*/ 37 w 98"/>
                  <a:gd name="T51" fmla="*/ 10 h 95"/>
                  <a:gd name="T52" fmla="*/ 35 w 98"/>
                  <a:gd name="T53" fmla="*/ 8 h 95"/>
                  <a:gd name="T54" fmla="*/ 34 w 98"/>
                  <a:gd name="T55" fmla="*/ 6 h 95"/>
                  <a:gd name="T56" fmla="*/ 33 w 98"/>
                  <a:gd name="T57" fmla="*/ 6 h 95"/>
                  <a:gd name="T58" fmla="*/ 31 w 98"/>
                  <a:gd name="T59" fmla="*/ 4 h 95"/>
                  <a:gd name="T60" fmla="*/ 29 w 98"/>
                  <a:gd name="T61" fmla="*/ 3 h 95"/>
                  <a:gd name="T62" fmla="*/ 27 w 98"/>
                  <a:gd name="T63" fmla="*/ 2 h 95"/>
                  <a:gd name="T64" fmla="*/ 25 w 98"/>
                  <a:gd name="T65" fmla="*/ 1 h 95"/>
                  <a:gd name="T66" fmla="*/ 23 w 98"/>
                  <a:gd name="T67" fmla="*/ 0 h 95"/>
                  <a:gd name="T68" fmla="*/ 22 w 98"/>
                  <a:gd name="T69" fmla="*/ 0 h 95"/>
                  <a:gd name="T70" fmla="*/ 19 w 98"/>
                  <a:gd name="T71" fmla="*/ 0 h 95"/>
                  <a:gd name="T72" fmla="*/ 17 w 98"/>
                  <a:gd name="T73" fmla="*/ 0 h 95"/>
                  <a:gd name="T74" fmla="*/ 15 w 98"/>
                  <a:gd name="T75" fmla="*/ 0 h 95"/>
                  <a:gd name="T76" fmla="*/ 13 w 98"/>
                  <a:gd name="T77" fmla="*/ 1 h 95"/>
                  <a:gd name="T78" fmla="*/ 10 w 98"/>
                  <a:gd name="T79" fmla="*/ 2 h 95"/>
                  <a:gd name="T80" fmla="*/ 10 w 98"/>
                  <a:gd name="T81" fmla="*/ 3 h 95"/>
                  <a:gd name="T82" fmla="*/ 8 w 98"/>
                  <a:gd name="T83" fmla="*/ 4 h 95"/>
                  <a:gd name="T84" fmla="*/ 6 w 98"/>
                  <a:gd name="T85" fmla="*/ 6 h 95"/>
                  <a:gd name="T86" fmla="*/ 4 w 98"/>
                  <a:gd name="T87" fmla="*/ 6 h 95"/>
                  <a:gd name="T88" fmla="*/ 3 w 98"/>
                  <a:gd name="T89" fmla="*/ 8 h 95"/>
                  <a:gd name="T90" fmla="*/ 2 w 98"/>
                  <a:gd name="T91" fmla="*/ 10 h 95"/>
                  <a:gd name="T92" fmla="*/ 1 w 98"/>
                  <a:gd name="T93" fmla="*/ 12 h 95"/>
                  <a:gd name="T94" fmla="*/ 1 w 98"/>
                  <a:gd name="T95" fmla="*/ 15 h 95"/>
                  <a:gd name="T96" fmla="*/ 0 w 98"/>
                  <a:gd name="T97" fmla="*/ 17 h 95"/>
                  <a:gd name="T98" fmla="*/ 0 w 98"/>
                  <a:gd name="T99" fmla="*/ 19 h 95"/>
                  <a:gd name="T100" fmla="*/ 0 w 98"/>
                  <a:gd name="T101" fmla="*/ 21 h 95"/>
                  <a:gd name="T102" fmla="*/ 1 w 98"/>
                  <a:gd name="T103" fmla="*/ 24 h 95"/>
                  <a:gd name="T104" fmla="*/ 1 w 98"/>
                  <a:gd name="T105" fmla="*/ 26 h 95"/>
                  <a:gd name="T106" fmla="*/ 2 w 98"/>
                  <a:gd name="T107" fmla="*/ 28 h 95"/>
                  <a:gd name="T108" fmla="*/ 3 w 98"/>
                  <a:gd name="T109" fmla="*/ 30 h 95"/>
                  <a:gd name="T110" fmla="*/ 4 w 98"/>
                  <a:gd name="T111" fmla="*/ 32 h 95"/>
                  <a:gd name="T112" fmla="*/ 6 w 98"/>
                  <a:gd name="T113" fmla="*/ 32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8"/>
                  <a:gd name="T172" fmla="*/ 0 h 95"/>
                  <a:gd name="T173" fmla="*/ 98 w 98"/>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8" h="95">
                    <a:moveTo>
                      <a:pt x="14" y="81"/>
                    </a:moveTo>
                    <a:lnTo>
                      <a:pt x="19" y="86"/>
                    </a:lnTo>
                    <a:lnTo>
                      <a:pt x="24" y="88"/>
                    </a:lnTo>
                    <a:lnTo>
                      <a:pt x="26" y="90"/>
                    </a:lnTo>
                    <a:lnTo>
                      <a:pt x="33" y="93"/>
                    </a:lnTo>
                    <a:lnTo>
                      <a:pt x="38" y="95"/>
                    </a:lnTo>
                    <a:lnTo>
                      <a:pt x="43" y="95"/>
                    </a:lnTo>
                    <a:lnTo>
                      <a:pt x="47" y="95"/>
                    </a:lnTo>
                    <a:lnTo>
                      <a:pt x="55" y="95"/>
                    </a:lnTo>
                    <a:lnTo>
                      <a:pt x="59" y="95"/>
                    </a:lnTo>
                    <a:lnTo>
                      <a:pt x="64" y="93"/>
                    </a:lnTo>
                    <a:lnTo>
                      <a:pt x="69" y="90"/>
                    </a:lnTo>
                    <a:lnTo>
                      <a:pt x="74" y="88"/>
                    </a:lnTo>
                    <a:lnTo>
                      <a:pt x="79" y="86"/>
                    </a:lnTo>
                    <a:lnTo>
                      <a:pt x="83" y="81"/>
                    </a:lnTo>
                    <a:lnTo>
                      <a:pt x="86" y="79"/>
                    </a:lnTo>
                    <a:lnTo>
                      <a:pt x="88" y="74"/>
                    </a:lnTo>
                    <a:lnTo>
                      <a:pt x="93" y="69"/>
                    </a:lnTo>
                    <a:lnTo>
                      <a:pt x="93" y="64"/>
                    </a:lnTo>
                    <a:lnTo>
                      <a:pt x="95" y="59"/>
                    </a:lnTo>
                    <a:lnTo>
                      <a:pt x="95" y="52"/>
                    </a:lnTo>
                    <a:lnTo>
                      <a:pt x="98" y="47"/>
                    </a:lnTo>
                    <a:lnTo>
                      <a:pt x="95" y="43"/>
                    </a:lnTo>
                    <a:lnTo>
                      <a:pt x="95" y="38"/>
                    </a:lnTo>
                    <a:lnTo>
                      <a:pt x="93" y="31"/>
                    </a:lnTo>
                    <a:lnTo>
                      <a:pt x="93" y="26"/>
                    </a:lnTo>
                    <a:lnTo>
                      <a:pt x="88" y="21"/>
                    </a:lnTo>
                    <a:lnTo>
                      <a:pt x="86" y="16"/>
                    </a:lnTo>
                    <a:lnTo>
                      <a:pt x="83" y="14"/>
                    </a:lnTo>
                    <a:lnTo>
                      <a:pt x="79" y="9"/>
                    </a:lnTo>
                    <a:lnTo>
                      <a:pt x="74" y="7"/>
                    </a:lnTo>
                    <a:lnTo>
                      <a:pt x="69" y="4"/>
                    </a:lnTo>
                    <a:lnTo>
                      <a:pt x="64" y="2"/>
                    </a:lnTo>
                    <a:lnTo>
                      <a:pt x="59" y="0"/>
                    </a:lnTo>
                    <a:lnTo>
                      <a:pt x="55" y="0"/>
                    </a:lnTo>
                    <a:lnTo>
                      <a:pt x="47" y="0"/>
                    </a:lnTo>
                    <a:lnTo>
                      <a:pt x="43" y="0"/>
                    </a:lnTo>
                    <a:lnTo>
                      <a:pt x="38" y="0"/>
                    </a:lnTo>
                    <a:lnTo>
                      <a:pt x="33" y="2"/>
                    </a:lnTo>
                    <a:lnTo>
                      <a:pt x="26" y="4"/>
                    </a:lnTo>
                    <a:lnTo>
                      <a:pt x="24" y="7"/>
                    </a:lnTo>
                    <a:lnTo>
                      <a:pt x="19" y="9"/>
                    </a:lnTo>
                    <a:lnTo>
                      <a:pt x="14" y="14"/>
                    </a:lnTo>
                    <a:lnTo>
                      <a:pt x="9" y="16"/>
                    </a:lnTo>
                    <a:lnTo>
                      <a:pt x="7" y="21"/>
                    </a:lnTo>
                    <a:lnTo>
                      <a:pt x="4" y="26"/>
                    </a:lnTo>
                    <a:lnTo>
                      <a:pt x="2" y="31"/>
                    </a:lnTo>
                    <a:lnTo>
                      <a:pt x="2" y="38"/>
                    </a:lnTo>
                    <a:lnTo>
                      <a:pt x="0" y="43"/>
                    </a:lnTo>
                    <a:lnTo>
                      <a:pt x="0" y="47"/>
                    </a:lnTo>
                    <a:lnTo>
                      <a:pt x="0" y="52"/>
                    </a:lnTo>
                    <a:lnTo>
                      <a:pt x="2" y="59"/>
                    </a:lnTo>
                    <a:lnTo>
                      <a:pt x="2" y="64"/>
                    </a:lnTo>
                    <a:lnTo>
                      <a:pt x="4" y="69"/>
                    </a:lnTo>
                    <a:lnTo>
                      <a:pt x="7" y="74"/>
                    </a:lnTo>
                    <a:lnTo>
                      <a:pt x="9" y="79"/>
                    </a:lnTo>
                    <a:lnTo>
                      <a:pt x="14" y="81"/>
                    </a:lnTo>
                    <a:close/>
                  </a:path>
                </a:pathLst>
              </a:custGeom>
              <a:solidFill>
                <a:srgbClr val="000000"/>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35" name="Freeform 31">
                <a:extLst>
                  <a:ext uri="{FF2B5EF4-FFF2-40B4-BE49-F238E27FC236}">
                    <a16:creationId xmlns:a16="http://schemas.microsoft.com/office/drawing/2014/main" id="{09B9082D-C5A3-71FB-8145-528D683AB9AC}"/>
                  </a:ext>
                </a:extLst>
              </p:cNvPr>
              <p:cNvSpPr>
                <a:spLocks/>
              </p:cNvSpPr>
              <p:nvPr/>
            </p:nvSpPr>
            <p:spPr bwMode="auto">
              <a:xfrm>
                <a:off x="2969" y="1731"/>
                <a:ext cx="56" cy="55"/>
              </a:xfrm>
              <a:custGeom>
                <a:avLst/>
                <a:gdLst>
                  <a:gd name="T0" fmla="*/ 56 w 139"/>
                  <a:gd name="T1" fmla="*/ 37 h 137"/>
                  <a:gd name="T2" fmla="*/ 0 w 139"/>
                  <a:gd name="T3" fmla="*/ 55 h 137"/>
                  <a:gd name="T4" fmla="*/ 19 w 139"/>
                  <a:gd name="T5" fmla="*/ 0 h 137"/>
                  <a:gd name="T6" fmla="*/ 56 w 139"/>
                  <a:gd name="T7" fmla="*/ 37 h 137"/>
                  <a:gd name="T8" fmla="*/ 0 60000 65536"/>
                  <a:gd name="T9" fmla="*/ 0 60000 65536"/>
                  <a:gd name="T10" fmla="*/ 0 60000 65536"/>
                  <a:gd name="T11" fmla="*/ 0 60000 65536"/>
                  <a:gd name="T12" fmla="*/ 0 w 139"/>
                  <a:gd name="T13" fmla="*/ 0 h 137"/>
                  <a:gd name="T14" fmla="*/ 139 w 139"/>
                  <a:gd name="T15" fmla="*/ 137 h 137"/>
                </a:gdLst>
                <a:ahLst/>
                <a:cxnLst>
                  <a:cxn ang="T8">
                    <a:pos x="T0" y="T1"/>
                  </a:cxn>
                  <a:cxn ang="T9">
                    <a:pos x="T2" y="T3"/>
                  </a:cxn>
                  <a:cxn ang="T10">
                    <a:pos x="T4" y="T5"/>
                  </a:cxn>
                  <a:cxn ang="T11">
                    <a:pos x="T6" y="T7"/>
                  </a:cxn>
                </a:cxnLst>
                <a:rect l="T12" t="T13" r="T14" b="T15"/>
                <a:pathLst>
                  <a:path w="139" h="137">
                    <a:moveTo>
                      <a:pt x="139" y="91"/>
                    </a:moveTo>
                    <a:lnTo>
                      <a:pt x="0" y="137"/>
                    </a:lnTo>
                    <a:lnTo>
                      <a:pt x="46" y="0"/>
                    </a:lnTo>
                    <a:lnTo>
                      <a:pt x="139" y="91"/>
                    </a:lnTo>
                    <a:close/>
                  </a:path>
                </a:pathLst>
              </a:custGeom>
              <a:solidFill>
                <a:srgbClr val="000000"/>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grpSp>
        <p:sp>
          <p:nvSpPr>
            <p:cNvPr id="32" name="Rectangle 33">
              <a:extLst>
                <a:ext uri="{FF2B5EF4-FFF2-40B4-BE49-F238E27FC236}">
                  <a16:creationId xmlns:a16="http://schemas.microsoft.com/office/drawing/2014/main" id="{85E0426A-547D-0DAB-F415-C847094AB50E}"/>
                </a:ext>
              </a:extLst>
            </p:cNvPr>
            <p:cNvSpPr>
              <a:spLocks noChangeArrowheads="1"/>
            </p:cNvSpPr>
            <p:nvPr/>
          </p:nvSpPr>
          <p:spPr bwMode="auto">
            <a:xfrm>
              <a:off x="3065" y="1636"/>
              <a:ext cx="450" cy="160"/>
            </a:xfrm>
            <a:prstGeom prst="rect">
              <a:avLst/>
            </a:prstGeom>
            <a:noFill/>
            <a:ln w="9525">
              <a:noFill/>
              <a:miter lim="800000"/>
              <a:headEnd/>
              <a:tailEnd/>
            </a:ln>
          </p:spPr>
          <p:txBody>
            <a:bodyPr lIns="0" tIns="0" rIns="0" bIns="0"/>
            <a:lstStyle/>
            <a:p>
              <a:pPr algn="ctr">
                <a:defRPr/>
              </a:pPr>
              <a:r>
                <a:rPr kumimoji="0" lang="en-US" sz="800" b="0" i="0" u="none" strike="noStrike" kern="0" cap="none" spc="0" normalizeH="0" baseline="0" noProof="0" dirty="0">
                  <a:ln>
                    <a:noFill/>
                  </a:ln>
                  <a:solidFill>
                    <a:srgbClr val="000000"/>
                  </a:solidFill>
                  <a:effectLst/>
                  <a:uLnTx/>
                  <a:uFillTx/>
                </a:rPr>
                <a:t>Observed</a:t>
              </a:r>
              <a:endParaRPr kumimoji="0" lang="en-US"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Precipitation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&amp; Temperature</a:t>
              </a:r>
              <a:endParaRPr kumimoji="0" lang="en-US" sz="1800" b="0" i="0" u="none" strike="noStrike" kern="0" cap="none" spc="0" normalizeH="0" baseline="0" noProof="0" dirty="0">
                <a:ln>
                  <a:noFill/>
                </a:ln>
                <a:solidFill>
                  <a:prstClr val="black"/>
                </a:solidFill>
                <a:effectLst/>
                <a:uLnTx/>
                <a:uFillTx/>
              </a:endParaRPr>
            </a:p>
          </p:txBody>
        </p:sp>
      </p:grpSp>
      <p:grpSp>
        <p:nvGrpSpPr>
          <p:cNvPr id="36" name="Group 68">
            <a:extLst>
              <a:ext uri="{FF2B5EF4-FFF2-40B4-BE49-F238E27FC236}">
                <a16:creationId xmlns:a16="http://schemas.microsoft.com/office/drawing/2014/main" id="{30A88414-3142-C49F-2840-4C5943D0E355}"/>
              </a:ext>
            </a:extLst>
          </p:cNvPr>
          <p:cNvGrpSpPr>
            <a:grpSpLocks/>
          </p:cNvGrpSpPr>
          <p:nvPr/>
        </p:nvGrpSpPr>
        <p:grpSpPr bwMode="auto">
          <a:xfrm>
            <a:off x="9900169" y="3443160"/>
            <a:ext cx="82550" cy="460375"/>
            <a:chOff x="2773" y="2038"/>
            <a:chExt cx="52" cy="290"/>
          </a:xfrm>
        </p:grpSpPr>
        <p:sp>
          <p:nvSpPr>
            <p:cNvPr id="37" name="Line 34">
              <a:extLst>
                <a:ext uri="{FF2B5EF4-FFF2-40B4-BE49-F238E27FC236}">
                  <a16:creationId xmlns:a16="http://schemas.microsoft.com/office/drawing/2014/main" id="{B80117E2-CDAC-D808-9A9E-091A1F279B4C}"/>
                </a:ext>
              </a:extLst>
            </p:cNvPr>
            <p:cNvSpPr>
              <a:spLocks noChangeShapeType="1"/>
            </p:cNvSpPr>
            <p:nvPr/>
          </p:nvSpPr>
          <p:spPr bwMode="auto">
            <a:xfrm>
              <a:off x="2799" y="2058"/>
              <a:ext cx="0" cy="225"/>
            </a:xfrm>
            <a:prstGeom prst="line">
              <a:avLst/>
            </a:prstGeom>
            <a:noFill/>
            <a:ln w="8890">
              <a:solidFill>
                <a:schemeClr val="accent6"/>
              </a:solidFill>
              <a:round/>
              <a:headEnd/>
              <a:tailEnd/>
            </a:ln>
          </p:spPr>
          <p:txBody>
            <a:bodyPr/>
            <a:lstStyle/>
            <a:p>
              <a:endParaRPr lang="en-US">
                <a:solidFill>
                  <a:prstClr val="black"/>
                </a:solidFill>
                <a:latin typeface="Tw Cen MT"/>
              </a:endParaRPr>
            </a:p>
          </p:txBody>
        </p:sp>
        <p:sp>
          <p:nvSpPr>
            <p:cNvPr id="38" name="Freeform 35">
              <a:extLst>
                <a:ext uri="{FF2B5EF4-FFF2-40B4-BE49-F238E27FC236}">
                  <a16:creationId xmlns:a16="http://schemas.microsoft.com/office/drawing/2014/main" id="{DE9F26F6-AA0C-3A5B-778A-431D4C3B58BD}"/>
                </a:ext>
              </a:extLst>
            </p:cNvPr>
            <p:cNvSpPr>
              <a:spLocks/>
            </p:cNvSpPr>
            <p:nvPr/>
          </p:nvSpPr>
          <p:spPr bwMode="auto">
            <a:xfrm>
              <a:off x="2779" y="2038"/>
              <a:ext cx="39" cy="40"/>
            </a:xfrm>
            <a:custGeom>
              <a:avLst/>
              <a:gdLst>
                <a:gd name="T0" fmla="*/ 20 w 96"/>
                <a:gd name="T1" fmla="*/ 40 h 98"/>
                <a:gd name="T2" fmla="*/ 22 w 96"/>
                <a:gd name="T3" fmla="*/ 40 h 98"/>
                <a:gd name="T4" fmla="*/ 24 w 96"/>
                <a:gd name="T5" fmla="*/ 39 h 98"/>
                <a:gd name="T6" fmla="*/ 26 w 96"/>
                <a:gd name="T7" fmla="*/ 39 h 98"/>
                <a:gd name="T8" fmla="*/ 28 w 96"/>
                <a:gd name="T9" fmla="*/ 38 h 98"/>
                <a:gd name="T10" fmla="*/ 30 w 96"/>
                <a:gd name="T11" fmla="*/ 37 h 98"/>
                <a:gd name="T12" fmla="*/ 32 w 96"/>
                <a:gd name="T13" fmla="*/ 35 h 98"/>
                <a:gd name="T14" fmla="*/ 33 w 96"/>
                <a:gd name="T15" fmla="*/ 34 h 98"/>
                <a:gd name="T16" fmla="*/ 35 w 96"/>
                <a:gd name="T17" fmla="*/ 32 h 98"/>
                <a:gd name="T18" fmla="*/ 36 w 96"/>
                <a:gd name="T19" fmla="*/ 30 h 98"/>
                <a:gd name="T20" fmla="*/ 37 w 96"/>
                <a:gd name="T21" fmla="*/ 28 h 98"/>
                <a:gd name="T22" fmla="*/ 38 w 96"/>
                <a:gd name="T23" fmla="*/ 27 h 98"/>
                <a:gd name="T24" fmla="*/ 39 w 96"/>
                <a:gd name="T25" fmla="*/ 24 h 98"/>
                <a:gd name="T26" fmla="*/ 39 w 96"/>
                <a:gd name="T27" fmla="*/ 22 h 98"/>
                <a:gd name="T28" fmla="*/ 39 w 96"/>
                <a:gd name="T29" fmla="*/ 20 h 98"/>
                <a:gd name="T30" fmla="*/ 39 w 96"/>
                <a:gd name="T31" fmla="*/ 18 h 98"/>
                <a:gd name="T32" fmla="*/ 39 w 96"/>
                <a:gd name="T33" fmla="*/ 16 h 98"/>
                <a:gd name="T34" fmla="*/ 38 w 96"/>
                <a:gd name="T35" fmla="*/ 14 h 98"/>
                <a:gd name="T36" fmla="*/ 37 w 96"/>
                <a:gd name="T37" fmla="*/ 12 h 98"/>
                <a:gd name="T38" fmla="*/ 36 w 96"/>
                <a:gd name="T39" fmla="*/ 10 h 98"/>
                <a:gd name="T40" fmla="*/ 35 w 96"/>
                <a:gd name="T41" fmla="*/ 8 h 98"/>
                <a:gd name="T42" fmla="*/ 33 w 96"/>
                <a:gd name="T43" fmla="*/ 6 h 98"/>
                <a:gd name="T44" fmla="*/ 32 w 96"/>
                <a:gd name="T45" fmla="*/ 5 h 98"/>
                <a:gd name="T46" fmla="*/ 30 w 96"/>
                <a:gd name="T47" fmla="*/ 3 h 98"/>
                <a:gd name="T48" fmla="*/ 28 w 96"/>
                <a:gd name="T49" fmla="*/ 2 h 98"/>
                <a:gd name="T50" fmla="*/ 26 w 96"/>
                <a:gd name="T51" fmla="*/ 1 h 98"/>
                <a:gd name="T52" fmla="*/ 24 w 96"/>
                <a:gd name="T53" fmla="*/ 1 h 98"/>
                <a:gd name="T54" fmla="*/ 22 w 96"/>
                <a:gd name="T55" fmla="*/ 0 h 98"/>
                <a:gd name="T56" fmla="*/ 20 w 96"/>
                <a:gd name="T57" fmla="*/ 0 h 98"/>
                <a:gd name="T58" fmla="*/ 17 w 96"/>
                <a:gd name="T59" fmla="*/ 0 h 98"/>
                <a:gd name="T60" fmla="*/ 15 w 96"/>
                <a:gd name="T61" fmla="*/ 1 h 98"/>
                <a:gd name="T62" fmla="*/ 13 w 96"/>
                <a:gd name="T63" fmla="*/ 1 h 98"/>
                <a:gd name="T64" fmla="*/ 11 w 96"/>
                <a:gd name="T65" fmla="*/ 2 h 98"/>
                <a:gd name="T66" fmla="*/ 9 w 96"/>
                <a:gd name="T67" fmla="*/ 3 h 98"/>
                <a:gd name="T68" fmla="*/ 7 w 96"/>
                <a:gd name="T69" fmla="*/ 5 h 98"/>
                <a:gd name="T70" fmla="*/ 6 w 96"/>
                <a:gd name="T71" fmla="*/ 6 h 98"/>
                <a:gd name="T72" fmla="*/ 4 w 96"/>
                <a:gd name="T73" fmla="*/ 8 h 98"/>
                <a:gd name="T74" fmla="*/ 3 w 96"/>
                <a:gd name="T75" fmla="*/ 10 h 98"/>
                <a:gd name="T76" fmla="*/ 2 w 96"/>
                <a:gd name="T77" fmla="*/ 12 h 98"/>
                <a:gd name="T78" fmla="*/ 1 w 96"/>
                <a:gd name="T79" fmla="*/ 14 h 98"/>
                <a:gd name="T80" fmla="*/ 0 w 96"/>
                <a:gd name="T81" fmla="*/ 16 h 98"/>
                <a:gd name="T82" fmla="*/ 0 w 96"/>
                <a:gd name="T83" fmla="*/ 18 h 98"/>
                <a:gd name="T84" fmla="*/ 0 w 96"/>
                <a:gd name="T85" fmla="*/ 20 h 98"/>
                <a:gd name="T86" fmla="*/ 0 w 96"/>
                <a:gd name="T87" fmla="*/ 22 h 98"/>
                <a:gd name="T88" fmla="*/ 0 w 96"/>
                <a:gd name="T89" fmla="*/ 24 h 98"/>
                <a:gd name="T90" fmla="*/ 1 w 96"/>
                <a:gd name="T91" fmla="*/ 27 h 98"/>
                <a:gd name="T92" fmla="*/ 2 w 96"/>
                <a:gd name="T93" fmla="*/ 28 h 98"/>
                <a:gd name="T94" fmla="*/ 3 w 96"/>
                <a:gd name="T95" fmla="*/ 30 h 98"/>
                <a:gd name="T96" fmla="*/ 4 w 96"/>
                <a:gd name="T97" fmla="*/ 32 h 98"/>
                <a:gd name="T98" fmla="*/ 6 w 96"/>
                <a:gd name="T99" fmla="*/ 34 h 98"/>
                <a:gd name="T100" fmla="*/ 7 w 96"/>
                <a:gd name="T101" fmla="*/ 35 h 98"/>
                <a:gd name="T102" fmla="*/ 9 w 96"/>
                <a:gd name="T103" fmla="*/ 37 h 98"/>
                <a:gd name="T104" fmla="*/ 11 w 96"/>
                <a:gd name="T105" fmla="*/ 38 h 98"/>
                <a:gd name="T106" fmla="*/ 13 w 96"/>
                <a:gd name="T107" fmla="*/ 39 h 98"/>
                <a:gd name="T108" fmla="*/ 15 w 96"/>
                <a:gd name="T109" fmla="*/ 39 h 98"/>
                <a:gd name="T110" fmla="*/ 17 w 96"/>
                <a:gd name="T111" fmla="*/ 40 h 98"/>
                <a:gd name="T112" fmla="*/ 20 w 96"/>
                <a:gd name="T113" fmla="*/ 40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8"/>
                <a:gd name="T173" fmla="*/ 96 w 96"/>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8">
                  <a:moveTo>
                    <a:pt x="48" y="98"/>
                  </a:moveTo>
                  <a:lnTo>
                    <a:pt x="53" y="98"/>
                  </a:lnTo>
                  <a:lnTo>
                    <a:pt x="60" y="96"/>
                  </a:lnTo>
                  <a:lnTo>
                    <a:pt x="65" y="96"/>
                  </a:lnTo>
                  <a:lnTo>
                    <a:pt x="69" y="93"/>
                  </a:lnTo>
                  <a:lnTo>
                    <a:pt x="74" y="91"/>
                  </a:lnTo>
                  <a:lnTo>
                    <a:pt x="79" y="86"/>
                  </a:lnTo>
                  <a:lnTo>
                    <a:pt x="81" y="84"/>
                  </a:lnTo>
                  <a:lnTo>
                    <a:pt x="86" y="79"/>
                  </a:lnTo>
                  <a:lnTo>
                    <a:pt x="89" y="74"/>
                  </a:lnTo>
                  <a:lnTo>
                    <a:pt x="91" y="69"/>
                  </a:lnTo>
                  <a:lnTo>
                    <a:pt x="93" y="65"/>
                  </a:lnTo>
                  <a:lnTo>
                    <a:pt x="96" y="60"/>
                  </a:lnTo>
                  <a:lnTo>
                    <a:pt x="96" y="55"/>
                  </a:lnTo>
                  <a:lnTo>
                    <a:pt x="96" y="50"/>
                  </a:lnTo>
                  <a:lnTo>
                    <a:pt x="96" y="43"/>
                  </a:lnTo>
                  <a:lnTo>
                    <a:pt x="96" y="38"/>
                  </a:lnTo>
                  <a:lnTo>
                    <a:pt x="93" y="34"/>
                  </a:lnTo>
                  <a:lnTo>
                    <a:pt x="91" y="29"/>
                  </a:lnTo>
                  <a:lnTo>
                    <a:pt x="89" y="24"/>
                  </a:lnTo>
                  <a:lnTo>
                    <a:pt x="86" y="19"/>
                  </a:lnTo>
                  <a:lnTo>
                    <a:pt x="81" y="14"/>
                  </a:lnTo>
                  <a:lnTo>
                    <a:pt x="79" y="12"/>
                  </a:lnTo>
                  <a:lnTo>
                    <a:pt x="74" y="7"/>
                  </a:lnTo>
                  <a:lnTo>
                    <a:pt x="69" y="5"/>
                  </a:lnTo>
                  <a:lnTo>
                    <a:pt x="65" y="2"/>
                  </a:lnTo>
                  <a:lnTo>
                    <a:pt x="60" y="2"/>
                  </a:lnTo>
                  <a:lnTo>
                    <a:pt x="53" y="0"/>
                  </a:lnTo>
                  <a:lnTo>
                    <a:pt x="48" y="0"/>
                  </a:lnTo>
                  <a:lnTo>
                    <a:pt x="43" y="0"/>
                  </a:lnTo>
                  <a:lnTo>
                    <a:pt x="38" y="2"/>
                  </a:lnTo>
                  <a:lnTo>
                    <a:pt x="31" y="2"/>
                  </a:lnTo>
                  <a:lnTo>
                    <a:pt x="26" y="5"/>
                  </a:lnTo>
                  <a:lnTo>
                    <a:pt x="22" y="7"/>
                  </a:lnTo>
                  <a:lnTo>
                    <a:pt x="17" y="12"/>
                  </a:lnTo>
                  <a:lnTo>
                    <a:pt x="14" y="14"/>
                  </a:lnTo>
                  <a:lnTo>
                    <a:pt x="10" y="19"/>
                  </a:lnTo>
                  <a:lnTo>
                    <a:pt x="7" y="24"/>
                  </a:lnTo>
                  <a:lnTo>
                    <a:pt x="5" y="29"/>
                  </a:lnTo>
                  <a:lnTo>
                    <a:pt x="2" y="34"/>
                  </a:lnTo>
                  <a:lnTo>
                    <a:pt x="0" y="38"/>
                  </a:lnTo>
                  <a:lnTo>
                    <a:pt x="0" y="43"/>
                  </a:lnTo>
                  <a:lnTo>
                    <a:pt x="0" y="50"/>
                  </a:lnTo>
                  <a:lnTo>
                    <a:pt x="0" y="55"/>
                  </a:lnTo>
                  <a:lnTo>
                    <a:pt x="0" y="60"/>
                  </a:lnTo>
                  <a:lnTo>
                    <a:pt x="2" y="65"/>
                  </a:lnTo>
                  <a:lnTo>
                    <a:pt x="5" y="69"/>
                  </a:lnTo>
                  <a:lnTo>
                    <a:pt x="7" y="74"/>
                  </a:lnTo>
                  <a:lnTo>
                    <a:pt x="10" y="79"/>
                  </a:lnTo>
                  <a:lnTo>
                    <a:pt x="14" y="84"/>
                  </a:lnTo>
                  <a:lnTo>
                    <a:pt x="17" y="86"/>
                  </a:lnTo>
                  <a:lnTo>
                    <a:pt x="22" y="91"/>
                  </a:lnTo>
                  <a:lnTo>
                    <a:pt x="26" y="93"/>
                  </a:lnTo>
                  <a:lnTo>
                    <a:pt x="31" y="96"/>
                  </a:lnTo>
                  <a:lnTo>
                    <a:pt x="38" y="96"/>
                  </a:lnTo>
                  <a:lnTo>
                    <a:pt x="43" y="98"/>
                  </a:lnTo>
                  <a:lnTo>
                    <a:pt x="48" y="98"/>
                  </a:lnTo>
                  <a:close/>
                </a:path>
              </a:pathLst>
            </a:custGeom>
            <a:solidFill>
              <a:schemeClr val="accent6"/>
            </a:solidFill>
            <a:ln w="9525">
              <a:noFill/>
              <a:round/>
              <a:headEnd/>
              <a:tailEnd/>
            </a:ln>
          </p:spPr>
          <p:txBody>
            <a:bodyPr/>
            <a:lstStyle/>
            <a:p>
              <a:endParaRPr lang="en-US">
                <a:solidFill>
                  <a:prstClr val="black"/>
                </a:solidFill>
                <a:latin typeface="Tw Cen MT"/>
              </a:endParaRPr>
            </a:p>
          </p:txBody>
        </p:sp>
        <p:sp>
          <p:nvSpPr>
            <p:cNvPr id="39" name="Freeform 36">
              <a:extLst>
                <a:ext uri="{FF2B5EF4-FFF2-40B4-BE49-F238E27FC236}">
                  <a16:creationId xmlns:a16="http://schemas.microsoft.com/office/drawing/2014/main" id="{F58A4771-CBF6-3992-08EC-8AADC563D98D}"/>
                </a:ext>
              </a:extLst>
            </p:cNvPr>
            <p:cNvSpPr>
              <a:spLocks/>
            </p:cNvSpPr>
            <p:nvPr/>
          </p:nvSpPr>
          <p:spPr bwMode="auto">
            <a:xfrm>
              <a:off x="2773" y="2277"/>
              <a:ext cx="52" cy="51"/>
            </a:xfrm>
            <a:custGeom>
              <a:avLst/>
              <a:gdLst>
                <a:gd name="T0" fmla="*/ 52 w 130"/>
                <a:gd name="T1" fmla="*/ 0 h 129"/>
                <a:gd name="T2" fmla="*/ 26 w 130"/>
                <a:gd name="T3" fmla="*/ 51 h 129"/>
                <a:gd name="T4" fmla="*/ 0 w 130"/>
                <a:gd name="T5" fmla="*/ 0 h 129"/>
                <a:gd name="T6" fmla="*/ 52 w 130"/>
                <a:gd name="T7" fmla="*/ 0 h 129"/>
                <a:gd name="T8" fmla="*/ 0 60000 65536"/>
                <a:gd name="T9" fmla="*/ 0 60000 65536"/>
                <a:gd name="T10" fmla="*/ 0 60000 65536"/>
                <a:gd name="T11" fmla="*/ 0 60000 65536"/>
                <a:gd name="T12" fmla="*/ 0 w 130"/>
                <a:gd name="T13" fmla="*/ 0 h 129"/>
                <a:gd name="T14" fmla="*/ 130 w 130"/>
                <a:gd name="T15" fmla="*/ 129 h 129"/>
              </a:gdLst>
              <a:ahLst/>
              <a:cxnLst>
                <a:cxn ang="T8">
                  <a:pos x="T0" y="T1"/>
                </a:cxn>
                <a:cxn ang="T9">
                  <a:pos x="T2" y="T3"/>
                </a:cxn>
                <a:cxn ang="T10">
                  <a:pos x="T4" y="T5"/>
                </a:cxn>
                <a:cxn ang="T11">
                  <a:pos x="T6" y="T7"/>
                </a:cxn>
              </a:cxnLst>
              <a:rect l="T12" t="T13" r="T14" b="T15"/>
              <a:pathLst>
                <a:path w="130" h="129">
                  <a:moveTo>
                    <a:pt x="130" y="0"/>
                  </a:moveTo>
                  <a:lnTo>
                    <a:pt x="65" y="129"/>
                  </a:lnTo>
                  <a:lnTo>
                    <a:pt x="0" y="0"/>
                  </a:lnTo>
                  <a:lnTo>
                    <a:pt x="130" y="0"/>
                  </a:lnTo>
                  <a:close/>
                </a:path>
              </a:pathLst>
            </a:custGeom>
            <a:solidFill>
              <a:schemeClr val="accent6"/>
            </a:solidFill>
            <a:ln w="9525">
              <a:noFill/>
              <a:round/>
              <a:headEnd/>
              <a:tailEnd/>
            </a:ln>
          </p:spPr>
          <p:txBody>
            <a:bodyPr/>
            <a:lstStyle/>
            <a:p>
              <a:endParaRPr lang="en-US">
                <a:solidFill>
                  <a:prstClr val="black"/>
                </a:solidFill>
                <a:latin typeface="Tw Cen MT"/>
              </a:endParaRPr>
            </a:p>
          </p:txBody>
        </p:sp>
      </p:grpSp>
      <p:sp>
        <p:nvSpPr>
          <p:cNvPr id="40" name="Rectangle 40">
            <a:extLst>
              <a:ext uri="{FF2B5EF4-FFF2-40B4-BE49-F238E27FC236}">
                <a16:creationId xmlns:a16="http://schemas.microsoft.com/office/drawing/2014/main" id="{05283E76-38BE-3FD8-0810-F16F7A861CC3}"/>
              </a:ext>
            </a:extLst>
          </p:cNvPr>
          <p:cNvSpPr>
            <a:spLocks noChangeArrowheads="1"/>
          </p:cNvSpPr>
          <p:nvPr/>
        </p:nvSpPr>
        <p:spPr bwMode="auto">
          <a:xfrm>
            <a:off x="10106545" y="3436811"/>
            <a:ext cx="1050925" cy="555624"/>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sng" strike="noStrike" kern="0" cap="none" spc="0" normalizeH="0" baseline="0" noProof="0" dirty="0">
                <a:ln>
                  <a:noFill/>
                </a:ln>
                <a:solidFill>
                  <a:schemeClr val="accent5">
                    <a:lumMod val="60000"/>
                    <a:lumOff val="40000"/>
                  </a:schemeClr>
                </a:solidFill>
                <a:effectLst/>
                <a:uLnTx/>
                <a:uFillTx/>
              </a:rPr>
              <a:t>Observed </a:t>
            </a:r>
            <a:r>
              <a:rPr kumimoji="0" lang="en-US" sz="800" b="0" i="0" u="none" strike="noStrike" kern="0" cap="none" spc="0" normalizeH="0" baseline="0" noProof="0" dirty="0">
                <a:ln>
                  <a:noFill/>
                </a:ln>
                <a:solidFill>
                  <a:schemeClr val="accent5">
                    <a:lumMod val="60000"/>
                    <a:lumOff val="40000"/>
                  </a:schemeClr>
                </a:solidFill>
                <a:effectLst/>
                <a:uLnTx/>
                <a:uFillTx/>
              </a:rPr>
              <a:t>&amp; </a:t>
            </a:r>
            <a:r>
              <a:rPr kumimoji="0" lang="en-US" sz="800" b="0" i="0" u="sng" strike="noStrike" kern="0" cap="none" spc="0" normalizeH="0" baseline="0" noProof="0" dirty="0">
                <a:ln>
                  <a:noFill/>
                </a:ln>
                <a:solidFill>
                  <a:schemeClr val="accent5">
                    <a:lumMod val="60000"/>
                    <a:lumOff val="40000"/>
                  </a:schemeClr>
                </a:solidFill>
                <a:effectLst/>
                <a:uLnTx/>
                <a:uFillTx/>
              </a:rPr>
              <a:t>Forecast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chemeClr val="accent5">
                    <a:lumMod val="60000"/>
                    <a:lumOff val="40000"/>
                  </a:schemeClr>
                </a:solidFill>
                <a:effectLst/>
                <a:uLnTx/>
                <a:uFillTx/>
              </a:rPr>
              <a:t>Gridded and/or Non-Gridded Precipitation and Temperature</a:t>
            </a:r>
            <a:endParaRPr kumimoji="0" lang="en-US" sz="1800" b="0" i="0" u="sng" strike="noStrike" kern="0" cap="none" spc="0" normalizeH="0" baseline="0" noProof="0" dirty="0">
              <a:ln>
                <a:noFill/>
              </a:ln>
              <a:solidFill>
                <a:schemeClr val="accent5">
                  <a:lumMod val="60000"/>
                  <a:lumOff val="40000"/>
                </a:schemeClr>
              </a:solidFill>
              <a:effectLst/>
              <a:uLnTx/>
              <a:uFillTx/>
            </a:endParaRPr>
          </a:p>
        </p:txBody>
      </p:sp>
      <p:grpSp>
        <p:nvGrpSpPr>
          <p:cNvPr id="41" name="Group 70">
            <a:extLst>
              <a:ext uri="{FF2B5EF4-FFF2-40B4-BE49-F238E27FC236}">
                <a16:creationId xmlns:a16="http://schemas.microsoft.com/office/drawing/2014/main" id="{06647042-61A9-5D4D-9AC7-271538EE9203}"/>
              </a:ext>
            </a:extLst>
          </p:cNvPr>
          <p:cNvGrpSpPr>
            <a:grpSpLocks/>
          </p:cNvGrpSpPr>
          <p:nvPr/>
        </p:nvGrpSpPr>
        <p:grpSpPr bwMode="auto">
          <a:xfrm>
            <a:off x="9903344" y="4417885"/>
            <a:ext cx="82550" cy="460375"/>
            <a:chOff x="2775" y="2652"/>
            <a:chExt cx="52" cy="290"/>
          </a:xfrm>
        </p:grpSpPr>
        <p:sp>
          <p:nvSpPr>
            <p:cNvPr id="42" name="Line 42">
              <a:extLst>
                <a:ext uri="{FF2B5EF4-FFF2-40B4-BE49-F238E27FC236}">
                  <a16:creationId xmlns:a16="http://schemas.microsoft.com/office/drawing/2014/main" id="{4444D45C-EC04-E66A-1791-49C46EB7075E}"/>
                </a:ext>
              </a:extLst>
            </p:cNvPr>
            <p:cNvSpPr>
              <a:spLocks noChangeShapeType="1"/>
            </p:cNvSpPr>
            <p:nvPr/>
          </p:nvSpPr>
          <p:spPr bwMode="auto">
            <a:xfrm>
              <a:off x="2799" y="2675"/>
              <a:ext cx="0" cy="237"/>
            </a:xfrm>
            <a:prstGeom prst="line">
              <a:avLst/>
            </a:prstGeom>
            <a:noFill/>
            <a:ln w="8890">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43" name="Freeform 43">
              <a:extLst>
                <a:ext uri="{FF2B5EF4-FFF2-40B4-BE49-F238E27FC236}">
                  <a16:creationId xmlns:a16="http://schemas.microsoft.com/office/drawing/2014/main" id="{FD195446-FE3E-214F-D7A2-90FEBB216A78}"/>
                </a:ext>
              </a:extLst>
            </p:cNvPr>
            <p:cNvSpPr>
              <a:spLocks/>
            </p:cNvSpPr>
            <p:nvPr/>
          </p:nvSpPr>
          <p:spPr bwMode="auto">
            <a:xfrm>
              <a:off x="2782" y="2652"/>
              <a:ext cx="39" cy="38"/>
            </a:xfrm>
            <a:custGeom>
              <a:avLst/>
              <a:gdLst>
                <a:gd name="T0" fmla="*/ 20 w 96"/>
                <a:gd name="T1" fmla="*/ 38 h 96"/>
                <a:gd name="T2" fmla="*/ 22 w 96"/>
                <a:gd name="T3" fmla="*/ 38 h 96"/>
                <a:gd name="T4" fmla="*/ 24 w 96"/>
                <a:gd name="T5" fmla="*/ 38 h 96"/>
                <a:gd name="T6" fmla="*/ 26 w 96"/>
                <a:gd name="T7" fmla="*/ 37 h 96"/>
                <a:gd name="T8" fmla="*/ 28 w 96"/>
                <a:gd name="T9" fmla="*/ 36 h 96"/>
                <a:gd name="T10" fmla="*/ 30 w 96"/>
                <a:gd name="T11" fmla="*/ 35 h 96"/>
                <a:gd name="T12" fmla="*/ 32 w 96"/>
                <a:gd name="T13" fmla="*/ 34 h 96"/>
                <a:gd name="T14" fmla="*/ 34 w 96"/>
                <a:gd name="T15" fmla="*/ 33 h 96"/>
                <a:gd name="T16" fmla="*/ 35 w 96"/>
                <a:gd name="T17" fmla="*/ 31 h 96"/>
                <a:gd name="T18" fmla="*/ 36 w 96"/>
                <a:gd name="T19" fmla="*/ 29 h 96"/>
                <a:gd name="T20" fmla="*/ 37 w 96"/>
                <a:gd name="T21" fmla="*/ 27 h 96"/>
                <a:gd name="T22" fmla="*/ 38 w 96"/>
                <a:gd name="T23" fmla="*/ 26 h 96"/>
                <a:gd name="T24" fmla="*/ 39 w 96"/>
                <a:gd name="T25" fmla="*/ 24 h 96"/>
                <a:gd name="T26" fmla="*/ 39 w 96"/>
                <a:gd name="T27" fmla="*/ 22 h 96"/>
                <a:gd name="T28" fmla="*/ 39 w 96"/>
                <a:gd name="T29" fmla="*/ 19 h 96"/>
                <a:gd name="T30" fmla="*/ 39 w 96"/>
                <a:gd name="T31" fmla="*/ 17 h 96"/>
                <a:gd name="T32" fmla="*/ 39 w 96"/>
                <a:gd name="T33" fmla="*/ 15 h 96"/>
                <a:gd name="T34" fmla="*/ 38 w 96"/>
                <a:gd name="T35" fmla="*/ 13 h 96"/>
                <a:gd name="T36" fmla="*/ 37 w 96"/>
                <a:gd name="T37" fmla="*/ 10 h 96"/>
                <a:gd name="T38" fmla="*/ 36 w 96"/>
                <a:gd name="T39" fmla="*/ 9 h 96"/>
                <a:gd name="T40" fmla="*/ 35 w 96"/>
                <a:gd name="T41" fmla="*/ 8 h 96"/>
                <a:gd name="T42" fmla="*/ 34 w 96"/>
                <a:gd name="T43" fmla="*/ 6 h 96"/>
                <a:gd name="T44" fmla="*/ 32 w 96"/>
                <a:gd name="T45" fmla="*/ 4 h 96"/>
                <a:gd name="T46" fmla="*/ 30 w 96"/>
                <a:gd name="T47" fmla="*/ 3 h 96"/>
                <a:gd name="T48" fmla="*/ 28 w 96"/>
                <a:gd name="T49" fmla="*/ 2 h 96"/>
                <a:gd name="T50" fmla="*/ 26 w 96"/>
                <a:gd name="T51" fmla="*/ 1 h 96"/>
                <a:gd name="T52" fmla="*/ 24 w 96"/>
                <a:gd name="T53" fmla="*/ 0 h 96"/>
                <a:gd name="T54" fmla="*/ 22 w 96"/>
                <a:gd name="T55" fmla="*/ 0 h 96"/>
                <a:gd name="T56" fmla="*/ 20 w 96"/>
                <a:gd name="T57" fmla="*/ 0 h 96"/>
                <a:gd name="T58" fmla="*/ 17 w 96"/>
                <a:gd name="T59" fmla="*/ 0 h 96"/>
                <a:gd name="T60" fmla="*/ 16 w 96"/>
                <a:gd name="T61" fmla="*/ 0 h 96"/>
                <a:gd name="T62" fmla="*/ 14 w 96"/>
                <a:gd name="T63" fmla="*/ 1 h 96"/>
                <a:gd name="T64" fmla="*/ 11 w 96"/>
                <a:gd name="T65" fmla="*/ 2 h 96"/>
                <a:gd name="T66" fmla="*/ 9 w 96"/>
                <a:gd name="T67" fmla="*/ 3 h 96"/>
                <a:gd name="T68" fmla="*/ 8 w 96"/>
                <a:gd name="T69" fmla="*/ 4 h 96"/>
                <a:gd name="T70" fmla="*/ 6 w 96"/>
                <a:gd name="T71" fmla="*/ 6 h 96"/>
                <a:gd name="T72" fmla="*/ 4 w 96"/>
                <a:gd name="T73" fmla="*/ 8 h 96"/>
                <a:gd name="T74" fmla="*/ 3 w 96"/>
                <a:gd name="T75" fmla="*/ 9 h 96"/>
                <a:gd name="T76" fmla="*/ 2 w 96"/>
                <a:gd name="T77" fmla="*/ 10 h 96"/>
                <a:gd name="T78" fmla="*/ 1 w 96"/>
                <a:gd name="T79" fmla="*/ 13 h 96"/>
                <a:gd name="T80" fmla="*/ 0 w 96"/>
                <a:gd name="T81" fmla="*/ 15 h 96"/>
                <a:gd name="T82" fmla="*/ 0 w 96"/>
                <a:gd name="T83" fmla="*/ 17 h 96"/>
                <a:gd name="T84" fmla="*/ 0 w 96"/>
                <a:gd name="T85" fmla="*/ 19 h 96"/>
                <a:gd name="T86" fmla="*/ 0 w 96"/>
                <a:gd name="T87" fmla="*/ 22 h 96"/>
                <a:gd name="T88" fmla="*/ 0 w 96"/>
                <a:gd name="T89" fmla="*/ 24 h 96"/>
                <a:gd name="T90" fmla="*/ 1 w 96"/>
                <a:gd name="T91" fmla="*/ 26 h 96"/>
                <a:gd name="T92" fmla="*/ 2 w 96"/>
                <a:gd name="T93" fmla="*/ 27 h 96"/>
                <a:gd name="T94" fmla="*/ 3 w 96"/>
                <a:gd name="T95" fmla="*/ 29 h 96"/>
                <a:gd name="T96" fmla="*/ 4 w 96"/>
                <a:gd name="T97" fmla="*/ 31 h 96"/>
                <a:gd name="T98" fmla="*/ 6 w 96"/>
                <a:gd name="T99" fmla="*/ 33 h 96"/>
                <a:gd name="T100" fmla="*/ 8 w 96"/>
                <a:gd name="T101" fmla="*/ 34 h 96"/>
                <a:gd name="T102" fmla="*/ 9 w 96"/>
                <a:gd name="T103" fmla="*/ 35 h 96"/>
                <a:gd name="T104" fmla="*/ 11 w 96"/>
                <a:gd name="T105" fmla="*/ 36 h 96"/>
                <a:gd name="T106" fmla="*/ 14 w 96"/>
                <a:gd name="T107" fmla="*/ 37 h 96"/>
                <a:gd name="T108" fmla="*/ 16 w 96"/>
                <a:gd name="T109" fmla="*/ 38 h 96"/>
                <a:gd name="T110" fmla="*/ 17 w 96"/>
                <a:gd name="T111" fmla="*/ 38 h 96"/>
                <a:gd name="T112" fmla="*/ 20 w 96"/>
                <a:gd name="T113" fmla="*/ 38 h 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6"/>
                <a:gd name="T173" fmla="*/ 96 w 96"/>
                <a:gd name="T174" fmla="*/ 96 h 9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6">
                  <a:moveTo>
                    <a:pt x="48" y="96"/>
                  </a:moveTo>
                  <a:lnTo>
                    <a:pt x="53" y="96"/>
                  </a:lnTo>
                  <a:lnTo>
                    <a:pt x="60" y="96"/>
                  </a:lnTo>
                  <a:lnTo>
                    <a:pt x="65" y="93"/>
                  </a:lnTo>
                  <a:lnTo>
                    <a:pt x="70" y="91"/>
                  </a:lnTo>
                  <a:lnTo>
                    <a:pt x="74" y="89"/>
                  </a:lnTo>
                  <a:lnTo>
                    <a:pt x="79" y="86"/>
                  </a:lnTo>
                  <a:lnTo>
                    <a:pt x="84" y="84"/>
                  </a:lnTo>
                  <a:lnTo>
                    <a:pt x="86" y="79"/>
                  </a:lnTo>
                  <a:lnTo>
                    <a:pt x="89" y="74"/>
                  </a:lnTo>
                  <a:lnTo>
                    <a:pt x="91" y="69"/>
                  </a:lnTo>
                  <a:lnTo>
                    <a:pt x="94" y="65"/>
                  </a:lnTo>
                  <a:lnTo>
                    <a:pt x="96" y="60"/>
                  </a:lnTo>
                  <a:lnTo>
                    <a:pt x="96" y="55"/>
                  </a:lnTo>
                  <a:lnTo>
                    <a:pt x="96" y="48"/>
                  </a:lnTo>
                  <a:lnTo>
                    <a:pt x="96" y="43"/>
                  </a:lnTo>
                  <a:lnTo>
                    <a:pt x="96" y="38"/>
                  </a:lnTo>
                  <a:lnTo>
                    <a:pt x="94" y="34"/>
                  </a:lnTo>
                  <a:lnTo>
                    <a:pt x="91" y="26"/>
                  </a:lnTo>
                  <a:lnTo>
                    <a:pt x="89" y="22"/>
                  </a:lnTo>
                  <a:lnTo>
                    <a:pt x="86" y="19"/>
                  </a:lnTo>
                  <a:lnTo>
                    <a:pt x="84" y="14"/>
                  </a:lnTo>
                  <a:lnTo>
                    <a:pt x="79" y="10"/>
                  </a:lnTo>
                  <a:lnTo>
                    <a:pt x="74" y="7"/>
                  </a:lnTo>
                  <a:lnTo>
                    <a:pt x="70" y="5"/>
                  </a:lnTo>
                  <a:lnTo>
                    <a:pt x="65" y="2"/>
                  </a:lnTo>
                  <a:lnTo>
                    <a:pt x="60" y="0"/>
                  </a:lnTo>
                  <a:lnTo>
                    <a:pt x="53" y="0"/>
                  </a:lnTo>
                  <a:lnTo>
                    <a:pt x="48" y="0"/>
                  </a:lnTo>
                  <a:lnTo>
                    <a:pt x="43" y="0"/>
                  </a:lnTo>
                  <a:lnTo>
                    <a:pt x="39" y="0"/>
                  </a:lnTo>
                  <a:lnTo>
                    <a:pt x="34" y="2"/>
                  </a:lnTo>
                  <a:lnTo>
                    <a:pt x="27" y="5"/>
                  </a:lnTo>
                  <a:lnTo>
                    <a:pt x="22" y="7"/>
                  </a:lnTo>
                  <a:lnTo>
                    <a:pt x="19" y="10"/>
                  </a:lnTo>
                  <a:lnTo>
                    <a:pt x="15" y="14"/>
                  </a:lnTo>
                  <a:lnTo>
                    <a:pt x="10" y="19"/>
                  </a:lnTo>
                  <a:lnTo>
                    <a:pt x="7" y="22"/>
                  </a:lnTo>
                  <a:lnTo>
                    <a:pt x="5" y="26"/>
                  </a:lnTo>
                  <a:lnTo>
                    <a:pt x="3" y="34"/>
                  </a:lnTo>
                  <a:lnTo>
                    <a:pt x="0" y="38"/>
                  </a:lnTo>
                  <a:lnTo>
                    <a:pt x="0" y="43"/>
                  </a:lnTo>
                  <a:lnTo>
                    <a:pt x="0" y="48"/>
                  </a:lnTo>
                  <a:lnTo>
                    <a:pt x="0" y="55"/>
                  </a:lnTo>
                  <a:lnTo>
                    <a:pt x="0" y="60"/>
                  </a:lnTo>
                  <a:lnTo>
                    <a:pt x="3" y="65"/>
                  </a:lnTo>
                  <a:lnTo>
                    <a:pt x="5" y="69"/>
                  </a:lnTo>
                  <a:lnTo>
                    <a:pt x="7" y="74"/>
                  </a:lnTo>
                  <a:lnTo>
                    <a:pt x="10" y="79"/>
                  </a:lnTo>
                  <a:lnTo>
                    <a:pt x="15" y="84"/>
                  </a:lnTo>
                  <a:lnTo>
                    <a:pt x="19" y="86"/>
                  </a:lnTo>
                  <a:lnTo>
                    <a:pt x="22" y="89"/>
                  </a:lnTo>
                  <a:lnTo>
                    <a:pt x="27" y="91"/>
                  </a:lnTo>
                  <a:lnTo>
                    <a:pt x="34" y="93"/>
                  </a:lnTo>
                  <a:lnTo>
                    <a:pt x="39" y="96"/>
                  </a:lnTo>
                  <a:lnTo>
                    <a:pt x="43" y="96"/>
                  </a:lnTo>
                  <a:lnTo>
                    <a:pt x="48" y="96"/>
                  </a:lnTo>
                  <a:close/>
                </a:path>
              </a:pathLst>
            </a:custGeom>
            <a:solidFill>
              <a:sysClr val="windowText" lastClr="000000"/>
            </a:solidFill>
            <a:ln w="9525">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44" name="Freeform 44">
              <a:extLst>
                <a:ext uri="{FF2B5EF4-FFF2-40B4-BE49-F238E27FC236}">
                  <a16:creationId xmlns:a16="http://schemas.microsoft.com/office/drawing/2014/main" id="{2F25CA45-5D07-66D2-0763-39FCA7BBDF87}"/>
                </a:ext>
              </a:extLst>
            </p:cNvPr>
            <p:cNvSpPr>
              <a:spLocks/>
            </p:cNvSpPr>
            <p:nvPr/>
          </p:nvSpPr>
          <p:spPr bwMode="auto">
            <a:xfrm>
              <a:off x="2775" y="2890"/>
              <a:ext cx="52" cy="52"/>
            </a:xfrm>
            <a:custGeom>
              <a:avLst/>
              <a:gdLst>
                <a:gd name="T0" fmla="*/ 52 w 130"/>
                <a:gd name="T1" fmla="*/ 0 h 129"/>
                <a:gd name="T2" fmla="*/ 26 w 130"/>
                <a:gd name="T3" fmla="*/ 52 h 129"/>
                <a:gd name="T4" fmla="*/ 0 w 130"/>
                <a:gd name="T5" fmla="*/ 0 h 129"/>
                <a:gd name="T6" fmla="*/ 52 w 130"/>
                <a:gd name="T7" fmla="*/ 0 h 129"/>
                <a:gd name="T8" fmla="*/ 0 60000 65536"/>
                <a:gd name="T9" fmla="*/ 0 60000 65536"/>
                <a:gd name="T10" fmla="*/ 0 60000 65536"/>
                <a:gd name="T11" fmla="*/ 0 60000 65536"/>
                <a:gd name="T12" fmla="*/ 0 w 130"/>
                <a:gd name="T13" fmla="*/ 0 h 129"/>
                <a:gd name="T14" fmla="*/ 130 w 130"/>
                <a:gd name="T15" fmla="*/ 129 h 129"/>
              </a:gdLst>
              <a:ahLst/>
              <a:cxnLst>
                <a:cxn ang="T8">
                  <a:pos x="T0" y="T1"/>
                </a:cxn>
                <a:cxn ang="T9">
                  <a:pos x="T2" y="T3"/>
                </a:cxn>
                <a:cxn ang="T10">
                  <a:pos x="T4" y="T5"/>
                </a:cxn>
                <a:cxn ang="T11">
                  <a:pos x="T6" y="T7"/>
                </a:cxn>
              </a:cxnLst>
              <a:rect l="T12" t="T13" r="T14" b="T15"/>
              <a:pathLst>
                <a:path w="130" h="129">
                  <a:moveTo>
                    <a:pt x="130" y="0"/>
                  </a:moveTo>
                  <a:lnTo>
                    <a:pt x="65" y="129"/>
                  </a:lnTo>
                  <a:lnTo>
                    <a:pt x="0" y="0"/>
                  </a:lnTo>
                  <a:lnTo>
                    <a:pt x="130" y="0"/>
                  </a:lnTo>
                  <a:close/>
                </a:path>
              </a:pathLst>
            </a:custGeom>
            <a:solidFill>
              <a:sysClr val="windowText" lastClr="000000"/>
            </a:solidFill>
            <a:ln w="9525">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grpSp>
      <p:sp>
        <p:nvSpPr>
          <p:cNvPr id="45" name="Rectangle 45">
            <a:extLst>
              <a:ext uri="{FF2B5EF4-FFF2-40B4-BE49-F238E27FC236}">
                <a16:creationId xmlns:a16="http://schemas.microsoft.com/office/drawing/2014/main" id="{352FD562-1856-1B19-43DE-53D9CD0F72E2}"/>
              </a:ext>
            </a:extLst>
          </p:cNvPr>
          <p:cNvSpPr>
            <a:spLocks noChangeArrowheads="1"/>
          </p:cNvSpPr>
          <p:nvPr/>
        </p:nvSpPr>
        <p:spPr bwMode="auto">
          <a:xfrm>
            <a:off x="9982719" y="4560760"/>
            <a:ext cx="258762"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black"/>
                </a:solidFill>
                <a:effectLst/>
                <a:uLnTx/>
                <a:uFillTx/>
              </a:rPr>
              <a:t>Flow</a:t>
            </a:r>
            <a:endParaRPr kumimoji="0" lang="en-US" sz="1800" b="0" i="0" u="none" strike="noStrike" kern="0" cap="none" spc="0" normalizeH="0" baseline="0" noProof="0">
              <a:ln>
                <a:noFill/>
              </a:ln>
              <a:solidFill>
                <a:prstClr val="black"/>
              </a:solidFill>
              <a:effectLst/>
              <a:uLnTx/>
              <a:uFillTx/>
            </a:endParaRPr>
          </a:p>
        </p:txBody>
      </p:sp>
      <p:grpSp>
        <p:nvGrpSpPr>
          <p:cNvPr id="46" name="Group 73">
            <a:extLst>
              <a:ext uri="{FF2B5EF4-FFF2-40B4-BE49-F238E27FC236}">
                <a16:creationId xmlns:a16="http://schemas.microsoft.com/office/drawing/2014/main" id="{C9D4D3AB-C269-2B61-BBC8-EC3CA061BD4D}"/>
              </a:ext>
            </a:extLst>
          </p:cNvPr>
          <p:cNvGrpSpPr>
            <a:grpSpLocks/>
          </p:cNvGrpSpPr>
          <p:nvPr/>
        </p:nvGrpSpPr>
        <p:grpSpPr bwMode="auto">
          <a:xfrm>
            <a:off x="10166869" y="5310059"/>
            <a:ext cx="323850" cy="319088"/>
            <a:chOff x="2941" y="3214"/>
            <a:chExt cx="204" cy="201"/>
          </a:xfrm>
        </p:grpSpPr>
        <p:sp>
          <p:nvSpPr>
            <p:cNvPr id="47" name="Line 46">
              <a:extLst>
                <a:ext uri="{FF2B5EF4-FFF2-40B4-BE49-F238E27FC236}">
                  <a16:creationId xmlns:a16="http://schemas.microsoft.com/office/drawing/2014/main" id="{AD5B16B6-3791-48B8-041E-5162B16864B6}"/>
                </a:ext>
              </a:extLst>
            </p:cNvPr>
            <p:cNvSpPr>
              <a:spLocks noChangeShapeType="1"/>
            </p:cNvSpPr>
            <p:nvPr/>
          </p:nvSpPr>
          <p:spPr bwMode="auto">
            <a:xfrm>
              <a:off x="2961" y="3233"/>
              <a:ext cx="152" cy="151"/>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48" name="Freeform 47">
              <a:extLst>
                <a:ext uri="{FF2B5EF4-FFF2-40B4-BE49-F238E27FC236}">
                  <a16:creationId xmlns:a16="http://schemas.microsoft.com/office/drawing/2014/main" id="{A7609386-AE76-D17E-939C-749B569341ED}"/>
                </a:ext>
              </a:extLst>
            </p:cNvPr>
            <p:cNvSpPr>
              <a:spLocks/>
            </p:cNvSpPr>
            <p:nvPr/>
          </p:nvSpPr>
          <p:spPr bwMode="auto">
            <a:xfrm>
              <a:off x="2941" y="3214"/>
              <a:ext cx="39" cy="38"/>
            </a:xfrm>
            <a:custGeom>
              <a:avLst/>
              <a:gdLst>
                <a:gd name="T0" fmla="*/ 33 w 96"/>
                <a:gd name="T1" fmla="*/ 32 h 96"/>
                <a:gd name="T2" fmla="*/ 35 w 96"/>
                <a:gd name="T3" fmla="*/ 30 h 96"/>
                <a:gd name="T4" fmla="*/ 36 w 96"/>
                <a:gd name="T5" fmla="*/ 29 h 96"/>
                <a:gd name="T6" fmla="*/ 37 w 96"/>
                <a:gd name="T7" fmla="*/ 28 h 96"/>
                <a:gd name="T8" fmla="*/ 38 w 96"/>
                <a:gd name="T9" fmla="*/ 25 h 96"/>
                <a:gd name="T10" fmla="*/ 39 w 96"/>
                <a:gd name="T11" fmla="*/ 23 h 96"/>
                <a:gd name="T12" fmla="*/ 39 w 96"/>
                <a:gd name="T13" fmla="*/ 21 h 96"/>
                <a:gd name="T14" fmla="*/ 39 w 96"/>
                <a:gd name="T15" fmla="*/ 19 h 96"/>
                <a:gd name="T16" fmla="*/ 39 w 96"/>
                <a:gd name="T17" fmla="*/ 16 h 96"/>
                <a:gd name="T18" fmla="*/ 39 w 96"/>
                <a:gd name="T19" fmla="*/ 14 h 96"/>
                <a:gd name="T20" fmla="*/ 38 w 96"/>
                <a:gd name="T21" fmla="*/ 12 h 96"/>
                <a:gd name="T22" fmla="*/ 37 w 96"/>
                <a:gd name="T23" fmla="*/ 11 h 96"/>
                <a:gd name="T24" fmla="*/ 36 w 96"/>
                <a:gd name="T25" fmla="*/ 9 h 96"/>
                <a:gd name="T26" fmla="*/ 35 w 96"/>
                <a:gd name="T27" fmla="*/ 7 h 96"/>
                <a:gd name="T28" fmla="*/ 33 w 96"/>
                <a:gd name="T29" fmla="*/ 5 h 96"/>
                <a:gd name="T30" fmla="*/ 31 w 96"/>
                <a:gd name="T31" fmla="*/ 4 h 96"/>
                <a:gd name="T32" fmla="*/ 30 w 96"/>
                <a:gd name="T33" fmla="*/ 3 h 96"/>
                <a:gd name="T34" fmla="*/ 28 w 96"/>
                <a:gd name="T35" fmla="*/ 2 h 96"/>
                <a:gd name="T36" fmla="*/ 25 w 96"/>
                <a:gd name="T37" fmla="*/ 1 h 96"/>
                <a:gd name="T38" fmla="*/ 23 w 96"/>
                <a:gd name="T39" fmla="*/ 0 h 96"/>
                <a:gd name="T40" fmla="*/ 22 w 96"/>
                <a:gd name="T41" fmla="*/ 0 h 96"/>
                <a:gd name="T42" fmla="*/ 20 w 96"/>
                <a:gd name="T43" fmla="*/ 0 h 96"/>
                <a:gd name="T44" fmla="*/ 17 w 96"/>
                <a:gd name="T45" fmla="*/ 0 h 96"/>
                <a:gd name="T46" fmla="*/ 15 w 96"/>
                <a:gd name="T47" fmla="*/ 0 h 96"/>
                <a:gd name="T48" fmla="*/ 13 w 96"/>
                <a:gd name="T49" fmla="*/ 1 h 96"/>
                <a:gd name="T50" fmla="*/ 11 w 96"/>
                <a:gd name="T51" fmla="*/ 2 h 96"/>
                <a:gd name="T52" fmla="*/ 9 w 96"/>
                <a:gd name="T53" fmla="*/ 3 h 96"/>
                <a:gd name="T54" fmla="*/ 7 w 96"/>
                <a:gd name="T55" fmla="*/ 4 h 96"/>
                <a:gd name="T56" fmla="*/ 5 w 96"/>
                <a:gd name="T57" fmla="*/ 6 h 96"/>
                <a:gd name="T58" fmla="*/ 4 w 96"/>
                <a:gd name="T59" fmla="*/ 7 h 96"/>
                <a:gd name="T60" fmla="*/ 3 w 96"/>
                <a:gd name="T61" fmla="*/ 9 h 96"/>
                <a:gd name="T62" fmla="*/ 2 w 96"/>
                <a:gd name="T63" fmla="*/ 11 h 96"/>
                <a:gd name="T64" fmla="*/ 1 w 96"/>
                <a:gd name="T65" fmla="*/ 12 h 96"/>
                <a:gd name="T66" fmla="*/ 0 w 96"/>
                <a:gd name="T67" fmla="*/ 14 h 96"/>
                <a:gd name="T68" fmla="*/ 0 w 96"/>
                <a:gd name="T69" fmla="*/ 17 h 96"/>
                <a:gd name="T70" fmla="*/ 0 w 96"/>
                <a:gd name="T71" fmla="*/ 19 h 96"/>
                <a:gd name="T72" fmla="*/ 0 w 96"/>
                <a:gd name="T73" fmla="*/ 21 h 96"/>
                <a:gd name="T74" fmla="*/ 0 w 96"/>
                <a:gd name="T75" fmla="*/ 23 h 96"/>
                <a:gd name="T76" fmla="*/ 1 w 96"/>
                <a:gd name="T77" fmla="*/ 26 h 96"/>
                <a:gd name="T78" fmla="*/ 2 w 96"/>
                <a:gd name="T79" fmla="*/ 28 h 96"/>
                <a:gd name="T80" fmla="*/ 3 w 96"/>
                <a:gd name="T81" fmla="*/ 29 h 96"/>
                <a:gd name="T82" fmla="*/ 4 w 96"/>
                <a:gd name="T83" fmla="*/ 31 h 96"/>
                <a:gd name="T84" fmla="*/ 6 w 96"/>
                <a:gd name="T85" fmla="*/ 32 h 96"/>
                <a:gd name="T86" fmla="*/ 7 w 96"/>
                <a:gd name="T87" fmla="*/ 34 h 96"/>
                <a:gd name="T88" fmla="*/ 9 w 96"/>
                <a:gd name="T89" fmla="*/ 35 h 96"/>
                <a:gd name="T90" fmla="*/ 11 w 96"/>
                <a:gd name="T91" fmla="*/ 36 h 96"/>
                <a:gd name="T92" fmla="*/ 13 w 96"/>
                <a:gd name="T93" fmla="*/ 37 h 96"/>
                <a:gd name="T94" fmla="*/ 15 w 96"/>
                <a:gd name="T95" fmla="*/ 38 h 96"/>
                <a:gd name="T96" fmla="*/ 17 w 96"/>
                <a:gd name="T97" fmla="*/ 38 h 96"/>
                <a:gd name="T98" fmla="*/ 20 w 96"/>
                <a:gd name="T99" fmla="*/ 38 h 96"/>
                <a:gd name="T100" fmla="*/ 22 w 96"/>
                <a:gd name="T101" fmla="*/ 38 h 96"/>
                <a:gd name="T102" fmla="*/ 23 w 96"/>
                <a:gd name="T103" fmla="*/ 38 h 96"/>
                <a:gd name="T104" fmla="*/ 26 w 96"/>
                <a:gd name="T105" fmla="*/ 37 h 96"/>
                <a:gd name="T106" fmla="*/ 28 w 96"/>
                <a:gd name="T107" fmla="*/ 36 h 96"/>
                <a:gd name="T108" fmla="*/ 30 w 96"/>
                <a:gd name="T109" fmla="*/ 35 h 96"/>
                <a:gd name="T110" fmla="*/ 32 w 96"/>
                <a:gd name="T111" fmla="*/ 34 h 96"/>
                <a:gd name="T112" fmla="*/ 33 w 96"/>
                <a:gd name="T113" fmla="*/ 32 h 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6"/>
                <a:gd name="T173" fmla="*/ 96 w 96"/>
                <a:gd name="T174" fmla="*/ 96 h 9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6">
                  <a:moveTo>
                    <a:pt x="81" y="82"/>
                  </a:moveTo>
                  <a:lnTo>
                    <a:pt x="86" y="77"/>
                  </a:lnTo>
                  <a:lnTo>
                    <a:pt x="89" y="74"/>
                  </a:lnTo>
                  <a:lnTo>
                    <a:pt x="91" y="70"/>
                  </a:lnTo>
                  <a:lnTo>
                    <a:pt x="93" y="62"/>
                  </a:lnTo>
                  <a:lnTo>
                    <a:pt x="96" y="58"/>
                  </a:lnTo>
                  <a:lnTo>
                    <a:pt x="96" y="53"/>
                  </a:lnTo>
                  <a:lnTo>
                    <a:pt x="96" y="48"/>
                  </a:lnTo>
                  <a:lnTo>
                    <a:pt x="96" y="41"/>
                  </a:lnTo>
                  <a:lnTo>
                    <a:pt x="96" y="36"/>
                  </a:lnTo>
                  <a:lnTo>
                    <a:pt x="93" y="31"/>
                  </a:lnTo>
                  <a:lnTo>
                    <a:pt x="91" y="27"/>
                  </a:lnTo>
                  <a:lnTo>
                    <a:pt x="89" y="22"/>
                  </a:lnTo>
                  <a:lnTo>
                    <a:pt x="86" y="17"/>
                  </a:lnTo>
                  <a:lnTo>
                    <a:pt x="81" y="12"/>
                  </a:lnTo>
                  <a:lnTo>
                    <a:pt x="77" y="10"/>
                  </a:lnTo>
                  <a:lnTo>
                    <a:pt x="74" y="7"/>
                  </a:lnTo>
                  <a:lnTo>
                    <a:pt x="69" y="5"/>
                  </a:lnTo>
                  <a:lnTo>
                    <a:pt x="62" y="3"/>
                  </a:lnTo>
                  <a:lnTo>
                    <a:pt x="57" y="0"/>
                  </a:lnTo>
                  <a:lnTo>
                    <a:pt x="53" y="0"/>
                  </a:lnTo>
                  <a:lnTo>
                    <a:pt x="48" y="0"/>
                  </a:lnTo>
                  <a:lnTo>
                    <a:pt x="43" y="0"/>
                  </a:lnTo>
                  <a:lnTo>
                    <a:pt x="36" y="0"/>
                  </a:lnTo>
                  <a:lnTo>
                    <a:pt x="31" y="3"/>
                  </a:lnTo>
                  <a:lnTo>
                    <a:pt x="26" y="5"/>
                  </a:lnTo>
                  <a:lnTo>
                    <a:pt x="21" y="7"/>
                  </a:lnTo>
                  <a:lnTo>
                    <a:pt x="17" y="10"/>
                  </a:lnTo>
                  <a:lnTo>
                    <a:pt x="12" y="15"/>
                  </a:lnTo>
                  <a:lnTo>
                    <a:pt x="9" y="17"/>
                  </a:lnTo>
                  <a:lnTo>
                    <a:pt x="7" y="22"/>
                  </a:lnTo>
                  <a:lnTo>
                    <a:pt x="5" y="27"/>
                  </a:lnTo>
                  <a:lnTo>
                    <a:pt x="2" y="31"/>
                  </a:lnTo>
                  <a:lnTo>
                    <a:pt x="0" y="36"/>
                  </a:lnTo>
                  <a:lnTo>
                    <a:pt x="0" y="43"/>
                  </a:lnTo>
                  <a:lnTo>
                    <a:pt x="0" y="48"/>
                  </a:lnTo>
                  <a:lnTo>
                    <a:pt x="0" y="53"/>
                  </a:lnTo>
                  <a:lnTo>
                    <a:pt x="0" y="58"/>
                  </a:lnTo>
                  <a:lnTo>
                    <a:pt x="2" y="65"/>
                  </a:lnTo>
                  <a:lnTo>
                    <a:pt x="5" y="70"/>
                  </a:lnTo>
                  <a:lnTo>
                    <a:pt x="7" y="74"/>
                  </a:lnTo>
                  <a:lnTo>
                    <a:pt x="9" y="79"/>
                  </a:lnTo>
                  <a:lnTo>
                    <a:pt x="14" y="82"/>
                  </a:lnTo>
                  <a:lnTo>
                    <a:pt x="17" y="86"/>
                  </a:lnTo>
                  <a:lnTo>
                    <a:pt x="21" y="89"/>
                  </a:lnTo>
                  <a:lnTo>
                    <a:pt x="26" y="91"/>
                  </a:lnTo>
                  <a:lnTo>
                    <a:pt x="31" y="94"/>
                  </a:lnTo>
                  <a:lnTo>
                    <a:pt x="36" y="96"/>
                  </a:lnTo>
                  <a:lnTo>
                    <a:pt x="43" y="96"/>
                  </a:lnTo>
                  <a:lnTo>
                    <a:pt x="48" y="96"/>
                  </a:lnTo>
                  <a:lnTo>
                    <a:pt x="53" y="96"/>
                  </a:lnTo>
                  <a:lnTo>
                    <a:pt x="57" y="96"/>
                  </a:lnTo>
                  <a:lnTo>
                    <a:pt x="65" y="94"/>
                  </a:lnTo>
                  <a:lnTo>
                    <a:pt x="69" y="91"/>
                  </a:lnTo>
                  <a:lnTo>
                    <a:pt x="74" y="89"/>
                  </a:lnTo>
                  <a:lnTo>
                    <a:pt x="79" y="86"/>
                  </a:lnTo>
                  <a:lnTo>
                    <a:pt x="81" y="82"/>
                  </a:lnTo>
                  <a:close/>
                </a:path>
              </a:pathLst>
            </a:custGeom>
            <a:solidFill>
              <a:srgbClr val="000000"/>
            </a:solidFill>
            <a:ln w="9525">
              <a:noFill/>
              <a:round/>
              <a:headEnd/>
              <a:tailEnd/>
            </a:ln>
          </p:spPr>
          <p:txBody>
            <a:bodyPr/>
            <a:lstStyle/>
            <a:p>
              <a:endParaRPr lang="en-US">
                <a:solidFill>
                  <a:prstClr val="black"/>
                </a:solidFill>
                <a:latin typeface="Tw Cen MT"/>
              </a:endParaRPr>
            </a:p>
          </p:txBody>
        </p:sp>
        <p:sp>
          <p:nvSpPr>
            <p:cNvPr id="49" name="Freeform 48">
              <a:extLst>
                <a:ext uri="{FF2B5EF4-FFF2-40B4-BE49-F238E27FC236}">
                  <a16:creationId xmlns:a16="http://schemas.microsoft.com/office/drawing/2014/main" id="{59DC64A2-9311-2B00-FD91-12A7E58E6BA6}"/>
                </a:ext>
              </a:extLst>
            </p:cNvPr>
            <p:cNvSpPr>
              <a:spLocks/>
            </p:cNvSpPr>
            <p:nvPr/>
          </p:nvSpPr>
          <p:spPr bwMode="auto">
            <a:xfrm>
              <a:off x="3090" y="3360"/>
              <a:ext cx="55" cy="55"/>
            </a:xfrm>
            <a:custGeom>
              <a:avLst/>
              <a:gdLst>
                <a:gd name="T0" fmla="*/ 37 w 137"/>
                <a:gd name="T1" fmla="*/ 0 h 136"/>
                <a:gd name="T2" fmla="*/ 55 w 137"/>
                <a:gd name="T3" fmla="*/ 55 h 136"/>
                <a:gd name="T4" fmla="*/ 0 w 137"/>
                <a:gd name="T5" fmla="*/ 38 h 136"/>
                <a:gd name="T6" fmla="*/ 37 w 137"/>
                <a:gd name="T7" fmla="*/ 0 h 136"/>
                <a:gd name="T8" fmla="*/ 0 60000 65536"/>
                <a:gd name="T9" fmla="*/ 0 60000 65536"/>
                <a:gd name="T10" fmla="*/ 0 60000 65536"/>
                <a:gd name="T11" fmla="*/ 0 60000 65536"/>
                <a:gd name="T12" fmla="*/ 0 w 137"/>
                <a:gd name="T13" fmla="*/ 0 h 136"/>
                <a:gd name="T14" fmla="*/ 137 w 137"/>
                <a:gd name="T15" fmla="*/ 136 h 136"/>
              </a:gdLst>
              <a:ahLst/>
              <a:cxnLst>
                <a:cxn ang="T8">
                  <a:pos x="T0" y="T1"/>
                </a:cxn>
                <a:cxn ang="T9">
                  <a:pos x="T2" y="T3"/>
                </a:cxn>
                <a:cxn ang="T10">
                  <a:pos x="T4" y="T5"/>
                </a:cxn>
                <a:cxn ang="T11">
                  <a:pos x="T6" y="T7"/>
                </a:cxn>
              </a:cxnLst>
              <a:rect l="T12" t="T13" r="T14" b="T15"/>
              <a:pathLst>
                <a:path w="137" h="136">
                  <a:moveTo>
                    <a:pt x="91" y="0"/>
                  </a:moveTo>
                  <a:lnTo>
                    <a:pt x="137" y="136"/>
                  </a:lnTo>
                  <a:lnTo>
                    <a:pt x="0" y="93"/>
                  </a:lnTo>
                  <a:lnTo>
                    <a:pt x="91" y="0"/>
                  </a:lnTo>
                  <a:close/>
                </a:path>
              </a:pathLst>
            </a:custGeom>
            <a:solidFill>
              <a:srgbClr val="000000"/>
            </a:solidFill>
            <a:ln w="9525">
              <a:noFill/>
              <a:round/>
              <a:headEnd/>
              <a:tailEnd/>
            </a:ln>
          </p:spPr>
          <p:txBody>
            <a:bodyPr/>
            <a:lstStyle/>
            <a:p>
              <a:endParaRPr lang="en-US">
                <a:solidFill>
                  <a:prstClr val="black"/>
                </a:solidFill>
                <a:latin typeface="Tw Cen MT"/>
              </a:endParaRPr>
            </a:p>
          </p:txBody>
        </p:sp>
      </p:grpSp>
      <p:grpSp>
        <p:nvGrpSpPr>
          <p:cNvPr id="50" name="Group 72">
            <a:extLst>
              <a:ext uri="{FF2B5EF4-FFF2-40B4-BE49-F238E27FC236}">
                <a16:creationId xmlns:a16="http://schemas.microsoft.com/office/drawing/2014/main" id="{D44BAABF-969A-3451-8FCD-C8AAFF1B7279}"/>
              </a:ext>
            </a:extLst>
          </p:cNvPr>
          <p:cNvGrpSpPr>
            <a:grpSpLocks/>
          </p:cNvGrpSpPr>
          <p:nvPr/>
        </p:nvGrpSpPr>
        <p:grpSpPr bwMode="auto">
          <a:xfrm>
            <a:off x="9398519" y="5291010"/>
            <a:ext cx="334962" cy="333375"/>
            <a:chOff x="2457" y="3202"/>
            <a:chExt cx="211" cy="210"/>
          </a:xfrm>
        </p:grpSpPr>
        <p:sp>
          <p:nvSpPr>
            <p:cNvPr id="51" name="Line 49">
              <a:extLst>
                <a:ext uri="{FF2B5EF4-FFF2-40B4-BE49-F238E27FC236}">
                  <a16:creationId xmlns:a16="http://schemas.microsoft.com/office/drawing/2014/main" id="{AC05A470-0278-4E3B-0253-F5911AC7DF34}"/>
                </a:ext>
              </a:extLst>
            </p:cNvPr>
            <p:cNvSpPr>
              <a:spLocks noChangeShapeType="1"/>
            </p:cNvSpPr>
            <p:nvPr/>
          </p:nvSpPr>
          <p:spPr bwMode="auto">
            <a:xfrm flipH="1">
              <a:off x="2489" y="3221"/>
              <a:ext cx="160" cy="159"/>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52" name="Freeform 50">
              <a:extLst>
                <a:ext uri="{FF2B5EF4-FFF2-40B4-BE49-F238E27FC236}">
                  <a16:creationId xmlns:a16="http://schemas.microsoft.com/office/drawing/2014/main" id="{60668E38-CF21-2222-B451-A0D81AAB1A4E}"/>
                </a:ext>
              </a:extLst>
            </p:cNvPr>
            <p:cNvSpPr>
              <a:spLocks/>
            </p:cNvSpPr>
            <p:nvPr/>
          </p:nvSpPr>
          <p:spPr bwMode="auto">
            <a:xfrm>
              <a:off x="2630" y="3202"/>
              <a:ext cx="38" cy="39"/>
            </a:xfrm>
            <a:custGeom>
              <a:avLst/>
              <a:gdLst>
                <a:gd name="T0" fmla="*/ 6 w 96"/>
                <a:gd name="T1" fmla="*/ 33 h 98"/>
                <a:gd name="T2" fmla="*/ 7 w 96"/>
                <a:gd name="T3" fmla="*/ 34 h 98"/>
                <a:gd name="T4" fmla="*/ 9 w 96"/>
                <a:gd name="T5" fmla="*/ 35 h 98"/>
                <a:gd name="T6" fmla="*/ 11 w 96"/>
                <a:gd name="T7" fmla="*/ 37 h 98"/>
                <a:gd name="T8" fmla="*/ 12 w 96"/>
                <a:gd name="T9" fmla="*/ 37 h 98"/>
                <a:gd name="T10" fmla="*/ 14 w 96"/>
                <a:gd name="T11" fmla="*/ 38 h 98"/>
                <a:gd name="T12" fmla="*/ 17 w 96"/>
                <a:gd name="T13" fmla="*/ 38 h 98"/>
                <a:gd name="T14" fmla="*/ 19 w 96"/>
                <a:gd name="T15" fmla="*/ 39 h 98"/>
                <a:gd name="T16" fmla="*/ 21 w 96"/>
                <a:gd name="T17" fmla="*/ 38 h 98"/>
                <a:gd name="T18" fmla="*/ 23 w 96"/>
                <a:gd name="T19" fmla="*/ 38 h 98"/>
                <a:gd name="T20" fmla="*/ 26 w 96"/>
                <a:gd name="T21" fmla="*/ 37 h 98"/>
                <a:gd name="T22" fmla="*/ 28 w 96"/>
                <a:gd name="T23" fmla="*/ 37 h 98"/>
                <a:gd name="T24" fmla="*/ 30 w 96"/>
                <a:gd name="T25" fmla="*/ 35 h 98"/>
                <a:gd name="T26" fmla="*/ 30 w 96"/>
                <a:gd name="T27" fmla="*/ 34 h 98"/>
                <a:gd name="T28" fmla="*/ 32 w 96"/>
                <a:gd name="T29" fmla="*/ 33 h 98"/>
                <a:gd name="T30" fmla="*/ 34 w 96"/>
                <a:gd name="T31" fmla="*/ 31 h 98"/>
                <a:gd name="T32" fmla="*/ 35 w 96"/>
                <a:gd name="T33" fmla="*/ 29 h 98"/>
                <a:gd name="T34" fmla="*/ 36 w 96"/>
                <a:gd name="T35" fmla="*/ 28 h 98"/>
                <a:gd name="T36" fmla="*/ 37 w 96"/>
                <a:gd name="T37" fmla="*/ 26 h 98"/>
                <a:gd name="T38" fmla="*/ 38 w 96"/>
                <a:gd name="T39" fmla="*/ 24 h 98"/>
                <a:gd name="T40" fmla="*/ 38 w 96"/>
                <a:gd name="T41" fmla="*/ 22 h 98"/>
                <a:gd name="T42" fmla="*/ 38 w 96"/>
                <a:gd name="T43" fmla="*/ 19 h 98"/>
                <a:gd name="T44" fmla="*/ 38 w 96"/>
                <a:gd name="T45" fmla="*/ 17 h 98"/>
                <a:gd name="T46" fmla="*/ 38 w 96"/>
                <a:gd name="T47" fmla="*/ 15 h 98"/>
                <a:gd name="T48" fmla="*/ 37 w 96"/>
                <a:gd name="T49" fmla="*/ 14 h 98"/>
                <a:gd name="T50" fmla="*/ 36 w 96"/>
                <a:gd name="T51" fmla="*/ 12 h 98"/>
                <a:gd name="T52" fmla="*/ 35 w 96"/>
                <a:gd name="T53" fmla="*/ 10 h 98"/>
                <a:gd name="T54" fmla="*/ 34 w 96"/>
                <a:gd name="T55" fmla="*/ 8 h 98"/>
                <a:gd name="T56" fmla="*/ 32 w 96"/>
                <a:gd name="T57" fmla="*/ 6 h 98"/>
                <a:gd name="T58" fmla="*/ 30 w 96"/>
                <a:gd name="T59" fmla="*/ 5 h 98"/>
                <a:gd name="T60" fmla="*/ 30 w 96"/>
                <a:gd name="T61" fmla="*/ 3 h 98"/>
                <a:gd name="T62" fmla="*/ 28 w 96"/>
                <a:gd name="T63" fmla="*/ 2 h 98"/>
                <a:gd name="T64" fmla="*/ 26 w 96"/>
                <a:gd name="T65" fmla="*/ 1 h 98"/>
                <a:gd name="T66" fmla="*/ 23 w 96"/>
                <a:gd name="T67" fmla="*/ 1 h 98"/>
                <a:gd name="T68" fmla="*/ 21 w 96"/>
                <a:gd name="T69" fmla="*/ 0 h 98"/>
                <a:gd name="T70" fmla="*/ 19 w 96"/>
                <a:gd name="T71" fmla="*/ 0 h 98"/>
                <a:gd name="T72" fmla="*/ 17 w 96"/>
                <a:gd name="T73" fmla="*/ 0 h 98"/>
                <a:gd name="T74" fmla="*/ 14 w 96"/>
                <a:gd name="T75" fmla="*/ 1 h 98"/>
                <a:gd name="T76" fmla="*/ 12 w 96"/>
                <a:gd name="T77" fmla="*/ 1 h 98"/>
                <a:gd name="T78" fmla="*/ 11 w 96"/>
                <a:gd name="T79" fmla="*/ 2 h 98"/>
                <a:gd name="T80" fmla="*/ 9 w 96"/>
                <a:gd name="T81" fmla="*/ 3 h 98"/>
                <a:gd name="T82" fmla="*/ 7 w 96"/>
                <a:gd name="T83" fmla="*/ 5 h 98"/>
                <a:gd name="T84" fmla="*/ 6 w 96"/>
                <a:gd name="T85" fmla="*/ 6 h 98"/>
                <a:gd name="T86" fmla="*/ 4 w 96"/>
                <a:gd name="T87" fmla="*/ 8 h 98"/>
                <a:gd name="T88" fmla="*/ 3 w 96"/>
                <a:gd name="T89" fmla="*/ 10 h 98"/>
                <a:gd name="T90" fmla="*/ 2 w 96"/>
                <a:gd name="T91" fmla="*/ 12 h 98"/>
                <a:gd name="T92" fmla="*/ 1 w 96"/>
                <a:gd name="T93" fmla="*/ 14 h 98"/>
                <a:gd name="T94" fmla="*/ 0 w 96"/>
                <a:gd name="T95" fmla="*/ 15 h 98"/>
                <a:gd name="T96" fmla="*/ 0 w 96"/>
                <a:gd name="T97" fmla="*/ 17 h 98"/>
                <a:gd name="T98" fmla="*/ 0 w 96"/>
                <a:gd name="T99" fmla="*/ 19 h 98"/>
                <a:gd name="T100" fmla="*/ 0 w 96"/>
                <a:gd name="T101" fmla="*/ 22 h 98"/>
                <a:gd name="T102" fmla="*/ 0 w 96"/>
                <a:gd name="T103" fmla="*/ 24 h 98"/>
                <a:gd name="T104" fmla="*/ 1 w 96"/>
                <a:gd name="T105" fmla="*/ 26 h 98"/>
                <a:gd name="T106" fmla="*/ 2 w 96"/>
                <a:gd name="T107" fmla="*/ 28 h 98"/>
                <a:gd name="T108" fmla="*/ 3 w 96"/>
                <a:gd name="T109" fmla="*/ 29 h 98"/>
                <a:gd name="T110" fmla="*/ 4 w 96"/>
                <a:gd name="T111" fmla="*/ 31 h 98"/>
                <a:gd name="T112" fmla="*/ 6 w 96"/>
                <a:gd name="T113" fmla="*/ 33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8"/>
                <a:gd name="T173" fmla="*/ 96 w 96"/>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8">
                  <a:moveTo>
                    <a:pt x="15" y="84"/>
                  </a:moveTo>
                  <a:lnTo>
                    <a:pt x="17" y="86"/>
                  </a:lnTo>
                  <a:lnTo>
                    <a:pt x="22" y="89"/>
                  </a:lnTo>
                  <a:lnTo>
                    <a:pt x="27" y="93"/>
                  </a:lnTo>
                  <a:lnTo>
                    <a:pt x="31" y="93"/>
                  </a:lnTo>
                  <a:lnTo>
                    <a:pt x="36" y="96"/>
                  </a:lnTo>
                  <a:lnTo>
                    <a:pt x="43" y="96"/>
                  </a:lnTo>
                  <a:lnTo>
                    <a:pt x="48" y="98"/>
                  </a:lnTo>
                  <a:lnTo>
                    <a:pt x="53" y="96"/>
                  </a:lnTo>
                  <a:lnTo>
                    <a:pt x="58" y="96"/>
                  </a:lnTo>
                  <a:lnTo>
                    <a:pt x="65" y="93"/>
                  </a:lnTo>
                  <a:lnTo>
                    <a:pt x="70" y="93"/>
                  </a:lnTo>
                  <a:lnTo>
                    <a:pt x="75" y="89"/>
                  </a:lnTo>
                  <a:lnTo>
                    <a:pt x="77" y="86"/>
                  </a:lnTo>
                  <a:lnTo>
                    <a:pt x="82" y="84"/>
                  </a:lnTo>
                  <a:lnTo>
                    <a:pt x="87" y="79"/>
                  </a:lnTo>
                  <a:lnTo>
                    <a:pt x="89" y="74"/>
                  </a:lnTo>
                  <a:lnTo>
                    <a:pt x="91" y="70"/>
                  </a:lnTo>
                  <a:lnTo>
                    <a:pt x="94" y="65"/>
                  </a:lnTo>
                  <a:lnTo>
                    <a:pt x="96" y="60"/>
                  </a:lnTo>
                  <a:lnTo>
                    <a:pt x="96" y="55"/>
                  </a:lnTo>
                  <a:lnTo>
                    <a:pt x="96" y="48"/>
                  </a:lnTo>
                  <a:lnTo>
                    <a:pt x="96" y="43"/>
                  </a:lnTo>
                  <a:lnTo>
                    <a:pt x="96" y="38"/>
                  </a:lnTo>
                  <a:lnTo>
                    <a:pt x="94" y="34"/>
                  </a:lnTo>
                  <a:lnTo>
                    <a:pt x="91" y="29"/>
                  </a:lnTo>
                  <a:lnTo>
                    <a:pt x="89" y="24"/>
                  </a:lnTo>
                  <a:lnTo>
                    <a:pt x="87" y="19"/>
                  </a:lnTo>
                  <a:lnTo>
                    <a:pt x="82" y="15"/>
                  </a:lnTo>
                  <a:lnTo>
                    <a:pt x="77" y="12"/>
                  </a:lnTo>
                  <a:lnTo>
                    <a:pt x="75" y="7"/>
                  </a:lnTo>
                  <a:lnTo>
                    <a:pt x="70" y="5"/>
                  </a:lnTo>
                  <a:lnTo>
                    <a:pt x="65" y="3"/>
                  </a:lnTo>
                  <a:lnTo>
                    <a:pt x="58" y="3"/>
                  </a:lnTo>
                  <a:lnTo>
                    <a:pt x="53" y="0"/>
                  </a:lnTo>
                  <a:lnTo>
                    <a:pt x="48" y="0"/>
                  </a:lnTo>
                  <a:lnTo>
                    <a:pt x="43" y="0"/>
                  </a:lnTo>
                  <a:lnTo>
                    <a:pt x="36" y="3"/>
                  </a:lnTo>
                  <a:lnTo>
                    <a:pt x="31" y="3"/>
                  </a:lnTo>
                  <a:lnTo>
                    <a:pt x="27" y="5"/>
                  </a:lnTo>
                  <a:lnTo>
                    <a:pt x="22" y="7"/>
                  </a:lnTo>
                  <a:lnTo>
                    <a:pt x="17" y="12"/>
                  </a:lnTo>
                  <a:lnTo>
                    <a:pt x="15" y="15"/>
                  </a:lnTo>
                  <a:lnTo>
                    <a:pt x="10" y="19"/>
                  </a:lnTo>
                  <a:lnTo>
                    <a:pt x="7" y="24"/>
                  </a:lnTo>
                  <a:lnTo>
                    <a:pt x="5" y="29"/>
                  </a:lnTo>
                  <a:lnTo>
                    <a:pt x="3" y="34"/>
                  </a:lnTo>
                  <a:lnTo>
                    <a:pt x="0" y="38"/>
                  </a:lnTo>
                  <a:lnTo>
                    <a:pt x="0" y="43"/>
                  </a:lnTo>
                  <a:lnTo>
                    <a:pt x="0" y="48"/>
                  </a:lnTo>
                  <a:lnTo>
                    <a:pt x="0" y="55"/>
                  </a:lnTo>
                  <a:lnTo>
                    <a:pt x="0" y="60"/>
                  </a:lnTo>
                  <a:lnTo>
                    <a:pt x="3" y="65"/>
                  </a:lnTo>
                  <a:lnTo>
                    <a:pt x="5" y="70"/>
                  </a:lnTo>
                  <a:lnTo>
                    <a:pt x="7" y="74"/>
                  </a:lnTo>
                  <a:lnTo>
                    <a:pt x="10" y="79"/>
                  </a:lnTo>
                  <a:lnTo>
                    <a:pt x="15" y="84"/>
                  </a:lnTo>
                  <a:close/>
                </a:path>
              </a:pathLst>
            </a:custGeom>
            <a:solidFill>
              <a:srgbClr val="000000"/>
            </a:solidFill>
            <a:ln w="9525">
              <a:noFill/>
              <a:round/>
              <a:headEnd/>
              <a:tailEnd/>
            </a:ln>
          </p:spPr>
          <p:txBody>
            <a:bodyPr/>
            <a:lstStyle/>
            <a:p>
              <a:endParaRPr lang="en-US">
                <a:solidFill>
                  <a:prstClr val="black"/>
                </a:solidFill>
                <a:latin typeface="Tw Cen MT"/>
              </a:endParaRPr>
            </a:p>
          </p:txBody>
        </p:sp>
        <p:sp>
          <p:nvSpPr>
            <p:cNvPr id="53" name="Freeform 51">
              <a:extLst>
                <a:ext uri="{FF2B5EF4-FFF2-40B4-BE49-F238E27FC236}">
                  <a16:creationId xmlns:a16="http://schemas.microsoft.com/office/drawing/2014/main" id="{1B5F2CAB-C70E-ADCA-294E-73CF1487F9B4}"/>
                </a:ext>
              </a:extLst>
            </p:cNvPr>
            <p:cNvSpPr>
              <a:spLocks/>
            </p:cNvSpPr>
            <p:nvPr/>
          </p:nvSpPr>
          <p:spPr bwMode="auto">
            <a:xfrm>
              <a:off x="2457" y="3358"/>
              <a:ext cx="55" cy="54"/>
            </a:xfrm>
            <a:custGeom>
              <a:avLst/>
              <a:gdLst>
                <a:gd name="T0" fmla="*/ 55 w 137"/>
                <a:gd name="T1" fmla="*/ 36 h 136"/>
                <a:gd name="T2" fmla="*/ 0 w 137"/>
                <a:gd name="T3" fmla="*/ 54 h 136"/>
                <a:gd name="T4" fmla="*/ 18 w 137"/>
                <a:gd name="T5" fmla="*/ 0 h 136"/>
                <a:gd name="T6" fmla="*/ 55 w 137"/>
                <a:gd name="T7" fmla="*/ 36 h 136"/>
                <a:gd name="T8" fmla="*/ 0 60000 65536"/>
                <a:gd name="T9" fmla="*/ 0 60000 65536"/>
                <a:gd name="T10" fmla="*/ 0 60000 65536"/>
                <a:gd name="T11" fmla="*/ 0 60000 65536"/>
                <a:gd name="T12" fmla="*/ 0 w 137"/>
                <a:gd name="T13" fmla="*/ 0 h 136"/>
                <a:gd name="T14" fmla="*/ 137 w 137"/>
                <a:gd name="T15" fmla="*/ 136 h 136"/>
              </a:gdLst>
              <a:ahLst/>
              <a:cxnLst>
                <a:cxn ang="T8">
                  <a:pos x="T0" y="T1"/>
                </a:cxn>
                <a:cxn ang="T9">
                  <a:pos x="T2" y="T3"/>
                </a:cxn>
                <a:cxn ang="T10">
                  <a:pos x="T4" y="T5"/>
                </a:cxn>
                <a:cxn ang="T11">
                  <a:pos x="T6" y="T7"/>
                </a:cxn>
              </a:cxnLst>
              <a:rect l="T12" t="T13" r="T14" b="T15"/>
              <a:pathLst>
                <a:path w="137" h="136">
                  <a:moveTo>
                    <a:pt x="137" y="91"/>
                  </a:moveTo>
                  <a:lnTo>
                    <a:pt x="0" y="136"/>
                  </a:lnTo>
                  <a:lnTo>
                    <a:pt x="46" y="0"/>
                  </a:lnTo>
                  <a:lnTo>
                    <a:pt x="137" y="91"/>
                  </a:lnTo>
                  <a:close/>
                </a:path>
              </a:pathLst>
            </a:custGeom>
            <a:solidFill>
              <a:srgbClr val="000000"/>
            </a:solidFill>
            <a:ln w="9525">
              <a:noFill/>
              <a:round/>
              <a:headEnd/>
              <a:tailEnd/>
            </a:ln>
          </p:spPr>
          <p:txBody>
            <a:bodyPr/>
            <a:lstStyle/>
            <a:p>
              <a:endParaRPr lang="en-US">
                <a:solidFill>
                  <a:prstClr val="black"/>
                </a:solidFill>
                <a:latin typeface="Tw Cen MT"/>
              </a:endParaRPr>
            </a:p>
          </p:txBody>
        </p:sp>
      </p:grpSp>
      <p:sp>
        <p:nvSpPr>
          <p:cNvPr id="54" name="Rectangle 52">
            <a:extLst>
              <a:ext uri="{FF2B5EF4-FFF2-40B4-BE49-F238E27FC236}">
                <a16:creationId xmlns:a16="http://schemas.microsoft.com/office/drawing/2014/main" id="{1C173FA6-9489-EAC0-E876-C6006698C47C}"/>
              </a:ext>
            </a:extLst>
          </p:cNvPr>
          <p:cNvSpPr>
            <a:spLocks noChangeArrowheads="1"/>
          </p:cNvSpPr>
          <p:nvPr/>
        </p:nvSpPr>
        <p:spPr bwMode="auto">
          <a:xfrm>
            <a:off x="10336732" y="5357685"/>
            <a:ext cx="258763"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Flow</a:t>
            </a:r>
            <a:endParaRPr kumimoji="0" lang="en-US" sz="1800" b="0" i="0" u="none" strike="noStrike" kern="0" cap="none" spc="0" normalizeH="0" baseline="0" noProof="0">
              <a:ln>
                <a:noFill/>
              </a:ln>
              <a:solidFill>
                <a:prstClr val="black"/>
              </a:solidFill>
              <a:effectLst/>
              <a:uLnTx/>
              <a:uFillTx/>
            </a:endParaRPr>
          </a:p>
        </p:txBody>
      </p:sp>
      <p:sp>
        <p:nvSpPr>
          <p:cNvPr id="55" name="Rectangle 53">
            <a:extLst>
              <a:ext uri="{FF2B5EF4-FFF2-40B4-BE49-F238E27FC236}">
                <a16:creationId xmlns:a16="http://schemas.microsoft.com/office/drawing/2014/main" id="{60DB3137-6967-9F12-0251-8ABEB87F0A91}"/>
              </a:ext>
            </a:extLst>
          </p:cNvPr>
          <p:cNvSpPr>
            <a:spLocks noChangeArrowheads="1"/>
          </p:cNvSpPr>
          <p:nvPr/>
        </p:nvSpPr>
        <p:spPr bwMode="auto">
          <a:xfrm>
            <a:off x="9360419" y="5357685"/>
            <a:ext cx="258762"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Flow</a:t>
            </a:r>
            <a:endParaRPr kumimoji="0" lang="en-US" sz="1800" b="0" i="0" u="none" strike="noStrike" kern="0" cap="none" spc="0" normalizeH="0" baseline="0" noProof="0">
              <a:ln>
                <a:noFill/>
              </a:ln>
              <a:solidFill>
                <a:prstClr val="black"/>
              </a:solidFill>
              <a:effectLst/>
              <a:uLnTx/>
              <a:uFillTx/>
            </a:endParaRPr>
          </a:p>
        </p:txBody>
      </p:sp>
      <p:grpSp>
        <p:nvGrpSpPr>
          <p:cNvPr id="56" name="Group 71">
            <a:extLst>
              <a:ext uri="{FF2B5EF4-FFF2-40B4-BE49-F238E27FC236}">
                <a16:creationId xmlns:a16="http://schemas.microsoft.com/office/drawing/2014/main" id="{DDDD5595-AB4F-EB96-CA21-3AA76C090199}"/>
              </a:ext>
            </a:extLst>
          </p:cNvPr>
          <p:cNvGrpSpPr>
            <a:grpSpLocks/>
          </p:cNvGrpSpPr>
          <p:nvPr/>
        </p:nvGrpSpPr>
        <p:grpSpPr bwMode="auto">
          <a:xfrm>
            <a:off x="9611245" y="5840284"/>
            <a:ext cx="688975" cy="82550"/>
            <a:chOff x="2591" y="3548"/>
            <a:chExt cx="434" cy="52"/>
          </a:xfrm>
        </p:grpSpPr>
        <p:sp>
          <p:nvSpPr>
            <p:cNvPr id="57" name="Line 54">
              <a:extLst>
                <a:ext uri="{FF2B5EF4-FFF2-40B4-BE49-F238E27FC236}">
                  <a16:creationId xmlns:a16="http://schemas.microsoft.com/office/drawing/2014/main" id="{F9DF1F28-59ED-47B4-5609-3B1CFAA1FF8A}"/>
                </a:ext>
              </a:extLst>
            </p:cNvPr>
            <p:cNvSpPr>
              <a:spLocks noChangeShapeType="1"/>
            </p:cNvSpPr>
            <p:nvPr/>
          </p:nvSpPr>
          <p:spPr bwMode="auto">
            <a:xfrm flipH="1">
              <a:off x="2959" y="3574"/>
              <a:ext cx="46"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58" name="Line 55">
              <a:extLst>
                <a:ext uri="{FF2B5EF4-FFF2-40B4-BE49-F238E27FC236}">
                  <a16:creationId xmlns:a16="http://schemas.microsoft.com/office/drawing/2014/main" id="{3F6EA613-99B0-DA37-ACA0-EA37F7FE483A}"/>
                </a:ext>
              </a:extLst>
            </p:cNvPr>
            <p:cNvSpPr>
              <a:spLocks noChangeShapeType="1"/>
            </p:cNvSpPr>
            <p:nvPr/>
          </p:nvSpPr>
          <p:spPr bwMode="auto">
            <a:xfrm flipH="1">
              <a:off x="2925" y="3574"/>
              <a:ext cx="6"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59" name="Line 56">
              <a:extLst>
                <a:ext uri="{FF2B5EF4-FFF2-40B4-BE49-F238E27FC236}">
                  <a16:creationId xmlns:a16="http://schemas.microsoft.com/office/drawing/2014/main" id="{2D3D60DB-8C04-F221-0060-52734D27551D}"/>
                </a:ext>
              </a:extLst>
            </p:cNvPr>
            <p:cNvSpPr>
              <a:spLocks noChangeShapeType="1"/>
            </p:cNvSpPr>
            <p:nvPr/>
          </p:nvSpPr>
          <p:spPr bwMode="auto">
            <a:xfrm flipH="1">
              <a:off x="2850" y="3574"/>
              <a:ext cx="46"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60" name="Line 57">
              <a:extLst>
                <a:ext uri="{FF2B5EF4-FFF2-40B4-BE49-F238E27FC236}">
                  <a16:creationId xmlns:a16="http://schemas.microsoft.com/office/drawing/2014/main" id="{348EA5DC-F495-4607-C809-5A3E8BB7DEEB}"/>
                </a:ext>
              </a:extLst>
            </p:cNvPr>
            <p:cNvSpPr>
              <a:spLocks noChangeShapeType="1"/>
            </p:cNvSpPr>
            <p:nvPr/>
          </p:nvSpPr>
          <p:spPr bwMode="auto">
            <a:xfrm flipH="1">
              <a:off x="2816" y="3574"/>
              <a:ext cx="5"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61" name="Line 58">
              <a:extLst>
                <a:ext uri="{FF2B5EF4-FFF2-40B4-BE49-F238E27FC236}">
                  <a16:creationId xmlns:a16="http://schemas.microsoft.com/office/drawing/2014/main" id="{D0A8DD0D-D943-5E23-6E31-A5BBC42817A7}"/>
                </a:ext>
              </a:extLst>
            </p:cNvPr>
            <p:cNvSpPr>
              <a:spLocks noChangeShapeType="1"/>
            </p:cNvSpPr>
            <p:nvPr/>
          </p:nvSpPr>
          <p:spPr bwMode="auto">
            <a:xfrm flipH="1">
              <a:off x="2741" y="3574"/>
              <a:ext cx="46"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62" name="Line 59">
              <a:extLst>
                <a:ext uri="{FF2B5EF4-FFF2-40B4-BE49-F238E27FC236}">
                  <a16:creationId xmlns:a16="http://schemas.microsoft.com/office/drawing/2014/main" id="{C4F8D9C2-E022-8D80-C7A8-260517249B8E}"/>
                </a:ext>
              </a:extLst>
            </p:cNvPr>
            <p:cNvSpPr>
              <a:spLocks noChangeShapeType="1"/>
            </p:cNvSpPr>
            <p:nvPr/>
          </p:nvSpPr>
          <p:spPr bwMode="auto">
            <a:xfrm flipH="1">
              <a:off x="2707" y="3574"/>
              <a:ext cx="5"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63" name="Line 60">
              <a:extLst>
                <a:ext uri="{FF2B5EF4-FFF2-40B4-BE49-F238E27FC236}">
                  <a16:creationId xmlns:a16="http://schemas.microsoft.com/office/drawing/2014/main" id="{441A76E4-D884-94AF-8305-81B900459D29}"/>
                </a:ext>
              </a:extLst>
            </p:cNvPr>
            <p:cNvSpPr>
              <a:spLocks noChangeShapeType="1"/>
            </p:cNvSpPr>
            <p:nvPr/>
          </p:nvSpPr>
          <p:spPr bwMode="auto">
            <a:xfrm flipH="1">
              <a:off x="2637" y="3574"/>
              <a:ext cx="41"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64" name="Freeform 61">
              <a:extLst>
                <a:ext uri="{FF2B5EF4-FFF2-40B4-BE49-F238E27FC236}">
                  <a16:creationId xmlns:a16="http://schemas.microsoft.com/office/drawing/2014/main" id="{D3322074-7B56-AB04-67EA-66C88B15A1E2}"/>
                </a:ext>
              </a:extLst>
            </p:cNvPr>
            <p:cNvSpPr>
              <a:spLocks/>
            </p:cNvSpPr>
            <p:nvPr/>
          </p:nvSpPr>
          <p:spPr bwMode="auto">
            <a:xfrm>
              <a:off x="2986" y="3555"/>
              <a:ext cx="39" cy="38"/>
            </a:xfrm>
            <a:custGeom>
              <a:avLst/>
              <a:gdLst>
                <a:gd name="T0" fmla="*/ 0 w 96"/>
                <a:gd name="T1" fmla="*/ 19 h 95"/>
                <a:gd name="T2" fmla="*/ 0 w 96"/>
                <a:gd name="T3" fmla="*/ 21 h 95"/>
                <a:gd name="T4" fmla="*/ 0 w 96"/>
                <a:gd name="T5" fmla="*/ 24 h 95"/>
                <a:gd name="T6" fmla="*/ 1 w 96"/>
                <a:gd name="T7" fmla="*/ 26 h 95"/>
                <a:gd name="T8" fmla="*/ 2 w 96"/>
                <a:gd name="T9" fmla="*/ 28 h 95"/>
                <a:gd name="T10" fmla="*/ 3 w 96"/>
                <a:gd name="T11" fmla="*/ 30 h 95"/>
                <a:gd name="T12" fmla="*/ 4 w 96"/>
                <a:gd name="T13" fmla="*/ 32 h 95"/>
                <a:gd name="T14" fmla="*/ 5 w 96"/>
                <a:gd name="T15" fmla="*/ 32 h 95"/>
                <a:gd name="T16" fmla="*/ 7 w 96"/>
                <a:gd name="T17" fmla="*/ 34 h 95"/>
                <a:gd name="T18" fmla="*/ 9 w 96"/>
                <a:gd name="T19" fmla="*/ 35 h 95"/>
                <a:gd name="T20" fmla="*/ 11 w 96"/>
                <a:gd name="T21" fmla="*/ 36 h 95"/>
                <a:gd name="T22" fmla="*/ 13 w 96"/>
                <a:gd name="T23" fmla="*/ 37 h 95"/>
                <a:gd name="T24" fmla="*/ 15 w 96"/>
                <a:gd name="T25" fmla="*/ 38 h 95"/>
                <a:gd name="T26" fmla="*/ 17 w 96"/>
                <a:gd name="T27" fmla="*/ 38 h 95"/>
                <a:gd name="T28" fmla="*/ 20 w 96"/>
                <a:gd name="T29" fmla="*/ 38 h 95"/>
                <a:gd name="T30" fmla="*/ 22 w 96"/>
                <a:gd name="T31" fmla="*/ 38 h 95"/>
                <a:gd name="T32" fmla="*/ 24 w 96"/>
                <a:gd name="T33" fmla="*/ 38 h 95"/>
                <a:gd name="T34" fmla="*/ 26 w 96"/>
                <a:gd name="T35" fmla="*/ 37 h 95"/>
                <a:gd name="T36" fmla="*/ 28 w 96"/>
                <a:gd name="T37" fmla="*/ 36 h 95"/>
                <a:gd name="T38" fmla="*/ 30 w 96"/>
                <a:gd name="T39" fmla="*/ 35 h 95"/>
                <a:gd name="T40" fmla="*/ 31 w 96"/>
                <a:gd name="T41" fmla="*/ 34 h 95"/>
                <a:gd name="T42" fmla="*/ 33 w 96"/>
                <a:gd name="T43" fmla="*/ 32 h 95"/>
                <a:gd name="T44" fmla="*/ 35 w 96"/>
                <a:gd name="T45" fmla="*/ 32 h 95"/>
                <a:gd name="T46" fmla="*/ 36 w 96"/>
                <a:gd name="T47" fmla="*/ 30 h 95"/>
                <a:gd name="T48" fmla="*/ 37 w 96"/>
                <a:gd name="T49" fmla="*/ 28 h 95"/>
                <a:gd name="T50" fmla="*/ 38 w 96"/>
                <a:gd name="T51" fmla="*/ 26 h 95"/>
                <a:gd name="T52" fmla="*/ 39 w 96"/>
                <a:gd name="T53" fmla="*/ 24 h 95"/>
                <a:gd name="T54" fmla="*/ 39 w 96"/>
                <a:gd name="T55" fmla="*/ 21 h 95"/>
                <a:gd name="T56" fmla="*/ 39 w 96"/>
                <a:gd name="T57" fmla="*/ 19 h 95"/>
                <a:gd name="T58" fmla="*/ 39 w 96"/>
                <a:gd name="T59" fmla="*/ 17 h 95"/>
                <a:gd name="T60" fmla="*/ 39 w 96"/>
                <a:gd name="T61" fmla="*/ 15 h 95"/>
                <a:gd name="T62" fmla="*/ 38 w 96"/>
                <a:gd name="T63" fmla="*/ 12 h 95"/>
                <a:gd name="T64" fmla="*/ 37 w 96"/>
                <a:gd name="T65" fmla="*/ 10 h 95"/>
                <a:gd name="T66" fmla="*/ 36 w 96"/>
                <a:gd name="T67" fmla="*/ 8 h 95"/>
                <a:gd name="T68" fmla="*/ 35 w 96"/>
                <a:gd name="T69" fmla="*/ 8 h 95"/>
                <a:gd name="T70" fmla="*/ 33 w 96"/>
                <a:gd name="T71" fmla="*/ 6 h 95"/>
                <a:gd name="T72" fmla="*/ 31 w 96"/>
                <a:gd name="T73" fmla="*/ 4 h 95"/>
                <a:gd name="T74" fmla="*/ 30 w 96"/>
                <a:gd name="T75" fmla="*/ 3 h 95"/>
                <a:gd name="T76" fmla="*/ 28 w 96"/>
                <a:gd name="T77" fmla="*/ 2 h 95"/>
                <a:gd name="T78" fmla="*/ 26 w 96"/>
                <a:gd name="T79" fmla="*/ 1 h 95"/>
                <a:gd name="T80" fmla="*/ 24 w 96"/>
                <a:gd name="T81" fmla="*/ 0 h 95"/>
                <a:gd name="T82" fmla="*/ 22 w 96"/>
                <a:gd name="T83" fmla="*/ 0 h 95"/>
                <a:gd name="T84" fmla="*/ 20 w 96"/>
                <a:gd name="T85" fmla="*/ 0 h 95"/>
                <a:gd name="T86" fmla="*/ 17 w 96"/>
                <a:gd name="T87" fmla="*/ 0 h 95"/>
                <a:gd name="T88" fmla="*/ 15 w 96"/>
                <a:gd name="T89" fmla="*/ 0 h 95"/>
                <a:gd name="T90" fmla="*/ 13 w 96"/>
                <a:gd name="T91" fmla="*/ 1 h 95"/>
                <a:gd name="T92" fmla="*/ 11 w 96"/>
                <a:gd name="T93" fmla="*/ 2 h 95"/>
                <a:gd name="T94" fmla="*/ 9 w 96"/>
                <a:gd name="T95" fmla="*/ 3 h 95"/>
                <a:gd name="T96" fmla="*/ 7 w 96"/>
                <a:gd name="T97" fmla="*/ 4 h 95"/>
                <a:gd name="T98" fmla="*/ 5 w 96"/>
                <a:gd name="T99" fmla="*/ 6 h 95"/>
                <a:gd name="T100" fmla="*/ 4 w 96"/>
                <a:gd name="T101" fmla="*/ 8 h 95"/>
                <a:gd name="T102" fmla="*/ 3 w 96"/>
                <a:gd name="T103" fmla="*/ 8 h 95"/>
                <a:gd name="T104" fmla="*/ 2 w 96"/>
                <a:gd name="T105" fmla="*/ 10 h 95"/>
                <a:gd name="T106" fmla="*/ 1 w 96"/>
                <a:gd name="T107" fmla="*/ 12 h 95"/>
                <a:gd name="T108" fmla="*/ 0 w 96"/>
                <a:gd name="T109" fmla="*/ 15 h 95"/>
                <a:gd name="T110" fmla="*/ 0 w 96"/>
                <a:gd name="T111" fmla="*/ 17 h 95"/>
                <a:gd name="T112" fmla="*/ 0 w 96"/>
                <a:gd name="T113" fmla="*/ 19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5"/>
                <a:gd name="T173" fmla="*/ 96 w 96"/>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5">
                  <a:moveTo>
                    <a:pt x="0" y="47"/>
                  </a:moveTo>
                  <a:lnTo>
                    <a:pt x="0" y="52"/>
                  </a:lnTo>
                  <a:lnTo>
                    <a:pt x="0" y="59"/>
                  </a:lnTo>
                  <a:lnTo>
                    <a:pt x="3" y="64"/>
                  </a:lnTo>
                  <a:lnTo>
                    <a:pt x="5" y="69"/>
                  </a:lnTo>
                  <a:lnTo>
                    <a:pt x="8" y="74"/>
                  </a:lnTo>
                  <a:lnTo>
                    <a:pt x="10" y="79"/>
                  </a:lnTo>
                  <a:lnTo>
                    <a:pt x="12" y="81"/>
                  </a:lnTo>
                  <a:lnTo>
                    <a:pt x="17" y="86"/>
                  </a:lnTo>
                  <a:lnTo>
                    <a:pt x="22" y="88"/>
                  </a:lnTo>
                  <a:lnTo>
                    <a:pt x="27" y="91"/>
                  </a:lnTo>
                  <a:lnTo>
                    <a:pt x="32" y="93"/>
                  </a:lnTo>
                  <a:lnTo>
                    <a:pt x="36" y="95"/>
                  </a:lnTo>
                  <a:lnTo>
                    <a:pt x="41" y="95"/>
                  </a:lnTo>
                  <a:lnTo>
                    <a:pt x="48" y="95"/>
                  </a:lnTo>
                  <a:lnTo>
                    <a:pt x="53" y="95"/>
                  </a:lnTo>
                  <a:lnTo>
                    <a:pt x="58" y="95"/>
                  </a:lnTo>
                  <a:lnTo>
                    <a:pt x="63" y="93"/>
                  </a:lnTo>
                  <a:lnTo>
                    <a:pt x="70" y="91"/>
                  </a:lnTo>
                  <a:lnTo>
                    <a:pt x="75" y="88"/>
                  </a:lnTo>
                  <a:lnTo>
                    <a:pt x="77" y="86"/>
                  </a:lnTo>
                  <a:lnTo>
                    <a:pt x="82" y="81"/>
                  </a:lnTo>
                  <a:lnTo>
                    <a:pt x="87" y="79"/>
                  </a:lnTo>
                  <a:lnTo>
                    <a:pt x="89" y="74"/>
                  </a:lnTo>
                  <a:lnTo>
                    <a:pt x="91" y="69"/>
                  </a:lnTo>
                  <a:lnTo>
                    <a:pt x="94" y="64"/>
                  </a:lnTo>
                  <a:lnTo>
                    <a:pt x="96" y="59"/>
                  </a:lnTo>
                  <a:lnTo>
                    <a:pt x="96" y="52"/>
                  </a:lnTo>
                  <a:lnTo>
                    <a:pt x="96" y="47"/>
                  </a:lnTo>
                  <a:lnTo>
                    <a:pt x="96" y="43"/>
                  </a:lnTo>
                  <a:lnTo>
                    <a:pt x="96" y="38"/>
                  </a:lnTo>
                  <a:lnTo>
                    <a:pt x="94" y="31"/>
                  </a:lnTo>
                  <a:lnTo>
                    <a:pt x="91" y="26"/>
                  </a:lnTo>
                  <a:lnTo>
                    <a:pt x="89" y="21"/>
                  </a:lnTo>
                  <a:lnTo>
                    <a:pt x="87" y="19"/>
                  </a:lnTo>
                  <a:lnTo>
                    <a:pt x="82" y="14"/>
                  </a:lnTo>
                  <a:lnTo>
                    <a:pt x="77" y="9"/>
                  </a:lnTo>
                  <a:lnTo>
                    <a:pt x="75" y="7"/>
                  </a:lnTo>
                  <a:lnTo>
                    <a:pt x="70" y="4"/>
                  </a:lnTo>
                  <a:lnTo>
                    <a:pt x="63" y="2"/>
                  </a:lnTo>
                  <a:lnTo>
                    <a:pt x="58" y="0"/>
                  </a:lnTo>
                  <a:lnTo>
                    <a:pt x="53" y="0"/>
                  </a:lnTo>
                  <a:lnTo>
                    <a:pt x="48" y="0"/>
                  </a:lnTo>
                  <a:lnTo>
                    <a:pt x="41" y="0"/>
                  </a:lnTo>
                  <a:lnTo>
                    <a:pt x="36" y="0"/>
                  </a:lnTo>
                  <a:lnTo>
                    <a:pt x="32" y="2"/>
                  </a:lnTo>
                  <a:lnTo>
                    <a:pt x="27" y="4"/>
                  </a:lnTo>
                  <a:lnTo>
                    <a:pt x="22" y="7"/>
                  </a:lnTo>
                  <a:lnTo>
                    <a:pt x="17" y="9"/>
                  </a:lnTo>
                  <a:lnTo>
                    <a:pt x="12" y="14"/>
                  </a:lnTo>
                  <a:lnTo>
                    <a:pt x="10" y="19"/>
                  </a:lnTo>
                  <a:lnTo>
                    <a:pt x="8" y="21"/>
                  </a:lnTo>
                  <a:lnTo>
                    <a:pt x="5" y="26"/>
                  </a:lnTo>
                  <a:lnTo>
                    <a:pt x="3" y="31"/>
                  </a:lnTo>
                  <a:lnTo>
                    <a:pt x="0" y="38"/>
                  </a:lnTo>
                  <a:lnTo>
                    <a:pt x="0" y="43"/>
                  </a:lnTo>
                  <a:lnTo>
                    <a:pt x="0" y="47"/>
                  </a:lnTo>
                  <a:close/>
                </a:path>
              </a:pathLst>
            </a:custGeom>
            <a:solidFill>
              <a:srgbClr val="000000"/>
            </a:solidFill>
            <a:ln w="9525">
              <a:noFill/>
              <a:round/>
              <a:headEnd/>
              <a:tailEnd/>
            </a:ln>
          </p:spPr>
          <p:txBody>
            <a:bodyPr/>
            <a:lstStyle/>
            <a:p>
              <a:endParaRPr lang="en-US">
                <a:solidFill>
                  <a:prstClr val="black"/>
                </a:solidFill>
                <a:latin typeface="Tw Cen MT"/>
              </a:endParaRPr>
            </a:p>
          </p:txBody>
        </p:sp>
        <p:sp>
          <p:nvSpPr>
            <p:cNvPr id="65" name="Freeform 62">
              <a:extLst>
                <a:ext uri="{FF2B5EF4-FFF2-40B4-BE49-F238E27FC236}">
                  <a16:creationId xmlns:a16="http://schemas.microsoft.com/office/drawing/2014/main" id="{A90CC98A-5E7F-27AE-E38A-5A9147683182}"/>
                </a:ext>
              </a:extLst>
            </p:cNvPr>
            <p:cNvSpPr>
              <a:spLocks/>
            </p:cNvSpPr>
            <p:nvPr/>
          </p:nvSpPr>
          <p:spPr bwMode="auto">
            <a:xfrm>
              <a:off x="2591" y="3548"/>
              <a:ext cx="52" cy="52"/>
            </a:xfrm>
            <a:custGeom>
              <a:avLst/>
              <a:gdLst>
                <a:gd name="T0" fmla="*/ 52 w 130"/>
                <a:gd name="T1" fmla="*/ 52 h 129"/>
                <a:gd name="T2" fmla="*/ 0 w 130"/>
                <a:gd name="T3" fmla="*/ 26 h 129"/>
                <a:gd name="T4" fmla="*/ 52 w 130"/>
                <a:gd name="T5" fmla="*/ 0 h 129"/>
                <a:gd name="T6" fmla="*/ 52 w 130"/>
                <a:gd name="T7" fmla="*/ 52 h 129"/>
                <a:gd name="T8" fmla="*/ 0 60000 65536"/>
                <a:gd name="T9" fmla="*/ 0 60000 65536"/>
                <a:gd name="T10" fmla="*/ 0 60000 65536"/>
                <a:gd name="T11" fmla="*/ 0 60000 65536"/>
                <a:gd name="T12" fmla="*/ 0 w 130"/>
                <a:gd name="T13" fmla="*/ 0 h 129"/>
                <a:gd name="T14" fmla="*/ 130 w 130"/>
                <a:gd name="T15" fmla="*/ 129 h 129"/>
              </a:gdLst>
              <a:ahLst/>
              <a:cxnLst>
                <a:cxn ang="T8">
                  <a:pos x="T0" y="T1"/>
                </a:cxn>
                <a:cxn ang="T9">
                  <a:pos x="T2" y="T3"/>
                </a:cxn>
                <a:cxn ang="T10">
                  <a:pos x="T4" y="T5"/>
                </a:cxn>
                <a:cxn ang="T11">
                  <a:pos x="T6" y="T7"/>
                </a:cxn>
              </a:cxnLst>
              <a:rect l="T12" t="T13" r="T14" b="T15"/>
              <a:pathLst>
                <a:path w="130" h="129">
                  <a:moveTo>
                    <a:pt x="130" y="129"/>
                  </a:moveTo>
                  <a:lnTo>
                    <a:pt x="0" y="64"/>
                  </a:lnTo>
                  <a:lnTo>
                    <a:pt x="130" y="0"/>
                  </a:lnTo>
                  <a:lnTo>
                    <a:pt x="130" y="129"/>
                  </a:lnTo>
                  <a:close/>
                </a:path>
              </a:pathLst>
            </a:custGeom>
            <a:solidFill>
              <a:srgbClr val="000000"/>
            </a:solidFill>
            <a:ln w="9525">
              <a:noFill/>
              <a:round/>
              <a:headEnd/>
              <a:tailEnd/>
            </a:ln>
          </p:spPr>
          <p:txBody>
            <a:bodyPr/>
            <a:lstStyle/>
            <a:p>
              <a:endParaRPr lang="en-US">
                <a:solidFill>
                  <a:prstClr val="black"/>
                </a:solidFill>
                <a:latin typeface="Tw Cen MT"/>
              </a:endParaRPr>
            </a:p>
          </p:txBody>
        </p:sp>
      </p:grpSp>
      <p:sp>
        <p:nvSpPr>
          <p:cNvPr id="66" name="Rectangle 63">
            <a:extLst>
              <a:ext uri="{FF2B5EF4-FFF2-40B4-BE49-F238E27FC236}">
                <a16:creationId xmlns:a16="http://schemas.microsoft.com/office/drawing/2014/main" id="{8EDB3A31-EE16-2BA9-B043-C21FA6C09774}"/>
              </a:ext>
            </a:extLst>
          </p:cNvPr>
          <p:cNvSpPr>
            <a:spLocks noChangeArrowheads="1"/>
          </p:cNvSpPr>
          <p:nvPr/>
        </p:nvSpPr>
        <p:spPr bwMode="auto">
          <a:xfrm>
            <a:off x="9827144" y="5906960"/>
            <a:ext cx="311150"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Stage</a:t>
            </a:r>
            <a:endParaRPr kumimoji="0" lang="en-US" sz="1800" b="0" i="0" u="none" strike="noStrike" kern="0" cap="none" spc="0" normalizeH="0" baseline="0" noProof="0">
              <a:ln>
                <a:noFill/>
              </a:ln>
              <a:solidFill>
                <a:prstClr val="black"/>
              </a:solidFill>
              <a:effectLst/>
              <a:uLnTx/>
              <a:uFillTx/>
            </a:endParaRPr>
          </a:p>
        </p:txBody>
      </p:sp>
      <p:sp>
        <p:nvSpPr>
          <p:cNvPr id="68" name="Text Placeholder 9">
            <a:extLst>
              <a:ext uri="{FF2B5EF4-FFF2-40B4-BE49-F238E27FC236}">
                <a16:creationId xmlns:a16="http://schemas.microsoft.com/office/drawing/2014/main" id="{545ACE80-DC4F-9552-A4B0-AD39AF2D8C88}"/>
              </a:ext>
            </a:extLst>
          </p:cNvPr>
          <p:cNvSpPr txBox="1">
            <a:spLocks/>
          </p:cNvSpPr>
          <p:nvPr/>
        </p:nvSpPr>
        <p:spPr>
          <a:xfrm>
            <a:off x="1026483" y="1386100"/>
            <a:ext cx="2378521" cy="640080"/>
          </a:xfrm>
          <a:prstGeom prst="rect">
            <a:avLst/>
          </a:prstGeom>
          <a:noFill/>
        </p:spPr>
        <p:txBody>
          <a:bodyPr vert="horz" rtlCol="0" anchor="ctr">
            <a:normAutofit lnSpcReduction="10000"/>
          </a:bodyPr>
          <a:lstStyle>
            <a:lvl1pPr marL="0" indent="0" algn="l" rtl="0" eaLnBrk="1" latinLnBrk="0" hangingPunct="1">
              <a:spcBef>
                <a:spcPts val="700"/>
              </a:spcBef>
              <a:buClr>
                <a:schemeClr val="accent2"/>
              </a:buClr>
              <a:buSzPct val="60000"/>
              <a:buFontTx/>
              <a:buNone/>
              <a:defRPr sz="2000" b="1" kern="1200">
                <a:solidFill>
                  <a:srgbClr val="FFFFFF"/>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lgn="ctr">
              <a:buClr>
                <a:srgbClr val="438086"/>
              </a:buClr>
            </a:pPr>
            <a:r>
              <a:rPr lang="en-US" dirty="0">
                <a:solidFill>
                  <a:prstClr val="black"/>
                </a:solidFill>
                <a:latin typeface="Tw Cen MT"/>
              </a:rPr>
              <a:t>Automated Processing</a:t>
            </a:r>
          </a:p>
        </p:txBody>
      </p:sp>
      <p:sp>
        <p:nvSpPr>
          <p:cNvPr id="73" name="Rectangle 28">
            <a:extLst>
              <a:ext uri="{FF2B5EF4-FFF2-40B4-BE49-F238E27FC236}">
                <a16:creationId xmlns:a16="http://schemas.microsoft.com/office/drawing/2014/main" id="{C6599CFF-C7BA-73C4-D437-6118D0D68607}"/>
              </a:ext>
            </a:extLst>
          </p:cNvPr>
          <p:cNvSpPr>
            <a:spLocks noChangeArrowheads="1"/>
          </p:cNvSpPr>
          <p:nvPr/>
        </p:nvSpPr>
        <p:spPr bwMode="auto">
          <a:xfrm>
            <a:off x="8876233" y="2817683"/>
            <a:ext cx="661988" cy="144463"/>
          </a:xfrm>
          <a:prstGeom prst="rect">
            <a:avLst/>
          </a:prstGeom>
          <a:noFill/>
          <a:ln w="9525">
            <a:noFill/>
            <a:miter lim="800000"/>
            <a:headEnd/>
            <a:tailEnd/>
          </a:ln>
        </p:spPr>
        <p:txBody>
          <a:bodyPr lIns="0" tIns="0" rIns="0" bIns="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Forecast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Precipitation</a:t>
            </a:r>
          </a:p>
          <a:p>
            <a:pPr marL="0" marR="0" lvl="0" indent="0" algn="ctr" defTabSz="914400" eaLnBrk="1" fontAlgn="auto" latinLnBrk="0" hangingPunct="1">
              <a:lnSpc>
                <a:spcPct val="100000"/>
              </a:lnSpc>
              <a:spcBef>
                <a:spcPts val="0"/>
              </a:spcBef>
              <a:spcAft>
                <a:spcPts val="0"/>
              </a:spcAft>
              <a:buClrTx/>
              <a:buSzTx/>
              <a:buFontTx/>
              <a:buNone/>
              <a:tabLst/>
              <a:defRPr/>
            </a:pPr>
            <a:r>
              <a:rPr lang="en-US" sz="800" kern="0" dirty="0">
                <a:solidFill>
                  <a:srgbClr val="000000"/>
                </a:solidFill>
              </a:rPr>
              <a:t>&amp;Temperature</a:t>
            </a:r>
            <a:endParaRPr kumimoji="0" lang="en-US" sz="1800" b="0" i="0" u="none" strike="noStrike" kern="0" cap="none" spc="0" normalizeH="0" baseline="0" noProof="0" dirty="0">
              <a:ln>
                <a:noFill/>
              </a:ln>
              <a:solidFill>
                <a:prstClr val="black"/>
              </a:solidFill>
              <a:effectLst/>
              <a:uLnTx/>
              <a:uFillTx/>
            </a:endParaRPr>
          </a:p>
        </p:txBody>
      </p:sp>
      <p:sp>
        <p:nvSpPr>
          <p:cNvPr id="74" name="Content Placeholder 10">
            <a:extLst>
              <a:ext uri="{FF2B5EF4-FFF2-40B4-BE49-F238E27FC236}">
                <a16:creationId xmlns:a16="http://schemas.microsoft.com/office/drawing/2014/main" id="{3CCAFD96-2753-B1B3-4EB6-8A741AD2BD07}"/>
              </a:ext>
            </a:extLst>
          </p:cNvPr>
          <p:cNvSpPr txBox="1">
            <a:spLocks/>
          </p:cNvSpPr>
          <p:nvPr/>
        </p:nvSpPr>
        <p:spPr>
          <a:xfrm>
            <a:off x="4618109" y="2065281"/>
            <a:ext cx="2869633" cy="2352604"/>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Storm Totals</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lang="en-US" sz="2000" dirty="0">
                <a:solidFill>
                  <a:sysClr val="windowText" lastClr="000000"/>
                </a:solidFill>
                <a:latin typeface="Tw Cen MT"/>
              </a:rPr>
              <a:t>Product Comparisons</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Quality Control</a:t>
            </a:r>
            <a:endParaRPr lang="en-US" sz="2000" dirty="0">
              <a:solidFill>
                <a:sysClr val="windowText" lastClr="000000"/>
              </a:solidFill>
              <a:latin typeface="Tw Cen MT"/>
            </a:endParaRP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W</a:t>
            </a:r>
            <a:r>
              <a:rPr lang="en-US" sz="2000" dirty="0">
                <a:solidFill>
                  <a:sysClr val="windowText" lastClr="000000"/>
                </a:solidFill>
                <a:latin typeface="Tw Cen MT"/>
              </a:rPr>
              <a:t>hat-if Scenarios</a:t>
            </a:r>
            <a:endParaRPr kumimoji="0" lang="en-US" sz="2000" b="0" i="0" u="none" strike="noStrike" kern="1200" cap="none" spc="0" normalizeH="0" baseline="0" noProof="0" dirty="0">
              <a:ln>
                <a:noFill/>
              </a:ln>
              <a:solidFill>
                <a:sysClr val="windowText" lastClr="000000"/>
              </a:solidFill>
              <a:effectLst/>
              <a:uLnTx/>
              <a:uFillTx/>
              <a:latin typeface="Tw Cen MT"/>
              <a:ea typeface="+mn-ea"/>
              <a:cs typeface="+mn-cs"/>
            </a:endParaRPr>
          </a:p>
          <a:p>
            <a:pPr>
              <a:buClr>
                <a:srgbClr val="438086"/>
              </a:buClr>
              <a:defRPr/>
            </a:pPr>
            <a:r>
              <a:rPr lang="en-US" sz="2000" dirty="0">
                <a:solidFill>
                  <a:sysClr val="windowText" lastClr="000000"/>
                </a:solidFill>
                <a:latin typeface="Tw Cen MT"/>
              </a:rPr>
              <a:t>Animation &amp; Dynamic Time Window Scanning</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endParaRPr kumimoji="0" lang="en-US" sz="2000" b="0" i="0" u="none" strike="noStrike" kern="1200" cap="none" spc="0" normalizeH="0" baseline="0" noProof="0" dirty="0">
              <a:ln>
                <a:noFill/>
              </a:ln>
              <a:solidFill>
                <a:sysClr val="windowText" lastClr="000000"/>
              </a:solidFill>
              <a:effectLst/>
              <a:uLnTx/>
              <a:uFillTx/>
              <a:latin typeface="Tw Cen MT"/>
              <a:ea typeface="+mn-ea"/>
              <a:cs typeface="+mn-cs"/>
            </a:endParaRPr>
          </a:p>
        </p:txBody>
      </p:sp>
      <p:sp>
        <p:nvSpPr>
          <p:cNvPr id="3" name="Freeform: Shape 2">
            <a:extLst>
              <a:ext uri="{FF2B5EF4-FFF2-40B4-BE49-F238E27FC236}">
                <a16:creationId xmlns:a16="http://schemas.microsoft.com/office/drawing/2014/main" id="{F8FC68E2-1E3A-DEEE-1981-3638031AC295}"/>
              </a:ext>
            </a:extLst>
          </p:cNvPr>
          <p:cNvSpPr/>
          <p:nvPr/>
        </p:nvSpPr>
        <p:spPr>
          <a:xfrm>
            <a:off x="10292316" y="3203064"/>
            <a:ext cx="1447197" cy="2502375"/>
          </a:xfrm>
          <a:custGeom>
            <a:avLst/>
            <a:gdLst>
              <a:gd name="connsiteX0" fmla="*/ 0 w 1447197"/>
              <a:gd name="connsiteY0" fmla="*/ 18601 h 2464089"/>
              <a:gd name="connsiteX1" fmla="*/ 1435396 w 1447197"/>
              <a:gd name="connsiteY1" fmla="*/ 358843 h 2464089"/>
              <a:gd name="connsiteX2" fmla="*/ 563526 w 1447197"/>
              <a:gd name="connsiteY2" fmla="*/ 2464089 h 2464089"/>
            </a:gdLst>
            <a:ahLst/>
            <a:cxnLst>
              <a:cxn ang="0">
                <a:pos x="connsiteX0" y="connsiteY0"/>
              </a:cxn>
              <a:cxn ang="0">
                <a:pos x="connsiteX1" y="connsiteY1"/>
              </a:cxn>
              <a:cxn ang="0">
                <a:pos x="connsiteX2" y="connsiteY2"/>
              </a:cxn>
            </a:cxnLst>
            <a:rect l="l" t="t" r="r" b="b"/>
            <a:pathLst>
              <a:path w="1447197" h="2464089">
                <a:moveTo>
                  <a:pt x="0" y="18601"/>
                </a:moveTo>
                <a:cubicBezTo>
                  <a:pt x="670737" y="-15069"/>
                  <a:pt x="1341475" y="-48738"/>
                  <a:pt x="1435396" y="358843"/>
                </a:cubicBezTo>
                <a:cubicBezTo>
                  <a:pt x="1529317" y="766424"/>
                  <a:pt x="1046421" y="1615256"/>
                  <a:pt x="563526" y="2464089"/>
                </a:cubicBezTo>
              </a:path>
            </a:pathLst>
          </a:custGeom>
          <a:ln>
            <a:tailEnd type="triangle"/>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
        <p:nvSpPr>
          <p:cNvPr id="75" name="Freeform 35">
            <a:extLst>
              <a:ext uri="{FF2B5EF4-FFF2-40B4-BE49-F238E27FC236}">
                <a16:creationId xmlns:a16="http://schemas.microsoft.com/office/drawing/2014/main" id="{5D444837-1D27-5B53-0312-09459997FF5C}"/>
              </a:ext>
            </a:extLst>
          </p:cNvPr>
          <p:cNvSpPr>
            <a:spLocks/>
          </p:cNvSpPr>
          <p:nvPr/>
        </p:nvSpPr>
        <p:spPr bwMode="auto">
          <a:xfrm>
            <a:off x="10238198" y="3191722"/>
            <a:ext cx="61913" cy="63500"/>
          </a:xfrm>
          <a:custGeom>
            <a:avLst/>
            <a:gdLst>
              <a:gd name="T0" fmla="*/ 20 w 96"/>
              <a:gd name="T1" fmla="*/ 40 h 98"/>
              <a:gd name="T2" fmla="*/ 22 w 96"/>
              <a:gd name="T3" fmla="*/ 40 h 98"/>
              <a:gd name="T4" fmla="*/ 24 w 96"/>
              <a:gd name="T5" fmla="*/ 39 h 98"/>
              <a:gd name="T6" fmla="*/ 26 w 96"/>
              <a:gd name="T7" fmla="*/ 39 h 98"/>
              <a:gd name="T8" fmla="*/ 28 w 96"/>
              <a:gd name="T9" fmla="*/ 38 h 98"/>
              <a:gd name="T10" fmla="*/ 30 w 96"/>
              <a:gd name="T11" fmla="*/ 37 h 98"/>
              <a:gd name="T12" fmla="*/ 32 w 96"/>
              <a:gd name="T13" fmla="*/ 35 h 98"/>
              <a:gd name="T14" fmla="*/ 33 w 96"/>
              <a:gd name="T15" fmla="*/ 34 h 98"/>
              <a:gd name="T16" fmla="*/ 35 w 96"/>
              <a:gd name="T17" fmla="*/ 32 h 98"/>
              <a:gd name="T18" fmla="*/ 36 w 96"/>
              <a:gd name="T19" fmla="*/ 30 h 98"/>
              <a:gd name="T20" fmla="*/ 37 w 96"/>
              <a:gd name="T21" fmla="*/ 28 h 98"/>
              <a:gd name="T22" fmla="*/ 38 w 96"/>
              <a:gd name="T23" fmla="*/ 27 h 98"/>
              <a:gd name="T24" fmla="*/ 39 w 96"/>
              <a:gd name="T25" fmla="*/ 24 h 98"/>
              <a:gd name="T26" fmla="*/ 39 w 96"/>
              <a:gd name="T27" fmla="*/ 22 h 98"/>
              <a:gd name="T28" fmla="*/ 39 w 96"/>
              <a:gd name="T29" fmla="*/ 20 h 98"/>
              <a:gd name="T30" fmla="*/ 39 w 96"/>
              <a:gd name="T31" fmla="*/ 18 h 98"/>
              <a:gd name="T32" fmla="*/ 39 w 96"/>
              <a:gd name="T33" fmla="*/ 16 h 98"/>
              <a:gd name="T34" fmla="*/ 38 w 96"/>
              <a:gd name="T35" fmla="*/ 14 h 98"/>
              <a:gd name="T36" fmla="*/ 37 w 96"/>
              <a:gd name="T37" fmla="*/ 12 h 98"/>
              <a:gd name="T38" fmla="*/ 36 w 96"/>
              <a:gd name="T39" fmla="*/ 10 h 98"/>
              <a:gd name="T40" fmla="*/ 35 w 96"/>
              <a:gd name="T41" fmla="*/ 8 h 98"/>
              <a:gd name="T42" fmla="*/ 33 w 96"/>
              <a:gd name="T43" fmla="*/ 6 h 98"/>
              <a:gd name="T44" fmla="*/ 32 w 96"/>
              <a:gd name="T45" fmla="*/ 5 h 98"/>
              <a:gd name="T46" fmla="*/ 30 w 96"/>
              <a:gd name="T47" fmla="*/ 3 h 98"/>
              <a:gd name="T48" fmla="*/ 28 w 96"/>
              <a:gd name="T49" fmla="*/ 2 h 98"/>
              <a:gd name="T50" fmla="*/ 26 w 96"/>
              <a:gd name="T51" fmla="*/ 1 h 98"/>
              <a:gd name="T52" fmla="*/ 24 w 96"/>
              <a:gd name="T53" fmla="*/ 1 h 98"/>
              <a:gd name="T54" fmla="*/ 22 w 96"/>
              <a:gd name="T55" fmla="*/ 0 h 98"/>
              <a:gd name="T56" fmla="*/ 20 w 96"/>
              <a:gd name="T57" fmla="*/ 0 h 98"/>
              <a:gd name="T58" fmla="*/ 17 w 96"/>
              <a:gd name="T59" fmla="*/ 0 h 98"/>
              <a:gd name="T60" fmla="*/ 15 w 96"/>
              <a:gd name="T61" fmla="*/ 1 h 98"/>
              <a:gd name="T62" fmla="*/ 13 w 96"/>
              <a:gd name="T63" fmla="*/ 1 h 98"/>
              <a:gd name="T64" fmla="*/ 11 w 96"/>
              <a:gd name="T65" fmla="*/ 2 h 98"/>
              <a:gd name="T66" fmla="*/ 9 w 96"/>
              <a:gd name="T67" fmla="*/ 3 h 98"/>
              <a:gd name="T68" fmla="*/ 7 w 96"/>
              <a:gd name="T69" fmla="*/ 5 h 98"/>
              <a:gd name="T70" fmla="*/ 6 w 96"/>
              <a:gd name="T71" fmla="*/ 6 h 98"/>
              <a:gd name="T72" fmla="*/ 4 w 96"/>
              <a:gd name="T73" fmla="*/ 8 h 98"/>
              <a:gd name="T74" fmla="*/ 3 w 96"/>
              <a:gd name="T75" fmla="*/ 10 h 98"/>
              <a:gd name="T76" fmla="*/ 2 w 96"/>
              <a:gd name="T77" fmla="*/ 12 h 98"/>
              <a:gd name="T78" fmla="*/ 1 w 96"/>
              <a:gd name="T79" fmla="*/ 14 h 98"/>
              <a:gd name="T80" fmla="*/ 0 w 96"/>
              <a:gd name="T81" fmla="*/ 16 h 98"/>
              <a:gd name="T82" fmla="*/ 0 w 96"/>
              <a:gd name="T83" fmla="*/ 18 h 98"/>
              <a:gd name="T84" fmla="*/ 0 w 96"/>
              <a:gd name="T85" fmla="*/ 20 h 98"/>
              <a:gd name="T86" fmla="*/ 0 w 96"/>
              <a:gd name="T87" fmla="*/ 22 h 98"/>
              <a:gd name="T88" fmla="*/ 0 w 96"/>
              <a:gd name="T89" fmla="*/ 24 h 98"/>
              <a:gd name="T90" fmla="*/ 1 w 96"/>
              <a:gd name="T91" fmla="*/ 27 h 98"/>
              <a:gd name="T92" fmla="*/ 2 w 96"/>
              <a:gd name="T93" fmla="*/ 28 h 98"/>
              <a:gd name="T94" fmla="*/ 3 w 96"/>
              <a:gd name="T95" fmla="*/ 30 h 98"/>
              <a:gd name="T96" fmla="*/ 4 w 96"/>
              <a:gd name="T97" fmla="*/ 32 h 98"/>
              <a:gd name="T98" fmla="*/ 6 w 96"/>
              <a:gd name="T99" fmla="*/ 34 h 98"/>
              <a:gd name="T100" fmla="*/ 7 w 96"/>
              <a:gd name="T101" fmla="*/ 35 h 98"/>
              <a:gd name="T102" fmla="*/ 9 w 96"/>
              <a:gd name="T103" fmla="*/ 37 h 98"/>
              <a:gd name="T104" fmla="*/ 11 w 96"/>
              <a:gd name="T105" fmla="*/ 38 h 98"/>
              <a:gd name="T106" fmla="*/ 13 w 96"/>
              <a:gd name="T107" fmla="*/ 39 h 98"/>
              <a:gd name="T108" fmla="*/ 15 w 96"/>
              <a:gd name="T109" fmla="*/ 39 h 98"/>
              <a:gd name="T110" fmla="*/ 17 w 96"/>
              <a:gd name="T111" fmla="*/ 40 h 98"/>
              <a:gd name="T112" fmla="*/ 20 w 96"/>
              <a:gd name="T113" fmla="*/ 40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8"/>
              <a:gd name="T173" fmla="*/ 96 w 96"/>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8">
                <a:moveTo>
                  <a:pt x="48" y="98"/>
                </a:moveTo>
                <a:lnTo>
                  <a:pt x="53" y="98"/>
                </a:lnTo>
                <a:lnTo>
                  <a:pt x="60" y="96"/>
                </a:lnTo>
                <a:lnTo>
                  <a:pt x="65" y="96"/>
                </a:lnTo>
                <a:lnTo>
                  <a:pt x="69" y="93"/>
                </a:lnTo>
                <a:lnTo>
                  <a:pt x="74" y="91"/>
                </a:lnTo>
                <a:lnTo>
                  <a:pt x="79" y="86"/>
                </a:lnTo>
                <a:lnTo>
                  <a:pt x="81" y="84"/>
                </a:lnTo>
                <a:lnTo>
                  <a:pt x="86" y="79"/>
                </a:lnTo>
                <a:lnTo>
                  <a:pt x="89" y="74"/>
                </a:lnTo>
                <a:lnTo>
                  <a:pt x="91" y="69"/>
                </a:lnTo>
                <a:lnTo>
                  <a:pt x="93" y="65"/>
                </a:lnTo>
                <a:lnTo>
                  <a:pt x="96" y="60"/>
                </a:lnTo>
                <a:lnTo>
                  <a:pt x="96" y="55"/>
                </a:lnTo>
                <a:lnTo>
                  <a:pt x="96" y="50"/>
                </a:lnTo>
                <a:lnTo>
                  <a:pt x="96" y="43"/>
                </a:lnTo>
                <a:lnTo>
                  <a:pt x="96" y="38"/>
                </a:lnTo>
                <a:lnTo>
                  <a:pt x="93" y="34"/>
                </a:lnTo>
                <a:lnTo>
                  <a:pt x="91" y="29"/>
                </a:lnTo>
                <a:lnTo>
                  <a:pt x="89" y="24"/>
                </a:lnTo>
                <a:lnTo>
                  <a:pt x="86" y="19"/>
                </a:lnTo>
                <a:lnTo>
                  <a:pt x="81" y="14"/>
                </a:lnTo>
                <a:lnTo>
                  <a:pt x="79" y="12"/>
                </a:lnTo>
                <a:lnTo>
                  <a:pt x="74" y="7"/>
                </a:lnTo>
                <a:lnTo>
                  <a:pt x="69" y="5"/>
                </a:lnTo>
                <a:lnTo>
                  <a:pt x="65" y="2"/>
                </a:lnTo>
                <a:lnTo>
                  <a:pt x="60" y="2"/>
                </a:lnTo>
                <a:lnTo>
                  <a:pt x="53" y="0"/>
                </a:lnTo>
                <a:lnTo>
                  <a:pt x="48" y="0"/>
                </a:lnTo>
                <a:lnTo>
                  <a:pt x="43" y="0"/>
                </a:lnTo>
                <a:lnTo>
                  <a:pt x="38" y="2"/>
                </a:lnTo>
                <a:lnTo>
                  <a:pt x="31" y="2"/>
                </a:lnTo>
                <a:lnTo>
                  <a:pt x="26" y="5"/>
                </a:lnTo>
                <a:lnTo>
                  <a:pt x="22" y="7"/>
                </a:lnTo>
                <a:lnTo>
                  <a:pt x="17" y="12"/>
                </a:lnTo>
                <a:lnTo>
                  <a:pt x="14" y="14"/>
                </a:lnTo>
                <a:lnTo>
                  <a:pt x="10" y="19"/>
                </a:lnTo>
                <a:lnTo>
                  <a:pt x="7" y="24"/>
                </a:lnTo>
                <a:lnTo>
                  <a:pt x="5" y="29"/>
                </a:lnTo>
                <a:lnTo>
                  <a:pt x="2" y="34"/>
                </a:lnTo>
                <a:lnTo>
                  <a:pt x="0" y="38"/>
                </a:lnTo>
                <a:lnTo>
                  <a:pt x="0" y="43"/>
                </a:lnTo>
                <a:lnTo>
                  <a:pt x="0" y="50"/>
                </a:lnTo>
                <a:lnTo>
                  <a:pt x="0" y="55"/>
                </a:lnTo>
                <a:lnTo>
                  <a:pt x="0" y="60"/>
                </a:lnTo>
                <a:lnTo>
                  <a:pt x="2" y="65"/>
                </a:lnTo>
                <a:lnTo>
                  <a:pt x="5" y="69"/>
                </a:lnTo>
                <a:lnTo>
                  <a:pt x="7" y="74"/>
                </a:lnTo>
                <a:lnTo>
                  <a:pt x="10" y="79"/>
                </a:lnTo>
                <a:lnTo>
                  <a:pt x="14" y="84"/>
                </a:lnTo>
                <a:lnTo>
                  <a:pt x="17" y="86"/>
                </a:lnTo>
                <a:lnTo>
                  <a:pt x="22" y="91"/>
                </a:lnTo>
                <a:lnTo>
                  <a:pt x="26" y="93"/>
                </a:lnTo>
                <a:lnTo>
                  <a:pt x="31" y="96"/>
                </a:lnTo>
                <a:lnTo>
                  <a:pt x="38" y="96"/>
                </a:lnTo>
                <a:lnTo>
                  <a:pt x="43" y="98"/>
                </a:lnTo>
                <a:lnTo>
                  <a:pt x="48" y="98"/>
                </a:lnTo>
                <a:close/>
              </a:path>
            </a:pathLst>
          </a:custGeom>
          <a:solidFill>
            <a:schemeClr val="accent6"/>
          </a:solidFill>
          <a:ln w="9525">
            <a:noFill/>
            <a:round/>
            <a:headEnd/>
            <a:tailEnd/>
          </a:ln>
        </p:spPr>
        <p:txBody>
          <a:bodyPr/>
          <a:lstStyle/>
          <a:p>
            <a:endParaRPr lang="en-US">
              <a:solidFill>
                <a:prstClr val="black"/>
              </a:solidFill>
              <a:latin typeface="Tw Cen MT"/>
            </a:endParaRPr>
          </a:p>
        </p:txBody>
      </p:sp>
      <p:pic>
        <p:nvPicPr>
          <p:cNvPr id="76" name="Screen Recording 3">
            <a:hlinkClick r:id="" action="ppaction://media"/>
            <a:extLst>
              <a:ext uri="{FF2B5EF4-FFF2-40B4-BE49-F238E27FC236}">
                <a16:creationId xmlns:a16="http://schemas.microsoft.com/office/drawing/2014/main" id="{D119FFCE-D819-387F-13A5-F48F18A2771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b="-6598"/>
          <a:stretch/>
        </p:blipFill>
        <p:spPr>
          <a:xfrm>
            <a:off x="4210659" y="4478210"/>
            <a:ext cx="4100992" cy="2172044"/>
          </a:xfrm>
          <a:prstGeom prst="rect">
            <a:avLst/>
          </a:prstGeom>
          <a:ln>
            <a:solidFill>
              <a:schemeClr val="tx1"/>
            </a:solidFill>
          </a:ln>
        </p:spPr>
      </p:pic>
      <p:sp>
        <p:nvSpPr>
          <p:cNvPr id="31" name="Rectangle 40">
            <a:extLst>
              <a:ext uri="{FF2B5EF4-FFF2-40B4-BE49-F238E27FC236}">
                <a16:creationId xmlns:a16="http://schemas.microsoft.com/office/drawing/2014/main" id="{8CB3B358-15CF-7DD8-89BF-6E964049B852}"/>
              </a:ext>
            </a:extLst>
          </p:cNvPr>
          <p:cNvSpPr>
            <a:spLocks noChangeArrowheads="1"/>
          </p:cNvSpPr>
          <p:nvPr/>
        </p:nvSpPr>
        <p:spPr bwMode="auto">
          <a:xfrm>
            <a:off x="11049519" y="5401452"/>
            <a:ext cx="1353568" cy="811988"/>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sng" strike="noStrike" kern="0" cap="none" spc="0" normalizeH="0" baseline="0" noProof="0" dirty="0">
                <a:ln>
                  <a:noFill/>
                </a:ln>
                <a:solidFill>
                  <a:schemeClr val="accent5">
                    <a:lumMod val="60000"/>
                    <a:lumOff val="40000"/>
                  </a:schemeClr>
                </a:solidFill>
                <a:effectLst/>
                <a:uLnTx/>
                <a:uFillTx/>
              </a:rPr>
              <a:t>Observed </a:t>
            </a:r>
            <a:r>
              <a:rPr kumimoji="0" lang="en-US" sz="800" b="0" i="0" u="none" strike="noStrike" kern="0" cap="none" spc="0" normalizeH="0" baseline="0" noProof="0" dirty="0">
                <a:ln>
                  <a:noFill/>
                </a:ln>
                <a:solidFill>
                  <a:schemeClr val="accent5">
                    <a:lumMod val="60000"/>
                    <a:lumOff val="40000"/>
                  </a:schemeClr>
                </a:solidFill>
                <a:effectLst/>
                <a:uLnTx/>
                <a:uFillTx/>
              </a:rPr>
              <a:t>&amp; </a:t>
            </a:r>
            <a:r>
              <a:rPr kumimoji="0" lang="en-US" sz="800" b="0" i="0" u="sng" strike="noStrike" kern="0" cap="none" spc="0" normalizeH="0" baseline="0" noProof="0" dirty="0">
                <a:ln>
                  <a:noFill/>
                </a:ln>
                <a:solidFill>
                  <a:schemeClr val="accent5">
                    <a:lumMod val="60000"/>
                    <a:lumOff val="40000"/>
                  </a:schemeClr>
                </a:solidFill>
                <a:effectLst/>
                <a:uLnTx/>
                <a:uFillTx/>
              </a:rPr>
              <a:t>Forecast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chemeClr val="accent5">
                    <a:lumMod val="60000"/>
                    <a:lumOff val="40000"/>
                  </a:schemeClr>
                </a:solidFill>
                <a:effectLst/>
                <a:uLnTx/>
                <a:uFillTx/>
              </a:rPr>
              <a:t>Gridded and/or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chemeClr val="accent5">
                    <a:lumMod val="60000"/>
                    <a:lumOff val="40000"/>
                  </a:schemeClr>
                </a:solidFill>
                <a:effectLst/>
                <a:uLnTx/>
                <a:uFillTx/>
              </a:rPr>
              <a:t>Non-Gridded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chemeClr val="accent5">
                    <a:lumMod val="60000"/>
                    <a:lumOff val="40000"/>
                  </a:schemeClr>
                </a:solidFill>
                <a:effectLst/>
                <a:uLnTx/>
                <a:uFillTx/>
              </a:rPr>
              <a:t>Precipitation, Wind Velocity/Direction and Temperature</a:t>
            </a:r>
            <a:endParaRPr kumimoji="0" lang="en-US" sz="1800" b="0" i="0" u="sng" strike="noStrike" kern="0" cap="none" spc="0" normalizeH="0" baseline="0" noProof="0" dirty="0">
              <a:ln>
                <a:noFill/>
              </a:ln>
              <a:solidFill>
                <a:schemeClr val="accent5">
                  <a:lumMod val="60000"/>
                  <a:lumOff val="40000"/>
                </a:schemeClr>
              </a:solidFill>
              <a:effectLst/>
              <a:uLnTx/>
              <a:uFillTx/>
            </a:endParaRPr>
          </a:p>
        </p:txBody>
      </p:sp>
    </p:spTree>
    <p:extLst>
      <p:ext uri="{BB962C8B-B14F-4D97-AF65-F5344CB8AC3E}">
        <p14:creationId xmlns:p14="http://schemas.microsoft.com/office/powerpoint/2010/main" val="29238143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6"/>
                                        </p:tgtEl>
                                      </p:cBhvr>
                                    </p:cmd>
                                  </p:childTnLst>
                                </p:cTn>
                              </p:par>
                            </p:childTnLst>
                          </p:cTn>
                        </p:par>
                      </p:childTnLst>
                    </p:cTn>
                  </p:par>
                </p:childTnLst>
              </p:cTn>
              <p:nextCondLst>
                <p:cond evt="onClick" delay="0">
                  <p:tgtEl>
                    <p:spTgt spid="76"/>
                  </p:tgtEl>
                </p:cond>
              </p:nextCondLst>
            </p:seq>
            <p:video>
              <p:cMediaNode vol="80000">
                <p:cTn id="7" repeatCount="indefinite" fill="hold" display="0">
                  <p:stCondLst>
                    <p:cond delay="indefinite"/>
                  </p:stCondLst>
                </p:cTn>
                <p:tgtEl>
                  <p:spTgt spid="76"/>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A016E58-6526-3B0F-E933-643B59AEEDEC}"/>
              </a:ext>
            </a:extLst>
          </p:cNvPr>
          <p:cNvPicPr>
            <a:picLocks noChangeAspect="1"/>
          </p:cNvPicPr>
          <p:nvPr/>
        </p:nvPicPr>
        <p:blipFill>
          <a:blip r:embed="rId2"/>
          <a:srcRect b="12785"/>
          <a:stretch/>
        </p:blipFill>
        <p:spPr>
          <a:xfrm>
            <a:off x="2835867" y="3203474"/>
            <a:ext cx="1800000" cy="1561566"/>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D04F3406-22B5-402E-9E36-526DF8DFF20E}"/>
              </a:ext>
            </a:extLst>
          </p:cNvPr>
          <p:cNvSpPr>
            <a:spLocks noGrp="1"/>
          </p:cNvSpPr>
          <p:nvPr>
            <p:ph type="title"/>
          </p:nvPr>
        </p:nvSpPr>
        <p:spPr/>
        <p:txBody>
          <a:bodyPr>
            <a:normAutofit/>
          </a:bodyPr>
          <a:lstStyle/>
          <a:p>
            <a:r>
              <a:rPr lang="en-US" dirty="0"/>
              <a:t>RTS-</a:t>
            </a:r>
            <a:r>
              <a:rPr lang="en-US" dirty="0" err="1"/>
              <a:t>MetVue</a:t>
            </a:r>
            <a:r>
              <a:rPr lang="en-US" dirty="0"/>
              <a:t> Model Alternative</a:t>
            </a:r>
          </a:p>
        </p:txBody>
      </p:sp>
      <p:sp>
        <p:nvSpPr>
          <p:cNvPr id="6" name="Content Placeholder 5">
            <a:extLst>
              <a:ext uri="{FF2B5EF4-FFF2-40B4-BE49-F238E27FC236}">
                <a16:creationId xmlns:a16="http://schemas.microsoft.com/office/drawing/2014/main" id="{5B3B239A-DEAD-44E8-9B59-C870E80BEDE9}"/>
              </a:ext>
            </a:extLst>
          </p:cNvPr>
          <p:cNvSpPr>
            <a:spLocks noGrp="1"/>
          </p:cNvSpPr>
          <p:nvPr>
            <p:ph sz="quarter" idx="4294967295"/>
          </p:nvPr>
        </p:nvSpPr>
        <p:spPr>
          <a:xfrm>
            <a:off x="2426447" y="1600200"/>
            <a:ext cx="7366362" cy="438573"/>
          </a:xfrm>
        </p:spPr>
        <p:txBody>
          <a:bodyPr/>
          <a:lstStyle/>
          <a:p>
            <a:pPr marL="342900" indent="-342900">
              <a:buFont typeface="Wingdings" panose="05000000000000000000" pitchFamily="2" charset="2"/>
              <a:buChar char="Ø"/>
            </a:pPr>
            <a:r>
              <a:rPr lang="en-US" dirty="0"/>
              <a:t>HEC-</a:t>
            </a:r>
            <a:r>
              <a:rPr lang="en-US" dirty="0" err="1"/>
              <a:t>MetVue</a:t>
            </a:r>
            <a:r>
              <a:rPr lang="en-US" dirty="0"/>
              <a:t> Session = RTS-</a:t>
            </a:r>
            <a:r>
              <a:rPr lang="en-US" dirty="0" err="1"/>
              <a:t>MetVue</a:t>
            </a:r>
            <a:r>
              <a:rPr lang="en-US" dirty="0"/>
              <a:t> Model Alternative</a:t>
            </a:r>
          </a:p>
        </p:txBody>
      </p:sp>
      <p:pic>
        <p:nvPicPr>
          <p:cNvPr id="5" name="Picture 4">
            <a:extLst>
              <a:ext uri="{FF2B5EF4-FFF2-40B4-BE49-F238E27FC236}">
                <a16:creationId xmlns:a16="http://schemas.microsoft.com/office/drawing/2014/main" id="{17207483-6C21-44F0-A6CA-AD1BE21FA61D}"/>
              </a:ext>
            </a:extLst>
          </p:cNvPr>
          <p:cNvPicPr>
            <a:picLocks noChangeAspect="1"/>
          </p:cNvPicPr>
          <p:nvPr/>
        </p:nvPicPr>
        <p:blipFill>
          <a:blip r:embed="rId3"/>
          <a:srcRect b="10110"/>
          <a:stretch/>
        </p:blipFill>
        <p:spPr>
          <a:xfrm>
            <a:off x="6436136" y="3203475"/>
            <a:ext cx="3285714" cy="1104366"/>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5D3B425B-E989-440B-8D02-253F88746468}"/>
              </a:ext>
            </a:extLst>
          </p:cNvPr>
          <p:cNvSpPr txBox="1"/>
          <p:nvPr/>
        </p:nvSpPr>
        <p:spPr>
          <a:xfrm>
            <a:off x="2399191" y="2787397"/>
            <a:ext cx="2673352" cy="369332"/>
          </a:xfrm>
          <a:prstGeom prst="rect">
            <a:avLst/>
          </a:prstGeom>
          <a:noFill/>
        </p:spPr>
        <p:txBody>
          <a:bodyPr wrap="square" rtlCol="0">
            <a:spAutoFit/>
          </a:bodyPr>
          <a:lstStyle/>
          <a:p>
            <a:pPr algn="ctr"/>
            <a:r>
              <a:rPr lang="en-US" dirty="0"/>
              <a:t>HEC-</a:t>
            </a:r>
            <a:r>
              <a:rPr lang="en-US" dirty="0" err="1"/>
              <a:t>MetVue</a:t>
            </a:r>
            <a:r>
              <a:rPr lang="en-US" dirty="0"/>
              <a:t> Sessions</a:t>
            </a:r>
          </a:p>
        </p:txBody>
      </p:sp>
      <p:sp>
        <p:nvSpPr>
          <p:cNvPr id="10" name="TextBox 9">
            <a:extLst>
              <a:ext uri="{FF2B5EF4-FFF2-40B4-BE49-F238E27FC236}">
                <a16:creationId xmlns:a16="http://schemas.microsoft.com/office/drawing/2014/main" id="{58536F12-6B40-4C07-9374-33C49FEDA936}"/>
              </a:ext>
            </a:extLst>
          </p:cNvPr>
          <p:cNvSpPr txBox="1"/>
          <p:nvPr/>
        </p:nvSpPr>
        <p:spPr>
          <a:xfrm>
            <a:off x="6436137" y="2790572"/>
            <a:ext cx="3285714" cy="369332"/>
          </a:xfrm>
          <a:prstGeom prst="rect">
            <a:avLst/>
          </a:prstGeom>
          <a:noFill/>
        </p:spPr>
        <p:txBody>
          <a:bodyPr wrap="square" rtlCol="0">
            <a:spAutoFit/>
          </a:bodyPr>
          <a:lstStyle/>
          <a:p>
            <a:pPr algn="ctr"/>
            <a:r>
              <a:rPr lang="en-US" dirty="0"/>
              <a:t>RTS-</a:t>
            </a:r>
            <a:r>
              <a:rPr lang="en-US" dirty="0" err="1"/>
              <a:t>MetVue</a:t>
            </a:r>
            <a:r>
              <a:rPr lang="en-US" dirty="0"/>
              <a:t> Alternatives</a:t>
            </a:r>
          </a:p>
        </p:txBody>
      </p:sp>
      <p:sp>
        <p:nvSpPr>
          <p:cNvPr id="16" name="Freeform: Shape 15">
            <a:extLst>
              <a:ext uri="{FF2B5EF4-FFF2-40B4-BE49-F238E27FC236}">
                <a16:creationId xmlns:a16="http://schemas.microsoft.com/office/drawing/2014/main" id="{822DFC09-6298-F454-3378-09646DD639F6}"/>
              </a:ext>
            </a:extLst>
          </p:cNvPr>
          <p:cNvSpPr/>
          <p:nvPr/>
        </p:nvSpPr>
        <p:spPr>
          <a:xfrm>
            <a:off x="3793067" y="3434849"/>
            <a:ext cx="3169920" cy="757843"/>
          </a:xfrm>
          <a:custGeom>
            <a:avLst/>
            <a:gdLst>
              <a:gd name="connsiteX0" fmla="*/ 0 w 3169920"/>
              <a:gd name="connsiteY0" fmla="*/ 11040 h 776426"/>
              <a:gd name="connsiteX1" fmla="*/ 1984586 w 3169920"/>
              <a:gd name="connsiteY1" fmla="*/ 105866 h 776426"/>
              <a:gd name="connsiteX2" fmla="*/ 3169920 w 3169920"/>
              <a:gd name="connsiteY2" fmla="*/ 776426 h 776426"/>
              <a:gd name="connsiteX0" fmla="*/ 0 w 3169920"/>
              <a:gd name="connsiteY0" fmla="*/ 5092 h 770478"/>
              <a:gd name="connsiteX1" fmla="*/ 1984586 w 3169920"/>
              <a:gd name="connsiteY1" fmla="*/ 134349 h 770478"/>
              <a:gd name="connsiteX2" fmla="*/ 3169920 w 3169920"/>
              <a:gd name="connsiteY2" fmla="*/ 770478 h 770478"/>
            </a:gdLst>
            <a:ahLst/>
            <a:cxnLst>
              <a:cxn ang="0">
                <a:pos x="connsiteX0" y="connsiteY0"/>
              </a:cxn>
              <a:cxn ang="0">
                <a:pos x="connsiteX1" y="connsiteY1"/>
              </a:cxn>
              <a:cxn ang="0">
                <a:pos x="connsiteX2" y="connsiteY2"/>
              </a:cxn>
            </a:cxnLst>
            <a:rect l="l" t="t" r="r" b="b"/>
            <a:pathLst>
              <a:path w="3169920" h="770478">
                <a:moveTo>
                  <a:pt x="0" y="5092"/>
                </a:moveTo>
                <a:cubicBezTo>
                  <a:pt x="728133" y="-11277"/>
                  <a:pt x="1456266" y="6785"/>
                  <a:pt x="1984586" y="134349"/>
                </a:cubicBezTo>
                <a:cubicBezTo>
                  <a:pt x="2512906" y="261913"/>
                  <a:pt x="2841413" y="498980"/>
                  <a:pt x="3169920" y="770478"/>
                </a:cubicBezTo>
              </a:path>
            </a:pathLst>
          </a:custGeom>
          <a:ln w="15875">
            <a:tailEnd type="triangle" w="med" len="lg"/>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76337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QPF Temporal Disaggregation</a:t>
            </a:r>
          </a:p>
        </p:txBody>
      </p:sp>
      <p:pic>
        <p:nvPicPr>
          <p:cNvPr id="58" name="Group 12">
            <a:extLst>
              <a:ext uri="{FF2B5EF4-FFF2-40B4-BE49-F238E27FC236}">
                <a16:creationId xmlns:a16="http://schemas.microsoft.com/office/drawing/2014/main" id="{43442726-77B7-CBAF-39A5-6DE4BBCCA903}"/>
              </a:ext>
            </a:extLst>
          </p:cNvPr>
          <p:cNvPicPr>
            <a:picLocks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082800" y="2691620"/>
            <a:ext cx="8026400" cy="3768886"/>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58">
            <a:extLst>
              <a:ext uri="{FF2B5EF4-FFF2-40B4-BE49-F238E27FC236}">
                <a16:creationId xmlns:a16="http://schemas.microsoft.com/office/drawing/2014/main" id="{4CFF260C-6FE2-F9A2-7B4E-8A730CA1DE54}"/>
              </a:ext>
            </a:extLst>
          </p:cNvPr>
          <p:cNvSpPr/>
          <p:nvPr/>
        </p:nvSpPr>
        <p:spPr>
          <a:xfrm flipH="1">
            <a:off x="9300565" y="1480154"/>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0" name="Rectangle 59">
            <a:extLst>
              <a:ext uri="{FF2B5EF4-FFF2-40B4-BE49-F238E27FC236}">
                <a16:creationId xmlns:a16="http://schemas.microsoft.com/office/drawing/2014/main" id="{86E8F0D3-0FAE-5A80-6E39-CB719B29C0CB}"/>
              </a:ext>
            </a:extLst>
          </p:cNvPr>
          <p:cNvSpPr/>
          <p:nvPr/>
        </p:nvSpPr>
        <p:spPr>
          <a:xfrm flipH="1">
            <a:off x="9165877" y="1496471"/>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1" name="Rectangle 60">
            <a:extLst>
              <a:ext uri="{FF2B5EF4-FFF2-40B4-BE49-F238E27FC236}">
                <a16:creationId xmlns:a16="http://schemas.microsoft.com/office/drawing/2014/main" id="{BB73FFF0-7F22-38B9-9020-CA2D1FBAD4FB}"/>
              </a:ext>
            </a:extLst>
          </p:cNvPr>
          <p:cNvSpPr/>
          <p:nvPr/>
        </p:nvSpPr>
        <p:spPr>
          <a:xfrm flipH="1">
            <a:off x="8819826" y="1476791"/>
            <a:ext cx="873760" cy="965200"/>
          </a:xfrm>
          <a:prstGeom prst="rect">
            <a:avLst/>
          </a:prstGeom>
          <a:solidFill>
            <a:srgbClr val="00B0F0">
              <a:alpha val="44000"/>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2" name="Rectangle 61">
            <a:extLst>
              <a:ext uri="{FF2B5EF4-FFF2-40B4-BE49-F238E27FC236}">
                <a16:creationId xmlns:a16="http://schemas.microsoft.com/office/drawing/2014/main" id="{2C472FBB-B42D-6979-2733-1690BAC5560B}"/>
              </a:ext>
            </a:extLst>
          </p:cNvPr>
          <p:cNvSpPr/>
          <p:nvPr/>
        </p:nvSpPr>
        <p:spPr>
          <a:xfrm flipH="1">
            <a:off x="8670588" y="1488039"/>
            <a:ext cx="873760" cy="965200"/>
          </a:xfrm>
          <a:prstGeom prst="rect">
            <a:avLst/>
          </a:prstGeom>
          <a:solidFill>
            <a:srgbClr val="33CC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3" name="Rectangle 62">
            <a:extLst>
              <a:ext uri="{FF2B5EF4-FFF2-40B4-BE49-F238E27FC236}">
                <a16:creationId xmlns:a16="http://schemas.microsoft.com/office/drawing/2014/main" id="{6CE459B3-7036-5CB6-E307-673F915C2613}"/>
              </a:ext>
            </a:extLst>
          </p:cNvPr>
          <p:cNvSpPr/>
          <p:nvPr/>
        </p:nvSpPr>
        <p:spPr>
          <a:xfrm flipH="1">
            <a:off x="8502779" y="1491761"/>
            <a:ext cx="873760" cy="965200"/>
          </a:xfrm>
          <a:prstGeom prst="rect">
            <a:avLst/>
          </a:prstGeom>
          <a:solidFill>
            <a:srgbClr val="66FF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096" name="Rectangle 4095">
            <a:extLst>
              <a:ext uri="{FF2B5EF4-FFF2-40B4-BE49-F238E27FC236}">
                <a16:creationId xmlns:a16="http://schemas.microsoft.com/office/drawing/2014/main" id="{31F2B7BF-000A-C54D-270B-572E95469D91}"/>
              </a:ext>
            </a:extLst>
          </p:cNvPr>
          <p:cNvSpPr/>
          <p:nvPr/>
        </p:nvSpPr>
        <p:spPr>
          <a:xfrm flipH="1">
            <a:off x="8987635" y="1488039"/>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097" name="Rectangle 4096">
            <a:extLst>
              <a:ext uri="{FF2B5EF4-FFF2-40B4-BE49-F238E27FC236}">
                <a16:creationId xmlns:a16="http://schemas.microsoft.com/office/drawing/2014/main" id="{50465361-DF10-95BA-123E-D23A39F49442}"/>
              </a:ext>
            </a:extLst>
          </p:cNvPr>
          <p:cNvSpPr/>
          <p:nvPr/>
        </p:nvSpPr>
        <p:spPr>
          <a:xfrm flipH="1">
            <a:off x="8297850" y="1465151"/>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099" name="Rectangle 4098">
            <a:extLst>
              <a:ext uri="{FF2B5EF4-FFF2-40B4-BE49-F238E27FC236}">
                <a16:creationId xmlns:a16="http://schemas.microsoft.com/office/drawing/2014/main" id="{53238077-AFBC-5BE8-397F-1F16E0E175C5}"/>
              </a:ext>
            </a:extLst>
          </p:cNvPr>
          <p:cNvSpPr/>
          <p:nvPr/>
        </p:nvSpPr>
        <p:spPr>
          <a:xfrm flipH="1">
            <a:off x="8131914" y="1493995"/>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0" name="Rectangle 4099">
            <a:extLst>
              <a:ext uri="{FF2B5EF4-FFF2-40B4-BE49-F238E27FC236}">
                <a16:creationId xmlns:a16="http://schemas.microsoft.com/office/drawing/2014/main" id="{25B708A1-CEFD-3D2F-1864-BC4A54A91345}"/>
              </a:ext>
            </a:extLst>
          </p:cNvPr>
          <p:cNvSpPr/>
          <p:nvPr/>
        </p:nvSpPr>
        <p:spPr>
          <a:xfrm flipH="1">
            <a:off x="7785863" y="1474315"/>
            <a:ext cx="873760" cy="965200"/>
          </a:xfrm>
          <a:prstGeom prst="rect">
            <a:avLst/>
          </a:prstGeom>
          <a:solidFill>
            <a:srgbClr val="00B0F0">
              <a:alpha val="44000"/>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1" name="Rectangle 4100">
            <a:extLst>
              <a:ext uri="{FF2B5EF4-FFF2-40B4-BE49-F238E27FC236}">
                <a16:creationId xmlns:a16="http://schemas.microsoft.com/office/drawing/2014/main" id="{E26BE3EF-0004-7483-8695-F7B819BC349C}"/>
              </a:ext>
            </a:extLst>
          </p:cNvPr>
          <p:cNvSpPr/>
          <p:nvPr/>
        </p:nvSpPr>
        <p:spPr>
          <a:xfrm flipH="1">
            <a:off x="7636625" y="1485563"/>
            <a:ext cx="873760" cy="965200"/>
          </a:xfrm>
          <a:prstGeom prst="rect">
            <a:avLst/>
          </a:prstGeom>
          <a:solidFill>
            <a:srgbClr val="33CC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2" name="Rectangle 4101">
            <a:extLst>
              <a:ext uri="{FF2B5EF4-FFF2-40B4-BE49-F238E27FC236}">
                <a16:creationId xmlns:a16="http://schemas.microsoft.com/office/drawing/2014/main" id="{21513E63-9E3B-2723-649D-522EA07DAE0E}"/>
              </a:ext>
            </a:extLst>
          </p:cNvPr>
          <p:cNvSpPr/>
          <p:nvPr/>
        </p:nvSpPr>
        <p:spPr>
          <a:xfrm flipH="1">
            <a:off x="7468816" y="1489285"/>
            <a:ext cx="873760" cy="965200"/>
          </a:xfrm>
          <a:prstGeom prst="rect">
            <a:avLst/>
          </a:prstGeom>
          <a:solidFill>
            <a:srgbClr val="66FF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3" name="Rectangle 4102">
            <a:extLst>
              <a:ext uri="{FF2B5EF4-FFF2-40B4-BE49-F238E27FC236}">
                <a16:creationId xmlns:a16="http://schemas.microsoft.com/office/drawing/2014/main" id="{EE8C69E7-5DAF-A39D-0CA3-F2FEE0BCACB6}"/>
              </a:ext>
            </a:extLst>
          </p:cNvPr>
          <p:cNvSpPr/>
          <p:nvPr/>
        </p:nvSpPr>
        <p:spPr>
          <a:xfrm flipH="1">
            <a:off x="7953672" y="1485563"/>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4" name="Rectangle 4103">
            <a:extLst>
              <a:ext uri="{FF2B5EF4-FFF2-40B4-BE49-F238E27FC236}">
                <a16:creationId xmlns:a16="http://schemas.microsoft.com/office/drawing/2014/main" id="{D0D1554B-092C-95A2-90E7-57D99E6ED267}"/>
              </a:ext>
            </a:extLst>
          </p:cNvPr>
          <p:cNvSpPr/>
          <p:nvPr/>
        </p:nvSpPr>
        <p:spPr>
          <a:xfrm flipH="1">
            <a:off x="7290743" y="1480154"/>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5" name="Rectangle 4104">
            <a:extLst>
              <a:ext uri="{FF2B5EF4-FFF2-40B4-BE49-F238E27FC236}">
                <a16:creationId xmlns:a16="http://schemas.microsoft.com/office/drawing/2014/main" id="{62F5B6B2-25EA-DF77-DFCF-E182DB59709B}"/>
              </a:ext>
            </a:extLst>
          </p:cNvPr>
          <p:cNvSpPr/>
          <p:nvPr/>
        </p:nvSpPr>
        <p:spPr>
          <a:xfrm flipH="1">
            <a:off x="7112501" y="1471722"/>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6" name="Rectangle 4105">
            <a:extLst>
              <a:ext uri="{FF2B5EF4-FFF2-40B4-BE49-F238E27FC236}">
                <a16:creationId xmlns:a16="http://schemas.microsoft.com/office/drawing/2014/main" id="{6A7BF41B-205A-0B1A-713E-5888CB4203FB}"/>
              </a:ext>
            </a:extLst>
          </p:cNvPr>
          <p:cNvSpPr/>
          <p:nvPr/>
        </p:nvSpPr>
        <p:spPr>
          <a:xfrm flipH="1">
            <a:off x="6766450" y="1452042"/>
            <a:ext cx="873760" cy="965200"/>
          </a:xfrm>
          <a:prstGeom prst="rect">
            <a:avLst/>
          </a:prstGeom>
          <a:solidFill>
            <a:srgbClr val="00B0F0">
              <a:alpha val="44000"/>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7" name="Rectangle 4106">
            <a:extLst>
              <a:ext uri="{FF2B5EF4-FFF2-40B4-BE49-F238E27FC236}">
                <a16:creationId xmlns:a16="http://schemas.microsoft.com/office/drawing/2014/main" id="{14FF9378-300E-157F-3401-12D3B39F61E6}"/>
              </a:ext>
            </a:extLst>
          </p:cNvPr>
          <p:cNvSpPr/>
          <p:nvPr/>
        </p:nvSpPr>
        <p:spPr>
          <a:xfrm flipH="1">
            <a:off x="6617212" y="1463290"/>
            <a:ext cx="873760" cy="965200"/>
          </a:xfrm>
          <a:prstGeom prst="rect">
            <a:avLst/>
          </a:prstGeom>
          <a:solidFill>
            <a:srgbClr val="33CC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8" name="Rectangle 4107">
            <a:extLst>
              <a:ext uri="{FF2B5EF4-FFF2-40B4-BE49-F238E27FC236}">
                <a16:creationId xmlns:a16="http://schemas.microsoft.com/office/drawing/2014/main" id="{15E6234E-976B-B96E-2FD2-25F6A80FE1F1}"/>
              </a:ext>
            </a:extLst>
          </p:cNvPr>
          <p:cNvSpPr/>
          <p:nvPr/>
        </p:nvSpPr>
        <p:spPr>
          <a:xfrm flipH="1">
            <a:off x="6449403" y="1467012"/>
            <a:ext cx="873760" cy="965200"/>
          </a:xfrm>
          <a:prstGeom prst="rect">
            <a:avLst/>
          </a:prstGeom>
          <a:solidFill>
            <a:srgbClr val="66FF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9" name="Rectangle 4108">
            <a:extLst>
              <a:ext uri="{FF2B5EF4-FFF2-40B4-BE49-F238E27FC236}">
                <a16:creationId xmlns:a16="http://schemas.microsoft.com/office/drawing/2014/main" id="{D16EDD98-03A4-EF9D-FB5C-A55723D26BC7}"/>
              </a:ext>
            </a:extLst>
          </p:cNvPr>
          <p:cNvSpPr/>
          <p:nvPr/>
        </p:nvSpPr>
        <p:spPr>
          <a:xfrm flipH="1">
            <a:off x="6934259" y="1463290"/>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0" name="Rectangle 4109">
            <a:extLst>
              <a:ext uri="{FF2B5EF4-FFF2-40B4-BE49-F238E27FC236}">
                <a16:creationId xmlns:a16="http://schemas.microsoft.com/office/drawing/2014/main" id="{6C22CB4E-44A0-D463-F4D0-D6E2FBDAADDA}"/>
              </a:ext>
            </a:extLst>
          </p:cNvPr>
          <p:cNvSpPr/>
          <p:nvPr/>
        </p:nvSpPr>
        <p:spPr>
          <a:xfrm flipH="1">
            <a:off x="2019300" y="1448287"/>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1" name="Rectangle 4110">
            <a:extLst>
              <a:ext uri="{FF2B5EF4-FFF2-40B4-BE49-F238E27FC236}">
                <a16:creationId xmlns:a16="http://schemas.microsoft.com/office/drawing/2014/main" id="{80B0179D-31B8-1D50-5000-524A0347313F}"/>
              </a:ext>
            </a:extLst>
          </p:cNvPr>
          <p:cNvSpPr/>
          <p:nvPr/>
        </p:nvSpPr>
        <p:spPr>
          <a:xfrm flipH="1">
            <a:off x="3025168" y="1463290"/>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2" name="Rectangle 4111">
            <a:extLst>
              <a:ext uri="{FF2B5EF4-FFF2-40B4-BE49-F238E27FC236}">
                <a16:creationId xmlns:a16="http://schemas.microsoft.com/office/drawing/2014/main" id="{C5873784-829C-B327-A465-2E0D179675AB}"/>
              </a:ext>
            </a:extLst>
          </p:cNvPr>
          <p:cNvSpPr/>
          <p:nvPr/>
        </p:nvSpPr>
        <p:spPr>
          <a:xfrm flipH="1">
            <a:off x="4032275" y="1448287"/>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3" name="Rectangle 4112">
            <a:extLst>
              <a:ext uri="{FF2B5EF4-FFF2-40B4-BE49-F238E27FC236}">
                <a16:creationId xmlns:a16="http://schemas.microsoft.com/office/drawing/2014/main" id="{C8D208D3-6611-B0C4-2874-6A39418F440D}"/>
              </a:ext>
            </a:extLst>
          </p:cNvPr>
          <p:cNvSpPr/>
          <p:nvPr/>
        </p:nvSpPr>
        <p:spPr>
          <a:xfrm flipH="1">
            <a:off x="5034990" y="1463290"/>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4" name="Rectangle 4113">
            <a:extLst>
              <a:ext uri="{FF2B5EF4-FFF2-40B4-BE49-F238E27FC236}">
                <a16:creationId xmlns:a16="http://schemas.microsoft.com/office/drawing/2014/main" id="{4FDAB590-622C-3110-5CA0-64ED679693B8}"/>
              </a:ext>
            </a:extLst>
          </p:cNvPr>
          <p:cNvSpPr/>
          <p:nvPr/>
        </p:nvSpPr>
        <p:spPr>
          <a:xfrm flipH="1">
            <a:off x="6284875" y="1465151"/>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5" name="Right Arrow 5">
            <a:extLst>
              <a:ext uri="{FF2B5EF4-FFF2-40B4-BE49-F238E27FC236}">
                <a16:creationId xmlns:a16="http://schemas.microsoft.com/office/drawing/2014/main" id="{67AA55BB-6D50-F250-AF4B-11DDD65DF887}"/>
              </a:ext>
            </a:extLst>
          </p:cNvPr>
          <p:cNvSpPr/>
          <p:nvPr/>
        </p:nvSpPr>
        <p:spPr>
          <a:xfrm>
            <a:off x="5907125" y="1851896"/>
            <a:ext cx="377750" cy="395785"/>
          </a:xfrm>
          <a:prstGeom prst="rightArrow">
            <a:avLst/>
          </a:prstGeom>
          <a:solidFill>
            <a:srgbClr val="33CCFF"/>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6" name="TextBox 4115">
            <a:extLst>
              <a:ext uri="{FF2B5EF4-FFF2-40B4-BE49-F238E27FC236}">
                <a16:creationId xmlns:a16="http://schemas.microsoft.com/office/drawing/2014/main" id="{A8DAD2A0-1ECD-39B3-C477-A22E83521B62}"/>
              </a:ext>
            </a:extLst>
          </p:cNvPr>
          <p:cNvSpPr txBox="1"/>
          <p:nvPr/>
        </p:nvSpPr>
        <p:spPr>
          <a:xfrm>
            <a:off x="2968018" y="2505093"/>
            <a:ext cx="2329974" cy="369332"/>
          </a:xfrm>
          <a:prstGeom prst="rect">
            <a:avLst/>
          </a:prstGeom>
          <a:noFill/>
        </p:spPr>
        <p:txBody>
          <a:bodyPr wrap="square" rtlCol="0">
            <a:spAutoFit/>
          </a:bodyPr>
          <a:lstStyle/>
          <a:p>
            <a:pPr algn="ctr"/>
            <a:r>
              <a:rPr lang="en-US" dirty="0">
                <a:solidFill>
                  <a:srgbClr val="FF0000"/>
                </a:solidFill>
                <a:latin typeface="Tw Cen MT"/>
              </a:rPr>
              <a:t>6 HOUR Input Dataset</a:t>
            </a:r>
          </a:p>
        </p:txBody>
      </p:sp>
      <p:sp>
        <p:nvSpPr>
          <p:cNvPr id="4117" name="TextBox 4116">
            <a:extLst>
              <a:ext uri="{FF2B5EF4-FFF2-40B4-BE49-F238E27FC236}">
                <a16:creationId xmlns:a16="http://schemas.microsoft.com/office/drawing/2014/main" id="{1C3A0569-A63E-F5B3-18BB-E1A0A31EFD3E}"/>
              </a:ext>
            </a:extLst>
          </p:cNvPr>
          <p:cNvSpPr txBox="1"/>
          <p:nvPr/>
        </p:nvSpPr>
        <p:spPr>
          <a:xfrm>
            <a:off x="7290743" y="2505093"/>
            <a:ext cx="2402840" cy="369332"/>
          </a:xfrm>
          <a:prstGeom prst="rect">
            <a:avLst/>
          </a:prstGeom>
          <a:noFill/>
        </p:spPr>
        <p:txBody>
          <a:bodyPr wrap="square" rtlCol="0">
            <a:spAutoFit/>
          </a:bodyPr>
          <a:lstStyle/>
          <a:p>
            <a:pPr algn="ctr"/>
            <a:r>
              <a:rPr lang="en-US">
                <a:solidFill>
                  <a:srgbClr val="FF0000"/>
                </a:solidFill>
                <a:latin typeface="Tw Cen MT"/>
              </a:rPr>
              <a:t>1 HOUR Output Dataset</a:t>
            </a:r>
          </a:p>
        </p:txBody>
      </p:sp>
      <p:pic>
        <p:nvPicPr>
          <p:cNvPr id="16" name="Picture 15">
            <a:extLst>
              <a:ext uri="{FF2B5EF4-FFF2-40B4-BE49-F238E27FC236}">
                <a16:creationId xmlns:a16="http://schemas.microsoft.com/office/drawing/2014/main" id="{09190927-C69B-DC76-2FE3-5F63837A3753}"/>
              </a:ext>
            </a:extLst>
          </p:cNvPr>
          <p:cNvPicPr>
            <a:picLocks noChangeAspect="1"/>
          </p:cNvPicPr>
          <p:nvPr/>
        </p:nvPicPr>
        <p:blipFill>
          <a:blip r:embed="rId3"/>
          <a:stretch>
            <a:fillRect/>
          </a:stretch>
        </p:blipFill>
        <p:spPr>
          <a:xfrm>
            <a:off x="2082800" y="363541"/>
            <a:ext cx="363799" cy="3637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86823896"/>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2028" y="128981"/>
            <a:ext cx="9701561" cy="832920"/>
          </a:xfrm>
        </p:spPr>
        <p:txBody>
          <a:bodyPr/>
          <a:lstStyle/>
          <a:p>
            <a:r>
              <a:rPr lang="en-US" dirty="0" err="1"/>
              <a:t>MetVue</a:t>
            </a:r>
            <a:r>
              <a:rPr lang="en-US" dirty="0"/>
              <a:t> Model Alternative </a:t>
            </a:r>
            <a:r>
              <a:rPr lang="en-US" dirty="0" err="1"/>
              <a:t>INput</a:t>
            </a:r>
            <a:r>
              <a:rPr lang="en-US" dirty="0"/>
              <a:t> settings</a:t>
            </a:r>
          </a:p>
        </p:txBody>
      </p:sp>
      <p:grpSp>
        <p:nvGrpSpPr>
          <p:cNvPr id="7" name="Group 6"/>
          <p:cNvGrpSpPr>
            <a:grpSpLocks noChangeAspect="1"/>
          </p:cNvGrpSpPr>
          <p:nvPr/>
        </p:nvGrpSpPr>
        <p:grpSpPr>
          <a:xfrm>
            <a:off x="2738970" y="1072733"/>
            <a:ext cx="6521905" cy="5257143"/>
            <a:chOff x="495809" y="143285"/>
            <a:chExt cx="8152381" cy="6571429"/>
          </a:xfrm>
        </p:grpSpPr>
        <p:pic>
          <p:nvPicPr>
            <p:cNvPr id="5" name="Picture 4"/>
            <p:cNvPicPr>
              <a:picLocks noChangeAspect="1"/>
            </p:cNvPicPr>
            <p:nvPr/>
          </p:nvPicPr>
          <p:blipFill>
            <a:blip r:embed="rId2"/>
            <a:stretch>
              <a:fillRect/>
            </a:stretch>
          </p:blipFill>
          <p:spPr>
            <a:xfrm>
              <a:off x="495809" y="143285"/>
              <a:ext cx="8152381" cy="6571429"/>
            </a:xfrm>
            <a:prstGeom prst="rect">
              <a:avLst/>
            </a:prstGeom>
          </p:spPr>
        </p:pic>
        <p:sp>
          <p:nvSpPr>
            <p:cNvPr id="6" name="Rectangle 5"/>
            <p:cNvSpPr/>
            <p:nvPr/>
          </p:nvSpPr>
          <p:spPr>
            <a:xfrm>
              <a:off x="495810" y="439946"/>
              <a:ext cx="858538" cy="283953"/>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85209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8981"/>
            <a:ext cx="11887200" cy="832920"/>
          </a:xfrm>
        </p:spPr>
        <p:txBody>
          <a:bodyPr/>
          <a:lstStyle/>
          <a:p>
            <a:r>
              <a:rPr lang="en-US" dirty="0" err="1"/>
              <a:t>MetVue</a:t>
            </a:r>
            <a:r>
              <a:rPr lang="en-US" dirty="0"/>
              <a:t> Model Alternative Output settings</a:t>
            </a:r>
          </a:p>
        </p:txBody>
      </p:sp>
      <p:pic>
        <p:nvPicPr>
          <p:cNvPr id="3" name="Picture 2">
            <a:extLst>
              <a:ext uri="{FF2B5EF4-FFF2-40B4-BE49-F238E27FC236}">
                <a16:creationId xmlns:a16="http://schemas.microsoft.com/office/drawing/2014/main" id="{399ECEF7-F295-7C07-96E3-B5148427D13F}"/>
              </a:ext>
            </a:extLst>
          </p:cNvPr>
          <p:cNvPicPr>
            <a:picLocks noChangeAspect="1"/>
          </p:cNvPicPr>
          <p:nvPr/>
        </p:nvPicPr>
        <p:blipFill>
          <a:blip r:embed="rId2"/>
          <a:stretch>
            <a:fillRect/>
          </a:stretch>
        </p:blipFill>
        <p:spPr>
          <a:xfrm>
            <a:off x="2692586" y="1082672"/>
            <a:ext cx="6568289" cy="5257143"/>
          </a:xfrm>
          <a:prstGeom prst="rect">
            <a:avLst/>
          </a:prstGeom>
        </p:spPr>
      </p:pic>
      <p:sp>
        <p:nvSpPr>
          <p:cNvPr id="5" name="Rectangle 4">
            <a:extLst>
              <a:ext uri="{FF2B5EF4-FFF2-40B4-BE49-F238E27FC236}">
                <a16:creationId xmlns:a16="http://schemas.microsoft.com/office/drawing/2014/main" id="{FB3123C8-B02A-DEA6-2F66-5C54CA96D7AA}"/>
              </a:ext>
            </a:extLst>
          </p:cNvPr>
          <p:cNvSpPr/>
          <p:nvPr/>
        </p:nvSpPr>
        <p:spPr>
          <a:xfrm>
            <a:off x="3391318" y="1320000"/>
            <a:ext cx="686830" cy="227162"/>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8511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CWMS RTS-</a:t>
            </a:r>
            <a:r>
              <a:rPr lang="en-US" dirty="0" err="1"/>
              <a:t>MetVue</a:t>
            </a:r>
            <a:r>
              <a:rPr lang="en-US" dirty="0"/>
              <a:t> Simulation</a:t>
            </a:r>
          </a:p>
        </p:txBody>
      </p:sp>
      <p:pic>
        <p:nvPicPr>
          <p:cNvPr id="11" name="Picture 10">
            <a:extLst>
              <a:ext uri="{FF2B5EF4-FFF2-40B4-BE49-F238E27FC236}">
                <a16:creationId xmlns:a16="http://schemas.microsoft.com/office/drawing/2014/main" id="{3CAC0C10-169B-638B-8EFC-9287C236B15D}"/>
              </a:ext>
            </a:extLst>
          </p:cNvPr>
          <p:cNvPicPr>
            <a:picLocks noChangeAspect="1"/>
          </p:cNvPicPr>
          <p:nvPr/>
        </p:nvPicPr>
        <p:blipFill>
          <a:blip r:embed="rId2"/>
          <a:stretch>
            <a:fillRect/>
          </a:stretch>
        </p:blipFill>
        <p:spPr>
          <a:xfrm>
            <a:off x="863659" y="2777986"/>
            <a:ext cx="5465792" cy="1831110"/>
          </a:xfrm>
          <a:prstGeom prst="rect">
            <a:avLst/>
          </a:prstGeom>
          <a:noFill/>
        </p:spPr>
      </p:pic>
      <p:grpSp>
        <p:nvGrpSpPr>
          <p:cNvPr id="9" name="Group 8">
            <a:extLst>
              <a:ext uri="{FF2B5EF4-FFF2-40B4-BE49-F238E27FC236}">
                <a16:creationId xmlns:a16="http://schemas.microsoft.com/office/drawing/2014/main" id="{02A3D36C-93B7-CFDD-E4BF-7BDAAD930C11}"/>
              </a:ext>
            </a:extLst>
          </p:cNvPr>
          <p:cNvGrpSpPr/>
          <p:nvPr/>
        </p:nvGrpSpPr>
        <p:grpSpPr>
          <a:xfrm>
            <a:off x="6932519" y="1420193"/>
            <a:ext cx="4231108" cy="4789171"/>
            <a:chOff x="2135402" y="2051472"/>
            <a:chExt cx="3706279" cy="4372189"/>
          </a:xfrm>
        </p:grpSpPr>
        <p:pic>
          <p:nvPicPr>
            <p:cNvPr id="4" name="Picture 3">
              <a:extLst>
                <a:ext uri="{FF2B5EF4-FFF2-40B4-BE49-F238E27FC236}">
                  <a16:creationId xmlns:a16="http://schemas.microsoft.com/office/drawing/2014/main" id="{0AF464AE-2C3C-E564-87CD-28AAC63C57D1}"/>
                </a:ext>
              </a:extLst>
            </p:cNvPr>
            <p:cNvPicPr>
              <a:picLocks noChangeAspect="1"/>
            </p:cNvPicPr>
            <p:nvPr/>
          </p:nvPicPr>
          <p:blipFill rotWithShape="1">
            <a:blip r:embed="rId3"/>
            <a:srcRect r="88790" b="60638"/>
            <a:stretch/>
          </p:blipFill>
          <p:spPr>
            <a:xfrm>
              <a:off x="2430678" y="2051472"/>
              <a:ext cx="1001565" cy="2313683"/>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B0D06912-2DD1-2F11-9637-581C7801BF26}"/>
                </a:ext>
              </a:extLst>
            </p:cNvPr>
            <p:cNvPicPr>
              <a:picLocks noChangeAspect="1"/>
            </p:cNvPicPr>
            <p:nvPr/>
          </p:nvPicPr>
          <p:blipFill rotWithShape="1">
            <a:blip r:embed="rId3"/>
            <a:srcRect t="47465" r="82180" b="22881"/>
            <a:stretch/>
          </p:blipFill>
          <p:spPr>
            <a:xfrm>
              <a:off x="2135402" y="4680585"/>
              <a:ext cx="1592115" cy="1743076"/>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BEEB661A-8D9A-D922-5073-9FC1693DBBF8}"/>
                </a:ext>
              </a:extLst>
            </p:cNvPr>
            <p:cNvPicPr>
              <a:picLocks noChangeAspect="1"/>
            </p:cNvPicPr>
            <p:nvPr/>
          </p:nvPicPr>
          <p:blipFill rotWithShape="1">
            <a:blip r:embed="rId3"/>
            <a:srcRect l="54173" t="14104" r="27810" b="18160"/>
            <a:stretch/>
          </p:blipFill>
          <p:spPr>
            <a:xfrm>
              <a:off x="3883744" y="2136160"/>
              <a:ext cx="1609725" cy="3981450"/>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7B6EC7B5-9E3B-B966-CF7D-B93365C95B98}"/>
                </a:ext>
              </a:extLst>
            </p:cNvPr>
            <p:cNvPicPr>
              <a:picLocks noChangeAspect="1"/>
            </p:cNvPicPr>
            <p:nvPr/>
          </p:nvPicPr>
          <p:blipFill rotWithShape="1">
            <a:blip r:embed="rId3"/>
            <a:srcRect l="25070" t="9383" r="67361" b="64203"/>
            <a:stretch/>
          </p:blipFill>
          <p:spPr>
            <a:xfrm>
              <a:off x="5165406" y="2136160"/>
              <a:ext cx="676275" cy="1552575"/>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1364945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CCA29BB-1D79-2DF8-D0E1-C01D48F1A485}"/>
              </a:ext>
            </a:extLst>
          </p:cNvPr>
          <p:cNvSpPr>
            <a:spLocks noGrp="1"/>
          </p:cNvSpPr>
          <p:nvPr>
            <p:ph type="body" sz="quarter" idx="1"/>
          </p:nvPr>
        </p:nvSpPr>
        <p:spPr>
          <a:xfrm>
            <a:off x="812800" y="1444950"/>
            <a:ext cx="5181600" cy="640080"/>
          </a:xfrm>
        </p:spPr>
        <p:txBody>
          <a:bodyPr/>
          <a:lstStyle/>
          <a:p>
            <a:pPr algn="ctr"/>
            <a:r>
              <a:rPr lang="en-US" sz="2400" dirty="0"/>
              <a:t>Observed</a:t>
            </a:r>
          </a:p>
        </p:txBody>
      </p:sp>
      <p:sp>
        <p:nvSpPr>
          <p:cNvPr id="7" name="Text Placeholder 6">
            <a:extLst>
              <a:ext uri="{FF2B5EF4-FFF2-40B4-BE49-F238E27FC236}">
                <a16:creationId xmlns:a16="http://schemas.microsoft.com/office/drawing/2014/main" id="{36EBA08C-34B2-3854-D86F-95549930DD4B}"/>
              </a:ext>
            </a:extLst>
          </p:cNvPr>
          <p:cNvSpPr>
            <a:spLocks noGrp="1"/>
          </p:cNvSpPr>
          <p:nvPr>
            <p:ph type="body" sz="quarter" idx="3"/>
          </p:nvPr>
        </p:nvSpPr>
        <p:spPr>
          <a:xfrm>
            <a:off x="6400800" y="1444950"/>
            <a:ext cx="5181600" cy="640080"/>
          </a:xfrm>
        </p:spPr>
        <p:txBody>
          <a:bodyPr/>
          <a:lstStyle/>
          <a:p>
            <a:pPr algn="ctr"/>
            <a:r>
              <a:rPr lang="en-US" sz="2400" dirty="0"/>
              <a:t>Forecast</a:t>
            </a:r>
          </a:p>
        </p:txBody>
      </p:sp>
      <p:sp>
        <p:nvSpPr>
          <p:cNvPr id="5" name="Title 4">
            <a:extLst>
              <a:ext uri="{FF2B5EF4-FFF2-40B4-BE49-F238E27FC236}">
                <a16:creationId xmlns:a16="http://schemas.microsoft.com/office/drawing/2014/main" id="{11A63B76-EA2B-0DFE-0B1F-AD425911E325}"/>
              </a:ext>
            </a:extLst>
          </p:cNvPr>
          <p:cNvSpPr>
            <a:spLocks noGrp="1"/>
          </p:cNvSpPr>
          <p:nvPr>
            <p:ph type="title"/>
          </p:nvPr>
        </p:nvSpPr>
        <p:spPr/>
        <p:txBody>
          <a:bodyPr/>
          <a:lstStyle/>
          <a:p>
            <a:r>
              <a:rPr lang="en-US" dirty="0"/>
              <a:t>Simulation Alternatives</a:t>
            </a:r>
          </a:p>
        </p:txBody>
      </p:sp>
      <p:sp>
        <p:nvSpPr>
          <p:cNvPr id="10" name="Content Placeholder 9">
            <a:extLst>
              <a:ext uri="{FF2B5EF4-FFF2-40B4-BE49-F238E27FC236}">
                <a16:creationId xmlns:a16="http://schemas.microsoft.com/office/drawing/2014/main" id="{0A80257D-A1A6-DC92-651F-EC10A3125EC9}"/>
              </a:ext>
            </a:extLst>
          </p:cNvPr>
          <p:cNvSpPr>
            <a:spLocks noGrp="1"/>
          </p:cNvSpPr>
          <p:nvPr>
            <p:ph sz="quarter" idx="2"/>
          </p:nvPr>
        </p:nvSpPr>
        <p:spPr>
          <a:xfrm>
            <a:off x="1786070" y="2130750"/>
            <a:ext cx="4208329" cy="3581400"/>
          </a:xfrm>
        </p:spPr>
        <p:txBody>
          <a:bodyPr/>
          <a:lstStyle/>
          <a:p>
            <a:endParaRPr lang="en-US" sz="2400" dirty="0"/>
          </a:p>
          <a:p>
            <a:pPr lvl="1"/>
            <a:r>
              <a:rPr lang="en-US" dirty="0"/>
              <a:t>Interpolated Grids</a:t>
            </a:r>
          </a:p>
          <a:p>
            <a:pPr lvl="2"/>
            <a:endParaRPr lang="en-US" dirty="0"/>
          </a:p>
          <a:p>
            <a:pPr lvl="1"/>
            <a:r>
              <a:rPr lang="en-US" dirty="0"/>
              <a:t>RTMA</a:t>
            </a:r>
          </a:p>
          <a:p>
            <a:pPr lvl="2"/>
            <a:endParaRPr lang="en-US" dirty="0"/>
          </a:p>
          <a:p>
            <a:pPr lvl="1"/>
            <a:r>
              <a:rPr lang="en-US" dirty="0"/>
              <a:t>MRMS</a:t>
            </a:r>
          </a:p>
          <a:p>
            <a:pPr lvl="2"/>
            <a:endParaRPr lang="en-US" dirty="0"/>
          </a:p>
          <a:p>
            <a:pPr lvl="1"/>
            <a:r>
              <a:rPr lang="en-US" dirty="0"/>
              <a:t>RFC QPE</a:t>
            </a:r>
          </a:p>
        </p:txBody>
      </p:sp>
      <p:sp>
        <p:nvSpPr>
          <p:cNvPr id="11" name="Content Placeholder 10">
            <a:extLst>
              <a:ext uri="{FF2B5EF4-FFF2-40B4-BE49-F238E27FC236}">
                <a16:creationId xmlns:a16="http://schemas.microsoft.com/office/drawing/2014/main" id="{6369BDE6-908D-9AF5-F012-C6F8106638B9}"/>
              </a:ext>
            </a:extLst>
          </p:cNvPr>
          <p:cNvSpPr>
            <a:spLocks noGrp="1"/>
          </p:cNvSpPr>
          <p:nvPr>
            <p:ph sz="quarter" idx="4"/>
          </p:nvPr>
        </p:nvSpPr>
        <p:spPr>
          <a:xfrm>
            <a:off x="7374070" y="2130750"/>
            <a:ext cx="4208329" cy="3581400"/>
          </a:xfrm>
        </p:spPr>
        <p:txBody>
          <a:bodyPr/>
          <a:lstStyle/>
          <a:p>
            <a:endParaRPr lang="en-US" sz="2400" dirty="0"/>
          </a:p>
          <a:p>
            <a:pPr lvl="1"/>
            <a:r>
              <a:rPr lang="en-US" dirty="0"/>
              <a:t>Zero Forecast</a:t>
            </a:r>
          </a:p>
          <a:p>
            <a:pPr lvl="2"/>
            <a:endParaRPr lang="en-US" dirty="0"/>
          </a:p>
          <a:p>
            <a:pPr lvl="1"/>
            <a:r>
              <a:rPr lang="en-US" dirty="0"/>
              <a:t>HRRR</a:t>
            </a:r>
          </a:p>
          <a:p>
            <a:pPr lvl="2"/>
            <a:endParaRPr lang="en-US" dirty="0"/>
          </a:p>
          <a:p>
            <a:pPr lvl="1"/>
            <a:r>
              <a:rPr lang="en-US" dirty="0"/>
              <a:t>3Day NDFD QPF</a:t>
            </a:r>
          </a:p>
          <a:p>
            <a:pPr lvl="2"/>
            <a:endParaRPr lang="en-US" dirty="0"/>
          </a:p>
          <a:p>
            <a:pPr lvl="1"/>
            <a:r>
              <a:rPr lang="en-US" dirty="0"/>
              <a:t>7Day WPC QPF</a:t>
            </a:r>
          </a:p>
        </p:txBody>
      </p:sp>
    </p:spTree>
    <p:extLst>
      <p:ext uri="{BB962C8B-B14F-4D97-AF65-F5344CB8AC3E}">
        <p14:creationId xmlns:p14="http://schemas.microsoft.com/office/powerpoint/2010/main" val="2648262078"/>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8C2CD5-50C2-4A7C-996A-3D6312B83669}">
  <ds:schemaRefs>
    <ds:schemaRef ds:uri="http://www.w3.org/XML/1998/namespace"/>
    <ds:schemaRef ds:uri="18f88ba2-4714-4ce4-8806-1d85d427829f"/>
    <ds:schemaRef ds:uri="http://purl.org/dc/terms/"/>
    <ds:schemaRef ds:uri="http://schemas.microsoft.com/office/2006/metadata/properties"/>
    <ds:schemaRef ds:uri="http://schemas.microsoft.com/office/infopath/2007/PartnerControls"/>
    <ds:schemaRef ds:uri="http://schemas.microsoft.com/office/2006/documentManagement/types"/>
    <ds:schemaRef ds:uri="http://schemas.openxmlformats.org/package/2006/metadata/core-properties"/>
    <ds:schemaRef ds:uri="http://purl.org/dc/dcmitype/"/>
    <ds:schemaRef ds:uri="http://purl.org/dc/elements/1.1/"/>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98686</TotalTime>
  <Words>354</Words>
  <Application>Microsoft Office PowerPoint</Application>
  <PresentationFormat>Widescreen</PresentationFormat>
  <Paragraphs>100</Paragraphs>
  <Slides>11</Slides>
  <Notes>2</Notes>
  <HiddenSlides>0</HiddenSlides>
  <MMClips>1</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11</vt:i4>
      </vt:variant>
    </vt:vector>
  </HeadingPairs>
  <TitlesOfParts>
    <vt:vector size="19" baseType="lpstr">
      <vt:lpstr>Arial</vt:lpstr>
      <vt:lpstr>Calibri</vt:lpstr>
      <vt:lpstr>Lucida Handwriting</vt:lpstr>
      <vt:lpstr>Tw Cen MT</vt:lpstr>
      <vt:lpstr>Wingdings</vt:lpstr>
      <vt:lpstr>1_HEC</vt:lpstr>
      <vt:lpstr>2_IWR-HEC</vt:lpstr>
      <vt:lpstr>3_Army</vt:lpstr>
      <vt:lpstr>HEC-MetVue overview</vt:lpstr>
      <vt:lpstr>Overview</vt:lpstr>
      <vt:lpstr>HEC-MetVue in CWMS</vt:lpstr>
      <vt:lpstr>RTS-MetVue Model Alternative</vt:lpstr>
      <vt:lpstr>QPF Temporal Disaggregation</vt:lpstr>
      <vt:lpstr>MetVue Model Alternative INput settings</vt:lpstr>
      <vt:lpstr>MetVue Model Alternative Output settings</vt:lpstr>
      <vt:lpstr>CWMS RTS-MetVue Simulation</vt:lpstr>
      <vt:lpstr>Simulation Alternatives</vt:lpstr>
      <vt:lpstr>Summary</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660</cp:revision>
  <cp:lastPrinted>2025-01-25T17:59:56Z</cp:lastPrinted>
  <dcterms:created xsi:type="dcterms:W3CDTF">2017-02-20T05:10:01Z</dcterms:created>
  <dcterms:modified xsi:type="dcterms:W3CDTF">2025-10-09T23:05:15Z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