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6" r:id="rId11"/>
  </p:sldMasterIdLst>
  <p:notesMasterIdLst>
    <p:notesMasterId r:id="rId27"/>
  </p:notesMasterIdLst>
  <p:handoutMasterIdLst>
    <p:handoutMasterId r:id="rId28"/>
  </p:handoutMasterIdLst>
  <p:sldIdLst>
    <p:sldId id="538" r:id="rId12"/>
    <p:sldId id="446" r:id="rId13"/>
    <p:sldId id="454" r:id="rId14"/>
    <p:sldId id="449" r:id="rId15"/>
    <p:sldId id="450" r:id="rId16"/>
    <p:sldId id="455" r:id="rId17"/>
    <p:sldId id="456" r:id="rId18"/>
    <p:sldId id="457" r:id="rId19"/>
    <p:sldId id="519" r:id="rId20"/>
    <p:sldId id="520" r:id="rId21"/>
    <p:sldId id="460" r:id="rId22"/>
    <p:sldId id="461" r:id="rId23"/>
    <p:sldId id="451" r:id="rId24"/>
    <p:sldId id="453" r:id="rId25"/>
    <p:sldId id="44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2/7/2025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3473170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buFont typeface="+mj-lt"/>
              <a:buAutoNum type="arabicPeriod" startAt="12"/>
            </a:pPr>
            <a:r>
              <a:rPr lang="en-US" dirty="0"/>
              <a:t>Simulation and Analysis</a:t>
            </a:r>
          </a:p>
          <a:p>
            <a:pPr marL="457133" lvl="2" indent="0">
              <a:buNone/>
            </a:pPr>
            <a:r>
              <a:rPr lang="en-US" i="1" dirty="0"/>
              <a:t>To compute and analyze the results of an alternative, the user must create a “simulation” (A ResSim concept) or “forecast” (the equivalent in CWMS). </a:t>
            </a:r>
          </a:p>
          <a:p>
            <a:pPr lvl="2"/>
            <a:r>
              <a:rPr lang="en-US" dirty="0"/>
              <a:t>A Simulation or Forecast is specified by:</a:t>
            </a:r>
          </a:p>
          <a:p>
            <a:pPr lvl="3"/>
            <a:r>
              <a:rPr lang="en-US" dirty="0"/>
              <a:t>a Time Window</a:t>
            </a:r>
          </a:p>
          <a:p>
            <a:pPr lvl="3"/>
            <a:r>
              <a:rPr lang="en-US" dirty="0"/>
              <a:t>a set of alternatives to be computed and analyzed.</a:t>
            </a:r>
          </a:p>
          <a:p>
            <a:pPr marL="685700" lvl="3" indent="0">
              <a:buNone/>
            </a:pPr>
            <a:endParaRPr lang="en-US" dirty="0"/>
          </a:p>
          <a:p>
            <a:pPr marL="457133" lvl="2" indent="0">
              <a:buNone/>
            </a:pPr>
            <a:r>
              <a:rPr lang="en-US" i="1" dirty="0"/>
              <a:t>Once an alternative has been computed, a variety of tools are available to analyze the results</a:t>
            </a:r>
          </a:p>
          <a:p>
            <a:pPr lvl="2"/>
            <a:r>
              <a:rPr lang="en-US" dirty="0"/>
              <a:t>Analysis Tools</a:t>
            </a:r>
          </a:p>
          <a:p>
            <a:pPr lvl="3"/>
            <a:r>
              <a:rPr lang="en-US" dirty="0"/>
              <a:t>Context-sensitive Plots</a:t>
            </a:r>
          </a:p>
          <a:p>
            <a:pPr lvl="3"/>
            <a:r>
              <a:rPr lang="en-US" dirty="0"/>
              <a:t>Release Decision Report	</a:t>
            </a:r>
          </a:p>
          <a:p>
            <a:pPr lvl="3"/>
            <a:r>
              <a:rPr lang="en-US" dirty="0"/>
              <a:t>Summary Reports</a:t>
            </a:r>
          </a:p>
          <a:p>
            <a:pPr lvl="3"/>
            <a:r>
              <a:rPr lang="en-US" dirty="0"/>
              <a:t>Customized Plots</a:t>
            </a:r>
          </a:p>
          <a:p>
            <a:pPr lvl="3"/>
            <a:r>
              <a:rPr lang="en-US" dirty="0"/>
              <a:t>User-defined Reports</a:t>
            </a:r>
          </a:p>
          <a:p>
            <a:pPr lvl="3"/>
            <a:r>
              <a:rPr lang="en-US" dirty="0"/>
              <a:t>HEC-</a:t>
            </a:r>
            <a:r>
              <a:rPr lang="en-US" dirty="0" err="1"/>
              <a:t>DSSVue</a:t>
            </a:r>
            <a:r>
              <a:rPr lang="en-US" dirty="0"/>
              <a:t>/</a:t>
            </a:r>
            <a:r>
              <a:rPr lang="en-US" dirty="0" err="1"/>
              <a:t>CWMSVue</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1976442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100"/>
              </a:lnSpc>
            </a:pPr>
            <a:r>
              <a:rPr lang="en-US" sz="1000" dirty="0"/>
              <a:t>Introduction to ResSim</a:t>
            </a:r>
          </a:p>
          <a:p>
            <a:pPr lvl="1">
              <a:lnSpc>
                <a:spcPts val="1100"/>
              </a:lnSpc>
              <a:buFont typeface="+mj-lt"/>
              <a:buAutoNum type="arabicPeriod" startAt="3"/>
            </a:pPr>
            <a:r>
              <a:rPr lang="en-US" sz="1000" dirty="0" err="1"/>
              <a:t>ResSim’s</a:t>
            </a:r>
            <a:r>
              <a:rPr lang="en-US" sz="1000" dirty="0"/>
              <a:t> Major Features </a:t>
            </a:r>
            <a:r>
              <a:rPr lang="en-US" sz="1000" i="1" dirty="0"/>
              <a:t>allow users to model a wide variety of situations</a:t>
            </a:r>
          </a:p>
          <a:p>
            <a:pPr lvl="2">
              <a:lnSpc>
                <a:spcPts val="1100"/>
              </a:lnSpc>
            </a:pPr>
            <a:r>
              <a:rPr lang="en-US" sz="1000" dirty="0"/>
              <a:t>Graphical System Schematic, tightly integrated with CWMS</a:t>
            </a:r>
            <a:r>
              <a:rPr lang="en-US" sz="1000" i="1" dirty="0"/>
              <a:t>.  Includes an active schematic that provides access to model editors and output, from both ResSim and the CWMS </a:t>
            </a:r>
          </a:p>
          <a:p>
            <a:pPr lvl="2">
              <a:lnSpc>
                <a:spcPts val="1100"/>
              </a:lnSpc>
            </a:pPr>
            <a:r>
              <a:rPr lang="en-US" sz="1000" dirty="0"/>
              <a:t>Hierarchical Outlet Structure.  </a:t>
            </a:r>
            <a:r>
              <a:rPr lang="en-US" sz="1000" i="1" dirty="0"/>
              <a:t>The benefits and limitations of this feature include:</a:t>
            </a:r>
          </a:p>
          <a:p>
            <a:pPr lvl="3">
              <a:lnSpc>
                <a:spcPts val="1100"/>
              </a:lnSpc>
            </a:pPr>
            <a:r>
              <a:rPr lang="en-US" sz="1000" i="1" dirty="0"/>
              <a:t>Ability to separate power releases from spillway or sluice gate releases</a:t>
            </a:r>
          </a:p>
          <a:p>
            <a:pPr lvl="3">
              <a:lnSpc>
                <a:spcPts val="1100"/>
              </a:lnSpc>
            </a:pPr>
            <a:r>
              <a:rPr lang="en-US" sz="1000" i="1" dirty="0"/>
              <a:t>Inability to operate to gates settings, ResSim is presently all about flow</a:t>
            </a:r>
          </a:p>
          <a:p>
            <a:pPr lvl="2">
              <a:lnSpc>
                <a:spcPts val="1100"/>
              </a:lnSpc>
            </a:pPr>
            <a:r>
              <a:rPr lang="en-US" sz="1000" dirty="0"/>
              <a:t>Diversions and Diverted Outlets. </a:t>
            </a:r>
          </a:p>
          <a:p>
            <a:pPr lvl="3">
              <a:lnSpc>
                <a:spcPts val="1100"/>
              </a:lnSpc>
            </a:pPr>
            <a:r>
              <a:rPr lang="en-US" sz="1000" i="1" dirty="0"/>
              <a:t>Diversions are from the river</a:t>
            </a:r>
          </a:p>
          <a:p>
            <a:pPr lvl="3">
              <a:lnSpc>
                <a:spcPts val="1100"/>
              </a:lnSpc>
            </a:pPr>
            <a:r>
              <a:rPr lang="en-US" sz="1000" i="1" dirty="0"/>
              <a:t>Diverted outlets are from the (reservoir) pool.</a:t>
            </a:r>
          </a:p>
          <a:p>
            <a:pPr lvl="3">
              <a:lnSpc>
                <a:spcPts val="1100"/>
              </a:lnSpc>
            </a:pPr>
            <a:r>
              <a:rPr lang="en-US" sz="1000" i="1" dirty="0"/>
              <a:t>Diversions are single minded.  In other models, when using diversions at a reservoir, they take water away before the reservoir can decide what to do with it.  Diverted outlets allow the modeler to prioritize and determine the pool diversions with the other reservoir releases.</a:t>
            </a:r>
          </a:p>
          <a:p>
            <a:pPr lvl="2">
              <a:lnSpc>
                <a:spcPts val="1100"/>
              </a:lnSpc>
            </a:pPr>
            <a:r>
              <a:rPr lang="en-US" sz="1000" dirty="0"/>
              <a:t>Release Allocation – Outlet Prioritization</a:t>
            </a:r>
          </a:p>
          <a:p>
            <a:pPr lvl="3">
              <a:lnSpc>
                <a:spcPts val="1100"/>
              </a:lnSpc>
            </a:pPr>
            <a:r>
              <a:rPr lang="en-US" sz="1000" i="1" dirty="0"/>
              <a:t>When the rules don’t care where the water is released from, the release allocation can take over.</a:t>
            </a:r>
          </a:p>
          <a:p>
            <a:pPr lvl="2">
              <a:lnSpc>
                <a:spcPts val="1100"/>
              </a:lnSpc>
            </a:pPr>
            <a:r>
              <a:rPr lang="en-US" sz="1000" dirty="0"/>
              <a:t>Zone-Based Prioritized Operation Rule Set</a:t>
            </a:r>
          </a:p>
          <a:p>
            <a:pPr lvl="3">
              <a:lnSpc>
                <a:spcPts val="1100"/>
              </a:lnSpc>
            </a:pPr>
            <a:r>
              <a:rPr lang="en-US" sz="1000" i="1" dirty="0"/>
              <a:t>The operation rules are specified per reservoir “zone”.  This allows the rules/objectives to change depending on how full (or empty) the reservoir is.</a:t>
            </a:r>
          </a:p>
          <a:p>
            <a:pPr lvl="2">
              <a:lnSpc>
                <a:spcPts val="1100"/>
              </a:lnSpc>
            </a:pPr>
            <a:r>
              <a:rPr lang="en-US" sz="1000" dirty="0"/>
              <a:t>Compute Interval Range: 5min – 1day</a:t>
            </a:r>
          </a:p>
          <a:p>
            <a:pPr lvl="3">
              <a:lnSpc>
                <a:spcPts val="1100"/>
              </a:lnSpc>
            </a:pPr>
            <a:r>
              <a:rPr lang="en-US" sz="1000" i="1" dirty="0"/>
              <a:t>Typical intervals for real-time operation are 1hr, 6hr, or 1day.  But really flashy systems may need 15 min or less.  6hr may be used when the operations are coordinated with the Weather Service forecast (which is usually published on a 6hr interval)</a:t>
            </a:r>
          </a:p>
          <a:p>
            <a:pPr lvl="2">
              <a:lnSpc>
                <a:spcPts val="1100"/>
              </a:lnSpc>
            </a:pPr>
            <a:r>
              <a:rPr lang="en-US" sz="1000" dirty="0"/>
              <a:t>Customizable Plots and Reports</a:t>
            </a:r>
          </a:p>
          <a:p>
            <a:pPr lvl="3">
              <a:lnSpc>
                <a:spcPts val="1100"/>
              </a:lnSpc>
            </a:pPr>
            <a:r>
              <a:rPr lang="en-US" sz="1000" i="1" dirty="0"/>
              <a:t>A standard set of plots and reports are available.</a:t>
            </a:r>
          </a:p>
          <a:p>
            <a:pPr lvl="3">
              <a:lnSpc>
                <a:spcPts val="1100"/>
              </a:lnSpc>
            </a:pPr>
            <a:r>
              <a:rPr lang="en-US" sz="1000" i="1" dirty="0"/>
              <a:t>But, the standard plots allow the user to customize what they want to see and then save their custom plot configuration for later use as a “User Plot”</a:t>
            </a:r>
          </a:p>
          <a:p>
            <a:pPr lvl="3">
              <a:lnSpc>
                <a:spcPts val="1100"/>
              </a:lnSpc>
            </a:pPr>
            <a:r>
              <a:rPr lang="en-US" sz="1000" i="1" dirty="0"/>
              <a:t>And, a report builder is available for creating customized tables of output in a generalized report format.</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3661514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100"/>
              </a:lnSpc>
            </a:pPr>
            <a:r>
              <a:rPr lang="en-US" sz="1000" dirty="0"/>
              <a:t>Introduction to ResSim</a:t>
            </a:r>
          </a:p>
          <a:p>
            <a:pPr lvl="1">
              <a:lnSpc>
                <a:spcPts val="1100"/>
              </a:lnSpc>
              <a:buFont typeface="+mj-lt"/>
              <a:buAutoNum type="arabicPeriod" startAt="3"/>
            </a:pPr>
            <a:r>
              <a:rPr lang="en-US" sz="1000" dirty="0" err="1"/>
              <a:t>ResSim’s</a:t>
            </a:r>
            <a:r>
              <a:rPr lang="en-US" sz="1000" dirty="0"/>
              <a:t> Major Features </a:t>
            </a:r>
            <a:r>
              <a:rPr lang="en-US" sz="1000" i="1" dirty="0"/>
              <a:t>allow users to model a wide variety of situations</a:t>
            </a:r>
          </a:p>
          <a:p>
            <a:pPr lvl="2">
              <a:lnSpc>
                <a:spcPts val="1100"/>
              </a:lnSpc>
            </a:pPr>
            <a:r>
              <a:rPr lang="en-US" sz="1000" dirty="0"/>
              <a:t>Graphical System Schematic, tightly integrated with CWMS</a:t>
            </a:r>
            <a:r>
              <a:rPr lang="en-US" sz="1000" i="1" dirty="0"/>
              <a:t>.  Includes an active schematic that provides access to model editors and output, from both ResSim and the CWMS </a:t>
            </a:r>
          </a:p>
          <a:p>
            <a:pPr lvl="2">
              <a:lnSpc>
                <a:spcPts val="1100"/>
              </a:lnSpc>
            </a:pPr>
            <a:r>
              <a:rPr lang="en-US" sz="1000" dirty="0"/>
              <a:t>Hierarchical Outlet Structure.  </a:t>
            </a:r>
            <a:r>
              <a:rPr lang="en-US" sz="1000" i="1" dirty="0"/>
              <a:t>The benefits and limitations of this feature include:</a:t>
            </a:r>
          </a:p>
          <a:p>
            <a:pPr lvl="3">
              <a:lnSpc>
                <a:spcPts val="1100"/>
              </a:lnSpc>
            </a:pPr>
            <a:r>
              <a:rPr lang="en-US" sz="1000" i="1" dirty="0"/>
              <a:t>Ability to separate power releases from spillway or sluice gate releases</a:t>
            </a:r>
          </a:p>
          <a:p>
            <a:pPr lvl="3">
              <a:lnSpc>
                <a:spcPts val="1100"/>
              </a:lnSpc>
            </a:pPr>
            <a:r>
              <a:rPr lang="en-US" sz="1000" i="1" dirty="0"/>
              <a:t>Inability to operate to gates settings, ResSim is presently all about flow</a:t>
            </a:r>
          </a:p>
          <a:p>
            <a:pPr lvl="2">
              <a:lnSpc>
                <a:spcPts val="1100"/>
              </a:lnSpc>
            </a:pPr>
            <a:r>
              <a:rPr lang="en-US" sz="1000" dirty="0"/>
              <a:t>Diversions and Diverted Outlets. </a:t>
            </a:r>
          </a:p>
          <a:p>
            <a:pPr lvl="3">
              <a:lnSpc>
                <a:spcPts val="1100"/>
              </a:lnSpc>
            </a:pPr>
            <a:r>
              <a:rPr lang="en-US" sz="1000" i="1" dirty="0"/>
              <a:t>Diversions are from the river</a:t>
            </a:r>
          </a:p>
          <a:p>
            <a:pPr lvl="3">
              <a:lnSpc>
                <a:spcPts val="1100"/>
              </a:lnSpc>
            </a:pPr>
            <a:r>
              <a:rPr lang="en-US" sz="1000" i="1" dirty="0"/>
              <a:t>Diverted outlets are from the (reservoir) pool.</a:t>
            </a:r>
          </a:p>
          <a:p>
            <a:pPr lvl="3">
              <a:lnSpc>
                <a:spcPts val="1100"/>
              </a:lnSpc>
            </a:pPr>
            <a:r>
              <a:rPr lang="en-US" sz="1000" i="1" dirty="0"/>
              <a:t>Diversions are single minded.  In other models, when using diversions at a reservoir, they take water away before the reservoir can decide what to do with it.  Diverted outlets allow the modeler to prioritize and determine the pool diversions with the other reservoir releases.</a:t>
            </a:r>
          </a:p>
          <a:p>
            <a:pPr lvl="2">
              <a:lnSpc>
                <a:spcPts val="1100"/>
              </a:lnSpc>
            </a:pPr>
            <a:r>
              <a:rPr lang="en-US" sz="1000" dirty="0"/>
              <a:t>Release Allocation – Outlet Prioritization</a:t>
            </a:r>
          </a:p>
          <a:p>
            <a:pPr lvl="3">
              <a:lnSpc>
                <a:spcPts val="1100"/>
              </a:lnSpc>
            </a:pPr>
            <a:r>
              <a:rPr lang="en-US" sz="1000" i="1" dirty="0"/>
              <a:t>When the rules don’t care where the water is released from, the release allocation can take over.</a:t>
            </a:r>
          </a:p>
          <a:p>
            <a:pPr lvl="2">
              <a:lnSpc>
                <a:spcPts val="1100"/>
              </a:lnSpc>
            </a:pPr>
            <a:r>
              <a:rPr lang="en-US" sz="1000" dirty="0"/>
              <a:t>Zone-Based Prioritized Operation Rule Set</a:t>
            </a:r>
          </a:p>
          <a:p>
            <a:pPr lvl="3">
              <a:lnSpc>
                <a:spcPts val="1100"/>
              </a:lnSpc>
            </a:pPr>
            <a:r>
              <a:rPr lang="en-US" sz="1000" i="1" dirty="0"/>
              <a:t>The operation rules are specified per reservoir “zone”.  This allows the rules/objectives to change depending on how full (or empty) the reservoir is.</a:t>
            </a:r>
          </a:p>
          <a:p>
            <a:pPr lvl="2">
              <a:lnSpc>
                <a:spcPts val="1100"/>
              </a:lnSpc>
            </a:pPr>
            <a:r>
              <a:rPr lang="en-US" sz="1000" dirty="0"/>
              <a:t>Compute Interval Range: 5min – 1day</a:t>
            </a:r>
          </a:p>
          <a:p>
            <a:pPr lvl="3">
              <a:lnSpc>
                <a:spcPts val="1100"/>
              </a:lnSpc>
            </a:pPr>
            <a:r>
              <a:rPr lang="en-US" sz="1000" i="1" dirty="0"/>
              <a:t>Typical intervals for real-time operation are 1hr, 6hr, or 1day.  But really flashy systems may need 15 min or less.  6hr may be used when the operations are coordinated with the Weather Service forecast (which is usually published on a 6hr interval)</a:t>
            </a:r>
          </a:p>
          <a:p>
            <a:pPr lvl="2">
              <a:lnSpc>
                <a:spcPts val="1100"/>
              </a:lnSpc>
            </a:pPr>
            <a:r>
              <a:rPr lang="en-US" sz="1000" dirty="0"/>
              <a:t>Customizable Plots and Reports</a:t>
            </a:r>
          </a:p>
          <a:p>
            <a:pPr lvl="3">
              <a:lnSpc>
                <a:spcPts val="1100"/>
              </a:lnSpc>
            </a:pPr>
            <a:r>
              <a:rPr lang="en-US" sz="1000" i="1" dirty="0"/>
              <a:t>A standard set of plots and reports are available.</a:t>
            </a:r>
          </a:p>
          <a:p>
            <a:pPr lvl="3">
              <a:lnSpc>
                <a:spcPts val="1100"/>
              </a:lnSpc>
            </a:pPr>
            <a:r>
              <a:rPr lang="en-US" sz="1000" i="1" dirty="0"/>
              <a:t>But, the standard plots allow the user to customize what they want to see and then save their custom plot configuration for later use as a “User Plot”</a:t>
            </a:r>
          </a:p>
          <a:p>
            <a:pPr lvl="3">
              <a:lnSpc>
                <a:spcPts val="1100"/>
              </a:lnSpc>
            </a:pPr>
            <a:r>
              <a:rPr lang="en-US" sz="1000" i="1" dirty="0"/>
              <a:t>And, a report builder is available for creating customized tables of output in a generalized report format.</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19427478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15</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r>
              <a:rPr lang="en-US" dirty="0"/>
              <a:t>What is ResSim?</a:t>
            </a:r>
          </a:p>
          <a:p>
            <a:pPr lvl="2"/>
            <a:r>
              <a:rPr lang="en-US" dirty="0"/>
              <a:t>HEC-ResSim is a software program designed for </a:t>
            </a:r>
            <a:r>
              <a:rPr lang="en-US" u="sng" dirty="0"/>
              <a:t>simulating</a:t>
            </a:r>
            <a:r>
              <a:rPr lang="en-US" dirty="0"/>
              <a:t> the operations of one or more </a:t>
            </a:r>
            <a:r>
              <a:rPr lang="en-US" u="sng" dirty="0"/>
              <a:t>reservoirs</a:t>
            </a:r>
            <a:r>
              <a:rPr lang="en-US" dirty="0"/>
              <a:t> in a river system for a variety of operational goals and constraints.</a:t>
            </a:r>
          </a:p>
          <a:p>
            <a:pPr lvl="3"/>
            <a:r>
              <a:rPr lang="en-US" i="1" dirty="0"/>
              <a:t>The acronym “ResSim” stands for Reservoir Simulation.  </a:t>
            </a:r>
          </a:p>
          <a:p>
            <a:pPr lvl="3"/>
            <a:r>
              <a:rPr lang="en-US" i="1" dirty="0"/>
              <a:t>ResSim is designed for modeling reservoir operations.  It can handle one reservoir or many.  </a:t>
            </a:r>
          </a:p>
          <a:p>
            <a:pPr lvl="3"/>
            <a:r>
              <a:rPr lang="en-US" i="1" dirty="0"/>
              <a:t>It can handle at-site operations or system operations.  </a:t>
            </a:r>
          </a:p>
          <a:p>
            <a:pPr lvl="3"/>
            <a:r>
              <a:rPr lang="en-US" i="1" dirty="0"/>
              <a:t>And, because it is </a:t>
            </a:r>
            <a:r>
              <a:rPr lang="en-US" i="1" u="sng" dirty="0"/>
              <a:t>rule-based</a:t>
            </a:r>
            <a:r>
              <a:rPr lang="en-US" i="1" dirty="0"/>
              <a:t>, it can handle multiple objectives at once.  </a:t>
            </a:r>
          </a:p>
          <a:p>
            <a:pPr lvl="2"/>
            <a:r>
              <a:rPr lang="en-US" i="1" dirty="0"/>
              <a:t>ResSim simulates the reservoir operations timestep by timestep.  </a:t>
            </a:r>
          </a:p>
          <a:p>
            <a:pPr lvl="3"/>
            <a:r>
              <a:rPr lang="en-US" i="1" dirty="0"/>
              <a:t>It is NOT an optimization model, so it doesn’t look at the whole time window and try to determine an “optimal” release plan.</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883565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Introduction to ResSim</a:t>
            </a:r>
          </a:p>
          <a:p>
            <a:pPr lvl="1">
              <a:buFont typeface="+mj-lt"/>
              <a:buAutoNum type="arabicPeriod" startAt="2"/>
            </a:pPr>
            <a:r>
              <a:rPr lang="en-US" sz="1100" dirty="0"/>
              <a:t>What can ResSim do?</a:t>
            </a:r>
          </a:p>
          <a:p>
            <a:pPr marL="457133" lvl="2" indent="0">
              <a:buNone/>
            </a:pPr>
            <a:r>
              <a:rPr lang="en-US" sz="1100" i="1" dirty="0"/>
              <a:t>ResSim performs a variety of computations for determining reservoir operations</a:t>
            </a:r>
          </a:p>
          <a:p>
            <a:pPr lvl="2"/>
            <a:r>
              <a:rPr lang="en-US" sz="1100" dirty="0"/>
              <a:t>It can </a:t>
            </a:r>
            <a:r>
              <a:rPr lang="en-US" sz="1100" b="1" dirty="0"/>
              <a:t>determine the releases </a:t>
            </a:r>
            <a:r>
              <a:rPr lang="en-US" sz="1100" dirty="0"/>
              <a:t>of one or more reservoirs for an observed, synthetic, or predicted flow event using a defined operation scheme and/or a prescribed release schedule.</a:t>
            </a:r>
          </a:p>
          <a:p>
            <a:pPr lvl="2"/>
            <a:r>
              <a:rPr lang="en-US" sz="1100" dirty="0"/>
              <a:t>It uses mass-balance computations to </a:t>
            </a:r>
            <a:r>
              <a:rPr lang="en-US" sz="1100" b="1" dirty="0"/>
              <a:t>determine the resulting pool elevation and storage</a:t>
            </a:r>
            <a:r>
              <a:rPr lang="en-US" sz="1100" dirty="0"/>
              <a:t> for each reservoir.</a:t>
            </a:r>
          </a:p>
          <a:p>
            <a:pPr lvl="2"/>
            <a:r>
              <a:rPr lang="en-US" sz="1100" dirty="0"/>
              <a:t>It can </a:t>
            </a:r>
            <a:r>
              <a:rPr lang="en-US" sz="1100" b="1" dirty="0"/>
              <a:t>route and combine inflows </a:t>
            </a:r>
            <a:r>
              <a:rPr lang="en-US" sz="1100" dirty="0"/>
              <a:t>and the determine flows through the modeled river system using hydrologic routing.</a:t>
            </a:r>
          </a:p>
          <a:p>
            <a:pPr marL="457133" lvl="2" indent="0">
              <a:buNone/>
            </a:pPr>
            <a:endParaRPr lang="en-US" sz="1100" dirty="0"/>
          </a:p>
          <a:p>
            <a:pPr marL="457133" lvl="2" indent="0">
              <a:buNone/>
            </a:pPr>
            <a:r>
              <a:rPr lang="en-US" sz="1100" i="1" dirty="0"/>
              <a:t>More Informally…</a:t>
            </a:r>
          </a:p>
          <a:p>
            <a:pPr lvl="2"/>
            <a:r>
              <a:rPr lang="en-US" sz="1100" i="1" dirty="0"/>
              <a:t>ResSim makes release decisions on a time-step by time-step basis</a:t>
            </a:r>
          </a:p>
          <a:p>
            <a:pPr lvl="3"/>
            <a:r>
              <a:rPr lang="en-US" sz="1100" i="1" dirty="0"/>
              <a:t>It uses a rule-based operation scheme to make the release decisions  -or-</a:t>
            </a:r>
          </a:p>
          <a:p>
            <a:pPr lvl="3"/>
            <a:r>
              <a:rPr lang="en-US" sz="1100" i="1" dirty="0"/>
              <a:t>It uses a prescribed release schedule (release overrides) </a:t>
            </a:r>
          </a:p>
          <a:p>
            <a:pPr lvl="2"/>
            <a:r>
              <a:rPr lang="en-US" sz="1100" i="1" dirty="0"/>
              <a:t>It computes the ending pool elevation and storage, time-step by time-step</a:t>
            </a:r>
          </a:p>
          <a:p>
            <a:pPr lvl="2"/>
            <a:r>
              <a:rPr lang="en-US" sz="1100" i="1" dirty="0"/>
              <a:t>It routes and combines flows through the river network.</a:t>
            </a:r>
          </a:p>
          <a:p>
            <a:pPr lvl="3"/>
            <a:r>
              <a:rPr lang="en-US" sz="1100" i="1" dirty="0"/>
              <a:t>It uses hydrologic routing (as opposed to hydraulic routing) </a:t>
            </a:r>
          </a:p>
          <a:p>
            <a:pPr lvl="3"/>
            <a:r>
              <a:rPr lang="en-US" sz="1100" i="1" dirty="0"/>
              <a:t>Although not as physically accurate as hydraulic routing, it is faster and provides needed information for many operational decisions</a:t>
            </a:r>
          </a:p>
          <a:p>
            <a:endParaRPr lang="en-US" sz="1100"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505777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Introduction to ResSim</a:t>
            </a:r>
          </a:p>
          <a:p>
            <a:pPr lvl="1">
              <a:buFont typeface="+mj-lt"/>
              <a:buAutoNum type="arabicPeriod" startAt="7"/>
            </a:pPr>
            <a:r>
              <a:rPr lang="en-US" sz="1100" dirty="0"/>
              <a:t>Reservoir Networks</a:t>
            </a:r>
          </a:p>
          <a:p>
            <a:pPr marL="631732" lvl="2" indent="-176187"/>
            <a:r>
              <a:rPr lang="en-US" sz="1100" dirty="0"/>
              <a:t>The ResSim Schematic…</a:t>
            </a:r>
          </a:p>
          <a:p>
            <a:pPr marL="855538" lvl="3" indent="-169838"/>
            <a:r>
              <a:rPr lang="en-US" sz="1100" i="1" dirty="0" err="1"/>
              <a:t>ResSim’s</a:t>
            </a:r>
            <a:r>
              <a:rPr lang="en-US" sz="1100" i="1" dirty="0"/>
              <a:t> Reservoir Network – is the key element of the ResSim model. It describes the model schematic and contains the physical and operational data for each model element of the schematic, including:</a:t>
            </a:r>
          </a:p>
          <a:p>
            <a:pPr marL="855538" lvl="3" indent="-169838"/>
            <a:r>
              <a:rPr lang="en-US" sz="1100" dirty="0"/>
              <a:t>Reservoirs</a:t>
            </a:r>
          </a:p>
          <a:p>
            <a:pPr marL="1025375" lvl="4" indent="-168250"/>
            <a:r>
              <a:rPr lang="en-US" sz="1100" dirty="0"/>
              <a:t>Reservoir pool and outlet definitions</a:t>
            </a:r>
          </a:p>
          <a:p>
            <a:pPr marL="1025375" lvl="4" indent="-168250"/>
            <a:r>
              <a:rPr lang="en-US" sz="1100" dirty="0"/>
              <a:t>Reservoir Operation Plans (the rules, zones, allocation, </a:t>
            </a:r>
            <a:r>
              <a:rPr lang="en-US" sz="1100" dirty="0" err="1"/>
              <a:t>etc</a:t>
            </a:r>
            <a:r>
              <a:rPr lang="en-US" sz="1100" dirty="0"/>
              <a:t>)</a:t>
            </a:r>
          </a:p>
          <a:p>
            <a:pPr marL="855538" lvl="3" indent="-169838"/>
            <a:r>
              <a:rPr lang="en-US" sz="1100" dirty="0"/>
              <a:t>Junctions</a:t>
            </a:r>
          </a:p>
          <a:p>
            <a:pPr marL="1025375" lvl="4" indent="-168250"/>
            <a:r>
              <a:rPr lang="en-US" sz="1100" dirty="0"/>
              <a:t>Inflows - </a:t>
            </a:r>
            <a:r>
              <a:rPr lang="en-US" sz="1100" i="1" dirty="0"/>
              <a:t>Inflows into the river system are identified at the Junctions.</a:t>
            </a:r>
          </a:p>
          <a:p>
            <a:pPr marL="1025375" lvl="4" indent="-168250"/>
            <a:r>
              <a:rPr lang="en-US" sz="1100" dirty="0"/>
              <a:t>Outflow - </a:t>
            </a:r>
            <a:r>
              <a:rPr lang="en-US" sz="1100" i="1" dirty="0"/>
              <a:t>Junctions sum up inflows to produce a single outflow</a:t>
            </a:r>
          </a:p>
          <a:p>
            <a:pPr marL="1025375" lvl="4" indent="-168250"/>
            <a:r>
              <a:rPr lang="en-US" sz="1100" dirty="0"/>
              <a:t>Stage Lookup - </a:t>
            </a:r>
            <a:r>
              <a:rPr lang="en-US" sz="1100" i="1" dirty="0"/>
              <a:t>Junctions can also be provide a rating curve for looking up Stage from the computed Flow.</a:t>
            </a:r>
          </a:p>
          <a:p>
            <a:pPr marL="855538" lvl="3" indent="-169838"/>
            <a:r>
              <a:rPr lang="en-US" sz="1100" dirty="0"/>
              <a:t>Routing Reaches and Diversions</a:t>
            </a:r>
          </a:p>
          <a:p>
            <a:pPr marL="1025375" lvl="4" indent="-168250"/>
            <a:r>
              <a:rPr lang="en-US" sz="1100" dirty="0"/>
              <a:t>Provide Connectivity</a:t>
            </a:r>
          </a:p>
          <a:p>
            <a:pPr marL="1025375" lvl="4" indent="-168250"/>
            <a:r>
              <a:rPr lang="en-US" sz="1100" dirty="0"/>
              <a:t>Hydrologic Routing</a:t>
            </a:r>
          </a:p>
          <a:p>
            <a:pPr marL="1196799" lvl="5" indent="-165076">
              <a:spcAft>
                <a:spcPts val="200"/>
              </a:spcAft>
              <a:buFont typeface="Arial" panose="020B0604020202020204" pitchFamily="34" charset="0"/>
              <a:buChar char="•"/>
              <a:tabLst>
                <a:tab pos="1487270" algn="l"/>
              </a:tabLst>
            </a:pPr>
            <a:r>
              <a:rPr lang="en-US" sz="1050" i="1" dirty="0"/>
              <a:t>Routing reaches and diversions move water through the river network (from one junction to the next) using hydrologic routing.</a:t>
            </a:r>
          </a:p>
          <a:p>
            <a:pPr marL="1196799" lvl="5" indent="-165076">
              <a:spcAft>
                <a:spcPts val="200"/>
              </a:spcAft>
              <a:buFont typeface="Arial" panose="020B0604020202020204" pitchFamily="34" charset="0"/>
              <a:buChar char="•"/>
              <a:tabLst>
                <a:tab pos="1487270" algn="l"/>
              </a:tabLst>
            </a:pPr>
            <a:r>
              <a:rPr lang="en-US" sz="1050" i="1" dirty="0"/>
              <a:t>Diversions take water away from a junction in the network… and may optionally return it elsewhere in the network.</a:t>
            </a:r>
          </a:p>
          <a:p>
            <a:pPr marL="282534" lvl="4" indent="0">
              <a:buNone/>
              <a:tabLst>
                <a:tab pos="1487270" algn="l"/>
              </a:tabLst>
            </a:pPr>
            <a:r>
              <a:rPr lang="en-US" sz="1100" i="1" dirty="0"/>
              <a:t>This slide includes a screen shot of the Model Schematic from the ResSim Network Module. Describe the visual clues included in the map schematic… </a:t>
            </a:r>
          </a:p>
          <a:p>
            <a:pPr marL="282534" lvl="4" indent="0">
              <a:buNone/>
              <a:tabLst>
                <a:tab pos="684113" algn="l"/>
              </a:tabLst>
            </a:pPr>
            <a:r>
              <a:rPr lang="en-US" sz="1100" i="1" dirty="0"/>
              <a:t>	Inflow, Control Points, Diversion arrowheads (connectivity)</a:t>
            </a:r>
          </a:p>
          <a:p>
            <a:pPr marL="1209498" lvl="5">
              <a:spcAft>
                <a:spcPts val="200"/>
              </a:spcAft>
              <a:tabLst>
                <a:tab pos="1487270" algn="l"/>
              </a:tabLst>
            </a:pPr>
            <a:endParaRPr lang="en-US" sz="1050" i="1" dirty="0"/>
          </a:p>
          <a:p>
            <a:endParaRPr lang="en-US" sz="1100"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087968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Introduction to ResSim</a:t>
            </a:r>
          </a:p>
          <a:p>
            <a:pPr lvl="1">
              <a:buFont typeface="+mj-lt"/>
              <a:buAutoNum type="arabicPeriod" startAt="8"/>
            </a:pPr>
            <a:r>
              <a:rPr lang="en-US" sz="1100" dirty="0"/>
              <a:t>Rule-based Reservoir Operations</a:t>
            </a:r>
          </a:p>
          <a:p>
            <a:pPr marL="457133" lvl="2" indent="0">
              <a:buNone/>
            </a:pPr>
            <a:r>
              <a:rPr lang="en-US" sz="1100" i="1" dirty="0"/>
              <a:t>The ResSim operation scheme is defined by 4 fundamental elements:</a:t>
            </a:r>
          </a:p>
          <a:p>
            <a:pPr lvl="2"/>
            <a:r>
              <a:rPr lang="en-US" sz="1100" dirty="0"/>
              <a:t>A Guide-Curve </a:t>
            </a:r>
          </a:p>
          <a:p>
            <a:pPr lvl="3"/>
            <a:r>
              <a:rPr lang="en-US" sz="1100" dirty="0"/>
              <a:t>A seasonal or Variable Target Pool Elevation</a:t>
            </a:r>
          </a:p>
          <a:p>
            <a:pPr marL="685700" lvl="3" indent="0">
              <a:buNone/>
            </a:pPr>
            <a:r>
              <a:rPr lang="en-US" sz="1100" i="1" dirty="0"/>
              <a:t>the target pool elevation (or storage) throughout the year – thus, a curve (or annually repeating pattern)</a:t>
            </a:r>
          </a:p>
          <a:p>
            <a:pPr lvl="2"/>
            <a:r>
              <a:rPr lang="en-US" sz="1100" dirty="0"/>
              <a:t>Basic Guide Curve Operation</a:t>
            </a:r>
          </a:p>
          <a:p>
            <a:pPr lvl="3"/>
            <a:r>
              <a:rPr lang="en-US" sz="1100" dirty="0"/>
              <a:t>“Within physical limits, get the reservoir pool elevation to guide curve as fast as possible.”</a:t>
            </a:r>
          </a:p>
          <a:p>
            <a:pPr marL="914266" lvl="4" indent="0">
              <a:buNone/>
            </a:pPr>
            <a:r>
              <a:rPr lang="en-US" sz="1100" i="1" dirty="0"/>
              <a:t>i.e., get to the target pool elevation and stay there</a:t>
            </a:r>
          </a:p>
          <a:p>
            <a:pPr lvl="2"/>
            <a:r>
              <a:rPr lang="en-US" sz="1100" dirty="0"/>
              <a:t>Operating Zones</a:t>
            </a:r>
          </a:p>
          <a:p>
            <a:pPr lvl="3"/>
            <a:r>
              <a:rPr lang="en-US" sz="1100" dirty="0"/>
              <a:t>Divide the storage pool into operational zones.</a:t>
            </a:r>
          </a:p>
          <a:p>
            <a:pPr lvl="3"/>
            <a:r>
              <a:rPr lang="en-US" sz="1100" dirty="0"/>
              <a:t>A prioritized set of rules within each zone limits the basic guide curve operation</a:t>
            </a:r>
          </a:p>
          <a:p>
            <a:pPr marL="685700" lvl="3" indent="0">
              <a:buNone/>
            </a:pPr>
            <a:r>
              <a:rPr lang="en-US" sz="1100" i="1" dirty="0"/>
              <a:t>Different layers of the reservoir pool (storage) have different operating objectives.  The guide curve naturally divides the pool into two primary zones – Flood Control and Conservation (reserved space vs reserved water).  </a:t>
            </a:r>
          </a:p>
          <a:p>
            <a:pPr marL="685700" lvl="3" indent="0">
              <a:buNone/>
            </a:pPr>
            <a:r>
              <a:rPr lang="en-US" sz="1100" i="1" dirty="0"/>
              <a:t>The different operating objectives are represented by different sets of operating rules placed in each zone…</a:t>
            </a:r>
          </a:p>
          <a:p>
            <a:endParaRPr lang="en-US" sz="1100"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960950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buFont typeface="+mj-lt"/>
              <a:buAutoNum type="arabicPeriod" startAt="8"/>
            </a:pPr>
            <a:r>
              <a:rPr lang="en-US" dirty="0"/>
              <a:t>Rule-based Reservoir Operations</a:t>
            </a:r>
          </a:p>
          <a:p>
            <a:pPr lvl="2">
              <a:buFont typeface="+mj-lt"/>
              <a:buAutoNum type="alphaLcPeriod" startAt="4"/>
            </a:pPr>
            <a:r>
              <a:rPr lang="en-US" dirty="0"/>
              <a:t>Rules</a:t>
            </a:r>
          </a:p>
          <a:p>
            <a:pPr marL="685700" lvl="3" indent="0">
              <a:buNone/>
            </a:pPr>
            <a:r>
              <a:rPr lang="en-US" i="1" dirty="0"/>
              <a:t>ResSim has a variety of predefined rule types including:</a:t>
            </a:r>
          </a:p>
          <a:p>
            <a:pPr lvl="3"/>
            <a:r>
              <a:rPr lang="en-US" dirty="0"/>
              <a:t>Complex Local &amp; Downstream Flow Objectives</a:t>
            </a:r>
          </a:p>
          <a:p>
            <a:pPr lvl="3"/>
            <a:r>
              <a:rPr lang="en-US" dirty="0"/>
              <a:t>Release or Pool Elevation Rates of Change</a:t>
            </a:r>
          </a:p>
          <a:p>
            <a:pPr lvl="3"/>
            <a:r>
              <a:rPr lang="en-US" dirty="0"/>
              <a:t>Emergency Gate Regulation (Induced Surcharge)</a:t>
            </a:r>
          </a:p>
          <a:p>
            <a:pPr lvl="3"/>
            <a:r>
              <a:rPr lang="en-US" dirty="0"/>
              <a:t>Local and System Hydropower Requirements</a:t>
            </a:r>
          </a:p>
          <a:p>
            <a:pPr lvl="3"/>
            <a:r>
              <a:rPr lang="en-US" dirty="0"/>
              <a:t>Pump Schedule </a:t>
            </a:r>
          </a:p>
          <a:p>
            <a:pPr lvl="3"/>
            <a:r>
              <a:rPr lang="en-US" dirty="0"/>
              <a:t>Parallel and Tandem Reservoir Systems</a:t>
            </a:r>
          </a:p>
          <a:p>
            <a:pPr lvl="3"/>
            <a:r>
              <a:rPr lang="en-US" dirty="0"/>
              <a:t>Prescribed Release</a:t>
            </a:r>
          </a:p>
          <a:p>
            <a:pPr lvl="3"/>
            <a:r>
              <a:rPr lang="en-US" dirty="0"/>
              <a:t>User-Scripted release objectives</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2019554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buFont typeface="+mj-lt"/>
              <a:buAutoNum type="arabicPeriod" startAt="9"/>
            </a:pPr>
            <a:r>
              <a:rPr lang="en-US" dirty="0" err="1"/>
              <a:t>ResSim’s</a:t>
            </a:r>
            <a:r>
              <a:rPr lang="en-US" dirty="0"/>
              <a:t> Reservoir Editor – Operations tab</a:t>
            </a:r>
          </a:p>
          <a:p>
            <a:pPr marL="457133" lvl="2" indent="0">
              <a:buNone/>
            </a:pPr>
            <a:r>
              <a:rPr lang="en-US" i="1" dirty="0"/>
              <a:t>This slide is a screen shot of the Reservoir Editor, Operations tab, Zone-Rules subtab. Describe the features of this tab… </a:t>
            </a:r>
          </a:p>
          <a:p>
            <a:pPr lvl="2"/>
            <a:r>
              <a:rPr lang="en-US" dirty="0"/>
              <a:t>Zone-Rules tree</a:t>
            </a:r>
          </a:p>
          <a:p>
            <a:pPr lvl="3"/>
            <a:r>
              <a:rPr lang="en-US" dirty="0"/>
              <a:t>Bold zone is the guide curve</a:t>
            </a:r>
          </a:p>
          <a:p>
            <a:pPr lvl="3"/>
            <a:r>
              <a:rPr lang="en-US" dirty="0"/>
              <a:t>Italic zone is the Inactive Zone (a special zone below which the reservoir cannot “operationally” release water)</a:t>
            </a:r>
          </a:p>
          <a:p>
            <a:pPr lvl="2"/>
            <a:r>
              <a:rPr lang="en-US" dirty="0"/>
              <a:t>The Edit Pane – changes with the selection in the tree</a:t>
            </a:r>
          </a:p>
          <a:p>
            <a:pPr lvl="2"/>
            <a:r>
              <a:rPr lang="en-US" dirty="0"/>
              <a:t>The Menus – change with the selection of the Major Tab</a:t>
            </a:r>
          </a:p>
          <a:p>
            <a:pPr lvl="2"/>
            <a:r>
              <a:rPr lang="en-US" dirty="0"/>
              <a:t>The other subtabs – additional modifiers on the operations</a:t>
            </a:r>
          </a:p>
          <a:p>
            <a:pPr marL="0" indent="0">
              <a:buNone/>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4250199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a:t>Introduction to ResSim</a:t>
            </a:r>
          </a:p>
          <a:p>
            <a:pPr lvl="1">
              <a:buFont typeface="+mj-lt"/>
              <a:buAutoNum type="arabicPeriod" startAt="10"/>
            </a:pPr>
            <a:r>
              <a:rPr lang="en-US" sz="1050" dirty="0"/>
              <a:t>ResSim Alternatives</a:t>
            </a:r>
          </a:p>
          <a:p>
            <a:pPr lvl="2"/>
            <a:r>
              <a:rPr lang="en-US" sz="1050" dirty="0"/>
              <a:t>Reservoir Network Selection</a:t>
            </a:r>
          </a:p>
          <a:p>
            <a:pPr marL="457133" lvl="2" indent="0">
              <a:buNone/>
            </a:pPr>
            <a:r>
              <a:rPr lang="en-US" sz="1050" dirty="0"/>
              <a:t>	</a:t>
            </a:r>
            <a:r>
              <a:rPr lang="en-US" sz="1050" i="1" dirty="0"/>
              <a:t>Alternatives …are based on a Reservoir Network.  And include:</a:t>
            </a:r>
          </a:p>
          <a:p>
            <a:pPr lvl="2">
              <a:buFont typeface="+mj-lt"/>
              <a:buAutoNum type="alphaLcPeriod" startAt="2"/>
            </a:pPr>
            <a:r>
              <a:rPr lang="en-US" sz="1050" dirty="0"/>
              <a:t>Run Control data</a:t>
            </a:r>
          </a:p>
          <a:p>
            <a:pPr lvl="3"/>
            <a:r>
              <a:rPr lang="en-US" sz="1050" dirty="0"/>
              <a:t>Alternative Type – </a:t>
            </a:r>
            <a:r>
              <a:rPr lang="en-US" sz="1050" i="1" dirty="0"/>
              <a:t>Standard, Ensemble, Monte Carlo, etc.</a:t>
            </a:r>
          </a:p>
          <a:p>
            <a:pPr lvl="3"/>
            <a:r>
              <a:rPr lang="en-US" sz="1050" dirty="0"/>
              <a:t>Compute Timestep – </a:t>
            </a:r>
            <a:r>
              <a:rPr lang="en-US" sz="1050" i="1" dirty="0"/>
              <a:t>5min to 1 day, 1 hour is typical for real-time</a:t>
            </a:r>
          </a:p>
          <a:p>
            <a:pPr lvl="3"/>
            <a:r>
              <a:rPr lang="en-US" sz="1050" dirty="0"/>
              <a:t>Compute Options – </a:t>
            </a:r>
            <a:r>
              <a:rPr lang="en-US" sz="1050" i="1" dirty="0"/>
              <a:t>instantaneous vs period average, plus </a:t>
            </a:r>
            <a:r>
              <a:rPr lang="en-US" sz="1050" i="1" dirty="0" err="1"/>
              <a:t>unreg</a:t>
            </a:r>
            <a:r>
              <a:rPr lang="en-US" sz="1050" i="1" dirty="0"/>
              <a:t> and </a:t>
            </a:r>
            <a:r>
              <a:rPr lang="en-US" sz="1050" dirty="0"/>
              <a:t>holdouts.</a:t>
            </a:r>
          </a:p>
          <a:p>
            <a:pPr lvl="2">
              <a:buAutoNum type="alphaLcPeriod" startAt="2"/>
            </a:pPr>
            <a:r>
              <a:rPr lang="en-US" sz="1050" dirty="0"/>
              <a:t>Operations</a:t>
            </a:r>
          </a:p>
          <a:p>
            <a:pPr lvl="3"/>
            <a:r>
              <a:rPr lang="en-US" sz="1050" dirty="0"/>
              <a:t>(Select an) Operation set per Reservoir</a:t>
            </a:r>
          </a:p>
          <a:p>
            <a:pPr lvl="3"/>
            <a:r>
              <a:rPr lang="en-US" sz="1050" dirty="0"/>
              <a:t>(Select a)    Storage Balance plan per Reservoir System</a:t>
            </a:r>
          </a:p>
          <a:p>
            <a:pPr lvl="2">
              <a:buAutoNum type="alphaLcPeriod" startAt="2"/>
            </a:pPr>
            <a:r>
              <a:rPr lang="en-US" sz="1050" dirty="0"/>
              <a:t>Lookback </a:t>
            </a:r>
            <a:r>
              <a:rPr lang="en-US" sz="1050" i="1" dirty="0"/>
              <a:t>- aka…Initial Conditions</a:t>
            </a:r>
          </a:p>
          <a:p>
            <a:pPr lvl="3"/>
            <a:r>
              <a:rPr lang="en-US" sz="1050" dirty="0"/>
              <a:t>Elevation or Storage</a:t>
            </a:r>
          </a:p>
          <a:p>
            <a:pPr lvl="3"/>
            <a:r>
              <a:rPr lang="en-US" sz="1050" dirty="0"/>
              <a:t>Releases per outlet, Diversion flow, state variables. </a:t>
            </a:r>
          </a:p>
          <a:p>
            <a:pPr marL="914266" lvl="4" indent="0">
              <a:buNone/>
            </a:pPr>
            <a:r>
              <a:rPr lang="en-US" sz="1050" i="1" dirty="0"/>
              <a:t>Each conditions can be defined with a Constant or Time Series.</a:t>
            </a:r>
          </a:p>
          <a:p>
            <a:pPr marL="914266" lvl="4" indent="0">
              <a:buNone/>
            </a:pPr>
            <a:r>
              <a:rPr lang="en-US" sz="1050" i="1" dirty="0"/>
              <a:t>In Real-time modeling, use of Time Series for these Initial Conditions wherever you have real-time observed data in the database</a:t>
            </a:r>
          </a:p>
          <a:p>
            <a:pPr lvl="2">
              <a:buFont typeface="+mj-lt"/>
              <a:buAutoNum type="alphaLcPeriod" startAt="2"/>
            </a:pPr>
            <a:r>
              <a:rPr lang="en-US" sz="1050" dirty="0"/>
              <a:t>Time Series</a:t>
            </a:r>
          </a:p>
          <a:p>
            <a:pPr lvl="3"/>
            <a:r>
              <a:rPr lang="en-US" sz="1050" dirty="0"/>
              <a:t>Local Inflows</a:t>
            </a:r>
          </a:p>
          <a:p>
            <a:pPr lvl="3"/>
            <a:r>
              <a:rPr lang="en-US" sz="1050" dirty="0"/>
              <a:t>Lookback Time Series</a:t>
            </a:r>
          </a:p>
          <a:p>
            <a:pPr lvl="3"/>
            <a:r>
              <a:rPr lang="en-US" sz="1050" dirty="0"/>
              <a:t>External Variables </a:t>
            </a:r>
            <a:r>
              <a:rPr lang="en-US" sz="1050" i="1" dirty="0"/>
              <a:t>needed for the operations</a:t>
            </a:r>
          </a:p>
          <a:p>
            <a:endParaRPr lang="en-US" sz="1050"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1812747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buFont typeface="+mj-lt"/>
              <a:buAutoNum type="arabicPeriod" startAt="11"/>
            </a:pPr>
            <a:r>
              <a:rPr lang="en-US" dirty="0" err="1"/>
              <a:t>ResSim’s</a:t>
            </a:r>
            <a:r>
              <a:rPr lang="en-US" dirty="0"/>
              <a:t> Alternative Editor</a:t>
            </a:r>
          </a:p>
          <a:p>
            <a:pPr marL="457133" lvl="2" indent="0">
              <a:buNone/>
            </a:pPr>
            <a:r>
              <a:rPr lang="en-US" i="1" dirty="0"/>
              <a:t>This slide shows a screen shot of the ResSim Alternative editor at the Time-Series tab. Describe the features of this tab… </a:t>
            </a:r>
          </a:p>
          <a:p>
            <a:pPr lvl="2"/>
            <a:r>
              <a:rPr lang="en-US" dirty="0"/>
              <a:t>Upper panel: Existing Alternative list – includes the Reservoir Network identification, which it is the foundation of the alternative</a:t>
            </a:r>
          </a:p>
          <a:p>
            <a:pPr lvl="2"/>
            <a:r>
              <a:rPr lang="en-US" dirty="0"/>
              <a:t>Lower Panel: The selected alternative “editor” made up of several tabs for specifying the various aspects of the alternative. The first four are the most important:</a:t>
            </a:r>
          </a:p>
          <a:p>
            <a:pPr lvl="3">
              <a:spcAft>
                <a:spcPts val="0"/>
              </a:spcAft>
            </a:pPr>
            <a:r>
              <a:rPr lang="en-US" dirty="0"/>
              <a:t>Run Control</a:t>
            </a:r>
          </a:p>
          <a:p>
            <a:pPr lvl="3">
              <a:spcAft>
                <a:spcPts val="0"/>
              </a:spcAft>
            </a:pPr>
            <a:r>
              <a:rPr lang="en-US" dirty="0"/>
              <a:t>Operations</a:t>
            </a:r>
          </a:p>
          <a:p>
            <a:pPr lvl="3">
              <a:spcAft>
                <a:spcPts val="0"/>
              </a:spcAft>
            </a:pPr>
            <a:r>
              <a:rPr lang="en-US" dirty="0"/>
              <a:t>Lookback</a:t>
            </a:r>
          </a:p>
          <a:p>
            <a:pPr lvl="3">
              <a:spcAft>
                <a:spcPts val="0"/>
              </a:spcAft>
            </a:pPr>
            <a:r>
              <a:rPr lang="en-US" dirty="0"/>
              <a:t>Time-Series</a:t>
            </a:r>
          </a:p>
          <a:p>
            <a:pPr marL="685700" lvl="3" indent="0">
              <a:buNone/>
            </a:pPr>
            <a:r>
              <a:rPr lang="en-US" i="1" dirty="0"/>
              <a:t>Although each of the tabs are important, the Time-Series tab has some aspects worth noting:</a:t>
            </a:r>
          </a:p>
          <a:p>
            <a:pPr lvl="4"/>
            <a:r>
              <a:rPr lang="en-US" dirty="0"/>
              <a:t>The time series list includes several different types of required input based on the information specified in the network and on the Operations and Lookback tabs.  These include:</a:t>
            </a:r>
          </a:p>
          <a:p>
            <a:pPr marL="1314257" lvl="4" indent="-171425">
              <a:spcAft>
                <a:spcPts val="0"/>
              </a:spcAft>
              <a:buFont typeface="Arial" panose="020B0604020202020204" pitchFamily="34" charset="0"/>
              <a:buChar char="•"/>
            </a:pPr>
            <a:r>
              <a:rPr lang="en-US" dirty="0"/>
              <a:t>Known Flows</a:t>
            </a:r>
          </a:p>
          <a:p>
            <a:pPr marL="1314257" lvl="4" indent="-171425">
              <a:spcAft>
                <a:spcPts val="0"/>
              </a:spcAft>
              <a:buFont typeface="Arial" panose="020B0604020202020204" pitchFamily="34" charset="0"/>
              <a:buChar char="•"/>
            </a:pPr>
            <a:r>
              <a:rPr lang="en-US" dirty="0"/>
              <a:t>Lookback Elevation, Lookback Release</a:t>
            </a:r>
          </a:p>
          <a:p>
            <a:pPr marL="1314257" lvl="4" indent="-171425">
              <a:spcAft>
                <a:spcPts val="0"/>
              </a:spcAft>
              <a:buFont typeface="Arial" panose="020B0604020202020204" pitchFamily="34" charset="0"/>
              <a:buChar char="•"/>
            </a:pPr>
            <a:r>
              <a:rPr lang="en-US" dirty="0"/>
              <a:t>Input Time Series</a:t>
            </a:r>
          </a:p>
          <a:p>
            <a:pPr marL="1314257" lvl="4" indent="-171425">
              <a:spcAft>
                <a:spcPts val="0"/>
              </a:spcAft>
              <a:buFont typeface="Arial" panose="020B0604020202020204" pitchFamily="34" charset="0"/>
              <a:buChar char="•"/>
            </a:pPr>
            <a:r>
              <a:rPr lang="en-US" dirty="0"/>
              <a:t>Others… (Lookback Diversion, Input </a:t>
            </a:r>
            <a:r>
              <a:rPr lang="en-US" dirty="0" err="1"/>
              <a:t>Evap</a:t>
            </a:r>
            <a:r>
              <a:rPr lang="en-US" dirty="0"/>
              <a:t>,…)</a:t>
            </a:r>
          </a:p>
          <a:p>
            <a:pPr lvl="4">
              <a:buFont typeface="+mj-lt"/>
              <a:buAutoNum type="romanLcPeriod" startAt="2"/>
            </a:pPr>
            <a:r>
              <a:rPr lang="en-US" dirty="0"/>
              <a:t>Inflow Multipliers button – for increasing or decreasing the inflows globally or one by one.</a:t>
            </a:r>
          </a:p>
          <a:p>
            <a:pPr marL="228567" lvl="1" indent="0">
              <a:buNone/>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3808850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9985939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9949057"/>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78252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6670432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7159145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5605343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372569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482403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240812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505007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7650447"/>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159296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802671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08795870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42728002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50446666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4740775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7689768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6769336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9124833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28549755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244779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31834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3799738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7749170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88243157"/>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40521777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2548993259"/>
      </p:ext>
    </p:extLst>
  </p:cSld>
  <p:clrMapOvr>
    <a:masterClrMapping/>
  </p:clrMapOvr>
  <p:transition advClick="0"/>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47641625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364471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9.xml"/><Relationship Id="rId18" Type="http://schemas.openxmlformats.org/officeDocument/2006/relationships/slideLayout" Target="../slideLayouts/slideLayout184.xml"/><Relationship Id="rId26" Type="http://schemas.openxmlformats.org/officeDocument/2006/relationships/slideLayout" Target="../slideLayouts/slideLayout192.xml"/><Relationship Id="rId3" Type="http://schemas.openxmlformats.org/officeDocument/2006/relationships/slideLayout" Target="../slideLayouts/slideLayout169.xml"/><Relationship Id="rId21" Type="http://schemas.openxmlformats.org/officeDocument/2006/relationships/slideLayout" Target="../slideLayouts/slideLayout187.xml"/><Relationship Id="rId34" Type="http://schemas.openxmlformats.org/officeDocument/2006/relationships/image" Target="../media/image7.png"/><Relationship Id="rId7" Type="http://schemas.openxmlformats.org/officeDocument/2006/relationships/slideLayout" Target="../slideLayouts/slideLayout173.xml"/><Relationship Id="rId12" Type="http://schemas.openxmlformats.org/officeDocument/2006/relationships/slideLayout" Target="../slideLayouts/slideLayout178.xml"/><Relationship Id="rId17" Type="http://schemas.openxmlformats.org/officeDocument/2006/relationships/slideLayout" Target="../slideLayouts/slideLayout183.xml"/><Relationship Id="rId25" Type="http://schemas.openxmlformats.org/officeDocument/2006/relationships/slideLayout" Target="../slideLayouts/slideLayout191.xml"/><Relationship Id="rId33" Type="http://schemas.openxmlformats.org/officeDocument/2006/relationships/image" Target="../media/image6.png"/><Relationship Id="rId2" Type="http://schemas.openxmlformats.org/officeDocument/2006/relationships/slideLayout" Target="../slideLayouts/slideLayout168.xml"/><Relationship Id="rId16" Type="http://schemas.openxmlformats.org/officeDocument/2006/relationships/slideLayout" Target="../slideLayouts/slideLayout182.xml"/><Relationship Id="rId20" Type="http://schemas.openxmlformats.org/officeDocument/2006/relationships/slideLayout" Target="../slideLayouts/slideLayout186.xml"/><Relationship Id="rId29" Type="http://schemas.openxmlformats.org/officeDocument/2006/relationships/slideLayout" Target="../slideLayouts/slideLayout195.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24" Type="http://schemas.openxmlformats.org/officeDocument/2006/relationships/slideLayout" Target="../slideLayouts/slideLayout190.xml"/><Relationship Id="rId32" Type="http://schemas.openxmlformats.org/officeDocument/2006/relationships/image" Target="../media/image9.png"/><Relationship Id="rId5" Type="http://schemas.openxmlformats.org/officeDocument/2006/relationships/slideLayout" Target="../slideLayouts/slideLayout171.xml"/><Relationship Id="rId15" Type="http://schemas.openxmlformats.org/officeDocument/2006/relationships/slideLayout" Target="../slideLayouts/slideLayout181.xml"/><Relationship Id="rId23" Type="http://schemas.openxmlformats.org/officeDocument/2006/relationships/slideLayout" Target="../slideLayouts/slideLayout189.xml"/><Relationship Id="rId28" Type="http://schemas.openxmlformats.org/officeDocument/2006/relationships/slideLayout" Target="../slideLayouts/slideLayout194.xml"/><Relationship Id="rId10" Type="http://schemas.openxmlformats.org/officeDocument/2006/relationships/slideLayout" Target="../slideLayouts/slideLayout176.xml"/><Relationship Id="rId19" Type="http://schemas.openxmlformats.org/officeDocument/2006/relationships/slideLayout" Target="../slideLayouts/slideLayout185.xml"/><Relationship Id="rId31" Type="http://schemas.openxmlformats.org/officeDocument/2006/relationships/image" Target="../media/image1.png"/><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slideLayout" Target="../slideLayouts/slideLayout180.xml"/><Relationship Id="rId22" Type="http://schemas.openxmlformats.org/officeDocument/2006/relationships/slideLayout" Target="../slideLayouts/slideLayout188.xml"/><Relationship Id="rId27" Type="http://schemas.openxmlformats.org/officeDocument/2006/relationships/slideLayout" Target="../slideLayouts/slideLayout193.xml"/><Relationship Id="rId30" Type="http://schemas.openxmlformats.org/officeDocument/2006/relationships/theme" Target="../theme/theme8.xml"/><Relationship Id="rId8" Type="http://schemas.openxmlformats.org/officeDocument/2006/relationships/slideLayout" Target="../slideLayouts/slideLayout1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56"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2765439462"/>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HEC-ResSim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b="1" dirty="0"/>
              <a:t>Reservoir Network Selection</a:t>
            </a:r>
          </a:p>
          <a:p>
            <a:pPr lvl="1"/>
            <a:endParaRPr lang="en-US" sz="2400" b="1" dirty="0"/>
          </a:p>
          <a:p>
            <a:pPr marL="0" lvl="1" indent="0">
              <a:buNone/>
            </a:pPr>
            <a:r>
              <a:rPr lang="en-US" sz="2400" b="1" dirty="0"/>
              <a:t>Run Control</a:t>
            </a:r>
          </a:p>
          <a:p>
            <a:pPr lvl="2"/>
            <a:r>
              <a:rPr lang="en-US" sz="2000" dirty="0"/>
              <a:t>Alternative Type , Compute Timestep, Compute Options </a:t>
            </a:r>
          </a:p>
          <a:p>
            <a:pPr lvl="1"/>
            <a:endParaRPr lang="en-US" sz="2400" b="1" dirty="0"/>
          </a:p>
          <a:p>
            <a:pPr marL="0" lvl="1" indent="0">
              <a:buNone/>
            </a:pPr>
            <a:r>
              <a:rPr lang="en-US" sz="2400" b="1" dirty="0"/>
              <a:t>Operations</a:t>
            </a:r>
          </a:p>
          <a:p>
            <a:pPr lvl="2"/>
            <a:r>
              <a:rPr lang="en-US" sz="2000" dirty="0"/>
              <a:t>Operation set per Reservoir, System Storage Balance</a:t>
            </a:r>
          </a:p>
          <a:p>
            <a:pPr lvl="1"/>
            <a:endParaRPr lang="en-US" sz="2400" b="1" dirty="0"/>
          </a:p>
          <a:p>
            <a:pPr marL="0" lvl="1" indent="0">
              <a:buNone/>
            </a:pPr>
            <a:r>
              <a:rPr lang="en-US" sz="2400" b="1" dirty="0"/>
              <a:t>Lookback</a:t>
            </a:r>
          </a:p>
          <a:p>
            <a:pPr lvl="2"/>
            <a:r>
              <a:rPr lang="en-US" sz="2000" dirty="0"/>
              <a:t>Starting Conditions – Pool Elevation, Releases</a:t>
            </a:r>
          </a:p>
          <a:p>
            <a:pPr lvl="1"/>
            <a:endParaRPr lang="en-US" sz="2400" b="1" dirty="0"/>
          </a:p>
          <a:p>
            <a:pPr marL="0" lvl="1" indent="0">
              <a:buNone/>
            </a:pPr>
            <a:r>
              <a:rPr lang="en-US" sz="2400" b="1" dirty="0"/>
              <a:t>Time Series</a:t>
            </a:r>
          </a:p>
          <a:p>
            <a:pPr lvl="2"/>
            <a:r>
              <a:rPr lang="en-US" sz="2000" dirty="0"/>
              <a:t>Local Inflows, Lookback Time Series, External Variables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Alternatives</a:t>
            </a:r>
          </a:p>
        </p:txBody>
      </p:sp>
    </p:spTree>
    <p:extLst>
      <p:ext uri="{BB962C8B-B14F-4D97-AF65-F5344CB8AC3E}">
        <p14:creationId xmlns:p14="http://schemas.microsoft.com/office/powerpoint/2010/main" val="2927228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Alternative Editor</a:t>
            </a:r>
          </a:p>
        </p:txBody>
      </p:sp>
      <p:pic>
        <p:nvPicPr>
          <p:cNvPr id="2" name="Content Placeholder 1">
            <a:extLst>
              <a:ext uri="{FF2B5EF4-FFF2-40B4-BE49-F238E27FC236}">
                <a16:creationId xmlns:a16="http://schemas.microsoft.com/office/drawing/2014/main" id="{0D9308DE-7F7F-72D9-78CD-CEAE2B7A75FD}"/>
              </a:ext>
            </a:extLst>
          </p:cNvPr>
          <p:cNvPicPr>
            <a:picLocks noGrp="1" noChangeAspect="1"/>
          </p:cNvPicPr>
          <p:nvPr>
            <p:ph sz="quarter" idx="10"/>
          </p:nvPr>
        </p:nvPicPr>
        <p:blipFill>
          <a:blip r:embed="rId3"/>
          <a:stretch>
            <a:fillRect/>
          </a:stretch>
        </p:blipFill>
        <p:spPr>
          <a:xfrm>
            <a:off x="1566688" y="1080994"/>
            <a:ext cx="7581515" cy="5453062"/>
          </a:xfrm>
          <a:prstGeom prst="rect">
            <a:avLst/>
          </a:prstGeom>
        </p:spPr>
      </p:pic>
    </p:spTree>
    <p:extLst>
      <p:ext uri="{BB962C8B-B14F-4D97-AF65-F5344CB8AC3E}">
        <p14:creationId xmlns:p14="http://schemas.microsoft.com/office/powerpoint/2010/main" val="296144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b="1" dirty="0"/>
              <a:t>Simulation </a:t>
            </a:r>
          </a:p>
          <a:p>
            <a:pPr lvl="2"/>
            <a:r>
              <a:rPr lang="en-US" sz="2000" dirty="0"/>
              <a:t>a specified Time Window</a:t>
            </a:r>
          </a:p>
          <a:p>
            <a:pPr lvl="2"/>
            <a:r>
              <a:rPr lang="en-US" sz="2000" dirty="0"/>
              <a:t>a set of alternatives to analyze</a:t>
            </a:r>
          </a:p>
          <a:p>
            <a:pPr lvl="1"/>
            <a:endParaRPr lang="en-US" sz="2400" dirty="0"/>
          </a:p>
          <a:p>
            <a:pPr marL="0" lvl="1" indent="0">
              <a:buNone/>
            </a:pPr>
            <a:r>
              <a:rPr lang="en-US" sz="2400" b="1" dirty="0"/>
              <a:t>Analysis Tools</a:t>
            </a:r>
          </a:p>
          <a:p>
            <a:pPr lvl="2"/>
            <a:r>
              <a:rPr lang="en-US" sz="2000" dirty="0"/>
              <a:t>Context-sensitive Plots</a:t>
            </a:r>
          </a:p>
          <a:p>
            <a:pPr lvl="2"/>
            <a:r>
              <a:rPr lang="en-US" sz="2000" dirty="0"/>
              <a:t>Release Decision Report</a:t>
            </a:r>
          </a:p>
          <a:p>
            <a:pPr lvl="2"/>
            <a:r>
              <a:rPr lang="en-US" sz="2000" dirty="0"/>
              <a:t>Summary Reports</a:t>
            </a:r>
          </a:p>
          <a:p>
            <a:pPr lvl="2"/>
            <a:r>
              <a:rPr lang="en-US" sz="2000" dirty="0"/>
              <a:t>Customized Plots</a:t>
            </a:r>
          </a:p>
          <a:p>
            <a:pPr lvl="2"/>
            <a:r>
              <a:rPr lang="en-US" sz="2000" dirty="0"/>
              <a:t>User-defined Reports</a:t>
            </a:r>
          </a:p>
          <a:p>
            <a:pPr lvl="2"/>
            <a:r>
              <a:rPr lang="en-US" sz="2000" dirty="0"/>
              <a:t>HEC-</a:t>
            </a:r>
            <a:r>
              <a:rPr lang="en-US" sz="2000" dirty="0" err="1"/>
              <a:t>DSSVue</a:t>
            </a:r>
            <a:endParaRPr lang="en-US" sz="2000" dirty="0"/>
          </a:p>
          <a:p>
            <a:pPr lvl="2"/>
            <a:r>
              <a:rPr lang="en-US" sz="2000" dirty="0"/>
              <a:t>The Operations Support Interface (OSI)</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Simulation and Analysis</a:t>
            </a:r>
          </a:p>
        </p:txBody>
      </p:sp>
    </p:spTree>
    <p:extLst>
      <p:ext uri="{BB962C8B-B14F-4D97-AF65-F5344CB8AC3E}">
        <p14:creationId xmlns:p14="http://schemas.microsoft.com/office/powerpoint/2010/main" val="645957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r>
              <a:rPr lang="en-US" dirty="0"/>
              <a:t>Graphical System Schematic, tightly integrated with CWMS (and HEC-WAT)</a:t>
            </a:r>
          </a:p>
          <a:p>
            <a:pPr lvl="1"/>
            <a:r>
              <a:rPr lang="en-US" dirty="0"/>
              <a:t>Hierarchical Outlet Structure</a:t>
            </a:r>
          </a:p>
          <a:p>
            <a:pPr lvl="1"/>
            <a:r>
              <a:rPr lang="en-US" dirty="0"/>
              <a:t>Diversions and Diverted Outlets</a:t>
            </a:r>
          </a:p>
          <a:p>
            <a:pPr lvl="1"/>
            <a:r>
              <a:rPr lang="en-US" dirty="0"/>
              <a:t>Release Allocation – Outlet Prioritization</a:t>
            </a:r>
          </a:p>
          <a:p>
            <a:pPr lvl="1"/>
            <a:r>
              <a:rPr lang="en-US" dirty="0"/>
              <a:t>Zone-Based Prioritized Operation Rule Set</a:t>
            </a:r>
          </a:p>
          <a:p>
            <a:pPr lvl="1"/>
            <a:r>
              <a:rPr lang="en-US" dirty="0"/>
              <a:t>Compute Intervals:  5min – 1day</a:t>
            </a:r>
          </a:p>
          <a:p>
            <a:pPr lvl="1"/>
            <a:r>
              <a:rPr lang="en-US" dirty="0"/>
              <a:t>Customizable Plots and Reports</a:t>
            </a:r>
          </a:p>
          <a:p>
            <a:pPr lvl="1"/>
            <a:r>
              <a:rPr lang="en-US" dirty="0"/>
              <a:t>Induced Surcharge Operation</a:t>
            </a:r>
          </a:p>
          <a:p>
            <a:pPr lvl="1"/>
            <a:r>
              <a:rPr lang="en-US" dirty="0"/>
              <a:t>Scheduled Local &amp; System Hydropower</a:t>
            </a:r>
          </a:p>
          <a:p>
            <a:pPr lvl="1"/>
            <a:r>
              <a:rPr lang="en-US" dirty="0"/>
              <a:t>Tandem and Parallel System Operations</a:t>
            </a:r>
          </a:p>
          <a:p>
            <a:pPr lvl="1"/>
            <a:r>
              <a:rPr lang="en-US" dirty="0"/>
              <a:t>Pump-back Storage Operation</a:t>
            </a:r>
          </a:p>
          <a:p>
            <a:pPr lvl="1"/>
            <a:r>
              <a:rPr lang="en-US" dirty="0"/>
              <a:t>Conditional (If-then-else) Rule Activation</a:t>
            </a:r>
          </a:p>
          <a:p>
            <a:pPr lvl="1"/>
            <a:r>
              <a:rPr lang="en-US" dirty="0"/>
              <a:t>User-Scripted Rules &amp; State Variables</a:t>
            </a:r>
          </a:p>
          <a:p>
            <a:pPr lvl="1"/>
            <a:r>
              <a:rPr lang="en-US" dirty="0"/>
              <a:t>Customizable Operations Support Interface (OSI)</a:t>
            </a:r>
          </a:p>
          <a:p>
            <a:pPr lvl="1"/>
            <a:endParaRPr lang="en-US" dirty="0"/>
          </a:p>
          <a:p>
            <a:pPr marL="0" lvl="1" indent="0">
              <a:buNone/>
            </a:pPr>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t>HEC-</a:t>
            </a:r>
            <a:r>
              <a:rPr lang="en-US" sz="3600" dirty="0" err="1"/>
              <a:t>ResSim’s</a:t>
            </a:r>
            <a:r>
              <a:rPr lang="en-US" sz="3600" dirty="0"/>
              <a:t> Major Features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spTree>
    <p:extLst>
      <p:ext uri="{BB962C8B-B14F-4D97-AF65-F5344CB8AC3E}">
        <p14:creationId xmlns:p14="http://schemas.microsoft.com/office/powerpoint/2010/main" val="3984386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a:spcBef>
                <a:spcPts val="800"/>
              </a:spcBef>
            </a:pPr>
            <a:r>
              <a:rPr lang="en-US" sz="2400" dirty="0"/>
              <a:t>Simulate Real-Time Reservoir Operations</a:t>
            </a:r>
          </a:p>
          <a:p>
            <a:pPr lvl="1">
              <a:spcBef>
                <a:spcPts val="800"/>
              </a:spcBef>
            </a:pPr>
            <a:endParaRPr lang="en-US" sz="1200" dirty="0"/>
          </a:p>
          <a:p>
            <a:pPr lvl="1">
              <a:spcBef>
                <a:spcPts val="800"/>
              </a:spcBef>
            </a:pPr>
            <a:r>
              <a:rPr lang="en-US" sz="2000" dirty="0"/>
              <a:t>Much of a water manager’s function is to operate the district’s reservoirs. CWMS is intended to support that effort.</a:t>
            </a:r>
          </a:p>
          <a:p>
            <a:pPr lvl="1">
              <a:spcBef>
                <a:spcPts val="800"/>
              </a:spcBef>
            </a:pPr>
            <a:endParaRPr lang="en-US" sz="1200" dirty="0"/>
          </a:p>
          <a:p>
            <a:pPr lvl="1">
              <a:spcBef>
                <a:spcPts val="800"/>
              </a:spcBef>
            </a:pPr>
            <a:r>
              <a:rPr lang="en-US" sz="2000" dirty="0"/>
              <a:t>CWMS, therefore, needed a modernized and integrated reservoir simulation model.</a:t>
            </a:r>
          </a:p>
          <a:p>
            <a:pPr lvl="1">
              <a:spcBef>
                <a:spcPts val="800"/>
              </a:spcBef>
            </a:pPr>
            <a:endParaRPr lang="en-US" sz="1200" dirty="0"/>
          </a:p>
          <a:p>
            <a:pPr lvl="1">
              <a:spcBef>
                <a:spcPts val="800"/>
              </a:spcBef>
            </a:pPr>
            <a:r>
              <a:rPr lang="en-US" sz="2000" dirty="0"/>
              <a:t>To meet that need, HEC-ResSim was developed in parallel with CWMS and its design requirements were strongly influenced by the water management community.</a:t>
            </a:r>
          </a:p>
          <a:p>
            <a:pPr lvl="1">
              <a:spcBef>
                <a:spcPts val="800"/>
              </a:spcBef>
            </a:pPr>
            <a:endParaRPr lang="en-US" sz="1200" b="1" dirty="0"/>
          </a:p>
          <a:p>
            <a:pPr lvl="1">
              <a:spcBef>
                <a:spcPts val="800"/>
              </a:spcBef>
            </a:pPr>
            <a:r>
              <a:rPr lang="en-US" sz="2000" b="1" dirty="0"/>
              <a:t>A good HEC-ResSim model for CWMS should provide the water manager a good first guess to use when determining the upcoming release schedule for their reservoirs.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HEC-</a:t>
            </a:r>
            <a:r>
              <a:rPr lang="en-US" dirty="0" err="1"/>
              <a:t>ResSim’s</a:t>
            </a:r>
            <a:r>
              <a:rPr lang="en-US" dirty="0"/>
              <a:t> Role in CWMS</a:t>
            </a:r>
          </a:p>
        </p:txBody>
      </p:sp>
    </p:spTree>
    <p:extLst>
      <p:ext uri="{BB962C8B-B14F-4D97-AF65-F5344CB8AC3E}">
        <p14:creationId xmlns:p14="http://schemas.microsoft.com/office/powerpoint/2010/main" val="2742478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Learn basic concepts of using HEC-ResSim in CWMS for making real-time reservoir operation decisions</a:t>
            </a:r>
          </a:p>
          <a:p>
            <a:pPr marL="0" lvl="1" indent="0">
              <a:buNone/>
            </a:pPr>
            <a:endParaRPr lang="en-US" sz="2400" dirty="0"/>
          </a:p>
          <a:p>
            <a:pPr marL="0" lvl="1" indent="0">
              <a:buNone/>
            </a:pPr>
            <a:r>
              <a:rPr lang="en-US" sz="2400" dirty="0"/>
              <a:t>Introduction to HEC-ResSim</a:t>
            </a:r>
          </a:p>
          <a:p>
            <a:pPr lvl="2"/>
            <a:r>
              <a:rPr lang="en-US" sz="2000" dirty="0"/>
              <a:t>What is ResSim? </a:t>
            </a:r>
          </a:p>
          <a:p>
            <a:pPr lvl="2"/>
            <a:r>
              <a:rPr lang="en-US" sz="2000" dirty="0"/>
              <a:t>What can ResSim do?  </a:t>
            </a:r>
          </a:p>
          <a:p>
            <a:pPr lvl="2"/>
            <a:r>
              <a:rPr lang="en-US" sz="2000" dirty="0"/>
              <a:t>Why do we want it in CWMS?</a:t>
            </a:r>
          </a:p>
          <a:p>
            <a:pPr marL="0" lvl="1" indent="0">
              <a:buNone/>
            </a:pPr>
            <a:endParaRPr lang="en-US" sz="2400" dirty="0"/>
          </a:p>
          <a:p>
            <a:pPr marL="0" lvl="1" indent="0">
              <a:buNone/>
            </a:pPr>
            <a:r>
              <a:rPr lang="en-US" sz="2400" dirty="0"/>
              <a:t>Integrating an HEC-ResSim model into CWMS</a:t>
            </a:r>
          </a:p>
          <a:p>
            <a:pPr lvl="2"/>
            <a:r>
              <a:rPr lang="en-US" sz="2000" dirty="0"/>
              <a:t>A brief review of importing, linking, etc. </a:t>
            </a:r>
          </a:p>
          <a:p>
            <a:pPr lvl="1"/>
            <a:endParaRPr lang="en-US" sz="2400" dirty="0"/>
          </a:p>
          <a:p>
            <a:pPr marL="0" lvl="1" indent="0">
              <a:buNone/>
            </a:pPr>
            <a:r>
              <a:rPr lang="en-US" sz="2400" dirty="0"/>
              <a:t>Using HEC-ResSim for Real-Time Decision Making</a:t>
            </a:r>
          </a:p>
          <a:p>
            <a:pPr lvl="2"/>
            <a:r>
              <a:rPr lang="en-US" sz="2000" dirty="0"/>
              <a:t>Data Considerations</a:t>
            </a:r>
          </a:p>
          <a:p>
            <a:pPr lvl="2"/>
            <a:r>
              <a:rPr lang="en-US" sz="2000" dirty="0"/>
              <a:t>How real-time modeling differs from planning studies</a:t>
            </a:r>
          </a:p>
          <a:p>
            <a:pPr lvl="2"/>
            <a:r>
              <a:rPr lang="en-US" sz="2000" dirty="0"/>
              <a:t>Regulation Schedule/Plan</a:t>
            </a:r>
          </a:p>
          <a:p>
            <a:pPr lvl="2"/>
            <a:r>
              <a:rPr lang="en-US" sz="2000" dirty="0"/>
              <a:t>The OSI</a:t>
            </a:r>
          </a:p>
          <a:p>
            <a:pPr lvl="1"/>
            <a:endParaRPr lang="en-US" dirty="0"/>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t>Overview</a:t>
            </a:r>
          </a:p>
        </p:txBody>
      </p:sp>
    </p:spTree>
    <p:extLst>
      <p:ext uri="{BB962C8B-B14F-4D97-AF65-F5344CB8AC3E}">
        <p14:creationId xmlns:p14="http://schemas.microsoft.com/office/powerpoint/2010/main" val="1542495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Introduction to HEC-ResSim</a:t>
            </a:r>
          </a:p>
        </p:txBody>
      </p:sp>
    </p:spTree>
    <p:extLst>
      <p:ext uri="{BB962C8B-B14F-4D97-AF65-F5344CB8AC3E}">
        <p14:creationId xmlns:p14="http://schemas.microsoft.com/office/powerpoint/2010/main" val="202269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800" dirty="0"/>
              <a:t>HEC-ResSim is a software program designed for simulating the operations of one or more reservoirs in a river system for a variety of operational goals and constraints.</a:t>
            </a:r>
          </a:p>
          <a:p>
            <a:pPr lvl="1"/>
            <a:endParaRPr lang="en-US" sz="28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What is HEC-ResSim?</a:t>
            </a:r>
          </a:p>
        </p:txBody>
      </p:sp>
    </p:spTree>
    <p:extLst>
      <p:ext uri="{BB962C8B-B14F-4D97-AF65-F5344CB8AC3E}">
        <p14:creationId xmlns:p14="http://schemas.microsoft.com/office/powerpoint/2010/main" val="3242675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spcBef>
                <a:spcPts val="1200"/>
              </a:spcBef>
              <a:buNone/>
            </a:pPr>
            <a:r>
              <a:rPr lang="en-US" sz="2400" dirty="0"/>
              <a:t>It can </a:t>
            </a:r>
            <a:r>
              <a:rPr lang="en-US" sz="2400" b="1" dirty="0">
                <a:solidFill>
                  <a:schemeClr val="accent2">
                    <a:lumMod val="75000"/>
                  </a:schemeClr>
                </a:solidFill>
              </a:rPr>
              <a:t>determine the releases</a:t>
            </a:r>
            <a:r>
              <a:rPr lang="en-US" sz="2400" dirty="0"/>
              <a:t> of one or more reservoirs for an observed, synthetic, or predicted flow event using a defined operation scheme and/or a prescribed release schedule.</a:t>
            </a:r>
          </a:p>
          <a:p>
            <a:pPr marL="0" lvl="1" indent="0">
              <a:spcBef>
                <a:spcPts val="1200"/>
              </a:spcBef>
              <a:buNone/>
            </a:pPr>
            <a:endParaRPr lang="en-US" sz="2400" dirty="0"/>
          </a:p>
          <a:p>
            <a:pPr marL="0" lvl="1" indent="0">
              <a:spcBef>
                <a:spcPts val="1200"/>
              </a:spcBef>
              <a:buNone/>
            </a:pPr>
            <a:r>
              <a:rPr lang="en-US" sz="2400" dirty="0"/>
              <a:t>It uses mass-balance computations to </a:t>
            </a:r>
            <a:r>
              <a:rPr lang="en-US" sz="2400" b="1" dirty="0">
                <a:solidFill>
                  <a:schemeClr val="accent2">
                    <a:lumMod val="75000"/>
                  </a:schemeClr>
                </a:solidFill>
              </a:rPr>
              <a:t>determine the resulting pool elevation and storage</a:t>
            </a:r>
            <a:r>
              <a:rPr lang="en-US" sz="2400" dirty="0"/>
              <a:t> for each reservoir.</a:t>
            </a:r>
          </a:p>
          <a:p>
            <a:pPr marL="0" lvl="1" indent="0">
              <a:spcBef>
                <a:spcPts val="1200"/>
              </a:spcBef>
              <a:buNone/>
            </a:pPr>
            <a:endParaRPr lang="en-US" sz="2400" dirty="0"/>
          </a:p>
          <a:p>
            <a:pPr marL="0" lvl="1" indent="0">
              <a:spcBef>
                <a:spcPts val="1200"/>
              </a:spcBef>
              <a:buNone/>
            </a:pPr>
            <a:r>
              <a:rPr lang="en-US" sz="2400" dirty="0"/>
              <a:t>It can </a:t>
            </a:r>
            <a:r>
              <a:rPr lang="en-US" sz="2400" b="1" dirty="0">
                <a:solidFill>
                  <a:schemeClr val="accent2">
                    <a:lumMod val="75000"/>
                  </a:schemeClr>
                </a:solidFill>
              </a:rPr>
              <a:t>route and combine inflows</a:t>
            </a:r>
            <a:r>
              <a:rPr lang="en-US" sz="2400" dirty="0"/>
              <a:t> and the </a:t>
            </a:r>
            <a:r>
              <a:rPr lang="en-US" sz="2400" i="1" dirty="0">
                <a:solidFill>
                  <a:schemeClr val="accent2">
                    <a:lumMod val="75000"/>
                  </a:schemeClr>
                </a:solidFill>
              </a:rPr>
              <a:t>determined releases</a:t>
            </a:r>
            <a:r>
              <a:rPr lang="en-US" sz="2400" dirty="0"/>
              <a:t> through the modeled river system using hydrologic routing.</a:t>
            </a:r>
          </a:p>
          <a:p>
            <a:pPr marL="0" lvl="1" indent="0">
              <a:buNone/>
            </a:pPr>
            <a:endParaRPr lang="en-US" sz="28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t>What can HEC-ResSim do?</a:t>
            </a:r>
          </a:p>
        </p:txBody>
      </p:sp>
    </p:spTree>
    <p:extLst>
      <p:ext uri="{BB962C8B-B14F-4D97-AF65-F5344CB8AC3E}">
        <p14:creationId xmlns:p14="http://schemas.microsoft.com/office/powerpoint/2010/main" val="2744987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dirty="0"/>
              <a:t>The HEC-ResSim schematic…</a:t>
            </a:r>
          </a:p>
          <a:p>
            <a:pPr lvl="1"/>
            <a:r>
              <a:rPr lang="en-US" sz="2400" dirty="0"/>
              <a:t>Reservoirs</a:t>
            </a:r>
          </a:p>
          <a:p>
            <a:pPr lvl="2"/>
            <a:r>
              <a:rPr lang="en-US" sz="1600" dirty="0"/>
              <a:t>Pool Definition</a:t>
            </a:r>
          </a:p>
          <a:p>
            <a:pPr lvl="2"/>
            <a:r>
              <a:rPr lang="en-US" sz="1600" dirty="0"/>
              <a:t>Hierarchical Outlet Structure</a:t>
            </a:r>
          </a:p>
          <a:p>
            <a:pPr lvl="2"/>
            <a:r>
              <a:rPr lang="en-US" sz="1600" dirty="0"/>
              <a:t>Operation Plans</a:t>
            </a:r>
          </a:p>
          <a:p>
            <a:pPr lvl="1"/>
            <a:r>
              <a:rPr lang="en-US" sz="2400" dirty="0"/>
              <a:t>Junctions/Control Points</a:t>
            </a:r>
          </a:p>
          <a:p>
            <a:pPr lvl="2"/>
            <a:r>
              <a:rPr lang="en-US" sz="1600" dirty="0"/>
              <a:t>Inflows</a:t>
            </a:r>
          </a:p>
          <a:p>
            <a:pPr lvl="2"/>
            <a:r>
              <a:rPr lang="en-US" sz="1600" dirty="0"/>
              <a:t>Outflow</a:t>
            </a:r>
          </a:p>
          <a:p>
            <a:pPr lvl="2"/>
            <a:r>
              <a:rPr lang="en-US" sz="1600" dirty="0"/>
              <a:t>Stage lookup</a:t>
            </a:r>
          </a:p>
          <a:p>
            <a:pPr lvl="1"/>
            <a:r>
              <a:rPr lang="en-US" sz="2400" dirty="0"/>
              <a:t>Routing Reaches &amp; Diversions</a:t>
            </a:r>
          </a:p>
          <a:p>
            <a:pPr lvl="2"/>
            <a:r>
              <a:rPr lang="en-US" sz="1600" dirty="0"/>
              <a:t>Provide Connectivity </a:t>
            </a:r>
          </a:p>
          <a:p>
            <a:pPr lvl="2"/>
            <a:r>
              <a:rPr lang="en-US" sz="1600" dirty="0"/>
              <a:t>Hydrologic Routing</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Reservoir Network</a:t>
            </a:r>
          </a:p>
        </p:txBody>
      </p:sp>
      <p:pic>
        <p:nvPicPr>
          <p:cNvPr id="2" name="Picture 1">
            <a:extLst>
              <a:ext uri="{FF2B5EF4-FFF2-40B4-BE49-F238E27FC236}">
                <a16:creationId xmlns:a16="http://schemas.microsoft.com/office/drawing/2014/main" id="{AFF2E59C-FC62-CD2A-C69E-45DFBF292702}"/>
              </a:ext>
            </a:extLst>
          </p:cNvPr>
          <p:cNvPicPr>
            <a:picLocks noChangeAspect="1"/>
          </p:cNvPicPr>
          <p:nvPr/>
        </p:nvPicPr>
        <p:blipFill>
          <a:blip r:embed="rId3"/>
          <a:stretch>
            <a:fillRect/>
          </a:stretch>
        </p:blipFill>
        <p:spPr>
          <a:xfrm>
            <a:off x="5322277" y="1151905"/>
            <a:ext cx="3876000" cy="5222286"/>
          </a:xfrm>
          <a:prstGeom prst="rect">
            <a:avLst/>
          </a:prstGeom>
        </p:spPr>
      </p:pic>
    </p:spTree>
    <p:extLst>
      <p:ext uri="{BB962C8B-B14F-4D97-AF65-F5344CB8AC3E}">
        <p14:creationId xmlns:p14="http://schemas.microsoft.com/office/powerpoint/2010/main" val="107779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b="1" dirty="0"/>
              <a:t>Guide-Curve </a:t>
            </a:r>
          </a:p>
          <a:p>
            <a:pPr lvl="2"/>
            <a:r>
              <a:rPr lang="en-US" sz="2000" dirty="0"/>
              <a:t>A Seasonal or Variable Target Pool Elevation</a:t>
            </a:r>
          </a:p>
          <a:p>
            <a:pPr lvl="1"/>
            <a:endParaRPr lang="en-US" sz="2400" dirty="0"/>
          </a:p>
          <a:p>
            <a:pPr marL="0" lvl="1" indent="0">
              <a:buNone/>
            </a:pPr>
            <a:r>
              <a:rPr lang="en-US" sz="2400" b="1" dirty="0"/>
              <a:t>Basic Guide Curve Operation</a:t>
            </a:r>
          </a:p>
          <a:p>
            <a:pPr lvl="2"/>
            <a:r>
              <a:rPr lang="en-US" sz="2000" dirty="0"/>
              <a:t>“Within physical limits, get the reservoir pool elevation to guide curve as fast as possible.”</a:t>
            </a:r>
          </a:p>
          <a:p>
            <a:pPr lvl="1"/>
            <a:endParaRPr lang="en-US" sz="2400" dirty="0"/>
          </a:p>
          <a:p>
            <a:pPr marL="0" lvl="1" indent="0">
              <a:buNone/>
            </a:pPr>
            <a:r>
              <a:rPr lang="en-US" sz="2400" b="1" dirty="0"/>
              <a:t>Operating Zones</a:t>
            </a:r>
          </a:p>
          <a:p>
            <a:pPr lvl="2"/>
            <a:r>
              <a:rPr lang="en-US" sz="2000" dirty="0"/>
              <a:t>Divide the storage pool into operational zones.</a:t>
            </a:r>
          </a:p>
          <a:p>
            <a:pPr lvl="2"/>
            <a:r>
              <a:rPr lang="en-US" sz="2000" dirty="0"/>
              <a:t>A prioritized set of rules within each zone limits or overrides basic guide curve operation.</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Rule-Based Reservoir Operations</a:t>
            </a:r>
          </a:p>
        </p:txBody>
      </p:sp>
    </p:spTree>
    <p:extLst>
      <p:ext uri="{BB962C8B-B14F-4D97-AF65-F5344CB8AC3E}">
        <p14:creationId xmlns:p14="http://schemas.microsoft.com/office/powerpoint/2010/main" val="1308866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b="1" dirty="0"/>
              <a:t>The Rules</a:t>
            </a:r>
          </a:p>
          <a:p>
            <a:pPr lvl="1"/>
            <a:r>
              <a:rPr lang="en-US" dirty="0"/>
              <a:t>Release Function – local (at-site) objectives</a:t>
            </a:r>
          </a:p>
          <a:p>
            <a:pPr lvl="1"/>
            <a:r>
              <a:rPr lang="en-US" dirty="0"/>
              <a:t>Downstream Control Function – downstream objectives</a:t>
            </a:r>
          </a:p>
          <a:p>
            <a:pPr lvl="1"/>
            <a:r>
              <a:rPr lang="en-US" dirty="0"/>
              <a:t>Rates of Change – on release or elevation</a:t>
            </a:r>
          </a:p>
          <a:p>
            <a:pPr lvl="1"/>
            <a:r>
              <a:rPr lang="en-US" dirty="0"/>
              <a:t>Induced Surcharge - Emergency Gate Regulation </a:t>
            </a:r>
          </a:p>
          <a:p>
            <a:pPr lvl="1"/>
            <a:r>
              <a:rPr lang="en-US" dirty="0"/>
              <a:t>Hydropower – local and system</a:t>
            </a:r>
          </a:p>
          <a:p>
            <a:pPr lvl="1"/>
            <a:r>
              <a:rPr lang="en-US" dirty="0"/>
              <a:t>Pump Schedule </a:t>
            </a:r>
          </a:p>
          <a:p>
            <a:pPr lvl="1"/>
            <a:r>
              <a:rPr lang="en-US" dirty="0"/>
              <a:t>Tandem</a:t>
            </a:r>
          </a:p>
          <a:p>
            <a:pPr lvl="1"/>
            <a:r>
              <a:rPr lang="en-US" dirty="0"/>
              <a:t>Prescribed Release</a:t>
            </a:r>
          </a:p>
          <a:p>
            <a:pPr lvl="1"/>
            <a:r>
              <a:rPr lang="en-US" dirty="0"/>
              <a:t>User-Scripted</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Rule-Based Reservoir Operations</a:t>
            </a:r>
          </a:p>
        </p:txBody>
      </p:sp>
    </p:spTree>
    <p:extLst>
      <p:ext uri="{BB962C8B-B14F-4D97-AF65-F5344CB8AC3E}">
        <p14:creationId xmlns:p14="http://schemas.microsoft.com/office/powerpoint/2010/main" val="3737900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Reservoir Editor</a:t>
            </a:r>
          </a:p>
        </p:txBody>
      </p:sp>
      <p:pic>
        <p:nvPicPr>
          <p:cNvPr id="7" name="Picture 6">
            <a:extLst>
              <a:ext uri="{FF2B5EF4-FFF2-40B4-BE49-F238E27FC236}">
                <a16:creationId xmlns:a16="http://schemas.microsoft.com/office/drawing/2014/main" id="{19FC6344-9DE0-234B-536E-4FECDE5B4BFB}"/>
              </a:ext>
            </a:extLst>
          </p:cNvPr>
          <p:cNvPicPr>
            <a:picLocks noChangeAspect="1"/>
          </p:cNvPicPr>
          <p:nvPr/>
        </p:nvPicPr>
        <p:blipFill>
          <a:blip r:embed="rId3"/>
          <a:stretch>
            <a:fillRect/>
          </a:stretch>
        </p:blipFill>
        <p:spPr>
          <a:xfrm>
            <a:off x="1961581" y="961901"/>
            <a:ext cx="7907468" cy="5881384"/>
          </a:xfrm>
          <a:prstGeom prst="rect">
            <a:avLst/>
          </a:prstGeom>
        </p:spPr>
      </p:pic>
    </p:spTree>
    <p:extLst>
      <p:ext uri="{BB962C8B-B14F-4D97-AF65-F5344CB8AC3E}">
        <p14:creationId xmlns:p14="http://schemas.microsoft.com/office/powerpoint/2010/main" val="4193356039"/>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15562</TotalTime>
  <Words>2522</Words>
  <Application>Microsoft Office PowerPoint</Application>
  <PresentationFormat>Widescreen</PresentationFormat>
  <Paragraphs>306</Paragraphs>
  <Slides>15</Slides>
  <Notes>13</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15</vt:i4>
      </vt:variant>
    </vt:vector>
  </HeadingPairs>
  <TitlesOfParts>
    <vt:vector size="26"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HEC-ResSim in CWMS</vt:lpstr>
      <vt:lpstr>Overview</vt:lpstr>
      <vt:lpstr>Introduction to HEC-ResSim</vt:lpstr>
      <vt:lpstr>What is HEC-ResSim?</vt:lpstr>
      <vt:lpstr>What can HEC-ResSim do?</vt:lpstr>
      <vt:lpstr>The Reservoir Network</vt:lpstr>
      <vt:lpstr>Rule-Based Reservoir Operations</vt:lpstr>
      <vt:lpstr>Rule-Based Reservoir Operations</vt:lpstr>
      <vt:lpstr>Reservoir Editor</vt:lpstr>
      <vt:lpstr>Alternatives</vt:lpstr>
      <vt:lpstr>Alternative Editor</vt:lpstr>
      <vt:lpstr>Simulation and Analysis</vt:lpstr>
      <vt:lpstr>HEC-ResSim’s Major Features</vt:lpstr>
      <vt:lpstr>HEC-ResSim’s Role in CWMS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503</cp:revision>
  <dcterms:created xsi:type="dcterms:W3CDTF">2017-02-20T05:10:01Z</dcterms:created>
  <dcterms:modified xsi:type="dcterms:W3CDTF">2025-02-07T23:07:18Z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