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6" r:id="rId11"/>
  </p:sldMasterIdLst>
  <p:notesMasterIdLst>
    <p:notesMasterId r:id="rId26"/>
  </p:notesMasterIdLst>
  <p:handoutMasterIdLst>
    <p:handoutMasterId r:id="rId27"/>
  </p:handoutMasterIdLst>
  <p:sldIdLst>
    <p:sldId id="538" r:id="rId12"/>
    <p:sldId id="446" r:id="rId13"/>
    <p:sldId id="454" r:id="rId14"/>
    <p:sldId id="463" r:id="rId15"/>
    <p:sldId id="464" r:id="rId16"/>
    <p:sldId id="465" r:id="rId17"/>
    <p:sldId id="521" r:id="rId18"/>
    <p:sldId id="522" r:id="rId19"/>
    <p:sldId id="523" r:id="rId20"/>
    <p:sldId id="469" r:id="rId21"/>
    <p:sldId id="539" r:id="rId22"/>
    <p:sldId id="471" r:id="rId23"/>
    <p:sldId id="540" r:id="rId24"/>
    <p:sldId id="44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2/7/2025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3473170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 </a:t>
            </a:r>
          </a:p>
          <a:p>
            <a:pPr marL="474254" lvl="1" indent="-237127">
              <a:buFont typeface="+mj-lt"/>
              <a:buAutoNum type="arabicPeriod" startAt="8"/>
            </a:pPr>
            <a:r>
              <a:rPr lang="en-US" dirty="0"/>
              <a:t>Configuring the Extract</a:t>
            </a:r>
          </a:p>
          <a:p>
            <a:pPr marL="228567" lvl="1" indent="0">
              <a:buNone/>
            </a:pPr>
            <a:r>
              <a:rPr lang="en-US" i="1" dirty="0"/>
              <a:t>This slide is a screen shot of the Extract Editor</a:t>
            </a:r>
            <a:endParaRPr lang="en-US" dirty="0"/>
          </a:p>
          <a:p>
            <a:pPr lvl="2"/>
            <a:r>
              <a:rPr lang="en-US" i="1" dirty="0"/>
              <a:t>Focus on the ResSim “required inputs”: Lookback Data!  And maybe operational info…</a:t>
            </a:r>
          </a:p>
          <a:p>
            <a:pPr lvl="2"/>
            <a:r>
              <a:rPr lang="en-US" i="1" dirty="0"/>
              <a:t>Discuss </a:t>
            </a:r>
            <a:r>
              <a:rPr lang="en-US" b="1" i="1" dirty="0"/>
              <a:t>time step</a:t>
            </a:r>
            <a:r>
              <a:rPr lang="en-US" i="1" dirty="0"/>
              <a:t>, time window, and data type.  </a:t>
            </a:r>
          </a:p>
          <a:p>
            <a:pPr lvl="3"/>
            <a:r>
              <a:rPr lang="en-US" i="1" dirty="0"/>
              <a:t>Time series, grids</a:t>
            </a:r>
          </a:p>
          <a:p>
            <a:pPr lvl="3"/>
            <a:r>
              <a:rPr lang="en-US" i="1" dirty="0"/>
              <a:t>15 min data vs hourly or daily</a:t>
            </a:r>
          </a:p>
          <a:p>
            <a:pPr lvl="3"/>
            <a:r>
              <a:rPr lang="en-US" i="1" dirty="0"/>
              <a:t>Instantaneous versus period average</a:t>
            </a:r>
          </a:p>
          <a:p>
            <a:pPr lvl="2"/>
            <a:r>
              <a:rPr lang="en-US" i="1" dirty="0"/>
              <a:t>Explain how this affects which group a given record should be added to.</a:t>
            </a:r>
          </a:p>
          <a:p>
            <a:pPr lvl="3"/>
            <a:r>
              <a:rPr lang="en-US" i="1" dirty="0"/>
              <a:t>Interpolation</a:t>
            </a:r>
          </a:p>
          <a:p>
            <a:pPr lvl="3"/>
            <a:r>
              <a:rPr lang="en-US" i="1" dirty="0"/>
              <a:t>Extract Offsets</a:t>
            </a:r>
          </a:p>
          <a:p>
            <a:pPr lvl="1">
              <a:buAutoNum type="arabicPeriod" startAt="9"/>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433748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200"/>
              </a:lnSpc>
              <a:buFont typeface="+mj-lt"/>
              <a:buAutoNum type="alphaUcPeriod" startAt="2"/>
            </a:pPr>
            <a:r>
              <a:rPr lang="en-US" dirty="0"/>
              <a:t>Integrating a ResSim Model into CWMS</a:t>
            </a:r>
          </a:p>
          <a:p>
            <a:pPr marL="474254" lvl="1" indent="-237127">
              <a:lnSpc>
                <a:spcPts val="1200"/>
              </a:lnSpc>
              <a:buFont typeface="+mj-lt"/>
              <a:buAutoNum type="arabicPeriod" startAt="10"/>
            </a:pPr>
            <a:r>
              <a:rPr lang="en-US" dirty="0"/>
              <a:t>Compute, Continued</a:t>
            </a:r>
          </a:p>
          <a:p>
            <a:pPr marL="653746" lvl="2" indent="-179492">
              <a:lnSpc>
                <a:spcPts val="1200"/>
              </a:lnSpc>
              <a:buFont typeface="+mj-lt"/>
              <a:buAutoNum type="alphaLcPeriod" startAt="2"/>
            </a:pPr>
            <a:r>
              <a:rPr lang="en-US" dirty="0"/>
              <a:t>Watch the Compute Progress Dialog.  When Done (success or failure)…</a:t>
            </a:r>
          </a:p>
          <a:p>
            <a:pPr marL="653746" lvl="2" indent="-179492">
              <a:lnSpc>
                <a:spcPts val="1200"/>
              </a:lnSpc>
              <a:buAutoNum type="alphaLcPeriod" startAt="2"/>
            </a:pPr>
            <a:r>
              <a:rPr lang="en-US" dirty="0"/>
              <a:t>Spend some time reading the messages in the Compute Progress Dialog</a:t>
            </a:r>
          </a:p>
          <a:p>
            <a:pPr marL="829944" lvl="3" indent="-179492">
              <a:lnSpc>
                <a:spcPts val="1200"/>
              </a:lnSpc>
            </a:pPr>
            <a:r>
              <a:rPr lang="en-US" dirty="0"/>
              <a:t>(usually) Red Text are ERRORs – a red message usually indicates a problem that halts the compute.  The problem must be resolved before you can get a complete compute.</a:t>
            </a:r>
          </a:p>
          <a:p>
            <a:pPr marL="829944" lvl="3" indent="-179492">
              <a:lnSpc>
                <a:spcPts val="1200"/>
              </a:lnSpc>
            </a:pPr>
            <a:r>
              <a:rPr lang="en-US" dirty="0"/>
              <a:t>Yellow/Orange Text are Warnings - understand the warnings – these usually won’t stop the compute but your results may be questionable</a:t>
            </a:r>
          </a:p>
          <a:p>
            <a:pPr marL="829944" lvl="3" indent="-179492">
              <a:lnSpc>
                <a:spcPts val="1200"/>
              </a:lnSpc>
            </a:pPr>
            <a:r>
              <a:rPr lang="en-US" dirty="0"/>
              <a:t>Black Text is informational - become familiar with the messages, there’s important “progress” information in there</a:t>
            </a:r>
          </a:p>
          <a:p>
            <a:pPr marL="653746" lvl="2" indent="-179492">
              <a:lnSpc>
                <a:spcPts val="1200"/>
              </a:lnSpc>
              <a:buAutoNum type="alphaLcPeriod" startAt="2"/>
            </a:pPr>
            <a:r>
              <a:rPr lang="en-US" dirty="0"/>
              <a:t>Look for more information generated by the compute in:</a:t>
            </a:r>
          </a:p>
          <a:p>
            <a:pPr marL="829944" lvl="3" indent="-179492">
              <a:lnSpc>
                <a:spcPts val="1200"/>
              </a:lnSpc>
            </a:pPr>
            <a:r>
              <a:rPr lang="en-US" dirty="0"/>
              <a:t>Message Box of the CAVI, Compute Log, Console Log, Model Server Log</a:t>
            </a:r>
          </a:p>
          <a:p>
            <a:pPr marL="653746" lvl="2" indent="-179492">
              <a:lnSpc>
                <a:spcPts val="1200"/>
              </a:lnSpc>
              <a:buAutoNum type="alphaLcPeriod" startAt="2"/>
            </a:pPr>
            <a:r>
              <a:rPr lang="en-US" dirty="0"/>
              <a:t>Most Errors are caused by the input data</a:t>
            </a:r>
          </a:p>
          <a:p>
            <a:pPr marL="653746" lvl="2" indent="-179492">
              <a:lnSpc>
                <a:spcPts val="1200"/>
              </a:lnSpc>
              <a:buAutoNum type="alphaLcPeriod" startAt="2"/>
            </a:pPr>
            <a:r>
              <a:rPr lang="en-US" dirty="0"/>
              <a:t>Analyze and Correct Any Errors</a:t>
            </a:r>
          </a:p>
          <a:p>
            <a:pPr marL="653746" lvl="3" indent="-179492">
              <a:lnSpc>
                <a:spcPts val="1200"/>
              </a:lnSpc>
              <a:buNone/>
            </a:pPr>
            <a:r>
              <a:rPr lang="en-US" dirty="0"/>
              <a:t>For Example  “</a:t>
            </a:r>
            <a:r>
              <a:rPr lang="en-US" dirty="0">
                <a:solidFill>
                  <a:srgbClr val="FF0000"/>
                </a:solidFill>
              </a:rPr>
              <a:t>known release TS empty or invalid</a:t>
            </a:r>
            <a:r>
              <a:rPr lang="en-US" dirty="0"/>
              <a:t>”</a:t>
            </a:r>
          </a:p>
          <a:p>
            <a:pPr marL="829944" lvl="3" indent="-179492">
              <a:lnSpc>
                <a:spcPts val="1200"/>
              </a:lnSpc>
            </a:pPr>
            <a:r>
              <a:rPr lang="en-US" dirty="0"/>
              <a:t>means: a time series record is empty, missing, or has “validity” flags raised.  And…”known release”.. What’s that?  A Lookback release?  Or a local flow?</a:t>
            </a:r>
          </a:p>
          <a:p>
            <a:pPr marL="829944" lvl="3" indent="-179492">
              <a:lnSpc>
                <a:spcPts val="1200"/>
              </a:lnSpc>
            </a:pPr>
            <a:r>
              <a:rPr lang="en-US" dirty="0"/>
              <a:t>But look deeper… at the messages around the error messages.  </a:t>
            </a:r>
          </a:p>
          <a:p>
            <a:pPr marL="829944" lvl="3" indent="-179492">
              <a:lnSpc>
                <a:spcPts val="1200"/>
              </a:lnSpc>
            </a:pPr>
            <a:r>
              <a:rPr lang="en-US" dirty="0"/>
              <a:t>See if you are being told which model element the TS is for.  </a:t>
            </a:r>
          </a:p>
          <a:p>
            <a:pPr marL="829944" lvl="3" indent="-179492">
              <a:lnSpc>
                <a:spcPts val="1200"/>
              </a:lnSpc>
            </a:pPr>
            <a:r>
              <a:rPr lang="en-US" dirty="0"/>
              <a:t>Do you know where ResSim is in its compute process?  (Init, </a:t>
            </a:r>
            <a:r>
              <a:rPr lang="en-US" dirty="0" err="1"/>
              <a:t>cumloc</a:t>
            </a:r>
            <a:r>
              <a:rPr lang="en-US" dirty="0"/>
              <a:t>, </a:t>
            </a:r>
            <a:r>
              <a:rPr lang="en-US" dirty="0" err="1"/>
              <a:t>unreg</a:t>
            </a:r>
            <a:r>
              <a:rPr lang="en-US" dirty="0"/>
              <a:t>, reg, holdouts?)</a:t>
            </a:r>
          </a:p>
          <a:p>
            <a:pPr marL="829944" lvl="3" indent="-179492">
              <a:lnSpc>
                <a:spcPts val="1200"/>
              </a:lnSpc>
            </a:pPr>
            <a:r>
              <a:rPr lang="en-US" dirty="0"/>
              <a:t>Is there a time window message or a date and time in the message?</a:t>
            </a:r>
          </a:p>
          <a:p>
            <a:pPr marL="829944" lvl="4" indent="0">
              <a:lnSpc>
                <a:spcPts val="1200"/>
              </a:lnSpc>
              <a:buNone/>
            </a:pPr>
            <a:r>
              <a:rPr lang="en-US" dirty="0"/>
              <a:t>If so, check the message’s time info against the compute time window in the control panel (and at the beginning of the Progress dialog’s ResSim messages) Use </a:t>
            </a:r>
            <a:r>
              <a:rPr lang="en-US" dirty="0" err="1"/>
              <a:t>DSSVue</a:t>
            </a:r>
            <a:r>
              <a:rPr lang="en-US" dirty="0"/>
              <a:t> to check if the time-series record exists in the </a:t>
            </a:r>
            <a:r>
              <a:rPr lang="en-US" dirty="0" err="1"/>
              <a:t>forecast.dss</a:t>
            </a:r>
            <a:r>
              <a:rPr lang="en-US" dirty="0"/>
              <a:t> file and if it does, check if there’s missing data.  </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a:p>
        </p:txBody>
      </p:sp>
    </p:spTree>
    <p:extLst>
      <p:ext uri="{BB962C8B-B14F-4D97-AF65-F5344CB8AC3E}">
        <p14:creationId xmlns:p14="http://schemas.microsoft.com/office/powerpoint/2010/main" val="1433614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14</a:t>
            </a:fld>
            <a:endParaRPr lang="en-US" dirty="0"/>
          </a:p>
        </p:txBody>
      </p:sp>
    </p:spTree>
    <p:extLst>
      <p:ext uri="{BB962C8B-B14F-4D97-AF65-F5344CB8AC3E}">
        <p14:creationId xmlns:p14="http://schemas.microsoft.com/office/powerpoint/2010/main" val="144313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a:t>
            </a:r>
            <a:r>
              <a:rPr lang="en-US" b="1" u="sng" dirty="0"/>
              <a:t>CWMS</a:t>
            </a:r>
          </a:p>
          <a:p>
            <a:pPr marL="474254" lvl="1" indent="-237127"/>
            <a:r>
              <a:rPr lang="en-US" dirty="0"/>
              <a:t>Watershed Setup – A Process</a:t>
            </a:r>
          </a:p>
          <a:p>
            <a:pPr marL="457133" lvl="2" indent="0">
              <a:buNone/>
            </a:pPr>
            <a:r>
              <a:rPr lang="en-US" i="1" dirty="0"/>
              <a:t>This slide shows the </a:t>
            </a:r>
            <a:r>
              <a:rPr lang="en-US" b="1" dirty="0"/>
              <a:t>Next Steps </a:t>
            </a:r>
            <a:r>
              <a:rPr lang="en-US" i="1" dirty="0"/>
              <a:t>dialog. This dialog is displayed by the CAVI after you (first) </a:t>
            </a:r>
            <a:r>
              <a:rPr lang="en-US" i="1" u="sng" dirty="0"/>
              <a:t>create a new watershed</a:t>
            </a:r>
            <a:r>
              <a:rPr lang="en-US" i="1" dirty="0"/>
              <a:t>.  It is a reminder of the steps you need to take to assemble a watershed for use in CWMS…</a:t>
            </a:r>
            <a:endParaRPr lang="en-US" dirty="0"/>
          </a:p>
          <a:p>
            <a:pPr lvl="2"/>
            <a:r>
              <a:rPr lang="en-US" b="1" dirty="0"/>
              <a:t>Import</a:t>
            </a:r>
            <a:r>
              <a:rPr lang="en-US" dirty="0"/>
              <a:t> any additional </a:t>
            </a:r>
            <a:r>
              <a:rPr lang="en-US" b="1" dirty="0"/>
              <a:t>models</a:t>
            </a:r>
          </a:p>
          <a:p>
            <a:pPr lvl="2"/>
            <a:r>
              <a:rPr lang="en-US" dirty="0"/>
              <a:t>Define the </a:t>
            </a:r>
            <a:r>
              <a:rPr lang="en-US" b="1" dirty="0"/>
              <a:t>Program Order</a:t>
            </a:r>
            <a:r>
              <a:rPr lang="en-US" dirty="0"/>
              <a:t>	</a:t>
            </a:r>
          </a:p>
          <a:p>
            <a:pPr marL="685700" lvl="3" indent="0">
              <a:buNone/>
            </a:pPr>
            <a:r>
              <a:rPr lang="en-US" i="1" dirty="0"/>
              <a:t>Note: steps 1 &amp; 2 are swappable.  It may be more logical to specify the program order before importing the models.</a:t>
            </a:r>
          </a:p>
          <a:p>
            <a:pPr lvl="2"/>
            <a:r>
              <a:rPr lang="en-US" dirty="0"/>
              <a:t>Assign </a:t>
            </a:r>
            <a:r>
              <a:rPr lang="en-US" b="1" dirty="0"/>
              <a:t>Key Letters</a:t>
            </a:r>
          </a:p>
          <a:p>
            <a:pPr lvl="2"/>
            <a:r>
              <a:rPr lang="en-US" dirty="0"/>
              <a:t>Create a </a:t>
            </a:r>
            <a:r>
              <a:rPr lang="en-US" b="1" dirty="0"/>
              <a:t>Forecast Run</a:t>
            </a:r>
            <a:r>
              <a:rPr lang="en-US" dirty="0"/>
              <a:t>.  </a:t>
            </a:r>
            <a:r>
              <a:rPr lang="en-US" i="1" dirty="0"/>
              <a:t>Assemble the model alternatives into a sequence.  Only “lettered” alternatives can be used</a:t>
            </a:r>
          </a:p>
          <a:p>
            <a:pPr lvl="2"/>
            <a:r>
              <a:rPr lang="en-US" b="1" dirty="0"/>
              <a:t>Model Linking</a:t>
            </a:r>
            <a:r>
              <a:rPr lang="en-US" dirty="0"/>
              <a:t>. </a:t>
            </a:r>
            <a:r>
              <a:rPr lang="en-US" i="1" dirty="0"/>
              <a:t>Establish the data flow between the models</a:t>
            </a:r>
          </a:p>
          <a:p>
            <a:pPr lvl="2"/>
            <a:r>
              <a:rPr lang="en-US" dirty="0"/>
              <a:t>Configure the </a:t>
            </a:r>
            <a:r>
              <a:rPr lang="en-US" b="1" dirty="0"/>
              <a:t>Extract Groups</a:t>
            </a:r>
            <a:r>
              <a:rPr lang="en-US" dirty="0"/>
              <a:t>. </a:t>
            </a:r>
            <a:r>
              <a:rPr lang="en-US" i="1" dirty="0"/>
              <a:t>Create the extract groups so that the data needed by your models will be available for the compute</a:t>
            </a:r>
          </a:p>
          <a:p>
            <a:pPr lvl="2"/>
            <a:r>
              <a:rPr lang="en-US" dirty="0"/>
              <a:t>Setup your </a:t>
            </a:r>
            <a:r>
              <a:rPr lang="en-US" b="1" dirty="0"/>
              <a:t>Post Lists  </a:t>
            </a:r>
            <a:r>
              <a:rPr lang="en-US" i="1" dirty="0"/>
              <a:t>decide what you want to store back to the database from your forecasts. Complete this after models are up and running smoothly</a:t>
            </a:r>
          </a:p>
          <a:p>
            <a:pPr lvl="2"/>
            <a:r>
              <a:rPr lang="en-US" dirty="0"/>
              <a:t>Create a </a:t>
            </a:r>
            <a:r>
              <a:rPr lang="en-US" b="1" dirty="0"/>
              <a:t>Forecast</a:t>
            </a:r>
            <a:r>
              <a:rPr lang="en-US" dirty="0"/>
              <a:t>. </a:t>
            </a:r>
            <a:r>
              <a:rPr lang="en-US" i="1" dirty="0"/>
              <a:t>The forecast will exercise the extract.  Test the data and model linking by computing, correct any problems, retest…</a:t>
            </a:r>
          </a:p>
          <a:p>
            <a:pPr lvl="2"/>
            <a:r>
              <a:rPr lang="en-US" b="1" i="1" dirty="0"/>
              <a:t>Save</a:t>
            </a:r>
            <a:r>
              <a:rPr lang="en-US" dirty="0"/>
              <a:t>. </a:t>
            </a:r>
            <a:r>
              <a:rPr lang="en-US" i="1" dirty="0"/>
              <a:t>Talk about saving here, even though the illustration doesn’t…</a:t>
            </a:r>
          </a:p>
          <a:p>
            <a:pPr lvl="3"/>
            <a:r>
              <a:rPr lang="en-US" i="1" dirty="0"/>
              <a:t>Save to Base – either the forecast run or the individual models. This will ensure that any changes you made to get the forecast running are available for the next forecast.</a:t>
            </a:r>
          </a:p>
          <a:p>
            <a:pPr lvl="2"/>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4072125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2"/>
            </a:pPr>
            <a:r>
              <a:rPr lang="en-US" dirty="0"/>
              <a:t>Importing Models</a:t>
            </a:r>
          </a:p>
          <a:p>
            <a:pPr marL="457133" lvl="2" indent="0">
              <a:buNone/>
            </a:pPr>
            <a:r>
              <a:rPr lang="en-US" i="1" dirty="0"/>
              <a:t>This slide shows the Models menu from the CAVI, the submenu under import, and the query dialog you will see when you select ResSim to import.</a:t>
            </a:r>
          </a:p>
          <a:p>
            <a:pPr lvl="2"/>
            <a:r>
              <a:rPr lang="en-US" dirty="0"/>
              <a:t>Models Menu, Import…  Each model in the Program Order should be in the imported if available, but… If ResSim is going to be used, </a:t>
            </a:r>
            <a:r>
              <a:rPr lang="en-US" u="sng" dirty="0"/>
              <a:t>Import the ResSim model FIRST.</a:t>
            </a:r>
          </a:p>
          <a:p>
            <a:pPr marL="972996" lvl="4" indent="-174599"/>
            <a:r>
              <a:rPr lang="en-US" i="1" dirty="0"/>
              <a:t>a ResSim watershed and a CWMS watershed share a </a:t>
            </a:r>
            <a:r>
              <a:rPr lang="en-US" b="1" i="1" dirty="0"/>
              <a:t>common framework.  </a:t>
            </a:r>
            <a:r>
              <a:rPr lang="en-US" i="1" dirty="0"/>
              <a:t>Because of this, a CWMS watershed can (and should) be created from a ResSim watershed</a:t>
            </a:r>
          </a:p>
          <a:p>
            <a:pPr marL="972996" lvl="4" indent="-174599"/>
            <a:r>
              <a:rPr lang="en-US" i="1" dirty="0"/>
              <a:t>When a ResSim watershed is imported, the CWMS watershed gets the ResSim watershed’s maps, stream alignment, and configuration information as well as the ResSim model data – networks, alternatives, &amp; simulations</a:t>
            </a:r>
            <a:endParaRPr lang="en-US" dirty="0"/>
          </a:p>
          <a:p>
            <a:pPr lvl="2">
              <a:spcBef>
                <a:spcPts val="600"/>
              </a:spcBef>
            </a:pPr>
            <a:r>
              <a:rPr lang="en-US" dirty="0"/>
              <a:t>When Importing a ResSim model,</a:t>
            </a:r>
            <a:r>
              <a:rPr lang="en-US" baseline="0" dirty="0"/>
              <a:t> </a:t>
            </a:r>
            <a:r>
              <a:rPr lang="en-US" dirty="0"/>
              <a:t>you will be asked if you want to import just an alternative or a whole watershed.  </a:t>
            </a:r>
          </a:p>
          <a:p>
            <a:pPr lvl="3"/>
            <a:r>
              <a:rPr lang="en-US" dirty="0"/>
              <a:t>If the CWMS watershed does not yet have a ResSim model, pick Watershed.  </a:t>
            </a:r>
          </a:p>
          <a:p>
            <a:pPr lvl="3"/>
            <a:r>
              <a:rPr lang="en-US" dirty="0"/>
              <a:t>If you have already imported a ResSim watershed but want to add a new alternative or update an existing one from the </a:t>
            </a:r>
            <a:r>
              <a:rPr lang="en-US" u="sng" dirty="0"/>
              <a:t>original source watershed</a:t>
            </a:r>
            <a:r>
              <a:rPr lang="en-US" dirty="0"/>
              <a:t>, pick Alternative.</a:t>
            </a:r>
          </a:p>
          <a:p>
            <a:pPr marL="685700" lvl="3" indent="0">
              <a:buNone/>
            </a:pPr>
            <a:r>
              <a:rPr lang="en-US" i="1" dirty="0"/>
              <a:t>“from the original watershed” should be stressed here.  This is because there are a number of foundational aspects of the watershed that should be consistent between the existing CWMS watershed and the ResSim watershed you are importing from.  These include the configurations and a variety of overlapping files – especially networks.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2893845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3"/>
            </a:pPr>
            <a:r>
              <a:rPr lang="en-US" dirty="0"/>
              <a:t>Importing Watershed vs Alternative</a:t>
            </a:r>
          </a:p>
          <a:p>
            <a:pPr lvl="2"/>
            <a:r>
              <a:rPr lang="en-US" b="1" dirty="0"/>
              <a:t>Watershed</a:t>
            </a:r>
            <a:r>
              <a:rPr lang="en-US" dirty="0"/>
              <a:t> – everything is brought in from the standard folders of the watershed, no questions asked.  This includes the:</a:t>
            </a:r>
          </a:p>
          <a:p>
            <a:pPr lvl="3">
              <a:spcAft>
                <a:spcPts val="0"/>
              </a:spcAft>
            </a:pPr>
            <a:r>
              <a:rPr lang="en-US" dirty="0"/>
              <a:t>Stream Alignment</a:t>
            </a:r>
          </a:p>
          <a:p>
            <a:pPr lvl="3">
              <a:spcAft>
                <a:spcPts val="0"/>
              </a:spcAft>
            </a:pPr>
            <a:r>
              <a:rPr lang="en-US" dirty="0"/>
              <a:t>Configurations and Schematic Elements  (not so sure about this one..)</a:t>
            </a:r>
          </a:p>
          <a:p>
            <a:pPr lvl="3">
              <a:spcAft>
                <a:spcPts val="0"/>
              </a:spcAft>
            </a:pPr>
            <a:r>
              <a:rPr lang="en-US" dirty="0"/>
              <a:t>Reservoir Networks</a:t>
            </a:r>
          </a:p>
          <a:p>
            <a:pPr lvl="3">
              <a:spcAft>
                <a:spcPts val="0"/>
              </a:spcAft>
            </a:pPr>
            <a:r>
              <a:rPr lang="en-US" dirty="0"/>
              <a:t>Alternatives</a:t>
            </a:r>
          </a:p>
          <a:p>
            <a:pPr lvl="3">
              <a:spcAft>
                <a:spcPts val="0"/>
              </a:spcAft>
            </a:pPr>
            <a:r>
              <a:rPr lang="en-US" dirty="0"/>
              <a:t>Simulations. </a:t>
            </a:r>
          </a:p>
          <a:p>
            <a:pPr lvl="3">
              <a:spcAft>
                <a:spcPts val="0"/>
              </a:spcAft>
            </a:pPr>
            <a:r>
              <a:rPr lang="en-US" dirty="0"/>
              <a:t>Maps</a:t>
            </a:r>
          </a:p>
          <a:p>
            <a:pPr lvl="3">
              <a:spcAft>
                <a:spcPts val="0"/>
              </a:spcAft>
            </a:pPr>
            <a:r>
              <a:rPr lang="en-US" dirty="0"/>
              <a:t>Shared folder – DSS files.</a:t>
            </a:r>
          </a:p>
          <a:p>
            <a:pPr lvl="3"/>
            <a:r>
              <a:rPr lang="en-US" i="1" dirty="0"/>
              <a:t>HOWEVER, any additional folders you’ve added to the watershed may not be imported (copied) into the CWMS watershed so review new watershed carefully.</a:t>
            </a:r>
          </a:p>
          <a:p>
            <a:pPr lvl="2"/>
            <a:r>
              <a:rPr lang="en-US" b="1" dirty="0"/>
              <a:t>Alternative</a:t>
            </a:r>
            <a:r>
              <a:rPr lang="en-US" dirty="0"/>
              <a:t> – </a:t>
            </a:r>
            <a:r>
              <a:rPr lang="en-US" i="1" dirty="0"/>
              <a:t>only</a:t>
            </a:r>
            <a:r>
              <a:rPr lang="en-US" dirty="0"/>
              <a:t> the files associated with the alternative and its network are imported (copied) into the CWMS watershed.  </a:t>
            </a:r>
          </a:p>
          <a:p>
            <a:pPr lvl="3"/>
            <a:r>
              <a:rPr lang="en-US" dirty="0"/>
              <a:t>No Stream Alignment</a:t>
            </a:r>
          </a:p>
          <a:p>
            <a:pPr lvl="3"/>
            <a:r>
              <a:rPr lang="en-US" dirty="0"/>
              <a:t>No Configurations</a:t>
            </a:r>
          </a:p>
          <a:p>
            <a:pPr lvl="2"/>
            <a:r>
              <a:rPr lang="en-US" dirty="0"/>
              <a:t>The Alternative Importer tries to associate all network elements to their streams so a </a:t>
            </a:r>
            <a:r>
              <a:rPr lang="en-US" u="sng" dirty="0"/>
              <a:t>valid stream alignment must already be in the watershed</a:t>
            </a:r>
            <a:r>
              <a:rPr lang="en-US" dirty="0"/>
              <a:t>.  </a:t>
            </a:r>
          </a:p>
          <a:p>
            <a:pPr lvl="2"/>
            <a:r>
              <a:rPr lang="en-US" dirty="0"/>
              <a:t>The importer also tries to associate the network with its configuration, so if the configurations are not already in the watershed, the links to the configuration elements will be broken; this is not a problem for CWMS, but may be of concern if the CWMS watershed is later used as the basis for a study model.</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170729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4"/>
            </a:pPr>
            <a:r>
              <a:rPr lang="en-US" dirty="0"/>
              <a:t>Revising a ResSim Alternative for use in CWMS – Use Observed Data</a:t>
            </a:r>
          </a:p>
          <a:p>
            <a:pPr marL="237127" lvl="1" indent="0">
              <a:buFont typeface="+mj-lt"/>
              <a:buNone/>
            </a:pPr>
            <a:r>
              <a:rPr lang="en-US" dirty="0"/>
              <a:t>	(before or after import, this is what you should consider to make the alternative appropriate for real-time use).</a:t>
            </a:r>
          </a:p>
          <a:p>
            <a:pPr marL="237127" lvl="1" indent="0">
              <a:buFont typeface="+mj-lt"/>
              <a:buNone/>
            </a:pPr>
            <a:r>
              <a:rPr lang="en-US" dirty="0"/>
              <a:t>	But – we aware – in CWMS 3.x, ResSim alternatives can continue to be used in standalone, so some of your changes could affect how the alternative works in standalone.</a:t>
            </a:r>
          </a:p>
          <a:p>
            <a:pPr lvl="2"/>
            <a:r>
              <a:rPr lang="en-US" dirty="0"/>
              <a:t>Revise the Lookback settings:	</a:t>
            </a:r>
          </a:p>
          <a:p>
            <a:pPr lvl="3"/>
            <a:r>
              <a:rPr lang="en-US" dirty="0"/>
              <a:t>The lookback settings are the Initial Conditions for your reservoirs.  You should use current observed data for your real-time model.</a:t>
            </a:r>
          </a:p>
          <a:p>
            <a:pPr lvl="3"/>
            <a:r>
              <a:rPr lang="en-US" dirty="0"/>
              <a:t>For each reservoir…</a:t>
            </a:r>
          </a:p>
          <a:p>
            <a:pPr lvl="4"/>
            <a:r>
              <a:rPr lang="en-US" dirty="0"/>
              <a:t>Set Elevation to Time Series	</a:t>
            </a:r>
          </a:p>
          <a:p>
            <a:pPr lvl="4"/>
            <a:r>
              <a:rPr lang="en-US" dirty="0"/>
              <a:t>Set ONE outlet to Time Series</a:t>
            </a:r>
          </a:p>
          <a:p>
            <a:pPr lvl="4"/>
            <a:r>
              <a:rPr lang="en-US" dirty="0"/>
              <a:t>Set all other outlets to Constant - Set those constants to zero</a:t>
            </a:r>
          </a:p>
          <a:p>
            <a:pPr lvl="4"/>
            <a:r>
              <a:rPr lang="en-US" dirty="0"/>
              <a:t>Note – there are lots of caveats to these last two instructions.  What are some of them? </a:t>
            </a:r>
          </a:p>
          <a:p>
            <a:pPr lvl="5"/>
            <a:r>
              <a:rPr lang="en-US" i="1" dirty="0"/>
              <a:t>Controlled</a:t>
            </a:r>
            <a:r>
              <a:rPr lang="en-US" dirty="0"/>
              <a:t> outlet – gates, spillway, power plant</a:t>
            </a:r>
          </a:p>
          <a:p>
            <a:pPr lvl="5"/>
            <a:r>
              <a:rPr lang="en-US" dirty="0"/>
              <a:t>Observed total flow vs observed individual</a:t>
            </a:r>
            <a:r>
              <a:rPr lang="en-US" baseline="0" dirty="0"/>
              <a:t> flow – is there a gage?  Is the observed estimated?</a:t>
            </a:r>
          </a:p>
          <a:p>
            <a:pPr lvl="5"/>
            <a:r>
              <a:rPr lang="en-US" baseline="0" dirty="0"/>
              <a:t>Uncontrolled outlets</a:t>
            </a:r>
            <a:endParaRPr lang="en-US" dirty="0"/>
          </a:p>
          <a:p>
            <a:pPr lvl="4"/>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3568946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4"/>
            </a:pPr>
            <a:r>
              <a:rPr lang="en-US" dirty="0"/>
              <a:t>Revising a ResSim Alternative for use in CWMS, continued</a:t>
            </a:r>
          </a:p>
          <a:p>
            <a:pPr marL="228567" lvl="1" indent="0">
              <a:buNone/>
            </a:pPr>
            <a:r>
              <a:rPr lang="en-US" i="1" dirty="0"/>
              <a:t>This slide contains 2 screen shots:</a:t>
            </a:r>
          </a:p>
          <a:p>
            <a:pPr marL="228567" lvl="1" indent="0">
              <a:buNone/>
              <a:tabLst>
                <a:tab pos="460307" algn="l"/>
              </a:tabLst>
            </a:pPr>
            <a:r>
              <a:rPr lang="en-US" i="1" dirty="0"/>
              <a:t>	one of the context menu from the Alternative in the CAVI setup tab’s model tree</a:t>
            </a:r>
          </a:p>
          <a:p>
            <a:pPr marL="228567" lvl="1" indent="0">
              <a:buNone/>
              <a:tabLst>
                <a:tab pos="460307" algn="l"/>
              </a:tabLst>
            </a:pPr>
            <a:r>
              <a:rPr lang="en-US" i="1" dirty="0"/>
              <a:t>	one of the Lookback Tab of the Alternative Editor </a:t>
            </a:r>
          </a:p>
          <a:p>
            <a:pPr lvl="2"/>
            <a:r>
              <a:rPr lang="en-US" dirty="0"/>
              <a:t>If the ResSim modeler created the watershed for use in CWMS, then the alternatives may already be “ready to go”.  Check ‘</a:t>
            </a:r>
            <a:r>
              <a:rPr lang="en-US" dirty="0" err="1"/>
              <a:t>em</a:t>
            </a:r>
            <a:r>
              <a:rPr lang="en-US" dirty="0"/>
              <a:t> anyway. To do so, </a:t>
            </a:r>
          </a:p>
          <a:p>
            <a:pPr lvl="3"/>
            <a:r>
              <a:rPr lang="en-US" dirty="0"/>
              <a:t>right click on the ResSim alternative in the models tree and select Edit Alternatives… </a:t>
            </a:r>
          </a:p>
          <a:p>
            <a:pPr lvl="3"/>
            <a:r>
              <a:rPr lang="en-US" dirty="0"/>
              <a:t>The ResSim alternative editor for the selected alternative will open.  Go to the Lookback Tab.  </a:t>
            </a:r>
          </a:p>
          <a:p>
            <a:pPr lvl="3"/>
            <a:r>
              <a:rPr lang="en-US" dirty="0"/>
              <a:t>Make sure that for each reservoir, the reservoir pool elevation (or storage) and the release from at least one outlet are set to Time Series.</a:t>
            </a:r>
          </a:p>
          <a:p>
            <a:pPr lvl="3"/>
            <a:r>
              <a:rPr lang="en-US" dirty="0"/>
              <a:t>Set the other outlet releases to zero (0.0)</a:t>
            </a:r>
          </a:p>
          <a:p>
            <a:pPr lvl="2"/>
            <a:r>
              <a:rPr lang="en-US" b="1" i="1" dirty="0"/>
              <a:t>Explain WHY these entries should be set to Time Series and discuss data availability.  </a:t>
            </a:r>
          </a:p>
          <a:p>
            <a:pPr lvl="2"/>
            <a:r>
              <a:rPr lang="en-US" b="1" i="1" dirty="0"/>
              <a:t>Explain how constant vs time-series affects the real-time regulator. Talk about the exceptions.</a:t>
            </a:r>
          </a:p>
          <a:p>
            <a:pPr marL="0" indent="0">
              <a:buNone/>
            </a:pPr>
            <a:endParaRPr lang="en-US"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1222925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lvl="1">
              <a:buFont typeface="+mj-lt"/>
              <a:buAutoNum type="arabicPeriod" startAt="5"/>
            </a:pPr>
            <a:r>
              <a:rPr lang="en-US" dirty="0"/>
              <a:t>Assigning Key Letters</a:t>
            </a:r>
          </a:p>
          <a:p>
            <a:pPr lvl="2"/>
            <a:r>
              <a:rPr lang="en-US" dirty="0"/>
              <a:t>A “key” must assigned to each alternative that is going to be used in a CWMS forecast run</a:t>
            </a:r>
          </a:p>
          <a:p>
            <a:pPr lvl="3"/>
            <a:r>
              <a:rPr lang="en-US" dirty="0"/>
              <a:t>It must be an single alpha-numeric character: A-Z and 0-9</a:t>
            </a:r>
          </a:p>
          <a:p>
            <a:pPr lvl="3"/>
            <a:r>
              <a:rPr lang="en-US" dirty="0"/>
              <a:t>Not case sensitive</a:t>
            </a:r>
          </a:p>
          <a:p>
            <a:pPr lvl="3"/>
            <a:r>
              <a:rPr lang="en-US" dirty="0"/>
              <a:t>Each character can only be used once per model but can be reused by another model.  E.g., Both HMS and ResSim could have alts with the key “B”</a:t>
            </a:r>
          </a:p>
          <a:p>
            <a:pPr lvl="2"/>
            <a:r>
              <a:rPr lang="en-US" dirty="0"/>
              <a:t>The forecast run assembles a “key string” from the individual alternatives’ keys that were selected to form the run</a:t>
            </a:r>
          </a:p>
          <a:p>
            <a:pPr lvl="2"/>
            <a:r>
              <a:rPr lang="en-US" dirty="0"/>
              <a:t>Each alternative’s substring of the run’s key string is used to label the F-Part of the DSS pathname of each output record that they produce at compute time.</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235051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6"/>
            </a:pPr>
            <a:r>
              <a:rPr lang="en-US" dirty="0"/>
              <a:t>Creating Forecast Runs</a:t>
            </a:r>
          </a:p>
          <a:p>
            <a:pPr marL="228567" lvl="1" indent="0">
              <a:buNone/>
            </a:pPr>
            <a:r>
              <a:rPr lang="en-US" i="1" dirty="0"/>
              <a:t>this slide contains 2 screen shots:</a:t>
            </a:r>
          </a:p>
          <a:p>
            <a:pPr marL="228567" lvl="1" indent="0">
              <a:buNone/>
              <a:tabLst>
                <a:tab pos="460307" algn="l"/>
              </a:tabLst>
            </a:pPr>
            <a:r>
              <a:rPr lang="en-US" i="1" dirty="0"/>
              <a:t>	one of the Models menu from the from the Modeling Tab of the CAVI</a:t>
            </a:r>
          </a:p>
          <a:p>
            <a:pPr marL="228567" lvl="1" indent="0">
              <a:buNone/>
              <a:tabLst>
                <a:tab pos="460307" algn="l"/>
              </a:tabLst>
            </a:pPr>
            <a:r>
              <a:rPr lang="en-US" i="1" dirty="0"/>
              <a:t>	one of the Forecast Run Editor</a:t>
            </a:r>
          </a:p>
          <a:p>
            <a:pPr marL="228567" lvl="1" indent="0">
              <a:buNone/>
              <a:tabLst>
                <a:tab pos="460307" algn="l"/>
              </a:tabLst>
            </a:pPr>
            <a:r>
              <a:rPr lang="en-US" i="1" dirty="0"/>
              <a:t>Explain the following…</a:t>
            </a:r>
          </a:p>
          <a:p>
            <a:pPr marL="457133" lvl="2" indent="0">
              <a:buNone/>
              <a:tabLst>
                <a:tab pos="460307" algn="l"/>
              </a:tabLst>
            </a:pPr>
            <a:r>
              <a:rPr lang="en-US" dirty="0"/>
              <a:t>To Create a Forecast Run Open the Forecast Run Editor from the </a:t>
            </a:r>
            <a:r>
              <a:rPr lang="en-US" b="1" dirty="0"/>
              <a:t>Models</a:t>
            </a:r>
            <a:r>
              <a:rPr lang="en-US" dirty="0"/>
              <a:t> menu (select </a:t>
            </a:r>
            <a:r>
              <a:rPr lang="en-US" b="1" dirty="0"/>
              <a:t>Forecast Runs…</a:t>
            </a:r>
            <a:r>
              <a:rPr lang="en-US" dirty="0"/>
              <a:t>)</a:t>
            </a:r>
          </a:p>
          <a:p>
            <a:pPr marL="742842" lvl="2" indent="-168250"/>
            <a:r>
              <a:rPr lang="en-US" dirty="0"/>
              <a:t>Click </a:t>
            </a:r>
            <a:r>
              <a:rPr lang="en-US" b="1" dirty="0"/>
              <a:t>New</a:t>
            </a:r>
            <a:r>
              <a:rPr lang="en-US" dirty="0"/>
              <a:t>.</a:t>
            </a:r>
          </a:p>
          <a:p>
            <a:pPr marL="742842" lvl="2" indent="-168250"/>
            <a:r>
              <a:rPr lang="en-US" dirty="0"/>
              <a:t>Give the new forecast run a </a:t>
            </a:r>
            <a:r>
              <a:rPr lang="en-US" b="1" dirty="0"/>
              <a:t>Name</a:t>
            </a:r>
            <a:r>
              <a:rPr lang="en-US" dirty="0"/>
              <a:t>.  Be descriptive, but not </a:t>
            </a:r>
            <a:r>
              <a:rPr lang="en-US" i="1" dirty="0"/>
              <a:t>too</a:t>
            </a:r>
            <a:r>
              <a:rPr lang="en-US" dirty="0"/>
              <a:t> long</a:t>
            </a:r>
          </a:p>
          <a:p>
            <a:pPr marL="742842" lvl="2" indent="-168250"/>
            <a:r>
              <a:rPr lang="en-US" dirty="0"/>
              <a:t>Select the model alternatives</a:t>
            </a:r>
          </a:p>
          <a:p>
            <a:pPr marL="742842" lvl="2" indent="-168250"/>
            <a:r>
              <a:rPr lang="en-US" dirty="0"/>
              <a:t>Click </a:t>
            </a:r>
            <a:r>
              <a:rPr lang="en-US" b="1" dirty="0"/>
              <a:t>Apply</a:t>
            </a:r>
            <a:r>
              <a:rPr lang="en-US" dirty="0"/>
              <a:t> or </a:t>
            </a:r>
            <a:r>
              <a:rPr lang="en-US" b="1" dirty="0"/>
              <a:t>OK</a:t>
            </a:r>
            <a:r>
              <a:rPr lang="en-US" dirty="0"/>
              <a:t>.</a:t>
            </a:r>
          </a:p>
          <a:p>
            <a:pPr marL="742842" lvl="2" indent="-168250"/>
            <a:r>
              <a:rPr lang="en-US" dirty="0"/>
              <a:t>Not all models of the program sequence must be “filled in” with an alternative; you can decide which models you want to include or not include in a particular forecast run.</a:t>
            </a:r>
          </a:p>
          <a:p>
            <a:pPr marL="972996" lvl="3" indent="-176187"/>
            <a:r>
              <a:rPr lang="en-US" i="1" dirty="0"/>
              <a:t>For example you may just want a RAS/FIA forecast run to use only during flood events.  This run might use data from other forecast runs. This would ensure you not running them unnecessarily in a daily forecast</a:t>
            </a:r>
          </a:p>
          <a:p>
            <a:pPr marL="972996" lvl="3" indent="-176187"/>
            <a:r>
              <a:rPr lang="en-US" i="1" dirty="0"/>
              <a:t>Another example could be to leave out HMS and MFP because you only want to use flows from the local RFC for </a:t>
            </a:r>
            <a:r>
              <a:rPr lang="en-US" i="1" dirty="0" err="1"/>
              <a:t>ResSim’s</a:t>
            </a:r>
            <a:r>
              <a:rPr lang="en-US" i="1" dirty="0"/>
              <a:t> inflows.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703139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lphaUcPeriod" startAt="2"/>
            </a:pPr>
            <a:r>
              <a:rPr lang="en-US" dirty="0"/>
              <a:t>Integrating a ResSim Model into CWMS</a:t>
            </a:r>
          </a:p>
          <a:p>
            <a:pPr marL="474254" lvl="1" indent="-237127">
              <a:buFont typeface="+mj-lt"/>
              <a:buAutoNum type="arabicPeriod" startAt="7"/>
            </a:pPr>
            <a:r>
              <a:rPr lang="en-US" dirty="0"/>
              <a:t>Model Linking.</a:t>
            </a:r>
          </a:p>
          <a:p>
            <a:pPr marL="228567" lvl="1" indent="0">
              <a:buNone/>
            </a:pPr>
            <a:r>
              <a:rPr lang="en-US" i="1" dirty="0"/>
              <a:t>This slide illustrates the Model Linking Editor.  The model being linked is ResSim, the “Known Flow” rows are highlighted and the “Select Input Model Alternative but has been selected so that the dropdown dialog is shown</a:t>
            </a:r>
          </a:p>
          <a:p>
            <a:pPr lvl="2"/>
            <a:r>
              <a:rPr lang="en-US" i="1" dirty="0"/>
              <a:t>Be careful – the list of input that ResSim generates is in sections…</a:t>
            </a:r>
          </a:p>
          <a:p>
            <a:pPr lvl="2"/>
            <a:r>
              <a:rPr lang="en-US" i="1" dirty="0"/>
              <a:t>The local inflows, then the Lookback and Operations’ Input Time Series, then the Observed data.  All listed inputs are required EXCEPT the observed.</a:t>
            </a:r>
          </a:p>
          <a:p>
            <a:pPr lvl="2"/>
            <a:r>
              <a:rPr lang="en-US" i="1" dirty="0"/>
              <a:t>Set the “Input From” and set the source for each row of required input</a:t>
            </a:r>
          </a:p>
          <a:p>
            <a:pPr marL="855538" lvl="3" indent="-169838"/>
            <a:r>
              <a:rPr lang="en-US" i="1" dirty="0"/>
              <a:t>The first several rows of the list are the inflows (“Known Flow” is </a:t>
            </a:r>
            <a:r>
              <a:rPr lang="en-US" i="1" dirty="0" err="1"/>
              <a:t>ResSim’s</a:t>
            </a:r>
            <a:r>
              <a:rPr lang="en-US" i="1" dirty="0"/>
              <a:t> parameter name for inflow data).  </a:t>
            </a:r>
          </a:p>
          <a:p>
            <a:pPr marL="1085691" lvl="4" indent="-174599"/>
            <a:r>
              <a:rPr lang="en-US" i="1" dirty="0"/>
              <a:t>You should select these rows as a group, </a:t>
            </a:r>
          </a:p>
          <a:p>
            <a:pPr marL="1085691" lvl="4" indent="-174599"/>
            <a:r>
              <a:rPr lang="en-US" i="1" dirty="0"/>
              <a:t>then click on the “Select Input Model Alternative” button.  </a:t>
            </a:r>
          </a:p>
          <a:p>
            <a:pPr marL="1085691" lvl="4" indent="-174599"/>
            <a:r>
              <a:rPr lang="en-US" i="1" dirty="0"/>
              <a:t>A small dialog with a dropdown list will appear</a:t>
            </a:r>
          </a:p>
          <a:p>
            <a:pPr marL="1085691" lvl="4" indent="-174599"/>
            <a:r>
              <a:rPr lang="en-US" i="1" dirty="0"/>
              <a:t>Select the model in the sequence that will be producing the inflows for your ResSim model then press Ok.  </a:t>
            </a:r>
          </a:p>
          <a:p>
            <a:pPr marL="1085691" lvl="4" indent="-174599"/>
            <a:r>
              <a:rPr lang="en-US" i="1" dirty="0"/>
              <a:t>This data is usually produced (for the whole time window of the forecast or simulation) by HMS (a rainfall runoff model) which precedes ResSim in the CWMS program order.  </a:t>
            </a:r>
          </a:p>
          <a:p>
            <a:pPr marL="1085691" lvl="4" indent="-174599"/>
            <a:r>
              <a:rPr lang="en-US" i="1" dirty="0"/>
              <a:t>The NOAA-NWS RFC may be producing the forecasted inflows for your forecast run.  In this condition, there is no preceding model that generates them, so “Input From” should be set to Extract List.</a:t>
            </a:r>
          </a:p>
          <a:p>
            <a:pPr lvl="2">
              <a:buFont typeface="+mj-lt"/>
              <a:buAutoNum type="alphaLcPeriod" startAt="4"/>
            </a:pPr>
            <a:r>
              <a:rPr lang="en-US" dirty="0"/>
              <a:t>When you perform a “mass” linking this way, another small dialog will appear that asks if you are sure you want to “link” all those rows to the selected alternative.  Unless you accidently picked the wrong model alternative, click Yes.</a:t>
            </a:r>
          </a:p>
          <a:p>
            <a:pPr marL="457133" lvl="2" indent="0">
              <a:buNone/>
            </a:pPr>
            <a:r>
              <a:rPr lang="en-US" i="1" dirty="0"/>
              <a:t>The other is a portion of the table in the model linking editor…</a:t>
            </a:r>
          </a:p>
          <a:p>
            <a:pPr marL="1085691" lvl="4" indent="-174599"/>
            <a:endParaRPr lang="en-US" i="1" dirty="0"/>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a:p>
        </p:txBody>
      </p:sp>
    </p:spTree>
    <p:extLst>
      <p:ext uri="{BB962C8B-B14F-4D97-AF65-F5344CB8AC3E}">
        <p14:creationId xmlns:p14="http://schemas.microsoft.com/office/powerpoint/2010/main" val="2419577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9985939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9949057"/>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78252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6670432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7159145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5605343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372569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482403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240812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5505007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7650447"/>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159296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802671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08795870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42728002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50446666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4740775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7689768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26769336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9124833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28549755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244779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31834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93799738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7749170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88243157"/>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40521777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2548993259"/>
      </p:ext>
    </p:extLst>
  </p:cSld>
  <p:clrMapOvr>
    <a:masterClrMapping/>
  </p:clrMapOvr>
  <p:transition advClick="0"/>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47641625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232912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9.xml"/><Relationship Id="rId18" Type="http://schemas.openxmlformats.org/officeDocument/2006/relationships/slideLayout" Target="../slideLayouts/slideLayout184.xml"/><Relationship Id="rId26" Type="http://schemas.openxmlformats.org/officeDocument/2006/relationships/slideLayout" Target="../slideLayouts/slideLayout192.xml"/><Relationship Id="rId3" Type="http://schemas.openxmlformats.org/officeDocument/2006/relationships/slideLayout" Target="../slideLayouts/slideLayout169.xml"/><Relationship Id="rId21" Type="http://schemas.openxmlformats.org/officeDocument/2006/relationships/slideLayout" Target="../slideLayouts/slideLayout187.xml"/><Relationship Id="rId34" Type="http://schemas.openxmlformats.org/officeDocument/2006/relationships/image" Target="../media/image7.png"/><Relationship Id="rId7" Type="http://schemas.openxmlformats.org/officeDocument/2006/relationships/slideLayout" Target="../slideLayouts/slideLayout173.xml"/><Relationship Id="rId12" Type="http://schemas.openxmlformats.org/officeDocument/2006/relationships/slideLayout" Target="../slideLayouts/slideLayout178.xml"/><Relationship Id="rId17" Type="http://schemas.openxmlformats.org/officeDocument/2006/relationships/slideLayout" Target="../slideLayouts/slideLayout183.xml"/><Relationship Id="rId25" Type="http://schemas.openxmlformats.org/officeDocument/2006/relationships/slideLayout" Target="../slideLayouts/slideLayout191.xml"/><Relationship Id="rId33" Type="http://schemas.openxmlformats.org/officeDocument/2006/relationships/image" Target="../media/image6.png"/><Relationship Id="rId2" Type="http://schemas.openxmlformats.org/officeDocument/2006/relationships/slideLayout" Target="../slideLayouts/slideLayout168.xml"/><Relationship Id="rId16" Type="http://schemas.openxmlformats.org/officeDocument/2006/relationships/slideLayout" Target="../slideLayouts/slideLayout182.xml"/><Relationship Id="rId20" Type="http://schemas.openxmlformats.org/officeDocument/2006/relationships/slideLayout" Target="../slideLayouts/slideLayout186.xml"/><Relationship Id="rId29" Type="http://schemas.openxmlformats.org/officeDocument/2006/relationships/slideLayout" Target="../slideLayouts/slideLayout195.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24" Type="http://schemas.openxmlformats.org/officeDocument/2006/relationships/slideLayout" Target="../slideLayouts/slideLayout190.xml"/><Relationship Id="rId32" Type="http://schemas.openxmlformats.org/officeDocument/2006/relationships/image" Target="../media/image9.png"/><Relationship Id="rId5" Type="http://schemas.openxmlformats.org/officeDocument/2006/relationships/slideLayout" Target="../slideLayouts/slideLayout171.xml"/><Relationship Id="rId15" Type="http://schemas.openxmlformats.org/officeDocument/2006/relationships/slideLayout" Target="../slideLayouts/slideLayout181.xml"/><Relationship Id="rId23" Type="http://schemas.openxmlformats.org/officeDocument/2006/relationships/slideLayout" Target="../slideLayouts/slideLayout189.xml"/><Relationship Id="rId28" Type="http://schemas.openxmlformats.org/officeDocument/2006/relationships/slideLayout" Target="../slideLayouts/slideLayout194.xml"/><Relationship Id="rId10" Type="http://schemas.openxmlformats.org/officeDocument/2006/relationships/slideLayout" Target="../slideLayouts/slideLayout176.xml"/><Relationship Id="rId19" Type="http://schemas.openxmlformats.org/officeDocument/2006/relationships/slideLayout" Target="../slideLayouts/slideLayout185.xml"/><Relationship Id="rId31" Type="http://schemas.openxmlformats.org/officeDocument/2006/relationships/image" Target="../media/image1.png"/><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slideLayout" Target="../slideLayouts/slideLayout180.xml"/><Relationship Id="rId22" Type="http://schemas.openxmlformats.org/officeDocument/2006/relationships/slideLayout" Target="../slideLayouts/slideLayout188.xml"/><Relationship Id="rId27" Type="http://schemas.openxmlformats.org/officeDocument/2006/relationships/slideLayout" Target="../slideLayouts/slideLayout193.xml"/><Relationship Id="rId30" Type="http://schemas.openxmlformats.org/officeDocument/2006/relationships/theme" Target="../theme/theme8.xml"/><Relationship Id="rId8" Type="http://schemas.openxmlformats.org/officeDocument/2006/relationships/slideLayout" Target="../slideLayouts/slideLayout1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56"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2765439462"/>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HEC-ResSim in CWMS</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Creating Forecast Runs</a:t>
            </a:r>
          </a:p>
        </p:txBody>
      </p:sp>
      <p:pic>
        <p:nvPicPr>
          <p:cNvPr id="2" name="Picture 1">
            <a:extLst>
              <a:ext uri="{FF2B5EF4-FFF2-40B4-BE49-F238E27FC236}">
                <a16:creationId xmlns:a16="http://schemas.microsoft.com/office/drawing/2014/main" id="{CEB534EF-B1A0-2D73-04DD-906D8824E02B}"/>
              </a:ext>
            </a:extLst>
          </p:cNvPr>
          <p:cNvPicPr>
            <a:picLocks noChangeAspect="1"/>
          </p:cNvPicPr>
          <p:nvPr/>
        </p:nvPicPr>
        <p:blipFill>
          <a:blip r:embed="rId3"/>
          <a:stretch>
            <a:fillRect/>
          </a:stretch>
        </p:blipFill>
        <p:spPr>
          <a:xfrm>
            <a:off x="948366" y="1525171"/>
            <a:ext cx="4198750" cy="4267771"/>
          </a:xfrm>
          <a:prstGeom prst="rect">
            <a:avLst/>
          </a:prstGeom>
          <a:ln>
            <a:solidFill>
              <a:schemeClr val="accent1"/>
            </a:solidFill>
          </a:ln>
        </p:spPr>
      </p:pic>
      <p:pic>
        <p:nvPicPr>
          <p:cNvPr id="3" name="Picture 2">
            <a:extLst>
              <a:ext uri="{FF2B5EF4-FFF2-40B4-BE49-F238E27FC236}">
                <a16:creationId xmlns:a16="http://schemas.microsoft.com/office/drawing/2014/main" id="{4B06DCE0-B4C4-1244-2251-27C1640D4E28}"/>
              </a:ext>
            </a:extLst>
          </p:cNvPr>
          <p:cNvPicPr>
            <a:picLocks noChangeAspect="1"/>
          </p:cNvPicPr>
          <p:nvPr/>
        </p:nvPicPr>
        <p:blipFill>
          <a:blip r:embed="rId4"/>
          <a:stretch>
            <a:fillRect/>
          </a:stretch>
        </p:blipFill>
        <p:spPr>
          <a:xfrm>
            <a:off x="5915315" y="1193240"/>
            <a:ext cx="4504762" cy="5228571"/>
          </a:xfrm>
          <a:prstGeom prst="rect">
            <a:avLst/>
          </a:prstGeom>
        </p:spPr>
      </p:pic>
    </p:spTree>
    <p:extLst>
      <p:ext uri="{BB962C8B-B14F-4D97-AF65-F5344CB8AC3E}">
        <p14:creationId xmlns:p14="http://schemas.microsoft.com/office/powerpoint/2010/main" val="177610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Model Linking</a:t>
            </a:r>
          </a:p>
        </p:txBody>
      </p:sp>
      <p:pic>
        <p:nvPicPr>
          <p:cNvPr id="2" name="Content Placeholder 1">
            <a:extLst>
              <a:ext uri="{FF2B5EF4-FFF2-40B4-BE49-F238E27FC236}">
                <a16:creationId xmlns:a16="http://schemas.microsoft.com/office/drawing/2014/main" id="{A9497F5A-3164-EBF6-6A7A-B28FAC8BCCE4}"/>
              </a:ext>
            </a:extLst>
          </p:cNvPr>
          <p:cNvPicPr>
            <a:picLocks noGrp="1" noChangeAspect="1"/>
          </p:cNvPicPr>
          <p:nvPr>
            <p:ph sz="quarter" idx="10"/>
          </p:nvPr>
        </p:nvPicPr>
        <p:blipFill>
          <a:blip r:embed="rId3"/>
          <a:stretch>
            <a:fillRect/>
          </a:stretch>
        </p:blipFill>
        <p:spPr>
          <a:xfrm>
            <a:off x="3722146" y="1175656"/>
            <a:ext cx="8450028" cy="5453062"/>
          </a:xfrm>
          <a:prstGeom prst="rect">
            <a:avLst/>
          </a:prstGeom>
        </p:spPr>
      </p:pic>
      <p:sp>
        <p:nvSpPr>
          <p:cNvPr id="3" name="Content Placeholder 5">
            <a:extLst>
              <a:ext uri="{FF2B5EF4-FFF2-40B4-BE49-F238E27FC236}">
                <a16:creationId xmlns:a16="http://schemas.microsoft.com/office/drawing/2014/main" id="{F8A73594-133F-404F-848F-C0332A30B878}"/>
              </a:ext>
            </a:extLst>
          </p:cNvPr>
          <p:cNvSpPr txBox="1">
            <a:spLocks/>
          </p:cNvSpPr>
          <p:nvPr/>
        </p:nvSpPr>
        <p:spPr bwMode="auto">
          <a:xfrm>
            <a:off x="266700" y="1175656"/>
            <a:ext cx="3455446" cy="54537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spcAft>
                <a:spcPts val="1200"/>
              </a:spcAft>
            </a:pPr>
            <a:r>
              <a:rPr lang="en-US" sz="2400" b="1" dirty="0"/>
              <a:t>Extract vs Model Input</a:t>
            </a:r>
          </a:p>
          <a:p>
            <a:pPr lvl="1">
              <a:spcAft>
                <a:spcPts val="0"/>
              </a:spcAft>
            </a:pPr>
            <a:r>
              <a:rPr lang="en-US" sz="2000" b="1" dirty="0"/>
              <a:t>Known Flow</a:t>
            </a:r>
            <a:endParaRPr lang="en-US" sz="375" b="1" dirty="0"/>
          </a:p>
          <a:p>
            <a:pPr lvl="2">
              <a:spcAft>
                <a:spcPts val="0"/>
              </a:spcAft>
            </a:pPr>
            <a:r>
              <a:rPr lang="en-US" sz="1800" dirty="0"/>
              <a:t>More than likely is linked to HMS</a:t>
            </a:r>
          </a:p>
          <a:p>
            <a:pPr lvl="2">
              <a:spcAft>
                <a:spcPts val="0"/>
              </a:spcAft>
            </a:pPr>
            <a:r>
              <a:rPr lang="en-US" sz="1800" dirty="0"/>
              <a:t>Could be extract if RFC flows are used</a:t>
            </a:r>
          </a:p>
          <a:p>
            <a:pPr lvl="3">
              <a:spcAft>
                <a:spcPts val="1200"/>
              </a:spcAft>
            </a:pPr>
            <a:r>
              <a:rPr lang="en-US" sz="1600" dirty="0"/>
              <a:t>The Know Flow time series must cover the entire simulation time window (lookback and forecast)</a:t>
            </a:r>
          </a:p>
          <a:p>
            <a:pPr lvl="1">
              <a:spcAft>
                <a:spcPts val="0"/>
              </a:spcAft>
            </a:pPr>
            <a:r>
              <a:rPr lang="en-US" sz="2000" b="1" dirty="0"/>
              <a:t>Lookback Elevation and Release</a:t>
            </a:r>
          </a:p>
          <a:p>
            <a:pPr lvl="2">
              <a:spcAft>
                <a:spcPts val="0"/>
              </a:spcAft>
            </a:pPr>
            <a:r>
              <a:rPr lang="en-US" sz="1800" dirty="0"/>
              <a:t>More than likely is linked to Extract</a:t>
            </a:r>
          </a:p>
          <a:p>
            <a:pPr lvl="3">
              <a:spcAft>
                <a:spcPts val="0"/>
              </a:spcAft>
            </a:pPr>
            <a:r>
              <a:rPr lang="en-US" sz="1600" dirty="0"/>
              <a:t>Only needs to cover the lookback time window</a:t>
            </a:r>
          </a:p>
        </p:txBody>
      </p:sp>
    </p:spTree>
    <p:extLst>
      <p:ext uri="{BB962C8B-B14F-4D97-AF65-F5344CB8AC3E}">
        <p14:creationId xmlns:p14="http://schemas.microsoft.com/office/powerpoint/2010/main" val="2397529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Configuring the Extract</a:t>
            </a:r>
          </a:p>
        </p:txBody>
      </p:sp>
      <p:pic>
        <p:nvPicPr>
          <p:cNvPr id="7" name="Picture 6">
            <a:extLst>
              <a:ext uri="{FF2B5EF4-FFF2-40B4-BE49-F238E27FC236}">
                <a16:creationId xmlns:a16="http://schemas.microsoft.com/office/drawing/2014/main" id="{50AE4169-7A90-0AFA-F7B5-C32D649B861A}"/>
              </a:ext>
            </a:extLst>
          </p:cNvPr>
          <p:cNvPicPr>
            <a:picLocks noChangeAspect="1"/>
          </p:cNvPicPr>
          <p:nvPr/>
        </p:nvPicPr>
        <p:blipFill>
          <a:blip r:embed="rId3"/>
          <a:stretch>
            <a:fillRect/>
          </a:stretch>
        </p:blipFill>
        <p:spPr>
          <a:xfrm>
            <a:off x="1926802" y="961901"/>
            <a:ext cx="7977025" cy="5767118"/>
          </a:xfrm>
          <a:prstGeom prst="rect">
            <a:avLst/>
          </a:prstGeom>
        </p:spPr>
      </p:pic>
    </p:spTree>
    <p:extLst>
      <p:ext uri="{BB962C8B-B14F-4D97-AF65-F5344CB8AC3E}">
        <p14:creationId xmlns:p14="http://schemas.microsoft.com/office/powerpoint/2010/main" val="3325332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r>
              <a:rPr lang="en-US" sz="2400" b="1" dirty="0"/>
              <a:t>Progress Dialog</a:t>
            </a:r>
          </a:p>
          <a:p>
            <a:pPr lvl="1"/>
            <a:endParaRPr lang="en-US" sz="2400" dirty="0"/>
          </a:p>
          <a:p>
            <a:pPr lvl="1"/>
            <a:r>
              <a:rPr lang="en-US" sz="2400" dirty="0"/>
              <a:t>Watch for messages</a:t>
            </a:r>
          </a:p>
          <a:p>
            <a:pPr lvl="2"/>
            <a:r>
              <a:rPr lang="en-US" sz="1800" dirty="0"/>
              <a:t>Red Text are ERRORs</a:t>
            </a:r>
          </a:p>
          <a:p>
            <a:pPr lvl="2"/>
            <a:r>
              <a:rPr lang="en-US" sz="1800" dirty="0"/>
              <a:t>Yellow/Orange Text are Warnings</a:t>
            </a:r>
          </a:p>
          <a:p>
            <a:pPr lvl="2"/>
            <a:r>
              <a:rPr lang="en-US" sz="1800" dirty="0"/>
              <a:t>Black Text is informational</a:t>
            </a:r>
          </a:p>
          <a:p>
            <a:pPr lvl="1"/>
            <a:endParaRPr lang="en-US" sz="2400" dirty="0"/>
          </a:p>
          <a:p>
            <a:pPr lvl="1"/>
            <a:r>
              <a:rPr lang="en-US" sz="2400" dirty="0"/>
              <a:t>Most Errors are caused by the input data</a:t>
            </a:r>
          </a:p>
          <a:p>
            <a:pPr lvl="2"/>
            <a:r>
              <a:rPr lang="en-US" sz="1800" dirty="0"/>
              <a:t>Fill in missing data</a:t>
            </a:r>
          </a:p>
          <a:p>
            <a:pPr lvl="2"/>
            <a:r>
              <a:rPr lang="en-US" sz="1800" dirty="0"/>
              <a:t>Link to a different data source</a:t>
            </a:r>
          </a:p>
          <a:p>
            <a:pPr lvl="2"/>
            <a:r>
              <a:rPr lang="en-US" sz="1800" dirty="0"/>
              <a:t>Adjust the extract time window, add offset.</a:t>
            </a:r>
          </a:p>
          <a:p>
            <a:pPr lvl="2"/>
            <a:r>
              <a:rPr lang="en-US" sz="1800" dirty="0"/>
              <a:t>Re-Run the Extract</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Compute</a:t>
            </a:r>
          </a:p>
        </p:txBody>
      </p:sp>
      <p:pic>
        <p:nvPicPr>
          <p:cNvPr id="8" name="Picture 7">
            <a:extLst>
              <a:ext uri="{FF2B5EF4-FFF2-40B4-BE49-F238E27FC236}">
                <a16:creationId xmlns:a16="http://schemas.microsoft.com/office/drawing/2014/main" id="{761BF084-A29D-EDA6-783A-527427FCC18F}"/>
              </a:ext>
            </a:extLst>
          </p:cNvPr>
          <p:cNvPicPr>
            <a:picLocks noChangeAspect="1"/>
          </p:cNvPicPr>
          <p:nvPr/>
        </p:nvPicPr>
        <p:blipFill>
          <a:blip r:embed="rId3"/>
          <a:stretch>
            <a:fillRect/>
          </a:stretch>
        </p:blipFill>
        <p:spPr>
          <a:xfrm>
            <a:off x="6268121" y="843969"/>
            <a:ext cx="5829301" cy="6014031"/>
          </a:xfrm>
          <a:prstGeom prst="rect">
            <a:avLst/>
          </a:prstGeom>
        </p:spPr>
      </p:pic>
    </p:spTree>
    <p:extLst>
      <p:ext uri="{BB962C8B-B14F-4D97-AF65-F5344CB8AC3E}">
        <p14:creationId xmlns:p14="http://schemas.microsoft.com/office/powerpoint/2010/main" val="3424138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Learn basic concepts of using HEC-ResSim in CWMS for making real-time reservoir operation decisions</a:t>
            </a:r>
          </a:p>
          <a:p>
            <a:pPr marL="0" lvl="1" indent="0">
              <a:buNone/>
            </a:pPr>
            <a:endParaRPr lang="en-US" sz="2400" dirty="0"/>
          </a:p>
          <a:p>
            <a:pPr marL="0" lvl="1" indent="0">
              <a:buNone/>
            </a:pPr>
            <a:r>
              <a:rPr lang="en-US" sz="2400" dirty="0"/>
              <a:t>Introduction to HEC-ResSim</a:t>
            </a:r>
          </a:p>
          <a:p>
            <a:pPr lvl="2"/>
            <a:r>
              <a:rPr lang="en-US" sz="2000" dirty="0"/>
              <a:t>What is ResSim? </a:t>
            </a:r>
          </a:p>
          <a:p>
            <a:pPr lvl="2"/>
            <a:r>
              <a:rPr lang="en-US" sz="2000" dirty="0"/>
              <a:t>What can ResSim do?  </a:t>
            </a:r>
          </a:p>
          <a:p>
            <a:pPr lvl="2"/>
            <a:r>
              <a:rPr lang="en-US" sz="2000" dirty="0"/>
              <a:t>Why do we want it in CWMS?</a:t>
            </a:r>
          </a:p>
          <a:p>
            <a:pPr marL="0" lvl="1" indent="0">
              <a:buNone/>
            </a:pPr>
            <a:endParaRPr lang="en-US" sz="2400" dirty="0"/>
          </a:p>
          <a:p>
            <a:pPr marL="0" lvl="1" indent="0">
              <a:buNone/>
            </a:pPr>
            <a:r>
              <a:rPr lang="en-US" sz="2400" dirty="0"/>
              <a:t>Integrating an HEC-ResSim model into CWMS</a:t>
            </a:r>
          </a:p>
          <a:p>
            <a:pPr lvl="2"/>
            <a:r>
              <a:rPr lang="en-US" sz="2000" dirty="0"/>
              <a:t>A brief review of importing, linking, etc. </a:t>
            </a:r>
          </a:p>
          <a:p>
            <a:pPr lvl="1"/>
            <a:endParaRPr lang="en-US" sz="2400" dirty="0"/>
          </a:p>
          <a:p>
            <a:pPr marL="0" lvl="1" indent="0">
              <a:buNone/>
            </a:pPr>
            <a:r>
              <a:rPr lang="en-US" sz="2400" dirty="0"/>
              <a:t>Using HEC-ResSim for Real-Time Decision Making</a:t>
            </a:r>
          </a:p>
          <a:p>
            <a:pPr lvl="2"/>
            <a:r>
              <a:rPr lang="en-US" sz="2000" dirty="0"/>
              <a:t>Data Considerations</a:t>
            </a:r>
          </a:p>
          <a:p>
            <a:pPr lvl="2"/>
            <a:r>
              <a:rPr lang="en-US" sz="2000" dirty="0"/>
              <a:t>How real-time modeling differs from planning studies</a:t>
            </a:r>
          </a:p>
          <a:p>
            <a:pPr lvl="2"/>
            <a:r>
              <a:rPr lang="en-US" sz="2000" dirty="0"/>
              <a:t>Regulation Schedule/Plan</a:t>
            </a:r>
          </a:p>
          <a:p>
            <a:pPr lvl="2"/>
            <a:r>
              <a:rPr lang="en-US" sz="2000" dirty="0"/>
              <a:t>The OSI</a:t>
            </a:r>
          </a:p>
          <a:p>
            <a:pPr lvl="1"/>
            <a:endParaRPr lang="en-US" dirty="0"/>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sz="3600" dirty="0"/>
              <a:t>Overview</a:t>
            </a:r>
          </a:p>
        </p:txBody>
      </p:sp>
    </p:spTree>
    <p:extLst>
      <p:ext uri="{BB962C8B-B14F-4D97-AF65-F5344CB8AC3E}">
        <p14:creationId xmlns:p14="http://schemas.microsoft.com/office/powerpoint/2010/main" val="1542495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Integrating an HEC-ResSim model into CWMS</a:t>
            </a:r>
          </a:p>
        </p:txBody>
      </p:sp>
    </p:spTree>
    <p:extLst>
      <p:ext uri="{BB962C8B-B14F-4D97-AF65-F5344CB8AC3E}">
        <p14:creationId xmlns:p14="http://schemas.microsoft.com/office/powerpoint/2010/main" val="202269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Watershed Setup - A Process…</a:t>
            </a:r>
          </a:p>
        </p:txBody>
      </p:sp>
      <p:pic>
        <p:nvPicPr>
          <p:cNvPr id="2" name="Content Placeholder 1">
            <a:extLst>
              <a:ext uri="{FF2B5EF4-FFF2-40B4-BE49-F238E27FC236}">
                <a16:creationId xmlns:a16="http://schemas.microsoft.com/office/drawing/2014/main" id="{0143FB15-82B2-EC68-4625-3321FEB87289}"/>
              </a:ext>
            </a:extLst>
          </p:cNvPr>
          <p:cNvPicPr>
            <a:picLocks noGrp="1" noChangeAspect="1"/>
          </p:cNvPicPr>
          <p:nvPr>
            <p:ph sz="quarter" idx="10"/>
          </p:nvPr>
        </p:nvPicPr>
        <p:blipFill>
          <a:blip r:embed="rId3"/>
          <a:stretch>
            <a:fillRect/>
          </a:stretch>
        </p:blipFill>
        <p:spPr>
          <a:xfrm>
            <a:off x="3214430" y="1823666"/>
            <a:ext cx="5401769" cy="4242227"/>
          </a:xfrm>
          <a:prstGeom prst="rect">
            <a:avLst/>
          </a:prstGeom>
        </p:spPr>
      </p:pic>
    </p:spTree>
    <p:extLst>
      <p:ext uri="{BB962C8B-B14F-4D97-AF65-F5344CB8AC3E}">
        <p14:creationId xmlns:p14="http://schemas.microsoft.com/office/powerpoint/2010/main" val="3974822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Importing Models</a:t>
            </a:r>
          </a:p>
        </p:txBody>
      </p:sp>
      <p:pic>
        <p:nvPicPr>
          <p:cNvPr id="2" name="Picture 1">
            <a:extLst>
              <a:ext uri="{FF2B5EF4-FFF2-40B4-BE49-F238E27FC236}">
                <a16:creationId xmlns:a16="http://schemas.microsoft.com/office/drawing/2014/main" id="{53A77DE1-57BF-97DA-CD62-EADCE7D51EF7}"/>
              </a:ext>
            </a:extLst>
          </p:cNvPr>
          <p:cNvPicPr>
            <a:picLocks noChangeAspect="1"/>
          </p:cNvPicPr>
          <p:nvPr/>
        </p:nvPicPr>
        <p:blipFill>
          <a:blip r:embed="rId3"/>
          <a:stretch>
            <a:fillRect/>
          </a:stretch>
        </p:blipFill>
        <p:spPr>
          <a:xfrm>
            <a:off x="1215833" y="1171234"/>
            <a:ext cx="7477406" cy="4520888"/>
          </a:xfrm>
          <a:prstGeom prst="rect">
            <a:avLst/>
          </a:prstGeom>
          <a:ln>
            <a:solidFill>
              <a:schemeClr val="accent2">
                <a:lumMod val="60000"/>
                <a:lumOff val="40000"/>
              </a:schemeClr>
            </a:solidFill>
          </a:ln>
        </p:spPr>
      </p:pic>
      <p:pic>
        <p:nvPicPr>
          <p:cNvPr id="3" name="Picture 2">
            <a:extLst>
              <a:ext uri="{FF2B5EF4-FFF2-40B4-BE49-F238E27FC236}">
                <a16:creationId xmlns:a16="http://schemas.microsoft.com/office/drawing/2014/main" id="{85BEF52D-88E3-29B3-F0B9-B2EE25ED2AFA}"/>
              </a:ext>
            </a:extLst>
          </p:cNvPr>
          <p:cNvPicPr>
            <a:picLocks noChangeAspect="1"/>
          </p:cNvPicPr>
          <p:nvPr/>
        </p:nvPicPr>
        <p:blipFill>
          <a:blip r:embed="rId4"/>
          <a:stretch>
            <a:fillRect/>
          </a:stretch>
        </p:blipFill>
        <p:spPr>
          <a:xfrm>
            <a:off x="5829507" y="4903923"/>
            <a:ext cx="5727463" cy="1565686"/>
          </a:xfrm>
          <a:prstGeom prst="rect">
            <a:avLst/>
          </a:prstGeom>
        </p:spPr>
      </p:pic>
    </p:spTree>
    <p:extLst>
      <p:ext uri="{BB962C8B-B14F-4D97-AF65-F5344CB8AC3E}">
        <p14:creationId xmlns:p14="http://schemas.microsoft.com/office/powerpoint/2010/main" val="495104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193059-B33C-4347-916A-9C74B791AFF7}"/>
              </a:ext>
            </a:extLst>
          </p:cNvPr>
          <p:cNvSpPr>
            <a:spLocks noGrp="1"/>
          </p:cNvSpPr>
          <p:nvPr>
            <p:ph type="body" sz="quarter" idx="13"/>
          </p:nvPr>
        </p:nvSpPr>
        <p:spPr/>
        <p:txBody>
          <a:bodyPr anchor="ctr"/>
          <a:lstStyle/>
          <a:p>
            <a:r>
              <a:rPr lang="en-US" sz="2800" b="1" u="dbl" dirty="0">
                <a:solidFill>
                  <a:schemeClr val="tx1"/>
                </a:solidFill>
              </a:rPr>
              <a:t>Watershed</a:t>
            </a:r>
          </a:p>
        </p:txBody>
      </p:sp>
      <p:sp>
        <p:nvSpPr>
          <p:cNvPr id="2" name="Title 1">
            <a:extLst>
              <a:ext uri="{FF2B5EF4-FFF2-40B4-BE49-F238E27FC236}">
                <a16:creationId xmlns:a16="http://schemas.microsoft.com/office/drawing/2014/main" id="{5E891561-E2F4-FAFF-B6C3-4E20035FC112}"/>
              </a:ext>
            </a:extLst>
          </p:cNvPr>
          <p:cNvSpPr>
            <a:spLocks noGrp="1"/>
          </p:cNvSpPr>
          <p:nvPr>
            <p:ph type="title"/>
          </p:nvPr>
        </p:nvSpPr>
        <p:spPr/>
        <p:txBody>
          <a:bodyPr/>
          <a:lstStyle/>
          <a:p>
            <a:r>
              <a:rPr lang="en-US" dirty="0"/>
              <a:t>Importing… </a:t>
            </a:r>
            <a:br>
              <a:rPr lang="en-US" dirty="0"/>
            </a:br>
            <a:r>
              <a:rPr lang="en-US" dirty="0"/>
              <a:t>	Watershed versus Alternative</a:t>
            </a:r>
          </a:p>
        </p:txBody>
      </p:sp>
      <p:sp>
        <p:nvSpPr>
          <p:cNvPr id="8" name="Content Placeholder 7">
            <a:extLst>
              <a:ext uri="{FF2B5EF4-FFF2-40B4-BE49-F238E27FC236}">
                <a16:creationId xmlns:a16="http://schemas.microsoft.com/office/drawing/2014/main" id="{069A98F9-6935-DAAB-DF03-71DEA4FD9A46}"/>
              </a:ext>
            </a:extLst>
          </p:cNvPr>
          <p:cNvSpPr>
            <a:spLocks noGrp="1"/>
          </p:cNvSpPr>
          <p:nvPr>
            <p:ph sz="quarter" idx="16"/>
          </p:nvPr>
        </p:nvSpPr>
        <p:spPr/>
        <p:txBody>
          <a:bodyPr/>
          <a:lstStyle/>
          <a:p>
            <a:r>
              <a:rPr lang="en-US" sz="2000" dirty="0">
                <a:solidFill>
                  <a:schemeClr val="tx1"/>
                </a:solidFill>
              </a:rPr>
              <a:t>Everything from the watershed is brought in – no questions asked…</a:t>
            </a:r>
          </a:p>
          <a:p>
            <a:pPr lvl="1"/>
            <a:r>
              <a:rPr lang="en-US" sz="2000" dirty="0">
                <a:solidFill>
                  <a:schemeClr val="tx1"/>
                </a:solidFill>
              </a:rPr>
              <a:t>Stream Alignment</a:t>
            </a:r>
          </a:p>
          <a:p>
            <a:pPr lvl="1"/>
            <a:r>
              <a:rPr lang="en-US" sz="2000" dirty="0">
                <a:solidFill>
                  <a:schemeClr val="tx1"/>
                </a:solidFill>
              </a:rPr>
              <a:t>Configurations &amp; Elements</a:t>
            </a:r>
          </a:p>
          <a:p>
            <a:pPr lvl="1"/>
            <a:r>
              <a:rPr lang="en-US" sz="2000" dirty="0">
                <a:solidFill>
                  <a:schemeClr val="tx1"/>
                </a:solidFill>
              </a:rPr>
              <a:t>Networks</a:t>
            </a:r>
          </a:p>
          <a:p>
            <a:pPr lvl="1"/>
            <a:r>
              <a:rPr lang="en-US" sz="2000" dirty="0">
                <a:solidFill>
                  <a:schemeClr val="tx1"/>
                </a:solidFill>
              </a:rPr>
              <a:t>Alternatives</a:t>
            </a:r>
          </a:p>
          <a:p>
            <a:pPr lvl="1"/>
            <a:r>
              <a:rPr lang="en-US" sz="2000" dirty="0">
                <a:solidFill>
                  <a:schemeClr val="tx1"/>
                </a:solidFill>
              </a:rPr>
              <a:t>Simulations</a:t>
            </a:r>
          </a:p>
          <a:p>
            <a:pPr lvl="1"/>
            <a:r>
              <a:rPr lang="en-US" sz="2000" dirty="0">
                <a:solidFill>
                  <a:schemeClr val="tx1"/>
                </a:solidFill>
              </a:rPr>
              <a:t>Maps</a:t>
            </a:r>
          </a:p>
          <a:p>
            <a:pPr lvl="1"/>
            <a:r>
              <a:rPr lang="en-US" sz="2000" dirty="0">
                <a:solidFill>
                  <a:schemeClr val="tx1"/>
                </a:solidFill>
              </a:rPr>
              <a:t>HEC-DSS Files</a:t>
            </a:r>
          </a:p>
          <a:p>
            <a:pPr lvl="1"/>
            <a:r>
              <a:rPr lang="en-US" sz="2000" dirty="0">
                <a:solidFill>
                  <a:schemeClr val="tx1"/>
                </a:solidFill>
              </a:rPr>
              <a:t>More</a:t>
            </a:r>
          </a:p>
          <a:p>
            <a:endParaRPr lang="en-US" sz="1800" dirty="0">
              <a:solidFill>
                <a:schemeClr val="tx1"/>
              </a:solidFill>
            </a:endParaRPr>
          </a:p>
        </p:txBody>
      </p:sp>
      <p:sp>
        <p:nvSpPr>
          <p:cNvPr id="9" name="Content Placeholder 8">
            <a:extLst>
              <a:ext uri="{FF2B5EF4-FFF2-40B4-BE49-F238E27FC236}">
                <a16:creationId xmlns:a16="http://schemas.microsoft.com/office/drawing/2014/main" id="{B739F71D-275C-2FD2-2CE6-294749EA026C}"/>
              </a:ext>
            </a:extLst>
          </p:cNvPr>
          <p:cNvSpPr>
            <a:spLocks noGrp="1"/>
          </p:cNvSpPr>
          <p:nvPr>
            <p:ph sz="quarter" idx="19"/>
          </p:nvPr>
        </p:nvSpPr>
        <p:spPr/>
        <p:txBody>
          <a:bodyPr/>
          <a:lstStyle/>
          <a:p>
            <a:r>
              <a:rPr lang="en-US" sz="2000" dirty="0">
                <a:solidFill>
                  <a:schemeClr val="tx1"/>
                </a:solidFill>
              </a:rPr>
              <a:t>Only the Alternative and its network files are brought in</a:t>
            </a:r>
          </a:p>
          <a:p>
            <a:pPr lvl="1"/>
            <a:r>
              <a:rPr lang="en-US" sz="2000" dirty="0">
                <a:solidFill>
                  <a:schemeClr val="tx1"/>
                </a:solidFill>
              </a:rPr>
              <a:t>No Stream Alignment</a:t>
            </a:r>
          </a:p>
          <a:p>
            <a:pPr lvl="1"/>
            <a:r>
              <a:rPr lang="en-US" sz="2000" dirty="0">
                <a:solidFill>
                  <a:schemeClr val="tx1"/>
                </a:solidFill>
              </a:rPr>
              <a:t>No Configurations &amp; Elements</a:t>
            </a:r>
          </a:p>
          <a:p>
            <a:r>
              <a:rPr lang="en-US" sz="2000" dirty="0">
                <a:solidFill>
                  <a:schemeClr val="tx1"/>
                </a:solidFill>
              </a:rPr>
              <a:t>A valid stream alignment must already exist in the watershed</a:t>
            </a:r>
          </a:p>
          <a:p>
            <a:pPr lvl="1"/>
            <a:r>
              <a:rPr lang="en-US" sz="2000" dirty="0">
                <a:solidFill>
                  <a:schemeClr val="tx1"/>
                </a:solidFill>
              </a:rPr>
              <a:t>Importer tries to place network elements on the correct streams…</a:t>
            </a:r>
          </a:p>
          <a:p>
            <a:pPr lvl="1"/>
            <a:r>
              <a:rPr lang="en-US" sz="2000" dirty="0">
                <a:solidFill>
                  <a:schemeClr val="tx1"/>
                </a:solidFill>
              </a:rPr>
              <a:t>…and tries to tie them to existing configuration elements.</a:t>
            </a:r>
          </a:p>
        </p:txBody>
      </p:sp>
      <p:sp>
        <p:nvSpPr>
          <p:cNvPr id="10" name="Text Placeholder 9">
            <a:extLst>
              <a:ext uri="{FF2B5EF4-FFF2-40B4-BE49-F238E27FC236}">
                <a16:creationId xmlns:a16="http://schemas.microsoft.com/office/drawing/2014/main" id="{AED8B456-05E2-579F-408E-136795F085D1}"/>
              </a:ext>
            </a:extLst>
          </p:cNvPr>
          <p:cNvSpPr>
            <a:spLocks noGrp="1"/>
          </p:cNvSpPr>
          <p:nvPr>
            <p:ph type="body" sz="quarter" idx="20"/>
          </p:nvPr>
        </p:nvSpPr>
        <p:spPr/>
        <p:txBody>
          <a:bodyPr anchor="ctr"/>
          <a:lstStyle/>
          <a:p>
            <a:r>
              <a:rPr lang="en-US" sz="2800" b="1" u="dbl" dirty="0">
                <a:solidFill>
                  <a:schemeClr val="tx1"/>
                </a:solidFill>
              </a:rPr>
              <a:t>Alternative</a:t>
            </a:r>
            <a:endParaRPr lang="en-US" dirty="0"/>
          </a:p>
        </p:txBody>
      </p:sp>
    </p:spTree>
    <p:extLst>
      <p:ext uri="{BB962C8B-B14F-4D97-AF65-F5344CB8AC3E}">
        <p14:creationId xmlns:p14="http://schemas.microsoft.com/office/powerpoint/2010/main" val="2463325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a:spcAft>
                <a:spcPts val="600"/>
              </a:spcAft>
            </a:pPr>
            <a:r>
              <a:rPr lang="en-US" sz="2400" b="1" dirty="0"/>
              <a:t>Revise Lookback settings (Use Observed Data):</a:t>
            </a:r>
          </a:p>
          <a:p>
            <a:pPr lvl="1">
              <a:spcAft>
                <a:spcPts val="600"/>
              </a:spcAft>
            </a:pPr>
            <a:r>
              <a:rPr lang="en-US" sz="2000" dirty="0"/>
              <a:t>For each reservoir…</a:t>
            </a:r>
          </a:p>
          <a:p>
            <a:pPr lvl="2">
              <a:spcAft>
                <a:spcPts val="600"/>
              </a:spcAft>
            </a:pPr>
            <a:r>
              <a:rPr lang="en-US" sz="1800" dirty="0"/>
              <a:t>Set Lookback Elevation to Time Series</a:t>
            </a:r>
          </a:p>
          <a:p>
            <a:pPr lvl="2">
              <a:spcAft>
                <a:spcPts val="300"/>
              </a:spcAft>
            </a:pPr>
            <a:r>
              <a:rPr lang="en-US" sz="1800" dirty="0"/>
              <a:t>Set Lookback Release to Time Series</a:t>
            </a:r>
          </a:p>
          <a:p>
            <a:pPr lvl="3"/>
            <a:r>
              <a:rPr lang="en-US" sz="1600" dirty="0"/>
              <a:t>If time series do not exist for every outlet</a:t>
            </a:r>
          </a:p>
          <a:p>
            <a:pPr lvl="4">
              <a:spcBef>
                <a:spcPts val="300"/>
              </a:spcBef>
            </a:pPr>
            <a:r>
              <a:rPr lang="en-US" sz="1400" dirty="0"/>
              <a:t>Set ONE </a:t>
            </a:r>
            <a:r>
              <a:rPr lang="en-US" sz="1400" i="1" dirty="0"/>
              <a:t>Controlled</a:t>
            </a:r>
            <a:r>
              <a:rPr lang="en-US" sz="1400" dirty="0"/>
              <a:t> Outlet to Time Series</a:t>
            </a:r>
          </a:p>
          <a:p>
            <a:pPr lvl="4">
              <a:spcBef>
                <a:spcPts val="300"/>
              </a:spcBef>
              <a:spcAft>
                <a:spcPts val="600"/>
              </a:spcAft>
            </a:pPr>
            <a:r>
              <a:rPr lang="en-US" sz="1400" dirty="0"/>
              <a:t>Set all other outlets to Constant - Set those constants to zero</a:t>
            </a:r>
          </a:p>
          <a:p>
            <a:pPr lvl="2">
              <a:spcAft>
                <a:spcPts val="300"/>
              </a:spcAft>
            </a:pPr>
            <a:r>
              <a:rPr lang="en-US" sz="1800" dirty="0"/>
              <a:t>If time series does not exist or are not reliable for pool elevation and/or outflow, advanced options exist to estimate one or both variables</a:t>
            </a:r>
          </a:p>
          <a:p>
            <a:pPr lvl="3"/>
            <a:r>
              <a:rPr lang="en-US" sz="1600" dirty="0"/>
              <a:t>Lookback Elevation:</a:t>
            </a:r>
          </a:p>
          <a:p>
            <a:pPr lvl="4">
              <a:spcBef>
                <a:spcPts val="300"/>
              </a:spcBef>
            </a:pPr>
            <a:r>
              <a:rPr lang="en-US" sz="1400" dirty="0"/>
              <a:t>Set to Guide Curve</a:t>
            </a:r>
          </a:p>
          <a:p>
            <a:pPr lvl="4">
              <a:spcBef>
                <a:spcPts val="300"/>
              </a:spcBef>
            </a:pPr>
            <a:r>
              <a:rPr lang="en-US" sz="1400" dirty="0"/>
              <a:t>Function of Release (needs an initial pool elevation to start)</a:t>
            </a:r>
          </a:p>
          <a:p>
            <a:pPr marL="1141413" lvl="5" indent="-242888">
              <a:spcBef>
                <a:spcPts val="300"/>
              </a:spcBef>
              <a:buFont typeface="Courier New" panose="02070309020205020404" pitchFamily="49" charset="0"/>
              <a:buChar char="o"/>
            </a:pPr>
            <a:r>
              <a:rPr lang="en-US" sz="1200" dirty="0"/>
              <a:t>Start with Constant</a:t>
            </a:r>
          </a:p>
          <a:p>
            <a:pPr marL="1141413" lvl="5" indent="-242888">
              <a:spcBef>
                <a:spcPts val="300"/>
              </a:spcBef>
              <a:buFont typeface="Courier New" panose="02070309020205020404" pitchFamily="49" charset="0"/>
              <a:buChar char="o"/>
            </a:pPr>
            <a:r>
              <a:rPr lang="en-US" sz="1200" dirty="0"/>
              <a:t>Start with Time Series</a:t>
            </a:r>
          </a:p>
          <a:p>
            <a:pPr marL="1141413" lvl="5" indent="-242888">
              <a:spcBef>
                <a:spcPts val="300"/>
              </a:spcBef>
              <a:spcAft>
                <a:spcPts val="600"/>
              </a:spcAft>
              <a:buFont typeface="Courier New" panose="02070309020205020404" pitchFamily="49" charset="0"/>
              <a:buChar char="o"/>
            </a:pPr>
            <a:r>
              <a:rPr lang="en-US" sz="1200" dirty="0"/>
              <a:t>Start with Guide Curve</a:t>
            </a:r>
            <a:endParaRPr lang="en-US" sz="1600" dirty="0"/>
          </a:p>
          <a:p>
            <a:pPr lvl="3">
              <a:spcAft>
                <a:spcPts val="300"/>
              </a:spcAft>
            </a:pPr>
            <a:r>
              <a:rPr lang="en-US" sz="1600" dirty="0"/>
              <a:t>Lookback Release</a:t>
            </a:r>
          </a:p>
          <a:p>
            <a:pPr lvl="4"/>
            <a:r>
              <a:rPr lang="en-US" sz="1400" dirty="0"/>
              <a:t>Function of Elevation</a:t>
            </a:r>
          </a:p>
          <a:p>
            <a:pPr marL="641350" lvl="4" indent="-242888">
              <a:buFont typeface="Courier New" panose="02070309020205020404" pitchFamily="49" charset="0"/>
              <a:buChar char="o"/>
            </a:pPr>
            <a:endParaRPr lang="en-US" sz="1575" dirty="0"/>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Revising a ResSim Alternative for CWMS</a:t>
            </a:r>
          </a:p>
        </p:txBody>
      </p:sp>
    </p:spTree>
    <p:extLst>
      <p:ext uri="{BB962C8B-B14F-4D97-AF65-F5344CB8AC3E}">
        <p14:creationId xmlns:p14="http://schemas.microsoft.com/office/powerpoint/2010/main" val="3854445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Revising an Alternative for CWMS </a:t>
            </a:r>
          </a:p>
        </p:txBody>
      </p:sp>
      <p:pic>
        <p:nvPicPr>
          <p:cNvPr id="2" name="Picture 1">
            <a:extLst>
              <a:ext uri="{FF2B5EF4-FFF2-40B4-BE49-F238E27FC236}">
                <a16:creationId xmlns:a16="http://schemas.microsoft.com/office/drawing/2014/main" id="{B6818D33-009C-1FBA-47DC-881BDC78FB47}"/>
              </a:ext>
            </a:extLst>
          </p:cNvPr>
          <p:cNvPicPr>
            <a:picLocks noChangeAspect="1"/>
          </p:cNvPicPr>
          <p:nvPr/>
        </p:nvPicPr>
        <p:blipFill>
          <a:blip r:embed="rId3"/>
          <a:stretch>
            <a:fillRect/>
          </a:stretch>
        </p:blipFill>
        <p:spPr>
          <a:xfrm>
            <a:off x="1094704" y="1295075"/>
            <a:ext cx="3648628" cy="4345977"/>
          </a:xfrm>
          <a:prstGeom prst="rect">
            <a:avLst/>
          </a:prstGeom>
          <a:ln>
            <a:solidFill>
              <a:schemeClr val="accent1"/>
            </a:solidFill>
          </a:ln>
        </p:spPr>
      </p:pic>
      <p:pic>
        <p:nvPicPr>
          <p:cNvPr id="6" name="Picture 5">
            <a:extLst>
              <a:ext uri="{FF2B5EF4-FFF2-40B4-BE49-F238E27FC236}">
                <a16:creationId xmlns:a16="http://schemas.microsoft.com/office/drawing/2014/main" id="{83CF81A6-09E2-7985-CD63-18D73468F6F4}"/>
              </a:ext>
            </a:extLst>
          </p:cNvPr>
          <p:cNvPicPr>
            <a:picLocks noChangeAspect="1"/>
          </p:cNvPicPr>
          <p:nvPr/>
        </p:nvPicPr>
        <p:blipFill>
          <a:blip r:embed="rId4"/>
          <a:srcRect b="23467"/>
          <a:stretch/>
        </p:blipFill>
        <p:spPr>
          <a:xfrm>
            <a:off x="4743332" y="1888355"/>
            <a:ext cx="7322977" cy="4563395"/>
          </a:xfrm>
          <a:prstGeom prst="rect">
            <a:avLst/>
          </a:prstGeom>
        </p:spPr>
      </p:pic>
      <p:pic>
        <p:nvPicPr>
          <p:cNvPr id="8" name="Picture 7">
            <a:extLst>
              <a:ext uri="{FF2B5EF4-FFF2-40B4-BE49-F238E27FC236}">
                <a16:creationId xmlns:a16="http://schemas.microsoft.com/office/drawing/2014/main" id="{B840CAF5-25EC-7831-C4DA-0251072396E9}"/>
              </a:ext>
            </a:extLst>
          </p:cNvPr>
          <p:cNvPicPr>
            <a:picLocks noChangeAspect="1"/>
          </p:cNvPicPr>
          <p:nvPr/>
        </p:nvPicPr>
        <p:blipFill>
          <a:blip r:embed="rId5"/>
          <a:srcRect t="48486" b="24107"/>
          <a:stretch/>
        </p:blipFill>
        <p:spPr>
          <a:xfrm>
            <a:off x="4743332" y="4779390"/>
            <a:ext cx="7322976" cy="1634188"/>
          </a:xfrm>
          <a:prstGeom prst="rect">
            <a:avLst/>
          </a:prstGeom>
        </p:spPr>
      </p:pic>
      <p:sp>
        <p:nvSpPr>
          <p:cNvPr id="9" name="Rectangle: Rounded Corners 8">
            <a:extLst>
              <a:ext uri="{FF2B5EF4-FFF2-40B4-BE49-F238E27FC236}">
                <a16:creationId xmlns:a16="http://schemas.microsoft.com/office/drawing/2014/main" id="{35580BA4-C433-AD55-BA08-A0458F750A91}"/>
              </a:ext>
            </a:extLst>
          </p:cNvPr>
          <p:cNvSpPr/>
          <p:nvPr/>
        </p:nvSpPr>
        <p:spPr>
          <a:xfrm>
            <a:off x="8512404" y="3167405"/>
            <a:ext cx="2298272" cy="1093509"/>
          </a:xfrm>
          <a:prstGeom prst="round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20E4F5A7-83B9-8575-2346-DE702B091708}"/>
              </a:ext>
            </a:extLst>
          </p:cNvPr>
          <p:cNvSpPr/>
          <p:nvPr/>
        </p:nvSpPr>
        <p:spPr>
          <a:xfrm>
            <a:off x="8512404" y="4741219"/>
            <a:ext cx="2298272" cy="669768"/>
          </a:xfrm>
          <a:prstGeom prst="round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16266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Assigning Model alternative Keys</a:t>
            </a:r>
          </a:p>
        </p:txBody>
      </p:sp>
      <p:pic>
        <p:nvPicPr>
          <p:cNvPr id="2" name="Picture 1">
            <a:extLst>
              <a:ext uri="{FF2B5EF4-FFF2-40B4-BE49-F238E27FC236}">
                <a16:creationId xmlns:a16="http://schemas.microsoft.com/office/drawing/2014/main" id="{4B5A6E55-D376-EC20-FED0-F2B205C8AB0E}"/>
              </a:ext>
            </a:extLst>
          </p:cNvPr>
          <p:cNvPicPr>
            <a:picLocks noChangeAspect="1"/>
          </p:cNvPicPr>
          <p:nvPr/>
        </p:nvPicPr>
        <p:blipFill>
          <a:blip r:embed="rId3"/>
          <a:stretch>
            <a:fillRect/>
          </a:stretch>
        </p:blipFill>
        <p:spPr>
          <a:xfrm>
            <a:off x="1743244" y="1143042"/>
            <a:ext cx="4127619" cy="3258096"/>
          </a:xfrm>
          <a:prstGeom prst="rect">
            <a:avLst/>
          </a:prstGeom>
          <a:ln>
            <a:solidFill>
              <a:schemeClr val="accent2">
                <a:lumMod val="60000"/>
                <a:lumOff val="40000"/>
              </a:schemeClr>
            </a:solidFill>
          </a:ln>
        </p:spPr>
      </p:pic>
      <p:pic>
        <p:nvPicPr>
          <p:cNvPr id="3" name="Picture 2">
            <a:extLst>
              <a:ext uri="{FF2B5EF4-FFF2-40B4-BE49-F238E27FC236}">
                <a16:creationId xmlns:a16="http://schemas.microsoft.com/office/drawing/2014/main" id="{0C09D257-1F22-9908-A15F-F4DC0930911A}"/>
              </a:ext>
            </a:extLst>
          </p:cNvPr>
          <p:cNvPicPr>
            <a:picLocks noChangeAspect="1"/>
          </p:cNvPicPr>
          <p:nvPr/>
        </p:nvPicPr>
        <p:blipFill>
          <a:blip r:embed="rId4"/>
          <a:stretch>
            <a:fillRect/>
          </a:stretch>
        </p:blipFill>
        <p:spPr>
          <a:xfrm>
            <a:off x="4940594" y="3063044"/>
            <a:ext cx="5091428" cy="2943809"/>
          </a:xfrm>
          <a:prstGeom prst="rect">
            <a:avLst/>
          </a:prstGeom>
        </p:spPr>
      </p:pic>
    </p:spTree>
    <p:extLst>
      <p:ext uri="{BB962C8B-B14F-4D97-AF65-F5344CB8AC3E}">
        <p14:creationId xmlns:p14="http://schemas.microsoft.com/office/powerpoint/2010/main" val="3052644396"/>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15609</TotalTime>
  <Words>2586</Words>
  <Application>Microsoft Office PowerPoint</Application>
  <PresentationFormat>Widescreen</PresentationFormat>
  <Paragraphs>234</Paragraphs>
  <Slides>14</Slides>
  <Notes>12</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14</vt:i4>
      </vt:variant>
    </vt:vector>
  </HeadingPairs>
  <TitlesOfParts>
    <vt:vector size="26" baseType="lpstr">
      <vt:lpstr>Arial</vt:lpstr>
      <vt:lpstr>Calibri</vt:lpstr>
      <vt:lpstr>Courier New</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HEC-ResSim in CWMS</vt:lpstr>
      <vt:lpstr>Overview</vt:lpstr>
      <vt:lpstr>Integrating an HEC-ResSim model into CWMS</vt:lpstr>
      <vt:lpstr>Watershed Setup - A Process…</vt:lpstr>
      <vt:lpstr>Importing Models</vt:lpstr>
      <vt:lpstr>Importing…   Watershed versus Alternative</vt:lpstr>
      <vt:lpstr>Revising a ResSim Alternative for CWMS</vt:lpstr>
      <vt:lpstr>Revising an Alternative for CWMS </vt:lpstr>
      <vt:lpstr>Assigning Model alternative Keys</vt:lpstr>
      <vt:lpstr>Creating Forecast Runs</vt:lpstr>
      <vt:lpstr>Model Linking</vt:lpstr>
      <vt:lpstr>Configuring the Extract</vt:lpstr>
      <vt:lpstr>Compute</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505</cp:revision>
  <dcterms:created xsi:type="dcterms:W3CDTF">2017-02-20T05:10:01Z</dcterms:created>
  <dcterms:modified xsi:type="dcterms:W3CDTF">2025-02-07T18:59:16Z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