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6"/>
  </p:notesMasterIdLst>
  <p:handoutMasterIdLst>
    <p:handoutMasterId r:id="rId27"/>
  </p:handoutMasterIdLst>
  <p:sldIdLst>
    <p:sldId id="538" r:id="rId12"/>
    <p:sldId id="446" r:id="rId13"/>
    <p:sldId id="454" r:id="rId14"/>
    <p:sldId id="525" r:id="rId15"/>
    <p:sldId id="473" r:id="rId16"/>
    <p:sldId id="539" r:id="rId17"/>
    <p:sldId id="527" r:id="rId18"/>
    <p:sldId id="474" r:id="rId19"/>
    <p:sldId id="529" r:id="rId20"/>
    <p:sldId id="530" r:id="rId21"/>
    <p:sldId id="532" r:id="rId22"/>
    <p:sldId id="546" r:id="rId23"/>
    <p:sldId id="547" r:id="rId24"/>
    <p:sldId id="44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2/7/2025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473170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6"/>
            </a:pPr>
            <a:r>
              <a:rPr lang="en-US" dirty="0"/>
              <a:t>The Release Decision Report </a:t>
            </a:r>
            <a:r>
              <a:rPr lang="en-US" i="1" dirty="0"/>
              <a:t>is designed to tell you what led to the release decisions at each timestep. </a:t>
            </a:r>
          </a:p>
          <a:p>
            <a:pPr marL="228567" lvl="1" indent="0">
              <a:buNone/>
            </a:pPr>
            <a:r>
              <a:rPr lang="en-US" i="1" dirty="0"/>
              <a:t>This slide is a screen shot of the Release Decision Report.  Describe how the report is arranged (and how to interpret it.)</a:t>
            </a:r>
          </a:p>
          <a:p>
            <a:pPr lvl="2"/>
            <a:r>
              <a:rPr lang="en-US" i="1" dirty="0"/>
              <a:t>The start of the report = time of forecast</a:t>
            </a:r>
          </a:p>
          <a:p>
            <a:pPr lvl="2"/>
            <a:r>
              <a:rPr lang="en-US" i="1" dirty="0"/>
              <a:t>The two lines/rows per timestep</a:t>
            </a:r>
          </a:p>
          <a:p>
            <a:pPr lvl="3"/>
            <a:r>
              <a:rPr lang="en-US" i="1" dirty="0"/>
              <a:t>One row for what it did</a:t>
            </a:r>
          </a:p>
          <a:p>
            <a:pPr lvl="3"/>
            <a:r>
              <a:rPr lang="en-US" i="1" dirty="0"/>
              <a:t>And one for why it did it</a:t>
            </a:r>
          </a:p>
          <a:p>
            <a:pPr lvl="2"/>
            <a:r>
              <a:rPr lang="en-US" i="1" dirty="0"/>
              <a:t>The columns for zone, elevation, and each level of the outlet hierarch</a:t>
            </a:r>
          </a:p>
          <a:p>
            <a:pPr lvl="2"/>
            <a:r>
              <a:rPr lang="en-US" i="1" dirty="0"/>
              <a:t>The bold vs std text – explain that bold text indicates a user specified rule</a:t>
            </a:r>
          </a:p>
          <a:p>
            <a:pPr lvl="2"/>
            <a:r>
              <a:rPr lang="en-US" i="1" dirty="0"/>
              <a:t>The codes – like GC to be Guide Curve Operation, </a:t>
            </a:r>
            <a:r>
              <a:rPr lang="en-US" i="1" dirty="0" err="1"/>
              <a:t>MinLim</a:t>
            </a:r>
            <a:r>
              <a:rPr lang="en-US" i="1" dirty="0"/>
              <a:t>, </a:t>
            </a:r>
            <a:r>
              <a:rPr lang="en-US" i="1" dirty="0" err="1"/>
              <a:t>PhysMaxCap</a:t>
            </a:r>
            <a:endParaRPr lang="en-US" i="1" dirty="0"/>
          </a:p>
          <a:p>
            <a:pPr>
              <a:buAutoNum type="alphaUcPeriod" startAt="3"/>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1699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14</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r>
              <a:rPr lang="en-US" dirty="0"/>
              <a:t>Real Time Modeling Procedure</a:t>
            </a:r>
          </a:p>
          <a:p>
            <a:pPr lvl="2"/>
            <a:r>
              <a:rPr lang="en-US" dirty="0"/>
              <a:t>Review Data</a:t>
            </a:r>
          </a:p>
          <a:p>
            <a:pPr lvl="3"/>
            <a:r>
              <a:rPr lang="en-US" dirty="0"/>
              <a:t>Check Status of the data streams and the basin’s gages</a:t>
            </a:r>
          </a:p>
          <a:p>
            <a:pPr lvl="3"/>
            <a:r>
              <a:rPr lang="en-US" dirty="0"/>
              <a:t>Familiarize yourself with Current Basin Conditions and Weather Forecast</a:t>
            </a:r>
          </a:p>
          <a:p>
            <a:pPr lvl="3"/>
            <a:r>
              <a:rPr lang="en-US" dirty="0"/>
              <a:t>Review the current and forecasted </a:t>
            </a:r>
            <a:r>
              <a:rPr lang="en-US" dirty="0" err="1"/>
              <a:t>precip</a:t>
            </a:r>
            <a:r>
              <a:rPr lang="en-US" dirty="0"/>
              <a:t> (and snow?) grids</a:t>
            </a:r>
          </a:p>
          <a:p>
            <a:pPr lvl="3"/>
            <a:r>
              <a:rPr lang="en-US" dirty="0"/>
              <a:t>Identify an appropriate forecast time window – </a:t>
            </a:r>
            <a:r>
              <a:rPr lang="en-US" dirty="0" err="1"/>
              <a:t>esp</a:t>
            </a:r>
            <a:r>
              <a:rPr lang="en-US" dirty="0"/>
              <a:t> lookback and forecast times</a:t>
            </a:r>
          </a:p>
          <a:p>
            <a:pPr marL="228567" lvl="1" indent="0">
              <a:buNone/>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3728959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r>
              <a:rPr lang="en-US" dirty="0"/>
              <a:t>Real Time Modeling Procedure - continued</a:t>
            </a:r>
          </a:p>
          <a:p>
            <a:pPr lvl="2"/>
            <a:r>
              <a:rPr lang="en-US" dirty="0"/>
              <a:t>Review Data</a:t>
            </a:r>
          </a:p>
          <a:p>
            <a:pPr lvl="3"/>
            <a:r>
              <a:rPr lang="en-US" dirty="0"/>
              <a:t>Check Status of the data streams and the basin’s gages</a:t>
            </a:r>
          </a:p>
          <a:p>
            <a:pPr lvl="3"/>
            <a:r>
              <a:rPr lang="en-US" dirty="0"/>
              <a:t>Familiarize yourself with Current Basin Conditions and Weather Forecast</a:t>
            </a:r>
          </a:p>
          <a:p>
            <a:pPr lvl="3"/>
            <a:r>
              <a:rPr lang="en-US" dirty="0"/>
              <a:t>Review the current and forecasted </a:t>
            </a:r>
            <a:r>
              <a:rPr lang="en-US" dirty="0" err="1"/>
              <a:t>precip</a:t>
            </a:r>
            <a:r>
              <a:rPr lang="en-US" dirty="0"/>
              <a:t> (and snow?) grids</a:t>
            </a:r>
          </a:p>
          <a:p>
            <a:pPr lvl="3"/>
            <a:r>
              <a:rPr lang="en-US" dirty="0"/>
              <a:t>Identify an appropriate forecast time window – </a:t>
            </a:r>
            <a:r>
              <a:rPr lang="en-US" dirty="0" err="1"/>
              <a:t>esp</a:t>
            </a:r>
            <a:r>
              <a:rPr lang="en-US" dirty="0"/>
              <a:t> lookback and forecast times</a:t>
            </a:r>
          </a:p>
          <a:p>
            <a:pPr marL="711380" lvl="2" indent="-237127">
              <a:buFont typeface="+mj-lt"/>
              <a:buAutoNum type="alphaLcPeriod" startAt="2"/>
            </a:pPr>
            <a:r>
              <a:rPr lang="en-US" dirty="0"/>
              <a:t>Create a Forecast</a:t>
            </a:r>
          </a:p>
          <a:p>
            <a:pPr lvl="3"/>
            <a:r>
              <a:rPr lang="en-US" dirty="0"/>
              <a:t>Use the time window you identified</a:t>
            </a:r>
          </a:p>
          <a:p>
            <a:pPr lvl="3"/>
            <a:r>
              <a:rPr lang="en-US" dirty="0"/>
              <a:t>Include at least two Forecast Runs</a:t>
            </a:r>
          </a:p>
          <a:p>
            <a:pPr marL="1144420" lvl="4" indent="-233329"/>
            <a:r>
              <a:rPr lang="en-US" dirty="0"/>
              <a:t>No Future </a:t>
            </a:r>
            <a:r>
              <a:rPr lang="en-US" dirty="0" err="1"/>
              <a:t>Precip</a:t>
            </a:r>
            <a:endParaRPr lang="en-US" dirty="0"/>
          </a:p>
          <a:p>
            <a:pPr marL="1144420" lvl="4" indent="-233329"/>
            <a:r>
              <a:rPr lang="en-US" dirty="0"/>
              <a:t>Expected (Probable) and/or Possible Future </a:t>
            </a:r>
            <a:r>
              <a:rPr lang="en-US" dirty="0" err="1"/>
              <a:t>Precip</a:t>
            </a:r>
            <a:r>
              <a:rPr lang="en-US" dirty="0"/>
              <a:t> </a:t>
            </a:r>
          </a:p>
          <a:p>
            <a:pPr lvl="3"/>
            <a:r>
              <a:rPr lang="en-US" dirty="0"/>
              <a:t>Add additional offsets to the Time Window, if needed</a:t>
            </a:r>
          </a:p>
          <a:p>
            <a:pPr marL="711380" lvl="2" indent="-237127" defTabSz="948507">
              <a:spcAft>
                <a:spcPts val="207"/>
              </a:spcAft>
              <a:buFont typeface="+mj-lt"/>
              <a:buAutoNum type="alphaLcPeriod" startAt="2"/>
            </a:pPr>
            <a:r>
              <a:rPr lang="en-US" dirty="0"/>
              <a:t>Compute all runs through ResSim</a:t>
            </a:r>
          </a:p>
          <a:p>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3626769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r>
              <a:rPr lang="en-US" dirty="0"/>
              <a:t>Real Time Modeling Procedure, continued.</a:t>
            </a:r>
          </a:p>
          <a:p>
            <a:pPr lvl="2">
              <a:buFont typeface="+mj-lt"/>
              <a:buAutoNum type="alphaLcPeriod" startAt="6"/>
            </a:pPr>
            <a:r>
              <a:rPr lang="en-US" dirty="0"/>
              <a:t>For each Forecast Run, Analyze the Reservoir Operations </a:t>
            </a:r>
          </a:p>
          <a:p>
            <a:pPr lvl="3"/>
            <a:r>
              <a:rPr lang="en-US" dirty="0"/>
              <a:t>Review Standard and Custom Plots, Reports, OSI</a:t>
            </a:r>
          </a:p>
          <a:p>
            <a:pPr marL="711380" lvl="2" indent="-237127">
              <a:buFont typeface="+mj-lt"/>
              <a:buAutoNum type="alphaLcPeriod" startAt="7"/>
            </a:pPr>
            <a:r>
              <a:rPr lang="en-US" dirty="0"/>
              <a:t>Make modifications as needed to develop an appropriate Release Schedule</a:t>
            </a:r>
          </a:p>
          <a:p>
            <a:pPr lvl="3"/>
            <a:r>
              <a:rPr lang="en-US" dirty="0"/>
              <a:t>Release Overrides</a:t>
            </a:r>
          </a:p>
          <a:p>
            <a:pPr lvl="3"/>
            <a:r>
              <a:rPr lang="en-US" dirty="0"/>
              <a:t>Rule and/or Zone adjustments</a:t>
            </a:r>
          </a:p>
          <a:p>
            <a:pPr lvl="3"/>
            <a:r>
              <a:rPr lang="en-US" dirty="0"/>
              <a:t>Physical Parameter updates</a:t>
            </a:r>
          </a:p>
          <a:p>
            <a:pPr lvl="2">
              <a:buAutoNum type="alphaLcPeriod" startAt="7"/>
            </a:pPr>
            <a:r>
              <a:rPr lang="en-US" dirty="0"/>
              <a:t>Save – To – Base!</a:t>
            </a:r>
          </a:p>
          <a:p>
            <a:pPr lvl="3"/>
            <a:r>
              <a:rPr lang="en-US" dirty="0"/>
              <a:t>At this point, saving is selective – do I or don’t I?</a:t>
            </a:r>
          </a:p>
          <a:p>
            <a:pPr lvl="3"/>
            <a:r>
              <a:rPr lang="en-US" dirty="0"/>
              <a:t>Go over what gets saved for ResSim – Everything related to the Alternative    ( including the overrides?)</a:t>
            </a:r>
          </a:p>
          <a:p>
            <a:pPr lvl="1"/>
            <a:endParaRPr lang="en-US" dirty="0"/>
          </a:p>
          <a:p>
            <a:pPr>
              <a:buAutoNum type="alphaUcPeriod" startAt="3"/>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2936637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2"/>
            </a:pPr>
            <a:r>
              <a:rPr lang="en-US" dirty="0"/>
              <a:t>Tools for Analyzing ResSim Results…</a:t>
            </a:r>
          </a:p>
          <a:p>
            <a:pPr lvl="2"/>
            <a:r>
              <a:rPr lang="en-US" dirty="0"/>
              <a:t>Active Schematic</a:t>
            </a:r>
          </a:p>
          <a:p>
            <a:pPr lvl="2"/>
            <a:r>
              <a:rPr lang="en-US" dirty="0"/>
              <a:t>Standard Plots &amp; the Release Decision Report</a:t>
            </a:r>
          </a:p>
          <a:p>
            <a:pPr lvl="3"/>
            <a:r>
              <a:rPr lang="en-US" dirty="0"/>
              <a:t>Element Specific</a:t>
            </a:r>
          </a:p>
          <a:p>
            <a:pPr lvl="3"/>
            <a:r>
              <a:rPr lang="en-US" dirty="0"/>
              <a:t>Found on shortcut (right click) menu from schematic elements</a:t>
            </a:r>
          </a:p>
          <a:p>
            <a:pPr lvl="2"/>
            <a:r>
              <a:rPr lang="en-US" dirty="0"/>
              <a:t>Standard Reports</a:t>
            </a:r>
          </a:p>
          <a:p>
            <a:pPr lvl="3"/>
            <a:r>
              <a:rPr lang="en-US" dirty="0"/>
              <a:t>Summary Reports – Flows per Element Type, Some Statistics</a:t>
            </a:r>
          </a:p>
          <a:p>
            <a:pPr lvl="3"/>
            <a:r>
              <a:rPr lang="en-US" dirty="0"/>
              <a:t>Found on the Reports tab when you’ve selected a ResSim alternative in the Forecast runs tree</a:t>
            </a:r>
          </a:p>
          <a:p>
            <a:pPr lvl="2"/>
            <a:r>
              <a:rPr lang="en-US" dirty="0" err="1"/>
              <a:t>CWMSVue</a:t>
            </a:r>
            <a:r>
              <a:rPr lang="en-US" dirty="0"/>
              <a:t>/</a:t>
            </a:r>
            <a:r>
              <a:rPr lang="en-US" dirty="0" err="1"/>
              <a:t>DSSVue</a:t>
            </a:r>
            <a:endParaRPr lang="en-US" dirty="0"/>
          </a:p>
          <a:p>
            <a:pPr lvl="3"/>
            <a:r>
              <a:rPr lang="en-US" dirty="0"/>
              <a:t>Access to more detailed ResSim output</a:t>
            </a:r>
          </a:p>
          <a:p>
            <a:pPr lvl="3"/>
            <a:r>
              <a:rPr lang="en-US" dirty="0"/>
              <a:t>Filter by F part</a:t>
            </a:r>
          </a:p>
          <a:p>
            <a:pPr lvl="1">
              <a:buAutoNum type="arabicPeriod" startAt="2"/>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1830427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4"/>
            </a:pPr>
            <a:r>
              <a:rPr lang="en-US" dirty="0"/>
              <a:t>The Standard Reservoir Plot</a:t>
            </a:r>
          </a:p>
          <a:p>
            <a:pPr marL="228567" lvl="1" indent="0">
              <a:buNone/>
            </a:pPr>
            <a:r>
              <a:rPr lang="en-US" i="1" dirty="0"/>
              <a:t>This slide is a screen shot of a standard Reservoir plot.  Describe how the plot is arranged (and how to interpret it.)</a:t>
            </a:r>
          </a:p>
          <a:p>
            <a:pPr lvl="2"/>
            <a:r>
              <a:rPr lang="en-US" dirty="0"/>
              <a:t>In the upper viewport, the computed elevation of the selected reservoir and its operating zones are plotted</a:t>
            </a:r>
          </a:p>
          <a:p>
            <a:pPr lvl="2"/>
            <a:r>
              <a:rPr lang="en-US" dirty="0"/>
              <a:t>In the lower viewport, the computed inflow and outflow from the reservoir (pool) are plotted.</a:t>
            </a:r>
          </a:p>
          <a:p>
            <a:pPr lvl="2"/>
            <a:r>
              <a:rPr lang="en-US" dirty="0"/>
              <a:t>Other common option for reviewing results</a:t>
            </a:r>
          </a:p>
          <a:p>
            <a:pPr lvl="3"/>
            <a:r>
              <a:rPr lang="en-US" dirty="0"/>
              <a:t>tabulating from the default plots – File menu</a:t>
            </a:r>
          </a:p>
          <a:p>
            <a:pPr lvl="3"/>
            <a:r>
              <a:rPr lang="en-US" dirty="0"/>
              <a:t>customizing the plot – Edit and Plot menus	</a:t>
            </a:r>
          </a:p>
          <a:p>
            <a:pPr lvl="3"/>
            <a:r>
              <a:rPr lang="en-US" dirty="0"/>
              <a:t>Remind them about the CWMS graphics lecture and workshop on Wednesday</a:t>
            </a:r>
          </a:p>
          <a:p>
            <a:pPr lvl="1">
              <a:buAutoNum type="arabicPeriod" startAt="4"/>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3356424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5"/>
            </a:pPr>
            <a:r>
              <a:rPr lang="en-US" dirty="0"/>
              <a:t>The Standard Junction Plot</a:t>
            </a:r>
          </a:p>
          <a:p>
            <a:pPr marL="228567" lvl="1" indent="0">
              <a:buNone/>
            </a:pPr>
            <a:r>
              <a:rPr lang="en-US" i="1" dirty="0"/>
              <a:t>This slide is a screen shot of a standard Junction plot.  Describe how the plot is arranged (and how to interpret it.)  Point out how to read the plot, emphasize…</a:t>
            </a:r>
          </a:p>
          <a:p>
            <a:pPr lvl="2"/>
            <a:r>
              <a:rPr lang="en-US" i="1" dirty="0"/>
              <a:t>The Junction’s (out)Flow</a:t>
            </a:r>
          </a:p>
          <a:p>
            <a:pPr lvl="2"/>
            <a:r>
              <a:rPr lang="en-US" i="1" dirty="0"/>
              <a:t>Limiting Rules</a:t>
            </a:r>
          </a:p>
          <a:p>
            <a:pPr lvl="2"/>
            <a:r>
              <a:rPr lang="en-US" i="1" dirty="0"/>
              <a:t>Flow-</a:t>
            </a:r>
            <a:r>
              <a:rPr lang="en-US" i="1" dirty="0" err="1"/>
              <a:t>Cumloc</a:t>
            </a:r>
            <a:endParaRPr lang="en-US" i="1" dirty="0"/>
          </a:p>
          <a:p>
            <a:pPr>
              <a:buAutoNum type="alphaUcPeriod" startAt="3"/>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768050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7"/>
            </a:pPr>
            <a:r>
              <a:rPr lang="en-US" dirty="0"/>
              <a:t>The Reports Tab</a:t>
            </a:r>
          </a:p>
          <a:p>
            <a:pPr marL="228567" lvl="1" indent="0">
              <a:buNone/>
            </a:pPr>
            <a:r>
              <a:rPr lang="en-US" i="1" dirty="0"/>
              <a:t>This slide is has two screen shots:</a:t>
            </a:r>
          </a:p>
          <a:p>
            <a:pPr lvl="3"/>
            <a:r>
              <a:rPr lang="en-US" i="1" dirty="0"/>
              <a:t>One of the Forecast Control Panel (run tree and subtabs, with the Reports Tab selected)</a:t>
            </a:r>
          </a:p>
          <a:p>
            <a:pPr lvl="3"/>
            <a:r>
              <a:rPr lang="en-US" i="1" dirty="0"/>
              <a:t>One of the Reservoir Summary Report</a:t>
            </a:r>
          </a:p>
          <a:p>
            <a:pPr lvl="2"/>
            <a:r>
              <a:rPr lang="en-US" i="1" dirty="0"/>
              <a:t>Point out the sub-tabs of the Forecast Control Panel</a:t>
            </a:r>
          </a:p>
          <a:p>
            <a:pPr lvl="2"/>
            <a:r>
              <a:rPr lang="en-US" i="1" dirty="0"/>
              <a:t>Explain that some are context sensitive to the selection in the Runs Tree</a:t>
            </a:r>
          </a:p>
          <a:p>
            <a:pPr lvl="2"/>
            <a:r>
              <a:rPr lang="en-US" i="1" dirty="0"/>
              <a:t>For ResSim, the Reports tab contains links to </a:t>
            </a:r>
            <a:r>
              <a:rPr lang="en-US" i="1" dirty="0" err="1"/>
              <a:t>ResSim’s</a:t>
            </a:r>
            <a:r>
              <a:rPr lang="en-US" i="1" dirty="0"/>
              <a:t> Summary Reports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6967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3"/>
            </a:pPr>
            <a:r>
              <a:rPr lang="en-US" dirty="0"/>
              <a:t>ResSim for Real Time Decision Making</a:t>
            </a:r>
          </a:p>
          <a:p>
            <a:pPr lvl="1">
              <a:buFont typeface="+mj-lt"/>
              <a:buAutoNum type="arabicPeriod" startAt="7"/>
            </a:pPr>
            <a:r>
              <a:rPr lang="en-US" dirty="0"/>
              <a:t>The Reports Tab</a:t>
            </a:r>
          </a:p>
          <a:p>
            <a:pPr marL="228567" lvl="1" indent="0">
              <a:buNone/>
            </a:pPr>
            <a:r>
              <a:rPr lang="en-US" i="1" dirty="0"/>
              <a:t>This slide is has two screen shots:</a:t>
            </a:r>
          </a:p>
          <a:p>
            <a:pPr lvl="3"/>
            <a:r>
              <a:rPr lang="en-US" i="1" dirty="0"/>
              <a:t>One of the Forecast Control Panel (run tree and subtabs, with the Reports Tab selected)</a:t>
            </a:r>
          </a:p>
          <a:p>
            <a:pPr lvl="3"/>
            <a:r>
              <a:rPr lang="en-US" i="1" dirty="0"/>
              <a:t>One of the Reservoir Summary Report</a:t>
            </a:r>
          </a:p>
          <a:p>
            <a:pPr lvl="2"/>
            <a:r>
              <a:rPr lang="en-US" i="1" dirty="0"/>
              <a:t>Point out the sub-tabs of the Forecast Control Panel</a:t>
            </a:r>
          </a:p>
          <a:p>
            <a:pPr lvl="2"/>
            <a:r>
              <a:rPr lang="en-US" i="1" dirty="0"/>
              <a:t>Explain that some are context sensitive to the selection in the Runs Tree</a:t>
            </a:r>
          </a:p>
          <a:p>
            <a:pPr lvl="2"/>
            <a:r>
              <a:rPr lang="en-US" i="1" dirty="0"/>
              <a:t>For ResSim, the Reports tab contains links to </a:t>
            </a:r>
            <a:r>
              <a:rPr lang="en-US" i="1" dirty="0" err="1"/>
              <a:t>ResSim’s</a:t>
            </a:r>
            <a:r>
              <a:rPr lang="en-US" i="1" dirty="0"/>
              <a:t> Summary Reports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2445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9985939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9949057"/>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78252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6670432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159145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5605343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372569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482403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240812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50500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7650447"/>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159296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802671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08795870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42728002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50446666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4740775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7689768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6769336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9124833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28549755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244779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31834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3799738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7749170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8824315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40521777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2548993259"/>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47641625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109857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2765439462"/>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HEC-ResSim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Standard Junction Plot</a:t>
            </a:r>
          </a:p>
        </p:txBody>
      </p:sp>
      <p:pic>
        <p:nvPicPr>
          <p:cNvPr id="2" name="Content Placeholder 1">
            <a:extLst>
              <a:ext uri="{FF2B5EF4-FFF2-40B4-BE49-F238E27FC236}">
                <a16:creationId xmlns:a16="http://schemas.microsoft.com/office/drawing/2014/main" id="{98C59942-E1A6-7918-F5B7-B17303A0B5E7}"/>
              </a:ext>
            </a:extLst>
          </p:cNvPr>
          <p:cNvPicPr>
            <a:picLocks noGrp="1" noChangeAspect="1"/>
          </p:cNvPicPr>
          <p:nvPr>
            <p:ph sz="quarter" idx="10"/>
          </p:nvPr>
        </p:nvPicPr>
        <p:blipFill>
          <a:blip r:embed="rId3"/>
          <a:stretch>
            <a:fillRect/>
          </a:stretch>
        </p:blipFill>
        <p:spPr>
          <a:xfrm>
            <a:off x="1729761" y="1066378"/>
            <a:ext cx="8732477" cy="5586772"/>
          </a:xfrm>
          <a:prstGeom prst="rect">
            <a:avLst/>
          </a:prstGeom>
          <a:ln>
            <a:solidFill>
              <a:srgbClr val="00B0F0"/>
            </a:solidFill>
          </a:ln>
        </p:spPr>
      </p:pic>
    </p:spTree>
    <p:extLst>
      <p:ext uri="{BB962C8B-B14F-4D97-AF65-F5344CB8AC3E}">
        <p14:creationId xmlns:p14="http://schemas.microsoft.com/office/powerpoint/2010/main" val="2749551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Reports Tab</a:t>
            </a:r>
          </a:p>
        </p:txBody>
      </p:sp>
      <p:pic>
        <p:nvPicPr>
          <p:cNvPr id="2" name="Picture 1">
            <a:extLst>
              <a:ext uri="{FF2B5EF4-FFF2-40B4-BE49-F238E27FC236}">
                <a16:creationId xmlns:a16="http://schemas.microsoft.com/office/drawing/2014/main" id="{CCE25BCC-F20B-ABF2-93F4-9C4ED751DA98}"/>
              </a:ext>
            </a:extLst>
          </p:cNvPr>
          <p:cNvPicPr>
            <a:picLocks noChangeAspect="1"/>
          </p:cNvPicPr>
          <p:nvPr/>
        </p:nvPicPr>
        <p:blipFill>
          <a:blip r:embed="rId3"/>
          <a:stretch>
            <a:fillRect/>
          </a:stretch>
        </p:blipFill>
        <p:spPr>
          <a:xfrm>
            <a:off x="1309735" y="961901"/>
            <a:ext cx="3719848" cy="5741695"/>
          </a:xfrm>
          <a:prstGeom prst="rect">
            <a:avLst/>
          </a:prstGeom>
          <a:ln>
            <a:solidFill>
              <a:srgbClr val="00B0F0"/>
            </a:solidFill>
          </a:ln>
        </p:spPr>
      </p:pic>
      <p:pic>
        <p:nvPicPr>
          <p:cNvPr id="3" name="Picture 2">
            <a:extLst>
              <a:ext uri="{FF2B5EF4-FFF2-40B4-BE49-F238E27FC236}">
                <a16:creationId xmlns:a16="http://schemas.microsoft.com/office/drawing/2014/main" id="{6F26C9EC-42FE-045D-F184-B46A7AC94C6C}"/>
              </a:ext>
            </a:extLst>
          </p:cNvPr>
          <p:cNvPicPr>
            <a:picLocks noChangeAspect="1"/>
          </p:cNvPicPr>
          <p:nvPr/>
        </p:nvPicPr>
        <p:blipFill>
          <a:blip r:embed="rId4"/>
          <a:stretch>
            <a:fillRect/>
          </a:stretch>
        </p:blipFill>
        <p:spPr>
          <a:xfrm>
            <a:off x="4262907" y="2310094"/>
            <a:ext cx="6998888" cy="4107579"/>
          </a:xfrm>
          <a:prstGeom prst="rect">
            <a:avLst/>
          </a:prstGeom>
          <a:ln>
            <a:solidFill>
              <a:srgbClr val="00B0F0"/>
            </a:solidFill>
          </a:ln>
        </p:spPr>
      </p:pic>
    </p:spTree>
    <p:extLst>
      <p:ext uri="{BB962C8B-B14F-4D97-AF65-F5344CB8AC3E}">
        <p14:creationId xmlns:p14="http://schemas.microsoft.com/office/powerpoint/2010/main" val="2715204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Reports Tab</a:t>
            </a:r>
          </a:p>
        </p:txBody>
      </p:sp>
      <p:pic>
        <p:nvPicPr>
          <p:cNvPr id="13" name="Picture 12">
            <a:extLst>
              <a:ext uri="{FF2B5EF4-FFF2-40B4-BE49-F238E27FC236}">
                <a16:creationId xmlns:a16="http://schemas.microsoft.com/office/drawing/2014/main" id="{28C428B6-950C-4139-FC0C-0CFEF29D09E4}"/>
              </a:ext>
            </a:extLst>
          </p:cNvPr>
          <p:cNvPicPr>
            <a:picLocks noChangeAspect="1"/>
          </p:cNvPicPr>
          <p:nvPr/>
        </p:nvPicPr>
        <p:blipFill>
          <a:blip r:embed="rId3"/>
          <a:stretch>
            <a:fillRect/>
          </a:stretch>
        </p:blipFill>
        <p:spPr>
          <a:xfrm>
            <a:off x="3139124" y="961901"/>
            <a:ext cx="8931389" cy="5088142"/>
          </a:xfrm>
          <a:prstGeom prst="rect">
            <a:avLst/>
          </a:prstGeom>
        </p:spPr>
      </p:pic>
      <p:sp>
        <p:nvSpPr>
          <p:cNvPr id="14" name="Rectangle: Rounded Corners 13">
            <a:extLst>
              <a:ext uri="{FF2B5EF4-FFF2-40B4-BE49-F238E27FC236}">
                <a16:creationId xmlns:a16="http://schemas.microsoft.com/office/drawing/2014/main" id="{33ED2ED4-E0B8-335B-F991-2AEE56F76F88}"/>
              </a:ext>
            </a:extLst>
          </p:cNvPr>
          <p:cNvSpPr/>
          <p:nvPr/>
        </p:nvSpPr>
        <p:spPr>
          <a:xfrm>
            <a:off x="3770721" y="2479248"/>
            <a:ext cx="1329179" cy="216816"/>
          </a:xfrm>
          <a:prstGeom prst="roundRect">
            <a:avLst/>
          </a:prstGeom>
          <a:solidFill>
            <a:srgbClr val="B6CEFF">
              <a:alpha val="25098"/>
            </a:srgbClr>
          </a:solidFill>
          <a:ln w="285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C8F32817-DCEE-0B10-FE0B-10F14F29081C}"/>
              </a:ext>
            </a:extLst>
          </p:cNvPr>
          <p:cNvSpPr/>
          <p:nvPr/>
        </p:nvSpPr>
        <p:spPr>
          <a:xfrm>
            <a:off x="5731496" y="971693"/>
            <a:ext cx="1344892" cy="272645"/>
          </a:xfrm>
          <a:prstGeom prst="roundRect">
            <a:avLst/>
          </a:prstGeom>
          <a:solidFill>
            <a:srgbClr val="B6CEFF">
              <a:alpha val="25098"/>
            </a:srgbClr>
          </a:solidFill>
          <a:ln w="285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6" name="Rectangle: Rounded Corners 15">
            <a:extLst>
              <a:ext uri="{FF2B5EF4-FFF2-40B4-BE49-F238E27FC236}">
                <a16:creationId xmlns:a16="http://schemas.microsoft.com/office/drawing/2014/main" id="{31BC0B23-9BFA-24B2-06EE-CEC768102F64}"/>
              </a:ext>
            </a:extLst>
          </p:cNvPr>
          <p:cNvSpPr/>
          <p:nvPr/>
        </p:nvSpPr>
        <p:spPr>
          <a:xfrm>
            <a:off x="3770720" y="3016576"/>
            <a:ext cx="1329179" cy="216816"/>
          </a:xfrm>
          <a:prstGeom prst="roundRect">
            <a:avLst/>
          </a:prstGeom>
          <a:solidFill>
            <a:schemeClr val="accent6">
              <a:lumMod val="20000"/>
              <a:lumOff val="80000"/>
              <a:alpha val="25098"/>
            </a:schemeClr>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7" name="Rectangle: Rounded Corners 16">
            <a:extLst>
              <a:ext uri="{FF2B5EF4-FFF2-40B4-BE49-F238E27FC236}">
                <a16:creationId xmlns:a16="http://schemas.microsoft.com/office/drawing/2014/main" id="{75DAB9BF-C239-CEC2-6B6C-F7CDB3DB5B7B}"/>
              </a:ext>
            </a:extLst>
          </p:cNvPr>
          <p:cNvSpPr/>
          <p:nvPr/>
        </p:nvSpPr>
        <p:spPr>
          <a:xfrm>
            <a:off x="8842341" y="961900"/>
            <a:ext cx="1365061" cy="282438"/>
          </a:xfrm>
          <a:prstGeom prst="roundRect">
            <a:avLst/>
          </a:prstGeom>
          <a:solidFill>
            <a:schemeClr val="accent6">
              <a:lumMod val="20000"/>
              <a:lumOff val="80000"/>
              <a:alpha val="25098"/>
            </a:schemeClr>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65557"/>
              </a:solidFill>
              <a:effectLst/>
              <a:uLnTx/>
              <a:uFillTx/>
              <a:latin typeface="Arial"/>
              <a:ea typeface="+mn-ea"/>
              <a:cs typeface="+mn-cs"/>
            </a:endParaRPr>
          </a:p>
        </p:txBody>
      </p:sp>
      <p:sp>
        <p:nvSpPr>
          <p:cNvPr id="18" name="Content Placeholder 5">
            <a:extLst>
              <a:ext uri="{FF2B5EF4-FFF2-40B4-BE49-F238E27FC236}">
                <a16:creationId xmlns:a16="http://schemas.microsoft.com/office/drawing/2014/main" id="{1A3478FC-F705-6045-C98F-92528E8A7EBE}"/>
              </a:ext>
            </a:extLst>
          </p:cNvPr>
          <p:cNvSpPr>
            <a:spLocks noGrp="1"/>
          </p:cNvSpPr>
          <p:nvPr>
            <p:ph sz="quarter" idx="10"/>
          </p:nvPr>
        </p:nvSpPr>
        <p:spPr>
          <a:xfrm>
            <a:off x="266701" y="1175656"/>
            <a:ext cx="2872424" cy="5453743"/>
          </a:xfrm>
        </p:spPr>
        <p:txBody>
          <a:bodyPr/>
          <a:lstStyle/>
          <a:p>
            <a:pPr marL="0" lvl="1" indent="0">
              <a:buNone/>
            </a:pPr>
            <a:r>
              <a:rPr lang="en-US" sz="2000" b="1" dirty="0"/>
              <a:t>Summary Reports:</a:t>
            </a:r>
          </a:p>
          <a:p>
            <a:pPr lvl="2"/>
            <a:r>
              <a:rPr lang="en-US" sz="1600" b="1" dirty="0"/>
              <a:t>Reservoir Summary </a:t>
            </a:r>
            <a:r>
              <a:rPr lang="en-US" sz="1600" dirty="0"/>
              <a:t>report is available for any network with a reservoir</a:t>
            </a:r>
          </a:p>
          <a:p>
            <a:pPr lvl="2"/>
            <a:r>
              <a:rPr lang="en-US" sz="1600" b="1" dirty="0"/>
              <a:t>Flow Summary</a:t>
            </a:r>
            <a:r>
              <a:rPr lang="en-US" sz="1600" dirty="0"/>
              <a:t> report is available for any ResSim network</a:t>
            </a:r>
          </a:p>
          <a:p>
            <a:pPr lvl="2"/>
            <a:r>
              <a:rPr lang="en-US" sz="1600" b="1" dirty="0"/>
              <a:t>Power Summary </a:t>
            </a:r>
            <a:r>
              <a:rPr lang="en-US" sz="1600" dirty="0"/>
              <a:t>report requires a hydropower house to be associated to a reservoir</a:t>
            </a:r>
          </a:p>
          <a:p>
            <a:pPr lvl="2"/>
            <a:r>
              <a:rPr lang="en-US" sz="1600" b="1" dirty="0"/>
              <a:t>Gates Summary </a:t>
            </a:r>
            <a:r>
              <a:rPr lang="en-US" sz="1600" dirty="0"/>
              <a:t>Report is available if gates curves have been defined in the Physical Properties</a:t>
            </a:r>
          </a:p>
          <a:p>
            <a:pPr lvl="2"/>
            <a:r>
              <a:rPr lang="en-US" sz="1600" b="1" dirty="0"/>
              <a:t>Stage Summary </a:t>
            </a:r>
            <a:r>
              <a:rPr lang="en-US" sz="1600" dirty="0"/>
              <a:t>report is available for junctions with stage-discharge rating curves defined</a:t>
            </a:r>
          </a:p>
          <a:p>
            <a:pPr lvl="1"/>
            <a:endParaRPr lang="en-US" sz="2000" dirty="0"/>
          </a:p>
        </p:txBody>
      </p:sp>
    </p:spTree>
    <p:extLst>
      <p:ext uri="{BB962C8B-B14F-4D97-AF65-F5344CB8AC3E}">
        <p14:creationId xmlns:p14="http://schemas.microsoft.com/office/powerpoint/2010/main" val="2749259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Release Decision Report</a:t>
            </a:r>
          </a:p>
        </p:txBody>
      </p:sp>
      <p:pic>
        <p:nvPicPr>
          <p:cNvPr id="7" name="Picture 6">
            <a:extLst>
              <a:ext uri="{FF2B5EF4-FFF2-40B4-BE49-F238E27FC236}">
                <a16:creationId xmlns:a16="http://schemas.microsoft.com/office/drawing/2014/main" id="{F35B871A-4262-4060-F824-7ED48F90F8AA}"/>
              </a:ext>
            </a:extLst>
          </p:cNvPr>
          <p:cNvPicPr>
            <a:picLocks noChangeAspect="1"/>
          </p:cNvPicPr>
          <p:nvPr/>
        </p:nvPicPr>
        <p:blipFill>
          <a:blip r:embed="rId3"/>
          <a:stretch>
            <a:fillRect/>
          </a:stretch>
        </p:blipFill>
        <p:spPr>
          <a:xfrm>
            <a:off x="122548" y="1027889"/>
            <a:ext cx="11946903" cy="5610012"/>
          </a:xfrm>
          <a:prstGeom prst="rect">
            <a:avLst/>
          </a:prstGeom>
        </p:spPr>
      </p:pic>
    </p:spTree>
    <p:extLst>
      <p:ext uri="{BB962C8B-B14F-4D97-AF65-F5344CB8AC3E}">
        <p14:creationId xmlns:p14="http://schemas.microsoft.com/office/powerpoint/2010/main" val="2154285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Learn basic concepts of using HEC-ResSim in CWMS for making real-time reservoir operation decisions</a:t>
            </a:r>
          </a:p>
          <a:p>
            <a:pPr marL="0" lvl="1" indent="0">
              <a:buNone/>
            </a:pPr>
            <a:endParaRPr lang="en-US" sz="2400" dirty="0"/>
          </a:p>
          <a:p>
            <a:pPr marL="0" lvl="1" indent="0">
              <a:buNone/>
            </a:pPr>
            <a:r>
              <a:rPr lang="en-US" sz="2400" dirty="0"/>
              <a:t>Introduction to HEC-ResSim</a:t>
            </a:r>
          </a:p>
          <a:p>
            <a:pPr lvl="2"/>
            <a:r>
              <a:rPr lang="en-US" sz="2000" dirty="0"/>
              <a:t>What is ResSim? </a:t>
            </a:r>
          </a:p>
          <a:p>
            <a:pPr lvl="2"/>
            <a:r>
              <a:rPr lang="en-US" sz="2000" dirty="0"/>
              <a:t>What can ResSim do?  </a:t>
            </a:r>
          </a:p>
          <a:p>
            <a:pPr lvl="2"/>
            <a:r>
              <a:rPr lang="en-US" sz="2000" dirty="0"/>
              <a:t>Why do we want it in CWMS?</a:t>
            </a:r>
          </a:p>
          <a:p>
            <a:pPr marL="0" lvl="1" indent="0">
              <a:buNone/>
            </a:pPr>
            <a:endParaRPr lang="en-US" sz="2400" dirty="0"/>
          </a:p>
          <a:p>
            <a:pPr marL="0" lvl="1" indent="0">
              <a:buNone/>
            </a:pPr>
            <a:r>
              <a:rPr lang="en-US" sz="2400" dirty="0"/>
              <a:t>Integrating an HEC-ResSim model into CWMS</a:t>
            </a:r>
          </a:p>
          <a:p>
            <a:pPr lvl="2"/>
            <a:r>
              <a:rPr lang="en-US" sz="2000" dirty="0"/>
              <a:t>A brief review of importing, linking, etc. </a:t>
            </a:r>
          </a:p>
          <a:p>
            <a:pPr lvl="1"/>
            <a:endParaRPr lang="en-US" sz="2400" dirty="0"/>
          </a:p>
          <a:p>
            <a:pPr marL="0" lvl="1" indent="0">
              <a:buNone/>
            </a:pPr>
            <a:r>
              <a:rPr lang="en-US" sz="2400" dirty="0"/>
              <a:t>Using HEC-ResSim for Real-Time Decision Making</a:t>
            </a:r>
          </a:p>
          <a:p>
            <a:pPr lvl="2"/>
            <a:r>
              <a:rPr lang="en-US" sz="2000" dirty="0"/>
              <a:t>Data Considerations</a:t>
            </a:r>
          </a:p>
          <a:p>
            <a:pPr lvl="2"/>
            <a:r>
              <a:rPr lang="en-US" sz="2000" dirty="0"/>
              <a:t>How real-time modeling differs from planning studies</a:t>
            </a:r>
          </a:p>
          <a:p>
            <a:pPr lvl="2"/>
            <a:r>
              <a:rPr lang="en-US" sz="2000" dirty="0"/>
              <a:t>Regulation Schedule/Plan</a:t>
            </a:r>
          </a:p>
          <a:p>
            <a:pPr lvl="2"/>
            <a:r>
              <a:rPr lang="en-US" sz="2000" dirty="0"/>
              <a:t>The OSI</a:t>
            </a:r>
          </a:p>
          <a:p>
            <a:pPr lvl="1"/>
            <a:endParaRPr lang="en-US"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Overview</a:t>
            </a:r>
          </a:p>
        </p:txBody>
      </p:sp>
    </p:spTree>
    <p:extLst>
      <p:ext uri="{BB962C8B-B14F-4D97-AF65-F5344CB8AC3E}">
        <p14:creationId xmlns:p14="http://schemas.microsoft.com/office/powerpoint/2010/main" val="1542495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Using HEC-ResSim for Real-Time Decision making</a:t>
            </a:r>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Review Data</a:t>
            </a:r>
          </a:p>
          <a:p>
            <a:pPr lvl="1"/>
            <a:endParaRPr lang="en-US" dirty="0"/>
          </a:p>
          <a:p>
            <a:pPr lvl="1"/>
            <a:r>
              <a:rPr lang="en-US" dirty="0"/>
              <a:t>Check status of the data streams and the basin’s gages</a:t>
            </a:r>
          </a:p>
          <a:p>
            <a:pPr lvl="1"/>
            <a:endParaRPr lang="en-US" dirty="0"/>
          </a:p>
          <a:p>
            <a:pPr lvl="1"/>
            <a:r>
              <a:rPr lang="en-US" dirty="0"/>
              <a:t>Familiarize yourself with current basin conditions and weather forecast</a:t>
            </a:r>
          </a:p>
          <a:p>
            <a:pPr lvl="1"/>
            <a:endParaRPr lang="en-US" dirty="0"/>
          </a:p>
          <a:p>
            <a:pPr lvl="1"/>
            <a:r>
              <a:rPr lang="en-US" dirty="0"/>
              <a:t>Review the current and forecasted precipitation (and snow?) grids</a:t>
            </a:r>
          </a:p>
          <a:p>
            <a:pPr lvl="1"/>
            <a:endParaRPr lang="en-US" dirty="0"/>
          </a:p>
          <a:p>
            <a:pPr lvl="1"/>
            <a:r>
              <a:rPr lang="en-US" dirty="0"/>
              <a:t>Identify an appropriate forecast time window – esp. lookback and forecast times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Real-Time Modeling Procedure</a:t>
            </a:r>
          </a:p>
        </p:txBody>
      </p:sp>
    </p:spTree>
    <p:extLst>
      <p:ext uri="{BB962C8B-B14F-4D97-AF65-F5344CB8AC3E}">
        <p14:creationId xmlns:p14="http://schemas.microsoft.com/office/powerpoint/2010/main" val="3290859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dirty="0"/>
              <a:t>Review Current Data</a:t>
            </a:r>
          </a:p>
          <a:p>
            <a:pPr lvl="1"/>
            <a:r>
              <a:rPr lang="en-US" dirty="0"/>
              <a:t>Identify an appropriate forecast time window</a:t>
            </a:r>
          </a:p>
          <a:p>
            <a:endParaRPr lang="en-US" dirty="0"/>
          </a:p>
          <a:p>
            <a:r>
              <a:rPr lang="en-US" sz="2400" dirty="0"/>
              <a:t>Create a Forecast</a:t>
            </a:r>
          </a:p>
          <a:p>
            <a:pPr lvl="1"/>
            <a:r>
              <a:rPr lang="en-US" dirty="0"/>
              <a:t>Use the time window you identified</a:t>
            </a:r>
          </a:p>
          <a:p>
            <a:pPr lvl="1"/>
            <a:r>
              <a:rPr lang="en-US" dirty="0"/>
              <a:t>Include at least two Forecast Runs</a:t>
            </a:r>
          </a:p>
          <a:p>
            <a:pPr lvl="2"/>
            <a:r>
              <a:rPr lang="en-US" sz="1600" dirty="0"/>
              <a:t>No Future Precipitation</a:t>
            </a:r>
          </a:p>
          <a:p>
            <a:pPr lvl="2"/>
            <a:r>
              <a:rPr lang="en-US" sz="1600" dirty="0"/>
              <a:t>Expected (Probable) and/or Possible Future Precipitation </a:t>
            </a:r>
          </a:p>
          <a:p>
            <a:pPr lvl="1"/>
            <a:r>
              <a:rPr lang="en-US" dirty="0"/>
              <a:t>Add additional offsets to the Time Window, if needed</a:t>
            </a:r>
          </a:p>
          <a:p>
            <a:endParaRPr lang="en-US" dirty="0"/>
          </a:p>
          <a:p>
            <a:r>
              <a:rPr lang="en-US" sz="2400" dirty="0"/>
              <a:t>Compute all runs through HEC-ResSim</a:t>
            </a:r>
          </a:p>
          <a:p>
            <a:endParaRPr lang="en-US" dirty="0"/>
          </a:p>
          <a:p>
            <a:pPr lvl="1"/>
            <a:endParaRPr lang="en-US" dirty="0"/>
          </a:p>
        </p:txBody>
      </p:sp>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Real-Time Modeling Procedure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spTree>
    <p:extLst>
      <p:ext uri="{BB962C8B-B14F-4D97-AF65-F5344CB8AC3E}">
        <p14:creationId xmlns:p14="http://schemas.microsoft.com/office/powerpoint/2010/main" val="736802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For each Forecast Run, Analyze the Reservoir Operations </a:t>
            </a:r>
          </a:p>
          <a:p>
            <a:pPr lvl="2"/>
            <a:r>
              <a:rPr lang="en-US" sz="2000" dirty="0"/>
              <a:t>Review Standard and Custom Plots, Reports, OSI</a:t>
            </a:r>
          </a:p>
          <a:p>
            <a:pPr lvl="1"/>
            <a:endParaRPr lang="en-US" sz="2800" dirty="0"/>
          </a:p>
          <a:p>
            <a:pPr marL="0" lvl="1" indent="0">
              <a:buNone/>
            </a:pPr>
            <a:r>
              <a:rPr lang="en-US" sz="2400" dirty="0"/>
              <a:t>Make modifications to the HEC-ResSim model as needed to develop an appropriate Release Schedule</a:t>
            </a:r>
          </a:p>
          <a:p>
            <a:pPr lvl="2"/>
            <a:r>
              <a:rPr lang="en-US" sz="2000" dirty="0"/>
              <a:t>Release Overrides - OSI</a:t>
            </a:r>
          </a:p>
          <a:p>
            <a:pPr lvl="2"/>
            <a:r>
              <a:rPr lang="en-US" sz="2000" dirty="0"/>
              <a:t>Rule and/or Zone adjustments</a:t>
            </a:r>
          </a:p>
          <a:p>
            <a:pPr lvl="2"/>
            <a:r>
              <a:rPr lang="en-US" sz="2000" dirty="0"/>
              <a:t>Physical Parameter updates</a:t>
            </a:r>
          </a:p>
          <a:p>
            <a:pPr lvl="1"/>
            <a:endParaRPr lang="en-US" sz="2800" dirty="0"/>
          </a:p>
          <a:p>
            <a:pPr marL="0" lvl="1" indent="0">
              <a:buNone/>
            </a:pPr>
            <a:r>
              <a:rPr lang="en-US" sz="2400" dirty="0"/>
              <a:t>Save to Base</a:t>
            </a:r>
          </a:p>
          <a:p>
            <a:pPr lvl="2"/>
            <a:r>
              <a:rPr lang="en-US" sz="2000" dirty="0"/>
              <a:t>If changes made are needed for future forecast runs</a:t>
            </a:r>
          </a:p>
          <a:p>
            <a:pPr lvl="3"/>
            <a:r>
              <a:rPr lang="en-US" sz="1800" dirty="0"/>
              <a:t>Rule and/or Zone adjustments</a:t>
            </a:r>
          </a:p>
          <a:p>
            <a:pPr lvl="3"/>
            <a:r>
              <a:rPr lang="en-US" sz="1800" dirty="0"/>
              <a:t>Physical Parameter updates</a:t>
            </a:r>
          </a:p>
          <a:p>
            <a:endParaRPr lang="en-US"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Real-Time Modeling Procedure</a:t>
            </a:r>
          </a:p>
        </p:txBody>
      </p:sp>
    </p:spTree>
    <p:extLst>
      <p:ext uri="{BB962C8B-B14F-4D97-AF65-F5344CB8AC3E}">
        <p14:creationId xmlns:p14="http://schemas.microsoft.com/office/powerpoint/2010/main" val="2442780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Active Schematic</a:t>
            </a:r>
          </a:p>
          <a:p>
            <a:pPr lvl="1"/>
            <a:endParaRPr lang="en-US" sz="2400" dirty="0"/>
          </a:p>
          <a:p>
            <a:pPr marL="0" lvl="1" indent="0">
              <a:buNone/>
            </a:pPr>
            <a:r>
              <a:rPr lang="en-US" sz="2400" dirty="0"/>
              <a:t>Standard Plots &amp; the Release Decision Report</a:t>
            </a:r>
          </a:p>
          <a:p>
            <a:pPr lvl="2"/>
            <a:r>
              <a:rPr lang="en-US" sz="2000" dirty="0"/>
              <a:t>Element Specific</a:t>
            </a:r>
          </a:p>
          <a:p>
            <a:pPr lvl="2"/>
            <a:r>
              <a:rPr lang="en-US" sz="2000" dirty="0"/>
              <a:t>Found on context menu from schematic elements</a:t>
            </a:r>
          </a:p>
          <a:p>
            <a:pPr lvl="1"/>
            <a:endParaRPr lang="en-US" sz="2400" dirty="0"/>
          </a:p>
          <a:p>
            <a:pPr marL="0" lvl="1" indent="0">
              <a:buNone/>
            </a:pPr>
            <a:r>
              <a:rPr lang="en-US" sz="2400" dirty="0"/>
              <a:t>Standard Reports</a:t>
            </a:r>
          </a:p>
          <a:p>
            <a:pPr lvl="2"/>
            <a:r>
              <a:rPr lang="en-US" sz="2000" dirty="0"/>
              <a:t>Summary Reports – by Element Type, Some Statistics</a:t>
            </a:r>
          </a:p>
          <a:p>
            <a:pPr lvl="2"/>
            <a:r>
              <a:rPr lang="en-US" sz="2000" dirty="0"/>
              <a:t>Found on the Reports tab when you’ve selected a HEC-ResSim alternative in the Forecast runs tree</a:t>
            </a:r>
          </a:p>
          <a:p>
            <a:pPr lvl="1"/>
            <a:endParaRPr lang="en-US" sz="2400" dirty="0"/>
          </a:p>
          <a:p>
            <a:pPr marL="0" lvl="1" indent="0">
              <a:buNone/>
            </a:pPr>
            <a:r>
              <a:rPr lang="en-US" sz="2400" dirty="0"/>
              <a:t>CWMS-Vue/HEC-</a:t>
            </a:r>
            <a:r>
              <a:rPr lang="en-US" sz="2400" dirty="0" err="1"/>
              <a:t>DSSVue</a:t>
            </a:r>
            <a:endParaRPr lang="en-US" sz="2400" dirty="0"/>
          </a:p>
          <a:p>
            <a:pPr lvl="2"/>
            <a:r>
              <a:rPr lang="en-US" sz="2000" dirty="0"/>
              <a:t>Access to more detailed ResSim output</a:t>
            </a:r>
          </a:p>
          <a:p>
            <a:pPr lvl="2"/>
            <a:r>
              <a:rPr lang="en-US" sz="2000" dirty="0"/>
              <a:t>Filter by F part…</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Tools for Analyzing Results</a:t>
            </a:r>
          </a:p>
        </p:txBody>
      </p:sp>
    </p:spTree>
    <p:extLst>
      <p:ext uri="{BB962C8B-B14F-4D97-AF65-F5344CB8AC3E}">
        <p14:creationId xmlns:p14="http://schemas.microsoft.com/office/powerpoint/2010/main" val="158574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6201007" cy="5453743"/>
          </a:xfrm>
        </p:spPr>
        <p:txBody>
          <a:bodyPr/>
          <a:lstStyle/>
          <a:p>
            <a:pPr marL="0" lvl="1" indent="0">
              <a:buNone/>
            </a:pPr>
            <a:r>
              <a:rPr lang="en-US" sz="2400" dirty="0"/>
              <a:t>Output is available from:</a:t>
            </a:r>
          </a:p>
          <a:p>
            <a:pPr lvl="2"/>
            <a:r>
              <a:rPr lang="en-US" sz="2000" dirty="0"/>
              <a:t>Forecast Run Alternative modeling tree</a:t>
            </a:r>
          </a:p>
          <a:p>
            <a:pPr lvl="2"/>
            <a:r>
              <a:rPr lang="en-US" sz="2000" dirty="0"/>
              <a:t>Reports Tab below modeling tree</a:t>
            </a:r>
          </a:p>
          <a:p>
            <a:pPr lvl="2"/>
            <a:r>
              <a:rPr lang="en-US" sz="2000" dirty="0"/>
              <a:t>From the modeling schematic in the CAVI Modeling map window</a:t>
            </a:r>
          </a:p>
          <a:p>
            <a:pPr lvl="2"/>
            <a:r>
              <a:rPr lang="en-US" sz="2000" dirty="0"/>
              <a:t>Opening the specific model from the standalone application</a:t>
            </a:r>
          </a:p>
          <a:p>
            <a:pPr lvl="2"/>
            <a:r>
              <a:rPr lang="en-US" sz="2000" dirty="0"/>
              <a:t>Or opening the forecast.dss file via CWMS-Vue and sorting the results based upon the model results F-Part</a:t>
            </a:r>
          </a:p>
          <a:p>
            <a:pPr lvl="1"/>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Viewing Results</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3" name="Picture 2">
            <a:extLst>
              <a:ext uri="{FF2B5EF4-FFF2-40B4-BE49-F238E27FC236}">
                <a16:creationId xmlns:a16="http://schemas.microsoft.com/office/drawing/2014/main" id="{698155C4-7EB4-96DC-BDB5-2146A289349C}"/>
              </a:ext>
            </a:extLst>
          </p:cNvPr>
          <p:cNvPicPr>
            <a:picLocks noChangeAspect="1"/>
          </p:cNvPicPr>
          <p:nvPr/>
        </p:nvPicPr>
        <p:blipFill rotWithShape="1">
          <a:blip r:embed="rId2"/>
          <a:srcRect r="44755"/>
          <a:stretch/>
        </p:blipFill>
        <p:spPr>
          <a:xfrm>
            <a:off x="6467706" y="961901"/>
            <a:ext cx="5724293" cy="5828409"/>
          </a:xfrm>
          <a:prstGeom prst="rect">
            <a:avLst/>
          </a:prstGeom>
        </p:spPr>
      </p:pic>
      <p:sp>
        <p:nvSpPr>
          <p:cNvPr id="8" name="Rectangle 7">
            <a:extLst>
              <a:ext uri="{FF2B5EF4-FFF2-40B4-BE49-F238E27FC236}">
                <a16:creationId xmlns:a16="http://schemas.microsoft.com/office/drawing/2014/main" id="{94CFAE71-848B-44DA-5236-0930FF853882}"/>
              </a:ext>
            </a:extLst>
          </p:cNvPr>
          <p:cNvSpPr/>
          <p:nvPr/>
        </p:nvSpPr>
        <p:spPr>
          <a:xfrm>
            <a:off x="6590371" y="4728116"/>
            <a:ext cx="1193180" cy="160911"/>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3C3B0E6-7879-2F68-4202-002158C206DD}"/>
              </a:ext>
            </a:extLst>
          </p:cNvPr>
          <p:cNvSpPr/>
          <p:nvPr/>
        </p:nvSpPr>
        <p:spPr>
          <a:xfrm>
            <a:off x="6843132" y="5348867"/>
            <a:ext cx="1193180" cy="1051933"/>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2E5162A-A1DC-9B68-7D15-A98976125BDF}"/>
              </a:ext>
            </a:extLst>
          </p:cNvPr>
          <p:cNvSpPr/>
          <p:nvPr/>
        </p:nvSpPr>
        <p:spPr>
          <a:xfrm>
            <a:off x="9115720" y="1186808"/>
            <a:ext cx="197962" cy="262852"/>
          </a:xfrm>
          <a:prstGeom prst="rect">
            <a:avLst/>
          </a:prstGeom>
          <a:solidFill>
            <a:srgbClr val="FFFF00">
              <a:alpha val="25000"/>
            </a:srgbClr>
          </a:solid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234D5883-65F4-C42B-9C99-DF3F7B767108}"/>
              </a:ext>
            </a:extLst>
          </p:cNvPr>
          <p:cNvSpPr txBox="1"/>
          <p:nvPr/>
        </p:nvSpPr>
        <p:spPr>
          <a:xfrm>
            <a:off x="9021337" y="2230244"/>
            <a:ext cx="1605775" cy="369332"/>
          </a:xfrm>
          <a:prstGeom prst="rect">
            <a:avLst/>
          </a:prstGeom>
          <a:solidFill>
            <a:schemeClr val="tx2"/>
          </a:solidFill>
          <a:ln w="25400">
            <a:solidFill>
              <a:srgbClr val="C00000"/>
            </a:solidFill>
          </a:ln>
        </p:spPr>
        <p:txBody>
          <a:bodyPr wrap="square" rtlCol="0">
            <a:spAutoFit/>
          </a:bodyPr>
          <a:lstStyle/>
          <a:p>
            <a:r>
              <a:rPr lang="en-US" b="1" dirty="0"/>
              <a:t>View Results</a:t>
            </a:r>
          </a:p>
        </p:txBody>
      </p:sp>
      <p:cxnSp>
        <p:nvCxnSpPr>
          <p:cNvPr id="13" name="Straight Arrow Connector 12">
            <a:extLst>
              <a:ext uri="{FF2B5EF4-FFF2-40B4-BE49-F238E27FC236}">
                <a16:creationId xmlns:a16="http://schemas.microsoft.com/office/drawing/2014/main" id="{B9C6BFD7-E117-C9CF-7F21-056019E3E182}"/>
              </a:ext>
            </a:extLst>
          </p:cNvPr>
          <p:cNvCxnSpPr>
            <a:cxnSpLocks/>
            <a:stCxn id="11" idx="0"/>
            <a:endCxn id="10" idx="2"/>
          </p:cNvCxnSpPr>
          <p:nvPr/>
        </p:nvCxnSpPr>
        <p:spPr>
          <a:xfrm flipH="1" flipV="1">
            <a:off x="9214701" y="1449660"/>
            <a:ext cx="609524" cy="780584"/>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03B0FEB-A841-B4E7-5D48-F1D8632AB107}"/>
              </a:ext>
            </a:extLst>
          </p:cNvPr>
          <p:cNvCxnSpPr>
            <a:cxnSpLocks/>
          </p:cNvCxnSpPr>
          <p:nvPr/>
        </p:nvCxnSpPr>
        <p:spPr>
          <a:xfrm flipH="1">
            <a:off x="7784434" y="2610695"/>
            <a:ext cx="2039790" cy="2197876"/>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D2768A7-18FD-6248-7C3A-777FCF400691}"/>
              </a:ext>
            </a:extLst>
          </p:cNvPr>
          <p:cNvCxnSpPr>
            <a:cxnSpLocks/>
          </p:cNvCxnSpPr>
          <p:nvPr/>
        </p:nvCxnSpPr>
        <p:spPr>
          <a:xfrm flipH="1">
            <a:off x="8062307" y="2599576"/>
            <a:ext cx="1761917" cy="273056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6B8A5E8-208E-FEBF-2885-600627D9A9F8}"/>
              </a:ext>
            </a:extLst>
          </p:cNvPr>
          <p:cNvCxnSpPr>
            <a:cxnSpLocks/>
            <a:stCxn id="11" idx="2"/>
          </p:cNvCxnSpPr>
          <p:nvPr/>
        </p:nvCxnSpPr>
        <p:spPr>
          <a:xfrm>
            <a:off x="9824225" y="2599576"/>
            <a:ext cx="152399" cy="1658849"/>
          </a:xfrm>
          <a:prstGeom prst="straightConnector1">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698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The Standard Reservoir Plot</a:t>
            </a:r>
          </a:p>
        </p:txBody>
      </p:sp>
      <p:pic>
        <p:nvPicPr>
          <p:cNvPr id="2" name="Content Placeholder 1">
            <a:extLst>
              <a:ext uri="{FF2B5EF4-FFF2-40B4-BE49-F238E27FC236}">
                <a16:creationId xmlns:a16="http://schemas.microsoft.com/office/drawing/2014/main" id="{499B9764-AF2B-031E-1BF4-6FEB26BD7434}"/>
              </a:ext>
            </a:extLst>
          </p:cNvPr>
          <p:cNvPicPr>
            <a:picLocks noGrp="1" noChangeAspect="1"/>
          </p:cNvPicPr>
          <p:nvPr>
            <p:ph sz="quarter" idx="10"/>
          </p:nvPr>
        </p:nvPicPr>
        <p:blipFill>
          <a:blip r:embed="rId3"/>
          <a:stretch>
            <a:fillRect/>
          </a:stretch>
        </p:blipFill>
        <p:spPr>
          <a:xfrm>
            <a:off x="1895750" y="1321481"/>
            <a:ext cx="8400499" cy="5042366"/>
          </a:xfrm>
          <a:prstGeom prst="rect">
            <a:avLst/>
          </a:prstGeom>
          <a:ln>
            <a:solidFill>
              <a:srgbClr val="00B0F0"/>
            </a:solidFill>
          </a:ln>
        </p:spPr>
      </p:pic>
    </p:spTree>
    <p:extLst>
      <p:ext uri="{BB962C8B-B14F-4D97-AF65-F5344CB8AC3E}">
        <p14:creationId xmlns:p14="http://schemas.microsoft.com/office/powerpoint/2010/main" val="808287164"/>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15779</TotalTime>
  <Words>1294</Words>
  <Application>Microsoft Office PowerPoint</Application>
  <PresentationFormat>Widescreen</PresentationFormat>
  <Paragraphs>195</Paragraphs>
  <Slides>14</Slides>
  <Notes>11</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14</vt:i4>
      </vt:variant>
    </vt:vector>
  </HeadingPairs>
  <TitlesOfParts>
    <vt:vector size="25"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HEC-ResSim in CWMS</vt:lpstr>
      <vt:lpstr>Overview</vt:lpstr>
      <vt:lpstr>Using HEC-ResSim for Real-Time Decision making</vt:lpstr>
      <vt:lpstr>Real-Time Modeling Procedure</vt:lpstr>
      <vt:lpstr>Real-Time Modeling Procedure</vt:lpstr>
      <vt:lpstr>Real-Time Modeling Procedure</vt:lpstr>
      <vt:lpstr>Tools for Analyzing Results</vt:lpstr>
      <vt:lpstr>Viewing Results</vt:lpstr>
      <vt:lpstr>The Standard Reservoir Plot</vt:lpstr>
      <vt:lpstr>The Standard Junction Plot</vt:lpstr>
      <vt:lpstr>The Reports Tab</vt:lpstr>
      <vt:lpstr>The Reports Tab</vt:lpstr>
      <vt:lpstr>The Release Decision Report</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508</cp:revision>
  <dcterms:created xsi:type="dcterms:W3CDTF">2017-02-20T05:10:01Z</dcterms:created>
  <dcterms:modified xsi:type="dcterms:W3CDTF">2025-02-07T23:45:56Z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