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14.jp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6.jpg" ContentType="image/jpeg"/>
  <Override PartName="/ppt/notesSlides/notesSlide5.xml" ContentType="application/vnd.openxmlformats-officedocument.presentationml.notesSlide+xml"/>
  <Override PartName="/ppt/media/image23.jpg" ContentType="image/jpeg"/>
  <Override PartName="/ppt/notesSlides/notesSlide6.xml" ContentType="application/vnd.openxmlformats-officedocument.presentationml.notesSlide+xml"/>
  <Override PartName="/ppt/media/image24.jpg" ContentType="image/jpe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25.jp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33.jpg" ContentType="image/jpeg"/>
  <Override PartName="/ppt/media/image34.jpg" ContentType="image/jpeg"/>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5"/>
  </p:notesMasterIdLst>
  <p:handoutMasterIdLst>
    <p:handoutMasterId r:id="rId26"/>
  </p:handoutMasterIdLst>
  <p:sldIdLst>
    <p:sldId id="453" r:id="rId7"/>
    <p:sldId id="374" r:id="rId8"/>
    <p:sldId id="540" r:id="rId9"/>
    <p:sldId id="495" r:id="rId10"/>
    <p:sldId id="493" r:id="rId11"/>
    <p:sldId id="504" r:id="rId12"/>
    <p:sldId id="494" r:id="rId13"/>
    <p:sldId id="496" r:id="rId14"/>
    <p:sldId id="498" r:id="rId15"/>
    <p:sldId id="539" r:id="rId16"/>
    <p:sldId id="541" r:id="rId17"/>
    <p:sldId id="542" r:id="rId18"/>
    <p:sldId id="543" r:id="rId19"/>
    <p:sldId id="544" r:id="rId20"/>
    <p:sldId id="546" r:id="rId21"/>
    <p:sldId id="545" r:id="rId22"/>
    <p:sldId id="499" r:id="rId23"/>
    <p:sldId id="44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78813" autoAdjust="0"/>
  </p:normalViewPr>
  <p:slideViewPr>
    <p:cSldViewPr snapToGrid="0">
      <p:cViewPr varScale="1">
        <p:scale>
          <a:sx n="58" d="100"/>
          <a:sy n="58" d="100"/>
        </p:scale>
        <p:origin x="920" y="4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474254" lvl="1"/>
            <a:endParaRPr lang="en-US" dirty="0"/>
          </a:p>
        </p:txBody>
      </p:sp>
      <p:sp>
        <p:nvSpPr>
          <p:cNvPr id="38916" name="Slide Number Placeholder 3"/>
          <p:cNvSpPr>
            <a:spLocks noGrp="1"/>
          </p:cNvSpPr>
          <p:nvPr>
            <p:ph type="sldNum" sz="quarter" idx="5"/>
          </p:nvPr>
        </p:nvSpPr>
        <p:spPr>
          <a:noFill/>
        </p:spPr>
        <p:txBody>
          <a:bodyPr/>
          <a:lstStyle/>
          <a:p>
            <a:pPr defTabSz="965058"/>
            <a:fld id="{16E04E81-8A63-40AC-A524-6B3761E64E8B}" type="slidenum">
              <a:rPr lang="en-US" smtClean="0"/>
              <a:pPr defTabSz="965058"/>
              <a:t>2</a:t>
            </a:fld>
            <a:endParaRPr lang="en-US"/>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a:t>L06/155-19/Palmberg</a:t>
            </a:r>
          </a:p>
        </p:txBody>
      </p:sp>
      <p:sp>
        <p:nvSpPr>
          <p:cNvPr id="4" name="Header Placeholder 3"/>
          <p:cNvSpPr>
            <a:spLocks noGrp="1"/>
          </p:cNvSpPr>
          <p:nvPr>
            <p:ph type="hdr" sz="quarter" idx="12"/>
          </p:nvPr>
        </p:nvSpPr>
        <p:spPr/>
        <p:txBody>
          <a:bodyPr/>
          <a:lstStyle/>
          <a:p>
            <a:pPr>
              <a:defRPr/>
            </a:pPr>
            <a:r>
              <a:rPr lang="en-US"/>
              <a:t>Russian River Watershed Overview</a:t>
            </a:r>
          </a:p>
        </p:txBody>
      </p:sp>
    </p:spTree>
    <p:extLst>
      <p:ext uri="{BB962C8B-B14F-4D97-AF65-F5344CB8AC3E}">
        <p14:creationId xmlns:p14="http://schemas.microsoft.com/office/powerpoint/2010/main" val="3824307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Georgia" panose="02040502050405020303" pitchFamily="18" charset="0"/>
              </a:rPr>
              <a:t>In </a:t>
            </a:r>
            <a:r>
              <a:rPr lang="en-US" b="0" i="0" dirty="0" err="1">
                <a:solidFill>
                  <a:srgbClr val="333333"/>
                </a:solidFill>
                <a:effectLst/>
                <a:latin typeface="Georgia" panose="02040502050405020303" pitchFamily="18" charset="0"/>
              </a:rPr>
              <a:t>Feburary</a:t>
            </a:r>
            <a:r>
              <a:rPr lang="en-US" b="0" i="0" dirty="0">
                <a:solidFill>
                  <a:srgbClr val="333333"/>
                </a:solidFill>
                <a:effectLst/>
                <a:latin typeface="Georgia" panose="02040502050405020303" pitchFamily="18" charset="0"/>
              </a:rPr>
              <a:t> of 2019 an atmospheric river-fueled storm moved into Northern California. Over a 48-hour span, the storm dropped as much as 2 feet of rain in some places.</a:t>
            </a:r>
          </a:p>
          <a:p>
            <a:r>
              <a:rPr lang="en-US" b="0" i="0" dirty="0">
                <a:solidFill>
                  <a:srgbClr val="333333"/>
                </a:solidFill>
                <a:effectLst/>
                <a:latin typeface="Georgia" panose="02040502050405020303" pitchFamily="18" charset="0"/>
              </a:rPr>
              <a:t>Turning Guerneville into an island and forcing evacuations</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184955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Georgia" panose="02040502050405020303" pitchFamily="18" charset="0"/>
              </a:rPr>
              <a:t>In </a:t>
            </a:r>
            <a:r>
              <a:rPr lang="en-US" b="0" i="0" dirty="0" err="1">
                <a:solidFill>
                  <a:srgbClr val="333333"/>
                </a:solidFill>
                <a:effectLst/>
                <a:latin typeface="Georgia" panose="02040502050405020303" pitchFamily="18" charset="0"/>
              </a:rPr>
              <a:t>Feburary</a:t>
            </a:r>
            <a:r>
              <a:rPr lang="en-US" b="0" i="0" dirty="0">
                <a:solidFill>
                  <a:srgbClr val="333333"/>
                </a:solidFill>
                <a:effectLst/>
                <a:latin typeface="Georgia" panose="02040502050405020303" pitchFamily="18" charset="0"/>
              </a:rPr>
              <a:t> of 2018 an atmospheric river-fueled storm moved into Northern California. Over a 48-hour span, the storm dropped as much as 2 feet of rain in some places.</a:t>
            </a:r>
          </a:p>
          <a:p>
            <a:r>
              <a:rPr lang="en-US" b="0" i="0" dirty="0">
                <a:solidFill>
                  <a:srgbClr val="333333"/>
                </a:solidFill>
                <a:effectLst/>
                <a:latin typeface="Georgia" panose="02040502050405020303" pitchFamily="18" charset="0"/>
              </a:rPr>
              <a:t>Turning Guerneville into an island and forcing evacuations</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1427690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27 rain gages: 30min/1hr data [CDEC];</a:t>
            </a:r>
            <a:r>
              <a:rPr lang="en-US" baseline="0" dirty="0"/>
              <a:t> </a:t>
            </a:r>
            <a:r>
              <a:rPr lang="en-US" dirty="0"/>
              <a:t>Poor Radar Data</a:t>
            </a:r>
          </a:p>
          <a:p>
            <a:r>
              <a:rPr lang="en-US" dirty="0"/>
              <a:t>25 stream gages: 15 min data [USGS]</a:t>
            </a:r>
          </a:p>
          <a:p>
            <a:r>
              <a:rPr lang="en-US" dirty="0"/>
              <a:t>Reservoir Inflow, Outflow, Elevation, Storage, &amp; Potter Valley Release:</a:t>
            </a:r>
            <a:r>
              <a:rPr lang="en-US" baseline="0" dirty="0"/>
              <a:t> </a:t>
            </a:r>
            <a:r>
              <a:rPr lang="en-US" dirty="0"/>
              <a:t>1hr data [CDEC]</a:t>
            </a:r>
          </a:p>
          <a:p>
            <a:r>
              <a:rPr lang="en-US" dirty="0" err="1"/>
              <a:t>GageInterp</a:t>
            </a:r>
            <a:r>
              <a:rPr lang="en-US" dirty="0"/>
              <a:t> generates 2km grid sets for the watershed from precipitation gage data</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17</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2410688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18</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baseline="0" dirty="0"/>
              <a:t>The river starts as two forks (East and West) in the north, which join just downstream of Lake Mendocino. The river runs directly south for most of its course, before heading west to the coast before it reaches Santa Rosa. Major tributaries are listed from north to south.</a:t>
            </a:r>
            <a:endParaRPr lang="en-US" dirty="0"/>
          </a:p>
          <a:p>
            <a:pPr defTabSz="948507">
              <a:defRPr/>
            </a:pPr>
            <a:endParaRPr lang="en-US" baseline="0" dirty="0"/>
          </a:p>
          <a:p>
            <a:pPr defTabSz="948507">
              <a:defRPr/>
            </a:pPr>
            <a:r>
              <a:rPr lang="en-US" baseline="0" dirty="0"/>
              <a:t>Major cities include (from largest to smallest): Santa Rosa, Rohnert Park, Windsor, Ukiah, Healdsburg, Cloverdale, Guerneville.</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3</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610688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Economic</a:t>
            </a:r>
            <a:r>
              <a:rPr lang="en-US" baseline="0" dirty="0"/>
              <a:t> output is predominately agriculture, including (from highest to lowest) wine grapes, pears, apples, field crops, sheep, cattle, and poultry. The population in the watershed has grown from around 65,000 in 1950 to over 400,000 people today. </a:t>
            </a:r>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4</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3674431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Mendocino is located on the East Fork of the Russian River, just upstream of the confluence with the West</a:t>
            </a:r>
            <a:r>
              <a:rPr lang="en-US" baseline="0" dirty="0"/>
              <a:t> Fork. The Dam is a 160’ tall, 3,500’ long </a:t>
            </a:r>
            <a:r>
              <a:rPr lang="en-US" baseline="0" dirty="0" err="1"/>
              <a:t>earthfill</a:t>
            </a:r>
            <a:r>
              <a:rPr lang="en-US" baseline="0" dirty="0"/>
              <a:t> dam, and began operation in January 1959. The gross pool storage is 122,400 acre-feet, although about 50,000 acre-feet of storage is maintained for flood control during the winter months. The dam is operated for flood control, water supply, irrigation, hydropower, and recreation. It has only</a:t>
            </a:r>
            <a:r>
              <a:rPr lang="en-US" dirty="0"/>
              <a:t> spilled once since its construction, during the December 1964 storm. </a:t>
            </a:r>
            <a:endParaRPr lang="en-US" baseline="0" dirty="0"/>
          </a:p>
          <a:p>
            <a:pPr defTabSz="948507">
              <a:defRPr/>
            </a:pPr>
            <a:endParaRPr lang="en-US" dirty="0"/>
          </a:p>
          <a:p>
            <a:pPr defTabSz="948507">
              <a:defRPr/>
            </a:pPr>
            <a:r>
              <a:rPr lang="en-US" dirty="0"/>
              <a:t>Lake Sonoma is located at the confluence of Warm Springs Creek and Dry Creek, 14 miles above Dry Creek’s confluence with the Russian River.  Construction of Warm Springs Dam began in 1970, but was not completed until October 1982. The dam is a 319’ tall, 3,000’ long rolled earth embankment and The gross pool storage is 381,000 acre-ft. The dam is operated for flood control, water supply, and recreation. It has never spilled.</a:t>
            </a:r>
          </a:p>
          <a:p>
            <a:pPr defTabSz="948507">
              <a:defRPr/>
            </a:pPr>
            <a:endParaRPr lang="en-US" dirty="0"/>
          </a:p>
          <a:p>
            <a:pPr defTabSz="948507">
              <a:defRPr/>
            </a:pPr>
            <a:r>
              <a:rPr lang="en-US" dirty="0"/>
              <a:t>Flows in the East Fork of the Russian River are supplemented by the Potter Valley project, an </a:t>
            </a:r>
            <a:r>
              <a:rPr lang="en-US" dirty="0" err="1"/>
              <a:t>interbasin</a:t>
            </a:r>
            <a:r>
              <a:rPr lang="en-US" dirty="0"/>
              <a:t> water transfer from the main stem of the Eel River. Historically, the Potter Valley project has supplied about 159,000 acre-</a:t>
            </a:r>
            <a:r>
              <a:rPr lang="en-US" dirty="0" err="1"/>
              <a:t>ft</a:t>
            </a:r>
            <a:r>
              <a:rPr lang="en-US" dirty="0"/>
              <a:t> annually to the Russian River watershed. However, recent FERC relicensing of the Eel River dams has required more flow to remain in the Eel, thus reducing the average diversion to 90,000 acre-</a:t>
            </a:r>
            <a:r>
              <a:rPr lang="en-US" dirty="0" err="1"/>
              <a:t>ft</a:t>
            </a:r>
            <a:r>
              <a:rPr lang="en-US" dirty="0"/>
              <a:t> (http://www.pottervalleywater.org/index.html). Furthermore, increased precipitation variability from climate change will likely further reduce the annual reliable yield. </a:t>
            </a:r>
          </a:p>
          <a:p>
            <a:pPr defTabSz="948507">
              <a:defRPr/>
            </a:pPr>
            <a:endParaRPr lang="en-US" dirty="0"/>
          </a:p>
          <a:p>
            <a:pPr defTabSz="948507">
              <a:defRPr/>
            </a:pPr>
            <a:r>
              <a:rPr lang="en-US" dirty="0"/>
              <a:t>Sonoma County Water Agency operates a temporary inflatable dam on the river near Windsor. This is primarily used as part of groundwater recharge project. An additional temporary dam is erected on the river near Guerneville during the summer for recreation purposes.</a:t>
            </a:r>
          </a:p>
          <a:p>
            <a:pPr defTabSz="948507">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5</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070637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dirty="0"/>
              <a:t>Channel capacities in the broad valleys of the watershed are relatively low and prone to some flooding, but increase in the deeper canyon areas. </a:t>
            </a:r>
            <a:r>
              <a:rPr lang="en-US" dirty="0" err="1"/>
              <a:t>Bankfull</a:t>
            </a:r>
            <a:r>
              <a:rPr lang="en-US" dirty="0"/>
              <a:t> capacities in the Ukiah Valley are about 7,000 </a:t>
            </a:r>
            <a:r>
              <a:rPr lang="en-US" dirty="0" err="1"/>
              <a:t>cfs</a:t>
            </a:r>
            <a:r>
              <a:rPr lang="en-US" dirty="0"/>
              <a:t>, 8,000 </a:t>
            </a:r>
            <a:r>
              <a:rPr lang="en-US" dirty="0" err="1"/>
              <a:t>cfs</a:t>
            </a:r>
            <a:r>
              <a:rPr lang="en-US" dirty="0"/>
              <a:t> in the Hopland Valley, 10,000 </a:t>
            </a:r>
            <a:r>
              <a:rPr lang="en-US" dirty="0" err="1"/>
              <a:t>cfs</a:t>
            </a:r>
            <a:r>
              <a:rPr lang="en-US" dirty="0"/>
              <a:t> in the Alexander Valley (Cloverdale-Healdsburg), 20,000 </a:t>
            </a:r>
            <a:r>
              <a:rPr lang="en-US" dirty="0" err="1"/>
              <a:t>cfs</a:t>
            </a:r>
            <a:r>
              <a:rPr lang="en-US" dirty="0"/>
              <a:t> near and south of Healdsburg, and 35,000 </a:t>
            </a:r>
            <a:r>
              <a:rPr lang="en-US" dirty="0" err="1"/>
              <a:t>cfs</a:t>
            </a:r>
            <a:r>
              <a:rPr lang="en-US" dirty="0"/>
              <a:t> near Guerneville. </a:t>
            </a:r>
          </a:p>
          <a:p>
            <a:endParaRPr lang="en-US" dirty="0"/>
          </a:p>
          <a:p>
            <a:r>
              <a:rPr lang="en-US" dirty="0"/>
              <a:t>The Russian River through the Ukiah area is very uniform. Channel bed slopes are on the order of 7 to 8 </a:t>
            </a:r>
            <a:r>
              <a:rPr lang="en-US" dirty="0" err="1"/>
              <a:t>ft</a:t>
            </a:r>
            <a:r>
              <a:rPr lang="en-US" dirty="0"/>
              <a:t>/mi, with average channel bottom widths around 100 feet and top widths in the range of 150 to 250 feet. The channel bed material is sand and gravel. Main channel banks are heavily vegetated with trees, brush, and weeds. The channel overbank areas are mostly farmland and very flat laterally, with a width about 2 miles wide.</a:t>
            </a:r>
          </a:p>
          <a:p>
            <a:endParaRPr lang="en-US" dirty="0"/>
          </a:p>
          <a:p>
            <a:r>
              <a:rPr lang="en-US" dirty="0"/>
              <a:t>Below Hopland the river enters a canyon and the floodplain constricts, to less than 500 feet in some areas. The channel bed slope is much steeper in this area, around 25 </a:t>
            </a:r>
            <a:r>
              <a:rPr lang="en-US" dirty="0" err="1"/>
              <a:t>ft</a:t>
            </a:r>
            <a:r>
              <a:rPr lang="en-US" dirty="0"/>
              <a:t>/mi. Channel bottom widths range from 60 to 100 feet, with top widths varying from 100 to 200 feet. The channel bed is comprised mostly of gravel and some sand. In some areas, the bed is comprised of very large gravel and boulders. In most areas the channel banks still have thick groves of trees and brush, while some areas the banks are lined with large rocks. </a:t>
            </a:r>
          </a:p>
          <a:p>
            <a:endParaRPr lang="en-US" dirty="0"/>
          </a:p>
          <a:p>
            <a:r>
              <a:rPr lang="en-US" dirty="0"/>
              <a:t>The channel and floodplain opens up again near Cloverdale, with topography similar to the Ukiah area, albeit with a slightly wider channel and floodplain. There is a long and sinuous canyon area above the town of Healdsburg, where channel slopes steepen to 8 to 10 </a:t>
            </a:r>
            <a:r>
              <a:rPr lang="en-US" dirty="0" err="1"/>
              <a:t>ft</a:t>
            </a:r>
            <a:r>
              <a:rPr lang="en-US" dirty="0"/>
              <a:t>/mi. Channel widths are narrower, and the floodplain consists of steep mountainous banks, with a few small open areas of farmland.</a:t>
            </a:r>
          </a:p>
          <a:p>
            <a:endParaRPr lang="en-US" dirty="0"/>
          </a:p>
          <a:p>
            <a:r>
              <a:rPr lang="en-US" dirty="0"/>
              <a:t>Well below Healdsburg the floodplain again narrows. The channel becomes much deeper in this region of the watershed. Overbank areas are very short and steep, comprised mostly of thick trees. Along this region there are several small towns, including Forestville, Guerneville, and Monte Rio. Channel slopes are in the 1 to 2 </a:t>
            </a:r>
            <a:r>
              <a:rPr lang="en-US" dirty="0" err="1"/>
              <a:t>ft</a:t>
            </a:r>
            <a:r>
              <a:rPr lang="en-US" dirty="0"/>
              <a:t>/mi range. The channel ends at the Pacific Ocean, near the town of Jenner. Channel bottom widths range from 300 to 800 feet, with top widths up to 1500 feet. The channel is sandy material on the bottom, with some open areas and trees along the banks.</a:t>
            </a:r>
          </a:p>
          <a:p>
            <a:endParaRPr lang="en-US" dirty="0"/>
          </a:p>
          <a:p>
            <a:r>
              <a:rPr lang="en-US" dirty="0"/>
              <a:t>All photos by Wesley Walker, except the river near Healdsburg (http://historicbridges.org/bridges/browser/photos.php?bridgebrowser=california/healdsburgrr/&amp;gallerynum=2&amp;gallerysize=2) and Monte Rio (David R. Millar, http://www.millarandcompany.com/community/area/Monte+Rio/)</a:t>
            </a:r>
          </a:p>
          <a:p>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6</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15032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7</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3213905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dirty="0"/>
              <a:t>Flood producing storms occur in the winter and are typically the result of the southerly migration of the Aleutian lower pressure systems or atmospheric river events. Rainfall is often enhanced by orographic effects of the Coast Range and frontal convergence lifting mechanisms.</a:t>
            </a:r>
          </a:p>
          <a:p>
            <a:pPr defTabSz="948507">
              <a:defRPr/>
            </a:pPr>
            <a:endParaRPr lang="en-US" dirty="0"/>
          </a:p>
          <a:p>
            <a:pPr defTabSz="948507">
              <a:defRPr/>
            </a:pPr>
            <a:r>
              <a:rPr lang="en-US" dirty="0"/>
              <a:t>Forecast Informed Reservoir Operations (FIRO) is a multi-agency study (Scripps, NOAA, USACE, SCWA, USGS, DWR, </a:t>
            </a:r>
            <a:r>
              <a:rPr lang="en-US" dirty="0" err="1"/>
              <a:t>BoR</a:t>
            </a:r>
            <a:r>
              <a:rPr lang="en-US" dirty="0"/>
              <a:t>, NWS) being completed to determine the viability of adjusting the Water Control Manual to improve flood-control and water supply operations. FIRO envisions modern observation and prediction technology that could provide water managers more lead time to selectively retain or release water from reservoirs based on longer-term forecasts. Optimizing reservoir operations potentially benefits water supply and environmental flows without diminishing flood control or dam safety. </a:t>
            </a:r>
          </a:p>
          <a:p>
            <a:pPr defTabSz="948507">
              <a:defRPr/>
            </a:pPr>
            <a:r>
              <a:rPr lang="en-US" dirty="0"/>
              <a:t>Plot taken</a:t>
            </a:r>
            <a:r>
              <a:rPr lang="en-US" baseline="0" dirty="0"/>
              <a:t> from (http://cw3e.ucsd.edu/FIRO/)</a:t>
            </a:r>
            <a:endParaRPr lang="en-US" dirty="0"/>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8</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23507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Downstream of the Laguna, the river is particularly prone to flooding near the resort towns of Rio </a:t>
            </a:r>
            <a:r>
              <a:rPr lang="en-US" dirty="0" err="1"/>
              <a:t>Nido</a:t>
            </a:r>
            <a:r>
              <a:rPr lang="en-US" dirty="0"/>
              <a:t>, Guerneville, and Duncan Mills. Flooding begins to occur in Guerneville when the river reaches 35,000 </a:t>
            </a:r>
            <a:r>
              <a:rPr lang="en-US" dirty="0" err="1"/>
              <a:t>cfs</a:t>
            </a:r>
            <a:r>
              <a:rPr lang="en-US" dirty="0"/>
              <a:t>. </a:t>
            </a:r>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9</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1959982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r>
              <a:rPr lang="en-US" baseline="0" dirty="0"/>
              <a:t>Monte Rio flooding 1997 (SF Chronicle, 2015)</a:t>
            </a:r>
          </a:p>
          <a:p>
            <a:pPr defTabSz="948507">
              <a:defRPr/>
            </a:pPr>
            <a:r>
              <a:rPr lang="en-US" baseline="0" dirty="0"/>
              <a:t>Guerneville flooding 1986 (The Press Democrat)</a:t>
            </a:r>
          </a:p>
        </p:txBody>
      </p:sp>
      <p:sp>
        <p:nvSpPr>
          <p:cNvPr id="4" name="Slide Number Placeholder 3"/>
          <p:cNvSpPr>
            <a:spLocks noGrp="1"/>
          </p:cNvSpPr>
          <p:nvPr>
            <p:ph type="sldNum" sz="quarter" idx="10"/>
          </p:nvPr>
        </p:nvSpPr>
        <p:spPr/>
        <p:txBody>
          <a:bodyPr/>
          <a:lstStyle/>
          <a:p>
            <a:pPr>
              <a:defRPr/>
            </a:pPr>
            <a:fld id="{63DB2278-8DAD-499A-8E9C-76888458FEF8}" type="slidenum">
              <a:rPr lang="en-US" smtClean="0"/>
              <a:pPr>
                <a:defRPr/>
              </a:pPr>
              <a:t>10</a:t>
            </a:fld>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a:t>L06/155-19/Palmberg</a:t>
            </a:r>
          </a:p>
        </p:txBody>
      </p:sp>
      <p:sp>
        <p:nvSpPr>
          <p:cNvPr id="7" name="Header Placeholder 6"/>
          <p:cNvSpPr>
            <a:spLocks noGrp="1"/>
          </p:cNvSpPr>
          <p:nvPr>
            <p:ph type="hdr" sz="quarter" idx="13"/>
          </p:nvPr>
        </p:nvSpPr>
        <p:spPr/>
        <p:txBody>
          <a:bodyPr/>
          <a:lstStyle/>
          <a:p>
            <a:pPr>
              <a:defRPr/>
            </a:pPr>
            <a:r>
              <a:rPr lang="en-US"/>
              <a:t>Russian River Watershed Overview</a:t>
            </a:r>
          </a:p>
        </p:txBody>
      </p:sp>
    </p:spTree>
    <p:extLst>
      <p:ext uri="{BB962C8B-B14F-4D97-AF65-F5344CB8AC3E}">
        <p14:creationId xmlns:p14="http://schemas.microsoft.com/office/powerpoint/2010/main" val="875968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4190435670"/>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5.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2.xml"/><Relationship Id="rId1" Type="http://schemas.openxmlformats.org/officeDocument/2006/relationships/slideLayout" Target="../slideLayouts/slideLayout35.xml"/><Relationship Id="rId4" Type="http://schemas.openxmlformats.org/officeDocument/2006/relationships/image" Target="../media/image34.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br>
              <a:rPr lang="en-US" sz="3600" dirty="0"/>
            </a:br>
            <a:r>
              <a:rPr lang="en-US" sz="3600" dirty="0"/>
              <a:t>Russian River Watershed Overview</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Flooding</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4154" y="2057400"/>
            <a:ext cx="5899841" cy="3886200"/>
          </a:xfrm>
        </p:spPr>
      </p:pic>
      <p:pic>
        <p:nvPicPr>
          <p:cNvPr id="1026" name="Picture 2"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1083" y="2306462"/>
            <a:ext cx="4416425" cy="31045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4154" y="1664892"/>
            <a:ext cx="3362978" cy="461665"/>
          </a:xfrm>
          <a:prstGeom prst="rect">
            <a:avLst/>
          </a:prstGeom>
          <a:noFill/>
        </p:spPr>
        <p:txBody>
          <a:bodyPr wrap="square" rtlCol="0">
            <a:spAutoFit/>
          </a:bodyPr>
          <a:lstStyle/>
          <a:p>
            <a:r>
              <a:rPr lang="en-US" sz="2400" dirty="0"/>
              <a:t>Monte Rio 1997</a:t>
            </a:r>
          </a:p>
        </p:txBody>
      </p:sp>
      <p:sp>
        <p:nvSpPr>
          <p:cNvPr id="8" name="TextBox 7"/>
          <p:cNvSpPr txBox="1"/>
          <p:nvPr/>
        </p:nvSpPr>
        <p:spPr>
          <a:xfrm>
            <a:off x="9143993" y="1951100"/>
            <a:ext cx="3174786" cy="461665"/>
          </a:xfrm>
          <a:prstGeom prst="rect">
            <a:avLst/>
          </a:prstGeom>
          <a:noFill/>
        </p:spPr>
        <p:txBody>
          <a:bodyPr wrap="square" rtlCol="0">
            <a:spAutoFit/>
          </a:bodyPr>
          <a:lstStyle/>
          <a:p>
            <a:r>
              <a:rPr lang="en-US" sz="2400" dirty="0"/>
              <a:t>Guerneville 1986</a:t>
            </a:r>
          </a:p>
        </p:txBody>
      </p:sp>
    </p:spTree>
    <p:extLst>
      <p:ext uri="{BB962C8B-B14F-4D97-AF65-F5344CB8AC3E}">
        <p14:creationId xmlns:p14="http://schemas.microsoft.com/office/powerpoint/2010/main" val="3207069390"/>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FDAD5B8-151F-6826-A9D4-AF221F9EE638}"/>
              </a:ext>
            </a:extLst>
          </p:cNvPr>
          <p:cNvPicPr>
            <a:picLocks noChangeAspect="1"/>
          </p:cNvPicPr>
          <p:nvPr/>
        </p:nvPicPr>
        <p:blipFill>
          <a:blip r:embed="rId3"/>
          <a:stretch>
            <a:fillRect/>
          </a:stretch>
        </p:blipFill>
        <p:spPr>
          <a:xfrm>
            <a:off x="266698" y="1460897"/>
            <a:ext cx="11658601" cy="4832231"/>
          </a:xfrm>
          <a:prstGeom prst="rect">
            <a:avLst/>
          </a:prstGeom>
        </p:spPr>
      </p:pic>
      <p:pic>
        <p:nvPicPr>
          <p:cNvPr id="5" name="Content Placeholder 4">
            <a:extLst>
              <a:ext uri="{FF2B5EF4-FFF2-40B4-BE49-F238E27FC236}">
                <a16:creationId xmlns:a16="http://schemas.microsoft.com/office/drawing/2014/main" id="{6CBACEC6-AF8D-D673-859B-DD871602A050}"/>
              </a:ext>
            </a:extLst>
          </p:cNvPr>
          <p:cNvPicPr>
            <a:picLocks noGrp="1" noChangeAspect="1"/>
          </p:cNvPicPr>
          <p:nvPr>
            <p:ph idx="1"/>
          </p:nvPr>
        </p:nvPicPr>
        <p:blipFill>
          <a:blip r:embed="rId4"/>
          <a:stretch>
            <a:fillRect/>
          </a:stretch>
        </p:blipFill>
        <p:spPr>
          <a:xfrm>
            <a:off x="266700" y="1460897"/>
            <a:ext cx="11658600" cy="4832230"/>
          </a:xfrm>
        </p:spPr>
      </p:pic>
      <p:sp>
        <p:nvSpPr>
          <p:cNvPr id="2" name="Title 1">
            <a:extLst>
              <a:ext uri="{FF2B5EF4-FFF2-40B4-BE49-F238E27FC236}">
                <a16:creationId xmlns:a16="http://schemas.microsoft.com/office/drawing/2014/main" id="{C82EC514-F79D-5E89-C66C-A4EF93E5019A}"/>
              </a:ext>
            </a:extLst>
          </p:cNvPr>
          <p:cNvSpPr>
            <a:spLocks noGrp="1"/>
          </p:cNvSpPr>
          <p:nvPr>
            <p:ph type="title"/>
          </p:nvPr>
        </p:nvSpPr>
        <p:spPr/>
        <p:txBody>
          <a:bodyPr/>
          <a:lstStyle/>
          <a:p>
            <a:r>
              <a:rPr lang="en-US" dirty="0"/>
              <a:t>2019 Atmospheric River Flooding</a:t>
            </a:r>
          </a:p>
        </p:txBody>
      </p:sp>
    </p:spTree>
    <p:extLst>
      <p:ext uri="{BB962C8B-B14F-4D97-AF65-F5344CB8AC3E}">
        <p14:creationId xmlns:p14="http://schemas.microsoft.com/office/powerpoint/2010/main" val="1627738191"/>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FDAD5B8-151F-6826-A9D4-AF221F9EE638}"/>
              </a:ext>
            </a:extLst>
          </p:cNvPr>
          <p:cNvPicPr>
            <a:picLocks noChangeAspect="1"/>
          </p:cNvPicPr>
          <p:nvPr/>
        </p:nvPicPr>
        <p:blipFill>
          <a:blip r:embed="rId3"/>
          <a:stretch>
            <a:fillRect/>
          </a:stretch>
        </p:blipFill>
        <p:spPr>
          <a:xfrm>
            <a:off x="266698" y="1460897"/>
            <a:ext cx="11658601" cy="4832231"/>
          </a:xfrm>
          <a:prstGeom prst="rect">
            <a:avLst/>
          </a:prstGeom>
        </p:spPr>
      </p:pic>
      <p:sp>
        <p:nvSpPr>
          <p:cNvPr id="2" name="Title 1">
            <a:extLst>
              <a:ext uri="{FF2B5EF4-FFF2-40B4-BE49-F238E27FC236}">
                <a16:creationId xmlns:a16="http://schemas.microsoft.com/office/drawing/2014/main" id="{C82EC514-F79D-5E89-C66C-A4EF93E5019A}"/>
              </a:ext>
            </a:extLst>
          </p:cNvPr>
          <p:cNvSpPr>
            <a:spLocks noGrp="1"/>
          </p:cNvSpPr>
          <p:nvPr>
            <p:ph type="title"/>
          </p:nvPr>
        </p:nvSpPr>
        <p:spPr/>
        <p:txBody>
          <a:bodyPr/>
          <a:lstStyle/>
          <a:p>
            <a:r>
              <a:rPr lang="en-US" dirty="0"/>
              <a:t>2019 Atmospheric River Flooding</a:t>
            </a:r>
          </a:p>
        </p:txBody>
      </p:sp>
    </p:spTree>
    <p:extLst>
      <p:ext uri="{BB962C8B-B14F-4D97-AF65-F5344CB8AC3E}">
        <p14:creationId xmlns:p14="http://schemas.microsoft.com/office/powerpoint/2010/main" val="1334326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a:extLst>
              <a:ext uri="{FF2B5EF4-FFF2-40B4-BE49-F238E27FC236}">
                <a16:creationId xmlns:a16="http://schemas.microsoft.com/office/drawing/2014/main" id="{180C7F39-A80D-3110-8DD6-765C2431F52C}"/>
              </a:ext>
            </a:extLst>
          </p:cNvPr>
          <p:cNvPicPr>
            <a:picLocks noChangeAspect="1"/>
          </p:cNvPicPr>
          <p:nvPr/>
        </p:nvPicPr>
        <p:blipFill>
          <a:blip r:embed="rId2"/>
          <a:stretch>
            <a:fillRect/>
          </a:stretch>
        </p:blipFill>
        <p:spPr bwMode="auto">
          <a:xfrm>
            <a:off x="771251" y="1174613"/>
            <a:ext cx="10649497" cy="5308873"/>
          </a:xfrm>
          <a:prstGeom prst="rect">
            <a:avLst/>
          </a:prstGeom>
          <a:noFill/>
          <a:ln w="9525">
            <a:noFill/>
            <a:miter lim="800000"/>
            <a:headEnd/>
            <a:tailEnd/>
          </a:ln>
        </p:spPr>
      </p:pic>
      <p:sp>
        <p:nvSpPr>
          <p:cNvPr id="2" name="Title 1">
            <a:extLst>
              <a:ext uri="{FF2B5EF4-FFF2-40B4-BE49-F238E27FC236}">
                <a16:creationId xmlns:a16="http://schemas.microsoft.com/office/drawing/2014/main" id="{7340CADE-1559-A89A-4235-86D596FF28C4}"/>
              </a:ext>
            </a:extLst>
          </p:cNvPr>
          <p:cNvSpPr>
            <a:spLocks noGrp="1"/>
          </p:cNvSpPr>
          <p:nvPr>
            <p:ph type="title"/>
          </p:nvPr>
        </p:nvSpPr>
        <p:spPr/>
        <p:txBody>
          <a:bodyPr/>
          <a:lstStyle/>
          <a:p>
            <a:r>
              <a:rPr lang="en-US" dirty="0"/>
              <a:t>2019 Atmospheric River Flooding</a:t>
            </a:r>
          </a:p>
        </p:txBody>
      </p:sp>
      <p:pic>
        <p:nvPicPr>
          <p:cNvPr id="5" name="Content Placeholder 4">
            <a:extLst>
              <a:ext uri="{FF2B5EF4-FFF2-40B4-BE49-F238E27FC236}">
                <a16:creationId xmlns:a16="http://schemas.microsoft.com/office/drawing/2014/main" id="{F34D1F9E-8A77-B406-CF9D-5FEAA4FA2444}"/>
              </a:ext>
            </a:extLst>
          </p:cNvPr>
          <p:cNvPicPr>
            <a:picLocks noGrp="1" noChangeAspect="1"/>
          </p:cNvPicPr>
          <p:nvPr>
            <p:ph idx="1"/>
          </p:nvPr>
        </p:nvPicPr>
        <p:blipFill>
          <a:blip r:embed="rId3"/>
          <a:stretch>
            <a:fillRect/>
          </a:stretch>
        </p:blipFill>
        <p:spPr>
          <a:xfrm>
            <a:off x="774426" y="1174613"/>
            <a:ext cx="10643147" cy="5308873"/>
          </a:xfrm>
        </p:spPr>
      </p:pic>
    </p:spTree>
    <p:extLst>
      <p:ext uri="{BB962C8B-B14F-4D97-AF65-F5344CB8AC3E}">
        <p14:creationId xmlns:p14="http://schemas.microsoft.com/office/powerpoint/2010/main" val="4040432632"/>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3074E-5122-A9B5-DC96-0161D692BE45}"/>
              </a:ext>
            </a:extLst>
          </p:cNvPr>
          <p:cNvSpPr>
            <a:spLocks noGrp="1"/>
          </p:cNvSpPr>
          <p:nvPr>
            <p:ph type="title"/>
          </p:nvPr>
        </p:nvSpPr>
        <p:spPr/>
        <p:txBody>
          <a:bodyPr/>
          <a:lstStyle/>
          <a:p>
            <a:r>
              <a:rPr lang="en-US" dirty="0"/>
              <a:t>2019 Atmospheric River Flooding</a:t>
            </a:r>
          </a:p>
        </p:txBody>
      </p:sp>
      <p:pic>
        <p:nvPicPr>
          <p:cNvPr id="5" name="Content Placeholder 4">
            <a:extLst>
              <a:ext uri="{FF2B5EF4-FFF2-40B4-BE49-F238E27FC236}">
                <a16:creationId xmlns:a16="http://schemas.microsoft.com/office/drawing/2014/main" id="{50303209-BE9B-E041-00B1-7655C2D5FFF1}"/>
              </a:ext>
            </a:extLst>
          </p:cNvPr>
          <p:cNvPicPr>
            <a:picLocks noGrp="1" noChangeAspect="1"/>
          </p:cNvPicPr>
          <p:nvPr>
            <p:ph idx="1"/>
          </p:nvPr>
        </p:nvPicPr>
        <p:blipFill>
          <a:blip r:embed="rId2"/>
          <a:stretch>
            <a:fillRect/>
          </a:stretch>
        </p:blipFill>
        <p:spPr>
          <a:xfrm>
            <a:off x="771251" y="1174613"/>
            <a:ext cx="10649497" cy="5308873"/>
          </a:xfrm>
        </p:spPr>
      </p:pic>
    </p:spTree>
    <p:extLst>
      <p:ext uri="{BB962C8B-B14F-4D97-AF65-F5344CB8AC3E}">
        <p14:creationId xmlns:p14="http://schemas.microsoft.com/office/powerpoint/2010/main" val="21524072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2465A59-B6DB-7463-0CA9-67AEA7EB19BE}"/>
              </a:ext>
            </a:extLst>
          </p:cNvPr>
          <p:cNvPicPr>
            <a:picLocks noChangeAspect="1"/>
          </p:cNvPicPr>
          <p:nvPr/>
        </p:nvPicPr>
        <p:blipFill>
          <a:blip r:embed="rId2"/>
          <a:stretch>
            <a:fillRect/>
          </a:stretch>
        </p:blipFill>
        <p:spPr>
          <a:xfrm>
            <a:off x="4428781" y="1014469"/>
            <a:ext cx="2943635" cy="5806118"/>
          </a:xfrm>
          <a:prstGeom prst="rect">
            <a:avLst/>
          </a:prstGeom>
        </p:spPr>
      </p:pic>
      <p:sp>
        <p:nvSpPr>
          <p:cNvPr id="2" name="Title 1">
            <a:extLst>
              <a:ext uri="{FF2B5EF4-FFF2-40B4-BE49-F238E27FC236}">
                <a16:creationId xmlns:a16="http://schemas.microsoft.com/office/drawing/2014/main" id="{C6C706DC-23F0-75A5-FFF0-8C446DAB1927}"/>
              </a:ext>
            </a:extLst>
          </p:cNvPr>
          <p:cNvSpPr>
            <a:spLocks noGrp="1"/>
          </p:cNvSpPr>
          <p:nvPr>
            <p:ph type="title"/>
          </p:nvPr>
        </p:nvSpPr>
        <p:spPr/>
        <p:txBody>
          <a:bodyPr/>
          <a:lstStyle/>
          <a:p>
            <a:r>
              <a:rPr lang="en-US" dirty="0"/>
              <a:t>2019 Atmospheric River Flooding</a:t>
            </a:r>
          </a:p>
        </p:txBody>
      </p:sp>
      <p:pic>
        <p:nvPicPr>
          <p:cNvPr id="5" name="Content Placeholder 4">
            <a:extLst>
              <a:ext uri="{FF2B5EF4-FFF2-40B4-BE49-F238E27FC236}">
                <a16:creationId xmlns:a16="http://schemas.microsoft.com/office/drawing/2014/main" id="{A31E7938-501F-D1FB-FD9F-1E3D52B20C59}"/>
              </a:ext>
            </a:extLst>
          </p:cNvPr>
          <p:cNvPicPr>
            <a:picLocks noGrp="1" noChangeAspect="1"/>
          </p:cNvPicPr>
          <p:nvPr>
            <p:ph idx="1"/>
          </p:nvPr>
        </p:nvPicPr>
        <p:blipFill>
          <a:blip r:embed="rId3"/>
          <a:stretch>
            <a:fillRect/>
          </a:stretch>
        </p:blipFill>
        <p:spPr>
          <a:xfrm>
            <a:off x="4428781" y="1014469"/>
            <a:ext cx="2943635" cy="5770111"/>
          </a:xfrm>
        </p:spPr>
      </p:pic>
    </p:spTree>
    <p:extLst>
      <p:ext uri="{BB962C8B-B14F-4D97-AF65-F5344CB8AC3E}">
        <p14:creationId xmlns:p14="http://schemas.microsoft.com/office/powerpoint/2010/main" val="2937664070"/>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22D8-4126-AFC3-EFC7-4FA1170B5A27}"/>
              </a:ext>
            </a:extLst>
          </p:cNvPr>
          <p:cNvSpPr>
            <a:spLocks noGrp="1"/>
          </p:cNvSpPr>
          <p:nvPr>
            <p:ph type="title"/>
          </p:nvPr>
        </p:nvSpPr>
        <p:spPr/>
        <p:txBody>
          <a:bodyPr/>
          <a:lstStyle/>
          <a:p>
            <a:r>
              <a:rPr lang="en-US" dirty="0"/>
              <a:t>2019 Atmospheric River Flooding</a:t>
            </a:r>
          </a:p>
        </p:txBody>
      </p:sp>
      <p:sp>
        <p:nvSpPr>
          <p:cNvPr id="3" name="Content Placeholder 2">
            <a:extLst>
              <a:ext uri="{FF2B5EF4-FFF2-40B4-BE49-F238E27FC236}">
                <a16:creationId xmlns:a16="http://schemas.microsoft.com/office/drawing/2014/main" id="{E95FF6DB-A8E4-77DB-7F8A-CEAA4F55C1B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A561507-4CC2-50ED-5B57-1AAE4577DEF0}"/>
              </a:ext>
            </a:extLst>
          </p:cNvPr>
          <p:cNvPicPr>
            <a:picLocks noChangeAspect="1"/>
          </p:cNvPicPr>
          <p:nvPr/>
        </p:nvPicPr>
        <p:blipFill>
          <a:blip r:embed="rId2"/>
          <a:stretch>
            <a:fillRect/>
          </a:stretch>
        </p:blipFill>
        <p:spPr>
          <a:xfrm>
            <a:off x="4428781" y="1014469"/>
            <a:ext cx="2943635" cy="5806118"/>
          </a:xfrm>
          <a:prstGeom prst="rect">
            <a:avLst/>
          </a:prstGeom>
        </p:spPr>
      </p:pic>
    </p:spTree>
    <p:extLst>
      <p:ext uri="{BB962C8B-B14F-4D97-AF65-F5344CB8AC3E}">
        <p14:creationId xmlns:p14="http://schemas.microsoft.com/office/powerpoint/2010/main" val="392273644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Gages &amp; Data Sources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9669" y="1175880"/>
            <a:ext cx="3825463" cy="49506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069" y="1175880"/>
            <a:ext cx="3825463" cy="4950600"/>
          </a:xfrm>
          <a:prstGeom prst="rect">
            <a:avLst/>
          </a:prstGeom>
        </p:spPr>
      </p:pic>
    </p:spTree>
    <p:extLst>
      <p:ext uri="{BB962C8B-B14F-4D97-AF65-F5344CB8AC3E}">
        <p14:creationId xmlns:p14="http://schemas.microsoft.com/office/powerpoint/2010/main" val="1624596770"/>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Outline</a:t>
            </a:r>
          </a:p>
        </p:txBody>
      </p:sp>
      <p:sp>
        <p:nvSpPr>
          <p:cNvPr id="5" name="Content Placeholder 4"/>
          <p:cNvSpPr>
            <a:spLocks noGrp="1"/>
          </p:cNvSpPr>
          <p:nvPr>
            <p:ph idx="1"/>
          </p:nvPr>
        </p:nvSpPr>
        <p:spPr>
          <a:xfrm>
            <a:off x="1303506" y="1028700"/>
            <a:ext cx="9600283" cy="5600700"/>
          </a:xfrm>
        </p:spPr>
        <p:txBody>
          <a:bodyPr/>
          <a:lstStyle/>
          <a:p>
            <a:endParaRPr lang="en-US" dirty="0"/>
          </a:p>
          <a:p>
            <a:pPr lvl="1"/>
            <a:r>
              <a:rPr lang="en-US" dirty="0"/>
              <a:t>Russian River Watershed Review</a:t>
            </a:r>
          </a:p>
          <a:p>
            <a:pPr lvl="2"/>
            <a:r>
              <a:rPr lang="en-US" dirty="0"/>
              <a:t>Geography, Land Use, Hydraulic Structures</a:t>
            </a:r>
          </a:p>
          <a:p>
            <a:pPr lvl="1"/>
            <a:endParaRPr lang="en-US" dirty="0"/>
          </a:p>
          <a:p>
            <a:pPr lvl="1"/>
            <a:r>
              <a:rPr lang="en-US" dirty="0"/>
              <a:t>Russian River Climatology</a:t>
            </a:r>
          </a:p>
          <a:p>
            <a:pPr lvl="2"/>
            <a:r>
              <a:rPr lang="en-US" dirty="0"/>
              <a:t>Typical Climate, Flood and Drought Histories</a:t>
            </a:r>
          </a:p>
          <a:p>
            <a:pPr lvl="2"/>
            <a:r>
              <a:rPr lang="en-US" dirty="0"/>
              <a:t>Flood prone locations</a:t>
            </a:r>
          </a:p>
          <a:p>
            <a:pPr lvl="1"/>
            <a:endParaRPr lang="en-US" dirty="0"/>
          </a:p>
          <a:p>
            <a:pPr lvl="1"/>
            <a:r>
              <a:rPr lang="en-US" dirty="0"/>
              <a:t>Russian River Real-Time Data Sources</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Geography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581" y="1295683"/>
            <a:ext cx="3815271" cy="4930304"/>
          </a:xfrm>
          <a:prstGeom prst="rect">
            <a:avLst/>
          </a:prstGeom>
        </p:spPr>
      </p:pic>
      <p:sp>
        <p:nvSpPr>
          <p:cNvPr id="7" name="Content Placeholder 2"/>
          <p:cNvSpPr>
            <a:spLocks noGrp="1"/>
          </p:cNvSpPr>
          <p:nvPr>
            <p:ph idx="1"/>
          </p:nvPr>
        </p:nvSpPr>
        <p:spPr>
          <a:xfrm>
            <a:off x="5332277" y="545441"/>
            <a:ext cx="5791206" cy="4587830"/>
          </a:xfrm>
        </p:spPr>
        <p:txBody>
          <a:bodyPr/>
          <a:lstStyle/>
          <a:p>
            <a:endParaRPr lang="en-US" sz="2800" dirty="0"/>
          </a:p>
          <a:p>
            <a:endParaRPr lang="en-US" sz="2800" dirty="0"/>
          </a:p>
          <a:p>
            <a:r>
              <a:rPr lang="en-US" sz="2800" dirty="0"/>
              <a:t>North Coast of CA</a:t>
            </a:r>
          </a:p>
          <a:p>
            <a:pPr marL="466725" lvl="1"/>
            <a:r>
              <a:rPr lang="en-US" dirty="0"/>
              <a:t>Mendocino Range to the west, Mayacamas Mtns. to the east</a:t>
            </a:r>
          </a:p>
          <a:p>
            <a:pPr marL="466725" lvl="1"/>
            <a:endParaRPr lang="en-US" dirty="0"/>
          </a:p>
          <a:p>
            <a:pPr marL="457200" indent="-457200">
              <a:buFont typeface="Wingdings" panose="05000000000000000000" pitchFamily="2" charset="2"/>
              <a:buChar char="q"/>
            </a:pPr>
            <a:r>
              <a:rPr lang="en-US" sz="2800" dirty="0"/>
              <a:t>Area: 1,485 mi</a:t>
            </a:r>
            <a:r>
              <a:rPr lang="en-US" sz="2800" baseline="30000" dirty="0"/>
              <a:t>2</a:t>
            </a:r>
          </a:p>
          <a:p>
            <a:pPr marL="914400" lvl="1" indent="-457200"/>
            <a:r>
              <a:rPr lang="en-US" sz="2800" dirty="0"/>
              <a:t>~100 mi. long,</a:t>
            </a:r>
          </a:p>
          <a:p>
            <a:pPr marL="914400" lvl="1" indent="-457200"/>
            <a:r>
              <a:rPr lang="en-US" sz="2800" dirty="0"/>
              <a:t>12-32 miles wide</a:t>
            </a:r>
            <a:endParaRPr lang="en-US" sz="2800" baseline="30000" dirty="0"/>
          </a:p>
          <a:p>
            <a:pPr marL="466725" lvl="1"/>
            <a:endParaRPr lang="en-US" dirty="0"/>
          </a:p>
          <a:p>
            <a:r>
              <a:rPr lang="en-US" sz="2800" dirty="0"/>
              <a:t>Multiple Tributaries</a:t>
            </a:r>
          </a:p>
          <a:p>
            <a:pPr marL="466725" lvl="1">
              <a:lnSpc>
                <a:spcPts val="2100"/>
              </a:lnSpc>
            </a:pPr>
            <a:r>
              <a:rPr lang="en-US" sz="2000" dirty="0"/>
              <a:t>Big Sulphur Creek, </a:t>
            </a:r>
            <a:r>
              <a:rPr lang="en-US" sz="2000" dirty="0" err="1"/>
              <a:t>Maacama</a:t>
            </a:r>
            <a:r>
              <a:rPr lang="en-US" sz="2000" dirty="0"/>
              <a:t> Creek, Dry Creek, Matanzas Creek, Santa Rosa Creek, Mark West Creek, Laguna de Santa Rosa, Austin Creek</a:t>
            </a:r>
          </a:p>
        </p:txBody>
      </p:sp>
    </p:spTree>
    <p:extLst>
      <p:ext uri="{BB962C8B-B14F-4D97-AF65-F5344CB8AC3E}">
        <p14:creationId xmlns:p14="http://schemas.microsoft.com/office/powerpoint/2010/main" val="85345162"/>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Land Use</a:t>
            </a:r>
          </a:p>
        </p:txBody>
      </p:sp>
      <p:sp>
        <p:nvSpPr>
          <p:cNvPr id="3" name="Content Placeholder 2"/>
          <p:cNvSpPr>
            <a:spLocks noGrp="1"/>
          </p:cNvSpPr>
          <p:nvPr>
            <p:ph idx="1"/>
          </p:nvPr>
        </p:nvSpPr>
        <p:spPr>
          <a:xfrm>
            <a:off x="5468464" y="2192141"/>
            <a:ext cx="5342971" cy="3079098"/>
          </a:xfrm>
        </p:spPr>
        <p:txBody>
          <a:bodyPr/>
          <a:lstStyle/>
          <a:p>
            <a:pPr marL="342900" indent="-342900">
              <a:buFont typeface="Wingdings" panose="05000000000000000000" pitchFamily="2" charset="2"/>
              <a:buChar char="Ø"/>
            </a:pPr>
            <a:r>
              <a:rPr lang="en-US" sz="2400" dirty="0"/>
              <a:t>Predominantly forested, especially in northern areas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Agricultural and rangeland located in valley and plains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Majority of urban population centered in southern end</a:t>
            </a:r>
          </a:p>
        </p:txBody>
      </p:sp>
      <p:pic>
        <p:nvPicPr>
          <p:cNvPr id="4" name="Picture 3">
            <a:extLst>
              <a:ext uri="{FF2B5EF4-FFF2-40B4-BE49-F238E27FC236}">
                <a16:creationId xmlns:a16="http://schemas.microsoft.com/office/drawing/2014/main" id="{1133E5CB-63B3-5DA3-CD22-C102F5AC68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295683"/>
            <a:ext cx="3886200" cy="4876800"/>
          </a:xfrm>
          <a:prstGeom prst="rect">
            <a:avLst/>
          </a:prstGeom>
        </p:spPr>
      </p:pic>
    </p:spTree>
    <p:extLst>
      <p:ext uri="{BB962C8B-B14F-4D97-AF65-F5344CB8AC3E}">
        <p14:creationId xmlns:p14="http://schemas.microsoft.com/office/powerpoint/2010/main" val="120422806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Major Dams &amp; Diversions</a:t>
            </a:r>
          </a:p>
        </p:txBody>
      </p:sp>
      <p:pic>
        <p:nvPicPr>
          <p:cNvPr id="5" name="Picture 4">
            <a:extLst>
              <a:ext uri="{FF2B5EF4-FFF2-40B4-BE49-F238E27FC236}">
                <a16:creationId xmlns:a16="http://schemas.microsoft.com/office/drawing/2014/main" id="{4DA89F5D-D29D-0A7B-5CC5-DEBDC2DEC5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295683"/>
            <a:ext cx="3886200" cy="5029199"/>
          </a:xfrm>
          <a:prstGeom prst="rect">
            <a:avLst/>
          </a:prstGeom>
        </p:spPr>
      </p:pic>
      <p:sp>
        <p:nvSpPr>
          <p:cNvPr id="3" name="Content Placeholder 2"/>
          <p:cNvSpPr>
            <a:spLocks noGrp="1"/>
          </p:cNvSpPr>
          <p:nvPr>
            <p:ph idx="1"/>
          </p:nvPr>
        </p:nvSpPr>
        <p:spPr>
          <a:xfrm>
            <a:off x="5468464" y="2039165"/>
            <a:ext cx="5395848" cy="3648711"/>
          </a:xfrm>
        </p:spPr>
        <p:txBody>
          <a:bodyPr/>
          <a:lstStyle/>
          <a:p>
            <a:r>
              <a:rPr lang="en-US" sz="2800" dirty="0"/>
              <a:t>Lake Mendocino</a:t>
            </a:r>
          </a:p>
          <a:p>
            <a:pPr marL="466725" lvl="1"/>
            <a:r>
              <a:rPr lang="en-US" dirty="0"/>
              <a:t>Coyote Valley Dam</a:t>
            </a:r>
          </a:p>
          <a:p>
            <a:endParaRPr lang="en-US" dirty="0"/>
          </a:p>
          <a:p>
            <a:r>
              <a:rPr lang="en-US" sz="2800" dirty="0"/>
              <a:t>Lake Sonoma</a:t>
            </a:r>
          </a:p>
          <a:p>
            <a:pPr marL="466725" lvl="1"/>
            <a:r>
              <a:rPr lang="en-US" dirty="0"/>
              <a:t>Warm Springs Dam</a:t>
            </a:r>
          </a:p>
          <a:p>
            <a:endParaRPr lang="en-US" dirty="0"/>
          </a:p>
          <a:p>
            <a:r>
              <a:rPr lang="en-US" sz="2800" dirty="0"/>
              <a:t>Potter Valley Project</a:t>
            </a:r>
          </a:p>
          <a:p>
            <a:endParaRPr lang="en-US" dirty="0"/>
          </a:p>
          <a:p>
            <a:r>
              <a:rPr lang="en-US" sz="2800" dirty="0"/>
              <a:t>SCWA Infiltration Ponds</a:t>
            </a:r>
          </a:p>
        </p:txBody>
      </p:sp>
    </p:spTree>
    <p:extLst>
      <p:ext uri="{BB962C8B-B14F-4D97-AF65-F5344CB8AC3E}">
        <p14:creationId xmlns:p14="http://schemas.microsoft.com/office/powerpoint/2010/main" val="2253745922"/>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8285104" y="1152686"/>
            <a:ext cx="2028054" cy="1285715"/>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1827479" y="1123410"/>
            <a:ext cx="2075711" cy="1290215"/>
          </a:xfrm>
          <a:prstGeom prst="rect">
            <a:avLst/>
          </a:prstGeom>
        </p:spPr>
      </p:pic>
      <p:pic>
        <p:nvPicPr>
          <p:cNvPr id="7" name="Picture 6"/>
          <p:cNvPicPr/>
          <p:nvPr/>
        </p:nvPicPr>
        <p:blipFill>
          <a:blip r:embed="rId5" cstate="print">
            <a:extLst>
              <a:ext uri="{28A0092B-C50C-407E-A947-70E740481C1C}">
                <a14:useLocalDpi xmlns:a14="http://schemas.microsoft.com/office/drawing/2010/main" val="0"/>
              </a:ext>
            </a:extLst>
          </a:blip>
          <a:stretch>
            <a:fillRect/>
          </a:stretch>
        </p:blipFill>
        <p:spPr>
          <a:xfrm>
            <a:off x="1843715" y="2735428"/>
            <a:ext cx="2043940" cy="1303172"/>
          </a:xfrm>
          <a:prstGeom prst="rect">
            <a:avLst/>
          </a:prstGeom>
        </p:spPr>
      </p:pic>
      <p:pic>
        <p:nvPicPr>
          <p:cNvPr id="8" name="Picture 7"/>
          <p:cNvPicPr/>
          <p:nvPr/>
        </p:nvPicPr>
        <p:blipFill>
          <a:blip r:embed="rId6" cstate="print">
            <a:extLst>
              <a:ext uri="{28A0092B-C50C-407E-A947-70E740481C1C}">
                <a14:useLocalDpi xmlns:a14="http://schemas.microsoft.com/office/drawing/2010/main" val="0"/>
              </a:ext>
            </a:extLst>
          </a:blip>
          <a:stretch>
            <a:fillRect/>
          </a:stretch>
        </p:blipFill>
        <p:spPr>
          <a:xfrm>
            <a:off x="8285104" y="2741482"/>
            <a:ext cx="2028054" cy="1297119"/>
          </a:xfrm>
          <a:prstGeom prst="rect">
            <a:avLst/>
          </a:prstGeom>
        </p:spPr>
      </p:pic>
      <p:pic>
        <p:nvPicPr>
          <p:cNvPr id="2050" name="Picture 2" descr="https://lh5.googleusercontent.com/-mBbmbwY7h_4/VH9_ms0vErI/AAAAAAAAKTs/g7cor5RY5Yk/w837-h625-no/Sun%2BSet%2BOver%2BMonte%2BRio%2BRussian%2BRiver%2BPhot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01065" y="4315600"/>
            <a:ext cx="2043940" cy="147507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09633" y="2393196"/>
            <a:ext cx="2311400" cy="276999"/>
          </a:xfrm>
          <a:prstGeom prst="rect">
            <a:avLst/>
          </a:prstGeom>
          <a:noFill/>
        </p:spPr>
        <p:txBody>
          <a:bodyPr wrap="square" rtlCol="0">
            <a:spAutoFit/>
          </a:bodyPr>
          <a:lstStyle/>
          <a:p>
            <a:r>
              <a:rPr lang="en-US" sz="1200" b="1" dirty="0"/>
              <a:t>Near Ukiah</a:t>
            </a:r>
          </a:p>
        </p:txBody>
      </p:sp>
      <p:sp>
        <p:nvSpPr>
          <p:cNvPr id="12" name="TextBox 11"/>
          <p:cNvSpPr txBox="1"/>
          <p:nvPr/>
        </p:nvSpPr>
        <p:spPr>
          <a:xfrm>
            <a:off x="8159392" y="5790677"/>
            <a:ext cx="1320800" cy="461665"/>
          </a:xfrm>
          <a:prstGeom prst="rect">
            <a:avLst/>
          </a:prstGeom>
          <a:noFill/>
        </p:spPr>
        <p:txBody>
          <a:bodyPr wrap="square" rtlCol="0">
            <a:spAutoFit/>
          </a:bodyPr>
          <a:lstStyle/>
          <a:p>
            <a:r>
              <a:rPr lang="en-US" sz="1200" b="1" dirty="0"/>
              <a:t>Near Monte Rio / Guerneville</a:t>
            </a:r>
          </a:p>
        </p:txBody>
      </p:sp>
      <p:sp>
        <p:nvSpPr>
          <p:cNvPr id="13" name="TextBox 12"/>
          <p:cNvSpPr txBox="1"/>
          <p:nvPr/>
        </p:nvSpPr>
        <p:spPr>
          <a:xfrm>
            <a:off x="1671977" y="4038601"/>
            <a:ext cx="2311400" cy="276999"/>
          </a:xfrm>
          <a:prstGeom prst="rect">
            <a:avLst/>
          </a:prstGeom>
          <a:noFill/>
        </p:spPr>
        <p:txBody>
          <a:bodyPr wrap="square" rtlCol="0">
            <a:spAutoFit/>
          </a:bodyPr>
          <a:lstStyle/>
          <a:p>
            <a:r>
              <a:rPr lang="en-US" sz="1200" b="1" dirty="0"/>
              <a:t>South of Hopland</a:t>
            </a:r>
          </a:p>
        </p:txBody>
      </p:sp>
      <p:sp>
        <p:nvSpPr>
          <p:cNvPr id="14" name="TextBox 13"/>
          <p:cNvSpPr txBox="1"/>
          <p:nvPr/>
        </p:nvSpPr>
        <p:spPr>
          <a:xfrm>
            <a:off x="1721207" y="5949492"/>
            <a:ext cx="2311400" cy="276999"/>
          </a:xfrm>
          <a:prstGeom prst="rect">
            <a:avLst/>
          </a:prstGeom>
          <a:noFill/>
        </p:spPr>
        <p:txBody>
          <a:bodyPr wrap="square" rtlCol="0">
            <a:spAutoFit/>
          </a:bodyPr>
          <a:lstStyle/>
          <a:p>
            <a:r>
              <a:rPr lang="en-US" sz="1200" b="1" dirty="0"/>
              <a:t>Near Healdsburg</a:t>
            </a:r>
          </a:p>
        </p:txBody>
      </p:sp>
      <p:sp>
        <p:nvSpPr>
          <p:cNvPr id="15" name="TextBox 14"/>
          <p:cNvSpPr txBox="1"/>
          <p:nvPr/>
        </p:nvSpPr>
        <p:spPr>
          <a:xfrm>
            <a:off x="8170966" y="2436027"/>
            <a:ext cx="2311400" cy="276999"/>
          </a:xfrm>
          <a:prstGeom prst="rect">
            <a:avLst/>
          </a:prstGeom>
          <a:noFill/>
        </p:spPr>
        <p:txBody>
          <a:bodyPr wrap="square" rtlCol="0">
            <a:spAutoFit/>
          </a:bodyPr>
          <a:lstStyle/>
          <a:p>
            <a:r>
              <a:rPr lang="en-US" sz="1200" b="1" dirty="0"/>
              <a:t>Near Hopland</a:t>
            </a:r>
          </a:p>
        </p:txBody>
      </p:sp>
      <p:sp>
        <p:nvSpPr>
          <p:cNvPr id="16" name="TextBox 15"/>
          <p:cNvSpPr txBox="1"/>
          <p:nvPr/>
        </p:nvSpPr>
        <p:spPr>
          <a:xfrm>
            <a:off x="8143431" y="3990202"/>
            <a:ext cx="2311400" cy="276999"/>
          </a:xfrm>
          <a:prstGeom prst="rect">
            <a:avLst/>
          </a:prstGeom>
          <a:noFill/>
        </p:spPr>
        <p:txBody>
          <a:bodyPr wrap="square" rtlCol="0">
            <a:spAutoFit/>
          </a:bodyPr>
          <a:lstStyle/>
          <a:p>
            <a:r>
              <a:rPr lang="en-US" sz="1200" b="1" dirty="0"/>
              <a:t>Near Cloverdale</a:t>
            </a:r>
          </a:p>
        </p:txBody>
      </p:sp>
      <p:pic>
        <p:nvPicPr>
          <p:cNvPr id="2052" name="Picture 4" descr="Image result for healdsburg railroad bridg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62880" y="4419600"/>
            <a:ext cx="2028054" cy="14750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67044" y="1161780"/>
            <a:ext cx="3457913" cy="4783899"/>
          </a:xfrm>
          <a:prstGeom prst="rect">
            <a:avLst/>
          </a:prstGeom>
        </p:spPr>
      </p:pic>
      <p:cxnSp>
        <p:nvCxnSpPr>
          <p:cNvPr id="9" name="Straight Arrow Connector 8"/>
          <p:cNvCxnSpPr>
            <a:stCxn id="6" idx="3"/>
          </p:cNvCxnSpPr>
          <p:nvPr/>
        </p:nvCxnSpPr>
        <p:spPr bwMode="auto">
          <a:xfrm>
            <a:off x="3903190" y="1768517"/>
            <a:ext cx="1888011" cy="552074"/>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1" name="Straight Arrow Connector 20"/>
          <p:cNvCxnSpPr/>
          <p:nvPr/>
        </p:nvCxnSpPr>
        <p:spPr bwMode="auto">
          <a:xfrm flipV="1">
            <a:off x="3887656" y="4473933"/>
            <a:ext cx="2284545" cy="73183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7" name="Straight Arrow Connector 26"/>
          <p:cNvCxnSpPr>
            <a:stCxn id="5" idx="1"/>
          </p:cNvCxnSpPr>
          <p:nvPr/>
        </p:nvCxnSpPr>
        <p:spPr bwMode="auto">
          <a:xfrm flipH="1">
            <a:off x="5878876" y="1795544"/>
            <a:ext cx="2406228" cy="1023857"/>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49" name="Straight Arrow Connector 2048"/>
          <p:cNvCxnSpPr/>
          <p:nvPr/>
        </p:nvCxnSpPr>
        <p:spPr bwMode="auto">
          <a:xfrm flipH="1">
            <a:off x="5943600" y="3040783"/>
            <a:ext cx="2341504" cy="601736"/>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57" name="Straight Arrow Connector 2056"/>
          <p:cNvCxnSpPr>
            <a:stCxn id="7" idx="3"/>
          </p:cNvCxnSpPr>
          <p:nvPr/>
        </p:nvCxnSpPr>
        <p:spPr bwMode="auto">
          <a:xfrm flipV="1">
            <a:off x="3887656" y="3303518"/>
            <a:ext cx="2055945" cy="83496"/>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cxnSp>
        <p:nvCxnSpPr>
          <p:cNvPr id="2060" name="Straight Arrow Connector 2059"/>
          <p:cNvCxnSpPr>
            <a:stCxn id="2050" idx="1"/>
          </p:cNvCxnSpPr>
          <p:nvPr/>
        </p:nvCxnSpPr>
        <p:spPr bwMode="auto">
          <a:xfrm flipH="1" flipV="1">
            <a:off x="5638801" y="4724400"/>
            <a:ext cx="2662265" cy="32873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11" name="Title 10">
            <a:extLst>
              <a:ext uri="{FF2B5EF4-FFF2-40B4-BE49-F238E27FC236}">
                <a16:creationId xmlns:a16="http://schemas.microsoft.com/office/drawing/2014/main" id="{106C0700-2550-0EB2-ECF9-D7D39E1E0C8F}"/>
              </a:ext>
            </a:extLst>
          </p:cNvPr>
          <p:cNvSpPr>
            <a:spLocks noGrp="1"/>
          </p:cNvSpPr>
          <p:nvPr>
            <p:ph type="title"/>
          </p:nvPr>
        </p:nvSpPr>
        <p:spPr/>
        <p:txBody>
          <a:bodyPr/>
          <a:lstStyle/>
          <a:p>
            <a:r>
              <a:rPr lang="en-US" dirty="0"/>
              <a:t>Channel Description</a:t>
            </a:r>
          </a:p>
        </p:txBody>
      </p:sp>
    </p:spTree>
    <p:extLst>
      <p:ext uri="{BB962C8B-B14F-4D97-AF65-F5344CB8AC3E}">
        <p14:creationId xmlns:p14="http://schemas.microsoft.com/office/powerpoint/2010/main" val="165357377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Bridge Locations</a:t>
            </a:r>
          </a:p>
        </p:txBody>
      </p:sp>
      <p:sp>
        <p:nvSpPr>
          <p:cNvPr id="3" name="Content Placeholder 2"/>
          <p:cNvSpPr>
            <a:spLocks noGrp="1"/>
          </p:cNvSpPr>
          <p:nvPr>
            <p:ph idx="1"/>
          </p:nvPr>
        </p:nvSpPr>
        <p:spPr>
          <a:xfrm>
            <a:off x="5468463" y="2572922"/>
            <a:ext cx="6039649" cy="2581195"/>
          </a:xfrm>
        </p:spPr>
        <p:txBody>
          <a:bodyPr/>
          <a:lstStyle/>
          <a:p>
            <a:pPr marL="342900" indent="-342900">
              <a:buFont typeface="Wingdings" panose="05000000000000000000" pitchFamily="2" charset="2"/>
              <a:buChar char="Ø"/>
            </a:pPr>
            <a:r>
              <a:rPr lang="en-US" sz="2400" dirty="0"/>
              <a:t>18 Permanent Bridges on main stem</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Located largely near large towns / cities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Severe floods can overtop bridges, especially near Hopland &amp; Guerneville</a:t>
            </a:r>
          </a:p>
        </p:txBody>
      </p:sp>
      <p:pic>
        <p:nvPicPr>
          <p:cNvPr id="5" name="Picture 4">
            <a:extLst>
              <a:ext uri="{FF2B5EF4-FFF2-40B4-BE49-F238E27FC236}">
                <a16:creationId xmlns:a16="http://schemas.microsoft.com/office/drawing/2014/main" id="{D6D71C64-F154-0E3F-160B-63BA4A71B8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116" y="1356193"/>
            <a:ext cx="3886200" cy="5029199"/>
          </a:xfrm>
          <a:prstGeom prst="rect">
            <a:avLst/>
          </a:prstGeom>
        </p:spPr>
      </p:pic>
    </p:spTree>
    <p:extLst>
      <p:ext uri="{BB962C8B-B14F-4D97-AF65-F5344CB8AC3E}">
        <p14:creationId xmlns:p14="http://schemas.microsoft.com/office/powerpoint/2010/main" val="3195637531"/>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a:t>
            </a:r>
          </a:p>
        </p:txBody>
      </p:sp>
      <p:sp>
        <p:nvSpPr>
          <p:cNvPr id="7" name="Content Placeholder 2"/>
          <p:cNvSpPr>
            <a:spLocks noGrp="1"/>
          </p:cNvSpPr>
          <p:nvPr>
            <p:ph idx="1"/>
          </p:nvPr>
        </p:nvSpPr>
        <p:spPr>
          <a:xfrm>
            <a:off x="817068" y="1264984"/>
            <a:ext cx="10557863" cy="4328032"/>
          </a:xfrm>
        </p:spPr>
        <p:txBody>
          <a:bodyPr/>
          <a:lstStyle/>
          <a:p>
            <a:r>
              <a:rPr lang="en-US" sz="2400" dirty="0"/>
              <a:t>90% of precipitation and runoff occurs between November and April</a:t>
            </a:r>
          </a:p>
          <a:p>
            <a:r>
              <a:rPr lang="en-US" sz="2400" dirty="0"/>
              <a:t>Annual totals can range significantly from year to year</a:t>
            </a:r>
          </a:p>
          <a:p>
            <a:pPr marL="460375" lvl="1"/>
            <a:endParaRPr lang="en-US" sz="1200" dirty="0"/>
          </a:p>
          <a:p>
            <a:pPr marL="460375" lvl="1"/>
            <a:r>
              <a:rPr lang="en-US" sz="2000" dirty="0"/>
              <a:t>50”+ in the mountainous regions </a:t>
            </a:r>
          </a:p>
          <a:p>
            <a:pPr marL="460375" lvl="1"/>
            <a:r>
              <a:rPr lang="en-US" sz="2000" dirty="0"/>
              <a:t>38” at Lake Mendocino</a:t>
            </a:r>
          </a:p>
          <a:p>
            <a:pPr marL="460375" lvl="1"/>
            <a:r>
              <a:rPr lang="en-US" sz="2000" dirty="0"/>
              <a:t>30” in Santa Rosa</a:t>
            </a:r>
          </a:p>
          <a:p>
            <a:pPr marL="460375" lvl="1"/>
            <a:r>
              <a:rPr lang="en-US" sz="2000" dirty="0"/>
              <a:t>No significant snowpack</a:t>
            </a:r>
          </a:p>
          <a:p>
            <a:pPr marL="460375" lvl="1"/>
            <a:endParaRPr lang="en-US" dirty="0"/>
          </a:p>
          <a:p>
            <a:r>
              <a:rPr lang="en-US" sz="2400" dirty="0"/>
              <a:t>Typical of CA climatology: droughts and floods</a:t>
            </a:r>
          </a:p>
          <a:p>
            <a:pPr marL="460375" lvl="1"/>
            <a:endParaRPr lang="en-US" sz="1100" dirty="0"/>
          </a:p>
          <a:p>
            <a:pPr marL="460375" lvl="1"/>
            <a:r>
              <a:rPr lang="en-US" sz="2000" dirty="0"/>
              <a:t>Major Floods: Dec. 1955, Dec. 1964, Feb. 1986, Jan. 1995, Jan. 1997, Dec. 2005</a:t>
            </a:r>
          </a:p>
          <a:p>
            <a:pPr marL="460375" lvl="1"/>
            <a:r>
              <a:rPr lang="en-US" sz="2000" dirty="0"/>
              <a:t>Major Droughts: 1928-34,1959-60,1976-77, 1987-1992, 2007-2009, 2012-2015 </a:t>
            </a:r>
          </a:p>
          <a:p>
            <a:pPr marL="115887" lvl="1" indent="0">
              <a:buNone/>
            </a:pPr>
            <a:endParaRPr lang="en-US" dirty="0"/>
          </a:p>
        </p:txBody>
      </p:sp>
    </p:spTree>
    <p:extLst>
      <p:ext uri="{BB962C8B-B14F-4D97-AF65-F5344CB8AC3E}">
        <p14:creationId xmlns:p14="http://schemas.microsoft.com/office/powerpoint/2010/main" val="2352272241"/>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 Prone Locations</a:t>
            </a:r>
          </a:p>
        </p:txBody>
      </p:sp>
      <p:sp>
        <p:nvSpPr>
          <p:cNvPr id="3" name="Content Placeholder 2"/>
          <p:cNvSpPr>
            <a:spLocks noGrp="1"/>
          </p:cNvSpPr>
          <p:nvPr>
            <p:ph idx="1"/>
          </p:nvPr>
        </p:nvSpPr>
        <p:spPr>
          <a:xfrm>
            <a:off x="607039" y="1600200"/>
            <a:ext cx="10980484" cy="3886200"/>
          </a:xfrm>
        </p:spPr>
        <p:txBody>
          <a:bodyPr/>
          <a:lstStyle/>
          <a:p>
            <a:pPr marL="342900" indent="-342900">
              <a:buFont typeface="Wingdings" panose="05000000000000000000" pitchFamily="2" charset="2"/>
              <a:buChar char="Ø"/>
            </a:pPr>
            <a:r>
              <a:rPr lang="en-US" sz="2400" dirty="0"/>
              <a:t>Flooding is of large concern in the lower reaches of the river, particularly in the Guerneville area, but also near Hopland.</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Most flooding in the northern reaches inundates agricultural property.</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Flood control releases from Lake Mendocino and Lake Sonoma are minimized to attempt to keep flow:</a:t>
            </a:r>
          </a:p>
          <a:p>
            <a:pPr marL="971550" lvl="2" indent="-342900"/>
            <a:endParaRPr lang="en-US" sz="800" dirty="0"/>
          </a:p>
          <a:p>
            <a:pPr marL="971550" lvl="2" indent="-342900"/>
            <a:r>
              <a:rPr lang="en-US" sz="2300" dirty="0"/>
              <a:t>Less than 35,000 </a:t>
            </a:r>
            <a:r>
              <a:rPr lang="en-US" sz="2300" dirty="0" err="1"/>
              <a:t>cfs</a:t>
            </a:r>
            <a:r>
              <a:rPr lang="en-US" sz="2300" dirty="0"/>
              <a:t> at Guerneville</a:t>
            </a:r>
          </a:p>
          <a:p>
            <a:pPr marL="971550" lvl="2" indent="-342900"/>
            <a:r>
              <a:rPr lang="en-US" sz="2300" dirty="0"/>
              <a:t>Less than 8,000 </a:t>
            </a:r>
            <a:r>
              <a:rPr lang="en-US" sz="2300" dirty="0" err="1"/>
              <a:t>cfs</a:t>
            </a:r>
            <a:r>
              <a:rPr lang="en-US" sz="2300" dirty="0"/>
              <a:t> at Hopland.</a:t>
            </a:r>
          </a:p>
          <a:p>
            <a:pPr marL="342900" indent="-342900">
              <a:buFont typeface="Wingdings" panose="05000000000000000000" pitchFamily="2" charset="2"/>
              <a:buChar char="Ø"/>
            </a:pPr>
            <a:endParaRPr lang="en-US" sz="1200" dirty="0"/>
          </a:p>
          <a:p>
            <a:pPr marL="342900" indent="-342900">
              <a:buFont typeface="Wingdings" panose="05000000000000000000" pitchFamily="2" charset="2"/>
              <a:buChar char="Ø"/>
            </a:pPr>
            <a:r>
              <a:rPr lang="en-US" sz="2400" dirty="0"/>
              <a:t>Laguna de Santa Rosa acts as a natural storage basin during flooding, limiting effects in the southern part of the watershed, near Santa Rosa. </a:t>
            </a:r>
          </a:p>
          <a:p>
            <a:endParaRPr lang="en-US" sz="2400" dirty="0"/>
          </a:p>
        </p:txBody>
      </p:sp>
    </p:spTree>
    <p:extLst>
      <p:ext uri="{BB962C8B-B14F-4D97-AF65-F5344CB8AC3E}">
        <p14:creationId xmlns:p14="http://schemas.microsoft.com/office/powerpoint/2010/main" val="3657302354"/>
      </p:ext>
    </p:extLst>
  </p:cSld>
  <p:clrMapOvr>
    <a:masterClrMapping/>
  </p:clrMapOvr>
  <p:transition advClick="0"/>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26775</TotalTime>
  <Words>1880</Words>
  <Application>Microsoft Office PowerPoint</Application>
  <PresentationFormat>Widescreen</PresentationFormat>
  <Paragraphs>165</Paragraphs>
  <Slides>18</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18</vt:i4>
      </vt:variant>
    </vt:vector>
  </HeadingPairs>
  <TitlesOfParts>
    <vt:vector size="25" baseType="lpstr">
      <vt:lpstr>Arial</vt:lpstr>
      <vt:lpstr>Calibri</vt:lpstr>
      <vt:lpstr>Georgia</vt:lpstr>
      <vt:lpstr>Wingdings</vt:lpstr>
      <vt:lpstr>1_HEC</vt:lpstr>
      <vt:lpstr>2_IWR-HEC</vt:lpstr>
      <vt:lpstr>3_Army</vt:lpstr>
      <vt:lpstr> Russian River Watershed Overview</vt:lpstr>
      <vt:lpstr>Outline</vt:lpstr>
      <vt:lpstr>Geography</vt:lpstr>
      <vt:lpstr>Land Use</vt:lpstr>
      <vt:lpstr>Major Dams &amp; Diversions</vt:lpstr>
      <vt:lpstr>Channel Description</vt:lpstr>
      <vt:lpstr>Bridge Locations</vt:lpstr>
      <vt:lpstr>Climate</vt:lpstr>
      <vt:lpstr>Flood Prone Locations</vt:lpstr>
      <vt:lpstr>Flooding</vt:lpstr>
      <vt:lpstr>2019 Atmospheric River Flooding</vt:lpstr>
      <vt:lpstr>2019 Atmospheric River Flooding</vt:lpstr>
      <vt:lpstr>2019 Atmospheric River Flooding</vt:lpstr>
      <vt:lpstr>2019 Atmospheric River Flooding</vt:lpstr>
      <vt:lpstr>2019 Atmospheric River Flooding</vt:lpstr>
      <vt:lpstr>2019 Atmospheric River Flooding</vt:lpstr>
      <vt:lpstr>Gages &amp; Data Sources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651</cp:revision>
  <dcterms:created xsi:type="dcterms:W3CDTF">2017-02-20T05:10:01Z</dcterms:created>
  <dcterms:modified xsi:type="dcterms:W3CDTF">2025-01-17T20:38:23Z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