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4.jpg" ContentType="image/jpeg"/>
  <Override PartName="/ppt/notesSlides/notesSlide5.xml" ContentType="application/vnd.openxmlformats-officedocument.presentationml.notesSlide+xml"/>
  <Override PartName="/ppt/media/image16.jpg" ContentType="image/jpeg"/>
  <Override PartName="/ppt/media/image17.jpg" ContentType="image/jpeg"/>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4"/>
  </p:notesMasterIdLst>
  <p:handoutMasterIdLst>
    <p:handoutMasterId r:id="rId15"/>
  </p:handoutMasterIdLst>
  <p:sldIdLst>
    <p:sldId id="453" r:id="rId7"/>
    <p:sldId id="374" r:id="rId8"/>
    <p:sldId id="496" r:id="rId9"/>
    <p:sldId id="498" r:id="rId10"/>
    <p:sldId id="539" r:id="rId11"/>
    <p:sldId id="499" r:id="rId12"/>
    <p:sldId id="44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78813" autoAdjust="0"/>
  </p:normalViewPr>
  <p:slideViewPr>
    <p:cSldViewPr snapToGrid="0">
      <p:cViewPr>
        <p:scale>
          <a:sx n="33" d="100"/>
          <a:sy n="33" d="100"/>
        </p:scale>
        <p:origin x="1320" y="58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474254" lvl="1"/>
            <a:endParaRPr lang="en-US" dirty="0"/>
          </a:p>
        </p:txBody>
      </p:sp>
      <p:sp>
        <p:nvSpPr>
          <p:cNvPr id="38916" name="Slide Number Placeholder 3"/>
          <p:cNvSpPr>
            <a:spLocks noGrp="1"/>
          </p:cNvSpPr>
          <p:nvPr>
            <p:ph type="sldNum" sz="quarter" idx="5"/>
          </p:nvPr>
        </p:nvSpPr>
        <p:spPr>
          <a:noFill/>
        </p:spPr>
        <p:txBody>
          <a:bodyPr/>
          <a:lstStyle/>
          <a:p>
            <a:pPr defTabSz="965058"/>
            <a:fld id="{16E04E81-8A63-40AC-A524-6B3761E64E8B}" type="slidenum">
              <a:rPr lang="en-US" smtClean="0"/>
              <a:pPr defTabSz="965058"/>
              <a:t>2</a:t>
            </a:fld>
            <a:endParaRPr lang="en-US"/>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a:t>L06/155-19/Palmberg</a:t>
            </a:r>
          </a:p>
        </p:txBody>
      </p:sp>
      <p:sp>
        <p:nvSpPr>
          <p:cNvPr id="4" name="Header Placeholder 3"/>
          <p:cNvSpPr>
            <a:spLocks noGrp="1"/>
          </p:cNvSpPr>
          <p:nvPr>
            <p:ph type="hdr" sz="quarter" idx="12"/>
          </p:nvPr>
        </p:nvSpPr>
        <p:spPr/>
        <p:txBody>
          <a:bodyPr/>
          <a:lstStyle/>
          <a:p>
            <a:pPr>
              <a:defRPr/>
            </a:pPr>
            <a:r>
              <a:rPr lang="en-US"/>
              <a:t>Russian River Watershed Overview</a:t>
            </a:r>
          </a:p>
        </p:txBody>
      </p:sp>
    </p:spTree>
    <p:extLst>
      <p:ext uri="{BB962C8B-B14F-4D97-AF65-F5344CB8AC3E}">
        <p14:creationId xmlns:p14="http://schemas.microsoft.com/office/powerpoint/2010/main" val="3824307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dirty="0"/>
              <a:t>Flood producing storms occur in the winter and are typically the result of the southerly migration of the Aleutian lower pressure systems or atmospheric river events. Rainfall is often enhanced by orographic effects of the Coast Range and frontal convergence lifting mechanisms.</a:t>
            </a:r>
          </a:p>
          <a:p>
            <a:pPr defTabSz="948507">
              <a:defRPr/>
            </a:pPr>
            <a:endParaRPr lang="en-US" dirty="0"/>
          </a:p>
          <a:p>
            <a:pPr defTabSz="948507">
              <a:defRPr/>
            </a:pPr>
            <a:r>
              <a:rPr lang="en-US" dirty="0"/>
              <a:t>Forecast Informed Reservoir Operations (FIRO) is a multi-agency study (Scripps, NOAA, USACE, SCWA, USGS, DWR, </a:t>
            </a:r>
            <a:r>
              <a:rPr lang="en-US" dirty="0" err="1"/>
              <a:t>BoR</a:t>
            </a:r>
            <a:r>
              <a:rPr lang="en-US" dirty="0"/>
              <a:t>, NWS) being completed to determine the viability of adjusting the Water Control Manual to improve flood-control and water supply operations. FIRO envisions modern observation and prediction technology that could provide water managers more lead time to selectively retain or release water from reservoirs based on longer-term forecasts. Optimizing reservoir operations potentially benefits water supply and environmental flows without diminishing flood control or dam safety. </a:t>
            </a:r>
          </a:p>
          <a:p>
            <a:pPr defTabSz="948507">
              <a:defRPr/>
            </a:pPr>
            <a:r>
              <a:rPr lang="en-US" dirty="0"/>
              <a:t>Plot taken</a:t>
            </a:r>
            <a:r>
              <a:rPr lang="en-US" baseline="0" dirty="0"/>
              <a:t> from (http://cw3e.ucsd.edu/FIRO/)</a:t>
            </a:r>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3</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23507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Downstream of the Laguna, the river is particularly prone to flooding near the resort towns of Rio </a:t>
            </a:r>
            <a:r>
              <a:rPr lang="en-US" dirty="0" err="1"/>
              <a:t>Nido</a:t>
            </a:r>
            <a:r>
              <a:rPr lang="en-US" dirty="0"/>
              <a:t>, Guerneville, and Duncan Mills. Flooding begins to occur in Guerneville when the river reaches 35,000 </a:t>
            </a:r>
            <a:r>
              <a:rPr lang="en-US" dirty="0" err="1"/>
              <a:t>cfs</a:t>
            </a:r>
            <a:r>
              <a:rPr lang="en-US" dirty="0"/>
              <a:t>. </a:t>
            </a:r>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4</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959982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baseline="0" dirty="0"/>
              <a:t>Monte Rio flooding 1997 (SF Chronicle, 2015)</a:t>
            </a:r>
          </a:p>
          <a:p>
            <a:pPr defTabSz="948507">
              <a:defRPr/>
            </a:pPr>
            <a:r>
              <a:rPr lang="en-US" baseline="0" dirty="0"/>
              <a:t>Guerneville flooding 1986 (The Press Democrat)</a:t>
            </a:r>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5</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875968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27 rain gages: 30min/1hr data [CDEC];</a:t>
            </a:r>
            <a:r>
              <a:rPr lang="en-US" baseline="0" dirty="0"/>
              <a:t> </a:t>
            </a:r>
            <a:r>
              <a:rPr lang="en-US" dirty="0"/>
              <a:t>Poor Radar Data</a:t>
            </a:r>
          </a:p>
          <a:p>
            <a:r>
              <a:rPr lang="en-US" dirty="0"/>
              <a:t>25 stream gages: 15 min data [USGS]</a:t>
            </a:r>
          </a:p>
          <a:p>
            <a:r>
              <a:rPr lang="en-US" dirty="0"/>
              <a:t>Reservoir Inflow, Outflow, Elevation, Storage, &amp; Potter Valley Release:</a:t>
            </a:r>
            <a:r>
              <a:rPr lang="en-US" baseline="0" dirty="0"/>
              <a:t> </a:t>
            </a:r>
            <a:r>
              <a:rPr lang="en-US" dirty="0"/>
              <a:t>1hr data [CDEC]</a:t>
            </a:r>
          </a:p>
          <a:p>
            <a:r>
              <a:rPr lang="en-US" dirty="0" err="1"/>
              <a:t>GageInterp</a:t>
            </a:r>
            <a:r>
              <a:rPr lang="en-US" dirty="0"/>
              <a:t> generates 2km grid sets for the watershed from precipitation gage data</a:t>
            </a:r>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6</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2410688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7</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4190435670"/>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35.xml"/><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br>
              <a:rPr lang="en-US" sz="3600" dirty="0"/>
            </a:br>
            <a:r>
              <a:rPr lang="en-US" sz="3600" dirty="0"/>
              <a:t>Russian River Watershed Overview</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Outline</a:t>
            </a:r>
          </a:p>
        </p:txBody>
      </p:sp>
      <p:sp>
        <p:nvSpPr>
          <p:cNvPr id="5" name="Content Placeholder 4"/>
          <p:cNvSpPr>
            <a:spLocks noGrp="1"/>
          </p:cNvSpPr>
          <p:nvPr>
            <p:ph idx="1"/>
          </p:nvPr>
        </p:nvSpPr>
        <p:spPr>
          <a:xfrm>
            <a:off x="1303506" y="1028700"/>
            <a:ext cx="9600283" cy="5600700"/>
          </a:xfrm>
        </p:spPr>
        <p:txBody>
          <a:bodyPr/>
          <a:lstStyle/>
          <a:p>
            <a:endParaRPr lang="en-US" dirty="0"/>
          </a:p>
          <a:p>
            <a:pPr lvl="1"/>
            <a:r>
              <a:rPr lang="en-US" dirty="0"/>
              <a:t>Russian River Watershed Review</a:t>
            </a:r>
          </a:p>
          <a:p>
            <a:pPr lvl="2"/>
            <a:r>
              <a:rPr lang="en-US" dirty="0"/>
              <a:t>Geography, Land Use, Hydraulic Structures</a:t>
            </a:r>
          </a:p>
          <a:p>
            <a:pPr lvl="1"/>
            <a:endParaRPr lang="en-US" dirty="0"/>
          </a:p>
          <a:p>
            <a:pPr lvl="1"/>
            <a:r>
              <a:rPr lang="en-US" dirty="0"/>
              <a:t>Russian River Climatology</a:t>
            </a:r>
          </a:p>
          <a:p>
            <a:pPr lvl="2"/>
            <a:r>
              <a:rPr lang="en-US" dirty="0"/>
              <a:t>Typical Climate, Flood and Drought Histories</a:t>
            </a:r>
          </a:p>
          <a:p>
            <a:pPr lvl="2"/>
            <a:r>
              <a:rPr lang="en-US" dirty="0"/>
              <a:t>Flood prone locations</a:t>
            </a:r>
          </a:p>
          <a:p>
            <a:pPr lvl="1"/>
            <a:endParaRPr lang="en-US" dirty="0"/>
          </a:p>
          <a:p>
            <a:pPr lvl="1"/>
            <a:r>
              <a:rPr lang="en-US" dirty="0"/>
              <a:t>Russian River Real-Time Data Sources</a:t>
            </a:r>
          </a:p>
        </p:txBody>
      </p:sp>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a:t>
            </a:r>
          </a:p>
        </p:txBody>
      </p:sp>
      <p:sp>
        <p:nvSpPr>
          <p:cNvPr id="7" name="Content Placeholder 2"/>
          <p:cNvSpPr>
            <a:spLocks noGrp="1"/>
          </p:cNvSpPr>
          <p:nvPr>
            <p:ph idx="1"/>
          </p:nvPr>
        </p:nvSpPr>
        <p:spPr>
          <a:xfrm>
            <a:off x="817068" y="1264984"/>
            <a:ext cx="10557863" cy="4328032"/>
          </a:xfrm>
        </p:spPr>
        <p:txBody>
          <a:bodyPr/>
          <a:lstStyle/>
          <a:p>
            <a:r>
              <a:rPr lang="en-US" sz="2400" dirty="0"/>
              <a:t>90% of precipitation and runoff occurs between November and April</a:t>
            </a:r>
          </a:p>
          <a:p>
            <a:r>
              <a:rPr lang="en-US" sz="2400" dirty="0"/>
              <a:t>Annual totals can range significantly from year to year</a:t>
            </a:r>
          </a:p>
          <a:p>
            <a:pPr marL="460375" lvl="1"/>
            <a:endParaRPr lang="en-US" sz="1200" dirty="0"/>
          </a:p>
          <a:p>
            <a:pPr marL="460375" lvl="1"/>
            <a:r>
              <a:rPr lang="en-US" sz="2000" dirty="0"/>
              <a:t>50”+ in the mountainous regions </a:t>
            </a:r>
          </a:p>
          <a:p>
            <a:pPr marL="460375" lvl="1"/>
            <a:r>
              <a:rPr lang="en-US" sz="2000" dirty="0"/>
              <a:t>38” at Lake Mendocino</a:t>
            </a:r>
          </a:p>
          <a:p>
            <a:pPr marL="460375" lvl="1"/>
            <a:r>
              <a:rPr lang="en-US" sz="2000" dirty="0"/>
              <a:t>30” in Santa Rosa</a:t>
            </a:r>
          </a:p>
          <a:p>
            <a:pPr marL="460375" lvl="1"/>
            <a:r>
              <a:rPr lang="en-US" sz="2000" dirty="0"/>
              <a:t>No significant snowpack</a:t>
            </a:r>
          </a:p>
          <a:p>
            <a:pPr marL="460375" lvl="1"/>
            <a:endParaRPr lang="en-US" dirty="0"/>
          </a:p>
          <a:p>
            <a:r>
              <a:rPr lang="en-US" sz="2400" dirty="0"/>
              <a:t>Typical of CA climatology: droughts and floods!</a:t>
            </a:r>
          </a:p>
          <a:p>
            <a:pPr marL="460375" lvl="1"/>
            <a:endParaRPr lang="en-US" sz="1100" dirty="0"/>
          </a:p>
          <a:p>
            <a:pPr marL="460375" lvl="1"/>
            <a:r>
              <a:rPr lang="en-US" sz="2000" dirty="0"/>
              <a:t>Major Floods: Dec. 1955, Dec. 1964, Feb. 1986, Jan. 1995, Jan. 1997, Dec. 2005</a:t>
            </a:r>
          </a:p>
          <a:p>
            <a:pPr marL="460375" lvl="1"/>
            <a:r>
              <a:rPr lang="en-US" sz="2000" dirty="0"/>
              <a:t>Major Droughts: 1928-34,1959-60,1976-77, 1987-1992, 2007-2009, 2012-2015 </a:t>
            </a:r>
          </a:p>
          <a:p>
            <a:pPr marL="115887" lvl="1" indent="0">
              <a:buNone/>
            </a:pPr>
            <a:endParaRPr lang="en-US" dirty="0"/>
          </a:p>
        </p:txBody>
      </p:sp>
    </p:spTree>
    <p:extLst>
      <p:ext uri="{BB962C8B-B14F-4D97-AF65-F5344CB8AC3E}">
        <p14:creationId xmlns:p14="http://schemas.microsoft.com/office/powerpoint/2010/main" val="2352272241"/>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Flood Prone Locations</a:t>
            </a:r>
          </a:p>
        </p:txBody>
      </p:sp>
      <p:sp>
        <p:nvSpPr>
          <p:cNvPr id="3" name="Content Placeholder 2"/>
          <p:cNvSpPr>
            <a:spLocks noGrp="1"/>
          </p:cNvSpPr>
          <p:nvPr>
            <p:ph idx="1"/>
          </p:nvPr>
        </p:nvSpPr>
        <p:spPr>
          <a:xfrm>
            <a:off x="607039" y="1600200"/>
            <a:ext cx="10980484" cy="3886200"/>
          </a:xfrm>
        </p:spPr>
        <p:txBody>
          <a:bodyPr/>
          <a:lstStyle/>
          <a:p>
            <a:pPr marL="342900" indent="-342900">
              <a:buFont typeface="Wingdings" panose="05000000000000000000" pitchFamily="2" charset="2"/>
              <a:buChar char="Ø"/>
            </a:pPr>
            <a:r>
              <a:rPr lang="en-US" sz="2400" dirty="0"/>
              <a:t>Flooding is of large concern in the lower reaches of the river, particularly in the Guerneville area, but also near Hopland.</a:t>
            </a:r>
          </a:p>
          <a:p>
            <a:pPr marL="342900" indent="-342900">
              <a:buFont typeface="Wingdings" panose="05000000000000000000" pitchFamily="2" charset="2"/>
              <a:buChar char="Ø"/>
            </a:pPr>
            <a:endParaRPr lang="en-US" sz="1200" dirty="0"/>
          </a:p>
          <a:p>
            <a:pPr marL="342900" indent="-342900">
              <a:buFont typeface="Wingdings" panose="05000000000000000000" pitchFamily="2" charset="2"/>
              <a:buChar char="Ø"/>
            </a:pPr>
            <a:r>
              <a:rPr lang="en-US" sz="2400" dirty="0"/>
              <a:t>Most flooding in the northern reaches inundates agricultural property.</a:t>
            </a:r>
          </a:p>
          <a:p>
            <a:pPr marL="342900" indent="-342900">
              <a:buFont typeface="Wingdings" panose="05000000000000000000" pitchFamily="2" charset="2"/>
              <a:buChar char="Ø"/>
            </a:pPr>
            <a:endParaRPr lang="en-US" sz="1200" dirty="0"/>
          </a:p>
          <a:p>
            <a:pPr marL="342900" indent="-342900">
              <a:buFont typeface="Wingdings" panose="05000000000000000000" pitchFamily="2" charset="2"/>
              <a:buChar char="Ø"/>
            </a:pPr>
            <a:r>
              <a:rPr lang="en-US" sz="2400" dirty="0"/>
              <a:t>Flood control releases from Lake Mendocino and Lake Sonoma are minimized to attempt to keep flow:</a:t>
            </a:r>
          </a:p>
          <a:p>
            <a:pPr marL="971550" lvl="2" indent="-342900"/>
            <a:endParaRPr lang="en-US" sz="800" dirty="0"/>
          </a:p>
          <a:p>
            <a:pPr marL="971550" lvl="2" indent="-342900"/>
            <a:r>
              <a:rPr lang="en-US" sz="2300" dirty="0"/>
              <a:t>Less than 35,000 </a:t>
            </a:r>
            <a:r>
              <a:rPr lang="en-US" sz="2300" dirty="0" err="1"/>
              <a:t>cfs</a:t>
            </a:r>
            <a:r>
              <a:rPr lang="en-US" sz="2300" dirty="0"/>
              <a:t> at Guerneville</a:t>
            </a:r>
          </a:p>
          <a:p>
            <a:pPr marL="971550" lvl="2" indent="-342900"/>
            <a:r>
              <a:rPr lang="en-US" sz="2300" dirty="0"/>
              <a:t>Less than 8,000 </a:t>
            </a:r>
            <a:r>
              <a:rPr lang="en-US" sz="2300" dirty="0" err="1"/>
              <a:t>cfs</a:t>
            </a:r>
            <a:r>
              <a:rPr lang="en-US" sz="2300" dirty="0"/>
              <a:t> at Hopland.</a:t>
            </a:r>
          </a:p>
          <a:p>
            <a:pPr marL="342900" indent="-342900">
              <a:buFont typeface="Wingdings" panose="05000000000000000000" pitchFamily="2" charset="2"/>
              <a:buChar char="Ø"/>
            </a:pPr>
            <a:endParaRPr lang="en-US" sz="1200" dirty="0"/>
          </a:p>
          <a:p>
            <a:pPr marL="342900" indent="-342900">
              <a:buFont typeface="Wingdings" panose="05000000000000000000" pitchFamily="2" charset="2"/>
              <a:buChar char="Ø"/>
            </a:pPr>
            <a:r>
              <a:rPr lang="en-US" sz="2400" dirty="0"/>
              <a:t>Laguna de Santa Rosa acts as a natural storage basin during flooding, limiting effects in the southern part of the watershed, near Santa Rosa. </a:t>
            </a:r>
          </a:p>
          <a:p>
            <a:endParaRPr lang="en-US" sz="2400" dirty="0"/>
          </a:p>
        </p:txBody>
      </p:sp>
    </p:spTree>
    <p:extLst>
      <p:ext uri="{BB962C8B-B14F-4D97-AF65-F5344CB8AC3E}">
        <p14:creationId xmlns:p14="http://schemas.microsoft.com/office/powerpoint/2010/main" val="3657302354"/>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Flooding</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4154" y="2057400"/>
            <a:ext cx="5899841" cy="3886200"/>
          </a:xfrm>
        </p:spPr>
      </p:pic>
      <p:pic>
        <p:nvPicPr>
          <p:cNvPr id="1026" name="Picture 2"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1083" y="2306462"/>
            <a:ext cx="4416425" cy="31045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14154" y="1664892"/>
            <a:ext cx="3362978" cy="461665"/>
          </a:xfrm>
          <a:prstGeom prst="rect">
            <a:avLst/>
          </a:prstGeom>
          <a:noFill/>
        </p:spPr>
        <p:txBody>
          <a:bodyPr wrap="square" rtlCol="0">
            <a:spAutoFit/>
          </a:bodyPr>
          <a:lstStyle/>
          <a:p>
            <a:r>
              <a:rPr lang="en-US" sz="2400" dirty="0"/>
              <a:t>Monte Rio 1997</a:t>
            </a:r>
          </a:p>
        </p:txBody>
      </p:sp>
      <p:sp>
        <p:nvSpPr>
          <p:cNvPr id="8" name="TextBox 7"/>
          <p:cNvSpPr txBox="1"/>
          <p:nvPr/>
        </p:nvSpPr>
        <p:spPr>
          <a:xfrm>
            <a:off x="9143993" y="1951100"/>
            <a:ext cx="3174786" cy="461665"/>
          </a:xfrm>
          <a:prstGeom prst="rect">
            <a:avLst/>
          </a:prstGeom>
          <a:noFill/>
        </p:spPr>
        <p:txBody>
          <a:bodyPr wrap="square" rtlCol="0">
            <a:spAutoFit/>
          </a:bodyPr>
          <a:lstStyle/>
          <a:p>
            <a:r>
              <a:rPr lang="en-US" sz="2400" dirty="0"/>
              <a:t>Guerneville 1986</a:t>
            </a:r>
          </a:p>
        </p:txBody>
      </p:sp>
    </p:spTree>
    <p:extLst>
      <p:ext uri="{BB962C8B-B14F-4D97-AF65-F5344CB8AC3E}">
        <p14:creationId xmlns:p14="http://schemas.microsoft.com/office/powerpoint/2010/main" val="3207069390"/>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Gages &amp; Data Sources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9669" y="1175880"/>
            <a:ext cx="3825463" cy="49506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8069" y="1175880"/>
            <a:ext cx="3825463" cy="4950600"/>
          </a:xfrm>
          <a:prstGeom prst="rect">
            <a:avLst/>
          </a:prstGeom>
        </p:spPr>
      </p:pic>
    </p:spTree>
    <p:extLst>
      <p:ext uri="{BB962C8B-B14F-4D97-AF65-F5344CB8AC3E}">
        <p14:creationId xmlns:p14="http://schemas.microsoft.com/office/powerpoint/2010/main" val="1624596770"/>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26757</TotalTime>
  <Words>598</Words>
  <Application>Microsoft Office PowerPoint</Application>
  <PresentationFormat>Widescreen</PresentationFormat>
  <Paragraphs>75</Paragraphs>
  <Slides>7</Slides>
  <Notes>6</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7</vt:i4>
      </vt:variant>
    </vt:vector>
  </HeadingPairs>
  <TitlesOfParts>
    <vt:vector size="13" baseType="lpstr">
      <vt:lpstr>Arial</vt:lpstr>
      <vt:lpstr>Calibri</vt:lpstr>
      <vt:lpstr>Wingdings</vt:lpstr>
      <vt:lpstr>1_HEC</vt:lpstr>
      <vt:lpstr>2_IWR-HEC</vt:lpstr>
      <vt:lpstr>3_Army</vt:lpstr>
      <vt:lpstr> Russian River Watershed Overview</vt:lpstr>
      <vt:lpstr>Outline</vt:lpstr>
      <vt:lpstr>Climate</vt:lpstr>
      <vt:lpstr>Flood Prone Locations</vt:lpstr>
      <vt:lpstr>Flooding</vt:lpstr>
      <vt:lpstr>Gages &amp; Data Sources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653</cp:revision>
  <dcterms:created xsi:type="dcterms:W3CDTF">2017-02-20T05:10:01Z</dcterms:created>
  <dcterms:modified xsi:type="dcterms:W3CDTF">2025-01-17T19:41:32Z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