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34"/>
  </p:notesMasterIdLst>
  <p:handoutMasterIdLst>
    <p:handoutMasterId r:id="rId35"/>
  </p:handoutMasterIdLst>
  <p:sldIdLst>
    <p:sldId id="478" r:id="rId11"/>
    <p:sldId id="292" r:id="rId12"/>
    <p:sldId id="444" r:id="rId13"/>
    <p:sldId id="445" r:id="rId14"/>
    <p:sldId id="446" r:id="rId15"/>
    <p:sldId id="447" r:id="rId16"/>
    <p:sldId id="449" r:id="rId17"/>
    <p:sldId id="452" r:id="rId18"/>
    <p:sldId id="476" r:id="rId19"/>
    <p:sldId id="474" r:id="rId20"/>
    <p:sldId id="472" r:id="rId21"/>
    <p:sldId id="477" r:id="rId22"/>
    <p:sldId id="470" r:id="rId23"/>
    <p:sldId id="466" r:id="rId24"/>
    <p:sldId id="464" r:id="rId25"/>
    <p:sldId id="463" r:id="rId26"/>
    <p:sldId id="461" r:id="rId27"/>
    <p:sldId id="460" r:id="rId28"/>
    <p:sldId id="458" r:id="rId29"/>
    <p:sldId id="457" r:id="rId30"/>
    <p:sldId id="453" r:id="rId31"/>
    <p:sldId id="454" r:id="rId32"/>
    <p:sldId id="47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75702" autoAdjust="0"/>
  </p:normalViewPr>
  <p:slideViewPr>
    <p:cSldViewPr snapToGrid="0">
      <p:cViewPr varScale="1">
        <p:scale>
          <a:sx n="87" d="100"/>
          <a:sy n="87" d="100"/>
        </p:scale>
        <p:origin x="1374" y="39"/>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tableStyles" Target="tableStyles.xml"/><Relationship Id="rId21" Type="http://schemas.openxmlformats.org/officeDocument/2006/relationships/slide" Target="slides/slide11.xml"/><Relationship Id="rId34"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handoutMaster" Target="handoutMasters/handoutMaster1.xml"/><Relationship Id="rId8" Type="http://schemas.openxmlformats.org/officeDocument/2006/relationships/slideMaster" Target="slideMasters/slideMaster5.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11/21/2024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474245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a:p>
        </p:txBody>
      </p:sp>
    </p:spTree>
    <p:extLst>
      <p:ext uri="{BB962C8B-B14F-4D97-AF65-F5344CB8AC3E}">
        <p14:creationId xmlns:p14="http://schemas.microsoft.com/office/powerpoint/2010/main" val="269069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arenR"/>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15</a:t>
            </a:fld>
            <a:endParaRPr lang="en-US"/>
          </a:p>
        </p:txBody>
      </p:sp>
    </p:spTree>
    <p:extLst>
      <p:ext uri="{BB962C8B-B14F-4D97-AF65-F5344CB8AC3E}">
        <p14:creationId xmlns:p14="http://schemas.microsoft.com/office/powerpoint/2010/main" val="1197678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699571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1446353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mj-lt"/>
              <a:buNone/>
            </a:pPr>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a:p>
        </p:txBody>
      </p:sp>
    </p:spTree>
    <p:extLst>
      <p:ext uri="{BB962C8B-B14F-4D97-AF65-F5344CB8AC3E}">
        <p14:creationId xmlns:p14="http://schemas.microsoft.com/office/powerpoint/2010/main" val="13380669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a:p>
        </p:txBody>
      </p:sp>
    </p:spTree>
    <p:extLst>
      <p:ext uri="{BB962C8B-B14F-4D97-AF65-F5344CB8AC3E}">
        <p14:creationId xmlns:p14="http://schemas.microsoft.com/office/powerpoint/2010/main" val="4224881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a:p>
        </p:txBody>
      </p:sp>
    </p:spTree>
    <p:extLst>
      <p:ext uri="{BB962C8B-B14F-4D97-AF65-F5344CB8AC3E}">
        <p14:creationId xmlns:p14="http://schemas.microsoft.com/office/powerpoint/2010/main" val="6924481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a:p>
        </p:txBody>
      </p:sp>
    </p:spTree>
    <p:extLst>
      <p:ext uri="{BB962C8B-B14F-4D97-AF65-F5344CB8AC3E}">
        <p14:creationId xmlns:p14="http://schemas.microsoft.com/office/powerpoint/2010/main" val="2539123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lvl="1" indent="-228600">
              <a:buFont typeface="+mj-lt"/>
              <a:buAutoNum type="arabicParenR"/>
            </a:pPr>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a:p>
        </p:txBody>
      </p:sp>
    </p:spTree>
    <p:extLst>
      <p:ext uri="{BB962C8B-B14F-4D97-AF65-F5344CB8AC3E}">
        <p14:creationId xmlns:p14="http://schemas.microsoft.com/office/powerpoint/2010/main" val="29433240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23</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682233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814576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337627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4283848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1078138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3841107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2415265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4090058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0349346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CWMS CAVI Orientation</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Matt Fleming,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52331E-2B6D-09CA-9581-F3050D18CF6C}"/>
              </a:ext>
            </a:extLst>
          </p:cNvPr>
          <p:cNvSpPr>
            <a:spLocks noGrp="1"/>
          </p:cNvSpPr>
          <p:nvPr>
            <p:ph type="title"/>
          </p:nvPr>
        </p:nvSpPr>
        <p:spPr/>
        <p:txBody>
          <a:bodyPr/>
          <a:lstStyle/>
          <a:p>
            <a:r>
              <a:rPr lang="en-US" dirty="0"/>
              <a:t>Time-series plots and Tables</a:t>
            </a:r>
          </a:p>
        </p:txBody>
      </p:sp>
      <p:pic>
        <p:nvPicPr>
          <p:cNvPr id="7" name="Picture 6">
            <a:extLst>
              <a:ext uri="{FF2B5EF4-FFF2-40B4-BE49-F238E27FC236}">
                <a16:creationId xmlns:a16="http://schemas.microsoft.com/office/drawing/2014/main" id="{E744673E-E413-8E72-786C-5BA8D5AB51C2}"/>
              </a:ext>
            </a:extLst>
          </p:cNvPr>
          <p:cNvPicPr>
            <a:picLocks noChangeAspect="1"/>
          </p:cNvPicPr>
          <p:nvPr/>
        </p:nvPicPr>
        <p:blipFill>
          <a:blip r:embed="rId2"/>
          <a:stretch>
            <a:fillRect/>
          </a:stretch>
        </p:blipFill>
        <p:spPr>
          <a:xfrm>
            <a:off x="493825" y="1464640"/>
            <a:ext cx="5580952" cy="4695238"/>
          </a:xfrm>
          <a:prstGeom prst="rect">
            <a:avLst/>
          </a:prstGeom>
        </p:spPr>
      </p:pic>
      <p:pic>
        <p:nvPicPr>
          <p:cNvPr id="2" name="Picture 1">
            <a:extLst>
              <a:ext uri="{FF2B5EF4-FFF2-40B4-BE49-F238E27FC236}">
                <a16:creationId xmlns:a16="http://schemas.microsoft.com/office/drawing/2014/main" id="{828F63A5-17FB-B372-DFFA-0DFCEFC22EFC}"/>
              </a:ext>
            </a:extLst>
          </p:cNvPr>
          <p:cNvPicPr>
            <a:picLocks noChangeAspect="1"/>
          </p:cNvPicPr>
          <p:nvPr/>
        </p:nvPicPr>
        <p:blipFill>
          <a:blip r:embed="rId3"/>
          <a:stretch>
            <a:fillRect/>
          </a:stretch>
        </p:blipFill>
        <p:spPr>
          <a:xfrm>
            <a:off x="6556917" y="1462115"/>
            <a:ext cx="5141258" cy="4697763"/>
          </a:xfrm>
          <a:prstGeom prst="rect">
            <a:avLst/>
          </a:prstGeom>
        </p:spPr>
      </p:pic>
    </p:spTree>
    <p:extLst>
      <p:ext uri="{BB962C8B-B14F-4D97-AF65-F5344CB8AC3E}">
        <p14:creationId xmlns:p14="http://schemas.microsoft.com/office/powerpoint/2010/main" val="1704708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F8145CF-3AE8-680C-5A87-5DDE8D2DC746}"/>
              </a:ext>
            </a:extLst>
          </p:cNvPr>
          <p:cNvSpPr>
            <a:spLocks noGrp="1"/>
          </p:cNvSpPr>
          <p:nvPr>
            <p:ph sz="quarter" idx="10"/>
          </p:nvPr>
        </p:nvSpPr>
        <p:spPr>
          <a:xfrm>
            <a:off x="266700" y="1028700"/>
            <a:ext cx="4751349" cy="5600700"/>
          </a:xfrm>
        </p:spPr>
        <p:txBody>
          <a:bodyPr/>
          <a:lstStyle/>
          <a:p>
            <a:pPr marL="342900" indent="-342900">
              <a:buFont typeface="Arial" panose="020B0604020202020204" pitchFamily="34" charset="0"/>
              <a:buChar char="•"/>
            </a:pPr>
            <a:r>
              <a:rPr lang="en-US" dirty="0"/>
              <a:t>Scripts are a set of text instructions to perform common tasks:</a:t>
            </a:r>
          </a:p>
          <a:p>
            <a:pPr marL="569913" lvl="1" indent="-342900">
              <a:buFont typeface="Arial" panose="020B0604020202020204" pitchFamily="34" charset="0"/>
              <a:buChar char="•"/>
            </a:pPr>
            <a:r>
              <a:rPr lang="en-US" dirty="0"/>
              <a:t>Plots of data from different locations (e.g., main steam gages)</a:t>
            </a:r>
          </a:p>
          <a:p>
            <a:pPr marL="342900" indent="-342900">
              <a:buFont typeface="Arial" panose="020B0604020202020204" pitchFamily="34" charset="0"/>
              <a:buChar char="•"/>
            </a:pPr>
            <a:r>
              <a:rPr lang="en-US" dirty="0"/>
              <a:t>Setup/edit scripts from the “Scripts” menu</a:t>
            </a:r>
          </a:p>
          <a:p>
            <a:pPr marL="342900" indent="-342900">
              <a:buFont typeface="Arial" panose="020B0604020202020204" pitchFamily="34" charset="0"/>
              <a:buChar char="•"/>
            </a:pPr>
            <a:r>
              <a:rPr lang="en-US" dirty="0"/>
              <a:t>Run scripts from:</a:t>
            </a:r>
          </a:p>
          <a:p>
            <a:pPr marL="569913" lvl="1" indent="-342900">
              <a:buFont typeface="Arial" panose="020B0604020202020204" pitchFamily="34" charset="0"/>
              <a:buChar char="•"/>
            </a:pPr>
            <a:r>
              <a:rPr lang="en-US" dirty="0"/>
              <a:t>“Script Buttons” in a separate window or in the lower portion of the control panel</a:t>
            </a:r>
          </a:p>
          <a:p>
            <a:pPr marL="569913" lvl="1" indent="-342900">
              <a:buFont typeface="Arial" panose="020B0604020202020204" pitchFamily="34" charset="0"/>
              <a:buChar char="•"/>
            </a:pPr>
            <a:r>
              <a:rPr lang="en-US" dirty="0"/>
              <a:t>From a “script schedule” for automatic execution</a:t>
            </a:r>
          </a:p>
        </p:txBody>
      </p:sp>
      <p:sp>
        <p:nvSpPr>
          <p:cNvPr id="5" name="Title 4">
            <a:extLst>
              <a:ext uri="{FF2B5EF4-FFF2-40B4-BE49-F238E27FC236}">
                <a16:creationId xmlns:a16="http://schemas.microsoft.com/office/drawing/2014/main" id="{A5975096-2B5D-3EEF-D958-9CF85AB2FDC7}"/>
              </a:ext>
            </a:extLst>
          </p:cNvPr>
          <p:cNvSpPr>
            <a:spLocks noGrp="1"/>
          </p:cNvSpPr>
          <p:nvPr>
            <p:ph type="title"/>
          </p:nvPr>
        </p:nvSpPr>
        <p:spPr/>
        <p:txBody>
          <a:bodyPr/>
          <a:lstStyle/>
          <a:p>
            <a:r>
              <a:rPr lang="en-US" dirty="0"/>
              <a:t>scripts</a:t>
            </a:r>
          </a:p>
        </p:txBody>
      </p:sp>
      <p:pic>
        <p:nvPicPr>
          <p:cNvPr id="2" name="Picture 1">
            <a:extLst>
              <a:ext uri="{FF2B5EF4-FFF2-40B4-BE49-F238E27FC236}">
                <a16:creationId xmlns:a16="http://schemas.microsoft.com/office/drawing/2014/main" id="{D7F21574-A061-A24A-13CE-2B2102C8DB41}"/>
              </a:ext>
            </a:extLst>
          </p:cNvPr>
          <p:cNvPicPr>
            <a:picLocks noChangeAspect="1"/>
          </p:cNvPicPr>
          <p:nvPr/>
        </p:nvPicPr>
        <p:blipFill>
          <a:blip r:embed="rId3"/>
          <a:stretch>
            <a:fillRect/>
          </a:stretch>
        </p:blipFill>
        <p:spPr>
          <a:xfrm>
            <a:off x="5018049" y="1094657"/>
            <a:ext cx="6977819" cy="4668685"/>
          </a:xfrm>
          <a:prstGeom prst="rect">
            <a:avLst/>
          </a:prstGeom>
        </p:spPr>
      </p:pic>
    </p:spTree>
    <p:extLst>
      <p:ext uri="{BB962C8B-B14F-4D97-AF65-F5344CB8AC3E}">
        <p14:creationId xmlns:p14="http://schemas.microsoft.com/office/powerpoint/2010/main" val="3937597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237CEAF5-EF6E-2FC1-6214-0CC2C83443AA}"/>
              </a:ext>
            </a:extLst>
          </p:cNvPr>
          <p:cNvSpPr>
            <a:spLocks noGrp="1"/>
          </p:cNvSpPr>
          <p:nvPr>
            <p:ph sz="quarter" idx="12"/>
          </p:nvPr>
        </p:nvSpPr>
        <p:spPr>
          <a:ln>
            <a:noFill/>
          </a:ln>
        </p:spPr>
        <p:txBody>
          <a:bodyPr/>
          <a:lstStyle/>
          <a:p>
            <a:r>
              <a:rPr lang="en-US" sz="4000" dirty="0"/>
              <a:t>CAVI Modules</a:t>
            </a:r>
          </a:p>
        </p:txBody>
      </p:sp>
    </p:spTree>
    <p:extLst>
      <p:ext uri="{BB962C8B-B14F-4D97-AF65-F5344CB8AC3E}">
        <p14:creationId xmlns:p14="http://schemas.microsoft.com/office/powerpoint/2010/main" val="3621009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FBC36472-BB88-087F-61D3-49600499592E}"/>
              </a:ext>
            </a:extLst>
          </p:cNvPr>
          <p:cNvSpPr>
            <a:spLocks noGrp="1"/>
          </p:cNvSpPr>
          <p:nvPr>
            <p:ph sz="quarter" idx="10"/>
          </p:nvPr>
        </p:nvSpPr>
        <p:spPr/>
        <p:txBody>
          <a:bodyPr/>
          <a:lstStyle/>
          <a:p>
            <a:r>
              <a:rPr lang="en-US" dirty="0"/>
              <a:t>You can login to access data from the CWMS Oracle database on the server or run locally if you have the data (already downloaded or from some other source)</a:t>
            </a:r>
          </a:p>
        </p:txBody>
      </p:sp>
      <p:sp>
        <p:nvSpPr>
          <p:cNvPr id="5" name="Title 4">
            <a:extLst>
              <a:ext uri="{FF2B5EF4-FFF2-40B4-BE49-F238E27FC236}">
                <a16:creationId xmlns:a16="http://schemas.microsoft.com/office/drawing/2014/main" id="{41DBCC47-E3BB-D128-D8EC-A2936D53E028}"/>
              </a:ext>
            </a:extLst>
          </p:cNvPr>
          <p:cNvSpPr>
            <a:spLocks noGrp="1"/>
          </p:cNvSpPr>
          <p:nvPr>
            <p:ph type="title"/>
          </p:nvPr>
        </p:nvSpPr>
        <p:spPr/>
        <p:txBody>
          <a:bodyPr/>
          <a:lstStyle/>
          <a:p>
            <a:r>
              <a:rPr lang="en-US" dirty="0"/>
              <a:t>Cavi login</a:t>
            </a:r>
          </a:p>
        </p:txBody>
      </p:sp>
      <p:pic>
        <p:nvPicPr>
          <p:cNvPr id="7" name="Picture 6">
            <a:extLst>
              <a:ext uri="{FF2B5EF4-FFF2-40B4-BE49-F238E27FC236}">
                <a16:creationId xmlns:a16="http://schemas.microsoft.com/office/drawing/2014/main" id="{BECC0B08-74FC-608D-4141-AE263085E188}"/>
              </a:ext>
            </a:extLst>
          </p:cNvPr>
          <p:cNvPicPr>
            <a:picLocks noChangeAspect="1"/>
          </p:cNvPicPr>
          <p:nvPr/>
        </p:nvPicPr>
        <p:blipFill>
          <a:blip r:embed="rId3"/>
          <a:stretch>
            <a:fillRect/>
          </a:stretch>
        </p:blipFill>
        <p:spPr>
          <a:xfrm>
            <a:off x="4448381" y="2613630"/>
            <a:ext cx="3295238" cy="3133333"/>
          </a:xfrm>
          <a:prstGeom prst="rect">
            <a:avLst/>
          </a:prstGeom>
        </p:spPr>
      </p:pic>
    </p:spTree>
    <p:extLst>
      <p:ext uri="{BB962C8B-B14F-4D97-AF65-F5344CB8AC3E}">
        <p14:creationId xmlns:p14="http://schemas.microsoft.com/office/powerpoint/2010/main" val="33798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95A0EA2C-6615-0E44-76DD-0CB0D4AC2D02}"/>
              </a:ext>
            </a:extLst>
          </p:cNvPr>
          <p:cNvSpPr>
            <a:spLocks noGrp="1"/>
          </p:cNvSpPr>
          <p:nvPr>
            <p:ph sz="quarter" idx="10"/>
          </p:nvPr>
        </p:nvSpPr>
        <p:spPr>
          <a:xfrm>
            <a:off x="266700" y="1028700"/>
            <a:ext cx="6702812" cy="5600700"/>
          </a:xfrm>
        </p:spPr>
        <p:txBody>
          <a:bodyPr/>
          <a:lstStyle/>
          <a:p>
            <a:pPr marL="342900" indent="-342900">
              <a:buFont typeface="Arial" panose="020B0604020202020204" pitchFamily="34" charset="0"/>
              <a:buChar char="•"/>
            </a:pPr>
            <a:r>
              <a:rPr lang="en-US" dirty="0"/>
              <a:t>View status of the data streams</a:t>
            </a:r>
          </a:p>
          <a:p>
            <a:pPr marL="569913" lvl="1" indent="-342900">
              <a:buFont typeface="Arial" panose="020B0604020202020204" pitchFamily="34" charset="0"/>
              <a:buChar char="•"/>
            </a:pPr>
            <a:r>
              <a:rPr lang="en-US" dirty="0"/>
              <a:t>Status for each data stream represented by the color of a corresponding button on the control panel</a:t>
            </a:r>
          </a:p>
          <a:p>
            <a:pPr marL="569913" lvl="1" indent="-342900">
              <a:buFont typeface="Arial" panose="020B0604020202020204" pitchFamily="34" charset="0"/>
              <a:buChar char="•"/>
            </a:pPr>
            <a:r>
              <a:rPr lang="en-US" dirty="0"/>
              <a:t>Last data stream status shown in the alert message line</a:t>
            </a:r>
          </a:p>
          <a:p>
            <a:pPr marL="342900" indent="-342900">
              <a:buFont typeface="Arial" panose="020B0604020202020204" pitchFamily="34" charset="0"/>
              <a:buChar char="•"/>
            </a:pPr>
            <a:r>
              <a:rPr lang="en-US" dirty="0"/>
              <a:t>View status and quality of data from individual gauges</a:t>
            </a:r>
          </a:p>
          <a:p>
            <a:pPr marL="569913" lvl="1" indent="-342900">
              <a:buFont typeface="Arial" panose="020B0604020202020204" pitchFamily="34" charset="0"/>
              <a:buChar char="•"/>
            </a:pPr>
            <a:r>
              <a:rPr lang="en-US" dirty="0"/>
              <a:t>Quality color bar time-series icons reflect data quality at primary gauge locations</a:t>
            </a:r>
          </a:p>
          <a:p>
            <a:pPr marL="569913" lvl="1" indent="-342900">
              <a:buFont typeface="Arial" panose="020B0604020202020204" pitchFamily="34" charset="0"/>
              <a:buChar char="•"/>
            </a:pPr>
            <a:r>
              <a:rPr lang="en-US" dirty="0"/>
              <a:t>Time window identified and set in the control panel</a:t>
            </a:r>
          </a:p>
          <a:p>
            <a:pPr marL="569913" lvl="1" indent="-342900">
              <a:buFont typeface="Arial" panose="020B0604020202020204" pitchFamily="34" charset="0"/>
              <a:buChar char="•"/>
            </a:pPr>
            <a:r>
              <a:rPr lang="en-US" dirty="0"/>
              <a:t>Icons can be set to update automatically (e.g., every 5 minutes)</a:t>
            </a:r>
          </a:p>
          <a:p>
            <a:pPr marL="342900" indent="-342900">
              <a:buFont typeface="Arial" panose="020B0604020202020204" pitchFamily="34" charset="0"/>
              <a:buChar char="•"/>
            </a:pPr>
            <a:r>
              <a:rPr lang="en-US" dirty="0"/>
              <a:t>Validate (edit) data from gauges</a:t>
            </a:r>
          </a:p>
          <a:p>
            <a:pPr marL="342900" indent="-342900">
              <a:buFont typeface="Arial" panose="020B0604020202020204" pitchFamily="34" charset="0"/>
              <a:buChar char="•"/>
            </a:pPr>
            <a:r>
              <a:rPr lang="en-US" dirty="0"/>
              <a:t>Identify usable observed data time window for modeling (i.e., select forecast time and lookback time)</a:t>
            </a:r>
          </a:p>
        </p:txBody>
      </p:sp>
      <p:sp>
        <p:nvSpPr>
          <p:cNvPr id="5" name="Title 4">
            <a:extLst>
              <a:ext uri="{FF2B5EF4-FFF2-40B4-BE49-F238E27FC236}">
                <a16:creationId xmlns:a16="http://schemas.microsoft.com/office/drawing/2014/main" id="{EEE4A51F-3BE4-24C7-3721-42662F2D011F}"/>
              </a:ext>
            </a:extLst>
          </p:cNvPr>
          <p:cNvSpPr>
            <a:spLocks noGrp="1"/>
          </p:cNvSpPr>
          <p:nvPr>
            <p:ph type="title"/>
          </p:nvPr>
        </p:nvSpPr>
        <p:spPr/>
        <p:txBody>
          <a:bodyPr/>
          <a:lstStyle/>
          <a:p>
            <a:r>
              <a:rPr lang="en-US" dirty="0"/>
              <a:t>Data acquisition module purpose</a:t>
            </a:r>
          </a:p>
        </p:txBody>
      </p:sp>
      <p:pic>
        <p:nvPicPr>
          <p:cNvPr id="2" name="Picture 1">
            <a:extLst>
              <a:ext uri="{FF2B5EF4-FFF2-40B4-BE49-F238E27FC236}">
                <a16:creationId xmlns:a16="http://schemas.microsoft.com/office/drawing/2014/main" id="{77EB1959-1089-0FB8-A810-188DE22FBD34}"/>
              </a:ext>
            </a:extLst>
          </p:cNvPr>
          <p:cNvPicPr>
            <a:picLocks noChangeAspect="1"/>
          </p:cNvPicPr>
          <p:nvPr/>
        </p:nvPicPr>
        <p:blipFill>
          <a:blip r:embed="rId3"/>
          <a:stretch>
            <a:fillRect/>
          </a:stretch>
        </p:blipFill>
        <p:spPr>
          <a:xfrm>
            <a:off x="6691145" y="1028700"/>
            <a:ext cx="5234155" cy="4975550"/>
          </a:xfrm>
          <a:prstGeom prst="rect">
            <a:avLst/>
          </a:prstGeom>
        </p:spPr>
      </p:pic>
    </p:spTree>
    <p:extLst>
      <p:ext uri="{BB962C8B-B14F-4D97-AF65-F5344CB8AC3E}">
        <p14:creationId xmlns:p14="http://schemas.microsoft.com/office/powerpoint/2010/main" val="1778141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F741F4EC-60BD-9F71-E131-F9C06C009D4D}"/>
              </a:ext>
            </a:extLst>
          </p:cNvPr>
          <p:cNvSpPr>
            <a:spLocks noGrp="1"/>
          </p:cNvSpPr>
          <p:nvPr>
            <p:ph sz="quarter" idx="10"/>
          </p:nvPr>
        </p:nvSpPr>
        <p:spPr>
          <a:xfrm>
            <a:off x="266700" y="1220006"/>
            <a:ext cx="5643446" cy="5409394"/>
          </a:xfrm>
        </p:spPr>
        <p:txBody>
          <a:bodyPr/>
          <a:lstStyle/>
          <a:p>
            <a:pPr marL="342900" indent="-342900">
              <a:buFont typeface="Arial" panose="020B0604020202020204" pitchFamily="34" charset="0"/>
              <a:buChar char="•"/>
            </a:pPr>
            <a:r>
              <a:rPr lang="en-US" dirty="0"/>
              <a:t>Provides a quality color bar, number missing, and time of last value for each data set in a list of data sets</a:t>
            </a:r>
          </a:p>
          <a:p>
            <a:pPr marL="342900" indent="-342900">
              <a:buFont typeface="Arial" panose="020B0604020202020204" pitchFamily="34" charset="0"/>
              <a:buChar char="•"/>
            </a:pPr>
            <a:r>
              <a:rPr lang="en-US" dirty="0"/>
              <a:t>Can have as many different lists as desired, with no limit to the number of data sets in a list</a:t>
            </a:r>
          </a:p>
          <a:p>
            <a:pPr marL="342900" indent="-342900">
              <a:buFont typeface="Arial" panose="020B0604020202020204" pitchFamily="34" charset="0"/>
              <a:buChar char="•"/>
            </a:pPr>
            <a:r>
              <a:rPr lang="en-US" dirty="0"/>
              <a:t>Use by data analyst to evaluated data for all locations</a:t>
            </a:r>
          </a:p>
          <a:p>
            <a:pPr marL="342900" indent="-342900">
              <a:buFont typeface="Arial" panose="020B0604020202020204" pitchFamily="34" charset="0"/>
              <a:buChar char="•"/>
            </a:pPr>
            <a:r>
              <a:rPr lang="en-US" dirty="0"/>
              <a:t>Used by modelers to choose the forecast time</a:t>
            </a:r>
          </a:p>
        </p:txBody>
      </p:sp>
      <p:sp>
        <p:nvSpPr>
          <p:cNvPr id="5" name="Title 4">
            <a:extLst>
              <a:ext uri="{FF2B5EF4-FFF2-40B4-BE49-F238E27FC236}">
                <a16:creationId xmlns:a16="http://schemas.microsoft.com/office/drawing/2014/main" id="{E3F3362B-8427-0E15-02C7-3B4321594219}"/>
              </a:ext>
            </a:extLst>
          </p:cNvPr>
          <p:cNvSpPr>
            <a:spLocks noGrp="1"/>
          </p:cNvSpPr>
          <p:nvPr>
            <p:ph type="title"/>
          </p:nvPr>
        </p:nvSpPr>
        <p:spPr/>
        <p:txBody>
          <a:bodyPr/>
          <a:lstStyle/>
          <a:p>
            <a:r>
              <a:rPr lang="en-US" dirty="0"/>
              <a:t>Data status summary table</a:t>
            </a:r>
          </a:p>
        </p:txBody>
      </p:sp>
      <p:pic>
        <p:nvPicPr>
          <p:cNvPr id="2" name="Picture 1">
            <a:extLst>
              <a:ext uri="{FF2B5EF4-FFF2-40B4-BE49-F238E27FC236}">
                <a16:creationId xmlns:a16="http://schemas.microsoft.com/office/drawing/2014/main" id="{BAB363A2-F482-4F1E-613B-BB2BFE150568}"/>
              </a:ext>
            </a:extLst>
          </p:cNvPr>
          <p:cNvPicPr>
            <a:picLocks noChangeAspect="1"/>
          </p:cNvPicPr>
          <p:nvPr/>
        </p:nvPicPr>
        <p:blipFill>
          <a:blip r:embed="rId3"/>
          <a:stretch>
            <a:fillRect/>
          </a:stretch>
        </p:blipFill>
        <p:spPr>
          <a:xfrm>
            <a:off x="6281856" y="1220006"/>
            <a:ext cx="5250770" cy="4417987"/>
          </a:xfrm>
          <a:prstGeom prst="rect">
            <a:avLst/>
          </a:prstGeom>
        </p:spPr>
      </p:pic>
    </p:spTree>
    <p:extLst>
      <p:ext uri="{BB962C8B-B14F-4D97-AF65-F5344CB8AC3E}">
        <p14:creationId xmlns:p14="http://schemas.microsoft.com/office/powerpoint/2010/main" val="1036146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99273355-778C-ACAC-1AB7-2E258A088152}"/>
              </a:ext>
            </a:extLst>
          </p:cNvPr>
          <p:cNvSpPr>
            <a:spLocks noGrp="1"/>
          </p:cNvSpPr>
          <p:nvPr>
            <p:ph sz="quarter" idx="10"/>
          </p:nvPr>
        </p:nvSpPr>
        <p:spPr>
          <a:xfrm>
            <a:off x="266700" y="1028700"/>
            <a:ext cx="5699202" cy="5600700"/>
          </a:xfrm>
        </p:spPr>
        <p:txBody>
          <a:bodyPr/>
          <a:lstStyle/>
          <a:p>
            <a:pPr marL="342900" indent="-342900">
              <a:buFont typeface="Arial" panose="020B0604020202020204" pitchFamily="34" charset="0"/>
              <a:buChar char="•"/>
            </a:pPr>
            <a:r>
              <a:rPr lang="en-US" dirty="0"/>
              <a:t>Combined graphical/tabular editor</a:t>
            </a:r>
          </a:p>
          <a:p>
            <a:pPr marL="342900" indent="-342900">
              <a:buFont typeface="Arial" panose="020B0604020202020204" pitchFamily="34" charset="0"/>
              <a:buChar char="•"/>
            </a:pPr>
            <a:r>
              <a:rPr lang="en-US" dirty="0"/>
              <a:t>Used to accept/reject/estimate/enter gage data</a:t>
            </a:r>
          </a:p>
          <a:p>
            <a:pPr marL="342900" indent="-342900">
              <a:buFont typeface="Arial" panose="020B0604020202020204" pitchFamily="34" charset="0"/>
              <a:buChar char="•"/>
            </a:pPr>
            <a:r>
              <a:rPr lang="en-US" dirty="0"/>
              <a:t>Run in “ad hoc” mode or list driven</a:t>
            </a:r>
          </a:p>
          <a:p>
            <a:pPr marL="569913" lvl="1" indent="-342900">
              <a:buFont typeface="Arial" panose="020B0604020202020204" pitchFamily="34" charset="0"/>
              <a:buChar char="•"/>
            </a:pPr>
            <a:r>
              <a:rPr lang="en-US" dirty="0"/>
              <a:t>“ad hoc” by selecting series icons (shift-right mouse click), then press Validation button</a:t>
            </a:r>
          </a:p>
          <a:p>
            <a:pPr marL="569913" lvl="1" indent="-342900">
              <a:buFont typeface="Arial" panose="020B0604020202020204" pitchFamily="34" charset="0"/>
              <a:buChar char="•"/>
            </a:pPr>
            <a:r>
              <a:rPr lang="en-US" dirty="0"/>
              <a:t>Pre-defined list</a:t>
            </a:r>
          </a:p>
          <a:p>
            <a:pPr marL="342900" indent="-342900">
              <a:buFont typeface="Arial" panose="020B0604020202020204" pitchFamily="34" charset="0"/>
              <a:buChar char="•"/>
            </a:pPr>
            <a:r>
              <a:rPr lang="en-US" dirty="0"/>
              <a:t>Filter list (selections) according to quality</a:t>
            </a:r>
          </a:p>
          <a:p>
            <a:pPr marL="342900" indent="-342900">
              <a:buFont typeface="Arial" panose="020B0604020202020204" pitchFamily="34" charset="0"/>
              <a:buChar char="•"/>
            </a:pPr>
            <a:r>
              <a:rPr lang="en-US" dirty="0"/>
              <a:t>Plot other gages for comparison</a:t>
            </a:r>
          </a:p>
        </p:txBody>
      </p:sp>
      <p:sp>
        <p:nvSpPr>
          <p:cNvPr id="5" name="Title 4">
            <a:extLst>
              <a:ext uri="{FF2B5EF4-FFF2-40B4-BE49-F238E27FC236}">
                <a16:creationId xmlns:a16="http://schemas.microsoft.com/office/drawing/2014/main" id="{0D4E186D-0BEC-A01D-50DD-E90F5B3C6738}"/>
              </a:ext>
            </a:extLst>
          </p:cNvPr>
          <p:cNvSpPr>
            <a:spLocks noGrp="1"/>
          </p:cNvSpPr>
          <p:nvPr>
            <p:ph type="title"/>
          </p:nvPr>
        </p:nvSpPr>
        <p:spPr/>
        <p:txBody>
          <a:bodyPr/>
          <a:lstStyle/>
          <a:p>
            <a:r>
              <a:rPr lang="en-US" dirty="0"/>
              <a:t>Data validation editor</a:t>
            </a:r>
          </a:p>
        </p:txBody>
      </p:sp>
      <p:pic>
        <p:nvPicPr>
          <p:cNvPr id="2" name="Picture 1">
            <a:extLst>
              <a:ext uri="{FF2B5EF4-FFF2-40B4-BE49-F238E27FC236}">
                <a16:creationId xmlns:a16="http://schemas.microsoft.com/office/drawing/2014/main" id="{374EB315-8726-43B2-130F-00608F7FDB6F}"/>
              </a:ext>
            </a:extLst>
          </p:cNvPr>
          <p:cNvPicPr>
            <a:picLocks noChangeAspect="1"/>
          </p:cNvPicPr>
          <p:nvPr/>
        </p:nvPicPr>
        <p:blipFill>
          <a:blip r:embed="rId3"/>
          <a:stretch>
            <a:fillRect/>
          </a:stretch>
        </p:blipFill>
        <p:spPr>
          <a:xfrm>
            <a:off x="5915315" y="961901"/>
            <a:ext cx="5819202" cy="5871028"/>
          </a:xfrm>
          <a:prstGeom prst="rect">
            <a:avLst/>
          </a:prstGeom>
        </p:spPr>
      </p:pic>
    </p:spTree>
    <p:extLst>
      <p:ext uri="{BB962C8B-B14F-4D97-AF65-F5344CB8AC3E}">
        <p14:creationId xmlns:p14="http://schemas.microsoft.com/office/powerpoint/2010/main" val="1010976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1C59B44-F175-815B-B662-B46DF6BE9A09}"/>
              </a:ext>
            </a:extLst>
          </p:cNvPr>
          <p:cNvSpPr>
            <a:spLocks noGrp="1"/>
          </p:cNvSpPr>
          <p:nvPr>
            <p:ph sz="quarter" idx="10"/>
          </p:nvPr>
        </p:nvSpPr>
        <p:spPr>
          <a:xfrm>
            <a:off x="266700" y="1028700"/>
            <a:ext cx="6067193" cy="5600700"/>
          </a:xfrm>
        </p:spPr>
        <p:txBody>
          <a:bodyPr/>
          <a:lstStyle/>
          <a:p>
            <a:pPr marL="342900" indent="-342900">
              <a:buFont typeface="Arial" panose="020B0604020202020204" pitchFamily="34" charset="0"/>
              <a:buChar char="•"/>
            </a:pPr>
            <a:r>
              <a:rPr lang="en-US" dirty="0"/>
              <a:t>View hydro-meteorological state of the watershed</a:t>
            </a:r>
          </a:p>
          <a:p>
            <a:pPr marL="342900" indent="-342900">
              <a:buFont typeface="Arial" panose="020B0604020202020204" pitchFamily="34" charset="0"/>
              <a:buChar char="•"/>
            </a:pPr>
            <a:r>
              <a:rPr lang="en-US" dirty="0"/>
              <a:t>Animation of precipitation or temperature</a:t>
            </a:r>
          </a:p>
          <a:p>
            <a:pPr marL="569913" lvl="1" indent="-342900">
              <a:buFont typeface="Arial" panose="020B0604020202020204" pitchFamily="34" charset="0"/>
              <a:buChar char="•"/>
            </a:pPr>
            <a:r>
              <a:rPr lang="en-US" dirty="0"/>
              <a:t>Combined “slider bar” and “VCR controls” allow user to play, fast forward, step through, etc. through gridded precipitation hours</a:t>
            </a:r>
          </a:p>
          <a:p>
            <a:pPr marL="569913" lvl="1" indent="-342900">
              <a:buFont typeface="Arial" panose="020B0604020202020204" pitchFamily="34" charset="0"/>
              <a:buChar char="•"/>
            </a:pPr>
            <a:r>
              <a:rPr lang="en-US" dirty="0"/>
              <a:t>Placing the mouse over a grid cell shows the amount of rain for that cell for that hour</a:t>
            </a:r>
          </a:p>
          <a:p>
            <a:pPr marL="342900" indent="-342900">
              <a:buFont typeface="Arial" panose="020B0604020202020204" pitchFamily="34" charset="0"/>
              <a:buChar char="•"/>
            </a:pPr>
            <a:r>
              <a:rPr lang="en-US" dirty="0"/>
              <a:t>“Thumbnail” plots of data at key locations (flow, stage, reservoir data)</a:t>
            </a:r>
          </a:p>
        </p:txBody>
      </p:sp>
      <p:sp>
        <p:nvSpPr>
          <p:cNvPr id="5" name="Title 4">
            <a:extLst>
              <a:ext uri="{FF2B5EF4-FFF2-40B4-BE49-F238E27FC236}">
                <a16:creationId xmlns:a16="http://schemas.microsoft.com/office/drawing/2014/main" id="{19D3BEFB-808F-F6A9-BC41-426CA3E16C73}"/>
              </a:ext>
            </a:extLst>
          </p:cNvPr>
          <p:cNvSpPr>
            <a:spLocks noGrp="1"/>
          </p:cNvSpPr>
          <p:nvPr>
            <p:ph type="title"/>
          </p:nvPr>
        </p:nvSpPr>
        <p:spPr/>
        <p:txBody>
          <a:bodyPr/>
          <a:lstStyle/>
          <a:p>
            <a:r>
              <a:rPr lang="en-US" dirty="0"/>
              <a:t>Data visualization module</a:t>
            </a:r>
          </a:p>
        </p:txBody>
      </p:sp>
      <p:pic>
        <p:nvPicPr>
          <p:cNvPr id="2" name="Picture 1">
            <a:extLst>
              <a:ext uri="{FF2B5EF4-FFF2-40B4-BE49-F238E27FC236}">
                <a16:creationId xmlns:a16="http://schemas.microsoft.com/office/drawing/2014/main" id="{584ACD43-D83B-8C3F-E5C8-4AEA9768C01E}"/>
              </a:ext>
            </a:extLst>
          </p:cNvPr>
          <p:cNvPicPr>
            <a:picLocks noChangeAspect="1"/>
          </p:cNvPicPr>
          <p:nvPr/>
        </p:nvPicPr>
        <p:blipFill>
          <a:blip r:embed="rId3"/>
          <a:stretch>
            <a:fillRect/>
          </a:stretch>
        </p:blipFill>
        <p:spPr>
          <a:xfrm>
            <a:off x="6298204" y="1028700"/>
            <a:ext cx="5627096" cy="5054022"/>
          </a:xfrm>
          <a:prstGeom prst="rect">
            <a:avLst/>
          </a:prstGeom>
        </p:spPr>
      </p:pic>
      <p:pic>
        <p:nvPicPr>
          <p:cNvPr id="3" name="Picture 2">
            <a:extLst>
              <a:ext uri="{FF2B5EF4-FFF2-40B4-BE49-F238E27FC236}">
                <a16:creationId xmlns:a16="http://schemas.microsoft.com/office/drawing/2014/main" id="{87E6335F-D7EC-C053-C185-817639D57692}"/>
              </a:ext>
            </a:extLst>
          </p:cNvPr>
          <p:cNvPicPr>
            <a:picLocks noChangeAspect="1"/>
          </p:cNvPicPr>
          <p:nvPr/>
        </p:nvPicPr>
        <p:blipFill>
          <a:blip r:embed="rId4"/>
          <a:stretch>
            <a:fillRect/>
          </a:stretch>
        </p:blipFill>
        <p:spPr>
          <a:xfrm>
            <a:off x="7078462" y="4693716"/>
            <a:ext cx="2517866" cy="1261981"/>
          </a:xfrm>
          <a:prstGeom prst="rect">
            <a:avLst/>
          </a:prstGeom>
        </p:spPr>
      </p:pic>
    </p:spTree>
    <p:extLst>
      <p:ext uri="{BB962C8B-B14F-4D97-AF65-F5344CB8AC3E}">
        <p14:creationId xmlns:p14="http://schemas.microsoft.com/office/powerpoint/2010/main" val="21338910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8783D92-B624-3650-AA04-D0F0CB041700}"/>
              </a:ext>
            </a:extLst>
          </p:cNvPr>
          <p:cNvSpPr>
            <a:spLocks noGrp="1"/>
          </p:cNvSpPr>
          <p:nvPr>
            <p:ph sz="quarter" idx="10"/>
          </p:nvPr>
        </p:nvSpPr>
        <p:spPr>
          <a:xfrm>
            <a:off x="266700" y="1028700"/>
            <a:ext cx="6345973" cy="5600700"/>
          </a:xfrm>
        </p:spPr>
        <p:txBody>
          <a:bodyPr/>
          <a:lstStyle/>
          <a:p>
            <a:pPr marL="342900" indent="-342900">
              <a:buFont typeface="Arial" panose="020B0604020202020204" pitchFamily="34" charset="0"/>
              <a:buChar char="•"/>
            </a:pPr>
            <a:r>
              <a:rPr lang="en-US" dirty="0"/>
              <a:t>Threshold color bars depict data values over time as colors are compared to defined limits</a:t>
            </a:r>
          </a:p>
          <a:p>
            <a:pPr marL="342900" indent="-342900">
              <a:buFont typeface="Arial" panose="020B0604020202020204" pitchFamily="34" charset="0"/>
              <a:buChar char="•"/>
            </a:pPr>
            <a:r>
              <a:rPr lang="en-US" dirty="0"/>
              <a:t>Example:</a:t>
            </a:r>
          </a:p>
          <a:p>
            <a:pPr marL="569913" lvl="1" indent="-342900">
              <a:buFont typeface="Arial" panose="020B0604020202020204" pitchFamily="34" charset="0"/>
              <a:buChar char="•"/>
            </a:pPr>
            <a:r>
              <a:rPr lang="en-US" dirty="0"/>
              <a:t>Green – below warning stage</a:t>
            </a:r>
          </a:p>
          <a:p>
            <a:pPr marL="569913" lvl="1" indent="-342900">
              <a:buFont typeface="Arial" panose="020B0604020202020204" pitchFamily="34" charset="0"/>
              <a:buChar char="•"/>
            </a:pPr>
            <a:r>
              <a:rPr lang="en-US" dirty="0"/>
              <a:t>Orange – above warning, below flood stage</a:t>
            </a:r>
          </a:p>
          <a:p>
            <a:pPr marL="569913" lvl="1" indent="-342900">
              <a:buFont typeface="Arial" panose="020B0604020202020204" pitchFamily="34" charset="0"/>
              <a:buChar char="•"/>
            </a:pPr>
            <a:r>
              <a:rPr lang="en-US" dirty="0"/>
              <a:t>Red – above flood stage</a:t>
            </a:r>
          </a:p>
          <a:p>
            <a:pPr marL="342900" indent="-342900">
              <a:buFont typeface="Arial" panose="020B0604020202020204" pitchFamily="34" charset="0"/>
              <a:buChar char="•"/>
            </a:pPr>
            <a:r>
              <a:rPr lang="en-US" dirty="0"/>
              <a:t>User defined threshold limits and colors</a:t>
            </a:r>
          </a:p>
          <a:p>
            <a:pPr marL="342900" indent="-342900">
              <a:buFont typeface="Arial" panose="020B0604020202020204" pitchFamily="34" charset="0"/>
              <a:buChar char="•"/>
            </a:pPr>
            <a:r>
              <a:rPr lang="en-US" dirty="0"/>
              <a:t>Limits and colors given in the time-series icon legend</a:t>
            </a:r>
          </a:p>
        </p:txBody>
      </p:sp>
      <p:sp>
        <p:nvSpPr>
          <p:cNvPr id="5" name="Title 4">
            <a:extLst>
              <a:ext uri="{FF2B5EF4-FFF2-40B4-BE49-F238E27FC236}">
                <a16:creationId xmlns:a16="http://schemas.microsoft.com/office/drawing/2014/main" id="{BB4BCF96-5425-8D69-6EAC-69E7BCFDC347}"/>
              </a:ext>
            </a:extLst>
          </p:cNvPr>
          <p:cNvSpPr>
            <a:spLocks noGrp="1"/>
          </p:cNvSpPr>
          <p:nvPr>
            <p:ph type="title"/>
          </p:nvPr>
        </p:nvSpPr>
        <p:spPr/>
        <p:txBody>
          <a:bodyPr/>
          <a:lstStyle/>
          <a:p>
            <a:r>
              <a:rPr lang="en-US" dirty="0"/>
              <a:t>Data visualization module</a:t>
            </a:r>
          </a:p>
        </p:txBody>
      </p:sp>
      <p:pic>
        <p:nvPicPr>
          <p:cNvPr id="2" name="Picture 1">
            <a:extLst>
              <a:ext uri="{FF2B5EF4-FFF2-40B4-BE49-F238E27FC236}">
                <a16:creationId xmlns:a16="http://schemas.microsoft.com/office/drawing/2014/main" id="{8343CF2B-D028-7CEC-CB62-A1CCBC6729C4}"/>
              </a:ext>
            </a:extLst>
          </p:cNvPr>
          <p:cNvPicPr>
            <a:picLocks noChangeAspect="1"/>
          </p:cNvPicPr>
          <p:nvPr/>
        </p:nvPicPr>
        <p:blipFill>
          <a:blip r:embed="rId3"/>
          <a:stretch>
            <a:fillRect/>
          </a:stretch>
        </p:blipFill>
        <p:spPr>
          <a:xfrm>
            <a:off x="6886575" y="1028700"/>
            <a:ext cx="5038725" cy="2047875"/>
          </a:xfrm>
          <a:prstGeom prst="rect">
            <a:avLst/>
          </a:prstGeom>
        </p:spPr>
      </p:pic>
      <p:pic>
        <p:nvPicPr>
          <p:cNvPr id="3" name="Picture 2">
            <a:extLst>
              <a:ext uri="{FF2B5EF4-FFF2-40B4-BE49-F238E27FC236}">
                <a16:creationId xmlns:a16="http://schemas.microsoft.com/office/drawing/2014/main" id="{7FFF55F2-9549-1CBA-1561-59E7CF4EE1DA}"/>
              </a:ext>
            </a:extLst>
          </p:cNvPr>
          <p:cNvPicPr>
            <a:picLocks noChangeAspect="1"/>
          </p:cNvPicPr>
          <p:nvPr/>
        </p:nvPicPr>
        <p:blipFill>
          <a:blip r:embed="rId4"/>
          <a:stretch>
            <a:fillRect/>
          </a:stretch>
        </p:blipFill>
        <p:spPr>
          <a:xfrm>
            <a:off x="7962899" y="3352800"/>
            <a:ext cx="2886075" cy="3276600"/>
          </a:xfrm>
          <a:prstGeom prst="rect">
            <a:avLst/>
          </a:prstGeom>
        </p:spPr>
      </p:pic>
    </p:spTree>
    <p:extLst>
      <p:ext uri="{BB962C8B-B14F-4D97-AF65-F5344CB8AC3E}">
        <p14:creationId xmlns:p14="http://schemas.microsoft.com/office/powerpoint/2010/main" val="1393012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46750AD-5B8B-785A-8E1B-D5AEF00A3351}"/>
              </a:ext>
            </a:extLst>
          </p:cNvPr>
          <p:cNvSpPr>
            <a:spLocks noGrp="1"/>
          </p:cNvSpPr>
          <p:nvPr>
            <p:ph sz="quarter" idx="10"/>
          </p:nvPr>
        </p:nvSpPr>
        <p:spPr>
          <a:xfrm>
            <a:off x="266700" y="1028700"/>
            <a:ext cx="5297759" cy="5600700"/>
          </a:xfrm>
        </p:spPr>
        <p:txBody>
          <a:bodyPr/>
          <a:lstStyle/>
          <a:p>
            <a:pPr marL="342900" indent="-342900">
              <a:buFont typeface="Arial" panose="020B0604020202020204" pitchFamily="34" charset="0"/>
              <a:buChar char="•"/>
            </a:pPr>
            <a:r>
              <a:rPr lang="en-US" dirty="0"/>
              <a:t>Model watershed and projects to:</a:t>
            </a:r>
          </a:p>
          <a:p>
            <a:pPr marL="569913" lvl="1" indent="-342900">
              <a:buFont typeface="Arial" panose="020B0604020202020204" pitchFamily="34" charset="0"/>
              <a:buChar char="•"/>
            </a:pPr>
            <a:r>
              <a:rPr lang="en-US" dirty="0"/>
              <a:t>Forecast future flows and stages</a:t>
            </a:r>
          </a:p>
          <a:p>
            <a:pPr marL="569913" lvl="1" indent="-342900">
              <a:buFont typeface="Arial" panose="020B0604020202020204" pitchFamily="34" charset="0"/>
              <a:buChar char="•"/>
            </a:pPr>
            <a:r>
              <a:rPr lang="en-US" dirty="0"/>
              <a:t>Determine inundation areas and flood depths</a:t>
            </a:r>
          </a:p>
          <a:p>
            <a:pPr marL="569913" lvl="1" indent="-342900">
              <a:buFont typeface="Arial" panose="020B0604020202020204" pitchFamily="34" charset="0"/>
              <a:buChar char="•"/>
            </a:pPr>
            <a:r>
              <a:rPr lang="en-US" dirty="0"/>
              <a:t>Simulate reservoir operations</a:t>
            </a:r>
          </a:p>
          <a:p>
            <a:pPr marL="569913" lvl="1" indent="-342900">
              <a:buFont typeface="Arial" panose="020B0604020202020204" pitchFamily="34" charset="0"/>
              <a:buChar char="•"/>
            </a:pPr>
            <a:r>
              <a:rPr lang="en-US" dirty="0"/>
              <a:t>Evaluate economic impacts</a:t>
            </a:r>
          </a:p>
          <a:p>
            <a:pPr marL="569913" lvl="1" indent="-342900">
              <a:buFont typeface="Arial" panose="020B0604020202020204" pitchFamily="34" charset="0"/>
              <a:buChar char="•"/>
            </a:pPr>
            <a:r>
              <a:rPr lang="en-US" dirty="0"/>
              <a:t>Evaluate “what if” alternatives:</a:t>
            </a:r>
          </a:p>
          <a:p>
            <a:pPr marL="804863" lvl="2" indent="-342900">
              <a:buFont typeface="Arial" panose="020B0604020202020204" pitchFamily="34" charset="0"/>
              <a:buChar char="•"/>
            </a:pPr>
            <a:r>
              <a:rPr lang="en-US" dirty="0"/>
              <a:t>What if there is more rain than forecasted?</a:t>
            </a:r>
          </a:p>
          <a:p>
            <a:pPr marL="804863" lvl="2" indent="-342900">
              <a:buFont typeface="Arial" panose="020B0604020202020204" pitchFamily="34" charset="0"/>
              <a:buChar char="•"/>
            </a:pPr>
            <a:r>
              <a:rPr lang="en-US" dirty="0"/>
              <a:t>How does a change in my reservoir operation affect downstream locations?</a:t>
            </a:r>
          </a:p>
          <a:p>
            <a:pPr marL="569913" lvl="1" indent="-342900">
              <a:buFont typeface="Arial" panose="020B0604020202020204" pitchFamily="34" charset="0"/>
              <a:buChar char="•"/>
            </a:pPr>
            <a:r>
              <a:rPr lang="en-US" dirty="0"/>
              <a:t>Results can be posted to Oracle</a:t>
            </a:r>
          </a:p>
        </p:txBody>
      </p:sp>
      <p:sp>
        <p:nvSpPr>
          <p:cNvPr id="5" name="Title 4">
            <a:extLst>
              <a:ext uri="{FF2B5EF4-FFF2-40B4-BE49-F238E27FC236}">
                <a16:creationId xmlns:a16="http://schemas.microsoft.com/office/drawing/2014/main" id="{E34D325E-63B9-4FF5-1CD6-01D03E52953F}"/>
              </a:ext>
            </a:extLst>
          </p:cNvPr>
          <p:cNvSpPr>
            <a:spLocks noGrp="1"/>
          </p:cNvSpPr>
          <p:nvPr>
            <p:ph type="title"/>
          </p:nvPr>
        </p:nvSpPr>
        <p:spPr/>
        <p:txBody>
          <a:bodyPr/>
          <a:lstStyle/>
          <a:p>
            <a:r>
              <a:rPr lang="en-US" dirty="0"/>
              <a:t>Modeling module</a:t>
            </a:r>
          </a:p>
        </p:txBody>
      </p:sp>
      <p:pic>
        <p:nvPicPr>
          <p:cNvPr id="2" name="Picture 1">
            <a:extLst>
              <a:ext uri="{FF2B5EF4-FFF2-40B4-BE49-F238E27FC236}">
                <a16:creationId xmlns:a16="http://schemas.microsoft.com/office/drawing/2014/main" id="{1CBC0E6C-DF0E-3023-F7F1-83C81F017053}"/>
              </a:ext>
            </a:extLst>
          </p:cNvPr>
          <p:cNvPicPr>
            <a:picLocks noChangeAspect="1"/>
          </p:cNvPicPr>
          <p:nvPr/>
        </p:nvPicPr>
        <p:blipFill>
          <a:blip r:embed="rId3"/>
          <a:stretch>
            <a:fillRect/>
          </a:stretch>
        </p:blipFill>
        <p:spPr>
          <a:xfrm>
            <a:off x="5694648" y="1028700"/>
            <a:ext cx="6230652" cy="5602710"/>
          </a:xfrm>
          <a:prstGeom prst="rect">
            <a:avLst/>
          </a:prstGeom>
        </p:spPr>
      </p:pic>
    </p:spTree>
    <p:extLst>
      <p:ext uri="{BB962C8B-B14F-4D97-AF65-F5344CB8AC3E}">
        <p14:creationId xmlns:p14="http://schemas.microsoft.com/office/powerpoint/2010/main" val="137732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lvl="1"/>
            <a:endParaRPr lang="en-US" dirty="0"/>
          </a:p>
          <a:p>
            <a:pPr lvl="1"/>
            <a:endParaRPr lang="en-US" dirty="0"/>
          </a:p>
          <a:p>
            <a:pPr lvl="1"/>
            <a:endParaRPr lang="en-US" dirty="0"/>
          </a:p>
          <a:p>
            <a:pPr marL="0" lvl="1" indent="0" algn="ctr">
              <a:buNone/>
            </a:pPr>
            <a:r>
              <a:rPr lang="en-US" sz="2800" dirty="0"/>
              <a:t>Learn about the Control and Visualization Interface </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effectLst>
                  <a:outerShdw blurRad="38100" dist="38100" dir="2700000" algn="tl">
                    <a:srgbClr val="000000">
                      <a:alpha val="43137"/>
                    </a:srgbClr>
                  </a:outerShdw>
                </a:effectLst>
              </a:rPr>
              <a:t>Objective</a:t>
            </a:r>
            <a:endParaRPr lang="en-US" sz="3600" dirty="0"/>
          </a:p>
        </p:txBody>
      </p:sp>
    </p:spTree>
    <p:extLst>
      <p:ext uri="{BB962C8B-B14F-4D97-AF65-F5344CB8AC3E}">
        <p14:creationId xmlns:p14="http://schemas.microsoft.com/office/powerpoint/2010/main" val="3082422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0E35FA1-89EE-199A-231A-A59396A3AF77}"/>
              </a:ext>
            </a:extLst>
          </p:cNvPr>
          <p:cNvSpPr>
            <a:spLocks noGrp="1"/>
          </p:cNvSpPr>
          <p:nvPr>
            <p:ph sz="quarter" idx="10"/>
          </p:nvPr>
        </p:nvSpPr>
        <p:spPr>
          <a:xfrm>
            <a:off x="359650" y="1052450"/>
            <a:ext cx="5555665" cy="5600700"/>
          </a:xfrm>
        </p:spPr>
        <p:txBody>
          <a:bodyPr/>
          <a:lstStyle/>
          <a:p>
            <a:pPr marL="342900" indent="-342900">
              <a:buFont typeface="Arial" panose="020B0604020202020204" pitchFamily="34" charset="0"/>
              <a:buChar char="•"/>
            </a:pPr>
            <a:r>
              <a:rPr lang="en-US" dirty="0"/>
              <a:t>Model run:</a:t>
            </a:r>
          </a:p>
          <a:p>
            <a:pPr marL="569913" lvl="1" indent="-342900">
              <a:buFont typeface="Arial" panose="020B0604020202020204" pitchFamily="34" charset="0"/>
              <a:buChar char="•"/>
            </a:pPr>
            <a:r>
              <a:rPr lang="en-US" dirty="0"/>
              <a:t>Meteorology (HEC-MetVue)</a:t>
            </a:r>
          </a:p>
          <a:p>
            <a:pPr marL="569913" lvl="1" indent="-342900">
              <a:buFont typeface="Arial" panose="020B0604020202020204" pitchFamily="34" charset="0"/>
              <a:buChar char="•"/>
            </a:pPr>
            <a:r>
              <a:rPr lang="en-US" dirty="0"/>
              <a:t>Hydrology (HEC-HMS)</a:t>
            </a:r>
          </a:p>
          <a:p>
            <a:pPr marL="569913" lvl="1" indent="-342900">
              <a:buFont typeface="Arial" panose="020B0604020202020204" pitchFamily="34" charset="0"/>
              <a:buChar char="•"/>
            </a:pPr>
            <a:r>
              <a:rPr lang="en-US" dirty="0"/>
              <a:t>Reservoir Analysis (HEC-ResSim)</a:t>
            </a:r>
          </a:p>
          <a:p>
            <a:pPr marL="569913" lvl="1" indent="-342900">
              <a:buFont typeface="Arial" panose="020B0604020202020204" pitchFamily="34" charset="0"/>
              <a:buChar char="•"/>
            </a:pPr>
            <a:r>
              <a:rPr lang="en-US" dirty="0"/>
              <a:t>Hydraulics (HEC-RAS)</a:t>
            </a:r>
          </a:p>
          <a:p>
            <a:pPr marL="569913" lvl="1" indent="-342900">
              <a:buFont typeface="Arial" panose="020B0604020202020204" pitchFamily="34" charset="0"/>
              <a:buChar char="•"/>
            </a:pPr>
            <a:r>
              <a:rPr lang="en-US" dirty="0"/>
              <a:t>Economics (HEC-FIA)</a:t>
            </a:r>
          </a:p>
          <a:p>
            <a:pPr marL="569913" lvl="1" indent="-342900">
              <a:buFont typeface="Arial" panose="020B0604020202020204" pitchFamily="34" charset="0"/>
              <a:buChar char="•"/>
            </a:pPr>
            <a:r>
              <a:rPr lang="en-US" dirty="0"/>
              <a:t>Inundation maps (RAS Mapper)</a:t>
            </a:r>
          </a:p>
          <a:p>
            <a:pPr marL="342900" indent="-342900">
              <a:buFont typeface="Arial" panose="020B0604020202020204" pitchFamily="34" charset="0"/>
              <a:buChar char="•"/>
            </a:pPr>
            <a:r>
              <a:rPr lang="en-US" dirty="0"/>
              <a:t>Adjust model parameters native editors</a:t>
            </a:r>
          </a:p>
          <a:p>
            <a:pPr marL="342900" indent="-342900">
              <a:buFont typeface="Arial" panose="020B0604020202020204" pitchFamily="34" charset="0"/>
              <a:buChar char="•"/>
            </a:pPr>
            <a:r>
              <a:rPr lang="en-US" dirty="0"/>
              <a:t>View and compare results from plots or tables (via time-series icons) or from model reports</a:t>
            </a:r>
          </a:p>
          <a:p>
            <a:pPr marL="342900" indent="-342900">
              <a:buFont typeface="Arial" panose="020B0604020202020204" pitchFamily="34" charset="0"/>
              <a:buChar char="•"/>
            </a:pPr>
            <a:r>
              <a:rPr lang="en-US" dirty="0"/>
              <a:t>Parameters can be adjusted to improve results </a:t>
            </a:r>
          </a:p>
          <a:p>
            <a:pPr marL="569913" lvl="1" indent="-342900">
              <a:buFont typeface="Arial" panose="020B0604020202020204" pitchFamily="34" charset="0"/>
              <a:buChar char="•"/>
            </a:pPr>
            <a:r>
              <a:rPr lang="en-US" dirty="0"/>
              <a:t>Loss rates/baseflow </a:t>
            </a:r>
          </a:p>
          <a:p>
            <a:pPr marL="569913" lvl="1" indent="-342900">
              <a:buFont typeface="Arial" panose="020B0604020202020204" pitchFamily="34" charset="0"/>
              <a:buChar char="•"/>
            </a:pPr>
            <a:r>
              <a:rPr lang="en-US" dirty="0"/>
              <a:t>Reservoir release overrides</a:t>
            </a:r>
          </a:p>
          <a:p>
            <a:pPr marL="569913" lvl="1" indent="-342900">
              <a:buFont typeface="Arial" panose="020B0604020202020204" pitchFamily="34" charset="0"/>
              <a:buChar char="•"/>
            </a:pPr>
            <a:r>
              <a:rPr lang="en-US" dirty="0"/>
              <a:t>Manning's n values</a:t>
            </a:r>
          </a:p>
          <a:p>
            <a:pPr marL="569913" lvl="1" indent="-342900">
              <a:buFont typeface="Arial" panose="020B0604020202020204" pitchFamily="34" charset="0"/>
              <a:buChar char="•"/>
            </a:pPr>
            <a:endParaRPr lang="en-US" dirty="0"/>
          </a:p>
        </p:txBody>
      </p:sp>
      <p:sp>
        <p:nvSpPr>
          <p:cNvPr id="5" name="Title 4">
            <a:extLst>
              <a:ext uri="{FF2B5EF4-FFF2-40B4-BE49-F238E27FC236}">
                <a16:creationId xmlns:a16="http://schemas.microsoft.com/office/drawing/2014/main" id="{357471C6-1947-0DBC-094E-16E8A3E3E100}"/>
              </a:ext>
            </a:extLst>
          </p:cNvPr>
          <p:cNvSpPr>
            <a:spLocks noGrp="1"/>
          </p:cNvSpPr>
          <p:nvPr>
            <p:ph type="title"/>
          </p:nvPr>
        </p:nvSpPr>
        <p:spPr/>
        <p:txBody>
          <a:bodyPr/>
          <a:lstStyle/>
          <a:p>
            <a:r>
              <a:rPr lang="en-US" dirty="0"/>
              <a:t>Modeling Module</a:t>
            </a:r>
          </a:p>
        </p:txBody>
      </p:sp>
      <p:pic>
        <p:nvPicPr>
          <p:cNvPr id="2" name="Picture 1">
            <a:extLst>
              <a:ext uri="{FF2B5EF4-FFF2-40B4-BE49-F238E27FC236}">
                <a16:creationId xmlns:a16="http://schemas.microsoft.com/office/drawing/2014/main" id="{794C1CE4-F722-5107-F44B-E8103125773A}"/>
              </a:ext>
            </a:extLst>
          </p:cNvPr>
          <p:cNvPicPr>
            <a:picLocks noChangeAspect="1"/>
          </p:cNvPicPr>
          <p:nvPr/>
        </p:nvPicPr>
        <p:blipFill>
          <a:blip r:embed="rId3"/>
          <a:stretch>
            <a:fillRect/>
          </a:stretch>
        </p:blipFill>
        <p:spPr>
          <a:xfrm>
            <a:off x="5915315" y="1052450"/>
            <a:ext cx="6077029" cy="4895385"/>
          </a:xfrm>
          <a:prstGeom prst="rect">
            <a:avLst/>
          </a:prstGeom>
        </p:spPr>
      </p:pic>
    </p:spTree>
    <p:extLst>
      <p:ext uri="{BB962C8B-B14F-4D97-AF65-F5344CB8AC3E}">
        <p14:creationId xmlns:p14="http://schemas.microsoft.com/office/powerpoint/2010/main" val="40875644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FB51C0E2-B8F6-8737-CA95-B185424AE3CA}"/>
              </a:ext>
            </a:extLst>
          </p:cNvPr>
          <p:cNvSpPr>
            <a:spLocks noGrp="1"/>
          </p:cNvSpPr>
          <p:nvPr>
            <p:ph sz="quarter" idx="10"/>
          </p:nvPr>
        </p:nvSpPr>
        <p:spPr/>
        <p:txBody>
          <a:bodyPr/>
          <a:lstStyle/>
          <a:p>
            <a:pPr marL="342900" indent="-342900">
              <a:buFont typeface="Arial" panose="020B0604020202020204" pitchFamily="34" charset="0"/>
              <a:buChar char="•"/>
            </a:pPr>
            <a:r>
              <a:rPr lang="en-US" dirty="0"/>
              <a:t>Load background maps</a:t>
            </a:r>
          </a:p>
          <a:p>
            <a:pPr marL="342900" indent="-342900">
              <a:buFont typeface="Arial" panose="020B0604020202020204" pitchFamily="34" charset="0"/>
              <a:buChar char="•"/>
            </a:pPr>
            <a:r>
              <a:rPr lang="en-US" dirty="0"/>
              <a:t>Import models</a:t>
            </a:r>
          </a:p>
          <a:p>
            <a:pPr marL="342900" indent="-342900">
              <a:buFont typeface="Arial" panose="020B0604020202020204" pitchFamily="34" charset="0"/>
              <a:buChar char="•"/>
            </a:pPr>
            <a:r>
              <a:rPr lang="en-US" dirty="0"/>
              <a:t>Setup “run alternatives”</a:t>
            </a:r>
          </a:p>
          <a:p>
            <a:pPr marL="342900" indent="-342900">
              <a:buFont typeface="Arial" panose="020B0604020202020204" pitchFamily="34" charset="0"/>
              <a:buChar char="•"/>
            </a:pPr>
            <a:r>
              <a:rPr lang="en-US" dirty="0"/>
              <a:t>Link models (data from a </a:t>
            </a:r>
            <a:r>
              <a:rPr lang="en-US" dirty="0">
                <a:sym typeface="Wingdings" panose="05000000000000000000" pitchFamily="2" charset="2"/>
              </a:rPr>
              <a:t> data to)</a:t>
            </a:r>
          </a:p>
          <a:p>
            <a:pPr marL="342900" indent="-342900">
              <a:buFont typeface="Arial" panose="020B0604020202020204" pitchFamily="34" charset="0"/>
              <a:buChar char="•"/>
            </a:pPr>
            <a:r>
              <a:rPr lang="en-US" dirty="0">
                <a:sym typeface="Wingdings" panose="05000000000000000000" pitchFamily="2" charset="2"/>
              </a:rPr>
              <a:t>Build extract/post lists</a:t>
            </a:r>
          </a:p>
          <a:p>
            <a:pPr marL="342900" indent="-342900">
              <a:buFont typeface="Arial" panose="020B0604020202020204" pitchFamily="34" charset="0"/>
              <a:buChar char="•"/>
            </a:pPr>
            <a:r>
              <a:rPr lang="en-US" dirty="0">
                <a:sym typeface="Wingdings" panose="05000000000000000000" pitchFamily="2" charset="2"/>
              </a:rPr>
              <a:t>Add and configure time-series icons</a:t>
            </a:r>
            <a:endParaRPr lang="en-US" dirty="0"/>
          </a:p>
        </p:txBody>
      </p:sp>
      <p:sp>
        <p:nvSpPr>
          <p:cNvPr id="5" name="Title 4">
            <a:extLst>
              <a:ext uri="{FF2B5EF4-FFF2-40B4-BE49-F238E27FC236}">
                <a16:creationId xmlns:a16="http://schemas.microsoft.com/office/drawing/2014/main" id="{7D582B1D-0E2E-FF17-71A1-1AD9F8980631}"/>
              </a:ext>
            </a:extLst>
          </p:cNvPr>
          <p:cNvSpPr>
            <a:spLocks noGrp="1"/>
          </p:cNvSpPr>
          <p:nvPr>
            <p:ph type="title"/>
          </p:nvPr>
        </p:nvSpPr>
        <p:spPr/>
        <p:txBody>
          <a:bodyPr/>
          <a:lstStyle/>
          <a:p>
            <a:r>
              <a:rPr lang="en-US" dirty="0"/>
              <a:t>Watershed Setup Module</a:t>
            </a:r>
          </a:p>
        </p:txBody>
      </p:sp>
      <p:pic>
        <p:nvPicPr>
          <p:cNvPr id="2" name="Picture 1">
            <a:extLst>
              <a:ext uri="{FF2B5EF4-FFF2-40B4-BE49-F238E27FC236}">
                <a16:creationId xmlns:a16="http://schemas.microsoft.com/office/drawing/2014/main" id="{A8A0CC81-42FA-F352-3B65-FF6AF4F65DB1}"/>
              </a:ext>
            </a:extLst>
          </p:cNvPr>
          <p:cNvPicPr>
            <a:picLocks noChangeAspect="1"/>
          </p:cNvPicPr>
          <p:nvPr/>
        </p:nvPicPr>
        <p:blipFill>
          <a:blip r:embed="rId3"/>
          <a:stretch>
            <a:fillRect/>
          </a:stretch>
        </p:blipFill>
        <p:spPr>
          <a:xfrm>
            <a:off x="5693753" y="961901"/>
            <a:ext cx="5901413" cy="5657925"/>
          </a:xfrm>
          <a:prstGeom prst="rect">
            <a:avLst/>
          </a:prstGeom>
        </p:spPr>
      </p:pic>
      <p:pic>
        <p:nvPicPr>
          <p:cNvPr id="4" name="Picture 3">
            <a:extLst>
              <a:ext uri="{FF2B5EF4-FFF2-40B4-BE49-F238E27FC236}">
                <a16:creationId xmlns:a16="http://schemas.microsoft.com/office/drawing/2014/main" id="{21B74597-3FBA-D06F-BC1E-385DE490C765}"/>
              </a:ext>
            </a:extLst>
          </p:cNvPr>
          <p:cNvPicPr>
            <a:picLocks noChangeAspect="1"/>
          </p:cNvPicPr>
          <p:nvPr/>
        </p:nvPicPr>
        <p:blipFill>
          <a:blip r:embed="rId4"/>
          <a:stretch>
            <a:fillRect/>
          </a:stretch>
        </p:blipFill>
        <p:spPr>
          <a:xfrm>
            <a:off x="266700" y="3429000"/>
            <a:ext cx="4838126" cy="3116005"/>
          </a:xfrm>
          <a:prstGeom prst="rect">
            <a:avLst/>
          </a:prstGeom>
        </p:spPr>
      </p:pic>
    </p:spTree>
    <p:extLst>
      <p:ext uri="{BB962C8B-B14F-4D97-AF65-F5344CB8AC3E}">
        <p14:creationId xmlns:p14="http://schemas.microsoft.com/office/powerpoint/2010/main" val="27731299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AD1ED82E-5CED-B030-6DB2-CFAD7181207D}"/>
              </a:ext>
            </a:extLst>
          </p:cNvPr>
          <p:cNvSpPr>
            <a:spLocks noGrp="1"/>
          </p:cNvSpPr>
          <p:nvPr>
            <p:ph sz="quarter" idx="10"/>
          </p:nvPr>
        </p:nvSpPr>
        <p:spPr/>
        <p:txBody>
          <a:bodyPr/>
          <a:lstStyle/>
          <a:p>
            <a:pPr marL="342900" indent="-342900">
              <a:buFont typeface="Arial" panose="020B0604020202020204" pitchFamily="34" charset="0"/>
              <a:buChar char="•"/>
            </a:pPr>
            <a:r>
              <a:rPr lang="en-US" dirty="0"/>
              <a:t>CAVI (Control and Visualization Interface) serves as the front end of CWMS</a:t>
            </a:r>
          </a:p>
          <a:p>
            <a:pPr marL="342900" indent="-342900">
              <a:buFont typeface="Arial" panose="020B0604020202020204" pitchFamily="34" charset="0"/>
              <a:buChar char="•"/>
            </a:pPr>
            <a:r>
              <a:rPr lang="en-US" dirty="0"/>
              <a:t>CAVI is organized into functional modules</a:t>
            </a:r>
          </a:p>
          <a:p>
            <a:pPr marL="342900" indent="-342900">
              <a:buFont typeface="Arial" panose="020B0604020202020204" pitchFamily="34" charset="0"/>
              <a:buChar char="•"/>
            </a:pPr>
            <a:r>
              <a:rPr lang="en-US" dirty="0"/>
              <a:t>Time-series icons represent data sets at a location</a:t>
            </a:r>
          </a:p>
          <a:p>
            <a:pPr marL="342900" indent="-342900">
              <a:buFont typeface="Arial" panose="020B0604020202020204" pitchFamily="34" charset="0"/>
              <a:buChar char="•"/>
            </a:pPr>
            <a:r>
              <a:rPr lang="en-US" dirty="0"/>
              <a:t>A layer represents a set of objects drawn on the CAVI screen (such as background maps or a set of icons)</a:t>
            </a:r>
          </a:p>
          <a:p>
            <a:pPr marL="342900" indent="-342900">
              <a:buFont typeface="Arial" panose="020B0604020202020204" pitchFamily="34" charset="0"/>
              <a:buChar char="•"/>
            </a:pPr>
            <a:r>
              <a:rPr lang="en-US" dirty="0"/>
              <a:t>Each module has several tools available to aid the user</a:t>
            </a:r>
          </a:p>
          <a:p>
            <a:pPr marL="342900" indent="-342900">
              <a:buFont typeface="Arial" panose="020B0604020202020204" pitchFamily="34" charset="0"/>
              <a:buChar char="•"/>
            </a:pPr>
            <a:r>
              <a:rPr lang="en-US" dirty="0"/>
              <a:t>Modeling module provides a mechanism to forecast flows/stages, operate reservoirs, evaluate “what if” alternatives, etc.</a:t>
            </a:r>
          </a:p>
          <a:p>
            <a:pPr marL="342900" indent="-342900">
              <a:buFont typeface="Arial" panose="020B0604020202020204" pitchFamily="34" charset="0"/>
              <a:buChar char="•"/>
            </a:pPr>
            <a:r>
              <a:rPr lang="en-US" dirty="0"/>
              <a:t>Scripts provide a mechanism to perform repeated tasks</a:t>
            </a:r>
          </a:p>
        </p:txBody>
      </p:sp>
      <p:sp>
        <p:nvSpPr>
          <p:cNvPr id="5" name="Title 4">
            <a:extLst>
              <a:ext uri="{FF2B5EF4-FFF2-40B4-BE49-F238E27FC236}">
                <a16:creationId xmlns:a16="http://schemas.microsoft.com/office/drawing/2014/main" id="{243C136C-2D0D-2212-6155-25DA53D920B2}"/>
              </a:ext>
            </a:extLst>
          </p:cNvPr>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730227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135557573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AFFADB-D137-60E0-6BFA-FD9B729F1AFF}"/>
              </a:ext>
            </a:extLst>
          </p:cNvPr>
          <p:cNvSpPr>
            <a:spLocks noGrp="1"/>
          </p:cNvSpPr>
          <p:nvPr>
            <p:ph sz="quarter" idx="10"/>
          </p:nvPr>
        </p:nvSpPr>
        <p:spPr/>
        <p:txBody>
          <a:bodyPr/>
          <a:lstStyle/>
          <a:p>
            <a:pPr marL="342900" indent="-342900" defTabSz="923925">
              <a:buFont typeface="Wingdings" panose="05000000000000000000" pitchFamily="2" charset="2"/>
              <a:buChar char="§"/>
            </a:pPr>
            <a:r>
              <a:rPr lang="en-US" sz="2800" dirty="0"/>
              <a:t>Introduce the CWMS Control and Visualization Interface (CAVI)</a:t>
            </a:r>
          </a:p>
          <a:p>
            <a:pPr marL="569913" lvl="1" indent="-342900" defTabSz="923925"/>
            <a:r>
              <a:rPr lang="en-US" sz="2800" dirty="0"/>
              <a:t>Screen Components</a:t>
            </a:r>
          </a:p>
          <a:p>
            <a:pPr marL="569913" lvl="1" indent="-342900" defTabSz="923925"/>
            <a:r>
              <a:rPr lang="en-US" sz="2800" dirty="0"/>
              <a:t>Layers</a:t>
            </a:r>
          </a:p>
          <a:p>
            <a:pPr marL="569913" lvl="1" indent="-342900" defTabSz="923925"/>
            <a:r>
              <a:rPr lang="en-US" sz="2800" dirty="0"/>
              <a:t>Time-Series Icons</a:t>
            </a:r>
          </a:p>
          <a:p>
            <a:pPr marL="569913" lvl="1" indent="-342900" defTabSz="923925"/>
            <a:r>
              <a:rPr lang="en-US" sz="2800" dirty="0"/>
              <a:t>Scripts</a:t>
            </a:r>
          </a:p>
          <a:p>
            <a:pPr marL="342900" indent="-342900" defTabSz="923925">
              <a:buFont typeface="Wingdings" panose="05000000000000000000" pitchFamily="2" charset="2"/>
              <a:buChar char="§"/>
            </a:pPr>
            <a:r>
              <a:rPr lang="en-US" sz="2800" dirty="0"/>
              <a:t>Introduce CAVI components and modules</a:t>
            </a:r>
          </a:p>
          <a:p>
            <a:pPr marL="569913" lvl="1" indent="-342900" defTabSz="923925"/>
            <a:r>
              <a:rPr lang="en-US" sz="2800" dirty="0"/>
              <a:t>Modules</a:t>
            </a:r>
          </a:p>
          <a:p>
            <a:pPr marL="804863" lvl="2" indent="-342900" defTabSz="923925">
              <a:buFont typeface="Wingdings" panose="05000000000000000000" pitchFamily="2" charset="2"/>
              <a:buChar char="§"/>
            </a:pPr>
            <a:r>
              <a:rPr lang="en-US" sz="2800" dirty="0"/>
              <a:t>Purpose and use</a:t>
            </a:r>
          </a:p>
          <a:p>
            <a:pPr marL="569913" lvl="1" indent="-342900" defTabSz="923925"/>
            <a:r>
              <a:rPr lang="en-US" sz="2800" dirty="0"/>
              <a:t>Available tools</a:t>
            </a:r>
          </a:p>
          <a:p>
            <a:pPr marL="569913" lvl="1" indent="-342900" defTabSz="923925"/>
            <a:endParaRPr lang="en-US" dirty="0"/>
          </a:p>
        </p:txBody>
      </p:sp>
      <p:sp>
        <p:nvSpPr>
          <p:cNvPr id="3" name="Title 2">
            <a:extLst>
              <a:ext uri="{FF2B5EF4-FFF2-40B4-BE49-F238E27FC236}">
                <a16:creationId xmlns:a16="http://schemas.microsoft.com/office/drawing/2014/main" id="{14654D60-FF48-C588-D391-6A4A856BC8B6}"/>
              </a:ext>
            </a:extLst>
          </p:cNvPr>
          <p:cNvSpPr>
            <a:spLocks noGrp="1"/>
          </p:cNvSpPr>
          <p:nvPr>
            <p:ph type="title"/>
          </p:nvPr>
        </p:nvSpPr>
        <p:spPr/>
        <p:txBody>
          <a:bodyPr/>
          <a:lstStyle/>
          <a:p>
            <a:r>
              <a:rPr lang="en-US" dirty="0"/>
              <a:t>Overview	</a:t>
            </a:r>
          </a:p>
        </p:txBody>
      </p:sp>
    </p:spTree>
    <p:extLst>
      <p:ext uri="{BB962C8B-B14F-4D97-AF65-F5344CB8AC3E}">
        <p14:creationId xmlns:p14="http://schemas.microsoft.com/office/powerpoint/2010/main" val="3805819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237CEAF5-EF6E-2FC1-6214-0CC2C83443AA}"/>
              </a:ext>
            </a:extLst>
          </p:cNvPr>
          <p:cNvSpPr>
            <a:spLocks noGrp="1"/>
          </p:cNvSpPr>
          <p:nvPr>
            <p:ph sz="quarter" idx="12"/>
          </p:nvPr>
        </p:nvSpPr>
        <p:spPr>
          <a:ln>
            <a:noFill/>
          </a:ln>
        </p:spPr>
        <p:txBody>
          <a:bodyPr/>
          <a:lstStyle/>
          <a:p>
            <a:r>
              <a:rPr lang="en-US" sz="4000" dirty="0"/>
              <a:t>General CAVI Components</a:t>
            </a:r>
          </a:p>
        </p:txBody>
      </p:sp>
    </p:spTree>
    <p:extLst>
      <p:ext uri="{BB962C8B-B14F-4D97-AF65-F5344CB8AC3E}">
        <p14:creationId xmlns:p14="http://schemas.microsoft.com/office/powerpoint/2010/main" val="1106196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A4C0D28-D652-31F1-3E6E-256BB39187A2}"/>
              </a:ext>
            </a:extLst>
          </p:cNvPr>
          <p:cNvSpPr>
            <a:spLocks noGrp="1"/>
          </p:cNvSpPr>
          <p:nvPr>
            <p:ph sz="quarter" idx="10"/>
          </p:nvPr>
        </p:nvSpPr>
        <p:spPr/>
        <p:txBody>
          <a:bodyPr/>
          <a:lstStyle/>
          <a:p>
            <a:pPr marL="342900" indent="-342900">
              <a:buFont typeface="Arial" panose="020B0604020202020204" pitchFamily="34" charset="0"/>
              <a:buChar char="•"/>
            </a:pPr>
            <a:r>
              <a:rPr lang="en-US" dirty="0"/>
              <a:t>Serves as the main interface to CWMS</a:t>
            </a:r>
          </a:p>
          <a:p>
            <a:pPr marL="342900" indent="-342900">
              <a:buFont typeface="Arial" panose="020B0604020202020204" pitchFamily="34" charset="0"/>
              <a:buChar char="•"/>
            </a:pPr>
            <a:r>
              <a:rPr lang="en-US" dirty="0"/>
              <a:t>Access and manipulate data and models:</a:t>
            </a:r>
          </a:p>
          <a:p>
            <a:pPr marL="569913" lvl="1" indent="-342900">
              <a:buFont typeface="Arial" panose="020B0604020202020204" pitchFamily="34" charset="0"/>
              <a:buChar char="•"/>
            </a:pPr>
            <a:r>
              <a:rPr lang="en-US" dirty="0"/>
              <a:t>View status of data feeds and gauge quality</a:t>
            </a:r>
          </a:p>
          <a:p>
            <a:pPr marL="569913" lvl="1" indent="-342900">
              <a:buFont typeface="Arial" panose="020B0604020202020204" pitchFamily="34" charset="0"/>
              <a:buChar char="•"/>
            </a:pPr>
            <a:r>
              <a:rPr lang="en-US" dirty="0"/>
              <a:t>Validate data</a:t>
            </a:r>
          </a:p>
          <a:p>
            <a:pPr marL="569913" lvl="1" indent="-342900">
              <a:buFont typeface="Arial" panose="020B0604020202020204" pitchFamily="34" charset="0"/>
              <a:buChar char="•"/>
            </a:pPr>
            <a:r>
              <a:rPr lang="en-US" dirty="0"/>
              <a:t>View hydro-meteorological conditions of the watershed</a:t>
            </a:r>
          </a:p>
          <a:p>
            <a:pPr marL="569913" lvl="1" indent="-342900">
              <a:buFont typeface="Arial" panose="020B0604020202020204" pitchFamily="34" charset="0"/>
              <a:buChar char="•"/>
            </a:pPr>
            <a:r>
              <a:rPr lang="en-US" dirty="0"/>
              <a:t>Plot, tabulate, and edit data</a:t>
            </a:r>
          </a:p>
          <a:p>
            <a:pPr marL="569913" lvl="1" indent="-342900">
              <a:buFont typeface="Arial" panose="020B0604020202020204" pitchFamily="34" charset="0"/>
              <a:buChar char="•"/>
            </a:pPr>
            <a:r>
              <a:rPr lang="en-US" dirty="0"/>
              <a:t>Run models and view results</a:t>
            </a:r>
          </a:p>
          <a:p>
            <a:pPr marL="342900" indent="-342900">
              <a:buFont typeface="Arial" panose="020B0604020202020204" pitchFamily="34" charset="0"/>
              <a:buChar char="•"/>
            </a:pPr>
            <a:r>
              <a:rPr lang="en-US" dirty="0"/>
              <a:t>CAVI organizing unit is called the “Watershed”, which contains data and models</a:t>
            </a:r>
          </a:p>
        </p:txBody>
      </p:sp>
      <p:sp>
        <p:nvSpPr>
          <p:cNvPr id="4" name="Title 3">
            <a:extLst>
              <a:ext uri="{FF2B5EF4-FFF2-40B4-BE49-F238E27FC236}">
                <a16:creationId xmlns:a16="http://schemas.microsoft.com/office/drawing/2014/main" id="{3BC16361-A35A-E7DC-5953-FCCD8D209233}"/>
              </a:ext>
            </a:extLst>
          </p:cNvPr>
          <p:cNvSpPr>
            <a:spLocks noGrp="1"/>
          </p:cNvSpPr>
          <p:nvPr>
            <p:ph type="title"/>
          </p:nvPr>
        </p:nvSpPr>
        <p:spPr/>
        <p:txBody>
          <a:bodyPr/>
          <a:lstStyle/>
          <a:p>
            <a:r>
              <a:rPr lang="en-US" dirty="0"/>
              <a:t>CAVI Purpose</a:t>
            </a:r>
          </a:p>
        </p:txBody>
      </p:sp>
    </p:spTree>
    <p:extLst>
      <p:ext uri="{BB962C8B-B14F-4D97-AF65-F5344CB8AC3E}">
        <p14:creationId xmlns:p14="http://schemas.microsoft.com/office/powerpoint/2010/main" val="2656560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59BFAD-AEC7-DB84-28FD-DFE1A4DD5704}"/>
              </a:ext>
            </a:extLst>
          </p:cNvPr>
          <p:cNvSpPr>
            <a:spLocks noGrp="1"/>
          </p:cNvSpPr>
          <p:nvPr>
            <p:ph sz="quarter" idx="10"/>
          </p:nvPr>
        </p:nvSpPr>
        <p:spPr/>
        <p:txBody>
          <a:bodyPr/>
          <a:lstStyle/>
          <a:p>
            <a:pPr marL="342900" indent="-342900">
              <a:buFont typeface="Arial" panose="020B0604020202020204" pitchFamily="34" charset="0"/>
              <a:buChar char="•"/>
            </a:pPr>
            <a:r>
              <a:rPr lang="en-US" dirty="0"/>
              <a:t>Menu</a:t>
            </a:r>
          </a:p>
          <a:p>
            <a:pPr marL="342900" indent="-342900">
              <a:buFont typeface="Arial" panose="020B0604020202020204" pitchFamily="34" charset="0"/>
              <a:buChar char="•"/>
            </a:pPr>
            <a:r>
              <a:rPr lang="en-US" dirty="0"/>
              <a:t>Module Tab</a:t>
            </a:r>
          </a:p>
          <a:p>
            <a:pPr marL="342900" indent="-342900">
              <a:buFont typeface="Arial" panose="020B0604020202020204" pitchFamily="34" charset="0"/>
              <a:buChar char="•"/>
            </a:pPr>
            <a:r>
              <a:rPr lang="en-US" dirty="0"/>
              <a:t>Tool bar buttons</a:t>
            </a:r>
          </a:p>
          <a:p>
            <a:pPr marL="342900" indent="-342900">
              <a:buFont typeface="Arial" panose="020B0604020202020204" pitchFamily="34" charset="0"/>
              <a:buChar char="•"/>
            </a:pPr>
            <a:r>
              <a:rPr lang="en-US" dirty="0"/>
              <a:t>Map Panel</a:t>
            </a:r>
          </a:p>
          <a:p>
            <a:pPr marL="342900" indent="-342900">
              <a:buFont typeface="Arial" panose="020B0604020202020204" pitchFamily="34" charset="0"/>
              <a:buChar char="•"/>
            </a:pPr>
            <a:r>
              <a:rPr lang="en-US" dirty="0"/>
              <a:t>Control Panel</a:t>
            </a:r>
          </a:p>
          <a:p>
            <a:pPr marL="342900" indent="-342900">
              <a:buFont typeface="Arial" panose="020B0604020202020204" pitchFamily="34" charset="0"/>
              <a:buChar char="•"/>
            </a:pPr>
            <a:r>
              <a:rPr lang="en-US" dirty="0"/>
              <a:t>Map mouse functionality and tools</a:t>
            </a:r>
          </a:p>
          <a:p>
            <a:pPr marL="342900" indent="-342900">
              <a:buFont typeface="Arial" panose="020B0604020202020204" pitchFamily="34" charset="0"/>
              <a:buChar char="•"/>
            </a:pPr>
            <a:r>
              <a:rPr lang="en-US" dirty="0"/>
              <a:t>Map status line</a:t>
            </a:r>
          </a:p>
          <a:p>
            <a:pPr marL="342900" indent="-342900">
              <a:buFont typeface="Arial" panose="020B0604020202020204" pitchFamily="34" charset="0"/>
              <a:buChar char="•"/>
            </a:pPr>
            <a:r>
              <a:rPr lang="en-US" dirty="0"/>
              <a:t>Message area</a:t>
            </a:r>
          </a:p>
        </p:txBody>
      </p:sp>
      <p:sp>
        <p:nvSpPr>
          <p:cNvPr id="3" name="Title 2">
            <a:extLst>
              <a:ext uri="{FF2B5EF4-FFF2-40B4-BE49-F238E27FC236}">
                <a16:creationId xmlns:a16="http://schemas.microsoft.com/office/drawing/2014/main" id="{4B3BC847-E7E4-395B-F6C0-4A29F1072654}"/>
              </a:ext>
            </a:extLst>
          </p:cNvPr>
          <p:cNvSpPr>
            <a:spLocks noGrp="1"/>
          </p:cNvSpPr>
          <p:nvPr>
            <p:ph type="title"/>
          </p:nvPr>
        </p:nvSpPr>
        <p:spPr/>
        <p:txBody>
          <a:bodyPr/>
          <a:lstStyle/>
          <a:p>
            <a:r>
              <a:rPr lang="en-US" dirty="0"/>
              <a:t>Screen components</a:t>
            </a:r>
          </a:p>
        </p:txBody>
      </p:sp>
      <p:pic>
        <p:nvPicPr>
          <p:cNvPr id="7" name="Picture 6" descr="Graphical user interface, map&#10;&#10;Description automatically generated">
            <a:extLst>
              <a:ext uri="{FF2B5EF4-FFF2-40B4-BE49-F238E27FC236}">
                <a16:creationId xmlns:a16="http://schemas.microsoft.com/office/drawing/2014/main" id="{A4294AB6-8874-874B-44A9-B44C666DFBB9}"/>
              </a:ext>
            </a:extLst>
          </p:cNvPr>
          <p:cNvPicPr>
            <a:picLocks noChangeAspect="1"/>
          </p:cNvPicPr>
          <p:nvPr/>
        </p:nvPicPr>
        <p:blipFill>
          <a:blip r:embed="rId3"/>
          <a:stretch>
            <a:fillRect/>
          </a:stretch>
        </p:blipFill>
        <p:spPr>
          <a:xfrm>
            <a:off x="0" y="127000"/>
            <a:ext cx="12192000" cy="6604000"/>
          </a:xfrm>
          <a:prstGeom prst="rect">
            <a:avLst/>
          </a:prstGeom>
        </p:spPr>
      </p:pic>
    </p:spTree>
    <p:extLst>
      <p:ext uri="{BB962C8B-B14F-4D97-AF65-F5344CB8AC3E}">
        <p14:creationId xmlns:p14="http://schemas.microsoft.com/office/powerpoint/2010/main" val="2707191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8DCF94-9D74-3AAC-E751-F25EA0FAA64C}"/>
              </a:ext>
            </a:extLst>
          </p:cNvPr>
          <p:cNvSpPr>
            <a:spLocks noGrp="1"/>
          </p:cNvSpPr>
          <p:nvPr>
            <p:ph sz="quarter" idx="10"/>
          </p:nvPr>
        </p:nvSpPr>
        <p:spPr>
          <a:xfrm>
            <a:off x="266700" y="1028700"/>
            <a:ext cx="6928184" cy="5600700"/>
          </a:xfrm>
        </p:spPr>
        <p:txBody>
          <a:bodyPr/>
          <a:lstStyle/>
          <a:p>
            <a:pPr marL="342900" indent="-342900">
              <a:buFont typeface="Arial" panose="020B0604020202020204" pitchFamily="34" charset="0"/>
              <a:buChar char="•"/>
            </a:pPr>
            <a:r>
              <a:rPr lang="en-US" sz="2000" dirty="0"/>
              <a:t>A “Layer” is a set of objects drawn in the CAVI map(</a:t>
            </a:r>
            <a:r>
              <a:rPr lang="en-US" sz="2000" b="1" dirty="0"/>
              <a:t>s</a:t>
            </a:r>
            <a:r>
              <a:rPr lang="en-US" sz="2000" dirty="0"/>
              <a:t>).</a:t>
            </a:r>
          </a:p>
          <a:p>
            <a:pPr marL="342900" indent="-342900">
              <a:buFont typeface="Arial" panose="020B0604020202020204" pitchFamily="34" charset="0"/>
              <a:buChar char="•"/>
            </a:pPr>
            <a:r>
              <a:rPr lang="en-US" sz="2000" dirty="0"/>
              <a:t>Example layers include:</a:t>
            </a:r>
          </a:p>
          <a:p>
            <a:pPr marL="569913" lvl="1" indent="-342900">
              <a:buFont typeface="Arial" panose="020B0604020202020204" pitchFamily="34" charset="0"/>
              <a:buChar char="•"/>
            </a:pPr>
            <a:r>
              <a:rPr lang="en-US" sz="2000" dirty="0"/>
              <a:t>Background images or map layers</a:t>
            </a:r>
          </a:p>
          <a:p>
            <a:pPr marL="804863" lvl="2" indent="-342900">
              <a:buFont typeface="Arial" panose="020B0604020202020204" pitchFamily="34" charset="0"/>
              <a:buChar char="•"/>
            </a:pPr>
            <a:r>
              <a:rPr lang="en-US" sz="2000" dirty="0"/>
              <a:t>Internet Map</a:t>
            </a:r>
          </a:p>
          <a:p>
            <a:pPr marL="804863" lvl="2" indent="-342900">
              <a:buFont typeface="Arial" panose="020B0604020202020204" pitchFamily="34" charset="0"/>
              <a:buChar char="•"/>
            </a:pPr>
            <a:r>
              <a:rPr lang="en-US" sz="2000" dirty="0"/>
              <a:t>Aerial photos or other geo-referenced images</a:t>
            </a:r>
          </a:p>
          <a:p>
            <a:pPr marL="804863" lvl="2" indent="-342900">
              <a:buFont typeface="Arial" panose="020B0604020202020204" pitchFamily="34" charset="0"/>
              <a:buChar char="•"/>
            </a:pPr>
            <a:r>
              <a:rPr lang="en-US" sz="2000" dirty="0"/>
              <a:t>Subbasin, stream outline maps (e.g., shapefiles)</a:t>
            </a:r>
          </a:p>
          <a:p>
            <a:pPr marL="804863" lvl="2" indent="-342900">
              <a:buFont typeface="Arial" panose="020B0604020202020204" pitchFamily="34" charset="0"/>
              <a:buChar char="•"/>
            </a:pPr>
            <a:r>
              <a:rPr lang="en-US" sz="2000" dirty="0"/>
              <a:t>County/political boundaries</a:t>
            </a:r>
          </a:p>
          <a:p>
            <a:pPr marL="569913" lvl="1" indent="-342900">
              <a:buFont typeface="Arial" panose="020B0604020202020204" pitchFamily="34" charset="0"/>
              <a:buChar char="•"/>
            </a:pPr>
            <a:r>
              <a:rPr lang="en-US" sz="2000" dirty="0"/>
              <a:t>Grids (precipitation, temperature, etc.)</a:t>
            </a:r>
          </a:p>
          <a:p>
            <a:pPr marL="804863" lvl="2" indent="-342900"/>
            <a:r>
              <a:rPr lang="en-US" sz="2000" dirty="0"/>
              <a:t>From the visualization tab</a:t>
            </a:r>
          </a:p>
          <a:p>
            <a:pPr marL="569913" lvl="1" indent="-342900">
              <a:buFont typeface="Arial" panose="020B0604020202020204" pitchFamily="34" charset="0"/>
              <a:buChar char="•"/>
            </a:pPr>
            <a:r>
              <a:rPr lang="en-US" sz="2000" dirty="0"/>
              <a:t>“Stream Alignment”</a:t>
            </a:r>
          </a:p>
          <a:p>
            <a:pPr marL="569913" lvl="1" indent="-342900">
              <a:buFont typeface="Arial" panose="020B0604020202020204" pitchFamily="34" charset="0"/>
              <a:buChar char="•"/>
            </a:pPr>
            <a:r>
              <a:rPr lang="en-US" sz="2000" dirty="0"/>
              <a:t>Model representation</a:t>
            </a:r>
          </a:p>
          <a:p>
            <a:pPr marL="342900" indent="-342900">
              <a:buFont typeface="Arial" panose="020B0604020202020204" pitchFamily="34" charset="0"/>
              <a:buChar char="•"/>
            </a:pPr>
            <a:r>
              <a:rPr lang="en-US" sz="2000" dirty="0">
                <a:solidFill>
                  <a:schemeClr val="tx1"/>
                </a:solidFill>
              </a:rPr>
              <a:t>Time-series icons can be divided into sub-layers:</a:t>
            </a:r>
          </a:p>
          <a:p>
            <a:pPr marL="569913" lvl="1" indent="-342900">
              <a:buFont typeface="Arial" panose="020B0604020202020204" pitchFamily="34" charset="0"/>
              <a:buChar char="•"/>
            </a:pPr>
            <a:r>
              <a:rPr lang="en-US" sz="2000" dirty="0">
                <a:solidFill>
                  <a:schemeClr val="tx1"/>
                </a:solidFill>
              </a:rPr>
              <a:t>Flow, stage, or precipitation layers</a:t>
            </a:r>
          </a:p>
          <a:p>
            <a:pPr marL="569913" lvl="1" indent="-342900">
              <a:buFont typeface="Arial" panose="020B0604020202020204" pitchFamily="34" charset="0"/>
              <a:buChar char="•"/>
            </a:pPr>
            <a:r>
              <a:rPr lang="en-US" sz="2000" dirty="0">
                <a:solidFill>
                  <a:schemeClr val="tx1"/>
                </a:solidFill>
              </a:rPr>
              <a:t>Raw or validated data layer</a:t>
            </a:r>
          </a:p>
          <a:p>
            <a:pPr marL="569913" lvl="1" indent="-342900">
              <a:buFont typeface="Arial" panose="020B0604020202020204" pitchFamily="34" charset="0"/>
              <a:buChar char="•"/>
            </a:pPr>
            <a:r>
              <a:rPr lang="en-US" sz="2000" dirty="0">
                <a:solidFill>
                  <a:schemeClr val="tx1"/>
                </a:solidFill>
              </a:rPr>
              <a:t>Thumbnail plot or color bar layer</a:t>
            </a:r>
          </a:p>
        </p:txBody>
      </p:sp>
      <p:sp>
        <p:nvSpPr>
          <p:cNvPr id="3" name="Title 2">
            <a:extLst>
              <a:ext uri="{FF2B5EF4-FFF2-40B4-BE49-F238E27FC236}">
                <a16:creationId xmlns:a16="http://schemas.microsoft.com/office/drawing/2014/main" id="{F9C52C2C-3C02-FD0D-B263-CC61E34F35CB}"/>
              </a:ext>
            </a:extLst>
          </p:cNvPr>
          <p:cNvSpPr>
            <a:spLocks noGrp="1"/>
          </p:cNvSpPr>
          <p:nvPr>
            <p:ph type="title"/>
          </p:nvPr>
        </p:nvSpPr>
        <p:spPr/>
        <p:txBody>
          <a:bodyPr/>
          <a:lstStyle/>
          <a:p>
            <a:r>
              <a:rPr lang="en-US" dirty="0"/>
              <a:t>Layers</a:t>
            </a:r>
          </a:p>
        </p:txBody>
      </p:sp>
      <p:pic>
        <p:nvPicPr>
          <p:cNvPr id="4" name="Picture 3">
            <a:extLst>
              <a:ext uri="{FF2B5EF4-FFF2-40B4-BE49-F238E27FC236}">
                <a16:creationId xmlns:a16="http://schemas.microsoft.com/office/drawing/2014/main" id="{4E86AC4B-7201-6166-A33B-6038195C7130}"/>
              </a:ext>
            </a:extLst>
          </p:cNvPr>
          <p:cNvPicPr>
            <a:picLocks noChangeAspect="1"/>
          </p:cNvPicPr>
          <p:nvPr/>
        </p:nvPicPr>
        <p:blipFill>
          <a:blip r:embed="rId3"/>
          <a:stretch>
            <a:fillRect/>
          </a:stretch>
        </p:blipFill>
        <p:spPr>
          <a:xfrm>
            <a:off x="7417294" y="545441"/>
            <a:ext cx="3464971" cy="6042332"/>
          </a:xfrm>
          <a:prstGeom prst="rect">
            <a:avLst/>
          </a:prstGeom>
        </p:spPr>
      </p:pic>
    </p:spTree>
    <p:extLst>
      <p:ext uri="{BB962C8B-B14F-4D97-AF65-F5344CB8AC3E}">
        <p14:creationId xmlns:p14="http://schemas.microsoft.com/office/powerpoint/2010/main" val="1445463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D2A90B-6A1A-BF2C-D129-AA3553386070}"/>
              </a:ext>
            </a:extLst>
          </p:cNvPr>
          <p:cNvSpPr>
            <a:spLocks noGrp="1"/>
          </p:cNvSpPr>
          <p:nvPr>
            <p:ph sz="quarter" idx="10"/>
          </p:nvPr>
        </p:nvSpPr>
        <p:spPr>
          <a:xfrm>
            <a:off x="199229" y="1090418"/>
            <a:ext cx="6093287" cy="5081782"/>
          </a:xfrm>
        </p:spPr>
        <p:txBody>
          <a:bodyPr/>
          <a:lstStyle/>
          <a:p>
            <a:pPr marL="342900" indent="-342900">
              <a:buFont typeface="Arial" panose="020B0604020202020204" pitchFamily="34" charset="0"/>
              <a:buChar char="•"/>
            </a:pPr>
            <a:r>
              <a:rPr lang="en-US" dirty="0"/>
              <a:t>A time-series icon represents a location that is associated with one or more data sets</a:t>
            </a:r>
          </a:p>
          <a:p>
            <a:pPr marL="342900" indent="-342900">
              <a:buFont typeface="Arial" panose="020B0604020202020204" pitchFamily="34" charset="0"/>
              <a:buChar char="•"/>
            </a:pPr>
            <a:r>
              <a:rPr lang="en-US" dirty="0"/>
              <a:t>The data sets are usually time-series data and can be from Oracle or HEC-DSS</a:t>
            </a:r>
          </a:p>
          <a:p>
            <a:pPr marL="569913" lvl="1" indent="-342900">
              <a:buFont typeface="Arial" panose="020B0604020202020204" pitchFamily="34" charset="0"/>
              <a:buChar char="•"/>
            </a:pPr>
            <a:r>
              <a:rPr lang="en-US" dirty="0"/>
              <a:t>Observed raw data from Oracle</a:t>
            </a:r>
          </a:p>
          <a:p>
            <a:pPr marL="569913" lvl="1" indent="-342900">
              <a:buFont typeface="Arial" panose="020B0604020202020204" pitchFamily="34" charset="0"/>
              <a:buChar char="•"/>
            </a:pPr>
            <a:r>
              <a:rPr lang="en-US" dirty="0"/>
              <a:t>Validated data from Oracle</a:t>
            </a:r>
          </a:p>
          <a:p>
            <a:pPr marL="569913" lvl="1" indent="-342900">
              <a:buFont typeface="Arial" panose="020B0604020202020204" pitchFamily="34" charset="0"/>
              <a:buChar char="•"/>
            </a:pPr>
            <a:r>
              <a:rPr lang="en-US" dirty="0"/>
              <a:t>Model results from HEC-DSS</a:t>
            </a:r>
          </a:p>
          <a:p>
            <a:pPr marL="342900" indent="-342900">
              <a:buFont typeface="Arial" panose="020B0604020202020204" pitchFamily="34" charset="0"/>
              <a:buChar char="•"/>
            </a:pPr>
            <a:r>
              <a:rPr lang="en-US" dirty="0"/>
              <a:t>Paired curve data may be displayed from an icon (but not with time-series data in the same icon).</a:t>
            </a:r>
          </a:p>
          <a:p>
            <a:pPr marL="342900" indent="-342900">
              <a:buFont typeface="Arial" panose="020B0604020202020204" pitchFamily="34" charset="0"/>
              <a:buChar char="•"/>
            </a:pPr>
            <a:r>
              <a:rPr lang="en-US" dirty="0"/>
              <a:t>Icons can show an image, document, a live video with the icon, </a:t>
            </a:r>
            <a:r>
              <a:rPr lang="en-US" dirty="0" err="1"/>
              <a:t>etc</a:t>
            </a:r>
            <a:endParaRPr lang="en-US" dirty="0"/>
          </a:p>
        </p:txBody>
      </p:sp>
      <p:sp>
        <p:nvSpPr>
          <p:cNvPr id="3" name="Title 2">
            <a:extLst>
              <a:ext uri="{FF2B5EF4-FFF2-40B4-BE49-F238E27FC236}">
                <a16:creationId xmlns:a16="http://schemas.microsoft.com/office/drawing/2014/main" id="{6D52331E-2B6D-09CA-9581-F3050D18CF6C}"/>
              </a:ext>
            </a:extLst>
          </p:cNvPr>
          <p:cNvSpPr>
            <a:spLocks noGrp="1"/>
          </p:cNvSpPr>
          <p:nvPr>
            <p:ph type="title"/>
          </p:nvPr>
        </p:nvSpPr>
        <p:spPr/>
        <p:txBody>
          <a:bodyPr/>
          <a:lstStyle/>
          <a:p>
            <a:r>
              <a:rPr lang="en-US" dirty="0"/>
              <a:t>Time-series icons</a:t>
            </a:r>
          </a:p>
        </p:txBody>
      </p:sp>
      <p:pic>
        <p:nvPicPr>
          <p:cNvPr id="5" name="Picture 4">
            <a:extLst>
              <a:ext uri="{FF2B5EF4-FFF2-40B4-BE49-F238E27FC236}">
                <a16:creationId xmlns:a16="http://schemas.microsoft.com/office/drawing/2014/main" id="{9FB22D10-0A28-5818-BCEA-95A705573BD6}"/>
              </a:ext>
            </a:extLst>
          </p:cNvPr>
          <p:cNvPicPr>
            <a:picLocks noChangeAspect="1"/>
          </p:cNvPicPr>
          <p:nvPr/>
        </p:nvPicPr>
        <p:blipFill>
          <a:blip r:embed="rId3"/>
          <a:stretch>
            <a:fillRect/>
          </a:stretch>
        </p:blipFill>
        <p:spPr>
          <a:xfrm>
            <a:off x="6308237" y="1090418"/>
            <a:ext cx="5684534" cy="3625960"/>
          </a:xfrm>
          <a:prstGeom prst="rect">
            <a:avLst/>
          </a:prstGeom>
        </p:spPr>
      </p:pic>
    </p:spTree>
    <p:extLst>
      <p:ext uri="{BB962C8B-B14F-4D97-AF65-F5344CB8AC3E}">
        <p14:creationId xmlns:p14="http://schemas.microsoft.com/office/powerpoint/2010/main" val="1601508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D2A90B-6A1A-BF2C-D129-AA3553386070}"/>
              </a:ext>
            </a:extLst>
          </p:cNvPr>
          <p:cNvSpPr>
            <a:spLocks noGrp="1"/>
          </p:cNvSpPr>
          <p:nvPr>
            <p:ph sz="quarter" idx="10"/>
          </p:nvPr>
        </p:nvSpPr>
        <p:spPr/>
        <p:txBody>
          <a:bodyPr/>
          <a:lstStyle/>
          <a:p>
            <a:pPr marL="342900" indent="-342900">
              <a:buFont typeface="Arial" panose="020B0604020202020204" pitchFamily="34" charset="0"/>
              <a:buChar char="•"/>
            </a:pPr>
            <a:r>
              <a:rPr lang="en-US" dirty="0"/>
              <a:t>Each time-series icon data set is associated with an icon style for each module:</a:t>
            </a:r>
          </a:p>
          <a:p>
            <a:pPr marL="569913" lvl="1" indent="-342900">
              <a:buFont typeface="Arial" panose="020B0604020202020204" pitchFamily="34" charset="0"/>
              <a:buChar char="•"/>
            </a:pPr>
            <a:r>
              <a:rPr lang="en-US" dirty="0"/>
              <a:t>Graphic Symbol</a:t>
            </a:r>
          </a:p>
          <a:p>
            <a:pPr marL="569913" lvl="1" indent="-342900">
              <a:buFont typeface="Arial" panose="020B0604020202020204" pitchFamily="34" charset="0"/>
              <a:buChar char="•"/>
            </a:pPr>
            <a:r>
              <a:rPr lang="en-US" dirty="0"/>
              <a:t>Dot</a:t>
            </a:r>
          </a:p>
          <a:p>
            <a:pPr marL="569913" lvl="1" indent="-342900">
              <a:buFont typeface="Arial" panose="020B0604020202020204" pitchFamily="34" charset="0"/>
              <a:buChar char="•"/>
            </a:pPr>
            <a:r>
              <a:rPr lang="en-US" dirty="0"/>
              <a:t>Thumbnail Plot</a:t>
            </a:r>
          </a:p>
          <a:p>
            <a:pPr marL="569913" lvl="1" indent="-342900">
              <a:buFont typeface="Arial" panose="020B0604020202020204" pitchFamily="34" charset="0"/>
              <a:buChar char="•"/>
            </a:pPr>
            <a:r>
              <a:rPr lang="en-US" dirty="0"/>
              <a:t>Quality Color Bar</a:t>
            </a:r>
          </a:p>
          <a:p>
            <a:pPr marL="569913" lvl="1" indent="-342900">
              <a:buFont typeface="Arial" panose="020B0604020202020204" pitchFamily="34" charset="0"/>
              <a:buChar char="•"/>
            </a:pPr>
            <a:r>
              <a:rPr lang="en-US" dirty="0"/>
              <a:t>Threshold Color Bar</a:t>
            </a:r>
          </a:p>
          <a:p>
            <a:pPr marL="569913" lvl="1" indent="-342900">
              <a:buFont typeface="Arial" panose="020B0604020202020204" pitchFamily="34" charset="0"/>
              <a:buChar char="•"/>
            </a:pPr>
            <a:r>
              <a:rPr lang="en-US" dirty="0"/>
              <a:t>None</a:t>
            </a:r>
          </a:p>
          <a:p>
            <a:pPr marL="342900" indent="-342900">
              <a:buFont typeface="Arial" panose="020B0604020202020204" pitchFamily="34" charset="0"/>
              <a:buChar char="•"/>
            </a:pPr>
            <a:r>
              <a:rPr lang="en-US" dirty="0"/>
              <a:t>For example, a flow data set may be represented by: </a:t>
            </a:r>
          </a:p>
          <a:p>
            <a:pPr marL="569913" lvl="1" indent="-342900">
              <a:buFont typeface="Arial" panose="020B0604020202020204" pitchFamily="34" charset="0"/>
              <a:buChar char="•"/>
            </a:pPr>
            <a:r>
              <a:rPr lang="en-US" dirty="0"/>
              <a:t>A quality color bar in Data Acquisition</a:t>
            </a:r>
          </a:p>
          <a:p>
            <a:pPr marL="569913" lvl="1" indent="-342900">
              <a:buFont typeface="Arial" panose="020B0604020202020204" pitchFamily="34" charset="0"/>
              <a:buChar char="•"/>
            </a:pPr>
            <a:r>
              <a:rPr lang="en-US" dirty="0"/>
              <a:t>A thumbnail plot in Data Visualization</a:t>
            </a:r>
          </a:p>
          <a:p>
            <a:pPr marL="569913" lvl="1" indent="-342900">
              <a:buFont typeface="Arial" panose="020B0604020202020204" pitchFamily="34" charset="0"/>
              <a:buChar char="•"/>
            </a:pPr>
            <a:r>
              <a:rPr lang="en-US" dirty="0"/>
              <a:t>A graphic symbol in Model Interface</a:t>
            </a:r>
          </a:p>
        </p:txBody>
      </p:sp>
      <p:sp>
        <p:nvSpPr>
          <p:cNvPr id="3" name="Title 2">
            <a:extLst>
              <a:ext uri="{FF2B5EF4-FFF2-40B4-BE49-F238E27FC236}">
                <a16:creationId xmlns:a16="http://schemas.microsoft.com/office/drawing/2014/main" id="{6D52331E-2B6D-09CA-9581-F3050D18CF6C}"/>
              </a:ext>
            </a:extLst>
          </p:cNvPr>
          <p:cNvSpPr>
            <a:spLocks noGrp="1"/>
          </p:cNvSpPr>
          <p:nvPr>
            <p:ph type="title"/>
          </p:nvPr>
        </p:nvSpPr>
        <p:spPr/>
        <p:txBody>
          <a:bodyPr/>
          <a:lstStyle/>
          <a:p>
            <a:r>
              <a:rPr lang="en-US" dirty="0"/>
              <a:t>Time-series icons</a:t>
            </a:r>
          </a:p>
        </p:txBody>
      </p:sp>
      <p:pic>
        <p:nvPicPr>
          <p:cNvPr id="5" name="Picture 11">
            <a:extLst>
              <a:ext uri="{FF2B5EF4-FFF2-40B4-BE49-F238E27FC236}">
                <a16:creationId xmlns:a16="http://schemas.microsoft.com/office/drawing/2014/main" id="{B7AE2972-1258-B6DA-A9F6-295C0ACC9CCF}"/>
              </a:ext>
            </a:extLst>
          </p:cNvPr>
          <p:cNvPicPr>
            <a:picLocks noChangeAspect="1" noChangeArrowheads="1"/>
          </p:cNvPicPr>
          <p:nvPr/>
        </p:nvPicPr>
        <p:blipFill>
          <a:blip r:embed="rId3" cstate="print"/>
          <a:srcRect/>
          <a:stretch>
            <a:fillRect/>
          </a:stretch>
        </p:blipFill>
        <p:spPr bwMode="auto">
          <a:xfrm>
            <a:off x="4834890" y="1436370"/>
            <a:ext cx="304800" cy="300038"/>
          </a:xfrm>
          <a:prstGeom prst="rect">
            <a:avLst/>
          </a:prstGeom>
          <a:noFill/>
          <a:ln w="9525">
            <a:noFill/>
            <a:miter lim="800000"/>
            <a:headEnd/>
            <a:tailEnd/>
          </a:ln>
        </p:spPr>
      </p:pic>
      <p:pic>
        <p:nvPicPr>
          <p:cNvPr id="6" name="Picture 12">
            <a:extLst>
              <a:ext uri="{FF2B5EF4-FFF2-40B4-BE49-F238E27FC236}">
                <a16:creationId xmlns:a16="http://schemas.microsoft.com/office/drawing/2014/main" id="{7A205744-DAE2-630F-FF3E-FB815EA74739}"/>
              </a:ext>
            </a:extLst>
          </p:cNvPr>
          <p:cNvPicPr>
            <a:picLocks noChangeAspect="1" noChangeArrowheads="1"/>
          </p:cNvPicPr>
          <p:nvPr/>
        </p:nvPicPr>
        <p:blipFill>
          <a:blip r:embed="rId4" cstate="print"/>
          <a:srcRect/>
          <a:stretch>
            <a:fillRect/>
          </a:stretch>
        </p:blipFill>
        <p:spPr bwMode="auto">
          <a:xfrm>
            <a:off x="4911090" y="1897380"/>
            <a:ext cx="152400" cy="141288"/>
          </a:xfrm>
          <a:prstGeom prst="rect">
            <a:avLst/>
          </a:prstGeom>
          <a:noFill/>
          <a:ln w="9525">
            <a:noFill/>
            <a:miter lim="800000"/>
            <a:headEnd/>
            <a:tailEnd/>
          </a:ln>
        </p:spPr>
      </p:pic>
      <p:pic>
        <p:nvPicPr>
          <p:cNvPr id="7" name="Picture 13">
            <a:extLst>
              <a:ext uri="{FF2B5EF4-FFF2-40B4-BE49-F238E27FC236}">
                <a16:creationId xmlns:a16="http://schemas.microsoft.com/office/drawing/2014/main" id="{AA1ACE9E-24A0-4DA4-B41E-F6042D4FCA9D}"/>
              </a:ext>
            </a:extLst>
          </p:cNvPr>
          <p:cNvPicPr>
            <a:picLocks noChangeAspect="1" noChangeArrowheads="1"/>
          </p:cNvPicPr>
          <p:nvPr/>
        </p:nvPicPr>
        <p:blipFill>
          <a:blip r:embed="rId5" cstate="print"/>
          <a:srcRect/>
          <a:stretch>
            <a:fillRect/>
          </a:stretch>
        </p:blipFill>
        <p:spPr bwMode="auto">
          <a:xfrm>
            <a:off x="4796790" y="2127761"/>
            <a:ext cx="381000" cy="357188"/>
          </a:xfrm>
          <a:prstGeom prst="rect">
            <a:avLst/>
          </a:prstGeom>
          <a:noFill/>
          <a:ln w="9525">
            <a:noFill/>
            <a:miter lim="800000"/>
            <a:headEnd/>
            <a:tailEnd/>
          </a:ln>
        </p:spPr>
      </p:pic>
      <p:pic>
        <p:nvPicPr>
          <p:cNvPr id="8" name="Picture 7" descr="0a">
            <a:extLst>
              <a:ext uri="{FF2B5EF4-FFF2-40B4-BE49-F238E27FC236}">
                <a16:creationId xmlns:a16="http://schemas.microsoft.com/office/drawing/2014/main" id="{D156E5C7-7BEA-5E3A-60F9-3EC41101ACF1}"/>
              </a:ext>
            </a:extLst>
          </p:cNvPr>
          <p:cNvPicPr>
            <a:picLocks noChangeAspect="1" noChangeArrowheads="1"/>
          </p:cNvPicPr>
          <p:nvPr/>
        </p:nvPicPr>
        <p:blipFill>
          <a:blip r:embed="rId6" cstate="print"/>
          <a:srcRect/>
          <a:stretch>
            <a:fillRect/>
          </a:stretch>
        </p:blipFill>
        <p:spPr bwMode="auto">
          <a:xfrm>
            <a:off x="4311015" y="2680792"/>
            <a:ext cx="1352550" cy="133350"/>
          </a:xfrm>
          <a:prstGeom prst="rect">
            <a:avLst/>
          </a:prstGeom>
          <a:noFill/>
          <a:ln w="9525">
            <a:noFill/>
            <a:miter lim="800000"/>
            <a:headEnd/>
            <a:tailEnd/>
          </a:ln>
        </p:spPr>
      </p:pic>
      <p:pic>
        <p:nvPicPr>
          <p:cNvPr id="9" name="Picture 8" descr="0a">
            <a:extLst>
              <a:ext uri="{FF2B5EF4-FFF2-40B4-BE49-F238E27FC236}">
                <a16:creationId xmlns:a16="http://schemas.microsoft.com/office/drawing/2014/main" id="{609D1A5C-120D-15B1-B710-2FDF5C4E642D}"/>
              </a:ext>
            </a:extLst>
          </p:cNvPr>
          <p:cNvPicPr>
            <a:picLocks noChangeAspect="1" noChangeArrowheads="1"/>
          </p:cNvPicPr>
          <p:nvPr/>
        </p:nvPicPr>
        <p:blipFill>
          <a:blip r:embed="rId7" cstate="print"/>
          <a:srcRect/>
          <a:stretch>
            <a:fillRect/>
          </a:stretch>
        </p:blipFill>
        <p:spPr bwMode="auto">
          <a:xfrm>
            <a:off x="4311015" y="3009985"/>
            <a:ext cx="1390650" cy="133350"/>
          </a:xfrm>
          <a:prstGeom prst="rect">
            <a:avLst/>
          </a:prstGeom>
          <a:noFill/>
          <a:ln w="9525">
            <a:noFill/>
            <a:miter lim="800000"/>
            <a:headEnd/>
            <a:tailEnd/>
          </a:ln>
        </p:spPr>
      </p:pic>
    </p:spTree>
    <p:extLst>
      <p:ext uri="{BB962C8B-B14F-4D97-AF65-F5344CB8AC3E}">
        <p14:creationId xmlns:p14="http://schemas.microsoft.com/office/powerpoint/2010/main" val="1895544375"/>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15359</TotalTime>
  <Words>1186</Words>
  <Application>Microsoft Office PowerPoint</Application>
  <PresentationFormat>Widescreen</PresentationFormat>
  <Paragraphs>187</Paragraphs>
  <Slides>23</Slides>
  <Notes>19</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23</vt:i4>
      </vt:variant>
    </vt:vector>
  </HeadingPairs>
  <TitlesOfParts>
    <vt:vector size="33" baseType="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CWMS CAVI Orientation</vt:lpstr>
      <vt:lpstr>Objective</vt:lpstr>
      <vt:lpstr>Overview </vt:lpstr>
      <vt:lpstr>PowerPoint Presentation</vt:lpstr>
      <vt:lpstr>CAVI Purpose</vt:lpstr>
      <vt:lpstr>Screen components</vt:lpstr>
      <vt:lpstr>Layers</vt:lpstr>
      <vt:lpstr>Time-series icons</vt:lpstr>
      <vt:lpstr>Time-series icons</vt:lpstr>
      <vt:lpstr>Time-series plots and Tables</vt:lpstr>
      <vt:lpstr>scripts</vt:lpstr>
      <vt:lpstr>PowerPoint Presentation</vt:lpstr>
      <vt:lpstr>Cavi login</vt:lpstr>
      <vt:lpstr>Data acquisition module purpose</vt:lpstr>
      <vt:lpstr>Data status summary table</vt:lpstr>
      <vt:lpstr>Data validation editor</vt:lpstr>
      <vt:lpstr>Data visualization module</vt:lpstr>
      <vt:lpstr>Data visualization module</vt:lpstr>
      <vt:lpstr>Modeling module</vt:lpstr>
      <vt:lpstr>Modeling Module</vt:lpstr>
      <vt:lpstr>Watershed Setup Module</vt:lpstr>
      <vt:lpstr>Summary</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Fleming, Matthew J CIV USARMY CEIWR-HEC (US)</cp:lastModifiedBy>
  <cp:revision>411</cp:revision>
  <dcterms:created xsi:type="dcterms:W3CDTF">2017-02-20T05:10:01Z</dcterms:created>
  <dcterms:modified xsi:type="dcterms:W3CDTF">2024-11-21T16:32:22Z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