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15"/>
  </p:notesMasterIdLst>
  <p:handoutMasterIdLst>
    <p:handoutMasterId r:id="rId16"/>
  </p:handoutMasterIdLst>
  <p:sldIdLst>
    <p:sldId id="478" r:id="rId11"/>
    <p:sldId id="292" r:id="rId12"/>
    <p:sldId id="444" r:id="rId13"/>
    <p:sldId id="47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75702" autoAdjust="0"/>
  </p:normalViewPr>
  <p:slideViewPr>
    <p:cSldViewPr snapToGrid="0">
      <p:cViewPr varScale="1">
        <p:scale>
          <a:sx n="77" d="100"/>
          <a:sy n="77" d="100"/>
        </p:scale>
        <p:origin x="726" y="90"/>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Master" Target="slideMasters/slideMaster7.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1/4/2025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1474245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682233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4</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0349346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8" r:id="rId28"/>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CWMS CAVI Orientation</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Matt Fleming, P.E.</a:t>
            </a:r>
          </a:p>
          <a:p>
            <a:r>
              <a:rPr lang="en-US" sz="1800" dirty="0"/>
              <a:t>Hydrologic Engineering Center</a:t>
            </a:r>
          </a:p>
          <a:p>
            <a:endParaRPr lang="en-US" dirty="0"/>
          </a:p>
          <a:p>
            <a:r>
              <a:rPr lang="en-US" sz="2400" b="1" dirty="0"/>
              <a:t>CWMS Prospect Course</a:t>
            </a:r>
          </a:p>
          <a:p>
            <a:endParaRPr lang="en-US" sz="2400" b="1" dirty="0"/>
          </a:p>
          <a:p>
            <a:r>
              <a:rPr lang="en-US" sz="2400" b="1" dirty="0"/>
              <a:t>Overview </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lvl="1"/>
            <a:endParaRPr lang="en-US" dirty="0"/>
          </a:p>
          <a:p>
            <a:pPr lvl="1"/>
            <a:endParaRPr lang="en-US" dirty="0"/>
          </a:p>
          <a:p>
            <a:pPr lvl="1"/>
            <a:endParaRPr lang="en-US" dirty="0"/>
          </a:p>
          <a:p>
            <a:pPr marL="0" lvl="1" indent="0" algn="ctr">
              <a:buNone/>
            </a:pPr>
            <a:r>
              <a:rPr lang="en-US" sz="2800" dirty="0"/>
              <a:t>Learn about the Control and Visualization Interface </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effectLst>
                  <a:outerShdw blurRad="38100" dist="38100" dir="2700000" algn="tl">
                    <a:srgbClr val="000000">
                      <a:alpha val="43137"/>
                    </a:srgbClr>
                  </a:outerShdw>
                </a:effectLst>
              </a:rPr>
              <a:t>Objective</a:t>
            </a:r>
            <a:endParaRPr lang="en-US" sz="3600" dirty="0"/>
          </a:p>
        </p:txBody>
      </p:sp>
    </p:spTree>
    <p:extLst>
      <p:ext uri="{BB962C8B-B14F-4D97-AF65-F5344CB8AC3E}">
        <p14:creationId xmlns:p14="http://schemas.microsoft.com/office/powerpoint/2010/main" val="3082422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3AFFADB-D137-60E0-6BFA-FD9B729F1AFF}"/>
              </a:ext>
            </a:extLst>
          </p:cNvPr>
          <p:cNvSpPr>
            <a:spLocks noGrp="1"/>
          </p:cNvSpPr>
          <p:nvPr>
            <p:ph sz="quarter" idx="10"/>
          </p:nvPr>
        </p:nvSpPr>
        <p:spPr/>
        <p:txBody>
          <a:bodyPr/>
          <a:lstStyle/>
          <a:p>
            <a:pPr marL="342900" indent="-342900" defTabSz="923925">
              <a:buFont typeface="Wingdings" panose="05000000000000000000" pitchFamily="2" charset="2"/>
              <a:buChar char="§"/>
            </a:pPr>
            <a:r>
              <a:rPr lang="en-US" sz="2800" dirty="0"/>
              <a:t>Introduce the CWMS Control and Visualization Interface (CAVI)</a:t>
            </a:r>
          </a:p>
          <a:p>
            <a:pPr marL="569913" lvl="1" indent="-342900" defTabSz="923925"/>
            <a:r>
              <a:rPr lang="en-US" sz="2800" dirty="0"/>
              <a:t>Screen Components</a:t>
            </a:r>
          </a:p>
          <a:p>
            <a:pPr marL="569913" lvl="1" indent="-342900" defTabSz="923925"/>
            <a:r>
              <a:rPr lang="en-US" sz="2800" dirty="0"/>
              <a:t>Layers</a:t>
            </a:r>
          </a:p>
          <a:p>
            <a:pPr marL="569913" lvl="1" indent="-342900" defTabSz="923925"/>
            <a:r>
              <a:rPr lang="en-US" sz="2800" dirty="0"/>
              <a:t>Time-Series Icons</a:t>
            </a:r>
          </a:p>
          <a:p>
            <a:pPr marL="569913" lvl="1" indent="-342900" defTabSz="923925"/>
            <a:r>
              <a:rPr lang="en-US" sz="2800" dirty="0"/>
              <a:t>Scripts</a:t>
            </a:r>
          </a:p>
          <a:p>
            <a:pPr marL="342900" indent="-342900" defTabSz="923925">
              <a:buFont typeface="Wingdings" panose="05000000000000000000" pitchFamily="2" charset="2"/>
              <a:buChar char="§"/>
            </a:pPr>
            <a:r>
              <a:rPr lang="en-US" sz="2800" dirty="0"/>
              <a:t>Introduce CAVI components and modules</a:t>
            </a:r>
          </a:p>
          <a:p>
            <a:pPr marL="569913" lvl="1" indent="-342900" defTabSz="923925"/>
            <a:r>
              <a:rPr lang="en-US" sz="2800" dirty="0"/>
              <a:t>Modules</a:t>
            </a:r>
          </a:p>
          <a:p>
            <a:pPr marL="804863" lvl="2" indent="-342900" defTabSz="923925">
              <a:buFont typeface="Wingdings" panose="05000000000000000000" pitchFamily="2" charset="2"/>
              <a:buChar char="§"/>
            </a:pPr>
            <a:r>
              <a:rPr lang="en-US" sz="2800" dirty="0"/>
              <a:t>Purpose and use</a:t>
            </a:r>
          </a:p>
          <a:p>
            <a:pPr marL="569913" lvl="1" indent="-342900" defTabSz="923925"/>
            <a:r>
              <a:rPr lang="en-US" sz="2800" dirty="0"/>
              <a:t>Available tools</a:t>
            </a:r>
          </a:p>
          <a:p>
            <a:pPr marL="569913" lvl="1" indent="-342900" defTabSz="923925"/>
            <a:endParaRPr lang="en-US" dirty="0"/>
          </a:p>
        </p:txBody>
      </p:sp>
      <p:sp>
        <p:nvSpPr>
          <p:cNvPr id="3" name="Title 2">
            <a:extLst>
              <a:ext uri="{FF2B5EF4-FFF2-40B4-BE49-F238E27FC236}">
                <a16:creationId xmlns:a16="http://schemas.microsoft.com/office/drawing/2014/main" id="{14654D60-FF48-C588-D391-6A4A856BC8B6}"/>
              </a:ext>
            </a:extLst>
          </p:cNvPr>
          <p:cNvSpPr>
            <a:spLocks noGrp="1"/>
          </p:cNvSpPr>
          <p:nvPr>
            <p:ph type="title"/>
          </p:nvPr>
        </p:nvSpPr>
        <p:spPr/>
        <p:txBody>
          <a:bodyPr/>
          <a:lstStyle/>
          <a:p>
            <a:r>
              <a:rPr lang="en-US" dirty="0"/>
              <a:t>Overview	</a:t>
            </a:r>
          </a:p>
        </p:txBody>
      </p:sp>
    </p:spTree>
    <p:extLst>
      <p:ext uri="{BB962C8B-B14F-4D97-AF65-F5344CB8AC3E}">
        <p14:creationId xmlns:p14="http://schemas.microsoft.com/office/powerpoint/2010/main" val="3805819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
        <p:nvSpPr>
          <p:cNvPr id="4" name="TextBox 3">
            <a:extLst>
              <a:ext uri="{FF2B5EF4-FFF2-40B4-BE49-F238E27FC236}">
                <a16:creationId xmlns:a16="http://schemas.microsoft.com/office/drawing/2014/main" id="{64DDCADB-262E-C7AE-5406-569A7CA6957E}"/>
              </a:ext>
            </a:extLst>
          </p:cNvPr>
          <p:cNvSpPr txBox="1"/>
          <p:nvPr/>
        </p:nvSpPr>
        <p:spPr>
          <a:xfrm>
            <a:off x="5648131" y="5971592"/>
            <a:ext cx="2484976" cy="369332"/>
          </a:xfrm>
          <a:prstGeom prst="rect">
            <a:avLst/>
          </a:prstGeom>
          <a:noFill/>
        </p:spPr>
        <p:txBody>
          <a:bodyPr wrap="none" rtlCol="0">
            <a:spAutoFit/>
          </a:bodyPr>
          <a:lstStyle/>
          <a:p>
            <a:r>
              <a:rPr lang="en-US" dirty="0">
                <a:solidFill>
                  <a:schemeClr val="tx2"/>
                </a:solidFill>
              </a:rPr>
              <a:t>“Just keep </a:t>
            </a:r>
            <a:r>
              <a:rPr lang="en-US" dirty="0" err="1">
                <a:solidFill>
                  <a:schemeClr val="tx2"/>
                </a:solidFill>
              </a:rPr>
              <a:t>CWMS’ing</a:t>
            </a:r>
            <a:r>
              <a:rPr lang="en-US" dirty="0">
                <a:solidFill>
                  <a:schemeClr val="tx2"/>
                </a:solidFill>
              </a:rPr>
              <a:t>”</a:t>
            </a:r>
          </a:p>
        </p:txBody>
      </p:sp>
    </p:spTree>
    <p:extLst>
      <p:ext uri="{BB962C8B-B14F-4D97-AF65-F5344CB8AC3E}">
        <p14:creationId xmlns:p14="http://schemas.microsoft.com/office/powerpoint/2010/main" val="1355575733"/>
      </p:ext>
    </p:extLst>
  </p:cSld>
  <p:clrMapOvr>
    <a:masterClrMapping/>
  </p:clrMapOvr>
  <p:transition/>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20109</TotalTime>
  <Words>123</Words>
  <Application>Microsoft Office PowerPoint</Application>
  <PresentationFormat>Widescreen</PresentationFormat>
  <Paragraphs>31</Paragraphs>
  <Slides>4</Slides>
  <Notes>3</Notes>
  <HiddenSlides>0</HiddenSlides>
  <MMClips>0</MMClips>
  <ScaleCrop>false</ScaleCrop>
  <HeadingPairs>
    <vt:vector size="6" baseType="variant">
      <vt:variant>
        <vt:lpstr>Fonts Used</vt:lpstr>
      </vt:variant>
      <vt:variant>
        <vt:i4>3</vt:i4>
      </vt:variant>
      <vt:variant>
        <vt:lpstr>Theme</vt:lpstr>
      </vt:variant>
      <vt:variant>
        <vt:i4>7</vt:i4>
      </vt:variant>
      <vt:variant>
        <vt:lpstr>Slide Titles</vt:lpstr>
      </vt:variant>
      <vt:variant>
        <vt:i4>4</vt:i4>
      </vt:variant>
    </vt:vector>
  </HeadingPairs>
  <TitlesOfParts>
    <vt:vector size="14" baseType="lpstr">
      <vt:lpstr>Arial</vt:lpstr>
      <vt:lpstr>Calibri</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CWMS CAVI Orientation</vt:lpstr>
      <vt:lpstr>Objective</vt:lpstr>
      <vt:lpstr>Overview </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Fleming, Matthew J CIV USARMY CEIWR-HEC (US)</cp:lastModifiedBy>
  <cp:revision>413</cp:revision>
  <dcterms:created xsi:type="dcterms:W3CDTF">2017-02-20T05:10:01Z</dcterms:created>
  <dcterms:modified xsi:type="dcterms:W3CDTF">2025-01-04T22:17:00Z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