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3.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4.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5.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6.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7.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theme/theme8.xml" ContentType="application/vnd.openxmlformats-officedocument.theme+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39.jpg" ContentType="image/jpeg"/>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70.jpg" ContentType="image/jpeg"/>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198" r:id="rId11"/>
    <p:sldMasterId id="2147484226" r:id="rId12"/>
  </p:sldMasterIdLst>
  <p:notesMasterIdLst>
    <p:notesMasterId r:id="rId55"/>
  </p:notesMasterIdLst>
  <p:handoutMasterIdLst>
    <p:handoutMasterId r:id="rId56"/>
  </p:handoutMasterIdLst>
  <p:sldIdLst>
    <p:sldId id="513" r:id="rId13"/>
    <p:sldId id="292" r:id="rId14"/>
    <p:sldId id="453" r:id="rId15"/>
    <p:sldId id="491" r:id="rId16"/>
    <p:sldId id="514" r:id="rId17"/>
    <p:sldId id="492" r:id="rId18"/>
    <p:sldId id="493" r:id="rId19"/>
    <p:sldId id="454" r:id="rId20"/>
    <p:sldId id="494" r:id="rId21"/>
    <p:sldId id="495" r:id="rId22"/>
    <p:sldId id="496" r:id="rId23"/>
    <p:sldId id="497" r:id="rId24"/>
    <p:sldId id="498" r:id="rId25"/>
    <p:sldId id="499" r:id="rId26"/>
    <p:sldId id="515" r:id="rId27"/>
    <p:sldId id="448" r:id="rId28"/>
    <p:sldId id="500" r:id="rId29"/>
    <p:sldId id="449" r:id="rId30"/>
    <p:sldId id="501" r:id="rId31"/>
    <p:sldId id="502" r:id="rId32"/>
    <p:sldId id="445" r:id="rId33"/>
    <p:sldId id="503" r:id="rId34"/>
    <p:sldId id="504" r:id="rId35"/>
    <p:sldId id="505" r:id="rId36"/>
    <p:sldId id="451" r:id="rId37"/>
    <p:sldId id="452" r:id="rId38"/>
    <p:sldId id="516" r:id="rId39"/>
    <p:sldId id="506" r:id="rId40"/>
    <p:sldId id="507" r:id="rId41"/>
    <p:sldId id="517" r:id="rId42"/>
    <p:sldId id="474" r:id="rId43"/>
    <p:sldId id="508" r:id="rId44"/>
    <p:sldId id="518" r:id="rId45"/>
    <p:sldId id="479" r:id="rId46"/>
    <p:sldId id="509" r:id="rId47"/>
    <p:sldId id="510" r:id="rId48"/>
    <p:sldId id="511" r:id="rId49"/>
    <p:sldId id="519" r:id="rId50"/>
    <p:sldId id="487" r:id="rId51"/>
    <p:sldId id="488" r:id="rId52"/>
    <p:sldId id="489" r:id="rId53"/>
    <p:sldId id="512"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notesMaster" Target="notesMasters/notesMaster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viewProps" Target="viewProps.xml"/><Relationship Id="rId5" Type="http://schemas.openxmlformats.org/officeDocument/2006/relationships/slideMaster" Target="slideMasters/slideMaster2.xml"/><Relationship Id="rId19" Type="http://schemas.openxmlformats.org/officeDocument/2006/relationships/slide" Target="slides/slide7.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handoutMaster" Target="handoutMasters/handoutMaster1.xml"/><Relationship Id="rId8" Type="http://schemas.openxmlformats.org/officeDocument/2006/relationships/slideMaster" Target="slideMasters/slideMaster5.xml"/><Relationship Id="rId51" Type="http://schemas.openxmlformats.org/officeDocument/2006/relationships/slide" Target="slides/slide39.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theme" Target="theme/theme1.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presProps" Target="presProps.xml"/><Relationship Id="rId10" Type="http://schemas.openxmlformats.org/officeDocument/2006/relationships/slideMaster" Target="slideMasters/slideMaster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3104316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690176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a:p>
        </p:txBody>
      </p:sp>
    </p:spTree>
    <p:extLst>
      <p:ext uri="{BB962C8B-B14F-4D97-AF65-F5344CB8AC3E}">
        <p14:creationId xmlns:p14="http://schemas.microsoft.com/office/powerpoint/2010/main" val="2840929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Windows and Forecast Times</a:t>
            </a:r>
          </a:p>
          <a:p>
            <a:pPr marL="228533" lvl="0" indent="0">
              <a:buFont typeface="+mj-lt"/>
              <a:buNone/>
            </a:pPr>
            <a:r>
              <a:rPr lang="en-US" dirty="0"/>
              <a:t>4.  Starting date/time of the simulation.  AKA – lookback time.</a:t>
            </a:r>
          </a:p>
          <a:p>
            <a:pPr lvl="2"/>
            <a:r>
              <a:rPr lang="en-US" dirty="0"/>
              <a:t>Where the </a:t>
            </a:r>
            <a:r>
              <a:rPr lang="en-US" b="1" dirty="0"/>
              <a:t>observed data</a:t>
            </a:r>
            <a:r>
              <a:rPr lang="en-US" dirty="0"/>
              <a:t> used in the simulation </a:t>
            </a:r>
            <a:r>
              <a:rPr lang="en-US" b="1" dirty="0"/>
              <a:t>begins</a:t>
            </a:r>
            <a:r>
              <a:rPr lang="en-US" dirty="0"/>
              <a:t>.  HMS and RAS start simulating at this time.</a:t>
            </a:r>
          </a:p>
          <a:p>
            <a:pPr lvl="2">
              <a:buFontTx/>
              <a:buAutoNum type="alphaLcPeriod"/>
            </a:pPr>
            <a:r>
              <a:rPr lang="en-US" dirty="0"/>
              <a:t>CWMS is </a:t>
            </a:r>
            <a:r>
              <a:rPr lang="en-US" i="1" dirty="0"/>
              <a:t>event-oriented</a:t>
            </a:r>
            <a:r>
              <a:rPr lang="en-US" dirty="0"/>
              <a:t>.  In order to calibrate HMS loss rate and base flow parameters, the start time should be </a:t>
            </a:r>
            <a:r>
              <a:rPr lang="en-US" b="1" dirty="0"/>
              <a:t>prior to the start of the rainfall</a:t>
            </a:r>
            <a:r>
              <a:rPr lang="en-US" dirty="0"/>
              <a:t> for the initial forecast of the event.</a:t>
            </a:r>
          </a:p>
          <a:p>
            <a:pPr lvl="3"/>
            <a:r>
              <a:rPr lang="en-US" dirty="0"/>
              <a:t>Typically greater than 6 hours, and less than 2 weeks.</a:t>
            </a:r>
          </a:p>
          <a:p>
            <a:pPr lvl="2" eaLnBrk="1" hangingPunct="1">
              <a:spcBef>
                <a:spcPct val="10000"/>
              </a:spcBef>
              <a:buFont typeface="+mj-lt"/>
              <a:buAutoNum type="alphaLcPeriod"/>
            </a:pPr>
            <a:r>
              <a:rPr lang="en-US" b="1" dirty="0"/>
              <a:t>For HMS</a:t>
            </a:r>
            <a:r>
              <a:rPr lang="en-US" dirty="0"/>
              <a:t>, If it’s been raining for an extended period:</a:t>
            </a:r>
          </a:p>
          <a:p>
            <a:pPr lvl="3" eaLnBrk="1" hangingPunct="1">
              <a:spcBef>
                <a:spcPct val="10000"/>
              </a:spcBef>
            </a:pPr>
            <a:r>
              <a:rPr lang="en-US" dirty="0"/>
              <a:t>Select an appropriate lull in the storm.             </a:t>
            </a:r>
          </a:p>
          <a:p>
            <a:pPr marL="1210936" lvl="0" indent="-228600" eaLnBrk="1" hangingPunct="1">
              <a:spcBef>
                <a:spcPct val="10000"/>
              </a:spcBef>
              <a:buFont typeface="+mj-lt"/>
              <a:buAutoNum type="alphaLcParenR"/>
            </a:pPr>
            <a:r>
              <a:rPr lang="en-US" dirty="0"/>
              <a:t>Set your initial loss rate low, close to the constant loss rate.</a:t>
            </a:r>
          </a:p>
          <a:p>
            <a:pPr marL="1210936" lvl="0" indent="-228600" eaLnBrk="1" hangingPunct="1">
              <a:spcBef>
                <a:spcPct val="10000"/>
              </a:spcBef>
              <a:buFont typeface="+mj-lt"/>
              <a:buAutoNum type="alphaLcParenR"/>
            </a:pPr>
            <a:r>
              <a:rPr lang="en-US" dirty="0"/>
              <a:t>Set your base flow to what it was prior to the event.   (it won’t have much effect at this point)</a:t>
            </a:r>
          </a:p>
          <a:p>
            <a:pPr marL="1210936" lvl="0" indent="-228600" eaLnBrk="1" hangingPunct="1">
              <a:spcBef>
                <a:spcPct val="10000"/>
              </a:spcBef>
              <a:buFont typeface="+mj-lt"/>
              <a:buAutoNum type="alphaLcParenR"/>
            </a:pPr>
            <a:r>
              <a:rPr lang="en-US" dirty="0"/>
              <a:t>Set an appropriate recovery rate in the “Deficit-Constant” HMS/HFP editor</a:t>
            </a:r>
          </a:p>
          <a:p>
            <a:pPr marL="719768" marR="0" lvl="0" indent="-228600" algn="l" defTabSz="914400" rtl="0" eaLnBrk="1" fontAlgn="base" latinLnBrk="0" hangingPunct="1">
              <a:lnSpc>
                <a:spcPct val="100000"/>
              </a:lnSpc>
              <a:spcBef>
                <a:spcPct val="10000"/>
              </a:spcBef>
              <a:spcAft>
                <a:spcPts val="200"/>
              </a:spcAft>
              <a:buClrTx/>
              <a:buSzTx/>
              <a:buFont typeface="+mj-lt"/>
              <a:buAutoNum type="alphaLcPeriod" startAt="4"/>
              <a:tabLst/>
              <a:defRPr/>
            </a:pPr>
            <a:r>
              <a:rPr lang="en-US" dirty="0"/>
              <a:t>If it hasn’t rained yet:</a:t>
            </a:r>
          </a:p>
          <a:p>
            <a:pPr marL="956861" lvl="1" indent="-237093" eaLnBrk="1" hangingPunct="1">
              <a:spcBef>
                <a:spcPct val="10000"/>
              </a:spcBef>
              <a:buFont typeface="+mj-lt"/>
              <a:buAutoNum type="arabicParenR"/>
            </a:pPr>
            <a:r>
              <a:rPr lang="en-US" dirty="0"/>
              <a:t>Generally, set the starting time to greater than the routing time from the top of the watershed to the outlet.</a:t>
            </a:r>
          </a:p>
          <a:p>
            <a:pPr marL="956861" lvl="1" indent="-237093" eaLnBrk="1" hangingPunct="1">
              <a:spcBef>
                <a:spcPct val="10000"/>
              </a:spcBef>
              <a:buFont typeface="+mj-lt"/>
              <a:buAutoNum type="arabicParenR"/>
            </a:pPr>
            <a:r>
              <a:rPr lang="en-US" dirty="0"/>
              <a:t>Long enough to estimate base flow parameters.</a:t>
            </a:r>
          </a:p>
          <a:p>
            <a:pPr marL="728261" lvl="0" indent="-237093" eaLnBrk="1" hangingPunct="1">
              <a:spcBef>
                <a:spcPct val="10000"/>
              </a:spcBef>
              <a:buFont typeface="+mj-lt"/>
              <a:buAutoNum type="alphaLcPeriod" startAt="4"/>
            </a:pPr>
            <a:r>
              <a:rPr lang="en-US" b="1" dirty="0"/>
              <a:t>For ResSim</a:t>
            </a:r>
            <a:r>
              <a:rPr lang="en-US" dirty="0"/>
              <a:t>, the lookback window should be at least as long as it takes to route flow from the upstream-most reservoir to the downstream-most control point.</a:t>
            </a:r>
          </a:p>
          <a:p>
            <a:pPr marL="728261" lvl="0" indent="-237093" eaLnBrk="1" hangingPunct="1">
              <a:spcBef>
                <a:spcPct val="10000"/>
              </a:spcBef>
              <a:buFont typeface="+mj-lt"/>
              <a:buAutoNum type="alphaLcPeriod" startAt="4"/>
            </a:pPr>
            <a:r>
              <a:rPr lang="en-US" dirty="0"/>
              <a:t>For RAS, the lookback period should reflect a period of reasonably steady flows throughout the basin.</a:t>
            </a:r>
          </a:p>
          <a:p>
            <a:pPr lvl="2">
              <a:buAutoNum type="alphaLcPeriod"/>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a:p>
        </p:txBody>
      </p:sp>
    </p:spTree>
    <p:extLst>
      <p:ext uri="{BB962C8B-B14F-4D97-AF65-F5344CB8AC3E}">
        <p14:creationId xmlns:p14="http://schemas.microsoft.com/office/powerpoint/2010/main" val="419445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534" lvl="1" indent="-228534" defTabSz="914132">
              <a:buFont typeface="+mj-lt"/>
              <a:buAutoNum type="alphaUcPeriod" startAt="3"/>
              <a:defRPr/>
            </a:pPr>
            <a:r>
              <a:rPr lang="en-US" dirty="0"/>
              <a:t>Editing And Running Models</a:t>
            </a:r>
          </a:p>
          <a:p>
            <a:pPr marL="685599" lvl="1" indent="-228534">
              <a:buFont typeface="+mj-lt"/>
              <a:buAutoNum type="arabicPeriod" startAt="3"/>
            </a:pPr>
            <a:r>
              <a:rPr lang="en-US" dirty="0"/>
              <a:t>Run all models for a forecast run by selecting the forecast,</a:t>
            </a:r>
            <a:r>
              <a:rPr lang="en-US" baseline="0" dirty="0"/>
              <a:t> and then:</a:t>
            </a:r>
          </a:p>
          <a:p>
            <a:pPr marL="1142666" lvl="2" indent="-228534"/>
            <a:r>
              <a:rPr lang="en-US" dirty="0"/>
              <a:t>Right clicking and selection the “Compute” menu.</a:t>
            </a:r>
          </a:p>
          <a:p>
            <a:pPr marL="1142666" lvl="2" indent="-228534"/>
            <a:r>
              <a:rPr lang="en-US" dirty="0"/>
              <a:t>Selecting the Compute Button in the Actions Panel.</a:t>
            </a:r>
          </a:p>
          <a:p>
            <a:pPr marL="668481" lvl="1" indent="-228534">
              <a:buAutoNum type="arabicPeriod" startAt="3"/>
            </a:pPr>
            <a:r>
              <a:rPr lang="en-US" dirty="0">
                <a:solidFill>
                  <a:prstClr val="black"/>
                </a:solidFill>
                <a:cs typeface="Times New Roman" panose="02020603050405020304" pitchFamily="18" charset="0"/>
              </a:rPr>
              <a:t>Run an individual model by selecting the model in the Forecast run panel, then pressing the “Compute”</a:t>
            </a:r>
            <a:r>
              <a:rPr lang="en-US" baseline="0" dirty="0">
                <a:solidFill>
                  <a:prstClr val="black"/>
                </a:solidFill>
                <a:cs typeface="Times New Roman" panose="02020603050405020304" pitchFamily="18" charset="0"/>
              </a:rPr>
              <a:t> </a:t>
            </a:r>
            <a:r>
              <a:rPr lang="en-US" dirty="0">
                <a:solidFill>
                  <a:prstClr val="black"/>
                </a:solidFill>
                <a:cs typeface="Times New Roman" panose="02020603050405020304" pitchFamily="18" charset="0"/>
              </a:rPr>
              <a:t>button in the Actions panel.</a:t>
            </a:r>
          </a:p>
          <a:p>
            <a:pPr marL="1142666" lvl="2" indent="-228534"/>
            <a:r>
              <a:rPr lang="en-US" dirty="0">
                <a:solidFill>
                  <a:prstClr val="black"/>
                </a:solidFill>
                <a:cs typeface="Times New Roman" panose="02020603050405020304" pitchFamily="18" charset="0"/>
              </a:rPr>
              <a:t>Will run any models in the sequence before it that needs to be run.</a:t>
            </a:r>
          </a:p>
          <a:p>
            <a:pPr marL="1142666" lvl="2" indent="-228534"/>
            <a:r>
              <a:rPr lang="en-US" dirty="0">
                <a:solidFill>
                  <a:prstClr val="black"/>
                </a:solidFill>
                <a:cs typeface="Times New Roman" panose="02020603050405020304" pitchFamily="18" charset="0"/>
              </a:rPr>
              <a:t>Select “Force Recompute” checkbox to force all prior models to be re-computed.</a:t>
            </a:r>
          </a:p>
          <a:p>
            <a:pPr marL="1625408" lvl="3" indent="-237093"/>
            <a:r>
              <a:rPr lang="en-US" dirty="0">
                <a:solidFill>
                  <a:prstClr val="black"/>
                </a:solidFill>
                <a:cs typeface="Times New Roman" panose="02020603050405020304" pitchFamily="18" charset="0"/>
              </a:rPr>
              <a:t>You can also hold the Control key on the keyboard when you click the compute button to force a recompute.</a:t>
            </a:r>
          </a:p>
          <a:p>
            <a:pPr marL="1142666" lvl="2" indent="-228534"/>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a:p>
        </p:txBody>
      </p:sp>
    </p:spTree>
    <p:extLst>
      <p:ext uri="{BB962C8B-B14F-4D97-AF65-F5344CB8AC3E}">
        <p14:creationId xmlns:p14="http://schemas.microsoft.com/office/powerpoint/2010/main" val="505861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534" lvl="1" indent="-228534" defTabSz="914132">
              <a:buFont typeface="+mj-lt"/>
              <a:buAutoNum type="alphaUcPeriod" startAt="3"/>
              <a:defRPr/>
            </a:pPr>
            <a:r>
              <a:rPr lang="en-US" dirty="0"/>
              <a:t>Editing And Running Models</a:t>
            </a:r>
          </a:p>
          <a:p>
            <a:pPr marL="685599" lvl="1" indent="-228534">
              <a:buFont typeface="+mj-lt"/>
              <a:buAutoNum type="arabicPeriod" startAt="5"/>
            </a:pPr>
            <a:r>
              <a:rPr lang="en-US" dirty="0"/>
              <a:t>After</a:t>
            </a:r>
            <a:r>
              <a:rPr lang="en-US" baseline="0" dirty="0"/>
              <a:t> choosing to compute, the compute progress dialog will open.</a:t>
            </a:r>
          </a:p>
          <a:p>
            <a:pPr marL="1142666" lvl="2" indent="-228534"/>
            <a:r>
              <a:rPr lang="en-US" baseline="0" dirty="0"/>
              <a:t>This dialog box gives useful output detailing any issues found throughout the forecast run for any of the models being computed.</a:t>
            </a: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29</a:t>
            </a:fld>
            <a:endParaRPr lang="en-US"/>
          </a:p>
        </p:txBody>
      </p:sp>
    </p:spTree>
    <p:extLst>
      <p:ext uri="{BB962C8B-B14F-4D97-AF65-F5344CB8AC3E}">
        <p14:creationId xmlns:p14="http://schemas.microsoft.com/office/powerpoint/2010/main" val="15672340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3E8EBF-06D8-485B-87F2-B8DD145453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3880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0855"/>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a:t>Russell Errett</a:t>
            </a:r>
            <a:endParaRPr lang="en-US" dirty="0"/>
          </a:p>
        </p:txBody>
      </p:sp>
    </p:spTree>
    <p:extLst>
      <p:ext uri="{BB962C8B-B14F-4D97-AF65-F5344CB8AC3E}">
        <p14:creationId xmlns:p14="http://schemas.microsoft.com/office/powerpoint/2010/main" val="403480199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920284415"/>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r>
              <a:rPr lang="en-US"/>
              <a:t>August 2023</a:t>
            </a:r>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r>
              <a:rPr lang="en-US"/>
              <a:t>Russell Errett</a:t>
            </a:r>
            <a:endParaRPr lang="en-US" dirty="0"/>
          </a:p>
        </p:txBody>
      </p:sp>
    </p:spTree>
    <p:extLst>
      <p:ext uri="{BB962C8B-B14F-4D97-AF65-F5344CB8AC3E}">
        <p14:creationId xmlns:p14="http://schemas.microsoft.com/office/powerpoint/2010/main" val="140728388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7654007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63404863"/>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98575305"/>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r>
              <a:rPr lang="en-US"/>
              <a:t>Russell Errett</a:t>
            </a:r>
            <a:endParaRPr lang="en-US" dirty="0"/>
          </a:p>
        </p:txBody>
      </p:sp>
    </p:spTree>
    <p:extLst>
      <p:ext uri="{BB962C8B-B14F-4D97-AF65-F5344CB8AC3E}">
        <p14:creationId xmlns:p14="http://schemas.microsoft.com/office/powerpoint/2010/main" val="2633841453"/>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r>
              <a:rPr lang="en-US"/>
              <a:t>August 2023</a:t>
            </a:r>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30237190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211565430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114091721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42903286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67776541"/>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24655146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r>
              <a:rPr lang="en-US"/>
              <a:t>August 2023</a:t>
            </a:r>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946733"/>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3006704617"/>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3629595575"/>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r>
              <a:rPr lang="en-US"/>
              <a:t>Russell Errett</a:t>
            </a:r>
            <a:endParaRPr lang="en-US" dirty="0"/>
          </a:p>
        </p:txBody>
      </p:sp>
    </p:spTree>
    <p:extLst>
      <p:ext uri="{BB962C8B-B14F-4D97-AF65-F5344CB8AC3E}">
        <p14:creationId xmlns:p14="http://schemas.microsoft.com/office/powerpoint/2010/main" val="249312062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r>
              <a:rPr lang="en-US"/>
              <a:t>Russell Errett</a:t>
            </a:r>
            <a:endParaRPr lang="en-US" dirty="0"/>
          </a:p>
        </p:txBody>
      </p:sp>
    </p:spTree>
    <p:extLst>
      <p:ext uri="{BB962C8B-B14F-4D97-AF65-F5344CB8AC3E}">
        <p14:creationId xmlns:p14="http://schemas.microsoft.com/office/powerpoint/2010/main" val="132839576"/>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35052938"/>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Tree>
    <p:extLst>
      <p:ext uri="{BB962C8B-B14F-4D97-AF65-F5344CB8AC3E}">
        <p14:creationId xmlns:p14="http://schemas.microsoft.com/office/powerpoint/2010/main" val="615810822"/>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47981905"/>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89749050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050" name="Picture 2">
            <a:extLst>
              <a:ext uri="{FF2B5EF4-FFF2-40B4-BE49-F238E27FC236}">
                <a16:creationId xmlns:a16="http://schemas.microsoft.com/office/drawing/2014/main" id="{86090259-AF59-2B6B-1F2C-E644497EBAAD}"/>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C2AA5E3-63C8-1C8E-9359-5FDF652319EB}"/>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618872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26765769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85594655"/>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946182470"/>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3918748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0918651"/>
      </p:ext>
    </p:extLst>
  </p:cSld>
  <p:clrMapOvr>
    <a:masterClrMapping/>
  </p:clrMapOvr>
  <p:extLst>
    <p:ext uri="{DCECCB84-F9BA-43D5-87BE-67443E8EF086}">
      <p15:sldGuideLst xmlns:p15="http://schemas.microsoft.com/office/powerpoint/2012/main"/>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35893872"/>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2069358414"/>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27877910"/>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9912807"/>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8623125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80392486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57243191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33060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9612210"/>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488724"/>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77877005"/>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40737962"/>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527797460"/>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909886434"/>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5455964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3115937"/>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19254215"/>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74891933"/>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26476010"/>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80422421"/>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69285886"/>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517672809"/>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74694077"/>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538140824"/>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3233554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484482554"/>
      </p:ext>
    </p:extLst>
  </p:cSld>
  <p:clrMapOvr>
    <a:masterClrMapping/>
  </p:clrMapOvr>
  <p:transition advClick="0"/>
</p:sldLayout>
</file>

<file path=ppt/slideLayouts/slideLayout22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1565250647"/>
      </p:ext>
    </p:extLst>
  </p:cSld>
  <p:clrMapOvr>
    <a:masterClrMapping/>
  </p:clrMapOvr>
  <p:transitio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 Type="http://schemas.openxmlformats.org/officeDocument/2006/relationships/slideLayout" Target="../slideLayouts/slideLayout57.xml"/><Relationship Id="rId21" Type="http://schemas.openxmlformats.org/officeDocument/2006/relationships/slideLayout" Target="../slideLayouts/slideLayout75.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29" Type="http://schemas.openxmlformats.org/officeDocument/2006/relationships/image" Target="../media/image1.png"/><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theme" Target="../theme/theme3.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31" Type="http://schemas.openxmlformats.org/officeDocument/2006/relationships/image" Target="../media/image6.png"/><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18" Type="http://schemas.openxmlformats.org/officeDocument/2006/relationships/slideLayout" Target="../slideLayouts/slideLayout99.xml"/><Relationship Id="rId26" Type="http://schemas.openxmlformats.org/officeDocument/2006/relationships/slideLayout" Target="../slideLayouts/slideLayout107.xml"/><Relationship Id="rId3" Type="http://schemas.openxmlformats.org/officeDocument/2006/relationships/slideLayout" Target="../slideLayouts/slideLayout84.xml"/><Relationship Id="rId21" Type="http://schemas.openxmlformats.org/officeDocument/2006/relationships/slideLayout" Target="../slideLayouts/slideLayout102.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slideLayout" Target="../slideLayouts/slideLayout98.xml"/><Relationship Id="rId25" Type="http://schemas.openxmlformats.org/officeDocument/2006/relationships/slideLayout" Target="../slideLayouts/slideLayout106.xml"/><Relationship Id="rId2" Type="http://schemas.openxmlformats.org/officeDocument/2006/relationships/slideLayout" Target="../slideLayouts/slideLayout83.xml"/><Relationship Id="rId16" Type="http://schemas.openxmlformats.org/officeDocument/2006/relationships/slideLayout" Target="../slideLayouts/slideLayout97.xml"/><Relationship Id="rId20" Type="http://schemas.openxmlformats.org/officeDocument/2006/relationships/slideLayout" Target="../slideLayouts/slideLayout101.xml"/><Relationship Id="rId29" Type="http://schemas.openxmlformats.org/officeDocument/2006/relationships/theme" Target="../theme/theme4.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24" Type="http://schemas.openxmlformats.org/officeDocument/2006/relationships/slideLayout" Target="../slideLayouts/slideLayout105.xml"/><Relationship Id="rId5" Type="http://schemas.openxmlformats.org/officeDocument/2006/relationships/slideLayout" Target="../slideLayouts/slideLayout86.xml"/><Relationship Id="rId15" Type="http://schemas.openxmlformats.org/officeDocument/2006/relationships/slideLayout" Target="../slideLayouts/slideLayout96.xml"/><Relationship Id="rId23" Type="http://schemas.openxmlformats.org/officeDocument/2006/relationships/slideLayout" Target="../slideLayouts/slideLayout104.xml"/><Relationship Id="rId28" Type="http://schemas.openxmlformats.org/officeDocument/2006/relationships/slideLayout" Target="../slideLayouts/slideLayout109.xml"/><Relationship Id="rId10" Type="http://schemas.openxmlformats.org/officeDocument/2006/relationships/slideLayout" Target="../slideLayouts/slideLayout91.xml"/><Relationship Id="rId19" Type="http://schemas.openxmlformats.org/officeDocument/2006/relationships/slideLayout" Target="../slideLayouts/slideLayout100.xml"/><Relationship Id="rId31" Type="http://schemas.openxmlformats.org/officeDocument/2006/relationships/image" Target="../media/image6.png"/><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 Id="rId22" Type="http://schemas.openxmlformats.org/officeDocument/2006/relationships/slideLayout" Target="../slideLayouts/slideLayout103.xml"/><Relationship Id="rId27" Type="http://schemas.openxmlformats.org/officeDocument/2006/relationships/slideLayout" Target="../slideLayouts/slideLayout108.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 Type="http://schemas.openxmlformats.org/officeDocument/2006/relationships/slideLayout" Target="../slideLayouts/slideLayout112.xml"/><Relationship Id="rId21" Type="http://schemas.openxmlformats.org/officeDocument/2006/relationships/slideLayout" Target="../slideLayouts/slideLayout130.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slideLayout" Target="../slideLayouts/slideLayout129.xml"/><Relationship Id="rId29" Type="http://schemas.openxmlformats.org/officeDocument/2006/relationships/image" Target="../media/image1.png"/><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theme" Target="../theme/theme5.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image" Target="../media/image7.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18" Type="http://schemas.openxmlformats.org/officeDocument/2006/relationships/slideLayout" Target="../slideLayouts/slideLayout154.xml"/><Relationship Id="rId26" Type="http://schemas.openxmlformats.org/officeDocument/2006/relationships/slideLayout" Target="../slideLayouts/slideLayout162.xml"/><Relationship Id="rId3" Type="http://schemas.openxmlformats.org/officeDocument/2006/relationships/slideLayout" Target="../slideLayouts/slideLayout139.xml"/><Relationship Id="rId21" Type="http://schemas.openxmlformats.org/officeDocument/2006/relationships/slideLayout" Target="../slideLayouts/slideLayout157.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17" Type="http://schemas.openxmlformats.org/officeDocument/2006/relationships/slideLayout" Target="../slideLayouts/slideLayout153.xml"/><Relationship Id="rId25" Type="http://schemas.openxmlformats.org/officeDocument/2006/relationships/slideLayout" Target="../slideLayouts/slideLayout161.xml"/><Relationship Id="rId2" Type="http://schemas.openxmlformats.org/officeDocument/2006/relationships/slideLayout" Target="../slideLayouts/slideLayout138.xml"/><Relationship Id="rId16" Type="http://schemas.openxmlformats.org/officeDocument/2006/relationships/slideLayout" Target="../slideLayouts/slideLayout152.xml"/><Relationship Id="rId20" Type="http://schemas.openxmlformats.org/officeDocument/2006/relationships/slideLayout" Target="../slideLayouts/slideLayout156.xml"/><Relationship Id="rId29" Type="http://schemas.openxmlformats.org/officeDocument/2006/relationships/image" Target="../media/image1.png"/><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24" Type="http://schemas.openxmlformats.org/officeDocument/2006/relationships/slideLayout" Target="../slideLayouts/slideLayout160.xml"/><Relationship Id="rId5" Type="http://schemas.openxmlformats.org/officeDocument/2006/relationships/slideLayout" Target="../slideLayouts/slideLayout141.xml"/><Relationship Id="rId15" Type="http://schemas.openxmlformats.org/officeDocument/2006/relationships/slideLayout" Target="../slideLayouts/slideLayout151.xml"/><Relationship Id="rId23" Type="http://schemas.openxmlformats.org/officeDocument/2006/relationships/slideLayout" Target="../slideLayouts/slideLayout159.xml"/><Relationship Id="rId28" Type="http://schemas.openxmlformats.org/officeDocument/2006/relationships/theme" Target="../theme/theme6.xml"/><Relationship Id="rId10" Type="http://schemas.openxmlformats.org/officeDocument/2006/relationships/slideLayout" Target="../slideLayouts/slideLayout146.xml"/><Relationship Id="rId19" Type="http://schemas.openxmlformats.org/officeDocument/2006/relationships/slideLayout" Target="../slideLayouts/slideLayout155.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 Id="rId22" Type="http://schemas.openxmlformats.org/officeDocument/2006/relationships/slideLayout" Target="../slideLayouts/slideLayout158.xml"/><Relationship Id="rId27" Type="http://schemas.openxmlformats.org/officeDocument/2006/relationships/slideLayout" Target="../slideLayouts/slideLayout163.xml"/><Relationship Id="rId30" Type="http://schemas.openxmlformats.org/officeDocument/2006/relationships/image" Target="../media/image7.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slideLayout" Target="../slideLayouts/slideLayout178.xml"/><Relationship Id="rId18" Type="http://schemas.openxmlformats.org/officeDocument/2006/relationships/slideLayout" Target="../slideLayouts/slideLayout183.xml"/><Relationship Id="rId26" Type="http://schemas.openxmlformats.org/officeDocument/2006/relationships/slideLayout" Target="../slideLayouts/slideLayout191.xml"/><Relationship Id="rId3" Type="http://schemas.openxmlformats.org/officeDocument/2006/relationships/slideLayout" Target="../slideLayouts/slideLayout168.xml"/><Relationship Id="rId21" Type="http://schemas.openxmlformats.org/officeDocument/2006/relationships/slideLayout" Target="../slideLayouts/slideLayout186.xml"/><Relationship Id="rId7" Type="http://schemas.openxmlformats.org/officeDocument/2006/relationships/slideLayout" Target="../slideLayouts/slideLayout172.xml"/><Relationship Id="rId12" Type="http://schemas.openxmlformats.org/officeDocument/2006/relationships/slideLayout" Target="../slideLayouts/slideLayout177.xml"/><Relationship Id="rId17" Type="http://schemas.openxmlformats.org/officeDocument/2006/relationships/slideLayout" Target="../slideLayouts/slideLayout182.xml"/><Relationship Id="rId25" Type="http://schemas.openxmlformats.org/officeDocument/2006/relationships/slideLayout" Target="../slideLayouts/slideLayout190.xml"/><Relationship Id="rId2" Type="http://schemas.openxmlformats.org/officeDocument/2006/relationships/slideLayout" Target="../slideLayouts/slideLayout167.xml"/><Relationship Id="rId16" Type="http://schemas.openxmlformats.org/officeDocument/2006/relationships/slideLayout" Target="../slideLayouts/slideLayout181.xml"/><Relationship Id="rId20" Type="http://schemas.openxmlformats.org/officeDocument/2006/relationships/slideLayout" Target="../slideLayouts/slideLayout185.xml"/><Relationship Id="rId29" Type="http://schemas.openxmlformats.org/officeDocument/2006/relationships/image" Target="../media/image1.png"/><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24" Type="http://schemas.openxmlformats.org/officeDocument/2006/relationships/slideLayout" Target="../slideLayouts/slideLayout189.xml"/><Relationship Id="rId5" Type="http://schemas.openxmlformats.org/officeDocument/2006/relationships/slideLayout" Target="../slideLayouts/slideLayout170.xml"/><Relationship Id="rId15" Type="http://schemas.openxmlformats.org/officeDocument/2006/relationships/slideLayout" Target="../slideLayouts/slideLayout180.xml"/><Relationship Id="rId23" Type="http://schemas.openxmlformats.org/officeDocument/2006/relationships/slideLayout" Target="../slideLayouts/slideLayout188.xml"/><Relationship Id="rId28" Type="http://schemas.openxmlformats.org/officeDocument/2006/relationships/theme" Target="../theme/theme8.xml"/><Relationship Id="rId10" Type="http://schemas.openxmlformats.org/officeDocument/2006/relationships/slideLayout" Target="../slideLayouts/slideLayout175.xml"/><Relationship Id="rId19" Type="http://schemas.openxmlformats.org/officeDocument/2006/relationships/slideLayout" Target="../slideLayouts/slideLayout184.xml"/><Relationship Id="rId4" Type="http://schemas.openxmlformats.org/officeDocument/2006/relationships/slideLayout" Target="../slideLayouts/slideLayout169.xml"/><Relationship Id="rId9" Type="http://schemas.openxmlformats.org/officeDocument/2006/relationships/slideLayout" Target="../slideLayouts/slideLayout174.xml"/><Relationship Id="rId14" Type="http://schemas.openxmlformats.org/officeDocument/2006/relationships/slideLayout" Target="../slideLayouts/slideLayout179.xml"/><Relationship Id="rId22" Type="http://schemas.openxmlformats.org/officeDocument/2006/relationships/slideLayout" Target="../slideLayouts/slideLayout187.xml"/><Relationship Id="rId27" Type="http://schemas.openxmlformats.org/officeDocument/2006/relationships/slideLayout" Target="../slideLayouts/slideLayout192.xml"/><Relationship Id="rId30"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13" Type="http://schemas.openxmlformats.org/officeDocument/2006/relationships/slideLayout" Target="../slideLayouts/slideLayout205.xml"/><Relationship Id="rId18" Type="http://schemas.openxmlformats.org/officeDocument/2006/relationships/slideLayout" Target="../slideLayouts/slideLayout210.xml"/><Relationship Id="rId26" Type="http://schemas.openxmlformats.org/officeDocument/2006/relationships/slideLayout" Target="../slideLayouts/slideLayout218.xml"/><Relationship Id="rId3" Type="http://schemas.openxmlformats.org/officeDocument/2006/relationships/slideLayout" Target="../slideLayouts/slideLayout195.xml"/><Relationship Id="rId21" Type="http://schemas.openxmlformats.org/officeDocument/2006/relationships/slideLayout" Target="../slideLayouts/slideLayout213.xml"/><Relationship Id="rId34" Type="http://schemas.openxmlformats.org/officeDocument/2006/relationships/image" Target="../media/image10.png"/><Relationship Id="rId7" Type="http://schemas.openxmlformats.org/officeDocument/2006/relationships/slideLayout" Target="../slideLayouts/slideLayout199.xml"/><Relationship Id="rId12" Type="http://schemas.openxmlformats.org/officeDocument/2006/relationships/slideLayout" Target="../slideLayouts/slideLayout204.xml"/><Relationship Id="rId17" Type="http://schemas.openxmlformats.org/officeDocument/2006/relationships/slideLayout" Target="../slideLayouts/slideLayout209.xml"/><Relationship Id="rId25" Type="http://schemas.openxmlformats.org/officeDocument/2006/relationships/slideLayout" Target="../slideLayouts/slideLayout217.xml"/><Relationship Id="rId33" Type="http://schemas.openxmlformats.org/officeDocument/2006/relationships/image" Target="../media/image9.png"/><Relationship Id="rId2" Type="http://schemas.openxmlformats.org/officeDocument/2006/relationships/slideLayout" Target="../slideLayouts/slideLayout194.xml"/><Relationship Id="rId16" Type="http://schemas.openxmlformats.org/officeDocument/2006/relationships/slideLayout" Target="../slideLayouts/slideLayout208.xml"/><Relationship Id="rId20" Type="http://schemas.openxmlformats.org/officeDocument/2006/relationships/slideLayout" Target="../slideLayouts/slideLayout212.xml"/><Relationship Id="rId29" Type="http://schemas.openxmlformats.org/officeDocument/2006/relationships/slideLayout" Target="../slideLayouts/slideLayout221.xml"/><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24" Type="http://schemas.openxmlformats.org/officeDocument/2006/relationships/slideLayout" Target="../slideLayouts/slideLayout216.xml"/><Relationship Id="rId32" Type="http://schemas.openxmlformats.org/officeDocument/2006/relationships/image" Target="../media/image7.png"/><Relationship Id="rId5" Type="http://schemas.openxmlformats.org/officeDocument/2006/relationships/slideLayout" Target="../slideLayouts/slideLayout197.xml"/><Relationship Id="rId15" Type="http://schemas.openxmlformats.org/officeDocument/2006/relationships/slideLayout" Target="../slideLayouts/slideLayout207.xml"/><Relationship Id="rId23" Type="http://schemas.openxmlformats.org/officeDocument/2006/relationships/slideLayout" Target="../slideLayouts/slideLayout215.xml"/><Relationship Id="rId28" Type="http://schemas.openxmlformats.org/officeDocument/2006/relationships/slideLayout" Target="../slideLayouts/slideLayout220.xml"/><Relationship Id="rId10" Type="http://schemas.openxmlformats.org/officeDocument/2006/relationships/slideLayout" Target="../slideLayouts/slideLayout202.xml"/><Relationship Id="rId19" Type="http://schemas.openxmlformats.org/officeDocument/2006/relationships/slideLayout" Target="../slideLayouts/slideLayout211.xml"/><Relationship Id="rId31" Type="http://schemas.openxmlformats.org/officeDocument/2006/relationships/image" Target="../media/image1.png"/><Relationship Id="rId4" Type="http://schemas.openxmlformats.org/officeDocument/2006/relationships/slideLayout" Target="../slideLayouts/slideLayout196.xml"/><Relationship Id="rId9" Type="http://schemas.openxmlformats.org/officeDocument/2006/relationships/slideLayout" Target="../slideLayouts/slideLayout201.xml"/><Relationship Id="rId14" Type="http://schemas.openxmlformats.org/officeDocument/2006/relationships/slideLayout" Target="../slideLayouts/slideLayout206.xml"/><Relationship Id="rId22" Type="http://schemas.openxmlformats.org/officeDocument/2006/relationships/slideLayout" Target="../slideLayouts/slideLayout214.xml"/><Relationship Id="rId27" Type="http://schemas.openxmlformats.org/officeDocument/2006/relationships/slideLayout" Target="../slideLayouts/slideLayout219.xml"/><Relationship Id="rId30" Type="http://schemas.openxmlformats.org/officeDocument/2006/relationships/theme" Target="../theme/theme9.xml"/><Relationship Id="rId8" Type="http://schemas.openxmlformats.org/officeDocument/2006/relationships/slideLayout" Target="../slideLayouts/slideLayout20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1"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r>
              <a:rPr lang="en-US"/>
              <a:t>August 2023</a:t>
            </a:r>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r>
              <a:rPr lang="en-US"/>
              <a:t>Russell Errett</a:t>
            </a:r>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Tree>
    <p:extLst>
      <p:ext uri="{BB962C8B-B14F-4D97-AF65-F5344CB8AC3E}">
        <p14:creationId xmlns:p14="http://schemas.microsoft.com/office/powerpoint/2010/main" val="1121994527"/>
      </p:ext>
    </p:extLst>
  </p:cSld>
  <p:clrMap bg1="lt1" tx1="dk1" bg2="lt2" tx2="dk2" accent1="accent1" accent2="accent2" accent3="accent3" accent4="accent4" accent5="accent5" accent6="accent6" hlink="hlink" folHlink="folHlink"/>
  <p:sldLayoutIdLst>
    <p:sldLayoutId id="2147484199" r:id="rId1"/>
    <p:sldLayoutId id="2147484200" r:id="rId2"/>
    <p:sldLayoutId id="2147484201" r:id="rId3"/>
    <p:sldLayoutId id="2147484202" r:id="rId4"/>
    <p:sldLayoutId id="2147484203" r:id="rId5"/>
    <p:sldLayoutId id="2147484204" r:id="rId6"/>
    <p:sldLayoutId id="2147484205" r:id="rId7"/>
    <p:sldLayoutId id="2147484206" r:id="rId8"/>
    <p:sldLayoutId id="2147484207" r:id="rId9"/>
    <p:sldLayoutId id="2147484208" r:id="rId10"/>
    <p:sldLayoutId id="2147484209" r:id="rId11"/>
    <p:sldLayoutId id="2147484210" r:id="rId12"/>
    <p:sldLayoutId id="2147484211" r:id="rId13"/>
    <p:sldLayoutId id="2147484212" r:id="rId14"/>
    <p:sldLayoutId id="2147484213" r:id="rId15"/>
    <p:sldLayoutId id="2147484214" r:id="rId16"/>
    <p:sldLayoutId id="2147484215" r:id="rId17"/>
    <p:sldLayoutId id="2147484216" r:id="rId18"/>
    <p:sldLayoutId id="2147484217" r:id="rId19"/>
    <p:sldLayoutId id="2147484218" r:id="rId20"/>
    <p:sldLayoutId id="2147484219" r:id="rId21"/>
    <p:sldLayoutId id="2147484220" r:id="rId22"/>
    <p:sldLayoutId id="2147484221" r:id="rId23"/>
    <p:sldLayoutId id="2147484222" r:id="rId24"/>
    <p:sldLayoutId id="2147484223" r:id="rId25"/>
    <p:sldLayoutId id="2147484224" r:id="rId26"/>
    <p:sldLayoutId id="2147484225" r:id="rId27"/>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4281835301"/>
      </p:ext>
    </p:extLst>
  </p:cSld>
  <p:clrMap bg1="lt1" tx1="dk1" bg2="lt2" tx2="dk2" accent1="accent1" accent2="accent2" accent3="accent3" accent4="accent4" accent5="accent5" accent6="accent6" hlink="hlink" folHlink="folHlink"/>
  <p:sldLayoutIdLst>
    <p:sldLayoutId id="2147484227" r:id="rId1"/>
    <p:sldLayoutId id="2147484228"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 id="2147484239" r:id="rId13"/>
    <p:sldLayoutId id="2147484240" r:id="rId14"/>
    <p:sldLayoutId id="2147484241" r:id="rId15"/>
    <p:sldLayoutId id="2147484242" r:id="rId16"/>
    <p:sldLayoutId id="2147484243" r:id="rId17"/>
    <p:sldLayoutId id="2147484244" r:id="rId18"/>
    <p:sldLayoutId id="2147484245" r:id="rId19"/>
    <p:sldLayoutId id="2147484246" r:id="rId20"/>
    <p:sldLayoutId id="2147484247" r:id="rId21"/>
    <p:sldLayoutId id="2147484248" r:id="rId22"/>
    <p:sldLayoutId id="2147484249" r:id="rId23"/>
    <p:sldLayoutId id="2147484250" r:id="rId24"/>
    <p:sldLayoutId id="2147484251" r:id="rId25"/>
    <p:sldLayoutId id="2147484252" r:id="rId26"/>
    <p:sldLayoutId id="2147484253" r:id="rId27"/>
    <p:sldLayoutId id="2147484254" r:id="rId28"/>
    <p:sldLayoutId id="2147484255"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1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6.png"/></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3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xml"/><Relationship Id="rId5" Type="http://schemas.openxmlformats.org/officeDocument/2006/relationships/image" Target="../media/image63.png"/><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6.xml"/><Relationship Id="rId5" Type="http://schemas.openxmlformats.org/officeDocument/2006/relationships/image" Target="../media/image67.png"/><Relationship Id="rId4" Type="http://schemas.openxmlformats.org/officeDocument/2006/relationships/image" Target="../media/image6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40.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7.xml"/><Relationship Id="rId1" Type="http://schemas.openxmlformats.org/officeDocument/2006/relationships/slideLayout" Target="../slideLayouts/slideLayout189.xml"/><Relationship Id="rId6" Type="http://schemas.openxmlformats.org/officeDocument/2006/relationships/image" Target="../media/image75.jpeg"/><Relationship Id="rId5" Type="http://schemas.openxmlformats.org/officeDocument/2006/relationships/image" Target="../media/image13.jpeg"/><Relationship Id="rId4" Type="http://schemas.openxmlformats.org/officeDocument/2006/relationships/image" Target="../media/image7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CWMS Real-Time Modeling</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Program Order</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3" name="Picture 2">
            <a:extLst>
              <a:ext uri="{FF2B5EF4-FFF2-40B4-BE49-F238E27FC236}">
                <a16:creationId xmlns:a16="http://schemas.microsoft.com/office/drawing/2014/main" id="{F84CAC8F-3D27-5202-5E4E-AE0205E713D9}"/>
              </a:ext>
            </a:extLst>
          </p:cNvPr>
          <p:cNvPicPr>
            <a:picLocks noChangeAspect="1"/>
          </p:cNvPicPr>
          <p:nvPr/>
        </p:nvPicPr>
        <p:blipFill rotWithShape="1">
          <a:blip r:embed="rId3"/>
          <a:srcRect r="51686" b="29833"/>
          <a:stretch/>
        </p:blipFill>
        <p:spPr>
          <a:xfrm>
            <a:off x="1628870" y="953745"/>
            <a:ext cx="6966693" cy="5691249"/>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38BF8665-C80B-4117-F7BA-5B3459EFBF26}"/>
              </a:ext>
            </a:extLst>
          </p:cNvPr>
          <p:cNvPicPr>
            <a:picLocks noChangeAspect="1"/>
          </p:cNvPicPr>
          <p:nvPr/>
        </p:nvPicPr>
        <p:blipFill>
          <a:blip r:embed="rId4"/>
          <a:stretch>
            <a:fillRect/>
          </a:stretch>
        </p:blipFill>
        <p:spPr>
          <a:xfrm>
            <a:off x="6096000" y="1361879"/>
            <a:ext cx="4419048" cy="4676190"/>
          </a:xfrm>
          <a:prstGeom prst="rect">
            <a:avLst/>
          </a:prstGeom>
          <a:effectLst>
            <a:outerShdw blurRad="50800" dist="38100" dir="2700000" algn="tl" rotWithShape="0">
              <a:prstClr val="black">
                <a:alpha val="40000"/>
              </a:prstClr>
            </a:outerShdw>
          </a:effectLst>
        </p:spPr>
      </p:pic>
      <p:cxnSp>
        <p:nvCxnSpPr>
          <p:cNvPr id="11" name="Straight Arrow Connector 10">
            <a:extLst>
              <a:ext uri="{FF2B5EF4-FFF2-40B4-BE49-F238E27FC236}">
                <a16:creationId xmlns:a16="http://schemas.microsoft.com/office/drawing/2014/main" id="{6546C789-CBCE-0ACD-79C4-5952325E705E}"/>
              </a:ext>
            </a:extLst>
          </p:cNvPr>
          <p:cNvCxnSpPr>
            <a:cxnSpLocks/>
          </p:cNvCxnSpPr>
          <p:nvPr/>
        </p:nvCxnSpPr>
        <p:spPr>
          <a:xfrm flipV="1">
            <a:off x="4114800" y="1483112"/>
            <a:ext cx="2074150" cy="93870"/>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4641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Model Alternative Keys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6" name="Picture 5">
            <a:extLst>
              <a:ext uri="{FF2B5EF4-FFF2-40B4-BE49-F238E27FC236}">
                <a16:creationId xmlns:a16="http://schemas.microsoft.com/office/drawing/2014/main" id="{90415191-3F0A-5347-4BA0-C7D90BEFCE35}"/>
              </a:ext>
            </a:extLst>
          </p:cNvPr>
          <p:cNvPicPr>
            <a:picLocks noChangeAspect="1"/>
          </p:cNvPicPr>
          <p:nvPr/>
        </p:nvPicPr>
        <p:blipFill rotWithShape="1">
          <a:blip r:embed="rId2"/>
          <a:srcRect r="51256" b="30599"/>
          <a:stretch/>
        </p:blipFill>
        <p:spPr>
          <a:xfrm>
            <a:off x="2164391" y="961901"/>
            <a:ext cx="7106272" cy="5691249"/>
          </a:xfrm>
          <a:prstGeom prst="rect">
            <a:avLst/>
          </a:prstGeom>
          <a:ln w="12700">
            <a:solidFill>
              <a:schemeClr val="tx1"/>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CF1704FE-353A-1363-0A3D-6D9C3BFEBCDB}"/>
              </a:ext>
            </a:extLst>
          </p:cNvPr>
          <p:cNvPicPr>
            <a:picLocks noChangeAspect="1"/>
          </p:cNvPicPr>
          <p:nvPr/>
        </p:nvPicPr>
        <p:blipFill>
          <a:blip r:embed="rId3"/>
          <a:stretch>
            <a:fillRect/>
          </a:stretch>
        </p:blipFill>
        <p:spPr>
          <a:xfrm>
            <a:off x="6188950" y="1557571"/>
            <a:ext cx="4628571" cy="3742857"/>
          </a:xfrm>
          <a:prstGeom prst="rect">
            <a:avLst/>
          </a:prstGeom>
        </p:spPr>
      </p:pic>
      <p:cxnSp>
        <p:nvCxnSpPr>
          <p:cNvPr id="10" name="Straight Arrow Connector 9">
            <a:extLst>
              <a:ext uri="{FF2B5EF4-FFF2-40B4-BE49-F238E27FC236}">
                <a16:creationId xmlns:a16="http://schemas.microsoft.com/office/drawing/2014/main" id="{8B5E4F77-DBA8-6175-8AC1-FF6F29C8A089}"/>
              </a:ext>
            </a:extLst>
          </p:cNvPr>
          <p:cNvCxnSpPr>
            <a:cxnSpLocks/>
          </p:cNvCxnSpPr>
          <p:nvPr/>
        </p:nvCxnSpPr>
        <p:spPr>
          <a:xfrm flipV="1">
            <a:off x="4806175" y="1683834"/>
            <a:ext cx="1483113" cy="223560"/>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4323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Forecast Run Alternatives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6" name="Picture 5">
            <a:extLst>
              <a:ext uri="{FF2B5EF4-FFF2-40B4-BE49-F238E27FC236}">
                <a16:creationId xmlns:a16="http://schemas.microsoft.com/office/drawing/2014/main" id="{90415191-3F0A-5347-4BA0-C7D90BEFCE35}"/>
              </a:ext>
            </a:extLst>
          </p:cNvPr>
          <p:cNvPicPr>
            <a:picLocks noChangeAspect="1"/>
          </p:cNvPicPr>
          <p:nvPr/>
        </p:nvPicPr>
        <p:blipFill rotWithShape="1">
          <a:blip r:embed="rId2"/>
          <a:srcRect r="55345" b="30408"/>
          <a:stretch/>
        </p:blipFill>
        <p:spPr>
          <a:xfrm>
            <a:off x="1393397" y="967829"/>
            <a:ext cx="6492170" cy="5691249"/>
          </a:xfrm>
          <a:prstGeom prst="rect">
            <a:avLst/>
          </a:prstGeom>
          <a:ln w="12700">
            <a:solidFill>
              <a:schemeClr val="tx1"/>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D38356A2-6266-4E0F-BF61-CD49103027BE}"/>
              </a:ext>
            </a:extLst>
          </p:cNvPr>
          <p:cNvPicPr>
            <a:picLocks noChangeAspect="1"/>
          </p:cNvPicPr>
          <p:nvPr/>
        </p:nvPicPr>
        <p:blipFill>
          <a:blip r:embed="rId3"/>
          <a:stretch>
            <a:fillRect/>
          </a:stretch>
        </p:blipFill>
        <p:spPr>
          <a:xfrm>
            <a:off x="5862889" y="961900"/>
            <a:ext cx="6274585" cy="5093211"/>
          </a:xfrm>
          <a:prstGeom prst="rect">
            <a:avLst/>
          </a:prstGeom>
        </p:spPr>
      </p:pic>
      <p:cxnSp>
        <p:nvCxnSpPr>
          <p:cNvPr id="10" name="Straight Arrow Connector 9">
            <a:extLst>
              <a:ext uri="{FF2B5EF4-FFF2-40B4-BE49-F238E27FC236}">
                <a16:creationId xmlns:a16="http://schemas.microsoft.com/office/drawing/2014/main" id="{82F01DC9-2B9D-2A09-BB32-A0743E14855E}"/>
              </a:ext>
            </a:extLst>
          </p:cNvPr>
          <p:cNvCxnSpPr>
            <a:cxnSpLocks/>
          </p:cNvCxnSpPr>
          <p:nvPr/>
        </p:nvCxnSpPr>
        <p:spPr>
          <a:xfrm flipV="1">
            <a:off x="3897925" y="1137424"/>
            <a:ext cx="2056826" cy="926087"/>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1128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Model Linking</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6" name="Picture 5">
            <a:extLst>
              <a:ext uri="{FF2B5EF4-FFF2-40B4-BE49-F238E27FC236}">
                <a16:creationId xmlns:a16="http://schemas.microsoft.com/office/drawing/2014/main" id="{90415191-3F0A-5347-4BA0-C7D90BEFCE35}"/>
              </a:ext>
            </a:extLst>
          </p:cNvPr>
          <p:cNvPicPr>
            <a:picLocks noChangeAspect="1"/>
          </p:cNvPicPr>
          <p:nvPr/>
        </p:nvPicPr>
        <p:blipFill rotWithShape="1">
          <a:blip r:embed="rId2"/>
          <a:srcRect r="53408" b="30408"/>
          <a:stretch/>
        </p:blipFill>
        <p:spPr>
          <a:xfrm>
            <a:off x="78850" y="961901"/>
            <a:ext cx="6773807" cy="5691249"/>
          </a:xfrm>
          <a:prstGeom prst="rect">
            <a:avLst/>
          </a:prstGeom>
          <a:ln w="12700">
            <a:solidFill>
              <a:schemeClr val="tx1"/>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11CFC25D-B8C1-3A02-C480-40BC3B436835}"/>
              </a:ext>
            </a:extLst>
          </p:cNvPr>
          <p:cNvPicPr>
            <a:picLocks noChangeAspect="1"/>
          </p:cNvPicPr>
          <p:nvPr/>
        </p:nvPicPr>
        <p:blipFill>
          <a:blip r:embed="rId3"/>
          <a:stretch>
            <a:fillRect/>
          </a:stretch>
        </p:blipFill>
        <p:spPr>
          <a:xfrm>
            <a:off x="3692170" y="1178685"/>
            <a:ext cx="8499830" cy="4716182"/>
          </a:xfrm>
          <a:prstGeom prst="rect">
            <a:avLst/>
          </a:prstGeom>
        </p:spPr>
      </p:pic>
      <p:cxnSp>
        <p:nvCxnSpPr>
          <p:cNvPr id="8" name="Straight Arrow Connector 7">
            <a:extLst>
              <a:ext uri="{FF2B5EF4-FFF2-40B4-BE49-F238E27FC236}">
                <a16:creationId xmlns:a16="http://schemas.microsoft.com/office/drawing/2014/main" id="{D009644D-6D89-8EE9-F9F0-90A3D5E03B5E}"/>
              </a:ext>
            </a:extLst>
          </p:cNvPr>
          <p:cNvCxnSpPr>
            <a:cxnSpLocks/>
          </p:cNvCxnSpPr>
          <p:nvPr/>
        </p:nvCxnSpPr>
        <p:spPr>
          <a:xfrm flipV="1">
            <a:off x="2599032" y="1315844"/>
            <a:ext cx="1181231" cy="942020"/>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776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Extract Lists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6" name="Picture 5">
            <a:extLst>
              <a:ext uri="{FF2B5EF4-FFF2-40B4-BE49-F238E27FC236}">
                <a16:creationId xmlns:a16="http://schemas.microsoft.com/office/drawing/2014/main" id="{90415191-3F0A-5347-4BA0-C7D90BEFCE35}"/>
              </a:ext>
            </a:extLst>
          </p:cNvPr>
          <p:cNvPicPr>
            <a:picLocks noChangeAspect="1"/>
          </p:cNvPicPr>
          <p:nvPr/>
        </p:nvPicPr>
        <p:blipFill rotWithShape="1">
          <a:blip r:embed="rId2"/>
          <a:srcRect r="53408" b="30790"/>
          <a:stretch/>
        </p:blipFill>
        <p:spPr>
          <a:xfrm>
            <a:off x="504208" y="961901"/>
            <a:ext cx="6811259" cy="5691249"/>
          </a:xfrm>
          <a:prstGeom prst="rect">
            <a:avLst/>
          </a:prstGeom>
          <a:ln w="12700">
            <a:solidFill>
              <a:schemeClr val="tx1"/>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988B63F7-D089-6008-CF6A-558CF4864C55}"/>
              </a:ext>
            </a:extLst>
          </p:cNvPr>
          <p:cNvPicPr>
            <a:picLocks noChangeAspect="1"/>
          </p:cNvPicPr>
          <p:nvPr/>
        </p:nvPicPr>
        <p:blipFill>
          <a:blip r:embed="rId3"/>
          <a:srcRect/>
          <a:stretch/>
        </p:blipFill>
        <p:spPr>
          <a:xfrm>
            <a:off x="4941230" y="1290584"/>
            <a:ext cx="6746562" cy="4605515"/>
          </a:xfrm>
          <a:prstGeom prst="rect">
            <a:avLst/>
          </a:prstGeom>
        </p:spPr>
      </p:pic>
      <p:cxnSp>
        <p:nvCxnSpPr>
          <p:cNvPr id="10" name="Straight Arrow Connector 9">
            <a:extLst>
              <a:ext uri="{FF2B5EF4-FFF2-40B4-BE49-F238E27FC236}">
                <a16:creationId xmlns:a16="http://schemas.microsoft.com/office/drawing/2014/main" id="{4F2CFA75-6CA2-FFC4-0ACA-F4DC57CFBC4C}"/>
              </a:ext>
            </a:extLst>
          </p:cNvPr>
          <p:cNvCxnSpPr>
            <a:cxnSpLocks/>
          </p:cNvCxnSpPr>
          <p:nvPr/>
        </p:nvCxnSpPr>
        <p:spPr>
          <a:xfrm flipV="1">
            <a:off x="2963839" y="1440873"/>
            <a:ext cx="1977391" cy="968326"/>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0302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CWMS Real-Time Modeling</a:t>
            </a:r>
          </a:p>
        </p:txBody>
      </p:sp>
    </p:spTree>
    <p:extLst>
      <p:ext uri="{BB962C8B-B14F-4D97-AF65-F5344CB8AC3E}">
        <p14:creationId xmlns:p14="http://schemas.microsoft.com/office/powerpoint/2010/main" val="2449667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CWMS Modeling</a:t>
            </a:r>
          </a:p>
        </p:txBody>
      </p:sp>
      <p:pic>
        <p:nvPicPr>
          <p:cNvPr id="3" name="Picture 2">
            <a:extLst>
              <a:ext uri="{FF2B5EF4-FFF2-40B4-BE49-F238E27FC236}">
                <a16:creationId xmlns:a16="http://schemas.microsoft.com/office/drawing/2014/main" id="{5FC50222-DD5B-5D06-0742-7A96EE6C8401}"/>
              </a:ext>
            </a:extLst>
          </p:cNvPr>
          <p:cNvPicPr>
            <a:picLocks noChangeAspect="1"/>
          </p:cNvPicPr>
          <p:nvPr/>
        </p:nvPicPr>
        <p:blipFill>
          <a:blip r:embed="rId2"/>
          <a:stretch>
            <a:fillRect/>
          </a:stretch>
        </p:blipFill>
        <p:spPr>
          <a:xfrm>
            <a:off x="1008142" y="961901"/>
            <a:ext cx="10361616" cy="5828409"/>
          </a:xfrm>
          <a:prstGeom prst="rect">
            <a:avLst/>
          </a:prstGeom>
          <a:ln w="1270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066319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699" y="985651"/>
            <a:ext cx="7993525" cy="5643749"/>
          </a:xfrm>
        </p:spPr>
        <p:txBody>
          <a:bodyPr/>
          <a:lstStyle/>
          <a:p>
            <a:pPr marL="0" lvl="1" indent="0">
              <a:buNone/>
            </a:pPr>
            <a:r>
              <a:rPr lang="en-US" sz="2200" b="1" dirty="0"/>
              <a:t>A forecast can be created once:</a:t>
            </a:r>
          </a:p>
          <a:p>
            <a:pPr lvl="2"/>
            <a:r>
              <a:rPr lang="en-US" sz="1800" dirty="0"/>
              <a:t>All the necessary models are imported</a:t>
            </a:r>
          </a:p>
          <a:p>
            <a:pPr lvl="2"/>
            <a:r>
              <a:rPr lang="en-US" sz="1800" dirty="0"/>
              <a:t>A forecast run alternative is created</a:t>
            </a:r>
          </a:p>
          <a:p>
            <a:pPr lvl="2"/>
            <a:r>
              <a:rPr lang="en-US" sz="1800" dirty="0"/>
              <a:t>Model linking is accomplished</a:t>
            </a:r>
          </a:p>
          <a:p>
            <a:pPr lvl="3"/>
            <a:r>
              <a:rPr lang="en-US" sz="1600" dirty="0"/>
              <a:t>This step can be done from the modeling tab within an active forecast</a:t>
            </a:r>
            <a:endParaRPr lang="en-US" dirty="0"/>
          </a:p>
          <a:p>
            <a:pPr lvl="2">
              <a:spcAft>
                <a:spcPts val="0"/>
              </a:spcAft>
            </a:pPr>
            <a:r>
              <a:rPr lang="en-US" sz="1800" dirty="0"/>
              <a:t>Extract lists are developed</a:t>
            </a:r>
          </a:p>
          <a:p>
            <a:pPr marL="0" lvl="1" indent="0">
              <a:spcBef>
                <a:spcPts val="600"/>
              </a:spcBef>
              <a:spcAft>
                <a:spcPts val="0"/>
              </a:spcAft>
              <a:buNone/>
            </a:pPr>
            <a:endParaRPr lang="en-US" sz="1100" b="1" dirty="0"/>
          </a:p>
          <a:p>
            <a:pPr marL="0" lvl="1" indent="0">
              <a:spcBef>
                <a:spcPts val="600"/>
              </a:spcBef>
              <a:spcAft>
                <a:spcPts val="0"/>
              </a:spcAft>
              <a:buNone/>
            </a:pPr>
            <a:r>
              <a:rPr lang="en-US" sz="2200" b="1" dirty="0"/>
              <a:t>Forecast directory will be created</a:t>
            </a:r>
          </a:p>
          <a:p>
            <a:pPr lvl="2">
              <a:spcAft>
                <a:spcPts val="600"/>
              </a:spcAft>
            </a:pPr>
            <a:r>
              <a:rPr lang="en-US" sz="1800" dirty="0"/>
              <a:t>Default name is Forecast Time in YYYY.MM.DD-HHMM TZ</a:t>
            </a:r>
          </a:p>
          <a:p>
            <a:pPr marL="0" lvl="1" indent="0">
              <a:spcAft>
                <a:spcPts val="600"/>
              </a:spcAft>
              <a:buNone/>
            </a:pPr>
            <a:endParaRPr lang="en-US" sz="1050" b="1" dirty="0"/>
          </a:p>
          <a:p>
            <a:pPr marL="0" lvl="1" indent="0">
              <a:spcAft>
                <a:spcPts val="600"/>
              </a:spcAft>
              <a:buNone/>
            </a:pPr>
            <a:r>
              <a:rPr lang="en-US" sz="2200" b="1" dirty="0"/>
              <a:t>Model alternative files used in the forecast run alternatives selected are copied to the forecast directory</a:t>
            </a:r>
          </a:p>
          <a:p>
            <a:pPr marL="0" lvl="1" indent="0">
              <a:buNone/>
            </a:pPr>
            <a:endParaRPr lang="en-US" sz="1100" b="1" dirty="0"/>
          </a:p>
          <a:p>
            <a:pPr marL="0" lvl="1" indent="0">
              <a:buNone/>
            </a:pPr>
            <a:r>
              <a:rPr lang="en-US" sz="2200" b="1" dirty="0"/>
              <a:t>Data will be extracted from source location to the </a:t>
            </a:r>
            <a:r>
              <a:rPr lang="en-US" sz="2200" b="1" dirty="0" err="1"/>
              <a:t>forecast.dss</a:t>
            </a:r>
            <a:r>
              <a:rPr lang="en-US" sz="2200" b="1" dirty="0"/>
              <a:t> file (as defined in extract list)</a:t>
            </a:r>
          </a:p>
          <a:p>
            <a:pPr lvl="2"/>
            <a:r>
              <a:rPr lang="en-US" sz="1800" dirty="0"/>
              <a:t>Oracle</a:t>
            </a:r>
          </a:p>
          <a:p>
            <a:pPr lvl="2"/>
            <a:r>
              <a:rPr lang="en-US" sz="1800" dirty="0"/>
              <a:t>CDA</a:t>
            </a:r>
          </a:p>
          <a:p>
            <a:pPr lvl="2"/>
            <a:r>
              <a:rPr lang="en-US" sz="1800" dirty="0"/>
              <a:t>Cumulus</a:t>
            </a:r>
          </a:p>
          <a:p>
            <a:pPr lvl="2"/>
            <a:r>
              <a:rPr lang="en-US" sz="1800" dirty="0"/>
              <a:t>Local and/or Remote DSS files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Create a Forecast</a:t>
            </a:r>
          </a:p>
        </p:txBody>
      </p:sp>
      <p:pic>
        <p:nvPicPr>
          <p:cNvPr id="2" name="Picture 1">
            <a:extLst>
              <a:ext uri="{FF2B5EF4-FFF2-40B4-BE49-F238E27FC236}">
                <a16:creationId xmlns:a16="http://schemas.microsoft.com/office/drawing/2014/main" id="{77434A4D-AA99-7948-6238-7FE793B4CEBA}"/>
              </a:ext>
            </a:extLst>
          </p:cNvPr>
          <p:cNvPicPr>
            <a:picLocks noChangeAspect="1"/>
          </p:cNvPicPr>
          <p:nvPr/>
        </p:nvPicPr>
        <p:blipFill>
          <a:blip r:embed="rId3"/>
          <a:stretch>
            <a:fillRect/>
          </a:stretch>
        </p:blipFill>
        <p:spPr>
          <a:xfrm>
            <a:off x="8260224" y="985651"/>
            <a:ext cx="3832343" cy="5014369"/>
          </a:xfrm>
          <a:prstGeom prst="rect">
            <a:avLst/>
          </a:prstGeom>
        </p:spPr>
      </p:pic>
      <p:sp>
        <p:nvSpPr>
          <p:cNvPr id="3" name="Rectangle: Rounded Corners 2">
            <a:extLst>
              <a:ext uri="{FF2B5EF4-FFF2-40B4-BE49-F238E27FC236}">
                <a16:creationId xmlns:a16="http://schemas.microsoft.com/office/drawing/2014/main" id="{7FF21188-02F2-9B96-5DA8-64FD791F3465}"/>
              </a:ext>
            </a:extLst>
          </p:cNvPr>
          <p:cNvSpPr/>
          <p:nvPr/>
        </p:nvSpPr>
        <p:spPr>
          <a:xfrm>
            <a:off x="8260224" y="2843561"/>
            <a:ext cx="1363278" cy="1260088"/>
          </a:xfrm>
          <a:prstGeom prst="round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8" name="Rectangle 7">
            <a:extLst>
              <a:ext uri="{FF2B5EF4-FFF2-40B4-BE49-F238E27FC236}">
                <a16:creationId xmlns:a16="http://schemas.microsoft.com/office/drawing/2014/main" id="{0A16A2F8-70BF-4EE1-D75A-43DE1822FD02}"/>
              </a:ext>
            </a:extLst>
          </p:cNvPr>
          <p:cNvSpPr/>
          <p:nvPr/>
        </p:nvSpPr>
        <p:spPr>
          <a:xfrm>
            <a:off x="8405908" y="3047069"/>
            <a:ext cx="1048215" cy="225812"/>
          </a:xfrm>
          <a:prstGeom prst="rect">
            <a:avLst/>
          </a:prstGeom>
          <a:solidFill>
            <a:srgbClr val="FFFF00">
              <a:alpha val="25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AE403D49-F3B3-04CC-999A-18A41BD1B5C1}"/>
              </a:ext>
            </a:extLst>
          </p:cNvPr>
          <p:cNvSpPr/>
          <p:nvPr/>
        </p:nvSpPr>
        <p:spPr>
          <a:xfrm>
            <a:off x="8405906" y="3323991"/>
            <a:ext cx="1048215" cy="225812"/>
          </a:xfrm>
          <a:prstGeom prst="rect">
            <a:avLst/>
          </a:prstGeom>
          <a:solidFill>
            <a:srgbClr val="FFFF00">
              <a:alpha val="25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5E9D3CA-A0B8-B7A4-629F-3FE172BE3FA6}"/>
              </a:ext>
            </a:extLst>
          </p:cNvPr>
          <p:cNvSpPr/>
          <p:nvPr/>
        </p:nvSpPr>
        <p:spPr>
          <a:xfrm>
            <a:off x="8405907" y="3567461"/>
            <a:ext cx="1048215" cy="225812"/>
          </a:xfrm>
          <a:prstGeom prst="rect">
            <a:avLst/>
          </a:prstGeom>
          <a:solidFill>
            <a:srgbClr val="FFFF00">
              <a:alpha val="25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BE363C0D-7851-8228-B558-57CC69B08E43}"/>
              </a:ext>
            </a:extLst>
          </p:cNvPr>
          <p:cNvSpPr/>
          <p:nvPr/>
        </p:nvSpPr>
        <p:spPr>
          <a:xfrm>
            <a:off x="8405907" y="3824234"/>
            <a:ext cx="1048215" cy="225812"/>
          </a:xfrm>
          <a:prstGeom prst="rect">
            <a:avLst/>
          </a:prstGeom>
          <a:solidFill>
            <a:srgbClr val="FFFF00">
              <a:alpha val="25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54662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6" end="1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Time Windows</a:t>
            </a:r>
          </a:p>
        </p:txBody>
      </p:sp>
      <p:pic>
        <p:nvPicPr>
          <p:cNvPr id="9" name="Picture 8">
            <a:extLst>
              <a:ext uri="{FF2B5EF4-FFF2-40B4-BE49-F238E27FC236}">
                <a16:creationId xmlns:a16="http://schemas.microsoft.com/office/drawing/2014/main" id="{6A54DCD7-EEF8-214E-14A3-CA97C55F08AA}"/>
              </a:ext>
            </a:extLst>
          </p:cNvPr>
          <p:cNvPicPr>
            <a:picLocks noChangeAspect="1"/>
          </p:cNvPicPr>
          <p:nvPr/>
        </p:nvPicPr>
        <p:blipFill>
          <a:blip r:embed="rId3"/>
          <a:srcRect l="830" r="830"/>
          <a:stretch/>
        </p:blipFill>
        <p:spPr>
          <a:xfrm>
            <a:off x="104775" y="961901"/>
            <a:ext cx="11982450" cy="4709746"/>
          </a:xfrm>
          <a:prstGeom prst="rect">
            <a:avLst/>
          </a:prstGeom>
          <a:ln w="12700">
            <a:solidFill>
              <a:schemeClr val="tx1"/>
            </a:solidFill>
          </a:ln>
        </p:spPr>
      </p:pic>
      <p:sp>
        <p:nvSpPr>
          <p:cNvPr id="2" name="TextBox 1">
            <a:extLst>
              <a:ext uri="{FF2B5EF4-FFF2-40B4-BE49-F238E27FC236}">
                <a16:creationId xmlns:a16="http://schemas.microsoft.com/office/drawing/2014/main" id="{022C9B52-3213-C7E2-0D9F-6F28F323C24A}"/>
              </a:ext>
            </a:extLst>
          </p:cNvPr>
          <p:cNvSpPr txBox="1"/>
          <p:nvPr/>
        </p:nvSpPr>
        <p:spPr>
          <a:xfrm>
            <a:off x="10939346" y="3384396"/>
            <a:ext cx="825189" cy="553998"/>
          </a:xfrm>
          <a:prstGeom prst="rect">
            <a:avLst/>
          </a:prstGeom>
          <a:solidFill>
            <a:schemeClr val="tx2"/>
          </a:solidFill>
          <a:ln w="12700">
            <a:solidFill>
              <a:schemeClr val="tx1"/>
            </a:solidFill>
          </a:ln>
        </p:spPr>
        <p:txBody>
          <a:bodyPr wrap="square" rtlCol="0">
            <a:spAutoFit/>
          </a:bodyPr>
          <a:lstStyle/>
          <a:p>
            <a:r>
              <a:rPr lang="en-US" sz="1000" b="1" dirty="0"/>
              <a:t>     OBS</a:t>
            </a:r>
          </a:p>
          <a:p>
            <a:r>
              <a:rPr lang="en-US" sz="1000" b="1" dirty="0"/>
              <a:t>     No QPF</a:t>
            </a:r>
          </a:p>
          <a:p>
            <a:r>
              <a:rPr lang="en-US" sz="1000" b="1" dirty="0"/>
              <a:t>     QPF</a:t>
            </a:r>
          </a:p>
        </p:txBody>
      </p:sp>
      <p:cxnSp>
        <p:nvCxnSpPr>
          <p:cNvPr id="6" name="Straight Connector 5">
            <a:extLst>
              <a:ext uri="{FF2B5EF4-FFF2-40B4-BE49-F238E27FC236}">
                <a16:creationId xmlns:a16="http://schemas.microsoft.com/office/drawing/2014/main" id="{E6D02D2C-F24C-9023-3ABF-D8F1CE54EC91}"/>
              </a:ext>
            </a:extLst>
          </p:cNvPr>
          <p:cNvCxnSpPr/>
          <p:nvPr/>
        </p:nvCxnSpPr>
        <p:spPr>
          <a:xfrm>
            <a:off x="10950497" y="3501484"/>
            <a:ext cx="245326" cy="0"/>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A414330-2FF7-9999-D92B-BFF8D7372281}"/>
              </a:ext>
            </a:extLst>
          </p:cNvPr>
          <p:cNvCxnSpPr/>
          <p:nvPr/>
        </p:nvCxnSpPr>
        <p:spPr>
          <a:xfrm>
            <a:off x="10946782" y="3653884"/>
            <a:ext cx="245326" cy="0"/>
          </a:xfrm>
          <a:prstGeom prst="line">
            <a:avLst/>
          </a:prstGeom>
          <a:ln w="317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1CBF3EC-6AA9-13DD-0B61-BBBDD15584CD}"/>
              </a:ext>
            </a:extLst>
          </p:cNvPr>
          <p:cNvCxnSpPr/>
          <p:nvPr/>
        </p:nvCxnSpPr>
        <p:spPr>
          <a:xfrm>
            <a:off x="10950501" y="3806284"/>
            <a:ext cx="245326" cy="0"/>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6AEA30C-01CB-0E90-89E0-C4604DCF50EF}"/>
              </a:ext>
            </a:extLst>
          </p:cNvPr>
          <p:cNvSpPr txBox="1"/>
          <p:nvPr/>
        </p:nvSpPr>
        <p:spPr>
          <a:xfrm>
            <a:off x="266699" y="5808455"/>
            <a:ext cx="1294471" cy="830997"/>
          </a:xfrm>
          <a:prstGeom prst="rect">
            <a:avLst/>
          </a:prstGeom>
          <a:noFill/>
          <a:ln w="25400">
            <a:solidFill>
              <a:srgbClr val="C00000"/>
            </a:solidFill>
          </a:ln>
        </p:spPr>
        <p:txBody>
          <a:bodyPr wrap="square" rtlCol="0">
            <a:spAutoFit/>
          </a:bodyPr>
          <a:lstStyle/>
          <a:p>
            <a:r>
              <a:rPr lang="en-US" sz="2400" b="1" dirty="0"/>
              <a:t>Extract Start</a:t>
            </a:r>
          </a:p>
        </p:txBody>
      </p:sp>
      <p:cxnSp>
        <p:nvCxnSpPr>
          <p:cNvPr id="15" name="Straight Arrow Connector 14">
            <a:extLst>
              <a:ext uri="{FF2B5EF4-FFF2-40B4-BE49-F238E27FC236}">
                <a16:creationId xmlns:a16="http://schemas.microsoft.com/office/drawing/2014/main" id="{1768A759-AA69-7891-8FEE-1661A4DDECF4}"/>
              </a:ext>
            </a:extLst>
          </p:cNvPr>
          <p:cNvCxnSpPr>
            <a:cxnSpLocks/>
          </p:cNvCxnSpPr>
          <p:nvPr/>
        </p:nvCxnSpPr>
        <p:spPr>
          <a:xfrm flipV="1">
            <a:off x="713678" y="5129561"/>
            <a:ext cx="356839" cy="6913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2DD4472-D78B-297A-3EAA-C2BCE1AA7767}"/>
              </a:ext>
            </a:extLst>
          </p:cNvPr>
          <p:cNvSpPr txBox="1"/>
          <p:nvPr/>
        </p:nvSpPr>
        <p:spPr>
          <a:xfrm>
            <a:off x="1679420" y="5808455"/>
            <a:ext cx="1294471" cy="830997"/>
          </a:xfrm>
          <a:prstGeom prst="rect">
            <a:avLst/>
          </a:prstGeom>
          <a:noFill/>
          <a:ln w="25400">
            <a:solidFill>
              <a:srgbClr val="C00000"/>
            </a:solidFill>
          </a:ln>
        </p:spPr>
        <p:txBody>
          <a:bodyPr wrap="square" rtlCol="0">
            <a:spAutoFit/>
          </a:bodyPr>
          <a:lstStyle/>
          <a:p>
            <a:r>
              <a:rPr lang="en-US" sz="2400" b="1" dirty="0"/>
              <a:t>Start Time</a:t>
            </a:r>
          </a:p>
        </p:txBody>
      </p:sp>
      <p:cxnSp>
        <p:nvCxnSpPr>
          <p:cNvPr id="18" name="Straight Arrow Connector 17">
            <a:extLst>
              <a:ext uri="{FF2B5EF4-FFF2-40B4-BE49-F238E27FC236}">
                <a16:creationId xmlns:a16="http://schemas.microsoft.com/office/drawing/2014/main" id="{4F980958-5BC7-902E-6C96-9F21BBF6C261}"/>
              </a:ext>
            </a:extLst>
          </p:cNvPr>
          <p:cNvCxnSpPr>
            <a:cxnSpLocks/>
          </p:cNvCxnSpPr>
          <p:nvPr/>
        </p:nvCxnSpPr>
        <p:spPr>
          <a:xfrm flipV="1">
            <a:off x="2137550" y="5129561"/>
            <a:ext cx="204206" cy="6913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9155EA4-CAAA-5267-AEB2-3C439526DF7C}"/>
              </a:ext>
            </a:extLst>
          </p:cNvPr>
          <p:cNvSpPr txBox="1"/>
          <p:nvPr/>
        </p:nvSpPr>
        <p:spPr>
          <a:xfrm>
            <a:off x="4894479" y="5808455"/>
            <a:ext cx="1517472" cy="830997"/>
          </a:xfrm>
          <a:prstGeom prst="rect">
            <a:avLst/>
          </a:prstGeom>
          <a:noFill/>
          <a:ln w="25400">
            <a:solidFill>
              <a:srgbClr val="C00000"/>
            </a:solidFill>
          </a:ln>
        </p:spPr>
        <p:txBody>
          <a:bodyPr wrap="square" rtlCol="0">
            <a:spAutoFit/>
          </a:bodyPr>
          <a:lstStyle/>
          <a:p>
            <a:r>
              <a:rPr lang="en-US" sz="2400" b="1" dirty="0"/>
              <a:t>Forecast Time</a:t>
            </a:r>
          </a:p>
        </p:txBody>
      </p:sp>
      <p:cxnSp>
        <p:nvCxnSpPr>
          <p:cNvPr id="21" name="Straight Arrow Connector 20">
            <a:extLst>
              <a:ext uri="{FF2B5EF4-FFF2-40B4-BE49-F238E27FC236}">
                <a16:creationId xmlns:a16="http://schemas.microsoft.com/office/drawing/2014/main" id="{E19DC413-6319-6B3A-1E66-BACB3A6B54CB}"/>
              </a:ext>
            </a:extLst>
          </p:cNvPr>
          <p:cNvCxnSpPr>
            <a:cxnSpLocks/>
          </p:cNvCxnSpPr>
          <p:nvPr/>
        </p:nvCxnSpPr>
        <p:spPr>
          <a:xfrm flipV="1">
            <a:off x="5352609" y="5129561"/>
            <a:ext cx="204206" cy="6913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ADDCA265-6E8F-0D96-D01B-7B8AFDB51D1B}"/>
              </a:ext>
            </a:extLst>
          </p:cNvPr>
          <p:cNvSpPr txBox="1"/>
          <p:nvPr/>
        </p:nvSpPr>
        <p:spPr>
          <a:xfrm>
            <a:off x="10935630" y="5808455"/>
            <a:ext cx="967347" cy="830997"/>
          </a:xfrm>
          <a:prstGeom prst="rect">
            <a:avLst/>
          </a:prstGeom>
          <a:solidFill>
            <a:schemeClr val="tx2"/>
          </a:solidFill>
          <a:ln w="25400">
            <a:solidFill>
              <a:srgbClr val="C00000"/>
            </a:solidFill>
          </a:ln>
        </p:spPr>
        <p:txBody>
          <a:bodyPr wrap="square" rtlCol="0">
            <a:spAutoFit/>
          </a:bodyPr>
          <a:lstStyle/>
          <a:p>
            <a:r>
              <a:rPr lang="en-US" sz="2400" b="1" dirty="0"/>
              <a:t>End Time</a:t>
            </a:r>
          </a:p>
        </p:txBody>
      </p:sp>
      <p:cxnSp>
        <p:nvCxnSpPr>
          <p:cNvPr id="23" name="Straight Arrow Connector 22">
            <a:extLst>
              <a:ext uri="{FF2B5EF4-FFF2-40B4-BE49-F238E27FC236}">
                <a16:creationId xmlns:a16="http://schemas.microsoft.com/office/drawing/2014/main" id="{AABE5DB2-019A-B9D0-819E-EB515E8F619A}"/>
              </a:ext>
            </a:extLst>
          </p:cNvPr>
          <p:cNvCxnSpPr>
            <a:cxnSpLocks/>
          </p:cNvCxnSpPr>
          <p:nvPr/>
        </p:nvCxnSpPr>
        <p:spPr>
          <a:xfrm flipV="1">
            <a:off x="11572177" y="5129561"/>
            <a:ext cx="204206" cy="6913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FFBBD50-6ED0-790F-C8D2-40CF043866D5}"/>
              </a:ext>
            </a:extLst>
          </p:cNvPr>
          <p:cNvCxnSpPr>
            <a:cxnSpLocks/>
          </p:cNvCxnSpPr>
          <p:nvPr/>
        </p:nvCxnSpPr>
        <p:spPr>
          <a:xfrm>
            <a:off x="1070517" y="4578673"/>
            <a:ext cx="4486298" cy="0"/>
          </a:xfrm>
          <a:prstGeom prst="straightConnector1">
            <a:avLst/>
          </a:prstGeom>
          <a:ln w="25400">
            <a:solidFill>
              <a:schemeClr val="tx1"/>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1D0A48CD-4A35-73FE-06AA-DC4BDDEEAB65}"/>
              </a:ext>
            </a:extLst>
          </p:cNvPr>
          <p:cNvSpPr txBox="1"/>
          <p:nvPr/>
        </p:nvSpPr>
        <p:spPr>
          <a:xfrm>
            <a:off x="2195060" y="4221503"/>
            <a:ext cx="1939186" cy="369332"/>
          </a:xfrm>
          <a:prstGeom prst="rect">
            <a:avLst/>
          </a:prstGeom>
          <a:noFill/>
        </p:spPr>
        <p:txBody>
          <a:bodyPr wrap="square" rtlCol="0">
            <a:spAutoFit/>
          </a:bodyPr>
          <a:lstStyle/>
          <a:p>
            <a:pPr algn="ctr"/>
            <a:r>
              <a:rPr lang="en-US" b="1" dirty="0">
                <a:highlight>
                  <a:srgbClr val="FFFFFF"/>
                </a:highlight>
              </a:rPr>
              <a:t>Observed Data</a:t>
            </a:r>
          </a:p>
        </p:txBody>
      </p:sp>
      <p:cxnSp>
        <p:nvCxnSpPr>
          <p:cNvPr id="28" name="Straight Arrow Connector 27">
            <a:extLst>
              <a:ext uri="{FF2B5EF4-FFF2-40B4-BE49-F238E27FC236}">
                <a16:creationId xmlns:a16="http://schemas.microsoft.com/office/drawing/2014/main" id="{9FAADCCC-F998-115A-8C37-12130C710742}"/>
              </a:ext>
            </a:extLst>
          </p:cNvPr>
          <p:cNvCxnSpPr>
            <a:cxnSpLocks/>
          </p:cNvCxnSpPr>
          <p:nvPr/>
        </p:nvCxnSpPr>
        <p:spPr>
          <a:xfrm>
            <a:off x="5567966" y="4396536"/>
            <a:ext cx="6219568" cy="0"/>
          </a:xfrm>
          <a:prstGeom prst="straightConnector1">
            <a:avLst/>
          </a:prstGeom>
          <a:ln w="25400">
            <a:solidFill>
              <a:srgbClr val="7030A0"/>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39B3117-21DF-0650-6849-55DA60BC7418}"/>
              </a:ext>
            </a:extLst>
          </p:cNvPr>
          <p:cNvSpPr txBox="1"/>
          <p:nvPr/>
        </p:nvSpPr>
        <p:spPr>
          <a:xfrm>
            <a:off x="7785652" y="4036837"/>
            <a:ext cx="1784195" cy="369332"/>
          </a:xfrm>
          <a:prstGeom prst="rect">
            <a:avLst/>
          </a:prstGeom>
          <a:noFill/>
        </p:spPr>
        <p:txBody>
          <a:bodyPr wrap="square" rtlCol="0">
            <a:spAutoFit/>
          </a:bodyPr>
          <a:lstStyle/>
          <a:p>
            <a:pPr algn="ctr"/>
            <a:r>
              <a:rPr lang="en-US" b="1" dirty="0">
                <a:solidFill>
                  <a:srgbClr val="7030A0"/>
                </a:solidFill>
                <a:highlight>
                  <a:srgbClr val="FFFFFF"/>
                </a:highlight>
              </a:rPr>
              <a:t>Forecast Data</a:t>
            </a:r>
          </a:p>
        </p:txBody>
      </p:sp>
      <p:cxnSp>
        <p:nvCxnSpPr>
          <p:cNvPr id="32" name="Straight Arrow Connector 31">
            <a:extLst>
              <a:ext uri="{FF2B5EF4-FFF2-40B4-BE49-F238E27FC236}">
                <a16:creationId xmlns:a16="http://schemas.microsoft.com/office/drawing/2014/main" id="{BFB8D890-951D-2B4F-C6D2-253B1E92380B}"/>
              </a:ext>
            </a:extLst>
          </p:cNvPr>
          <p:cNvCxnSpPr>
            <a:cxnSpLocks/>
          </p:cNvCxnSpPr>
          <p:nvPr/>
        </p:nvCxnSpPr>
        <p:spPr>
          <a:xfrm>
            <a:off x="2380109" y="2899708"/>
            <a:ext cx="9407425" cy="0"/>
          </a:xfrm>
          <a:prstGeom prst="straightConnector1">
            <a:avLst/>
          </a:prstGeom>
          <a:ln w="25400">
            <a:solidFill>
              <a:srgbClr val="996633"/>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7AD614E-F28F-D4AF-AA46-21F287228DA4}"/>
              </a:ext>
            </a:extLst>
          </p:cNvPr>
          <p:cNvSpPr txBox="1"/>
          <p:nvPr/>
        </p:nvSpPr>
        <p:spPr>
          <a:xfrm>
            <a:off x="5521266" y="2538206"/>
            <a:ext cx="3125109" cy="369332"/>
          </a:xfrm>
          <a:prstGeom prst="rect">
            <a:avLst/>
          </a:prstGeom>
          <a:noFill/>
        </p:spPr>
        <p:txBody>
          <a:bodyPr wrap="square" rtlCol="0">
            <a:spAutoFit/>
          </a:bodyPr>
          <a:lstStyle/>
          <a:p>
            <a:pPr algn="ctr"/>
            <a:r>
              <a:rPr lang="en-US" b="1" dirty="0">
                <a:solidFill>
                  <a:srgbClr val="996633"/>
                </a:solidFill>
                <a:highlight>
                  <a:srgbClr val="FFFFFF"/>
                </a:highlight>
              </a:rPr>
              <a:t>Model Simulation Window</a:t>
            </a:r>
          </a:p>
        </p:txBody>
      </p:sp>
    </p:spTree>
    <p:extLst>
      <p:ext uri="{BB962C8B-B14F-4D97-AF65-F5344CB8AC3E}">
        <p14:creationId xmlns:p14="http://schemas.microsoft.com/office/powerpoint/2010/main" val="3906500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P spid="20" grpId="0" animBg="1"/>
      <p:bldP spid="22" grpId="0" animBg="1"/>
      <p:bldP spid="27" grpId="0"/>
      <p:bldP spid="29"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5716079" cy="5453743"/>
          </a:xfrm>
        </p:spPr>
        <p:txBody>
          <a:bodyPr/>
          <a:lstStyle/>
          <a:p>
            <a:pPr marL="0" lvl="1" indent="0">
              <a:buNone/>
            </a:pPr>
            <a:r>
              <a:rPr lang="en-US" sz="2400" u="sng" dirty="0"/>
              <a:t>Start Time</a:t>
            </a:r>
            <a:r>
              <a:rPr lang="en-US" sz="2400" dirty="0"/>
              <a:t> is the time that the models begin simulating</a:t>
            </a:r>
          </a:p>
          <a:p>
            <a:pPr lvl="1"/>
            <a:endParaRPr lang="en-US" dirty="0"/>
          </a:p>
          <a:p>
            <a:pPr marL="0" lvl="1" indent="0">
              <a:buNone/>
            </a:pPr>
            <a:r>
              <a:rPr lang="en-US" sz="2400" dirty="0"/>
              <a:t>Choose a time that:</a:t>
            </a:r>
          </a:p>
          <a:p>
            <a:pPr lvl="2"/>
            <a:r>
              <a:rPr lang="en-US" sz="2000" dirty="0"/>
              <a:t>Is far enough before time of forecast so that water has time to route through the routing reaches (i.e., time for water to flow from upper junction to lowest junction)</a:t>
            </a:r>
          </a:p>
          <a:p>
            <a:pPr lvl="2"/>
            <a:r>
              <a:rPr lang="en-US" sz="2000" dirty="0"/>
              <a:t>Prior to start of event in question</a:t>
            </a:r>
          </a:p>
          <a:p>
            <a:pPr lvl="2"/>
            <a:r>
              <a:rPr lang="en-US" sz="2000" dirty="0"/>
              <a:t>Typically, 4-10 days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Start Time</a:t>
            </a:r>
          </a:p>
        </p:txBody>
      </p:sp>
      <p:pic>
        <p:nvPicPr>
          <p:cNvPr id="9" name="Picture 8">
            <a:extLst>
              <a:ext uri="{FF2B5EF4-FFF2-40B4-BE49-F238E27FC236}">
                <a16:creationId xmlns:a16="http://schemas.microsoft.com/office/drawing/2014/main" id="{21FF80E1-04F2-30B6-0120-C729BF2F3B1E}"/>
              </a:ext>
            </a:extLst>
          </p:cNvPr>
          <p:cNvPicPr>
            <a:picLocks noChangeAspect="1"/>
          </p:cNvPicPr>
          <p:nvPr/>
        </p:nvPicPr>
        <p:blipFill>
          <a:blip r:embed="rId3"/>
          <a:stretch>
            <a:fillRect/>
          </a:stretch>
        </p:blipFill>
        <p:spPr>
          <a:xfrm>
            <a:off x="5982779" y="1175656"/>
            <a:ext cx="6114286" cy="4752381"/>
          </a:xfrm>
          <a:prstGeom prst="rect">
            <a:avLst/>
          </a:prstGeom>
        </p:spPr>
      </p:pic>
    </p:spTree>
    <p:extLst>
      <p:ext uri="{BB962C8B-B14F-4D97-AF65-F5344CB8AC3E}">
        <p14:creationId xmlns:p14="http://schemas.microsoft.com/office/powerpoint/2010/main" val="119243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Identify basic concepts for building a new CAVI watershed and about running real-time forecast simulation models in CWMS</a:t>
            </a:r>
          </a:p>
          <a:p>
            <a:pPr lvl="1"/>
            <a:endParaRPr lang="en-US" dirty="0"/>
          </a:p>
          <a:p>
            <a:pPr marL="0" lvl="1" indent="0">
              <a:buNone/>
            </a:pPr>
            <a:r>
              <a:rPr lang="en-US" sz="2400" dirty="0"/>
              <a:t>Quick overview on CAVI watershed model development</a:t>
            </a:r>
          </a:p>
          <a:p>
            <a:pPr lvl="2"/>
            <a:r>
              <a:rPr lang="en-US" sz="2000" dirty="0"/>
              <a:t>Steps to create new CAVI watershed for use in real-time modeling</a:t>
            </a:r>
          </a:p>
          <a:p>
            <a:pPr lvl="1"/>
            <a:endParaRPr lang="en-US" dirty="0"/>
          </a:p>
          <a:p>
            <a:pPr marL="0" lvl="1" indent="0">
              <a:buNone/>
            </a:pPr>
            <a:r>
              <a:rPr lang="en-US" sz="2400" dirty="0"/>
              <a:t>Using CWMS for real-time modeling</a:t>
            </a:r>
          </a:p>
          <a:p>
            <a:pPr lvl="2"/>
            <a:r>
              <a:rPr lang="en-US" sz="2000" dirty="0"/>
              <a:t>Creating a forecast</a:t>
            </a:r>
          </a:p>
          <a:p>
            <a:pPr lvl="2"/>
            <a:r>
              <a:rPr lang="en-US" sz="2000" dirty="0"/>
              <a:t>Time windows and forecast times</a:t>
            </a:r>
          </a:p>
          <a:p>
            <a:pPr lvl="2"/>
            <a:r>
              <a:rPr lang="en-US" sz="2000" dirty="0"/>
              <a:t>Data Status Summary Report</a:t>
            </a:r>
          </a:p>
          <a:p>
            <a:pPr lvl="2"/>
            <a:r>
              <a:rPr lang="en-US" sz="2000" dirty="0"/>
              <a:t>Editing and running models</a:t>
            </a:r>
          </a:p>
          <a:p>
            <a:pPr lvl="2"/>
            <a:r>
              <a:rPr lang="en-US" sz="2000" dirty="0"/>
              <a:t>Evaluating results</a:t>
            </a:r>
          </a:p>
          <a:p>
            <a:pPr lvl="2"/>
            <a:r>
              <a:rPr lang="en-US" sz="2000" dirty="0"/>
              <a:t>Time-series icons for model results</a:t>
            </a:r>
          </a:p>
          <a:p>
            <a:pPr lvl="2"/>
            <a:r>
              <a:rPr lang="en-US" sz="2000" dirty="0"/>
              <a:t>Saving models and results</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082422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u="sng" dirty="0"/>
              <a:t>Extract Start</a:t>
            </a:r>
            <a:r>
              <a:rPr lang="en-US" sz="2400" dirty="0"/>
              <a:t> is often the same as the Start Time</a:t>
            </a:r>
          </a:p>
          <a:p>
            <a:pPr lvl="1"/>
            <a:endParaRPr lang="en-US" sz="2400" dirty="0"/>
          </a:p>
          <a:p>
            <a:pPr marL="0" lvl="1" indent="0">
              <a:buNone/>
            </a:pPr>
            <a:r>
              <a:rPr lang="en-US" sz="2400" dirty="0"/>
              <a:t>Typically used when a value just before the start time is needed for a computation.  </a:t>
            </a:r>
          </a:p>
          <a:p>
            <a:pPr lvl="2"/>
            <a:r>
              <a:rPr lang="en-US" sz="2000" dirty="0"/>
              <a:t>Observed data is in varying time steps, some longer than the compute interval</a:t>
            </a:r>
          </a:p>
          <a:p>
            <a:pPr lvl="2"/>
            <a:r>
              <a:rPr lang="en-US" sz="2000" dirty="0"/>
              <a:t>Observed data has an offset from the interval so a value is not extracted at the start time.</a:t>
            </a:r>
          </a:p>
          <a:p>
            <a:pPr lvl="2"/>
            <a:r>
              <a:rPr lang="en-US" sz="2000" dirty="0"/>
              <a:t>Your compute is period average, but your data is instantaneous, so a “start of period” value is needed to compute the first period’s average.</a:t>
            </a:r>
          </a:p>
          <a:p>
            <a:pPr lvl="1"/>
            <a:endParaRPr lang="en-US" sz="2400" dirty="0"/>
          </a:p>
          <a:p>
            <a:pPr marL="0" lvl="1" indent="0">
              <a:buNone/>
            </a:pPr>
            <a:r>
              <a:rPr lang="en-US" sz="2400" dirty="0"/>
              <a:t>Or you just want to see more observed data than will be used in the simulation.</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Extract Start</a:t>
            </a:r>
          </a:p>
        </p:txBody>
      </p:sp>
    </p:spTree>
    <p:extLst>
      <p:ext uri="{BB962C8B-B14F-4D97-AF65-F5344CB8AC3E}">
        <p14:creationId xmlns:p14="http://schemas.microsoft.com/office/powerpoint/2010/main" val="2563626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Data Status Summary Report</a:t>
            </a:r>
          </a:p>
        </p:txBody>
      </p:sp>
      <p:pic>
        <p:nvPicPr>
          <p:cNvPr id="8" name="Picture 7">
            <a:extLst>
              <a:ext uri="{FF2B5EF4-FFF2-40B4-BE49-F238E27FC236}">
                <a16:creationId xmlns:a16="http://schemas.microsoft.com/office/drawing/2014/main" id="{7F6FC076-7D97-1C36-80B1-70A91C729ADF}"/>
              </a:ext>
            </a:extLst>
          </p:cNvPr>
          <p:cNvPicPr>
            <a:picLocks noChangeAspect="1"/>
          </p:cNvPicPr>
          <p:nvPr/>
        </p:nvPicPr>
        <p:blipFill rotWithShape="1">
          <a:blip r:embed="rId2"/>
          <a:srcRect l="1" r="25030" b="38408"/>
          <a:stretch/>
        </p:blipFill>
        <p:spPr>
          <a:xfrm>
            <a:off x="266700" y="1039356"/>
            <a:ext cx="10679467" cy="4935315"/>
          </a:xfrm>
          <a:prstGeom prst="rect">
            <a:avLst/>
          </a:prstGeom>
        </p:spPr>
      </p:pic>
      <p:pic>
        <p:nvPicPr>
          <p:cNvPr id="11" name="Picture 10">
            <a:extLst>
              <a:ext uri="{FF2B5EF4-FFF2-40B4-BE49-F238E27FC236}">
                <a16:creationId xmlns:a16="http://schemas.microsoft.com/office/drawing/2014/main" id="{853C74FB-E9B0-E1C6-D050-2280D04728C8}"/>
              </a:ext>
            </a:extLst>
          </p:cNvPr>
          <p:cNvPicPr>
            <a:picLocks noChangeAspect="1"/>
          </p:cNvPicPr>
          <p:nvPr/>
        </p:nvPicPr>
        <p:blipFill>
          <a:blip r:embed="rId3"/>
          <a:stretch>
            <a:fillRect/>
          </a:stretch>
        </p:blipFill>
        <p:spPr>
          <a:xfrm>
            <a:off x="2426447" y="1801071"/>
            <a:ext cx="6874705" cy="2363180"/>
          </a:xfrm>
          <a:prstGeom prst="rect">
            <a:avLst/>
          </a:prstGeom>
        </p:spPr>
      </p:pic>
      <p:pic>
        <p:nvPicPr>
          <p:cNvPr id="13" name="Picture 12">
            <a:extLst>
              <a:ext uri="{FF2B5EF4-FFF2-40B4-BE49-F238E27FC236}">
                <a16:creationId xmlns:a16="http://schemas.microsoft.com/office/drawing/2014/main" id="{0101309B-CAF6-4F57-4FFF-64F3E5C5CE31}"/>
              </a:ext>
            </a:extLst>
          </p:cNvPr>
          <p:cNvPicPr>
            <a:picLocks noChangeAspect="1"/>
          </p:cNvPicPr>
          <p:nvPr/>
        </p:nvPicPr>
        <p:blipFill>
          <a:blip r:embed="rId4"/>
          <a:stretch>
            <a:fillRect/>
          </a:stretch>
        </p:blipFill>
        <p:spPr>
          <a:xfrm>
            <a:off x="3621609" y="2640241"/>
            <a:ext cx="6874705" cy="2363180"/>
          </a:xfrm>
          <a:prstGeom prst="rect">
            <a:avLst/>
          </a:prstGeom>
        </p:spPr>
      </p:pic>
      <p:pic>
        <p:nvPicPr>
          <p:cNvPr id="15" name="Picture 14">
            <a:extLst>
              <a:ext uri="{FF2B5EF4-FFF2-40B4-BE49-F238E27FC236}">
                <a16:creationId xmlns:a16="http://schemas.microsoft.com/office/drawing/2014/main" id="{B65D4A06-BA1D-1B4C-8EC8-08187E47975A}"/>
              </a:ext>
            </a:extLst>
          </p:cNvPr>
          <p:cNvPicPr>
            <a:picLocks noChangeAspect="1"/>
          </p:cNvPicPr>
          <p:nvPr/>
        </p:nvPicPr>
        <p:blipFill>
          <a:blip r:embed="rId5"/>
          <a:stretch>
            <a:fillRect/>
          </a:stretch>
        </p:blipFill>
        <p:spPr>
          <a:xfrm>
            <a:off x="6458034" y="3930728"/>
            <a:ext cx="5085714" cy="1990476"/>
          </a:xfrm>
          <a:prstGeom prst="rect">
            <a:avLst/>
          </a:prstGeom>
        </p:spPr>
      </p:pic>
    </p:spTree>
    <p:extLst>
      <p:ext uri="{BB962C8B-B14F-4D97-AF65-F5344CB8AC3E}">
        <p14:creationId xmlns:p14="http://schemas.microsoft.com/office/powerpoint/2010/main" val="3664898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6145251" cy="5453743"/>
          </a:xfrm>
        </p:spPr>
        <p:txBody>
          <a:bodyPr/>
          <a:lstStyle/>
          <a:p>
            <a:pPr marL="0" lvl="1" indent="0">
              <a:buNone/>
            </a:pPr>
            <a:r>
              <a:rPr lang="en-US" sz="2400" u="sng" dirty="0"/>
              <a:t>Forecast Time</a:t>
            </a:r>
            <a:r>
              <a:rPr lang="en-US" sz="2400" dirty="0"/>
              <a:t> is the time at which observed data runs out and you are predicting stream flow and river and reservoir stages</a:t>
            </a:r>
          </a:p>
          <a:p>
            <a:pPr lvl="1"/>
            <a:endParaRPr lang="en-US" dirty="0"/>
          </a:p>
          <a:p>
            <a:pPr marL="0" lvl="1" indent="0">
              <a:buNone/>
            </a:pPr>
            <a:r>
              <a:rPr lang="en-US" sz="2400" dirty="0"/>
              <a:t>For real-time forecasting, typically not earlier than previous hour</a:t>
            </a:r>
          </a:p>
          <a:p>
            <a:pPr lvl="2"/>
            <a:r>
              <a:rPr lang="en-US" sz="1800" dirty="0"/>
              <a:t>Need time for all the stream gage data within the watershed to be transmitted and processed</a:t>
            </a:r>
          </a:p>
          <a:p>
            <a:pPr lvl="2"/>
            <a:r>
              <a:rPr lang="en-US" sz="1800" dirty="0"/>
              <a:t>Time for all the gridded data to be processed</a:t>
            </a:r>
          </a:p>
          <a:p>
            <a:pPr lvl="1"/>
            <a:endParaRPr lang="en-US" dirty="0"/>
          </a:p>
          <a:p>
            <a:pPr marL="0" lvl="1" indent="0">
              <a:buNone/>
            </a:pPr>
            <a:r>
              <a:rPr lang="en-US" sz="2400" dirty="0"/>
              <a:t>Many offices have a default/standardized initialization time used for daily forecasting</a:t>
            </a:r>
          </a:p>
          <a:p>
            <a:pPr lvl="2"/>
            <a:r>
              <a:rPr lang="en-US" sz="1800" dirty="0"/>
              <a:t>For example 07:00 am local time</a:t>
            </a:r>
          </a:p>
          <a:p>
            <a:pPr lvl="3"/>
            <a:r>
              <a:rPr lang="en-US" sz="1800" dirty="0"/>
              <a:t>12:00 UTC for Central Time Zone</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Forecast Time</a:t>
            </a:r>
          </a:p>
        </p:txBody>
      </p:sp>
      <p:pic>
        <p:nvPicPr>
          <p:cNvPr id="3" name="Picture 2">
            <a:extLst>
              <a:ext uri="{FF2B5EF4-FFF2-40B4-BE49-F238E27FC236}">
                <a16:creationId xmlns:a16="http://schemas.microsoft.com/office/drawing/2014/main" id="{F267C49C-0E6A-A5D0-E1A3-9AF69416665B}"/>
              </a:ext>
            </a:extLst>
          </p:cNvPr>
          <p:cNvPicPr>
            <a:picLocks noChangeAspect="1"/>
          </p:cNvPicPr>
          <p:nvPr/>
        </p:nvPicPr>
        <p:blipFill>
          <a:blip r:embed="rId2"/>
          <a:stretch>
            <a:fillRect/>
          </a:stretch>
        </p:blipFill>
        <p:spPr>
          <a:xfrm>
            <a:off x="6485494" y="1175656"/>
            <a:ext cx="5620697" cy="4842784"/>
          </a:xfrm>
          <a:prstGeom prst="rect">
            <a:avLst/>
          </a:prstGeom>
        </p:spPr>
      </p:pic>
    </p:spTree>
    <p:extLst>
      <p:ext uri="{BB962C8B-B14F-4D97-AF65-F5344CB8AC3E}">
        <p14:creationId xmlns:p14="http://schemas.microsoft.com/office/powerpoint/2010/main" val="8344334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599" cy="5453743"/>
          </a:xfrm>
        </p:spPr>
        <p:txBody>
          <a:bodyPr/>
          <a:lstStyle/>
          <a:p>
            <a:pPr marL="0" lvl="1" indent="0">
              <a:buNone/>
            </a:pPr>
            <a:r>
              <a:rPr lang="en-US" sz="2400" u="sng" dirty="0"/>
              <a:t>End Time</a:t>
            </a:r>
            <a:r>
              <a:rPr lang="en-US" sz="2400" dirty="0"/>
              <a:t> is the time where models stop simulating (i.e., end of forecast)</a:t>
            </a:r>
          </a:p>
          <a:p>
            <a:pPr lvl="1"/>
            <a:endParaRPr lang="en-US" dirty="0"/>
          </a:p>
          <a:p>
            <a:pPr marL="0" lvl="1" indent="0">
              <a:buNone/>
            </a:pPr>
            <a:r>
              <a:rPr lang="en-US" sz="2400" dirty="0"/>
              <a:t>Many offices have a default/standardized initialization time used for End Time</a:t>
            </a:r>
          </a:p>
          <a:p>
            <a:pPr lvl="2"/>
            <a:r>
              <a:rPr lang="en-US" sz="1800" dirty="0"/>
              <a:t>For example, the length of forecast will dictate the End Time</a:t>
            </a:r>
          </a:p>
          <a:p>
            <a:pPr lvl="3"/>
            <a:r>
              <a:rPr lang="en-US" sz="1800" dirty="0"/>
              <a:t>i.e., Forecast length of 5-days, 7-days, or 14-days</a:t>
            </a:r>
          </a:p>
          <a:p>
            <a:pPr lvl="1"/>
            <a:endParaRPr lang="en-US" dirty="0"/>
          </a:p>
          <a:p>
            <a:pPr marL="0" lvl="1" indent="0">
              <a:buNone/>
            </a:pPr>
            <a:r>
              <a:rPr lang="en-US" sz="2400" dirty="0"/>
              <a:t>Other questions and data constraints can influence length of forecast or End Time</a:t>
            </a:r>
          </a:p>
          <a:p>
            <a:pPr lvl="2"/>
            <a:r>
              <a:rPr lang="en-US" sz="1800" dirty="0"/>
              <a:t>How long to evacuate flood storage</a:t>
            </a:r>
          </a:p>
          <a:p>
            <a:pPr lvl="2"/>
            <a:r>
              <a:rPr lang="en-US" sz="1800" dirty="0"/>
              <a:t>Drought forecasting</a:t>
            </a:r>
          </a:p>
          <a:p>
            <a:pPr lvl="2"/>
            <a:r>
              <a:rPr lang="en-US" sz="1800" dirty="0"/>
              <a:t>How much and accuracy of existing meteorological forecast data</a:t>
            </a:r>
          </a:p>
          <a:p>
            <a:pPr lvl="2"/>
            <a:r>
              <a:rPr lang="en-US" sz="1800" dirty="0"/>
              <a:t>Limitations in model computational time</a:t>
            </a:r>
          </a:p>
          <a:p>
            <a:pPr lvl="3"/>
            <a:r>
              <a:rPr lang="en-US" sz="1800" dirty="0"/>
              <a:t>i.e., detailed 2D RAS models running for 2 weeks versus 6 months of data</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End Time</a:t>
            </a:r>
          </a:p>
        </p:txBody>
      </p:sp>
    </p:spTree>
    <p:extLst>
      <p:ext uri="{BB962C8B-B14F-4D97-AF65-F5344CB8AC3E}">
        <p14:creationId xmlns:p14="http://schemas.microsoft.com/office/powerpoint/2010/main" val="15309453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Default Time Window</a:t>
            </a:r>
          </a:p>
        </p:txBody>
      </p:sp>
      <p:pic>
        <p:nvPicPr>
          <p:cNvPr id="2" name="Picture 1">
            <a:extLst>
              <a:ext uri="{FF2B5EF4-FFF2-40B4-BE49-F238E27FC236}">
                <a16:creationId xmlns:a16="http://schemas.microsoft.com/office/drawing/2014/main" id="{D6800C42-3E99-078B-C061-CEEED74C0BE7}"/>
              </a:ext>
            </a:extLst>
          </p:cNvPr>
          <p:cNvPicPr>
            <a:picLocks noChangeAspect="1"/>
          </p:cNvPicPr>
          <p:nvPr/>
        </p:nvPicPr>
        <p:blipFill rotWithShape="1">
          <a:blip r:embed="rId2"/>
          <a:srcRect r="10393" b="35443"/>
          <a:stretch/>
        </p:blipFill>
        <p:spPr>
          <a:xfrm>
            <a:off x="1492169" y="1380060"/>
            <a:ext cx="5796606" cy="4854931"/>
          </a:xfrm>
          <a:prstGeom prst="rect">
            <a:avLst/>
          </a:prstGeom>
          <a:ln>
            <a:solidFill>
              <a:schemeClr val="accent1"/>
            </a:solidFill>
          </a:ln>
        </p:spPr>
      </p:pic>
      <p:pic>
        <p:nvPicPr>
          <p:cNvPr id="3" name="Picture 6">
            <a:extLst>
              <a:ext uri="{FF2B5EF4-FFF2-40B4-BE49-F238E27FC236}">
                <a16:creationId xmlns:a16="http://schemas.microsoft.com/office/drawing/2014/main" id="{65724593-A2BE-22A6-EBDE-2AD911A373B1}"/>
              </a:ext>
            </a:extLst>
          </p:cNvPr>
          <p:cNvPicPr>
            <a:picLocks noChangeAspect="1" noChangeArrowheads="1"/>
          </p:cNvPicPr>
          <p:nvPr/>
        </p:nvPicPr>
        <p:blipFill>
          <a:blip r:embed="rId3" cstate="print"/>
          <a:srcRect/>
          <a:stretch>
            <a:fillRect/>
          </a:stretch>
        </p:blipFill>
        <p:spPr bwMode="auto">
          <a:xfrm>
            <a:off x="6929233" y="2325041"/>
            <a:ext cx="3413760" cy="2133600"/>
          </a:xfrm>
          <a:prstGeom prst="rect">
            <a:avLst/>
          </a:prstGeom>
          <a:noFill/>
          <a:ln w="12700" cap="sq" cmpd="sng">
            <a:noFill/>
            <a:prstDash val="solid"/>
            <a:miter lim="800000"/>
            <a:headEnd type="none" w="sm" len="sm"/>
            <a:tailEnd type="none" w="sm" len="sm"/>
          </a:ln>
        </p:spPr>
      </p:pic>
    </p:spTree>
    <p:extLst>
      <p:ext uri="{BB962C8B-B14F-4D97-AF65-F5344CB8AC3E}">
        <p14:creationId xmlns:p14="http://schemas.microsoft.com/office/powerpoint/2010/main" val="3714375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599" cy="5453743"/>
          </a:xfrm>
        </p:spPr>
        <p:txBody>
          <a:bodyPr/>
          <a:lstStyle/>
          <a:p>
            <a:pPr marL="0" lvl="1" indent="0">
              <a:buNone/>
            </a:pPr>
            <a:r>
              <a:rPr lang="en-US" sz="2400" dirty="0"/>
              <a:t>The CAVI works only with files in preselected folders called </a:t>
            </a:r>
            <a:r>
              <a:rPr lang="en-US" sz="2400" b="1" dirty="0"/>
              <a:t>Watershed Locations</a:t>
            </a:r>
          </a:p>
          <a:p>
            <a:pPr marL="0" lvl="1" indent="0">
              <a:buNone/>
            </a:pPr>
            <a:endParaRPr lang="en-US" sz="2400" dirty="0"/>
          </a:p>
          <a:p>
            <a:pPr marL="0" lvl="1" indent="0">
              <a:buNone/>
            </a:pPr>
            <a:r>
              <a:rPr lang="en-US" sz="2400" dirty="0"/>
              <a:t>There are 3 sets of folders created within a Watershed Location</a:t>
            </a:r>
          </a:p>
          <a:p>
            <a:pPr lvl="2"/>
            <a:r>
              <a:rPr lang="en-US" sz="2000" dirty="0"/>
              <a:t>watershed</a:t>
            </a:r>
          </a:p>
          <a:p>
            <a:pPr lvl="3"/>
            <a:r>
              <a:rPr lang="en-US" sz="1800" dirty="0"/>
              <a:t>Watersheds are created and stored in a folder named “</a:t>
            </a:r>
            <a:r>
              <a:rPr lang="en-US" sz="1800" b="1" dirty="0"/>
              <a:t>watershed</a:t>
            </a:r>
            <a:r>
              <a:rPr lang="en-US" sz="1800" dirty="0"/>
              <a:t>”</a:t>
            </a:r>
          </a:p>
          <a:p>
            <a:pPr lvl="3"/>
            <a:r>
              <a:rPr lang="en-US" sz="1800" dirty="0"/>
              <a:t>The watershed folder is often referred to as “</a:t>
            </a:r>
            <a:r>
              <a:rPr lang="en-US" sz="1800" b="1" dirty="0"/>
              <a:t>Base</a:t>
            </a:r>
            <a:r>
              <a:rPr lang="en-US" sz="1800" dirty="0"/>
              <a:t>” or “</a:t>
            </a:r>
            <a:r>
              <a:rPr lang="en-US" sz="1800" b="1" dirty="0"/>
              <a:t>Setup</a:t>
            </a:r>
            <a:r>
              <a:rPr lang="en-US" sz="1800" dirty="0"/>
              <a:t>”</a:t>
            </a:r>
          </a:p>
          <a:p>
            <a:pPr lvl="4"/>
            <a:r>
              <a:rPr lang="en-US" sz="1600" b="1" dirty="0"/>
              <a:t>Watershed</a:t>
            </a:r>
            <a:r>
              <a:rPr lang="en-US" sz="1600" dirty="0"/>
              <a:t> = </a:t>
            </a:r>
            <a:r>
              <a:rPr lang="en-US" sz="1600" b="1" dirty="0"/>
              <a:t>Base</a:t>
            </a:r>
            <a:r>
              <a:rPr lang="en-US" sz="1600" dirty="0"/>
              <a:t> = </a:t>
            </a:r>
            <a:r>
              <a:rPr lang="en-US" sz="1600" b="1" dirty="0"/>
              <a:t>Setup</a:t>
            </a:r>
          </a:p>
          <a:p>
            <a:pPr lvl="2"/>
            <a:r>
              <a:rPr lang="en-US" sz="2000" dirty="0"/>
              <a:t>forecast</a:t>
            </a:r>
          </a:p>
          <a:p>
            <a:pPr lvl="3"/>
            <a:r>
              <a:rPr lang="en-US" sz="1800" dirty="0"/>
              <a:t>When a forecast is created, a subset of the </a:t>
            </a:r>
            <a:r>
              <a:rPr lang="en-US" sz="1800" b="1" dirty="0"/>
              <a:t>watershed</a:t>
            </a:r>
            <a:r>
              <a:rPr lang="en-US" sz="1800" dirty="0"/>
              <a:t> is copied to the </a:t>
            </a:r>
            <a:r>
              <a:rPr lang="en-US" sz="1800" b="1" dirty="0"/>
              <a:t>forecast</a:t>
            </a:r>
            <a:r>
              <a:rPr lang="en-US" sz="1800" dirty="0"/>
              <a:t> folder</a:t>
            </a:r>
          </a:p>
          <a:p>
            <a:pPr lvl="2"/>
            <a:r>
              <a:rPr lang="en-US" sz="2000" dirty="0"/>
              <a:t>database</a:t>
            </a:r>
          </a:p>
          <a:p>
            <a:pPr lvl="3"/>
            <a:r>
              <a:rPr lang="en-US" sz="1800" dirty="0"/>
              <a:t>Folder to store supplemental DSS records (i.e. ratings, cumulus grids, USGS downloaded data, etc.) or any other reference material to support modeling (SOPs, contact list, etc.)</a:t>
            </a:r>
            <a:endParaRPr lang="en-US" sz="2000" dirty="0"/>
          </a:p>
          <a:p>
            <a:pPr lvl="1"/>
            <a:endParaRPr lang="en-US" sz="2800"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Watershed Folder Structure</a:t>
            </a:r>
          </a:p>
        </p:txBody>
      </p:sp>
    </p:spTree>
    <p:extLst>
      <p:ext uri="{BB962C8B-B14F-4D97-AF65-F5344CB8AC3E}">
        <p14:creationId xmlns:p14="http://schemas.microsoft.com/office/powerpoint/2010/main" val="3144826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Watershed Folder Structure</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9" name="Picture 8">
            <a:extLst>
              <a:ext uri="{FF2B5EF4-FFF2-40B4-BE49-F238E27FC236}">
                <a16:creationId xmlns:a16="http://schemas.microsoft.com/office/drawing/2014/main" id="{6B8036E6-03F7-47F6-9254-CFCF016477A7}"/>
              </a:ext>
            </a:extLst>
          </p:cNvPr>
          <p:cNvPicPr>
            <a:picLocks noChangeAspect="1"/>
          </p:cNvPicPr>
          <p:nvPr/>
        </p:nvPicPr>
        <p:blipFill rotWithShape="1">
          <a:blip r:embed="rId2"/>
          <a:srcRect l="9757" t="17910"/>
          <a:stretch/>
        </p:blipFill>
        <p:spPr>
          <a:xfrm>
            <a:off x="111510" y="1023232"/>
            <a:ext cx="11976412" cy="4533351"/>
          </a:xfrm>
          <a:prstGeom prst="rect">
            <a:avLst/>
          </a:prstGeom>
          <a:ln w="12700">
            <a:solidFill>
              <a:srgbClr val="000000"/>
            </a:solidFill>
          </a:ln>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3E97E191-A12F-E893-F75F-7DFD4D815846}"/>
              </a:ext>
            </a:extLst>
          </p:cNvPr>
          <p:cNvPicPr>
            <a:picLocks noChangeAspect="1"/>
          </p:cNvPicPr>
          <p:nvPr/>
        </p:nvPicPr>
        <p:blipFill rotWithShape="1">
          <a:blip r:embed="rId3"/>
          <a:srcRect r="13453"/>
          <a:stretch/>
        </p:blipFill>
        <p:spPr>
          <a:xfrm>
            <a:off x="1628179" y="1913467"/>
            <a:ext cx="1318035" cy="1933704"/>
          </a:xfrm>
          <a:prstGeom prst="rect">
            <a:avLst/>
          </a:prstGeom>
          <a:ln>
            <a:solidFill>
              <a:srgbClr val="000000"/>
            </a:solidFill>
          </a:ln>
        </p:spPr>
      </p:pic>
      <p:cxnSp>
        <p:nvCxnSpPr>
          <p:cNvPr id="19" name="Connector: Elbow 18">
            <a:extLst>
              <a:ext uri="{FF2B5EF4-FFF2-40B4-BE49-F238E27FC236}">
                <a16:creationId xmlns:a16="http://schemas.microsoft.com/office/drawing/2014/main" id="{D3AE30F8-9860-B4A4-0EE9-378EEF380183}"/>
              </a:ext>
            </a:extLst>
          </p:cNvPr>
          <p:cNvCxnSpPr>
            <a:cxnSpLocks/>
          </p:cNvCxnSpPr>
          <p:nvPr/>
        </p:nvCxnSpPr>
        <p:spPr>
          <a:xfrm flipV="1">
            <a:off x="1237884" y="2083226"/>
            <a:ext cx="408721" cy="184779"/>
          </a:xfrm>
          <a:prstGeom prst="bentConnector3">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09AF56B5-FCB3-4DC4-3D7C-7DCF6AB23EF5}"/>
              </a:ext>
            </a:extLst>
          </p:cNvPr>
          <p:cNvPicPr>
            <a:picLocks noChangeAspect="1"/>
          </p:cNvPicPr>
          <p:nvPr/>
        </p:nvPicPr>
        <p:blipFill>
          <a:blip r:embed="rId4"/>
          <a:stretch>
            <a:fillRect/>
          </a:stretch>
        </p:blipFill>
        <p:spPr>
          <a:xfrm>
            <a:off x="3195116" y="1884569"/>
            <a:ext cx="1896381" cy="4873601"/>
          </a:xfrm>
          <a:prstGeom prst="rect">
            <a:avLst/>
          </a:prstGeom>
          <a:ln w="12700">
            <a:solidFill>
              <a:srgbClr val="000000"/>
            </a:solidFill>
          </a:ln>
        </p:spPr>
      </p:pic>
      <p:cxnSp>
        <p:nvCxnSpPr>
          <p:cNvPr id="24" name="Connector: Elbow 23">
            <a:extLst>
              <a:ext uri="{FF2B5EF4-FFF2-40B4-BE49-F238E27FC236}">
                <a16:creationId xmlns:a16="http://schemas.microsoft.com/office/drawing/2014/main" id="{E13CE766-E9DF-B1D8-BAFF-7C87EB6BF0D1}"/>
              </a:ext>
            </a:extLst>
          </p:cNvPr>
          <p:cNvCxnSpPr>
            <a:cxnSpLocks/>
          </p:cNvCxnSpPr>
          <p:nvPr/>
        </p:nvCxnSpPr>
        <p:spPr>
          <a:xfrm flipV="1">
            <a:off x="2839454" y="2850831"/>
            <a:ext cx="379125" cy="306660"/>
          </a:xfrm>
          <a:prstGeom prst="bentConnector3">
            <a:avLst>
              <a:gd name="adj1" fmla="val 50000"/>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FE95E29E-F839-01A7-8B42-A23F74E3E1A1}"/>
              </a:ext>
            </a:extLst>
          </p:cNvPr>
          <p:cNvPicPr>
            <a:picLocks noChangeAspect="1"/>
          </p:cNvPicPr>
          <p:nvPr/>
        </p:nvPicPr>
        <p:blipFill>
          <a:blip r:embed="rId5"/>
          <a:stretch>
            <a:fillRect/>
          </a:stretch>
        </p:blipFill>
        <p:spPr>
          <a:xfrm>
            <a:off x="5139977" y="1884569"/>
            <a:ext cx="2111893" cy="4873601"/>
          </a:xfrm>
          <a:prstGeom prst="rect">
            <a:avLst/>
          </a:prstGeom>
          <a:ln w="12700">
            <a:solidFill>
              <a:srgbClr val="000000"/>
            </a:solidFill>
          </a:ln>
        </p:spPr>
      </p:pic>
      <p:cxnSp>
        <p:nvCxnSpPr>
          <p:cNvPr id="33" name="Connector: Elbow 32">
            <a:extLst>
              <a:ext uri="{FF2B5EF4-FFF2-40B4-BE49-F238E27FC236}">
                <a16:creationId xmlns:a16="http://schemas.microsoft.com/office/drawing/2014/main" id="{1B47C997-7618-A54A-A1FA-12EC3072DD31}"/>
              </a:ext>
            </a:extLst>
          </p:cNvPr>
          <p:cNvCxnSpPr>
            <a:cxnSpLocks/>
          </p:cNvCxnSpPr>
          <p:nvPr/>
        </p:nvCxnSpPr>
        <p:spPr>
          <a:xfrm flipV="1">
            <a:off x="3649777" y="3146340"/>
            <a:ext cx="1490197" cy="575998"/>
          </a:xfrm>
          <a:prstGeom prst="bentConnector3">
            <a:avLst>
              <a:gd name="adj1" fmla="val 50000"/>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CE310FD6-442A-D952-A53F-21C4ECF73629}"/>
              </a:ext>
            </a:extLst>
          </p:cNvPr>
          <p:cNvPicPr>
            <a:picLocks noChangeAspect="1"/>
          </p:cNvPicPr>
          <p:nvPr/>
        </p:nvPicPr>
        <p:blipFill>
          <a:blip r:embed="rId6"/>
          <a:stretch>
            <a:fillRect/>
          </a:stretch>
        </p:blipFill>
        <p:spPr>
          <a:xfrm>
            <a:off x="7362812" y="1539122"/>
            <a:ext cx="1447619" cy="5219048"/>
          </a:xfrm>
          <a:prstGeom prst="rect">
            <a:avLst/>
          </a:prstGeom>
          <a:ln w="12700">
            <a:solidFill>
              <a:srgbClr val="000000"/>
            </a:solidFill>
          </a:ln>
        </p:spPr>
      </p:pic>
      <p:pic>
        <p:nvPicPr>
          <p:cNvPr id="44" name="Picture 43">
            <a:extLst>
              <a:ext uri="{FF2B5EF4-FFF2-40B4-BE49-F238E27FC236}">
                <a16:creationId xmlns:a16="http://schemas.microsoft.com/office/drawing/2014/main" id="{187E6C7C-9620-58CD-F813-079312255E3C}"/>
              </a:ext>
            </a:extLst>
          </p:cNvPr>
          <p:cNvPicPr>
            <a:picLocks noChangeAspect="1"/>
          </p:cNvPicPr>
          <p:nvPr/>
        </p:nvPicPr>
        <p:blipFill>
          <a:blip r:embed="rId7"/>
          <a:stretch>
            <a:fillRect/>
          </a:stretch>
        </p:blipFill>
        <p:spPr>
          <a:xfrm>
            <a:off x="8854771" y="1525801"/>
            <a:ext cx="1247619" cy="1400000"/>
          </a:xfrm>
          <a:prstGeom prst="rect">
            <a:avLst/>
          </a:prstGeom>
          <a:ln w="12700">
            <a:solidFill>
              <a:srgbClr val="000000"/>
            </a:solidFill>
          </a:ln>
        </p:spPr>
      </p:pic>
      <p:cxnSp>
        <p:nvCxnSpPr>
          <p:cNvPr id="45" name="Connector: Elbow 44">
            <a:extLst>
              <a:ext uri="{FF2B5EF4-FFF2-40B4-BE49-F238E27FC236}">
                <a16:creationId xmlns:a16="http://schemas.microsoft.com/office/drawing/2014/main" id="{226DD57C-D89A-7C6C-7BAB-6805055FCD6B}"/>
              </a:ext>
            </a:extLst>
          </p:cNvPr>
          <p:cNvCxnSpPr>
            <a:cxnSpLocks/>
          </p:cNvCxnSpPr>
          <p:nvPr/>
        </p:nvCxnSpPr>
        <p:spPr>
          <a:xfrm flipV="1">
            <a:off x="8475778" y="2577421"/>
            <a:ext cx="379125" cy="306660"/>
          </a:xfrm>
          <a:prstGeom prst="bentConnector3">
            <a:avLst>
              <a:gd name="adj1" fmla="val 50000"/>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21190ED7-3661-A90E-A857-C863D11FA3E8}"/>
              </a:ext>
            </a:extLst>
          </p:cNvPr>
          <p:cNvPicPr>
            <a:picLocks noChangeAspect="1"/>
          </p:cNvPicPr>
          <p:nvPr/>
        </p:nvPicPr>
        <p:blipFill>
          <a:blip r:embed="rId8"/>
          <a:stretch>
            <a:fillRect/>
          </a:stretch>
        </p:blipFill>
        <p:spPr>
          <a:xfrm>
            <a:off x="10301491" y="1529129"/>
            <a:ext cx="1723810" cy="3209524"/>
          </a:xfrm>
          <a:prstGeom prst="rect">
            <a:avLst/>
          </a:prstGeom>
          <a:ln w="12700">
            <a:solidFill>
              <a:srgbClr val="000000"/>
            </a:solidFill>
          </a:ln>
        </p:spPr>
      </p:pic>
      <p:cxnSp>
        <p:nvCxnSpPr>
          <p:cNvPr id="13" name="Connector: Elbow 12">
            <a:extLst>
              <a:ext uri="{FF2B5EF4-FFF2-40B4-BE49-F238E27FC236}">
                <a16:creationId xmlns:a16="http://schemas.microsoft.com/office/drawing/2014/main" id="{D4118DCD-EB6A-A20C-38DA-DB47846A071F}"/>
              </a:ext>
            </a:extLst>
          </p:cNvPr>
          <p:cNvCxnSpPr>
            <a:cxnSpLocks/>
          </p:cNvCxnSpPr>
          <p:nvPr/>
        </p:nvCxnSpPr>
        <p:spPr>
          <a:xfrm flipV="1">
            <a:off x="1082725" y="1725693"/>
            <a:ext cx="6299583" cy="296202"/>
          </a:xfrm>
          <a:prstGeom prst="bentConnector3">
            <a:avLst>
              <a:gd name="adj1" fmla="val 3268"/>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id="{DF4C9124-66DF-68BD-BDA4-2174183D16AC}"/>
              </a:ext>
            </a:extLst>
          </p:cNvPr>
          <p:cNvCxnSpPr>
            <a:cxnSpLocks/>
          </p:cNvCxnSpPr>
          <p:nvPr/>
        </p:nvCxnSpPr>
        <p:spPr>
          <a:xfrm flipV="1">
            <a:off x="9949486" y="1970632"/>
            <a:ext cx="379125" cy="306660"/>
          </a:xfrm>
          <a:prstGeom prst="bentConnector3">
            <a:avLst>
              <a:gd name="adj1" fmla="val 50000"/>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5546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Computing the Models</a:t>
            </a:r>
          </a:p>
        </p:txBody>
      </p:sp>
    </p:spTree>
    <p:extLst>
      <p:ext uri="{BB962C8B-B14F-4D97-AF65-F5344CB8AC3E}">
        <p14:creationId xmlns:p14="http://schemas.microsoft.com/office/powerpoint/2010/main" val="5331885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D87450F-B608-6967-14AB-CC7C8331C523}"/>
              </a:ext>
            </a:extLst>
          </p:cNvPr>
          <p:cNvPicPr>
            <a:picLocks noChangeAspect="1"/>
          </p:cNvPicPr>
          <p:nvPr/>
        </p:nvPicPr>
        <p:blipFill rotWithShape="1">
          <a:blip r:embed="rId3"/>
          <a:srcRect r="41876"/>
          <a:stretch/>
        </p:blipFill>
        <p:spPr>
          <a:xfrm>
            <a:off x="6096000" y="824738"/>
            <a:ext cx="6022588" cy="5828410"/>
          </a:xfrm>
          <a:prstGeom prst="rect">
            <a:avLst/>
          </a:prstGeom>
        </p:spPr>
      </p:pic>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Computing the Models</a:t>
            </a:r>
          </a:p>
        </p:txBody>
      </p:sp>
      <p:sp>
        <p:nvSpPr>
          <p:cNvPr id="9" name="Content Placeholder 5">
            <a:extLst>
              <a:ext uri="{FF2B5EF4-FFF2-40B4-BE49-F238E27FC236}">
                <a16:creationId xmlns:a16="http://schemas.microsoft.com/office/drawing/2014/main" id="{48ABA009-0CA5-F1A4-19D6-FD698521250F}"/>
              </a:ext>
            </a:extLst>
          </p:cNvPr>
          <p:cNvSpPr>
            <a:spLocks noGrp="1"/>
          </p:cNvSpPr>
          <p:nvPr>
            <p:ph sz="quarter" idx="10"/>
          </p:nvPr>
        </p:nvSpPr>
        <p:spPr>
          <a:xfrm>
            <a:off x="266700" y="1115122"/>
            <a:ext cx="5829300" cy="5538026"/>
          </a:xfrm>
        </p:spPr>
        <p:txBody>
          <a:bodyPr/>
          <a:lstStyle/>
          <a:p>
            <a:pPr marL="0" lvl="1" indent="0">
              <a:buNone/>
            </a:pPr>
            <a:r>
              <a:rPr lang="en-US" sz="2800" dirty="0"/>
              <a:t>3 ways to compute CWMS models from a forecast:</a:t>
            </a:r>
          </a:p>
          <a:p>
            <a:pPr lvl="2"/>
            <a:r>
              <a:rPr lang="en-US" sz="2000" dirty="0"/>
              <a:t>Highlight forecast run alterative OR individual model alternative:</a:t>
            </a:r>
          </a:p>
          <a:p>
            <a:pPr lvl="3"/>
            <a:r>
              <a:rPr lang="en-US" sz="2000" dirty="0"/>
              <a:t>Right click and Compute</a:t>
            </a:r>
          </a:p>
          <a:p>
            <a:pPr lvl="3"/>
            <a:r>
              <a:rPr lang="en-US" sz="2000" dirty="0"/>
              <a:t>Compute from Actions Tab below</a:t>
            </a:r>
          </a:p>
          <a:p>
            <a:pPr lvl="4"/>
            <a:r>
              <a:rPr lang="en-US" sz="1800" dirty="0"/>
              <a:t>Hold Control to force recompute for either option</a:t>
            </a:r>
          </a:p>
          <a:p>
            <a:pPr lvl="2"/>
            <a:endParaRPr lang="en-US" sz="2400" dirty="0"/>
          </a:p>
          <a:p>
            <a:pPr lvl="2"/>
            <a:r>
              <a:rPr lang="en-US" sz="2000" dirty="0"/>
              <a:t>Navigate to </a:t>
            </a:r>
            <a:r>
              <a:rPr lang="en-US" sz="2000" dirty="0" err="1"/>
              <a:t>Forecast</a:t>
            </a:r>
            <a:r>
              <a:rPr lang="en-US" sz="2000" dirty="0" err="1">
                <a:sym typeface="Wingdings" panose="05000000000000000000" pitchFamily="2" charset="2"/>
              </a:rPr>
              <a:t>Compute</a:t>
            </a:r>
            <a:r>
              <a:rPr lang="en-US" sz="2000" dirty="0">
                <a:sym typeface="Wingdings" panose="05000000000000000000" pitchFamily="2" charset="2"/>
              </a:rPr>
              <a:t> Manager</a:t>
            </a:r>
          </a:p>
          <a:p>
            <a:pPr lvl="3"/>
            <a:r>
              <a:rPr lang="en-US" sz="2000" dirty="0">
                <a:sym typeface="Wingdings" panose="05000000000000000000" pitchFamily="2" charset="2"/>
              </a:rPr>
              <a:t>Select one or multiple forecast alternatives to have the CAVI compute</a:t>
            </a:r>
          </a:p>
          <a:p>
            <a:pPr lvl="4"/>
            <a:r>
              <a:rPr lang="en-US" sz="1800" dirty="0">
                <a:sym typeface="Wingdings" panose="05000000000000000000" pitchFamily="2" charset="2"/>
              </a:rPr>
              <a:t>These are not computed simultaneously, rather in sequence</a:t>
            </a:r>
            <a:endParaRPr lang="en-US" sz="1800" dirty="0"/>
          </a:p>
        </p:txBody>
      </p:sp>
      <p:pic>
        <p:nvPicPr>
          <p:cNvPr id="13" name="Picture 12">
            <a:extLst>
              <a:ext uri="{FF2B5EF4-FFF2-40B4-BE49-F238E27FC236}">
                <a16:creationId xmlns:a16="http://schemas.microsoft.com/office/drawing/2014/main" id="{25C9EEAF-4EFF-E8F2-2487-AD1F42481DA9}"/>
              </a:ext>
            </a:extLst>
          </p:cNvPr>
          <p:cNvPicPr>
            <a:picLocks noChangeAspect="1"/>
          </p:cNvPicPr>
          <p:nvPr/>
        </p:nvPicPr>
        <p:blipFill>
          <a:blip r:embed="rId4"/>
          <a:stretch>
            <a:fillRect/>
          </a:stretch>
        </p:blipFill>
        <p:spPr>
          <a:xfrm>
            <a:off x="6598155" y="933326"/>
            <a:ext cx="1679458" cy="1533653"/>
          </a:xfrm>
          <a:prstGeom prst="rect">
            <a:avLst/>
          </a:prstGeom>
        </p:spPr>
      </p:pic>
      <p:pic>
        <p:nvPicPr>
          <p:cNvPr id="17" name="Picture 16">
            <a:extLst>
              <a:ext uri="{FF2B5EF4-FFF2-40B4-BE49-F238E27FC236}">
                <a16:creationId xmlns:a16="http://schemas.microsoft.com/office/drawing/2014/main" id="{36FC1F46-4ED9-20D3-9D6A-BB9A23C2F83A}"/>
              </a:ext>
            </a:extLst>
          </p:cNvPr>
          <p:cNvPicPr>
            <a:picLocks noChangeAspect="1"/>
          </p:cNvPicPr>
          <p:nvPr/>
        </p:nvPicPr>
        <p:blipFill>
          <a:blip r:embed="rId5"/>
          <a:stretch>
            <a:fillRect/>
          </a:stretch>
        </p:blipFill>
        <p:spPr>
          <a:xfrm>
            <a:off x="8774083" y="1700152"/>
            <a:ext cx="2053425" cy="2198217"/>
          </a:xfrm>
          <a:prstGeom prst="rect">
            <a:avLst/>
          </a:prstGeom>
        </p:spPr>
      </p:pic>
    </p:spTree>
    <p:extLst>
      <p:ext uri="{BB962C8B-B14F-4D97-AF65-F5344CB8AC3E}">
        <p14:creationId xmlns:p14="http://schemas.microsoft.com/office/powerpoint/2010/main" val="20985768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Computing the Models</a:t>
            </a:r>
          </a:p>
        </p:txBody>
      </p:sp>
      <p:pic>
        <p:nvPicPr>
          <p:cNvPr id="6" name="Picture 5">
            <a:extLst>
              <a:ext uri="{FF2B5EF4-FFF2-40B4-BE49-F238E27FC236}">
                <a16:creationId xmlns:a16="http://schemas.microsoft.com/office/drawing/2014/main" id="{31E4CB3A-BD71-1570-2110-CF80DD3C7580}"/>
              </a:ext>
            </a:extLst>
          </p:cNvPr>
          <p:cNvPicPr>
            <a:picLocks noChangeAspect="1" noChangeArrowheads="1"/>
          </p:cNvPicPr>
          <p:nvPr/>
        </p:nvPicPr>
        <p:blipFill>
          <a:blip r:embed="rId3" cstate="print"/>
          <a:srcRect/>
          <a:stretch>
            <a:fillRect/>
          </a:stretch>
        </p:blipFill>
        <p:spPr bwMode="auto">
          <a:xfrm>
            <a:off x="2450300" y="1371601"/>
            <a:ext cx="7303300" cy="5184441"/>
          </a:xfrm>
          <a:prstGeom prst="rect">
            <a:avLst/>
          </a:prstGeom>
          <a:noFill/>
          <a:ln w="12700" cap="sq" cmpd="sng">
            <a:noFill/>
            <a:prstDash val="solid"/>
            <a:miter lim="800000"/>
            <a:headEnd type="none" w="sm" len="sm"/>
            <a:tailEnd type="none" w="sm" len="sm"/>
          </a:ln>
        </p:spPr>
      </p:pic>
    </p:spTree>
    <p:extLst>
      <p:ext uri="{BB962C8B-B14F-4D97-AF65-F5344CB8AC3E}">
        <p14:creationId xmlns:p14="http://schemas.microsoft.com/office/powerpoint/2010/main" val="3851228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CWMS Modeling</a:t>
            </a:r>
          </a:p>
        </p:txBody>
      </p:sp>
      <p:pic>
        <p:nvPicPr>
          <p:cNvPr id="9" name="Picture 8">
            <a:extLst>
              <a:ext uri="{FF2B5EF4-FFF2-40B4-BE49-F238E27FC236}">
                <a16:creationId xmlns:a16="http://schemas.microsoft.com/office/drawing/2014/main" id="{3A7F19C4-4E83-BFAE-BCD9-A3DD82603AD4}"/>
              </a:ext>
            </a:extLst>
          </p:cNvPr>
          <p:cNvPicPr>
            <a:picLocks noChangeAspect="1"/>
          </p:cNvPicPr>
          <p:nvPr/>
        </p:nvPicPr>
        <p:blipFill>
          <a:blip r:embed="rId2"/>
          <a:stretch>
            <a:fillRect/>
          </a:stretch>
        </p:blipFill>
        <p:spPr>
          <a:xfrm>
            <a:off x="88282" y="961901"/>
            <a:ext cx="6271282" cy="4527396"/>
          </a:xfrm>
          <a:prstGeom prst="rect">
            <a:avLst/>
          </a:prstGeom>
          <a:ln w="12700">
            <a:solidFill>
              <a:srgbClr val="000000"/>
            </a:solidFill>
          </a:ln>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5A289AFC-561B-CEC5-DDC9-2C15D39F11DF}"/>
              </a:ext>
            </a:extLst>
          </p:cNvPr>
          <p:cNvPicPr>
            <a:picLocks noChangeAspect="1"/>
          </p:cNvPicPr>
          <p:nvPr/>
        </p:nvPicPr>
        <p:blipFill>
          <a:blip r:embed="rId3"/>
          <a:stretch>
            <a:fillRect/>
          </a:stretch>
        </p:blipFill>
        <p:spPr>
          <a:xfrm>
            <a:off x="6062998" y="1438507"/>
            <a:ext cx="6040720" cy="4527396"/>
          </a:xfrm>
          <a:prstGeom prst="rect">
            <a:avLst/>
          </a:prstGeom>
          <a:ln w="12700">
            <a:solidFill>
              <a:srgbClr val="000000"/>
            </a:solidFill>
          </a:ln>
          <a:effectLst>
            <a:outerShdw blurRad="50800" dist="38100" dir="2700000" algn="tl" rotWithShape="0">
              <a:prstClr val="black">
                <a:alpha val="40000"/>
              </a:prstClr>
            </a:outerShdw>
          </a:effectLst>
        </p:spPr>
      </p:pic>
      <p:sp>
        <p:nvSpPr>
          <p:cNvPr id="13" name="Rectangle: Rounded Corners 12">
            <a:extLst>
              <a:ext uri="{FF2B5EF4-FFF2-40B4-BE49-F238E27FC236}">
                <a16:creationId xmlns:a16="http://schemas.microsoft.com/office/drawing/2014/main" id="{C4530E12-E372-E105-0CB6-4B2EFCB586EE}"/>
              </a:ext>
            </a:extLst>
          </p:cNvPr>
          <p:cNvSpPr/>
          <p:nvPr/>
        </p:nvSpPr>
        <p:spPr>
          <a:xfrm>
            <a:off x="6891453" y="1766779"/>
            <a:ext cx="362477" cy="229289"/>
          </a:xfrm>
          <a:prstGeom prst="roundRect">
            <a:avLst/>
          </a:prstGeom>
          <a:no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Rounded Corners 13">
            <a:extLst>
              <a:ext uri="{FF2B5EF4-FFF2-40B4-BE49-F238E27FC236}">
                <a16:creationId xmlns:a16="http://schemas.microsoft.com/office/drawing/2014/main" id="{E7606F3C-4ACD-496B-935B-65B7461D6E1D}"/>
              </a:ext>
            </a:extLst>
          </p:cNvPr>
          <p:cNvSpPr/>
          <p:nvPr/>
        </p:nvSpPr>
        <p:spPr>
          <a:xfrm>
            <a:off x="1237884" y="1287511"/>
            <a:ext cx="362477" cy="229289"/>
          </a:xfrm>
          <a:prstGeom prst="roundRect">
            <a:avLst/>
          </a:prstGeom>
          <a:no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6DCB2537-2EBE-9D8B-FEFE-88C88097DF6D}"/>
              </a:ext>
            </a:extLst>
          </p:cNvPr>
          <p:cNvSpPr/>
          <p:nvPr/>
        </p:nvSpPr>
        <p:spPr>
          <a:xfrm>
            <a:off x="1600361" y="977973"/>
            <a:ext cx="5491815" cy="783920"/>
          </a:xfrm>
          <a:custGeom>
            <a:avLst/>
            <a:gdLst>
              <a:gd name="connsiteX0" fmla="*/ 0 w 5653669"/>
              <a:gd name="connsiteY0" fmla="*/ 293266 h 783920"/>
              <a:gd name="connsiteX1" fmla="*/ 446049 w 5653669"/>
              <a:gd name="connsiteY1" fmla="*/ 81393 h 783920"/>
              <a:gd name="connsiteX2" fmla="*/ 1438508 w 5653669"/>
              <a:gd name="connsiteY2" fmla="*/ 25637 h 783920"/>
              <a:gd name="connsiteX3" fmla="*/ 4259766 w 5653669"/>
              <a:gd name="connsiteY3" fmla="*/ 14486 h 783920"/>
              <a:gd name="connsiteX4" fmla="*/ 5185317 w 5653669"/>
              <a:gd name="connsiteY4" fmla="*/ 226359 h 783920"/>
              <a:gd name="connsiteX5" fmla="*/ 5653669 w 5653669"/>
              <a:gd name="connsiteY5" fmla="*/ 783920 h 783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3669" h="783920">
                <a:moveTo>
                  <a:pt x="0" y="293266"/>
                </a:moveTo>
                <a:cubicBezTo>
                  <a:pt x="103149" y="209632"/>
                  <a:pt x="206298" y="125998"/>
                  <a:pt x="446049" y="81393"/>
                </a:cubicBezTo>
                <a:cubicBezTo>
                  <a:pt x="685800" y="36788"/>
                  <a:pt x="802889" y="36788"/>
                  <a:pt x="1438508" y="25637"/>
                </a:cubicBezTo>
                <a:cubicBezTo>
                  <a:pt x="2074127" y="14486"/>
                  <a:pt x="3635298" y="-18968"/>
                  <a:pt x="4259766" y="14486"/>
                </a:cubicBezTo>
                <a:cubicBezTo>
                  <a:pt x="4884234" y="47940"/>
                  <a:pt x="4953000" y="98120"/>
                  <a:pt x="5185317" y="226359"/>
                </a:cubicBezTo>
                <a:cubicBezTo>
                  <a:pt x="5417634" y="354598"/>
                  <a:pt x="5535651" y="569259"/>
                  <a:pt x="5653669" y="783920"/>
                </a:cubicBezTo>
              </a:path>
            </a:pathLst>
          </a:custGeom>
          <a:noFill/>
          <a:ln w="25400">
            <a:solidFill>
              <a:srgbClr val="C00000"/>
            </a:solidFill>
            <a:headEnd type="arrow" w="lg" len="lg"/>
            <a:tailEnd type="arrow"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37019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Viewing the Results</a:t>
            </a:r>
          </a:p>
        </p:txBody>
      </p:sp>
    </p:spTree>
    <p:extLst>
      <p:ext uri="{BB962C8B-B14F-4D97-AF65-F5344CB8AC3E}">
        <p14:creationId xmlns:p14="http://schemas.microsoft.com/office/powerpoint/2010/main" val="2287598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6201007" cy="5453743"/>
          </a:xfrm>
        </p:spPr>
        <p:txBody>
          <a:bodyPr/>
          <a:lstStyle/>
          <a:p>
            <a:pPr marL="0" lvl="1" indent="0">
              <a:buNone/>
            </a:pPr>
            <a:r>
              <a:rPr lang="en-US" sz="2400" dirty="0"/>
              <a:t>Output is available from:</a:t>
            </a:r>
          </a:p>
          <a:p>
            <a:pPr lvl="2"/>
            <a:r>
              <a:rPr lang="en-US" sz="2000" dirty="0"/>
              <a:t>Forecast Run Alternative modeling tree</a:t>
            </a:r>
          </a:p>
          <a:p>
            <a:pPr lvl="2"/>
            <a:r>
              <a:rPr lang="en-US" sz="2000" dirty="0"/>
              <a:t>Reports Tab below modeling tree</a:t>
            </a:r>
          </a:p>
          <a:p>
            <a:pPr lvl="2"/>
            <a:r>
              <a:rPr lang="en-US" sz="2000" dirty="0"/>
              <a:t>From the modeling schematic in the CAVI Modeling map window</a:t>
            </a:r>
          </a:p>
          <a:p>
            <a:pPr lvl="2"/>
            <a:r>
              <a:rPr lang="en-US" sz="2000" dirty="0"/>
              <a:t>Opening the specific model from the standalone application (i.e., HMS, ResSim, RAS)</a:t>
            </a:r>
          </a:p>
          <a:p>
            <a:pPr lvl="2"/>
            <a:r>
              <a:rPr lang="en-US" sz="2000" dirty="0"/>
              <a:t>Or opening the </a:t>
            </a:r>
            <a:r>
              <a:rPr lang="en-US" sz="2000" dirty="0" err="1"/>
              <a:t>forecast.dss</a:t>
            </a:r>
            <a:r>
              <a:rPr lang="en-US" sz="2000" dirty="0"/>
              <a:t> file via CWMS-Vue and sorting the results based upon the model results F-Part</a:t>
            </a:r>
          </a:p>
          <a:p>
            <a:pPr lvl="1"/>
            <a:endParaRPr lang="en-US" sz="2800"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Viewing Results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3" name="Picture 2">
            <a:extLst>
              <a:ext uri="{FF2B5EF4-FFF2-40B4-BE49-F238E27FC236}">
                <a16:creationId xmlns:a16="http://schemas.microsoft.com/office/drawing/2014/main" id="{698155C4-7EB4-96DC-BDB5-2146A289349C}"/>
              </a:ext>
            </a:extLst>
          </p:cNvPr>
          <p:cNvPicPr>
            <a:picLocks noChangeAspect="1"/>
          </p:cNvPicPr>
          <p:nvPr/>
        </p:nvPicPr>
        <p:blipFill rotWithShape="1">
          <a:blip r:embed="rId2"/>
          <a:srcRect r="44755"/>
          <a:stretch/>
        </p:blipFill>
        <p:spPr>
          <a:xfrm>
            <a:off x="6467706" y="961901"/>
            <a:ext cx="5724293" cy="5828409"/>
          </a:xfrm>
          <a:prstGeom prst="rect">
            <a:avLst/>
          </a:prstGeom>
        </p:spPr>
      </p:pic>
      <p:sp>
        <p:nvSpPr>
          <p:cNvPr id="8" name="Rectangle 7">
            <a:extLst>
              <a:ext uri="{FF2B5EF4-FFF2-40B4-BE49-F238E27FC236}">
                <a16:creationId xmlns:a16="http://schemas.microsoft.com/office/drawing/2014/main" id="{94CFAE71-848B-44DA-5236-0930FF853882}"/>
              </a:ext>
            </a:extLst>
          </p:cNvPr>
          <p:cNvSpPr/>
          <p:nvPr/>
        </p:nvSpPr>
        <p:spPr>
          <a:xfrm>
            <a:off x="6590371" y="4728116"/>
            <a:ext cx="1193180" cy="160911"/>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13C3B0E6-7879-2F68-4202-002158C206DD}"/>
              </a:ext>
            </a:extLst>
          </p:cNvPr>
          <p:cNvSpPr/>
          <p:nvPr/>
        </p:nvSpPr>
        <p:spPr>
          <a:xfrm>
            <a:off x="6843132" y="5348867"/>
            <a:ext cx="1193180" cy="1051933"/>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2E5162A-A1DC-9B68-7D15-A98976125BDF}"/>
              </a:ext>
            </a:extLst>
          </p:cNvPr>
          <p:cNvSpPr/>
          <p:nvPr/>
        </p:nvSpPr>
        <p:spPr>
          <a:xfrm>
            <a:off x="8623612" y="1186808"/>
            <a:ext cx="1379032" cy="262852"/>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234D5883-65F4-C42B-9C99-DF3F7B767108}"/>
              </a:ext>
            </a:extLst>
          </p:cNvPr>
          <p:cNvSpPr txBox="1"/>
          <p:nvPr/>
        </p:nvSpPr>
        <p:spPr>
          <a:xfrm>
            <a:off x="9021337" y="2230244"/>
            <a:ext cx="1605775" cy="369332"/>
          </a:xfrm>
          <a:prstGeom prst="rect">
            <a:avLst/>
          </a:prstGeom>
          <a:solidFill>
            <a:schemeClr val="tx2"/>
          </a:solidFill>
          <a:ln w="25400">
            <a:solidFill>
              <a:srgbClr val="C00000"/>
            </a:solidFill>
          </a:ln>
        </p:spPr>
        <p:txBody>
          <a:bodyPr wrap="square" rtlCol="0">
            <a:spAutoFit/>
          </a:bodyPr>
          <a:lstStyle/>
          <a:p>
            <a:r>
              <a:rPr lang="en-US" b="1" dirty="0"/>
              <a:t>View Results</a:t>
            </a:r>
          </a:p>
        </p:txBody>
      </p:sp>
      <p:cxnSp>
        <p:nvCxnSpPr>
          <p:cNvPr id="13" name="Straight Arrow Connector 12">
            <a:extLst>
              <a:ext uri="{FF2B5EF4-FFF2-40B4-BE49-F238E27FC236}">
                <a16:creationId xmlns:a16="http://schemas.microsoft.com/office/drawing/2014/main" id="{B9C6BFD7-E117-C9CF-7F21-056019E3E182}"/>
              </a:ext>
            </a:extLst>
          </p:cNvPr>
          <p:cNvCxnSpPr>
            <a:stCxn id="11" idx="0"/>
            <a:endCxn id="10" idx="2"/>
          </p:cNvCxnSpPr>
          <p:nvPr/>
        </p:nvCxnSpPr>
        <p:spPr>
          <a:xfrm flipH="1" flipV="1">
            <a:off x="9313128" y="1449660"/>
            <a:ext cx="511097" cy="780584"/>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03B0FEB-A841-B4E7-5D48-F1D8632AB107}"/>
              </a:ext>
            </a:extLst>
          </p:cNvPr>
          <p:cNvCxnSpPr>
            <a:cxnSpLocks/>
          </p:cNvCxnSpPr>
          <p:nvPr/>
        </p:nvCxnSpPr>
        <p:spPr>
          <a:xfrm flipH="1">
            <a:off x="7784434" y="2610695"/>
            <a:ext cx="2039790" cy="21978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D2768A7-18FD-6248-7C3A-777FCF400691}"/>
              </a:ext>
            </a:extLst>
          </p:cNvPr>
          <p:cNvCxnSpPr>
            <a:cxnSpLocks/>
          </p:cNvCxnSpPr>
          <p:nvPr/>
        </p:nvCxnSpPr>
        <p:spPr>
          <a:xfrm flipH="1">
            <a:off x="8062307" y="2599576"/>
            <a:ext cx="1761917" cy="2730569"/>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6B8A5E8-208E-FEBF-2885-600627D9A9F8}"/>
              </a:ext>
            </a:extLst>
          </p:cNvPr>
          <p:cNvCxnSpPr>
            <a:cxnSpLocks/>
            <a:stCxn id="11" idx="2"/>
          </p:cNvCxnSpPr>
          <p:nvPr/>
        </p:nvCxnSpPr>
        <p:spPr>
          <a:xfrm>
            <a:off x="9824225" y="2599576"/>
            <a:ext cx="152399" cy="1658849"/>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96987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E67E6902-2B79-DAD7-5EF0-E3DAB0294A55}"/>
              </a:ext>
            </a:extLst>
          </p:cNvPr>
          <p:cNvPicPr>
            <a:picLocks noChangeAspect="1"/>
          </p:cNvPicPr>
          <p:nvPr/>
        </p:nvPicPr>
        <p:blipFill>
          <a:blip r:embed="rId2"/>
          <a:stretch>
            <a:fillRect/>
          </a:stretch>
        </p:blipFill>
        <p:spPr>
          <a:xfrm>
            <a:off x="7065690" y="961901"/>
            <a:ext cx="5071954" cy="5691249"/>
          </a:xfrm>
          <a:prstGeom prst="rect">
            <a:avLst/>
          </a:prstGeom>
        </p:spPr>
      </p:pic>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Edit Model Parameters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17" name="Picture 16">
            <a:extLst>
              <a:ext uri="{FF2B5EF4-FFF2-40B4-BE49-F238E27FC236}">
                <a16:creationId xmlns:a16="http://schemas.microsoft.com/office/drawing/2014/main" id="{F8E69A53-01BE-0C17-F126-CCB446C1A583}"/>
              </a:ext>
            </a:extLst>
          </p:cNvPr>
          <p:cNvPicPr>
            <a:picLocks noChangeAspect="1"/>
          </p:cNvPicPr>
          <p:nvPr/>
        </p:nvPicPr>
        <p:blipFill rotWithShape="1">
          <a:blip r:embed="rId3"/>
          <a:srcRect b="19670"/>
          <a:stretch/>
        </p:blipFill>
        <p:spPr>
          <a:xfrm>
            <a:off x="182362" y="961901"/>
            <a:ext cx="2429443" cy="5691249"/>
          </a:xfrm>
          <a:prstGeom prst="rect">
            <a:avLst/>
          </a:prstGeom>
        </p:spPr>
      </p:pic>
      <p:pic>
        <p:nvPicPr>
          <p:cNvPr id="20" name="Picture 19">
            <a:extLst>
              <a:ext uri="{FF2B5EF4-FFF2-40B4-BE49-F238E27FC236}">
                <a16:creationId xmlns:a16="http://schemas.microsoft.com/office/drawing/2014/main" id="{4BDF2CF3-08D0-09FB-79D2-ED502D5924E0}"/>
              </a:ext>
            </a:extLst>
          </p:cNvPr>
          <p:cNvPicPr>
            <a:picLocks noChangeAspect="1"/>
          </p:cNvPicPr>
          <p:nvPr/>
        </p:nvPicPr>
        <p:blipFill>
          <a:blip r:embed="rId4"/>
          <a:stretch>
            <a:fillRect/>
          </a:stretch>
        </p:blipFill>
        <p:spPr>
          <a:xfrm>
            <a:off x="2426447" y="2602806"/>
            <a:ext cx="4881792" cy="4050344"/>
          </a:xfrm>
          <a:prstGeom prst="rect">
            <a:avLst/>
          </a:prstGeom>
        </p:spPr>
      </p:pic>
      <p:cxnSp>
        <p:nvCxnSpPr>
          <p:cNvPr id="21" name="Straight Arrow Connector 20">
            <a:extLst>
              <a:ext uri="{FF2B5EF4-FFF2-40B4-BE49-F238E27FC236}">
                <a16:creationId xmlns:a16="http://schemas.microsoft.com/office/drawing/2014/main" id="{0F9A3E46-919C-F2C9-DA6A-929433738B8E}"/>
              </a:ext>
            </a:extLst>
          </p:cNvPr>
          <p:cNvCxnSpPr>
            <a:cxnSpLocks/>
          </p:cNvCxnSpPr>
          <p:nvPr/>
        </p:nvCxnSpPr>
        <p:spPr>
          <a:xfrm flipV="1">
            <a:off x="1800216" y="4783873"/>
            <a:ext cx="811589" cy="881482"/>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F881D50F-06C3-D28C-C8C8-0BB8BC5820A3}"/>
              </a:ext>
            </a:extLst>
          </p:cNvPr>
          <p:cNvPicPr>
            <a:picLocks noChangeAspect="1"/>
          </p:cNvPicPr>
          <p:nvPr/>
        </p:nvPicPr>
        <p:blipFill>
          <a:blip r:embed="rId5"/>
          <a:stretch>
            <a:fillRect/>
          </a:stretch>
        </p:blipFill>
        <p:spPr>
          <a:xfrm>
            <a:off x="9478245" y="955322"/>
            <a:ext cx="2531393" cy="3200789"/>
          </a:xfrm>
          <a:prstGeom prst="rect">
            <a:avLst/>
          </a:prstGeom>
        </p:spPr>
      </p:pic>
      <p:cxnSp>
        <p:nvCxnSpPr>
          <p:cNvPr id="27" name="Straight Arrow Connector 26">
            <a:extLst>
              <a:ext uri="{FF2B5EF4-FFF2-40B4-BE49-F238E27FC236}">
                <a16:creationId xmlns:a16="http://schemas.microsoft.com/office/drawing/2014/main" id="{ADB08B77-C689-9BA4-4F10-6E587B0315E3}"/>
              </a:ext>
            </a:extLst>
          </p:cNvPr>
          <p:cNvCxnSpPr>
            <a:cxnSpLocks/>
          </p:cNvCxnSpPr>
          <p:nvPr/>
        </p:nvCxnSpPr>
        <p:spPr>
          <a:xfrm flipV="1">
            <a:off x="10197889" y="3366784"/>
            <a:ext cx="440374" cy="1779773"/>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
        <p:nvSpPr>
          <p:cNvPr id="29" name="Content Placeholder 5">
            <a:extLst>
              <a:ext uri="{FF2B5EF4-FFF2-40B4-BE49-F238E27FC236}">
                <a16:creationId xmlns:a16="http://schemas.microsoft.com/office/drawing/2014/main" id="{7A6E44BC-3004-2DF7-82E7-B676AC19C513}"/>
              </a:ext>
            </a:extLst>
          </p:cNvPr>
          <p:cNvSpPr>
            <a:spLocks noGrp="1"/>
          </p:cNvSpPr>
          <p:nvPr>
            <p:ph sz="quarter" idx="10"/>
          </p:nvPr>
        </p:nvSpPr>
        <p:spPr>
          <a:xfrm>
            <a:off x="2611805" y="968480"/>
            <a:ext cx="4453885" cy="1384428"/>
          </a:xfrm>
        </p:spPr>
        <p:txBody>
          <a:bodyPr/>
          <a:lstStyle/>
          <a:p>
            <a:pPr marL="0" lvl="1" indent="0">
              <a:buNone/>
            </a:pPr>
            <a:r>
              <a:rPr lang="en-US" sz="2800" b="1" dirty="0"/>
              <a:t>Multiple ways to get to access model editors </a:t>
            </a:r>
            <a:endParaRPr lang="en-US" sz="2400" dirty="0"/>
          </a:p>
          <a:p>
            <a:pPr lvl="1"/>
            <a:endParaRPr lang="en-US" sz="2800" dirty="0"/>
          </a:p>
        </p:txBody>
      </p:sp>
    </p:spTree>
    <p:extLst>
      <p:ext uri="{BB962C8B-B14F-4D97-AF65-F5344CB8AC3E}">
        <p14:creationId xmlns:p14="http://schemas.microsoft.com/office/powerpoint/2010/main" val="32008191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Saving and Posting Results</a:t>
            </a:r>
          </a:p>
        </p:txBody>
      </p:sp>
    </p:spTree>
    <p:extLst>
      <p:ext uri="{BB962C8B-B14F-4D97-AF65-F5344CB8AC3E}">
        <p14:creationId xmlns:p14="http://schemas.microsoft.com/office/powerpoint/2010/main" val="15727178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8C31FE-E4D8-F59C-C268-D4566F6A397E}"/>
              </a:ext>
            </a:extLst>
          </p:cNvPr>
          <p:cNvSpPr>
            <a:spLocks noGrp="1"/>
          </p:cNvSpPr>
          <p:nvPr>
            <p:ph type="body" sz="quarter" idx="13"/>
          </p:nvPr>
        </p:nvSpPr>
        <p:spPr/>
        <p:txBody>
          <a:bodyPr anchor="ctr"/>
          <a:lstStyle/>
          <a:p>
            <a:r>
              <a:rPr lang="en-US" sz="2800" b="1" dirty="0">
                <a:solidFill>
                  <a:schemeClr val="tx1">
                    <a:lumMod val="90000"/>
                    <a:lumOff val="10000"/>
                  </a:schemeClr>
                </a:solidFill>
              </a:rPr>
              <a:t>Save To Base</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Saving to Base &amp; Replace From Base</a:t>
            </a:r>
          </a:p>
        </p:txBody>
      </p:sp>
      <p:sp>
        <p:nvSpPr>
          <p:cNvPr id="6" name="Content Placeholder 5">
            <a:extLst>
              <a:ext uri="{FF2B5EF4-FFF2-40B4-BE49-F238E27FC236}">
                <a16:creationId xmlns:a16="http://schemas.microsoft.com/office/drawing/2014/main" id="{4D352DE5-9D5D-16F2-163A-4E298B1AEC70}"/>
              </a:ext>
            </a:extLst>
          </p:cNvPr>
          <p:cNvSpPr>
            <a:spLocks noGrp="1"/>
          </p:cNvSpPr>
          <p:nvPr>
            <p:ph sz="quarter" idx="16"/>
          </p:nvPr>
        </p:nvSpPr>
        <p:spPr>
          <a:xfrm>
            <a:off x="266700" y="1743075"/>
            <a:ext cx="5721406" cy="3219219"/>
          </a:xfrm>
        </p:spPr>
        <p:txBody>
          <a:bodyPr/>
          <a:lstStyle/>
          <a:p>
            <a:pPr marL="0" lvl="1" indent="0">
              <a:buNone/>
            </a:pPr>
            <a:r>
              <a:rPr lang="en-US" sz="2400" dirty="0">
                <a:solidFill>
                  <a:schemeClr val="tx1">
                    <a:lumMod val="90000"/>
                    <a:lumOff val="10000"/>
                  </a:schemeClr>
                </a:solidFill>
              </a:rPr>
              <a:t>If you have made changes and want them available for future forecast creations</a:t>
            </a:r>
            <a:endParaRPr lang="en-US" sz="2000" dirty="0">
              <a:solidFill>
                <a:schemeClr val="tx1">
                  <a:lumMod val="90000"/>
                  <a:lumOff val="10000"/>
                </a:schemeClr>
              </a:solidFill>
            </a:endParaRPr>
          </a:p>
          <a:p>
            <a:pPr lvl="2"/>
            <a:r>
              <a:rPr lang="en-US" sz="2000" dirty="0">
                <a:solidFill>
                  <a:schemeClr val="tx1">
                    <a:lumMod val="90000"/>
                    <a:lumOff val="10000"/>
                  </a:schemeClr>
                </a:solidFill>
              </a:rPr>
              <a:t>Changes such as:</a:t>
            </a:r>
          </a:p>
          <a:p>
            <a:pPr lvl="3"/>
            <a:r>
              <a:rPr lang="en-US" sz="2000" dirty="0">
                <a:solidFill>
                  <a:schemeClr val="tx1">
                    <a:lumMod val="90000"/>
                    <a:lumOff val="10000"/>
                  </a:schemeClr>
                </a:solidFill>
              </a:rPr>
              <a:t>Adjustments to guide curve or zones</a:t>
            </a:r>
          </a:p>
          <a:p>
            <a:pPr lvl="3"/>
            <a:r>
              <a:rPr lang="en-US" sz="2000" dirty="0">
                <a:solidFill>
                  <a:schemeClr val="tx1">
                    <a:lumMod val="90000"/>
                    <a:lumOff val="10000"/>
                  </a:schemeClr>
                </a:solidFill>
              </a:rPr>
              <a:t>Adjustments to Max-Min Release rules</a:t>
            </a:r>
          </a:p>
          <a:p>
            <a:pPr lvl="3"/>
            <a:r>
              <a:rPr lang="en-US" sz="2000" dirty="0">
                <a:solidFill>
                  <a:schemeClr val="tx1">
                    <a:lumMod val="90000"/>
                    <a:lumOff val="10000"/>
                  </a:schemeClr>
                </a:solidFill>
              </a:rPr>
              <a:t>Rating curve updates with models</a:t>
            </a:r>
          </a:p>
          <a:p>
            <a:pPr lvl="3"/>
            <a:r>
              <a:rPr lang="en-US" sz="2000" dirty="0">
                <a:solidFill>
                  <a:schemeClr val="tx1">
                    <a:lumMod val="90000"/>
                    <a:lumOff val="10000"/>
                  </a:schemeClr>
                </a:solidFill>
              </a:rPr>
              <a:t>HMS zonal parameters</a:t>
            </a:r>
          </a:p>
          <a:p>
            <a:pPr lvl="3"/>
            <a:r>
              <a:rPr lang="en-US" sz="2000" dirty="0">
                <a:solidFill>
                  <a:schemeClr val="tx1">
                    <a:lumMod val="90000"/>
                    <a:lumOff val="10000"/>
                  </a:schemeClr>
                </a:solidFill>
              </a:rPr>
              <a:t>RAS roughness coefficient calibrations</a:t>
            </a:r>
          </a:p>
        </p:txBody>
      </p:sp>
      <p:sp>
        <p:nvSpPr>
          <p:cNvPr id="12" name="Content Placeholder 11">
            <a:extLst>
              <a:ext uri="{FF2B5EF4-FFF2-40B4-BE49-F238E27FC236}">
                <a16:creationId xmlns:a16="http://schemas.microsoft.com/office/drawing/2014/main" id="{73B86F04-B1CF-0778-07E0-26E88218E5A7}"/>
              </a:ext>
            </a:extLst>
          </p:cNvPr>
          <p:cNvSpPr>
            <a:spLocks noGrp="1"/>
          </p:cNvSpPr>
          <p:nvPr>
            <p:ph sz="quarter" idx="19"/>
          </p:nvPr>
        </p:nvSpPr>
        <p:spPr>
          <a:xfrm>
            <a:off x="6203894" y="1743075"/>
            <a:ext cx="5721406" cy="3219219"/>
          </a:xfrm>
        </p:spPr>
        <p:txBody>
          <a:bodyPr/>
          <a:lstStyle/>
          <a:p>
            <a:pPr marL="0" lvl="1" indent="0">
              <a:buNone/>
            </a:pPr>
            <a:r>
              <a:rPr lang="en-US" sz="2400" dirty="0">
                <a:solidFill>
                  <a:schemeClr val="tx1">
                    <a:lumMod val="90000"/>
                    <a:lumOff val="10000"/>
                  </a:schemeClr>
                </a:solidFill>
              </a:rPr>
              <a:t>If you make changes and cannot undo them</a:t>
            </a:r>
            <a:endParaRPr lang="en-US" sz="2000" dirty="0">
              <a:solidFill>
                <a:schemeClr val="tx1">
                  <a:lumMod val="90000"/>
                  <a:lumOff val="10000"/>
                </a:schemeClr>
              </a:solidFill>
            </a:endParaRPr>
          </a:p>
          <a:p>
            <a:pPr lvl="2"/>
            <a:r>
              <a:rPr lang="en-US" sz="2000" dirty="0">
                <a:solidFill>
                  <a:schemeClr val="tx1">
                    <a:lumMod val="90000"/>
                    <a:lumOff val="10000"/>
                  </a:schemeClr>
                </a:solidFill>
              </a:rPr>
              <a:t>Too many changes in the HMS zonal parameter editor</a:t>
            </a:r>
          </a:p>
          <a:p>
            <a:pPr lvl="2"/>
            <a:r>
              <a:rPr lang="en-US" sz="2000" dirty="0">
                <a:solidFill>
                  <a:schemeClr val="tx1">
                    <a:lumMod val="90000"/>
                    <a:lumOff val="10000"/>
                  </a:schemeClr>
                </a:solidFill>
              </a:rPr>
              <a:t>Modifications to ResSim rules or zones that you want undo</a:t>
            </a:r>
          </a:p>
          <a:p>
            <a:pPr lvl="2"/>
            <a:r>
              <a:rPr lang="en-US" sz="2000" dirty="0">
                <a:solidFill>
                  <a:schemeClr val="tx1">
                    <a:lumMod val="90000"/>
                    <a:lumOff val="10000"/>
                  </a:schemeClr>
                </a:solidFill>
              </a:rPr>
              <a:t>RAS model modifications that need undone</a:t>
            </a:r>
          </a:p>
          <a:p>
            <a:pPr lvl="3"/>
            <a:r>
              <a:rPr lang="en-US" sz="2000" dirty="0">
                <a:solidFill>
                  <a:schemeClr val="tx1">
                    <a:lumMod val="90000"/>
                    <a:lumOff val="10000"/>
                  </a:schemeClr>
                </a:solidFill>
              </a:rPr>
              <a:t>Cross-Sectional edits</a:t>
            </a:r>
          </a:p>
          <a:p>
            <a:pPr lvl="3"/>
            <a:r>
              <a:rPr lang="en-US" sz="2000" dirty="0">
                <a:solidFill>
                  <a:schemeClr val="tx1">
                    <a:lumMod val="90000"/>
                    <a:lumOff val="10000"/>
                  </a:schemeClr>
                </a:solidFill>
              </a:rPr>
              <a:t>Manning's n changes</a:t>
            </a:r>
          </a:p>
          <a:p>
            <a:pPr lvl="3"/>
            <a:r>
              <a:rPr lang="en-US" sz="2000" dirty="0">
                <a:solidFill>
                  <a:schemeClr val="tx1">
                    <a:lumMod val="90000"/>
                    <a:lumOff val="10000"/>
                  </a:schemeClr>
                </a:solidFill>
              </a:rPr>
              <a:t>Roughness coefficients</a:t>
            </a:r>
          </a:p>
        </p:txBody>
      </p:sp>
      <p:sp>
        <p:nvSpPr>
          <p:cNvPr id="15" name="Text Placeholder 14">
            <a:extLst>
              <a:ext uri="{FF2B5EF4-FFF2-40B4-BE49-F238E27FC236}">
                <a16:creationId xmlns:a16="http://schemas.microsoft.com/office/drawing/2014/main" id="{56461E01-ED67-D2F6-7505-8E63F16AE401}"/>
              </a:ext>
            </a:extLst>
          </p:cNvPr>
          <p:cNvSpPr>
            <a:spLocks noGrp="1"/>
          </p:cNvSpPr>
          <p:nvPr>
            <p:ph type="body" sz="quarter" idx="20"/>
          </p:nvPr>
        </p:nvSpPr>
        <p:spPr/>
        <p:txBody>
          <a:bodyPr anchor="ctr"/>
          <a:lstStyle/>
          <a:p>
            <a:r>
              <a:rPr lang="en-US" sz="2800" b="1" dirty="0">
                <a:solidFill>
                  <a:schemeClr val="tx1">
                    <a:lumMod val="90000"/>
                    <a:lumOff val="10000"/>
                  </a:schemeClr>
                </a:solidFill>
              </a:rPr>
              <a:t>Replace From Base</a:t>
            </a:r>
          </a:p>
        </p:txBody>
      </p:sp>
      <p:sp>
        <p:nvSpPr>
          <p:cNvPr id="17" name="Text Placeholder 1">
            <a:extLst>
              <a:ext uri="{FF2B5EF4-FFF2-40B4-BE49-F238E27FC236}">
                <a16:creationId xmlns:a16="http://schemas.microsoft.com/office/drawing/2014/main" id="{E00207FF-EE79-523E-6C97-0A65FACA2E9D}"/>
              </a:ext>
            </a:extLst>
          </p:cNvPr>
          <p:cNvSpPr txBox="1">
            <a:spLocks/>
          </p:cNvSpPr>
          <p:nvPr/>
        </p:nvSpPr>
        <p:spPr bwMode="auto">
          <a:xfrm>
            <a:off x="1237785" y="5240733"/>
            <a:ext cx="9400478" cy="832920"/>
          </a:xfrm>
          <a:prstGeom prst="rect">
            <a:avLst/>
          </a:prstGeom>
          <a:noFill/>
          <a:ln w="9525">
            <a:noFill/>
            <a:miter lim="800000"/>
            <a:headEnd/>
            <a:tailEnd/>
          </a:ln>
        </p:spPr>
        <p:txBody>
          <a:bodyPr vert="horz" wrap="square" lIns="91440" tIns="45720" rIns="91440" bIns="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15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Wingdings" panose="05000000000000000000" pitchFamily="2" charset="2"/>
              <a:buChar char="§"/>
              <a:defRPr sz="24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anose="020B0604020202020204" pitchFamily="34" charset="0"/>
              <a:buChar char="•"/>
              <a:defRPr sz="18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None/>
            </a:pPr>
            <a:r>
              <a:rPr lang="en-US" dirty="0">
                <a:solidFill>
                  <a:schemeClr val="tx1">
                    <a:lumMod val="90000"/>
                    <a:lumOff val="10000"/>
                  </a:schemeClr>
                </a:solidFill>
              </a:rPr>
              <a:t>Check with your office’s procedure on leveraging these options</a:t>
            </a:r>
          </a:p>
          <a:p>
            <a:pPr lvl="2"/>
            <a:r>
              <a:rPr lang="en-US" dirty="0">
                <a:solidFill>
                  <a:schemeClr val="tx1">
                    <a:lumMod val="90000"/>
                    <a:lumOff val="10000"/>
                  </a:schemeClr>
                </a:solidFill>
              </a:rPr>
              <a:t>Some offices prohibit Saving to Base to preserve the Base directory</a:t>
            </a:r>
          </a:p>
        </p:txBody>
      </p:sp>
    </p:spTree>
    <p:extLst>
      <p:ext uri="{BB962C8B-B14F-4D97-AF65-F5344CB8AC3E}">
        <p14:creationId xmlns:p14="http://schemas.microsoft.com/office/powerpoint/2010/main" val="12711436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err="1"/>
              <a:t>SavE</a:t>
            </a:r>
            <a:r>
              <a:rPr lang="en-US" dirty="0"/>
              <a:t> to Base &amp; Replace From Base</a:t>
            </a:r>
          </a:p>
        </p:txBody>
      </p:sp>
      <p:pic>
        <p:nvPicPr>
          <p:cNvPr id="19" name="Picture 18">
            <a:extLst>
              <a:ext uri="{FF2B5EF4-FFF2-40B4-BE49-F238E27FC236}">
                <a16:creationId xmlns:a16="http://schemas.microsoft.com/office/drawing/2014/main" id="{C9A40892-CC1B-D76F-7A56-D4DE8A33154D}"/>
              </a:ext>
            </a:extLst>
          </p:cNvPr>
          <p:cNvPicPr>
            <a:picLocks noChangeAspect="1"/>
          </p:cNvPicPr>
          <p:nvPr/>
        </p:nvPicPr>
        <p:blipFill rotWithShape="1">
          <a:blip r:embed="rId2"/>
          <a:srcRect r="37966"/>
          <a:stretch/>
        </p:blipFill>
        <p:spPr>
          <a:xfrm>
            <a:off x="100109" y="961901"/>
            <a:ext cx="5995891" cy="5828409"/>
          </a:xfrm>
          <a:prstGeom prst="rect">
            <a:avLst/>
          </a:prstGeom>
          <a:effectLst>
            <a:outerShdw blurRad="50800" dist="38100" dir="2700000" algn="tl" rotWithShape="0">
              <a:prstClr val="black">
                <a:alpha val="40000"/>
              </a:prstClr>
            </a:outerShdw>
          </a:effectLst>
        </p:spPr>
      </p:pic>
      <p:pic>
        <p:nvPicPr>
          <p:cNvPr id="21" name="Picture 20">
            <a:extLst>
              <a:ext uri="{FF2B5EF4-FFF2-40B4-BE49-F238E27FC236}">
                <a16:creationId xmlns:a16="http://schemas.microsoft.com/office/drawing/2014/main" id="{4607209A-0C9F-3761-CE2F-4026A6817476}"/>
              </a:ext>
            </a:extLst>
          </p:cNvPr>
          <p:cNvPicPr>
            <a:picLocks noChangeAspect="1"/>
          </p:cNvPicPr>
          <p:nvPr/>
        </p:nvPicPr>
        <p:blipFill>
          <a:blip r:embed="rId3"/>
          <a:stretch>
            <a:fillRect/>
          </a:stretch>
        </p:blipFill>
        <p:spPr>
          <a:xfrm>
            <a:off x="1933498" y="1928898"/>
            <a:ext cx="4054730" cy="3000203"/>
          </a:xfrm>
          <a:prstGeom prst="rect">
            <a:avLst/>
          </a:prstGeom>
        </p:spPr>
      </p:pic>
      <p:cxnSp>
        <p:nvCxnSpPr>
          <p:cNvPr id="22" name="Straight Arrow Connector 21">
            <a:extLst>
              <a:ext uri="{FF2B5EF4-FFF2-40B4-BE49-F238E27FC236}">
                <a16:creationId xmlns:a16="http://schemas.microsoft.com/office/drawing/2014/main" id="{DBA5EE8B-887D-D89A-F7A4-3805CF18D93A}"/>
              </a:ext>
            </a:extLst>
          </p:cNvPr>
          <p:cNvCxnSpPr>
            <a:cxnSpLocks/>
          </p:cNvCxnSpPr>
          <p:nvPr/>
        </p:nvCxnSpPr>
        <p:spPr>
          <a:xfrm>
            <a:off x="1616927" y="3267307"/>
            <a:ext cx="446049" cy="161693"/>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FF77447-069A-B22F-6B00-09E56D5F13AA}"/>
              </a:ext>
            </a:extLst>
          </p:cNvPr>
          <p:cNvCxnSpPr>
            <a:cxnSpLocks/>
          </p:cNvCxnSpPr>
          <p:nvPr/>
        </p:nvCxnSpPr>
        <p:spPr>
          <a:xfrm flipV="1">
            <a:off x="1552188" y="4098204"/>
            <a:ext cx="510788" cy="507512"/>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0A396205-A285-4332-BE08-45DBB3E13490}"/>
              </a:ext>
            </a:extLst>
          </p:cNvPr>
          <p:cNvPicPr>
            <a:picLocks noChangeAspect="1"/>
          </p:cNvPicPr>
          <p:nvPr/>
        </p:nvPicPr>
        <p:blipFill rotWithShape="1">
          <a:blip r:embed="rId4"/>
          <a:srcRect r="38310"/>
          <a:stretch/>
        </p:blipFill>
        <p:spPr>
          <a:xfrm>
            <a:off x="6096000" y="965322"/>
            <a:ext cx="5995891" cy="5860974"/>
          </a:xfrm>
          <a:prstGeom prst="rect">
            <a:avLst/>
          </a:prstGeom>
          <a:effectLst>
            <a:outerShdw blurRad="50800" dist="38100" dir="2700000" algn="tl" rotWithShape="0">
              <a:prstClr val="black">
                <a:alpha val="40000"/>
              </a:prstClr>
            </a:outerShdw>
          </a:effectLst>
        </p:spPr>
      </p:pic>
      <p:pic>
        <p:nvPicPr>
          <p:cNvPr id="32" name="Picture 31">
            <a:extLst>
              <a:ext uri="{FF2B5EF4-FFF2-40B4-BE49-F238E27FC236}">
                <a16:creationId xmlns:a16="http://schemas.microsoft.com/office/drawing/2014/main" id="{50B3FE0A-F36F-9F70-E348-25F629D8903E}"/>
              </a:ext>
            </a:extLst>
          </p:cNvPr>
          <p:cNvPicPr>
            <a:picLocks noChangeAspect="1"/>
          </p:cNvPicPr>
          <p:nvPr/>
        </p:nvPicPr>
        <p:blipFill>
          <a:blip r:embed="rId5"/>
          <a:stretch>
            <a:fillRect/>
          </a:stretch>
        </p:blipFill>
        <p:spPr>
          <a:xfrm>
            <a:off x="7929389" y="3651236"/>
            <a:ext cx="4175959" cy="3000203"/>
          </a:xfrm>
          <a:prstGeom prst="rect">
            <a:avLst/>
          </a:prstGeom>
        </p:spPr>
      </p:pic>
      <p:cxnSp>
        <p:nvCxnSpPr>
          <p:cNvPr id="33" name="Straight Arrow Connector 32">
            <a:extLst>
              <a:ext uri="{FF2B5EF4-FFF2-40B4-BE49-F238E27FC236}">
                <a16:creationId xmlns:a16="http://schemas.microsoft.com/office/drawing/2014/main" id="{CC6E81E6-4446-2FB4-4B49-9D700055DD6F}"/>
              </a:ext>
            </a:extLst>
          </p:cNvPr>
          <p:cNvCxnSpPr>
            <a:cxnSpLocks/>
          </p:cNvCxnSpPr>
          <p:nvPr/>
        </p:nvCxnSpPr>
        <p:spPr>
          <a:xfrm>
            <a:off x="7835842" y="3396392"/>
            <a:ext cx="223025" cy="331998"/>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C57DC3B7-22D8-9D01-D551-37C9B4E9DDBC}"/>
              </a:ext>
            </a:extLst>
          </p:cNvPr>
          <p:cNvCxnSpPr>
            <a:cxnSpLocks/>
          </p:cNvCxnSpPr>
          <p:nvPr/>
        </p:nvCxnSpPr>
        <p:spPr>
          <a:xfrm flipV="1">
            <a:off x="7548079" y="3983234"/>
            <a:ext cx="510788" cy="797742"/>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6383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599" cy="5453743"/>
          </a:xfrm>
        </p:spPr>
        <p:txBody>
          <a:bodyPr/>
          <a:lstStyle/>
          <a:p>
            <a:pPr marL="0" lvl="1" indent="0">
              <a:buNone/>
            </a:pPr>
            <a:r>
              <a:rPr lang="en-US" sz="2400" dirty="0"/>
              <a:t>Posting results allow for other CAVI watersheds to extract modeled data and to exchange data to other users for other purposes</a:t>
            </a:r>
          </a:p>
          <a:p>
            <a:pPr lvl="2"/>
            <a:r>
              <a:rPr lang="en-US" sz="2000" dirty="0"/>
              <a:t>Posting to CDA GIS dashboards to access (EOC, EMs, Division, etc.)</a:t>
            </a:r>
          </a:p>
          <a:p>
            <a:pPr lvl="2"/>
            <a:r>
              <a:rPr lang="en-US" sz="2000" dirty="0"/>
              <a:t>Posting to CDA or CWMS database allows for exchange with other downstream watersheds for boundary conditions</a:t>
            </a:r>
          </a:p>
          <a:p>
            <a:pPr lvl="3"/>
            <a:r>
              <a:rPr lang="en-US" sz="2000" dirty="0"/>
              <a:t>Inter-district watersheds, downstream district, or exchange with NWS via shef</a:t>
            </a:r>
          </a:p>
          <a:p>
            <a:pPr lvl="1"/>
            <a:endParaRPr lang="en-US" sz="2400" dirty="0"/>
          </a:p>
          <a:p>
            <a:pPr marL="0" lvl="1" indent="0">
              <a:buNone/>
            </a:pPr>
            <a:r>
              <a:rPr lang="en-US" sz="2400" dirty="0"/>
              <a:t>Posting to database or remote DSS file for evaluating forecast accuracy </a:t>
            </a:r>
          </a:p>
          <a:p>
            <a:pPr lvl="2"/>
            <a:r>
              <a:rPr lang="en-US" sz="2000" dirty="0"/>
              <a:t>Versioning of time-series (i.e., many forecast under same time-series)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Posting Results</a:t>
            </a:r>
          </a:p>
        </p:txBody>
      </p:sp>
    </p:spTree>
    <p:extLst>
      <p:ext uri="{BB962C8B-B14F-4D97-AF65-F5344CB8AC3E}">
        <p14:creationId xmlns:p14="http://schemas.microsoft.com/office/powerpoint/2010/main" val="41594377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Posting Results</a:t>
            </a:r>
          </a:p>
        </p:txBody>
      </p:sp>
      <p:pic>
        <p:nvPicPr>
          <p:cNvPr id="9" name="Picture 8">
            <a:extLst>
              <a:ext uri="{FF2B5EF4-FFF2-40B4-BE49-F238E27FC236}">
                <a16:creationId xmlns:a16="http://schemas.microsoft.com/office/drawing/2014/main" id="{C626F1D4-0A8D-197C-D0AC-CAB1B40D1C73}"/>
              </a:ext>
            </a:extLst>
          </p:cNvPr>
          <p:cNvPicPr>
            <a:picLocks noChangeAspect="1"/>
          </p:cNvPicPr>
          <p:nvPr/>
        </p:nvPicPr>
        <p:blipFill>
          <a:blip r:embed="rId2"/>
          <a:stretch>
            <a:fillRect/>
          </a:stretch>
        </p:blipFill>
        <p:spPr>
          <a:xfrm>
            <a:off x="1207151" y="961901"/>
            <a:ext cx="9777698" cy="5896099"/>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E0253118-6968-BDB2-FF1D-63FE60731131}"/>
              </a:ext>
            </a:extLst>
          </p:cNvPr>
          <p:cNvPicPr>
            <a:picLocks noChangeAspect="1"/>
          </p:cNvPicPr>
          <p:nvPr/>
        </p:nvPicPr>
        <p:blipFill>
          <a:blip r:embed="rId3"/>
          <a:stretch>
            <a:fillRect/>
          </a:stretch>
        </p:blipFill>
        <p:spPr>
          <a:xfrm>
            <a:off x="4217143" y="1429119"/>
            <a:ext cx="7859628" cy="4917375"/>
          </a:xfrm>
          <a:prstGeom prst="rect">
            <a:avLst/>
          </a:prstGeom>
        </p:spPr>
      </p:pic>
    </p:spTree>
    <p:extLst>
      <p:ext uri="{BB962C8B-B14F-4D97-AF65-F5344CB8AC3E}">
        <p14:creationId xmlns:p14="http://schemas.microsoft.com/office/powerpoint/2010/main" val="25627282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CWMS Forecasting Methodologies</a:t>
            </a:r>
          </a:p>
        </p:txBody>
      </p:sp>
    </p:spTree>
    <p:extLst>
      <p:ext uri="{BB962C8B-B14F-4D97-AF65-F5344CB8AC3E}">
        <p14:creationId xmlns:p14="http://schemas.microsoft.com/office/powerpoint/2010/main" val="6381469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599" cy="5453743"/>
          </a:xfrm>
        </p:spPr>
        <p:txBody>
          <a:bodyPr/>
          <a:lstStyle/>
          <a:p>
            <a:pPr marL="0" lvl="1" indent="0">
              <a:spcAft>
                <a:spcPts val="600"/>
              </a:spcAft>
              <a:buNone/>
            </a:pPr>
            <a:r>
              <a:rPr lang="en-US" sz="2400" dirty="0"/>
              <a:t>There are a couple competing methodologies for performing daily CWMS forecasting (not a competition…or is it)</a:t>
            </a:r>
          </a:p>
          <a:p>
            <a:pPr lvl="2"/>
            <a:endParaRPr lang="en-US" sz="2000" dirty="0"/>
          </a:p>
          <a:p>
            <a:pPr lvl="2"/>
            <a:r>
              <a:rPr lang="en-US" sz="2000" u="sng" dirty="0"/>
              <a:t>Create a new forecast each day</a:t>
            </a:r>
          </a:p>
          <a:p>
            <a:pPr lvl="3"/>
            <a:r>
              <a:rPr lang="en-US" sz="1800" dirty="0"/>
              <a:t>Fresh extract of data (time-series and gridded data)</a:t>
            </a:r>
          </a:p>
          <a:p>
            <a:pPr lvl="3"/>
            <a:r>
              <a:rPr lang="en-US" sz="1800" dirty="0"/>
              <a:t>Many offices set the lookback is at least 30 days back (i.e., initial conditions have less influence on current conditions</a:t>
            </a:r>
          </a:p>
          <a:p>
            <a:pPr lvl="3"/>
            <a:r>
              <a:rPr lang="en-US" sz="1800" dirty="0"/>
              <a:t>This methodology is advantageous if you have multiple watersheds to run and manage as keeping up with various start times and when to reset can be difficult</a:t>
            </a:r>
          </a:p>
          <a:p>
            <a:pPr lvl="2"/>
            <a:endParaRPr lang="en-US" dirty="0"/>
          </a:p>
          <a:p>
            <a:pPr lvl="2"/>
            <a:r>
              <a:rPr lang="en-US" sz="2000" u="sng" dirty="0"/>
              <a:t>Continuous forecasting</a:t>
            </a:r>
          </a:p>
          <a:p>
            <a:pPr lvl="3"/>
            <a:r>
              <a:rPr lang="en-US" sz="1800" dirty="0"/>
              <a:t>Initialize the CAVI forecast at a time between events when initial baseflow is at it’s lowest</a:t>
            </a:r>
          </a:p>
          <a:p>
            <a:pPr lvl="3"/>
            <a:r>
              <a:rPr lang="en-US" sz="1800" dirty="0"/>
              <a:t>Move Forecast Time and End Time by one day for daily forecasting</a:t>
            </a:r>
          </a:p>
          <a:p>
            <a:pPr lvl="3"/>
            <a:r>
              <a:rPr lang="en-US" sz="1800" dirty="0"/>
              <a:t>Extract only the missing data needed (i.e., last 24 hrs)</a:t>
            </a:r>
          </a:p>
          <a:p>
            <a:pPr lvl="3"/>
            <a:r>
              <a:rPr lang="en-US" sz="1800" dirty="0"/>
              <a:t>This methodology is advantageous if you have only one or a limited number of watersheds to run and manage</a:t>
            </a:r>
          </a:p>
          <a:p>
            <a:pPr lvl="3"/>
            <a:endParaRPr lang="en-US" sz="2000"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CWMS Forecasting Methodologies</a:t>
            </a:r>
          </a:p>
        </p:txBody>
      </p:sp>
    </p:spTree>
    <p:extLst>
      <p:ext uri="{BB962C8B-B14F-4D97-AF65-F5344CB8AC3E}">
        <p14:creationId xmlns:p14="http://schemas.microsoft.com/office/powerpoint/2010/main" val="1312477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Defining CAVI Watershed Locations</a:t>
            </a:r>
          </a:p>
        </p:txBody>
      </p:sp>
      <p:pic>
        <p:nvPicPr>
          <p:cNvPr id="3" name="Picture 2">
            <a:extLst>
              <a:ext uri="{FF2B5EF4-FFF2-40B4-BE49-F238E27FC236}">
                <a16:creationId xmlns:a16="http://schemas.microsoft.com/office/drawing/2014/main" id="{69743364-48A4-B179-B5EF-CFAC9BAD54A6}"/>
              </a:ext>
            </a:extLst>
          </p:cNvPr>
          <p:cNvPicPr>
            <a:picLocks noChangeAspect="1"/>
          </p:cNvPicPr>
          <p:nvPr/>
        </p:nvPicPr>
        <p:blipFill>
          <a:blip r:embed="rId2"/>
          <a:stretch>
            <a:fillRect/>
          </a:stretch>
        </p:blipFill>
        <p:spPr>
          <a:xfrm>
            <a:off x="147785" y="961901"/>
            <a:ext cx="9777698" cy="5896099"/>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10FD5B3C-0D38-BA87-D2EE-A577F650F8A6}"/>
              </a:ext>
            </a:extLst>
          </p:cNvPr>
          <p:cNvPicPr>
            <a:picLocks noChangeAspect="1"/>
          </p:cNvPicPr>
          <p:nvPr/>
        </p:nvPicPr>
        <p:blipFill>
          <a:blip r:embed="rId3"/>
          <a:stretch>
            <a:fillRect/>
          </a:stretch>
        </p:blipFill>
        <p:spPr>
          <a:xfrm>
            <a:off x="2590366" y="1020853"/>
            <a:ext cx="6141035" cy="4580072"/>
          </a:xfrm>
          <a:prstGeom prst="rect">
            <a:avLst/>
          </a:prstGeom>
        </p:spPr>
      </p:pic>
      <p:pic>
        <p:nvPicPr>
          <p:cNvPr id="14" name="Picture 13">
            <a:extLst>
              <a:ext uri="{FF2B5EF4-FFF2-40B4-BE49-F238E27FC236}">
                <a16:creationId xmlns:a16="http://schemas.microsoft.com/office/drawing/2014/main" id="{93351AA8-FB39-EE74-130D-AACF50E5C117}"/>
              </a:ext>
            </a:extLst>
          </p:cNvPr>
          <p:cNvPicPr>
            <a:picLocks noChangeAspect="1"/>
          </p:cNvPicPr>
          <p:nvPr/>
        </p:nvPicPr>
        <p:blipFill>
          <a:blip r:embed="rId4"/>
          <a:stretch>
            <a:fillRect/>
          </a:stretch>
        </p:blipFill>
        <p:spPr>
          <a:xfrm>
            <a:off x="8768025" y="1257075"/>
            <a:ext cx="3276190" cy="3704762"/>
          </a:xfrm>
          <a:prstGeom prst="rect">
            <a:avLst/>
          </a:prstGeom>
          <a:ln w="12700">
            <a:solidFill>
              <a:srgbClr val="000000"/>
            </a:solidFill>
          </a:ln>
          <a:effectLst>
            <a:outerShdw blurRad="50800" dist="38100" dir="2700000" algn="tl" rotWithShape="0">
              <a:prstClr val="black">
                <a:alpha val="40000"/>
              </a:prstClr>
            </a:outerShdw>
          </a:effectLst>
        </p:spPr>
      </p:pic>
      <p:sp>
        <p:nvSpPr>
          <p:cNvPr id="15" name="Rectangle 14">
            <a:extLst>
              <a:ext uri="{FF2B5EF4-FFF2-40B4-BE49-F238E27FC236}">
                <a16:creationId xmlns:a16="http://schemas.microsoft.com/office/drawing/2014/main" id="{809113BB-15B4-BA83-F4EA-35277C5FB4B4}"/>
              </a:ext>
            </a:extLst>
          </p:cNvPr>
          <p:cNvSpPr/>
          <p:nvPr/>
        </p:nvSpPr>
        <p:spPr>
          <a:xfrm>
            <a:off x="10350365" y="2074127"/>
            <a:ext cx="1124241" cy="267629"/>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9F95D77-6219-97E8-E020-F1F411CD4AC1}"/>
              </a:ext>
            </a:extLst>
          </p:cNvPr>
          <p:cNvSpPr/>
          <p:nvPr/>
        </p:nvSpPr>
        <p:spPr>
          <a:xfrm>
            <a:off x="9723863" y="2787804"/>
            <a:ext cx="297201" cy="369332"/>
          </a:xfrm>
          <a:prstGeom prst="rect">
            <a:avLst/>
          </a:prstGeom>
          <a:noFill/>
        </p:spPr>
        <p:txBody>
          <a:bodyPr wrap="square" lIns="91440" tIns="45720" rIns="91440" bIns="45720">
            <a:spAutoFit/>
          </a:bodyPr>
          <a:lstStyle/>
          <a:p>
            <a:pPr algn="ctr"/>
            <a:r>
              <a:rPr lang="en-US" b="1" cap="none" spc="0" dirty="0">
                <a:ln w="0"/>
                <a:solidFill>
                  <a:srgbClr val="C00000"/>
                </a:solidFill>
                <a:effectLst>
                  <a:outerShdw blurRad="38100" dist="19050" dir="2700000" algn="tl" rotWithShape="0">
                    <a:schemeClr val="dk1">
                      <a:alpha val="40000"/>
                    </a:schemeClr>
                  </a:outerShdw>
                </a:effectLst>
              </a:rPr>
              <a:t>X</a:t>
            </a:r>
          </a:p>
        </p:txBody>
      </p:sp>
    </p:spTree>
    <p:extLst>
      <p:ext uri="{BB962C8B-B14F-4D97-AF65-F5344CB8AC3E}">
        <p14:creationId xmlns:p14="http://schemas.microsoft.com/office/powerpoint/2010/main" val="919146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1" y="1175656"/>
            <a:ext cx="8107866" cy="5453743"/>
          </a:xfrm>
        </p:spPr>
        <p:txBody>
          <a:bodyPr/>
          <a:lstStyle/>
          <a:p>
            <a:pPr marL="0" lvl="1" indent="0">
              <a:spcAft>
                <a:spcPts val="600"/>
              </a:spcAft>
              <a:buNone/>
            </a:pPr>
            <a:r>
              <a:rPr lang="en-US" sz="2400" dirty="0"/>
              <a:t>Team forecasting improves:</a:t>
            </a:r>
          </a:p>
          <a:p>
            <a:pPr lvl="2">
              <a:spcAft>
                <a:spcPts val="600"/>
              </a:spcAft>
            </a:pPr>
            <a:r>
              <a:rPr lang="en-US" sz="2000" dirty="0"/>
              <a:t>The ability to sync CAVI watershed updates amongst multiple Water Managers</a:t>
            </a:r>
          </a:p>
          <a:p>
            <a:pPr lvl="2">
              <a:spcAft>
                <a:spcPts val="600"/>
              </a:spcAft>
            </a:pPr>
            <a:r>
              <a:rPr lang="en-US" sz="2000" dirty="0"/>
              <a:t>Syncing and sharing active forecasts with Water Managers and H&amp;H modelers</a:t>
            </a:r>
          </a:p>
          <a:p>
            <a:pPr lvl="3">
              <a:spcAft>
                <a:spcPts val="600"/>
              </a:spcAft>
            </a:pPr>
            <a:r>
              <a:rPr lang="en-US" sz="2000" dirty="0"/>
              <a:t>Hydrology Team </a:t>
            </a:r>
            <a:r>
              <a:rPr lang="en-US" sz="2000" dirty="0">
                <a:sym typeface="Wingdings" panose="05000000000000000000" pitchFamily="2" charset="2"/>
              </a:rPr>
              <a:t> Reservoir Regulation Team  Hydraulic Team  Economist</a:t>
            </a:r>
          </a:p>
          <a:p>
            <a:pPr marL="0" lvl="1" indent="0">
              <a:spcAft>
                <a:spcPts val="600"/>
              </a:spcAft>
              <a:buNone/>
            </a:pPr>
            <a:endParaRPr lang="en-US" sz="2400" b="1" dirty="0"/>
          </a:p>
          <a:p>
            <a:pPr marL="0" lvl="1" indent="0">
              <a:spcAft>
                <a:spcPts val="600"/>
              </a:spcAft>
              <a:buNone/>
            </a:pPr>
            <a:r>
              <a:rPr lang="en-US" sz="2400" dirty="0"/>
              <a:t>Team Forecasting can be used for archiving CAVI watershed models as a backup</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Team Forecasting</a:t>
            </a:r>
          </a:p>
        </p:txBody>
      </p:sp>
      <p:pic>
        <p:nvPicPr>
          <p:cNvPr id="2" name="Picture 1">
            <a:extLst>
              <a:ext uri="{FF2B5EF4-FFF2-40B4-BE49-F238E27FC236}">
                <a16:creationId xmlns:a16="http://schemas.microsoft.com/office/drawing/2014/main" id="{33C41E79-4C35-0D38-F0BF-B5D91E81F9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54844" y="1338262"/>
            <a:ext cx="3467100" cy="4181475"/>
          </a:xfrm>
          <a:prstGeom prst="rect">
            <a:avLst/>
          </a:prstGeom>
        </p:spPr>
      </p:pic>
    </p:spTree>
    <p:extLst>
      <p:ext uri="{BB962C8B-B14F-4D97-AF65-F5344CB8AC3E}">
        <p14:creationId xmlns:p14="http://schemas.microsoft.com/office/powerpoint/2010/main" val="12026418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Team Forecasting</a:t>
            </a:r>
          </a:p>
        </p:txBody>
      </p:sp>
      <p:pic>
        <p:nvPicPr>
          <p:cNvPr id="9" name="Picture 8">
            <a:extLst>
              <a:ext uri="{FF2B5EF4-FFF2-40B4-BE49-F238E27FC236}">
                <a16:creationId xmlns:a16="http://schemas.microsoft.com/office/drawing/2014/main" id="{7D90CA65-32EA-C190-A701-0448B2DAE3CA}"/>
              </a:ext>
            </a:extLst>
          </p:cNvPr>
          <p:cNvPicPr>
            <a:picLocks noChangeAspect="1"/>
          </p:cNvPicPr>
          <p:nvPr/>
        </p:nvPicPr>
        <p:blipFill>
          <a:blip r:embed="rId2"/>
          <a:stretch>
            <a:fillRect/>
          </a:stretch>
        </p:blipFill>
        <p:spPr>
          <a:xfrm>
            <a:off x="1207151" y="961901"/>
            <a:ext cx="9777698" cy="5896099"/>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EEEF634A-6D24-DB75-EFA1-299F16085208}"/>
              </a:ext>
            </a:extLst>
          </p:cNvPr>
          <p:cNvPicPr>
            <a:picLocks noChangeAspect="1"/>
          </p:cNvPicPr>
          <p:nvPr/>
        </p:nvPicPr>
        <p:blipFill>
          <a:blip r:embed="rId3"/>
          <a:stretch>
            <a:fillRect/>
          </a:stretch>
        </p:blipFill>
        <p:spPr>
          <a:xfrm>
            <a:off x="4165782" y="1260088"/>
            <a:ext cx="4226995" cy="5393062"/>
          </a:xfrm>
          <a:prstGeom prst="rect">
            <a:avLst/>
          </a:prstGeom>
        </p:spPr>
      </p:pic>
    </p:spTree>
    <p:extLst>
      <p:ext uri="{BB962C8B-B14F-4D97-AF65-F5344CB8AC3E}">
        <p14:creationId xmlns:p14="http://schemas.microsoft.com/office/powerpoint/2010/main" val="3161845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s://www.waterwaysjournal.net/wp-content/uploads/2018/07/flood-stl-floodwall.jpg">
            <a:extLst>
              <a:ext uri="{FF2B5EF4-FFF2-40B4-BE49-F238E27FC236}">
                <a16:creationId xmlns:a16="http://schemas.microsoft.com/office/drawing/2014/main" id="{C2778838-2380-B237-C3E2-F886DD8A43B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1727" y="1059680"/>
            <a:ext cx="3850850" cy="281882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ABE742F8-4E63-A574-C1AB-1439E0EF63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731727" y="3878503"/>
            <a:ext cx="6460273" cy="2713417"/>
          </a:xfrm>
          <a:prstGeom prst="rect">
            <a:avLst/>
          </a:prstGeom>
        </p:spPr>
      </p:pic>
      <p:pic>
        <p:nvPicPr>
          <p:cNvPr id="9" name="Picture 8" descr="MTL-7-30-08-Aerial_4428">
            <a:extLst>
              <a:ext uri="{FF2B5EF4-FFF2-40B4-BE49-F238E27FC236}">
                <a16:creationId xmlns:a16="http://schemas.microsoft.com/office/drawing/2014/main" id="{E24B0499-8470-F240-A4AB-618390635FB5}"/>
              </a:ext>
            </a:extLst>
          </p:cNvPr>
          <p:cNvPicPr>
            <a:picLocks noChangeAspect="1" noChangeArrowheads="1"/>
          </p:cNvPicPr>
          <p:nvPr/>
        </p:nvPicPr>
        <p:blipFill rotWithShape="1">
          <a:blip r:embed="rId5" cstate="print"/>
          <a:srcRect l="10599" t="360" r="93" b="213"/>
          <a:stretch/>
        </p:blipFill>
        <p:spPr bwMode="auto">
          <a:xfrm>
            <a:off x="0" y="1059680"/>
            <a:ext cx="5731727" cy="4270916"/>
          </a:xfrm>
          <a:prstGeom prst="rect">
            <a:avLst/>
          </a:prstGeom>
          <a:noFill/>
        </p:spPr>
      </p:pic>
      <p:pic>
        <p:nvPicPr>
          <p:cNvPr id="10" name="Picture 9">
            <a:extLst>
              <a:ext uri="{FF2B5EF4-FFF2-40B4-BE49-F238E27FC236}">
                <a16:creationId xmlns:a16="http://schemas.microsoft.com/office/drawing/2014/main" id="{2B0F021D-A7C3-45CD-CCD0-90EA1B65134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961863" y="1059680"/>
            <a:ext cx="3203327" cy="2818823"/>
          </a:xfrm>
          <a:prstGeom prst="rect">
            <a:avLst/>
          </a:prstGeom>
        </p:spPr>
      </p:pic>
      <p:sp>
        <p:nvSpPr>
          <p:cNvPr id="87044" name="Rectangle 4"/>
          <p:cNvSpPr>
            <a:spLocks noGrp="1" noChangeArrowheads="1"/>
          </p:cNvSpPr>
          <p:nvPr>
            <p:ph type="title"/>
          </p:nvPr>
        </p:nvSpPr>
        <p:spPr>
          <a:xfrm>
            <a:off x="266700" y="205099"/>
            <a:ext cx="11671775" cy="854581"/>
          </a:xfrm>
        </p:spPr>
        <p:txBody>
          <a:bodyPr/>
          <a:lstStyle/>
          <a:p>
            <a:pPr algn="ctr"/>
            <a:r>
              <a:rPr lang="en-US" sz="5400" dirty="0"/>
              <a:t>? ? ? Questions ? ? ?</a:t>
            </a:r>
          </a:p>
        </p:txBody>
      </p:sp>
    </p:spTree>
    <p:extLst>
      <p:ext uri="{BB962C8B-B14F-4D97-AF65-F5344CB8AC3E}">
        <p14:creationId xmlns:p14="http://schemas.microsoft.com/office/powerpoint/2010/main" val="3825825094"/>
      </p:ext>
    </p:extLst>
  </p:cSld>
  <p:clrMapOvr>
    <a:masterClrMapping/>
  </p:clrMapOvr>
  <p:transition advTm="6329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CAVI Modeling SETUP</a:t>
            </a:r>
          </a:p>
        </p:txBody>
      </p:sp>
    </p:spTree>
    <p:extLst>
      <p:ext uri="{BB962C8B-B14F-4D97-AF65-F5344CB8AC3E}">
        <p14:creationId xmlns:p14="http://schemas.microsoft.com/office/powerpoint/2010/main" val="2022691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8063261" cy="5453743"/>
          </a:xfrm>
        </p:spPr>
        <p:txBody>
          <a:bodyPr/>
          <a:lstStyle/>
          <a:p>
            <a:pPr marL="0" lvl="1" indent="0">
              <a:buNone/>
            </a:pPr>
            <a:r>
              <a:rPr lang="en-US" sz="2000" dirty="0"/>
              <a:t>These are the key steps if you are building a CWMS watershed from scratch</a:t>
            </a:r>
          </a:p>
          <a:p>
            <a:pPr lvl="1"/>
            <a:endParaRPr lang="en-US" sz="2000" dirty="0"/>
          </a:p>
          <a:p>
            <a:pPr marL="0" lvl="1" indent="0">
              <a:spcAft>
                <a:spcPts val="600"/>
              </a:spcAft>
              <a:buNone/>
            </a:pPr>
            <a:r>
              <a:rPr lang="en-US" sz="2000" dirty="0"/>
              <a:t>From the Setup Tab create a watershed from </a:t>
            </a:r>
            <a:r>
              <a:rPr lang="en-US" sz="2000" dirty="0" err="1"/>
              <a:t>File</a:t>
            </a:r>
            <a:r>
              <a:rPr lang="en-US" sz="2000" dirty="0" err="1">
                <a:sym typeface="Wingdings" panose="05000000000000000000" pitchFamily="2" charset="2"/>
              </a:rPr>
              <a:t>New</a:t>
            </a:r>
            <a:r>
              <a:rPr lang="en-US" sz="2000" dirty="0">
                <a:sym typeface="Wingdings" panose="05000000000000000000" pitchFamily="2" charset="2"/>
              </a:rPr>
              <a:t> Watershed</a:t>
            </a:r>
          </a:p>
          <a:p>
            <a:pPr marL="457200" lvl="1" indent="-457200">
              <a:spcAft>
                <a:spcPts val="0"/>
              </a:spcAft>
              <a:buFont typeface="+mj-lt"/>
              <a:buAutoNum type="arabicPeriod"/>
            </a:pPr>
            <a:r>
              <a:rPr lang="en-US" sz="2000" dirty="0">
                <a:sym typeface="Wingdings" panose="05000000000000000000" pitchFamily="2" charset="2"/>
              </a:rPr>
              <a:t>Import all the standalone models into the CAVI</a:t>
            </a:r>
          </a:p>
          <a:p>
            <a:pPr marL="569913" lvl="2" indent="-342900">
              <a:spcAft>
                <a:spcPts val="600"/>
              </a:spcAft>
              <a:buFont typeface="+mj-lt"/>
              <a:buAutoNum type="alphaLcPeriod"/>
            </a:pPr>
            <a:r>
              <a:rPr lang="en-US" sz="1800" dirty="0">
                <a:sym typeface="Wingdings" panose="05000000000000000000" pitchFamily="2" charset="2"/>
              </a:rPr>
              <a:t>MetVue, HMS, ResSim, RAS, FIA</a:t>
            </a:r>
          </a:p>
          <a:p>
            <a:pPr marL="457200" lvl="1" indent="-457200">
              <a:spcAft>
                <a:spcPts val="600"/>
              </a:spcAft>
              <a:buFont typeface="+mj-lt"/>
              <a:buAutoNum type="arabicPeriod"/>
            </a:pPr>
            <a:r>
              <a:rPr lang="en-US" sz="2000" dirty="0">
                <a:sym typeface="Wingdings" panose="05000000000000000000" pitchFamily="2" charset="2"/>
              </a:rPr>
              <a:t>Define Program Order</a:t>
            </a:r>
          </a:p>
          <a:p>
            <a:pPr marL="457200" lvl="1" indent="-457200">
              <a:spcAft>
                <a:spcPts val="0"/>
              </a:spcAft>
              <a:buFont typeface="+mj-lt"/>
              <a:buAutoNum type="arabicPeriod"/>
            </a:pPr>
            <a:r>
              <a:rPr lang="en-US" sz="2000" dirty="0">
                <a:sym typeface="Wingdings" panose="05000000000000000000" pitchFamily="2" charset="2"/>
              </a:rPr>
              <a:t>Define Model Alternative Keys</a:t>
            </a:r>
          </a:p>
          <a:p>
            <a:pPr marL="569913" lvl="2" indent="-342900">
              <a:spcAft>
                <a:spcPts val="600"/>
              </a:spcAft>
              <a:buFont typeface="+mj-lt"/>
              <a:buAutoNum type="alphaLcPeriod"/>
            </a:pPr>
            <a:r>
              <a:rPr lang="en-US" sz="1800" dirty="0">
                <a:sym typeface="Wingdings" panose="05000000000000000000" pitchFamily="2" charset="2"/>
              </a:rPr>
              <a:t>MetVue requires additional steps prior to assigning a model alternative key (discussed later)</a:t>
            </a:r>
          </a:p>
          <a:p>
            <a:pPr marL="457200" lvl="1" indent="-457200">
              <a:spcAft>
                <a:spcPts val="600"/>
              </a:spcAft>
              <a:buFont typeface="+mj-lt"/>
              <a:buAutoNum type="arabicPeriod"/>
            </a:pPr>
            <a:r>
              <a:rPr lang="en-US" sz="2000" dirty="0">
                <a:sym typeface="Wingdings" panose="05000000000000000000" pitchFamily="2" charset="2"/>
              </a:rPr>
              <a:t>Create Forecast Run Alternatives (i.e., what models to run together)</a:t>
            </a:r>
          </a:p>
          <a:p>
            <a:pPr marL="457200" lvl="1" indent="-457200">
              <a:spcAft>
                <a:spcPts val="600"/>
              </a:spcAft>
              <a:buFont typeface="+mj-lt"/>
              <a:buAutoNum type="arabicPeriod"/>
            </a:pPr>
            <a:r>
              <a:rPr lang="en-US" sz="2000" dirty="0">
                <a:sym typeface="Wingdings" panose="05000000000000000000" pitchFamily="2" charset="2"/>
              </a:rPr>
              <a:t>Setup Model Linking</a:t>
            </a:r>
          </a:p>
          <a:p>
            <a:pPr marL="457200" lvl="1" indent="-457200">
              <a:spcAft>
                <a:spcPts val="600"/>
              </a:spcAft>
              <a:buFont typeface="+mj-lt"/>
              <a:buAutoNum type="arabicPeriod"/>
            </a:pPr>
            <a:r>
              <a:rPr lang="en-US" sz="2000" dirty="0">
                <a:sym typeface="Wingdings" panose="05000000000000000000" pitchFamily="2" charset="2"/>
              </a:rPr>
              <a:t>Setup Extract Lists</a:t>
            </a:r>
          </a:p>
          <a:p>
            <a:pPr marL="457200" lvl="1" indent="-457200">
              <a:spcAft>
                <a:spcPts val="600"/>
              </a:spcAft>
              <a:buFont typeface="+mj-lt"/>
              <a:buAutoNum type="arabicPeriod"/>
            </a:pPr>
            <a:r>
              <a:rPr lang="en-US" sz="2000" dirty="0">
                <a:sym typeface="Wingdings" panose="05000000000000000000" pitchFamily="2" charset="2"/>
              </a:rPr>
              <a:t>Setup Post Lists (can be done later)</a:t>
            </a:r>
          </a:p>
          <a:p>
            <a:pPr marL="457200" lvl="1" indent="-457200">
              <a:spcAft>
                <a:spcPts val="600"/>
              </a:spcAft>
              <a:buFont typeface="+mj-lt"/>
              <a:buAutoNum type="arabicPeriod"/>
            </a:pPr>
            <a:r>
              <a:rPr lang="en-US" sz="2000" dirty="0">
                <a:sym typeface="Wingdings" panose="05000000000000000000" pitchFamily="2" charset="2"/>
              </a:rPr>
              <a:t>Create a Forecast and test and resolve any steps above</a:t>
            </a:r>
          </a:p>
          <a:p>
            <a:pPr lvl="1"/>
            <a:endParaRPr lang="en-US" sz="2000" dirty="0">
              <a:sym typeface="Wingdings" panose="05000000000000000000" pitchFamily="2" charset="2"/>
            </a:endParaRP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effectLst>
                  <a:outerShdw blurRad="38100" dist="38100" dir="2700000" algn="tl">
                    <a:srgbClr val="000000">
                      <a:alpha val="43137"/>
                    </a:srgbClr>
                  </a:outerShdw>
                </a:effectLst>
              </a:rPr>
              <a:t>CWMS Modeling Setup</a:t>
            </a:r>
            <a:endParaRPr lang="en-US" dirty="0"/>
          </a:p>
        </p:txBody>
      </p:sp>
      <p:pic>
        <p:nvPicPr>
          <p:cNvPr id="3" name="Picture 2">
            <a:extLst>
              <a:ext uri="{FF2B5EF4-FFF2-40B4-BE49-F238E27FC236}">
                <a16:creationId xmlns:a16="http://schemas.microsoft.com/office/drawing/2014/main" id="{E296EBB3-FB26-6360-FB0A-F191954BE88E}"/>
              </a:ext>
            </a:extLst>
          </p:cNvPr>
          <p:cNvPicPr>
            <a:picLocks noChangeAspect="1"/>
          </p:cNvPicPr>
          <p:nvPr/>
        </p:nvPicPr>
        <p:blipFill rotWithShape="1">
          <a:blip r:embed="rId2"/>
          <a:srcRect r="72733" b="29431"/>
          <a:stretch/>
        </p:blipFill>
        <p:spPr>
          <a:xfrm>
            <a:off x="8329961" y="890665"/>
            <a:ext cx="3780263" cy="5899645"/>
          </a:xfrm>
          <a:prstGeom prst="rect">
            <a:avLst/>
          </a:prstGeom>
        </p:spPr>
      </p:pic>
      <p:pic>
        <p:nvPicPr>
          <p:cNvPr id="9" name="Picture 8">
            <a:extLst>
              <a:ext uri="{FF2B5EF4-FFF2-40B4-BE49-F238E27FC236}">
                <a16:creationId xmlns:a16="http://schemas.microsoft.com/office/drawing/2014/main" id="{34CF29D9-0BDA-B64B-BADE-84B674174C24}"/>
              </a:ext>
            </a:extLst>
          </p:cNvPr>
          <p:cNvPicPr>
            <a:picLocks noChangeAspect="1"/>
          </p:cNvPicPr>
          <p:nvPr/>
        </p:nvPicPr>
        <p:blipFill>
          <a:blip r:embed="rId3"/>
          <a:stretch>
            <a:fillRect/>
          </a:stretch>
        </p:blipFill>
        <p:spPr>
          <a:xfrm>
            <a:off x="8467711" y="3153164"/>
            <a:ext cx="3504762" cy="2514286"/>
          </a:xfrm>
          <a:prstGeom prst="rect">
            <a:avLst/>
          </a:prstGeom>
        </p:spPr>
      </p:pic>
    </p:spTree>
    <p:extLst>
      <p:ext uri="{BB962C8B-B14F-4D97-AF65-F5344CB8AC3E}">
        <p14:creationId xmlns:p14="http://schemas.microsoft.com/office/powerpoint/2010/main" val="2968526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Creating a New CAVI Watershed</a:t>
            </a:r>
          </a:p>
        </p:txBody>
      </p:sp>
      <p:pic>
        <p:nvPicPr>
          <p:cNvPr id="9" name="Picture 8">
            <a:extLst>
              <a:ext uri="{FF2B5EF4-FFF2-40B4-BE49-F238E27FC236}">
                <a16:creationId xmlns:a16="http://schemas.microsoft.com/office/drawing/2014/main" id="{F24E83CC-4F3E-834A-D380-DFCD7B14652E}"/>
              </a:ext>
            </a:extLst>
          </p:cNvPr>
          <p:cNvPicPr>
            <a:picLocks noChangeAspect="1"/>
          </p:cNvPicPr>
          <p:nvPr/>
        </p:nvPicPr>
        <p:blipFill>
          <a:blip r:embed="rId2"/>
          <a:stretch>
            <a:fillRect/>
          </a:stretch>
        </p:blipFill>
        <p:spPr>
          <a:xfrm>
            <a:off x="1341485" y="961901"/>
            <a:ext cx="9694929" cy="5846189"/>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21686A3E-799F-E324-8AFF-3B793B5927B4}"/>
              </a:ext>
            </a:extLst>
          </p:cNvPr>
          <p:cNvPicPr>
            <a:picLocks noChangeAspect="1"/>
          </p:cNvPicPr>
          <p:nvPr/>
        </p:nvPicPr>
        <p:blipFill>
          <a:blip r:embed="rId3"/>
          <a:stretch>
            <a:fillRect/>
          </a:stretch>
        </p:blipFill>
        <p:spPr>
          <a:xfrm>
            <a:off x="4338925" y="944122"/>
            <a:ext cx="5353878" cy="5846188"/>
          </a:xfrm>
          <a:prstGeom prst="rect">
            <a:avLst/>
          </a:prstGeom>
        </p:spPr>
      </p:pic>
    </p:spTree>
    <p:extLst>
      <p:ext uri="{BB962C8B-B14F-4D97-AF65-F5344CB8AC3E}">
        <p14:creationId xmlns:p14="http://schemas.microsoft.com/office/powerpoint/2010/main" val="86453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Modeling Setup</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6" name="Picture 5">
            <a:extLst>
              <a:ext uri="{FF2B5EF4-FFF2-40B4-BE49-F238E27FC236}">
                <a16:creationId xmlns:a16="http://schemas.microsoft.com/office/drawing/2014/main" id="{90415191-3F0A-5347-4BA0-C7D90BEFCE35}"/>
              </a:ext>
            </a:extLst>
          </p:cNvPr>
          <p:cNvPicPr>
            <a:picLocks noChangeAspect="1"/>
          </p:cNvPicPr>
          <p:nvPr/>
        </p:nvPicPr>
        <p:blipFill>
          <a:blip r:embed="rId2"/>
          <a:stretch>
            <a:fillRect/>
          </a:stretch>
        </p:blipFill>
        <p:spPr>
          <a:xfrm>
            <a:off x="915192" y="961901"/>
            <a:ext cx="10361616" cy="5828409"/>
          </a:xfrm>
          <a:prstGeom prst="rect">
            <a:avLst/>
          </a:prstGeom>
          <a:ln w="12700">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428476F9-1CC0-A510-4510-8CFC32331E6E}"/>
              </a:ext>
            </a:extLst>
          </p:cNvPr>
          <p:cNvPicPr>
            <a:picLocks noChangeAspect="1"/>
          </p:cNvPicPr>
          <p:nvPr/>
        </p:nvPicPr>
        <p:blipFill rotWithShape="1">
          <a:blip r:embed="rId2"/>
          <a:srcRect t="9964" r="81784" b="29620"/>
          <a:stretch/>
        </p:blipFill>
        <p:spPr>
          <a:xfrm>
            <a:off x="3684411" y="1001456"/>
            <a:ext cx="3102915" cy="5788851"/>
          </a:xfrm>
          <a:prstGeom prst="rect">
            <a:avLst/>
          </a:prstGeom>
          <a:ln w="38100">
            <a:solidFill>
              <a:srgbClr val="C00000"/>
            </a:solidFill>
          </a:ln>
          <a:effectLst>
            <a:outerShdw blurRad="50800" dist="38100" dir="2700000" algn="tl" rotWithShape="0">
              <a:prstClr val="black">
                <a:alpha val="40000"/>
              </a:prstClr>
            </a:outerShdw>
          </a:effectLst>
        </p:spPr>
      </p:pic>
      <p:sp>
        <p:nvSpPr>
          <p:cNvPr id="3" name="Rectangle: Rounded Corners 2">
            <a:extLst>
              <a:ext uri="{FF2B5EF4-FFF2-40B4-BE49-F238E27FC236}">
                <a16:creationId xmlns:a16="http://schemas.microsoft.com/office/drawing/2014/main" id="{BE704A77-E432-FCD3-9673-C68F8735ABB6}"/>
              </a:ext>
            </a:extLst>
          </p:cNvPr>
          <p:cNvSpPr/>
          <p:nvPr/>
        </p:nvSpPr>
        <p:spPr>
          <a:xfrm>
            <a:off x="791738" y="1494263"/>
            <a:ext cx="1728438" cy="3612996"/>
          </a:xfrm>
          <a:prstGeom prst="roundRect">
            <a:avLst/>
          </a:prstGeom>
          <a:noFill/>
          <a:ln w="38100">
            <a:solidFill>
              <a:srgbClr val="C0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 name="Straight Arrow Connector 10">
            <a:extLst>
              <a:ext uri="{FF2B5EF4-FFF2-40B4-BE49-F238E27FC236}">
                <a16:creationId xmlns:a16="http://schemas.microsoft.com/office/drawing/2014/main" id="{80E86B8E-0386-0253-69A2-E923BB0DBBCE}"/>
              </a:ext>
            </a:extLst>
          </p:cNvPr>
          <p:cNvCxnSpPr>
            <a:cxnSpLocks/>
          </p:cNvCxnSpPr>
          <p:nvPr/>
        </p:nvCxnSpPr>
        <p:spPr>
          <a:xfrm>
            <a:off x="2520176" y="2442117"/>
            <a:ext cx="1164235" cy="0"/>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1809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300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3000"/>
                            </p:stCondLst>
                            <p:childTnLst>
                              <p:par>
                                <p:cTn id="8" presetID="1" presetClass="entr" presetSubtype="0" fill="hold" nodeType="afterEffect">
                                  <p:stCondLst>
                                    <p:cond delay="200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5000"/>
                            </p:stCondLst>
                            <p:childTnLst>
                              <p:par>
                                <p:cTn id="11" presetID="10" presetClass="entr" presetSubtype="0" fill="hold" nodeType="afterEffect">
                                  <p:stCondLst>
                                    <p:cond delay="10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Model Imports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3" name="Picture 2">
            <a:extLst>
              <a:ext uri="{FF2B5EF4-FFF2-40B4-BE49-F238E27FC236}">
                <a16:creationId xmlns:a16="http://schemas.microsoft.com/office/drawing/2014/main" id="{495A4EF1-1249-7069-3FD7-10D3FE6ACB40}"/>
              </a:ext>
            </a:extLst>
          </p:cNvPr>
          <p:cNvPicPr>
            <a:picLocks noChangeAspect="1"/>
          </p:cNvPicPr>
          <p:nvPr/>
        </p:nvPicPr>
        <p:blipFill rotWithShape="1">
          <a:blip r:embed="rId2"/>
          <a:srcRect r="31786"/>
          <a:stretch/>
        </p:blipFill>
        <p:spPr>
          <a:xfrm>
            <a:off x="3348846" y="961901"/>
            <a:ext cx="5680207" cy="5690655"/>
          </a:xfrm>
          <a:prstGeom prst="rect">
            <a:avLst/>
          </a:prstGeom>
        </p:spPr>
      </p:pic>
      <p:sp>
        <p:nvSpPr>
          <p:cNvPr id="8" name="Rectangle: Rounded Corners 7">
            <a:extLst>
              <a:ext uri="{FF2B5EF4-FFF2-40B4-BE49-F238E27FC236}">
                <a16:creationId xmlns:a16="http://schemas.microsoft.com/office/drawing/2014/main" id="{83EF2932-6207-7064-9CBE-0169F4B1A958}"/>
              </a:ext>
            </a:extLst>
          </p:cNvPr>
          <p:cNvSpPr/>
          <p:nvPr/>
        </p:nvSpPr>
        <p:spPr>
          <a:xfrm>
            <a:off x="5898995" y="1550020"/>
            <a:ext cx="836342" cy="1293541"/>
          </a:xfrm>
          <a:prstGeom prst="roundRect">
            <a:avLst/>
          </a:prstGeom>
          <a:noFill/>
          <a:ln w="38100">
            <a:solidFill>
              <a:srgbClr val="C0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54052126"/>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1_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16433</TotalTime>
  <Words>1888</Words>
  <Application>Microsoft Office PowerPoint</Application>
  <PresentationFormat>Widescreen</PresentationFormat>
  <Paragraphs>259</Paragraphs>
  <Slides>42</Slides>
  <Notes>7</Notes>
  <HiddenSlides>0</HiddenSlides>
  <MMClips>0</MMClips>
  <ScaleCrop>false</ScaleCrop>
  <HeadingPairs>
    <vt:vector size="6" baseType="variant">
      <vt:variant>
        <vt:lpstr>Fonts Used</vt:lpstr>
      </vt:variant>
      <vt:variant>
        <vt:i4>4</vt:i4>
      </vt:variant>
      <vt:variant>
        <vt:lpstr>Theme</vt:lpstr>
      </vt:variant>
      <vt:variant>
        <vt:i4>9</vt:i4>
      </vt:variant>
      <vt:variant>
        <vt:lpstr>Slide Titles</vt:lpstr>
      </vt:variant>
      <vt:variant>
        <vt:i4>42</vt:i4>
      </vt:variant>
    </vt:vector>
  </HeadingPairs>
  <TitlesOfParts>
    <vt:vector size="55" baseType="lpstr">
      <vt:lpstr>Arial</vt:lpstr>
      <vt:lpstr>Calibri</vt:lpstr>
      <vt:lpstr>Times New Roman</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1_Upper left castle template public</vt:lpstr>
      <vt:lpstr>2_IWR-HEC</vt:lpstr>
      <vt:lpstr>CWMS Real-Time Modeling</vt:lpstr>
      <vt:lpstr>Overview</vt:lpstr>
      <vt:lpstr>CWMS Modeling</vt:lpstr>
      <vt:lpstr>Defining CAVI Watershed Locations</vt:lpstr>
      <vt:lpstr>CAVI Modeling SETUP</vt:lpstr>
      <vt:lpstr>CWMS Modeling Setup</vt:lpstr>
      <vt:lpstr>Creating a New CAVI Watershed</vt:lpstr>
      <vt:lpstr>CAVI Modeling Setup</vt:lpstr>
      <vt:lpstr>CAVI Model Imports</vt:lpstr>
      <vt:lpstr>CAVI Program Order</vt:lpstr>
      <vt:lpstr>CAVI Model Alternative Keys</vt:lpstr>
      <vt:lpstr>CAVI Forecast Run Alternatives</vt:lpstr>
      <vt:lpstr>CAVI Model Linking</vt:lpstr>
      <vt:lpstr>CAVI Extract Lists</vt:lpstr>
      <vt:lpstr>CWMS Real-Time Modeling</vt:lpstr>
      <vt:lpstr>CWMS Modeling</vt:lpstr>
      <vt:lpstr>Create a Forecast</vt:lpstr>
      <vt:lpstr>Time Windows</vt:lpstr>
      <vt:lpstr>Start Time</vt:lpstr>
      <vt:lpstr>Extract Start</vt:lpstr>
      <vt:lpstr>Data Status Summary Report</vt:lpstr>
      <vt:lpstr>Forecast Time</vt:lpstr>
      <vt:lpstr>End Time</vt:lpstr>
      <vt:lpstr>Default Time Window</vt:lpstr>
      <vt:lpstr>CAVI Watershed Folder Structure</vt:lpstr>
      <vt:lpstr>CAVI Watershed Folder Structure</vt:lpstr>
      <vt:lpstr>Computing the Models</vt:lpstr>
      <vt:lpstr>Computing the Models</vt:lpstr>
      <vt:lpstr>Computing the Models</vt:lpstr>
      <vt:lpstr>Viewing the Results</vt:lpstr>
      <vt:lpstr>Viewing Results</vt:lpstr>
      <vt:lpstr>Edit Model Parameters</vt:lpstr>
      <vt:lpstr>Saving and Posting Results</vt:lpstr>
      <vt:lpstr>Saving to Base &amp; Replace From Base</vt:lpstr>
      <vt:lpstr>SavE to Base &amp; Replace From Base</vt:lpstr>
      <vt:lpstr>Posting Results</vt:lpstr>
      <vt:lpstr>Posting Results</vt:lpstr>
      <vt:lpstr>CWMS Forecasting Methodologies</vt:lpstr>
      <vt:lpstr>CWMS Forecasting Methodologies</vt:lpstr>
      <vt:lpstr>Team Forecasting</vt:lpstr>
      <vt:lpstr>Team Forecasting</vt:lpstr>
      <vt:lpstr>? ? ? Questions ? ? ?</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488</cp:revision>
  <dcterms:created xsi:type="dcterms:W3CDTF">2017-02-20T05:10:01Z</dcterms:created>
  <dcterms:modified xsi:type="dcterms:W3CDTF">2025-02-01T20:53:40Z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