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7"/>
  </p:notesMasterIdLst>
  <p:handoutMasterIdLst>
    <p:handoutMasterId r:id="rId28"/>
  </p:handoutMasterIdLst>
  <p:sldIdLst>
    <p:sldId id="513" r:id="rId12"/>
    <p:sldId id="292" r:id="rId13"/>
    <p:sldId id="453" r:id="rId14"/>
    <p:sldId id="491" r:id="rId15"/>
    <p:sldId id="514" r:id="rId16"/>
    <p:sldId id="492" r:id="rId17"/>
    <p:sldId id="493" r:id="rId18"/>
    <p:sldId id="454" r:id="rId19"/>
    <p:sldId id="494" r:id="rId20"/>
    <p:sldId id="495" r:id="rId21"/>
    <p:sldId id="496" r:id="rId22"/>
    <p:sldId id="497" r:id="rId23"/>
    <p:sldId id="498" r:id="rId24"/>
    <p:sldId id="499" r:id="rId25"/>
    <p:sldId id="44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3104316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3918748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0918651"/>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5893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206935841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787791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991280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623125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039248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724319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3060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961221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48872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7877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4073796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52779746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9098864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54559642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311593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925421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7489193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2647601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804224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69285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1767280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469407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381408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32335546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484482554"/>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565250647"/>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5596806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42818353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Real-Time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Program Order</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F84CAC8F-3D27-5202-5E4E-AE0205E713D9}"/>
              </a:ext>
            </a:extLst>
          </p:cNvPr>
          <p:cNvPicPr>
            <a:picLocks noChangeAspect="1"/>
          </p:cNvPicPr>
          <p:nvPr/>
        </p:nvPicPr>
        <p:blipFill rotWithShape="1">
          <a:blip r:embed="rId3"/>
          <a:srcRect r="51686" b="29833"/>
          <a:stretch/>
        </p:blipFill>
        <p:spPr>
          <a:xfrm>
            <a:off x="1628870" y="953745"/>
            <a:ext cx="6966693" cy="5691249"/>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38BF8665-C80B-4117-F7BA-5B3459EFBF26}"/>
              </a:ext>
            </a:extLst>
          </p:cNvPr>
          <p:cNvPicPr>
            <a:picLocks noChangeAspect="1"/>
          </p:cNvPicPr>
          <p:nvPr/>
        </p:nvPicPr>
        <p:blipFill>
          <a:blip r:embed="rId4"/>
          <a:stretch>
            <a:fillRect/>
          </a:stretch>
        </p:blipFill>
        <p:spPr>
          <a:xfrm>
            <a:off x="6096000" y="1361879"/>
            <a:ext cx="4419048" cy="4676190"/>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6546C789-CBCE-0ACD-79C4-5952325E705E}"/>
              </a:ext>
            </a:extLst>
          </p:cNvPr>
          <p:cNvCxnSpPr>
            <a:cxnSpLocks/>
          </p:cNvCxnSpPr>
          <p:nvPr/>
        </p:nvCxnSpPr>
        <p:spPr>
          <a:xfrm flipV="1">
            <a:off x="4114800" y="1483112"/>
            <a:ext cx="2074150" cy="9387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4641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Alternative Keys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1256" b="30599"/>
          <a:stretch/>
        </p:blipFill>
        <p:spPr>
          <a:xfrm>
            <a:off x="2164391" y="961901"/>
            <a:ext cx="7106272"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CF1704FE-353A-1363-0A3D-6D9C3BFEBCDB}"/>
              </a:ext>
            </a:extLst>
          </p:cNvPr>
          <p:cNvPicPr>
            <a:picLocks noChangeAspect="1"/>
          </p:cNvPicPr>
          <p:nvPr/>
        </p:nvPicPr>
        <p:blipFill>
          <a:blip r:embed="rId3"/>
          <a:stretch>
            <a:fillRect/>
          </a:stretch>
        </p:blipFill>
        <p:spPr>
          <a:xfrm>
            <a:off x="6188950" y="1557571"/>
            <a:ext cx="4628571" cy="3742857"/>
          </a:xfrm>
          <a:prstGeom prst="rect">
            <a:avLst/>
          </a:prstGeom>
        </p:spPr>
      </p:pic>
      <p:cxnSp>
        <p:nvCxnSpPr>
          <p:cNvPr id="10" name="Straight Arrow Connector 9">
            <a:extLst>
              <a:ext uri="{FF2B5EF4-FFF2-40B4-BE49-F238E27FC236}">
                <a16:creationId xmlns:a16="http://schemas.microsoft.com/office/drawing/2014/main" id="{8B5E4F77-DBA8-6175-8AC1-FF6F29C8A089}"/>
              </a:ext>
            </a:extLst>
          </p:cNvPr>
          <p:cNvCxnSpPr>
            <a:cxnSpLocks/>
          </p:cNvCxnSpPr>
          <p:nvPr/>
        </p:nvCxnSpPr>
        <p:spPr>
          <a:xfrm flipV="1">
            <a:off x="4806175" y="1683834"/>
            <a:ext cx="1483113" cy="22356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323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Forecast Run Alternatives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5345" b="30408"/>
          <a:stretch/>
        </p:blipFill>
        <p:spPr>
          <a:xfrm>
            <a:off x="1393397" y="967829"/>
            <a:ext cx="6492170"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D38356A2-6266-4E0F-BF61-CD49103027BE}"/>
              </a:ext>
            </a:extLst>
          </p:cNvPr>
          <p:cNvPicPr>
            <a:picLocks noChangeAspect="1"/>
          </p:cNvPicPr>
          <p:nvPr/>
        </p:nvPicPr>
        <p:blipFill>
          <a:blip r:embed="rId3"/>
          <a:stretch>
            <a:fillRect/>
          </a:stretch>
        </p:blipFill>
        <p:spPr>
          <a:xfrm>
            <a:off x="5862889" y="961900"/>
            <a:ext cx="6274585" cy="5093211"/>
          </a:xfrm>
          <a:prstGeom prst="rect">
            <a:avLst/>
          </a:prstGeom>
        </p:spPr>
      </p:pic>
      <p:cxnSp>
        <p:nvCxnSpPr>
          <p:cNvPr id="10" name="Straight Arrow Connector 9">
            <a:extLst>
              <a:ext uri="{FF2B5EF4-FFF2-40B4-BE49-F238E27FC236}">
                <a16:creationId xmlns:a16="http://schemas.microsoft.com/office/drawing/2014/main" id="{82F01DC9-2B9D-2A09-BB32-A0743E14855E}"/>
              </a:ext>
            </a:extLst>
          </p:cNvPr>
          <p:cNvCxnSpPr>
            <a:cxnSpLocks/>
          </p:cNvCxnSpPr>
          <p:nvPr/>
        </p:nvCxnSpPr>
        <p:spPr>
          <a:xfrm flipV="1">
            <a:off x="3897925" y="1137424"/>
            <a:ext cx="2056826" cy="926087"/>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1128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Linking</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3408" b="30408"/>
          <a:stretch/>
        </p:blipFill>
        <p:spPr>
          <a:xfrm>
            <a:off x="78850" y="961901"/>
            <a:ext cx="6773807"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11CFC25D-B8C1-3A02-C480-40BC3B436835}"/>
              </a:ext>
            </a:extLst>
          </p:cNvPr>
          <p:cNvPicPr>
            <a:picLocks noChangeAspect="1"/>
          </p:cNvPicPr>
          <p:nvPr/>
        </p:nvPicPr>
        <p:blipFill>
          <a:blip r:embed="rId3"/>
          <a:stretch>
            <a:fillRect/>
          </a:stretch>
        </p:blipFill>
        <p:spPr>
          <a:xfrm>
            <a:off x="3692170" y="1178685"/>
            <a:ext cx="8499830" cy="4716182"/>
          </a:xfrm>
          <a:prstGeom prst="rect">
            <a:avLst/>
          </a:prstGeom>
        </p:spPr>
      </p:pic>
      <p:cxnSp>
        <p:nvCxnSpPr>
          <p:cNvPr id="8" name="Straight Arrow Connector 7">
            <a:extLst>
              <a:ext uri="{FF2B5EF4-FFF2-40B4-BE49-F238E27FC236}">
                <a16:creationId xmlns:a16="http://schemas.microsoft.com/office/drawing/2014/main" id="{D009644D-6D89-8EE9-F9F0-90A3D5E03B5E}"/>
              </a:ext>
            </a:extLst>
          </p:cNvPr>
          <p:cNvCxnSpPr>
            <a:cxnSpLocks/>
          </p:cNvCxnSpPr>
          <p:nvPr/>
        </p:nvCxnSpPr>
        <p:spPr>
          <a:xfrm flipV="1">
            <a:off x="2599032" y="1315844"/>
            <a:ext cx="1181231" cy="94202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776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Extract Lists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rotWithShape="1">
          <a:blip r:embed="rId2"/>
          <a:srcRect r="53408" b="30790"/>
          <a:stretch/>
        </p:blipFill>
        <p:spPr>
          <a:xfrm>
            <a:off x="504208" y="961901"/>
            <a:ext cx="6811259" cy="5691249"/>
          </a:xfrm>
          <a:prstGeom prst="rect">
            <a:avLst/>
          </a:prstGeom>
          <a:ln w="12700">
            <a:solidFill>
              <a:schemeClr val="tx1"/>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988B63F7-D089-6008-CF6A-558CF4864C55}"/>
              </a:ext>
            </a:extLst>
          </p:cNvPr>
          <p:cNvPicPr>
            <a:picLocks noChangeAspect="1"/>
          </p:cNvPicPr>
          <p:nvPr/>
        </p:nvPicPr>
        <p:blipFill>
          <a:blip r:embed="rId3"/>
          <a:srcRect/>
          <a:stretch/>
        </p:blipFill>
        <p:spPr>
          <a:xfrm>
            <a:off x="4941230" y="1290584"/>
            <a:ext cx="6746562" cy="4605515"/>
          </a:xfrm>
          <a:prstGeom prst="rect">
            <a:avLst/>
          </a:prstGeom>
        </p:spPr>
      </p:pic>
      <p:cxnSp>
        <p:nvCxnSpPr>
          <p:cNvPr id="10" name="Straight Arrow Connector 9">
            <a:extLst>
              <a:ext uri="{FF2B5EF4-FFF2-40B4-BE49-F238E27FC236}">
                <a16:creationId xmlns:a16="http://schemas.microsoft.com/office/drawing/2014/main" id="{4F2CFA75-6CA2-FFC4-0ACA-F4DC57CFBC4C}"/>
              </a:ext>
            </a:extLst>
          </p:cNvPr>
          <p:cNvCxnSpPr>
            <a:cxnSpLocks/>
          </p:cNvCxnSpPr>
          <p:nvPr/>
        </p:nvCxnSpPr>
        <p:spPr>
          <a:xfrm flipV="1">
            <a:off x="2963839" y="1440873"/>
            <a:ext cx="1977391" cy="968326"/>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30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Identify basic concepts for building a new CAVI watershed and about running real-time forecast simulation models in CWMS</a:t>
            </a:r>
          </a:p>
          <a:p>
            <a:pPr lvl="1"/>
            <a:endParaRPr lang="en-US" dirty="0"/>
          </a:p>
          <a:p>
            <a:pPr marL="0" lvl="1" indent="0">
              <a:buNone/>
            </a:pPr>
            <a:r>
              <a:rPr lang="en-US" sz="2400" dirty="0"/>
              <a:t>Quick overview on CAVI watershed model development</a:t>
            </a:r>
          </a:p>
          <a:p>
            <a:pPr lvl="2"/>
            <a:r>
              <a:rPr lang="en-US" sz="2000" dirty="0"/>
              <a:t>Steps to create new CAVI watershed for use in real-time modeling</a:t>
            </a:r>
          </a:p>
          <a:p>
            <a:pPr lvl="1"/>
            <a:endParaRPr lang="en-US" dirty="0"/>
          </a:p>
          <a:p>
            <a:pPr marL="0" lvl="1" indent="0">
              <a:buNone/>
            </a:pPr>
            <a:r>
              <a:rPr lang="en-US" sz="2400" dirty="0"/>
              <a:t>Using CWMS for real-time modeling</a:t>
            </a:r>
          </a:p>
          <a:p>
            <a:pPr lvl="2"/>
            <a:r>
              <a:rPr lang="en-US" sz="2000" dirty="0"/>
              <a:t>Creating a forecast</a:t>
            </a:r>
          </a:p>
          <a:p>
            <a:pPr lvl="2"/>
            <a:r>
              <a:rPr lang="en-US" sz="2000" dirty="0"/>
              <a:t>Time windows and forecast times</a:t>
            </a:r>
          </a:p>
          <a:p>
            <a:pPr lvl="2"/>
            <a:r>
              <a:rPr lang="en-US" sz="2000" dirty="0"/>
              <a:t>Data Status Summary Report</a:t>
            </a:r>
          </a:p>
          <a:p>
            <a:pPr lvl="2"/>
            <a:r>
              <a:rPr lang="en-US" sz="2000" dirty="0"/>
              <a:t>Editing and running models</a:t>
            </a:r>
          </a:p>
          <a:p>
            <a:pPr lvl="2"/>
            <a:r>
              <a:rPr lang="en-US" sz="2000" dirty="0"/>
              <a:t>Evaluating results</a:t>
            </a:r>
          </a:p>
          <a:p>
            <a:pPr lvl="2"/>
            <a:r>
              <a:rPr lang="en-US" sz="2000" dirty="0"/>
              <a:t>Time-series icons for model results</a:t>
            </a:r>
          </a:p>
          <a:p>
            <a:pPr lvl="2"/>
            <a:r>
              <a:rPr lang="en-US" sz="2000" dirty="0"/>
              <a:t>Saving models and results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Modeling</a:t>
            </a:r>
          </a:p>
        </p:txBody>
      </p:sp>
      <p:pic>
        <p:nvPicPr>
          <p:cNvPr id="9" name="Picture 8">
            <a:extLst>
              <a:ext uri="{FF2B5EF4-FFF2-40B4-BE49-F238E27FC236}">
                <a16:creationId xmlns:a16="http://schemas.microsoft.com/office/drawing/2014/main" id="{3A7F19C4-4E83-BFAE-BCD9-A3DD82603AD4}"/>
              </a:ext>
            </a:extLst>
          </p:cNvPr>
          <p:cNvPicPr>
            <a:picLocks noChangeAspect="1"/>
          </p:cNvPicPr>
          <p:nvPr/>
        </p:nvPicPr>
        <p:blipFill>
          <a:blip r:embed="rId2"/>
          <a:stretch>
            <a:fillRect/>
          </a:stretch>
        </p:blipFill>
        <p:spPr>
          <a:xfrm>
            <a:off x="88282" y="961901"/>
            <a:ext cx="6271282" cy="4527396"/>
          </a:xfrm>
          <a:prstGeom prst="rect">
            <a:avLst/>
          </a:prstGeom>
          <a:ln w="12700">
            <a:solidFill>
              <a:srgbClr val="000000"/>
            </a:solidFill>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5A289AFC-561B-CEC5-DDC9-2C15D39F11DF}"/>
              </a:ext>
            </a:extLst>
          </p:cNvPr>
          <p:cNvPicPr>
            <a:picLocks noChangeAspect="1"/>
          </p:cNvPicPr>
          <p:nvPr/>
        </p:nvPicPr>
        <p:blipFill>
          <a:blip r:embed="rId3"/>
          <a:stretch>
            <a:fillRect/>
          </a:stretch>
        </p:blipFill>
        <p:spPr>
          <a:xfrm>
            <a:off x="6062998" y="1438507"/>
            <a:ext cx="6040720" cy="4527396"/>
          </a:xfrm>
          <a:prstGeom prst="rect">
            <a:avLst/>
          </a:prstGeom>
          <a:ln w="12700">
            <a:solidFill>
              <a:srgbClr val="000000"/>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C4530E12-E372-E105-0CB6-4B2EFCB586EE}"/>
              </a:ext>
            </a:extLst>
          </p:cNvPr>
          <p:cNvSpPr/>
          <p:nvPr/>
        </p:nvSpPr>
        <p:spPr>
          <a:xfrm>
            <a:off x="6891453" y="1766779"/>
            <a:ext cx="362477" cy="229289"/>
          </a:xfrm>
          <a:prstGeom prst="round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Rounded Corners 13">
            <a:extLst>
              <a:ext uri="{FF2B5EF4-FFF2-40B4-BE49-F238E27FC236}">
                <a16:creationId xmlns:a16="http://schemas.microsoft.com/office/drawing/2014/main" id="{E7606F3C-4ACD-496B-935B-65B7461D6E1D}"/>
              </a:ext>
            </a:extLst>
          </p:cNvPr>
          <p:cNvSpPr/>
          <p:nvPr/>
        </p:nvSpPr>
        <p:spPr>
          <a:xfrm>
            <a:off x="1237884" y="1287511"/>
            <a:ext cx="362477" cy="229289"/>
          </a:xfrm>
          <a:prstGeom prst="round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6DCB2537-2EBE-9D8B-FEFE-88C88097DF6D}"/>
              </a:ext>
            </a:extLst>
          </p:cNvPr>
          <p:cNvSpPr/>
          <p:nvPr/>
        </p:nvSpPr>
        <p:spPr>
          <a:xfrm>
            <a:off x="1600361" y="977973"/>
            <a:ext cx="5491815" cy="783920"/>
          </a:xfrm>
          <a:custGeom>
            <a:avLst/>
            <a:gdLst>
              <a:gd name="connsiteX0" fmla="*/ 0 w 5653669"/>
              <a:gd name="connsiteY0" fmla="*/ 293266 h 783920"/>
              <a:gd name="connsiteX1" fmla="*/ 446049 w 5653669"/>
              <a:gd name="connsiteY1" fmla="*/ 81393 h 783920"/>
              <a:gd name="connsiteX2" fmla="*/ 1438508 w 5653669"/>
              <a:gd name="connsiteY2" fmla="*/ 25637 h 783920"/>
              <a:gd name="connsiteX3" fmla="*/ 4259766 w 5653669"/>
              <a:gd name="connsiteY3" fmla="*/ 14486 h 783920"/>
              <a:gd name="connsiteX4" fmla="*/ 5185317 w 5653669"/>
              <a:gd name="connsiteY4" fmla="*/ 226359 h 783920"/>
              <a:gd name="connsiteX5" fmla="*/ 5653669 w 5653669"/>
              <a:gd name="connsiteY5" fmla="*/ 783920 h 78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3669" h="783920">
                <a:moveTo>
                  <a:pt x="0" y="293266"/>
                </a:moveTo>
                <a:cubicBezTo>
                  <a:pt x="103149" y="209632"/>
                  <a:pt x="206298" y="125998"/>
                  <a:pt x="446049" y="81393"/>
                </a:cubicBezTo>
                <a:cubicBezTo>
                  <a:pt x="685800" y="36788"/>
                  <a:pt x="802889" y="36788"/>
                  <a:pt x="1438508" y="25637"/>
                </a:cubicBezTo>
                <a:cubicBezTo>
                  <a:pt x="2074127" y="14486"/>
                  <a:pt x="3635298" y="-18968"/>
                  <a:pt x="4259766" y="14486"/>
                </a:cubicBezTo>
                <a:cubicBezTo>
                  <a:pt x="4884234" y="47940"/>
                  <a:pt x="4953000" y="98120"/>
                  <a:pt x="5185317" y="226359"/>
                </a:cubicBezTo>
                <a:cubicBezTo>
                  <a:pt x="5417634" y="354598"/>
                  <a:pt x="5535651" y="569259"/>
                  <a:pt x="5653669" y="783920"/>
                </a:cubicBezTo>
              </a:path>
            </a:pathLst>
          </a:custGeom>
          <a:noFill/>
          <a:ln w="25400">
            <a:solidFill>
              <a:srgbClr val="C00000"/>
            </a:solidFill>
            <a:headEnd type="arrow" w="lg" len="lg"/>
            <a:tailEnd type="arrow"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701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Defining CAVI Watershed Locations</a:t>
            </a:r>
          </a:p>
        </p:txBody>
      </p:sp>
      <p:pic>
        <p:nvPicPr>
          <p:cNvPr id="3" name="Picture 2">
            <a:extLst>
              <a:ext uri="{FF2B5EF4-FFF2-40B4-BE49-F238E27FC236}">
                <a16:creationId xmlns:a16="http://schemas.microsoft.com/office/drawing/2014/main" id="{69743364-48A4-B179-B5EF-CFAC9BAD54A6}"/>
              </a:ext>
            </a:extLst>
          </p:cNvPr>
          <p:cNvPicPr>
            <a:picLocks noChangeAspect="1"/>
          </p:cNvPicPr>
          <p:nvPr/>
        </p:nvPicPr>
        <p:blipFill>
          <a:blip r:embed="rId2"/>
          <a:stretch>
            <a:fillRect/>
          </a:stretch>
        </p:blipFill>
        <p:spPr>
          <a:xfrm>
            <a:off x="147785" y="961901"/>
            <a:ext cx="9777698" cy="5896099"/>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10FD5B3C-0D38-BA87-D2EE-A577F650F8A6}"/>
              </a:ext>
            </a:extLst>
          </p:cNvPr>
          <p:cNvPicPr>
            <a:picLocks noChangeAspect="1"/>
          </p:cNvPicPr>
          <p:nvPr/>
        </p:nvPicPr>
        <p:blipFill>
          <a:blip r:embed="rId3"/>
          <a:stretch>
            <a:fillRect/>
          </a:stretch>
        </p:blipFill>
        <p:spPr>
          <a:xfrm>
            <a:off x="2590366" y="1020853"/>
            <a:ext cx="6141035" cy="4580072"/>
          </a:xfrm>
          <a:prstGeom prst="rect">
            <a:avLst/>
          </a:prstGeom>
        </p:spPr>
      </p:pic>
      <p:pic>
        <p:nvPicPr>
          <p:cNvPr id="14" name="Picture 13">
            <a:extLst>
              <a:ext uri="{FF2B5EF4-FFF2-40B4-BE49-F238E27FC236}">
                <a16:creationId xmlns:a16="http://schemas.microsoft.com/office/drawing/2014/main" id="{93351AA8-FB39-EE74-130D-AACF50E5C117}"/>
              </a:ext>
            </a:extLst>
          </p:cNvPr>
          <p:cNvPicPr>
            <a:picLocks noChangeAspect="1"/>
          </p:cNvPicPr>
          <p:nvPr/>
        </p:nvPicPr>
        <p:blipFill>
          <a:blip r:embed="rId4"/>
          <a:stretch>
            <a:fillRect/>
          </a:stretch>
        </p:blipFill>
        <p:spPr>
          <a:xfrm>
            <a:off x="8768025" y="1257075"/>
            <a:ext cx="3276190" cy="3704762"/>
          </a:xfrm>
          <a:prstGeom prst="rect">
            <a:avLst/>
          </a:prstGeom>
          <a:ln w="12700">
            <a:solidFill>
              <a:srgbClr val="000000"/>
            </a:solidFill>
          </a:ln>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809113BB-15B4-BA83-F4EA-35277C5FB4B4}"/>
              </a:ext>
            </a:extLst>
          </p:cNvPr>
          <p:cNvSpPr/>
          <p:nvPr/>
        </p:nvSpPr>
        <p:spPr>
          <a:xfrm>
            <a:off x="10350365" y="2074127"/>
            <a:ext cx="1124241" cy="267629"/>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9F95D77-6219-97E8-E020-F1F411CD4AC1}"/>
              </a:ext>
            </a:extLst>
          </p:cNvPr>
          <p:cNvSpPr/>
          <p:nvPr/>
        </p:nvSpPr>
        <p:spPr>
          <a:xfrm>
            <a:off x="9723863" y="2787804"/>
            <a:ext cx="297201" cy="369332"/>
          </a:xfrm>
          <a:prstGeom prst="rect">
            <a:avLst/>
          </a:prstGeom>
          <a:noFill/>
        </p:spPr>
        <p:txBody>
          <a:bodyPr wrap="square" lIns="91440" tIns="45720" rIns="91440" bIns="45720">
            <a:spAutoFit/>
          </a:bodyPr>
          <a:lstStyle/>
          <a:p>
            <a:pPr algn="ctr"/>
            <a:r>
              <a:rPr lang="en-US" b="1" cap="none" spc="0" dirty="0">
                <a:ln w="0"/>
                <a:solidFill>
                  <a:srgbClr val="C00000"/>
                </a:solidFill>
                <a:effectLst>
                  <a:outerShdw blurRad="38100" dist="19050" dir="2700000" algn="tl" rotWithShape="0">
                    <a:schemeClr val="dk1">
                      <a:alpha val="40000"/>
                    </a:schemeClr>
                  </a:outerShdw>
                </a:effectLst>
              </a:rPr>
              <a:t>X</a:t>
            </a:r>
          </a:p>
        </p:txBody>
      </p:sp>
    </p:spTree>
    <p:extLst>
      <p:ext uri="{BB962C8B-B14F-4D97-AF65-F5344CB8AC3E}">
        <p14:creationId xmlns:p14="http://schemas.microsoft.com/office/powerpoint/2010/main" val="91914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CAVI Modeling SETUP</a:t>
            </a:r>
          </a:p>
        </p:txBody>
      </p:sp>
    </p:spTree>
    <p:extLst>
      <p:ext uri="{BB962C8B-B14F-4D97-AF65-F5344CB8AC3E}">
        <p14:creationId xmlns:p14="http://schemas.microsoft.com/office/powerpoint/2010/main" val="202269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8063261" cy="5453743"/>
          </a:xfrm>
        </p:spPr>
        <p:txBody>
          <a:bodyPr/>
          <a:lstStyle/>
          <a:p>
            <a:pPr marL="0" lvl="1" indent="0">
              <a:buNone/>
            </a:pPr>
            <a:r>
              <a:rPr lang="en-US" sz="2000" dirty="0"/>
              <a:t>These are the key steps if you are building a CWMS watershed from scratch</a:t>
            </a:r>
          </a:p>
          <a:p>
            <a:pPr lvl="1"/>
            <a:endParaRPr lang="en-US" sz="2000" dirty="0"/>
          </a:p>
          <a:p>
            <a:pPr marL="0" lvl="1" indent="0">
              <a:spcAft>
                <a:spcPts val="600"/>
              </a:spcAft>
              <a:buNone/>
            </a:pPr>
            <a:r>
              <a:rPr lang="en-US" sz="2000" dirty="0"/>
              <a:t>From the Setup Tab create a watershed from </a:t>
            </a:r>
            <a:r>
              <a:rPr lang="en-US" sz="2000" dirty="0" err="1"/>
              <a:t>File</a:t>
            </a:r>
            <a:r>
              <a:rPr lang="en-US" sz="2000" dirty="0" err="1">
                <a:sym typeface="Wingdings" panose="05000000000000000000" pitchFamily="2" charset="2"/>
              </a:rPr>
              <a:t>New</a:t>
            </a:r>
            <a:r>
              <a:rPr lang="en-US" sz="2000" dirty="0">
                <a:sym typeface="Wingdings" panose="05000000000000000000" pitchFamily="2" charset="2"/>
              </a:rPr>
              <a:t> Watershed</a:t>
            </a:r>
          </a:p>
          <a:p>
            <a:pPr marL="457200" lvl="1" indent="-457200">
              <a:spcAft>
                <a:spcPts val="0"/>
              </a:spcAft>
              <a:buFont typeface="+mj-lt"/>
              <a:buAutoNum type="arabicPeriod"/>
            </a:pPr>
            <a:r>
              <a:rPr lang="en-US" sz="2000" dirty="0">
                <a:sym typeface="Wingdings" panose="05000000000000000000" pitchFamily="2" charset="2"/>
              </a:rPr>
              <a:t>Import all the standalone models into the CAVI</a:t>
            </a:r>
          </a:p>
          <a:p>
            <a:pPr marL="569913" lvl="2" indent="-342900">
              <a:spcAft>
                <a:spcPts val="600"/>
              </a:spcAft>
              <a:buFont typeface="+mj-lt"/>
              <a:buAutoNum type="alphaLcPeriod"/>
            </a:pPr>
            <a:r>
              <a:rPr lang="en-US" sz="1800" dirty="0">
                <a:sym typeface="Wingdings" panose="05000000000000000000" pitchFamily="2" charset="2"/>
              </a:rPr>
              <a:t>MetVue, HMS, ResSim, RAS, FIA</a:t>
            </a:r>
          </a:p>
          <a:p>
            <a:pPr marL="457200" lvl="1" indent="-457200">
              <a:spcAft>
                <a:spcPts val="600"/>
              </a:spcAft>
              <a:buFont typeface="+mj-lt"/>
              <a:buAutoNum type="arabicPeriod"/>
            </a:pPr>
            <a:r>
              <a:rPr lang="en-US" sz="2000" dirty="0">
                <a:sym typeface="Wingdings" panose="05000000000000000000" pitchFamily="2" charset="2"/>
              </a:rPr>
              <a:t>Define Program Order</a:t>
            </a:r>
          </a:p>
          <a:p>
            <a:pPr marL="457200" lvl="1" indent="-457200">
              <a:spcAft>
                <a:spcPts val="0"/>
              </a:spcAft>
              <a:buFont typeface="+mj-lt"/>
              <a:buAutoNum type="arabicPeriod"/>
            </a:pPr>
            <a:r>
              <a:rPr lang="en-US" sz="2000" dirty="0">
                <a:sym typeface="Wingdings" panose="05000000000000000000" pitchFamily="2" charset="2"/>
              </a:rPr>
              <a:t>Define Model Alternative Keys</a:t>
            </a:r>
          </a:p>
          <a:p>
            <a:pPr marL="569913" lvl="2" indent="-342900">
              <a:spcAft>
                <a:spcPts val="600"/>
              </a:spcAft>
              <a:buFont typeface="+mj-lt"/>
              <a:buAutoNum type="alphaLcPeriod"/>
            </a:pPr>
            <a:r>
              <a:rPr lang="en-US" sz="1800" dirty="0">
                <a:sym typeface="Wingdings" panose="05000000000000000000" pitchFamily="2" charset="2"/>
              </a:rPr>
              <a:t>MetVue requires additional steps prior to assigning a model alternative key (discussed later)</a:t>
            </a:r>
          </a:p>
          <a:p>
            <a:pPr marL="457200" lvl="1" indent="-457200">
              <a:spcAft>
                <a:spcPts val="600"/>
              </a:spcAft>
              <a:buFont typeface="+mj-lt"/>
              <a:buAutoNum type="arabicPeriod"/>
            </a:pPr>
            <a:r>
              <a:rPr lang="en-US" sz="2000" dirty="0">
                <a:sym typeface="Wingdings" panose="05000000000000000000" pitchFamily="2" charset="2"/>
              </a:rPr>
              <a:t>Create Forecast Run Alternatives (i.e., what models to run together)</a:t>
            </a:r>
          </a:p>
          <a:p>
            <a:pPr marL="457200" lvl="1" indent="-457200">
              <a:spcAft>
                <a:spcPts val="600"/>
              </a:spcAft>
              <a:buFont typeface="+mj-lt"/>
              <a:buAutoNum type="arabicPeriod"/>
            </a:pPr>
            <a:r>
              <a:rPr lang="en-US" sz="2000" dirty="0">
                <a:sym typeface="Wingdings" panose="05000000000000000000" pitchFamily="2" charset="2"/>
              </a:rPr>
              <a:t>Setup Model Linking</a:t>
            </a:r>
          </a:p>
          <a:p>
            <a:pPr marL="457200" lvl="1" indent="-457200">
              <a:spcAft>
                <a:spcPts val="600"/>
              </a:spcAft>
              <a:buFont typeface="+mj-lt"/>
              <a:buAutoNum type="arabicPeriod"/>
            </a:pPr>
            <a:r>
              <a:rPr lang="en-US" sz="2000" dirty="0">
                <a:sym typeface="Wingdings" panose="05000000000000000000" pitchFamily="2" charset="2"/>
              </a:rPr>
              <a:t>Setup Extract Lists</a:t>
            </a:r>
          </a:p>
          <a:p>
            <a:pPr marL="457200" lvl="1" indent="-457200">
              <a:spcAft>
                <a:spcPts val="600"/>
              </a:spcAft>
              <a:buFont typeface="+mj-lt"/>
              <a:buAutoNum type="arabicPeriod"/>
            </a:pPr>
            <a:r>
              <a:rPr lang="en-US" sz="2000" dirty="0">
                <a:sym typeface="Wingdings" panose="05000000000000000000" pitchFamily="2" charset="2"/>
              </a:rPr>
              <a:t>Setup Post Lists (can be done later)</a:t>
            </a:r>
          </a:p>
          <a:p>
            <a:pPr marL="457200" lvl="1" indent="-457200">
              <a:spcAft>
                <a:spcPts val="600"/>
              </a:spcAft>
              <a:buFont typeface="+mj-lt"/>
              <a:buAutoNum type="arabicPeriod"/>
            </a:pPr>
            <a:r>
              <a:rPr lang="en-US" sz="2000" dirty="0">
                <a:sym typeface="Wingdings" panose="05000000000000000000" pitchFamily="2" charset="2"/>
              </a:rPr>
              <a:t>Create a Forecast and test and resolve any steps above</a:t>
            </a:r>
          </a:p>
          <a:p>
            <a:pPr lvl="1"/>
            <a:endParaRPr lang="en-US" sz="2000" dirty="0">
              <a:sym typeface="Wingdings" panose="05000000000000000000" pitchFamily="2" charset="2"/>
            </a:endParaRP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CWMS Modeling Setup</a:t>
            </a:r>
            <a:endParaRPr lang="en-US" dirty="0"/>
          </a:p>
        </p:txBody>
      </p:sp>
      <p:pic>
        <p:nvPicPr>
          <p:cNvPr id="3" name="Picture 2">
            <a:extLst>
              <a:ext uri="{FF2B5EF4-FFF2-40B4-BE49-F238E27FC236}">
                <a16:creationId xmlns:a16="http://schemas.microsoft.com/office/drawing/2014/main" id="{E296EBB3-FB26-6360-FB0A-F191954BE88E}"/>
              </a:ext>
            </a:extLst>
          </p:cNvPr>
          <p:cNvPicPr>
            <a:picLocks noChangeAspect="1"/>
          </p:cNvPicPr>
          <p:nvPr/>
        </p:nvPicPr>
        <p:blipFill rotWithShape="1">
          <a:blip r:embed="rId2"/>
          <a:srcRect r="72733" b="29431"/>
          <a:stretch/>
        </p:blipFill>
        <p:spPr>
          <a:xfrm>
            <a:off x="8329961" y="890665"/>
            <a:ext cx="3780263" cy="5899645"/>
          </a:xfrm>
          <a:prstGeom prst="rect">
            <a:avLst/>
          </a:prstGeom>
        </p:spPr>
      </p:pic>
      <p:pic>
        <p:nvPicPr>
          <p:cNvPr id="9" name="Picture 8">
            <a:extLst>
              <a:ext uri="{FF2B5EF4-FFF2-40B4-BE49-F238E27FC236}">
                <a16:creationId xmlns:a16="http://schemas.microsoft.com/office/drawing/2014/main" id="{34CF29D9-0BDA-B64B-BADE-84B674174C24}"/>
              </a:ext>
            </a:extLst>
          </p:cNvPr>
          <p:cNvPicPr>
            <a:picLocks noChangeAspect="1"/>
          </p:cNvPicPr>
          <p:nvPr/>
        </p:nvPicPr>
        <p:blipFill>
          <a:blip r:embed="rId3"/>
          <a:stretch>
            <a:fillRect/>
          </a:stretch>
        </p:blipFill>
        <p:spPr>
          <a:xfrm>
            <a:off x="8467711" y="3153164"/>
            <a:ext cx="3504762" cy="2514286"/>
          </a:xfrm>
          <a:prstGeom prst="rect">
            <a:avLst/>
          </a:prstGeom>
        </p:spPr>
      </p:pic>
    </p:spTree>
    <p:extLst>
      <p:ext uri="{BB962C8B-B14F-4D97-AF65-F5344CB8AC3E}">
        <p14:creationId xmlns:p14="http://schemas.microsoft.com/office/powerpoint/2010/main" val="2968526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Creating a New CAVI Watershed</a:t>
            </a:r>
          </a:p>
        </p:txBody>
      </p:sp>
      <p:pic>
        <p:nvPicPr>
          <p:cNvPr id="9" name="Picture 8">
            <a:extLst>
              <a:ext uri="{FF2B5EF4-FFF2-40B4-BE49-F238E27FC236}">
                <a16:creationId xmlns:a16="http://schemas.microsoft.com/office/drawing/2014/main" id="{F24E83CC-4F3E-834A-D380-DFCD7B14652E}"/>
              </a:ext>
            </a:extLst>
          </p:cNvPr>
          <p:cNvPicPr>
            <a:picLocks noChangeAspect="1"/>
          </p:cNvPicPr>
          <p:nvPr/>
        </p:nvPicPr>
        <p:blipFill>
          <a:blip r:embed="rId2"/>
          <a:stretch>
            <a:fillRect/>
          </a:stretch>
        </p:blipFill>
        <p:spPr>
          <a:xfrm>
            <a:off x="1341485" y="961901"/>
            <a:ext cx="9694929" cy="5846189"/>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21686A3E-799F-E324-8AFF-3B793B5927B4}"/>
              </a:ext>
            </a:extLst>
          </p:cNvPr>
          <p:cNvPicPr>
            <a:picLocks noChangeAspect="1"/>
          </p:cNvPicPr>
          <p:nvPr/>
        </p:nvPicPr>
        <p:blipFill>
          <a:blip r:embed="rId3"/>
          <a:stretch>
            <a:fillRect/>
          </a:stretch>
        </p:blipFill>
        <p:spPr>
          <a:xfrm>
            <a:off x="4338925" y="944122"/>
            <a:ext cx="5353878" cy="5846188"/>
          </a:xfrm>
          <a:prstGeom prst="rect">
            <a:avLst/>
          </a:prstGeom>
        </p:spPr>
      </p:pic>
    </p:spTree>
    <p:extLst>
      <p:ext uri="{BB962C8B-B14F-4D97-AF65-F5344CB8AC3E}">
        <p14:creationId xmlns:p14="http://schemas.microsoft.com/office/powerpoint/2010/main" val="86453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Modeling Setup</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6" name="Picture 5">
            <a:extLst>
              <a:ext uri="{FF2B5EF4-FFF2-40B4-BE49-F238E27FC236}">
                <a16:creationId xmlns:a16="http://schemas.microsoft.com/office/drawing/2014/main" id="{90415191-3F0A-5347-4BA0-C7D90BEFCE35}"/>
              </a:ext>
            </a:extLst>
          </p:cNvPr>
          <p:cNvPicPr>
            <a:picLocks noChangeAspect="1"/>
          </p:cNvPicPr>
          <p:nvPr/>
        </p:nvPicPr>
        <p:blipFill>
          <a:blip r:embed="rId2"/>
          <a:stretch>
            <a:fillRect/>
          </a:stretch>
        </p:blipFill>
        <p:spPr>
          <a:xfrm>
            <a:off x="915192" y="961901"/>
            <a:ext cx="10361616" cy="5828409"/>
          </a:xfrm>
          <a:prstGeom prst="rect">
            <a:avLst/>
          </a:prstGeom>
          <a:ln w="12700">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428476F9-1CC0-A510-4510-8CFC32331E6E}"/>
              </a:ext>
            </a:extLst>
          </p:cNvPr>
          <p:cNvPicPr>
            <a:picLocks noChangeAspect="1"/>
          </p:cNvPicPr>
          <p:nvPr/>
        </p:nvPicPr>
        <p:blipFill rotWithShape="1">
          <a:blip r:embed="rId2"/>
          <a:srcRect t="9964" r="81784" b="29620"/>
          <a:stretch/>
        </p:blipFill>
        <p:spPr>
          <a:xfrm>
            <a:off x="3684411" y="1001456"/>
            <a:ext cx="3102915" cy="5788851"/>
          </a:xfrm>
          <a:prstGeom prst="rect">
            <a:avLst/>
          </a:prstGeom>
          <a:ln w="38100">
            <a:solidFill>
              <a:srgbClr val="C00000"/>
            </a:solidFill>
          </a:ln>
          <a:effectLst>
            <a:outerShdw blurRad="50800" dist="38100" dir="2700000" algn="tl" rotWithShape="0">
              <a:prstClr val="black">
                <a:alpha val="40000"/>
              </a:prstClr>
            </a:outerShdw>
          </a:effectLst>
        </p:spPr>
      </p:pic>
      <p:sp>
        <p:nvSpPr>
          <p:cNvPr id="3" name="Rectangle: Rounded Corners 2">
            <a:extLst>
              <a:ext uri="{FF2B5EF4-FFF2-40B4-BE49-F238E27FC236}">
                <a16:creationId xmlns:a16="http://schemas.microsoft.com/office/drawing/2014/main" id="{BE704A77-E432-FCD3-9673-C68F8735ABB6}"/>
              </a:ext>
            </a:extLst>
          </p:cNvPr>
          <p:cNvSpPr/>
          <p:nvPr/>
        </p:nvSpPr>
        <p:spPr>
          <a:xfrm>
            <a:off x="791738" y="1494263"/>
            <a:ext cx="1728438" cy="3612996"/>
          </a:xfrm>
          <a:prstGeom prst="roundRect">
            <a:avLst/>
          </a:prstGeom>
          <a:noFill/>
          <a:ln w="3810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 name="Straight Arrow Connector 10">
            <a:extLst>
              <a:ext uri="{FF2B5EF4-FFF2-40B4-BE49-F238E27FC236}">
                <a16:creationId xmlns:a16="http://schemas.microsoft.com/office/drawing/2014/main" id="{80E86B8E-0386-0253-69A2-E923BB0DBBCE}"/>
              </a:ext>
            </a:extLst>
          </p:cNvPr>
          <p:cNvCxnSpPr>
            <a:cxnSpLocks/>
          </p:cNvCxnSpPr>
          <p:nvPr/>
        </p:nvCxnSpPr>
        <p:spPr>
          <a:xfrm>
            <a:off x="2520176" y="2442117"/>
            <a:ext cx="1164235" cy="0"/>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180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00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5000"/>
                            </p:stCondLst>
                            <p:childTnLst>
                              <p:par>
                                <p:cTn id="11" presetID="10" presetClass="entr" presetSubtype="0" fill="hold" nodeType="after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Model Imports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495A4EF1-1249-7069-3FD7-10D3FE6ACB40}"/>
              </a:ext>
            </a:extLst>
          </p:cNvPr>
          <p:cNvPicPr>
            <a:picLocks noChangeAspect="1"/>
          </p:cNvPicPr>
          <p:nvPr/>
        </p:nvPicPr>
        <p:blipFill rotWithShape="1">
          <a:blip r:embed="rId2"/>
          <a:srcRect r="31786"/>
          <a:stretch/>
        </p:blipFill>
        <p:spPr>
          <a:xfrm>
            <a:off x="3348846" y="961901"/>
            <a:ext cx="5680207" cy="5690655"/>
          </a:xfrm>
          <a:prstGeom prst="rect">
            <a:avLst/>
          </a:prstGeom>
        </p:spPr>
      </p:pic>
      <p:sp>
        <p:nvSpPr>
          <p:cNvPr id="8" name="Rectangle: Rounded Corners 7">
            <a:extLst>
              <a:ext uri="{FF2B5EF4-FFF2-40B4-BE49-F238E27FC236}">
                <a16:creationId xmlns:a16="http://schemas.microsoft.com/office/drawing/2014/main" id="{83EF2932-6207-7064-9CBE-0169F4B1A958}"/>
              </a:ext>
            </a:extLst>
          </p:cNvPr>
          <p:cNvSpPr/>
          <p:nvPr/>
        </p:nvSpPr>
        <p:spPr>
          <a:xfrm>
            <a:off x="5898995" y="1550020"/>
            <a:ext cx="836342" cy="1293541"/>
          </a:xfrm>
          <a:prstGeom prst="roundRect">
            <a:avLst/>
          </a:prstGeom>
          <a:noFill/>
          <a:ln w="38100">
            <a:solidFill>
              <a:srgbClr val="C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54052126"/>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16390</TotalTime>
  <Words>322</Words>
  <Application>Microsoft Office PowerPoint</Application>
  <PresentationFormat>Widescreen</PresentationFormat>
  <Paragraphs>66</Paragraphs>
  <Slides>15</Slides>
  <Notes>2</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15</vt:i4>
      </vt:variant>
    </vt:vector>
  </HeadingPairs>
  <TitlesOfParts>
    <vt:vector size="26"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CWMS Real-Time Modeling</vt:lpstr>
      <vt:lpstr>Overview</vt:lpstr>
      <vt:lpstr>CWMS Modeling</vt:lpstr>
      <vt:lpstr>Defining CAVI Watershed Locations</vt:lpstr>
      <vt:lpstr>CAVI Modeling SETUP</vt:lpstr>
      <vt:lpstr>CWMS Modeling Setup</vt:lpstr>
      <vt:lpstr>Creating a New CAVI Watershed</vt:lpstr>
      <vt:lpstr>CAVI Modeling Setup</vt:lpstr>
      <vt:lpstr>CAVI Model Imports</vt:lpstr>
      <vt:lpstr>CAVI Program Order</vt:lpstr>
      <vt:lpstr>CAVI Model Alternative Keys</vt:lpstr>
      <vt:lpstr>CAVI Forecast Run Alternatives</vt:lpstr>
      <vt:lpstr>CAVI Model Linking</vt:lpstr>
      <vt:lpstr>CAVI Extract Lists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486</cp:revision>
  <dcterms:created xsi:type="dcterms:W3CDTF">2017-02-20T05:10:01Z</dcterms:created>
  <dcterms:modified xsi:type="dcterms:W3CDTF">2025-02-02T01:15:33Z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