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2.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3.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4.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theme/theme5.xml" ContentType="application/vnd.openxmlformats-officedocument.theme+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theme/theme6.xml" ContentType="application/vnd.openxmlformats-officedocument.theme+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theme/theme7.xml" ContentType="application/vnd.openxmlformats-officedocument.theme+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media/image12.jp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ppt/media/image18.jpg" ContentType="image/jpeg"/>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6" r:id="rId4"/>
    <p:sldMasterId id="2147484142" r:id="rId5"/>
    <p:sldMasterId id="2147484051" r:id="rId6"/>
    <p:sldMasterId id="2147484081" r:id="rId7"/>
    <p:sldMasterId id="2147484110" r:id="rId8"/>
    <p:sldMasterId id="2147484170" r:id="rId9"/>
    <p:sldMasterId id="2147483723" r:id="rId10"/>
    <p:sldMasterId id="2147484226" r:id="rId11"/>
  </p:sldMasterIdLst>
  <p:notesMasterIdLst>
    <p:notesMasterId r:id="rId25"/>
  </p:notesMasterIdLst>
  <p:handoutMasterIdLst>
    <p:handoutMasterId r:id="rId26"/>
  </p:handoutMasterIdLst>
  <p:sldIdLst>
    <p:sldId id="513" r:id="rId12"/>
    <p:sldId id="292" r:id="rId13"/>
    <p:sldId id="515" r:id="rId14"/>
    <p:sldId id="448" r:id="rId15"/>
    <p:sldId id="500" r:id="rId16"/>
    <p:sldId id="449" r:id="rId17"/>
    <p:sldId id="501" r:id="rId18"/>
    <p:sldId id="502" r:id="rId19"/>
    <p:sldId id="445" r:id="rId20"/>
    <p:sldId id="503" r:id="rId21"/>
    <p:sldId id="504" r:id="rId22"/>
    <p:sldId id="505" r:id="rId23"/>
    <p:sldId id="447"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4E4E4"/>
    <a:srgbClr val="4D4D4D"/>
    <a:srgbClr val="DEDEDE"/>
    <a:srgbClr val="A29A92"/>
    <a:srgbClr val="00863D"/>
    <a:srgbClr val="00B050"/>
    <a:srgbClr val="C8C8C8"/>
    <a:srgbClr val="FF6600"/>
    <a:srgbClr val="D9D9D9"/>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68" autoAdjust="0"/>
    <p:restoredTop sz="84012" autoAdjust="0"/>
  </p:normalViewPr>
  <p:slideViewPr>
    <p:cSldViewPr snapToGrid="0">
      <p:cViewPr varScale="1">
        <p:scale>
          <a:sx n="102" d="100"/>
          <a:sy n="102" d="100"/>
        </p:scale>
        <p:origin x="744" y="114"/>
      </p:cViewPr>
      <p:guideLst/>
    </p:cSldViewPr>
  </p:slideViewPr>
  <p:notesTextViewPr>
    <p:cViewPr>
      <p:scale>
        <a:sx n="1" d="1"/>
        <a:sy n="1" d="1"/>
      </p:scale>
      <p:origin x="0" y="0"/>
    </p:cViewPr>
  </p:notesText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0.xml"/><Relationship Id="rId7" Type="http://schemas.openxmlformats.org/officeDocument/2006/relationships/slideMaster" Target="slideMasters/slideMaster4.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3.xml"/><Relationship Id="rId5" Type="http://schemas.openxmlformats.org/officeDocument/2006/relationships/slideMaster" Target="slideMasters/slideMaster2.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viewProps" Target="viewProps.xml"/><Relationship Id="rId10" Type="http://schemas.openxmlformats.org/officeDocument/2006/relationships/slideMaster" Target="slideMasters/slideMaster7.xml"/><Relationship Id="rId19" Type="http://schemas.openxmlformats.org/officeDocument/2006/relationships/slide" Target="slides/slide8.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2/1/2025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2/1/2025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5</a:t>
            </a:fld>
            <a:endParaRPr lang="en-US"/>
          </a:p>
        </p:txBody>
      </p:sp>
    </p:spTree>
    <p:extLst>
      <p:ext uri="{BB962C8B-B14F-4D97-AF65-F5344CB8AC3E}">
        <p14:creationId xmlns:p14="http://schemas.microsoft.com/office/powerpoint/2010/main" val="6901760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6</a:t>
            </a:fld>
            <a:endParaRPr lang="en-US"/>
          </a:p>
        </p:txBody>
      </p:sp>
    </p:spTree>
    <p:extLst>
      <p:ext uri="{BB962C8B-B14F-4D97-AF65-F5344CB8AC3E}">
        <p14:creationId xmlns:p14="http://schemas.microsoft.com/office/powerpoint/2010/main" val="28409295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Time Windows and Forecast Times</a:t>
            </a:r>
          </a:p>
          <a:p>
            <a:pPr marL="228533" lvl="0" indent="0">
              <a:buFont typeface="+mj-lt"/>
              <a:buNone/>
            </a:pPr>
            <a:r>
              <a:rPr lang="en-US" dirty="0"/>
              <a:t>4.  Starting date/time of the simulation.  AKA – lookback time.</a:t>
            </a:r>
          </a:p>
          <a:p>
            <a:pPr lvl="2"/>
            <a:r>
              <a:rPr lang="en-US" dirty="0"/>
              <a:t>Where the </a:t>
            </a:r>
            <a:r>
              <a:rPr lang="en-US" b="1" dirty="0"/>
              <a:t>observed data</a:t>
            </a:r>
            <a:r>
              <a:rPr lang="en-US" dirty="0"/>
              <a:t> used in the simulation </a:t>
            </a:r>
            <a:r>
              <a:rPr lang="en-US" b="1" dirty="0"/>
              <a:t>begins</a:t>
            </a:r>
            <a:r>
              <a:rPr lang="en-US" dirty="0"/>
              <a:t>.  HMS and RAS start simulating at this time.</a:t>
            </a:r>
          </a:p>
          <a:p>
            <a:pPr lvl="2">
              <a:buFontTx/>
              <a:buAutoNum type="alphaLcPeriod"/>
            </a:pPr>
            <a:r>
              <a:rPr lang="en-US" dirty="0"/>
              <a:t>CWMS is </a:t>
            </a:r>
            <a:r>
              <a:rPr lang="en-US" i="1" dirty="0"/>
              <a:t>event-oriented</a:t>
            </a:r>
            <a:r>
              <a:rPr lang="en-US" dirty="0"/>
              <a:t>.  In order to calibrate HMS loss rate and base flow parameters, the start time should be </a:t>
            </a:r>
            <a:r>
              <a:rPr lang="en-US" b="1" dirty="0"/>
              <a:t>prior to the start of the rainfall</a:t>
            </a:r>
            <a:r>
              <a:rPr lang="en-US" dirty="0"/>
              <a:t> for the initial forecast of the event.</a:t>
            </a:r>
          </a:p>
          <a:p>
            <a:pPr lvl="3"/>
            <a:r>
              <a:rPr lang="en-US" dirty="0"/>
              <a:t>Typically greater than 6 hours, and less than 2 weeks.</a:t>
            </a:r>
          </a:p>
          <a:p>
            <a:pPr lvl="2" eaLnBrk="1" hangingPunct="1">
              <a:spcBef>
                <a:spcPct val="10000"/>
              </a:spcBef>
              <a:buFont typeface="+mj-lt"/>
              <a:buAutoNum type="alphaLcPeriod"/>
            </a:pPr>
            <a:r>
              <a:rPr lang="en-US" b="1" dirty="0"/>
              <a:t>For HMS</a:t>
            </a:r>
            <a:r>
              <a:rPr lang="en-US" dirty="0"/>
              <a:t>, If it’s been raining for an extended period:</a:t>
            </a:r>
          </a:p>
          <a:p>
            <a:pPr lvl="3" eaLnBrk="1" hangingPunct="1">
              <a:spcBef>
                <a:spcPct val="10000"/>
              </a:spcBef>
            </a:pPr>
            <a:r>
              <a:rPr lang="en-US" dirty="0"/>
              <a:t>Select an appropriate lull in the storm.             </a:t>
            </a:r>
          </a:p>
          <a:p>
            <a:pPr marL="1210936" lvl="0" indent="-228600" eaLnBrk="1" hangingPunct="1">
              <a:spcBef>
                <a:spcPct val="10000"/>
              </a:spcBef>
              <a:buFont typeface="+mj-lt"/>
              <a:buAutoNum type="alphaLcParenR"/>
            </a:pPr>
            <a:r>
              <a:rPr lang="en-US" dirty="0"/>
              <a:t>Set your initial loss rate low, close to the constant loss rate.</a:t>
            </a:r>
          </a:p>
          <a:p>
            <a:pPr marL="1210936" lvl="0" indent="-228600" eaLnBrk="1" hangingPunct="1">
              <a:spcBef>
                <a:spcPct val="10000"/>
              </a:spcBef>
              <a:buFont typeface="+mj-lt"/>
              <a:buAutoNum type="alphaLcParenR"/>
            </a:pPr>
            <a:r>
              <a:rPr lang="en-US" dirty="0"/>
              <a:t>Set your base flow to what it was prior to the event.   (it won’t have much effect at this point)</a:t>
            </a:r>
          </a:p>
          <a:p>
            <a:pPr marL="1210936" lvl="0" indent="-228600" eaLnBrk="1" hangingPunct="1">
              <a:spcBef>
                <a:spcPct val="10000"/>
              </a:spcBef>
              <a:buFont typeface="+mj-lt"/>
              <a:buAutoNum type="alphaLcParenR"/>
            </a:pPr>
            <a:r>
              <a:rPr lang="en-US" dirty="0"/>
              <a:t>Set an appropriate recovery rate in the “Deficit-Constant” HMS/HFP editor</a:t>
            </a:r>
          </a:p>
          <a:p>
            <a:pPr marL="719768" marR="0" lvl="0" indent="-228600" algn="l" defTabSz="914400" rtl="0" eaLnBrk="1" fontAlgn="base" latinLnBrk="0" hangingPunct="1">
              <a:lnSpc>
                <a:spcPct val="100000"/>
              </a:lnSpc>
              <a:spcBef>
                <a:spcPct val="10000"/>
              </a:spcBef>
              <a:spcAft>
                <a:spcPts val="200"/>
              </a:spcAft>
              <a:buClrTx/>
              <a:buSzTx/>
              <a:buFont typeface="+mj-lt"/>
              <a:buAutoNum type="alphaLcPeriod" startAt="4"/>
              <a:tabLst/>
              <a:defRPr/>
            </a:pPr>
            <a:r>
              <a:rPr lang="en-US" dirty="0"/>
              <a:t>If it hasn’t rained yet:</a:t>
            </a:r>
          </a:p>
          <a:p>
            <a:pPr marL="956861" lvl="1" indent="-237093" eaLnBrk="1" hangingPunct="1">
              <a:spcBef>
                <a:spcPct val="10000"/>
              </a:spcBef>
              <a:buFont typeface="+mj-lt"/>
              <a:buAutoNum type="arabicParenR"/>
            </a:pPr>
            <a:r>
              <a:rPr lang="en-US" dirty="0"/>
              <a:t>Generally, set the starting time to greater than the routing time from the top of the watershed to the outlet.</a:t>
            </a:r>
          </a:p>
          <a:p>
            <a:pPr marL="956861" lvl="1" indent="-237093" eaLnBrk="1" hangingPunct="1">
              <a:spcBef>
                <a:spcPct val="10000"/>
              </a:spcBef>
              <a:buFont typeface="+mj-lt"/>
              <a:buAutoNum type="arabicParenR"/>
            </a:pPr>
            <a:r>
              <a:rPr lang="en-US" dirty="0"/>
              <a:t>Long enough to estimate base flow parameters.</a:t>
            </a:r>
          </a:p>
          <a:p>
            <a:pPr marL="728261" lvl="0" indent="-237093" eaLnBrk="1" hangingPunct="1">
              <a:spcBef>
                <a:spcPct val="10000"/>
              </a:spcBef>
              <a:buFont typeface="+mj-lt"/>
              <a:buAutoNum type="alphaLcPeriod" startAt="4"/>
            </a:pPr>
            <a:r>
              <a:rPr lang="en-US" b="1" dirty="0"/>
              <a:t>For ResSim</a:t>
            </a:r>
            <a:r>
              <a:rPr lang="en-US" dirty="0"/>
              <a:t>, the lookback window should be at least as long as it takes to route flow from the upstream-most reservoir to the downstream-most control point.</a:t>
            </a:r>
          </a:p>
          <a:p>
            <a:pPr marL="728261" lvl="0" indent="-237093" eaLnBrk="1" hangingPunct="1">
              <a:spcBef>
                <a:spcPct val="10000"/>
              </a:spcBef>
              <a:buFont typeface="+mj-lt"/>
              <a:buAutoNum type="alphaLcPeriod" startAt="4"/>
            </a:pPr>
            <a:r>
              <a:rPr lang="en-US" dirty="0"/>
              <a:t>For RAS, the lookback period should reflect a period of reasonably steady flows throughout the basin.</a:t>
            </a:r>
          </a:p>
          <a:p>
            <a:pPr lvl="2">
              <a:buAutoNum type="alphaLcPeriod"/>
            </a:pPr>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7</a:t>
            </a:fld>
            <a:endParaRPr lang="en-US"/>
          </a:p>
        </p:txBody>
      </p:sp>
    </p:spTree>
    <p:extLst>
      <p:ext uri="{BB962C8B-B14F-4D97-AF65-F5344CB8AC3E}">
        <p14:creationId xmlns:p14="http://schemas.microsoft.com/office/powerpoint/2010/main" val="4194450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13</a:t>
            </a:fld>
            <a:endParaRPr lang="en-US" dirty="0"/>
          </a:p>
        </p:txBody>
      </p:sp>
    </p:spTree>
    <p:extLst>
      <p:ext uri="{BB962C8B-B14F-4D97-AF65-F5344CB8AC3E}">
        <p14:creationId xmlns:p14="http://schemas.microsoft.com/office/powerpoint/2010/main" val="14431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a:xfrm>
            <a:off x="948366" y="128981"/>
            <a:ext cx="9933899" cy="832920"/>
          </a:xfrm>
        </p:spPr>
        <p:txBody>
          <a:bodyPr/>
          <a:lstStyle/>
          <a:p>
            <a:r>
              <a:rPr lang="en-US"/>
              <a:t>Click to edit Master title style</a:t>
            </a:r>
          </a:p>
        </p:txBody>
      </p:sp>
    </p:spTree>
    <p:extLst>
      <p:ext uri="{BB962C8B-B14F-4D97-AF65-F5344CB8AC3E}">
        <p14:creationId xmlns:p14="http://schemas.microsoft.com/office/powerpoint/2010/main" val="3039711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501760378"/>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26643433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38524690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18358085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9772597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14510271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087945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644205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104130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570294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3680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8028726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402505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675707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6817793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150843740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9278527"/>
      </p:ext>
    </p:extLst>
  </p:cSld>
  <p:clrMapOvr>
    <a:masterClrMapping/>
  </p:clrMapOvr>
  <p:extLst>
    <p:ext uri="{DCECCB84-F9BA-43D5-87BE-67443E8EF086}">
      <p15:sldGuideLst xmlns:p15="http://schemas.microsoft.com/office/powerpoint/2012/main"/>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99873838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52411938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33171661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24684873"/>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0242125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73658870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7822668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04953975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87711022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1499288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8753715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164315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097512708"/>
      </p:ext>
    </p:extLst>
  </p:cSld>
  <p:clrMapOvr>
    <a:masterClrMapping/>
  </p:clrMapOvr>
  <p:hf hdr="0" dt="0"/>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79205202"/>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57638817"/>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529951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5524163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5901129"/>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17509264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0425440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0026797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53160821"/>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72105366"/>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21855244"/>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4531100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7287019"/>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7689096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84334371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3473168259"/>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3027956"/>
      </p:ext>
    </p:extLst>
  </p:cSld>
  <p:clrMapOvr>
    <a:masterClrMapping/>
  </p:clrMapOvr>
  <p:extLst>
    <p:ext uri="{DCECCB84-F9BA-43D5-87BE-67443E8EF086}">
      <p15:sldGuideLst xmlns:p15="http://schemas.microsoft.com/office/powerpoint/2012/main"/>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4011075717"/>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840043144"/>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74793662"/>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8507183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436226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11382885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47343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77931852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512692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80901948"/>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0696103"/>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0394575"/>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88037867"/>
      </p:ext>
    </p:extLst>
  </p:cSld>
  <p:clrMapOvr>
    <a:masterClrMapping/>
  </p:clrMapOvr>
  <p:hf hdr="0" dt="0"/>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704092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17613438"/>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14141392"/>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6925604"/>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450727101"/>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112030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993319496"/>
      </p:ext>
    </p:extLst>
  </p:cSld>
  <p:clrMapOvr>
    <a:masterClrMapping/>
  </p:clrMapOvr>
  <p:hf hdr="0" dt="0"/>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6776657"/>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8156897"/>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82985024"/>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9640608"/>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01289768"/>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981107559"/>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39187483"/>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20918651"/>
      </p:ext>
    </p:extLst>
  </p:cSld>
  <p:clrMapOvr>
    <a:masterClrMapping/>
  </p:clrMapOvr>
  <p:extLst>
    <p:ext uri="{DCECCB84-F9BA-43D5-87BE-67443E8EF086}">
      <p15:sldGuideLst xmlns:p15="http://schemas.microsoft.com/office/powerpoint/2012/main"/>
    </p:ext>
  </p:extLst>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358938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83085031"/>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2069358414"/>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27877910"/>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29912807"/>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8623125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80392486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57243191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33060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09612210"/>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4488724"/>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778770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926563393"/>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40737962"/>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527797460"/>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909886434"/>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545596428"/>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3115937"/>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19254215"/>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074891933"/>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426476010"/>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980422421"/>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9692858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529403313"/>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517672809"/>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774694077"/>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538140824"/>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323355463"/>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484482554"/>
      </p:ext>
    </p:extLst>
  </p:cSld>
  <p:clrMapOvr>
    <a:masterClrMapping/>
  </p:clrMapOvr>
  <p:transition advClick="0"/>
</p:sldLayout>
</file>

<file path=ppt/slideLayouts/slideLayout19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1565250647"/>
      </p:ext>
    </p:extLst>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562901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52394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7802714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657202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27407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431359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99942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229492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973824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797247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97083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799532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55209665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7262527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03966943"/>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4717807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62641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556150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4981868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97790407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9322727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51635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924584535"/>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1979367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384354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461439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61594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556249665"/>
      </p:ext>
    </p:extLst>
  </p:cSld>
  <p:clrMapOvr>
    <a:masterClrMapping/>
  </p:clrMapOvr>
  <p:hf hdr="0" dt="0"/>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3734091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49764614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01979528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7220610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697280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675725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1072787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1873353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5993111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8392777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7816786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030604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5659145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494691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317972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054436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6741563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781991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7024721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888920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427488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980257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389877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18528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688008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6277569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10514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746813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9146526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290452761"/>
      </p:ext>
    </p:extLst>
  </p:cSld>
  <p:clrMapOvr>
    <a:masterClrMapping/>
  </p:clrMapOvr>
  <p:hf hdr="0" dt="0"/>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47190998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7981640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20945057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883221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57199595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15168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7445919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51862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7503846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7105447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7991514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9741628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034605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782153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7202369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dirty="0"/>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683895260"/>
      </p:ext>
    </p:extLst>
  </p:cSld>
  <p:clrMapOvr>
    <a:masterClrMapping/>
  </p:clrMapOvr>
  <p:extLst>
    <p:ext uri="{DCECCB84-F9BA-43D5-87BE-67443E8EF086}">
      <p15:sldGuideLst xmlns:p15="http://schemas.microsoft.com/office/powerpoint/2012/main"/>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343208891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248608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7683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1691140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103598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862977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78765859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94306714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31934036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662924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0209499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324322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118713353"/>
      </p:ext>
    </p:extLst>
  </p:cSld>
  <p:clrMapOvr>
    <a:masterClrMapping/>
  </p:clrMapOvr>
  <p:hf hdr="0" dt="0"/>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060181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3.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image" Target="../media/image1.png"/><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theme" Target="../theme/theme2.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18" Type="http://schemas.openxmlformats.org/officeDocument/2006/relationships/slideLayout" Target="../slideLayouts/slideLayout73.xml"/><Relationship Id="rId26" Type="http://schemas.openxmlformats.org/officeDocument/2006/relationships/slideLayout" Target="../slideLayouts/slideLayout81.xml"/><Relationship Id="rId3" Type="http://schemas.openxmlformats.org/officeDocument/2006/relationships/slideLayout" Target="../slideLayouts/slideLayout58.xml"/><Relationship Id="rId21" Type="http://schemas.openxmlformats.org/officeDocument/2006/relationships/slideLayout" Target="../slideLayouts/slideLayout76.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17" Type="http://schemas.openxmlformats.org/officeDocument/2006/relationships/slideLayout" Target="../slideLayouts/slideLayout72.xml"/><Relationship Id="rId25" Type="http://schemas.openxmlformats.org/officeDocument/2006/relationships/slideLayout" Target="../slideLayouts/slideLayout80.xml"/><Relationship Id="rId2" Type="http://schemas.openxmlformats.org/officeDocument/2006/relationships/slideLayout" Target="../slideLayouts/slideLayout57.xml"/><Relationship Id="rId16" Type="http://schemas.openxmlformats.org/officeDocument/2006/relationships/slideLayout" Target="../slideLayouts/slideLayout71.xml"/><Relationship Id="rId20" Type="http://schemas.openxmlformats.org/officeDocument/2006/relationships/slideLayout" Target="../slideLayouts/slideLayout75.xml"/><Relationship Id="rId29" Type="http://schemas.openxmlformats.org/officeDocument/2006/relationships/image" Target="../media/image1.png"/><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24" Type="http://schemas.openxmlformats.org/officeDocument/2006/relationships/slideLayout" Target="../slideLayouts/slideLayout79.xml"/><Relationship Id="rId5" Type="http://schemas.openxmlformats.org/officeDocument/2006/relationships/slideLayout" Target="../slideLayouts/slideLayout60.xml"/><Relationship Id="rId15" Type="http://schemas.openxmlformats.org/officeDocument/2006/relationships/slideLayout" Target="../slideLayouts/slideLayout70.xml"/><Relationship Id="rId23" Type="http://schemas.openxmlformats.org/officeDocument/2006/relationships/slideLayout" Target="../slideLayouts/slideLayout78.xml"/><Relationship Id="rId28" Type="http://schemas.openxmlformats.org/officeDocument/2006/relationships/theme" Target="../theme/theme3.xml"/><Relationship Id="rId10" Type="http://schemas.openxmlformats.org/officeDocument/2006/relationships/slideLayout" Target="../slideLayouts/slideLayout65.xml"/><Relationship Id="rId19" Type="http://schemas.openxmlformats.org/officeDocument/2006/relationships/slideLayout" Target="../slideLayouts/slideLayout74.xml"/><Relationship Id="rId31" Type="http://schemas.openxmlformats.org/officeDocument/2006/relationships/image" Target="../media/image8.png"/><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 Id="rId22" Type="http://schemas.openxmlformats.org/officeDocument/2006/relationships/slideLayout" Target="../slideLayouts/slideLayout77.xml"/><Relationship Id="rId27" Type="http://schemas.openxmlformats.org/officeDocument/2006/relationships/slideLayout" Target="../slideLayouts/slideLayout82.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slideLayout" Target="../slideLayouts/slideLayout95.xml"/><Relationship Id="rId18" Type="http://schemas.openxmlformats.org/officeDocument/2006/relationships/slideLayout" Target="../slideLayouts/slideLayout100.xml"/><Relationship Id="rId26" Type="http://schemas.openxmlformats.org/officeDocument/2006/relationships/slideLayout" Target="../slideLayouts/slideLayout108.xml"/><Relationship Id="rId3" Type="http://schemas.openxmlformats.org/officeDocument/2006/relationships/slideLayout" Target="../slideLayouts/slideLayout85.xml"/><Relationship Id="rId21" Type="http://schemas.openxmlformats.org/officeDocument/2006/relationships/slideLayout" Target="../slideLayouts/slideLayout103.xml"/><Relationship Id="rId7" Type="http://schemas.openxmlformats.org/officeDocument/2006/relationships/slideLayout" Target="../slideLayouts/slideLayout89.xml"/><Relationship Id="rId12" Type="http://schemas.openxmlformats.org/officeDocument/2006/relationships/slideLayout" Target="../slideLayouts/slideLayout94.xml"/><Relationship Id="rId17" Type="http://schemas.openxmlformats.org/officeDocument/2006/relationships/slideLayout" Target="../slideLayouts/slideLayout99.xml"/><Relationship Id="rId25" Type="http://schemas.openxmlformats.org/officeDocument/2006/relationships/slideLayout" Target="../slideLayouts/slideLayout107.xml"/><Relationship Id="rId2" Type="http://schemas.openxmlformats.org/officeDocument/2006/relationships/slideLayout" Target="../slideLayouts/slideLayout84.xml"/><Relationship Id="rId16" Type="http://schemas.openxmlformats.org/officeDocument/2006/relationships/slideLayout" Target="../slideLayouts/slideLayout98.xml"/><Relationship Id="rId20" Type="http://schemas.openxmlformats.org/officeDocument/2006/relationships/slideLayout" Target="../slideLayouts/slideLayout102.xml"/><Relationship Id="rId29" Type="http://schemas.openxmlformats.org/officeDocument/2006/relationships/theme" Target="../theme/theme4.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24" Type="http://schemas.openxmlformats.org/officeDocument/2006/relationships/slideLayout" Target="../slideLayouts/slideLayout106.xml"/><Relationship Id="rId5" Type="http://schemas.openxmlformats.org/officeDocument/2006/relationships/slideLayout" Target="../slideLayouts/slideLayout87.xml"/><Relationship Id="rId15" Type="http://schemas.openxmlformats.org/officeDocument/2006/relationships/slideLayout" Target="../slideLayouts/slideLayout97.xml"/><Relationship Id="rId23" Type="http://schemas.openxmlformats.org/officeDocument/2006/relationships/slideLayout" Target="../slideLayouts/slideLayout105.xml"/><Relationship Id="rId28" Type="http://schemas.openxmlformats.org/officeDocument/2006/relationships/slideLayout" Target="../slideLayouts/slideLayout110.xml"/><Relationship Id="rId10" Type="http://schemas.openxmlformats.org/officeDocument/2006/relationships/slideLayout" Target="../slideLayouts/slideLayout92.xml"/><Relationship Id="rId19" Type="http://schemas.openxmlformats.org/officeDocument/2006/relationships/slideLayout" Target="../slideLayouts/slideLayout101.xml"/><Relationship Id="rId31" Type="http://schemas.openxmlformats.org/officeDocument/2006/relationships/image" Target="../media/image8.png"/><Relationship Id="rId4" Type="http://schemas.openxmlformats.org/officeDocument/2006/relationships/slideLayout" Target="../slideLayouts/slideLayout86.xml"/><Relationship Id="rId9" Type="http://schemas.openxmlformats.org/officeDocument/2006/relationships/slideLayout" Target="../slideLayouts/slideLayout91.xml"/><Relationship Id="rId14" Type="http://schemas.openxmlformats.org/officeDocument/2006/relationships/slideLayout" Target="../slideLayouts/slideLayout96.xml"/><Relationship Id="rId22" Type="http://schemas.openxmlformats.org/officeDocument/2006/relationships/slideLayout" Target="../slideLayouts/slideLayout104.xml"/><Relationship Id="rId27" Type="http://schemas.openxmlformats.org/officeDocument/2006/relationships/slideLayout" Target="../slideLayouts/slideLayout109.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slideLayout" Target="../slideLayouts/slideLayout123.xml"/><Relationship Id="rId18" Type="http://schemas.openxmlformats.org/officeDocument/2006/relationships/slideLayout" Target="../slideLayouts/slideLayout128.xml"/><Relationship Id="rId26" Type="http://schemas.openxmlformats.org/officeDocument/2006/relationships/slideLayout" Target="../slideLayouts/slideLayout136.xml"/><Relationship Id="rId3" Type="http://schemas.openxmlformats.org/officeDocument/2006/relationships/slideLayout" Target="../slideLayouts/slideLayout113.xml"/><Relationship Id="rId21" Type="http://schemas.openxmlformats.org/officeDocument/2006/relationships/slideLayout" Target="../slideLayouts/slideLayout131.xml"/><Relationship Id="rId7" Type="http://schemas.openxmlformats.org/officeDocument/2006/relationships/slideLayout" Target="../slideLayouts/slideLayout117.xml"/><Relationship Id="rId12" Type="http://schemas.openxmlformats.org/officeDocument/2006/relationships/slideLayout" Target="../slideLayouts/slideLayout122.xml"/><Relationship Id="rId17" Type="http://schemas.openxmlformats.org/officeDocument/2006/relationships/slideLayout" Target="../slideLayouts/slideLayout127.xml"/><Relationship Id="rId25" Type="http://schemas.openxmlformats.org/officeDocument/2006/relationships/slideLayout" Target="../slideLayouts/slideLayout135.xml"/><Relationship Id="rId2" Type="http://schemas.openxmlformats.org/officeDocument/2006/relationships/slideLayout" Target="../slideLayouts/slideLayout112.xml"/><Relationship Id="rId16" Type="http://schemas.openxmlformats.org/officeDocument/2006/relationships/slideLayout" Target="../slideLayouts/slideLayout126.xml"/><Relationship Id="rId20" Type="http://schemas.openxmlformats.org/officeDocument/2006/relationships/slideLayout" Target="../slideLayouts/slideLayout130.xml"/><Relationship Id="rId29" Type="http://schemas.openxmlformats.org/officeDocument/2006/relationships/image" Target="../media/image1.png"/><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24" Type="http://schemas.openxmlformats.org/officeDocument/2006/relationships/slideLayout" Target="../slideLayouts/slideLayout134.xml"/><Relationship Id="rId5" Type="http://schemas.openxmlformats.org/officeDocument/2006/relationships/slideLayout" Target="../slideLayouts/slideLayout115.xml"/><Relationship Id="rId15" Type="http://schemas.openxmlformats.org/officeDocument/2006/relationships/slideLayout" Target="../slideLayouts/slideLayout125.xml"/><Relationship Id="rId23" Type="http://schemas.openxmlformats.org/officeDocument/2006/relationships/slideLayout" Target="../slideLayouts/slideLayout133.xml"/><Relationship Id="rId28" Type="http://schemas.openxmlformats.org/officeDocument/2006/relationships/theme" Target="../theme/theme5.xml"/><Relationship Id="rId10" Type="http://schemas.openxmlformats.org/officeDocument/2006/relationships/slideLayout" Target="../slideLayouts/slideLayout120.xml"/><Relationship Id="rId19" Type="http://schemas.openxmlformats.org/officeDocument/2006/relationships/slideLayout" Target="../slideLayouts/slideLayout129.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slideLayout" Target="../slideLayouts/slideLayout124.xml"/><Relationship Id="rId22" Type="http://schemas.openxmlformats.org/officeDocument/2006/relationships/slideLayout" Target="../slideLayouts/slideLayout132.xml"/><Relationship Id="rId27" Type="http://schemas.openxmlformats.org/officeDocument/2006/relationships/slideLayout" Target="../slideLayouts/slideLayout137.xml"/><Relationship Id="rId30" Type="http://schemas.openxmlformats.org/officeDocument/2006/relationships/image" Target="../media/image9.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5.xml"/><Relationship Id="rId13" Type="http://schemas.openxmlformats.org/officeDocument/2006/relationships/slideLayout" Target="../slideLayouts/slideLayout150.xml"/><Relationship Id="rId18" Type="http://schemas.openxmlformats.org/officeDocument/2006/relationships/slideLayout" Target="../slideLayouts/slideLayout155.xml"/><Relationship Id="rId26" Type="http://schemas.openxmlformats.org/officeDocument/2006/relationships/slideLayout" Target="../slideLayouts/slideLayout163.xml"/><Relationship Id="rId3" Type="http://schemas.openxmlformats.org/officeDocument/2006/relationships/slideLayout" Target="../slideLayouts/slideLayout140.xml"/><Relationship Id="rId21" Type="http://schemas.openxmlformats.org/officeDocument/2006/relationships/slideLayout" Target="../slideLayouts/slideLayout158.xml"/><Relationship Id="rId7" Type="http://schemas.openxmlformats.org/officeDocument/2006/relationships/slideLayout" Target="../slideLayouts/slideLayout144.xml"/><Relationship Id="rId12" Type="http://schemas.openxmlformats.org/officeDocument/2006/relationships/slideLayout" Target="../slideLayouts/slideLayout149.xml"/><Relationship Id="rId17" Type="http://schemas.openxmlformats.org/officeDocument/2006/relationships/slideLayout" Target="../slideLayouts/slideLayout154.xml"/><Relationship Id="rId25" Type="http://schemas.openxmlformats.org/officeDocument/2006/relationships/slideLayout" Target="../slideLayouts/slideLayout162.xml"/><Relationship Id="rId2" Type="http://schemas.openxmlformats.org/officeDocument/2006/relationships/slideLayout" Target="../slideLayouts/slideLayout139.xml"/><Relationship Id="rId16" Type="http://schemas.openxmlformats.org/officeDocument/2006/relationships/slideLayout" Target="../slideLayouts/slideLayout153.xml"/><Relationship Id="rId20" Type="http://schemas.openxmlformats.org/officeDocument/2006/relationships/slideLayout" Target="../slideLayouts/slideLayout157.xml"/><Relationship Id="rId29" Type="http://schemas.openxmlformats.org/officeDocument/2006/relationships/image" Target="../media/image1.png"/><Relationship Id="rId1" Type="http://schemas.openxmlformats.org/officeDocument/2006/relationships/slideLayout" Target="../slideLayouts/slideLayout138.xml"/><Relationship Id="rId6" Type="http://schemas.openxmlformats.org/officeDocument/2006/relationships/slideLayout" Target="../slideLayouts/slideLayout143.xml"/><Relationship Id="rId11" Type="http://schemas.openxmlformats.org/officeDocument/2006/relationships/slideLayout" Target="../slideLayouts/slideLayout148.xml"/><Relationship Id="rId24" Type="http://schemas.openxmlformats.org/officeDocument/2006/relationships/slideLayout" Target="../slideLayouts/slideLayout161.xml"/><Relationship Id="rId5" Type="http://schemas.openxmlformats.org/officeDocument/2006/relationships/slideLayout" Target="../slideLayouts/slideLayout142.xml"/><Relationship Id="rId15" Type="http://schemas.openxmlformats.org/officeDocument/2006/relationships/slideLayout" Target="../slideLayouts/slideLayout152.xml"/><Relationship Id="rId23" Type="http://schemas.openxmlformats.org/officeDocument/2006/relationships/slideLayout" Target="../slideLayouts/slideLayout160.xml"/><Relationship Id="rId28" Type="http://schemas.openxmlformats.org/officeDocument/2006/relationships/theme" Target="../theme/theme6.xml"/><Relationship Id="rId10" Type="http://schemas.openxmlformats.org/officeDocument/2006/relationships/slideLayout" Target="../slideLayouts/slideLayout147.xml"/><Relationship Id="rId19" Type="http://schemas.openxmlformats.org/officeDocument/2006/relationships/slideLayout" Target="../slideLayouts/slideLayout156.xml"/><Relationship Id="rId4" Type="http://schemas.openxmlformats.org/officeDocument/2006/relationships/slideLayout" Target="../slideLayouts/slideLayout141.xml"/><Relationship Id="rId9" Type="http://schemas.openxmlformats.org/officeDocument/2006/relationships/slideLayout" Target="../slideLayouts/slideLayout146.xml"/><Relationship Id="rId14" Type="http://schemas.openxmlformats.org/officeDocument/2006/relationships/slideLayout" Target="../slideLayouts/slideLayout151.xml"/><Relationship Id="rId22" Type="http://schemas.openxmlformats.org/officeDocument/2006/relationships/slideLayout" Target="../slideLayouts/slideLayout159.xml"/><Relationship Id="rId27" Type="http://schemas.openxmlformats.org/officeDocument/2006/relationships/slideLayout" Target="../slideLayouts/slideLayout164.xml"/><Relationship Id="rId30" Type="http://schemas.openxmlformats.org/officeDocument/2006/relationships/image" Target="../media/image9.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6.xml"/><Relationship Id="rId1" Type="http://schemas.openxmlformats.org/officeDocument/2006/relationships/slideLayout" Target="../slideLayouts/slideLayout165.xml"/><Relationship Id="rId4"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13" Type="http://schemas.openxmlformats.org/officeDocument/2006/relationships/slideLayout" Target="../slideLayouts/slideLayout179.xml"/><Relationship Id="rId18" Type="http://schemas.openxmlformats.org/officeDocument/2006/relationships/slideLayout" Target="../slideLayouts/slideLayout184.xml"/><Relationship Id="rId26" Type="http://schemas.openxmlformats.org/officeDocument/2006/relationships/slideLayout" Target="../slideLayouts/slideLayout192.xml"/><Relationship Id="rId3" Type="http://schemas.openxmlformats.org/officeDocument/2006/relationships/slideLayout" Target="../slideLayouts/slideLayout169.xml"/><Relationship Id="rId21" Type="http://schemas.openxmlformats.org/officeDocument/2006/relationships/slideLayout" Target="../slideLayouts/slideLayout187.xml"/><Relationship Id="rId34" Type="http://schemas.openxmlformats.org/officeDocument/2006/relationships/image" Target="../media/image7.png"/><Relationship Id="rId7" Type="http://schemas.openxmlformats.org/officeDocument/2006/relationships/slideLayout" Target="../slideLayouts/slideLayout173.xml"/><Relationship Id="rId12" Type="http://schemas.openxmlformats.org/officeDocument/2006/relationships/slideLayout" Target="../slideLayouts/slideLayout178.xml"/><Relationship Id="rId17" Type="http://schemas.openxmlformats.org/officeDocument/2006/relationships/slideLayout" Target="../slideLayouts/slideLayout183.xml"/><Relationship Id="rId25" Type="http://schemas.openxmlformats.org/officeDocument/2006/relationships/slideLayout" Target="../slideLayouts/slideLayout191.xml"/><Relationship Id="rId33" Type="http://schemas.openxmlformats.org/officeDocument/2006/relationships/image" Target="../media/image6.png"/><Relationship Id="rId2" Type="http://schemas.openxmlformats.org/officeDocument/2006/relationships/slideLayout" Target="../slideLayouts/slideLayout168.xml"/><Relationship Id="rId16" Type="http://schemas.openxmlformats.org/officeDocument/2006/relationships/slideLayout" Target="../slideLayouts/slideLayout182.xml"/><Relationship Id="rId20" Type="http://schemas.openxmlformats.org/officeDocument/2006/relationships/slideLayout" Target="../slideLayouts/slideLayout186.xml"/><Relationship Id="rId29" Type="http://schemas.openxmlformats.org/officeDocument/2006/relationships/slideLayout" Target="../slideLayouts/slideLayout195.xml"/><Relationship Id="rId1" Type="http://schemas.openxmlformats.org/officeDocument/2006/relationships/slideLayout" Target="../slideLayouts/slideLayout167.xml"/><Relationship Id="rId6" Type="http://schemas.openxmlformats.org/officeDocument/2006/relationships/slideLayout" Target="../slideLayouts/slideLayout172.xml"/><Relationship Id="rId11" Type="http://schemas.openxmlformats.org/officeDocument/2006/relationships/slideLayout" Target="../slideLayouts/slideLayout177.xml"/><Relationship Id="rId24" Type="http://schemas.openxmlformats.org/officeDocument/2006/relationships/slideLayout" Target="../slideLayouts/slideLayout190.xml"/><Relationship Id="rId32" Type="http://schemas.openxmlformats.org/officeDocument/2006/relationships/image" Target="../media/image9.png"/><Relationship Id="rId5" Type="http://schemas.openxmlformats.org/officeDocument/2006/relationships/slideLayout" Target="../slideLayouts/slideLayout171.xml"/><Relationship Id="rId15" Type="http://schemas.openxmlformats.org/officeDocument/2006/relationships/slideLayout" Target="../slideLayouts/slideLayout181.xml"/><Relationship Id="rId23" Type="http://schemas.openxmlformats.org/officeDocument/2006/relationships/slideLayout" Target="../slideLayouts/slideLayout189.xml"/><Relationship Id="rId28" Type="http://schemas.openxmlformats.org/officeDocument/2006/relationships/slideLayout" Target="../slideLayouts/slideLayout194.xml"/><Relationship Id="rId10" Type="http://schemas.openxmlformats.org/officeDocument/2006/relationships/slideLayout" Target="../slideLayouts/slideLayout176.xml"/><Relationship Id="rId19" Type="http://schemas.openxmlformats.org/officeDocument/2006/relationships/slideLayout" Target="../slideLayouts/slideLayout185.xml"/><Relationship Id="rId31" Type="http://schemas.openxmlformats.org/officeDocument/2006/relationships/image" Target="../media/image1.png"/><Relationship Id="rId4" Type="http://schemas.openxmlformats.org/officeDocument/2006/relationships/slideLayout" Target="../slideLayouts/slideLayout170.xml"/><Relationship Id="rId9" Type="http://schemas.openxmlformats.org/officeDocument/2006/relationships/slideLayout" Target="../slideLayouts/slideLayout175.xml"/><Relationship Id="rId14" Type="http://schemas.openxmlformats.org/officeDocument/2006/relationships/slideLayout" Target="../slideLayouts/slideLayout180.xml"/><Relationship Id="rId22" Type="http://schemas.openxmlformats.org/officeDocument/2006/relationships/slideLayout" Target="../slideLayouts/slideLayout188.xml"/><Relationship Id="rId27" Type="http://schemas.openxmlformats.org/officeDocument/2006/relationships/slideLayout" Target="../slideLayouts/slideLayout193.xml"/><Relationship Id="rId30" Type="http://schemas.openxmlformats.org/officeDocument/2006/relationships/theme" Target="../theme/theme8.xml"/><Relationship Id="rId8" Type="http://schemas.openxmlformats.org/officeDocument/2006/relationships/slideLayout" Target="../slideLayouts/slideLayout17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05159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30"/>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1"/>
          <a:stretch>
            <a:fillRect/>
          </a:stretch>
        </p:blipFill>
        <p:spPr>
          <a:xfrm>
            <a:off x="266700" y="319470"/>
            <a:ext cx="681666" cy="451942"/>
          </a:xfrm>
          <a:prstGeom prst="rect">
            <a:avLst/>
          </a:prstGeom>
        </p:spPr>
      </p:pic>
      <p:pic>
        <p:nvPicPr>
          <p:cNvPr id="2" name="Picture 1" descr="A picture containing sitting, water&#10;&#10;Description automatically generated">
            <a:extLst>
              <a:ext uri="{FF2B5EF4-FFF2-40B4-BE49-F238E27FC236}">
                <a16:creationId xmlns:a16="http://schemas.microsoft.com/office/drawing/2014/main" id="{249E43BF-FF99-D240-A32E-884C622352F0}"/>
              </a:ext>
            </a:extLst>
          </p:cNvPr>
          <p:cNvPicPr>
            <a:picLocks noChangeAspect="1"/>
          </p:cNvPicPr>
          <p:nvPr userDrawn="1"/>
        </p:nvPicPr>
        <p:blipFill>
          <a:blip r:embed="rId32"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346450069"/>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2" r:id="rId5"/>
    <p:sldLayoutId id="2147483973" r:id="rId6"/>
    <p:sldLayoutId id="2147483974" r:id="rId7"/>
    <p:sldLayoutId id="2147483975" r:id="rId8"/>
    <p:sldLayoutId id="2147483976" r:id="rId9"/>
    <p:sldLayoutId id="2147483977" r:id="rId10"/>
    <p:sldLayoutId id="2147483978" r:id="rId11"/>
    <p:sldLayoutId id="2147483979" r:id="rId12"/>
    <p:sldLayoutId id="2147483980" r:id="rId13"/>
    <p:sldLayoutId id="2147483981" r:id="rId14"/>
    <p:sldLayoutId id="2147483982" r:id="rId15"/>
    <p:sldLayoutId id="2147483983" r:id="rId16"/>
    <p:sldLayoutId id="2147483984" r:id="rId17"/>
    <p:sldLayoutId id="2147483985" r:id="rId18"/>
    <p:sldLayoutId id="2147484079" r:id="rId19"/>
    <p:sldLayoutId id="2147483987" r:id="rId20"/>
    <p:sldLayoutId id="2147483988" r:id="rId21"/>
    <p:sldLayoutId id="2147483989" r:id="rId22"/>
    <p:sldLayoutId id="2147483990" r:id="rId23"/>
    <p:sldLayoutId id="2147483991" r:id="rId24"/>
    <p:sldLayoutId id="2147483992" r:id="rId25"/>
    <p:sldLayoutId id="2147483993" r:id="rId26"/>
    <p:sldLayoutId id="2147484109" r:id="rId27"/>
    <p:sldLayoutId id="2147484256"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095872165"/>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154" r:id="rId12"/>
    <p:sldLayoutId id="2147484155" r:id="rId13"/>
    <p:sldLayoutId id="2147484156" r:id="rId14"/>
    <p:sldLayoutId id="2147484157" r:id="rId15"/>
    <p:sldLayoutId id="2147484158" r:id="rId16"/>
    <p:sldLayoutId id="2147484159" r:id="rId17"/>
    <p:sldLayoutId id="2147484160" r:id="rId18"/>
    <p:sldLayoutId id="2147484161" r:id="rId19"/>
    <p:sldLayoutId id="2147484162" r:id="rId20"/>
    <p:sldLayoutId id="2147484163" r:id="rId21"/>
    <p:sldLayoutId id="2147484164" r:id="rId22"/>
    <p:sldLayoutId id="2147484165" r:id="rId23"/>
    <p:sldLayoutId id="2147484166" r:id="rId24"/>
    <p:sldLayoutId id="2147484167" r:id="rId25"/>
    <p:sldLayoutId id="2147484168" r:id="rId26"/>
    <p:sldLayoutId id="214748416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40725888"/>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 id="2147484065" r:id="rId14"/>
    <p:sldLayoutId id="2147484066" r:id="rId15"/>
    <p:sldLayoutId id="2147484067" r:id="rId16"/>
    <p:sldLayoutId id="2147484068" r:id="rId17"/>
    <p:sldLayoutId id="2147484069" r:id="rId18"/>
    <p:sldLayoutId id="2147484070" r:id="rId19"/>
    <p:sldLayoutId id="2147484071" r:id="rId20"/>
    <p:sldLayoutId id="2147484072" r:id="rId21"/>
    <p:sldLayoutId id="2147484073" r:id="rId22"/>
    <p:sldLayoutId id="2147484074" r:id="rId23"/>
    <p:sldLayoutId id="2147484075" r:id="rId24"/>
    <p:sldLayoutId id="2147484076" r:id="rId25"/>
    <p:sldLayoutId id="2147484077" r:id="rId26"/>
    <p:sldLayoutId id="2147484078"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968281"/>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 id="2147484094" r:id="rId13"/>
    <p:sldLayoutId id="2147484095" r:id="rId14"/>
    <p:sldLayoutId id="2147484096" r:id="rId15"/>
    <p:sldLayoutId id="2147484097" r:id="rId16"/>
    <p:sldLayoutId id="2147484098" r:id="rId17"/>
    <p:sldLayoutId id="2147484099" r:id="rId18"/>
    <p:sldLayoutId id="2147484139" r:id="rId19"/>
    <p:sldLayoutId id="2147484101" r:id="rId20"/>
    <p:sldLayoutId id="2147484102" r:id="rId21"/>
    <p:sldLayoutId id="2147484103" r:id="rId22"/>
    <p:sldLayoutId id="2147484104" r:id="rId23"/>
    <p:sldLayoutId id="2147484105" r:id="rId24"/>
    <p:sldLayoutId id="2147484106" r:id="rId25"/>
    <p:sldLayoutId id="2147484107" r:id="rId26"/>
    <p:sldLayoutId id="2147484108" r:id="rId27"/>
    <p:sldLayoutId id="2147484141"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2884319183"/>
      </p:ext>
    </p:extLst>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 id="2147484121" r:id="rId11"/>
    <p:sldLayoutId id="2147484122" r:id="rId12"/>
    <p:sldLayoutId id="2147484123" r:id="rId13"/>
    <p:sldLayoutId id="2147484124" r:id="rId14"/>
    <p:sldLayoutId id="2147484125" r:id="rId15"/>
    <p:sldLayoutId id="2147484126" r:id="rId16"/>
    <p:sldLayoutId id="2147484127" r:id="rId17"/>
    <p:sldLayoutId id="2147484128" r:id="rId18"/>
    <p:sldLayoutId id="2147484140" r:id="rId19"/>
    <p:sldLayoutId id="2147484130" r:id="rId20"/>
    <p:sldLayoutId id="2147484131" r:id="rId21"/>
    <p:sldLayoutId id="2147484132" r:id="rId22"/>
    <p:sldLayoutId id="2147484133" r:id="rId23"/>
    <p:sldLayoutId id="2147484134" r:id="rId24"/>
    <p:sldLayoutId id="2147484135" r:id="rId25"/>
    <p:sldLayoutId id="2147484136" r:id="rId26"/>
    <p:sldLayoutId id="214748413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756410140"/>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 id="2147484186" r:id="rId16"/>
    <p:sldLayoutId id="2147484187" r:id="rId17"/>
    <p:sldLayoutId id="2147484188" r:id="rId18"/>
    <p:sldLayoutId id="2147484189" r:id="rId19"/>
    <p:sldLayoutId id="2147484190" r:id="rId20"/>
    <p:sldLayoutId id="2147484191" r:id="rId21"/>
    <p:sldLayoutId id="2147484192" r:id="rId22"/>
    <p:sldLayoutId id="2147484193" r:id="rId23"/>
    <p:sldLayoutId id="2147484194" r:id="rId24"/>
    <p:sldLayoutId id="2147484195" r:id="rId25"/>
    <p:sldLayoutId id="2147484196" r:id="rId26"/>
    <p:sldLayoutId id="214748419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userDrawn="1"/>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2"/>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3">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4"/>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4281835301"/>
      </p:ext>
    </p:extLst>
  </p:cSld>
  <p:clrMap bg1="lt1" tx1="dk1" bg2="lt2" tx2="dk2" accent1="accent1" accent2="accent2" accent3="accent3" accent4="accent4" accent5="accent5" accent6="accent6" hlink="hlink" folHlink="folHlink"/>
  <p:sldLayoutIdLst>
    <p:sldLayoutId id="2147484227" r:id="rId1"/>
    <p:sldLayoutId id="2147484228" r:id="rId2"/>
    <p:sldLayoutId id="2147484229" r:id="rId3"/>
    <p:sldLayoutId id="2147484230" r:id="rId4"/>
    <p:sldLayoutId id="2147484231" r:id="rId5"/>
    <p:sldLayoutId id="2147484232" r:id="rId6"/>
    <p:sldLayoutId id="2147484233" r:id="rId7"/>
    <p:sldLayoutId id="2147484234" r:id="rId8"/>
    <p:sldLayoutId id="2147484235" r:id="rId9"/>
    <p:sldLayoutId id="2147484236" r:id="rId10"/>
    <p:sldLayoutId id="2147484237" r:id="rId11"/>
    <p:sldLayoutId id="2147484238" r:id="rId12"/>
    <p:sldLayoutId id="2147484239" r:id="rId13"/>
    <p:sldLayoutId id="2147484240" r:id="rId14"/>
    <p:sldLayoutId id="2147484241" r:id="rId15"/>
    <p:sldLayoutId id="2147484242" r:id="rId16"/>
    <p:sldLayoutId id="2147484243" r:id="rId17"/>
    <p:sldLayoutId id="2147484244" r:id="rId18"/>
    <p:sldLayoutId id="2147484245" r:id="rId19"/>
    <p:sldLayoutId id="2147484246" r:id="rId20"/>
    <p:sldLayoutId id="2147484247" r:id="rId21"/>
    <p:sldLayoutId id="2147484248" r:id="rId22"/>
    <p:sldLayoutId id="2147484249" r:id="rId23"/>
    <p:sldLayoutId id="2147484250" r:id="rId24"/>
    <p:sldLayoutId id="2147484251" r:id="rId25"/>
    <p:sldLayoutId id="2147484252" r:id="rId26"/>
    <p:sldLayoutId id="2147484253" r:id="rId27"/>
    <p:sldLayoutId id="2147484254" r:id="rId28"/>
    <p:sldLayoutId id="2147484255" r:id="rId29"/>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190.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_rels/slide1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7.xml"/></Relationships>
</file>

<file path=ppt/slides/_rels/slide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 Id="rId5" Type="http://schemas.openxmlformats.org/officeDocument/2006/relationships/image" Target="../media/image23.png"/><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CWMS Real-Time Modeling</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2"/>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Russell Errett, P.E.</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3"/>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4"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5"/>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6"/>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687572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6145251" cy="5453743"/>
          </a:xfrm>
        </p:spPr>
        <p:txBody>
          <a:bodyPr/>
          <a:lstStyle/>
          <a:p>
            <a:pPr marL="0" lvl="1" indent="0">
              <a:buNone/>
            </a:pPr>
            <a:r>
              <a:rPr lang="en-US" sz="2400" u="sng" dirty="0"/>
              <a:t>Forecast Time</a:t>
            </a:r>
            <a:r>
              <a:rPr lang="en-US" sz="2400" dirty="0"/>
              <a:t> is the time at which observed data runs out and you are predicting stream flow and river and reservoir stages</a:t>
            </a:r>
          </a:p>
          <a:p>
            <a:pPr lvl="1"/>
            <a:endParaRPr lang="en-US" dirty="0"/>
          </a:p>
          <a:p>
            <a:pPr marL="0" lvl="1" indent="0">
              <a:buNone/>
            </a:pPr>
            <a:r>
              <a:rPr lang="en-US" sz="2400" dirty="0"/>
              <a:t>For real-time forecasting, typically not earlier than previous hour</a:t>
            </a:r>
          </a:p>
          <a:p>
            <a:pPr lvl="2"/>
            <a:r>
              <a:rPr lang="en-US" sz="1800" dirty="0"/>
              <a:t>Need time for all the stream gage data within the watershed to be transmitted and processed</a:t>
            </a:r>
          </a:p>
          <a:p>
            <a:pPr lvl="2"/>
            <a:r>
              <a:rPr lang="en-US" sz="1800" dirty="0"/>
              <a:t>Time for all the gridded data to be processed</a:t>
            </a:r>
          </a:p>
          <a:p>
            <a:pPr lvl="1"/>
            <a:endParaRPr lang="en-US" dirty="0"/>
          </a:p>
          <a:p>
            <a:pPr marL="0" lvl="1" indent="0">
              <a:buNone/>
            </a:pPr>
            <a:r>
              <a:rPr lang="en-US" sz="2400" dirty="0"/>
              <a:t>Many offices have a default/standardized initialization time used for daily forecasting</a:t>
            </a:r>
          </a:p>
          <a:p>
            <a:pPr lvl="2"/>
            <a:r>
              <a:rPr lang="en-US" sz="1800" dirty="0"/>
              <a:t>For example 07:00 am local time</a:t>
            </a:r>
          </a:p>
          <a:p>
            <a:pPr lvl="3"/>
            <a:r>
              <a:rPr lang="en-US" sz="1800" dirty="0"/>
              <a:t>12:00 UTC for Central Time Zone</a:t>
            </a:r>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Forecast Time</a:t>
            </a:r>
          </a:p>
        </p:txBody>
      </p:sp>
      <p:pic>
        <p:nvPicPr>
          <p:cNvPr id="3" name="Picture 2">
            <a:extLst>
              <a:ext uri="{FF2B5EF4-FFF2-40B4-BE49-F238E27FC236}">
                <a16:creationId xmlns:a16="http://schemas.microsoft.com/office/drawing/2014/main" id="{F267C49C-0E6A-A5D0-E1A3-9AF69416665B}"/>
              </a:ext>
            </a:extLst>
          </p:cNvPr>
          <p:cNvPicPr>
            <a:picLocks noChangeAspect="1"/>
          </p:cNvPicPr>
          <p:nvPr/>
        </p:nvPicPr>
        <p:blipFill>
          <a:blip r:embed="rId2"/>
          <a:stretch>
            <a:fillRect/>
          </a:stretch>
        </p:blipFill>
        <p:spPr>
          <a:xfrm>
            <a:off x="6485494" y="1175656"/>
            <a:ext cx="5620697" cy="4842784"/>
          </a:xfrm>
          <a:prstGeom prst="rect">
            <a:avLst/>
          </a:prstGeom>
        </p:spPr>
      </p:pic>
    </p:spTree>
    <p:extLst>
      <p:ext uri="{BB962C8B-B14F-4D97-AF65-F5344CB8AC3E}">
        <p14:creationId xmlns:p14="http://schemas.microsoft.com/office/powerpoint/2010/main" val="8344334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599" cy="5453743"/>
          </a:xfrm>
        </p:spPr>
        <p:txBody>
          <a:bodyPr/>
          <a:lstStyle/>
          <a:p>
            <a:pPr marL="0" lvl="1" indent="0">
              <a:buNone/>
            </a:pPr>
            <a:r>
              <a:rPr lang="en-US" sz="2400" u="sng" dirty="0"/>
              <a:t>End Time</a:t>
            </a:r>
            <a:r>
              <a:rPr lang="en-US" sz="2400" dirty="0"/>
              <a:t> is the time where models stop simulating (i.e., end of forecast)</a:t>
            </a:r>
          </a:p>
          <a:p>
            <a:pPr lvl="1"/>
            <a:endParaRPr lang="en-US" dirty="0"/>
          </a:p>
          <a:p>
            <a:pPr marL="0" lvl="1" indent="0">
              <a:buNone/>
            </a:pPr>
            <a:r>
              <a:rPr lang="en-US" sz="2400" dirty="0"/>
              <a:t>Many offices have a default/standardized initialization time used for End Time</a:t>
            </a:r>
          </a:p>
          <a:p>
            <a:pPr lvl="2"/>
            <a:r>
              <a:rPr lang="en-US" sz="1800" dirty="0"/>
              <a:t>For example, the length of forecast will dictate the End Time</a:t>
            </a:r>
          </a:p>
          <a:p>
            <a:pPr lvl="3"/>
            <a:r>
              <a:rPr lang="en-US" sz="1800" dirty="0"/>
              <a:t>i.e., Forecast length of 5-days, 7-days, or 14-days</a:t>
            </a:r>
          </a:p>
          <a:p>
            <a:pPr lvl="1"/>
            <a:endParaRPr lang="en-US" dirty="0"/>
          </a:p>
          <a:p>
            <a:pPr marL="0" lvl="1" indent="0">
              <a:buNone/>
            </a:pPr>
            <a:r>
              <a:rPr lang="en-US" sz="2400" dirty="0"/>
              <a:t>Other questions and data constraints can influence length of forecast or End Time</a:t>
            </a:r>
          </a:p>
          <a:p>
            <a:pPr lvl="2"/>
            <a:r>
              <a:rPr lang="en-US" sz="1800" dirty="0"/>
              <a:t>How long to evacuate flood storage</a:t>
            </a:r>
          </a:p>
          <a:p>
            <a:pPr lvl="2"/>
            <a:r>
              <a:rPr lang="en-US" sz="1800" dirty="0"/>
              <a:t>Drought forecasting</a:t>
            </a:r>
          </a:p>
          <a:p>
            <a:pPr lvl="2"/>
            <a:r>
              <a:rPr lang="en-US" sz="1800" dirty="0"/>
              <a:t>How much and accuracy of existing meteorological forecast data</a:t>
            </a:r>
          </a:p>
          <a:p>
            <a:pPr lvl="2"/>
            <a:r>
              <a:rPr lang="en-US" sz="1800" dirty="0"/>
              <a:t>Limitations in model computational time</a:t>
            </a:r>
          </a:p>
          <a:p>
            <a:pPr lvl="3"/>
            <a:r>
              <a:rPr lang="en-US" sz="1800" dirty="0"/>
              <a:t>i.e., detailed 2D RAS models running for 2 weeks versus 6 months of data</a:t>
            </a:r>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End Time</a:t>
            </a:r>
          </a:p>
        </p:txBody>
      </p:sp>
    </p:spTree>
    <p:extLst>
      <p:ext uri="{BB962C8B-B14F-4D97-AF65-F5344CB8AC3E}">
        <p14:creationId xmlns:p14="http://schemas.microsoft.com/office/powerpoint/2010/main" val="15309453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Default Time Window</a:t>
            </a:r>
          </a:p>
        </p:txBody>
      </p:sp>
      <p:pic>
        <p:nvPicPr>
          <p:cNvPr id="2" name="Picture 1">
            <a:extLst>
              <a:ext uri="{FF2B5EF4-FFF2-40B4-BE49-F238E27FC236}">
                <a16:creationId xmlns:a16="http://schemas.microsoft.com/office/drawing/2014/main" id="{D6800C42-3E99-078B-C061-CEEED74C0BE7}"/>
              </a:ext>
            </a:extLst>
          </p:cNvPr>
          <p:cNvPicPr>
            <a:picLocks noChangeAspect="1"/>
          </p:cNvPicPr>
          <p:nvPr/>
        </p:nvPicPr>
        <p:blipFill rotWithShape="1">
          <a:blip r:embed="rId2"/>
          <a:srcRect r="10393" b="35443"/>
          <a:stretch/>
        </p:blipFill>
        <p:spPr>
          <a:xfrm>
            <a:off x="1492169" y="1380060"/>
            <a:ext cx="5796606" cy="4854931"/>
          </a:xfrm>
          <a:prstGeom prst="rect">
            <a:avLst/>
          </a:prstGeom>
          <a:ln>
            <a:solidFill>
              <a:schemeClr val="accent1"/>
            </a:solidFill>
          </a:ln>
        </p:spPr>
      </p:pic>
      <p:pic>
        <p:nvPicPr>
          <p:cNvPr id="3" name="Picture 6">
            <a:extLst>
              <a:ext uri="{FF2B5EF4-FFF2-40B4-BE49-F238E27FC236}">
                <a16:creationId xmlns:a16="http://schemas.microsoft.com/office/drawing/2014/main" id="{65724593-A2BE-22A6-EBDE-2AD911A373B1}"/>
              </a:ext>
            </a:extLst>
          </p:cNvPr>
          <p:cNvPicPr>
            <a:picLocks noChangeAspect="1" noChangeArrowheads="1"/>
          </p:cNvPicPr>
          <p:nvPr/>
        </p:nvPicPr>
        <p:blipFill>
          <a:blip r:embed="rId3" cstate="print"/>
          <a:srcRect/>
          <a:stretch>
            <a:fillRect/>
          </a:stretch>
        </p:blipFill>
        <p:spPr bwMode="auto">
          <a:xfrm>
            <a:off x="6929233" y="2325041"/>
            <a:ext cx="3413760" cy="2133600"/>
          </a:xfrm>
          <a:prstGeom prst="rect">
            <a:avLst/>
          </a:prstGeom>
          <a:noFill/>
          <a:ln w="12700" cap="sq" cmpd="sng">
            <a:noFill/>
            <a:prstDash val="solid"/>
            <a:miter lim="800000"/>
            <a:headEnd type="none" w="sm" len="sm"/>
            <a:tailEnd type="none" w="sm" len="sm"/>
          </a:ln>
        </p:spPr>
      </p:pic>
    </p:spTree>
    <p:extLst>
      <p:ext uri="{BB962C8B-B14F-4D97-AF65-F5344CB8AC3E}">
        <p14:creationId xmlns:p14="http://schemas.microsoft.com/office/powerpoint/2010/main" val="3714375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Tree>
    <p:extLst>
      <p:ext uri="{BB962C8B-B14F-4D97-AF65-F5344CB8AC3E}">
        <p14:creationId xmlns:p14="http://schemas.microsoft.com/office/powerpoint/2010/main" val="135557573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buNone/>
            </a:pPr>
            <a:r>
              <a:rPr lang="en-US" sz="2400" dirty="0"/>
              <a:t>Identify basic concepts for building a new CAVI watershed and about running real-time forecast simulation models in CWMS</a:t>
            </a:r>
          </a:p>
          <a:p>
            <a:pPr lvl="1"/>
            <a:endParaRPr lang="en-US" dirty="0"/>
          </a:p>
          <a:p>
            <a:pPr marL="0" lvl="1" indent="0">
              <a:buNone/>
            </a:pPr>
            <a:r>
              <a:rPr lang="en-US" sz="2400" dirty="0"/>
              <a:t>Quick overview on CAVI watershed model development</a:t>
            </a:r>
          </a:p>
          <a:p>
            <a:pPr lvl="2"/>
            <a:r>
              <a:rPr lang="en-US" sz="2000" dirty="0"/>
              <a:t>Steps to create new CAVI watershed for use in real-time modeling</a:t>
            </a:r>
          </a:p>
          <a:p>
            <a:pPr lvl="1"/>
            <a:endParaRPr lang="en-US" dirty="0"/>
          </a:p>
          <a:p>
            <a:pPr marL="0" lvl="1" indent="0">
              <a:buNone/>
            </a:pPr>
            <a:r>
              <a:rPr lang="en-US" sz="2400" dirty="0"/>
              <a:t>Using CWMS for real-time modeling</a:t>
            </a:r>
          </a:p>
          <a:p>
            <a:pPr lvl="2"/>
            <a:r>
              <a:rPr lang="en-US" sz="2000" dirty="0"/>
              <a:t>Creating a forecast</a:t>
            </a:r>
          </a:p>
          <a:p>
            <a:pPr lvl="2"/>
            <a:r>
              <a:rPr lang="en-US" sz="2000" dirty="0"/>
              <a:t>Time windows and forecast times</a:t>
            </a:r>
          </a:p>
          <a:p>
            <a:pPr lvl="2"/>
            <a:r>
              <a:rPr lang="en-US" sz="2000" dirty="0"/>
              <a:t>Data Status Summary Report</a:t>
            </a:r>
          </a:p>
          <a:p>
            <a:pPr lvl="2"/>
            <a:r>
              <a:rPr lang="en-US" sz="2000" dirty="0"/>
              <a:t>Editing and running models</a:t>
            </a:r>
          </a:p>
          <a:p>
            <a:pPr lvl="2"/>
            <a:r>
              <a:rPr lang="en-US" sz="2000" dirty="0"/>
              <a:t>Evaluating results</a:t>
            </a:r>
          </a:p>
          <a:p>
            <a:pPr lvl="2"/>
            <a:r>
              <a:rPr lang="en-US" sz="2000" dirty="0"/>
              <a:t>Time-series icons for model results</a:t>
            </a:r>
          </a:p>
          <a:p>
            <a:pPr lvl="2"/>
            <a:r>
              <a:rPr lang="en-US" sz="2000" dirty="0"/>
              <a:t>Saving models and results</a:t>
            </a:r>
          </a:p>
          <a:p>
            <a:pPr lvl="1"/>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Overview</a:t>
            </a:r>
          </a:p>
        </p:txBody>
      </p:sp>
    </p:spTree>
    <p:extLst>
      <p:ext uri="{BB962C8B-B14F-4D97-AF65-F5344CB8AC3E}">
        <p14:creationId xmlns:p14="http://schemas.microsoft.com/office/powerpoint/2010/main" val="3082422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DCD9E0-8766-8178-087B-51A0CD393747}"/>
              </a:ext>
            </a:extLst>
          </p:cNvPr>
          <p:cNvSpPr>
            <a:spLocks noGrp="1"/>
          </p:cNvSpPr>
          <p:nvPr>
            <p:ph type="title"/>
          </p:nvPr>
        </p:nvSpPr>
        <p:spPr/>
        <p:txBody>
          <a:bodyPr/>
          <a:lstStyle/>
          <a:p>
            <a:r>
              <a:rPr lang="en-US" dirty="0"/>
              <a:t>CWMS Real-Time Modeling</a:t>
            </a:r>
          </a:p>
        </p:txBody>
      </p:sp>
    </p:spTree>
    <p:extLst>
      <p:ext uri="{BB962C8B-B14F-4D97-AF65-F5344CB8AC3E}">
        <p14:creationId xmlns:p14="http://schemas.microsoft.com/office/powerpoint/2010/main" val="24496670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CWMS Modeling</a:t>
            </a:r>
          </a:p>
        </p:txBody>
      </p:sp>
      <p:pic>
        <p:nvPicPr>
          <p:cNvPr id="3" name="Picture 2">
            <a:extLst>
              <a:ext uri="{FF2B5EF4-FFF2-40B4-BE49-F238E27FC236}">
                <a16:creationId xmlns:a16="http://schemas.microsoft.com/office/drawing/2014/main" id="{5FC50222-DD5B-5D06-0742-7A96EE6C8401}"/>
              </a:ext>
            </a:extLst>
          </p:cNvPr>
          <p:cNvPicPr>
            <a:picLocks noChangeAspect="1"/>
          </p:cNvPicPr>
          <p:nvPr/>
        </p:nvPicPr>
        <p:blipFill>
          <a:blip r:embed="rId2"/>
          <a:stretch>
            <a:fillRect/>
          </a:stretch>
        </p:blipFill>
        <p:spPr>
          <a:xfrm>
            <a:off x="1008142" y="961901"/>
            <a:ext cx="10361616" cy="5828409"/>
          </a:xfrm>
          <a:prstGeom prst="rect">
            <a:avLst/>
          </a:prstGeom>
          <a:ln w="12700">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3066319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699" y="985651"/>
            <a:ext cx="7993525" cy="5643749"/>
          </a:xfrm>
        </p:spPr>
        <p:txBody>
          <a:bodyPr/>
          <a:lstStyle/>
          <a:p>
            <a:pPr marL="0" lvl="1" indent="0">
              <a:buNone/>
            </a:pPr>
            <a:r>
              <a:rPr lang="en-US" sz="2200" b="1" dirty="0"/>
              <a:t>A forecast can be created once:</a:t>
            </a:r>
          </a:p>
          <a:p>
            <a:pPr lvl="2"/>
            <a:r>
              <a:rPr lang="en-US" sz="1800" dirty="0"/>
              <a:t>All the necessary models are imported</a:t>
            </a:r>
          </a:p>
          <a:p>
            <a:pPr lvl="2"/>
            <a:r>
              <a:rPr lang="en-US" sz="1800" dirty="0"/>
              <a:t>A forecast run alternative is created</a:t>
            </a:r>
          </a:p>
          <a:p>
            <a:pPr lvl="2"/>
            <a:r>
              <a:rPr lang="en-US" sz="1800" dirty="0"/>
              <a:t>Model linking is accomplished</a:t>
            </a:r>
          </a:p>
          <a:p>
            <a:pPr lvl="3"/>
            <a:r>
              <a:rPr lang="en-US" sz="1600" dirty="0"/>
              <a:t>This step can be done from the modeling tab within an active forecast</a:t>
            </a:r>
            <a:endParaRPr lang="en-US" dirty="0"/>
          </a:p>
          <a:p>
            <a:pPr lvl="2">
              <a:spcAft>
                <a:spcPts val="0"/>
              </a:spcAft>
            </a:pPr>
            <a:r>
              <a:rPr lang="en-US" sz="1800" dirty="0"/>
              <a:t>Extract lists are developed</a:t>
            </a:r>
          </a:p>
          <a:p>
            <a:pPr marL="0" lvl="1" indent="0">
              <a:spcBef>
                <a:spcPts val="600"/>
              </a:spcBef>
              <a:spcAft>
                <a:spcPts val="0"/>
              </a:spcAft>
              <a:buNone/>
            </a:pPr>
            <a:endParaRPr lang="en-US" sz="1100" b="1" dirty="0"/>
          </a:p>
          <a:p>
            <a:pPr marL="0" lvl="1" indent="0">
              <a:spcBef>
                <a:spcPts val="600"/>
              </a:spcBef>
              <a:spcAft>
                <a:spcPts val="0"/>
              </a:spcAft>
              <a:buNone/>
            </a:pPr>
            <a:r>
              <a:rPr lang="en-US" sz="2200" b="1" dirty="0"/>
              <a:t>Forecast directory will be created</a:t>
            </a:r>
          </a:p>
          <a:p>
            <a:pPr lvl="2">
              <a:spcAft>
                <a:spcPts val="600"/>
              </a:spcAft>
            </a:pPr>
            <a:r>
              <a:rPr lang="en-US" sz="1800" dirty="0"/>
              <a:t>Default name is Forecast Time in YYYY.MM.DD-HHMM TZ</a:t>
            </a:r>
          </a:p>
          <a:p>
            <a:pPr marL="0" lvl="1" indent="0">
              <a:spcAft>
                <a:spcPts val="600"/>
              </a:spcAft>
              <a:buNone/>
            </a:pPr>
            <a:endParaRPr lang="en-US" sz="1050" b="1" dirty="0"/>
          </a:p>
          <a:p>
            <a:pPr marL="0" lvl="1" indent="0">
              <a:spcAft>
                <a:spcPts val="600"/>
              </a:spcAft>
              <a:buNone/>
            </a:pPr>
            <a:r>
              <a:rPr lang="en-US" sz="2200" b="1" dirty="0"/>
              <a:t>Model alternative files used in the forecast run alternatives selected are copied to the forecast directory</a:t>
            </a:r>
          </a:p>
          <a:p>
            <a:pPr marL="0" lvl="1" indent="0">
              <a:buNone/>
            </a:pPr>
            <a:endParaRPr lang="en-US" sz="1100" b="1" dirty="0"/>
          </a:p>
          <a:p>
            <a:pPr marL="0" lvl="1" indent="0">
              <a:buNone/>
            </a:pPr>
            <a:r>
              <a:rPr lang="en-US" sz="2200" b="1" dirty="0"/>
              <a:t>Data will be extracted from source location to the </a:t>
            </a:r>
            <a:r>
              <a:rPr lang="en-US" sz="2200" b="1" dirty="0" err="1"/>
              <a:t>forecast.dss</a:t>
            </a:r>
            <a:r>
              <a:rPr lang="en-US" sz="2200" b="1" dirty="0"/>
              <a:t> file (as defined in extract list)</a:t>
            </a:r>
          </a:p>
          <a:p>
            <a:pPr lvl="2"/>
            <a:r>
              <a:rPr lang="en-US" sz="1800" dirty="0"/>
              <a:t>Oracle</a:t>
            </a:r>
          </a:p>
          <a:p>
            <a:pPr lvl="2"/>
            <a:r>
              <a:rPr lang="en-US" sz="1800" dirty="0"/>
              <a:t>CDA</a:t>
            </a:r>
          </a:p>
          <a:p>
            <a:pPr lvl="2"/>
            <a:r>
              <a:rPr lang="en-US" sz="1800" dirty="0"/>
              <a:t>Cumulus</a:t>
            </a:r>
          </a:p>
          <a:p>
            <a:pPr lvl="2"/>
            <a:r>
              <a:rPr lang="en-US" sz="1800" dirty="0"/>
              <a:t>Local and/or Remote DSS files</a:t>
            </a:r>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Create a Forecast</a:t>
            </a:r>
          </a:p>
        </p:txBody>
      </p:sp>
      <p:pic>
        <p:nvPicPr>
          <p:cNvPr id="2" name="Picture 1">
            <a:extLst>
              <a:ext uri="{FF2B5EF4-FFF2-40B4-BE49-F238E27FC236}">
                <a16:creationId xmlns:a16="http://schemas.microsoft.com/office/drawing/2014/main" id="{77434A4D-AA99-7948-6238-7FE793B4CEBA}"/>
              </a:ext>
            </a:extLst>
          </p:cNvPr>
          <p:cNvPicPr>
            <a:picLocks noChangeAspect="1"/>
          </p:cNvPicPr>
          <p:nvPr/>
        </p:nvPicPr>
        <p:blipFill>
          <a:blip r:embed="rId3"/>
          <a:stretch>
            <a:fillRect/>
          </a:stretch>
        </p:blipFill>
        <p:spPr>
          <a:xfrm>
            <a:off x="8260224" y="985651"/>
            <a:ext cx="3832343" cy="5014369"/>
          </a:xfrm>
          <a:prstGeom prst="rect">
            <a:avLst/>
          </a:prstGeom>
        </p:spPr>
      </p:pic>
      <p:sp>
        <p:nvSpPr>
          <p:cNvPr id="3" name="Rectangle: Rounded Corners 2">
            <a:extLst>
              <a:ext uri="{FF2B5EF4-FFF2-40B4-BE49-F238E27FC236}">
                <a16:creationId xmlns:a16="http://schemas.microsoft.com/office/drawing/2014/main" id="{7FF21188-02F2-9B96-5DA8-64FD791F3465}"/>
              </a:ext>
            </a:extLst>
          </p:cNvPr>
          <p:cNvSpPr/>
          <p:nvPr/>
        </p:nvSpPr>
        <p:spPr>
          <a:xfrm>
            <a:off x="8260224" y="2843561"/>
            <a:ext cx="1363278" cy="1260088"/>
          </a:xfrm>
          <a:prstGeom prst="roundRect">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8" name="Rectangle 7">
            <a:extLst>
              <a:ext uri="{FF2B5EF4-FFF2-40B4-BE49-F238E27FC236}">
                <a16:creationId xmlns:a16="http://schemas.microsoft.com/office/drawing/2014/main" id="{0A16A2F8-70BF-4EE1-D75A-43DE1822FD02}"/>
              </a:ext>
            </a:extLst>
          </p:cNvPr>
          <p:cNvSpPr/>
          <p:nvPr/>
        </p:nvSpPr>
        <p:spPr>
          <a:xfrm>
            <a:off x="8405908" y="3047069"/>
            <a:ext cx="1048215" cy="225812"/>
          </a:xfrm>
          <a:prstGeom prst="rect">
            <a:avLst/>
          </a:prstGeom>
          <a:solidFill>
            <a:srgbClr val="FFFF00">
              <a:alpha val="25000"/>
            </a:srgb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AE403D49-F3B3-04CC-999A-18A41BD1B5C1}"/>
              </a:ext>
            </a:extLst>
          </p:cNvPr>
          <p:cNvSpPr/>
          <p:nvPr/>
        </p:nvSpPr>
        <p:spPr>
          <a:xfrm>
            <a:off x="8405906" y="3323991"/>
            <a:ext cx="1048215" cy="225812"/>
          </a:xfrm>
          <a:prstGeom prst="rect">
            <a:avLst/>
          </a:prstGeom>
          <a:solidFill>
            <a:srgbClr val="FFFF00">
              <a:alpha val="25000"/>
            </a:srgb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05E9D3CA-A0B8-B7A4-629F-3FE172BE3FA6}"/>
              </a:ext>
            </a:extLst>
          </p:cNvPr>
          <p:cNvSpPr/>
          <p:nvPr/>
        </p:nvSpPr>
        <p:spPr>
          <a:xfrm>
            <a:off x="8405907" y="3567461"/>
            <a:ext cx="1048215" cy="225812"/>
          </a:xfrm>
          <a:prstGeom prst="rect">
            <a:avLst/>
          </a:prstGeom>
          <a:solidFill>
            <a:srgbClr val="FFFF00">
              <a:alpha val="25000"/>
            </a:srgb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BE363C0D-7851-8228-B558-57CC69B08E43}"/>
              </a:ext>
            </a:extLst>
          </p:cNvPr>
          <p:cNvSpPr/>
          <p:nvPr/>
        </p:nvSpPr>
        <p:spPr>
          <a:xfrm>
            <a:off x="8405907" y="3824234"/>
            <a:ext cx="1048215" cy="225812"/>
          </a:xfrm>
          <a:prstGeom prst="rect">
            <a:avLst/>
          </a:prstGeom>
          <a:solidFill>
            <a:srgbClr val="FFFF00">
              <a:alpha val="25000"/>
            </a:srgb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154662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12" end="1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
                                            <p:txEl>
                                              <p:pRg st="13" end="13"/>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6">
                                            <p:txEl>
                                              <p:pRg st="14" end="14"/>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6">
                                            <p:txEl>
                                              <p:pRg st="15" end="15"/>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6">
                                            <p:txEl>
                                              <p:pRg st="16" end="16"/>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8"/>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0"/>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P spid="9" grpId="0" animBg="1"/>
      <p:bldP spid="10"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Time Windows</a:t>
            </a:r>
          </a:p>
        </p:txBody>
      </p:sp>
      <p:pic>
        <p:nvPicPr>
          <p:cNvPr id="9" name="Picture 8">
            <a:extLst>
              <a:ext uri="{FF2B5EF4-FFF2-40B4-BE49-F238E27FC236}">
                <a16:creationId xmlns:a16="http://schemas.microsoft.com/office/drawing/2014/main" id="{6A54DCD7-EEF8-214E-14A3-CA97C55F08AA}"/>
              </a:ext>
            </a:extLst>
          </p:cNvPr>
          <p:cNvPicPr>
            <a:picLocks noChangeAspect="1"/>
          </p:cNvPicPr>
          <p:nvPr/>
        </p:nvPicPr>
        <p:blipFill>
          <a:blip r:embed="rId3"/>
          <a:srcRect l="830" r="830"/>
          <a:stretch/>
        </p:blipFill>
        <p:spPr>
          <a:xfrm>
            <a:off x="104775" y="961901"/>
            <a:ext cx="11982450" cy="4709746"/>
          </a:xfrm>
          <a:prstGeom prst="rect">
            <a:avLst/>
          </a:prstGeom>
          <a:ln w="12700">
            <a:solidFill>
              <a:schemeClr val="tx1"/>
            </a:solidFill>
          </a:ln>
        </p:spPr>
      </p:pic>
      <p:sp>
        <p:nvSpPr>
          <p:cNvPr id="2" name="TextBox 1">
            <a:extLst>
              <a:ext uri="{FF2B5EF4-FFF2-40B4-BE49-F238E27FC236}">
                <a16:creationId xmlns:a16="http://schemas.microsoft.com/office/drawing/2014/main" id="{022C9B52-3213-C7E2-0D9F-6F28F323C24A}"/>
              </a:ext>
            </a:extLst>
          </p:cNvPr>
          <p:cNvSpPr txBox="1"/>
          <p:nvPr/>
        </p:nvSpPr>
        <p:spPr>
          <a:xfrm>
            <a:off x="10939346" y="3384396"/>
            <a:ext cx="825189" cy="553998"/>
          </a:xfrm>
          <a:prstGeom prst="rect">
            <a:avLst/>
          </a:prstGeom>
          <a:solidFill>
            <a:schemeClr val="tx2"/>
          </a:solidFill>
          <a:ln w="12700">
            <a:solidFill>
              <a:schemeClr val="tx1"/>
            </a:solidFill>
          </a:ln>
        </p:spPr>
        <p:txBody>
          <a:bodyPr wrap="square" rtlCol="0">
            <a:spAutoFit/>
          </a:bodyPr>
          <a:lstStyle/>
          <a:p>
            <a:r>
              <a:rPr lang="en-US" sz="1000" b="1" dirty="0"/>
              <a:t>     OBS</a:t>
            </a:r>
          </a:p>
          <a:p>
            <a:r>
              <a:rPr lang="en-US" sz="1000" b="1" dirty="0"/>
              <a:t>     No QPF</a:t>
            </a:r>
          </a:p>
          <a:p>
            <a:r>
              <a:rPr lang="en-US" sz="1000" b="1" dirty="0"/>
              <a:t>     QPF</a:t>
            </a:r>
          </a:p>
        </p:txBody>
      </p:sp>
      <p:cxnSp>
        <p:nvCxnSpPr>
          <p:cNvPr id="6" name="Straight Connector 5">
            <a:extLst>
              <a:ext uri="{FF2B5EF4-FFF2-40B4-BE49-F238E27FC236}">
                <a16:creationId xmlns:a16="http://schemas.microsoft.com/office/drawing/2014/main" id="{E6D02D2C-F24C-9023-3ABF-D8F1CE54EC91}"/>
              </a:ext>
            </a:extLst>
          </p:cNvPr>
          <p:cNvCxnSpPr/>
          <p:nvPr/>
        </p:nvCxnSpPr>
        <p:spPr>
          <a:xfrm>
            <a:off x="10950497" y="3501484"/>
            <a:ext cx="245326" cy="0"/>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FA414330-2FF7-9999-D92B-BFF8D7372281}"/>
              </a:ext>
            </a:extLst>
          </p:cNvPr>
          <p:cNvCxnSpPr/>
          <p:nvPr/>
        </p:nvCxnSpPr>
        <p:spPr>
          <a:xfrm>
            <a:off x="10946782" y="3653884"/>
            <a:ext cx="245326" cy="0"/>
          </a:xfrm>
          <a:prstGeom prst="line">
            <a:avLst/>
          </a:prstGeom>
          <a:ln w="317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1CBF3EC-6AA9-13DD-0B61-BBBDD15584CD}"/>
              </a:ext>
            </a:extLst>
          </p:cNvPr>
          <p:cNvCxnSpPr/>
          <p:nvPr/>
        </p:nvCxnSpPr>
        <p:spPr>
          <a:xfrm>
            <a:off x="10950501" y="3806284"/>
            <a:ext cx="245326" cy="0"/>
          </a:xfrm>
          <a:prstGeom prst="line">
            <a:avLst/>
          </a:prstGeom>
          <a:ln w="31750">
            <a:solidFill>
              <a:srgbClr val="0000FF"/>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76AEA30C-01CB-0E90-89E0-C4604DCF50EF}"/>
              </a:ext>
            </a:extLst>
          </p:cNvPr>
          <p:cNvSpPr txBox="1"/>
          <p:nvPr/>
        </p:nvSpPr>
        <p:spPr>
          <a:xfrm>
            <a:off x="266699" y="5808455"/>
            <a:ext cx="1294471" cy="830997"/>
          </a:xfrm>
          <a:prstGeom prst="rect">
            <a:avLst/>
          </a:prstGeom>
          <a:noFill/>
          <a:ln w="25400">
            <a:solidFill>
              <a:srgbClr val="C00000"/>
            </a:solidFill>
          </a:ln>
        </p:spPr>
        <p:txBody>
          <a:bodyPr wrap="square" rtlCol="0">
            <a:spAutoFit/>
          </a:bodyPr>
          <a:lstStyle/>
          <a:p>
            <a:r>
              <a:rPr lang="en-US" sz="2400" b="1" dirty="0"/>
              <a:t>Extract Start</a:t>
            </a:r>
          </a:p>
        </p:txBody>
      </p:sp>
      <p:cxnSp>
        <p:nvCxnSpPr>
          <p:cNvPr id="15" name="Straight Arrow Connector 14">
            <a:extLst>
              <a:ext uri="{FF2B5EF4-FFF2-40B4-BE49-F238E27FC236}">
                <a16:creationId xmlns:a16="http://schemas.microsoft.com/office/drawing/2014/main" id="{1768A759-AA69-7891-8FEE-1661A4DDECF4}"/>
              </a:ext>
            </a:extLst>
          </p:cNvPr>
          <p:cNvCxnSpPr>
            <a:cxnSpLocks/>
          </p:cNvCxnSpPr>
          <p:nvPr/>
        </p:nvCxnSpPr>
        <p:spPr>
          <a:xfrm flipV="1">
            <a:off x="713678" y="5129561"/>
            <a:ext cx="356839" cy="691376"/>
          </a:xfrm>
          <a:prstGeom prst="straightConnector1">
            <a:avLst/>
          </a:prstGeom>
          <a:ln w="25400">
            <a:solidFill>
              <a:srgbClr val="C00000"/>
            </a:solidFill>
            <a:tailEnd type="arrow" w="lg" len="lg"/>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2DD4472-D78B-297A-3EAA-C2BCE1AA7767}"/>
              </a:ext>
            </a:extLst>
          </p:cNvPr>
          <p:cNvSpPr txBox="1"/>
          <p:nvPr/>
        </p:nvSpPr>
        <p:spPr>
          <a:xfrm>
            <a:off x="1679420" y="5808455"/>
            <a:ext cx="1294471" cy="830997"/>
          </a:xfrm>
          <a:prstGeom prst="rect">
            <a:avLst/>
          </a:prstGeom>
          <a:noFill/>
          <a:ln w="25400">
            <a:solidFill>
              <a:srgbClr val="C00000"/>
            </a:solidFill>
          </a:ln>
        </p:spPr>
        <p:txBody>
          <a:bodyPr wrap="square" rtlCol="0">
            <a:spAutoFit/>
          </a:bodyPr>
          <a:lstStyle/>
          <a:p>
            <a:r>
              <a:rPr lang="en-US" sz="2400" b="1" dirty="0"/>
              <a:t>Start Time</a:t>
            </a:r>
          </a:p>
        </p:txBody>
      </p:sp>
      <p:cxnSp>
        <p:nvCxnSpPr>
          <p:cNvPr id="18" name="Straight Arrow Connector 17">
            <a:extLst>
              <a:ext uri="{FF2B5EF4-FFF2-40B4-BE49-F238E27FC236}">
                <a16:creationId xmlns:a16="http://schemas.microsoft.com/office/drawing/2014/main" id="{4F980958-5BC7-902E-6C96-9F21BBF6C261}"/>
              </a:ext>
            </a:extLst>
          </p:cNvPr>
          <p:cNvCxnSpPr>
            <a:cxnSpLocks/>
          </p:cNvCxnSpPr>
          <p:nvPr/>
        </p:nvCxnSpPr>
        <p:spPr>
          <a:xfrm flipV="1">
            <a:off x="2137550" y="5129561"/>
            <a:ext cx="204206" cy="691376"/>
          </a:xfrm>
          <a:prstGeom prst="straightConnector1">
            <a:avLst/>
          </a:prstGeom>
          <a:ln w="25400">
            <a:solidFill>
              <a:srgbClr val="C00000"/>
            </a:solidFill>
            <a:tailEnd type="arrow" w="lg" len="lg"/>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19155EA4-CAAA-5267-AEB2-3C439526DF7C}"/>
              </a:ext>
            </a:extLst>
          </p:cNvPr>
          <p:cNvSpPr txBox="1"/>
          <p:nvPr/>
        </p:nvSpPr>
        <p:spPr>
          <a:xfrm>
            <a:off x="4894479" y="5808455"/>
            <a:ext cx="1517472" cy="830997"/>
          </a:xfrm>
          <a:prstGeom prst="rect">
            <a:avLst/>
          </a:prstGeom>
          <a:noFill/>
          <a:ln w="25400">
            <a:solidFill>
              <a:srgbClr val="C00000"/>
            </a:solidFill>
          </a:ln>
        </p:spPr>
        <p:txBody>
          <a:bodyPr wrap="square" rtlCol="0">
            <a:spAutoFit/>
          </a:bodyPr>
          <a:lstStyle/>
          <a:p>
            <a:r>
              <a:rPr lang="en-US" sz="2400" b="1" dirty="0"/>
              <a:t>Forecast Time</a:t>
            </a:r>
          </a:p>
        </p:txBody>
      </p:sp>
      <p:cxnSp>
        <p:nvCxnSpPr>
          <p:cNvPr id="21" name="Straight Arrow Connector 20">
            <a:extLst>
              <a:ext uri="{FF2B5EF4-FFF2-40B4-BE49-F238E27FC236}">
                <a16:creationId xmlns:a16="http://schemas.microsoft.com/office/drawing/2014/main" id="{E19DC413-6319-6B3A-1E66-BACB3A6B54CB}"/>
              </a:ext>
            </a:extLst>
          </p:cNvPr>
          <p:cNvCxnSpPr>
            <a:cxnSpLocks/>
          </p:cNvCxnSpPr>
          <p:nvPr/>
        </p:nvCxnSpPr>
        <p:spPr>
          <a:xfrm flipV="1">
            <a:off x="5352609" y="5129561"/>
            <a:ext cx="204206" cy="691376"/>
          </a:xfrm>
          <a:prstGeom prst="straightConnector1">
            <a:avLst/>
          </a:prstGeom>
          <a:ln w="25400">
            <a:solidFill>
              <a:srgbClr val="C00000"/>
            </a:solidFill>
            <a:tailEnd type="arrow" w="lg" len="lg"/>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ADDCA265-6E8F-0D96-D01B-7B8AFDB51D1B}"/>
              </a:ext>
            </a:extLst>
          </p:cNvPr>
          <p:cNvSpPr txBox="1"/>
          <p:nvPr/>
        </p:nvSpPr>
        <p:spPr>
          <a:xfrm>
            <a:off x="10935630" y="5808455"/>
            <a:ext cx="967347" cy="830997"/>
          </a:xfrm>
          <a:prstGeom prst="rect">
            <a:avLst/>
          </a:prstGeom>
          <a:solidFill>
            <a:schemeClr val="tx2"/>
          </a:solidFill>
          <a:ln w="25400">
            <a:solidFill>
              <a:srgbClr val="C00000"/>
            </a:solidFill>
          </a:ln>
        </p:spPr>
        <p:txBody>
          <a:bodyPr wrap="square" rtlCol="0">
            <a:spAutoFit/>
          </a:bodyPr>
          <a:lstStyle/>
          <a:p>
            <a:r>
              <a:rPr lang="en-US" sz="2400" b="1" dirty="0"/>
              <a:t>End Time</a:t>
            </a:r>
          </a:p>
        </p:txBody>
      </p:sp>
      <p:cxnSp>
        <p:nvCxnSpPr>
          <p:cNvPr id="23" name="Straight Arrow Connector 22">
            <a:extLst>
              <a:ext uri="{FF2B5EF4-FFF2-40B4-BE49-F238E27FC236}">
                <a16:creationId xmlns:a16="http://schemas.microsoft.com/office/drawing/2014/main" id="{AABE5DB2-019A-B9D0-819E-EB515E8F619A}"/>
              </a:ext>
            </a:extLst>
          </p:cNvPr>
          <p:cNvCxnSpPr>
            <a:cxnSpLocks/>
          </p:cNvCxnSpPr>
          <p:nvPr/>
        </p:nvCxnSpPr>
        <p:spPr>
          <a:xfrm flipV="1">
            <a:off x="11572177" y="5129561"/>
            <a:ext cx="204206" cy="691376"/>
          </a:xfrm>
          <a:prstGeom prst="straightConnector1">
            <a:avLst/>
          </a:prstGeom>
          <a:ln w="25400">
            <a:solidFill>
              <a:srgbClr val="C00000"/>
            </a:solidFill>
            <a:tailEnd type="arrow" w="lg" len="lg"/>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6FFBBD50-6ED0-790F-C8D2-40CF043866D5}"/>
              </a:ext>
            </a:extLst>
          </p:cNvPr>
          <p:cNvCxnSpPr>
            <a:cxnSpLocks/>
          </p:cNvCxnSpPr>
          <p:nvPr/>
        </p:nvCxnSpPr>
        <p:spPr>
          <a:xfrm>
            <a:off x="1070517" y="4578673"/>
            <a:ext cx="4486298" cy="0"/>
          </a:xfrm>
          <a:prstGeom prst="straightConnector1">
            <a:avLst/>
          </a:prstGeom>
          <a:ln w="25400">
            <a:solidFill>
              <a:schemeClr val="tx1"/>
            </a:solidFill>
            <a:headEnd type="arrow" w="lg" len="lg"/>
            <a:tailEnd type="arrow" w="lg" len="lg"/>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1D0A48CD-4A35-73FE-06AA-DC4BDDEEAB65}"/>
              </a:ext>
            </a:extLst>
          </p:cNvPr>
          <p:cNvSpPr txBox="1"/>
          <p:nvPr/>
        </p:nvSpPr>
        <p:spPr>
          <a:xfrm>
            <a:off x="2195060" y="4221503"/>
            <a:ext cx="1939186" cy="369332"/>
          </a:xfrm>
          <a:prstGeom prst="rect">
            <a:avLst/>
          </a:prstGeom>
          <a:noFill/>
        </p:spPr>
        <p:txBody>
          <a:bodyPr wrap="square" rtlCol="0">
            <a:spAutoFit/>
          </a:bodyPr>
          <a:lstStyle/>
          <a:p>
            <a:pPr algn="ctr"/>
            <a:r>
              <a:rPr lang="en-US" b="1" dirty="0">
                <a:highlight>
                  <a:srgbClr val="FFFFFF"/>
                </a:highlight>
              </a:rPr>
              <a:t>Observed Data</a:t>
            </a:r>
          </a:p>
        </p:txBody>
      </p:sp>
      <p:cxnSp>
        <p:nvCxnSpPr>
          <p:cNvPr id="28" name="Straight Arrow Connector 27">
            <a:extLst>
              <a:ext uri="{FF2B5EF4-FFF2-40B4-BE49-F238E27FC236}">
                <a16:creationId xmlns:a16="http://schemas.microsoft.com/office/drawing/2014/main" id="{9FAADCCC-F998-115A-8C37-12130C710742}"/>
              </a:ext>
            </a:extLst>
          </p:cNvPr>
          <p:cNvCxnSpPr>
            <a:cxnSpLocks/>
          </p:cNvCxnSpPr>
          <p:nvPr/>
        </p:nvCxnSpPr>
        <p:spPr>
          <a:xfrm>
            <a:off x="5567966" y="4396536"/>
            <a:ext cx="6219568" cy="0"/>
          </a:xfrm>
          <a:prstGeom prst="straightConnector1">
            <a:avLst/>
          </a:prstGeom>
          <a:ln w="25400">
            <a:solidFill>
              <a:srgbClr val="7030A0"/>
            </a:solidFill>
            <a:headEnd type="arrow" w="lg" len="lg"/>
            <a:tailEnd type="arrow" w="lg" len="lg"/>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C39B3117-21DF-0650-6849-55DA60BC7418}"/>
              </a:ext>
            </a:extLst>
          </p:cNvPr>
          <p:cNvSpPr txBox="1"/>
          <p:nvPr/>
        </p:nvSpPr>
        <p:spPr>
          <a:xfrm>
            <a:off x="7785652" y="4036837"/>
            <a:ext cx="1784195" cy="369332"/>
          </a:xfrm>
          <a:prstGeom prst="rect">
            <a:avLst/>
          </a:prstGeom>
          <a:noFill/>
        </p:spPr>
        <p:txBody>
          <a:bodyPr wrap="square" rtlCol="0">
            <a:spAutoFit/>
          </a:bodyPr>
          <a:lstStyle/>
          <a:p>
            <a:pPr algn="ctr"/>
            <a:r>
              <a:rPr lang="en-US" b="1" dirty="0">
                <a:solidFill>
                  <a:srgbClr val="7030A0"/>
                </a:solidFill>
                <a:highlight>
                  <a:srgbClr val="FFFFFF"/>
                </a:highlight>
              </a:rPr>
              <a:t>Forecast Data</a:t>
            </a:r>
          </a:p>
        </p:txBody>
      </p:sp>
      <p:cxnSp>
        <p:nvCxnSpPr>
          <p:cNvPr id="32" name="Straight Arrow Connector 31">
            <a:extLst>
              <a:ext uri="{FF2B5EF4-FFF2-40B4-BE49-F238E27FC236}">
                <a16:creationId xmlns:a16="http://schemas.microsoft.com/office/drawing/2014/main" id="{BFB8D890-951D-2B4F-C6D2-253B1E92380B}"/>
              </a:ext>
            </a:extLst>
          </p:cNvPr>
          <p:cNvCxnSpPr>
            <a:cxnSpLocks/>
          </p:cNvCxnSpPr>
          <p:nvPr/>
        </p:nvCxnSpPr>
        <p:spPr>
          <a:xfrm>
            <a:off x="2380109" y="2899708"/>
            <a:ext cx="9407425" cy="0"/>
          </a:xfrm>
          <a:prstGeom prst="straightConnector1">
            <a:avLst/>
          </a:prstGeom>
          <a:ln w="25400">
            <a:solidFill>
              <a:srgbClr val="996633"/>
            </a:solidFill>
            <a:headEnd type="arrow" w="lg" len="lg"/>
            <a:tailEnd type="arrow" w="lg" len="lg"/>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27AD614E-F28F-D4AF-AA46-21F287228DA4}"/>
              </a:ext>
            </a:extLst>
          </p:cNvPr>
          <p:cNvSpPr txBox="1"/>
          <p:nvPr/>
        </p:nvSpPr>
        <p:spPr>
          <a:xfrm>
            <a:off x="5521266" y="2538206"/>
            <a:ext cx="3125109" cy="369332"/>
          </a:xfrm>
          <a:prstGeom prst="rect">
            <a:avLst/>
          </a:prstGeom>
          <a:noFill/>
        </p:spPr>
        <p:txBody>
          <a:bodyPr wrap="square" rtlCol="0">
            <a:spAutoFit/>
          </a:bodyPr>
          <a:lstStyle/>
          <a:p>
            <a:pPr algn="ctr"/>
            <a:r>
              <a:rPr lang="en-US" b="1" dirty="0">
                <a:solidFill>
                  <a:srgbClr val="996633"/>
                </a:solidFill>
                <a:highlight>
                  <a:srgbClr val="FFFFFF"/>
                </a:highlight>
              </a:rPr>
              <a:t>Model Simulation Window</a:t>
            </a:r>
          </a:p>
        </p:txBody>
      </p:sp>
    </p:spTree>
    <p:extLst>
      <p:ext uri="{BB962C8B-B14F-4D97-AF65-F5344CB8AC3E}">
        <p14:creationId xmlns:p14="http://schemas.microsoft.com/office/powerpoint/2010/main" val="3906500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2"/>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7" grpId="0" animBg="1"/>
      <p:bldP spid="20" grpId="0" animBg="1"/>
      <p:bldP spid="22" grpId="0" animBg="1"/>
      <p:bldP spid="27" grpId="0"/>
      <p:bldP spid="29" grpId="0"/>
      <p:bldP spid="3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5716079" cy="5453743"/>
          </a:xfrm>
        </p:spPr>
        <p:txBody>
          <a:bodyPr/>
          <a:lstStyle/>
          <a:p>
            <a:pPr marL="0" lvl="1" indent="0">
              <a:buNone/>
            </a:pPr>
            <a:r>
              <a:rPr lang="en-US" sz="2400" u="sng" dirty="0"/>
              <a:t>Start Time</a:t>
            </a:r>
            <a:r>
              <a:rPr lang="en-US" sz="2400" dirty="0"/>
              <a:t> is the time that the models begin simulating</a:t>
            </a:r>
          </a:p>
          <a:p>
            <a:pPr lvl="1"/>
            <a:endParaRPr lang="en-US" dirty="0"/>
          </a:p>
          <a:p>
            <a:pPr marL="0" lvl="1" indent="0">
              <a:buNone/>
            </a:pPr>
            <a:r>
              <a:rPr lang="en-US" sz="2400" dirty="0"/>
              <a:t>Choose a time that:</a:t>
            </a:r>
          </a:p>
          <a:p>
            <a:pPr lvl="2"/>
            <a:r>
              <a:rPr lang="en-US" sz="2000" dirty="0"/>
              <a:t>Is far enough before time of forecast so that water has time to route through the routing reaches (i.e., time for water to flow from upper junction to lowest junction)</a:t>
            </a:r>
          </a:p>
          <a:p>
            <a:pPr lvl="2"/>
            <a:r>
              <a:rPr lang="en-US" sz="2000" dirty="0"/>
              <a:t>Prior to start of event in question</a:t>
            </a:r>
          </a:p>
          <a:p>
            <a:pPr lvl="2"/>
            <a:r>
              <a:rPr lang="en-US" sz="2000" dirty="0"/>
              <a:t>Typically, 4-10 days</a:t>
            </a:r>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Start Time</a:t>
            </a:r>
          </a:p>
        </p:txBody>
      </p:sp>
      <p:pic>
        <p:nvPicPr>
          <p:cNvPr id="9" name="Picture 8">
            <a:extLst>
              <a:ext uri="{FF2B5EF4-FFF2-40B4-BE49-F238E27FC236}">
                <a16:creationId xmlns:a16="http://schemas.microsoft.com/office/drawing/2014/main" id="{21FF80E1-04F2-30B6-0120-C729BF2F3B1E}"/>
              </a:ext>
            </a:extLst>
          </p:cNvPr>
          <p:cNvPicPr>
            <a:picLocks noChangeAspect="1"/>
          </p:cNvPicPr>
          <p:nvPr/>
        </p:nvPicPr>
        <p:blipFill>
          <a:blip r:embed="rId3"/>
          <a:stretch>
            <a:fillRect/>
          </a:stretch>
        </p:blipFill>
        <p:spPr>
          <a:xfrm>
            <a:off x="5982779" y="1175656"/>
            <a:ext cx="6114286" cy="4752381"/>
          </a:xfrm>
          <a:prstGeom prst="rect">
            <a:avLst/>
          </a:prstGeom>
        </p:spPr>
      </p:pic>
    </p:spTree>
    <p:extLst>
      <p:ext uri="{BB962C8B-B14F-4D97-AF65-F5344CB8AC3E}">
        <p14:creationId xmlns:p14="http://schemas.microsoft.com/office/powerpoint/2010/main" val="1192437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buNone/>
            </a:pPr>
            <a:r>
              <a:rPr lang="en-US" sz="2400" u="sng" dirty="0"/>
              <a:t>Extract Start</a:t>
            </a:r>
            <a:r>
              <a:rPr lang="en-US" sz="2400" dirty="0"/>
              <a:t> is often the same as the Start Time</a:t>
            </a:r>
          </a:p>
          <a:p>
            <a:pPr lvl="1"/>
            <a:endParaRPr lang="en-US" sz="2400" dirty="0"/>
          </a:p>
          <a:p>
            <a:pPr marL="0" lvl="1" indent="0">
              <a:buNone/>
            </a:pPr>
            <a:r>
              <a:rPr lang="en-US" sz="2400" dirty="0"/>
              <a:t>Typically used when a value just before the start time is needed for a computation.  </a:t>
            </a:r>
          </a:p>
          <a:p>
            <a:pPr lvl="2"/>
            <a:r>
              <a:rPr lang="en-US" sz="2000" dirty="0"/>
              <a:t>Observed data is in varying time steps, some longer than the compute interval</a:t>
            </a:r>
          </a:p>
          <a:p>
            <a:pPr lvl="2"/>
            <a:r>
              <a:rPr lang="en-US" sz="2000" dirty="0"/>
              <a:t>Observed data has an offset from the interval so a value is not extracted at the start time.</a:t>
            </a:r>
          </a:p>
          <a:p>
            <a:pPr lvl="2"/>
            <a:r>
              <a:rPr lang="en-US" sz="2000" dirty="0"/>
              <a:t>Your compute is period average, but your data is instantaneous, so a “start of period” value is needed to compute the first period’s average.</a:t>
            </a:r>
          </a:p>
          <a:p>
            <a:pPr lvl="1"/>
            <a:endParaRPr lang="en-US" sz="2400" dirty="0"/>
          </a:p>
          <a:p>
            <a:pPr marL="0" lvl="1" indent="0">
              <a:buNone/>
            </a:pPr>
            <a:r>
              <a:rPr lang="en-US" sz="2400" dirty="0"/>
              <a:t>Or you just want to see more observed data than will be used in the simulation.</a:t>
            </a:r>
          </a:p>
          <a:p>
            <a:pPr lvl="1"/>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Extract Start</a:t>
            </a:r>
          </a:p>
        </p:txBody>
      </p:sp>
    </p:spTree>
    <p:extLst>
      <p:ext uri="{BB962C8B-B14F-4D97-AF65-F5344CB8AC3E}">
        <p14:creationId xmlns:p14="http://schemas.microsoft.com/office/powerpoint/2010/main" val="25636262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Data Status Summary Report</a:t>
            </a:r>
          </a:p>
        </p:txBody>
      </p:sp>
      <p:pic>
        <p:nvPicPr>
          <p:cNvPr id="8" name="Picture 7">
            <a:extLst>
              <a:ext uri="{FF2B5EF4-FFF2-40B4-BE49-F238E27FC236}">
                <a16:creationId xmlns:a16="http://schemas.microsoft.com/office/drawing/2014/main" id="{7F6FC076-7D97-1C36-80B1-70A91C729ADF}"/>
              </a:ext>
            </a:extLst>
          </p:cNvPr>
          <p:cNvPicPr>
            <a:picLocks noChangeAspect="1"/>
          </p:cNvPicPr>
          <p:nvPr/>
        </p:nvPicPr>
        <p:blipFill rotWithShape="1">
          <a:blip r:embed="rId2"/>
          <a:srcRect l="1" r="25030" b="38408"/>
          <a:stretch/>
        </p:blipFill>
        <p:spPr>
          <a:xfrm>
            <a:off x="266700" y="1039356"/>
            <a:ext cx="10679467" cy="4935315"/>
          </a:xfrm>
          <a:prstGeom prst="rect">
            <a:avLst/>
          </a:prstGeom>
        </p:spPr>
      </p:pic>
      <p:pic>
        <p:nvPicPr>
          <p:cNvPr id="11" name="Picture 10">
            <a:extLst>
              <a:ext uri="{FF2B5EF4-FFF2-40B4-BE49-F238E27FC236}">
                <a16:creationId xmlns:a16="http://schemas.microsoft.com/office/drawing/2014/main" id="{853C74FB-E9B0-E1C6-D050-2280D04728C8}"/>
              </a:ext>
            </a:extLst>
          </p:cNvPr>
          <p:cNvPicPr>
            <a:picLocks noChangeAspect="1"/>
          </p:cNvPicPr>
          <p:nvPr/>
        </p:nvPicPr>
        <p:blipFill>
          <a:blip r:embed="rId3"/>
          <a:stretch>
            <a:fillRect/>
          </a:stretch>
        </p:blipFill>
        <p:spPr>
          <a:xfrm>
            <a:off x="2426447" y="1801071"/>
            <a:ext cx="6874705" cy="2363180"/>
          </a:xfrm>
          <a:prstGeom prst="rect">
            <a:avLst/>
          </a:prstGeom>
        </p:spPr>
      </p:pic>
      <p:pic>
        <p:nvPicPr>
          <p:cNvPr id="13" name="Picture 12">
            <a:extLst>
              <a:ext uri="{FF2B5EF4-FFF2-40B4-BE49-F238E27FC236}">
                <a16:creationId xmlns:a16="http://schemas.microsoft.com/office/drawing/2014/main" id="{0101309B-CAF6-4F57-4FFF-64F3E5C5CE31}"/>
              </a:ext>
            </a:extLst>
          </p:cNvPr>
          <p:cNvPicPr>
            <a:picLocks noChangeAspect="1"/>
          </p:cNvPicPr>
          <p:nvPr/>
        </p:nvPicPr>
        <p:blipFill>
          <a:blip r:embed="rId4"/>
          <a:stretch>
            <a:fillRect/>
          </a:stretch>
        </p:blipFill>
        <p:spPr>
          <a:xfrm>
            <a:off x="3621609" y="2640241"/>
            <a:ext cx="6874705" cy="2363180"/>
          </a:xfrm>
          <a:prstGeom prst="rect">
            <a:avLst/>
          </a:prstGeom>
        </p:spPr>
      </p:pic>
      <p:pic>
        <p:nvPicPr>
          <p:cNvPr id="15" name="Picture 14">
            <a:extLst>
              <a:ext uri="{FF2B5EF4-FFF2-40B4-BE49-F238E27FC236}">
                <a16:creationId xmlns:a16="http://schemas.microsoft.com/office/drawing/2014/main" id="{B65D4A06-BA1D-1B4C-8EC8-08187E47975A}"/>
              </a:ext>
            </a:extLst>
          </p:cNvPr>
          <p:cNvPicPr>
            <a:picLocks noChangeAspect="1"/>
          </p:cNvPicPr>
          <p:nvPr/>
        </p:nvPicPr>
        <p:blipFill>
          <a:blip r:embed="rId5"/>
          <a:stretch>
            <a:fillRect/>
          </a:stretch>
        </p:blipFill>
        <p:spPr>
          <a:xfrm>
            <a:off x="6458034" y="3930728"/>
            <a:ext cx="5085714" cy="1990476"/>
          </a:xfrm>
          <a:prstGeom prst="rect">
            <a:avLst/>
          </a:prstGeom>
        </p:spPr>
      </p:pic>
    </p:spTree>
    <p:extLst>
      <p:ext uri="{BB962C8B-B14F-4D97-AF65-F5344CB8AC3E}">
        <p14:creationId xmlns:p14="http://schemas.microsoft.com/office/powerpoint/2010/main" val="3664898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Upper left castle template publi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3.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16342</TotalTime>
  <Words>896</Words>
  <Application>Microsoft Office PowerPoint</Application>
  <PresentationFormat>Widescreen</PresentationFormat>
  <Paragraphs>115</Paragraphs>
  <Slides>13</Slides>
  <Notes>4</Notes>
  <HiddenSlides>0</HiddenSlides>
  <MMClips>0</MMClips>
  <ScaleCrop>false</ScaleCrop>
  <HeadingPairs>
    <vt:vector size="6" baseType="variant">
      <vt:variant>
        <vt:lpstr>Fonts Used</vt:lpstr>
      </vt:variant>
      <vt:variant>
        <vt:i4>3</vt:i4>
      </vt:variant>
      <vt:variant>
        <vt:lpstr>Theme</vt:lpstr>
      </vt:variant>
      <vt:variant>
        <vt:i4>8</vt:i4>
      </vt:variant>
      <vt:variant>
        <vt:lpstr>Slide Titles</vt:lpstr>
      </vt:variant>
      <vt:variant>
        <vt:i4>13</vt:i4>
      </vt:variant>
    </vt:vector>
  </HeadingPairs>
  <TitlesOfParts>
    <vt:vector size="24" baseType="lpstr">
      <vt:lpstr>Arial</vt:lpstr>
      <vt:lpstr>Calibri</vt:lpstr>
      <vt:lpstr>Wingdings</vt:lpstr>
      <vt:lpstr>Upper left castle template public</vt:lpstr>
      <vt:lpstr>CUI Upper left Castle template </vt:lpstr>
      <vt:lpstr>traditional template NON CUI</vt:lpstr>
      <vt:lpstr>Traditional template CUI</vt:lpstr>
      <vt:lpstr>2_Upper Left Star and Castle NON CUI</vt:lpstr>
      <vt:lpstr>Upper Left Star and Castle CUI</vt:lpstr>
      <vt:lpstr>Chart Color Templates</vt:lpstr>
      <vt:lpstr>2_IWR-HEC</vt:lpstr>
      <vt:lpstr>CWMS Real-Time Modeling</vt:lpstr>
      <vt:lpstr>Overview</vt:lpstr>
      <vt:lpstr>CWMS Real-Time Modeling</vt:lpstr>
      <vt:lpstr>CWMS Modeling</vt:lpstr>
      <vt:lpstr>Create a Forecast</vt:lpstr>
      <vt:lpstr>Time Windows</vt:lpstr>
      <vt:lpstr>Start Time</vt:lpstr>
      <vt:lpstr>Extract Start</vt:lpstr>
      <vt:lpstr>Data Status Summary Report</vt:lpstr>
      <vt:lpstr>Forecast Time</vt:lpstr>
      <vt:lpstr>End Time</vt:lpstr>
      <vt:lpstr>Default Time Window</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Errett, Russell J CIV USARMY CEIWR (USA)</cp:lastModifiedBy>
  <cp:revision>490</cp:revision>
  <dcterms:created xsi:type="dcterms:W3CDTF">2017-02-20T05:10:01Z</dcterms:created>
  <dcterms:modified xsi:type="dcterms:W3CDTF">2025-02-02T01:38:54Z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