
<file path=[Content_Types].xml><?xml version="1.0" encoding="utf-8"?>
<Types xmlns="http://schemas.openxmlformats.org/package/2006/content-types">
  <Default Extension="jpeg" ContentType="image/jpeg"/>
  <Default Extension="jpg"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5.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6.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7.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media/image12.jpg" ContentType="image/jpeg"/>
  <Override PartName="/ppt/media/image29.jpg" ContentType="image/jpeg"/>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6" r:id="rId4"/>
    <p:sldMasterId id="2147484142" r:id="rId5"/>
    <p:sldMasterId id="2147484051" r:id="rId6"/>
    <p:sldMasterId id="2147484081" r:id="rId7"/>
    <p:sldMasterId id="2147484110" r:id="rId8"/>
    <p:sldMasterId id="2147484170" r:id="rId9"/>
    <p:sldMasterId id="2147483723" r:id="rId10"/>
    <p:sldMasterId id="2147484226" r:id="rId11"/>
  </p:sldMasterIdLst>
  <p:notesMasterIdLst>
    <p:notesMasterId r:id="rId26"/>
  </p:notesMasterIdLst>
  <p:handoutMasterIdLst>
    <p:handoutMasterId r:id="rId27"/>
  </p:handoutMasterIdLst>
  <p:sldIdLst>
    <p:sldId id="513" r:id="rId12"/>
    <p:sldId id="292" r:id="rId13"/>
    <p:sldId id="518" r:id="rId14"/>
    <p:sldId id="451" r:id="rId15"/>
    <p:sldId id="452" r:id="rId16"/>
    <p:sldId id="479" r:id="rId17"/>
    <p:sldId id="509" r:id="rId18"/>
    <p:sldId id="510" r:id="rId19"/>
    <p:sldId id="511" r:id="rId20"/>
    <p:sldId id="519" r:id="rId21"/>
    <p:sldId id="487" r:id="rId22"/>
    <p:sldId id="488" r:id="rId23"/>
    <p:sldId id="489" r:id="rId24"/>
    <p:sldId id="44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4E4E4"/>
    <a:srgbClr val="4D4D4D"/>
    <a:srgbClr val="DEDEDE"/>
    <a:srgbClr val="A29A92"/>
    <a:srgbClr val="00863D"/>
    <a:srgbClr val="00B050"/>
    <a:srgbClr val="C8C8C8"/>
    <a:srgbClr val="FF6600"/>
    <a:srgbClr val="D9D9D9"/>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8" autoAdjust="0"/>
    <p:restoredTop sz="84012" autoAdjust="0"/>
  </p:normalViewPr>
  <p:slideViewPr>
    <p:cSldViewPr snapToGrid="0">
      <p:cViewPr varScale="1">
        <p:scale>
          <a:sx n="102" d="100"/>
          <a:sy n="102" d="100"/>
        </p:scale>
        <p:origin x="744"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A3E8EBF-06D8-485B-87F2-B8DD14545366}" type="slidenum">
              <a:rPr lang="en-US" smtClean="0"/>
              <a:pPr>
                <a:defRPr/>
              </a:pPr>
              <a:t>14</a:t>
            </a:fld>
            <a:endParaRPr lang="en-US" dirty="0"/>
          </a:p>
        </p:txBody>
      </p:sp>
    </p:spTree>
    <p:extLst>
      <p:ext uri="{BB962C8B-B14F-4D97-AF65-F5344CB8AC3E}">
        <p14:creationId xmlns:p14="http://schemas.microsoft.com/office/powerpoint/2010/main" val="144313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a:xfrm>
            <a:off x="948366" y="128981"/>
            <a:ext cx="9933899" cy="832920"/>
          </a:xfrm>
        </p:spPr>
        <p:txBody>
          <a:bodyPr/>
          <a:lstStyle/>
          <a:p>
            <a:r>
              <a:rPr lang="en-US"/>
              <a:t>Click to edit Master title style</a:t>
            </a:r>
          </a:p>
        </p:txBody>
      </p:sp>
    </p:spTree>
    <p:extLst>
      <p:ext uri="{BB962C8B-B14F-4D97-AF65-F5344CB8AC3E}">
        <p14:creationId xmlns:p14="http://schemas.microsoft.com/office/powerpoint/2010/main" val="3039711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501760378"/>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2664343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3852469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18358085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9772597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1451027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87945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64420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1041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5702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636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8028726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402505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67570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36817793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15084374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927852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998738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52411938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3317166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2468487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024212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73658870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782266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04953975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87711022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1499288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87537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164315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097512708"/>
      </p:ext>
    </p:extLst>
  </p:cSld>
  <p:clrMapOvr>
    <a:masterClrMapping/>
  </p:clrMapOvr>
  <p:hf hdr="0" dt="0"/>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67920520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657638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52995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5524163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590112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17509264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0425440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0026797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5316082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57210536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12185524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4531100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72870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768909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84334371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47316825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433027956"/>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40110757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4004314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9747936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507183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6436226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11382885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47343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77931852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512692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08090194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4069610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39457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88037867"/>
      </p:ext>
    </p:extLst>
  </p:cSld>
  <p:clrMapOvr>
    <a:masterClrMapping/>
  </p:clrMapOvr>
  <p:hf hdr="0" dt="0"/>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59704092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1761343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1414139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692560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5072710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112030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993319496"/>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677665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815689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8298502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964060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128976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398110755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3918748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0918651"/>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358938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8308503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206935841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2787791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9912807"/>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8623125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803924869"/>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57243191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33060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961221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48872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77877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92656339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4073796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527797460"/>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90988643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54559642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1_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311593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1925421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74891933"/>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426476010"/>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8042242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69285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52940331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1767280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74694077"/>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53814082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32335546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484482554"/>
      </p:ext>
    </p:extLst>
  </p:cSld>
  <p:clrMapOvr>
    <a:masterClrMapping/>
  </p:clrMapOvr>
  <p:transition advClick="0"/>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1565250647"/>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562901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52394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780271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657202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27407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431359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99942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22949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973824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439221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9708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799532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15520966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0726252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103966943"/>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47178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362641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65561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6498186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97790407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69322727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5163597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924584535"/>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81979367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3843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461439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61594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556249665"/>
      </p:ext>
    </p:extLst>
  </p:cSld>
  <p:clrMapOvr>
    <a:masterClrMapping/>
  </p:clrMapOvr>
  <p:hf hd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37340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497646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019795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722061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69728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675725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010727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18733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59931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83927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5781678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803060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5659145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49469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317972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4054436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674156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78199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702472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8889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4274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980257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389877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018528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88008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627756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05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74681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14652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90452761"/>
      </p:ext>
    </p:extLst>
  </p:cSld>
  <p:clrMapOvr>
    <a:masterClrMapping/>
  </p:clrMapOvr>
  <p:hf hd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71909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79816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2094505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3883221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571995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915168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7445919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51862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7503846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7105447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9151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974162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60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3782153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2023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dirty="0"/>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683895260"/>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4320889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24860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76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91691140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010359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88629777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78765859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94306714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3193403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66292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9020949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2432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18713353"/>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280601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26" Type="http://schemas.openxmlformats.org/officeDocument/2006/relationships/slideLayout" Target="../slideLayouts/slideLayout81.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5" Type="http://schemas.openxmlformats.org/officeDocument/2006/relationships/slideLayout" Target="../slideLayouts/slideLayout80.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29" Type="http://schemas.openxmlformats.org/officeDocument/2006/relationships/image" Target="../media/image1.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24" Type="http://schemas.openxmlformats.org/officeDocument/2006/relationships/slideLayout" Target="../slideLayouts/slideLayout79.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slideLayout" Target="../slideLayouts/slideLayout78.xml"/><Relationship Id="rId28" Type="http://schemas.openxmlformats.org/officeDocument/2006/relationships/theme" Target="../theme/theme3.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31" Type="http://schemas.openxmlformats.org/officeDocument/2006/relationships/image" Target="../media/image8.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 Id="rId27" Type="http://schemas.openxmlformats.org/officeDocument/2006/relationships/slideLayout" Target="../slideLayouts/slideLayout82.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slideLayout" Target="../slideLayouts/slideLayout108.xml"/><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slideLayout" Target="../slideLayouts/slideLayout107.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29" Type="http://schemas.openxmlformats.org/officeDocument/2006/relationships/theme" Target="../theme/theme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slideLayout" Target="../slideLayouts/slideLayout106.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28" Type="http://schemas.openxmlformats.org/officeDocument/2006/relationships/slideLayout" Target="../slideLayouts/slideLayout110.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31" Type="http://schemas.openxmlformats.org/officeDocument/2006/relationships/image" Target="../media/image8.png"/><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slideLayout" Target="../slideLayouts/slideLayout109.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slideLayout" Target="../slideLayouts/slideLayout128.xml"/><Relationship Id="rId26" Type="http://schemas.openxmlformats.org/officeDocument/2006/relationships/slideLayout" Target="../slideLayouts/slideLayout136.xml"/><Relationship Id="rId3" Type="http://schemas.openxmlformats.org/officeDocument/2006/relationships/slideLayout" Target="../slideLayouts/slideLayout113.xml"/><Relationship Id="rId21" Type="http://schemas.openxmlformats.org/officeDocument/2006/relationships/slideLayout" Target="../slideLayouts/slideLayout131.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slideLayout" Target="../slideLayouts/slideLayout127.xml"/><Relationship Id="rId25" Type="http://schemas.openxmlformats.org/officeDocument/2006/relationships/slideLayout" Target="../slideLayouts/slideLayout135.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20" Type="http://schemas.openxmlformats.org/officeDocument/2006/relationships/slideLayout" Target="../slideLayouts/slideLayout130.xml"/><Relationship Id="rId29" Type="http://schemas.openxmlformats.org/officeDocument/2006/relationships/image" Target="../media/image1.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24" Type="http://schemas.openxmlformats.org/officeDocument/2006/relationships/slideLayout" Target="../slideLayouts/slideLayout134.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23" Type="http://schemas.openxmlformats.org/officeDocument/2006/relationships/slideLayout" Target="../slideLayouts/slideLayout133.xml"/><Relationship Id="rId28" Type="http://schemas.openxmlformats.org/officeDocument/2006/relationships/theme" Target="../theme/theme5.xml"/><Relationship Id="rId10" Type="http://schemas.openxmlformats.org/officeDocument/2006/relationships/slideLayout" Target="../slideLayouts/slideLayout120.xml"/><Relationship Id="rId19" Type="http://schemas.openxmlformats.org/officeDocument/2006/relationships/slideLayout" Target="../slideLayouts/slideLayout129.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 Id="rId22" Type="http://schemas.openxmlformats.org/officeDocument/2006/relationships/slideLayout" Target="../slideLayouts/slideLayout132.xml"/><Relationship Id="rId27" Type="http://schemas.openxmlformats.org/officeDocument/2006/relationships/slideLayout" Target="../slideLayouts/slideLayout137.xml"/><Relationship Id="rId30" Type="http://schemas.openxmlformats.org/officeDocument/2006/relationships/image" Target="../media/image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26" Type="http://schemas.openxmlformats.org/officeDocument/2006/relationships/slideLayout" Target="../slideLayouts/slideLayout163.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5" Type="http://schemas.openxmlformats.org/officeDocument/2006/relationships/slideLayout" Target="../slideLayouts/slideLayout162.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29" Type="http://schemas.openxmlformats.org/officeDocument/2006/relationships/image" Target="../media/image1.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slideLayout" Target="../slideLayouts/slideLayout161.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28" Type="http://schemas.openxmlformats.org/officeDocument/2006/relationships/theme" Target="../theme/theme6.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 Id="rId27" Type="http://schemas.openxmlformats.org/officeDocument/2006/relationships/slideLayout" Target="../slideLayouts/slideLayout164.xml"/><Relationship Id="rId30"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79.xml"/><Relationship Id="rId18" Type="http://schemas.openxmlformats.org/officeDocument/2006/relationships/slideLayout" Target="../slideLayouts/slideLayout184.xml"/><Relationship Id="rId26" Type="http://schemas.openxmlformats.org/officeDocument/2006/relationships/slideLayout" Target="../slideLayouts/slideLayout192.xml"/><Relationship Id="rId3" Type="http://schemas.openxmlformats.org/officeDocument/2006/relationships/slideLayout" Target="../slideLayouts/slideLayout169.xml"/><Relationship Id="rId21" Type="http://schemas.openxmlformats.org/officeDocument/2006/relationships/slideLayout" Target="../slideLayouts/slideLayout187.xml"/><Relationship Id="rId34" Type="http://schemas.openxmlformats.org/officeDocument/2006/relationships/image" Target="../media/image7.png"/><Relationship Id="rId7" Type="http://schemas.openxmlformats.org/officeDocument/2006/relationships/slideLayout" Target="../slideLayouts/slideLayout173.xml"/><Relationship Id="rId12" Type="http://schemas.openxmlformats.org/officeDocument/2006/relationships/slideLayout" Target="../slideLayouts/slideLayout178.xml"/><Relationship Id="rId17" Type="http://schemas.openxmlformats.org/officeDocument/2006/relationships/slideLayout" Target="../slideLayouts/slideLayout183.xml"/><Relationship Id="rId25" Type="http://schemas.openxmlformats.org/officeDocument/2006/relationships/slideLayout" Target="../slideLayouts/slideLayout191.xml"/><Relationship Id="rId33" Type="http://schemas.openxmlformats.org/officeDocument/2006/relationships/image" Target="../media/image6.png"/><Relationship Id="rId2" Type="http://schemas.openxmlformats.org/officeDocument/2006/relationships/slideLayout" Target="../slideLayouts/slideLayout168.xml"/><Relationship Id="rId16" Type="http://schemas.openxmlformats.org/officeDocument/2006/relationships/slideLayout" Target="../slideLayouts/slideLayout182.xml"/><Relationship Id="rId20" Type="http://schemas.openxmlformats.org/officeDocument/2006/relationships/slideLayout" Target="../slideLayouts/slideLayout186.xml"/><Relationship Id="rId29" Type="http://schemas.openxmlformats.org/officeDocument/2006/relationships/slideLayout" Target="../slideLayouts/slideLayout195.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24" Type="http://schemas.openxmlformats.org/officeDocument/2006/relationships/slideLayout" Target="../slideLayouts/slideLayout190.xml"/><Relationship Id="rId32" Type="http://schemas.openxmlformats.org/officeDocument/2006/relationships/image" Target="../media/image9.png"/><Relationship Id="rId5" Type="http://schemas.openxmlformats.org/officeDocument/2006/relationships/slideLayout" Target="../slideLayouts/slideLayout171.xml"/><Relationship Id="rId15" Type="http://schemas.openxmlformats.org/officeDocument/2006/relationships/slideLayout" Target="../slideLayouts/slideLayout181.xml"/><Relationship Id="rId23" Type="http://schemas.openxmlformats.org/officeDocument/2006/relationships/slideLayout" Target="../slideLayouts/slideLayout189.xml"/><Relationship Id="rId28" Type="http://schemas.openxmlformats.org/officeDocument/2006/relationships/slideLayout" Target="../slideLayouts/slideLayout194.xml"/><Relationship Id="rId10" Type="http://schemas.openxmlformats.org/officeDocument/2006/relationships/slideLayout" Target="../slideLayouts/slideLayout176.xml"/><Relationship Id="rId19" Type="http://schemas.openxmlformats.org/officeDocument/2006/relationships/slideLayout" Target="../slideLayouts/slideLayout185.xml"/><Relationship Id="rId31" Type="http://schemas.openxmlformats.org/officeDocument/2006/relationships/image" Target="../media/image1.png"/><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slideLayout" Target="../slideLayouts/slideLayout180.xml"/><Relationship Id="rId22" Type="http://schemas.openxmlformats.org/officeDocument/2006/relationships/slideLayout" Target="../slideLayouts/slideLayout188.xml"/><Relationship Id="rId27" Type="http://schemas.openxmlformats.org/officeDocument/2006/relationships/slideLayout" Target="../slideLayouts/slideLayout193.xml"/><Relationship Id="rId30" Type="http://schemas.openxmlformats.org/officeDocument/2006/relationships/theme" Target="../theme/theme8.xml"/><Relationship Id="rId8" Type="http://schemas.openxmlformats.org/officeDocument/2006/relationships/slideLayout" Target="../slideLayouts/slideLayout1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05159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30"/>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1"/>
          <a:stretch>
            <a:fillRect/>
          </a:stretch>
        </p:blipFill>
        <p:spPr>
          <a:xfrm>
            <a:off x="266700" y="319470"/>
            <a:ext cx="681666" cy="451942"/>
          </a:xfrm>
          <a:prstGeom prst="rect">
            <a:avLst/>
          </a:prstGeom>
        </p:spPr>
      </p:pic>
      <p:pic>
        <p:nvPicPr>
          <p:cNvPr id="2" name="Picture 1" descr="A picture containing sitting, water&#10;&#10;Description automatically generated">
            <a:extLst>
              <a:ext uri="{FF2B5EF4-FFF2-40B4-BE49-F238E27FC236}">
                <a16:creationId xmlns:a16="http://schemas.microsoft.com/office/drawing/2014/main" id="{249E43BF-FF99-D240-A32E-884C622352F0}"/>
              </a:ext>
            </a:extLst>
          </p:cNvPr>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346450069"/>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2" r:id="rId5"/>
    <p:sldLayoutId id="2147483973" r:id="rId6"/>
    <p:sldLayoutId id="2147483974" r:id="rId7"/>
    <p:sldLayoutId id="2147483975" r:id="rId8"/>
    <p:sldLayoutId id="2147483976" r:id="rId9"/>
    <p:sldLayoutId id="2147483977" r:id="rId10"/>
    <p:sldLayoutId id="2147483978" r:id="rId11"/>
    <p:sldLayoutId id="2147483979" r:id="rId12"/>
    <p:sldLayoutId id="2147483980" r:id="rId13"/>
    <p:sldLayoutId id="2147483981" r:id="rId14"/>
    <p:sldLayoutId id="2147483982" r:id="rId15"/>
    <p:sldLayoutId id="2147483983" r:id="rId16"/>
    <p:sldLayoutId id="2147483984" r:id="rId17"/>
    <p:sldLayoutId id="2147483985" r:id="rId18"/>
    <p:sldLayoutId id="2147484079" r:id="rId19"/>
    <p:sldLayoutId id="2147483987" r:id="rId20"/>
    <p:sldLayoutId id="2147483988" r:id="rId21"/>
    <p:sldLayoutId id="2147483989" r:id="rId22"/>
    <p:sldLayoutId id="2147483990" r:id="rId23"/>
    <p:sldLayoutId id="2147483991" r:id="rId24"/>
    <p:sldLayoutId id="2147483992" r:id="rId25"/>
    <p:sldLayoutId id="2147483993" r:id="rId26"/>
    <p:sldLayoutId id="2147484109" r:id="rId27"/>
    <p:sldLayoutId id="2147484256"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095872165"/>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725888"/>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 id="2147484066" r:id="rId15"/>
    <p:sldLayoutId id="2147484067" r:id="rId16"/>
    <p:sldLayoutId id="2147484068" r:id="rId17"/>
    <p:sldLayoutId id="2147484069" r:id="rId18"/>
    <p:sldLayoutId id="2147484070" r:id="rId19"/>
    <p:sldLayoutId id="2147484071" r:id="rId20"/>
    <p:sldLayoutId id="2147484072" r:id="rId21"/>
    <p:sldLayoutId id="2147484073" r:id="rId22"/>
    <p:sldLayoutId id="2147484074" r:id="rId23"/>
    <p:sldLayoutId id="2147484075" r:id="rId24"/>
    <p:sldLayoutId id="2147484076" r:id="rId25"/>
    <p:sldLayoutId id="2147484077" r:id="rId26"/>
    <p:sldLayoutId id="2147484078"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userDrawn="1"/>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userDrawn="1"/>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968281"/>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 id="2147484099" r:id="rId18"/>
    <p:sldLayoutId id="2147484139" r:id="rId19"/>
    <p:sldLayoutId id="2147484101" r:id="rId20"/>
    <p:sldLayoutId id="2147484102" r:id="rId21"/>
    <p:sldLayoutId id="2147484103" r:id="rId22"/>
    <p:sldLayoutId id="2147484104" r:id="rId23"/>
    <p:sldLayoutId id="2147484105" r:id="rId24"/>
    <p:sldLayoutId id="2147484106" r:id="rId25"/>
    <p:sldLayoutId id="2147484107" r:id="rId26"/>
    <p:sldLayoutId id="2147484108" r:id="rId27"/>
    <p:sldLayoutId id="2147484141"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2884319183"/>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 id="2147484123" r:id="rId13"/>
    <p:sldLayoutId id="2147484124" r:id="rId14"/>
    <p:sldLayoutId id="2147484125" r:id="rId15"/>
    <p:sldLayoutId id="2147484126" r:id="rId16"/>
    <p:sldLayoutId id="2147484127" r:id="rId17"/>
    <p:sldLayoutId id="2147484128" r:id="rId18"/>
    <p:sldLayoutId id="2147484140" r:id="rId19"/>
    <p:sldLayoutId id="2147484130" r:id="rId20"/>
    <p:sldLayoutId id="2147484131" r:id="rId21"/>
    <p:sldLayoutId id="2147484132" r:id="rId22"/>
    <p:sldLayoutId id="2147484133" r:id="rId23"/>
    <p:sldLayoutId id="2147484134" r:id="rId24"/>
    <p:sldLayoutId id="2147484135" r:id="rId25"/>
    <p:sldLayoutId id="2147484136" r:id="rId26"/>
    <p:sldLayoutId id="214748413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756410140"/>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 id="2147484182" r:id="rId12"/>
    <p:sldLayoutId id="2147484183" r:id="rId13"/>
    <p:sldLayoutId id="2147484184" r:id="rId14"/>
    <p:sldLayoutId id="2147484185" r:id="rId15"/>
    <p:sldLayoutId id="2147484186" r:id="rId16"/>
    <p:sldLayoutId id="2147484187" r:id="rId17"/>
    <p:sldLayoutId id="2147484188" r:id="rId18"/>
    <p:sldLayoutId id="2147484189" r:id="rId19"/>
    <p:sldLayoutId id="2147484190" r:id="rId20"/>
    <p:sldLayoutId id="2147484191" r:id="rId21"/>
    <p:sldLayoutId id="2147484192" r:id="rId22"/>
    <p:sldLayoutId id="2147484193" r:id="rId23"/>
    <p:sldLayoutId id="2147484194" r:id="rId24"/>
    <p:sldLayoutId id="2147484195" r:id="rId25"/>
    <p:sldLayoutId id="2147484196" r:id="rId26"/>
    <p:sldLayoutId id="2147484197"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userDrawn="1"/>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7512" userDrawn="1">
          <p15:clr>
            <a:srgbClr val="5ACBF0"/>
          </p15:clr>
        </p15:guide>
        <p15:guide id="2" pos="12971">
          <p15:clr>
            <a:srgbClr val="5ACBF0"/>
          </p15:clr>
        </p15:guide>
        <p15:guide id="3" pos="168"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4281835301"/>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 id="2147484240" r:id="rId14"/>
    <p:sldLayoutId id="2147484241" r:id="rId15"/>
    <p:sldLayoutId id="2147484242" r:id="rId16"/>
    <p:sldLayoutId id="2147484243" r:id="rId17"/>
    <p:sldLayoutId id="2147484244" r:id="rId18"/>
    <p:sldLayoutId id="2147484245" r:id="rId19"/>
    <p:sldLayoutId id="2147484246" r:id="rId20"/>
    <p:sldLayoutId id="2147484247" r:id="rId21"/>
    <p:sldLayoutId id="2147484248" r:id="rId22"/>
    <p:sldLayoutId id="2147484249" r:id="rId23"/>
    <p:sldLayoutId id="2147484250" r:id="rId24"/>
    <p:sldLayoutId id="2147484251" r:id="rId25"/>
    <p:sldLayoutId id="2147484252" r:id="rId26"/>
    <p:sldLayoutId id="2147484253" r:id="rId27"/>
    <p:sldLayoutId id="2147484254" r:id="rId28"/>
    <p:sldLayoutId id="2147484255"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9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DCD1B8-0FB9-6DE1-D901-F8B0186B1E44}"/>
              </a:ext>
            </a:extLst>
          </p:cNvPr>
          <p:cNvSpPr>
            <a:spLocks noGrp="1"/>
          </p:cNvSpPr>
          <p:nvPr>
            <p:ph type="title"/>
          </p:nvPr>
        </p:nvSpPr>
        <p:spPr/>
        <p:txBody>
          <a:bodyPr/>
          <a:lstStyle/>
          <a:p>
            <a:pPr algn="l"/>
            <a:r>
              <a:rPr lang="en-US" sz="3600" dirty="0"/>
              <a:t>CWMS Real-Time Modeling</a:t>
            </a:r>
          </a:p>
        </p:txBody>
      </p:sp>
      <p:pic>
        <p:nvPicPr>
          <p:cNvPr id="11" name="Picture Placeholder 10" descr="Map&#10;&#10;Description automatically generated">
            <a:extLst>
              <a:ext uri="{FF2B5EF4-FFF2-40B4-BE49-F238E27FC236}">
                <a16:creationId xmlns:a16="http://schemas.microsoft.com/office/drawing/2014/main" id="{7A6E51DB-7C25-7AB6-5D61-B9034A212F7F}"/>
              </a:ext>
            </a:extLst>
          </p:cNvPr>
          <p:cNvPicPr>
            <a:picLocks noGrp="1" noChangeAspect="1"/>
          </p:cNvPicPr>
          <p:nvPr>
            <p:ph type="pic" sz="quarter" idx="13"/>
          </p:nvPr>
        </p:nvPicPr>
        <p:blipFill>
          <a:blip r:embed="rId2"/>
          <a:srcRect l="2717" r="2717"/>
          <a:stretch/>
        </p:blipFill>
        <p:spPr>
          <a:xfrm>
            <a:off x="6358552" y="260931"/>
            <a:ext cx="5454004" cy="2805855"/>
          </a:xfrm>
          <a:prstGeom prst="rect">
            <a:avLst/>
          </a:prstGeom>
          <a:ln>
            <a:noFill/>
          </a:ln>
          <a:effectLst>
            <a:softEdge rad="112500"/>
          </a:effectLst>
        </p:spPr>
      </p:pic>
      <p:sp>
        <p:nvSpPr>
          <p:cNvPr id="9" name="Content Placeholder 8">
            <a:extLst>
              <a:ext uri="{FF2B5EF4-FFF2-40B4-BE49-F238E27FC236}">
                <a16:creationId xmlns:a16="http://schemas.microsoft.com/office/drawing/2014/main" id="{910D6B67-EB23-B871-0CBE-F377AEE7C411}"/>
              </a:ext>
            </a:extLst>
          </p:cNvPr>
          <p:cNvSpPr>
            <a:spLocks noGrp="1"/>
          </p:cNvSpPr>
          <p:nvPr>
            <p:ph sz="quarter" idx="17"/>
          </p:nvPr>
        </p:nvSpPr>
        <p:spPr/>
        <p:txBody>
          <a:bodyPr/>
          <a:lstStyle/>
          <a:p>
            <a:r>
              <a:rPr lang="en-US" sz="2400" b="1" dirty="0"/>
              <a:t>Russell Errett, P.E.</a:t>
            </a:r>
          </a:p>
          <a:p>
            <a:r>
              <a:rPr lang="en-US" sz="1800" dirty="0"/>
              <a:t>Hydrologic Engineering Center</a:t>
            </a:r>
          </a:p>
          <a:p>
            <a:endParaRPr lang="en-US" dirty="0"/>
          </a:p>
          <a:p>
            <a:r>
              <a:rPr lang="en-US" sz="2400" b="1" dirty="0"/>
              <a:t>CWMS Prospect Course</a:t>
            </a:r>
          </a:p>
        </p:txBody>
      </p:sp>
      <p:pic>
        <p:nvPicPr>
          <p:cNvPr id="14" name="Picture Placeholder 13" descr="A close-up of a painting&#10;&#10;Description automatically generated with medium confidence">
            <a:extLst>
              <a:ext uri="{FF2B5EF4-FFF2-40B4-BE49-F238E27FC236}">
                <a16:creationId xmlns:a16="http://schemas.microsoft.com/office/drawing/2014/main" id="{04C95193-5563-AE95-03B8-119424E1BE64}"/>
              </a:ext>
            </a:extLst>
          </p:cNvPr>
          <p:cNvPicPr>
            <a:picLocks noGrp="1" noChangeAspect="1"/>
          </p:cNvPicPr>
          <p:nvPr>
            <p:ph type="pic" sz="quarter" idx="16"/>
          </p:nvPr>
        </p:nvPicPr>
        <p:blipFill rotWithShape="1">
          <a:blip r:embed="rId3"/>
          <a:srcRect l="4446" r="4446"/>
          <a:stretch/>
        </p:blipFill>
        <p:spPr>
          <a:xfrm>
            <a:off x="9126633" y="3066786"/>
            <a:ext cx="2685921" cy="1787147"/>
          </a:xfrm>
          <a:prstGeom prst="rect">
            <a:avLst/>
          </a:prstGeom>
          <a:ln>
            <a:noFill/>
          </a:ln>
          <a:effectLst>
            <a:softEdge rad="112500"/>
          </a:effectLst>
        </p:spPr>
      </p:pic>
      <p:pic>
        <p:nvPicPr>
          <p:cNvPr id="2" name="Picture 4" descr="MTL-7-30-08-Aerial_4428">
            <a:extLst>
              <a:ext uri="{FF2B5EF4-FFF2-40B4-BE49-F238E27FC236}">
                <a16:creationId xmlns:a16="http://schemas.microsoft.com/office/drawing/2014/main" id="{D2C516AA-DC52-4D60-F1EA-537AD15B3A73}"/>
              </a:ext>
            </a:extLst>
          </p:cNvPr>
          <p:cNvPicPr>
            <a:picLocks noChangeAspect="1" noChangeArrowheads="1"/>
          </p:cNvPicPr>
          <p:nvPr/>
        </p:nvPicPr>
        <p:blipFill>
          <a:blip r:embed="rId4" cstate="print"/>
          <a:srcRect t="5818" r="13506" b="20564"/>
          <a:stretch>
            <a:fillRect/>
          </a:stretch>
        </p:blipFill>
        <p:spPr bwMode="auto">
          <a:xfrm>
            <a:off x="9161925" y="4853933"/>
            <a:ext cx="2685921" cy="1884659"/>
          </a:xfrm>
          <a:prstGeom prst="rect">
            <a:avLst/>
          </a:prstGeom>
          <a:ln>
            <a:noFill/>
          </a:ln>
          <a:effectLst>
            <a:softEdge rad="112500"/>
          </a:effectLst>
        </p:spPr>
      </p:pic>
      <p:pic>
        <p:nvPicPr>
          <p:cNvPr id="3" name="Picture 2">
            <a:extLst>
              <a:ext uri="{FF2B5EF4-FFF2-40B4-BE49-F238E27FC236}">
                <a16:creationId xmlns:a16="http://schemas.microsoft.com/office/drawing/2014/main" id="{AFA1A2CE-8B2A-F522-680A-3E53D12D4D8A}"/>
              </a:ext>
            </a:extLst>
          </p:cNvPr>
          <p:cNvPicPr>
            <a:picLocks noChangeAspect="1"/>
          </p:cNvPicPr>
          <p:nvPr/>
        </p:nvPicPr>
        <p:blipFill>
          <a:blip r:embed="rId5"/>
          <a:stretch>
            <a:fillRect/>
          </a:stretch>
        </p:blipFill>
        <p:spPr>
          <a:xfrm>
            <a:off x="6358552" y="3066786"/>
            <a:ext cx="2685921" cy="1884659"/>
          </a:xfrm>
          <a:prstGeom prst="rect">
            <a:avLst/>
          </a:prstGeom>
          <a:ln>
            <a:noFill/>
          </a:ln>
          <a:effectLst>
            <a:softEdge rad="112500"/>
          </a:effectLst>
        </p:spPr>
      </p:pic>
      <p:pic>
        <p:nvPicPr>
          <p:cNvPr id="7" name="Picture 6">
            <a:extLst>
              <a:ext uri="{FF2B5EF4-FFF2-40B4-BE49-F238E27FC236}">
                <a16:creationId xmlns:a16="http://schemas.microsoft.com/office/drawing/2014/main" id="{7E882B7E-7FED-4451-77D5-ED69B1DF8CA4}"/>
              </a:ext>
            </a:extLst>
          </p:cNvPr>
          <p:cNvPicPr>
            <a:picLocks noChangeAspect="1"/>
          </p:cNvPicPr>
          <p:nvPr/>
        </p:nvPicPr>
        <p:blipFill>
          <a:blip r:embed="rId6"/>
          <a:stretch>
            <a:fillRect/>
          </a:stretch>
        </p:blipFill>
        <p:spPr>
          <a:xfrm>
            <a:off x="6358552" y="4853934"/>
            <a:ext cx="2685921" cy="1884659"/>
          </a:xfrm>
          <a:prstGeom prst="rect">
            <a:avLst/>
          </a:prstGeom>
          <a:ln>
            <a:noFill/>
          </a:ln>
          <a:effectLst>
            <a:softEdge rad="112500"/>
          </a:effectLst>
        </p:spPr>
      </p:pic>
    </p:spTree>
    <p:extLst>
      <p:ext uri="{BB962C8B-B14F-4D97-AF65-F5344CB8AC3E}">
        <p14:creationId xmlns:p14="http://schemas.microsoft.com/office/powerpoint/2010/main" val="16875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CWMS Forecasting Methodologies</a:t>
            </a:r>
          </a:p>
        </p:txBody>
      </p:sp>
    </p:spTree>
    <p:extLst>
      <p:ext uri="{BB962C8B-B14F-4D97-AF65-F5344CB8AC3E}">
        <p14:creationId xmlns:p14="http://schemas.microsoft.com/office/powerpoint/2010/main" val="638146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599" cy="5453743"/>
          </a:xfrm>
        </p:spPr>
        <p:txBody>
          <a:bodyPr/>
          <a:lstStyle/>
          <a:p>
            <a:pPr marL="0" lvl="1" indent="0">
              <a:spcAft>
                <a:spcPts val="600"/>
              </a:spcAft>
              <a:buNone/>
            </a:pPr>
            <a:r>
              <a:rPr lang="en-US" sz="2400" dirty="0"/>
              <a:t>There are a couple competing methodologies for performing daily CWMS forecasting (not a competition…or is it)</a:t>
            </a:r>
          </a:p>
          <a:p>
            <a:pPr lvl="2"/>
            <a:endParaRPr lang="en-US" sz="2000" dirty="0"/>
          </a:p>
          <a:p>
            <a:pPr lvl="2"/>
            <a:r>
              <a:rPr lang="en-US" sz="2000" u="sng" dirty="0"/>
              <a:t>Create a new forecast each day</a:t>
            </a:r>
          </a:p>
          <a:p>
            <a:pPr lvl="3"/>
            <a:r>
              <a:rPr lang="en-US" sz="1800" dirty="0"/>
              <a:t>Fresh extract of data (time-series and gridded data)</a:t>
            </a:r>
          </a:p>
          <a:p>
            <a:pPr lvl="3"/>
            <a:r>
              <a:rPr lang="en-US" sz="1800" dirty="0"/>
              <a:t>Many offices set the lookback is at least 30 days back (i.e., initial conditions have less influence on current conditions</a:t>
            </a:r>
          </a:p>
          <a:p>
            <a:pPr lvl="3"/>
            <a:r>
              <a:rPr lang="en-US" sz="1800" dirty="0"/>
              <a:t>This methodology is advantageous if you have multiple watersheds to run and manage as keeping up with various start times and when to reset can be difficult</a:t>
            </a:r>
          </a:p>
          <a:p>
            <a:pPr lvl="2"/>
            <a:endParaRPr lang="en-US" dirty="0"/>
          </a:p>
          <a:p>
            <a:pPr lvl="2"/>
            <a:r>
              <a:rPr lang="en-US" sz="2000" u="sng" dirty="0"/>
              <a:t>Continuous forecasting</a:t>
            </a:r>
          </a:p>
          <a:p>
            <a:pPr lvl="3"/>
            <a:r>
              <a:rPr lang="en-US" sz="1800" dirty="0"/>
              <a:t>Initialize the CAVI forecast at a time between events when initial baseflow is at it’s lowest</a:t>
            </a:r>
          </a:p>
          <a:p>
            <a:pPr lvl="3"/>
            <a:r>
              <a:rPr lang="en-US" sz="1800" dirty="0"/>
              <a:t>Move Forecast Time and End Time by one day for daily forecasting</a:t>
            </a:r>
          </a:p>
          <a:p>
            <a:pPr lvl="3"/>
            <a:r>
              <a:rPr lang="en-US" sz="1800" dirty="0"/>
              <a:t>Extract only the missing data needed (i.e., last 24 hrs)</a:t>
            </a:r>
          </a:p>
          <a:p>
            <a:pPr lvl="3"/>
            <a:r>
              <a:rPr lang="en-US" sz="1800" dirty="0"/>
              <a:t>This methodology is advantageous if you have only one or a limited number of watersheds to run and manage</a:t>
            </a:r>
          </a:p>
          <a:p>
            <a:pPr lvl="3"/>
            <a:endParaRPr lang="en-US" sz="20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CWMS Forecasting Methodologies</a:t>
            </a:r>
          </a:p>
        </p:txBody>
      </p:sp>
    </p:spTree>
    <p:extLst>
      <p:ext uri="{BB962C8B-B14F-4D97-AF65-F5344CB8AC3E}">
        <p14:creationId xmlns:p14="http://schemas.microsoft.com/office/powerpoint/2010/main" val="1312477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1" y="1175656"/>
            <a:ext cx="8107866" cy="5453743"/>
          </a:xfrm>
        </p:spPr>
        <p:txBody>
          <a:bodyPr/>
          <a:lstStyle/>
          <a:p>
            <a:pPr marL="0" lvl="1" indent="0">
              <a:spcAft>
                <a:spcPts val="600"/>
              </a:spcAft>
              <a:buNone/>
            </a:pPr>
            <a:r>
              <a:rPr lang="en-US" sz="2400" dirty="0"/>
              <a:t>Team forecasting improves:</a:t>
            </a:r>
          </a:p>
          <a:p>
            <a:pPr lvl="2">
              <a:spcAft>
                <a:spcPts val="600"/>
              </a:spcAft>
            </a:pPr>
            <a:r>
              <a:rPr lang="en-US" sz="2000" dirty="0"/>
              <a:t>The ability to sync CAVI watershed updates amongst multiple Water Managers</a:t>
            </a:r>
          </a:p>
          <a:p>
            <a:pPr lvl="2">
              <a:spcAft>
                <a:spcPts val="600"/>
              </a:spcAft>
            </a:pPr>
            <a:r>
              <a:rPr lang="en-US" sz="2000" dirty="0"/>
              <a:t>Syncing and sharing active forecasts with Water Managers and H&amp;H modelers</a:t>
            </a:r>
          </a:p>
          <a:p>
            <a:pPr lvl="3">
              <a:spcAft>
                <a:spcPts val="600"/>
              </a:spcAft>
            </a:pPr>
            <a:r>
              <a:rPr lang="en-US" sz="2000" dirty="0"/>
              <a:t>Hydrology Team </a:t>
            </a:r>
            <a:r>
              <a:rPr lang="en-US" sz="2000" dirty="0">
                <a:sym typeface="Wingdings" panose="05000000000000000000" pitchFamily="2" charset="2"/>
              </a:rPr>
              <a:t> Reservoir Regulation Team  Hydraulic Team  Economist</a:t>
            </a:r>
          </a:p>
          <a:p>
            <a:pPr marL="0" lvl="1" indent="0">
              <a:spcAft>
                <a:spcPts val="600"/>
              </a:spcAft>
              <a:buNone/>
            </a:pPr>
            <a:endParaRPr lang="en-US" sz="2400" b="1" dirty="0"/>
          </a:p>
          <a:p>
            <a:pPr marL="0" lvl="1" indent="0">
              <a:spcAft>
                <a:spcPts val="600"/>
              </a:spcAft>
              <a:buNone/>
            </a:pPr>
            <a:r>
              <a:rPr lang="en-US" sz="2400" dirty="0"/>
              <a:t>Team Forecasting can be used for archiving CAVI watershed models as a backup</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Team Forecasting</a:t>
            </a:r>
          </a:p>
        </p:txBody>
      </p:sp>
      <p:pic>
        <p:nvPicPr>
          <p:cNvPr id="2" name="Picture 1">
            <a:extLst>
              <a:ext uri="{FF2B5EF4-FFF2-40B4-BE49-F238E27FC236}">
                <a16:creationId xmlns:a16="http://schemas.microsoft.com/office/drawing/2014/main" id="{33C41E79-4C35-0D38-F0BF-B5D91E81F9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54844" y="1338262"/>
            <a:ext cx="3467100" cy="4181475"/>
          </a:xfrm>
          <a:prstGeom prst="rect">
            <a:avLst/>
          </a:prstGeom>
        </p:spPr>
      </p:pic>
    </p:spTree>
    <p:extLst>
      <p:ext uri="{BB962C8B-B14F-4D97-AF65-F5344CB8AC3E}">
        <p14:creationId xmlns:p14="http://schemas.microsoft.com/office/powerpoint/2010/main" val="1202641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Team Forecasting</a:t>
            </a:r>
          </a:p>
        </p:txBody>
      </p:sp>
      <p:pic>
        <p:nvPicPr>
          <p:cNvPr id="9" name="Picture 8">
            <a:extLst>
              <a:ext uri="{FF2B5EF4-FFF2-40B4-BE49-F238E27FC236}">
                <a16:creationId xmlns:a16="http://schemas.microsoft.com/office/drawing/2014/main" id="{7D90CA65-32EA-C190-A701-0448B2DAE3CA}"/>
              </a:ext>
            </a:extLst>
          </p:cNvPr>
          <p:cNvPicPr>
            <a:picLocks noChangeAspect="1"/>
          </p:cNvPicPr>
          <p:nvPr/>
        </p:nvPicPr>
        <p:blipFill>
          <a:blip r:embed="rId2"/>
          <a:stretch>
            <a:fillRect/>
          </a:stretch>
        </p:blipFill>
        <p:spPr>
          <a:xfrm>
            <a:off x="1207151" y="961901"/>
            <a:ext cx="9777698" cy="5896099"/>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EEEF634A-6D24-DB75-EFA1-299F16085208}"/>
              </a:ext>
            </a:extLst>
          </p:cNvPr>
          <p:cNvPicPr>
            <a:picLocks noChangeAspect="1"/>
          </p:cNvPicPr>
          <p:nvPr/>
        </p:nvPicPr>
        <p:blipFill>
          <a:blip r:embed="rId3"/>
          <a:stretch>
            <a:fillRect/>
          </a:stretch>
        </p:blipFill>
        <p:spPr>
          <a:xfrm>
            <a:off x="4165782" y="1260088"/>
            <a:ext cx="4226995" cy="5393062"/>
          </a:xfrm>
          <a:prstGeom prst="rect">
            <a:avLst/>
          </a:prstGeom>
        </p:spPr>
      </p:pic>
    </p:spTree>
    <p:extLst>
      <p:ext uri="{BB962C8B-B14F-4D97-AF65-F5344CB8AC3E}">
        <p14:creationId xmlns:p14="http://schemas.microsoft.com/office/powerpoint/2010/main" val="316184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334643-E97B-A014-4687-5A0826A17554}"/>
              </a:ext>
            </a:extLst>
          </p:cNvPr>
          <p:cNvSpPr>
            <a:spLocks noGrp="1"/>
          </p:cNvSpPr>
          <p:nvPr>
            <p:ph type="title"/>
          </p:nvPr>
        </p:nvSpPr>
        <p:spPr>
          <a:xfrm>
            <a:off x="266700" y="154236"/>
            <a:ext cx="11658600" cy="2071171"/>
          </a:xfrm>
        </p:spPr>
        <p:txBody>
          <a:bodyPr/>
          <a:lstStyle/>
          <a:p>
            <a:r>
              <a:rPr lang="en-US" dirty="0"/>
              <a:t>Questions</a:t>
            </a:r>
            <a:br>
              <a:rPr lang="en-US" dirty="0"/>
            </a:br>
            <a:r>
              <a:rPr lang="en-US" dirty="0"/>
              <a:t>Help</a:t>
            </a:r>
            <a:br>
              <a:rPr lang="en-US" dirty="0"/>
            </a:br>
            <a:r>
              <a:rPr lang="en-US" dirty="0"/>
              <a:t>additional Training</a:t>
            </a:r>
          </a:p>
        </p:txBody>
      </p:sp>
      <p:sp>
        <p:nvSpPr>
          <p:cNvPr id="3" name="TextBox 2">
            <a:extLst>
              <a:ext uri="{FF2B5EF4-FFF2-40B4-BE49-F238E27FC236}">
                <a16:creationId xmlns:a16="http://schemas.microsoft.com/office/drawing/2014/main" id="{191D7E27-2027-2146-952B-2D1AEC657BFF}"/>
              </a:ext>
            </a:extLst>
          </p:cNvPr>
          <p:cNvSpPr txBox="1"/>
          <p:nvPr/>
        </p:nvSpPr>
        <p:spPr>
          <a:xfrm>
            <a:off x="266700" y="3002733"/>
            <a:ext cx="10428881" cy="1200329"/>
          </a:xfrm>
          <a:prstGeom prst="rect">
            <a:avLst/>
          </a:prstGeom>
          <a:noFill/>
        </p:spPr>
        <p:txBody>
          <a:bodyPr wrap="none" rtlCol="0">
            <a:spAutoFit/>
          </a:bodyPr>
          <a:lstStyle/>
          <a:p>
            <a:pPr marL="285750" indent="-285750">
              <a:buFont typeface="Arial" panose="020B0604020202020204" pitchFamily="34" charset="0"/>
              <a:buChar char="•"/>
            </a:pPr>
            <a:r>
              <a:rPr lang="en-US" dirty="0">
                <a:solidFill>
                  <a:schemeClr val="tx2"/>
                </a:solidFill>
              </a:rPr>
              <a:t>https://usace.dps.mil/sites/KMP-WM/SitePages/Corps-Water-Management-System-(CWMS).aspx</a:t>
            </a:r>
          </a:p>
          <a:p>
            <a:pPr marL="285750" indent="-285750">
              <a:buFont typeface="Arial" panose="020B0604020202020204" pitchFamily="34" charset="0"/>
              <a:buChar char="•"/>
            </a:pPr>
            <a:r>
              <a:rPr lang="en-US" dirty="0">
                <a:solidFill>
                  <a:schemeClr val="tx2"/>
                </a:solidFill>
              </a:rPr>
              <a:t>https://www.hec.usace.army.mil/confluence/cwmsdocs</a:t>
            </a:r>
          </a:p>
          <a:p>
            <a:pPr marL="285750" indent="-285750">
              <a:buFont typeface="Arial" panose="020B0604020202020204" pitchFamily="34" charset="0"/>
              <a:buChar char="•"/>
            </a:pPr>
            <a:r>
              <a:rPr lang="en-US" dirty="0">
                <a:solidFill>
                  <a:schemeClr val="tx2"/>
                </a:solidFill>
              </a:rPr>
              <a:t>https://discourse.hecdev.net/c/cwms/5   </a:t>
            </a:r>
          </a:p>
          <a:p>
            <a:pPr marL="285750" indent="-285750">
              <a:buFont typeface="Arial" panose="020B0604020202020204" pitchFamily="34" charset="0"/>
              <a:buChar char="•"/>
            </a:pPr>
            <a:r>
              <a:rPr lang="en-US" dirty="0">
                <a:solidFill>
                  <a:schemeClr val="tx2"/>
                </a:solidFill>
              </a:rPr>
              <a:t>TDL-CELRH-EC-GW-W-USACE CWMS Modeling | General | Microsoft Teams </a:t>
            </a:r>
          </a:p>
        </p:txBody>
      </p:sp>
    </p:spTree>
    <p:extLst>
      <p:ext uri="{BB962C8B-B14F-4D97-AF65-F5344CB8AC3E}">
        <p14:creationId xmlns:p14="http://schemas.microsoft.com/office/powerpoint/2010/main" val="13555757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600" cy="5453743"/>
          </a:xfrm>
        </p:spPr>
        <p:txBody>
          <a:bodyPr/>
          <a:lstStyle/>
          <a:p>
            <a:pPr marL="0" lvl="1" indent="0">
              <a:buNone/>
            </a:pPr>
            <a:r>
              <a:rPr lang="en-US" sz="2400" dirty="0"/>
              <a:t>Identify basic concepts for building a new CAVI watershed and about running real-time forecast simulation models in CWMS</a:t>
            </a:r>
          </a:p>
          <a:p>
            <a:pPr lvl="1"/>
            <a:endParaRPr lang="en-US" dirty="0"/>
          </a:p>
          <a:p>
            <a:pPr marL="0" lvl="1" indent="0">
              <a:buNone/>
            </a:pPr>
            <a:r>
              <a:rPr lang="en-US" sz="2400" dirty="0"/>
              <a:t>Quick overview on CAVI watershed model development</a:t>
            </a:r>
          </a:p>
          <a:p>
            <a:pPr lvl="2"/>
            <a:r>
              <a:rPr lang="en-US" sz="2000" dirty="0"/>
              <a:t>Steps to create new CAVI watershed for use in real-time modeling</a:t>
            </a:r>
          </a:p>
          <a:p>
            <a:pPr lvl="1"/>
            <a:endParaRPr lang="en-US" dirty="0"/>
          </a:p>
          <a:p>
            <a:pPr marL="0" lvl="1" indent="0">
              <a:buNone/>
            </a:pPr>
            <a:r>
              <a:rPr lang="en-US" sz="2400" dirty="0"/>
              <a:t>Using CWMS for real-time modeling</a:t>
            </a:r>
          </a:p>
          <a:p>
            <a:pPr lvl="2"/>
            <a:r>
              <a:rPr lang="en-US" sz="2000" dirty="0"/>
              <a:t>Creating a forecast</a:t>
            </a:r>
          </a:p>
          <a:p>
            <a:pPr lvl="2"/>
            <a:r>
              <a:rPr lang="en-US" sz="2000" dirty="0"/>
              <a:t>Time windows and forecast times</a:t>
            </a:r>
          </a:p>
          <a:p>
            <a:pPr lvl="2"/>
            <a:r>
              <a:rPr lang="en-US" sz="2000" dirty="0"/>
              <a:t>Data Status Summary Report</a:t>
            </a:r>
          </a:p>
          <a:p>
            <a:pPr lvl="2"/>
            <a:r>
              <a:rPr lang="en-US" sz="2000" dirty="0"/>
              <a:t>Editing and running models</a:t>
            </a:r>
          </a:p>
          <a:p>
            <a:pPr lvl="2"/>
            <a:r>
              <a:rPr lang="en-US" sz="2000" dirty="0"/>
              <a:t>Evaluating results</a:t>
            </a:r>
          </a:p>
          <a:p>
            <a:pPr lvl="2"/>
            <a:r>
              <a:rPr lang="en-US" sz="2000" dirty="0"/>
              <a:t>Time-series icons for model results</a:t>
            </a:r>
          </a:p>
          <a:p>
            <a:pPr lvl="2"/>
            <a:r>
              <a:rPr lang="en-US" sz="2000" dirty="0"/>
              <a:t>Saving models and results</a:t>
            </a:r>
          </a:p>
          <a:p>
            <a:pPr lvl="1"/>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082422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2DCD9E0-8766-8178-087B-51A0CD393747}"/>
              </a:ext>
            </a:extLst>
          </p:cNvPr>
          <p:cNvSpPr>
            <a:spLocks noGrp="1"/>
          </p:cNvSpPr>
          <p:nvPr>
            <p:ph type="title"/>
          </p:nvPr>
        </p:nvSpPr>
        <p:spPr/>
        <p:txBody>
          <a:bodyPr/>
          <a:lstStyle/>
          <a:p>
            <a:r>
              <a:rPr lang="en-US" dirty="0"/>
              <a:t>Saving and Posting Results</a:t>
            </a:r>
          </a:p>
        </p:txBody>
      </p:sp>
    </p:spTree>
    <p:extLst>
      <p:ext uri="{BB962C8B-B14F-4D97-AF65-F5344CB8AC3E}">
        <p14:creationId xmlns:p14="http://schemas.microsoft.com/office/powerpoint/2010/main" val="1572717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599" cy="5453743"/>
          </a:xfrm>
        </p:spPr>
        <p:txBody>
          <a:bodyPr/>
          <a:lstStyle/>
          <a:p>
            <a:pPr marL="0" lvl="1" indent="0">
              <a:buNone/>
            </a:pPr>
            <a:r>
              <a:rPr lang="en-US" sz="2400" dirty="0"/>
              <a:t>The CAVI works only with files in preselected folders called </a:t>
            </a:r>
            <a:r>
              <a:rPr lang="en-US" sz="2400" b="1" dirty="0"/>
              <a:t>Watershed Locations</a:t>
            </a:r>
          </a:p>
          <a:p>
            <a:pPr marL="0" lvl="1" indent="0">
              <a:buNone/>
            </a:pPr>
            <a:endParaRPr lang="en-US" sz="2400" dirty="0"/>
          </a:p>
          <a:p>
            <a:pPr marL="0" lvl="1" indent="0">
              <a:buNone/>
            </a:pPr>
            <a:r>
              <a:rPr lang="en-US" sz="2400" dirty="0"/>
              <a:t>There are 3 sets of folders created within a Watershed Location</a:t>
            </a:r>
          </a:p>
          <a:p>
            <a:pPr lvl="2"/>
            <a:r>
              <a:rPr lang="en-US" sz="2000" dirty="0"/>
              <a:t>watershed</a:t>
            </a:r>
          </a:p>
          <a:p>
            <a:pPr lvl="3"/>
            <a:r>
              <a:rPr lang="en-US" sz="1800" dirty="0"/>
              <a:t>Watersheds are created and stored in a folder named “</a:t>
            </a:r>
            <a:r>
              <a:rPr lang="en-US" sz="1800" b="1" dirty="0"/>
              <a:t>watershed</a:t>
            </a:r>
            <a:r>
              <a:rPr lang="en-US" sz="1800" dirty="0"/>
              <a:t>”</a:t>
            </a:r>
          </a:p>
          <a:p>
            <a:pPr lvl="3"/>
            <a:r>
              <a:rPr lang="en-US" sz="1800" dirty="0"/>
              <a:t>The watershed folder is often referred to as “</a:t>
            </a:r>
            <a:r>
              <a:rPr lang="en-US" sz="1800" b="1" dirty="0"/>
              <a:t>Base</a:t>
            </a:r>
            <a:r>
              <a:rPr lang="en-US" sz="1800" dirty="0"/>
              <a:t>” or “</a:t>
            </a:r>
            <a:r>
              <a:rPr lang="en-US" sz="1800" b="1" dirty="0"/>
              <a:t>Setup</a:t>
            </a:r>
            <a:r>
              <a:rPr lang="en-US" sz="1800" dirty="0"/>
              <a:t>”</a:t>
            </a:r>
          </a:p>
          <a:p>
            <a:pPr lvl="4"/>
            <a:r>
              <a:rPr lang="en-US" sz="1600" b="1" dirty="0"/>
              <a:t>Watershed</a:t>
            </a:r>
            <a:r>
              <a:rPr lang="en-US" sz="1600" dirty="0"/>
              <a:t> = </a:t>
            </a:r>
            <a:r>
              <a:rPr lang="en-US" sz="1600" b="1" dirty="0"/>
              <a:t>Base</a:t>
            </a:r>
            <a:r>
              <a:rPr lang="en-US" sz="1600" dirty="0"/>
              <a:t> = </a:t>
            </a:r>
            <a:r>
              <a:rPr lang="en-US" sz="1600" b="1" dirty="0"/>
              <a:t>Setup</a:t>
            </a:r>
          </a:p>
          <a:p>
            <a:pPr lvl="2"/>
            <a:r>
              <a:rPr lang="en-US" sz="2000" dirty="0"/>
              <a:t>forecast</a:t>
            </a:r>
          </a:p>
          <a:p>
            <a:pPr lvl="3"/>
            <a:r>
              <a:rPr lang="en-US" sz="1800" dirty="0"/>
              <a:t>When a forecast is created, a subset of the </a:t>
            </a:r>
            <a:r>
              <a:rPr lang="en-US" sz="1800" b="1" dirty="0"/>
              <a:t>watershed</a:t>
            </a:r>
            <a:r>
              <a:rPr lang="en-US" sz="1800" dirty="0"/>
              <a:t> is copied to the </a:t>
            </a:r>
            <a:r>
              <a:rPr lang="en-US" sz="1800" b="1" dirty="0"/>
              <a:t>forecast</a:t>
            </a:r>
            <a:r>
              <a:rPr lang="en-US" sz="1800" dirty="0"/>
              <a:t> folder</a:t>
            </a:r>
          </a:p>
          <a:p>
            <a:pPr lvl="2"/>
            <a:r>
              <a:rPr lang="en-US" sz="2000" dirty="0"/>
              <a:t>database</a:t>
            </a:r>
          </a:p>
          <a:p>
            <a:pPr lvl="3"/>
            <a:r>
              <a:rPr lang="en-US" sz="1800" dirty="0"/>
              <a:t>Folder to store supplemental DSS records (i.e. ratings, cumulus grids, USGS downloaded data, etc.) or any other reference material to support modeling (SOPs, contact list, etc.)</a:t>
            </a:r>
            <a:endParaRPr lang="en-US" sz="2000" dirty="0"/>
          </a:p>
          <a:p>
            <a:pPr lvl="1"/>
            <a:endParaRPr lang="en-US" sz="2800"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Watershed Folder Structure</a:t>
            </a:r>
          </a:p>
        </p:txBody>
      </p:sp>
    </p:spTree>
    <p:extLst>
      <p:ext uri="{BB962C8B-B14F-4D97-AF65-F5344CB8AC3E}">
        <p14:creationId xmlns:p14="http://schemas.microsoft.com/office/powerpoint/2010/main" val="3144826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4544BA-EEEC-52D9-166F-C090EAC38F16}"/>
              </a:ext>
            </a:extLst>
          </p:cNvPr>
          <p:cNvSpPr>
            <a:spLocks noGrp="1"/>
          </p:cNvSpPr>
          <p:nvPr>
            <p:ph type="ftr" sz="quarter" idx="12"/>
          </p:nvPr>
        </p:nvSpPr>
        <p:spPr/>
        <p:txBody>
          <a:bodyPr/>
          <a:lstStyle/>
          <a:p>
            <a:r>
              <a:rPr lang="en-US"/>
              <a:t>Russell Errett</a:t>
            </a:r>
            <a:endParaRPr lang="en-US" dirty="0"/>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CAVI Watershed Folder Structure</a:t>
            </a:r>
          </a:p>
        </p:txBody>
      </p:sp>
      <p:sp>
        <p:nvSpPr>
          <p:cNvPr id="7" name="Date Placeholder 6">
            <a:extLst>
              <a:ext uri="{FF2B5EF4-FFF2-40B4-BE49-F238E27FC236}">
                <a16:creationId xmlns:a16="http://schemas.microsoft.com/office/drawing/2014/main" id="{DDFB5D6B-8DD5-21D8-9DEC-93124B742242}"/>
              </a:ext>
            </a:extLst>
          </p:cNvPr>
          <p:cNvSpPr>
            <a:spLocks noGrp="1"/>
          </p:cNvSpPr>
          <p:nvPr>
            <p:ph type="dt" sz="half" idx="11"/>
          </p:nvPr>
        </p:nvSpPr>
        <p:spPr/>
        <p:txBody>
          <a:bodyPr/>
          <a:lstStyle/>
          <a:p>
            <a:r>
              <a:rPr lang="en-US"/>
              <a:t>August 2023</a:t>
            </a:r>
            <a:endParaRPr lang="en-US" dirty="0"/>
          </a:p>
        </p:txBody>
      </p:sp>
      <p:pic>
        <p:nvPicPr>
          <p:cNvPr id="9" name="Picture 8">
            <a:extLst>
              <a:ext uri="{FF2B5EF4-FFF2-40B4-BE49-F238E27FC236}">
                <a16:creationId xmlns:a16="http://schemas.microsoft.com/office/drawing/2014/main" id="{6B8036E6-03F7-47F6-9254-CFCF016477A7}"/>
              </a:ext>
            </a:extLst>
          </p:cNvPr>
          <p:cNvPicPr>
            <a:picLocks noChangeAspect="1"/>
          </p:cNvPicPr>
          <p:nvPr/>
        </p:nvPicPr>
        <p:blipFill rotWithShape="1">
          <a:blip r:embed="rId2"/>
          <a:srcRect l="9757" t="17910"/>
          <a:stretch/>
        </p:blipFill>
        <p:spPr>
          <a:xfrm>
            <a:off x="111510" y="1023232"/>
            <a:ext cx="11976412" cy="4533351"/>
          </a:xfrm>
          <a:prstGeom prst="rect">
            <a:avLst/>
          </a:prstGeom>
          <a:ln w="12700">
            <a:solidFill>
              <a:srgbClr val="000000"/>
            </a:solidFill>
          </a:ln>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3E97E191-A12F-E893-F75F-7DFD4D815846}"/>
              </a:ext>
            </a:extLst>
          </p:cNvPr>
          <p:cNvPicPr>
            <a:picLocks noChangeAspect="1"/>
          </p:cNvPicPr>
          <p:nvPr/>
        </p:nvPicPr>
        <p:blipFill rotWithShape="1">
          <a:blip r:embed="rId3"/>
          <a:srcRect r="13453"/>
          <a:stretch/>
        </p:blipFill>
        <p:spPr>
          <a:xfrm>
            <a:off x="1628179" y="1913467"/>
            <a:ext cx="1318035" cy="1933704"/>
          </a:xfrm>
          <a:prstGeom prst="rect">
            <a:avLst/>
          </a:prstGeom>
          <a:ln>
            <a:solidFill>
              <a:srgbClr val="000000"/>
            </a:solidFill>
          </a:ln>
        </p:spPr>
      </p:pic>
      <p:cxnSp>
        <p:nvCxnSpPr>
          <p:cNvPr id="19" name="Connector: Elbow 18">
            <a:extLst>
              <a:ext uri="{FF2B5EF4-FFF2-40B4-BE49-F238E27FC236}">
                <a16:creationId xmlns:a16="http://schemas.microsoft.com/office/drawing/2014/main" id="{D3AE30F8-9860-B4A4-0EE9-378EEF380183}"/>
              </a:ext>
            </a:extLst>
          </p:cNvPr>
          <p:cNvCxnSpPr>
            <a:cxnSpLocks/>
          </p:cNvCxnSpPr>
          <p:nvPr/>
        </p:nvCxnSpPr>
        <p:spPr>
          <a:xfrm flipV="1">
            <a:off x="1237884" y="2083226"/>
            <a:ext cx="408721" cy="184779"/>
          </a:xfrm>
          <a:prstGeom prst="bentConnector3">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09AF56B5-FCB3-4DC4-3D7C-7DCF6AB23EF5}"/>
              </a:ext>
            </a:extLst>
          </p:cNvPr>
          <p:cNvPicPr>
            <a:picLocks noChangeAspect="1"/>
          </p:cNvPicPr>
          <p:nvPr/>
        </p:nvPicPr>
        <p:blipFill>
          <a:blip r:embed="rId4"/>
          <a:stretch>
            <a:fillRect/>
          </a:stretch>
        </p:blipFill>
        <p:spPr>
          <a:xfrm>
            <a:off x="3195116" y="1884569"/>
            <a:ext cx="1896381" cy="4873601"/>
          </a:xfrm>
          <a:prstGeom prst="rect">
            <a:avLst/>
          </a:prstGeom>
          <a:ln w="12700">
            <a:solidFill>
              <a:srgbClr val="000000"/>
            </a:solidFill>
          </a:ln>
        </p:spPr>
      </p:pic>
      <p:cxnSp>
        <p:nvCxnSpPr>
          <p:cNvPr id="24" name="Connector: Elbow 23">
            <a:extLst>
              <a:ext uri="{FF2B5EF4-FFF2-40B4-BE49-F238E27FC236}">
                <a16:creationId xmlns:a16="http://schemas.microsoft.com/office/drawing/2014/main" id="{E13CE766-E9DF-B1D8-BAFF-7C87EB6BF0D1}"/>
              </a:ext>
            </a:extLst>
          </p:cNvPr>
          <p:cNvCxnSpPr>
            <a:cxnSpLocks/>
          </p:cNvCxnSpPr>
          <p:nvPr/>
        </p:nvCxnSpPr>
        <p:spPr>
          <a:xfrm flipV="1">
            <a:off x="2839454" y="2850831"/>
            <a:ext cx="379125" cy="306660"/>
          </a:xfrm>
          <a:prstGeom prst="bentConnector3">
            <a:avLst>
              <a:gd name="adj1" fmla="val 50000"/>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FE95E29E-F839-01A7-8B42-A23F74E3E1A1}"/>
              </a:ext>
            </a:extLst>
          </p:cNvPr>
          <p:cNvPicPr>
            <a:picLocks noChangeAspect="1"/>
          </p:cNvPicPr>
          <p:nvPr/>
        </p:nvPicPr>
        <p:blipFill>
          <a:blip r:embed="rId5"/>
          <a:stretch>
            <a:fillRect/>
          </a:stretch>
        </p:blipFill>
        <p:spPr>
          <a:xfrm>
            <a:off x="5139977" y="1884569"/>
            <a:ext cx="2111893" cy="4873601"/>
          </a:xfrm>
          <a:prstGeom prst="rect">
            <a:avLst/>
          </a:prstGeom>
          <a:ln w="12700">
            <a:solidFill>
              <a:srgbClr val="000000"/>
            </a:solidFill>
          </a:ln>
        </p:spPr>
      </p:pic>
      <p:cxnSp>
        <p:nvCxnSpPr>
          <p:cNvPr id="33" name="Connector: Elbow 32">
            <a:extLst>
              <a:ext uri="{FF2B5EF4-FFF2-40B4-BE49-F238E27FC236}">
                <a16:creationId xmlns:a16="http://schemas.microsoft.com/office/drawing/2014/main" id="{1B47C997-7618-A54A-A1FA-12EC3072DD31}"/>
              </a:ext>
            </a:extLst>
          </p:cNvPr>
          <p:cNvCxnSpPr>
            <a:cxnSpLocks/>
          </p:cNvCxnSpPr>
          <p:nvPr/>
        </p:nvCxnSpPr>
        <p:spPr>
          <a:xfrm flipV="1">
            <a:off x="3649777" y="3146340"/>
            <a:ext cx="1490197" cy="575998"/>
          </a:xfrm>
          <a:prstGeom prst="bentConnector3">
            <a:avLst>
              <a:gd name="adj1" fmla="val 50000"/>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CE310FD6-442A-D952-A53F-21C4ECF73629}"/>
              </a:ext>
            </a:extLst>
          </p:cNvPr>
          <p:cNvPicPr>
            <a:picLocks noChangeAspect="1"/>
          </p:cNvPicPr>
          <p:nvPr/>
        </p:nvPicPr>
        <p:blipFill>
          <a:blip r:embed="rId6"/>
          <a:stretch>
            <a:fillRect/>
          </a:stretch>
        </p:blipFill>
        <p:spPr>
          <a:xfrm>
            <a:off x="7362812" y="1539122"/>
            <a:ext cx="1447619" cy="5219048"/>
          </a:xfrm>
          <a:prstGeom prst="rect">
            <a:avLst/>
          </a:prstGeom>
          <a:ln w="12700">
            <a:solidFill>
              <a:srgbClr val="000000"/>
            </a:solidFill>
          </a:ln>
        </p:spPr>
      </p:pic>
      <p:pic>
        <p:nvPicPr>
          <p:cNvPr id="44" name="Picture 43">
            <a:extLst>
              <a:ext uri="{FF2B5EF4-FFF2-40B4-BE49-F238E27FC236}">
                <a16:creationId xmlns:a16="http://schemas.microsoft.com/office/drawing/2014/main" id="{187E6C7C-9620-58CD-F813-079312255E3C}"/>
              </a:ext>
            </a:extLst>
          </p:cNvPr>
          <p:cNvPicPr>
            <a:picLocks noChangeAspect="1"/>
          </p:cNvPicPr>
          <p:nvPr/>
        </p:nvPicPr>
        <p:blipFill>
          <a:blip r:embed="rId7"/>
          <a:stretch>
            <a:fillRect/>
          </a:stretch>
        </p:blipFill>
        <p:spPr>
          <a:xfrm>
            <a:off x="8854771" y="1525801"/>
            <a:ext cx="1247619" cy="1400000"/>
          </a:xfrm>
          <a:prstGeom prst="rect">
            <a:avLst/>
          </a:prstGeom>
          <a:ln w="12700">
            <a:solidFill>
              <a:srgbClr val="000000"/>
            </a:solidFill>
          </a:ln>
        </p:spPr>
      </p:pic>
      <p:cxnSp>
        <p:nvCxnSpPr>
          <p:cNvPr id="45" name="Connector: Elbow 44">
            <a:extLst>
              <a:ext uri="{FF2B5EF4-FFF2-40B4-BE49-F238E27FC236}">
                <a16:creationId xmlns:a16="http://schemas.microsoft.com/office/drawing/2014/main" id="{226DD57C-D89A-7C6C-7BAB-6805055FCD6B}"/>
              </a:ext>
            </a:extLst>
          </p:cNvPr>
          <p:cNvCxnSpPr>
            <a:cxnSpLocks/>
          </p:cNvCxnSpPr>
          <p:nvPr/>
        </p:nvCxnSpPr>
        <p:spPr>
          <a:xfrm flipV="1">
            <a:off x="8475778" y="2577421"/>
            <a:ext cx="379125" cy="306660"/>
          </a:xfrm>
          <a:prstGeom prst="bentConnector3">
            <a:avLst>
              <a:gd name="adj1" fmla="val 50000"/>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21190ED7-3661-A90E-A857-C863D11FA3E8}"/>
              </a:ext>
            </a:extLst>
          </p:cNvPr>
          <p:cNvPicPr>
            <a:picLocks noChangeAspect="1"/>
          </p:cNvPicPr>
          <p:nvPr/>
        </p:nvPicPr>
        <p:blipFill>
          <a:blip r:embed="rId8"/>
          <a:stretch>
            <a:fillRect/>
          </a:stretch>
        </p:blipFill>
        <p:spPr>
          <a:xfrm>
            <a:off x="10301491" y="1529129"/>
            <a:ext cx="1723810" cy="3209524"/>
          </a:xfrm>
          <a:prstGeom prst="rect">
            <a:avLst/>
          </a:prstGeom>
          <a:ln w="12700">
            <a:solidFill>
              <a:srgbClr val="000000"/>
            </a:solidFill>
          </a:ln>
        </p:spPr>
      </p:pic>
      <p:cxnSp>
        <p:nvCxnSpPr>
          <p:cNvPr id="13" name="Connector: Elbow 12">
            <a:extLst>
              <a:ext uri="{FF2B5EF4-FFF2-40B4-BE49-F238E27FC236}">
                <a16:creationId xmlns:a16="http://schemas.microsoft.com/office/drawing/2014/main" id="{D4118DCD-EB6A-A20C-38DA-DB47846A071F}"/>
              </a:ext>
            </a:extLst>
          </p:cNvPr>
          <p:cNvCxnSpPr>
            <a:cxnSpLocks/>
          </p:cNvCxnSpPr>
          <p:nvPr/>
        </p:nvCxnSpPr>
        <p:spPr>
          <a:xfrm flipV="1">
            <a:off x="1082725" y="1725693"/>
            <a:ext cx="6299583" cy="296202"/>
          </a:xfrm>
          <a:prstGeom prst="bentConnector3">
            <a:avLst>
              <a:gd name="adj1" fmla="val 3268"/>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DF4C9124-66DF-68BD-BDA4-2174183D16AC}"/>
              </a:ext>
            </a:extLst>
          </p:cNvPr>
          <p:cNvCxnSpPr>
            <a:cxnSpLocks/>
          </p:cNvCxnSpPr>
          <p:nvPr/>
        </p:nvCxnSpPr>
        <p:spPr>
          <a:xfrm flipV="1">
            <a:off x="9949486" y="1970632"/>
            <a:ext cx="379125" cy="306660"/>
          </a:xfrm>
          <a:prstGeom prst="bentConnector3">
            <a:avLst>
              <a:gd name="adj1" fmla="val 50000"/>
            </a:avLst>
          </a:prstGeom>
          <a:ln w="25400">
            <a:solidFill>
              <a:srgbClr val="C00000"/>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5546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8C31FE-E4D8-F59C-C268-D4566F6A397E}"/>
              </a:ext>
            </a:extLst>
          </p:cNvPr>
          <p:cNvSpPr>
            <a:spLocks noGrp="1"/>
          </p:cNvSpPr>
          <p:nvPr>
            <p:ph type="body" sz="quarter" idx="13"/>
          </p:nvPr>
        </p:nvSpPr>
        <p:spPr/>
        <p:txBody>
          <a:bodyPr anchor="ctr"/>
          <a:lstStyle/>
          <a:p>
            <a:r>
              <a:rPr lang="en-US" sz="2800" b="1" dirty="0">
                <a:solidFill>
                  <a:schemeClr val="tx1">
                    <a:lumMod val="90000"/>
                    <a:lumOff val="10000"/>
                  </a:schemeClr>
                </a:solidFill>
              </a:rPr>
              <a:t>Save To Base</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Saving to Base &amp; Replace From Base</a:t>
            </a:r>
          </a:p>
        </p:txBody>
      </p:sp>
      <p:sp>
        <p:nvSpPr>
          <p:cNvPr id="6" name="Content Placeholder 5">
            <a:extLst>
              <a:ext uri="{FF2B5EF4-FFF2-40B4-BE49-F238E27FC236}">
                <a16:creationId xmlns:a16="http://schemas.microsoft.com/office/drawing/2014/main" id="{4D352DE5-9D5D-16F2-163A-4E298B1AEC70}"/>
              </a:ext>
            </a:extLst>
          </p:cNvPr>
          <p:cNvSpPr>
            <a:spLocks noGrp="1"/>
          </p:cNvSpPr>
          <p:nvPr>
            <p:ph sz="quarter" idx="16"/>
          </p:nvPr>
        </p:nvSpPr>
        <p:spPr>
          <a:xfrm>
            <a:off x="266700" y="1743075"/>
            <a:ext cx="5721406" cy="3219219"/>
          </a:xfrm>
        </p:spPr>
        <p:txBody>
          <a:bodyPr/>
          <a:lstStyle/>
          <a:p>
            <a:pPr marL="0" lvl="1" indent="0">
              <a:buNone/>
            </a:pPr>
            <a:r>
              <a:rPr lang="en-US" sz="2400" dirty="0">
                <a:solidFill>
                  <a:schemeClr val="tx1">
                    <a:lumMod val="90000"/>
                    <a:lumOff val="10000"/>
                  </a:schemeClr>
                </a:solidFill>
              </a:rPr>
              <a:t>If you have made changes and want them available for future forecast creations</a:t>
            </a:r>
            <a:endParaRPr lang="en-US" sz="2000" dirty="0">
              <a:solidFill>
                <a:schemeClr val="tx1">
                  <a:lumMod val="90000"/>
                  <a:lumOff val="10000"/>
                </a:schemeClr>
              </a:solidFill>
            </a:endParaRPr>
          </a:p>
          <a:p>
            <a:pPr lvl="2"/>
            <a:r>
              <a:rPr lang="en-US" sz="2000" dirty="0">
                <a:solidFill>
                  <a:schemeClr val="tx1">
                    <a:lumMod val="90000"/>
                    <a:lumOff val="10000"/>
                  </a:schemeClr>
                </a:solidFill>
              </a:rPr>
              <a:t>Changes such as:</a:t>
            </a:r>
          </a:p>
          <a:p>
            <a:pPr lvl="3"/>
            <a:r>
              <a:rPr lang="en-US" sz="2000" dirty="0">
                <a:solidFill>
                  <a:schemeClr val="tx1">
                    <a:lumMod val="90000"/>
                    <a:lumOff val="10000"/>
                  </a:schemeClr>
                </a:solidFill>
              </a:rPr>
              <a:t>Adjustments to guide curve or zones</a:t>
            </a:r>
          </a:p>
          <a:p>
            <a:pPr lvl="3"/>
            <a:r>
              <a:rPr lang="en-US" sz="2000" dirty="0">
                <a:solidFill>
                  <a:schemeClr val="tx1">
                    <a:lumMod val="90000"/>
                    <a:lumOff val="10000"/>
                  </a:schemeClr>
                </a:solidFill>
              </a:rPr>
              <a:t>Adjustments to Max-Min Release rules</a:t>
            </a:r>
          </a:p>
          <a:p>
            <a:pPr lvl="3"/>
            <a:r>
              <a:rPr lang="en-US" sz="2000" dirty="0">
                <a:solidFill>
                  <a:schemeClr val="tx1">
                    <a:lumMod val="90000"/>
                    <a:lumOff val="10000"/>
                  </a:schemeClr>
                </a:solidFill>
              </a:rPr>
              <a:t>Rating curve updates with models</a:t>
            </a:r>
          </a:p>
          <a:p>
            <a:pPr lvl="3"/>
            <a:r>
              <a:rPr lang="en-US" sz="2000" dirty="0">
                <a:solidFill>
                  <a:schemeClr val="tx1">
                    <a:lumMod val="90000"/>
                    <a:lumOff val="10000"/>
                  </a:schemeClr>
                </a:solidFill>
              </a:rPr>
              <a:t>HMS zonal parameters</a:t>
            </a:r>
          </a:p>
          <a:p>
            <a:pPr lvl="3"/>
            <a:r>
              <a:rPr lang="en-US" sz="2000" dirty="0">
                <a:solidFill>
                  <a:schemeClr val="tx1">
                    <a:lumMod val="90000"/>
                    <a:lumOff val="10000"/>
                  </a:schemeClr>
                </a:solidFill>
              </a:rPr>
              <a:t>RAS roughness coefficient calibrations</a:t>
            </a:r>
          </a:p>
        </p:txBody>
      </p:sp>
      <p:sp>
        <p:nvSpPr>
          <p:cNvPr id="12" name="Content Placeholder 11">
            <a:extLst>
              <a:ext uri="{FF2B5EF4-FFF2-40B4-BE49-F238E27FC236}">
                <a16:creationId xmlns:a16="http://schemas.microsoft.com/office/drawing/2014/main" id="{73B86F04-B1CF-0778-07E0-26E88218E5A7}"/>
              </a:ext>
            </a:extLst>
          </p:cNvPr>
          <p:cNvSpPr>
            <a:spLocks noGrp="1"/>
          </p:cNvSpPr>
          <p:nvPr>
            <p:ph sz="quarter" idx="19"/>
          </p:nvPr>
        </p:nvSpPr>
        <p:spPr>
          <a:xfrm>
            <a:off x="6203894" y="1743075"/>
            <a:ext cx="5721406" cy="3219219"/>
          </a:xfrm>
        </p:spPr>
        <p:txBody>
          <a:bodyPr/>
          <a:lstStyle/>
          <a:p>
            <a:pPr marL="0" lvl="1" indent="0">
              <a:buNone/>
            </a:pPr>
            <a:r>
              <a:rPr lang="en-US" sz="2400" dirty="0">
                <a:solidFill>
                  <a:schemeClr val="tx1">
                    <a:lumMod val="90000"/>
                    <a:lumOff val="10000"/>
                  </a:schemeClr>
                </a:solidFill>
              </a:rPr>
              <a:t>If you make changes and cannot undo them</a:t>
            </a:r>
            <a:endParaRPr lang="en-US" sz="2000" dirty="0">
              <a:solidFill>
                <a:schemeClr val="tx1">
                  <a:lumMod val="90000"/>
                  <a:lumOff val="10000"/>
                </a:schemeClr>
              </a:solidFill>
            </a:endParaRPr>
          </a:p>
          <a:p>
            <a:pPr lvl="2"/>
            <a:r>
              <a:rPr lang="en-US" sz="2000" dirty="0">
                <a:solidFill>
                  <a:schemeClr val="tx1">
                    <a:lumMod val="90000"/>
                    <a:lumOff val="10000"/>
                  </a:schemeClr>
                </a:solidFill>
              </a:rPr>
              <a:t>Too many changes in the HMS zonal parameter editor</a:t>
            </a:r>
          </a:p>
          <a:p>
            <a:pPr lvl="2"/>
            <a:r>
              <a:rPr lang="en-US" sz="2000" dirty="0">
                <a:solidFill>
                  <a:schemeClr val="tx1">
                    <a:lumMod val="90000"/>
                    <a:lumOff val="10000"/>
                  </a:schemeClr>
                </a:solidFill>
              </a:rPr>
              <a:t>Modifications to ResSim rules or zones that you want undo</a:t>
            </a:r>
          </a:p>
          <a:p>
            <a:pPr lvl="2"/>
            <a:r>
              <a:rPr lang="en-US" sz="2000" dirty="0">
                <a:solidFill>
                  <a:schemeClr val="tx1">
                    <a:lumMod val="90000"/>
                    <a:lumOff val="10000"/>
                  </a:schemeClr>
                </a:solidFill>
              </a:rPr>
              <a:t>RAS model modifications that need undone</a:t>
            </a:r>
          </a:p>
          <a:p>
            <a:pPr lvl="3"/>
            <a:r>
              <a:rPr lang="en-US" sz="2000" dirty="0">
                <a:solidFill>
                  <a:schemeClr val="tx1">
                    <a:lumMod val="90000"/>
                    <a:lumOff val="10000"/>
                  </a:schemeClr>
                </a:solidFill>
              </a:rPr>
              <a:t>Cross-Sectional edits</a:t>
            </a:r>
          </a:p>
          <a:p>
            <a:pPr lvl="3"/>
            <a:r>
              <a:rPr lang="en-US" sz="2000" dirty="0">
                <a:solidFill>
                  <a:schemeClr val="tx1">
                    <a:lumMod val="90000"/>
                    <a:lumOff val="10000"/>
                  </a:schemeClr>
                </a:solidFill>
              </a:rPr>
              <a:t>Manning's n changes</a:t>
            </a:r>
          </a:p>
          <a:p>
            <a:pPr lvl="3"/>
            <a:r>
              <a:rPr lang="en-US" sz="2000" dirty="0">
                <a:solidFill>
                  <a:schemeClr val="tx1">
                    <a:lumMod val="90000"/>
                    <a:lumOff val="10000"/>
                  </a:schemeClr>
                </a:solidFill>
              </a:rPr>
              <a:t>Roughness coefficients</a:t>
            </a:r>
          </a:p>
        </p:txBody>
      </p:sp>
      <p:sp>
        <p:nvSpPr>
          <p:cNvPr id="15" name="Text Placeholder 14">
            <a:extLst>
              <a:ext uri="{FF2B5EF4-FFF2-40B4-BE49-F238E27FC236}">
                <a16:creationId xmlns:a16="http://schemas.microsoft.com/office/drawing/2014/main" id="{56461E01-ED67-D2F6-7505-8E63F16AE401}"/>
              </a:ext>
            </a:extLst>
          </p:cNvPr>
          <p:cNvSpPr>
            <a:spLocks noGrp="1"/>
          </p:cNvSpPr>
          <p:nvPr>
            <p:ph type="body" sz="quarter" idx="20"/>
          </p:nvPr>
        </p:nvSpPr>
        <p:spPr/>
        <p:txBody>
          <a:bodyPr anchor="ctr"/>
          <a:lstStyle/>
          <a:p>
            <a:r>
              <a:rPr lang="en-US" sz="2800" b="1" dirty="0">
                <a:solidFill>
                  <a:schemeClr val="tx1">
                    <a:lumMod val="90000"/>
                    <a:lumOff val="10000"/>
                  </a:schemeClr>
                </a:solidFill>
              </a:rPr>
              <a:t>Replace From Base</a:t>
            </a:r>
          </a:p>
        </p:txBody>
      </p:sp>
      <p:sp>
        <p:nvSpPr>
          <p:cNvPr id="17" name="Text Placeholder 1">
            <a:extLst>
              <a:ext uri="{FF2B5EF4-FFF2-40B4-BE49-F238E27FC236}">
                <a16:creationId xmlns:a16="http://schemas.microsoft.com/office/drawing/2014/main" id="{E00207FF-EE79-523E-6C97-0A65FACA2E9D}"/>
              </a:ext>
            </a:extLst>
          </p:cNvPr>
          <p:cNvSpPr txBox="1">
            <a:spLocks/>
          </p:cNvSpPr>
          <p:nvPr/>
        </p:nvSpPr>
        <p:spPr bwMode="auto">
          <a:xfrm>
            <a:off x="1237785" y="5240733"/>
            <a:ext cx="9400478" cy="832920"/>
          </a:xfrm>
          <a:prstGeom prst="rect">
            <a:avLst/>
          </a:prstGeom>
          <a:noFill/>
          <a:ln w="9525">
            <a:noFill/>
            <a:miter lim="800000"/>
            <a:headEnd/>
            <a:tailEnd/>
          </a:ln>
        </p:spPr>
        <p:txBody>
          <a:bodyPr vert="horz" wrap="square" lIns="91440" tIns="45720" rIns="91440" bIns="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15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Wingdings" panose="05000000000000000000" pitchFamily="2" charset="2"/>
              <a:buChar char="§"/>
              <a:defRPr sz="24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anose="020B0604020202020204" pitchFamily="34" charset="0"/>
              <a:buChar char="•"/>
              <a:defRPr sz="18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None/>
            </a:pPr>
            <a:r>
              <a:rPr lang="en-US" dirty="0">
                <a:solidFill>
                  <a:schemeClr val="tx1">
                    <a:lumMod val="90000"/>
                    <a:lumOff val="10000"/>
                  </a:schemeClr>
                </a:solidFill>
              </a:rPr>
              <a:t>Check with your office’s procedure on leveraging these options</a:t>
            </a:r>
          </a:p>
          <a:p>
            <a:pPr lvl="2"/>
            <a:r>
              <a:rPr lang="en-US" dirty="0">
                <a:solidFill>
                  <a:schemeClr val="tx1">
                    <a:lumMod val="90000"/>
                    <a:lumOff val="10000"/>
                  </a:schemeClr>
                </a:solidFill>
              </a:rPr>
              <a:t>Some offices prohibit Saving to Base to preserve the Base directory</a:t>
            </a:r>
          </a:p>
        </p:txBody>
      </p:sp>
    </p:spTree>
    <p:extLst>
      <p:ext uri="{BB962C8B-B14F-4D97-AF65-F5344CB8AC3E}">
        <p14:creationId xmlns:p14="http://schemas.microsoft.com/office/powerpoint/2010/main" val="1271143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err="1"/>
              <a:t>SavE</a:t>
            </a:r>
            <a:r>
              <a:rPr lang="en-US" dirty="0"/>
              <a:t> to Base &amp; Replace From Base</a:t>
            </a:r>
          </a:p>
        </p:txBody>
      </p:sp>
      <p:pic>
        <p:nvPicPr>
          <p:cNvPr id="19" name="Picture 18">
            <a:extLst>
              <a:ext uri="{FF2B5EF4-FFF2-40B4-BE49-F238E27FC236}">
                <a16:creationId xmlns:a16="http://schemas.microsoft.com/office/drawing/2014/main" id="{C9A40892-CC1B-D76F-7A56-D4DE8A33154D}"/>
              </a:ext>
            </a:extLst>
          </p:cNvPr>
          <p:cNvPicPr>
            <a:picLocks noChangeAspect="1"/>
          </p:cNvPicPr>
          <p:nvPr/>
        </p:nvPicPr>
        <p:blipFill rotWithShape="1">
          <a:blip r:embed="rId2"/>
          <a:srcRect r="37966"/>
          <a:stretch/>
        </p:blipFill>
        <p:spPr>
          <a:xfrm>
            <a:off x="100109" y="961901"/>
            <a:ext cx="5995891" cy="5828409"/>
          </a:xfrm>
          <a:prstGeom prst="rect">
            <a:avLst/>
          </a:prstGeom>
          <a:effectLst>
            <a:outerShdw blurRad="50800" dist="38100" dir="2700000" algn="tl" rotWithShape="0">
              <a:prstClr val="black">
                <a:alpha val="40000"/>
              </a:prstClr>
            </a:outerShdw>
          </a:effectLst>
        </p:spPr>
      </p:pic>
      <p:pic>
        <p:nvPicPr>
          <p:cNvPr id="21" name="Picture 20">
            <a:extLst>
              <a:ext uri="{FF2B5EF4-FFF2-40B4-BE49-F238E27FC236}">
                <a16:creationId xmlns:a16="http://schemas.microsoft.com/office/drawing/2014/main" id="{4607209A-0C9F-3761-CE2F-4026A6817476}"/>
              </a:ext>
            </a:extLst>
          </p:cNvPr>
          <p:cNvPicPr>
            <a:picLocks noChangeAspect="1"/>
          </p:cNvPicPr>
          <p:nvPr/>
        </p:nvPicPr>
        <p:blipFill>
          <a:blip r:embed="rId3"/>
          <a:stretch>
            <a:fillRect/>
          </a:stretch>
        </p:blipFill>
        <p:spPr>
          <a:xfrm>
            <a:off x="1933498" y="1928898"/>
            <a:ext cx="4054730" cy="3000203"/>
          </a:xfrm>
          <a:prstGeom prst="rect">
            <a:avLst/>
          </a:prstGeom>
        </p:spPr>
      </p:pic>
      <p:cxnSp>
        <p:nvCxnSpPr>
          <p:cNvPr id="22" name="Straight Arrow Connector 21">
            <a:extLst>
              <a:ext uri="{FF2B5EF4-FFF2-40B4-BE49-F238E27FC236}">
                <a16:creationId xmlns:a16="http://schemas.microsoft.com/office/drawing/2014/main" id="{DBA5EE8B-887D-D89A-F7A4-3805CF18D93A}"/>
              </a:ext>
            </a:extLst>
          </p:cNvPr>
          <p:cNvCxnSpPr>
            <a:cxnSpLocks/>
          </p:cNvCxnSpPr>
          <p:nvPr/>
        </p:nvCxnSpPr>
        <p:spPr>
          <a:xfrm>
            <a:off x="1616927" y="3267307"/>
            <a:ext cx="446049" cy="161693"/>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FF77447-069A-B22F-6B00-09E56D5F13AA}"/>
              </a:ext>
            </a:extLst>
          </p:cNvPr>
          <p:cNvCxnSpPr>
            <a:cxnSpLocks/>
          </p:cNvCxnSpPr>
          <p:nvPr/>
        </p:nvCxnSpPr>
        <p:spPr>
          <a:xfrm flipV="1">
            <a:off x="1552188" y="4098204"/>
            <a:ext cx="510788" cy="507512"/>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0A396205-A285-4332-BE08-45DBB3E13490}"/>
              </a:ext>
            </a:extLst>
          </p:cNvPr>
          <p:cNvPicPr>
            <a:picLocks noChangeAspect="1"/>
          </p:cNvPicPr>
          <p:nvPr/>
        </p:nvPicPr>
        <p:blipFill rotWithShape="1">
          <a:blip r:embed="rId4"/>
          <a:srcRect r="38310"/>
          <a:stretch/>
        </p:blipFill>
        <p:spPr>
          <a:xfrm>
            <a:off x="6096000" y="965322"/>
            <a:ext cx="5995891" cy="5860974"/>
          </a:xfrm>
          <a:prstGeom prst="rect">
            <a:avLst/>
          </a:prstGeom>
          <a:effectLst>
            <a:outerShdw blurRad="50800" dist="38100" dir="2700000" algn="tl" rotWithShape="0">
              <a:prstClr val="black">
                <a:alpha val="40000"/>
              </a:prstClr>
            </a:outerShdw>
          </a:effectLst>
        </p:spPr>
      </p:pic>
      <p:pic>
        <p:nvPicPr>
          <p:cNvPr id="32" name="Picture 31">
            <a:extLst>
              <a:ext uri="{FF2B5EF4-FFF2-40B4-BE49-F238E27FC236}">
                <a16:creationId xmlns:a16="http://schemas.microsoft.com/office/drawing/2014/main" id="{50B3FE0A-F36F-9F70-E348-25F629D8903E}"/>
              </a:ext>
            </a:extLst>
          </p:cNvPr>
          <p:cNvPicPr>
            <a:picLocks noChangeAspect="1"/>
          </p:cNvPicPr>
          <p:nvPr/>
        </p:nvPicPr>
        <p:blipFill>
          <a:blip r:embed="rId5"/>
          <a:stretch>
            <a:fillRect/>
          </a:stretch>
        </p:blipFill>
        <p:spPr>
          <a:xfrm>
            <a:off x="7929389" y="3651236"/>
            <a:ext cx="4175959" cy="3000203"/>
          </a:xfrm>
          <a:prstGeom prst="rect">
            <a:avLst/>
          </a:prstGeom>
        </p:spPr>
      </p:pic>
      <p:cxnSp>
        <p:nvCxnSpPr>
          <p:cNvPr id="33" name="Straight Arrow Connector 32">
            <a:extLst>
              <a:ext uri="{FF2B5EF4-FFF2-40B4-BE49-F238E27FC236}">
                <a16:creationId xmlns:a16="http://schemas.microsoft.com/office/drawing/2014/main" id="{CC6E81E6-4446-2FB4-4B49-9D700055DD6F}"/>
              </a:ext>
            </a:extLst>
          </p:cNvPr>
          <p:cNvCxnSpPr>
            <a:cxnSpLocks/>
          </p:cNvCxnSpPr>
          <p:nvPr/>
        </p:nvCxnSpPr>
        <p:spPr>
          <a:xfrm>
            <a:off x="7835842" y="3396392"/>
            <a:ext cx="223025" cy="331998"/>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C57DC3B7-22D8-9D01-D551-37C9B4E9DDBC}"/>
              </a:ext>
            </a:extLst>
          </p:cNvPr>
          <p:cNvCxnSpPr>
            <a:cxnSpLocks/>
          </p:cNvCxnSpPr>
          <p:nvPr/>
        </p:nvCxnSpPr>
        <p:spPr>
          <a:xfrm flipV="1">
            <a:off x="7548079" y="3983234"/>
            <a:ext cx="510788" cy="797742"/>
          </a:xfrm>
          <a:prstGeom prst="straightConnector1">
            <a:avLst/>
          </a:prstGeom>
          <a:ln w="38100">
            <a:solidFill>
              <a:srgbClr val="C00000"/>
            </a:solidFill>
            <a:headEnd type="oval" w="lg" len="lg"/>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638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D352DE5-9D5D-16F2-163A-4E298B1AEC70}"/>
              </a:ext>
            </a:extLst>
          </p:cNvPr>
          <p:cNvSpPr>
            <a:spLocks noGrp="1"/>
          </p:cNvSpPr>
          <p:nvPr>
            <p:ph sz="quarter" idx="10"/>
          </p:nvPr>
        </p:nvSpPr>
        <p:spPr>
          <a:xfrm>
            <a:off x="266700" y="1175656"/>
            <a:ext cx="11658599" cy="5453743"/>
          </a:xfrm>
        </p:spPr>
        <p:txBody>
          <a:bodyPr/>
          <a:lstStyle/>
          <a:p>
            <a:pPr marL="0" lvl="1" indent="0">
              <a:buNone/>
            </a:pPr>
            <a:r>
              <a:rPr lang="en-US" sz="2400" dirty="0"/>
              <a:t>Posting results allow for other CAVI watersheds to extract modeled data and to exchange data to other users for other purposes</a:t>
            </a:r>
          </a:p>
          <a:p>
            <a:pPr lvl="2"/>
            <a:r>
              <a:rPr lang="en-US" sz="2000" dirty="0"/>
              <a:t>Posting to CDA GIS dashboards to access (EOC, EMs, Division, etc.)</a:t>
            </a:r>
          </a:p>
          <a:p>
            <a:pPr lvl="2"/>
            <a:r>
              <a:rPr lang="en-US" sz="2000" dirty="0"/>
              <a:t>Posting to CDA or CWMS database allows for exchange with other downstream watersheds for boundary conditions</a:t>
            </a:r>
          </a:p>
          <a:p>
            <a:pPr lvl="3"/>
            <a:r>
              <a:rPr lang="en-US" sz="2000" dirty="0"/>
              <a:t>Inter-district watersheds, downstream district, or exchange with NWS via shef</a:t>
            </a:r>
          </a:p>
          <a:p>
            <a:pPr lvl="1"/>
            <a:endParaRPr lang="en-US" sz="2400" dirty="0"/>
          </a:p>
          <a:p>
            <a:pPr marL="0" lvl="1" indent="0">
              <a:buNone/>
            </a:pPr>
            <a:r>
              <a:rPr lang="en-US" sz="2400" dirty="0"/>
              <a:t>Posting to database or remote DSS file for evaluating forecast accuracy </a:t>
            </a:r>
          </a:p>
          <a:p>
            <a:pPr lvl="2"/>
            <a:r>
              <a:rPr lang="en-US" sz="2000" dirty="0"/>
              <a:t>Versioning of time-series (i.e., many forecast under same time-series)</a:t>
            </a:r>
          </a:p>
        </p:txBody>
      </p:sp>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Posting Results</a:t>
            </a:r>
          </a:p>
        </p:txBody>
      </p:sp>
    </p:spTree>
    <p:extLst>
      <p:ext uri="{BB962C8B-B14F-4D97-AF65-F5344CB8AC3E}">
        <p14:creationId xmlns:p14="http://schemas.microsoft.com/office/powerpoint/2010/main" val="4159437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00B130-E3FC-CB77-3B24-A38AD66EA311}"/>
              </a:ext>
            </a:extLst>
          </p:cNvPr>
          <p:cNvSpPr>
            <a:spLocks noGrp="1"/>
          </p:cNvSpPr>
          <p:nvPr>
            <p:ph type="title"/>
          </p:nvPr>
        </p:nvSpPr>
        <p:spPr/>
        <p:txBody>
          <a:bodyPr/>
          <a:lstStyle/>
          <a:p>
            <a:r>
              <a:rPr lang="en-US" dirty="0"/>
              <a:t>Posting Results</a:t>
            </a:r>
          </a:p>
        </p:txBody>
      </p:sp>
      <p:pic>
        <p:nvPicPr>
          <p:cNvPr id="9" name="Picture 8">
            <a:extLst>
              <a:ext uri="{FF2B5EF4-FFF2-40B4-BE49-F238E27FC236}">
                <a16:creationId xmlns:a16="http://schemas.microsoft.com/office/drawing/2014/main" id="{C626F1D4-0A8D-197C-D0AC-CAB1B40D1C73}"/>
              </a:ext>
            </a:extLst>
          </p:cNvPr>
          <p:cNvPicPr>
            <a:picLocks noChangeAspect="1"/>
          </p:cNvPicPr>
          <p:nvPr/>
        </p:nvPicPr>
        <p:blipFill>
          <a:blip r:embed="rId2"/>
          <a:stretch>
            <a:fillRect/>
          </a:stretch>
        </p:blipFill>
        <p:spPr>
          <a:xfrm>
            <a:off x="1207151" y="961901"/>
            <a:ext cx="9777698" cy="5896099"/>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E0253118-6968-BDB2-FF1D-63FE60731131}"/>
              </a:ext>
            </a:extLst>
          </p:cNvPr>
          <p:cNvPicPr>
            <a:picLocks noChangeAspect="1"/>
          </p:cNvPicPr>
          <p:nvPr/>
        </p:nvPicPr>
        <p:blipFill>
          <a:blip r:embed="rId3"/>
          <a:stretch>
            <a:fillRect/>
          </a:stretch>
        </p:blipFill>
        <p:spPr>
          <a:xfrm>
            <a:off x="4217143" y="1429119"/>
            <a:ext cx="7859628" cy="4917375"/>
          </a:xfrm>
          <a:prstGeom prst="rect">
            <a:avLst/>
          </a:prstGeom>
        </p:spPr>
      </p:pic>
    </p:spTree>
    <p:extLst>
      <p:ext uri="{BB962C8B-B14F-4D97-AF65-F5344CB8AC3E}">
        <p14:creationId xmlns:p14="http://schemas.microsoft.com/office/powerpoint/2010/main" val="2562728282"/>
      </p:ext>
    </p:extLst>
  </p:cSld>
  <p:clrMapOvr>
    <a:masterClrMapping/>
  </p:clrMapOvr>
</p:sld>
</file>

<file path=ppt/theme/theme1.xml><?xml version="1.0" encoding="utf-8"?>
<a:theme xmlns:a="http://schemas.openxmlformats.org/drawingml/2006/main" name="Upper left castle template publi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I Upper left Castle template ">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16437</TotalTime>
  <Words>703</Words>
  <Application>Microsoft Office PowerPoint</Application>
  <PresentationFormat>Widescreen</PresentationFormat>
  <Paragraphs>92</Paragraphs>
  <Slides>14</Slides>
  <Notes>1</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14</vt:i4>
      </vt:variant>
    </vt:vector>
  </HeadingPairs>
  <TitlesOfParts>
    <vt:vector size="25" baseType="lpstr">
      <vt:lpstr>Arial</vt:lpstr>
      <vt:lpstr>Calibri</vt:lpstr>
      <vt:lpstr>Wingdings</vt:lpstr>
      <vt:lpstr>Upper left castle template public</vt:lpstr>
      <vt:lpstr>CUI Upper left Castle template </vt:lpstr>
      <vt:lpstr>traditional template NON CUI</vt:lpstr>
      <vt:lpstr>Traditional template CUI</vt:lpstr>
      <vt:lpstr>2_Upper Left Star and Castle NON CUI</vt:lpstr>
      <vt:lpstr>Upper Left Star and Castle CUI</vt:lpstr>
      <vt:lpstr>Chart Color Templates</vt:lpstr>
      <vt:lpstr>2_IWR-HEC</vt:lpstr>
      <vt:lpstr>CWMS Real-Time Modeling</vt:lpstr>
      <vt:lpstr>Overview</vt:lpstr>
      <vt:lpstr>Saving and Posting Results</vt:lpstr>
      <vt:lpstr>CAVI Watershed Folder Structure</vt:lpstr>
      <vt:lpstr>CAVI Watershed Folder Structure</vt:lpstr>
      <vt:lpstr>Saving to Base &amp; Replace From Base</vt:lpstr>
      <vt:lpstr>SavE to Base &amp; Replace From Base</vt:lpstr>
      <vt:lpstr>Posting Results</vt:lpstr>
      <vt:lpstr>Posting Results</vt:lpstr>
      <vt:lpstr>CWMS Forecasting Methodologies</vt:lpstr>
      <vt:lpstr>CWMS Forecasting Methodologies</vt:lpstr>
      <vt:lpstr>Team Forecasting</vt:lpstr>
      <vt:lpstr>Team Forecasting</vt:lpstr>
      <vt:lpstr>Questions Help additional Training</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Errett, Russell J CIV USARMY CEIWR (USA)</cp:lastModifiedBy>
  <cp:revision>491</cp:revision>
  <dcterms:created xsi:type="dcterms:W3CDTF">2017-02-20T05:10:01Z</dcterms:created>
  <dcterms:modified xsi:type="dcterms:W3CDTF">2025-02-02T02:26:06Z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