
<file path=[Content_Types].xml><?xml version="1.0" encoding="utf-8"?>
<Types xmlns="http://schemas.openxmlformats.org/package/2006/content-types">
  <Default Extension="gif" ContentType="image/gif"/>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4.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5.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7.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35.JPG" ContentType="image/jpeg"/>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9" r:id="rId11"/>
  </p:sldMasterIdLst>
  <p:notesMasterIdLst>
    <p:notesMasterId r:id="rId25"/>
  </p:notesMasterIdLst>
  <p:handoutMasterIdLst>
    <p:handoutMasterId r:id="rId26"/>
  </p:handoutMasterIdLst>
  <p:sldIdLst>
    <p:sldId id="453" r:id="rId12"/>
    <p:sldId id="290" r:id="rId13"/>
    <p:sldId id="293" r:id="rId14"/>
    <p:sldId id="294" r:id="rId15"/>
    <p:sldId id="295" r:id="rId16"/>
    <p:sldId id="296" r:id="rId17"/>
    <p:sldId id="454" r:id="rId18"/>
    <p:sldId id="447" r:id="rId19"/>
    <p:sldId id="472" r:id="rId20"/>
    <p:sldId id="473" r:id="rId21"/>
    <p:sldId id="418" r:id="rId22"/>
    <p:sldId id="417" r:id="rId23"/>
    <p:sldId id="52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774571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8</a:t>
            </a:fld>
            <a:endParaRPr lang="en-US"/>
          </a:p>
        </p:txBody>
      </p:sp>
    </p:spTree>
    <p:extLst>
      <p:ext uri="{BB962C8B-B14F-4D97-AF65-F5344CB8AC3E}">
        <p14:creationId xmlns:p14="http://schemas.microsoft.com/office/powerpoint/2010/main" val="2154070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11</a:t>
            </a:fld>
            <a:endParaRPr lang="en-US"/>
          </a:p>
        </p:txBody>
      </p:sp>
    </p:spTree>
    <p:extLst>
      <p:ext uri="{BB962C8B-B14F-4D97-AF65-F5344CB8AC3E}">
        <p14:creationId xmlns:p14="http://schemas.microsoft.com/office/powerpoint/2010/main" val="1519310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12</a:t>
            </a:fld>
            <a:endParaRPr lang="en-US"/>
          </a:p>
        </p:txBody>
      </p:sp>
    </p:spTree>
    <p:extLst>
      <p:ext uri="{BB962C8B-B14F-4D97-AF65-F5344CB8AC3E}">
        <p14:creationId xmlns:p14="http://schemas.microsoft.com/office/powerpoint/2010/main" val="4120214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13</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784434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6283759"/>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816370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4592000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413203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9780816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715934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8214315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8651502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159881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725676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0280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639849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0782096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77038589"/>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35205869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3489994123"/>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3849679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0159763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3970304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777793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77737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3044280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9525289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0555071"/>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08903559"/>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73962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792892444"/>
      </p:ext>
    </p:extLst>
  </p:cSld>
  <p:clrMapOvr>
    <a:masterClrMapping/>
  </p:clrMapOvr>
  <p:transition advClick="0"/>
</p:sldLayout>
</file>

<file path=ppt/slideLayouts/slideLayout19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83255364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300ABCE5-1252-4EF0-AB8F-FAF9A2167894}" type="slidenum">
              <a:rPr lang="en-US"/>
              <a:pPr>
                <a:defRPr/>
              </a:pPr>
              <a:t>‹#›</a:t>
            </a:fld>
            <a:endParaRPr lang="en-US"/>
          </a:p>
        </p:txBody>
      </p:sp>
    </p:spTree>
    <p:extLst>
      <p:ext uri="{BB962C8B-B14F-4D97-AF65-F5344CB8AC3E}">
        <p14:creationId xmlns:p14="http://schemas.microsoft.com/office/powerpoint/2010/main" val="2860598670"/>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33748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8.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8.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80.xml"/><Relationship Id="rId18" Type="http://schemas.openxmlformats.org/officeDocument/2006/relationships/slideLayout" Target="../slideLayouts/slideLayout185.xml"/><Relationship Id="rId26" Type="http://schemas.openxmlformats.org/officeDocument/2006/relationships/slideLayout" Target="../slideLayouts/slideLayout193.xml"/><Relationship Id="rId3" Type="http://schemas.openxmlformats.org/officeDocument/2006/relationships/slideLayout" Target="../slideLayouts/slideLayout170.xml"/><Relationship Id="rId21" Type="http://schemas.openxmlformats.org/officeDocument/2006/relationships/slideLayout" Target="../slideLayouts/slideLayout188.xml"/><Relationship Id="rId34" Type="http://schemas.openxmlformats.org/officeDocument/2006/relationships/image" Target="../media/image7.png"/><Relationship Id="rId7" Type="http://schemas.openxmlformats.org/officeDocument/2006/relationships/slideLayout" Target="../slideLayouts/slideLayout174.xml"/><Relationship Id="rId12" Type="http://schemas.openxmlformats.org/officeDocument/2006/relationships/slideLayout" Target="../slideLayouts/slideLayout179.xml"/><Relationship Id="rId17" Type="http://schemas.openxmlformats.org/officeDocument/2006/relationships/slideLayout" Target="../slideLayouts/slideLayout184.xml"/><Relationship Id="rId25" Type="http://schemas.openxmlformats.org/officeDocument/2006/relationships/slideLayout" Target="../slideLayouts/slideLayout192.xml"/><Relationship Id="rId33" Type="http://schemas.openxmlformats.org/officeDocument/2006/relationships/image" Target="../media/image6.png"/><Relationship Id="rId2" Type="http://schemas.openxmlformats.org/officeDocument/2006/relationships/slideLayout" Target="../slideLayouts/slideLayout169.xml"/><Relationship Id="rId16" Type="http://schemas.openxmlformats.org/officeDocument/2006/relationships/slideLayout" Target="../slideLayouts/slideLayout183.xml"/><Relationship Id="rId20" Type="http://schemas.openxmlformats.org/officeDocument/2006/relationships/slideLayout" Target="../slideLayouts/slideLayout187.xml"/><Relationship Id="rId29" Type="http://schemas.openxmlformats.org/officeDocument/2006/relationships/slideLayout" Target="../slideLayouts/slideLayout196.xml"/><Relationship Id="rId1" Type="http://schemas.openxmlformats.org/officeDocument/2006/relationships/slideLayout" Target="../slideLayouts/slideLayout168.xml"/><Relationship Id="rId6" Type="http://schemas.openxmlformats.org/officeDocument/2006/relationships/slideLayout" Target="../slideLayouts/slideLayout173.xml"/><Relationship Id="rId11" Type="http://schemas.openxmlformats.org/officeDocument/2006/relationships/slideLayout" Target="../slideLayouts/slideLayout178.xml"/><Relationship Id="rId24" Type="http://schemas.openxmlformats.org/officeDocument/2006/relationships/slideLayout" Target="../slideLayouts/slideLayout191.xml"/><Relationship Id="rId32" Type="http://schemas.openxmlformats.org/officeDocument/2006/relationships/image" Target="../media/image9.png"/><Relationship Id="rId5" Type="http://schemas.openxmlformats.org/officeDocument/2006/relationships/slideLayout" Target="../slideLayouts/slideLayout172.xml"/><Relationship Id="rId15" Type="http://schemas.openxmlformats.org/officeDocument/2006/relationships/slideLayout" Target="../slideLayouts/slideLayout182.xml"/><Relationship Id="rId23" Type="http://schemas.openxmlformats.org/officeDocument/2006/relationships/slideLayout" Target="../slideLayouts/slideLayout190.xml"/><Relationship Id="rId28" Type="http://schemas.openxmlformats.org/officeDocument/2006/relationships/slideLayout" Target="../slideLayouts/slideLayout195.xml"/><Relationship Id="rId10" Type="http://schemas.openxmlformats.org/officeDocument/2006/relationships/slideLayout" Target="../slideLayouts/slideLayout177.xml"/><Relationship Id="rId19" Type="http://schemas.openxmlformats.org/officeDocument/2006/relationships/slideLayout" Target="../slideLayouts/slideLayout186.xml"/><Relationship Id="rId31" Type="http://schemas.openxmlformats.org/officeDocument/2006/relationships/image" Target="../media/image1.png"/><Relationship Id="rId4" Type="http://schemas.openxmlformats.org/officeDocument/2006/relationships/slideLayout" Target="../slideLayouts/slideLayout171.xml"/><Relationship Id="rId9" Type="http://schemas.openxmlformats.org/officeDocument/2006/relationships/slideLayout" Target="../slideLayouts/slideLayout176.xml"/><Relationship Id="rId14" Type="http://schemas.openxmlformats.org/officeDocument/2006/relationships/slideLayout" Target="../slideLayouts/slideLayout181.xml"/><Relationship Id="rId22" Type="http://schemas.openxmlformats.org/officeDocument/2006/relationships/slideLayout" Target="../slideLayouts/slideLayout189.xml"/><Relationship Id="rId27" Type="http://schemas.openxmlformats.org/officeDocument/2006/relationships/slideLayout" Target="../slideLayouts/slideLayout194.xml"/><Relationship Id="rId30" Type="http://schemas.openxmlformats.org/officeDocument/2006/relationships/theme" Target="../theme/theme8.xml"/><Relationship Id="rId8" Type="http://schemas.openxmlformats.org/officeDocument/2006/relationships/slideLayout" Target="../slideLayouts/slideLayout1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2"/>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26" r:id="rId28"/>
    <p:sldLayoutId id="2147484259" r:id="rId29"/>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903412275"/>
      </p:ext>
    </p:extLst>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 id="2147484241" r:id="rId12"/>
    <p:sldLayoutId id="2147484242" r:id="rId13"/>
    <p:sldLayoutId id="2147484243" r:id="rId14"/>
    <p:sldLayoutId id="2147484244" r:id="rId15"/>
    <p:sldLayoutId id="2147484245" r:id="rId16"/>
    <p:sldLayoutId id="2147484246" r:id="rId17"/>
    <p:sldLayoutId id="2147484247" r:id="rId18"/>
    <p:sldLayoutId id="2147484248" r:id="rId19"/>
    <p:sldLayoutId id="2147484249" r:id="rId20"/>
    <p:sldLayoutId id="2147484250" r:id="rId21"/>
    <p:sldLayoutId id="2147484251" r:id="rId22"/>
    <p:sldLayoutId id="2147484252" r:id="rId23"/>
    <p:sldLayoutId id="2147484253" r:id="rId24"/>
    <p:sldLayoutId id="2147484254" r:id="rId25"/>
    <p:sldLayoutId id="2147484255" r:id="rId26"/>
    <p:sldLayoutId id="2147484256" r:id="rId27"/>
    <p:sldLayoutId id="2147484257" r:id="rId28"/>
    <p:sldLayoutId id="2147484258"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8.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28.xml"/><Relationship Id="rId5" Type="http://schemas.openxmlformats.org/officeDocument/2006/relationships/image" Target="../media/image31.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ST. Louis District CWMS Implementation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314854" y="961901"/>
            <a:ext cx="7562291" cy="5073558"/>
          </a:xfrm>
          <a:prstGeom prst="rect">
            <a:avLst/>
          </a:prstGeom>
          <a:ln w="12700">
            <a:solidFill>
              <a:schemeClr val="tx1"/>
            </a:solidFill>
          </a:ln>
        </p:spPr>
      </p:pic>
      <p:sp>
        <p:nvSpPr>
          <p:cNvPr id="4" name="Title 3">
            <a:extLst>
              <a:ext uri="{FF2B5EF4-FFF2-40B4-BE49-F238E27FC236}">
                <a16:creationId xmlns:a16="http://schemas.microsoft.com/office/drawing/2014/main" id="{8CB6158C-BB6B-F38B-B267-4FA412F3E3AE}"/>
              </a:ext>
            </a:extLst>
          </p:cNvPr>
          <p:cNvSpPr>
            <a:spLocks noGrp="1"/>
          </p:cNvSpPr>
          <p:nvPr>
            <p:ph type="title"/>
          </p:nvPr>
        </p:nvSpPr>
        <p:spPr/>
        <p:txBody>
          <a:bodyPr/>
          <a:lstStyle/>
          <a:p>
            <a:r>
              <a:rPr lang="en-US" dirty="0"/>
              <a:t>16-Day QPF</a:t>
            </a:r>
          </a:p>
        </p:txBody>
      </p:sp>
    </p:spTree>
    <p:extLst>
      <p:ext uri="{BB962C8B-B14F-4D97-AF65-F5344CB8AC3E}">
        <p14:creationId xmlns:p14="http://schemas.microsoft.com/office/powerpoint/2010/main" val="262062603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931970" y="961901"/>
            <a:ext cx="8328059" cy="5057628"/>
          </a:xfrm>
          <a:prstGeom prst="rect">
            <a:avLst/>
          </a:prstGeom>
          <a:ln w="12700">
            <a:solidFill>
              <a:schemeClr val="tx1"/>
            </a:solidFill>
          </a:ln>
        </p:spPr>
      </p:pic>
      <p:sp>
        <p:nvSpPr>
          <p:cNvPr id="5" name="Title 4">
            <a:extLst>
              <a:ext uri="{FF2B5EF4-FFF2-40B4-BE49-F238E27FC236}">
                <a16:creationId xmlns:a16="http://schemas.microsoft.com/office/drawing/2014/main" id="{371701F2-6B32-AE52-AB36-2BEB7CE45727}"/>
              </a:ext>
            </a:extLst>
          </p:cNvPr>
          <p:cNvSpPr>
            <a:spLocks noGrp="1"/>
          </p:cNvSpPr>
          <p:nvPr>
            <p:ph type="title"/>
          </p:nvPr>
        </p:nvSpPr>
        <p:spPr/>
        <p:txBody>
          <a:bodyPr/>
          <a:lstStyle/>
          <a:p>
            <a:r>
              <a:rPr lang="en-US" dirty="0"/>
              <a:t>Gridded Precipitation</a:t>
            </a:r>
          </a:p>
        </p:txBody>
      </p:sp>
    </p:spTree>
    <p:extLst>
      <p:ext uri="{BB962C8B-B14F-4D97-AF65-F5344CB8AC3E}">
        <p14:creationId xmlns:p14="http://schemas.microsoft.com/office/powerpoint/2010/main" val="1080553314"/>
      </p:ext>
    </p:extLst>
  </p:cSld>
  <p:clrMapOvr>
    <a:masterClrMapping/>
  </p:clrMapOvr>
  <p:transition advTm="75349"/>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9257" y="961901"/>
            <a:ext cx="9033486" cy="5063586"/>
          </a:xfrm>
          <a:prstGeom prst="rect">
            <a:avLst/>
          </a:prstGeom>
          <a:ln w="12700">
            <a:solidFill>
              <a:schemeClr val="tx1"/>
            </a:solidFill>
          </a:ln>
        </p:spPr>
      </p:pic>
      <p:sp>
        <p:nvSpPr>
          <p:cNvPr id="5" name="Title 4">
            <a:extLst>
              <a:ext uri="{FF2B5EF4-FFF2-40B4-BE49-F238E27FC236}">
                <a16:creationId xmlns:a16="http://schemas.microsoft.com/office/drawing/2014/main" id="{7BA3B30F-009A-A731-0408-E98C18BDF22B}"/>
              </a:ext>
            </a:extLst>
          </p:cNvPr>
          <p:cNvSpPr>
            <a:spLocks noGrp="1"/>
          </p:cNvSpPr>
          <p:nvPr>
            <p:ph type="title"/>
          </p:nvPr>
        </p:nvSpPr>
        <p:spPr/>
        <p:txBody>
          <a:bodyPr/>
          <a:lstStyle/>
          <a:p>
            <a:r>
              <a:rPr lang="en-US" dirty="0"/>
              <a:t>Gridded Precipitation</a:t>
            </a:r>
          </a:p>
        </p:txBody>
      </p:sp>
    </p:spTree>
    <p:extLst>
      <p:ext uri="{BB962C8B-B14F-4D97-AF65-F5344CB8AC3E}">
        <p14:creationId xmlns:p14="http://schemas.microsoft.com/office/powerpoint/2010/main" val="1319729610"/>
      </p:ext>
    </p:extLst>
  </p:cSld>
  <p:clrMapOvr>
    <a:masterClrMapping/>
  </p:clrMapOvr>
  <p:transition advTm="32519"/>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3EDAD2-37C7-DACB-7BF2-2457B6DBBEC1}"/>
              </a:ext>
            </a:extLst>
          </p:cNvPr>
          <p:cNvSpPr>
            <a:spLocks noGrp="1"/>
          </p:cNvSpPr>
          <p:nvPr>
            <p:ph sz="quarter" idx="10"/>
          </p:nvPr>
        </p:nvSpPr>
        <p:spPr>
          <a:xfrm>
            <a:off x="268940" y="1326776"/>
            <a:ext cx="11656359" cy="5302624"/>
          </a:xfrm>
        </p:spPr>
        <p:txBody>
          <a:bodyPr/>
          <a:lstStyle/>
          <a:p>
            <a:pPr lvl="1">
              <a:buFont typeface="Arial" panose="020B0604020202020204" pitchFamily="34" charset="0"/>
              <a:buChar char="•"/>
            </a:pPr>
            <a:r>
              <a:rPr lang="en-US" sz="2800" dirty="0"/>
              <a:t>St. Louis District Overview</a:t>
            </a:r>
          </a:p>
          <a:p>
            <a:pPr lvl="1">
              <a:buFont typeface="Arial" panose="020B0604020202020204" pitchFamily="34" charset="0"/>
              <a:buChar char="•"/>
            </a:pPr>
            <a:endParaRPr lang="en-US" sz="2800" dirty="0"/>
          </a:p>
          <a:p>
            <a:pPr lvl="1">
              <a:buFont typeface="Arial" panose="020B0604020202020204" pitchFamily="34" charset="0"/>
              <a:buChar char="•"/>
            </a:pPr>
            <a:r>
              <a:rPr lang="en-US" sz="2800" dirty="0"/>
              <a:t>Review of CWMS Implementation within the St. Louis District</a:t>
            </a:r>
          </a:p>
          <a:p>
            <a:pPr lvl="1">
              <a:buFont typeface="Arial" panose="020B0604020202020204" pitchFamily="34" charset="0"/>
              <a:buChar char="•"/>
            </a:pPr>
            <a:endParaRPr lang="en-US" sz="2800" dirty="0"/>
          </a:p>
          <a:p>
            <a:pPr lvl="1">
              <a:spcAft>
                <a:spcPts val="600"/>
              </a:spcAft>
              <a:buFont typeface="Arial" panose="020B0604020202020204" pitchFamily="34" charset="0"/>
              <a:buChar char="•"/>
            </a:pPr>
            <a:r>
              <a:rPr lang="en-US" sz="2800" dirty="0"/>
              <a:t>Application of CWMS with the St. Louis District</a:t>
            </a:r>
          </a:p>
          <a:p>
            <a:pPr lvl="2">
              <a:spcAft>
                <a:spcPts val="600"/>
              </a:spcAft>
              <a:buFont typeface="Courier New" panose="02070309020205020404" pitchFamily="49" charset="0"/>
              <a:buChar char="o"/>
            </a:pPr>
            <a:r>
              <a:rPr lang="en-US" sz="2200" dirty="0"/>
              <a:t>Examples of CWMS usage</a:t>
            </a:r>
          </a:p>
          <a:p>
            <a:pPr lvl="2">
              <a:spcAft>
                <a:spcPts val="600"/>
              </a:spcAft>
              <a:buFont typeface="Courier New" panose="02070309020205020404" pitchFamily="49" charset="0"/>
              <a:buChar char="o"/>
            </a:pPr>
            <a:r>
              <a:rPr lang="en-US" sz="2200" dirty="0"/>
              <a:t>Evaluation of performance of CWMS vs Legacy</a:t>
            </a:r>
          </a:p>
          <a:p>
            <a:endParaRPr lang="en-US" dirty="0"/>
          </a:p>
        </p:txBody>
      </p:sp>
      <p:sp>
        <p:nvSpPr>
          <p:cNvPr id="4" name="Title 3">
            <a:extLst>
              <a:ext uri="{FF2B5EF4-FFF2-40B4-BE49-F238E27FC236}">
                <a16:creationId xmlns:a16="http://schemas.microsoft.com/office/drawing/2014/main" id="{23EE1B88-90BC-53CA-99FD-25388E6BBD5E}"/>
              </a:ext>
            </a:extLst>
          </p:cNvPr>
          <p:cNvSpPr>
            <a:spLocks noGrp="1"/>
          </p:cNvSpPr>
          <p:nvPr>
            <p:ph type="title"/>
          </p:nvPr>
        </p:nvSpPr>
        <p:spPr/>
        <p:txBody>
          <a:bodyPr/>
          <a:lstStyle/>
          <a:p>
            <a:r>
              <a:rPr lang="en-US" b="1" dirty="0"/>
              <a:t>Overview</a:t>
            </a:r>
            <a:endParaRPr lang="en-US" dirty="0"/>
          </a:p>
        </p:txBody>
      </p:sp>
    </p:spTree>
    <p:extLst>
      <p:ext uri="{BB962C8B-B14F-4D97-AF65-F5344CB8AC3E}">
        <p14:creationId xmlns:p14="http://schemas.microsoft.com/office/powerpoint/2010/main" val="1023082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USACE Boundaries</a:t>
            </a:r>
          </a:p>
        </p:txBody>
      </p:sp>
      <p:pic>
        <p:nvPicPr>
          <p:cNvPr id="8" name="Content Placeholder 7">
            <a:extLst>
              <a:ext uri="{FF2B5EF4-FFF2-40B4-BE49-F238E27FC236}">
                <a16:creationId xmlns:a16="http://schemas.microsoft.com/office/drawing/2014/main" id="{C79DE6E2-57AA-A34E-FBEC-BDAA0D7DC0FE}"/>
              </a:ext>
            </a:extLst>
          </p:cNvPr>
          <p:cNvPicPr>
            <a:picLocks noGrp="1" noChangeAspect="1"/>
          </p:cNvPicPr>
          <p:nvPr>
            <p:ph sz="quarter" idx="10"/>
          </p:nvPr>
        </p:nvPicPr>
        <p:blipFill rotWithShape="1">
          <a:blip r:embed="rId2">
            <a:extLst>
              <a:ext uri="{28A0092B-C50C-407E-A947-70E740481C1C}">
                <a14:useLocalDpi xmlns:a14="http://schemas.microsoft.com/office/drawing/2010/main" val="0"/>
              </a:ext>
            </a:extLst>
          </a:blip>
          <a:srcRect/>
          <a:stretch/>
        </p:blipFill>
        <p:spPr>
          <a:xfrm>
            <a:off x="2195986" y="961901"/>
            <a:ext cx="7800027" cy="5828409"/>
          </a:xfrm>
          <a:prstGeom prst="rect">
            <a:avLst/>
          </a:prstGeom>
        </p:spPr>
      </p:pic>
    </p:spTree>
    <p:extLst>
      <p:ext uri="{BB962C8B-B14F-4D97-AF65-F5344CB8AC3E}">
        <p14:creationId xmlns:p14="http://schemas.microsoft.com/office/powerpoint/2010/main" val="2462849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b="1" dirty="0"/>
              <a:t>St. Louis District</a:t>
            </a:r>
            <a:endParaRPr lang="en-US" dirty="0"/>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2">
            <a:extLst>
              <a:ext uri="{FF2B5EF4-FFF2-40B4-BE49-F238E27FC236}">
                <a16:creationId xmlns:a16="http://schemas.microsoft.com/office/drawing/2014/main" id="{2AB6F4F2-6833-C1A5-C52A-8F842E8014B5}"/>
              </a:ext>
            </a:extLst>
          </p:cNvPr>
          <p:cNvPicPr>
            <a:picLocks noChangeAspect="1" noChangeArrowheads="1"/>
          </p:cNvPicPr>
          <p:nvPr/>
        </p:nvPicPr>
        <p:blipFill>
          <a:blip r:embed="rId2" cstate="print"/>
          <a:srcRect l="18694" t="4944" r="14961" b="46042"/>
          <a:stretch>
            <a:fillRect/>
          </a:stretch>
        </p:blipFill>
        <p:spPr bwMode="auto">
          <a:xfrm>
            <a:off x="2036735" y="961901"/>
            <a:ext cx="7042631" cy="5691249"/>
          </a:xfrm>
          <a:prstGeom prst="rect">
            <a:avLst/>
          </a:prstGeom>
          <a:solidFill>
            <a:schemeClr val="tx1"/>
          </a:solidFill>
          <a:ln w="19050" algn="ctr">
            <a:noFill/>
            <a:miter lim="800000"/>
            <a:headEnd/>
            <a:tailEnd/>
          </a:ln>
          <a:effectLst/>
        </p:spPr>
      </p:pic>
      <p:sp>
        <p:nvSpPr>
          <p:cNvPr id="9" name="Text Box 7">
            <a:extLst>
              <a:ext uri="{FF2B5EF4-FFF2-40B4-BE49-F238E27FC236}">
                <a16:creationId xmlns:a16="http://schemas.microsoft.com/office/drawing/2014/main" id="{732FC5F0-A117-C8B0-5E50-2F47062D7133}"/>
              </a:ext>
            </a:extLst>
          </p:cNvPr>
          <p:cNvSpPr txBox="1">
            <a:spLocks noChangeArrowheads="1"/>
          </p:cNvSpPr>
          <p:nvPr/>
        </p:nvSpPr>
        <p:spPr bwMode="auto">
          <a:xfrm>
            <a:off x="8101084" y="2350800"/>
            <a:ext cx="1295400" cy="581025"/>
          </a:xfrm>
          <a:prstGeom prst="rect">
            <a:avLst/>
          </a:prstGeom>
          <a:solidFill>
            <a:srgbClr val="FFFFFF">
              <a:alpha val="50000"/>
            </a:srgbClr>
          </a:solidFill>
          <a:ln w="9525" algn="ctr">
            <a:noFill/>
            <a:miter lim="800000"/>
            <a:headEnd/>
            <a:tailEnd/>
          </a:ln>
          <a:effectLst/>
        </p:spPr>
        <p:txBody>
          <a:bodyPr wrap="square">
            <a:spAutoFit/>
          </a:bodyPr>
          <a:lstStyle/>
          <a:p>
            <a:pPr>
              <a:spcBef>
                <a:spcPct val="50000"/>
              </a:spcBef>
            </a:pPr>
            <a:r>
              <a:rPr lang="en-US" sz="1600" b="1" dirty="0">
                <a:solidFill>
                  <a:srgbClr val="CC3300"/>
                </a:solidFill>
                <a:effectLst>
                  <a:outerShdw blurRad="38100" dist="38100" dir="2700000" algn="tl">
                    <a:srgbClr val="C0C0C0"/>
                  </a:outerShdw>
                </a:effectLst>
              </a:rPr>
              <a:t>Lake Shelbyville</a:t>
            </a:r>
          </a:p>
        </p:txBody>
      </p:sp>
      <p:sp>
        <p:nvSpPr>
          <p:cNvPr id="10" name="Text Box 8">
            <a:extLst>
              <a:ext uri="{FF2B5EF4-FFF2-40B4-BE49-F238E27FC236}">
                <a16:creationId xmlns:a16="http://schemas.microsoft.com/office/drawing/2014/main" id="{4471519D-010D-106E-93A2-0A56903A6D91}"/>
              </a:ext>
            </a:extLst>
          </p:cNvPr>
          <p:cNvSpPr txBox="1">
            <a:spLocks noChangeArrowheads="1"/>
          </p:cNvSpPr>
          <p:nvPr/>
        </p:nvSpPr>
        <p:spPr bwMode="auto">
          <a:xfrm>
            <a:off x="7767851" y="4507200"/>
            <a:ext cx="762000" cy="581025"/>
          </a:xfrm>
          <a:prstGeom prst="rect">
            <a:avLst/>
          </a:prstGeom>
          <a:solidFill>
            <a:srgbClr val="FFFFFF">
              <a:alpha val="50000"/>
            </a:srgbClr>
          </a:solidFill>
          <a:ln w="9525" algn="ctr">
            <a:noFill/>
            <a:miter lim="800000"/>
            <a:headEnd/>
            <a:tailEnd/>
          </a:ln>
          <a:effectLst/>
        </p:spPr>
        <p:txBody>
          <a:bodyPr wrap="square">
            <a:spAutoFit/>
          </a:bodyPr>
          <a:lstStyle/>
          <a:p>
            <a:pPr algn="l">
              <a:spcBef>
                <a:spcPct val="50000"/>
              </a:spcBef>
            </a:pPr>
            <a:r>
              <a:rPr lang="en-US" sz="1600" b="1" dirty="0">
                <a:solidFill>
                  <a:srgbClr val="CC3300"/>
                </a:solidFill>
                <a:effectLst>
                  <a:outerShdw blurRad="38100" dist="38100" dir="2700000" algn="tl">
                    <a:srgbClr val="C0C0C0"/>
                  </a:outerShdw>
                </a:effectLst>
              </a:rPr>
              <a:t>Rend Lake</a:t>
            </a:r>
          </a:p>
        </p:txBody>
      </p:sp>
      <p:sp>
        <p:nvSpPr>
          <p:cNvPr id="11" name="Text Box 9">
            <a:extLst>
              <a:ext uri="{FF2B5EF4-FFF2-40B4-BE49-F238E27FC236}">
                <a16:creationId xmlns:a16="http://schemas.microsoft.com/office/drawing/2014/main" id="{72FA3B5A-00D0-C54E-E634-04B2A9CAEAF8}"/>
              </a:ext>
            </a:extLst>
          </p:cNvPr>
          <p:cNvSpPr txBox="1">
            <a:spLocks noChangeArrowheads="1"/>
          </p:cNvSpPr>
          <p:nvPr/>
        </p:nvSpPr>
        <p:spPr bwMode="auto">
          <a:xfrm>
            <a:off x="7234451" y="3549933"/>
            <a:ext cx="914400" cy="581025"/>
          </a:xfrm>
          <a:prstGeom prst="rect">
            <a:avLst/>
          </a:prstGeom>
          <a:solidFill>
            <a:srgbClr val="FFFFFF">
              <a:alpha val="50000"/>
            </a:srgbClr>
          </a:solidFill>
          <a:ln w="9525" algn="ctr">
            <a:noFill/>
            <a:miter lim="800000"/>
            <a:headEnd/>
            <a:tailEnd/>
          </a:ln>
          <a:effectLst/>
        </p:spPr>
        <p:txBody>
          <a:bodyPr wrap="square">
            <a:spAutoFit/>
          </a:bodyPr>
          <a:lstStyle/>
          <a:p>
            <a:pPr algn="l">
              <a:spcBef>
                <a:spcPct val="50000"/>
              </a:spcBef>
            </a:pPr>
            <a:r>
              <a:rPr lang="en-US" sz="1600" b="1" dirty="0">
                <a:solidFill>
                  <a:srgbClr val="CC3300"/>
                </a:solidFill>
                <a:effectLst>
                  <a:outerShdw blurRad="38100" dist="38100" dir="2700000" algn="tl">
                    <a:srgbClr val="C0C0C0"/>
                  </a:outerShdw>
                </a:effectLst>
              </a:rPr>
              <a:t>Carlyle Lake</a:t>
            </a:r>
          </a:p>
        </p:txBody>
      </p:sp>
      <p:sp>
        <p:nvSpPr>
          <p:cNvPr id="12" name="Text Box 10">
            <a:extLst>
              <a:ext uri="{FF2B5EF4-FFF2-40B4-BE49-F238E27FC236}">
                <a16:creationId xmlns:a16="http://schemas.microsoft.com/office/drawing/2014/main" id="{B49F4C7C-E03A-07EA-4AF3-7369E1984BE5}"/>
              </a:ext>
            </a:extLst>
          </p:cNvPr>
          <p:cNvSpPr txBox="1">
            <a:spLocks noChangeArrowheads="1"/>
          </p:cNvSpPr>
          <p:nvPr/>
        </p:nvSpPr>
        <p:spPr bwMode="auto">
          <a:xfrm>
            <a:off x="4186450" y="6072125"/>
            <a:ext cx="1371600" cy="581025"/>
          </a:xfrm>
          <a:prstGeom prst="rect">
            <a:avLst/>
          </a:prstGeom>
          <a:solidFill>
            <a:srgbClr val="FFFFFF">
              <a:alpha val="50000"/>
            </a:srgbClr>
          </a:solidFill>
          <a:ln w="9525" algn="ctr">
            <a:noFill/>
            <a:miter lim="800000"/>
            <a:headEnd/>
            <a:tailEnd/>
          </a:ln>
          <a:effectLst/>
        </p:spPr>
        <p:txBody>
          <a:bodyPr wrap="square">
            <a:spAutoFit/>
          </a:bodyPr>
          <a:lstStyle/>
          <a:p>
            <a:pPr algn="r">
              <a:spcBef>
                <a:spcPct val="50000"/>
              </a:spcBef>
            </a:pPr>
            <a:r>
              <a:rPr lang="en-US" sz="1600" b="1" dirty="0">
                <a:solidFill>
                  <a:srgbClr val="CC3300"/>
                </a:solidFill>
                <a:effectLst>
                  <a:outerShdw blurRad="38100" dist="38100" dir="2700000" algn="tl">
                    <a:srgbClr val="C0C0C0"/>
                  </a:outerShdw>
                </a:effectLst>
              </a:rPr>
              <a:t>Wappapello Lake</a:t>
            </a:r>
          </a:p>
        </p:txBody>
      </p:sp>
      <p:sp>
        <p:nvSpPr>
          <p:cNvPr id="13" name="Text Box 11">
            <a:extLst>
              <a:ext uri="{FF2B5EF4-FFF2-40B4-BE49-F238E27FC236}">
                <a16:creationId xmlns:a16="http://schemas.microsoft.com/office/drawing/2014/main" id="{F0EEB564-81FD-EE4A-9B9B-3D277B72E321}"/>
              </a:ext>
            </a:extLst>
          </p:cNvPr>
          <p:cNvSpPr txBox="1">
            <a:spLocks noChangeArrowheads="1"/>
          </p:cNvSpPr>
          <p:nvPr/>
        </p:nvSpPr>
        <p:spPr bwMode="auto">
          <a:xfrm>
            <a:off x="2520373" y="2001721"/>
            <a:ext cx="1295400" cy="581025"/>
          </a:xfrm>
          <a:prstGeom prst="rect">
            <a:avLst/>
          </a:prstGeom>
          <a:solidFill>
            <a:srgbClr val="FFFFFF">
              <a:alpha val="50000"/>
            </a:srgbClr>
          </a:solidFill>
          <a:ln w="9525" algn="ctr">
            <a:noFill/>
            <a:miter lim="800000"/>
            <a:headEnd/>
            <a:tailEnd/>
          </a:ln>
          <a:effectLst/>
        </p:spPr>
        <p:txBody>
          <a:bodyPr wrap="square">
            <a:spAutoFit/>
          </a:bodyPr>
          <a:lstStyle/>
          <a:p>
            <a:pPr>
              <a:spcBef>
                <a:spcPct val="50000"/>
              </a:spcBef>
            </a:pPr>
            <a:r>
              <a:rPr lang="en-US" sz="1600" b="1" dirty="0">
                <a:solidFill>
                  <a:srgbClr val="CC3300"/>
                </a:solidFill>
                <a:effectLst>
                  <a:outerShdw blurRad="38100" dist="38100" dir="2700000" algn="tl">
                    <a:srgbClr val="C0C0C0"/>
                  </a:outerShdw>
                </a:effectLst>
              </a:rPr>
              <a:t>Mark Twain Lake</a:t>
            </a:r>
          </a:p>
        </p:txBody>
      </p:sp>
      <p:sp>
        <p:nvSpPr>
          <p:cNvPr id="14" name="Text Box 12">
            <a:extLst>
              <a:ext uri="{FF2B5EF4-FFF2-40B4-BE49-F238E27FC236}">
                <a16:creationId xmlns:a16="http://schemas.microsoft.com/office/drawing/2014/main" id="{FAF95933-B9CA-E3D4-1EA6-3C6777A55A77}"/>
              </a:ext>
            </a:extLst>
          </p:cNvPr>
          <p:cNvSpPr txBox="1">
            <a:spLocks noChangeArrowheads="1"/>
          </p:cNvSpPr>
          <p:nvPr/>
        </p:nvSpPr>
        <p:spPr bwMode="auto">
          <a:xfrm rot="1767986">
            <a:off x="5534083" y="4492313"/>
            <a:ext cx="1309734" cy="253916"/>
          </a:xfrm>
          <a:prstGeom prst="rect">
            <a:avLst/>
          </a:prstGeom>
          <a:noFill/>
          <a:ln w="9525" algn="ctr">
            <a:noFill/>
            <a:miter lim="800000"/>
            <a:headEnd/>
            <a:tailEnd/>
          </a:ln>
          <a:effectLst/>
        </p:spPr>
        <p:txBody>
          <a:bodyPr wrap="square">
            <a:spAutoFit/>
          </a:bodyPr>
          <a:lstStyle/>
          <a:p>
            <a:pPr algn="l">
              <a:spcBef>
                <a:spcPct val="50000"/>
              </a:spcBef>
            </a:pPr>
            <a:r>
              <a:rPr lang="en-US" sz="1000" b="1" dirty="0">
                <a:solidFill>
                  <a:srgbClr val="008000"/>
                </a:solidFill>
              </a:rPr>
              <a:t>Mississippi River</a:t>
            </a:r>
          </a:p>
        </p:txBody>
      </p:sp>
      <p:sp>
        <p:nvSpPr>
          <p:cNvPr id="15" name="Text Box 13">
            <a:extLst>
              <a:ext uri="{FF2B5EF4-FFF2-40B4-BE49-F238E27FC236}">
                <a16:creationId xmlns:a16="http://schemas.microsoft.com/office/drawing/2014/main" id="{D825DBF7-86FE-3CC4-4E3B-C35BDBA07CD8}"/>
              </a:ext>
            </a:extLst>
          </p:cNvPr>
          <p:cNvSpPr txBox="1">
            <a:spLocks noChangeArrowheads="1"/>
          </p:cNvSpPr>
          <p:nvPr/>
        </p:nvSpPr>
        <p:spPr bwMode="auto">
          <a:xfrm rot="16200000">
            <a:off x="4774115" y="2392071"/>
            <a:ext cx="1154113" cy="246221"/>
          </a:xfrm>
          <a:prstGeom prst="rect">
            <a:avLst/>
          </a:prstGeom>
          <a:noFill/>
          <a:ln w="9525" algn="ctr">
            <a:noFill/>
            <a:miter lim="800000"/>
            <a:headEnd/>
            <a:tailEnd/>
          </a:ln>
          <a:effectLst/>
        </p:spPr>
        <p:txBody>
          <a:bodyPr wrap="square">
            <a:spAutoFit/>
          </a:bodyPr>
          <a:lstStyle/>
          <a:p>
            <a:pPr algn="l">
              <a:spcBef>
                <a:spcPct val="50000"/>
              </a:spcBef>
            </a:pPr>
            <a:r>
              <a:rPr lang="en-US" sz="1000" b="1" dirty="0">
                <a:solidFill>
                  <a:srgbClr val="008000"/>
                </a:solidFill>
              </a:rPr>
              <a:t>Illinois River</a:t>
            </a:r>
          </a:p>
        </p:txBody>
      </p:sp>
      <p:sp>
        <p:nvSpPr>
          <p:cNvPr id="16" name="Text Box 14">
            <a:extLst>
              <a:ext uri="{FF2B5EF4-FFF2-40B4-BE49-F238E27FC236}">
                <a16:creationId xmlns:a16="http://schemas.microsoft.com/office/drawing/2014/main" id="{236930CC-B19F-7125-39C8-FCDE60720151}"/>
              </a:ext>
            </a:extLst>
          </p:cNvPr>
          <p:cNvSpPr txBox="1">
            <a:spLocks noChangeArrowheads="1"/>
          </p:cNvSpPr>
          <p:nvPr/>
        </p:nvSpPr>
        <p:spPr bwMode="auto">
          <a:xfrm rot="989803">
            <a:off x="3799421" y="3703520"/>
            <a:ext cx="1118567" cy="253916"/>
          </a:xfrm>
          <a:prstGeom prst="rect">
            <a:avLst/>
          </a:prstGeom>
          <a:noFill/>
          <a:ln w="9525" algn="ctr">
            <a:noFill/>
            <a:miter lim="800000"/>
            <a:headEnd/>
            <a:tailEnd/>
          </a:ln>
          <a:effectLst/>
        </p:spPr>
        <p:txBody>
          <a:bodyPr wrap="square">
            <a:spAutoFit/>
          </a:bodyPr>
          <a:lstStyle/>
          <a:p>
            <a:pPr algn="l">
              <a:spcBef>
                <a:spcPct val="50000"/>
              </a:spcBef>
            </a:pPr>
            <a:r>
              <a:rPr lang="en-US" sz="1000" b="1" dirty="0">
                <a:solidFill>
                  <a:srgbClr val="008000"/>
                </a:solidFill>
              </a:rPr>
              <a:t>Missouri River</a:t>
            </a:r>
          </a:p>
        </p:txBody>
      </p:sp>
    </p:spTree>
    <p:extLst>
      <p:ext uri="{BB962C8B-B14F-4D97-AF65-F5344CB8AC3E}">
        <p14:creationId xmlns:p14="http://schemas.microsoft.com/office/powerpoint/2010/main" val="3391829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ADEA838-8C49-28C0-E20D-A172EF5EC22B}"/>
              </a:ext>
            </a:extLst>
          </p:cNvPr>
          <p:cNvPicPr>
            <a:picLocks noChangeAspect="1" noChangeArrowheads="1"/>
          </p:cNvPicPr>
          <p:nvPr/>
        </p:nvPicPr>
        <p:blipFill>
          <a:blip r:embed="rId2" cstate="print"/>
          <a:srcRect l="18694" t="4944" r="14961" b="46042"/>
          <a:stretch>
            <a:fillRect/>
          </a:stretch>
        </p:blipFill>
        <p:spPr bwMode="auto">
          <a:xfrm>
            <a:off x="2921337" y="1305803"/>
            <a:ext cx="5958349" cy="4815027"/>
          </a:xfrm>
          <a:prstGeom prst="rect">
            <a:avLst/>
          </a:prstGeom>
          <a:noFill/>
          <a:ln w="9525" algn="ctr">
            <a:noFill/>
            <a:miter lim="800000"/>
            <a:headEnd/>
            <a:tailEnd/>
          </a:ln>
          <a:effectLst/>
        </p:spPr>
      </p:pic>
      <p:sp>
        <p:nvSpPr>
          <p:cNvPr id="40" name="Freeform 14">
            <a:extLst>
              <a:ext uri="{FF2B5EF4-FFF2-40B4-BE49-F238E27FC236}">
                <a16:creationId xmlns:a16="http://schemas.microsoft.com/office/drawing/2014/main" id="{DCBF2AD3-2582-D9B8-23C5-5F44F232C5F3}"/>
              </a:ext>
            </a:extLst>
          </p:cNvPr>
          <p:cNvSpPr>
            <a:spLocks/>
          </p:cNvSpPr>
          <p:nvPr/>
        </p:nvSpPr>
        <p:spPr bwMode="auto">
          <a:xfrm rot="16200000" flipH="1" flipV="1">
            <a:off x="7835517" y="2564077"/>
            <a:ext cx="544324" cy="1544014"/>
          </a:xfrm>
          <a:custGeom>
            <a:avLst/>
            <a:gdLst>
              <a:gd name="connsiteX0" fmla="*/ 18961 w 18961"/>
              <a:gd name="connsiteY0" fmla="*/ 0 h 9870"/>
              <a:gd name="connsiteX1" fmla="*/ 10000 w 18961"/>
              <a:gd name="connsiteY1" fmla="*/ 8918 h 9870"/>
              <a:gd name="connsiteX2" fmla="*/ 0 w 18961"/>
              <a:gd name="connsiteY2" fmla="*/ 9870 h 9870"/>
              <a:gd name="connsiteX3" fmla="*/ 18961 w 18961"/>
              <a:gd name="connsiteY3" fmla="*/ 0 h 9870"/>
              <a:gd name="connsiteX0" fmla="*/ 14110 w 14110"/>
              <a:gd name="connsiteY0" fmla="*/ 263 h 9298"/>
              <a:gd name="connsiteX1" fmla="*/ 9384 w 14110"/>
              <a:gd name="connsiteY1" fmla="*/ 9298 h 9298"/>
              <a:gd name="connsiteX2" fmla="*/ 0 w 14110"/>
              <a:gd name="connsiteY2" fmla="*/ 0 h 9298"/>
              <a:gd name="connsiteX3" fmla="*/ 14110 w 14110"/>
              <a:gd name="connsiteY3" fmla="*/ 263 h 9298"/>
              <a:gd name="connsiteX0" fmla="*/ 8155 w 8155"/>
              <a:gd name="connsiteY0" fmla="*/ 0 h 10000"/>
              <a:gd name="connsiteX1" fmla="*/ 6651 w 8155"/>
              <a:gd name="connsiteY1" fmla="*/ 10000 h 10000"/>
              <a:gd name="connsiteX2" fmla="*/ 0 w 8155"/>
              <a:gd name="connsiteY2" fmla="*/ 0 h 10000"/>
              <a:gd name="connsiteX3" fmla="*/ 8155 w 8155"/>
              <a:gd name="connsiteY3" fmla="*/ 0 h 10000"/>
              <a:gd name="connsiteX0" fmla="*/ 10000 w 14585"/>
              <a:gd name="connsiteY0" fmla="*/ 0 h 1556"/>
              <a:gd name="connsiteX1" fmla="*/ 14585 w 14585"/>
              <a:gd name="connsiteY1" fmla="*/ 1556 h 1556"/>
              <a:gd name="connsiteX2" fmla="*/ 0 w 14585"/>
              <a:gd name="connsiteY2" fmla="*/ 0 h 1556"/>
              <a:gd name="connsiteX3" fmla="*/ 10000 w 14585"/>
              <a:gd name="connsiteY3" fmla="*/ 0 h 1556"/>
              <a:gd name="connsiteX0" fmla="*/ 6856 w 11796"/>
              <a:gd name="connsiteY0" fmla="*/ 0 h 6362"/>
              <a:gd name="connsiteX1" fmla="*/ 11796 w 11796"/>
              <a:gd name="connsiteY1" fmla="*/ 6362 h 6362"/>
              <a:gd name="connsiteX2" fmla="*/ 0 w 11796"/>
              <a:gd name="connsiteY2" fmla="*/ 0 h 6362"/>
              <a:gd name="connsiteX3" fmla="*/ 6856 w 11796"/>
              <a:gd name="connsiteY3" fmla="*/ 0 h 6362"/>
            </a:gdLst>
            <a:ahLst/>
            <a:cxnLst>
              <a:cxn ang="0">
                <a:pos x="connsiteX0" y="connsiteY0"/>
              </a:cxn>
              <a:cxn ang="0">
                <a:pos x="connsiteX1" y="connsiteY1"/>
              </a:cxn>
              <a:cxn ang="0">
                <a:pos x="connsiteX2" y="connsiteY2"/>
              </a:cxn>
              <a:cxn ang="0">
                <a:pos x="connsiteX3" y="connsiteY3"/>
              </a:cxn>
            </a:cxnLst>
            <a:rect l="l" t="t" r="r" b="b"/>
            <a:pathLst>
              <a:path w="11796" h="6362">
                <a:moveTo>
                  <a:pt x="6856" y="0"/>
                </a:moveTo>
                <a:lnTo>
                  <a:pt x="11796" y="6362"/>
                </a:lnTo>
                <a:lnTo>
                  <a:pt x="0" y="0"/>
                </a:lnTo>
                <a:lnTo>
                  <a:pt x="6856" y="0"/>
                </a:lnTo>
                <a:close/>
              </a:path>
            </a:pathLst>
          </a:custGeom>
          <a:solidFill>
            <a:schemeClr val="bg1"/>
          </a:solidFill>
          <a:ln w="12700" cap="flat" cmpd="sng">
            <a:solidFill>
              <a:schemeClr val="bg1"/>
            </a:solidFill>
            <a:prstDash val="solid"/>
            <a:round/>
            <a:headEnd type="none" w="sm" len="sm"/>
            <a:tailEnd type="none" w="sm" len="sm"/>
          </a:ln>
          <a:effectLst/>
        </p:spPr>
        <p:txBody>
          <a:bodyPr wrap="none" anchor="ct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b="1" dirty="0"/>
              <a:t>Reservoirs</a:t>
            </a:r>
            <a:endParaRPr lang="en-US" dirty="0"/>
          </a:p>
        </p:txBody>
      </p:sp>
      <p:sp>
        <p:nvSpPr>
          <p:cNvPr id="3" name="Text Box 12">
            <a:extLst>
              <a:ext uri="{FF2B5EF4-FFF2-40B4-BE49-F238E27FC236}">
                <a16:creationId xmlns:a16="http://schemas.microsoft.com/office/drawing/2014/main" id="{A686E26C-E694-77B2-F46B-A82DA160A25D}"/>
              </a:ext>
            </a:extLst>
          </p:cNvPr>
          <p:cNvSpPr txBox="1">
            <a:spLocks noChangeArrowheads="1"/>
          </p:cNvSpPr>
          <p:nvPr/>
        </p:nvSpPr>
        <p:spPr bwMode="auto">
          <a:xfrm rot="1728172">
            <a:off x="5900334" y="4285947"/>
            <a:ext cx="1050856" cy="215444"/>
          </a:xfrm>
          <a:prstGeom prst="rect">
            <a:avLst/>
          </a:prstGeom>
          <a:noFill/>
          <a:ln w="9525" algn="ctr">
            <a:noFill/>
            <a:miter lim="800000"/>
            <a:headEnd/>
            <a:tailEnd/>
          </a:ln>
          <a:effectLst/>
        </p:spPr>
        <p:txBody>
          <a:bodyPr wrap="square">
            <a:spAutoFit/>
          </a:bodyPr>
          <a:lstStyle/>
          <a:p>
            <a:pPr algn="l">
              <a:spcBef>
                <a:spcPct val="50000"/>
              </a:spcBef>
            </a:pPr>
            <a:r>
              <a:rPr lang="en-US" sz="800" b="1" dirty="0">
                <a:solidFill>
                  <a:srgbClr val="008000"/>
                </a:solidFill>
              </a:rPr>
              <a:t>Mississippi River</a:t>
            </a:r>
          </a:p>
        </p:txBody>
      </p:sp>
      <p:sp>
        <p:nvSpPr>
          <p:cNvPr id="8" name="Text Box 13">
            <a:extLst>
              <a:ext uri="{FF2B5EF4-FFF2-40B4-BE49-F238E27FC236}">
                <a16:creationId xmlns:a16="http://schemas.microsoft.com/office/drawing/2014/main" id="{A79A3580-BC57-5002-63A5-A44C793D2AB5}"/>
              </a:ext>
            </a:extLst>
          </p:cNvPr>
          <p:cNvSpPr txBox="1">
            <a:spLocks noChangeArrowheads="1"/>
          </p:cNvSpPr>
          <p:nvPr/>
        </p:nvSpPr>
        <p:spPr bwMode="auto">
          <a:xfrm rot="16200000">
            <a:off x="5320184" y="2695168"/>
            <a:ext cx="836582" cy="215444"/>
          </a:xfrm>
          <a:prstGeom prst="rect">
            <a:avLst/>
          </a:prstGeom>
          <a:noFill/>
          <a:ln w="9525" algn="ctr">
            <a:noFill/>
            <a:miter lim="800000"/>
            <a:headEnd/>
            <a:tailEnd/>
          </a:ln>
          <a:effectLst/>
        </p:spPr>
        <p:txBody>
          <a:bodyPr wrap="square">
            <a:spAutoFit/>
          </a:bodyPr>
          <a:lstStyle/>
          <a:p>
            <a:pPr algn="l">
              <a:spcBef>
                <a:spcPct val="50000"/>
              </a:spcBef>
            </a:pPr>
            <a:r>
              <a:rPr lang="en-US" sz="800" b="1" dirty="0">
                <a:solidFill>
                  <a:srgbClr val="008000"/>
                </a:solidFill>
              </a:rPr>
              <a:t>Illinois River</a:t>
            </a:r>
          </a:p>
        </p:txBody>
      </p:sp>
      <p:sp>
        <p:nvSpPr>
          <p:cNvPr id="17" name="Text Box 14">
            <a:extLst>
              <a:ext uri="{FF2B5EF4-FFF2-40B4-BE49-F238E27FC236}">
                <a16:creationId xmlns:a16="http://schemas.microsoft.com/office/drawing/2014/main" id="{21EEDBEC-11A5-4716-3747-F73EBA7B31FA}"/>
              </a:ext>
            </a:extLst>
          </p:cNvPr>
          <p:cNvSpPr txBox="1">
            <a:spLocks noChangeArrowheads="1"/>
          </p:cNvSpPr>
          <p:nvPr/>
        </p:nvSpPr>
        <p:spPr bwMode="auto">
          <a:xfrm rot="989803">
            <a:off x="4383373" y="3609411"/>
            <a:ext cx="890032" cy="215444"/>
          </a:xfrm>
          <a:prstGeom prst="rect">
            <a:avLst/>
          </a:prstGeom>
          <a:noFill/>
          <a:ln w="9525" algn="ctr">
            <a:noFill/>
            <a:miter lim="800000"/>
            <a:headEnd/>
            <a:tailEnd/>
          </a:ln>
          <a:effectLst/>
        </p:spPr>
        <p:txBody>
          <a:bodyPr wrap="square">
            <a:spAutoFit/>
          </a:bodyPr>
          <a:lstStyle/>
          <a:p>
            <a:pPr algn="l">
              <a:spcBef>
                <a:spcPct val="50000"/>
              </a:spcBef>
            </a:pPr>
            <a:r>
              <a:rPr lang="en-US" sz="800" b="1" dirty="0">
                <a:solidFill>
                  <a:srgbClr val="008000"/>
                </a:solidFill>
              </a:rPr>
              <a:t>Missouri River</a:t>
            </a:r>
          </a:p>
        </p:txBody>
      </p:sp>
      <p:sp>
        <p:nvSpPr>
          <p:cNvPr id="19" name="Rectangle 5">
            <a:extLst>
              <a:ext uri="{FF2B5EF4-FFF2-40B4-BE49-F238E27FC236}">
                <a16:creationId xmlns:a16="http://schemas.microsoft.com/office/drawing/2014/main" id="{0DB1294C-63FA-5582-1F01-A0FD0CAD90EC}"/>
              </a:ext>
            </a:extLst>
          </p:cNvPr>
          <p:cNvSpPr>
            <a:spLocks noChangeArrowheads="1"/>
          </p:cNvSpPr>
          <p:nvPr/>
        </p:nvSpPr>
        <p:spPr bwMode="auto">
          <a:xfrm>
            <a:off x="4304101" y="2894013"/>
            <a:ext cx="184150" cy="457200"/>
          </a:xfrm>
          <a:prstGeom prst="rect">
            <a:avLst/>
          </a:prstGeom>
          <a:noFill/>
          <a:ln w="9525">
            <a:noFill/>
            <a:miter lim="800000"/>
            <a:headEnd/>
            <a:tailEnd/>
          </a:ln>
          <a:effectLst/>
        </p:spPr>
        <p:txBody>
          <a:bodyPr wrap="none" lIns="92075" tIns="46038" rIns="92075" bIns="46038">
            <a:spAutoFit/>
          </a:bodyPr>
          <a:lstStyle/>
          <a:p>
            <a:pPr eaLnBrk="0" hangingPunct="0"/>
            <a:endParaRPr lang="en-US" sz="2400" dirty="0"/>
          </a:p>
        </p:txBody>
      </p:sp>
      <p:sp>
        <p:nvSpPr>
          <p:cNvPr id="20" name="Rectangle 7">
            <a:extLst>
              <a:ext uri="{FF2B5EF4-FFF2-40B4-BE49-F238E27FC236}">
                <a16:creationId xmlns:a16="http://schemas.microsoft.com/office/drawing/2014/main" id="{EFD15EE1-4013-C7D6-362A-A2032FF794D1}"/>
              </a:ext>
            </a:extLst>
          </p:cNvPr>
          <p:cNvSpPr>
            <a:spLocks noChangeArrowheads="1"/>
          </p:cNvSpPr>
          <p:nvPr/>
        </p:nvSpPr>
        <p:spPr bwMode="auto">
          <a:xfrm>
            <a:off x="1655941" y="4093687"/>
            <a:ext cx="3027218" cy="2410691"/>
          </a:xfrm>
          <a:prstGeom prst="rect">
            <a:avLst/>
          </a:prstGeom>
          <a:solidFill>
            <a:schemeClr val="accent1"/>
          </a:solidFill>
          <a:ln w="12700">
            <a:solidFill>
              <a:schemeClr val="bg1"/>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sp>
        <p:nvSpPr>
          <p:cNvPr id="21" name="Rectangle 13">
            <a:extLst>
              <a:ext uri="{FF2B5EF4-FFF2-40B4-BE49-F238E27FC236}">
                <a16:creationId xmlns:a16="http://schemas.microsoft.com/office/drawing/2014/main" id="{B6EFA936-FA8E-2584-7501-9CF898E51CE1}"/>
              </a:ext>
            </a:extLst>
          </p:cNvPr>
          <p:cNvSpPr>
            <a:spLocks noChangeArrowheads="1"/>
          </p:cNvSpPr>
          <p:nvPr/>
        </p:nvSpPr>
        <p:spPr bwMode="auto">
          <a:xfrm>
            <a:off x="316066" y="1090882"/>
            <a:ext cx="2923309" cy="2272145"/>
          </a:xfrm>
          <a:prstGeom prst="rect">
            <a:avLst/>
          </a:prstGeom>
          <a:solidFill>
            <a:schemeClr val="accent1"/>
          </a:solidFill>
          <a:ln w="12700">
            <a:solidFill>
              <a:schemeClr val="bg1"/>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sp>
        <p:nvSpPr>
          <p:cNvPr id="22" name="Freeform 14">
            <a:extLst>
              <a:ext uri="{FF2B5EF4-FFF2-40B4-BE49-F238E27FC236}">
                <a16:creationId xmlns:a16="http://schemas.microsoft.com/office/drawing/2014/main" id="{C658295F-6C41-7D7C-83C0-20E89C981B61}"/>
              </a:ext>
            </a:extLst>
          </p:cNvPr>
          <p:cNvSpPr>
            <a:spLocks/>
          </p:cNvSpPr>
          <p:nvPr/>
        </p:nvSpPr>
        <p:spPr bwMode="auto">
          <a:xfrm rot="16200000">
            <a:off x="3398578" y="2529329"/>
            <a:ext cx="626086" cy="757617"/>
          </a:xfrm>
          <a:custGeom>
            <a:avLst/>
            <a:gdLst>
              <a:gd name="connsiteX0" fmla="*/ 18961 w 18961"/>
              <a:gd name="connsiteY0" fmla="*/ 0 h 9870"/>
              <a:gd name="connsiteX1" fmla="*/ 10000 w 18961"/>
              <a:gd name="connsiteY1" fmla="*/ 8918 h 9870"/>
              <a:gd name="connsiteX2" fmla="*/ 0 w 18961"/>
              <a:gd name="connsiteY2" fmla="*/ 9870 h 9870"/>
              <a:gd name="connsiteX3" fmla="*/ 18961 w 18961"/>
              <a:gd name="connsiteY3" fmla="*/ 0 h 9870"/>
              <a:gd name="connsiteX0" fmla="*/ 14110 w 14110"/>
              <a:gd name="connsiteY0" fmla="*/ 263 h 9298"/>
              <a:gd name="connsiteX1" fmla="*/ 9384 w 14110"/>
              <a:gd name="connsiteY1" fmla="*/ 9298 h 9298"/>
              <a:gd name="connsiteX2" fmla="*/ 0 w 14110"/>
              <a:gd name="connsiteY2" fmla="*/ 0 h 9298"/>
              <a:gd name="connsiteX3" fmla="*/ 14110 w 14110"/>
              <a:gd name="connsiteY3" fmla="*/ 263 h 9298"/>
              <a:gd name="connsiteX0" fmla="*/ 8155 w 8155"/>
              <a:gd name="connsiteY0" fmla="*/ 0 h 10000"/>
              <a:gd name="connsiteX1" fmla="*/ 6651 w 8155"/>
              <a:gd name="connsiteY1" fmla="*/ 10000 h 10000"/>
              <a:gd name="connsiteX2" fmla="*/ 0 w 8155"/>
              <a:gd name="connsiteY2" fmla="*/ 0 h 10000"/>
              <a:gd name="connsiteX3" fmla="*/ 8155 w 8155"/>
              <a:gd name="connsiteY3" fmla="*/ 0 h 10000"/>
              <a:gd name="connsiteX0" fmla="*/ 10000 w 14585"/>
              <a:gd name="connsiteY0" fmla="*/ 0 h 1556"/>
              <a:gd name="connsiteX1" fmla="*/ 14585 w 14585"/>
              <a:gd name="connsiteY1" fmla="*/ 1556 h 1556"/>
              <a:gd name="connsiteX2" fmla="*/ 0 w 14585"/>
              <a:gd name="connsiteY2" fmla="*/ 0 h 1556"/>
              <a:gd name="connsiteX3" fmla="*/ 10000 w 14585"/>
              <a:gd name="connsiteY3" fmla="*/ 0 h 1556"/>
              <a:gd name="connsiteX0" fmla="*/ 6856 w 11796"/>
              <a:gd name="connsiteY0" fmla="*/ 0 h 6362"/>
              <a:gd name="connsiteX1" fmla="*/ 11796 w 11796"/>
              <a:gd name="connsiteY1" fmla="*/ 6362 h 6362"/>
              <a:gd name="connsiteX2" fmla="*/ 0 w 11796"/>
              <a:gd name="connsiteY2" fmla="*/ 0 h 6362"/>
              <a:gd name="connsiteX3" fmla="*/ 6856 w 11796"/>
              <a:gd name="connsiteY3" fmla="*/ 0 h 6362"/>
            </a:gdLst>
            <a:ahLst/>
            <a:cxnLst>
              <a:cxn ang="0">
                <a:pos x="connsiteX0" y="connsiteY0"/>
              </a:cxn>
              <a:cxn ang="0">
                <a:pos x="connsiteX1" y="connsiteY1"/>
              </a:cxn>
              <a:cxn ang="0">
                <a:pos x="connsiteX2" y="connsiteY2"/>
              </a:cxn>
              <a:cxn ang="0">
                <a:pos x="connsiteX3" y="connsiteY3"/>
              </a:cxn>
            </a:cxnLst>
            <a:rect l="l" t="t" r="r" b="b"/>
            <a:pathLst>
              <a:path w="11796" h="6362">
                <a:moveTo>
                  <a:pt x="6856" y="0"/>
                </a:moveTo>
                <a:lnTo>
                  <a:pt x="11796" y="6362"/>
                </a:lnTo>
                <a:lnTo>
                  <a:pt x="0" y="0"/>
                </a:lnTo>
                <a:lnTo>
                  <a:pt x="6856" y="0"/>
                </a:lnTo>
                <a:close/>
              </a:path>
            </a:pathLst>
          </a:custGeom>
          <a:solidFill>
            <a:schemeClr val="bg1"/>
          </a:solidFill>
          <a:ln w="12700" cap="flat" cmpd="sng">
            <a:solidFill>
              <a:schemeClr val="bg1"/>
            </a:solidFill>
            <a:prstDash val="solid"/>
            <a:round/>
            <a:headEnd type="none" w="sm" len="sm"/>
            <a:tailEnd type="none" w="sm" len="sm"/>
          </a:ln>
          <a:effectLst/>
        </p:spPr>
        <p:txBody>
          <a:bodyPr wrap="none" anchor="ctr"/>
          <a:lstStyle/>
          <a:p>
            <a:endParaRPr lang="en-US" dirty="0"/>
          </a:p>
        </p:txBody>
      </p:sp>
      <p:sp>
        <p:nvSpPr>
          <p:cNvPr id="23" name="Freeform 15">
            <a:extLst>
              <a:ext uri="{FF2B5EF4-FFF2-40B4-BE49-F238E27FC236}">
                <a16:creationId xmlns:a16="http://schemas.microsoft.com/office/drawing/2014/main" id="{8A167EB5-D73A-8EEB-C2F4-F8B3EF3E1A47}"/>
              </a:ext>
            </a:extLst>
          </p:cNvPr>
          <p:cNvSpPr>
            <a:spLocks/>
          </p:cNvSpPr>
          <p:nvPr/>
        </p:nvSpPr>
        <p:spPr bwMode="auto">
          <a:xfrm rot="11684676" flipV="1">
            <a:off x="4581898" y="5378063"/>
            <a:ext cx="1475525" cy="383913"/>
          </a:xfrm>
          <a:custGeom>
            <a:avLst/>
            <a:gdLst>
              <a:gd name="connsiteX0" fmla="*/ 10000 w 10000"/>
              <a:gd name="connsiteY0" fmla="*/ 0 h 16346"/>
              <a:gd name="connsiteX1" fmla="*/ 5622 w 10000"/>
              <a:gd name="connsiteY1" fmla="*/ 16346 h 16346"/>
              <a:gd name="connsiteX2" fmla="*/ 0 w 10000"/>
              <a:gd name="connsiteY2" fmla="*/ 10000 h 16346"/>
              <a:gd name="connsiteX3" fmla="*/ 10000 w 10000"/>
              <a:gd name="connsiteY3" fmla="*/ 0 h 16346"/>
              <a:gd name="connsiteX0" fmla="*/ 6567 w 6567"/>
              <a:gd name="connsiteY0" fmla="*/ 0 h 6408"/>
              <a:gd name="connsiteX1" fmla="*/ 5622 w 6567"/>
              <a:gd name="connsiteY1" fmla="*/ 6408 h 6408"/>
              <a:gd name="connsiteX2" fmla="*/ 0 w 6567"/>
              <a:gd name="connsiteY2" fmla="*/ 62 h 6408"/>
              <a:gd name="connsiteX3" fmla="*/ 6567 w 6567"/>
              <a:gd name="connsiteY3" fmla="*/ 0 h 6408"/>
              <a:gd name="connsiteX0" fmla="*/ 10000 w 10000"/>
              <a:gd name="connsiteY0" fmla="*/ 0 h 5616"/>
              <a:gd name="connsiteX1" fmla="*/ 9222 w 10000"/>
              <a:gd name="connsiteY1" fmla="*/ 5616 h 5616"/>
              <a:gd name="connsiteX2" fmla="*/ 0 w 10000"/>
              <a:gd name="connsiteY2" fmla="*/ 97 h 5616"/>
              <a:gd name="connsiteX3" fmla="*/ 10000 w 10000"/>
              <a:gd name="connsiteY3" fmla="*/ 0 h 5616"/>
              <a:gd name="connsiteX0" fmla="*/ 11341 w 11341"/>
              <a:gd name="connsiteY0" fmla="*/ 0 h 10000"/>
              <a:gd name="connsiteX1" fmla="*/ 10563 w 11341"/>
              <a:gd name="connsiteY1" fmla="*/ 10000 h 10000"/>
              <a:gd name="connsiteX2" fmla="*/ 0 w 11341"/>
              <a:gd name="connsiteY2" fmla="*/ 6813 h 10000"/>
              <a:gd name="connsiteX3" fmla="*/ 11341 w 11341"/>
              <a:gd name="connsiteY3" fmla="*/ 0 h 10000"/>
            </a:gdLst>
            <a:ahLst/>
            <a:cxnLst>
              <a:cxn ang="0">
                <a:pos x="connsiteX0" y="connsiteY0"/>
              </a:cxn>
              <a:cxn ang="0">
                <a:pos x="connsiteX1" y="connsiteY1"/>
              </a:cxn>
              <a:cxn ang="0">
                <a:pos x="connsiteX2" y="connsiteY2"/>
              </a:cxn>
              <a:cxn ang="0">
                <a:pos x="connsiteX3" y="connsiteY3"/>
              </a:cxn>
            </a:cxnLst>
            <a:rect l="l" t="t" r="r" b="b"/>
            <a:pathLst>
              <a:path w="11341" h="10000">
                <a:moveTo>
                  <a:pt x="11341" y="0"/>
                </a:moveTo>
                <a:cubicBezTo>
                  <a:pt x="11082" y="3333"/>
                  <a:pt x="10822" y="6667"/>
                  <a:pt x="10563" y="10000"/>
                </a:cubicBezTo>
                <a:lnTo>
                  <a:pt x="0" y="6813"/>
                </a:lnTo>
                <a:lnTo>
                  <a:pt x="11341" y="0"/>
                </a:lnTo>
                <a:close/>
              </a:path>
            </a:pathLst>
          </a:custGeom>
          <a:solidFill>
            <a:schemeClr val="bg1"/>
          </a:solidFill>
          <a:ln w="12700" cap="flat" cmpd="sng">
            <a:solidFill>
              <a:schemeClr val="bg1"/>
            </a:solidFill>
            <a:prstDash val="solid"/>
            <a:round/>
            <a:headEnd type="none" w="sm" len="sm"/>
            <a:tailEnd type="none" w="sm" len="sm"/>
          </a:ln>
          <a:effectLst/>
        </p:spPr>
        <p:txBody>
          <a:bodyPr wrap="none" anchor="ctr"/>
          <a:lstStyle/>
          <a:p>
            <a:endParaRPr lang="en-US" dirty="0"/>
          </a:p>
        </p:txBody>
      </p:sp>
      <p:sp>
        <p:nvSpPr>
          <p:cNvPr id="24" name="Freeform 19">
            <a:extLst>
              <a:ext uri="{FF2B5EF4-FFF2-40B4-BE49-F238E27FC236}">
                <a16:creationId xmlns:a16="http://schemas.microsoft.com/office/drawing/2014/main" id="{C5A29575-96F2-B09A-07C5-3795EEEFB595}"/>
              </a:ext>
            </a:extLst>
          </p:cNvPr>
          <p:cNvSpPr>
            <a:spLocks/>
          </p:cNvSpPr>
          <p:nvPr/>
        </p:nvSpPr>
        <p:spPr bwMode="auto">
          <a:xfrm flipH="1">
            <a:off x="7386519" y="2205372"/>
            <a:ext cx="645188" cy="374619"/>
          </a:xfrm>
          <a:custGeom>
            <a:avLst/>
            <a:gdLst>
              <a:gd name="connsiteX0" fmla="*/ 0 w 18052"/>
              <a:gd name="connsiteY0" fmla="*/ 3258 h 3258"/>
              <a:gd name="connsiteX1" fmla="*/ 10000 w 18052"/>
              <a:gd name="connsiteY1" fmla="*/ 32 h 3258"/>
              <a:gd name="connsiteX2" fmla="*/ 18052 w 18052"/>
              <a:gd name="connsiteY2" fmla="*/ 0 h 3258"/>
              <a:gd name="connsiteX3" fmla="*/ 0 w 18052"/>
              <a:gd name="connsiteY3" fmla="*/ 3258 h 3258"/>
              <a:gd name="connsiteX0" fmla="*/ 0 w 19497"/>
              <a:gd name="connsiteY0" fmla="*/ 10367 h 10367"/>
              <a:gd name="connsiteX1" fmla="*/ 19497 w 19497"/>
              <a:gd name="connsiteY1" fmla="*/ 0 h 10367"/>
              <a:gd name="connsiteX2" fmla="*/ 10000 w 19497"/>
              <a:gd name="connsiteY2" fmla="*/ 367 h 10367"/>
              <a:gd name="connsiteX3" fmla="*/ 0 w 19497"/>
              <a:gd name="connsiteY3" fmla="*/ 10367 h 10367"/>
              <a:gd name="connsiteX0" fmla="*/ 0 w 19497"/>
              <a:gd name="connsiteY0" fmla="*/ 10367 h 10367"/>
              <a:gd name="connsiteX1" fmla="*/ 19497 w 19497"/>
              <a:gd name="connsiteY1" fmla="*/ 0 h 10367"/>
              <a:gd name="connsiteX2" fmla="*/ 12518 w 19497"/>
              <a:gd name="connsiteY2" fmla="*/ 134 h 10367"/>
              <a:gd name="connsiteX3" fmla="*/ 0 w 19497"/>
              <a:gd name="connsiteY3" fmla="*/ 10367 h 10367"/>
              <a:gd name="connsiteX0" fmla="*/ 0 w 20576"/>
              <a:gd name="connsiteY0" fmla="*/ 18040 h 18040"/>
              <a:gd name="connsiteX1" fmla="*/ 20576 w 20576"/>
              <a:gd name="connsiteY1" fmla="*/ 0 h 18040"/>
              <a:gd name="connsiteX2" fmla="*/ 13597 w 20576"/>
              <a:gd name="connsiteY2" fmla="*/ 134 h 18040"/>
              <a:gd name="connsiteX3" fmla="*/ 0 w 20576"/>
              <a:gd name="connsiteY3" fmla="*/ 18040 h 18040"/>
            </a:gdLst>
            <a:ahLst/>
            <a:cxnLst>
              <a:cxn ang="0">
                <a:pos x="connsiteX0" y="connsiteY0"/>
              </a:cxn>
              <a:cxn ang="0">
                <a:pos x="connsiteX1" y="connsiteY1"/>
              </a:cxn>
              <a:cxn ang="0">
                <a:pos x="connsiteX2" y="connsiteY2"/>
              </a:cxn>
              <a:cxn ang="0">
                <a:pos x="connsiteX3" y="connsiteY3"/>
              </a:cxn>
            </a:cxnLst>
            <a:rect l="l" t="t" r="r" b="b"/>
            <a:pathLst>
              <a:path w="20576" h="18040">
                <a:moveTo>
                  <a:pt x="0" y="18040"/>
                </a:moveTo>
                <a:lnTo>
                  <a:pt x="20576" y="0"/>
                </a:lnTo>
                <a:lnTo>
                  <a:pt x="13597" y="134"/>
                </a:lnTo>
                <a:lnTo>
                  <a:pt x="0" y="18040"/>
                </a:lnTo>
                <a:close/>
              </a:path>
            </a:pathLst>
          </a:custGeom>
          <a:solidFill>
            <a:schemeClr val="bg1"/>
          </a:solidFill>
          <a:ln w="12700" cap="flat" cmpd="sng">
            <a:solidFill>
              <a:schemeClr val="bg1"/>
            </a:solidFill>
            <a:prstDash val="solid"/>
            <a:round/>
            <a:headEnd/>
            <a:tailEnd/>
          </a:ln>
          <a:effectLst/>
        </p:spPr>
        <p:txBody>
          <a:bodyPr wrap="none" anchor="ctr"/>
          <a:lstStyle/>
          <a:p>
            <a:endParaRPr lang="en-US" dirty="0"/>
          </a:p>
        </p:txBody>
      </p:sp>
      <p:pic>
        <p:nvPicPr>
          <p:cNvPr id="26" name="Picture 35" descr="MTL">
            <a:extLst>
              <a:ext uri="{FF2B5EF4-FFF2-40B4-BE49-F238E27FC236}">
                <a16:creationId xmlns:a16="http://schemas.microsoft.com/office/drawing/2014/main" id="{3B7057C1-3FB8-F465-F1B0-2AADE6719B6D}"/>
              </a:ext>
            </a:extLst>
          </p:cNvPr>
          <p:cNvPicPr>
            <a:picLocks noChangeAspect="1" noChangeArrowheads="1"/>
          </p:cNvPicPr>
          <p:nvPr/>
        </p:nvPicPr>
        <p:blipFill>
          <a:blip r:embed="rId3" cstate="print"/>
          <a:srcRect/>
          <a:stretch>
            <a:fillRect/>
          </a:stretch>
        </p:blipFill>
        <p:spPr bwMode="auto">
          <a:xfrm>
            <a:off x="316066" y="1090882"/>
            <a:ext cx="2921329" cy="2272145"/>
          </a:xfrm>
          <a:prstGeom prst="rect">
            <a:avLst/>
          </a:prstGeom>
          <a:noFill/>
          <a:ln w="9525">
            <a:solidFill>
              <a:srgbClr val="00FFFF"/>
            </a:solidFill>
            <a:miter lim="800000"/>
            <a:headEnd/>
            <a:tailEnd/>
          </a:ln>
        </p:spPr>
      </p:pic>
      <p:sp>
        <p:nvSpPr>
          <p:cNvPr id="27" name="Text Box 32">
            <a:extLst>
              <a:ext uri="{FF2B5EF4-FFF2-40B4-BE49-F238E27FC236}">
                <a16:creationId xmlns:a16="http://schemas.microsoft.com/office/drawing/2014/main" id="{628D25FE-D116-339F-1046-B3B4AC1AF473}"/>
              </a:ext>
            </a:extLst>
          </p:cNvPr>
          <p:cNvSpPr txBox="1">
            <a:spLocks noChangeArrowheads="1"/>
          </p:cNvSpPr>
          <p:nvPr/>
        </p:nvSpPr>
        <p:spPr bwMode="auto">
          <a:xfrm>
            <a:off x="601571" y="2850410"/>
            <a:ext cx="2624053" cy="461665"/>
          </a:xfrm>
          <a:prstGeom prst="rect">
            <a:avLst/>
          </a:prstGeom>
          <a:noFill/>
          <a:ln w="9525">
            <a:noFill/>
            <a:miter lim="800000"/>
            <a:headEnd/>
            <a:tailEnd/>
          </a:ln>
          <a:effectLst/>
        </p:spPr>
        <p:txBody>
          <a:bodyPr wrap="none">
            <a:spAutoFit/>
          </a:bodyPr>
          <a:lstStyle/>
          <a:p>
            <a:pPr algn="ctr" eaLnBrk="0" hangingPunct="0"/>
            <a:r>
              <a:rPr lang="en-US" sz="2400" b="1" dirty="0">
                <a:solidFill>
                  <a:srgbClr val="FFFFFF"/>
                </a:solidFill>
              </a:rPr>
              <a:t>Mark Twain Lake</a:t>
            </a:r>
          </a:p>
        </p:txBody>
      </p:sp>
      <p:sp>
        <p:nvSpPr>
          <p:cNvPr id="28" name="Rectangle 16">
            <a:extLst>
              <a:ext uri="{FF2B5EF4-FFF2-40B4-BE49-F238E27FC236}">
                <a16:creationId xmlns:a16="http://schemas.microsoft.com/office/drawing/2014/main" id="{2F98009D-9B20-781B-8BCC-634B7F52B267}"/>
              </a:ext>
            </a:extLst>
          </p:cNvPr>
          <p:cNvSpPr>
            <a:spLocks noChangeArrowheads="1"/>
          </p:cNvSpPr>
          <p:nvPr/>
        </p:nvSpPr>
        <p:spPr bwMode="auto">
          <a:xfrm>
            <a:off x="5768913" y="60785"/>
            <a:ext cx="2667000" cy="2078182"/>
          </a:xfrm>
          <a:prstGeom prst="rect">
            <a:avLst/>
          </a:prstGeom>
          <a:solidFill>
            <a:schemeClr val="accent1"/>
          </a:solidFill>
          <a:ln w="12700">
            <a:solidFill>
              <a:schemeClr val="bg1"/>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sp>
        <p:nvSpPr>
          <p:cNvPr id="29" name="Rectangle 17">
            <a:extLst>
              <a:ext uri="{FF2B5EF4-FFF2-40B4-BE49-F238E27FC236}">
                <a16:creationId xmlns:a16="http://schemas.microsoft.com/office/drawing/2014/main" id="{67AD06DF-967E-6336-C491-8F5513231F8B}"/>
              </a:ext>
            </a:extLst>
          </p:cNvPr>
          <p:cNvSpPr>
            <a:spLocks noChangeArrowheads="1"/>
          </p:cNvSpPr>
          <p:nvPr/>
        </p:nvSpPr>
        <p:spPr bwMode="auto">
          <a:xfrm>
            <a:off x="8814547" y="1402369"/>
            <a:ext cx="2667000" cy="2085109"/>
          </a:xfrm>
          <a:prstGeom prst="rect">
            <a:avLst/>
          </a:prstGeom>
          <a:solidFill>
            <a:schemeClr val="accent1"/>
          </a:solidFill>
          <a:ln w="12700">
            <a:solidFill>
              <a:schemeClr val="bg1"/>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sp>
        <p:nvSpPr>
          <p:cNvPr id="30" name="AutoShape 37">
            <a:extLst>
              <a:ext uri="{FF2B5EF4-FFF2-40B4-BE49-F238E27FC236}">
                <a16:creationId xmlns:a16="http://schemas.microsoft.com/office/drawing/2014/main" id="{B29D0962-0BA4-6250-1B79-D1E15CA2544E}"/>
              </a:ext>
            </a:extLst>
          </p:cNvPr>
          <p:cNvSpPr>
            <a:spLocks noChangeArrowheads="1"/>
          </p:cNvSpPr>
          <p:nvPr/>
        </p:nvSpPr>
        <p:spPr bwMode="auto">
          <a:xfrm rot="16200000">
            <a:off x="7976093" y="4060653"/>
            <a:ext cx="186811" cy="579516"/>
          </a:xfrm>
          <a:prstGeom prst="triangle">
            <a:avLst>
              <a:gd name="adj" fmla="val 50000"/>
            </a:avLst>
          </a:prstGeom>
          <a:solidFill>
            <a:schemeClr val="bg1"/>
          </a:solidFill>
          <a:ln w="9525">
            <a:solidFill>
              <a:schemeClr val="bg1"/>
            </a:solidFill>
            <a:miter lim="800000"/>
            <a:headEnd/>
            <a:tailEnd/>
          </a:ln>
          <a:effectLst/>
        </p:spPr>
        <p:txBody>
          <a:bodyPr wrap="none" anchor="ctr"/>
          <a:lstStyle/>
          <a:p>
            <a:endParaRPr lang="en-US" dirty="0"/>
          </a:p>
        </p:txBody>
      </p:sp>
      <p:sp>
        <p:nvSpPr>
          <p:cNvPr id="31" name="Rectangle 4">
            <a:extLst>
              <a:ext uri="{FF2B5EF4-FFF2-40B4-BE49-F238E27FC236}">
                <a16:creationId xmlns:a16="http://schemas.microsoft.com/office/drawing/2014/main" id="{5E0242D3-F49F-8E61-4977-FBD9500F84B0}"/>
              </a:ext>
            </a:extLst>
          </p:cNvPr>
          <p:cNvSpPr>
            <a:spLocks noChangeArrowheads="1"/>
          </p:cNvSpPr>
          <p:nvPr/>
        </p:nvSpPr>
        <p:spPr bwMode="auto">
          <a:xfrm>
            <a:off x="8277777" y="3804323"/>
            <a:ext cx="2701636" cy="2112818"/>
          </a:xfrm>
          <a:prstGeom prst="rect">
            <a:avLst/>
          </a:prstGeom>
          <a:solidFill>
            <a:schemeClr val="accent1"/>
          </a:solidFill>
          <a:ln w="12700">
            <a:solidFill>
              <a:schemeClr val="bg1"/>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pic>
        <p:nvPicPr>
          <p:cNvPr id="32" name="Picture 38" descr="Shelby-A_0007">
            <a:extLst>
              <a:ext uri="{FF2B5EF4-FFF2-40B4-BE49-F238E27FC236}">
                <a16:creationId xmlns:a16="http://schemas.microsoft.com/office/drawing/2014/main" id="{1827990F-D8B0-9F0A-0C20-E93FE1FCFF15}"/>
              </a:ext>
            </a:extLst>
          </p:cNvPr>
          <p:cNvPicPr>
            <a:picLocks noChangeAspect="1" noChangeArrowheads="1"/>
          </p:cNvPicPr>
          <p:nvPr/>
        </p:nvPicPr>
        <p:blipFill>
          <a:blip r:embed="rId4" cstate="print"/>
          <a:srcRect/>
          <a:stretch>
            <a:fillRect/>
          </a:stretch>
        </p:blipFill>
        <p:spPr>
          <a:xfrm>
            <a:off x="5768913" y="60785"/>
            <a:ext cx="2667000" cy="2076392"/>
          </a:xfrm>
          <a:prstGeom prst="rect">
            <a:avLst/>
          </a:prstGeom>
          <a:noFill/>
          <a:ln w="9525">
            <a:solidFill>
              <a:srgbClr val="00FFFF"/>
            </a:solidFill>
          </a:ln>
        </p:spPr>
      </p:pic>
      <p:sp>
        <p:nvSpPr>
          <p:cNvPr id="33" name="Rectangle 28">
            <a:extLst>
              <a:ext uri="{FF2B5EF4-FFF2-40B4-BE49-F238E27FC236}">
                <a16:creationId xmlns:a16="http://schemas.microsoft.com/office/drawing/2014/main" id="{938DE92E-BF77-F9DD-7819-D8A1D103B97C}"/>
              </a:ext>
            </a:extLst>
          </p:cNvPr>
          <p:cNvSpPr>
            <a:spLocks noChangeArrowheads="1"/>
          </p:cNvSpPr>
          <p:nvPr/>
        </p:nvSpPr>
        <p:spPr bwMode="auto">
          <a:xfrm>
            <a:off x="5856681" y="268603"/>
            <a:ext cx="2579232" cy="388441"/>
          </a:xfrm>
          <a:prstGeom prst="rect">
            <a:avLst/>
          </a:prstGeom>
          <a:noFill/>
          <a:ln w="9525">
            <a:noFill/>
            <a:miter lim="800000"/>
            <a:headEnd/>
            <a:tailEnd/>
          </a:ln>
          <a:effectLst/>
        </p:spPr>
        <p:txBody>
          <a:bodyPr wrap="none" lIns="92075" tIns="46038" rIns="92075" bIns="46038">
            <a:spAutoFit/>
          </a:bodyPr>
          <a:lstStyle/>
          <a:p>
            <a:pPr eaLnBrk="0" hangingPunct="0">
              <a:lnSpc>
                <a:spcPct val="80000"/>
              </a:lnSpc>
            </a:pPr>
            <a:r>
              <a:rPr lang="en-US" sz="2400" b="1" dirty="0">
                <a:solidFill>
                  <a:srgbClr val="FFFFFF"/>
                </a:solidFill>
              </a:rPr>
              <a:t>Lake Shelbyville</a:t>
            </a:r>
          </a:p>
        </p:txBody>
      </p:sp>
      <p:pic>
        <p:nvPicPr>
          <p:cNvPr id="34" name="Picture 39" descr="Rend-A_0009_JPG">
            <a:extLst>
              <a:ext uri="{FF2B5EF4-FFF2-40B4-BE49-F238E27FC236}">
                <a16:creationId xmlns:a16="http://schemas.microsoft.com/office/drawing/2014/main" id="{6219AB9F-4147-4C9C-41D9-59AEC773DBBC}"/>
              </a:ext>
            </a:extLst>
          </p:cNvPr>
          <p:cNvPicPr>
            <a:picLocks noChangeAspect="1" noChangeArrowheads="1"/>
          </p:cNvPicPr>
          <p:nvPr/>
        </p:nvPicPr>
        <p:blipFill>
          <a:blip r:embed="rId5" cstate="print"/>
          <a:srcRect/>
          <a:stretch>
            <a:fillRect/>
          </a:stretch>
        </p:blipFill>
        <p:spPr bwMode="auto">
          <a:xfrm>
            <a:off x="8277777" y="3796712"/>
            <a:ext cx="2715490" cy="2120429"/>
          </a:xfrm>
          <a:prstGeom prst="rect">
            <a:avLst/>
          </a:prstGeom>
          <a:noFill/>
          <a:ln w="9525">
            <a:solidFill>
              <a:srgbClr val="00FFFF"/>
            </a:solidFill>
          </a:ln>
        </p:spPr>
      </p:pic>
      <p:pic>
        <p:nvPicPr>
          <p:cNvPr id="35" name="Picture 40" descr="Aerial - Dam &amp; Lake2">
            <a:extLst>
              <a:ext uri="{FF2B5EF4-FFF2-40B4-BE49-F238E27FC236}">
                <a16:creationId xmlns:a16="http://schemas.microsoft.com/office/drawing/2014/main" id="{B4094CA2-4739-6952-9A82-882D9601A0AD}"/>
              </a:ext>
            </a:extLst>
          </p:cNvPr>
          <p:cNvPicPr>
            <a:picLocks noChangeAspect="1" noChangeArrowheads="1"/>
          </p:cNvPicPr>
          <p:nvPr/>
        </p:nvPicPr>
        <p:blipFill>
          <a:blip r:embed="rId6" cstate="print"/>
          <a:srcRect/>
          <a:stretch>
            <a:fillRect/>
          </a:stretch>
        </p:blipFill>
        <p:spPr bwMode="auto">
          <a:xfrm>
            <a:off x="8807619" y="1395442"/>
            <a:ext cx="2673928" cy="2090340"/>
          </a:xfrm>
          <a:prstGeom prst="rect">
            <a:avLst/>
          </a:prstGeom>
          <a:noFill/>
          <a:ln w="9525">
            <a:solidFill>
              <a:srgbClr val="00FFFF"/>
            </a:solidFill>
            <a:miter lim="800000"/>
            <a:headEnd/>
            <a:tailEnd/>
          </a:ln>
        </p:spPr>
      </p:pic>
      <p:sp>
        <p:nvSpPr>
          <p:cNvPr id="36" name="Rectangle 30">
            <a:extLst>
              <a:ext uri="{FF2B5EF4-FFF2-40B4-BE49-F238E27FC236}">
                <a16:creationId xmlns:a16="http://schemas.microsoft.com/office/drawing/2014/main" id="{FB5C3638-BB02-165B-A0E9-567AE88D3A16}"/>
              </a:ext>
            </a:extLst>
          </p:cNvPr>
          <p:cNvSpPr>
            <a:spLocks noChangeArrowheads="1"/>
          </p:cNvSpPr>
          <p:nvPr/>
        </p:nvSpPr>
        <p:spPr bwMode="auto">
          <a:xfrm>
            <a:off x="9480999" y="1998114"/>
            <a:ext cx="2000548" cy="462307"/>
          </a:xfrm>
          <a:prstGeom prst="rect">
            <a:avLst/>
          </a:prstGeom>
          <a:noFill/>
          <a:ln w="9525">
            <a:noFill/>
            <a:miter lim="800000"/>
            <a:headEnd/>
            <a:tailEnd/>
          </a:ln>
          <a:effectLst/>
        </p:spPr>
        <p:txBody>
          <a:bodyPr wrap="none" lIns="92075" tIns="46038" rIns="92075" bIns="46038">
            <a:spAutoFit/>
          </a:bodyPr>
          <a:lstStyle/>
          <a:p>
            <a:pPr eaLnBrk="0" hangingPunct="0"/>
            <a:r>
              <a:rPr lang="en-US" sz="2400" b="1" dirty="0">
                <a:solidFill>
                  <a:srgbClr val="FFFFFF"/>
                </a:solidFill>
              </a:rPr>
              <a:t>Carlyle Lake</a:t>
            </a:r>
          </a:p>
        </p:txBody>
      </p:sp>
      <p:sp>
        <p:nvSpPr>
          <p:cNvPr id="37" name="Rectangle 24">
            <a:extLst>
              <a:ext uri="{FF2B5EF4-FFF2-40B4-BE49-F238E27FC236}">
                <a16:creationId xmlns:a16="http://schemas.microsoft.com/office/drawing/2014/main" id="{C22AD0CA-0285-D0E4-D2C2-0DD83A2192BF}"/>
              </a:ext>
            </a:extLst>
          </p:cNvPr>
          <p:cNvSpPr>
            <a:spLocks noChangeArrowheads="1"/>
          </p:cNvSpPr>
          <p:nvPr/>
        </p:nvSpPr>
        <p:spPr bwMode="auto">
          <a:xfrm>
            <a:off x="8831958" y="3915158"/>
            <a:ext cx="1742465" cy="462307"/>
          </a:xfrm>
          <a:prstGeom prst="rect">
            <a:avLst/>
          </a:prstGeom>
          <a:noFill/>
          <a:ln w="9525">
            <a:noFill/>
            <a:miter lim="800000"/>
            <a:headEnd/>
            <a:tailEnd/>
          </a:ln>
          <a:effectLst/>
        </p:spPr>
        <p:txBody>
          <a:bodyPr wrap="none" lIns="92075" tIns="46038" rIns="92075" bIns="46038">
            <a:spAutoFit/>
          </a:bodyPr>
          <a:lstStyle/>
          <a:p>
            <a:pPr eaLnBrk="0" hangingPunct="0"/>
            <a:r>
              <a:rPr lang="en-US" sz="2400" b="1" dirty="0">
                <a:solidFill>
                  <a:srgbClr val="FFFFFF"/>
                </a:solidFill>
              </a:rPr>
              <a:t>Rend Lake</a:t>
            </a:r>
          </a:p>
        </p:txBody>
      </p:sp>
      <p:pic>
        <p:nvPicPr>
          <p:cNvPr id="38" name="Picture 41">
            <a:extLst>
              <a:ext uri="{FF2B5EF4-FFF2-40B4-BE49-F238E27FC236}">
                <a16:creationId xmlns:a16="http://schemas.microsoft.com/office/drawing/2014/main" id="{60CA3F61-7305-420E-0403-27EF8332B2B5}"/>
              </a:ext>
            </a:extLst>
          </p:cNvPr>
          <p:cNvPicPr>
            <a:picLocks noChangeAspect="1" noChangeArrowheads="1"/>
          </p:cNvPicPr>
          <p:nvPr/>
        </p:nvPicPr>
        <p:blipFill>
          <a:blip r:embed="rId7" cstate="print"/>
          <a:srcRect/>
          <a:stretch>
            <a:fillRect/>
          </a:stretch>
        </p:blipFill>
        <p:spPr bwMode="auto">
          <a:xfrm>
            <a:off x="1655941" y="4086759"/>
            <a:ext cx="3024263" cy="2424545"/>
          </a:xfrm>
          <a:prstGeom prst="rect">
            <a:avLst/>
          </a:prstGeom>
          <a:noFill/>
          <a:ln w="9525">
            <a:solidFill>
              <a:srgbClr val="00FFFF"/>
            </a:solidFill>
            <a:miter lim="800000"/>
            <a:headEnd/>
            <a:tailEnd/>
          </a:ln>
          <a:effectLst/>
        </p:spPr>
      </p:pic>
      <p:sp>
        <p:nvSpPr>
          <p:cNvPr id="39" name="Rectangle 27">
            <a:extLst>
              <a:ext uri="{FF2B5EF4-FFF2-40B4-BE49-F238E27FC236}">
                <a16:creationId xmlns:a16="http://schemas.microsoft.com/office/drawing/2014/main" id="{613C803F-D9D3-19BF-A57B-FD78865E8F3B}"/>
              </a:ext>
            </a:extLst>
          </p:cNvPr>
          <p:cNvSpPr>
            <a:spLocks noChangeArrowheads="1"/>
          </p:cNvSpPr>
          <p:nvPr/>
        </p:nvSpPr>
        <p:spPr bwMode="auto">
          <a:xfrm>
            <a:off x="1849904" y="4253015"/>
            <a:ext cx="2686441" cy="462307"/>
          </a:xfrm>
          <a:prstGeom prst="rect">
            <a:avLst/>
          </a:prstGeom>
          <a:noFill/>
          <a:ln w="9525">
            <a:noFill/>
            <a:miter lim="800000"/>
            <a:headEnd/>
            <a:tailEnd/>
          </a:ln>
          <a:effectLst/>
        </p:spPr>
        <p:txBody>
          <a:bodyPr wrap="none" lIns="92075" tIns="46038" rIns="92075" bIns="46038">
            <a:spAutoFit/>
          </a:bodyPr>
          <a:lstStyle/>
          <a:p>
            <a:pPr eaLnBrk="0" hangingPunct="0"/>
            <a:r>
              <a:rPr lang="en-US" sz="2400" b="1" dirty="0">
                <a:solidFill>
                  <a:srgbClr val="FFFFFF"/>
                </a:solidFill>
              </a:rPr>
              <a:t>Wappapello Lake</a:t>
            </a:r>
          </a:p>
        </p:txBody>
      </p:sp>
    </p:spTree>
    <p:extLst>
      <p:ext uri="{BB962C8B-B14F-4D97-AF65-F5344CB8AC3E}">
        <p14:creationId xmlns:p14="http://schemas.microsoft.com/office/powerpoint/2010/main" val="1510512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ADEA838-8C49-28C0-E20D-A172EF5EC22B}"/>
              </a:ext>
            </a:extLst>
          </p:cNvPr>
          <p:cNvPicPr>
            <a:picLocks noChangeAspect="1" noChangeArrowheads="1"/>
          </p:cNvPicPr>
          <p:nvPr/>
        </p:nvPicPr>
        <p:blipFill>
          <a:blip r:embed="rId2" cstate="print"/>
          <a:srcRect l="18694" t="4944" r="14961" b="46042"/>
          <a:stretch>
            <a:fillRect/>
          </a:stretch>
        </p:blipFill>
        <p:spPr bwMode="auto">
          <a:xfrm>
            <a:off x="2921337" y="1305803"/>
            <a:ext cx="5958349" cy="4815027"/>
          </a:xfrm>
          <a:prstGeom prst="rect">
            <a:avLst/>
          </a:prstGeom>
          <a:noFill/>
          <a:ln w="9525" algn="ctr">
            <a:noFill/>
            <a:miter lim="800000"/>
            <a:headEnd/>
            <a:tailEnd/>
          </a:ln>
          <a:effectLst/>
        </p:spPr>
      </p:pic>
      <p:sp>
        <p:nvSpPr>
          <p:cNvPr id="53" name="Freeform 46">
            <a:extLst>
              <a:ext uri="{FF2B5EF4-FFF2-40B4-BE49-F238E27FC236}">
                <a16:creationId xmlns:a16="http://schemas.microsoft.com/office/drawing/2014/main" id="{C527133F-F388-29F1-9DD3-A573B16914AB}"/>
              </a:ext>
            </a:extLst>
          </p:cNvPr>
          <p:cNvSpPr>
            <a:spLocks/>
          </p:cNvSpPr>
          <p:nvPr/>
        </p:nvSpPr>
        <p:spPr bwMode="auto">
          <a:xfrm>
            <a:off x="5846197" y="4497906"/>
            <a:ext cx="606860" cy="322021"/>
          </a:xfrm>
          <a:custGeom>
            <a:avLst/>
            <a:gdLst>
              <a:gd name="connsiteX0" fmla="*/ 11238 w 11238"/>
              <a:gd name="connsiteY0" fmla="*/ 0 h 7807"/>
              <a:gd name="connsiteX1" fmla="*/ 8438 w 11238"/>
              <a:gd name="connsiteY1" fmla="*/ 7807 h 7807"/>
              <a:gd name="connsiteX2" fmla="*/ 0 w 11238"/>
              <a:gd name="connsiteY2" fmla="*/ 7807 h 7807"/>
              <a:gd name="connsiteX3" fmla="*/ 11238 w 11238"/>
              <a:gd name="connsiteY3" fmla="*/ 0 h 7807"/>
              <a:gd name="connsiteX0" fmla="*/ 10000 w 10000"/>
              <a:gd name="connsiteY0" fmla="*/ 0 h 10000"/>
              <a:gd name="connsiteX1" fmla="*/ 8048 w 10000"/>
              <a:gd name="connsiteY1" fmla="*/ 10000 h 10000"/>
              <a:gd name="connsiteX2" fmla="*/ 0 w 10000"/>
              <a:gd name="connsiteY2" fmla="*/ 10000 h 10000"/>
              <a:gd name="connsiteX3" fmla="*/ 10000 w 10000"/>
              <a:gd name="connsiteY3" fmla="*/ 0 h 10000"/>
              <a:gd name="connsiteX0" fmla="*/ 10000 w 10000"/>
              <a:gd name="connsiteY0" fmla="*/ 0 h 10000"/>
              <a:gd name="connsiteX1" fmla="*/ 5240 w 10000"/>
              <a:gd name="connsiteY1" fmla="*/ 10000 h 10000"/>
              <a:gd name="connsiteX2" fmla="*/ 0 w 10000"/>
              <a:gd name="connsiteY2" fmla="*/ 10000 h 10000"/>
              <a:gd name="connsiteX3" fmla="*/ 10000 w 10000"/>
              <a:gd name="connsiteY3" fmla="*/ 0 h 10000"/>
            </a:gdLst>
            <a:ahLst/>
            <a:cxnLst>
              <a:cxn ang="0">
                <a:pos x="connsiteX0" y="connsiteY0"/>
              </a:cxn>
              <a:cxn ang="0">
                <a:pos x="connsiteX1" y="connsiteY1"/>
              </a:cxn>
              <a:cxn ang="0">
                <a:pos x="connsiteX2" y="connsiteY2"/>
              </a:cxn>
              <a:cxn ang="0">
                <a:pos x="connsiteX3" y="connsiteY3"/>
              </a:cxn>
            </a:cxnLst>
            <a:rect l="l" t="t" r="r" b="b"/>
            <a:pathLst>
              <a:path w="10000" h="10000">
                <a:moveTo>
                  <a:pt x="10000" y="0"/>
                </a:moveTo>
                <a:lnTo>
                  <a:pt x="5240" y="10000"/>
                </a:lnTo>
                <a:lnTo>
                  <a:pt x="0" y="10000"/>
                </a:lnTo>
                <a:lnTo>
                  <a:pt x="10000" y="0"/>
                </a:lnTo>
                <a:close/>
              </a:path>
            </a:pathLst>
          </a:custGeom>
          <a:solidFill>
            <a:schemeClr val="bg1"/>
          </a:solidFill>
          <a:ln w="12700" cap="flat" cmpd="sng">
            <a:solidFill>
              <a:schemeClr val="bg1"/>
            </a:solidFill>
            <a:prstDash val="solid"/>
            <a:round/>
            <a:headEnd type="none" w="sm" len="sm"/>
            <a:tailEnd type="none" w="sm" len="sm"/>
          </a:ln>
          <a:effectLst/>
        </p:spPr>
        <p:txBody>
          <a:bodyPr wrap="none" anchor="ct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b="1" dirty="0"/>
              <a:t>Locks and Dams</a:t>
            </a:r>
            <a:endParaRPr lang="en-US" dirty="0"/>
          </a:p>
        </p:txBody>
      </p:sp>
      <p:sp>
        <p:nvSpPr>
          <p:cNvPr id="3" name="Text Box 12">
            <a:extLst>
              <a:ext uri="{FF2B5EF4-FFF2-40B4-BE49-F238E27FC236}">
                <a16:creationId xmlns:a16="http://schemas.microsoft.com/office/drawing/2014/main" id="{A686E26C-E694-77B2-F46B-A82DA160A25D}"/>
              </a:ext>
            </a:extLst>
          </p:cNvPr>
          <p:cNvSpPr txBox="1">
            <a:spLocks noChangeArrowheads="1"/>
          </p:cNvSpPr>
          <p:nvPr/>
        </p:nvSpPr>
        <p:spPr bwMode="auto">
          <a:xfrm rot="1728172">
            <a:off x="5900334" y="4285947"/>
            <a:ext cx="1050856" cy="215444"/>
          </a:xfrm>
          <a:prstGeom prst="rect">
            <a:avLst/>
          </a:prstGeom>
          <a:noFill/>
          <a:ln w="9525" algn="ctr">
            <a:noFill/>
            <a:miter lim="800000"/>
            <a:headEnd/>
            <a:tailEnd/>
          </a:ln>
          <a:effectLst/>
        </p:spPr>
        <p:txBody>
          <a:bodyPr wrap="square">
            <a:spAutoFit/>
          </a:bodyPr>
          <a:lstStyle/>
          <a:p>
            <a:pPr algn="l">
              <a:spcBef>
                <a:spcPct val="50000"/>
              </a:spcBef>
            </a:pPr>
            <a:r>
              <a:rPr lang="en-US" sz="800" b="1" dirty="0">
                <a:solidFill>
                  <a:srgbClr val="008000"/>
                </a:solidFill>
              </a:rPr>
              <a:t>Mississippi River</a:t>
            </a:r>
          </a:p>
        </p:txBody>
      </p:sp>
      <p:sp>
        <p:nvSpPr>
          <p:cNvPr id="8" name="Text Box 13">
            <a:extLst>
              <a:ext uri="{FF2B5EF4-FFF2-40B4-BE49-F238E27FC236}">
                <a16:creationId xmlns:a16="http://schemas.microsoft.com/office/drawing/2014/main" id="{A79A3580-BC57-5002-63A5-A44C793D2AB5}"/>
              </a:ext>
            </a:extLst>
          </p:cNvPr>
          <p:cNvSpPr txBox="1">
            <a:spLocks noChangeArrowheads="1"/>
          </p:cNvSpPr>
          <p:nvPr/>
        </p:nvSpPr>
        <p:spPr bwMode="auto">
          <a:xfrm rot="16200000">
            <a:off x="5320184" y="2695168"/>
            <a:ext cx="836582" cy="215444"/>
          </a:xfrm>
          <a:prstGeom prst="rect">
            <a:avLst/>
          </a:prstGeom>
          <a:noFill/>
          <a:ln w="9525" algn="ctr">
            <a:noFill/>
            <a:miter lim="800000"/>
            <a:headEnd/>
            <a:tailEnd/>
          </a:ln>
          <a:effectLst/>
        </p:spPr>
        <p:txBody>
          <a:bodyPr wrap="square">
            <a:spAutoFit/>
          </a:bodyPr>
          <a:lstStyle/>
          <a:p>
            <a:pPr algn="l">
              <a:spcBef>
                <a:spcPct val="50000"/>
              </a:spcBef>
            </a:pPr>
            <a:r>
              <a:rPr lang="en-US" sz="800" b="1" dirty="0">
                <a:solidFill>
                  <a:srgbClr val="008000"/>
                </a:solidFill>
              </a:rPr>
              <a:t>Illinois River</a:t>
            </a:r>
          </a:p>
        </p:txBody>
      </p:sp>
      <p:sp>
        <p:nvSpPr>
          <p:cNvPr id="17" name="Text Box 14">
            <a:extLst>
              <a:ext uri="{FF2B5EF4-FFF2-40B4-BE49-F238E27FC236}">
                <a16:creationId xmlns:a16="http://schemas.microsoft.com/office/drawing/2014/main" id="{21EEDBEC-11A5-4716-3747-F73EBA7B31FA}"/>
              </a:ext>
            </a:extLst>
          </p:cNvPr>
          <p:cNvSpPr txBox="1">
            <a:spLocks noChangeArrowheads="1"/>
          </p:cNvSpPr>
          <p:nvPr/>
        </p:nvSpPr>
        <p:spPr bwMode="auto">
          <a:xfrm rot="989803">
            <a:off x="4383373" y="3609411"/>
            <a:ext cx="890032" cy="215444"/>
          </a:xfrm>
          <a:prstGeom prst="rect">
            <a:avLst/>
          </a:prstGeom>
          <a:noFill/>
          <a:ln w="9525" algn="ctr">
            <a:noFill/>
            <a:miter lim="800000"/>
            <a:headEnd/>
            <a:tailEnd/>
          </a:ln>
          <a:effectLst/>
        </p:spPr>
        <p:txBody>
          <a:bodyPr wrap="square">
            <a:spAutoFit/>
          </a:bodyPr>
          <a:lstStyle/>
          <a:p>
            <a:pPr algn="l">
              <a:spcBef>
                <a:spcPct val="50000"/>
              </a:spcBef>
            </a:pPr>
            <a:r>
              <a:rPr lang="en-US" sz="800" b="1" dirty="0">
                <a:solidFill>
                  <a:srgbClr val="008000"/>
                </a:solidFill>
              </a:rPr>
              <a:t>Missouri River</a:t>
            </a:r>
          </a:p>
        </p:txBody>
      </p:sp>
      <p:sp>
        <p:nvSpPr>
          <p:cNvPr id="6" name="Rectangle 36">
            <a:extLst>
              <a:ext uri="{FF2B5EF4-FFF2-40B4-BE49-F238E27FC236}">
                <a16:creationId xmlns:a16="http://schemas.microsoft.com/office/drawing/2014/main" id="{8541A29E-B192-A9DB-4A44-7FA2CAF7476C}"/>
              </a:ext>
            </a:extLst>
          </p:cNvPr>
          <p:cNvSpPr>
            <a:spLocks noChangeArrowheads="1"/>
          </p:cNvSpPr>
          <p:nvPr/>
        </p:nvSpPr>
        <p:spPr bwMode="auto">
          <a:xfrm>
            <a:off x="2117725" y="2894013"/>
            <a:ext cx="184150" cy="457200"/>
          </a:xfrm>
          <a:prstGeom prst="rect">
            <a:avLst/>
          </a:prstGeom>
          <a:noFill/>
          <a:ln w="9525">
            <a:noFill/>
            <a:miter lim="800000"/>
            <a:headEnd/>
            <a:tailEnd/>
          </a:ln>
          <a:effectLst/>
        </p:spPr>
        <p:txBody>
          <a:bodyPr wrap="none" lIns="92075" tIns="46038" rIns="92075" bIns="46038">
            <a:spAutoFit/>
          </a:bodyPr>
          <a:lstStyle/>
          <a:p>
            <a:pPr eaLnBrk="0" hangingPunct="0"/>
            <a:endParaRPr lang="en-US" sz="2400" dirty="0"/>
          </a:p>
        </p:txBody>
      </p:sp>
      <p:sp>
        <p:nvSpPr>
          <p:cNvPr id="9" name="Rectangle 44">
            <a:extLst>
              <a:ext uri="{FF2B5EF4-FFF2-40B4-BE49-F238E27FC236}">
                <a16:creationId xmlns:a16="http://schemas.microsoft.com/office/drawing/2014/main" id="{3E717774-77DF-B38A-5C53-11E4DABB1368}"/>
              </a:ext>
            </a:extLst>
          </p:cNvPr>
          <p:cNvSpPr>
            <a:spLocks noChangeArrowheads="1"/>
          </p:cNvSpPr>
          <p:nvPr/>
        </p:nvSpPr>
        <p:spPr bwMode="auto">
          <a:xfrm>
            <a:off x="850413" y="1089335"/>
            <a:ext cx="3046911" cy="2057400"/>
          </a:xfrm>
          <a:prstGeom prst="rect">
            <a:avLst/>
          </a:prstGeom>
          <a:solidFill>
            <a:schemeClr val="bg1"/>
          </a:solidFill>
          <a:ln w="12700">
            <a:solidFill>
              <a:schemeClr val="bg1"/>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sp>
        <p:nvSpPr>
          <p:cNvPr id="10" name="Freeform 45">
            <a:extLst>
              <a:ext uri="{FF2B5EF4-FFF2-40B4-BE49-F238E27FC236}">
                <a16:creationId xmlns:a16="http://schemas.microsoft.com/office/drawing/2014/main" id="{4C91F817-4305-1375-4A36-A750FFEB1F79}"/>
              </a:ext>
            </a:extLst>
          </p:cNvPr>
          <p:cNvSpPr>
            <a:spLocks/>
          </p:cNvSpPr>
          <p:nvPr/>
        </p:nvSpPr>
        <p:spPr bwMode="auto">
          <a:xfrm>
            <a:off x="3968579" y="2339135"/>
            <a:ext cx="1272938" cy="371580"/>
          </a:xfrm>
          <a:custGeom>
            <a:avLst/>
            <a:gdLst>
              <a:gd name="connsiteX0" fmla="*/ 108 w 10108"/>
              <a:gd name="connsiteY0" fmla="*/ 0 h 9048"/>
              <a:gd name="connsiteX1" fmla="*/ 10108 w 10108"/>
              <a:gd name="connsiteY1" fmla="*/ 9048 h 9048"/>
              <a:gd name="connsiteX2" fmla="*/ 0 w 10108"/>
              <a:gd name="connsiteY2" fmla="*/ 8882 h 9048"/>
              <a:gd name="connsiteX3" fmla="*/ 108 w 10108"/>
              <a:gd name="connsiteY3" fmla="*/ 0 h 9048"/>
              <a:gd name="connsiteX0" fmla="*/ 107 w 10107"/>
              <a:gd name="connsiteY0" fmla="*/ 0 h 10254"/>
              <a:gd name="connsiteX1" fmla="*/ 10107 w 10107"/>
              <a:gd name="connsiteY1" fmla="*/ 10254 h 10254"/>
              <a:gd name="connsiteX2" fmla="*/ 0 w 10107"/>
              <a:gd name="connsiteY2" fmla="*/ 9817 h 10254"/>
              <a:gd name="connsiteX3" fmla="*/ 107 w 10107"/>
              <a:gd name="connsiteY3" fmla="*/ 0 h 10254"/>
              <a:gd name="connsiteX0" fmla="*/ 107 w 10107"/>
              <a:gd name="connsiteY0" fmla="*/ 0 h 7745"/>
              <a:gd name="connsiteX1" fmla="*/ 10107 w 10107"/>
              <a:gd name="connsiteY1" fmla="*/ 7745 h 7745"/>
              <a:gd name="connsiteX2" fmla="*/ 0 w 10107"/>
              <a:gd name="connsiteY2" fmla="*/ 7308 h 7745"/>
              <a:gd name="connsiteX3" fmla="*/ 107 w 10107"/>
              <a:gd name="connsiteY3" fmla="*/ 0 h 7745"/>
              <a:gd name="connsiteX0" fmla="*/ 106 w 10000"/>
              <a:gd name="connsiteY0" fmla="*/ 0 h 10000"/>
              <a:gd name="connsiteX1" fmla="*/ 10000 w 10000"/>
              <a:gd name="connsiteY1" fmla="*/ 10000 h 10000"/>
              <a:gd name="connsiteX2" fmla="*/ 0 w 10000"/>
              <a:gd name="connsiteY2" fmla="*/ 5024 h 10000"/>
              <a:gd name="connsiteX3" fmla="*/ 106 w 10000"/>
              <a:gd name="connsiteY3" fmla="*/ 0 h 10000"/>
              <a:gd name="connsiteX0" fmla="*/ 106 w 10000"/>
              <a:gd name="connsiteY0" fmla="*/ 0 h 9718"/>
              <a:gd name="connsiteX1" fmla="*/ 10000 w 10000"/>
              <a:gd name="connsiteY1" fmla="*/ 9718 h 9718"/>
              <a:gd name="connsiteX2" fmla="*/ 0 w 10000"/>
              <a:gd name="connsiteY2" fmla="*/ 5024 h 9718"/>
              <a:gd name="connsiteX3" fmla="*/ 106 w 10000"/>
              <a:gd name="connsiteY3" fmla="*/ 0 h 9718"/>
            </a:gdLst>
            <a:ahLst/>
            <a:cxnLst>
              <a:cxn ang="0">
                <a:pos x="connsiteX0" y="connsiteY0"/>
              </a:cxn>
              <a:cxn ang="0">
                <a:pos x="connsiteX1" y="connsiteY1"/>
              </a:cxn>
              <a:cxn ang="0">
                <a:pos x="connsiteX2" y="connsiteY2"/>
              </a:cxn>
              <a:cxn ang="0">
                <a:pos x="connsiteX3" y="connsiteY3"/>
              </a:cxn>
            </a:cxnLst>
            <a:rect l="l" t="t" r="r" b="b"/>
            <a:pathLst>
              <a:path w="10000" h="9718">
                <a:moveTo>
                  <a:pt x="106" y="0"/>
                </a:moveTo>
                <a:lnTo>
                  <a:pt x="10000" y="9718"/>
                </a:lnTo>
                <a:lnTo>
                  <a:pt x="0" y="5024"/>
                </a:lnTo>
                <a:cubicBezTo>
                  <a:pt x="36" y="799"/>
                  <a:pt x="70" y="4225"/>
                  <a:pt x="106" y="0"/>
                </a:cubicBezTo>
                <a:close/>
              </a:path>
            </a:pathLst>
          </a:custGeom>
          <a:solidFill>
            <a:schemeClr val="bg1"/>
          </a:solidFill>
          <a:ln w="12700" cap="flat" cmpd="sng">
            <a:solidFill>
              <a:schemeClr val="bg1"/>
            </a:solidFill>
            <a:prstDash val="solid"/>
            <a:round/>
            <a:headEnd type="none" w="sm" len="sm"/>
            <a:tailEnd type="none" w="sm" len="sm"/>
          </a:ln>
          <a:effectLst/>
        </p:spPr>
        <p:txBody>
          <a:bodyPr wrap="none" anchor="ctr"/>
          <a:lstStyle/>
          <a:p>
            <a:endParaRPr lang="en-US" dirty="0"/>
          </a:p>
        </p:txBody>
      </p:sp>
      <p:sp>
        <p:nvSpPr>
          <p:cNvPr id="11" name="Freeform 46">
            <a:extLst>
              <a:ext uri="{FF2B5EF4-FFF2-40B4-BE49-F238E27FC236}">
                <a16:creationId xmlns:a16="http://schemas.microsoft.com/office/drawing/2014/main" id="{16922797-EF6E-FDD5-20BE-9ECE280BC676}"/>
              </a:ext>
            </a:extLst>
          </p:cNvPr>
          <p:cNvSpPr>
            <a:spLocks/>
          </p:cNvSpPr>
          <p:nvPr/>
        </p:nvSpPr>
        <p:spPr bwMode="auto">
          <a:xfrm>
            <a:off x="922019" y="3195950"/>
            <a:ext cx="4619090" cy="687583"/>
          </a:xfrm>
          <a:custGeom>
            <a:avLst/>
            <a:gdLst>
              <a:gd name="connsiteX0" fmla="*/ 11238 w 11238"/>
              <a:gd name="connsiteY0" fmla="*/ 0 h 7807"/>
              <a:gd name="connsiteX1" fmla="*/ 8438 w 11238"/>
              <a:gd name="connsiteY1" fmla="*/ 7807 h 7807"/>
              <a:gd name="connsiteX2" fmla="*/ 0 w 11238"/>
              <a:gd name="connsiteY2" fmla="*/ 7807 h 7807"/>
              <a:gd name="connsiteX3" fmla="*/ 11238 w 11238"/>
              <a:gd name="connsiteY3" fmla="*/ 0 h 7807"/>
              <a:gd name="connsiteX0" fmla="*/ 10000 w 10000"/>
              <a:gd name="connsiteY0" fmla="*/ 0 h 10000"/>
              <a:gd name="connsiteX1" fmla="*/ 8048 w 10000"/>
              <a:gd name="connsiteY1" fmla="*/ 10000 h 10000"/>
              <a:gd name="connsiteX2" fmla="*/ 0 w 10000"/>
              <a:gd name="connsiteY2" fmla="*/ 10000 h 10000"/>
              <a:gd name="connsiteX3" fmla="*/ 10000 w 10000"/>
              <a:gd name="connsiteY3" fmla="*/ 0 h 10000"/>
              <a:gd name="connsiteX0" fmla="*/ 10000 w 10000"/>
              <a:gd name="connsiteY0" fmla="*/ 0 h 10000"/>
              <a:gd name="connsiteX1" fmla="*/ 5240 w 10000"/>
              <a:gd name="connsiteY1" fmla="*/ 10000 h 10000"/>
              <a:gd name="connsiteX2" fmla="*/ 0 w 10000"/>
              <a:gd name="connsiteY2" fmla="*/ 10000 h 10000"/>
              <a:gd name="connsiteX3" fmla="*/ 10000 w 10000"/>
              <a:gd name="connsiteY3" fmla="*/ 0 h 10000"/>
            </a:gdLst>
            <a:ahLst/>
            <a:cxnLst>
              <a:cxn ang="0">
                <a:pos x="connsiteX0" y="connsiteY0"/>
              </a:cxn>
              <a:cxn ang="0">
                <a:pos x="connsiteX1" y="connsiteY1"/>
              </a:cxn>
              <a:cxn ang="0">
                <a:pos x="connsiteX2" y="connsiteY2"/>
              </a:cxn>
              <a:cxn ang="0">
                <a:pos x="connsiteX3" y="connsiteY3"/>
              </a:cxn>
            </a:cxnLst>
            <a:rect l="l" t="t" r="r" b="b"/>
            <a:pathLst>
              <a:path w="10000" h="10000">
                <a:moveTo>
                  <a:pt x="10000" y="0"/>
                </a:moveTo>
                <a:lnTo>
                  <a:pt x="5240" y="10000"/>
                </a:lnTo>
                <a:lnTo>
                  <a:pt x="0" y="10000"/>
                </a:lnTo>
                <a:lnTo>
                  <a:pt x="10000" y="0"/>
                </a:lnTo>
                <a:close/>
              </a:path>
            </a:pathLst>
          </a:custGeom>
          <a:solidFill>
            <a:schemeClr val="bg1"/>
          </a:solidFill>
          <a:ln w="12700" cap="flat" cmpd="sng">
            <a:solidFill>
              <a:schemeClr val="bg1"/>
            </a:solidFill>
            <a:prstDash val="solid"/>
            <a:round/>
            <a:headEnd type="none" w="sm" len="sm"/>
            <a:tailEnd type="none" w="sm" len="sm"/>
          </a:ln>
          <a:effectLst/>
        </p:spPr>
        <p:txBody>
          <a:bodyPr wrap="none" anchor="ctr"/>
          <a:lstStyle/>
          <a:p>
            <a:endParaRPr lang="en-US" dirty="0"/>
          </a:p>
        </p:txBody>
      </p:sp>
      <p:sp>
        <p:nvSpPr>
          <p:cNvPr id="12" name="Rectangle 47">
            <a:extLst>
              <a:ext uri="{FF2B5EF4-FFF2-40B4-BE49-F238E27FC236}">
                <a16:creationId xmlns:a16="http://schemas.microsoft.com/office/drawing/2014/main" id="{ACFAB00F-4003-D2CE-BA61-FD59AACEEDDC}"/>
              </a:ext>
            </a:extLst>
          </p:cNvPr>
          <p:cNvSpPr>
            <a:spLocks noChangeArrowheads="1"/>
          </p:cNvSpPr>
          <p:nvPr/>
        </p:nvSpPr>
        <p:spPr bwMode="auto">
          <a:xfrm>
            <a:off x="7144603" y="455774"/>
            <a:ext cx="2987040" cy="1973580"/>
          </a:xfrm>
          <a:prstGeom prst="rect">
            <a:avLst/>
          </a:prstGeom>
          <a:solidFill>
            <a:schemeClr val="bg1"/>
          </a:solidFill>
          <a:ln w="12700">
            <a:solidFill>
              <a:schemeClr val="bg1"/>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sp>
        <p:nvSpPr>
          <p:cNvPr id="13" name="Rectangle 48">
            <a:extLst>
              <a:ext uri="{FF2B5EF4-FFF2-40B4-BE49-F238E27FC236}">
                <a16:creationId xmlns:a16="http://schemas.microsoft.com/office/drawing/2014/main" id="{931497CC-FF65-3C93-DDCF-AF216021AA2D}"/>
              </a:ext>
            </a:extLst>
          </p:cNvPr>
          <p:cNvSpPr>
            <a:spLocks noChangeArrowheads="1"/>
          </p:cNvSpPr>
          <p:nvPr/>
        </p:nvSpPr>
        <p:spPr bwMode="auto">
          <a:xfrm>
            <a:off x="7670537" y="2581355"/>
            <a:ext cx="2057400" cy="1600200"/>
          </a:xfrm>
          <a:prstGeom prst="rect">
            <a:avLst/>
          </a:prstGeom>
          <a:solidFill>
            <a:schemeClr val="bg1"/>
          </a:solidFill>
          <a:ln w="12700">
            <a:solidFill>
              <a:schemeClr val="bg1"/>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sp>
        <p:nvSpPr>
          <p:cNvPr id="14" name="Freeform 50">
            <a:extLst>
              <a:ext uri="{FF2B5EF4-FFF2-40B4-BE49-F238E27FC236}">
                <a16:creationId xmlns:a16="http://schemas.microsoft.com/office/drawing/2014/main" id="{3B85D8D3-FCEA-AB3A-3677-5367DA64EDF6}"/>
              </a:ext>
            </a:extLst>
          </p:cNvPr>
          <p:cNvSpPr>
            <a:spLocks/>
          </p:cNvSpPr>
          <p:nvPr/>
        </p:nvSpPr>
        <p:spPr bwMode="auto">
          <a:xfrm>
            <a:off x="6235434" y="1915487"/>
            <a:ext cx="1005402" cy="1435726"/>
          </a:xfrm>
          <a:custGeom>
            <a:avLst/>
            <a:gdLst>
              <a:gd name="connsiteX0" fmla="*/ 0 w 10000"/>
              <a:gd name="connsiteY0" fmla="*/ 10000 h 10000"/>
              <a:gd name="connsiteX1" fmla="*/ 10000 w 10000"/>
              <a:gd name="connsiteY1" fmla="*/ 4457 h 10000"/>
              <a:gd name="connsiteX2" fmla="*/ 10000 w 10000"/>
              <a:gd name="connsiteY2" fmla="*/ 0 h 10000"/>
              <a:gd name="connsiteX3" fmla="*/ 0 w 10000"/>
              <a:gd name="connsiteY3" fmla="*/ 10000 h 10000"/>
              <a:gd name="connsiteX0" fmla="*/ 0 w 10000"/>
              <a:gd name="connsiteY0" fmla="*/ 7744 h 7744"/>
              <a:gd name="connsiteX1" fmla="*/ 10000 w 10000"/>
              <a:gd name="connsiteY1" fmla="*/ 2201 h 7744"/>
              <a:gd name="connsiteX2" fmla="*/ 10000 w 10000"/>
              <a:gd name="connsiteY2" fmla="*/ 0 h 7744"/>
              <a:gd name="connsiteX3" fmla="*/ 0 w 10000"/>
              <a:gd name="connsiteY3" fmla="*/ 7744 h 7744"/>
              <a:gd name="connsiteX0" fmla="*/ 0 w 10325"/>
              <a:gd name="connsiteY0" fmla="*/ 9791 h 9791"/>
              <a:gd name="connsiteX1" fmla="*/ 10325 w 10325"/>
              <a:gd name="connsiteY1" fmla="*/ 2842 h 9791"/>
              <a:gd name="connsiteX2" fmla="*/ 10325 w 10325"/>
              <a:gd name="connsiteY2" fmla="*/ 0 h 9791"/>
              <a:gd name="connsiteX3" fmla="*/ 0 w 10325"/>
              <a:gd name="connsiteY3" fmla="*/ 9791 h 9791"/>
            </a:gdLst>
            <a:ahLst/>
            <a:cxnLst>
              <a:cxn ang="0">
                <a:pos x="connsiteX0" y="connsiteY0"/>
              </a:cxn>
              <a:cxn ang="0">
                <a:pos x="connsiteX1" y="connsiteY1"/>
              </a:cxn>
              <a:cxn ang="0">
                <a:pos x="connsiteX2" y="connsiteY2"/>
              </a:cxn>
              <a:cxn ang="0">
                <a:pos x="connsiteX3" y="connsiteY3"/>
              </a:cxn>
            </a:cxnLst>
            <a:rect l="l" t="t" r="r" b="b"/>
            <a:pathLst>
              <a:path w="10325" h="9791">
                <a:moveTo>
                  <a:pt x="0" y="9791"/>
                </a:moveTo>
                <a:lnTo>
                  <a:pt x="10325" y="2842"/>
                </a:lnTo>
                <a:lnTo>
                  <a:pt x="10325" y="0"/>
                </a:lnTo>
                <a:lnTo>
                  <a:pt x="0" y="9791"/>
                </a:lnTo>
                <a:close/>
              </a:path>
            </a:pathLst>
          </a:custGeom>
          <a:solidFill>
            <a:schemeClr val="bg1"/>
          </a:solidFill>
          <a:ln w="12700" cap="flat" cmpd="sng">
            <a:solidFill>
              <a:schemeClr val="bg1"/>
            </a:solidFill>
            <a:prstDash val="solid"/>
            <a:round/>
            <a:headEnd/>
            <a:tailEnd/>
          </a:ln>
          <a:effectLst/>
        </p:spPr>
        <p:txBody>
          <a:bodyPr wrap="none" anchor="ctr"/>
          <a:lstStyle/>
          <a:p>
            <a:endParaRPr lang="en-US" dirty="0"/>
          </a:p>
        </p:txBody>
      </p:sp>
      <p:sp>
        <p:nvSpPr>
          <p:cNvPr id="15" name="Freeform 51">
            <a:extLst>
              <a:ext uri="{FF2B5EF4-FFF2-40B4-BE49-F238E27FC236}">
                <a16:creationId xmlns:a16="http://schemas.microsoft.com/office/drawing/2014/main" id="{CA4903BD-D70F-E474-7BD6-4FD92793C213}"/>
              </a:ext>
            </a:extLst>
          </p:cNvPr>
          <p:cNvSpPr>
            <a:spLocks/>
          </p:cNvSpPr>
          <p:nvPr/>
        </p:nvSpPr>
        <p:spPr bwMode="auto">
          <a:xfrm>
            <a:off x="6188950" y="3390877"/>
            <a:ext cx="1503617" cy="226456"/>
          </a:xfrm>
          <a:custGeom>
            <a:avLst/>
            <a:gdLst>
              <a:gd name="connsiteX0" fmla="*/ 0 w 9806"/>
              <a:gd name="connsiteY0" fmla="*/ 5431 h 10000"/>
              <a:gd name="connsiteX1" fmla="*/ 9806 w 9806"/>
              <a:gd name="connsiteY1" fmla="*/ 0 h 10000"/>
              <a:gd name="connsiteX2" fmla="*/ 9806 w 9806"/>
              <a:gd name="connsiteY2" fmla="*/ 10000 h 10000"/>
              <a:gd name="connsiteX3" fmla="*/ 0 w 9806"/>
              <a:gd name="connsiteY3" fmla="*/ 5431 h 10000"/>
              <a:gd name="connsiteX0" fmla="*/ 0 w 10017"/>
              <a:gd name="connsiteY0" fmla="*/ 1562 h 6131"/>
              <a:gd name="connsiteX1" fmla="*/ 10017 w 10017"/>
              <a:gd name="connsiteY1" fmla="*/ 0 h 6131"/>
              <a:gd name="connsiteX2" fmla="*/ 10000 w 10017"/>
              <a:gd name="connsiteY2" fmla="*/ 6131 h 6131"/>
              <a:gd name="connsiteX3" fmla="*/ 0 w 10017"/>
              <a:gd name="connsiteY3" fmla="*/ 1562 h 6131"/>
              <a:gd name="connsiteX0" fmla="*/ 0 w 10000"/>
              <a:gd name="connsiteY0" fmla="*/ 2548 h 3422"/>
              <a:gd name="connsiteX1" fmla="*/ 10000 w 10000"/>
              <a:gd name="connsiteY1" fmla="*/ 0 h 3422"/>
              <a:gd name="connsiteX2" fmla="*/ 9967 w 10000"/>
              <a:gd name="connsiteY2" fmla="*/ 3422 h 3422"/>
              <a:gd name="connsiteX3" fmla="*/ 0 w 10000"/>
              <a:gd name="connsiteY3" fmla="*/ 2548 h 3422"/>
            </a:gdLst>
            <a:ahLst/>
            <a:cxnLst>
              <a:cxn ang="0">
                <a:pos x="connsiteX0" y="connsiteY0"/>
              </a:cxn>
              <a:cxn ang="0">
                <a:pos x="connsiteX1" y="connsiteY1"/>
              </a:cxn>
              <a:cxn ang="0">
                <a:pos x="connsiteX2" y="connsiteY2"/>
              </a:cxn>
              <a:cxn ang="0">
                <a:pos x="connsiteX3" y="connsiteY3"/>
              </a:cxn>
            </a:cxnLst>
            <a:rect l="l" t="t" r="r" b="b"/>
            <a:pathLst>
              <a:path w="10000" h="3422">
                <a:moveTo>
                  <a:pt x="0" y="2548"/>
                </a:moveTo>
                <a:lnTo>
                  <a:pt x="10000" y="0"/>
                </a:lnTo>
                <a:cubicBezTo>
                  <a:pt x="9994" y="3334"/>
                  <a:pt x="9973" y="88"/>
                  <a:pt x="9967" y="3422"/>
                </a:cubicBezTo>
                <a:lnTo>
                  <a:pt x="0" y="2548"/>
                </a:lnTo>
                <a:close/>
              </a:path>
            </a:pathLst>
          </a:custGeom>
          <a:solidFill>
            <a:schemeClr val="bg1"/>
          </a:solidFill>
          <a:ln w="12700" cap="flat" cmpd="sng">
            <a:solidFill>
              <a:schemeClr val="bg1"/>
            </a:solidFill>
            <a:prstDash val="solid"/>
            <a:round/>
            <a:headEnd/>
            <a:tailEnd/>
          </a:ln>
          <a:effectLst/>
        </p:spPr>
        <p:txBody>
          <a:bodyPr wrap="none" anchor="ctr"/>
          <a:lstStyle/>
          <a:p>
            <a:endParaRPr lang="en-US" dirty="0"/>
          </a:p>
        </p:txBody>
      </p:sp>
      <p:pic>
        <p:nvPicPr>
          <p:cNvPr id="16" name="Picture 60" descr="IMG0031">
            <a:extLst>
              <a:ext uri="{FF2B5EF4-FFF2-40B4-BE49-F238E27FC236}">
                <a16:creationId xmlns:a16="http://schemas.microsoft.com/office/drawing/2014/main" id="{A8E0AFD8-F86F-A06C-73FF-2615147F8A4E}"/>
              </a:ext>
            </a:extLst>
          </p:cNvPr>
          <p:cNvPicPr>
            <a:picLocks noChangeAspect="1" noChangeArrowheads="1"/>
          </p:cNvPicPr>
          <p:nvPr/>
        </p:nvPicPr>
        <p:blipFill>
          <a:blip r:embed="rId3" cstate="print"/>
          <a:srcRect l="5937" r="13126" b="3047"/>
          <a:stretch>
            <a:fillRect/>
          </a:stretch>
        </p:blipFill>
        <p:spPr bwMode="auto">
          <a:xfrm>
            <a:off x="7668950" y="2581355"/>
            <a:ext cx="2058987" cy="1644650"/>
          </a:xfrm>
          <a:prstGeom prst="rect">
            <a:avLst/>
          </a:prstGeom>
          <a:noFill/>
          <a:ln w="9525">
            <a:solidFill>
              <a:srgbClr val="00FFFF"/>
            </a:solidFill>
            <a:miter lim="800000"/>
            <a:headEnd/>
            <a:tailEnd/>
          </a:ln>
        </p:spPr>
      </p:pic>
      <p:sp>
        <p:nvSpPr>
          <p:cNvPr id="18" name="Rectangle 61">
            <a:extLst>
              <a:ext uri="{FF2B5EF4-FFF2-40B4-BE49-F238E27FC236}">
                <a16:creationId xmlns:a16="http://schemas.microsoft.com/office/drawing/2014/main" id="{AFBF0AC9-1FAA-2C57-2D56-3198C3E2EC68}"/>
              </a:ext>
            </a:extLst>
          </p:cNvPr>
          <p:cNvSpPr>
            <a:spLocks noChangeArrowheads="1"/>
          </p:cNvSpPr>
          <p:nvPr/>
        </p:nvSpPr>
        <p:spPr bwMode="auto">
          <a:xfrm>
            <a:off x="7670537" y="2581355"/>
            <a:ext cx="1503617" cy="462307"/>
          </a:xfrm>
          <a:prstGeom prst="rect">
            <a:avLst/>
          </a:prstGeom>
          <a:noFill/>
          <a:ln w="9525">
            <a:noFill/>
            <a:miter lim="800000"/>
            <a:headEnd/>
            <a:tailEnd/>
          </a:ln>
          <a:effectLst/>
        </p:spPr>
        <p:txBody>
          <a:bodyPr wrap="none" lIns="92075" tIns="46038" rIns="92075" bIns="46038">
            <a:spAutoFit/>
          </a:bodyPr>
          <a:lstStyle/>
          <a:p>
            <a:pPr eaLnBrk="0" hangingPunct="0"/>
            <a:r>
              <a:rPr lang="en-US" sz="2400" b="1" dirty="0">
                <a:solidFill>
                  <a:srgbClr val="FFFFFF"/>
                </a:solidFill>
              </a:rPr>
              <a:t>Locks 27</a:t>
            </a:r>
          </a:p>
        </p:txBody>
      </p:sp>
      <p:pic>
        <p:nvPicPr>
          <p:cNvPr id="25" name="Picture 2" descr="C:\Documents and Settings\B3ODRRJE\Desktop\Water Control\Locks and Dams\Mel Price L&amp;D\Melvin Price Locks and Dam (Alton, IL).jpg">
            <a:extLst>
              <a:ext uri="{FF2B5EF4-FFF2-40B4-BE49-F238E27FC236}">
                <a16:creationId xmlns:a16="http://schemas.microsoft.com/office/drawing/2014/main" id="{F6F0D61A-59E9-B25D-B7E8-19643C34AB3E}"/>
              </a:ext>
            </a:extLst>
          </p:cNvPr>
          <p:cNvPicPr>
            <a:picLocks noChangeAspect="1" noChangeArrowheads="1"/>
          </p:cNvPicPr>
          <p:nvPr/>
        </p:nvPicPr>
        <p:blipFill>
          <a:blip r:embed="rId4" cstate="print"/>
          <a:srcRect/>
          <a:stretch>
            <a:fillRect/>
          </a:stretch>
        </p:blipFill>
        <p:spPr bwMode="auto">
          <a:xfrm>
            <a:off x="7137618" y="446804"/>
            <a:ext cx="2994025" cy="1990487"/>
          </a:xfrm>
          <a:prstGeom prst="rect">
            <a:avLst/>
          </a:prstGeom>
          <a:noFill/>
          <a:ln>
            <a:solidFill>
              <a:srgbClr val="00FFFF"/>
            </a:solidFill>
          </a:ln>
        </p:spPr>
      </p:pic>
      <p:sp>
        <p:nvSpPr>
          <p:cNvPr id="41" name="Rectangle 59">
            <a:extLst>
              <a:ext uri="{FF2B5EF4-FFF2-40B4-BE49-F238E27FC236}">
                <a16:creationId xmlns:a16="http://schemas.microsoft.com/office/drawing/2014/main" id="{7393EA63-81FC-4893-799B-E9884E45D424}"/>
              </a:ext>
            </a:extLst>
          </p:cNvPr>
          <p:cNvSpPr>
            <a:spLocks noChangeArrowheads="1"/>
          </p:cNvSpPr>
          <p:nvPr/>
        </p:nvSpPr>
        <p:spPr bwMode="auto">
          <a:xfrm>
            <a:off x="7977954" y="1740091"/>
            <a:ext cx="2136803" cy="683906"/>
          </a:xfrm>
          <a:prstGeom prst="rect">
            <a:avLst/>
          </a:prstGeom>
          <a:noFill/>
          <a:ln w="9525">
            <a:noFill/>
            <a:miter lim="800000"/>
            <a:headEnd/>
            <a:tailEnd/>
          </a:ln>
          <a:effectLst/>
        </p:spPr>
        <p:txBody>
          <a:bodyPr wrap="none" lIns="92075" tIns="46038" rIns="92075" bIns="46038">
            <a:spAutoFit/>
          </a:bodyPr>
          <a:lstStyle/>
          <a:p>
            <a:pPr eaLnBrk="0" hangingPunct="0">
              <a:lnSpc>
                <a:spcPct val="80000"/>
              </a:lnSpc>
            </a:pPr>
            <a:r>
              <a:rPr lang="en-US" sz="2400" b="1" dirty="0">
                <a:solidFill>
                  <a:srgbClr val="FFFFFF"/>
                </a:solidFill>
              </a:rPr>
              <a:t>Melvin Price</a:t>
            </a:r>
          </a:p>
          <a:p>
            <a:pPr eaLnBrk="0" hangingPunct="0">
              <a:lnSpc>
                <a:spcPct val="80000"/>
              </a:lnSpc>
            </a:pPr>
            <a:r>
              <a:rPr lang="en-US" sz="2400" b="1" dirty="0">
                <a:solidFill>
                  <a:srgbClr val="FFFFFF"/>
                </a:solidFill>
              </a:rPr>
              <a:t>Locks &amp; Dam</a:t>
            </a:r>
          </a:p>
        </p:txBody>
      </p:sp>
      <p:sp>
        <p:nvSpPr>
          <p:cNvPr id="42" name="Rectangle 35">
            <a:extLst>
              <a:ext uri="{FF2B5EF4-FFF2-40B4-BE49-F238E27FC236}">
                <a16:creationId xmlns:a16="http://schemas.microsoft.com/office/drawing/2014/main" id="{190DDB21-F4C0-E919-4C5A-F7DFD967345D}"/>
              </a:ext>
            </a:extLst>
          </p:cNvPr>
          <p:cNvSpPr>
            <a:spLocks noChangeArrowheads="1"/>
          </p:cNvSpPr>
          <p:nvPr/>
        </p:nvSpPr>
        <p:spPr bwMode="auto">
          <a:xfrm>
            <a:off x="3996314" y="4742471"/>
            <a:ext cx="2598420" cy="1965960"/>
          </a:xfrm>
          <a:prstGeom prst="rect">
            <a:avLst/>
          </a:prstGeom>
          <a:solidFill>
            <a:schemeClr val="bg1"/>
          </a:solidFill>
          <a:ln w="12700">
            <a:solidFill>
              <a:schemeClr val="bg1"/>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pic>
        <p:nvPicPr>
          <p:cNvPr id="44" name="Picture 3" descr="C:\Documents and Settings\B3ODRRJE\Desktop\Water Control\Locks and Dams\Kasky Nav L&amp;D\Kasky Nav (Chester, IL).jpg">
            <a:extLst>
              <a:ext uri="{FF2B5EF4-FFF2-40B4-BE49-F238E27FC236}">
                <a16:creationId xmlns:a16="http://schemas.microsoft.com/office/drawing/2014/main" id="{8F4A0F5B-4328-6EC0-18F4-7C4F6921CD04}"/>
              </a:ext>
            </a:extLst>
          </p:cNvPr>
          <p:cNvPicPr>
            <a:picLocks noChangeAspect="1" noChangeArrowheads="1"/>
          </p:cNvPicPr>
          <p:nvPr/>
        </p:nvPicPr>
        <p:blipFill>
          <a:blip r:embed="rId5" cstate="print"/>
          <a:srcRect/>
          <a:stretch>
            <a:fillRect/>
          </a:stretch>
        </p:blipFill>
        <p:spPr bwMode="auto">
          <a:xfrm>
            <a:off x="3989289" y="4742471"/>
            <a:ext cx="2613065" cy="1965960"/>
          </a:xfrm>
          <a:prstGeom prst="rect">
            <a:avLst/>
          </a:prstGeom>
          <a:noFill/>
          <a:ln>
            <a:solidFill>
              <a:srgbClr val="00FFFF"/>
            </a:solidFill>
          </a:ln>
        </p:spPr>
      </p:pic>
      <p:sp>
        <p:nvSpPr>
          <p:cNvPr id="45" name="Rectangle 55">
            <a:extLst>
              <a:ext uri="{FF2B5EF4-FFF2-40B4-BE49-F238E27FC236}">
                <a16:creationId xmlns:a16="http://schemas.microsoft.com/office/drawing/2014/main" id="{B0838C1F-A2F1-3319-B3CC-B5E1999BE6EB}"/>
              </a:ext>
            </a:extLst>
          </p:cNvPr>
          <p:cNvSpPr>
            <a:spLocks noChangeArrowheads="1"/>
          </p:cNvSpPr>
          <p:nvPr/>
        </p:nvSpPr>
        <p:spPr bwMode="auto">
          <a:xfrm>
            <a:off x="4095374" y="4821184"/>
            <a:ext cx="2412520" cy="462307"/>
          </a:xfrm>
          <a:prstGeom prst="rect">
            <a:avLst/>
          </a:prstGeom>
          <a:noFill/>
          <a:ln w="9525">
            <a:noFill/>
            <a:miter lim="800000"/>
            <a:headEnd/>
            <a:tailEnd/>
          </a:ln>
          <a:effectLst/>
        </p:spPr>
        <p:txBody>
          <a:bodyPr wrap="none" lIns="92075" tIns="46038" rIns="92075" bIns="46038">
            <a:spAutoFit/>
          </a:bodyPr>
          <a:lstStyle/>
          <a:p>
            <a:pPr eaLnBrk="0" hangingPunct="0"/>
            <a:r>
              <a:rPr lang="en-US" sz="2400" b="1" dirty="0">
                <a:solidFill>
                  <a:srgbClr val="FFFFFF"/>
                </a:solidFill>
              </a:rPr>
              <a:t>Kaskaskia L&amp;D</a:t>
            </a:r>
          </a:p>
        </p:txBody>
      </p:sp>
      <p:sp>
        <p:nvSpPr>
          <p:cNvPr id="46" name="Rectangle 38">
            <a:extLst>
              <a:ext uri="{FF2B5EF4-FFF2-40B4-BE49-F238E27FC236}">
                <a16:creationId xmlns:a16="http://schemas.microsoft.com/office/drawing/2014/main" id="{76A47E27-888E-F1CF-C8D3-75BF6AD1FE04}"/>
              </a:ext>
            </a:extLst>
          </p:cNvPr>
          <p:cNvSpPr>
            <a:spLocks noChangeArrowheads="1"/>
          </p:cNvSpPr>
          <p:nvPr/>
        </p:nvSpPr>
        <p:spPr bwMode="auto">
          <a:xfrm>
            <a:off x="158252" y="3820007"/>
            <a:ext cx="3246645" cy="2179320"/>
          </a:xfrm>
          <a:prstGeom prst="rect">
            <a:avLst/>
          </a:prstGeom>
          <a:solidFill>
            <a:schemeClr val="accent1"/>
          </a:solidFill>
          <a:ln w="12700">
            <a:solidFill>
              <a:schemeClr val="bg2"/>
            </a:solidFill>
            <a:miter lim="800000"/>
            <a:headEnd type="none" w="sm" len="sm"/>
            <a:tailEnd type="none" w="sm" len="sm"/>
          </a:ln>
          <a:effectLst>
            <a:outerShdw dist="107763" dir="2700000" algn="ctr" rotWithShape="0">
              <a:schemeClr val="bg1"/>
            </a:outerShdw>
          </a:effectLst>
        </p:spPr>
        <p:txBody>
          <a:bodyPr wrap="none" anchor="ctr"/>
          <a:lstStyle/>
          <a:p>
            <a:endParaRPr lang="en-US" dirty="0"/>
          </a:p>
        </p:txBody>
      </p:sp>
      <p:pic>
        <p:nvPicPr>
          <p:cNvPr id="47" name="Picture 4" descr="C:\Documents and Settings\B3ODRRJE\Desktop\Water Control\Locks and Dams\L&amp;D 25\Lock and Dam 25 (Winfield, MO).jpg">
            <a:extLst>
              <a:ext uri="{FF2B5EF4-FFF2-40B4-BE49-F238E27FC236}">
                <a16:creationId xmlns:a16="http://schemas.microsoft.com/office/drawing/2014/main" id="{A064A0F1-60DD-B9B1-9218-F83DFDA234B5}"/>
              </a:ext>
            </a:extLst>
          </p:cNvPr>
          <p:cNvPicPr>
            <a:picLocks noChangeAspect="1" noChangeArrowheads="1"/>
          </p:cNvPicPr>
          <p:nvPr/>
        </p:nvPicPr>
        <p:blipFill>
          <a:blip r:embed="rId6" cstate="print"/>
          <a:srcRect/>
          <a:stretch>
            <a:fillRect/>
          </a:stretch>
        </p:blipFill>
        <p:spPr bwMode="auto">
          <a:xfrm>
            <a:off x="151158" y="3835247"/>
            <a:ext cx="3253516" cy="2166733"/>
          </a:xfrm>
          <a:prstGeom prst="rect">
            <a:avLst/>
          </a:prstGeom>
          <a:noFill/>
          <a:ln>
            <a:solidFill>
              <a:srgbClr val="00FFFF"/>
            </a:solidFill>
          </a:ln>
        </p:spPr>
      </p:pic>
      <p:sp>
        <p:nvSpPr>
          <p:cNvPr id="48" name="Rectangle 58">
            <a:extLst>
              <a:ext uri="{FF2B5EF4-FFF2-40B4-BE49-F238E27FC236}">
                <a16:creationId xmlns:a16="http://schemas.microsoft.com/office/drawing/2014/main" id="{89939DAE-F6D2-D32D-9794-C16076A2DC49}"/>
              </a:ext>
            </a:extLst>
          </p:cNvPr>
          <p:cNvSpPr>
            <a:spLocks noChangeArrowheads="1"/>
          </p:cNvSpPr>
          <p:nvPr/>
        </p:nvSpPr>
        <p:spPr bwMode="auto">
          <a:xfrm>
            <a:off x="1598433" y="5321147"/>
            <a:ext cx="1247136" cy="462307"/>
          </a:xfrm>
          <a:prstGeom prst="rect">
            <a:avLst/>
          </a:prstGeom>
          <a:noFill/>
          <a:ln w="9525">
            <a:noFill/>
            <a:miter lim="800000"/>
            <a:headEnd/>
            <a:tailEnd/>
          </a:ln>
          <a:effectLst/>
        </p:spPr>
        <p:txBody>
          <a:bodyPr wrap="none" lIns="92075" tIns="46038" rIns="92075" bIns="46038">
            <a:spAutoFit/>
          </a:bodyPr>
          <a:lstStyle/>
          <a:p>
            <a:pPr eaLnBrk="0" hangingPunct="0"/>
            <a:r>
              <a:rPr lang="en-US" sz="2400" b="1" dirty="0">
                <a:solidFill>
                  <a:srgbClr val="FFFFFF"/>
                </a:solidFill>
              </a:rPr>
              <a:t>L&amp;D 25</a:t>
            </a:r>
          </a:p>
        </p:txBody>
      </p:sp>
      <p:pic>
        <p:nvPicPr>
          <p:cNvPr id="49" name="Picture 5" descr="C:\Documents and Settings\B3ODRRJE\Desktop\Water Control\Locks and Dams\L&amp;D 24\Lock and Dam 24 (Clarksville, MO).jpg">
            <a:extLst>
              <a:ext uri="{FF2B5EF4-FFF2-40B4-BE49-F238E27FC236}">
                <a16:creationId xmlns:a16="http://schemas.microsoft.com/office/drawing/2014/main" id="{5214C7F4-A161-B572-AF94-AAE2C669544F}"/>
              </a:ext>
            </a:extLst>
          </p:cNvPr>
          <p:cNvPicPr>
            <a:picLocks noChangeAspect="1" noChangeArrowheads="1"/>
          </p:cNvPicPr>
          <p:nvPr/>
        </p:nvPicPr>
        <p:blipFill>
          <a:blip r:embed="rId7" cstate="print"/>
          <a:srcRect/>
          <a:stretch>
            <a:fillRect/>
          </a:stretch>
        </p:blipFill>
        <p:spPr bwMode="auto">
          <a:xfrm>
            <a:off x="841704" y="1089018"/>
            <a:ext cx="3051107" cy="2042477"/>
          </a:xfrm>
          <a:prstGeom prst="rect">
            <a:avLst/>
          </a:prstGeom>
          <a:noFill/>
          <a:ln>
            <a:solidFill>
              <a:srgbClr val="00FFFF"/>
            </a:solidFill>
          </a:ln>
        </p:spPr>
      </p:pic>
      <p:sp>
        <p:nvSpPr>
          <p:cNvPr id="50" name="Text Box 63">
            <a:extLst>
              <a:ext uri="{FF2B5EF4-FFF2-40B4-BE49-F238E27FC236}">
                <a16:creationId xmlns:a16="http://schemas.microsoft.com/office/drawing/2014/main" id="{0E721EED-7636-AA69-0CE3-106E63D2F261}"/>
              </a:ext>
            </a:extLst>
          </p:cNvPr>
          <p:cNvSpPr txBox="1">
            <a:spLocks noChangeArrowheads="1"/>
          </p:cNvSpPr>
          <p:nvPr/>
        </p:nvSpPr>
        <p:spPr bwMode="auto">
          <a:xfrm>
            <a:off x="2149157" y="2552375"/>
            <a:ext cx="1245854" cy="461665"/>
          </a:xfrm>
          <a:prstGeom prst="rect">
            <a:avLst/>
          </a:prstGeom>
          <a:noFill/>
          <a:ln w="9525">
            <a:noFill/>
            <a:miter lim="800000"/>
            <a:headEnd/>
            <a:tailEnd/>
          </a:ln>
          <a:effectLst/>
        </p:spPr>
        <p:txBody>
          <a:bodyPr wrap="none">
            <a:spAutoFit/>
          </a:bodyPr>
          <a:lstStyle/>
          <a:p>
            <a:pPr algn="ctr" eaLnBrk="0" hangingPunct="0"/>
            <a:r>
              <a:rPr lang="en-US" sz="2400" b="1" dirty="0">
                <a:solidFill>
                  <a:srgbClr val="FFFFFF"/>
                </a:solidFill>
              </a:rPr>
              <a:t>L&amp;D 24</a:t>
            </a:r>
          </a:p>
        </p:txBody>
      </p:sp>
      <p:pic>
        <p:nvPicPr>
          <p:cNvPr id="51" name="Picture 6" descr="C:\Documents and Settings\B3ODRRJE\Desktop\Water Control\Locks and Dams\L&amp;D 27\Dam 27.jpg">
            <a:extLst>
              <a:ext uri="{FF2B5EF4-FFF2-40B4-BE49-F238E27FC236}">
                <a16:creationId xmlns:a16="http://schemas.microsoft.com/office/drawing/2014/main" id="{CDCF7224-8218-8BD7-ED33-0FD1C808E6C8}"/>
              </a:ext>
            </a:extLst>
          </p:cNvPr>
          <p:cNvPicPr>
            <a:picLocks noChangeAspect="1" noChangeArrowheads="1"/>
          </p:cNvPicPr>
          <p:nvPr/>
        </p:nvPicPr>
        <p:blipFill>
          <a:blip r:embed="rId8" cstate="print"/>
          <a:srcRect/>
          <a:stretch>
            <a:fillRect/>
          </a:stretch>
        </p:blipFill>
        <p:spPr bwMode="auto">
          <a:xfrm>
            <a:off x="8484491" y="4230046"/>
            <a:ext cx="2691246" cy="1794164"/>
          </a:xfrm>
          <a:prstGeom prst="rect">
            <a:avLst/>
          </a:prstGeom>
          <a:noFill/>
          <a:ln>
            <a:solidFill>
              <a:srgbClr val="00FFFF"/>
            </a:solidFill>
          </a:ln>
        </p:spPr>
      </p:pic>
      <p:sp>
        <p:nvSpPr>
          <p:cNvPr id="52" name="Rectangle 61">
            <a:extLst>
              <a:ext uri="{FF2B5EF4-FFF2-40B4-BE49-F238E27FC236}">
                <a16:creationId xmlns:a16="http://schemas.microsoft.com/office/drawing/2014/main" id="{DF8ECC88-B695-6DD4-F311-72935F1D27DF}"/>
              </a:ext>
            </a:extLst>
          </p:cNvPr>
          <p:cNvSpPr>
            <a:spLocks noChangeArrowheads="1"/>
          </p:cNvSpPr>
          <p:nvPr/>
        </p:nvSpPr>
        <p:spPr bwMode="auto">
          <a:xfrm>
            <a:off x="8374683" y="4237983"/>
            <a:ext cx="2910861" cy="462307"/>
          </a:xfrm>
          <a:prstGeom prst="rect">
            <a:avLst/>
          </a:prstGeom>
          <a:noFill/>
          <a:ln w="9525">
            <a:noFill/>
            <a:miter lim="800000"/>
            <a:headEnd/>
            <a:tailEnd/>
          </a:ln>
          <a:effectLst/>
        </p:spPr>
        <p:txBody>
          <a:bodyPr wrap="none" lIns="92075" tIns="46038" rIns="92075" bIns="46038">
            <a:spAutoFit/>
          </a:bodyPr>
          <a:lstStyle/>
          <a:p>
            <a:pPr eaLnBrk="0" hangingPunct="0"/>
            <a:r>
              <a:rPr lang="en-US" sz="2400" b="1" dirty="0">
                <a:solidFill>
                  <a:srgbClr val="FFFFFF"/>
                </a:solidFill>
              </a:rPr>
              <a:t>Low Water Dam 27</a:t>
            </a:r>
          </a:p>
        </p:txBody>
      </p:sp>
    </p:spTree>
    <p:extLst>
      <p:ext uri="{BB962C8B-B14F-4D97-AF65-F5344CB8AC3E}">
        <p14:creationId xmlns:p14="http://schemas.microsoft.com/office/powerpoint/2010/main" val="4160219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Viewing Precipitation</a:t>
            </a:r>
          </a:p>
        </p:txBody>
      </p:sp>
    </p:spTree>
    <p:extLst>
      <p:ext uri="{BB962C8B-B14F-4D97-AF65-F5344CB8AC3E}">
        <p14:creationId xmlns:p14="http://schemas.microsoft.com/office/powerpoint/2010/main" val="2022691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8947" y="61415"/>
            <a:ext cx="10306760" cy="947573"/>
          </a:xfrm>
        </p:spPr>
        <p:txBody>
          <a:bodyPr/>
          <a:lstStyle/>
          <a:p>
            <a:r>
              <a:rPr lang="en-US" dirty="0"/>
              <a:t>Observed Precipitation</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6890" y="1008988"/>
            <a:ext cx="8918219" cy="5016498"/>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10008" y="1517078"/>
            <a:ext cx="8119123" cy="4508408"/>
          </a:xfrm>
          <a:prstGeom prst="rect">
            <a:avLst/>
          </a:prstGeom>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636890" y="5319975"/>
            <a:ext cx="1415418" cy="705511"/>
          </a:xfrm>
          <a:prstGeom prst="rect">
            <a:avLst/>
          </a:prstGeom>
        </p:spPr>
      </p:pic>
    </p:spTree>
    <p:extLst>
      <p:ext uri="{BB962C8B-B14F-4D97-AF65-F5344CB8AC3E}">
        <p14:creationId xmlns:p14="http://schemas.microsoft.com/office/powerpoint/2010/main" val="2197885878"/>
      </p:ext>
    </p:extLst>
  </p:cSld>
  <p:clrMapOvr>
    <a:masterClrMapping/>
  </p:clrMapOvr>
  <p:transition advTm="6553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www.wpc.ncep.noaa.gov/archives/qpf/20190521/p168i_2019052112_fill.gif"/>
          <p:cNvPicPr>
            <a:picLocks noChangeAspect="1" noChangeArrowheads="1"/>
          </p:cNvPicPr>
          <p:nvPr/>
        </p:nvPicPr>
        <p:blipFill rotWithShape="1">
          <a:blip r:embed="rId2">
            <a:extLst>
              <a:ext uri="{28A0092B-C50C-407E-A947-70E740481C1C}">
                <a14:useLocalDpi xmlns:a14="http://schemas.microsoft.com/office/drawing/2010/main" val="0"/>
              </a:ext>
            </a:extLst>
          </a:blip>
          <a:srcRect t="9074" b="3736"/>
          <a:stretch/>
        </p:blipFill>
        <p:spPr bwMode="auto">
          <a:xfrm>
            <a:off x="2215585" y="961901"/>
            <a:ext cx="7760829" cy="5070409"/>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
        <p:nvSpPr>
          <p:cNvPr id="4" name="Title 4">
            <a:extLst>
              <a:ext uri="{FF2B5EF4-FFF2-40B4-BE49-F238E27FC236}">
                <a16:creationId xmlns:a16="http://schemas.microsoft.com/office/drawing/2014/main" id="{E7D38E94-67B6-BD1A-17CE-1B22B9B90922}"/>
              </a:ext>
            </a:extLst>
          </p:cNvPr>
          <p:cNvSpPr>
            <a:spLocks noGrp="1"/>
          </p:cNvSpPr>
          <p:nvPr>
            <p:ph type="title"/>
          </p:nvPr>
        </p:nvSpPr>
        <p:spPr>
          <a:xfrm>
            <a:off x="1081825" y="128981"/>
            <a:ext cx="10843474" cy="832920"/>
          </a:xfrm>
        </p:spPr>
        <p:txBody>
          <a:bodyPr/>
          <a:lstStyle/>
          <a:p>
            <a:r>
              <a:rPr lang="en-US" dirty="0"/>
              <a:t>7-Day QPF</a:t>
            </a:r>
          </a:p>
        </p:txBody>
      </p:sp>
    </p:spTree>
    <p:extLst>
      <p:ext uri="{BB962C8B-B14F-4D97-AF65-F5344CB8AC3E}">
        <p14:creationId xmlns:p14="http://schemas.microsoft.com/office/powerpoint/2010/main" val="4179034875"/>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15607</TotalTime>
  <Words>210</Words>
  <Application>Microsoft Office PowerPoint</Application>
  <PresentationFormat>Widescreen</PresentationFormat>
  <Paragraphs>61</Paragraphs>
  <Slides>13</Slides>
  <Notes>5</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13</vt:i4>
      </vt:variant>
    </vt:vector>
  </HeadingPairs>
  <TitlesOfParts>
    <vt:vector size="25"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ST. Louis District CWMS Implementation</vt:lpstr>
      <vt:lpstr>Overview</vt:lpstr>
      <vt:lpstr>USACE Boundaries</vt:lpstr>
      <vt:lpstr>St. Louis District</vt:lpstr>
      <vt:lpstr>Reservoirs</vt:lpstr>
      <vt:lpstr>Locks and Dams</vt:lpstr>
      <vt:lpstr>Viewing Precipitation</vt:lpstr>
      <vt:lpstr>Observed Precipitation</vt:lpstr>
      <vt:lpstr>7-Day QPF</vt:lpstr>
      <vt:lpstr>16-Day QPF</vt:lpstr>
      <vt:lpstr>Gridded Precipitation</vt:lpstr>
      <vt:lpstr>Gridded Precipitation</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490</cp:revision>
  <dcterms:created xsi:type="dcterms:W3CDTF">2017-02-20T05:10:01Z</dcterms:created>
  <dcterms:modified xsi:type="dcterms:W3CDTF">2025-02-01T19:21:26Z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