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3.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4.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5.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6.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7.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9" r:id="rId11"/>
  </p:sldMasterIdLst>
  <p:notesMasterIdLst>
    <p:notesMasterId r:id="rId19"/>
  </p:notesMasterIdLst>
  <p:handoutMasterIdLst>
    <p:handoutMasterId r:id="rId20"/>
  </p:handoutMasterIdLst>
  <p:sldIdLst>
    <p:sldId id="453" r:id="rId12"/>
    <p:sldId id="290" r:id="rId13"/>
    <p:sldId id="520" r:id="rId14"/>
    <p:sldId id="496" r:id="rId15"/>
    <p:sldId id="499" r:id="rId16"/>
    <p:sldId id="462" r:id="rId17"/>
    <p:sldId id="52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774571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Intro:</a:t>
            </a:r>
            <a:r>
              <a:rPr lang="en-US" baseline="0" dirty="0"/>
              <a:t> The more clicks it takes for a Water Manager to get to the answer, the less likely they are to use it.  Meaning, if it takes 10 clicks to get to a good answer, but 2 to get to an OK answer, then they will likely use the OK answer versus going through the extra 8 clicks to get to the better answer.</a:t>
            </a:r>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4</a:t>
            </a:fld>
            <a:endParaRPr lang="en-US"/>
          </a:p>
        </p:txBody>
      </p:sp>
    </p:spTree>
    <p:extLst>
      <p:ext uri="{BB962C8B-B14F-4D97-AF65-F5344CB8AC3E}">
        <p14:creationId xmlns:p14="http://schemas.microsoft.com/office/powerpoint/2010/main" val="4209815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Time: </a:t>
            </a:r>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5</a:t>
            </a:fld>
            <a:endParaRPr lang="en-US"/>
          </a:p>
        </p:txBody>
      </p:sp>
    </p:spTree>
    <p:extLst>
      <p:ext uri="{BB962C8B-B14F-4D97-AF65-F5344CB8AC3E}">
        <p14:creationId xmlns:p14="http://schemas.microsoft.com/office/powerpoint/2010/main" val="3777957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6</a:t>
            </a:fld>
            <a:endParaRPr lang="en-US"/>
          </a:p>
        </p:txBody>
      </p:sp>
    </p:spTree>
    <p:extLst>
      <p:ext uri="{BB962C8B-B14F-4D97-AF65-F5344CB8AC3E}">
        <p14:creationId xmlns:p14="http://schemas.microsoft.com/office/powerpoint/2010/main" val="4056713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7</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784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6283759"/>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816370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4592000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4132038"/>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9780816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715934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8214315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8651502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159881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7256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028080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639849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0782096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7703858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35205869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348999412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3849679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0159763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3970304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77779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777376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3044280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9525289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055507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0890355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739626"/>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792892444"/>
      </p:ext>
    </p:extLst>
  </p:cSld>
  <p:clrMapOvr>
    <a:masterClrMapping/>
  </p:clrMapOvr>
  <p:transition advClick="0"/>
</p:sldLayout>
</file>

<file path=ppt/slideLayouts/slideLayout19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83255364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300ABCE5-1252-4EF0-AB8F-FAF9A2167894}" type="slidenum">
              <a:rPr lang="en-US"/>
              <a:pPr>
                <a:defRPr/>
              </a:pPr>
              <a:t>‹#›</a:t>
            </a:fld>
            <a:endParaRPr lang="en-US"/>
          </a:p>
        </p:txBody>
      </p:sp>
    </p:spTree>
    <p:extLst>
      <p:ext uri="{BB962C8B-B14F-4D97-AF65-F5344CB8AC3E}">
        <p14:creationId xmlns:p14="http://schemas.microsoft.com/office/powerpoint/2010/main" val="2860598670"/>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EA4C19C-7073-4E91-812E-26819B5ED1F9}" type="slidenum">
              <a:rPr lang="en-US"/>
              <a:pPr>
                <a:defRPr/>
              </a:pPr>
              <a:t>‹#›</a:t>
            </a:fld>
            <a:endParaRPr lang="en-US"/>
          </a:p>
        </p:txBody>
      </p:sp>
    </p:spTree>
    <p:extLst>
      <p:ext uri="{BB962C8B-B14F-4D97-AF65-F5344CB8AC3E}">
        <p14:creationId xmlns:p14="http://schemas.microsoft.com/office/powerpoint/2010/main" val="357866800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4796035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image" Target="../media/image1.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theme" Target="../theme/theme2.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image" Target="../media/image1.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theme" Target="../theme/theme3.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8.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26" Type="http://schemas.openxmlformats.org/officeDocument/2006/relationships/slideLayout" Target="../slideLayouts/slideLayout110.xml"/><Relationship Id="rId3" Type="http://schemas.openxmlformats.org/officeDocument/2006/relationships/slideLayout" Target="../slideLayouts/slideLayout87.xml"/><Relationship Id="rId21" Type="http://schemas.openxmlformats.org/officeDocument/2006/relationships/slideLayout" Target="../slideLayouts/slideLayout105.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5" Type="http://schemas.openxmlformats.org/officeDocument/2006/relationships/slideLayout" Target="../slideLayouts/slideLayout109.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29" Type="http://schemas.openxmlformats.org/officeDocument/2006/relationships/theme" Target="../theme/theme4.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24" Type="http://schemas.openxmlformats.org/officeDocument/2006/relationships/slideLayout" Target="../slideLayouts/slideLayout108.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23" Type="http://schemas.openxmlformats.org/officeDocument/2006/relationships/slideLayout" Target="../slideLayouts/slideLayout107.xml"/><Relationship Id="rId28" Type="http://schemas.openxmlformats.org/officeDocument/2006/relationships/slideLayout" Target="../slideLayouts/slideLayout112.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31" Type="http://schemas.openxmlformats.org/officeDocument/2006/relationships/image" Target="../media/image8.png"/><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 Id="rId22" Type="http://schemas.openxmlformats.org/officeDocument/2006/relationships/slideLayout" Target="../slideLayouts/slideLayout106.xml"/><Relationship Id="rId27" Type="http://schemas.openxmlformats.org/officeDocument/2006/relationships/slideLayout" Target="../slideLayouts/slideLayout111.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26" Type="http://schemas.openxmlformats.org/officeDocument/2006/relationships/slideLayout" Target="../slideLayouts/slideLayout138.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5" Type="http://schemas.openxmlformats.org/officeDocument/2006/relationships/slideLayout" Target="../slideLayouts/slideLayout137.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29" Type="http://schemas.openxmlformats.org/officeDocument/2006/relationships/image" Target="../media/image1.png"/><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24" Type="http://schemas.openxmlformats.org/officeDocument/2006/relationships/slideLayout" Target="../slideLayouts/slideLayout136.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slideLayout" Target="../slideLayouts/slideLayout135.xml"/><Relationship Id="rId28" Type="http://schemas.openxmlformats.org/officeDocument/2006/relationships/theme" Target="../theme/theme5.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 Id="rId27" Type="http://schemas.openxmlformats.org/officeDocument/2006/relationships/slideLayout" Target="../slideLayouts/slideLayout139.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18" Type="http://schemas.openxmlformats.org/officeDocument/2006/relationships/slideLayout" Target="../slideLayouts/slideLayout157.xml"/><Relationship Id="rId26" Type="http://schemas.openxmlformats.org/officeDocument/2006/relationships/slideLayout" Target="../slideLayouts/slideLayout165.xml"/><Relationship Id="rId3" Type="http://schemas.openxmlformats.org/officeDocument/2006/relationships/slideLayout" Target="../slideLayouts/slideLayout142.xml"/><Relationship Id="rId21" Type="http://schemas.openxmlformats.org/officeDocument/2006/relationships/slideLayout" Target="../slideLayouts/slideLayout160.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17" Type="http://schemas.openxmlformats.org/officeDocument/2006/relationships/slideLayout" Target="../slideLayouts/slideLayout156.xml"/><Relationship Id="rId25" Type="http://schemas.openxmlformats.org/officeDocument/2006/relationships/slideLayout" Target="../slideLayouts/slideLayout164.xml"/><Relationship Id="rId2" Type="http://schemas.openxmlformats.org/officeDocument/2006/relationships/slideLayout" Target="../slideLayouts/slideLayout141.xml"/><Relationship Id="rId16" Type="http://schemas.openxmlformats.org/officeDocument/2006/relationships/slideLayout" Target="../slideLayouts/slideLayout155.xml"/><Relationship Id="rId20" Type="http://schemas.openxmlformats.org/officeDocument/2006/relationships/slideLayout" Target="../slideLayouts/slideLayout159.xml"/><Relationship Id="rId29" Type="http://schemas.openxmlformats.org/officeDocument/2006/relationships/image" Target="../media/image1.png"/><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24" Type="http://schemas.openxmlformats.org/officeDocument/2006/relationships/slideLayout" Target="../slideLayouts/slideLayout163.xml"/><Relationship Id="rId5" Type="http://schemas.openxmlformats.org/officeDocument/2006/relationships/slideLayout" Target="../slideLayouts/slideLayout144.xml"/><Relationship Id="rId15" Type="http://schemas.openxmlformats.org/officeDocument/2006/relationships/slideLayout" Target="../slideLayouts/slideLayout154.xml"/><Relationship Id="rId23" Type="http://schemas.openxmlformats.org/officeDocument/2006/relationships/slideLayout" Target="../slideLayouts/slideLayout162.xml"/><Relationship Id="rId28" Type="http://schemas.openxmlformats.org/officeDocument/2006/relationships/theme" Target="../theme/theme6.xml"/><Relationship Id="rId10" Type="http://schemas.openxmlformats.org/officeDocument/2006/relationships/slideLayout" Target="../slideLayouts/slideLayout149.xml"/><Relationship Id="rId19" Type="http://schemas.openxmlformats.org/officeDocument/2006/relationships/slideLayout" Target="../slideLayouts/slideLayout158.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slideLayout" Target="../slideLayouts/slideLayout153.xml"/><Relationship Id="rId22" Type="http://schemas.openxmlformats.org/officeDocument/2006/relationships/slideLayout" Target="../slideLayouts/slideLayout161.xml"/><Relationship Id="rId27" Type="http://schemas.openxmlformats.org/officeDocument/2006/relationships/slideLayout" Target="../slideLayouts/slideLayout166.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81.xml"/><Relationship Id="rId18" Type="http://schemas.openxmlformats.org/officeDocument/2006/relationships/slideLayout" Target="../slideLayouts/slideLayout186.xml"/><Relationship Id="rId26" Type="http://schemas.openxmlformats.org/officeDocument/2006/relationships/slideLayout" Target="../slideLayouts/slideLayout194.xml"/><Relationship Id="rId3" Type="http://schemas.openxmlformats.org/officeDocument/2006/relationships/slideLayout" Target="../slideLayouts/slideLayout171.xml"/><Relationship Id="rId21" Type="http://schemas.openxmlformats.org/officeDocument/2006/relationships/slideLayout" Target="../slideLayouts/slideLayout189.xml"/><Relationship Id="rId34" Type="http://schemas.openxmlformats.org/officeDocument/2006/relationships/image" Target="../media/image7.png"/><Relationship Id="rId7" Type="http://schemas.openxmlformats.org/officeDocument/2006/relationships/slideLayout" Target="../slideLayouts/slideLayout175.xml"/><Relationship Id="rId12" Type="http://schemas.openxmlformats.org/officeDocument/2006/relationships/slideLayout" Target="../slideLayouts/slideLayout180.xml"/><Relationship Id="rId17" Type="http://schemas.openxmlformats.org/officeDocument/2006/relationships/slideLayout" Target="../slideLayouts/slideLayout185.xml"/><Relationship Id="rId25" Type="http://schemas.openxmlformats.org/officeDocument/2006/relationships/slideLayout" Target="../slideLayouts/slideLayout193.xml"/><Relationship Id="rId33" Type="http://schemas.openxmlformats.org/officeDocument/2006/relationships/image" Target="../media/image6.png"/><Relationship Id="rId2" Type="http://schemas.openxmlformats.org/officeDocument/2006/relationships/slideLayout" Target="../slideLayouts/slideLayout170.xml"/><Relationship Id="rId16" Type="http://schemas.openxmlformats.org/officeDocument/2006/relationships/slideLayout" Target="../slideLayouts/slideLayout184.xml"/><Relationship Id="rId20" Type="http://schemas.openxmlformats.org/officeDocument/2006/relationships/slideLayout" Target="../slideLayouts/slideLayout188.xml"/><Relationship Id="rId29" Type="http://schemas.openxmlformats.org/officeDocument/2006/relationships/slideLayout" Target="../slideLayouts/slideLayout197.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24" Type="http://schemas.openxmlformats.org/officeDocument/2006/relationships/slideLayout" Target="../slideLayouts/slideLayout192.xml"/><Relationship Id="rId32" Type="http://schemas.openxmlformats.org/officeDocument/2006/relationships/image" Target="../media/image9.png"/><Relationship Id="rId5" Type="http://schemas.openxmlformats.org/officeDocument/2006/relationships/slideLayout" Target="../slideLayouts/slideLayout173.xml"/><Relationship Id="rId15" Type="http://schemas.openxmlformats.org/officeDocument/2006/relationships/slideLayout" Target="../slideLayouts/slideLayout183.xml"/><Relationship Id="rId23" Type="http://schemas.openxmlformats.org/officeDocument/2006/relationships/slideLayout" Target="../slideLayouts/slideLayout191.xml"/><Relationship Id="rId28" Type="http://schemas.openxmlformats.org/officeDocument/2006/relationships/slideLayout" Target="../slideLayouts/slideLayout196.xml"/><Relationship Id="rId10" Type="http://schemas.openxmlformats.org/officeDocument/2006/relationships/slideLayout" Target="../slideLayouts/slideLayout178.xml"/><Relationship Id="rId19" Type="http://schemas.openxmlformats.org/officeDocument/2006/relationships/slideLayout" Target="../slideLayouts/slideLayout187.xml"/><Relationship Id="rId31" Type="http://schemas.openxmlformats.org/officeDocument/2006/relationships/image" Target="../media/image1.png"/><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slideLayout" Target="../slideLayouts/slideLayout182.xml"/><Relationship Id="rId22" Type="http://schemas.openxmlformats.org/officeDocument/2006/relationships/slideLayout" Target="../slideLayouts/slideLayout190.xml"/><Relationship Id="rId27" Type="http://schemas.openxmlformats.org/officeDocument/2006/relationships/slideLayout" Target="../slideLayouts/slideLayout195.xml"/><Relationship Id="rId30" Type="http://schemas.openxmlformats.org/officeDocument/2006/relationships/theme" Target="../theme/theme8.xml"/><Relationship Id="rId8" Type="http://schemas.openxmlformats.org/officeDocument/2006/relationships/slideLayout" Target="../slideLayouts/slideLayout17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3"/>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4"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26" r:id="rId28"/>
    <p:sldLayoutId id="2147484227" r:id="rId29"/>
    <p:sldLayoutId id="2147484259" r:id="rId30"/>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903412275"/>
      </p:ext>
    </p:extLst>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 id="2147484241" r:id="rId12"/>
    <p:sldLayoutId id="2147484242" r:id="rId13"/>
    <p:sldLayoutId id="2147484243" r:id="rId14"/>
    <p:sldLayoutId id="2147484244" r:id="rId15"/>
    <p:sldLayoutId id="2147484245" r:id="rId16"/>
    <p:sldLayoutId id="2147484246" r:id="rId17"/>
    <p:sldLayoutId id="2147484247" r:id="rId18"/>
    <p:sldLayoutId id="2147484248" r:id="rId19"/>
    <p:sldLayoutId id="2147484249" r:id="rId20"/>
    <p:sldLayoutId id="2147484250" r:id="rId21"/>
    <p:sldLayoutId id="2147484251" r:id="rId22"/>
    <p:sldLayoutId id="2147484252" r:id="rId23"/>
    <p:sldLayoutId id="2147484253" r:id="rId24"/>
    <p:sldLayoutId id="2147484254" r:id="rId25"/>
    <p:sldLayoutId id="2147484255" r:id="rId26"/>
    <p:sldLayoutId id="2147484256" r:id="rId27"/>
    <p:sldLayoutId id="2147484257" r:id="rId28"/>
    <p:sldLayoutId id="2147484258"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notesSlide" Target="../notesSlides/notesSlide2.xml"/><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8.xml"/><Relationship Id="rId1" Type="http://schemas.openxmlformats.org/officeDocument/2006/relationships/tags" Target="../tags/tag2.xml"/><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9.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ST. Louis District CWMS Implementation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3EDAD2-37C7-DACB-7BF2-2457B6DBBEC1}"/>
              </a:ext>
            </a:extLst>
          </p:cNvPr>
          <p:cNvSpPr>
            <a:spLocks noGrp="1"/>
          </p:cNvSpPr>
          <p:nvPr>
            <p:ph sz="quarter" idx="10"/>
          </p:nvPr>
        </p:nvSpPr>
        <p:spPr>
          <a:xfrm>
            <a:off x="268940" y="1326776"/>
            <a:ext cx="11656359" cy="5302624"/>
          </a:xfrm>
        </p:spPr>
        <p:txBody>
          <a:bodyPr/>
          <a:lstStyle/>
          <a:p>
            <a:pPr lvl="1">
              <a:buFont typeface="Arial" panose="020B0604020202020204" pitchFamily="34" charset="0"/>
              <a:buChar char="•"/>
            </a:pPr>
            <a:r>
              <a:rPr lang="en-US" sz="2800" dirty="0"/>
              <a:t>St. Louis District Overview</a:t>
            </a:r>
          </a:p>
          <a:p>
            <a:pPr lvl="1">
              <a:buFont typeface="Arial" panose="020B0604020202020204" pitchFamily="34" charset="0"/>
              <a:buChar char="•"/>
            </a:pPr>
            <a:endParaRPr lang="en-US" sz="2800" dirty="0"/>
          </a:p>
          <a:p>
            <a:pPr lvl="1">
              <a:buFont typeface="Arial" panose="020B0604020202020204" pitchFamily="34" charset="0"/>
              <a:buChar char="•"/>
            </a:pPr>
            <a:r>
              <a:rPr lang="en-US" sz="2800" dirty="0"/>
              <a:t>Review of CWMS Implementation within the St. Louis District</a:t>
            </a:r>
          </a:p>
          <a:p>
            <a:pPr lvl="1">
              <a:buFont typeface="Arial" panose="020B0604020202020204" pitchFamily="34" charset="0"/>
              <a:buChar char="•"/>
            </a:pPr>
            <a:endParaRPr lang="en-US" sz="2800" dirty="0"/>
          </a:p>
          <a:p>
            <a:pPr lvl="1">
              <a:spcAft>
                <a:spcPts val="600"/>
              </a:spcAft>
              <a:buFont typeface="Arial" panose="020B0604020202020204" pitchFamily="34" charset="0"/>
              <a:buChar char="•"/>
            </a:pPr>
            <a:r>
              <a:rPr lang="en-US" sz="2800" dirty="0"/>
              <a:t>Application of CWMS with the St. Louis District</a:t>
            </a:r>
          </a:p>
          <a:p>
            <a:pPr lvl="2">
              <a:spcAft>
                <a:spcPts val="600"/>
              </a:spcAft>
              <a:buFont typeface="Courier New" panose="02070309020205020404" pitchFamily="49" charset="0"/>
              <a:buChar char="o"/>
            </a:pPr>
            <a:r>
              <a:rPr lang="en-US" sz="2200" dirty="0"/>
              <a:t>Examples of CWMS usage</a:t>
            </a:r>
          </a:p>
          <a:p>
            <a:pPr lvl="2">
              <a:spcAft>
                <a:spcPts val="600"/>
              </a:spcAft>
              <a:buFont typeface="Courier New" panose="02070309020205020404" pitchFamily="49" charset="0"/>
              <a:buChar char="o"/>
            </a:pPr>
            <a:r>
              <a:rPr lang="en-US" sz="2200" dirty="0"/>
              <a:t>Evaluation of performance of CWMS vs Legacy</a:t>
            </a:r>
          </a:p>
          <a:p>
            <a:endParaRPr lang="en-US" dirty="0"/>
          </a:p>
        </p:txBody>
      </p:sp>
      <p:sp>
        <p:nvSpPr>
          <p:cNvPr id="4" name="Title 3">
            <a:extLst>
              <a:ext uri="{FF2B5EF4-FFF2-40B4-BE49-F238E27FC236}">
                <a16:creationId xmlns:a16="http://schemas.microsoft.com/office/drawing/2014/main" id="{23EE1B88-90BC-53CA-99FD-25388E6BBD5E}"/>
              </a:ext>
            </a:extLst>
          </p:cNvPr>
          <p:cNvSpPr>
            <a:spLocks noGrp="1"/>
          </p:cNvSpPr>
          <p:nvPr>
            <p:ph type="title"/>
          </p:nvPr>
        </p:nvSpPr>
        <p:spPr/>
        <p:txBody>
          <a:bodyPr/>
          <a:lstStyle/>
          <a:p>
            <a:r>
              <a:rPr lang="en-US" b="1" dirty="0"/>
              <a:t>Overview</a:t>
            </a:r>
            <a:endParaRPr lang="en-US" dirty="0"/>
          </a:p>
        </p:txBody>
      </p:sp>
    </p:spTree>
    <p:extLst>
      <p:ext uri="{BB962C8B-B14F-4D97-AF65-F5344CB8AC3E}">
        <p14:creationId xmlns:p14="http://schemas.microsoft.com/office/powerpoint/2010/main" val="1023082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CAVI Forecasting</a:t>
            </a:r>
          </a:p>
        </p:txBody>
      </p:sp>
    </p:spTree>
    <p:extLst>
      <p:ext uri="{BB962C8B-B14F-4D97-AF65-F5344CB8AC3E}">
        <p14:creationId xmlns:p14="http://schemas.microsoft.com/office/powerpoint/2010/main" val="3989870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A393B0C-DCDF-0D46-CBC1-A9BC367FD7B3}"/>
              </a:ext>
            </a:extLst>
          </p:cNvPr>
          <p:cNvSpPr>
            <a:spLocks noGrp="1"/>
          </p:cNvSpPr>
          <p:nvPr>
            <p:ph type="title"/>
          </p:nvPr>
        </p:nvSpPr>
        <p:spPr/>
        <p:txBody>
          <a:bodyPr/>
          <a:lstStyle/>
          <a:p>
            <a:r>
              <a:rPr lang="en-US"/>
              <a:t>CAVI Modeling</a:t>
            </a:r>
          </a:p>
        </p:txBody>
      </p:sp>
      <p:sp>
        <p:nvSpPr>
          <p:cNvPr id="13" name="Date Placeholder 12">
            <a:extLst>
              <a:ext uri="{FF2B5EF4-FFF2-40B4-BE49-F238E27FC236}">
                <a16:creationId xmlns:a16="http://schemas.microsoft.com/office/drawing/2014/main" id="{7A4ECFB8-5E10-8795-E429-C64768E9A21D}"/>
              </a:ext>
            </a:extLst>
          </p:cNvPr>
          <p:cNvSpPr>
            <a:spLocks noGrp="1"/>
          </p:cNvSpPr>
          <p:nvPr>
            <p:ph type="dt" sz="half" idx="11"/>
          </p:nvPr>
        </p:nvSpPr>
        <p:spPr/>
        <p:txBody>
          <a:bodyPr/>
          <a:lstStyle/>
          <a:p>
            <a:r>
              <a:rPr lang="en-US"/>
              <a:t>August 2023</a:t>
            </a:r>
            <a:endParaRPr lang="en-US" dirty="0"/>
          </a:p>
        </p:txBody>
      </p:sp>
      <p:sp>
        <p:nvSpPr>
          <p:cNvPr id="15" name="Footer Placeholder 14">
            <a:extLst>
              <a:ext uri="{FF2B5EF4-FFF2-40B4-BE49-F238E27FC236}">
                <a16:creationId xmlns:a16="http://schemas.microsoft.com/office/drawing/2014/main" id="{8B6DE2C3-54C4-D4FA-C2C0-F7F588A518F2}"/>
              </a:ext>
            </a:extLst>
          </p:cNvPr>
          <p:cNvSpPr>
            <a:spLocks noGrp="1"/>
          </p:cNvSpPr>
          <p:nvPr>
            <p:ph type="ftr" sz="quarter" idx="12"/>
          </p:nvPr>
        </p:nvSpPr>
        <p:spPr/>
        <p:txBody>
          <a:bodyPr/>
          <a:lstStyle/>
          <a:p>
            <a:r>
              <a:rPr lang="en-US"/>
              <a:t>Russell Errett</a:t>
            </a:r>
            <a:endParaRPr lang="en-US" dirty="0"/>
          </a:p>
        </p:txBody>
      </p:sp>
      <p:pic>
        <p:nvPicPr>
          <p:cNvPr id="19" name="Picture 18">
            <a:extLst>
              <a:ext uri="{FF2B5EF4-FFF2-40B4-BE49-F238E27FC236}">
                <a16:creationId xmlns:a16="http://schemas.microsoft.com/office/drawing/2014/main" id="{1A9B751E-7F78-2CE2-B6DD-4C4CF2F8E9B4}"/>
              </a:ext>
            </a:extLst>
          </p:cNvPr>
          <p:cNvPicPr>
            <a:picLocks noChangeAspect="1"/>
          </p:cNvPicPr>
          <p:nvPr/>
        </p:nvPicPr>
        <p:blipFill>
          <a:blip r:embed="rId4"/>
          <a:stretch>
            <a:fillRect/>
          </a:stretch>
        </p:blipFill>
        <p:spPr>
          <a:xfrm>
            <a:off x="1113038" y="959549"/>
            <a:ext cx="9965923" cy="5898451"/>
          </a:xfrm>
          <a:prstGeom prst="rect">
            <a:avLst/>
          </a:prstGeom>
        </p:spPr>
      </p:pic>
      <p:pic>
        <p:nvPicPr>
          <p:cNvPr id="22" name="Picture 21">
            <a:extLst>
              <a:ext uri="{FF2B5EF4-FFF2-40B4-BE49-F238E27FC236}">
                <a16:creationId xmlns:a16="http://schemas.microsoft.com/office/drawing/2014/main" id="{64D0E049-301B-5434-2A8A-52C95F6CE051}"/>
              </a:ext>
            </a:extLst>
          </p:cNvPr>
          <p:cNvPicPr>
            <a:picLocks noChangeAspect="1"/>
          </p:cNvPicPr>
          <p:nvPr/>
        </p:nvPicPr>
        <p:blipFill rotWithShape="1">
          <a:blip r:embed="rId5"/>
          <a:srcRect l="76892" t="16481" r="12923" b="62323"/>
          <a:stretch/>
        </p:blipFill>
        <p:spPr>
          <a:xfrm>
            <a:off x="9055859" y="1692002"/>
            <a:ext cx="1048872" cy="1227896"/>
          </a:xfrm>
          <a:prstGeom prst="rect">
            <a:avLst/>
          </a:prstGeom>
        </p:spPr>
      </p:pic>
      <p:pic>
        <p:nvPicPr>
          <p:cNvPr id="23" name="Picture 22">
            <a:extLst>
              <a:ext uri="{FF2B5EF4-FFF2-40B4-BE49-F238E27FC236}">
                <a16:creationId xmlns:a16="http://schemas.microsoft.com/office/drawing/2014/main" id="{F959B587-C0DE-0F47-EF5A-62125392D1E1}"/>
              </a:ext>
            </a:extLst>
          </p:cNvPr>
          <p:cNvPicPr>
            <a:picLocks noChangeAspect="1"/>
          </p:cNvPicPr>
          <p:nvPr/>
        </p:nvPicPr>
        <p:blipFill>
          <a:blip r:embed="rId6"/>
          <a:stretch>
            <a:fillRect/>
          </a:stretch>
        </p:blipFill>
        <p:spPr>
          <a:xfrm>
            <a:off x="2351687" y="1497720"/>
            <a:ext cx="7039305" cy="4918848"/>
          </a:xfrm>
          <a:prstGeom prst="rect">
            <a:avLst/>
          </a:prstGeom>
        </p:spPr>
      </p:pic>
      <p:pic>
        <p:nvPicPr>
          <p:cNvPr id="24" name="Picture 23">
            <a:extLst>
              <a:ext uri="{FF2B5EF4-FFF2-40B4-BE49-F238E27FC236}">
                <a16:creationId xmlns:a16="http://schemas.microsoft.com/office/drawing/2014/main" id="{A2FB9A4E-78FB-7A86-0999-57A1BA135A0C}"/>
              </a:ext>
            </a:extLst>
          </p:cNvPr>
          <p:cNvPicPr>
            <a:picLocks noChangeAspect="1"/>
          </p:cNvPicPr>
          <p:nvPr/>
        </p:nvPicPr>
        <p:blipFill>
          <a:blip r:embed="rId7"/>
          <a:stretch>
            <a:fillRect/>
          </a:stretch>
        </p:blipFill>
        <p:spPr>
          <a:xfrm>
            <a:off x="5126422" y="2029690"/>
            <a:ext cx="4493173" cy="3854909"/>
          </a:xfrm>
          <a:prstGeom prst="rect">
            <a:avLst/>
          </a:prstGeom>
        </p:spPr>
      </p:pic>
      <p:pic>
        <p:nvPicPr>
          <p:cNvPr id="25" name="Picture 24">
            <a:extLst>
              <a:ext uri="{FF2B5EF4-FFF2-40B4-BE49-F238E27FC236}">
                <a16:creationId xmlns:a16="http://schemas.microsoft.com/office/drawing/2014/main" id="{DA9E62CB-10BF-C529-B4BE-F99107BAB8FD}"/>
              </a:ext>
            </a:extLst>
          </p:cNvPr>
          <p:cNvPicPr>
            <a:picLocks noChangeAspect="1"/>
          </p:cNvPicPr>
          <p:nvPr/>
        </p:nvPicPr>
        <p:blipFill>
          <a:blip r:embed="rId8"/>
          <a:stretch>
            <a:fillRect/>
          </a:stretch>
        </p:blipFill>
        <p:spPr>
          <a:xfrm>
            <a:off x="2351687" y="1156810"/>
            <a:ext cx="4493173" cy="3854189"/>
          </a:xfrm>
          <a:prstGeom prst="rect">
            <a:avLst/>
          </a:prstGeom>
        </p:spPr>
      </p:pic>
      <p:pic>
        <p:nvPicPr>
          <p:cNvPr id="26" name="Picture 25">
            <a:extLst>
              <a:ext uri="{FF2B5EF4-FFF2-40B4-BE49-F238E27FC236}">
                <a16:creationId xmlns:a16="http://schemas.microsoft.com/office/drawing/2014/main" id="{201A257A-B6C7-A1FA-C2F9-8520D558C9CA}"/>
              </a:ext>
            </a:extLst>
          </p:cNvPr>
          <p:cNvPicPr>
            <a:picLocks noChangeAspect="1"/>
          </p:cNvPicPr>
          <p:nvPr/>
        </p:nvPicPr>
        <p:blipFill>
          <a:blip r:embed="rId9"/>
          <a:stretch>
            <a:fillRect/>
          </a:stretch>
        </p:blipFill>
        <p:spPr>
          <a:xfrm>
            <a:off x="3339382" y="1736735"/>
            <a:ext cx="6403513" cy="5101449"/>
          </a:xfrm>
          <a:prstGeom prst="rect">
            <a:avLst/>
          </a:prstGeom>
        </p:spPr>
      </p:pic>
      <p:pic>
        <p:nvPicPr>
          <p:cNvPr id="27" name="Picture 26">
            <a:extLst>
              <a:ext uri="{FF2B5EF4-FFF2-40B4-BE49-F238E27FC236}">
                <a16:creationId xmlns:a16="http://schemas.microsoft.com/office/drawing/2014/main" id="{76EDB069-2A86-EDEF-0F20-7E737A118712}"/>
              </a:ext>
            </a:extLst>
          </p:cNvPr>
          <p:cNvPicPr>
            <a:picLocks noChangeAspect="1"/>
          </p:cNvPicPr>
          <p:nvPr/>
        </p:nvPicPr>
        <p:blipFill>
          <a:blip r:embed="rId10"/>
          <a:stretch>
            <a:fillRect/>
          </a:stretch>
        </p:blipFill>
        <p:spPr>
          <a:xfrm>
            <a:off x="3366085" y="1730129"/>
            <a:ext cx="6403513" cy="5114660"/>
          </a:xfrm>
          <a:prstGeom prst="rect">
            <a:avLst/>
          </a:prstGeom>
        </p:spPr>
      </p:pic>
      <p:pic>
        <p:nvPicPr>
          <p:cNvPr id="28" name="Picture 27">
            <a:extLst>
              <a:ext uri="{FF2B5EF4-FFF2-40B4-BE49-F238E27FC236}">
                <a16:creationId xmlns:a16="http://schemas.microsoft.com/office/drawing/2014/main" id="{C4749C96-63CE-6AF7-AB6D-29794B856478}"/>
              </a:ext>
            </a:extLst>
          </p:cNvPr>
          <p:cNvPicPr>
            <a:picLocks noChangeAspect="1"/>
          </p:cNvPicPr>
          <p:nvPr/>
        </p:nvPicPr>
        <p:blipFill>
          <a:blip r:embed="rId11"/>
          <a:stretch>
            <a:fillRect/>
          </a:stretch>
        </p:blipFill>
        <p:spPr>
          <a:xfrm>
            <a:off x="2208253" y="1353832"/>
            <a:ext cx="5393819" cy="3154718"/>
          </a:xfrm>
          <a:prstGeom prst="rect">
            <a:avLst/>
          </a:prstGeom>
        </p:spPr>
      </p:pic>
      <p:pic>
        <p:nvPicPr>
          <p:cNvPr id="29" name="Picture 28">
            <a:extLst>
              <a:ext uri="{FF2B5EF4-FFF2-40B4-BE49-F238E27FC236}">
                <a16:creationId xmlns:a16="http://schemas.microsoft.com/office/drawing/2014/main" id="{14D07B67-7E96-DD0E-6CEA-EC92B5A1ED79}"/>
              </a:ext>
            </a:extLst>
          </p:cNvPr>
          <p:cNvPicPr>
            <a:picLocks noChangeAspect="1"/>
          </p:cNvPicPr>
          <p:nvPr/>
        </p:nvPicPr>
        <p:blipFill>
          <a:blip r:embed="rId12"/>
          <a:stretch>
            <a:fillRect/>
          </a:stretch>
        </p:blipFill>
        <p:spPr>
          <a:xfrm>
            <a:off x="5271999" y="2460230"/>
            <a:ext cx="5361294" cy="4353917"/>
          </a:xfrm>
          <a:prstGeom prst="rect">
            <a:avLst/>
          </a:prstGeom>
        </p:spPr>
      </p:pic>
      <p:pic>
        <p:nvPicPr>
          <p:cNvPr id="30" name="Picture 29">
            <a:extLst>
              <a:ext uri="{FF2B5EF4-FFF2-40B4-BE49-F238E27FC236}">
                <a16:creationId xmlns:a16="http://schemas.microsoft.com/office/drawing/2014/main" id="{8A77DBC7-3E33-3AF4-B6E8-2C68D8F84B98}"/>
              </a:ext>
            </a:extLst>
          </p:cNvPr>
          <p:cNvPicPr>
            <a:picLocks noChangeAspect="1"/>
          </p:cNvPicPr>
          <p:nvPr/>
        </p:nvPicPr>
        <p:blipFill rotWithShape="1">
          <a:blip r:embed="rId13"/>
          <a:srcRect l="12936" t="22288" r="20368" b="11366"/>
          <a:stretch/>
        </p:blipFill>
        <p:spPr>
          <a:xfrm>
            <a:off x="2230632" y="1480307"/>
            <a:ext cx="5343408" cy="2989893"/>
          </a:xfrm>
          <a:prstGeom prst="rect">
            <a:avLst/>
          </a:prstGeom>
        </p:spPr>
      </p:pic>
      <p:cxnSp>
        <p:nvCxnSpPr>
          <p:cNvPr id="31" name="Straight Arrow Connector 30">
            <a:extLst>
              <a:ext uri="{FF2B5EF4-FFF2-40B4-BE49-F238E27FC236}">
                <a16:creationId xmlns:a16="http://schemas.microsoft.com/office/drawing/2014/main" id="{2C38670B-BCEB-5A82-4D51-853D12ABB4F1}"/>
              </a:ext>
            </a:extLst>
          </p:cNvPr>
          <p:cNvCxnSpPr/>
          <p:nvPr/>
        </p:nvCxnSpPr>
        <p:spPr>
          <a:xfrm>
            <a:off x="10011033" y="2854922"/>
            <a:ext cx="435250" cy="0"/>
          </a:xfrm>
          <a:prstGeom prst="straightConnector1">
            <a:avLst/>
          </a:prstGeom>
          <a:ln w="25400">
            <a:solidFill>
              <a:srgbClr val="C00000"/>
            </a:solidFill>
            <a:headEnd type="arrow" w="lg" len="lg"/>
            <a:tailEnd type="none"/>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10C7DD96-253D-1BA5-7072-AB054FA586DC}"/>
              </a:ext>
            </a:extLst>
          </p:cNvPr>
          <p:cNvPicPr>
            <a:picLocks noChangeAspect="1"/>
          </p:cNvPicPr>
          <p:nvPr/>
        </p:nvPicPr>
        <p:blipFill>
          <a:blip r:embed="rId14"/>
          <a:stretch>
            <a:fillRect/>
          </a:stretch>
        </p:blipFill>
        <p:spPr>
          <a:xfrm>
            <a:off x="3611414" y="2081221"/>
            <a:ext cx="5893879" cy="4567756"/>
          </a:xfrm>
          <a:prstGeom prst="rect">
            <a:avLst/>
          </a:prstGeom>
        </p:spPr>
      </p:pic>
      <p:cxnSp>
        <p:nvCxnSpPr>
          <p:cNvPr id="33" name="Straight Arrow Connector 32">
            <a:extLst>
              <a:ext uri="{FF2B5EF4-FFF2-40B4-BE49-F238E27FC236}">
                <a16:creationId xmlns:a16="http://schemas.microsoft.com/office/drawing/2014/main" id="{11684484-32F3-EA3A-82D5-2EF9341A39B9}"/>
              </a:ext>
            </a:extLst>
          </p:cNvPr>
          <p:cNvCxnSpPr/>
          <p:nvPr/>
        </p:nvCxnSpPr>
        <p:spPr>
          <a:xfrm>
            <a:off x="10011033" y="2379792"/>
            <a:ext cx="435250" cy="0"/>
          </a:xfrm>
          <a:prstGeom prst="straightConnector1">
            <a:avLst/>
          </a:prstGeom>
          <a:ln w="25400">
            <a:solidFill>
              <a:srgbClr val="C00000"/>
            </a:solidFill>
            <a:headEnd type="arrow" w="lg" len="lg"/>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3BF5D5D-E7BC-3542-ACA3-5F8822DCF2DE}"/>
              </a:ext>
            </a:extLst>
          </p:cNvPr>
          <p:cNvCxnSpPr/>
          <p:nvPr/>
        </p:nvCxnSpPr>
        <p:spPr>
          <a:xfrm>
            <a:off x="10011033" y="2621839"/>
            <a:ext cx="435250" cy="0"/>
          </a:xfrm>
          <a:prstGeom prst="straightConnector1">
            <a:avLst/>
          </a:prstGeom>
          <a:ln w="25400">
            <a:solidFill>
              <a:srgbClr val="C00000"/>
            </a:solidFill>
            <a:headEnd type="arrow" w="lg" len="lg"/>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98464C4-11E1-6DE2-1887-9B2C72FFA9F9}"/>
              </a:ext>
            </a:extLst>
          </p:cNvPr>
          <p:cNvCxnSpPr/>
          <p:nvPr/>
        </p:nvCxnSpPr>
        <p:spPr>
          <a:xfrm>
            <a:off x="10011033" y="2505299"/>
            <a:ext cx="435250" cy="0"/>
          </a:xfrm>
          <a:prstGeom prst="straightConnector1">
            <a:avLst/>
          </a:prstGeom>
          <a:ln w="25400">
            <a:solidFill>
              <a:srgbClr val="C00000"/>
            </a:solidFill>
            <a:headEnd type="arrow" w="lg" len="lg"/>
            <a:tailEnd type="non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BAD0D504-887E-77B5-3102-EC89C430C0CE}"/>
              </a:ext>
            </a:extLst>
          </p:cNvPr>
          <p:cNvCxnSpPr/>
          <p:nvPr/>
        </p:nvCxnSpPr>
        <p:spPr>
          <a:xfrm>
            <a:off x="10011033" y="2747345"/>
            <a:ext cx="435250" cy="0"/>
          </a:xfrm>
          <a:prstGeom prst="straightConnector1">
            <a:avLst/>
          </a:prstGeom>
          <a:ln w="25400">
            <a:solidFill>
              <a:srgbClr val="C00000"/>
            </a:solidFill>
            <a:headEnd type="arrow" w="lg" len="lg"/>
            <a:tailEnd type="non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282986123"/>
      </p:ext>
    </p:extLst>
  </p:cSld>
  <p:clrMapOvr>
    <a:masterClrMapping/>
  </p:clrMapOvr>
  <p:transition advTm="103697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1"/>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2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33"/>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25"/>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34"/>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26"/>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35"/>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3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nodeType="clickEffect">
                                  <p:stCondLst>
                                    <p:cond delay="0"/>
                                  </p:stCondLst>
                                  <p:childTnLst>
                                    <p:set>
                                      <p:cBhvr>
                                        <p:cTn id="74" dur="1" fill="hold">
                                          <p:stCondLst>
                                            <p:cond delay="0"/>
                                          </p:stCondLst>
                                        </p:cTn>
                                        <p:tgtEl>
                                          <p:spTgt spid="27"/>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36"/>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22"/>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nodeType="clickEffect">
                                  <p:stCondLst>
                                    <p:cond delay="0"/>
                                  </p:stCondLst>
                                  <p:childTnLst>
                                    <p:set>
                                      <p:cBhvr>
                                        <p:cTn id="86" dur="1" fill="hold">
                                          <p:stCondLst>
                                            <p:cond delay="0"/>
                                          </p:stCondLst>
                                        </p:cTn>
                                        <p:tgtEl>
                                          <p:spTgt spid="29"/>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2"/>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nodeType="clickEffect">
                                  <p:stCondLst>
                                    <p:cond delay="0"/>
                                  </p:stCondLst>
                                  <p:childTnLst>
                                    <p:set>
                                      <p:cBhvr>
                                        <p:cTn id="94" dur="1" fill="hold">
                                          <p:stCondLst>
                                            <p:cond delay="0"/>
                                          </p:stCondLst>
                                        </p:cTn>
                                        <p:tgtEl>
                                          <p:spTgt spid="32"/>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28"/>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30"/>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xit" presetSubtype="0" fill="hold" nodeType="clickEffect">
                                  <p:stCondLst>
                                    <p:cond delay="0"/>
                                  </p:stCondLst>
                                  <p:childTnLst>
                                    <p:set>
                                      <p:cBhvr>
                                        <p:cTn id="104" dur="1" fill="hold">
                                          <p:stCondLst>
                                            <p:cond delay="0"/>
                                          </p:stCondLst>
                                        </p:cTn>
                                        <p:tgtEl>
                                          <p:spTgt spid="30"/>
                                        </p:tgtEl>
                                        <p:attrNameLst>
                                          <p:attrName>style.visibility</p:attrName>
                                        </p:attrNameLst>
                                      </p:cBhvr>
                                      <p:to>
                                        <p:strVal val="hidden"/>
                                      </p:to>
                                    </p:set>
                                  </p:childTnLst>
                                </p:cTn>
                              </p:par>
                              <p:par>
                                <p:cTn id="105" presetID="1" presetClass="exit" presetSubtype="0" fill="hold" nodeType="withEffect">
                                  <p:stCondLst>
                                    <p:cond delay="0"/>
                                  </p:stCondLst>
                                  <p:childTnLst>
                                    <p:set>
                                      <p:cBhvr>
                                        <p:cTn id="106" dur="1" fill="hold">
                                          <p:stCondLst>
                                            <p:cond delay="0"/>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4A68839-075B-9F47-860F-7AE17D11AA86}"/>
              </a:ext>
            </a:extLst>
          </p:cNvPr>
          <p:cNvSpPr>
            <a:spLocks noGrp="1"/>
          </p:cNvSpPr>
          <p:nvPr>
            <p:ph type="title"/>
          </p:nvPr>
        </p:nvSpPr>
        <p:spPr/>
        <p:txBody>
          <a:bodyPr/>
          <a:lstStyle/>
          <a:p>
            <a:r>
              <a:rPr lang="en-US" b="1" dirty="0"/>
              <a:t>CAVI Dashboard</a:t>
            </a:r>
            <a:endParaRPr lang="en-US" dirty="0"/>
          </a:p>
        </p:txBody>
      </p:sp>
      <p:pic>
        <p:nvPicPr>
          <p:cNvPr id="6" name="Picture 5">
            <a:extLst>
              <a:ext uri="{FF2B5EF4-FFF2-40B4-BE49-F238E27FC236}">
                <a16:creationId xmlns:a16="http://schemas.microsoft.com/office/drawing/2014/main" id="{C9C57A04-91AC-4C89-67A7-D63AEBD91ED7}"/>
              </a:ext>
            </a:extLst>
          </p:cNvPr>
          <p:cNvPicPr>
            <a:picLocks noChangeAspect="1"/>
          </p:cNvPicPr>
          <p:nvPr/>
        </p:nvPicPr>
        <p:blipFill>
          <a:blip r:embed="rId4"/>
          <a:srcRect/>
          <a:stretch/>
        </p:blipFill>
        <p:spPr>
          <a:xfrm>
            <a:off x="1422621" y="961901"/>
            <a:ext cx="9346758" cy="5841723"/>
          </a:xfrm>
          <a:prstGeom prst="rect">
            <a:avLst/>
          </a:prstGeom>
          <a:ln w="12700">
            <a:solidFill>
              <a:schemeClr val="tx1"/>
            </a:solidFill>
          </a:ln>
        </p:spPr>
      </p:pic>
    </p:spTree>
    <p:custDataLst>
      <p:tags r:id="rId1"/>
    </p:custDataLst>
    <p:extLst>
      <p:ext uri="{BB962C8B-B14F-4D97-AF65-F5344CB8AC3E}">
        <p14:creationId xmlns:p14="http://schemas.microsoft.com/office/powerpoint/2010/main" val="3200867694"/>
      </p:ext>
    </p:extLst>
  </p:cSld>
  <p:clrMapOvr>
    <a:masterClrMapping/>
  </p:clrMapOvr>
  <p:transition advTm="141599"/>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12259" y="762001"/>
            <a:ext cx="4518212" cy="5992500"/>
          </a:xfrm>
          <a:prstGeom prst="rect">
            <a:avLst/>
          </a:prstGeom>
          <a:ln w="19050">
            <a:solidFill>
              <a:schemeClr val="tx1"/>
            </a:solidFill>
          </a:ln>
        </p:spPr>
      </p:pic>
      <p:pic>
        <p:nvPicPr>
          <p:cNvPr id="6" name="Picture 5"/>
          <p:cNvPicPr>
            <a:picLocks noChangeAspect="1"/>
          </p:cNvPicPr>
          <p:nvPr/>
        </p:nvPicPr>
        <p:blipFill>
          <a:blip r:embed="rId4"/>
          <a:stretch>
            <a:fillRect/>
          </a:stretch>
        </p:blipFill>
        <p:spPr>
          <a:xfrm>
            <a:off x="6230472" y="762002"/>
            <a:ext cx="4248863" cy="5992501"/>
          </a:xfrm>
          <a:prstGeom prst="rect">
            <a:avLst/>
          </a:prstGeom>
          <a:ln w="19050">
            <a:solidFill>
              <a:schemeClr val="tx1"/>
            </a:solidFill>
          </a:ln>
        </p:spPr>
      </p:pic>
      <p:pic>
        <p:nvPicPr>
          <p:cNvPr id="8" name="Picture 7"/>
          <p:cNvPicPr>
            <a:picLocks noChangeAspect="1"/>
          </p:cNvPicPr>
          <p:nvPr/>
        </p:nvPicPr>
        <p:blipFill>
          <a:blip r:embed="rId5"/>
          <a:stretch>
            <a:fillRect/>
          </a:stretch>
        </p:blipFill>
        <p:spPr>
          <a:xfrm>
            <a:off x="3576638" y="1496139"/>
            <a:ext cx="421481" cy="117344"/>
          </a:xfrm>
          <a:prstGeom prst="rect">
            <a:avLst/>
          </a:prstGeom>
        </p:spPr>
      </p:pic>
      <p:pic>
        <p:nvPicPr>
          <p:cNvPr id="9" name="Picture 8"/>
          <p:cNvPicPr>
            <a:picLocks noChangeAspect="1"/>
          </p:cNvPicPr>
          <p:nvPr/>
        </p:nvPicPr>
        <p:blipFill>
          <a:blip r:embed="rId5"/>
          <a:stretch>
            <a:fillRect/>
          </a:stretch>
        </p:blipFill>
        <p:spPr>
          <a:xfrm>
            <a:off x="4474230" y="1496139"/>
            <a:ext cx="421481" cy="117344"/>
          </a:xfrm>
          <a:prstGeom prst="rect">
            <a:avLst/>
          </a:prstGeom>
        </p:spPr>
      </p:pic>
      <p:pic>
        <p:nvPicPr>
          <p:cNvPr id="10" name="Picture 9"/>
          <p:cNvPicPr>
            <a:picLocks noChangeAspect="1"/>
          </p:cNvPicPr>
          <p:nvPr/>
        </p:nvPicPr>
        <p:blipFill>
          <a:blip r:embed="rId5"/>
          <a:stretch>
            <a:fillRect/>
          </a:stretch>
        </p:blipFill>
        <p:spPr>
          <a:xfrm>
            <a:off x="5371822" y="1496139"/>
            <a:ext cx="421481" cy="117344"/>
          </a:xfrm>
          <a:prstGeom prst="rect">
            <a:avLst/>
          </a:prstGeom>
        </p:spPr>
      </p:pic>
      <p:pic>
        <p:nvPicPr>
          <p:cNvPr id="7" name="Picture 6"/>
          <p:cNvPicPr>
            <a:picLocks noChangeAspect="1"/>
          </p:cNvPicPr>
          <p:nvPr/>
        </p:nvPicPr>
        <p:blipFill>
          <a:blip r:embed="rId6"/>
          <a:stretch>
            <a:fillRect/>
          </a:stretch>
        </p:blipFill>
        <p:spPr>
          <a:xfrm>
            <a:off x="3688879" y="1501306"/>
            <a:ext cx="196996" cy="107010"/>
          </a:xfrm>
          <a:prstGeom prst="rect">
            <a:avLst/>
          </a:prstGeom>
        </p:spPr>
      </p:pic>
      <p:pic>
        <p:nvPicPr>
          <p:cNvPr id="11" name="Picture 10"/>
          <p:cNvPicPr>
            <a:picLocks noChangeAspect="1"/>
          </p:cNvPicPr>
          <p:nvPr/>
        </p:nvPicPr>
        <p:blipFill>
          <a:blip r:embed="rId6"/>
          <a:stretch>
            <a:fillRect/>
          </a:stretch>
        </p:blipFill>
        <p:spPr>
          <a:xfrm>
            <a:off x="4586471" y="1501306"/>
            <a:ext cx="196996" cy="107010"/>
          </a:xfrm>
          <a:prstGeom prst="rect">
            <a:avLst/>
          </a:prstGeom>
        </p:spPr>
      </p:pic>
      <p:pic>
        <p:nvPicPr>
          <p:cNvPr id="12" name="Picture 11"/>
          <p:cNvPicPr>
            <a:picLocks noChangeAspect="1"/>
          </p:cNvPicPr>
          <p:nvPr/>
        </p:nvPicPr>
        <p:blipFill>
          <a:blip r:embed="rId6"/>
          <a:stretch>
            <a:fillRect/>
          </a:stretch>
        </p:blipFill>
        <p:spPr>
          <a:xfrm>
            <a:off x="5484063" y="1501306"/>
            <a:ext cx="196996" cy="107010"/>
          </a:xfrm>
          <a:prstGeom prst="rect">
            <a:avLst/>
          </a:prstGeom>
        </p:spPr>
      </p:pic>
      <p:sp>
        <p:nvSpPr>
          <p:cNvPr id="5" name="Title 4">
            <a:extLst>
              <a:ext uri="{FF2B5EF4-FFF2-40B4-BE49-F238E27FC236}">
                <a16:creationId xmlns:a16="http://schemas.microsoft.com/office/drawing/2014/main" id="{F16DB59A-3089-1BE1-EBE5-9A735290C6E5}"/>
              </a:ext>
            </a:extLst>
          </p:cNvPr>
          <p:cNvSpPr>
            <a:spLocks noGrp="1"/>
          </p:cNvSpPr>
          <p:nvPr>
            <p:ph type="title"/>
          </p:nvPr>
        </p:nvSpPr>
        <p:spPr>
          <a:xfrm>
            <a:off x="1081825" y="78807"/>
            <a:ext cx="10834929" cy="832920"/>
          </a:xfrm>
        </p:spPr>
        <p:txBody>
          <a:bodyPr/>
          <a:lstStyle/>
          <a:p>
            <a:r>
              <a:rPr lang="en-US" sz="3200" dirty="0"/>
              <a:t>Upward Reporting</a:t>
            </a:r>
            <a:endParaRPr lang="en-US" dirty="0"/>
          </a:p>
        </p:txBody>
      </p:sp>
    </p:spTree>
    <p:extLst>
      <p:ext uri="{BB962C8B-B14F-4D97-AF65-F5344CB8AC3E}">
        <p14:creationId xmlns:p14="http://schemas.microsoft.com/office/powerpoint/2010/main" val="3513577976"/>
      </p:ext>
    </p:extLst>
  </p:cSld>
  <p:clrMapOvr>
    <a:masterClrMapping/>
  </p:clrMapOvr>
  <p:transition advTm="18706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IMING" val="|3.2|593.5|23.8|2.9|106.1|1.5|2.4|38|5.3|0.4|33.9|5.1|1.7|37.5|1.1|1.1|42.6|5|25.7|32|23.1"/>
</p:tagLst>
</file>

<file path=ppt/tags/tag2.xml><?xml version="1.0" encoding="utf-8"?>
<p:tagLst xmlns:a="http://schemas.openxmlformats.org/drawingml/2006/main" xmlns:r="http://schemas.openxmlformats.org/officeDocument/2006/relationships" xmlns:p="http://schemas.openxmlformats.org/presentationml/2006/main">
  <p:tag name="TIMING" val="|91.1"/>
</p:tagLst>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15607</TotalTime>
  <Words>206</Words>
  <Application>Microsoft Office PowerPoint</Application>
  <PresentationFormat>Widescreen</PresentationFormat>
  <Paragraphs>31</Paragraphs>
  <Slides>7</Slides>
  <Notes>5</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7</vt:i4>
      </vt:variant>
    </vt:vector>
  </HeadingPairs>
  <TitlesOfParts>
    <vt:vector size="19"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ST. Louis District CWMS Implementation</vt:lpstr>
      <vt:lpstr>Overview</vt:lpstr>
      <vt:lpstr>CAVI Forecasting</vt:lpstr>
      <vt:lpstr>CAVI Modeling</vt:lpstr>
      <vt:lpstr>CAVI Dashboard</vt:lpstr>
      <vt:lpstr>Upward Reporting</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491</cp:revision>
  <dcterms:created xsi:type="dcterms:W3CDTF">2017-02-20T05:10:01Z</dcterms:created>
  <dcterms:modified xsi:type="dcterms:W3CDTF">2025-02-01T22:47:59Z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