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3.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4.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5.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6.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7.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media/image24.jpg" ContentType="image/jpeg"/>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9" r:id="rId11"/>
  </p:sldMasterIdLst>
  <p:notesMasterIdLst>
    <p:notesMasterId r:id="rId22"/>
  </p:notesMasterIdLst>
  <p:handoutMasterIdLst>
    <p:handoutMasterId r:id="rId23"/>
  </p:handoutMasterIdLst>
  <p:sldIdLst>
    <p:sldId id="453" r:id="rId12"/>
    <p:sldId id="290" r:id="rId13"/>
    <p:sldId id="521" r:id="rId14"/>
    <p:sldId id="466" r:id="rId15"/>
    <p:sldId id="467" r:id="rId16"/>
    <p:sldId id="507" r:id="rId17"/>
    <p:sldId id="508" r:id="rId18"/>
    <p:sldId id="477" r:id="rId19"/>
    <p:sldId id="504" r:id="rId20"/>
    <p:sldId id="44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774571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10</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784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6283759"/>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816370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4592000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4132038"/>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9780816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715934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8214315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8651502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159881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7256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028080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639849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0782096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7703858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35205869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348999412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3849679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0159763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3970304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77779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777376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3044280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9525289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055507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0890355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739626"/>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792892444"/>
      </p:ext>
    </p:extLst>
  </p:cSld>
  <p:clrMapOvr>
    <a:masterClrMapping/>
  </p:clrMapOvr>
  <p:transition advClick="0"/>
</p:sldLayout>
</file>

<file path=ppt/slideLayouts/slideLayout19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83255364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300ABCE5-1252-4EF0-AB8F-FAF9A2167894}" type="slidenum">
              <a:rPr lang="en-US"/>
              <a:pPr>
                <a:defRPr/>
              </a:pPr>
              <a:t>‹#›</a:t>
            </a:fld>
            <a:endParaRPr lang="en-US"/>
          </a:p>
        </p:txBody>
      </p:sp>
    </p:spTree>
    <p:extLst>
      <p:ext uri="{BB962C8B-B14F-4D97-AF65-F5344CB8AC3E}">
        <p14:creationId xmlns:p14="http://schemas.microsoft.com/office/powerpoint/2010/main" val="2860598670"/>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EA4C19C-7073-4E91-812E-26819B5ED1F9}" type="slidenum">
              <a:rPr lang="en-US"/>
              <a:pPr>
                <a:defRPr/>
              </a:pPr>
              <a:t>‹#›</a:t>
            </a:fld>
            <a:endParaRPr lang="en-US"/>
          </a:p>
        </p:txBody>
      </p:sp>
    </p:spTree>
    <p:extLst>
      <p:ext uri="{BB962C8B-B14F-4D97-AF65-F5344CB8AC3E}">
        <p14:creationId xmlns:p14="http://schemas.microsoft.com/office/powerpoint/2010/main" val="357866800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1408263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image" Target="../media/image1.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theme" Target="../theme/theme2.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image" Target="../media/image1.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theme" Target="../theme/theme3.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8.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26" Type="http://schemas.openxmlformats.org/officeDocument/2006/relationships/slideLayout" Target="../slideLayouts/slideLayout110.xml"/><Relationship Id="rId3" Type="http://schemas.openxmlformats.org/officeDocument/2006/relationships/slideLayout" Target="../slideLayouts/slideLayout87.xml"/><Relationship Id="rId21" Type="http://schemas.openxmlformats.org/officeDocument/2006/relationships/slideLayout" Target="../slideLayouts/slideLayout105.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5" Type="http://schemas.openxmlformats.org/officeDocument/2006/relationships/slideLayout" Target="../slideLayouts/slideLayout109.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29" Type="http://schemas.openxmlformats.org/officeDocument/2006/relationships/theme" Target="../theme/theme4.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24" Type="http://schemas.openxmlformats.org/officeDocument/2006/relationships/slideLayout" Target="../slideLayouts/slideLayout108.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23" Type="http://schemas.openxmlformats.org/officeDocument/2006/relationships/slideLayout" Target="../slideLayouts/slideLayout107.xml"/><Relationship Id="rId28" Type="http://schemas.openxmlformats.org/officeDocument/2006/relationships/slideLayout" Target="../slideLayouts/slideLayout112.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31" Type="http://schemas.openxmlformats.org/officeDocument/2006/relationships/image" Target="../media/image8.png"/><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 Id="rId22" Type="http://schemas.openxmlformats.org/officeDocument/2006/relationships/slideLayout" Target="../slideLayouts/slideLayout106.xml"/><Relationship Id="rId27" Type="http://schemas.openxmlformats.org/officeDocument/2006/relationships/slideLayout" Target="../slideLayouts/slideLayout111.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26" Type="http://schemas.openxmlformats.org/officeDocument/2006/relationships/slideLayout" Target="../slideLayouts/slideLayout138.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5" Type="http://schemas.openxmlformats.org/officeDocument/2006/relationships/slideLayout" Target="../slideLayouts/slideLayout137.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29" Type="http://schemas.openxmlformats.org/officeDocument/2006/relationships/image" Target="../media/image1.png"/><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24" Type="http://schemas.openxmlformats.org/officeDocument/2006/relationships/slideLayout" Target="../slideLayouts/slideLayout136.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slideLayout" Target="../slideLayouts/slideLayout135.xml"/><Relationship Id="rId28" Type="http://schemas.openxmlformats.org/officeDocument/2006/relationships/theme" Target="../theme/theme5.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 Id="rId27" Type="http://schemas.openxmlformats.org/officeDocument/2006/relationships/slideLayout" Target="../slideLayouts/slideLayout139.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18" Type="http://schemas.openxmlformats.org/officeDocument/2006/relationships/slideLayout" Target="../slideLayouts/slideLayout157.xml"/><Relationship Id="rId26" Type="http://schemas.openxmlformats.org/officeDocument/2006/relationships/slideLayout" Target="../slideLayouts/slideLayout165.xml"/><Relationship Id="rId3" Type="http://schemas.openxmlformats.org/officeDocument/2006/relationships/slideLayout" Target="../slideLayouts/slideLayout142.xml"/><Relationship Id="rId21" Type="http://schemas.openxmlformats.org/officeDocument/2006/relationships/slideLayout" Target="../slideLayouts/slideLayout160.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17" Type="http://schemas.openxmlformats.org/officeDocument/2006/relationships/slideLayout" Target="../slideLayouts/slideLayout156.xml"/><Relationship Id="rId25" Type="http://schemas.openxmlformats.org/officeDocument/2006/relationships/slideLayout" Target="../slideLayouts/slideLayout164.xml"/><Relationship Id="rId2" Type="http://schemas.openxmlformats.org/officeDocument/2006/relationships/slideLayout" Target="../slideLayouts/slideLayout141.xml"/><Relationship Id="rId16" Type="http://schemas.openxmlformats.org/officeDocument/2006/relationships/slideLayout" Target="../slideLayouts/slideLayout155.xml"/><Relationship Id="rId20" Type="http://schemas.openxmlformats.org/officeDocument/2006/relationships/slideLayout" Target="../slideLayouts/slideLayout159.xml"/><Relationship Id="rId29" Type="http://schemas.openxmlformats.org/officeDocument/2006/relationships/image" Target="../media/image1.png"/><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24" Type="http://schemas.openxmlformats.org/officeDocument/2006/relationships/slideLayout" Target="../slideLayouts/slideLayout163.xml"/><Relationship Id="rId5" Type="http://schemas.openxmlformats.org/officeDocument/2006/relationships/slideLayout" Target="../slideLayouts/slideLayout144.xml"/><Relationship Id="rId15" Type="http://schemas.openxmlformats.org/officeDocument/2006/relationships/slideLayout" Target="../slideLayouts/slideLayout154.xml"/><Relationship Id="rId23" Type="http://schemas.openxmlformats.org/officeDocument/2006/relationships/slideLayout" Target="../slideLayouts/slideLayout162.xml"/><Relationship Id="rId28" Type="http://schemas.openxmlformats.org/officeDocument/2006/relationships/theme" Target="../theme/theme6.xml"/><Relationship Id="rId10" Type="http://schemas.openxmlformats.org/officeDocument/2006/relationships/slideLayout" Target="../slideLayouts/slideLayout149.xml"/><Relationship Id="rId19" Type="http://schemas.openxmlformats.org/officeDocument/2006/relationships/slideLayout" Target="../slideLayouts/slideLayout158.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slideLayout" Target="../slideLayouts/slideLayout153.xml"/><Relationship Id="rId22" Type="http://schemas.openxmlformats.org/officeDocument/2006/relationships/slideLayout" Target="../slideLayouts/slideLayout161.xml"/><Relationship Id="rId27" Type="http://schemas.openxmlformats.org/officeDocument/2006/relationships/slideLayout" Target="../slideLayouts/slideLayout166.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81.xml"/><Relationship Id="rId18" Type="http://schemas.openxmlformats.org/officeDocument/2006/relationships/slideLayout" Target="../slideLayouts/slideLayout186.xml"/><Relationship Id="rId26" Type="http://schemas.openxmlformats.org/officeDocument/2006/relationships/slideLayout" Target="../slideLayouts/slideLayout194.xml"/><Relationship Id="rId3" Type="http://schemas.openxmlformats.org/officeDocument/2006/relationships/slideLayout" Target="../slideLayouts/slideLayout171.xml"/><Relationship Id="rId21" Type="http://schemas.openxmlformats.org/officeDocument/2006/relationships/slideLayout" Target="../slideLayouts/slideLayout189.xml"/><Relationship Id="rId34" Type="http://schemas.openxmlformats.org/officeDocument/2006/relationships/image" Target="../media/image7.png"/><Relationship Id="rId7" Type="http://schemas.openxmlformats.org/officeDocument/2006/relationships/slideLayout" Target="../slideLayouts/slideLayout175.xml"/><Relationship Id="rId12" Type="http://schemas.openxmlformats.org/officeDocument/2006/relationships/slideLayout" Target="../slideLayouts/slideLayout180.xml"/><Relationship Id="rId17" Type="http://schemas.openxmlformats.org/officeDocument/2006/relationships/slideLayout" Target="../slideLayouts/slideLayout185.xml"/><Relationship Id="rId25" Type="http://schemas.openxmlformats.org/officeDocument/2006/relationships/slideLayout" Target="../slideLayouts/slideLayout193.xml"/><Relationship Id="rId33" Type="http://schemas.openxmlformats.org/officeDocument/2006/relationships/image" Target="../media/image6.png"/><Relationship Id="rId2" Type="http://schemas.openxmlformats.org/officeDocument/2006/relationships/slideLayout" Target="../slideLayouts/slideLayout170.xml"/><Relationship Id="rId16" Type="http://schemas.openxmlformats.org/officeDocument/2006/relationships/slideLayout" Target="../slideLayouts/slideLayout184.xml"/><Relationship Id="rId20" Type="http://schemas.openxmlformats.org/officeDocument/2006/relationships/slideLayout" Target="../slideLayouts/slideLayout188.xml"/><Relationship Id="rId29" Type="http://schemas.openxmlformats.org/officeDocument/2006/relationships/slideLayout" Target="../slideLayouts/slideLayout197.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24" Type="http://schemas.openxmlformats.org/officeDocument/2006/relationships/slideLayout" Target="../slideLayouts/slideLayout192.xml"/><Relationship Id="rId32" Type="http://schemas.openxmlformats.org/officeDocument/2006/relationships/image" Target="../media/image9.png"/><Relationship Id="rId5" Type="http://schemas.openxmlformats.org/officeDocument/2006/relationships/slideLayout" Target="../slideLayouts/slideLayout173.xml"/><Relationship Id="rId15" Type="http://schemas.openxmlformats.org/officeDocument/2006/relationships/slideLayout" Target="../slideLayouts/slideLayout183.xml"/><Relationship Id="rId23" Type="http://schemas.openxmlformats.org/officeDocument/2006/relationships/slideLayout" Target="../slideLayouts/slideLayout191.xml"/><Relationship Id="rId28" Type="http://schemas.openxmlformats.org/officeDocument/2006/relationships/slideLayout" Target="../slideLayouts/slideLayout196.xml"/><Relationship Id="rId10" Type="http://schemas.openxmlformats.org/officeDocument/2006/relationships/slideLayout" Target="../slideLayouts/slideLayout178.xml"/><Relationship Id="rId19" Type="http://schemas.openxmlformats.org/officeDocument/2006/relationships/slideLayout" Target="../slideLayouts/slideLayout187.xml"/><Relationship Id="rId31" Type="http://schemas.openxmlformats.org/officeDocument/2006/relationships/image" Target="../media/image1.png"/><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slideLayout" Target="../slideLayouts/slideLayout182.xml"/><Relationship Id="rId22" Type="http://schemas.openxmlformats.org/officeDocument/2006/relationships/slideLayout" Target="../slideLayouts/slideLayout190.xml"/><Relationship Id="rId27" Type="http://schemas.openxmlformats.org/officeDocument/2006/relationships/slideLayout" Target="../slideLayouts/slideLayout195.xml"/><Relationship Id="rId30" Type="http://schemas.openxmlformats.org/officeDocument/2006/relationships/theme" Target="../theme/theme8.xml"/><Relationship Id="rId8" Type="http://schemas.openxmlformats.org/officeDocument/2006/relationships/slideLayout" Target="../slideLayouts/slideLayout17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3"/>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4"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26" r:id="rId28"/>
    <p:sldLayoutId id="2147484227" r:id="rId29"/>
    <p:sldLayoutId id="2147484259" r:id="rId30"/>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903412275"/>
      </p:ext>
    </p:extLst>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 id="2147484241" r:id="rId12"/>
    <p:sldLayoutId id="2147484242" r:id="rId13"/>
    <p:sldLayoutId id="2147484243" r:id="rId14"/>
    <p:sldLayoutId id="2147484244" r:id="rId15"/>
    <p:sldLayoutId id="2147484245" r:id="rId16"/>
    <p:sldLayoutId id="2147484246" r:id="rId17"/>
    <p:sldLayoutId id="2147484247" r:id="rId18"/>
    <p:sldLayoutId id="2147484248" r:id="rId19"/>
    <p:sldLayoutId id="2147484249" r:id="rId20"/>
    <p:sldLayoutId id="2147484250" r:id="rId21"/>
    <p:sldLayoutId id="2147484251" r:id="rId22"/>
    <p:sldLayoutId id="2147484252" r:id="rId23"/>
    <p:sldLayoutId id="2147484253" r:id="rId24"/>
    <p:sldLayoutId id="2147484254" r:id="rId25"/>
    <p:sldLayoutId id="2147484255" r:id="rId26"/>
    <p:sldLayoutId id="2147484256" r:id="rId27"/>
    <p:sldLayoutId id="2147484257" r:id="rId28"/>
    <p:sldLayoutId id="2147484258"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9.xml"/><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ST. Louis District CWMS Implementation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3EDAD2-37C7-DACB-7BF2-2457B6DBBEC1}"/>
              </a:ext>
            </a:extLst>
          </p:cNvPr>
          <p:cNvSpPr>
            <a:spLocks noGrp="1"/>
          </p:cNvSpPr>
          <p:nvPr>
            <p:ph sz="quarter" idx="10"/>
          </p:nvPr>
        </p:nvSpPr>
        <p:spPr>
          <a:xfrm>
            <a:off x="268940" y="1326776"/>
            <a:ext cx="11656359" cy="5302624"/>
          </a:xfrm>
        </p:spPr>
        <p:txBody>
          <a:bodyPr/>
          <a:lstStyle/>
          <a:p>
            <a:pPr lvl="1">
              <a:buFont typeface="Arial" panose="020B0604020202020204" pitchFamily="34" charset="0"/>
              <a:buChar char="•"/>
            </a:pPr>
            <a:r>
              <a:rPr lang="en-US" sz="2800" dirty="0"/>
              <a:t>St. Louis District Overview</a:t>
            </a:r>
          </a:p>
          <a:p>
            <a:pPr lvl="1">
              <a:buFont typeface="Arial" panose="020B0604020202020204" pitchFamily="34" charset="0"/>
              <a:buChar char="•"/>
            </a:pPr>
            <a:endParaRPr lang="en-US" sz="2800" dirty="0"/>
          </a:p>
          <a:p>
            <a:pPr lvl="1">
              <a:buFont typeface="Arial" panose="020B0604020202020204" pitchFamily="34" charset="0"/>
              <a:buChar char="•"/>
            </a:pPr>
            <a:r>
              <a:rPr lang="en-US" sz="2800" dirty="0"/>
              <a:t>Review of CWMS Implementation within the St. Louis District</a:t>
            </a:r>
          </a:p>
          <a:p>
            <a:pPr lvl="1">
              <a:buFont typeface="Arial" panose="020B0604020202020204" pitchFamily="34" charset="0"/>
              <a:buChar char="•"/>
            </a:pPr>
            <a:endParaRPr lang="en-US" sz="2800" dirty="0"/>
          </a:p>
          <a:p>
            <a:pPr lvl="1">
              <a:spcAft>
                <a:spcPts val="600"/>
              </a:spcAft>
              <a:buFont typeface="Arial" panose="020B0604020202020204" pitchFamily="34" charset="0"/>
              <a:buChar char="•"/>
            </a:pPr>
            <a:r>
              <a:rPr lang="en-US" sz="2800" dirty="0"/>
              <a:t>Application of CWMS with the St. Louis District</a:t>
            </a:r>
          </a:p>
          <a:p>
            <a:pPr lvl="2">
              <a:spcAft>
                <a:spcPts val="600"/>
              </a:spcAft>
              <a:buFont typeface="Courier New" panose="02070309020205020404" pitchFamily="49" charset="0"/>
              <a:buChar char="o"/>
            </a:pPr>
            <a:r>
              <a:rPr lang="en-US" sz="2200" dirty="0"/>
              <a:t>Examples of CWMS usage</a:t>
            </a:r>
          </a:p>
          <a:p>
            <a:pPr lvl="2">
              <a:spcAft>
                <a:spcPts val="600"/>
              </a:spcAft>
              <a:buFont typeface="Courier New" panose="02070309020205020404" pitchFamily="49" charset="0"/>
              <a:buChar char="o"/>
            </a:pPr>
            <a:r>
              <a:rPr lang="en-US" sz="2200" dirty="0"/>
              <a:t>Evaluation of performance of CWMS vs Legacy</a:t>
            </a:r>
          </a:p>
          <a:p>
            <a:endParaRPr lang="en-US" dirty="0"/>
          </a:p>
        </p:txBody>
      </p:sp>
      <p:sp>
        <p:nvSpPr>
          <p:cNvPr id="4" name="Title 3">
            <a:extLst>
              <a:ext uri="{FF2B5EF4-FFF2-40B4-BE49-F238E27FC236}">
                <a16:creationId xmlns:a16="http://schemas.microsoft.com/office/drawing/2014/main" id="{23EE1B88-90BC-53CA-99FD-25388E6BBD5E}"/>
              </a:ext>
            </a:extLst>
          </p:cNvPr>
          <p:cNvSpPr>
            <a:spLocks noGrp="1"/>
          </p:cNvSpPr>
          <p:nvPr>
            <p:ph type="title"/>
          </p:nvPr>
        </p:nvSpPr>
        <p:spPr/>
        <p:txBody>
          <a:bodyPr/>
          <a:lstStyle/>
          <a:p>
            <a:r>
              <a:rPr lang="en-US" b="1" dirty="0"/>
              <a:t>Overview</a:t>
            </a:r>
            <a:endParaRPr lang="en-US" dirty="0"/>
          </a:p>
        </p:txBody>
      </p:sp>
    </p:spTree>
    <p:extLst>
      <p:ext uri="{BB962C8B-B14F-4D97-AF65-F5344CB8AC3E}">
        <p14:creationId xmlns:p14="http://schemas.microsoft.com/office/powerpoint/2010/main" val="1023082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CWMS </a:t>
            </a:r>
            <a:r>
              <a:rPr lang="en-US" sz="3200" dirty="0">
                <a:effectLst>
                  <a:outerShdw blurRad="38100" dist="38100" dir="2700000" algn="tl">
                    <a:srgbClr val="000000">
                      <a:alpha val="43137"/>
                    </a:srgbClr>
                  </a:outerShdw>
                </a:effectLst>
                <a:sym typeface="Wingdings" panose="05000000000000000000" pitchFamily="2" charset="2"/>
              </a:rPr>
              <a:t> CWMS</a:t>
            </a:r>
            <a:endParaRPr lang="en-US" dirty="0"/>
          </a:p>
        </p:txBody>
      </p:sp>
    </p:spTree>
    <p:extLst>
      <p:ext uri="{BB962C8B-B14F-4D97-AF65-F5344CB8AC3E}">
        <p14:creationId xmlns:p14="http://schemas.microsoft.com/office/powerpoint/2010/main" val="2852101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cstate="print"/>
          <a:srcRect l="18694" t="4944" r="14961" b="46042"/>
          <a:stretch>
            <a:fillRect/>
          </a:stretch>
        </p:blipFill>
        <p:spPr bwMode="auto">
          <a:xfrm>
            <a:off x="2209800" y="577015"/>
            <a:ext cx="7772400" cy="6280986"/>
          </a:xfrm>
          <a:prstGeom prst="rect">
            <a:avLst/>
          </a:prstGeom>
          <a:noFill/>
          <a:ln w="9525" algn="ctr">
            <a:noFill/>
            <a:miter lim="800000"/>
            <a:headEnd/>
            <a:tailEnd/>
          </a:ln>
          <a:effectLst/>
        </p:spPr>
      </p:pic>
      <p:sp>
        <p:nvSpPr>
          <p:cNvPr id="17" name="Text Box 12"/>
          <p:cNvSpPr txBox="1">
            <a:spLocks noChangeArrowheads="1"/>
          </p:cNvSpPr>
          <p:nvPr/>
        </p:nvSpPr>
        <p:spPr bwMode="auto">
          <a:xfrm rot="2069842">
            <a:off x="6275077" y="4576846"/>
            <a:ext cx="1447800" cy="274638"/>
          </a:xfrm>
          <a:prstGeom prst="rect">
            <a:avLst/>
          </a:prstGeom>
          <a:noFill/>
          <a:ln w="9525" algn="ctr">
            <a:noFill/>
            <a:miter lim="800000"/>
            <a:headEnd/>
            <a:tailEnd/>
          </a:ln>
          <a:effectLst/>
        </p:spPr>
        <p:txBody>
          <a:bodyPr>
            <a:spAutoFit/>
          </a:bodyPr>
          <a:lstStyle/>
          <a:p>
            <a:pPr algn="l">
              <a:spcBef>
                <a:spcPct val="50000"/>
              </a:spcBef>
            </a:pPr>
            <a:r>
              <a:rPr lang="en-US" sz="1200" b="1" dirty="0">
                <a:solidFill>
                  <a:srgbClr val="008000"/>
                </a:solidFill>
              </a:rPr>
              <a:t>Mississippi River</a:t>
            </a:r>
          </a:p>
        </p:txBody>
      </p:sp>
      <p:sp>
        <p:nvSpPr>
          <p:cNvPr id="18" name="Text Box 13"/>
          <p:cNvSpPr txBox="1">
            <a:spLocks noChangeArrowheads="1"/>
          </p:cNvSpPr>
          <p:nvPr/>
        </p:nvSpPr>
        <p:spPr bwMode="auto">
          <a:xfrm rot="16200000">
            <a:off x="5305425" y="2192338"/>
            <a:ext cx="1154113" cy="274638"/>
          </a:xfrm>
          <a:prstGeom prst="rect">
            <a:avLst/>
          </a:prstGeom>
          <a:noFill/>
          <a:ln w="9525" algn="ctr">
            <a:noFill/>
            <a:miter lim="800000"/>
            <a:headEnd/>
            <a:tailEnd/>
          </a:ln>
          <a:effectLst/>
        </p:spPr>
        <p:txBody>
          <a:bodyPr>
            <a:spAutoFit/>
          </a:bodyPr>
          <a:lstStyle/>
          <a:p>
            <a:pPr algn="l">
              <a:spcBef>
                <a:spcPct val="50000"/>
              </a:spcBef>
            </a:pPr>
            <a:r>
              <a:rPr lang="en-US" sz="1200" b="1" dirty="0">
                <a:solidFill>
                  <a:srgbClr val="008000"/>
                </a:solidFill>
              </a:rPr>
              <a:t>Illinois River</a:t>
            </a:r>
          </a:p>
        </p:txBody>
      </p:sp>
      <p:sp>
        <p:nvSpPr>
          <p:cNvPr id="19" name="Text Box 14"/>
          <p:cNvSpPr txBox="1">
            <a:spLocks noChangeArrowheads="1"/>
          </p:cNvSpPr>
          <p:nvPr/>
        </p:nvSpPr>
        <p:spPr bwMode="auto">
          <a:xfrm rot="989803">
            <a:off x="4102468" y="3607270"/>
            <a:ext cx="1295400" cy="274637"/>
          </a:xfrm>
          <a:prstGeom prst="rect">
            <a:avLst/>
          </a:prstGeom>
          <a:noFill/>
          <a:ln w="9525" algn="ctr">
            <a:noFill/>
            <a:miter lim="800000"/>
            <a:headEnd/>
            <a:tailEnd/>
          </a:ln>
          <a:effectLst/>
        </p:spPr>
        <p:txBody>
          <a:bodyPr>
            <a:spAutoFit/>
          </a:bodyPr>
          <a:lstStyle/>
          <a:p>
            <a:pPr algn="l">
              <a:spcBef>
                <a:spcPct val="50000"/>
              </a:spcBef>
            </a:pPr>
            <a:r>
              <a:rPr lang="en-US" sz="1200" b="1" dirty="0">
                <a:solidFill>
                  <a:srgbClr val="008000"/>
                </a:solidFill>
              </a:rPr>
              <a:t>Missouri River</a:t>
            </a:r>
          </a:p>
        </p:txBody>
      </p:sp>
      <p:sp>
        <p:nvSpPr>
          <p:cNvPr id="20" name="Title 19"/>
          <p:cNvSpPr>
            <a:spLocks noGrp="1"/>
          </p:cNvSpPr>
          <p:nvPr>
            <p:ph type="title"/>
          </p:nvPr>
        </p:nvSpPr>
        <p:spPr>
          <a:xfrm>
            <a:off x="3027680" y="0"/>
            <a:ext cx="7772400" cy="727891"/>
          </a:xfrm>
        </p:spPr>
        <p:txBody>
          <a:bodyPr/>
          <a:lstStyle/>
          <a:p>
            <a:r>
              <a:rPr lang="en-US" sz="4000" dirty="0"/>
              <a:t>MVS Mississippi CWMS</a:t>
            </a:r>
          </a:p>
        </p:txBody>
      </p:sp>
      <p:sp>
        <p:nvSpPr>
          <p:cNvPr id="25" name="Text Box 9"/>
          <p:cNvSpPr txBox="1">
            <a:spLocks noChangeArrowheads="1"/>
          </p:cNvSpPr>
          <p:nvPr/>
        </p:nvSpPr>
        <p:spPr bwMode="auto">
          <a:xfrm>
            <a:off x="5668106" y="1154373"/>
            <a:ext cx="2005249" cy="707886"/>
          </a:xfrm>
          <a:prstGeom prst="rect">
            <a:avLst/>
          </a:prstGeom>
          <a:solidFill>
            <a:schemeClr val="tx2">
              <a:alpha val="50000"/>
            </a:schemeClr>
          </a:solidFill>
          <a:ln w="9525">
            <a:noFill/>
            <a:miter lim="800000"/>
            <a:headEnd/>
            <a:tailEnd/>
          </a:ln>
          <a:effectLst/>
        </p:spPr>
        <p:txBody>
          <a:bodyPr wrap="square">
            <a:spAutoFit/>
          </a:bodyPr>
          <a:lstStyle/>
          <a:p>
            <a:pPr>
              <a:spcBef>
                <a:spcPct val="50000"/>
              </a:spcBef>
            </a:pPr>
            <a:r>
              <a:rPr lang="en-US" sz="2000" b="1" dirty="0">
                <a:solidFill>
                  <a:srgbClr val="C00000"/>
                </a:solidFill>
              </a:rPr>
              <a:t>Illinois River at Valley City</a:t>
            </a:r>
          </a:p>
        </p:txBody>
      </p:sp>
      <p:sp>
        <p:nvSpPr>
          <p:cNvPr id="26" name="Text Box 9"/>
          <p:cNvSpPr txBox="1">
            <a:spLocks noChangeArrowheads="1"/>
          </p:cNvSpPr>
          <p:nvPr/>
        </p:nvSpPr>
        <p:spPr bwMode="auto">
          <a:xfrm>
            <a:off x="2447192" y="1257272"/>
            <a:ext cx="2257302" cy="707886"/>
          </a:xfrm>
          <a:prstGeom prst="rect">
            <a:avLst/>
          </a:prstGeom>
          <a:solidFill>
            <a:schemeClr val="tx2">
              <a:alpha val="50000"/>
            </a:schemeClr>
          </a:solidFill>
          <a:ln w="9525">
            <a:noFill/>
            <a:miter lim="800000"/>
            <a:headEnd/>
            <a:tailEnd/>
          </a:ln>
          <a:effectLst/>
        </p:spPr>
        <p:txBody>
          <a:bodyPr wrap="square">
            <a:spAutoFit/>
          </a:bodyPr>
          <a:lstStyle/>
          <a:p>
            <a:pPr algn="r">
              <a:spcBef>
                <a:spcPct val="50000"/>
              </a:spcBef>
            </a:pPr>
            <a:r>
              <a:rPr lang="en-US" sz="2000" b="1" dirty="0">
                <a:solidFill>
                  <a:srgbClr val="C00000"/>
                </a:solidFill>
              </a:rPr>
              <a:t>Mississippi River at L&amp;D 22</a:t>
            </a:r>
          </a:p>
        </p:txBody>
      </p:sp>
      <p:sp>
        <p:nvSpPr>
          <p:cNvPr id="24" name="Oval 7"/>
          <p:cNvSpPr>
            <a:spLocks noChangeArrowheads="1"/>
          </p:cNvSpPr>
          <p:nvPr/>
        </p:nvSpPr>
        <p:spPr bwMode="auto">
          <a:xfrm>
            <a:off x="5584761" y="1752601"/>
            <a:ext cx="166688" cy="166687"/>
          </a:xfrm>
          <a:prstGeom prst="ellipse">
            <a:avLst/>
          </a:prstGeom>
          <a:solidFill>
            <a:srgbClr val="FF0000"/>
          </a:solidFill>
          <a:ln w="9525">
            <a:solidFill>
              <a:srgbClr val="FF0000"/>
            </a:solidFill>
            <a:round/>
            <a:headEnd/>
            <a:tailEnd/>
          </a:ln>
          <a:effectLst/>
        </p:spPr>
        <p:txBody>
          <a:bodyPr wrap="none" anchor="ctr"/>
          <a:lstStyle/>
          <a:p>
            <a:endParaRPr lang="en-US"/>
          </a:p>
        </p:txBody>
      </p:sp>
      <p:sp>
        <p:nvSpPr>
          <p:cNvPr id="23" name="Oval 6"/>
          <p:cNvSpPr>
            <a:spLocks noChangeArrowheads="1"/>
          </p:cNvSpPr>
          <p:nvPr/>
        </p:nvSpPr>
        <p:spPr bwMode="auto">
          <a:xfrm>
            <a:off x="4583480" y="1881814"/>
            <a:ext cx="166688" cy="166688"/>
          </a:xfrm>
          <a:prstGeom prst="ellipse">
            <a:avLst/>
          </a:prstGeom>
          <a:solidFill>
            <a:srgbClr val="FF0000"/>
          </a:solidFill>
          <a:ln w="9525">
            <a:solidFill>
              <a:srgbClr val="FF0000"/>
            </a:solidFill>
            <a:round/>
            <a:headEnd/>
            <a:tailEnd/>
          </a:ln>
          <a:effectLst/>
        </p:spPr>
        <p:txBody>
          <a:bodyPr wrap="none" anchor="ctr"/>
          <a:lstStyle/>
          <a:p>
            <a:endParaRPr lang="en-US"/>
          </a:p>
        </p:txBody>
      </p:sp>
      <p:sp>
        <p:nvSpPr>
          <p:cNvPr id="27" name="Text Box 9"/>
          <p:cNvSpPr txBox="1">
            <a:spLocks noChangeArrowheads="1"/>
          </p:cNvSpPr>
          <p:nvPr/>
        </p:nvSpPr>
        <p:spPr bwMode="auto">
          <a:xfrm>
            <a:off x="2042746" y="2862471"/>
            <a:ext cx="1941882" cy="707886"/>
          </a:xfrm>
          <a:prstGeom prst="rect">
            <a:avLst/>
          </a:prstGeom>
          <a:solidFill>
            <a:schemeClr val="tx2">
              <a:alpha val="50000"/>
            </a:schemeClr>
          </a:solidFill>
          <a:ln w="9525">
            <a:noFill/>
            <a:miter lim="800000"/>
            <a:headEnd/>
            <a:tailEnd/>
          </a:ln>
          <a:effectLst/>
        </p:spPr>
        <p:txBody>
          <a:bodyPr wrap="square">
            <a:spAutoFit/>
          </a:bodyPr>
          <a:lstStyle/>
          <a:p>
            <a:pPr algn="r">
              <a:spcBef>
                <a:spcPct val="50000"/>
              </a:spcBef>
            </a:pPr>
            <a:r>
              <a:rPr lang="en-US" sz="2000" b="1" dirty="0">
                <a:solidFill>
                  <a:srgbClr val="C00000"/>
                </a:solidFill>
              </a:rPr>
              <a:t>Missouri River at Hermann</a:t>
            </a:r>
          </a:p>
        </p:txBody>
      </p:sp>
      <p:sp>
        <p:nvSpPr>
          <p:cNvPr id="22" name="Oval 5"/>
          <p:cNvSpPr>
            <a:spLocks noChangeArrowheads="1"/>
          </p:cNvSpPr>
          <p:nvPr/>
        </p:nvSpPr>
        <p:spPr bwMode="auto">
          <a:xfrm>
            <a:off x="3817940" y="3461944"/>
            <a:ext cx="166688" cy="166688"/>
          </a:xfrm>
          <a:prstGeom prst="ellipse">
            <a:avLst/>
          </a:prstGeom>
          <a:solidFill>
            <a:srgbClr val="FF0000"/>
          </a:solidFill>
          <a:ln w="9525">
            <a:solidFill>
              <a:srgbClr val="FF0000"/>
            </a:solidFill>
            <a:round/>
            <a:headEnd/>
            <a:tailEnd/>
          </a:ln>
          <a:effectLst/>
        </p:spPr>
        <p:txBody>
          <a:bodyPr wrap="none" anchor="ctr"/>
          <a:lstStyle/>
          <a:p>
            <a:endParaRPr lang="en-US"/>
          </a:p>
        </p:txBody>
      </p:sp>
      <p:sp>
        <p:nvSpPr>
          <p:cNvPr id="28" name="Text Box 9"/>
          <p:cNvSpPr txBox="1">
            <a:spLocks noChangeArrowheads="1"/>
          </p:cNvSpPr>
          <p:nvPr/>
        </p:nvSpPr>
        <p:spPr bwMode="auto">
          <a:xfrm>
            <a:off x="8054785" y="5650499"/>
            <a:ext cx="1470216" cy="707886"/>
          </a:xfrm>
          <a:prstGeom prst="rect">
            <a:avLst/>
          </a:prstGeom>
          <a:solidFill>
            <a:schemeClr val="tx2">
              <a:alpha val="50000"/>
            </a:schemeClr>
          </a:solidFill>
          <a:ln w="9525">
            <a:noFill/>
            <a:miter lim="800000"/>
            <a:headEnd/>
            <a:tailEnd/>
          </a:ln>
          <a:effectLst/>
        </p:spPr>
        <p:txBody>
          <a:bodyPr wrap="square">
            <a:spAutoFit/>
          </a:bodyPr>
          <a:lstStyle/>
          <a:p>
            <a:pPr>
              <a:spcBef>
                <a:spcPct val="50000"/>
              </a:spcBef>
            </a:pPr>
            <a:r>
              <a:rPr lang="en-US" sz="2000" b="1" dirty="0">
                <a:solidFill>
                  <a:srgbClr val="C00000"/>
                </a:solidFill>
              </a:rPr>
              <a:t>Ohio River at Cairo</a:t>
            </a:r>
          </a:p>
        </p:txBody>
      </p:sp>
      <p:sp>
        <p:nvSpPr>
          <p:cNvPr id="21" name="Oval 4"/>
          <p:cNvSpPr>
            <a:spLocks noChangeArrowheads="1"/>
          </p:cNvSpPr>
          <p:nvPr/>
        </p:nvSpPr>
        <p:spPr bwMode="auto">
          <a:xfrm>
            <a:off x="8054784" y="6275043"/>
            <a:ext cx="166688" cy="166687"/>
          </a:xfrm>
          <a:prstGeom prst="ellipse">
            <a:avLst/>
          </a:prstGeom>
          <a:solidFill>
            <a:srgbClr val="FF0000"/>
          </a:solidFill>
          <a:ln w="9525">
            <a:solidFill>
              <a:srgbClr val="FF0000"/>
            </a:solidFill>
            <a:round/>
            <a:headEnd/>
            <a:tailEnd/>
          </a:ln>
          <a:effectLst/>
        </p:spPr>
        <p:txBody>
          <a:bodyPr wrap="none" anchor="ctr"/>
          <a:lstStyle/>
          <a:p>
            <a:endParaRPr lang="en-US"/>
          </a:p>
        </p:txBody>
      </p:sp>
      <p:sp>
        <p:nvSpPr>
          <p:cNvPr id="29" name="Text Box 9"/>
          <p:cNvSpPr txBox="1">
            <a:spLocks noChangeArrowheads="1"/>
          </p:cNvSpPr>
          <p:nvPr/>
        </p:nvSpPr>
        <p:spPr bwMode="auto">
          <a:xfrm>
            <a:off x="7373880" y="3232998"/>
            <a:ext cx="2326966" cy="707886"/>
          </a:xfrm>
          <a:prstGeom prst="rect">
            <a:avLst/>
          </a:prstGeom>
          <a:solidFill>
            <a:schemeClr val="tx2">
              <a:alpha val="50000"/>
            </a:schemeClr>
          </a:solidFill>
          <a:ln w="9525">
            <a:noFill/>
            <a:miter lim="800000"/>
            <a:headEnd/>
            <a:tailEnd/>
          </a:ln>
          <a:effectLst/>
        </p:spPr>
        <p:txBody>
          <a:bodyPr wrap="square">
            <a:spAutoFit/>
          </a:bodyPr>
          <a:lstStyle/>
          <a:p>
            <a:pPr>
              <a:spcBef>
                <a:spcPct val="50000"/>
              </a:spcBef>
            </a:pPr>
            <a:r>
              <a:rPr lang="en-US" sz="2000" b="1" dirty="0">
                <a:solidFill>
                  <a:srgbClr val="008000"/>
                </a:solidFill>
              </a:rPr>
              <a:t>Kaskaskia River at Venedy Station</a:t>
            </a:r>
          </a:p>
        </p:txBody>
      </p:sp>
      <p:sp>
        <p:nvSpPr>
          <p:cNvPr id="30" name="Oval 7"/>
          <p:cNvSpPr>
            <a:spLocks noChangeArrowheads="1"/>
          </p:cNvSpPr>
          <p:nvPr/>
        </p:nvSpPr>
        <p:spPr bwMode="auto">
          <a:xfrm>
            <a:off x="7290536" y="3831226"/>
            <a:ext cx="166688" cy="166687"/>
          </a:xfrm>
          <a:prstGeom prst="ellipse">
            <a:avLst/>
          </a:prstGeom>
          <a:solidFill>
            <a:srgbClr val="00B050"/>
          </a:solidFill>
          <a:ln w="9525">
            <a:solidFill>
              <a:srgbClr val="00B050"/>
            </a:solidFill>
            <a:round/>
            <a:headEnd/>
            <a:tailEnd/>
          </a:ln>
          <a:effectLst/>
        </p:spPr>
        <p:txBody>
          <a:bodyPr wrap="none" anchor="ctr"/>
          <a:lstStyle/>
          <a:p>
            <a:endParaRPr lang="en-US"/>
          </a:p>
        </p:txBody>
      </p:sp>
      <p:sp>
        <p:nvSpPr>
          <p:cNvPr id="31" name="Text Box 9"/>
          <p:cNvSpPr txBox="1">
            <a:spLocks noChangeArrowheads="1"/>
          </p:cNvSpPr>
          <p:nvPr/>
        </p:nvSpPr>
        <p:spPr bwMode="auto">
          <a:xfrm>
            <a:off x="7883834" y="4413234"/>
            <a:ext cx="2326966" cy="707886"/>
          </a:xfrm>
          <a:prstGeom prst="rect">
            <a:avLst/>
          </a:prstGeom>
          <a:solidFill>
            <a:schemeClr val="tx2">
              <a:alpha val="50000"/>
            </a:schemeClr>
          </a:solidFill>
          <a:ln w="9525">
            <a:noFill/>
            <a:miter lim="800000"/>
            <a:headEnd/>
            <a:tailEnd/>
          </a:ln>
          <a:effectLst/>
        </p:spPr>
        <p:txBody>
          <a:bodyPr wrap="square">
            <a:spAutoFit/>
          </a:bodyPr>
          <a:lstStyle/>
          <a:p>
            <a:pPr>
              <a:spcBef>
                <a:spcPct val="50000"/>
              </a:spcBef>
            </a:pPr>
            <a:r>
              <a:rPr lang="en-US" sz="2000" b="1" dirty="0">
                <a:solidFill>
                  <a:srgbClr val="008000"/>
                </a:solidFill>
              </a:rPr>
              <a:t>Big Muddy River at Murphysboro</a:t>
            </a:r>
          </a:p>
        </p:txBody>
      </p:sp>
      <p:sp>
        <p:nvSpPr>
          <p:cNvPr id="32" name="Oval 7"/>
          <p:cNvSpPr>
            <a:spLocks noChangeArrowheads="1"/>
          </p:cNvSpPr>
          <p:nvPr/>
        </p:nvSpPr>
        <p:spPr bwMode="auto">
          <a:xfrm>
            <a:off x="7800490" y="5011462"/>
            <a:ext cx="166688" cy="166687"/>
          </a:xfrm>
          <a:prstGeom prst="ellipse">
            <a:avLst/>
          </a:prstGeom>
          <a:solidFill>
            <a:srgbClr val="00B050"/>
          </a:solidFill>
          <a:ln w="9525">
            <a:solidFill>
              <a:srgbClr val="00B050"/>
            </a:solidFill>
            <a:round/>
            <a:headEnd/>
            <a:tailEnd/>
          </a:ln>
          <a:effectLst/>
        </p:spPr>
        <p:txBody>
          <a:bodyPr wrap="none" anchor="ctr"/>
          <a:lstStyle/>
          <a:p>
            <a:endParaRPr lang="en-US"/>
          </a:p>
        </p:txBody>
      </p:sp>
      <p:sp>
        <p:nvSpPr>
          <p:cNvPr id="33" name="Text Box 9"/>
          <p:cNvSpPr txBox="1">
            <a:spLocks noChangeArrowheads="1"/>
          </p:cNvSpPr>
          <p:nvPr/>
        </p:nvSpPr>
        <p:spPr bwMode="auto">
          <a:xfrm>
            <a:off x="3730869" y="3837056"/>
            <a:ext cx="2046563" cy="707886"/>
          </a:xfrm>
          <a:prstGeom prst="rect">
            <a:avLst/>
          </a:prstGeom>
          <a:solidFill>
            <a:schemeClr val="tx2">
              <a:alpha val="50000"/>
            </a:schemeClr>
          </a:solidFill>
          <a:ln w="9525">
            <a:noFill/>
            <a:miter lim="800000"/>
            <a:headEnd/>
            <a:tailEnd/>
          </a:ln>
          <a:effectLst/>
        </p:spPr>
        <p:txBody>
          <a:bodyPr wrap="square">
            <a:spAutoFit/>
          </a:bodyPr>
          <a:lstStyle/>
          <a:p>
            <a:pPr algn="r">
              <a:spcBef>
                <a:spcPct val="50000"/>
              </a:spcBef>
            </a:pPr>
            <a:r>
              <a:rPr lang="en-US" sz="2000" b="1" dirty="0">
                <a:solidFill>
                  <a:srgbClr val="008000"/>
                </a:solidFill>
              </a:rPr>
              <a:t>Meramec River at Eureka</a:t>
            </a:r>
          </a:p>
        </p:txBody>
      </p:sp>
      <p:sp>
        <p:nvSpPr>
          <p:cNvPr id="34" name="Oval 7"/>
          <p:cNvSpPr>
            <a:spLocks noChangeArrowheads="1"/>
          </p:cNvSpPr>
          <p:nvPr/>
        </p:nvSpPr>
        <p:spPr bwMode="auto">
          <a:xfrm>
            <a:off x="5661817" y="3786128"/>
            <a:ext cx="166688" cy="166687"/>
          </a:xfrm>
          <a:prstGeom prst="ellipse">
            <a:avLst/>
          </a:prstGeom>
          <a:solidFill>
            <a:srgbClr val="00B050"/>
          </a:solidFill>
          <a:ln w="9525">
            <a:solidFill>
              <a:srgbClr val="00B050"/>
            </a:solidFill>
            <a:round/>
            <a:headEnd/>
            <a:tailEnd/>
          </a:ln>
          <a:effectLst/>
        </p:spPr>
        <p:txBody>
          <a:bodyPr wrap="none" anchor="ctr"/>
          <a:lstStyle/>
          <a:p>
            <a:endParaRPr lang="en-US"/>
          </a:p>
        </p:txBody>
      </p:sp>
      <p:sp>
        <p:nvSpPr>
          <p:cNvPr id="35" name="Text Box 9"/>
          <p:cNvSpPr txBox="1">
            <a:spLocks noChangeArrowheads="1"/>
          </p:cNvSpPr>
          <p:nvPr/>
        </p:nvSpPr>
        <p:spPr bwMode="auto">
          <a:xfrm>
            <a:off x="2392685" y="2016087"/>
            <a:ext cx="2046563" cy="707886"/>
          </a:xfrm>
          <a:prstGeom prst="rect">
            <a:avLst/>
          </a:prstGeom>
          <a:solidFill>
            <a:schemeClr val="tx2">
              <a:alpha val="50000"/>
            </a:schemeClr>
          </a:solidFill>
          <a:ln w="9525">
            <a:noFill/>
            <a:miter lim="800000"/>
            <a:headEnd/>
            <a:tailEnd/>
          </a:ln>
          <a:effectLst/>
        </p:spPr>
        <p:txBody>
          <a:bodyPr wrap="square">
            <a:spAutoFit/>
          </a:bodyPr>
          <a:lstStyle/>
          <a:p>
            <a:pPr algn="r">
              <a:spcBef>
                <a:spcPct val="50000"/>
              </a:spcBef>
            </a:pPr>
            <a:r>
              <a:rPr lang="en-US" sz="2000" b="1" dirty="0">
                <a:solidFill>
                  <a:srgbClr val="008000"/>
                </a:solidFill>
              </a:rPr>
              <a:t>Salt River at New London</a:t>
            </a:r>
          </a:p>
        </p:txBody>
      </p:sp>
      <p:sp>
        <p:nvSpPr>
          <p:cNvPr id="36" name="Oval 7"/>
          <p:cNvSpPr>
            <a:spLocks noChangeArrowheads="1"/>
          </p:cNvSpPr>
          <p:nvPr/>
        </p:nvSpPr>
        <p:spPr bwMode="auto">
          <a:xfrm>
            <a:off x="4323633" y="1965159"/>
            <a:ext cx="166688" cy="166687"/>
          </a:xfrm>
          <a:prstGeom prst="ellipse">
            <a:avLst/>
          </a:prstGeom>
          <a:solidFill>
            <a:srgbClr val="00B050"/>
          </a:solidFill>
          <a:ln w="9525">
            <a:solidFill>
              <a:srgbClr val="00B050"/>
            </a:solidFill>
            <a:round/>
            <a:headEnd/>
            <a:tailEnd/>
          </a:ln>
          <a:effectLst/>
        </p:spPr>
        <p:txBody>
          <a:bodyPr wrap="none" anchor="ctr"/>
          <a:lstStyle/>
          <a:p>
            <a:endParaRPr lang="en-US"/>
          </a:p>
        </p:txBody>
      </p:sp>
    </p:spTree>
    <p:extLst>
      <p:ext uri="{BB962C8B-B14F-4D97-AF65-F5344CB8AC3E}">
        <p14:creationId xmlns:p14="http://schemas.microsoft.com/office/powerpoint/2010/main" val="14458961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4" grpId="0" animBg="1"/>
      <p:bldP spid="23" grpId="0" animBg="1"/>
      <p:bldP spid="27" grpId="0" animBg="1"/>
      <p:bldP spid="22" grpId="0" animBg="1"/>
      <p:bldP spid="28" grpId="0" animBg="1"/>
      <p:bldP spid="21"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66988" y="0"/>
            <a:ext cx="7058025" cy="6858000"/>
          </a:xfrm>
          <a:prstGeom prst="rect">
            <a:avLst/>
          </a:prstGeom>
        </p:spPr>
      </p:pic>
      <p:sp>
        <p:nvSpPr>
          <p:cNvPr id="4" name="Title 3">
            <a:extLst>
              <a:ext uri="{FF2B5EF4-FFF2-40B4-BE49-F238E27FC236}">
                <a16:creationId xmlns:a16="http://schemas.microsoft.com/office/drawing/2014/main" id="{A4EB6C93-7CB9-9E1A-C046-0A10A2E9BD1A}"/>
              </a:ext>
            </a:extLst>
          </p:cNvPr>
          <p:cNvSpPr>
            <a:spLocks noGrp="1"/>
          </p:cNvSpPr>
          <p:nvPr>
            <p:ph type="title"/>
          </p:nvPr>
        </p:nvSpPr>
        <p:spPr>
          <a:xfrm>
            <a:off x="3159761" y="128981"/>
            <a:ext cx="8765538" cy="531419"/>
          </a:xfrm>
        </p:spPr>
        <p:txBody>
          <a:bodyPr/>
          <a:lstStyle/>
          <a:p>
            <a:r>
              <a:rPr lang="en-US" sz="4000" dirty="0"/>
              <a:t>MVS Mississippi RAS</a:t>
            </a:r>
          </a:p>
        </p:txBody>
      </p:sp>
    </p:spTree>
    <p:extLst>
      <p:ext uri="{BB962C8B-B14F-4D97-AF65-F5344CB8AC3E}">
        <p14:creationId xmlns:p14="http://schemas.microsoft.com/office/powerpoint/2010/main" val="376717570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cstate="print"/>
          <a:srcRect l="18694" t="4944" r="14961" b="46042"/>
          <a:stretch>
            <a:fillRect/>
          </a:stretch>
        </p:blipFill>
        <p:spPr bwMode="auto">
          <a:xfrm>
            <a:off x="2209800" y="577015"/>
            <a:ext cx="7772400" cy="6280986"/>
          </a:xfrm>
          <a:prstGeom prst="rect">
            <a:avLst/>
          </a:prstGeom>
          <a:noFill/>
          <a:ln w="9525" algn="ctr">
            <a:noFill/>
            <a:miter lim="800000"/>
            <a:headEnd/>
            <a:tailEnd/>
          </a:ln>
          <a:effectLst/>
        </p:spPr>
      </p:pic>
      <p:pic>
        <p:nvPicPr>
          <p:cNvPr id="3" name="Picture 2">
            <a:extLst>
              <a:ext uri="{FF2B5EF4-FFF2-40B4-BE49-F238E27FC236}">
                <a16:creationId xmlns:a16="http://schemas.microsoft.com/office/drawing/2014/main" id="{4D46A522-7321-1217-A379-B025EFF910C2}"/>
              </a:ext>
            </a:extLst>
          </p:cNvPr>
          <p:cNvPicPr>
            <a:picLocks noChangeAspect="1"/>
          </p:cNvPicPr>
          <p:nvPr/>
        </p:nvPicPr>
        <p:blipFill>
          <a:blip r:embed="rId3">
            <a:clrChange>
              <a:clrFrom>
                <a:srgbClr val="FFFFFF"/>
              </a:clrFrom>
              <a:clrTo>
                <a:srgbClr val="FFFFFF">
                  <a:alpha val="0"/>
                </a:srgbClr>
              </a:clrTo>
            </a:clrChange>
          </a:blip>
          <a:stretch>
            <a:fillRect/>
          </a:stretch>
        </p:blipFill>
        <p:spPr>
          <a:xfrm rot="168579">
            <a:off x="4223077" y="1352532"/>
            <a:ext cx="4229663" cy="5012091"/>
          </a:xfrm>
          <a:prstGeom prst="rect">
            <a:avLst/>
          </a:prstGeom>
        </p:spPr>
      </p:pic>
      <p:sp>
        <p:nvSpPr>
          <p:cNvPr id="17" name="Text Box 12"/>
          <p:cNvSpPr txBox="1">
            <a:spLocks noChangeArrowheads="1"/>
          </p:cNvSpPr>
          <p:nvPr/>
        </p:nvSpPr>
        <p:spPr bwMode="auto">
          <a:xfrm rot="2069842">
            <a:off x="6275077" y="4576846"/>
            <a:ext cx="1447800" cy="274638"/>
          </a:xfrm>
          <a:prstGeom prst="rect">
            <a:avLst/>
          </a:prstGeom>
          <a:noFill/>
          <a:ln w="9525" algn="ctr">
            <a:noFill/>
            <a:miter lim="800000"/>
            <a:headEnd/>
            <a:tailEnd/>
          </a:ln>
          <a:effectLst/>
        </p:spPr>
        <p:txBody>
          <a:bodyPr>
            <a:spAutoFit/>
          </a:bodyPr>
          <a:lstStyle/>
          <a:p>
            <a:pPr algn="l">
              <a:spcBef>
                <a:spcPct val="50000"/>
              </a:spcBef>
            </a:pPr>
            <a:r>
              <a:rPr lang="en-US" sz="1200" b="1" dirty="0">
                <a:solidFill>
                  <a:srgbClr val="008000"/>
                </a:solidFill>
              </a:rPr>
              <a:t>Mississippi River</a:t>
            </a:r>
          </a:p>
        </p:txBody>
      </p:sp>
      <p:sp>
        <p:nvSpPr>
          <p:cNvPr id="18" name="Text Box 13"/>
          <p:cNvSpPr txBox="1">
            <a:spLocks noChangeArrowheads="1"/>
          </p:cNvSpPr>
          <p:nvPr/>
        </p:nvSpPr>
        <p:spPr bwMode="auto">
          <a:xfrm rot="16200000">
            <a:off x="5305425" y="2192338"/>
            <a:ext cx="1154113" cy="274638"/>
          </a:xfrm>
          <a:prstGeom prst="rect">
            <a:avLst/>
          </a:prstGeom>
          <a:noFill/>
          <a:ln w="9525" algn="ctr">
            <a:noFill/>
            <a:miter lim="800000"/>
            <a:headEnd/>
            <a:tailEnd/>
          </a:ln>
          <a:effectLst/>
        </p:spPr>
        <p:txBody>
          <a:bodyPr>
            <a:spAutoFit/>
          </a:bodyPr>
          <a:lstStyle/>
          <a:p>
            <a:pPr algn="l">
              <a:spcBef>
                <a:spcPct val="50000"/>
              </a:spcBef>
            </a:pPr>
            <a:r>
              <a:rPr lang="en-US" sz="1200" b="1" dirty="0">
                <a:solidFill>
                  <a:srgbClr val="008000"/>
                </a:solidFill>
              </a:rPr>
              <a:t>Illinois River</a:t>
            </a:r>
          </a:p>
        </p:txBody>
      </p:sp>
      <p:sp>
        <p:nvSpPr>
          <p:cNvPr id="19" name="Text Box 14"/>
          <p:cNvSpPr txBox="1">
            <a:spLocks noChangeArrowheads="1"/>
          </p:cNvSpPr>
          <p:nvPr/>
        </p:nvSpPr>
        <p:spPr bwMode="auto">
          <a:xfrm rot="989803">
            <a:off x="4102468" y="3607270"/>
            <a:ext cx="1295400" cy="274637"/>
          </a:xfrm>
          <a:prstGeom prst="rect">
            <a:avLst/>
          </a:prstGeom>
          <a:noFill/>
          <a:ln w="9525" algn="ctr">
            <a:noFill/>
            <a:miter lim="800000"/>
            <a:headEnd/>
            <a:tailEnd/>
          </a:ln>
          <a:effectLst/>
        </p:spPr>
        <p:txBody>
          <a:bodyPr>
            <a:spAutoFit/>
          </a:bodyPr>
          <a:lstStyle/>
          <a:p>
            <a:pPr algn="l">
              <a:spcBef>
                <a:spcPct val="50000"/>
              </a:spcBef>
            </a:pPr>
            <a:r>
              <a:rPr lang="en-US" sz="1200" b="1" dirty="0">
                <a:solidFill>
                  <a:srgbClr val="008000"/>
                </a:solidFill>
              </a:rPr>
              <a:t>Missouri River</a:t>
            </a:r>
          </a:p>
        </p:txBody>
      </p:sp>
      <p:sp>
        <p:nvSpPr>
          <p:cNvPr id="20" name="Title 19"/>
          <p:cNvSpPr>
            <a:spLocks noGrp="1"/>
          </p:cNvSpPr>
          <p:nvPr>
            <p:ph type="title"/>
          </p:nvPr>
        </p:nvSpPr>
        <p:spPr>
          <a:xfrm>
            <a:off x="3027680" y="0"/>
            <a:ext cx="7772400" cy="727891"/>
          </a:xfrm>
        </p:spPr>
        <p:txBody>
          <a:bodyPr/>
          <a:lstStyle/>
          <a:p>
            <a:r>
              <a:rPr lang="en-US" sz="4000" dirty="0"/>
              <a:t>MVS Mississippi CWMS</a:t>
            </a:r>
          </a:p>
        </p:txBody>
      </p:sp>
      <p:sp>
        <p:nvSpPr>
          <p:cNvPr id="25" name="Text Box 9"/>
          <p:cNvSpPr txBox="1">
            <a:spLocks noChangeArrowheads="1"/>
          </p:cNvSpPr>
          <p:nvPr/>
        </p:nvSpPr>
        <p:spPr bwMode="auto">
          <a:xfrm>
            <a:off x="5668106" y="1154373"/>
            <a:ext cx="2005249" cy="707886"/>
          </a:xfrm>
          <a:prstGeom prst="rect">
            <a:avLst/>
          </a:prstGeom>
          <a:solidFill>
            <a:schemeClr val="tx2">
              <a:alpha val="50000"/>
            </a:schemeClr>
          </a:solidFill>
          <a:ln w="9525">
            <a:noFill/>
            <a:miter lim="800000"/>
            <a:headEnd/>
            <a:tailEnd/>
          </a:ln>
          <a:effectLst/>
        </p:spPr>
        <p:txBody>
          <a:bodyPr wrap="square">
            <a:spAutoFit/>
          </a:bodyPr>
          <a:lstStyle/>
          <a:p>
            <a:pPr>
              <a:spcBef>
                <a:spcPct val="50000"/>
              </a:spcBef>
            </a:pPr>
            <a:r>
              <a:rPr lang="en-US" sz="2000" b="1" dirty="0">
                <a:solidFill>
                  <a:srgbClr val="C00000"/>
                </a:solidFill>
              </a:rPr>
              <a:t>Illinois River at Valley City</a:t>
            </a:r>
          </a:p>
        </p:txBody>
      </p:sp>
      <p:sp>
        <p:nvSpPr>
          <p:cNvPr id="26" name="Text Box 9"/>
          <p:cNvSpPr txBox="1">
            <a:spLocks noChangeArrowheads="1"/>
          </p:cNvSpPr>
          <p:nvPr/>
        </p:nvSpPr>
        <p:spPr bwMode="auto">
          <a:xfrm>
            <a:off x="2447192" y="1257272"/>
            <a:ext cx="2257302" cy="707886"/>
          </a:xfrm>
          <a:prstGeom prst="rect">
            <a:avLst/>
          </a:prstGeom>
          <a:solidFill>
            <a:schemeClr val="tx2">
              <a:alpha val="50000"/>
            </a:schemeClr>
          </a:solidFill>
          <a:ln w="9525">
            <a:noFill/>
            <a:miter lim="800000"/>
            <a:headEnd/>
            <a:tailEnd/>
          </a:ln>
          <a:effectLst/>
        </p:spPr>
        <p:txBody>
          <a:bodyPr wrap="square">
            <a:spAutoFit/>
          </a:bodyPr>
          <a:lstStyle/>
          <a:p>
            <a:pPr algn="r">
              <a:spcBef>
                <a:spcPct val="50000"/>
              </a:spcBef>
            </a:pPr>
            <a:r>
              <a:rPr lang="en-US" sz="2000" b="1" dirty="0">
                <a:solidFill>
                  <a:srgbClr val="C00000"/>
                </a:solidFill>
              </a:rPr>
              <a:t>Mississippi River at L&amp;D 22</a:t>
            </a:r>
          </a:p>
        </p:txBody>
      </p:sp>
      <p:sp>
        <p:nvSpPr>
          <p:cNvPr id="24" name="Oval 7"/>
          <p:cNvSpPr>
            <a:spLocks noChangeArrowheads="1"/>
          </p:cNvSpPr>
          <p:nvPr/>
        </p:nvSpPr>
        <p:spPr bwMode="auto">
          <a:xfrm>
            <a:off x="5584761" y="1752601"/>
            <a:ext cx="166688" cy="166687"/>
          </a:xfrm>
          <a:prstGeom prst="ellipse">
            <a:avLst/>
          </a:prstGeom>
          <a:solidFill>
            <a:srgbClr val="FF0000"/>
          </a:solidFill>
          <a:ln w="9525">
            <a:solidFill>
              <a:srgbClr val="FF0000"/>
            </a:solidFill>
            <a:round/>
            <a:headEnd/>
            <a:tailEnd/>
          </a:ln>
          <a:effectLst/>
        </p:spPr>
        <p:txBody>
          <a:bodyPr wrap="none" anchor="ctr"/>
          <a:lstStyle/>
          <a:p>
            <a:endParaRPr lang="en-US"/>
          </a:p>
        </p:txBody>
      </p:sp>
      <p:sp>
        <p:nvSpPr>
          <p:cNvPr id="23" name="Oval 6"/>
          <p:cNvSpPr>
            <a:spLocks noChangeArrowheads="1"/>
          </p:cNvSpPr>
          <p:nvPr/>
        </p:nvSpPr>
        <p:spPr bwMode="auto">
          <a:xfrm>
            <a:off x="4583480" y="1881814"/>
            <a:ext cx="166688" cy="166688"/>
          </a:xfrm>
          <a:prstGeom prst="ellipse">
            <a:avLst/>
          </a:prstGeom>
          <a:solidFill>
            <a:srgbClr val="FF0000"/>
          </a:solidFill>
          <a:ln w="9525">
            <a:solidFill>
              <a:srgbClr val="FF0000"/>
            </a:solidFill>
            <a:round/>
            <a:headEnd/>
            <a:tailEnd/>
          </a:ln>
          <a:effectLst/>
        </p:spPr>
        <p:txBody>
          <a:bodyPr wrap="none" anchor="ctr"/>
          <a:lstStyle/>
          <a:p>
            <a:endParaRPr lang="en-US"/>
          </a:p>
        </p:txBody>
      </p:sp>
      <p:sp>
        <p:nvSpPr>
          <p:cNvPr id="27" name="Text Box 9"/>
          <p:cNvSpPr txBox="1">
            <a:spLocks noChangeArrowheads="1"/>
          </p:cNvSpPr>
          <p:nvPr/>
        </p:nvSpPr>
        <p:spPr bwMode="auto">
          <a:xfrm>
            <a:off x="2343122" y="2910554"/>
            <a:ext cx="1941882" cy="707886"/>
          </a:xfrm>
          <a:prstGeom prst="rect">
            <a:avLst/>
          </a:prstGeom>
          <a:solidFill>
            <a:schemeClr val="tx2">
              <a:alpha val="50000"/>
            </a:schemeClr>
          </a:solidFill>
          <a:ln w="9525">
            <a:noFill/>
            <a:miter lim="800000"/>
            <a:headEnd/>
            <a:tailEnd/>
          </a:ln>
          <a:effectLst/>
        </p:spPr>
        <p:txBody>
          <a:bodyPr wrap="square">
            <a:spAutoFit/>
          </a:bodyPr>
          <a:lstStyle/>
          <a:p>
            <a:pPr algn="r">
              <a:spcBef>
                <a:spcPct val="50000"/>
              </a:spcBef>
            </a:pPr>
            <a:r>
              <a:rPr lang="en-US" sz="2000" b="1" dirty="0">
                <a:solidFill>
                  <a:srgbClr val="C00000"/>
                </a:solidFill>
              </a:rPr>
              <a:t>Missouri River at Hermann</a:t>
            </a:r>
          </a:p>
        </p:txBody>
      </p:sp>
      <p:sp>
        <p:nvSpPr>
          <p:cNvPr id="22" name="Oval 5"/>
          <p:cNvSpPr>
            <a:spLocks noChangeArrowheads="1"/>
          </p:cNvSpPr>
          <p:nvPr/>
        </p:nvSpPr>
        <p:spPr bwMode="auto">
          <a:xfrm>
            <a:off x="4260551" y="3444331"/>
            <a:ext cx="166688" cy="166688"/>
          </a:xfrm>
          <a:prstGeom prst="ellipse">
            <a:avLst/>
          </a:prstGeom>
          <a:solidFill>
            <a:srgbClr val="FF0000"/>
          </a:solidFill>
          <a:ln w="9525">
            <a:solidFill>
              <a:srgbClr val="FF0000"/>
            </a:solidFill>
            <a:round/>
            <a:headEnd/>
            <a:tailEnd/>
          </a:ln>
          <a:effectLst/>
        </p:spPr>
        <p:txBody>
          <a:bodyPr wrap="none" anchor="ctr"/>
          <a:lstStyle/>
          <a:p>
            <a:endParaRPr lang="en-US"/>
          </a:p>
        </p:txBody>
      </p:sp>
      <p:sp>
        <p:nvSpPr>
          <p:cNvPr id="28" name="Text Box 9"/>
          <p:cNvSpPr txBox="1">
            <a:spLocks noChangeArrowheads="1"/>
          </p:cNvSpPr>
          <p:nvPr/>
        </p:nvSpPr>
        <p:spPr bwMode="auto">
          <a:xfrm>
            <a:off x="8054785" y="5650499"/>
            <a:ext cx="1470216" cy="707886"/>
          </a:xfrm>
          <a:prstGeom prst="rect">
            <a:avLst/>
          </a:prstGeom>
          <a:solidFill>
            <a:schemeClr val="tx2">
              <a:alpha val="50000"/>
            </a:schemeClr>
          </a:solidFill>
          <a:ln w="9525">
            <a:noFill/>
            <a:miter lim="800000"/>
            <a:headEnd/>
            <a:tailEnd/>
          </a:ln>
          <a:effectLst/>
        </p:spPr>
        <p:txBody>
          <a:bodyPr wrap="square">
            <a:spAutoFit/>
          </a:bodyPr>
          <a:lstStyle/>
          <a:p>
            <a:pPr>
              <a:spcBef>
                <a:spcPct val="50000"/>
              </a:spcBef>
            </a:pPr>
            <a:r>
              <a:rPr lang="en-US" sz="2000" b="1" dirty="0">
                <a:solidFill>
                  <a:srgbClr val="C00000"/>
                </a:solidFill>
              </a:rPr>
              <a:t>Ohio River at Cairo</a:t>
            </a:r>
          </a:p>
        </p:txBody>
      </p:sp>
      <p:sp>
        <p:nvSpPr>
          <p:cNvPr id="21" name="Oval 4"/>
          <p:cNvSpPr>
            <a:spLocks noChangeArrowheads="1"/>
          </p:cNvSpPr>
          <p:nvPr/>
        </p:nvSpPr>
        <p:spPr bwMode="auto">
          <a:xfrm>
            <a:off x="8054784" y="6275043"/>
            <a:ext cx="166688" cy="166687"/>
          </a:xfrm>
          <a:prstGeom prst="ellipse">
            <a:avLst/>
          </a:prstGeom>
          <a:solidFill>
            <a:srgbClr val="FF0000"/>
          </a:solidFill>
          <a:ln w="9525">
            <a:solidFill>
              <a:srgbClr val="FF0000"/>
            </a:solidFill>
            <a:round/>
            <a:headEnd/>
            <a:tailEnd/>
          </a:ln>
          <a:effectLst/>
        </p:spPr>
        <p:txBody>
          <a:bodyPr wrap="none" anchor="ctr"/>
          <a:lstStyle/>
          <a:p>
            <a:endParaRPr lang="en-US"/>
          </a:p>
        </p:txBody>
      </p:sp>
      <p:sp>
        <p:nvSpPr>
          <p:cNvPr id="29" name="Text Box 9"/>
          <p:cNvSpPr txBox="1">
            <a:spLocks noChangeArrowheads="1"/>
          </p:cNvSpPr>
          <p:nvPr/>
        </p:nvSpPr>
        <p:spPr bwMode="auto">
          <a:xfrm>
            <a:off x="7373880" y="3232998"/>
            <a:ext cx="2326966" cy="707886"/>
          </a:xfrm>
          <a:prstGeom prst="rect">
            <a:avLst/>
          </a:prstGeom>
          <a:solidFill>
            <a:schemeClr val="tx2">
              <a:alpha val="50000"/>
            </a:schemeClr>
          </a:solidFill>
          <a:ln w="9525">
            <a:noFill/>
            <a:miter lim="800000"/>
            <a:headEnd/>
            <a:tailEnd/>
          </a:ln>
          <a:effectLst/>
        </p:spPr>
        <p:txBody>
          <a:bodyPr wrap="square">
            <a:spAutoFit/>
          </a:bodyPr>
          <a:lstStyle/>
          <a:p>
            <a:pPr>
              <a:spcBef>
                <a:spcPct val="50000"/>
              </a:spcBef>
            </a:pPr>
            <a:r>
              <a:rPr lang="en-US" sz="2000" b="1" dirty="0">
                <a:solidFill>
                  <a:srgbClr val="008000"/>
                </a:solidFill>
              </a:rPr>
              <a:t>Kaskaskia River at Venedy Station</a:t>
            </a:r>
          </a:p>
        </p:txBody>
      </p:sp>
      <p:sp>
        <p:nvSpPr>
          <p:cNvPr id="30" name="Oval 7"/>
          <p:cNvSpPr>
            <a:spLocks noChangeArrowheads="1"/>
          </p:cNvSpPr>
          <p:nvPr/>
        </p:nvSpPr>
        <p:spPr bwMode="auto">
          <a:xfrm>
            <a:off x="7290536" y="3831226"/>
            <a:ext cx="166688" cy="166687"/>
          </a:xfrm>
          <a:prstGeom prst="ellipse">
            <a:avLst/>
          </a:prstGeom>
          <a:solidFill>
            <a:srgbClr val="00B050"/>
          </a:solidFill>
          <a:ln w="9525">
            <a:solidFill>
              <a:srgbClr val="00B050"/>
            </a:solidFill>
            <a:round/>
            <a:headEnd/>
            <a:tailEnd/>
          </a:ln>
          <a:effectLst/>
        </p:spPr>
        <p:txBody>
          <a:bodyPr wrap="none" anchor="ctr"/>
          <a:lstStyle/>
          <a:p>
            <a:endParaRPr lang="en-US"/>
          </a:p>
        </p:txBody>
      </p:sp>
      <p:sp>
        <p:nvSpPr>
          <p:cNvPr id="31" name="Text Box 9"/>
          <p:cNvSpPr txBox="1">
            <a:spLocks noChangeArrowheads="1"/>
          </p:cNvSpPr>
          <p:nvPr/>
        </p:nvSpPr>
        <p:spPr bwMode="auto">
          <a:xfrm>
            <a:off x="7883834" y="4413234"/>
            <a:ext cx="2326966" cy="707886"/>
          </a:xfrm>
          <a:prstGeom prst="rect">
            <a:avLst/>
          </a:prstGeom>
          <a:solidFill>
            <a:schemeClr val="tx2">
              <a:alpha val="50000"/>
            </a:schemeClr>
          </a:solidFill>
          <a:ln w="9525">
            <a:noFill/>
            <a:miter lim="800000"/>
            <a:headEnd/>
            <a:tailEnd/>
          </a:ln>
          <a:effectLst/>
        </p:spPr>
        <p:txBody>
          <a:bodyPr wrap="square">
            <a:spAutoFit/>
          </a:bodyPr>
          <a:lstStyle/>
          <a:p>
            <a:pPr>
              <a:spcBef>
                <a:spcPct val="50000"/>
              </a:spcBef>
            </a:pPr>
            <a:r>
              <a:rPr lang="en-US" sz="2000" b="1" dirty="0">
                <a:solidFill>
                  <a:srgbClr val="008000"/>
                </a:solidFill>
              </a:rPr>
              <a:t>Big Muddy River at Murphysboro</a:t>
            </a:r>
          </a:p>
        </p:txBody>
      </p:sp>
      <p:sp>
        <p:nvSpPr>
          <p:cNvPr id="32" name="Oval 7"/>
          <p:cNvSpPr>
            <a:spLocks noChangeArrowheads="1"/>
          </p:cNvSpPr>
          <p:nvPr/>
        </p:nvSpPr>
        <p:spPr bwMode="auto">
          <a:xfrm>
            <a:off x="7800490" y="5011462"/>
            <a:ext cx="166688" cy="166687"/>
          </a:xfrm>
          <a:prstGeom prst="ellipse">
            <a:avLst/>
          </a:prstGeom>
          <a:solidFill>
            <a:srgbClr val="00B050"/>
          </a:solidFill>
          <a:ln w="9525">
            <a:solidFill>
              <a:srgbClr val="00B050"/>
            </a:solidFill>
            <a:round/>
            <a:headEnd/>
            <a:tailEnd/>
          </a:ln>
          <a:effectLst/>
        </p:spPr>
        <p:txBody>
          <a:bodyPr wrap="none" anchor="ctr"/>
          <a:lstStyle/>
          <a:p>
            <a:endParaRPr lang="en-US"/>
          </a:p>
        </p:txBody>
      </p:sp>
      <p:sp>
        <p:nvSpPr>
          <p:cNvPr id="33" name="Text Box 9"/>
          <p:cNvSpPr txBox="1">
            <a:spLocks noChangeArrowheads="1"/>
          </p:cNvSpPr>
          <p:nvPr/>
        </p:nvSpPr>
        <p:spPr bwMode="auto">
          <a:xfrm>
            <a:off x="3730869" y="3837056"/>
            <a:ext cx="2046563" cy="707886"/>
          </a:xfrm>
          <a:prstGeom prst="rect">
            <a:avLst/>
          </a:prstGeom>
          <a:solidFill>
            <a:schemeClr val="tx2">
              <a:alpha val="50000"/>
            </a:schemeClr>
          </a:solidFill>
          <a:ln w="9525">
            <a:noFill/>
            <a:miter lim="800000"/>
            <a:headEnd/>
            <a:tailEnd/>
          </a:ln>
          <a:effectLst/>
        </p:spPr>
        <p:txBody>
          <a:bodyPr wrap="square">
            <a:spAutoFit/>
          </a:bodyPr>
          <a:lstStyle/>
          <a:p>
            <a:pPr algn="r">
              <a:spcBef>
                <a:spcPct val="50000"/>
              </a:spcBef>
            </a:pPr>
            <a:r>
              <a:rPr lang="en-US" sz="2000" b="1" dirty="0">
                <a:solidFill>
                  <a:srgbClr val="008000"/>
                </a:solidFill>
              </a:rPr>
              <a:t>Meramec River at Eureka</a:t>
            </a:r>
          </a:p>
        </p:txBody>
      </p:sp>
      <p:sp>
        <p:nvSpPr>
          <p:cNvPr id="34" name="Oval 7"/>
          <p:cNvSpPr>
            <a:spLocks noChangeArrowheads="1"/>
          </p:cNvSpPr>
          <p:nvPr/>
        </p:nvSpPr>
        <p:spPr bwMode="auto">
          <a:xfrm>
            <a:off x="5661817" y="3786128"/>
            <a:ext cx="166688" cy="166687"/>
          </a:xfrm>
          <a:prstGeom prst="ellipse">
            <a:avLst/>
          </a:prstGeom>
          <a:solidFill>
            <a:srgbClr val="00B050"/>
          </a:solidFill>
          <a:ln w="9525">
            <a:solidFill>
              <a:srgbClr val="00B050"/>
            </a:solidFill>
            <a:round/>
            <a:headEnd/>
            <a:tailEnd/>
          </a:ln>
          <a:effectLst/>
        </p:spPr>
        <p:txBody>
          <a:bodyPr wrap="none" anchor="ctr"/>
          <a:lstStyle/>
          <a:p>
            <a:endParaRPr lang="en-US"/>
          </a:p>
        </p:txBody>
      </p:sp>
      <p:sp>
        <p:nvSpPr>
          <p:cNvPr id="35" name="Text Box 9"/>
          <p:cNvSpPr txBox="1">
            <a:spLocks noChangeArrowheads="1"/>
          </p:cNvSpPr>
          <p:nvPr/>
        </p:nvSpPr>
        <p:spPr bwMode="auto">
          <a:xfrm>
            <a:off x="2392685" y="2016087"/>
            <a:ext cx="2046563" cy="707886"/>
          </a:xfrm>
          <a:prstGeom prst="rect">
            <a:avLst/>
          </a:prstGeom>
          <a:solidFill>
            <a:schemeClr val="tx2">
              <a:alpha val="50000"/>
            </a:schemeClr>
          </a:solidFill>
          <a:ln w="9525">
            <a:noFill/>
            <a:miter lim="800000"/>
            <a:headEnd/>
            <a:tailEnd/>
          </a:ln>
          <a:effectLst/>
        </p:spPr>
        <p:txBody>
          <a:bodyPr wrap="square">
            <a:spAutoFit/>
          </a:bodyPr>
          <a:lstStyle/>
          <a:p>
            <a:pPr algn="r">
              <a:spcBef>
                <a:spcPct val="50000"/>
              </a:spcBef>
            </a:pPr>
            <a:r>
              <a:rPr lang="en-US" sz="2000" b="1" dirty="0">
                <a:solidFill>
                  <a:srgbClr val="008000"/>
                </a:solidFill>
              </a:rPr>
              <a:t>Salt River at New London</a:t>
            </a:r>
          </a:p>
        </p:txBody>
      </p:sp>
      <p:sp>
        <p:nvSpPr>
          <p:cNvPr id="36" name="Oval 7"/>
          <p:cNvSpPr>
            <a:spLocks noChangeArrowheads="1"/>
          </p:cNvSpPr>
          <p:nvPr/>
        </p:nvSpPr>
        <p:spPr bwMode="auto">
          <a:xfrm>
            <a:off x="4323633" y="1965159"/>
            <a:ext cx="166688" cy="166687"/>
          </a:xfrm>
          <a:prstGeom prst="ellipse">
            <a:avLst/>
          </a:prstGeom>
          <a:solidFill>
            <a:srgbClr val="00B050"/>
          </a:solidFill>
          <a:ln w="9525">
            <a:solidFill>
              <a:srgbClr val="00B050"/>
            </a:solidFill>
            <a:round/>
            <a:headEnd/>
            <a:tailEnd/>
          </a:ln>
          <a:effectLst/>
        </p:spPr>
        <p:txBody>
          <a:bodyPr wrap="none" anchor="ctr"/>
          <a:lstStyle/>
          <a:p>
            <a:endParaRPr lang="en-US"/>
          </a:p>
        </p:txBody>
      </p:sp>
    </p:spTree>
    <p:extLst>
      <p:ext uri="{BB962C8B-B14F-4D97-AF65-F5344CB8AC3E}">
        <p14:creationId xmlns:p14="http://schemas.microsoft.com/office/powerpoint/2010/main" val="37053139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4" grpId="0" animBg="1"/>
      <p:bldP spid="23" grpId="0" animBg="1"/>
      <p:bldP spid="27" grpId="0" animBg="1"/>
      <p:bldP spid="22" grpId="0" animBg="1"/>
      <p:bldP spid="28" grpId="0" animBg="1"/>
      <p:bldP spid="21"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9E1BBA2-0E46-9B91-C3FC-288C6C4A7B74}"/>
              </a:ext>
            </a:extLst>
          </p:cNvPr>
          <p:cNvSpPr>
            <a:spLocks noGrp="1"/>
          </p:cNvSpPr>
          <p:nvPr>
            <p:ph type="title"/>
          </p:nvPr>
        </p:nvSpPr>
        <p:spPr/>
        <p:txBody>
          <a:bodyPr/>
          <a:lstStyle/>
          <a:p>
            <a:r>
              <a:rPr lang="en-US" dirty="0"/>
              <a:t>Boundary Forecast Script</a:t>
            </a:r>
          </a:p>
        </p:txBody>
      </p:sp>
      <p:pic>
        <p:nvPicPr>
          <p:cNvPr id="2" name="Picture 1">
            <a:extLst>
              <a:ext uri="{FF2B5EF4-FFF2-40B4-BE49-F238E27FC236}">
                <a16:creationId xmlns:a16="http://schemas.microsoft.com/office/drawing/2014/main" id="{B349464E-EAB4-E8E1-20D5-3A115C947B38}"/>
              </a:ext>
            </a:extLst>
          </p:cNvPr>
          <p:cNvPicPr>
            <a:picLocks noChangeAspect="1"/>
          </p:cNvPicPr>
          <p:nvPr/>
        </p:nvPicPr>
        <p:blipFill rotWithShape="1">
          <a:blip r:embed="rId2"/>
          <a:srcRect r="6568"/>
          <a:stretch/>
        </p:blipFill>
        <p:spPr>
          <a:xfrm>
            <a:off x="1300160" y="1033247"/>
            <a:ext cx="4785794" cy="2881269"/>
          </a:xfrm>
          <a:prstGeom prst="rect">
            <a:avLst/>
          </a:prstGeom>
          <a:ln w="12700">
            <a:solidFill>
              <a:srgbClr val="000000"/>
            </a:solidFill>
          </a:ln>
        </p:spPr>
      </p:pic>
      <p:pic>
        <p:nvPicPr>
          <p:cNvPr id="4" name="Picture 3">
            <a:extLst>
              <a:ext uri="{FF2B5EF4-FFF2-40B4-BE49-F238E27FC236}">
                <a16:creationId xmlns:a16="http://schemas.microsoft.com/office/drawing/2014/main" id="{5C47E63B-86DE-94C1-647C-7050F2B46E7C}"/>
              </a:ext>
            </a:extLst>
          </p:cNvPr>
          <p:cNvPicPr>
            <a:picLocks noChangeAspect="1"/>
          </p:cNvPicPr>
          <p:nvPr/>
        </p:nvPicPr>
        <p:blipFill rotWithShape="1">
          <a:blip r:embed="rId3"/>
          <a:srcRect r="6470"/>
          <a:stretch/>
        </p:blipFill>
        <p:spPr>
          <a:xfrm>
            <a:off x="6106048" y="1033247"/>
            <a:ext cx="4790818" cy="2881271"/>
          </a:xfrm>
          <a:prstGeom prst="rect">
            <a:avLst/>
          </a:prstGeom>
          <a:ln w="12700">
            <a:solidFill>
              <a:srgbClr val="000000"/>
            </a:solidFill>
          </a:ln>
        </p:spPr>
      </p:pic>
      <p:pic>
        <p:nvPicPr>
          <p:cNvPr id="6" name="Picture 5">
            <a:extLst>
              <a:ext uri="{FF2B5EF4-FFF2-40B4-BE49-F238E27FC236}">
                <a16:creationId xmlns:a16="http://schemas.microsoft.com/office/drawing/2014/main" id="{3ADEB8DA-6F19-21FD-B636-0F677307241B}"/>
              </a:ext>
            </a:extLst>
          </p:cNvPr>
          <p:cNvPicPr>
            <a:picLocks noChangeAspect="1"/>
          </p:cNvPicPr>
          <p:nvPr/>
        </p:nvPicPr>
        <p:blipFill rotWithShape="1">
          <a:blip r:embed="rId4"/>
          <a:srcRect r="6568"/>
          <a:stretch/>
        </p:blipFill>
        <p:spPr>
          <a:xfrm>
            <a:off x="1305183" y="3914519"/>
            <a:ext cx="4785794" cy="2881269"/>
          </a:xfrm>
          <a:prstGeom prst="rect">
            <a:avLst/>
          </a:prstGeom>
          <a:ln w="12700">
            <a:solidFill>
              <a:srgbClr val="000000"/>
            </a:solidFill>
          </a:ln>
        </p:spPr>
      </p:pic>
      <p:pic>
        <p:nvPicPr>
          <p:cNvPr id="7" name="Picture 6">
            <a:extLst>
              <a:ext uri="{FF2B5EF4-FFF2-40B4-BE49-F238E27FC236}">
                <a16:creationId xmlns:a16="http://schemas.microsoft.com/office/drawing/2014/main" id="{D48983FC-110C-96D3-8D37-367FE905AAE9}"/>
              </a:ext>
            </a:extLst>
          </p:cNvPr>
          <p:cNvPicPr>
            <a:picLocks noChangeAspect="1"/>
          </p:cNvPicPr>
          <p:nvPr/>
        </p:nvPicPr>
        <p:blipFill rotWithShape="1">
          <a:blip r:embed="rId5"/>
          <a:srcRect r="6470"/>
          <a:stretch/>
        </p:blipFill>
        <p:spPr>
          <a:xfrm>
            <a:off x="6096000" y="3914521"/>
            <a:ext cx="4790817" cy="2881270"/>
          </a:xfrm>
          <a:prstGeom prst="rect">
            <a:avLst/>
          </a:prstGeom>
          <a:ln w="12700">
            <a:solidFill>
              <a:srgbClr val="000000"/>
            </a:solidFill>
          </a:ln>
        </p:spPr>
      </p:pic>
    </p:spTree>
    <p:extLst>
      <p:ext uri="{BB962C8B-B14F-4D97-AF65-F5344CB8AC3E}">
        <p14:creationId xmlns:p14="http://schemas.microsoft.com/office/powerpoint/2010/main" val="204058708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886075" y="961900"/>
            <a:ext cx="6372225" cy="5896100"/>
          </a:xfrm>
          <a:prstGeom prst="rect">
            <a:avLst/>
          </a:prstGeom>
          <a:ln w="12700">
            <a:solidFill>
              <a:srgbClr val="000000"/>
            </a:solidFill>
          </a:ln>
        </p:spPr>
      </p:pic>
      <p:sp>
        <p:nvSpPr>
          <p:cNvPr id="5" name="Title 4">
            <a:extLst>
              <a:ext uri="{FF2B5EF4-FFF2-40B4-BE49-F238E27FC236}">
                <a16:creationId xmlns:a16="http://schemas.microsoft.com/office/drawing/2014/main" id="{C9E1BBA2-0E46-9B91-C3FC-288C6C4A7B74}"/>
              </a:ext>
            </a:extLst>
          </p:cNvPr>
          <p:cNvSpPr>
            <a:spLocks noGrp="1"/>
          </p:cNvSpPr>
          <p:nvPr>
            <p:ph type="title"/>
          </p:nvPr>
        </p:nvSpPr>
        <p:spPr/>
        <p:txBody>
          <a:bodyPr/>
          <a:lstStyle/>
          <a:p>
            <a:r>
              <a:rPr lang="en-US" sz="3200" dirty="0"/>
              <a:t>Mississippi at Louisiana</a:t>
            </a:r>
            <a:endParaRPr lang="en-US" dirty="0"/>
          </a:p>
        </p:txBody>
      </p:sp>
    </p:spTree>
    <p:extLst>
      <p:ext uri="{BB962C8B-B14F-4D97-AF65-F5344CB8AC3E}">
        <p14:creationId xmlns:p14="http://schemas.microsoft.com/office/powerpoint/2010/main" val="312710735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9E1BBA2-0E46-9B91-C3FC-288C6C4A7B74}"/>
              </a:ext>
            </a:extLst>
          </p:cNvPr>
          <p:cNvSpPr>
            <a:spLocks noGrp="1"/>
          </p:cNvSpPr>
          <p:nvPr>
            <p:ph type="title"/>
          </p:nvPr>
        </p:nvSpPr>
        <p:spPr/>
        <p:txBody>
          <a:bodyPr/>
          <a:lstStyle/>
          <a:p>
            <a:r>
              <a:rPr lang="en-US" sz="3200" dirty="0"/>
              <a:t>Environmental Pool Management</a:t>
            </a:r>
            <a:endParaRPr lang="en-US" dirty="0"/>
          </a:p>
        </p:txBody>
      </p:sp>
      <p:pic>
        <p:nvPicPr>
          <p:cNvPr id="4" name="Picture 3" descr="Chart&#10;&#10;Description automatically generated with low confidence">
            <a:extLst>
              <a:ext uri="{FF2B5EF4-FFF2-40B4-BE49-F238E27FC236}">
                <a16:creationId xmlns:a16="http://schemas.microsoft.com/office/drawing/2014/main" id="{4A7F105A-1172-A286-CEFE-6924DB8390EC}"/>
              </a:ext>
            </a:extLst>
          </p:cNvPr>
          <p:cNvPicPr>
            <a:picLocks noChangeAspect="1"/>
          </p:cNvPicPr>
          <p:nvPr/>
        </p:nvPicPr>
        <p:blipFill rotWithShape="1">
          <a:blip r:embed="rId2"/>
          <a:srcRect l="7588" t="6806" r="8307" b="23056"/>
          <a:stretch/>
        </p:blipFill>
        <p:spPr>
          <a:xfrm>
            <a:off x="3032498" y="961901"/>
            <a:ext cx="5464108" cy="5896099"/>
          </a:xfrm>
          <a:prstGeom prst="rect">
            <a:avLst/>
          </a:prstGeom>
          <a:ln w="12700">
            <a:solidFill>
              <a:srgbClr val="000000"/>
            </a:solidFill>
          </a:ln>
        </p:spPr>
      </p:pic>
    </p:spTree>
    <p:extLst>
      <p:ext uri="{BB962C8B-B14F-4D97-AF65-F5344CB8AC3E}">
        <p14:creationId xmlns:p14="http://schemas.microsoft.com/office/powerpoint/2010/main" val="114570629"/>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15606</TotalTime>
  <Words>229</Words>
  <Application>Microsoft Office PowerPoint</Application>
  <PresentationFormat>Widescreen</PresentationFormat>
  <Paragraphs>49</Paragraphs>
  <Slides>10</Slides>
  <Notes>2</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10</vt:i4>
      </vt:variant>
    </vt:vector>
  </HeadingPairs>
  <TitlesOfParts>
    <vt:vector size="22"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ST. Louis District CWMS Implementation</vt:lpstr>
      <vt:lpstr>Overview</vt:lpstr>
      <vt:lpstr>CWMS  CWMS</vt:lpstr>
      <vt:lpstr>MVS Mississippi CWMS</vt:lpstr>
      <vt:lpstr>MVS Mississippi RAS</vt:lpstr>
      <vt:lpstr>MVS Mississippi CWMS</vt:lpstr>
      <vt:lpstr>Boundary Forecast Script</vt:lpstr>
      <vt:lpstr>Mississippi at Louisiana</vt:lpstr>
      <vt:lpstr>Environmental Pool Management</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490</cp:revision>
  <dcterms:created xsi:type="dcterms:W3CDTF">2017-02-20T05:10:01Z</dcterms:created>
  <dcterms:modified xsi:type="dcterms:W3CDTF">2025-02-01T19:25:43Z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