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4.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5.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6.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7.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9" r:id="rId11"/>
  </p:sldMasterIdLst>
  <p:notesMasterIdLst>
    <p:notesMasterId r:id="rId20"/>
  </p:notesMasterIdLst>
  <p:handoutMasterIdLst>
    <p:handoutMasterId r:id="rId21"/>
  </p:handoutMasterIdLst>
  <p:sldIdLst>
    <p:sldId id="453" r:id="rId12"/>
    <p:sldId id="290" r:id="rId13"/>
    <p:sldId id="524" r:id="rId14"/>
    <p:sldId id="425" r:id="rId15"/>
    <p:sldId id="426" r:id="rId16"/>
    <p:sldId id="438" r:id="rId17"/>
    <p:sldId id="506" r:id="rId18"/>
    <p:sldId id="44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774571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4</a:t>
            </a:fld>
            <a:endParaRPr lang="en-US"/>
          </a:p>
        </p:txBody>
      </p:sp>
    </p:spTree>
    <p:extLst>
      <p:ext uri="{BB962C8B-B14F-4D97-AF65-F5344CB8AC3E}">
        <p14:creationId xmlns:p14="http://schemas.microsoft.com/office/powerpoint/2010/main" val="382333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5</a:t>
            </a:fld>
            <a:endParaRPr lang="en-US"/>
          </a:p>
        </p:txBody>
      </p:sp>
    </p:spTree>
    <p:extLst>
      <p:ext uri="{BB962C8B-B14F-4D97-AF65-F5344CB8AC3E}">
        <p14:creationId xmlns:p14="http://schemas.microsoft.com/office/powerpoint/2010/main" val="2937647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6</a:t>
            </a:fld>
            <a:endParaRPr lang="en-US"/>
          </a:p>
        </p:txBody>
      </p:sp>
    </p:spTree>
    <p:extLst>
      <p:ext uri="{BB962C8B-B14F-4D97-AF65-F5344CB8AC3E}">
        <p14:creationId xmlns:p14="http://schemas.microsoft.com/office/powerpoint/2010/main" val="2541471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8</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784434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6283759"/>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816370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45920008"/>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413203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9780816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715934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8214315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8651502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159881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9725676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02808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26398490"/>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0782096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77038589"/>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35205869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3489994123"/>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38496795"/>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01597636"/>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3970304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7777933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777737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30442803"/>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9525289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0555071"/>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08903559"/>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739626"/>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792892444"/>
      </p:ext>
    </p:extLst>
  </p:cSld>
  <p:clrMapOvr>
    <a:masterClrMapping/>
  </p:clrMapOvr>
  <p:transition advClick="0"/>
</p:sldLayout>
</file>

<file path=ppt/slideLayouts/slideLayout19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83255364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EA4C19C-7073-4E91-812E-26819B5ED1F9}" type="slidenum">
              <a:rPr lang="en-US"/>
              <a:pPr>
                <a:defRPr/>
              </a:pPr>
              <a:t>‹#›</a:t>
            </a:fld>
            <a:endParaRPr lang="en-US"/>
          </a:p>
        </p:txBody>
      </p:sp>
    </p:spTree>
    <p:extLst>
      <p:ext uri="{BB962C8B-B14F-4D97-AF65-F5344CB8AC3E}">
        <p14:creationId xmlns:p14="http://schemas.microsoft.com/office/powerpoint/2010/main" val="357866800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092201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theme" Target="../theme/theme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image" Target="../media/image1.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theme" Target="../theme/theme3.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8.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 Type="http://schemas.openxmlformats.org/officeDocument/2006/relationships/slideLayout" Target="../slideLayouts/slideLayout86.xml"/><Relationship Id="rId21" Type="http://schemas.openxmlformats.org/officeDocument/2006/relationships/slideLayout" Target="../slideLayouts/slideLayout104.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theme" Target="../theme/theme4.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image" Target="../media/image8.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26" Type="http://schemas.openxmlformats.org/officeDocument/2006/relationships/slideLayout" Target="../slideLayouts/slideLayout137.xml"/><Relationship Id="rId3" Type="http://schemas.openxmlformats.org/officeDocument/2006/relationships/slideLayout" Target="../slideLayouts/slideLayout114.xml"/><Relationship Id="rId21" Type="http://schemas.openxmlformats.org/officeDocument/2006/relationships/slideLayout" Target="../slideLayouts/slideLayout132.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5" Type="http://schemas.openxmlformats.org/officeDocument/2006/relationships/slideLayout" Target="../slideLayouts/slideLayout136.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slideLayout" Target="../slideLayouts/slideLayout131.xml"/><Relationship Id="rId29" Type="http://schemas.openxmlformats.org/officeDocument/2006/relationships/image" Target="../media/image1.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24" Type="http://schemas.openxmlformats.org/officeDocument/2006/relationships/slideLayout" Target="../slideLayouts/slideLayout135.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23" Type="http://schemas.openxmlformats.org/officeDocument/2006/relationships/slideLayout" Target="../slideLayouts/slideLayout134.xml"/><Relationship Id="rId28" Type="http://schemas.openxmlformats.org/officeDocument/2006/relationships/theme" Target="../theme/theme5.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slideLayout" Target="../slideLayouts/slideLayout133.xml"/><Relationship Id="rId27" Type="http://schemas.openxmlformats.org/officeDocument/2006/relationships/slideLayout" Target="../slideLayouts/slideLayout138.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18" Type="http://schemas.openxmlformats.org/officeDocument/2006/relationships/slideLayout" Target="../slideLayouts/slideLayout156.xml"/><Relationship Id="rId26" Type="http://schemas.openxmlformats.org/officeDocument/2006/relationships/slideLayout" Target="../slideLayouts/slideLayout164.xml"/><Relationship Id="rId3" Type="http://schemas.openxmlformats.org/officeDocument/2006/relationships/slideLayout" Target="../slideLayouts/slideLayout141.xml"/><Relationship Id="rId21" Type="http://schemas.openxmlformats.org/officeDocument/2006/relationships/slideLayout" Target="../slideLayouts/slideLayout159.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slideLayout" Target="../slideLayouts/slideLayout155.xml"/><Relationship Id="rId25" Type="http://schemas.openxmlformats.org/officeDocument/2006/relationships/slideLayout" Target="../slideLayouts/slideLayout16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20" Type="http://schemas.openxmlformats.org/officeDocument/2006/relationships/slideLayout" Target="../slideLayouts/slideLayout158.xml"/><Relationship Id="rId29" Type="http://schemas.openxmlformats.org/officeDocument/2006/relationships/image" Target="../media/image1.png"/><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24" Type="http://schemas.openxmlformats.org/officeDocument/2006/relationships/slideLayout" Target="../slideLayouts/slideLayout162.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23" Type="http://schemas.openxmlformats.org/officeDocument/2006/relationships/slideLayout" Target="../slideLayouts/slideLayout161.xml"/><Relationship Id="rId28" Type="http://schemas.openxmlformats.org/officeDocument/2006/relationships/theme" Target="../theme/theme6.xml"/><Relationship Id="rId10" Type="http://schemas.openxmlformats.org/officeDocument/2006/relationships/slideLayout" Target="../slideLayouts/slideLayout148.xml"/><Relationship Id="rId19" Type="http://schemas.openxmlformats.org/officeDocument/2006/relationships/slideLayout" Target="../slideLayouts/slideLayout157.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 Id="rId22" Type="http://schemas.openxmlformats.org/officeDocument/2006/relationships/slideLayout" Target="../slideLayouts/slideLayout160.xml"/><Relationship Id="rId27" Type="http://schemas.openxmlformats.org/officeDocument/2006/relationships/slideLayout" Target="../slideLayouts/slideLayout165.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80.xml"/><Relationship Id="rId18" Type="http://schemas.openxmlformats.org/officeDocument/2006/relationships/slideLayout" Target="../slideLayouts/slideLayout185.xml"/><Relationship Id="rId26" Type="http://schemas.openxmlformats.org/officeDocument/2006/relationships/slideLayout" Target="../slideLayouts/slideLayout193.xml"/><Relationship Id="rId3" Type="http://schemas.openxmlformats.org/officeDocument/2006/relationships/slideLayout" Target="../slideLayouts/slideLayout170.xml"/><Relationship Id="rId21" Type="http://schemas.openxmlformats.org/officeDocument/2006/relationships/slideLayout" Target="../slideLayouts/slideLayout188.xml"/><Relationship Id="rId34" Type="http://schemas.openxmlformats.org/officeDocument/2006/relationships/image" Target="../media/image7.png"/><Relationship Id="rId7" Type="http://schemas.openxmlformats.org/officeDocument/2006/relationships/slideLayout" Target="../slideLayouts/slideLayout174.xml"/><Relationship Id="rId12" Type="http://schemas.openxmlformats.org/officeDocument/2006/relationships/slideLayout" Target="../slideLayouts/slideLayout179.xml"/><Relationship Id="rId17" Type="http://schemas.openxmlformats.org/officeDocument/2006/relationships/slideLayout" Target="../slideLayouts/slideLayout184.xml"/><Relationship Id="rId25" Type="http://schemas.openxmlformats.org/officeDocument/2006/relationships/slideLayout" Target="../slideLayouts/slideLayout192.xml"/><Relationship Id="rId33" Type="http://schemas.openxmlformats.org/officeDocument/2006/relationships/image" Target="../media/image6.png"/><Relationship Id="rId2" Type="http://schemas.openxmlformats.org/officeDocument/2006/relationships/slideLayout" Target="../slideLayouts/slideLayout169.xml"/><Relationship Id="rId16" Type="http://schemas.openxmlformats.org/officeDocument/2006/relationships/slideLayout" Target="../slideLayouts/slideLayout183.xml"/><Relationship Id="rId20" Type="http://schemas.openxmlformats.org/officeDocument/2006/relationships/slideLayout" Target="../slideLayouts/slideLayout187.xml"/><Relationship Id="rId29" Type="http://schemas.openxmlformats.org/officeDocument/2006/relationships/slideLayout" Target="../slideLayouts/slideLayout196.xml"/><Relationship Id="rId1" Type="http://schemas.openxmlformats.org/officeDocument/2006/relationships/slideLayout" Target="../slideLayouts/slideLayout168.xml"/><Relationship Id="rId6" Type="http://schemas.openxmlformats.org/officeDocument/2006/relationships/slideLayout" Target="../slideLayouts/slideLayout173.xml"/><Relationship Id="rId11" Type="http://schemas.openxmlformats.org/officeDocument/2006/relationships/slideLayout" Target="../slideLayouts/slideLayout178.xml"/><Relationship Id="rId24" Type="http://schemas.openxmlformats.org/officeDocument/2006/relationships/slideLayout" Target="../slideLayouts/slideLayout191.xml"/><Relationship Id="rId32" Type="http://schemas.openxmlformats.org/officeDocument/2006/relationships/image" Target="../media/image9.png"/><Relationship Id="rId5" Type="http://schemas.openxmlformats.org/officeDocument/2006/relationships/slideLayout" Target="../slideLayouts/slideLayout172.xml"/><Relationship Id="rId15" Type="http://schemas.openxmlformats.org/officeDocument/2006/relationships/slideLayout" Target="../slideLayouts/slideLayout182.xml"/><Relationship Id="rId23" Type="http://schemas.openxmlformats.org/officeDocument/2006/relationships/slideLayout" Target="../slideLayouts/slideLayout190.xml"/><Relationship Id="rId28" Type="http://schemas.openxmlformats.org/officeDocument/2006/relationships/slideLayout" Target="../slideLayouts/slideLayout195.xml"/><Relationship Id="rId10" Type="http://schemas.openxmlformats.org/officeDocument/2006/relationships/slideLayout" Target="../slideLayouts/slideLayout177.xml"/><Relationship Id="rId19" Type="http://schemas.openxmlformats.org/officeDocument/2006/relationships/slideLayout" Target="../slideLayouts/slideLayout186.xml"/><Relationship Id="rId31" Type="http://schemas.openxmlformats.org/officeDocument/2006/relationships/image" Target="../media/image1.png"/><Relationship Id="rId4" Type="http://schemas.openxmlformats.org/officeDocument/2006/relationships/slideLayout" Target="../slideLayouts/slideLayout171.xml"/><Relationship Id="rId9" Type="http://schemas.openxmlformats.org/officeDocument/2006/relationships/slideLayout" Target="../slideLayouts/slideLayout176.xml"/><Relationship Id="rId14" Type="http://schemas.openxmlformats.org/officeDocument/2006/relationships/slideLayout" Target="../slideLayouts/slideLayout181.xml"/><Relationship Id="rId22" Type="http://schemas.openxmlformats.org/officeDocument/2006/relationships/slideLayout" Target="../slideLayouts/slideLayout189.xml"/><Relationship Id="rId27" Type="http://schemas.openxmlformats.org/officeDocument/2006/relationships/slideLayout" Target="../slideLayouts/slideLayout194.xml"/><Relationship Id="rId30" Type="http://schemas.openxmlformats.org/officeDocument/2006/relationships/theme" Target="../theme/theme8.xml"/><Relationship Id="rId8" Type="http://schemas.openxmlformats.org/officeDocument/2006/relationships/slideLayout" Target="../slideLayouts/slideLayout1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2"/>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27" r:id="rId28"/>
    <p:sldLayoutId id="2147484259" r:id="rId29"/>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3903412275"/>
      </p:ext>
    </p:extLst>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 id="2147484241" r:id="rId12"/>
    <p:sldLayoutId id="2147484242" r:id="rId13"/>
    <p:sldLayoutId id="2147484243" r:id="rId14"/>
    <p:sldLayoutId id="2147484244" r:id="rId15"/>
    <p:sldLayoutId id="2147484245" r:id="rId16"/>
    <p:sldLayoutId id="2147484246" r:id="rId17"/>
    <p:sldLayoutId id="2147484247" r:id="rId18"/>
    <p:sldLayoutId id="2147484248" r:id="rId19"/>
    <p:sldLayoutId id="2147484249" r:id="rId20"/>
    <p:sldLayoutId id="2147484250" r:id="rId21"/>
    <p:sldLayoutId id="2147484251" r:id="rId22"/>
    <p:sldLayoutId id="2147484252" r:id="rId23"/>
    <p:sldLayoutId id="2147484253" r:id="rId24"/>
    <p:sldLayoutId id="2147484254" r:id="rId25"/>
    <p:sldLayoutId id="2147484255" r:id="rId26"/>
    <p:sldLayoutId id="2147484256" r:id="rId27"/>
    <p:sldLayoutId id="2147484257" r:id="rId28"/>
    <p:sldLayoutId id="2147484258"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8.xml"/><Relationship Id="rId1" Type="http://schemas.openxmlformats.org/officeDocument/2006/relationships/tags" Target="../tags/tag1.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8.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8.xml"/><Relationship Id="rId1" Type="http://schemas.openxmlformats.org/officeDocument/2006/relationships/tags" Target="../tags/tag2.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ST. Louis District CWMS Implementation</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3EDAD2-37C7-DACB-7BF2-2457B6DBBEC1}"/>
              </a:ext>
            </a:extLst>
          </p:cNvPr>
          <p:cNvSpPr>
            <a:spLocks noGrp="1"/>
          </p:cNvSpPr>
          <p:nvPr>
            <p:ph sz="quarter" idx="10"/>
          </p:nvPr>
        </p:nvSpPr>
        <p:spPr>
          <a:xfrm>
            <a:off x="268940" y="1326776"/>
            <a:ext cx="11656359" cy="5302624"/>
          </a:xfrm>
        </p:spPr>
        <p:txBody>
          <a:bodyPr/>
          <a:lstStyle/>
          <a:p>
            <a:pPr lvl="1">
              <a:buFont typeface="Arial" panose="020B0604020202020204" pitchFamily="34" charset="0"/>
              <a:buChar char="•"/>
            </a:pPr>
            <a:r>
              <a:rPr lang="en-US" sz="2800" dirty="0"/>
              <a:t>St. Louis District Overview</a:t>
            </a:r>
          </a:p>
          <a:p>
            <a:pPr lvl="1">
              <a:buFont typeface="Arial" panose="020B0604020202020204" pitchFamily="34" charset="0"/>
              <a:buChar char="•"/>
            </a:pPr>
            <a:endParaRPr lang="en-US" sz="2800" dirty="0"/>
          </a:p>
          <a:p>
            <a:pPr lvl="1">
              <a:buFont typeface="Arial" panose="020B0604020202020204" pitchFamily="34" charset="0"/>
              <a:buChar char="•"/>
            </a:pPr>
            <a:r>
              <a:rPr lang="en-US" sz="2800" dirty="0"/>
              <a:t>Review of CWMS Implementation within the St. Louis District</a:t>
            </a:r>
          </a:p>
          <a:p>
            <a:pPr lvl="1">
              <a:buFont typeface="Arial" panose="020B0604020202020204" pitchFamily="34" charset="0"/>
              <a:buChar char="•"/>
            </a:pPr>
            <a:endParaRPr lang="en-US" sz="2800" dirty="0"/>
          </a:p>
          <a:p>
            <a:pPr lvl="1">
              <a:spcAft>
                <a:spcPts val="600"/>
              </a:spcAft>
              <a:buFont typeface="Arial" panose="020B0604020202020204" pitchFamily="34" charset="0"/>
              <a:buChar char="•"/>
            </a:pPr>
            <a:r>
              <a:rPr lang="en-US" sz="2800" dirty="0"/>
              <a:t>Application of CWMS with the St. Louis District</a:t>
            </a:r>
          </a:p>
          <a:p>
            <a:pPr lvl="2">
              <a:spcAft>
                <a:spcPts val="600"/>
              </a:spcAft>
              <a:buFont typeface="Courier New" panose="02070309020205020404" pitchFamily="49" charset="0"/>
              <a:buChar char="o"/>
            </a:pPr>
            <a:r>
              <a:rPr lang="en-US" sz="2200" dirty="0"/>
              <a:t>Examples of CWMS usage</a:t>
            </a:r>
          </a:p>
          <a:p>
            <a:pPr lvl="2">
              <a:spcAft>
                <a:spcPts val="600"/>
              </a:spcAft>
              <a:buFont typeface="Courier New" panose="02070309020205020404" pitchFamily="49" charset="0"/>
              <a:buChar char="o"/>
            </a:pPr>
            <a:r>
              <a:rPr lang="en-US" sz="2200" dirty="0"/>
              <a:t>Evaluation of performance of CWMS vs Legacy</a:t>
            </a:r>
          </a:p>
          <a:p>
            <a:endParaRPr lang="en-US" dirty="0"/>
          </a:p>
        </p:txBody>
      </p:sp>
      <p:sp>
        <p:nvSpPr>
          <p:cNvPr id="4" name="Title 3">
            <a:extLst>
              <a:ext uri="{FF2B5EF4-FFF2-40B4-BE49-F238E27FC236}">
                <a16:creationId xmlns:a16="http://schemas.microsoft.com/office/drawing/2014/main" id="{23EE1B88-90BC-53CA-99FD-25388E6BBD5E}"/>
              </a:ext>
            </a:extLst>
          </p:cNvPr>
          <p:cNvSpPr>
            <a:spLocks noGrp="1"/>
          </p:cNvSpPr>
          <p:nvPr>
            <p:ph type="title"/>
          </p:nvPr>
        </p:nvSpPr>
        <p:spPr/>
        <p:txBody>
          <a:bodyPr/>
          <a:lstStyle/>
          <a:p>
            <a:r>
              <a:rPr lang="en-US" b="1" dirty="0"/>
              <a:t>Overview</a:t>
            </a:r>
            <a:endParaRPr lang="en-US" dirty="0"/>
          </a:p>
        </p:txBody>
      </p:sp>
    </p:spTree>
    <p:extLst>
      <p:ext uri="{BB962C8B-B14F-4D97-AF65-F5344CB8AC3E}">
        <p14:creationId xmlns:p14="http://schemas.microsoft.com/office/powerpoint/2010/main" val="1023082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Annual Flood Damages Reduced (AFDR)</a:t>
            </a:r>
          </a:p>
        </p:txBody>
      </p:sp>
    </p:spTree>
    <p:extLst>
      <p:ext uri="{BB962C8B-B14F-4D97-AF65-F5344CB8AC3E}">
        <p14:creationId xmlns:p14="http://schemas.microsoft.com/office/powerpoint/2010/main" val="3001916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8075" y="1105875"/>
            <a:ext cx="8229600" cy="1441941"/>
          </a:xfrm>
        </p:spPr>
        <p:txBody>
          <a:bodyPr/>
          <a:lstStyle/>
          <a:p>
            <a:pPr lvl="1"/>
            <a:r>
              <a:rPr lang="en-US" dirty="0"/>
              <a:t>Water Control provides with and without reservoir project stages</a:t>
            </a:r>
          </a:p>
          <a:p>
            <a:pPr lvl="2"/>
            <a:r>
              <a:rPr lang="en-US" dirty="0"/>
              <a:t>Legacy routing model</a:t>
            </a:r>
          </a:p>
          <a:p>
            <a:pPr lvl="1"/>
            <a:endParaRPr lang="en-US" dirty="0"/>
          </a:p>
          <a:p>
            <a:pPr lvl="1"/>
            <a:endParaRPr lang="en-US" dirty="0"/>
          </a:p>
        </p:txBody>
      </p:sp>
      <p:pic>
        <p:nvPicPr>
          <p:cNvPr id="2050" name="Picture 2"/>
          <p:cNvPicPr>
            <a:picLocks noChangeAspect="1" noChangeArrowheads="1"/>
          </p:cNvPicPr>
          <p:nvPr/>
        </p:nvPicPr>
        <p:blipFill>
          <a:blip r:embed="rId4" cstate="print"/>
          <a:srcRect/>
          <a:stretch>
            <a:fillRect/>
          </a:stretch>
        </p:blipFill>
        <p:spPr bwMode="auto">
          <a:xfrm>
            <a:off x="1524000" y="2499368"/>
            <a:ext cx="5111262" cy="4358633"/>
          </a:xfrm>
          <a:prstGeom prst="rect">
            <a:avLst/>
          </a:prstGeom>
          <a:noFill/>
          <a:ln w="9525">
            <a:noFill/>
            <a:miter lim="800000"/>
            <a:headEnd/>
            <a:tailEnd/>
          </a:ln>
        </p:spPr>
      </p:pic>
      <p:graphicFrame>
        <p:nvGraphicFramePr>
          <p:cNvPr id="5" name="Table 4"/>
          <p:cNvGraphicFramePr>
            <a:graphicFrameLocks noGrp="1"/>
          </p:cNvGraphicFramePr>
          <p:nvPr/>
        </p:nvGraphicFramePr>
        <p:xfrm>
          <a:off x="6650890" y="2438418"/>
          <a:ext cx="4017110" cy="3108962"/>
        </p:xfrm>
        <a:graphic>
          <a:graphicData uri="http://schemas.openxmlformats.org/drawingml/2006/table">
            <a:tbl>
              <a:tblPr firstRow="1" bandRow="1">
                <a:tableStyleId>{00A15C55-8517-42AA-B614-E9B94910E393}</a:tableStyleId>
              </a:tblPr>
              <a:tblGrid>
                <a:gridCol w="1258279">
                  <a:extLst>
                    <a:ext uri="{9D8B030D-6E8A-4147-A177-3AD203B41FA5}">
                      <a16:colId xmlns:a16="http://schemas.microsoft.com/office/drawing/2014/main" val="20000"/>
                    </a:ext>
                  </a:extLst>
                </a:gridCol>
                <a:gridCol w="547077">
                  <a:extLst>
                    <a:ext uri="{9D8B030D-6E8A-4147-A177-3AD203B41FA5}">
                      <a16:colId xmlns:a16="http://schemas.microsoft.com/office/drawing/2014/main" val="20001"/>
                    </a:ext>
                  </a:extLst>
                </a:gridCol>
                <a:gridCol w="844062">
                  <a:extLst>
                    <a:ext uri="{9D8B030D-6E8A-4147-A177-3AD203B41FA5}">
                      <a16:colId xmlns:a16="http://schemas.microsoft.com/office/drawing/2014/main" val="20002"/>
                    </a:ext>
                  </a:extLst>
                </a:gridCol>
                <a:gridCol w="564270">
                  <a:extLst>
                    <a:ext uri="{9D8B030D-6E8A-4147-A177-3AD203B41FA5}">
                      <a16:colId xmlns:a16="http://schemas.microsoft.com/office/drawing/2014/main" val="20003"/>
                    </a:ext>
                  </a:extLst>
                </a:gridCol>
                <a:gridCol w="803422">
                  <a:extLst>
                    <a:ext uri="{9D8B030D-6E8A-4147-A177-3AD203B41FA5}">
                      <a16:colId xmlns:a16="http://schemas.microsoft.com/office/drawing/2014/main" val="20004"/>
                    </a:ext>
                  </a:extLst>
                </a:gridCol>
              </a:tblGrid>
              <a:tr h="621792">
                <a:tc>
                  <a:txBody>
                    <a:bodyPr/>
                    <a:lstStyle/>
                    <a:p>
                      <a:pPr algn="ctr"/>
                      <a:endParaRPr lang="en-US" dirty="0"/>
                    </a:p>
                  </a:txBody>
                  <a:tcPr anchor="ctr">
                    <a:lnR w="28575" cap="flat" cmpd="sng" algn="ctr">
                      <a:solidFill>
                        <a:schemeClr val="bg1"/>
                      </a:solidFill>
                      <a:prstDash val="sysDash"/>
                      <a:round/>
                      <a:headEnd type="none" w="med" len="med"/>
                      <a:tailEnd type="none" w="med" len="med"/>
                    </a:lnR>
                  </a:tcPr>
                </a:tc>
                <a:tc gridSpan="2">
                  <a:txBody>
                    <a:bodyPr/>
                    <a:lstStyle/>
                    <a:p>
                      <a:pPr algn="ctr"/>
                      <a:r>
                        <a:rPr lang="en-US" dirty="0"/>
                        <a:t>Actual / Date</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tcPr>
                </a:tc>
                <a:tc hMerge="1">
                  <a:txBody>
                    <a:bodyPr/>
                    <a:lstStyle/>
                    <a:p>
                      <a:endParaRPr lang="en-US" dirty="0"/>
                    </a:p>
                  </a:txBody>
                  <a:tcPr/>
                </a:tc>
                <a:tc gridSpan="2">
                  <a:txBody>
                    <a:bodyPr/>
                    <a:lstStyle/>
                    <a:p>
                      <a:pPr algn="ctr"/>
                      <a:r>
                        <a:rPr lang="en-US" dirty="0"/>
                        <a:t>WOP / Date</a:t>
                      </a:r>
                    </a:p>
                  </a:txBody>
                  <a:tcPr anchor="ctr">
                    <a:lnL w="28575" cap="flat" cmpd="sng" algn="ctr">
                      <a:solidFill>
                        <a:schemeClr val="bg1"/>
                      </a:solidFill>
                      <a:prstDash val="sysDash"/>
                      <a:round/>
                      <a:headEnd type="none" w="med" len="med"/>
                      <a:tailEnd type="none" w="med" len="med"/>
                    </a:lnL>
                  </a:tcPr>
                </a:tc>
                <a:tc hMerge="1">
                  <a:txBody>
                    <a:bodyPr/>
                    <a:lstStyle/>
                    <a:p>
                      <a:endParaRPr lang="en-US" dirty="0"/>
                    </a:p>
                  </a:txBody>
                  <a:tcPr/>
                </a:tc>
                <a:extLst>
                  <a:ext uri="{0D108BD9-81ED-4DB2-BD59-A6C34878D82A}">
                    <a16:rowId xmlns:a16="http://schemas.microsoft.com/office/drawing/2014/main" val="10000"/>
                  </a:ext>
                </a:extLst>
              </a:tr>
              <a:tr h="355310">
                <a:tc gridSpan="3">
                  <a:txBody>
                    <a:bodyPr/>
                    <a:lstStyle/>
                    <a:p>
                      <a:pPr algn="l"/>
                      <a:r>
                        <a:rPr lang="en-US" b="1" dirty="0"/>
                        <a:t>Kaskaskia</a:t>
                      </a:r>
                    </a:p>
                  </a:txBody>
                  <a:tcPr anchor="ctr">
                    <a:lnR w="28575" cap="flat" cmpd="sng" algn="ctr">
                      <a:solidFill>
                        <a:schemeClr val="tx1"/>
                      </a:solidFill>
                      <a:prstDash val="sysDash"/>
                      <a:round/>
                      <a:headEnd type="none" w="med" len="med"/>
                      <a:tailEnd type="none" w="med" len="med"/>
                    </a:lnR>
                  </a:tcPr>
                </a:tc>
                <a:tc hMerge="1">
                  <a:txBody>
                    <a:bodyPr/>
                    <a:lstStyle/>
                    <a:p>
                      <a:pPr algn="ctr"/>
                      <a:endParaRPr lang="en-US" sz="1400" dirty="0"/>
                    </a:p>
                  </a:txBody>
                  <a:tcPr anchor="ctr"/>
                </a:tc>
                <a:tc hMerge="1">
                  <a:txBody>
                    <a:bodyPr/>
                    <a:lstStyle/>
                    <a:p>
                      <a:pPr algn="ctr"/>
                      <a:endParaRPr lang="en-US" sz="1400" dirty="0"/>
                    </a:p>
                  </a:txBody>
                  <a:tcPr anchor="ctr"/>
                </a:tc>
                <a:tc gridSpan="2">
                  <a:txBody>
                    <a:bodyPr/>
                    <a:lstStyle/>
                    <a:p>
                      <a:pPr algn="l"/>
                      <a:endParaRPr lang="en-US" b="1" dirty="0"/>
                    </a:p>
                  </a:txBody>
                  <a:tcPr anchor="ctr">
                    <a:lnL w="28575" cap="flat" cmpd="sng" algn="ctr">
                      <a:solidFill>
                        <a:schemeClr val="tx1"/>
                      </a:solidFill>
                      <a:prstDash val="sysDash"/>
                      <a:round/>
                      <a:headEnd type="none" w="med" len="med"/>
                      <a:tailEnd type="none" w="med" len="med"/>
                    </a:lnL>
                  </a:tcPr>
                </a:tc>
                <a:tc hMerge="1">
                  <a:txBody>
                    <a:bodyPr/>
                    <a:lstStyle/>
                    <a:p>
                      <a:pPr algn="ctr"/>
                      <a:endParaRPr lang="en-US" sz="1400" dirty="0"/>
                    </a:p>
                  </a:txBody>
                  <a:tcPr anchor="ctr"/>
                </a:tc>
                <a:extLst>
                  <a:ext uri="{0D108BD9-81ED-4DB2-BD59-A6C34878D82A}">
                    <a16:rowId xmlns:a16="http://schemas.microsoft.com/office/drawing/2014/main" val="10001"/>
                  </a:ext>
                </a:extLst>
              </a:tr>
              <a:tr h="355310">
                <a:tc rowSpan="6">
                  <a:txBody>
                    <a:bodyPr/>
                    <a:lstStyle/>
                    <a:p>
                      <a:pPr algn="ctr"/>
                      <a:r>
                        <a:rPr lang="en-US" b="0" dirty="0"/>
                        <a:t>Vandalia</a:t>
                      </a:r>
                    </a:p>
                  </a:txBody>
                  <a:tcPr anchor="ctr">
                    <a:lnR w="28575" cap="flat" cmpd="sng" algn="ctr">
                      <a:solidFill>
                        <a:schemeClr val="tx1"/>
                      </a:solidFill>
                      <a:prstDash val="sysDash"/>
                      <a:round/>
                      <a:headEnd type="none" w="med" len="med"/>
                      <a:tailEnd type="none" w="med" len="med"/>
                    </a:lnR>
                  </a:tcPr>
                </a:tc>
                <a:tc>
                  <a:txBody>
                    <a:bodyPr/>
                    <a:lstStyle/>
                    <a:p>
                      <a:pPr algn="ctr"/>
                      <a:r>
                        <a:rPr lang="en-US" sz="1400" dirty="0"/>
                        <a:t>20.6</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23-Feb</a:t>
                      </a:r>
                    </a:p>
                  </a:txBody>
                  <a:tcPr anchor="ctr">
                    <a:lnR w="28575" cap="flat" cmpd="sng" algn="ctr">
                      <a:solidFill>
                        <a:schemeClr val="tx1"/>
                      </a:solidFill>
                      <a:prstDash val="sysDash"/>
                      <a:round/>
                      <a:headEnd type="none" w="med" len="med"/>
                      <a:tailEnd type="none" w="med" len="med"/>
                    </a:lnR>
                  </a:tcPr>
                </a:tc>
                <a:tc>
                  <a:txBody>
                    <a:bodyPr/>
                    <a:lstStyle/>
                    <a:p>
                      <a:pPr algn="ctr"/>
                      <a:r>
                        <a:rPr lang="en-US" sz="1400" dirty="0"/>
                        <a:t>26.2</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21-Feb</a:t>
                      </a:r>
                    </a:p>
                  </a:txBody>
                  <a:tcPr anchor="ctr"/>
                </a:tc>
                <a:extLst>
                  <a:ext uri="{0D108BD9-81ED-4DB2-BD59-A6C34878D82A}">
                    <a16:rowId xmlns:a16="http://schemas.microsoft.com/office/drawing/2014/main" val="10002"/>
                  </a:ext>
                </a:extLst>
              </a:tr>
              <a:tr h="355310">
                <a:tc vMerge="1">
                  <a:txBody>
                    <a:bodyPr/>
                    <a:lstStyle/>
                    <a:p>
                      <a:pPr algn="ctr"/>
                      <a:endParaRPr lang="en-US" dirty="0"/>
                    </a:p>
                  </a:txBody>
                  <a:tcPr anchor="ctr"/>
                </a:tc>
                <a:tc>
                  <a:txBody>
                    <a:bodyPr/>
                    <a:lstStyle/>
                    <a:p>
                      <a:pPr algn="ctr"/>
                      <a:r>
                        <a:rPr lang="en-US" sz="1400" dirty="0"/>
                        <a:t>19.4</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05-Apr</a:t>
                      </a:r>
                    </a:p>
                  </a:txBody>
                  <a:tcPr anchor="ctr">
                    <a:lnR w="28575" cap="flat" cmpd="sng" algn="ctr">
                      <a:solidFill>
                        <a:schemeClr val="tx1"/>
                      </a:solidFill>
                      <a:prstDash val="sysDash"/>
                      <a:round/>
                      <a:headEnd type="none" w="med" len="med"/>
                      <a:tailEnd type="none" w="med" len="med"/>
                    </a:lnR>
                  </a:tcPr>
                </a:tc>
                <a:tc>
                  <a:txBody>
                    <a:bodyPr/>
                    <a:lstStyle/>
                    <a:p>
                      <a:pPr algn="ctr"/>
                      <a:r>
                        <a:rPr lang="en-US" sz="1400" dirty="0"/>
                        <a:t>22.0</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06-Apr</a:t>
                      </a:r>
                    </a:p>
                  </a:txBody>
                  <a:tcPr anchor="ctr"/>
                </a:tc>
                <a:extLst>
                  <a:ext uri="{0D108BD9-81ED-4DB2-BD59-A6C34878D82A}">
                    <a16:rowId xmlns:a16="http://schemas.microsoft.com/office/drawing/2014/main" val="10003"/>
                  </a:ext>
                </a:extLst>
              </a:tr>
              <a:tr h="355310">
                <a:tc vMerge="1">
                  <a:txBody>
                    <a:bodyPr/>
                    <a:lstStyle/>
                    <a:p>
                      <a:pPr algn="ctr"/>
                      <a:endParaRPr lang="en-US" dirty="0"/>
                    </a:p>
                  </a:txBody>
                  <a:tcPr anchor="ctr"/>
                </a:tc>
                <a:tc>
                  <a:txBody>
                    <a:bodyPr/>
                    <a:lstStyle/>
                    <a:p>
                      <a:pPr algn="ctr"/>
                      <a:r>
                        <a:rPr lang="en-US" sz="1400" dirty="0"/>
                        <a:t>17.2</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29-Apr</a:t>
                      </a:r>
                    </a:p>
                  </a:txBody>
                  <a:tcPr anchor="ctr">
                    <a:lnR w="28575" cap="flat" cmpd="sng" algn="ctr">
                      <a:solidFill>
                        <a:schemeClr val="tx1"/>
                      </a:solidFill>
                      <a:prstDash val="sysDash"/>
                      <a:round/>
                      <a:headEnd type="none" w="med" len="med"/>
                      <a:tailEnd type="none" w="med" len="med"/>
                    </a:lnR>
                  </a:tcPr>
                </a:tc>
                <a:tc>
                  <a:txBody>
                    <a:bodyPr/>
                    <a:lstStyle/>
                    <a:p>
                      <a:pPr algn="ctr"/>
                      <a:r>
                        <a:rPr lang="en-US" sz="1400" dirty="0"/>
                        <a:t>19.8</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30-Apr</a:t>
                      </a:r>
                    </a:p>
                  </a:txBody>
                  <a:tcPr anchor="ctr"/>
                </a:tc>
                <a:extLst>
                  <a:ext uri="{0D108BD9-81ED-4DB2-BD59-A6C34878D82A}">
                    <a16:rowId xmlns:a16="http://schemas.microsoft.com/office/drawing/2014/main" val="10004"/>
                  </a:ext>
                </a:extLst>
              </a:tr>
              <a:tr h="355310">
                <a:tc vMerge="1">
                  <a:txBody>
                    <a:bodyPr/>
                    <a:lstStyle/>
                    <a:p>
                      <a:pPr algn="ctr"/>
                      <a:endParaRPr lang="en-US" dirty="0"/>
                    </a:p>
                  </a:txBody>
                  <a:tcPr anchor="ctr"/>
                </a:tc>
                <a:tc>
                  <a:txBody>
                    <a:bodyPr/>
                    <a:lstStyle/>
                    <a:p>
                      <a:pPr algn="ctr"/>
                      <a:r>
                        <a:rPr lang="en-US" sz="1400" dirty="0"/>
                        <a:t>11.9</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12-Jun</a:t>
                      </a:r>
                    </a:p>
                  </a:txBody>
                  <a:tcPr anchor="ctr">
                    <a:lnR w="28575" cap="flat" cmpd="sng" algn="ctr">
                      <a:solidFill>
                        <a:schemeClr val="tx1"/>
                      </a:solidFill>
                      <a:prstDash val="sysDash"/>
                      <a:round/>
                      <a:headEnd type="none" w="med" len="med"/>
                      <a:tailEnd type="none" w="med" len="med"/>
                    </a:lnR>
                  </a:tcPr>
                </a:tc>
                <a:tc>
                  <a:txBody>
                    <a:bodyPr/>
                    <a:lstStyle/>
                    <a:p>
                      <a:pPr algn="ctr"/>
                      <a:r>
                        <a:rPr lang="en-US" sz="1400" dirty="0"/>
                        <a:t>16.2</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12-Jun</a:t>
                      </a:r>
                    </a:p>
                  </a:txBody>
                  <a:tcPr anchor="ctr"/>
                </a:tc>
                <a:extLst>
                  <a:ext uri="{0D108BD9-81ED-4DB2-BD59-A6C34878D82A}">
                    <a16:rowId xmlns:a16="http://schemas.microsoft.com/office/drawing/2014/main" val="10005"/>
                  </a:ext>
                </a:extLst>
              </a:tr>
              <a:tr h="355310">
                <a:tc vMerge="1">
                  <a:txBody>
                    <a:bodyPr/>
                    <a:lstStyle/>
                    <a:p>
                      <a:pPr algn="ctr"/>
                      <a:endParaRPr lang="en-US" dirty="0"/>
                    </a:p>
                  </a:txBody>
                  <a:tcPr anchor="ctr"/>
                </a:tc>
                <a:tc>
                  <a:txBody>
                    <a:bodyPr/>
                    <a:lstStyle/>
                    <a:p>
                      <a:pPr algn="ctr"/>
                      <a:r>
                        <a:rPr lang="en-US" sz="1400" dirty="0"/>
                        <a:t>11.9</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13-Jul</a:t>
                      </a:r>
                    </a:p>
                  </a:txBody>
                  <a:tcPr anchor="ctr">
                    <a:lnR w="28575" cap="flat" cmpd="sng" algn="ctr">
                      <a:solidFill>
                        <a:schemeClr val="tx1"/>
                      </a:solidFill>
                      <a:prstDash val="sysDash"/>
                      <a:round/>
                      <a:headEnd type="none" w="med" len="med"/>
                      <a:tailEnd type="none" w="med" len="med"/>
                    </a:lnR>
                  </a:tcPr>
                </a:tc>
                <a:tc>
                  <a:txBody>
                    <a:bodyPr/>
                    <a:lstStyle/>
                    <a:p>
                      <a:pPr algn="ctr"/>
                      <a:r>
                        <a:rPr lang="en-US" sz="1400" dirty="0"/>
                        <a:t>15.8</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14-Jul</a:t>
                      </a:r>
                    </a:p>
                  </a:txBody>
                  <a:tcPr anchor="ctr"/>
                </a:tc>
                <a:extLst>
                  <a:ext uri="{0D108BD9-81ED-4DB2-BD59-A6C34878D82A}">
                    <a16:rowId xmlns:a16="http://schemas.microsoft.com/office/drawing/2014/main" val="10006"/>
                  </a:ext>
                </a:extLst>
              </a:tr>
              <a:tr h="355310">
                <a:tc vMerge="1">
                  <a:txBody>
                    <a:bodyPr/>
                    <a:lstStyle/>
                    <a:p>
                      <a:pPr algn="ctr"/>
                      <a:endParaRPr lang="en-US" dirty="0"/>
                    </a:p>
                  </a:txBody>
                  <a:tcPr anchor="ctr"/>
                </a:tc>
                <a:tc>
                  <a:txBody>
                    <a:bodyPr/>
                    <a:lstStyle/>
                    <a:p>
                      <a:pPr algn="ctr"/>
                      <a:r>
                        <a:rPr lang="en-US" sz="1400" dirty="0"/>
                        <a:t>11.9</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11-Sep</a:t>
                      </a:r>
                    </a:p>
                  </a:txBody>
                  <a:tcPr anchor="ctr">
                    <a:lnR w="28575" cap="flat" cmpd="sng" algn="ctr">
                      <a:solidFill>
                        <a:schemeClr val="tx1"/>
                      </a:solidFill>
                      <a:prstDash val="sysDash"/>
                      <a:round/>
                      <a:headEnd type="none" w="med" len="med"/>
                      <a:tailEnd type="none" w="med" len="med"/>
                    </a:lnR>
                  </a:tcPr>
                </a:tc>
                <a:tc>
                  <a:txBody>
                    <a:bodyPr/>
                    <a:lstStyle/>
                    <a:p>
                      <a:pPr algn="ctr"/>
                      <a:r>
                        <a:rPr lang="en-US" sz="1400" dirty="0"/>
                        <a:t>15.3</a:t>
                      </a:r>
                    </a:p>
                  </a:txBody>
                  <a:tcPr anchor="ctr">
                    <a:lnL w="28575" cap="flat" cmpd="sng" algn="ctr">
                      <a:solidFill>
                        <a:schemeClr val="tx1"/>
                      </a:solidFill>
                      <a:prstDash val="sysDash"/>
                      <a:round/>
                      <a:headEnd type="none" w="med" len="med"/>
                      <a:tailEnd type="none" w="med" len="med"/>
                    </a:lnL>
                  </a:tcPr>
                </a:tc>
                <a:tc>
                  <a:txBody>
                    <a:bodyPr/>
                    <a:lstStyle/>
                    <a:p>
                      <a:pPr algn="ctr"/>
                      <a:r>
                        <a:rPr lang="en-US" sz="1400" dirty="0"/>
                        <a:t>11-Sep</a:t>
                      </a:r>
                    </a:p>
                  </a:txBody>
                  <a:tcPr anchor="ctr"/>
                </a:tc>
                <a:extLst>
                  <a:ext uri="{0D108BD9-81ED-4DB2-BD59-A6C34878D82A}">
                    <a16:rowId xmlns:a16="http://schemas.microsoft.com/office/drawing/2014/main" val="10007"/>
                  </a:ext>
                </a:extLst>
              </a:tr>
            </a:tbl>
          </a:graphicData>
        </a:graphic>
      </p:graphicFrame>
      <p:sp>
        <p:nvSpPr>
          <p:cNvPr id="6" name="Oval 5"/>
          <p:cNvSpPr/>
          <p:nvPr/>
        </p:nvSpPr>
        <p:spPr>
          <a:xfrm>
            <a:off x="3759201" y="2586892"/>
            <a:ext cx="265723" cy="11410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259385" y="3282463"/>
            <a:ext cx="250093" cy="55879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556370" y="3681045"/>
            <a:ext cx="234462" cy="60178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stCxn id="6" idx="6"/>
          </p:cNvCxnSpPr>
          <p:nvPr/>
        </p:nvCxnSpPr>
        <p:spPr>
          <a:xfrm>
            <a:off x="4024923" y="3157415"/>
            <a:ext cx="3860800" cy="49237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7" idx="6"/>
          </p:cNvCxnSpPr>
          <p:nvPr/>
        </p:nvCxnSpPr>
        <p:spPr>
          <a:xfrm>
            <a:off x="4509478" y="3561862"/>
            <a:ext cx="3391877" cy="377092"/>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8" idx="6"/>
          </p:cNvCxnSpPr>
          <p:nvPr/>
        </p:nvCxnSpPr>
        <p:spPr>
          <a:xfrm>
            <a:off x="4790832" y="3981938"/>
            <a:ext cx="3102706" cy="33997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9" name="Title 8">
            <a:extLst>
              <a:ext uri="{FF2B5EF4-FFF2-40B4-BE49-F238E27FC236}">
                <a16:creationId xmlns:a16="http://schemas.microsoft.com/office/drawing/2014/main" id="{34DB68DF-0247-AF82-E82F-D88ED4B77801}"/>
              </a:ext>
            </a:extLst>
          </p:cNvPr>
          <p:cNvSpPr>
            <a:spLocks noGrp="1"/>
          </p:cNvSpPr>
          <p:nvPr>
            <p:ph type="title"/>
          </p:nvPr>
        </p:nvSpPr>
        <p:spPr/>
        <p:txBody>
          <a:bodyPr/>
          <a:lstStyle/>
          <a:p>
            <a:r>
              <a:rPr lang="en-US" b="1" dirty="0"/>
              <a:t>Legacy Method</a:t>
            </a:r>
            <a:endParaRPr lang="en-US" dirty="0"/>
          </a:p>
        </p:txBody>
      </p:sp>
    </p:spTree>
    <p:custDataLst>
      <p:tags r:id="rId1"/>
    </p:custDataLst>
    <p:extLst>
      <p:ext uri="{BB962C8B-B14F-4D97-AF65-F5344CB8AC3E}">
        <p14:creationId xmlns:p14="http://schemas.microsoft.com/office/powerpoint/2010/main" val="2704669"/>
      </p:ext>
    </p:extLst>
  </p:cSld>
  <p:clrMapOvr>
    <a:masterClrMapping/>
  </p:clrMapOvr>
  <p:transition advTm="2643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dissolve">
                                      <p:cBhvr>
                                        <p:cTn id="14" dur="500"/>
                                        <p:tgtEl>
                                          <p:spTgt spid="7"/>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par>
                                <p:cTn id="22" presetID="9"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dissolve">
                                      <p:cBhvr>
                                        <p:cTn id="24" dur="500"/>
                                        <p:tgtEl>
                                          <p:spTgt spid="10"/>
                                        </p:tgtEl>
                                      </p:cBhvr>
                                    </p:animEffect>
                                  </p:childTnLst>
                                </p:cTn>
                              </p:par>
                              <p:par>
                                <p:cTn id="25" presetID="9"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dissolve">
                                      <p:cBhvr>
                                        <p:cTn id="27" dur="500"/>
                                        <p:tgtEl>
                                          <p:spTgt spid="12"/>
                                        </p:tgtEl>
                                      </p:cBhvr>
                                    </p:animEffect>
                                  </p:childTnLst>
                                </p:cTn>
                              </p:par>
                              <p:par>
                                <p:cTn id="28" presetID="9" presetClass="entr" presetSubtype="0"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dissolve">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cstate="print"/>
          <a:srcRect b="33294"/>
          <a:stretch/>
        </p:blipFill>
        <p:spPr bwMode="auto">
          <a:xfrm>
            <a:off x="6241730" y="959250"/>
            <a:ext cx="5503930" cy="5087506"/>
          </a:xfrm>
          <a:prstGeom prst="rect">
            <a:avLst/>
          </a:prstGeom>
          <a:noFill/>
          <a:ln w="9525">
            <a:noFill/>
            <a:miter lim="800000"/>
            <a:headEnd/>
            <a:tailEnd/>
          </a:ln>
        </p:spPr>
      </p:pic>
      <p:pic>
        <p:nvPicPr>
          <p:cNvPr id="1028" name="Picture 4"/>
          <p:cNvPicPr>
            <a:picLocks noChangeAspect="1" noChangeArrowheads="1"/>
          </p:cNvPicPr>
          <p:nvPr/>
        </p:nvPicPr>
        <p:blipFill rotWithShape="1">
          <a:blip r:embed="rId4" cstate="print"/>
          <a:srcRect b="33429"/>
          <a:stretch/>
        </p:blipFill>
        <p:spPr bwMode="auto">
          <a:xfrm>
            <a:off x="446340" y="961900"/>
            <a:ext cx="5673887" cy="5084856"/>
          </a:xfrm>
          <a:prstGeom prst="rect">
            <a:avLst/>
          </a:prstGeom>
          <a:noFill/>
          <a:ln w="9525">
            <a:noFill/>
            <a:miter lim="800000"/>
            <a:headEnd/>
            <a:tailEnd/>
          </a:ln>
        </p:spPr>
      </p:pic>
      <p:sp>
        <p:nvSpPr>
          <p:cNvPr id="4" name="Title 3">
            <a:extLst>
              <a:ext uri="{FF2B5EF4-FFF2-40B4-BE49-F238E27FC236}">
                <a16:creationId xmlns:a16="http://schemas.microsoft.com/office/drawing/2014/main" id="{FD386E50-BC10-ADCB-F1E9-25D34908F483}"/>
              </a:ext>
            </a:extLst>
          </p:cNvPr>
          <p:cNvSpPr>
            <a:spLocks noGrp="1"/>
          </p:cNvSpPr>
          <p:nvPr>
            <p:ph type="title"/>
          </p:nvPr>
        </p:nvSpPr>
        <p:spPr/>
        <p:txBody>
          <a:bodyPr/>
          <a:lstStyle/>
          <a:p>
            <a:r>
              <a:rPr lang="en-US" b="1" dirty="0"/>
              <a:t>Elevation Damage Curves</a:t>
            </a:r>
            <a:endParaRPr lang="en-US" dirty="0"/>
          </a:p>
        </p:txBody>
      </p:sp>
    </p:spTree>
    <p:extLst>
      <p:ext uri="{BB962C8B-B14F-4D97-AF65-F5344CB8AC3E}">
        <p14:creationId xmlns:p14="http://schemas.microsoft.com/office/powerpoint/2010/main" val="1450933320"/>
      </p:ext>
    </p:extLst>
  </p:cSld>
  <p:clrMapOvr>
    <a:masterClrMapping/>
  </p:clrMapOvr>
  <p:transition advTm="5819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4"/>
          <a:srcRect l="14005" t="7146" r="834"/>
          <a:stretch/>
        </p:blipFill>
        <p:spPr>
          <a:xfrm>
            <a:off x="1524000" y="912394"/>
            <a:ext cx="9144000" cy="5945607"/>
          </a:xfrm>
          <a:prstGeom prst="rect">
            <a:avLst/>
          </a:prstGeom>
        </p:spPr>
      </p:pic>
      <p:cxnSp>
        <p:nvCxnSpPr>
          <p:cNvPr id="5" name="Straight Arrow Connector 4"/>
          <p:cNvCxnSpPr/>
          <p:nvPr/>
        </p:nvCxnSpPr>
        <p:spPr>
          <a:xfrm flipV="1">
            <a:off x="5583621" y="5186856"/>
            <a:ext cx="212834" cy="606972"/>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741276" y="5951483"/>
            <a:ext cx="670034" cy="126124"/>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6498022" y="5446986"/>
            <a:ext cx="441434" cy="44143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endCxn id="12" idx="2"/>
          </p:cNvCxnSpPr>
          <p:nvPr/>
        </p:nvCxnSpPr>
        <p:spPr>
          <a:xfrm flipV="1">
            <a:off x="5741276" y="5667704"/>
            <a:ext cx="756746" cy="220717"/>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48505" y="5738647"/>
            <a:ext cx="1347952" cy="369332"/>
          </a:xfrm>
          <a:prstGeom prst="rect">
            <a:avLst/>
          </a:prstGeom>
          <a:solidFill>
            <a:schemeClr val="tx2"/>
          </a:solidFill>
          <a:ln w="25400">
            <a:solidFill>
              <a:srgbClr val="C00000"/>
            </a:solidFill>
          </a:ln>
        </p:spPr>
        <p:txBody>
          <a:bodyPr wrap="square" rtlCol="0">
            <a:spAutoFit/>
          </a:bodyPr>
          <a:lstStyle/>
          <a:p>
            <a:r>
              <a:rPr lang="en-US" b="1" dirty="0">
                <a:solidFill>
                  <a:srgbClr val="C00000"/>
                </a:solidFill>
              </a:rPr>
              <a:t>Structures</a:t>
            </a:r>
          </a:p>
        </p:txBody>
      </p:sp>
      <p:sp>
        <p:nvSpPr>
          <p:cNvPr id="20" name="Rectangle 19"/>
          <p:cNvSpPr/>
          <p:nvPr/>
        </p:nvSpPr>
        <p:spPr>
          <a:xfrm rot="21440855">
            <a:off x="5094629" y="3507070"/>
            <a:ext cx="892351" cy="931249"/>
          </a:xfrm>
          <a:prstGeom prst="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rot="21445080">
            <a:off x="6899254" y="4011243"/>
            <a:ext cx="656445" cy="346562"/>
          </a:xfrm>
          <a:prstGeom prst="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flipH="1">
            <a:off x="5972541" y="3611400"/>
            <a:ext cx="1072021" cy="184666"/>
          </a:xfrm>
          <a:prstGeom prst="straightConnector1">
            <a:avLst/>
          </a:prstGeom>
          <a:ln w="25400">
            <a:solidFill>
              <a:srgbClr val="008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4" idx="2"/>
          </p:cNvCxnSpPr>
          <p:nvPr/>
        </p:nvCxnSpPr>
        <p:spPr>
          <a:xfrm flipH="1">
            <a:off x="7563173" y="3796067"/>
            <a:ext cx="182558" cy="176627"/>
          </a:xfrm>
          <a:prstGeom prst="straightConnector1">
            <a:avLst/>
          </a:prstGeom>
          <a:ln w="25400">
            <a:solidFill>
              <a:srgbClr val="008000"/>
            </a:solidFill>
            <a:tailEnd type="arrow" w="lg" len="lg"/>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044560" y="3426734"/>
            <a:ext cx="1402342" cy="369332"/>
          </a:xfrm>
          <a:prstGeom prst="rect">
            <a:avLst/>
          </a:prstGeom>
          <a:solidFill>
            <a:schemeClr val="tx2"/>
          </a:solidFill>
          <a:ln w="25400">
            <a:solidFill>
              <a:srgbClr val="008000"/>
            </a:solidFill>
          </a:ln>
        </p:spPr>
        <p:txBody>
          <a:bodyPr wrap="square" rtlCol="0">
            <a:spAutoFit/>
          </a:bodyPr>
          <a:lstStyle/>
          <a:p>
            <a:r>
              <a:rPr lang="en-US" b="1" dirty="0">
                <a:solidFill>
                  <a:srgbClr val="008000"/>
                </a:solidFill>
              </a:rPr>
              <a:t>Agriculture</a:t>
            </a:r>
          </a:p>
        </p:txBody>
      </p:sp>
      <p:sp>
        <p:nvSpPr>
          <p:cNvPr id="3" name="TextBox 2"/>
          <p:cNvSpPr txBox="1"/>
          <p:nvPr/>
        </p:nvSpPr>
        <p:spPr>
          <a:xfrm>
            <a:off x="2280746" y="963620"/>
            <a:ext cx="6611138" cy="400110"/>
          </a:xfrm>
          <a:prstGeom prst="rect">
            <a:avLst/>
          </a:prstGeom>
          <a:solidFill>
            <a:schemeClr val="tx1"/>
          </a:solidFill>
        </p:spPr>
        <p:txBody>
          <a:bodyPr wrap="square" rtlCol="0">
            <a:spAutoFit/>
          </a:bodyPr>
          <a:lstStyle/>
          <a:p>
            <a:pPr algn="ctr"/>
            <a:r>
              <a:rPr lang="en-US" sz="2000" b="1" dirty="0">
                <a:solidFill>
                  <a:schemeClr val="bg1"/>
                </a:solidFill>
              </a:rPr>
              <a:t>Salt River Basin FY-16 Annual Damages Reduced</a:t>
            </a:r>
          </a:p>
        </p:txBody>
      </p:sp>
      <p:graphicFrame>
        <p:nvGraphicFramePr>
          <p:cNvPr id="14" name="Table 13"/>
          <p:cNvGraphicFramePr>
            <a:graphicFrameLocks noGrp="1"/>
          </p:cNvGraphicFramePr>
          <p:nvPr/>
        </p:nvGraphicFramePr>
        <p:xfrm>
          <a:off x="2280746" y="1357638"/>
          <a:ext cx="6611138" cy="1828800"/>
        </p:xfrm>
        <a:graphic>
          <a:graphicData uri="http://schemas.openxmlformats.org/drawingml/2006/table">
            <a:tbl>
              <a:tblPr firstRow="1" bandRow="1">
                <a:tableStyleId>{073A0DAA-6AF3-43AB-8588-CEC1D06C72B9}</a:tableStyleId>
              </a:tblPr>
              <a:tblGrid>
                <a:gridCol w="1936491">
                  <a:extLst>
                    <a:ext uri="{9D8B030D-6E8A-4147-A177-3AD203B41FA5}">
                      <a16:colId xmlns:a16="http://schemas.microsoft.com/office/drawing/2014/main" val="20000"/>
                    </a:ext>
                  </a:extLst>
                </a:gridCol>
                <a:gridCol w="1379212">
                  <a:extLst>
                    <a:ext uri="{9D8B030D-6E8A-4147-A177-3AD203B41FA5}">
                      <a16:colId xmlns:a16="http://schemas.microsoft.com/office/drawing/2014/main" val="20001"/>
                    </a:ext>
                  </a:extLst>
                </a:gridCol>
                <a:gridCol w="1452479">
                  <a:extLst>
                    <a:ext uri="{9D8B030D-6E8A-4147-A177-3AD203B41FA5}">
                      <a16:colId xmlns:a16="http://schemas.microsoft.com/office/drawing/2014/main" val="20002"/>
                    </a:ext>
                  </a:extLst>
                </a:gridCol>
                <a:gridCol w="1842956">
                  <a:extLst>
                    <a:ext uri="{9D8B030D-6E8A-4147-A177-3AD203B41FA5}">
                      <a16:colId xmlns:a16="http://schemas.microsoft.com/office/drawing/2014/main" val="20003"/>
                    </a:ext>
                  </a:extLst>
                </a:gridCol>
              </a:tblGrid>
              <a:tr h="231448">
                <a:tc>
                  <a:txBody>
                    <a:bodyPr/>
                    <a:lstStyle/>
                    <a:p>
                      <a:endParaRPr lang="en-US" sz="1800" dirty="0"/>
                    </a:p>
                  </a:txBody>
                  <a:tcPr anchor="ctr"/>
                </a:tc>
                <a:tc>
                  <a:txBody>
                    <a:bodyPr/>
                    <a:lstStyle/>
                    <a:p>
                      <a:r>
                        <a:rPr lang="en-US" sz="1800" dirty="0"/>
                        <a:t>Structures</a:t>
                      </a:r>
                    </a:p>
                  </a:txBody>
                  <a:tcPr anchor="ctr"/>
                </a:tc>
                <a:tc>
                  <a:txBody>
                    <a:bodyPr/>
                    <a:lstStyle/>
                    <a:p>
                      <a:r>
                        <a:rPr lang="en-US" sz="1800" dirty="0"/>
                        <a:t>Agriculture</a:t>
                      </a:r>
                    </a:p>
                  </a:txBody>
                  <a:tcPr anchor="ctr"/>
                </a:tc>
                <a:tc>
                  <a:txBody>
                    <a:bodyPr/>
                    <a:lstStyle/>
                    <a:p>
                      <a:r>
                        <a:rPr lang="en-US" sz="1800" dirty="0"/>
                        <a:t>Total Damages</a:t>
                      </a:r>
                    </a:p>
                  </a:txBody>
                  <a:tcPr anchor="ctr"/>
                </a:tc>
                <a:extLst>
                  <a:ext uri="{0D108BD9-81ED-4DB2-BD59-A6C34878D82A}">
                    <a16:rowId xmlns:a16="http://schemas.microsoft.com/office/drawing/2014/main" val="10000"/>
                  </a:ext>
                </a:extLst>
              </a:tr>
              <a:tr h="231448">
                <a:tc>
                  <a:txBody>
                    <a:bodyPr/>
                    <a:lstStyle/>
                    <a:p>
                      <a:r>
                        <a:rPr lang="en-US" sz="1800" b="1" baseline="0" dirty="0">
                          <a:solidFill>
                            <a:srgbClr val="008000"/>
                          </a:solidFill>
                        </a:rPr>
                        <a:t>With Project</a:t>
                      </a:r>
                    </a:p>
                  </a:txBody>
                  <a:tcPr anchor="ctr"/>
                </a:tc>
                <a:tc>
                  <a:txBody>
                    <a:bodyPr/>
                    <a:lstStyle/>
                    <a:p>
                      <a:pPr algn="r"/>
                      <a:r>
                        <a:rPr lang="en-US" sz="1800" baseline="0" dirty="0">
                          <a:solidFill>
                            <a:srgbClr val="008000"/>
                          </a:solidFill>
                        </a:rPr>
                        <a:t>$668,410</a:t>
                      </a:r>
                    </a:p>
                  </a:txBody>
                  <a:tcPr anchor="ctr"/>
                </a:tc>
                <a:tc>
                  <a:txBody>
                    <a:bodyPr/>
                    <a:lstStyle/>
                    <a:p>
                      <a:pPr algn="r"/>
                      <a:r>
                        <a:rPr lang="en-US" sz="1800" baseline="0" dirty="0">
                          <a:solidFill>
                            <a:srgbClr val="008000"/>
                          </a:solidFill>
                        </a:rPr>
                        <a:t>$60,740</a:t>
                      </a:r>
                    </a:p>
                  </a:txBody>
                  <a:tcPr anchor="ctr"/>
                </a:tc>
                <a:tc>
                  <a:txBody>
                    <a:bodyPr/>
                    <a:lstStyle/>
                    <a:p>
                      <a:pPr lvl="0" algn="r"/>
                      <a:r>
                        <a:rPr lang="en-US" sz="1800" baseline="0" dirty="0">
                          <a:solidFill>
                            <a:srgbClr val="008000"/>
                          </a:solidFill>
                        </a:rPr>
                        <a:t>$729,150</a:t>
                      </a:r>
                    </a:p>
                  </a:txBody>
                  <a:tcPr anchor="ctr"/>
                </a:tc>
                <a:extLst>
                  <a:ext uri="{0D108BD9-81ED-4DB2-BD59-A6C34878D82A}">
                    <a16:rowId xmlns:a16="http://schemas.microsoft.com/office/drawing/2014/main" val="10001"/>
                  </a:ext>
                </a:extLst>
              </a:tr>
              <a:tr h="231448">
                <a:tc>
                  <a:txBody>
                    <a:bodyPr/>
                    <a:lstStyle/>
                    <a:p>
                      <a:r>
                        <a:rPr lang="en-US" sz="1800" b="1" dirty="0">
                          <a:solidFill>
                            <a:srgbClr val="C00000"/>
                          </a:solidFill>
                        </a:rPr>
                        <a:t>Without</a:t>
                      </a:r>
                      <a:r>
                        <a:rPr lang="en-US" sz="1800" b="1" baseline="0" dirty="0">
                          <a:solidFill>
                            <a:srgbClr val="C00000"/>
                          </a:solidFill>
                        </a:rPr>
                        <a:t> Project</a:t>
                      </a:r>
                      <a:endParaRPr lang="en-US" sz="1800" b="1" dirty="0">
                        <a:solidFill>
                          <a:srgbClr val="C00000"/>
                        </a:solidFill>
                      </a:endParaRPr>
                    </a:p>
                  </a:txBody>
                  <a:tcPr anchor="ctr"/>
                </a:tc>
                <a:tc>
                  <a:txBody>
                    <a:bodyPr/>
                    <a:lstStyle/>
                    <a:p>
                      <a:pPr algn="r"/>
                      <a:r>
                        <a:rPr lang="en-US" sz="1800" dirty="0">
                          <a:solidFill>
                            <a:srgbClr val="C00000"/>
                          </a:solidFill>
                        </a:rPr>
                        <a:t>$1,177,200</a:t>
                      </a:r>
                    </a:p>
                  </a:txBody>
                  <a:tcPr anchor="ctr"/>
                </a:tc>
                <a:tc>
                  <a:txBody>
                    <a:bodyPr/>
                    <a:lstStyle/>
                    <a:p>
                      <a:pPr algn="r"/>
                      <a:r>
                        <a:rPr lang="en-US" sz="1800" dirty="0">
                          <a:solidFill>
                            <a:srgbClr val="C00000"/>
                          </a:solidFill>
                        </a:rPr>
                        <a:t>$3,105,550</a:t>
                      </a:r>
                    </a:p>
                  </a:txBody>
                  <a:tcPr anchor="ctr"/>
                </a:tc>
                <a:tc>
                  <a:txBody>
                    <a:bodyPr/>
                    <a:lstStyle/>
                    <a:p>
                      <a:pPr algn="r"/>
                      <a:r>
                        <a:rPr lang="en-US" sz="1800" dirty="0">
                          <a:solidFill>
                            <a:srgbClr val="C00000"/>
                          </a:solidFill>
                        </a:rPr>
                        <a:t>$4,281750</a:t>
                      </a:r>
                    </a:p>
                  </a:txBody>
                  <a:tcPr anchor="ctr"/>
                </a:tc>
                <a:extLst>
                  <a:ext uri="{0D108BD9-81ED-4DB2-BD59-A6C34878D82A}">
                    <a16:rowId xmlns:a16="http://schemas.microsoft.com/office/drawing/2014/main" val="10002"/>
                  </a:ext>
                </a:extLst>
              </a:tr>
              <a:tr h="231448">
                <a:tc>
                  <a:txBody>
                    <a:bodyPr/>
                    <a:lstStyle/>
                    <a:p>
                      <a:r>
                        <a:rPr lang="en-US" sz="1800" b="1" dirty="0">
                          <a:solidFill>
                            <a:srgbClr val="0000FF"/>
                          </a:solidFill>
                        </a:rPr>
                        <a:t>Project Benefits</a:t>
                      </a:r>
                    </a:p>
                  </a:txBody>
                  <a:tcPr anchor="ctr"/>
                </a:tc>
                <a:tc>
                  <a:txBody>
                    <a:bodyPr/>
                    <a:lstStyle/>
                    <a:p>
                      <a:pPr algn="r"/>
                      <a:r>
                        <a:rPr lang="en-US" sz="1800" b="1" dirty="0">
                          <a:solidFill>
                            <a:srgbClr val="0000FF"/>
                          </a:solidFill>
                        </a:rPr>
                        <a:t>$508,790</a:t>
                      </a:r>
                    </a:p>
                  </a:txBody>
                  <a:tcPr anchor="ctr"/>
                </a:tc>
                <a:tc>
                  <a:txBody>
                    <a:bodyPr/>
                    <a:lstStyle/>
                    <a:p>
                      <a:pPr algn="r"/>
                      <a:r>
                        <a:rPr lang="en-US" sz="1800" b="1" dirty="0">
                          <a:solidFill>
                            <a:srgbClr val="0000FF"/>
                          </a:solidFill>
                        </a:rPr>
                        <a:t>$3,043,810</a:t>
                      </a:r>
                    </a:p>
                  </a:txBody>
                  <a:tcPr anchor="ctr"/>
                </a:tc>
                <a:tc>
                  <a:txBody>
                    <a:bodyPr/>
                    <a:lstStyle/>
                    <a:p>
                      <a:pPr algn="r"/>
                      <a:r>
                        <a:rPr lang="en-US" sz="1800" b="1" dirty="0">
                          <a:solidFill>
                            <a:srgbClr val="0000FF"/>
                          </a:solidFill>
                        </a:rPr>
                        <a:t>$3,</a:t>
                      </a:r>
                      <a:r>
                        <a:rPr lang="en-US" sz="1800" b="1" baseline="0" dirty="0">
                          <a:solidFill>
                            <a:srgbClr val="0000FF"/>
                          </a:solidFill>
                        </a:rPr>
                        <a:t>552,600</a:t>
                      </a:r>
                      <a:endParaRPr lang="en-US" sz="1800" b="1" dirty="0">
                        <a:solidFill>
                          <a:srgbClr val="0000FF"/>
                        </a:solidFill>
                      </a:endParaRPr>
                    </a:p>
                  </a:txBody>
                  <a:tcPr anchor="ctr"/>
                </a:tc>
                <a:extLst>
                  <a:ext uri="{0D108BD9-81ED-4DB2-BD59-A6C34878D82A}">
                    <a16:rowId xmlns:a16="http://schemas.microsoft.com/office/drawing/2014/main" val="10003"/>
                  </a:ext>
                </a:extLst>
              </a:tr>
              <a:tr h="231448">
                <a:tc>
                  <a:txBody>
                    <a:bodyPr/>
                    <a:lstStyle/>
                    <a:p>
                      <a:pPr algn="r"/>
                      <a:r>
                        <a:rPr lang="en-US" sz="1600" b="1" dirty="0">
                          <a:solidFill>
                            <a:schemeClr val="tx1"/>
                          </a:solidFill>
                        </a:rPr>
                        <a:t>Percent of Total</a:t>
                      </a:r>
                    </a:p>
                  </a:txBody>
                  <a:tcPr anchor="ctr"/>
                </a:tc>
                <a:tc>
                  <a:txBody>
                    <a:bodyPr/>
                    <a:lstStyle/>
                    <a:p>
                      <a:pPr algn="r"/>
                      <a:r>
                        <a:rPr lang="en-US" sz="1600" b="1" dirty="0">
                          <a:solidFill>
                            <a:schemeClr val="tx1"/>
                          </a:solidFill>
                        </a:rPr>
                        <a:t>14.3%</a:t>
                      </a:r>
                    </a:p>
                  </a:txBody>
                  <a:tcPr anchor="ctr"/>
                </a:tc>
                <a:tc>
                  <a:txBody>
                    <a:bodyPr/>
                    <a:lstStyle/>
                    <a:p>
                      <a:pPr algn="r"/>
                      <a:r>
                        <a:rPr lang="en-US" sz="1600" b="1" dirty="0">
                          <a:solidFill>
                            <a:schemeClr val="tx1"/>
                          </a:solidFill>
                        </a:rPr>
                        <a:t>85.7%</a:t>
                      </a:r>
                    </a:p>
                  </a:txBody>
                  <a:tcPr anchor="ctr"/>
                </a:tc>
                <a:tc>
                  <a:txBody>
                    <a:bodyPr/>
                    <a:lstStyle/>
                    <a:p>
                      <a:pPr algn="r"/>
                      <a:endParaRPr lang="en-US" sz="1800" b="1" dirty="0">
                        <a:solidFill>
                          <a:srgbClr val="0000FF"/>
                        </a:solidFill>
                      </a:endParaRPr>
                    </a:p>
                  </a:txBody>
                  <a:tcPr anchor="ctr"/>
                </a:tc>
                <a:extLst>
                  <a:ext uri="{0D108BD9-81ED-4DB2-BD59-A6C34878D82A}">
                    <a16:rowId xmlns:a16="http://schemas.microsoft.com/office/drawing/2014/main" val="10004"/>
                  </a:ext>
                </a:extLst>
              </a:tr>
            </a:tbl>
          </a:graphicData>
        </a:graphic>
      </p:graphicFrame>
      <p:pic>
        <p:nvPicPr>
          <p:cNvPr id="16" name="Picture 4"/>
          <p:cNvPicPr>
            <a:picLocks noChangeAspect="1" noChangeArrowheads="1"/>
          </p:cNvPicPr>
          <p:nvPr/>
        </p:nvPicPr>
        <p:blipFill rotWithShape="1">
          <a:blip r:embed="rId5" cstate="print"/>
          <a:srcRect b="42859"/>
          <a:stretch/>
        </p:blipFill>
        <p:spPr bwMode="auto">
          <a:xfrm>
            <a:off x="5082686" y="907830"/>
            <a:ext cx="5585314" cy="1465258"/>
          </a:xfrm>
          <a:prstGeom prst="rect">
            <a:avLst/>
          </a:prstGeom>
          <a:noFill/>
          <a:ln w="9525">
            <a:noFill/>
            <a:miter lim="800000"/>
            <a:headEnd/>
            <a:tailEnd/>
          </a:ln>
        </p:spPr>
      </p:pic>
      <p:sp>
        <p:nvSpPr>
          <p:cNvPr id="6" name="TextBox 5">
            <a:extLst>
              <a:ext uri="{FF2B5EF4-FFF2-40B4-BE49-F238E27FC236}">
                <a16:creationId xmlns:a16="http://schemas.microsoft.com/office/drawing/2014/main" id="{A0321DCF-8580-56AF-52A2-124D8DD11BE3}"/>
              </a:ext>
            </a:extLst>
          </p:cNvPr>
          <p:cNvSpPr txBox="1"/>
          <p:nvPr/>
        </p:nvSpPr>
        <p:spPr>
          <a:xfrm>
            <a:off x="5082687" y="1872872"/>
            <a:ext cx="789794" cy="184666"/>
          </a:xfrm>
          <a:prstGeom prst="rect">
            <a:avLst/>
          </a:prstGeom>
          <a:solidFill>
            <a:schemeClr val="tx2"/>
          </a:solidFill>
          <a:ln w="25400">
            <a:solidFill>
              <a:srgbClr val="66FF66"/>
            </a:solidFill>
          </a:ln>
        </p:spPr>
        <p:txBody>
          <a:bodyPr wrap="square" rtlCol="0">
            <a:spAutoFit/>
          </a:bodyPr>
          <a:lstStyle/>
          <a:p>
            <a:pPr algn="r"/>
            <a:r>
              <a:rPr lang="en-US" sz="600" b="1" dirty="0">
                <a:solidFill>
                  <a:srgbClr val="66FF66"/>
                </a:solidFill>
              </a:rPr>
              <a:t>With Project</a:t>
            </a:r>
          </a:p>
        </p:txBody>
      </p:sp>
      <p:sp>
        <p:nvSpPr>
          <p:cNvPr id="7" name="TextBox 6">
            <a:extLst>
              <a:ext uri="{FF2B5EF4-FFF2-40B4-BE49-F238E27FC236}">
                <a16:creationId xmlns:a16="http://schemas.microsoft.com/office/drawing/2014/main" id="{A0345AB2-3DE5-29D4-D327-0D4ADF89F14F}"/>
              </a:ext>
            </a:extLst>
          </p:cNvPr>
          <p:cNvSpPr txBox="1"/>
          <p:nvPr/>
        </p:nvSpPr>
        <p:spPr>
          <a:xfrm>
            <a:off x="5082685" y="1658295"/>
            <a:ext cx="789796" cy="184666"/>
          </a:xfrm>
          <a:prstGeom prst="rect">
            <a:avLst/>
          </a:prstGeom>
          <a:solidFill>
            <a:schemeClr val="tx2"/>
          </a:solidFill>
          <a:ln w="25400">
            <a:solidFill>
              <a:srgbClr val="FF0000"/>
            </a:solidFill>
          </a:ln>
        </p:spPr>
        <p:txBody>
          <a:bodyPr wrap="square" rtlCol="0">
            <a:spAutoFit/>
          </a:bodyPr>
          <a:lstStyle/>
          <a:p>
            <a:pPr algn="r"/>
            <a:r>
              <a:rPr lang="en-US" sz="600" b="1" dirty="0">
                <a:solidFill>
                  <a:srgbClr val="FF0000"/>
                </a:solidFill>
              </a:rPr>
              <a:t>Without Project</a:t>
            </a:r>
          </a:p>
        </p:txBody>
      </p:sp>
      <p:sp>
        <p:nvSpPr>
          <p:cNvPr id="10" name="Title 9">
            <a:extLst>
              <a:ext uri="{FF2B5EF4-FFF2-40B4-BE49-F238E27FC236}">
                <a16:creationId xmlns:a16="http://schemas.microsoft.com/office/drawing/2014/main" id="{CBDE8052-CE6D-14F2-4C38-3A15AED4B54E}"/>
              </a:ext>
            </a:extLst>
          </p:cNvPr>
          <p:cNvSpPr>
            <a:spLocks noGrp="1"/>
          </p:cNvSpPr>
          <p:nvPr>
            <p:ph type="title"/>
          </p:nvPr>
        </p:nvSpPr>
        <p:spPr/>
        <p:txBody>
          <a:bodyPr/>
          <a:lstStyle/>
          <a:p>
            <a:r>
              <a:rPr lang="en-US" b="1" dirty="0"/>
              <a:t>HEC-FIA Method</a:t>
            </a:r>
            <a:endParaRPr lang="en-US" dirty="0"/>
          </a:p>
        </p:txBody>
      </p:sp>
    </p:spTree>
    <p:custDataLst>
      <p:tags r:id="rId1"/>
    </p:custDataLst>
    <p:extLst>
      <p:ext uri="{BB962C8B-B14F-4D97-AF65-F5344CB8AC3E}">
        <p14:creationId xmlns:p14="http://schemas.microsoft.com/office/powerpoint/2010/main" val="2628232979"/>
      </p:ext>
    </p:extLst>
  </p:cSld>
  <p:clrMapOvr>
    <a:masterClrMapping/>
  </p:clrMapOvr>
  <p:transition advTm="2927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6"/>
                                        </p:tgtEl>
                                        <p:attrNameLst>
                                          <p:attrName>style.visibility</p:attrName>
                                        </p:attrNameLst>
                                      </p:cBhvr>
                                      <p:to>
                                        <p:strVal val="hidden"/>
                                      </p:to>
                                    </p:set>
                                  </p:childTnLst>
                                </p:cTn>
                              </p:par>
                            </p:childTnLst>
                          </p:cTn>
                        </p:par>
                        <p:par>
                          <p:cTn id="27" fill="hold">
                            <p:stCondLst>
                              <p:cond delay="0"/>
                            </p:stCondLst>
                            <p:childTnLst>
                              <p:par>
                                <p:cTn id="28" presetID="1" presetClass="exit" presetSubtype="0" fill="hold" grpId="1" nodeType="afterEffect">
                                  <p:stCondLst>
                                    <p:cond delay="0"/>
                                  </p:stCondLst>
                                  <p:childTnLst>
                                    <p:set>
                                      <p:cBhvr>
                                        <p:cTn id="29" dur="1" fill="hold">
                                          <p:stCondLst>
                                            <p:cond delay="0"/>
                                          </p:stCondLst>
                                        </p:cTn>
                                        <p:tgtEl>
                                          <p:spTgt spid="6"/>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7"/>
                                        </p:tgtEl>
                                        <p:attrNameLst>
                                          <p:attrName>style.visibility</p:attrName>
                                        </p:attrNameLst>
                                      </p:cBhvr>
                                      <p:to>
                                        <p:strVal val="hidden"/>
                                      </p:to>
                                    </p:set>
                                  </p:childTnLst>
                                </p:cTn>
                              </p:par>
                              <p:par>
                                <p:cTn id="32" presetID="1" presetClass="exit" presetSubtype="0" fill="hold" nodeType="withEffect">
                                  <p:stCondLst>
                                    <p:cond delay="0"/>
                                  </p:stCondLst>
                                  <p:childTnLst>
                                    <p:set>
                                      <p:cBhvr>
                                        <p:cTn id="33" dur="1" fill="hold">
                                          <p:stCondLst>
                                            <p:cond delay="0"/>
                                          </p:stCondLst>
                                        </p:cTn>
                                        <p:tgtEl>
                                          <p:spTgt spid="5"/>
                                        </p:tgtEl>
                                        <p:attrNameLst>
                                          <p:attrName>style.visibility</p:attrName>
                                        </p:attrNameLst>
                                      </p:cBhvr>
                                      <p:to>
                                        <p:strVal val="hidden"/>
                                      </p:to>
                                    </p:set>
                                  </p:childTnLst>
                                </p:cTn>
                              </p:par>
                              <p:par>
                                <p:cTn id="34" presetID="1" presetClass="exit" presetSubtype="0" fill="hold" nodeType="withEffect">
                                  <p:stCondLst>
                                    <p:cond delay="0"/>
                                  </p:stCondLst>
                                  <p:childTnLst>
                                    <p:set>
                                      <p:cBhvr>
                                        <p:cTn id="35" dur="1" fill="hold">
                                          <p:stCondLst>
                                            <p:cond delay="0"/>
                                          </p:stCondLst>
                                        </p:cTn>
                                        <p:tgtEl>
                                          <p:spTgt spid="8"/>
                                        </p:tgtEl>
                                        <p:attrNameLst>
                                          <p:attrName>style.visibility</p:attrName>
                                        </p:attrNameLst>
                                      </p:cBhvr>
                                      <p:to>
                                        <p:strVal val="hidden"/>
                                      </p:to>
                                    </p:set>
                                  </p:childTnLst>
                                </p:cTn>
                              </p:par>
                              <p:par>
                                <p:cTn id="36" presetID="1" presetClass="exit" presetSubtype="0" fill="hold" grpId="1" nodeType="withEffect">
                                  <p:stCondLst>
                                    <p:cond delay="0"/>
                                  </p:stCondLst>
                                  <p:childTnLst>
                                    <p:set>
                                      <p:cBhvr>
                                        <p:cTn id="37" dur="1" fill="hold">
                                          <p:stCondLst>
                                            <p:cond delay="0"/>
                                          </p:stCondLst>
                                        </p:cTn>
                                        <p:tgtEl>
                                          <p:spTgt spid="12"/>
                                        </p:tgtEl>
                                        <p:attrNameLst>
                                          <p:attrName>style.visibility</p:attrName>
                                        </p:attrNameLst>
                                      </p:cBhvr>
                                      <p:to>
                                        <p:strVal val="hidden"/>
                                      </p:to>
                                    </p:set>
                                  </p:childTnLst>
                                </p:cTn>
                              </p:par>
                              <p:par>
                                <p:cTn id="38" presetID="1" presetClass="exit" presetSubtype="0" fill="hold" nodeType="withEffect">
                                  <p:stCondLst>
                                    <p:cond delay="0"/>
                                  </p:stCondLst>
                                  <p:childTnLst>
                                    <p:set>
                                      <p:cBhvr>
                                        <p:cTn id="39" dur="1" fill="hold">
                                          <p:stCondLst>
                                            <p:cond delay="0"/>
                                          </p:stCondLst>
                                        </p:cTn>
                                        <p:tgtEl>
                                          <p:spTgt spid="13"/>
                                        </p:tgtEl>
                                        <p:attrNameLst>
                                          <p:attrName>style.visibility</p:attrName>
                                        </p:attrNameLst>
                                      </p:cBhvr>
                                      <p:to>
                                        <p:strVal val="hidden"/>
                                      </p:to>
                                    </p:set>
                                  </p:childTnLst>
                                </p:cTn>
                              </p:par>
                              <p:par>
                                <p:cTn id="40" presetID="1" presetClass="exit" presetSubtype="0" fill="hold" grpId="1" nodeType="withEffect">
                                  <p:stCondLst>
                                    <p:cond delay="0"/>
                                  </p:stCondLst>
                                  <p:childTnLst>
                                    <p:set>
                                      <p:cBhvr>
                                        <p:cTn id="41" dur="1" fill="hold">
                                          <p:stCondLst>
                                            <p:cond delay="0"/>
                                          </p:stCondLst>
                                        </p:cTn>
                                        <p:tgtEl>
                                          <p:spTgt spid="19"/>
                                        </p:tgtEl>
                                        <p:attrNameLst>
                                          <p:attrName>style.visibility</p:attrName>
                                        </p:attrNameLst>
                                      </p:cBhvr>
                                      <p:to>
                                        <p:strVal val="hidden"/>
                                      </p:to>
                                    </p:set>
                                  </p:childTnLst>
                                </p:cTn>
                              </p:par>
                              <p:par>
                                <p:cTn id="42" presetID="1" presetClass="entr" presetSubtype="0" fill="hold" nodeType="withEffect">
                                  <p:stCondLst>
                                    <p:cond delay="0"/>
                                  </p:stCondLst>
                                  <p:childTnLst>
                                    <p:set>
                                      <p:cBhvr>
                                        <p:cTn id="43" dur="1" fill="hold">
                                          <p:stCondLst>
                                            <p:cond delay="0"/>
                                          </p:stCondLst>
                                        </p:cTn>
                                        <p:tgtEl>
                                          <p:spTgt spid="22"/>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nodeType="clickEffect">
                                  <p:stCondLst>
                                    <p:cond delay="0"/>
                                  </p:stCondLst>
                                  <p:childTnLst>
                                    <p:set>
                                      <p:cBhvr>
                                        <p:cTn id="55" dur="1" fill="hold">
                                          <p:stCondLst>
                                            <p:cond delay="0"/>
                                          </p:stCondLst>
                                        </p:cTn>
                                        <p:tgtEl>
                                          <p:spTgt spid="22"/>
                                        </p:tgtEl>
                                        <p:attrNameLst>
                                          <p:attrName>style.visibility</p:attrName>
                                        </p:attrNameLst>
                                      </p:cBhvr>
                                      <p:to>
                                        <p:strVal val="hidden"/>
                                      </p:to>
                                    </p:set>
                                  </p:childTnLst>
                                </p:cTn>
                              </p:par>
                              <p:par>
                                <p:cTn id="56" presetID="1" presetClass="exit" presetSubtype="0" fill="hold" nodeType="withEffect">
                                  <p:stCondLst>
                                    <p:cond delay="0"/>
                                  </p:stCondLst>
                                  <p:childTnLst>
                                    <p:set>
                                      <p:cBhvr>
                                        <p:cTn id="57" dur="1" fill="hold">
                                          <p:stCondLst>
                                            <p:cond delay="0"/>
                                          </p:stCondLst>
                                        </p:cTn>
                                        <p:tgtEl>
                                          <p:spTgt spid="23"/>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24"/>
                                        </p:tgtEl>
                                        <p:attrNameLst>
                                          <p:attrName>style.visibility</p:attrName>
                                        </p:attrNameLst>
                                      </p:cBhvr>
                                      <p:to>
                                        <p:strVal val="hidden"/>
                                      </p:to>
                                    </p:set>
                                  </p:childTnLst>
                                </p:cTn>
                              </p:par>
                              <p:par>
                                <p:cTn id="60" presetID="1" presetClass="exit" presetSubtype="0" fill="hold" grpId="1" nodeType="withEffect">
                                  <p:stCondLst>
                                    <p:cond delay="0"/>
                                  </p:stCondLst>
                                  <p:childTnLst>
                                    <p:set>
                                      <p:cBhvr>
                                        <p:cTn id="61" dur="1" fill="hold">
                                          <p:stCondLst>
                                            <p:cond delay="0"/>
                                          </p:stCondLst>
                                        </p:cTn>
                                        <p:tgtEl>
                                          <p:spTgt spid="21"/>
                                        </p:tgtEl>
                                        <p:attrNameLst>
                                          <p:attrName>style.visibility</p:attrName>
                                        </p:attrNameLst>
                                      </p:cBhvr>
                                      <p:to>
                                        <p:strVal val="hidden"/>
                                      </p:to>
                                    </p:set>
                                  </p:childTnLst>
                                </p:cTn>
                              </p:par>
                              <p:par>
                                <p:cTn id="62" presetID="1" presetClass="exit" presetSubtype="0" fill="hold" grpId="1" nodeType="withEffect">
                                  <p:stCondLst>
                                    <p:cond delay="0"/>
                                  </p:stCondLst>
                                  <p:childTnLst>
                                    <p:set>
                                      <p:cBhvr>
                                        <p:cTn id="63" dur="1" fill="hold">
                                          <p:stCondLst>
                                            <p:cond delay="0"/>
                                          </p:stCondLst>
                                        </p:cTn>
                                        <p:tgtEl>
                                          <p:spTgt spid="20"/>
                                        </p:tgtEl>
                                        <p:attrNameLst>
                                          <p:attrName>style.visibility</p:attrName>
                                        </p:attrNameLst>
                                      </p:cBhvr>
                                      <p:to>
                                        <p:strVal val="hidden"/>
                                      </p:to>
                                    </p:set>
                                  </p:childTnLst>
                                </p:cTn>
                              </p:par>
                              <p:par>
                                <p:cTn id="64" presetID="1" presetClass="entr" presetSubtype="0" fill="hold" grpId="0" nodeType="withEffect">
                                  <p:stCondLst>
                                    <p:cond delay="0"/>
                                  </p:stCondLst>
                                  <p:childTnLst>
                                    <p:set>
                                      <p:cBhvr>
                                        <p:cTn id="65" dur="1" fill="hold">
                                          <p:stCondLst>
                                            <p:cond delay="0"/>
                                          </p:stCondLst>
                                        </p:cTn>
                                        <p:tgtEl>
                                          <p:spTgt spid="3"/>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9" grpId="0" animBg="1"/>
      <p:bldP spid="19" grpId="1" animBg="1"/>
      <p:bldP spid="20" grpId="0" animBg="1"/>
      <p:bldP spid="20" grpId="1" animBg="1"/>
      <p:bldP spid="21" grpId="0" animBg="1"/>
      <p:bldP spid="21" grpId="1" animBg="1"/>
      <p:bldP spid="24" grpId="0" animBg="1"/>
      <p:bldP spid="24" grpId="1" animBg="1"/>
      <p:bldP spid="3" grpId="0" animBg="1"/>
      <p:bldP spid="6" grpId="0" animBg="1"/>
      <p:bldP spid="6" grpId="1" animBg="1"/>
      <p:bldP spid="7" grpId="0" animBg="1"/>
      <p:bldP spid="7"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800" dirty="0"/>
              <a:t>CWMS Implementation</a:t>
            </a:r>
          </a:p>
          <a:p>
            <a:pPr lvl="2"/>
            <a:r>
              <a:rPr lang="en-US" sz="2400" dirty="0"/>
              <a:t>clear definition of what CWMS Implementation</a:t>
            </a:r>
          </a:p>
          <a:p>
            <a:pPr lvl="2"/>
            <a:r>
              <a:rPr lang="en-US" sz="2400" dirty="0"/>
              <a:t>flexibility to accomplish CWMS Implementation</a:t>
            </a:r>
          </a:p>
          <a:p>
            <a:pPr lvl="1"/>
            <a:endParaRPr lang="en-US" sz="3200" dirty="0"/>
          </a:p>
          <a:p>
            <a:pPr marL="0" lvl="1" indent="0">
              <a:buNone/>
            </a:pPr>
            <a:r>
              <a:rPr lang="en-US" sz="2800" dirty="0"/>
              <a:t>MVS CWMS Implementation Example</a:t>
            </a:r>
          </a:p>
          <a:p>
            <a:pPr lvl="2"/>
            <a:r>
              <a:rPr lang="en-US" sz="2400" dirty="0"/>
              <a:t>Monitoring data and watershed conditions</a:t>
            </a:r>
          </a:p>
          <a:p>
            <a:pPr lvl="2"/>
            <a:r>
              <a:rPr lang="en-US" sz="2400" dirty="0"/>
              <a:t>CAVI model forecasting</a:t>
            </a:r>
          </a:p>
          <a:p>
            <a:pPr lvl="2"/>
            <a:r>
              <a:rPr lang="en-US" sz="2400" dirty="0"/>
              <a:t>Reporting</a:t>
            </a:r>
          </a:p>
          <a:p>
            <a:pPr lvl="2"/>
            <a:r>
              <a:rPr lang="en-US" sz="2400" dirty="0"/>
              <a:t>Flood forecasting &amp; inundation mapping</a:t>
            </a:r>
          </a:p>
          <a:p>
            <a:pPr lvl="3"/>
            <a:r>
              <a:rPr lang="en-US" sz="2000" dirty="0"/>
              <a:t>Evaluation of CWMS forecasts</a:t>
            </a:r>
          </a:p>
          <a:p>
            <a:pPr lvl="2"/>
            <a:r>
              <a:rPr lang="en-US" sz="2400" dirty="0"/>
              <a:t>Annual Flood Damages Reduced</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b="1" dirty="0"/>
              <a:t>Summary</a:t>
            </a:r>
            <a:endParaRPr lang="en-US" dirty="0"/>
          </a:p>
        </p:txBody>
      </p:sp>
    </p:spTree>
    <p:extLst>
      <p:ext uri="{BB962C8B-B14F-4D97-AF65-F5344CB8AC3E}">
        <p14:creationId xmlns:p14="http://schemas.microsoft.com/office/powerpoint/2010/main" val="1694223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IMING" val="|0.8|0.2|0.4"/>
</p:tagLst>
</file>

<file path=ppt/tags/tag2.xml><?xml version="1.0" encoding="utf-8"?>
<p:tagLst xmlns:a="http://schemas.openxmlformats.org/drawingml/2006/main" xmlns:r="http://schemas.openxmlformats.org/officeDocument/2006/relationships" xmlns:p="http://schemas.openxmlformats.org/presentationml/2006/main">
  <p:tag name="TIMING" val="|8.7|4.9"/>
</p:tagLst>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15612</TotalTime>
  <Words>267</Words>
  <Application>Microsoft Office PowerPoint</Application>
  <PresentationFormat>Widescreen</PresentationFormat>
  <Paragraphs>92</Paragraphs>
  <Slides>8</Slides>
  <Notes>5</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8</vt:i4>
      </vt:variant>
    </vt:vector>
  </HeadingPairs>
  <TitlesOfParts>
    <vt:vector size="20" baseType="lpstr">
      <vt:lpstr>Arial</vt:lpstr>
      <vt:lpstr>Calibri</vt:lpstr>
      <vt:lpstr>Courier New</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ST. Louis District CWMS Implementation</vt:lpstr>
      <vt:lpstr>Overview</vt:lpstr>
      <vt:lpstr>Annual Flood Damages Reduced (AFDR)</vt:lpstr>
      <vt:lpstr>Legacy Method</vt:lpstr>
      <vt:lpstr>Elevation Damage Curves</vt:lpstr>
      <vt:lpstr>HEC-FIA Method</vt:lpstr>
      <vt:lpstr>Summary</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491</cp:revision>
  <dcterms:created xsi:type="dcterms:W3CDTF">2017-02-20T05:10:01Z</dcterms:created>
  <dcterms:modified xsi:type="dcterms:W3CDTF">2025-02-02T00:49:31Z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