
<file path=[Content_Types].xml><?xml version="1.0" encoding="utf-8"?>
<Types xmlns="http://schemas.openxmlformats.org/package/2006/content-types">
  <Default Extension="emf" ContentType="image/x-emf"/>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3.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4.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5.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6.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23.jpg" ContentType="image/jpeg"/>
  <Override PartName="/ppt/media/image24.jpg" ContentType="image/jpeg"/>
  <Override PartName="/ppt/media/image25.jpg" ContentType="image/jpe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25"/>
  </p:notesMasterIdLst>
  <p:handoutMasterIdLst>
    <p:handoutMasterId r:id="rId26"/>
  </p:handoutMasterIdLst>
  <p:sldIdLst>
    <p:sldId id="517" r:id="rId11"/>
    <p:sldId id="374" r:id="rId12"/>
    <p:sldId id="966" r:id="rId13"/>
    <p:sldId id="271" r:id="rId14"/>
    <p:sldId id="273" r:id="rId15"/>
    <p:sldId id="260" r:id="rId16"/>
    <p:sldId id="261" r:id="rId17"/>
    <p:sldId id="957" r:id="rId18"/>
    <p:sldId id="958" r:id="rId19"/>
    <p:sldId id="959" r:id="rId20"/>
    <p:sldId id="969" r:id="rId21"/>
    <p:sldId id="970" r:id="rId22"/>
    <p:sldId id="947" r:id="rId23"/>
    <p:sldId id="4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orient="horz" pos="2280" userDrawn="1">
          <p15:clr>
            <a:srgbClr val="A4A3A4"/>
          </p15:clr>
        </p15:guide>
        <p15:guide id="3"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29" autoAdjust="0"/>
    <p:restoredTop sz="79322" autoAdjust="0"/>
  </p:normalViewPr>
  <p:slideViewPr>
    <p:cSldViewPr snapToGrid="0">
      <p:cViewPr varScale="1">
        <p:scale>
          <a:sx n="90" d="100"/>
          <a:sy n="90" d="100"/>
        </p:scale>
        <p:origin x="1128" y="96"/>
      </p:cViewPr>
      <p:guideLst>
        <p:guide orient="horz" pos="2160"/>
        <p:guide orient="horz" pos="228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1/29/2025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1/29/2025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marL="0" indent="0">
              <a:buFont typeface="+mj-lt"/>
              <a:buNone/>
            </a:pPr>
            <a:endParaRPr lang="en-US" baseline="0" dirty="0"/>
          </a:p>
        </p:txBody>
      </p:sp>
      <p:sp>
        <p:nvSpPr>
          <p:cNvPr id="38916" name="Slide Number Placeholder 3"/>
          <p:cNvSpPr>
            <a:spLocks noGrp="1"/>
          </p:cNvSpPr>
          <p:nvPr>
            <p:ph type="sldNum" sz="quarter" idx="5"/>
          </p:nvPr>
        </p:nvSpPr>
        <p:spPr>
          <a:noFill/>
        </p:spPr>
        <p:txBody>
          <a:bodyPr/>
          <a:lstStyle/>
          <a:p>
            <a:pPr defTabSz="930219"/>
            <a:fld id="{16E04E81-8A63-40AC-A524-6B3761E64E8B}" type="slidenum">
              <a:rPr lang="en-US" smtClean="0"/>
              <a:pPr defTabSz="930219"/>
              <a:t>2</a:t>
            </a:fld>
            <a:endParaRPr lang="en-US"/>
          </a:p>
        </p:txBody>
      </p:sp>
      <p:sp>
        <p:nvSpPr>
          <p:cNvPr id="2" name="Date Placeholder 1"/>
          <p:cNvSpPr>
            <a:spLocks noGrp="1"/>
          </p:cNvSpPr>
          <p:nvPr>
            <p:ph type="dt" idx="10"/>
          </p:nvPr>
        </p:nvSpPr>
        <p:spPr/>
        <p:txBody>
          <a:bodyPr/>
          <a:lstStyle/>
          <a:p>
            <a:pPr>
              <a:defRPr/>
            </a:pPr>
            <a:r>
              <a:rPr lang="en-US"/>
              <a:t>1.1, L1</a:t>
            </a:r>
            <a:endParaRPr lang="en-US" dirty="0"/>
          </a:p>
        </p:txBody>
      </p:sp>
      <p:sp>
        <p:nvSpPr>
          <p:cNvPr id="3" name="Footer Placeholder 2"/>
          <p:cNvSpPr>
            <a:spLocks noGrp="1"/>
          </p:cNvSpPr>
          <p:nvPr>
            <p:ph type="ftr" sz="quarter" idx="11"/>
          </p:nvPr>
        </p:nvSpPr>
        <p:spPr/>
        <p:txBody>
          <a:bodyPr/>
          <a:lstStyle/>
          <a:p>
            <a:pPr>
              <a:defRPr/>
            </a:pPr>
            <a:r>
              <a:rPr lang="en-US"/>
              <a:t>L-1/155/22/Modini </a:t>
            </a:r>
            <a:endParaRPr lang="en-US" dirty="0"/>
          </a:p>
        </p:txBody>
      </p:sp>
      <p:sp>
        <p:nvSpPr>
          <p:cNvPr id="4" name="Header Placeholder 3"/>
          <p:cNvSpPr>
            <a:spLocks noGrp="1"/>
          </p:cNvSpPr>
          <p:nvPr>
            <p:ph type="hdr" sz="quarter" idx="12"/>
          </p:nvPr>
        </p:nvSpPr>
        <p:spPr/>
        <p:txBody>
          <a:bodyPr/>
          <a:lstStyle/>
          <a:p>
            <a:pPr>
              <a:defRPr/>
            </a:pPr>
            <a:r>
              <a:rPr lang="en-US"/>
              <a:t>CWMS Overview</a:t>
            </a:r>
            <a:endParaRPr lang="en-US" dirty="0"/>
          </a:p>
        </p:txBody>
      </p:sp>
    </p:spTree>
    <p:extLst>
      <p:ext uri="{BB962C8B-B14F-4D97-AF65-F5344CB8AC3E}">
        <p14:creationId xmlns:p14="http://schemas.microsoft.com/office/powerpoint/2010/main" val="3824307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dirty="0">
              <a:solidFill>
                <a:srgbClr val="4D5156"/>
              </a:solidFill>
              <a:effectLst/>
              <a:latin typeface="Roboto" panose="02000000000000000000" pitchFamily="2" charset="0"/>
            </a:endParaRPr>
          </a:p>
        </p:txBody>
      </p:sp>
      <p:sp>
        <p:nvSpPr>
          <p:cNvPr id="4" name="Slide Number Placeholder 3"/>
          <p:cNvSpPr>
            <a:spLocks noGrp="1"/>
          </p:cNvSpPr>
          <p:nvPr>
            <p:ph type="sldNum" sz="quarter" idx="5"/>
          </p:nvPr>
        </p:nvSpPr>
        <p:spPr/>
        <p:txBody>
          <a:bodyPr/>
          <a:lstStyle/>
          <a:p>
            <a:fld id="{E5196E09-C7CB-4B27-BBC9-579CFD0F6422}" type="slidenum">
              <a:rPr lang="en-US" smtClean="0"/>
              <a:t>11</a:t>
            </a:fld>
            <a:endParaRPr lang="en-US"/>
          </a:p>
        </p:txBody>
      </p:sp>
    </p:spTree>
    <p:extLst>
      <p:ext uri="{BB962C8B-B14F-4D97-AF65-F5344CB8AC3E}">
        <p14:creationId xmlns:p14="http://schemas.microsoft.com/office/powerpoint/2010/main" val="3663712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dirty="0">
              <a:solidFill>
                <a:srgbClr val="4D5156"/>
              </a:solidFill>
              <a:effectLst/>
              <a:latin typeface="Roboto" panose="02000000000000000000" pitchFamily="2" charset="0"/>
            </a:endParaRPr>
          </a:p>
        </p:txBody>
      </p:sp>
      <p:sp>
        <p:nvSpPr>
          <p:cNvPr id="4" name="Slide Number Placeholder 3"/>
          <p:cNvSpPr>
            <a:spLocks noGrp="1"/>
          </p:cNvSpPr>
          <p:nvPr>
            <p:ph type="sldNum" sz="quarter" idx="5"/>
          </p:nvPr>
        </p:nvSpPr>
        <p:spPr/>
        <p:txBody>
          <a:bodyPr/>
          <a:lstStyle/>
          <a:p>
            <a:fld id="{E5196E09-C7CB-4B27-BBC9-579CFD0F6422}" type="slidenum">
              <a:rPr lang="en-US" smtClean="0"/>
              <a:t>12</a:t>
            </a:fld>
            <a:endParaRPr lang="en-US"/>
          </a:p>
        </p:txBody>
      </p:sp>
    </p:spTree>
    <p:extLst>
      <p:ext uri="{BB962C8B-B14F-4D97-AF65-F5344CB8AC3E}">
        <p14:creationId xmlns:p14="http://schemas.microsoft.com/office/powerpoint/2010/main" val="11156178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13</a:t>
            </a:fld>
            <a:endParaRPr lang="en-US"/>
          </a:p>
        </p:txBody>
      </p:sp>
    </p:spTree>
    <p:extLst>
      <p:ext uri="{BB962C8B-B14F-4D97-AF65-F5344CB8AC3E}">
        <p14:creationId xmlns:p14="http://schemas.microsoft.com/office/powerpoint/2010/main" val="2701853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14</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3</a:t>
            </a:fld>
            <a:endParaRPr lang="en-US"/>
          </a:p>
        </p:txBody>
      </p:sp>
    </p:spTree>
    <p:extLst>
      <p:ext uri="{BB962C8B-B14F-4D97-AF65-F5344CB8AC3E}">
        <p14:creationId xmlns:p14="http://schemas.microsoft.com/office/powerpoint/2010/main" val="971774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4</a:t>
            </a:fld>
            <a:endParaRPr lang="en-US"/>
          </a:p>
        </p:txBody>
      </p:sp>
    </p:spTree>
    <p:extLst>
      <p:ext uri="{BB962C8B-B14F-4D97-AF65-F5344CB8AC3E}">
        <p14:creationId xmlns:p14="http://schemas.microsoft.com/office/powerpoint/2010/main" val="1375792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5</a:t>
            </a:fld>
            <a:endParaRPr lang="en-US"/>
          </a:p>
        </p:txBody>
      </p:sp>
    </p:spTree>
    <p:extLst>
      <p:ext uri="{BB962C8B-B14F-4D97-AF65-F5344CB8AC3E}">
        <p14:creationId xmlns:p14="http://schemas.microsoft.com/office/powerpoint/2010/main" val="2303481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6</a:t>
            </a:fld>
            <a:endParaRPr lang="en-US"/>
          </a:p>
        </p:txBody>
      </p:sp>
    </p:spTree>
    <p:extLst>
      <p:ext uri="{BB962C8B-B14F-4D97-AF65-F5344CB8AC3E}">
        <p14:creationId xmlns:p14="http://schemas.microsoft.com/office/powerpoint/2010/main" val="2071388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7</a:t>
            </a:fld>
            <a:endParaRPr lang="en-US"/>
          </a:p>
        </p:txBody>
      </p:sp>
    </p:spTree>
    <p:extLst>
      <p:ext uri="{BB962C8B-B14F-4D97-AF65-F5344CB8AC3E}">
        <p14:creationId xmlns:p14="http://schemas.microsoft.com/office/powerpoint/2010/main" val="1463995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8</a:t>
            </a:fld>
            <a:endParaRPr lang="en-US"/>
          </a:p>
        </p:txBody>
      </p:sp>
    </p:spTree>
    <p:extLst>
      <p:ext uri="{BB962C8B-B14F-4D97-AF65-F5344CB8AC3E}">
        <p14:creationId xmlns:p14="http://schemas.microsoft.com/office/powerpoint/2010/main" val="595534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9</a:t>
            </a:fld>
            <a:endParaRPr lang="en-US"/>
          </a:p>
        </p:txBody>
      </p:sp>
    </p:spTree>
    <p:extLst>
      <p:ext uri="{BB962C8B-B14F-4D97-AF65-F5344CB8AC3E}">
        <p14:creationId xmlns:p14="http://schemas.microsoft.com/office/powerpoint/2010/main" val="2160595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5196E09-C7CB-4B27-BBC9-579CFD0F6422}" type="slidenum">
              <a:rPr lang="en-US" smtClean="0"/>
              <a:t>10</a:t>
            </a:fld>
            <a:endParaRPr lang="en-US"/>
          </a:p>
        </p:txBody>
      </p:sp>
    </p:spTree>
    <p:extLst>
      <p:ext uri="{BB962C8B-B14F-4D97-AF65-F5344CB8AC3E}">
        <p14:creationId xmlns:p14="http://schemas.microsoft.com/office/powerpoint/2010/main" val="3663614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488171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97641-519B-41C6-BAD3-6CF08A7B83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0EC50E1-5430-464F-8588-503E29372B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EF87646-64DC-454E-B92A-A02F1D667B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B87EB5-3A1A-4105-8E7D-3B7477A1B332}"/>
              </a:ext>
            </a:extLst>
          </p:cNvPr>
          <p:cNvSpPr>
            <a:spLocks noGrp="1"/>
          </p:cNvSpPr>
          <p:nvPr>
            <p:ph type="dt" sz="half" idx="10"/>
          </p:nvPr>
        </p:nvSpPr>
        <p:spPr/>
        <p:txBody>
          <a:bodyPr/>
          <a:lstStyle/>
          <a:p>
            <a:fld id="{35A8DD56-49F8-4528-B291-8CD13FFDBDA4}" type="datetimeFigureOut">
              <a:rPr lang="en-US" smtClean="0"/>
              <a:t>1/29/2025</a:t>
            </a:fld>
            <a:endParaRPr lang="en-US"/>
          </a:p>
        </p:txBody>
      </p:sp>
      <p:sp>
        <p:nvSpPr>
          <p:cNvPr id="6" name="Footer Placeholder 5">
            <a:extLst>
              <a:ext uri="{FF2B5EF4-FFF2-40B4-BE49-F238E27FC236}">
                <a16:creationId xmlns:a16="http://schemas.microsoft.com/office/drawing/2014/main" id="{FF71DF41-9A80-44E0-9AFA-8E0086CD84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E3EE7B-10D8-4BEA-A5E1-6D8671C6631F}"/>
              </a:ext>
            </a:extLst>
          </p:cNvPr>
          <p:cNvSpPr>
            <a:spLocks noGrp="1"/>
          </p:cNvSpPr>
          <p:nvPr>
            <p:ph type="sldNum" sz="quarter" idx="12"/>
          </p:nvPr>
        </p:nvSpPr>
        <p:spPr/>
        <p:txBody>
          <a:bodyPr/>
          <a:lstStyle/>
          <a:p>
            <a:fld id="{F8358774-B348-4A0D-82A8-497145E212D6}" type="slidenum">
              <a:rPr lang="en-US" smtClean="0"/>
              <a:t>‹#›</a:t>
            </a:fld>
            <a:endParaRPr lang="en-US"/>
          </a:p>
        </p:txBody>
      </p:sp>
    </p:spTree>
    <p:extLst>
      <p:ext uri="{BB962C8B-B14F-4D97-AF65-F5344CB8AC3E}">
        <p14:creationId xmlns:p14="http://schemas.microsoft.com/office/powerpoint/2010/main" val="4288618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61CADFE7-DB33-41A0-9FBF-EA369FBEBA6D}" type="slidenum">
              <a:rPr lang="en-US"/>
              <a:pPr>
                <a:defRPr/>
              </a:pPr>
              <a:t>‹#›</a:t>
            </a:fld>
            <a:endParaRPr lang="en-US"/>
          </a:p>
        </p:txBody>
      </p:sp>
    </p:spTree>
    <p:extLst>
      <p:ext uri="{BB962C8B-B14F-4D97-AF65-F5344CB8AC3E}">
        <p14:creationId xmlns:p14="http://schemas.microsoft.com/office/powerpoint/2010/main" val="3640804752"/>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9710535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3.jpg"/><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image" Target="../media/image1.png"/><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theme" Target="../theme/theme2.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slideLayout" Target="../slideLayouts/slideLayout84.xml"/><Relationship Id="rId3" Type="http://schemas.openxmlformats.org/officeDocument/2006/relationships/slideLayout" Target="../slideLayouts/slideLayout61.xml"/><Relationship Id="rId21" Type="http://schemas.openxmlformats.org/officeDocument/2006/relationships/slideLayout" Target="../slideLayouts/slideLayout79.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slideLayout" Target="../slideLayouts/slideLayout83.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29" Type="http://schemas.openxmlformats.org/officeDocument/2006/relationships/image" Target="../media/image1.png"/><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28" Type="http://schemas.openxmlformats.org/officeDocument/2006/relationships/theme" Target="../theme/theme3.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31" Type="http://schemas.openxmlformats.org/officeDocument/2006/relationships/image" Target="../media/image8.png"/><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slideLayout" Target="../slideLayouts/slideLayout85.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slideLayout" Target="../slideLayouts/slideLayout103.xml"/><Relationship Id="rId26" Type="http://schemas.openxmlformats.org/officeDocument/2006/relationships/slideLayout" Target="../slideLayouts/slideLayout111.xml"/><Relationship Id="rId3" Type="http://schemas.openxmlformats.org/officeDocument/2006/relationships/slideLayout" Target="../slideLayouts/slideLayout88.xml"/><Relationship Id="rId21" Type="http://schemas.openxmlformats.org/officeDocument/2006/relationships/slideLayout" Target="../slideLayouts/slideLayout106.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slideLayout" Target="../slideLayouts/slideLayout102.xml"/><Relationship Id="rId25" Type="http://schemas.openxmlformats.org/officeDocument/2006/relationships/slideLayout" Target="../slideLayouts/slideLayout110.xml"/><Relationship Id="rId2" Type="http://schemas.openxmlformats.org/officeDocument/2006/relationships/slideLayout" Target="../slideLayouts/slideLayout87.xml"/><Relationship Id="rId16" Type="http://schemas.openxmlformats.org/officeDocument/2006/relationships/slideLayout" Target="../slideLayouts/slideLayout101.xml"/><Relationship Id="rId20" Type="http://schemas.openxmlformats.org/officeDocument/2006/relationships/slideLayout" Target="../slideLayouts/slideLayout105.xml"/><Relationship Id="rId29" Type="http://schemas.openxmlformats.org/officeDocument/2006/relationships/theme" Target="../theme/theme4.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24" Type="http://schemas.openxmlformats.org/officeDocument/2006/relationships/slideLayout" Target="../slideLayouts/slideLayout109.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23" Type="http://schemas.openxmlformats.org/officeDocument/2006/relationships/slideLayout" Target="../slideLayouts/slideLayout108.xml"/><Relationship Id="rId28" Type="http://schemas.openxmlformats.org/officeDocument/2006/relationships/slideLayout" Target="../slideLayouts/slideLayout113.xml"/><Relationship Id="rId10" Type="http://schemas.openxmlformats.org/officeDocument/2006/relationships/slideLayout" Target="../slideLayouts/slideLayout95.xml"/><Relationship Id="rId19" Type="http://schemas.openxmlformats.org/officeDocument/2006/relationships/slideLayout" Target="../slideLayouts/slideLayout104.xml"/><Relationship Id="rId31" Type="http://schemas.openxmlformats.org/officeDocument/2006/relationships/image" Target="../media/image8.png"/><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 Id="rId22" Type="http://schemas.openxmlformats.org/officeDocument/2006/relationships/slideLayout" Target="../slideLayouts/slideLayout107.xml"/><Relationship Id="rId27" Type="http://schemas.openxmlformats.org/officeDocument/2006/relationships/slideLayout" Target="../slideLayouts/slideLayout112.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1.xml"/><Relationship Id="rId13" Type="http://schemas.openxmlformats.org/officeDocument/2006/relationships/slideLayout" Target="../slideLayouts/slideLayout126.xml"/><Relationship Id="rId18" Type="http://schemas.openxmlformats.org/officeDocument/2006/relationships/slideLayout" Target="../slideLayouts/slideLayout131.xml"/><Relationship Id="rId26" Type="http://schemas.openxmlformats.org/officeDocument/2006/relationships/slideLayout" Target="../slideLayouts/slideLayout139.xml"/><Relationship Id="rId3" Type="http://schemas.openxmlformats.org/officeDocument/2006/relationships/slideLayout" Target="../slideLayouts/slideLayout116.xml"/><Relationship Id="rId21" Type="http://schemas.openxmlformats.org/officeDocument/2006/relationships/slideLayout" Target="../slideLayouts/slideLayout134.xml"/><Relationship Id="rId7" Type="http://schemas.openxmlformats.org/officeDocument/2006/relationships/slideLayout" Target="../slideLayouts/slideLayout120.xml"/><Relationship Id="rId12" Type="http://schemas.openxmlformats.org/officeDocument/2006/relationships/slideLayout" Target="../slideLayouts/slideLayout125.xml"/><Relationship Id="rId17" Type="http://schemas.openxmlformats.org/officeDocument/2006/relationships/slideLayout" Target="../slideLayouts/slideLayout130.xml"/><Relationship Id="rId25" Type="http://schemas.openxmlformats.org/officeDocument/2006/relationships/slideLayout" Target="../slideLayouts/slideLayout138.xml"/><Relationship Id="rId2" Type="http://schemas.openxmlformats.org/officeDocument/2006/relationships/slideLayout" Target="../slideLayouts/slideLayout115.xml"/><Relationship Id="rId16" Type="http://schemas.openxmlformats.org/officeDocument/2006/relationships/slideLayout" Target="../slideLayouts/slideLayout129.xml"/><Relationship Id="rId20" Type="http://schemas.openxmlformats.org/officeDocument/2006/relationships/slideLayout" Target="../slideLayouts/slideLayout133.xml"/><Relationship Id="rId29" Type="http://schemas.openxmlformats.org/officeDocument/2006/relationships/image" Target="../media/image1.png"/><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24" Type="http://schemas.openxmlformats.org/officeDocument/2006/relationships/slideLayout" Target="../slideLayouts/slideLayout137.xml"/><Relationship Id="rId5" Type="http://schemas.openxmlformats.org/officeDocument/2006/relationships/slideLayout" Target="../slideLayouts/slideLayout118.xml"/><Relationship Id="rId15" Type="http://schemas.openxmlformats.org/officeDocument/2006/relationships/slideLayout" Target="../slideLayouts/slideLayout128.xml"/><Relationship Id="rId23" Type="http://schemas.openxmlformats.org/officeDocument/2006/relationships/slideLayout" Target="../slideLayouts/slideLayout136.xml"/><Relationship Id="rId28" Type="http://schemas.openxmlformats.org/officeDocument/2006/relationships/theme" Target="../theme/theme5.xml"/><Relationship Id="rId10" Type="http://schemas.openxmlformats.org/officeDocument/2006/relationships/slideLayout" Target="../slideLayouts/slideLayout123.xml"/><Relationship Id="rId19" Type="http://schemas.openxmlformats.org/officeDocument/2006/relationships/slideLayout" Target="../slideLayouts/slideLayout132.xml"/><Relationship Id="rId4" Type="http://schemas.openxmlformats.org/officeDocument/2006/relationships/slideLayout" Target="../slideLayouts/slideLayout117.xml"/><Relationship Id="rId9" Type="http://schemas.openxmlformats.org/officeDocument/2006/relationships/slideLayout" Target="../slideLayouts/slideLayout122.xml"/><Relationship Id="rId14" Type="http://schemas.openxmlformats.org/officeDocument/2006/relationships/slideLayout" Target="../slideLayouts/slideLayout127.xml"/><Relationship Id="rId22" Type="http://schemas.openxmlformats.org/officeDocument/2006/relationships/slideLayout" Target="../slideLayouts/slideLayout135.xml"/><Relationship Id="rId27" Type="http://schemas.openxmlformats.org/officeDocument/2006/relationships/slideLayout" Target="../slideLayouts/slideLayout140.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slideLayout" Target="../slideLayouts/slideLayout153.xml"/><Relationship Id="rId18" Type="http://schemas.openxmlformats.org/officeDocument/2006/relationships/slideLayout" Target="../slideLayouts/slideLayout158.xml"/><Relationship Id="rId26" Type="http://schemas.openxmlformats.org/officeDocument/2006/relationships/slideLayout" Target="../slideLayouts/slideLayout166.xml"/><Relationship Id="rId3" Type="http://schemas.openxmlformats.org/officeDocument/2006/relationships/slideLayout" Target="../slideLayouts/slideLayout143.xml"/><Relationship Id="rId21" Type="http://schemas.openxmlformats.org/officeDocument/2006/relationships/slideLayout" Target="../slideLayouts/slideLayout161.xml"/><Relationship Id="rId7" Type="http://schemas.openxmlformats.org/officeDocument/2006/relationships/slideLayout" Target="../slideLayouts/slideLayout147.xml"/><Relationship Id="rId12" Type="http://schemas.openxmlformats.org/officeDocument/2006/relationships/slideLayout" Target="../slideLayouts/slideLayout152.xml"/><Relationship Id="rId17" Type="http://schemas.openxmlformats.org/officeDocument/2006/relationships/slideLayout" Target="../slideLayouts/slideLayout157.xml"/><Relationship Id="rId25" Type="http://schemas.openxmlformats.org/officeDocument/2006/relationships/slideLayout" Target="../slideLayouts/slideLayout165.xml"/><Relationship Id="rId2" Type="http://schemas.openxmlformats.org/officeDocument/2006/relationships/slideLayout" Target="../slideLayouts/slideLayout142.xml"/><Relationship Id="rId16" Type="http://schemas.openxmlformats.org/officeDocument/2006/relationships/slideLayout" Target="../slideLayouts/slideLayout156.xml"/><Relationship Id="rId20" Type="http://schemas.openxmlformats.org/officeDocument/2006/relationships/slideLayout" Target="../slideLayouts/slideLayout160.xml"/><Relationship Id="rId29" Type="http://schemas.openxmlformats.org/officeDocument/2006/relationships/image" Target="../media/image1.png"/><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24" Type="http://schemas.openxmlformats.org/officeDocument/2006/relationships/slideLayout" Target="../slideLayouts/slideLayout164.xml"/><Relationship Id="rId5" Type="http://schemas.openxmlformats.org/officeDocument/2006/relationships/slideLayout" Target="../slideLayouts/slideLayout145.xml"/><Relationship Id="rId15" Type="http://schemas.openxmlformats.org/officeDocument/2006/relationships/slideLayout" Target="../slideLayouts/slideLayout155.xml"/><Relationship Id="rId23" Type="http://schemas.openxmlformats.org/officeDocument/2006/relationships/slideLayout" Target="../slideLayouts/slideLayout163.xml"/><Relationship Id="rId28" Type="http://schemas.openxmlformats.org/officeDocument/2006/relationships/theme" Target="../theme/theme6.xml"/><Relationship Id="rId10" Type="http://schemas.openxmlformats.org/officeDocument/2006/relationships/slideLayout" Target="../slideLayouts/slideLayout150.xml"/><Relationship Id="rId19" Type="http://schemas.openxmlformats.org/officeDocument/2006/relationships/slideLayout" Target="../slideLayouts/slideLayout159.xml"/><Relationship Id="rId4" Type="http://schemas.openxmlformats.org/officeDocument/2006/relationships/slideLayout" Target="../slideLayouts/slideLayout144.xml"/><Relationship Id="rId9" Type="http://schemas.openxmlformats.org/officeDocument/2006/relationships/slideLayout" Target="../slideLayouts/slideLayout149.xml"/><Relationship Id="rId14" Type="http://schemas.openxmlformats.org/officeDocument/2006/relationships/slideLayout" Target="../slideLayouts/slideLayout154.xml"/><Relationship Id="rId22" Type="http://schemas.openxmlformats.org/officeDocument/2006/relationships/slideLayout" Target="../slideLayouts/slideLayout162.xml"/><Relationship Id="rId27" Type="http://schemas.openxmlformats.org/officeDocument/2006/relationships/slideLayout" Target="../slideLayouts/slideLayout167.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9.xml"/><Relationship Id="rId1" Type="http://schemas.openxmlformats.org/officeDocument/2006/relationships/slideLayout" Target="../slideLayouts/slideLayout168.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3"/>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4"/>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5"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 id="2147484200" r:id="rId29"/>
    <p:sldLayoutId id="2147484201" r:id="rId30"/>
    <p:sldLayoutId id="2147484202" r:id="rId31"/>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9.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s://cumulus.corps.cloud/"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image" Target="../media/image26.png"/><Relationship Id="rId5" Type="http://schemas.openxmlformats.org/officeDocument/2006/relationships/image" Target="../media/image25.jpg"/><Relationship Id="rId4" Type="http://schemas.openxmlformats.org/officeDocument/2006/relationships/image" Target="../media/image24.jp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8.xml"/><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7.xml"/><Relationship Id="rId1" Type="http://schemas.openxmlformats.org/officeDocument/2006/relationships/slideLayout" Target="../slideLayouts/slideLayout28.xml"/><Relationship Id="rId4" Type="http://schemas.openxmlformats.org/officeDocument/2006/relationships/image" Target="../media/image31.emf"/></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Forecasting with Ensembles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80359F-177E-E55A-B609-06518E9027F0}"/>
              </a:ext>
            </a:extLst>
          </p:cNvPr>
          <p:cNvSpPr>
            <a:spLocks noGrp="1"/>
          </p:cNvSpPr>
          <p:nvPr>
            <p:ph type="title"/>
          </p:nvPr>
        </p:nvSpPr>
        <p:spPr/>
        <p:txBody>
          <a:bodyPr/>
          <a:lstStyle/>
          <a:p>
            <a:pPr algn="ctr"/>
            <a:r>
              <a:rPr lang="en-US" sz="3200" dirty="0">
                <a:solidFill>
                  <a:srgbClr val="172B4D"/>
                </a:solidFill>
                <a:latin typeface="+mn-lt"/>
              </a:rPr>
              <a:t>Ensemble Forecast Processor</a:t>
            </a:r>
            <a:endParaRPr lang="en-US" dirty="0">
              <a:latin typeface="+mn-lt"/>
            </a:endParaRPr>
          </a:p>
        </p:txBody>
      </p:sp>
      <p:sp>
        <p:nvSpPr>
          <p:cNvPr id="4" name="Content Placeholder 2">
            <a:extLst>
              <a:ext uri="{FF2B5EF4-FFF2-40B4-BE49-F238E27FC236}">
                <a16:creationId xmlns:a16="http://schemas.microsoft.com/office/drawing/2014/main" id="{6CC53C46-39CB-546D-C365-905A2FAC1A43}"/>
              </a:ext>
            </a:extLst>
          </p:cNvPr>
          <p:cNvSpPr txBox="1">
            <a:spLocks/>
          </p:cNvSpPr>
          <p:nvPr/>
        </p:nvSpPr>
        <p:spPr>
          <a:xfrm>
            <a:off x="391269" y="1103764"/>
            <a:ext cx="5350770"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sz="1600" dirty="0">
              <a:solidFill>
                <a:srgbClr val="172B4D"/>
              </a:solidFill>
              <a:latin typeface="+mn-lt"/>
            </a:endParaRPr>
          </a:p>
        </p:txBody>
      </p:sp>
      <p:sp>
        <p:nvSpPr>
          <p:cNvPr id="2" name="Content Placeholder 2">
            <a:extLst>
              <a:ext uri="{FF2B5EF4-FFF2-40B4-BE49-F238E27FC236}">
                <a16:creationId xmlns:a16="http://schemas.microsoft.com/office/drawing/2014/main" id="{7D686E6E-13C9-64D7-574B-C91212B1F022}"/>
              </a:ext>
            </a:extLst>
          </p:cNvPr>
          <p:cNvSpPr txBox="1">
            <a:spLocks/>
          </p:cNvSpPr>
          <p:nvPr/>
        </p:nvSpPr>
        <p:spPr>
          <a:xfrm>
            <a:off x="266700" y="1054427"/>
            <a:ext cx="4783705"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None/>
            </a:pPr>
            <a:r>
              <a:rPr lang="en-US" sz="2000" b="1" dirty="0">
                <a:solidFill>
                  <a:srgbClr val="172B4D"/>
                </a:solidFill>
                <a:latin typeface="+mn-lt"/>
              </a:rPr>
              <a:t>Time Series metrics</a:t>
            </a:r>
          </a:p>
          <a:p>
            <a:pPr marL="0" lvl="1" indent="0">
              <a:buNone/>
            </a:pPr>
            <a:endParaRPr lang="en-US" sz="2000" dirty="0">
              <a:solidFill>
                <a:srgbClr val="172B4D"/>
              </a:solidFill>
              <a:latin typeface="+mn-lt"/>
            </a:endParaRP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Allow for reduced number of ensemble members to be used for input to other models</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For a chosen metric(s) return the specific ensemble member that has the closest volume</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If applicable merge observed time series with the returned ensemble member</a:t>
            </a:r>
          </a:p>
          <a:p>
            <a:pPr lvl="1">
              <a:buFont typeface="Wingdings" panose="05000000000000000000" pitchFamily="2" charset="2"/>
              <a:buChar char="§"/>
            </a:pPr>
            <a:endParaRPr lang="en-US" sz="2000" dirty="0">
              <a:solidFill>
                <a:srgbClr val="172B4D"/>
              </a:solidFill>
              <a:latin typeface="+mn-lt"/>
            </a:endParaRPr>
          </a:p>
        </p:txBody>
      </p:sp>
      <p:pic>
        <p:nvPicPr>
          <p:cNvPr id="9" name="Picture 8">
            <a:extLst>
              <a:ext uri="{FF2B5EF4-FFF2-40B4-BE49-F238E27FC236}">
                <a16:creationId xmlns:a16="http://schemas.microsoft.com/office/drawing/2014/main" id="{76484D0B-91AE-4E3A-5F10-27CDD02E51E6}"/>
              </a:ext>
            </a:extLst>
          </p:cNvPr>
          <p:cNvPicPr>
            <a:picLocks noChangeAspect="1"/>
          </p:cNvPicPr>
          <p:nvPr/>
        </p:nvPicPr>
        <p:blipFill>
          <a:blip r:embed="rId3"/>
          <a:stretch>
            <a:fillRect/>
          </a:stretch>
        </p:blipFill>
        <p:spPr>
          <a:xfrm>
            <a:off x="5468282" y="1687075"/>
            <a:ext cx="6457018" cy="4193972"/>
          </a:xfrm>
          <a:prstGeom prst="rect">
            <a:avLst/>
          </a:prstGeom>
        </p:spPr>
      </p:pic>
    </p:spTree>
    <p:extLst>
      <p:ext uri="{BB962C8B-B14F-4D97-AF65-F5344CB8AC3E}">
        <p14:creationId xmlns:p14="http://schemas.microsoft.com/office/powerpoint/2010/main" val="3294993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7EFC9A5-4C17-E10F-2137-3DD463482EA6}"/>
              </a:ext>
            </a:extLst>
          </p:cNvPr>
          <p:cNvSpPr>
            <a:spLocks noGrp="1"/>
          </p:cNvSpPr>
          <p:nvPr>
            <p:ph type="title"/>
          </p:nvPr>
        </p:nvSpPr>
        <p:spPr/>
        <p:txBody>
          <a:bodyPr/>
          <a:lstStyle/>
          <a:p>
            <a:pPr algn="ctr"/>
            <a:r>
              <a:rPr lang="en-US" dirty="0"/>
              <a:t>Summarized ensemble forecast</a:t>
            </a:r>
          </a:p>
        </p:txBody>
      </p:sp>
      <p:grpSp>
        <p:nvGrpSpPr>
          <p:cNvPr id="14" name="Group 13">
            <a:extLst>
              <a:ext uri="{FF2B5EF4-FFF2-40B4-BE49-F238E27FC236}">
                <a16:creationId xmlns:a16="http://schemas.microsoft.com/office/drawing/2014/main" id="{369628A9-7093-0523-8F75-F0F0E9233F7A}"/>
              </a:ext>
            </a:extLst>
          </p:cNvPr>
          <p:cNvGrpSpPr/>
          <p:nvPr/>
        </p:nvGrpSpPr>
        <p:grpSpPr>
          <a:xfrm>
            <a:off x="551778" y="954744"/>
            <a:ext cx="1048870" cy="1470211"/>
            <a:chOff x="582706" y="1228164"/>
            <a:chExt cx="1048870" cy="1470211"/>
          </a:xfrm>
        </p:grpSpPr>
        <p:sp>
          <p:nvSpPr>
            <p:cNvPr id="12" name="Cylinder 11">
              <a:extLst>
                <a:ext uri="{FF2B5EF4-FFF2-40B4-BE49-F238E27FC236}">
                  <a16:creationId xmlns:a16="http://schemas.microsoft.com/office/drawing/2014/main" id="{523DA28E-F136-AB34-2D36-0BFA03DC17AE}"/>
                </a:ext>
              </a:extLst>
            </p:cNvPr>
            <p:cNvSpPr/>
            <p:nvPr/>
          </p:nvSpPr>
          <p:spPr>
            <a:xfrm>
              <a:off x="582706" y="1228164"/>
              <a:ext cx="1048870" cy="1470211"/>
            </a:xfrm>
            <a:prstGeom prst="can">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41683399-FC44-313E-41B4-A456384AEAD7}"/>
                </a:ext>
              </a:extLst>
            </p:cNvPr>
            <p:cNvSpPr txBox="1"/>
            <p:nvPr/>
          </p:nvSpPr>
          <p:spPr>
            <a:xfrm>
              <a:off x="681317" y="1568858"/>
              <a:ext cx="851647" cy="923330"/>
            </a:xfrm>
            <a:prstGeom prst="rect">
              <a:avLst/>
            </a:prstGeom>
            <a:noFill/>
          </p:spPr>
          <p:txBody>
            <a:bodyPr wrap="square" rtlCol="0">
              <a:spAutoFit/>
            </a:bodyPr>
            <a:lstStyle/>
            <a:p>
              <a:pPr algn="ctr"/>
              <a:r>
                <a:rPr lang="en-US" b="1" dirty="0"/>
                <a:t>Raw</a:t>
              </a:r>
            </a:p>
            <a:p>
              <a:pPr algn="ctr"/>
              <a:r>
                <a:rPr lang="en-US" b="1" dirty="0"/>
                <a:t>HEFS Data</a:t>
              </a:r>
            </a:p>
          </p:txBody>
        </p:sp>
      </p:grpSp>
      <p:cxnSp>
        <p:nvCxnSpPr>
          <p:cNvPr id="41" name="Straight Arrow Connector 40">
            <a:extLst>
              <a:ext uri="{FF2B5EF4-FFF2-40B4-BE49-F238E27FC236}">
                <a16:creationId xmlns:a16="http://schemas.microsoft.com/office/drawing/2014/main" id="{131C1000-1EE3-E07B-6FFF-EEC9864A7B30}"/>
              </a:ext>
            </a:extLst>
          </p:cNvPr>
          <p:cNvCxnSpPr>
            <a:cxnSpLocks/>
          </p:cNvCxnSpPr>
          <p:nvPr/>
        </p:nvCxnSpPr>
        <p:spPr>
          <a:xfrm flipV="1">
            <a:off x="1628131" y="1453789"/>
            <a:ext cx="2776205" cy="931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FA07BD09-9582-C67B-1C6C-728B4FC23130}"/>
              </a:ext>
            </a:extLst>
          </p:cNvPr>
          <p:cNvGrpSpPr/>
          <p:nvPr/>
        </p:nvGrpSpPr>
        <p:grpSpPr>
          <a:xfrm>
            <a:off x="4431819" y="991866"/>
            <a:ext cx="2870175" cy="926196"/>
            <a:chOff x="3890682" y="1138519"/>
            <a:chExt cx="2205318" cy="1102658"/>
          </a:xfrm>
        </p:grpSpPr>
        <p:sp>
          <p:nvSpPr>
            <p:cNvPr id="4" name="Rectangle 3">
              <a:extLst>
                <a:ext uri="{FF2B5EF4-FFF2-40B4-BE49-F238E27FC236}">
                  <a16:creationId xmlns:a16="http://schemas.microsoft.com/office/drawing/2014/main" id="{9C453C27-90E9-8E7D-ACC6-CFA5FB28B8B6}"/>
                </a:ext>
              </a:extLst>
            </p:cNvPr>
            <p:cNvSpPr/>
            <p:nvPr/>
          </p:nvSpPr>
          <p:spPr>
            <a:xfrm>
              <a:off x="3890682" y="1138519"/>
              <a:ext cx="2205318" cy="1102658"/>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ontent Placeholder 1">
              <a:extLst>
                <a:ext uri="{FF2B5EF4-FFF2-40B4-BE49-F238E27FC236}">
                  <a16:creationId xmlns:a16="http://schemas.microsoft.com/office/drawing/2014/main" id="{709F0C5A-E36F-6F91-8B72-CF1468A661D2}"/>
                </a:ext>
              </a:extLst>
            </p:cNvPr>
            <p:cNvSpPr txBox="1">
              <a:spLocks/>
            </p:cNvSpPr>
            <p:nvPr/>
          </p:nvSpPr>
          <p:spPr bwMode="auto">
            <a:xfrm>
              <a:off x="4225641" y="1454446"/>
              <a:ext cx="1391965" cy="596310"/>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Extract</a:t>
              </a:r>
              <a:endParaRPr lang="en-US" sz="1600" b="1" dirty="0">
                <a:solidFill>
                  <a:schemeClr val="tx1"/>
                </a:solidFill>
              </a:endParaRPr>
            </a:p>
          </p:txBody>
        </p:sp>
      </p:grpSp>
      <p:sp>
        <p:nvSpPr>
          <p:cNvPr id="17" name="Content Placeholder 1">
            <a:extLst>
              <a:ext uri="{FF2B5EF4-FFF2-40B4-BE49-F238E27FC236}">
                <a16:creationId xmlns:a16="http://schemas.microsoft.com/office/drawing/2014/main" id="{C61CA795-F104-BC52-B57E-024759E430CB}"/>
              </a:ext>
            </a:extLst>
          </p:cNvPr>
          <p:cNvSpPr txBox="1">
            <a:spLocks/>
          </p:cNvSpPr>
          <p:nvPr/>
        </p:nvSpPr>
        <p:spPr bwMode="auto">
          <a:xfrm>
            <a:off x="4380580" y="3522785"/>
            <a:ext cx="3150914" cy="83965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Ensemble Forecast</a:t>
            </a:r>
          </a:p>
          <a:p>
            <a:pPr algn="ctr"/>
            <a:r>
              <a:rPr lang="en-US" sz="1800" b="1" dirty="0">
                <a:solidFill>
                  <a:schemeClr val="tx1"/>
                </a:solidFill>
              </a:rPr>
              <a:t>Processor (EFP)</a:t>
            </a:r>
            <a:endParaRPr lang="en-US" sz="1600" b="1" dirty="0">
              <a:solidFill>
                <a:schemeClr val="tx1"/>
              </a:solidFill>
            </a:endParaRPr>
          </a:p>
        </p:txBody>
      </p:sp>
      <p:grpSp>
        <p:nvGrpSpPr>
          <p:cNvPr id="25" name="Group 24">
            <a:extLst>
              <a:ext uri="{FF2B5EF4-FFF2-40B4-BE49-F238E27FC236}">
                <a16:creationId xmlns:a16="http://schemas.microsoft.com/office/drawing/2014/main" id="{0AF666DD-42ED-7F37-D80A-36942D83DD69}"/>
              </a:ext>
            </a:extLst>
          </p:cNvPr>
          <p:cNvGrpSpPr/>
          <p:nvPr/>
        </p:nvGrpSpPr>
        <p:grpSpPr>
          <a:xfrm>
            <a:off x="4434840" y="5748935"/>
            <a:ext cx="2870174" cy="933099"/>
            <a:chOff x="3890682" y="5526741"/>
            <a:chExt cx="2205318" cy="1110877"/>
          </a:xfrm>
        </p:grpSpPr>
        <p:sp>
          <p:nvSpPr>
            <p:cNvPr id="8" name="Rectangle 7">
              <a:extLst>
                <a:ext uri="{FF2B5EF4-FFF2-40B4-BE49-F238E27FC236}">
                  <a16:creationId xmlns:a16="http://schemas.microsoft.com/office/drawing/2014/main" id="{F926A197-79DC-7847-7F9E-CEA11D3AE8D6}"/>
                </a:ext>
              </a:extLst>
            </p:cNvPr>
            <p:cNvSpPr/>
            <p:nvPr/>
          </p:nvSpPr>
          <p:spPr>
            <a:xfrm>
              <a:off x="3890682" y="5526741"/>
              <a:ext cx="2205318" cy="1102658"/>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ontent Placeholder 1">
              <a:extLst>
                <a:ext uri="{FF2B5EF4-FFF2-40B4-BE49-F238E27FC236}">
                  <a16:creationId xmlns:a16="http://schemas.microsoft.com/office/drawing/2014/main" id="{47384D93-A897-3CD7-8CE8-A16A01A0AD1C}"/>
                </a:ext>
              </a:extLst>
            </p:cNvPr>
            <p:cNvSpPr txBox="1">
              <a:spLocks/>
            </p:cNvSpPr>
            <p:nvPr/>
          </p:nvSpPr>
          <p:spPr bwMode="auto">
            <a:xfrm>
              <a:off x="3890682" y="5812707"/>
              <a:ext cx="2205318" cy="8249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HEC-RAS + HEC-FIA</a:t>
              </a:r>
              <a:endParaRPr lang="en-US" sz="1600" b="1" dirty="0">
                <a:solidFill>
                  <a:schemeClr val="tx1"/>
                </a:solidFill>
              </a:endParaRPr>
            </a:p>
          </p:txBody>
        </p:sp>
      </p:grpSp>
      <p:grpSp>
        <p:nvGrpSpPr>
          <p:cNvPr id="19" name="Group 18">
            <a:extLst>
              <a:ext uri="{FF2B5EF4-FFF2-40B4-BE49-F238E27FC236}">
                <a16:creationId xmlns:a16="http://schemas.microsoft.com/office/drawing/2014/main" id="{418B19D3-B3B4-9F88-E808-C0B49480C615}"/>
              </a:ext>
            </a:extLst>
          </p:cNvPr>
          <p:cNvGrpSpPr/>
          <p:nvPr/>
        </p:nvGrpSpPr>
        <p:grpSpPr>
          <a:xfrm>
            <a:off x="9969667" y="2207759"/>
            <a:ext cx="2038969" cy="2345757"/>
            <a:chOff x="484094" y="1382465"/>
            <a:chExt cx="1048870" cy="1470211"/>
          </a:xfrm>
        </p:grpSpPr>
        <p:sp>
          <p:nvSpPr>
            <p:cNvPr id="20" name="Cylinder 19">
              <a:extLst>
                <a:ext uri="{FF2B5EF4-FFF2-40B4-BE49-F238E27FC236}">
                  <a16:creationId xmlns:a16="http://schemas.microsoft.com/office/drawing/2014/main" id="{9DEEA46F-7A8D-96AF-7E31-FF6C7C4DF0D4}"/>
                </a:ext>
              </a:extLst>
            </p:cNvPr>
            <p:cNvSpPr/>
            <p:nvPr/>
          </p:nvSpPr>
          <p:spPr>
            <a:xfrm>
              <a:off x="484094" y="1382465"/>
              <a:ext cx="1048870" cy="1470211"/>
            </a:xfrm>
            <a:prstGeom prst="can">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E38A04AC-CB0A-F53E-AE7C-B19AAF605DCF}"/>
                </a:ext>
              </a:extLst>
            </p:cNvPr>
            <p:cNvSpPr txBox="1"/>
            <p:nvPr/>
          </p:nvSpPr>
          <p:spPr>
            <a:xfrm>
              <a:off x="582705" y="2040190"/>
              <a:ext cx="851647" cy="369332"/>
            </a:xfrm>
            <a:prstGeom prst="rect">
              <a:avLst/>
            </a:prstGeom>
            <a:noFill/>
          </p:spPr>
          <p:txBody>
            <a:bodyPr wrap="square" rtlCol="0">
              <a:spAutoFit/>
            </a:bodyPr>
            <a:lstStyle/>
            <a:p>
              <a:pPr algn="ctr"/>
              <a:r>
                <a:rPr lang="en-US" b="1" dirty="0"/>
                <a:t>DSS</a:t>
              </a:r>
            </a:p>
          </p:txBody>
        </p:sp>
      </p:grpSp>
      <p:sp>
        <p:nvSpPr>
          <p:cNvPr id="30" name="TextBox 29">
            <a:extLst>
              <a:ext uri="{FF2B5EF4-FFF2-40B4-BE49-F238E27FC236}">
                <a16:creationId xmlns:a16="http://schemas.microsoft.com/office/drawing/2014/main" id="{D9D151CF-8313-C939-C5A8-EB667EA7E954}"/>
              </a:ext>
            </a:extLst>
          </p:cNvPr>
          <p:cNvSpPr txBox="1"/>
          <p:nvPr/>
        </p:nvSpPr>
        <p:spPr>
          <a:xfrm>
            <a:off x="7809661" y="1090407"/>
            <a:ext cx="2391537" cy="369332"/>
          </a:xfrm>
          <a:prstGeom prst="rect">
            <a:avLst/>
          </a:prstGeom>
          <a:noFill/>
        </p:spPr>
        <p:txBody>
          <a:bodyPr wrap="square" rtlCol="0">
            <a:spAutoFit/>
          </a:bodyPr>
          <a:lstStyle/>
          <a:p>
            <a:r>
              <a:rPr lang="en-US" b="1" dirty="0"/>
              <a:t>Ensemble DSS </a:t>
            </a:r>
          </a:p>
        </p:txBody>
      </p:sp>
      <p:sp>
        <p:nvSpPr>
          <p:cNvPr id="34" name="TextBox 33">
            <a:extLst>
              <a:ext uri="{FF2B5EF4-FFF2-40B4-BE49-F238E27FC236}">
                <a16:creationId xmlns:a16="http://schemas.microsoft.com/office/drawing/2014/main" id="{FF4D83EB-CA3F-E275-60C8-F1411B91BAA0}"/>
              </a:ext>
            </a:extLst>
          </p:cNvPr>
          <p:cNvSpPr txBox="1"/>
          <p:nvPr/>
        </p:nvSpPr>
        <p:spPr>
          <a:xfrm>
            <a:off x="7665405" y="3237197"/>
            <a:ext cx="1971675" cy="369332"/>
          </a:xfrm>
          <a:prstGeom prst="rect">
            <a:avLst/>
          </a:prstGeom>
          <a:noFill/>
        </p:spPr>
        <p:txBody>
          <a:bodyPr wrap="square" rtlCol="0">
            <a:spAutoFit/>
          </a:bodyPr>
          <a:lstStyle/>
          <a:p>
            <a:r>
              <a:rPr lang="en-US" b="1" dirty="0"/>
              <a:t>Ensemble DSS</a:t>
            </a:r>
          </a:p>
        </p:txBody>
      </p:sp>
      <p:sp>
        <p:nvSpPr>
          <p:cNvPr id="38" name="TextBox 37">
            <a:extLst>
              <a:ext uri="{FF2B5EF4-FFF2-40B4-BE49-F238E27FC236}">
                <a16:creationId xmlns:a16="http://schemas.microsoft.com/office/drawing/2014/main" id="{C51CE2B8-0CD9-C205-E5F4-FB066F9D2BF1}"/>
              </a:ext>
            </a:extLst>
          </p:cNvPr>
          <p:cNvSpPr txBox="1"/>
          <p:nvPr/>
        </p:nvSpPr>
        <p:spPr>
          <a:xfrm>
            <a:off x="7847960" y="5137656"/>
            <a:ext cx="2075597" cy="369332"/>
          </a:xfrm>
          <a:prstGeom prst="rect">
            <a:avLst/>
          </a:prstGeom>
          <a:noFill/>
        </p:spPr>
        <p:txBody>
          <a:bodyPr wrap="square" rtlCol="0">
            <a:spAutoFit/>
          </a:bodyPr>
          <a:lstStyle/>
          <a:p>
            <a:r>
              <a:rPr lang="en-US" b="1" dirty="0"/>
              <a:t>Regulated Flows</a:t>
            </a:r>
          </a:p>
        </p:txBody>
      </p:sp>
      <p:cxnSp>
        <p:nvCxnSpPr>
          <p:cNvPr id="44" name="Straight Arrow Connector 43">
            <a:extLst>
              <a:ext uri="{FF2B5EF4-FFF2-40B4-BE49-F238E27FC236}">
                <a16:creationId xmlns:a16="http://schemas.microsoft.com/office/drawing/2014/main" id="{2C37C4DC-52CA-AF55-CDAF-4F9A67CAC36F}"/>
              </a:ext>
            </a:extLst>
          </p:cNvPr>
          <p:cNvCxnSpPr>
            <a:cxnSpLocks/>
          </p:cNvCxnSpPr>
          <p:nvPr/>
        </p:nvCxnSpPr>
        <p:spPr>
          <a:xfrm flipH="1">
            <a:off x="7311299" y="3572315"/>
            <a:ext cx="2658368"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or: Elbow 50">
            <a:extLst>
              <a:ext uri="{FF2B5EF4-FFF2-40B4-BE49-F238E27FC236}">
                <a16:creationId xmlns:a16="http://schemas.microsoft.com/office/drawing/2014/main" id="{2225A413-9068-2F8A-0F48-9F14A6F14E74}"/>
              </a:ext>
            </a:extLst>
          </p:cNvPr>
          <p:cNvCxnSpPr>
            <a:cxnSpLocks/>
            <a:stCxn id="4" idx="3"/>
            <a:endCxn id="20" idx="1"/>
          </p:cNvCxnSpPr>
          <p:nvPr/>
        </p:nvCxnSpPr>
        <p:spPr>
          <a:xfrm>
            <a:off x="7301994" y="1454964"/>
            <a:ext cx="3687158" cy="752795"/>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CA2C82C3-4199-2037-D6CD-5073C66EDC5C}"/>
              </a:ext>
            </a:extLst>
          </p:cNvPr>
          <p:cNvCxnSpPr>
            <a:cxnSpLocks/>
            <a:endCxn id="8" idx="3"/>
          </p:cNvCxnSpPr>
          <p:nvPr/>
        </p:nvCxnSpPr>
        <p:spPr>
          <a:xfrm rot="10800000" flipV="1">
            <a:off x="7305014" y="4491325"/>
            <a:ext cx="4329774" cy="1720707"/>
          </a:xfrm>
          <a:prstGeom prst="bentConnector3">
            <a:avLst>
              <a:gd name="adj1" fmla="val -487"/>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3D44B8AA-8A66-D09F-F544-7D48393BC202}"/>
              </a:ext>
            </a:extLst>
          </p:cNvPr>
          <p:cNvCxnSpPr>
            <a:cxnSpLocks/>
            <a:endCxn id="20" idx="3"/>
          </p:cNvCxnSpPr>
          <p:nvPr/>
        </p:nvCxnSpPr>
        <p:spPr>
          <a:xfrm flipV="1">
            <a:off x="7320601" y="4553516"/>
            <a:ext cx="3668551" cy="950081"/>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7BE8F6F-4F5D-F8C8-75DD-E208A288279F}"/>
              </a:ext>
            </a:extLst>
          </p:cNvPr>
          <p:cNvSpPr txBox="1"/>
          <p:nvPr/>
        </p:nvSpPr>
        <p:spPr>
          <a:xfrm>
            <a:off x="1933614" y="1068618"/>
            <a:ext cx="1875585" cy="369332"/>
          </a:xfrm>
          <a:prstGeom prst="rect">
            <a:avLst/>
          </a:prstGeom>
          <a:noFill/>
        </p:spPr>
        <p:txBody>
          <a:bodyPr wrap="square" rtlCol="0">
            <a:spAutoFit/>
          </a:bodyPr>
          <a:lstStyle/>
          <a:p>
            <a:r>
              <a:rPr lang="en-US" b="1" dirty="0"/>
              <a:t>Ensemble CSV</a:t>
            </a:r>
          </a:p>
        </p:txBody>
      </p:sp>
      <p:sp>
        <p:nvSpPr>
          <p:cNvPr id="66" name="TextBox 65">
            <a:extLst>
              <a:ext uri="{FF2B5EF4-FFF2-40B4-BE49-F238E27FC236}">
                <a16:creationId xmlns:a16="http://schemas.microsoft.com/office/drawing/2014/main" id="{9DDCF49F-4577-74CA-81DA-04B19FFA85DC}"/>
              </a:ext>
            </a:extLst>
          </p:cNvPr>
          <p:cNvSpPr txBox="1"/>
          <p:nvPr/>
        </p:nvSpPr>
        <p:spPr>
          <a:xfrm>
            <a:off x="7847960" y="5840020"/>
            <a:ext cx="2075597" cy="369332"/>
          </a:xfrm>
          <a:prstGeom prst="rect">
            <a:avLst/>
          </a:prstGeom>
          <a:noFill/>
        </p:spPr>
        <p:txBody>
          <a:bodyPr wrap="square" rtlCol="0">
            <a:spAutoFit/>
          </a:bodyPr>
          <a:lstStyle/>
          <a:p>
            <a:r>
              <a:rPr lang="en-US" b="1" dirty="0"/>
              <a:t>Regulated Flows</a:t>
            </a:r>
          </a:p>
        </p:txBody>
      </p:sp>
      <p:sp>
        <p:nvSpPr>
          <p:cNvPr id="67" name="TextBox 66">
            <a:extLst>
              <a:ext uri="{FF2B5EF4-FFF2-40B4-BE49-F238E27FC236}">
                <a16:creationId xmlns:a16="http://schemas.microsoft.com/office/drawing/2014/main" id="{3436F79D-B002-9162-E187-ED3A204C40F0}"/>
              </a:ext>
            </a:extLst>
          </p:cNvPr>
          <p:cNvSpPr txBox="1"/>
          <p:nvPr/>
        </p:nvSpPr>
        <p:spPr>
          <a:xfrm>
            <a:off x="7809661" y="4414465"/>
            <a:ext cx="2417758" cy="646331"/>
          </a:xfrm>
          <a:prstGeom prst="rect">
            <a:avLst/>
          </a:prstGeom>
          <a:noFill/>
        </p:spPr>
        <p:txBody>
          <a:bodyPr wrap="square" rtlCol="0">
            <a:spAutoFit/>
          </a:bodyPr>
          <a:lstStyle/>
          <a:p>
            <a:r>
              <a:rPr lang="en-US" b="1" dirty="0"/>
              <a:t>Metric Data + Uncontrolled Flows</a:t>
            </a:r>
          </a:p>
        </p:txBody>
      </p:sp>
      <p:sp>
        <p:nvSpPr>
          <p:cNvPr id="68" name="TextBox 67">
            <a:extLst>
              <a:ext uri="{FF2B5EF4-FFF2-40B4-BE49-F238E27FC236}">
                <a16:creationId xmlns:a16="http://schemas.microsoft.com/office/drawing/2014/main" id="{326D5E88-18E5-D284-A547-C99693458836}"/>
              </a:ext>
            </a:extLst>
          </p:cNvPr>
          <p:cNvSpPr txBox="1"/>
          <p:nvPr/>
        </p:nvSpPr>
        <p:spPr>
          <a:xfrm>
            <a:off x="7813441" y="3808095"/>
            <a:ext cx="1444845" cy="369332"/>
          </a:xfrm>
          <a:prstGeom prst="rect">
            <a:avLst/>
          </a:prstGeom>
          <a:noFill/>
        </p:spPr>
        <p:txBody>
          <a:bodyPr wrap="square" rtlCol="0">
            <a:spAutoFit/>
          </a:bodyPr>
          <a:lstStyle/>
          <a:p>
            <a:r>
              <a:rPr lang="en-US" b="1" dirty="0"/>
              <a:t>Metric Data</a:t>
            </a:r>
          </a:p>
        </p:txBody>
      </p:sp>
      <p:cxnSp>
        <p:nvCxnSpPr>
          <p:cNvPr id="75" name="Straight Arrow Connector 74">
            <a:extLst>
              <a:ext uri="{FF2B5EF4-FFF2-40B4-BE49-F238E27FC236}">
                <a16:creationId xmlns:a16="http://schemas.microsoft.com/office/drawing/2014/main" id="{8950EDFD-4C56-8D07-1C85-613252C8B057}"/>
              </a:ext>
            </a:extLst>
          </p:cNvPr>
          <p:cNvCxnSpPr>
            <a:cxnSpLocks/>
          </p:cNvCxnSpPr>
          <p:nvPr/>
        </p:nvCxnSpPr>
        <p:spPr>
          <a:xfrm>
            <a:off x="7320601" y="4149711"/>
            <a:ext cx="2673396"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8BB09EB4-5B64-0C13-4474-C26BD3E8286C}"/>
              </a:ext>
            </a:extLst>
          </p:cNvPr>
          <p:cNvPicPr>
            <a:picLocks noChangeAspect="1"/>
          </p:cNvPicPr>
          <p:nvPr/>
        </p:nvPicPr>
        <p:blipFill>
          <a:blip r:embed="rId3"/>
          <a:stretch>
            <a:fillRect/>
          </a:stretch>
        </p:blipFill>
        <p:spPr>
          <a:xfrm>
            <a:off x="403329" y="2713473"/>
            <a:ext cx="3606964" cy="3824625"/>
          </a:xfrm>
          <a:prstGeom prst="rect">
            <a:avLst/>
          </a:prstGeom>
        </p:spPr>
      </p:pic>
      <p:sp>
        <p:nvSpPr>
          <p:cNvPr id="33" name="Content Placeholder 1">
            <a:extLst>
              <a:ext uri="{FF2B5EF4-FFF2-40B4-BE49-F238E27FC236}">
                <a16:creationId xmlns:a16="http://schemas.microsoft.com/office/drawing/2014/main" id="{151F4FD2-1B29-9A5D-D3A9-0C0C794327D3}"/>
              </a:ext>
            </a:extLst>
          </p:cNvPr>
          <p:cNvSpPr txBox="1">
            <a:spLocks/>
          </p:cNvSpPr>
          <p:nvPr/>
        </p:nvSpPr>
        <p:spPr bwMode="auto">
          <a:xfrm>
            <a:off x="5002168" y="2275653"/>
            <a:ext cx="1659369" cy="7456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HEC-</a:t>
            </a:r>
            <a:r>
              <a:rPr lang="en-US" sz="1800" b="1" dirty="0" err="1">
                <a:solidFill>
                  <a:schemeClr val="tx1"/>
                </a:solidFill>
              </a:rPr>
              <a:t>MetVue</a:t>
            </a:r>
            <a:endParaRPr lang="en-US" sz="1800" b="1" dirty="0">
              <a:solidFill>
                <a:schemeClr val="tx1"/>
              </a:solidFill>
            </a:endParaRPr>
          </a:p>
          <a:p>
            <a:pPr algn="ctr"/>
            <a:r>
              <a:rPr lang="en-US" sz="1800" b="1" dirty="0">
                <a:solidFill>
                  <a:schemeClr val="tx1"/>
                </a:solidFill>
              </a:rPr>
              <a:t> + </a:t>
            </a:r>
          </a:p>
          <a:p>
            <a:pPr algn="ctr"/>
            <a:r>
              <a:rPr lang="en-US" sz="1800" b="1" dirty="0">
                <a:solidFill>
                  <a:schemeClr val="tx1"/>
                </a:solidFill>
              </a:rPr>
              <a:t>HEC-HMS</a:t>
            </a:r>
            <a:endParaRPr lang="en-US" sz="1600" b="1" dirty="0">
              <a:solidFill>
                <a:schemeClr val="tx1"/>
              </a:solidFill>
            </a:endParaRPr>
          </a:p>
        </p:txBody>
      </p:sp>
      <p:sp>
        <p:nvSpPr>
          <p:cNvPr id="45" name="Content Placeholder 1">
            <a:extLst>
              <a:ext uri="{FF2B5EF4-FFF2-40B4-BE49-F238E27FC236}">
                <a16:creationId xmlns:a16="http://schemas.microsoft.com/office/drawing/2014/main" id="{384A7FC9-F588-7DF4-83CD-D4CEDE41BFFB}"/>
              </a:ext>
            </a:extLst>
          </p:cNvPr>
          <p:cNvSpPr txBox="1">
            <a:spLocks/>
          </p:cNvSpPr>
          <p:nvPr/>
        </p:nvSpPr>
        <p:spPr bwMode="auto">
          <a:xfrm>
            <a:off x="5028642" y="4875739"/>
            <a:ext cx="1606419" cy="370113"/>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HEC-</a:t>
            </a:r>
            <a:r>
              <a:rPr lang="en-US" sz="1800" b="1" dirty="0" err="1">
                <a:solidFill>
                  <a:schemeClr val="tx1"/>
                </a:solidFill>
              </a:rPr>
              <a:t>ResSim</a:t>
            </a:r>
            <a:endParaRPr lang="en-US" sz="1600" b="1" dirty="0">
              <a:solidFill>
                <a:schemeClr val="tx1"/>
              </a:solidFill>
            </a:endParaRPr>
          </a:p>
        </p:txBody>
      </p:sp>
      <p:sp>
        <p:nvSpPr>
          <p:cNvPr id="60" name="Rectangle 59">
            <a:extLst>
              <a:ext uri="{FF2B5EF4-FFF2-40B4-BE49-F238E27FC236}">
                <a16:creationId xmlns:a16="http://schemas.microsoft.com/office/drawing/2014/main" id="{1CEC7A4D-F6B1-6AF2-814B-F04AE59DA30C}"/>
              </a:ext>
            </a:extLst>
          </p:cNvPr>
          <p:cNvSpPr/>
          <p:nvPr/>
        </p:nvSpPr>
        <p:spPr>
          <a:xfrm>
            <a:off x="4431819" y="2258200"/>
            <a:ext cx="2870175" cy="926196"/>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83E68E49-5D39-2B97-DC93-8A32FA921361}"/>
              </a:ext>
            </a:extLst>
          </p:cNvPr>
          <p:cNvSpPr/>
          <p:nvPr/>
        </p:nvSpPr>
        <p:spPr>
          <a:xfrm>
            <a:off x="4442753" y="4642696"/>
            <a:ext cx="2870175" cy="926195"/>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6ABC2A0E-AF60-1580-F180-8FDA91F83EF6}"/>
              </a:ext>
            </a:extLst>
          </p:cNvPr>
          <p:cNvSpPr/>
          <p:nvPr/>
        </p:nvSpPr>
        <p:spPr>
          <a:xfrm>
            <a:off x="4457914" y="3416736"/>
            <a:ext cx="2870174" cy="926195"/>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4" name="Straight Arrow Connector 73">
            <a:extLst>
              <a:ext uri="{FF2B5EF4-FFF2-40B4-BE49-F238E27FC236}">
                <a16:creationId xmlns:a16="http://schemas.microsoft.com/office/drawing/2014/main" id="{8D425203-20E6-69C2-2C4D-E07D1E1C8AC3}"/>
              </a:ext>
            </a:extLst>
          </p:cNvPr>
          <p:cNvCxnSpPr>
            <a:cxnSpLocks/>
          </p:cNvCxnSpPr>
          <p:nvPr/>
        </p:nvCxnSpPr>
        <p:spPr>
          <a:xfrm flipH="1">
            <a:off x="7311298" y="2398659"/>
            <a:ext cx="2658369"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EA05B98D-9157-5AC2-0C2E-B511C4936D4B}"/>
              </a:ext>
            </a:extLst>
          </p:cNvPr>
          <p:cNvCxnSpPr>
            <a:cxnSpLocks/>
          </p:cNvCxnSpPr>
          <p:nvPr/>
        </p:nvCxnSpPr>
        <p:spPr>
          <a:xfrm rot="10800000" flipV="1">
            <a:off x="7311298" y="4534007"/>
            <a:ext cx="3256690" cy="493499"/>
          </a:xfrm>
          <a:prstGeom prst="bentConnector3">
            <a:avLst>
              <a:gd name="adj1" fmla="val -159"/>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70E07D14-889D-C977-2C97-5C39C299932A}"/>
              </a:ext>
            </a:extLst>
          </p:cNvPr>
          <p:cNvSpPr txBox="1"/>
          <p:nvPr/>
        </p:nvSpPr>
        <p:spPr>
          <a:xfrm>
            <a:off x="7516541" y="2029327"/>
            <a:ext cx="2171179" cy="369332"/>
          </a:xfrm>
          <a:prstGeom prst="rect">
            <a:avLst/>
          </a:prstGeom>
          <a:noFill/>
        </p:spPr>
        <p:txBody>
          <a:bodyPr wrap="square" rtlCol="0">
            <a:spAutoFit/>
          </a:bodyPr>
          <a:lstStyle/>
          <a:p>
            <a:r>
              <a:rPr lang="en-US" b="1" dirty="0"/>
              <a:t>Gridded DSS</a:t>
            </a:r>
          </a:p>
        </p:txBody>
      </p:sp>
      <p:sp>
        <p:nvSpPr>
          <p:cNvPr id="7" name="TextBox 6">
            <a:extLst>
              <a:ext uri="{FF2B5EF4-FFF2-40B4-BE49-F238E27FC236}">
                <a16:creationId xmlns:a16="http://schemas.microsoft.com/office/drawing/2014/main" id="{0484CD37-F10B-D2E1-E54C-469362EFBF03}"/>
              </a:ext>
            </a:extLst>
          </p:cNvPr>
          <p:cNvSpPr txBox="1"/>
          <p:nvPr/>
        </p:nvSpPr>
        <p:spPr>
          <a:xfrm>
            <a:off x="7372762" y="2597266"/>
            <a:ext cx="2621235" cy="369332"/>
          </a:xfrm>
          <a:prstGeom prst="rect">
            <a:avLst/>
          </a:prstGeom>
          <a:noFill/>
        </p:spPr>
        <p:txBody>
          <a:bodyPr wrap="square" rtlCol="0">
            <a:spAutoFit/>
          </a:bodyPr>
          <a:lstStyle/>
          <a:p>
            <a:r>
              <a:rPr lang="en-US" b="1" dirty="0"/>
              <a:t>Uncontrolled Flows</a:t>
            </a:r>
          </a:p>
        </p:txBody>
      </p:sp>
      <p:cxnSp>
        <p:nvCxnSpPr>
          <p:cNvPr id="9" name="Straight Arrow Connector 8">
            <a:extLst>
              <a:ext uri="{FF2B5EF4-FFF2-40B4-BE49-F238E27FC236}">
                <a16:creationId xmlns:a16="http://schemas.microsoft.com/office/drawing/2014/main" id="{F555DC06-4B25-FED0-A156-EDC3D733FC92}"/>
              </a:ext>
            </a:extLst>
          </p:cNvPr>
          <p:cNvCxnSpPr>
            <a:cxnSpLocks/>
          </p:cNvCxnSpPr>
          <p:nvPr/>
        </p:nvCxnSpPr>
        <p:spPr>
          <a:xfrm flipV="1">
            <a:off x="7312386" y="2966598"/>
            <a:ext cx="2679086" cy="43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6304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03BE828-83BE-B5A8-5975-F68763809D6B}"/>
              </a:ext>
            </a:extLst>
          </p:cNvPr>
          <p:cNvPicPr>
            <a:picLocks noChangeAspect="1"/>
          </p:cNvPicPr>
          <p:nvPr/>
        </p:nvPicPr>
        <p:blipFill>
          <a:blip r:embed="rId3"/>
          <a:stretch>
            <a:fillRect/>
          </a:stretch>
        </p:blipFill>
        <p:spPr>
          <a:xfrm>
            <a:off x="419100" y="2674049"/>
            <a:ext cx="3633614" cy="3852883"/>
          </a:xfrm>
          <a:prstGeom prst="rect">
            <a:avLst/>
          </a:prstGeom>
        </p:spPr>
      </p:pic>
      <p:sp>
        <p:nvSpPr>
          <p:cNvPr id="3" name="Title 2">
            <a:extLst>
              <a:ext uri="{FF2B5EF4-FFF2-40B4-BE49-F238E27FC236}">
                <a16:creationId xmlns:a16="http://schemas.microsoft.com/office/drawing/2014/main" id="{27EFC9A5-4C17-E10F-2137-3DD463482EA6}"/>
              </a:ext>
            </a:extLst>
          </p:cNvPr>
          <p:cNvSpPr>
            <a:spLocks noGrp="1"/>
          </p:cNvSpPr>
          <p:nvPr>
            <p:ph type="title"/>
          </p:nvPr>
        </p:nvSpPr>
        <p:spPr/>
        <p:txBody>
          <a:bodyPr/>
          <a:lstStyle/>
          <a:p>
            <a:pPr algn="ctr"/>
            <a:r>
              <a:rPr lang="en-US" dirty="0"/>
              <a:t>Regulated ensemble forecast</a:t>
            </a:r>
          </a:p>
        </p:txBody>
      </p:sp>
      <p:grpSp>
        <p:nvGrpSpPr>
          <p:cNvPr id="14" name="Group 13">
            <a:extLst>
              <a:ext uri="{FF2B5EF4-FFF2-40B4-BE49-F238E27FC236}">
                <a16:creationId xmlns:a16="http://schemas.microsoft.com/office/drawing/2014/main" id="{369628A9-7093-0523-8F75-F0F0E9233F7A}"/>
              </a:ext>
            </a:extLst>
          </p:cNvPr>
          <p:cNvGrpSpPr/>
          <p:nvPr/>
        </p:nvGrpSpPr>
        <p:grpSpPr>
          <a:xfrm>
            <a:off x="551778" y="954744"/>
            <a:ext cx="1048870" cy="1470211"/>
            <a:chOff x="582706" y="1228164"/>
            <a:chExt cx="1048870" cy="1470211"/>
          </a:xfrm>
        </p:grpSpPr>
        <p:sp>
          <p:nvSpPr>
            <p:cNvPr id="12" name="Cylinder 11">
              <a:extLst>
                <a:ext uri="{FF2B5EF4-FFF2-40B4-BE49-F238E27FC236}">
                  <a16:creationId xmlns:a16="http://schemas.microsoft.com/office/drawing/2014/main" id="{523DA28E-F136-AB34-2D36-0BFA03DC17AE}"/>
                </a:ext>
              </a:extLst>
            </p:cNvPr>
            <p:cNvSpPr/>
            <p:nvPr/>
          </p:nvSpPr>
          <p:spPr>
            <a:xfrm>
              <a:off x="582706" y="1228164"/>
              <a:ext cx="1048870" cy="1470211"/>
            </a:xfrm>
            <a:prstGeom prst="can">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41683399-FC44-313E-41B4-A456384AEAD7}"/>
                </a:ext>
              </a:extLst>
            </p:cNvPr>
            <p:cNvSpPr txBox="1"/>
            <p:nvPr/>
          </p:nvSpPr>
          <p:spPr>
            <a:xfrm>
              <a:off x="681317" y="1568858"/>
              <a:ext cx="851647" cy="923330"/>
            </a:xfrm>
            <a:prstGeom prst="rect">
              <a:avLst/>
            </a:prstGeom>
            <a:noFill/>
          </p:spPr>
          <p:txBody>
            <a:bodyPr wrap="square" rtlCol="0">
              <a:spAutoFit/>
            </a:bodyPr>
            <a:lstStyle/>
            <a:p>
              <a:pPr algn="ctr"/>
              <a:r>
                <a:rPr lang="en-US" b="1" dirty="0"/>
                <a:t>Raw</a:t>
              </a:r>
            </a:p>
            <a:p>
              <a:pPr algn="ctr"/>
              <a:r>
                <a:rPr lang="en-US" b="1" dirty="0"/>
                <a:t>HEFS Data</a:t>
              </a:r>
            </a:p>
          </p:txBody>
        </p:sp>
      </p:grpSp>
      <p:cxnSp>
        <p:nvCxnSpPr>
          <p:cNvPr id="41" name="Straight Arrow Connector 40">
            <a:extLst>
              <a:ext uri="{FF2B5EF4-FFF2-40B4-BE49-F238E27FC236}">
                <a16:creationId xmlns:a16="http://schemas.microsoft.com/office/drawing/2014/main" id="{131C1000-1EE3-E07B-6FFF-EEC9864A7B30}"/>
              </a:ext>
            </a:extLst>
          </p:cNvPr>
          <p:cNvCxnSpPr>
            <a:cxnSpLocks/>
          </p:cNvCxnSpPr>
          <p:nvPr/>
        </p:nvCxnSpPr>
        <p:spPr>
          <a:xfrm flipV="1">
            <a:off x="1628131" y="1453789"/>
            <a:ext cx="2776205" cy="931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FA07BD09-9582-C67B-1C6C-728B4FC23130}"/>
              </a:ext>
            </a:extLst>
          </p:cNvPr>
          <p:cNvGrpSpPr/>
          <p:nvPr/>
        </p:nvGrpSpPr>
        <p:grpSpPr>
          <a:xfrm>
            <a:off x="4431819" y="991866"/>
            <a:ext cx="2870175" cy="926196"/>
            <a:chOff x="3890682" y="1138519"/>
            <a:chExt cx="2205318" cy="1102658"/>
          </a:xfrm>
        </p:grpSpPr>
        <p:sp>
          <p:nvSpPr>
            <p:cNvPr id="4" name="Rectangle 3">
              <a:extLst>
                <a:ext uri="{FF2B5EF4-FFF2-40B4-BE49-F238E27FC236}">
                  <a16:creationId xmlns:a16="http://schemas.microsoft.com/office/drawing/2014/main" id="{9C453C27-90E9-8E7D-ACC6-CFA5FB28B8B6}"/>
                </a:ext>
              </a:extLst>
            </p:cNvPr>
            <p:cNvSpPr/>
            <p:nvPr/>
          </p:nvSpPr>
          <p:spPr>
            <a:xfrm>
              <a:off x="3890682" y="1138519"/>
              <a:ext cx="2205318" cy="1102658"/>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ontent Placeholder 1">
              <a:extLst>
                <a:ext uri="{FF2B5EF4-FFF2-40B4-BE49-F238E27FC236}">
                  <a16:creationId xmlns:a16="http://schemas.microsoft.com/office/drawing/2014/main" id="{709F0C5A-E36F-6F91-8B72-CF1468A661D2}"/>
                </a:ext>
              </a:extLst>
            </p:cNvPr>
            <p:cNvSpPr txBox="1">
              <a:spLocks/>
            </p:cNvSpPr>
            <p:nvPr/>
          </p:nvSpPr>
          <p:spPr bwMode="auto">
            <a:xfrm>
              <a:off x="4225641" y="1454446"/>
              <a:ext cx="1391965" cy="596310"/>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Extract</a:t>
              </a:r>
              <a:endParaRPr lang="en-US" sz="1600" b="1" dirty="0">
                <a:solidFill>
                  <a:schemeClr val="tx1"/>
                </a:solidFill>
              </a:endParaRPr>
            </a:p>
          </p:txBody>
        </p:sp>
      </p:grpSp>
      <p:sp>
        <p:nvSpPr>
          <p:cNvPr id="17" name="Content Placeholder 1">
            <a:extLst>
              <a:ext uri="{FF2B5EF4-FFF2-40B4-BE49-F238E27FC236}">
                <a16:creationId xmlns:a16="http://schemas.microsoft.com/office/drawing/2014/main" id="{C61CA795-F104-BC52-B57E-024759E430CB}"/>
              </a:ext>
            </a:extLst>
          </p:cNvPr>
          <p:cNvSpPr txBox="1">
            <a:spLocks/>
          </p:cNvSpPr>
          <p:nvPr/>
        </p:nvSpPr>
        <p:spPr bwMode="auto">
          <a:xfrm>
            <a:off x="4302383" y="3524534"/>
            <a:ext cx="3150914" cy="83965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Ensemble </a:t>
            </a:r>
          </a:p>
          <a:p>
            <a:pPr algn="ctr"/>
            <a:r>
              <a:rPr lang="en-US" sz="1800" b="1" dirty="0">
                <a:solidFill>
                  <a:schemeClr val="tx1"/>
                </a:solidFill>
              </a:rPr>
              <a:t>HEC-</a:t>
            </a:r>
            <a:r>
              <a:rPr lang="en-US" sz="1800" b="1" dirty="0" err="1">
                <a:solidFill>
                  <a:schemeClr val="tx1"/>
                </a:solidFill>
              </a:rPr>
              <a:t>ResSim</a:t>
            </a:r>
            <a:endParaRPr lang="en-US" sz="1800" b="1" dirty="0">
              <a:solidFill>
                <a:schemeClr val="tx1"/>
              </a:solidFill>
            </a:endParaRPr>
          </a:p>
        </p:txBody>
      </p:sp>
      <p:grpSp>
        <p:nvGrpSpPr>
          <p:cNvPr id="25" name="Group 24">
            <a:extLst>
              <a:ext uri="{FF2B5EF4-FFF2-40B4-BE49-F238E27FC236}">
                <a16:creationId xmlns:a16="http://schemas.microsoft.com/office/drawing/2014/main" id="{0AF666DD-42ED-7F37-D80A-36942D83DD69}"/>
              </a:ext>
            </a:extLst>
          </p:cNvPr>
          <p:cNvGrpSpPr/>
          <p:nvPr/>
        </p:nvGrpSpPr>
        <p:grpSpPr>
          <a:xfrm>
            <a:off x="4434840" y="5748935"/>
            <a:ext cx="2870174" cy="933099"/>
            <a:chOff x="3890682" y="5526741"/>
            <a:chExt cx="2205318" cy="1110877"/>
          </a:xfrm>
        </p:grpSpPr>
        <p:sp>
          <p:nvSpPr>
            <p:cNvPr id="8" name="Rectangle 7">
              <a:extLst>
                <a:ext uri="{FF2B5EF4-FFF2-40B4-BE49-F238E27FC236}">
                  <a16:creationId xmlns:a16="http://schemas.microsoft.com/office/drawing/2014/main" id="{F926A197-79DC-7847-7F9E-CEA11D3AE8D6}"/>
                </a:ext>
              </a:extLst>
            </p:cNvPr>
            <p:cNvSpPr/>
            <p:nvPr/>
          </p:nvSpPr>
          <p:spPr>
            <a:xfrm>
              <a:off x="3890682" y="5526741"/>
              <a:ext cx="2205318" cy="1102658"/>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Content Placeholder 1">
              <a:extLst>
                <a:ext uri="{FF2B5EF4-FFF2-40B4-BE49-F238E27FC236}">
                  <a16:creationId xmlns:a16="http://schemas.microsoft.com/office/drawing/2014/main" id="{47384D93-A897-3CD7-8CE8-A16A01A0AD1C}"/>
                </a:ext>
              </a:extLst>
            </p:cNvPr>
            <p:cNvSpPr txBox="1">
              <a:spLocks/>
            </p:cNvSpPr>
            <p:nvPr/>
          </p:nvSpPr>
          <p:spPr bwMode="auto">
            <a:xfrm>
              <a:off x="3890682" y="5812707"/>
              <a:ext cx="2205318" cy="8249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HEC-RAS + HEC-FIA</a:t>
              </a:r>
              <a:endParaRPr lang="en-US" sz="1600" b="1" dirty="0">
                <a:solidFill>
                  <a:schemeClr val="tx1"/>
                </a:solidFill>
              </a:endParaRPr>
            </a:p>
          </p:txBody>
        </p:sp>
      </p:grpSp>
      <p:grpSp>
        <p:nvGrpSpPr>
          <p:cNvPr id="19" name="Group 18">
            <a:extLst>
              <a:ext uri="{FF2B5EF4-FFF2-40B4-BE49-F238E27FC236}">
                <a16:creationId xmlns:a16="http://schemas.microsoft.com/office/drawing/2014/main" id="{418B19D3-B3B4-9F88-E808-C0B49480C615}"/>
              </a:ext>
            </a:extLst>
          </p:cNvPr>
          <p:cNvGrpSpPr/>
          <p:nvPr/>
        </p:nvGrpSpPr>
        <p:grpSpPr>
          <a:xfrm>
            <a:off x="10578380" y="2126011"/>
            <a:ext cx="1430256" cy="2427506"/>
            <a:chOff x="484094" y="1382465"/>
            <a:chExt cx="1048870" cy="1470211"/>
          </a:xfrm>
        </p:grpSpPr>
        <p:sp>
          <p:nvSpPr>
            <p:cNvPr id="20" name="Cylinder 19">
              <a:extLst>
                <a:ext uri="{FF2B5EF4-FFF2-40B4-BE49-F238E27FC236}">
                  <a16:creationId xmlns:a16="http://schemas.microsoft.com/office/drawing/2014/main" id="{9DEEA46F-7A8D-96AF-7E31-FF6C7C4DF0D4}"/>
                </a:ext>
              </a:extLst>
            </p:cNvPr>
            <p:cNvSpPr/>
            <p:nvPr/>
          </p:nvSpPr>
          <p:spPr>
            <a:xfrm>
              <a:off x="484094" y="1382465"/>
              <a:ext cx="1048870" cy="1470211"/>
            </a:xfrm>
            <a:prstGeom prst="can">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E38A04AC-CB0A-F53E-AE7C-B19AAF605DCF}"/>
                </a:ext>
              </a:extLst>
            </p:cNvPr>
            <p:cNvSpPr txBox="1"/>
            <p:nvPr/>
          </p:nvSpPr>
          <p:spPr>
            <a:xfrm>
              <a:off x="582705" y="2040190"/>
              <a:ext cx="851647" cy="369332"/>
            </a:xfrm>
            <a:prstGeom prst="rect">
              <a:avLst/>
            </a:prstGeom>
            <a:noFill/>
          </p:spPr>
          <p:txBody>
            <a:bodyPr wrap="square" rtlCol="0">
              <a:spAutoFit/>
            </a:bodyPr>
            <a:lstStyle/>
            <a:p>
              <a:pPr algn="ctr"/>
              <a:r>
                <a:rPr lang="en-US" b="1" dirty="0"/>
                <a:t>DSS</a:t>
              </a:r>
            </a:p>
          </p:txBody>
        </p:sp>
      </p:grpSp>
      <p:sp>
        <p:nvSpPr>
          <p:cNvPr id="30" name="TextBox 29">
            <a:extLst>
              <a:ext uri="{FF2B5EF4-FFF2-40B4-BE49-F238E27FC236}">
                <a16:creationId xmlns:a16="http://schemas.microsoft.com/office/drawing/2014/main" id="{D9D151CF-8313-C939-C5A8-EB667EA7E954}"/>
              </a:ext>
            </a:extLst>
          </p:cNvPr>
          <p:cNvSpPr txBox="1"/>
          <p:nvPr/>
        </p:nvSpPr>
        <p:spPr>
          <a:xfrm>
            <a:off x="7809661" y="1090407"/>
            <a:ext cx="2391537" cy="369332"/>
          </a:xfrm>
          <a:prstGeom prst="rect">
            <a:avLst/>
          </a:prstGeom>
          <a:noFill/>
        </p:spPr>
        <p:txBody>
          <a:bodyPr wrap="square" rtlCol="0">
            <a:spAutoFit/>
          </a:bodyPr>
          <a:lstStyle/>
          <a:p>
            <a:r>
              <a:rPr lang="en-US" b="1" dirty="0"/>
              <a:t>Ensemble DSS </a:t>
            </a:r>
          </a:p>
        </p:txBody>
      </p:sp>
      <p:sp>
        <p:nvSpPr>
          <p:cNvPr id="34" name="TextBox 33">
            <a:extLst>
              <a:ext uri="{FF2B5EF4-FFF2-40B4-BE49-F238E27FC236}">
                <a16:creationId xmlns:a16="http://schemas.microsoft.com/office/drawing/2014/main" id="{FF4D83EB-CA3F-E275-60C8-F1411B91BAA0}"/>
              </a:ext>
            </a:extLst>
          </p:cNvPr>
          <p:cNvSpPr txBox="1"/>
          <p:nvPr/>
        </p:nvSpPr>
        <p:spPr>
          <a:xfrm>
            <a:off x="7797178" y="3169557"/>
            <a:ext cx="3262974" cy="646331"/>
          </a:xfrm>
          <a:prstGeom prst="rect">
            <a:avLst/>
          </a:prstGeom>
          <a:noFill/>
        </p:spPr>
        <p:txBody>
          <a:bodyPr wrap="square" rtlCol="0">
            <a:spAutoFit/>
          </a:bodyPr>
          <a:lstStyle/>
          <a:p>
            <a:r>
              <a:rPr lang="en-US" b="1" dirty="0"/>
              <a:t>Ensemble DSS + Uncontrolled Flows</a:t>
            </a:r>
          </a:p>
        </p:txBody>
      </p:sp>
      <p:sp>
        <p:nvSpPr>
          <p:cNvPr id="38" name="TextBox 37">
            <a:extLst>
              <a:ext uri="{FF2B5EF4-FFF2-40B4-BE49-F238E27FC236}">
                <a16:creationId xmlns:a16="http://schemas.microsoft.com/office/drawing/2014/main" id="{C51CE2B8-0CD9-C205-E5F4-FB066F9D2BF1}"/>
              </a:ext>
            </a:extLst>
          </p:cNvPr>
          <p:cNvSpPr txBox="1"/>
          <p:nvPr/>
        </p:nvSpPr>
        <p:spPr>
          <a:xfrm>
            <a:off x="7847960" y="5137656"/>
            <a:ext cx="2531145" cy="369332"/>
          </a:xfrm>
          <a:prstGeom prst="rect">
            <a:avLst/>
          </a:prstGeom>
          <a:noFill/>
        </p:spPr>
        <p:txBody>
          <a:bodyPr wrap="square" rtlCol="0">
            <a:spAutoFit/>
          </a:bodyPr>
          <a:lstStyle/>
          <a:p>
            <a:r>
              <a:rPr lang="en-US" b="1" dirty="0"/>
              <a:t>Ensemble Summary</a:t>
            </a:r>
          </a:p>
        </p:txBody>
      </p:sp>
      <p:cxnSp>
        <p:nvCxnSpPr>
          <p:cNvPr id="44" name="Straight Arrow Connector 43">
            <a:extLst>
              <a:ext uri="{FF2B5EF4-FFF2-40B4-BE49-F238E27FC236}">
                <a16:creationId xmlns:a16="http://schemas.microsoft.com/office/drawing/2014/main" id="{2C37C4DC-52CA-AF55-CDAF-4F9A67CAC36F}"/>
              </a:ext>
            </a:extLst>
          </p:cNvPr>
          <p:cNvCxnSpPr>
            <a:cxnSpLocks/>
          </p:cNvCxnSpPr>
          <p:nvPr/>
        </p:nvCxnSpPr>
        <p:spPr>
          <a:xfrm flipH="1">
            <a:off x="7349024" y="3797488"/>
            <a:ext cx="3218964"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or: Elbow 50">
            <a:extLst>
              <a:ext uri="{FF2B5EF4-FFF2-40B4-BE49-F238E27FC236}">
                <a16:creationId xmlns:a16="http://schemas.microsoft.com/office/drawing/2014/main" id="{2225A413-9068-2F8A-0F48-9F14A6F14E74}"/>
              </a:ext>
            </a:extLst>
          </p:cNvPr>
          <p:cNvCxnSpPr>
            <a:cxnSpLocks/>
            <a:stCxn id="4" idx="3"/>
            <a:endCxn id="20" idx="1"/>
          </p:cNvCxnSpPr>
          <p:nvPr/>
        </p:nvCxnSpPr>
        <p:spPr>
          <a:xfrm>
            <a:off x="7301994" y="1454964"/>
            <a:ext cx="3991514" cy="671047"/>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CA2C82C3-4199-2037-D6CD-5073C66EDC5C}"/>
              </a:ext>
            </a:extLst>
          </p:cNvPr>
          <p:cNvCxnSpPr>
            <a:cxnSpLocks/>
            <a:endCxn id="8" idx="3"/>
          </p:cNvCxnSpPr>
          <p:nvPr/>
        </p:nvCxnSpPr>
        <p:spPr>
          <a:xfrm rot="10800000" flipV="1">
            <a:off x="7305014" y="4537051"/>
            <a:ext cx="4467886" cy="1674981"/>
          </a:xfrm>
          <a:prstGeom prst="bentConnector3">
            <a:avLst>
              <a:gd name="adj1" fmla="val 540"/>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3D44B8AA-8A66-D09F-F544-7D48393BC202}"/>
              </a:ext>
            </a:extLst>
          </p:cNvPr>
          <p:cNvCxnSpPr>
            <a:cxnSpLocks/>
            <a:endCxn id="20" idx="3"/>
          </p:cNvCxnSpPr>
          <p:nvPr/>
        </p:nvCxnSpPr>
        <p:spPr>
          <a:xfrm flipV="1">
            <a:off x="7320601" y="4553517"/>
            <a:ext cx="3972907" cy="950080"/>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7BE8F6F-4F5D-F8C8-75DD-E208A288279F}"/>
              </a:ext>
            </a:extLst>
          </p:cNvPr>
          <p:cNvSpPr txBox="1"/>
          <p:nvPr/>
        </p:nvSpPr>
        <p:spPr>
          <a:xfrm>
            <a:off x="1933614" y="1068618"/>
            <a:ext cx="1875585" cy="369332"/>
          </a:xfrm>
          <a:prstGeom prst="rect">
            <a:avLst/>
          </a:prstGeom>
          <a:noFill/>
        </p:spPr>
        <p:txBody>
          <a:bodyPr wrap="square" rtlCol="0">
            <a:spAutoFit/>
          </a:bodyPr>
          <a:lstStyle/>
          <a:p>
            <a:r>
              <a:rPr lang="en-US" b="1" dirty="0"/>
              <a:t>Ensemble CSV</a:t>
            </a:r>
          </a:p>
        </p:txBody>
      </p:sp>
      <p:sp>
        <p:nvSpPr>
          <p:cNvPr id="66" name="TextBox 65">
            <a:extLst>
              <a:ext uri="{FF2B5EF4-FFF2-40B4-BE49-F238E27FC236}">
                <a16:creationId xmlns:a16="http://schemas.microsoft.com/office/drawing/2014/main" id="{9DDCF49F-4577-74CA-81DA-04B19FFA85DC}"/>
              </a:ext>
            </a:extLst>
          </p:cNvPr>
          <p:cNvSpPr txBox="1"/>
          <p:nvPr/>
        </p:nvSpPr>
        <p:spPr>
          <a:xfrm>
            <a:off x="8296875" y="5842700"/>
            <a:ext cx="2531145" cy="369332"/>
          </a:xfrm>
          <a:prstGeom prst="rect">
            <a:avLst/>
          </a:prstGeom>
          <a:noFill/>
        </p:spPr>
        <p:txBody>
          <a:bodyPr wrap="square" rtlCol="0">
            <a:spAutoFit/>
          </a:bodyPr>
          <a:lstStyle/>
          <a:p>
            <a:r>
              <a:rPr lang="en-US" b="1" dirty="0"/>
              <a:t>Ensemble Summary</a:t>
            </a:r>
          </a:p>
        </p:txBody>
      </p:sp>
      <p:sp>
        <p:nvSpPr>
          <p:cNvPr id="67" name="TextBox 66">
            <a:extLst>
              <a:ext uri="{FF2B5EF4-FFF2-40B4-BE49-F238E27FC236}">
                <a16:creationId xmlns:a16="http://schemas.microsoft.com/office/drawing/2014/main" id="{3436F79D-B002-9162-E187-ED3A204C40F0}"/>
              </a:ext>
            </a:extLst>
          </p:cNvPr>
          <p:cNvSpPr txBox="1"/>
          <p:nvPr/>
        </p:nvSpPr>
        <p:spPr>
          <a:xfrm>
            <a:off x="7516541" y="4597274"/>
            <a:ext cx="3150914" cy="369332"/>
          </a:xfrm>
          <a:prstGeom prst="rect">
            <a:avLst/>
          </a:prstGeom>
          <a:noFill/>
        </p:spPr>
        <p:txBody>
          <a:bodyPr wrap="square" rtlCol="0">
            <a:spAutoFit/>
          </a:bodyPr>
          <a:lstStyle/>
          <a:p>
            <a:r>
              <a:rPr lang="en-US" b="1" dirty="0"/>
              <a:t>Regulated Ensemble DSS</a:t>
            </a:r>
          </a:p>
        </p:txBody>
      </p:sp>
      <p:cxnSp>
        <p:nvCxnSpPr>
          <p:cNvPr id="75" name="Straight Arrow Connector 74">
            <a:extLst>
              <a:ext uri="{FF2B5EF4-FFF2-40B4-BE49-F238E27FC236}">
                <a16:creationId xmlns:a16="http://schemas.microsoft.com/office/drawing/2014/main" id="{8950EDFD-4C56-8D07-1C85-613252C8B057}"/>
              </a:ext>
            </a:extLst>
          </p:cNvPr>
          <p:cNvCxnSpPr>
            <a:cxnSpLocks/>
          </p:cNvCxnSpPr>
          <p:nvPr/>
        </p:nvCxnSpPr>
        <p:spPr>
          <a:xfrm>
            <a:off x="7349024" y="4316882"/>
            <a:ext cx="3218964"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Content Placeholder 1">
            <a:extLst>
              <a:ext uri="{FF2B5EF4-FFF2-40B4-BE49-F238E27FC236}">
                <a16:creationId xmlns:a16="http://schemas.microsoft.com/office/drawing/2014/main" id="{151F4FD2-1B29-9A5D-D3A9-0C0C794327D3}"/>
              </a:ext>
            </a:extLst>
          </p:cNvPr>
          <p:cNvSpPr txBox="1">
            <a:spLocks/>
          </p:cNvSpPr>
          <p:nvPr/>
        </p:nvSpPr>
        <p:spPr bwMode="auto">
          <a:xfrm>
            <a:off x="5002168" y="2275653"/>
            <a:ext cx="1659369" cy="7456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HEC-</a:t>
            </a:r>
            <a:r>
              <a:rPr lang="en-US" sz="1800" b="1" dirty="0" err="1">
                <a:solidFill>
                  <a:schemeClr val="tx1"/>
                </a:solidFill>
              </a:rPr>
              <a:t>MetVue</a:t>
            </a:r>
            <a:endParaRPr lang="en-US" sz="1800" b="1" dirty="0">
              <a:solidFill>
                <a:schemeClr val="tx1"/>
              </a:solidFill>
            </a:endParaRPr>
          </a:p>
          <a:p>
            <a:pPr algn="ctr"/>
            <a:r>
              <a:rPr lang="en-US" sz="1800" b="1" dirty="0">
                <a:solidFill>
                  <a:schemeClr val="tx1"/>
                </a:solidFill>
              </a:rPr>
              <a:t> + </a:t>
            </a:r>
          </a:p>
          <a:p>
            <a:pPr algn="ctr"/>
            <a:r>
              <a:rPr lang="en-US" sz="1800" b="1" dirty="0">
                <a:solidFill>
                  <a:schemeClr val="tx1"/>
                </a:solidFill>
              </a:rPr>
              <a:t>HEC-HMS</a:t>
            </a:r>
            <a:endParaRPr lang="en-US" sz="1600" b="1" dirty="0">
              <a:solidFill>
                <a:schemeClr val="tx1"/>
              </a:solidFill>
            </a:endParaRPr>
          </a:p>
        </p:txBody>
      </p:sp>
      <p:sp>
        <p:nvSpPr>
          <p:cNvPr id="45" name="Content Placeholder 1">
            <a:extLst>
              <a:ext uri="{FF2B5EF4-FFF2-40B4-BE49-F238E27FC236}">
                <a16:creationId xmlns:a16="http://schemas.microsoft.com/office/drawing/2014/main" id="{384A7FC9-F588-7DF4-83CD-D4CEDE41BFFB}"/>
              </a:ext>
            </a:extLst>
          </p:cNvPr>
          <p:cNvSpPr txBox="1">
            <a:spLocks/>
          </p:cNvSpPr>
          <p:nvPr/>
        </p:nvSpPr>
        <p:spPr bwMode="auto">
          <a:xfrm>
            <a:off x="4786900" y="4623188"/>
            <a:ext cx="2212201" cy="370113"/>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gn="ctr"/>
            <a:r>
              <a:rPr lang="en-US" sz="1800" b="1" dirty="0">
                <a:solidFill>
                  <a:schemeClr val="tx1"/>
                </a:solidFill>
              </a:rPr>
              <a:t>Ensemble Forecast</a:t>
            </a:r>
          </a:p>
          <a:p>
            <a:pPr algn="ctr"/>
            <a:r>
              <a:rPr lang="en-US" sz="1800" b="1" dirty="0">
                <a:solidFill>
                  <a:schemeClr val="tx1"/>
                </a:solidFill>
              </a:rPr>
              <a:t>Processor (EFP)</a:t>
            </a:r>
            <a:endParaRPr lang="en-US" sz="1600" b="1" dirty="0">
              <a:solidFill>
                <a:schemeClr val="tx1"/>
              </a:solidFill>
            </a:endParaRPr>
          </a:p>
          <a:p>
            <a:pPr algn="ctr"/>
            <a:endParaRPr lang="en-US" sz="1600" b="1" dirty="0">
              <a:solidFill>
                <a:schemeClr val="tx1"/>
              </a:solidFill>
            </a:endParaRPr>
          </a:p>
        </p:txBody>
      </p:sp>
      <p:sp>
        <p:nvSpPr>
          <p:cNvPr id="60" name="Rectangle 59">
            <a:extLst>
              <a:ext uri="{FF2B5EF4-FFF2-40B4-BE49-F238E27FC236}">
                <a16:creationId xmlns:a16="http://schemas.microsoft.com/office/drawing/2014/main" id="{1CEC7A4D-F6B1-6AF2-814B-F04AE59DA30C}"/>
              </a:ext>
            </a:extLst>
          </p:cNvPr>
          <p:cNvSpPr/>
          <p:nvPr/>
        </p:nvSpPr>
        <p:spPr>
          <a:xfrm>
            <a:off x="4431819" y="2258200"/>
            <a:ext cx="2870175" cy="926196"/>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83E68E49-5D39-2B97-DC93-8A32FA921361}"/>
              </a:ext>
            </a:extLst>
          </p:cNvPr>
          <p:cNvSpPr/>
          <p:nvPr/>
        </p:nvSpPr>
        <p:spPr>
          <a:xfrm>
            <a:off x="4442753" y="4642696"/>
            <a:ext cx="2870175" cy="926195"/>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6ABC2A0E-AF60-1580-F180-8FDA91F83EF6}"/>
              </a:ext>
            </a:extLst>
          </p:cNvPr>
          <p:cNvSpPr/>
          <p:nvPr/>
        </p:nvSpPr>
        <p:spPr>
          <a:xfrm>
            <a:off x="4457914" y="3416736"/>
            <a:ext cx="2870174" cy="926195"/>
          </a:xfrm>
          <a:prstGeom prst="rect">
            <a:avLst/>
          </a:prstGeom>
          <a:no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4" name="Straight Arrow Connector 73">
            <a:extLst>
              <a:ext uri="{FF2B5EF4-FFF2-40B4-BE49-F238E27FC236}">
                <a16:creationId xmlns:a16="http://schemas.microsoft.com/office/drawing/2014/main" id="{8D425203-20E6-69C2-2C4D-E07D1E1C8AC3}"/>
              </a:ext>
            </a:extLst>
          </p:cNvPr>
          <p:cNvCxnSpPr>
            <a:cxnSpLocks/>
          </p:cNvCxnSpPr>
          <p:nvPr/>
        </p:nvCxnSpPr>
        <p:spPr>
          <a:xfrm flipH="1">
            <a:off x="7311298" y="2398659"/>
            <a:ext cx="3267082"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EA05B98D-9157-5AC2-0C2E-B511C4936D4B}"/>
              </a:ext>
            </a:extLst>
          </p:cNvPr>
          <p:cNvCxnSpPr>
            <a:cxnSpLocks/>
          </p:cNvCxnSpPr>
          <p:nvPr/>
        </p:nvCxnSpPr>
        <p:spPr>
          <a:xfrm rot="10800000" flipV="1">
            <a:off x="7311299" y="4527691"/>
            <a:ext cx="3552097" cy="499813"/>
          </a:xfrm>
          <a:prstGeom prst="bentConnector3">
            <a:avLst>
              <a:gd name="adj1" fmla="val -627"/>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70E07D14-889D-C977-2C97-5C39C299932A}"/>
              </a:ext>
            </a:extLst>
          </p:cNvPr>
          <p:cNvSpPr txBox="1"/>
          <p:nvPr/>
        </p:nvSpPr>
        <p:spPr>
          <a:xfrm>
            <a:off x="7516541" y="2029327"/>
            <a:ext cx="2171179" cy="369332"/>
          </a:xfrm>
          <a:prstGeom prst="rect">
            <a:avLst/>
          </a:prstGeom>
          <a:noFill/>
        </p:spPr>
        <p:txBody>
          <a:bodyPr wrap="square" rtlCol="0">
            <a:spAutoFit/>
          </a:bodyPr>
          <a:lstStyle/>
          <a:p>
            <a:r>
              <a:rPr lang="en-US" b="1" dirty="0"/>
              <a:t>Gridded DSS</a:t>
            </a:r>
          </a:p>
        </p:txBody>
      </p:sp>
      <p:sp>
        <p:nvSpPr>
          <p:cNvPr id="7" name="TextBox 6">
            <a:extLst>
              <a:ext uri="{FF2B5EF4-FFF2-40B4-BE49-F238E27FC236}">
                <a16:creationId xmlns:a16="http://schemas.microsoft.com/office/drawing/2014/main" id="{0484CD37-F10B-D2E1-E54C-469362EFBF03}"/>
              </a:ext>
            </a:extLst>
          </p:cNvPr>
          <p:cNvSpPr txBox="1"/>
          <p:nvPr/>
        </p:nvSpPr>
        <p:spPr>
          <a:xfrm>
            <a:off x="7372762" y="2597266"/>
            <a:ext cx="2621235" cy="369332"/>
          </a:xfrm>
          <a:prstGeom prst="rect">
            <a:avLst/>
          </a:prstGeom>
          <a:noFill/>
        </p:spPr>
        <p:txBody>
          <a:bodyPr wrap="square" rtlCol="0">
            <a:spAutoFit/>
          </a:bodyPr>
          <a:lstStyle/>
          <a:p>
            <a:r>
              <a:rPr lang="en-US" b="1" dirty="0"/>
              <a:t>Uncontrolled Flows</a:t>
            </a:r>
          </a:p>
        </p:txBody>
      </p:sp>
      <p:cxnSp>
        <p:nvCxnSpPr>
          <p:cNvPr id="9" name="Straight Arrow Connector 8">
            <a:extLst>
              <a:ext uri="{FF2B5EF4-FFF2-40B4-BE49-F238E27FC236}">
                <a16:creationId xmlns:a16="http://schemas.microsoft.com/office/drawing/2014/main" id="{F555DC06-4B25-FED0-A156-EDC3D733FC92}"/>
              </a:ext>
            </a:extLst>
          </p:cNvPr>
          <p:cNvCxnSpPr>
            <a:cxnSpLocks/>
          </p:cNvCxnSpPr>
          <p:nvPr/>
        </p:nvCxnSpPr>
        <p:spPr>
          <a:xfrm flipV="1">
            <a:off x="7312386" y="2953639"/>
            <a:ext cx="3262974" cy="1339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03915F16-BF20-CB14-C45C-B18A0EC52C5C}"/>
              </a:ext>
            </a:extLst>
          </p:cNvPr>
          <p:cNvSpPr txBox="1"/>
          <p:nvPr/>
        </p:nvSpPr>
        <p:spPr>
          <a:xfrm>
            <a:off x="7282197" y="3969237"/>
            <a:ext cx="3150914" cy="369332"/>
          </a:xfrm>
          <a:prstGeom prst="rect">
            <a:avLst/>
          </a:prstGeom>
          <a:noFill/>
        </p:spPr>
        <p:txBody>
          <a:bodyPr wrap="square" rtlCol="0">
            <a:spAutoFit/>
          </a:bodyPr>
          <a:lstStyle/>
          <a:p>
            <a:r>
              <a:rPr lang="en-US" b="1" dirty="0"/>
              <a:t>Regulated Ensemble DSS</a:t>
            </a:r>
          </a:p>
        </p:txBody>
      </p:sp>
    </p:spTree>
    <p:extLst>
      <p:ext uri="{BB962C8B-B14F-4D97-AF65-F5344CB8AC3E}">
        <p14:creationId xmlns:p14="http://schemas.microsoft.com/office/powerpoint/2010/main" val="2756860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3AC368F0-FBE5-465B-BBAD-474D643169DC}"/>
              </a:ext>
            </a:extLst>
          </p:cNvPr>
          <p:cNvSpPr>
            <a:spLocks noGrp="1"/>
          </p:cNvSpPr>
          <p:nvPr>
            <p:ph type="body" sz="half" idx="2"/>
          </p:nvPr>
        </p:nvSpPr>
        <p:spPr>
          <a:xfrm>
            <a:off x="266700" y="1518443"/>
            <a:ext cx="4298674" cy="3811588"/>
          </a:xfrm>
        </p:spPr>
        <p:txBody>
          <a:bodyPr/>
          <a:lstStyle/>
          <a:p>
            <a:pPr marL="285750" indent="-285750">
              <a:buFont typeface="Arial" panose="020B0604020202020204" pitchFamily="34" charset="0"/>
              <a:buChar char="•"/>
            </a:pPr>
            <a:r>
              <a:rPr lang="en-US" sz="2000" dirty="0"/>
              <a:t>Allows user to view ensemble time series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Ability to view ensemble metrics that summarize the ensembles as a single summary time series, single value for each ensemble, or as a single summary value</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Available from the CAVI under &gt; Tools</a:t>
            </a:r>
          </a:p>
        </p:txBody>
      </p:sp>
      <p:sp>
        <p:nvSpPr>
          <p:cNvPr id="6" name="Content Placeholder 5">
            <a:extLst>
              <a:ext uri="{FF2B5EF4-FFF2-40B4-BE49-F238E27FC236}">
                <a16:creationId xmlns:a16="http://schemas.microsoft.com/office/drawing/2014/main" id="{7AC5B1B3-9713-F345-EF50-2C0FA1C064AD}"/>
              </a:ext>
            </a:extLst>
          </p:cNvPr>
          <p:cNvSpPr>
            <a:spLocks noGrp="1"/>
          </p:cNvSpPr>
          <p:nvPr>
            <p:ph idx="1"/>
          </p:nvPr>
        </p:nvSpPr>
        <p:spPr/>
        <p:txBody>
          <a:bodyPr/>
          <a:lstStyle/>
          <a:p>
            <a:endParaRPr lang="en-US" dirty="0"/>
          </a:p>
        </p:txBody>
      </p:sp>
      <p:pic>
        <p:nvPicPr>
          <p:cNvPr id="13" name="Picture 12">
            <a:extLst>
              <a:ext uri="{FF2B5EF4-FFF2-40B4-BE49-F238E27FC236}">
                <a16:creationId xmlns:a16="http://schemas.microsoft.com/office/drawing/2014/main" id="{6EA564C6-FA29-8E7A-1218-B120E5A0BD90}"/>
              </a:ext>
            </a:extLst>
          </p:cNvPr>
          <p:cNvPicPr>
            <a:picLocks noChangeAspect="1"/>
          </p:cNvPicPr>
          <p:nvPr/>
        </p:nvPicPr>
        <p:blipFill>
          <a:blip r:embed="rId3"/>
          <a:stretch>
            <a:fillRect/>
          </a:stretch>
        </p:blipFill>
        <p:spPr>
          <a:xfrm>
            <a:off x="4686310" y="765493"/>
            <a:ext cx="6399202" cy="5863907"/>
          </a:xfrm>
          <a:prstGeom prst="rect">
            <a:avLst/>
          </a:prstGeom>
        </p:spPr>
      </p:pic>
      <p:pic>
        <p:nvPicPr>
          <p:cNvPr id="15" name="Picture 14">
            <a:extLst>
              <a:ext uri="{FF2B5EF4-FFF2-40B4-BE49-F238E27FC236}">
                <a16:creationId xmlns:a16="http://schemas.microsoft.com/office/drawing/2014/main" id="{CAD52DBA-B0FC-7BCE-BDC2-DBE15238F09E}"/>
              </a:ext>
            </a:extLst>
          </p:cNvPr>
          <p:cNvPicPr>
            <a:picLocks noChangeAspect="1"/>
          </p:cNvPicPr>
          <p:nvPr/>
        </p:nvPicPr>
        <p:blipFill>
          <a:blip r:embed="rId4"/>
          <a:stretch>
            <a:fillRect/>
          </a:stretch>
        </p:blipFill>
        <p:spPr>
          <a:xfrm>
            <a:off x="4686310" y="765493"/>
            <a:ext cx="6399202" cy="5849564"/>
          </a:xfrm>
          <a:prstGeom prst="rect">
            <a:avLst/>
          </a:prstGeom>
        </p:spPr>
      </p:pic>
      <p:pic>
        <p:nvPicPr>
          <p:cNvPr id="17" name="Picture 16">
            <a:extLst>
              <a:ext uri="{FF2B5EF4-FFF2-40B4-BE49-F238E27FC236}">
                <a16:creationId xmlns:a16="http://schemas.microsoft.com/office/drawing/2014/main" id="{C3867FE9-426E-DFC5-5324-886EB4AE07AB}"/>
              </a:ext>
            </a:extLst>
          </p:cNvPr>
          <p:cNvPicPr>
            <a:picLocks noChangeAspect="1"/>
          </p:cNvPicPr>
          <p:nvPr/>
        </p:nvPicPr>
        <p:blipFill>
          <a:blip r:embed="rId5"/>
          <a:stretch>
            <a:fillRect/>
          </a:stretch>
        </p:blipFill>
        <p:spPr>
          <a:xfrm>
            <a:off x="4701962" y="765493"/>
            <a:ext cx="6383550" cy="5849564"/>
          </a:xfrm>
          <a:prstGeom prst="rect">
            <a:avLst/>
          </a:prstGeom>
        </p:spPr>
      </p:pic>
      <p:pic>
        <p:nvPicPr>
          <p:cNvPr id="19" name="Picture 18">
            <a:extLst>
              <a:ext uri="{FF2B5EF4-FFF2-40B4-BE49-F238E27FC236}">
                <a16:creationId xmlns:a16="http://schemas.microsoft.com/office/drawing/2014/main" id="{54DEFE7B-7DD4-D806-F3C2-52306C40B31A}"/>
              </a:ext>
            </a:extLst>
          </p:cNvPr>
          <p:cNvPicPr>
            <a:picLocks noChangeAspect="1"/>
          </p:cNvPicPr>
          <p:nvPr/>
        </p:nvPicPr>
        <p:blipFill>
          <a:blip r:embed="rId6"/>
          <a:stretch>
            <a:fillRect/>
          </a:stretch>
        </p:blipFill>
        <p:spPr>
          <a:xfrm>
            <a:off x="4678484" y="765493"/>
            <a:ext cx="6399202" cy="5849564"/>
          </a:xfrm>
          <a:prstGeom prst="rect">
            <a:avLst/>
          </a:prstGeom>
        </p:spPr>
      </p:pic>
      <p:sp>
        <p:nvSpPr>
          <p:cNvPr id="22" name="Title 2">
            <a:extLst>
              <a:ext uri="{FF2B5EF4-FFF2-40B4-BE49-F238E27FC236}">
                <a16:creationId xmlns:a16="http://schemas.microsoft.com/office/drawing/2014/main" id="{7170B0C8-B783-FEAB-F5B4-111C13358299}"/>
              </a:ext>
            </a:extLst>
          </p:cNvPr>
          <p:cNvSpPr>
            <a:spLocks noGrp="1"/>
          </p:cNvSpPr>
          <p:nvPr>
            <p:ph type="title"/>
          </p:nvPr>
        </p:nvSpPr>
        <p:spPr>
          <a:xfrm>
            <a:off x="630182" y="-19926"/>
            <a:ext cx="10185088" cy="785419"/>
          </a:xfrm>
        </p:spPr>
        <p:txBody>
          <a:bodyPr/>
          <a:lstStyle/>
          <a:p>
            <a:pPr algn="ctr"/>
            <a:r>
              <a:rPr lang="en-US" sz="3200" dirty="0">
                <a:solidFill>
                  <a:srgbClr val="172B4D"/>
                </a:solidFill>
                <a:latin typeface="+mn-lt"/>
              </a:rPr>
              <a:t>Ensemble Viewer</a:t>
            </a:r>
            <a:endParaRPr lang="en-US" dirty="0">
              <a:latin typeface="+mn-lt"/>
            </a:endParaRPr>
          </a:p>
        </p:txBody>
      </p:sp>
    </p:spTree>
    <p:extLst>
      <p:ext uri="{BB962C8B-B14F-4D97-AF65-F5344CB8AC3E}">
        <p14:creationId xmlns:p14="http://schemas.microsoft.com/office/powerpoint/2010/main" val="1201445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D02B373-5E36-2FC5-5797-8BF28DC65E29}"/>
              </a:ext>
            </a:extLst>
          </p:cNvPr>
          <p:cNvSpPr>
            <a:spLocks noGrp="1"/>
          </p:cNvSpPr>
          <p:nvPr>
            <p:ph idx="1"/>
          </p:nvPr>
        </p:nvSpPr>
        <p:spPr/>
        <p:txBody>
          <a:bodyPr/>
          <a:lstStyle/>
          <a:p>
            <a:pPr marL="342900" indent="-342900" eaLnBrk="0" hangingPunct="0">
              <a:spcBef>
                <a:spcPct val="20000"/>
              </a:spcBef>
              <a:buFont typeface="Wingdings" pitchFamily="2" charset="2"/>
              <a:buChar char="§"/>
              <a:defRPr/>
            </a:pPr>
            <a:endParaRPr lang="en-US" sz="2400" kern="0" dirty="0"/>
          </a:p>
          <a:p>
            <a:pPr marL="342900" indent="-342900">
              <a:buFont typeface="Arial" panose="020B0604020202020204" pitchFamily="34" charset="0"/>
              <a:buChar char="•"/>
            </a:pPr>
            <a:r>
              <a:rPr lang="en-US" dirty="0"/>
              <a:t>Sources of Ensemble Forecasts</a:t>
            </a:r>
          </a:p>
          <a:p>
            <a:pPr marL="342900" indent="-342900">
              <a:buFont typeface="Arial" panose="020B0604020202020204" pitchFamily="34" charset="0"/>
              <a:buChar char="•"/>
            </a:pPr>
            <a:r>
              <a:rPr lang="en-US" dirty="0"/>
              <a:t>HEC-</a:t>
            </a:r>
            <a:r>
              <a:rPr lang="en-US" dirty="0" err="1"/>
              <a:t>ResSim</a:t>
            </a:r>
            <a:r>
              <a:rPr lang="en-US" dirty="0"/>
              <a:t> Ensemble Compute</a:t>
            </a:r>
          </a:p>
          <a:p>
            <a:pPr marL="342900" indent="-342900">
              <a:buFont typeface="Arial" panose="020B0604020202020204" pitchFamily="34" charset="0"/>
              <a:buChar char="•"/>
            </a:pPr>
            <a:r>
              <a:rPr lang="en-US" dirty="0"/>
              <a:t>CAVI Ensemble Compute</a:t>
            </a:r>
          </a:p>
          <a:p>
            <a:pPr marL="342900" indent="-342900">
              <a:buFont typeface="Arial" panose="020B0604020202020204" pitchFamily="34" charset="0"/>
              <a:buChar char="•"/>
            </a:pPr>
            <a:r>
              <a:rPr lang="en-US" dirty="0"/>
              <a:t>Ensemble Forecast Processor</a:t>
            </a:r>
          </a:p>
          <a:p>
            <a:pPr marL="342900" indent="-342900">
              <a:buFont typeface="Arial" panose="020B0604020202020204" pitchFamily="34" charset="0"/>
              <a:buChar char="•"/>
            </a:pPr>
            <a:r>
              <a:rPr lang="en-US" dirty="0"/>
              <a:t>Ensemble Viewer </a:t>
            </a:r>
          </a:p>
          <a:p>
            <a:pPr marL="342900" indent="-342900">
              <a:buFont typeface="Arial" panose="020B0604020202020204" pitchFamily="34" charset="0"/>
              <a:buChar char="•"/>
            </a:pPr>
            <a:endParaRPr lang="en-US" dirty="0"/>
          </a:p>
        </p:txBody>
      </p:sp>
      <p:sp>
        <p:nvSpPr>
          <p:cNvPr id="4" name="Title 3">
            <a:extLst>
              <a:ext uri="{FF2B5EF4-FFF2-40B4-BE49-F238E27FC236}">
                <a16:creationId xmlns:a16="http://schemas.microsoft.com/office/drawing/2014/main" id="{18B31C11-9EE9-F561-166B-3EC54905C9DC}"/>
              </a:ext>
            </a:extLst>
          </p:cNvPr>
          <p:cNvSpPr>
            <a:spLocks noGrp="1"/>
          </p:cNvSpPr>
          <p:nvPr>
            <p:ph type="title"/>
          </p:nvPr>
        </p:nvSpPr>
        <p:spPr/>
        <p:txBody>
          <a:bodyPr/>
          <a:lstStyle/>
          <a:p>
            <a:r>
              <a:rPr lang="en-US" dirty="0"/>
              <a:t>Overview</a:t>
            </a:r>
          </a:p>
        </p:txBody>
      </p:sp>
    </p:spTree>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C01B736A-A987-D77C-73CD-033CD963090A}"/>
              </a:ext>
            </a:extLst>
          </p:cNvPr>
          <p:cNvSpPr>
            <a:spLocks noGrp="1"/>
          </p:cNvSpPr>
          <p:nvPr>
            <p:ph type="title"/>
          </p:nvPr>
        </p:nvSpPr>
        <p:spPr/>
        <p:txBody>
          <a:bodyPr/>
          <a:lstStyle/>
          <a:p>
            <a:r>
              <a:rPr lang="en-US" dirty="0"/>
              <a:t>CUMULUS</a:t>
            </a:r>
          </a:p>
        </p:txBody>
      </p:sp>
      <p:pic>
        <p:nvPicPr>
          <p:cNvPr id="2" name="Picture 1">
            <a:extLst>
              <a:ext uri="{FF2B5EF4-FFF2-40B4-BE49-F238E27FC236}">
                <a16:creationId xmlns:a16="http://schemas.microsoft.com/office/drawing/2014/main" id="{19F641DC-B27F-FA69-2CA3-4DCA6BF8224C}"/>
              </a:ext>
            </a:extLst>
          </p:cNvPr>
          <p:cNvPicPr>
            <a:picLocks noChangeAspect="1"/>
          </p:cNvPicPr>
          <p:nvPr/>
        </p:nvPicPr>
        <p:blipFill>
          <a:blip r:embed="rId3"/>
          <a:stretch>
            <a:fillRect/>
          </a:stretch>
        </p:blipFill>
        <p:spPr>
          <a:xfrm>
            <a:off x="2531195" y="1956391"/>
            <a:ext cx="2656328" cy="2508754"/>
          </a:xfrm>
          <a:prstGeom prst="rect">
            <a:avLst/>
          </a:prstGeom>
        </p:spPr>
      </p:pic>
      <p:sp>
        <p:nvSpPr>
          <p:cNvPr id="5" name="TextBox 4">
            <a:extLst>
              <a:ext uri="{FF2B5EF4-FFF2-40B4-BE49-F238E27FC236}">
                <a16:creationId xmlns:a16="http://schemas.microsoft.com/office/drawing/2014/main" id="{EC4B5978-DE00-148A-F494-10AC368CC248}"/>
              </a:ext>
            </a:extLst>
          </p:cNvPr>
          <p:cNvSpPr txBox="1"/>
          <p:nvPr/>
        </p:nvSpPr>
        <p:spPr>
          <a:xfrm>
            <a:off x="93035" y="977055"/>
            <a:ext cx="6097772" cy="2400657"/>
          </a:xfrm>
          <a:prstGeom prst="rect">
            <a:avLst/>
          </a:prstGeom>
          <a:noFill/>
        </p:spPr>
        <p:txBody>
          <a:bodyPr wrap="square">
            <a:spAutoFit/>
          </a:bodyPr>
          <a:lstStyle/>
          <a:p>
            <a:r>
              <a:rPr lang="en-US" sz="2400" dirty="0"/>
              <a:t>CWMS supports Cumulus directly:</a:t>
            </a:r>
          </a:p>
          <a:p>
            <a:pPr marL="914400" indent="-342900">
              <a:buFont typeface="Wingdings" panose="05000000000000000000" pitchFamily="2" charset="2"/>
              <a:buChar char="Ø"/>
            </a:pPr>
            <a:r>
              <a:rPr lang="en-US" sz="1800" dirty="0" err="1"/>
              <a:t>CorpsNet</a:t>
            </a:r>
            <a:r>
              <a:rPr lang="en-US" sz="1800" dirty="0"/>
              <a:t>/VPN access with CAC authentication</a:t>
            </a:r>
          </a:p>
          <a:p>
            <a:pPr marL="914400" indent="-342900">
              <a:buFont typeface="Wingdings" panose="05000000000000000000" pitchFamily="2" charset="2"/>
              <a:buChar char="Ø"/>
            </a:pPr>
            <a:r>
              <a:rPr lang="en-US" sz="1800" dirty="0">
                <a:hlinkClick r:id="rId4"/>
              </a:rPr>
              <a:t>https://cumulus.corps.cloud/</a:t>
            </a:r>
            <a:r>
              <a:rPr lang="en-US" sz="1800" dirty="0"/>
              <a:t> </a:t>
            </a:r>
          </a:p>
          <a:p>
            <a:pPr marL="914400" indent="-342900">
              <a:buFont typeface="Wingdings" panose="05000000000000000000" pitchFamily="2" charset="2"/>
              <a:buChar char="Ø"/>
            </a:pPr>
            <a:r>
              <a:rPr lang="en-US" dirty="0"/>
              <a:t>HRRR – 1hr</a:t>
            </a:r>
          </a:p>
          <a:p>
            <a:pPr marL="914400" indent="-342900">
              <a:buFont typeface="Wingdings" panose="05000000000000000000" pitchFamily="2" charset="2"/>
              <a:buChar char="Ø"/>
            </a:pPr>
            <a:r>
              <a:rPr lang="en-US" sz="1800" dirty="0"/>
              <a:t>NBM – 1hr</a:t>
            </a:r>
          </a:p>
          <a:p>
            <a:pPr marL="914400" indent="-342900">
              <a:buFont typeface="Wingdings" panose="05000000000000000000" pitchFamily="2" charset="2"/>
              <a:buChar char="Ø"/>
            </a:pPr>
            <a:r>
              <a:rPr lang="en-US" dirty="0"/>
              <a:t>NDFD – 6hr</a:t>
            </a:r>
          </a:p>
          <a:p>
            <a:pPr marL="914400" indent="-342900">
              <a:buFont typeface="Wingdings" panose="05000000000000000000" pitchFamily="2" charset="2"/>
              <a:buChar char="Ø"/>
            </a:pPr>
            <a:r>
              <a:rPr lang="en-US" sz="1800" dirty="0"/>
              <a:t>WPC – 6hr</a:t>
            </a:r>
          </a:p>
          <a:p>
            <a:pPr marL="914400" indent="-342900">
              <a:buFont typeface="Wingdings" panose="05000000000000000000" pitchFamily="2" charset="2"/>
              <a:buChar char="Ø"/>
            </a:pPr>
            <a:r>
              <a:rPr lang="en-US" dirty="0"/>
              <a:t>NAEFS – 6hr</a:t>
            </a:r>
            <a:endParaRPr lang="en-US" sz="1800" dirty="0"/>
          </a:p>
        </p:txBody>
      </p:sp>
      <p:pic>
        <p:nvPicPr>
          <p:cNvPr id="6" name="Picture 5">
            <a:extLst>
              <a:ext uri="{FF2B5EF4-FFF2-40B4-BE49-F238E27FC236}">
                <a16:creationId xmlns:a16="http://schemas.microsoft.com/office/drawing/2014/main" id="{D859E037-DAB9-6C01-6F76-503B042D6BB6}"/>
              </a:ext>
            </a:extLst>
          </p:cNvPr>
          <p:cNvPicPr>
            <a:picLocks noChangeAspect="1"/>
          </p:cNvPicPr>
          <p:nvPr/>
        </p:nvPicPr>
        <p:blipFill>
          <a:blip r:embed="rId5"/>
          <a:stretch>
            <a:fillRect/>
          </a:stretch>
        </p:blipFill>
        <p:spPr>
          <a:xfrm>
            <a:off x="304615" y="3440367"/>
            <a:ext cx="5893945" cy="3417633"/>
          </a:xfrm>
          <a:prstGeom prst="rect">
            <a:avLst/>
          </a:prstGeom>
          <a:ln>
            <a:noFill/>
          </a:ln>
        </p:spPr>
      </p:pic>
      <p:pic>
        <p:nvPicPr>
          <p:cNvPr id="9" name="Picture 8">
            <a:extLst>
              <a:ext uri="{FF2B5EF4-FFF2-40B4-BE49-F238E27FC236}">
                <a16:creationId xmlns:a16="http://schemas.microsoft.com/office/drawing/2014/main" id="{F6DF2684-D5F4-2E2D-CCCF-305FA76A0457}"/>
              </a:ext>
            </a:extLst>
          </p:cNvPr>
          <p:cNvPicPr>
            <a:picLocks noChangeAspect="1"/>
          </p:cNvPicPr>
          <p:nvPr/>
        </p:nvPicPr>
        <p:blipFill>
          <a:blip r:embed="rId6"/>
          <a:stretch>
            <a:fillRect/>
          </a:stretch>
        </p:blipFill>
        <p:spPr>
          <a:xfrm>
            <a:off x="5951517" y="1100913"/>
            <a:ext cx="5935868" cy="5202804"/>
          </a:xfrm>
          <a:prstGeom prst="rect">
            <a:avLst/>
          </a:prstGeom>
          <a:ln>
            <a:solidFill>
              <a:schemeClr val="tx1"/>
            </a:solidFill>
          </a:ln>
        </p:spPr>
      </p:pic>
    </p:spTree>
    <p:extLst>
      <p:ext uri="{BB962C8B-B14F-4D97-AF65-F5344CB8AC3E}">
        <p14:creationId xmlns:p14="http://schemas.microsoft.com/office/powerpoint/2010/main" val="1656511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
            <a:extLst>
              <a:ext uri="{FF2B5EF4-FFF2-40B4-BE49-F238E27FC236}">
                <a16:creationId xmlns:a16="http://schemas.microsoft.com/office/drawing/2014/main" id="{59902B1B-AFAB-651A-E109-B2970676511C}"/>
              </a:ext>
            </a:extLst>
          </p:cNvPr>
          <p:cNvSpPr txBox="1">
            <a:spLocks/>
          </p:cNvSpPr>
          <p:nvPr/>
        </p:nvSpPr>
        <p:spPr bwMode="auto">
          <a:xfrm>
            <a:off x="265529" y="2452768"/>
            <a:ext cx="3958133"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Deterministic Forecast</a:t>
            </a:r>
          </a:p>
          <a:p>
            <a:endParaRPr lang="en-US" dirty="0"/>
          </a:p>
          <a:p>
            <a:endParaRPr lang="en-US" dirty="0"/>
          </a:p>
          <a:p>
            <a:endParaRPr lang="en-US" dirty="0"/>
          </a:p>
          <a:p>
            <a:r>
              <a:rPr lang="en-US" dirty="0"/>
              <a:t> </a:t>
            </a:r>
          </a:p>
          <a:p>
            <a:endParaRPr lang="en-US" dirty="0"/>
          </a:p>
        </p:txBody>
      </p:sp>
      <p:pic>
        <p:nvPicPr>
          <p:cNvPr id="5" name="Picture 4">
            <a:extLst>
              <a:ext uri="{FF2B5EF4-FFF2-40B4-BE49-F238E27FC236}">
                <a16:creationId xmlns:a16="http://schemas.microsoft.com/office/drawing/2014/main" id="{85B2B7E0-5A68-3BEE-9720-B4CA4DB6C6ED}"/>
              </a:ext>
            </a:extLst>
          </p:cNvPr>
          <p:cNvPicPr>
            <a:picLocks noChangeAspect="1"/>
          </p:cNvPicPr>
          <p:nvPr/>
        </p:nvPicPr>
        <p:blipFill>
          <a:blip r:embed="rId3"/>
          <a:stretch>
            <a:fillRect/>
          </a:stretch>
        </p:blipFill>
        <p:spPr>
          <a:xfrm>
            <a:off x="3927857" y="154033"/>
            <a:ext cx="6961123" cy="6549933"/>
          </a:xfrm>
          <a:prstGeom prst="rect">
            <a:avLst/>
          </a:prstGeom>
          <a:ln>
            <a:solidFill>
              <a:schemeClr val="tx1"/>
            </a:solidFill>
          </a:ln>
        </p:spPr>
      </p:pic>
      <p:pic>
        <p:nvPicPr>
          <p:cNvPr id="7" name="Content Placeholder 6">
            <a:extLst>
              <a:ext uri="{FF2B5EF4-FFF2-40B4-BE49-F238E27FC236}">
                <a16:creationId xmlns:a16="http://schemas.microsoft.com/office/drawing/2014/main" id="{0815E34C-09D6-82BA-F923-809AEDC8E46D}"/>
              </a:ext>
            </a:extLst>
          </p:cNvPr>
          <p:cNvPicPr>
            <a:picLocks noGrp="1" noChangeAspect="1"/>
          </p:cNvPicPr>
          <p:nvPr>
            <p:ph sz="quarter" idx="10"/>
          </p:nvPr>
        </p:nvPicPr>
        <p:blipFill>
          <a:blip r:embed="rId4"/>
          <a:stretch>
            <a:fillRect/>
          </a:stretch>
        </p:blipFill>
        <p:spPr>
          <a:xfrm>
            <a:off x="3927856" y="154033"/>
            <a:ext cx="6961123" cy="6549932"/>
          </a:xfrm>
          <a:ln>
            <a:solidFill>
              <a:schemeClr val="tx1"/>
            </a:solidFill>
          </a:ln>
        </p:spPr>
      </p:pic>
      <p:sp>
        <p:nvSpPr>
          <p:cNvPr id="12" name="Content Placeholder 1">
            <a:extLst>
              <a:ext uri="{FF2B5EF4-FFF2-40B4-BE49-F238E27FC236}">
                <a16:creationId xmlns:a16="http://schemas.microsoft.com/office/drawing/2014/main" id="{5038E4F3-53ED-E432-44FA-FC5B619A49F9}"/>
              </a:ext>
            </a:extLst>
          </p:cNvPr>
          <p:cNvSpPr txBox="1">
            <a:spLocks/>
          </p:cNvSpPr>
          <p:nvPr/>
        </p:nvSpPr>
        <p:spPr bwMode="auto">
          <a:xfrm>
            <a:off x="244702" y="2450313"/>
            <a:ext cx="3662328" cy="452908"/>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Ensemble Forecast  - 5 Day</a:t>
            </a:r>
          </a:p>
          <a:p>
            <a:endParaRPr lang="en-US" dirty="0"/>
          </a:p>
          <a:p>
            <a:endParaRPr lang="en-US" dirty="0"/>
          </a:p>
          <a:p>
            <a:r>
              <a:rPr lang="en-US" dirty="0"/>
              <a:t> </a:t>
            </a:r>
          </a:p>
          <a:p>
            <a:endParaRPr lang="en-US" dirty="0"/>
          </a:p>
        </p:txBody>
      </p:sp>
      <p:sp>
        <p:nvSpPr>
          <p:cNvPr id="13" name="Content Placeholder 1">
            <a:extLst>
              <a:ext uri="{FF2B5EF4-FFF2-40B4-BE49-F238E27FC236}">
                <a16:creationId xmlns:a16="http://schemas.microsoft.com/office/drawing/2014/main" id="{74920797-C79F-DB9E-2215-AF9E3F39C157}"/>
              </a:ext>
            </a:extLst>
          </p:cNvPr>
          <p:cNvSpPr txBox="1">
            <a:spLocks/>
          </p:cNvSpPr>
          <p:nvPr/>
        </p:nvSpPr>
        <p:spPr bwMode="auto">
          <a:xfrm>
            <a:off x="244701" y="2452768"/>
            <a:ext cx="3641500"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Ensemble Forecast  - 10 Day</a:t>
            </a:r>
          </a:p>
          <a:p>
            <a:endParaRPr lang="en-US" dirty="0"/>
          </a:p>
          <a:p>
            <a:endParaRPr lang="en-US" dirty="0"/>
          </a:p>
          <a:p>
            <a:endParaRPr lang="en-US" dirty="0"/>
          </a:p>
          <a:p>
            <a:r>
              <a:rPr lang="en-US" dirty="0"/>
              <a:t> </a:t>
            </a:r>
          </a:p>
          <a:p>
            <a:endParaRPr lang="en-US" dirty="0"/>
          </a:p>
        </p:txBody>
      </p:sp>
      <p:sp>
        <p:nvSpPr>
          <p:cNvPr id="11" name="Content Placeholder 1">
            <a:extLst>
              <a:ext uri="{FF2B5EF4-FFF2-40B4-BE49-F238E27FC236}">
                <a16:creationId xmlns:a16="http://schemas.microsoft.com/office/drawing/2014/main" id="{1DBBFD53-8064-B9CC-9B61-ABDEFB63008D}"/>
              </a:ext>
            </a:extLst>
          </p:cNvPr>
          <p:cNvSpPr txBox="1">
            <a:spLocks/>
          </p:cNvSpPr>
          <p:nvPr/>
        </p:nvSpPr>
        <p:spPr bwMode="auto">
          <a:xfrm>
            <a:off x="272691" y="1198076"/>
            <a:ext cx="3171549" cy="10823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Russian River – Hopland</a:t>
            </a:r>
          </a:p>
          <a:p>
            <a:endParaRPr lang="en-US" dirty="0"/>
          </a:p>
          <a:p>
            <a:r>
              <a:rPr lang="en-US" dirty="0"/>
              <a:t>California Nevada RFC</a:t>
            </a:r>
          </a:p>
        </p:txBody>
      </p:sp>
      <p:pic>
        <p:nvPicPr>
          <p:cNvPr id="9" name="Picture 8">
            <a:extLst>
              <a:ext uri="{FF2B5EF4-FFF2-40B4-BE49-F238E27FC236}">
                <a16:creationId xmlns:a16="http://schemas.microsoft.com/office/drawing/2014/main" id="{BA5FC417-6EB9-2D8F-66EA-5C54037EC7E5}"/>
              </a:ext>
            </a:extLst>
          </p:cNvPr>
          <p:cNvPicPr>
            <a:picLocks noChangeAspect="1"/>
          </p:cNvPicPr>
          <p:nvPr/>
        </p:nvPicPr>
        <p:blipFill>
          <a:blip r:embed="rId5"/>
          <a:stretch>
            <a:fillRect/>
          </a:stretch>
        </p:blipFill>
        <p:spPr>
          <a:xfrm>
            <a:off x="3927855" y="154032"/>
            <a:ext cx="6961123" cy="6549933"/>
          </a:xfrm>
          <a:prstGeom prst="rect">
            <a:avLst/>
          </a:prstGeom>
          <a:ln>
            <a:solidFill>
              <a:schemeClr val="tx1"/>
            </a:solidFill>
          </a:ln>
        </p:spPr>
      </p:pic>
      <p:pic>
        <p:nvPicPr>
          <p:cNvPr id="3" name="Picture 2">
            <a:extLst>
              <a:ext uri="{FF2B5EF4-FFF2-40B4-BE49-F238E27FC236}">
                <a16:creationId xmlns:a16="http://schemas.microsoft.com/office/drawing/2014/main" id="{C9CC596D-F095-40DB-278E-B8309715D098}"/>
              </a:ext>
            </a:extLst>
          </p:cNvPr>
          <p:cNvPicPr>
            <a:picLocks noChangeAspect="1"/>
          </p:cNvPicPr>
          <p:nvPr/>
        </p:nvPicPr>
        <p:blipFill>
          <a:blip r:embed="rId6"/>
          <a:stretch>
            <a:fillRect/>
          </a:stretch>
        </p:blipFill>
        <p:spPr>
          <a:xfrm>
            <a:off x="3927856" y="154031"/>
            <a:ext cx="6961122" cy="6549932"/>
          </a:xfrm>
          <a:prstGeom prst="rect">
            <a:avLst/>
          </a:prstGeom>
          <a:ln>
            <a:solidFill>
              <a:schemeClr val="tx1"/>
            </a:solidFill>
          </a:ln>
        </p:spPr>
      </p:pic>
      <p:sp>
        <p:nvSpPr>
          <p:cNvPr id="4" name="Content Placeholder 1">
            <a:extLst>
              <a:ext uri="{FF2B5EF4-FFF2-40B4-BE49-F238E27FC236}">
                <a16:creationId xmlns:a16="http://schemas.microsoft.com/office/drawing/2014/main" id="{D6661DB2-39DB-86F1-DC0A-50DC76737D4C}"/>
              </a:ext>
            </a:extLst>
          </p:cNvPr>
          <p:cNvSpPr txBox="1">
            <a:spLocks/>
          </p:cNvSpPr>
          <p:nvPr/>
        </p:nvSpPr>
        <p:spPr bwMode="auto">
          <a:xfrm>
            <a:off x="244699" y="2441517"/>
            <a:ext cx="3641500"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March Ensemble Forecast</a:t>
            </a:r>
          </a:p>
          <a:p>
            <a:endParaRPr lang="en-US" dirty="0"/>
          </a:p>
          <a:p>
            <a:endParaRPr lang="en-US" dirty="0"/>
          </a:p>
          <a:p>
            <a:endParaRPr lang="en-US" dirty="0"/>
          </a:p>
          <a:p>
            <a:r>
              <a:rPr lang="en-US" dirty="0"/>
              <a:t> </a:t>
            </a:r>
          </a:p>
          <a:p>
            <a:endParaRPr lang="en-US" dirty="0"/>
          </a:p>
        </p:txBody>
      </p:sp>
    </p:spTree>
    <p:extLst>
      <p:ext uri="{BB962C8B-B14F-4D97-AF65-F5344CB8AC3E}">
        <p14:creationId xmlns:p14="http://schemas.microsoft.com/office/powerpoint/2010/main" val="3764318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
            <a:extLst>
              <a:ext uri="{FF2B5EF4-FFF2-40B4-BE49-F238E27FC236}">
                <a16:creationId xmlns:a16="http://schemas.microsoft.com/office/drawing/2014/main" id="{59902B1B-AFAB-651A-E109-B2970676511C}"/>
              </a:ext>
            </a:extLst>
          </p:cNvPr>
          <p:cNvSpPr txBox="1">
            <a:spLocks/>
          </p:cNvSpPr>
          <p:nvPr/>
        </p:nvSpPr>
        <p:spPr bwMode="auto">
          <a:xfrm>
            <a:off x="265529" y="2452768"/>
            <a:ext cx="3958133"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Deterministic Forecast</a:t>
            </a:r>
          </a:p>
          <a:p>
            <a:endParaRPr lang="en-US" dirty="0"/>
          </a:p>
          <a:p>
            <a:endParaRPr lang="en-US" dirty="0"/>
          </a:p>
          <a:p>
            <a:endParaRPr lang="en-US" dirty="0"/>
          </a:p>
          <a:p>
            <a:r>
              <a:rPr lang="en-US" dirty="0"/>
              <a:t> </a:t>
            </a:r>
          </a:p>
          <a:p>
            <a:endParaRPr lang="en-US" dirty="0"/>
          </a:p>
        </p:txBody>
      </p:sp>
      <p:pic>
        <p:nvPicPr>
          <p:cNvPr id="5" name="Picture 4">
            <a:extLst>
              <a:ext uri="{FF2B5EF4-FFF2-40B4-BE49-F238E27FC236}">
                <a16:creationId xmlns:a16="http://schemas.microsoft.com/office/drawing/2014/main" id="{85B2B7E0-5A68-3BEE-9720-B4CA4DB6C6E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135386" y="154033"/>
            <a:ext cx="6730734" cy="6549933"/>
          </a:xfrm>
          <a:prstGeom prst="rect">
            <a:avLst/>
          </a:prstGeom>
          <a:ln>
            <a:solidFill>
              <a:schemeClr val="tx1"/>
            </a:solidFill>
          </a:ln>
        </p:spPr>
      </p:pic>
      <p:pic>
        <p:nvPicPr>
          <p:cNvPr id="7" name="Content Placeholder 6">
            <a:extLst>
              <a:ext uri="{FF2B5EF4-FFF2-40B4-BE49-F238E27FC236}">
                <a16:creationId xmlns:a16="http://schemas.microsoft.com/office/drawing/2014/main" id="{0815E34C-09D6-82BA-F923-809AEDC8E46D}"/>
              </a:ext>
            </a:extLst>
          </p:cNvPr>
          <p:cNvPicPr>
            <a:picLocks noGrp="1" noChangeAspect="1"/>
          </p:cNvPicPr>
          <p:nvPr>
            <p:ph sz="quarter" idx="10"/>
          </p:nvPr>
        </p:nvPicPr>
        <p:blipFill>
          <a:blip r:embed="rId4">
            <a:extLst>
              <a:ext uri="{28A0092B-C50C-407E-A947-70E740481C1C}">
                <a14:useLocalDpi xmlns:a14="http://schemas.microsoft.com/office/drawing/2010/main" val="0"/>
              </a:ext>
            </a:extLst>
          </a:blip>
          <a:srcRect/>
          <a:stretch/>
        </p:blipFill>
        <p:spPr>
          <a:xfrm>
            <a:off x="4123290" y="154032"/>
            <a:ext cx="6742830" cy="6549933"/>
          </a:xfrm>
          <a:ln>
            <a:solidFill>
              <a:schemeClr val="tx1"/>
            </a:solidFill>
          </a:ln>
        </p:spPr>
      </p:pic>
      <p:sp>
        <p:nvSpPr>
          <p:cNvPr id="12" name="Content Placeholder 1">
            <a:extLst>
              <a:ext uri="{FF2B5EF4-FFF2-40B4-BE49-F238E27FC236}">
                <a16:creationId xmlns:a16="http://schemas.microsoft.com/office/drawing/2014/main" id="{5038E4F3-53ED-E432-44FA-FC5B619A49F9}"/>
              </a:ext>
            </a:extLst>
          </p:cNvPr>
          <p:cNvSpPr txBox="1">
            <a:spLocks/>
          </p:cNvSpPr>
          <p:nvPr/>
        </p:nvSpPr>
        <p:spPr bwMode="auto">
          <a:xfrm>
            <a:off x="244702" y="2450313"/>
            <a:ext cx="3687220" cy="452908"/>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Ensemble Forecast  - 5 Day</a:t>
            </a:r>
          </a:p>
          <a:p>
            <a:endParaRPr lang="en-US" dirty="0"/>
          </a:p>
          <a:p>
            <a:endParaRPr lang="en-US" dirty="0"/>
          </a:p>
          <a:p>
            <a:r>
              <a:rPr lang="en-US" dirty="0"/>
              <a:t> </a:t>
            </a:r>
          </a:p>
          <a:p>
            <a:endParaRPr lang="en-US" dirty="0"/>
          </a:p>
        </p:txBody>
      </p:sp>
      <p:sp>
        <p:nvSpPr>
          <p:cNvPr id="13" name="Content Placeholder 1">
            <a:extLst>
              <a:ext uri="{FF2B5EF4-FFF2-40B4-BE49-F238E27FC236}">
                <a16:creationId xmlns:a16="http://schemas.microsoft.com/office/drawing/2014/main" id="{74920797-C79F-DB9E-2215-AF9E3F39C157}"/>
              </a:ext>
            </a:extLst>
          </p:cNvPr>
          <p:cNvSpPr txBox="1">
            <a:spLocks/>
          </p:cNvSpPr>
          <p:nvPr/>
        </p:nvSpPr>
        <p:spPr bwMode="auto">
          <a:xfrm>
            <a:off x="244701" y="2452768"/>
            <a:ext cx="3687220"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Ensemble Forecast  - 10 Day</a:t>
            </a:r>
          </a:p>
          <a:p>
            <a:endParaRPr lang="en-US" dirty="0"/>
          </a:p>
          <a:p>
            <a:endParaRPr lang="en-US" dirty="0"/>
          </a:p>
          <a:p>
            <a:endParaRPr lang="en-US" dirty="0"/>
          </a:p>
          <a:p>
            <a:r>
              <a:rPr lang="en-US" dirty="0"/>
              <a:t> </a:t>
            </a:r>
          </a:p>
          <a:p>
            <a:endParaRPr lang="en-US" dirty="0"/>
          </a:p>
        </p:txBody>
      </p:sp>
      <p:sp>
        <p:nvSpPr>
          <p:cNvPr id="11" name="Content Placeholder 1">
            <a:extLst>
              <a:ext uri="{FF2B5EF4-FFF2-40B4-BE49-F238E27FC236}">
                <a16:creationId xmlns:a16="http://schemas.microsoft.com/office/drawing/2014/main" id="{1DBBFD53-8064-B9CC-9B61-ABDEFB63008D}"/>
              </a:ext>
            </a:extLst>
          </p:cNvPr>
          <p:cNvSpPr txBox="1">
            <a:spLocks/>
          </p:cNvSpPr>
          <p:nvPr/>
        </p:nvSpPr>
        <p:spPr bwMode="auto">
          <a:xfrm>
            <a:off x="272691" y="1198076"/>
            <a:ext cx="3862695" cy="10823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Russian River – Guerneville</a:t>
            </a:r>
          </a:p>
          <a:p>
            <a:endParaRPr lang="en-US" dirty="0"/>
          </a:p>
          <a:p>
            <a:r>
              <a:rPr lang="en-US" dirty="0"/>
              <a:t>California Nevada RFC</a:t>
            </a:r>
          </a:p>
        </p:txBody>
      </p:sp>
      <p:pic>
        <p:nvPicPr>
          <p:cNvPr id="9" name="Picture 8">
            <a:extLst>
              <a:ext uri="{FF2B5EF4-FFF2-40B4-BE49-F238E27FC236}">
                <a16:creationId xmlns:a16="http://schemas.microsoft.com/office/drawing/2014/main" id="{BA5FC417-6EB9-2D8F-66EA-5C54037EC7E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23290" y="154030"/>
            <a:ext cx="6742830" cy="6549933"/>
          </a:xfrm>
          <a:prstGeom prst="rect">
            <a:avLst/>
          </a:prstGeom>
          <a:ln>
            <a:solidFill>
              <a:schemeClr val="tx1"/>
            </a:solidFill>
          </a:ln>
        </p:spPr>
      </p:pic>
      <p:pic>
        <p:nvPicPr>
          <p:cNvPr id="3" name="Picture 2">
            <a:extLst>
              <a:ext uri="{FF2B5EF4-FFF2-40B4-BE49-F238E27FC236}">
                <a16:creationId xmlns:a16="http://schemas.microsoft.com/office/drawing/2014/main" id="{8437CAD1-72B0-E2A0-8256-737A4EFD7D00}"/>
              </a:ext>
            </a:extLst>
          </p:cNvPr>
          <p:cNvPicPr>
            <a:picLocks noChangeAspect="1"/>
          </p:cNvPicPr>
          <p:nvPr/>
        </p:nvPicPr>
        <p:blipFill>
          <a:blip r:embed="rId6"/>
          <a:stretch>
            <a:fillRect/>
          </a:stretch>
        </p:blipFill>
        <p:spPr>
          <a:xfrm>
            <a:off x="4123289" y="154028"/>
            <a:ext cx="6742831" cy="6549932"/>
          </a:xfrm>
          <a:prstGeom prst="rect">
            <a:avLst/>
          </a:prstGeom>
          <a:ln>
            <a:solidFill>
              <a:schemeClr val="tx1"/>
            </a:solidFill>
          </a:ln>
        </p:spPr>
      </p:pic>
      <p:sp>
        <p:nvSpPr>
          <p:cNvPr id="4" name="Content Placeholder 1">
            <a:extLst>
              <a:ext uri="{FF2B5EF4-FFF2-40B4-BE49-F238E27FC236}">
                <a16:creationId xmlns:a16="http://schemas.microsoft.com/office/drawing/2014/main" id="{2F613A72-94B7-AF3C-9680-F565B735043A}"/>
              </a:ext>
            </a:extLst>
          </p:cNvPr>
          <p:cNvSpPr txBox="1">
            <a:spLocks/>
          </p:cNvSpPr>
          <p:nvPr/>
        </p:nvSpPr>
        <p:spPr bwMode="auto">
          <a:xfrm>
            <a:off x="244699" y="2441517"/>
            <a:ext cx="3641500" cy="461704"/>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t>March Ensemble Forecast</a:t>
            </a:r>
          </a:p>
          <a:p>
            <a:endParaRPr lang="en-US" dirty="0"/>
          </a:p>
          <a:p>
            <a:endParaRPr lang="en-US" dirty="0"/>
          </a:p>
          <a:p>
            <a:endParaRPr lang="en-US" dirty="0"/>
          </a:p>
          <a:p>
            <a:r>
              <a:rPr lang="en-US" dirty="0"/>
              <a:t> </a:t>
            </a:r>
          </a:p>
          <a:p>
            <a:endParaRPr lang="en-US" dirty="0"/>
          </a:p>
        </p:txBody>
      </p:sp>
    </p:spTree>
    <p:extLst>
      <p:ext uri="{BB962C8B-B14F-4D97-AF65-F5344CB8AC3E}">
        <p14:creationId xmlns:p14="http://schemas.microsoft.com/office/powerpoint/2010/main" val="256838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726AB7-F619-0D08-130E-1CB961046628}"/>
              </a:ext>
            </a:extLst>
          </p:cNvPr>
          <p:cNvSpPr>
            <a:spLocks noGrp="1"/>
          </p:cNvSpPr>
          <p:nvPr>
            <p:ph type="title"/>
          </p:nvPr>
        </p:nvSpPr>
        <p:spPr/>
        <p:txBody>
          <a:bodyPr/>
          <a:lstStyle/>
          <a:p>
            <a:pPr algn="ctr"/>
            <a:r>
              <a:rPr lang="en-US" sz="3200">
                <a:solidFill>
                  <a:srgbClr val="172B4D"/>
                </a:solidFill>
                <a:latin typeface="-apple-system"/>
              </a:rPr>
              <a:t>HEC-ResSIm Ensemble Compute</a:t>
            </a:r>
            <a:endParaRPr lang="en-US" dirty="0"/>
          </a:p>
        </p:txBody>
      </p:sp>
      <p:grpSp>
        <p:nvGrpSpPr>
          <p:cNvPr id="7" name="Group 6">
            <a:extLst>
              <a:ext uri="{FF2B5EF4-FFF2-40B4-BE49-F238E27FC236}">
                <a16:creationId xmlns:a16="http://schemas.microsoft.com/office/drawing/2014/main" id="{50FE528B-7D99-566E-EBED-4D088E59110D}"/>
              </a:ext>
            </a:extLst>
          </p:cNvPr>
          <p:cNvGrpSpPr/>
          <p:nvPr/>
        </p:nvGrpSpPr>
        <p:grpSpPr>
          <a:xfrm>
            <a:off x="1581128" y="2095500"/>
            <a:ext cx="9262132" cy="3052004"/>
            <a:chOff x="1581128" y="2160434"/>
            <a:chExt cx="8935651" cy="2987070"/>
          </a:xfrm>
        </p:grpSpPr>
        <p:sp>
          <p:nvSpPr>
            <p:cNvPr id="8" name="Can 12">
              <a:extLst>
                <a:ext uri="{FF2B5EF4-FFF2-40B4-BE49-F238E27FC236}">
                  <a16:creationId xmlns:a16="http://schemas.microsoft.com/office/drawing/2014/main" id="{273BF41C-2B33-B9C0-EB97-E3EE6B6F4C4F}"/>
                </a:ext>
              </a:extLst>
            </p:cNvPr>
            <p:cNvSpPr/>
            <p:nvPr/>
          </p:nvSpPr>
          <p:spPr>
            <a:xfrm>
              <a:off x="3969801" y="3012446"/>
              <a:ext cx="656493" cy="656492"/>
            </a:xfrm>
            <a:prstGeom prst="ca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DSS</a:t>
              </a:r>
            </a:p>
          </p:txBody>
        </p:sp>
        <p:pic>
          <p:nvPicPr>
            <p:cNvPr id="9" name="Picture 8">
              <a:extLst>
                <a:ext uri="{FF2B5EF4-FFF2-40B4-BE49-F238E27FC236}">
                  <a16:creationId xmlns:a16="http://schemas.microsoft.com/office/drawing/2014/main" id="{110A223C-396D-A4DB-C8E3-73C99EB90B55}"/>
                </a:ext>
              </a:extLst>
            </p:cNvPr>
            <p:cNvPicPr>
              <a:picLocks noChangeAspect="1"/>
            </p:cNvPicPr>
            <p:nvPr/>
          </p:nvPicPr>
          <p:blipFill>
            <a:blip r:embed="rId3"/>
            <a:stretch>
              <a:fillRect/>
            </a:stretch>
          </p:blipFill>
          <p:spPr>
            <a:xfrm>
              <a:off x="5229224" y="2565702"/>
              <a:ext cx="1564602" cy="1549980"/>
            </a:xfrm>
            <a:prstGeom prst="rect">
              <a:avLst/>
            </a:prstGeom>
          </p:spPr>
        </p:pic>
        <p:sp>
          <p:nvSpPr>
            <p:cNvPr id="10" name="TextBox 9">
              <a:extLst>
                <a:ext uri="{FF2B5EF4-FFF2-40B4-BE49-F238E27FC236}">
                  <a16:creationId xmlns:a16="http://schemas.microsoft.com/office/drawing/2014/main" id="{263568A8-70D2-5481-9FB5-5D0FFB926914}"/>
                </a:ext>
              </a:extLst>
            </p:cNvPr>
            <p:cNvSpPr txBox="1"/>
            <p:nvPr/>
          </p:nvSpPr>
          <p:spPr>
            <a:xfrm>
              <a:off x="5229224" y="2160434"/>
              <a:ext cx="1564602" cy="369332"/>
            </a:xfrm>
            <a:prstGeom prst="rect">
              <a:avLst/>
            </a:prstGeom>
            <a:noFill/>
          </p:spPr>
          <p:txBody>
            <a:bodyPr wrap="square" rtlCol="0">
              <a:spAutoFit/>
            </a:bodyPr>
            <a:lstStyle/>
            <a:p>
              <a:pPr algn="ctr"/>
              <a:r>
                <a:rPr lang="en-US" dirty="0"/>
                <a:t>HEC-</a:t>
              </a:r>
              <a:r>
                <a:rPr lang="en-US" dirty="0" err="1"/>
                <a:t>ResSim</a:t>
              </a:r>
              <a:endParaRPr lang="en-US" dirty="0"/>
            </a:p>
          </p:txBody>
        </p:sp>
        <p:sp>
          <p:nvSpPr>
            <p:cNvPr id="11" name="Right Arrow 18">
              <a:extLst>
                <a:ext uri="{FF2B5EF4-FFF2-40B4-BE49-F238E27FC236}">
                  <a16:creationId xmlns:a16="http://schemas.microsoft.com/office/drawing/2014/main" id="{89383837-2283-3A0C-2E00-C01EDF3CC61C}"/>
                </a:ext>
              </a:extLst>
            </p:cNvPr>
            <p:cNvSpPr/>
            <p:nvPr/>
          </p:nvSpPr>
          <p:spPr>
            <a:xfrm>
              <a:off x="4724274" y="3188292"/>
              <a:ext cx="416598" cy="304800"/>
            </a:xfrm>
            <a:prstGeom prst="rightArrow">
              <a:avLst/>
            </a:pr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2" name="Right Arrow 19">
              <a:extLst>
                <a:ext uri="{FF2B5EF4-FFF2-40B4-BE49-F238E27FC236}">
                  <a16:creationId xmlns:a16="http://schemas.microsoft.com/office/drawing/2014/main" id="{41725F4A-D99D-DBF5-02C1-E835F0CCE967}"/>
                </a:ext>
              </a:extLst>
            </p:cNvPr>
            <p:cNvSpPr/>
            <p:nvPr/>
          </p:nvSpPr>
          <p:spPr>
            <a:xfrm>
              <a:off x="6870146" y="3188292"/>
              <a:ext cx="416598" cy="304800"/>
            </a:xfrm>
            <a:prstGeom prst="rightArrow">
              <a:avLst/>
            </a:pr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20B2A316-14F1-6A2D-4602-0E0AE8826151}"/>
                </a:ext>
              </a:extLst>
            </p:cNvPr>
            <p:cNvCxnSpPr/>
            <p:nvPr/>
          </p:nvCxnSpPr>
          <p:spPr>
            <a:xfrm>
              <a:off x="1848942" y="4098361"/>
              <a:ext cx="1903615" cy="4595"/>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FB6EBF9-AA3C-B16A-5002-D47950E425E9}"/>
                </a:ext>
              </a:extLst>
            </p:cNvPr>
            <p:cNvCxnSpPr/>
            <p:nvPr/>
          </p:nvCxnSpPr>
          <p:spPr>
            <a:xfrm flipV="1">
              <a:off x="1858131" y="2479481"/>
              <a:ext cx="1" cy="1623474"/>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15" name="Freeform 24">
              <a:extLst>
                <a:ext uri="{FF2B5EF4-FFF2-40B4-BE49-F238E27FC236}">
                  <a16:creationId xmlns:a16="http://schemas.microsoft.com/office/drawing/2014/main" id="{A33AC986-B2B8-F840-0332-CDCAD7EE791C}"/>
                </a:ext>
              </a:extLst>
            </p:cNvPr>
            <p:cNvSpPr/>
            <p:nvPr/>
          </p:nvSpPr>
          <p:spPr>
            <a:xfrm>
              <a:off x="1944191" y="3383467"/>
              <a:ext cx="1581150" cy="661406"/>
            </a:xfrm>
            <a:custGeom>
              <a:avLst/>
              <a:gdLst>
                <a:gd name="connsiteX0" fmla="*/ 0 w 1581150"/>
                <a:gd name="connsiteY0" fmla="*/ 661406 h 661406"/>
                <a:gd name="connsiteX1" fmla="*/ 381000 w 1581150"/>
                <a:gd name="connsiteY1" fmla="*/ 375656 h 661406"/>
                <a:gd name="connsiteX2" fmla="*/ 638175 w 1581150"/>
                <a:gd name="connsiteY2" fmla="*/ 32756 h 661406"/>
                <a:gd name="connsiteX3" fmla="*/ 857250 w 1581150"/>
                <a:gd name="connsiteY3" fmla="*/ 61331 h 661406"/>
                <a:gd name="connsiteX4" fmla="*/ 1228725 w 1581150"/>
                <a:gd name="connsiteY4" fmla="*/ 451856 h 661406"/>
                <a:gd name="connsiteX5" fmla="*/ 1533525 w 1581150"/>
                <a:gd name="connsiteY5" fmla="*/ 518531 h 661406"/>
                <a:gd name="connsiteX6" fmla="*/ 1533525 w 1581150"/>
                <a:gd name="connsiteY6" fmla="*/ 518531 h 661406"/>
                <a:gd name="connsiteX7" fmla="*/ 1581150 w 1581150"/>
                <a:gd name="connsiteY7" fmla="*/ 518531 h 661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1150" h="661406">
                  <a:moveTo>
                    <a:pt x="0" y="661406"/>
                  </a:moveTo>
                  <a:cubicBezTo>
                    <a:pt x="137319" y="570918"/>
                    <a:pt x="274638" y="480431"/>
                    <a:pt x="381000" y="375656"/>
                  </a:cubicBezTo>
                  <a:cubicBezTo>
                    <a:pt x="487362" y="270881"/>
                    <a:pt x="558800" y="85143"/>
                    <a:pt x="638175" y="32756"/>
                  </a:cubicBezTo>
                  <a:cubicBezTo>
                    <a:pt x="717550" y="-19631"/>
                    <a:pt x="758825" y="-8519"/>
                    <a:pt x="857250" y="61331"/>
                  </a:cubicBezTo>
                  <a:cubicBezTo>
                    <a:pt x="955675" y="131181"/>
                    <a:pt x="1116012" y="375656"/>
                    <a:pt x="1228725" y="451856"/>
                  </a:cubicBezTo>
                  <a:cubicBezTo>
                    <a:pt x="1341438" y="528056"/>
                    <a:pt x="1533525" y="518531"/>
                    <a:pt x="1533525" y="518531"/>
                  </a:cubicBezTo>
                  <a:lnTo>
                    <a:pt x="1533525" y="518531"/>
                  </a:lnTo>
                  <a:lnTo>
                    <a:pt x="1581150" y="518531"/>
                  </a:ln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25">
              <a:extLst>
                <a:ext uri="{FF2B5EF4-FFF2-40B4-BE49-F238E27FC236}">
                  <a16:creationId xmlns:a16="http://schemas.microsoft.com/office/drawing/2014/main" id="{C483B536-8D37-9E07-E36D-FF5BCE8B0793}"/>
                </a:ext>
              </a:extLst>
            </p:cNvPr>
            <p:cNvSpPr/>
            <p:nvPr/>
          </p:nvSpPr>
          <p:spPr>
            <a:xfrm>
              <a:off x="1974965" y="2701848"/>
              <a:ext cx="1474177" cy="1203930"/>
            </a:xfrm>
            <a:custGeom>
              <a:avLst/>
              <a:gdLst>
                <a:gd name="connsiteX0" fmla="*/ 0 w 1790700"/>
                <a:gd name="connsiteY0" fmla="*/ 288132 h 288132"/>
                <a:gd name="connsiteX1" fmla="*/ 485775 w 1790700"/>
                <a:gd name="connsiteY1" fmla="*/ 2382 h 288132"/>
                <a:gd name="connsiteX2" fmla="*/ 1057275 w 1790700"/>
                <a:gd name="connsiteY2" fmla="*/ 154782 h 288132"/>
                <a:gd name="connsiteX3" fmla="*/ 1790700 w 1790700"/>
                <a:gd name="connsiteY3" fmla="*/ 211932 h 288132"/>
              </a:gdLst>
              <a:ahLst/>
              <a:cxnLst>
                <a:cxn ang="0">
                  <a:pos x="connsiteX0" y="connsiteY0"/>
                </a:cxn>
                <a:cxn ang="0">
                  <a:pos x="connsiteX1" y="connsiteY1"/>
                </a:cxn>
                <a:cxn ang="0">
                  <a:pos x="connsiteX2" y="connsiteY2"/>
                </a:cxn>
                <a:cxn ang="0">
                  <a:pos x="connsiteX3" y="connsiteY3"/>
                </a:cxn>
              </a:cxnLst>
              <a:rect l="l" t="t" r="r" b="b"/>
              <a:pathLst>
                <a:path w="1790700" h="288132">
                  <a:moveTo>
                    <a:pt x="0" y="288132"/>
                  </a:moveTo>
                  <a:cubicBezTo>
                    <a:pt x="154781" y="156369"/>
                    <a:pt x="309563" y="24607"/>
                    <a:pt x="485775" y="2382"/>
                  </a:cubicBezTo>
                  <a:cubicBezTo>
                    <a:pt x="661987" y="-19843"/>
                    <a:pt x="839788" y="119857"/>
                    <a:pt x="1057275" y="154782"/>
                  </a:cubicBezTo>
                  <a:cubicBezTo>
                    <a:pt x="1274762" y="189707"/>
                    <a:pt x="1532731" y="200819"/>
                    <a:pt x="1790700" y="211932"/>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27">
              <a:extLst>
                <a:ext uri="{FF2B5EF4-FFF2-40B4-BE49-F238E27FC236}">
                  <a16:creationId xmlns:a16="http://schemas.microsoft.com/office/drawing/2014/main" id="{D89FD59B-9037-256E-A31C-07D64A5B19B2}"/>
                </a:ext>
              </a:extLst>
            </p:cNvPr>
            <p:cNvSpPr/>
            <p:nvPr/>
          </p:nvSpPr>
          <p:spPr>
            <a:xfrm>
              <a:off x="1974965" y="3262248"/>
              <a:ext cx="1474177" cy="699072"/>
            </a:xfrm>
            <a:custGeom>
              <a:avLst/>
              <a:gdLst>
                <a:gd name="connsiteX0" fmla="*/ 0 w 1790700"/>
                <a:gd name="connsiteY0" fmla="*/ 288132 h 288132"/>
                <a:gd name="connsiteX1" fmla="*/ 485775 w 1790700"/>
                <a:gd name="connsiteY1" fmla="*/ 2382 h 288132"/>
                <a:gd name="connsiteX2" fmla="*/ 1057275 w 1790700"/>
                <a:gd name="connsiteY2" fmla="*/ 154782 h 288132"/>
                <a:gd name="connsiteX3" fmla="*/ 1790700 w 1790700"/>
                <a:gd name="connsiteY3" fmla="*/ 211932 h 288132"/>
              </a:gdLst>
              <a:ahLst/>
              <a:cxnLst>
                <a:cxn ang="0">
                  <a:pos x="connsiteX0" y="connsiteY0"/>
                </a:cxn>
                <a:cxn ang="0">
                  <a:pos x="connsiteX1" y="connsiteY1"/>
                </a:cxn>
                <a:cxn ang="0">
                  <a:pos x="connsiteX2" y="connsiteY2"/>
                </a:cxn>
                <a:cxn ang="0">
                  <a:pos x="connsiteX3" y="connsiteY3"/>
                </a:cxn>
              </a:cxnLst>
              <a:rect l="l" t="t" r="r" b="b"/>
              <a:pathLst>
                <a:path w="1790700" h="288132">
                  <a:moveTo>
                    <a:pt x="0" y="288132"/>
                  </a:moveTo>
                  <a:cubicBezTo>
                    <a:pt x="154781" y="156369"/>
                    <a:pt x="309563" y="24607"/>
                    <a:pt x="485775" y="2382"/>
                  </a:cubicBezTo>
                  <a:cubicBezTo>
                    <a:pt x="661987" y="-19843"/>
                    <a:pt x="839788" y="119857"/>
                    <a:pt x="1057275" y="154782"/>
                  </a:cubicBezTo>
                  <a:cubicBezTo>
                    <a:pt x="1274762" y="189707"/>
                    <a:pt x="1532731" y="200819"/>
                    <a:pt x="1790700" y="211932"/>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28">
              <a:extLst>
                <a:ext uri="{FF2B5EF4-FFF2-40B4-BE49-F238E27FC236}">
                  <a16:creationId xmlns:a16="http://schemas.microsoft.com/office/drawing/2014/main" id="{4B6E28CB-AB8D-1F52-AAC8-1C0B7FAF21CE}"/>
                </a:ext>
              </a:extLst>
            </p:cNvPr>
            <p:cNvSpPr/>
            <p:nvPr/>
          </p:nvSpPr>
          <p:spPr>
            <a:xfrm>
              <a:off x="1944191" y="3107392"/>
              <a:ext cx="1485900" cy="728081"/>
            </a:xfrm>
            <a:custGeom>
              <a:avLst/>
              <a:gdLst>
                <a:gd name="connsiteX0" fmla="*/ 0 w 1581150"/>
                <a:gd name="connsiteY0" fmla="*/ 661406 h 661406"/>
                <a:gd name="connsiteX1" fmla="*/ 381000 w 1581150"/>
                <a:gd name="connsiteY1" fmla="*/ 375656 h 661406"/>
                <a:gd name="connsiteX2" fmla="*/ 638175 w 1581150"/>
                <a:gd name="connsiteY2" fmla="*/ 32756 h 661406"/>
                <a:gd name="connsiteX3" fmla="*/ 857250 w 1581150"/>
                <a:gd name="connsiteY3" fmla="*/ 61331 h 661406"/>
                <a:gd name="connsiteX4" fmla="*/ 1228725 w 1581150"/>
                <a:gd name="connsiteY4" fmla="*/ 451856 h 661406"/>
                <a:gd name="connsiteX5" fmla="*/ 1533525 w 1581150"/>
                <a:gd name="connsiteY5" fmla="*/ 518531 h 661406"/>
                <a:gd name="connsiteX6" fmla="*/ 1533525 w 1581150"/>
                <a:gd name="connsiteY6" fmla="*/ 518531 h 661406"/>
                <a:gd name="connsiteX7" fmla="*/ 1581150 w 1581150"/>
                <a:gd name="connsiteY7" fmla="*/ 518531 h 661406"/>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533525 w 1840742"/>
                <a:gd name="connsiteY5" fmla="*/ 518531 h 728081"/>
                <a:gd name="connsiteX6" fmla="*/ 1533525 w 1840742"/>
                <a:gd name="connsiteY6" fmla="*/ 518531 h 728081"/>
                <a:gd name="connsiteX7" fmla="*/ 1840742 w 1840742"/>
                <a:gd name="connsiteY7" fmla="*/ 728081 h 728081"/>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533525 w 1840742"/>
                <a:gd name="connsiteY5" fmla="*/ 518531 h 728081"/>
                <a:gd name="connsiteX6" fmla="*/ 1840742 w 1840742"/>
                <a:gd name="connsiteY6" fmla="*/ 728081 h 728081"/>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840742 w 1840742"/>
                <a:gd name="connsiteY5" fmla="*/ 728081 h 72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742" h="728081">
                  <a:moveTo>
                    <a:pt x="0" y="661406"/>
                  </a:moveTo>
                  <a:cubicBezTo>
                    <a:pt x="137319" y="570918"/>
                    <a:pt x="274638" y="480431"/>
                    <a:pt x="381000" y="375656"/>
                  </a:cubicBezTo>
                  <a:cubicBezTo>
                    <a:pt x="487362" y="270881"/>
                    <a:pt x="558800" y="85143"/>
                    <a:pt x="638175" y="32756"/>
                  </a:cubicBezTo>
                  <a:cubicBezTo>
                    <a:pt x="717550" y="-19631"/>
                    <a:pt x="758825" y="-8519"/>
                    <a:pt x="857250" y="61331"/>
                  </a:cubicBezTo>
                  <a:cubicBezTo>
                    <a:pt x="955675" y="131181"/>
                    <a:pt x="1064810" y="340731"/>
                    <a:pt x="1228725" y="451856"/>
                  </a:cubicBezTo>
                  <a:cubicBezTo>
                    <a:pt x="1392640" y="562981"/>
                    <a:pt x="1713239" y="670534"/>
                    <a:pt x="1840742" y="728081"/>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04732341-DDA7-D327-A8A6-52D708F92963}"/>
                </a:ext>
              </a:extLst>
            </p:cNvPr>
            <p:cNvCxnSpPr/>
            <p:nvPr/>
          </p:nvCxnSpPr>
          <p:spPr>
            <a:xfrm>
              <a:off x="8434049" y="4101090"/>
              <a:ext cx="1903615" cy="4595"/>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B62DD30-61BE-09E2-6580-03BD810FB2F3}"/>
                </a:ext>
              </a:extLst>
            </p:cNvPr>
            <p:cNvCxnSpPr/>
            <p:nvPr/>
          </p:nvCxnSpPr>
          <p:spPr>
            <a:xfrm flipV="1">
              <a:off x="8443238" y="2482210"/>
              <a:ext cx="1" cy="1623474"/>
            </a:xfrm>
            <a:prstGeom prst="straightConnector1">
              <a:avLst/>
            </a:prstGeom>
            <a:ln w="1905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1" name="Freeform 34">
              <a:extLst>
                <a:ext uri="{FF2B5EF4-FFF2-40B4-BE49-F238E27FC236}">
                  <a16:creationId xmlns:a16="http://schemas.microsoft.com/office/drawing/2014/main" id="{484D542B-E691-C4AD-32A9-66C4561C0D5F}"/>
                </a:ext>
              </a:extLst>
            </p:cNvPr>
            <p:cNvSpPr/>
            <p:nvPr/>
          </p:nvSpPr>
          <p:spPr>
            <a:xfrm>
              <a:off x="8529298" y="3681382"/>
              <a:ext cx="1581150" cy="366221"/>
            </a:xfrm>
            <a:custGeom>
              <a:avLst/>
              <a:gdLst>
                <a:gd name="connsiteX0" fmla="*/ 0 w 1581150"/>
                <a:gd name="connsiteY0" fmla="*/ 661406 h 661406"/>
                <a:gd name="connsiteX1" fmla="*/ 381000 w 1581150"/>
                <a:gd name="connsiteY1" fmla="*/ 375656 h 661406"/>
                <a:gd name="connsiteX2" fmla="*/ 638175 w 1581150"/>
                <a:gd name="connsiteY2" fmla="*/ 32756 h 661406"/>
                <a:gd name="connsiteX3" fmla="*/ 857250 w 1581150"/>
                <a:gd name="connsiteY3" fmla="*/ 61331 h 661406"/>
                <a:gd name="connsiteX4" fmla="*/ 1228725 w 1581150"/>
                <a:gd name="connsiteY4" fmla="*/ 451856 h 661406"/>
                <a:gd name="connsiteX5" fmla="*/ 1533525 w 1581150"/>
                <a:gd name="connsiteY5" fmla="*/ 518531 h 661406"/>
                <a:gd name="connsiteX6" fmla="*/ 1533525 w 1581150"/>
                <a:gd name="connsiteY6" fmla="*/ 518531 h 661406"/>
                <a:gd name="connsiteX7" fmla="*/ 1581150 w 1581150"/>
                <a:gd name="connsiteY7" fmla="*/ 518531 h 661406"/>
                <a:gd name="connsiteX0" fmla="*/ 0 w 1581150"/>
                <a:gd name="connsiteY0" fmla="*/ 605504 h 605504"/>
                <a:gd name="connsiteX1" fmla="*/ 381000 w 1581150"/>
                <a:gd name="connsiteY1" fmla="*/ 319754 h 605504"/>
                <a:gd name="connsiteX2" fmla="*/ 626143 w 1581150"/>
                <a:gd name="connsiteY2" fmla="*/ 177768 h 605504"/>
                <a:gd name="connsiteX3" fmla="*/ 857250 w 1581150"/>
                <a:gd name="connsiteY3" fmla="*/ 5429 h 605504"/>
                <a:gd name="connsiteX4" fmla="*/ 1228725 w 1581150"/>
                <a:gd name="connsiteY4" fmla="*/ 395954 h 605504"/>
                <a:gd name="connsiteX5" fmla="*/ 1533525 w 1581150"/>
                <a:gd name="connsiteY5" fmla="*/ 462629 h 605504"/>
                <a:gd name="connsiteX6" fmla="*/ 1533525 w 1581150"/>
                <a:gd name="connsiteY6" fmla="*/ 462629 h 605504"/>
                <a:gd name="connsiteX7" fmla="*/ 1581150 w 1581150"/>
                <a:gd name="connsiteY7" fmla="*/ 462629 h 605504"/>
                <a:gd name="connsiteX0" fmla="*/ 0 w 1581150"/>
                <a:gd name="connsiteY0" fmla="*/ 436819 h 436819"/>
                <a:gd name="connsiteX1" fmla="*/ 381000 w 1581150"/>
                <a:gd name="connsiteY1" fmla="*/ 151069 h 436819"/>
                <a:gd name="connsiteX2" fmla="*/ 626143 w 1581150"/>
                <a:gd name="connsiteY2" fmla="*/ 9083 h 436819"/>
                <a:gd name="connsiteX3" fmla="*/ 881313 w 1581150"/>
                <a:gd name="connsiteY3" fmla="*/ 37658 h 436819"/>
                <a:gd name="connsiteX4" fmla="*/ 1228725 w 1581150"/>
                <a:gd name="connsiteY4" fmla="*/ 227269 h 436819"/>
                <a:gd name="connsiteX5" fmla="*/ 1533525 w 1581150"/>
                <a:gd name="connsiteY5" fmla="*/ 293944 h 436819"/>
                <a:gd name="connsiteX6" fmla="*/ 1533525 w 1581150"/>
                <a:gd name="connsiteY6" fmla="*/ 293944 h 436819"/>
                <a:gd name="connsiteX7" fmla="*/ 1581150 w 1581150"/>
                <a:gd name="connsiteY7" fmla="*/ 293944 h 436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1150" h="436819">
                  <a:moveTo>
                    <a:pt x="0" y="436819"/>
                  </a:moveTo>
                  <a:cubicBezTo>
                    <a:pt x="137319" y="346331"/>
                    <a:pt x="276643" y="222358"/>
                    <a:pt x="381000" y="151069"/>
                  </a:cubicBezTo>
                  <a:cubicBezTo>
                    <a:pt x="485357" y="79780"/>
                    <a:pt x="542758" y="27985"/>
                    <a:pt x="626143" y="9083"/>
                  </a:cubicBezTo>
                  <a:cubicBezTo>
                    <a:pt x="709529" y="-9819"/>
                    <a:pt x="780883" y="1294"/>
                    <a:pt x="881313" y="37658"/>
                  </a:cubicBezTo>
                  <a:cubicBezTo>
                    <a:pt x="981743" y="74022"/>
                    <a:pt x="1120023" y="184555"/>
                    <a:pt x="1228725" y="227269"/>
                  </a:cubicBezTo>
                  <a:cubicBezTo>
                    <a:pt x="1337427" y="269983"/>
                    <a:pt x="1533525" y="293944"/>
                    <a:pt x="1533525" y="293944"/>
                  </a:cubicBezTo>
                  <a:lnTo>
                    <a:pt x="1533525" y="293944"/>
                  </a:lnTo>
                  <a:lnTo>
                    <a:pt x="1581150" y="293944"/>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35">
              <a:extLst>
                <a:ext uri="{FF2B5EF4-FFF2-40B4-BE49-F238E27FC236}">
                  <a16:creationId xmlns:a16="http://schemas.microsoft.com/office/drawing/2014/main" id="{034F6D04-1006-624A-C290-9F106ED636AD}"/>
                </a:ext>
              </a:extLst>
            </p:cNvPr>
            <p:cNvSpPr/>
            <p:nvPr/>
          </p:nvSpPr>
          <p:spPr>
            <a:xfrm>
              <a:off x="8511944" y="3091574"/>
              <a:ext cx="1630588" cy="816934"/>
            </a:xfrm>
            <a:custGeom>
              <a:avLst/>
              <a:gdLst>
                <a:gd name="connsiteX0" fmla="*/ 0 w 1790700"/>
                <a:gd name="connsiteY0" fmla="*/ 288132 h 288132"/>
                <a:gd name="connsiteX1" fmla="*/ 485775 w 1790700"/>
                <a:gd name="connsiteY1" fmla="*/ 2382 h 288132"/>
                <a:gd name="connsiteX2" fmla="*/ 1057275 w 1790700"/>
                <a:gd name="connsiteY2" fmla="*/ 154782 h 288132"/>
                <a:gd name="connsiteX3" fmla="*/ 1790700 w 1790700"/>
                <a:gd name="connsiteY3" fmla="*/ 211932 h 288132"/>
                <a:gd name="connsiteX0" fmla="*/ 0 w 1790700"/>
                <a:gd name="connsiteY0" fmla="*/ 133350 h 133350"/>
                <a:gd name="connsiteX1" fmla="*/ 1057275 w 1790700"/>
                <a:gd name="connsiteY1" fmla="*/ 0 h 133350"/>
                <a:gd name="connsiteX2" fmla="*/ 1790700 w 1790700"/>
                <a:gd name="connsiteY2" fmla="*/ 57150 h 133350"/>
                <a:gd name="connsiteX0" fmla="*/ 0 w 1790700"/>
                <a:gd name="connsiteY0" fmla="*/ 208216 h 208216"/>
                <a:gd name="connsiteX1" fmla="*/ 443449 w 1790700"/>
                <a:gd name="connsiteY1" fmla="*/ 0 h 208216"/>
                <a:gd name="connsiteX2" fmla="*/ 1790700 w 1790700"/>
                <a:gd name="connsiteY2" fmla="*/ 132016 h 208216"/>
                <a:gd name="connsiteX0" fmla="*/ 0 w 1980693"/>
                <a:gd name="connsiteY0" fmla="*/ 218649 h 218649"/>
                <a:gd name="connsiteX1" fmla="*/ 443449 w 1980693"/>
                <a:gd name="connsiteY1" fmla="*/ 10433 h 218649"/>
                <a:gd name="connsiteX2" fmla="*/ 1980693 w 1980693"/>
                <a:gd name="connsiteY2" fmla="*/ 35908 h 218649"/>
                <a:gd name="connsiteX0" fmla="*/ 0 w 1980693"/>
                <a:gd name="connsiteY0" fmla="*/ 219952 h 219952"/>
                <a:gd name="connsiteX1" fmla="*/ 443449 w 1980693"/>
                <a:gd name="connsiteY1" fmla="*/ 11736 h 219952"/>
                <a:gd name="connsiteX2" fmla="*/ 1980693 w 1980693"/>
                <a:gd name="connsiteY2" fmla="*/ 37211 h 219952"/>
                <a:gd name="connsiteX0" fmla="*/ 0 w 1980693"/>
                <a:gd name="connsiteY0" fmla="*/ 211435 h 211435"/>
                <a:gd name="connsiteX1" fmla="*/ 443449 w 1980693"/>
                <a:gd name="connsiteY1" fmla="*/ 3219 h 211435"/>
                <a:gd name="connsiteX2" fmla="*/ 1980693 w 1980693"/>
                <a:gd name="connsiteY2" fmla="*/ 28694 h 211435"/>
                <a:gd name="connsiteX0" fmla="*/ 0 w 1980693"/>
                <a:gd name="connsiteY0" fmla="*/ 224978 h 224978"/>
                <a:gd name="connsiteX1" fmla="*/ 443449 w 1980693"/>
                <a:gd name="connsiteY1" fmla="*/ 16762 h 224978"/>
                <a:gd name="connsiteX2" fmla="*/ 1980693 w 1980693"/>
                <a:gd name="connsiteY2" fmla="*/ 42237 h 224978"/>
                <a:gd name="connsiteX0" fmla="*/ 0 w 1980693"/>
                <a:gd name="connsiteY0" fmla="*/ 222460 h 222460"/>
                <a:gd name="connsiteX1" fmla="*/ 443449 w 1980693"/>
                <a:gd name="connsiteY1" fmla="*/ 14244 h 222460"/>
                <a:gd name="connsiteX2" fmla="*/ 1980693 w 1980693"/>
                <a:gd name="connsiteY2" fmla="*/ 39719 h 222460"/>
                <a:gd name="connsiteX0" fmla="*/ 0 w 1966079"/>
                <a:gd name="connsiteY0" fmla="*/ 230635 h 230635"/>
                <a:gd name="connsiteX1" fmla="*/ 443449 w 1966079"/>
                <a:gd name="connsiteY1" fmla="*/ 22419 h 230635"/>
                <a:gd name="connsiteX2" fmla="*/ 1966079 w 1966079"/>
                <a:gd name="connsiteY2" fmla="*/ 19099 h 230635"/>
                <a:gd name="connsiteX0" fmla="*/ 0 w 2024539"/>
                <a:gd name="connsiteY0" fmla="*/ 230635 h 230635"/>
                <a:gd name="connsiteX1" fmla="*/ 501909 w 2024539"/>
                <a:gd name="connsiteY1" fmla="*/ 22419 h 230635"/>
                <a:gd name="connsiteX2" fmla="*/ 2024539 w 2024539"/>
                <a:gd name="connsiteY2" fmla="*/ 19099 h 230635"/>
                <a:gd name="connsiteX0" fmla="*/ 0 w 2024539"/>
                <a:gd name="connsiteY0" fmla="*/ 218915 h 218915"/>
                <a:gd name="connsiteX1" fmla="*/ 691903 w 2024539"/>
                <a:gd name="connsiteY1" fmla="*/ 45253 h 218915"/>
                <a:gd name="connsiteX2" fmla="*/ 2024539 w 2024539"/>
                <a:gd name="connsiteY2" fmla="*/ 7379 h 218915"/>
                <a:gd name="connsiteX0" fmla="*/ 0 w 1966080"/>
                <a:gd name="connsiteY0" fmla="*/ 229086 h 229086"/>
                <a:gd name="connsiteX1" fmla="*/ 691903 w 1966080"/>
                <a:gd name="connsiteY1" fmla="*/ 55424 h 229086"/>
                <a:gd name="connsiteX2" fmla="*/ 1966080 w 1966080"/>
                <a:gd name="connsiteY2" fmla="*/ 6032 h 229086"/>
                <a:gd name="connsiteX0" fmla="*/ 0 w 1966080"/>
                <a:gd name="connsiteY0" fmla="*/ 223054 h 223054"/>
                <a:gd name="connsiteX1" fmla="*/ 691903 w 1966080"/>
                <a:gd name="connsiteY1" fmla="*/ 49392 h 223054"/>
                <a:gd name="connsiteX2" fmla="*/ 1966080 w 1966080"/>
                <a:gd name="connsiteY2" fmla="*/ 0 h 223054"/>
                <a:gd name="connsiteX0" fmla="*/ 0 w 1980694"/>
                <a:gd name="connsiteY0" fmla="*/ 191380 h 191380"/>
                <a:gd name="connsiteX1" fmla="*/ 691903 w 1980694"/>
                <a:gd name="connsiteY1" fmla="*/ 17718 h 191380"/>
                <a:gd name="connsiteX2" fmla="*/ 1980694 w 1980694"/>
                <a:gd name="connsiteY2" fmla="*/ 0 h 191380"/>
                <a:gd name="connsiteX0" fmla="*/ 0 w 1980694"/>
                <a:gd name="connsiteY0" fmla="*/ 195514 h 195514"/>
                <a:gd name="connsiteX1" fmla="*/ 691903 w 1980694"/>
                <a:gd name="connsiteY1" fmla="*/ 21852 h 195514"/>
                <a:gd name="connsiteX2" fmla="*/ 1980694 w 1980694"/>
                <a:gd name="connsiteY2" fmla="*/ 4134 h 195514"/>
              </a:gdLst>
              <a:ahLst/>
              <a:cxnLst>
                <a:cxn ang="0">
                  <a:pos x="connsiteX0" y="connsiteY0"/>
                </a:cxn>
                <a:cxn ang="0">
                  <a:pos x="connsiteX1" y="connsiteY1"/>
                </a:cxn>
                <a:cxn ang="0">
                  <a:pos x="connsiteX2" y="connsiteY2"/>
                </a:cxn>
              </a:cxnLst>
              <a:rect l="l" t="t" r="r" b="b"/>
              <a:pathLst>
                <a:path w="1980694" h="195514">
                  <a:moveTo>
                    <a:pt x="0" y="195514"/>
                  </a:moveTo>
                  <a:cubicBezTo>
                    <a:pt x="220266" y="167733"/>
                    <a:pt x="361787" y="53749"/>
                    <a:pt x="691903" y="21852"/>
                  </a:cubicBezTo>
                  <a:cubicBezTo>
                    <a:pt x="1022019" y="-10045"/>
                    <a:pt x="1576575" y="1659"/>
                    <a:pt x="1980694" y="4134"/>
                  </a:cubicBez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36">
              <a:extLst>
                <a:ext uri="{FF2B5EF4-FFF2-40B4-BE49-F238E27FC236}">
                  <a16:creationId xmlns:a16="http://schemas.microsoft.com/office/drawing/2014/main" id="{B94F2355-78D9-9999-DED3-E3BC1E04F2E8}"/>
                </a:ext>
              </a:extLst>
            </p:cNvPr>
            <p:cNvSpPr/>
            <p:nvPr/>
          </p:nvSpPr>
          <p:spPr>
            <a:xfrm>
              <a:off x="8511944" y="3635105"/>
              <a:ext cx="1522305" cy="328944"/>
            </a:xfrm>
            <a:custGeom>
              <a:avLst/>
              <a:gdLst>
                <a:gd name="connsiteX0" fmla="*/ 0 w 1790700"/>
                <a:gd name="connsiteY0" fmla="*/ 288132 h 288132"/>
                <a:gd name="connsiteX1" fmla="*/ 485775 w 1790700"/>
                <a:gd name="connsiteY1" fmla="*/ 2382 h 288132"/>
                <a:gd name="connsiteX2" fmla="*/ 1057275 w 1790700"/>
                <a:gd name="connsiteY2" fmla="*/ 154782 h 288132"/>
                <a:gd name="connsiteX3" fmla="*/ 1790700 w 1790700"/>
                <a:gd name="connsiteY3" fmla="*/ 211932 h 288132"/>
                <a:gd name="connsiteX0" fmla="*/ 0 w 1790700"/>
                <a:gd name="connsiteY0" fmla="*/ 134022 h 134022"/>
                <a:gd name="connsiteX1" fmla="*/ 500391 w 1790700"/>
                <a:gd name="connsiteY1" fmla="*/ 101180 h 134022"/>
                <a:gd name="connsiteX2" fmla="*/ 1057275 w 1790700"/>
                <a:gd name="connsiteY2" fmla="*/ 672 h 134022"/>
                <a:gd name="connsiteX3" fmla="*/ 1790700 w 1790700"/>
                <a:gd name="connsiteY3" fmla="*/ 57822 h 134022"/>
                <a:gd name="connsiteX0" fmla="*/ 0 w 1790700"/>
                <a:gd name="connsiteY0" fmla="*/ 134173 h 134173"/>
                <a:gd name="connsiteX1" fmla="*/ 354243 w 1790700"/>
                <a:gd name="connsiteY1" fmla="*/ 31905 h 134173"/>
                <a:gd name="connsiteX2" fmla="*/ 1057275 w 1790700"/>
                <a:gd name="connsiteY2" fmla="*/ 823 h 134173"/>
                <a:gd name="connsiteX3" fmla="*/ 1790700 w 1790700"/>
                <a:gd name="connsiteY3" fmla="*/ 57973 h 134173"/>
                <a:gd name="connsiteX0" fmla="*/ 0 w 1790700"/>
                <a:gd name="connsiteY0" fmla="*/ 135579 h 135579"/>
                <a:gd name="connsiteX1" fmla="*/ 354243 w 1790700"/>
                <a:gd name="connsiteY1" fmla="*/ 33311 h 135579"/>
                <a:gd name="connsiteX2" fmla="*/ 1057275 w 1790700"/>
                <a:gd name="connsiteY2" fmla="*/ 2229 h 135579"/>
                <a:gd name="connsiteX3" fmla="*/ 1790700 w 1790700"/>
                <a:gd name="connsiteY3" fmla="*/ 59379 h 135579"/>
                <a:gd name="connsiteX0" fmla="*/ 0 w 1790700"/>
                <a:gd name="connsiteY0" fmla="*/ 135579 h 135579"/>
                <a:gd name="connsiteX1" fmla="*/ 354243 w 1790700"/>
                <a:gd name="connsiteY1" fmla="*/ 33311 h 135579"/>
                <a:gd name="connsiteX2" fmla="*/ 1057275 w 1790700"/>
                <a:gd name="connsiteY2" fmla="*/ 2229 h 135579"/>
                <a:gd name="connsiteX3" fmla="*/ 1790700 w 1790700"/>
                <a:gd name="connsiteY3" fmla="*/ 59379 h 135579"/>
              </a:gdLst>
              <a:ahLst/>
              <a:cxnLst>
                <a:cxn ang="0">
                  <a:pos x="connsiteX0" y="connsiteY0"/>
                </a:cxn>
                <a:cxn ang="0">
                  <a:pos x="connsiteX1" y="connsiteY1"/>
                </a:cxn>
                <a:cxn ang="0">
                  <a:pos x="connsiteX2" y="connsiteY2"/>
                </a:cxn>
                <a:cxn ang="0">
                  <a:pos x="connsiteX3" y="connsiteY3"/>
                </a:cxn>
              </a:cxnLst>
              <a:rect l="l" t="t" r="r" b="b"/>
              <a:pathLst>
                <a:path w="1790700" h="135579">
                  <a:moveTo>
                    <a:pt x="0" y="135579"/>
                  </a:moveTo>
                  <a:cubicBezTo>
                    <a:pt x="286316" y="48447"/>
                    <a:pt x="192646" y="70413"/>
                    <a:pt x="354243" y="33311"/>
                  </a:cubicBezTo>
                  <a:cubicBezTo>
                    <a:pt x="515840" y="-3791"/>
                    <a:pt x="817866" y="-2116"/>
                    <a:pt x="1057275" y="2229"/>
                  </a:cubicBezTo>
                  <a:cubicBezTo>
                    <a:pt x="1296684" y="6574"/>
                    <a:pt x="1532731" y="48266"/>
                    <a:pt x="1790700" y="59379"/>
                  </a:cubicBez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37">
              <a:extLst>
                <a:ext uri="{FF2B5EF4-FFF2-40B4-BE49-F238E27FC236}">
                  <a16:creationId xmlns:a16="http://schemas.microsoft.com/office/drawing/2014/main" id="{4B0195BC-0036-A04E-DF1F-C9FD0ACCA56F}"/>
                </a:ext>
              </a:extLst>
            </p:cNvPr>
            <p:cNvSpPr/>
            <p:nvPr/>
          </p:nvSpPr>
          <p:spPr>
            <a:xfrm>
              <a:off x="8529298" y="3396791"/>
              <a:ext cx="1509963" cy="374737"/>
            </a:xfrm>
            <a:custGeom>
              <a:avLst/>
              <a:gdLst>
                <a:gd name="connsiteX0" fmla="*/ 0 w 1581150"/>
                <a:gd name="connsiteY0" fmla="*/ 661406 h 661406"/>
                <a:gd name="connsiteX1" fmla="*/ 381000 w 1581150"/>
                <a:gd name="connsiteY1" fmla="*/ 375656 h 661406"/>
                <a:gd name="connsiteX2" fmla="*/ 638175 w 1581150"/>
                <a:gd name="connsiteY2" fmla="*/ 32756 h 661406"/>
                <a:gd name="connsiteX3" fmla="*/ 857250 w 1581150"/>
                <a:gd name="connsiteY3" fmla="*/ 61331 h 661406"/>
                <a:gd name="connsiteX4" fmla="*/ 1228725 w 1581150"/>
                <a:gd name="connsiteY4" fmla="*/ 451856 h 661406"/>
                <a:gd name="connsiteX5" fmla="*/ 1533525 w 1581150"/>
                <a:gd name="connsiteY5" fmla="*/ 518531 h 661406"/>
                <a:gd name="connsiteX6" fmla="*/ 1533525 w 1581150"/>
                <a:gd name="connsiteY6" fmla="*/ 518531 h 661406"/>
                <a:gd name="connsiteX7" fmla="*/ 1581150 w 1581150"/>
                <a:gd name="connsiteY7" fmla="*/ 518531 h 661406"/>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533525 w 1840742"/>
                <a:gd name="connsiteY5" fmla="*/ 518531 h 728081"/>
                <a:gd name="connsiteX6" fmla="*/ 1533525 w 1840742"/>
                <a:gd name="connsiteY6" fmla="*/ 518531 h 728081"/>
                <a:gd name="connsiteX7" fmla="*/ 1840742 w 1840742"/>
                <a:gd name="connsiteY7" fmla="*/ 728081 h 728081"/>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533525 w 1840742"/>
                <a:gd name="connsiteY5" fmla="*/ 518531 h 728081"/>
                <a:gd name="connsiteX6" fmla="*/ 1840742 w 1840742"/>
                <a:gd name="connsiteY6" fmla="*/ 728081 h 728081"/>
                <a:gd name="connsiteX0" fmla="*/ 0 w 1840742"/>
                <a:gd name="connsiteY0" fmla="*/ 661406 h 728081"/>
                <a:gd name="connsiteX1" fmla="*/ 381000 w 1840742"/>
                <a:gd name="connsiteY1" fmla="*/ 375656 h 728081"/>
                <a:gd name="connsiteX2" fmla="*/ 638175 w 1840742"/>
                <a:gd name="connsiteY2" fmla="*/ 32756 h 728081"/>
                <a:gd name="connsiteX3" fmla="*/ 857250 w 1840742"/>
                <a:gd name="connsiteY3" fmla="*/ 61331 h 728081"/>
                <a:gd name="connsiteX4" fmla="*/ 1228725 w 1840742"/>
                <a:gd name="connsiteY4" fmla="*/ 451856 h 728081"/>
                <a:gd name="connsiteX5" fmla="*/ 1840742 w 1840742"/>
                <a:gd name="connsiteY5" fmla="*/ 728081 h 728081"/>
                <a:gd name="connsiteX0" fmla="*/ 0 w 1840742"/>
                <a:gd name="connsiteY0" fmla="*/ 672606 h 739281"/>
                <a:gd name="connsiteX1" fmla="*/ 425713 w 1840742"/>
                <a:gd name="connsiteY1" fmla="*/ 543266 h 739281"/>
                <a:gd name="connsiteX2" fmla="*/ 638175 w 1840742"/>
                <a:gd name="connsiteY2" fmla="*/ 43956 h 739281"/>
                <a:gd name="connsiteX3" fmla="*/ 857250 w 1840742"/>
                <a:gd name="connsiteY3" fmla="*/ 72531 h 739281"/>
                <a:gd name="connsiteX4" fmla="*/ 1228725 w 1840742"/>
                <a:gd name="connsiteY4" fmla="*/ 463056 h 739281"/>
                <a:gd name="connsiteX5" fmla="*/ 1840742 w 1840742"/>
                <a:gd name="connsiteY5" fmla="*/ 739281 h 739281"/>
                <a:gd name="connsiteX0" fmla="*/ 0 w 1840742"/>
                <a:gd name="connsiteY0" fmla="*/ 603651 h 670326"/>
                <a:gd name="connsiteX1" fmla="*/ 425713 w 1840742"/>
                <a:gd name="connsiteY1" fmla="*/ 474311 h 670326"/>
                <a:gd name="connsiteX2" fmla="*/ 653079 w 1840742"/>
                <a:gd name="connsiteY2" fmla="*/ 215633 h 670326"/>
                <a:gd name="connsiteX3" fmla="*/ 857250 w 1840742"/>
                <a:gd name="connsiteY3" fmla="*/ 3576 h 670326"/>
                <a:gd name="connsiteX4" fmla="*/ 1228725 w 1840742"/>
                <a:gd name="connsiteY4" fmla="*/ 394101 h 670326"/>
                <a:gd name="connsiteX5" fmla="*/ 1840742 w 1840742"/>
                <a:gd name="connsiteY5" fmla="*/ 670326 h 670326"/>
                <a:gd name="connsiteX0" fmla="*/ 0 w 1840742"/>
                <a:gd name="connsiteY0" fmla="*/ 426964 h 493639"/>
                <a:gd name="connsiteX1" fmla="*/ 425713 w 1840742"/>
                <a:gd name="connsiteY1" fmla="*/ 297624 h 493639"/>
                <a:gd name="connsiteX2" fmla="*/ 653079 w 1840742"/>
                <a:gd name="connsiteY2" fmla="*/ 38946 h 493639"/>
                <a:gd name="connsiteX3" fmla="*/ 991393 w 1840742"/>
                <a:gd name="connsiteY3" fmla="*/ 19395 h 493639"/>
                <a:gd name="connsiteX4" fmla="*/ 1228725 w 1840742"/>
                <a:gd name="connsiteY4" fmla="*/ 217414 h 493639"/>
                <a:gd name="connsiteX5" fmla="*/ 1840742 w 1840742"/>
                <a:gd name="connsiteY5" fmla="*/ 493639 h 493639"/>
                <a:gd name="connsiteX0" fmla="*/ 0 w 1840742"/>
                <a:gd name="connsiteY0" fmla="*/ 411800 h 478475"/>
                <a:gd name="connsiteX1" fmla="*/ 425713 w 1840742"/>
                <a:gd name="connsiteY1" fmla="*/ 282460 h 478475"/>
                <a:gd name="connsiteX2" fmla="*/ 638175 w 1840742"/>
                <a:gd name="connsiteY2" fmla="*/ 83940 h 478475"/>
                <a:gd name="connsiteX3" fmla="*/ 991393 w 1840742"/>
                <a:gd name="connsiteY3" fmla="*/ 4231 h 478475"/>
                <a:gd name="connsiteX4" fmla="*/ 1228725 w 1840742"/>
                <a:gd name="connsiteY4" fmla="*/ 202250 h 478475"/>
                <a:gd name="connsiteX5" fmla="*/ 1840742 w 1840742"/>
                <a:gd name="connsiteY5" fmla="*/ 478475 h 478475"/>
                <a:gd name="connsiteX0" fmla="*/ 0 w 1840742"/>
                <a:gd name="connsiteY0" fmla="*/ 378654 h 445329"/>
                <a:gd name="connsiteX1" fmla="*/ 425713 w 1840742"/>
                <a:gd name="connsiteY1" fmla="*/ 249314 h 445329"/>
                <a:gd name="connsiteX2" fmla="*/ 638175 w 1840742"/>
                <a:gd name="connsiteY2" fmla="*/ 50794 h 445329"/>
                <a:gd name="connsiteX3" fmla="*/ 991393 w 1840742"/>
                <a:gd name="connsiteY3" fmla="*/ 7179 h 445329"/>
                <a:gd name="connsiteX4" fmla="*/ 1228725 w 1840742"/>
                <a:gd name="connsiteY4" fmla="*/ 169104 h 445329"/>
                <a:gd name="connsiteX5" fmla="*/ 1840742 w 1840742"/>
                <a:gd name="connsiteY5" fmla="*/ 445329 h 445329"/>
                <a:gd name="connsiteX0" fmla="*/ 0 w 1840742"/>
                <a:gd name="connsiteY0" fmla="*/ 373767 h 440442"/>
                <a:gd name="connsiteX1" fmla="*/ 425713 w 1840742"/>
                <a:gd name="connsiteY1" fmla="*/ 244427 h 440442"/>
                <a:gd name="connsiteX2" fmla="*/ 638175 w 1840742"/>
                <a:gd name="connsiteY2" fmla="*/ 45907 h 440442"/>
                <a:gd name="connsiteX3" fmla="*/ 991393 w 1840742"/>
                <a:gd name="connsiteY3" fmla="*/ 2292 h 440442"/>
                <a:gd name="connsiteX4" fmla="*/ 1288343 w 1840742"/>
                <a:gd name="connsiteY4" fmla="*/ 92027 h 440442"/>
                <a:gd name="connsiteX5" fmla="*/ 1840742 w 1840742"/>
                <a:gd name="connsiteY5" fmla="*/ 440442 h 440442"/>
                <a:gd name="connsiteX0" fmla="*/ 0 w 1915266"/>
                <a:gd name="connsiteY0" fmla="*/ 373767 h 373767"/>
                <a:gd name="connsiteX1" fmla="*/ 425713 w 1915266"/>
                <a:gd name="connsiteY1" fmla="*/ 244427 h 373767"/>
                <a:gd name="connsiteX2" fmla="*/ 638175 w 1915266"/>
                <a:gd name="connsiteY2" fmla="*/ 45907 h 373767"/>
                <a:gd name="connsiteX3" fmla="*/ 991393 w 1915266"/>
                <a:gd name="connsiteY3" fmla="*/ 2292 h 373767"/>
                <a:gd name="connsiteX4" fmla="*/ 1288343 w 1915266"/>
                <a:gd name="connsiteY4" fmla="*/ 92027 h 373767"/>
                <a:gd name="connsiteX5" fmla="*/ 1915266 w 1915266"/>
                <a:gd name="connsiteY5" fmla="*/ 139653 h 373767"/>
                <a:gd name="connsiteX0" fmla="*/ 0 w 1915266"/>
                <a:gd name="connsiteY0" fmla="*/ 375338 h 375338"/>
                <a:gd name="connsiteX1" fmla="*/ 425713 w 1915266"/>
                <a:gd name="connsiteY1" fmla="*/ 245998 h 375338"/>
                <a:gd name="connsiteX2" fmla="*/ 638175 w 1915266"/>
                <a:gd name="connsiteY2" fmla="*/ 47478 h 375338"/>
                <a:gd name="connsiteX3" fmla="*/ 991393 w 1915266"/>
                <a:gd name="connsiteY3" fmla="*/ 3863 h 375338"/>
                <a:gd name="connsiteX4" fmla="*/ 1347962 w 1915266"/>
                <a:gd name="connsiteY4" fmla="*/ 117661 h 375338"/>
                <a:gd name="connsiteX5" fmla="*/ 1915266 w 1915266"/>
                <a:gd name="connsiteY5" fmla="*/ 141224 h 375338"/>
                <a:gd name="connsiteX0" fmla="*/ 0 w 1870551"/>
                <a:gd name="connsiteY0" fmla="*/ 375338 h 375338"/>
                <a:gd name="connsiteX1" fmla="*/ 425713 w 1870551"/>
                <a:gd name="connsiteY1" fmla="*/ 245998 h 375338"/>
                <a:gd name="connsiteX2" fmla="*/ 638175 w 1870551"/>
                <a:gd name="connsiteY2" fmla="*/ 47478 h 375338"/>
                <a:gd name="connsiteX3" fmla="*/ 991393 w 1870551"/>
                <a:gd name="connsiteY3" fmla="*/ 3863 h 375338"/>
                <a:gd name="connsiteX4" fmla="*/ 1347962 w 1870551"/>
                <a:gd name="connsiteY4" fmla="*/ 117661 h 375338"/>
                <a:gd name="connsiteX5" fmla="*/ 1870551 w 1870551"/>
                <a:gd name="connsiteY5" fmla="*/ 189350 h 375338"/>
                <a:gd name="connsiteX0" fmla="*/ 0 w 1870551"/>
                <a:gd name="connsiteY0" fmla="*/ 375338 h 375338"/>
                <a:gd name="connsiteX1" fmla="*/ 425713 w 1870551"/>
                <a:gd name="connsiteY1" fmla="*/ 245998 h 375338"/>
                <a:gd name="connsiteX2" fmla="*/ 638175 w 1870551"/>
                <a:gd name="connsiteY2" fmla="*/ 47478 h 375338"/>
                <a:gd name="connsiteX3" fmla="*/ 991393 w 1870551"/>
                <a:gd name="connsiteY3" fmla="*/ 3863 h 375338"/>
                <a:gd name="connsiteX4" fmla="*/ 1347962 w 1870551"/>
                <a:gd name="connsiteY4" fmla="*/ 117661 h 375338"/>
                <a:gd name="connsiteX5" fmla="*/ 1870551 w 1870551"/>
                <a:gd name="connsiteY5" fmla="*/ 189350 h 375338"/>
                <a:gd name="connsiteX0" fmla="*/ 0 w 1870551"/>
                <a:gd name="connsiteY0" fmla="*/ 374737 h 374737"/>
                <a:gd name="connsiteX1" fmla="*/ 336284 w 1870551"/>
                <a:gd name="connsiteY1" fmla="*/ 209302 h 374737"/>
                <a:gd name="connsiteX2" fmla="*/ 638175 w 1870551"/>
                <a:gd name="connsiteY2" fmla="*/ 46877 h 374737"/>
                <a:gd name="connsiteX3" fmla="*/ 991393 w 1870551"/>
                <a:gd name="connsiteY3" fmla="*/ 3262 h 374737"/>
                <a:gd name="connsiteX4" fmla="*/ 1347962 w 1870551"/>
                <a:gd name="connsiteY4" fmla="*/ 117060 h 374737"/>
                <a:gd name="connsiteX5" fmla="*/ 1870551 w 1870551"/>
                <a:gd name="connsiteY5" fmla="*/ 188749 h 37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0551" h="374737">
                  <a:moveTo>
                    <a:pt x="0" y="374737"/>
                  </a:moveTo>
                  <a:cubicBezTo>
                    <a:pt x="137319" y="284249"/>
                    <a:pt x="229922" y="263945"/>
                    <a:pt x="336284" y="209302"/>
                  </a:cubicBezTo>
                  <a:cubicBezTo>
                    <a:pt x="442647" y="154659"/>
                    <a:pt x="528990" y="81217"/>
                    <a:pt x="638175" y="46877"/>
                  </a:cubicBezTo>
                  <a:cubicBezTo>
                    <a:pt x="747360" y="12537"/>
                    <a:pt x="873095" y="-8435"/>
                    <a:pt x="991393" y="3262"/>
                  </a:cubicBezTo>
                  <a:cubicBezTo>
                    <a:pt x="1109691" y="14959"/>
                    <a:pt x="1201436" y="86146"/>
                    <a:pt x="1347962" y="117060"/>
                  </a:cubicBezTo>
                  <a:cubicBezTo>
                    <a:pt x="1494488" y="147974"/>
                    <a:pt x="1728144" y="167297"/>
                    <a:pt x="1870551" y="188749"/>
                  </a:cubicBez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Can 38">
              <a:extLst>
                <a:ext uri="{FF2B5EF4-FFF2-40B4-BE49-F238E27FC236}">
                  <a16:creationId xmlns:a16="http://schemas.microsoft.com/office/drawing/2014/main" id="{A6E8413F-4E59-A92C-689B-04654C427E87}"/>
                </a:ext>
              </a:extLst>
            </p:cNvPr>
            <p:cNvSpPr/>
            <p:nvPr/>
          </p:nvSpPr>
          <p:spPr>
            <a:xfrm>
              <a:off x="7384035" y="3021881"/>
              <a:ext cx="656493" cy="656492"/>
            </a:xfrm>
            <a:prstGeom prst="ca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DSS</a:t>
              </a:r>
            </a:p>
          </p:txBody>
        </p:sp>
        <p:sp>
          <p:nvSpPr>
            <p:cNvPr id="26" name="TextBox 25">
              <a:extLst>
                <a:ext uri="{FF2B5EF4-FFF2-40B4-BE49-F238E27FC236}">
                  <a16:creationId xmlns:a16="http://schemas.microsoft.com/office/drawing/2014/main" id="{C6DF2FC1-5104-2B13-811E-D49AA9F07D7A}"/>
                </a:ext>
              </a:extLst>
            </p:cNvPr>
            <p:cNvSpPr txBox="1"/>
            <p:nvPr/>
          </p:nvSpPr>
          <p:spPr>
            <a:xfrm>
              <a:off x="3342688" y="3332873"/>
              <a:ext cx="288758" cy="338554"/>
            </a:xfrm>
            <a:prstGeom prst="rect">
              <a:avLst/>
            </a:prstGeom>
            <a:noFill/>
          </p:spPr>
          <p:txBody>
            <a:bodyPr wrap="square" rtlCol="0" anchor="ctr">
              <a:spAutoFit/>
            </a:bodyPr>
            <a:lstStyle/>
            <a:p>
              <a:pPr algn="ctr"/>
              <a:r>
                <a:rPr lang="en-US" sz="1600" dirty="0"/>
                <a:t>1</a:t>
              </a:r>
            </a:p>
          </p:txBody>
        </p:sp>
        <p:sp>
          <p:nvSpPr>
            <p:cNvPr id="27" name="TextBox 26">
              <a:extLst>
                <a:ext uri="{FF2B5EF4-FFF2-40B4-BE49-F238E27FC236}">
                  <a16:creationId xmlns:a16="http://schemas.microsoft.com/office/drawing/2014/main" id="{8854209C-1799-08DD-7D27-1F9857969128}"/>
                </a:ext>
              </a:extLst>
            </p:cNvPr>
            <p:cNvSpPr txBox="1"/>
            <p:nvPr/>
          </p:nvSpPr>
          <p:spPr>
            <a:xfrm>
              <a:off x="3217359" y="3617818"/>
              <a:ext cx="288758" cy="338554"/>
            </a:xfrm>
            <a:prstGeom prst="rect">
              <a:avLst/>
            </a:prstGeom>
            <a:noFill/>
          </p:spPr>
          <p:txBody>
            <a:bodyPr wrap="square" rtlCol="0" anchor="ctr">
              <a:spAutoFit/>
            </a:bodyPr>
            <a:lstStyle/>
            <a:p>
              <a:pPr algn="ctr"/>
              <a:r>
                <a:rPr lang="en-US" sz="1600" dirty="0"/>
                <a:t>2</a:t>
              </a:r>
            </a:p>
          </p:txBody>
        </p:sp>
        <p:sp>
          <p:nvSpPr>
            <p:cNvPr id="28" name="TextBox 27">
              <a:extLst>
                <a:ext uri="{FF2B5EF4-FFF2-40B4-BE49-F238E27FC236}">
                  <a16:creationId xmlns:a16="http://schemas.microsoft.com/office/drawing/2014/main" id="{B695BAED-6DA3-1111-891C-CF6D06A757CB}"/>
                </a:ext>
              </a:extLst>
            </p:cNvPr>
            <p:cNvSpPr txBox="1"/>
            <p:nvPr/>
          </p:nvSpPr>
          <p:spPr>
            <a:xfrm>
              <a:off x="3385718" y="3552744"/>
              <a:ext cx="288758" cy="338554"/>
            </a:xfrm>
            <a:prstGeom prst="rect">
              <a:avLst/>
            </a:prstGeom>
            <a:noFill/>
          </p:spPr>
          <p:txBody>
            <a:bodyPr wrap="square" rtlCol="0" anchor="ctr">
              <a:spAutoFit/>
            </a:bodyPr>
            <a:lstStyle/>
            <a:p>
              <a:pPr algn="ctr"/>
              <a:r>
                <a:rPr lang="en-US" sz="1600" dirty="0"/>
                <a:t>3</a:t>
              </a:r>
            </a:p>
          </p:txBody>
        </p:sp>
        <p:sp>
          <p:nvSpPr>
            <p:cNvPr id="29" name="TextBox 28">
              <a:extLst>
                <a:ext uri="{FF2B5EF4-FFF2-40B4-BE49-F238E27FC236}">
                  <a16:creationId xmlns:a16="http://schemas.microsoft.com/office/drawing/2014/main" id="{B7AD8ED8-C936-0ADC-3011-9726D09D0C3E}"/>
                </a:ext>
              </a:extLst>
            </p:cNvPr>
            <p:cNvSpPr txBox="1"/>
            <p:nvPr/>
          </p:nvSpPr>
          <p:spPr>
            <a:xfrm>
              <a:off x="3473121" y="3754558"/>
              <a:ext cx="288758" cy="338554"/>
            </a:xfrm>
            <a:prstGeom prst="rect">
              <a:avLst/>
            </a:prstGeom>
            <a:noFill/>
          </p:spPr>
          <p:txBody>
            <a:bodyPr wrap="square" rtlCol="0" anchor="ctr">
              <a:spAutoFit/>
            </a:bodyPr>
            <a:lstStyle/>
            <a:p>
              <a:pPr algn="ctr"/>
              <a:r>
                <a:rPr lang="en-US" sz="1600" dirty="0"/>
                <a:t>n</a:t>
              </a:r>
            </a:p>
          </p:txBody>
        </p:sp>
        <p:sp>
          <p:nvSpPr>
            <p:cNvPr id="30" name="TextBox 29">
              <a:extLst>
                <a:ext uri="{FF2B5EF4-FFF2-40B4-BE49-F238E27FC236}">
                  <a16:creationId xmlns:a16="http://schemas.microsoft.com/office/drawing/2014/main" id="{F5323E36-8DCD-CD8D-9A88-DF57DB06461C}"/>
                </a:ext>
              </a:extLst>
            </p:cNvPr>
            <p:cNvSpPr txBox="1"/>
            <p:nvPr/>
          </p:nvSpPr>
          <p:spPr>
            <a:xfrm>
              <a:off x="10066421" y="2878647"/>
              <a:ext cx="288758" cy="338554"/>
            </a:xfrm>
            <a:prstGeom prst="rect">
              <a:avLst/>
            </a:prstGeom>
            <a:noFill/>
          </p:spPr>
          <p:txBody>
            <a:bodyPr wrap="square" rtlCol="0" anchor="ctr">
              <a:spAutoFit/>
            </a:bodyPr>
            <a:lstStyle/>
            <a:p>
              <a:pPr algn="ctr"/>
              <a:r>
                <a:rPr lang="en-US" sz="1600" dirty="0"/>
                <a:t>1</a:t>
              </a:r>
            </a:p>
          </p:txBody>
        </p:sp>
        <p:sp>
          <p:nvSpPr>
            <p:cNvPr id="31" name="TextBox 30">
              <a:extLst>
                <a:ext uri="{FF2B5EF4-FFF2-40B4-BE49-F238E27FC236}">
                  <a16:creationId xmlns:a16="http://schemas.microsoft.com/office/drawing/2014/main" id="{7D7F8343-9FAE-07D8-D58E-BF2D5F7CA433}"/>
                </a:ext>
              </a:extLst>
            </p:cNvPr>
            <p:cNvSpPr txBox="1"/>
            <p:nvPr/>
          </p:nvSpPr>
          <p:spPr>
            <a:xfrm>
              <a:off x="10066421" y="3402243"/>
              <a:ext cx="288758" cy="338554"/>
            </a:xfrm>
            <a:prstGeom prst="rect">
              <a:avLst/>
            </a:prstGeom>
            <a:noFill/>
          </p:spPr>
          <p:txBody>
            <a:bodyPr wrap="square" rtlCol="0" anchor="ctr">
              <a:spAutoFit/>
            </a:bodyPr>
            <a:lstStyle/>
            <a:p>
              <a:pPr algn="ctr"/>
              <a:r>
                <a:rPr lang="en-US" sz="1600" dirty="0"/>
                <a:t>2</a:t>
              </a:r>
            </a:p>
          </p:txBody>
        </p:sp>
        <p:sp>
          <p:nvSpPr>
            <p:cNvPr id="32" name="TextBox 31">
              <a:extLst>
                <a:ext uri="{FF2B5EF4-FFF2-40B4-BE49-F238E27FC236}">
                  <a16:creationId xmlns:a16="http://schemas.microsoft.com/office/drawing/2014/main" id="{017B74BE-A9AF-2EFE-59D5-8E9A4F8960BB}"/>
                </a:ext>
              </a:extLst>
            </p:cNvPr>
            <p:cNvSpPr txBox="1"/>
            <p:nvPr/>
          </p:nvSpPr>
          <p:spPr>
            <a:xfrm>
              <a:off x="10074057" y="3611784"/>
              <a:ext cx="288758" cy="338554"/>
            </a:xfrm>
            <a:prstGeom prst="rect">
              <a:avLst/>
            </a:prstGeom>
            <a:noFill/>
          </p:spPr>
          <p:txBody>
            <a:bodyPr wrap="square" rtlCol="0" anchor="ctr">
              <a:spAutoFit/>
            </a:bodyPr>
            <a:lstStyle/>
            <a:p>
              <a:pPr algn="ctr"/>
              <a:r>
                <a:rPr lang="en-US" sz="1600" dirty="0"/>
                <a:t>3</a:t>
              </a:r>
            </a:p>
          </p:txBody>
        </p:sp>
        <p:sp>
          <p:nvSpPr>
            <p:cNvPr id="33" name="TextBox 32">
              <a:extLst>
                <a:ext uri="{FF2B5EF4-FFF2-40B4-BE49-F238E27FC236}">
                  <a16:creationId xmlns:a16="http://schemas.microsoft.com/office/drawing/2014/main" id="{37A01B15-912C-FCCD-B8B3-86EBF6A64402}"/>
                </a:ext>
              </a:extLst>
            </p:cNvPr>
            <p:cNvSpPr txBox="1"/>
            <p:nvPr/>
          </p:nvSpPr>
          <p:spPr>
            <a:xfrm>
              <a:off x="10066421" y="3765975"/>
              <a:ext cx="288758" cy="338554"/>
            </a:xfrm>
            <a:prstGeom prst="rect">
              <a:avLst/>
            </a:prstGeom>
            <a:noFill/>
          </p:spPr>
          <p:txBody>
            <a:bodyPr wrap="square" rtlCol="0" anchor="ctr">
              <a:spAutoFit/>
            </a:bodyPr>
            <a:lstStyle/>
            <a:p>
              <a:pPr algn="ctr"/>
              <a:r>
                <a:rPr lang="en-US" sz="1600" dirty="0"/>
                <a:t>n</a:t>
              </a:r>
            </a:p>
          </p:txBody>
        </p:sp>
        <p:sp>
          <p:nvSpPr>
            <p:cNvPr id="34" name="TextBox 33">
              <a:extLst>
                <a:ext uri="{FF2B5EF4-FFF2-40B4-BE49-F238E27FC236}">
                  <a16:creationId xmlns:a16="http://schemas.microsoft.com/office/drawing/2014/main" id="{8CC226FD-F946-560F-24CA-AC0AC3AF8761}"/>
                </a:ext>
              </a:extLst>
            </p:cNvPr>
            <p:cNvSpPr txBox="1"/>
            <p:nvPr/>
          </p:nvSpPr>
          <p:spPr>
            <a:xfrm>
              <a:off x="1581128" y="4224174"/>
              <a:ext cx="2261848" cy="923330"/>
            </a:xfrm>
            <a:prstGeom prst="rect">
              <a:avLst/>
            </a:prstGeom>
            <a:noFill/>
          </p:spPr>
          <p:txBody>
            <a:bodyPr wrap="square" rtlCol="0">
              <a:spAutoFit/>
            </a:bodyPr>
            <a:lstStyle/>
            <a:p>
              <a:pPr algn="ctr"/>
              <a:r>
                <a:rPr lang="en-US" dirty="0"/>
                <a:t>Ensemble </a:t>
              </a:r>
            </a:p>
            <a:p>
              <a:pPr algn="ctr"/>
              <a:r>
                <a:rPr lang="en-US" dirty="0"/>
                <a:t>of Input </a:t>
              </a:r>
            </a:p>
            <a:p>
              <a:pPr algn="ctr"/>
              <a:r>
                <a:rPr lang="en-US" dirty="0"/>
                <a:t>Reservoir Inflows</a:t>
              </a:r>
            </a:p>
          </p:txBody>
        </p:sp>
        <p:sp>
          <p:nvSpPr>
            <p:cNvPr id="35" name="TextBox 34">
              <a:extLst>
                <a:ext uri="{FF2B5EF4-FFF2-40B4-BE49-F238E27FC236}">
                  <a16:creationId xmlns:a16="http://schemas.microsoft.com/office/drawing/2014/main" id="{BCA189F4-C129-A4E2-F524-587A919D7CAE}"/>
                </a:ext>
              </a:extLst>
            </p:cNvPr>
            <p:cNvSpPr txBox="1"/>
            <p:nvPr/>
          </p:nvSpPr>
          <p:spPr>
            <a:xfrm>
              <a:off x="8254931" y="4198128"/>
              <a:ext cx="2261848" cy="923330"/>
            </a:xfrm>
            <a:prstGeom prst="rect">
              <a:avLst/>
            </a:prstGeom>
            <a:noFill/>
          </p:spPr>
          <p:txBody>
            <a:bodyPr wrap="square" rtlCol="0">
              <a:spAutoFit/>
            </a:bodyPr>
            <a:lstStyle/>
            <a:p>
              <a:pPr algn="ctr"/>
              <a:r>
                <a:rPr lang="en-US" dirty="0"/>
                <a:t>Ensemble </a:t>
              </a:r>
            </a:p>
            <a:p>
              <a:pPr algn="ctr"/>
              <a:r>
                <a:rPr lang="en-US" dirty="0"/>
                <a:t>of Computed Reservoir Outflows</a:t>
              </a:r>
            </a:p>
          </p:txBody>
        </p:sp>
      </p:grpSp>
      <p:pic>
        <p:nvPicPr>
          <p:cNvPr id="6" name="Content Placeholder 5">
            <a:extLst>
              <a:ext uri="{FF2B5EF4-FFF2-40B4-BE49-F238E27FC236}">
                <a16:creationId xmlns:a16="http://schemas.microsoft.com/office/drawing/2014/main" id="{D31B4488-558B-D379-1BB7-55D87965C96E}"/>
              </a:ext>
            </a:extLst>
          </p:cNvPr>
          <p:cNvPicPr>
            <a:picLocks noGrp="1" noChangeAspect="1"/>
          </p:cNvPicPr>
          <p:nvPr>
            <p:ph sz="quarter" idx="10"/>
          </p:nvPr>
        </p:nvPicPr>
        <p:blipFill>
          <a:blip r:embed="rId4"/>
          <a:stretch>
            <a:fillRect/>
          </a:stretch>
        </p:blipFill>
        <p:spPr>
          <a:xfrm>
            <a:off x="1769916" y="845320"/>
            <a:ext cx="8905839" cy="5422667"/>
          </a:xfrm>
          <a:prstGeom prst="rect">
            <a:avLst/>
          </a:prstGeom>
        </p:spPr>
      </p:pic>
    </p:spTree>
    <p:extLst>
      <p:ext uri="{BB962C8B-B14F-4D97-AF65-F5344CB8AC3E}">
        <p14:creationId xmlns:p14="http://schemas.microsoft.com/office/powerpoint/2010/main" val="2167433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80359F-177E-E55A-B609-06518E9027F0}"/>
              </a:ext>
            </a:extLst>
          </p:cNvPr>
          <p:cNvSpPr>
            <a:spLocks noGrp="1"/>
          </p:cNvSpPr>
          <p:nvPr>
            <p:ph type="title"/>
          </p:nvPr>
        </p:nvSpPr>
        <p:spPr/>
        <p:txBody>
          <a:bodyPr/>
          <a:lstStyle/>
          <a:p>
            <a:pPr algn="ctr"/>
            <a:r>
              <a:rPr lang="en-US" sz="3200" dirty="0">
                <a:solidFill>
                  <a:srgbClr val="172B4D"/>
                </a:solidFill>
                <a:latin typeface="+mn-lt"/>
              </a:rPr>
              <a:t>CAVI Ensemble Compute</a:t>
            </a:r>
            <a:endParaRPr lang="en-US" dirty="0">
              <a:latin typeface="+mn-lt"/>
            </a:endParaRPr>
          </a:p>
        </p:txBody>
      </p:sp>
      <p:sp>
        <p:nvSpPr>
          <p:cNvPr id="4" name="Content Placeholder 2">
            <a:extLst>
              <a:ext uri="{FF2B5EF4-FFF2-40B4-BE49-F238E27FC236}">
                <a16:creationId xmlns:a16="http://schemas.microsoft.com/office/drawing/2014/main" id="{6CC53C46-39CB-546D-C365-905A2FAC1A43}"/>
              </a:ext>
            </a:extLst>
          </p:cNvPr>
          <p:cNvSpPr txBox="1">
            <a:spLocks/>
          </p:cNvSpPr>
          <p:nvPr/>
        </p:nvSpPr>
        <p:spPr>
          <a:xfrm>
            <a:off x="391269" y="1103764"/>
            <a:ext cx="5350770"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dirty="0">
                <a:solidFill>
                  <a:srgbClr val="172B4D"/>
                </a:solidFill>
                <a:latin typeface="+mn-lt"/>
              </a:rPr>
              <a:t>What does it do?</a:t>
            </a:r>
          </a:p>
          <a:p>
            <a:pPr lvl="1">
              <a:buFont typeface="Wingdings" panose="05000000000000000000" pitchFamily="2" charset="2"/>
              <a:buChar char="§"/>
            </a:pPr>
            <a:r>
              <a:rPr lang="en-US" sz="1600" dirty="0">
                <a:solidFill>
                  <a:srgbClr val="172B4D"/>
                </a:solidFill>
                <a:latin typeface="+mn-lt"/>
              </a:rPr>
              <a:t>Each trace used sequentially in an isolated pass through the Program Order</a:t>
            </a:r>
          </a:p>
          <a:p>
            <a:pPr lvl="1">
              <a:buFont typeface="Wingdings" panose="05000000000000000000" pitchFamily="2" charset="2"/>
              <a:buChar char="§"/>
            </a:pPr>
            <a:endParaRPr lang="en-US" sz="1600" dirty="0">
              <a:solidFill>
                <a:srgbClr val="172B4D"/>
              </a:solidFill>
              <a:latin typeface="+mn-lt"/>
            </a:endParaRPr>
          </a:p>
          <a:p>
            <a:pPr lvl="1">
              <a:buFont typeface="Wingdings" panose="05000000000000000000" pitchFamily="2" charset="2"/>
              <a:buChar char="§"/>
            </a:pPr>
            <a:r>
              <a:rPr lang="en-US" sz="1600" dirty="0">
                <a:solidFill>
                  <a:srgbClr val="172B4D"/>
                </a:solidFill>
                <a:latin typeface="+mn-lt"/>
              </a:rPr>
              <a:t>Each trace generates a separate watershed “run” folder in the forecast</a:t>
            </a:r>
          </a:p>
          <a:p>
            <a:pPr lvl="1">
              <a:buFont typeface="Wingdings" panose="05000000000000000000" pitchFamily="2" charset="2"/>
              <a:buChar char="§"/>
            </a:pPr>
            <a:endParaRPr lang="en-US" sz="1600" dirty="0">
              <a:solidFill>
                <a:srgbClr val="172B4D"/>
              </a:solidFill>
              <a:latin typeface="+mn-lt"/>
            </a:endParaRPr>
          </a:p>
          <a:p>
            <a:pPr lvl="1">
              <a:buFont typeface="Wingdings" panose="05000000000000000000" pitchFamily="2" charset="2"/>
              <a:buChar char="§"/>
            </a:pPr>
            <a:r>
              <a:rPr lang="en-US" sz="1600" dirty="0">
                <a:solidFill>
                  <a:srgbClr val="172B4D"/>
                </a:solidFill>
                <a:latin typeface="+mn-lt"/>
              </a:rPr>
              <a:t>Results in separate </a:t>
            </a:r>
            <a:r>
              <a:rPr lang="en-US" sz="1600" dirty="0" err="1">
                <a:solidFill>
                  <a:srgbClr val="172B4D"/>
                </a:solidFill>
                <a:latin typeface="+mn-lt"/>
              </a:rPr>
              <a:t>forecast.dss</a:t>
            </a:r>
            <a:r>
              <a:rPr lang="en-US" sz="1600" dirty="0">
                <a:solidFill>
                  <a:srgbClr val="172B4D"/>
                </a:solidFill>
                <a:latin typeface="+mn-lt"/>
              </a:rPr>
              <a:t> files, then rolled into a master </a:t>
            </a:r>
            <a:r>
              <a:rPr lang="en-US" sz="1600" dirty="0" err="1">
                <a:solidFill>
                  <a:srgbClr val="172B4D"/>
                </a:solidFill>
                <a:latin typeface="+mn-lt"/>
              </a:rPr>
              <a:t>forecast.dss</a:t>
            </a:r>
            <a:r>
              <a:rPr lang="en-US" sz="1600" dirty="0">
                <a:solidFill>
                  <a:srgbClr val="172B4D"/>
                </a:solidFill>
                <a:latin typeface="+mn-lt"/>
              </a:rPr>
              <a:t> at end.</a:t>
            </a:r>
          </a:p>
          <a:p>
            <a:pPr lvl="1">
              <a:buFont typeface="Wingdings" panose="05000000000000000000" pitchFamily="2" charset="2"/>
              <a:buChar char="§"/>
            </a:pPr>
            <a:endParaRPr lang="en-US" sz="1600" dirty="0">
              <a:solidFill>
                <a:srgbClr val="172B4D"/>
              </a:solidFill>
              <a:latin typeface="+mn-lt"/>
            </a:endParaRPr>
          </a:p>
          <a:p>
            <a:pPr lvl="1">
              <a:buFont typeface="Wingdings" panose="05000000000000000000" pitchFamily="2" charset="2"/>
              <a:buChar char="§"/>
            </a:pPr>
            <a:endParaRPr lang="en-US" sz="1600" dirty="0">
              <a:solidFill>
                <a:srgbClr val="172B4D"/>
              </a:solidFill>
              <a:latin typeface="+mn-lt"/>
            </a:endParaRPr>
          </a:p>
          <a:p>
            <a:pPr marL="0" lvl="1" indent="0">
              <a:buNone/>
            </a:pPr>
            <a:r>
              <a:rPr lang="en-US" sz="1800" dirty="0">
                <a:solidFill>
                  <a:srgbClr val="172B4D"/>
                </a:solidFill>
                <a:latin typeface="+mn-lt"/>
              </a:rPr>
              <a:t>Current Limitations</a:t>
            </a:r>
          </a:p>
          <a:p>
            <a:pPr lvl="1">
              <a:buFont typeface="Wingdings" panose="05000000000000000000" pitchFamily="2" charset="2"/>
              <a:buChar char="§"/>
            </a:pPr>
            <a:r>
              <a:rPr lang="en-US" sz="1600" dirty="0">
                <a:solidFill>
                  <a:srgbClr val="172B4D"/>
                </a:solidFill>
                <a:latin typeface="+mn-lt"/>
              </a:rPr>
              <a:t>Ensemble input data only from HEC-DSS, not CWMS Database</a:t>
            </a:r>
          </a:p>
          <a:p>
            <a:pPr lvl="1">
              <a:buFont typeface="Wingdings" panose="05000000000000000000" pitchFamily="2" charset="2"/>
              <a:buChar char="§"/>
            </a:pPr>
            <a:endParaRPr lang="en-US" sz="1600" dirty="0">
              <a:solidFill>
                <a:srgbClr val="172B4D"/>
              </a:solidFill>
              <a:latin typeface="+mn-lt"/>
            </a:endParaRPr>
          </a:p>
          <a:p>
            <a:pPr lvl="1">
              <a:buFont typeface="Wingdings" panose="05000000000000000000" pitchFamily="2" charset="2"/>
              <a:buChar char="§"/>
            </a:pPr>
            <a:r>
              <a:rPr lang="en-US" sz="1600" dirty="0">
                <a:solidFill>
                  <a:srgbClr val="172B4D"/>
                </a:solidFill>
                <a:latin typeface="+mn-lt"/>
              </a:rPr>
              <a:t>Gridded ensembles not yet supported</a:t>
            </a:r>
          </a:p>
          <a:p>
            <a:pPr lvl="1">
              <a:buFont typeface="Wingdings" panose="05000000000000000000" pitchFamily="2" charset="2"/>
              <a:buChar char="§"/>
            </a:pPr>
            <a:endParaRPr lang="en-US" sz="1600" dirty="0">
              <a:solidFill>
                <a:srgbClr val="172B4D"/>
              </a:solidFill>
              <a:latin typeface="+mn-lt"/>
            </a:endParaRPr>
          </a:p>
          <a:p>
            <a:pPr lvl="1">
              <a:buFont typeface="Wingdings" panose="05000000000000000000" pitchFamily="2" charset="2"/>
              <a:buChar char="§"/>
            </a:pPr>
            <a:r>
              <a:rPr lang="en-US" sz="1600" dirty="0">
                <a:solidFill>
                  <a:srgbClr val="172B4D"/>
                </a:solidFill>
                <a:latin typeface="+mn-lt"/>
              </a:rPr>
              <a:t>Lacks dedicated tools for reviewing and analyzing results</a:t>
            </a:r>
          </a:p>
        </p:txBody>
      </p:sp>
      <p:pic>
        <p:nvPicPr>
          <p:cNvPr id="5" name="Picture 4">
            <a:extLst>
              <a:ext uri="{FF2B5EF4-FFF2-40B4-BE49-F238E27FC236}">
                <a16:creationId xmlns:a16="http://schemas.microsoft.com/office/drawing/2014/main" id="{5EC07868-E235-04E9-03B9-B2616240AE2F}"/>
              </a:ext>
            </a:extLst>
          </p:cNvPr>
          <p:cNvPicPr>
            <a:picLocks noChangeAspect="1"/>
          </p:cNvPicPr>
          <p:nvPr/>
        </p:nvPicPr>
        <p:blipFill>
          <a:blip r:embed="rId3"/>
          <a:stretch>
            <a:fillRect/>
          </a:stretch>
        </p:blipFill>
        <p:spPr>
          <a:xfrm>
            <a:off x="5792184" y="914400"/>
            <a:ext cx="5444956" cy="5648632"/>
          </a:xfrm>
          <a:prstGeom prst="rect">
            <a:avLst/>
          </a:prstGeom>
        </p:spPr>
      </p:pic>
    </p:spTree>
    <p:extLst>
      <p:ext uri="{BB962C8B-B14F-4D97-AF65-F5344CB8AC3E}">
        <p14:creationId xmlns:p14="http://schemas.microsoft.com/office/powerpoint/2010/main" val="1313079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80359F-177E-E55A-B609-06518E9027F0}"/>
              </a:ext>
            </a:extLst>
          </p:cNvPr>
          <p:cNvSpPr>
            <a:spLocks noGrp="1"/>
          </p:cNvSpPr>
          <p:nvPr>
            <p:ph type="title"/>
          </p:nvPr>
        </p:nvSpPr>
        <p:spPr/>
        <p:txBody>
          <a:bodyPr/>
          <a:lstStyle/>
          <a:p>
            <a:pPr algn="ctr"/>
            <a:r>
              <a:rPr lang="en-US" sz="3200" dirty="0">
                <a:solidFill>
                  <a:srgbClr val="172B4D"/>
                </a:solidFill>
                <a:latin typeface="+mn-lt"/>
              </a:rPr>
              <a:t>Ensemble Forecast Processor (EFP)</a:t>
            </a:r>
            <a:endParaRPr lang="en-US" dirty="0">
              <a:latin typeface="+mn-lt"/>
            </a:endParaRPr>
          </a:p>
        </p:txBody>
      </p:sp>
      <p:sp>
        <p:nvSpPr>
          <p:cNvPr id="4" name="Content Placeholder 2">
            <a:extLst>
              <a:ext uri="{FF2B5EF4-FFF2-40B4-BE49-F238E27FC236}">
                <a16:creationId xmlns:a16="http://schemas.microsoft.com/office/drawing/2014/main" id="{6CC53C46-39CB-546D-C365-905A2FAC1A43}"/>
              </a:ext>
            </a:extLst>
          </p:cNvPr>
          <p:cNvSpPr txBox="1">
            <a:spLocks/>
          </p:cNvSpPr>
          <p:nvPr/>
        </p:nvSpPr>
        <p:spPr>
          <a:xfrm>
            <a:off x="391269" y="1103764"/>
            <a:ext cx="5350770"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sz="1600" dirty="0">
              <a:solidFill>
                <a:srgbClr val="172B4D"/>
              </a:solidFill>
              <a:latin typeface="+mn-lt"/>
            </a:endParaRPr>
          </a:p>
        </p:txBody>
      </p:sp>
      <p:sp>
        <p:nvSpPr>
          <p:cNvPr id="2" name="Content Placeholder 2">
            <a:extLst>
              <a:ext uri="{FF2B5EF4-FFF2-40B4-BE49-F238E27FC236}">
                <a16:creationId xmlns:a16="http://schemas.microsoft.com/office/drawing/2014/main" id="{7D686E6E-13C9-64D7-574B-C91212B1F022}"/>
              </a:ext>
            </a:extLst>
          </p:cNvPr>
          <p:cNvSpPr txBox="1">
            <a:spLocks/>
          </p:cNvSpPr>
          <p:nvPr/>
        </p:nvSpPr>
        <p:spPr>
          <a:xfrm>
            <a:off x="391268" y="1103764"/>
            <a:ext cx="5862297" cy="5359029"/>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2400" dirty="0">
                <a:solidFill>
                  <a:srgbClr val="172B4D"/>
                </a:solidFill>
                <a:latin typeface="+mn-lt"/>
              </a:rPr>
              <a:t>What does it do?</a:t>
            </a:r>
          </a:p>
          <a:p>
            <a:pPr marL="0" lvl="1" indent="0">
              <a:buNone/>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New plugin first available in CWMS 3.4</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Based on HEC-WAT FIRO Forecast Processor</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Part of the Program Order</a:t>
            </a:r>
          </a:p>
          <a:p>
            <a:pPr lvl="1">
              <a:buFont typeface="Wingdings" panose="05000000000000000000" pitchFamily="2" charset="2"/>
              <a:buChar char="§"/>
            </a:pPr>
            <a:endParaRPr lang="en-US" sz="2000" dirty="0">
              <a:solidFill>
                <a:srgbClr val="172B4D"/>
              </a:solidFill>
              <a:latin typeface="+mn-lt"/>
            </a:endParaRPr>
          </a:p>
          <a:p>
            <a:pPr marL="0" lvl="1" indent="0">
              <a:buNone/>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Allow user to specify locations within the watershed to calculate statistical metrics from ensemble time series.</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latin typeface="+mn-lt"/>
              </a:rPr>
              <a:t>Metrics can be used as input to other applications within the CWMS forecast</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endParaRPr lang="en-US" sz="1600" dirty="0">
              <a:solidFill>
                <a:srgbClr val="172B4D"/>
              </a:solidFill>
              <a:latin typeface="+mn-lt"/>
            </a:endParaRPr>
          </a:p>
        </p:txBody>
      </p:sp>
      <p:pic>
        <p:nvPicPr>
          <p:cNvPr id="5" name="Picture 4">
            <a:extLst>
              <a:ext uri="{FF2B5EF4-FFF2-40B4-BE49-F238E27FC236}">
                <a16:creationId xmlns:a16="http://schemas.microsoft.com/office/drawing/2014/main" id="{FD2D349A-427C-5A22-6126-18BDF600271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53565" y="2025406"/>
            <a:ext cx="5350770" cy="2991671"/>
          </a:xfrm>
          <a:prstGeom prst="rect">
            <a:avLst/>
          </a:prstGeom>
          <a:noFill/>
          <a:ln>
            <a:noFill/>
          </a:ln>
        </p:spPr>
      </p:pic>
      <p:pic>
        <p:nvPicPr>
          <p:cNvPr id="8" name="Picture 7">
            <a:extLst>
              <a:ext uri="{FF2B5EF4-FFF2-40B4-BE49-F238E27FC236}">
                <a16:creationId xmlns:a16="http://schemas.microsoft.com/office/drawing/2014/main" id="{76AF347E-2E15-EE02-C575-90B4F4ECADB6}"/>
              </a:ext>
            </a:extLst>
          </p:cNvPr>
          <p:cNvPicPr/>
          <p:nvPr/>
        </p:nvPicPr>
        <p:blipFill rotWithShape="1">
          <a:blip r:embed="rId4" cstate="print">
            <a:alphaModFix amt="70000"/>
            <a:extLst>
              <a:ext uri="{28A0092B-C50C-407E-A947-70E740481C1C}">
                <a14:useLocalDpi xmlns:a14="http://schemas.microsoft.com/office/drawing/2010/main" val="0"/>
              </a:ext>
            </a:extLst>
          </a:blip>
          <a:srcRect l="15418" t="11330" r="15125" b="7614"/>
          <a:stretch/>
        </p:blipFill>
        <p:spPr bwMode="auto">
          <a:xfrm>
            <a:off x="7081067" y="2378491"/>
            <a:ext cx="3716493" cy="2424904"/>
          </a:xfrm>
          <a:prstGeom prst="rect">
            <a:avLst/>
          </a:prstGeom>
          <a:noFill/>
          <a:ln>
            <a:noFill/>
          </a:ln>
        </p:spPr>
      </p:pic>
    </p:spTree>
    <p:extLst>
      <p:ext uri="{BB962C8B-B14F-4D97-AF65-F5344CB8AC3E}">
        <p14:creationId xmlns:p14="http://schemas.microsoft.com/office/powerpoint/2010/main" val="329657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80359F-177E-E55A-B609-06518E9027F0}"/>
              </a:ext>
            </a:extLst>
          </p:cNvPr>
          <p:cNvSpPr>
            <a:spLocks noGrp="1"/>
          </p:cNvSpPr>
          <p:nvPr>
            <p:ph type="title"/>
          </p:nvPr>
        </p:nvSpPr>
        <p:spPr/>
        <p:txBody>
          <a:bodyPr/>
          <a:lstStyle/>
          <a:p>
            <a:pPr algn="ctr"/>
            <a:r>
              <a:rPr lang="en-US" sz="3200" dirty="0">
                <a:solidFill>
                  <a:srgbClr val="172B4D"/>
                </a:solidFill>
                <a:latin typeface="+mn-lt"/>
              </a:rPr>
              <a:t>Ensemble Forecast Processor</a:t>
            </a:r>
            <a:endParaRPr lang="en-US" dirty="0">
              <a:latin typeface="+mn-lt"/>
            </a:endParaRPr>
          </a:p>
        </p:txBody>
      </p:sp>
      <p:sp>
        <p:nvSpPr>
          <p:cNvPr id="4" name="Content Placeholder 2">
            <a:extLst>
              <a:ext uri="{FF2B5EF4-FFF2-40B4-BE49-F238E27FC236}">
                <a16:creationId xmlns:a16="http://schemas.microsoft.com/office/drawing/2014/main" id="{6CC53C46-39CB-546D-C365-905A2FAC1A43}"/>
              </a:ext>
            </a:extLst>
          </p:cNvPr>
          <p:cNvSpPr txBox="1">
            <a:spLocks/>
          </p:cNvSpPr>
          <p:nvPr/>
        </p:nvSpPr>
        <p:spPr>
          <a:xfrm>
            <a:off x="391269" y="1103764"/>
            <a:ext cx="5350770"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sz="1600" dirty="0">
              <a:solidFill>
                <a:srgbClr val="172B4D"/>
              </a:solidFill>
              <a:latin typeface="+mn-lt"/>
            </a:endParaRPr>
          </a:p>
        </p:txBody>
      </p:sp>
      <p:sp>
        <p:nvSpPr>
          <p:cNvPr id="2" name="Content Placeholder 2">
            <a:extLst>
              <a:ext uri="{FF2B5EF4-FFF2-40B4-BE49-F238E27FC236}">
                <a16:creationId xmlns:a16="http://schemas.microsoft.com/office/drawing/2014/main" id="{7D686E6E-13C9-64D7-574B-C91212B1F022}"/>
              </a:ext>
            </a:extLst>
          </p:cNvPr>
          <p:cNvSpPr txBox="1">
            <a:spLocks/>
          </p:cNvSpPr>
          <p:nvPr/>
        </p:nvSpPr>
        <p:spPr>
          <a:xfrm>
            <a:off x="266700" y="1054427"/>
            <a:ext cx="4783705" cy="5459268"/>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1">
              <a:buFont typeface="Wingdings" panose="05000000000000000000" pitchFamily="2" charset="2"/>
              <a:buChar char="§"/>
            </a:pPr>
            <a:r>
              <a:rPr lang="en-US" sz="2000" dirty="0">
                <a:solidFill>
                  <a:srgbClr val="172B4D"/>
                </a:solidFill>
                <a:latin typeface="+mn-lt"/>
              </a:rPr>
              <a:t>Metrics to be computed can either be Scalar or time series</a:t>
            </a:r>
          </a:p>
          <a:p>
            <a:pPr lvl="1">
              <a:buFont typeface="Wingdings" panose="05000000000000000000" pitchFamily="2" charset="2"/>
              <a:buChar char="§"/>
            </a:pPr>
            <a:endParaRPr lang="en-US" sz="2000" dirty="0">
              <a:solidFill>
                <a:srgbClr val="172B4D"/>
              </a:solidFill>
              <a:latin typeface="+mn-lt"/>
            </a:endParaRPr>
          </a:p>
          <a:p>
            <a:pPr marL="0" lvl="1" indent="0">
              <a:buNone/>
            </a:pPr>
            <a:r>
              <a:rPr lang="en-US" sz="2000" b="1" dirty="0">
                <a:solidFill>
                  <a:srgbClr val="172B4D"/>
                </a:solidFill>
                <a:latin typeface="+mn-lt"/>
              </a:rPr>
              <a:t>Scalar metrics:</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r>
              <a:rPr lang="en-US" sz="2000" dirty="0">
                <a:solidFill>
                  <a:srgbClr val="172B4D"/>
                </a:solidFill>
              </a:rPr>
              <a:t>Can be used to influence rules in </a:t>
            </a:r>
            <a:r>
              <a:rPr lang="en-US" sz="2000" dirty="0" err="1">
                <a:solidFill>
                  <a:srgbClr val="172B4D"/>
                </a:solidFill>
              </a:rPr>
              <a:t>ResSim</a:t>
            </a:r>
            <a:r>
              <a:rPr lang="en-US" sz="2000" dirty="0">
                <a:solidFill>
                  <a:srgbClr val="172B4D"/>
                </a:solidFill>
              </a:rPr>
              <a:t> Alternative (FIRO)</a:t>
            </a:r>
          </a:p>
          <a:p>
            <a:pPr lvl="1">
              <a:buFont typeface="Wingdings" panose="05000000000000000000" pitchFamily="2" charset="2"/>
              <a:buChar char="§"/>
            </a:pPr>
            <a:endParaRPr lang="en-US" sz="2000" dirty="0">
              <a:solidFill>
                <a:srgbClr val="172B4D"/>
              </a:solidFill>
            </a:endParaRPr>
          </a:p>
          <a:p>
            <a:pPr lvl="1">
              <a:buFont typeface="Wingdings" panose="05000000000000000000" pitchFamily="2" charset="2"/>
              <a:buChar char="§"/>
            </a:pPr>
            <a:r>
              <a:rPr lang="en-US" sz="2000" dirty="0">
                <a:solidFill>
                  <a:srgbClr val="172B4D"/>
                </a:solidFill>
              </a:rPr>
              <a:t>User defined alternatives</a:t>
            </a:r>
          </a:p>
          <a:p>
            <a:pPr lvl="1">
              <a:buFont typeface="Wingdings" panose="05000000000000000000" pitchFamily="2" charset="2"/>
              <a:buChar char="§"/>
            </a:pPr>
            <a:endParaRPr lang="en-US" sz="2000" dirty="0">
              <a:solidFill>
                <a:srgbClr val="172B4D"/>
              </a:solidFill>
            </a:endParaRPr>
          </a:p>
          <a:p>
            <a:pPr lvl="1">
              <a:buFont typeface="Wingdings" panose="05000000000000000000" pitchFamily="2" charset="2"/>
              <a:buChar char="§"/>
            </a:pPr>
            <a:r>
              <a:rPr lang="en-US" sz="2000" dirty="0">
                <a:solidFill>
                  <a:srgbClr val="172B4D"/>
                </a:solidFill>
              </a:rPr>
              <a:t>Based on Prado FIRO Case Study approach</a:t>
            </a:r>
          </a:p>
          <a:p>
            <a:pPr lvl="1">
              <a:buFont typeface="Wingdings" panose="05000000000000000000" pitchFamily="2" charset="2"/>
              <a:buChar char="§"/>
            </a:pPr>
            <a:endParaRPr lang="en-US" sz="2000" dirty="0">
              <a:solidFill>
                <a:srgbClr val="172B4D"/>
              </a:solidFill>
              <a:latin typeface="+mn-lt"/>
            </a:endParaRPr>
          </a:p>
          <a:p>
            <a:pPr lvl="1">
              <a:buFont typeface="Wingdings" panose="05000000000000000000" pitchFamily="2" charset="2"/>
              <a:buChar char="§"/>
            </a:pPr>
            <a:endParaRPr lang="en-US" sz="2000" dirty="0">
              <a:solidFill>
                <a:srgbClr val="172B4D"/>
              </a:solidFill>
              <a:latin typeface="+mn-lt"/>
            </a:endParaRPr>
          </a:p>
        </p:txBody>
      </p:sp>
      <p:pic>
        <p:nvPicPr>
          <p:cNvPr id="9" name="Picture 8">
            <a:extLst>
              <a:ext uri="{FF2B5EF4-FFF2-40B4-BE49-F238E27FC236}">
                <a16:creationId xmlns:a16="http://schemas.microsoft.com/office/drawing/2014/main" id="{A0D19A29-0443-E9D1-9997-1B132EC0544B}"/>
              </a:ext>
            </a:extLst>
          </p:cNvPr>
          <p:cNvPicPr>
            <a:picLocks noChangeAspect="1"/>
          </p:cNvPicPr>
          <p:nvPr/>
        </p:nvPicPr>
        <p:blipFill>
          <a:blip r:embed="rId3"/>
          <a:stretch>
            <a:fillRect/>
          </a:stretch>
        </p:blipFill>
        <p:spPr>
          <a:xfrm>
            <a:off x="5174974" y="1303020"/>
            <a:ext cx="6151318" cy="3995414"/>
          </a:xfrm>
          <a:prstGeom prst="rect">
            <a:avLst/>
          </a:prstGeom>
        </p:spPr>
      </p:pic>
    </p:spTree>
    <p:extLst>
      <p:ext uri="{BB962C8B-B14F-4D97-AF65-F5344CB8AC3E}">
        <p14:creationId xmlns:p14="http://schemas.microsoft.com/office/powerpoint/2010/main" val="458891467"/>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23465</TotalTime>
  <Words>586</Words>
  <Application>Microsoft Office PowerPoint</Application>
  <PresentationFormat>Widescreen</PresentationFormat>
  <Paragraphs>201</Paragraphs>
  <Slides>14</Slides>
  <Notes>13</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14</vt:i4>
      </vt:variant>
    </vt:vector>
  </HeadingPairs>
  <TitlesOfParts>
    <vt:vector size="26" baseType="lpstr">
      <vt:lpstr>-apple-system</vt:lpstr>
      <vt:lpstr>Arial</vt:lpstr>
      <vt:lpstr>Calibri</vt:lpstr>
      <vt:lpstr>Roboto</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Forecasting with Ensembles in CWMS</vt:lpstr>
      <vt:lpstr>Overview</vt:lpstr>
      <vt:lpstr>CUMULUS</vt:lpstr>
      <vt:lpstr>PowerPoint Presentation</vt:lpstr>
      <vt:lpstr>PowerPoint Presentation</vt:lpstr>
      <vt:lpstr>HEC-ResSIm Ensemble Compute</vt:lpstr>
      <vt:lpstr>CAVI Ensemble Compute</vt:lpstr>
      <vt:lpstr>Ensemble Forecast Processor (EFP)</vt:lpstr>
      <vt:lpstr>Ensemble Forecast Processor</vt:lpstr>
      <vt:lpstr>Ensemble Forecast Processor</vt:lpstr>
      <vt:lpstr>Summarized ensemble forecast</vt:lpstr>
      <vt:lpstr>Regulated ensemble forecast</vt:lpstr>
      <vt:lpstr>Ensemble Viewer</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530</cp:revision>
  <dcterms:created xsi:type="dcterms:W3CDTF">2017-02-20T05:10:01Z</dcterms:created>
  <dcterms:modified xsi:type="dcterms:W3CDTF">2025-01-29T23:46:25Z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