
<file path=[Content_Types].xml><?xml version="1.0" encoding="utf-8"?>
<Types xmlns="http://schemas.openxmlformats.org/package/2006/content-types">
  <Default Extension="emf" ContentType="image/x-emf"/>
  <Default Extension="gif" ContentType="image/gif"/>
  <Default Extension="jpeg" ContentType="image/jpeg"/>
  <Default Extension="jpg" ContentType="image/gif"/>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5.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6.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media/image12.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Lst>
  <p:notesMasterIdLst>
    <p:notesMasterId r:id="rId46"/>
  </p:notesMasterIdLst>
  <p:handoutMasterIdLst>
    <p:handoutMasterId r:id="rId47"/>
  </p:handoutMasterIdLst>
  <p:sldIdLst>
    <p:sldId id="517" r:id="rId11"/>
    <p:sldId id="290" r:id="rId12"/>
    <p:sldId id="286" r:id="rId13"/>
    <p:sldId id="445" r:id="rId14"/>
    <p:sldId id="480" r:id="rId15"/>
    <p:sldId id="481" r:id="rId16"/>
    <p:sldId id="482" r:id="rId17"/>
    <p:sldId id="483" r:id="rId18"/>
    <p:sldId id="484" r:id="rId19"/>
    <p:sldId id="485" r:id="rId20"/>
    <p:sldId id="486" r:id="rId21"/>
    <p:sldId id="487" r:id="rId22"/>
    <p:sldId id="488" r:id="rId23"/>
    <p:sldId id="496" r:id="rId24"/>
    <p:sldId id="491" r:id="rId25"/>
    <p:sldId id="497" r:id="rId26"/>
    <p:sldId id="498" r:id="rId27"/>
    <p:sldId id="499" r:id="rId28"/>
    <p:sldId id="501" r:id="rId29"/>
    <p:sldId id="502" r:id="rId30"/>
    <p:sldId id="503" r:id="rId31"/>
    <p:sldId id="504" r:id="rId32"/>
    <p:sldId id="500" r:id="rId33"/>
    <p:sldId id="505" r:id="rId34"/>
    <p:sldId id="506" r:id="rId35"/>
    <p:sldId id="507" r:id="rId36"/>
    <p:sldId id="508" r:id="rId37"/>
    <p:sldId id="509" r:id="rId38"/>
    <p:sldId id="510" r:id="rId39"/>
    <p:sldId id="511" r:id="rId40"/>
    <p:sldId id="513" r:id="rId41"/>
    <p:sldId id="514" r:id="rId42"/>
    <p:sldId id="515" r:id="rId43"/>
    <p:sldId id="516" r:id="rId44"/>
    <p:sldId id="479"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0"/>
    <a:srgbClr val="FFFFFF"/>
    <a:srgbClr val="E4E4E4"/>
    <a:srgbClr val="4D4D4D"/>
    <a:srgbClr val="DEDEDE"/>
    <a:srgbClr val="A29A92"/>
    <a:srgbClr val="00863D"/>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8" autoAdjust="0"/>
    <p:restoredTop sz="79797" autoAdjust="0"/>
  </p:normalViewPr>
  <p:slideViewPr>
    <p:cSldViewPr snapToGrid="0">
      <p:cViewPr varScale="1">
        <p:scale>
          <a:sx n="91" d="100"/>
          <a:sy n="91" d="100"/>
        </p:scale>
        <p:origin x="1200" y="84"/>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6.xml"/><Relationship Id="rId29" Type="http://schemas.openxmlformats.org/officeDocument/2006/relationships/slide" Target="slides/slide19.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viewProps" Target="viewProps.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slide" Target="slides/slide34.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presProps" Target="presProps.xml"/><Relationship Id="rId8" Type="http://schemas.openxmlformats.org/officeDocument/2006/relationships/slideMaster" Target="slideMasters/slideMaster5.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notesMaster" Target="notesMasters/notesMaster1.xml"/><Relationship Id="rId20" Type="http://schemas.openxmlformats.org/officeDocument/2006/relationships/slide" Target="slides/slide10.xml"/><Relationship Id="rId41" Type="http://schemas.openxmlformats.org/officeDocument/2006/relationships/slide" Target="slides/slide31.xml"/><Relationship Id="rId1" Type="http://schemas.openxmlformats.org/officeDocument/2006/relationships/customXml" Target="../customXml/item1.xml"/><Relationship Id="rId6"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2/10/2025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a:t>
            </a:fld>
            <a:endParaRPr lang="en-US"/>
          </a:p>
        </p:txBody>
      </p:sp>
    </p:spTree>
    <p:extLst>
      <p:ext uri="{BB962C8B-B14F-4D97-AF65-F5344CB8AC3E}">
        <p14:creationId xmlns:p14="http://schemas.microsoft.com/office/powerpoint/2010/main" val="13503474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12</a:t>
            </a:fld>
            <a:endParaRPr lang="en-US"/>
          </a:p>
        </p:txBody>
      </p:sp>
    </p:spTree>
    <p:extLst>
      <p:ext uri="{BB962C8B-B14F-4D97-AF65-F5344CB8AC3E}">
        <p14:creationId xmlns:p14="http://schemas.microsoft.com/office/powerpoint/2010/main" val="36370133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13</a:t>
            </a:fld>
            <a:endParaRPr lang="en-US"/>
          </a:p>
        </p:txBody>
      </p:sp>
    </p:spTree>
    <p:extLst>
      <p:ext uri="{BB962C8B-B14F-4D97-AF65-F5344CB8AC3E}">
        <p14:creationId xmlns:p14="http://schemas.microsoft.com/office/powerpoint/2010/main" val="37653530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14</a:t>
            </a:fld>
            <a:endParaRPr lang="en-US"/>
          </a:p>
        </p:txBody>
      </p:sp>
    </p:spTree>
    <p:extLst>
      <p:ext uri="{BB962C8B-B14F-4D97-AF65-F5344CB8AC3E}">
        <p14:creationId xmlns:p14="http://schemas.microsoft.com/office/powerpoint/2010/main" val="17215857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buAutoNum type="arabicPeriod" startAt="12"/>
            </a:pPr>
            <a:endParaRPr lang="en-US" dirty="0"/>
          </a:p>
          <a:p>
            <a:pPr lvl="1">
              <a:buAutoNum type="arabicPeriod" startAt="12"/>
            </a:pPr>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15</a:t>
            </a:fld>
            <a:endParaRPr lang="en-US"/>
          </a:p>
        </p:txBody>
      </p:sp>
    </p:spTree>
    <p:extLst>
      <p:ext uri="{BB962C8B-B14F-4D97-AF65-F5344CB8AC3E}">
        <p14:creationId xmlns:p14="http://schemas.microsoft.com/office/powerpoint/2010/main" val="23372374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16</a:t>
            </a:fld>
            <a:endParaRPr lang="en-US"/>
          </a:p>
        </p:txBody>
      </p:sp>
    </p:spTree>
    <p:extLst>
      <p:ext uri="{BB962C8B-B14F-4D97-AF65-F5344CB8AC3E}">
        <p14:creationId xmlns:p14="http://schemas.microsoft.com/office/powerpoint/2010/main" val="22031456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85800" marR="0" lvl="1" indent="-228600" algn="l" defTabSz="914400" rtl="0" eaLnBrk="1" fontAlgn="auto" latinLnBrk="0" hangingPunct="1">
              <a:lnSpc>
                <a:spcPct val="100000"/>
              </a:lnSpc>
              <a:spcBef>
                <a:spcPts val="0"/>
              </a:spcBef>
              <a:spcAft>
                <a:spcPts val="0"/>
              </a:spcAft>
              <a:buClrTx/>
              <a:buSzTx/>
              <a:buFont typeface="+mj-lt"/>
              <a:buAutoNum type="arabicPeriod" startAt="2"/>
              <a:tabLst/>
              <a:defRPr/>
            </a:pP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17</a:t>
            </a:fld>
            <a:endParaRPr lang="en-US"/>
          </a:p>
        </p:txBody>
      </p:sp>
    </p:spTree>
    <p:extLst>
      <p:ext uri="{BB962C8B-B14F-4D97-AF65-F5344CB8AC3E}">
        <p14:creationId xmlns:p14="http://schemas.microsoft.com/office/powerpoint/2010/main" val="4597526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18</a:t>
            </a:fld>
            <a:endParaRPr lang="en-US"/>
          </a:p>
        </p:txBody>
      </p:sp>
    </p:spTree>
    <p:extLst>
      <p:ext uri="{BB962C8B-B14F-4D97-AF65-F5344CB8AC3E}">
        <p14:creationId xmlns:p14="http://schemas.microsoft.com/office/powerpoint/2010/main" val="11543914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19</a:t>
            </a:fld>
            <a:endParaRPr lang="en-US"/>
          </a:p>
        </p:txBody>
      </p:sp>
    </p:spTree>
    <p:extLst>
      <p:ext uri="{BB962C8B-B14F-4D97-AF65-F5344CB8AC3E}">
        <p14:creationId xmlns:p14="http://schemas.microsoft.com/office/powerpoint/2010/main" val="22618904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20</a:t>
            </a:fld>
            <a:endParaRPr lang="en-US"/>
          </a:p>
        </p:txBody>
      </p:sp>
    </p:spTree>
    <p:extLst>
      <p:ext uri="{BB962C8B-B14F-4D97-AF65-F5344CB8AC3E}">
        <p14:creationId xmlns:p14="http://schemas.microsoft.com/office/powerpoint/2010/main" val="14308726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21</a:t>
            </a:fld>
            <a:endParaRPr lang="en-US"/>
          </a:p>
        </p:txBody>
      </p:sp>
    </p:spTree>
    <p:extLst>
      <p:ext uri="{BB962C8B-B14F-4D97-AF65-F5344CB8AC3E}">
        <p14:creationId xmlns:p14="http://schemas.microsoft.com/office/powerpoint/2010/main" val="6556709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31410217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22</a:t>
            </a:fld>
            <a:endParaRPr lang="en-US"/>
          </a:p>
        </p:txBody>
      </p:sp>
    </p:spTree>
    <p:extLst>
      <p:ext uri="{BB962C8B-B14F-4D97-AF65-F5344CB8AC3E}">
        <p14:creationId xmlns:p14="http://schemas.microsoft.com/office/powerpoint/2010/main" val="33124925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23</a:t>
            </a:fld>
            <a:endParaRPr lang="en-US"/>
          </a:p>
        </p:txBody>
      </p:sp>
    </p:spTree>
    <p:extLst>
      <p:ext uri="{BB962C8B-B14F-4D97-AF65-F5344CB8AC3E}">
        <p14:creationId xmlns:p14="http://schemas.microsoft.com/office/powerpoint/2010/main" val="40782293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24</a:t>
            </a:fld>
            <a:endParaRPr lang="en-US"/>
          </a:p>
        </p:txBody>
      </p:sp>
    </p:spTree>
    <p:extLst>
      <p:ext uri="{BB962C8B-B14F-4D97-AF65-F5344CB8AC3E}">
        <p14:creationId xmlns:p14="http://schemas.microsoft.com/office/powerpoint/2010/main" val="25387341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25</a:t>
            </a:fld>
            <a:endParaRPr lang="en-US"/>
          </a:p>
        </p:txBody>
      </p:sp>
    </p:spTree>
    <p:extLst>
      <p:ext uri="{BB962C8B-B14F-4D97-AF65-F5344CB8AC3E}">
        <p14:creationId xmlns:p14="http://schemas.microsoft.com/office/powerpoint/2010/main" val="10683382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26</a:t>
            </a:fld>
            <a:endParaRPr lang="en-US"/>
          </a:p>
        </p:txBody>
      </p:sp>
    </p:spTree>
    <p:extLst>
      <p:ext uri="{BB962C8B-B14F-4D97-AF65-F5344CB8AC3E}">
        <p14:creationId xmlns:p14="http://schemas.microsoft.com/office/powerpoint/2010/main" val="25878012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lphaUcPeriod" startAt="4"/>
              <a:tabLst/>
              <a:defRPr/>
            </a:pP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27</a:t>
            </a:fld>
            <a:endParaRPr lang="en-US"/>
          </a:p>
        </p:txBody>
      </p:sp>
    </p:spTree>
    <p:extLst>
      <p:ext uri="{BB962C8B-B14F-4D97-AF65-F5344CB8AC3E}">
        <p14:creationId xmlns:p14="http://schemas.microsoft.com/office/powerpoint/2010/main" val="42427669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28</a:t>
            </a:fld>
            <a:endParaRPr lang="en-US"/>
          </a:p>
        </p:txBody>
      </p:sp>
    </p:spTree>
    <p:extLst>
      <p:ext uri="{BB962C8B-B14F-4D97-AF65-F5344CB8AC3E}">
        <p14:creationId xmlns:p14="http://schemas.microsoft.com/office/powerpoint/2010/main" val="15228821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29</a:t>
            </a:fld>
            <a:endParaRPr lang="en-US"/>
          </a:p>
        </p:txBody>
      </p:sp>
    </p:spTree>
    <p:extLst>
      <p:ext uri="{BB962C8B-B14F-4D97-AF65-F5344CB8AC3E}">
        <p14:creationId xmlns:p14="http://schemas.microsoft.com/office/powerpoint/2010/main" val="16439356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30</a:t>
            </a:fld>
            <a:endParaRPr lang="en-US"/>
          </a:p>
        </p:txBody>
      </p:sp>
    </p:spTree>
    <p:extLst>
      <p:ext uri="{BB962C8B-B14F-4D97-AF65-F5344CB8AC3E}">
        <p14:creationId xmlns:p14="http://schemas.microsoft.com/office/powerpoint/2010/main" val="10067814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31</a:t>
            </a:fld>
            <a:endParaRPr lang="en-US"/>
          </a:p>
        </p:txBody>
      </p:sp>
    </p:spTree>
    <p:extLst>
      <p:ext uri="{BB962C8B-B14F-4D97-AF65-F5344CB8AC3E}">
        <p14:creationId xmlns:p14="http://schemas.microsoft.com/office/powerpoint/2010/main" val="582291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64443344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32</a:t>
            </a:fld>
            <a:endParaRPr lang="en-US"/>
          </a:p>
        </p:txBody>
      </p:sp>
    </p:spTree>
    <p:extLst>
      <p:ext uri="{BB962C8B-B14F-4D97-AF65-F5344CB8AC3E}">
        <p14:creationId xmlns:p14="http://schemas.microsoft.com/office/powerpoint/2010/main" val="9531986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35</a:t>
            </a:fld>
            <a:endParaRPr lang="en-US" dirty="0"/>
          </a:p>
        </p:txBody>
      </p:sp>
    </p:spTree>
    <p:extLst>
      <p:ext uri="{BB962C8B-B14F-4D97-AF65-F5344CB8AC3E}">
        <p14:creationId xmlns:p14="http://schemas.microsoft.com/office/powerpoint/2010/main" val="14431335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23596726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a:p>
        </p:txBody>
      </p:sp>
    </p:spTree>
    <p:extLst>
      <p:ext uri="{BB962C8B-B14F-4D97-AF65-F5344CB8AC3E}">
        <p14:creationId xmlns:p14="http://schemas.microsoft.com/office/powerpoint/2010/main" val="27477266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2511854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a:p>
        </p:txBody>
      </p:sp>
    </p:spTree>
    <p:extLst>
      <p:ext uri="{BB962C8B-B14F-4D97-AF65-F5344CB8AC3E}">
        <p14:creationId xmlns:p14="http://schemas.microsoft.com/office/powerpoint/2010/main" val="17853400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10</a:t>
            </a:fld>
            <a:endParaRPr lang="en-US"/>
          </a:p>
        </p:txBody>
      </p:sp>
    </p:spTree>
    <p:extLst>
      <p:ext uri="{BB962C8B-B14F-4D97-AF65-F5344CB8AC3E}">
        <p14:creationId xmlns:p14="http://schemas.microsoft.com/office/powerpoint/2010/main" val="38180152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11</a:t>
            </a:fld>
            <a:endParaRPr lang="en-US"/>
          </a:p>
        </p:txBody>
      </p:sp>
    </p:spTree>
    <p:extLst>
      <p:ext uri="{BB962C8B-B14F-4D97-AF65-F5344CB8AC3E}">
        <p14:creationId xmlns:p14="http://schemas.microsoft.com/office/powerpoint/2010/main" val="2979425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909142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3.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theme" Target="../theme/theme2.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image" Target="../media/image1.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theme" Target="../theme/theme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image" Target="../media/image8.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29" Type="http://schemas.openxmlformats.org/officeDocument/2006/relationships/theme" Target="../theme/theme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28" Type="http://schemas.openxmlformats.org/officeDocument/2006/relationships/slideLayout" Target="../slideLayouts/slideLayout110.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31" Type="http://schemas.openxmlformats.org/officeDocument/2006/relationships/image" Target="../media/image8.png"/><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slideLayout" Target="../slideLayouts/slideLayout109.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slideLayout" Target="../slideLayouts/slideLayout128.xml"/><Relationship Id="rId26" Type="http://schemas.openxmlformats.org/officeDocument/2006/relationships/slideLayout" Target="../slideLayouts/slideLayout136.xml"/><Relationship Id="rId3" Type="http://schemas.openxmlformats.org/officeDocument/2006/relationships/slideLayout" Target="../slideLayouts/slideLayout113.xml"/><Relationship Id="rId21" Type="http://schemas.openxmlformats.org/officeDocument/2006/relationships/slideLayout" Target="../slideLayouts/slideLayout131.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slideLayout" Target="../slideLayouts/slideLayout127.xml"/><Relationship Id="rId25" Type="http://schemas.openxmlformats.org/officeDocument/2006/relationships/slideLayout" Target="../slideLayouts/slideLayout135.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20" Type="http://schemas.openxmlformats.org/officeDocument/2006/relationships/slideLayout" Target="../slideLayouts/slideLayout130.xml"/><Relationship Id="rId29" Type="http://schemas.openxmlformats.org/officeDocument/2006/relationships/image" Target="../media/image1.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24" Type="http://schemas.openxmlformats.org/officeDocument/2006/relationships/slideLayout" Target="../slideLayouts/slideLayout134.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23" Type="http://schemas.openxmlformats.org/officeDocument/2006/relationships/slideLayout" Target="../slideLayouts/slideLayout133.xml"/><Relationship Id="rId28" Type="http://schemas.openxmlformats.org/officeDocument/2006/relationships/theme" Target="../theme/theme5.xml"/><Relationship Id="rId10" Type="http://schemas.openxmlformats.org/officeDocument/2006/relationships/slideLayout" Target="../slideLayouts/slideLayout120.xml"/><Relationship Id="rId19" Type="http://schemas.openxmlformats.org/officeDocument/2006/relationships/slideLayout" Target="../slideLayouts/slideLayout129.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 Id="rId22" Type="http://schemas.openxmlformats.org/officeDocument/2006/relationships/slideLayout" Target="../slideLayouts/slideLayout132.xml"/><Relationship Id="rId27" Type="http://schemas.openxmlformats.org/officeDocument/2006/relationships/slideLayout" Target="../slideLayouts/slideLayout137.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18" Type="http://schemas.openxmlformats.org/officeDocument/2006/relationships/slideLayout" Target="../slideLayouts/slideLayout155.xml"/><Relationship Id="rId26" Type="http://schemas.openxmlformats.org/officeDocument/2006/relationships/slideLayout" Target="../slideLayouts/slideLayout163.xml"/><Relationship Id="rId3" Type="http://schemas.openxmlformats.org/officeDocument/2006/relationships/slideLayout" Target="../slideLayouts/slideLayout140.xml"/><Relationship Id="rId21" Type="http://schemas.openxmlformats.org/officeDocument/2006/relationships/slideLayout" Target="../slideLayouts/slideLayout158.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17" Type="http://schemas.openxmlformats.org/officeDocument/2006/relationships/slideLayout" Target="../slideLayouts/slideLayout154.xml"/><Relationship Id="rId25" Type="http://schemas.openxmlformats.org/officeDocument/2006/relationships/slideLayout" Target="../slideLayouts/slideLayout162.xml"/><Relationship Id="rId2" Type="http://schemas.openxmlformats.org/officeDocument/2006/relationships/slideLayout" Target="../slideLayouts/slideLayout139.xml"/><Relationship Id="rId16" Type="http://schemas.openxmlformats.org/officeDocument/2006/relationships/slideLayout" Target="../slideLayouts/slideLayout153.xml"/><Relationship Id="rId20" Type="http://schemas.openxmlformats.org/officeDocument/2006/relationships/slideLayout" Target="../slideLayouts/slideLayout157.xml"/><Relationship Id="rId29" Type="http://schemas.openxmlformats.org/officeDocument/2006/relationships/image" Target="../media/image1.png"/><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24" Type="http://schemas.openxmlformats.org/officeDocument/2006/relationships/slideLayout" Target="../slideLayouts/slideLayout161.xml"/><Relationship Id="rId5" Type="http://schemas.openxmlformats.org/officeDocument/2006/relationships/slideLayout" Target="../slideLayouts/slideLayout142.xml"/><Relationship Id="rId15" Type="http://schemas.openxmlformats.org/officeDocument/2006/relationships/slideLayout" Target="../slideLayouts/slideLayout152.xml"/><Relationship Id="rId23" Type="http://schemas.openxmlformats.org/officeDocument/2006/relationships/slideLayout" Target="../slideLayouts/slideLayout160.xml"/><Relationship Id="rId28" Type="http://schemas.openxmlformats.org/officeDocument/2006/relationships/theme" Target="../theme/theme6.xml"/><Relationship Id="rId10" Type="http://schemas.openxmlformats.org/officeDocument/2006/relationships/slideLayout" Target="../slideLayouts/slideLayout147.xml"/><Relationship Id="rId19" Type="http://schemas.openxmlformats.org/officeDocument/2006/relationships/slideLayout" Target="../slideLayouts/slideLayout156.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slideLayout" Target="../slideLayouts/slideLayout151.xml"/><Relationship Id="rId22" Type="http://schemas.openxmlformats.org/officeDocument/2006/relationships/slideLayout" Target="../slideLayouts/slideLayout159.xml"/><Relationship Id="rId27" Type="http://schemas.openxmlformats.org/officeDocument/2006/relationships/slideLayout" Target="../slideLayouts/slideLayout164.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0"/>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1"/>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198"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35.gif"/></Relationships>
</file>

<file path=ppt/slides/_rels/slide17.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49.png"/></Relationships>
</file>

<file path=ppt/slides/_rels/slide3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52.png"/><Relationship Id="rId4" Type="http://schemas.openxmlformats.org/officeDocument/2006/relationships/image" Target="../media/image51.png"/></Relationships>
</file>

<file path=ppt/slides/_rels/slide32.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3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3.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8.emf"/><Relationship Id="rId5" Type="http://schemas.openxmlformats.org/officeDocument/2006/relationships/image" Target="../media/image17.jpeg"/><Relationship Id="rId4" Type="http://schemas.openxmlformats.org/officeDocument/2006/relationships/hyperlink" Target="http://dclips.fundraw.com/thumbdir/wave_cefa_01.jpg"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HEC-FIA for CWMS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3"/>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Simon Evans, P.E., CFM</a:t>
            </a:r>
          </a:p>
          <a:p>
            <a:r>
              <a:rPr lang="en-US" sz="1800" dirty="0"/>
              <a:t>Hydrologic Engineering Center</a:t>
            </a:r>
          </a:p>
          <a:p>
            <a:endParaRPr lang="en-US" dirty="0"/>
          </a:p>
          <a:p>
            <a:r>
              <a:rPr lang="en-US" sz="2400" b="1" dirty="0"/>
              <a:t>CWMS Prospect Course</a:t>
            </a:r>
          </a:p>
          <a:p>
            <a:endParaRPr lang="en-US" sz="2400" b="1" dirty="0"/>
          </a:p>
          <a:p>
            <a:endParaRPr lang="en-US" sz="2400" b="1" dirty="0"/>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4"/>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5"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6"/>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7"/>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246762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How do stage hydrographs work?</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8" name="Picture 7">
            <a:extLst>
              <a:ext uri="{FF2B5EF4-FFF2-40B4-BE49-F238E27FC236}">
                <a16:creationId xmlns:a16="http://schemas.microsoft.com/office/drawing/2014/main" id="{C785FDC2-AC33-3C0B-3E83-45752A60EF68}"/>
              </a:ext>
            </a:extLst>
          </p:cNvPr>
          <p:cNvPicPr>
            <a:picLocks noChangeAspect="1" noChangeArrowheads="1"/>
          </p:cNvPicPr>
          <p:nvPr/>
        </p:nvPicPr>
        <p:blipFill>
          <a:blip r:embed="rId3" cstate="print"/>
          <a:srcRect/>
          <a:stretch>
            <a:fillRect/>
          </a:stretch>
        </p:blipFill>
        <p:spPr bwMode="auto">
          <a:xfrm>
            <a:off x="7020933" y="2355157"/>
            <a:ext cx="2817405" cy="1865313"/>
          </a:xfrm>
          <a:prstGeom prst="rect">
            <a:avLst/>
          </a:prstGeom>
          <a:noFill/>
          <a:ln w="9525">
            <a:noFill/>
            <a:miter lim="800000"/>
            <a:headEnd/>
            <a:tailEnd/>
          </a:ln>
        </p:spPr>
      </p:pic>
      <p:pic>
        <p:nvPicPr>
          <p:cNvPr id="9" name="Picture 4">
            <a:extLst>
              <a:ext uri="{FF2B5EF4-FFF2-40B4-BE49-F238E27FC236}">
                <a16:creationId xmlns:a16="http://schemas.microsoft.com/office/drawing/2014/main" id="{80C8160B-43B4-A7A8-953A-3D9DA7C23D01}"/>
              </a:ext>
            </a:extLst>
          </p:cNvPr>
          <p:cNvPicPr>
            <a:picLocks noChangeAspect="1" noChangeArrowheads="1"/>
          </p:cNvPicPr>
          <p:nvPr/>
        </p:nvPicPr>
        <p:blipFill>
          <a:blip r:embed="rId4" cstate="print"/>
          <a:srcRect/>
          <a:stretch>
            <a:fillRect/>
          </a:stretch>
        </p:blipFill>
        <p:spPr bwMode="auto">
          <a:xfrm>
            <a:off x="4823000" y="3130896"/>
            <a:ext cx="1872647" cy="1560539"/>
          </a:xfrm>
          <a:prstGeom prst="rect">
            <a:avLst/>
          </a:prstGeom>
          <a:noFill/>
          <a:ln w="9525">
            <a:noFill/>
            <a:miter lim="800000"/>
            <a:headEnd/>
            <a:tailEnd/>
          </a:ln>
        </p:spPr>
      </p:pic>
      <p:pic>
        <p:nvPicPr>
          <p:cNvPr id="10" name="Picture 5">
            <a:extLst>
              <a:ext uri="{FF2B5EF4-FFF2-40B4-BE49-F238E27FC236}">
                <a16:creationId xmlns:a16="http://schemas.microsoft.com/office/drawing/2014/main" id="{91E810CF-AEF9-178D-EDDB-F8EDDC41C35A}"/>
              </a:ext>
            </a:extLst>
          </p:cNvPr>
          <p:cNvPicPr>
            <a:picLocks noChangeAspect="1" noChangeArrowheads="1"/>
          </p:cNvPicPr>
          <p:nvPr/>
        </p:nvPicPr>
        <p:blipFill>
          <a:blip r:embed="rId5" cstate="print"/>
          <a:srcRect/>
          <a:stretch>
            <a:fillRect/>
          </a:stretch>
        </p:blipFill>
        <p:spPr bwMode="auto">
          <a:xfrm>
            <a:off x="2426447" y="2686188"/>
            <a:ext cx="1926236" cy="1605197"/>
          </a:xfrm>
          <a:prstGeom prst="rect">
            <a:avLst/>
          </a:prstGeom>
          <a:noFill/>
          <a:ln w="9525">
            <a:noFill/>
            <a:miter lim="800000"/>
            <a:headEnd/>
            <a:tailEnd/>
          </a:ln>
        </p:spPr>
      </p:pic>
      <p:sp>
        <p:nvSpPr>
          <p:cNvPr id="11" name="Oval 10">
            <a:extLst>
              <a:ext uri="{FF2B5EF4-FFF2-40B4-BE49-F238E27FC236}">
                <a16:creationId xmlns:a16="http://schemas.microsoft.com/office/drawing/2014/main" id="{0E732F69-7958-3342-3D5B-E2E92A314AD8}"/>
              </a:ext>
            </a:extLst>
          </p:cNvPr>
          <p:cNvSpPr/>
          <p:nvPr/>
        </p:nvSpPr>
        <p:spPr>
          <a:xfrm>
            <a:off x="5776749" y="3220838"/>
            <a:ext cx="284813" cy="24733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F32BC6D-5BDE-C454-B9DD-69CAB5072DF2}"/>
              </a:ext>
            </a:extLst>
          </p:cNvPr>
          <p:cNvSpPr/>
          <p:nvPr/>
        </p:nvSpPr>
        <p:spPr>
          <a:xfrm>
            <a:off x="3410800" y="2848583"/>
            <a:ext cx="284813" cy="24733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7">
            <a:extLst>
              <a:ext uri="{FF2B5EF4-FFF2-40B4-BE49-F238E27FC236}">
                <a16:creationId xmlns:a16="http://schemas.microsoft.com/office/drawing/2014/main" id="{C22BB1FE-A715-7DBA-02EB-3AD9F9DE2F50}"/>
              </a:ext>
            </a:extLst>
          </p:cNvPr>
          <p:cNvSpPr/>
          <p:nvPr/>
        </p:nvSpPr>
        <p:spPr>
          <a:xfrm>
            <a:off x="7702985" y="2838590"/>
            <a:ext cx="1214203" cy="891915"/>
          </a:xfrm>
          <a:custGeom>
            <a:avLst/>
            <a:gdLst>
              <a:gd name="connsiteX0" fmla="*/ 0 w 1214203"/>
              <a:gd name="connsiteY0" fmla="*/ 187377 h 891915"/>
              <a:gd name="connsiteX1" fmla="*/ 74951 w 1214203"/>
              <a:gd name="connsiteY1" fmla="*/ 0 h 891915"/>
              <a:gd name="connsiteX2" fmla="*/ 292308 w 1214203"/>
              <a:gd name="connsiteY2" fmla="*/ 254833 h 891915"/>
              <a:gd name="connsiteX3" fmla="*/ 629587 w 1214203"/>
              <a:gd name="connsiteY3" fmla="*/ 442210 h 891915"/>
              <a:gd name="connsiteX4" fmla="*/ 689548 w 1214203"/>
              <a:gd name="connsiteY4" fmla="*/ 509665 h 891915"/>
              <a:gd name="connsiteX5" fmla="*/ 689548 w 1214203"/>
              <a:gd name="connsiteY5" fmla="*/ 637082 h 891915"/>
              <a:gd name="connsiteX6" fmla="*/ 652072 w 1214203"/>
              <a:gd name="connsiteY6" fmla="*/ 697042 h 891915"/>
              <a:gd name="connsiteX7" fmla="*/ 674558 w 1214203"/>
              <a:gd name="connsiteY7" fmla="*/ 734518 h 891915"/>
              <a:gd name="connsiteX8" fmla="*/ 764499 w 1214203"/>
              <a:gd name="connsiteY8" fmla="*/ 599606 h 891915"/>
              <a:gd name="connsiteX9" fmla="*/ 884420 w 1214203"/>
              <a:gd name="connsiteY9" fmla="*/ 464695 h 891915"/>
              <a:gd name="connsiteX10" fmla="*/ 989351 w 1214203"/>
              <a:gd name="connsiteY10" fmla="*/ 434715 h 891915"/>
              <a:gd name="connsiteX11" fmla="*/ 1116767 w 1214203"/>
              <a:gd name="connsiteY11" fmla="*/ 449705 h 891915"/>
              <a:gd name="connsiteX12" fmla="*/ 1214203 w 1214203"/>
              <a:gd name="connsiteY12" fmla="*/ 509665 h 891915"/>
              <a:gd name="connsiteX13" fmla="*/ 1199213 w 1214203"/>
              <a:gd name="connsiteY13" fmla="*/ 667062 h 891915"/>
              <a:gd name="connsiteX14" fmla="*/ 996846 w 1214203"/>
              <a:gd name="connsiteY14" fmla="*/ 734518 h 891915"/>
              <a:gd name="connsiteX15" fmla="*/ 1019331 w 1214203"/>
              <a:gd name="connsiteY15" fmla="*/ 599606 h 891915"/>
              <a:gd name="connsiteX16" fmla="*/ 989351 w 1214203"/>
              <a:gd name="connsiteY16" fmla="*/ 569626 h 891915"/>
              <a:gd name="connsiteX17" fmla="*/ 929390 w 1214203"/>
              <a:gd name="connsiteY17" fmla="*/ 629587 h 891915"/>
              <a:gd name="connsiteX18" fmla="*/ 801974 w 1214203"/>
              <a:gd name="connsiteY18" fmla="*/ 764498 h 891915"/>
              <a:gd name="connsiteX19" fmla="*/ 757003 w 1214203"/>
              <a:gd name="connsiteY19" fmla="*/ 891915 h 891915"/>
              <a:gd name="connsiteX20" fmla="*/ 599607 w 1214203"/>
              <a:gd name="connsiteY20" fmla="*/ 891915 h 891915"/>
              <a:gd name="connsiteX21" fmla="*/ 554636 w 1214203"/>
              <a:gd name="connsiteY21" fmla="*/ 839449 h 891915"/>
              <a:gd name="connsiteX22" fmla="*/ 494676 w 1214203"/>
              <a:gd name="connsiteY22" fmla="*/ 704538 h 891915"/>
              <a:gd name="connsiteX23" fmla="*/ 494676 w 1214203"/>
              <a:gd name="connsiteY23" fmla="*/ 599606 h 891915"/>
              <a:gd name="connsiteX24" fmla="*/ 434715 w 1214203"/>
              <a:gd name="connsiteY24" fmla="*/ 517160 h 891915"/>
              <a:gd name="connsiteX25" fmla="*/ 247338 w 1214203"/>
              <a:gd name="connsiteY25" fmla="*/ 382249 h 891915"/>
              <a:gd name="connsiteX26" fmla="*/ 0 w 1214203"/>
              <a:gd name="connsiteY26" fmla="*/ 187377 h 89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14203" h="891915">
                <a:moveTo>
                  <a:pt x="0" y="187377"/>
                </a:moveTo>
                <a:lnTo>
                  <a:pt x="74951" y="0"/>
                </a:lnTo>
                <a:lnTo>
                  <a:pt x="292308" y="254833"/>
                </a:lnTo>
                <a:lnTo>
                  <a:pt x="629587" y="442210"/>
                </a:lnTo>
                <a:lnTo>
                  <a:pt x="689548" y="509665"/>
                </a:lnTo>
                <a:lnTo>
                  <a:pt x="689548" y="637082"/>
                </a:lnTo>
                <a:lnTo>
                  <a:pt x="652072" y="697042"/>
                </a:lnTo>
                <a:lnTo>
                  <a:pt x="674558" y="734518"/>
                </a:lnTo>
                <a:lnTo>
                  <a:pt x="764499" y="599606"/>
                </a:lnTo>
                <a:lnTo>
                  <a:pt x="884420" y="464695"/>
                </a:lnTo>
                <a:lnTo>
                  <a:pt x="989351" y="434715"/>
                </a:lnTo>
                <a:lnTo>
                  <a:pt x="1116767" y="449705"/>
                </a:lnTo>
                <a:lnTo>
                  <a:pt x="1214203" y="509665"/>
                </a:lnTo>
                <a:lnTo>
                  <a:pt x="1199213" y="667062"/>
                </a:lnTo>
                <a:lnTo>
                  <a:pt x="996846" y="734518"/>
                </a:lnTo>
                <a:lnTo>
                  <a:pt x="1019331" y="599606"/>
                </a:lnTo>
                <a:lnTo>
                  <a:pt x="989351" y="569626"/>
                </a:lnTo>
                <a:lnTo>
                  <a:pt x="929390" y="629587"/>
                </a:lnTo>
                <a:lnTo>
                  <a:pt x="801974" y="764498"/>
                </a:lnTo>
                <a:lnTo>
                  <a:pt x="757003" y="891915"/>
                </a:lnTo>
                <a:lnTo>
                  <a:pt x="599607" y="891915"/>
                </a:lnTo>
                <a:lnTo>
                  <a:pt x="554636" y="839449"/>
                </a:lnTo>
                <a:lnTo>
                  <a:pt x="494676" y="704538"/>
                </a:lnTo>
                <a:lnTo>
                  <a:pt x="494676" y="599606"/>
                </a:lnTo>
                <a:lnTo>
                  <a:pt x="434715" y="517160"/>
                </a:lnTo>
                <a:lnTo>
                  <a:pt x="247338" y="382249"/>
                </a:lnTo>
                <a:lnTo>
                  <a:pt x="0" y="187377"/>
                </a:lnTo>
                <a:close/>
              </a:path>
            </a:pathLst>
          </a:custGeom>
          <a:gradFill flip="none" rotWithShape="1">
            <a:gsLst>
              <a:gs pos="0">
                <a:srgbClr val="FF3399"/>
              </a:gs>
              <a:gs pos="25000">
                <a:srgbClr val="FF6633"/>
              </a:gs>
              <a:gs pos="50000">
                <a:srgbClr val="FFFF00"/>
              </a:gs>
              <a:gs pos="75000">
                <a:srgbClr val="01A78F"/>
              </a:gs>
              <a:gs pos="100000">
                <a:srgbClr val="3366FF"/>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5ED7A517-D4AF-1CED-0F47-C0D226F78543}"/>
              </a:ext>
            </a:extLst>
          </p:cNvPr>
          <p:cNvCxnSpPr>
            <a:stCxn id="12" idx="6"/>
            <a:endCxn id="17" idx="1"/>
          </p:cNvCxnSpPr>
          <p:nvPr/>
        </p:nvCxnSpPr>
        <p:spPr>
          <a:xfrm flipV="1">
            <a:off x="3695612" y="2665990"/>
            <a:ext cx="637084" cy="30626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CCF6136-EED2-96A7-2431-DBC1CC2E5742}"/>
              </a:ext>
            </a:extLst>
          </p:cNvPr>
          <p:cNvCxnSpPr>
            <a:stCxn id="11" idx="0"/>
          </p:cNvCxnSpPr>
          <p:nvPr/>
        </p:nvCxnSpPr>
        <p:spPr>
          <a:xfrm rot="5400000" flipH="1" flipV="1">
            <a:off x="5713040" y="2819851"/>
            <a:ext cx="607102" cy="19487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DACFA941-6D03-DDFA-11F8-298EB84D5DC8}"/>
              </a:ext>
            </a:extLst>
          </p:cNvPr>
          <p:cNvSpPr txBox="1"/>
          <p:nvPr/>
        </p:nvSpPr>
        <p:spPr>
          <a:xfrm>
            <a:off x="5836709" y="2328924"/>
            <a:ext cx="974361" cy="369332"/>
          </a:xfrm>
          <a:prstGeom prst="rect">
            <a:avLst/>
          </a:prstGeom>
          <a:noFill/>
        </p:spPr>
        <p:txBody>
          <a:bodyPr wrap="square" rtlCol="0">
            <a:spAutoFit/>
          </a:bodyPr>
          <a:lstStyle/>
          <a:p>
            <a:r>
              <a:rPr lang="en-US" dirty="0"/>
              <a:t>925 ft</a:t>
            </a:r>
          </a:p>
        </p:txBody>
      </p:sp>
      <p:sp>
        <p:nvSpPr>
          <p:cNvPr id="17" name="TextBox 16">
            <a:extLst>
              <a:ext uri="{FF2B5EF4-FFF2-40B4-BE49-F238E27FC236}">
                <a16:creationId xmlns:a16="http://schemas.microsoft.com/office/drawing/2014/main" id="{991E473A-72B3-1B19-DE87-11586D07AAB6}"/>
              </a:ext>
            </a:extLst>
          </p:cNvPr>
          <p:cNvSpPr txBox="1"/>
          <p:nvPr/>
        </p:nvSpPr>
        <p:spPr>
          <a:xfrm>
            <a:off x="4332697" y="2481324"/>
            <a:ext cx="974361" cy="369332"/>
          </a:xfrm>
          <a:prstGeom prst="rect">
            <a:avLst/>
          </a:prstGeom>
          <a:noFill/>
        </p:spPr>
        <p:txBody>
          <a:bodyPr wrap="square" rtlCol="0">
            <a:spAutoFit/>
          </a:bodyPr>
          <a:lstStyle/>
          <a:p>
            <a:r>
              <a:rPr lang="en-US" dirty="0"/>
              <a:t>847 ft</a:t>
            </a:r>
          </a:p>
        </p:txBody>
      </p:sp>
      <p:cxnSp>
        <p:nvCxnSpPr>
          <p:cNvPr id="18" name="Straight Connector 17">
            <a:extLst>
              <a:ext uri="{FF2B5EF4-FFF2-40B4-BE49-F238E27FC236}">
                <a16:creationId xmlns:a16="http://schemas.microsoft.com/office/drawing/2014/main" id="{07F4BBCD-59C7-EC52-80EE-3514DA39CF1B}"/>
              </a:ext>
            </a:extLst>
          </p:cNvPr>
          <p:cNvCxnSpPr/>
          <p:nvPr/>
        </p:nvCxnSpPr>
        <p:spPr>
          <a:xfrm flipV="1">
            <a:off x="4585032" y="2336419"/>
            <a:ext cx="1588957" cy="134911"/>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19" name="Isosceles Triangle 18">
            <a:extLst>
              <a:ext uri="{FF2B5EF4-FFF2-40B4-BE49-F238E27FC236}">
                <a16:creationId xmlns:a16="http://schemas.microsoft.com/office/drawing/2014/main" id="{0909FF8B-FA2A-9DFE-3889-41FEB9747384}"/>
              </a:ext>
            </a:extLst>
          </p:cNvPr>
          <p:cNvSpPr/>
          <p:nvPr/>
        </p:nvSpPr>
        <p:spPr>
          <a:xfrm rot="10800000">
            <a:off x="5177143" y="2171528"/>
            <a:ext cx="299803" cy="202367"/>
          </a:xfrm>
          <a:prstGeom prst="triangl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a:extLst>
              <a:ext uri="{FF2B5EF4-FFF2-40B4-BE49-F238E27FC236}">
                <a16:creationId xmlns:a16="http://schemas.microsoft.com/office/drawing/2014/main" id="{EC8C3DA1-5C8B-3510-6CAE-5DB9CD047B49}"/>
              </a:ext>
            </a:extLst>
          </p:cNvPr>
          <p:cNvCxnSpPr>
            <a:stCxn id="9" idx="3"/>
          </p:cNvCxnSpPr>
          <p:nvPr/>
        </p:nvCxnSpPr>
        <p:spPr>
          <a:xfrm flipV="1">
            <a:off x="6695646" y="3535633"/>
            <a:ext cx="2056650" cy="375533"/>
          </a:xfrm>
          <a:prstGeom prst="line">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E823CFD-5486-EC03-F39E-B12FBC0EC99D}"/>
              </a:ext>
            </a:extLst>
          </p:cNvPr>
          <p:cNvCxnSpPr/>
          <p:nvPr/>
        </p:nvCxnSpPr>
        <p:spPr>
          <a:xfrm flipV="1">
            <a:off x="4322204" y="2936025"/>
            <a:ext cx="3395771" cy="78230"/>
          </a:xfrm>
          <a:prstGeom prst="line">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1394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6" grpId="0"/>
      <p:bldP spid="17" grpId="0"/>
      <p:bldP spid="1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Cross-section Hydrographs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8" name="Picture 2">
            <a:extLst>
              <a:ext uri="{FF2B5EF4-FFF2-40B4-BE49-F238E27FC236}">
                <a16:creationId xmlns:a16="http://schemas.microsoft.com/office/drawing/2014/main" id="{6E646F89-AABD-A38D-376E-2B9A6333E8CD}"/>
              </a:ext>
            </a:extLst>
          </p:cNvPr>
          <p:cNvPicPr>
            <a:picLocks noChangeAspect="1" noChangeArrowheads="1"/>
          </p:cNvPicPr>
          <p:nvPr/>
        </p:nvPicPr>
        <p:blipFill>
          <a:blip r:embed="rId3" cstate="print"/>
          <a:srcRect/>
          <a:stretch>
            <a:fillRect/>
          </a:stretch>
        </p:blipFill>
        <p:spPr bwMode="auto">
          <a:xfrm>
            <a:off x="2405142" y="1086000"/>
            <a:ext cx="7036595" cy="5136915"/>
          </a:xfrm>
          <a:prstGeom prst="rect">
            <a:avLst/>
          </a:prstGeom>
          <a:noFill/>
          <a:ln w="12700">
            <a:noFill/>
            <a:miter lim="800000"/>
            <a:headEnd type="none" w="sm" len="sm"/>
            <a:tailEnd type="none" w="sm" len="sm"/>
          </a:ln>
        </p:spPr>
      </p:pic>
      <p:pic>
        <p:nvPicPr>
          <p:cNvPr id="9" name="Picture 3">
            <a:extLst>
              <a:ext uri="{FF2B5EF4-FFF2-40B4-BE49-F238E27FC236}">
                <a16:creationId xmlns:a16="http://schemas.microsoft.com/office/drawing/2014/main" id="{9AC6BE3E-8146-D53B-1F43-80EA93CF4FB4}"/>
              </a:ext>
            </a:extLst>
          </p:cNvPr>
          <p:cNvPicPr>
            <a:picLocks noChangeAspect="1" noChangeArrowheads="1"/>
          </p:cNvPicPr>
          <p:nvPr/>
        </p:nvPicPr>
        <p:blipFill>
          <a:blip r:embed="rId4" cstate="print"/>
          <a:srcRect/>
          <a:stretch>
            <a:fillRect/>
          </a:stretch>
        </p:blipFill>
        <p:spPr bwMode="auto">
          <a:xfrm>
            <a:off x="2676361" y="902098"/>
            <a:ext cx="2114241" cy="1761659"/>
          </a:xfrm>
          <a:prstGeom prst="rect">
            <a:avLst/>
          </a:prstGeom>
          <a:noFill/>
          <a:ln w="12700">
            <a:noFill/>
            <a:miter lim="800000"/>
            <a:headEnd type="none" w="sm" len="sm"/>
            <a:tailEnd type="none" w="sm" len="sm"/>
          </a:ln>
        </p:spPr>
      </p:pic>
      <p:sp>
        <p:nvSpPr>
          <p:cNvPr id="10" name="Line 4">
            <a:extLst>
              <a:ext uri="{FF2B5EF4-FFF2-40B4-BE49-F238E27FC236}">
                <a16:creationId xmlns:a16="http://schemas.microsoft.com/office/drawing/2014/main" id="{E31DB77A-34A9-21CF-3884-795CC7179F57}"/>
              </a:ext>
            </a:extLst>
          </p:cNvPr>
          <p:cNvSpPr>
            <a:spLocks noChangeShapeType="1"/>
          </p:cNvSpPr>
          <p:nvPr/>
        </p:nvSpPr>
        <p:spPr bwMode="auto">
          <a:xfrm>
            <a:off x="5262525" y="2733745"/>
            <a:ext cx="395102" cy="256368"/>
          </a:xfrm>
          <a:prstGeom prst="line">
            <a:avLst/>
          </a:prstGeom>
          <a:noFill/>
          <a:ln w="25400">
            <a:solidFill>
              <a:srgbClr val="000000"/>
            </a:solidFill>
            <a:round/>
            <a:headEnd type="none" w="sm" len="sm"/>
            <a:tailEnd type="triangle" w="med" len="med"/>
          </a:ln>
        </p:spPr>
        <p:txBody>
          <a:bodyPr wrap="none"/>
          <a:lstStyle/>
          <a:p>
            <a:endParaRPr lang="en-US"/>
          </a:p>
        </p:txBody>
      </p:sp>
      <p:sp>
        <p:nvSpPr>
          <p:cNvPr id="11" name="Line 5">
            <a:extLst>
              <a:ext uri="{FF2B5EF4-FFF2-40B4-BE49-F238E27FC236}">
                <a16:creationId xmlns:a16="http://schemas.microsoft.com/office/drawing/2014/main" id="{0D2E1C1F-48BE-72F6-A883-387D1C719410}"/>
              </a:ext>
            </a:extLst>
          </p:cNvPr>
          <p:cNvSpPr>
            <a:spLocks noChangeShapeType="1"/>
          </p:cNvSpPr>
          <p:nvPr/>
        </p:nvSpPr>
        <p:spPr bwMode="auto">
          <a:xfrm flipH="1" flipV="1">
            <a:off x="7341320" y="3942291"/>
            <a:ext cx="158269" cy="229848"/>
          </a:xfrm>
          <a:prstGeom prst="line">
            <a:avLst/>
          </a:prstGeom>
          <a:noFill/>
          <a:ln w="25400">
            <a:solidFill>
              <a:srgbClr val="000000"/>
            </a:solidFill>
            <a:round/>
            <a:headEnd type="none" w="sm" len="sm"/>
            <a:tailEnd type="triangle" w="med" len="med"/>
          </a:ln>
        </p:spPr>
        <p:txBody>
          <a:bodyPr wrap="none"/>
          <a:lstStyle/>
          <a:p>
            <a:endParaRPr lang="en-US"/>
          </a:p>
        </p:txBody>
      </p:sp>
      <p:pic>
        <p:nvPicPr>
          <p:cNvPr id="12" name="Picture 6">
            <a:extLst>
              <a:ext uri="{FF2B5EF4-FFF2-40B4-BE49-F238E27FC236}">
                <a16:creationId xmlns:a16="http://schemas.microsoft.com/office/drawing/2014/main" id="{79918D6F-4CAC-30A7-B72B-3A027F864B40}"/>
              </a:ext>
            </a:extLst>
          </p:cNvPr>
          <p:cNvPicPr>
            <a:picLocks noChangeAspect="1" noChangeArrowheads="1"/>
          </p:cNvPicPr>
          <p:nvPr/>
        </p:nvPicPr>
        <p:blipFill>
          <a:blip r:embed="rId5" cstate="print"/>
          <a:srcRect/>
          <a:stretch>
            <a:fillRect/>
          </a:stretch>
        </p:blipFill>
        <p:spPr bwMode="auto">
          <a:xfrm>
            <a:off x="7476186" y="4585513"/>
            <a:ext cx="2129297" cy="1774206"/>
          </a:xfrm>
          <a:prstGeom prst="rect">
            <a:avLst/>
          </a:prstGeom>
          <a:noFill/>
          <a:ln w="12700">
            <a:noFill/>
            <a:miter lim="800000"/>
            <a:headEnd type="none" w="sm" len="sm"/>
            <a:tailEnd type="none" w="sm" len="sm"/>
          </a:ln>
        </p:spPr>
      </p:pic>
      <p:sp>
        <p:nvSpPr>
          <p:cNvPr id="13" name="Line 8">
            <a:extLst>
              <a:ext uri="{FF2B5EF4-FFF2-40B4-BE49-F238E27FC236}">
                <a16:creationId xmlns:a16="http://schemas.microsoft.com/office/drawing/2014/main" id="{7C3A71F5-603F-C088-46D1-A1A0B93C89B5}"/>
              </a:ext>
            </a:extLst>
          </p:cNvPr>
          <p:cNvSpPr>
            <a:spLocks noChangeShapeType="1"/>
          </p:cNvSpPr>
          <p:nvPr/>
        </p:nvSpPr>
        <p:spPr bwMode="auto">
          <a:xfrm flipH="1" flipV="1">
            <a:off x="5480049" y="2063472"/>
            <a:ext cx="215899" cy="936902"/>
          </a:xfrm>
          <a:prstGeom prst="line">
            <a:avLst/>
          </a:prstGeom>
          <a:noFill/>
          <a:ln w="19050">
            <a:solidFill>
              <a:schemeClr val="tx1"/>
            </a:solidFill>
            <a:round/>
            <a:headEnd type="none" w="sm" len="sm"/>
            <a:tailEnd type="none" w="sm" len="sm"/>
          </a:ln>
        </p:spPr>
        <p:txBody>
          <a:bodyPr wrap="none"/>
          <a:lstStyle/>
          <a:p>
            <a:endParaRPr lang="en-US"/>
          </a:p>
        </p:txBody>
      </p:sp>
      <p:sp>
        <p:nvSpPr>
          <p:cNvPr id="14" name="Line 9">
            <a:extLst>
              <a:ext uri="{FF2B5EF4-FFF2-40B4-BE49-F238E27FC236}">
                <a16:creationId xmlns:a16="http://schemas.microsoft.com/office/drawing/2014/main" id="{3CFFDC37-F7EA-9444-3ADC-B5758EA0E8FA}"/>
              </a:ext>
            </a:extLst>
          </p:cNvPr>
          <p:cNvSpPr>
            <a:spLocks noChangeShapeType="1"/>
          </p:cNvSpPr>
          <p:nvPr/>
        </p:nvSpPr>
        <p:spPr bwMode="auto">
          <a:xfrm flipV="1">
            <a:off x="6838950" y="3942290"/>
            <a:ext cx="502371" cy="524936"/>
          </a:xfrm>
          <a:prstGeom prst="line">
            <a:avLst/>
          </a:prstGeom>
          <a:noFill/>
          <a:ln w="19050">
            <a:solidFill>
              <a:schemeClr val="tx1"/>
            </a:solidFill>
            <a:round/>
            <a:headEnd type="none" w="sm" len="sm"/>
            <a:tailEnd type="none" w="sm" len="sm"/>
          </a:ln>
        </p:spPr>
        <p:txBody>
          <a:bodyPr wrap="none"/>
          <a:lstStyle/>
          <a:p>
            <a:endParaRPr lang="en-US"/>
          </a:p>
        </p:txBody>
      </p:sp>
      <p:sp>
        <p:nvSpPr>
          <p:cNvPr id="15" name="Freeform 12">
            <a:extLst>
              <a:ext uri="{FF2B5EF4-FFF2-40B4-BE49-F238E27FC236}">
                <a16:creationId xmlns:a16="http://schemas.microsoft.com/office/drawing/2014/main" id="{BC3D4F12-EC72-602D-A8E7-48D7689DC585}"/>
              </a:ext>
            </a:extLst>
          </p:cNvPr>
          <p:cNvSpPr/>
          <p:nvPr/>
        </p:nvSpPr>
        <p:spPr>
          <a:xfrm>
            <a:off x="5565775" y="2200276"/>
            <a:ext cx="1746250" cy="2266950"/>
          </a:xfrm>
          <a:custGeom>
            <a:avLst/>
            <a:gdLst>
              <a:gd name="connsiteX0" fmla="*/ 0 w 2338466"/>
              <a:gd name="connsiteY0" fmla="*/ 0 h 3080479"/>
              <a:gd name="connsiteX1" fmla="*/ 1146748 w 2338466"/>
              <a:gd name="connsiteY1" fmla="*/ 1341620 h 3080479"/>
              <a:gd name="connsiteX2" fmla="*/ 1543987 w 2338466"/>
              <a:gd name="connsiteY2" fmla="*/ 1454046 h 3080479"/>
              <a:gd name="connsiteX3" fmla="*/ 2338466 w 2338466"/>
              <a:gd name="connsiteY3" fmla="*/ 2345961 h 3080479"/>
              <a:gd name="connsiteX4" fmla="*/ 1686394 w 2338466"/>
              <a:gd name="connsiteY4" fmla="*/ 3080479 h 3080479"/>
              <a:gd name="connsiteX5" fmla="*/ 262328 w 2338466"/>
              <a:gd name="connsiteY5" fmla="*/ 1184223 h 3080479"/>
              <a:gd name="connsiteX6" fmla="*/ 0 w 2338466"/>
              <a:gd name="connsiteY6" fmla="*/ 0 h 3080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8466" h="3080479">
                <a:moveTo>
                  <a:pt x="0" y="0"/>
                </a:moveTo>
                <a:lnTo>
                  <a:pt x="1146748" y="1341620"/>
                </a:lnTo>
                <a:lnTo>
                  <a:pt x="1543987" y="1454046"/>
                </a:lnTo>
                <a:lnTo>
                  <a:pt x="2338466" y="2345961"/>
                </a:lnTo>
                <a:lnTo>
                  <a:pt x="1686394" y="3080479"/>
                </a:lnTo>
                <a:lnTo>
                  <a:pt x="262328" y="1184223"/>
                </a:lnTo>
                <a:lnTo>
                  <a:pt x="0" y="0"/>
                </a:lnTo>
                <a:close/>
              </a:path>
            </a:pathLst>
          </a:custGeom>
          <a:gradFill flip="none" rotWithShape="1">
            <a:gsLst>
              <a:gs pos="66000">
                <a:srgbClr val="FFF200">
                  <a:alpha val="54000"/>
                </a:srgbClr>
              </a:gs>
              <a:gs pos="30000">
                <a:srgbClr val="FF0000">
                  <a:alpha val="66000"/>
                </a:srgbClr>
              </a:gs>
              <a:gs pos="70000">
                <a:srgbClr val="FF0300"/>
              </a:gs>
              <a:gs pos="100000">
                <a:srgbClr val="4D0808"/>
              </a:gs>
            </a:gsLst>
            <a:lin ang="1890000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6" name="Picture 12">
            <a:extLst>
              <a:ext uri="{FF2B5EF4-FFF2-40B4-BE49-F238E27FC236}">
                <a16:creationId xmlns:a16="http://schemas.microsoft.com/office/drawing/2014/main" id="{BE53FFF7-E9D5-ED66-4605-DE0637D0FFE4}"/>
              </a:ext>
            </a:extLst>
          </p:cNvPr>
          <p:cNvPicPr>
            <a:picLocks noChangeAspect="1" noChangeArrowheads="1"/>
          </p:cNvPicPr>
          <p:nvPr/>
        </p:nvPicPr>
        <p:blipFill>
          <a:blip r:embed="rId6" cstate="print"/>
          <a:srcRect/>
          <a:stretch>
            <a:fillRect/>
          </a:stretch>
        </p:blipFill>
        <p:spPr bwMode="auto">
          <a:xfrm>
            <a:off x="2288593" y="3613958"/>
            <a:ext cx="3237236" cy="2909747"/>
          </a:xfrm>
          <a:prstGeom prst="rect">
            <a:avLst/>
          </a:prstGeom>
          <a:noFill/>
          <a:ln w="12700">
            <a:noFill/>
            <a:miter lim="800000"/>
            <a:headEnd type="none" w="sm" len="sm"/>
            <a:tailEnd type="none" w="sm" len="sm"/>
          </a:ln>
        </p:spPr>
      </p:pic>
      <p:pic>
        <p:nvPicPr>
          <p:cNvPr id="17" name="Picture 7">
            <a:extLst>
              <a:ext uri="{FF2B5EF4-FFF2-40B4-BE49-F238E27FC236}">
                <a16:creationId xmlns:a16="http://schemas.microsoft.com/office/drawing/2014/main" id="{73B3205B-07EE-8226-9587-F8C2FBBAE2A5}"/>
              </a:ext>
            </a:extLst>
          </p:cNvPr>
          <p:cNvPicPr>
            <a:picLocks noChangeAspect="1" noChangeArrowheads="1"/>
          </p:cNvPicPr>
          <p:nvPr/>
        </p:nvPicPr>
        <p:blipFill>
          <a:blip r:embed="rId7" cstate="print"/>
          <a:srcRect/>
          <a:stretch>
            <a:fillRect/>
          </a:stretch>
        </p:blipFill>
        <p:spPr bwMode="auto">
          <a:xfrm>
            <a:off x="2742696" y="3704335"/>
            <a:ext cx="3138110" cy="2819405"/>
          </a:xfrm>
          <a:prstGeom prst="rect">
            <a:avLst/>
          </a:prstGeom>
          <a:noFill/>
          <a:ln w="12700">
            <a:noFill/>
            <a:miter lim="800000"/>
            <a:headEnd type="none" w="sm" len="sm"/>
            <a:tailEnd type="none" w="sm" len="sm"/>
          </a:ln>
        </p:spPr>
      </p:pic>
    </p:spTree>
    <p:extLst>
      <p:ext uri="{BB962C8B-B14F-4D97-AF65-F5344CB8AC3E}">
        <p14:creationId xmlns:p14="http://schemas.microsoft.com/office/powerpoint/2010/main" val="1013794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animBg="1"/>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dirty="0"/>
              <a:t>Simon Evans</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Storage Area Hydrographs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8" name="Picture 2">
            <a:extLst>
              <a:ext uri="{FF2B5EF4-FFF2-40B4-BE49-F238E27FC236}">
                <a16:creationId xmlns:a16="http://schemas.microsoft.com/office/drawing/2014/main" id="{FC1660FF-3E0F-F839-5BDF-071215061E58}"/>
              </a:ext>
            </a:extLst>
          </p:cNvPr>
          <p:cNvPicPr>
            <a:picLocks noChangeAspect="1" noChangeArrowheads="1"/>
          </p:cNvPicPr>
          <p:nvPr/>
        </p:nvPicPr>
        <p:blipFill>
          <a:blip r:embed="rId3" cstate="print"/>
          <a:srcRect/>
          <a:stretch>
            <a:fillRect/>
          </a:stretch>
        </p:blipFill>
        <p:spPr bwMode="auto">
          <a:xfrm>
            <a:off x="2287908" y="961901"/>
            <a:ext cx="7155769" cy="5223915"/>
          </a:xfrm>
          <a:prstGeom prst="rect">
            <a:avLst/>
          </a:prstGeom>
          <a:noFill/>
          <a:ln w="12700">
            <a:noFill/>
            <a:miter lim="800000"/>
            <a:headEnd type="none" w="sm" len="sm"/>
            <a:tailEnd type="none" w="sm" len="sm"/>
          </a:ln>
        </p:spPr>
      </p:pic>
      <p:sp>
        <p:nvSpPr>
          <p:cNvPr id="9" name="Line 5">
            <a:extLst>
              <a:ext uri="{FF2B5EF4-FFF2-40B4-BE49-F238E27FC236}">
                <a16:creationId xmlns:a16="http://schemas.microsoft.com/office/drawing/2014/main" id="{6D207C17-3379-1FAE-E201-E6F7B324C2C1}"/>
              </a:ext>
            </a:extLst>
          </p:cNvPr>
          <p:cNvSpPr>
            <a:spLocks noChangeShapeType="1"/>
          </p:cNvSpPr>
          <p:nvPr/>
        </p:nvSpPr>
        <p:spPr bwMode="auto">
          <a:xfrm flipV="1">
            <a:off x="6096000" y="3429000"/>
            <a:ext cx="1080767" cy="316096"/>
          </a:xfrm>
          <a:prstGeom prst="line">
            <a:avLst/>
          </a:prstGeom>
          <a:noFill/>
          <a:ln w="25400">
            <a:solidFill>
              <a:srgbClr val="000000"/>
            </a:solidFill>
            <a:round/>
            <a:headEnd type="none" w="sm" len="sm"/>
            <a:tailEnd type="triangle" w="med" len="med"/>
          </a:ln>
        </p:spPr>
        <p:txBody>
          <a:bodyPr wrap="none"/>
          <a:lstStyle/>
          <a:p>
            <a:endParaRPr lang="en-US"/>
          </a:p>
        </p:txBody>
      </p:sp>
      <p:pic>
        <p:nvPicPr>
          <p:cNvPr id="10" name="Picture 6">
            <a:extLst>
              <a:ext uri="{FF2B5EF4-FFF2-40B4-BE49-F238E27FC236}">
                <a16:creationId xmlns:a16="http://schemas.microsoft.com/office/drawing/2014/main" id="{20C7AA84-C034-139C-1DDF-C7FDDB1311C2}"/>
              </a:ext>
            </a:extLst>
          </p:cNvPr>
          <p:cNvPicPr>
            <a:picLocks noChangeAspect="1" noChangeArrowheads="1"/>
          </p:cNvPicPr>
          <p:nvPr/>
        </p:nvPicPr>
        <p:blipFill>
          <a:blip r:embed="rId4" cstate="print"/>
          <a:srcRect/>
          <a:stretch>
            <a:fillRect/>
          </a:stretch>
        </p:blipFill>
        <p:spPr bwMode="auto">
          <a:xfrm>
            <a:off x="4023590" y="3713101"/>
            <a:ext cx="2165360" cy="1804255"/>
          </a:xfrm>
          <a:prstGeom prst="rect">
            <a:avLst/>
          </a:prstGeom>
          <a:noFill/>
          <a:ln w="12700">
            <a:noFill/>
            <a:miter lim="800000"/>
            <a:headEnd type="none" w="sm" len="sm"/>
            <a:tailEnd type="none" w="sm" len="sm"/>
          </a:ln>
        </p:spPr>
      </p:pic>
    </p:spTree>
    <p:extLst>
      <p:ext uri="{BB962C8B-B14F-4D97-AF65-F5344CB8AC3E}">
        <p14:creationId xmlns:p14="http://schemas.microsoft.com/office/powerpoint/2010/main" val="3122984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Gridded Data</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8" name="Picture 2" descr="C:\Users\q0hecwlf\AppData\Local\Temp\1\SNAGHTML93ae5a.PNG">
            <a:extLst>
              <a:ext uri="{FF2B5EF4-FFF2-40B4-BE49-F238E27FC236}">
                <a16:creationId xmlns:a16="http://schemas.microsoft.com/office/drawing/2014/main" id="{94881885-0C41-AFB5-7EB9-5A8FA3FC69FE}"/>
              </a:ext>
            </a:extLst>
          </p:cNvPr>
          <p:cNvPicPr>
            <a:picLocks noChangeAspect="1" noChangeArrowheads="1"/>
          </p:cNvPicPr>
          <p:nvPr/>
        </p:nvPicPr>
        <p:blipFill>
          <a:blip r:embed="rId3" cstate="print"/>
          <a:srcRect/>
          <a:stretch>
            <a:fillRect/>
          </a:stretch>
        </p:blipFill>
        <p:spPr bwMode="auto">
          <a:xfrm>
            <a:off x="1378004" y="1663564"/>
            <a:ext cx="3006270" cy="4221993"/>
          </a:xfrm>
          <a:prstGeom prst="rect">
            <a:avLst/>
          </a:prstGeom>
          <a:noFill/>
        </p:spPr>
      </p:pic>
      <p:pic>
        <p:nvPicPr>
          <p:cNvPr id="9" name="Picture 4" descr="C:\Users\q0hecwlf\AppData\Local\Temp\1\SNAGHTML951e1d.PNG">
            <a:extLst>
              <a:ext uri="{FF2B5EF4-FFF2-40B4-BE49-F238E27FC236}">
                <a16:creationId xmlns:a16="http://schemas.microsoft.com/office/drawing/2014/main" id="{ECFD6C3B-5A46-6A44-0B97-5227361B8B82}"/>
              </a:ext>
            </a:extLst>
          </p:cNvPr>
          <p:cNvPicPr>
            <a:picLocks noChangeAspect="1" noChangeArrowheads="1"/>
          </p:cNvPicPr>
          <p:nvPr/>
        </p:nvPicPr>
        <p:blipFill>
          <a:blip r:embed="rId4" cstate="print"/>
          <a:srcRect/>
          <a:stretch>
            <a:fillRect/>
          </a:stretch>
        </p:blipFill>
        <p:spPr bwMode="auto">
          <a:xfrm>
            <a:off x="4419998" y="1666538"/>
            <a:ext cx="3083385" cy="4219021"/>
          </a:xfrm>
          <a:prstGeom prst="rect">
            <a:avLst/>
          </a:prstGeom>
          <a:noFill/>
        </p:spPr>
      </p:pic>
      <p:sp>
        <p:nvSpPr>
          <p:cNvPr id="10" name="TextBox 9">
            <a:extLst>
              <a:ext uri="{FF2B5EF4-FFF2-40B4-BE49-F238E27FC236}">
                <a16:creationId xmlns:a16="http://schemas.microsoft.com/office/drawing/2014/main" id="{C045AF43-27C3-3E5D-E4E4-26FD6F590707}"/>
              </a:ext>
            </a:extLst>
          </p:cNvPr>
          <p:cNvSpPr txBox="1"/>
          <p:nvPr/>
        </p:nvSpPr>
        <p:spPr>
          <a:xfrm>
            <a:off x="1378005" y="1196582"/>
            <a:ext cx="2996587" cy="461665"/>
          </a:xfrm>
          <a:prstGeom prst="rect">
            <a:avLst/>
          </a:prstGeom>
          <a:noFill/>
        </p:spPr>
        <p:txBody>
          <a:bodyPr wrap="square" rtlCol="0">
            <a:spAutoFit/>
          </a:bodyPr>
          <a:lstStyle/>
          <a:p>
            <a:pPr algn="ctr"/>
            <a:r>
              <a:rPr lang="en-US" sz="2400" dirty="0"/>
              <a:t>Maximum Depth</a:t>
            </a:r>
          </a:p>
        </p:txBody>
      </p:sp>
      <p:sp>
        <p:nvSpPr>
          <p:cNvPr id="11" name="TextBox 10">
            <a:extLst>
              <a:ext uri="{FF2B5EF4-FFF2-40B4-BE49-F238E27FC236}">
                <a16:creationId xmlns:a16="http://schemas.microsoft.com/office/drawing/2014/main" id="{4886BFE8-CDFF-7256-A1B2-8B14A9F284CA}"/>
              </a:ext>
            </a:extLst>
          </p:cNvPr>
          <p:cNvSpPr txBox="1"/>
          <p:nvPr/>
        </p:nvSpPr>
        <p:spPr>
          <a:xfrm>
            <a:off x="4460891" y="1205763"/>
            <a:ext cx="2996587" cy="461665"/>
          </a:xfrm>
          <a:prstGeom prst="rect">
            <a:avLst/>
          </a:prstGeom>
          <a:noFill/>
        </p:spPr>
        <p:txBody>
          <a:bodyPr wrap="square" rtlCol="0">
            <a:spAutoFit/>
          </a:bodyPr>
          <a:lstStyle/>
          <a:p>
            <a:pPr algn="ctr"/>
            <a:r>
              <a:rPr lang="en-US" sz="2400" dirty="0"/>
              <a:t>Arrival Time</a:t>
            </a:r>
          </a:p>
        </p:txBody>
      </p:sp>
      <p:sp>
        <p:nvSpPr>
          <p:cNvPr id="12" name="TextBox 11">
            <a:extLst>
              <a:ext uri="{FF2B5EF4-FFF2-40B4-BE49-F238E27FC236}">
                <a16:creationId xmlns:a16="http://schemas.microsoft.com/office/drawing/2014/main" id="{1B6CF2A9-408B-6BE4-E831-5F44C29C32D1}"/>
              </a:ext>
            </a:extLst>
          </p:cNvPr>
          <p:cNvSpPr txBox="1"/>
          <p:nvPr/>
        </p:nvSpPr>
        <p:spPr>
          <a:xfrm>
            <a:off x="7514401" y="1205762"/>
            <a:ext cx="2996587" cy="461665"/>
          </a:xfrm>
          <a:prstGeom prst="rect">
            <a:avLst/>
          </a:prstGeom>
          <a:noFill/>
        </p:spPr>
        <p:txBody>
          <a:bodyPr wrap="square" rtlCol="0">
            <a:spAutoFit/>
          </a:bodyPr>
          <a:lstStyle/>
          <a:p>
            <a:pPr algn="ctr"/>
            <a:r>
              <a:rPr lang="en-US" sz="2400" dirty="0"/>
              <a:t>Duration</a:t>
            </a:r>
          </a:p>
        </p:txBody>
      </p:sp>
      <p:pic>
        <p:nvPicPr>
          <p:cNvPr id="13" name="Picture 8" descr="C:\Users\q0hecwlf\AppData\Local\Temp\1\SNAGHTMLdbba9b.PNG">
            <a:extLst>
              <a:ext uri="{FF2B5EF4-FFF2-40B4-BE49-F238E27FC236}">
                <a16:creationId xmlns:a16="http://schemas.microsoft.com/office/drawing/2014/main" id="{B8840734-D0CA-30F6-4019-9979D812BBD2}"/>
              </a:ext>
            </a:extLst>
          </p:cNvPr>
          <p:cNvPicPr>
            <a:picLocks noChangeAspect="1" noChangeArrowheads="1"/>
          </p:cNvPicPr>
          <p:nvPr/>
        </p:nvPicPr>
        <p:blipFill>
          <a:blip r:embed="rId5" cstate="print"/>
          <a:srcRect/>
          <a:stretch>
            <a:fillRect/>
          </a:stretch>
        </p:blipFill>
        <p:spPr bwMode="auto">
          <a:xfrm>
            <a:off x="7538576" y="1682967"/>
            <a:ext cx="2983429" cy="4199143"/>
          </a:xfrm>
          <a:prstGeom prst="rect">
            <a:avLst/>
          </a:prstGeom>
          <a:noFill/>
        </p:spPr>
      </p:pic>
    </p:spTree>
    <p:extLst>
      <p:ext uri="{BB962C8B-B14F-4D97-AF65-F5344CB8AC3E}">
        <p14:creationId xmlns:p14="http://schemas.microsoft.com/office/powerpoint/2010/main" val="11884143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dirty="0"/>
              <a:t>Gridded data: depth, arrival, and duration</a:t>
            </a:r>
            <a:br>
              <a:rPr lang="en-US" dirty="0"/>
            </a:br>
            <a:endParaRPr lang="en-US" dirty="0"/>
          </a:p>
          <a:p>
            <a:pPr marL="0" lvl="1" indent="0">
              <a:buNone/>
            </a:pPr>
            <a:r>
              <a:rPr lang="en-US" dirty="0"/>
              <a:t>Stage Hydrographs (HEC-</a:t>
            </a:r>
            <a:r>
              <a:rPr lang="en-US" dirty="0" err="1"/>
              <a:t>ResSim</a:t>
            </a:r>
            <a:r>
              <a:rPr lang="en-US" dirty="0"/>
              <a:t> CCPs or HEC-RAS Cross Sections)</a:t>
            </a:r>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Summary H&amp;H Inputs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2" name="Picture 2">
            <a:extLst>
              <a:ext uri="{FF2B5EF4-FFF2-40B4-BE49-F238E27FC236}">
                <a16:creationId xmlns:a16="http://schemas.microsoft.com/office/drawing/2014/main" id="{45868F3B-52D0-B423-71B7-0238DEB42AA5}"/>
              </a:ext>
            </a:extLst>
          </p:cNvPr>
          <p:cNvPicPr>
            <a:picLocks noChangeAspect="1" noChangeArrowheads="1"/>
          </p:cNvPicPr>
          <p:nvPr/>
        </p:nvPicPr>
        <p:blipFill>
          <a:blip r:embed="rId3" cstate="print"/>
          <a:srcRect/>
          <a:stretch>
            <a:fillRect/>
          </a:stretch>
        </p:blipFill>
        <p:spPr bwMode="auto">
          <a:xfrm>
            <a:off x="6694585" y="2534823"/>
            <a:ext cx="3923274" cy="2597473"/>
          </a:xfrm>
          <a:prstGeom prst="rect">
            <a:avLst/>
          </a:prstGeom>
          <a:noFill/>
          <a:ln w="9525">
            <a:noFill/>
            <a:miter lim="800000"/>
            <a:headEnd/>
            <a:tailEnd/>
          </a:ln>
        </p:spPr>
      </p:pic>
      <p:pic>
        <p:nvPicPr>
          <p:cNvPr id="3" name="Picture 3">
            <a:extLst>
              <a:ext uri="{FF2B5EF4-FFF2-40B4-BE49-F238E27FC236}">
                <a16:creationId xmlns:a16="http://schemas.microsoft.com/office/drawing/2014/main" id="{368845D8-CE9B-4C4A-032F-FD3C86AF4535}"/>
              </a:ext>
            </a:extLst>
          </p:cNvPr>
          <p:cNvPicPr>
            <a:picLocks noChangeAspect="1" noChangeArrowheads="1"/>
          </p:cNvPicPr>
          <p:nvPr/>
        </p:nvPicPr>
        <p:blipFill>
          <a:blip r:embed="rId4" cstate="print"/>
          <a:srcRect/>
          <a:stretch>
            <a:fillRect/>
          </a:stretch>
        </p:blipFill>
        <p:spPr bwMode="auto">
          <a:xfrm>
            <a:off x="1402361" y="2534823"/>
            <a:ext cx="3947151" cy="2617084"/>
          </a:xfrm>
          <a:prstGeom prst="rect">
            <a:avLst/>
          </a:prstGeom>
          <a:noFill/>
          <a:ln w="9525">
            <a:noFill/>
            <a:miter lim="800000"/>
            <a:headEnd/>
            <a:tailEnd/>
          </a:ln>
        </p:spPr>
      </p:pic>
      <p:pic>
        <p:nvPicPr>
          <p:cNvPr id="8" name="Picture 4">
            <a:extLst>
              <a:ext uri="{FF2B5EF4-FFF2-40B4-BE49-F238E27FC236}">
                <a16:creationId xmlns:a16="http://schemas.microsoft.com/office/drawing/2014/main" id="{04C422DB-5619-D214-5552-6032974744EA}"/>
              </a:ext>
            </a:extLst>
          </p:cNvPr>
          <p:cNvPicPr>
            <a:picLocks noChangeAspect="1" noChangeArrowheads="1"/>
          </p:cNvPicPr>
          <p:nvPr/>
        </p:nvPicPr>
        <p:blipFill>
          <a:blip r:embed="rId5" cstate="print"/>
          <a:srcRect/>
          <a:stretch>
            <a:fillRect/>
          </a:stretch>
        </p:blipFill>
        <p:spPr bwMode="auto">
          <a:xfrm>
            <a:off x="3880160" y="4171970"/>
            <a:ext cx="2607686" cy="2173071"/>
          </a:xfrm>
          <a:prstGeom prst="rect">
            <a:avLst/>
          </a:prstGeom>
          <a:noFill/>
          <a:ln w="9525">
            <a:noFill/>
            <a:miter lim="800000"/>
            <a:headEnd/>
            <a:tailEnd/>
          </a:ln>
        </p:spPr>
      </p:pic>
      <p:pic>
        <p:nvPicPr>
          <p:cNvPr id="9" name="Picture 5">
            <a:extLst>
              <a:ext uri="{FF2B5EF4-FFF2-40B4-BE49-F238E27FC236}">
                <a16:creationId xmlns:a16="http://schemas.microsoft.com/office/drawing/2014/main" id="{E978BFFE-D9A4-7E5D-7C19-134F976BCD5E}"/>
              </a:ext>
            </a:extLst>
          </p:cNvPr>
          <p:cNvPicPr>
            <a:picLocks noChangeAspect="1" noChangeArrowheads="1"/>
          </p:cNvPicPr>
          <p:nvPr/>
        </p:nvPicPr>
        <p:blipFill>
          <a:blip r:embed="rId6" cstate="print"/>
          <a:srcRect/>
          <a:stretch>
            <a:fillRect/>
          </a:stretch>
        </p:blipFill>
        <p:spPr bwMode="auto">
          <a:xfrm>
            <a:off x="482357" y="2897038"/>
            <a:ext cx="2682309" cy="2235258"/>
          </a:xfrm>
          <a:prstGeom prst="rect">
            <a:avLst/>
          </a:prstGeom>
          <a:noFill/>
          <a:ln w="9525">
            <a:noFill/>
            <a:miter lim="800000"/>
            <a:headEnd/>
            <a:tailEnd/>
          </a:ln>
        </p:spPr>
      </p:pic>
      <p:cxnSp>
        <p:nvCxnSpPr>
          <p:cNvPr id="10" name="Straight Connector 9">
            <a:extLst>
              <a:ext uri="{FF2B5EF4-FFF2-40B4-BE49-F238E27FC236}">
                <a16:creationId xmlns:a16="http://schemas.microsoft.com/office/drawing/2014/main" id="{ACB75E28-12BF-2742-9FD8-828864D20872}"/>
              </a:ext>
            </a:extLst>
          </p:cNvPr>
          <p:cNvCxnSpPr>
            <a:cxnSpLocks/>
          </p:cNvCxnSpPr>
          <p:nvPr/>
        </p:nvCxnSpPr>
        <p:spPr>
          <a:xfrm flipV="1">
            <a:off x="6485173" y="4211938"/>
            <a:ext cx="2594682" cy="1000356"/>
          </a:xfrm>
          <a:prstGeom prst="line">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E1A6488-15BF-9EC5-9432-7296C210A0E0}"/>
              </a:ext>
            </a:extLst>
          </p:cNvPr>
          <p:cNvCxnSpPr>
            <a:cxnSpLocks/>
          </p:cNvCxnSpPr>
          <p:nvPr/>
        </p:nvCxnSpPr>
        <p:spPr>
          <a:xfrm flipV="1">
            <a:off x="3164666" y="3350146"/>
            <a:ext cx="4531432" cy="103126"/>
          </a:xfrm>
          <a:prstGeom prst="line">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1272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Economic Damage</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sp>
        <p:nvSpPr>
          <p:cNvPr id="8" name="Freeform 3">
            <a:extLst>
              <a:ext uri="{FF2B5EF4-FFF2-40B4-BE49-F238E27FC236}">
                <a16:creationId xmlns:a16="http://schemas.microsoft.com/office/drawing/2014/main" id="{410D3EBF-D7E6-9FBD-8AD9-21E95B5828DF}"/>
              </a:ext>
            </a:extLst>
          </p:cNvPr>
          <p:cNvSpPr/>
          <p:nvPr/>
        </p:nvSpPr>
        <p:spPr>
          <a:xfrm>
            <a:off x="2430843" y="3109715"/>
            <a:ext cx="6038062" cy="2097704"/>
          </a:xfrm>
          <a:custGeom>
            <a:avLst/>
            <a:gdLst>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098334"/>
              <a:gd name="connsiteX1" fmla="*/ 217894 w 5847878"/>
              <a:gd name="connsiteY1" fmla="*/ 1681438 h 2098334"/>
              <a:gd name="connsiteX2" fmla="*/ 1374119 w 5847878"/>
              <a:gd name="connsiteY2" fmla="*/ 411858 h 2098334"/>
              <a:gd name="connsiteX3" fmla="*/ 2235620 w 5847878"/>
              <a:gd name="connsiteY3" fmla="*/ 117134 h 2098334"/>
              <a:gd name="connsiteX4" fmla="*/ 3165134 w 5847878"/>
              <a:gd name="connsiteY4" fmla="*/ 1114662 h 2098334"/>
              <a:gd name="connsiteX5" fmla="*/ 4071977 w 5847878"/>
              <a:gd name="connsiteY5" fmla="*/ 1961048 h 2098334"/>
              <a:gd name="connsiteX6" fmla="*/ 5847878 w 5847878"/>
              <a:gd name="connsiteY6" fmla="*/ 2074404 h 209833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229229 w 6010353"/>
              <a:gd name="connsiteY0" fmla="*/ 1681438 h 2097704"/>
              <a:gd name="connsiteX1" fmla="*/ 25190 w 6010353"/>
              <a:gd name="connsiteY1" fmla="*/ 1704109 h 2097704"/>
              <a:gd name="connsiteX2" fmla="*/ 380369 w 6010353"/>
              <a:gd name="connsiteY2" fmla="*/ 1681438 h 2097704"/>
              <a:gd name="connsiteX3" fmla="*/ 1536594 w 6010353"/>
              <a:gd name="connsiteY3" fmla="*/ 411858 h 2097704"/>
              <a:gd name="connsiteX4" fmla="*/ 2398095 w 6010353"/>
              <a:gd name="connsiteY4" fmla="*/ 117134 h 2097704"/>
              <a:gd name="connsiteX5" fmla="*/ 3327609 w 6010353"/>
              <a:gd name="connsiteY5" fmla="*/ 1114662 h 2097704"/>
              <a:gd name="connsiteX6" fmla="*/ 4234452 w 6010353"/>
              <a:gd name="connsiteY6" fmla="*/ 1961048 h 2097704"/>
              <a:gd name="connsiteX7" fmla="*/ 6010353 w 6010353"/>
              <a:gd name="connsiteY7" fmla="*/ 2074404 h 209770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0 w 6038062"/>
              <a:gd name="connsiteY0" fmla="*/ 2029061 h 2097704"/>
              <a:gd name="connsiteX1" fmla="*/ 408078 w 6038062"/>
              <a:gd name="connsiteY1" fmla="*/ 1681438 h 2097704"/>
              <a:gd name="connsiteX2" fmla="*/ 1564303 w 6038062"/>
              <a:gd name="connsiteY2" fmla="*/ 411858 h 2097704"/>
              <a:gd name="connsiteX3" fmla="*/ 2425804 w 6038062"/>
              <a:gd name="connsiteY3" fmla="*/ 117134 h 2097704"/>
              <a:gd name="connsiteX4" fmla="*/ 3355318 w 6038062"/>
              <a:gd name="connsiteY4" fmla="*/ 1114662 h 2097704"/>
              <a:gd name="connsiteX5" fmla="*/ 4262161 w 6038062"/>
              <a:gd name="connsiteY5" fmla="*/ 1961048 h 2097704"/>
              <a:gd name="connsiteX6" fmla="*/ 6038062 w 6038062"/>
              <a:gd name="connsiteY6" fmla="*/ 2074404 h 2097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38062" h="2097704">
                <a:moveTo>
                  <a:pt x="0" y="2029061"/>
                </a:moveTo>
                <a:cubicBezTo>
                  <a:pt x="31487" y="2029061"/>
                  <a:pt x="147361" y="1950972"/>
                  <a:pt x="408078" y="1681438"/>
                </a:cubicBezTo>
                <a:cubicBezTo>
                  <a:pt x="668795" y="1411904"/>
                  <a:pt x="1228015" y="672575"/>
                  <a:pt x="1564303" y="411858"/>
                </a:cubicBezTo>
                <a:cubicBezTo>
                  <a:pt x="1900591" y="151141"/>
                  <a:pt x="2127302" y="0"/>
                  <a:pt x="2425804" y="117134"/>
                </a:cubicBezTo>
                <a:cubicBezTo>
                  <a:pt x="2724306" y="234268"/>
                  <a:pt x="2935904" y="603304"/>
                  <a:pt x="3355318" y="1114662"/>
                </a:cubicBezTo>
                <a:cubicBezTo>
                  <a:pt x="3563136" y="1369082"/>
                  <a:pt x="3935949" y="1861547"/>
                  <a:pt x="4262161" y="1961048"/>
                </a:cubicBezTo>
                <a:cubicBezTo>
                  <a:pt x="4558144" y="2060549"/>
                  <a:pt x="5373673" y="2097704"/>
                  <a:pt x="6038062" y="2074404"/>
                </a:cubicBezTo>
              </a:path>
            </a:pathLst>
          </a:cu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85627E68-1D16-A61A-4364-33F76B9890ED}"/>
              </a:ext>
            </a:extLst>
          </p:cNvPr>
          <p:cNvCxnSpPr/>
          <p:nvPr/>
        </p:nvCxnSpPr>
        <p:spPr>
          <a:xfrm>
            <a:off x="2423286" y="2108409"/>
            <a:ext cx="0" cy="31512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6BAE562D-58BE-7ADF-D5E7-3D91D2074DCA}"/>
              </a:ext>
            </a:extLst>
          </p:cNvPr>
          <p:cNvCxnSpPr/>
          <p:nvPr/>
        </p:nvCxnSpPr>
        <p:spPr>
          <a:xfrm>
            <a:off x="2423286" y="5259689"/>
            <a:ext cx="668041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30EEE0E-5683-DDBA-F399-078E5D7C7EED}"/>
              </a:ext>
            </a:extLst>
          </p:cNvPr>
          <p:cNvSpPr txBox="1"/>
          <p:nvPr/>
        </p:nvSpPr>
        <p:spPr>
          <a:xfrm>
            <a:off x="2423287" y="5282360"/>
            <a:ext cx="6680410" cy="523220"/>
          </a:xfrm>
          <a:prstGeom prst="rect">
            <a:avLst/>
          </a:prstGeom>
          <a:noFill/>
        </p:spPr>
        <p:txBody>
          <a:bodyPr wrap="square" rtlCol="0">
            <a:spAutoFit/>
          </a:bodyPr>
          <a:lstStyle/>
          <a:p>
            <a:pPr algn="ctr"/>
            <a:r>
              <a:rPr lang="en-US" sz="2800" dirty="0"/>
              <a:t>Time (t)</a:t>
            </a:r>
          </a:p>
        </p:txBody>
      </p:sp>
      <p:sp>
        <p:nvSpPr>
          <p:cNvPr id="12" name="TextBox 11">
            <a:extLst>
              <a:ext uri="{FF2B5EF4-FFF2-40B4-BE49-F238E27FC236}">
                <a16:creationId xmlns:a16="http://schemas.microsoft.com/office/drawing/2014/main" id="{6BEE70F1-62D1-003E-F79F-A2C189217A5C}"/>
              </a:ext>
            </a:extLst>
          </p:cNvPr>
          <p:cNvSpPr txBox="1"/>
          <p:nvPr/>
        </p:nvSpPr>
        <p:spPr>
          <a:xfrm rot="16200000">
            <a:off x="546037" y="3429998"/>
            <a:ext cx="3166395" cy="523220"/>
          </a:xfrm>
          <a:prstGeom prst="rect">
            <a:avLst/>
          </a:prstGeom>
          <a:noFill/>
        </p:spPr>
        <p:txBody>
          <a:bodyPr wrap="square" rtlCol="0">
            <a:spAutoFit/>
          </a:bodyPr>
          <a:lstStyle/>
          <a:p>
            <a:pPr algn="ctr"/>
            <a:r>
              <a:rPr lang="en-US" sz="2800" dirty="0"/>
              <a:t>Stage</a:t>
            </a:r>
          </a:p>
        </p:txBody>
      </p:sp>
      <p:cxnSp>
        <p:nvCxnSpPr>
          <p:cNvPr id="13" name="Straight Connector 12">
            <a:extLst>
              <a:ext uri="{FF2B5EF4-FFF2-40B4-BE49-F238E27FC236}">
                <a16:creationId xmlns:a16="http://schemas.microsoft.com/office/drawing/2014/main" id="{1A4E12D4-E51D-FA28-B8B2-22E0744C63DB}"/>
              </a:ext>
            </a:extLst>
          </p:cNvPr>
          <p:cNvCxnSpPr/>
          <p:nvPr/>
        </p:nvCxnSpPr>
        <p:spPr>
          <a:xfrm>
            <a:off x="2420113" y="5260948"/>
            <a:ext cx="37092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F2DEE155-58F6-1650-30A9-3E3063726D5C}"/>
              </a:ext>
            </a:extLst>
          </p:cNvPr>
          <p:cNvSpPr txBox="1"/>
          <p:nvPr/>
        </p:nvSpPr>
        <p:spPr>
          <a:xfrm>
            <a:off x="6269811" y="2998472"/>
            <a:ext cx="2199094" cy="369332"/>
          </a:xfrm>
          <a:prstGeom prst="rect">
            <a:avLst/>
          </a:prstGeom>
          <a:noFill/>
        </p:spPr>
        <p:txBody>
          <a:bodyPr wrap="square" rtlCol="0">
            <a:spAutoFit/>
          </a:bodyPr>
          <a:lstStyle/>
          <a:p>
            <a:r>
              <a:rPr lang="en-US" dirty="0"/>
              <a:t>Maximum Depth</a:t>
            </a:r>
          </a:p>
        </p:txBody>
      </p:sp>
      <p:pic>
        <p:nvPicPr>
          <p:cNvPr id="15" name="Picture 2">
            <a:extLst>
              <a:ext uri="{FF2B5EF4-FFF2-40B4-BE49-F238E27FC236}">
                <a16:creationId xmlns:a16="http://schemas.microsoft.com/office/drawing/2014/main" id="{B7898BEF-3A10-12E6-C920-8ADD28A4E7A4}"/>
              </a:ext>
            </a:extLst>
          </p:cNvPr>
          <p:cNvPicPr>
            <a:picLocks noChangeAspect="1" noChangeArrowheads="1"/>
          </p:cNvPicPr>
          <p:nvPr/>
        </p:nvPicPr>
        <p:blipFill>
          <a:blip r:embed="rId3" cstate="print"/>
          <a:srcRect/>
          <a:stretch>
            <a:fillRect/>
          </a:stretch>
        </p:blipFill>
        <p:spPr bwMode="auto">
          <a:xfrm>
            <a:off x="8880021" y="1320575"/>
            <a:ext cx="1485900" cy="1343025"/>
          </a:xfrm>
          <a:prstGeom prst="rect">
            <a:avLst/>
          </a:prstGeom>
          <a:noFill/>
          <a:ln w="9525">
            <a:noFill/>
            <a:miter lim="800000"/>
            <a:headEnd/>
            <a:tailEnd/>
          </a:ln>
        </p:spPr>
      </p:pic>
      <p:sp>
        <p:nvSpPr>
          <p:cNvPr id="16" name="Freeform 20">
            <a:extLst>
              <a:ext uri="{FF2B5EF4-FFF2-40B4-BE49-F238E27FC236}">
                <a16:creationId xmlns:a16="http://schemas.microsoft.com/office/drawing/2014/main" id="{5DF651BF-B35D-8E69-8642-F9C3C1A923AF}"/>
              </a:ext>
            </a:extLst>
          </p:cNvPr>
          <p:cNvSpPr/>
          <p:nvPr/>
        </p:nvSpPr>
        <p:spPr>
          <a:xfrm>
            <a:off x="7862888" y="1343026"/>
            <a:ext cx="1002506" cy="1278731"/>
          </a:xfrm>
          <a:custGeom>
            <a:avLst/>
            <a:gdLst>
              <a:gd name="connsiteX0" fmla="*/ 0 w 1050925"/>
              <a:gd name="connsiteY0" fmla="*/ 1352550 h 1352550"/>
              <a:gd name="connsiteX1" fmla="*/ 119062 w 1050925"/>
              <a:gd name="connsiteY1" fmla="*/ 1002507 h 1352550"/>
              <a:gd name="connsiteX2" fmla="*/ 404812 w 1050925"/>
              <a:gd name="connsiteY2" fmla="*/ 547688 h 1352550"/>
              <a:gd name="connsiteX3" fmla="*/ 721518 w 1050925"/>
              <a:gd name="connsiteY3" fmla="*/ 242888 h 1352550"/>
              <a:gd name="connsiteX4" fmla="*/ 1002506 w 1050925"/>
              <a:gd name="connsiteY4" fmla="*/ 73819 h 1352550"/>
              <a:gd name="connsiteX5" fmla="*/ 1012031 w 1050925"/>
              <a:gd name="connsiteY5" fmla="*/ 0 h 1352550"/>
              <a:gd name="connsiteX0" fmla="*/ 0 w 1002506"/>
              <a:gd name="connsiteY0" fmla="*/ 1278731 h 1278731"/>
              <a:gd name="connsiteX1" fmla="*/ 119062 w 1002506"/>
              <a:gd name="connsiteY1" fmla="*/ 928688 h 1278731"/>
              <a:gd name="connsiteX2" fmla="*/ 404812 w 1002506"/>
              <a:gd name="connsiteY2" fmla="*/ 473869 h 1278731"/>
              <a:gd name="connsiteX3" fmla="*/ 721518 w 1002506"/>
              <a:gd name="connsiteY3" fmla="*/ 169069 h 1278731"/>
              <a:gd name="connsiteX4" fmla="*/ 1002506 w 1002506"/>
              <a:gd name="connsiteY4" fmla="*/ 0 h 1278731"/>
              <a:gd name="connsiteX0" fmla="*/ 0 w 1002506"/>
              <a:gd name="connsiteY0" fmla="*/ 1278731 h 1278731"/>
              <a:gd name="connsiteX1" fmla="*/ 119062 w 1002506"/>
              <a:gd name="connsiteY1" fmla="*/ 928688 h 1278731"/>
              <a:gd name="connsiteX2" fmla="*/ 404812 w 1002506"/>
              <a:gd name="connsiteY2" fmla="*/ 473869 h 1278731"/>
              <a:gd name="connsiteX3" fmla="*/ 721518 w 1002506"/>
              <a:gd name="connsiteY3" fmla="*/ 169069 h 1278731"/>
              <a:gd name="connsiteX4" fmla="*/ 1002506 w 1002506"/>
              <a:gd name="connsiteY4" fmla="*/ 0 h 1278731"/>
              <a:gd name="connsiteX0" fmla="*/ 0 w 1002506"/>
              <a:gd name="connsiteY0" fmla="*/ 1278731 h 1278731"/>
              <a:gd name="connsiteX1" fmla="*/ 119062 w 1002506"/>
              <a:gd name="connsiteY1" fmla="*/ 928688 h 1278731"/>
              <a:gd name="connsiteX2" fmla="*/ 404812 w 1002506"/>
              <a:gd name="connsiteY2" fmla="*/ 473869 h 1278731"/>
              <a:gd name="connsiteX3" fmla="*/ 721518 w 1002506"/>
              <a:gd name="connsiteY3" fmla="*/ 169069 h 1278731"/>
              <a:gd name="connsiteX4" fmla="*/ 1002506 w 1002506"/>
              <a:gd name="connsiteY4" fmla="*/ 0 h 1278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2506" h="1278731">
                <a:moveTo>
                  <a:pt x="0" y="1278731"/>
                </a:moveTo>
                <a:cubicBezTo>
                  <a:pt x="25796" y="1170781"/>
                  <a:pt x="51593" y="1062832"/>
                  <a:pt x="119062" y="928688"/>
                </a:cubicBezTo>
                <a:cubicBezTo>
                  <a:pt x="186531" y="794544"/>
                  <a:pt x="304403" y="600472"/>
                  <a:pt x="404812" y="473869"/>
                </a:cubicBezTo>
                <a:cubicBezTo>
                  <a:pt x="505221" y="347266"/>
                  <a:pt x="621902" y="248047"/>
                  <a:pt x="721518" y="169069"/>
                </a:cubicBezTo>
                <a:cubicBezTo>
                  <a:pt x="747315" y="144860"/>
                  <a:pt x="894556" y="35719"/>
                  <a:pt x="1002506" y="0"/>
                </a:cubicBez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C8B92075-8DF5-725B-1562-8A420081E355}"/>
              </a:ext>
            </a:extLst>
          </p:cNvPr>
          <p:cNvCxnSpPr/>
          <p:nvPr/>
        </p:nvCxnSpPr>
        <p:spPr>
          <a:xfrm>
            <a:off x="8863013" y="1257301"/>
            <a:ext cx="0" cy="9048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093F9FDC-556A-FEC3-3052-A48656D444E4}"/>
              </a:ext>
            </a:extLst>
          </p:cNvPr>
          <p:cNvCxnSpPr/>
          <p:nvPr/>
        </p:nvCxnSpPr>
        <p:spPr>
          <a:xfrm>
            <a:off x="7862888" y="2619263"/>
            <a:ext cx="106441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112F0787-9BE8-69FC-AEA7-17FE3E83405C}"/>
              </a:ext>
            </a:extLst>
          </p:cNvPr>
          <p:cNvSpPr txBox="1"/>
          <p:nvPr/>
        </p:nvSpPr>
        <p:spPr>
          <a:xfrm>
            <a:off x="7859487" y="2628900"/>
            <a:ext cx="1063057" cy="338554"/>
          </a:xfrm>
          <a:prstGeom prst="rect">
            <a:avLst/>
          </a:prstGeom>
          <a:noFill/>
        </p:spPr>
        <p:txBody>
          <a:bodyPr wrap="square" rtlCol="0">
            <a:spAutoFit/>
          </a:bodyPr>
          <a:lstStyle/>
          <a:p>
            <a:pPr algn="ctr"/>
            <a:r>
              <a:rPr lang="en-US" sz="1600" dirty="0"/>
              <a:t>Damage</a:t>
            </a:r>
          </a:p>
        </p:txBody>
      </p:sp>
      <p:sp>
        <p:nvSpPr>
          <p:cNvPr id="20" name="Rectangle 19">
            <a:extLst>
              <a:ext uri="{FF2B5EF4-FFF2-40B4-BE49-F238E27FC236}">
                <a16:creationId xmlns:a16="http://schemas.microsoft.com/office/drawing/2014/main" id="{3CDE01DA-2CA6-E07C-98C3-AB19C4EB9509}"/>
              </a:ext>
            </a:extLst>
          </p:cNvPr>
          <p:cNvSpPr>
            <a:spLocks noChangeAspect="1"/>
          </p:cNvSpPr>
          <p:nvPr/>
        </p:nvSpPr>
        <p:spPr>
          <a:xfrm>
            <a:off x="6207780" y="3142914"/>
            <a:ext cx="116820" cy="116820"/>
          </a:xfrm>
          <a:prstGeom prst="rect">
            <a:avLst/>
          </a:prstGeom>
          <a:solidFill>
            <a:schemeClr val="tx1"/>
          </a:solidFill>
          <a:ln w="63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E78E5CE2-34FD-27C5-0510-F7D258C31DCF}"/>
              </a:ext>
            </a:extLst>
          </p:cNvPr>
          <p:cNvSpPr txBox="1"/>
          <p:nvPr/>
        </p:nvSpPr>
        <p:spPr>
          <a:xfrm>
            <a:off x="7859487" y="2628900"/>
            <a:ext cx="1063057" cy="338554"/>
          </a:xfrm>
          <a:prstGeom prst="rect">
            <a:avLst/>
          </a:prstGeom>
          <a:noFill/>
        </p:spPr>
        <p:txBody>
          <a:bodyPr wrap="square" rtlCol="0">
            <a:spAutoFit/>
          </a:bodyPr>
          <a:lstStyle/>
          <a:p>
            <a:pPr algn="ctr"/>
            <a:r>
              <a:rPr lang="en-US" sz="1600" dirty="0"/>
              <a:t>Damage</a:t>
            </a:r>
          </a:p>
        </p:txBody>
      </p:sp>
      <p:sp>
        <p:nvSpPr>
          <p:cNvPr id="22" name="TextBox 21">
            <a:extLst>
              <a:ext uri="{FF2B5EF4-FFF2-40B4-BE49-F238E27FC236}">
                <a16:creationId xmlns:a16="http://schemas.microsoft.com/office/drawing/2014/main" id="{126815BD-CDF7-F9FA-91DF-47A83692E88E}"/>
              </a:ext>
            </a:extLst>
          </p:cNvPr>
          <p:cNvSpPr txBox="1"/>
          <p:nvPr/>
        </p:nvSpPr>
        <p:spPr>
          <a:xfrm rot="16200000">
            <a:off x="6950869" y="1723905"/>
            <a:ext cx="1431133" cy="369332"/>
          </a:xfrm>
          <a:prstGeom prst="rect">
            <a:avLst/>
          </a:prstGeom>
          <a:noFill/>
        </p:spPr>
        <p:txBody>
          <a:bodyPr wrap="square" rtlCol="0">
            <a:spAutoFit/>
          </a:bodyPr>
          <a:lstStyle/>
          <a:p>
            <a:pPr algn="ctr"/>
            <a:r>
              <a:rPr lang="en-US" dirty="0"/>
              <a:t>Stage</a:t>
            </a:r>
          </a:p>
        </p:txBody>
      </p:sp>
    </p:spTree>
    <p:extLst>
      <p:ext uri="{BB962C8B-B14F-4D97-AF65-F5344CB8AC3E}">
        <p14:creationId xmlns:p14="http://schemas.microsoft.com/office/powerpoint/2010/main" val="3303121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64" presetClass="path" presetSubtype="0" accel="50000" decel="50000" fill="hold" nodeType="withEffect">
                                  <p:stCondLst>
                                    <p:cond delay="0"/>
                                  </p:stCondLst>
                                  <p:childTnLst>
                                    <p:animMotion origin="layout" path="M -3.33333E-6 -7.5428E-7 L -3.33333E-6 -0.30125 " pathEditMode="relative" rAng="0" ptsTypes="AA">
                                      <p:cBhvr>
                                        <p:cTn id="24" dur="2000" fill="hold"/>
                                        <p:tgtEl>
                                          <p:spTgt spid="13"/>
                                        </p:tgtEl>
                                        <p:attrNameLst>
                                          <p:attrName>ppt_x</p:attrName>
                                          <p:attrName>ppt_y</p:attrName>
                                        </p:attrNameLst>
                                      </p:cBhvr>
                                      <p:rCtr x="0" y="-151"/>
                                    </p:animMotion>
                                  </p:childTnLst>
                                </p:cTn>
                              </p:par>
                            </p:childTnLst>
                          </p:cTn>
                        </p:par>
                        <p:par>
                          <p:cTn id="25" fill="hold">
                            <p:stCondLst>
                              <p:cond delay="2000"/>
                            </p:stCondLst>
                            <p:childTnLst>
                              <p:par>
                                <p:cTn id="26" presetID="1"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56" presetClass="path" presetSubtype="0" accel="50000" decel="50000" fill="hold" grpId="1" nodeType="clickEffect">
                                  <p:stCondLst>
                                    <p:cond delay="0"/>
                                  </p:stCondLst>
                                  <p:childTnLst>
                                    <p:animMotion origin="layout" path="M 0.00287 0.00069 L 0.17604 -0.22593 " pathEditMode="relative" rAng="0" ptsTypes="AA">
                                      <p:cBhvr>
                                        <p:cTn id="33" dur="2000" fill="hold"/>
                                        <p:tgtEl>
                                          <p:spTgt spid="20"/>
                                        </p:tgtEl>
                                        <p:attrNameLst>
                                          <p:attrName>ppt_x</p:attrName>
                                          <p:attrName>ppt_y</p:attrName>
                                        </p:attrNameLst>
                                      </p:cBhvr>
                                      <p:rCtr x="8659" y="-1134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animBg="1"/>
      <p:bldP spid="19" grpId="0"/>
      <p:bldP spid="20" grpId="0" animBg="1"/>
      <p:bldP spid="20" grpId="1" animBg="1"/>
      <p:bldP spid="21" grpId="0"/>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Economic Damage Methodology</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grpSp>
        <p:nvGrpSpPr>
          <p:cNvPr id="8" name="Group 45">
            <a:extLst>
              <a:ext uri="{FF2B5EF4-FFF2-40B4-BE49-F238E27FC236}">
                <a16:creationId xmlns:a16="http://schemas.microsoft.com/office/drawing/2014/main" id="{FF8DA264-8157-ED9E-78EA-14531796545B}"/>
              </a:ext>
            </a:extLst>
          </p:cNvPr>
          <p:cNvGrpSpPr/>
          <p:nvPr/>
        </p:nvGrpSpPr>
        <p:grpSpPr>
          <a:xfrm>
            <a:off x="2038070" y="3850902"/>
            <a:ext cx="7362825" cy="2114551"/>
            <a:chOff x="0" y="0"/>
            <a:chExt cx="7362825" cy="2390775"/>
          </a:xfrm>
          <a:gradFill flip="none" rotWithShape="1">
            <a:gsLst>
              <a:gs pos="0">
                <a:srgbClr val="1F497D">
                  <a:lumMod val="60000"/>
                  <a:lumOff val="40000"/>
                </a:srgbClr>
              </a:gs>
              <a:gs pos="50000">
                <a:srgbClr val="4F81BD">
                  <a:lumMod val="40000"/>
                  <a:lumOff val="60000"/>
                </a:srgbClr>
              </a:gs>
              <a:gs pos="100000">
                <a:srgbClr val="1F497D">
                  <a:lumMod val="20000"/>
                  <a:lumOff val="80000"/>
                </a:srgbClr>
              </a:gs>
            </a:gsLst>
            <a:lin ang="16200000" scaled="1"/>
            <a:tileRect/>
          </a:gradFill>
        </p:grpSpPr>
        <p:grpSp>
          <p:nvGrpSpPr>
            <p:cNvPr id="9" name="Group 46">
              <a:extLst>
                <a:ext uri="{FF2B5EF4-FFF2-40B4-BE49-F238E27FC236}">
                  <a16:creationId xmlns:a16="http://schemas.microsoft.com/office/drawing/2014/main" id="{A2858140-EB40-BC2D-EDFA-A50EDDB57AFC}"/>
                </a:ext>
              </a:extLst>
            </p:cNvPr>
            <p:cNvGrpSpPr/>
            <p:nvPr/>
          </p:nvGrpSpPr>
          <p:grpSpPr>
            <a:xfrm>
              <a:off x="0" y="0"/>
              <a:ext cx="7362825" cy="695325"/>
              <a:chOff x="0" y="0"/>
              <a:chExt cx="7191375" cy="695325"/>
            </a:xfrm>
            <a:grpFill/>
          </p:grpSpPr>
          <p:grpSp>
            <p:nvGrpSpPr>
              <p:cNvPr id="11" name="Group 48">
                <a:extLst>
                  <a:ext uri="{FF2B5EF4-FFF2-40B4-BE49-F238E27FC236}">
                    <a16:creationId xmlns:a16="http://schemas.microsoft.com/office/drawing/2014/main" id="{7CF4D72F-464C-9128-EB15-C535E09D5F57}"/>
                  </a:ext>
                </a:extLst>
              </p:cNvPr>
              <p:cNvGrpSpPr/>
              <p:nvPr/>
            </p:nvGrpSpPr>
            <p:grpSpPr>
              <a:xfrm>
                <a:off x="0" y="0"/>
                <a:ext cx="6638925" cy="695325"/>
                <a:chOff x="0" y="0"/>
                <a:chExt cx="6638925" cy="695325"/>
              </a:xfrm>
              <a:grpFill/>
            </p:grpSpPr>
            <p:sp>
              <p:nvSpPr>
                <p:cNvPr id="13" name="Double Wave 12">
                  <a:extLst>
                    <a:ext uri="{FF2B5EF4-FFF2-40B4-BE49-F238E27FC236}">
                      <a16:creationId xmlns:a16="http://schemas.microsoft.com/office/drawing/2014/main" id="{D071AB79-EBD5-56A7-DB19-FBAEAC054FC1}"/>
                    </a:ext>
                  </a:extLst>
                </p:cNvPr>
                <p:cNvSpPr/>
                <p:nvPr/>
              </p:nvSpPr>
              <p:spPr>
                <a:xfrm>
                  <a:off x="0" y="104775"/>
                  <a:ext cx="561975" cy="590550"/>
                </a:xfrm>
                <a:prstGeom prst="doubleWave">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14" name="Double Wave 13">
                  <a:extLst>
                    <a:ext uri="{FF2B5EF4-FFF2-40B4-BE49-F238E27FC236}">
                      <a16:creationId xmlns:a16="http://schemas.microsoft.com/office/drawing/2014/main" id="{5A94B55A-D897-5BB4-8AB9-4D547D49028C}"/>
                    </a:ext>
                  </a:extLst>
                </p:cNvPr>
                <p:cNvSpPr/>
                <p:nvPr/>
              </p:nvSpPr>
              <p:spPr>
                <a:xfrm>
                  <a:off x="552450" y="95250"/>
                  <a:ext cx="561975" cy="590550"/>
                </a:xfrm>
                <a:prstGeom prst="doubleWave">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15" name="Double Wave 14">
                  <a:extLst>
                    <a:ext uri="{FF2B5EF4-FFF2-40B4-BE49-F238E27FC236}">
                      <a16:creationId xmlns:a16="http://schemas.microsoft.com/office/drawing/2014/main" id="{464DC6C2-0A4D-974E-28D0-44E422BAACDF}"/>
                    </a:ext>
                  </a:extLst>
                </p:cNvPr>
                <p:cNvSpPr/>
                <p:nvPr/>
              </p:nvSpPr>
              <p:spPr>
                <a:xfrm>
                  <a:off x="1104900" y="85725"/>
                  <a:ext cx="561975" cy="590550"/>
                </a:xfrm>
                <a:prstGeom prst="doubleWave">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16" name="Double Wave 15">
                  <a:extLst>
                    <a:ext uri="{FF2B5EF4-FFF2-40B4-BE49-F238E27FC236}">
                      <a16:creationId xmlns:a16="http://schemas.microsoft.com/office/drawing/2014/main" id="{5144ED5F-6E1F-F2B2-EF2E-1654E5C9B959}"/>
                    </a:ext>
                  </a:extLst>
                </p:cNvPr>
                <p:cNvSpPr/>
                <p:nvPr/>
              </p:nvSpPr>
              <p:spPr>
                <a:xfrm>
                  <a:off x="1657350" y="76200"/>
                  <a:ext cx="561975" cy="590550"/>
                </a:xfrm>
                <a:prstGeom prst="doubleWave">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17" name="Double Wave 16">
                  <a:extLst>
                    <a:ext uri="{FF2B5EF4-FFF2-40B4-BE49-F238E27FC236}">
                      <a16:creationId xmlns:a16="http://schemas.microsoft.com/office/drawing/2014/main" id="{C907BCF5-E01A-D549-DEA1-E69291210307}"/>
                    </a:ext>
                  </a:extLst>
                </p:cNvPr>
                <p:cNvSpPr/>
                <p:nvPr/>
              </p:nvSpPr>
              <p:spPr>
                <a:xfrm>
                  <a:off x="2209800" y="66675"/>
                  <a:ext cx="561975" cy="590550"/>
                </a:xfrm>
                <a:prstGeom prst="doubleWave">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18" name="Double Wave 17">
                  <a:extLst>
                    <a:ext uri="{FF2B5EF4-FFF2-40B4-BE49-F238E27FC236}">
                      <a16:creationId xmlns:a16="http://schemas.microsoft.com/office/drawing/2014/main" id="{DE3A11D2-0A84-699C-EA74-F928ABEDBC67}"/>
                    </a:ext>
                  </a:extLst>
                </p:cNvPr>
                <p:cNvSpPr/>
                <p:nvPr/>
              </p:nvSpPr>
              <p:spPr>
                <a:xfrm>
                  <a:off x="2762250" y="57150"/>
                  <a:ext cx="561975" cy="590550"/>
                </a:xfrm>
                <a:prstGeom prst="doubleWave">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19" name="Double Wave 18">
                  <a:extLst>
                    <a:ext uri="{FF2B5EF4-FFF2-40B4-BE49-F238E27FC236}">
                      <a16:creationId xmlns:a16="http://schemas.microsoft.com/office/drawing/2014/main" id="{595C1BF5-146E-3CE8-A1B4-01328BA317EE}"/>
                    </a:ext>
                  </a:extLst>
                </p:cNvPr>
                <p:cNvSpPr/>
                <p:nvPr/>
              </p:nvSpPr>
              <p:spPr>
                <a:xfrm>
                  <a:off x="3314700" y="47625"/>
                  <a:ext cx="561975" cy="590550"/>
                </a:xfrm>
                <a:prstGeom prst="doubleWave">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20" name="Double Wave 19">
                  <a:extLst>
                    <a:ext uri="{FF2B5EF4-FFF2-40B4-BE49-F238E27FC236}">
                      <a16:creationId xmlns:a16="http://schemas.microsoft.com/office/drawing/2014/main" id="{3C7DC04B-6C76-EF84-23FF-C7EDA45EA7B7}"/>
                    </a:ext>
                  </a:extLst>
                </p:cNvPr>
                <p:cNvSpPr/>
                <p:nvPr/>
              </p:nvSpPr>
              <p:spPr>
                <a:xfrm>
                  <a:off x="3867150" y="38100"/>
                  <a:ext cx="561975" cy="590550"/>
                </a:xfrm>
                <a:prstGeom prst="doubleWave">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21" name="Double Wave 20">
                  <a:extLst>
                    <a:ext uri="{FF2B5EF4-FFF2-40B4-BE49-F238E27FC236}">
                      <a16:creationId xmlns:a16="http://schemas.microsoft.com/office/drawing/2014/main" id="{DDCC0AC8-80BF-D574-C4F0-8589EDE01015}"/>
                    </a:ext>
                  </a:extLst>
                </p:cNvPr>
                <p:cNvSpPr/>
                <p:nvPr/>
              </p:nvSpPr>
              <p:spPr>
                <a:xfrm>
                  <a:off x="4419600" y="28575"/>
                  <a:ext cx="561975" cy="590550"/>
                </a:xfrm>
                <a:prstGeom prst="doubleWave">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22" name="Double Wave 21">
                  <a:extLst>
                    <a:ext uri="{FF2B5EF4-FFF2-40B4-BE49-F238E27FC236}">
                      <a16:creationId xmlns:a16="http://schemas.microsoft.com/office/drawing/2014/main" id="{9775AE0F-59AB-9A0E-6C1F-50CD5071F4D8}"/>
                    </a:ext>
                  </a:extLst>
                </p:cNvPr>
                <p:cNvSpPr/>
                <p:nvPr/>
              </p:nvSpPr>
              <p:spPr>
                <a:xfrm>
                  <a:off x="4972050" y="19050"/>
                  <a:ext cx="561975" cy="590550"/>
                </a:xfrm>
                <a:prstGeom prst="doubleWave">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23" name="Double Wave 22">
                  <a:extLst>
                    <a:ext uri="{FF2B5EF4-FFF2-40B4-BE49-F238E27FC236}">
                      <a16:creationId xmlns:a16="http://schemas.microsoft.com/office/drawing/2014/main" id="{4C9A50DA-1938-4267-6271-DB4D1A8257E3}"/>
                    </a:ext>
                  </a:extLst>
                </p:cNvPr>
                <p:cNvSpPr/>
                <p:nvPr/>
              </p:nvSpPr>
              <p:spPr>
                <a:xfrm>
                  <a:off x="5524500" y="9525"/>
                  <a:ext cx="561975" cy="590550"/>
                </a:xfrm>
                <a:prstGeom prst="doubleWave">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24" name="Double Wave 23">
                  <a:extLst>
                    <a:ext uri="{FF2B5EF4-FFF2-40B4-BE49-F238E27FC236}">
                      <a16:creationId xmlns:a16="http://schemas.microsoft.com/office/drawing/2014/main" id="{2A59DF9F-D001-95C4-6E6D-D03FF945D35E}"/>
                    </a:ext>
                  </a:extLst>
                </p:cNvPr>
                <p:cNvSpPr/>
                <p:nvPr/>
              </p:nvSpPr>
              <p:spPr>
                <a:xfrm>
                  <a:off x="6076950" y="0"/>
                  <a:ext cx="561975" cy="590550"/>
                </a:xfrm>
                <a:prstGeom prst="doubleWave">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grpSp>
          <p:sp>
            <p:nvSpPr>
              <p:cNvPr id="12" name="Double Wave 11">
                <a:extLst>
                  <a:ext uri="{FF2B5EF4-FFF2-40B4-BE49-F238E27FC236}">
                    <a16:creationId xmlns:a16="http://schemas.microsoft.com/office/drawing/2014/main" id="{89AB424C-B9C4-77E9-E90F-DF4A452A58B4}"/>
                  </a:ext>
                </a:extLst>
              </p:cNvPr>
              <p:cNvSpPr/>
              <p:nvPr/>
            </p:nvSpPr>
            <p:spPr>
              <a:xfrm>
                <a:off x="6629400" y="9525"/>
                <a:ext cx="561975" cy="590550"/>
              </a:xfrm>
              <a:prstGeom prst="doubleWave">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grpSp>
        <p:sp>
          <p:nvSpPr>
            <p:cNvPr id="10" name="Rectangle 9">
              <a:extLst>
                <a:ext uri="{FF2B5EF4-FFF2-40B4-BE49-F238E27FC236}">
                  <a16:creationId xmlns:a16="http://schemas.microsoft.com/office/drawing/2014/main" id="{E8152BE2-8F19-D280-5DEF-B7D7E029BFE7}"/>
                </a:ext>
              </a:extLst>
            </p:cNvPr>
            <p:cNvSpPr/>
            <p:nvPr/>
          </p:nvSpPr>
          <p:spPr>
            <a:xfrm>
              <a:off x="0" y="180975"/>
              <a:ext cx="7362825" cy="2209800"/>
            </a:xfrm>
            <a:prstGeom prst="rect">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grpSp>
      <p:grpSp>
        <p:nvGrpSpPr>
          <p:cNvPr id="25" name="Group 16">
            <a:extLst>
              <a:ext uri="{FF2B5EF4-FFF2-40B4-BE49-F238E27FC236}">
                <a16:creationId xmlns:a16="http://schemas.microsoft.com/office/drawing/2014/main" id="{30FF3A66-2E58-7AB6-D787-56529760CE08}"/>
              </a:ext>
            </a:extLst>
          </p:cNvPr>
          <p:cNvGrpSpPr/>
          <p:nvPr/>
        </p:nvGrpSpPr>
        <p:grpSpPr>
          <a:xfrm>
            <a:off x="3884520" y="2952750"/>
            <a:ext cx="1428750" cy="1562100"/>
            <a:chOff x="0" y="0"/>
            <a:chExt cx="1428750" cy="1562100"/>
          </a:xfrm>
        </p:grpSpPr>
        <p:sp>
          <p:nvSpPr>
            <p:cNvPr id="26" name="Rectangle 25">
              <a:extLst>
                <a:ext uri="{FF2B5EF4-FFF2-40B4-BE49-F238E27FC236}">
                  <a16:creationId xmlns:a16="http://schemas.microsoft.com/office/drawing/2014/main" id="{D84835BA-9903-C72C-D22C-55C28696199E}"/>
                </a:ext>
              </a:extLst>
            </p:cNvPr>
            <p:cNvSpPr/>
            <p:nvPr/>
          </p:nvSpPr>
          <p:spPr>
            <a:xfrm>
              <a:off x="219075" y="619125"/>
              <a:ext cx="990600" cy="942975"/>
            </a:xfrm>
            <a:prstGeom prst="rect">
              <a:avLst/>
            </a:prstGeom>
            <a:solidFill>
              <a:srgbClr val="F79646">
                <a:lumMod val="60000"/>
                <a:lumOff val="40000"/>
              </a:srgbClr>
            </a:solidFill>
            <a:ln w="25400" cap="flat" cmpd="sng" algn="ctr">
              <a:solidFill>
                <a:srgbClr val="F79646">
                  <a:shade val="50000"/>
                </a:srgbClr>
              </a:solid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27" name="Isosceles Triangle 26">
              <a:extLst>
                <a:ext uri="{FF2B5EF4-FFF2-40B4-BE49-F238E27FC236}">
                  <a16:creationId xmlns:a16="http://schemas.microsoft.com/office/drawing/2014/main" id="{98039EAF-935A-D304-DAEC-A7D23F27FDE2}"/>
                </a:ext>
              </a:extLst>
            </p:cNvPr>
            <p:cNvSpPr/>
            <p:nvPr/>
          </p:nvSpPr>
          <p:spPr>
            <a:xfrm>
              <a:off x="0" y="0"/>
              <a:ext cx="1428750" cy="561975"/>
            </a:xfrm>
            <a:prstGeom prst="triangle">
              <a:avLst/>
            </a:prstGeom>
            <a:solidFill>
              <a:srgbClr val="F79646">
                <a:lumMod val="60000"/>
                <a:lumOff val="40000"/>
              </a:srgbClr>
            </a:solidFill>
            <a:ln w="25400" cap="flat" cmpd="sng" algn="ctr">
              <a:solidFill>
                <a:srgbClr val="F79646">
                  <a:shade val="50000"/>
                </a:srgbClr>
              </a:solid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grpSp>
          <p:nvGrpSpPr>
            <p:cNvPr id="28" name="Group 19">
              <a:extLst>
                <a:ext uri="{FF2B5EF4-FFF2-40B4-BE49-F238E27FC236}">
                  <a16:creationId xmlns:a16="http://schemas.microsoft.com/office/drawing/2014/main" id="{7C8DC113-9ABA-2328-F335-85B63140CA03}"/>
                </a:ext>
              </a:extLst>
            </p:cNvPr>
            <p:cNvGrpSpPr/>
            <p:nvPr/>
          </p:nvGrpSpPr>
          <p:grpSpPr>
            <a:xfrm>
              <a:off x="600075" y="1114425"/>
              <a:ext cx="257175" cy="447675"/>
              <a:chOff x="600075" y="1114425"/>
              <a:chExt cx="257175" cy="447675"/>
            </a:xfrm>
          </p:grpSpPr>
          <p:sp>
            <p:nvSpPr>
              <p:cNvPr id="35" name="Rectangle 34">
                <a:extLst>
                  <a:ext uri="{FF2B5EF4-FFF2-40B4-BE49-F238E27FC236}">
                    <a16:creationId xmlns:a16="http://schemas.microsoft.com/office/drawing/2014/main" id="{842B7A51-4CC0-8760-4B76-A76ED6253C43}"/>
                  </a:ext>
                </a:extLst>
              </p:cNvPr>
              <p:cNvSpPr/>
              <p:nvPr/>
            </p:nvSpPr>
            <p:spPr>
              <a:xfrm>
                <a:off x="600075" y="1114425"/>
                <a:ext cx="257175" cy="447675"/>
              </a:xfrm>
              <a:prstGeom prst="rect">
                <a:avLst/>
              </a:prstGeom>
              <a:solidFill>
                <a:srgbClr val="F79646">
                  <a:lumMod val="50000"/>
                </a:srgbClr>
              </a:solidFill>
              <a:ln w="25400" cap="flat" cmpd="sng" algn="ctr">
                <a:solidFill>
                  <a:srgbClr val="F79646">
                    <a:shade val="50000"/>
                  </a:srgbClr>
                </a:solid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36" name="Flowchart: Manual Input 35">
                <a:extLst>
                  <a:ext uri="{FF2B5EF4-FFF2-40B4-BE49-F238E27FC236}">
                    <a16:creationId xmlns:a16="http://schemas.microsoft.com/office/drawing/2014/main" id="{58EF20A0-EC7B-5DEA-DBA4-DCB7C6265E91}"/>
                  </a:ext>
                </a:extLst>
              </p:cNvPr>
              <p:cNvSpPr/>
              <p:nvPr/>
            </p:nvSpPr>
            <p:spPr>
              <a:xfrm>
                <a:off x="742950" y="1123950"/>
                <a:ext cx="104775" cy="428625"/>
              </a:xfrm>
              <a:prstGeom prst="flowChartManualInput">
                <a:avLst/>
              </a:prstGeom>
              <a:solidFill>
                <a:srgbClr val="F79646">
                  <a:lumMod val="40000"/>
                  <a:lumOff val="60000"/>
                </a:srgbClr>
              </a:solid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grpSp>
        <p:sp>
          <p:nvSpPr>
            <p:cNvPr id="29" name="Rectangle 28">
              <a:extLst>
                <a:ext uri="{FF2B5EF4-FFF2-40B4-BE49-F238E27FC236}">
                  <a16:creationId xmlns:a16="http://schemas.microsoft.com/office/drawing/2014/main" id="{45A5505C-3FAF-9247-C0EA-31CE9286EBAA}"/>
                </a:ext>
              </a:extLst>
            </p:cNvPr>
            <p:cNvSpPr/>
            <p:nvPr/>
          </p:nvSpPr>
          <p:spPr>
            <a:xfrm>
              <a:off x="342900" y="762000"/>
              <a:ext cx="266700" cy="228600"/>
            </a:xfrm>
            <a:prstGeom prst="rect">
              <a:avLst/>
            </a:prstGeom>
            <a:solidFill>
              <a:srgbClr val="F79646">
                <a:lumMod val="40000"/>
                <a:lumOff val="60000"/>
              </a:srgbClr>
            </a:solidFill>
            <a:ln w="25400" cap="flat" cmpd="sng" algn="ctr">
              <a:solidFill>
                <a:srgbClr val="F79646">
                  <a:shade val="50000"/>
                </a:srgbClr>
              </a:solid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30" name="Rectangle 29">
              <a:extLst>
                <a:ext uri="{FF2B5EF4-FFF2-40B4-BE49-F238E27FC236}">
                  <a16:creationId xmlns:a16="http://schemas.microsoft.com/office/drawing/2014/main" id="{12D9F2A8-65C3-B3BA-EE63-C2BA73C387F2}"/>
                </a:ext>
              </a:extLst>
            </p:cNvPr>
            <p:cNvSpPr/>
            <p:nvPr/>
          </p:nvSpPr>
          <p:spPr>
            <a:xfrm>
              <a:off x="819150" y="752475"/>
              <a:ext cx="266700" cy="228600"/>
            </a:xfrm>
            <a:prstGeom prst="rect">
              <a:avLst/>
            </a:prstGeom>
            <a:solidFill>
              <a:srgbClr val="F79646">
                <a:lumMod val="40000"/>
                <a:lumOff val="60000"/>
              </a:srgbClr>
            </a:solidFill>
            <a:ln w="25400" cap="flat" cmpd="sng" algn="ctr">
              <a:solidFill>
                <a:srgbClr val="F79646">
                  <a:shade val="50000"/>
                </a:srgbClr>
              </a:solid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31" name="Rectangle 30">
              <a:extLst>
                <a:ext uri="{FF2B5EF4-FFF2-40B4-BE49-F238E27FC236}">
                  <a16:creationId xmlns:a16="http://schemas.microsoft.com/office/drawing/2014/main" id="{AA613153-2056-694E-40F6-FB399A2ED3FD}"/>
                </a:ext>
              </a:extLst>
            </p:cNvPr>
            <p:cNvSpPr/>
            <p:nvPr/>
          </p:nvSpPr>
          <p:spPr>
            <a:xfrm>
              <a:off x="459106" y="762000"/>
              <a:ext cx="45719" cy="228600"/>
            </a:xfrm>
            <a:prstGeom prst="rect">
              <a:avLst/>
            </a:prstGeom>
            <a:solidFill>
              <a:srgbClr val="B66D31"/>
            </a:solid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32" name="Rectangle 31">
              <a:extLst>
                <a:ext uri="{FF2B5EF4-FFF2-40B4-BE49-F238E27FC236}">
                  <a16:creationId xmlns:a16="http://schemas.microsoft.com/office/drawing/2014/main" id="{F8866376-5907-EF01-652B-840EFF103390}"/>
                </a:ext>
              </a:extLst>
            </p:cNvPr>
            <p:cNvSpPr/>
            <p:nvPr/>
          </p:nvSpPr>
          <p:spPr>
            <a:xfrm>
              <a:off x="935356" y="742950"/>
              <a:ext cx="45719" cy="228600"/>
            </a:xfrm>
            <a:prstGeom prst="rect">
              <a:avLst/>
            </a:prstGeom>
            <a:solidFill>
              <a:srgbClr val="B66D31"/>
            </a:solid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33" name="Rectangle 32">
              <a:extLst>
                <a:ext uri="{FF2B5EF4-FFF2-40B4-BE49-F238E27FC236}">
                  <a16:creationId xmlns:a16="http://schemas.microsoft.com/office/drawing/2014/main" id="{59CEA899-8825-D845-FFCD-D121348D166F}"/>
                </a:ext>
              </a:extLst>
            </p:cNvPr>
            <p:cNvSpPr/>
            <p:nvPr/>
          </p:nvSpPr>
          <p:spPr>
            <a:xfrm rot="5400000">
              <a:off x="465773" y="745810"/>
              <a:ext cx="45719" cy="260984"/>
            </a:xfrm>
            <a:prstGeom prst="rect">
              <a:avLst/>
            </a:prstGeom>
            <a:solidFill>
              <a:srgbClr val="B66D31"/>
            </a:solid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34" name="Rectangle 33">
              <a:extLst>
                <a:ext uri="{FF2B5EF4-FFF2-40B4-BE49-F238E27FC236}">
                  <a16:creationId xmlns:a16="http://schemas.microsoft.com/office/drawing/2014/main" id="{0DDEF325-22E5-734A-3FF8-DFB0D1863C8F}"/>
                </a:ext>
              </a:extLst>
            </p:cNvPr>
            <p:cNvSpPr/>
            <p:nvPr/>
          </p:nvSpPr>
          <p:spPr>
            <a:xfrm rot="5400000">
              <a:off x="932498" y="745811"/>
              <a:ext cx="45719" cy="260984"/>
            </a:xfrm>
            <a:prstGeom prst="rect">
              <a:avLst/>
            </a:prstGeom>
            <a:solidFill>
              <a:srgbClr val="B66D31"/>
            </a:solid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grpSp>
      <p:sp>
        <p:nvSpPr>
          <p:cNvPr id="37" name="Freeform 3">
            <a:extLst>
              <a:ext uri="{FF2B5EF4-FFF2-40B4-BE49-F238E27FC236}">
                <a16:creationId xmlns:a16="http://schemas.microsoft.com/office/drawing/2014/main" id="{345A0C71-1311-EC98-845C-E2385EC3B446}"/>
              </a:ext>
            </a:extLst>
          </p:cNvPr>
          <p:cNvSpPr/>
          <p:nvPr/>
        </p:nvSpPr>
        <p:spPr>
          <a:xfrm>
            <a:off x="2057121" y="3435163"/>
            <a:ext cx="7324725" cy="2533650"/>
          </a:xfrm>
          <a:custGeom>
            <a:avLst/>
            <a:gdLst>
              <a:gd name="connsiteX0" fmla="*/ 266700 w 7324725"/>
              <a:gd name="connsiteY0" fmla="*/ 85725 h 2447925"/>
              <a:gd name="connsiteX1" fmla="*/ 781050 w 7324725"/>
              <a:gd name="connsiteY1" fmla="*/ 19050 h 2447925"/>
              <a:gd name="connsiteX2" fmla="*/ 866775 w 7324725"/>
              <a:gd name="connsiteY2" fmla="*/ 133350 h 2447925"/>
              <a:gd name="connsiteX3" fmla="*/ 866775 w 7324725"/>
              <a:gd name="connsiteY3" fmla="*/ 419100 h 2447925"/>
              <a:gd name="connsiteX4" fmla="*/ 1038225 w 7324725"/>
              <a:gd name="connsiteY4" fmla="*/ 609600 h 2447925"/>
              <a:gd name="connsiteX5" fmla="*/ 1190625 w 7324725"/>
              <a:gd name="connsiteY5" fmla="*/ 676275 h 2447925"/>
              <a:gd name="connsiteX6" fmla="*/ 1323975 w 7324725"/>
              <a:gd name="connsiteY6" fmla="*/ 600075 h 2447925"/>
              <a:gd name="connsiteX7" fmla="*/ 1409700 w 7324725"/>
              <a:gd name="connsiteY7" fmla="*/ 523875 h 2447925"/>
              <a:gd name="connsiteX8" fmla="*/ 1447800 w 7324725"/>
              <a:gd name="connsiteY8" fmla="*/ 523875 h 2447925"/>
              <a:gd name="connsiteX9" fmla="*/ 1552575 w 7324725"/>
              <a:gd name="connsiteY9" fmla="*/ 523875 h 2447925"/>
              <a:gd name="connsiteX10" fmla="*/ 1724025 w 7324725"/>
              <a:gd name="connsiteY10" fmla="*/ 561975 h 2447925"/>
              <a:gd name="connsiteX11" fmla="*/ 1752600 w 7324725"/>
              <a:gd name="connsiteY11" fmla="*/ 666750 h 2447925"/>
              <a:gd name="connsiteX12" fmla="*/ 1762125 w 7324725"/>
              <a:gd name="connsiteY12" fmla="*/ 781050 h 2447925"/>
              <a:gd name="connsiteX13" fmla="*/ 1781175 w 7324725"/>
              <a:gd name="connsiteY13" fmla="*/ 809625 h 2447925"/>
              <a:gd name="connsiteX14" fmla="*/ 1809750 w 7324725"/>
              <a:gd name="connsiteY14" fmla="*/ 904875 h 2447925"/>
              <a:gd name="connsiteX15" fmla="*/ 1924050 w 7324725"/>
              <a:gd name="connsiteY15" fmla="*/ 981075 h 2447925"/>
              <a:gd name="connsiteX16" fmla="*/ 2276475 w 7324725"/>
              <a:gd name="connsiteY16" fmla="*/ 1009650 h 2447925"/>
              <a:gd name="connsiteX17" fmla="*/ 2447925 w 7324725"/>
              <a:gd name="connsiteY17" fmla="*/ 1019175 h 2447925"/>
              <a:gd name="connsiteX18" fmla="*/ 2581275 w 7324725"/>
              <a:gd name="connsiteY18" fmla="*/ 1009650 h 2447925"/>
              <a:gd name="connsiteX19" fmla="*/ 2667000 w 7324725"/>
              <a:gd name="connsiteY19" fmla="*/ 1019175 h 2447925"/>
              <a:gd name="connsiteX20" fmla="*/ 2790825 w 7324725"/>
              <a:gd name="connsiteY20" fmla="*/ 1000125 h 2447925"/>
              <a:gd name="connsiteX21" fmla="*/ 2905125 w 7324725"/>
              <a:gd name="connsiteY21" fmla="*/ 1009650 h 2447925"/>
              <a:gd name="connsiteX22" fmla="*/ 2952750 w 7324725"/>
              <a:gd name="connsiteY22" fmla="*/ 1076325 h 2447925"/>
              <a:gd name="connsiteX23" fmla="*/ 2962275 w 7324725"/>
              <a:gd name="connsiteY23" fmla="*/ 1104900 h 2447925"/>
              <a:gd name="connsiteX24" fmla="*/ 3124200 w 7324725"/>
              <a:gd name="connsiteY24" fmla="*/ 1209675 h 2447925"/>
              <a:gd name="connsiteX25" fmla="*/ 3390900 w 7324725"/>
              <a:gd name="connsiteY25" fmla="*/ 1209675 h 2447925"/>
              <a:gd name="connsiteX26" fmla="*/ 3590925 w 7324725"/>
              <a:gd name="connsiteY26" fmla="*/ 1219200 h 2447925"/>
              <a:gd name="connsiteX27" fmla="*/ 3695700 w 7324725"/>
              <a:gd name="connsiteY27" fmla="*/ 1181100 h 2447925"/>
              <a:gd name="connsiteX28" fmla="*/ 3790950 w 7324725"/>
              <a:gd name="connsiteY28" fmla="*/ 1171575 h 2447925"/>
              <a:gd name="connsiteX29" fmla="*/ 3905250 w 7324725"/>
              <a:gd name="connsiteY29" fmla="*/ 1171575 h 2447925"/>
              <a:gd name="connsiteX30" fmla="*/ 4067175 w 7324725"/>
              <a:gd name="connsiteY30" fmla="*/ 1190625 h 2447925"/>
              <a:gd name="connsiteX31" fmla="*/ 4267200 w 7324725"/>
              <a:gd name="connsiteY31" fmla="*/ 1238250 h 2447925"/>
              <a:gd name="connsiteX32" fmla="*/ 4305300 w 7324725"/>
              <a:gd name="connsiteY32" fmla="*/ 1323975 h 2447925"/>
              <a:gd name="connsiteX33" fmla="*/ 4324350 w 7324725"/>
              <a:gd name="connsiteY33" fmla="*/ 1352550 h 2447925"/>
              <a:gd name="connsiteX34" fmla="*/ 4419600 w 7324725"/>
              <a:gd name="connsiteY34" fmla="*/ 1447800 h 2447925"/>
              <a:gd name="connsiteX35" fmla="*/ 4495800 w 7324725"/>
              <a:gd name="connsiteY35" fmla="*/ 1504950 h 2447925"/>
              <a:gd name="connsiteX36" fmla="*/ 4552950 w 7324725"/>
              <a:gd name="connsiteY36" fmla="*/ 1524000 h 2447925"/>
              <a:gd name="connsiteX37" fmla="*/ 4581525 w 7324725"/>
              <a:gd name="connsiteY37" fmla="*/ 1552575 h 2447925"/>
              <a:gd name="connsiteX38" fmla="*/ 4733925 w 7324725"/>
              <a:gd name="connsiteY38" fmla="*/ 1638300 h 2447925"/>
              <a:gd name="connsiteX39" fmla="*/ 4791075 w 7324725"/>
              <a:gd name="connsiteY39" fmla="*/ 1724025 h 2447925"/>
              <a:gd name="connsiteX40" fmla="*/ 4810125 w 7324725"/>
              <a:gd name="connsiteY40" fmla="*/ 1790700 h 2447925"/>
              <a:gd name="connsiteX41" fmla="*/ 4838700 w 7324725"/>
              <a:gd name="connsiteY41" fmla="*/ 1866900 h 2447925"/>
              <a:gd name="connsiteX42" fmla="*/ 4848225 w 7324725"/>
              <a:gd name="connsiteY42" fmla="*/ 1895475 h 2447925"/>
              <a:gd name="connsiteX43" fmla="*/ 4876800 w 7324725"/>
              <a:gd name="connsiteY43" fmla="*/ 1905000 h 2447925"/>
              <a:gd name="connsiteX44" fmla="*/ 4895850 w 7324725"/>
              <a:gd name="connsiteY44" fmla="*/ 1924050 h 2447925"/>
              <a:gd name="connsiteX45" fmla="*/ 4991100 w 7324725"/>
              <a:gd name="connsiteY45" fmla="*/ 2038350 h 2447925"/>
              <a:gd name="connsiteX46" fmla="*/ 5076825 w 7324725"/>
              <a:gd name="connsiteY46" fmla="*/ 2076450 h 2447925"/>
              <a:gd name="connsiteX47" fmla="*/ 5267325 w 7324725"/>
              <a:gd name="connsiteY47" fmla="*/ 2105025 h 2447925"/>
              <a:gd name="connsiteX48" fmla="*/ 5305425 w 7324725"/>
              <a:gd name="connsiteY48" fmla="*/ 2124075 h 2447925"/>
              <a:gd name="connsiteX49" fmla="*/ 5334000 w 7324725"/>
              <a:gd name="connsiteY49" fmla="*/ 2133600 h 2447925"/>
              <a:gd name="connsiteX50" fmla="*/ 5391150 w 7324725"/>
              <a:gd name="connsiteY50" fmla="*/ 2133600 h 2447925"/>
              <a:gd name="connsiteX51" fmla="*/ 5476875 w 7324725"/>
              <a:gd name="connsiteY51" fmla="*/ 2133600 h 2447925"/>
              <a:gd name="connsiteX52" fmla="*/ 5667375 w 7324725"/>
              <a:gd name="connsiteY52" fmla="*/ 2133600 h 2447925"/>
              <a:gd name="connsiteX53" fmla="*/ 5867400 w 7324725"/>
              <a:gd name="connsiteY53" fmla="*/ 2124075 h 2447925"/>
              <a:gd name="connsiteX54" fmla="*/ 6438900 w 7324725"/>
              <a:gd name="connsiteY54" fmla="*/ 2162175 h 2447925"/>
              <a:gd name="connsiteX55" fmla="*/ 6524625 w 7324725"/>
              <a:gd name="connsiteY55" fmla="*/ 2162175 h 2447925"/>
              <a:gd name="connsiteX56" fmla="*/ 6753225 w 7324725"/>
              <a:gd name="connsiteY56" fmla="*/ 2190750 h 2447925"/>
              <a:gd name="connsiteX57" fmla="*/ 6953250 w 7324725"/>
              <a:gd name="connsiteY57" fmla="*/ 2219325 h 2447925"/>
              <a:gd name="connsiteX58" fmla="*/ 7181850 w 7324725"/>
              <a:gd name="connsiteY58" fmla="*/ 2247900 h 2447925"/>
              <a:gd name="connsiteX59" fmla="*/ 7324725 w 7324725"/>
              <a:gd name="connsiteY59" fmla="*/ 2295525 h 2447925"/>
              <a:gd name="connsiteX60" fmla="*/ 7324725 w 7324725"/>
              <a:gd name="connsiteY60" fmla="*/ 2447925 h 2447925"/>
              <a:gd name="connsiteX61" fmla="*/ 0 w 7324725"/>
              <a:gd name="connsiteY61" fmla="*/ 2447925 h 2447925"/>
              <a:gd name="connsiteX62" fmla="*/ 9525 w 7324725"/>
              <a:gd name="connsiteY62" fmla="*/ 0 h 2447925"/>
              <a:gd name="connsiteX63" fmla="*/ 266700 w 7324725"/>
              <a:gd name="connsiteY63" fmla="*/ 85725 h 2447925"/>
              <a:gd name="connsiteX0" fmla="*/ 266700 w 7324725"/>
              <a:gd name="connsiteY0" fmla="*/ 104775 h 2466975"/>
              <a:gd name="connsiteX1" fmla="*/ 781050 w 7324725"/>
              <a:gd name="connsiteY1" fmla="*/ 38100 h 2466975"/>
              <a:gd name="connsiteX2" fmla="*/ 866775 w 7324725"/>
              <a:gd name="connsiteY2" fmla="*/ 152400 h 2466975"/>
              <a:gd name="connsiteX3" fmla="*/ 866775 w 7324725"/>
              <a:gd name="connsiteY3" fmla="*/ 438150 h 2466975"/>
              <a:gd name="connsiteX4" fmla="*/ 1038225 w 7324725"/>
              <a:gd name="connsiteY4" fmla="*/ 628650 h 2466975"/>
              <a:gd name="connsiteX5" fmla="*/ 1190625 w 7324725"/>
              <a:gd name="connsiteY5" fmla="*/ 695325 h 2466975"/>
              <a:gd name="connsiteX6" fmla="*/ 1323975 w 7324725"/>
              <a:gd name="connsiteY6" fmla="*/ 619125 h 2466975"/>
              <a:gd name="connsiteX7" fmla="*/ 1409700 w 7324725"/>
              <a:gd name="connsiteY7" fmla="*/ 542925 h 2466975"/>
              <a:gd name="connsiteX8" fmla="*/ 1447800 w 7324725"/>
              <a:gd name="connsiteY8" fmla="*/ 542925 h 2466975"/>
              <a:gd name="connsiteX9" fmla="*/ 1552575 w 7324725"/>
              <a:gd name="connsiteY9" fmla="*/ 542925 h 2466975"/>
              <a:gd name="connsiteX10" fmla="*/ 1724025 w 7324725"/>
              <a:gd name="connsiteY10" fmla="*/ 581025 h 2466975"/>
              <a:gd name="connsiteX11" fmla="*/ 1752600 w 7324725"/>
              <a:gd name="connsiteY11" fmla="*/ 685800 h 2466975"/>
              <a:gd name="connsiteX12" fmla="*/ 1762125 w 7324725"/>
              <a:gd name="connsiteY12" fmla="*/ 800100 h 2466975"/>
              <a:gd name="connsiteX13" fmla="*/ 1781175 w 7324725"/>
              <a:gd name="connsiteY13" fmla="*/ 828675 h 2466975"/>
              <a:gd name="connsiteX14" fmla="*/ 1809750 w 7324725"/>
              <a:gd name="connsiteY14" fmla="*/ 923925 h 2466975"/>
              <a:gd name="connsiteX15" fmla="*/ 1924050 w 7324725"/>
              <a:gd name="connsiteY15" fmla="*/ 1000125 h 2466975"/>
              <a:gd name="connsiteX16" fmla="*/ 2276475 w 7324725"/>
              <a:gd name="connsiteY16" fmla="*/ 1028700 h 2466975"/>
              <a:gd name="connsiteX17" fmla="*/ 2447925 w 7324725"/>
              <a:gd name="connsiteY17" fmla="*/ 1038225 h 2466975"/>
              <a:gd name="connsiteX18" fmla="*/ 2581275 w 7324725"/>
              <a:gd name="connsiteY18" fmla="*/ 1028700 h 2466975"/>
              <a:gd name="connsiteX19" fmla="*/ 2667000 w 7324725"/>
              <a:gd name="connsiteY19" fmla="*/ 1038225 h 2466975"/>
              <a:gd name="connsiteX20" fmla="*/ 2790825 w 7324725"/>
              <a:gd name="connsiteY20" fmla="*/ 1019175 h 2466975"/>
              <a:gd name="connsiteX21" fmla="*/ 2905125 w 7324725"/>
              <a:gd name="connsiteY21" fmla="*/ 1028700 h 2466975"/>
              <a:gd name="connsiteX22" fmla="*/ 2952750 w 7324725"/>
              <a:gd name="connsiteY22" fmla="*/ 1095375 h 2466975"/>
              <a:gd name="connsiteX23" fmla="*/ 2962275 w 7324725"/>
              <a:gd name="connsiteY23" fmla="*/ 1123950 h 2466975"/>
              <a:gd name="connsiteX24" fmla="*/ 3124200 w 7324725"/>
              <a:gd name="connsiteY24" fmla="*/ 1228725 h 2466975"/>
              <a:gd name="connsiteX25" fmla="*/ 3390900 w 7324725"/>
              <a:gd name="connsiteY25" fmla="*/ 1228725 h 2466975"/>
              <a:gd name="connsiteX26" fmla="*/ 3590925 w 7324725"/>
              <a:gd name="connsiteY26" fmla="*/ 1238250 h 2466975"/>
              <a:gd name="connsiteX27" fmla="*/ 3695700 w 7324725"/>
              <a:gd name="connsiteY27" fmla="*/ 1200150 h 2466975"/>
              <a:gd name="connsiteX28" fmla="*/ 3790950 w 7324725"/>
              <a:gd name="connsiteY28" fmla="*/ 1190625 h 2466975"/>
              <a:gd name="connsiteX29" fmla="*/ 3905250 w 7324725"/>
              <a:gd name="connsiteY29" fmla="*/ 1190625 h 2466975"/>
              <a:gd name="connsiteX30" fmla="*/ 4067175 w 7324725"/>
              <a:gd name="connsiteY30" fmla="*/ 1209675 h 2466975"/>
              <a:gd name="connsiteX31" fmla="*/ 4267200 w 7324725"/>
              <a:gd name="connsiteY31" fmla="*/ 1257300 h 2466975"/>
              <a:gd name="connsiteX32" fmla="*/ 4305300 w 7324725"/>
              <a:gd name="connsiteY32" fmla="*/ 1343025 h 2466975"/>
              <a:gd name="connsiteX33" fmla="*/ 4324350 w 7324725"/>
              <a:gd name="connsiteY33" fmla="*/ 1371600 h 2466975"/>
              <a:gd name="connsiteX34" fmla="*/ 4419600 w 7324725"/>
              <a:gd name="connsiteY34" fmla="*/ 1466850 h 2466975"/>
              <a:gd name="connsiteX35" fmla="*/ 4495800 w 7324725"/>
              <a:gd name="connsiteY35" fmla="*/ 1524000 h 2466975"/>
              <a:gd name="connsiteX36" fmla="*/ 4552950 w 7324725"/>
              <a:gd name="connsiteY36" fmla="*/ 1543050 h 2466975"/>
              <a:gd name="connsiteX37" fmla="*/ 4581525 w 7324725"/>
              <a:gd name="connsiteY37" fmla="*/ 1571625 h 2466975"/>
              <a:gd name="connsiteX38" fmla="*/ 4733925 w 7324725"/>
              <a:gd name="connsiteY38" fmla="*/ 1657350 h 2466975"/>
              <a:gd name="connsiteX39" fmla="*/ 4791075 w 7324725"/>
              <a:gd name="connsiteY39" fmla="*/ 1743075 h 2466975"/>
              <a:gd name="connsiteX40" fmla="*/ 4810125 w 7324725"/>
              <a:gd name="connsiteY40" fmla="*/ 1809750 h 2466975"/>
              <a:gd name="connsiteX41" fmla="*/ 4838700 w 7324725"/>
              <a:gd name="connsiteY41" fmla="*/ 1885950 h 2466975"/>
              <a:gd name="connsiteX42" fmla="*/ 4848225 w 7324725"/>
              <a:gd name="connsiteY42" fmla="*/ 1914525 h 2466975"/>
              <a:gd name="connsiteX43" fmla="*/ 4876800 w 7324725"/>
              <a:gd name="connsiteY43" fmla="*/ 1924050 h 2466975"/>
              <a:gd name="connsiteX44" fmla="*/ 4895850 w 7324725"/>
              <a:gd name="connsiteY44" fmla="*/ 1943100 h 2466975"/>
              <a:gd name="connsiteX45" fmla="*/ 4991100 w 7324725"/>
              <a:gd name="connsiteY45" fmla="*/ 2057400 h 2466975"/>
              <a:gd name="connsiteX46" fmla="*/ 5076825 w 7324725"/>
              <a:gd name="connsiteY46" fmla="*/ 2095500 h 2466975"/>
              <a:gd name="connsiteX47" fmla="*/ 5267325 w 7324725"/>
              <a:gd name="connsiteY47" fmla="*/ 2124075 h 2466975"/>
              <a:gd name="connsiteX48" fmla="*/ 5305425 w 7324725"/>
              <a:gd name="connsiteY48" fmla="*/ 2143125 h 2466975"/>
              <a:gd name="connsiteX49" fmla="*/ 5334000 w 7324725"/>
              <a:gd name="connsiteY49" fmla="*/ 2152650 h 2466975"/>
              <a:gd name="connsiteX50" fmla="*/ 5391150 w 7324725"/>
              <a:gd name="connsiteY50" fmla="*/ 2152650 h 2466975"/>
              <a:gd name="connsiteX51" fmla="*/ 5476875 w 7324725"/>
              <a:gd name="connsiteY51" fmla="*/ 2152650 h 2466975"/>
              <a:gd name="connsiteX52" fmla="*/ 5667375 w 7324725"/>
              <a:gd name="connsiteY52" fmla="*/ 2152650 h 2466975"/>
              <a:gd name="connsiteX53" fmla="*/ 5867400 w 7324725"/>
              <a:gd name="connsiteY53" fmla="*/ 2143125 h 2466975"/>
              <a:gd name="connsiteX54" fmla="*/ 6438900 w 7324725"/>
              <a:gd name="connsiteY54" fmla="*/ 2181225 h 2466975"/>
              <a:gd name="connsiteX55" fmla="*/ 6524625 w 7324725"/>
              <a:gd name="connsiteY55" fmla="*/ 2181225 h 2466975"/>
              <a:gd name="connsiteX56" fmla="*/ 6753225 w 7324725"/>
              <a:gd name="connsiteY56" fmla="*/ 2209800 h 2466975"/>
              <a:gd name="connsiteX57" fmla="*/ 6953250 w 7324725"/>
              <a:gd name="connsiteY57" fmla="*/ 2238375 h 2466975"/>
              <a:gd name="connsiteX58" fmla="*/ 7181850 w 7324725"/>
              <a:gd name="connsiteY58" fmla="*/ 2266950 h 2466975"/>
              <a:gd name="connsiteX59" fmla="*/ 7324725 w 7324725"/>
              <a:gd name="connsiteY59" fmla="*/ 2314575 h 2466975"/>
              <a:gd name="connsiteX60" fmla="*/ 7324725 w 7324725"/>
              <a:gd name="connsiteY60" fmla="*/ 2466975 h 2466975"/>
              <a:gd name="connsiteX61" fmla="*/ 0 w 7324725"/>
              <a:gd name="connsiteY61" fmla="*/ 2466975 h 2466975"/>
              <a:gd name="connsiteX62" fmla="*/ 190500 w 7324725"/>
              <a:gd name="connsiteY62" fmla="*/ 0 h 2466975"/>
              <a:gd name="connsiteX63" fmla="*/ 266700 w 7324725"/>
              <a:gd name="connsiteY63" fmla="*/ 104775 h 2466975"/>
              <a:gd name="connsiteX0" fmla="*/ 295275 w 7353300"/>
              <a:gd name="connsiteY0" fmla="*/ 104775 h 2466975"/>
              <a:gd name="connsiteX1" fmla="*/ 809625 w 7353300"/>
              <a:gd name="connsiteY1" fmla="*/ 38100 h 2466975"/>
              <a:gd name="connsiteX2" fmla="*/ 895350 w 7353300"/>
              <a:gd name="connsiteY2" fmla="*/ 152400 h 2466975"/>
              <a:gd name="connsiteX3" fmla="*/ 895350 w 7353300"/>
              <a:gd name="connsiteY3" fmla="*/ 438150 h 2466975"/>
              <a:gd name="connsiteX4" fmla="*/ 1066800 w 7353300"/>
              <a:gd name="connsiteY4" fmla="*/ 628650 h 2466975"/>
              <a:gd name="connsiteX5" fmla="*/ 1219200 w 7353300"/>
              <a:gd name="connsiteY5" fmla="*/ 695325 h 2466975"/>
              <a:gd name="connsiteX6" fmla="*/ 1352550 w 7353300"/>
              <a:gd name="connsiteY6" fmla="*/ 619125 h 2466975"/>
              <a:gd name="connsiteX7" fmla="*/ 1438275 w 7353300"/>
              <a:gd name="connsiteY7" fmla="*/ 542925 h 2466975"/>
              <a:gd name="connsiteX8" fmla="*/ 1476375 w 7353300"/>
              <a:gd name="connsiteY8" fmla="*/ 542925 h 2466975"/>
              <a:gd name="connsiteX9" fmla="*/ 1581150 w 7353300"/>
              <a:gd name="connsiteY9" fmla="*/ 542925 h 2466975"/>
              <a:gd name="connsiteX10" fmla="*/ 1752600 w 7353300"/>
              <a:gd name="connsiteY10" fmla="*/ 581025 h 2466975"/>
              <a:gd name="connsiteX11" fmla="*/ 1781175 w 7353300"/>
              <a:gd name="connsiteY11" fmla="*/ 685800 h 2466975"/>
              <a:gd name="connsiteX12" fmla="*/ 1790700 w 7353300"/>
              <a:gd name="connsiteY12" fmla="*/ 800100 h 2466975"/>
              <a:gd name="connsiteX13" fmla="*/ 1809750 w 7353300"/>
              <a:gd name="connsiteY13" fmla="*/ 828675 h 2466975"/>
              <a:gd name="connsiteX14" fmla="*/ 1838325 w 7353300"/>
              <a:gd name="connsiteY14" fmla="*/ 923925 h 2466975"/>
              <a:gd name="connsiteX15" fmla="*/ 1952625 w 7353300"/>
              <a:gd name="connsiteY15" fmla="*/ 1000125 h 2466975"/>
              <a:gd name="connsiteX16" fmla="*/ 2305050 w 7353300"/>
              <a:gd name="connsiteY16" fmla="*/ 1028700 h 2466975"/>
              <a:gd name="connsiteX17" fmla="*/ 2476500 w 7353300"/>
              <a:gd name="connsiteY17" fmla="*/ 1038225 h 2466975"/>
              <a:gd name="connsiteX18" fmla="*/ 2609850 w 7353300"/>
              <a:gd name="connsiteY18" fmla="*/ 1028700 h 2466975"/>
              <a:gd name="connsiteX19" fmla="*/ 2695575 w 7353300"/>
              <a:gd name="connsiteY19" fmla="*/ 1038225 h 2466975"/>
              <a:gd name="connsiteX20" fmla="*/ 2819400 w 7353300"/>
              <a:gd name="connsiteY20" fmla="*/ 1019175 h 2466975"/>
              <a:gd name="connsiteX21" fmla="*/ 2933700 w 7353300"/>
              <a:gd name="connsiteY21" fmla="*/ 1028700 h 2466975"/>
              <a:gd name="connsiteX22" fmla="*/ 2981325 w 7353300"/>
              <a:gd name="connsiteY22" fmla="*/ 1095375 h 2466975"/>
              <a:gd name="connsiteX23" fmla="*/ 2990850 w 7353300"/>
              <a:gd name="connsiteY23" fmla="*/ 1123950 h 2466975"/>
              <a:gd name="connsiteX24" fmla="*/ 3152775 w 7353300"/>
              <a:gd name="connsiteY24" fmla="*/ 1228725 h 2466975"/>
              <a:gd name="connsiteX25" fmla="*/ 3419475 w 7353300"/>
              <a:gd name="connsiteY25" fmla="*/ 1228725 h 2466975"/>
              <a:gd name="connsiteX26" fmla="*/ 3619500 w 7353300"/>
              <a:gd name="connsiteY26" fmla="*/ 1238250 h 2466975"/>
              <a:gd name="connsiteX27" fmla="*/ 3724275 w 7353300"/>
              <a:gd name="connsiteY27" fmla="*/ 1200150 h 2466975"/>
              <a:gd name="connsiteX28" fmla="*/ 3819525 w 7353300"/>
              <a:gd name="connsiteY28" fmla="*/ 1190625 h 2466975"/>
              <a:gd name="connsiteX29" fmla="*/ 3933825 w 7353300"/>
              <a:gd name="connsiteY29" fmla="*/ 1190625 h 2466975"/>
              <a:gd name="connsiteX30" fmla="*/ 4095750 w 7353300"/>
              <a:gd name="connsiteY30" fmla="*/ 1209675 h 2466975"/>
              <a:gd name="connsiteX31" fmla="*/ 4295775 w 7353300"/>
              <a:gd name="connsiteY31" fmla="*/ 1257300 h 2466975"/>
              <a:gd name="connsiteX32" fmla="*/ 4333875 w 7353300"/>
              <a:gd name="connsiteY32" fmla="*/ 1343025 h 2466975"/>
              <a:gd name="connsiteX33" fmla="*/ 4352925 w 7353300"/>
              <a:gd name="connsiteY33" fmla="*/ 1371600 h 2466975"/>
              <a:gd name="connsiteX34" fmla="*/ 4448175 w 7353300"/>
              <a:gd name="connsiteY34" fmla="*/ 1466850 h 2466975"/>
              <a:gd name="connsiteX35" fmla="*/ 4524375 w 7353300"/>
              <a:gd name="connsiteY35" fmla="*/ 1524000 h 2466975"/>
              <a:gd name="connsiteX36" fmla="*/ 4581525 w 7353300"/>
              <a:gd name="connsiteY36" fmla="*/ 1543050 h 2466975"/>
              <a:gd name="connsiteX37" fmla="*/ 4610100 w 7353300"/>
              <a:gd name="connsiteY37" fmla="*/ 1571625 h 2466975"/>
              <a:gd name="connsiteX38" fmla="*/ 4762500 w 7353300"/>
              <a:gd name="connsiteY38" fmla="*/ 1657350 h 2466975"/>
              <a:gd name="connsiteX39" fmla="*/ 4819650 w 7353300"/>
              <a:gd name="connsiteY39" fmla="*/ 1743075 h 2466975"/>
              <a:gd name="connsiteX40" fmla="*/ 4838700 w 7353300"/>
              <a:gd name="connsiteY40" fmla="*/ 1809750 h 2466975"/>
              <a:gd name="connsiteX41" fmla="*/ 4867275 w 7353300"/>
              <a:gd name="connsiteY41" fmla="*/ 1885950 h 2466975"/>
              <a:gd name="connsiteX42" fmla="*/ 4876800 w 7353300"/>
              <a:gd name="connsiteY42" fmla="*/ 1914525 h 2466975"/>
              <a:gd name="connsiteX43" fmla="*/ 4905375 w 7353300"/>
              <a:gd name="connsiteY43" fmla="*/ 1924050 h 2466975"/>
              <a:gd name="connsiteX44" fmla="*/ 4924425 w 7353300"/>
              <a:gd name="connsiteY44" fmla="*/ 1943100 h 2466975"/>
              <a:gd name="connsiteX45" fmla="*/ 5019675 w 7353300"/>
              <a:gd name="connsiteY45" fmla="*/ 2057400 h 2466975"/>
              <a:gd name="connsiteX46" fmla="*/ 5105400 w 7353300"/>
              <a:gd name="connsiteY46" fmla="*/ 2095500 h 2466975"/>
              <a:gd name="connsiteX47" fmla="*/ 5295900 w 7353300"/>
              <a:gd name="connsiteY47" fmla="*/ 2124075 h 2466975"/>
              <a:gd name="connsiteX48" fmla="*/ 5334000 w 7353300"/>
              <a:gd name="connsiteY48" fmla="*/ 2143125 h 2466975"/>
              <a:gd name="connsiteX49" fmla="*/ 5362575 w 7353300"/>
              <a:gd name="connsiteY49" fmla="*/ 2152650 h 2466975"/>
              <a:gd name="connsiteX50" fmla="*/ 5419725 w 7353300"/>
              <a:gd name="connsiteY50" fmla="*/ 2152650 h 2466975"/>
              <a:gd name="connsiteX51" fmla="*/ 5505450 w 7353300"/>
              <a:gd name="connsiteY51" fmla="*/ 2152650 h 2466975"/>
              <a:gd name="connsiteX52" fmla="*/ 5695950 w 7353300"/>
              <a:gd name="connsiteY52" fmla="*/ 2152650 h 2466975"/>
              <a:gd name="connsiteX53" fmla="*/ 5895975 w 7353300"/>
              <a:gd name="connsiteY53" fmla="*/ 2143125 h 2466975"/>
              <a:gd name="connsiteX54" fmla="*/ 6467475 w 7353300"/>
              <a:gd name="connsiteY54" fmla="*/ 2181225 h 2466975"/>
              <a:gd name="connsiteX55" fmla="*/ 6553200 w 7353300"/>
              <a:gd name="connsiteY55" fmla="*/ 2181225 h 2466975"/>
              <a:gd name="connsiteX56" fmla="*/ 6781800 w 7353300"/>
              <a:gd name="connsiteY56" fmla="*/ 2209800 h 2466975"/>
              <a:gd name="connsiteX57" fmla="*/ 6981825 w 7353300"/>
              <a:gd name="connsiteY57" fmla="*/ 2238375 h 2466975"/>
              <a:gd name="connsiteX58" fmla="*/ 7210425 w 7353300"/>
              <a:gd name="connsiteY58" fmla="*/ 2266950 h 2466975"/>
              <a:gd name="connsiteX59" fmla="*/ 7353300 w 7353300"/>
              <a:gd name="connsiteY59" fmla="*/ 2314575 h 2466975"/>
              <a:gd name="connsiteX60" fmla="*/ 7353300 w 7353300"/>
              <a:gd name="connsiteY60" fmla="*/ 2466975 h 2466975"/>
              <a:gd name="connsiteX61" fmla="*/ 28575 w 7353300"/>
              <a:gd name="connsiteY61" fmla="*/ 2466975 h 2466975"/>
              <a:gd name="connsiteX62" fmla="*/ 0 w 7353300"/>
              <a:gd name="connsiteY62" fmla="*/ 0 h 2466975"/>
              <a:gd name="connsiteX63" fmla="*/ 295275 w 7353300"/>
              <a:gd name="connsiteY63" fmla="*/ 104775 h 2466975"/>
              <a:gd name="connsiteX0" fmla="*/ 266700 w 7324725"/>
              <a:gd name="connsiteY0" fmla="*/ 66675 h 2428875"/>
              <a:gd name="connsiteX1" fmla="*/ 781050 w 7324725"/>
              <a:gd name="connsiteY1" fmla="*/ 0 h 2428875"/>
              <a:gd name="connsiteX2" fmla="*/ 866775 w 7324725"/>
              <a:gd name="connsiteY2" fmla="*/ 114300 h 2428875"/>
              <a:gd name="connsiteX3" fmla="*/ 866775 w 7324725"/>
              <a:gd name="connsiteY3" fmla="*/ 400050 h 2428875"/>
              <a:gd name="connsiteX4" fmla="*/ 1038225 w 7324725"/>
              <a:gd name="connsiteY4" fmla="*/ 590550 h 2428875"/>
              <a:gd name="connsiteX5" fmla="*/ 1190625 w 7324725"/>
              <a:gd name="connsiteY5" fmla="*/ 657225 h 2428875"/>
              <a:gd name="connsiteX6" fmla="*/ 1323975 w 7324725"/>
              <a:gd name="connsiteY6" fmla="*/ 581025 h 2428875"/>
              <a:gd name="connsiteX7" fmla="*/ 1409700 w 7324725"/>
              <a:gd name="connsiteY7" fmla="*/ 504825 h 2428875"/>
              <a:gd name="connsiteX8" fmla="*/ 1447800 w 7324725"/>
              <a:gd name="connsiteY8" fmla="*/ 504825 h 2428875"/>
              <a:gd name="connsiteX9" fmla="*/ 1552575 w 7324725"/>
              <a:gd name="connsiteY9" fmla="*/ 504825 h 2428875"/>
              <a:gd name="connsiteX10" fmla="*/ 1724025 w 7324725"/>
              <a:gd name="connsiteY10" fmla="*/ 542925 h 2428875"/>
              <a:gd name="connsiteX11" fmla="*/ 1752600 w 7324725"/>
              <a:gd name="connsiteY11" fmla="*/ 647700 h 2428875"/>
              <a:gd name="connsiteX12" fmla="*/ 1762125 w 7324725"/>
              <a:gd name="connsiteY12" fmla="*/ 762000 h 2428875"/>
              <a:gd name="connsiteX13" fmla="*/ 1781175 w 7324725"/>
              <a:gd name="connsiteY13" fmla="*/ 790575 h 2428875"/>
              <a:gd name="connsiteX14" fmla="*/ 1809750 w 7324725"/>
              <a:gd name="connsiteY14" fmla="*/ 885825 h 2428875"/>
              <a:gd name="connsiteX15" fmla="*/ 1924050 w 7324725"/>
              <a:gd name="connsiteY15" fmla="*/ 962025 h 2428875"/>
              <a:gd name="connsiteX16" fmla="*/ 2276475 w 7324725"/>
              <a:gd name="connsiteY16" fmla="*/ 990600 h 2428875"/>
              <a:gd name="connsiteX17" fmla="*/ 2447925 w 7324725"/>
              <a:gd name="connsiteY17" fmla="*/ 1000125 h 2428875"/>
              <a:gd name="connsiteX18" fmla="*/ 2581275 w 7324725"/>
              <a:gd name="connsiteY18" fmla="*/ 990600 h 2428875"/>
              <a:gd name="connsiteX19" fmla="*/ 2667000 w 7324725"/>
              <a:gd name="connsiteY19" fmla="*/ 1000125 h 2428875"/>
              <a:gd name="connsiteX20" fmla="*/ 2790825 w 7324725"/>
              <a:gd name="connsiteY20" fmla="*/ 981075 h 2428875"/>
              <a:gd name="connsiteX21" fmla="*/ 2905125 w 7324725"/>
              <a:gd name="connsiteY21" fmla="*/ 990600 h 2428875"/>
              <a:gd name="connsiteX22" fmla="*/ 2952750 w 7324725"/>
              <a:gd name="connsiteY22" fmla="*/ 1057275 h 2428875"/>
              <a:gd name="connsiteX23" fmla="*/ 2962275 w 7324725"/>
              <a:gd name="connsiteY23" fmla="*/ 1085850 h 2428875"/>
              <a:gd name="connsiteX24" fmla="*/ 3124200 w 7324725"/>
              <a:gd name="connsiteY24" fmla="*/ 1190625 h 2428875"/>
              <a:gd name="connsiteX25" fmla="*/ 3390900 w 7324725"/>
              <a:gd name="connsiteY25" fmla="*/ 1190625 h 2428875"/>
              <a:gd name="connsiteX26" fmla="*/ 3590925 w 7324725"/>
              <a:gd name="connsiteY26" fmla="*/ 1200150 h 2428875"/>
              <a:gd name="connsiteX27" fmla="*/ 3695700 w 7324725"/>
              <a:gd name="connsiteY27" fmla="*/ 1162050 h 2428875"/>
              <a:gd name="connsiteX28" fmla="*/ 3790950 w 7324725"/>
              <a:gd name="connsiteY28" fmla="*/ 1152525 h 2428875"/>
              <a:gd name="connsiteX29" fmla="*/ 3905250 w 7324725"/>
              <a:gd name="connsiteY29" fmla="*/ 1152525 h 2428875"/>
              <a:gd name="connsiteX30" fmla="*/ 4067175 w 7324725"/>
              <a:gd name="connsiteY30" fmla="*/ 1171575 h 2428875"/>
              <a:gd name="connsiteX31" fmla="*/ 4267200 w 7324725"/>
              <a:gd name="connsiteY31" fmla="*/ 1219200 h 2428875"/>
              <a:gd name="connsiteX32" fmla="*/ 4305300 w 7324725"/>
              <a:gd name="connsiteY32" fmla="*/ 1304925 h 2428875"/>
              <a:gd name="connsiteX33" fmla="*/ 4324350 w 7324725"/>
              <a:gd name="connsiteY33" fmla="*/ 1333500 h 2428875"/>
              <a:gd name="connsiteX34" fmla="*/ 4419600 w 7324725"/>
              <a:gd name="connsiteY34" fmla="*/ 1428750 h 2428875"/>
              <a:gd name="connsiteX35" fmla="*/ 4495800 w 7324725"/>
              <a:gd name="connsiteY35" fmla="*/ 1485900 h 2428875"/>
              <a:gd name="connsiteX36" fmla="*/ 4552950 w 7324725"/>
              <a:gd name="connsiteY36" fmla="*/ 1504950 h 2428875"/>
              <a:gd name="connsiteX37" fmla="*/ 4581525 w 7324725"/>
              <a:gd name="connsiteY37" fmla="*/ 1533525 h 2428875"/>
              <a:gd name="connsiteX38" fmla="*/ 4733925 w 7324725"/>
              <a:gd name="connsiteY38" fmla="*/ 1619250 h 2428875"/>
              <a:gd name="connsiteX39" fmla="*/ 4791075 w 7324725"/>
              <a:gd name="connsiteY39" fmla="*/ 1704975 h 2428875"/>
              <a:gd name="connsiteX40" fmla="*/ 4810125 w 7324725"/>
              <a:gd name="connsiteY40" fmla="*/ 1771650 h 2428875"/>
              <a:gd name="connsiteX41" fmla="*/ 4838700 w 7324725"/>
              <a:gd name="connsiteY41" fmla="*/ 1847850 h 2428875"/>
              <a:gd name="connsiteX42" fmla="*/ 4848225 w 7324725"/>
              <a:gd name="connsiteY42" fmla="*/ 1876425 h 2428875"/>
              <a:gd name="connsiteX43" fmla="*/ 4876800 w 7324725"/>
              <a:gd name="connsiteY43" fmla="*/ 1885950 h 2428875"/>
              <a:gd name="connsiteX44" fmla="*/ 4895850 w 7324725"/>
              <a:gd name="connsiteY44" fmla="*/ 1905000 h 2428875"/>
              <a:gd name="connsiteX45" fmla="*/ 4991100 w 7324725"/>
              <a:gd name="connsiteY45" fmla="*/ 2019300 h 2428875"/>
              <a:gd name="connsiteX46" fmla="*/ 5076825 w 7324725"/>
              <a:gd name="connsiteY46" fmla="*/ 2057400 h 2428875"/>
              <a:gd name="connsiteX47" fmla="*/ 5267325 w 7324725"/>
              <a:gd name="connsiteY47" fmla="*/ 2085975 h 2428875"/>
              <a:gd name="connsiteX48" fmla="*/ 5305425 w 7324725"/>
              <a:gd name="connsiteY48" fmla="*/ 2105025 h 2428875"/>
              <a:gd name="connsiteX49" fmla="*/ 5334000 w 7324725"/>
              <a:gd name="connsiteY49" fmla="*/ 2114550 h 2428875"/>
              <a:gd name="connsiteX50" fmla="*/ 5391150 w 7324725"/>
              <a:gd name="connsiteY50" fmla="*/ 2114550 h 2428875"/>
              <a:gd name="connsiteX51" fmla="*/ 5476875 w 7324725"/>
              <a:gd name="connsiteY51" fmla="*/ 2114550 h 2428875"/>
              <a:gd name="connsiteX52" fmla="*/ 5667375 w 7324725"/>
              <a:gd name="connsiteY52" fmla="*/ 2114550 h 2428875"/>
              <a:gd name="connsiteX53" fmla="*/ 5867400 w 7324725"/>
              <a:gd name="connsiteY53" fmla="*/ 2105025 h 2428875"/>
              <a:gd name="connsiteX54" fmla="*/ 6438900 w 7324725"/>
              <a:gd name="connsiteY54" fmla="*/ 2143125 h 2428875"/>
              <a:gd name="connsiteX55" fmla="*/ 6524625 w 7324725"/>
              <a:gd name="connsiteY55" fmla="*/ 2143125 h 2428875"/>
              <a:gd name="connsiteX56" fmla="*/ 6753225 w 7324725"/>
              <a:gd name="connsiteY56" fmla="*/ 2171700 h 2428875"/>
              <a:gd name="connsiteX57" fmla="*/ 6953250 w 7324725"/>
              <a:gd name="connsiteY57" fmla="*/ 2200275 h 2428875"/>
              <a:gd name="connsiteX58" fmla="*/ 7181850 w 7324725"/>
              <a:gd name="connsiteY58" fmla="*/ 2228850 h 2428875"/>
              <a:gd name="connsiteX59" fmla="*/ 7324725 w 7324725"/>
              <a:gd name="connsiteY59" fmla="*/ 2276475 h 2428875"/>
              <a:gd name="connsiteX60" fmla="*/ 7324725 w 7324725"/>
              <a:gd name="connsiteY60" fmla="*/ 2428875 h 2428875"/>
              <a:gd name="connsiteX61" fmla="*/ 0 w 7324725"/>
              <a:gd name="connsiteY61" fmla="*/ 2428875 h 2428875"/>
              <a:gd name="connsiteX62" fmla="*/ 771525 w 7324725"/>
              <a:gd name="connsiteY62" fmla="*/ 685800 h 2428875"/>
              <a:gd name="connsiteX63" fmla="*/ 266700 w 7324725"/>
              <a:gd name="connsiteY63" fmla="*/ 66675 h 2428875"/>
              <a:gd name="connsiteX0" fmla="*/ 266700 w 7324725"/>
              <a:gd name="connsiteY0" fmla="*/ 171450 h 2533650"/>
              <a:gd name="connsiteX1" fmla="*/ 781050 w 7324725"/>
              <a:gd name="connsiteY1" fmla="*/ 104775 h 2533650"/>
              <a:gd name="connsiteX2" fmla="*/ 866775 w 7324725"/>
              <a:gd name="connsiteY2" fmla="*/ 219075 h 2533650"/>
              <a:gd name="connsiteX3" fmla="*/ 866775 w 7324725"/>
              <a:gd name="connsiteY3" fmla="*/ 504825 h 2533650"/>
              <a:gd name="connsiteX4" fmla="*/ 1038225 w 7324725"/>
              <a:gd name="connsiteY4" fmla="*/ 695325 h 2533650"/>
              <a:gd name="connsiteX5" fmla="*/ 1190625 w 7324725"/>
              <a:gd name="connsiteY5" fmla="*/ 762000 h 2533650"/>
              <a:gd name="connsiteX6" fmla="*/ 1323975 w 7324725"/>
              <a:gd name="connsiteY6" fmla="*/ 685800 h 2533650"/>
              <a:gd name="connsiteX7" fmla="*/ 1409700 w 7324725"/>
              <a:gd name="connsiteY7" fmla="*/ 609600 h 2533650"/>
              <a:gd name="connsiteX8" fmla="*/ 1447800 w 7324725"/>
              <a:gd name="connsiteY8" fmla="*/ 609600 h 2533650"/>
              <a:gd name="connsiteX9" fmla="*/ 1552575 w 7324725"/>
              <a:gd name="connsiteY9" fmla="*/ 609600 h 2533650"/>
              <a:gd name="connsiteX10" fmla="*/ 1724025 w 7324725"/>
              <a:gd name="connsiteY10" fmla="*/ 647700 h 2533650"/>
              <a:gd name="connsiteX11" fmla="*/ 1752600 w 7324725"/>
              <a:gd name="connsiteY11" fmla="*/ 752475 h 2533650"/>
              <a:gd name="connsiteX12" fmla="*/ 1762125 w 7324725"/>
              <a:gd name="connsiteY12" fmla="*/ 866775 h 2533650"/>
              <a:gd name="connsiteX13" fmla="*/ 1781175 w 7324725"/>
              <a:gd name="connsiteY13" fmla="*/ 895350 h 2533650"/>
              <a:gd name="connsiteX14" fmla="*/ 1809750 w 7324725"/>
              <a:gd name="connsiteY14" fmla="*/ 990600 h 2533650"/>
              <a:gd name="connsiteX15" fmla="*/ 1924050 w 7324725"/>
              <a:gd name="connsiteY15" fmla="*/ 1066800 h 2533650"/>
              <a:gd name="connsiteX16" fmla="*/ 2276475 w 7324725"/>
              <a:gd name="connsiteY16" fmla="*/ 1095375 h 2533650"/>
              <a:gd name="connsiteX17" fmla="*/ 2447925 w 7324725"/>
              <a:gd name="connsiteY17" fmla="*/ 1104900 h 2533650"/>
              <a:gd name="connsiteX18" fmla="*/ 2581275 w 7324725"/>
              <a:gd name="connsiteY18" fmla="*/ 1095375 h 2533650"/>
              <a:gd name="connsiteX19" fmla="*/ 2667000 w 7324725"/>
              <a:gd name="connsiteY19" fmla="*/ 1104900 h 2533650"/>
              <a:gd name="connsiteX20" fmla="*/ 2790825 w 7324725"/>
              <a:gd name="connsiteY20" fmla="*/ 1085850 h 2533650"/>
              <a:gd name="connsiteX21" fmla="*/ 2905125 w 7324725"/>
              <a:gd name="connsiteY21" fmla="*/ 1095375 h 2533650"/>
              <a:gd name="connsiteX22" fmla="*/ 2952750 w 7324725"/>
              <a:gd name="connsiteY22" fmla="*/ 1162050 h 2533650"/>
              <a:gd name="connsiteX23" fmla="*/ 2962275 w 7324725"/>
              <a:gd name="connsiteY23" fmla="*/ 1190625 h 2533650"/>
              <a:gd name="connsiteX24" fmla="*/ 3124200 w 7324725"/>
              <a:gd name="connsiteY24" fmla="*/ 1295400 h 2533650"/>
              <a:gd name="connsiteX25" fmla="*/ 3390900 w 7324725"/>
              <a:gd name="connsiteY25" fmla="*/ 1295400 h 2533650"/>
              <a:gd name="connsiteX26" fmla="*/ 3590925 w 7324725"/>
              <a:gd name="connsiteY26" fmla="*/ 1304925 h 2533650"/>
              <a:gd name="connsiteX27" fmla="*/ 3695700 w 7324725"/>
              <a:gd name="connsiteY27" fmla="*/ 1266825 h 2533650"/>
              <a:gd name="connsiteX28" fmla="*/ 3790950 w 7324725"/>
              <a:gd name="connsiteY28" fmla="*/ 1257300 h 2533650"/>
              <a:gd name="connsiteX29" fmla="*/ 3905250 w 7324725"/>
              <a:gd name="connsiteY29" fmla="*/ 1257300 h 2533650"/>
              <a:gd name="connsiteX30" fmla="*/ 4067175 w 7324725"/>
              <a:gd name="connsiteY30" fmla="*/ 1276350 h 2533650"/>
              <a:gd name="connsiteX31" fmla="*/ 4267200 w 7324725"/>
              <a:gd name="connsiteY31" fmla="*/ 1323975 h 2533650"/>
              <a:gd name="connsiteX32" fmla="*/ 4305300 w 7324725"/>
              <a:gd name="connsiteY32" fmla="*/ 1409700 h 2533650"/>
              <a:gd name="connsiteX33" fmla="*/ 4324350 w 7324725"/>
              <a:gd name="connsiteY33" fmla="*/ 1438275 h 2533650"/>
              <a:gd name="connsiteX34" fmla="*/ 4419600 w 7324725"/>
              <a:gd name="connsiteY34" fmla="*/ 1533525 h 2533650"/>
              <a:gd name="connsiteX35" fmla="*/ 4495800 w 7324725"/>
              <a:gd name="connsiteY35" fmla="*/ 1590675 h 2533650"/>
              <a:gd name="connsiteX36" fmla="*/ 4552950 w 7324725"/>
              <a:gd name="connsiteY36" fmla="*/ 1609725 h 2533650"/>
              <a:gd name="connsiteX37" fmla="*/ 4581525 w 7324725"/>
              <a:gd name="connsiteY37" fmla="*/ 1638300 h 2533650"/>
              <a:gd name="connsiteX38" fmla="*/ 4733925 w 7324725"/>
              <a:gd name="connsiteY38" fmla="*/ 1724025 h 2533650"/>
              <a:gd name="connsiteX39" fmla="*/ 4791075 w 7324725"/>
              <a:gd name="connsiteY39" fmla="*/ 1809750 h 2533650"/>
              <a:gd name="connsiteX40" fmla="*/ 4810125 w 7324725"/>
              <a:gd name="connsiteY40" fmla="*/ 1876425 h 2533650"/>
              <a:gd name="connsiteX41" fmla="*/ 4838700 w 7324725"/>
              <a:gd name="connsiteY41" fmla="*/ 1952625 h 2533650"/>
              <a:gd name="connsiteX42" fmla="*/ 4848225 w 7324725"/>
              <a:gd name="connsiteY42" fmla="*/ 1981200 h 2533650"/>
              <a:gd name="connsiteX43" fmla="*/ 4876800 w 7324725"/>
              <a:gd name="connsiteY43" fmla="*/ 1990725 h 2533650"/>
              <a:gd name="connsiteX44" fmla="*/ 4895850 w 7324725"/>
              <a:gd name="connsiteY44" fmla="*/ 2009775 h 2533650"/>
              <a:gd name="connsiteX45" fmla="*/ 4991100 w 7324725"/>
              <a:gd name="connsiteY45" fmla="*/ 2124075 h 2533650"/>
              <a:gd name="connsiteX46" fmla="*/ 5076825 w 7324725"/>
              <a:gd name="connsiteY46" fmla="*/ 2162175 h 2533650"/>
              <a:gd name="connsiteX47" fmla="*/ 5267325 w 7324725"/>
              <a:gd name="connsiteY47" fmla="*/ 2190750 h 2533650"/>
              <a:gd name="connsiteX48" fmla="*/ 5305425 w 7324725"/>
              <a:gd name="connsiteY48" fmla="*/ 2209800 h 2533650"/>
              <a:gd name="connsiteX49" fmla="*/ 5334000 w 7324725"/>
              <a:gd name="connsiteY49" fmla="*/ 2219325 h 2533650"/>
              <a:gd name="connsiteX50" fmla="*/ 5391150 w 7324725"/>
              <a:gd name="connsiteY50" fmla="*/ 2219325 h 2533650"/>
              <a:gd name="connsiteX51" fmla="*/ 5476875 w 7324725"/>
              <a:gd name="connsiteY51" fmla="*/ 2219325 h 2533650"/>
              <a:gd name="connsiteX52" fmla="*/ 5667375 w 7324725"/>
              <a:gd name="connsiteY52" fmla="*/ 2219325 h 2533650"/>
              <a:gd name="connsiteX53" fmla="*/ 5867400 w 7324725"/>
              <a:gd name="connsiteY53" fmla="*/ 2209800 h 2533650"/>
              <a:gd name="connsiteX54" fmla="*/ 6438900 w 7324725"/>
              <a:gd name="connsiteY54" fmla="*/ 2247900 h 2533650"/>
              <a:gd name="connsiteX55" fmla="*/ 6524625 w 7324725"/>
              <a:gd name="connsiteY55" fmla="*/ 2247900 h 2533650"/>
              <a:gd name="connsiteX56" fmla="*/ 6753225 w 7324725"/>
              <a:gd name="connsiteY56" fmla="*/ 2276475 h 2533650"/>
              <a:gd name="connsiteX57" fmla="*/ 6953250 w 7324725"/>
              <a:gd name="connsiteY57" fmla="*/ 2305050 h 2533650"/>
              <a:gd name="connsiteX58" fmla="*/ 7181850 w 7324725"/>
              <a:gd name="connsiteY58" fmla="*/ 2333625 h 2533650"/>
              <a:gd name="connsiteX59" fmla="*/ 7324725 w 7324725"/>
              <a:gd name="connsiteY59" fmla="*/ 2381250 h 2533650"/>
              <a:gd name="connsiteX60" fmla="*/ 7324725 w 7324725"/>
              <a:gd name="connsiteY60" fmla="*/ 2533650 h 2533650"/>
              <a:gd name="connsiteX61" fmla="*/ 0 w 7324725"/>
              <a:gd name="connsiteY61" fmla="*/ 2533650 h 2533650"/>
              <a:gd name="connsiteX62" fmla="*/ 0 w 7324725"/>
              <a:gd name="connsiteY62" fmla="*/ 0 h 2533650"/>
              <a:gd name="connsiteX63" fmla="*/ 266700 w 7324725"/>
              <a:gd name="connsiteY63" fmla="*/ 171450 h 2533650"/>
              <a:gd name="connsiteX0" fmla="*/ 266700 w 7324725"/>
              <a:gd name="connsiteY0" fmla="*/ 171450 h 2533650"/>
              <a:gd name="connsiteX1" fmla="*/ 781050 w 7324725"/>
              <a:gd name="connsiteY1" fmla="*/ 104775 h 2533650"/>
              <a:gd name="connsiteX2" fmla="*/ 866775 w 7324725"/>
              <a:gd name="connsiteY2" fmla="*/ 219075 h 2533650"/>
              <a:gd name="connsiteX3" fmla="*/ 866775 w 7324725"/>
              <a:gd name="connsiteY3" fmla="*/ 504825 h 2533650"/>
              <a:gd name="connsiteX4" fmla="*/ 1038225 w 7324725"/>
              <a:gd name="connsiteY4" fmla="*/ 695325 h 2533650"/>
              <a:gd name="connsiteX5" fmla="*/ 1190625 w 7324725"/>
              <a:gd name="connsiteY5" fmla="*/ 762000 h 2533650"/>
              <a:gd name="connsiteX6" fmla="*/ 1323975 w 7324725"/>
              <a:gd name="connsiteY6" fmla="*/ 685800 h 2533650"/>
              <a:gd name="connsiteX7" fmla="*/ 1409700 w 7324725"/>
              <a:gd name="connsiteY7" fmla="*/ 609600 h 2533650"/>
              <a:gd name="connsiteX8" fmla="*/ 1447800 w 7324725"/>
              <a:gd name="connsiteY8" fmla="*/ 609600 h 2533650"/>
              <a:gd name="connsiteX9" fmla="*/ 1552575 w 7324725"/>
              <a:gd name="connsiteY9" fmla="*/ 609600 h 2533650"/>
              <a:gd name="connsiteX10" fmla="*/ 1724025 w 7324725"/>
              <a:gd name="connsiteY10" fmla="*/ 647700 h 2533650"/>
              <a:gd name="connsiteX11" fmla="*/ 1752600 w 7324725"/>
              <a:gd name="connsiteY11" fmla="*/ 752475 h 2533650"/>
              <a:gd name="connsiteX12" fmla="*/ 1762125 w 7324725"/>
              <a:gd name="connsiteY12" fmla="*/ 866775 h 2533650"/>
              <a:gd name="connsiteX13" fmla="*/ 1781175 w 7324725"/>
              <a:gd name="connsiteY13" fmla="*/ 895350 h 2533650"/>
              <a:gd name="connsiteX14" fmla="*/ 1809750 w 7324725"/>
              <a:gd name="connsiteY14" fmla="*/ 990600 h 2533650"/>
              <a:gd name="connsiteX15" fmla="*/ 1924050 w 7324725"/>
              <a:gd name="connsiteY15" fmla="*/ 1066800 h 2533650"/>
              <a:gd name="connsiteX16" fmla="*/ 2276475 w 7324725"/>
              <a:gd name="connsiteY16" fmla="*/ 1095375 h 2533650"/>
              <a:gd name="connsiteX17" fmla="*/ 2447925 w 7324725"/>
              <a:gd name="connsiteY17" fmla="*/ 1104900 h 2533650"/>
              <a:gd name="connsiteX18" fmla="*/ 2581275 w 7324725"/>
              <a:gd name="connsiteY18" fmla="*/ 1095375 h 2533650"/>
              <a:gd name="connsiteX19" fmla="*/ 2667000 w 7324725"/>
              <a:gd name="connsiteY19" fmla="*/ 1104900 h 2533650"/>
              <a:gd name="connsiteX20" fmla="*/ 2828925 w 7324725"/>
              <a:gd name="connsiteY20" fmla="*/ 1114425 h 2533650"/>
              <a:gd name="connsiteX21" fmla="*/ 2905125 w 7324725"/>
              <a:gd name="connsiteY21" fmla="*/ 1095375 h 2533650"/>
              <a:gd name="connsiteX22" fmla="*/ 2952750 w 7324725"/>
              <a:gd name="connsiteY22" fmla="*/ 1162050 h 2533650"/>
              <a:gd name="connsiteX23" fmla="*/ 2962275 w 7324725"/>
              <a:gd name="connsiteY23" fmla="*/ 1190625 h 2533650"/>
              <a:gd name="connsiteX24" fmla="*/ 3124200 w 7324725"/>
              <a:gd name="connsiteY24" fmla="*/ 1295400 h 2533650"/>
              <a:gd name="connsiteX25" fmla="*/ 3390900 w 7324725"/>
              <a:gd name="connsiteY25" fmla="*/ 1295400 h 2533650"/>
              <a:gd name="connsiteX26" fmla="*/ 3590925 w 7324725"/>
              <a:gd name="connsiteY26" fmla="*/ 1304925 h 2533650"/>
              <a:gd name="connsiteX27" fmla="*/ 3695700 w 7324725"/>
              <a:gd name="connsiteY27" fmla="*/ 1266825 h 2533650"/>
              <a:gd name="connsiteX28" fmla="*/ 3790950 w 7324725"/>
              <a:gd name="connsiteY28" fmla="*/ 1257300 h 2533650"/>
              <a:gd name="connsiteX29" fmla="*/ 3905250 w 7324725"/>
              <a:gd name="connsiteY29" fmla="*/ 1257300 h 2533650"/>
              <a:gd name="connsiteX30" fmla="*/ 4067175 w 7324725"/>
              <a:gd name="connsiteY30" fmla="*/ 1276350 h 2533650"/>
              <a:gd name="connsiteX31" fmla="*/ 4267200 w 7324725"/>
              <a:gd name="connsiteY31" fmla="*/ 1323975 h 2533650"/>
              <a:gd name="connsiteX32" fmla="*/ 4305300 w 7324725"/>
              <a:gd name="connsiteY32" fmla="*/ 1409700 h 2533650"/>
              <a:gd name="connsiteX33" fmla="*/ 4324350 w 7324725"/>
              <a:gd name="connsiteY33" fmla="*/ 1438275 h 2533650"/>
              <a:gd name="connsiteX34" fmla="*/ 4419600 w 7324725"/>
              <a:gd name="connsiteY34" fmla="*/ 1533525 h 2533650"/>
              <a:gd name="connsiteX35" fmla="*/ 4495800 w 7324725"/>
              <a:gd name="connsiteY35" fmla="*/ 1590675 h 2533650"/>
              <a:gd name="connsiteX36" fmla="*/ 4552950 w 7324725"/>
              <a:gd name="connsiteY36" fmla="*/ 1609725 h 2533650"/>
              <a:gd name="connsiteX37" fmla="*/ 4581525 w 7324725"/>
              <a:gd name="connsiteY37" fmla="*/ 1638300 h 2533650"/>
              <a:gd name="connsiteX38" fmla="*/ 4733925 w 7324725"/>
              <a:gd name="connsiteY38" fmla="*/ 1724025 h 2533650"/>
              <a:gd name="connsiteX39" fmla="*/ 4791075 w 7324725"/>
              <a:gd name="connsiteY39" fmla="*/ 1809750 h 2533650"/>
              <a:gd name="connsiteX40" fmla="*/ 4810125 w 7324725"/>
              <a:gd name="connsiteY40" fmla="*/ 1876425 h 2533650"/>
              <a:gd name="connsiteX41" fmla="*/ 4838700 w 7324725"/>
              <a:gd name="connsiteY41" fmla="*/ 1952625 h 2533650"/>
              <a:gd name="connsiteX42" fmla="*/ 4848225 w 7324725"/>
              <a:gd name="connsiteY42" fmla="*/ 1981200 h 2533650"/>
              <a:gd name="connsiteX43" fmla="*/ 4876800 w 7324725"/>
              <a:gd name="connsiteY43" fmla="*/ 1990725 h 2533650"/>
              <a:gd name="connsiteX44" fmla="*/ 4895850 w 7324725"/>
              <a:gd name="connsiteY44" fmla="*/ 2009775 h 2533650"/>
              <a:gd name="connsiteX45" fmla="*/ 4991100 w 7324725"/>
              <a:gd name="connsiteY45" fmla="*/ 2124075 h 2533650"/>
              <a:gd name="connsiteX46" fmla="*/ 5076825 w 7324725"/>
              <a:gd name="connsiteY46" fmla="*/ 2162175 h 2533650"/>
              <a:gd name="connsiteX47" fmla="*/ 5267325 w 7324725"/>
              <a:gd name="connsiteY47" fmla="*/ 2190750 h 2533650"/>
              <a:gd name="connsiteX48" fmla="*/ 5305425 w 7324725"/>
              <a:gd name="connsiteY48" fmla="*/ 2209800 h 2533650"/>
              <a:gd name="connsiteX49" fmla="*/ 5334000 w 7324725"/>
              <a:gd name="connsiteY49" fmla="*/ 2219325 h 2533650"/>
              <a:gd name="connsiteX50" fmla="*/ 5391150 w 7324725"/>
              <a:gd name="connsiteY50" fmla="*/ 2219325 h 2533650"/>
              <a:gd name="connsiteX51" fmla="*/ 5476875 w 7324725"/>
              <a:gd name="connsiteY51" fmla="*/ 2219325 h 2533650"/>
              <a:gd name="connsiteX52" fmla="*/ 5667375 w 7324725"/>
              <a:gd name="connsiteY52" fmla="*/ 2219325 h 2533650"/>
              <a:gd name="connsiteX53" fmla="*/ 5867400 w 7324725"/>
              <a:gd name="connsiteY53" fmla="*/ 2209800 h 2533650"/>
              <a:gd name="connsiteX54" fmla="*/ 6438900 w 7324725"/>
              <a:gd name="connsiteY54" fmla="*/ 2247900 h 2533650"/>
              <a:gd name="connsiteX55" fmla="*/ 6524625 w 7324725"/>
              <a:gd name="connsiteY55" fmla="*/ 2247900 h 2533650"/>
              <a:gd name="connsiteX56" fmla="*/ 6753225 w 7324725"/>
              <a:gd name="connsiteY56" fmla="*/ 2276475 h 2533650"/>
              <a:gd name="connsiteX57" fmla="*/ 6953250 w 7324725"/>
              <a:gd name="connsiteY57" fmla="*/ 2305050 h 2533650"/>
              <a:gd name="connsiteX58" fmla="*/ 7181850 w 7324725"/>
              <a:gd name="connsiteY58" fmla="*/ 2333625 h 2533650"/>
              <a:gd name="connsiteX59" fmla="*/ 7324725 w 7324725"/>
              <a:gd name="connsiteY59" fmla="*/ 2381250 h 2533650"/>
              <a:gd name="connsiteX60" fmla="*/ 7324725 w 7324725"/>
              <a:gd name="connsiteY60" fmla="*/ 2533650 h 2533650"/>
              <a:gd name="connsiteX61" fmla="*/ 0 w 7324725"/>
              <a:gd name="connsiteY61" fmla="*/ 2533650 h 2533650"/>
              <a:gd name="connsiteX62" fmla="*/ 0 w 7324725"/>
              <a:gd name="connsiteY62" fmla="*/ 0 h 2533650"/>
              <a:gd name="connsiteX63" fmla="*/ 266700 w 7324725"/>
              <a:gd name="connsiteY63" fmla="*/ 171450 h 2533650"/>
              <a:gd name="connsiteX0" fmla="*/ 266700 w 7324725"/>
              <a:gd name="connsiteY0" fmla="*/ 171450 h 2533650"/>
              <a:gd name="connsiteX1" fmla="*/ 781050 w 7324725"/>
              <a:gd name="connsiteY1" fmla="*/ 104775 h 2533650"/>
              <a:gd name="connsiteX2" fmla="*/ 866775 w 7324725"/>
              <a:gd name="connsiteY2" fmla="*/ 219075 h 2533650"/>
              <a:gd name="connsiteX3" fmla="*/ 866775 w 7324725"/>
              <a:gd name="connsiteY3" fmla="*/ 504825 h 2533650"/>
              <a:gd name="connsiteX4" fmla="*/ 1038225 w 7324725"/>
              <a:gd name="connsiteY4" fmla="*/ 695325 h 2533650"/>
              <a:gd name="connsiteX5" fmla="*/ 1190625 w 7324725"/>
              <a:gd name="connsiteY5" fmla="*/ 762000 h 2533650"/>
              <a:gd name="connsiteX6" fmla="*/ 1323975 w 7324725"/>
              <a:gd name="connsiteY6" fmla="*/ 685800 h 2533650"/>
              <a:gd name="connsiteX7" fmla="*/ 1409700 w 7324725"/>
              <a:gd name="connsiteY7" fmla="*/ 609600 h 2533650"/>
              <a:gd name="connsiteX8" fmla="*/ 1447800 w 7324725"/>
              <a:gd name="connsiteY8" fmla="*/ 609600 h 2533650"/>
              <a:gd name="connsiteX9" fmla="*/ 1552575 w 7324725"/>
              <a:gd name="connsiteY9" fmla="*/ 609600 h 2533650"/>
              <a:gd name="connsiteX10" fmla="*/ 1724025 w 7324725"/>
              <a:gd name="connsiteY10" fmla="*/ 647700 h 2533650"/>
              <a:gd name="connsiteX11" fmla="*/ 1752600 w 7324725"/>
              <a:gd name="connsiteY11" fmla="*/ 752475 h 2533650"/>
              <a:gd name="connsiteX12" fmla="*/ 1762125 w 7324725"/>
              <a:gd name="connsiteY12" fmla="*/ 866775 h 2533650"/>
              <a:gd name="connsiteX13" fmla="*/ 1781175 w 7324725"/>
              <a:gd name="connsiteY13" fmla="*/ 895350 h 2533650"/>
              <a:gd name="connsiteX14" fmla="*/ 1809750 w 7324725"/>
              <a:gd name="connsiteY14" fmla="*/ 990600 h 2533650"/>
              <a:gd name="connsiteX15" fmla="*/ 1924050 w 7324725"/>
              <a:gd name="connsiteY15" fmla="*/ 1066800 h 2533650"/>
              <a:gd name="connsiteX16" fmla="*/ 2276475 w 7324725"/>
              <a:gd name="connsiteY16" fmla="*/ 1095375 h 2533650"/>
              <a:gd name="connsiteX17" fmla="*/ 2447925 w 7324725"/>
              <a:gd name="connsiteY17" fmla="*/ 1104900 h 2533650"/>
              <a:gd name="connsiteX18" fmla="*/ 2581275 w 7324725"/>
              <a:gd name="connsiteY18" fmla="*/ 1095375 h 2533650"/>
              <a:gd name="connsiteX19" fmla="*/ 2667000 w 7324725"/>
              <a:gd name="connsiteY19" fmla="*/ 1104900 h 2533650"/>
              <a:gd name="connsiteX20" fmla="*/ 2828925 w 7324725"/>
              <a:gd name="connsiteY20" fmla="*/ 1114425 h 2533650"/>
              <a:gd name="connsiteX21" fmla="*/ 3057525 w 7324725"/>
              <a:gd name="connsiteY21" fmla="*/ 1085850 h 2533650"/>
              <a:gd name="connsiteX22" fmla="*/ 2952750 w 7324725"/>
              <a:gd name="connsiteY22" fmla="*/ 1162050 h 2533650"/>
              <a:gd name="connsiteX23" fmla="*/ 2962275 w 7324725"/>
              <a:gd name="connsiteY23" fmla="*/ 1190625 h 2533650"/>
              <a:gd name="connsiteX24" fmla="*/ 3124200 w 7324725"/>
              <a:gd name="connsiteY24" fmla="*/ 1295400 h 2533650"/>
              <a:gd name="connsiteX25" fmla="*/ 3390900 w 7324725"/>
              <a:gd name="connsiteY25" fmla="*/ 1295400 h 2533650"/>
              <a:gd name="connsiteX26" fmla="*/ 3590925 w 7324725"/>
              <a:gd name="connsiteY26" fmla="*/ 1304925 h 2533650"/>
              <a:gd name="connsiteX27" fmla="*/ 3695700 w 7324725"/>
              <a:gd name="connsiteY27" fmla="*/ 1266825 h 2533650"/>
              <a:gd name="connsiteX28" fmla="*/ 3790950 w 7324725"/>
              <a:gd name="connsiteY28" fmla="*/ 1257300 h 2533650"/>
              <a:gd name="connsiteX29" fmla="*/ 3905250 w 7324725"/>
              <a:gd name="connsiteY29" fmla="*/ 1257300 h 2533650"/>
              <a:gd name="connsiteX30" fmla="*/ 4067175 w 7324725"/>
              <a:gd name="connsiteY30" fmla="*/ 1276350 h 2533650"/>
              <a:gd name="connsiteX31" fmla="*/ 4267200 w 7324725"/>
              <a:gd name="connsiteY31" fmla="*/ 1323975 h 2533650"/>
              <a:gd name="connsiteX32" fmla="*/ 4305300 w 7324725"/>
              <a:gd name="connsiteY32" fmla="*/ 1409700 h 2533650"/>
              <a:gd name="connsiteX33" fmla="*/ 4324350 w 7324725"/>
              <a:gd name="connsiteY33" fmla="*/ 1438275 h 2533650"/>
              <a:gd name="connsiteX34" fmla="*/ 4419600 w 7324725"/>
              <a:gd name="connsiteY34" fmla="*/ 1533525 h 2533650"/>
              <a:gd name="connsiteX35" fmla="*/ 4495800 w 7324725"/>
              <a:gd name="connsiteY35" fmla="*/ 1590675 h 2533650"/>
              <a:gd name="connsiteX36" fmla="*/ 4552950 w 7324725"/>
              <a:gd name="connsiteY36" fmla="*/ 1609725 h 2533650"/>
              <a:gd name="connsiteX37" fmla="*/ 4581525 w 7324725"/>
              <a:gd name="connsiteY37" fmla="*/ 1638300 h 2533650"/>
              <a:gd name="connsiteX38" fmla="*/ 4733925 w 7324725"/>
              <a:gd name="connsiteY38" fmla="*/ 1724025 h 2533650"/>
              <a:gd name="connsiteX39" fmla="*/ 4791075 w 7324725"/>
              <a:gd name="connsiteY39" fmla="*/ 1809750 h 2533650"/>
              <a:gd name="connsiteX40" fmla="*/ 4810125 w 7324725"/>
              <a:gd name="connsiteY40" fmla="*/ 1876425 h 2533650"/>
              <a:gd name="connsiteX41" fmla="*/ 4838700 w 7324725"/>
              <a:gd name="connsiteY41" fmla="*/ 1952625 h 2533650"/>
              <a:gd name="connsiteX42" fmla="*/ 4848225 w 7324725"/>
              <a:gd name="connsiteY42" fmla="*/ 1981200 h 2533650"/>
              <a:gd name="connsiteX43" fmla="*/ 4876800 w 7324725"/>
              <a:gd name="connsiteY43" fmla="*/ 1990725 h 2533650"/>
              <a:gd name="connsiteX44" fmla="*/ 4895850 w 7324725"/>
              <a:gd name="connsiteY44" fmla="*/ 2009775 h 2533650"/>
              <a:gd name="connsiteX45" fmla="*/ 4991100 w 7324725"/>
              <a:gd name="connsiteY45" fmla="*/ 2124075 h 2533650"/>
              <a:gd name="connsiteX46" fmla="*/ 5076825 w 7324725"/>
              <a:gd name="connsiteY46" fmla="*/ 2162175 h 2533650"/>
              <a:gd name="connsiteX47" fmla="*/ 5267325 w 7324725"/>
              <a:gd name="connsiteY47" fmla="*/ 2190750 h 2533650"/>
              <a:gd name="connsiteX48" fmla="*/ 5305425 w 7324725"/>
              <a:gd name="connsiteY48" fmla="*/ 2209800 h 2533650"/>
              <a:gd name="connsiteX49" fmla="*/ 5334000 w 7324725"/>
              <a:gd name="connsiteY49" fmla="*/ 2219325 h 2533650"/>
              <a:gd name="connsiteX50" fmla="*/ 5391150 w 7324725"/>
              <a:gd name="connsiteY50" fmla="*/ 2219325 h 2533650"/>
              <a:gd name="connsiteX51" fmla="*/ 5476875 w 7324725"/>
              <a:gd name="connsiteY51" fmla="*/ 2219325 h 2533650"/>
              <a:gd name="connsiteX52" fmla="*/ 5667375 w 7324725"/>
              <a:gd name="connsiteY52" fmla="*/ 2219325 h 2533650"/>
              <a:gd name="connsiteX53" fmla="*/ 5867400 w 7324725"/>
              <a:gd name="connsiteY53" fmla="*/ 2209800 h 2533650"/>
              <a:gd name="connsiteX54" fmla="*/ 6438900 w 7324725"/>
              <a:gd name="connsiteY54" fmla="*/ 2247900 h 2533650"/>
              <a:gd name="connsiteX55" fmla="*/ 6524625 w 7324725"/>
              <a:gd name="connsiteY55" fmla="*/ 2247900 h 2533650"/>
              <a:gd name="connsiteX56" fmla="*/ 6753225 w 7324725"/>
              <a:gd name="connsiteY56" fmla="*/ 2276475 h 2533650"/>
              <a:gd name="connsiteX57" fmla="*/ 6953250 w 7324725"/>
              <a:gd name="connsiteY57" fmla="*/ 2305050 h 2533650"/>
              <a:gd name="connsiteX58" fmla="*/ 7181850 w 7324725"/>
              <a:gd name="connsiteY58" fmla="*/ 2333625 h 2533650"/>
              <a:gd name="connsiteX59" fmla="*/ 7324725 w 7324725"/>
              <a:gd name="connsiteY59" fmla="*/ 2381250 h 2533650"/>
              <a:gd name="connsiteX60" fmla="*/ 7324725 w 7324725"/>
              <a:gd name="connsiteY60" fmla="*/ 2533650 h 2533650"/>
              <a:gd name="connsiteX61" fmla="*/ 0 w 7324725"/>
              <a:gd name="connsiteY61" fmla="*/ 2533650 h 2533650"/>
              <a:gd name="connsiteX62" fmla="*/ 0 w 7324725"/>
              <a:gd name="connsiteY62" fmla="*/ 0 h 2533650"/>
              <a:gd name="connsiteX63" fmla="*/ 266700 w 7324725"/>
              <a:gd name="connsiteY63" fmla="*/ 171450 h 2533650"/>
              <a:gd name="connsiteX0" fmla="*/ 266700 w 7324725"/>
              <a:gd name="connsiteY0" fmla="*/ 171450 h 2533650"/>
              <a:gd name="connsiteX1" fmla="*/ 781050 w 7324725"/>
              <a:gd name="connsiteY1" fmla="*/ 104775 h 2533650"/>
              <a:gd name="connsiteX2" fmla="*/ 866775 w 7324725"/>
              <a:gd name="connsiteY2" fmla="*/ 219075 h 2533650"/>
              <a:gd name="connsiteX3" fmla="*/ 866775 w 7324725"/>
              <a:gd name="connsiteY3" fmla="*/ 504825 h 2533650"/>
              <a:gd name="connsiteX4" fmla="*/ 1038225 w 7324725"/>
              <a:gd name="connsiteY4" fmla="*/ 695325 h 2533650"/>
              <a:gd name="connsiteX5" fmla="*/ 1190625 w 7324725"/>
              <a:gd name="connsiteY5" fmla="*/ 762000 h 2533650"/>
              <a:gd name="connsiteX6" fmla="*/ 1323975 w 7324725"/>
              <a:gd name="connsiteY6" fmla="*/ 685800 h 2533650"/>
              <a:gd name="connsiteX7" fmla="*/ 1409700 w 7324725"/>
              <a:gd name="connsiteY7" fmla="*/ 609600 h 2533650"/>
              <a:gd name="connsiteX8" fmla="*/ 1447800 w 7324725"/>
              <a:gd name="connsiteY8" fmla="*/ 609600 h 2533650"/>
              <a:gd name="connsiteX9" fmla="*/ 1552575 w 7324725"/>
              <a:gd name="connsiteY9" fmla="*/ 609600 h 2533650"/>
              <a:gd name="connsiteX10" fmla="*/ 1724025 w 7324725"/>
              <a:gd name="connsiteY10" fmla="*/ 647700 h 2533650"/>
              <a:gd name="connsiteX11" fmla="*/ 1752600 w 7324725"/>
              <a:gd name="connsiteY11" fmla="*/ 752475 h 2533650"/>
              <a:gd name="connsiteX12" fmla="*/ 1762125 w 7324725"/>
              <a:gd name="connsiteY12" fmla="*/ 866775 h 2533650"/>
              <a:gd name="connsiteX13" fmla="*/ 1781175 w 7324725"/>
              <a:gd name="connsiteY13" fmla="*/ 895350 h 2533650"/>
              <a:gd name="connsiteX14" fmla="*/ 1809750 w 7324725"/>
              <a:gd name="connsiteY14" fmla="*/ 990600 h 2533650"/>
              <a:gd name="connsiteX15" fmla="*/ 1924050 w 7324725"/>
              <a:gd name="connsiteY15" fmla="*/ 1066800 h 2533650"/>
              <a:gd name="connsiteX16" fmla="*/ 2276475 w 7324725"/>
              <a:gd name="connsiteY16" fmla="*/ 1095375 h 2533650"/>
              <a:gd name="connsiteX17" fmla="*/ 2447925 w 7324725"/>
              <a:gd name="connsiteY17" fmla="*/ 1104900 h 2533650"/>
              <a:gd name="connsiteX18" fmla="*/ 2581275 w 7324725"/>
              <a:gd name="connsiteY18" fmla="*/ 1095375 h 2533650"/>
              <a:gd name="connsiteX19" fmla="*/ 2667000 w 7324725"/>
              <a:gd name="connsiteY19" fmla="*/ 1104900 h 2533650"/>
              <a:gd name="connsiteX20" fmla="*/ 2828925 w 7324725"/>
              <a:gd name="connsiteY20" fmla="*/ 1114425 h 2533650"/>
              <a:gd name="connsiteX21" fmla="*/ 3057525 w 7324725"/>
              <a:gd name="connsiteY21" fmla="*/ 1085850 h 2533650"/>
              <a:gd name="connsiteX22" fmla="*/ 2952750 w 7324725"/>
              <a:gd name="connsiteY22" fmla="*/ 1162050 h 2533650"/>
              <a:gd name="connsiteX23" fmla="*/ 3181350 w 7324725"/>
              <a:gd name="connsiteY23" fmla="*/ 1181100 h 2533650"/>
              <a:gd name="connsiteX24" fmla="*/ 3124200 w 7324725"/>
              <a:gd name="connsiteY24" fmla="*/ 1295400 h 2533650"/>
              <a:gd name="connsiteX25" fmla="*/ 3390900 w 7324725"/>
              <a:gd name="connsiteY25" fmla="*/ 1295400 h 2533650"/>
              <a:gd name="connsiteX26" fmla="*/ 3590925 w 7324725"/>
              <a:gd name="connsiteY26" fmla="*/ 1304925 h 2533650"/>
              <a:gd name="connsiteX27" fmla="*/ 3695700 w 7324725"/>
              <a:gd name="connsiteY27" fmla="*/ 1266825 h 2533650"/>
              <a:gd name="connsiteX28" fmla="*/ 3790950 w 7324725"/>
              <a:gd name="connsiteY28" fmla="*/ 1257300 h 2533650"/>
              <a:gd name="connsiteX29" fmla="*/ 3905250 w 7324725"/>
              <a:gd name="connsiteY29" fmla="*/ 1257300 h 2533650"/>
              <a:gd name="connsiteX30" fmla="*/ 4067175 w 7324725"/>
              <a:gd name="connsiteY30" fmla="*/ 1276350 h 2533650"/>
              <a:gd name="connsiteX31" fmla="*/ 4267200 w 7324725"/>
              <a:gd name="connsiteY31" fmla="*/ 1323975 h 2533650"/>
              <a:gd name="connsiteX32" fmla="*/ 4305300 w 7324725"/>
              <a:gd name="connsiteY32" fmla="*/ 1409700 h 2533650"/>
              <a:gd name="connsiteX33" fmla="*/ 4324350 w 7324725"/>
              <a:gd name="connsiteY33" fmla="*/ 1438275 h 2533650"/>
              <a:gd name="connsiteX34" fmla="*/ 4419600 w 7324725"/>
              <a:gd name="connsiteY34" fmla="*/ 1533525 h 2533650"/>
              <a:gd name="connsiteX35" fmla="*/ 4495800 w 7324725"/>
              <a:gd name="connsiteY35" fmla="*/ 1590675 h 2533650"/>
              <a:gd name="connsiteX36" fmla="*/ 4552950 w 7324725"/>
              <a:gd name="connsiteY36" fmla="*/ 1609725 h 2533650"/>
              <a:gd name="connsiteX37" fmla="*/ 4581525 w 7324725"/>
              <a:gd name="connsiteY37" fmla="*/ 1638300 h 2533650"/>
              <a:gd name="connsiteX38" fmla="*/ 4733925 w 7324725"/>
              <a:gd name="connsiteY38" fmla="*/ 1724025 h 2533650"/>
              <a:gd name="connsiteX39" fmla="*/ 4791075 w 7324725"/>
              <a:gd name="connsiteY39" fmla="*/ 1809750 h 2533650"/>
              <a:gd name="connsiteX40" fmla="*/ 4810125 w 7324725"/>
              <a:gd name="connsiteY40" fmla="*/ 1876425 h 2533650"/>
              <a:gd name="connsiteX41" fmla="*/ 4838700 w 7324725"/>
              <a:gd name="connsiteY41" fmla="*/ 1952625 h 2533650"/>
              <a:gd name="connsiteX42" fmla="*/ 4848225 w 7324725"/>
              <a:gd name="connsiteY42" fmla="*/ 1981200 h 2533650"/>
              <a:gd name="connsiteX43" fmla="*/ 4876800 w 7324725"/>
              <a:gd name="connsiteY43" fmla="*/ 1990725 h 2533650"/>
              <a:gd name="connsiteX44" fmla="*/ 4895850 w 7324725"/>
              <a:gd name="connsiteY44" fmla="*/ 2009775 h 2533650"/>
              <a:gd name="connsiteX45" fmla="*/ 4991100 w 7324725"/>
              <a:gd name="connsiteY45" fmla="*/ 2124075 h 2533650"/>
              <a:gd name="connsiteX46" fmla="*/ 5076825 w 7324725"/>
              <a:gd name="connsiteY46" fmla="*/ 2162175 h 2533650"/>
              <a:gd name="connsiteX47" fmla="*/ 5267325 w 7324725"/>
              <a:gd name="connsiteY47" fmla="*/ 2190750 h 2533650"/>
              <a:gd name="connsiteX48" fmla="*/ 5305425 w 7324725"/>
              <a:gd name="connsiteY48" fmla="*/ 2209800 h 2533650"/>
              <a:gd name="connsiteX49" fmla="*/ 5334000 w 7324725"/>
              <a:gd name="connsiteY49" fmla="*/ 2219325 h 2533650"/>
              <a:gd name="connsiteX50" fmla="*/ 5391150 w 7324725"/>
              <a:gd name="connsiteY50" fmla="*/ 2219325 h 2533650"/>
              <a:gd name="connsiteX51" fmla="*/ 5476875 w 7324725"/>
              <a:gd name="connsiteY51" fmla="*/ 2219325 h 2533650"/>
              <a:gd name="connsiteX52" fmla="*/ 5667375 w 7324725"/>
              <a:gd name="connsiteY52" fmla="*/ 2219325 h 2533650"/>
              <a:gd name="connsiteX53" fmla="*/ 5867400 w 7324725"/>
              <a:gd name="connsiteY53" fmla="*/ 2209800 h 2533650"/>
              <a:gd name="connsiteX54" fmla="*/ 6438900 w 7324725"/>
              <a:gd name="connsiteY54" fmla="*/ 2247900 h 2533650"/>
              <a:gd name="connsiteX55" fmla="*/ 6524625 w 7324725"/>
              <a:gd name="connsiteY55" fmla="*/ 2247900 h 2533650"/>
              <a:gd name="connsiteX56" fmla="*/ 6753225 w 7324725"/>
              <a:gd name="connsiteY56" fmla="*/ 2276475 h 2533650"/>
              <a:gd name="connsiteX57" fmla="*/ 6953250 w 7324725"/>
              <a:gd name="connsiteY57" fmla="*/ 2305050 h 2533650"/>
              <a:gd name="connsiteX58" fmla="*/ 7181850 w 7324725"/>
              <a:gd name="connsiteY58" fmla="*/ 2333625 h 2533650"/>
              <a:gd name="connsiteX59" fmla="*/ 7324725 w 7324725"/>
              <a:gd name="connsiteY59" fmla="*/ 2381250 h 2533650"/>
              <a:gd name="connsiteX60" fmla="*/ 7324725 w 7324725"/>
              <a:gd name="connsiteY60" fmla="*/ 2533650 h 2533650"/>
              <a:gd name="connsiteX61" fmla="*/ 0 w 7324725"/>
              <a:gd name="connsiteY61" fmla="*/ 2533650 h 2533650"/>
              <a:gd name="connsiteX62" fmla="*/ 0 w 7324725"/>
              <a:gd name="connsiteY62" fmla="*/ 0 h 2533650"/>
              <a:gd name="connsiteX63" fmla="*/ 266700 w 7324725"/>
              <a:gd name="connsiteY63" fmla="*/ 171450 h 2533650"/>
              <a:gd name="connsiteX0" fmla="*/ 266700 w 7324725"/>
              <a:gd name="connsiteY0" fmla="*/ 171450 h 2533650"/>
              <a:gd name="connsiteX1" fmla="*/ 781050 w 7324725"/>
              <a:gd name="connsiteY1" fmla="*/ 104775 h 2533650"/>
              <a:gd name="connsiteX2" fmla="*/ 866775 w 7324725"/>
              <a:gd name="connsiteY2" fmla="*/ 219075 h 2533650"/>
              <a:gd name="connsiteX3" fmla="*/ 866775 w 7324725"/>
              <a:gd name="connsiteY3" fmla="*/ 504825 h 2533650"/>
              <a:gd name="connsiteX4" fmla="*/ 1038225 w 7324725"/>
              <a:gd name="connsiteY4" fmla="*/ 695325 h 2533650"/>
              <a:gd name="connsiteX5" fmla="*/ 1190625 w 7324725"/>
              <a:gd name="connsiteY5" fmla="*/ 762000 h 2533650"/>
              <a:gd name="connsiteX6" fmla="*/ 1323975 w 7324725"/>
              <a:gd name="connsiteY6" fmla="*/ 685800 h 2533650"/>
              <a:gd name="connsiteX7" fmla="*/ 1409700 w 7324725"/>
              <a:gd name="connsiteY7" fmla="*/ 609600 h 2533650"/>
              <a:gd name="connsiteX8" fmla="*/ 1447800 w 7324725"/>
              <a:gd name="connsiteY8" fmla="*/ 609600 h 2533650"/>
              <a:gd name="connsiteX9" fmla="*/ 1552575 w 7324725"/>
              <a:gd name="connsiteY9" fmla="*/ 609600 h 2533650"/>
              <a:gd name="connsiteX10" fmla="*/ 1724025 w 7324725"/>
              <a:gd name="connsiteY10" fmla="*/ 647700 h 2533650"/>
              <a:gd name="connsiteX11" fmla="*/ 1752600 w 7324725"/>
              <a:gd name="connsiteY11" fmla="*/ 752475 h 2533650"/>
              <a:gd name="connsiteX12" fmla="*/ 1762125 w 7324725"/>
              <a:gd name="connsiteY12" fmla="*/ 866775 h 2533650"/>
              <a:gd name="connsiteX13" fmla="*/ 1781175 w 7324725"/>
              <a:gd name="connsiteY13" fmla="*/ 895350 h 2533650"/>
              <a:gd name="connsiteX14" fmla="*/ 1809750 w 7324725"/>
              <a:gd name="connsiteY14" fmla="*/ 990600 h 2533650"/>
              <a:gd name="connsiteX15" fmla="*/ 1924050 w 7324725"/>
              <a:gd name="connsiteY15" fmla="*/ 1066800 h 2533650"/>
              <a:gd name="connsiteX16" fmla="*/ 2276475 w 7324725"/>
              <a:gd name="connsiteY16" fmla="*/ 1095375 h 2533650"/>
              <a:gd name="connsiteX17" fmla="*/ 2447925 w 7324725"/>
              <a:gd name="connsiteY17" fmla="*/ 1104900 h 2533650"/>
              <a:gd name="connsiteX18" fmla="*/ 2581275 w 7324725"/>
              <a:gd name="connsiteY18" fmla="*/ 1095375 h 2533650"/>
              <a:gd name="connsiteX19" fmla="*/ 2667000 w 7324725"/>
              <a:gd name="connsiteY19" fmla="*/ 1104900 h 2533650"/>
              <a:gd name="connsiteX20" fmla="*/ 2828925 w 7324725"/>
              <a:gd name="connsiteY20" fmla="*/ 1114425 h 2533650"/>
              <a:gd name="connsiteX21" fmla="*/ 3057525 w 7324725"/>
              <a:gd name="connsiteY21" fmla="*/ 1085850 h 2533650"/>
              <a:gd name="connsiteX22" fmla="*/ 3190875 w 7324725"/>
              <a:gd name="connsiteY22" fmla="*/ 1085850 h 2533650"/>
              <a:gd name="connsiteX23" fmla="*/ 3181350 w 7324725"/>
              <a:gd name="connsiteY23" fmla="*/ 1181100 h 2533650"/>
              <a:gd name="connsiteX24" fmla="*/ 3124200 w 7324725"/>
              <a:gd name="connsiteY24" fmla="*/ 1295400 h 2533650"/>
              <a:gd name="connsiteX25" fmla="*/ 3390900 w 7324725"/>
              <a:gd name="connsiteY25" fmla="*/ 1295400 h 2533650"/>
              <a:gd name="connsiteX26" fmla="*/ 3590925 w 7324725"/>
              <a:gd name="connsiteY26" fmla="*/ 1304925 h 2533650"/>
              <a:gd name="connsiteX27" fmla="*/ 3695700 w 7324725"/>
              <a:gd name="connsiteY27" fmla="*/ 1266825 h 2533650"/>
              <a:gd name="connsiteX28" fmla="*/ 3790950 w 7324725"/>
              <a:gd name="connsiteY28" fmla="*/ 1257300 h 2533650"/>
              <a:gd name="connsiteX29" fmla="*/ 3905250 w 7324725"/>
              <a:gd name="connsiteY29" fmla="*/ 1257300 h 2533650"/>
              <a:gd name="connsiteX30" fmla="*/ 4067175 w 7324725"/>
              <a:gd name="connsiteY30" fmla="*/ 1276350 h 2533650"/>
              <a:gd name="connsiteX31" fmla="*/ 4267200 w 7324725"/>
              <a:gd name="connsiteY31" fmla="*/ 1323975 h 2533650"/>
              <a:gd name="connsiteX32" fmla="*/ 4305300 w 7324725"/>
              <a:gd name="connsiteY32" fmla="*/ 1409700 h 2533650"/>
              <a:gd name="connsiteX33" fmla="*/ 4324350 w 7324725"/>
              <a:gd name="connsiteY33" fmla="*/ 1438275 h 2533650"/>
              <a:gd name="connsiteX34" fmla="*/ 4419600 w 7324725"/>
              <a:gd name="connsiteY34" fmla="*/ 1533525 h 2533650"/>
              <a:gd name="connsiteX35" fmla="*/ 4495800 w 7324725"/>
              <a:gd name="connsiteY35" fmla="*/ 1590675 h 2533650"/>
              <a:gd name="connsiteX36" fmla="*/ 4552950 w 7324725"/>
              <a:gd name="connsiteY36" fmla="*/ 1609725 h 2533650"/>
              <a:gd name="connsiteX37" fmla="*/ 4581525 w 7324725"/>
              <a:gd name="connsiteY37" fmla="*/ 1638300 h 2533650"/>
              <a:gd name="connsiteX38" fmla="*/ 4733925 w 7324725"/>
              <a:gd name="connsiteY38" fmla="*/ 1724025 h 2533650"/>
              <a:gd name="connsiteX39" fmla="*/ 4791075 w 7324725"/>
              <a:gd name="connsiteY39" fmla="*/ 1809750 h 2533650"/>
              <a:gd name="connsiteX40" fmla="*/ 4810125 w 7324725"/>
              <a:gd name="connsiteY40" fmla="*/ 1876425 h 2533650"/>
              <a:gd name="connsiteX41" fmla="*/ 4838700 w 7324725"/>
              <a:gd name="connsiteY41" fmla="*/ 1952625 h 2533650"/>
              <a:gd name="connsiteX42" fmla="*/ 4848225 w 7324725"/>
              <a:gd name="connsiteY42" fmla="*/ 1981200 h 2533650"/>
              <a:gd name="connsiteX43" fmla="*/ 4876800 w 7324725"/>
              <a:gd name="connsiteY43" fmla="*/ 1990725 h 2533650"/>
              <a:gd name="connsiteX44" fmla="*/ 4895850 w 7324725"/>
              <a:gd name="connsiteY44" fmla="*/ 2009775 h 2533650"/>
              <a:gd name="connsiteX45" fmla="*/ 4991100 w 7324725"/>
              <a:gd name="connsiteY45" fmla="*/ 2124075 h 2533650"/>
              <a:gd name="connsiteX46" fmla="*/ 5076825 w 7324725"/>
              <a:gd name="connsiteY46" fmla="*/ 2162175 h 2533650"/>
              <a:gd name="connsiteX47" fmla="*/ 5267325 w 7324725"/>
              <a:gd name="connsiteY47" fmla="*/ 2190750 h 2533650"/>
              <a:gd name="connsiteX48" fmla="*/ 5305425 w 7324725"/>
              <a:gd name="connsiteY48" fmla="*/ 2209800 h 2533650"/>
              <a:gd name="connsiteX49" fmla="*/ 5334000 w 7324725"/>
              <a:gd name="connsiteY49" fmla="*/ 2219325 h 2533650"/>
              <a:gd name="connsiteX50" fmla="*/ 5391150 w 7324725"/>
              <a:gd name="connsiteY50" fmla="*/ 2219325 h 2533650"/>
              <a:gd name="connsiteX51" fmla="*/ 5476875 w 7324725"/>
              <a:gd name="connsiteY51" fmla="*/ 2219325 h 2533650"/>
              <a:gd name="connsiteX52" fmla="*/ 5667375 w 7324725"/>
              <a:gd name="connsiteY52" fmla="*/ 2219325 h 2533650"/>
              <a:gd name="connsiteX53" fmla="*/ 5867400 w 7324725"/>
              <a:gd name="connsiteY53" fmla="*/ 2209800 h 2533650"/>
              <a:gd name="connsiteX54" fmla="*/ 6438900 w 7324725"/>
              <a:gd name="connsiteY54" fmla="*/ 2247900 h 2533650"/>
              <a:gd name="connsiteX55" fmla="*/ 6524625 w 7324725"/>
              <a:gd name="connsiteY55" fmla="*/ 2247900 h 2533650"/>
              <a:gd name="connsiteX56" fmla="*/ 6753225 w 7324725"/>
              <a:gd name="connsiteY56" fmla="*/ 2276475 h 2533650"/>
              <a:gd name="connsiteX57" fmla="*/ 6953250 w 7324725"/>
              <a:gd name="connsiteY57" fmla="*/ 2305050 h 2533650"/>
              <a:gd name="connsiteX58" fmla="*/ 7181850 w 7324725"/>
              <a:gd name="connsiteY58" fmla="*/ 2333625 h 2533650"/>
              <a:gd name="connsiteX59" fmla="*/ 7324725 w 7324725"/>
              <a:gd name="connsiteY59" fmla="*/ 2381250 h 2533650"/>
              <a:gd name="connsiteX60" fmla="*/ 7324725 w 7324725"/>
              <a:gd name="connsiteY60" fmla="*/ 2533650 h 2533650"/>
              <a:gd name="connsiteX61" fmla="*/ 0 w 7324725"/>
              <a:gd name="connsiteY61" fmla="*/ 2533650 h 2533650"/>
              <a:gd name="connsiteX62" fmla="*/ 0 w 7324725"/>
              <a:gd name="connsiteY62" fmla="*/ 0 h 2533650"/>
              <a:gd name="connsiteX63" fmla="*/ 266700 w 7324725"/>
              <a:gd name="connsiteY63" fmla="*/ 171450 h 2533650"/>
              <a:gd name="connsiteX0" fmla="*/ 266700 w 7324725"/>
              <a:gd name="connsiteY0" fmla="*/ 171450 h 2533650"/>
              <a:gd name="connsiteX1" fmla="*/ 781050 w 7324725"/>
              <a:gd name="connsiteY1" fmla="*/ 104775 h 2533650"/>
              <a:gd name="connsiteX2" fmla="*/ 866775 w 7324725"/>
              <a:gd name="connsiteY2" fmla="*/ 219075 h 2533650"/>
              <a:gd name="connsiteX3" fmla="*/ 866775 w 7324725"/>
              <a:gd name="connsiteY3" fmla="*/ 504825 h 2533650"/>
              <a:gd name="connsiteX4" fmla="*/ 1038225 w 7324725"/>
              <a:gd name="connsiteY4" fmla="*/ 695325 h 2533650"/>
              <a:gd name="connsiteX5" fmla="*/ 1190625 w 7324725"/>
              <a:gd name="connsiteY5" fmla="*/ 762000 h 2533650"/>
              <a:gd name="connsiteX6" fmla="*/ 1323975 w 7324725"/>
              <a:gd name="connsiteY6" fmla="*/ 685800 h 2533650"/>
              <a:gd name="connsiteX7" fmla="*/ 1409700 w 7324725"/>
              <a:gd name="connsiteY7" fmla="*/ 609600 h 2533650"/>
              <a:gd name="connsiteX8" fmla="*/ 1447800 w 7324725"/>
              <a:gd name="connsiteY8" fmla="*/ 609600 h 2533650"/>
              <a:gd name="connsiteX9" fmla="*/ 1552575 w 7324725"/>
              <a:gd name="connsiteY9" fmla="*/ 609600 h 2533650"/>
              <a:gd name="connsiteX10" fmla="*/ 1724025 w 7324725"/>
              <a:gd name="connsiteY10" fmla="*/ 647700 h 2533650"/>
              <a:gd name="connsiteX11" fmla="*/ 1752600 w 7324725"/>
              <a:gd name="connsiteY11" fmla="*/ 752475 h 2533650"/>
              <a:gd name="connsiteX12" fmla="*/ 1762125 w 7324725"/>
              <a:gd name="connsiteY12" fmla="*/ 866775 h 2533650"/>
              <a:gd name="connsiteX13" fmla="*/ 1781175 w 7324725"/>
              <a:gd name="connsiteY13" fmla="*/ 895350 h 2533650"/>
              <a:gd name="connsiteX14" fmla="*/ 1809750 w 7324725"/>
              <a:gd name="connsiteY14" fmla="*/ 990600 h 2533650"/>
              <a:gd name="connsiteX15" fmla="*/ 1924050 w 7324725"/>
              <a:gd name="connsiteY15" fmla="*/ 1066800 h 2533650"/>
              <a:gd name="connsiteX16" fmla="*/ 2276475 w 7324725"/>
              <a:gd name="connsiteY16" fmla="*/ 1095375 h 2533650"/>
              <a:gd name="connsiteX17" fmla="*/ 2447925 w 7324725"/>
              <a:gd name="connsiteY17" fmla="*/ 1104900 h 2533650"/>
              <a:gd name="connsiteX18" fmla="*/ 2581275 w 7324725"/>
              <a:gd name="connsiteY18" fmla="*/ 1095375 h 2533650"/>
              <a:gd name="connsiteX19" fmla="*/ 2667000 w 7324725"/>
              <a:gd name="connsiteY19" fmla="*/ 1104900 h 2533650"/>
              <a:gd name="connsiteX20" fmla="*/ 2828925 w 7324725"/>
              <a:gd name="connsiteY20" fmla="*/ 1114425 h 2533650"/>
              <a:gd name="connsiteX21" fmla="*/ 3057525 w 7324725"/>
              <a:gd name="connsiteY21" fmla="*/ 1085850 h 2533650"/>
              <a:gd name="connsiteX22" fmla="*/ 3190875 w 7324725"/>
              <a:gd name="connsiteY22" fmla="*/ 1085850 h 2533650"/>
              <a:gd name="connsiteX23" fmla="*/ 3181350 w 7324725"/>
              <a:gd name="connsiteY23" fmla="*/ 1181100 h 2533650"/>
              <a:gd name="connsiteX24" fmla="*/ 3333750 w 7324725"/>
              <a:gd name="connsiteY24" fmla="*/ 1209675 h 2533650"/>
              <a:gd name="connsiteX25" fmla="*/ 3390900 w 7324725"/>
              <a:gd name="connsiteY25" fmla="*/ 1295400 h 2533650"/>
              <a:gd name="connsiteX26" fmla="*/ 3590925 w 7324725"/>
              <a:gd name="connsiteY26" fmla="*/ 1304925 h 2533650"/>
              <a:gd name="connsiteX27" fmla="*/ 3695700 w 7324725"/>
              <a:gd name="connsiteY27" fmla="*/ 1266825 h 2533650"/>
              <a:gd name="connsiteX28" fmla="*/ 3790950 w 7324725"/>
              <a:gd name="connsiteY28" fmla="*/ 1257300 h 2533650"/>
              <a:gd name="connsiteX29" fmla="*/ 3905250 w 7324725"/>
              <a:gd name="connsiteY29" fmla="*/ 1257300 h 2533650"/>
              <a:gd name="connsiteX30" fmla="*/ 4067175 w 7324725"/>
              <a:gd name="connsiteY30" fmla="*/ 1276350 h 2533650"/>
              <a:gd name="connsiteX31" fmla="*/ 4267200 w 7324725"/>
              <a:gd name="connsiteY31" fmla="*/ 1323975 h 2533650"/>
              <a:gd name="connsiteX32" fmla="*/ 4305300 w 7324725"/>
              <a:gd name="connsiteY32" fmla="*/ 1409700 h 2533650"/>
              <a:gd name="connsiteX33" fmla="*/ 4324350 w 7324725"/>
              <a:gd name="connsiteY33" fmla="*/ 1438275 h 2533650"/>
              <a:gd name="connsiteX34" fmla="*/ 4419600 w 7324725"/>
              <a:gd name="connsiteY34" fmla="*/ 1533525 h 2533650"/>
              <a:gd name="connsiteX35" fmla="*/ 4495800 w 7324725"/>
              <a:gd name="connsiteY35" fmla="*/ 1590675 h 2533650"/>
              <a:gd name="connsiteX36" fmla="*/ 4552950 w 7324725"/>
              <a:gd name="connsiteY36" fmla="*/ 1609725 h 2533650"/>
              <a:gd name="connsiteX37" fmla="*/ 4581525 w 7324725"/>
              <a:gd name="connsiteY37" fmla="*/ 1638300 h 2533650"/>
              <a:gd name="connsiteX38" fmla="*/ 4733925 w 7324725"/>
              <a:gd name="connsiteY38" fmla="*/ 1724025 h 2533650"/>
              <a:gd name="connsiteX39" fmla="*/ 4791075 w 7324725"/>
              <a:gd name="connsiteY39" fmla="*/ 1809750 h 2533650"/>
              <a:gd name="connsiteX40" fmla="*/ 4810125 w 7324725"/>
              <a:gd name="connsiteY40" fmla="*/ 1876425 h 2533650"/>
              <a:gd name="connsiteX41" fmla="*/ 4838700 w 7324725"/>
              <a:gd name="connsiteY41" fmla="*/ 1952625 h 2533650"/>
              <a:gd name="connsiteX42" fmla="*/ 4848225 w 7324725"/>
              <a:gd name="connsiteY42" fmla="*/ 1981200 h 2533650"/>
              <a:gd name="connsiteX43" fmla="*/ 4876800 w 7324725"/>
              <a:gd name="connsiteY43" fmla="*/ 1990725 h 2533650"/>
              <a:gd name="connsiteX44" fmla="*/ 4895850 w 7324725"/>
              <a:gd name="connsiteY44" fmla="*/ 2009775 h 2533650"/>
              <a:gd name="connsiteX45" fmla="*/ 4991100 w 7324725"/>
              <a:gd name="connsiteY45" fmla="*/ 2124075 h 2533650"/>
              <a:gd name="connsiteX46" fmla="*/ 5076825 w 7324725"/>
              <a:gd name="connsiteY46" fmla="*/ 2162175 h 2533650"/>
              <a:gd name="connsiteX47" fmla="*/ 5267325 w 7324725"/>
              <a:gd name="connsiteY47" fmla="*/ 2190750 h 2533650"/>
              <a:gd name="connsiteX48" fmla="*/ 5305425 w 7324725"/>
              <a:gd name="connsiteY48" fmla="*/ 2209800 h 2533650"/>
              <a:gd name="connsiteX49" fmla="*/ 5334000 w 7324725"/>
              <a:gd name="connsiteY49" fmla="*/ 2219325 h 2533650"/>
              <a:gd name="connsiteX50" fmla="*/ 5391150 w 7324725"/>
              <a:gd name="connsiteY50" fmla="*/ 2219325 h 2533650"/>
              <a:gd name="connsiteX51" fmla="*/ 5476875 w 7324725"/>
              <a:gd name="connsiteY51" fmla="*/ 2219325 h 2533650"/>
              <a:gd name="connsiteX52" fmla="*/ 5667375 w 7324725"/>
              <a:gd name="connsiteY52" fmla="*/ 2219325 h 2533650"/>
              <a:gd name="connsiteX53" fmla="*/ 5867400 w 7324725"/>
              <a:gd name="connsiteY53" fmla="*/ 2209800 h 2533650"/>
              <a:gd name="connsiteX54" fmla="*/ 6438900 w 7324725"/>
              <a:gd name="connsiteY54" fmla="*/ 2247900 h 2533650"/>
              <a:gd name="connsiteX55" fmla="*/ 6524625 w 7324725"/>
              <a:gd name="connsiteY55" fmla="*/ 2247900 h 2533650"/>
              <a:gd name="connsiteX56" fmla="*/ 6753225 w 7324725"/>
              <a:gd name="connsiteY56" fmla="*/ 2276475 h 2533650"/>
              <a:gd name="connsiteX57" fmla="*/ 6953250 w 7324725"/>
              <a:gd name="connsiteY57" fmla="*/ 2305050 h 2533650"/>
              <a:gd name="connsiteX58" fmla="*/ 7181850 w 7324725"/>
              <a:gd name="connsiteY58" fmla="*/ 2333625 h 2533650"/>
              <a:gd name="connsiteX59" fmla="*/ 7324725 w 7324725"/>
              <a:gd name="connsiteY59" fmla="*/ 2381250 h 2533650"/>
              <a:gd name="connsiteX60" fmla="*/ 7324725 w 7324725"/>
              <a:gd name="connsiteY60" fmla="*/ 2533650 h 2533650"/>
              <a:gd name="connsiteX61" fmla="*/ 0 w 7324725"/>
              <a:gd name="connsiteY61" fmla="*/ 2533650 h 2533650"/>
              <a:gd name="connsiteX62" fmla="*/ 0 w 7324725"/>
              <a:gd name="connsiteY62" fmla="*/ 0 h 2533650"/>
              <a:gd name="connsiteX63" fmla="*/ 266700 w 7324725"/>
              <a:gd name="connsiteY63" fmla="*/ 171450 h 2533650"/>
              <a:gd name="connsiteX0" fmla="*/ 266700 w 7324725"/>
              <a:gd name="connsiteY0" fmla="*/ 171450 h 2533650"/>
              <a:gd name="connsiteX1" fmla="*/ 781050 w 7324725"/>
              <a:gd name="connsiteY1" fmla="*/ 104775 h 2533650"/>
              <a:gd name="connsiteX2" fmla="*/ 866775 w 7324725"/>
              <a:gd name="connsiteY2" fmla="*/ 219075 h 2533650"/>
              <a:gd name="connsiteX3" fmla="*/ 866775 w 7324725"/>
              <a:gd name="connsiteY3" fmla="*/ 504825 h 2533650"/>
              <a:gd name="connsiteX4" fmla="*/ 1038225 w 7324725"/>
              <a:gd name="connsiteY4" fmla="*/ 695325 h 2533650"/>
              <a:gd name="connsiteX5" fmla="*/ 1190625 w 7324725"/>
              <a:gd name="connsiteY5" fmla="*/ 762000 h 2533650"/>
              <a:gd name="connsiteX6" fmla="*/ 1323975 w 7324725"/>
              <a:gd name="connsiteY6" fmla="*/ 685800 h 2533650"/>
              <a:gd name="connsiteX7" fmla="*/ 1409700 w 7324725"/>
              <a:gd name="connsiteY7" fmla="*/ 609600 h 2533650"/>
              <a:gd name="connsiteX8" fmla="*/ 1447800 w 7324725"/>
              <a:gd name="connsiteY8" fmla="*/ 609600 h 2533650"/>
              <a:gd name="connsiteX9" fmla="*/ 1552575 w 7324725"/>
              <a:gd name="connsiteY9" fmla="*/ 609600 h 2533650"/>
              <a:gd name="connsiteX10" fmla="*/ 1724025 w 7324725"/>
              <a:gd name="connsiteY10" fmla="*/ 647700 h 2533650"/>
              <a:gd name="connsiteX11" fmla="*/ 1752600 w 7324725"/>
              <a:gd name="connsiteY11" fmla="*/ 752475 h 2533650"/>
              <a:gd name="connsiteX12" fmla="*/ 1762125 w 7324725"/>
              <a:gd name="connsiteY12" fmla="*/ 866775 h 2533650"/>
              <a:gd name="connsiteX13" fmla="*/ 1781175 w 7324725"/>
              <a:gd name="connsiteY13" fmla="*/ 895350 h 2533650"/>
              <a:gd name="connsiteX14" fmla="*/ 1809750 w 7324725"/>
              <a:gd name="connsiteY14" fmla="*/ 990600 h 2533650"/>
              <a:gd name="connsiteX15" fmla="*/ 1924050 w 7324725"/>
              <a:gd name="connsiteY15" fmla="*/ 1066800 h 2533650"/>
              <a:gd name="connsiteX16" fmla="*/ 2276475 w 7324725"/>
              <a:gd name="connsiteY16" fmla="*/ 1095375 h 2533650"/>
              <a:gd name="connsiteX17" fmla="*/ 2447925 w 7324725"/>
              <a:gd name="connsiteY17" fmla="*/ 1104900 h 2533650"/>
              <a:gd name="connsiteX18" fmla="*/ 2581275 w 7324725"/>
              <a:gd name="connsiteY18" fmla="*/ 1095375 h 2533650"/>
              <a:gd name="connsiteX19" fmla="*/ 2667000 w 7324725"/>
              <a:gd name="connsiteY19" fmla="*/ 1104900 h 2533650"/>
              <a:gd name="connsiteX20" fmla="*/ 2828925 w 7324725"/>
              <a:gd name="connsiteY20" fmla="*/ 1114425 h 2533650"/>
              <a:gd name="connsiteX21" fmla="*/ 3057525 w 7324725"/>
              <a:gd name="connsiteY21" fmla="*/ 1085850 h 2533650"/>
              <a:gd name="connsiteX22" fmla="*/ 3190875 w 7324725"/>
              <a:gd name="connsiteY22" fmla="*/ 1085850 h 2533650"/>
              <a:gd name="connsiteX23" fmla="*/ 3305175 w 7324725"/>
              <a:gd name="connsiteY23" fmla="*/ 1085850 h 2533650"/>
              <a:gd name="connsiteX24" fmla="*/ 3333750 w 7324725"/>
              <a:gd name="connsiteY24" fmla="*/ 1209675 h 2533650"/>
              <a:gd name="connsiteX25" fmla="*/ 3390900 w 7324725"/>
              <a:gd name="connsiteY25" fmla="*/ 1295400 h 2533650"/>
              <a:gd name="connsiteX26" fmla="*/ 3590925 w 7324725"/>
              <a:gd name="connsiteY26" fmla="*/ 1304925 h 2533650"/>
              <a:gd name="connsiteX27" fmla="*/ 3695700 w 7324725"/>
              <a:gd name="connsiteY27" fmla="*/ 1266825 h 2533650"/>
              <a:gd name="connsiteX28" fmla="*/ 3790950 w 7324725"/>
              <a:gd name="connsiteY28" fmla="*/ 1257300 h 2533650"/>
              <a:gd name="connsiteX29" fmla="*/ 3905250 w 7324725"/>
              <a:gd name="connsiteY29" fmla="*/ 1257300 h 2533650"/>
              <a:gd name="connsiteX30" fmla="*/ 4067175 w 7324725"/>
              <a:gd name="connsiteY30" fmla="*/ 1276350 h 2533650"/>
              <a:gd name="connsiteX31" fmla="*/ 4267200 w 7324725"/>
              <a:gd name="connsiteY31" fmla="*/ 1323975 h 2533650"/>
              <a:gd name="connsiteX32" fmla="*/ 4305300 w 7324725"/>
              <a:gd name="connsiteY32" fmla="*/ 1409700 h 2533650"/>
              <a:gd name="connsiteX33" fmla="*/ 4324350 w 7324725"/>
              <a:gd name="connsiteY33" fmla="*/ 1438275 h 2533650"/>
              <a:gd name="connsiteX34" fmla="*/ 4419600 w 7324725"/>
              <a:gd name="connsiteY34" fmla="*/ 1533525 h 2533650"/>
              <a:gd name="connsiteX35" fmla="*/ 4495800 w 7324725"/>
              <a:gd name="connsiteY35" fmla="*/ 1590675 h 2533650"/>
              <a:gd name="connsiteX36" fmla="*/ 4552950 w 7324725"/>
              <a:gd name="connsiteY36" fmla="*/ 1609725 h 2533650"/>
              <a:gd name="connsiteX37" fmla="*/ 4581525 w 7324725"/>
              <a:gd name="connsiteY37" fmla="*/ 1638300 h 2533650"/>
              <a:gd name="connsiteX38" fmla="*/ 4733925 w 7324725"/>
              <a:gd name="connsiteY38" fmla="*/ 1724025 h 2533650"/>
              <a:gd name="connsiteX39" fmla="*/ 4791075 w 7324725"/>
              <a:gd name="connsiteY39" fmla="*/ 1809750 h 2533650"/>
              <a:gd name="connsiteX40" fmla="*/ 4810125 w 7324725"/>
              <a:gd name="connsiteY40" fmla="*/ 1876425 h 2533650"/>
              <a:gd name="connsiteX41" fmla="*/ 4838700 w 7324725"/>
              <a:gd name="connsiteY41" fmla="*/ 1952625 h 2533650"/>
              <a:gd name="connsiteX42" fmla="*/ 4848225 w 7324725"/>
              <a:gd name="connsiteY42" fmla="*/ 1981200 h 2533650"/>
              <a:gd name="connsiteX43" fmla="*/ 4876800 w 7324725"/>
              <a:gd name="connsiteY43" fmla="*/ 1990725 h 2533650"/>
              <a:gd name="connsiteX44" fmla="*/ 4895850 w 7324725"/>
              <a:gd name="connsiteY44" fmla="*/ 2009775 h 2533650"/>
              <a:gd name="connsiteX45" fmla="*/ 4991100 w 7324725"/>
              <a:gd name="connsiteY45" fmla="*/ 2124075 h 2533650"/>
              <a:gd name="connsiteX46" fmla="*/ 5076825 w 7324725"/>
              <a:gd name="connsiteY46" fmla="*/ 2162175 h 2533650"/>
              <a:gd name="connsiteX47" fmla="*/ 5267325 w 7324725"/>
              <a:gd name="connsiteY47" fmla="*/ 2190750 h 2533650"/>
              <a:gd name="connsiteX48" fmla="*/ 5305425 w 7324725"/>
              <a:gd name="connsiteY48" fmla="*/ 2209800 h 2533650"/>
              <a:gd name="connsiteX49" fmla="*/ 5334000 w 7324725"/>
              <a:gd name="connsiteY49" fmla="*/ 2219325 h 2533650"/>
              <a:gd name="connsiteX50" fmla="*/ 5391150 w 7324725"/>
              <a:gd name="connsiteY50" fmla="*/ 2219325 h 2533650"/>
              <a:gd name="connsiteX51" fmla="*/ 5476875 w 7324725"/>
              <a:gd name="connsiteY51" fmla="*/ 2219325 h 2533650"/>
              <a:gd name="connsiteX52" fmla="*/ 5667375 w 7324725"/>
              <a:gd name="connsiteY52" fmla="*/ 2219325 h 2533650"/>
              <a:gd name="connsiteX53" fmla="*/ 5867400 w 7324725"/>
              <a:gd name="connsiteY53" fmla="*/ 2209800 h 2533650"/>
              <a:gd name="connsiteX54" fmla="*/ 6438900 w 7324725"/>
              <a:gd name="connsiteY54" fmla="*/ 2247900 h 2533650"/>
              <a:gd name="connsiteX55" fmla="*/ 6524625 w 7324725"/>
              <a:gd name="connsiteY55" fmla="*/ 2247900 h 2533650"/>
              <a:gd name="connsiteX56" fmla="*/ 6753225 w 7324725"/>
              <a:gd name="connsiteY56" fmla="*/ 2276475 h 2533650"/>
              <a:gd name="connsiteX57" fmla="*/ 6953250 w 7324725"/>
              <a:gd name="connsiteY57" fmla="*/ 2305050 h 2533650"/>
              <a:gd name="connsiteX58" fmla="*/ 7181850 w 7324725"/>
              <a:gd name="connsiteY58" fmla="*/ 2333625 h 2533650"/>
              <a:gd name="connsiteX59" fmla="*/ 7324725 w 7324725"/>
              <a:gd name="connsiteY59" fmla="*/ 2381250 h 2533650"/>
              <a:gd name="connsiteX60" fmla="*/ 7324725 w 7324725"/>
              <a:gd name="connsiteY60" fmla="*/ 2533650 h 2533650"/>
              <a:gd name="connsiteX61" fmla="*/ 0 w 7324725"/>
              <a:gd name="connsiteY61" fmla="*/ 2533650 h 2533650"/>
              <a:gd name="connsiteX62" fmla="*/ 0 w 7324725"/>
              <a:gd name="connsiteY62" fmla="*/ 0 h 2533650"/>
              <a:gd name="connsiteX63" fmla="*/ 266700 w 7324725"/>
              <a:gd name="connsiteY63" fmla="*/ 171450 h 2533650"/>
              <a:gd name="connsiteX0" fmla="*/ 266700 w 7324725"/>
              <a:gd name="connsiteY0" fmla="*/ 171450 h 2533650"/>
              <a:gd name="connsiteX1" fmla="*/ 781050 w 7324725"/>
              <a:gd name="connsiteY1" fmla="*/ 104775 h 2533650"/>
              <a:gd name="connsiteX2" fmla="*/ 866775 w 7324725"/>
              <a:gd name="connsiteY2" fmla="*/ 219075 h 2533650"/>
              <a:gd name="connsiteX3" fmla="*/ 866775 w 7324725"/>
              <a:gd name="connsiteY3" fmla="*/ 504825 h 2533650"/>
              <a:gd name="connsiteX4" fmla="*/ 1038225 w 7324725"/>
              <a:gd name="connsiteY4" fmla="*/ 695325 h 2533650"/>
              <a:gd name="connsiteX5" fmla="*/ 1190625 w 7324725"/>
              <a:gd name="connsiteY5" fmla="*/ 762000 h 2533650"/>
              <a:gd name="connsiteX6" fmla="*/ 1323975 w 7324725"/>
              <a:gd name="connsiteY6" fmla="*/ 685800 h 2533650"/>
              <a:gd name="connsiteX7" fmla="*/ 1409700 w 7324725"/>
              <a:gd name="connsiteY7" fmla="*/ 609600 h 2533650"/>
              <a:gd name="connsiteX8" fmla="*/ 1447800 w 7324725"/>
              <a:gd name="connsiteY8" fmla="*/ 609600 h 2533650"/>
              <a:gd name="connsiteX9" fmla="*/ 1552575 w 7324725"/>
              <a:gd name="connsiteY9" fmla="*/ 609600 h 2533650"/>
              <a:gd name="connsiteX10" fmla="*/ 1724025 w 7324725"/>
              <a:gd name="connsiteY10" fmla="*/ 647700 h 2533650"/>
              <a:gd name="connsiteX11" fmla="*/ 1752600 w 7324725"/>
              <a:gd name="connsiteY11" fmla="*/ 752475 h 2533650"/>
              <a:gd name="connsiteX12" fmla="*/ 1762125 w 7324725"/>
              <a:gd name="connsiteY12" fmla="*/ 866775 h 2533650"/>
              <a:gd name="connsiteX13" fmla="*/ 1781175 w 7324725"/>
              <a:gd name="connsiteY13" fmla="*/ 895350 h 2533650"/>
              <a:gd name="connsiteX14" fmla="*/ 1809750 w 7324725"/>
              <a:gd name="connsiteY14" fmla="*/ 990600 h 2533650"/>
              <a:gd name="connsiteX15" fmla="*/ 1924050 w 7324725"/>
              <a:gd name="connsiteY15" fmla="*/ 1066800 h 2533650"/>
              <a:gd name="connsiteX16" fmla="*/ 2276475 w 7324725"/>
              <a:gd name="connsiteY16" fmla="*/ 1095375 h 2533650"/>
              <a:gd name="connsiteX17" fmla="*/ 2447925 w 7324725"/>
              <a:gd name="connsiteY17" fmla="*/ 1104900 h 2533650"/>
              <a:gd name="connsiteX18" fmla="*/ 2581275 w 7324725"/>
              <a:gd name="connsiteY18" fmla="*/ 1095375 h 2533650"/>
              <a:gd name="connsiteX19" fmla="*/ 2667000 w 7324725"/>
              <a:gd name="connsiteY19" fmla="*/ 1104900 h 2533650"/>
              <a:gd name="connsiteX20" fmla="*/ 2828925 w 7324725"/>
              <a:gd name="connsiteY20" fmla="*/ 1114425 h 2533650"/>
              <a:gd name="connsiteX21" fmla="*/ 3057525 w 7324725"/>
              <a:gd name="connsiteY21" fmla="*/ 1085850 h 2533650"/>
              <a:gd name="connsiteX22" fmla="*/ 3190875 w 7324725"/>
              <a:gd name="connsiteY22" fmla="*/ 1085850 h 2533650"/>
              <a:gd name="connsiteX23" fmla="*/ 3305175 w 7324725"/>
              <a:gd name="connsiteY23" fmla="*/ 1085850 h 2533650"/>
              <a:gd name="connsiteX24" fmla="*/ 3457575 w 7324725"/>
              <a:gd name="connsiteY24" fmla="*/ 1171575 h 2533650"/>
              <a:gd name="connsiteX25" fmla="*/ 3390900 w 7324725"/>
              <a:gd name="connsiteY25" fmla="*/ 1295400 h 2533650"/>
              <a:gd name="connsiteX26" fmla="*/ 3590925 w 7324725"/>
              <a:gd name="connsiteY26" fmla="*/ 1304925 h 2533650"/>
              <a:gd name="connsiteX27" fmla="*/ 3695700 w 7324725"/>
              <a:gd name="connsiteY27" fmla="*/ 1266825 h 2533650"/>
              <a:gd name="connsiteX28" fmla="*/ 3790950 w 7324725"/>
              <a:gd name="connsiteY28" fmla="*/ 1257300 h 2533650"/>
              <a:gd name="connsiteX29" fmla="*/ 3905250 w 7324725"/>
              <a:gd name="connsiteY29" fmla="*/ 1257300 h 2533650"/>
              <a:gd name="connsiteX30" fmla="*/ 4067175 w 7324725"/>
              <a:gd name="connsiteY30" fmla="*/ 1276350 h 2533650"/>
              <a:gd name="connsiteX31" fmla="*/ 4267200 w 7324725"/>
              <a:gd name="connsiteY31" fmla="*/ 1323975 h 2533650"/>
              <a:gd name="connsiteX32" fmla="*/ 4305300 w 7324725"/>
              <a:gd name="connsiteY32" fmla="*/ 1409700 h 2533650"/>
              <a:gd name="connsiteX33" fmla="*/ 4324350 w 7324725"/>
              <a:gd name="connsiteY33" fmla="*/ 1438275 h 2533650"/>
              <a:gd name="connsiteX34" fmla="*/ 4419600 w 7324725"/>
              <a:gd name="connsiteY34" fmla="*/ 1533525 h 2533650"/>
              <a:gd name="connsiteX35" fmla="*/ 4495800 w 7324725"/>
              <a:gd name="connsiteY35" fmla="*/ 1590675 h 2533650"/>
              <a:gd name="connsiteX36" fmla="*/ 4552950 w 7324725"/>
              <a:gd name="connsiteY36" fmla="*/ 1609725 h 2533650"/>
              <a:gd name="connsiteX37" fmla="*/ 4581525 w 7324725"/>
              <a:gd name="connsiteY37" fmla="*/ 1638300 h 2533650"/>
              <a:gd name="connsiteX38" fmla="*/ 4733925 w 7324725"/>
              <a:gd name="connsiteY38" fmla="*/ 1724025 h 2533650"/>
              <a:gd name="connsiteX39" fmla="*/ 4791075 w 7324725"/>
              <a:gd name="connsiteY39" fmla="*/ 1809750 h 2533650"/>
              <a:gd name="connsiteX40" fmla="*/ 4810125 w 7324725"/>
              <a:gd name="connsiteY40" fmla="*/ 1876425 h 2533650"/>
              <a:gd name="connsiteX41" fmla="*/ 4838700 w 7324725"/>
              <a:gd name="connsiteY41" fmla="*/ 1952625 h 2533650"/>
              <a:gd name="connsiteX42" fmla="*/ 4848225 w 7324725"/>
              <a:gd name="connsiteY42" fmla="*/ 1981200 h 2533650"/>
              <a:gd name="connsiteX43" fmla="*/ 4876800 w 7324725"/>
              <a:gd name="connsiteY43" fmla="*/ 1990725 h 2533650"/>
              <a:gd name="connsiteX44" fmla="*/ 4895850 w 7324725"/>
              <a:gd name="connsiteY44" fmla="*/ 2009775 h 2533650"/>
              <a:gd name="connsiteX45" fmla="*/ 4991100 w 7324725"/>
              <a:gd name="connsiteY45" fmla="*/ 2124075 h 2533650"/>
              <a:gd name="connsiteX46" fmla="*/ 5076825 w 7324725"/>
              <a:gd name="connsiteY46" fmla="*/ 2162175 h 2533650"/>
              <a:gd name="connsiteX47" fmla="*/ 5267325 w 7324725"/>
              <a:gd name="connsiteY47" fmla="*/ 2190750 h 2533650"/>
              <a:gd name="connsiteX48" fmla="*/ 5305425 w 7324725"/>
              <a:gd name="connsiteY48" fmla="*/ 2209800 h 2533650"/>
              <a:gd name="connsiteX49" fmla="*/ 5334000 w 7324725"/>
              <a:gd name="connsiteY49" fmla="*/ 2219325 h 2533650"/>
              <a:gd name="connsiteX50" fmla="*/ 5391150 w 7324725"/>
              <a:gd name="connsiteY50" fmla="*/ 2219325 h 2533650"/>
              <a:gd name="connsiteX51" fmla="*/ 5476875 w 7324725"/>
              <a:gd name="connsiteY51" fmla="*/ 2219325 h 2533650"/>
              <a:gd name="connsiteX52" fmla="*/ 5667375 w 7324725"/>
              <a:gd name="connsiteY52" fmla="*/ 2219325 h 2533650"/>
              <a:gd name="connsiteX53" fmla="*/ 5867400 w 7324725"/>
              <a:gd name="connsiteY53" fmla="*/ 2209800 h 2533650"/>
              <a:gd name="connsiteX54" fmla="*/ 6438900 w 7324725"/>
              <a:gd name="connsiteY54" fmla="*/ 2247900 h 2533650"/>
              <a:gd name="connsiteX55" fmla="*/ 6524625 w 7324725"/>
              <a:gd name="connsiteY55" fmla="*/ 2247900 h 2533650"/>
              <a:gd name="connsiteX56" fmla="*/ 6753225 w 7324725"/>
              <a:gd name="connsiteY56" fmla="*/ 2276475 h 2533650"/>
              <a:gd name="connsiteX57" fmla="*/ 6953250 w 7324725"/>
              <a:gd name="connsiteY57" fmla="*/ 2305050 h 2533650"/>
              <a:gd name="connsiteX58" fmla="*/ 7181850 w 7324725"/>
              <a:gd name="connsiteY58" fmla="*/ 2333625 h 2533650"/>
              <a:gd name="connsiteX59" fmla="*/ 7324725 w 7324725"/>
              <a:gd name="connsiteY59" fmla="*/ 2381250 h 2533650"/>
              <a:gd name="connsiteX60" fmla="*/ 7324725 w 7324725"/>
              <a:gd name="connsiteY60" fmla="*/ 2533650 h 2533650"/>
              <a:gd name="connsiteX61" fmla="*/ 0 w 7324725"/>
              <a:gd name="connsiteY61" fmla="*/ 2533650 h 2533650"/>
              <a:gd name="connsiteX62" fmla="*/ 0 w 7324725"/>
              <a:gd name="connsiteY62" fmla="*/ 0 h 2533650"/>
              <a:gd name="connsiteX63" fmla="*/ 266700 w 7324725"/>
              <a:gd name="connsiteY63" fmla="*/ 171450 h 2533650"/>
              <a:gd name="connsiteX0" fmla="*/ 266700 w 7324725"/>
              <a:gd name="connsiteY0" fmla="*/ 171450 h 2533650"/>
              <a:gd name="connsiteX1" fmla="*/ 781050 w 7324725"/>
              <a:gd name="connsiteY1" fmla="*/ 104775 h 2533650"/>
              <a:gd name="connsiteX2" fmla="*/ 866775 w 7324725"/>
              <a:gd name="connsiteY2" fmla="*/ 219075 h 2533650"/>
              <a:gd name="connsiteX3" fmla="*/ 866775 w 7324725"/>
              <a:gd name="connsiteY3" fmla="*/ 504825 h 2533650"/>
              <a:gd name="connsiteX4" fmla="*/ 1038225 w 7324725"/>
              <a:gd name="connsiteY4" fmla="*/ 695325 h 2533650"/>
              <a:gd name="connsiteX5" fmla="*/ 1190625 w 7324725"/>
              <a:gd name="connsiteY5" fmla="*/ 762000 h 2533650"/>
              <a:gd name="connsiteX6" fmla="*/ 1323975 w 7324725"/>
              <a:gd name="connsiteY6" fmla="*/ 685800 h 2533650"/>
              <a:gd name="connsiteX7" fmla="*/ 1409700 w 7324725"/>
              <a:gd name="connsiteY7" fmla="*/ 609600 h 2533650"/>
              <a:gd name="connsiteX8" fmla="*/ 1447800 w 7324725"/>
              <a:gd name="connsiteY8" fmla="*/ 609600 h 2533650"/>
              <a:gd name="connsiteX9" fmla="*/ 1552575 w 7324725"/>
              <a:gd name="connsiteY9" fmla="*/ 609600 h 2533650"/>
              <a:gd name="connsiteX10" fmla="*/ 1724025 w 7324725"/>
              <a:gd name="connsiteY10" fmla="*/ 647700 h 2533650"/>
              <a:gd name="connsiteX11" fmla="*/ 1752600 w 7324725"/>
              <a:gd name="connsiteY11" fmla="*/ 752475 h 2533650"/>
              <a:gd name="connsiteX12" fmla="*/ 1762125 w 7324725"/>
              <a:gd name="connsiteY12" fmla="*/ 866775 h 2533650"/>
              <a:gd name="connsiteX13" fmla="*/ 1781175 w 7324725"/>
              <a:gd name="connsiteY13" fmla="*/ 895350 h 2533650"/>
              <a:gd name="connsiteX14" fmla="*/ 1809750 w 7324725"/>
              <a:gd name="connsiteY14" fmla="*/ 990600 h 2533650"/>
              <a:gd name="connsiteX15" fmla="*/ 1924050 w 7324725"/>
              <a:gd name="connsiteY15" fmla="*/ 1066800 h 2533650"/>
              <a:gd name="connsiteX16" fmla="*/ 2276475 w 7324725"/>
              <a:gd name="connsiteY16" fmla="*/ 1095375 h 2533650"/>
              <a:gd name="connsiteX17" fmla="*/ 2447925 w 7324725"/>
              <a:gd name="connsiteY17" fmla="*/ 1104900 h 2533650"/>
              <a:gd name="connsiteX18" fmla="*/ 2581275 w 7324725"/>
              <a:gd name="connsiteY18" fmla="*/ 1095375 h 2533650"/>
              <a:gd name="connsiteX19" fmla="*/ 2667000 w 7324725"/>
              <a:gd name="connsiteY19" fmla="*/ 1104900 h 2533650"/>
              <a:gd name="connsiteX20" fmla="*/ 2828925 w 7324725"/>
              <a:gd name="connsiteY20" fmla="*/ 1114425 h 2533650"/>
              <a:gd name="connsiteX21" fmla="*/ 3057525 w 7324725"/>
              <a:gd name="connsiteY21" fmla="*/ 1085850 h 2533650"/>
              <a:gd name="connsiteX22" fmla="*/ 3190875 w 7324725"/>
              <a:gd name="connsiteY22" fmla="*/ 1085850 h 2533650"/>
              <a:gd name="connsiteX23" fmla="*/ 3305175 w 7324725"/>
              <a:gd name="connsiteY23" fmla="*/ 1085850 h 2533650"/>
              <a:gd name="connsiteX24" fmla="*/ 3457575 w 7324725"/>
              <a:gd name="connsiteY24" fmla="*/ 1171575 h 2533650"/>
              <a:gd name="connsiteX25" fmla="*/ 3524250 w 7324725"/>
              <a:gd name="connsiteY25" fmla="*/ 1238250 h 2533650"/>
              <a:gd name="connsiteX26" fmla="*/ 3590925 w 7324725"/>
              <a:gd name="connsiteY26" fmla="*/ 1304925 h 2533650"/>
              <a:gd name="connsiteX27" fmla="*/ 3695700 w 7324725"/>
              <a:gd name="connsiteY27" fmla="*/ 1266825 h 2533650"/>
              <a:gd name="connsiteX28" fmla="*/ 3790950 w 7324725"/>
              <a:gd name="connsiteY28" fmla="*/ 1257300 h 2533650"/>
              <a:gd name="connsiteX29" fmla="*/ 3905250 w 7324725"/>
              <a:gd name="connsiteY29" fmla="*/ 1257300 h 2533650"/>
              <a:gd name="connsiteX30" fmla="*/ 4067175 w 7324725"/>
              <a:gd name="connsiteY30" fmla="*/ 1276350 h 2533650"/>
              <a:gd name="connsiteX31" fmla="*/ 4267200 w 7324725"/>
              <a:gd name="connsiteY31" fmla="*/ 1323975 h 2533650"/>
              <a:gd name="connsiteX32" fmla="*/ 4305300 w 7324725"/>
              <a:gd name="connsiteY32" fmla="*/ 1409700 h 2533650"/>
              <a:gd name="connsiteX33" fmla="*/ 4324350 w 7324725"/>
              <a:gd name="connsiteY33" fmla="*/ 1438275 h 2533650"/>
              <a:gd name="connsiteX34" fmla="*/ 4419600 w 7324725"/>
              <a:gd name="connsiteY34" fmla="*/ 1533525 h 2533650"/>
              <a:gd name="connsiteX35" fmla="*/ 4495800 w 7324725"/>
              <a:gd name="connsiteY35" fmla="*/ 1590675 h 2533650"/>
              <a:gd name="connsiteX36" fmla="*/ 4552950 w 7324725"/>
              <a:gd name="connsiteY36" fmla="*/ 1609725 h 2533650"/>
              <a:gd name="connsiteX37" fmla="*/ 4581525 w 7324725"/>
              <a:gd name="connsiteY37" fmla="*/ 1638300 h 2533650"/>
              <a:gd name="connsiteX38" fmla="*/ 4733925 w 7324725"/>
              <a:gd name="connsiteY38" fmla="*/ 1724025 h 2533650"/>
              <a:gd name="connsiteX39" fmla="*/ 4791075 w 7324725"/>
              <a:gd name="connsiteY39" fmla="*/ 1809750 h 2533650"/>
              <a:gd name="connsiteX40" fmla="*/ 4810125 w 7324725"/>
              <a:gd name="connsiteY40" fmla="*/ 1876425 h 2533650"/>
              <a:gd name="connsiteX41" fmla="*/ 4838700 w 7324725"/>
              <a:gd name="connsiteY41" fmla="*/ 1952625 h 2533650"/>
              <a:gd name="connsiteX42" fmla="*/ 4848225 w 7324725"/>
              <a:gd name="connsiteY42" fmla="*/ 1981200 h 2533650"/>
              <a:gd name="connsiteX43" fmla="*/ 4876800 w 7324725"/>
              <a:gd name="connsiteY43" fmla="*/ 1990725 h 2533650"/>
              <a:gd name="connsiteX44" fmla="*/ 4895850 w 7324725"/>
              <a:gd name="connsiteY44" fmla="*/ 2009775 h 2533650"/>
              <a:gd name="connsiteX45" fmla="*/ 4991100 w 7324725"/>
              <a:gd name="connsiteY45" fmla="*/ 2124075 h 2533650"/>
              <a:gd name="connsiteX46" fmla="*/ 5076825 w 7324725"/>
              <a:gd name="connsiteY46" fmla="*/ 2162175 h 2533650"/>
              <a:gd name="connsiteX47" fmla="*/ 5267325 w 7324725"/>
              <a:gd name="connsiteY47" fmla="*/ 2190750 h 2533650"/>
              <a:gd name="connsiteX48" fmla="*/ 5305425 w 7324725"/>
              <a:gd name="connsiteY48" fmla="*/ 2209800 h 2533650"/>
              <a:gd name="connsiteX49" fmla="*/ 5334000 w 7324725"/>
              <a:gd name="connsiteY49" fmla="*/ 2219325 h 2533650"/>
              <a:gd name="connsiteX50" fmla="*/ 5391150 w 7324725"/>
              <a:gd name="connsiteY50" fmla="*/ 2219325 h 2533650"/>
              <a:gd name="connsiteX51" fmla="*/ 5476875 w 7324725"/>
              <a:gd name="connsiteY51" fmla="*/ 2219325 h 2533650"/>
              <a:gd name="connsiteX52" fmla="*/ 5667375 w 7324725"/>
              <a:gd name="connsiteY52" fmla="*/ 2219325 h 2533650"/>
              <a:gd name="connsiteX53" fmla="*/ 5867400 w 7324725"/>
              <a:gd name="connsiteY53" fmla="*/ 2209800 h 2533650"/>
              <a:gd name="connsiteX54" fmla="*/ 6438900 w 7324725"/>
              <a:gd name="connsiteY54" fmla="*/ 2247900 h 2533650"/>
              <a:gd name="connsiteX55" fmla="*/ 6524625 w 7324725"/>
              <a:gd name="connsiteY55" fmla="*/ 2247900 h 2533650"/>
              <a:gd name="connsiteX56" fmla="*/ 6753225 w 7324725"/>
              <a:gd name="connsiteY56" fmla="*/ 2276475 h 2533650"/>
              <a:gd name="connsiteX57" fmla="*/ 6953250 w 7324725"/>
              <a:gd name="connsiteY57" fmla="*/ 2305050 h 2533650"/>
              <a:gd name="connsiteX58" fmla="*/ 7181850 w 7324725"/>
              <a:gd name="connsiteY58" fmla="*/ 2333625 h 2533650"/>
              <a:gd name="connsiteX59" fmla="*/ 7324725 w 7324725"/>
              <a:gd name="connsiteY59" fmla="*/ 2381250 h 2533650"/>
              <a:gd name="connsiteX60" fmla="*/ 7324725 w 7324725"/>
              <a:gd name="connsiteY60" fmla="*/ 2533650 h 2533650"/>
              <a:gd name="connsiteX61" fmla="*/ 0 w 7324725"/>
              <a:gd name="connsiteY61" fmla="*/ 2533650 h 2533650"/>
              <a:gd name="connsiteX62" fmla="*/ 0 w 7324725"/>
              <a:gd name="connsiteY62" fmla="*/ 0 h 2533650"/>
              <a:gd name="connsiteX63" fmla="*/ 266700 w 7324725"/>
              <a:gd name="connsiteY63" fmla="*/ 171450 h 2533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7324725" h="2533650">
                <a:moveTo>
                  <a:pt x="266700" y="171450"/>
                </a:moveTo>
                <a:lnTo>
                  <a:pt x="781050" y="104775"/>
                </a:lnTo>
                <a:lnTo>
                  <a:pt x="866775" y="219075"/>
                </a:lnTo>
                <a:lnTo>
                  <a:pt x="866775" y="504825"/>
                </a:lnTo>
                <a:lnTo>
                  <a:pt x="1038225" y="695325"/>
                </a:lnTo>
                <a:lnTo>
                  <a:pt x="1190625" y="762000"/>
                </a:lnTo>
                <a:lnTo>
                  <a:pt x="1323975" y="685800"/>
                </a:lnTo>
                <a:lnTo>
                  <a:pt x="1409700" y="609600"/>
                </a:lnTo>
                <a:lnTo>
                  <a:pt x="1447800" y="609600"/>
                </a:lnTo>
                <a:lnTo>
                  <a:pt x="1552575" y="609600"/>
                </a:lnTo>
                <a:lnTo>
                  <a:pt x="1724025" y="647700"/>
                </a:lnTo>
                <a:lnTo>
                  <a:pt x="1752600" y="752475"/>
                </a:lnTo>
                <a:cubicBezTo>
                  <a:pt x="1755775" y="790575"/>
                  <a:pt x="1754627" y="829285"/>
                  <a:pt x="1762125" y="866775"/>
                </a:cubicBezTo>
                <a:cubicBezTo>
                  <a:pt x="1764370" y="878000"/>
                  <a:pt x="1781175" y="895350"/>
                  <a:pt x="1781175" y="895350"/>
                </a:cubicBezTo>
                <a:lnTo>
                  <a:pt x="1809750" y="990600"/>
                </a:lnTo>
                <a:lnTo>
                  <a:pt x="1924050" y="1066800"/>
                </a:lnTo>
                <a:lnTo>
                  <a:pt x="2276475" y="1095375"/>
                </a:lnTo>
                <a:lnTo>
                  <a:pt x="2447925" y="1104900"/>
                </a:lnTo>
                <a:cubicBezTo>
                  <a:pt x="2549428" y="1093622"/>
                  <a:pt x="2504899" y="1095375"/>
                  <a:pt x="2581275" y="1095375"/>
                </a:cubicBezTo>
                <a:lnTo>
                  <a:pt x="2667000" y="1104900"/>
                </a:lnTo>
                <a:cubicBezTo>
                  <a:pt x="2771590" y="1083982"/>
                  <a:pt x="2767971" y="1114425"/>
                  <a:pt x="2828925" y="1114425"/>
                </a:cubicBezTo>
                <a:lnTo>
                  <a:pt x="3057525" y="1085850"/>
                </a:lnTo>
                <a:cubicBezTo>
                  <a:pt x="3073400" y="1108075"/>
                  <a:pt x="3176823" y="1062430"/>
                  <a:pt x="3190875" y="1085850"/>
                </a:cubicBezTo>
                <a:cubicBezTo>
                  <a:pt x="3196041" y="1094459"/>
                  <a:pt x="3305175" y="1085850"/>
                  <a:pt x="3305175" y="1085850"/>
                </a:cubicBezTo>
                <a:lnTo>
                  <a:pt x="3457575" y="1171575"/>
                </a:lnTo>
                <a:lnTo>
                  <a:pt x="3524250" y="1238250"/>
                </a:lnTo>
                <a:lnTo>
                  <a:pt x="3590925" y="1304925"/>
                </a:lnTo>
                <a:cubicBezTo>
                  <a:pt x="3685416" y="1283927"/>
                  <a:pt x="3655952" y="1306573"/>
                  <a:pt x="3695700" y="1266825"/>
                </a:cubicBezTo>
                <a:lnTo>
                  <a:pt x="3790950" y="1257300"/>
                </a:lnTo>
                <a:lnTo>
                  <a:pt x="3905250" y="1257300"/>
                </a:lnTo>
                <a:lnTo>
                  <a:pt x="4067175" y="1276350"/>
                </a:lnTo>
                <a:lnTo>
                  <a:pt x="4267200" y="1323975"/>
                </a:lnTo>
                <a:lnTo>
                  <a:pt x="4305300" y="1409700"/>
                </a:lnTo>
                <a:lnTo>
                  <a:pt x="4324350" y="1438275"/>
                </a:lnTo>
                <a:lnTo>
                  <a:pt x="4419600" y="1533525"/>
                </a:lnTo>
                <a:cubicBezTo>
                  <a:pt x="4445000" y="1552575"/>
                  <a:pt x="4468233" y="1574923"/>
                  <a:pt x="4495800" y="1590675"/>
                </a:cubicBezTo>
                <a:cubicBezTo>
                  <a:pt x="4513235" y="1600638"/>
                  <a:pt x="4535397" y="1599973"/>
                  <a:pt x="4552950" y="1609725"/>
                </a:cubicBezTo>
                <a:cubicBezTo>
                  <a:pt x="4564725" y="1616267"/>
                  <a:pt x="4581525" y="1638300"/>
                  <a:pt x="4581525" y="1638300"/>
                </a:cubicBezTo>
                <a:lnTo>
                  <a:pt x="4733925" y="1724025"/>
                </a:lnTo>
                <a:cubicBezTo>
                  <a:pt x="4785677" y="1796477"/>
                  <a:pt x="4769336" y="1766271"/>
                  <a:pt x="4791075" y="1809750"/>
                </a:cubicBezTo>
                <a:lnTo>
                  <a:pt x="4810125" y="1876425"/>
                </a:lnTo>
                <a:cubicBezTo>
                  <a:pt x="4819650" y="1901825"/>
                  <a:pt x="4829429" y="1927131"/>
                  <a:pt x="4838700" y="1952625"/>
                </a:cubicBezTo>
                <a:cubicBezTo>
                  <a:pt x="4842131" y="1962061"/>
                  <a:pt x="4841125" y="1974100"/>
                  <a:pt x="4848225" y="1981200"/>
                </a:cubicBezTo>
                <a:cubicBezTo>
                  <a:pt x="4855325" y="1988300"/>
                  <a:pt x="4868191" y="1985559"/>
                  <a:pt x="4876800" y="1990725"/>
                </a:cubicBezTo>
                <a:cubicBezTo>
                  <a:pt x="4884501" y="1995345"/>
                  <a:pt x="4889500" y="2003425"/>
                  <a:pt x="4895850" y="2009775"/>
                </a:cubicBezTo>
                <a:lnTo>
                  <a:pt x="4991100" y="2124075"/>
                </a:lnTo>
                <a:cubicBezTo>
                  <a:pt x="5019675" y="2136775"/>
                  <a:pt x="5047160" y="2152287"/>
                  <a:pt x="5076825" y="2162175"/>
                </a:cubicBezTo>
                <a:cubicBezTo>
                  <a:pt x="5141803" y="2183834"/>
                  <a:pt x="5199268" y="2184563"/>
                  <a:pt x="5267325" y="2190750"/>
                </a:cubicBezTo>
                <a:cubicBezTo>
                  <a:pt x="5280025" y="2197100"/>
                  <a:pt x="5292374" y="2204207"/>
                  <a:pt x="5305425" y="2209800"/>
                </a:cubicBezTo>
                <a:cubicBezTo>
                  <a:pt x="5314653" y="2213755"/>
                  <a:pt x="5334000" y="2219325"/>
                  <a:pt x="5334000" y="2219325"/>
                </a:cubicBezTo>
                <a:lnTo>
                  <a:pt x="5391150" y="2219325"/>
                </a:lnTo>
                <a:lnTo>
                  <a:pt x="5476875" y="2219325"/>
                </a:lnTo>
                <a:lnTo>
                  <a:pt x="5667375" y="2219325"/>
                </a:lnTo>
                <a:cubicBezTo>
                  <a:pt x="5835619" y="2208810"/>
                  <a:pt x="5768876" y="2209800"/>
                  <a:pt x="5867400" y="2209800"/>
                </a:cubicBezTo>
                <a:lnTo>
                  <a:pt x="6438900" y="2247900"/>
                </a:lnTo>
                <a:lnTo>
                  <a:pt x="6524625" y="2247900"/>
                </a:lnTo>
                <a:lnTo>
                  <a:pt x="6753225" y="2276475"/>
                </a:lnTo>
                <a:cubicBezTo>
                  <a:pt x="6931521" y="2312134"/>
                  <a:pt x="6763529" y="2282054"/>
                  <a:pt x="6953250" y="2305050"/>
                </a:cubicBezTo>
                <a:cubicBezTo>
                  <a:pt x="7196072" y="2334483"/>
                  <a:pt x="7089873" y="2333625"/>
                  <a:pt x="7181850" y="2333625"/>
                </a:cubicBezTo>
                <a:lnTo>
                  <a:pt x="7324725" y="2381250"/>
                </a:lnTo>
                <a:lnTo>
                  <a:pt x="7324725" y="2533650"/>
                </a:lnTo>
                <a:lnTo>
                  <a:pt x="0" y="2533650"/>
                </a:lnTo>
                <a:lnTo>
                  <a:pt x="0" y="0"/>
                </a:lnTo>
                <a:lnTo>
                  <a:pt x="266700" y="171450"/>
                </a:lnTo>
                <a:close/>
              </a:path>
            </a:pathLst>
          </a:custGeom>
          <a:blipFill>
            <a:blip r:embed="rId3" cstate="print"/>
            <a:tile tx="0" ty="0" sx="100000" sy="100000" flip="none" algn="tl"/>
          </a:bli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a:p>
        </p:txBody>
      </p:sp>
      <p:sp>
        <p:nvSpPr>
          <p:cNvPr id="38" name="Right Brace 37">
            <a:extLst>
              <a:ext uri="{FF2B5EF4-FFF2-40B4-BE49-F238E27FC236}">
                <a16:creationId xmlns:a16="http://schemas.microsoft.com/office/drawing/2014/main" id="{5E98A0EC-231D-332F-93D6-7209732768F4}"/>
              </a:ext>
            </a:extLst>
          </p:cNvPr>
          <p:cNvSpPr/>
          <p:nvPr/>
        </p:nvSpPr>
        <p:spPr>
          <a:xfrm>
            <a:off x="5118847" y="3935506"/>
            <a:ext cx="206188" cy="555812"/>
          </a:xfrm>
          <a:prstGeom prst="rightBrace">
            <a:avLst/>
          </a:prstGeom>
          <a:ln w="28575">
            <a:solidFill>
              <a:srgbClr val="FF6969"/>
            </a:solidFill>
            <a:prstDash val="soli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TextBox 38">
            <a:extLst>
              <a:ext uri="{FF2B5EF4-FFF2-40B4-BE49-F238E27FC236}">
                <a16:creationId xmlns:a16="http://schemas.microsoft.com/office/drawing/2014/main" id="{DCA828C4-6A3A-71BE-B1EE-714FFA040028}"/>
              </a:ext>
            </a:extLst>
          </p:cNvPr>
          <p:cNvSpPr txBox="1"/>
          <p:nvPr/>
        </p:nvSpPr>
        <p:spPr>
          <a:xfrm>
            <a:off x="5316071" y="3989295"/>
            <a:ext cx="1102658" cy="369332"/>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b="1" dirty="0">
                <a:solidFill>
                  <a:srgbClr val="FF6D6D"/>
                </a:solidFill>
              </a:rPr>
              <a:t>7 ft</a:t>
            </a:r>
          </a:p>
        </p:txBody>
      </p:sp>
      <p:pic>
        <p:nvPicPr>
          <p:cNvPr id="40" name="Picture 39">
            <a:extLst>
              <a:ext uri="{FF2B5EF4-FFF2-40B4-BE49-F238E27FC236}">
                <a16:creationId xmlns:a16="http://schemas.microsoft.com/office/drawing/2014/main" id="{17A33FF5-F519-9F33-154E-1DE039583944}"/>
              </a:ext>
            </a:extLst>
          </p:cNvPr>
          <p:cNvPicPr/>
          <p:nvPr/>
        </p:nvPicPr>
        <p:blipFill>
          <a:blip r:embed="rId4" cstate="print"/>
          <a:srcRect/>
          <a:stretch>
            <a:fillRect/>
          </a:stretch>
        </p:blipFill>
        <p:spPr bwMode="auto">
          <a:xfrm>
            <a:off x="6418730" y="1428189"/>
            <a:ext cx="4078941" cy="2336988"/>
          </a:xfrm>
          <a:prstGeom prst="rect">
            <a:avLst/>
          </a:prstGeom>
          <a:noFill/>
        </p:spPr>
      </p:pic>
      <p:cxnSp>
        <p:nvCxnSpPr>
          <p:cNvPr id="41" name="Straight Connector 40">
            <a:extLst>
              <a:ext uri="{FF2B5EF4-FFF2-40B4-BE49-F238E27FC236}">
                <a16:creationId xmlns:a16="http://schemas.microsoft.com/office/drawing/2014/main" id="{953C2E4C-55A8-2DBA-D06C-FD2F0AEDF8C5}"/>
              </a:ext>
            </a:extLst>
          </p:cNvPr>
          <p:cNvCxnSpPr/>
          <p:nvPr/>
        </p:nvCxnSpPr>
        <p:spPr>
          <a:xfrm flipV="1">
            <a:off x="5387788" y="3272119"/>
            <a:ext cx="3048000" cy="948011"/>
          </a:xfrm>
          <a:prstGeom prst="line">
            <a:avLst/>
          </a:prstGeom>
          <a:ln w="38100">
            <a:solidFill>
              <a:srgbClr val="FF6969"/>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E7EA61E1-6CFE-C917-2CF6-CD4B8962F69D}"/>
              </a:ext>
            </a:extLst>
          </p:cNvPr>
          <p:cNvCxnSpPr/>
          <p:nvPr/>
        </p:nvCxnSpPr>
        <p:spPr>
          <a:xfrm>
            <a:off x="7055224" y="2043953"/>
            <a:ext cx="1407458" cy="0"/>
          </a:xfrm>
          <a:prstGeom prst="line">
            <a:avLst/>
          </a:prstGeom>
          <a:ln w="38100">
            <a:solidFill>
              <a:srgbClr val="FF6969"/>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531DF286-9FE4-AF2E-D66E-FFF68ED393A8}"/>
              </a:ext>
            </a:extLst>
          </p:cNvPr>
          <p:cNvCxnSpPr/>
          <p:nvPr/>
        </p:nvCxnSpPr>
        <p:spPr>
          <a:xfrm flipV="1">
            <a:off x="8444753" y="2061882"/>
            <a:ext cx="0" cy="1219200"/>
          </a:xfrm>
          <a:prstGeom prst="line">
            <a:avLst/>
          </a:prstGeom>
          <a:ln w="38100">
            <a:solidFill>
              <a:srgbClr val="FF6969"/>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6B1F85FC-CB15-B074-659A-E6766F6A0E08}"/>
              </a:ext>
            </a:extLst>
          </p:cNvPr>
          <p:cNvSpPr txBox="1"/>
          <p:nvPr/>
        </p:nvSpPr>
        <p:spPr>
          <a:xfrm>
            <a:off x="6078071" y="1792942"/>
            <a:ext cx="1102658" cy="369332"/>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b="1" dirty="0">
                <a:solidFill>
                  <a:srgbClr val="FF6D6D"/>
                </a:solidFill>
              </a:rPr>
              <a:t>42%</a:t>
            </a:r>
          </a:p>
        </p:txBody>
      </p:sp>
      <p:sp>
        <p:nvSpPr>
          <p:cNvPr id="45" name="TextBox 44">
            <a:extLst>
              <a:ext uri="{FF2B5EF4-FFF2-40B4-BE49-F238E27FC236}">
                <a16:creationId xmlns:a16="http://schemas.microsoft.com/office/drawing/2014/main" id="{7D32DF3B-F690-5F70-1958-A9A3BD1B1E25}"/>
              </a:ext>
            </a:extLst>
          </p:cNvPr>
          <p:cNvSpPr txBox="1"/>
          <p:nvPr/>
        </p:nvSpPr>
        <p:spPr>
          <a:xfrm>
            <a:off x="2680448" y="2115673"/>
            <a:ext cx="4751294" cy="369332"/>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b="1" dirty="0">
                <a:solidFill>
                  <a:srgbClr val="FF6D6D"/>
                </a:solidFill>
              </a:rPr>
              <a:t>x $100,000 = $42,000 </a:t>
            </a:r>
          </a:p>
        </p:txBody>
      </p:sp>
    </p:spTree>
    <p:extLst>
      <p:ext uri="{BB962C8B-B14F-4D97-AF65-F5344CB8AC3E}">
        <p14:creationId xmlns:p14="http://schemas.microsoft.com/office/powerpoint/2010/main" val="1030297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5000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accel="50000" fill="hold" nodeType="click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1000" fill="hold"/>
                                        <p:tgtEl>
                                          <p:spTgt spid="25"/>
                                        </p:tgtEl>
                                        <p:attrNameLst>
                                          <p:attrName>ppt_x</p:attrName>
                                        </p:attrNameLst>
                                      </p:cBhvr>
                                      <p:tavLst>
                                        <p:tav tm="0">
                                          <p:val>
                                            <p:strVal val="#ppt_x"/>
                                          </p:val>
                                        </p:tav>
                                        <p:tav tm="100000">
                                          <p:val>
                                            <p:strVal val="#ppt_x"/>
                                          </p:val>
                                        </p:tav>
                                      </p:tavLst>
                                    </p:anim>
                                    <p:anim calcmode="lin" valueType="num">
                                      <p:cBhvr additive="base">
                                        <p:cTn id="14" dur="1000" fill="hold"/>
                                        <p:tgtEl>
                                          <p:spTgt spid="25"/>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fade">
                                      <p:cBhvr>
                                        <p:cTn id="24" dur="500"/>
                                        <p:tgtEl>
                                          <p:spTgt spid="38"/>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left)">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2" decel="50000" fill="hold" nodeType="click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additive="base">
                                        <p:cTn id="32" dur="500" fill="hold"/>
                                        <p:tgtEl>
                                          <p:spTgt spid="40"/>
                                        </p:tgtEl>
                                        <p:attrNameLst>
                                          <p:attrName>ppt_x</p:attrName>
                                        </p:attrNameLst>
                                      </p:cBhvr>
                                      <p:tavLst>
                                        <p:tav tm="0">
                                          <p:val>
                                            <p:strVal val="1+#ppt_w/2"/>
                                          </p:val>
                                        </p:tav>
                                        <p:tav tm="100000">
                                          <p:val>
                                            <p:strVal val="#ppt_x"/>
                                          </p:val>
                                        </p:tav>
                                      </p:tavLst>
                                    </p:anim>
                                    <p:anim calcmode="lin" valueType="num">
                                      <p:cBhvr additive="base">
                                        <p:cTn id="33" dur="5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xit" presetSubtype="0" fill="hold" grpId="1" nodeType="clickEffect">
                                  <p:stCondLst>
                                    <p:cond delay="0"/>
                                  </p:stCondLst>
                                  <p:childTnLst>
                                    <p:animEffect transition="out" filter="fade">
                                      <p:cBhvr>
                                        <p:cTn id="37" dur="500"/>
                                        <p:tgtEl>
                                          <p:spTgt spid="39"/>
                                        </p:tgtEl>
                                      </p:cBhvr>
                                    </p:animEffect>
                                    <p:set>
                                      <p:cBhvr>
                                        <p:cTn id="38" dur="1" fill="hold">
                                          <p:stCondLst>
                                            <p:cond delay="499"/>
                                          </p:stCondLst>
                                        </p:cTn>
                                        <p:tgtEl>
                                          <p:spTgt spid="39"/>
                                        </p:tgtEl>
                                        <p:attrNameLst>
                                          <p:attrName>style.visibility</p:attrName>
                                        </p:attrNameLst>
                                      </p:cBhvr>
                                      <p:to>
                                        <p:strVal val="hidden"/>
                                      </p:to>
                                    </p:set>
                                  </p:childTnLst>
                                </p:cTn>
                              </p:par>
                              <p:par>
                                <p:cTn id="39" presetID="22" presetClass="entr" presetSubtype="8" fill="hold" nodeType="with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left)">
                                      <p:cBhvr>
                                        <p:cTn id="41" dur="500"/>
                                        <p:tgtEl>
                                          <p:spTgt spid="41"/>
                                        </p:tgtEl>
                                      </p:cBhvr>
                                    </p:animEffect>
                                  </p:childTnLst>
                                </p:cTn>
                              </p:par>
                            </p:childTnLst>
                          </p:cTn>
                        </p:par>
                        <p:par>
                          <p:cTn id="42" fill="hold">
                            <p:stCondLst>
                              <p:cond delay="500"/>
                            </p:stCondLst>
                            <p:childTnLst>
                              <p:par>
                                <p:cTn id="43" presetID="22" presetClass="entr" presetSubtype="4" fill="hold"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wipe(down)">
                                      <p:cBhvr>
                                        <p:cTn id="45" dur="500"/>
                                        <p:tgtEl>
                                          <p:spTgt spid="43"/>
                                        </p:tgtEl>
                                      </p:cBhvr>
                                    </p:animEffect>
                                  </p:childTnLst>
                                </p:cTn>
                              </p:par>
                            </p:childTnLst>
                          </p:cTn>
                        </p:par>
                        <p:par>
                          <p:cTn id="46" fill="hold">
                            <p:stCondLst>
                              <p:cond delay="1000"/>
                            </p:stCondLst>
                            <p:childTnLst>
                              <p:par>
                                <p:cTn id="47" presetID="22" presetClass="entr" presetSubtype="2" fill="hold" nodeType="after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wipe(right)">
                                      <p:cBhvr>
                                        <p:cTn id="49" dur="500"/>
                                        <p:tgtEl>
                                          <p:spTgt spid="42"/>
                                        </p:tgtEl>
                                      </p:cBhvr>
                                    </p:animEffect>
                                  </p:childTnLst>
                                </p:cTn>
                              </p:par>
                            </p:childTnLst>
                          </p:cTn>
                        </p:par>
                        <p:par>
                          <p:cTn id="50" fill="hold">
                            <p:stCondLst>
                              <p:cond delay="1500"/>
                            </p:stCondLst>
                            <p:childTnLst>
                              <p:par>
                                <p:cTn id="51" presetID="10" presetClass="entr" presetSubtype="0" fill="hold" grpId="0" nodeType="afterEffect">
                                  <p:stCondLst>
                                    <p:cond delay="0"/>
                                  </p:stCondLst>
                                  <p:childTnLst>
                                    <p:set>
                                      <p:cBhvr>
                                        <p:cTn id="52" dur="1" fill="hold">
                                          <p:stCondLst>
                                            <p:cond delay="0"/>
                                          </p:stCondLst>
                                        </p:cTn>
                                        <p:tgtEl>
                                          <p:spTgt spid="44"/>
                                        </p:tgtEl>
                                        <p:attrNameLst>
                                          <p:attrName>style.visibility</p:attrName>
                                        </p:attrNameLst>
                                      </p:cBhvr>
                                      <p:to>
                                        <p:strVal val="visible"/>
                                      </p:to>
                                    </p:set>
                                    <p:animEffect transition="in" filter="fade">
                                      <p:cBhvr>
                                        <p:cTn id="53" dur="1000"/>
                                        <p:tgtEl>
                                          <p:spTgt spid="44"/>
                                        </p:tgtEl>
                                      </p:cBhvr>
                                    </p:animEffect>
                                  </p:childTnLst>
                                </p:cTn>
                              </p:par>
                            </p:childTnLst>
                          </p:cTn>
                        </p:par>
                      </p:childTnLst>
                    </p:cTn>
                  </p:par>
                  <p:par>
                    <p:cTn id="54" fill="hold">
                      <p:stCondLst>
                        <p:cond delay="indefinite"/>
                      </p:stCondLst>
                      <p:childTnLst>
                        <p:par>
                          <p:cTn id="55" fill="hold">
                            <p:stCondLst>
                              <p:cond delay="0"/>
                            </p:stCondLst>
                            <p:childTnLst>
                              <p:par>
                                <p:cTn id="56" presetID="35" presetClass="path" presetSubtype="0" accel="50000" decel="50000" fill="hold" grpId="1" nodeType="clickEffect">
                                  <p:stCondLst>
                                    <p:cond delay="0"/>
                                  </p:stCondLst>
                                  <p:childTnLst>
                                    <p:animMotion origin="layout" path="M -0.01732 0.00116 L -0.32396 0.04653 " pathEditMode="relative" rAng="0" ptsTypes="AA">
                                      <p:cBhvr>
                                        <p:cTn id="57" dur="500" fill="hold"/>
                                        <p:tgtEl>
                                          <p:spTgt spid="44"/>
                                        </p:tgtEl>
                                        <p:attrNameLst>
                                          <p:attrName>ppt_x</p:attrName>
                                          <p:attrName>ppt_y</p:attrName>
                                        </p:attrNameLst>
                                      </p:cBhvr>
                                      <p:rCtr x="-15339" y="2269"/>
                                    </p:animMotion>
                                  </p:childTnLst>
                                </p:cTn>
                              </p:par>
                            </p:childTnLst>
                          </p:cTn>
                        </p:par>
                        <p:par>
                          <p:cTn id="58" fill="hold">
                            <p:stCondLst>
                              <p:cond delay="500"/>
                            </p:stCondLst>
                            <p:childTnLst>
                              <p:par>
                                <p:cTn id="59" presetID="22" presetClass="entr" presetSubtype="8" fill="hold" grpId="0" nodeType="after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wipe(left)">
                                      <p:cBhvr>
                                        <p:cTn id="6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p:bldP spid="39" grpId="1"/>
      <p:bldP spid="44" grpId="0"/>
      <p:bldP spid="44" grpId="1"/>
      <p:bldP spid="4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3">
            <a:extLst>
              <a:ext uri="{FF2B5EF4-FFF2-40B4-BE49-F238E27FC236}">
                <a16:creationId xmlns:a16="http://schemas.microsoft.com/office/drawing/2014/main" id="{244A4998-1B45-5CFC-1223-222CD4D31E39}"/>
              </a:ext>
            </a:extLst>
          </p:cNvPr>
          <p:cNvSpPr/>
          <p:nvPr/>
        </p:nvSpPr>
        <p:spPr>
          <a:xfrm>
            <a:off x="2430843" y="3109715"/>
            <a:ext cx="6038062" cy="2097704"/>
          </a:xfrm>
          <a:custGeom>
            <a:avLst/>
            <a:gdLst>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098334"/>
              <a:gd name="connsiteX1" fmla="*/ 217894 w 5847878"/>
              <a:gd name="connsiteY1" fmla="*/ 1681438 h 2098334"/>
              <a:gd name="connsiteX2" fmla="*/ 1374119 w 5847878"/>
              <a:gd name="connsiteY2" fmla="*/ 411858 h 2098334"/>
              <a:gd name="connsiteX3" fmla="*/ 2235620 w 5847878"/>
              <a:gd name="connsiteY3" fmla="*/ 117134 h 2098334"/>
              <a:gd name="connsiteX4" fmla="*/ 3165134 w 5847878"/>
              <a:gd name="connsiteY4" fmla="*/ 1114662 h 2098334"/>
              <a:gd name="connsiteX5" fmla="*/ 4071977 w 5847878"/>
              <a:gd name="connsiteY5" fmla="*/ 1961048 h 2098334"/>
              <a:gd name="connsiteX6" fmla="*/ 5847878 w 5847878"/>
              <a:gd name="connsiteY6" fmla="*/ 2074404 h 209833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229229 w 6010353"/>
              <a:gd name="connsiteY0" fmla="*/ 1681438 h 2097704"/>
              <a:gd name="connsiteX1" fmla="*/ 25190 w 6010353"/>
              <a:gd name="connsiteY1" fmla="*/ 1704109 h 2097704"/>
              <a:gd name="connsiteX2" fmla="*/ 380369 w 6010353"/>
              <a:gd name="connsiteY2" fmla="*/ 1681438 h 2097704"/>
              <a:gd name="connsiteX3" fmla="*/ 1536594 w 6010353"/>
              <a:gd name="connsiteY3" fmla="*/ 411858 h 2097704"/>
              <a:gd name="connsiteX4" fmla="*/ 2398095 w 6010353"/>
              <a:gd name="connsiteY4" fmla="*/ 117134 h 2097704"/>
              <a:gd name="connsiteX5" fmla="*/ 3327609 w 6010353"/>
              <a:gd name="connsiteY5" fmla="*/ 1114662 h 2097704"/>
              <a:gd name="connsiteX6" fmla="*/ 4234452 w 6010353"/>
              <a:gd name="connsiteY6" fmla="*/ 1961048 h 2097704"/>
              <a:gd name="connsiteX7" fmla="*/ 6010353 w 6010353"/>
              <a:gd name="connsiteY7" fmla="*/ 2074404 h 209770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0 w 6038062"/>
              <a:gd name="connsiteY0" fmla="*/ 2029061 h 2097704"/>
              <a:gd name="connsiteX1" fmla="*/ 408078 w 6038062"/>
              <a:gd name="connsiteY1" fmla="*/ 1681438 h 2097704"/>
              <a:gd name="connsiteX2" fmla="*/ 1564303 w 6038062"/>
              <a:gd name="connsiteY2" fmla="*/ 411858 h 2097704"/>
              <a:gd name="connsiteX3" fmla="*/ 2425804 w 6038062"/>
              <a:gd name="connsiteY3" fmla="*/ 117134 h 2097704"/>
              <a:gd name="connsiteX4" fmla="*/ 3355318 w 6038062"/>
              <a:gd name="connsiteY4" fmla="*/ 1114662 h 2097704"/>
              <a:gd name="connsiteX5" fmla="*/ 4262161 w 6038062"/>
              <a:gd name="connsiteY5" fmla="*/ 1961048 h 2097704"/>
              <a:gd name="connsiteX6" fmla="*/ 6038062 w 6038062"/>
              <a:gd name="connsiteY6" fmla="*/ 2074404 h 2097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38062" h="2097704">
                <a:moveTo>
                  <a:pt x="0" y="2029061"/>
                </a:moveTo>
                <a:cubicBezTo>
                  <a:pt x="31487" y="2029061"/>
                  <a:pt x="147361" y="1950972"/>
                  <a:pt x="408078" y="1681438"/>
                </a:cubicBezTo>
                <a:cubicBezTo>
                  <a:pt x="668795" y="1411904"/>
                  <a:pt x="1228015" y="672575"/>
                  <a:pt x="1564303" y="411858"/>
                </a:cubicBezTo>
                <a:cubicBezTo>
                  <a:pt x="1900591" y="151141"/>
                  <a:pt x="2127302" y="0"/>
                  <a:pt x="2425804" y="117134"/>
                </a:cubicBezTo>
                <a:cubicBezTo>
                  <a:pt x="2724306" y="234268"/>
                  <a:pt x="2935904" y="603304"/>
                  <a:pt x="3355318" y="1114662"/>
                </a:cubicBezTo>
                <a:cubicBezTo>
                  <a:pt x="3563136" y="1369082"/>
                  <a:pt x="3935949" y="1861547"/>
                  <a:pt x="4262161" y="1961048"/>
                </a:cubicBezTo>
                <a:cubicBezTo>
                  <a:pt x="4558144" y="2060549"/>
                  <a:pt x="5373673" y="2097704"/>
                  <a:pt x="6038062" y="2074404"/>
                </a:cubicBezTo>
              </a:path>
            </a:pathLst>
          </a:cu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Crop Damage Methodology</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cxnSp>
        <p:nvCxnSpPr>
          <p:cNvPr id="26" name="Straight Connector 25">
            <a:extLst>
              <a:ext uri="{FF2B5EF4-FFF2-40B4-BE49-F238E27FC236}">
                <a16:creationId xmlns:a16="http://schemas.microsoft.com/office/drawing/2014/main" id="{9A3596D5-BCE7-D088-6F41-E41C0AECA85B}"/>
              </a:ext>
            </a:extLst>
          </p:cNvPr>
          <p:cNvCxnSpPr/>
          <p:nvPr/>
        </p:nvCxnSpPr>
        <p:spPr>
          <a:xfrm>
            <a:off x="2423286" y="2108409"/>
            <a:ext cx="0" cy="31512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FA62B397-FB2F-A0D7-29FF-AA76517B049B}"/>
              </a:ext>
            </a:extLst>
          </p:cNvPr>
          <p:cNvCxnSpPr/>
          <p:nvPr/>
        </p:nvCxnSpPr>
        <p:spPr>
          <a:xfrm>
            <a:off x="2423286" y="5259689"/>
            <a:ext cx="668041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C24CABBC-0117-4CB2-2474-628F469AE6ED}"/>
              </a:ext>
            </a:extLst>
          </p:cNvPr>
          <p:cNvCxnSpPr/>
          <p:nvPr/>
        </p:nvCxnSpPr>
        <p:spPr>
          <a:xfrm>
            <a:off x="2420113" y="5260948"/>
            <a:ext cx="37092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29" name="Picture 2" descr="C:\Program Files (x86)\Microsoft Office\MEDIA\CAGCAT10\j0233312.wmf">
            <a:extLst>
              <a:ext uri="{FF2B5EF4-FFF2-40B4-BE49-F238E27FC236}">
                <a16:creationId xmlns:a16="http://schemas.microsoft.com/office/drawing/2014/main" id="{4E193225-501B-8636-CB7F-24484E04F7B8}"/>
              </a:ext>
            </a:extLst>
          </p:cNvPr>
          <p:cNvPicPr>
            <a:picLocks noChangeAspect="1" noChangeArrowheads="1"/>
          </p:cNvPicPr>
          <p:nvPr/>
        </p:nvPicPr>
        <p:blipFill>
          <a:blip r:embed="rId3" cstate="print"/>
          <a:srcRect/>
          <a:stretch>
            <a:fillRect/>
          </a:stretch>
        </p:blipFill>
        <p:spPr bwMode="auto">
          <a:xfrm>
            <a:off x="8999725" y="1281153"/>
            <a:ext cx="1502022" cy="1530060"/>
          </a:xfrm>
          <a:prstGeom prst="rect">
            <a:avLst/>
          </a:prstGeom>
          <a:noFill/>
        </p:spPr>
      </p:pic>
      <p:cxnSp>
        <p:nvCxnSpPr>
          <p:cNvPr id="30" name="Straight Connector 29">
            <a:extLst>
              <a:ext uri="{FF2B5EF4-FFF2-40B4-BE49-F238E27FC236}">
                <a16:creationId xmlns:a16="http://schemas.microsoft.com/office/drawing/2014/main" id="{E31B5927-EAA3-5BBB-B702-B468C03E55D7}"/>
              </a:ext>
            </a:extLst>
          </p:cNvPr>
          <p:cNvCxnSpPr/>
          <p:nvPr/>
        </p:nvCxnSpPr>
        <p:spPr>
          <a:xfrm>
            <a:off x="7158038" y="2785517"/>
            <a:ext cx="184070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76A3BC1B-0DDD-5F64-517C-CBC9E82822F1}"/>
              </a:ext>
            </a:extLst>
          </p:cNvPr>
          <p:cNvSpPr txBox="1"/>
          <p:nvPr/>
        </p:nvSpPr>
        <p:spPr>
          <a:xfrm>
            <a:off x="7146426" y="2795154"/>
            <a:ext cx="1845174" cy="338554"/>
          </a:xfrm>
          <a:prstGeom prst="rect">
            <a:avLst/>
          </a:prstGeom>
          <a:noFill/>
        </p:spPr>
        <p:txBody>
          <a:bodyPr wrap="square" rtlCol="0">
            <a:spAutoFit/>
          </a:bodyPr>
          <a:lstStyle/>
          <a:p>
            <a:pPr algn="ctr"/>
            <a:r>
              <a:rPr lang="en-US" sz="1600" dirty="0"/>
              <a:t>Date</a:t>
            </a:r>
          </a:p>
        </p:txBody>
      </p:sp>
      <p:sp>
        <p:nvSpPr>
          <p:cNvPr id="32" name="TextBox 31">
            <a:extLst>
              <a:ext uri="{FF2B5EF4-FFF2-40B4-BE49-F238E27FC236}">
                <a16:creationId xmlns:a16="http://schemas.microsoft.com/office/drawing/2014/main" id="{DFE772AE-D59B-BE85-D947-A84E6071433E}"/>
              </a:ext>
            </a:extLst>
          </p:cNvPr>
          <p:cNvSpPr txBox="1"/>
          <p:nvPr/>
        </p:nvSpPr>
        <p:spPr>
          <a:xfrm rot="16200000">
            <a:off x="6209920" y="1850161"/>
            <a:ext cx="1507429" cy="369332"/>
          </a:xfrm>
          <a:prstGeom prst="rect">
            <a:avLst/>
          </a:prstGeom>
          <a:noFill/>
        </p:spPr>
        <p:txBody>
          <a:bodyPr wrap="square" rtlCol="0">
            <a:spAutoFit/>
          </a:bodyPr>
          <a:lstStyle/>
          <a:p>
            <a:pPr algn="ctr"/>
            <a:r>
              <a:rPr lang="en-US" dirty="0"/>
              <a:t>Crop Loss %</a:t>
            </a:r>
          </a:p>
        </p:txBody>
      </p:sp>
      <p:sp>
        <p:nvSpPr>
          <p:cNvPr id="33" name="Freeform 28">
            <a:extLst>
              <a:ext uri="{FF2B5EF4-FFF2-40B4-BE49-F238E27FC236}">
                <a16:creationId xmlns:a16="http://schemas.microsoft.com/office/drawing/2014/main" id="{8F9D31C1-D8A8-7166-FFC9-E67469549E61}"/>
              </a:ext>
            </a:extLst>
          </p:cNvPr>
          <p:cNvSpPr/>
          <p:nvPr/>
        </p:nvSpPr>
        <p:spPr>
          <a:xfrm>
            <a:off x="7153984" y="1546435"/>
            <a:ext cx="1836357" cy="884408"/>
          </a:xfrm>
          <a:custGeom>
            <a:avLst/>
            <a:gdLst>
              <a:gd name="connsiteX0" fmla="*/ 0 w 1836357"/>
              <a:gd name="connsiteY0" fmla="*/ 821197 h 1042870"/>
              <a:gd name="connsiteX1" fmla="*/ 219154 w 1836357"/>
              <a:gd name="connsiteY1" fmla="*/ 828754 h 1042870"/>
              <a:gd name="connsiteX2" fmla="*/ 740589 w 1836357"/>
              <a:gd name="connsiteY2" fmla="*/ 503802 h 1042870"/>
              <a:gd name="connsiteX3" fmla="*/ 1110883 w 1836357"/>
              <a:gd name="connsiteY3" fmla="*/ 110836 h 1042870"/>
              <a:gd name="connsiteX4" fmla="*/ 1231796 w 1836357"/>
              <a:gd name="connsiteY4" fmla="*/ 133507 h 1042870"/>
              <a:gd name="connsiteX5" fmla="*/ 1375379 w 1836357"/>
              <a:gd name="connsiteY5" fmla="*/ 911881 h 1042870"/>
              <a:gd name="connsiteX6" fmla="*/ 1662546 w 1836357"/>
              <a:gd name="connsiteY6" fmla="*/ 919438 h 1042870"/>
              <a:gd name="connsiteX7" fmla="*/ 1836357 w 1836357"/>
              <a:gd name="connsiteY7" fmla="*/ 836311 h 1042870"/>
              <a:gd name="connsiteX0" fmla="*/ 0 w 1836357"/>
              <a:gd name="connsiteY0" fmla="*/ 821197 h 1042870"/>
              <a:gd name="connsiteX1" fmla="*/ 240586 w 1836357"/>
              <a:gd name="connsiteY1" fmla="*/ 781129 h 1042870"/>
              <a:gd name="connsiteX2" fmla="*/ 740589 w 1836357"/>
              <a:gd name="connsiteY2" fmla="*/ 503802 h 1042870"/>
              <a:gd name="connsiteX3" fmla="*/ 1110883 w 1836357"/>
              <a:gd name="connsiteY3" fmla="*/ 110836 h 1042870"/>
              <a:gd name="connsiteX4" fmla="*/ 1231796 w 1836357"/>
              <a:gd name="connsiteY4" fmla="*/ 133507 h 1042870"/>
              <a:gd name="connsiteX5" fmla="*/ 1375379 w 1836357"/>
              <a:gd name="connsiteY5" fmla="*/ 911881 h 1042870"/>
              <a:gd name="connsiteX6" fmla="*/ 1662546 w 1836357"/>
              <a:gd name="connsiteY6" fmla="*/ 919438 h 1042870"/>
              <a:gd name="connsiteX7" fmla="*/ 1836357 w 1836357"/>
              <a:gd name="connsiteY7" fmla="*/ 836311 h 1042870"/>
              <a:gd name="connsiteX0" fmla="*/ 0 w 1836357"/>
              <a:gd name="connsiteY0" fmla="*/ 821197 h 1042870"/>
              <a:gd name="connsiteX1" fmla="*/ 240586 w 1836357"/>
              <a:gd name="connsiteY1" fmla="*/ 781129 h 1042870"/>
              <a:gd name="connsiteX2" fmla="*/ 740589 w 1836357"/>
              <a:gd name="connsiteY2" fmla="*/ 503802 h 1042870"/>
              <a:gd name="connsiteX3" fmla="*/ 1110883 w 1836357"/>
              <a:gd name="connsiteY3" fmla="*/ 110836 h 1042870"/>
              <a:gd name="connsiteX4" fmla="*/ 1231796 w 1836357"/>
              <a:gd name="connsiteY4" fmla="*/ 133507 h 1042870"/>
              <a:gd name="connsiteX5" fmla="*/ 1375379 w 1836357"/>
              <a:gd name="connsiteY5" fmla="*/ 911881 h 1042870"/>
              <a:gd name="connsiteX6" fmla="*/ 1662546 w 1836357"/>
              <a:gd name="connsiteY6" fmla="*/ 919438 h 1042870"/>
              <a:gd name="connsiteX7" fmla="*/ 1836357 w 1836357"/>
              <a:gd name="connsiteY7" fmla="*/ 836311 h 1042870"/>
              <a:gd name="connsiteX0" fmla="*/ 0 w 1836357"/>
              <a:gd name="connsiteY0" fmla="*/ 821197 h 1042870"/>
              <a:gd name="connsiteX1" fmla="*/ 240586 w 1836357"/>
              <a:gd name="connsiteY1" fmla="*/ 781129 h 1042870"/>
              <a:gd name="connsiteX2" fmla="*/ 740589 w 1836357"/>
              <a:gd name="connsiteY2" fmla="*/ 503802 h 1042870"/>
              <a:gd name="connsiteX3" fmla="*/ 1110883 w 1836357"/>
              <a:gd name="connsiteY3" fmla="*/ 110836 h 1042870"/>
              <a:gd name="connsiteX4" fmla="*/ 1231796 w 1836357"/>
              <a:gd name="connsiteY4" fmla="*/ 133507 h 1042870"/>
              <a:gd name="connsiteX5" fmla="*/ 1375379 w 1836357"/>
              <a:gd name="connsiteY5" fmla="*/ 911881 h 1042870"/>
              <a:gd name="connsiteX6" fmla="*/ 1662546 w 1836357"/>
              <a:gd name="connsiteY6" fmla="*/ 919438 h 1042870"/>
              <a:gd name="connsiteX7" fmla="*/ 1836357 w 1836357"/>
              <a:gd name="connsiteY7" fmla="*/ 836311 h 1042870"/>
              <a:gd name="connsiteX0" fmla="*/ 0 w 1836357"/>
              <a:gd name="connsiteY0" fmla="*/ 821197 h 1042870"/>
              <a:gd name="connsiteX1" fmla="*/ 240586 w 1836357"/>
              <a:gd name="connsiteY1" fmla="*/ 781129 h 1042870"/>
              <a:gd name="connsiteX2" fmla="*/ 740589 w 1836357"/>
              <a:gd name="connsiteY2" fmla="*/ 503802 h 1042870"/>
              <a:gd name="connsiteX3" fmla="*/ 1110883 w 1836357"/>
              <a:gd name="connsiteY3" fmla="*/ 110836 h 1042870"/>
              <a:gd name="connsiteX4" fmla="*/ 1231796 w 1836357"/>
              <a:gd name="connsiteY4" fmla="*/ 133507 h 1042870"/>
              <a:gd name="connsiteX5" fmla="*/ 1375379 w 1836357"/>
              <a:gd name="connsiteY5" fmla="*/ 911881 h 1042870"/>
              <a:gd name="connsiteX6" fmla="*/ 1662546 w 1836357"/>
              <a:gd name="connsiteY6" fmla="*/ 919438 h 1042870"/>
              <a:gd name="connsiteX7" fmla="*/ 1836357 w 1836357"/>
              <a:gd name="connsiteY7" fmla="*/ 836311 h 1042870"/>
              <a:gd name="connsiteX0" fmla="*/ 0 w 1836357"/>
              <a:gd name="connsiteY0" fmla="*/ 821197 h 1042870"/>
              <a:gd name="connsiteX1" fmla="*/ 240586 w 1836357"/>
              <a:gd name="connsiteY1" fmla="*/ 781129 h 1042870"/>
              <a:gd name="connsiteX2" fmla="*/ 740589 w 1836357"/>
              <a:gd name="connsiteY2" fmla="*/ 503802 h 1042870"/>
              <a:gd name="connsiteX3" fmla="*/ 1110883 w 1836357"/>
              <a:gd name="connsiteY3" fmla="*/ 110836 h 1042870"/>
              <a:gd name="connsiteX4" fmla="*/ 1231796 w 1836357"/>
              <a:gd name="connsiteY4" fmla="*/ 133507 h 1042870"/>
              <a:gd name="connsiteX5" fmla="*/ 1375379 w 1836357"/>
              <a:gd name="connsiteY5" fmla="*/ 911881 h 1042870"/>
              <a:gd name="connsiteX6" fmla="*/ 1662546 w 1836357"/>
              <a:gd name="connsiteY6" fmla="*/ 919438 h 1042870"/>
              <a:gd name="connsiteX7" fmla="*/ 1836357 w 1836357"/>
              <a:gd name="connsiteY7" fmla="*/ 836311 h 1042870"/>
              <a:gd name="connsiteX0" fmla="*/ 0 w 1836357"/>
              <a:gd name="connsiteY0" fmla="*/ 821197 h 1042870"/>
              <a:gd name="connsiteX1" fmla="*/ 240586 w 1836357"/>
              <a:gd name="connsiteY1" fmla="*/ 781129 h 1042870"/>
              <a:gd name="connsiteX2" fmla="*/ 740589 w 1836357"/>
              <a:gd name="connsiteY2" fmla="*/ 503802 h 1042870"/>
              <a:gd name="connsiteX3" fmla="*/ 1110883 w 1836357"/>
              <a:gd name="connsiteY3" fmla="*/ 110836 h 1042870"/>
              <a:gd name="connsiteX4" fmla="*/ 1231796 w 1836357"/>
              <a:gd name="connsiteY4" fmla="*/ 133507 h 1042870"/>
              <a:gd name="connsiteX5" fmla="*/ 1375379 w 1836357"/>
              <a:gd name="connsiteY5" fmla="*/ 911881 h 1042870"/>
              <a:gd name="connsiteX6" fmla="*/ 1662546 w 1836357"/>
              <a:gd name="connsiteY6" fmla="*/ 919438 h 1042870"/>
              <a:gd name="connsiteX7" fmla="*/ 1836357 w 1836357"/>
              <a:gd name="connsiteY7" fmla="*/ 836311 h 1042870"/>
              <a:gd name="connsiteX0" fmla="*/ 0 w 1836357"/>
              <a:gd name="connsiteY0" fmla="*/ 821197 h 1042870"/>
              <a:gd name="connsiteX1" fmla="*/ 240586 w 1836357"/>
              <a:gd name="connsiteY1" fmla="*/ 781129 h 1042870"/>
              <a:gd name="connsiteX2" fmla="*/ 740589 w 1836357"/>
              <a:gd name="connsiteY2" fmla="*/ 503802 h 1042870"/>
              <a:gd name="connsiteX3" fmla="*/ 1110883 w 1836357"/>
              <a:gd name="connsiteY3" fmla="*/ 110836 h 1042870"/>
              <a:gd name="connsiteX4" fmla="*/ 1231796 w 1836357"/>
              <a:gd name="connsiteY4" fmla="*/ 133507 h 1042870"/>
              <a:gd name="connsiteX5" fmla="*/ 1375379 w 1836357"/>
              <a:gd name="connsiteY5" fmla="*/ 911881 h 1042870"/>
              <a:gd name="connsiteX6" fmla="*/ 1662546 w 1836357"/>
              <a:gd name="connsiteY6" fmla="*/ 919438 h 1042870"/>
              <a:gd name="connsiteX7" fmla="*/ 1836357 w 1836357"/>
              <a:gd name="connsiteY7" fmla="*/ 836311 h 1042870"/>
              <a:gd name="connsiteX0" fmla="*/ 0 w 1836357"/>
              <a:gd name="connsiteY0" fmla="*/ 821197 h 1042870"/>
              <a:gd name="connsiteX1" fmla="*/ 240586 w 1836357"/>
              <a:gd name="connsiteY1" fmla="*/ 781129 h 1042870"/>
              <a:gd name="connsiteX2" fmla="*/ 740589 w 1836357"/>
              <a:gd name="connsiteY2" fmla="*/ 503802 h 1042870"/>
              <a:gd name="connsiteX3" fmla="*/ 1110883 w 1836357"/>
              <a:gd name="connsiteY3" fmla="*/ 110836 h 1042870"/>
              <a:gd name="connsiteX4" fmla="*/ 1231796 w 1836357"/>
              <a:gd name="connsiteY4" fmla="*/ 133507 h 1042870"/>
              <a:gd name="connsiteX5" fmla="*/ 1375379 w 1836357"/>
              <a:gd name="connsiteY5" fmla="*/ 911881 h 1042870"/>
              <a:gd name="connsiteX6" fmla="*/ 1662546 w 1836357"/>
              <a:gd name="connsiteY6" fmla="*/ 919438 h 1042870"/>
              <a:gd name="connsiteX7" fmla="*/ 1836357 w 1836357"/>
              <a:gd name="connsiteY7" fmla="*/ 836311 h 1042870"/>
              <a:gd name="connsiteX0" fmla="*/ 0 w 1836357"/>
              <a:gd name="connsiteY0" fmla="*/ 809290 h 1030963"/>
              <a:gd name="connsiteX1" fmla="*/ 240586 w 1836357"/>
              <a:gd name="connsiteY1" fmla="*/ 769222 h 1030963"/>
              <a:gd name="connsiteX2" fmla="*/ 740589 w 1836357"/>
              <a:gd name="connsiteY2" fmla="*/ 491895 h 1030963"/>
              <a:gd name="connsiteX3" fmla="*/ 1110883 w 1836357"/>
              <a:gd name="connsiteY3" fmla="*/ 98929 h 1030963"/>
              <a:gd name="connsiteX4" fmla="*/ 1231796 w 1836357"/>
              <a:gd name="connsiteY4" fmla="*/ 121600 h 1030963"/>
              <a:gd name="connsiteX5" fmla="*/ 1375379 w 1836357"/>
              <a:gd name="connsiteY5" fmla="*/ 899974 h 1030963"/>
              <a:gd name="connsiteX6" fmla="*/ 1662546 w 1836357"/>
              <a:gd name="connsiteY6" fmla="*/ 907531 h 1030963"/>
              <a:gd name="connsiteX7" fmla="*/ 1836357 w 1836357"/>
              <a:gd name="connsiteY7" fmla="*/ 824404 h 1030963"/>
              <a:gd name="connsiteX0" fmla="*/ 0 w 1836357"/>
              <a:gd name="connsiteY0" fmla="*/ 809290 h 1030963"/>
              <a:gd name="connsiteX1" fmla="*/ 240586 w 1836357"/>
              <a:gd name="connsiteY1" fmla="*/ 769222 h 1030963"/>
              <a:gd name="connsiteX2" fmla="*/ 740589 w 1836357"/>
              <a:gd name="connsiteY2" fmla="*/ 491895 h 1030963"/>
              <a:gd name="connsiteX3" fmla="*/ 1110883 w 1836357"/>
              <a:gd name="connsiteY3" fmla="*/ 98929 h 1030963"/>
              <a:gd name="connsiteX4" fmla="*/ 1231796 w 1836357"/>
              <a:gd name="connsiteY4" fmla="*/ 121600 h 1030963"/>
              <a:gd name="connsiteX5" fmla="*/ 1375379 w 1836357"/>
              <a:gd name="connsiteY5" fmla="*/ 899974 h 1030963"/>
              <a:gd name="connsiteX6" fmla="*/ 1662546 w 1836357"/>
              <a:gd name="connsiteY6" fmla="*/ 907531 h 1030963"/>
              <a:gd name="connsiteX7" fmla="*/ 1836357 w 1836357"/>
              <a:gd name="connsiteY7" fmla="*/ 824404 h 1030963"/>
              <a:gd name="connsiteX0" fmla="*/ 0 w 1836357"/>
              <a:gd name="connsiteY0" fmla="*/ 809290 h 920126"/>
              <a:gd name="connsiteX1" fmla="*/ 240586 w 1836357"/>
              <a:gd name="connsiteY1" fmla="*/ 769222 h 920126"/>
              <a:gd name="connsiteX2" fmla="*/ 740589 w 1836357"/>
              <a:gd name="connsiteY2" fmla="*/ 491895 h 920126"/>
              <a:gd name="connsiteX3" fmla="*/ 1110883 w 1836357"/>
              <a:gd name="connsiteY3" fmla="*/ 98929 h 920126"/>
              <a:gd name="connsiteX4" fmla="*/ 1231796 w 1836357"/>
              <a:gd name="connsiteY4" fmla="*/ 121600 h 920126"/>
              <a:gd name="connsiteX5" fmla="*/ 1375379 w 1836357"/>
              <a:gd name="connsiteY5" fmla="*/ 899974 h 920126"/>
              <a:gd name="connsiteX6" fmla="*/ 1662546 w 1836357"/>
              <a:gd name="connsiteY6" fmla="*/ 907531 h 920126"/>
              <a:gd name="connsiteX7" fmla="*/ 1836357 w 1836357"/>
              <a:gd name="connsiteY7" fmla="*/ 824404 h 920126"/>
              <a:gd name="connsiteX0" fmla="*/ 0 w 1836357"/>
              <a:gd name="connsiteY0" fmla="*/ 809290 h 920126"/>
              <a:gd name="connsiteX1" fmla="*/ 240586 w 1836357"/>
              <a:gd name="connsiteY1" fmla="*/ 769222 h 920126"/>
              <a:gd name="connsiteX2" fmla="*/ 740589 w 1836357"/>
              <a:gd name="connsiteY2" fmla="*/ 491895 h 920126"/>
              <a:gd name="connsiteX3" fmla="*/ 1110883 w 1836357"/>
              <a:gd name="connsiteY3" fmla="*/ 98929 h 920126"/>
              <a:gd name="connsiteX4" fmla="*/ 1231796 w 1836357"/>
              <a:gd name="connsiteY4" fmla="*/ 121600 h 920126"/>
              <a:gd name="connsiteX5" fmla="*/ 1375379 w 1836357"/>
              <a:gd name="connsiteY5" fmla="*/ 899974 h 920126"/>
              <a:gd name="connsiteX6" fmla="*/ 1662546 w 1836357"/>
              <a:gd name="connsiteY6" fmla="*/ 907531 h 920126"/>
              <a:gd name="connsiteX7" fmla="*/ 1836357 w 1836357"/>
              <a:gd name="connsiteY7" fmla="*/ 824404 h 920126"/>
              <a:gd name="connsiteX0" fmla="*/ 0 w 1836357"/>
              <a:gd name="connsiteY0" fmla="*/ 809290 h 920126"/>
              <a:gd name="connsiteX1" fmla="*/ 240586 w 1836357"/>
              <a:gd name="connsiteY1" fmla="*/ 769222 h 920126"/>
              <a:gd name="connsiteX2" fmla="*/ 740589 w 1836357"/>
              <a:gd name="connsiteY2" fmla="*/ 491895 h 920126"/>
              <a:gd name="connsiteX3" fmla="*/ 1110883 w 1836357"/>
              <a:gd name="connsiteY3" fmla="*/ 98929 h 920126"/>
              <a:gd name="connsiteX4" fmla="*/ 1231796 w 1836357"/>
              <a:gd name="connsiteY4" fmla="*/ 121600 h 920126"/>
              <a:gd name="connsiteX5" fmla="*/ 1375379 w 1836357"/>
              <a:gd name="connsiteY5" fmla="*/ 899974 h 920126"/>
              <a:gd name="connsiteX6" fmla="*/ 1662546 w 1836357"/>
              <a:gd name="connsiteY6" fmla="*/ 907531 h 920126"/>
              <a:gd name="connsiteX7" fmla="*/ 1836357 w 1836357"/>
              <a:gd name="connsiteY7" fmla="*/ 824404 h 920126"/>
              <a:gd name="connsiteX0" fmla="*/ 0 w 1836357"/>
              <a:gd name="connsiteY0" fmla="*/ 809290 h 920126"/>
              <a:gd name="connsiteX1" fmla="*/ 240586 w 1836357"/>
              <a:gd name="connsiteY1" fmla="*/ 769222 h 920126"/>
              <a:gd name="connsiteX2" fmla="*/ 740589 w 1836357"/>
              <a:gd name="connsiteY2" fmla="*/ 491895 h 920126"/>
              <a:gd name="connsiteX3" fmla="*/ 1110883 w 1836357"/>
              <a:gd name="connsiteY3" fmla="*/ 98929 h 920126"/>
              <a:gd name="connsiteX4" fmla="*/ 1231796 w 1836357"/>
              <a:gd name="connsiteY4" fmla="*/ 121600 h 920126"/>
              <a:gd name="connsiteX5" fmla="*/ 1375379 w 1836357"/>
              <a:gd name="connsiteY5" fmla="*/ 899974 h 920126"/>
              <a:gd name="connsiteX6" fmla="*/ 1662546 w 1836357"/>
              <a:gd name="connsiteY6" fmla="*/ 907531 h 920126"/>
              <a:gd name="connsiteX7" fmla="*/ 1836357 w 1836357"/>
              <a:gd name="connsiteY7" fmla="*/ 824404 h 920126"/>
              <a:gd name="connsiteX0" fmla="*/ 0 w 1836357"/>
              <a:gd name="connsiteY0" fmla="*/ 809290 h 920126"/>
              <a:gd name="connsiteX1" fmla="*/ 240586 w 1836357"/>
              <a:gd name="connsiteY1" fmla="*/ 769222 h 920126"/>
              <a:gd name="connsiteX2" fmla="*/ 740589 w 1836357"/>
              <a:gd name="connsiteY2" fmla="*/ 491895 h 920126"/>
              <a:gd name="connsiteX3" fmla="*/ 1110883 w 1836357"/>
              <a:gd name="connsiteY3" fmla="*/ 98929 h 920126"/>
              <a:gd name="connsiteX4" fmla="*/ 1231796 w 1836357"/>
              <a:gd name="connsiteY4" fmla="*/ 121600 h 920126"/>
              <a:gd name="connsiteX5" fmla="*/ 1375379 w 1836357"/>
              <a:gd name="connsiteY5" fmla="*/ 899974 h 920126"/>
              <a:gd name="connsiteX6" fmla="*/ 1662546 w 1836357"/>
              <a:gd name="connsiteY6" fmla="*/ 907531 h 920126"/>
              <a:gd name="connsiteX7" fmla="*/ 1836357 w 1836357"/>
              <a:gd name="connsiteY7" fmla="*/ 824404 h 920126"/>
              <a:gd name="connsiteX0" fmla="*/ 0 w 1836357"/>
              <a:gd name="connsiteY0" fmla="*/ 773572 h 884408"/>
              <a:gd name="connsiteX1" fmla="*/ 240586 w 1836357"/>
              <a:gd name="connsiteY1" fmla="*/ 733504 h 884408"/>
              <a:gd name="connsiteX2" fmla="*/ 740589 w 1836357"/>
              <a:gd name="connsiteY2" fmla="*/ 456177 h 884408"/>
              <a:gd name="connsiteX3" fmla="*/ 1110883 w 1836357"/>
              <a:gd name="connsiteY3" fmla="*/ 63211 h 884408"/>
              <a:gd name="connsiteX4" fmla="*/ 1231796 w 1836357"/>
              <a:gd name="connsiteY4" fmla="*/ 85882 h 884408"/>
              <a:gd name="connsiteX5" fmla="*/ 1375379 w 1836357"/>
              <a:gd name="connsiteY5" fmla="*/ 864256 h 884408"/>
              <a:gd name="connsiteX6" fmla="*/ 1662546 w 1836357"/>
              <a:gd name="connsiteY6" fmla="*/ 871813 h 884408"/>
              <a:gd name="connsiteX7" fmla="*/ 1836357 w 1836357"/>
              <a:gd name="connsiteY7" fmla="*/ 788686 h 884408"/>
              <a:gd name="connsiteX0" fmla="*/ 0 w 1836357"/>
              <a:gd name="connsiteY0" fmla="*/ 773572 h 884408"/>
              <a:gd name="connsiteX1" fmla="*/ 240586 w 1836357"/>
              <a:gd name="connsiteY1" fmla="*/ 733504 h 884408"/>
              <a:gd name="connsiteX2" fmla="*/ 740589 w 1836357"/>
              <a:gd name="connsiteY2" fmla="*/ 456177 h 884408"/>
              <a:gd name="connsiteX3" fmla="*/ 1110883 w 1836357"/>
              <a:gd name="connsiteY3" fmla="*/ 63211 h 884408"/>
              <a:gd name="connsiteX4" fmla="*/ 1231796 w 1836357"/>
              <a:gd name="connsiteY4" fmla="*/ 85882 h 884408"/>
              <a:gd name="connsiteX5" fmla="*/ 1375379 w 1836357"/>
              <a:gd name="connsiteY5" fmla="*/ 864256 h 884408"/>
              <a:gd name="connsiteX6" fmla="*/ 1662546 w 1836357"/>
              <a:gd name="connsiteY6" fmla="*/ 871813 h 884408"/>
              <a:gd name="connsiteX7" fmla="*/ 1836357 w 1836357"/>
              <a:gd name="connsiteY7" fmla="*/ 788686 h 884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36357" h="884408">
                <a:moveTo>
                  <a:pt x="0" y="773572"/>
                </a:moveTo>
                <a:cubicBezTo>
                  <a:pt x="81199" y="787131"/>
                  <a:pt x="155255" y="781641"/>
                  <a:pt x="240586" y="733504"/>
                </a:cubicBezTo>
                <a:cubicBezTo>
                  <a:pt x="397354" y="640124"/>
                  <a:pt x="578871" y="548843"/>
                  <a:pt x="740589" y="456177"/>
                </a:cubicBezTo>
                <a:cubicBezTo>
                  <a:pt x="897545" y="296837"/>
                  <a:pt x="1026633" y="129690"/>
                  <a:pt x="1110883" y="63211"/>
                </a:cubicBezTo>
                <a:cubicBezTo>
                  <a:pt x="1166558" y="27689"/>
                  <a:pt x="1223433" y="0"/>
                  <a:pt x="1231796" y="85882"/>
                </a:cubicBezTo>
                <a:cubicBezTo>
                  <a:pt x="1259210" y="221770"/>
                  <a:pt x="1303587" y="733267"/>
                  <a:pt x="1375379" y="864256"/>
                </a:cubicBezTo>
                <a:cubicBezTo>
                  <a:pt x="1406690" y="878564"/>
                  <a:pt x="1514279" y="884408"/>
                  <a:pt x="1662546" y="871813"/>
                </a:cubicBezTo>
                <a:cubicBezTo>
                  <a:pt x="1736995" y="859218"/>
                  <a:pt x="1785485" y="812046"/>
                  <a:pt x="1836357" y="788686"/>
                </a:cubicBezTo>
              </a:path>
            </a:pathLst>
          </a:custGeom>
          <a:ln w="127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Freeform 31">
            <a:extLst>
              <a:ext uri="{FF2B5EF4-FFF2-40B4-BE49-F238E27FC236}">
                <a16:creationId xmlns:a16="http://schemas.microsoft.com/office/drawing/2014/main" id="{8EF81BF1-B574-3FBD-5729-E8A429B0085F}"/>
              </a:ext>
            </a:extLst>
          </p:cNvPr>
          <p:cNvSpPr/>
          <p:nvPr/>
        </p:nvSpPr>
        <p:spPr>
          <a:xfrm>
            <a:off x="7155657" y="2478882"/>
            <a:ext cx="1833563" cy="223441"/>
          </a:xfrm>
          <a:custGeom>
            <a:avLst/>
            <a:gdLst>
              <a:gd name="connsiteX0" fmla="*/ 0 w 1833563"/>
              <a:gd name="connsiteY0" fmla="*/ 225822 h 288527"/>
              <a:gd name="connsiteX1" fmla="*/ 161925 w 1833563"/>
              <a:gd name="connsiteY1" fmla="*/ 228203 h 288527"/>
              <a:gd name="connsiteX2" fmla="*/ 783432 w 1833563"/>
              <a:gd name="connsiteY2" fmla="*/ 140097 h 288527"/>
              <a:gd name="connsiteX3" fmla="*/ 1062038 w 1833563"/>
              <a:gd name="connsiteY3" fmla="*/ 54372 h 288527"/>
              <a:gd name="connsiteX4" fmla="*/ 1214438 w 1833563"/>
              <a:gd name="connsiteY4" fmla="*/ 32940 h 288527"/>
              <a:gd name="connsiteX5" fmla="*/ 1366838 w 1833563"/>
              <a:gd name="connsiteY5" fmla="*/ 252015 h 288527"/>
              <a:gd name="connsiteX6" fmla="*/ 1688307 w 1833563"/>
              <a:gd name="connsiteY6" fmla="*/ 252015 h 288527"/>
              <a:gd name="connsiteX7" fmla="*/ 1833563 w 1833563"/>
              <a:gd name="connsiteY7" fmla="*/ 225822 h 288527"/>
              <a:gd name="connsiteX0" fmla="*/ 0 w 1833563"/>
              <a:gd name="connsiteY0" fmla="*/ 225822 h 288527"/>
              <a:gd name="connsiteX1" fmla="*/ 161925 w 1833563"/>
              <a:gd name="connsiteY1" fmla="*/ 228203 h 288527"/>
              <a:gd name="connsiteX2" fmla="*/ 783432 w 1833563"/>
              <a:gd name="connsiteY2" fmla="*/ 140097 h 288527"/>
              <a:gd name="connsiteX3" fmla="*/ 1062038 w 1833563"/>
              <a:gd name="connsiteY3" fmla="*/ 54372 h 288527"/>
              <a:gd name="connsiteX4" fmla="*/ 1214438 w 1833563"/>
              <a:gd name="connsiteY4" fmla="*/ 32940 h 288527"/>
              <a:gd name="connsiteX5" fmla="*/ 1366838 w 1833563"/>
              <a:gd name="connsiteY5" fmla="*/ 252015 h 288527"/>
              <a:gd name="connsiteX6" fmla="*/ 1688307 w 1833563"/>
              <a:gd name="connsiteY6" fmla="*/ 252015 h 288527"/>
              <a:gd name="connsiteX7" fmla="*/ 1833563 w 1833563"/>
              <a:gd name="connsiteY7" fmla="*/ 225822 h 288527"/>
              <a:gd name="connsiteX0" fmla="*/ 0 w 1833563"/>
              <a:gd name="connsiteY0" fmla="*/ 225822 h 288527"/>
              <a:gd name="connsiteX1" fmla="*/ 161925 w 1833563"/>
              <a:gd name="connsiteY1" fmla="*/ 228203 h 288527"/>
              <a:gd name="connsiteX2" fmla="*/ 783432 w 1833563"/>
              <a:gd name="connsiteY2" fmla="*/ 140097 h 288527"/>
              <a:gd name="connsiteX3" fmla="*/ 1062038 w 1833563"/>
              <a:gd name="connsiteY3" fmla="*/ 54372 h 288527"/>
              <a:gd name="connsiteX4" fmla="*/ 1214438 w 1833563"/>
              <a:gd name="connsiteY4" fmla="*/ 32940 h 288527"/>
              <a:gd name="connsiteX5" fmla="*/ 1366838 w 1833563"/>
              <a:gd name="connsiteY5" fmla="*/ 252015 h 288527"/>
              <a:gd name="connsiteX6" fmla="*/ 1688307 w 1833563"/>
              <a:gd name="connsiteY6" fmla="*/ 252015 h 288527"/>
              <a:gd name="connsiteX7" fmla="*/ 1833563 w 1833563"/>
              <a:gd name="connsiteY7" fmla="*/ 225822 h 288527"/>
              <a:gd name="connsiteX0" fmla="*/ 0 w 1833563"/>
              <a:gd name="connsiteY0" fmla="*/ 225822 h 288527"/>
              <a:gd name="connsiteX1" fmla="*/ 161925 w 1833563"/>
              <a:gd name="connsiteY1" fmla="*/ 228203 h 288527"/>
              <a:gd name="connsiteX2" fmla="*/ 783432 w 1833563"/>
              <a:gd name="connsiteY2" fmla="*/ 140097 h 288527"/>
              <a:gd name="connsiteX3" fmla="*/ 1062038 w 1833563"/>
              <a:gd name="connsiteY3" fmla="*/ 54372 h 288527"/>
              <a:gd name="connsiteX4" fmla="*/ 1214438 w 1833563"/>
              <a:gd name="connsiteY4" fmla="*/ 32940 h 288527"/>
              <a:gd name="connsiteX5" fmla="*/ 1366838 w 1833563"/>
              <a:gd name="connsiteY5" fmla="*/ 252015 h 288527"/>
              <a:gd name="connsiteX6" fmla="*/ 1688307 w 1833563"/>
              <a:gd name="connsiteY6" fmla="*/ 252015 h 288527"/>
              <a:gd name="connsiteX7" fmla="*/ 1833563 w 1833563"/>
              <a:gd name="connsiteY7" fmla="*/ 225822 h 288527"/>
              <a:gd name="connsiteX0" fmla="*/ 0 w 1833563"/>
              <a:gd name="connsiteY0" fmla="*/ 225822 h 288527"/>
              <a:gd name="connsiteX1" fmla="*/ 161925 w 1833563"/>
              <a:gd name="connsiteY1" fmla="*/ 228203 h 288527"/>
              <a:gd name="connsiteX2" fmla="*/ 783432 w 1833563"/>
              <a:gd name="connsiteY2" fmla="*/ 140097 h 288527"/>
              <a:gd name="connsiteX3" fmla="*/ 1062038 w 1833563"/>
              <a:gd name="connsiteY3" fmla="*/ 54372 h 288527"/>
              <a:gd name="connsiteX4" fmla="*/ 1214438 w 1833563"/>
              <a:gd name="connsiteY4" fmla="*/ 32940 h 288527"/>
              <a:gd name="connsiteX5" fmla="*/ 1366838 w 1833563"/>
              <a:gd name="connsiteY5" fmla="*/ 252015 h 288527"/>
              <a:gd name="connsiteX6" fmla="*/ 1688307 w 1833563"/>
              <a:gd name="connsiteY6" fmla="*/ 252015 h 288527"/>
              <a:gd name="connsiteX7" fmla="*/ 1833563 w 1833563"/>
              <a:gd name="connsiteY7" fmla="*/ 225822 h 288527"/>
              <a:gd name="connsiteX0" fmla="*/ 0 w 1833563"/>
              <a:gd name="connsiteY0" fmla="*/ 192882 h 255587"/>
              <a:gd name="connsiteX1" fmla="*/ 161925 w 1833563"/>
              <a:gd name="connsiteY1" fmla="*/ 195263 h 255587"/>
              <a:gd name="connsiteX2" fmla="*/ 783432 w 1833563"/>
              <a:gd name="connsiteY2" fmla="*/ 107157 h 255587"/>
              <a:gd name="connsiteX3" fmla="*/ 1062038 w 1833563"/>
              <a:gd name="connsiteY3" fmla="*/ 21432 h 255587"/>
              <a:gd name="connsiteX4" fmla="*/ 1214438 w 1833563"/>
              <a:gd name="connsiteY4" fmla="*/ 0 h 255587"/>
              <a:gd name="connsiteX5" fmla="*/ 1366838 w 1833563"/>
              <a:gd name="connsiteY5" fmla="*/ 219075 h 255587"/>
              <a:gd name="connsiteX6" fmla="*/ 1688307 w 1833563"/>
              <a:gd name="connsiteY6" fmla="*/ 219075 h 255587"/>
              <a:gd name="connsiteX7" fmla="*/ 1833563 w 1833563"/>
              <a:gd name="connsiteY7" fmla="*/ 192882 h 255587"/>
              <a:gd name="connsiteX0" fmla="*/ 0 w 1833563"/>
              <a:gd name="connsiteY0" fmla="*/ 192882 h 255587"/>
              <a:gd name="connsiteX1" fmla="*/ 161925 w 1833563"/>
              <a:gd name="connsiteY1" fmla="*/ 195263 h 255587"/>
              <a:gd name="connsiteX2" fmla="*/ 783432 w 1833563"/>
              <a:gd name="connsiteY2" fmla="*/ 107157 h 255587"/>
              <a:gd name="connsiteX3" fmla="*/ 1062038 w 1833563"/>
              <a:gd name="connsiteY3" fmla="*/ 21432 h 255587"/>
              <a:gd name="connsiteX4" fmla="*/ 1214438 w 1833563"/>
              <a:gd name="connsiteY4" fmla="*/ 0 h 255587"/>
              <a:gd name="connsiteX5" fmla="*/ 1366838 w 1833563"/>
              <a:gd name="connsiteY5" fmla="*/ 219075 h 255587"/>
              <a:gd name="connsiteX6" fmla="*/ 1688307 w 1833563"/>
              <a:gd name="connsiteY6" fmla="*/ 219075 h 255587"/>
              <a:gd name="connsiteX7" fmla="*/ 1833563 w 1833563"/>
              <a:gd name="connsiteY7" fmla="*/ 192882 h 255587"/>
              <a:gd name="connsiteX0" fmla="*/ 0 w 1833563"/>
              <a:gd name="connsiteY0" fmla="*/ 192882 h 255587"/>
              <a:gd name="connsiteX1" fmla="*/ 161925 w 1833563"/>
              <a:gd name="connsiteY1" fmla="*/ 195263 h 255587"/>
              <a:gd name="connsiteX2" fmla="*/ 783432 w 1833563"/>
              <a:gd name="connsiteY2" fmla="*/ 107157 h 255587"/>
              <a:gd name="connsiteX3" fmla="*/ 1062038 w 1833563"/>
              <a:gd name="connsiteY3" fmla="*/ 21432 h 255587"/>
              <a:gd name="connsiteX4" fmla="*/ 1214438 w 1833563"/>
              <a:gd name="connsiteY4" fmla="*/ 0 h 255587"/>
              <a:gd name="connsiteX5" fmla="*/ 1366838 w 1833563"/>
              <a:gd name="connsiteY5" fmla="*/ 219075 h 255587"/>
              <a:gd name="connsiteX6" fmla="*/ 1688307 w 1833563"/>
              <a:gd name="connsiteY6" fmla="*/ 219075 h 255587"/>
              <a:gd name="connsiteX7" fmla="*/ 1833563 w 1833563"/>
              <a:gd name="connsiteY7" fmla="*/ 192882 h 255587"/>
              <a:gd name="connsiteX0" fmla="*/ 0 w 1833563"/>
              <a:gd name="connsiteY0" fmla="*/ 192882 h 223441"/>
              <a:gd name="connsiteX1" fmla="*/ 161925 w 1833563"/>
              <a:gd name="connsiteY1" fmla="*/ 195263 h 223441"/>
              <a:gd name="connsiteX2" fmla="*/ 783432 w 1833563"/>
              <a:gd name="connsiteY2" fmla="*/ 107157 h 223441"/>
              <a:gd name="connsiteX3" fmla="*/ 1062038 w 1833563"/>
              <a:gd name="connsiteY3" fmla="*/ 21432 h 223441"/>
              <a:gd name="connsiteX4" fmla="*/ 1214438 w 1833563"/>
              <a:gd name="connsiteY4" fmla="*/ 0 h 223441"/>
              <a:gd name="connsiteX5" fmla="*/ 1366838 w 1833563"/>
              <a:gd name="connsiteY5" fmla="*/ 219075 h 223441"/>
              <a:gd name="connsiteX6" fmla="*/ 1688307 w 1833563"/>
              <a:gd name="connsiteY6" fmla="*/ 219075 h 223441"/>
              <a:gd name="connsiteX7" fmla="*/ 1833563 w 1833563"/>
              <a:gd name="connsiteY7" fmla="*/ 192882 h 223441"/>
              <a:gd name="connsiteX0" fmla="*/ 0 w 1833563"/>
              <a:gd name="connsiteY0" fmla="*/ 192882 h 223441"/>
              <a:gd name="connsiteX1" fmla="*/ 161925 w 1833563"/>
              <a:gd name="connsiteY1" fmla="*/ 195263 h 223441"/>
              <a:gd name="connsiteX2" fmla="*/ 783432 w 1833563"/>
              <a:gd name="connsiteY2" fmla="*/ 107157 h 223441"/>
              <a:gd name="connsiteX3" fmla="*/ 1062038 w 1833563"/>
              <a:gd name="connsiteY3" fmla="*/ 21432 h 223441"/>
              <a:gd name="connsiteX4" fmla="*/ 1214438 w 1833563"/>
              <a:gd name="connsiteY4" fmla="*/ 0 h 223441"/>
              <a:gd name="connsiteX5" fmla="*/ 1366838 w 1833563"/>
              <a:gd name="connsiteY5" fmla="*/ 219075 h 223441"/>
              <a:gd name="connsiteX6" fmla="*/ 1688307 w 1833563"/>
              <a:gd name="connsiteY6" fmla="*/ 219075 h 223441"/>
              <a:gd name="connsiteX7" fmla="*/ 1833563 w 1833563"/>
              <a:gd name="connsiteY7" fmla="*/ 192882 h 223441"/>
              <a:gd name="connsiteX0" fmla="*/ 0 w 1833563"/>
              <a:gd name="connsiteY0" fmla="*/ 192882 h 223441"/>
              <a:gd name="connsiteX1" fmla="*/ 161925 w 1833563"/>
              <a:gd name="connsiteY1" fmla="*/ 195263 h 223441"/>
              <a:gd name="connsiteX2" fmla="*/ 783432 w 1833563"/>
              <a:gd name="connsiteY2" fmla="*/ 107157 h 223441"/>
              <a:gd name="connsiteX3" fmla="*/ 1062038 w 1833563"/>
              <a:gd name="connsiteY3" fmla="*/ 21432 h 223441"/>
              <a:gd name="connsiteX4" fmla="*/ 1214438 w 1833563"/>
              <a:gd name="connsiteY4" fmla="*/ 0 h 223441"/>
              <a:gd name="connsiteX5" fmla="*/ 1366838 w 1833563"/>
              <a:gd name="connsiteY5" fmla="*/ 219075 h 223441"/>
              <a:gd name="connsiteX6" fmla="*/ 1688307 w 1833563"/>
              <a:gd name="connsiteY6" fmla="*/ 219075 h 223441"/>
              <a:gd name="connsiteX7" fmla="*/ 1833563 w 1833563"/>
              <a:gd name="connsiteY7" fmla="*/ 192882 h 223441"/>
              <a:gd name="connsiteX0" fmla="*/ 0 w 1833563"/>
              <a:gd name="connsiteY0" fmla="*/ 192882 h 223441"/>
              <a:gd name="connsiteX1" fmla="*/ 161925 w 1833563"/>
              <a:gd name="connsiteY1" fmla="*/ 195263 h 223441"/>
              <a:gd name="connsiteX2" fmla="*/ 783432 w 1833563"/>
              <a:gd name="connsiteY2" fmla="*/ 107157 h 223441"/>
              <a:gd name="connsiteX3" fmla="*/ 1062038 w 1833563"/>
              <a:gd name="connsiteY3" fmla="*/ 21432 h 223441"/>
              <a:gd name="connsiteX4" fmla="*/ 1214438 w 1833563"/>
              <a:gd name="connsiteY4" fmla="*/ 0 h 223441"/>
              <a:gd name="connsiteX5" fmla="*/ 1366838 w 1833563"/>
              <a:gd name="connsiteY5" fmla="*/ 219075 h 223441"/>
              <a:gd name="connsiteX6" fmla="*/ 1688307 w 1833563"/>
              <a:gd name="connsiteY6" fmla="*/ 219075 h 223441"/>
              <a:gd name="connsiteX7" fmla="*/ 1833563 w 1833563"/>
              <a:gd name="connsiteY7" fmla="*/ 192882 h 223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33563" h="223441">
                <a:moveTo>
                  <a:pt x="0" y="192882"/>
                </a:moveTo>
                <a:cubicBezTo>
                  <a:pt x="49014" y="198834"/>
                  <a:pt x="88503" y="197645"/>
                  <a:pt x="161925" y="195263"/>
                </a:cubicBezTo>
                <a:cubicBezTo>
                  <a:pt x="292497" y="180976"/>
                  <a:pt x="633413" y="136129"/>
                  <a:pt x="783432" y="107157"/>
                </a:cubicBezTo>
                <a:cubicBezTo>
                  <a:pt x="931070" y="61517"/>
                  <a:pt x="990204" y="39291"/>
                  <a:pt x="1062038" y="21432"/>
                </a:cubicBezTo>
                <a:cubicBezTo>
                  <a:pt x="1150541" y="8335"/>
                  <a:pt x="1175544" y="2779"/>
                  <a:pt x="1214438" y="0"/>
                </a:cubicBezTo>
                <a:cubicBezTo>
                  <a:pt x="1253331" y="49609"/>
                  <a:pt x="1295004" y="127794"/>
                  <a:pt x="1366838" y="219075"/>
                </a:cubicBezTo>
                <a:cubicBezTo>
                  <a:pt x="1491059" y="219868"/>
                  <a:pt x="1610520" y="223441"/>
                  <a:pt x="1688307" y="219075"/>
                </a:cubicBezTo>
                <a:lnTo>
                  <a:pt x="1833563" y="192882"/>
                </a:lnTo>
              </a:path>
            </a:pathLst>
          </a:custGeom>
          <a:ln w="127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5" name="Straight Connector 34">
            <a:extLst>
              <a:ext uri="{FF2B5EF4-FFF2-40B4-BE49-F238E27FC236}">
                <a16:creationId xmlns:a16="http://schemas.microsoft.com/office/drawing/2014/main" id="{FA9D9470-C911-7862-5D20-2DD57B07451E}"/>
              </a:ext>
            </a:extLst>
          </p:cNvPr>
          <p:cNvCxnSpPr/>
          <p:nvPr/>
        </p:nvCxnSpPr>
        <p:spPr>
          <a:xfrm>
            <a:off x="7155210" y="1276351"/>
            <a:ext cx="0" cy="1509713"/>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3E579AE4-44A8-79B5-1FE0-682DAC42F70A}"/>
              </a:ext>
            </a:extLst>
          </p:cNvPr>
          <p:cNvSpPr txBox="1"/>
          <p:nvPr/>
        </p:nvSpPr>
        <p:spPr>
          <a:xfrm>
            <a:off x="2660083" y="3304231"/>
            <a:ext cx="1407885" cy="646331"/>
          </a:xfrm>
          <a:prstGeom prst="rect">
            <a:avLst/>
          </a:prstGeom>
          <a:noFill/>
        </p:spPr>
        <p:txBody>
          <a:bodyPr wrap="square" rtlCol="0">
            <a:spAutoFit/>
          </a:bodyPr>
          <a:lstStyle/>
          <a:p>
            <a:pPr algn="ctr"/>
            <a:r>
              <a:rPr lang="en-US" dirty="0"/>
              <a:t>Arrival </a:t>
            </a:r>
          </a:p>
          <a:p>
            <a:pPr algn="ctr"/>
            <a:r>
              <a:rPr lang="en-US" dirty="0"/>
              <a:t>Time</a:t>
            </a:r>
          </a:p>
        </p:txBody>
      </p:sp>
      <p:sp>
        <p:nvSpPr>
          <p:cNvPr id="37" name="Rectangle 36">
            <a:extLst>
              <a:ext uri="{FF2B5EF4-FFF2-40B4-BE49-F238E27FC236}">
                <a16:creationId xmlns:a16="http://schemas.microsoft.com/office/drawing/2014/main" id="{1E0C16C9-FAD2-2506-E85D-4492FC12C5FD}"/>
              </a:ext>
            </a:extLst>
          </p:cNvPr>
          <p:cNvSpPr>
            <a:spLocks noChangeAspect="1"/>
          </p:cNvSpPr>
          <p:nvPr/>
        </p:nvSpPr>
        <p:spPr>
          <a:xfrm>
            <a:off x="3705500" y="3736045"/>
            <a:ext cx="45720" cy="45720"/>
          </a:xfrm>
          <a:prstGeom prst="rect">
            <a:avLst/>
          </a:prstGeom>
          <a:solidFill>
            <a:schemeClr val="tx1"/>
          </a:solidFill>
          <a:ln w="63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43">
            <a:extLst>
              <a:ext uri="{FF2B5EF4-FFF2-40B4-BE49-F238E27FC236}">
                <a16:creationId xmlns:a16="http://schemas.microsoft.com/office/drawing/2014/main" id="{570E2341-9DD4-1E1E-F190-A73A4CB20ED0}"/>
              </a:ext>
            </a:extLst>
          </p:cNvPr>
          <p:cNvSpPr/>
          <p:nvPr/>
        </p:nvSpPr>
        <p:spPr>
          <a:xfrm>
            <a:off x="3722916" y="3193143"/>
            <a:ext cx="1719942" cy="2065285"/>
          </a:xfrm>
          <a:custGeom>
            <a:avLst/>
            <a:gdLst>
              <a:gd name="connsiteX0" fmla="*/ 7257 w 1705429"/>
              <a:gd name="connsiteY0" fmla="*/ 2046514 h 2061028"/>
              <a:gd name="connsiteX1" fmla="*/ 0 w 1705429"/>
              <a:gd name="connsiteY1" fmla="*/ 602343 h 2061028"/>
              <a:gd name="connsiteX2" fmla="*/ 275772 w 1705429"/>
              <a:gd name="connsiteY2" fmla="*/ 341086 h 2061028"/>
              <a:gd name="connsiteX3" fmla="*/ 529772 w 1705429"/>
              <a:gd name="connsiteY3" fmla="*/ 152400 h 2061028"/>
              <a:gd name="connsiteX4" fmla="*/ 725714 w 1705429"/>
              <a:gd name="connsiteY4" fmla="*/ 43543 h 2061028"/>
              <a:gd name="connsiteX5" fmla="*/ 914400 w 1705429"/>
              <a:gd name="connsiteY5" fmla="*/ 0 h 2061028"/>
              <a:gd name="connsiteX6" fmla="*/ 1117600 w 1705429"/>
              <a:gd name="connsiteY6" fmla="*/ 21771 h 2061028"/>
              <a:gd name="connsiteX7" fmla="*/ 1328057 w 1705429"/>
              <a:gd name="connsiteY7" fmla="*/ 152400 h 2061028"/>
              <a:gd name="connsiteX8" fmla="*/ 1589314 w 1705429"/>
              <a:gd name="connsiteY8" fmla="*/ 420914 h 2061028"/>
              <a:gd name="connsiteX9" fmla="*/ 1698172 w 1705429"/>
              <a:gd name="connsiteY9" fmla="*/ 566057 h 2061028"/>
              <a:gd name="connsiteX10" fmla="*/ 1705429 w 1705429"/>
              <a:gd name="connsiteY10" fmla="*/ 2061028 h 2061028"/>
              <a:gd name="connsiteX0" fmla="*/ 0 w 1698172"/>
              <a:gd name="connsiteY0" fmla="*/ 2046514 h 2061028"/>
              <a:gd name="connsiteX1" fmla="*/ 21772 w 1698172"/>
              <a:gd name="connsiteY1" fmla="*/ 566057 h 2061028"/>
              <a:gd name="connsiteX2" fmla="*/ 268515 w 1698172"/>
              <a:gd name="connsiteY2" fmla="*/ 341086 h 2061028"/>
              <a:gd name="connsiteX3" fmla="*/ 522515 w 1698172"/>
              <a:gd name="connsiteY3" fmla="*/ 152400 h 2061028"/>
              <a:gd name="connsiteX4" fmla="*/ 718457 w 1698172"/>
              <a:gd name="connsiteY4" fmla="*/ 43543 h 2061028"/>
              <a:gd name="connsiteX5" fmla="*/ 907143 w 1698172"/>
              <a:gd name="connsiteY5" fmla="*/ 0 h 2061028"/>
              <a:gd name="connsiteX6" fmla="*/ 1110343 w 1698172"/>
              <a:gd name="connsiteY6" fmla="*/ 21771 h 2061028"/>
              <a:gd name="connsiteX7" fmla="*/ 1320800 w 1698172"/>
              <a:gd name="connsiteY7" fmla="*/ 152400 h 2061028"/>
              <a:gd name="connsiteX8" fmla="*/ 1582057 w 1698172"/>
              <a:gd name="connsiteY8" fmla="*/ 420914 h 2061028"/>
              <a:gd name="connsiteX9" fmla="*/ 1690915 w 1698172"/>
              <a:gd name="connsiteY9" fmla="*/ 566057 h 2061028"/>
              <a:gd name="connsiteX10" fmla="*/ 1698172 w 1698172"/>
              <a:gd name="connsiteY10" fmla="*/ 2061028 h 2061028"/>
              <a:gd name="connsiteX0" fmla="*/ 0 w 1676400"/>
              <a:gd name="connsiteY0" fmla="*/ 2046514 h 2061028"/>
              <a:gd name="connsiteX1" fmla="*/ 0 w 1676400"/>
              <a:gd name="connsiteY1" fmla="*/ 566057 h 2061028"/>
              <a:gd name="connsiteX2" fmla="*/ 246743 w 1676400"/>
              <a:gd name="connsiteY2" fmla="*/ 341086 h 2061028"/>
              <a:gd name="connsiteX3" fmla="*/ 500743 w 1676400"/>
              <a:gd name="connsiteY3" fmla="*/ 152400 h 2061028"/>
              <a:gd name="connsiteX4" fmla="*/ 696685 w 1676400"/>
              <a:gd name="connsiteY4" fmla="*/ 43543 h 2061028"/>
              <a:gd name="connsiteX5" fmla="*/ 885371 w 1676400"/>
              <a:gd name="connsiteY5" fmla="*/ 0 h 2061028"/>
              <a:gd name="connsiteX6" fmla="*/ 1088571 w 1676400"/>
              <a:gd name="connsiteY6" fmla="*/ 21771 h 2061028"/>
              <a:gd name="connsiteX7" fmla="*/ 1299028 w 1676400"/>
              <a:gd name="connsiteY7" fmla="*/ 152400 h 2061028"/>
              <a:gd name="connsiteX8" fmla="*/ 1560285 w 1676400"/>
              <a:gd name="connsiteY8" fmla="*/ 420914 h 2061028"/>
              <a:gd name="connsiteX9" fmla="*/ 1669143 w 1676400"/>
              <a:gd name="connsiteY9" fmla="*/ 566057 h 2061028"/>
              <a:gd name="connsiteX10" fmla="*/ 1676400 w 1676400"/>
              <a:gd name="connsiteY10" fmla="*/ 2061028 h 2061028"/>
              <a:gd name="connsiteX0" fmla="*/ 0 w 1712685"/>
              <a:gd name="connsiteY0" fmla="*/ 2046514 h 2061028"/>
              <a:gd name="connsiteX1" fmla="*/ 0 w 1712685"/>
              <a:gd name="connsiteY1" fmla="*/ 566057 h 2061028"/>
              <a:gd name="connsiteX2" fmla="*/ 246743 w 1712685"/>
              <a:gd name="connsiteY2" fmla="*/ 341086 h 2061028"/>
              <a:gd name="connsiteX3" fmla="*/ 500743 w 1712685"/>
              <a:gd name="connsiteY3" fmla="*/ 152400 h 2061028"/>
              <a:gd name="connsiteX4" fmla="*/ 696685 w 1712685"/>
              <a:gd name="connsiteY4" fmla="*/ 43543 h 2061028"/>
              <a:gd name="connsiteX5" fmla="*/ 885371 w 1712685"/>
              <a:gd name="connsiteY5" fmla="*/ 0 h 2061028"/>
              <a:gd name="connsiteX6" fmla="*/ 1088571 w 1712685"/>
              <a:gd name="connsiteY6" fmla="*/ 21771 h 2061028"/>
              <a:gd name="connsiteX7" fmla="*/ 1299028 w 1712685"/>
              <a:gd name="connsiteY7" fmla="*/ 152400 h 2061028"/>
              <a:gd name="connsiteX8" fmla="*/ 1560285 w 1712685"/>
              <a:gd name="connsiteY8" fmla="*/ 420914 h 2061028"/>
              <a:gd name="connsiteX9" fmla="*/ 1712685 w 1712685"/>
              <a:gd name="connsiteY9" fmla="*/ 602343 h 2061028"/>
              <a:gd name="connsiteX10" fmla="*/ 1676400 w 1712685"/>
              <a:gd name="connsiteY10" fmla="*/ 2061028 h 2061028"/>
              <a:gd name="connsiteX0" fmla="*/ 0 w 1719943"/>
              <a:gd name="connsiteY0" fmla="*/ 2046514 h 2053771"/>
              <a:gd name="connsiteX1" fmla="*/ 0 w 1719943"/>
              <a:gd name="connsiteY1" fmla="*/ 566057 h 2053771"/>
              <a:gd name="connsiteX2" fmla="*/ 246743 w 1719943"/>
              <a:gd name="connsiteY2" fmla="*/ 341086 h 2053771"/>
              <a:gd name="connsiteX3" fmla="*/ 500743 w 1719943"/>
              <a:gd name="connsiteY3" fmla="*/ 152400 h 2053771"/>
              <a:gd name="connsiteX4" fmla="*/ 696685 w 1719943"/>
              <a:gd name="connsiteY4" fmla="*/ 43543 h 2053771"/>
              <a:gd name="connsiteX5" fmla="*/ 885371 w 1719943"/>
              <a:gd name="connsiteY5" fmla="*/ 0 h 2053771"/>
              <a:gd name="connsiteX6" fmla="*/ 1088571 w 1719943"/>
              <a:gd name="connsiteY6" fmla="*/ 21771 h 2053771"/>
              <a:gd name="connsiteX7" fmla="*/ 1299028 w 1719943"/>
              <a:gd name="connsiteY7" fmla="*/ 152400 h 2053771"/>
              <a:gd name="connsiteX8" fmla="*/ 1560285 w 1719943"/>
              <a:gd name="connsiteY8" fmla="*/ 420914 h 2053771"/>
              <a:gd name="connsiteX9" fmla="*/ 1712685 w 1719943"/>
              <a:gd name="connsiteY9" fmla="*/ 602343 h 2053771"/>
              <a:gd name="connsiteX10" fmla="*/ 1719943 w 1719943"/>
              <a:gd name="connsiteY10" fmla="*/ 2053771 h 2053771"/>
              <a:gd name="connsiteX0" fmla="*/ 0 w 1719943"/>
              <a:gd name="connsiteY0" fmla="*/ 2046514 h 2053771"/>
              <a:gd name="connsiteX1" fmla="*/ 0 w 1719943"/>
              <a:gd name="connsiteY1" fmla="*/ 566057 h 2053771"/>
              <a:gd name="connsiteX2" fmla="*/ 246743 w 1719943"/>
              <a:gd name="connsiteY2" fmla="*/ 341086 h 2053771"/>
              <a:gd name="connsiteX3" fmla="*/ 500743 w 1719943"/>
              <a:gd name="connsiteY3" fmla="*/ 152400 h 2053771"/>
              <a:gd name="connsiteX4" fmla="*/ 696685 w 1719943"/>
              <a:gd name="connsiteY4" fmla="*/ 43543 h 2053771"/>
              <a:gd name="connsiteX5" fmla="*/ 885371 w 1719943"/>
              <a:gd name="connsiteY5" fmla="*/ 0 h 2053771"/>
              <a:gd name="connsiteX6" fmla="*/ 1088571 w 1719943"/>
              <a:gd name="connsiteY6" fmla="*/ 21771 h 2053771"/>
              <a:gd name="connsiteX7" fmla="*/ 1299028 w 1719943"/>
              <a:gd name="connsiteY7" fmla="*/ 152400 h 2053771"/>
              <a:gd name="connsiteX8" fmla="*/ 1560285 w 1719943"/>
              <a:gd name="connsiteY8" fmla="*/ 420914 h 2053771"/>
              <a:gd name="connsiteX9" fmla="*/ 1690913 w 1719943"/>
              <a:gd name="connsiteY9" fmla="*/ 602343 h 2053771"/>
              <a:gd name="connsiteX10" fmla="*/ 1719943 w 1719943"/>
              <a:gd name="connsiteY10" fmla="*/ 2053771 h 2053771"/>
              <a:gd name="connsiteX0" fmla="*/ 0 w 1698171"/>
              <a:gd name="connsiteY0" fmla="*/ 2046514 h 2053771"/>
              <a:gd name="connsiteX1" fmla="*/ 0 w 1698171"/>
              <a:gd name="connsiteY1" fmla="*/ 566057 h 2053771"/>
              <a:gd name="connsiteX2" fmla="*/ 246743 w 1698171"/>
              <a:gd name="connsiteY2" fmla="*/ 341086 h 2053771"/>
              <a:gd name="connsiteX3" fmla="*/ 500743 w 1698171"/>
              <a:gd name="connsiteY3" fmla="*/ 152400 h 2053771"/>
              <a:gd name="connsiteX4" fmla="*/ 696685 w 1698171"/>
              <a:gd name="connsiteY4" fmla="*/ 43543 h 2053771"/>
              <a:gd name="connsiteX5" fmla="*/ 885371 w 1698171"/>
              <a:gd name="connsiteY5" fmla="*/ 0 h 2053771"/>
              <a:gd name="connsiteX6" fmla="*/ 1088571 w 1698171"/>
              <a:gd name="connsiteY6" fmla="*/ 21771 h 2053771"/>
              <a:gd name="connsiteX7" fmla="*/ 1299028 w 1698171"/>
              <a:gd name="connsiteY7" fmla="*/ 152400 h 2053771"/>
              <a:gd name="connsiteX8" fmla="*/ 1560285 w 1698171"/>
              <a:gd name="connsiteY8" fmla="*/ 420914 h 2053771"/>
              <a:gd name="connsiteX9" fmla="*/ 1690913 w 1698171"/>
              <a:gd name="connsiteY9" fmla="*/ 602343 h 2053771"/>
              <a:gd name="connsiteX10" fmla="*/ 1698171 w 1698171"/>
              <a:gd name="connsiteY10" fmla="*/ 2053771 h 2053771"/>
              <a:gd name="connsiteX0" fmla="*/ 21771 w 1719942"/>
              <a:gd name="connsiteY0" fmla="*/ 2046514 h 2053771"/>
              <a:gd name="connsiteX1" fmla="*/ 0 w 1719942"/>
              <a:gd name="connsiteY1" fmla="*/ 587829 h 2053771"/>
              <a:gd name="connsiteX2" fmla="*/ 268514 w 1719942"/>
              <a:gd name="connsiteY2" fmla="*/ 341086 h 2053771"/>
              <a:gd name="connsiteX3" fmla="*/ 522514 w 1719942"/>
              <a:gd name="connsiteY3" fmla="*/ 152400 h 2053771"/>
              <a:gd name="connsiteX4" fmla="*/ 718456 w 1719942"/>
              <a:gd name="connsiteY4" fmla="*/ 43543 h 2053771"/>
              <a:gd name="connsiteX5" fmla="*/ 907142 w 1719942"/>
              <a:gd name="connsiteY5" fmla="*/ 0 h 2053771"/>
              <a:gd name="connsiteX6" fmla="*/ 1110342 w 1719942"/>
              <a:gd name="connsiteY6" fmla="*/ 21771 h 2053771"/>
              <a:gd name="connsiteX7" fmla="*/ 1320799 w 1719942"/>
              <a:gd name="connsiteY7" fmla="*/ 152400 h 2053771"/>
              <a:gd name="connsiteX8" fmla="*/ 1582056 w 1719942"/>
              <a:gd name="connsiteY8" fmla="*/ 420914 h 2053771"/>
              <a:gd name="connsiteX9" fmla="*/ 1712684 w 1719942"/>
              <a:gd name="connsiteY9" fmla="*/ 602343 h 2053771"/>
              <a:gd name="connsiteX10" fmla="*/ 1719942 w 1719942"/>
              <a:gd name="connsiteY10" fmla="*/ 2053771 h 2053771"/>
              <a:gd name="connsiteX0" fmla="*/ 7257 w 1719942"/>
              <a:gd name="connsiteY0" fmla="*/ 2046514 h 2053771"/>
              <a:gd name="connsiteX1" fmla="*/ 0 w 1719942"/>
              <a:gd name="connsiteY1" fmla="*/ 587829 h 2053771"/>
              <a:gd name="connsiteX2" fmla="*/ 268514 w 1719942"/>
              <a:gd name="connsiteY2" fmla="*/ 341086 h 2053771"/>
              <a:gd name="connsiteX3" fmla="*/ 522514 w 1719942"/>
              <a:gd name="connsiteY3" fmla="*/ 152400 h 2053771"/>
              <a:gd name="connsiteX4" fmla="*/ 718456 w 1719942"/>
              <a:gd name="connsiteY4" fmla="*/ 43543 h 2053771"/>
              <a:gd name="connsiteX5" fmla="*/ 907142 w 1719942"/>
              <a:gd name="connsiteY5" fmla="*/ 0 h 2053771"/>
              <a:gd name="connsiteX6" fmla="*/ 1110342 w 1719942"/>
              <a:gd name="connsiteY6" fmla="*/ 21771 h 2053771"/>
              <a:gd name="connsiteX7" fmla="*/ 1320799 w 1719942"/>
              <a:gd name="connsiteY7" fmla="*/ 152400 h 2053771"/>
              <a:gd name="connsiteX8" fmla="*/ 1582056 w 1719942"/>
              <a:gd name="connsiteY8" fmla="*/ 420914 h 2053771"/>
              <a:gd name="connsiteX9" fmla="*/ 1712684 w 1719942"/>
              <a:gd name="connsiteY9" fmla="*/ 602343 h 2053771"/>
              <a:gd name="connsiteX10" fmla="*/ 1719942 w 1719942"/>
              <a:gd name="connsiteY10" fmla="*/ 2053771 h 2053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19942" h="2053771">
                <a:moveTo>
                  <a:pt x="7257" y="2046514"/>
                </a:moveTo>
                <a:lnTo>
                  <a:pt x="0" y="587829"/>
                </a:lnTo>
                <a:lnTo>
                  <a:pt x="268514" y="341086"/>
                </a:lnTo>
                <a:lnTo>
                  <a:pt x="522514" y="152400"/>
                </a:lnTo>
                <a:lnTo>
                  <a:pt x="718456" y="43543"/>
                </a:lnTo>
                <a:lnTo>
                  <a:pt x="907142" y="0"/>
                </a:lnTo>
                <a:lnTo>
                  <a:pt x="1110342" y="21771"/>
                </a:lnTo>
                <a:lnTo>
                  <a:pt x="1320799" y="152400"/>
                </a:lnTo>
                <a:lnTo>
                  <a:pt x="1582056" y="420914"/>
                </a:lnTo>
                <a:lnTo>
                  <a:pt x="1712684" y="602343"/>
                </a:lnTo>
                <a:cubicBezTo>
                  <a:pt x="1715103" y="1086152"/>
                  <a:pt x="1717523" y="1569962"/>
                  <a:pt x="1719942" y="2053771"/>
                </a:cubicBezTo>
              </a:path>
            </a:pathLst>
          </a:custGeom>
          <a:solidFill>
            <a:srgbClr val="0070C0">
              <a:alpha val="29000"/>
            </a:srgb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9" name="Straight Connector 38">
            <a:extLst>
              <a:ext uri="{FF2B5EF4-FFF2-40B4-BE49-F238E27FC236}">
                <a16:creationId xmlns:a16="http://schemas.microsoft.com/office/drawing/2014/main" id="{131B0CB1-7D79-599C-5377-BFFDEF70B064}"/>
              </a:ext>
            </a:extLst>
          </p:cNvPr>
          <p:cNvCxnSpPr>
            <a:cxnSpLocks/>
          </p:cNvCxnSpPr>
          <p:nvPr/>
        </p:nvCxnSpPr>
        <p:spPr>
          <a:xfrm flipH="1" flipV="1">
            <a:off x="3723598" y="2381128"/>
            <a:ext cx="3372" cy="136206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4665623-A0E6-EFA4-2B42-12A318F11D61}"/>
              </a:ext>
            </a:extLst>
          </p:cNvPr>
          <p:cNvCxnSpPr/>
          <p:nvPr/>
        </p:nvCxnSpPr>
        <p:spPr>
          <a:xfrm flipH="1" flipV="1">
            <a:off x="5428343" y="2322287"/>
            <a:ext cx="2" cy="145868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E45AEE7-7942-AC28-1E85-FDC6555AE735}"/>
              </a:ext>
            </a:extLst>
          </p:cNvPr>
          <p:cNvCxnSpPr>
            <a:cxnSpLocks/>
          </p:cNvCxnSpPr>
          <p:nvPr/>
        </p:nvCxnSpPr>
        <p:spPr>
          <a:xfrm>
            <a:off x="2420113" y="3780972"/>
            <a:ext cx="3176" cy="147872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30B3ABB2-762B-DC5F-B866-EB37A5973227}"/>
              </a:ext>
            </a:extLst>
          </p:cNvPr>
          <p:cNvSpPr txBox="1"/>
          <p:nvPr/>
        </p:nvSpPr>
        <p:spPr>
          <a:xfrm>
            <a:off x="8905301" y="2820319"/>
            <a:ext cx="1619480" cy="400110"/>
          </a:xfrm>
          <a:prstGeom prst="rect">
            <a:avLst/>
          </a:prstGeom>
          <a:noFill/>
        </p:spPr>
        <p:txBody>
          <a:bodyPr wrap="square" rtlCol="0">
            <a:spAutoFit/>
          </a:bodyPr>
          <a:lstStyle/>
          <a:p>
            <a:r>
              <a:rPr lang="en-US" sz="2000" b="1" dirty="0"/>
              <a:t>Agriculture</a:t>
            </a:r>
          </a:p>
        </p:txBody>
      </p:sp>
      <p:sp>
        <p:nvSpPr>
          <p:cNvPr id="44" name="TextBox 43">
            <a:extLst>
              <a:ext uri="{FF2B5EF4-FFF2-40B4-BE49-F238E27FC236}">
                <a16:creationId xmlns:a16="http://schemas.microsoft.com/office/drawing/2014/main" id="{2233244D-F7F0-71C8-E31C-1A147FA9C171}"/>
              </a:ext>
            </a:extLst>
          </p:cNvPr>
          <p:cNvSpPr txBox="1"/>
          <p:nvPr/>
        </p:nvSpPr>
        <p:spPr>
          <a:xfrm>
            <a:off x="3835311" y="2162003"/>
            <a:ext cx="1407885" cy="369332"/>
          </a:xfrm>
          <a:prstGeom prst="rect">
            <a:avLst/>
          </a:prstGeom>
          <a:noFill/>
        </p:spPr>
        <p:txBody>
          <a:bodyPr wrap="square" rtlCol="0">
            <a:spAutoFit/>
          </a:bodyPr>
          <a:lstStyle/>
          <a:p>
            <a:pPr algn="ctr"/>
            <a:r>
              <a:rPr lang="en-US" dirty="0"/>
              <a:t>Duration</a:t>
            </a:r>
          </a:p>
        </p:txBody>
      </p:sp>
      <p:sp>
        <p:nvSpPr>
          <p:cNvPr id="51" name="TextBox 50">
            <a:extLst>
              <a:ext uri="{FF2B5EF4-FFF2-40B4-BE49-F238E27FC236}">
                <a16:creationId xmlns:a16="http://schemas.microsoft.com/office/drawing/2014/main" id="{2201E25B-DC14-D3D9-F885-FF231D1094CA}"/>
              </a:ext>
            </a:extLst>
          </p:cNvPr>
          <p:cNvSpPr txBox="1"/>
          <p:nvPr/>
        </p:nvSpPr>
        <p:spPr>
          <a:xfrm>
            <a:off x="2423287" y="5282360"/>
            <a:ext cx="6680410" cy="523220"/>
          </a:xfrm>
          <a:prstGeom prst="rect">
            <a:avLst/>
          </a:prstGeom>
          <a:noFill/>
        </p:spPr>
        <p:txBody>
          <a:bodyPr wrap="square" rtlCol="0">
            <a:spAutoFit/>
          </a:bodyPr>
          <a:lstStyle/>
          <a:p>
            <a:pPr algn="ctr"/>
            <a:r>
              <a:rPr lang="en-US" sz="2800" dirty="0"/>
              <a:t>Time (t)</a:t>
            </a:r>
          </a:p>
        </p:txBody>
      </p:sp>
      <p:sp>
        <p:nvSpPr>
          <p:cNvPr id="52" name="TextBox 51">
            <a:extLst>
              <a:ext uri="{FF2B5EF4-FFF2-40B4-BE49-F238E27FC236}">
                <a16:creationId xmlns:a16="http://schemas.microsoft.com/office/drawing/2014/main" id="{F5CBEC66-6E1F-6722-E993-B2738EDB870C}"/>
              </a:ext>
            </a:extLst>
          </p:cNvPr>
          <p:cNvSpPr txBox="1"/>
          <p:nvPr/>
        </p:nvSpPr>
        <p:spPr>
          <a:xfrm rot="16200000">
            <a:off x="546037" y="3429998"/>
            <a:ext cx="3166395" cy="523220"/>
          </a:xfrm>
          <a:prstGeom prst="rect">
            <a:avLst/>
          </a:prstGeom>
          <a:noFill/>
        </p:spPr>
        <p:txBody>
          <a:bodyPr wrap="square" rtlCol="0">
            <a:spAutoFit/>
          </a:bodyPr>
          <a:lstStyle/>
          <a:p>
            <a:pPr algn="ctr"/>
            <a:r>
              <a:rPr lang="en-US" sz="2800" dirty="0"/>
              <a:t>Stage</a:t>
            </a:r>
          </a:p>
        </p:txBody>
      </p:sp>
    </p:spTree>
    <p:extLst>
      <p:ext uri="{BB962C8B-B14F-4D97-AF65-F5344CB8AC3E}">
        <p14:creationId xmlns:p14="http://schemas.microsoft.com/office/powerpoint/2010/main" val="285232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63" presetClass="path" presetSubtype="0" accel="50000" decel="50000" fill="hold" nodeType="withEffect">
                                  <p:stCondLst>
                                    <p:cond delay="0"/>
                                  </p:stCondLst>
                                  <p:childTnLst>
                                    <p:animMotion origin="layout" path="M 2.29167E-6 2.22222E-6 L 0.10703 0.00023 " pathEditMode="relative" rAng="0" ptsTypes="AA">
                                      <p:cBhvr>
                                        <p:cTn id="8" dur="2000" fill="hold"/>
                                        <p:tgtEl>
                                          <p:spTgt spid="42"/>
                                        </p:tgtEl>
                                        <p:attrNameLst>
                                          <p:attrName>ppt_x</p:attrName>
                                          <p:attrName>ppt_y</p:attrName>
                                        </p:attrNameLst>
                                      </p:cBhvr>
                                      <p:rCtr x="5352" y="0"/>
                                    </p:animMotion>
                                  </p:childTnLst>
                                </p:cTn>
                              </p:par>
                            </p:childTnLst>
                          </p:cTn>
                        </p:par>
                        <p:par>
                          <p:cTn id="9" fill="hold">
                            <p:stCondLst>
                              <p:cond delay="2000"/>
                            </p:stCondLst>
                            <p:childTnLst>
                              <p:par>
                                <p:cTn id="10" presetID="1" presetClass="entr" presetSubtype="0"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37"/>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56" presetClass="path" presetSubtype="0" accel="50000" decel="50000" fill="hold" grpId="1" nodeType="clickEffect">
                                  <p:stCondLst>
                                    <p:cond delay="0"/>
                                  </p:stCondLst>
                                  <p:childTnLst>
                                    <p:animMotion origin="layout" path="M 8.33333E-7 0.00023 L 0.35963 -0.29283 " pathEditMode="relative" rAng="0" ptsTypes="AA">
                                      <p:cBhvr>
                                        <p:cTn id="17" dur="2000" fill="hold"/>
                                        <p:tgtEl>
                                          <p:spTgt spid="37"/>
                                        </p:tgtEl>
                                        <p:attrNameLst>
                                          <p:attrName>ppt_x</p:attrName>
                                          <p:attrName>ppt_y</p:attrName>
                                        </p:attrNameLst>
                                      </p:cBhvr>
                                      <p:rCtr x="17982" y="-14653"/>
                                    </p:animMotion>
                                  </p:childTnLst>
                                </p:cTn>
                              </p:par>
                            </p:childTnLst>
                          </p:cTn>
                        </p:par>
                      </p:childTnLst>
                    </p:cTn>
                  </p:par>
                  <p:par>
                    <p:cTn id="18" fill="hold">
                      <p:stCondLst>
                        <p:cond delay="indefinite"/>
                      </p:stCondLst>
                      <p:childTnLst>
                        <p:par>
                          <p:cTn id="19" fill="hold">
                            <p:stCondLst>
                              <p:cond delay="0"/>
                            </p:stCondLst>
                            <p:childTnLst>
                              <p:par>
                                <p:cTn id="20" presetID="1" presetClass="exit" presetSubtype="0" fill="hold" nodeType="clickEffect">
                                  <p:stCondLst>
                                    <p:cond delay="0"/>
                                  </p:stCondLst>
                                  <p:childTnLst>
                                    <p:set>
                                      <p:cBhvr>
                                        <p:cTn id="21" dur="1" fill="hold">
                                          <p:stCondLst>
                                            <p:cond delay="0"/>
                                          </p:stCondLst>
                                        </p:cTn>
                                        <p:tgtEl>
                                          <p:spTgt spid="42"/>
                                        </p:tgtEl>
                                        <p:attrNameLst>
                                          <p:attrName>style.visibility</p:attrName>
                                        </p:attrNameLst>
                                      </p:cBhvr>
                                      <p:to>
                                        <p:strVal val="hidden"/>
                                      </p:to>
                                    </p:set>
                                  </p:childTnLst>
                                </p:cTn>
                              </p:par>
                              <p:par>
                                <p:cTn id="22" presetID="1" presetClass="exit" presetSubtype="0" fill="hold" grpId="1" nodeType="withEffect">
                                  <p:stCondLst>
                                    <p:cond delay="0"/>
                                  </p:stCondLst>
                                  <p:childTnLst>
                                    <p:set>
                                      <p:cBhvr>
                                        <p:cTn id="23" dur="1" fill="hold">
                                          <p:stCondLst>
                                            <p:cond delay="0"/>
                                          </p:stCondLst>
                                        </p:cTn>
                                        <p:tgtEl>
                                          <p:spTgt spid="36"/>
                                        </p:tgtEl>
                                        <p:attrNameLst>
                                          <p:attrName>style.visibility</p:attrName>
                                        </p:attrNameLst>
                                      </p:cBhvr>
                                      <p:to>
                                        <p:strVal val="hidden"/>
                                      </p:to>
                                    </p:set>
                                  </p:childTnLst>
                                </p:cTn>
                              </p:par>
                            </p:childTnLst>
                          </p:cTn>
                        </p:par>
                        <p:par>
                          <p:cTn id="24" fill="hold">
                            <p:stCondLst>
                              <p:cond delay="0"/>
                            </p:stCondLst>
                            <p:childTnLst>
                              <p:par>
                                <p:cTn id="25" presetID="1" presetClass="entr" presetSubtype="0"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par>
                                <p:cTn id="27" presetID="22" presetClass="entr" presetSubtype="4" fill="hold" nodeType="with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down)">
                                      <p:cBhvr>
                                        <p:cTn id="29" dur="500"/>
                                        <p:tgtEl>
                                          <p:spTgt spid="40"/>
                                        </p:tgtEl>
                                      </p:cBhvr>
                                    </p:animEffect>
                                  </p:childTnLst>
                                </p:cTn>
                              </p:par>
                              <p:par>
                                <p:cTn id="30" presetID="22" presetClass="entr" presetSubtype="4" fill="hold" nodeType="with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wipe(down)">
                                      <p:cBhvr>
                                        <p:cTn id="32" dur="500"/>
                                        <p:tgtEl>
                                          <p:spTgt spid="39"/>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6" grpId="1"/>
      <p:bldP spid="37" grpId="0" animBg="1"/>
      <p:bldP spid="37" grpId="1" animBg="1"/>
      <p:bldP spid="38" grpId="0" animBg="1"/>
      <p:bldP spid="4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Impact response curves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cxnSp>
        <p:nvCxnSpPr>
          <p:cNvPr id="2" name="Straight Connector 1">
            <a:extLst>
              <a:ext uri="{FF2B5EF4-FFF2-40B4-BE49-F238E27FC236}">
                <a16:creationId xmlns:a16="http://schemas.microsoft.com/office/drawing/2014/main" id="{86703391-5420-3C3A-C036-3FF0318CB3AE}"/>
              </a:ext>
            </a:extLst>
          </p:cNvPr>
          <p:cNvCxnSpPr/>
          <p:nvPr/>
        </p:nvCxnSpPr>
        <p:spPr>
          <a:xfrm>
            <a:off x="3069412" y="2142103"/>
            <a:ext cx="0" cy="31512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75ECBD67-0B62-6BD3-BC48-76CDB5CB7506}"/>
              </a:ext>
            </a:extLst>
          </p:cNvPr>
          <p:cNvCxnSpPr/>
          <p:nvPr/>
        </p:nvCxnSpPr>
        <p:spPr>
          <a:xfrm>
            <a:off x="3069412" y="5293383"/>
            <a:ext cx="668041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993F7EA9-4CD8-30D8-32E5-9F181FD3304B}"/>
              </a:ext>
            </a:extLst>
          </p:cNvPr>
          <p:cNvSpPr txBox="1"/>
          <p:nvPr/>
        </p:nvSpPr>
        <p:spPr>
          <a:xfrm>
            <a:off x="3069413" y="5316054"/>
            <a:ext cx="6680410" cy="523220"/>
          </a:xfrm>
          <a:prstGeom prst="rect">
            <a:avLst/>
          </a:prstGeom>
          <a:noFill/>
        </p:spPr>
        <p:txBody>
          <a:bodyPr wrap="square" rtlCol="0">
            <a:spAutoFit/>
          </a:bodyPr>
          <a:lstStyle/>
          <a:p>
            <a:pPr algn="ctr"/>
            <a:r>
              <a:rPr lang="en-US" sz="2800" dirty="0"/>
              <a:t>Time (t)</a:t>
            </a:r>
          </a:p>
        </p:txBody>
      </p:sp>
      <p:sp>
        <p:nvSpPr>
          <p:cNvPr id="9" name="TextBox 8">
            <a:extLst>
              <a:ext uri="{FF2B5EF4-FFF2-40B4-BE49-F238E27FC236}">
                <a16:creationId xmlns:a16="http://schemas.microsoft.com/office/drawing/2014/main" id="{006A15AC-11AB-BEFA-0221-CB51D8B51FBA}"/>
              </a:ext>
            </a:extLst>
          </p:cNvPr>
          <p:cNvSpPr txBox="1"/>
          <p:nvPr/>
        </p:nvSpPr>
        <p:spPr>
          <a:xfrm rot="16200000">
            <a:off x="1225215" y="2384039"/>
            <a:ext cx="3166395" cy="523220"/>
          </a:xfrm>
          <a:prstGeom prst="rect">
            <a:avLst/>
          </a:prstGeom>
          <a:noFill/>
        </p:spPr>
        <p:txBody>
          <a:bodyPr wrap="square" rtlCol="0">
            <a:spAutoFit/>
          </a:bodyPr>
          <a:lstStyle/>
          <a:p>
            <a:pPr algn="ctr"/>
            <a:r>
              <a:rPr lang="en-US" sz="2800" dirty="0"/>
              <a:t>Stage</a:t>
            </a:r>
          </a:p>
        </p:txBody>
      </p:sp>
      <p:cxnSp>
        <p:nvCxnSpPr>
          <p:cNvPr id="10" name="Straight Connector 9">
            <a:extLst>
              <a:ext uri="{FF2B5EF4-FFF2-40B4-BE49-F238E27FC236}">
                <a16:creationId xmlns:a16="http://schemas.microsoft.com/office/drawing/2014/main" id="{7A548A9E-11A3-22EB-AD07-32422DD277EC}"/>
              </a:ext>
            </a:extLst>
          </p:cNvPr>
          <p:cNvCxnSpPr/>
          <p:nvPr/>
        </p:nvCxnSpPr>
        <p:spPr>
          <a:xfrm>
            <a:off x="3066239" y="5294642"/>
            <a:ext cx="37092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4A86DDC5-04BC-FA07-18A4-F1293749302E}"/>
              </a:ext>
            </a:extLst>
          </p:cNvPr>
          <p:cNvSpPr txBox="1"/>
          <p:nvPr/>
        </p:nvSpPr>
        <p:spPr>
          <a:xfrm>
            <a:off x="3564290" y="3056155"/>
            <a:ext cx="1407885" cy="646331"/>
          </a:xfrm>
          <a:prstGeom prst="rect">
            <a:avLst/>
          </a:prstGeom>
          <a:noFill/>
        </p:spPr>
        <p:txBody>
          <a:bodyPr wrap="square" rtlCol="0">
            <a:spAutoFit/>
          </a:bodyPr>
          <a:lstStyle/>
          <a:p>
            <a:pPr algn="ctr"/>
            <a:r>
              <a:rPr lang="en-US" dirty="0"/>
              <a:t>Arrival </a:t>
            </a:r>
          </a:p>
          <a:p>
            <a:pPr algn="ctr"/>
            <a:r>
              <a:rPr lang="en-US" dirty="0"/>
              <a:t>Time</a:t>
            </a:r>
          </a:p>
        </p:txBody>
      </p:sp>
      <p:sp>
        <p:nvSpPr>
          <p:cNvPr id="12" name="Freeform 3">
            <a:extLst>
              <a:ext uri="{FF2B5EF4-FFF2-40B4-BE49-F238E27FC236}">
                <a16:creationId xmlns:a16="http://schemas.microsoft.com/office/drawing/2014/main" id="{4B8E9D70-3C10-7CC3-E75A-C4209CBE2594}"/>
              </a:ext>
            </a:extLst>
          </p:cNvPr>
          <p:cNvSpPr/>
          <p:nvPr/>
        </p:nvSpPr>
        <p:spPr>
          <a:xfrm>
            <a:off x="3076969" y="3143409"/>
            <a:ext cx="6038062" cy="2097704"/>
          </a:xfrm>
          <a:custGeom>
            <a:avLst/>
            <a:gdLst>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098334"/>
              <a:gd name="connsiteX1" fmla="*/ 217894 w 5847878"/>
              <a:gd name="connsiteY1" fmla="*/ 1681438 h 2098334"/>
              <a:gd name="connsiteX2" fmla="*/ 1374119 w 5847878"/>
              <a:gd name="connsiteY2" fmla="*/ 411858 h 2098334"/>
              <a:gd name="connsiteX3" fmla="*/ 2235620 w 5847878"/>
              <a:gd name="connsiteY3" fmla="*/ 117134 h 2098334"/>
              <a:gd name="connsiteX4" fmla="*/ 3165134 w 5847878"/>
              <a:gd name="connsiteY4" fmla="*/ 1114662 h 2098334"/>
              <a:gd name="connsiteX5" fmla="*/ 4071977 w 5847878"/>
              <a:gd name="connsiteY5" fmla="*/ 1961048 h 2098334"/>
              <a:gd name="connsiteX6" fmla="*/ 5847878 w 5847878"/>
              <a:gd name="connsiteY6" fmla="*/ 2074404 h 209833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229229 w 6010353"/>
              <a:gd name="connsiteY0" fmla="*/ 1681438 h 2097704"/>
              <a:gd name="connsiteX1" fmla="*/ 25190 w 6010353"/>
              <a:gd name="connsiteY1" fmla="*/ 1704109 h 2097704"/>
              <a:gd name="connsiteX2" fmla="*/ 380369 w 6010353"/>
              <a:gd name="connsiteY2" fmla="*/ 1681438 h 2097704"/>
              <a:gd name="connsiteX3" fmla="*/ 1536594 w 6010353"/>
              <a:gd name="connsiteY3" fmla="*/ 411858 h 2097704"/>
              <a:gd name="connsiteX4" fmla="*/ 2398095 w 6010353"/>
              <a:gd name="connsiteY4" fmla="*/ 117134 h 2097704"/>
              <a:gd name="connsiteX5" fmla="*/ 3327609 w 6010353"/>
              <a:gd name="connsiteY5" fmla="*/ 1114662 h 2097704"/>
              <a:gd name="connsiteX6" fmla="*/ 4234452 w 6010353"/>
              <a:gd name="connsiteY6" fmla="*/ 1961048 h 2097704"/>
              <a:gd name="connsiteX7" fmla="*/ 6010353 w 6010353"/>
              <a:gd name="connsiteY7" fmla="*/ 2074404 h 209770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0 w 6038062"/>
              <a:gd name="connsiteY0" fmla="*/ 2029061 h 2097704"/>
              <a:gd name="connsiteX1" fmla="*/ 408078 w 6038062"/>
              <a:gd name="connsiteY1" fmla="*/ 1681438 h 2097704"/>
              <a:gd name="connsiteX2" fmla="*/ 1564303 w 6038062"/>
              <a:gd name="connsiteY2" fmla="*/ 411858 h 2097704"/>
              <a:gd name="connsiteX3" fmla="*/ 2425804 w 6038062"/>
              <a:gd name="connsiteY3" fmla="*/ 117134 h 2097704"/>
              <a:gd name="connsiteX4" fmla="*/ 3355318 w 6038062"/>
              <a:gd name="connsiteY4" fmla="*/ 1114662 h 2097704"/>
              <a:gd name="connsiteX5" fmla="*/ 4262161 w 6038062"/>
              <a:gd name="connsiteY5" fmla="*/ 1961048 h 2097704"/>
              <a:gd name="connsiteX6" fmla="*/ 6038062 w 6038062"/>
              <a:gd name="connsiteY6" fmla="*/ 2074404 h 2097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38062" h="2097704">
                <a:moveTo>
                  <a:pt x="0" y="2029061"/>
                </a:moveTo>
                <a:cubicBezTo>
                  <a:pt x="31487" y="2029061"/>
                  <a:pt x="147361" y="1950972"/>
                  <a:pt x="408078" y="1681438"/>
                </a:cubicBezTo>
                <a:cubicBezTo>
                  <a:pt x="668795" y="1411904"/>
                  <a:pt x="1228015" y="672575"/>
                  <a:pt x="1564303" y="411858"/>
                </a:cubicBezTo>
                <a:cubicBezTo>
                  <a:pt x="1900591" y="151141"/>
                  <a:pt x="2127302" y="0"/>
                  <a:pt x="2425804" y="117134"/>
                </a:cubicBezTo>
                <a:cubicBezTo>
                  <a:pt x="2724306" y="234268"/>
                  <a:pt x="2935904" y="603304"/>
                  <a:pt x="3355318" y="1114662"/>
                </a:cubicBezTo>
                <a:cubicBezTo>
                  <a:pt x="3563136" y="1369082"/>
                  <a:pt x="3935949" y="1861547"/>
                  <a:pt x="4262161" y="1961048"/>
                </a:cubicBezTo>
                <a:cubicBezTo>
                  <a:pt x="4558144" y="2060549"/>
                  <a:pt x="5373673" y="2097704"/>
                  <a:pt x="6038062" y="2074404"/>
                </a:cubicBezTo>
              </a:path>
            </a:pathLst>
          </a:cu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7C6E6A4D-B78A-6BE0-A129-1AEAC1AB1353}"/>
              </a:ext>
            </a:extLst>
          </p:cNvPr>
          <p:cNvCxnSpPr>
            <a:cxnSpLocks/>
          </p:cNvCxnSpPr>
          <p:nvPr/>
        </p:nvCxnSpPr>
        <p:spPr>
          <a:xfrm>
            <a:off x="3066239" y="3834513"/>
            <a:ext cx="3176" cy="145887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35A5A4A-3474-6B3A-688E-EF93289D5D4E}"/>
              </a:ext>
            </a:extLst>
          </p:cNvPr>
          <p:cNvCxnSpPr/>
          <p:nvPr/>
        </p:nvCxnSpPr>
        <p:spPr>
          <a:xfrm>
            <a:off x="3084526" y="3823497"/>
            <a:ext cx="1266940" cy="11016"/>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96E64C83-B3B1-61E0-495D-DD5114B4B5F1}"/>
              </a:ext>
            </a:extLst>
          </p:cNvPr>
          <p:cNvSpPr txBox="1"/>
          <p:nvPr/>
        </p:nvSpPr>
        <p:spPr>
          <a:xfrm>
            <a:off x="435319" y="3586192"/>
            <a:ext cx="3056831" cy="369332"/>
          </a:xfrm>
          <a:prstGeom prst="rect">
            <a:avLst/>
          </a:prstGeom>
          <a:noFill/>
        </p:spPr>
        <p:txBody>
          <a:bodyPr wrap="square" rtlCol="0">
            <a:spAutoFit/>
          </a:bodyPr>
          <a:lstStyle/>
          <a:p>
            <a:pPr algn="ctr"/>
            <a:r>
              <a:rPr lang="en-US" dirty="0"/>
              <a:t>Important Threshold</a:t>
            </a:r>
          </a:p>
        </p:txBody>
      </p:sp>
      <p:sp>
        <p:nvSpPr>
          <p:cNvPr id="16" name="TextBox 15">
            <a:extLst>
              <a:ext uri="{FF2B5EF4-FFF2-40B4-BE49-F238E27FC236}">
                <a16:creationId xmlns:a16="http://schemas.microsoft.com/office/drawing/2014/main" id="{C2778109-2E5D-F9E8-FBEA-2820FF9E6751}"/>
              </a:ext>
            </a:extLst>
          </p:cNvPr>
          <p:cNvSpPr txBox="1"/>
          <p:nvPr/>
        </p:nvSpPr>
        <p:spPr>
          <a:xfrm>
            <a:off x="6731109" y="1509954"/>
            <a:ext cx="3095741" cy="400110"/>
          </a:xfrm>
          <a:prstGeom prst="rect">
            <a:avLst/>
          </a:prstGeom>
          <a:noFill/>
        </p:spPr>
        <p:txBody>
          <a:bodyPr wrap="square" rtlCol="0">
            <a:spAutoFit/>
          </a:bodyPr>
          <a:lstStyle/>
          <a:p>
            <a:r>
              <a:rPr lang="en-US" sz="2000" b="1" dirty="0"/>
              <a:t>Impact Response Curve</a:t>
            </a:r>
          </a:p>
        </p:txBody>
      </p:sp>
      <p:sp>
        <p:nvSpPr>
          <p:cNvPr id="17" name="TextBox 16">
            <a:extLst>
              <a:ext uri="{FF2B5EF4-FFF2-40B4-BE49-F238E27FC236}">
                <a16:creationId xmlns:a16="http://schemas.microsoft.com/office/drawing/2014/main" id="{553A0D60-12B1-872C-6613-C06556D6157F}"/>
              </a:ext>
            </a:extLst>
          </p:cNvPr>
          <p:cNvSpPr txBox="1"/>
          <p:nvPr/>
        </p:nvSpPr>
        <p:spPr>
          <a:xfrm>
            <a:off x="6874328" y="2003878"/>
            <a:ext cx="3095741" cy="1323439"/>
          </a:xfrm>
          <a:prstGeom prst="rect">
            <a:avLst/>
          </a:prstGeom>
          <a:noFill/>
        </p:spPr>
        <p:txBody>
          <a:bodyPr wrap="square" rtlCol="0">
            <a:spAutoFit/>
          </a:bodyPr>
          <a:lstStyle/>
          <a:p>
            <a:r>
              <a:rPr lang="en-US" sz="2000" dirty="0"/>
              <a:t>If stage equals or exceeds this value then alert the authorities that the Town will be flooded.</a:t>
            </a:r>
          </a:p>
        </p:txBody>
      </p:sp>
    </p:spTree>
    <p:extLst>
      <p:ext uri="{BB962C8B-B14F-4D97-AF65-F5344CB8AC3E}">
        <p14:creationId xmlns:p14="http://schemas.microsoft.com/office/powerpoint/2010/main" val="1652468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3"/>
                                        </p:tgtEl>
                                        <p:attrNameLst>
                                          <p:attrName>style.visibility</p:attrName>
                                        </p:attrNameLst>
                                      </p:cBhvr>
                                      <p:to>
                                        <p:strVal val="visible"/>
                                      </p:to>
                                    </p:set>
                                  </p:childTnLst>
                                </p:cTn>
                              </p:par>
                              <p:par>
                                <p:cTn id="16" presetID="63" presetClass="path" presetSubtype="0" accel="50000" decel="50000" fill="hold" nodeType="withEffect">
                                  <p:stCondLst>
                                    <p:cond delay="0"/>
                                  </p:stCondLst>
                                  <p:childTnLst>
                                    <p:animMotion origin="layout" path="M -2.5E-6 2.22222E-6 L 0.10521 -0.00162 " pathEditMode="relative" rAng="0" ptsTypes="AA">
                                      <p:cBhvr>
                                        <p:cTn id="17" dur="2000" fill="hold"/>
                                        <p:tgtEl>
                                          <p:spTgt spid="13"/>
                                        </p:tgtEl>
                                        <p:attrNameLst>
                                          <p:attrName>ppt_x</p:attrName>
                                          <p:attrName>ppt_y</p:attrName>
                                        </p:attrNameLst>
                                      </p:cBhvr>
                                      <p:rCtr x="5260" y="-93"/>
                                    </p:animMotion>
                                  </p:childTnLst>
                                </p:cTn>
                              </p:par>
                            </p:childTnLst>
                          </p:cTn>
                        </p:par>
                        <p:par>
                          <p:cTn id="18" fill="hold">
                            <p:stCondLst>
                              <p:cond delay="2000"/>
                            </p:stCondLst>
                            <p:childTnLst>
                              <p:par>
                                <p:cTn id="19" presetID="1"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Impact Response Curves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cxnSp>
        <p:nvCxnSpPr>
          <p:cNvPr id="8" name="Straight Connector 7">
            <a:extLst>
              <a:ext uri="{FF2B5EF4-FFF2-40B4-BE49-F238E27FC236}">
                <a16:creationId xmlns:a16="http://schemas.microsoft.com/office/drawing/2014/main" id="{4AD82781-8418-68FB-F6FA-35C89C82295D}"/>
              </a:ext>
            </a:extLst>
          </p:cNvPr>
          <p:cNvCxnSpPr>
            <a:cxnSpLocks/>
          </p:cNvCxnSpPr>
          <p:nvPr/>
        </p:nvCxnSpPr>
        <p:spPr>
          <a:xfrm>
            <a:off x="2525284" y="2164963"/>
            <a:ext cx="0" cy="31512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C242A69-4081-9E63-3415-CA3AF5BED5C1}"/>
              </a:ext>
            </a:extLst>
          </p:cNvPr>
          <p:cNvCxnSpPr/>
          <p:nvPr/>
        </p:nvCxnSpPr>
        <p:spPr>
          <a:xfrm>
            <a:off x="2525284" y="5316243"/>
            <a:ext cx="668041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E0AB6AB-2C4D-2DF0-D128-72FD9B738EEF}"/>
              </a:ext>
            </a:extLst>
          </p:cNvPr>
          <p:cNvSpPr txBox="1"/>
          <p:nvPr/>
        </p:nvSpPr>
        <p:spPr>
          <a:xfrm>
            <a:off x="2525285" y="5338914"/>
            <a:ext cx="6680410" cy="523220"/>
          </a:xfrm>
          <a:prstGeom prst="rect">
            <a:avLst/>
          </a:prstGeom>
          <a:noFill/>
        </p:spPr>
        <p:txBody>
          <a:bodyPr wrap="square" rtlCol="0">
            <a:spAutoFit/>
          </a:bodyPr>
          <a:lstStyle/>
          <a:p>
            <a:pPr algn="ctr"/>
            <a:r>
              <a:rPr lang="en-US" sz="2800" dirty="0"/>
              <a:t>Time (t)</a:t>
            </a:r>
          </a:p>
        </p:txBody>
      </p:sp>
      <p:sp>
        <p:nvSpPr>
          <p:cNvPr id="11" name="TextBox 10">
            <a:extLst>
              <a:ext uri="{FF2B5EF4-FFF2-40B4-BE49-F238E27FC236}">
                <a16:creationId xmlns:a16="http://schemas.microsoft.com/office/drawing/2014/main" id="{72A8471A-5B46-0792-6D68-6EB9E676E15E}"/>
              </a:ext>
            </a:extLst>
          </p:cNvPr>
          <p:cNvSpPr txBox="1"/>
          <p:nvPr/>
        </p:nvSpPr>
        <p:spPr>
          <a:xfrm rot="16200000">
            <a:off x="681087" y="2406899"/>
            <a:ext cx="3166395" cy="523220"/>
          </a:xfrm>
          <a:prstGeom prst="rect">
            <a:avLst/>
          </a:prstGeom>
          <a:noFill/>
        </p:spPr>
        <p:txBody>
          <a:bodyPr wrap="square" rtlCol="0">
            <a:spAutoFit/>
          </a:bodyPr>
          <a:lstStyle/>
          <a:p>
            <a:pPr algn="ctr"/>
            <a:r>
              <a:rPr lang="en-US" sz="2800" dirty="0"/>
              <a:t>Stage</a:t>
            </a:r>
          </a:p>
        </p:txBody>
      </p:sp>
      <p:sp>
        <p:nvSpPr>
          <p:cNvPr id="12" name="TextBox 11">
            <a:extLst>
              <a:ext uri="{FF2B5EF4-FFF2-40B4-BE49-F238E27FC236}">
                <a16:creationId xmlns:a16="http://schemas.microsoft.com/office/drawing/2014/main" id="{16209D23-3D8A-4DD6-9B21-8D5409C7C129}"/>
              </a:ext>
            </a:extLst>
          </p:cNvPr>
          <p:cNvSpPr txBox="1"/>
          <p:nvPr/>
        </p:nvSpPr>
        <p:spPr>
          <a:xfrm>
            <a:off x="2790601" y="3116981"/>
            <a:ext cx="1407885" cy="646331"/>
          </a:xfrm>
          <a:prstGeom prst="rect">
            <a:avLst/>
          </a:prstGeom>
          <a:noFill/>
        </p:spPr>
        <p:txBody>
          <a:bodyPr wrap="square" rtlCol="0">
            <a:spAutoFit/>
          </a:bodyPr>
          <a:lstStyle/>
          <a:p>
            <a:pPr algn="ctr"/>
            <a:r>
              <a:rPr lang="en-US" dirty="0"/>
              <a:t>Arrival </a:t>
            </a:r>
          </a:p>
          <a:p>
            <a:pPr algn="ctr"/>
            <a:r>
              <a:rPr lang="en-US" dirty="0"/>
              <a:t>Time 1</a:t>
            </a:r>
          </a:p>
        </p:txBody>
      </p:sp>
      <p:sp>
        <p:nvSpPr>
          <p:cNvPr id="13" name="Freeform 3">
            <a:extLst>
              <a:ext uri="{FF2B5EF4-FFF2-40B4-BE49-F238E27FC236}">
                <a16:creationId xmlns:a16="http://schemas.microsoft.com/office/drawing/2014/main" id="{C871C5C5-0222-84D5-E955-04FE90B235E1}"/>
              </a:ext>
            </a:extLst>
          </p:cNvPr>
          <p:cNvSpPr/>
          <p:nvPr/>
        </p:nvSpPr>
        <p:spPr>
          <a:xfrm>
            <a:off x="2532841" y="3350933"/>
            <a:ext cx="6038062" cy="1913041"/>
          </a:xfrm>
          <a:custGeom>
            <a:avLst/>
            <a:gdLst>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098334"/>
              <a:gd name="connsiteX1" fmla="*/ 217894 w 5847878"/>
              <a:gd name="connsiteY1" fmla="*/ 1681438 h 2098334"/>
              <a:gd name="connsiteX2" fmla="*/ 1374119 w 5847878"/>
              <a:gd name="connsiteY2" fmla="*/ 411858 h 2098334"/>
              <a:gd name="connsiteX3" fmla="*/ 2235620 w 5847878"/>
              <a:gd name="connsiteY3" fmla="*/ 117134 h 2098334"/>
              <a:gd name="connsiteX4" fmla="*/ 3165134 w 5847878"/>
              <a:gd name="connsiteY4" fmla="*/ 1114662 h 2098334"/>
              <a:gd name="connsiteX5" fmla="*/ 4071977 w 5847878"/>
              <a:gd name="connsiteY5" fmla="*/ 1961048 h 2098334"/>
              <a:gd name="connsiteX6" fmla="*/ 5847878 w 5847878"/>
              <a:gd name="connsiteY6" fmla="*/ 2074404 h 209833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229229 w 6010353"/>
              <a:gd name="connsiteY0" fmla="*/ 1681438 h 2097704"/>
              <a:gd name="connsiteX1" fmla="*/ 25190 w 6010353"/>
              <a:gd name="connsiteY1" fmla="*/ 1704109 h 2097704"/>
              <a:gd name="connsiteX2" fmla="*/ 380369 w 6010353"/>
              <a:gd name="connsiteY2" fmla="*/ 1681438 h 2097704"/>
              <a:gd name="connsiteX3" fmla="*/ 1536594 w 6010353"/>
              <a:gd name="connsiteY3" fmla="*/ 411858 h 2097704"/>
              <a:gd name="connsiteX4" fmla="*/ 2398095 w 6010353"/>
              <a:gd name="connsiteY4" fmla="*/ 117134 h 2097704"/>
              <a:gd name="connsiteX5" fmla="*/ 3327609 w 6010353"/>
              <a:gd name="connsiteY5" fmla="*/ 1114662 h 2097704"/>
              <a:gd name="connsiteX6" fmla="*/ 4234452 w 6010353"/>
              <a:gd name="connsiteY6" fmla="*/ 1961048 h 2097704"/>
              <a:gd name="connsiteX7" fmla="*/ 6010353 w 6010353"/>
              <a:gd name="connsiteY7" fmla="*/ 2074404 h 209770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0 w 6038062"/>
              <a:gd name="connsiteY0" fmla="*/ 2029061 h 2097704"/>
              <a:gd name="connsiteX1" fmla="*/ 408078 w 6038062"/>
              <a:gd name="connsiteY1" fmla="*/ 1681438 h 2097704"/>
              <a:gd name="connsiteX2" fmla="*/ 1564303 w 6038062"/>
              <a:gd name="connsiteY2" fmla="*/ 411858 h 2097704"/>
              <a:gd name="connsiteX3" fmla="*/ 2425804 w 6038062"/>
              <a:gd name="connsiteY3" fmla="*/ 117134 h 2097704"/>
              <a:gd name="connsiteX4" fmla="*/ 3355318 w 6038062"/>
              <a:gd name="connsiteY4" fmla="*/ 1114662 h 2097704"/>
              <a:gd name="connsiteX5" fmla="*/ 4262161 w 6038062"/>
              <a:gd name="connsiteY5" fmla="*/ 1961048 h 2097704"/>
              <a:gd name="connsiteX6" fmla="*/ 6038062 w 6038062"/>
              <a:gd name="connsiteY6" fmla="*/ 2074404 h 2097704"/>
              <a:gd name="connsiteX0" fmla="*/ 0 w 6038062"/>
              <a:gd name="connsiteY0" fmla="*/ 1697978 h 1766621"/>
              <a:gd name="connsiteX1" fmla="*/ 408078 w 6038062"/>
              <a:gd name="connsiteY1" fmla="*/ 1350355 h 1766621"/>
              <a:gd name="connsiteX2" fmla="*/ 1564303 w 6038062"/>
              <a:gd name="connsiteY2" fmla="*/ 80775 h 1766621"/>
              <a:gd name="connsiteX3" fmla="*/ 2216483 w 6038062"/>
              <a:gd name="connsiteY3" fmla="*/ 865704 h 1766621"/>
              <a:gd name="connsiteX4" fmla="*/ 3355318 w 6038062"/>
              <a:gd name="connsiteY4" fmla="*/ 783579 h 1766621"/>
              <a:gd name="connsiteX5" fmla="*/ 4262161 w 6038062"/>
              <a:gd name="connsiteY5" fmla="*/ 1629965 h 1766621"/>
              <a:gd name="connsiteX6" fmla="*/ 6038062 w 6038062"/>
              <a:gd name="connsiteY6" fmla="*/ 1743321 h 1766621"/>
              <a:gd name="connsiteX0" fmla="*/ 0 w 6038062"/>
              <a:gd name="connsiteY0" fmla="*/ 1844398 h 1913041"/>
              <a:gd name="connsiteX1" fmla="*/ 408078 w 6038062"/>
              <a:gd name="connsiteY1" fmla="*/ 1496775 h 1913041"/>
              <a:gd name="connsiteX2" fmla="*/ 1564303 w 6038062"/>
              <a:gd name="connsiteY2" fmla="*/ 227195 h 1913041"/>
              <a:gd name="connsiteX3" fmla="*/ 2216483 w 6038062"/>
              <a:gd name="connsiteY3" fmla="*/ 1012124 h 1913041"/>
              <a:gd name="connsiteX4" fmla="*/ 3289216 w 6038062"/>
              <a:gd name="connsiteY4" fmla="*/ 511358 h 1913041"/>
              <a:gd name="connsiteX5" fmla="*/ 4262161 w 6038062"/>
              <a:gd name="connsiteY5" fmla="*/ 1776385 h 1913041"/>
              <a:gd name="connsiteX6" fmla="*/ 6038062 w 6038062"/>
              <a:gd name="connsiteY6" fmla="*/ 1889741 h 1913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38062" h="1913041">
                <a:moveTo>
                  <a:pt x="0" y="1844398"/>
                </a:moveTo>
                <a:cubicBezTo>
                  <a:pt x="31487" y="1844398"/>
                  <a:pt x="147361" y="1766309"/>
                  <a:pt x="408078" y="1496775"/>
                </a:cubicBezTo>
                <a:cubicBezTo>
                  <a:pt x="668795" y="1227241"/>
                  <a:pt x="1262902" y="307970"/>
                  <a:pt x="1564303" y="227195"/>
                </a:cubicBezTo>
                <a:cubicBezTo>
                  <a:pt x="1865704" y="146420"/>
                  <a:pt x="1928998" y="964764"/>
                  <a:pt x="2216483" y="1012124"/>
                </a:cubicBezTo>
                <a:cubicBezTo>
                  <a:pt x="2503968" y="1059484"/>
                  <a:pt x="2869802" y="0"/>
                  <a:pt x="3289216" y="511358"/>
                </a:cubicBezTo>
                <a:cubicBezTo>
                  <a:pt x="3497034" y="765778"/>
                  <a:pt x="3935949" y="1676884"/>
                  <a:pt x="4262161" y="1776385"/>
                </a:cubicBezTo>
                <a:cubicBezTo>
                  <a:pt x="4558144" y="1875886"/>
                  <a:pt x="5373673" y="1913041"/>
                  <a:pt x="6038062" y="1889741"/>
                </a:cubicBezTo>
              </a:path>
            </a:pathLst>
          </a:cu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B81E40F7-5192-B828-0AB2-52C9DFB7526C}"/>
              </a:ext>
            </a:extLst>
          </p:cNvPr>
          <p:cNvCxnSpPr>
            <a:cxnSpLocks/>
          </p:cNvCxnSpPr>
          <p:nvPr/>
        </p:nvCxnSpPr>
        <p:spPr>
          <a:xfrm>
            <a:off x="2522050" y="3894518"/>
            <a:ext cx="0" cy="143684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BED45F0-7D55-3DDD-53A5-0EC341C30251}"/>
              </a:ext>
            </a:extLst>
          </p:cNvPr>
          <p:cNvCxnSpPr>
            <a:endCxn id="13" idx="4"/>
          </p:cNvCxnSpPr>
          <p:nvPr/>
        </p:nvCxnSpPr>
        <p:spPr>
          <a:xfrm flipV="1">
            <a:off x="2551416" y="3862290"/>
            <a:ext cx="3270643" cy="17116"/>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275A23BA-8016-6E3B-076A-AA47F3EC9573}"/>
              </a:ext>
            </a:extLst>
          </p:cNvPr>
          <p:cNvSpPr txBox="1"/>
          <p:nvPr/>
        </p:nvSpPr>
        <p:spPr>
          <a:xfrm>
            <a:off x="-108809" y="3609052"/>
            <a:ext cx="3056831" cy="369332"/>
          </a:xfrm>
          <a:prstGeom prst="rect">
            <a:avLst/>
          </a:prstGeom>
          <a:noFill/>
        </p:spPr>
        <p:txBody>
          <a:bodyPr wrap="square" rtlCol="0">
            <a:spAutoFit/>
          </a:bodyPr>
          <a:lstStyle/>
          <a:p>
            <a:pPr algn="ctr"/>
            <a:r>
              <a:rPr lang="en-US" dirty="0"/>
              <a:t>Important Threshold</a:t>
            </a:r>
          </a:p>
        </p:txBody>
      </p:sp>
      <p:sp>
        <p:nvSpPr>
          <p:cNvPr id="17" name="TextBox 16">
            <a:extLst>
              <a:ext uri="{FF2B5EF4-FFF2-40B4-BE49-F238E27FC236}">
                <a16:creationId xmlns:a16="http://schemas.microsoft.com/office/drawing/2014/main" id="{21D9A9BF-11BB-51CD-8D98-5E887BFE1157}"/>
              </a:ext>
            </a:extLst>
          </p:cNvPr>
          <p:cNvSpPr txBox="1"/>
          <p:nvPr/>
        </p:nvSpPr>
        <p:spPr>
          <a:xfrm>
            <a:off x="3651619" y="2614719"/>
            <a:ext cx="1407885" cy="646331"/>
          </a:xfrm>
          <a:prstGeom prst="rect">
            <a:avLst/>
          </a:prstGeom>
          <a:noFill/>
        </p:spPr>
        <p:txBody>
          <a:bodyPr wrap="square" rtlCol="0">
            <a:spAutoFit/>
          </a:bodyPr>
          <a:lstStyle/>
          <a:p>
            <a:pPr algn="ctr"/>
            <a:r>
              <a:rPr lang="en-US" dirty="0"/>
              <a:t>Recession </a:t>
            </a:r>
          </a:p>
          <a:p>
            <a:pPr algn="ctr"/>
            <a:r>
              <a:rPr lang="en-US" dirty="0"/>
              <a:t>Time 1</a:t>
            </a:r>
          </a:p>
        </p:txBody>
      </p:sp>
      <p:cxnSp>
        <p:nvCxnSpPr>
          <p:cNvPr id="18" name="Straight Connector 17">
            <a:extLst>
              <a:ext uri="{FF2B5EF4-FFF2-40B4-BE49-F238E27FC236}">
                <a16:creationId xmlns:a16="http://schemas.microsoft.com/office/drawing/2014/main" id="{E6F79295-CF31-074A-D8BF-AB8379CCD69B}"/>
              </a:ext>
            </a:extLst>
          </p:cNvPr>
          <p:cNvCxnSpPr>
            <a:cxnSpLocks/>
          </p:cNvCxnSpPr>
          <p:nvPr/>
        </p:nvCxnSpPr>
        <p:spPr>
          <a:xfrm>
            <a:off x="2513005" y="3902295"/>
            <a:ext cx="9184" cy="14239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8CEBDE4-E1FA-C698-2349-B33EDDE5D5A4}"/>
              </a:ext>
            </a:extLst>
          </p:cNvPr>
          <p:cNvCxnSpPr>
            <a:cxnSpLocks/>
          </p:cNvCxnSpPr>
          <p:nvPr/>
        </p:nvCxnSpPr>
        <p:spPr>
          <a:xfrm>
            <a:off x="2521506" y="3894518"/>
            <a:ext cx="0" cy="143770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456DBEB-5104-57C7-ABF5-71F77B8C864A}"/>
              </a:ext>
            </a:extLst>
          </p:cNvPr>
          <p:cNvCxnSpPr>
            <a:cxnSpLocks/>
          </p:cNvCxnSpPr>
          <p:nvPr/>
        </p:nvCxnSpPr>
        <p:spPr>
          <a:xfrm>
            <a:off x="2513549" y="3873990"/>
            <a:ext cx="7957" cy="144894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0A683D40-F2FD-34A9-C5B2-0C7623D4E65D}"/>
              </a:ext>
            </a:extLst>
          </p:cNvPr>
          <p:cNvSpPr txBox="1"/>
          <p:nvPr/>
        </p:nvSpPr>
        <p:spPr>
          <a:xfrm>
            <a:off x="4355562" y="3098062"/>
            <a:ext cx="1407885" cy="646331"/>
          </a:xfrm>
          <a:prstGeom prst="rect">
            <a:avLst/>
          </a:prstGeom>
          <a:noFill/>
        </p:spPr>
        <p:txBody>
          <a:bodyPr wrap="square" rtlCol="0">
            <a:spAutoFit/>
          </a:bodyPr>
          <a:lstStyle/>
          <a:p>
            <a:pPr algn="ctr"/>
            <a:r>
              <a:rPr lang="en-US" dirty="0"/>
              <a:t>Arrival </a:t>
            </a:r>
          </a:p>
          <a:p>
            <a:pPr algn="ctr"/>
            <a:r>
              <a:rPr lang="en-US" dirty="0"/>
              <a:t>Time 2</a:t>
            </a:r>
          </a:p>
        </p:txBody>
      </p:sp>
      <p:sp>
        <p:nvSpPr>
          <p:cNvPr id="22" name="TextBox 21">
            <a:extLst>
              <a:ext uri="{FF2B5EF4-FFF2-40B4-BE49-F238E27FC236}">
                <a16:creationId xmlns:a16="http://schemas.microsoft.com/office/drawing/2014/main" id="{F4C00150-1904-CA67-A5FA-74ED803E8321}"/>
              </a:ext>
            </a:extLst>
          </p:cNvPr>
          <p:cNvSpPr txBox="1"/>
          <p:nvPr/>
        </p:nvSpPr>
        <p:spPr>
          <a:xfrm>
            <a:off x="5551872" y="3393252"/>
            <a:ext cx="1407885" cy="646331"/>
          </a:xfrm>
          <a:prstGeom prst="rect">
            <a:avLst/>
          </a:prstGeom>
          <a:noFill/>
        </p:spPr>
        <p:txBody>
          <a:bodyPr wrap="square" rtlCol="0">
            <a:spAutoFit/>
          </a:bodyPr>
          <a:lstStyle/>
          <a:p>
            <a:pPr algn="ctr"/>
            <a:r>
              <a:rPr lang="en-US" dirty="0"/>
              <a:t>Recession </a:t>
            </a:r>
          </a:p>
          <a:p>
            <a:pPr algn="ctr"/>
            <a:r>
              <a:rPr lang="en-US" dirty="0"/>
              <a:t>Time 2</a:t>
            </a:r>
          </a:p>
        </p:txBody>
      </p:sp>
    </p:spTree>
    <p:extLst>
      <p:ext uri="{BB962C8B-B14F-4D97-AF65-F5344CB8AC3E}">
        <p14:creationId xmlns:p14="http://schemas.microsoft.com/office/powerpoint/2010/main" val="926187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down)">
                                      <p:cBhvr>
                                        <p:cTn id="11" dur="5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4"/>
                                        </p:tgtEl>
                                        <p:attrNameLst>
                                          <p:attrName>style.visibility</p:attrName>
                                        </p:attrNameLst>
                                      </p:cBhvr>
                                      <p:to>
                                        <p:strVal val="visible"/>
                                      </p:to>
                                    </p:set>
                                  </p:childTnLst>
                                </p:cTn>
                              </p:par>
                              <p:par>
                                <p:cTn id="16" presetID="63" presetClass="path" presetSubtype="0" accel="50000" decel="50000" fill="hold" nodeType="withEffect">
                                  <p:stCondLst>
                                    <p:cond delay="0"/>
                                  </p:stCondLst>
                                  <p:childTnLst>
                                    <p:animMotion origin="layout" path="M -1.04167E-6 -3.7037E-6 L 0.0974 -0.00046 " pathEditMode="relative" rAng="0" ptsTypes="AA">
                                      <p:cBhvr>
                                        <p:cTn id="17" dur="2000" fill="hold"/>
                                        <p:tgtEl>
                                          <p:spTgt spid="14"/>
                                        </p:tgtEl>
                                        <p:attrNameLst>
                                          <p:attrName>ppt_x</p:attrName>
                                          <p:attrName>ppt_y</p:attrName>
                                        </p:attrNameLst>
                                      </p:cBhvr>
                                      <p:rCtr x="4870" y="-23"/>
                                    </p:animMotion>
                                  </p:childTnLst>
                                </p:cTn>
                              </p:par>
                              <p:par>
                                <p:cTn id="18" presetID="1" presetClass="entr" presetSubtype="0"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18"/>
                                        </p:tgtEl>
                                        <p:attrNameLst>
                                          <p:attrName>style.visibility</p:attrName>
                                        </p:attrNameLst>
                                      </p:cBhvr>
                                      <p:to>
                                        <p:strVal val="visible"/>
                                      </p:to>
                                    </p:set>
                                  </p:childTnLst>
                                </p:cTn>
                              </p:par>
                              <p:par>
                                <p:cTn id="24" presetID="63" presetClass="path" presetSubtype="0" accel="50000" decel="50000" fill="hold" nodeType="withEffect">
                                  <p:stCondLst>
                                    <p:cond delay="0"/>
                                  </p:stCondLst>
                                  <p:childTnLst>
                                    <p:animMotion origin="layout" path="M -4.16667E-7 4.81481E-6 L 0.22604 -0.00255 " pathEditMode="relative" rAng="0" ptsTypes="AA">
                                      <p:cBhvr>
                                        <p:cTn id="25" dur="2000" fill="hold"/>
                                        <p:tgtEl>
                                          <p:spTgt spid="18"/>
                                        </p:tgtEl>
                                        <p:attrNameLst>
                                          <p:attrName>ppt_x</p:attrName>
                                          <p:attrName>ppt_y</p:attrName>
                                        </p:attrNameLst>
                                      </p:cBhvr>
                                      <p:rCtr x="11302" y="-139"/>
                                    </p:animMotion>
                                  </p:childTnLst>
                                </p:cTn>
                              </p:par>
                              <p:par>
                                <p:cTn id="26" presetID="1" presetClass="entr" presetSubtype="0" fill="hold" nodeType="withEffect">
                                  <p:stCondLst>
                                    <p:cond delay="0"/>
                                  </p:stCondLst>
                                  <p:childTnLst>
                                    <p:set>
                                      <p:cBhvr>
                                        <p:cTn id="27" dur="1" fill="hold">
                                          <p:stCondLst>
                                            <p:cond delay="0"/>
                                          </p:stCondLst>
                                        </p:cTn>
                                        <p:tgtEl>
                                          <p:spTgt spid="19"/>
                                        </p:tgtEl>
                                        <p:attrNameLst>
                                          <p:attrName>style.visibility</p:attrName>
                                        </p:attrNameLst>
                                      </p:cBhvr>
                                      <p:to>
                                        <p:strVal val="visible"/>
                                      </p:to>
                                    </p:set>
                                  </p:childTnLst>
                                </p:cTn>
                              </p:par>
                              <p:par>
                                <p:cTn id="28" presetID="63" presetClass="path" presetSubtype="0" accel="50000" decel="50000" fill="hold" nodeType="withEffect">
                                  <p:stCondLst>
                                    <p:cond delay="0"/>
                                  </p:stCondLst>
                                  <p:childTnLst>
                                    <p:animMotion origin="layout" path="M 0.00156 0.00115 L 0.27253 -0.00232 " pathEditMode="relative" rAng="0" ptsTypes="AA">
                                      <p:cBhvr>
                                        <p:cTn id="29" dur="2000" fill="hold"/>
                                        <p:tgtEl>
                                          <p:spTgt spid="19"/>
                                        </p:tgtEl>
                                        <p:attrNameLst>
                                          <p:attrName>ppt_x</p:attrName>
                                          <p:attrName>ppt_y</p:attrName>
                                        </p:attrNameLst>
                                      </p:cBhvr>
                                      <p:rCtr x="13542" y="-185"/>
                                    </p:animMotion>
                                  </p:childTnLst>
                                </p:cTn>
                              </p:par>
                              <p:par>
                                <p:cTn id="30" presetID="1" presetClass="entr" presetSubtype="0" fill="hold" nodeType="withEffect">
                                  <p:stCondLst>
                                    <p:cond delay="0"/>
                                  </p:stCondLst>
                                  <p:childTnLst>
                                    <p:set>
                                      <p:cBhvr>
                                        <p:cTn id="31" dur="1" fill="hold">
                                          <p:stCondLst>
                                            <p:cond delay="0"/>
                                          </p:stCondLst>
                                        </p:cTn>
                                        <p:tgtEl>
                                          <p:spTgt spid="20"/>
                                        </p:tgtEl>
                                        <p:attrNameLst>
                                          <p:attrName>style.visibility</p:attrName>
                                        </p:attrNameLst>
                                      </p:cBhvr>
                                      <p:to>
                                        <p:strVal val="visible"/>
                                      </p:to>
                                    </p:set>
                                  </p:childTnLst>
                                </p:cTn>
                              </p:par>
                              <p:par>
                                <p:cTn id="32" presetID="63" presetClass="path" presetSubtype="0" accel="50000" decel="50000" fill="hold" nodeType="withEffect">
                                  <p:stCondLst>
                                    <p:cond delay="0"/>
                                  </p:stCondLst>
                                  <p:childTnLst>
                                    <p:animMotion origin="layout" path="M -2.08333E-7 -3.7037E-7 L 0.15625 -3.7037E-7 " pathEditMode="relative" rAng="0" ptsTypes="AA">
                                      <p:cBhvr>
                                        <p:cTn id="33" dur="2000" fill="hold"/>
                                        <p:tgtEl>
                                          <p:spTgt spid="20"/>
                                        </p:tgtEl>
                                        <p:attrNameLst>
                                          <p:attrName>ppt_x</p:attrName>
                                          <p:attrName>ppt_y</p:attrName>
                                        </p:attrNameLst>
                                      </p:cBhvr>
                                      <p:rCtr x="7813" y="0"/>
                                    </p:animMotion>
                                  </p:childTnLst>
                                </p:cTn>
                              </p:par>
                              <p:par>
                                <p:cTn id="34" presetID="1"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P spid="17" grpId="0"/>
      <p:bldP spid="21" grpId="0"/>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CD9BCD-26FC-1FCC-61D8-5E83C6412497}"/>
              </a:ext>
            </a:extLst>
          </p:cNvPr>
          <p:cNvSpPr>
            <a:spLocks noGrp="1"/>
          </p:cNvSpPr>
          <p:nvPr>
            <p:ph sz="quarter" idx="10"/>
          </p:nvPr>
        </p:nvSpPr>
        <p:spPr/>
        <p:txBody>
          <a:bodyPr numCol="1"/>
          <a:lstStyle/>
          <a:p>
            <a:r>
              <a:rPr lang="en-US" dirty="0"/>
              <a:t>Identify basic concepts of using HEC-FIA to estimate potential flood impacts in real-time</a:t>
            </a:r>
          </a:p>
        </p:txBody>
      </p:sp>
      <p:sp>
        <p:nvSpPr>
          <p:cNvPr id="3" name="Title 2">
            <a:extLst>
              <a:ext uri="{FF2B5EF4-FFF2-40B4-BE49-F238E27FC236}">
                <a16:creationId xmlns:a16="http://schemas.microsoft.com/office/drawing/2014/main" id="{470D66B6-50CA-8BD4-5047-9BB19C4661CF}"/>
              </a:ext>
            </a:extLst>
          </p:cNvPr>
          <p:cNvSpPr>
            <a:spLocks noGrp="1"/>
          </p:cNvSpPr>
          <p:nvPr>
            <p:ph type="title"/>
          </p:nvPr>
        </p:nvSpPr>
        <p:spPr/>
        <p:txBody>
          <a:bodyPr/>
          <a:lstStyle/>
          <a:p>
            <a:r>
              <a:rPr lang="en-US" dirty="0"/>
              <a:t>Objective</a:t>
            </a:r>
          </a:p>
        </p:txBody>
      </p:sp>
      <p:sp>
        <p:nvSpPr>
          <p:cNvPr id="4" name="Footer Placeholder 3">
            <a:extLst>
              <a:ext uri="{FF2B5EF4-FFF2-40B4-BE49-F238E27FC236}">
                <a16:creationId xmlns:a16="http://schemas.microsoft.com/office/drawing/2014/main" id="{C3643300-50FF-F1C8-ACC9-595552953E03}"/>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9432353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To link HEC-FIA to different HEC-ResSim or HEC-RAS outputs</a:t>
            </a:r>
          </a:p>
          <a:p>
            <a:pPr marL="0" lvl="1" indent="0">
              <a:buNone/>
            </a:pPr>
            <a:r>
              <a:rPr lang="en-US" sz="2400" dirty="0"/>
              <a:t>To compute different types of calculations</a:t>
            </a:r>
          </a:p>
          <a:p>
            <a:pPr marL="0" lvl="1" indent="0">
              <a:buNone/>
            </a:pPr>
            <a:r>
              <a:rPr lang="en-US" sz="2400" dirty="0"/>
              <a:t>To provide flexibility for applying same consequence </a:t>
            </a:r>
          </a:p>
          <a:p>
            <a:pPr marL="227013" lvl="2" indent="0">
              <a:buNone/>
            </a:pPr>
            <a:r>
              <a:rPr lang="en-US" sz="2400" dirty="0"/>
              <a:t>model for real-time or planning or other analyses</a:t>
            </a:r>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Why are there different Methods?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grpSp>
        <p:nvGrpSpPr>
          <p:cNvPr id="2" name="Group 1">
            <a:extLst>
              <a:ext uri="{FF2B5EF4-FFF2-40B4-BE49-F238E27FC236}">
                <a16:creationId xmlns:a16="http://schemas.microsoft.com/office/drawing/2014/main" id="{8B8CAE69-70CF-55BD-3E65-61AB5799ADF0}"/>
              </a:ext>
            </a:extLst>
          </p:cNvPr>
          <p:cNvGrpSpPr/>
          <p:nvPr/>
        </p:nvGrpSpPr>
        <p:grpSpPr>
          <a:xfrm>
            <a:off x="1029660" y="2697094"/>
            <a:ext cx="6746582" cy="3849703"/>
            <a:chOff x="354906" y="2057400"/>
            <a:chExt cx="7939546" cy="5094351"/>
          </a:xfrm>
        </p:grpSpPr>
        <p:sp>
          <p:nvSpPr>
            <p:cNvPr id="3" name="Freeform 8">
              <a:extLst>
                <a:ext uri="{FF2B5EF4-FFF2-40B4-BE49-F238E27FC236}">
                  <a16:creationId xmlns:a16="http://schemas.microsoft.com/office/drawing/2014/main" id="{1C893CB5-6B12-EDF6-032D-0E14F52C9A9D}"/>
                </a:ext>
              </a:extLst>
            </p:cNvPr>
            <p:cNvSpPr>
              <a:spLocks noChangeArrowheads="1"/>
            </p:cNvSpPr>
            <p:nvPr/>
          </p:nvSpPr>
          <p:spPr bwMode="auto">
            <a:xfrm>
              <a:off x="3317088" y="3139896"/>
              <a:ext cx="1913382" cy="3131805"/>
            </a:xfrm>
            <a:custGeom>
              <a:avLst/>
              <a:gdLst>
                <a:gd name="T0" fmla="*/ 1665517 w 2070100"/>
                <a:gd name="T1" fmla="*/ 0 h 4114800"/>
                <a:gd name="T2" fmla="*/ 1318109 w 2070100"/>
                <a:gd name="T3" fmla="*/ 205539 h 4114800"/>
                <a:gd name="T4" fmla="*/ 1205712 w 2070100"/>
                <a:gd name="T5" fmla="*/ 698835 h 4114800"/>
                <a:gd name="T6" fmla="*/ 1113751 w 2070100"/>
                <a:gd name="T7" fmla="*/ 912596 h 4114800"/>
                <a:gd name="T8" fmla="*/ 807215 w 2070100"/>
                <a:gd name="T9" fmla="*/ 1397669 h 4114800"/>
                <a:gd name="T10" fmla="*/ 694818 w 2070100"/>
                <a:gd name="T11" fmla="*/ 1907406 h 4114800"/>
                <a:gd name="T12" fmla="*/ 459806 w 2070100"/>
                <a:gd name="T13" fmla="*/ 2417144 h 4114800"/>
                <a:gd name="T14" fmla="*/ 0 w 2070100"/>
                <a:gd name="T15" fmla="*/ 2663791 h 4114800"/>
                <a:gd name="T16" fmla="*/ 0 60000 65536"/>
                <a:gd name="T17" fmla="*/ 0 60000 65536"/>
                <a:gd name="T18" fmla="*/ 0 60000 65536"/>
                <a:gd name="T19" fmla="*/ 0 60000 65536"/>
                <a:gd name="T20" fmla="*/ 0 60000 65536"/>
                <a:gd name="T21" fmla="*/ 0 60000 65536"/>
                <a:gd name="T22" fmla="*/ 0 60000 65536"/>
                <a:gd name="T23" fmla="*/ 0 60000 65536"/>
                <a:gd name="T24" fmla="*/ 0 w 2070100"/>
                <a:gd name="T25" fmla="*/ 0 h 4114800"/>
                <a:gd name="T26" fmla="*/ 2070100 w 2070100"/>
                <a:gd name="T27" fmla="*/ 4114800 h 4114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70100" h="4114800">
                  <a:moveTo>
                    <a:pt x="2070100" y="0"/>
                  </a:moveTo>
                  <a:cubicBezTo>
                    <a:pt x="1901825" y="68791"/>
                    <a:pt x="1733550" y="137583"/>
                    <a:pt x="1638300" y="317500"/>
                  </a:cubicBezTo>
                  <a:cubicBezTo>
                    <a:pt x="1543050" y="497417"/>
                    <a:pt x="1540933" y="897467"/>
                    <a:pt x="1498600" y="1079500"/>
                  </a:cubicBezTo>
                  <a:cubicBezTo>
                    <a:pt x="1456267" y="1261533"/>
                    <a:pt x="1466850" y="1229783"/>
                    <a:pt x="1384300" y="1409700"/>
                  </a:cubicBezTo>
                  <a:cubicBezTo>
                    <a:pt x="1301750" y="1589617"/>
                    <a:pt x="1090083" y="1902883"/>
                    <a:pt x="1003300" y="2159000"/>
                  </a:cubicBezTo>
                  <a:cubicBezTo>
                    <a:pt x="916517" y="2415117"/>
                    <a:pt x="935567" y="2683933"/>
                    <a:pt x="863600" y="2946400"/>
                  </a:cubicBezTo>
                  <a:cubicBezTo>
                    <a:pt x="791633" y="3208867"/>
                    <a:pt x="715433" y="3539067"/>
                    <a:pt x="571500" y="3733800"/>
                  </a:cubicBezTo>
                  <a:cubicBezTo>
                    <a:pt x="427567" y="3928533"/>
                    <a:pt x="213783" y="4021666"/>
                    <a:pt x="0" y="4114800"/>
                  </a:cubicBezTo>
                </a:path>
              </a:pathLst>
            </a:custGeom>
            <a:noFill/>
            <a:ln w="28575" algn="ctr">
              <a:solidFill>
                <a:schemeClr val="tx1"/>
              </a:solidFill>
              <a:round/>
              <a:headEnd/>
              <a:tailEnd/>
            </a:ln>
          </p:spPr>
          <p:txBody>
            <a:bodyPr wrap="none" anchor="ctr"/>
            <a:lstStyle/>
            <a:p>
              <a:endParaRPr lang="en-US"/>
            </a:p>
          </p:txBody>
        </p:sp>
        <p:sp>
          <p:nvSpPr>
            <p:cNvPr id="8" name="Isosceles Triangle 9">
              <a:extLst>
                <a:ext uri="{FF2B5EF4-FFF2-40B4-BE49-F238E27FC236}">
                  <a16:creationId xmlns:a16="http://schemas.microsoft.com/office/drawing/2014/main" id="{DFD2DA67-558A-E996-7E18-9246F59AA1D7}"/>
                </a:ext>
              </a:extLst>
            </p:cNvPr>
            <p:cNvSpPr>
              <a:spLocks noChangeArrowheads="1"/>
            </p:cNvSpPr>
            <p:nvPr/>
          </p:nvSpPr>
          <p:spPr bwMode="auto">
            <a:xfrm rot="967639">
              <a:off x="4534432" y="3494074"/>
              <a:ext cx="422958" cy="348877"/>
            </a:xfrm>
            <a:prstGeom prst="triangle">
              <a:avLst>
                <a:gd name="adj" fmla="val 50000"/>
              </a:avLst>
            </a:prstGeom>
            <a:solidFill>
              <a:schemeClr val="accent1"/>
            </a:solidFill>
            <a:ln w="9525" algn="ctr">
              <a:solidFill>
                <a:schemeClr val="tx1"/>
              </a:solidFill>
              <a:round/>
              <a:headEnd/>
              <a:tailEnd/>
            </a:ln>
          </p:spPr>
          <p:txBody>
            <a:bodyPr wrap="none" anchor="ctr"/>
            <a:lstStyle/>
            <a:p>
              <a:pPr algn="ctr" eaLnBrk="0" hangingPunct="0"/>
              <a:endParaRPr lang="en-US">
                <a:latin typeface="Verdana" pitchFamily="34" charset="0"/>
              </a:endParaRPr>
            </a:p>
          </p:txBody>
        </p:sp>
        <p:sp>
          <p:nvSpPr>
            <p:cNvPr id="9" name="Freeform 10">
              <a:extLst>
                <a:ext uri="{FF2B5EF4-FFF2-40B4-BE49-F238E27FC236}">
                  <a16:creationId xmlns:a16="http://schemas.microsoft.com/office/drawing/2014/main" id="{0AA48142-455F-CCB8-9F48-DF61E5E375A1}"/>
                </a:ext>
              </a:extLst>
            </p:cNvPr>
            <p:cNvSpPr>
              <a:spLocks noChangeArrowheads="1"/>
            </p:cNvSpPr>
            <p:nvPr/>
          </p:nvSpPr>
          <p:spPr bwMode="auto">
            <a:xfrm>
              <a:off x="4087428" y="5049285"/>
              <a:ext cx="677042" cy="889028"/>
            </a:xfrm>
            <a:custGeom>
              <a:avLst/>
              <a:gdLst>
                <a:gd name="T0" fmla="*/ 239216 w 734484"/>
                <a:gd name="T1" fmla="*/ 93073 h 1168400"/>
                <a:gd name="T2" fmla="*/ 188678 w 734484"/>
                <a:gd name="T3" fmla="*/ 364081 h 1168400"/>
                <a:gd name="T4" fmla="*/ 117924 w 734484"/>
                <a:gd name="T5" fmla="*/ 536541 h 1168400"/>
                <a:gd name="T6" fmla="*/ 37062 w 734484"/>
                <a:gd name="T7" fmla="*/ 717213 h 1168400"/>
                <a:gd name="T8" fmla="*/ 67386 w 734484"/>
                <a:gd name="T9" fmla="*/ 750061 h 1168400"/>
                <a:gd name="T10" fmla="*/ 441371 w 734484"/>
                <a:gd name="T11" fmla="*/ 684363 h 1168400"/>
                <a:gd name="T12" fmla="*/ 562665 w 734484"/>
                <a:gd name="T13" fmla="*/ 651513 h 1168400"/>
                <a:gd name="T14" fmla="*/ 532341 w 734484"/>
                <a:gd name="T15" fmla="*/ 93073 h 1168400"/>
                <a:gd name="T16" fmla="*/ 239216 w 734484"/>
                <a:gd name="T17" fmla="*/ 93073 h 11684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4484"/>
                <a:gd name="T28" fmla="*/ 0 h 1168400"/>
                <a:gd name="T29" fmla="*/ 734484 w 734484"/>
                <a:gd name="T30" fmla="*/ 1168400 h 11684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4484" h="1168400">
                  <a:moveTo>
                    <a:pt x="300567" y="143933"/>
                  </a:moveTo>
                  <a:cubicBezTo>
                    <a:pt x="228600" y="213783"/>
                    <a:pt x="262467" y="448733"/>
                    <a:pt x="237067" y="563033"/>
                  </a:cubicBezTo>
                  <a:cubicBezTo>
                    <a:pt x="211667" y="677333"/>
                    <a:pt x="179917" y="738716"/>
                    <a:pt x="148167" y="829733"/>
                  </a:cubicBezTo>
                  <a:cubicBezTo>
                    <a:pt x="116417" y="920750"/>
                    <a:pt x="57150" y="1054100"/>
                    <a:pt x="46567" y="1109133"/>
                  </a:cubicBezTo>
                  <a:cubicBezTo>
                    <a:pt x="35984" y="1164166"/>
                    <a:pt x="0" y="1168400"/>
                    <a:pt x="84667" y="1159933"/>
                  </a:cubicBezTo>
                  <a:cubicBezTo>
                    <a:pt x="169334" y="1151466"/>
                    <a:pt x="450850" y="1083733"/>
                    <a:pt x="554567" y="1058333"/>
                  </a:cubicBezTo>
                  <a:cubicBezTo>
                    <a:pt x="658284" y="1032933"/>
                    <a:pt x="687917" y="1159933"/>
                    <a:pt x="706967" y="1007533"/>
                  </a:cubicBezTo>
                  <a:cubicBezTo>
                    <a:pt x="726017" y="855133"/>
                    <a:pt x="734484" y="287866"/>
                    <a:pt x="668867" y="143933"/>
                  </a:cubicBezTo>
                  <a:cubicBezTo>
                    <a:pt x="603250" y="0"/>
                    <a:pt x="372534" y="74083"/>
                    <a:pt x="300567" y="143933"/>
                  </a:cubicBezTo>
                  <a:close/>
                </a:path>
              </a:pathLst>
            </a:custGeom>
            <a:solidFill>
              <a:srgbClr val="FFC000"/>
            </a:solidFill>
            <a:ln w="9525" algn="ctr">
              <a:solidFill>
                <a:schemeClr val="bg1"/>
              </a:solidFill>
              <a:round/>
              <a:headEnd/>
              <a:tailEnd/>
            </a:ln>
          </p:spPr>
          <p:txBody>
            <a:bodyPr wrap="none" anchor="ctr"/>
            <a:lstStyle/>
            <a:p>
              <a:endParaRPr lang="en-US"/>
            </a:p>
          </p:txBody>
        </p:sp>
        <p:sp>
          <p:nvSpPr>
            <p:cNvPr id="10" name="Freeform 8">
              <a:extLst>
                <a:ext uri="{FF2B5EF4-FFF2-40B4-BE49-F238E27FC236}">
                  <a16:creationId xmlns:a16="http://schemas.microsoft.com/office/drawing/2014/main" id="{7CFCACAF-A80C-5A93-305D-49C581AFD68E}"/>
                </a:ext>
              </a:extLst>
            </p:cNvPr>
            <p:cNvSpPr>
              <a:spLocks noChangeArrowheads="1"/>
            </p:cNvSpPr>
            <p:nvPr/>
          </p:nvSpPr>
          <p:spPr bwMode="auto">
            <a:xfrm>
              <a:off x="4186244" y="4542137"/>
              <a:ext cx="2957607" cy="405450"/>
            </a:xfrm>
            <a:custGeom>
              <a:avLst/>
              <a:gdLst>
                <a:gd name="T0" fmla="*/ 9508324 w 2070100"/>
                <a:gd name="T1" fmla="*/ 0 h 4114800"/>
                <a:gd name="T2" fmla="*/ 7524997 w 2070100"/>
                <a:gd name="T3" fmla="*/ 58 h 4114800"/>
                <a:gd name="T4" fmla="*/ 6883333 w 2070100"/>
                <a:gd name="T5" fmla="*/ 196 h 4114800"/>
                <a:gd name="T6" fmla="*/ 6358335 w 2070100"/>
                <a:gd name="T7" fmla="*/ 256 h 4114800"/>
                <a:gd name="T8" fmla="*/ 4608334 w 2070100"/>
                <a:gd name="T9" fmla="*/ 393 h 4114800"/>
                <a:gd name="T10" fmla="*/ 3966665 w 2070100"/>
                <a:gd name="T11" fmla="*/ 536 h 4114800"/>
                <a:gd name="T12" fmla="*/ 2624999 w 2070100"/>
                <a:gd name="T13" fmla="*/ 679 h 4114800"/>
                <a:gd name="T14" fmla="*/ 0 w 2070100"/>
                <a:gd name="T15" fmla="*/ 748 h 4114800"/>
                <a:gd name="T16" fmla="*/ 0 60000 65536"/>
                <a:gd name="T17" fmla="*/ 0 60000 65536"/>
                <a:gd name="T18" fmla="*/ 0 60000 65536"/>
                <a:gd name="T19" fmla="*/ 0 60000 65536"/>
                <a:gd name="T20" fmla="*/ 0 60000 65536"/>
                <a:gd name="T21" fmla="*/ 0 60000 65536"/>
                <a:gd name="T22" fmla="*/ 0 60000 65536"/>
                <a:gd name="T23" fmla="*/ 0 60000 65536"/>
                <a:gd name="T24" fmla="*/ 0 w 2070100"/>
                <a:gd name="T25" fmla="*/ 0 h 4114800"/>
                <a:gd name="T26" fmla="*/ 2070100 w 2070100"/>
                <a:gd name="T27" fmla="*/ 4114800 h 4114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70100" h="4114800">
                  <a:moveTo>
                    <a:pt x="2070100" y="0"/>
                  </a:moveTo>
                  <a:cubicBezTo>
                    <a:pt x="1901825" y="68791"/>
                    <a:pt x="1733550" y="137583"/>
                    <a:pt x="1638300" y="317500"/>
                  </a:cubicBezTo>
                  <a:cubicBezTo>
                    <a:pt x="1543050" y="497417"/>
                    <a:pt x="1540933" y="897467"/>
                    <a:pt x="1498600" y="1079500"/>
                  </a:cubicBezTo>
                  <a:cubicBezTo>
                    <a:pt x="1456267" y="1261533"/>
                    <a:pt x="1466850" y="1229783"/>
                    <a:pt x="1384300" y="1409700"/>
                  </a:cubicBezTo>
                  <a:cubicBezTo>
                    <a:pt x="1301750" y="1589617"/>
                    <a:pt x="1090083" y="1902883"/>
                    <a:pt x="1003300" y="2159000"/>
                  </a:cubicBezTo>
                  <a:cubicBezTo>
                    <a:pt x="916517" y="2415117"/>
                    <a:pt x="935567" y="2683933"/>
                    <a:pt x="863600" y="2946400"/>
                  </a:cubicBezTo>
                  <a:cubicBezTo>
                    <a:pt x="791633" y="3208867"/>
                    <a:pt x="715433" y="3539067"/>
                    <a:pt x="571500" y="3733800"/>
                  </a:cubicBezTo>
                  <a:cubicBezTo>
                    <a:pt x="427567" y="3928533"/>
                    <a:pt x="213783" y="4021666"/>
                    <a:pt x="0" y="4114800"/>
                  </a:cubicBezTo>
                </a:path>
              </a:pathLst>
            </a:custGeom>
            <a:noFill/>
            <a:ln w="28575" algn="ctr">
              <a:solidFill>
                <a:schemeClr val="tx1"/>
              </a:solidFill>
              <a:round/>
              <a:headEnd/>
              <a:tailEnd/>
            </a:ln>
          </p:spPr>
          <p:txBody>
            <a:bodyPr wrap="none" anchor="ctr"/>
            <a:lstStyle/>
            <a:p>
              <a:endParaRPr lang="en-US"/>
            </a:p>
          </p:txBody>
        </p:sp>
        <p:sp>
          <p:nvSpPr>
            <p:cNvPr id="11" name="Freeform 8">
              <a:extLst>
                <a:ext uri="{FF2B5EF4-FFF2-40B4-BE49-F238E27FC236}">
                  <a16:creationId xmlns:a16="http://schemas.microsoft.com/office/drawing/2014/main" id="{2E14332C-9506-5024-5ED1-C6D53DD90C13}"/>
                </a:ext>
              </a:extLst>
            </p:cNvPr>
            <p:cNvSpPr>
              <a:spLocks noChangeArrowheads="1"/>
            </p:cNvSpPr>
            <p:nvPr/>
          </p:nvSpPr>
          <p:spPr bwMode="auto">
            <a:xfrm flipV="1">
              <a:off x="1228636" y="3208594"/>
              <a:ext cx="3239580" cy="1217700"/>
            </a:xfrm>
            <a:custGeom>
              <a:avLst/>
              <a:gdLst>
                <a:gd name="T0" fmla="*/ 13686652 w 2070100"/>
                <a:gd name="T1" fmla="*/ 0 h 4114800"/>
                <a:gd name="T2" fmla="*/ 10831773 w 2070100"/>
                <a:gd name="T3" fmla="*/ 4698 h 4114800"/>
                <a:gd name="T4" fmla="*/ 9908129 w 2070100"/>
                <a:gd name="T5" fmla="*/ 15972 h 4114800"/>
                <a:gd name="T6" fmla="*/ 9152431 w 2070100"/>
                <a:gd name="T7" fmla="*/ 20858 h 4114800"/>
                <a:gd name="T8" fmla="*/ 6633413 w 2070100"/>
                <a:gd name="T9" fmla="*/ 31944 h 4114800"/>
                <a:gd name="T10" fmla="*/ 5709772 w 2070100"/>
                <a:gd name="T11" fmla="*/ 43594 h 4114800"/>
                <a:gd name="T12" fmla="*/ 3778525 w 2070100"/>
                <a:gd name="T13" fmla="*/ 55244 h 4114800"/>
                <a:gd name="T14" fmla="*/ 0 w 2070100"/>
                <a:gd name="T15" fmla="*/ 60881 h 4114800"/>
                <a:gd name="T16" fmla="*/ 0 60000 65536"/>
                <a:gd name="T17" fmla="*/ 0 60000 65536"/>
                <a:gd name="T18" fmla="*/ 0 60000 65536"/>
                <a:gd name="T19" fmla="*/ 0 60000 65536"/>
                <a:gd name="T20" fmla="*/ 0 60000 65536"/>
                <a:gd name="T21" fmla="*/ 0 60000 65536"/>
                <a:gd name="T22" fmla="*/ 0 60000 65536"/>
                <a:gd name="T23" fmla="*/ 0 60000 65536"/>
                <a:gd name="T24" fmla="*/ 0 w 2070100"/>
                <a:gd name="T25" fmla="*/ 0 h 4114800"/>
                <a:gd name="T26" fmla="*/ 2070100 w 2070100"/>
                <a:gd name="T27" fmla="*/ 4114800 h 4114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70100" h="4114800">
                  <a:moveTo>
                    <a:pt x="2070100" y="0"/>
                  </a:moveTo>
                  <a:cubicBezTo>
                    <a:pt x="1901825" y="68791"/>
                    <a:pt x="1733550" y="137583"/>
                    <a:pt x="1638300" y="317500"/>
                  </a:cubicBezTo>
                  <a:cubicBezTo>
                    <a:pt x="1543050" y="497417"/>
                    <a:pt x="1540933" y="897467"/>
                    <a:pt x="1498600" y="1079500"/>
                  </a:cubicBezTo>
                  <a:cubicBezTo>
                    <a:pt x="1456267" y="1261533"/>
                    <a:pt x="1466850" y="1229783"/>
                    <a:pt x="1384300" y="1409700"/>
                  </a:cubicBezTo>
                  <a:cubicBezTo>
                    <a:pt x="1301750" y="1589617"/>
                    <a:pt x="1090083" y="1902883"/>
                    <a:pt x="1003300" y="2159000"/>
                  </a:cubicBezTo>
                  <a:cubicBezTo>
                    <a:pt x="916517" y="2415117"/>
                    <a:pt x="935567" y="2683933"/>
                    <a:pt x="863600" y="2946400"/>
                  </a:cubicBezTo>
                  <a:cubicBezTo>
                    <a:pt x="791633" y="3208867"/>
                    <a:pt x="715433" y="3539067"/>
                    <a:pt x="571500" y="3733800"/>
                  </a:cubicBezTo>
                  <a:cubicBezTo>
                    <a:pt x="427567" y="3928533"/>
                    <a:pt x="213783" y="4021666"/>
                    <a:pt x="0" y="4114800"/>
                  </a:cubicBezTo>
                </a:path>
              </a:pathLst>
            </a:custGeom>
            <a:noFill/>
            <a:ln w="28575" algn="ctr">
              <a:solidFill>
                <a:schemeClr val="tx1"/>
              </a:solidFill>
              <a:round/>
              <a:headEnd/>
              <a:tailEnd/>
            </a:ln>
          </p:spPr>
          <p:txBody>
            <a:bodyPr rot="10800000" wrap="none" anchor="ctr"/>
            <a:lstStyle/>
            <a:p>
              <a:endParaRPr lang="en-US"/>
            </a:p>
          </p:txBody>
        </p:sp>
        <p:sp>
          <p:nvSpPr>
            <p:cNvPr id="12" name="Isosceles Triangle 11">
              <a:extLst>
                <a:ext uri="{FF2B5EF4-FFF2-40B4-BE49-F238E27FC236}">
                  <a16:creationId xmlns:a16="http://schemas.microsoft.com/office/drawing/2014/main" id="{449FB635-64B8-AD0D-2133-08F12FAE8BF0}"/>
                </a:ext>
              </a:extLst>
            </p:cNvPr>
            <p:cNvSpPr>
              <a:spLocks noChangeArrowheads="1"/>
            </p:cNvSpPr>
            <p:nvPr/>
          </p:nvSpPr>
          <p:spPr bwMode="auto">
            <a:xfrm rot="4807155">
              <a:off x="5983960" y="4446501"/>
              <a:ext cx="347529" cy="422958"/>
            </a:xfrm>
            <a:prstGeom prst="triangle">
              <a:avLst>
                <a:gd name="adj" fmla="val 50000"/>
              </a:avLst>
            </a:prstGeom>
            <a:solidFill>
              <a:schemeClr val="accent1"/>
            </a:solidFill>
            <a:ln w="9525" algn="ctr">
              <a:solidFill>
                <a:schemeClr val="tx1"/>
              </a:solidFill>
              <a:round/>
              <a:headEnd/>
              <a:tailEnd/>
            </a:ln>
          </p:spPr>
          <p:txBody>
            <a:bodyPr rot="10800000" vert="eaVert" wrap="none" anchor="ctr"/>
            <a:lstStyle/>
            <a:p>
              <a:pPr algn="ctr" eaLnBrk="0" hangingPunct="0"/>
              <a:endParaRPr lang="en-US">
                <a:latin typeface="Verdana" pitchFamily="34" charset="0"/>
              </a:endParaRPr>
            </a:p>
          </p:txBody>
        </p:sp>
        <p:sp>
          <p:nvSpPr>
            <p:cNvPr id="13" name="Freeform 10">
              <a:extLst>
                <a:ext uri="{FF2B5EF4-FFF2-40B4-BE49-F238E27FC236}">
                  <a16:creationId xmlns:a16="http://schemas.microsoft.com/office/drawing/2014/main" id="{3516485A-1114-32B1-BC56-E8610EE0AF24}"/>
                </a:ext>
              </a:extLst>
            </p:cNvPr>
            <p:cNvSpPr>
              <a:spLocks/>
            </p:cNvSpPr>
            <p:nvPr/>
          </p:nvSpPr>
          <p:spPr bwMode="auto">
            <a:xfrm rot="180039">
              <a:off x="2544964" y="2956764"/>
              <a:ext cx="1478029" cy="1198841"/>
            </a:xfrm>
            <a:custGeom>
              <a:avLst/>
              <a:gdLst>
                <a:gd name="T0" fmla="*/ 0 w 1008"/>
                <a:gd name="T1" fmla="*/ 2147483647 h 992"/>
                <a:gd name="T2" fmla="*/ 2147483647 w 1008"/>
                <a:gd name="T3" fmla="*/ 2147483647 h 992"/>
                <a:gd name="T4" fmla="*/ 2147483647 w 1008"/>
                <a:gd name="T5" fmla="*/ 2147483647 h 992"/>
                <a:gd name="T6" fmla="*/ 2147483647 w 1008"/>
                <a:gd name="T7" fmla="*/ 2147483647 h 992"/>
                <a:gd name="T8" fmla="*/ 2147483647 w 1008"/>
                <a:gd name="T9" fmla="*/ 2147483647 h 992"/>
                <a:gd name="T10" fmla="*/ 2147483647 w 1008"/>
                <a:gd name="T11" fmla="*/ 2147483647 h 992"/>
                <a:gd name="T12" fmla="*/ 2147483647 w 1008"/>
                <a:gd name="T13" fmla="*/ 2147483647 h 992"/>
                <a:gd name="T14" fmla="*/ 2147483647 w 1008"/>
                <a:gd name="T15" fmla="*/ 2147483647 h 992"/>
                <a:gd name="T16" fmla="*/ 2147483647 w 1008"/>
                <a:gd name="T17" fmla="*/ 2147483647 h 992"/>
                <a:gd name="T18" fmla="*/ 0 w 1008"/>
                <a:gd name="T19" fmla="*/ 2147483647 h 99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08"/>
                <a:gd name="T31" fmla="*/ 0 h 992"/>
                <a:gd name="T32" fmla="*/ 1008 w 1008"/>
                <a:gd name="T33" fmla="*/ 992 h 99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08" h="992">
                  <a:moveTo>
                    <a:pt x="0" y="320"/>
                  </a:moveTo>
                  <a:cubicBezTo>
                    <a:pt x="0" y="416"/>
                    <a:pt x="72" y="544"/>
                    <a:pt x="144" y="608"/>
                  </a:cubicBezTo>
                  <a:cubicBezTo>
                    <a:pt x="216" y="672"/>
                    <a:pt x="344" y="672"/>
                    <a:pt x="432" y="704"/>
                  </a:cubicBezTo>
                  <a:cubicBezTo>
                    <a:pt x="520" y="736"/>
                    <a:pt x="608" y="752"/>
                    <a:pt x="672" y="800"/>
                  </a:cubicBezTo>
                  <a:cubicBezTo>
                    <a:pt x="736" y="848"/>
                    <a:pt x="760" y="992"/>
                    <a:pt x="816" y="992"/>
                  </a:cubicBezTo>
                  <a:cubicBezTo>
                    <a:pt x="872" y="992"/>
                    <a:pt x="1008" y="896"/>
                    <a:pt x="1008" y="800"/>
                  </a:cubicBezTo>
                  <a:cubicBezTo>
                    <a:pt x="1008" y="704"/>
                    <a:pt x="896" y="528"/>
                    <a:pt x="816" y="416"/>
                  </a:cubicBezTo>
                  <a:cubicBezTo>
                    <a:pt x="736" y="304"/>
                    <a:pt x="640" y="192"/>
                    <a:pt x="528" y="128"/>
                  </a:cubicBezTo>
                  <a:cubicBezTo>
                    <a:pt x="416" y="64"/>
                    <a:pt x="232" y="0"/>
                    <a:pt x="144" y="32"/>
                  </a:cubicBezTo>
                  <a:cubicBezTo>
                    <a:pt x="56" y="64"/>
                    <a:pt x="0" y="224"/>
                    <a:pt x="0" y="320"/>
                  </a:cubicBezTo>
                  <a:close/>
                </a:path>
              </a:pathLst>
            </a:custGeom>
            <a:solidFill>
              <a:srgbClr val="CCFFFF"/>
            </a:solidFill>
            <a:ln w="9525" cap="flat" cmpd="sng">
              <a:solidFill>
                <a:schemeClr val="tx1"/>
              </a:solidFill>
              <a:prstDash val="solid"/>
              <a:round/>
              <a:headEnd/>
              <a:tailEnd/>
            </a:ln>
          </p:spPr>
          <p:txBody>
            <a:bodyPr wrap="none" anchor="ctr"/>
            <a:lstStyle/>
            <a:p>
              <a:endParaRPr lang="en-US"/>
            </a:p>
          </p:txBody>
        </p:sp>
        <p:sp>
          <p:nvSpPr>
            <p:cNvPr id="14" name="Freeform 29">
              <a:extLst>
                <a:ext uri="{FF2B5EF4-FFF2-40B4-BE49-F238E27FC236}">
                  <a16:creationId xmlns:a16="http://schemas.microsoft.com/office/drawing/2014/main" id="{37196DCA-C512-0FB6-BEBC-04CF889D42D8}"/>
                </a:ext>
              </a:extLst>
            </p:cNvPr>
            <p:cNvSpPr>
              <a:spLocks/>
            </p:cNvSpPr>
            <p:nvPr/>
          </p:nvSpPr>
          <p:spPr bwMode="auto">
            <a:xfrm>
              <a:off x="4343400" y="4214301"/>
              <a:ext cx="951268" cy="647913"/>
            </a:xfrm>
            <a:custGeom>
              <a:avLst/>
              <a:gdLst>
                <a:gd name="T0" fmla="*/ 2147483647 w 648"/>
                <a:gd name="T1" fmla="*/ 2147483647 h 536"/>
                <a:gd name="T2" fmla="*/ 2147483647 w 648"/>
                <a:gd name="T3" fmla="*/ 2147483647 h 536"/>
                <a:gd name="T4" fmla="*/ 2147483647 w 648"/>
                <a:gd name="T5" fmla="*/ 2147483647 h 536"/>
                <a:gd name="T6" fmla="*/ 2147483647 w 648"/>
                <a:gd name="T7" fmla="*/ 2147483647 h 536"/>
                <a:gd name="T8" fmla="*/ 2147483647 w 648"/>
                <a:gd name="T9" fmla="*/ 2147483647 h 536"/>
                <a:gd name="T10" fmla="*/ 2147483647 w 648"/>
                <a:gd name="T11" fmla="*/ 2147483647 h 536"/>
                <a:gd name="T12" fmla="*/ 2147483647 w 648"/>
                <a:gd name="T13" fmla="*/ 2147483647 h 536"/>
                <a:gd name="T14" fmla="*/ 0 60000 65536"/>
                <a:gd name="T15" fmla="*/ 0 60000 65536"/>
                <a:gd name="T16" fmla="*/ 0 60000 65536"/>
                <a:gd name="T17" fmla="*/ 0 60000 65536"/>
                <a:gd name="T18" fmla="*/ 0 60000 65536"/>
                <a:gd name="T19" fmla="*/ 0 60000 65536"/>
                <a:gd name="T20" fmla="*/ 0 60000 65536"/>
                <a:gd name="T21" fmla="*/ 0 w 648"/>
                <a:gd name="T22" fmla="*/ 0 h 536"/>
                <a:gd name="T23" fmla="*/ 648 w 648"/>
                <a:gd name="T24" fmla="*/ 536 h 5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8" h="536">
                  <a:moveTo>
                    <a:pt x="272" y="16"/>
                  </a:moveTo>
                  <a:cubicBezTo>
                    <a:pt x="200" y="32"/>
                    <a:pt x="168" y="176"/>
                    <a:pt x="128" y="256"/>
                  </a:cubicBezTo>
                  <a:cubicBezTo>
                    <a:pt x="88" y="336"/>
                    <a:pt x="0" y="456"/>
                    <a:pt x="32" y="496"/>
                  </a:cubicBezTo>
                  <a:cubicBezTo>
                    <a:pt x="64" y="536"/>
                    <a:pt x="224" y="504"/>
                    <a:pt x="320" y="496"/>
                  </a:cubicBezTo>
                  <a:cubicBezTo>
                    <a:pt x="416" y="488"/>
                    <a:pt x="568" y="504"/>
                    <a:pt x="608" y="448"/>
                  </a:cubicBezTo>
                  <a:cubicBezTo>
                    <a:pt x="648" y="392"/>
                    <a:pt x="616" y="232"/>
                    <a:pt x="560" y="160"/>
                  </a:cubicBezTo>
                  <a:cubicBezTo>
                    <a:pt x="504" y="88"/>
                    <a:pt x="344" y="0"/>
                    <a:pt x="272" y="16"/>
                  </a:cubicBezTo>
                  <a:close/>
                </a:path>
              </a:pathLst>
            </a:custGeom>
            <a:solidFill>
              <a:srgbClr val="FF9900"/>
            </a:solidFill>
            <a:ln w="9525" cap="flat" cmpd="sng">
              <a:solidFill>
                <a:schemeClr val="bg1"/>
              </a:solidFill>
              <a:prstDash val="solid"/>
              <a:round/>
              <a:headEnd/>
              <a:tailEnd/>
            </a:ln>
          </p:spPr>
          <p:txBody>
            <a:bodyPr wrap="none" anchor="ctr"/>
            <a:lstStyle/>
            <a:p>
              <a:endParaRPr lang="en-US"/>
            </a:p>
          </p:txBody>
        </p:sp>
        <p:sp>
          <p:nvSpPr>
            <p:cNvPr id="15" name="Text Box 24">
              <a:extLst>
                <a:ext uri="{FF2B5EF4-FFF2-40B4-BE49-F238E27FC236}">
                  <a16:creationId xmlns:a16="http://schemas.microsoft.com/office/drawing/2014/main" id="{79B1C8CE-3261-CCED-4594-845A284EBF9A}"/>
                </a:ext>
              </a:extLst>
            </p:cNvPr>
            <p:cNvSpPr txBox="1">
              <a:spLocks noChangeArrowheads="1"/>
            </p:cNvSpPr>
            <p:nvPr/>
          </p:nvSpPr>
          <p:spPr bwMode="auto">
            <a:xfrm>
              <a:off x="4733889" y="3702953"/>
              <a:ext cx="1143408" cy="344902"/>
            </a:xfrm>
            <a:prstGeom prst="rect">
              <a:avLst/>
            </a:prstGeom>
            <a:noFill/>
            <a:ln w="9525" algn="ctr">
              <a:noFill/>
              <a:miter lim="800000"/>
              <a:headEnd/>
              <a:tailEnd/>
            </a:ln>
          </p:spPr>
          <p:txBody>
            <a:bodyPr wrap="none">
              <a:spAutoFit/>
            </a:bodyPr>
            <a:lstStyle/>
            <a:p>
              <a:pPr algn="ctr" eaLnBrk="0" hangingPunct="0"/>
              <a:r>
                <a:rPr lang="en-US" sz="1000" dirty="0">
                  <a:latin typeface="Verdana" pitchFamily="34" charset="0"/>
                </a:rPr>
                <a:t>Reservoir 1</a:t>
              </a:r>
            </a:p>
          </p:txBody>
        </p:sp>
        <p:sp>
          <p:nvSpPr>
            <p:cNvPr id="16" name="Text Box 24">
              <a:extLst>
                <a:ext uri="{FF2B5EF4-FFF2-40B4-BE49-F238E27FC236}">
                  <a16:creationId xmlns:a16="http://schemas.microsoft.com/office/drawing/2014/main" id="{50865A36-1950-49D9-0070-49504D1368CC}"/>
                </a:ext>
              </a:extLst>
            </p:cNvPr>
            <p:cNvSpPr txBox="1">
              <a:spLocks noChangeArrowheads="1"/>
            </p:cNvSpPr>
            <p:nvPr/>
          </p:nvSpPr>
          <p:spPr bwMode="auto">
            <a:xfrm>
              <a:off x="5649901" y="4187539"/>
              <a:ext cx="982896" cy="560467"/>
            </a:xfrm>
            <a:prstGeom prst="rect">
              <a:avLst/>
            </a:prstGeom>
            <a:noFill/>
            <a:ln w="9525" algn="ctr">
              <a:noFill/>
              <a:miter lim="800000"/>
              <a:headEnd/>
              <a:tailEnd/>
            </a:ln>
          </p:spPr>
          <p:txBody>
            <a:bodyPr wrap="square">
              <a:spAutoFit/>
            </a:bodyPr>
            <a:lstStyle/>
            <a:p>
              <a:pPr algn="ctr" eaLnBrk="0" hangingPunct="0"/>
              <a:r>
                <a:rPr lang="en-US" sz="1000" dirty="0">
                  <a:latin typeface="Verdana" pitchFamily="34" charset="0"/>
                </a:rPr>
                <a:t>Reservoir 2</a:t>
              </a:r>
            </a:p>
          </p:txBody>
        </p:sp>
        <p:grpSp>
          <p:nvGrpSpPr>
            <p:cNvPr id="17" name="Group 74">
              <a:extLst>
                <a:ext uri="{FF2B5EF4-FFF2-40B4-BE49-F238E27FC236}">
                  <a16:creationId xmlns:a16="http://schemas.microsoft.com/office/drawing/2014/main" id="{3EFF0135-00A1-1D7B-285D-FEAC99894D4E}"/>
                </a:ext>
              </a:extLst>
            </p:cNvPr>
            <p:cNvGrpSpPr/>
            <p:nvPr/>
          </p:nvGrpSpPr>
          <p:grpSpPr>
            <a:xfrm>
              <a:off x="1752600" y="6095997"/>
              <a:ext cx="937324" cy="744286"/>
              <a:chOff x="3471638" y="4702415"/>
              <a:chExt cx="880240" cy="697417"/>
            </a:xfrm>
          </p:grpSpPr>
          <p:sp>
            <p:nvSpPr>
              <p:cNvPr id="72" name="Freeform 81">
                <a:extLst>
                  <a:ext uri="{FF2B5EF4-FFF2-40B4-BE49-F238E27FC236}">
                    <a16:creationId xmlns:a16="http://schemas.microsoft.com/office/drawing/2014/main" id="{F7FE1CBA-9D35-2061-15EC-4FEF545793C7}"/>
                  </a:ext>
                </a:extLst>
              </p:cNvPr>
              <p:cNvSpPr>
                <a:spLocks/>
              </p:cNvSpPr>
              <p:nvPr/>
            </p:nvSpPr>
            <p:spPr bwMode="auto">
              <a:xfrm>
                <a:off x="3471638" y="4702415"/>
                <a:ext cx="872966" cy="437979"/>
              </a:xfrm>
              <a:custGeom>
                <a:avLst/>
                <a:gdLst>
                  <a:gd name="T0" fmla="*/ 0 w 471"/>
                  <a:gd name="T1" fmla="*/ 0 h 347"/>
                  <a:gd name="T2" fmla="*/ 0 w 471"/>
                  <a:gd name="T3" fmla="*/ 347 h 347"/>
                  <a:gd name="T4" fmla="*/ 973 w 471"/>
                  <a:gd name="T5" fmla="*/ 347 h 347"/>
                  <a:gd name="T6" fmla="*/ 0 60000 65536"/>
                  <a:gd name="T7" fmla="*/ 0 60000 65536"/>
                  <a:gd name="T8" fmla="*/ 0 60000 65536"/>
                  <a:gd name="T9" fmla="*/ 0 w 471"/>
                  <a:gd name="T10" fmla="*/ 0 h 347"/>
                  <a:gd name="T11" fmla="*/ 471 w 471"/>
                  <a:gd name="T12" fmla="*/ 347 h 347"/>
                </a:gdLst>
                <a:ahLst/>
                <a:cxnLst>
                  <a:cxn ang="T6">
                    <a:pos x="T0" y="T1"/>
                  </a:cxn>
                  <a:cxn ang="T7">
                    <a:pos x="T2" y="T3"/>
                  </a:cxn>
                  <a:cxn ang="T8">
                    <a:pos x="T4" y="T5"/>
                  </a:cxn>
                </a:cxnLst>
                <a:rect l="T9" t="T10" r="T11" b="T12"/>
                <a:pathLst>
                  <a:path w="471" h="347">
                    <a:moveTo>
                      <a:pt x="0" y="0"/>
                    </a:moveTo>
                    <a:lnTo>
                      <a:pt x="0" y="347"/>
                    </a:lnTo>
                    <a:lnTo>
                      <a:pt x="471" y="347"/>
                    </a:lnTo>
                  </a:path>
                </a:pathLst>
              </a:custGeom>
              <a:noFill/>
              <a:ln w="19050" cmpd="sng">
                <a:solidFill>
                  <a:schemeClr val="tx1"/>
                </a:solidFill>
                <a:round/>
                <a:headEnd/>
                <a:tailEnd/>
              </a:ln>
            </p:spPr>
            <p:txBody>
              <a:bodyPr/>
              <a:lstStyle/>
              <a:p>
                <a:endParaRPr lang="en-US"/>
              </a:p>
            </p:txBody>
          </p:sp>
          <p:sp>
            <p:nvSpPr>
              <p:cNvPr id="73" name="Freeform 82">
                <a:extLst>
                  <a:ext uri="{FF2B5EF4-FFF2-40B4-BE49-F238E27FC236}">
                    <a16:creationId xmlns:a16="http://schemas.microsoft.com/office/drawing/2014/main" id="{9D4E93AC-2995-DED2-5CDD-8C2E4EA7D60F}"/>
                  </a:ext>
                </a:extLst>
              </p:cNvPr>
              <p:cNvSpPr>
                <a:spLocks/>
              </p:cNvSpPr>
              <p:nvPr/>
            </p:nvSpPr>
            <p:spPr bwMode="auto">
              <a:xfrm>
                <a:off x="3499282" y="4896792"/>
                <a:ext cx="852596" cy="193114"/>
              </a:xfrm>
              <a:custGeom>
                <a:avLst/>
                <a:gdLst>
                  <a:gd name="T0" fmla="*/ 0 w 586"/>
                  <a:gd name="T1" fmla="*/ 36 h 317"/>
                  <a:gd name="T2" fmla="*/ 86 w 586"/>
                  <a:gd name="T3" fmla="*/ 30 h 317"/>
                  <a:gd name="T4" fmla="*/ 149 w 586"/>
                  <a:gd name="T5" fmla="*/ 14 h 317"/>
                  <a:gd name="T6" fmla="*/ 190 w 586"/>
                  <a:gd name="T7" fmla="*/ 2 h 317"/>
                  <a:gd name="T8" fmla="*/ 262 w 586"/>
                  <a:gd name="T9" fmla="*/ 3 h 317"/>
                  <a:gd name="T10" fmla="*/ 331 w 586"/>
                  <a:gd name="T11" fmla="*/ 19 h 317"/>
                  <a:gd name="T12" fmla="*/ 425 w 586"/>
                  <a:gd name="T13" fmla="*/ 29 h 317"/>
                  <a:gd name="T14" fmla="*/ 586 w 586"/>
                  <a:gd name="T15" fmla="*/ 36 h 317"/>
                  <a:gd name="T16" fmla="*/ 0 60000 65536"/>
                  <a:gd name="T17" fmla="*/ 0 60000 65536"/>
                  <a:gd name="T18" fmla="*/ 0 60000 65536"/>
                  <a:gd name="T19" fmla="*/ 0 60000 65536"/>
                  <a:gd name="T20" fmla="*/ 0 60000 65536"/>
                  <a:gd name="T21" fmla="*/ 0 60000 65536"/>
                  <a:gd name="T22" fmla="*/ 0 60000 65536"/>
                  <a:gd name="T23" fmla="*/ 0 60000 65536"/>
                  <a:gd name="T24" fmla="*/ 0 w 586"/>
                  <a:gd name="T25" fmla="*/ 0 h 317"/>
                  <a:gd name="T26" fmla="*/ 586 w 586"/>
                  <a:gd name="T27" fmla="*/ 317 h 3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86" h="317">
                    <a:moveTo>
                      <a:pt x="0" y="317"/>
                    </a:moveTo>
                    <a:cubicBezTo>
                      <a:pt x="14" y="309"/>
                      <a:pt x="61" y="300"/>
                      <a:pt x="86" y="268"/>
                    </a:cubicBezTo>
                    <a:cubicBezTo>
                      <a:pt x="111" y="236"/>
                      <a:pt x="132" y="166"/>
                      <a:pt x="149" y="124"/>
                    </a:cubicBezTo>
                    <a:cubicBezTo>
                      <a:pt x="166" y="82"/>
                      <a:pt x="171" y="32"/>
                      <a:pt x="190" y="16"/>
                    </a:cubicBezTo>
                    <a:cubicBezTo>
                      <a:pt x="209" y="0"/>
                      <a:pt x="239" y="3"/>
                      <a:pt x="262" y="29"/>
                    </a:cubicBezTo>
                    <a:cubicBezTo>
                      <a:pt x="285" y="55"/>
                      <a:pt x="304" y="131"/>
                      <a:pt x="331" y="170"/>
                    </a:cubicBezTo>
                    <a:cubicBezTo>
                      <a:pt x="358" y="209"/>
                      <a:pt x="382" y="240"/>
                      <a:pt x="425" y="264"/>
                    </a:cubicBezTo>
                    <a:cubicBezTo>
                      <a:pt x="468" y="288"/>
                      <a:pt x="553" y="305"/>
                      <a:pt x="586" y="316"/>
                    </a:cubicBezTo>
                  </a:path>
                </a:pathLst>
              </a:custGeom>
              <a:noFill/>
              <a:ln w="19050" cmpd="sng">
                <a:solidFill>
                  <a:schemeClr val="tx1"/>
                </a:solidFill>
                <a:round/>
                <a:headEnd/>
                <a:tailEnd/>
              </a:ln>
            </p:spPr>
            <p:txBody>
              <a:bodyPr/>
              <a:lstStyle/>
              <a:p>
                <a:endParaRPr lang="en-US"/>
              </a:p>
            </p:txBody>
          </p:sp>
          <p:sp>
            <p:nvSpPr>
              <p:cNvPr id="74" name="Text Box 83">
                <a:extLst>
                  <a:ext uri="{FF2B5EF4-FFF2-40B4-BE49-F238E27FC236}">
                    <a16:creationId xmlns:a16="http://schemas.microsoft.com/office/drawing/2014/main" id="{683AB1A1-B9E1-3316-1651-655BFCFA8A00}"/>
                  </a:ext>
                </a:extLst>
              </p:cNvPr>
              <p:cNvSpPr txBox="1">
                <a:spLocks noChangeArrowheads="1"/>
              </p:cNvSpPr>
              <p:nvPr/>
            </p:nvSpPr>
            <p:spPr bwMode="auto">
              <a:xfrm>
                <a:off x="3713613" y="5117046"/>
                <a:ext cx="628535" cy="282786"/>
              </a:xfrm>
              <a:prstGeom prst="rect">
                <a:avLst/>
              </a:prstGeom>
              <a:noFill/>
              <a:ln w="9525">
                <a:noFill/>
                <a:miter lim="800000"/>
                <a:headEnd/>
                <a:tailEnd/>
              </a:ln>
            </p:spPr>
            <p:txBody>
              <a:bodyPr>
                <a:spAutoFit/>
              </a:bodyPr>
              <a:lstStyle/>
              <a:p>
                <a:pPr>
                  <a:spcBef>
                    <a:spcPct val="50000"/>
                  </a:spcBef>
                </a:pPr>
                <a:r>
                  <a:rPr lang="en-US" sz="800" dirty="0">
                    <a:latin typeface="Arial" charset="0"/>
                  </a:rPr>
                  <a:t>Time</a:t>
                </a:r>
              </a:p>
            </p:txBody>
          </p:sp>
        </p:grpSp>
        <p:sp>
          <p:nvSpPr>
            <p:cNvPr id="18" name="Text Box 84">
              <a:extLst>
                <a:ext uri="{FF2B5EF4-FFF2-40B4-BE49-F238E27FC236}">
                  <a16:creationId xmlns:a16="http://schemas.microsoft.com/office/drawing/2014/main" id="{E4D5CF14-93E4-5073-E6F8-D1BDCA4DEF7A}"/>
                </a:ext>
              </a:extLst>
            </p:cNvPr>
            <p:cNvSpPr txBox="1">
              <a:spLocks noChangeArrowheads="1"/>
            </p:cNvSpPr>
            <p:nvPr/>
          </p:nvSpPr>
          <p:spPr bwMode="auto">
            <a:xfrm rot="16200000">
              <a:off x="1128316" y="6014597"/>
              <a:ext cx="998386" cy="267632"/>
            </a:xfrm>
            <a:prstGeom prst="rect">
              <a:avLst/>
            </a:prstGeom>
            <a:noFill/>
            <a:ln w="9525">
              <a:noFill/>
              <a:miter lim="800000"/>
              <a:headEnd/>
              <a:tailEnd/>
            </a:ln>
          </p:spPr>
          <p:txBody>
            <a:bodyPr wrap="square">
              <a:spAutoFit/>
            </a:bodyPr>
            <a:lstStyle/>
            <a:p>
              <a:pPr>
                <a:spcBef>
                  <a:spcPct val="50000"/>
                </a:spcBef>
              </a:pPr>
              <a:r>
                <a:rPr lang="en-US" sz="800" dirty="0" err="1">
                  <a:latin typeface="Arial" charset="0"/>
                </a:rPr>
                <a:t>Ouflow</a:t>
              </a:r>
              <a:r>
                <a:rPr lang="en-US" sz="800" dirty="0">
                  <a:latin typeface="Arial" charset="0"/>
                </a:rPr>
                <a:t>, </a:t>
              </a:r>
              <a:r>
                <a:rPr lang="en-US" sz="800" dirty="0" err="1">
                  <a:latin typeface="Arial" charset="0"/>
                </a:rPr>
                <a:t>Q</a:t>
              </a:r>
              <a:r>
                <a:rPr lang="en-US" sz="800" baseline="-25000" dirty="0" err="1">
                  <a:latin typeface="Arial" charset="0"/>
                </a:rPr>
                <a:t>o</a:t>
              </a:r>
              <a:endParaRPr lang="en-US" sz="800" baseline="-25000" dirty="0">
                <a:latin typeface="Arial" charset="0"/>
              </a:endParaRPr>
            </a:p>
          </p:txBody>
        </p:sp>
        <p:grpSp>
          <p:nvGrpSpPr>
            <p:cNvPr id="19" name="Group 62">
              <a:extLst>
                <a:ext uri="{FF2B5EF4-FFF2-40B4-BE49-F238E27FC236}">
                  <a16:creationId xmlns:a16="http://schemas.microsoft.com/office/drawing/2014/main" id="{7241150C-2C70-31D3-416B-D78A90F2FBE3}"/>
                </a:ext>
              </a:extLst>
            </p:cNvPr>
            <p:cNvGrpSpPr/>
            <p:nvPr/>
          </p:nvGrpSpPr>
          <p:grpSpPr>
            <a:xfrm>
              <a:off x="354906" y="2177361"/>
              <a:ext cx="1236541" cy="1089218"/>
              <a:chOff x="1250679" y="1779104"/>
              <a:chExt cx="1161235" cy="1020623"/>
            </a:xfrm>
          </p:grpSpPr>
          <p:sp>
            <p:nvSpPr>
              <p:cNvPr id="68" name="Freeform 87">
                <a:extLst>
                  <a:ext uri="{FF2B5EF4-FFF2-40B4-BE49-F238E27FC236}">
                    <a16:creationId xmlns:a16="http://schemas.microsoft.com/office/drawing/2014/main" id="{C17D852E-B7DF-5362-EBC5-F1D77661D0AF}"/>
                  </a:ext>
                </a:extLst>
              </p:cNvPr>
              <p:cNvSpPr>
                <a:spLocks/>
              </p:cNvSpPr>
              <p:nvPr/>
            </p:nvSpPr>
            <p:spPr bwMode="auto">
              <a:xfrm>
                <a:off x="1501646" y="2102312"/>
                <a:ext cx="872966" cy="437979"/>
              </a:xfrm>
              <a:custGeom>
                <a:avLst/>
                <a:gdLst>
                  <a:gd name="T0" fmla="*/ 0 w 471"/>
                  <a:gd name="T1" fmla="*/ 0 h 347"/>
                  <a:gd name="T2" fmla="*/ 0 w 471"/>
                  <a:gd name="T3" fmla="*/ 347 h 347"/>
                  <a:gd name="T4" fmla="*/ 973 w 471"/>
                  <a:gd name="T5" fmla="*/ 347 h 347"/>
                  <a:gd name="T6" fmla="*/ 0 60000 65536"/>
                  <a:gd name="T7" fmla="*/ 0 60000 65536"/>
                  <a:gd name="T8" fmla="*/ 0 60000 65536"/>
                  <a:gd name="T9" fmla="*/ 0 w 471"/>
                  <a:gd name="T10" fmla="*/ 0 h 347"/>
                  <a:gd name="T11" fmla="*/ 471 w 471"/>
                  <a:gd name="T12" fmla="*/ 347 h 347"/>
                </a:gdLst>
                <a:ahLst/>
                <a:cxnLst>
                  <a:cxn ang="T6">
                    <a:pos x="T0" y="T1"/>
                  </a:cxn>
                  <a:cxn ang="T7">
                    <a:pos x="T2" y="T3"/>
                  </a:cxn>
                  <a:cxn ang="T8">
                    <a:pos x="T4" y="T5"/>
                  </a:cxn>
                </a:cxnLst>
                <a:rect l="T9" t="T10" r="T11" b="T12"/>
                <a:pathLst>
                  <a:path w="471" h="347">
                    <a:moveTo>
                      <a:pt x="0" y="0"/>
                    </a:moveTo>
                    <a:lnTo>
                      <a:pt x="0" y="347"/>
                    </a:lnTo>
                    <a:lnTo>
                      <a:pt x="471" y="347"/>
                    </a:lnTo>
                  </a:path>
                </a:pathLst>
              </a:custGeom>
              <a:noFill/>
              <a:ln w="19050" cmpd="sng">
                <a:solidFill>
                  <a:schemeClr val="tx1"/>
                </a:solidFill>
                <a:round/>
                <a:headEnd/>
                <a:tailEnd/>
              </a:ln>
            </p:spPr>
            <p:txBody>
              <a:bodyPr/>
              <a:lstStyle/>
              <a:p>
                <a:endParaRPr lang="en-US"/>
              </a:p>
            </p:txBody>
          </p:sp>
          <p:sp>
            <p:nvSpPr>
              <p:cNvPr id="69" name="Freeform 88">
                <a:extLst>
                  <a:ext uri="{FF2B5EF4-FFF2-40B4-BE49-F238E27FC236}">
                    <a16:creationId xmlns:a16="http://schemas.microsoft.com/office/drawing/2014/main" id="{0896F753-13A6-AA4E-CA88-C236B8A14936}"/>
                  </a:ext>
                </a:extLst>
              </p:cNvPr>
              <p:cNvSpPr>
                <a:spLocks/>
              </p:cNvSpPr>
              <p:nvPr/>
            </p:nvSpPr>
            <p:spPr bwMode="auto">
              <a:xfrm>
                <a:off x="1529290" y="2089690"/>
                <a:ext cx="852597" cy="400113"/>
              </a:xfrm>
              <a:custGeom>
                <a:avLst/>
                <a:gdLst>
                  <a:gd name="T0" fmla="*/ 0 w 586"/>
                  <a:gd name="T1" fmla="*/ 317 h 317"/>
                  <a:gd name="T2" fmla="*/ 86 w 586"/>
                  <a:gd name="T3" fmla="*/ 268 h 317"/>
                  <a:gd name="T4" fmla="*/ 149 w 586"/>
                  <a:gd name="T5" fmla="*/ 124 h 317"/>
                  <a:gd name="T6" fmla="*/ 190 w 586"/>
                  <a:gd name="T7" fmla="*/ 16 h 317"/>
                  <a:gd name="T8" fmla="*/ 262 w 586"/>
                  <a:gd name="T9" fmla="*/ 29 h 317"/>
                  <a:gd name="T10" fmla="*/ 331 w 586"/>
                  <a:gd name="T11" fmla="*/ 170 h 317"/>
                  <a:gd name="T12" fmla="*/ 425 w 586"/>
                  <a:gd name="T13" fmla="*/ 264 h 317"/>
                  <a:gd name="T14" fmla="*/ 586 w 586"/>
                  <a:gd name="T15" fmla="*/ 316 h 317"/>
                  <a:gd name="T16" fmla="*/ 0 60000 65536"/>
                  <a:gd name="T17" fmla="*/ 0 60000 65536"/>
                  <a:gd name="T18" fmla="*/ 0 60000 65536"/>
                  <a:gd name="T19" fmla="*/ 0 60000 65536"/>
                  <a:gd name="T20" fmla="*/ 0 60000 65536"/>
                  <a:gd name="T21" fmla="*/ 0 60000 65536"/>
                  <a:gd name="T22" fmla="*/ 0 60000 65536"/>
                  <a:gd name="T23" fmla="*/ 0 60000 65536"/>
                  <a:gd name="T24" fmla="*/ 0 w 586"/>
                  <a:gd name="T25" fmla="*/ 0 h 317"/>
                  <a:gd name="T26" fmla="*/ 586 w 586"/>
                  <a:gd name="T27" fmla="*/ 317 h 3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86" h="317">
                    <a:moveTo>
                      <a:pt x="0" y="317"/>
                    </a:moveTo>
                    <a:cubicBezTo>
                      <a:pt x="14" y="309"/>
                      <a:pt x="61" y="300"/>
                      <a:pt x="86" y="268"/>
                    </a:cubicBezTo>
                    <a:cubicBezTo>
                      <a:pt x="111" y="236"/>
                      <a:pt x="132" y="166"/>
                      <a:pt x="149" y="124"/>
                    </a:cubicBezTo>
                    <a:cubicBezTo>
                      <a:pt x="166" y="82"/>
                      <a:pt x="171" y="32"/>
                      <a:pt x="190" y="16"/>
                    </a:cubicBezTo>
                    <a:cubicBezTo>
                      <a:pt x="209" y="0"/>
                      <a:pt x="239" y="3"/>
                      <a:pt x="262" y="29"/>
                    </a:cubicBezTo>
                    <a:cubicBezTo>
                      <a:pt x="285" y="55"/>
                      <a:pt x="304" y="131"/>
                      <a:pt x="331" y="170"/>
                    </a:cubicBezTo>
                    <a:cubicBezTo>
                      <a:pt x="358" y="209"/>
                      <a:pt x="382" y="240"/>
                      <a:pt x="425" y="264"/>
                    </a:cubicBezTo>
                    <a:cubicBezTo>
                      <a:pt x="468" y="288"/>
                      <a:pt x="553" y="305"/>
                      <a:pt x="586" y="316"/>
                    </a:cubicBezTo>
                  </a:path>
                </a:pathLst>
              </a:custGeom>
              <a:noFill/>
              <a:ln w="19050" cmpd="sng">
                <a:solidFill>
                  <a:schemeClr val="tx1"/>
                </a:solidFill>
                <a:round/>
                <a:headEnd/>
                <a:tailEnd/>
              </a:ln>
            </p:spPr>
            <p:txBody>
              <a:bodyPr/>
              <a:lstStyle/>
              <a:p>
                <a:endParaRPr lang="en-US"/>
              </a:p>
            </p:txBody>
          </p:sp>
          <p:sp>
            <p:nvSpPr>
              <p:cNvPr id="70" name="Text Box 89">
                <a:extLst>
                  <a:ext uri="{FF2B5EF4-FFF2-40B4-BE49-F238E27FC236}">
                    <a16:creationId xmlns:a16="http://schemas.microsoft.com/office/drawing/2014/main" id="{148E12B6-EE6E-A815-5F8A-A25C4C6BA695}"/>
                  </a:ext>
                </a:extLst>
              </p:cNvPr>
              <p:cNvSpPr txBox="1">
                <a:spLocks noChangeArrowheads="1"/>
              </p:cNvSpPr>
              <p:nvPr/>
            </p:nvSpPr>
            <p:spPr bwMode="auto">
              <a:xfrm>
                <a:off x="1783379" y="2516942"/>
                <a:ext cx="628535" cy="282785"/>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Time</a:t>
                </a:r>
              </a:p>
            </p:txBody>
          </p:sp>
          <p:sp>
            <p:nvSpPr>
              <p:cNvPr id="71" name="Text Box 90">
                <a:extLst>
                  <a:ext uri="{FF2B5EF4-FFF2-40B4-BE49-F238E27FC236}">
                    <a16:creationId xmlns:a16="http://schemas.microsoft.com/office/drawing/2014/main" id="{DACA4E22-25E6-3E14-363C-F2219172FCFD}"/>
                  </a:ext>
                </a:extLst>
              </p:cNvPr>
              <p:cNvSpPr txBox="1">
                <a:spLocks noChangeArrowheads="1"/>
              </p:cNvSpPr>
              <p:nvPr/>
            </p:nvSpPr>
            <p:spPr bwMode="auto">
              <a:xfrm rot="16200000">
                <a:off x="960964" y="2068819"/>
                <a:ext cx="830763" cy="251333"/>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Inflow</a:t>
                </a:r>
                <a:r>
                  <a:rPr lang="en-US" sz="800" dirty="0">
                    <a:solidFill>
                      <a:schemeClr val="bg1"/>
                    </a:solidFill>
                    <a:latin typeface="Arial" charset="0"/>
                  </a:rPr>
                  <a:t>, </a:t>
                </a:r>
                <a:r>
                  <a:rPr lang="en-US" sz="800" dirty="0" err="1">
                    <a:latin typeface="Arial" charset="0"/>
                  </a:rPr>
                  <a:t>Q</a:t>
                </a:r>
                <a:r>
                  <a:rPr lang="en-US" sz="800" baseline="-25000" dirty="0" err="1">
                    <a:latin typeface="Arial" charset="0"/>
                  </a:rPr>
                  <a:t>i</a:t>
                </a:r>
                <a:endParaRPr lang="en-US" sz="800" baseline="-25000" dirty="0">
                  <a:latin typeface="Arial" charset="0"/>
                </a:endParaRPr>
              </a:p>
            </p:txBody>
          </p:sp>
        </p:grpSp>
        <p:grpSp>
          <p:nvGrpSpPr>
            <p:cNvPr id="20" name="Group 63">
              <a:extLst>
                <a:ext uri="{FF2B5EF4-FFF2-40B4-BE49-F238E27FC236}">
                  <a16:creationId xmlns:a16="http://schemas.microsoft.com/office/drawing/2014/main" id="{808214E8-B244-828E-E324-0C609AB9E7AA}"/>
                </a:ext>
              </a:extLst>
            </p:cNvPr>
            <p:cNvGrpSpPr/>
            <p:nvPr/>
          </p:nvGrpSpPr>
          <p:grpSpPr>
            <a:xfrm>
              <a:off x="5174014" y="2255147"/>
              <a:ext cx="1236542" cy="1089219"/>
              <a:chOff x="1250679" y="1779104"/>
              <a:chExt cx="1161236" cy="1020625"/>
            </a:xfrm>
          </p:grpSpPr>
          <p:sp>
            <p:nvSpPr>
              <p:cNvPr id="64" name="Freeform 87">
                <a:extLst>
                  <a:ext uri="{FF2B5EF4-FFF2-40B4-BE49-F238E27FC236}">
                    <a16:creationId xmlns:a16="http://schemas.microsoft.com/office/drawing/2014/main" id="{7819C036-E581-4A61-7A28-E7278C0594E4}"/>
                  </a:ext>
                </a:extLst>
              </p:cNvPr>
              <p:cNvSpPr>
                <a:spLocks/>
              </p:cNvSpPr>
              <p:nvPr/>
            </p:nvSpPr>
            <p:spPr bwMode="auto">
              <a:xfrm>
                <a:off x="1501646" y="2102312"/>
                <a:ext cx="872966" cy="437979"/>
              </a:xfrm>
              <a:custGeom>
                <a:avLst/>
                <a:gdLst>
                  <a:gd name="T0" fmla="*/ 0 w 471"/>
                  <a:gd name="T1" fmla="*/ 0 h 347"/>
                  <a:gd name="T2" fmla="*/ 0 w 471"/>
                  <a:gd name="T3" fmla="*/ 347 h 347"/>
                  <a:gd name="T4" fmla="*/ 973 w 471"/>
                  <a:gd name="T5" fmla="*/ 347 h 347"/>
                  <a:gd name="T6" fmla="*/ 0 60000 65536"/>
                  <a:gd name="T7" fmla="*/ 0 60000 65536"/>
                  <a:gd name="T8" fmla="*/ 0 60000 65536"/>
                  <a:gd name="T9" fmla="*/ 0 w 471"/>
                  <a:gd name="T10" fmla="*/ 0 h 347"/>
                  <a:gd name="T11" fmla="*/ 471 w 471"/>
                  <a:gd name="T12" fmla="*/ 347 h 347"/>
                </a:gdLst>
                <a:ahLst/>
                <a:cxnLst>
                  <a:cxn ang="T6">
                    <a:pos x="T0" y="T1"/>
                  </a:cxn>
                  <a:cxn ang="T7">
                    <a:pos x="T2" y="T3"/>
                  </a:cxn>
                  <a:cxn ang="T8">
                    <a:pos x="T4" y="T5"/>
                  </a:cxn>
                </a:cxnLst>
                <a:rect l="T9" t="T10" r="T11" b="T12"/>
                <a:pathLst>
                  <a:path w="471" h="347">
                    <a:moveTo>
                      <a:pt x="0" y="0"/>
                    </a:moveTo>
                    <a:lnTo>
                      <a:pt x="0" y="347"/>
                    </a:lnTo>
                    <a:lnTo>
                      <a:pt x="471" y="347"/>
                    </a:lnTo>
                  </a:path>
                </a:pathLst>
              </a:custGeom>
              <a:noFill/>
              <a:ln w="19050" cmpd="sng">
                <a:solidFill>
                  <a:schemeClr val="tx1"/>
                </a:solidFill>
                <a:round/>
                <a:headEnd/>
                <a:tailEnd/>
              </a:ln>
            </p:spPr>
            <p:txBody>
              <a:bodyPr/>
              <a:lstStyle/>
              <a:p>
                <a:endParaRPr lang="en-US"/>
              </a:p>
            </p:txBody>
          </p:sp>
          <p:sp>
            <p:nvSpPr>
              <p:cNvPr id="65" name="Freeform 88">
                <a:extLst>
                  <a:ext uri="{FF2B5EF4-FFF2-40B4-BE49-F238E27FC236}">
                    <a16:creationId xmlns:a16="http://schemas.microsoft.com/office/drawing/2014/main" id="{3864C08F-049E-CF49-11DB-23D1E9266691}"/>
                  </a:ext>
                </a:extLst>
              </p:cNvPr>
              <p:cNvSpPr>
                <a:spLocks/>
              </p:cNvSpPr>
              <p:nvPr/>
            </p:nvSpPr>
            <p:spPr bwMode="auto">
              <a:xfrm>
                <a:off x="1529290" y="2089690"/>
                <a:ext cx="852597" cy="400113"/>
              </a:xfrm>
              <a:custGeom>
                <a:avLst/>
                <a:gdLst>
                  <a:gd name="T0" fmla="*/ 0 w 586"/>
                  <a:gd name="T1" fmla="*/ 317 h 317"/>
                  <a:gd name="T2" fmla="*/ 86 w 586"/>
                  <a:gd name="T3" fmla="*/ 268 h 317"/>
                  <a:gd name="T4" fmla="*/ 149 w 586"/>
                  <a:gd name="T5" fmla="*/ 124 h 317"/>
                  <a:gd name="T6" fmla="*/ 190 w 586"/>
                  <a:gd name="T7" fmla="*/ 16 h 317"/>
                  <a:gd name="T8" fmla="*/ 262 w 586"/>
                  <a:gd name="T9" fmla="*/ 29 h 317"/>
                  <a:gd name="T10" fmla="*/ 331 w 586"/>
                  <a:gd name="T11" fmla="*/ 170 h 317"/>
                  <a:gd name="T12" fmla="*/ 425 w 586"/>
                  <a:gd name="T13" fmla="*/ 264 h 317"/>
                  <a:gd name="T14" fmla="*/ 586 w 586"/>
                  <a:gd name="T15" fmla="*/ 316 h 317"/>
                  <a:gd name="T16" fmla="*/ 0 60000 65536"/>
                  <a:gd name="T17" fmla="*/ 0 60000 65536"/>
                  <a:gd name="T18" fmla="*/ 0 60000 65536"/>
                  <a:gd name="T19" fmla="*/ 0 60000 65536"/>
                  <a:gd name="T20" fmla="*/ 0 60000 65536"/>
                  <a:gd name="T21" fmla="*/ 0 60000 65536"/>
                  <a:gd name="T22" fmla="*/ 0 60000 65536"/>
                  <a:gd name="T23" fmla="*/ 0 60000 65536"/>
                  <a:gd name="T24" fmla="*/ 0 w 586"/>
                  <a:gd name="T25" fmla="*/ 0 h 317"/>
                  <a:gd name="T26" fmla="*/ 586 w 586"/>
                  <a:gd name="T27" fmla="*/ 317 h 3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86" h="317">
                    <a:moveTo>
                      <a:pt x="0" y="317"/>
                    </a:moveTo>
                    <a:cubicBezTo>
                      <a:pt x="14" y="309"/>
                      <a:pt x="61" y="300"/>
                      <a:pt x="86" y="268"/>
                    </a:cubicBezTo>
                    <a:cubicBezTo>
                      <a:pt x="111" y="236"/>
                      <a:pt x="132" y="166"/>
                      <a:pt x="149" y="124"/>
                    </a:cubicBezTo>
                    <a:cubicBezTo>
                      <a:pt x="166" y="82"/>
                      <a:pt x="171" y="32"/>
                      <a:pt x="190" y="16"/>
                    </a:cubicBezTo>
                    <a:cubicBezTo>
                      <a:pt x="209" y="0"/>
                      <a:pt x="239" y="3"/>
                      <a:pt x="262" y="29"/>
                    </a:cubicBezTo>
                    <a:cubicBezTo>
                      <a:pt x="285" y="55"/>
                      <a:pt x="304" y="131"/>
                      <a:pt x="331" y="170"/>
                    </a:cubicBezTo>
                    <a:cubicBezTo>
                      <a:pt x="358" y="209"/>
                      <a:pt x="382" y="240"/>
                      <a:pt x="425" y="264"/>
                    </a:cubicBezTo>
                    <a:cubicBezTo>
                      <a:pt x="468" y="288"/>
                      <a:pt x="553" y="305"/>
                      <a:pt x="586" y="316"/>
                    </a:cubicBezTo>
                  </a:path>
                </a:pathLst>
              </a:custGeom>
              <a:noFill/>
              <a:ln w="19050" cmpd="sng">
                <a:solidFill>
                  <a:schemeClr val="tx1"/>
                </a:solidFill>
                <a:round/>
                <a:headEnd/>
                <a:tailEnd/>
              </a:ln>
            </p:spPr>
            <p:txBody>
              <a:bodyPr/>
              <a:lstStyle/>
              <a:p>
                <a:endParaRPr lang="en-US"/>
              </a:p>
            </p:txBody>
          </p:sp>
          <p:sp>
            <p:nvSpPr>
              <p:cNvPr id="66" name="Text Box 89">
                <a:extLst>
                  <a:ext uri="{FF2B5EF4-FFF2-40B4-BE49-F238E27FC236}">
                    <a16:creationId xmlns:a16="http://schemas.microsoft.com/office/drawing/2014/main" id="{3BF3160C-AC8D-3BD6-1049-7089201D202C}"/>
                  </a:ext>
                </a:extLst>
              </p:cNvPr>
              <p:cNvSpPr txBox="1">
                <a:spLocks noChangeArrowheads="1"/>
              </p:cNvSpPr>
              <p:nvPr/>
            </p:nvSpPr>
            <p:spPr bwMode="auto">
              <a:xfrm>
                <a:off x="1783380" y="2516944"/>
                <a:ext cx="628535" cy="282785"/>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Time</a:t>
                </a:r>
              </a:p>
            </p:txBody>
          </p:sp>
          <p:sp>
            <p:nvSpPr>
              <p:cNvPr id="67" name="Text Box 90">
                <a:extLst>
                  <a:ext uri="{FF2B5EF4-FFF2-40B4-BE49-F238E27FC236}">
                    <a16:creationId xmlns:a16="http://schemas.microsoft.com/office/drawing/2014/main" id="{CF1E02E2-B670-BD0B-65E0-8480668B684F}"/>
                  </a:ext>
                </a:extLst>
              </p:cNvPr>
              <p:cNvSpPr txBox="1">
                <a:spLocks noChangeArrowheads="1"/>
              </p:cNvSpPr>
              <p:nvPr/>
            </p:nvSpPr>
            <p:spPr bwMode="auto">
              <a:xfrm rot="16200000">
                <a:off x="960964" y="2068819"/>
                <a:ext cx="830764" cy="251333"/>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Inflow, </a:t>
                </a:r>
                <a:r>
                  <a:rPr lang="en-US" sz="800" dirty="0" err="1">
                    <a:latin typeface="Arial" charset="0"/>
                  </a:rPr>
                  <a:t>Q</a:t>
                </a:r>
                <a:r>
                  <a:rPr lang="en-US" sz="800" baseline="-25000" dirty="0" err="1">
                    <a:latin typeface="Arial" charset="0"/>
                  </a:rPr>
                  <a:t>i</a:t>
                </a:r>
                <a:endParaRPr lang="en-US" sz="800" baseline="-25000" dirty="0">
                  <a:latin typeface="Arial" charset="0"/>
                </a:endParaRPr>
              </a:p>
            </p:txBody>
          </p:sp>
        </p:grpSp>
        <p:grpSp>
          <p:nvGrpSpPr>
            <p:cNvPr id="21" name="Group 68">
              <a:extLst>
                <a:ext uri="{FF2B5EF4-FFF2-40B4-BE49-F238E27FC236}">
                  <a16:creationId xmlns:a16="http://schemas.microsoft.com/office/drawing/2014/main" id="{4F9D8316-6A0F-F474-CFCA-9712FC3AE528}"/>
                </a:ext>
              </a:extLst>
            </p:cNvPr>
            <p:cNvGrpSpPr/>
            <p:nvPr/>
          </p:nvGrpSpPr>
          <p:grpSpPr>
            <a:xfrm>
              <a:off x="7057910" y="3655285"/>
              <a:ext cx="1236542" cy="1089219"/>
              <a:chOff x="1250679" y="1779104"/>
              <a:chExt cx="1161236" cy="1020625"/>
            </a:xfrm>
          </p:grpSpPr>
          <p:sp>
            <p:nvSpPr>
              <p:cNvPr id="60" name="Freeform 87">
                <a:extLst>
                  <a:ext uri="{FF2B5EF4-FFF2-40B4-BE49-F238E27FC236}">
                    <a16:creationId xmlns:a16="http://schemas.microsoft.com/office/drawing/2014/main" id="{E488F31E-19B9-B7FA-96FA-A9E8118D5FAE}"/>
                  </a:ext>
                </a:extLst>
              </p:cNvPr>
              <p:cNvSpPr>
                <a:spLocks/>
              </p:cNvSpPr>
              <p:nvPr/>
            </p:nvSpPr>
            <p:spPr bwMode="auto">
              <a:xfrm>
                <a:off x="1501646" y="2102312"/>
                <a:ext cx="872966" cy="437979"/>
              </a:xfrm>
              <a:custGeom>
                <a:avLst/>
                <a:gdLst>
                  <a:gd name="T0" fmla="*/ 0 w 471"/>
                  <a:gd name="T1" fmla="*/ 0 h 347"/>
                  <a:gd name="T2" fmla="*/ 0 w 471"/>
                  <a:gd name="T3" fmla="*/ 347 h 347"/>
                  <a:gd name="T4" fmla="*/ 973 w 471"/>
                  <a:gd name="T5" fmla="*/ 347 h 347"/>
                  <a:gd name="T6" fmla="*/ 0 60000 65536"/>
                  <a:gd name="T7" fmla="*/ 0 60000 65536"/>
                  <a:gd name="T8" fmla="*/ 0 60000 65536"/>
                  <a:gd name="T9" fmla="*/ 0 w 471"/>
                  <a:gd name="T10" fmla="*/ 0 h 347"/>
                  <a:gd name="T11" fmla="*/ 471 w 471"/>
                  <a:gd name="T12" fmla="*/ 347 h 347"/>
                </a:gdLst>
                <a:ahLst/>
                <a:cxnLst>
                  <a:cxn ang="T6">
                    <a:pos x="T0" y="T1"/>
                  </a:cxn>
                  <a:cxn ang="T7">
                    <a:pos x="T2" y="T3"/>
                  </a:cxn>
                  <a:cxn ang="T8">
                    <a:pos x="T4" y="T5"/>
                  </a:cxn>
                </a:cxnLst>
                <a:rect l="T9" t="T10" r="T11" b="T12"/>
                <a:pathLst>
                  <a:path w="471" h="347">
                    <a:moveTo>
                      <a:pt x="0" y="0"/>
                    </a:moveTo>
                    <a:lnTo>
                      <a:pt x="0" y="347"/>
                    </a:lnTo>
                    <a:lnTo>
                      <a:pt x="471" y="347"/>
                    </a:lnTo>
                  </a:path>
                </a:pathLst>
              </a:custGeom>
              <a:noFill/>
              <a:ln w="19050" cmpd="sng">
                <a:solidFill>
                  <a:schemeClr val="tx1"/>
                </a:solidFill>
                <a:round/>
                <a:headEnd/>
                <a:tailEnd/>
              </a:ln>
            </p:spPr>
            <p:txBody>
              <a:bodyPr/>
              <a:lstStyle/>
              <a:p>
                <a:endParaRPr lang="en-US"/>
              </a:p>
            </p:txBody>
          </p:sp>
          <p:sp>
            <p:nvSpPr>
              <p:cNvPr id="61" name="Freeform 88">
                <a:extLst>
                  <a:ext uri="{FF2B5EF4-FFF2-40B4-BE49-F238E27FC236}">
                    <a16:creationId xmlns:a16="http://schemas.microsoft.com/office/drawing/2014/main" id="{B81737CC-AD6F-878C-9EEA-018C5C8890A5}"/>
                  </a:ext>
                </a:extLst>
              </p:cNvPr>
              <p:cNvSpPr>
                <a:spLocks/>
              </p:cNvSpPr>
              <p:nvPr/>
            </p:nvSpPr>
            <p:spPr bwMode="auto">
              <a:xfrm>
                <a:off x="1529290" y="2089690"/>
                <a:ext cx="852597" cy="400113"/>
              </a:xfrm>
              <a:custGeom>
                <a:avLst/>
                <a:gdLst>
                  <a:gd name="T0" fmla="*/ 0 w 586"/>
                  <a:gd name="T1" fmla="*/ 317 h 317"/>
                  <a:gd name="T2" fmla="*/ 86 w 586"/>
                  <a:gd name="T3" fmla="*/ 268 h 317"/>
                  <a:gd name="T4" fmla="*/ 149 w 586"/>
                  <a:gd name="T5" fmla="*/ 124 h 317"/>
                  <a:gd name="T6" fmla="*/ 190 w 586"/>
                  <a:gd name="T7" fmla="*/ 16 h 317"/>
                  <a:gd name="T8" fmla="*/ 262 w 586"/>
                  <a:gd name="T9" fmla="*/ 29 h 317"/>
                  <a:gd name="T10" fmla="*/ 331 w 586"/>
                  <a:gd name="T11" fmla="*/ 170 h 317"/>
                  <a:gd name="T12" fmla="*/ 425 w 586"/>
                  <a:gd name="T13" fmla="*/ 264 h 317"/>
                  <a:gd name="T14" fmla="*/ 586 w 586"/>
                  <a:gd name="T15" fmla="*/ 316 h 317"/>
                  <a:gd name="T16" fmla="*/ 0 60000 65536"/>
                  <a:gd name="T17" fmla="*/ 0 60000 65536"/>
                  <a:gd name="T18" fmla="*/ 0 60000 65536"/>
                  <a:gd name="T19" fmla="*/ 0 60000 65536"/>
                  <a:gd name="T20" fmla="*/ 0 60000 65536"/>
                  <a:gd name="T21" fmla="*/ 0 60000 65536"/>
                  <a:gd name="T22" fmla="*/ 0 60000 65536"/>
                  <a:gd name="T23" fmla="*/ 0 60000 65536"/>
                  <a:gd name="T24" fmla="*/ 0 w 586"/>
                  <a:gd name="T25" fmla="*/ 0 h 317"/>
                  <a:gd name="T26" fmla="*/ 586 w 586"/>
                  <a:gd name="T27" fmla="*/ 317 h 3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86" h="317">
                    <a:moveTo>
                      <a:pt x="0" y="317"/>
                    </a:moveTo>
                    <a:cubicBezTo>
                      <a:pt x="14" y="309"/>
                      <a:pt x="61" y="300"/>
                      <a:pt x="86" y="268"/>
                    </a:cubicBezTo>
                    <a:cubicBezTo>
                      <a:pt x="111" y="236"/>
                      <a:pt x="132" y="166"/>
                      <a:pt x="149" y="124"/>
                    </a:cubicBezTo>
                    <a:cubicBezTo>
                      <a:pt x="166" y="82"/>
                      <a:pt x="171" y="32"/>
                      <a:pt x="190" y="16"/>
                    </a:cubicBezTo>
                    <a:cubicBezTo>
                      <a:pt x="209" y="0"/>
                      <a:pt x="239" y="3"/>
                      <a:pt x="262" y="29"/>
                    </a:cubicBezTo>
                    <a:cubicBezTo>
                      <a:pt x="285" y="55"/>
                      <a:pt x="304" y="131"/>
                      <a:pt x="331" y="170"/>
                    </a:cubicBezTo>
                    <a:cubicBezTo>
                      <a:pt x="358" y="209"/>
                      <a:pt x="382" y="240"/>
                      <a:pt x="425" y="264"/>
                    </a:cubicBezTo>
                    <a:cubicBezTo>
                      <a:pt x="468" y="288"/>
                      <a:pt x="553" y="305"/>
                      <a:pt x="586" y="316"/>
                    </a:cubicBezTo>
                  </a:path>
                </a:pathLst>
              </a:custGeom>
              <a:noFill/>
              <a:ln w="19050" cmpd="sng">
                <a:solidFill>
                  <a:schemeClr val="tx1"/>
                </a:solidFill>
                <a:round/>
                <a:headEnd/>
                <a:tailEnd/>
              </a:ln>
            </p:spPr>
            <p:txBody>
              <a:bodyPr/>
              <a:lstStyle/>
              <a:p>
                <a:endParaRPr lang="en-US"/>
              </a:p>
            </p:txBody>
          </p:sp>
          <p:sp>
            <p:nvSpPr>
              <p:cNvPr id="62" name="Text Box 89">
                <a:extLst>
                  <a:ext uri="{FF2B5EF4-FFF2-40B4-BE49-F238E27FC236}">
                    <a16:creationId xmlns:a16="http://schemas.microsoft.com/office/drawing/2014/main" id="{0C451EF0-A3DC-E3A7-4062-C103C1DBC38C}"/>
                  </a:ext>
                </a:extLst>
              </p:cNvPr>
              <p:cNvSpPr txBox="1">
                <a:spLocks noChangeArrowheads="1"/>
              </p:cNvSpPr>
              <p:nvPr/>
            </p:nvSpPr>
            <p:spPr bwMode="auto">
              <a:xfrm>
                <a:off x="1783380" y="2516944"/>
                <a:ext cx="628535" cy="282785"/>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Time</a:t>
                </a:r>
              </a:p>
            </p:txBody>
          </p:sp>
          <p:sp>
            <p:nvSpPr>
              <p:cNvPr id="63" name="Text Box 90">
                <a:extLst>
                  <a:ext uri="{FF2B5EF4-FFF2-40B4-BE49-F238E27FC236}">
                    <a16:creationId xmlns:a16="http://schemas.microsoft.com/office/drawing/2014/main" id="{A9BDC7F5-6DCB-F16D-43A2-F3F4ADD65AD1}"/>
                  </a:ext>
                </a:extLst>
              </p:cNvPr>
              <p:cNvSpPr txBox="1">
                <a:spLocks noChangeArrowheads="1"/>
              </p:cNvSpPr>
              <p:nvPr/>
            </p:nvSpPr>
            <p:spPr bwMode="auto">
              <a:xfrm rot="16200000">
                <a:off x="960964" y="2068819"/>
                <a:ext cx="830764" cy="251333"/>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Inflow, </a:t>
                </a:r>
                <a:r>
                  <a:rPr lang="en-US" sz="800" dirty="0" err="1">
                    <a:latin typeface="Arial" charset="0"/>
                  </a:rPr>
                  <a:t>Q</a:t>
                </a:r>
                <a:r>
                  <a:rPr lang="en-US" sz="800" baseline="-25000" dirty="0" err="1">
                    <a:latin typeface="Arial" charset="0"/>
                  </a:rPr>
                  <a:t>i</a:t>
                </a:r>
                <a:endParaRPr lang="en-US" sz="800" baseline="-25000" dirty="0">
                  <a:latin typeface="Arial" charset="0"/>
                </a:endParaRPr>
              </a:p>
            </p:txBody>
          </p:sp>
        </p:grpSp>
        <p:sp>
          <p:nvSpPr>
            <p:cNvPr id="22" name="TextBox 21">
              <a:extLst>
                <a:ext uri="{FF2B5EF4-FFF2-40B4-BE49-F238E27FC236}">
                  <a16:creationId xmlns:a16="http://schemas.microsoft.com/office/drawing/2014/main" id="{9EF5A3A5-D301-E480-920B-638BFC1128C3}"/>
                </a:ext>
              </a:extLst>
            </p:cNvPr>
            <p:cNvSpPr txBox="1"/>
            <p:nvPr/>
          </p:nvSpPr>
          <p:spPr>
            <a:xfrm>
              <a:off x="2667000" y="2691560"/>
              <a:ext cx="1219200" cy="2198751"/>
            </a:xfrm>
            <a:prstGeom prst="rect">
              <a:avLst/>
            </a:prstGeom>
            <a:noFill/>
          </p:spPr>
          <p:txBody>
            <a:bodyPr wrap="square" rtlCol="0">
              <a:spAutoFit/>
            </a:bodyPr>
            <a:lstStyle/>
            <a:p>
              <a:r>
                <a:rPr lang="en-US" sz="9600" dirty="0">
                  <a:latin typeface="Arial Rounded MT Bold" pitchFamily="34" charset="0"/>
                </a:rPr>
                <a:t>.</a:t>
              </a:r>
            </a:p>
          </p:txBody>
        </p:sp>
        <p:sp>
          <p:nvSpPr>
            <p:cNvPr id="23" name="TextBox 22">
              <a:extLst>
                <a:ext uri="{FF2B5EF4-FFF2-40B4-BE49-F238E27FC236}">
                  <a16:creationId xmlns:a16="http://schemas.microsoft.com/office/drawing/2014/main" id="{427CDE11-4140-BEE4-F54B-62562779FF7B}"/>
                </a:ext>
              </a:extLst>
            </p:cNvPr>
            <p:cNvSpPr txBox="1"/>
            <p:nvPr/>
          </p:nvSpPr>
          <p:spPr>
            <a:xfrm>
              <a:off x="1204086" y="2057400"/>
              <a:ext cx="1219200" cy="2198751"/>
            </a:xfrm>
            <a:prstGeom prst="rect">
              <a:avLst/>
            </a:prstGeom>
            <a:noFill/>
          </p:spPr>
          <p:txBody>
            <a:bodyPr wrap="square" rtlCol="0">
              <a:spAutoFit/>
            </a:bodyPr>
            <a:lstStyle/>
            <a:p>
              <a:r>
                <a:rPr lang="en-US" sz="9600" dirty="0">
                  <a:latin typeface="Arial Rounded MT Bold" pitchFamily="34" charset="0"/>
                </a:rPr>
                <a:t>.</a:t>
              </a:r>
            </a:p>
          </p:txBody>
        </p:sp>
        <p:sp>
          <p:nvSpPr>
            <p:cNvPr id="24" name="TextBox 23">
              <a:extLst>
                <a:ext uri="{FF2B5EF4-FFF2-40B4-BE49-F238E27FC236}">
                  <a16:creationId xmlns:a16="http://schemas.microsoft.com/office/drawing/2014/main" id="{BF60B5DA-6CDA-1D41-EB32-17E988DFA90C}"/>
                </a:ext>
              </a:extLst>
            </p:cNvPr>
            <p:cNvSpPr txBox="1"/>
            <p:nvPr/>
          </p:nvSpPr>
          <p:spPr>
            <a:xfrm>
              <a:off x="4510284" y="2292297"/>
              <a:ext cx="1219200" cy="2198751"/>
            </a:xfrm>
            <a:prstGeom prst="rect">
              <a:avLst/>
            </a:prstGeom>
            <a:noFill/>
          </p:spPr>
          <p:txBody>
            <a:bodyPr wrap="square" rtlCol="0">
              <a:spAutoFit/>
            </a:bodyPr>
            <a:lstStyle/>
            <a:p>
              <a:r>
                <a:rPr lang="en-US" sz="9600" dirty="0">
                  <a:latin typeface="Arial Rounded MT Bold" pitchFamily="34" charset="0"/>
                </a:rPr>
                <a:t>.</a:t>
              </a:r>
            </a:p>
          </p:txBody>
        </p:sp>
        <p:sp>
          <p:nvSpPr>
            <p:cNvPr id="25" name="TextBox 24">
              <a:extLst>
                <a:ext uri="{FF2B5EF4-FFF2-40B4-BE49-F238E27FC236}">
                  <a16:creationId xmlns:a16="http://schemas.microsoft.com/office/drawing/2014/main" id="{6BFB981C-BB22-3970-8589-70C58E3A2FA3}"/>
                </a:ext>
              </a:extLst>
            </p:cNvPr>
            <p:cNvSpPr txBox="1"/>
            <p:nvPr/>
          </p:nvSpPr>
          <p:spPr>
            <a:xfrm>
              <a:off x="4425897" y="2696598"/>
              <a:ext cx="1219200" cy="2198751"/>
            </a:xfrm>
            <a:prstGeom prst="rect">
              <a:avLst/>
            </a:prstGeom>
            <a:noFill/>
          </p:spPr>
          <p:txBody>
            <a:bodyPr wrap="square" rtlCol="0">
              <a:spAutoFit/>
            </a:bodyPr>
            <a:lstStyle/>
            <a:p>
              <a:r>
                <a:rPr lang="en-US" sz="9600" dirty="0">
                  <a:latin typeface="Arial Rounded MT Bold" pitchFamily="34" charset="0"/>
                </a:rPr>
                <a:t>.</a:t>
              </a:r>
            </a:p>
          </p:txBody>
        </p:sp>
        <p:sp>
          <p:nvSpPr>
            <p:cNvPr id="26" name="TextBox 25">
              <a:extLst>
                <a:ext uri="{FF2B5EF4-FFF2-40B4-BE49-F238E27FC236}">
                  <a16:creationId xmlns:a16="http://schemas.microsoft.com/office/drawing/2014/main" id="{B4F3BFCF-ADC7-B631-4913-A5FF3D87E27D}"/>
                </a:ext>
              </a:extLst>
            </p:cNvPr>
            <p:cNvSpPr txBox="1"/>
            <p:nvPr/>
          </p:nvSpPr>
          <p:spPr>
            <a:xfrm>
              <a:off x="4150064" y="3277230"/>
              <a:ext cx="1219200" cy="2198751"/>
            </a:xfrm>
            <a:prstGeom prst="rect">
              <a:avLst/>
            </a:prstGeom>
            <a:noFill/>
          </p:spPr>
          <p:txBody>
            <a:bodyPr wrap="square" rtlCol="0">
              <a:spAutoFit/>
            </a:bodyPr>
            <a:lstStyle/>
            <a:p>
              <a:r>
                <a:rPr lang="en-US" sz="9600" dirty="0">
                  <a:latin typeface="Arial Rounded MT Bold" pitchFamily="34" charset="0"/>
                </a:rPr>
                <a:t>.</a:t>
              </a:r>
            </a:p>
          </p:txBody>
        </p:sp>
        <p:sp>
          <p:nvSpPr>
            <p:cNvPr id="27" name="TextBox 26">
              <a:extLst>
                <a:ext uri="{FF2B5EF4-FFF2-40B4-BE49-F238E27FC236}">
                  <a16:creationId xmlns:a16="http://schemas.microsoft.com/office/drawing/2014/main" id="{A75346F7-9960-7266-9873-C871782DEBA8}"/>
                </a:ext>
              </a:extLst>
            </p:cNvPr>
            <p:cNvSpPr txBox="1"/>
            <p:nvPr/>
          </p:nvSpPr>
          <p:spPr>
            <a:xfrm>
              <a:off x="6049398" y="3467415"/>
              <a:ext cx="1219200" cy="2198751"/>
            </a:xfrm>
            <a:prstGeom prst="rect">
              <a:avLst/>
            </a:prstGeom>
            <a:noFill/>
          </p:spPr>
          <p:txBody>
            <a:bodyPr wrap="square" rtlCol="0">
              <a:spAutoFit/>
            </a:bodyPr>
            <a:lstStyle/>
            <a:p>
              <a:r>
                <a:rPr lang="en-US" sz="9600" dirty="0">
                  <a:latin typeface="Arial Rounded MT Bold" pitchFamily="34" charset="0"/>
                </a:rPr>
                <a:t>.</a:t>
              </a:r>
            </a:p>
          </p:txBody>
        </p:sp>
        <p:sp>
          <p:nvSpPr>
            <p:cNvPr id="28" name="TextBox 27">
              <a:extLst>
                <a:ext uri="{FF2B5EF4-FFF2-40B4-BE49-F238E27FC236}">
                  <a16:creationId xmlns:a16="http://schemas.microsoft.com/office/drawing/2014/main" id="{AFDEE231-A7FF-B092-0A1A-E0AF79B3B570}"/>
                </a:ext>
              </a:extLst>
            </p:cNvPr>
            <p:cNvSpPr txBox="1"/>
            <p:nvPr/>
          </p:nvSpPr>
          <p:spPr>
            <a:xfrm>
              <a:off x="5636280" y="3537319"/>
              <a:ext cx="1219200" cy="2198751"/>
            </a:xfrm>
            <a:prstGeom prst="rect">
              <a:avLst/>
            </a:prstGeom>
            <a:noFill/>
          </p:spPr>
          <p:txBody>
            <a:bodyPr wrap="square" rtlCol="0">
              <a:spAutoFit/>
            </a:bodyPr>
            <a:lstStyle/>
            <a:p>
              <a:r>
                <a:rPr lang="en-US" sz="9600" dirty="0">
                  <a:latin typeface="Arial Rounded MT Bold" pitchFamily="34" charset="0"/>
                </a:rPr>
                <a:t>.</a:t>
              </a:r>
            </a:p>
          </p:txBody>
        </p:sp>
        <p:sp>
          <p:nvSpPr>
            <p:cNvPr id="29" name="TextBox 28">
              <a:extLst>
                <a:ext uri="{FF2B5EF4-FFF2-40B4-BE49-F238E27FC236}">
                  <a16:creationId xmlns:a16="http://schemas.microsoft.com/office/drawing/2014/main" id="{788908D2-E1B5-00F5-277D-A3DA6E6BCC0B}"/>
                </a:ext>
              </a:extLst>
            </p:cNvPr>
            <p:cNvSpPr txBox="1"/>
            <p:nvPr/>
          </p:nvSpPr>
          <p:spPr>
            <a:xfrm>
              <a:off x="3923355" y="3771585"/>
              <a:ext cx="1219200" cy="2198751"/>
            </a:xfrm>
            <a:prstGeom prst="rect">
              <a:avLst/>
            </a:prstGeom>
            <a:noFill/>
          </p:spPr>
          <p:txBody>
            <a:bodyPr wrap="square" rtlCol="0">
              <a:spAutoFit/>
            </a:bodyPr>
            <a:lstStyle/>
            <a:p>
              <a:r>
                <a:rPr lang="en-US" sz="9600" dirty="0">
                  <a:latin typeface="Arial Rounded MT Bold" pitchFamily="34" charset="0"/>
                </a:rPr>
                <a:t>.</a:t>
              </a:r>
            </a:p>
          </p:txBody>
        </p:sp>
        <p:sp>
          <p:nvSpPr>
            <p:cNvPr id="30" name="TextBox 29">
              <a:extLst>
                <a:ext uri="{FF2B5EF4-FFF2-40B4-BE49-F238E27FC236}">
                  <a16:creationId xmlns:a16="http://schemas.microsoft.com/office/drawing/2014/main" id="{192914ED-AE1C-3C7F-2F9A-C60DDF06CDCA}"/>
                </a:ext>
              </a:extLst>
            </p:cNvPr>
            <p:cNvSpPr txBox="1"/>
            <p:nvPr/>
          </p:nvSpPr>
          <p:spPr>
            <a:xfrm>
              <a:off x="3352800" y="4953000"/>
              <a:ext cx="1219200" cy="2198751"/>
            </a:xfrm>
            <a:prstGeom prst="rect">
              <a:avLst/>
            </a:prstGeom>
            <a:noFill/>
          </p:spPr>
          <p:txBody>
            <a:bodyPr wrap="square" rtlCol="0">
              <a:spAutoFit/>
            </a:bodyPr>
            <a:lstStyle/>
            <a:p>
              <a:r>
                <a:rPr lang="en-US" sz="9600" dirty="0">
                  <a:latin typeface="Arial Rounded MT Bold" pitchFamily="34" charset="0"/>
                </a:rPr>
                <a:t>.</a:t>
              </a:r>
            </a:p>
          </p:txBody>
        </p:sp>
        <p:cxnSp>
          <p:nvCxnSpPr>
            <p:cNvPr id="31" name="Straight Arrow Connector 30">
              <a:extLst>
                <a:ext uri="{FF2B5EF4-FFF2-40B4-BE49-F238E27FC236}">
                  <a16:creationId xmlns:a16="http://schemas.microsoft.com/office/drawing/2014/main" id="{F974D6EC-4890-D823-3D22-419E457B0B26}"/>
                </a:ext>
              </a:extLst>
            </p:cNvPr>
            <p:cNvCxnSpPr/>
            <p:nvPr/>
          </p:nvCxnSpPr>
          <p:spPr>
            <a:xfrm flipH="1">
              <a:off x="4953000" y="3048000"/>
              <a:ext cx="685800" cy="3810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9471F4C7-8236-76B2-2B40-470A92F62ABD}"/>
                </a:ext>
              </a:extLst>
            </p:cNvPr>
            <p:cNvCxnSpPr/>
            <p:nvPr/>
          </p:nvCxnSpPr>
          <p:spPr>
            <a:xfrm flipH="1">
              <a:off x="4800600" y="3429000"/>
              <a:ext cx="1676400" cy="4572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50416A40-5A97-B614-63C7-B3A691CCE95B}"/>
                </a:ext>
              </a:extLst>
            </p:cNvPr>
            <p:cNvCxnSpPr/>
            <p:nvPr/>
          </p:nvCxnSpPr>
          <p:spPr>
            <a:xfrm flipV="1">
              <a:off x="2133600" y="6096000"/>
              <a:ext cx="1524000" cy="3048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B689684D-3DC3-4A4D-35BA-404B3AF06746}"/>
                </a:ext>
              </a:extLst>
            </p:cNvPr>
            <p:cNvCxnSpPr/>
            <p:nvPr/>
          </p:nvCxnSpPr>
          <p:spPr>
            <a:xfrm>
              <a:off x="990600" y="2895600"/>
              <a:ext cx="457200" cy="2286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B5515256-52C0-2C95-64B2-F75C68154AB1}"/>
                </a:ext>
              </a:extLst>
            </p:cNvPr>
            <p:cNvCxnSpPr/>
            <p:nvPr/>
          </p:nvCxnSpPr>
          <p:spPr>
            <a:xfrm flipH="1">
              <a:off x="2971800" y="3048000"/>
              <a:ext cx="609600" cy="7620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5A6245D8-44AC-6373-3683-2B3AB4E97CEB}"/>
                </a:ext>
              </a:extLst>
            </p:cNvPr>
            <p:cNvCxnSpPr/>
            <p:nvPr/>
          </p:nvCxnSpPr>
          <p:spPr>
            <a:xfrm flipH="1">
              <a:off x="6400800" y="4495800"/>
              <a:ext cx="990600" cy="1524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7" name="Freeform 87">
              <a:extLst>
                <a:ext uri="{FF2B5EF4-FFF2-40B4-BE49-F238E27FC236}">
                  <a16:creationId xmlns:a16="http://schemas.microsoft.com/office/drawing/2014/main" id="{7BCF4F8B-6618-E3C0-F975-2775C1FC8CE4}"/>
                </a:ext>
              </a:extLst>
            </p:cNvPr>
            <p:cNvSpPr>
              <a:spLocks/>
            </p:cNvSpPr>
            <p:nvPr/>
          </p:nvSpPr>
          <p:spPr bwMode="auto">
            <a:xfrm>
              <a:off x="6794348" y="2859530"/>
              <a:ext cx="929578" cy="467415"/>
            </a:xfrm>
            <a:custGeom>
              <a:avLst/>
              <a:gdLst>
                <a:gd name="T0" fmla="*/ 0 w 471"/>
                <a:gd name="T1" fmla="*/ 0 h 347"/>
                <a:gd name="T2" fmla="*/ 0 w 471"/>
                <a:gd name="T3" fmla="*/ 347 h 347"/>
                <a:gd name="T4" fmla="*/ 973 w 471"/>
                <a:gd name="T5" fmla="*/ 347 h 347"/>
                <a:gd name="T6" fmla="*/ 0 60000 65536"/>
                <a:gd name="T7" fmla="*/ 0 60000 65536"/>
                <a:gd name="T8" fmla="*/ 0 60000 65536"/>
                <a:gd name="T9" fmla="*/ 0 w 471"/>
                <a:gd name="T10" fmla="*/ 0 h 347"/>
                <a:gd name="T11" fmla="*/ 471 w 471"/>
                <a:gd name="T12" fmla="*/ 347 h 347"/>
              </a:gdLst>
              <a:ahLst/>
              <a:cxnLst>
                <a:cxn ang="T6">
                  <a:pos x="T0" y="T1"/>
                </a:cxn>
                <a:cxn ang="T7">
                  <a:pos x="T2" y="T3"/>
                </a:cxn>
                <a:cxn ang="T8">
                  <a:pos x="T4" y="T5"/>
                </a:cxn>
              </a:cxnLst>
              <a:rect l="T9" t="T10" r="T11" b="T12"/>
              <a:pathLst>
                <a:path w="471" h="347">
                  <a:moveTo>
                    <a:pt x="0" y="0"/>
                  </a:moveTo>
                  <a:lnTo>
                    <a:pt x="0" y="347"/>
                  </a:lnTo>
                  <a:lnTo>
                    <a:pt x="471" y="347"/>
                  </a:lnTo>
                </a:path>
              </a:pathLst>
            </a:custGeom>
            <a:noFill/>
            <a:ln w="19050" cmpd="sng">
              <a:solidFill>
                <a:schemeClr val="tx1"/>
              </a:solidFill>
              <a:round/>
              <a:headEnd/>
              <a:tailEnd/>
            </a:ln>
          </p:spPr>
          <p:txBody>
            <a:bodyPr/>
            <a:lstStyle/>
            <a:p>
              <a:endParaRPr lang="en-US"/>
            </a:p>
          </p:txBody>
        </p:sp>
        <p:sp>
          <p:nvSpPr>
            <p:cNvPr id="38" name="Text Box 89">
              <a:extLst>
                <a:ext uri="{FF2B5EF4-FFF2-40B4-BE49-F238E27FC236}">
                  <a16:creationId xmlns:a16="http://schemas.microsoft.com/office/drawing/2014/main" id="{A7193F5A-4086-4346-4372-883B5915CBDD}"/>
                </a:ext>
              </a:extLst>
            </p:cNvPr>
            <p:cNvSpPr txBox="1">
              <a:spLocks noChangeArrowheads="1"/>
            </p:cNvSpPr>
            <p:nvPr/>
          </p:nvSpPr>
          <p:spPr bwMode="auto">
            <a:xfrm>
              <a:off x="7094351" y="3302027"/>
              <a:ext cx="669297" cy="301790"/>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Time</a:t>
              </a:r>
            </a:p>
          </p:txBody>
        </p:sp>
        <p:sp>
          <p:nvSpPr>
            <p:cNvPr id="39" name="Text Box 90">
              <a:extLst>
                <a:ext uri="{FF2B5EF4-FFF2-40B4-BE49-F238E27FC236}">
                  <a16:creationId xmlns:a16="http://schemas.microsoft.com/office/drawing/2014/main" id="{07BDA1CA-0E76-7A7C-C659-C6F06DE49E8B}"/>
                </a:ext>
              </a:extLst>
            </p:cNvPr>
            <p:cNvSpPr txBox="1">
              <a:spLocks noChangeArrowheads="1"/>
            </p:cNvSpPr>
            <p:nvPr/>
          </p:nvSpPr>
          <p:spPr bwMode="auto">
            <a:xfrm rot="16200000">
              <a:off x="6217624" y="2824083"/>
              <a:ext cx="886597" cy="267632"/>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Inflow, </a:t>
              </a:r>
              <a:r>
                <a:rPr lang="en-US" sz="800" dirty="0" err="1">
                  <a:latin typeface="Arial" charset="0"/>
                </a:rPr>
                <a:t>Q</a:t>
              </a:r>
              <a:r>
                <a:rPr lang="en-US" sz="800" baseline="-25000" dirty="0" err="1">
                  <a:latin typeface="Arial" charset="0"/>
                </a:rPr>
                <a:t>i</a:t>
              </a:r>
              <a:endParaRPr lang="en-US" sz="800" baseline="-25000" dirty="0">
                <a:latin typeface="Arial" charset="0"/>
              </a:endParaRPr>
            </a:p>
          </p:txBody>
        </p:sp>
        <p:sp>
          <p:nvSpPr>
            <p:cNvPr id="40" name="Freeform 87">
              <a:extLst>
                <a:ext uri="{FF2B5EF4-FFF2-40B4-BE49-F238E27FC236}">
                  <a16:creationId xmlns:a16="http://schemas.microsoft.com/office/drawing/2014/main" id="{B4DDF7A2-7931-A1BE-6352-5DA6F24DC00B}"/>
                </a:ext>
              </a:extLst>
            </p:cNvPr>
            <p:cNvSpPr>
              <a:spLocks/>
            </p:cNvSpPr>
            <p:nvPr/>
          </p:nvSpPr>
          <p:spPr bwMode="auto">
            <a:xfrm>
              <a:off x="3517748" y="2554730"/>
              <a:ext cx="929578" cy="467415"/>
            </a:xfrm>
            <a:custGeom>
              <a:avLst/>
              <a:gdLst>
                <a:gd name="T0" fmla="*/ 0 w 471"/>
                <a:gd name="T1" fmla="*/ 0 h 347"/>
                <a:gd name="T2" fmla="*/ 0 w 471"/>
                <a:gd name="T3" fmla="*/ 347 h 347"/>
                <a:gd name="T4" fmla="*/ 973 w 471"/>
                <a:gd name="T5" fmla="*/ 347 h 347"/>
                <a:gd name="T6" fmla="*/ 0 60000 65536"/>
                <a:gd name="T7" fmla="*/ 0 60000 65536"/>
                <a:gd name="T8" fmla="*/ 0 60000 65536"/>
                <a:gd name="T9" fmla="*/ 0 w 471"/>
                <a:gd name="T10" fmla="*/ 0 h 347"/>
                <a:gd name="T11" fmla="*/ 471 w 471"/>
                <a:gd name="T12" fmla="*/ 347 h 347"/>
              </a:gdLst>
              <a:ahLst/>
              <a:cxnLst>
                <a:cxn ang="T6">
                  <a:pos x="T0" y="T1"/>
                </a:cxn>
                <a:cxn ang="T7">
                  <a:pos x="T2" y="T3"/>
                </a:cxn>
                <a:cxn ang="T8">
                  <a:pos x="T4" y="T5"/>
                </a:cxn>
              </a:cxnLst>
              <a:rect l="T9" t="T10" r="T11" b="T12"/>
              <a:pathLst>
                <a:path w="471" h="347">
                  <a:moveTo>
                    <a:pt x="0" y="0"/>
                  </a:moveTo>
                  <a:lnTo>
                    <a:pt x="0" y="347"/>
                  </a:lnTo>
                  <a:lnTo>
                    <a:pt x="471" y="347"/>
                  </a:lnTo>
                </a:path>
              </a:pathLst>
            </a:custGeom>
            <a:noFill/>
            <a:ln w="19050" cmpd="sng">
              <a:solidFill>
                <a:schemeClr val="tx1"/>
              </a:solidFill>
              <a:round/>
              <a:headEnd/>
              <a:tailEnd/>
            </a:ln>
          </p:spPr>
          <p:txBody>
            <a:bodyPr/>
            <a:lstStyle/>
            <a:p>
              <a:endParaRPr lang="en-US"/>
            </a:p>
          </p:txBody>
        </p:sp>
        <p:sp>
          <p:nvSpPr>
            <p:cNvPr id="41" name="Freeform 88">
              <a:extLst>
                <a:ext uri="{FF2B5EF4-FFF2-40B4-BE49-F238E27FC236}">
                  <a16:creationId xmlns:a16="http://schemas.microsoft.com/office/drawing/2014/main" id="{C27E3707-D206-E615-86FE-84B0C001A70E}"/>
                </a:ext>
              </a:extLst>
            </p:cNvPr>
            <p:cNvSpPr>
              <a:spLocks/>
            </p:cNvSpPr>
            <p:nvPr/>
          </p:nvSpPr>
          <p:spPr bwMode="auto">
            <a:xfrm>
              <a:off x="3547185" y="2662507"/>
              <a:ext cx="907888" cy="305757"/>
            </a:xfrm>
            <a:custGeom>
              <a:avLst/>
              <a:gdLst>
                <a:gd name="T0" fmla="*/ 0 w 586"/>
                <a:gd name="T1" fmla="*/ 317 h 317"/>
                <a:gd name="T2" fmla="*/ 86 w 586"/>
                <a:gd name="T3" fmla="*/ 268 h 317"/>
                <a:gd name="T4" fmla="*/ 149 w 586"/>
                <a:gd name="T5" fmla="*/ 124 h 317"/>
                <a:gd name="T6" fmla="*/ 190 w 586"/>
                <a:gd name="T7" fmla="*/ 16 h 317"/>
                <a:gd name="T8" fmla="*/ 262 w 586"/>
                <a:gd name="T9" fmla="*/ 29 h 317"/>
                <a:gd name="T10" fmla="*/ 331 w 586"/>
                <a:gd name="T11" fmla="*/ 170 h 317"/>
                <a:gd name="T12" fmla="*/ 425 w 586"/>
                <a:gd name="T13" fmla="*/ 264 h 317"/>
                <a:gd name="T14" fmla="*/ 586 w 586"/>
                <a:gd name="T15" fmla="*/ 316 h 317"/>
                <a:gd name="T16" fmla="*/ 0 60000 65536"/>
                <a:gd name="T17" fmla="*/ 0 60000 65536"/>
                <a:gd name="T18" fmla="*/ 0 60000 65536"/>
                <a:gd name="T19" fmla="*/ 0 60000 65536"/>
                <a:gd name="T20" fmla="*/ 0 60000 65536"/>
                <a:gd name="T21" fmla="*/ 0 60000 65536"/>
                <a:gd name="T22" fmla="*/ 0 60000 65536"/>
                <a:gd name="T23" fmla="*/ 0 60000 65536"/>
                <a:gd name="T24" fmla="*/ 0 w 586"/>
                <a:gd name="T25" fmla="*/ 0 h 317"/>
                <a:gd name="T26" fmla="*/ 586 w 586"/>
                <a:gd name="T27" fmla="*/ 317 h 317"/>
                <a:gd name="connsiteX0" fmla="*/ 0 w 10000"/>
                <a:gd name="connsiteY0" fmla="*/ 9656 h 9656"/>
                <a:gd name="connsiteX1" fmla="*/ 1468 w 10000"/>
                <a:gd name="connsiteY1" fmla="*/ 8110 h 9656"/>
                <a:gd name="connsiteX2" fmla="*/ 2543 w 10000"/>
                <a:gd name="connsiteY2" fmla="*/ 3568 h 9656"/>
                <a:gd name="connsiteX3" fmla="*/ 3242 w 10000"/>
                <a:gd name="connsiteY3" fmla="*/ 161 h 9656"/>
                <a:gd name="connsiteX4" fmla="*/ 4573 w 10000"/>
                <a:gd name="connsiteY4" fmla="*/ 2601 h 9656"/>
                <a:gd name="connsiteX5" fmla="*/ 5648 w 10000"/>
                <a:gd name="connsiteY5" fmla="*/ 5019 h 9656"/>
                <a:gd name="connsiteX6" fmla="*/ 7253 w 10000"/>
                <a:gd name="connsiteY6" fmla="*/ 7984 h 9656"/>
                <a:gd name="connsiteX7" fmla="*/ 10000 w 10000"/>
                <a:gd name="connsiteY7" fmla="*/ 9624 h 9656"/>
                <a:gd name="connsiteX0" fmla="*/ 0 w 10000"/>
                <a:gd name="connsiteY0" fmla="*/ 7723 h 7723"/>
                <a:gd name="connsiteX1" fmla="*/ 1468 w 10000"/>
                <a:gd name="connsiteY1" fmla="*/ 6122 h 7723"/>
                <a:gd name="connsiteX2" fmla="*/ 2543 w 10000"/>
                <a:gd name="connsiteY2" fmla="*/ 1418 h 7723"/>
                <a:gd name="connsiteX3" fmla="*/ 2895 w 10000"/>
                <a:gd name="connsiteY3" fmla="*/ 416 h 7723"/>
                <a:gd name="connsiteX4" fmla="*/ 4573 w 10000"/>
                <a:gd name="connsiteY4" fmla="*/ 417 h 7723"/>
                <a:gd name="connsiteX5" fmla="*/ 5648 w 10000"/>
                <a:gd name="connsiteY5" fmla="*/ 2921 h 7723"/>
                <a:gd name="connsiteX6" fmla="*/ 7253 w 10000"/>
                <a:gd name="connsiteY6" fmla="*/ 5991 h 7723"/>
                <a:gd name="connsiteX7" fmla="*/ 10000 w 10000"/>
                <a:gd name="connsiteY7" fmla="*/ 7690 h 7723"/>
                <a:gd name="connsiteX0" fmla="*/ 0 w 10000"/>
                <a:gd name="connsiteY0" fmla="*/ 9602 h 9602"/>
                <a:gd name="connsiteX1" fmla="*/ 1468 w 10000"/>
                <a:gd name="connsiteY1" fmla="*/ 7529 h 9602"/>
                <a:gd name="connsiteX2" fmla="*/ 2543 w 10000"/>
                <a:gd name="connsiteY2" fmla="*/ 1438 h 9602"/>
                <a:gd name="connsiteX3" fmla="*/ 2055 w 10000"/>
                <a:gd name="connsiteY3" fmla="*/ 2534 h 9602"/>
                <a:gd name="connsiteX4" fmla="*/ 4573 w 10000"/>
                <a:gd name="connsiteY4" fmla="*/ 142 h 9602"/>
                <a:gd name="connsiteX5" fmla="*/ 5648 w 10000"/>
                <a:gd name="connsiteY5" fmla="*/ 3384 h 9602"/>
                <a:gd name="connsiteX6" fmla="*/ 7253 w 10000"/>
                <a:gd name="connsiteY6" fmla="*/ 7359 h 9602"/>
                <a:gd name="connsiteX7" fmla="*/ 10000 w 10000"/>
                <a:gd name="connsiteY7" fmla="*/ 9559 h 9602"/>
                <a:gd name="connsiteX0" fmla="*/ 0 w 10000"/>
                <a:gd name="connsiteY0" fmla="*/ 10000 h 10000"/>
                <a:gd name="connsiteX1" fmla="*/ 1468 w 10000"/>
                <a:gd name="connsiteY1" fmla="*/ 7841 h 10000"/>
                <a:gd name="connsiteX2" fmla="*/ 2055 w 10000"/>
                <a:gd name="connsiteY2" fmla="*/ 2639 h 10000"/>
                <a:gd name="connsiteX3" fmla="*/ 4573 w 10000"/>
                <a:gd name="connsiteY3" fmla="*/ 148 h 10000"/>
                <a:gd name="connsiteX4" fmla="*/ 5648 w 10000"/>
                <a:gd name="connsiteY4" fmla="*/ 3524 h 10000"/>
                <a:gd name="connsiteX5" fmla="*/ 7253 w 10000"/>
                <a:gd name="connsiteY5" fmla="*/ 7664 h 10000"/>
                <a:gd name="connsiteX6" fmla="*/ 10000 w 10000"/>
                <a:gd name="connsiteY6" fmla="*/ 9955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0000">
                  <a:moveTo>
                    <a:pt x="0" y="10000"/>
                  </a:moveTo>
                  <a:cubicBezTo>
                    <a:pt x="239" y="9648"/>
                    <a:pt x="1126" y="9068"/>
                    <a:pt x="1468" y="7841"/>
                  </a:cubicBezTo>
                  <a:cubicBezTo>
                    <a:pt x="1811" y="6614"/>
                    <a:pt x="1538" y="3921"/>
                    <a:pt x="2055" y="2639"/>
                  </a:cubicBezTo>
                  <a:cubicBezTo>
                    <a:pt x="2572" y="1357"/>
                    <a:pt x="3974" y="0"/>
                    <a:pt x="4573" y="148"/>
                  </a:cubicBezTo>
                  <a:cubicBezTo>
                    <a:pt x="5172" y="296"/>
                    <a:pt x="5201" y="2271"/>
                    <a:pt x="5648" y="3524"/>
                  </a:cubicBezTo>
                  <a:cubicBezTo>
                    <a:pt x="6095" y="4777"/>
                    <a:pt x="6519" y="6607"/>
                    <a:pt x="7253" y="7664"/>
                  </a:cubicBezTo>
                  <a:cubicBezTo>
                    <a:pt x="7986" y="8721"/>
                    <a:pt x="9437" y="9470"/>
                    <a:pt x="10000" y="9955"/>
                  </a:cubicBezTo>
                </a:path>
              </a:pathLst>
            </a:custGeom>
            <a:noFill/>
            <a:ln w="19050" cmpd="sng">
              <a:solidFill>
                <a:schemeClr val="tx1"/>
              </a:solidFill>
              <a:round/>
              <a:headEnd/>
              <a:tailEnd/>
            </a:ln>
          </p:spPr>
          <p:txBody>
            <a:bodyPr/>
            <a:lstStyle/>
            <a:p>
              <a:endParaRPr lang="en-US"/>
            </a:p>
          </p:txBody>
        </p:sp>
        <p:sp>
          <p:nvSpPr>
            <p:cNvPr id="42" name="Text Box 89">
              <a:extLst>
                <a:ext uri="{FF2B5EF4-FFF2-40B4-BE49-F238E27FC236}">
                  <a16:creationId xmlns:a16="http://schemas.microsoft.com/office/drawing/2014/main" id="{D83A2C6E-EF40-89FD-3772-718E67A8EAD3}"/>
                </a:ext>
              </a:extLst>
            </p:cNvPr>
            <p:cNvSpPr txBox="1">
              <a:spLocks noChangeArrowheads="1"/>
            </p:cNvSpPr>
            <p:nvPr/>
          </p:nvSpPr>
          <p:spPr bwMode="auto">
            <a:xfrm>
              <a:off x="3817751" y="2997226"/>
              <a:ext cx="669297" cy="301790"/>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Time</a:t>
              </a:r>
            </a:p>
          </p:txBody>
        </p:sp>
        <p:sp>
          <p:nvSpPr>
            <p:cNvPr id="43" name="Text Box 90">
              <a:extLst>
                <a:ext uri="{FF2B5EF4-FFF2-40B4-BE49-F238E27FC236}">
                  <a16:creationId xmlns:a16="http://schemas.microsoft.com/office/drawing/2014/main" id="{350B7B0A-2B97-2303-7BB0-71C1DCD68B49}"/>
                </a:ext>
              </a:extLst>
            </p:cNvPr>
            <p:cNvSpPr txBox="1">
              <a:spLocks noChangeArrowheads="1"/>
            </p:cNvSpPr>
            <p:nvPr/>
          </p:nvSpPr>
          <p:spPr bwMode="auto">
            <a:xfrm rot="16200000">
              <a:off x="2941025" y="2519283"/>
              <a:ext cx="886597" cy="267632"/>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Inflow, </a:t>
              </a:r>
              <a:r>
                <a:rPr lang="en-US" sz="800" dirty="0" err="1">
                  <a:latin typeface="Arial" charset="0"/>
                </a:rPr>
                <a:t>Q</a:t>
              </a:r>
              <a:r>
                <a:rPr lang="en-US" sz="800" baseline="-25000" dirty="0" err="1">
                  <a:latin typeface="Arial" charset="0"/>
                </a:rPr>
                <a:t>i</a:t>
              </a:r>
              <a:endParaRPr lang="en-US" sz="800" baseline="-25000" dirty="0">
                <a:latin typeface="Arial" charset="0"/>
              </a:endParaRPr>
            </a:p>
          </p:txBody>
        </p:sp>
        <p:sp>
          <p:nvSpPr>
            <p:cNvPr id="44" name="Freeform 87">
              <a:extLst>
                <a:ext uri="{FF2B5EF4-FFF2-40B4-BE49-F238E27FC236}">
                  <a16:creationId xmlns:a16="http://schemas.microsoft.com/office/drawing/2014/main" id="{60BF55F8-110E-8A05-EB40-9B1D5F75BCBC}"/>
                </a:ext>
              </a:extLst>
            </p:cNvPr>
            <p:cNvSpPr>
              <a:spLocks/>
            </p:cNvSpPr>
            <p:nvPr/>
          </p:nvSpPr>
          <p:spPr bwMode="auto">
            <a:xfrm>
              <a:off x="6599963" y="5499870"/>
              <a:ext cx="929578" cy="467415"/>
            </a:xfrm>
            <a:custGeom>
              <a:avLst/>
              <a:gdLst>
                <a:gd name="T0" fmla="*/ 0 w 471"/>
                <a:gd name="T1" fmla="*/ 0 h 347"/>
                <a:gd name="T2" fmla="*/ 0 w 471"/>
                <a:gd name="T3" fmla="*/ 347 h 347"/>
                <a:gd name="T4" fmla="*/ 973 w 471"/>
                <a:gd name="T5" fmla="*/ 347 h 347"/>
                <a:gd name="T6" fmla="*/ 0 60000 65536"/>
                <a:gd name="T7" fmla="*/ 0 60000 65536"/>
                <a:gd name="T8" fmla="*/ 0 60000 65536"/>
                <a:gd name="T9" fmla="*/ 0 w 471"/>
                <a:gd name="T10" fmla="*/ 0 h 347"/>
                <a:gd name="T11" fmla="*/ 471 w 471"/>
                <a:gd name="T12" fmla="*/ 347 h 347"/>
              </a:gdLst>
              <a:ahLst/>
              <a:cxnLst>
                <a:cxn ang="T6">
                  <a:pos x="T0" y="T1"/>
                </a:cxn>
                <a:cxn ang="T7">
                  <a:pos x="T2" y="T3"/>
                </a:cxn>
                <a:cxn ang="T8">
                  <a:pos x="T4" y="T5"/>
                </a:cxn>
              </a:cxnLst>
              <a:rect l="T9" t="T10" r="T11" b="T12"/>
              <a:pathLst>
                <a:path w="471" h="347">
                  <a:moveTo>
                    <a:pt x="0" y="0"/>
                  </a:moveTo>
                  <a:lnTo>
                    <a:pt x="0" y="347"/>
                  </a:lnTo>
                  <a:lnTo>
                    <a:pt x="471" y="347"/>
                  </a:lnTo>
                </a:path>
              </a:pathLst>
            </a:custGeom>
            <a:noFill/>
            <a:ln w="19050" cmpd="sng">
              <a:solidFill>
                <a:schemeClr val="tx1"/>
              </a:solidFill>
              <a:round/>
              <a:headEnd/>
              <a:tailEnd/>
            </a:ln>
          </p:spPr>
          <p:txBody>
            <a:bodyPr/>
            <a:lstStyle/>
            <a:p>
              <a:endParaRPr lang="en-US"/>
            </a:p>
          </p:txBody>
        </p:sp>
        <p:sp>
          <p:nvSpPr>
            <p:cNvPr id="45" name="Freeform 88">
              <a:extLst>
                <a:ext uri="{FF2B5EF4-FFF2-40B4-BE49-F238E27FC236}">
                  <a16:creationId xmlns:a16="http://schemas.microsoft.com/office/drawing/2014/main" id="{956B31B8-1C73-69A7-18F6-9C0FC6A97DDB}"/>
                </a:ext>
              </a:extLst>
            </p:cNvPr>
            <p:cNvSpPr>
              <a:spLocks/>
            </p:cNvSpPr>
            <p:nvPr/>
          </p:nvSpPr>
          <p:spPr bwMode="auto">
            <a:xfrm>
              <a:off x="6629400" y="5562616"/>
              <a:ext cx="907888" cy="350787"/>
            </a:xfrm>
            <a:custGeom>
              <a:avLst/>
              <a:gdLst>
                <a:gd name="T0" fmla="*/ 0 w 586"/>
                <a:gd name="T1" fmla="*/ 317 h 317"/>
                <a:gd name="T2" fmla="*/ 86 w 586"/>
                <a:gd name="T3" fmla="*/ 268 h 317"/>
                <a:gd name="T4" fmla="*/ 149 w 586"/>
                <a:gd name="T5" fmla="*/ 124 h 317"/>
                <a:gd name="T6" fmla="*/ 190 w 586"/>
                <a:gd name="T7" fmla="*/ 16 h 317"/>
                <a:gd name="T8" fmla="*/ 262 w 586"/>
                <a:gd name="T9" fmla="*/ 29 h 317"/>
                <a:gd name="T10" fmla="*/ 331 w 586"/>
                <a:gd name="T11" fmla="*/ 170 h 317"/>
                <a:gd name="T12" fmla="*/ 425 w 586"/>
                <a:gd name="T13" fmla="*/ 264 h 317"/>
                <a:gd name="T14" fmla="*/ 586 w 586"/>
                <a:gd name="T15" fmla="*/ 316 h 317"/>
                <a:gd name="T16" fmla="*/ 0 60000 65536"/>
                <a:gd name="T17" fmla="*/ 0 60000 65536"/>
                <a:gd name="T18" fmla="*/ 0 60000 65536"/>
                <a:gd name="T19" fmla="*/ 0 60000 65536"/>
                <a:gd name="T20" fmla="*/ 0 60000 65536"/>
                <a:gd name="T21" fmla="*/ 0 60000 65536"/>
                <a:gd name="T22" fmla="*/ 0 60000 65536"/>
                <a:gd name="T23" fmla="*/ 0 60000 65536"/>
                <a:gd name="T24" fmla="*/ 0 w 586"/>
                <a:gd name="T25" fmla="*/ 0 h 317"/>
                <a:gd name="T26" fmla="*/ 586 w 586"/>
                <a:gd name="T27" fmla="*/ 317 h 317"/>
                <a:gd name="connsiteX0" fmla="*/ 0 w 10000"/>
                <a:gd name="connsiteY0" fmla="*/ 10532 h 10532"/>
                <a:gd name="connsiteX1" fmla="*/ 1468 w 10000"/>
                <a:gd name="connsiteY1" fmla="*/ 8986 h 10532"/>
                <a:gd name="connsiteX2" fmla="*/ 3357 w 10000"/>
                <a:gd name="connsiteY2" fmla="*/ 7670 h 10532"/>
                <a:gd name="connsiteX3" fmla="*/ 3242 w 10000"/>
                <a:gd name="connsiteY3" fmla="*/ 1037 h 10532"/>
                <a:gd name="connsiteX4" fmla="*/ 4471 w 10000"/>
                <a:gd name="connsiteY4" fmla="*/ 1447 h 10532"/>
                <a:gd name="connsiteX5" fmla="*/ 5648 w 10000"/>
                <a:gd name="connsiteY5" fmla="*/ 5895 h 10532"/>
                <a:gd name="connsiteX6" fmla="*/ 7253 w 10000"/>
                <a:gd name="connsiteY6" fmla="*/ 8860 h 10532"/>
                <a:gd name="connsiteX7" fmla="*/ 10000 w 10000"/>
                <a:gd name="connsiteY7" fmla="*/ 10500 h 10532"/>
                <a:gd name="connsiteX0" fmla="*/ 0 w 10000"/>
                <a:gd name="connsiteY0" fmla="*/ 9681 h 9681"/>
                <a:gd name="connsiteX1" fmla="*/ 1468 w 10000"/>
                <a:gd name="connsiteY1" fmla="*/ 8135 h 9681"/>
                <a:gd name="connsiteX2" fmla="*/ 3357 w 10000"/>
                <a:gd name="connsiteY2" fmla="*/ 6819 h 9681"/>
                <a:gd name="connsiteX3" fmla="*/ 3357 w 10000"/>
                <a:gd name="connsiteY3" fmla="*/ 1466 h 9681"/>
                <a:gd name="connsiteX4" fmla="*/ 4471 w 10000"/>
                <a:gd name="connsiteY4" fmla="*/ 596 h 9681"/>
                <a:gd name="connsiteX5" fmla="*/ 5648 w 10000"/>
                <a:gd name="connsiteY5" fmla="*/ 5044 h 9681"/>
                <a:gd name="connsiteX6" fmla="*/ 7253 w 10000"/>
                <a:gd name="connsiteY6" fmla="*/ 8009 h 9681"/>
                <a:gd name="connsiteX7" fmla="*/ 10000 w 10000"/>
                <a:gd name="connsiteY7" fmla="*/ 9649 h 9681"/>
                <a:gd name="connsiteX0" fmla="*/ 0 w 10000"/>
                <a:gd name="connsiteY0" fmla="*/ 9100 h 9100"/>
                <a:gd name="connsiteX1" fmla="*/ 1468 w 10000"/>
                <a:gd name="connsiteY1" fmla="*/ 7503 h 9100"/>
                <a:gd name="connsiteX2" fmla="*/ 3357 w 10000"/>
                <a:gd name="connsiteY2" fmla="*/ 6144 h 9100"/>
                <a:gd name="connsiteX3" fmla="*/ 3357 w 10000"/>
                <a:gd name="connsiteY3" fmla="*/ 614 h 9100"/>
                <a:gd name="connsiteX4" fmla="*/ 5036 w 10000"/>
                <a:gd name="connsiteY4" fmla="*/ 2457 h 9100"/>
                <a:gd name="connsiteX5" fmla="*/ 5648 w 10000"/>
                <a:gd name="connsiteY5" fmla="*/ 4310 h 9100"/>
                <a:gd name="connsiteX6" fmla="*/ 7253 w 10000"/>
                <a:gd name="connsiteY6" fmla="*/ 7373 h 9100"/>
                <a:gd name="connsiteX7" fmla="*/ 10000 w 10000"/>
                <a:gd name="connsiteY7" fmla="*/ 9067 h 9100"/>
                <a:gd name="connsiteX0" fmla="*/ 0 w 10000"/>
                <a:gd name="connsiteY0" fmla="*/ 10000 h 10000"/>
                <a:gd name="connsiteX1" fmla="*/ 1468 w 10000"/>
                <a:gd name="connsiteY1" fmla="*/ 8245 h 10000"/>
                <a:gd name="connsiteX2" fmla="*/ 3357 w 10000"/>
                <a:gd name="connsiteY2" fmla="*/ 6752 h 10000"/>
                <a:gd name="connsiteX3" fmla="*/ 3357 w 10000"/>
                <a:gd name="connsiteY3" fmla="*/ 675 h 10000"/>
                <a:gd name="connsiteX4" fmla="*/ 5036 w 10000"/>
                <a:gd name="connsiteY4" fmla="*/ 2700 h 10000"/>
                <a:gd name="connsiteX5" fmla="*/ 5036 w 10000"/>
                <a:gd name="connsiteY5" fmla="*/ 6751 h 10000"/>
                <a:gd name="connsiteX6" fmla="*/ 7253 w 10000"/>
                <a:gd name="connsiteY6" fmla="*/ 8102 h 10000"/>
                <a:gd name="connsiteX7" fmla="*/ 10000 w 10000"/>
                <a:gd name="connsiteY7" fmla="*/ 9964 h 10000"/>
                <a:gd name="connsiteX0" fmla="*/ 0 w 10000"/>
                <a:gd name="connsiteY0" fmla="*/ 10000 h 10000"/>
                <a:gd name="connsiteX1" fmla="*/ 1468 w 10000"/>
                <a:gd name="connsiteY1" fmla="*/ 8245 h 10000"/>
                <a:gd name="connsiteX2" fmla="*/ 3357 w 10000"/>
                <a:gd name="connsiteY2" fmla="*/ 6752 h 10000"/>
                <a:gd name="connsiteX3" fmla="*/ 3357 w 10000"/>
                <a:gd name="connsiteY3" fmla="*/ 675 h 10000"/>
                <a:gd name="connsiteX4" fmla="*/ 5036 w 10000"/>
                <a:gd name="connsiteY4" fmla="*/ 2700 h 10000"/>
                <a:gd name="connsiteX5" fmla="*/ 6714 w 10000"/>
                <a:gd name="connsiteY5" fmla="*/ 6751 h 10000"/>
                <a:gd name="connsiteX6" fmla="*/ 7253 w 10000"/>
                <a:gd name="connsiteY6" fmla="*/ 8102 h 10000"/>
                <a:gd name="connsiteX7" fmla="*/ 10000 w 10000"/>
                <a:gd name="connsiteY7" fmla="*/ 9964 h 10000"/>
                <a:gd name="connsiteX0" fmla="*/ 0 w 10000"/>
                <a:gd name="connsiteY0" fmla="*/ 10000 h 10000"/>
                <a:gd name="connsiteX1" fmla="*/ 1468 w 10000"/>
                <a:gd name="connsiteY1" fmla="*/ 8245 h 10000"/>
                <a:gd name="connsiteX2" fmla="*/ 3357 w 10000"/>
                <a:gd name="connsiteY2" fmla="*/ 6752 h 10000"/>
                <a:gd name="connsiteX3" fmla="*/ 3357 w 10000"/>
                <a:gd name="connsiteY3" fmla="*/ 675 h 10000"/>
                <a:gd name="connsiteX4" fmla="*/ 5036 w 10000"/>
                <a:gd name="connsiteY4" fmla="*/ 2700 h 10000"/>
                <a:gd name="connsiteX5" fmla="*/ 6714 w 10000"/>
                <a:gd name="connsiteY5" fmla="*/ 6751 h 10000"/>
                <a:gd name="connsiteX6" fmla="*/ 8393 w 10000"/>
                <a:gd name="connsiteY6" fmla="*/ 6751 h 10000"/>
                <a:gd name="connsiteX7" fmla="*/ 10000 w 10000"/>
                <a:gd name="connsiteY7" fmla="*/ 9964 h 10000"/>
                <a:gd name="connsiteX0" fmla="*/ 0 w 10000"/>
                <a:gd name="connsiteY0" fmla="*/ 10000 h 10000"/>
                <a:gd name="connsiteX1" fmla="*/ 1468 w 10000"/>
                <a:gd name="connsiteY1" fmla="*/ 8245 h 10000"/>
                <a:gd name="connsiteX2" fmla="*/ 3357 w 10000"/>
                <a:gd name="connsiteY2" fmla="*/ 6752 h 10000"/>
                <a:gd name="connsiteX3" fmla="*/ 3357 w 10000"/>
                <a:gd name="connsiteY3" fmla="*/ 675 h 10000"/>
                <a:gd name="connsiteX4" fmla="*/ 5036 w 10000"/>
                <a:gd name="connsiteY4" fmla="*/ 2700 h 10000"/>
                <a:gd name="connsiteX5" fmla="*/ 6714 w 10000"/>
                <a:gd name="connsiteY5" fmla="*/ 6751 h 10000"/>
                <a:gd name="connsiteX6" fmla="*/ 8393 w 10000"/>
                <a:gd name="connsiteY6" fmla="*/ 6751 h 10000"/>
                <a:gd name="connsiteX7" fmla="*/ 10000 w 10000"/>
                <a:gd name="connsiteY7" fmla="*/ 9964 h 10000"/>
                <a:gd name="connsiteX0" fmla="*/ 0 w 10000"/>
                <a:gd name="connsiteY0" fmla="*/ 9325 h 9325"/>
                <a:gd name="connsiteX1" fmla="*/ 1468 w 10000"/>
                <a:gd name="connsiteY1" fmla="*/ 7570 h 9325"/>
                <a:gd name="connsiteX2" fmla="*/ 3357 w 10000"/>
                <a:gd name="connsiteY2" fmla="*/ 6077 h 9325"/>
                <a:gd name="connsiteX3" fmla="*/ 4197 w 10000"/>
                <a:gd name="connsiteY3" fmla="*/ 0 h 9325"/>
                <a:gd name="connsiteX4" fmla="*/ 5036 w 10000"/>
                <a:gd name="connsiteY4" fmla="*/ 2025 h 9325"/>
                <a:gd name="connsiteX5" fmla="*/ 6714 w 10000"/>
                <a:gd name="connsiteY5" fmla="*/ 6076 h 9325"/>
                <a:gd name="connsiteX6" fmla="*/ 8393 w 10000"/>
                <a:gd name="connsiteY6" fmla="*/ 6076 h 9325"/>
                <a:gd name="connsiteX7" fmla="*/ 10000 w 10000"/>
                <a:gd name="connsiteY7" fmla="*/ 9289 h 9325"/>
                <a:gd name="connsiteX0" fmla="*/ 0 w 10000"/>
                <a:gd name="connsiteY0" fmla="*/ 10000 h 10000"/>
                <a:gd name="connsiteX1" fmla="*/ 1468 w 10000"/>
                <a:gd name="connsiteY1" fmla="*/ 8118 h 10000"/>
                <a:gd name="connsiteX2" fmla="*/ 3357 w 10000"/>
                <a:gd name="connsiteY2" fmla="*/ 6517 h 10000"/>
                <a:gd name="connsiteX3" fmla="*/ 4197 w 10000"/>
                <a:gd name="connsiteY3" fmla="*/ 0 h 10000"/>
                <a:gd name="connsiteX4" fmla="*/ 5875 w 10000"/>
                <a:gd name="connsiteY4" fmla="*/ 0 h 10000"/>
                <a:gd name="connsiteX5" fmla="*/ 6714 w 10000"/>
                <a:gd name="connsiteY5" fmla="*/ 6516 h 10000"/>
                <a:gd name="connsiteX6" fmla="*/ 8393 w 10000"/>
                <a:gd name="connsiteY6" fmla="*/ 6516 h 10000"/>
                <a:gd name="connsiteX7" fmla="*/ 10000 w 10000"/>
                <a:gd name="connsiteY7" fmla="*/ 9961 h 10000"/>
                <a:gd name="connsiteX0" fmla="*/ 0 w 10000"/>
                <a:gd name="connsiteY0" fmla="*/ 10000 h 10000"/>
                <a:gd name="connsiteX1" fmla="*/ 1468 w 10000"/>
                <a:gd name="connsiteY1" fmla="*/ 8118 h 10000"/>
                <a:gd name="connsiteX2" fmla="*/ 3357 w 10000"/>
                <a:gd name="connsiteY2" fmla="*/ 6517 h 10000"/>
                <a:gd name="connsiteX3" fmla="*/ 4197 w 10000"/>
                <a:gd name="connsiteY3" fmla="*/ 4344 h 10000"/>
                <a:gd name="connsiteX4" fmla="*/ 5875 w 10000"/>
                <a:gd name="connsiteY4" fmla="*/ 0 h 10000"/>
                <a:gd name="connsiteX5" fmla="*/ 6714 w 10000"/>
                <a:gd name="connsiteY5" fmla="*/ 6516 h 10000"/>
                <a:gd name="connsiteX6" fmla="*/ 8393 w 10000"/>
                <a:gd name="connsiteY6" fmla="*/ 6516 h 10000"/>
                <a:gd name="connsiteX7" fmla="*/ 10000 w 10000"/>
                <a:gd name="connsiteY7" fmla="*/ 9961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00" h="10000">
                  <a:moveTo>
                    <a:pt x="0" y="10000"/>
                  </a:moveTo>
                  <a:cubicBezTo>
                    <a:pt x="239" y="9693"/>
                    <a:pt x="909" y="8699"/>
                    <a:pt x="1468" y="8118"/>
                  </a:cubicBezTo>
                  <a:cubicBezTo>
                    <a:pt x="2028" y="7537"/>
                    <a:pt x="2902" y="7146"/>
                    <a:pt x="3357" y="6517"/>
                  </a:cubicBezTo>
                  <a:cubicBezTo>
                    <a:pt x="3812" y="5888"/>
                    <a:pt x="3917" y="5067"/>
                    <a:pt x="4197" y="4344"/>
                  </a:cubicBezTo>
                  <a:lnTo>
                    <a:pt x="5875" y="0"/>
                  </a:lnTo>
                  <a:cubicBezTo>
                    <a:pt x="6294" y="1086"/>
                    <a:pt x="6294" y="5430"/>
                    <a:pt x="6714" y="6516"/>
                  </a:cubicBezTo>
                  <a:cubicBezTo>
                    <a:pt x="7134" y="7602"/>
                    <a:pt x="7845" y="5942"/>
                    <a:pt x="8393" y="6516"/>
                  </a:cubicBezTo>
                  <a:cubicBezTo>
                    <a:pt x="8941" y="7090"/>
                    <a:pt x="9437" y="9539"/>
                    <a:pt x="10000" y="9961"/>
                  </a:cubicBezTo>
                </a:path>
              </a:pathLst>
            </a:custGeom>
            <a:noFill/>
            <a:ln w="19050" cmpd="sng">
              <a:solidFill>
                <a:schemeClr val="tx1"/>
              </a:solidFill>
              <a:round/>
              <a:headEnd/>
              <a:tailEnd/>
            </a:ln>
          </p:spPr>
          <p:txBody>
            <a:bodyPr/>
            <a:lstStyle/>
            <a:p>
              <a:endParaRPr lang="en-US"/>
            </a:p>
          </p:txBody>
        </p:sp>
        <p:sp>
          <p:nvSpPr>
            <p:cNvPr id="46" name="Text Box 89">
              <a:extLst>
                <a:ext uri="{FF2B5EF4-FFF2-40B4-BE49-F238E27FC236}">
                  <a16:creationId xmlns:a16="http://schemas.microsoft.com/office/drawing/2014/main" id="{79989055-A72F-2CE0-C6E8-1E3A08F818B5}"/>
                </a:ext>
              </a:extLst>
            </p:cNvPr>
            <p:cNvSpPr txBox="1">
              <a:spLocks noChangeArrowheads="1"/>
            </p:cNvSpPr>
            <p:nvPr/>
          </p:nvSpPr>
          <p:spPr bwMode="auto">
            <a:xfrm>
              <a:off x="6899966" y="5942367"/>
              <a:ext cx="669297" cy="301790"/>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Time</a:t>
              </a:r>
            </a:p>
          </p:txBody>
        </p:sp>
        <p:sp>
          <p:nvSpPr>
            <p:cNvPr id="47" name="Text Box 90">
              <a:extLst>
                <a:ext uri="{FF2B5EF4-FFF2-40B4-BE49-F238E27FC236}">
                  <a16:creationId xmlns:a16="http://schemas.microsoft.com/office/drawing/2014/main" id="{42CA5032-0C6D-F5A4-BCCC-A60D2D00ACB2}"/>
                </a:ext>
              </a:extLst>
            </p:cNvPr>
            <p:cNvSpPr txBox="1">
              <a:spLocks noChangeArrowheads="1"/>
            </p:cNvSpPr>
            <p:nvPr/>
          </p:nvSpPr>
          <p:spPr bwMode="auto">
            <a:xfrm rot="16200000">
              <a:off x="6023239" y="5464424"/>
              <a:ext cx="886597" cy="267632"/>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Inflow, </a:t>
              </a:r>
              <a:r>
                <a:rPr lang="en-US" sz="800" dirty="0" err="1">
                  <a:latin typeface="Arial" charset="0"/>
                </a:rPr>
                <a:t>Q</a:t>
              </a:r>
              <a:r>
                <a:rPr lang="en-US" sz="800" baseline="-25000" dirty="0" err="1">
                  <a:latin typeface="Arial" charset="0"/>
                </a:rPr>
                <a:t>i</a:t>
              </a:r>
              <a:endParaRPr lang="en-US" sz="800" baseline="-25000" dirty="0">
                <a:latin typeface="Arial" charset="0"/>
              </a:endParaRPr>
            </a:p>
          </p:txBody>
        </p:sp>
        <p:sp>
          <p:nvSpPr>
            <p:cNvPr id="48" name="Freeform 87">
              <a:extLst>
                <a:ext uri="{FF2B5EF4-FFF2-40B4-BE49-F238E27FC236}">
                  <a16:creationId xmlns:a16="http://schemas.microsoft.com/office/drawing/2014/main" id="{71CE015D-F399-D8B8-1D5D-03ACCA421595}"/>
                </a:ext>
              </a:extLst>
            </p:cNvPr>
            <p:cNvSpPr>
              <a:spLocks/>
            </p:cNvSpPr>
            <p:nvPr/>
          </p:nvSpPr>
          <p:spPr bwMode="auto">
            <a:xfrm>
              <a:off x="1688948" y="5297930"/>
              <a:ext cx="929578" cy="467415"/>
            </a:xfrm>
            <a:custGeom>
              <a:avLst/>
              <a:gdLst>
                <a:gd name="T0" fmla="*/ 0 w 471"/>
                <a:gd name="T1" fmla="*/ 0 h 347"/>
                <a:gd name="T2" fmla="*/ 0 w 471"/>
                <a:gd name="T3" fmla="*/ 347 h 347"/>
                <a:gd name="T4" fmla="*/ 973 w 471"/>
                <a:gd name="T5" fmla="*/ 347 h 347"/>
                <a:gd name="T6" fmla="*/ 0 60000 65536"/>
                <a:gd name="T7" fmla="*/ 0 60000 65536"/>
                <a:gd name="T8" fmla="*/ 0 60000 65536"/>
                <a:gd name="T9" fmla="*/ 0 w 471"/>
                <a:gd name="T10" fmla="*/ 0 h 347"/>
                <a:gd name="T11" fmla="*/ 471 w 471"/>
                <a:gd name="T12" fmla="*/ 347 h 347"/>
              </a:gdLst>
              <a:ahLst/>
              <a:cxnLst>
                <a:cxn ang="T6">
                  <a:pos x="T0" y="T1"/>
                </a:cxn>
                <a:cxn ang="T7">
                  <a:pos x="T2" y="T3"/>
                </a:cxn>
                <a:cxn ang="T8">
                  <a:pos x="T4" y="T5"/>
                </a:cxn>
              </a:cxnLst>
              <a:rect l="T9" t="T10" r="T11" b="T12"/>
              <a:pathLst>
                <a:path w="471" h="347">
                  <a:moveTo>
                    <a:pt x="0" y="0"/>
                  </a:moveTo>
                  <a:lnTo>
                    <a:pt x="0" y="347"/>
                  </a:lnTo>
                  <a:lnTo>
                    <a:pt x="471" y="347"/>
                  </a:lnTo>
                </a:path>
              </a:pathLst>
            </a:custGeom>
            <a:noFill/>
            <a:ln w="19050" cmpd="sng">
              <a:solidFill>
                <a:schemeClr val="tx1"/>
              </a:solidFill>
              <a:round/>
              <a:headEnd/>
              <a:tailEnd/>
            </a:ln>
          </p:spPr>
          <p:txBody>
            <a:bodyPr/>
            <a:lstStyle/>
            <a:p>
              <a:endParaRPr lang="en-US"/>
            </a:p>
          </p:txBody>
        </p:sp>
        <p:sp>
          <p:nvSpPr>
            <p:cNvPr id="49" name="Freeform 88">
              <a:extLst>
                <a:ext uri="{FF2B5EF4-FFF2-40B4-BE49-F238E27FC236}">
                  <a16:creationId xmlns:a16="http://schemas.microsoft.com/office/drawing/2014/main" id="{FE57C63D-6981-F242-38B7-E23F4152F3B2}"/>
                </a:ext>
              </a:extLst>
            </p:cNvPr>
            <p:cNvSpPr>
              <a:spLocks/>
            </p:cNvSpPr>
            <p:nvPr/>
          </p:nvSpPr>
          <p:spPr bwMode="auto">
            <a:xfrm>
              <a:off x="1718385" y="5450405"/>
              <a:ext cx="907888" cy="261060"/>
            </a:xfrm>
            <a:custGeom>
              <a:avLst/>
              <a:gdLst>
                <a:gd name="T0" fmla="*/ 0 w 586"/>
                <a:gd name="T1" fmla="*/ 317 h 317"/>
                <a:gd name="T2" fmla="*/ 86 w 586"/>
                <a:gd name="T3" fmla="*/ 268 h 317"/>
                <a:gd name="T4" fmla="*/ 149 w 586"/>
                <a:gd name="T5" fmla="*/ 124 h 317"/>
                <a:gd name="T6" fmla="*/ 190 w 586"/>
                <a:gd name="T7" fmla="*/ 16 h 317"/>
                <a:gd name="T8" fmla="*/ 262 w 586"/>
                <a:gd name="T9" fmla="*/ 29 h 317"/>
                <a:gd name="T10" fmla="*/ 331 w 586"/>
                <a:gd name="T11" fmla="*/ 170 h 317"/>
                <a:gd name="T12" fmla="*/ 425 w 586"/>
                <a:gd name="T13" fmla="*/ 264 h 317"/>
                <a:gd name="T14" fmla="*/ 586 w 586"/>
                <a:gd name="T15" fmla="*/ 316 h 317"/>
                <a:gd name="T16" fmla="*/ 0 60000 65536"/>
                <a:gd name="T17" fmla="*/ 0 60000 65536"/>
                <a:gd name="T18" fmla="*/ 0 60000 65536"/>
                <a:gd name="T19" fmla="*/ 0 60000 65536"/>
                <a:gd name="T20" fmla="*/ 0 60000 65536"/>
                <a:gd name="T21" fmla="*/ 0 60000 65536"/>
                <a:gd name="T22" fmla="*/ 0 60000 65536"/>
                <a:gd name="T23" fmla="*/ 0 60000 65536"/>
                <a:gd name="T24" fmla="*/ 0 w 586"/>
                <a:gd name="T25" fmla="*/ 0 h 317"/>
                <a:gd name="T26" fmla="*/ 586 w 586"/>
                <a:gd name="T27" fmla="*/ 317 h 317"/>
                <a:gd name="connsiteX0" fmla="*/ 0 w 10000"/>
                <a:gd name="connsiteY0" fmla="*/ 9574 h 9574"/>
                <a:gd name="connsiteX1" fmla="*/ 1468 w 10000"/>
                <a:gd name="connsiteY1" fmla="*/ 8028 h 9574"/>
                <a:gd name="connsiteX2" fmla="*/ 2543 w 10000"/>
                <a:gd name="connsiteY2" fmla="*/ 3486 h 9574"/>
                <a:gd name="connsiteX3" fmla="*/ 3734 w 10000"/>
                <a:gd name="connsiteY3" fmla="*/ 7872 h 9574"/>
                <a:gd name="connsiteX4" fmla="*/ 4471 w 10000"/>
                <a:gd name="connsiteY4" fmla="*/ 489 h 9574"/>
                <a:gd name="connsiteX5" fmla="*/ 5648 w 10000"/>
                <a:gd name="connsiteY5" fmla="*/ 4937 h 9574"/>
                <a:gd name="connsiteX6" fmla="*/ 7253 w 10000"/>
                <a:gd name="connsiteY6" fmla="*/ 7902 h 9574"/>
                <a:gd name="connsiteX7" fmla="*/ 10000 w 10000"/>
                <a:gd name="connsiteY7" fmla="*/ 9542 h 9574"/>
                <a:gd name="connsiteX0" fmla="*/ 0 w 10000"/>
                <a:gd name="connsiteY0" fmla="*/ 7880 h 7880"/>
                <a:gd name="connsiteX1" fmla="*/ 1468 w 10000"/>
                <a:gd name="connsiteY1" fmla="*/ 6265 h 7880"/>
                <a:gd name="connsiteX2" fmla="*/ 2543 w 10000"/>
                <a:gd name="connsiteY2" fmla="*/ 1521 h 7880"/>
                <a:gd name="connsiteX3" fmla="*/ 3734 w 10000"/>
                <a:gd name="connsiteY3" fmla="*/ 6102 h 7880"/>
                <a:gd name="connsiteX4" fmla="*/ 4573 w 10000"/>
                <a:gd name="connsiteY4" fmla="*/ 511 h 7880"/>
                <a:gd name="connsiteX5" fmla="*/ 5648 w 10000"/>
                <a:gd name="connsiteY5" fmla="*/ 3037 h 7880"/>
                <a:gd name="connsiteX6" fmla="*/ 7253 w 10000"/>
                <a:gd name="connsiteY6" fmla="*/ 6134 h 7880"/>
                <a:gd name="connsiteX7" fmla="*/ 10000 w 10000"/>
                <a:gd name="connsiteY7" fmla="*/ 7847 h 7880"/>
                <a:gd name="connsiteX0" fmla="*/ 0 w 10000"/>
                <a:gd name="connsiteY0" fmla="*/ 9746 h 9746"/>
                <a:gd name="connsiteX1" fmla="*/ 1468 w 10000"/>
                <a:gd name="connsiteY1" fmla="*/ 7697 h 9746"/>
                <a:gd name="connsiteX2" fmla="*/ 2543 w 10000"/>
                <a:gd name="connsiteY2" fmla="*/ 1676 h 9746"/>
                <a:gd name="connsiteX3" fmla="*/ 3734 w 10000"/>
                <a:gd name="connsiteY3" fmla="*/ 7490 h 9746"/>
                <a:gd name="connsiteX4" fmla="*/ 4573 w 10000"/>
                <a:gd name="connsiteY4" fmla="*/ 394 h 9746"/>
                <a:gd name="connsiteX5" fmla="*/ 7091 w 10000"/>
                <a:gd name="connsiteY5" fmla="*/ 5125 h 9746"/>
                <a:gd name="connsiteX6" fmla="*/ 7253 w 10000"/>
                <a:gd name="connsiteY6" fmla="*/ 7530 h 9746"/>
                <a:gd name="connsiteX7" fmla="*/ 10000 w 10000"/>
                <a:gd name="connsiteY7" fmla="*/ 9704 h 9746"/>
                <a:gd name="connsiteX0" fmla="*/ 0 w 10000"/>
                <a:gd name="connsiteY0" fmla="*/ 10000 h 10000"/>
                <a:gd name="connsiteX1" fmla="*/ 1468 w 10000"/>
                <a:gd name="connsiteY1" fmla="*/ 7898 h 10000"/>
                <a:gd name="connsiteX2" fmla="*/ 2543 w 10000"/>
                <a:gd name="connsiteY2" fmla="*/ 1720 h 10000"/>
                <a:gd name="connsiteX3" fmla="*/ 3734 w 10000"/>
                <a:gd name="connsiteY3" fmla="*/ 7685 h 10000"/>
                <a:gd name="connsiteX4" fmla="*/ 4573 w 10000"/>
                <a:gd name="connsiteY4" fmla="*/ 404 h 10000"/>
                <a:gd name="connsiteX5" fmla="*/ 7091 w 10000"/>
                <a:gd name="connsiteY5" fmla="*/ 5259 h 10000"/>
                <a:gd name="connsiteX6" fmla="*/ 8770 w 10000"/>
                <a:gd name="connsiteY6" fmla="*/ 7686 h 10000"/>
                <a:gd name="connsiteX7" fmla="*/ 10000 w 10000"/>
                <a:gd name="connsiteY7" fmla="*/ 9957 h 10000"/>
                <a:gd name="connsiteX0" fmla="*/ 0 w 10000"/>
                <a:gd name="connsiteY0" fmla="*/ 8315 h 8315"/>
                <a:gd name="connsiteX1" fmla="*/ 1468 w 10000"/>
                <a:gd name="connsiteY1" fmla="*/ 6213 h 8315"/>
                <a:gd name="connsiteX2" fmla="*/ 2543 w 10000"/>
                <a:gd name="connsiteY2" fmla="*/ 35 h 8315"/>
                <a:gd name="connsiteX3" fmla="*/ 3734 w 10000"/>
                <a:gd name="connsiteY3" fmla="*/ 6000 h 8315"/>
                <a:gd name="connsiteX4" fmla="*/ 5413 w 10000"/>
                <a:gd name="connsiteY4" fmla="*/ 1147 h 8315"/>
                <a:gd name="connsiteX5" fmla="*/ 7091 w 10000"/>
                <a:gd name="connsiteY5" fmla="*/ 3574 h 8315"/>
                <a:gd name="connsiteX6" fmla="*/ 8770 w 10000"/>
                <a:gd name="connsiteY6" fmla="*/ 6001 h 8315"/>
                <a:gd name="connsiteX7" fmla="*/ 10000 w 10000"/>
                <a:gd name="connsiteY7" fmla="*/ 8272 h 8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00" h="8315">
                  <a:moveTo>
                    <a:pt x="0" y="8315"/>
                  </a:moveTo>
                  <a:cubicBezTo>
                    <a:pt x="239" y="7972"/>
                    <a:pt x="1041" y="7585"/>
                    <a:pt x="1468" y="6213"/>
                  </a:cubicBezTo>
                  <a:cubicBezTo>
                    <a:pt x="1894" y="4840"/>
                    <a:pt x="2165" y="70"/>
                    <a:pt x="2543" y="35"/>
                  </a:cubicBezTo>
                  <a:cubicBezTo>
                    <a:pt x="2921" y="0"/>
                    <a:pt x="3256" y="5815"/>
                    <a:pt x="3734" y="6000"/>
                  </a:cubicBezTo>
                  <a:cubicBezTo>
                    <a:pt x="4212" y="6185"/>
                    <a:pt x="4854" y="1552"/>
                    <a:pt x="5413" y="1147"/>
                  </a:cubicBezTo>
                  <a:cubicBezTo>
                    <a:pt x="5972" y="743"/>
                    <a:pt x="6532" y="2765"/>
                    <a:pt x="7091" y="3574"/>
                  </a:cubicBezTo>
                  <a:cubicBezTo>
                    <a:pt x="7651" y="4383"/>
                    <a:pt x="8285" y="5218"/>
                    <a:pt x="8770" y="6001"/>
                  </a:cubicBezTo>
                  <a:cubicBezTo>
                    <a:pt x="9255" y="6784"/>
                    <a:pt x="9437" y="7799"/>
                    <a:pt x="10000" y="8272"/>
                  </a:cubicBezTo>
                </a:path>
              </a:pathLst>
            </a:custGeom>
            <a:noFill/>
            <a:ln w="19050" cmpd="sng">
              <a:solidFill>
                <a:schemeClr val="tx1"/>
              </a:solidFill>
              <a:round/>
              <a:headEnd/>
              <a:tailEnd/>
            </a:ln>
          </p:spPr>
          <p:txBody>
            <a:bodyPr/>
            <a:lstStyle/>
            <a:p>
              <a:endParaRPr lang="en-US"/>
            </a:p>
          </p:txBody>
        </p:sp>
        <p:sp>
          <p:nvSpPr>
            <p:cNvPr id="50" name="Text Box 89">
              <a:extLst>
                <a:ext uri="{FF2B5EF4-FFF2-40B4-BE49-F238E27FC236}">
                  <a16:creationId xmlns:a16="http://schemas.microsoft.com/office/drawing/2014/main" id="{45AFAB5C-3FAF-609A-67C3-F1F2CF8FF6FA}"/>
                </a:ext>
              </a:extLst>
            </p:cNvPr>
            <p:cNvSpPr txBox="1">
              <a:spLocks noChangeArrowheads="1"/>
            </p:cNvSpPr>
            <p:nvPr/>
          </p:nvSpPr>
          <p:spPr bwMode="auto">
            <a:xfrm>
              <a:off x="1988952" y="5740427"/>
              <a:ext cx="669297" cy="301790"/>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Time</a:t>
              </a:r>
            </a:p>
          </p:txBody>
        </p:sp>
        <p:sp>
          <p:nvSpPr>
            <p:cNvPr id="51" name="Text Box 90">
              <a:extLst>
                <a:ext uri="{FF2B5EF4-FFF2-40B4-BE49-F238E27FC236}">
                  <a16:creationId xmlns:a16="http://schemas.microsoft.com/office/drawing/2014/main" id="{71E72D32-D64D-BC49-7238-F594308AA1E9}"/>
                </a:ext>
              </a:extLst>
            </p:cNvPr>
            <p:cNvSpPr txBox="1">
              <a:spLocks noChangeArrowheads="1"/>
            </p:cNvSpPr>
            <p:nvPr/>
          </p:nvSpPr>
          <p:spPr bwMode="auto">
            <a:xfrm rot="16200000">
              <a:off x="1112224" y="5262483"/>
              <a:ext cx="886597" cy="267632"/>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Inflow, </a:t>
              </a:r>
              <a:r>
                <a:rPr lang="en-US" sz="800" dirty="0" err="1">
                  <a:latin typeface="Arial" charset="0"/>
                </a:rPr>
                <a:t>Q</a:t>
              </a:r>
              <a:r>
                <a:rPr lang="en-US" sz="800" baseline="-25000" dirty="0" err="1">
                  <a:latin typeface="Arial" charset="0"/>
                </a:rPr>
                <a:t>i</a:t>
              </a:r>
              <a:endParaRPr lang="en-US" sz="800" baseline="-25000" dirty="0">
                <a:latin typeface="Arial" charset="0"/>
              </a:endParaRPr>
            </a:p>
          </p:txBody>
        </p:sp>
        <p:sp>
          <p:nvSpPr>
            <p:cNvPr id="52" name="Freeform 87">
              <a:extLst>
                <a:ext uri="{FF2B5EF4-FFF2-40B4-BE49-F238E27FC236}">
                  <a16:creationId xmlns:a16="http://schemas.microsoft.com/office/drawing/2014/main" id="{A8D829F6-D751-D705-D25B-662EECA16A04}"/>
                </a:ext>
              </a:extLst>
            </p:cNvPr>
            <p:cNvSpPr>
              <a:spLocks/>
            </p:cNvSpPr>
            <p:nvPr/>
          </p:nvSpPr>
          <p:spPr bwMode="auto">
            <a:xfrm>
              <a:off x="1003148" y="4459730"/>
              <a:ext cx="929578" cy="467415"/>
            </a:xfrm>
            <a:custGeom>
              <a:avLst/>
              <a:gdLst>
                <a:gd name="T0" fmla="*/ 0 w 471"/>
                <a:gd name="T1" fmla="*/ 0 h 347"/>
                <a:gd name="T2" fmla="*/ 0 w 471"/>
                <a:gd name="T3" fmla="*/ 347 h 347"/>
                <a:gd name="T4" fmla="*/ 973 w 471"/>
                <a:gd name="T5" fmla="*/ 347 h 347"/>
                <a:gd name="T6" fmla="*/ 0 60000 65536"/>
                <a:gd name="T7" fmla="*/ 0 60000 65536"/>
                <a:gd name="T8" fmla="*/ 0 60000 65536"/>
                <a:gd name="T9" fmla="*/ 0 w 471"/>
                <a:gd name="T10" fmla="*/ 0 h 347"/>
                <a:gd name="T11" fmla="*/ 471 w 471"/>
                <a:gd name="T12" fmla="*/ 347 h 347"/>
              </a:gdLst>
              <a:ahLst/>
              <a:cxnLst>
                <a:cxn ang="T6">
                  <a:pos x="T0" y="T1"/>
                </a:cxn>
                <a:cxn ang="T7">
                  <a:pos x="T2" y="T3"/>
                </a:cxn>
                <a:cxn ang="T8">
                  <a:pos x="T4" y="T5"/>
                </a:cxn>
              </a:cxnLst>
              <a:rect l="T9" t="T10" r="T11" b="T12"/>
              <a:pathLst>
                <a:path w="471" h="347">
                  <a:moveTo>
                    <a:pt x="0" y="0"/>
                  </a:moveTo>
                  <a:lnTo>
                    <a:pt x="0" y="347"/>
                  </a:lnTo>
                  <a:lnTo>
                    <a:pt x="471" y="347"/>
                  </a:lnTo>
                </a:path>
              </a:pathLst>
            </a:custGeom>
            <a:noFill/>
            <a:ln w="19050" cmpd="sng">
              <a:solidFill>
                <a:schemeClr val="tx1"/>
              </a:solidFill>
              <a:round/>
              <a:headEnd/>
              <a:tailEnd/>
            </a:ln>
          </p:spPr>
          <p:txBody>
            <a:bodyPr/>
            <a:lstStyle/>
            <a:p>
              <a:endParaRPr lang="en-US"/>
            </a:p>
          </p:txBody>
        </p:sp>
        <p:sp>
          <p:nvSpPr>
            <p:cNvPr id="53" name="Freeform 88">
              <a:extLst>
                <a:ext uri="{FF2B5EF4-FFF2-40B4-BE49-F238E27FC236}">
                  <a16:creationId xmlns:a16="http://schemas.microsoft.com/office/drawing/2014/main" id="{394F239A-7F9E-68EA-62D8-217D65FFF648}"/>
                </a:ext>
              </a:extLst>
            </p:cNvPr>
            <p:cNvSpPr>
              <a:spLocks/>
            </p:cNvSpPr>
            <p:nvPr/>
          </p:nvSpPr>
          <p:spPr bwMode="auto">
            <a:xfrm>
              <a:off x="1032585" y="4566185"/>
              <a:ext cx="907888" cy="307079"/>
            </a:xfrm>
            <a:custGeom>
              <a:avLst/>
              <a:gdLst>
                <a:gd name="T0" fmla="*/ 0 w 586"/>
                <a:gd name="T1" fmla="*/ 317 h 317"/>
                <a:gd name="T2" fmla="*/ 86 w 586"/>
                <a:gd name="T3" fmla="*/ 268 h 317"/>
                <a:gd name="T4" fmla="*/ 149 w 586"/>
                <a:gd name="T5" fmla="*/ 124 h 317"/>
                <a:gd name="T6" fmla="*/ 190 w 586"/>
                <a:gd name="T7" fmla="*/ 16 h 317"/>
                <a:gd name="T8" fmla="*/ 262 w 586"/>
                <a:gd name="T9" fmla="*/ 29 h 317"/>
                <a:gd name="T10" fmla="*/ 331 w 586"/>
                <a:gd name="T11" fmla="*/ 170 h 317"/>
                <a:gd name="T12" fmla="*/ 425 w 586"/>
                <a:gd name="T13" fmla="*/ 264 h 317"/>
                <a:gd name="T14" fmla="*/ 586 w 586"/>
                <a:gd name="T15" fmla="*/ 316 h 317"/>
                <a:gd name="T16" fmla="*/ 0 60000 65536"/>
                <a:gd name="T17" fmla="*/ 0 60000 65536"/>
                <a:gd name="T18" fmla="*/ 0 60000 65536"/>
                <a:gd name="T19" fmla="*/ 0 60000 65536"/>
                <a:gd name="T20" fmla="*/ 0 60000 65536"/>
                <a:gd name="T21" fmla="*/ 0 60000 65536"/>
                <a:gd name="T22" fmla="*/ 0 60000 65536"/>
                <a:gd name="T23" fmla="*/ 0 60000 65536"/>
                <a:gd name="T24" fmla="*/ 0 w 586"/>
                <a:gd name="T25" fmla="*/ 0 h 317"/>
                <a:gd name="T26" fmla="*/ 586 w 586"/>
                <a:gd name="T27" fmla="*/ 317 h 317"/>
                <a:gd name="connsiteX0" fmla="*/ 0 w 10000"/>
                <a:gd name="connsiteY0" fmla="*/ 9631 h 9631"/>
                <a:gd name="connsiteX1" fmla="*/ 1468 w 10000"/>
                <a:gd name="connsiteY1" fmla="*/ 8085 h 9631"/>
                <a:gd name="connsiteX2" fmla="*/ 2543 w 10000"/>
                <a:gd name="connsiteY2" fmla="*/ 3543 h 9631"/>
                <a:gd name="connsiteX3" fmla="*/ 3242 w 10000"/>
                <a:gd name="connsiteY3" fmla="*/ 136 h 9631"/>
                <a:gd name="connsiteX4" fmla="*/ 4573 w 10000"/>
                <a:gd name="connsiteY4" fmla="*/ 4360 h 9631"/>
                <a:gd name="connsiteX5" fmla="*/ 5648 w 10000"/>
                <a:gd name="connsiteY5" fmla="*/ 4994 h 9631"/>
                <a:gd name="connsiteX6" fmla="*/ 7253 w 10000"/>
                <a:gd name="connsiteY6" fmla="*/ 7959 h 9631"/>
                <a:gd name="connsiteX7" fmla="*/ 10000 w 10000"/>
                <a:gd name="connsiteY7" fmla="*/ 9599 h 9631"/>
                <a:gd name="connsiteX0" fmla="*/ 0 w 10000"/>
                <a:gd name="connsiteY0" fmla="*/ 7467 h 7467"/>
                <a:gd name="connsiteX1" fmla="*/ 1468 w 10000"/>
                <a:gd name="connsiteY1" fmla="*/ 5862 h 7467"/>
                <a:gd name="connsiteX2" fmla="*/ 2543 w 10000"/>
                <a:gd name="connsiteY2" fmla="*/ 1146 h 7467"/>
                <a:gd name="connsiteX3" fmla="*/ 3734 w 10000"/>
                <a:gd name="connsiteY3" fmla="*/ 141 h 7467"/>
                <a:gd name="connsiteX4" fmla="*/ 4573 w 10000"/>
                <a:gd name="connsiteY4" fmla="*/ 1994 h 7467"/>
                <a:gd name="connsiteX5" fmla="*/ 5648 w 10000"/>
                <a:gd name="connsiteY5" fmla="*/ 2652 h 7467"/>
                <a:gd name="connsiteX6" fmla="*/ 7253 w 10000"/>
                <a:gd name="connsiteY6" fmla="*/ 5731 h 7467"/>
                <a:gd name="connsiteX7" fmla="*/ 10000 w 10000"/>
                <a:gd name="connsiteY7" fmla="*/ 7434 h 7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00" h="7467">
                  <a:moveTo>
                    <a:pt x="0" y="7467"/>
                  </a:moveTo>
                  <a:cubicBezTo>
                    <a:pt x="239" y="7205"/>
                    <a:pt x="1041" y="6910"/>
                    <a:pt x="1468" y="5862"/>
                  </a:cubicBezTo>
                  <a:cubicBezTo>
                    <a:pt x="1894" y="4814"/>
                    <a:pt x="2165" y="2100"/>
                    <a:pt x="2543" y="1146"/>
                  </a:cubicBezTo>
                  <a:cubicBezTo>
                    <a:pt x="2921" y="193"/>
                    <a:pt x="3396" y="0"/>
                    <a:pt x="3734" y="141"/>
                  </a:cubicBezTo>
                  <a:cubicBezTo>
                    <a:pt x="4072" y="282"/>
                    <a:pt x="4254" y="1576"/>
                    <a:pt x="4573" y="1994"/>
                  </a:cubicBezTo>
                  <a:cubicBezTo>
                    <a:pt x="4892" y="2412"/>
                    <a:pt x="5201" y="2029"/>
                    <a:pt x="5648" y="2652"/>
                  </a:cubicBezTo>
                  <a:cubicBezTo>
                    <a:pt x="6095" y="3275"/>
                    <a:pt x="6519" y="4945"/>
                    <a:pt x="7253" y="5731"/>
                  </a:cubicBezTo>
                  <a:cubicBezTo>
                    <a:pt x="7986" y="6517"/>
                    <a:pt x="9437" y="7073"/>
                    <a:pt x="10000" y="7434"/>
                  </a:cubicBezTo>
                </a:path>
              </a:pathLst>
            </a:custGeom>
            <a:noFill/>
            <a:ln w="19050" cmpd="sng">
              <a:solidFill>
                <a:schemeClr val="tx1"/>
              </a:solidFill>
              <a:round/>
              <a:headEnd/>
              <a:tailEnd/>
            </a:ln>
          </p:spPr>
          <p:txBody>
            <a:bodyPr/>
            <a:lstStyle/>
            <a:p>
              <a:endParaRPr lang="en-US"/>
            </a:p>
          </p:txBody>
        </p:sp>
        <p:sp>
          <p:nvSpPr>
            <p:cNvPr id="54" name="Text Box 89">
              <a:extLst>
                <a:ext uri="{FF2B5EF4-FFF2-40B4-BE49-F238E27FC236}">
                  <a16:creationId xmlns:a16="http://schemas.microsoft.com/office/drawing/2014/main" id="{86999673-7F02-246A-C762-0DBA0D84E014}"/>
                </a:ext>
              </a:extLst>
            </p:cNvPr>
            <p:cNvSpPr txBox="1">
              <a:spLocks noChangeArrowheads="1"/>
            </p:cNvSpPr>
            <p:nvPr/>
          </p:nvSpPr>
          <p:spPr bwMode="auto">
            <a:xfrm>
              <a:off x="1303152" y="4902228"/>
              <a:ext cx="669297" cy="301790"/>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Time</a:t>
              </a:r>
            </a:p>
          </p:txBody>
        </p:sp>
        <p:sp>
          <p:nvSpPr>
            <p:cNvPr id="55" name="Text Box 90">
              <a:extLst>
                <a:ext uri="{FF2B5EF4-FFF2-40B4-BE49-F238E27FC236}">
                  <a16:creationId xmlns:a16="http://schemas.microsoft.com/office/drawing/2014/main" id="{71C3DA15-A1B6-37C7-E6A4-5F5387028E97}"/>
                </a:ext>
              </a:extLst>
            </p:cNvPr>
            <p:cNvSpPr txBox="1">
              <a:spLocks noChangeArrowheads="1"/>
            </p:cNvSpPr>
            <p:nvPr/>
          </p:nvSpPr>
          <p:spPr bwMode="auto">
            <a:xfrm rot="16200000">
              <a:off x="426424" y="4424283"/>
              <a:ext cx="886597" cy="267632"/>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Inflow, </a:t>
              </a:r>
              <a:r>
                <a:rPr lang="en-US" sz="800" dirty="0" err="1">
                  <a:latin typeface="Arial" charset="0"/>
                </a:rPr>
                <a:t>Q</a:t>
              </a:r>
              <a:r>
                <a:rPr lang="en-US" sz="800" baseline="-25000" dirty="0" err="1">
                  <a:latin typeface="Arial" charset="0"/>
                </a:rPr>
                <a:t>i</a:t>
              </a:r>
              <a:endParaRPr lang="en-US" sz="800" baseline="-25000" dirty="0">
                <a:latin typeface="Arial" charset="0"/>
              </a:endParaRPr>
            </a:p>
          </p:txBody>
        </p:sp>
        <p:cxnSp>
          <p:nvCxnSpPr>
            <p:cNvPr id="56" name="Straight Arrow Connector 55">
              <a:extLst>
                <a:ext uri="{FF2B5EF4-FFF2-40B4-BE49-F238E27FC236}">
                  <a16:creationId xmlns:a16="http://schemas.microsoft.com/office/drawing/2014/main" id="{7E5DD844-9BE0-B7AE-7C73-50C7D4B269FA}"/>
                </a:ext>
              </a:extLst>
            </p:cNvPr>
            <p:cNvCxnSpPr/>
            <p:nvPr/>
          </p:nvCxnSpPr>
          <p:spPr>
            <a:xfrm flipH="1" flipV="1">
              <a:off x="5943600" y="4800600"/>
              <a:ext cx="685800" cy="8382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7E227573-CA46-8355-0BCE-F8A804361B06}"/>
                </a:ext>
              </a:extLst>
            </p:cNvPr>
            <p:cNvCxnSpPr/>
            <p:nvPr/>
          </p:nvCxnSpPr>
          <p:spPr>
            <a:xfrm flipV="1">
              <a:off x="2133600" y="4953000"/>
              <a:ext cx="1981200" cy="6858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E13A3EA8-6460-BEB7-6DA7-B28F8AD3FEF5}"/>
                </a:ext>
              </a:extLst>
            </p:cNvPr>
            <p:cNvCxnSpPr/>
            <p:nvPr/>
          </p:nvCxnSpPr>
          <p:spPr>
            <a:xfrm flipV="1">
              <a:off x="1447800" y="4495800"/>
              <a:ext cx="2895600" cy="2286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9" name="Freeform 88">
              <a:extLst>
                <a:ext uri="{FF2B5EF4-FFF2-40B4-BE49-F238E27FC236}">
                  <a16:creationId xmlns:a16="http://schemas.microsoft.com/office/drawing/2014/main" id="{E6EA8847-B408-1E70-2F25-F4BB18AC6B32}"/>
                </a:ext>
              </a:extLst>
            </p:cNvPr>
            <p:cNvSpPr>
              <a:spLocks/>
            </p:cNvSpPr>
            <p:nvPr/>
          </p:nvSpPr>
          <p:spPr bwMode="auto">
            <a:xfrm>
              <a:off x="6858000" y="2895600"/>
              <a:ext cx="907888" cy="350787"/>
            </a:xfrm>
            <a:custGeom>
              <a:avLst/>
              <a:gdLst>
                <a:gd name="T0" fmla="*/ 0 w 586"/>
                <a:gd name="T1" fmla="*/ 317 h 317"/>
                <a:gd name="T2" fmla="*/ 86 w 586"/>
                <a:gd name="T3" fmla="*/ 268 h 317"/>
                <a:gd name="T4" fmla="*/ 149 w 586"/>
                <a:gd name="T5" fmla="*/ 124 h 317"/>
                <a:gd name="T6" fmla="*/ 190 w 586"/>
                <a:gd name="T7" fmla="*/ 16 h 317"/>
                <a:gd name="T8" fmla="*/ 262 w 586"/>
                <a:gd name="T9" fmla="*/ 29 h 317"/>
                <a:gd name="T10" fmla="*/ 331 w 586"/>
                <a:gd name="T11" fmla="*/ 170 h 317"/>
                <a:gd name="T12" fmla="*/ 425 w 586"/>
                <a:gd name="T13" fmla="*/ 264 h 317"/>
                <a:gd name="T14" fmla="*/ 586 w 586"/>
                <a:gd name="T15" fmla="*/ 316 h 317"/>
                <a:gd name="T16" fmla="*/ 0 60000 65536"/>
                <a:gd name="T17" fmla="*/ 0 60000 65536"/>
                <a:gd name="T18" fmla="*/ 0 60000 65536"/>
                <a:gd name="T19" fmla="*/ 0 60000 65536"/>
                <a:gd name="T20" fmla="*/ 0 60000 65536"/>
                <a:gd name="T21" fmla="*/ 0 60000 65536"/>
                <a:gd name="T22" fmla="*/ 0 60000 65536"/>
                <a:gd name="T23" fmla="*/ 0 60000 65536"/>
                <a:gd name="T24" fmla="*/ 0 w 586"/>
                <a:gd name="T25" fmla="*/ 0 h 317"/>
                <a:gd name="T26" fmla="*/ 586 w 586"/>
                <a:gd name="T27" fmla="*/ 317 h 317"/>
                <a:gd name="connsiteX0" fmla="*/ 0 w 10000"/>
                <a:gd name="connsiteY0" fmla="*/ 10532 h 10532"/>
                <a:gd name="connsiteX1" fmla="*/ 1468 w 10000"/>
                <a:gd name="connsiteY1" fmla="*/ 8986 h 10532"/>
                <a:gd name="connsiteX2" fmla="*/ 3357 w 10000"/>
                <a:gd name="connsiteY2" fmla="*/ 7670 h 10532"/>
                <a:gd name="connsiteX3" fmla="*/ 3242 w 10000"/>
                <a:gd name="connsiteY3" fmla="*/ 1037 h 10532"/>
                <a:gd name="connsiteX4" fmla="*/ 4471 w 10000"/>
                <a:gd name="connsiteY4" fmla="*/ 1447 h 10532"/>
                <a:gd name="connsiteX5" fmla="*/ 5648 w 10000"/>
                <a:gd name="connsiteY5" fmla="*/ 5895 h 10532"/>
                <a:gd name="connsiteX6" fmla="*/ 7253 w 10000"/>
                <a:gd name="connsiteY6" fmla="*/ 8860 h 10532"/>
                <a:gd name="connsiteX7" fmla="*/ 10000 w 10000"/>
                <a:gd name="connsiteY7" fmla="*/ 10500 h 10532"/>
                <a:gd name="connsiteX0" fmla="*/ 0 w 10000"/>
                <a:gd name="connsiteY0" fmla="*/ 9681 h 9681"/>
                <a:gd name="connsiteX1" fmla="*/ 1468 w 10000"/>
                <a:gd name="connsiteY1" fmla="*/ 8135 h 9681"/>
                <a:gd name="connsiteX2" fmla="*/ 3357 w 10000"/>
                <a:gd name="connsiteY2" fmla="*/ 6819 h 9681"/>
                <a:gd name="connsiteX3" fmla="*/ 3357 w 10000"/>
                <a:gd name="connsiteY3" fmla="*/ 1466 h 9681"/>
                <a:gd name="connsiteX4" fmla="*/ 4471 w 10000"/>
                <a:gd name="connsiteY4" fmla="*/ 596 h 9681"/>
                <a:gd name="connsiteX5" fmla="*/ 5648 w 10000"/>
                <a:gd name="connsiteY5" fmla="*/ 5044 h 9681"/>
                <a:gd name="connsiteX6" fmla="*/ 7253 w 10000"/>
                <a:gd name="connsiteY6" fmla="*/ 8009 h 9681"/>
                <a:gd name="connsiteX7" fmla="*/ 10000 w 10000"/>
                <a:gd name="connsiteY7" fmla="*/ 9649 h 9681"/>
                <a:gd name="connsiteX0" fmla="*/ 0 w 10000"/>
                <a:gd name="connsiteY0" fmla="*/ 9100 h 9100"/>
                <a:gd name="connsiteX1" fmla="*/ 1468 w 10000"/>
                <a:gd name="connsiteY1" fmla="*/ 7503 h 9100"/>
                <a:gd name="connsiteX2" fmla="*/ 3357 w 10000"/>
                <a:gd name="connsiteY2" fmla="*/ 6144 h 9100"/>
                <a:gd name="connsiteX3" fmla="*/ 3357 w 10000"/>
                <a:gd name="connsiteY3" fmla="*/ 614 h 9100"/>
                <a:gd name="connsiteX4" fmla="*/ 5036 w 10000"/>
                <a:gd name="connsiteY4" fmla="*/ 2457 h 9100"/>
                <a:gd name="connsiteX5" fmla="*/ 5648 w 10000"/>
                <a:gd name="connsiteY5" fmla="*/ 4310 h 9100"/>
                <a:gd name="connsiteX6" fmla="*/ 7253 w 10000"/>
                <a:gd name="connsiteY6" fmla="*/ 7373 h 9100"/>
                <a:gd name="connsiteX7" fmla="*/ 10000 w 10000"/>
                <a:gd name="connsiteY7" fmla="*/ 9067 h 9100"/>
                <a:gd name="connsiteX0" fmla="*/ 0 w 10000"/>
                <a:gd name="connsiteY0" fmla="*/ 10000 h 10000"/>
                <a:gd name="connsiteX1" fmla="*/ 1468 w 10000"/>
                <a:gd name="connsiteY1" fmla="*/ 8245 h 10000"/>
                <a:gd name="connsiteX2" fmla="*/ 3357 w 10000"/>
                <a:gd name="connsiteY2" fmla="*/ 6752 h 10000"/>
                <a:gd name="connsiteX3" fmla="*/ 3357 w 10000"/>
                <a:gd name="connsiteY3" fmla="*/ 675 h 10000"/>
                <a:gd name="connsiteX4" fmla="*/ 5036 w 10000"/>
                <a:gd name="connsiteY4" fmla="*/ 2700 h 10000"/>
                <a:gd name="connsiteX5" fmla="*/ 5036 w 10000"/>
                <a:gd name="connsiteY5" fmla="*/ 6751 h 10000"/>
                <a:gd name="connsiteX6" fmla="*/ 7253 w 10000"/>
                <a:gd name="connsiteY6" fmla="*/ 8102 h 10000"/>
                <a:gd name="connsiteX7" fmla="*/ 10000 w 10000"/>
                <a:gd name="connsiteY7" fmla="*/ 9964 h 10000"/>
                <a:gd name="connsiteX0" fmla="*/ 0 w 10000"/>
                <a:gd name="connsiteY0" fmla="*/ 10000 h 10000"/>
                <a:gd name="connsiteX1" fmla="*/ 1468 w 10000"/>
                <a:gd name="connsiteY1" fmla="*/ 8245 h 10000"/>
                <a:gd name="connsiteX2" fmla="*/ 3357 w 10000"/>
                <a:gd name="connsiteY2" fmla="*/ 6752 h 10000"/>
                <a:gd name="connsiteX3" fmla="*/ 3357 w 10000"/>
                <a:gd name="connsiteY3" fmla="*/ 675 h 10000"/>
                <a:gd name="connsiteX4" fmla="*/ 5036 w 10000"/>
                <a:gd name="connsiteY4" fmla="*/ 2700 h 10000"/>
                <a:gd name="connsiteX5" fmla="*/ 6714 w 10000"/>
                <a:gd name="connsiteY5" fmla="*/ 6751 h 10000"/>
                <a:gd name="connsiteX6" fmla="*/ 7253 w 10000"/>
                <a:gd name="connsiteY6" fmla="*/ 8102 h 10000"/>
                <a:gd name="connsiteX7" fmla="*/ 10000 w 10000"/>
                <a:gd name="connsiteY7" fmla="*/ 9964 h 10000"/>
                <a:gd name="connsiteX0" fmla="*/ 0 w 10000"/>
                <a:gd name="connsiteY0" fmla="*/ 10000 h 10000"/>
                <a:gd name="connsiteX1" fmla="*/ 1468 w 10000"/>
                <a:gd name="connsiteY1" fmla="*/ 8245 h 10000"/>
                <a:gd name="connsiteX2" fmla="*/ 3357 w 10000"/>
                <a:gd name="connsiteY2" fmla="*/ 6752 h 10000"/>
                <a:gd name="connsiteX3" fmla="*/ 3357 w 10000"/>
                <a:gd name="connsiteY3" fmla="*/ 675 h 10000"/>
                <a:gd name="connsiteX4" fmla="*/ 5036 w 10000"/>
                <a:gd name="connsiteY4" fmla="*/ 2700 h 10000"/>
                <a:gd name="connsiteX5" fmla="*/ 6714 w 10000"/>
                <a:gd name="connsiteY5" fmla="*/ 6751 h 10000"/>
                <a:gd name="connsiteX6" fmla="*/ 8393 w 10000"/>
                <a:gd name="connsiteY6" fmla="*/ 6751 h 10000"/>
                <a:gd name="connsiteX7" fmla="*/ 10000 w 10000"/>
                <a:gd name="connsiteY7" fmla="*/ 9964 h 10000"/>
                <a:gd name="connsiteX0" fmla="*/ 0 w 10000"/>
                <a:gd name="connsiteY0" fmla="*/ 10000 h 10000"/>
                <a:gd name="connsiteX1" fmla="*/ 1468 w 10000"/>
                <a:gd name="connsiteY1" fmla="*/ 8245 h 10000"/>
                <a:gd name="connsiteX2" fmla="*/ 3357 w 10000"/>
                <a:gd name="connsiteY2" fmla="*/ 6752 h 10000"/>
                <a:gd name="connsiteX3" fmla="*/ 3357 w 10000"/>
                <a:gd name="connsiteY3" fmla="*/ 675 h 10000"/>
                <a:gd name="connsiteX4" fmla="*/ 5036 w 10000"/>
                <a:gd name="connsiteY4" fmla="*/ 2700 h 10000"/>
                <a:gd name="connsiteX5" fmla="*/ 6714 w 10000"/>
                <a:gd name="connsiteY5" fmla="*/ 6751 h 10000"/>
                <a:gd name="connsiteX6" fmla="*/ 8393 w 10000"/>
                <a:gd name="connsiteY6" fmla="*/ 6751 h 10000"/>
                <a:gd name="connsiteX7" fmla="*/ 10000 w 10000"/>
                <a:gd name="connsiteY7" fmla="*/ 9964 h 10000"/>
                <a:gd name="connsiteX0" fmla="*/ 0 w 10000"/>
                <a:gd name="connsiteY0" fmla="*/ 9325 h 9325"/>
                <a:gd name="connsiteX1" fmla="*/ 1468 w 10000"/>
                <a:gd name="connsiteY1" fmla="*/ 7570 h 9325"/>
                <a:gd name="connsiteX2" fmla="*/ 3357 w 10000"/>
                <a:gd name="connsiteY2" fmla="*/ 6077 h 9325"/>
                <a:gd name="connsiteX3" fmla="*/ 4197 w 10000"/>
                <a:gd name="connsiteY3" fmla="*/ 0 h 9325"/>
                <a:gd name="connsiteX4" fmla="*/ 5036 w 10000"/>
                <a:gd name="connsiteY4" fmla="*/ 2025 h 9325"/>
                <a:gd name="connsiteX5" fmla="*/ 6714 w 10000"/>
                <a:gd name="connsiteY5" fmla="*/ 6076 h 9325"/>
                <a:gd name="connsiteX6" fmla="*/ 8393 w 10000"/>
                <a:gd name="connsiteY6" fmla="*/ 6076 h 9325"/>
                <a:gd name="connsiteX7" fmla="*/ 10000 w 10000"/>
                <a:gd name="connsiteY7" fmla="*/ 9289 h 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00" h="9325">
                  <a:moveTo>
                    <a:pt x="0" y="9325"/>
                  </a:moveTo>
                  <a:cubicBezTo>
                    <a:pt x="239" y="9039"/>
                    <a:pt x="909" y="8112"/>
                    <a:pt x="1468" y="7570"/>
                  </a:cubicBezTo>
                  <a:cubicBezTo>
                    <a:pt x="2028" y="7028"/>
                    <a:pt x="2902" y="7339"/>
                    <a:pt x="3357" y="6077"/>
                  </a:cubicBezTo>
                  <a:cubicBezTo>
                    <a:pt x="3812" y="4815"/>
                    <a:pt x="3917" y="674"/>
                    <a:pt x="4197" y="0"/>
                  </a:cubicBezTo>
                  <a:lnTo>
                    <a:pt x="5036" y="2025"/>
                  </a:lnTo>
                  <a:cubicBezTo>
                    <a:pt x="5455" y="3038"/>
                    <a:pt x="6155" y="5401"/>
                    <a:pt x="6714" y="6076"/>
                  </a:cubicBezTo>
                  <a:cubicBezTo>
                    <a:pt x="7273" y="6751"/>
                    <a:pt x="7845" y="5541"/>
                    <a:pt x="8393" y="6076"/>
                  </a:cubicBezTo>
                  <a:cubicBezTo>
                    <a:pt x="8941" y="6611"/>
                    <a:pt x="9437" y="8895"/>
                    <a:pt x="10000" y="9289"/>
                  </a:cubicBezTo>
                </a:path>
              </a:pathLst>
            </a:custGeom>
            <a:noFill/>
            <a:ln w="19050" cmpd="sng">
              <a:solidFill>
                <a:schemeClr val="tx1"/>
              </a:solidFill>
              <a:round/>
              <a:headEnd/>
              <a:tailEnd/>
            </a:ln>
          </p:spPr>
          <p:txBody>
            <a:bodyPr/>
            <a:lstStyle/>
            <a:p>
              <a:endParaRPr lang="en-US"/>
            </a:p>
          </p:txBody>
        </p:sp>
      </p:grpSp>
      <p:pic>
        <p:nvPicPr>
          <p:cNvPr id="75" name="Picture 74">
            <a:extLst>
              <a:ext uri="{FF2B5EF4-FFF2-40B4-BE49-F238E27FC236}">
                <a16:creationId xmlns:a16="http://schemas.microsoft.com/office/drawing/2014/main" id="{BEB23B88-4C93-F60D-D9DE-8A71A6998D8B}"/>
              </a:ext>
            </a:extLst>
          </p:cNvPr>
          <p:cNvPicPr>
            <a:picLocks noChangeAspect="1"/>
          </p:cNvPicPr>
          <p:nvPr/>
        </p:nvPicPr>
        <p:blipFill>
          <a:blip r:embed="rId3"/>
          <a:stretch>
            <a:fillRect/>
          </a:stretch>
        </p:blipFill>
        <p:spPr>
          <a:xfrm>
            <a:off x="8492895" y="2020667"/>
            <a:ext cx="2000000" cy="2761905"/>
          </a:xfrm>
          <a:prstGeom prst="rect">
            <a:avLst/>
          </a:prstGeom>
        </p:spPr>
      </p:pic>
      <p:sp>
        <p:nvSpPr>
          <p:cNvPr id="76" name="Rounded Rectangle 13">
            <a:extLst>
              <a:ext uri="{FF2B5EF4-FFF2-40B4-BE49-F238E27FC236}">
                <a16:creationId xmlns:a16="http://schemas.microsoft.com/office/drawing/2014/main" id="{73B9FC82-B10E-434E-E466-92B517072845}"/>
              </a:ext>
            </a:extLst>
          </p:cNvPr>
          <p:cNvSpPr/>
          <p:nvPr/>
        </p:nvSpPr>
        <p:spPr>
          <a:xfrm>
            <a:off x="8548856" y="3717026"/>
            <a:ext cx="2145651" cy="106554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666418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marL="0" lvl="1" indent="0">
              <a:buNone/>
            </a:pPr>
            <a:endParaRPr lang="en-US" dirty="0"/>
          </a:p>
          <a:p>
            <a:pPr marL="0" lvl="1" indent="0">
              <a:buNone/>
            </a:pPr>
            <a:endParaRPr lang="en-US" dirty="0"/>
          </a:p>
          <a:p>
            <a:pPr marL="0" lvl="1" indent="0">
              <a:buNone/>
            </a:pPr>
            <a:endParaRPr lang="en-US" dirty="0"/>
          </a:p>
          <a:p>
            <a:pPr marL="0" lvl="1" indent="0">
              <a:buNone/>
            </a:pPr>
            <a:endParaRPr lang="en-US" dirty="0"/>
          </a:p>
          <a:p>
            <a:pPr marL="0" lvl="1" indent="0">
              <a:buNone/>
            </a:pPr>
            <a:r>
              <a:rPr lang="en-US" sz="2400" dirty="0"/>
              <a:t>Must link output from prior model to serve as input for a given HEC-FIA alternative</a:t>
            </a:r>
          </a:p>
          <a:p>
            <a:pPr lvl="1"/>
            <a:endParaRPr lang="en-US" dirty="0"/>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Linking HEC-FIA in CWMS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2" name="Picture 1">
            <a:extLst>
              <a:ext uri="{FF2B5EF4-FFF2-40B4-BE49-F238E27FC236}">
                <a16:creationId xmlns:a16="http://schemas.microsoft.com/office/drawing/2014/main" id="{11007636-D440-A9CE-B938-AF22CAFD57A1}"/>
              </a:ext>
            </a:extLst>
          </p:cNvPr>
          <p:cNvPicPr>
            <a:picLocks noChangeAspect="1"/>
          </p:cNvPicPr>
          <p:nvPr/>
        </p:nvPicPr>
        <p:blipFill>
          <a:blip r:embed="rId3"/>
          <a:stretch>
            <a:fillRect/>
          </a:stretch>
        </p:blipFill>
        <p:spPr>
          <a:xfrm>
            <a:off x="1178694" y="1100038"/>
            <a:ext cx="9680932" cy="4342650"/>
          </a:xfrm>
          <a:prstGeom prst="rect">
            <a:avLst/>
          </a:prstGeom>
        </p:spPr>
      </p:pic>
    </p:spTree>
    <p:extLst>
      <p:ext uri="{BB962C8B-B14F-4D97-AF65-F5344CB8AC3E}">
        <p14:creationId xmlns:p14="http://schemas.microsoft.com/office/powerpoint/2010/main" val="1504098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lnSpc>
                <a:spcPct val="150000"/>
              </a:lnSpc>
              <a:buNone/>
            </a:pPr>
            <a:r>
              <a:rPr lang="en-US" sz="2400" dirty="0"/>
              <a:t>Individual Structure Damage Report</a:t>
            </a:r>
          </a:p>
          <a:p>
            <a:pPr marL="0" lvl="1" indent="0">
              <a:lnSpc>
                <a:spcPct val="150000"/>
              </a:lnSpc>
              <a:buNone/>
            </a:pPr>
            <a:r>
              <a:rPr lang="en-US" sz="2400" dirty="0"/>
              <a:t>Aggregated Consequences Summary Report</a:t>
            </a:r>
          </a:p>
          <a:p>
            <a:pPr marL="0" lvl="1" indent="0">
              <a:lnSpc>
                <a:spcPct val="150000"/>
              </a:lnSpc>
              <a:buNone/>
            </a:pPr>
            <a:r>
              <a:rPr lang="en-US" sz="2400" dirty="0"/>
              <a:t>Critical Infrastructure Report</a:t>
            </a:r>
          </a:p>
          <a:p>
            <a:pPr marL="0" lvl="1" indent="0">
              <a:lnSpc>
                <a:spcPct val="150000"/>
              </a:lnSpc>
              <a:buNone/>
            </a:pPr>
            <a:r>
              <a:rPr lang="en-US" sz="2400" dirty="0"/>
              <a:t>Impact Response Report</a:t>
            </a:r>
          </a:p>
          <a:p>
            <a:pPr lvl="2">
              <a:lnSpc>
                <a:spcPct val="150000"/>
              </a:lnSpc>
            </a:pPr>
            <a:r>
              <a:rPr lang="en-US" sz="1800" dirty="0"/>
              <a:t>By Rule</a:t>
            </a:r>
          </a:p>
          <a:p>
            <a:pPr lvl="2">
              <a:lnSpc>
                <a:spcPct val="150000"/>
              </a:lnSpc>
            </a:pPr>
            <a:r>
              <a:rPr lang="en-US" sz="1800" dirty="0"/>
              <a:t>By location</a:t>
            </a:r>
          </a:p>
          <a:p>
            <a:pPr lvl="2">
              <a:lnSpc>
                <a:spcPct val="150000"/>
              </a:lnSpc>
            </a:pPr>
            <a:r>
              <a:rPr lang="en-US" sz="1800" dirty="0"/>
              <a:t>Summary table</a:t>
            </a:r>
          </a:p>
          <a:p>
            <a:pPr marL="0" lvl="1" indent="0">
              <a:lnSpc>
                <a:spcPct val="150000"/>
              </a:lnSpc>
              <a:buNone/>
            </a:pPr>
            <a:r>
              <a:rPr lang="en-US" sz="2400" dirty="0"/>
              <a:t>Interactive Map Elements (i.e., zoom to structure)</a:t>
            </a:r>
          </a:p>
          <a:p>
            <a:pPr marL="0" lvl="1" indent="0">
              <a:lnSpc>
                <a:spcPct val="150000"/>
              </a:lnSpc>
              <a:buNone/>
            </a:pPr>
            <a:r>
              <a:rPr lang="en-US" sz="2400" dirty="0"/>
              <a:t>DBF and SHP files for custom products and analyses</a:t>
            </a:r>
          </a:p>
          <a:p>
            <a:pPr marL="0" lvl="1" indent="0">
              <a:lnSpc>
                <a:spcPct val="150000"/>
              </a:lnSpc>
              <a:buNone/>
            </a:pPr>
            <a:r>
              <a:rPr lang="en-US" sz="2400" dirty="0"/>
              <a:t>ECAM (indirect economics) </a:t>
            </a:r>
            <a:endParaRPr lang="en-US" dirty="0"/>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What Outputs are available?</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spTree>
    <p:extLst>
      <p:ext uri="{BB962C8B-B14F-4D97-AF65-F5344CB8AC3E}">
        <p14:creationId xmlns:p14="http://schemas.microsoft.com/office/powerpoint/2010/main" val="1963398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9C5706-61DA-EC98-AE82-25A7FB864CF9}"/>
              </a:ext>
            </a:extLst>
          </p:cNvPr>
          <p:cNvSpPr>
            <a:spLocks noGrp="1"/>
          </p:cNvSpPr>
          <p:nvPr>
            <p:ph type="title"/>
          </p:nvPr>
        </p:nvSpPr>
        <p:spPr/>
        <p:txBody>
          <a:bodyPr/>
          <a:lstStyle/>
          <a:p>
            <a:r>
              <a:rPr lang="en-US" dirty="0"/>
              <a:t>Individual Structure damage Report</a:t>
            </a:r>
          </a:p>
        </p:txBody>
      </p:sp>
      <p:sp>
        <p:nvSpPr>
          <p:cNvPr id="4" name="Footer Placeholder 3">
            <a:extLst>
              <a:ext uri="{FF2B5EF4-FFF2-40B4-BE49-F238E27FC236}">
                <a16:creationId xmlns:a16="http://schemas.microsoft.com/office/drawing/2014/main" id="{4F1AB46B-7411-A798-B93C-36FE0BAF2EF6}"/>
              </a:ext>
            </a:extLst>
          </p:cNvPr>
          <p:cNvSpPr>
            <a:spLocks noGrp="1"/>
          </p:cNvSpPr>
          <p:nvPr>
            <p:ph type="ftr" sz="quarter" idx="12"/>
          </p:nvPr>
        </p:nvSpPr>
        <p:spPr/>
        <p:txBody>
          <a:bodyPr/>
          <a:lstStyle/>
          <a:p>
            <a:endParaRPr lang="en-US" dirty="0"/>
          </a:p>
        </p:txBody>
      </p:sp>
      <p:pic>
        <p:nvPicPr>
          <p:cNvPr id="5" name="Picture 2" descr="C:\Users\Q0HECWPL\AppData\Local\Temp\1\SNAGHTML4599b6a.PNG">
            <a:extLst>
              <a:ext uri="{FF2B5EF4-FFF2-40B4-BE49-F238E27FC236}">
                <a16:creationId xmlns:a16="http://schemas.microsoft.com/office/drawing/2014/main" id="{87C02C35-F82E-827B-015C-1E7893F58F17}"/>
              </a:ext>
            </a:extLst>
          </p:cNvPr>
          <p:cNvPicPr>
            <a:picLocks noChangeAspect="1" noChangeArrowheads="1"/>
          </p:cNvPicPr>
          <p:nvPr/>
        </p:nvPicPr>
        <p:blipFill>
          <a:blip r:embed="rId3" cstate="print"/>
          <a:srcRect/>
          <a:stretch>
            <a:fillRect/>
          </a:stretch>
        </p:blipFill>
        <p:spPr bwMode="auto">
          <a:xfrm>
            <a:off x="3730553" y="990599"/>
            <a:ext cx="4925983" cy="5563881"/>
          </a:xfrm>
          <a:prstGeom prst="rect">
            <a:avLst/>
          </a:prstGeom>
          <a:noFill/>
        </p:spPr>
      </p:pic>
    </p:spTree>
    <p:extLst>
      <p:ext uri="{BB962C8B-B14F-4D97-AF65-F5344CB8AC3E}">
        <p14:creationId xmlns:p14="http://schemas.microsoft.com/office/powerpoint/2010/main" val="30170760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Aggregated Consequence Summary</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2" name="Picture 2" descr="C:\Users\Q0HECWPL\AppData\Local\Temp\1\SNAGHTML45acc69.PNG">
            <a:extLst>
              <a:ext uri="{FF2B5EF4-FFF2-40B4-BE49-F238E27FC236}">
                <a16:creationId xmlns:a16="http://schemas.microsoft.com/office/drawing/2014/main" id="{15FA2A54-AD92-37A5-7A6B-FDBC1B1FB2D8}"/>
              </a:ext>
            </a:extLst>
          </p:cNvPr>
          <p:cNvPicPr>
            <a:picLocks noChangeAspect="1" noChangeArrowheads="1"/>
          </p:cNvPicPr>
          <p:nvPr/>
        </p:nvPicPr>
        <p:blipFill>
          <a:blip r:embed="rId3" cstate="print"/>
          <a:srcRect/>
          <a:stretch>
            <a:fillRect/>
          </a:stretch>
        </p:blipFill>
        <p:spPr bwMode="auto">
          <a:xfrm>
            <a:off x="2642669" y="1055915"/>
            <a:ext cx="4772025" cy="4171951"/>
          </a:xfrm>
          <a:prstGeom prst="rect">
            <a:avLst/>
          </a:prstGeom>
          <a:noFill/>
        </p:spPr>
      </p:pic>
      <p:pic>
        <p:nvPicPr>
          <p:cNvPr id="3" name="Picture 4" descr="C:\Users\Q0HECWPL\AppData\Local\Temp\1\SNAGHTML45b1d27.PNG">
            <a:extLst>
              <a:ext uri="{FF2B5EF4-FFF2-40B4-BE49-F238E27FC236}">
                <a16:creationId xmlns:a16="http://schemas.microsoft.com/office/drawing/2014/main" id="{E3F4CECD-DC68-D457-E6FC-E4A11B78824C}"/>
              </a:ext>
            </a:extLst>
          </p:cNvPr>
          <p:cNvPicPr>
            <a:picLocks noChangeAspect="1" noChangeArrowheads="1"/>
          </p:cNvPicPr>
          <p:nvPr/>
        </p:nvPicPr>
        <p:blipFill>
          <a:blip r:embed="rId4" cstate="print"/>
          <a:srcRect/>
          <a:stretch>
            <a:fillRect/>
          </a:stretch>
        </p:blipFill>
        <p:spPr bwMode="auto">
          <a:xfrm>
            <a:off x="3023669" y="1284515"/>
            <a:ext cx="4772025" cy="4171951"/>
          </a:xfrm>
          <a:prstGeom prst="rect">
            <a:avLst/>
          </a:prstGeom>
          <a:noFill/>
        </p:spPr>
      </p:pic>
      <p:pic>
        <p:nvPicPr>
          <p:cNvPr id="8" name="Picture 8" descr="C:\Users\Q0HECWPL\AppData\Local\Temp\1\SNAGHTML45bda5d.PNG">
            <a:extLst>
              <a:ext uri="{FF2B5EF4-FFF2-40B4-BE49-F238E27FC236}">
                <a16:creationId xmlns:a16="http://schemas.microsoft.com/office/drawing/2014/main" id="{2AC1FA99-A4B2-7805-39E3-84DCDB345886}"/>
              </a:ext>
            </a:extLst>
          </p:cNvPr>
          <p:cNvPicPr>
            <a:picLocks noChangeAspect="1" noChangeArrowheads="1"/>
          </p:cNvPicPr>
          <p:nvPr/>
        </p:nvPicPr>
        <p:blipFill>
          <a:blip r:embed="rId5" cstate="print"/>
          <a:srcRect/>
          <a:stretch>
            <a:fillRect/>
          </a:stretch>
        </p:blipFill>
        <p:spPr bwMode="auto">
          <a:xfrm>
            <a:off x="3404669" y="1589315"/>
            <a:ext cx="4772025" cy="4171951"/>
          </a:xfrm>
          <a:prstGeom prst="rect">
            <a:avLst/>
          </a:prstGeom>
          <a:noFill/>
        </p:spPr>
      </p:pic>
      <p:pic>
        <p:nvPicPr>
          <p:cNvPr id="9" name="Picture 10" descr="C:\Users\Q0HECWPL\AppData\Local\Temp\1\SNAGHTML45c8961.PNG">
            <a:extLst>
              <a:ext uri="{FF2B5EF4-FFF2-40B4-BE49-F238E27FC236}">
                <a16:creationId xmlns:a16="http://schemas.microsoft.com/office/drawing/2014/main" id="{198F726D-C4EF-37DD-429E-12EEA6098F93}"/>
              </a:ext>
            </a:extLst>
          </p:cNvPr>
          <p:cNvPicPr>
            <a:picLocks noChangeAspect="1" noChangeArrowheads="1"/>
          </p:cNvPicPr>
          <p:nvPr/>
        </p:nvPicPr>
        <p:blipFill>
          <a:blip r:embed="rId6" cstate="print"/>
          <a:srcRect/>
          <a:stretch>
            <a:fillRect/>
          </a:stretch>
        </p:blipFill>
        <p:spPr bwMode="auto">
          <a:xfrm>
            <a:off x="3785669" y="1817915"/>
            <a:ext cx="4772025" cy="4171951"/>
          </a:xfrm>
          <a:prstGeom prst="rect">
            <a:avLst/>
          </a:prstGeom>
          <a:noFill/>
        </p:spPr>
      </p:pic>
      <p:pic>
        <p:nvPicPr>
          <p:cNvPr id="10" name="Picture 12" descr="C:\Users\Q0HECWPL\AppData\Local\Temp\1\SNAGHTML45d28fa.PNG">
            <a:extLst>
              <a:ext uri="{FF2B5EF4-FFF2-40B4-BE49-F238E27FC236}">
                <a16:creationId xmlns:a16="http://schemas.microsoft.com/office/drawing/2014/main" id="{8FE9AFFE-0F47-FAD5-EEF6-E224E58C039F}"/>
              </a:ext>
            </a:extLst>
          </p:cNvPr>
          <p:cNvPicPr>
            <a:picLocks noChangeAspect="1" noChangeArrowheads="1"/>
          </p:cNvPicPr>
          <p:nvPr/>
        </p:nvPicPr>
        <p:blipFill>
          <a:blip r:embed="rId7" cstate="print"/>
          <a:srcRect/>
          <a:stretch>
            <a:fillRect/>
          </a:stretch>
        </p:blipFill>
        <p:spPr bwMode="auto">
          <a:xfrm>
            <a:off x="4166669" y="2122715"/>
            <a:ext cx="4772025" cy="4171951"/>
          </a:xfrm>
          <a:prstGeom prst="rect">
            <a:avLst/>
          </a:prstGeom>
          <a:noFill/>
        </p:spPr>
      </p:pic>
    </p:spTree>
    <p:extLst>
      <p:ext uri="{BB962C8B-B14F-4D97-AF65-F5344CB8AC3E}">
        <p14:creationId xmlns:p14="http://schemas.microsoft.com/office/powerpoint/2010/main" val="63509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Critical infrastructure report</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8" name="Picture 2" descr="C:\Users\Q0HECWPL\AppData\Local\Temp\1\SNAGHTML49fda30.PNG">
            <a:extLst>
              <a:ext uri="{FF2B5EF4-FFF2-40B4-BE49-F238E27FC236}">
                <a16:creationId xmlns:a16="http://schemas.microsoft.com/office/drawing/2014/main" id="{440B8744-2B41-4377-634C-F02A8416EFA4}"/>
              </a:ext>
            </a:extLst>
          </p:cNvPr>
          <p:cNvPicPr>
            <a:picLocks noChangeAspect="1" noChangeArrowheads="1"/>
          </p:cNvPicPr>
          <p:nvPr/>
        </p:nvPicPr>
        <p:blipFill>
          <a:blip r:embed="rId3" cstate="print"/>
          <a:srcRect/>
          <a:stretch>
            <a:fillRect/>
          </a:stretch>
        </p:blipFill>
        <p:spPr bwMode="auto">
          <a:xfrm>
            <a:off x="3113154" y="1479189"/>
            <a:ext cx="5965692" cy="4656673"/>
          </a:xfrm>
          <a:prstGeom prst="rect">
            <a:avLst/>
          </a:prstGeom>
          <a:noFill/>
        </p:spPr>
      </p:pic>
    </p:spTree>
    <p:extLst>
      <p:ext uri="{BB962C8B-B14F-4D97-AF65-F5344CB8AC3E}">
        <p14:creationId xmlns:p14="http://schemas.microsoft.com/office/powerpoint/2010/main" val="9847859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Impact response Report</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8" name="Picture 2" descr="C:\Users\Q0HECWPL\AppData\Local\Temp\1\SNAGHTML487657d.PNG">
            <a:extLst>
              <a:ext uri="{FF2B5EF4-FFF2-40B4-BE49-F238E27FC236}">
                <a16:creationId xmlns:a16="http://schemas.microsoft.com/office/drawing/2014/main" id="{C3166787-D6D6-AEA6-C6FD-4E1C8E8D8F49}"/>
              </a:ext>
            </a:extLst>
          </p:cNvPr>
          <p:cNvPicPr>
            <a:picLocks noChangeAspect="1" noChangeArrowheads="1"/>
          </p:cNvPicPr>
          <p:nvPr/>
        </p:nvPicPr>
        <p:blipFill>
          <a:blip r:embed="rId3" cstate="print"/>
          <a:srcRect/>
          <a:stretch>
            <a:fillRect/>
          </a:stretch>
        </p:blipFill>
        <p:spPr bwMode="auto">
          <a:xfrm>
            <a:off x="3531053" y="1045275"/>
            <a:ext cx="5129893" cy="5524500"/>
          </a:xfrm>
          <a:prstGeom prst="rect">
            <a:avLst/>
          </a:prstGeom>
          <a:noFill/>
        </p:spPr>
      </p:pic>
    </p:spTree>
    <p:extLst>
      <p:ext uri="{BB962C8B-B14F-4D97-AF65-F5344CB8AC3E}">
        <p14:creationId xmlns:p14="http://schemas.microsoft.com/office/powerpoint/2010/main" val="36501855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ECAM (indirect Economics)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8" name="Picture 2" descr="C:\Users\Q0HECWPL\AppData\Local\Temp\1\SNAGHTML49e40de.PNG">
            <a:extLst>
              <a:ext uri="{FF2B5EF4-FFF2-40B4-BE49-F238E27FC236}">
                <a16:creationId xmlns:a16="http://schemas.microsoft.com/office/drawing/2014/main" id="{D2E6966B-A906-A244-EEE1-014068DBBF86}"/>
              </a:ext>
            </a:extLst>
          </p:cNvPr>
          <p:cNvPicPr>
            <a:picLocks noChangeAspect="1" noChangeArrowheads="1"/>
          </p:cNvPicPr>
          <p:nvPr/>
        </p:nvPicPr>
        <p:blipFill>
          <a:blip r:embed="rId3" cstate="print"/>
          <a:srcRect/>
          <a:stretch>
            <a:fillRect/>
          </a:stretch>
        </p:blipFill>
        <p:spPr bwMode="auto">
          <a:xfrm>
            <a:off x="3771900" y="1088613"/>
            <a:ext cx="4648200" cy="5437824"/>
          </a:xfrm>
          <a:prstGeom prst="rect">
            <a:avLst/>
          </a:prstGeom>
          <a:noFill/>
        </p:spPr>
      </p:pic>
    </p:spTree>
    <p:extLst>
      <p:ext uri="{BB962C8B-B14F-4D97-AF65-F5344CB8AC3E}">
        <p14:creationId xmlns:p14="http://schemas.microsoft.com/office/powerpoint/2010/main" val="26030879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HEC-FIA computes single event damages, estimating life and economic losses:</a:t>
            </a:r>
          </a:p>
          <a:p>
            <a:pPr lvl="2"/>
            <a:r>
              <a:rPr lang="en-US" sz="2000" dirty="0"/>
              <a:t>Structure loss</a:t>
            </a:r>
          </a:p>
          <a:p>
            <a:pPr lvl="2"/>
            <a:r>
              <a:rPr lang="en-US" sz="2000" dirty="0"/>
              <a:t>Agricultural loss</a:t>
            </a:r>
          </a:p>
          <a:p>
            <a:pPr lvl="2"/>
            <a:r>
              <a:rPr lang="en-US" sz="2000" dirty="0"/>
              <a:t>Indirect economic loss</a:t>
            </a:r>
          </a:p>
          <a:p>
            <a:pPr lvl="2"/>
            <a:r>
              <a:rPr lang="en-US" sz="2000" dirty="0"/>
              <a:t>Life Loss</a:t>
            </a:r>
          </a:p>
          <a:p>
            <a:pPr lvl="2"/>
            <a:endParaRPr lang="en-US" sz="1600" dirty="0"/>
          </a:p>
          <a:p>
            <a:pPr lvl="2"/>
            <a:endParaRPr lang="en-US" sz="1600" dirty="0"/>
          </a:p>
          <a:p>
            <a:pPr lvl="2"/>
            <a:endParaRPr lang="en-US" sz="1600" dirty="0"/>
          </a:p>
          <a:p>
            <a:pPr marL="0" lvl="1" indent="0">
              <a:buNone/>
            </a:pPr>
            <a:r>
              <a:rPr lang="en-US" sz="2400" dirty="0"/>
              <a:t>HEC-FIA inputs include:</a:t>
            </a:r>
          </a:p>
          <a:p>
            <a:pPr lvl="2"/>
            <a:r>
              <a:rPr lang="en-US" sz="2000" dirty="0"/>
              <a:t>National inventories of agricultural, structures, and terrain data</a:t>
            </a:r>
          </a:p>
          <a:p>
            <a:pPr lvl="2"/>
            <a:r>
              <a:rPr lang="en-US" sz="2000" dirty="0"/>
              <a:t>Hydraulic data</a:t>
            </a:r>
          </a:p>
          <a:p>
            <a:pPr lvl="3"/>
            <a:r>
              <a:rPr lang="en-US" sz="2000" dirty="0"/>
              <a:t>Stage hydrographs</a:t>
            </a:r>
          </a:p>
          <a:p>
            <a:pPr lvl="3"/>
            <a:r>
              <a:rPr lang="en-US" sz="2000" dirty="0"/>
              <a:t>Gridded Data (Maximum Depth, Arrival Time, and Duration)</a:t>
            </a:r>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Summary – Computes and inputs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spTree>
    <p:extLst>
      <p:ext uri="{BB962C8B-B14F-4D97-AF65-F5344CB8AC3E}">
        <p14:creationId xmlns:p14="http://schemas.microsoft.com/office/powerpoint/2010/main" val="5838120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HEC-FIA economic damage estimate methodology is a function of maximum depth</a:t>
            </a:r>
            <a:br>
              <a:rPr lang="en-US" sz="2400" dirty="0"/>
            </a:br>
            <a:endParaRPr lang="en-US" sz="2400" dirty="0"/>
          </a:p>
          <a:p>
            <a:pPr marL="0" lvl="1" indent="0">
              <a:buNone/>
            </a:pPr>
            <a:r>
              <a:rPr lang="en-US" sz="2400" dirty="0"/>
              <a:t>HEC-FIA Output Reports include:</a:t>
            </a:r>
          </a:p>
          <a:p>
            <a:pPr lvl="2"/>
            <a:r>
              <a:rPr lang="en-US" sz="2000" dirty="0"/>
              <a:t>Individual Structure Damage Report</a:t>
            </a:r>
            <a:br>
              <a:rPr lang="en-US" sz="2000" dirty="0"/>
            </a:br>
            <a:endParaRPr lang="en-US" sz="2000" dirty="0"/>
          </a:p>
          <a:p>
            <a:pPr lvl="2"/>
            <a:r>
              <a:rPr lang="en-US" sz="2000" dirty="0"/>
              <a:t>Aggregated Consequences Damage Report</a:t>
            </a:r>
            <a:br>
              <a:rPr lang="en-US" sz="2000" dirty="0"/>
            </a:br>
            <a:endParaRPr lang="en-US" sz="2000" dirty="0"/>
          </a:p>
          <a:p>
            <a:pPr lvl="2"/>
            <a:r>
              <a:rPr lang="en-US" sz="2000" dirty="0"/>
              <a:t>Critical Infrastructure Report</a:t>
            </a:r>
            <a:br>
              <a:rPr lang="en-US" sz="2000" dirty="0"/>
            </a:br>
            <a:endParaRPr lang="en-US" sz="2000" dirty="0"/>
          </a:p>
          <a:p>
            <a:pPr lvl="2"/>
            <a:r>
              <a:rPr lang="en-US" sz="2000" dirty="0"/>
              <a:t>Impact Response Report</a:t>
            </a:r>
            <a:br>
              <a:rPr lang="en-US" sz="2000" dirty="0"/>
            </a:br>
            <a:endParaRPr lang="en-US" sz="2000" dirty="0"/>
          </a:p>
          <a:p>
            <a:pPr lvl="2"/>
            <a:r>
              <a:rPr lang="en-US" sz="2000" dirty="0"/>
              <a:t>ECAM (Indirect Economics) Report</a:t>
            </a:r>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Summary – Method and Results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spTree>
    <p:extLst>
      <p:ext uri="{BB962C8B-B14F-4D97-AF65-F5344CB8AC3E}">
        <p14:creationId xmlns:p14="http://schemas.microsoft.com/office/powerpoint/2010/main" val="13218990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98395AD3-01A2-113B-8C4F-725BCAD5294C}"/>
              </a:ext>
            </a:extLst>
          </p:cNvPr>
          <p:cNvSpPr>
            <a:spLocks noGrp="1"/>
          </p:cNvSpPr>
          <p:nvPr>
            <p:ph sz="quarter" idx="10"/>
          </p:nvPr>
        </p:nvSpPr>
        <p:spPr>
          <a:xfrm>
            <a:off x="266700" y="1291904"/>
            <a:ext cx="11658600" cy="5337495"/>
          </a:xfrm>
        </p:spPr>
        <p:txBody>
          <a:bodyPr/>
          <a:lstStyle/>
          <a:p>
            <a:pPr marL="514350" lvl="1" indent="-514350">
              <a:buFont typeface="+mj-lt"/>
              <a:buAutoNum type="arabicPeriod"/>
            </a:pPr>
            <a:r>
              <a:rPr lang="en-US" sz="2400" dirty="0"/>
              <a:t>What is HEC-FIA and its purpose in CWMS?</a:t>
            </a:r>
            <a:br>
              <a:rPr lang="en-US" sz="2400" dirty="0"/>
            </a:br>
            <a:endParaRPr lang="en-US" sz="2400" dirty="0"/>
          </a:p>
          <a:p>
            <a:pPr marL="514350" lvl="1" indent="-514350">
              <a:buFont typeface="+mj-lt"/>
              <a:buAutoNum type="arabicPeriod"/>
            </a:pPr>
            <a:r>
              <a:rPr lang="en-US" sz="2400" dirty="0"/>
              <a:t>What are the inputs to HEC-FIA?</a:t>
            </a:r>
            <a:br>
              <a:rPr lang="en-US" sz="2400" dirty="0"/>
            </a:br>
            <a:endParaRPr lang="en-US" sz="2400" dirty="0"/>
          </a:p>
          <a:p>
            <a:pPr marL="514350" lvl="1" indent="-514350">
              <a:buFont typeface="+mj-lt"/>
              <a:buAutoNum type="arabicPeriod"/>
            </a:pPr>
            <a:r>
              <a:rPr lang="en-US" sz="2400" dirty="0"/>
              <a:t>What are the damage computations in HEC-FIA?</a:t>
            </a:r>
            <a:br>
              <a:rPr lang="en-US" sz="2400" dirty="0"/>
            </a:br>
            <a:endParaRPr lang="en-US" sz="2400" dirty="0"/>
          </a:p>
          <a:p>
            <a:pPr marL="514350" lvl="1" indent="-514350">
              <a:buFont typeface="+mj-lt"/>
              <a:buAutoNum type="arabicPeriod"/>
            </a:pPr>
            <a:r>
              <a:rPr lang="en-US" sz="2400" dirty="0"/>
              <a:t>What are the various reports available in HEC-FIA?</a:t>
            </a:r>
            <a:br>
              <a:rPr lang="en-US" sz="2400" dirty="0"/>
            </a:br>
            <a:endParaRPr lang="en-US" sz="2400" dirty="0"/>
          </a:p>
          <a:p>
            <a:pPr marL="514350" lvl="1" indent="-514350">
              <a:buFont typeface="+mj-lt"/>
              <a:buAutoNum type="arabicPeriod"/>
            </a:pPr>
            <a:r>
              <a:rPr lang="en-US" sz="2400"/>
              <a:t>Brief </a:t>
            </a:r>
            <a:r>
              <a:rPr lang="en-US" sz="2400" dirty="0"/>
              <a:t>introduction to Flood Damages Reduced calculations in HEC-FIA</a:t>
            </a:r>
          </a:p>
        </p:txBody>
      </p:sp>
      <p:sp>
        <p:nvSpPr>
          <p:cNvPr id="7" name="Title 6">
            <a:extLst>
              <a:ext uri="{FF2B5EF4-FFF2-40B4-BE49-F238E27FC236}">
                <a16:creationId xmlns:a16="http://schemas.microsoft.com/office/drawing/2014/main" id="{7235E168-CD9B-CF75-2B74-3124823D5274}"/>
              </a:ext>
            </a:extLst>
          </p:cNvPr>
          <p:cNvSpPr>
            <a:spLocks noGrp="1"/>
          </p:cNvSpPr>
          <p:nvPr>
            <p:ph type="title"/>
          </p:nvPr>
        </p:nvSpPr>
        <p:spPr/>
        <p:txBody>
          <a:bodyPr/>
          <a:lstStyle/>
          <a:p>
            <a:r>
              <a:rPr lang="en-US" dirty="0"/>
              <a:t>Outline</a:t>
            </a:r>
          </a:p>
        </p:txBody>
      </p:sp>
    </p:spTree>
    <p:extLst>
      <p:ext uri="{BB962C8B-B14F-4D97-AF65-F5344CB8AC3E}">
        <p14:creationId xmlns:p14="http://schemas.microsoft.com/office/powerpoint/2010/main" val="31185359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Legacy Methodology</a:t>
            </a:r>
          </a:p>
          <a:p>
            <a:pPr lvl="1"/>
            <a:endParaRPr lang="en-US" sz="2800" dirty="0"/>
          </a:p>
          <a:p>
            <a:pPr lvl="2"/>
            <a:r>
              <a:rPr lang="en-US" sz="2000" dirty="0"/>
              <a:t>Index location Damage Curves</a:t>
            </a:r>
          </a:p>
          <a:p>
            <a:pPr lvl="2"/>
            <a:endParaRPr lang="en-US" sz="2000" dirty="0"/>
          </a:p>
          <a:p>
            <a:pPr lvl="2"/>
            <a:r>
              <a:rPr lang="en-US" sz="2000" dirty="0"/>
              <a:t>Lots of data baked into single location</a:t>
            </a:r>
          </a:p>
          <a:p>
            <a:pPr lvl="3"/>
            <a:r>
              <a:rPr lang="en-US" sz="2000" dirty="0"/>
              <a:t>Long reaches</a:t>
            </a:r>
          </a:p>
          <a:p>
            <a:pPr lvl="3"/>
            <a:r>
              <a:rPr lang="en-US" sz="2000" dirty="0"/>
              <a:t>Mixed Consequence types</a:t>
            </a:r>
          </a:p>
          <a:p>
            <a:pPr lvl="3"/>
            <a:r>
              <a:rPr lang="en-US" sz="2000" dirty="0"/>
              <a:t>Hydraulics </a:t>
            </a:r>
          </a:p>
          <a:p>
            <a:pPr lvl="3"/>
            <a:endParaRPr lang="en-US" sz="2000" dirty="0"/>
          </a:p>
          <a:p>
            <a:pPr lvl="2"/>
            <a:r>
              <a:rPr lang="en-US" sz="2000" dirty="0"/>
              <a:t>Shortfalls</a:t>
            </a:r>
          </a:p>
          <a:p>
            <a:pPr lvl="3"/>
            <a:r>
              <a:rPr lang="en-US" sz="2000" dirty="0"/>
              <a:t>Outdated</a:t>
            </a:r>
          </a:p>
          <a:p>
            <a:pPr lvl="3"/>
            <a:r>
              <a:rPr lang="en-US" sz="2000" dirty="0"/>
              <a:t>Often undocumented</a:t>
            </a:r>
          </a:p>
          <a:p>
            <a:pPr lvl="3"/>
            <a:r>
              <a:rPr lang="en-US" sz="2000" dirty="0"/>
              <a:t>Black Box approach</a:t>
            </a:r>
            <a:endParaRPr lang="en-US" sz="1800" dirty="0"/>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Flood Damages Reduced - Legacy</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2" name="Picture 1">
            <a:extLst>
              <a:ext uri="{FF2B5EF4-FFF2-40B4-BE49-F238E27FC236}">
                <a16:creationId xmlns:a16="http://schemas.microsoft.com/office/drawing/2014/main" id="{59AAF1E7-DA47-9907-1AA3-8C3A967A78EB}"/>
              </a:ext>
            </a:extLst>
          </p:cNvPr>
          <p:cNvPicPr>
            <a:picLocks noChangeAspect="1"/>
          </p:cNvPicPr>
          <p:nvPr/>
        </p:nvPicPr>
        <p:blipFill>
          <a:blip r:embed="rId3"/>
          <a:stretch>
            <a:fillRect/>
          </a:stretch>
        </p:blipFill>
        <p:spPr>
          <a:xfrm>
            <a:off x="5234750" y="990600"/>
            <a:ext cx="4139543" cy="2938527"/>
          </a:xfrm>
          <a:prstGeom prst="rect">
            <a:avLst/>
          </a:prstGeom>
        </p:spPr>
      </p:pic>
      <p:pic>
        <p:nvPicPr>
          <p:cNvPr id="3" name="Picture 2">
            <a:extLst>
              <a:ext uri="{FF2B5EF4-FFF2-40B4-BE49-F238E27FC236}">
                <a16:creationId xmlns:a16="http://schemas.microsoft.com/office/drawing/2014/main" id="{B0368D64-2986-5201-2366-E6D9EF4E4653}"/>
              </a:ext>
            </a:extLst>
          </p:cNvPr>
          <p:cNvPicPr>
            <a:picLocks noChangeAspect="1"/>
          </p:cNvPicPr>
          <p:nvPr/>
        </p:nvPicPr>
        <p:blipFill>
          <a:blip r:embed="rId4"/>
          <a:stretch>
            <a:fillRect/>
          </a:stretch>
        </p:blipFill>
        <p:spPr>
          <a:xfrm>
            <a:off x="4812127" y="3952878"/>
            <a:ext cx="5093333" cy="1967971"/>
          </a:xfrm>
          <a:prstGeom prst="rect">
            <a:avLst/>
          </a:prstGeom>
          <a:ln w="12700">
            <a:solidFill>
              <a:srgbClr val="0070C0"/>
            </a:solidFill>
          </a:ln>
        </p:spPr>
      </p:pic>
    </p:spTree>
    <p:extLst>
      <p:ext uri="{BB962C8B-B14F-4D97-AF65-F5344CB8AC3E}">
        <p14:creationId xmlns:p14="http://schemas.microsoft.com/office/powerpoint/2010/main" val="1741240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Flood Damages Reduced in CWMS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8" name="Picture 7">
            <a:extLst>
              <a:ext uri="{FF2B5EF4-FFF2-40B4-BE49-F238E27FC236}">
                <a16:creationId xmlns:a16="http://schemas.microsoft.com/office/drawing/2014/main" id="{8F304D9B-AE3E-E700-F19C-E6A534171D39}"/>
              </a:ext>
            </a:extLst>
          </p:cNvPr>
          <p:cNvPicPr>
            <a:picLocks noChangeAspect="1"/>
          </p:cNvPicPr>
          <p:nvPr/>
        </p:nvPicPr>
        <p:blipFill rotWithShape="1">
          <a:blip r:embed="rId3"/>
          <a:srcRect r="4638" b="13701"/>
          <a:stretch/>
        </p:blipFill>
        <p:spPr>
          <a:xfrm>
            <a:off x="2019579" y="1009081"/>
            <a:ext cx="8152841" cy="4993330"/>
          </a:xfrm>
          <a:prstGeom prst="rect">
            <a:avLst/>
          </a:prstGeom>
        </p:spPr>
      </p:pic>
      <p:pic>
        <p:nvPicPr>
          <p:cNvPr id="9" name="Picture 8">
            <a:extLst>
              <a:ext uri="{FF2B5EF4-FFF2-40B4-BE49-F238E27FC236}">
                <a16:creationId xmlns:a16="http://schemas.microsoft.com/office/drawing/2014/main" id="{5F3E349E-33E2-A1AA-DB80-BD221B3B3D22}"/>
              </a:ext>
            </a:extLst>
          </p:cNvPr>
          <p:cNvPicPr>
            <a:picLocks noChangeAspect="1"/>
          </p:cNvPicPr>
          <p:nvPr/>
        </p:nvPicPr>
        <p:blipFill>
          <a:blip r:embed="rId4"/>
          <a:stretch>
            <a:fillRect/>
          </a:stretch>
        </p:blipFill>
        <p:spPr>
          <a:xfrm>
            <a:off x="2019579" y="990600"/>
            <a:ext cx="8152841" cy="5003597"/>
          </a:xfrm>
          <a:prstGeom prst="rect">
            <a:avLst/>
          </a:prstGeom>
        </p:spPr>
      </p:pic>
      <p:pic>
        <p:nvPicPr>
          <p:cNvPr id="10" name="Picture 9">
            <a:extLst>
              <a:ext uri="{FF2B5EF4-FFF2-40B4-BE49-F238E27FC236}">
                <a16:creationId xmlns:a16="http://schemas.microsoft.com/office/drawing/2014/main" id="{7205EB6A-19A8-E75F-B6A5-E6095CB2B069}"/>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151371" y="3326832"/>
            <a:ext cx="476187" cy="789955"/>
          </a:xfrm>
          <a:prstGeom prst="rect">
            <a:avLst/>
          </a:prstGeom>
        </p:spPr>
      </p:pic>
      <p:pic>
        <p:nvPicPr>
          <p:cNvPr id="11" name="Picture 10">
            <a:extLst>
              <a:ext uri="{FF2B5EF4-FFF2-40B4-BE49-F238E27FC236}">
                <a16:creationId xmlns:a16="http://schemas.microsoft.com/office/drawing/2014/main" id="{BE66179F-0330-137C-AB2C-98FE5869A83A}"/>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857907" y="3721810"/>
            <a:ext cx="476187" cy="789955"/>
          </a:xfrm>
          <a:prstGeom prst="rect">
            <a:avLst/>
          </a:prstGeom>
        </p:spPr>
      </p:pic>
      <p:pic>
        <p:nvPicPr>
          <p:cNvPr id="12" name="Picture 11">
            <a:extLst>
              <a:ext uri="{FF2B5EF4-FFF2-40B4-BE49-F238E27FC236}">
                <a16:creationId xmlns:a16="http://schemas.microsoft.com/office/drawing/2014/main" id="{9F0E8F03-3B26-AF70-439B-7F4C93D89BE9}"/>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857907" y="4770833"/>
            <a:ext cx="476187" cy="789955"/>
          </a:xfrm>
          <a:prstGeom prst="rect">
            <a:avLst/>
          </a:prstGeom>
        </p:spPr>
      </p:pic>
      <p:pic>
        <p:nvPicPr>
          <p:cNvPr id="13" name="Picture 12">
            <a:extLst>
              <a:ext uri="{FF2B5EF4-FFF2-40B4-BE49-F238E27FC236}">
                <a16:creationId xmlns:a16="http://schemas.microsoft.com/office/drawing/2014/main" id="{75FE6123-6CEC-EFD3-0943-214416140115}"/>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904880" y="1649462"/>
            <a:ext cx="476187" cy="789955"/>
          </a:xfrm>
          <a:prstGeom prst="rect">
            <a:avLst/>
          </a:prstGeom>
        </p:spPr>
      </p:pic>
      <p:pic>
        <p:nvPicPr>
          <p:cNvPr id="14" name="Picture 13">
            <a:extLst>
              <a:ext uri="{FF2B5EF4-FFF2-40B4-BE49-F238E27FC236}">
                <a16:creationId xmlns:a16="http://schemas.microsoft.com/office/drawing/2014/main" id="{0B220495-5395-C26D-1043-42C638E88179}"/>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8919890" y="1913470"/>
            <a:ext cx="476187" cy="789955"/>
          </a:xfrm>
          <a:prstGeom prst="rect">
            <a:avLst/>
          </a:prstGeom>
        </p:spPr>
      </p:pic>
    </p:spTree>
    <p:extLst>
      <p:ext uri="{BB962C8B-B14F-4D97-AF65-F5344CB8AC3E}">
        <p14:creationId xmlns:p14="http://schemas.microsoft.com/office/powerpoint/2010/main" val="2739445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par>
                                <p:cTn id="13" presetID="10"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HEC-FIA Without Levee Estimate</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sp>
        <p:nvSpPr>
          <p:cNvPr id="8" name="Freeform 19">
            <a:extLst>
              <a:ext uri="{FF2B5EF4-FFF2-40B4-BE49-F238E27FC236}">
                <a16:creationId xmlns:a16="http://schemas.microsoft.com/office/drawing/2014/main" id="{E76AF892-4CD4-12CF-627E-887F247C9F00}"/>
              </a:ext>
            </a:extLst>
          </p:cNvPr>
          <p:cNvSpPr/>
          <p:nvPr/>
        </p:nvSpPr>
        <p:spPr>
          <a:xfrm>
            <a:off x="7431802" y="3802384"/>
            <a:ext cx="488540" cy="110179"/>
          </a:xfrm>
          <a:custGeom>
            <a:avLst/>
            <a:gdLst>
              <a:gd name="connsiteX0" fmla="*/ 0 w 561702"/>
              <a:gd name="connsiteY0" fmla="*/ 130628 h 130628"/>
              <a:gd name="connsiteX1" fmla="*/ 561702 w 561702"/>
              <a:gd name="connsiteY1" fmla="*/ 0 h 130628"/>
            </a:gdLst>
            <a:ahLst/>
            <a:cxnLst>
              <a:cxn ang="0">
                <a:pos x="connsiteX0" y="connsiteY0"/>
              </a:cxn>
              <a:cxn ang="0">
                <a:pos x="connsiteX1" y="connsiteY1"/>
              </a:cxn>
            </a:cxnLst>
            <a:rect l="l" t="t" r="r" b="b"/>
            <a:pathLst>
              <a:path w="561702" h="130628">
                <a:moveTo>
                  <a:pt x="0" y="130628"/>
                </a:moveTo>
                <a:lnTo>
                  <a:pt x="561702" y="0"/>
                </a:lnTo>
              </a:path>
            </a:pathLst>
          </a:custGeom>
          <a:noFill/>
          <a:ln w="9525" cap="flat" cmpd="sng" algn="ctr">
            <a:noFill/>
            <a:prstDash val="solid"/>
          </a:ln>
          <a:effectLst/>
        </p:spPr>
        <p:txBody>
          <a:bodyPr rtlCol="0" anchor="ctr"/>
          <a:lstStyle/>
          <a:p>
            <a:pPr algn="ctr" defTabSz="685800">
              <a:defRPr/>
            </a:pPr>
            <a:endParaRPr lang="en-US" sz="1350" kern="0" dirty="0">
              <a:solidFill>
                <a:srgbClr val="83847A"/>
              </a:solidFill>
              <a:latin typeface="Arial"/>
            </a:endParaRPr>
          </a:p>
        </p:txBody>
      </p:sp>
      <p:sp>
        <p:nvSpPr>
          <p:cNvPr id="9" name="Rectangle 8">
            <a:extLst>
              <a:ext uri="{FF2B5EF4-FFF2-40B4-BE49-F238E27FC236}">
                <a16:creationId xmlns:a16="http://schemas.microsoft.com/office/drawing/2014/main" id="{86302B6E-121E-CBDB-AEC8-ED08AB910D5A}"/>
              </a:ext>
            </a:extLst>
          </p:cNvPr>
          <p:cNvSpPr/>
          <p:nvPr/>
        </p:nvSpPr>
        <p:spPr>
          <a:xfrm>
            <a:off x="4869359" y="2680765"/>
            <a:ext cx="1962218" cy="6942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chemeClr val="tx1"/>
                </a:solidFill>
              </a:rPr>
              <a:t>Regulated</a:t>
            </a:r>
          </a:p>
          <a:p>
            <a:pPr algn="ctr"/>
            <a:r>
              <a:rPr lang="en-US" sz="2100" dirty="0">
                <a:solidFill>
                  <a:schemeClr val="tx1"/>
                </a:solidFill>
              </a:rPr>
              <a:t>(with levees)</a:t>
            </a:r>
            <a:r>
              <a:rPr lang="en-US" sz="2100" dirty="0">
                <a:solidFill>
                  <a:srgbClr val="FFFF00"/>
                </a:solidFill>
              </a:rPr>
              <a:t> </a:t>
            </a:r>
          </a:p>
        </p:txBody>
      </p:sp>
      <p:sp>
        <p:nvSpPr>
          <p:cNvPr id="10" name="Rectangle 9">
            <a:extLst>
              <a:ext uri="{FF2B5EF4-FFF2-40B4-BE49-F238E27FC236}">
                <a16:creationId xmlns:a16="http://schemas.microsoft.com/office/drawing/2014/main" id="{611F14E8-1BF1-7DAC-16C1-30A38B519871}"/>
              </a:ext>
            </a:extLst>
          </p:cNvPr>
          <p:cNvSpPr/>
          <p:nvPr/>
        </p:nvSpPr>
        <p:spPr>
          <a:xfrm>
            <a:off x="4833065" y="4175229"/>
            <a:ext cx="2060834" cy="6942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chemeClr val="tx1"/>
                </a:solidFill>
              </a:rPr>
              <a:t>Unregulated</a:t>
            </a:r>
          </a:p>
          <a:p>
            <a:pPr algn="ctr"/>
            <a:r>
              <a:rPr lang="en-US" sz="2100" dirty="0">
                <a:solidFill>
                  <a:schemeClr val="tx1"/>
                </a:solidFill>
              </a:rPr>
              <a:t>(with levees)</a:t>
            </a:r>
          </a:p>
        </p:txBody>
      </p:sp>
      <p:cxnSp>
        <p:nvCxnSpPr>
          <p:cNvPr id="11" name="Elbow Connector 20">
            <a:extLst>
              <a:ext uri="{FF2B5EF4-FFF2-40B4-BE49-F238E27FC236}">
                <a16:creationId xmlns:a16="http://schemas.microsoft.com/office/drawing/2014/main" id="{9C76C1F7-6BE5-64D8-E5A3-6F43589749E7}"/>
              </a:ext>
            </a:extLst>
          </p:cNvPr>
          <p:cNvCxnSpPr>
            <a:cxnSpLocks/>
            <a:stCxn id="13" idx="3"/>
            <a:endCxn id="15" idx="0"/>
          </p:cNvCxnSpPr>
          <p:nvPr/>
        </p:nvCxnSpPr>
        <p:spPr>
          <a:xfrm>
            <a:off x="6256453" y="2382986"/>
            <a:ext cx="1280946" cy="978472"/>
          </a:xfrm>
          <a:prstGeom prst="bentConnector2">
            <a:avLst/>
          </a:prstGeom>
          <a:ln w="349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0AD049B3-BCE8-FA75-EA42-5145E9052C6C}"/>
              </a:ext>
            </a:extLst>
          </p:cNvPr>
          <p:cNvCxnSpPr>
            <a:cxnSpLocks/>
            <a:stCxn id="14" idx="3"/>
            <a:endCxn id="15" idx="1"/>
          </p:cNvCxnSpPr>
          <p:nvPr/>
        </p:nvCxnSpPr>
        <p:spPr>
          <a:xfrm flipV="1">
            <a:off x="6222075" y="3840625"/>
            <a:ext cx="836157" cy="831"/>
          </a:xfrm>
          <a:prstGeom prst="straightConnector1">
            <a:avLst/>
          </a:prstGeom>
          <a:ln w="381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2FDE89F-579F-B6C8-072D-877789A3B331}"/>
              </a:ext>
            </a:extLst>
          </p:cNvPr>
          <p:cNvPicPr>
            <a:picLocks noChangeAspect="1"/>
          </p:cNvPicPr>
          <p:nvPr/>
        </p:nvPicPr>
        <p:blipFill>
          <a:blip r:embed="rId3"/>
          <a:stretch>
            <a:fillRect/>
          </a:stretch>
        </p:blipFill>
        <p:spPr>
          <a:xfrm>
            <a:off x="5456405" y="1984740"/>
            <a:ext cx="800048" cy="796492"/>
          </a:xfrm>
          <a:prstGeom prst="rect">
            <a:avLst/>
          </a:prstGeom>
        </p:spPr>
      </p:pic>
      <p:pic>
        <p:nvPicPr>
          <p:cNvPr id="14" name="Picture 13">
            <a:extLst>
              <a:ext uri="{FF2B5EF4-FFF2-40B4-BE49-F238E27FC236}">
                <a16:creationId xmlns:a16="http://schemas.microsoft.com/office/drawing/2014/main" id="{5201F3F7-19C6-1A57-5CD8-12774AAFBD29}"/>
              </a:ext>
            </a:extLst>
          </p:cNvPr>
          <p:cNvPicPr>
            <a:picLocks noChangeAspect="1"/>
          </p:cNvPicPr>
          <p:nvPr/>
        </p:nvPicPr>
        <p:blipFill>
          <a:blip r:embed="rId3"/>
          <a:stretch>
            <a:fillRect/>
          </a:stretch>
        </p:blipFill>
        <p:spPr>
          <a:xfrm>
            <a:off x="5422027" y="3443210"/>
            <a:ext cx="800048" cy="796492"/>
          </a:xfrm>
          <a:prstGeom prst="rect">
            <a:avLst/>
          </a:prstGeom>
        </p:spPr>
      </p:pic>
      <p:pic>
        <p:nvPicPr>
          <p:cNvPr id="15" name="Picture 14">
            <a:extLst>
              <a:ext uri="{FF2B5EF4-FFF2-40B4-BE49-F238E27FC236}">
                <a16:creationId xmlns:a16="http://schemas.microsoft.com/office/drawing/2014/main" id="{18DE1CE3-23FC-68AC-B1C9-A3AFF67BEC4D}"/>
              </a:ext>
            </a:extLst>
          </p:cNvPr>
          <p:cNvPicPr>
            <a:picLocks noChangeAspect="1"/>
          </p:cNvPicPr>
          <p:nvPr/>
        </p:nvPicPr>
        <p:blipFill>
          <a:blip r:embed="rId4"/>
          <a:stretch>
            <a:fillRect/>
          </a:stretch>
        </p:blipFill>
        <p:spPr>
          <a:xfrm>
            <a:off x="7058232" y="3361458"/>
            <a:ext cx="958334" cy="958334"/>
          </a:xfrm>
          <a:prstGeom prst="rect">
            <a:avLst/>
          </a:prstGeom>
        </p:spPr>
      </p:pic>
      <p:pic>
        <p:nvPicPr>
          <p:cNvPr id="16" name="Content Placeholder 5">
            <a:extLst>
              <a:ext uri="{FF2B5EF4-FFF2-40B4-BE49-F238E27FC236}">
                <a16:creationId xmlns:a16="http://schemas.microsoft.com/office/drawing/2014/main" id="{C69AA470-308D-B1B4-9A4E-1D3A860E1747}"/>
              </a:ext>
            </a:extLst>
          </p:cNvPr>
          <p:cNvPicPr>
            <a:picLocks noChangeAspect="1"/>
          </p:cNvPicPr>
          <p:nvPr/>
        </p:nvPicPr>
        <p:blipFill rotWithShape="1">
          <a:blip r:embed="rId5"/>
          <a:srcRect t="10549" r="3759" b="2913"/>
          <a:stretch/>
        </p:blipFill>
        <p:spPr bwMode="auto">
          <a:xfrm>
            <a:off x="3141868" y="1776418"/>
            <a:ext cx="5549620" cy="3550435"/>
          </a:xfrm>
          <a:prstGeom prst="rect">
            <a:avLst/>
          </a:prstGeom>
          <a:noFill/>
          <a:ln w="9525">
            <a:noFill/>
            <a:miter lim="800000"/>
            <a:headEnd/>
            <a:tailEnd/>
          </a:ln>
        </p:spPr>
      </p:pic>
      <p:cxnSp>
        <p:nvCxnSpPr>
          <p:cNvPr id="17" name="Straight Connector 16">
            <a:extLst>
              <a:ext uri="{FF2B5EF4-FFF2-40B4-BE49-F238E27FC236}">
                <a16:creationId xmlns:a16="http://schemas.microsoft.com/office/drawing/2014/main" id="{AA566CA4-3F56-A69B-905D-C1564C47BF36}"/>
              </a:ext>
            </a:extLst>
          </p:cNvPr>
          <p:cNvCxnSpPr>
            <a:cxnSpLocks/>
          </p:cNvCxnSpPr>
          <p:nvPr/>
        </p:nvCxnSpPr>
        <p:spPr>
          <a:xfrm>
            <a:off x="3424512" y="2971050"/>
            <a:ext cx="4261007" cy="789134"/>
          </a:xfrm>
          <a:prstGeom prst="line">
            <a:avLst/>
          </a:prstGeom>
          <a:noFill/>
          <a:ln w="57150" cap="flat" cmpd="sng" algn="ctr">
            <a:solidFill>
              <a:srgbClr val="00B0F0"/>
            </a:solidFill>
            <a:prstDash val="sysDash"/>
          </a:ln>
          <a:effectLst/>
        </p:spPr>
      </p:cxnSp>
      <p:cxnSp>
        <p:nvCxnSpPr>
          <p:cNvPr id="18" name="Straight Connector 17">
            <a:extLst>
              <a:ext uri="{FF2B5EF4-FFF2-40B4-BE49-F238E27FC236}">
                <a16:creationId xmlns:a16="http://schemas.microsoft.com/office/drawing/2014/main" id="{AFEB03B7-EB07-C6B6-8667-2F25CB5AECBE}"/>
              </a:ext>
            </a:extLst>
          </p:cNvPr>
          <p:cNvCxnSpPr>
            <a:cxnSpLocks/>
          </p:cNvCxnSpPr>
          <p:nvPr/>
        </p:nvCxnSpPr>
        <p:spPr>
          <a:xfrm>
            <a:off x="5504467" y="2178793"/>
            <a:ext cx="3009442" cy="405367"/>
          </a:xfrm>
          <a:prstGeom prst="line">
            <a:avLst/>
          </a:prstGeom>
          <a:noFill/>
          <a:ln w="57150" cap="flat" cmpd="sng" algn="ctr">
            <a:solidFill>
              <a:srgbClr val="00B0F0"/>
            </a:solidFill>
            <a:prstDash val="sysDash"/>
          </a:ln>
          <a:effectLst/>
        </p:spPr>
      </p:cxnSp>
      <p:cxnSp>
        <p:nvCxnSpPr>
          <p:cNvPr id="19" name="Straight Connector 18">
            <a:extLst>
              <a:ext uri="{FF2B5EF4-FFF2-40B4-BE49-F238E27FC236}">
                <a16:creationId xmlns:a16="http://schemas.microsoft.com/office/drawing/2014/main" id="{F3ACEA06-8958-7B7D-F18E-2A3255866AA1}"/>
              </a:ext>
            </a:extLst>
          </p:cNvPr>
          <p:cNvCxnSpPr>
            <a:cxnSpLocks/>
          </p:cNvCxnSpPr>
          <p:nvPr/>
        </p:nvCxnSpPr>
        <p:spPr>
          <a:xfrm>
            <a:off x="4957727" y="2629204"/>
            <a:ext cx="3179462" cy="590864"/>
          </a:xfrm>
          <a:prstGeom prst="line">
            <a:avLst/>
          </a:prstGeom>
          <a:noFill/>
          <a:ln w="57150" cap="flat" cmpd="sng" algn="ctr">
            <a:solidFill>
              <a:srgbClr val="00B0F0"/>
            </a:solidFill>
            <a:prstDash val="sysDash"/>
          </a:ln>
          <a:effectLst/>
        </p:spPr>
      </p:cxnSp>
      <p:sp>
        <p:nvSpPr>
          <p:cNvPr id="20" name="Freeform 16">
            <a:extLst>
              <a:ext uri="{FF2B5EF4-FFF2-40B4-BE49-F238E27FC236}">
                <a16:creationId xmlns:a16="http://schemas.microsoft.com/office/drawing/2014/main" id="{2F35879E-DF87-2708-1E43-A6D09F89B02F}"/>
              </a:ext>
            </a:extLst>
          </p:cNvPr>
          <p:cNvSpPr/>
          <p:nvPr/>
        </p:nvSpPr>
        <p:spPr>
          <a:xfrm>
            <a:off x="3463866" y="3034460"/>
            <a:ext cx="2306362" cy="633532"/>
          </a:xfrm>
          <a:custGeom>
            <a:avLst/>
            <a:gdLst>
              <a:gd name="connsiteX0" fmla="*/ 2651760 w 2651760"/>
              <a:gd name="connsiteY0" fmla="*/ 751114 h 751114"/>
              <a:gd name="connsiteX1" fmla="*/ 0 w 2651760"/>
              <a:gd name="connsiteY1" fmla="*/ 0 h 751114"/>
            </a:gdLst>
            <a:ahLst/>
            <a:cxnLst>
              <a:cxn ang="0">
                <a:pos x="connsiteX0" y="connsiteY0"/>
              </a:cxn>
              <a:cxn ang="0">
                <a:pos x="connsiteX1" y="connsiteY1"/>
              </a:cxn>
            </a:cxnLst>
            <a:rect l="l" t="t" r="r" b="b"/>
            <a:pathLst>
              <a:path w="2651760" h="751114">
                <a:moveTo>
                  <a:pt x="2651760" y="751114"/>
                </a:moveTo>
                <a:lnTo>
                  <a:pt x="0" y="0"/>
                </a:lnTo>
              </a:path>
            </a:pathLst>
          </a:custGeom>
          <a:noFill/>
          <a:ln w="9525" cap="flat" cmpd="sng" algn="ctr">
            <a:noFill/>
            <a:prstDash val="solid"/>
          </a:ln>
          <a:effectLst/>
        </p:spPr>
        <p:txBody>
          <a:bodyPr rtlCol="0" anchor="ctr"/>
          <a:lstStyle/>
          <a:p>
            <a:pPr algn="ctr" defTabSz="685800">
              <a:defRPr/>
            </a:pPr>
            <a:endParaRPr lang="en-US" sz="1350" kern="0" dirty="0">
              <a:solidFill>
                <a:srgbClr val="83847A"/>
              </a:solidFill>
              <a:latin typeface="Arial"/>
            </a:endParaRPr>
          </a:p>
        </p:txBody>
      </p:sp>
      <p:sp>
        <p:nvSpPr>
          <p:cNvPr id="21" name="Freeform 18">
            <a:extLst>
              <a:ext uri="{FF2B5EF4-FFF2-40B4-BE49-F238E27FC236}">
                <a16:creationId xmlns:a16="http://schemas.microsoft.com/office/drawing/2014/main" id="{3F1513A9-2DFB-48A2-D2A1-B8ED96A9B682}"/>
              </a:ext>
            </a:extLst>
          </p:cNvPr>
          <p:cNvSpPr/>
          <p:nvPr/>
        </p:nvSpPr>
        <p:spPr>
          <a:xfrm>
            <a:off x="3468874" y="3138035"/>
            <a:ext cx="2238667" cy="787781"/>
          </a:xfrm>
          <a:custGeom>
            <a:avLst/>
            <a:gdLst>
              <a:gd name="connsiteX0" fmla="*/ 2645229 w 2645229"/>
              <a:gd name="connsiteY0" fmla="*/ 705394 h 1038497"/>
              <a:gd name="connsiteX1" fmla="*/ 2364377 w 2645229"/>
              <a:gd name="connsiteY1" fmla="*/ 875212 h 1038497"/>
              <a:gd name="connsiteX2" fmla="*/ 2174966 w 2645229"/>
              <a:gd name="connsiteY2" fmla="*/ 979714 h 1038497"/>
              <a:gd name="connsiteX3" fmla="*/ 1979023 w 2645229"/>
              <a:gd name="connsiteY3" fmla="*/ 1031966 h 1038497"/>
              <a:gd name="connsiteX4" fmla="*/ 1763486 w 2645229"/>
              <a:gd name="connsiteY4" fmla="*/ 1038497 h 1038497"/>
              <a:gd name="connsiteX5" fmla="*/ 13063 w 2645229"/>
              <a:gd name="connsiteY5" fmla="*/ 483326 h 1038497"/>
              <a:gd name="connsiteX6" fmla="*/ 0 w 2645229"/>
              <a:gd name="connsiteY6" fmla="*/ 104503 h 1038497"/>
              <a:gd name="connsiteX7" fmla="*/ 163286 w 2645229"/>
              <a:gd name="connsiteY7" fmla="*/ 0 h 1038497"/>
              <a:gd name="connsiteX8" fmla="*/ 2645229 w 2645229"/>
              <a:gd name="connsiteY8" fmla="*/ 705394 h 1038497"/>
              <a:gd name="connsiteX0" fmla="*/ 2645229 w 2645229"/>
              <a:gd name="connsiteY0" fmla="*/ 698863 h 1031966"/>
              <a:gd name="connsiteX1" fmla="*/ 2364377 w 2645229"/>
              <a:gd name="connsiteY1" fmla="*/ 868681 h 1031966"/>
              <a:gd name="connsiteX2" fmla="*/ 2174966 w 2645229"/>
              <a:gd name="connsiteY2" fmla="*/ 973183 h 1031966"/>
              <a:gd name="connsiteX3" fmla="*/ 1979023 w 2645229"/>
              <a:gd name="connsiteY3" fmla="*/ 1025435 h 1031966"/>
              <a:gd name="connsiteX4" fmla="*/ 1763486 w 2645229"/>
              <a:gd name="connsiteY4" fmla="*/ 1031966 h 1031966"/>
              <a:gd name="connsiteX5" fmla="*/ 13063 w 2645229"/>
              <a:gd name="connsiteY5" fmla="*/ 476795 h 1031966"/>
              <a:gd name="connsiteX6" fmla="*/ 0 w 2645229"/>
              <a:gd name="connsiteY6" fmla="*/ 97972 h 1031966"/>
              <a:gd name="connsiteX7" fmla="*/ 202475 w 2645229"/>
              <a:gd name="connsiteY7" fmla="*/ 0 h 1031966"/>
              <a:gd name="connsiteX8" fmla="*/ 2645229 w 2645229"/>
              <a:gd name="connsiteY8" fmla="*/ 698863 h 1031966"/>
              <a:gd name="connsiteX0" fmla="*/ 2638697 w 2638697"/>
              <a:gd name="connsiteY0" fmla="*/ 698863 h 1031966"/>
              <a:gd name="connsiteX1" fmla="*/ 2357845 w 2638697"/>
              <a:gd name="connsiteY1" fmla="*/ 868681 h 1031966"/>
              <a:gd name="connsiteX2" fmla="*/ 2168434 w 2638697"/>
              <a:gd name="connsiteY2" fmla="*/ 973183 h 1031966"/>
              <a:gd name="connsiteX3" fmla="*/ 1972491 w 2638697"/>
              <a:gd name="connsiteY3" fmla="*/ 1025435 h 1031966"/>
              <a:gd name="connsiteX4" fmla="*/ 1756954 w 2638697"/>
              <a:gd name="connsiteY4" fmla="*/ 1031966 h 1031966"/>
              <a:gd name="connsiteX5" fmla="*/ 6531 w 2638697"/>
              <a:gd name="connsiteY5" fmla="*/ 476795 h 1031966"/>
              <a:gd name="connsiteX6" fmla="*/ 0 w 2638697"/>
              <a:gd name="connsiteY6" fmla="*/ 222069 h 1031966"/>
              <a:gd name="connsiteX7" fmla="*/ 195943 w 2638697"/>
              <a:gd name="connsiteY7" fmla="*/ 0 h 1031966"/>
              <a:gd name="connsiteX8" fmla="*/ 2638697 w 2638697"/>
              <a:gd name="connsiteY8" fmla="*/ 698863 h 1031966"/>
              <a:gd name="connsiteX0" fmla="*/ 2638697 w 2638697"/>
              <a:gd name="connsiteY0" fmla="*/ 666205 h 999308"/>
              <a:gd name="connsiteX1" fmla="*/ 2357845 w 2638697"/>
              <a:gd name="connsiteY1" fmla="*/ 836023 h 999308"/>
              <a:gd name="connsiteX2" fmla="*/ 2168434 w 2638697"/>
              <a:gd name="connsiteY2" fmla="*/ 940525 h 999308"/>
              <a:gd name="connsiteX3" fmla="*/ 1972491 w 2638697"/>
              <a:gd name="connsiteY3" fmla="*/ 992777 h 999308"/>
              <a:gd name="connsiteX4" fmla="*/ 1756954 w 2638697"/>
              <a:gd name="connsiteY4" fmla="*/ 999308 h 999308"/>
              <a:gd name="connsiteX5" fmla="*/ 6531 w 2638697"/>
              <a:gd name="connsiteY5" fmla="*/ 444137 h 999308"/>
              <a:gd name="connsiteX6" fmla="*/ 0 w 2638697"/>
              <a:gd name="connsiteY6" fmla="*/ 189411 h 999308"/>
              <a:gd name="connsiteX7" fmla="*/ 313508 w 2638697"/>
              <a:gd name="connsiteY7" fmla="*/ 0 h 999308"/>
              <a:gd name="connsiteX8" fmla="*/ 2638697 w 2638697"/>
              <a:gd name="connsiteY8" fmla="*/ 666205 h 999308"/>
              <a:gd name="connsiteX0" fmla="*/ 2638697 w 2638697"/>
              <a:gd name="connsiteY0" fmla="*/ 666205 h 999308"/>
              <a:gd name="connsiteX1" fmla="*/ 2357845 w 2638697"/>
              <a:gd name="connsiteY1" fmla="*/ 836023 h 999308"/>
              <a:gd name="connsiteX2" fmla="*/ 2168434 w 2638697"/>
              <a:gd name="connsiteY2" fmla="*/ 940525 h 999308"/>
              <a:gd name="connsiteX3" fmla="*/ 1972491 w 2638697"/>
              <a:gd name="connsiteY3" fmla="*/ 992777 h 999308"/>
              <a:gd name="connsiteX4" fmla="*/ 1756954 w 2638697"/>
              <a:gd name="connsiteY4" fmla="*/ 999308 h 999308"/>
              <a:gd name="connsiteX5" fmla="*/ 6531 w 2638697"/>
              <a:gd name="connsiteY5" fmla="*/ 444137 h 999308"/>
              <a:gd name="connsiteX6" fmla="*/ 0 w 2638697"/>
              <a:gd name="connsiteY6" fmla="*/ 189411 h 999308"/>
              <a:gd name="connsiteX7" fmla="*/ 313508 w 2638697"/>
              <a:gd name="connsiteY7" fmla="*/ 0 h 999308"/>
              <a:gd name="connsiteX8" fmla="*/ 2638697 w 2638697"/>
              <a:gd name="connsiteY8" fmla="*/ 666205 h 999308"/>
              <a:gd name="connsiteX0" fmla="*/ 2638697 w 2638697"/>
              <a:gd name="connsiteY0" fmla="*/ 600890 h 933993"/>
              <a:gd name="connsiteX1" fmla="*/ 2357845 w 2638697"/>
              <a:gd name="connsiteY1" fmla="*/ 770708 h 933993"/>
              <a:gd name="connsiteX2" fmla="*/ 2168434 w 2638697"/>
              <a:gd name="connsiteY2" fmla="*/ 875210 h 933993"/>
              <a:gd name="connsiteX3" fmla="*/ 1972491 w 2638697"/>
              <a:gd name="connsiteY3" fmla="*/ 927462 h 933993"/>
              <a:gd name="connsiteX4" fmla="*/ 1756954 w 2638697"/>
              <a:gd name="connsiteY4" fmla="*/ 933993 h 933993"/>
              <a:gd name="connsiteX5" fmla="*/ 6531 w 2638697"/>
              <a:gd name="connsiteY5" fmla="*/ 378822 h 933993"/>
              <a:gd name="connsiteX6" fmla="*/ 0 w 2638697"/>
              <a:gd name="connsiteY6" fmla="*/ 124096 h 933993"/>
              <a:gd name="connsiteX7" fmla="*/ 326571 w 2638697"/>
              <a:gd name="connsiteY7" fmla="*/ 0 h 933993"/>
              <a:gd name="connsiteX8" fmla="*/ 2638697 w 2638697"/>
              <a:gd name="connsiteY8" fmla="*/ 600890 h 933993"/>
              <a:gd name="connsiteX0" fmla="*/ 2547257 w 2547257"/>
              <a:gd name="connsiteY0" fmla="*/ 633547 h 933993"/>
              <a:gd name="connsiteX1" fmla="*/ 2357845 w 2547257"/>
              <a:gd name="connsiteY1" fmla="*/ 770708 h 933993"/>
              <a:gd name="connsiteX2" fmla="*/ 2168434 w 2547257"/>
              <a:gd name="connsiteY2" fmla="*/ 875210 h 933993"/>
              <a:gd name="connsiteX3" fmla="*/ 1972491 w 2547257"/>
              <a:gd name="connsiteY3" fmla="*/ 927462 h 933993"/>
              <a:gd name="connsiteX4" fmla="*/ 1756954 w 2547257"/>
              <a:gd name="connsiteY4" fmla="*/ 933993 h 933993"/>
              <a:gd name="connsiteX5" fmla="*/ 6531 w 2547257"/>
              <a:gd name="connsiteY5" fmla="*/ 378822 h 933993"/>
              <a:gd name="connsiteX6" fmla="*/ 0 w 2547257"/>
              <a:gd name="connsiteY6" fmla="*/ 124096 h 933993"/>
              <a:gd name="connsiteX7" fmla="*/ 326571 w 2547257"/>
              <a:gd name="connsiteY7" fmla="*/ 0 h 933993"/>
              <a:gd name="connsiteX8" fmla="*/ 2547257 w 2547257"/>
              <a:gd name="connsiteY8" fmla="*/ 633547 h 933993"/>
              <a:gd name="connsiteX0" fmla="*/ 2547257 w 2547257"/>
              <a:gd name="connsiteY0" fmla="*/ 633547 h 933993"/>
              <a:gd name="connsiteX1" fmla="*/ 2357845 w 2547257"/>
              <a:gd name="connsiteY1" fmla="*/ 770708 h 933993"/>
              <a:gd name="connsiteX2" fmla="*/ 2168434 w 2547257"/>
              <a:gd name="connsiteY2" fmla="*/ 875210 h 933993"/>
              <a:gd name="connsiteX3" fmla="*/ 1972491 w 2547257"/>
              <a:gd name="connsiteY3" fmla="*/ 927462 h 933993"/>
              <a:gd name="connsiteX4" fmla="*/ 1756954 w 2547257"/>
              <a:gd name="connsiteY4" fmla="*/ 933993 h 933993"/>
              <a:gd name="connsiteX5" fmla="*/ 6531 w 2547257"/>
              <a:gd name="connsiteY5" fmla="*/ 378822 h 933993"/>
              <a:gd name="connsiteX6" fmla="*/ 0 w 2547257"/>
              <a:gd name="connsiteY6" fmla="*/ 176347 h 933993"/>
              <a:gd name="connsiteX7" fmla="*/ 326571 w 2547257"/>
              <a:gd name="connsiteY7" fmla="*/ 0 h 933993"/>
              <a:gd name="connsiteX8" fmla="*/ 2547257 w 2547257"/>
              <a:gd name="connsiteY8" fmla="*/ 633547 h 933993"/>
              <a:gd name="connsiteX0" fmla="*/ 2573927 w 2573927"/>
              <a:gd name="connsiteY0" fmla="*/ 643072 h 933993"/>
              <a:gd name="connsiteX1" fmla="*/ 2357845 w 2573927"/>
              <a:gd name="connsiteY1" fmla="*/ 770708 h 933993"/>
              <a:gd name="connsiteX2" fmla="*/ 2168434 w 2573927"/>
              <a:gd name="connsiteY2" fmla="*/ 875210 h 933993"/>
              <a:gd name="connsiteX3" fmla="*/ 1972491 w 2573927"/>
              <a:gd name="connsiteY3" fmla="*/ 927462 h 933993"/>
              <a:gd name="connsiteX4" fmla="*/ 1756954 w 2573927"/>
              <a:gd name="connsiteY4" fmla="*/ 933993 h 933993"/>
              <a:gd name="connsiteX5" fmla="*/ 6531 w 2573927"/>
              <a:gd name="connsiteY5" fmla="*/ 378822 h 933993"/>
              <a:gd name="connsiteX6" fmla="*/ 0 w 2573927"/>
              <a:gd name="connsiteY6" fmla="*/ 176347 h 933993"/>
              <a:gd name="connsiteX7" fmla="*/ 326571 w 2573927"/>
              <a:gd name="connsiteY7" fmla="*/ 0 h 933993"/>
              <a:gd name="connsiteX8" fmla="*/ 2573927 w 2573927"/>
              <a:gd name="connsiteY8" fmla="*/ 643072 h 933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3927" h="933993">
                <a:moveTo>
                  <a:pt x="2573927" y="643072"/>
                </a:moveTo>
                <a:lnTo>
                  <a:pt x="2357845" y="770708"/>
                </a:lnTo>
                <a:lnTo>
                  <a:pt x="2168434" y="875210"/>
                </a:lnTo>
                <a:lnTo>
                  <a:pt x="1972491" y="927462"/>
                </a:lnTo>
                <a:lnTo>
                  <a:pt x="1756954" y="933993"/>
                </a:lnTo>
                <a:lnTo>
                  <a:pt x="6531" y="378822"/>
                </a:lnTo>
                <a:lnTo>
                  <a:pt x="0" y="176347"/>
                </a:lnTo>
                <a:lnTo>
                  <a:pt x="326571" y="0"/>
                </a:lnTo>
                <a:lnTo>
                  <a:pt x="2573927" y="643072"/>
                </a:lnTo>
                <a:close/>
              </a:path>
            </a:pathLst>
          </a:custGeom>
          <a:solidFill>
            <a:srgbClr val="00B0F0">
              <a:alpha val="48000"/>
            </a:srgbClr>
          </a:solidFill>
          <a:ln w="9525" cap="flat" cmpd="sng" algn="ctr">
            <a:noFill/>
            <a:prstDash val="solid"/>
          </a:ln>
          <a:effectLst/>
        </p:spPr>
        <p:txBody>
          <a:bodyPr rtlCol="0" anchor="ctr"/>
          <a:lstStyle/>
          <a:p>
            <a:pPr algn="ctr" defTabSz="685800">
              <a:defRPr/>
            </a:pPr>
            <a:endParaRPr lang="en-US" sz="1350" kern="0" dirty="0">
              <a:solidFill>
                <a:srgbClr val="83847A"/>
              </a:solidFill>
              <a:latin typeface="Arial"/>
            </a:endParaRPr>
          </a:p>
        </p:txBody>
      </p:sp>
      <p:sp>
        <p:nvSpPr>
          <p:cNvPr id="22" name="Freeform 20">
            <a:extLst>
              <a:ext uri="{FF2B5EF4-FFF2-40B4-BE49-F238E27FC236}">
                <a16:creationId xmlns:a16="http://schemas.microsoft.com/office/drawing/2014/main" id="{C1343E1C-5C6D-6DF7-7EDB-9CA239AC03E3}"/>
              </a:ext>
            </a:extLst>
          </p:cNvPr>
          <p:cNvSpPr/>
          <p:nvPr/>
        </p:nvSpPr>
        <p:spPr>
          <a:xfrm>
            <a:off x="4275458" y="2172936"/>
            <a:ext cx="2857389" cy="1579696"/>
          </a:xfrm>
          <a:custGeom>
            <a:avLst/>
            <a:gdLst>
              <a:gd name="connsiteX0" fmla="*/ 1528354 w 3494314"/>
              <a:gd name="connsiteY0" fmla="*/ 2103120 h 2103120"/>
              <a:gd name="connsiteX1" fmla="*/ 3494314 w 3494314"/>
              <a:gd name="connsiteY1" fmla="*/ 320040 h 2103120"/>
              <a:gd name="connsiteX2" fmla="*/ 1665514 w 3494314"/>
              <a:gd name="connsiteY2" fmla="*/ 0 h 2103120"/>
              <a:gd name="connsiteX3" fmla="*/ 1972491 w 3494314"/>
              <a:gd name="connsiteY3" fmla="*/ 437606 h 2103120"/>
              <a:gd name="connsiteX4" fmla="*/ 0 w 3494314"/>
              <a:gd name="connsiteY4" fmla="*/ 1652451 h 2103120"/>
              <a:gd name="connsiteX5" fmla="*/ 1528354 w 3494314"/>
              <a:gd name="connsiteY5" fmla="*/ 2103120 h 2103120"/>
              <a:gd name="connsiteX0" fmla="*/ 1423851 w 3494314"/>
              <a:gd name="connsiteY0" fmla="*/ 2122714 h 2122714"/>
              <a:gd name="connsiteX1" fmla="*/ 3494314 w 3494314"/>
              <a:gd name="connsiteY1" fmla="*/ 320040 h 2122714"/>
              <a:gd name="connsiteX2" fmla="*/ 1665514 w 3494314"/>
              <a:gd name="connsiteY2" fmla="*/ 0 h 2122714"/>
              <a:gd name="connsiteX3" fmla="*/ 1972491 w 3494314"/>
              <a:gd name="connsiteY3" fmla="*/ 437606 h 2122714"/>
              <a:gd name="connsiteX4" fmla="*/ 0 w 3494314"/>
              <a:gd name="connsiteY4" fmla="*/ 1652451 h 2122714"/>
              <a:gd name="connsiteX5" fmla="*/ 1423851 w 3494314"/>
              <a:gd name="connsiteY5" fmla="*/ 2122714 h 2122714"/>
              <a:gd name="connsiteX0" fmla="*/ 1423851 w 3363685"/>
              <a:gd name="connsiteY0" fmla="*/ 2122714 h 2122714"/>
              <a:gd name="connsiteX1" fmla="*/ 3363685 w 3363685"/>
              <a:gd name="connsiteY1" fmla="*/ 431074 h 2122714"/>
              <a:gd name="connsiteX2" fmla="*/ 1665514 w 3363685"/>
              <a:gd name="connsiteY2" fmla="*/ 0 h 2122714"/>
              <a:gd name="connsiteX3" fmla="*/ 1972491 w 3363685"/>
              <a:gd name="connsiteY3" fmla="*/ 437606 h 2122714"/>
              <a:gd name="connsiteX4" fmla="*/ 0 w 3363685"/>
              <a:gd name="connsiteY4" fmla="*/ 1652451 h 2122714"/>
              <a:gd name="connsiteX5" fmla="*/ 1423851 w 3363685"/>
              <a:gd name="connsiteY5" fmla="*/ 2122714 h 2122714"/>
              <a:gd name="connsiteX0" fmla="*/ 1423851 w 3363685"/>
              <a:gd name="connsiteY0" fmla="*/ 1959428 h 1959428"/>
              <a:gd name="connsiteX1" fmla="*/ 3363685 w 3363685"/>
              <a:gd name="connsiteY1" fmla="*/ 267788 h 1959428"/>
              <a:gd name="connsiteX2" fmla="*/ 1763486 w 3363685"/>
              <a:gd name="connsiteY2" fmla="*/ 0 h 1959428"/>
              <a:gd name="connsiteX3" fmla="*/ 1972491 w 3363685"/>
              <a:gd name="connsiteY3" fmla="*/ 274320 h 1959428"/>
              <a:gd name="connsiteX4" fmla="*/ 0 w 3363685"/>
              <a:gd name="connsiteY4" fmla="*/ 1489165 h 1959428"/>
              <a:gd name="connsiteX5" fmla="*/ 1423851 w 3363685"/>
              <a:gd name="connsiteY5" fmla="*/ 1959428 h 1959428"/>
              <a:gd name="connsiteX0" fmla="*/ 1384662 w 3324496"/>
              <a:gd name="connsiteY0" fmla="*/ 1959428 h 1959428"/>
              <a:gd name="connsiteX1" fmla="*/ 3324496 w 3324496"/>
              <a:gd name="connsiteY1" fmla="*/ 267788 h 1959428"/>
              <a:gd name="connsiteX2" fmla="*/ 1724297 w 3324496"/>
              <a:gd name="connsiteY2" fmla="*/ 0 h 1959428"/>
              <a:gd name="connsiteX3" fmla="*/ 1933302 w 3324496"/>
              <a:gd name="connsiteY3" fmla="*/ 274320 h 1959428"/>
              <a:gd name="connsiteX4" fmla="*/ 0 w 3324496"/>
              <a:gd name="connsiteY4" fmla="*/ 1561011 h 1959428"/>
              <a:gd name="connsiteX5" fmla="*/ 1384662 w 3324496"/>
              <a:gd name="connsiteY5" fmla="*/ 1959428 h 1959428"/>
              <a:gd name="connsiteX0" fmla="*/ 1384662 w 3324496"/>
              <a:gd name="connsiteY0" fmla="*/ 1959428 h 1959428"/>
              <a:gd name="connsiteX1" fmla="*/ 3324496 w 3324496"/>
              <a:gd name="connsiteY1" fmla="*/ 267788 h 1959428"/>
              <a:gd name="connsiteX2" fmla="*/ 1724297 w 3324496"/>
              <a:gd name="connsiteY2" fmla="*/ 0 h 1959428"/>
              <a:gd name="connsiteX3" fmla="*/ 1933302 w 3324496"/>
              <a:gd name="connsiteY3" fmla="*/ 326572 h 1959428"/>
              <a:gd name="connsiteX4" fmla="*/ 0 w 3324496"/>
              <a:gd name="connsiteY4" fmla="*/ 1561011 h 1959428"/>
              <a:gd name="connsiteX5" fmla="*/ 1384662 w 3324496"/>
              <a:gd name="connsiteY5" fmla="*/ 1959428 h 1959428"/>
              <a:gd name="connsiteX0" fmla="*/ 1384662 w 3324496"/>
              <a:gd name="connsiteY0" fmla="*/ 1959428 h 1959428"/>
              <a:gd name="connsiteX1" fmla="*/ 3324496 w 3324496"/>
              <a:gd name="connsiteY1" fmla="*/ 267788 h 1959428"/>
              <a:gd name="connsiteX2" fmla="*/ 1724297 w 3324496"/>
              <a:gd name="connsiteY2" fmla="*/ 0 h 1959428"/>
              <a:gd name="connsiteX3" fmla="*/ 1965959 w 3324496"/>
              <a:gd name="connsiteY3" fmla="*/ 313509 h 1959428"/>
              <a:gd name="connsiteX4" fmla="*/ 0 w 3324496"/>
              <a:gd name="connsiteY4" fmla="*/ 1561011 h 1959428"/>
              <a:gd name="connsiteX5" fmla="*/ 1384662 w 3324496"/>
              <a:gd name="connsiteY5" fmla="*/ 1959428 h 1959428"/>
              <a:gd name="connsiteX0" fmla="*/ 1384662 w 3324496"/>
              <a:gd name="connsiteY0" fmla="*/ 1979022 h 1979022"/>
              <a:gd name="connsiteX1" fmla="*/ 3324496 w 3324496"/>
              <a:gd name="connsiteY1" fmla="*/ 287382 h 1979022"/>
              <a:gd name="connsiteX2" fmla="*/ 1717766 w 3324496"/>
              <a:gd name="connsiteY2" fmla="*/ 0 h 1979022"/>
              <a:gd name="connsiteX3" fmla="*/ 1965959 w 3324496"/>
              <a:gd name="connsiteY3" fmla="*/ 333103 h 1979022"/>
              <a:gd name="connsiteX4" fmla="*/ 0 w 3324496"/>
              <a:gd name="connsiteY4" fmla="*/ 1580605 h 1979022"/>
              <a:gd name="connsiteX5" fmla="*/ 1384662 w 3324496"/>
              <a:gd name="connsiteY5" fmla="*/ 1979022 h 1979022"/>
              <a:gd name="connsiteX0" fmla="*/ 1384662 w 3324496"/>
              <a:gd name="connsiteY0" fmla="*/ 1861456 h 1861456"/>
              <a:gd name="connsiteX1" fmla="*/ 3324496 w 3324496"/>
              <a:gd name="connsiteY1" fmla="*/ 169816 h 1861456"/>
              <a:gd name="connsiteX2" fmla="*/ 1822269 w 3324496"/>
              <a:gd name="connsiteY2" fmla="*/ 0 h 1861456"/>
              <a:gd name="connsiteX3" fmla="*/ 1965959 w 3324496"/>
              <a:gd name="connsiteY3" fmla="*/ 215537 h 1861456"/>
              <a:gd name="connsiteX4" fmla="*/ 0 w 3324496"/>
              <a:gd name="connsiteY4" fmla="*/ 1463039 h 1861456"/>
              <a:gd name="connsiteX5" fmla="*/ 1384662 w 3324496"/>
              <a:gd name="connsiteY5" fmla="*/ 1861456 h 1861456"/>
              <a:gd name="connsiteX0" fmla="*/ 1384662 w 3285307"/>
              <a:gd name="connsiteY0" fmla="*/ 1861456 h 1861456"/>
              <a:gd name="connsiteX1" fmla="*/ 3285307 w 3285307"/>
              <a:gd name="connsiteY1" fmla="*/ 248193 h 1861456"/>
              <a:gd name="connsiteX2" fmla="*/ 1822269 w 3285307"/>
              <a:gd name="connsiteY2" fmla="*/ 0 h 1861456"/>
              <a:gd name="connsiteX3" fmla="*/ 1965959 w 3285307"/>
              <a:gd name="connsiteY3" fmla="*/ 215537 h 1861456"/>
              <a:gd name="connsiteX4" fmla="*/ 0 w 3285307"/>
              <a:gd name="connsiteY4" fmla="*/ 1463039 h 1861456"/>
              <a:gd name="connsiteX5" fmla="*/ 1384662 w 3285307"/>
              <a:gd name="connsiteY5" fmla="*/ 1861456 h 1861456"/>
              <a:gd name="connsiteX0" fmla="*/ 1417047 w 3285307"/>
              <a:gd name="connsiteY0" fmla="*/ 1869076 h 1869076"/>
              <a:gd name="connsiteX1" fmla="*/ 3285307 w 3285307"/>
              <a:gd name="connsiteY1" fmla="*/ 248193 h 1869076"/>
              <a:gd name="connsiteX2" fmla="*/ 1822269 w 3285307"/>
              <a:gd name="connsiteY2" fmla="*/ 0 h 1869076"/>
              <a:gd name="connsiteX3" fmla="*/ 1965959 w 3285307"/>
              <a:gd name="connsiteY3" fmla="*/ 215537 h 1869076"/>
              <a:gd name="connsiteX4" fmla="*/ 0 w 3285307"/>
              <a:gd name="connsiteY4" fmla="*/ 1463039 h 1869076"/>
              <a:gd name="connsiteX5" fmla="*/ 1417047 w 3285307"/>
              <a:gd name="connsiteY5" fmla="*/ 1869076 h 1869076"/>
              <a:gd name="connsiteX0" fmla="*/ 1438002 w 3285307"/>
              <a:gd name="connsiteY0" fmla="*/ 1872886 h 1872886"/>
              <a:gd name="connsiteX1" fmla="*/ 3285307 w 3285307"/>
              <a:gd name="connsiteY1" fmla="*/ 248193 h 1872886"/>
              <a:gd name="connsiteX2" fmla="*/ 1822269 w 3285307"/>
              <a:gd name="connsiteY2" fmla="*/ 0 h 1872886"/>
              <a:gd name="connsiteX3" fmla="*/ 1965959 w 3285307"/>
              <a:gd name="connsiteY3" fmla="*/ 215537 h 1872886"/>
              <a:gd name="connsiteX4" fmla="*/ 0 w 3285307"/>
              <a:gd name="connsiteY4" fmla="*/ 1463039 h 1872886"/>
              <a:gd name="connsiteX5" fmla="*/ 1438002 w 3285307"/>
              <a:gd name="connsiteY5" fmla="*/ 1872886 h 1872886"/>
              <a:gd name="connsiteX0" fmla="*/ 1438002 w 3285307"/>
              <a:gd name="connsiteY0" fmla="*/ 1872886 h 1872886"/>
              <a:gd name="connsiteX1" fmla="*/ 3285307 w 3285307"/>
              <a:gd name="connsiteY1" fmla="*/ 248193 h 1872886"/>
              <a:gd name="connsiteX2" fmla="*/ 1822269 w 3285307"/>
              <a:gd name="connsiteY2" fmla="*/ 0 h 1872886"/>
              <a:gd name="connsiteX3" fmla="*/ 1922144 w 3285307"/>
              <a:gd name="connsiteY3" fmla="*/ 154577 h 1872886"/>
              <a:gd name="connsiteX4" fmla="*/ 0 w 3285307"/>
              <a:gd name="connsiteY4" fmla="*/ 1463039 h 1872886"/>
              <a:gd name="connsiteX5" fmla="*/ 1438002 w 3285307"/>
              <a:gd name="connsiteY5" fmla="*/ 1872886 h 1872886"/>
              <a:gd name="connsiteX0" fmla="*/ 1438002 w 3285307"/>
              <a:gd name="connsiteY0" fmla="*/ 1872886 h 1872886"/>
              <a:gd name="connsiteX1" fmla="*/ 3285307 w 3285307"/>
              <a:gd name="connsiteY1" fmla="*/ 248193 h 1872886"/>
              <a:gd name="connsiteX2" fmla="*/ 1822269 w 3285307"/>
              <a:gd name="connsiteY2" fmla="*/ 0 h 1872886"/>
              <a:gd name="connsiteX3" fmla="*/ 1922144 w 3285307"/>
              <a:gd name="connsiteY3" fmla="*/ 154577 h 1872886"/>
              <a:gd name="connsiteX4" fmla="*/ 1875881 w 3285307"/>
              <a:gd name="connsiteY4" fmla="*/ 188213 h 1872886"/>
              <a:gd name="connsiteX5" fmla="*/ 0 w 3285307"/>
              <a:gd name="connsiteY5" fmla="*/ 1463039 h 1872886"/>
              <a:gd name="connsiteX6" fmla="*/ 1438002 w 3285307"/>
              <a:gd name="connsiteY6" fmla="*/ 1872886 h 1872886"/>
              <a:gd name="connsiteX0" fmla="*/ 1438002 w 3285307"/>
              <a:gd name="connsiteY0" fmla="*/ 1872886 h 1872886"/>
              <a:gd name="connsiteX1" fmla="*/ 3285307 w 3285307"/>
              <a:gd name="connsiteY1" fmla="*/ 248193 h 1872886"/>
              <a:gd name="connsiteX2" fmla="*/ 1822269 w 3285307"/>
              <a:gd name="connsiteY2" fmla="*/ 0 h 1872886"/>
              <a:gd name="connsiteX3" fmla="*/ 1922144 w 3285307"/>
              <a:gd name="connsiteY3" fmla="*/ 154577 h 1872886"/>
              <a:gd name="connsiteX4" fmla="*/ 1875881 w 3285307"/>
              <a:gd name="connsiteY4" fmla="*/ 188213 h 1872886"/>
              <a:gd name="connsiteX5" fmla="*/ 1881596 w 3285307"/>
              <a:gd name="connsiteY5" fmla="*/ 230123 h 1872886"/>
              <a:gd name="connsiteX6" fmla="*/ 0 w 3285307"/>
              <a:gd name="connsiteY6" fmla="*/ 1463039 h 1872886"/>
              <a:gd name="connsiteX7" fmla="*/ 1438002 w 3285307"/>
              <a:gd name="connsiteY7" fmla="*/ 1872886 h 1872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85307" h="1872886">
                <a:moveTo>
                  <a:pt x="1438002" y="1872886"/>
                </a:moveTo>
                <a:lnTo>
                  <a:pt x="3285307" y="248193"/>
                </a:lnTo>
                <a:lnTo>
                  <a:pt x="1822269" y="0"/>
                </a:lnTo>
                <a:lnTo>
                  <a:pt x="1922144" y="154577"/>
                </a:lnTo>
                <a:cubicBezTo>
                  <a:pt x="1911803" y="160709"/>
                  <a:pt x="1886222" y="182081"/>
                  <a:pt x="1875881" y="188213"/>
                </a:cubicBezTo>
                <a:cubicBezTo>
                  <a:pt x="1868896" y="191388"/>
                  <a:pt x="1888581" y="226948"/>
                  <a:pt x="1881596" y="230123"/>
                </a:cubicBezTo>
                <a:lnTo>
                  <a:pt x="0" y="1463039"/>
                </a:lnTo>
                <a:lnTo>
                  <a:pt x="1438002" y="1872886"/>
                </a:lnTo>
                <a:close/>
              </a:path>
            </a:pathLst>
          </a:custGeom>
          <a:solidFill>
            <a:srgbClr val="00B0F0">
              <a:alpha val="48000"/>
            </a:srgbClr>
          </a:solidFill>
          <a:ln w="9525" cap="flat" cmpd="sng" algn="ctr">
            <a:noFill/>
            <a:prstDash val="solid"/>
          </a:ln>
          <a:effectLst/>
        </p:spPr>
        <p:txBody>
          <a:bodyPr rtlCol="0" anchor="ctr"/>
          <a:lstStyle/>
          <a:p>
            <a:pPr algn="ctr" defTabSz="685800">
              <a:defRPr/>
            </a:pPr>
            <a:endParaRPr lang="en-US" sz="1350" kern="0" dirty="0">
              <a:solidFill>
                <a:srgbClr val="83847A"/>
              </a:solidFill>
              <a:latin typeface="Arial"/>
            </a:endParaRPr>
          </a:p>
        </p:txBody>
      </p:sp>
      <p:grpSp>
        <p:nvGrpSpPr>
          <p:cNvPr id="23" name="Group 22">
            <a:extLst>
              <a:ext uri="{FF2B5EF4-FFF2-40B4-BE49-F238E27FC236}">
                <a16:creationId xmlns:a16="http://schemas.microsoft.com/office/drawing/2014/main" id="{656EF8C5-2E4F-4DFA-B960-47A53A8A3EC6}"/>
              </a:ext>
            </a:extLst>
          </p:cNvPr>
          <p:cNvGrpSpPr/>
          <p:nvPr/>
        </p:nvGrpSpPr>
        <p:grpSpPr>
          <a:xfrm>
            <a:off x="2570970" y="1083555"/>
            <a:ext cx="7952975" cy="4848625"/>
            <a:chOff x="1445629" y="1126021"/>
            <a:chExt cx="9144000" cy="5748527"/>
          </a:xfrm>
        </p:grpSpPr>
        <p:pic>
          <p:nvPicPr>
            <p:cNvPr id="24" name="Picture 23">
              <a:extLst>
                <a:ext uri="{FF2B5EF4-FFF2-40B4-BE49-F238E27FC236}">
                  <a16:creationId xmlns:a16="http://schemas.microsoft.com/office/drawing/2014/main" id="{D501D8D6-E4A2-4885-C509-B28AD4642532}"/>
                </a:ext>
              </a:extLst>
            </p:cNvPr>
            <p:cNvPicPr>
              <a:picLocks noChangeAspect="1"/>
            </p:cNvPicPr>
            <p:nvPr/>
          </p:nvPicPr>
          <p:blipFill>
            <a:blip r:embed="rId6"/>
            <a:stretch>
              <a:fillRect/>
            </a:stretch>
          </p:blipFill>
          <p:spPr>
            <a:xfrm>
              <a:off x="1445629" y="1126021"/>
              <a:ext cx="9144000" cy="5748527"/>
            </a:xfrm>
            <a:prstGeom prst="rect">
              <a:avLst/>
            </a:prstGeom>
          </p:spPr>
        </p:pic>
        <p:sp>
          <p:nvSpPr>
            <p:cNvPr id="25" name="Freeform: Shape 24">
              <a:extLst>
                <a:ext uri="{FF2B5EF4-FFF2-40B4-BE49-F238E27FC236}">
                  <a16:creationId xmlns:a16="http://schemas.microsoft.com/office/drawing/2014/main" id="{37F4A312-4CEE-BB62-B93D-D5547813F334}"/>
                </a:ext>
              </a:extLst>
            </p:cNvPr>
            <p:cNvSpPr/>
            <p:nvPr/>
          </p:nvSpPr>
          <p:spPr>
            <a:xfrm>
              <a:off x="3339780" y="2379928"/>
              <a:ext cx="6604634" cy="4408568"/>
            </a:xfrm>
            <a:custGeom>
              <a:avLst/>
              <a:gdLst>
                <a:gd name="connsiteX0" fmla="*/ 0 w 6705600"/>
                <a:gd name="connsiteY0" fmla="*/ 4649822 h 4721158"/>
                <a:gd name="connsiteX1" fmla="*/ 142672 w 6705600"/>
                <a:gd name="connsiteY1" fmla="*/ 4338536 h 4721158"/>
                <a:gd name="connsiteX2" fmla="*/ 291830 w 6705600"/>
                <a:gd name="connsiteY2" fmla="*/ 3949430 h 4721158"/>
                <a:gd name="connsiteX3" fmla="*/ 531779 w 6705600"/>
                <a:gd name="connsiteY3" fmla="*/ 3346315 h 4721158"/>
                <a:gd name="connsiteX4" fmla="*/ 667966 w 6705600"/>
                <a:gd name="connsiteY4" fmla="*/ 3099881 h 4721158"/>
                <a:gd name="connsiteX5" fmla="*/ 804153 w 6705600"/>
                <a:gd name="connsiteY5" fmla="*/ 2892358 h 4721158"/>
                <a:gd name="connsiteX6" fmla="*/ 1076528 w 6705600"/>
                <a:gd name="connsiteY6" fmla="*/ 2652409 h 4721158"/>
                <a:gd name="connsiteX7" fmla="*/ 1763949 w 6705600"/>
                <a:gd name="connsiteY7" fmla="*/ 2211422 h 4721158"/>
                <a:gd name="connsiteX8" fmla="*/ 2542162 w 6705600"/>
                <a:gd name="connsiteY8" fmla="*/ 1783405 h 4721158"/>
                <a:gd name="connsiteX9" fmla="*/ 2671864 w 6705600"/>
                <a:gd name="connsiteY9" fmla="*/ 1718554 h 4721158"/>
                <a:gd name="connsiteX10" fmla="*/ 4319081 w 6705600"/>
                <a:gd name="connsiteY10" fmla="*/ 1167319 h 4721158"/>
                <a:gd name="connsiteX11" fmla="*/ 5317787 w 6705600"/>
                <a:gd name="connsiteY11" fmla="*/ 856034 h 4721158"/>
                <a:gd name="connsiteX12" fmla="*/ 5635557 w 6705600"/>
                <a:gd name="connsiteY12" fmla="*/ 739302 h 4721158"/>
                <a:gd name="connsiteX13" fmla="*/ 5946843 w 6705600"/>
                <a:gd name="connsiteY13" fmla="*/ 603115 h 4721158"/>
                <a:gd name="connsiteX14" fmla="*/ 6193277 w 6705600"/>
                <a:gd name="connsiteY14" fmla="*/ 434502 h 4721158"/>
                <a:gd name="connsiteX15" fmla="*/ 6524017 w 6705600"/>
                <a:gd name="connsiteY15" fmla="*/ 226979 h 4721158"/>
                <a:gd name="connsiteX16" fmla="*/ 6705600 w 6705600"/>
                <a:gd name="connsiteY16" fmla="*/ 0 h 4721158"/>
                <a:gd name="connsiteX17" fmla="*/ 6705600 w 6705600"/>
                <a:gd name="connsiteY17" fmla="*/ 285345 h 4721158"/>
                <a:gd name="connsiteX18" fmla="*/ 6472136 w 6705600"/>
                <a:gd name="connsiteY18" fmla="*/ 1018162 h 4721158"/>
                <a:gd name="connsiteX19" fmla="*/ 6089515 w 6705600"/>
                <a:gd name="connsiteY19" fmla="*/ 1459149 h 4721158"/>
                <a:gd name="connsiteX20" fmla="*/ 5966298 w 6705600"/>
                <a:gd name="connsiteY20" fmla="*/ 1614792 h 4721158"/>
                <a:gd name="connsiteX21" fmla="*/ 5914417 w 6705600"/>
                <a:gd name="connsiteY21" fmla="*/ 1770434 h 4721158"/>
                <a:gd name="connsiteX22" fmla="*/ 5940357 w 6705600"/>
                <a:gd name="connsiteY22" fmla="*/ 1964988 h 4721158"/>
                <a:gd name="connsiteX23" fmla="*/ 5609617 w 6705600"/>
                <a:gd name="connsiteY23" fmla="*/ 2412460 h 4721158"/>
                <a:gd name="connsiteX24" fmla="*/ 5492885 w 6705600"/>
                <a:gd name="connsiteY24" fmla="*/ 2743200 h 4721158"/>
                <a:gd name="connsiteX25" fmla="*/ 5453974 w 6705600"/>
                <a:gd name="connsiteY25" fmla="*/ 2989634 h 4721158"/>
                <a:gd name="connsiteX26" fmla="*/ 5252936 w 6705600"/>
                <a:gd name="connsiteY26" fmla="*/ 3437107 h 4721158"/>
                <a:gd name="connsiteX27" fmla="*/ 5123234 w 6705600"/>
                <a:gd name="connsiteY27" fmla="*/ 3826213 h 4721158"/>
                <a:gd name="connsiteX28" fmla="*/ 5071353 w 6705600"/>
                <a:gd name="connsiteY28" fmla="*/ 4137498 h 4721158"/>
                <a:gd name="connsiteX29" fmla="*/ 5019472 w 6705600"/>
                <a:gd name="connsiteY29" fmla="*/ 4306111 h 4721158"/>
                <a:gd name="connsiteX30" fmla="*/ 4844374 w 6705600"/>
                <a:gd name="connsiteY30" fmla="*/ 4721158 h 4721158"/>
                <a:gd name="connsiteX31" fmla="*/ 6485 w 6705600"/>
                <a:gd name="connsiteY31" fmla="*/ 4721158 h 4721158"/>
                <a:gd name="connsiteX32" fmla="*/ 0 w 6705600"/>
                <a:gd name="connsiteY32" fmla="*/ 4649822 h 4721158"/>
                <a:gd name="connsiteX0" fmla="*/ 0 w 6705600"/>
                <a:gd name="connsiteY0" fmla="*/ 4649822 h 5565594"/>
                <a:gd name="connsiteX1" fmla="*/ 142672 w 6705600"/>
                <a:gd name="connsiteY1" fmla="*/ 4338536 h 5565594"/>
                <a:gd name="connsiteX2" fmla="*/ 291830 w 6705600"/>
                <a:gd name="connsiteY2" fmla="*/ 3949430 h 5565594"/>
                <a:gd name="connsiteX3" fmla="*/ 531779 w 6705600"/>
                <a:gd name="connsiteY3" fmla="*/ 3346315 h 5565594"/>
                <a:gd name="connsiteX4" fmla="*/ 667966 w 6705600"/>
                <a:gd name="connsiteY4" fmla="*/ 3099881 h 5565594"/>
                <a:gd name="connsiteX5" fmla="*/ 804153 w 6705600"/>
                <a:gd name="connsiteY5" fmla="*/ 2892358 h 5565594"/>
                <a:gd name="connsiteX6" fmla="*/ 1076528 w 6705600"/>
                <a:gd name="connsiteY6" fmla="*/ 2652409 h 5565594"/>
                <a:gd name="connsiteX7" fmla="*/ 1763949 w 6705600"/>
                <a:gd name="connsiteY7" fmla="*/ 2211422 h 5565594"/>
                <a:gd name="connsiteX8" fmla="*/ 2542162 w 6705600"/>
                <a:gd name="connsiteY8" fmla="*/ 1783405 h 5565594"/>
                <a:gd name="connsiteX9" fmla="*/ 2671864 w 6705600"/>
                <a:gd name="connsiteY9" fmla="*/ 1718554 h 5565594"/>
                <a:gd name="connsiteX10" fmla="*/ 4319081 w 6705600"/>
                <a:gd name="connsiteY10" fmla="*/ 1167319 h 5565594"/>
                <a:gd name="connsiteX11" fmla="*/ 5317787 w 6705600"/>
                <a:gd name="connsiteY11" fmla="*/ 856034 h 5565594"/>
                <a:gd name="connsiteX12" fmla="*/ 5635557 w 6705600"/>
                <a:gd name="connsiteY12" fmla="*/ 739302 h 5565594"/>
                <a:gd name="connsiteX13" fmla="*/ 5946843 w 6705600"/>
                <a:gd name="connsiteY13" fmla="*/ 603115 h 5565594"/>
                <a:gd name="connsiteX14" fmla="*/ 6193277 w 6705600"/>
                <a:gd name="connsiteY14" fmla="*/ 434502 h 5565594"/>
                <a:gd name="connsiteX15" fmla="*/ 6524017 w 6705600"/>
                <a:gd name="connsiteY15" fmla="*/ 226979 h 5565594"/>
                <a:gd name="connsiteX16" fmla="*/ 6705600 w 6705600"/>
                <a:gd name="connsiteY16" fmla="*/ 0 h 5565594"/>
                <a:gd name="connsiteX17" fmla="*/ 6705600 w 6705600"/>
                <a:gd name="connsiteY17" fmla="*/ 285345 h 5565594"/>
                <a:gd name="connsiteX18" fmla="*/ 6472136 w 6705600"/>
                <a:gd name="connsiteY18" fmla="*/ 1018162 h 5565594"/>
                <a:gd name="connsiteX19" fmla="*/ 6089515 w 6705600"/>
                <a:gd name="connsiteY19" fmla="*/ 1459149 h 5565594"/>
                <a:gd name="connsiteX20" fmla="*/ 5966298 w 6705600"/>
                <a:gd name="connsiteY20" fmla="*/ 1614792 h 5565594"/>
                <a:gd name="connsiteX21" fmla="*/ 5914417 w 6705600"/>
                <a:gd name="connsiteY21" fmla="*/ 1770434 h 5565594"/>
                <a:gd name="connsiteX22" fmla="*/ 5940357 w 6705600"/>
                <a:gd name="connsiteY22" fmla="*/ 1964988 h 5565594"/>
                <a:gd name="connsiteX23" fmla="*/ 5609617 w 6705600"/>
                <a:gd name="connsiteY23" fmla="*/ 2412460 h 5565594"/>
                <a:gd name="connsiteX24" fmla="*/ 5492885 w 6705600"/>
                <a:gd name="connsiteY24" fmla="*/ 2743200 h 5565594"/>
                <a:gd name="connsiteX25" fmla="*/ 5453974 w 6705600"/>
                <a:gd name="connsiteY25" fmla="*/ 2989634 h 5565594"/>
                <a:gd name="connsiteX26" fmla="*/ 5252936 w 6705600"/>
                <a:gd name="connsiteY26" fmla="*/ 3437107 h 5565594"/>
                <a:gd name="connsiteX27" fmla="*/ 5123234 w 6705600"/>
                <a:gd name="connsiteY27" fmla="*/ 3826213 h 5565594"/>
                <a:gd name="connsiteX28" fmla="*/ 5071353 w 6705600"/>
                <a:gd name="connsiteY28" fmla="*/ 4137498 h 5565594"/>
                <a:gd name="connsiteX29" fmla="*/ 5019472 w 6705600"/>
                <a:gd name="connsiteY29" fmla="*/ 4306111 h 5565594"/>
                <a:gd name="connsiteX30" fmla="*/ 4542673 w 6705600"/>
                <a:gd name="connsiteY30" fmla="*/ 5565594 h 5565594"/>
                <a:gd name="connsiteX31" fmla="*/ 6485 w 6705600"/>
                <a:gd name="connsiteY31" fmla="*/ 4721158 h 5565594"/>
                <a:gd name="connsiteX32" fmla="*/ 0 w 6705600"/>
                <a:gd name="connsiteY32" fmla="*/ 4649822 h 5565594"/>
                <a:gd name="connsiteX0" fmla="*/ 0 w 6705600"/>
                <a:gd name="connsiteY0" fmla="*/ 4649822 h 5565594"/>
                <a:gd name="connsiteX1" fmla="*/ 142672 w 6705600"/>
                <a:gd name="connsiteY1" fmla="*/ 4338536 h 5565594"/>
                <a:gd name="connsiteX2" fmla="*/ 291830 w 6705600"/>
                <a:gd name="connsiteY2" fmla="*/ 3949430 h 5565594"/>
                <a:gd name="connsiteX3" fmla="*/ 531779 w 6705600"/>
                <a:gd name="connsiteY3" fmla="*/ 3346315 h 5565594"/>
                <a:gd name="connsiteX4" fmla="*/ 667966 w 6705600"/>
                <a:gd name="connsiteY4" fmla="*/ 3099881 h 5565594"/>
                <a:gd name="connsiteX5" fmla="*/ 804153 w 6705600"/>
                <a:gd name="connsiteY5" fmla="*/ 2892358 h 5565594"/>
                <a:gd name="connsiteX6" fmla="*/ 1076528 w 6705600"/>
                <a:gd name="connsiteY6" fmla="*/ 2652409 h 5565594"/>
                <a:gd name="connsiteX7" fmla="*/ 1763949 w 6705600"/>
                <a:gd name="connsiteY7" fmla="*/ 2211422 h 5565594"/>
                <a:gd name="connsiteX8" fmla="*/ 2542162 w 6705600"/>
                <a:gd name="connsiteY8" fmla="*/ 1783405 h 5565594"/>
                <a:gd name="connsiteX9" fmla="*/ 2671864 w 6705600"/>
                <a:gd name="connsiteY9" fmla="*/ 1718554 h 5565594"/>
                <a:gd name="connsiteX10" fmla="*/ 4319081 w 6705600"/>
                <a:gd name="connsiteY10" fmla="*/ 1167319 h 5565594"/>
                <a:gd name="connsiteX11" fmla="*/ 5317787 w 6705600"/>
                <a:gd name="connsiteY11" fmla="*/ 856034 h 5565594"/>
                <a:gd name="connsiteX12" fmla="*/ 5635557 w 6705600"/>
                <a:gd name="connsiteY12" fmla="*/ 739302 h 5565594"/>
                <a:gd name="connsiteX13" fmla="*/ 5946843 w 6705600"/>
                <a:gd name="connsiteY13" fmla="*/ 603115 h 5565594"/>
                <a:gd name="connsiteX14" fmla="*/ 6193277 w 6705600"/>
                <a:gd name="connsiteY14" fmla="*/ 434502 h 5565594"/>
                <a:gd name="connsiteX15" fmla="*/ 6524017 w 6705600"/>
                <a:gd name="connsiteY15" fmla="*/ 226979 h 5565594"/>
                <a:gd name="connsiteX16" fmla="*/ 6705600 w 6705600"/>
                <a:gd name="connsiteY16" fmla="*/ 0 h 5565594"/>
                <a:gd name="connsiteX17" fmla="*/ 6705600 w 6705600"/>
                <a:gd name="connsiteY17" fmla="*/ 285345 h 5565594"/>
                <a:gd name="connsiteX18" fmla="*/ 6472136 w 6705600"/>
                <a:gd name="connsiteY18" fmla="*/ 1018162 h 5565594"/>
                <a:gd name="connsiteX19" fmla="*/ 6089515 w 6705600"/>
                <a:gd name="connsiteY19" fmla="*/ 1459149 h 5565594"/>
                <a:gd name="connsiteX20" fmla="*/ 5966298 w 6705600"/>
                <a:gd name="connsiteY20" fmla="*/ 1614792 h 5565594"/>
                <a:gd name="connsiteX21" fmla="*/ 5914417 w 6705600"/>
                <a:gd name="connsiteY21" fmla="*/ 1770434 h 5565594"/>
                <a:gd name="connsiteX22" fmla="*/ 5940357 w 6705600"/>
                <a:gd name="connsiteY22" fmla="*/ 1964988 h 5565594"/>
                <a:gd name="connsiteX23" fmla="*/ 5609617 w 6705600"/>
                <a:gd name="connsiteY23" fmla="*/ 2412460 h 5565594"/>
                <a:gd name="connsiteX24" fmla="*/ 5492885 w 6705600"/>
                <a:gd name="connsiteY24" fmla="*/ 2743200 h 5565594"/>
                <a:gd name="connsiteX25" fmla="*/ 5453974 w 6705600"/>
                <a:gd name="connsiteY25" fmla="*/ 2989634 h 5565594"/>
                <a:gd name="connsiteX26" fmla="*/ 5252936 w 6705600"/>
                <a:gd name="connsiteY26" fmla="*/ 3437107 h 5565594"/>
                <a:gd name="connsiteX27" fmla="*/ 5123234 w 6705600"/>
                <a:gd name="connsiteY27" fmla="*/ 3826213 h 5565594"/>
                <a:gd name="connsiteX28" fmla="*/ 5071353 w 6705600"/>
                <a:gd name="connsiteY28" fmla="*/ 4137498 h 5565594"/>
                <a:gd name="connsiteX29" fmla="*/ 5019472 w 6705600"/>
                <a:gd name="connsiteY29" fmla="*/ 4306111 h 5565594"/>
                <a:gd name="connsiteX30" fmla="*/ 4542673 w 6705600"/>
                <a:gd name="connsiteY30" fmla="*/ 5565594 h 5565594"/>
                <a:gd name="connsiteX31" fmla="*/ 666454 w 6705600"/>
                <a:gd name="connsiteY31" fmla="*/ 5535436 h 5565594"/>
                <a:gd name="connsiteX32" fmla="*/ 0 w 6705600"/>
                <a:gd name="connsiteY32" fmla="*/ 4649822 h 5565594"/>
                <a:gd name="connsiteX0" fmla="*/ 0 w 6705600"/>
                <a:gd name="connsiteY0" fmla="*/ 4649822 h 5565594"/>
                <a:gd name="connsiteX1" fmla="*/ 350090 w 6705600"/>
                <a:gd name="connsiteY1" fmla="*/ 4348590 h 5565594"/>
                <a:gd name="connsiteX2" fmla="*/ 291830 w 6705600"/>
                <a:gd name="connsiteY2" fmla="*/ 3949430 h 5565594"/>
                <a:gd name="connsiteX3" fmla="*/ 531779 w 6705600"/>
                <a:gd name="connsiteY3" fmla="*/ 3346315 h 5565594"/>
                <a:gd name="connsiteX4" fmla="*/ 667966 w 6705600"/>
                <a:gd name="connsiteY4" fmla="*/ 3099881 h 5565594"/>
                <a:gd name="connsiteX5" fmla="*/ 804153 w 6705600"/>
                <a:gd name="connsiteY5" fmla="*/ 2892358 h 5565594"/>
                <a:gd name="connsiteX6" fmla="*/ 1076528 w 6705600"/>
                <a:gd name="connsiteY6" fmla="*/ 2652409 h 5565594"/>
                <a:gd name="connsiteX7" fmla="*/ 1763949 w 6705600"/>
                <a:gd name="connsiteY7" fmla="*/ 2211422 h 5565594"/>
                <a:gd name="connsiteX8" fmla="*/ 2542162 w 6705600"/>
                <a:gd name="connsiteY8" fmla="*/ 1783405 h 5565594"/>
                <a:gd name="connsiteX9" fmla="*/ 2671864 w 6705600"/>
                <a:gd name="connsiteY9" fmla="*/ 1718554 h 5565594"/>
                <a:gd name="connsiteX10" fmla="*/ 4319081 w 6705600"/>
                <a:gd name="connsiteY10" fmla="*/ 1167319 h 5565594"/>
                <a:gd name="connsiteX11" fmla="*/ 5317787 w 6705600"/>
                <a:gd name="connsiteY11" fmla="*/ 856034 h 5565594"/>
                <a:gd name="connsiteX12" fmla="*/ 5635557 w 6705600"/>
                <a:gd name="connsiteY12" fmla="*/ 739302 h 5565594"/>
                <a:gd name="connsiteX13" fmla="*/ 5946843 w 6705600"/>
                <a:gd name="connsiteY13" fmla="*/ 603115 h 5565594"/>
                <a:gd name="connsiteX14" fmla="*/ 6193277 w 6705600"/>
                <a:gd name="connsiteY14" fmla="*/ 434502 h 5565594"/>
                <a:gd name="connsiteX15" fmla="*/ 6524017 w 6705600"/>
                <a:gd name="connsiteY15" fmla="*/ 226979 h 5565594"/>
                <a:gd name="connsiteX16" fmla="*/ 6705600 w 6705600"/>
                <a:gd name="connsiteY16" fmla="*/ 0 h 5565594"/>
                <a:gd name="connsiteX17" fmla="*/ 6705600 w 6705600"/>
                <a:gd name="connsiteY17" fmla="*/ 285345 h 5565594"/>
                <a:gd name="connsiteX18" fmla="*/ 6472136 w 6705600"/>
                <a:gd name="connsiteY18" fmla="*/ 1018162 h 5565594"/>
                <a:gd name="connsiteX19" fmla="*/ 6089515 w 6705600"/>
                <a:gd name="connsiteY19" fmla="*/ 1459149 h 5565594"/>
                <a:gd name="connsiteX20" fmla="*/ 5966298 w 6705600"/>
                <a:gd name="connsiteY20" fmla="*/ 1614792 h 5565594"/>
                <a:gd name="connsiteX21" fmla="*/ 5914417 w 6705600"/>
                <a:gd name="connsiteY21" fmla="*/ 1770434 h 5565594"/>
                <a:gd name="connsiteX22" fmla="*/ 5940357 w 6705600"/>
                <a:gd name="connsiteY22" fmla="*/ 1964988 h 5565594"/>
                <a:gd name="connsiteX23" fmla="*/ 5609617 w 6705600"/>
                <a:gd name="connsiteY23" fmla="*/ 2412460 h 5565594"/>
                <a:gd name="connsiteX24" fmla="*/ 5492885 w 6705600"/>
                <a:gd name="connsiteY24" fmla="*/ 2743200 h 5565594"/>
                <a:gd name="connsiteX25" fmla="*/ 5453974 w 6705600"/>
                <a:gd name="connsiteY25" fmla="*/ 2989634 h 5565594"/>
                <a:gd name="connsiteX26" fmla="*/ 5252936 w 6705600"/>
                <a:gd name="connsiteY26" fmla="*/ 3437107 h 5565594"/>
                <a:gd name="connsiteX27" fmla="*/ 5123234 w 6705600"/>
                <a:gd name="connsiteY27" fmla="*/ 3826213 h 5565594"/>
                <a:gd name="connsiteX28" fmla="*/ 5071353 w 6705600"/>
                <a:gd name="connsiteY28" fmla="*/ 4137498 h 5565594"/>
                <a:gd name="connsiteX29" fmla="*/ 5019472 w 6705600"/>
                <a:gd name="connsiteY29" fmla="*/ 4306111 h 5565594"/>
                <a:gd name="connsiteX30" fmla="*/ 4542673 w 6705600"/>
                <a:gd name="connsiteY30" fmla="*/ 5565594 h 5565594"/>
                <a:gd name="connsiteX31" fmla="*/ 666454 w 6705600"/>
                <a:gd name="connsiteY31" fmla="*/ 5535436 h 5565594"/>
                <a:gd name="connsiteX32" fmla="*/ 0 w 6705600"/>
                <a:gd name="connsiteY32" fmla="*/ 4649822 h 5565594"/>
                <a:gd name="connsiteX0" fmla="*/ 0 w 6705600"/>
                <a:gd name="connsiteY0" fmla="*/ 4649822 h 5565594"/>
                <a:gd name="connsiteX1" fmla="*/ 291830 w 6705600"/>
                <a:gd name="connsiteY1" fmla="*/ 3949430 h 5565594"/>
                <a:gd name="connsiteX2" fmla="*/ 531779 w 6705600"/>
                <a:gd name="connsiteY2" fmla="*/ 3346315 h 5565594"/>
                <a:gd name="connsiteX3" fmla="*/ 667966 w 6705600"/>
                <a:gd name="connsiteY3" fmla="*/ 3099881 h 5565594"/>
                <a:gd name="connsiteX4" fmla="*/ 804153 w 6705600"/>
                <a:gd name="connsiteY4" fmla="*/ 2892358 h 5565594"/>
                <a:gd name="connsiteX5" fmla="*/ 1076528 w 6705600"/>
                <a:gd name="connsiteY5" fmla="*/ 2652409 h 5565594"/>
                <a:gd name="connsiteX6" fmla="*/ 1763949 w 6705600"/>
                <a:gd name="connsiteY6" fmla="*/ 2211422 h 5565594"/>
                <a:gd name="connsiteX7" fmla="*/ 2542162 w 6705600"/>
                <a:gd name="connsiteY7" fmla="*/ 1783405 h 5565594"/>
                <a:gd name="connsiteX8" fmla="*/ 2671864 w 6705600"/>
                <a:gd name="connsiteY8" fmla="*/ 1718554 h 5565594"/>
                <a:gd name="connsiteX9" fmla="*/ 4319081 w 6705600"/>
                <a:gd name="connsiteY9" fmla="*/ 1167319 h 5565594"/>
                <a:gd name="connsiteX10" fmla="*/ 5317787 w 6705600"/>
                <a:gd name="connsiteY10" fmla="*/ 856034 h 5565594"/>
                <a:gd name="connsiteX11" fmla="*/ 5635557 w 6705600"/>
                <a:gd name="connsiteY11" fmla="*/ 739302 h 5565594"/>
                <a:gd name="connsiteX12" fmla="*/ 5946843 w 6705600"/>
                <a:gd name="connsiteY12" fmla="*/ 603115 h 5565594"/>
                <a:gd name="connsiteX13" fmla="*/ 6193277 w 6705600"/>
                <a:gd name="connsiteY13" fmla="*/ 434502 h 5565594"/>
                <a:gd name="connsiteX14" fmla="*/ 6524017 w 6705600"/>
                <a:gd name="connsiteY14" fmla="*/ 226979 h 5565594"/>
                <a:gd name="connsiteX15" fmla="*/ 6705600 w 6705600"/>
                <a:gd name="connsiteY15" fmla="*/ 0 h 5565594"/>
                <a:gd name="connsiteX16" fmla="*/ 6705600 w 6705600"/>
                <a:gd name="connsiteY16" fmla="*/ 285345 h 5565594"/>
                <a:gd name="connsiteX17" fmla="*/ 6472136 w 6705600"/>
                <a:gd name="connsiteY17" fmla="*/ 1018162 h 5565594"/>
                <a:gd name="connsiteX18" fmla="*/ 6089515 w 6705600"/>
                <a:gd name="connsiteY18" fmla="*/ 1459149 h 5565594"/>
                <a:gd name="connsiteX19" fmla="*/ 5966298 w 6705600"/>
                <a:gd name="connsiteY19" fmla="*/ 1614792 h 5565594"/>
                <a:gd name="connsiteX20" fmla="*/ 5914417 w 6705600"/>
                <a:gd name="connsiteY20" fmla="*/ 1770434 h 5565594"/>
                <a:gd name="connsiteX21" fmla="*/ 5940357 w 6705600"/>
                <a:gd name="connsiteY21" fmla="*/ 1964988 h 5565594"/>
                <a:gd name="connsiteX22" fmla="*/ 5609617 w 6705600"/>
                <a:gd name="connsiteY22" fmla="*/ 2412460 h 5565594"/>
                <a:gd name="connsiteX23" fmla="*/ 5492885 w 6705600"/>
                <a:gd name="connsiteY23" fmla="*/ 2743200 h 5565594"/>
                <a:gd name="connsiteX24" fmla="*/ 5453974 w 6705600"/>
                <a:gd name="connsiteY24" fmla="*/ 2989634 h 5565594"/>
                <a:gd name="connsiteX25" fmla="*/ 5252936 w 6705600"/>
                <a:gd name="connsiteY25" fmla="*/ 3437107 h 5565594"/>
                <a:gd name="connsiteX26" fmla="*/ 5123234 w 6705600"/>
                <a:gd name="connsiteY26" fmla="*/ 3826213 h 5565594"/>
                <a:gd name="connsiteX27" fmla="*/ 5071353 w 6705600"/>
                <a:gd name="connsiteY27" fmla="*/ 4137498 h 5565594"/>
                <a:gd name="connsiteX28" fmla="*/ 5019472 w 6705600"/>
                <a:gd name="connsiteY28" fmla="*/ 4306111 h 5565594"/>
                <a:gd name="connsiteX29" fmla="*/ 4542673 w 6705600"/>
                <a:gd name="connsiteY29" fmla="*/ 5565594 h 5565594"/>
                <a:gd name="connsiteX30" fmla="*/ 666454 w 6705600"/>
                <a:gd name="connsiteY30" fmla="*/ 5535436 h 5565594"/>
                <a:gd name="connsiteX31" fmla="*/ 0 w 6705600"/>
                <a:gd name="connsiteY31" fmla="*/ 4649822 h 5565594"/>
                <a:gd name="connsiteX0" fmla="*/ 374624 w 6413770"/>
                <a:gd name="connsiteY0" fmla="*/ 5535436 h 5565594"/>
                <a:gd name="connsiteX1" fmla="*/ 0 w 6413770"/>
                <a:gd name="connsiteY1" fmla="*/ 3949430 h 5565594"/>
                <a:gd name="connsiteX2" fmla="*/ 239949 w 6413770"/>
                <a:gd name="connsiteY2" fmla="*/ 3346315 h 5565594"/>
                <a:gd name="connsiteX3" fmla="*/ 376136 w 6413770"/>
                <a:gd name="connsiteY3" fmla="*/ 3099881 h 5565594"/>
                <a:gd name="connsiteX4" fmla="*/ 512323 w 6413770"/>
                <a:gd name="connsiteY4" fmla="*/ 2892358 h 5565594"/>
                <a:gd name="connsiteX5" fmla="*/ 784698 w 6413770"/>
                <a:gd name="connsiteY5" fmla="*/ 2652409 h 5565594"/>
                <a:gd name="connsiteX6" fmla="*/ 1472119 w 6413770"/>
                <a:gd name="connsiteY6" fmla="*/ 2211422 h 5565594"/>
                <a:gd name="connsiteX7" fmla="*/ 2250332 w 6413770"/>
                <a:gd name="connsiteY7" fmla="*/ 1783405 h 5565594"/>
                <a:gd name="connsiteX8" fmla="*/ 2380034 w 6413770"/>
                <a:gd name="connsiteY8" fmla="*/ 1718554 h 5565594"/>
                <a:gd name="connsiteX9" fmla="*/ 4027251 w 6413770"/>
                <a:gd name="connsiteY9" fmla="*/ 1167319 h 5565594"/>
                <a:gd name="connsiteX10" fmla="*/ 5025957 w 6413770"/>
                <a:gd name="connsiteY10" fmla="*/ 856034 h 5565594"/>
                <a:gd name="connsiteX11" fmla="*/ 5343727 w 6413770"/>
                <a:gd name="connsiteY11" fmla="*/ 739302 h 5565594"/>
                <a:gd name="connsiteX12" fmla="*/ 5655013 w 6413770"/>
                <a:gd name="connsiteY12" fmla="*/ 603115 h 5565594"/>
                <a:gd name="connsiteX13" fmla="*/ 5901447 w 6413770"/>
                <a:gd name="connsiteY13" fmla="*/ 434502 h 5565594"/>
                <a:gd name="connsiteX14" fmla="*/ 6232187 w 6413770"/>
                <a:gd name="connsiteY14" fmla="*/ 226979 h 5565594"/>
                <a:gd name="connsiteX15" fmla="*/ 6413770 w 6413770"/>
                <a:gd name="connsiteY15" fmla="*/ 0 h 5565594"/>
                <a:gd name="connsiteX16" fmla="*/ 6413770 w 6413770"/>
                <a:gd name="connsiteY16" fmla="*/ 285345 h 5565594"/>
                <a:gd name="connsiteX17" fmla="*/ 6180306 w 6413770"/>
                <a:gd name="connsiteY17" fmla="*/ 1018162 h 5565594"/>
                <a:gd name="connsiteX18" fmla="*/ 5797685 w 6413770"/>
                <a:gd name="connsiteY18" fmla="*/ 1459149 h 5565594"/>
                <a:gd name="connsiteX19" fmla="*/ 5674468 w 6413770"/>
                <a:gd name="connsiteY19" fmla="*/ 1614792 h 5565594"/>
                <a:gd name="connsiteX20" fmla="*/ 5622587 w 6413770"/>
                <a:gd name="connsiteY20" fmla="*/ 1770434 h 5565594"/>
                <a:gd name="connsiteX21" fmla="*/ 5648527 w 6413770"/>
                <a:gd name="connsiteY21" fmla="*/ 1964988 h 5565594"/>
                <a:gd name="connsiteX22" fmla="*/ 5317787 w 6413770"/>
                <a:gd name="connsiteY22" fmla="*/ 2412460 h 5565594"/>
                <a:gd name="connsiteX23" fmla="*/ 5201055 w 6413770"/>
                <a:gd name="connsiteY23" fmla="*/ 2743200 h 5565594"/>
                <a:gd name="connsiteX24" fmla="*/ 5162144 w 6413770"/>
                <a:gd name="connsiteY24" fmla="*/ 2989634 h 5565594"/>
                <a:gd name="connsiteX25" fmla="*/ 4961106 w 6413770"/>
                <a:gd name="connsiteY25" fmla="*/ 3437107 h 5565594"/>
                <a:gd name="connsiteX26" fmla="*/ 4831404 w 6413770"/>
                <a:gd name="connsiteY26" fmla="*/ 3826213 h 5565594"/>
                <a:gd name="connsiteX27" fmla="*/ 4779523 w 6413770"/>
                <a:gd name="connsiteY27" fmla="*/ 4137498 h 5565594"/>
                <a:gd name="connsiteX28" fmla="*/ 4727642 w 6413770"/>
                <a:gd name="connsiteY28" fmla="*/ 4306111 h 5565594"/>
                <a:gd name="connsiteX29" fmla="*/ 4250843 w 6413770"/>
                <a:gd name="connsiteY29" fmla="*/ 5565594 h 5565594"/>
                <a:gd name="connsiteX30" fmla="*/ 374624 w 6413770"/>
                <a:gd name="connsiteY30" fmla="*/ 5535436 h 5565594"/>
                <a:gd name="connsiteX0" fmla="*/ 134675 w 6173821"/>
                <a:gd name="connsiteY0" fmla="*/ 5535436 h 5565594"/>
                <a:gd name="connsiteX1" fmla="*/ 0 w 6173821"/>
                <a:gd name="connsiteY1" fmla="*/ 3346315 h 5565594"/>
                <a:gd name="connsiteX2" fmla="*/ 136187 w 6173821"/>
                <a:gd name="connsiteY2" fmla="*/ 3099881 h 5565594"/>
                <a:gd name="connsiteX3" fmla="*/ 272374 w 6173821"/>
                <a:gd name="connsiteY3" fmla="*/ 2892358 h 5565594"/>
                <a:gd name="connsiteX4" fmla="*/ 544749 w 6173821"/>
                <a:gd name="connsiteY4" fmla="*/ 2652409 h 5565594"/>
                <a:gd name="connsiteX5" fmla="*/ 1232170 w 6173821"/>
                <a:gd name="connsiteY5" fmla="*/ 2211422 h 5565594"/>
                <a:gd name="connsiteX6" fmla="*/ 2010383 w 6173821"/>
                <a:gd name="connsiteY6" fmla="*/ 1783405 h 5565594"/>
                <a:gd name="connsiteX7" fmla="*/ 2140085 w 6173821"/>
                <a:gd name="connsiteY7" fmla="*/ 1718554 h 5565594"/>
                <a:gd name="connsiteX8" fmla="*/ 3787302 w 6173821"/>
                <a:gd name="connsiteY8" fmla="*/ 1167319 h 5565594"/>
                <a:gd name="connsiteX9" fmla="*/ 4786008 w 6173821"/>
                <a:gd name="connsiteY9" fmla="*/ 856034 h 5565594"/>
                <a:gd name="connsiteX10" fmla="*/ 5103778 w 6173821"/>
                <a:gd name="connsiteY10" fmla="*/ 739302 h 5565594"/>
                <a:gd name="connsiteX11" fmla="*/ 5415064 w 6173821"/>
                <a:gd name="connsiteY11" fmla="*/ 603115 h 5565594"/>
                <a:gd name="connsiteX12" fmla="*/ 5661498 w 6173821"/>
                <a:gd name="connsiteY12" fmla="*/ 434502 h 5565594"/>
                <a:gd name="connsiteX13" fmla="*/ 5992238 w 6173821"/>
                <a:gd name="connsiteY13" fmla="*/ 226979 h 5565594"/>
                <a:gd name="connsiteX14" fmla="*/ 6173821 w 6173821"/>
                <a:gd name="connsiteY14" fmla="*/ 0 h 5565594"/>
                <a:gd name="connsiteX15" fmla="*/ 6173821 w 6173821"/>
                <a:gd name="connsiteY15" fmla="*/ 285345 h 5565594"/>
                <a:gd name="connsiteX16" fmla="*/ 5940357 w 6173821"/>
                <a:gd name="connsiteY16" fmla="*/ 1018162 h 5565594"/>
                <a:gd name="connsiteX17" fmla="*/ 5557736 w 6173821"/>
                <a:gd name="connsiteY17" fmla="*/ 1459149 h 5565594"/>
                <a:gd name="connsiteX18" fmla="*/ 5434519 w 6173821"/>
                <a:gd name="connsiteY18" fmla="*/ 1614792 h 5565594"/>
                <a:gd name="connsiteX19" fmla="*/ 5382638 w 6173821"/>
                <a:gd name="connsiteY19" fmla="*/ 1770434 h 5565594"/>
                <a:gd name="connsiteX20" fmla="*/ 5408578 w 6173821"/>
                <a:gd name="connsiteY20" fmla="*/ 1964988 h 5565594"/>
                <a:gd name="connsiteX21" fmla="*/ 5077838 w 6173821"/>
                <a:gd name="connsiteY21" fmla="*/ 2412460 h 5565594"/>
                <a:gd name="connsiteX22" fmla="*/ 4961106 w 6173821"/>
                <a:gd name="connsiteY22" fmla="*/ 2743200 h 5565594"/>
                <a:gd name="connsiteX23" fmla="*/ 4922195 w 6173821"/>
                <a:gd name="connsiteY23" fmla="*/ 2989634 h 5565594"/>
                <a:gd name="connsiteX24" fmla="*/ 4721157 w 6173821"/>
                <a:gd name="connsiteY24" fmla="*/ 3437107 h 5565594"/>
                <a:gd name="connsiteX25" fmla="*/ 4591455 w 6173821"/>
                <a:gd name="connsiteY25" fmla="*/ 3826213 h 5565594"/>
                <a:gd name="connsiteX26" fmla="*/ 4539574 w 6173821"/>
                <a:gd name="connsiteY26" fmla="*/ 4137498 h 5565594"/>
                <a:gd name="connsiteX27" fmla="*/ 4487693 w 6173821"/>
                <a:gd name="connsiteY27" fmla="*/ 4306111 h 5565594"/>
                <a:gd name="connsiteX28" fmla="*/ 4010894 w 6173821"/>
                <a:gd name="connsiteY28" fmla="*/ 5565594 h 5565594"/>
                <a:gd name="connsiteX29" fmla="*/ 134675 w 6173821"/>
                <a:gd name="connsiteY29" fmla="*/ 5535436 h 5565594"/>
                <a:gd name="connsiteX0" fmla="*/ 134675 w 6173821"/>
                <a:gd name="connsiteY0" fmla="*/ 5535436 h 5535436"/>
                <a:gd name="connsiteX1" fmla="*/ 0 w 6173821"/>
                <a:gd name="connsiteY1" fmla="*/ 3346315 h 5535436"/>
                <a:gd name="connsiteX2" fmla="*/ 136187 w 6173821"/>
                <a:gd name="connsiteY2" fmla="*/ 3099881 h 5535436"/>
                <a:gd name="connsiteX3" fmla="*/ 272374 w 6173821"/>
                <a:gd name="connsiteY3" fmla="*/ 2892358 h 5535436"/>
                <a:gd name="connsiteX4" fmla="*/ 544749 w 6173821"/>
                <a:gd name="connsiteY4" fmla="*/ 2652409 h 5535436"/>
                <a:gd name="connsiteX5" fmla="*/ 1232170 w 6173821"/>
                <a:gd name="connsiteY5" fmla="*/ 2211422 h 5535436"/>
                <a:gd name="connsiteX6" fmla="*/ 2010383 w 6173821"/>
                <a:gd name="connsiteY6" fmla="*/ 1783405 h 5535436"/>
                <a:gd name="connsiteX7" fmla="*/ 2140085 w 6173821"/>
                <a:gd name="connsiteY7" fmla="*/ 1718554 h 5535436"/>
                <a:gd name="connsiteX8" fmla="*/ 3787302 w 6173821"/>
                <a:gd name="connsiteY8" fmla="*/ 1167319 h 5535436"/>
                <a:gd name="connsiteX9" fmla="*/ 4786008 w 6173821"/>
                <a:gd name="connsiteY9" fmla="*/ 856034 h 5535436"/>
                <a:gd name="connsiteX10" fmla="*/ 5103778 w 6173821"/>
                <a:gd name="connsiteY10" fmla="*/ 739302 h 5535436"/>
                <a:gd name="connsiteX11" fmla="*/ 5415064 w 6173821"/>
                <a:gd name="connsiteY11" fmla="*/ 603115 h 5535436"/>
                <a:gd name="connsiteX12" fmla="*/ 5661498 w 6173821"/>
                <a:gd name="connsiteY12" fmla="*/ 434502 h 5535436"/>
                <a:gd name="connsiteX13" fmla="*/ 5992238 w 6173821"/>
                <a:gd name="connsiteY13" fmla="*/ 226979 h 5535436"/>
                <a:gd name="connsiteX14" fmla="*/ 6173821 w 6173821"/>
                <a:gd name="connsiteY14" fmla="*/ 0 h 5535436"/>
                <a:gd name="connsiteX15" fmla="*/ 6173821 w 6173821"/>
                <a:gd name="connsiteY15" fmla="*/ 285345 h 5535436"/>
                <a:gd name="connsiteX16" fmla="*/ 5940357 w 6173821"/>
                <a:gd name="connsiteY16" fmla="*/ 1018162 h 5535436"/>
                <a:gd name="connsiteX17" fmla="*/ 5557736 w 6173821"/>
                <a:gd name="connsiteY17" fmla="*/ 1459149 h 5535436"/>
                <a:gd name="connsiteX18" fmla="*/ 5434519 w 6173821"/>
                <a:gd name="connsiteY18" fmla="*/ 1614792 h 5535436"/>
                <a:gd name="connsiteX19" fmla="*/ 5382638 w 6173821"/>
                <a:gd name="connsiteY19" fmla="*/ 1770434 h 5535436"/>
                <a:gd name="connsiteX20" fmla="*/ 5408578 w 6173821"/>
                <a:gd name="connsiteY20" fmla="*/ 1964988 h 5535436"/>
                <a:gd name="connsiteX21" fmla="*/ 5077838 w 6173821"/>
                <a:gd name="connsiteY21" fmla="*/ 2412460 h 5535436"/>
                <a:gd name="connsiteX22" fmla="*/ 4961106 w 6173821"/>
                <a:gd name="connsiteY22" fmla="*/ 2743200 h 5535436"/>
                <a:gd name="connsiteX23" fmla="*/ 4922195 w 6173821"/>
                <a:gd name="connsiteY23" fmla="*/ 2989634 h 5535436"/>
                <a:gd name="connsiteX24" fmla="*/ 4721157 w 6173821"/>
                <a:gd name="connsiteY24" fmla="*/ 3437107 h 5535436"/>
                <a:gd name="connsiteX25" fmla="*/ 4591455 w 6173821"/>
                <a:gd name="connsiteY25" fmla="*/ 3826213 h 5535436"/>
                <a:gd name="connsiteX26" fmla="*/ 4539574 w 6173821"/>
                <a:gd name="connsiteY26" fmla="*/ 4137498 h 5535436"/>
                <a:gd name="connsiteX27" fmla="*/ 4487693 w 6173821"/>
                <a:gd name="connsiteY27" fmla="*/ 4306111 h 5535436"/>
                <a:gd name="connsiteX28" fmla="*/ 4067464 w 6173821"/>
                <a:gd name="connsiteY28" fmla="*/ 5424855 h 5535436"/>
                <a:gd name="connsiteX29" fmla="*/ 134675 w 6173821"/>
                <a:gd name="connsiteY29" fmla="*/ 5535436 h 5535436"/>
                <a:gd name="connsiteX0" fmla="*/ 87534 w 6173821"/>
                <a:gd name="connsiteY0" fmla="*/ 5424855 h 5424855"/>
                <a:gd name="connsiteX1" fmla="*/ 0 w 6173821"/>
                <a:gd name="connsiteY1" fmla="*/ 3346315 h 5424855"/>
                <a:gd name="connsiteX2" fmla="*/ 136187 w 6173821"/>
                <a:gd name="connsiteY2" fmla="*/ 3099881 h 5424855"/>
                <a:gd name="connsiteX3" fmla="*/ 272374 w 6173821"/>
                <a:gd name="connsiteY3" fmla="*/ 2892358 h 5424855"/>
                <a:gd name="connsiteX4" fmla="*/ 544749 w 6173821"/>
                <a:gd name="connsiteY4" fmla="*/ 2652409 h 5424855"/>
                <a:gd name="connsiteX5" fmla="*/ 1232170 w 6173821"/>
                <a:gd name="connsiteY5" fmla="*/ 2211422 h 5424855"/>
                <a:gd name="connsiteX6" fmla="*/ 2010383 w 6173821"/>
                <a:gd name="connsiteY6" fmla="*/ 1783405 h 5424855"/>
                <a:gd name="connsiteX7" fmla="*/ 2140085 w 6173821"/>
                <a:gd name="connsiteY7" fmla="*/ 1718554 h 5424855"/>
                <a:gd name="connsiteX8" fmla="*/ 3787302 w 6173821"/>
                <a:gd name="connsiteY8" fmla="*/ 1167319 h 5424855"/>
                <a:gd name="connsiteX9" fmla="*/ 4786008 w 6173821"/>
                <a:gd name="connsiteY9" fmla="*/ 856034 h 5424855"/>
                <a:gd name="connsiteX10" fmla="*/ 5103778 w 6173821"/>
                <a:gd name="connsiteY10" fmla="*/ 739302 h 5424855"/>
                <a:gd name="connsiteX11" fmla="*/ 5415064 w 6173821"/>
                <a:gd name="connsiteY11" fmla="*/ 603115 h 5424855"/>
                <a:gd name="connsiteX12" fmla="*/ 5661498 w 6173821"/>
                <a:gd name="connsiteY12" fmla="*/ 434502 h 5424855"/>
                <a:gd name="connsiteX13" fmla="*/ 5992238 w 6173821"/>
                <a:gd name="connsiteY13" fmla="*/ 226979 h 5424855"/>
                <a:gd name="connsiteX14" fmla="*/ 6173821 w 6173821"/>
                <a:gd name="connsiteY14" fmla="*/ 0 h 5424855"/>
                <a:gd name="connsiteX15" fmla="*/ 6173821 w 6173821"/>
                <a:gd name="connsiteY15" fmla="*/ 285345 h 5424855"/>
                <a:gd name="connsiteX16" fmla="*/ 5940357 w 6173821"/>
                <a:gd name="connsiteY16" fmla="*/ 1018162 h 5424855"/>
                <a:gd name="connsiteX17" fmla="*/ 5557736 w 6173821"/>
                <a:gd name="connsiteY17" fmla="*/ 1459149 h 5424855"/>
                <a:gd name="connsiteX18" fmla="*/ 5434519 w 6173821"/>
                <a:gd name="connsiteY18" fmla="*/ 1614792 h 5424855"/>
                <a:gd name="connsiteX19" fmla="*/ 5382638 w 6173821"/>
                <a:gd name="connsiteY19" fmla="*/ 1770434 h 5424855"/>
                <a:gd name="connsiteX20" fmla="*/ 5408578 w 6173821"/>
                <a:gd name="connsiteY20" fmla="*/ 1964988 h 5424855"/>
                <a:gd name="connsiteX21" fmla="*/ 5077838 w 6173821"/>
                <a:gd name="connsiteY21" fmla="*/ 2412460 h 5424855"/>
                <a:gd name="connsiteX22" fmla="*/ 4961106 w 6173821"/>
                <a:gd name="connsiteY22" fmla="*/ 2743200 h 5424855"/>
                <a:gd name="connsiteX23" fmla="*/ 4922195 w 6173821"/>
                <a:gd name="connsiteY23" fmla="*/ 2989634 h 5424855"/>
                <a:gd name="connsiteX24" fmla="*/ 4721157 w 6173821"/>
                <a:gd name="connsiteY24" fmla="*/ 3437107 h 5424855"/>
                <a:gd name="connsiteX25" fmla="*/ 4591455 w 6173821"/>
                <a:gd name="connsiteY25" fmla="*/ 3826213 h 5424855"/>
                <a:gd name="connsiteX26" fmla="*/ 4539574 w 6173821"/>
                <a:gd name="connsiteY26" fmla="*/ 4137498 h 5424855"/>
                <a:gd name="connsiteX27" fmla="*/ 4487693 w 6173821"/>
                <a:gd name="connsiteY27" fmla="*/ 4306111 h 5424855"/>
                <a:gd name="connsiteX28" fmla="*/ 4067464 w 6173821"/>
                <a:gd name="connsiteY28" fmla="*/ 5424855 h 5424855"/>
                <a:gd name="connsiteX29" fmla="*/ 87534 w 6173821"/>
                <a:gd name="connsiteY29" fmla="*/ 5424855 h 5424855"/>
                <a:gd name="connsiteX0" fmla="*/ 0 w 8001731"/>
                <a:gd name="connsiteY0" fmla="*/ 5998972 h 5998972"/>
                <a:gd name="connsiteX1" fmla="*/ 1827910 w 8001731"/>
                <a:gd name="connsiteY1" fmla="*/ 3346315 h 5998972"/>
                <a:gd name="connsiteX2" fmla="*/ 1964097 w 8001731"/>
                <a:gd name="connsiteY2" fmla="*/ 3099881 h 5998972"/>
                <a:gd name="connsiteX3" fmla="*/ 2100284 w 8001731"/>
                <a:gd name="connsiteY3" fmla="*/ 2892358 h 5998972"/>
                <a:gd name="connsiteX4" fmla="*/ 2372659 w 8001731"/>
                <a:gd name="connsiteY4" fmla="*/ 2652409 h 5998972"/>
                <a:gd name="connsiteX5" fmla="*/ 3060080 w 8001731"/>
                <a:gd name="connsiteY5" fmla="*/ 2211422 h 5998972"/>
                <a:gd name="connsiteX6" fmla="*/ 3838293 w 8001731"/>
                <a:gd name="connsiteY6" fmla="*/ 1783405 h 5998972"/>
                <a:gd name="connsiteX7" fmla="*/ 3967995 w 8001731"/>
                <a:gd name="connsiteY7" fmla="*/ 1718554 h 5998972"/>
                <a:gd name="connsiteX8" fmla="*/ 5615212 w 8001731"/>
                <a:gd name="connsiteY8" fmla="*/ 1167319 h 5998972"/>
                <a:gd name="connsiteX9" fmla="*/ 6613918 w 8001731"/>
                <a:gd name="connsiteY9" fmla="*/ 856034 h 5998972"/>
                <a:gd name="connsiteX10" fmla="*/ 6931688 w 8001731"/>
                <a:gd name="connsiteY10" fmla="*/ 739302 h 5998972"/>
                <a:gd name="connsiteX11" fmla="*/ 7242974 w 8001731"/>
                <a:gd name="connsiteY11" fmla="*/ 603115 h 5998972"/>
                <a:gd name="connsiteX12" fmla="*/ 7489408 w 8001731"/>
                <a:gd name="connsiteY12" fmla="*/ 434502 h 5998972"/>
                <a:gd name="connsiteX13" fmla="*/ 7820148 w 8001731"/>
                <a:gd name="connsiteY13" fmla="*/ 226979 h 5998972"/>
                <a:gd name="connsiteX14" fmla="*/ 8001731 w 8001731"/>
                <a:gd name="connsiteY14" fmla="*/ 0 h 5998972"/>
                <a:gd name="connsiteX15" fmla="*/ 8001731 w 8001731"/>
                <a:gd name="connsiteY15" fmla="*/ 285345 h 5998972"/>
                <a:gd name="connsiteX16" fmla="*/ 7768267 w 8001731"/>
                <a:gd name="connsiteY16" fmla="*/ 1018162 h 5998972"/>
                <a:gd name="connsiteX17" fmla="*/ 7385646 w 8001731"/>
                <a:gd name="connsiteY17" fmla="*/ 1459149 h 5998972"/>
                <a:gd name="connsiteX18" fmla="*/ 7262429 w 8001731"/>
                <a:gd name="connsiteY18" fmla="*/ 1614792 h 5998972"/>
                <a:gd name="connsiteX19" fmla="*/ 7210548 w 8001731"/>
                <a:gd name="connsiteY19" fmla="*/ 1770434 h 5998972"/>
                <a:gd name="connsiteX20" fmla="*/ 7236488 w 8001731"/>
                <a:gd name="connsiteY20" fmla="*/ 1964988 h 5998972"/>
                <a:gd name="connsiteX21" fmla="*/ 6905748 w 8001731"/>
                <a:gd name="connsiteY21" fmla="*/ 2412460 h 5998972"/>
                <a:gd name="connsiteX22" fmla="*/ 6789016 w 8001731"/>
                <a:gd name="connsiteY22" fmla="*/ 2743200 h 5998972"/>
                <a:gd name="connsiteX23" fmla="*/ 6750105 w 8001731"/>
                <a:gd name="connsiteY23" fmla="*/ 2989634 h 5998972"/>
                <a:gd name="connsiteX24" fmla="*/ 6549067 w 8001731"/>
                <a:gd name="connsiteY24" fmla="*/ 3437107 h 5998972"/>
                <a:gd name="connsiteX25" fmla="*/ 6419365 w 8001731"/>
                <a:gd name="connsiteY25" fmla="*/ 3826213 h 5998972"/>
                <a:gd name="connsiteX26" fmla="*/ 6367484 w 8001731"/>
                <a:gd name="connsiteY26" fmla="*/ 4137498 h 5998972"/>
                <a:gd name="connsiteX27" fmla="*/ 6315603 w 8001731"/>
                <a:gd name="connsiteY27" fmla="*/ 4306111 h 5998972"/>
                <a:gd name="connsiteX28" fmla="*/ 5895374 w 8001731"/>
                <a:gd name="connsiteY28" fmla="*/ 5424855 h 5998972"/>
                <a:gd name="connsiteX29" fmla="*/ 0 w 8001731"/>
                <a:gd name="connsiteY29" fmla="*/ 5998972 h 5998972"/>
                <a:gd name="connsiteX0" fmla="*/ 0 w 8001731"/>
                <a:gd name="connsiteY0" fmla="*/ 5998972 h 5998972"/>
                <a:gd name="connsiteX1" fmla="*/ 1827910 w 8001731"/>
                <a:gd name="connsiteY1" fmla="*/ 3346315 h 5998972"/>
                <a:gd name="connsiteX2" fmla="*/ 1964097 w 8001731"/>
                <a:gd name="connsiteY2" fmla="*/ 3099881 h 5998972"/>
                <a:gd name="connsiteX3" fmla="*/ 2100284 w 8001731"/>
                <a:gd name="connsiteY3" fmla="*/ 2892358 h 5998972"/>
                <a:gd name="connsiteX4" fmla="*/ 2372659 w 8001731"/>
                <a:gd name="connsiteY4" fmla="*/ 2652409 h 5998972"/>
                <a:gd name="connsiteX5" fmla="*/ 3060080 w 8001731"/>
                <a:gd name="connsiteY5" fmla="*/ 2211422 h 5998972"/>
                <a:gd name="connsiteX6" fmla="*/ 3838293 w 8001731"/>
                <a:gd name="connsiteY6" fmla="*/ 1783405 h 5998972"/>
                <a:gd name="connsiteX7" fmla="*/ 3967995 w 8001731"/>
                <a:gd name="connsiteY7" fmla="*/ 1718554 h 5998972"/>
                <a:gd name="connsiteX8" fmla="*/ 5615212 w 8001731"/>
                <a:gd name="connsiteY8" fmla="*/ 1167319 h 5998972"/>
                <a:gd name="connsiteX9" fmla="*/ 6613918 w 8001731"/>
                <a:gd name="connsiteY9" fmla="*/ 856034 h 5998972"/>
                <a:gd name="connsiteX10" fmla="*/ 6931688 w 8001731"/>
                <a:gd name="connsiteY10" fmla="*/ 739302 h 5998972"/>
                <a:gd name="connsiteX11" fmla="*/ 7242974 w 8001731"/>
                <a:gd name="connsiteY11" fmla="*/ 603115 h 5998972"/>
                <a:gd name="connsiteX12" fmla="*/ 7489408 w 8001731"/>
                <a:gd name="connsiteY12" fmla="*/ 434502 h 5998972"/>
                <a:gd name="connsiteX13" fmla="*/ 7820148 w 8001731"/>
                <a:gd name="connsiteY13" fmla="*/ 226979 h 5998972"/>
                <a:gd name="connsiteX14" fmla="*/ 8001731 w 8001731"/>
                <a:gd name="connsiteY14" fmla="*/ 0 h 5998972"/>
                <a:gd name="connsiteX15" fmla="*/ 8001731 w 8001731"/>
                <a:gd name="connsiteY15" fmla="*/ 285345 h 5998972"/>
                <a:gd name="connsiteX16" fmla="*/ 7768267 w 8001731"/>
                <a:gd name="connsiteY16" fmla="*/ 1018162 h 5998972"/>
                <a:gd name="connsiteX17" fmla="*/ 7385646 w 8001731"/>
                <a:gd name="connsiteY17" fmla="*/ 1459149 h 5998972"/>
                <a:gd name="connsiteX18" fmla="*/ 7262429 w 8001731"/>
                <a:gd name="connsiteY18" fmla="*/ 1614792 h 5998972"/>
                <a:gd name="connsiteX19" fmla="*/ 7210548 w 8001731"/>
                <a:gd name="connsiteY19" fmla="*/ 1770434 h 5998972"/>
                <a:gd name="connsiteX20" fmla="*/ 7236488 w 8001731"/>
                <a:gd name="connsiteY20" fmla="*/ 1964988 h 5998972"/>
                <a:gd name="connsiteX21" fmla="*/ 6905748 w 8001731"/>
                <a:gd name="connsiteY21" fmla="*/ 2412460 h 5998972"/>
                <a:gd name="connsiteX22" fmla="*/ 6789016 w 8001731"/>
                <a:gd name="connsiteY22" fmla="*/ 2743200 h 5998972"/>
                <a:gd name="connsiteX23" fmla="*/ 6750105 w 8001731"/>
                <a:gd name="connsiteY23" fmla="*/ 2989634 h 5998972"/>
                <a:gd name="connsiteX24" fmla="*/ 6549067 w 8001731"/>
                <a:gd name="connsiteY24" fmla="*/ 3437107 h 5998972"/>
                <a:gd name="connsiteX25" fmla="*/ 6419365 w 8001731"/>
                <a:gd name="connsiteY25" fmla="*/ 3826213 h 5998972"/>
                <a:gd name="connsiteX26" fmla="*/ 6367484 w 8001731"/>
                <a:gd name="connsiteY26" fmla="*/ 4137498 h 5998972"/>
                <a:gd name="connsiteX27" fmla="*/ 6315603 w 8001731"/>
                <a:gd name="connsiteY27" fmla="*/ 4306111 h 5998972"/>
                <a:gd name="connsiteX28" fmla="*/ 5724353 w 8001731"/>
                <a:gd name="connsiteY28" fmla="*/ 5941559 h 5998972"/>
                <a:gd name="connsiteX29" fmla="*/ 0 w 8001731"/>
                <a:gd name="connsiteY29" fmla="*/ 5998972 h 5998972"/>
                <a:gd name="connsiteX0" fmla="*/ 0 w 7967527"/>
                <a:gd name="connsiteY0" fmla="*/ 5951129 h 5951129"/>
                <a:gd name="connsiteX1" fmla="*/ 1793706 w 7967527"/>
                <a:gd name="connsiteY1" fmla="*/ 3346315 h 5951129"/>
                <a:gd name="connsiteX2" fmla="*/ 1929893 w 7967527"/>
                <a:gd name="connsiteY2" fmla="*/ 3099881 h 5951129"/>
                <a:gd name="connsiteX3" fmla="*/ 2066080 w 7967527"/>
                <a:gd name="connsiteY3" fmla="*/ 2892358 h 5951129"/>
                <a:gd name="connsiteX4" fmla="*/ 2338455 w 7967527"/>
                <a:gd name="connsiteY4" fmla="*/ 2652409 h 5951129"/>
                <a:gd name="connsiteX5" fmla="*/ 3025876 w 7967527"/>
                <a:gd name="connsiteY5" fmla="*/ 2211422 h 5951129"/>
                <a:gd name="connsiteX6" fmla="*/ 3804089 w 7967527"/>
                <a:gd name="connsiteY6" fmla="*/ 1783405 h 5951129"/>
                <a:gd name="connsiteX7" fmla="*/ 3933791 w 7967527"/>
                <a:gd name="connsiteY7" fmla="*/ 1718554 h 5951129"/>
                <a:gd name="connsiteX8" fmla="*/ 5581008 w 7967527"/>
                <a:gd name="connsiteY8" fmla="*/ 1167319 h 5951129"/>
                <a:gd name="connsiteX9" fmla="*/ 6579714 w 7967527"/>
                <a:gd name="connsiteY9" fmla="*/ 856034 h 5951129"/>
                <a:gd name="connsiteX10" fmla="*/ 6897484 w 7967527"/>
                <a:gd name="connsiteY10" fmla="*/ 739302 h 5951129"/>
                <a:gd name="connsiteX11" fmla="*/ 7208770 w 7967527"/>
                <a:gd name="connsiteY11" fmla="*/ 603115 h 5951129"/>
                <a:gd name="connsiteX12" fmla="*/ 7455204 w 7967527"/>
                <a:gd name="connsiteY12" fmla="*/ 434502 h 5951129"/>
                <a:gd name="connsiteX13" fmla="*/ 7785944 w 7967527"/>
                <a:gd name="connsiteY13" fmla="*/ 226979 h 5951129"/>
                <a:gd name="connsiteX14" fmla="*/ 7967527 w 7967527"/>
                <a:gd name="connsiteY14" fmla="*/ 0 h 5951129"/>
                <a:gd name="connsiteX15" fmla="*/ 7967527 w 7967527"/>
                <a:gd name="connsiteY15" fmla="*/ 285345 h 5951129"/>
                <a:gd name="connsiteX16" fmla="*/ 7734063 w 7967527"/>
                <a:gd name="connsiteY16" fmla="*/ 1018162 h 5951129"/>
                <a:gd name="connsiteX17" fmla="*/ 7351442 w 7967527"/>
                <a:gd name="connsiteY17" fmla="*/ 1459149 h 5951129"/>
                <a:gd name="connsiteX18" fmla="*/ 7228225 w 7967527"/>
                <a:gd name="connsiteY18" fmla="*/ 1614792 h 5951129"/>
                <a:gd name="connsiteX19" fmla="*/ 7176344 w 7967527"/>
                <a:gd name="connsiteY19" fmla="*/ 1770434 h 5951129"/>
                <a:gd name="connsiteX20" fmla="*/ 7202284 w 7967527"/>
                <a:gd name="connsiteY20" fmla="*/ 1964988 h 5951129"/>
                <a:gd name="connsiteX21" fmla="*/ 6871544 w 7967527"/>
                <a:gd name="connsiteY21" fmla="*/ 2412460 h 5951129"/>
                <a:gd name="connsiteX22" fmla="*/ 6754812 w 7967527"/>
                <a:gd name="connsiteY22" fmla="*/ 2743200 h 5951129"/>
                <a:gd name="connsiteX23" fmla="*/ 6715901 w 7967527"/>
                <a:gd name="connsiteY23" fmla="*/ 2989634 h 5951129"/>
                <a:gd name="connsiteX24" fmla="*/ 6514863 w 7967527"/>
                <a:gd name="connsiteY24" fmla="*/ 3437107 h 5951129"/>
                <a:gd name="connsiteX25" fmla="*/ 6385161 w 7967527"/>
                <a:gd name="connsiteY25" fmla="*/ 3826213 h 5951129"/>
                <a:gd name="connsiteX26" fmla="*/ 6333280 w 7967527"/>
                <a:gd name="connsiteY26" fmla="*/ 4137498 h 5951129"/>
                <a:gd name="connsiteX27" fmla="*/ 6281399 w 7967527"/>
                <a:gd name="connsiteY27" fmla="*/ 4306111 h 5951129"/>
                <a:gd name="connsiteX28" fmla="*/ 5690149 w 7967527"/>
                <a:gd name="connsiteY28" fmla="*/ 5941559 h 5951129"/>
                <a:gd name="connsiteX29" fmla="*/ 0 w 7967527"/>
                <a:gd name="connsiteY29" fmla="*/ 5951129 h 5951129"/>
                <a:gd name="connsiteX0" fmla="*/ 0 w 7967527"/>
                <a:gd name="connsiteY0" fmla="*/ 5951129 h 5951129"/>
                <a:gd name="connsiteX1" fmla="*/ 998456 w 7967527"/>
                <a:gd name="connsiteY1" fmla="*/ 3575961 h 5951129"/>
                <a:gd name="connsiteX2" fmla="*/ 1929893 w 7967527"/>
                <a:gd name="connsiteY2" fmla="*/ 3099881 h 5951129"/>
                <a:gd name="connsiteX3" fmla="*/ 2066080 w 7967527"/>
                <a:gd name="connsiteY3" fmla="*/ 2892358 h 5951129"/>
                <a:gd name="connsiteX4" fmla="*/ 2338455 w 7967527"/>
                <a:gd name="connsiteY4" fmla="*/ 2652409 h 5951129"/>
                <a:gd name="connsiteX5" fmla="*/ 3025876 w 7967527"/>
                <a:gd name="connsiteY5" fmla="*/ 2211422 h 5951129"/>
                <a:gd name="connsiteX6" fmla="*/ 3804089 w 7967527"/>
                <a:gd name="connsiteY6" fmla="*/ 1783405 h 5951129"/>
                <a:gd name="connsiteX7" fmla="*/ 3933791 w 7967527"/>
                <a:gd name="connsiteY7" fmla="*/ 1718554 h 5951129"/>
                <a:gd name="connsiteX8" fmla="*/ 5581008 w 7967527"/>
                <a:gd name="connsiteY8" fmla="*/ 1167319 h 5951129"/>
                <a:gd name="connsiteX9" fmla="*/ 6579714 w 7967527"/>
                <a:gd name="connsiteY9" fmla="*/ 856034 h 5951129"/>
                <a:gd name="connsiteX10" fmla="*/ 6897484 w 7967527"/>
                <a:gd name="connsiteY10" fmla="*/ 739302 h 5951129"/>
                <a:gd name="connsiteX11" fmla="*/ 7208770 w 7967527"/>
                <a:gd name="connsiteY11" fmla="*/ 603115 h 5951129"/>
                <a:gd name="connsiteX12" fmla="*/ 7455204 w 7967527"/>
                <a:gd name="connsiteY12" fmla="*/ 434502 h 5951129"/>
                <a:gd name="connsiteX13" fmla="*/ 7785944 w 7967527"/>
                <a:gd name="connsiteY13" fmla="*/ 226979 h 5951129"/>
                <a:gd name="connsiteX14" fmla="*/ 7967527 w 7967527"/>
                <a:gd name="connsiteY14" fmla="*/ 0 h 5951129"/>
                <a:gd name="connsiteX15" fmla="*/ 7967527 w 7967527"/>
                <a:gd name="connsiteY15" fmla="*/ 285345 h 5951129"/>
                <a:gd name="connsiteX16" fmla="*/ 7734063 w 7967527"/>
                <a:gd name="connsiteY16" fmla="*/ 1018162 h 5951129"/>
                <a:gd name="connsiteX17" fmla="*/ 7351442 w 7967527"/>
                <a:gd name="connsiteY17" fmla="*/ 1459149 h 5951129"/>
                <a:gd name="connsiteX18" fmla="*/ 7228225 w 7967527"/>
                <a:gd name="connsiteY18" fmla="*/ 1614792 h 5951129"/>
                <a:gd name="connsiteX19" fmla="*/ 7176344 w 7967527"/>
                <a:gd name="connsiteY19" fmla="*/ 1770434 h 5951129"/>
                <a:gd name="connsiteX20" fmla="*/ 7202284 w 7967527"/>
                <a:gd name="connsiteY20" fmla="*/ 1964988 h 5951129"/>
                <a:gd name="connsiteX21" fmla="*/ 6871544 w 7967527"/>
                <a:gd name="connsiteY21" fmla="*/ 2412460 h 5951129"/>
                <a:gd name="connsiteX22" fmla="*/ 6754812 w 7967527"/>
                <a:gd name="connsiteY22" fmla="*/ 2743200 h 5951129"/>
                <a:gd name="connsiteX23" fmla="*/ 6715901 w 7967527"/>
                <a:gd name="connsiteY23" fmla="*/ 2989634 h 5951129"/>
                <a:gd name="connsiteX24" fmla="*/ 6514863 w 7967527"/>
                <a:gd name="connsiteY24" fmla="*/ 3437107 h 5951129"/>
                <a:gd name="connsiteX25" fmla="*/ 6385161 w 7967527"/>
                <a:gd name="connsiteY25" fmla="*/ 3826213 h 5951129"/>
                <a:gd name="connsiteX26" fmla="*/ 6333280 w 7967527"/>
                <a:gd name="connsiteY26" fmla="*/ 4137498 h 5951129"/>
                <a:gd name="connsiteX27" fmla="*/ 6281399 w 7967527"/>
                <a:gd name="connsiteY27" fmla="*/ 4306111 h 5951129"/>
                <a:gd name="connsiteX28" fmla="*/ 5690149 w 7967527"/>
                <a:gd name="connsiteY28" fmla="*/ 5941559 h 5951129"/>
                <a:gd name="connsiteX29" fmla="*/ 0 w 7967527"/>
                <a:gd name="connsiteY29" fmla="*/ 5951129 h 5951129"/>
                <a:gd name="connsiteX0" fmla="*/ 0 w 7967527"/>
                <a:gd name="connsiteY0" fmla="*/ 5951129 h 5951129"/>
                <a:gd name="connsiteX1" fmla="*/ 998456 w 7967527"/>
                <a:gd name="connsiteY1" fmla="*/ 3575961 h 5951129"/>
                <a:gd name="connsiteX2" fmla="*/ 1570747 w 7967527"/>
                <a:gd name="connsiteY2" fmla="*/ 3099881 h 5951129"/>
                <a:gd name="connsiteX3" fmla="*/ 2066080 w 7967527"/>
                <a:gd name="connsiteY3" fmla="*/ 2892358 h 5951129"/>
                <a:gd name="connsiteX4" fmla="*/ 2338455 w 7967527"/>
                <a:gd name="connsiteY4" fmla="*/ 2652409 h 5951129"/>
                <a:gd name="connsiteX5" fmla="*/ 3025876 w 7967527"/>
                <a:gd name="connsiteY5" fmla="*/ 2211422 h 5951129"/>
                <a:gd name="connsiteX6" fmla="*/ 3804089 w 7967527"/>
                <a:gd name="connsiteY6" fmla="*/ 1783405 h 5951129"/>
                <a:gd name="connsiteX7" fmla="*/ 3933791 w 7967527"/>
                <a:gd name="connsiteY7" fmla="*/ 1718554 h 5951129"/>
                <a:gd name="connsiteX8" fmla="*/ 5581008 w 7967527"/>
                <a:gd name="connsiteY8" fmla="*/ 1167319 h 5951129"/>
                <a:gd name="connsiteX9" fmla="*/ 6579714 w 7967527"/>
                <a:gd name="connsiteY9" fmla="*/ 856034 h 5951129"/>
                <a:gd name="connsiteX10" fmla="*/ 6897484 w 7967527"/>
                <a:gd name="connsiteY10" fmla="*/ 739302 h 5951129"/>
                <a:gd name="connsiteX11" fmla="*/ 7208770 w 7967527"/>
                <a:gd name="connsiteY11" fmla="*/ 603115 h 5951129"/>
                <a:gd name="connsiteX12" fmla="*/ 7455204 w 7967527"/>
                <a:gd name="connsiteY12" fmla="*/ 434502 h 5951129"/>
                <a:gd name="connsiteX13" fmla="*/ 7785944 w 7967527"/>
                <a:gd name="connsiteY13" fmla="*/ 226979 h 5951129"/>
                <a:gd name="connsiteX14" fmla="*/ 7967527 w 7967527"/>
                <a:gd name="connsiteY14" fmla="*/ 0 h 5951129"/>
                <a:gd name="connsiteX15" fmla="*/ 7967527 w 7967527"/>
                <a:gd name="connsiteY15" fmla="*/ 285345 h 5951129"/>
                <a:gd name="connsiteX16" fmla="*/ 7734063 w 7967527"/>
                <a:gd name="connsiteY16" fmla="*/ 1018162 h 5951129"/>
                <a:gd name="connsiteX17" fmla="*/ 7351442 w 7967527"/>
                <a:gd name="connsiteY17" fmla="*/ 1459149 h 5951129"/>
                <a:gd name="connsiteX18" fmla="*/ 7228225 w 7967527"/>
                <a:gd name="connsiteY18" fmla="*/ 1614792 h 5951129"/>
                <a:gd name="connsiteX19" fmla="*/ 7176344 w 7967527"/>
                <a:gd name="connsiteY19" fmla="*/ 1770434 h 5951129"/>
                <a:gd name="connsiteX20" fmla="*/ 7202284 w 7967527"/>
                <a:gd name="connsiteY20" fmla="*/ 1964988 h 5951129"/>
                <a:gd name="connsiteX21" fmla="*/ 6871544 w 7967527"/>
                <a:gd name="connsiteY21" fmla="*/ 2412460 h 5951129"/>
                <a:gd name="connsiteX22" fmla="*/ 6754812 w 7967527"/>
                <a:gd name="connsiteY22" fmla="*/ 2743200 h 5951129"/>
                <a:gd name="connsiteX23" fmla="*/ 6715901 w 7967527"/>
                <a:gd name="connsiteY23" fmla="*/ 2989634 h 5951129"/>
                <a:gd name="connsiteX24" fmla="*/ 6514863 w 7967527"/>
                <a:gd name="connsiteY24" fmla="*/ 3437107 h 5951129"/>
                <a:gd name="connsiteX25" fmla="*/ 6385161 w 7967527"/>
                <a:gd name="connsiteY25" fmla="*/ 3826213 h 5951129"/>
                <a:gd name="connsiteX26" fmla="*/ 6333280 w 7967527"/>
                <a:gd name="connsiteY26" fmla="*/ 4137498 h 5951129"/>
                <a:gd name="connsiteX27" fmla="*/ 6281399 w 7967527"/>
                <a:gd name="connsiteY27" fmla="*/ 4306111 h 5951129"/>
                <a:gd name="connsiteX28" fmla="*/ 5690149 w 7967527"/>
                <a:gd name="connsiteY28" fmla="*/ 5941559 h 5951129"/>
                <a:gd name="connsiteX29" fmla="*/ 0 w 7967527"/>
                <a:gd name="connsiteY29" fmla="*/ 5951129 h 5951129"/>
                <a:gd name="connsiteX0" fmla="*/ 0 w 7967527"/>
                <a:gd name="connsiteY0" fmla="*/ 5951129 h 5951129"/>
                <a:gd name="connsiteX1" fmla="*/ 998456 w 7967527"/>
                <a:gd name="connsiteY1" fmla="*/ 3575961 h 5951129"/>
                <a:gd name="connsiteX2" fmla="*/ 1570747 w 7967527"/>
                <a:gd name="connsiteY2" fmla="*/ 3099881 h 5951129"/>
                <a:gd name="connsiteX3" fmla="*/ 2006223 w 7967527"/>
                <a:gd name="connsiteY3" fmla="*/ 2815811 h 5951129"/>
                <a:gd name="connsiteX4" fmla="*/ 2338455 w 7967527"/>
                <a:gd name="connsiteY4" fmla="*/ 2652409 h 5951129"/>
                <a:gd name="connsiteX5" fmla="*/ 3025876 w 7967527"/>
                <a:gd name="connsiteY5" fmla="*/ 2211422 h 5951129"/>
                <a:gd name="connsiteX6" fmla="*/ 3804089 w 7967527"/>
                <a:gd name="connsiteY6" fmla="*/ 1783405 h 5951129"/>
                <a:gd name="connsiteX7" fmla="*/ 3933791 w 7967527"/>
                <a:gd name="connsiteY7" fmla="*/ 1718554 h 5951129"/>
                <a:gd name="connsiteX8" fmla="*/ 5581008 w 7967527"/>
                <a:gd name="connsiteY8" fmla="*/ 1167319 h 5951129"/>
                <a:gd name="connsiteX9" fmla="*/ 6579714 w 7967527"/>
                <a:gd name="connsiteY9" fmla="*/ 856034 h 5951129"/>
                <a:gd name="connsiteX10" fmla="*/ 6897484 w 7967527"/>
                <a:gd name="connsiteY10" fmla="*/ 739302 h 5951129"/>
                <a:gd name="connsiteX11" fmla="*/ 7208770 w 7967527"/>
                <a:gd name="connsiteY11" fmla="*/ 603115 h 5951129"/>
                <a:gd name="connsiteX12" fmla="*/ 7455204 w 7967527"/>
                <a:gd name="connsiteY12" fmla="*/ 434502 h 5951129"/>
                <a:gd name="connsiteX13" fmla="*/ 7785944 w 7967527"/>
                <a:gd name="connsiteY13" fmla="*/ 226979 h 5951129"/>
                <a:gd name="connsiteX14" fmla="*/ 7967527 w 7967527"/>
                <a:gd name="connsiteY14" fmla="*/ 0 h 5951129"/>
                <a:gd name="connsiteX15" fmla="*/ 7967527 w 7967527"/>
                <a:gd name="connsiteY15" fmla="*/ 285345 h 5951129"/>
                <a:gd name="connsiteX16" fmla="*/ 7734063 w 7967527"/>
                <a:gd name="connsiteY16" fmla="*/ 1018162 h 5951129"/>
                <a:gd name="connsiteX17" fmla="*/ 7351442 w 7967527"/>
                <a:gd name="connsiteY17" fmla="*/ 1459149 h 5951129"/>
                <a:gd name="connsiteX18" fmla="*/ 7228225 w 7967527"/>
                <a:gd name="connsiteY18" fmla="*/ 1614792 h 5951129"/>
                <a:gd name="connsiteX19" fmla="*/ 7176344 w 7967527"/>
                <a:gd name="connsiteY19" fmla="*/ 1770434 h 5951129"/>
                <a:gd name="connsiteX20" fmla="*/ 7202284 w 7967527"/>
                <a:gd name="connsiteY20" fmla="*/ 1964988 h 5951129"/>
                <a:gd name="connsiteX21" fmla="*/ 6871544 w 7967527"/>
                <a:gd name="connsiteY21" fmla="*/ 2412460 h 5951129"/>
                <a:gd name="connsiteX22" fmla="*/ 6754812 w 7967527"/>
                <a:gd name="connsiteY22" fmla="*/ 2743200 h 5951129"/>
                <a:gd name="connsiteX23" fmla="*/ 6715901 w 7967527"/>
                <a:gd name="connsiteY23" fmla="*/ 2989634 h 5951129"/>
                <a:gd name="connsiteX24" fmla="*/ 6514863 w 7967527"/>
                <a:gd name="connsiteY24" fmla="*/ 3437107 h 5951129"/>
                <a:gd name="connsiteX25" fmla="*/ 6385161 w 7967527"/>
                <a:gd name="connsiteY25" fmla="*/ 3826213 h 5951129"/>
                <a:gd name="connsiteX26" fmla="*/ 6333280 w 7967527"/>
                <a:gd name="connsiteY26" fmla="*/ 4137498 h 5951129"/>
                <a:gd name="connsiteX27" fmla="*/ 6281399 w 7967527"/>
                <a:gd name="connsiteY27" fmla="*/ 4306111 h 5951129"/>
                <a:gd name="connsiteX28" fmla="*/ 5690149 w 7967527"/>
                <a:gd name="connsiteY28" fmla="*/ 5941559 h 5951129"/>
                <a:gd name="connsiteX29" fmla="*/ 0 w 7967527"/>
                <a:gd name="connsiteY29" fmla="*/ 5951129 h 5951129"/>
                <a:gd name="connsiteX0" fmla="*/ 0 w 7967527"/>
                <a:gd name="connsiteY0" fmla="*/ 5951129 h 5951129"/>
                <a:gd name="connsiteX1" fmla="*/ 998456 w 7967527"/>
                <a:gd name="connsiteY1" fmla="*/ 3575961 h 5951129"/>
                <a:gd name="connsiteX2" fmla="*/ 1570747 w 7967527"/>
                <a:gd name="connsiteY2" fmla="*/ 3099881 h 5951129"/>
                <a:gd name="connsiteX3" fmla="*/ 2006223 w 7967527"/>
                <a:gd name="connsiteY3" fmla="*/ 2815811 h 5951129"/>
                <a:gd name="connsiteX4" fmla="*/ 2295699 w 7967527"/>
                <a:gd name="connsiteY4" fmla="*/ 2604566 h 5951129"/>
                <a:gd name="connsiteX5" fmla="*/ 3025876 w 7967527"/>
                <a:gd name="connsiteY5" fmla="*/ 2211422 h 5951129"/>
                <a:gd name="connsiteX6" fmla="*/ 3804089 w 7967527"/>
                <a:gd name="connsiteY6" fmla="*/ 1783405 h 5951129"/>
                <a:gd name="connsiteX7" fmla="*/ 3933791 w 7967527"/>
                <a:gd name="connsiteY7" fmla="*/ 1718554 h 5951129"/>
                <a:gd name="connsiteX8" fmla="*/ 5581008 w 7967527"/>
                <a:gd name="connsiteY8" fmla="*/ 1167319 h 5951129"/>
                <a:gd name="connsiteX9" fmla="*/ 6579714 w 7967527"/>
                <a:gd name="connsiteY9" fmla="*/ 856034 h 5951129"/>
                <a:gd name="connsiteX10" fmla="*/ 6897484 w 7967527"/>
                <a:gd name="connsiteY10" fmla="*/ 739302 h 5951129"/>
                <a:gd name="connsiteX11" fmla="*/ 7208770 w 7967527"/>
                <a:gd name="connsiteY11" fmla="*/ 603115 h 5951129"/>
                <a:gd name="connsiteX12" fmla="*/ 7455204 w 7967527"/>
                <a:gd name="connsiteY12" fmla="*/ 434502 h 5951129"/>
                <a:gd name="connsiteX13" fmla="*/ 7785944 w 7967527"/>
                <a:gd name="connsiteY13" fmla="*/ 226979 h 5951129"/>
                <a:gd name="connsiteX14" fmla="*/ 7967527 w 7967527"/>
                <a:gd name="connsiteY14" fmla="*/ 0 h 5951129"/>
                <a:gd name="connsiteX15" fmla="*/ 7967527 w 7967527"/>
                <a:gd name="connsiteY15" fmla="*/ 285345 h 5951129"/>
                <a:gd name="connsiteX16" fmla="*/ 7734063 w 7967527"/>
                <a:gd name="connsiteY16" fmla="*/ 1018162 h 5951129"/>
                <a:gd name="connsiteX17" fmla="*/ 7351442 w 7967527"/>
                <a:gd name="connsiteY17" fmla="*/ 1459149 h 5951129"/>
                <a:gd name="connsiteX18" fmla="*/ 7228225 w 7967527"/>
                <a:gd name="connsiteY18" fmla="*/ 1614792 h 5951129"/>
                <a:gd name="connsiteX19" fmla="*/ 7176344 w 7967527"/>
                <a:gd name="connsiteY19" fmla="*/ 1770434 h 5951129"/>
                <a:gd name="connsiteX20" fmla="*/ 7202284 w 7967527"/>
                <a:gd name="connsiteY20" fmla="*/ 1964988 h 5951129"/>
                <a:gd name="connsiteX21" fmla="*/ 6871544 w 7967527"/>
                <a:gd name="connsiteY21" fmla="*/ 2412460 h 5951129"/>
                <a:gd name="connsiteX22" fmla="*/ 6754812 w 7967527"/>
                <a:gd name="connsiteY22" fmla="*/ 2743200 h 5951129"/>
                <a:gd name="connsiteX23" fmla="*/ 6715901 w 7967527"/>
                <a:gd name="connsiteY23" fmla="*/ 2989634 h 5951129"/>
                <a:gd name="connsiteX24" fmla="*/ 6514863 w 7967527"/>
                <a:gd name="connsiteY24" fmla="*/ 3437107 h 5951129"/>
                <a:gd name="connsiteX25" fmla="*/ 6385161 w 7967527"/>
                <a:gd name="connsiteY25" fmla="*/ 3826213 h 5951129"/>
                <a:gd name="connsiteX26" fmla="*/ 6333280 w 7967527"/>
                <a:gd name="connsiteY26" fmla="*/ 4137498 h 5951129"/>
                <a:gd name="connsiteX27" fmla="*/ 6281399 w 7967527"/>
                <a:gd name="connsiteY27" fmla="*/ 4306111 h 5951129"/>
                <a:gd name="connsiteX28" fmla="*/ 5690149 w 7967527"/>
                <a:gd name="connsiteY28" fmla="*/ 5941559 h 5951129"/>
                <a:gd name="connsiteX29" fmla="*/ 0 w 7967527"/>
                <a:gd name="connsiteY29" fmla="*/ 5951129 h 5951129"/>
                <a:gd name="connsiteX0" fmla="*/ 0 w 7967527"/>
                <a:gd name="connsiteY0" fmla="*/ 5951129 h 5951129"/>
                <a:gd name="connsiteX1" fmla="*/ 998456 w 7967527"/>
                <a:gd name="connsiteY1" fmla="*/ 3575961 h 5951129"/>
                <a:gd name="connsiteX2" fmla="*/ 1570747 w 7967527"/>
                <a:gd name="connsiteY2" fmla="*/ 3099881 h 5951129"/>
                <a:gd name="connsiteX3" fmla="*/ 2006223 w 7967527"/>
                <a:gd name="connsiteY3" fmla="*/ 2815811 h 5951129"/>
                <a:gd name="connsiteX4" fmla="*/ 2295699 w 7967527"/>
                <a:gd name="connsiteY4" fmla="*/ 2604566 h 5951129"/>
                <a:gd name="connsiteX5" fmla="*/ 2991671 w 7967527"/>
                <a:gd name="connsiteY5" fmla="*/ 2144441 h 5951129"/>
                <a:gd name="connsiteX6" fmla="*/ 3804089 w 7967527"/>
                <a:gd name="connsiteY6" fmla="*/ 1783405 h 5951129"/>
                <a:gd name="connsiteX7" fmla="*/ 3933791 w 7967527"/>
                <a:gd name="connsiteY7" fmla="*/ 1718554 h 5951129"/>
                <a:gd name="connsiteX8" fmla="*/ 5581008 w 7967527"/>
                <a:gd name="connsiteY8" fmla="*/ 1167319 h 5951129"/>
                <a:gd name="connsiteX9" fmla="*/ 6579714 w 7967527"/>
                <a:gd name="connsiteY9" fmla="*/ 856034 h 5951129"/>
                <a:gd name="connsiteX10" fmla="*/ 6897484 w 7967527"/>
                <a:gd name="connsiteY10" fmla="*/ 739302 h 5951129"/>
                <a:gd name="connsiteX11" fmla="*/ 7208770 w 7967527"/>
                <a:gd name="connsiteY11" fmla="*/ 603115 h 5951129"/>
                <a:gd name="connsiteX12" fmla="*/ 7455204 w 7967527"/>
                <a:gd name="connsiteY12" fmla="*/ 434502 h 5951129"/>
                <a:gd name="connsiteX13" fmla="*/ 7785944 w 7967527"/>
                <a:gd name="connsiteY13" fmla="*/ 226979 h 5951129"/>
                <a:gd name="connsiteX14" fmla="*/ 7967527 w 7967527"/>
                <a:gd name="connsiteY14" fmla="*/ 0 h 5951129"/>
                <a:gd name="connsiteX15" fmla="*/ 7967527 w 7967527"/>
                <a:gd name="connsiteY15" fmla="*/ 285345 h 5951129"/>
                <a:gd name="connsiteX16" fmla="*/ 7734063 w 7967527"/>
                <a:gd name="connsiteY16" fmla="*/ 1018162 h 5951129"/>
                <a:gd name="connsiteX17" fmla="*/ 7351442 w 7967527"/>
                <a:gd name="connsiteY17" fmla="*/ 1459149 h 5951129"/>
                <a:gd name="connsiteX18" fmla="*/ 7228225 w 7967527"/>
                <a:gd name="connsiteY18" fmla="*/ 1614792 h 5951129"/>
                <a:gd name="connsiteX19" fmla="*/ 7176344 w 7967527"/>
                <a:gd name="connsiteY19" fmla="*/ 1770434 h 5951129"/>
                <a:gd name="connsiteX20" fmla="*/ 7202284 w 7967527"/>
                <a:gd name="connsiteY20" fmla="*/ 1964988 h 5951129"/>
                <a:gd name="connsiteX21" fmla="*/ 6871544 w 7967527"/>
                <a:gd name="connsiteY21" fmla="*/ 2412460 h 5951129"/>
                <a:gd name="connsiteX22" fmla="*/ 6754812 w 7967527"/>
                <a:gd name="connsiteY22" fmla="*/ 2743200 h 5951129"/>
                <a:gd name="connsiteX23" fmla="*/ 6715901 w 7967527"/>
                <a:gd name="connsiteY23" fmla="*/ 2989634 h 5951129"/>
                <a:gd name="connsiteX24" fmla="*/ 6514863 w 7967527"/>
                <a:gd name="connsiteY24" fmla="*/ 3437107 h 5951129"/>
                <a:gd name="connsiteX25" fmla="*/ 6385161 w 7967527"/>
                <a:gd name="connsiteY25" fmla="*/ 3826213 h 5951129"/>
                <a:gd name="connsiteX26" fmla="*/ 6333280 w 7967527"/>
                <a:gd name="connsiteY26" fmla="*/ 4137498 h 5951129"/>
                <a:gd name="connsiteX27" fmla="*/ 6281399 w 7967527"/>
                <a:gd name="connsiteY27" fmla="*/ 4306111 h 5951129"/>
                <a:gd name="connsiteX28" fmla="*/ 5690149 w 7967527"/>
                <a:gd name="connsiteY28" fmla="*/ 5941559 h 5951129"/>
                <a:gd name="connsiteX29" fmla="*/ 0 w 7967527"/>
                <a:gd name="connsiteY29" fmla="*/ 5951129 h 5951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67527" h="5951129">
                  <a:moveTo>
                    <a:pt x="0" y="5951129"/>
                  </a:moveTo>
                  <a:lnTo>
                    <a:pt x="998456" y="3575961"/>
                  </a:lnTo>
                  <a:lnTo>
                    <a:pt x="1570747" y="3099881"/>
                  </a:lnTo>
                  <a:lnTo>
                    <a:pt x="2006223" y="2815811"/>
                  </a:lnTo>
                  <a:lnTo>
                    <a:pt x="2295699" y="2604566"/>
                  </a:lnTo>
                  <a:lnTo>
                    <a:pt x="2991671" y="2144441"/>
                  </a:lnTo>
                  <a:lnTo>
                    <a:pt x="3804089" y="1783405"/>
                  </a:lnTo>
                  <a:lnTo>
                    <a:pt x="3933791" y="1718554"/>
                  </a:lnTo>
                  <a:lnTo>
                    <a:pt x="5581008" y="1167319"/>
                  </a:lnTo>
                  <a:lnTo>
                    <a:pt x="6579714" y="856034"/>
                  </a:lnTo>
                  <a:lnTo>
                    <a:pt x="6897484" y="739302"/>
                  </a:lnTo>
                  <a:lnTo>
                    <a:pt x="7208770" y="603115"/>
                  </a:lnTo>
                  <a:lnTo>
                    <a:pt x="7455204" y="434502"/>
                  </a:lnTo>
                  <a:lnTo>
                    <a:pt x="7785944" y="226979"/>
                  </a:lnTo>
                  <a:lnTo>
                    <a:pt x="7967527" y="0"/>
                  </a:lnTo>
                  <a:lnTo>
                    <a:pt x="7967527" y="285345"/>
                  </a:lnTo>
                  <a:lnTo>
                    <a:pt x="7734063" y="1018162"/>
                  </a:lnTo>
                  <a:lnTo>
                    <a:pt x="7351442" y="1459149"/>
                  </a:lnTo>
                  <a:lnTo>
                    <a:pt x="7228225" y="1614792"/>
                  </a:lnTo>
                  <a:lnTo>
                    <a:pt x="7176344" y="1770434"/>
                  </a:lnTo>
                  <a:lnTo>
                    <a:pt x="7202284" y="1964988"/>
                  </a:lnTo>
                  <a:lnTo>
                    <a:pt x="6871544" y="2412460"/>
                  </a:lnTo>
                  <a:lnTo>
                    <a:pt x="6754812" y="2743200"/>
                  </a:lnTo>
                  <a:lnTo>
                    <a:pt x="6715901" y="2989634"/>
                  </a:lnTo>
                  <a:lnTo>
                    <a:pt x="6514863" y="3437107"/>
                  </a:lnTo>
                  <a:lnTo>
                    <a:pt x="6385161" y="3826213"/>
                  </a:lnTo>
                  <a:lnTo>
                    <a:pt x="6333280" y="4137498"/>
                  </a:lnTo>
                  <a:lnTo>
                    <a:pt x="6281399" y="4306111"/>
                  </a:lnTo>
                  <a:lnTo>
                    <a:pt x="5690149" y="5941559"/>
                  </a:lnTo>
                  <a:lnTo>
                    <a:pt x="0" y="5951129"/>
                  </a:lnTo>
                  <a:close/>
                </a:path>
              </a:pathLst>
            </a:custGeom>
            <a:noFill/>
            <a:ln w="76200">
              <a:solidFill>
                <a:schemeClr val="tx2"/>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dirty="0"/>
            </a:p>
          </p:txBody>
        </p:sp>
        <p:sp>
          <p:nvSpPr>
            <p:cNvPr id="26" name="Rectangle 25">
              <a:extLst>
                <a:ext uri="{FF2B5EF4-FFF2-40B4-BE49-F238E27FC236}">
                  <a16:creationId xmlns:a16="http://schemas.microsoft.com/office/drawing/2014/main" id="{5CCF4193-90B3-AD69-A200-DCACAA193662}"/>
                </a:ext>
              </a:extLst>
            </p:cNvPr>
            <p:cNvSpPr/>
            <p:nvPr/>
          </p:nvSpPr>
          <p:spPr>
            <a:xfrm rot="19558152">
              <a:off x="7556885" y="2132635"/>
              <a:ext cx="2187087" cy="299590"/>
            </a:xfrm>
            <a:prstGeom prst="rect">
              <a:avLst/>
            </a:prstGeom>
            <a:noFill/>
            <a:ln w="952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defRPr/>
              </a:pPr>
              <a:r>
                <a:rPr lang="en-US" sz="1500" b="1" dirty="0">
                  <a:solidFill>
                    <a:srgbClr val="FF804F"/>
                  </a:solidFill>
                  <a:latin typeface="Arial"/>
                </a:rPr>
                <a:t>Stream Alignment</a:t>
              </a:r>
            </a:p>
          </p:txBody>
        </p:sp>
        <p:sp>
          <p:nvSpPr>
            <p:cNvPr id="27" name="Rectangle 26">
              <a:extLst>
                <a:ext uri="{FF2B5EF4-FFF2-40B4-BE49-F238E27FC236}">
                  <a16:creationId xmlns:a16="http://schemas.microsoft.com/office/drawing/2014/main" id="{01753872-95F7-A830-1E07-CFAE554094E8}"/>
                </a:ext>
              </a:extLst>
            </p:cNvPr>
            <p:cNvSpPr/>
            <p:nvPr/>
          </p:nvSpPr>
          <p:spPr>
            <a:xfrm>
              <a:off x="4692581" y="5201000"/>
              <a:ext cx="2166464" cy="29959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b="1" dirty="0">
                  <a:solidFill>
                    <a:schemeClr val="tx2"/>
                  </a:solidFill>
                </a:rPr>
                <a:t>Levee Area</a:t>
              </a:r>
            </a:p>
          </p:txBody>
        </p:sp>
      </p:grpSp>
      <p:grpSp>
        <p:nvGrpSpPr>
          <p:cNvPr id="28" name="Group 27">
            <a:extLst>
              <a:ext uri="{FF2B5EF4-FFF2-40B4-BE49-F238E27FC236}">
                <a16:creationId xmlns:a16="http://schemas.microsoft.com/office/drawing/2014/main" id="{EA643262-211D-ABAF-0BBF-A32B78C089B0}"/>
              </a:ext>
            </a:extLst>
          </p:cNvPr>
          <p:cNvGrpSpPr/>
          <p:nvPr/>
        </p:nvGrpSpPr>
        <p:grpSpPr>
          <a:xfrm>
            <a:off x="5265083" y="2546505"/>
            <a:ext cx="2310533" cy="1447023"/>
            <a:chOff x="3383280" y="2670048"/>
            <a:chExt cx="2656554" cy="1715589"/>
          </a:xfrm>
        </p:grpSpPr>
        <p:cxnSp>
          <p:nvCxnSpPr>
            <p:cNvPr id="29" name="Straight Connector 28">
              <a:extLst>
                <a:ext uri="{FF2B5EF4-FFF2-40B4-BE49-F238E27FC236}">
                  <a16:creationId xmlns:a16="http://schemas.microsoft.com/office/drawing/2014/main" id="{333AD957-F8D3-5F13-C6A5-D2248A740720}"/>
                </a:ext>
              </a:extLst>
            </p:cNvPr>
            <p:cNvCxnSpPr/>
            <p:nvPr/>
          </p:nvCxnSpPr>
          <p:spPr>
            <a:xfrm>
              <a:off x="3383280" y="3468624"/>
              <a:ext cx="652272" cy="917013"/>
            </a:xfrm>
            <a:prstGeom prst="line">
              <a:avLst/>
            </a:prstGeom>
            <a:noFill/>
            <a:ln w="38100" cap="flat" cmpd="sng" algn="ctr">
              <a:solidFill>
                <a:srgbClr val="FFFF00"/>
              </a:solidFill>
              <a:prstDash val="solid"/>
              <a:headEnd type="triangle" w="lg" len="lg"/>
              <a:tailEnd type="none"/>
            </a:ln>
            <a:effectLst/>
          </p:spPr>
        </p:cxnSp>
        <p:cxnSp>
          <p:nvCxnSpPr>
            <p:cNvPr id="30" name="Straight Connector 29">
              <a:extLst>
                <a:ext uri="{FF2B5EF4-FFF2-40B4-BE49-F238E27FC236}">
                  <a16:creationId xmlns:a16="http://schemas.microsoft.com/office/drawing/2014/main" id="{BF649C91-D889-FFF9-EEDB-B0B281F7B913}"/>
                </a:ext>
              </a:extLst>
            </p:cNvPr>
            <p:cNvCxnSpPr/>
            <p:nvPr/>
          </p:nvCxnSpPr>
          <p:spPr>
            <a:xfrm>
              <a:off x="3627120" y="3310128"/>
              <a:ext cx="609600" cy="935301"/>
            </a:xfrm>
            <a:prstGeom prst="line">
              <a:avLst/>
            </a:prstGeom>
            <a:noFill/>
            <a:ln w="38100" cap="flat" cmpd="sng" algn="ctr">
              <a:solidFill>
                <a:srgbClr val="FFFF00"/>
              </a:solidFill>
              <a:prstDash val="solid"/>
              <a:headEnd type="triangle" w="lg" len="lg"/>
              <a:tailEnd type="none"/>
            </a:ln>
            <a:effectLst/>
          </p:spPr>
        </p:cxnSp>
        <p:cxnSp>
          <p:nvCxnSpPr>
            <p:cNvPr id="31" name="Straight Connector 30">
              <a:extLst>
                <a:ext uri="{FF2B5EF4-FFF2-40B4-BE49-F238E27FC236}">
                  <a16:creationId xmlns:a16="http://schemas.microsoft.com/office/drawing/2014/main" id="{14B0DA53-F3B4-DDD1-8E03-0836D341B90B}"/>
                </a:ext>
              </a:extLst>
            </p:cNvPr>
            <p:cNvCxnSpPr/>
            <p:nvPr/>
          </p:nvCxnSpPr>
          <p:spPr>
            <a:xfrm>
              <a:off x="4349457" y="3040928"/>
              <a:ext cx="293905" cy="1025498"/>
            </a:xfrm>
            <a:prstGeom prst="line">
              <a:avLst/>
            </a:prstGeom>
            <a:noFill/>
            <a:ln w="38100" cap="flat" cmpd="sng" algn="ctr">
              <a:solidFill>
                <a:srgbClr val="FFFF00"/>
              </a:solidFill>
              <a:prstDash val="solid"/>
              <a:headEnd type="triangle" w="lg" len="lg"/>
              <a:tailEnd type="none" w="lg" len="lg"/>
            </a:ln>
            <a:effectLst/>
          </p:spPr>
        </p:cxnSp>
        <p:cxnSp>
          <p:nvCxnSpPr>
            <p:cNvPr id="32" name="Straight Connector 31">
              <a:extLst>
                <a:ext uri="{FF2B5EF4-FFF2-40B4-BE49-F238E27FC236}">
                  <a16:creationId xmlns:a16="http://schemas.microsoft.com/office/drawing/2014/main" id="{F802961C-CFB5-0CF1-8917-1E7EB5D5639E}"/>
                </a:ext>
              </a:extLst>
            </p:cNvPr>
            <p:cNvCxnSpPr/>
            <p:nvPr/>
          </p:nvCxnSpPr>
          <p:spPr>
            <a:xfrm>
              <a:off x="4668625" y="2953187"/>
              <a:ext cx="250238" cy="942429"/>
            </a:xfrm>
            <a:prstGeom prst="line">
              <a:avLst/>
            </a:prstGeom>
            <a:noFill/>
            <a:ln w="38100" cap="flat" cmpd="sng" algn="ctr">
              <a:solidFill>
                <a:srgbClr val="FFFF00"/>
              </a:solidFill>
              <a:prstDash val="solid"/>
              <a:headEnd type="triangle" w="lg" len="lg"/>
              <a:tailEnd type="none"/>
            </a:ln>
            <a:effectLst/>
          </p:spPr>
        </p:cxnSp>
        <p:cxnSp>
          <p:nvCxnSpPr>
            <p:cNvPr id="33" name="Straight Connector 32">
              <a:extLst>
                <a:ext uri="{FF2B5EF4-FFF2-40B4-BE49-F238E27FC236}">
                  <a16:creationId xmlns:a16="http://schemas.microsoft.com/office/drawing/2014/main" id="{39666339-FC4C-1680-A5A4-6DBC6432D00B}"/>
                </a:ext>
              </a:extLst>
            </p:cNvPr>
            <p:cNvCxnSpPr/>
            <p:nvPr/>
          </p:nvCxnSpPr>
          <p:spPr>
            <a:xfrm>
              <a:off x="5457418" y="2767584"/>
              <a:ext cx="138698" cy="899352"/>
            </a:xfrm>
            <a:prstGeom prst="line">
              <a:avLst/>
            </a:prstGeom>
            <a:noFill/>
            <a:ln w="38100" cap="flat" cmpd="sng" algn="ctr">
              <a:solidFill>
                <a:srgbClr val="FFFF00"/>
              </a:solidFill>
              <a:prstDash val="solid"/>
              <a:headEnd type="triangle" w="lg" len="lg"/>
              <a:tailEnd type="none"/>
            </a:ln>
            <a:effectLst/>
          </p:spPr>
        </p:cxnSp>
        <p:cxnSp>
          <p:nvCxnSpPr>
            <p:cNvPr id="34" name="Straight Connector 33">
              <a:extLst>
                <a:ext uri="{FF2B5EF4-FFF2-40B4-BE49-F238E27FC236}">
                  <a16:creationId xmlns:a16="http://schemas.microsoft.com/office/drawing/2014/main" id="{20C0E7DC-BE31-F551-532F-B7BB203E5FD3}"/>
                </a:ext>
              </a:extLst>
            </p:cNvPr>
            <p:cNvCxnSpPr/>
            <p:nvPr/>
          </p:nvCxnSpPr>
          <p:spPr>
            <a:xfrm>
              <a:off x="5900928" y="2670048"/>
              <a:ext cx="138906" cy="883629"/>
            </a:xfrm>
            <a:prstGeom prst="line">
              <a:avLst/>
            </a:prstGeom>
            <a:noFill/>
            <a:ln w="38100" cap="flat" cmpd="sng" algn="ctr">
              <a:solidFill>
                <a:srgbClr val="FFFF00"/>
              </a:solidFill>
              <a:prstDash val="solid"/>
              <a:headEnd type="triangle" w="lg" len="lg"/>
              <a:tailEnd type="none"/>
            </a:ln>
            <a:effectLst/>
          </p:spPr>
        </p:cxnSp>
      </p:grpSp>
      <p:pic>
        <p:nvPicPr>
          <p:cNvPr id="35" name="Picture 34">
            <a:extLst>
              <a:ext uri="{FF2B5EF4-FFF2-40B4-BE49-F238E27FC236}">
                <a16:creationId xmlns:a16="http://schemas.microsoft.com/office/drawing/2014/main" id="{D63F29D1-AAA6-5592-120B-A091444A3DF6}"/>
              </a:ext>
            </a:extLst>
          </p:cNvPr>
          <p:cNvPicPr>
            <a:picLocks noChangeAspect="1"/>
          </p:cNvPicPr>
          <p:nvPr/>
        </p:nvPicPr>
        <p:blipFill>
          <a:blip r:embed="rId7"/>
          <a:stretch>
            <a:fillRect/>
          </a:stretch>
        </p:blipFill>
        <p:spPr>
          <a:xfrm>
            <a:off x="3493178" y="3242330"/>
            <a:ext cx="5666763" cy="2534823"/>
          </a:xfrm>
          <a:prstGeom prst="rect">
            <a:avLst/>
          </a:prstGeom>
        </p:spPr>
      </p:pic>
    </p:spTree>
    <p:extLst>
      <p:ext uri="{BB962C8B-B14F-4D97-AF65-F5344CB8AC3E}">
        <p14:creationId xmlns:p14="http://schemas.microsoft.com/office/powerpoint/2010/main" val="306700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down)">
                                      <p:cBhvr>
                                        <p:cTn id="12" dur="1000"/>
                                        <p:tgtEl>
                                          <p:spTgt spid="18"/>
                                        </p:tgtEl>
                                      </p:cBhvr>
                                    </p:animEffect>
                                  </p:childTnLst>
                                </p:cTn>
                              </p:par>
                              <p:par>
                                <p:cTn id="13" presetID="22" presetClass="entr" presetSubtype="4"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down)">
                                      <p:cBhvr>
                                        <p:cTn id="15" dur="1000"/>
                                        <p:tgtEl>
                                          <p:spTgt spid="19"/>
                                        </p:tgtEl>
                                      </p:cBhvr>
                                    </p:animEffect>
                                  </p:childTnLst>
                                </p:cTn>
                              </p:par>
                              <p:par>
                                <p:cTn id="16" presetID="22" presetClass="entr" presetSubtype="4"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down)">
                                      <p:cBhvr>
                                        <p:cTn id="18" dur="10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down)">
                                      <p:cBhvr>
                                        <p:cTn id="23" dur="500"/>
                                        <p:tgtEl>
                                          <p:spTgt spid="21"/>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down)">
                                      <p:cBhvr>
                                        <p:cTn id="26" dur="500"/>
                                        <p:tgtEl>
                                          <p:spTgt spid="2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fade">
                                      <p:cBhvr>
                                        <p:cTn id="4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New approach available in HEC-FIA 3.3</a:t>
            </a:r>
          </a:p>
          <a:p>
            <a:pPr marL="0" lvl="1" indent="0">
              <a:buNone/>
            </a:pPr>
            <a:r>
              <a:rPr lang="en-US" sz="2400" dirty="0"/>
              <a:t>Accepts 4 inundations</a:t>
            </a:r>
          </a:p>
          <a:p>
            <a:pPr marL="0" lvl="1" indent="0">
              <a:buNone/>
            </a:pPr>
            <a:r>
              <a:rPr lang="en-US" sz="2400" dirty="0"/>
              <a:t>Accepts RAS native HDF results</a:t>
            </a:r>
          </a:p>
          <a:p>
            <a:pPr lvl="2"/>
            <a:r>
              <a:rPr lang="en-US" sz="2000" dirty="0"/>
              <a:t>No bulky “saved to disk” results</a:t>
            </a:r>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Flood damages reduced in HEC-FIA</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2" name="Picture 1">
            <a:extLst>
              <a:ext uri="{FF2B5EF4-FFF2-40B4-BE49-F238E27FC236}">
                <a16:creationId xmlns:a16="http://schemas.microsoft.com/office/drawing/2014/main" id="{4B2EA096-8B59-B293-B2F7-1D2A6EF5B302}"/>
              </a:ext>
            </a:extLst>
          </p:cNvPr>
          <p:cNvPicPr>
            <a:picLocks noChangeAspect="1"/>
          </p:cNvPicPr>
          <p:nvPr/>
        </p:nvPicPr>
        <p:blipFill>
          <a:blip r:embed="rId2"/>
          <a:stretch>
            <a:fillRect/>
          </a:stretch>
        </p:blipFill>
        <p:spPr>
          <a:xfrm>
            <a:off x="8233076" y="3468500"/>
            <a:ext cx="919863" cy="915775"/>
          </a:xfrm>
          <a:prstGeom prst="rect">
            <a:avLst/>
          </a:prstGeom>
        </p:spPr>
      </p:pic>
      <p:pic>
        <p:nvPicPr>
          <p:cNvPr id="3" name="Picture 2">
            <a:extLst>
              <a:ext uri="{FF2B5EF4-FFF2-40B4-BE49-F238E27FC236}">
                <a16:creationId xmlns:a16="http://schemas.microsoft.com/office/drawing/2014/main" id="{B921B833-8AF9-9917-8F99-96D6486E24E8}"/>
              </a:ext>
            </a:extLst>
          </p:cNvPr>
          <p:cNvPicPr>
            <a:picLocks noChangeAspect="1"/>
          </p:cNvPicPr>
          <p:nvPr/>
        </p:nvPicPr>
        <p:blipFill>
          <a:blip r:embed="rId2"/>
          <a:stretch>
            <a:fillRect/>
          </a:stretch>
        </p:blipFill>
        <p:spPr>
          <a:xfrm>
            <a:off x="6489846" y="3471702"/>
            <a:ext cx="919863" cy="915775"/>
          </a:xfrm>
          <a:prstGeom prst="rect">
            <a:avLst/>
          </a:prstGeom>
        </p:spPr>
      </p:pic>
      <p:pic>
        <p:nvPicPr>
          <p:cNvPr id="8" name="Picture 7">
            <a:extLst>
              <a:ext uri="{FF2B5EF4-FFF2-40B4-BE49-F238E27FC236}">
                <a16:creationId xmlns:a16="http://schemas.microsoft.com/office/drawing/2014/main" id="{B94E0310-C978-370B-9D51-D40212B20FC8}"/>
              </a:ext>
            </a:extLst>
          </p:cNvPr>
          <p:cNvPicPr>
            <a:picLocks noChangeAspect="1"/>
          </p:cNvPicPr>
          <p:nvPr/>
        </p:nvPicPr>
        <p:blipFill>
          <a:blip r:embed="rId2"/>
          <a:stretch>
            <a:fillRect/>
          </a:stretch>
        </p:blipFill>
        <p:spPr>
          <a:xfrm>
            <a:off x="4105296" y="3468500"/>
            <a:ext cx="919863" cy="915775"/>
          </a:xfrm>
          <a:prstGeom prst="rect">
            <a:avLst/>
          </a:prstGeom>
        </p:spPr>
      </p:pic>
      <p:pic>
        <p:nvPicPr>
          <p:cNvPr id="9" name="Picture 8">
            <a:extLst>
              <a:ext uri="{FF2B5EF4-FFF2-40B4-BE49-F238E27FC236}">
                <a16:creationId xmlns:a16="http://schemas.microsoft.com/office/drawing/2014/main" id="{5DEA0DC2-0C06-DD8C-C4F8-65226EC4A6CD}"/>
              </a:ext>
            </a:extLst>
          </p:cNvPr>
          <p:cNvPicPr>
            <a:picLocks noChangeAspect="1"/>
          </p:cNvPicPr>
          <p:nvPr/>
        </p:nvPicPr>
        <p:blipFill>
          <a:blip r:embed="rId2"/>
          <a:stretch>
            <a:fillRect/>
          </a:stretch>
        </p:blipFill>
        <p:spPr>
          <a:xfrm>
            <a:off x="2506685" y="3468500"/>
            <a:ext cx="919863" cy="915775"/>
          </a:xfrm>
          <a:prstGeom prst="rect">
            <a:avLst/>
          </a:prstGeom>
        </p:spPr>
      </p:pic>
      <p:sp>
        <p:nvSpPr>
          <p:cNvPr id="10" name="Rectangle 9">
            <a:extLst>
              <a:ext uri="{FF2B5EF4-FFF2-40B4-BE49-F238E27FC236}">
                <a16:creationId xmlns:a16="http://schemas.microsoft.com/office/drawing/2014/main" id="{632DEAAF-0ED5-0BBF-D4AE-E31BAA1EFA7C}"/>
              </a:ext>
            </a:extLst>
          </p:cNvPr>
          <p:cNvSpPr/>
          <p:nvPr/>
        </p:nvSpPr>
        <p:spPr>
          <a:xfrm>
            <a:off x="2166099" y="2947811"/>
            <a:ext cx="1601032" cy="3836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Reg</a:t>
            </a:r>
            <a:endParaRPr lang="en-US" sz="2000" b="1" dirty="0">
              <a:solidFill>
                <a:srgbClr val="FFFF00"/>
              </a:solidFill>
            </a:endParaRPr>
          </a:p>
        </p:txBody>
      </p:sp>
      <p:sp>
        <p:nvSpPr>
          <p:cNvPr id="11" name="Rectangle 10">
            <a:extLst>
              <a:ext uri="{FF2B5EF4-FFF2-40B4-BE49-F238E27FC236}">
                <a16:creationId xmlns:a16="http://schemas.microsoft.com/office/drawing/2014/main" id="{692D6B58-ABC9-0671-159B-BDC42E3D4E03}"/>
              </a:ext>
            </a:extLst>
          </p:cNvPr>
          <p:cNvSpPr/>
          <p:nvPr/>
        </p:nvSpPr>
        <p:spPr>
          <a:xfrm>
            <a:off x="3713508" y="2963815"/>
            <a:ext cx="1588577" cy="3836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err="1">
                <a:solidFill>
                  <a:schemeClr val="tx1"/>
                </a:solidFill>
              </a:rPr>
              <a:t>Unreg</a:t>
            </a:r>
            <a:endParaRPr lang="en-US" sz="2000" b="1" dirty="0">
              <a:solidFill>
                <a:schemeClr val="tx1"/>
              </a:solidFill>
            </a:endParaRPr>
          </a:p>
        </p:txBody>
      </p:sp>
      <p:sp>
        <p:nvSpPr>
          <p:cNvPr id="12" name="Rectangle 11">
            <a:extLst>
              <a:ext uri="{FF2B5EF4-FFF2-40B4-BE49-F238E27FC236}">
                <a16:creationId xmlns:a16="http://schemas.microsoft.com/office/drawing/2014/main" id="{0361040D-F92B-4A9B-4804-1F21410DAEEB}"/>
              </a:ext>
            </a:extLst>
          </p:cNvPr>
          <p:cNvSpPr/>
          <p:nvPr/>
        </p:nvSpPr>
        <p:spPr>
          <a:xfrm>
            <a:off x="5541787" y="2946706"/>
            <a:ext cx="2806054" cy="3836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FF0000"/>
                </a:solidFill>
              </a:rPr>
              <a:t>Reg </a:t>
            </a:r>
          </a:p>
          <a:p>
            <a:pPr algn="ctr"/>
            <a:r>
              <a:rPr lang="en-US" sz="2000" b="1" dirty="0">
                <a:solidFill>
                  <a:srgbClr val="FF0000"/>
                </a:solidFill>
              </a:rPr>
              <a:t>W/O LEVEE</a:t>
            </a:r>
          </a:p>
        </p:txBody>
      </p:sp>
      <p:sp>
        <p:nvSpPr>
          <p:cNvPr id="13" name="Rectangle 12">
            <a:extLst>
              <a:ext uri="{FF2B5EF4-FFF2-40B4-BE49-F238E27FC236}">
                <a16:creationId xmlns:a16="http://schemas.microsoft.com/office/drawing/2014/main" id="{FD3055C2-29F9-2553-0E28-C8CB45C1306D}"/>
              </a:ext>
            </a:extLst>
          </p:cNvPr>
          <p:cNvSpPr/>
          <p:nvPr/>
        </p:nvSpPr>
        <p:spPr>
          <a:xfrm>
            <a:off x="7404746" y="2873640"/>
            <a:ext cx="2806054" cy="541958"/>
          </a:xfrm>
          <a:prstGeom prst="rect">
            <a:avLst/>
          </a:prstGeom>
          <a:noFill/>
          <a:ln w="12700" cap="flat" cmpd="sng" algn="ctr">
            <a:noFill/>
            <a:prstDash val="solid"/>
            <a:miter lim="800000"/>
          </a:ln>
          <a:effectLst/>
        </p:spPr>
        <p:txBody>
          <a:bodyPr rtlCol="0" anchor="ctr"/>
          <a:lstStyle/>
          <a:p>
            <a:pPr algn="ctr">
              <a:defRPr/>
            </a:pPr>
            <a:r>
              <a:rPr lang="en-US" sz="2000" b="1" kern="0" dirty="0" err="1">
                <a:solidFill>
                  <a:srgbClr val="FF0000"/>
                </a:solidFill>
              </a:rPr>
              <a:t>Unreg</a:t>
            </a:r>
            <a:r>
              <a:rPr lang="en-US" sz="2000" b="1" kern="0" dirty="0">
                <a:solidFill>
                  <a:srgbClr val="FF0000"/>
                </a:solidFill>
              </a:rPr>
              <a:t> </a:t>
            </a:r>
          </a:p>
          <a:p>
            <a:pPr algn="ctr">
              <a:defRPr/>
            </a:pPr>
            <a:r>
              <a:rPr lang="en-US" sz="2000" b="1" kern="0" dirty="0">
                <a:solidFill>
                  <a:srgbClr val="FF0000"/>
                </a:solidFill>
              </a:rPr>
              <a:t>W/O LEVEE</a:t>
            </a:r>
          </a:p>
        </p:txBody>
      </p:sp>
      <p:cxnSp>
        <p:nvCxnSpPr>
          <p:cNvPr id="14" name="Connector: Elbow 13">
            <a:extLst>
              <a:ext uri="{FF2B5EF4-FFF2-40B4-BE49-F238E27FC236}">
                <a16:creationId xmlns:a16="http://schemas.microsoft.com/office/drawing/2014/main" id="{B93EE304-58CA-2797-279C-B3A2869A84D6}"/>
              </a:ext>
            </a:extLst>
          </p:cNvPr>
          <p:cNvCxnSpPr>
            <a:stCxn id="9" idx="2"/>
          </p:cNvCxnSpPr>
          <p:nvPr/>
        </p:nvCxnSpPr>
        <p:spPr>
          <a:xfrm rot="16200000" flipH="1">
            <a:off x="3555989" y="3794901"/>
            <a:ext cx="1065382" cy="2244129"/>
          </a:xfrm>
          <a:prstGeom prst="bentConnector2">
            <a:avLst/>
          </a:prstGeom>
          <a:ln w="38100">
            <a:solidFill>
              <a:schemeClr val="tx1">
                <a:lumMod val="95000"/>
                <a:lumOff val="5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350F008A-6BEC-33FB-674D-1E9F07C5DF7F}"/>
              </a:ext>
            </a:extLst>
          </p:cNvPr>
          <p:cNvCxnSpPr>
            <a:cxnSpLocks/>
          </p:cNvCxnSpPr>
          <p:nvPr/>
        </p:nvCxnSpPr>
        <p:spPr>
          <a:xfrm rot="16200000" flipH="1">
            <a:off x="4904860" y="4043994"/>
            <a:ext cx="513646" cy="1194206"/>
          </a:xfrm>
          <a:prstGeom prst="bentConnector3">
            <a:avLst/>
          </a:prstGeom>
          <a:ln w="38100">
            <a:solidFill>
              <a:schemeClr val="tx1">
                <a:lumMod val="95000"/>
                <a:lumOff val="5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 name="Connector: Elbow 15">
            <a:extLst>
              <a:ext uri="{FF2B5EF4-FFF2-40B4-BE49-F238E27FC236}">
                <a16:creationId xmlns:a16="http://schemas.microsoft.com/office/drawing/2014/main" id="{CDD5055A-9D6D-F760-B3AE-C912160A3A7B}"/>
              </a:ext>
            </a:extLst>
          </p:cNvPr>
          <p:cNvCxnSpPr>
            <a:cxnSpLocks/>
            <a:stCxn id="3" idx="2"/>
          </p:cNvCxnSpPr>
          <p:nvPr/>
        </p:nvCxnSpPr>
        <p:spPr>
          <a:xfrm rot="5400000">
            <a:off x="6099383" y="4047526"/>
            <a:ext cx="510444" cy="1190344"/>
          </a:xfrm>
          <a:prstGeom prst="bentConnector3">
            <a:avLst>
              <a:gd name="adj1" fmla="val 50000"/>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DDA26E91-4ACA-29FA-9365-CCB1AF836BD0}"/>
              </a:ext>
            </a:extLst>
          </p:cNvPr>
          <p:cNvCxnSpPr>
            <a:stCxn id="2" idx="2"/>
          </p:cNvCxnSpPr>
          <p:nvPr/>
        </p:nvCxnSpPr>
        <p:spPr>
          <a:xfrm rot="5400000">
            <a:off x="6967873" y="3724523"/>
            <a:ext cx="1065382" cy="2384887"/>
          </a:xfrm>
          <a:prstGeom prst="bentConnector2">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 name="Connector: Elbow 17">
            <a:extLst>
              <a:ext uri="{FF2B5EF4-FFF2-40B4-BE49-F238E27FC236}">
                <a16:creationId xmlns:a16="http://schemas.microsoft.com/office/drawing/2014/main" id="{CCF87C7A-F52C-46B2-249B-933F1F0A8DB5}"/>
              </a:ext>
            </a:extLst>
          </p:cNvPr>
          <p:cNvCxnSpPr>
            <a:cxnSpLocks/>
          </p:cNvCxnSpPr>
          <p:nvPr/>
        </p:nvCxnSpPr>
        <p:spPr>
          <a:xfrm rot="16200000" flipH="1">
            <a:off x="4904860" y="4042889"/>
            <a:ext cx="513646" cy="1194206"/>
          </a:xfrm>
          <a:prstGeom prst="bentConnector3">
            <a:avLst/>
          </a:prstGeom>
          <a:ln w="38100">
            <a:solidFill>
              <a:schemeClr val="tx1">
                <a:lumMod val="95000"/>
                <a:lumOff val="5000"/>
              </a:schemeClr>
            </a:solidFill>
            <a:tailEnd type="triangle" w="lg" len="lg"/>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BD06976C-3023-9553-AF3B-DF00ABE8F66E}"/>
              </a:ext>
            </a:extLst>
          </p:cNvPr>
          <p:cNvPicPr>
            <a:picLocks noChangeAspect="1"/>
          </p:cNvPicPr>
          <p:nvPr/>
        </p:nvPicPr>
        <p:blipFill>
          <a:blip r:embed="rId3"/>
          <a:stretch>
            <a:fillRect/>
          </a:stretch>
        </p:blipFill>
        <p:spPr>
          <a:xfrm>
            <a:off x="5210746" y="4897920"/>
            <a:ext cx="1097375" cy="1103472"/>
          </a:xfrm>
          <a:prstGeom prst="rect">
            <a:avLst/>
          </a:prstGeom>
        </p:spPr>
      </p:pic>
    </p:spTree>
    <p:extLst>
      <p:ext uri="{BB962C8B-B14F-4D97-AF65-F5344CB8AC3E}">
        <p14:creationId xmlns:p14="http://schemas.microsoft.com/office/powerpoint/2010/main" val="3484972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Flood damages reduced in HEC-FIA</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2" name="Picture 1" descr="MR&amp;T_Map_crop.jpg">
            <a:extLst>
              <a:ext uri="{FF2B5EF4-FFF2-40B4-BE49-F238E27FC236}">
                <a16:creationId xmlns:a16="http://schemas.microsoft.com/office/drawing/2014/main" id="{DF4B175B-2843-E01B-CA39-6353900D6D1D}"/>
              </a:ext>
            </a:extLst>
          </p:cNvPr>
          <p:cNvPicPr>
            <a:picLocks noChangeAspect="1"/>
          </p:cNvPicPr>
          <p:nvPr/>
        </p:nvPicPr>
        <p:blipFill>
          <a:blip r:embed="rId2"/>
          <a:stretch>
            <a:fillRect/>
          </a:stretch>
        </p:blipFill>
        <p:spPr>
          <a:xfrm>
            <a:off x="3938708" y="990600"/>
            <a:ext cx="4160263" cy="5589008"/>
          </a:xfrm>
          <a:prstGeom prst="rect">
            <a:avLst/>
          </a:prstGeom>
        </p:spPr>
      </p:pic>
    </p:spTree>
    <p:extLst>
      <p:ext uri="{BB962C8B-B14F-4D97-AF65-F5344CB8AC3E}">
        <p14:creationId xmlns:p14="http://schemas.microsoft.com/office/powerpoint/2010/main" val="37403268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dirty="0"/>
              <a:t>Simon Evans</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sz="3600" dirty="0">
                <a:effectLst>
                  <a:outerShdw blurRad="38100" dist="38100" dir="2700000" algn="tl">
                    <a:srgbClr val="000000">
                      <a:alpha val="43137"/>
                    </a:srgbClr>
                  </a:outerShdw>
                </a:effectLst>
              </a:rPr>
              <a:t>What is HEC-FIA?</a:t>
            </a:r>
            <a:endParaRPr lang="en-US" sz="3600" dirty="0"/>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2" name="Picture 1">
            <a:extLst>
              <a:ext uri="{FF2B5EF4-FFF2-40B4-BE49-F238E27FC236}">
                <a16:creationId xmlns:a16="http://schemas.microsoft.com/office/drawing/2014/main" id="{909851C0-C618-BE1B-FB21-9A033B2E1DDA}"/>
              </a:ext>
            </a:extLst>
          </p:cNvPr>
          <p:cNvPicPr>
            <a:picLocks noChangeAspect="1" noChangeArrowheads="1"/>
          </p:cNvPicPr>
          <p:nvPr/>
        </p:nvPicPr>
        <p:blipFill>
          <a:blip r:embed="rId3" cstate="screen">
            <a:clrChange>
              <a:clrFrom>
                <a:srgbClr val="FEFFFF"/>
              </a:clrFrom>
              <a:clrTo>
                <a:srgbClr val="FEFFFF">
                  <a:alpha val="0"/>
                </a:srgbClr>
              </a:clrTo>
            </a:clrChange>
          </a:blip>
          <a:srcRect/>
          <a:stretch>
            <a:fillRect/>
          </a:stretch>
        </p:blipFill>
        <p:spPr bwMode="auto">
          <a:xfrm>
            <a:off x="6065092" y="1407118"/>
            <a:ext cx="4221909" cy="2368796"/>
          </a:xfrm>
          <a:prstGeom prst="rect">
            <a:avLst/>
          </a:prstGeom>
          <a:noFill/>
          <a:ln w="12700">
            <a:noFill/>
            <a:miter lim="800000"/>
            <a:headEnd type="none" w="sm" len="sm"/>
            <a:tailEnd type="none" w="sm" len="sm"/>
          </a:ln>
          <a:effectLst/>
        </p:spPr>
      </p:pic>
      <p:grpSp>
        <p:nvGrpSpPr>
          <p:cNvPr id="3" name="Group 10">
            <a:extLst>
              <a:ext uri="{FF2B5EF4-FFF2-40B4-BE49-F238E27FC236}">
                <a16:creationId xmlns:a16="http://schemas.microsoft.com/office/drawing/2014/main" id="{9D665945-E04F-8D5D-305C-DC042B1943A9}"/>
              </a:ext>
            </a:extLst>
          </p:cNvPr>
          <p:cNvGrpSpPr/>
          <p:nvPr/>
        </p:nvGrpSpPr>
        <p:grpSpPr>
          <a:xfrm>
            <a:off x="5762625" y="3429001"/>
            <a:ext cx="1009650" cy="1745397"/>
            <a:chOff x="4238625" y="3429000"/>
            <a:chExt cx="1009650" cy="1745397"/>
          </a:xfrm>
        </p:grpSpPr>
        <p:sp>
          <p:nvSpPr>
            <p:cNvPr id="8" name="TextBox 7">
              <a:extLst>
                <a:ext uri="{FF2B5EF4-FFF2-40B4-BE49-F238E27FC236}">
                  <a16:creationId xmlns:a16="http://schemas.microsoft.com/office/drawing/2014/main" id="{2DE5C8C4-47AC-A89E-3724-303FA85A36B7}"/>
                </a:ext>
              </a:extLst>
            </p:cNvPr>
            <p:cNvSpPr txBox="1"/>
            <p:nvPr/>
          </p:nvSpPr>
          <p:spPr>
            <a:xfrm>
              <a:off x="4333875" y="4133850"/>
              <a:ext cx="295275" cy="830997"/>
            </a:xfrm>
            <a:prstGeom prst="rect">
              <a:avLst/>
            </a:prstGeom>
            <a:noFill/>
          </p:spPr>
          <p:txBody>
            <a:bodyPr wrap="square" rtlCol="0">
              <a:spAutoFit/>
            </a:bodyPr>
            <a:lstStyle/>
            <a:p>
              <a:r>
                <a:rPr lang="en-US" sz="4800" dirty="0">
                  <a:solidFill>
                    <a:srgbClr val="0070C0"/>
                  </a:solidFill>
                </a:rPr>
                <a:t>.</a:t>
              </a:r>
            </a:p>
          </p:txBody>
        </p:sp>
        <p:sp>
          <p:nvSpPr>
            <p:cNvPr id="9" name="TextBox 8">
              <a:extLst>
                <a:ext uri="{FF2B5EF4-FFF2-40B4-BE49-F238E27FC236}">
                  <a16:creationId xmlns:a16="http://schemas.microsoft.com/office/drawing/2014/main" id="{EEB26ED5-FF87-ED4E-D7FB-2E35A77917DD}"/>
                </a:ext>
              </a:extLst>
            </p:cNvPr>
            <p:cNvSpPr txBox="1"/>
            <p:nvPr/>
          </p:nvSpPr>
          <p:spPr>
            <a:xfrm>
              <a:off x="4486275" y="4286250"/>
              <a:ext cx="295275" cy="830997"/>
            </a:xfrm>
            <a:prstGeom prst="rect">
              <a:avLst/>
            </a:prstGeom>
            <a:noFill/>
          </p:spPr>
          <p:txBody>
            <a:bodyPr wrap="square" rtlCol="0">
              <a:spAutoFit/>
            </a:bodyPr>
            <a:lstStyle/>
            <a:p>
              <a:r>
                <a:rPr lang="en-US" sz="4800" dirty="0">
                  <a:solidFill>
                    <a:srgbClr val="0070C0"/>
                  </a:solidFill>
                </a:rPr>
                <a:t>.</a:t>
              </a:r>
            </a:p>
          </p:txBody>
        </p:sp>
        <p:sp>
          <p:nvSpPr>
            <p:cNvPr id="10" name="TextBox 9">
              <a:extLst>
                <a:ext uri="{FF2B5EF4-FFF2-40B4-BE49-F238E27FC236}">
                  <a16:creationId xmlns:a16="http://schemas.microsoft.com/office/drawing/2014/main" id="{2556949B-8AD1-7055-F9E1-34248CE13355}"/>
                </a:ext>
              </a:extLst>
            </p:cNvPr>
            <p:cNvSpPr txBox="1"/>
            <p:nvPr/>
          </p:nvSpPr>
          <p:spPr>
            <a:xfrm>
              <a:off x="4448175" y="3971925"/>
              <a:ext cx="295275" cy="830997"/>
            </a:xfrm>
            <a:prstGeom prst="rect">
              <a:avLst/>
            </a:prstGeom>
            <a:noFill/>
          </p:spPr>
          <p:txBody>
            <a:bodyPr wrap="square" rtlCol="0">
              <a:spAutoFit/>
            </a:bodyPr>
            <a:lstStyle/>
            <a:p>
              <a:r>
                <a:rPr lang="en-US" sz="4800" dirty="0">
                  <a:solidFill>
                    <a:srgbClr val="0070C0"/>
                  </a:solidFill>
                </a:rPr>
                <a:t>.</a:t>
              </a:r>
            </a:p>
          </p:txBody>
        </p:sp>
        <p:sp>
          <p:nvSpPr>
            <p:cNvPr id="11" name="TextBox 10">
              <a:extLst>
                <a:ext uri="{FF2B5EF4-FFF2-40B4-BE49-F238E27FC236}">
                  <a16:creationId xmlns:a16="http://schemas.microsoft.com/office/drawing/2014/main" id="{6005AE97-C8A0-3BFC-0B90-4DD15A10DBEA}"/>
                </a:ext>
              </a:extLst>
            </p:cNvPr>
            <p:cNvSpPr txBox="1"/>
            <p:nvPr/>
          </p:nvSpPr>
          <p:spPr>
            <a:xfrm>
              <a:off x="4600575" y="4124325"/>
              <a:ext cx="295275" cy="830997"/>
            </a:xfrm>
            <a:prstGeom prst="rect">
              <a:avLst/>
            </a:prstGeom>
            <a:noFill/>
          </p:spPr>
          <p:txBody>
            <a:bodyPr wrap="square" rtlCol="0">
              <a:spAutoFit/>
            </a:bodyPr>
            <a:lstStyle/>
            <a:p>
              <a:r>
                <a:rPr lang="en-US" sz="4800" dirty="0">
                  <a:solidFill>
                    <a:srgbClr val="0070C0"/>
                  </a:solidFill>
                </a:rPr>
                <a:t>.</a:t>
              </a:r>
            </a:p>
          </p:txBody>
        </p:sp>
        <p:sp>
          <p:nvSpPr>
            <p:cNvPr id="12" name="TextBox 11">
              <a:extLst>
                <a:ext uri="{FF2B5EF4-FFF2-40B4-BE49-F238E27FC236}">
                  <a16:creationId xmlns:a16="http://schemas.microsoft.com/office/drawing/2014/main" id="{454A0491-97D5-B226-44D5-D29BF769E9B9}"/>
                </a:ext>
              </a:extLst>
            </p:cNvPr>
            <p:cNvSpPr txBox="1"/>
            <p:nvPr/>
          </p:nvSpPr>
          <p:spPr>
            <a:xfrm>
              <a:off x="4514850" y="4191000"/>
              <a:ext cx="295275" cy="830997"/>
            </a:xfrm>
            <a:prstGeom prst="rect">
              <a:avLst/>
            </a:prstGeom>
            <a:noFill/>
          </p:spPr>
          <p:txBody>
            <a:bodyPr wrap="square" rtlCol="0">
              <a:spAutoFit/>
            </a:bodyPr>
            <a:lstStyle/>
            <a:p>
              <a:r>
                <a:rPr lang="en-US" sz="4800" dirty="0">
                  <a:solidFill>
                    <a:srgbClr val="0070C0"/>
                  </a:solidFill>
                </a:rPr>
                <a:t>.</a:t>
              </a:r>
            </a:p>
          </p:txBody>
        </p:sp>
        <p:sp>
          <p:nvSpPr>
            <p:cNvPr id="13" name="TextBox 12">
              <a:extLst>
                <a:ext uri="{FF2B5EF4-FFF2-40B4-BE49-F238E27FC236}">
                  <a16:creationId xmlns:a16="http://schemas.microsoft.com/office/drawing/2014/main" id="{F31D0996-111B-5EAE-32AD-95E0CCDEFCC4}"/>
                </a:ext>
              </a:extLst>
            </p:cNvPr>
            <p:cNvSpPr txBox="1"/>
            <p:nvPr/>
          </p:nvSpPr>
          <p:spPr>
            <a:xfrm>
              <a:off x="4667250" y="4343400"/>
              <a:ext cx="295275" cy="830997"/>
            </a:xfrm>
            <a:prstGeom prst="rect">
              <a:avLst/>
            </a:prstGeom>
            <a:noFill/>
          </p:spPr>
          <p:txBody>
            <a:bodyPr wrap="square" rtlCol="0">
              <a:spAutoFit/>
            </a:bodyPr>
            <a:lstStyle/>
            <a:p>
              <a:r>
                <a:rPr lang="en-US" sz="4800" dirty="0">
                  <a:solidFill>
                    <a:srgbClr val="0070C0"/>
                  </a:solidFill>
                </a:rPr>
                <a:t>.</a:t>
              </a:r>
            </a:p>
          </p:txBody>
        </p:sp>
        <p:sp>
          <p:nvSpPr>
            <p:cNvPr id="14" name="TextBox 13">
              <a:extLst>
                <a:ext uri="{FF2B5EF4-FFF2-40B4-BE49-F238E27FC236}">
                  <a16:creationId xmlns:a16="http://schemas.microsoft.com/office/drawing/2014/main" id="{FE30EE39-E29A-2E29-25F1-47378C6BB9F5}"/>
                </a:ext>
              </a:extLst>
            </p:cNvPr>
            <p:cNvSpPr txBox="1"/>
            <p:nvPr/>
          </p:nvSpPr>
          <p:spPr>
            <a:xfrm>
              <a:off x="4248150" y="3933825"/>
              <a:ext cx="295275" cy="830997"/>
            </a:xfrm>
            <a:prstGeom prst="rect">
              <a:avLst/>
            </a:prstGeom>
            <a:noFill/>
          </p:spPr>
          <p:txBody>
            <a:bodyPr wrap="square" rtlCol="0">
              <a:spAutoFit/>
            </a:bodyPr>
            <a:lstStyle/>
            <a:p>
              <a:r>
                <a:rPr lang="en-US" sz="4800" dirty="0">
                  <a:solidFill>
                    <a:srgbClr val="0070C0"/>
                  </a:solidFill>
                </a:rPr>
                <a:t>.</a:t>
              </a:r>
            </a:p>
          </p:txBody>
        </p:sp>
        <p:sp>
          <p:nvSpPr>
            <p:cNvPr id="15" name="TextBox 14">
              <a:extLst>
                <a:ext uri="{FF2B5EF4-FFF2-40B4-BE49-F238E27FC236}">
                  <a16:creationId xmlns:a16="http://schemas.microsoft.com/office/drawing/2014/main" id="{68412EF2-3E4A-9147-C55D-B1EA7C5451AD}"/>
                </a:ext>
              </a:extLst>
            </p:cNvPr>
            <p:cNvSpPr txBox="1"/>
            <p:nvPr/>
          </p:nvSpPr>
          <p:spPr>
            <a:xfrm>
              <a:off x="4400550" y="4086225"/>
              <a:ext cx="295275" cy="830997"/>
            </a:xfrm>
            <a:prstGeom prst="rect">
              <a:avLst/>
            </a:prstGeom>
            <a:noFill/>
          </p:spPr>
          <p:txBody>
            <a:bodyPr wrap="square" rtlCol="0">
              <a:spAutoFit/>
            </a:bodyPr>
            <a:lstStyle/>
            <a:p>
              <a:r>
                <a:rPr lang="en-US" sz="4800" dirty="0">
                  <a:solidFill>
                    <a:srgbClr val="0070C0"/>
                  </a:solidFill>
                </a:rPr>
                <a:t>.</a:t>
              </a:r>
            </a:p>
          </p:txBody>
        </p:sp>
        <p:sp>
          <p:nvSpPr>
            <p:cNvPr id="16" name="TextBox 15">
              <a:extLst>
                <a:ext uri="{FF2B5EF4-FFF2-40B4-BE49-F238E27FC236}">
                  <a16:creationId xmlns:a16="http://schemas.microsoft.com/office/drawing/2014/main" id="{183C461F-A0E1-3C85-2456-D64E390C2159}"/>
                </a:ext>
              </a:extLst>
            </p:cNvPr>
            <p:cNvSpPr txBox="1"/>
            <p:nvPr/>
          </p:nvSpPr>
          <p:spPr>
            <a:xfrm>
              <a:off x="4238625" y="4029075"/>
              <a:ext cx="295275" cy="830997"/>
            </a:xfrm>
            <a:prstGeom prst="rect">
              <a:avLst/>
            </a:prstGeom>
            <a:noFill/>
          </p:spPr>
          <p:txBody>
            <a:bodyPr wrap="square" rtlCol="0">
              <a:spAutoFit/>
            </a:bodyPr>
            <a:lstStyle/>
            <a:p>
              <a:r>
                <a:rPr lang="en-US" sz="4800" dirty="0">
                  <a:solidFill>
                    <a:srgbClr val="0070C0"/>
                  </a:solidFill>
                </a:rPr>
                <a:t>.</a:t>
              </a:r>
            </a:p>
          </p:txBody>
        </p:sp>
        <p:sp>
          <p:nvSpPr>
            <p:cNvPr id="17" name="TextBox 16">
              <a:extLst>
                <a:ext uri="{FF2B5EF4-FFF2-40B4-BE49-F238E27FC236}">
                  <a16:creationId xmlns:a16="http://schemas.microsoft.com/office/drawing/2014/main" id="{09AEBA81-5F28-1734-24C9-4BE30511EAAC}"/>
                </a:ext>
              </a:extLst>
            </p:cNvPr>
            <p:cNvSpPr txBox="1"/>
            <p:nvPr/>
          </p:nvSpPr>
          <p:spPr>
            <a:xfrm>
              <a:off x="4391025" y="4181475"/>
              <a:ext cx="295275" cy="830997"/>
            </a:xfrm>
            <a:prstGeom prst="rect">
              <a:avLst/>
            </a:prstGeom>
            <a:noFill/>
          </p:spPr>
          <p:txBody>
            <a:bodyPr wrap="square" rtlCol="0">
              <a:spAutoFit/>
            </a:bodyPr>
            <a:lstStyle/>
            <a:p>
              <a:r>
                <a:rPr lang="en-US" sz="4800" dirty="0">
                  <a:solidFill>
                    <a:srgbClr val="0070C0"/>
                  </a:solidFill>
                </a:rPr>
                <a:t>.</a:t>
              </a:r>
            </a:p>
          </p:txBody>
        </p:sp>
        <p:sp>
          <p:nvSpPr>
            <p:cNvPr id="18" name="TextBox 17">
              <a:extLst>
                <a:ext uri="{FF2B5EF4-FFF2-40B4-BE49-F238E27FC236}">
                  <a16:creationId xmlns:a16="http://schemas.microsoft.com/office/drawing/2014/main" id="{EFF857DA-97B2-B1CC-F5B0-99280CBAC031}"/>
                </a:ext>
              </a:extLst>
            </p:cNvPr>
            <p:cNvSpPr txBox="1"/>
            <p:nvPr/>
          </p:nvSpPr>
          <p:spPr>
            <a:xfrm>
              <a:off x="4619625" y="3629025"/>
              <a:ext cx="295275" cy="830997"/>
            </a:xfrm>
            <a:prstGeom prst="rect">
              <a:avLst/>
            </a:prstGeom>
            <a:noFill/>
          </p:spPr>
          <p:txBody>
            <a:bodyPr wrap="square" rtlCol="0">
              <a:spAutoFit/>
            </a:bodyPr>
            <a:lstStyle/>
            <a:p>
              <a:r>
                <a:rPr lang="en-US" sz="4800" dirty="0">
                  <a:solidFill>
                    <a:srgbClr val="0070C0"/>
                  </a:solidFill>
                </a:rPr>
                <a:t>.</a:t>
              </a:r>
            </a:p>
          </p:txBody>
        </p:sp>
        <p:sp>
          <p:nvSpPr>
            <p:cNvPr id="19" name="TextBox 18">
              <a:extLst>
                <a:ext uri="{FF2B5EF4-FFF2-40B4-BE49-F238E27FC236}">
                  <a16:creationId xmlns:a16="http://schemas.microsoft.com/office/drawing/2014/main" id="{A705AFBF-F406-39C4-00EF-7CFB09018366}"/>
                </a:ext>
              </a:extLst>
            </p:cNvPr>
            <p:cNvSpPr txBox="1"/>
            <p:nvPr/>
          </p:nvSpPr>
          <p:spPr>
            <a:xfrm>
              <a:off x="4772025" y="3781425"/>
              <a:ext cx="295275" cy="830997"/>
            </a:xfrm>
            <a:prstGeom prst="rect">
              <a:avLst/>
            </a:prstGeom>
            <a:noFill/>
          </p:spPr>
          <p:txBody>
            <a:bodyPr wrap="square" rtlCol="0">
              <a:spAutoFit/>
            </a:bodyPr>
            <a:lstStyle/>
            <a:p>
              <a:r>
                <a:rPr lang="en-US" sz="4800" dirty="0">
                  <a:solidFill>
                    <a:srgbClr val="0070C0"/>
                  </a:solidFill>
                </a:rPr>
                <a:t>.</a:t>
              </a:r>
            </a:p>
          </p:txBody>
        </p:sp>
        <p:sp>
          <p:nvSpPr>
            <p:cNvPr id="20" name="TextBox 19">
              <a:extLst>
                <a:ext uri="{FF2B5EF4-FFF2-40B4-BE49-F238E27FC236}">
                  <a16:creationId xmlns:a16="http://schemas.microsoft.com/office/drawing/2014/main" id="{46480F19-F4BE-6CB8-71AF-FC6F70D8193F}"/>
                </a:ext>
              </a:extLst>
            </p:cNvPr>
            <p:cNvSpPr txBox="1"/>
            <p:nvPr/>
          </p:nvSpPr>
          <p:spPr>
            <a:xfrm>
              <a:off x="4733925" y="3467100"/>
              <a:ext cx="295275" cy="830997"/>
            </a:xfrm>
            <a:prstGeom prst="rect">
              <a:avLst/>
            </a:prstGeom>
            <a:noFill/>
          </p:spPr>
          <p:txBody>
            <a:bodyPr wrap="square" rtlCol="0">
              <a:spAutoFit/>
            </a:bodyPr>
            <a:lstStyle/>
            <a:p>
              <a:r>
                <a:rPr lang="en-US" sz="4800" dirty="0">
                  <a:solidFill>
                    <a:srgbClr val="0070C0"/>
                  </a:solidFill>
                </a:rPr>
                <a:t>.</a:t>
              </a:r>
            </a:p>
          </p:txBody>
        </p:sp>
        <p:sp>
          <p:nvSpPr>
            <p:cNvPr id="21" name="TextBox 20">
              <a:extLst>
                <a:ext uri="{FF2B5EF4-FFF2-40B4-BE49-F238E27FC236}">
                  <a16:creationId xmlns:a16="http://schemas.microsoft.com/office/drawing/2014/main" id="{B74FFB9D-520D-A41C-BDA3-F1FC4C5F62A0}"/>
                </a:ext>
              </a:extLst>
            </p:cNvPr>
            <p:cNvSpPr txBox="1"/>
            <p:nvPr/>
          </p:nvSpPr>
          <p:spPr>
            <a:xfrm>
              <a:off x="4886325" y="3619500"/>
              <a:ext cx="295275" cy="830997"/>
            </a:xfrm>
            <a:prstGeom prst="rect">
              <a:avLst/>
            </a:prstGeom>
            <a:noFill/>
          </p:spPr>
          <p:txBody>
            <a:bodyPr wrap="square" rtlCol="0">
              <a:spAutoFit/>
            </a:bodyPr>
            <a:lstStyle/>
            <a:p>
              <a:r>
                <a:rPr lang="en-US" sz="4800" dirty="0">
                  <a:solidFill>
                    <a:srgbClr val="0070C0"/>
                  </a:solidFill>
                </a:rPr>
                <a:t>.</a:t>
              </a:r>
            </a:p>
          </p:txBody>
        </p:sp>
        <p:sp>
          <p:nvSpPr>
            <p:cNvPr id="22" name="TextBox 21">
              <a:extLst>
                <a:ext uri="{FF2B5EF4-FFF2-40B4-BE49-F238E27FC236}">
                  <a16:creationId xmlns:a16="http://schemas.microsoft.com/office/drawing/2014/main" id="{8C4E7A72-9FF7-FCED-457A-C44819E8C8F3}"/>
                </a:ext>
              </a:extLst>
            </p:cNvPr>
            <p:cNvSpPr txBox="1"/>
            <p:nvPr/>
          </p:nvSpPr>
          <p:spPr>
            <a:xfrm>
              <a:off x="4800600" y="3686175"/>
              <a:ext cx="295275" cy="830997"/>
            </a:xfrm>
            <a:prstGeom prst="rect">
              <a:avLst/>
            </a:prstGeom>
            <a:noFill/>
          </p:spPr>
          <p:txBody>
            <a:bodyPr wrap="square" rtlCol="0">
              <a:spAutoFit/>
            </a:bodyPr>
            <a:lstStyle/>
            <a:p>
              <a:r>
                <a:rPr lang="en-US" sz="4800" dirty="0">
                  <a:solidFill>
                    <a:srgbClr val="0070C0"/>
                  </a:solidFill>
                </a:rPr>
                <a:t>.</a:t>
              </a:r>
            </a:p>
          </p:txBody>
        </p:sp>
        <p:sp>
          <p:nvSpPr>
            <p:cNvPr id="23" name="TextBox 22">
              <a:extLst>
                <a:ext uri="{FF2B5EF4-FFF2-40B4-BE49-F238E27FC236}">
                  <a16:creationId xmlns:a16="http://schemas.microsoft.com/office/drawing/2014/main" id="{1443D3D0-38CE-C22A-F137-340CE81214FA}"/>
                </a:ext>
              </a:extLst>
            </p:cNvPr>
            <p:cNvSpPr txBox="1"/>
            <p:nvPr/>
          </p:nvSpPr>
          <p:spPr>
            <a:xfrm>
              <a:off x="4953000" y="3838575"/>
              <a:ext cx="295275" cy="830997"/>
            </a:xfrm>
            <a:prstGeom prst="rect">
              <a:avLst/>
            </a:prstGeom>
            <a:noFill/>
          </p:spPr>
          <p:txBody>
            <a:bodyPr wrap="square" rtlCol="0">
              <a:spAutoFit/>
            </a:bodyPr>
            <a:lstStyle/>
            <a:p>
              <a:r>
                <a:rPr lang="en-US" sz="4800" dirty="0">
                  <a:solidFill>
                    <a:srgbClr val="0070C0"/>
                  </a:solidFill>
                </a:rPr>
                <a:t>.</a:t>
              </a:r>
            </a:p>
          </p:txBody>
        </p:sp>
        <p:sp>
          <p:nvSpPr>
            <p:cNvPr id="24" name="TextBox 23">
              <a:extLst>
                <a:ext uri="{FF2B5EF4-FFF2-40B4-BE49-F238E27FC236}">
                  <a16:creationId xmlns:a16="http://schemas.microsoft.com/office/drawing/2014/main" id="{41B83EC6-02DF-ADB7-0A49-ADE5B0C45458}"/>
                </a:ext>
              </a:extLst>
            </p:cNvPr>
            <p:cNvSpPr txBox="1"/>
            <p:nvPr/>
          </p:nvSpPr>
          <p:spPr>
            <a:xfrm>
              <a:off x="4533900" y="3429000"/>
              <a:ext cx="295275" cy="830997"/>
            </a:xfrm>
            <a:prstGeom prst="rect">
              <a:avLst/>
            </a:prstGeom>
            <a:noFill/>
          </p:spPr>
          <p:txBody>
            <a:bodyPr wrap="square" rtlCol="0">
              <a:spAutoFit/>
            </a:bodyPr>
            <a:lstStyle/>
            <a:p>
              <a:r>
                <a:rPr lang="en-US" sz="4800" dirty="0">
                  <a:solidFill>
                    <a:srgbClr val="0070C0"/>
                  </a:solidFill>
                </a:rPr>
                <a:t>.</a:t>
              </a:r>
            </a:p>
          </p:txBody>
        </p:sp>
        <p:sp>
          <p:nvSpPr>
            <p:cNvPr id="25" name="TextBox 24">
              <a:extLst>
                <a:ext uri="{FF2B5EF4-FFF2-40B4-BE49-F238E27FC236}">
                  <a16:creationId xmlns:a16="http://schemas.microsoft.com/office/drawing/2014/main" id="{DFBA39C0-7883-7510-4A91-DBDF1D77E67F}"/>
                </a:ext>
              </a:extLst>
            </p:cNvPr>
            <p:cNvSpPr txBox="1"/>
            <p:nvPr/>
          </p:nvSpPr>
          <p:spPr>
            <a:xfrm>
              <a:off x="4686300" y="3581400"/>
              <a:ext cx="295275" cy="830997"/>
            </a:xfrm>
            <a:prstGeom prst="rect">
              <a:avLst/>
            </a:prstGeom>
            <a:noFill/>
          </p:spPr>
          <p:txBody>
            <a:bodyPr wrap="square" rtlCol="0">
              <a:spAutoFit/>
            </a:bodyPr>
            <a:lstStyle/>
            <a:p>
              <a:r>
                <a:rPr lang="en-US" sz="4800" dirty="0">
                  <a:solidFill>
                    <a:srgbClr val="0070C0"/>
                  </a:solidFill>
                </a:rPr>
                <a:t>.</a:t>
              </a:r>
            </a:p>
          </p:txBody>
        </p:sp>
        <p:sp>
          <p:nvSpPr>
            <p:cNvPr id="26" name="TextBox 25">
              <a:extLst>
                <a:ext uri="{FF2B5EF4-FFF2-40B4-BE49-F238E27FC236}">
                  <a16:creationId xmlns:a16="http://schemas.microsoft.com/office/drawing/2014/main" id="{6A7E0C7F-A6A8-0725-CC5E-D317D60D2DB3}"/>
                </a:ext>
              </a:extLst>
            </p:cNvPr>
            <p:cNvSpPr txBox="1"/>
            <p:nvPr/>
          </p:nvSpPr>
          <p:spPr>
            <a:xfrm>
              <a:off x="4524375" y="3524250"/>
              <a:ext cx="295275" cy="830997"/>
            </a:xfrm>
            <a:prstGeom prst="rect">
              <a:avLst/>
            </a:prstGeom>
            <a:noFill/>
          </p:spPr>
          <p:txBody>
            <a:bodyPr wrap="square" rtlCol="0">
              <a:spAutoFit/>
            </a:bodyPr>
            <a:lstStyle/>
            <a:p>
              <a:r>
                <a:rPr lang="en-US" sz="4800" dirty="0">
                  <a:solidFill>
                    <a:srgbClr val="0070C0"/>
                  </a:solidFill>
                </a:rPr>
                <a:t>.</a:t>
              </a:r>
            </a:p>
          </p:txBody>
        </p:sp>
        <p:sp>
          <p:nvSpPr>
            <p:cNvPr id="27" name="TextBox 26">
              <a:extLst>
                <a:ext uri="{FF2B5EF4-FFF2-40B4-BE49-F238E27FC236}">
                  <a16:creationId xmlns:a16="http://schemas.microsoft.com/office/drawing/2014/main" id="{B2994C85-EB06-79F0-0D30-F9E207D084C6}"/>
                </a:ext>
              </a:extLst>
            </p:cNvPr>
            <p:cNvSpPr txBox="1"/>
            <p:nvPr/>
          </p:nvSpPr>
          <p:spPr>
            <a:xfrm>
              <a:off x="4676775" y="3676650"/>
              <a:ext cx="295275" cy="830997"/>
            </a:xfrm>
            <a:prstGeom prst="rect">
              <a:avLst/>
            </a:prstGeom>
            <a:noFill/>
          </p:spPr>
          <p:txBody>
            <a:bodyPr wrap="square" rtlCol="0">
              <a:spAutoFit/>
            </a:bodyPr>
            <a:lstStyle/>
            <a:p>
              <a:r>
                <a:rPr lang="en-US" sz="4800" dirty="0">
                  <a:solidFill>
                    <a:srgbClr val="0070C0"/>
                  </a:solidFill>
                </a:rPr>
                <a:t>.</a:t>
              </a:r>
            </a:p>
          </p:txBody>
        </p:sp>
      </p:grpSp>
      <p:cxnSp>
        <p:nvCxnSpPr>
          <p:cNvPr id="28" name="Straight Arrow Connector 27">
            <a:extLst>
              <a:ext uri="{FF2B5EF4-FFF2-40B4-BE49-F238E27FC236}">
                <a16:creationId xmlns:a16="http://schemas.microsoft.com/office/drawing/2014/main" id="{742F6A9C-BE79-5EF7-0D36-41B242A57F4D}"/>
              </a:ext>
            </a:extLst>
          </p:cNvPr>
          <p:cNvCxnSpPr>
            <a:cxnSpLocks/>
            <a:endCxn id="23" idx="2"/>
          </p:cNvCxnSpPr>
          <p:nvPr/>
        </p:nvCxnSpPr>
        <p:spPr>
          <a:xfrm rot="10800000">
            <a:off x="6624640" y="4669574"/>
            <a:ext cx="1195387" cy="26253"/>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4CD4DE3E-3094-C1AF-EAF5-3C25BEA0E4CF}"/>
              </a:ext>
            </a:extLst>
          </p:cNvPr>
          <p:cNvCxnSpPr>
            <a:stCxn id="27" idx="2"/>
          </p:cNvCxnSpPr>
          <p:nvPr/>
        </p:nvCxnSpPr>
        <p:spPr>
          <a:xfrm rot="5400000" flipH="1" flipV="1">
            <a:off x="6111511" y="3161081"/>
            <a:ext cx="1583469" cy="1109665"/>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30" name="Group 33">
            <a:extLst>
              <a:ext uri="{FF2B5EF4-FFF2-40B4-BE49-F238E27FC236}">
                <a16:creationId xmlns:a16="http://schemas.microsoft.com/office/drawing/2014/main" id="{A5A6E099-8F6A-A74F-5516-7C633A51A9E1}"/>
              </a:ext>
            </a:extLst>
          </p:cNvPr>
          <p:cNvGrpSpPr/>
          <p:nvPr/>
        </p:nvGrpSpPr>
        <p:grpSpPr>
          <a:xfrm>
            <a:off x="5872163" y="4119564"/>
            <a:ext cx="869156" cy="745331"/>
            <a:chOff x="785813" y="5157788"/>
            <a:chExt cx="869156" cy="745331"/>
          </a:xfrm>
        </p:grpSpPr>
        <p:grpSp>
          <p:nvGrpSpPr>
            <p:cNvPr id="31" name="Group 74">
              <a:extLst>
                <a:ext uri="{FF2B5EF4-FFF2-40B4-BE49-F238E27FC236}">
                  <a16:creationId xmlns:a16="http://schemas.microsoft.com/office/drawing/2014/main" id="{B9129C04-E443-247F-7BA2-ABBF696B3296}"/>
                </a:ext>
              </a:extLst>
            </p:cNvPr>
            <p:cNvGrpSpPr/>
            <p:nvPr/>
          </p:nvGrpSpPr>
          <p:grpSpPr>
            <a:xfrm>
              <a:off x="1162050" y="5207794"/>
              <a:ext cx="166688" cy="507206"/>
              <a:chOff x="1162050" y="5207794"/>
              <a:chExt cx="166688" cy="507206"/>
            </a:xfrm>
          </p:grpSpPr>
          <p:cxnSp>
            <p:nvCxnSpPr>
              <p:cNvPr id="68" name="Straight Connector 67">
                <a:extLst>
                  <a:ext uri="{FF2B5EF4-FFF2-40B4-BE49-F238E27FC236}">
                    <a16:creationId xmlns:a16="http://schemas.microsoft.com/office/drawing/2014/main" id="{3736C040-C8DD-F556-5262-3E08D1A17450}"/>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A214E90E-8101-611E-686F-24DCCC5258B5}"/>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867B4972-4DF9-EA63-4C1E-8EA64D641F55}"/>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6720911B-165D-C8E9-EF3C-E231C982580D}"/>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Oval 71">
                <a:extLst>
                  <a:ext uri="{FF2B5EF4-FFF2-40B4-BE49-F238E27FC236}">
                    <a16:creationId xmlns:a16="http://schemas.microsoft.com/office/drawing/2014/main" id="{F3654DF9-8BD8-84B0-B761-162729B4B3C5}"/>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2" name="Group 75">
              <a:extLst>
                <a:ext uri="{FF2B5EF4-FFF2-40B4-BE49-F238E27FC236}">
                  <a16:creationId xmlns:a16="http://schemas.microsoft.com/office/drawing/2014/main" id="{CFF8FEE6-A71B-D8A5-F96C-56A92590CF2A}"/>
                </a:ext>
              </a:extLst>
            </p:cNvPr>
            <p:cNvGrpSpPr/>
            <p:nvPr/>
          </p:nvGrpSpPr>
          <p:grpSpPr>
            <a:xfrm>
              <a:off x="1314450" y="5360194"/>
              <a:ext cx="166688" cy="507206"/>
              <a:chOff x="1162050" y="5207794"/>
              <a:chExt cx="166688" cy="507206"/>
            </a:xfrm>
          </p:grpSpPr>
          <p:cxnSp>
            <p:nvCxnSpPr>
              <p:cNvPr id="63" name="Straight Connector 62">
                <a:extLst>
                  <a:ext uri="{FF2B5EF4-FFF2-40B4-BE49-F238E27FC236}">
                    <a16:creationId xmlns:a16="http://schemas.microsoft.com/office/drawing/2014/main" id="{3582C63F-0CED-069C-40E3-86D249ED9BDD}"/>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C1D6B214-9CEF-B158-8AFE-3D78CFC4CFE0}"/>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F601B007-D066-CF62-AFF3-E6920E98DC04}"/>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79914B28-0135-4BDA-92F8-135EA93B1F44}"/>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7" name="Oval 66">
                <a:extLst>
                  <a:ext uri="{FF2B5EF4-FFF2-40B4-BE49-F238E27FC236}">
                    <a16:creationId xmlns:a16="http://schemas.microsoft.com/office/drawing/2014/main" id="{338BC10C-0021-5315-16C9-A52FC91DA097}"/>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3" name="Group 81">
              <a:extLst>
                <a:ext uri="{FF2B5EF4-FFF2-40B4-BE49-F238E27FC236}">
                  <a16:creationId xmlns:a16="http://schemas.microsoft.com/office/drawing/2014/main" id="{84074558-72D2-C910-B327-3E2A0EFE75F1}"/>
                </a:ext>
              </a:extLst>
            </p:cNvPr>
            <p:cNvGrpSpPr/>
            <p:nvPr/>
          </p:nvGrpSpPr>
          <p:grpSpPr>
            <a:xfrm>
              <a:off x="971550" y="5260181"/>
              <a:ext cx="166688" cy="507206"/>
              <a:chOff x="1162050" y="5207794"/>
              <a:chExt cx="166688" cy="507206"/>
            </a:xfrm>
          </p:grpSpPr>
          <p:cxnSp>
            <p:nvCxnSpPr>
              <p:cNvPr id="58" name="Straight Connector 57">
                <a:extLst>
                  <a:ext uri="{FF2B5EF4-FFF2-40B4-BE49-F238E27FC236}">
                    <a16:creationId xmlns:a16="http://schemas.microsoft.com/office/drawing/2014/main" id="{CD28720D-02E3-DFED-7FB6-20BC727C1776}"/>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0CF2CAC8-0522-E477-5286-3B8795BD686D}"/>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DACB1570-35D9-70D7-F477-15C249B5AEAD}"/>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67422EF6-6B9D-6087-56E7-CE420EED055E}"/>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2" name="Oval 61">
                <a:extLst>
                  <a:ext uri="{FF2B5EF4-FFF2-40B4-BE49-F238E27FC236}">
                    <a16:creationId xmlns:a16="http://schemas.microsoft.com/office/drawing/2014/main" id="{9F608560-277F-5EC3-5864-81A887BB9475}"/>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87">
              <a:extLst>
                <a:ext uri="{FF2B5EF4-FFF2-40B4-BE49-F238E27FC236}">
                  <a16:creationId xmlns:a16="http://schemas.microsoft.com/office/drawing/2014/main" id="{FD349E16-63F3-CB71-43C9-FDD884A3DC9D}"/>
                </a:ext>
              </a:extLst>
            </p:cNvPr>
            <p:cNvGrpSpPr/>
            <p:nvPr/>
          </p:nvGrpSpPr>
          <p:grpSpPr>
            <a:xfrm>
              <a:off x="1488281" y="5233987"/>
              <a:ext cx="166688" cy="507206"/>
              <a:chOff x="1162050" y="5207794"/>
              <a:chExt cx="166688" cy="507206"/>
            </a:xfrm>
          </p:grpSpPr>
          <p:cxnSp>
            <p:nvCxnSpPr>
              <p:cNvPr id="53" name="Straight Connector 52">
                <a:extLst>
                  <a:ext uri="{FF2B5EF4-FFF2-40B4-BE49-F238E27FC236}">
                    <a16:creationId xmlns:a16="http://schemas.microsoft.com/office/drawing/2014/main" id="{21184F7F-6785-B185-7DE6-1F47F0E14F43}"/>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33807D75-8AF4-8FF2-2F70-4E3506E41BF3}"/>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719B121-F408-3A55-0355-D2C2182BB100}"/>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5DD8AC10-6A7D-135E-7298-A4BCA969F17C}"/>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7" name="Oval 56">
                <a:extLst>
                  <a:ext uri="{FF2B5EF4-FFF2-40B4-BE49-F238E27FC236}">
                    <a16:creationId xmlns:a16="http://schemas.microsoft.com/office/drawing/2014/main" id="{6C456342-3113-2192-E022-BB418473A185}"/>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Group 93">
              <a:extLst>
                <a:ext uri="{FF2B5EF4-FFF2-40B4-BE49-F238E27FC236}">
                  <a16:creationId xmlns:a16="http://schemas.microsoft.com/office/drawing/2014/main" id="{CEB6D09C-0DA3-95DF-5BC1-59F6A0D7DA22}"/>
                </a:ext>
              </a:extLst>
            </p:cNvPr>
            <p:cNvGrpSpPr/>
            <p:nvPr/>
          </p:nvGrpSpPr>
          <p:grpSpPr>
            <a:xfrm>
              <a:off x="785813" y="5157788"/>
              <a:ext cx="166688" cy="507206"/>
              <a:chOff x="1162050" y="5207794"/>
              <a:chExt cx="166688" cy="507206"/>
            </a:xfrm>
          </p:grpSpPr>
          <p:cxnSp>
            <p:nvCxnSpPr>
              <p:cNvPr id="48" name="Straight Connector 47">
                <a:extLst>
                  <a:ext uri="{FF2B5EF4-FFF2-40B4-BE49-F238E27FC236}">
                    <a16:creationId xmlns:a16="http://schemas.microsoft.com/office/drawing/2014/main" id="{1E9DEE84-3DEB-3812-DB24-1D8E9643EEEB}"/>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56EC0B91-540C-32D2-7717-B7115EF6CF5D}"/>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1D51FC9E-767B-C24A-D8E8-B4AEE38C1B4B}"/>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22708A73-D116-305C-B52C-62ABD1027443}"/>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B874C263-7F10-BEFE-36D8-CFF1A36DBA93}"/>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 name="Group 99">
              <a:extLst>
                <a:ext uri="{FF2B5EF4-FFF2-40B4-BE49-F238E27FC236}">
                  <a16:creationId xmlns:a16="http://schemas.microsoft.com/office/drawing/2014/main" id="{7F05BC18-B0F2-2AA2-F1E2-C92FD4C43C88}"/>
                </a:ext>
              </a:extLst>
            </p:cNvPr>
            <p:cNvGrpSpPr/>
            <p:nvPr/>
          </p:nvGrpSpPr>
          <p:grpSpPr>
            <a:xfrm>
              <a:off x="1083469" y="5395913"/>
              <a:ext cx="166688" cy="507206"/>
              <a:chOff x="1162050" y="5207794"/>
              <a:chExt cx="166688" cy="507206"/>
            </a:xfrm>
          </p:grpSpPr>
          <p:cxnSp>
            <p:nvCxnSpPr>
              <p:cNvPr id="43" name="Straight Connector 42">
                <a:extLst>
                  <a:ext uri="{FF2B5EF4-FFF2-40B4-BE49-F238E27FC236}">
                    <a16:creationId xmlns:a16="http://schemas.microsoft.com/office/drawing/2014/main" id="{57395506-1125-29D2-6F31-9C812BD6B7AB}"/>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49FD27A0-EAC9-D68A-B814-B13F7413C1FC}"/>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0F4CAD72-5B15-B618-B186-A2964CEBC73D}"/>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534BD9FE-FD2B-F0ED-544A-40416ED75DC1}"/>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Oval 46">
                <a:extLst>
                  <a:ext uri="{FF2B5EF4-FFF2-40B4-BE49-F238E27FC236}">
                    <a16:creationId xmlns:a16="http://schemas.microsoft.com/office/drawing/2014/main" id="{F8B08C06-55A4-44F7-086F-1928E5D77812}"/>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105">
              <a:extLst>
                <a:ext uri="{FF2B5EF4-FFF2-40B4-BE49-F238E27FC236}">
                  <a16:creationId xmlns:a16="http://schemas.microsoft.com/office/drawing/2014/main" id="{100ACBB1-23C0-D852-B73B-8F06FDD5A9C7}"/>
                </a:ext>
              </a:extLst>
            </p:cNvPr>
            <p:cNvGrpSpPr/>
            <p:nvPr/>
          </p:nvGrpSpPr>
          <p:grpSpPr>
            <a:xfrm>
              <a:off x="847725" y="5386387"/>
              <a:ext cx="166688" cy="507206"/>
              <a:chOff x="1162050" y="5207794"/>
              <a:chExt cx="166688" cy="507206"/>
            </a:xfrm>
          </p:grpSpPr>
          <p:cxnSp>
            <p:nvCxnSpPr>
              <p:cNvPr id="38" name="Straight Connector 37">
                <a:extLst>
                  <a:ext uri="{FF2B5EF4-FFF2-40B4-BE49-F238E27FC236}">
                    <a16:creationId xmlns:a16="http://schemas.microsoft.com/office/drawing/2014/main" id="{E9BEFA6F-6BB3-9EAD-1F46-660611EE2A37}"/>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7BEA3E6A-52F4-E0E3-3EB7-E60743C2D98B}"/>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FEFD482-F6C5-44F6-331C-2D153E5974C2}"/>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699592-BFBA-4CE2-4932-F2D53ADCA870}"/>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9E5B3264-F415-CA00-828A-1437903A5613}"/>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73" name="Picture 4" descr="See full size image">
            <a:hlinkClick r:id="rId4"/>
            <a:extLst>
              <a:ext uri="{FF2B5EF4-FFF2-40B4-BE49-F238E27FC236}">
                <a16:creationId xmlns:a16="http://schemas.microsoft.com/office/drawing/2014/main" id="{F8C7C98F-BC93-77E5-6476-93D902D88C1F}"/>
              </a:ext>
            </a:extLst>
          </p:cNvPr>
          <p:cNvPicPr>
            <a:picLocks noChangeAspect="1" noChangeArrowheads="1"/>
          </p:cNvPicPr>
          <p:nvPr/>
        </p:nvPicPr>
        <p:blipFill>
          <a:blip r:embed="rId5" cstate="screen">
            <a:clrChange>
              <a:clrFrom>
                <a:srgbClr val="FEFEFE"/>
              </a:clrFrom>
              <a:clrTo>
                <a:srgbClr val="FEFEFE">
                  <a:alpha val="0"/>
                </a:srgbClr>
              </a:clrTo>
            </a:clrChange>
          </a:blip>
          <a:srcRect/>
          <a:stretch>
            <a:fillRect/>
          </a:stretch>
        </p:blipFill>
        <p:spPr bwMode="auto">
          <a:xfrm>
            <a:off x="9375775" y="1301750"/>
            <a:ext cx="762000" cy="762000"/>
          </a:xfrm>
          <a:prstGeom prst="rect">
            <a:avLst/>
          </a:prstGeom>
          <a:noFill/>
        </p:spPr>
      </p:pic>
      <p:grpSp>
        <p:nvGrpSpPr>
          <p:cNvPr id="74" name="Group 77">
            <a:extLst>
              <a:ext uri="{FF2B5EF4-FFF2-40B4-BE49-F238E27FC236}">
                <a16:creationId xmlns:a16="http://schemas.microsoft.com/office/drawing/2014/main" id="{89E224DA-7765-2226-04EC-DF957EC38398}"/>
              </a:ext>
            </a:extLst>
          </p:cNvPr>
          <p:cNvGrpSpPr/>
          <p:nvPr/>
        </p:nvGrpSpPr>
        <p:grpSpPr>
          <a:xfrm>
            <a:off x="7253288" y="2328864"/>
            <a:ext cx="869156" cy="745331"/>
            <a:chOff x="785813" y="5157788"/>
            <a:chExt cx="869156" cy="745331"/>
          </a:xfrm>
        </p:grpSpPr>
        <p:grpSp>
          <p:nvGrpSpPr>
            <p:cNvPr id="75" name="Group 74">
              <a:extLst>
                <a:ext uri="{FF2B5EF4-FFF2-40B4-BE49-F238E27FC236}">
                  <a16:creationId xmlns:a16="http://schemas.microsoft.com/office/drawing/2014/main" id="{F7192A8D-E167-A572-E980-3BBFA5A14F28}"/>
                </a:ext>
              </a:extLst>
            </p:cNvPr>
            <p:cNvGrpSpPr/>
            <p:nvPr/>
          </p:nvGrpSpPr>
          <p:grpSpPr>
            <a:xfrm>
              <a:off x="1162050" y="5207794"/>
              <a:ext cx="166688" cy="507206"/>
              <a:chOff x="1162050" y="5207794"/>
              <a:chExt cx="166688" cy="507206"/>
            </a:xfrm>
          </p:grpSpPr>
          <p:cxnSp>
            <p:nvCxnSpPr>
              <p:cNvPr id="112" name="Straight Connector 111">
                <a:extLst>
                  <a:ext uri="{FF2B5EF4-FFF2-40B4-BE49-F238E27FC236}">
                    <a16:creationId xmlns:a16="http://schemas.microsoft.com/office/drawing/2014/main" id="{1538B889-37C6-046F-73C3-48467DA39053}"/>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54677DA7-4BF5-B836-075C-F881AF955B72}"/>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DA777F4B-E1D2-738D-7A0C-85790C14A25E}"/>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F6A8E8DC-18C4-E5B8-AA43-D84C22DC2AF4}"/>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16" name="Oval 115">
                <a:extLst>
                  <a:ext uri="{FF2B5EF4-FFF2-40B4-BE49-F238E27FC236}">
                    <a16:creationId xmlns:a16="http://schemas.microsoft.com/office/drawing/2014/main" id="{F10502AA-2FAF-E1D7-328D-4E0E7F2850D2}"/>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75">
              <a:extLst>
                <a:ext uri="{FF2B5EF4-FFF2-40B4-BE49-F238E27FC236}">
                  <a16:creationId xmlns:a16="http://schemas.microsoft.com/office/drawing/2014/main" id="{AFA0EC44-19B2-312F-331C-65E6ADD72F2E}"/>
                </a:ext>
              </a:extLst>
            </p:cNvPr>
            <p:cNvGrpSpPr/>
            <p:nvPr/>
          </p:nvGrpSpPr>
          <p:grpSpPr>
            <a:xfrm>
              <a:off x="1314450" y="5360194"/>
              <a:ext cx="166688" cy="507206"/>
              <a:chOff x="1162050" y="5207794"/>
              <a:chExt cx="166688" cy="507206"/>
            </a:xfrm>
          </p:grpSpPr>
          <p:cxnSp>
            <p:nvCxnSpPr>
              <p:cNvPr id="107" name="Straight Connector 106">
                <a:extLst>
                  <a:ext uri="{FF2B5EF4-FFF2-40B4-BE49-F238E27FC236}">
                    <a16:creationId xmlns:a16="http://schemas.microsoft.com/office/drawing/2014/main" id="{C1E1457D-8EFE-BD22-5FCB-5D0BA362228F}"/>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C194C5E9-FDA5-3C42-91BC-28A06901793B}"/>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CAD98BC0-43EA-4E34-52D7-B77328881585}"/>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94C01ABC-38AC-2D65-C8AB-B399484A57EB}"/>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11" name="Oval 110">
                <a:extLst>
                  <a:ext uri="{FF2B5EF4-FFF2-40B4-BE49-F238E27FC236}">
                    <a16:creationId xmlns:a16="http://schemas.microsoft.com/office/drawing/2014/main" id="{C34D92EB-5E9D-EF3F-9C36-401A42D62401}"/>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81">
              <a:extLst>
                <a:ext uri="{FF2B5EF4-FFF2-40B4-BE49-F238E27FC236}">
                  <a16:creationId xmlns:a16="http://schemas.microsoft.com/office/drawing/2014/main" id="{8DFCA3B8-C8D8-8E9E-3C90-6C1BA8E0D20C}"/>
                </a:ext>
              </a:extLst>
            </p:cNvPr>
            <p:cNvGrpSpPr/>
            <p:nvPr/>
          </p:nvGrpSpPr>
          <p:grpSpPr>
            <a:xfrm>
              <a:off x="971550" y="5260181"/>
              <a:ext cx="166688" cy="507206"/>
              <a:chOff x="1162050" y="5207794"/>
              <a:chExt cx="166688" cy="507206"/>
            </a:xfrm>
          </p:grpSpPr>
          <p:cxnSp>
            <p:nvCxnSpPr>
              <p:cNvPr id="102" name="Straight Connector 101">
                <a:extLst>
                  <a:ext uri="{FF2B5EF4-FFF2-40B4-BE49-F238E27FC236}">
                    <a16:creationId xmlns:a16="http://schemas.microsoft.com/office/drawing/2014/main" id="{C7ACC3CC-7891-6DE6-EDBD-E8A17D53533E}"/>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F0F70ABB-E535-0712-88A7-0A6AEB18A3ED}"/>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014DBA8B-9C16-A2A5-2A61-1774F0E31432}"/>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5C1956E9-1A71-6662-EC01-FF140C4B9DC3}"/>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6" name="Oval 105">
                <a:extLst>
                  <a:ext uri="{FF2B5EF4-FFF2-40B4-BE49-F238E27FC236}">
                    <a16:creationId xmlns:a16="http://schemas.microsoft.com/office/drawing/2014/main" id="{11CBF4BC-BD09-1B18-5432-B2D176AA477D}"/>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8" name="Group 87">
              <a:extLst>
                <a:ext uri="{FF2B5EF4-FFF2-40B4-BE49-F238E27FC236}">
                  <a16:creationId xmlns:a16="http://schemas.microsoft.com/office/drawing/2014/main" id="{7D1BFA2D-D010-5C92-E18F-9A5D4EFDAD89}"/>
                </a:ext>
              </a:extLst>
            </p:cNvPr>
            <p:cNvGrpSpPr/>
            <p:nvPr/>
          </p:nvGrpSpPr>
          <p:grpSpPr>
            <a:xfrm>
              <a:off x="1488281" y="5233987"/>
              <a:ext cx="166688" cy="507206"/>
              <a:chOff x="1162050" y="5207794"/>
              <a:chExt cx="166688" cy="507206"/>
            </a:xfrm>
          </p:grpSpPr>
          <p:cxnSp>
            <p:nvCxnSpPr>
              <p:cNvPr id="97" name="Straight Connector 96">
                <a:extLst>
                  <a:ext uri="{FF2B5EF4-FFF2-40B4-BE49-F238E27FC236}">
                    <a16:creationId xmlns:a16="http://schemas.microsoft.com/office/drawing/2014/main" id="{B8C7FE99-3A04-4EF1-A032-CED344100749}"/>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ABA59829-21E0-24D2-1796-645AA12CC256}"/>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29118737-D865-72B1-71C6-C488CD205B0B}"/>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890ED332-82C8-F39B-78D7-71042DB29F63}"/>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1" name="Oval 100">
                <a:extLst>
                  <a:ext uri="{FF2B5EF4-FFF2-40B4-BE49-F238E27FC236}">
                    <a16:creationId xmlns:a16="http://schemas.microsoft.com/office/drawing/2014/main" id="{3EF150E4-1AC6-D836-A586-C949FAACFF40}"/>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 name="Group 93">
              <a:extLst>
                <a:ext uri="{FF2B5EF4-FFF2-40B4-BE49-F238E27FC236}">
                  <a16:creationId xmlns:a16="http://schemas.microsoft.com/office/drawing/2014/main" id="{1302AF06-0C94-3EAB-287C-FA435E107994}"/>
                </a:ext>
              </a:extLst>
            </p:cNvPr>
            <p:cNvGrpSpPr/>
            <p:nvPr/>
          </p:nvGrpSpPr>
          <p:grpSpPr>
            <a:xfrm>
              <a:off x="785813" y="5157788"/>
              <a:ext cx="166688" cy="507206"/>
              <a:chOff x="1162050" y="5207794"/>
              <a:chExt cx="166688" cy="507206"/>
            </a:xfrm>
          </p:grpSpPr>
          <p:cxnSp>
            <p:nvCxnSpPr>
              <p:cNvPr id="92" name="Straight Connector 91">
                <a:extLst>
                  <a:ext uri="{FF2B5EF4-FFF2-40B4-BE49-F238E27FC236}">
                    <a16:creationId xmlns:a16="http://schemas.microsoft.com/office/drawing/2014/main" id="{46F3A62F-4BF3-5775-E312-8A5ADA0B7585}"/>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426D5268-802F-CBD2-3206-800A82A6FBC1}"/>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EBE37CF5-9D9D-2DC5-623B-ADB60F35ADE2}"/>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8B683ED3-E874-9FF6-510B-00D3429F9351}"/>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6" name="Oval 95">
                <a:extLst>
                  <a:ext uri="{FF2B5EF4-FFF2-40B4-BE49-F238E27FC236}">
                    <a16:creationId xmlns:a16="http://schemas.microsoft.com/office/drawing/2014/main" id="{F261B80D-0B64-7120-3787-3AC18B48C4A5}"/>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0" name="Group 99">
              <a:extLst>
                <a:ext uri="{FF2B5EF4-FFF2-40B4-BE49-F238E27FC236}">
                  <a16:creationId xmlns:a16="http://schemas.microsoft.com/office/drawing/2014/main" id="{56C75E1A-294E-655A-2076-64190D7D7B00}"/>
                </a:ext>
              </a:extLst>
            </p:cNvPr>
            <p:cNvGrpSpPr/>
            <p:nvPr/>
          </p:nvGrpSpPr>
          <p:grpSpPr>
            <a:xfrm>
              <a:off x="1083469" y="5395913"/>
              <a:ext cx="166688" cy="507206"/>
              <a:chOff x="1162050" y="5207794"/>
              <a:chExt cx="166688" cy="507206"/>
            </a:xfrm>
          </p:grpSpPr>
          <p:cxnSp>
            <p:nvCxnSpPr>
              <p:cNvPr id="87" name="Straight Connector 86">
                <a:extLst>
                  <a:ext uri="{FF2B5EF4-FFF2-40B4-BE49-F238E27FC236}">
                    <a16:creationId xmlns:a16="http://schemas.microsoft.com/office/drawing/2014/main" id="{E059EA0D-43FF-8CDA-0754-3F7961F127D9}"/>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0E03F71C-204A-3AF4-8944-DA9F9301A69C}"/>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30B75E09-0A46-EAC5-B87E-AE0AE611394B}"/>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688F530F-1791-E80C-DC60-58643D981C5B}"/>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1" name="Oval 90">
                <a:extLst>
                  <a:ext uri="{FF2B5EF4-FFF2-40B4-BE49-F238E27FC236}">
                    <a16:creationId xmlns:a16="http://schemas.microsoft.com/office/drawing/2014/main" id="{30493846-7DC2-D5E6-692F-AD685B00EC95}"/>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1" name="Group 105">
              <a:extLst>
                <a:ext uri="{FF2B5EF4-FFF2-40B4-BE49-F238E27FC236}">
                  <a16:creationId xmlns:a16="http://schemas.microsoft.com/office/drawing/2014/main" id="{7C829FDC-245B-A54C-9723-619B4B7A4E35}"/>
                </a:ext>
              </a:extLst>
            </p:cNvPr>
            <p:cNvGrpSpPr/>
            <p:nvPr/>
          </p:nvGrpSpPr>
          <p:grpSpPr>
            <a:xfrm>
              <a:off x="847725" y="5386387"/>
              <a:ext cx="166688" cy="507206"/>
              <a:chOff x="1162050" y="5207794"/>
              <a:chExt cx="166688" cy="507206"/>
            </a:xfrm>
          </p:grpSpPr>
          <p:cxnSp>
            <p:nvCxnSpPr>
              <p:cNvPr id="82" name="Straight Connector 81">
                <a:extLst>
                  <a:ext uri="{FF2B5EF4-FFF2-40B4-BE49-F238E27FC236}">
                    <a16:creationId xmlns:a16="http://schemas.microsoft.com/office/drawing/2014/main" id="{8E8DC368-7361-27D1-C563-2769BEF264A6}"/>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65F427E4-F8DC-0407-24CA-0612BCE721D0}"/>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3890228E-499C-CC19-1AEF-72C92704D4E4}"/>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B5AF457A-DA5E-9385-B86B-1C97EDCD210A}"/>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6" name="Oval 85">
                <a:extLst>
                  <a:ext uri="{FF2B5EF4-FFF2-40B4-BE49-F238E27FC236}">
                    <a16:creationId xmlns:a16="http://schemas.microsoft.com/office/drawing/2014/main" id="{96560A9A-2C6F-FB47-EE20-7388E79C97A4}"/>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117" name="Picture 2">
            <a:extLst>
              <a:ext uri="{FF2B5EF4-FFF2-40B4-BE49-F238E27FC236}">
                <a16:creationId xmlns:a16="http://schemas.microsoft.com/office/drawing/2014/main" id="{B1A6345D-569E-287D-5656-813A99614C35}"/>
              </a:ext>
            </a:extLst>
          </p:cNvPr>
          <p:cNvPicPr>
            <a:picLocks noChangeAspect="1" noChangeArrowheads="1"/>
          </p:cNvPicPr>
          <p:nvPr/>
        </p:nvPicPr>
        <p:blipFill>
          <a:blip r:embed="rId6" cstate="print"/>
          <a:srcRect/>
          <a:stretch>
            <a:fillRect/>
          </a:stretch>
        </p:blipFill>
        <p:spPr bwMode="auto">
          <a:xfrm flipH="1">
            <a:off x="6629401" y="2209801"/>
            <a:ext cx="1499041" cy="1086515"/>
          </a:xfrm>
          <a:prstGeom prst="rect">
            <a:avLst/>
          </a:prstGeom>
          <a:noFill/>
          <a:ln w="9525">
            <a:noFill/>
            <a:miter lim="800000"/>
            <a:headEnd/>
            <a:tailEnd/>
          </a:ln>
          <a:effectLst/>
        </p:spPr>
      </p:pic>
      <p:sp>
        <p:nvSpPr>
          <p:cNvPr id="118" name="Freeform 121">
            <a:extLst>
              <a:ext uri="{FF2B5EF4-FFF2-40B4-BE49-F238E27FC236}">
                <a16:creationId xmlns:a16="http://schemas.microsoft.com/office/drawing/2014/main" id="{1AA9003C-5D86-6654-8C4C-B61E233BD3A5}"/>
              </a:ext>
            </a:extLst>
          </p:cNvPr>
          <p:cNvSpPr/>
          <p:nvPr/>
        </p:nvSpPr>
        <p:spPr>
          <a:xfrm rot="20327300">
            <a:off x="6595767" y="3340364"/>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Freeform 122">
            <a:extLst>
              <a:ext uri="{FF2B5EF4-FFF2-40B4-BE49-F238E27FC236}">
                <a16:creationId xmlns:a16="http://schemas.microsoft.com/office/drawing/2014/main" id="{97B3CAAD-9FA1-9D69-670D-87937C9FFAC5}"/>
              </a:ext>
            </a:extLst>
          </p:cNvPr>
          <p:cNvSpPr/>
          <p:nvPr/>
        </p:nvSpPr>
        <p:spPr>
          <a:xfrm rot="21122313">
            <a:off x="6586139" y="355419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Freeform 123">
            <a:extLst>
              <a:ext uri="{FF2B5EF4-FFF2-40B4-BE49-F238E27FC236}">
                <a16:creationId xmlns:a16="http://schemas.microsoft.com/office/drawing/2014/main" id="{4B179EF4-844B-703B-9954-900A6CC9B933}"/>
              </a:ext>
            </a:extLst>
          </p:cNvPr>
          <p:cNvSpPr/>
          <p:nvPr/>
        </p:nvSpPr>
        <p:spPr>
          <a:xfrm rot="19390967">
            <a:off x="6540303" y="326234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Freeform 124">
            <a:extLst>
              <a:ext uri="{FF2B5EF4-FFF2-40B4-BE49-F238E27FC236}">
                <a16:creationId xmlns:a16="http://schemas.microsoft.com/office/drawing/2014/main" id="{2100C99B-4CFC-88EF-FD22-CF1C878DB7EF}"/>
              </a:ext>
            </a:extLst>
          </p:cNvPr>
          <p:cNvSpPr/>
          <p:nvPr/>
        </p:nvSpPr>
        <p:spPr>
          <a:xfrm rot="21118816">
            <a:off x="6599069" y="3634543"/>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Freeform 125">
            <a:extLst>
              <a:ext uri="{FF2B5EF4-FFF2-40B4-BE49-F238E27FC236}">
                <a16:creationId xmlns:a16="http://schemas.microsoft.com/office/drawing/2014/main" id="{85F73D25-06CA-64FD-F712-AEB94DF8773A}"/>
              </a:ext>
            </a:extLst>
          </p:cNvPr>
          <p:cNvSpPr/>
          <p:nvPr/>
        </p:nvSpPr>
        <p:spPr>
          <a:xfrm rot="21231270">
            <a:off x="6595452" y="3724328"/>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Freeform 126">
            <a:extLst>
              <a:ext uri="{FF2B5EF4-FFF2-40B4-BE49-F238E27FC236}">
                <a16:creationId xmlns:a16="http://schemas.microsoft.com/office/drawing/2014/main" id="{5113766D-060A-DC0F-3071-22975378D79B}"/>
              </a:ext>
            </a:extLst>
          </p:cNvPr>
          <p:cNvSpPr/>
          <p:nvPr/>
        </p:nvSpPr>
        <p:spPr>
          <a:xfrm rot="20850976">
            <a:off x="6601588" y="3446697"/>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Freeform 127">
            <a:extLst>
              <a:ext uri="{FF2B5EF4-FFF2-40B4-BE49-F238E27FC236}">
                <a16:creationId xmlns:a16="http://schemas.microsoft.com/office/drawing/2014/main" id="{A3372B1E-A6AB-6E97-A77B-8882018A1682}"/>
              </a:ext>
            </a:extLst>
          </p:cNvPr>
          <p:cNvSpPr/>
          <p:nvPr/>
        </p:nvSpPr>
        <p:spPr>
          <a:xfrm rot="1243339" flipH="1">
            <a:off x="6361792" y="3372635"/>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Freeform 128">
            <a:extLst>
              <a:ext uri="{FF2B5EF4-FFF2-40B4-BE49-F238E27FC236}">
                <a16:creationId xmlns:a16="http://schemas.microsoft.com/office/drawing/2014/main" id="{F3B13BA9-DA8C-836A-D8B4-6FCA98E728D1}"/>
              </a:ext>
            </a:extLst>
          </p:cNvPr>
          <p:cNvSpPr/>
          <p:nvPr/>
        </p:nvSpPr>
        <p:spPr>
          <a:xfrm rot="448326" flipH="1">
            <a:off x="6364931" y="3581729"/>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Freeform 129">
            <a:extLst>
              <a:ext uri="{FF2B5EF4-FFF2-40B4-BE49-F238E27FC236}">
                <a16:creationId xmlns:a16="http://schemas.microsoft.com/office/drawing/2014/main" id="{B3AC572E-647D-F1A7-0549-C96074C77632}"/>
              </a:ext>
            </a:extLst>
          </p:cNvPr>
          <p:cNvSpPr/>
          <p:nvPr/>
        </p:nvSpPr>
        <p:spPr>
          <a:xfrm rot="2179672" flipH="1">
            <a:off x="6415894" y="3293758"/>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Freeform 130">
            <a:extLst>
              <a:ext uri="{FF2B5EF4-FFF2-40B4-BE49-F238E27FC236}">
                <a16:creationId xmlns:a16="http://schemas.microsoft.com/office/drawing/2014/main" id="{366D75F9-2ADB-D9C1-0ECF-FDAE6F488314}"/>
              </a:ext>
            </a:extLst>
          </p:cNvPr>
          <p:cNvSpPr/>
          <p:nvPr/>
        </p:nvSpPr>
        <p:spPr>
          <a:xfrm rot="451823" flipH="1">
            <a:off x="6350610" y="3661022"/>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Freeform 131">
            <a:extLst>
              <a:ext uri="{FF2B5EF4-FFF2-40B4-BE49-F238E27FC236}">
                <a16:creationId xmlns:a16="http://schemas.microsoft.com/office/drawing/2014/main" id="{CF5D80F8-1071-00C8-7A83-A9C50268AF99}"/>
              </a:ext>
            </a:extLst>
          </p:cNvPr>
          <p:cNvSpPr/>
          <p:nvPr/>
        </p:nvSpPr>
        <p:spPr>
          <a:xfrm rot="339369" flipH="1">
            <a:off x="6351529" y="3748836"/>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Freeform 132">
            <a:extLst>
              <a:ext uri="{FF2B5EF4-FFF2-40B4-BE49-F238E27FC236}">
                <a16:creationId xmlns:a16="http://schemas.microsoft.com/office/drawing/2014/main" id="{CACE2B8D-2D1A-9996-8341-FE42C3058A94}"/>
              </a:ext>
            </a:extLst>
          </p:cNvPr>
          <p:cNvSpPr/>
          <p:nvPr/>
        </p:nvSpPr>
        <p:spPr>
          <a:xfrm rot="719663" flipH="1">
            <a:off x="6353415" y="3477077"/>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Freeform 133">
            <a:extLst>
              <a:ext uri="{FF2B5EF4-FFF2-40B4-BE49-F238E27FC236}">
                <a16:creationId xmlns:a16="http://schemas.microsoft.com/office/drawing/2014/main" id="{6AF143CE-B6DD-A544-9623-03E598243D2B}"/>
              </a:ext>
            </a:extLst>
          </p:cNvPr>
          <p:cNvSpPr/>
          <p:nvPr/>
        </p:nvSpPr>
        <p:spPr>
          <a:xfrm rot="1701047" flipH="1">
            <a:off x="6479431" y="3158261"/>
            <a:ext cx="196647" cy="261664"/>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1" name="Straight Connector 130">
            <a:extLst>
              <a:ext uri="{FF2B5EF4-FFF2-40B4-BE49-F238E27FC236}">
                <a16:creationId xmlns:a16="http://schemas.microsoft.com/office/drawing/2014/main" id="{67355616-3CA1-CC68-2F9E-2223DA7B92F0}"/>
              </a:ext>
            </a:extLst>
          </p:cNvPr>
          <p:cNvCxnSpPr>
            <a:endCxn id="130" idx="4"/>
          </p:cNvCxnSpPr>
          <p:nvPr/>
        </p:nvCxnSpPr>
        <p:spPr>
          <a:xfrm rot="3618123" flipH="1" flipV="1">
            <a:off x="5961118" y="3777060"/>
            <a:ext cx="1220247" cy="762204"/>
          </a:xfrm>
          <a:prstGeom prst="line">
            <a:avLst/>
          </a:prstGeom>
          <a:ln w="34925">
            <a:solidFill>
              <a:srgbClr val="89A4A7"/>
            </a:solidFill>
          </a:ln>
        </p:spPr>
        <p:style>
          <a:lnRef idx="1">
            <a:schemeClr val="accent1"/>
          </a:lnRef>
          <a:fillRef idx="0">
            <a:schemeClr val="accent1"/>
          </a:fillRef>
          <a:effectRef idx="0">
            <a:schemeClr val="accent1"/>
          </a:effectRef>
          <a:fontRef idx="minor">
            <a:schemeClr val="tx1"/>
          </a:fontRef>
        </p:style>
      </p:cxnSp>
      <p:sp>
        <p:nvSpPr>
          <p:cNvPr id="132" name="Freeform 135">
            <a:extLst>
              <a:ext uri="{FF2B5EF4-FFF2-40B4-BE49-F238E27FC236}">
                <a16:creationId xmlns:a16="http://schemas.microsoft.com/office/drawing/2014/main" id="{B42315DA-9E1E-2492-2647-5F92C55BEA10}"/>
              </a:ext>
            </a:extLst>
          </p:cNvPr>
          <p:cNvSpPr/>
          <p:nvPr/>
        </p:nvSpPr>
        <p:spPr>
          <a:xfrm rot="20327300">
            <a:off x="6303601" y="377016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Freeform 136">
            <a:extLst>
              <a:ext uri="{FF2B5EF4-FFF2-40B4-BE49-F238E27FC236}">
                <a16:creationId xmlns:a16="http://schemas.microsoft.com/office/drawing/2014/main" id="{05E2A0F3-1043-72FD-25C6-817FFDA5B4C7}"/>
              </a:ext>
            </a:extLst>
          </p:cNvPr>
          <p:cNvSpPr/>
          <p:nvPr/>
        </p:nvSpPr>
        <p:spPr>
          <a:xfrm rot="21122313">
            <a:off x="6293973" y="3983996"/>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Freeform 137">
            <a:extLst>
              <a:ext uri="{FF2B5EF4-FFF2-40B4-BE49-F238E27FC236}">
                <a16:creationId xmlns:a16="http://schemas.microsoft.com/office/drawing/2014/main" id="{2076B64B-0349-3211-CA72-539D81B2F57F}"/>
              </a:ext>
            </a:extLst>
          </p:cNvPr>
          <p:cNvSpPr/>
          <p:nvPr/>
        </p:nvSpPr>
        <p:spPr>
          <a:xfrm rot="19390967">
            <a:off x="6248137" y="3692146"/>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Freeform 138">
            <a:extLst>
              <a:ext uri="{FF2B5EF4-FFF2-40B4-BE49-F238E27FC236}">
                <a16:creationId xmlns:a16="http://schemas.microsoft.com/office/drawing/2014/main" id="{18DA7BD4-EF4C-8066-B542-9855369F3C6D}"/>
              </a:ext>
            </a:extLst>
          </p:cNvPr>
          <p:cNvSpPr/>
          <p:nvPr/>
        </p:nvSpPr>
        <p:spPr>
          <a:xfrm rot="21118816">
            <a:off x="6306903" y="4064344"/>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Freeform 139">
            <a:extLst>
              <a:ext uri="{FF2B5EF4-FFF2-40B4-BE49-F238E27FC236}">
                <a16:creationId xmlns:a16="http://schemas.microsoft.com/office/drawing/2014/main" id="{8ACF71FF-3C41-598A-9640-EF656D77DC62}"/>
              </a:ext>
            </a:extLst>
          </p:cNvPr>
          <p:cNvSpPr/>
          <p:nvPr/>
        </p:nvSpPr>
        <p:spPr>
          <a:xfrm rot="21231270">
            <a:off x="6303286" y="4154129"/>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Freeform 140">
            <a:extLst>
              <a:ext uri="{FF2B5EF4-FFF2-40B4-BE49-F238E27FC236}">
                <a16:creationId xmlns:a16="http://schemas.microsoft.com/office/drawing/2014/main" id="{ECDC27B7-ED96-283C-F099-2C964E0E26B5}"/>
              </a:ext>
            </a:extLst>
          </p:cNvPr>
          <p:cNvSpPr/>
          <p:nvPr/>
        </p:nvSpPr>
        <p:spPr>
          <a:xfrm rot="20850976">
            <a:off x="6309422" y="3876498"/>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Freeform 141">
            <a:extLst>
              <a:ext uri="{FF2B5EF4-FFF2-40B4-BE49-F238E27FC236}">
                <a16:creationId xmlns:a16="http://schemas.microsoft.com/office/drawing/2014/main" id="{60475FC0-633F-FC30-B408-1E156545E5C4}"/>
              </a:ext>
            </a:extLst>
          </p:cNvPr>
          <p:cNvSpPr/>
          <p:nvPr/>
        </p:nvSpPr>
        <p:spPr>
          <a:xfrm rot="1243339" flipH="1">
            <a:off x="6069626" y="3802436"/>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Freeform 142">
            <a:extLst>
              <a:ext uri="{FF2B5EF4-FFF2-40B4-BE49-F238E27FC236}">
                <a16:creationId xmlns:a16="http://schemas.microsoft.com/office/drawing/2014/main" id="{1E888A88-70C8-DEEE-05A7-1A37DF99D4B6}"/>
              </a:ext>
            </a:extLst>
          </p:cNvPr>
          <p:cNvSpPr/>
          <p:nvPr/>
        </p:nvSpPr>
        <p:spPr>
          <a:xfrm rot="448326" flipH="1">
            <a:off x="6072765" y="4011530"/>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Freeform 143">
            <a:extLst>
              <a:ext uri="{FF2B5EF4-FFF2-40B4-BE49-F238E27FC236}">
                <a16:creationId xmlns:a16="http://schemas.microsoft.com/office/drawing/2014/main" id="{81CD6CD5-6C94-F5EF-91EE-40439ACB8783}"/>
              </a:ext>
            </a:extLst>
          </p:cNvPr>
          <p:cNvSpPr/>
          <p:nvPr/>
        </p:nvSpPr>
        <p:spPr>
          <a:xfrm rot="2179672" flipH="1">
            <a:off x="6123728" y="3723559"/>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Freeform 144">
            <a:extLst>
              <a:ext uri="{FF2B5EF4-FFF2-40B4-BE49-F238E27FC236}">
                <a16:creationId xmlns:a16="http://schemas.microsoft.com/office/drawing/2014/main" id="{67291753-21D5-D35D-9D38-B42AC767DADC}"/>
              </a:ext>
            </a:extLst>
          </p:cNvPr>
          <p:cNvSpPr/>
          <p:nvPr/>
        </p:nvSpPr>
        <p:spPr>
          <a:xfrm rot="451823" flipH="1">
            <a:off x="6058444" y="4090823"/>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Freeform 145">
            <a:extLst>
              <a:ext uri="{FF2B5EF4-FFF2-40B4-BE49-F238E27FC236}">
                <a16:creationId xmlns:a16="http://schemas.microsoft.com/office/drawing/2014/main" id="{8A7D2FFC-5752-3F3F-8B2D-479AF4705886}"/>
              </a:ext>
            </a:extLst>
          </p:cNvPr>
          <p:cNvSpPr/>
          <p:nvPr/>
        </p:nvSpPr>
        <p:spPr>
          <a:xfrm rot="339369" flipH="1">
            <a:off x="6059363" y="4178637"/>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Freeform 146">
            <a:extLst>
              <a:ext uri="{FF2B5EF4-FFF2-40B4-BE49-F238E27FC236}">
                <a16:creationId xmlns:a16="http://schemas.microsoft.com/office/drawing/2014/main" id="{21D3833D-1440-87BA-6945-6EA0415A8AF7}"/>
              </a:ext>
            </a:extLst>
          </p:cNvPr>
          <p:cNvSpPr/>
          <p:nvPr/>
        </p:nvSpPr>
        <p:spPr>
          <a:xfrm rot="719663" flipH="1">
            <a:off x="6061249" y="3906878"/>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Freeform 147">
            <a:extLst>
              <a:ext uri="{FF2B5EF4-FFF2-40B4-BE49-F238E27FC236}">
                <a16:creationId xmlns:a16="http://schemas.microsoft.com/office/drawing/2014/main" id="{3CF56F6B-AFC1-A202-AC9D-9CAAA1B79C04}"/>
              </a:ext>
            </a:extLst>
          </p:cNvPr>
          <p:cNvSpPr/>
          <p:nvPr/>
        </p:nvSpPr>
        <p:spPr>
          <a:xfrm rot="1701047" flipH="1">
            <a:off x="6187265" y="3588062"/>
            <a:ext cx="196647" cy="261664"/>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5" name="Straight Connector 144">
            <a:extLst>
              <a:ext uri="{FF2B5EF4-FFF2-40B4-BE49-F238E27FC236}">
                <a16:creationId xmlns:a16="http://schemas.microsoft.com/office/drawing/2014/main" id="{0321310C-710F-7E53-ED6A-93A59201ED5E}"/>
              </a:ext>
            </a:extLst>
          </p:cNvPr>
          <p:cNvCxnSpPr>
            <a:endCxn id="144" idx="4"/>
          </p:cNvCxnSpPr>
          <p:nvPr/>
        </p:nvCxnSpPr>
        <p:spPr>
          <a:xfrm rot="3618123" flipH="1" flipV="1">
            <a:off x="5668952" y="4206861"/>
            <a:ext cx="1220247" cy="762204"/>
          </a:xfrm>
          <a:prstGeom prst="line">
            <a:avLst/>
          </a:prstGeom>
          <a:ln w="34925">
            <a:solidFill>
              <a:srgbClr val="89A4A7"/>
            </a:solidFill>
          </a:ln>
        </p:spPr>
        <p:style>
          <a:lnRef idx="1">
            <a:schemeClr val="accent1"/>
          </a:lnRef>
          <a:fillRef idx="0">
            <a:schemeClr val="accent1"/>
          </a:fillRef>
          <a:effectRef idx="0">
            <a:schemeClr val="accent1"/>
          </a:effectRef>
          <a:fontRef idx="minor">
            <a:schemeClr val="tx1"/>
          </a:fontRef>
        </p:style>
      </p:cxnSp>
      <p:sp>
        <p:nvSpPr>
          <p:cNvPr id="146" name="Freeform 149">
            <a:extLst>
              <a:ext uri="{FF2B5EF4-FFF2-40B4-BE49-F238E27FC236}">
                <a16:creationId xmlns:a16="http://schemas.microsoft.com/office/drawing/2014/main" id="{921C928D-9C81-131D-0330-87C6FA74A5CD}"/>
              </a:ext>
            </a:extLst>
          </p:cNvPr>
          <p:cNvSpPr/>
          <p:nvPr/>
        </p:nvSpPr>
        <p:spPr>
          <a:xfrm rot="20327300">
            <a:off x="6906242" y="3634794"/>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Freeform 150">
            <a:extLst>
              <a:ext uri="{FF2B5EF4-FFF2-40B4-BE49-F238E27FC236}">
                <a16:creationId xmlns:a16="http://schemas.microsoft.com/office/drawing/2014/main" id="{2AD2958E-140E-24F7-5E26-7E4EEA9EC55B}"/>
              </a:ext>
            </a:extLst>
          </p:cNvPr>
          <p:cNvSpPr/>
          <p:nvPr/>
        </p:nvSpPr>
        <p:spPr>
          <a:xfrm rot="21122313">
            <a:off x="6896614" y="384862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Freeform 151">
            <a:extLst>
              <a:ext uri="{FF2B5EF4-FFF2-40B4-BE49-F238E27FC236}">
                <a16:creationId xmlns:a16="http://schemas.microsoft.com/office/drawing/2014/main" id="{A174EE1D-AB28-B8EB-AF73-D9B8ABFDAB9E}"/>
              </a:ext>
            </a:extLst>
          </p:cNvPr>
          <p:cNvSpPr/>
          <p:nvPr/>
        </p:nvSpPr>
        <p:spPr>
          <a:xfrm rot="19390967">
            <a:off x="6850778" y="355677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Freeform 152">
            <a:extLst>
              <a:ext uri="{FF2B5EF4-FFF2-40B4-BE49-F238E27FC236}">
                <a16:creationId xmlns:a16="http://schemas.microsoft.com/office/drawing/2014/main" id="{A83079DB-56D8-C3BA-3C63-1A8CE9059D14}"/>
              </a:ext>
            </a:extLst>
          </p:cNvPr>
          <p:cNvSpPr/>
          <p:nvPr/>
        </p:nvSpPr>
        <p:spPr>
          <a:xfrm rot="21118816">
            <a:off x="6909544" y="3928973"/>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Freeform 153">
            <a:extLst>
              <a:ext uri="{FF2B5EF4-FFF2-40B4-BE49-F238E27FC236}">
                <a16:creationId xmlns:a16="http://schemas.microsoft.com/office/drawing/2014/main" id="{F7BEBF4F-49E3-5D71-F7C2-92833220F740}"/>
              </a:ext>
            </a:extLst>
          </p:cNvPr>
          <p:cNvSpPr/>
          <p:nvPr/>
        </p:nvSpPr>
        <p:spPr>
          <a:xfrm rot="21231270">
            <a:off x="6905927" y="4018758"/>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Freeform 154">
            <a:extLst>
              <a:ext uri="{FF2B5EF4-FFF2-40B4-BE49-F238E27FC236}">
                <a16:creationId xmlns:a16="http://schemas.microsoft.com/office/drawing/2014/main" id="{71BD0387-965A-1F11-30E8-D415998309A2}"/>
              </a:ext>
            </a:extLst>
          </p:cNvPr>
          <p:cNvSpPr/>
          <p:nvPr/>
        </p:nvSpPr>
        <p:spPr>
          <a:xfrm rot="20850976">
            <a:off x="6912063" y="3741127"/>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Freeform 155">
            <a:extLst>
              <a:ext uri="{FF2B5EF4-FFF2-40B4-BE49-F238E27FC236}">
                <a16:creationId xmlns:a16="http://schemas.microsoft.com/office/drawing/2014/main" id="{BF1A7C74-893E-2828-D7D1-6F8D232A2DCE}"/>
              </a:ext>
            </a:extLst>
          </p:cNvPr>
          <p:cNvSpPr/>
          <p:nvPr/>
        </p:nvSpPr>
        <p:spPr>
          <a:xfrm rot="1243339" flipH="1">
            <a:off x="6672267" y="3667065"/>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Freeform 156">
            <a:extLst>
              <a:ext uri="{FF2B5EF4-FFF2-40B4-BE49-F238E27FC236}">
                <a16:creationId xmlns:a16="http://schemas.microsoft.com/office/drawing/2014/main" id="{84EA6702-F5A7-AA12-4463-75CC9B3E1932}"/>
              </a:ext>
            </a:extLst>
          </p:cNvPr>
          <p:cNvSpPr/>
          <p:nvPr/>
        </p:nvSpPr>
        <p:spPr>
          <a:xfrm rot="448326" flipH="1">
            <a:off x="6675406" y="3876159"/>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Freeform 157">
            <a:extLst>
              <a:ext uri="{FF2B5EF4-FFF2-40B4-BE49-F238E27FC236}">
                <a16:creationId xmlns:a16="http://schemas.microsoft.com/office/drawing/2014/main" id="{749CDE24-DCDB-7950-A9D6-409AA9D9CD31}"/>
              </a:ext>
            </a:extLst>
          </p:cNvPr>
          <p:cNvSpPr/>
          <p:nvPr/>
        </p:nvSpPr>
        <p:spPr>
          <a:xfrm rot="2179672" flipH="1">
            <a:off x="6726369" y="3588188"/>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Freeform 158">
            <a:extLst>
              <a:ext uri="{FF2B5EF4-FFF2-40B4-BE49-F238E27FC236}">
                <a16:creationId xmlns:a16="http://schemas.microsoft.com/office/drawing/2014/main" id="{4AA3A7BA-F465-12B2-FAA2-C8F3A5BE6B25}"/>
              </a:ext>
            </a:extLst>
          </p:cNvPr>
          <p:cNvSpPr/>
          <p:nvPr/>
        </p:nvSpPr>
        <p:spPr>
          <a:xfrm rot="451823" flipH="1">
            <a:off x="6661085" y="3955452"/>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Freeform 159">
            <a:extLst>
              <a:ext uri="{FF2B5EF4-FFF2-40B4-BE49-F238E27FC236}">
                <a16:creationId xmlns:a16="http://schemas.microsoft.com/office/drawing/2014/main" id="{5F43B757-D7C1-B416-C562-C8F50DF0FAC4}"/>
              </a:ext>
            </a:extLst>
          </p:cNvPr>
          <p:cNvSpPr/>
          <p:nvPr/>
        </p:nvSpPr>
        <p:spPr>
          <a:xfrm rot="339369" flipH="1">
            <a:off x="6662004" y="4043266"/>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Freeform 160">
            <a:extLst>
              <a:ext uri="{FF2B5EF4-FFF2-40B4-BE49-F238E27FC236}">
                <a16:creationId xmlns:a16="http://schemas.microsoft.com/office/drawing/2014/main" id="{9195DE36-1B44-0771-EC90-AA81FBF4B6FD}"/>
              </a:ext>
            </a:extLst>
          </p:cNvPr>
          <p:cNvSpPr/>
          <p:nvPr/>
        </p:nvSpPr>
        <p:spPr>
          <a:xfrm rot="719663" flipH="1">
            <a:off x="6663890" y="3771507"/>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Freeform 161">
            <a:extLst>
              <a:ext uri="{FF2B5EF4-FFF2-40B4-BE49-F238E27FC236}">
                <a16:creationId xmlns:a16="http://schemas.microsoft.com/office/drawing/2014/main" id="{53E2755D-D6DB-4452-B932-4F47C7FB1D7A}"/>
              </a:ext>
            </a:extLst>
          </p:cNvPr>
          <p:cNvSpPr/>
          <p:nvPr/>
        </p:nvSpPr>
        <p:spPr>
          <a:xfrm rot="1701047" flipH="1">
            <a:off x="6789906" y="3452691"/>
            <a:ext cx="196647" cy="261664"/>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9" name="Straight Connector 158">
            <a:extLst>
              <a:ext uri="{FF2B5EF4-FFF2-40B4-BE49-F238E27FC236}">
                <a16:creationId xmlns:a16="http://schemas.microsoft.com/office/drawing/2014/main" id="{91486403-7729-AB85-FEBD-3702DDCD1A24}"/>
              </a:ext>
            </a:extLst>
          </p:cNvPr>
          <p:cNvCxnSpPr>
            <a:endCxn id="158" idx="4"/>
          </p:cNvCxnSpPr>
          <p:nvPr/>
        </p:nvCxnSpPr>
        <p:spPr>
          <a:xfrm rot="3618123" flipH="1" flipV="1">
            <a:off x="6271593" y="4071490"/>
            <a:ext cx="1220247" cy="762204"/>
          </a:xfrm>
          <a:prstGeom prst="line">
            <a:avLst/>
          </a:prstGeom>
          <a:ln w="34925">
            <a:solidFill>
              <a:srgbClr val="89A4A7"/>
            </a:solidFill>
          </a:ln>
        </p:spPr>
        <p:style>
          <a:lnRef idx="1">
            <a:schemeClr val="accent1"/>
          </a:lnRef>
          <a:fillRef idx="0">
            <a:schemeClr val="accent1"/>
          </a:fillRef>
          <a:effectRef idx="0">
            <a:schemeClr val="accent1"/>
          </a:effectRef>
          <a:fontRef idx="minor">
            <a:schemeClr val="tx1"/>
          </a:fontRef>
        </p:style>
      </p:cxnSp>
      <p:sp>
        <p:nvSpPr>
          <p:cNvPr id="160" name="Freeform 163">
            <a:extLst>
              <a:ext uri="{FF2B5EF4-FFF2-40B4-BE49-F238E27FC236}">
                <a16:creationId xmlns:a16="http://schemas.microsoft.com/office/drawing/2014/main" id="{491591CC-2A5C-2B4F-62F8-776C770F19AD}"/>
              </a:ext>
            </a:extLst>
          </p:cNvPr>
          <p:cNvSpPr/>
          <p:nvPr/>
        </p:nvSpPr>
        <p:spPr>
          <a:xfrm rot="20327300">
            <a:off x="6164738" y="3103724"/>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Freeform 164">
            <a:extLst>
              <a:ext uri="{FF2B5EF4-FFF2-40B4-BE49-F238E27FC236}">
                <a16:creationId xmlns:a16="http://schemas.microsoft.com/office/drawing/2014/main" id="{31C692F2-11E1-AE08-54AC-E7AF9749EDD5}"/>
              </a:ext>
            </a:extLst>
          </p:cNvPr>
          <p:cNvSpPr/>
          <p:nvPr/>
        </p:nvSpPr>
        <p:spPr>
          <a:xfrm rot="21122313">
            <a:off x="6155110" y="331755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Freeform 165">
            <a:extLst>
              <a:ext uri="{FF2B5EF4-FFF2-40B4-BE49-F238E27FC236}">
                <a16:creationId xmlns:a16="http://schemas.microsoft.com/office/drawing/2014/main" id="{78193B67-442B-0FC3-94BD-27A631DC3784}"/>
              </a:ext>
            </a:extLst>
          </p:cNvPr>
          <p:cNvSpPr/>
          <p:nvPr/>
        </p:nvSpPr>
        <p:spPr>
          <a:xfrm rot="19390967">
            <a:off x="6109274" y="302570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Freeform 166">
            <a:extLst>
              <a:ext uri="{FF2B5EF4-FFF2-40B4-BE49-F238E27FC236}">
                <a16:creationId xmlns:a16="http://schemas.microsoft.com/office/drawing/2014/main" id="{7FAE8CFD-1B8B-2C6D-8BE5-DFBFA942D5E2}"/>
              </a:ext>
            </a:extLst>
          </p:cNvPr>
          <p:cNvSpPr/>
          <p:nvPr/>
        </p:nvSpPr>
        <p:spPr>
          <a:xfrm rot="21118816">
            <a:off x="6168040" y="3397903"/>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Freeform 167">
            <a:extLst>
              <a:ext uri="{FF2B5EF4-FFF2-40B4-BE49-F238E27FC236}">
                <a16:creationId xmlns:a16="http://schemas.microsoft.com/office/drawing/2014/main" id="{06DC3AF6-35DD-F390-FDF8-69904EDBB856}"/>
              </a:ext>
            </a:extLst>
          </p:cNvPr>
          <p:cNvSpPr/>
          <p:nvPr/>
        </p:nvSpPr>
        <p:spPr>
          <a:xfrm rot="21231270">
            <a:off x="6164423" y="3487688"/>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Freeform 168">
            <a:extLst>
              <a:ext uri="{FF2B5EF4-FFF2-40B4-BE49-F238E27FC236}">
                <a16:creationId xmlns:a16="http://schemas.microsoft.com/office/drawing/2014/main" id="{991ACB75-DC1C-883A-079B-54951452081F}"/>
              </a:ext>
            </a:extLst>
          </p:cNvPr>
          <p:cNvSpPr/>
          <p:nvPr/>
        </p:nvSpPr>
        <p:spPr>
          <a:xfrm rot="20850976">
            <a:off x="6170559" y="3210057"/>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Freeform 169">
            <a:extLst>
              <a:ext uri="{FF2B5EF4-FFF2-40B4-BE49-F238E27FC236}">
                <a16:creationId xmlns:a16="http://schemas.microsoft.com/office/drawing/2014/main" id="{DBACF616-4534-83FB-A0E9-00D0664F69EB}"/>
              </a:ext>
            </a:extLst>
          </p:cNvPr>
          <p:cNvSpPr/>
          <p:nvPr/>
        </p:nvSpPr>
        <p:spPr>
          <a:xfrm rot="1243339" flipH="1">
            <a:off x="5930763" y="3135995"/>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Freeform 170">
            <a:extLst>
              <a:ext uri="{FF2B5EF4-FFF2-40B4-BE49-F238E27FC236}">
                <a16:creationId xmlns:a16="http://schemas.microsoft.com/office/drawing/2014/main" id="{5AC19187-0C2B-D405-FD60-6082AFAC7669}"/>
              </a:ext>
            </a:extLst>
          </p:cNvPr>
          <p:cNvSpPr/>
          <p:nvPr/>
        </p:nvSpPr>
        <p:spPr>
          <a:xfrm rot="448326" flipH="1">
            <a:off x="5933902" y="3345089"/>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Freeform 171">
            <a:extLst>
              <a:ext uri="{FF2B5EF4-FFF2-40B4-BE49-F238E27FC236}">
                <a16:creationId xmlns:a16="http://schemas.microsoft.com/office/drawing/2014/main" id="{D0D4C8AD-809C-E3DD-4121-FE54217BB52D}"/>
              </a:ext>
            </a:extLst>
          </p:cNvPr>
          <p:cNvSpPr/>
          <p:nvPr/>
        </p:nvSpPr>
        <p:spPr>
          <a:xfrm rot="2179672" flipH="1">
            <a:off x="5984865" y="3057118"/>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Freeform 172">
            <a:extLst>
              <a:ext uri="{FF2B5EF4-FFF2-40B4-BE49-F238E27FC236}">
                <a16:creationId xmlns:a16="http://schemas.microsoft.com/office/drawing/2014/main" id="{3C82DA73-C729-F46F-E0FA-E9D9F1835C36}"/>
              </a:ext>
            </a:extLst>
          </p:cNvPr>
          <p:cNvSpPr/>
          <p:nvPr/>
        </p:nvSpPr>
        <p:spPr>
          <a:xfrm rot="451823" flipH="1">
            <a:off x="5919581" y="3424382"/>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0" name="Freeform 173">
            <a:extLst>
              <a:ext uri="{FF2B5EF4-FFF2-40B4-BE49-F238E27FC236}">
                <a16:creationId xmlns:a16="http://schemas.microsoft.com/office/drawing/2014/main" id="{8DA143F4-C37F-C0A2-B95F-61BFFC609407}"/>
              </a:ext>
            </a:extLst>
          </p:cNvPr>
          <p:cNvSpPr/>
          <p:nvPr/>
        </p:nvSpPr>
        <p:spPr>
          <a:xfrm rot="339369" flipH="1">
            <a:off x="5920500" y="3512196"/>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Freeform 174">
            <a:extLst>
              <a:ext uri="{FF2B5EF4-FFF2-40B4-BE49-F238E27FC236}">
                <a16:creationId xmlns:a16="http://schemas.microsoft.com/office/drawing/2014/main" id="{F327AD93-1347-D5A3-D441-4F4B41B92006}"/>
              </a:ext>
            </a:extLst>
          </p:cNvPr>
          <p:cNvSpPr/>
          <p:nvPr/>
        </p:nvSpPr>
        <p:spPr>
          <a:xfrm rot="719663" flipH="1">
            <a:off x="5922386" y="3240437"/>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Freeform 175">
            <a:extLst>
              <a:ext uri="{FF2B5EF4-FFF2-40B4-BE49-F238E27FC236}">
                <a16:creationId xmlns:a16="http://schemas.microsoft.com/office/drawing/2014/main" id="{16483168-8C99-C5CD-09BF-B78649B8A4C7}"/>
              </a:ext>
            </a:extLst>
          </p:cNvPr>
          <p:cNvSpPr/>
          <p:nvPr/>
        </p:nvSpPr>
        <p:spPr>
          <a:xfrm rot="1701047" flipH="1">
            <a:off x="6048402" y="2921621"/>
            <a:ext cx="196647" cy="261664"/>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3" name="Straight Connector 172">
            <a:extLst>
              <a:ext uri="{FF2B5EF4-FFF2-40B4-BE49-F238E27FC236}">
                <a16:creationId xmlns:a16="http://schemas.microsoft.com/office/drawing/2014/main" id="{16E215FB-A052-8DAA-686B-AED06B4B4401}"/>
              </a:ext>
            </a:extLst>
          </p:cNvPr>
          <p:cNvCxnSpPr>
            <a:endCxn id="172" idx="4"/>
          </p:cNvCxnSpPr>
          <p:nvPr/>
        </p:nvCxnSpPr>
        <p:spPr>
          <a:xfrm rot="3618123" flipH="1" flipV="1">
            <a:off x="5530089" y="3540420"/>
            <a:ext cx="1220247" cy="762204"/>
          </a:xfrm>
          <a:prstGeom prst="line">
            <a:avLst/>
          </a:prstGeom>
          <a:ln w="34925">
            <a:solidFill>
              <a:srgbClr val="89A4A7"/>
            </a:solidFill>
          </a:ln>
        </p:spPr>
        <p:style>
          <a:lnRef idx="1">
            <a:schemeClr val="accent1"/>
          </a:lnRef>
          <a:fillRef idx="0">
            <a:schemeClr val="accent1"/>
          </a:fillRef>
          <a:effectRef idx="0">
            <a:schemeClr val="accent1"/>
          </a:effectRef>
          <a:fontRef idx="minor">
            <a:schemeClr val="tx1"/>
          </a:fontRef>
        </p:style>
      </p:cxnSp>
      <p:sp>
        <p:nvSpPr>
          <p:cNvPr id="174" name="Freeform 177">
            <a:extLst>
              <a:ext uri="{FF2B5EF4-FFF2-40B4-BE49-F238E27FC236}">
                <a16:creationId xmlns:a16="http://schemas.microsoft.com/office/drawing/2014/main" id="{F3359B2F-F361-084E-BDF3-007B395729A7}"/>
              </a:ext>
            </a:extLst>
          </p:cNvPr>
          <p:cNvSpPr/>
          <p:nvPr/>
        </p:nvSpPr>
        <p:spPr>
          <a:xfrm rot="20327300">
            <a:off x="5931465" y="3752139"/>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Freeform 178">
            <a:extLst>
              <a:ext uri="{FF2B5EF4-FFF2-40B4-BE49-F238E27FC236}">
                <a16:creationId xmlns:a16="http://schemas.microsoft.com/office/drawing/2014/main" id="{7B9335C4-93C0-32A4-7DEB-724E2F97A0DA}"/>
              </a:ext>
            </a:extLst>
          </p:cNvPr>
          <p:cNvSpPr/>
          <p:nvPr/>
        </p:nvSpPr>
        <p:spPr>
          <a:xfrm rot="21122313">
            <a:off x="5921837" y="3965970"/>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Freeform 179">
            <a:extLst>
              <a:ext uri="{FF2B5EF4-FFF2-40B4-BE49-F238E27FC236}">
                <a16:creationId xmlns:a16="http://schemas.microsoft.com/office/drawing/2014/main" id="{00024C26-3586-E7F9-EBE2-906DCE45F0CF}"/>
              </a:ext>
            </a:extLst>
          </p:cNvPr>
          <p:cNvSpPr/>
          <p:nvPr/>
        </p:nvSpPr>
        <p:spPr>
          <a:xfrm rot="19390967">
            <a:off x="5876001" y="3674120"/>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7" name="Freeform 180">
            <a:extLst>
              <a:ext uri="{FF2B5EF4-FFF2-40B4-BE49-F238E27FC236}">
                <a16:creationId xmlns:a16="http://schemas.microsoft.com/office/drawing/2014/main" id="{D9547E6C-2CFA-BBAF-82F0-A2FDBE9C3CBB}"/>
              </a:ext>
            </a:extLst>
          </p:cNvPr>
          <p:cNvSpPr/>
          <p:nvPr/>
        </p:nvSpPr>
        <p:spPr>
          <a:xfrm rot="21118816">
            <a:off x="5934767" y="4046318"/>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Freeform 181">
            <a:extLst>
              <a:ext uri="{FF2B5EF4-FFF2-40B4-BE49-F238E27FC236}">
                <a16:creationId xmlns:a16="http://schemas.microsoft.com/office/drawing/2014/main" id="{E1A6CA9C-4177-2027-B781-0662DB22CD7B}"/>
              </a:ext>
            </a:extLst>
          </p:cNvPr>
          <p:cNvSpPr/>
          <p:nvPr/>
        </p:nvSpPr>
        <p:spPr>
          <a:xfrm rot="21231270">
            <a:off x="5931150" y="4136103"/>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9" name="Freeform 182">
            <a:extLst>
              <a:ext uri="{FF2B5EF4-FFF2-40B4-BE49-F238E27FC236}">
                <a16:creationId xmlns:a16="http://schemas.microsoft.com/office/drawing/2014/main" id="{BEB36425-C2C1-8426-5BAF-3C0B65A254DB}"/>
              </a:ext>
            </a:extLst>
          </p:cNvPr>
          <p:cNvSpPr/>
          <p:nvPr/>
        </p:nvSpPr>
        <p:spPr>
          <a:xfrm rot="20850976">
            <a:off x="5937286" y="3858472"/>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Freeform 183">
            <a:extLst>
              <a:ext uri="{FF2B5EF4-FFF2-40B4-BE49-F238E27FC236}">
                <a16:creationId xmlns:a16="http://schemas.microsoft.com/office/drawing/2014/main" id="{A2BCE9C4-C777-26E9-7958-3793923B290B}"/>
              </a:ext>
            </a:extLst>
          </p:cNvPr>
          <p:cNvSpPr/>
          <p:nvPr/>
        </p:nvSpPr>
        <p:spPr>
          <a:xfrm rot="1243339" flipH="1">
            <a:off x="5697490" y="3784410"/>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Freeform 184">
            <a:extLst>
              <a:ext uri="{FF2B5EF4-FFF2-40B4-BE49-F238E27FC236}">
                <a16:creationId xmlns:a16="http://schemas.microsoft.com/office/drawing/2014/main" id="{45F437C0-662A-E4E8-6110-D48FA9936311}"/>
              </a:ext>
            </a:extLst>
          </p:cNvPr>
          <p:cNvSpPr/>
          <p:nvPr/>
        </p:nvSpPr>
        <p:spPr>
          <a:xfrm rot="448326" flipH="1">
            <a:off x="5700629" y="3993504"/>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Freeform 185">
            <a:extLst>
              <a:ext uri="{FF2B5EF4-FFF2-40B4-BE49-F238E27FC236}">
                <a16:creationId xmlns:a16="http://schemas.microsoft.com/office/drawing/2014/main" id="{967CF04D-2E1B-9EDC-2C1C-68BD7CD44F1C}"/>
              </a:ext>
            </a:extLst>
          </p:cNvPr>
          <p:cNvSpPr/>
          <p:nvPr/>
        </p:nvSpPr>
        <p:spPr>
          <a:xfrm rot="2179672" flipH="1">
            <a:off x="5751592" y="3705533"/>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Freeform 186">
            <a:extLst>
              <a:ext uri="{FF2B5EF4-FFF2-40B4-BE49-F238E27FC236}">
                <a16:creationId xmlns:a16="http://schemas.microsoft.com/office/drawing/2014/main" id="{E9FA3207-76B7-F2EF-CA55-6B606643E89C}"/>
              </a:ext>
            </a:extLst>
          </p:cNvPr>
          <p:cNvSpPr/>
          <p:nvPr/>
        </p:nvSpPr>
        <p:spPr>
          <a:xfrm rot="451823" flipH="1">
            <a:off x="5686308" y="4072797"/>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4" name="Freeform 187">
            <a:extLst>
              <a:ext uri="{FF2B5EF4-FFF2-40B4-BE49-F238E27FC236}">
                <a16:creationId xmlns:a16="http://schemas.microsoft.com/office/drawing/2014/main" id="{4416CB26-0542-0F0F-02A9-26B3C9710317}"/>
              </a:ext>
            </a:extLst>
          </p:cNvPr>
          <p:cNvSpPr/>
          <p:nvPr/>
        </p:nvSpPr>
        <p:spPr>
          <a:xfrm rot="339369" flipH="1">
            <a:off x="5687227" y="4160611"/>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5" name="Freeform 188">
            <a:extLst>
              <a:ext uri="{FF2B5EF4-FFF2-40B4-BE49-F238E27FC236}">
                <a16:creationId xmlns:a16="http://schemas.microsoft.com/office/drawing/2014/main" id="{A74AB444-F0DD-7A75-69A9-38E477D41AD5}"/>
              </a:ext>
            </a:extLst>
          </p:cNvPr>
          <p:cNvSpPr/>
          <p:nvPr/>
        </p:nvSpPr>
        <p:spPr>
          <a:xfrm rot="719663" flipH="1">
            <a:off x="5689113" y="3888852"/>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Freeform 189">
            <a:extLst>
              <a:ext uri="{FF2B5EF4-FFF2-40B4-BE49-F238E27FC236}">
                <a16:creationId xmlns:a16="http://schemas.microsoft.com/office/drawing/2014/main" id="{A4D4FF97-3074-1E28-CB23-032C6C572B30}"/>
              </a:ext>
            </a:extLst>
          </p:cNvPr>
          <p:cNvSpPr/>
          <p:nvPr/>
        </p:nvSpPr>
        <p:spPr>
          <a:xfrm rot="1701047" flipH="1">
            <a:off x="5815129" y="3570036"/>
            <a:ext cx="196647" cy="261664"/>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7" name="Straight Connector 186">
            <a:extLst>
              <a:ext uri="{FF2B5EF4-FFF2-40B4-BE49-F238E27FC236}">
                <a16:creationId xmlns:a16="http://schemas.microsoft.com/office/drawing/2014/main" id="{36FA3A5A-173E-CD43-7F1A-C1F8C17C44C9}"/>
              </a:ext>
            </a:extLst>
          </p:cNvPr>
          <p:cNvCxnSpPr>
            <a:endCxn id="186" idx="4"/>
          </p:cNvCxnSpPr>
          <p:nvPr/>
        </p:nvCxnSpPr>
        <p:spPr>
          <a:xfrm rot="3618123" flipH="1" flipV="1">
            <a:off x="5296816" y="4188835"/>
            <a:ext cx="1220247" cy="762204"/>
          </a:xfrm>
          <a:prstGeom prst="line">
            <a:avLst/>
          </a:prstGeom>
          <a:ln w="34925">
            <a:solidFill>
              <a:srgbClr val="89A4A7"/>
            </a:solidFill>
          </a:ln>
        </p:spPr>
        <p:style>
          <a:lnRef idx="1">
            <a:schemeClr val="accent1"/>
          </a:lnRef>
          <a:fillRef idx="0">
            <a:schemeClr val="accent1"/>
          </a:fillRef>
          <a:effectRef idx="0">
            <a:schemeClr val="accent1"/>
          </a:effectRef>
          <a:fontRef idx="minor">
            <a:schemeClr val="tx1"/>
          </a:fontRef>
        </p:style>
      </p:cxnSp>
      <p:sp>
        <p:nvSpPr>
          <p:cNvPr id="188" name="Freeform 191">
            <a:extLst>
              <a:ext uri="{FF2B5EF4-FFF2-40B4-BE49-F238E27FC236}">
                <a16:creationId xmlns:a16="http://schemas.microsoft.com/office/drawing/2014/main" id="{E0C7F7D6-6DC1-5AF2-EDE5-54995E17684A}"/>
              </a:ext>
            </a:extLst>
          </p:cNvPr>
          <p:cNvSpPr/>
          <p:nvPr/>
        </p:nvSpPr>
        <p:spPr>
          <a:xfrm rot="20327300">
            <a:off x="7967367" y="1511564"/>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Freeform 192">
            <a:extLst>
              <a:ext uri="{FF2B5EF4-FFF2-40B4-BE49-F238E27FC236}">
                <a16:creationId xmlns:a16="http://schemas.microsoft.com/office/drawing/2014/main" id="{AAF4D777-10FF-2A98-56D2-3C7A55890B1F}"/>
              </a:ext>
            </a:extLst>
          </p:cNvPr>
          <p:cNvSpPr/>
          <p:nvPr/>
        </p:nvSpPr>
        <p:spPr>
          <a:xfrm rot="21122313">
            <a:off x="7957739" y="172539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0" name="Freeform 193">
            <a:extLst>
              <a:ext uri="{FF2B5EF4-FFF2-40B4-BE49-F238E27FC236}">
                <a16:creationId xmlns:a16="http://schemas.microsoft.com/office/drawing/2014/main" id="{B7CBEC99-3546-5CB9-61F2-73FC4EF12D00}"/>
              </a:ext>
            </a:extLst>
          </p:cNvPr>
          <p:cNvSpPr/>
          <p:nvPr/>
        </p:nvSpPr>
        <p:spPr>
          <a:xfrm rot="19390967">
            <a:off x="7911903" y="143354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1" name="Freeform 194">
            <a:extLst>
              <a:ext uri="{FF2B5EF4-FFF2-40B4-BE49-F238E27FC236}">
                <a16:creationId xmlns:a16="http://schemas.microsoft.com/office/drawing/2014/main" id="{AB416894-4907-327C-FC52-894079B7CD8D}"/>
              </a:ext>
            </a:extLst>
          </p:cNvPr>
          <p:cNvSpPr/>
          <p:nvPr/>
        </p:nvSpPr>
        <p:spPr>
          <a:xfrm rot="21118816">
            <a:off x="7970669" y="1805743"/>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2" name="Freeform 195">
            <a:extLst>
              <a:ext uri="{FF2B5EF4-FFF2-40B4-BE49-F238E27FC236}">
                <a16:creationId xmlns:a16="http://schemas.microsoft.com/office/drawing/2014/main" id="{58EBE0C1-F916-9B1B-0D28-2D5FA6D59C28}"/>
              </a:ext>
            </a:extLst>
          </p:cNvPr>
          <p:cNvSpPr/>
          <p:nvPr/>
        </p:nvSpPr>
        <p:spPr>
          <a:xfrm rot="21231270">
            <a:off x="7967052" y="1895528"/>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3" name="Freeform 196">
            <a:extLst>
              <a:ext uri="{FF2B5EF4-FFF2-40B4-BE49-F238E27FC236}">
                <a16:creationId xmlns:a16="http://schemas.microsoft.com/office/drawing/2014/main" id="{DEAA9F25-8EAC-2DD1-2508-DE7905EE47DD}"/>
              </a:ext>
            </a:extLst>
          </p:cNvPr>
          <p:cNvSpPr/>
          <p:nvPr/>
        </p:nvSpPr>
        <p:spPr>
          <a:xfrm rot="20850976">
            <a:off x="7973188" y="1617897"/>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 name="Freeform 197">
            <a:extLst>
              <a:ext uri="{FF2B5EF4-FFF2-40B4-BE49-F238E27FC236}">
                <a16:creationId xmlns:a16="http://schemas.microsoft.com/office/drawing/2014/main" id="{CF60EBE7-C3D5-CCD2-797F-C2BDB5326506}"/>
              </a:ext>
            </a:extLst>
          </p:cNvPr>
          <p:cNvSpPr/>
          <p:nvPr/>
        </p:nvSpPr>
        <p:spPr>
          <a:xfrm rot="1243339" flipH="1">
            <a:off x="7733392" y="1543835"/>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5" name="Freeform 198">
            <a:extLst>
              <a:ext uri="{FF2B5EF4-FFF2-40B4-BE49-F238E27FC236}">
                <a16:creationId xmlns:a16="http://schemas.microsoft.com/office/drawing/2014/main" id="{1BE8F037-5864-46BD-CB37-08AF96E7F466}"/>
              </a:ext>
            </a:extLst>
          </p:cNvPr>
          <p:cNvSpPr/>
          <p:nvPr/>
        </p:nvSpPr>
        <p:spPr>
          <a:xfrm rot="448326" flipH="1">
            <a:off x="7736531" y="1752929"/>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6" name="Freeform 199">
            <a:extLst>
              <a:ext uri="{FF2B5EF4-FFF2-40B4-BE49-F238E27FC236}">
                <a16:creationId xmlns:a16="http://schemas.microsoft.com/office/drawing/2014/main" id="{DE950549-10DE-EB16-5320-A4D5B04303A4}"/>
              </a:ext>
            </a:extLst>
          </p:cNvPr>
          <p:cNvSpPr/>
          <p:nvPr/>
        </p:nvSpPr>
        <p:spPr>
          <a:xfrm rot="2179672" flipH="1">
            <a:off x="7787494" y="1464958"/>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Freeform 200">
            <a:extLst>
              <a:ext uri="{FF2B5EF4-FFF2-40B4-BE49-F238E27FC236}">
                <a16:creationId xmlns:a16="http://schemas.microsoft.com/office/drawing/2014/main" id="{3F349B9E-8C4D-8B88-9927-E54C6589E65F}"/>
              </a:ext>
            </a:extLst>
          </p:cNvPr>
          <p:cNvSpPr/>
          <p:nvPr/>
        </p:nvSpPr>
        <p:spPr>
          <a:xfrm rot="451823" flipH="1">
            <a:off x="7722210" y="1832222"/>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8" name="Freeform 201">
            <a:extLst>
              <a:ext uri="{FF2B5EF4-FFF2-40B4-BE49-F238E27FC236}">
                <a16:creationId xmlns:a16="http://schemas.microsoft.com/office/drawing/2014/main" id="{D85C1267-763A-B6FB-8AD9-16185DFFAD73}"/>
              </a:ext>
            </a:extLst>
          </p:cNvPr>
          <p:cNvSpPr/>
          <p:nvPr/>
        </p:nvSpPr>
        <p:spPr>
          <a:xfrm rot="339369" flipH="1">
            <a:off x="7723129" y="1920036"/>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9" name="Freeform 202">
            <a:extLst>
              <a:ext uri="{FF2B5EF4-FFF2-40B4-BE49-F238E27FC236}">
                <a16:creationId xmlns:a16="http://schemas.microsoft.com/office/drawing/2014/main" id="{B155BFD5-7FEC-66C0-60C1-EC0E73134BA6}"/>
              </a:ext>
            </a:extLst>
          </p:cNvPr>
          <p:cNvSpPr/>
          <p:nvPr/>
        </p:nvSpPr>
        <p:spPr>
          <a:xfrm rot="719663" flipH="1">
            <a:off x="7725015" y="1648277"/>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0" name="Freeform 203">
            <a:extLst>
              <a:ext uri="{FF2B5EF4-FFF2-40B4-BE49-F238E27FC236}">
                <a16:creationId xmlns:a16="http://schemas.microsoft.com/office/drawing/2014/main" id="{6AF46EDE-D651-6B16-7700-CA85865CE8B8}"/>
              </a:ext>
            </a:extLst>
          </p:cNvPr>
          <p:cNvSpPr/>
          <p:nvPr/>
        </p:nvSpPr>
        <p:spPr>
          <a:xfrm rot="1701047" flipH="1">
            <a:off x="7851031" y="1329461"/>
            <a:ext cx="196647" cy="261664"/>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1" name="Straight Connector 200">
            <a:extLst>
              <a:ext uri="{FF2B5EF4-FFF2-40B4-BE49-F238E27FC236}">
                <a16:creationId xmlns:a16="http://schemas.microsoft.com/office/drawing/2014/main" id="{EA5F93E4-93CC-B01E-CC06-0B0489DD1965}"/>
              </a:ext>
            </a:extLst>
          </p:cNvPr>
          <p:cNvCxnSpPr>
            <a:endCxn id="200" idx="4"/>
          </p:cNvCxnSpPr>
          <p:nvPr/>
        </p:nvCxnSpPr>
        <p:spPr>
          <a:xfrm rot="3618123" flipH="1" flipV="1">
            <a:off x="7332718" y="1948260"/>
            <a:ext cx="1220247" cy="762204"/>
          </a:xfrm>
          <a:prstGeom prst="line">
            <a:avLst/>
          </a:prstGeom>
          <a:ln w="34925">
            <a:solidFill>
              <a:srgbClr val="89A4A7"/>
            </a:solidFill>
          </a:ln>
        </p:spPr>
        <p:style>
          <a:lnRef idx="1">
            <a:schemeClr val="accent1"/>
          </a:lnRef>
          <a:fillRef idx="0">
            <a:schemeClr val="accent1"/>
          </a:fillRef>
          <a:effectRef idx="0">
            <a:schemeClr val="accent1"/>
          </a:effectRef>
          <a:fontRef idx="minor">
            <a:schemeClr val="tx1"/>
          </a:fontRef>
        </p:style>
      </p:cxnSp>
      <p:sp>
        <p:nvSpPr>
          <p:cNvPr id="202" name="Freeform 205">
            <a:extLst>
              <a:ext uri="{FF2B5EF4-FFF2-40B4-BE49-F238E27FC236}">
                <a16:creationId xmlns:a16="http://schemas.microsoft.com/office/drawing/2014/main" id="{B52EA4EC-BAE8-1034-FBE1-C63A75875F17}"/>
              </a:ext>
            </a:extLst>
          </p:cNvPr>
          <p:cNvSpPr/>
          <p:nvPr/>
        </p:nvSpPr>
        <p:spPr>
          <a:xfrm rot="20327300">
            <a:off x="7675201" y="194136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3" name="Freeform 206">
            <a:extLst>
              <a:ext uri="{FF2B5EF4-FFF2-40B4-BE49-F238E27FC236}">
                <a16:creationId xmlns:a16="http://schemas.microsoft.com/office/drawing/2014/main" id="{58EBA47D-10DE-BDE0-3C3D-E36C47B43B9A}"/>
              </a:ext>
            </a:extLst>
          </p:cNvPr>
          <p:cNvSpPr/>
          <p:nvPr/>
        </p:nvSpPr>
        <p:spPr>
          <a:xfrm rot="21122313">
            <a:off x="7665573" y="2155196"/>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 name="Freeform 207">
            <a:extLst>
              <a:ext uri="{FF2B5EF4-FFF2-40B4-BE49-F238E27FC236}">
                <a16:creationId xmlns:a16="http://schemas.microsoft.com/office/drawing/2014/main" id="{3245F7BD-755C-2063-15A6-C3BAC2B55FB2}"/>
              </a:ext>
            </a:extLst>
          </p:cNvPr>
          <p:cNvSpPr/>
          <p:nvPr/>
        </p:nvSpPr>
        <p:spPr>
          <a:xfrm rot="19390967">
            <a:off x="7619737" y="1863346"/>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 name="Freeform 208">
            <a:extLst>
              <a:ext uri="{FF2B5EF4-FFF2-40B4-BE49-F238E27FC236}">
                <a16:creationId xmlns:a16="http://schemas.microsoft.com/office/drawing/2014/main" id="{F99232E0-5306-098A-EBE8-69929A9F466F}"/>
              </a:ext>
            </a:extLst>
          </p:cNvPr>
          <p:cNvSpPr/>
          <p:nvPr/>
        </p:nvSpPr>
        <p:spPr>
          <a:xfrm rot="21118816">
            <a:off x="7678503" y="2235544"/>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 name="Freeform 209">
            <a:extLst>
              <a:ext uri="{FF2B5EF4-FFF2-40B4-BE49-F238E27FC236}">
                <a16:creationId xmlns:a16="http://schemas.microsoft.com/office/drawing/2014/main" id="{4084126F-D708-1874-E01F-BDF820DC29C6}"/>
              </a:ext>
            </a:extLst>
          </p:cNvPr>
          <p:cNvSpPr/>
          <p:nvPr/>
        </p:nvSpPr>
        <p:spPr>
          <a:xfrm rot="21231270">
            <a:off x="7674886" y="2325329"/>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7" name="Freeform 210">
            <a:extLst>
              <a:ext uri="{FF2B5EF4-FFF2-40B4-BE49-F238E27FC236}">
                <a16:creationId xmlns:a16="http://schemas.microsoft.com/office/drawing/2014/main" id="{BE44F60A-BC13-3298-09E1-7BCDD5BDCD3D}"/>
              </a:ext>
            </a:extLst>
          </p:cNvPr>
          <p:cNvSpPr/>
          <p:nvPr/>
        </p:nvSpPr>
        <p:spPr>
          <a:xfrm rot="20850976">
            <a:off x="7681022" y="2047698"/>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8" name="Freeform 211">
            <a:extLst>
              <a:ext uri="{FF2B5EF4-FFF2-40B4-BE49-F238E27FC236}">
                <a16:creationId xmlns:a16="http://schemas.microsoft.com/office/drawing/2014/main" id="{D22AF32E-9461-C50E-82A3-F1C848260F11}"/>
              </a:ext>
            </a:extLst>
          </p:cNvPr>
          <p:cNvSpPr/>
          <p:nvPr/>
        </p:nvSpPr>
        <p:spPr>
          <a:xfrm rot="1243339" flipH="1">
            <a:off x="7441226" y="1973636"/>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9" name="Freeform 212">
            <a:extLst>
              <a:ext uri="{FF2B5EF4-FFF2-40B4-BE49-F238E27FC236}">
                <a16:creationId xmlns:a16="http://schemas.microsoft.com/office/drawing/2014/main" id="{43629454-67CC-8F95-E376-D416AA095BCB}"/>
              </a:ext>
            </a:extLst>
          </p:cNvPr>
          <p:cNvSpPr/>
          <p:nvPr/>
        </p:nvSpPr>
        <p:spPr>
          <a:xfrm rot="448326" flipH="1">
            <a:off x="7444365" y="2182730"/>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0" name="Freeform 213">
            <a:extLst>
              <a:ext uri="{FF2B5EF4-FFF2-40B4-BE49-F238E27FC236}">
                <a16:creationId xmlns:a16="http://schemas.microsoft.com/office/drawing/2014/main" id="{D173AB20-5ADF-1338-8256-107BE8C30CCA}"/>
              </a:ext>
            </a:extLst>
          </p:cNvPr>
          <p:cNvSpPr/>
          <p:nvPr/>
        </p:nvSpPr>
        <p:spPr>
          <a:xfrm rot="2179672" flipH="1">
            <a:off x="7495328" y="1894759"/>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1" name="Freeform 214">
            <a:extLst>
              <a:ext uri="{FF2B5EF4-FFF2-40B4-BE49-F238E27FC236}">
                <a16:creationId xmlns:a16="http://schemas.microsoft.com/office/drawing/2014/main" id="{7ABC0E34-802A-144C-9191-D4B08106A180}"/>
              </a:ext>
            </a:extLst>
          </p:cNvPr>
          <p:cNvSpPr/>
          <p:nvPr/>
        </p:nvSpPr>
        <p:spPr>
          <a:xfrm rot="451823" flipH="1">
            <a:off x="7430044" y="2262023"/>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 name="Freeform 215">
            <a:extLst>
              <a:ext uri="{FF2B5EF4-FFF2-40B4-BE49-F238E27FC236}">
                <a16:creationId xmlns:a16="http://schemas.microsoft.com/office/drawing/2014/main" id="{FEE180BD-5917-8942-72B8-8374CC671CA9}"/>
              </a:ext>
            </a:extLst>
          </p:cNvPr>
          <p:cNvSpPr/>
          <p:nvPr/>
        </p:nvSpPr>
        <p:spPr>
          <a:xfrm rot="339369" flipH="1">
            <a:off x="7430963" y="2349837"/>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3" name="Freeform 216">
            <a:extLst>
              <a:ext uri="{FF2B5EF4-FFF2-40B4-BE49-F238E27FC236}">
                <a16:creationId xmlns:a16="http://schemas.microsoft.com/office/drawing/2014/main" id="{CC313CA9-7356-88F8-C49D-340DC3C293F7}"/>
              </a:ext>
            </a:extLst>
          </p:cNvPr>
          <p:cNvSpPr/>
          <p:nvPr/>
        </p:nvSpPr>
        <p:spPr>
          <a:xfrm rot="719663" flipH="1">
            <a:off x="7432849" y="2078078"/>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4" name="Freeform 217">
            <a:extLst>
              <a:ext uri="{FF2B5EF4-FFF2-40B4-BE49-F238E27FC236}">
                <a16:creationId xmlns:a16="http://schemas.microsoft.com/office/drawing/2014/main" id="{529A3C7A-EFD3-1762-2910-19DE6EEE6C0D}"/>
              </a:ext>
            </a:extLst>
          </p:cNvPr>
          <p:cNvSpPr/>
          <p:nvPr/>
        </p:nvSpPr>
        <p:spPr>
          <a:xfrm rot="1701047" flipH="1">
            <a:off x="7558865" y="1759262"/>
            <a:ext cx="196647" cy="261664"/>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5" name="Straight Connector 214">
            <a:extLst>
              <a:ext uri="{FF2B5EF4-FFF2-40B4-BE49-F238E27FC236}">
                <a16:creationId xmlns:a16="http://schemas.microsoft.com/office/drawing/2014/main" id="{69678935-EA77-A3F2-5D50-37AD232B8F54}"/>
              </a:ext>
            </a:extLst>
          </p:cNvPr>
          <p:cNvCxnSpPr>
            <a:endCxn id="214" idx="4"/>
          </p:cNvCxnSpPr>
          <p:nvPr/>
        </p:nvCxnSpPr>
        <p:spPr>
          <a:xfrm rot="3618123" flipH="1" flipV="1">
            <a:off x="7040552" y="2378061"/>
            <a:ext cx="1220247" cy="762204"/>
          </a:xfrm>
          <a:prstGeom prst="line">
            <a:avLst/>
          </a:prstGeom>
          <a:ln w="34925">
            <a:solidFill>
              <a:srgbClr val="89A4A7"/>
            </a:solidFill>
          </a:ln>
        </p:spPr>
        <p:style>
          <a:lnRef idx="1">
            <a:schemeClr val="accent1"/>
          </a:lnRef>
          <a:fillRef idx="0">
            <a:schemeClr val="accent1"/>
          </a:fillRef>
          <a:effectRef idx="0">
            <a:schemeClr val="accent1"/>
          </a:effectRef>
          <a:fontRef idx="minor">
            <a:schemeClr val="tx1"/>
          </a:fontRef>
        </p:style>
      </p:cxnSp>
      <p:sp>
        <p:nvSpPr>
          <p:cNvPr id="216" name="Freeform 219">
            <a:extLst>
              <a:ext uri="{FF2B5EF4-FFF2-40B4-BE49-F238E27FC236}">
                <a16:creationId xmlns:a16="http://schemas.microsoft.com/office/drawing/2014/main" id="{7F273145-856E-4CFD-23A3-C8131C4DE16A}"/>
              </a:ext>
            </a:extLst>
          </p:cNvPr>
          <p:cNvSpPr/>
          <p:nvPr/>
        </p:nvSpPr>
        <p:spPr>
          <a:xfrm rot="20327300">
            <a:off x="8277842" y="1805994"/>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7" name="Freeform 220">
            <a:extLst>
              <a:ext uri="{FF2B5EF4-FFF2-40B4-BE49-F238E27FC236}">
                <a16:creationId xmlns:a16="http://schemas.microsoft.com/office/drawing/2014/main" id="{F57E1731-96AD-D679-0441-BABDBBE762B0}"/>
              </a:ext>
            </a:extLst>
          </p:cNvPr>
          <p:cNvSpPr/>
          <p:nvPr/>
        </p:nvSpPr>
        <p:spPr>
          <a:xfrm rot="21122313">
            <a:off x="8268214" y="201982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8" name="Freeform 221">
            <a:extLst>
              <a:ext uri="{FF2B5EF4-FFF2-40B4-BE49-F238E27FC236}">
                <a16:creationId xmlns:a16="http://schemas.microsoft.com/office/drawing/2014/main" id="{52CD4AB1-9C61-2A85-E3CF-1A5D9914C44A}"/>
              </a:ext>
            </a:extLst>
          </p:cNvPr>
          <p:cNvSpPr/>
          <p:nvPr/>
        </p:nvSpPr>
        <p:spPr>
          <a:xfrm rot="19390967">
            <a:off x="8222378" y="172797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9" name="Freeform 222">
            <a:extLst>
              <a:ext uri="{FF2B5EF4-FFF2-40B4-BE49-F238E27FC236}">
                <a16:creationId xmlns:a16="http://schemas.microsoft.com/office/drawing/2014/main" id="{8112189F-9071-26FF-41E0-4824E5067255}"/>
              </a:ext>
            </a:extLst>
          </p:cNvPr>
          <p:cNvSpPr/>
          <p:nvPr/>
        </p:nvSpPr>
        <p:spPr>
          <a:xfrm rot="21118816">
            <a:off x="8281144" y="2100173"/>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0" name="Freeform 223">
            <a:extLst>
              <a:ext uri="{FF2B5EF4-FFF2-40B4-BE49-F238E27FC236}">
                <a16:creationId xmlns:a16="http://schemas.microsoft.com/office/drawing/2014/main" id="{58113407-82A0-31F2-5593-ACB269198449}"/>
              </a:ext>
            </a:extLst>
          </p:cNvPr>
          <p:cNvSpPr/>
          <p:nvPr/>
        </p:nvSpPr>
        <p:spPr>
          <a:xfrm rot="21231270">
            <a:off x="8277527" y="2189958"/>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1" name="Freeform 224">
            <a:extLst>
              <a:ext uri="{FF2B5EF4-FFF2-40B4-BE49-F238E27FC236}">
                <a16:creationId xmlns:a16="http://schemas.microsoft.com/office/drawing/2014/main" id="{BD52C48E-AEB6-2987-DD6D-A7D7A7702ACD}"/>
              </a:ext>
            </a:extLst>
          </p:cNvPr>
          <p:cNvSpPr/>
          <p:nvPr/>
        </p:nvSpPr>
        <p:spPr>
          <a:xfrm rot="20850976">
            <a:off x="8283663" y="1912327"/>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2" name="Freeform 225">
            <a:extLst>
              <a:ext uri="{FF2B5EF4-FFF2-40B4-BE49-F238E27FC236}">
                <a16:creationId xmlns:a16="http://schemas.microsoft.com/office/drawing/2014/main" id="{EC3B67AD-2566-36BA-7F74-D997EDE4E505}"/>
              </a:ext>
            </a:extLst>
          </p:cNvPr>
          <p:cNvSpPr/>
          <p:nvPr/>
        </p:nvSpPr>
        <p:spPr>
          <a:xfrm rot="1243339" flipH="1">
            <a:off x="8043867" y="1838265"/>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3" name="Freeform 226">
            <a:extLst>
              <a:ext uri="{FF2B5EF4-FFF2-40B4-BE49-F238E27FC236}">
                <a16:creationId xmlns:a16="http://schemas.microsoft.com/office/drawing/2014/main" id="{C02F08B3-CB13-88D3-8CEA-3816F1DCFF8A}"/>
              </a:ext>
            </a:extLst>
          </p:cNvPr>
          <p:cNvSpPr/>
          <p:nvPr/>
        </p:nvSpPr>
        <p:spPr>
          <a:xfrm rot="448326" flipH="1">
            <a:off x="8047006" y="2047359"/>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4" name="Freeform 227">
            <a:extLst>
              <a:ext uri="{FF2B5EF4-FFF2-40B4-BE49-F238E27FC236}">
                <a16:creationId xmlns:a16="http://schemas.microsoft.com/office/drawing/2014/main" id="{EBA55C20-04BA-E512-43A6-4F720A407E12}"/>
              </a:ext>
            </a:extLst>
          </p:cNvPr>
          <p:cNvSpPr/>
          <p:nvPr/>
        </p:nvSpPr>
        <p:spPr>
          <a:xfrm rot="2179672" flipH="1">
            <a:off x="8097969" y="1759388"/>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5" name="Freeform 228">
            <a:extLst>
              <a:ext uri="{FF2B5EF4-FFF2-40B4-BE49-F238E27FC236}">
                <a16:creationId xmlns:a16="http://schemas.microsoft.com/office/drawing/2014/main" id="{6A919ECC-0F84-4542-1E43-C13C096FEC2A}"/>
              </a:ext>
            </a:extLst>
          </p:cNvPr>
          <p:cNvSpPr/>
          <p:nvPr/>
        </p:nvSpPr>
        <p:spPr>
          <a:xfrm rot="451823" flipH="1">
            <a:off x="8032685" y="2126652"/>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6" name="Freeform 229">
            <a:extLst>
              <a:ext uri="{FF2B5EF4-FFF2-40B4-BE49-F238E27FC236}">
                <a16:creationId xmlns:a16="http://schemas.microsoft.com/office/drawing/2014/main" id="{53727B74-42F6-35D3-E5B9-5363F8FFC419}"/>
              </a:ext>
            </a:extLst>
          </p:cNvPr>
          <p:cNvSpPr/>
          <p:nvPr/>
        </p:nvSpPr>
        <p:spPr>
          <a:xfrm rot="339369" flipH="1">
            <a:off x="8033604" y="2214466"/>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7" name="Freeform 230">
            <a:extLst>
              <a:ext uri="{FF2B5EF4-FFF2-40B4-BE49-F238E27FC236}">
                <a16:creationId xmlns:a16="http://schemas.microsoft.com/office/drawing/2014/main" id="{E6B20C0E-B6D2-2E17-FF7F-61C9DFA84DA6}"/>
              </a:ext>
            </a:extLst>
          </p:cNvPr>
          <p:cNvSpPr/>
          <p:nvPr/>
        </p:nvSpPr>
        <p:spPr>
          <a:xfrm rot="719663" flipH="1">
            <a:off x="8035490" y="1942707"/>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8" name="Freeform 231">
            <a:extLst>
              <a:ext uri="{FF2B5EF4-FFF2-40B4-BE49-F238E27FC236}">
                <a16:creationId xmlns:a16="http://schemas.microsoft.com/office/drawing/2014/main" id="{742CED0D-AFDA-9994-C173-82551BB96407}"/>
              </a:ext>
            </a:extLst>
          </p:cNvPr>
          <p:cNvSpPr/>
          <p:nvPr/>
        </p:nvSpPr>
        <p:spPr>
          <a:xfrm rot="1701047" flipH="1">
            <a:off x="8161506" y="1623891"/>
            <a:ext cx="196647" cy="261664"/>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9" name="Straight Connector 228">
            <a:extLst>
              <a:ext uri="{FF2B5EF4-FFF2-40B4-BE49-F238E27FC236}">
                <a16:creationId xmlns:a16="http://schemas.microsoft.com/office/drawing/2014/main" id="{36E36116-EBAE-374A-E169-F8E050311835}"/>
              </a:ext>
            </a:extLst>
          </p:cNvPr>
          <p:cNvCxnSpPr>
            <a:endCxn id="228" idx="4"/>
          </p:cNvCxnSpPr>
          <p:nvPr/>
        </p:nvCxnSpPr>
        <p:spPr>
          <a:xfrm rot="3618123" flipH="1" flipV="1">
            <a:off x="7643193" y="2242690"/>
            <a:ext cx="1220247" cy="762204"/>
          </a:xfrm>
          <a:prstGeom prst="line">
            <a:avLst/>
          </a:prstGeom>
          <a:ln w="34925">
            <a:solidFill>
              <a:srgbClr val="89A4A7"/>
            </a:solidFill>
          </a:ln>
        </p:spPr>
        <p:style>
          <a:lnRef idx="1">
            <a:schemeClr val="accent1"/>
          </a:lnRef>
          <a:fillRef idx="0">
            <a:schemeClr val="accent1"/>
          </a:fillRef>
          <a:effectRef idx="0">
            <a:schemeClr val="accent1"/>
          </a:effectRef>
          <a:fontRef idx="minor">
            <a:schemeClr val="tx1"/>
          </a:fontRef>
        </p:style>
      </p:cxnSp>
      <p:sp>
        <p:nvSpPr>
          <p:cNvPr id="230" name="Freeform 233">
            <a:extLst>
              <a:ext uri="{FF2B5EF4-FFF2-40B4-BE49-F238E27FC236}">
                <a16:creationId xmlns:a16="http://schemas.microsoft.com/office/drawing/2014/main" id="{85044C5F-E969-3427-ED06-543BF62D6EF7}"/>
              </a:ext>
            </a:extLst>
          </p:cNvPr>
          <p:cNvSpPr/>
          <p:nvPr/>
        </p:nvSpPr>
        <p:spPr>
          <a:xfrm rot="20327300">
            <a:off x="7536338" y="1274924"/>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1" name="Freeform 234">
            <a:extLst>
              <a:ext uri="{FF2B5EF4-FFF2-40B4-BE49-F238E27FC236}">
                <a16:creationId xmlns:a16="http://schemas.microsoft.com/office/drawing/2014/main" id="{B2549D7C-885F-CC27-2A78-FCB0ABCA65AC}"/>
              </a:ext>
            </a:extLst>
          </p:cNvPr>
          <p:cNvSpPr/>
          <p:nvPr/>
        </p:nvSpPr>
        <p:spPr>
          <a:xfrm rot="21122313">
            <a:off x="7526710" y="148875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Freeform 235">
            <a:extLst>
              <a:ext uri="{FF2B5EF4-FFF2-40B4-BE49-F238E27FC236}">
                <a16:creationId xmlns:a16="http://schemas.microsoft.com/office/drawing/2014/main" id="{2C34C9D9-AAE1-9097-6727-EC2327AB0AED}"/>
              </a:ext>
            </a:extLst>
          </p:cNvPr>
          <p:cNvSpPr/>
          <p:nvPr/>
        </p:nvSpPr>
        <p:spPr>
          <a:xfrm rot="19390967">
            <a:off x="7480874" y="119690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3" name="Freeform 236">
            <a:extLst>
              <a:ext uri="{FF2B5EF4-FFF2-40B4-BE49-F238E27FC236}">
                <a16:creationId xmlns:a16="http://schemas.microsoft.com/office/drawing/2014/main" id="{16E96EBA-02D9-A2F8-E7F8-976E47DA7509}"/>
              </a:ext>
            </a:extLst>
          </p:cNvPr>
          <p:cNvSpPr/>
          <p:nvPr/>
        </p:nvSpPr>
        <p:spPr>
          <a:xfrm rot="21118816">
            <a:off x="7539640" y="1569103"/>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Freeform 237">
            <a:extLst>
              <a:ext uri="{FF2B5EF4-FFF2-40B4-BE49-F238E27FC236}">
                <a16:creationId xmlns:a16="http://schemas.microsoft.com/office/drawing/2014/main" id="{66376525-FF2B-EAD7-86B5-7F340D5FDAAD}"/>
              </a:ext>
            </a:extLst>
          </p:cNvPr>
          <p:cNvSpPr/>
          <p:nvPr/>
        </p:nvSpPr>
        <p:spPr>
          <a:xfrm rot="21231270">
            <a:off x="7536023" y="1658888"/>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5" name="Freeform 238">
            <a:extLst>
              <a:ext uri="{FF2B5EF4-FFF2-40B4-BE49-F238E27FC236}">
                <a16:creationId xmlns:a16="http://schemas.microsoft.com/office/drawing/2014/main" id="{D1FB1768-3F44-D522-7E77-4DE45F7A1434}"/>
              </a:ext>
            </a:extLst>
          </p:cNvPr>
          <p:cNvSpPr/>
          <p:nvPr/>
        </p:nvSpPr>
        <p:spPr>
          <a:xfrm rot="20850976">
            <a:off x="7542159" y="1381257"/>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6" name="Freeform 239">
            <a:extLst>
              <a:ext uri="{FF2B5EF4-FFF2-40B4-BE49-F238E27FC236}">
                <a16:creationId xmlns:a16="http://schemas.microsoft.com/office/drawing/2014/main" id="{3836BB7A-D35D-7C72-CD89-16845BFC79A7}"/>
              </a:ext>
            </a:extLst>
          </p:cNvPr>
          <p:cNvSpPr/>
          <p:nvPr/>
        </p:nvSpPr>
        <p:spPr>
          <a:xfrm rot="1243339" flipH="1">
            <a:off x="7302363" y="1307195"/>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7" name="Freeform 240">
            <a:extLst>
              <a:ext uri="{FF2B5EF4-FFF2-40B4-BE49-F238E27FC236}">
                <a16:creationId xmlns:a16="http://schemas.microsoft.com/office/drawing/2014/main" id="{EA491F85-A9F7-63A9-815E-93A6D632DF3F}"/>
              </a:ext>
            </a:extLst>
          </p:cNvPr>
          <p:cNvSpPr/>
          <p:nvPr/>
        </p:nvSpPr>
        <p:spPr>
          <a:xfrm rot="448326" flipH="1">
            <a:off x="7305502" y="1516289"/>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8" name="Freeform 241">
            <a:extLst>
              <a:ext uri="{FF2B5EF4-FFF2-40B4-BE49-F238E27FC236}">
                <a16:creationId xmlns:a16="http://schemas.microsoft.com/office/drawing/2014/main" id="{0295FEE2-4020-67F0-9341-5087CB26CD5A}"/>
              </a:ext>
            </a:extLst>
          </p:cNvPr>
          <p:cNvSpPr/>
          <p:nvPr/>
        </p:nvSpPr>
        <p:spPr>
          <a:xfrm rot="2179672" flipH="1">
            <a:off x="7356465" y="1228318"/>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9" name="Freeform 242">
            <a:extLst>
              <a:ext uri="{FF2B5EF4-FFF2-40B4-BE49-F238E27FC236}">
                <a16:creationId xmlns:a16="http://schemas.microsoft.com/office/drawing/2014/main" id="{92D75091-8630-0F33-29B1-AF5621324758}"/>
              </a:ext>
            </a:extLst>
          </p:cNvPr>
          <p:cNvSpPr/>
          <p:nvPr/>
        </p:nvSpPr>
        <p:spPr>
          <a:xfrm rot="451823" flipH="1">
            <a:off x="7291181" y="1595582"/>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0" name="Freeform 243">
            <a:extLst>
              <a:ext uri="{FF2B5EF4-FFF2-40B4-BE49-F238E27FC236}">
                <a16:creationId xmlns:a16="http://schemas.microsoft.com/office/drawing/2014/main" id="{5F31EBFA-6121-D9EC-F2E9-DB8588BE8ACB}"/>
              </a:ext>
            </a:extLst>
          </p:cNvPr>
          <p:cNvSpPr/>
          <p:nvPr/>
        </p:nvSpPr>
        <p:spPr>
          <a:xfrm rot="339369" flipH="1">
            <a:off x="7292100" y="1683396"/>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1" name="Freeform 244">
            <a:extLst>
              <a:ext uri="{FF2B5EF4-FFF2-40B4-BE49-F238E27FC236}">
                <a16:creationId xmlns:a16="http://schemas.microsoft.com/office/drawing/2014/main" id="{02BBB318-4013-E156-3080-86FDAA8AA0E9}"/>
              </a:ext>
            </a:extLst>
          </p:cNvPr>
          <p:cNvSpPr/>
          <p:nvPr/>
        </p:nvSpPr>
        <p:spPr>
          <a:xfrm rot="719663" flipH="1">
            <a:off x="7293986" y="1411637"/>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2" name="Freeform 245">
            <a:extLst>
              <a:ext uri="{FF2B5EF4-FFF2-40B4-BE49-F238E27FC236}">
                <a16:creationId xmlns:a16="http://schemas.microsoft.com/office/drawing/2014/main" id="{AEDD9053-AD45-6333-E24F-BEEB47B4F0BE}"/>
              </a:ext>
            </a:extLst>
          </p:cNvPr>
          <p:cNvSpPr/>
          <p:nvPr/>
        </p:nvSpPr>
        <p:spPr>
          <a:xfrm rot="1701047" flipH="1">
            <a:off x="7420002" y="1092821"/>
            <a:ext cx="196647" cy="261664"/>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3" name="Straight Connector 242">
            <a:extLst>
              <a:ext uri="{FF2B5EF4-FFF2-40B4-BE49-F238E27FC236}">
                <a16:creationId xmlns:a16="http://schemas.microsoft.com/office/drawing/2014/main" id="{AC2AA8E4-F89F-6424-3057-8FEC1A14187A}"/>
              </a:ext>
            </a:extLst>
          </p:cNvPr>
          <p:cNvCxnSpPr>
            <a:endCxn id="242" idx="4"/>
          </p:cNvCxnSpPr>
          <p:nvPr/>
        </p:nvCxnSpPr>
        <p:spPr>
          <a:xfrm rot="3618123" flipH="1" flipV="1">
            <a:off x="6901689" y="1711620"/>
            <a:ext cx="1220247" cy="762204"/>
          </a:xfrm>
          <a:prstGeom prst="line">
            <a:avLst/>
          </a:prstGeom>
          <a:ln w="34925">
            <a:solidFill>
              <a:srgbClr val="89A4A7"/>
            </a:solidFill>
          </a:ln>
        </p:spPr>
        <p:style>
          <a:lnRef idx="1">
            <a:schemeClr val="accent1"/>
          </a:lnRef>
          <a:fillRef idx="0">
            <a:schemeClr val="accent1"/>
          </a:fillRef>
          <a:effectRef idx="0">
            <a:schemeClr val="accent1"/>
          </a:effectRef>
          <a:fontRef idx="minor">
            <a:schemeClr val="tx1"/>
          </a:fontRef>
        </p:style>
      </p:cxnSp>
      <p:sp>
        <p:nvSpPr>
          <p:cNvPr id="244" name="Freeform 247">
            <a:extLst>
              <a:ext uri="{FF2B5EF4-FFF2-40B4-BE49-F238E27FC236}">
                <a16:creationId xmlns:a16="http://schemas.microsoft.com/office/drawing/2014/main" id="{15D34581-F0D4-7745-46C2-05551FB67446}"/>
              </a:ext>
            </a:extLst>
          </p:cNvPr>
          <p:cNvSpPr/>
          <p:nvPr/>
        </p:nvSpPr>
        <p:spPr>
          <a:xfrm rot="20327300">
            <a:off x="7303065" y="1923339"/>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5" name="Freeform 248">
            <a:extLst>
              <a:ext uri="{FF2B5EF4-FFF2-40B4-BE49-F238E27FC236}">
                <a16:creationId xmlns:a16="http://schemas.microsoft.com/office/drawing/2014/main" id="{B405EAD7-D15A-75F3-8DED-7A1D5C9193C0}"/>
              </a:ext>
            </a:extLst>
          </p:cNvPr>
          <p:cNvSpPr/>
          <p:nvPr/>
        </p:nvSpPr>
        <p:spPr>
          <a:xfrm rot="21122313">
            <a:off x="7293437" y="2137170"/>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6" name="Freeform 249">
            <a:extLst>
              <a:ext uri="{FF2B5EF4-FFF2-40B4-BE49-F238E27FC236}">
                <a16:creationId xmlns:a16="http://schemas.microsoft.com/office/drawing/2014/main" id="{3709877C-92DD-BF53-92F5-B457B24B8283}"/>
              </a:ext>
            </a:extLst>
          </p:cNvPr>
          <p:cNvSpPr/>
          <p:nvPr/>
        </p:nvSpPr>
        <p:spPr>
          <a:xfrm rot="19390967">
            <a:off x="7247601" y="1845320"/>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7" name="Freeform 250">
            <a:extLst>
              <a:ext uri="{FF2B5EF4-FFF2-40B4-BE49-F238E27FC236}">
                <a16:creationId xmlns:a16="http://schemas.microsoft.com/office/drawing/2014/main" id="{81ED7608-278C-D2D6-DA58-7BFED81B8698}"/>
              </a:ext>
            </a:extLst>
          </p:cNvPr>
          <p:cNvSpPr/>
          <p:nvPr/>
        </p:nvSpPr>
        <p:spPr>
          <a:xfrm rot="21118816">
            <a:off x="7306367" y="2217518"/>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8" name="Freeform 251">
            <a:extLst>
              <a:ext uri="{FF2B5EF4-FFF2-40B4-BE49-F238E27FC236}">
                <a16:creationId xmlns:a16="http://schemas.microsoft.com/office/drawing/2014/main" id="{D0B37907-5336-3AB6-FED1-5A75CCEB08E3}"/>
              </a:ext>
            </a:extLst>
          </p:cNvPr>
          <p:cNvSpPr/>
          <p:nvPr/>
        </p:nvSpPr>
        <p:spPr>
          <a:xfrm rot="21231270">
            <a:off x="7302750" y="2307303"/>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9" name="Freeform 252">
            <a:extLst>
              <a:ext uri="{FF2B5EF4-FFF2-40B4-BE49-F238E27FC236}">
                <a16:creationId xmlns:a16="http://schemas.microsoft.com/office/drawing/2014/main" id="{5C48C1AC-AF54-2D7A-F0CB-ACE3F6E15977}"/>
              </a:ext>
            </a:extLst>
          </p:cNvPr>
          <p:cNvSpPr/>
          <p:nvPr/>
        </p:nvSpPr>
        <p:spPr>
          <a:xfrm rot="20850976">
            <a:off x="7308886" y="2029672"/>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0" name="Freeform 253">
            <a:extLst>
              <a:ext uri="{FF2B5EF4-FFF2-40B4-BE49-F238E27FC236}">
                <a16:creationId xmlns:a16="http://schemas.microsoft.com/office/drawing/2014/main" id="{C1851425-0677-DB5C-F887-3AD8D11B3FD3}"/>
              </a:ext>
            </a:extLst>
          </p:cNvPr>
          <p:cNvSpPr/>
          <p:nvPr/>
        </p:nvSpPr>
        <p:spPr>
          <a:xfrm rot="1243339" flipH="1">
            <a:off x="7069090" y="1955610"/>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1" name="Freeform 254">
            <a:extLst>
              <a:ext uri="{FF2B5EF4-FFF2-40B4-BE49-F238E27FC236}">
                <a16:creationId xmlns:a16="http://schemas.microsoft.com/office/drawing/2014/main" id="{D9D8FA2A-4AF5-FECB-2AAE-20FADAAA5351}"/>
              </a:ext>
            </a:extLst>
          </p:cNvPr>
          <p:cNvSpPr/>
          <p:nvPr/>
        </p:nvSpPr>
        <p:spPr>
          <a:xfrm rot="448326" flipH="1">
            <a:off x="7072229" y="2164704"/>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2" name="Freeform 255">
            <a:extLst>
              <a:ext uri="{FF2B5EF4-FFF2-40B4-BE49-F238E27FC236}">
                <a16:creationId xmlns:a16="http://schemas.microsoft.com/office/drawing/2014/main" id="{3D46408C-BDCD-08E0-5E10-09DC2A684E7C}"/>
              </a:ext>
            </a:extLst>
          </p:cNvPr>
          <p:cNvSpPr/>
          <p:nvPr/>
        </p:nvSpPr>
        <p:spPr>
          <a:xfrm rot="2179672" flipH="1">
            <a:off x="7123192" y="1876733"/>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3" name="Freeform 256">
            <a:extLst>
              <a:ext uri="{FF2B5EF4-FFF2-40B4-BE49-F238E27FC236}">
                <a16:creationId xmlns:a16="http://schemas.microsoft.com/office/drawing/2014/main" id="{5A68C100-EFB7-DAE4-E7F2-50611FBCA94E}"/>
              </a:ext>
            </a:extLst>
          </p:cNvPr>
          <p:cNvSpPr/>
          <p:nvPr/>
        </p:nvSpPr>
        <p:spPr>
          <a:xfrm rot="451823" flipH="1">
            <a:off x="7057908" y="2243997"/>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4" name="Freeform 257">
            <a:extLst>
              <a:ext uri="{FF2B5EF4-FFF2-40B4-BE49-F238E27FC236}">
                <a16:creationId xmlns:a16="http://schemas.microsoft.com/office/drawing/2014/main" id="{B789D8CC-766E-49D7-2BC2-CA3140DAF07C}"/>
              </a:ext>
            </a:extLst>
          </p:cNvPr>
          <p:cNvSpPr/>
          <p:nvPr/>
        </p:nvSpPr>
        <p:spPr>
          <a:xfrm rot="339369" flipH="1">
            <a:off x="7058827" y="2331811"/>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5" name="Freeform 258">
            <a:extLst>
              <a:ext uri="{FF2B5EF4-FFF2-40B4-BE49-F238E27FC236}">
                <a16:creationId xmlns:a16="http://schemas.microsoft.com/office/drawing/2014/main" id="{FA72FD80-D67B-714F-D686-BC7AB0C7CD3B}"/>
              </a:ext>
            </a:extLst>
          </p:cNvPr>
          <p:cNvSpPr/>
          <p:nvPr/>
        </p:nvSpPr>
        <p:spPr>
          <a:xfrm rot="719663" flipH="1">
            <a:off x="7060713" y="2060052"/>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 name="Freeform 259">
            <a:extLst>
              <a:ext uri="{FF2B5EF4-FFF2-40B4-BE49-F238E27FC236}">
                <a16:creationId xmlns:a16="http://schemas.microsoft.com/office/drawing/2014/main" id="{ADFEFB5E-9892-1AD6-5D42-AA2FC1DCA6BA}"/>
              </a:ext>
            </a:extLst>
          </p:cNvPr>
          <p:cNvSpPr/>
          <p:nvPr/>
        </p:nvSpPr>
        <p:spPr>
          <a:xfrm rot="1701047" flipH="1">
            <a:off x="7186729" y="1741236"/>
            <a:ext cx="196647" cy="261664"/>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7" name="Straight Connector 256">
            <a:extLst>
              <a:ext uri="{FF2B5EF4-FFF2-40B4-BE49-F238E27FC236}">
                <a16:creationId xmlns:a16="http://schemas.microsoft.com/office/drawing/2014/main" id="{4674D154-556E-910E-03FA-BBD952D6D163}"/>
              </a:ext>
            </a:extLst>
          </p:cNvPr>
          <p:cNvCxnSpPr>
            <a:endCxn id="256" idx="4"/>
          </p:cNvCxnSpPr>
          <p:nvPr/>
        </p:nvCxnSpPr>
        <p:spPr>
          <a:xfrm rot="3618123" flipH="1" flipV="1">
            <a:off x="6668416" y="2360035"/>
            <a:ext cx="1220247" cy="762204"/>
          </a:xfrm>
          <a:prstGeom prst="line">
            <a:avLst/>
          </a:prstGeom>
          <a:ln w="34925">
            <a:solidFill>
              <a:srgbClr val="89A4A7"/>
            </a:solidFill>
          </a:ln>
        </p:spPr>
        <p:style>
          <a:lnRef idx="1">
            <a:schemeClr val="accent1"/>
          </a:lnRef>
          <a:fillRef idx="0">
            <a:schemeClr val="accent1"/>
          </a:fillRef>
          <a:effectRef idx="0">
            <a:schemeClr val="accent1"/>
          </a:effectRef>
          <a:fontRef idx="minor">
            <a:schemeClr val="tx1"/>
          </a:fontRef>
        </p:style>
      </p:cxnSp>
      <p:sp>
        <p:nvSpPr>
          <p:cNvPr id="258" name="TextBox 257">
            <a:extLst>
              <a:ext uri="{FF2B5EF4-FFF2-40B4-BE49-F238E27FC236}">
                <a16:creationId xmlns:a16="http://schemas.microsoft.com/office/drawing/2014/main" id="{347E1448-C8BA-EF79-5B2E-EC54531C9281}"/>
              </a:ext>
            </a:extLst>
          </p:cNvPr>
          <p:cNvSpPr txBox="1"/>
          <p:nvPr/>
        </p:nvSpPr>
        <p:spPr>
          <a:xfrm>
            <a:off x="8534401" y="4572000"/>
            <a:ext cx="813043" cy="369332"/>
          </a:xfrm>
          <a:prstGeom prst="rect">
            <a:avLst/>
          </a:prstGeom>
          <a:noFill/>
        </p:spPr>
        <p:txBody>
          <a:bodyPr wrap="none" rtlCol="0">
            <a:spAutoFit/>
          </a:bodyPr>
          <a:lstStyle/>
          <a:p>
            <a:r>
              <a:rPr lang="en-US" dirty="0"/>
              <a:t>NASS</a:t>
            </a:r>
          </a:p>
        </p:txBody>
      </p:sp>
      <p:sp>
        <p:nvSpPr>
          <p:cNvPr id="259" name="TextBox 258">
            <a:extLst>
              <a:ext uri="{FF2B5EF4-FFF2-40B4-BE49-F238E27FC236}">
                <a16:creationId xmlns:a16="http://schemas.microsoft.com/office/drawing/2014/main" id="{F2DB8D5D-C93E-DD67-E105-C2F923757288}"/>
              </a:ext>
            </a:extLst>
          </p:cNvPr>
          <p:cNvSpPr txBox="1"/>
          <p:nvPr/>
        </p:nvSpPr>
        <p:spPr>
          <a:xfrm>
            <a:off x="266700" y="1295337"/>
            <a:ext cx="4471200" cy="4893647"/>
          </a:xfrm>
          <a:prstGeom prst="rect">
            <a:avLst/>
          </a:prstGeom>
          <a:noFill/>
        </p:spPr>
        <p:txBody>
          <a:bodyPr wrap="square" rtlCol="0">
            <a:spAutoFit/>
          </a:bodyPr>
          <a:lstStyle/>
          <a:p>
            <a:pPr marL="342900" indent="-342900">
              <a:buFont typeface="Wingdings" panose="05000000000000000000" pitchFamily="2" charset="2"/>
              <a:buChar char="§"/>
            </a:pPr>
            <a:r>
              <a:rPr lang="en-US" sz="2400" dirty="0"/>
              <a:t>Hydrologic Engineering Center – Flood Impact Analysis</a:t>
            </a:r>
            <a:br>
              <a:rPr lang="en-US" sz="2400" dirty="0"/>
            </a:br>
            <a:endParaRPr lang="en-US" sz="2400" dirty="0"/>
          </a:p>
          <a:p>
            <a:pPr marL="342900" indent="-342900">
              <a:buFont typeface="Wingdings" panose="05000000000000000000" pitchFamily="2" charset="2"/>
              <a:buChar char="§"/>
            </a:pPr>
            <a:r>
              <a:rPr lang="en-US" sz="2400" dirty="0"/>
              <a:t>HEC-FIA is a single event software package</a:t>
            </a:r>
            <a:br>
              <a:rPr lang="en-US" sz="2400" dirty="0"/>
            </a:br>
            <a:endParaRPr lang="en-US" sz="2400" dirty="0"/>
          </a:p>
          <a:p>
            <a:pPr marL="342900" indent="-342900">
              <a:buFont typeface="Wingdings" panose="05000000000000000000" pitchFamily="2" charset="2"/>
              <a:buChar char="§"/>
            </a:pPr>
            <a:r>
              <a:rPr lang="en-US" sz="2400" dirty="0"/>
              <a:t>HEC-FIA calculates structure losses, indirect economic losses, direct economic losses, life loss, impact/responses, and agriculture losses</a:t>
            </a:r>
          </a:p>
        </p:txBody>
      </p:sp>
      <p:sp>
        <p:nvSpPr>
          <p:cNvPr id="260" name="TextBox 259">
            <a:extLst>
              <a:ext uri="{FF2B5EF4-FFF2-40B4-BE49-F238E27FC236}">
                <a16:creationId xmlns:a16="http://schemas.microsoft.com/office/drawing/2014/main" id="{3C2934FD-F2A7-DD99-ABDA-D53FA07FA892}"/>
              </a:ext>
            </a:extLst>
          </p:cNvPr>
          <p:cNvSpPr txBox="1"/>
          <p:nvPr/>
        </p:nvSpPr>
        <p:spPr>
          <a:xfrm>
            <a:off x="8458200" y="4267200"/>
            <a:ext cx="1276350" cy="923330"/>
          </a:xfrm>
          <a:prstGeom prst="rect">
            <a:avLst/>
          </a:prstGeom>
          <a:noFill/>
        </p:spPr>
        <p:txBody>
          <a:bodyPr wrap="square" rtlCol="0">
            <a:spAutoFit/>
          </a:bodyPr>
          <a:lstStyle/>
          <a:p>
            <a:r>
              <a:rPr lang="en-US" dirty="0"/>
              <a:t>National Structure Inventory</a:t>
            </a:r>
          </a:p>
        </p:txBody>
      </p:sp>
    </p:spTree>
    <p:extLst>
      <p:ext uri="{BB962C8B-B14F-4D97-AF65-F5344CB8AC3E}">
        <p14:creationId xmlns:p14="http://schemas.microsoft.com/office/powerpoint/2010/main" val="140821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8"/>
                                        </p:tgtEl>
                                        <p:attrNameLst>
                                          <p:attrName>style.visibility</p:attrName>
                                        </p:attrNameLst>
                                      </p:cBhvr>
                                      <p:to>
                                        <p:strVal val="visible"/>
                                      </p:to>
                                    </p:set>
                                  </p:childTnLst>
                                  <p:subTnLst>
                                    <p:set>
                                      <p:cBhvr override="childStyle">
                                        <p:cTn dur="1" fill="hold" display="0" masterRel="nextClick" afterEffect="1"/>
                                        <p:tgtEl>
                                          <p:spTgt spid="28"/>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0" presetClass="path" presetSubtype="0" accel="50000" decel="50000" fill="hold" nodeType="clickEffect">
                                  <p:stCondLst>
                                    <p:cond delay="0"/>
                                  </p:stCondLst>
                                  <p:childTnLst>
                                    <p:animMotion origin="layout" path="M -1.66667E-6 -1.11111E-6 L 0.13334 -0.25277 " pathEditMode="relative" ptsTypes="AA">
                                      <p:cBhvr>
                                        <p:cTn id="24" dur="1000" fill="hold"/>
                                        <p:tgtEl>
                                          <p:spTgt spid="3"/>
                                        </p:tgtEl>
                                        <p:attrNameLst>
                                          <p:attrName>ppt_x</p:attrName>
                                          <p:attrName>ppt_y</p:attrName>
                                        </p:attrNameLst>
                                      </p:cBhvr>
                                    </p:animMotion>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29"/>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260"/>
                                        </p:tgtEl>
                                        <p:attrNameLst>
                                          <p:attrName>style.visibility</p:attrName>
                                        </p:attrNameLst>
                                      </p:cBhvr>
                                      <p:to>
                                        <p:strVal val="hidden"/>
                                      </p:to>
                                    </p:set>
                                  </p:childTnLst>
                                </p:cTn>
                              </p:par>
                              <p:par>
                                <p:cTn id="31" presetID="1" presetClass="entr" presetSubtype="0" fill="hold" grpId="2" nodeType="withEffect">
                                  <p:stCondLst>
                                    <p:cond delay="0"/>
                                  </p:stCondLst>
                                  <p:childTnLst>
                                    <p:set>
                                      <p:cBhvr>
                                        <p:cTn id="32" dur="1" fill="hold">
                                          <p:stCondLst>
                                            <p:cond delay="0"/>
                                          </p:stCondLst>
                                        </p:cTn>
                                        <p:tgtEl>
                                          <p:spTgt spid="26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2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0" presetClass="path" presetSubtype="0" accel="50000" decel="50000" fill="hold" nodeType="clickEffect">
                                  <p:stCondLst>
                                    <p:cond delay="0"/>
                                  </p:stCondLst>
                                  <p:childTnLst>
                                    <p:animMotion origin="layout" path="M -3.05556E-6 -5.18519E-6 L 0.13333 -0.25279 " pathEditMode="relative" ptsTypes="AA">
                                      <p:cBhvr>
                                        <p:cTn id="48" dur="1000" fill="hold"/>
                                        <p:tgtEl>
                                          <p:spTgt spid="30"/>
                                        </p:tgtEl>
                                        <p:attrNameLst>
                                          <p:attrName>ppt_x</p:attrName>
                                          <p:attrName>ppt_y</p:attrName>
                                        </p:attrNameLst>
                                      </p:cBhvr>
                                    </p:animMotion>
                                  </p:childTnLst>
                                  <p:subTnLst>
                                    <p:set>
                                      <p:cBhvr override="childStyle">
                                        <p:cTn dur="1" fill="hold" display="0" masterRel="sameClick" afterEffect="1">
                                          <p:stCondLst>
                                            <p:cond evt="end" delay="0">
                                              <p:tn val="47"/>
                                            </p:cond>
                                          </p:stCondLst>
                                        </p:cTn>
                                        <p:tgtEl>
                                          <p:spTgt spid="30"/>
                                        </p:tgtEl>
                                        <p:attrNameLst>
                                          <p:attrName>style.visibility</p:attrName>
                                        </p:attrNameLst>
                                      </p:cBhvr>
                                      <p:to>
                                        <p:strVal val="hidden"/>
                                      </p:to>
                                    </p:set>
                                  </p:subTnLst>
                                </p:cTn>
                              </p:par>
                            </p:childTnLst>
                          </p:cTn>
                        </p:par>
                      </p:childTnLst>
                    </p:cTn>
                  </p:par>
                  <p:par>
                    <p:cTn id="49" fill="hold">
                      <p:stCondLst>
                        <p:cond delay="indefinite"/>
                      </p:stCondLst>
                      <p:childTnLst>
                        <p:par>
                          <p:cTn id="50" fill="hold">
                            <p:stCondLst>
                              <p:cond delay="0"/>
                            </p:stCondLst>
                            <p:childTnLst>
                              <p:par>
                                <p:cTn id="51" presetID="1" presetClass="exit" presetSubtype="0" fill="hold" grpId="3" nodeType="clickEffect">
                                  <p:stCondLst>
                                    <p:cond delay="0"/>
                                  </p:stCondLst>
                                  <p:childTnLst>
                                    <p:set>
                                      <p:cBhvr>
                                        <p:cTn id="52" dur="1" fill="hold">
                                          <p:stCondLst>
                                            <p:cond delay="0"/>
                                          </p:stCondLst>
                                        </p:cTn>
                                        <p:tgtEl>
                                          <p:spTgt spid="260"/>
                                        </p:tgtEl>
                                        <p:attrNameLst>
                                          <p:attrName>style.visibility</p:attrName>
                                        </p:attrNameLst>
                                      </p:cBhvr>
                                      <p:to>
                                        <p:strVal val="hidden"/>
                                      </p:to>
                                    </p:set>
                                  </p:childTnLst>
                                </p:cTn>
                              </p:par>
                              <p:par>
                                <p:cTn id="53" presetID="1" presetClass="exit" presetSubtype="0" fill="hold" nodeType="withEffect">
                                  <p:stCondLst>
                                    <p:cond delay="0"/>
                                  </p:stCondLst>
                                  <p:childTnLst>
                                    <p:set>
                                      <p:cBhvr>
                                        <p:cTn id="54" dur="1" fill="hold">
                                          <p:stCondLst>
                                            <p:cond delay="0"/>
                                          </p:stCondLst>
                                        </p:cTn>
                                        <p:tgtEl>
                                          <p:spTgt spid="28"/>
                                        </p:tgtEl>
                                        <p:attrNameLst>
                                          <p:attrName>style.visibility</p:attrName>
                                        </p:attrNameLst>
                                      </p:cBhvr>
                                      <p:to>
                                        <p:strVal val="hidden"/>
                                      </p:to>
                                    </p:set>
                                  </p:childTnLst>
                                </p:cTn>
                              </p:par>
                              <p:par>
                                <p:cTn id="55" presetID="1" presetClass="exit" presetSubtype="0" fill="hold" nodeType="withEffect">
                                  <p:stCondLst>
                                    <p:cond delay="0"/>
                                  </p:stCondLst>
                                  <p:childTnLst>
                                    <p:set>
                                      <p:cBhvr>
                                        <p:cTn id="56" dur="1" fill="hold">
                                          <p:stCondLst>
                                            <p:cond delay="0"/>
                                          </p:stCondLst>
                                        </p:cTn>
                                        <p:tgtEl>
                                          <p:spTgt spid="29"/>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118"/>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58"/>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19"/>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20"/>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21"/>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22"/>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23"/>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24"/>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25"/>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26"/>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27"/>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28"/>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29"/>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30"/>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131"/>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132"/>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33"/>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134"/>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135"/>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136"/>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137"/>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138"/>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139"/>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140"/>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141"/>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142"/>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143"/>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144"/>
                                        </p:tgtEl>
                                        <p:attrNameLst>
                                          <p:attrName>style.visibility</p:attrName>
                                        </p:attrNameLst>
                                      </p:cBhvr>
                                      <p:to>
                                        <p:strVal val="visible"/>
                                      </p:to>
                                    </p:set>
                                  </p:childTnLst>
                                </p:cTn>
                              </p:par>
                              <p:par>
                                <p:cTn id="115" presetID="1" presetClass="entr" presetSubtype="0" fill="hold" nodeType="withEffect">
                                  <p:stCondLst>
                                    <p:cond delay="0"/>
                                  </p:stCondLst>
                                  <p:childTnLst>
                                    <p:set>
                                      <p:cBhvr>
                                        <p:cTn id="116" dur="1" fill="hold">
                                          <p:stCondLst>
                                            <p:cond delay="0"/>
                                          </p:stCondLst>
                                        </p:cTn>
                                        <p:tgtEl>
                                          <p:spTgt spid="145"/>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146"/>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147"/>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148"/>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149"/>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150"/>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151"/>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152"/>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153"/>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154"/>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155"/>
                                        </p:tgtEl>
                                        <p:attrNameLst>
                                          <p:attrName>style.visibility</p:attrName>
                                        </p:attrNameLst>
                                      </p:cBhvr>
                                      <p:to>
                                        <p:strVal val="visible"/>
                                      </p:to>
                                    </p:set>
                                  </p:childTnLst>
                                </p:cTn>
                              </p:par>
                              <p:par>
                                <p:cTn id="137" presetID="1" presetClass="entr" presetSubtype="0" fill="hold" grpId="0" nodeType="withEffect">
                                  <p:stCondLst>
                                    <p:cond delay="0"/>
                                  </p:stCondLst>
                                  <p:childTnLst>
                                    <p:set>
                                      <p:cBhvr>
                                        <p:cTn id="138" dur="1" fill="hold">
                                          <p:stCondLst>
                                            <p:cond delay="0"/>
                                          </p:stCondLst>
                                        </p:cTn>
                                        <p:tgtEl>
                                          <p:spTgt spid="156"/>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157"/>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158"/>
                                        </p:tgtEl>
                                        <p:attrNameLst>
                                          <p:attrName>style.visibility</p:attrName>
                                        </p:attrNameLst>
                                      </p:cBhvr>
                                      <p:to>
                                        <p:strVal val="visible"/>
                                      </p:to>
                                    </p:set>
                                  </p:childTnLst>
                                </p:cTn>
                              </p:par>
                              <p:par>
                                <p:cTn id="143" presetID="1" presetClass="entr" presetSubtype="0" fill="hold" nodeType="withEffect">
                                  <p:stCondLst>
                                    <p:cond delay="0"/>
                                  </p:stCondLst>
                                  <p:childTnLst>
                                    <p:set>
                                      <p:cBhvr>
                                        <p:cTn id="144" dur="1" fill="hold">
                                          <p:stCondLst>
                                            <p:cond delay="0"/>
                                          </p:stCondLst>
                                        </p:cTn>
                                        <p:tgtEl>
                                          <p:spTgt spid="159"/>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160"/>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161"/>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162"/>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163"/>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164"/>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165"/>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166"/>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167"/>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168"/>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169"/>
                                        </p:tgtEl>
                                        <p:attrNameLst>
                                          <p:attrName>style.visibility</p:attrName>
                                        </p:attrNameLst>
                                      </p:cBhvr>
                                      <p:to>
                                        <p:strVal val="visible"/>
                                      </p:to>
                                    </p:set>
                                  </p:childTnLst>
                                </p:cTn>
                              </p:par>
                              <p:par>
                                <p:cTn id="165" presetID="1" presetClass="entr" presetSubtype="0" fill="hold" grpId="0" nodeType="withEffect">
                                  <p:stCondLst>
                                    <p:cond delay="0"/>
                                  </p:stCondLst>
                                  <p:childTnLst>
                                    <p:set>
                                      <p:cBhvr>
                                        <p:cTn id="166" dur="1" fill="hold">
                                          <p:stCondLst>
                                            <p:cond delay="0"/>
                                          </p:stCondLst>
                                        </p:cTn>
                                        <p:tgtEl>
                                          <p:spTgt spid="170"/>
                                        </p:tgtEl>
                                        <p:attrNameLst>
                                          <p:attrName>style.visibility</p:attrName>
                                        </p:attrNameLst>
                                      </p:cBhvr>
                                      <p:to>
                                        <p:strVal val="visible"/>
                                      </p:to>
                                    </p:set>
                                  </p:childTnLst>
                                </p:cTn>
                              </p:par>
                              <p:par>
                                <p:cTn id="167" presetID="1" presetClass="entr" presetSubtype="0" fill="hold" grpId="0" nodeType="withEffect">
                                  <p:stCondLst>
                                    <p:cond delay="0"/>
                                  </p:stCondLst>
                                  <p:childTnLst>
                                    <p:set>
                                      <p:cBhvr>
                                        <p:cTn id="168" dur="1" fill="hold">
                                          <p:stCondLst>
                                            <p:cond delay="0"/>
                                          </p:stCondLst>
                                        </p:cTn>
                                        <p:tgtEl>
                                          <p:spTgt spid="171"/>
                                        </p:tgtEl>
                                        <p:attrNameLst>
                                          <p:attrName>style.visibility</p:attrName>
                                        </p:attrNameLst>
                                      </p:cBhvr>
                                      <p:to>
                                        <p:strVal val="visible"/>
                                      </p:to>
                                    </p:set>
                                  </p:childTnLst>
                                </p:cTn>
                              </p:par>
                              <p:par>
                                <p:cTn id="169" presetID="1" presetClass="entr" presetSubtype="0" fill="hold" grpId="0" nodeType="withEffect">
                                  <p:stCondLst>
                                    <p:cond delay="0"/>
                                  </p:stCondLst>
                                  <p:childTnLst>
                                    <p:set>
                                      <p:cBhvr>
                                        <p:cTn id="170" dur="1" fill="hold">
                                          <p:stCondLst>
                                            <p:cond delay="0"/>
                                          </p:stCondLst>
                                        </p:cTn>
                                        <p:tgtEl>
                                          <p:spTgt spid="172"/>
                                        </p:tgtEl>
                                        <p:attrNameLst>
                                          <p:attrName>style.visibility</p:attrName>
                                        </p:attrNameLst>
                                      </p:cBhvr>
                                      <p:to>
                                        <p:strVal val="visible"/>
                                      </p:to>
                                    </p:set>
                                  </p:childTnLst>
                                </p:cTn>
                              </p:par>
                              <p:par>
                                <p:cTn id="171" presetID="1" presetClass="entr" presetSubtype="0" fill="hold" nodeType="withEffect">
                                  <p:stCondLst>
                                    <p:cond delay="0"/>
                                  </p:stCondLst>
                                  <p:childTnLst>
                                    <p:set>
                                      <p:cBhvr>
                                        <p:cTn id="172" dur="1" fill="hold">
                                          <p:stCondLst>
                                            <p:cond delay="0"/>
                                          </p:stCondLst>
                                        </p:cTn>
                                        <p:tgtEl>
                                          <p:spTgt spid="173"/>
                                        </p:tgtEl>
                                        <p:attrNameLst>
                                          <p:attrName>style.visibility</p:attrName>
                                        </p:attrNameLst>
                                      </p:cBhvr>
                                      <p:to>
                                        <p:strVal val="visible"/>
                                      </p:to>
                                    </p:set>
                                  </p:childTnLst>
                                </p:cTn>
                              </p:par>
                              <p:par>
                                <p:cTn id="173" presetID="1" presetClass="entr" presetSubtype="0" fill="hold" grpId="0" nodeType="withEffect">
                                  <p:stCondLst>
                                    <p:cond delay="0"/>
                                  </p:stCondLst>
                                  <p:childTnLst>
                                    <p:set>
                                      <p:cBhvr>
                                        <p:cTn id="174" dur="1" fill="hold">
                                          <p:stCondLst>
                                            <p:cond delay="0"/>
                                          </p:stCondLst>
                                        </p:cTn>
                                        <p:tgtEl>
                                          <p:spTgt spid="174"/>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175"/>
                                        </p:tgtEl>
                                        <p:attrNameLst>
                                          <p:attrName>style.visibility</p:attrName>
                                        </p:attrNameLst>
                                      </p:cBhvr>
                                      <p:to>
                                        <p:strVal val="visible"/>
                                      </p:to>
                                    </p:set>
                                  </p:childTnLst>
                                </p:cTn>
                              </p:par>
                              <p:par>
                                <p:cTn id="177" presetID="1" presetClass="entr" presetSubtype="0" fill="hold" grpId="0" nodeType="withEffect">
                                  <p:stCondLst>
                                    <p:cond delay="0"/>
                                  </p:stCondLst>
                                  <p:childTnLst>
                                    <p:set>
                                      <p:cBhvr>
                                        <p:cTn id="178" dur="1" fill="hold">
                                          <p:stCondLst>
                                            <p:cond delay="0"/>
                                          </p:stCondLst>
                                        </p:cTn>
                                        <p:tgtEl>
                                          <p:spTgt spid="176"/>
                                        </p:tgtEl>
                                        <p:attrNameLst>
                                          <p:attrName>style.visibility</p:attrName>
                                        </p:attrNameLst>
                                      </p:cBhvr>
                                      <p:to>
                                        <p:strVal val="visible"/>
                                      </p:to>
                                    </p:set>
                                  </p:childTnLst>
                                </p:cTn>
                              </p:par>
                              <p:par>
                                <p:cTn id="179" presetID="1" presetClass="entr" presetSubtype="0" fill="hold" grpId="0" nodeType="withEffect">
                                  <p:stCondLst>
                                    <p:cond delay="0"/>
                                  </p:stCondLst>
                                  <p:childTnLst>
                                    <p:set>
                                      <p:cBhvr>
                                        <p:cTn id="180" dur="1" fill="hold">
                                          <p:stCondLst>
                                            <p:cond delay="0"/>
                                          </p:stCondLst>
                                        </p:cTn>
                                        <p:tgtEl>
                                          <p:spTgt spid="177"/>
                                        </p:tgtEl>
                                        <p:attrNameLst>
                                          <p:attrName>style.visibility</p:attrName>
                                        </p:attrNameLst>
                                      </p:cBhvr>
                                      <p:to>
                                        <p:strVal val="visible"/>
                                      </p:to>
                                    </p:set>
                                  </p:childTnLst>
                                </p:cTn>
                              </p:par>
                              <p:par>
                                <p:cTn id="181" presetID="1" presetClass="entr" presetSubtype="0" fill="hold" grpId="0" nodeType="withEffect">
                                  <p:stCondLst>
                                    <p:cond delay="0"/>
                                  </p:stCondLst>
                                  <p:childTnLst>
                                    <p:set>
                                      <p:cBhvr>
                                        <p:cTn id="182" dur="1" fill="hold">
                                          <p:stCondLst>
                                            <p:cond delay="0"/>
                                          </p:stCondLst>
                                        </p:cTn>
                                        <p:tgtEl>
                                          <p:spTgt spid="178"/>
                                        </p:tgtEl>
                                        <p:attrNameLst>
                                          <p:attrName>style.visibility</p:attrName>
                                        </p:attrNameLst>
                                      </p:cBhvr>
                                      <p:to>
                                        <p:strVal val="visible"/>
                                      </p:to>
                                    </p:set>
                                  </p:childTnLst>
                                </p:cTn>
                              </p:par>
                              <p:par>
                                <p:cTn id="183" presetID="1" presetClass="entr" presetSubtype="0" fill="hold" grpId="0" nodeType="withEffect">
                                  <p:stCondLst>
                                    <p:cond delay="0"/>
                                  </p:stCondLst>
                                  <p:childTnLst>
                                    <p:set>
                                      <p:cBhvr>
                                        <p:cTn id="184" dur="1" fill="hold">
                                          <p:stCondLst>
                                            <p:cond delay="0"/>
                                          </p:stCondLst>
                                        </p:cTn>
                                        <p:tgtEl>
                                          <p:spTgt spid="179"/>
                                        </p:tgtEl>
                                        <p:attrNameLst>
                                          <p:attrName>style.visibility</p:attrName>
                                        </p:attrNameLst>
                                      </p:cBhvr>
                                      <p:to>
                                        <p:strVal val="visible"/>
                                      </p:to>
                                    </p:set>
                                  </p:childTnLst>
                                </p:cTn>
                              </p:par>
                              <p:par>
                                <p:cTn id="185" presetID="1" presetClass="entr" presetSubtype="0" fill="hold" grpId="0" nodeType="withEffect">
                                  <p:stCondLst>
                                    <p:cond delay="0"/>
                                  </p:stCondLst>
                                  <p:childTnLst>
                                    <p:set>
                                      <p:cBhvr>
                                        <p:cTn id="186" dur="1" fill="hold">
                                          <p:stCondLst>
                                            <p:cond delay="0"/>
                                          </p:stCondLst>
                                        </p:cTn>
                                        <p:tgtEl>
                                          <p:spTgt spid="180"/>
                                        </p:tgtEl>
                                        <p:attrNameLst>
                                          <p:attrName>style.visibility</p:attrName>
                                        </p:attrNameLst>
                                      </p:cBhvr>
                                      <p:to>
                                        <p:strVal val="visible"/>
                                      </p:to>
                                    </p:set>
                                  </p:childTnLst>
                                </p:cTn>
                              </p:par>
                              <p:par>
                                <p:cTn id="187" presetID="1" presetClass="entr" presetSubtype="0" fill="hold" grpId="0" nodeType="withEffect">
                                  <p:stCondLst>
                                    <p:cond delay="0"/>
                                  </p:stCondLst>
                                  <p:childTnLst>
                                    <p:set>
                                      <p:cBhvr>
                                        <p:cTn id="188" dur="1" fill="hold">
                                          <p:stCondLst>
                                            <p:cond delay="0"/>
                                          </p:stCondLst>
                                        </p:cTn>
                                        <p:tgtEl>
                                          <p:spTgt spid="181"/>
                                        </p:tgtEl>
                                        <p:attrNameLst>
                                          <p:attrName>style.visibility</p:attrName>
                                        </p:attrNameLst>
                                      </p:cBhvr>
                                      <p:to>
                                        <p:strVal val="visible"/>
                                      </p:to>
                                    </p:set>
                                  </p:childTnLst>
                                </p:cTn>
                              </p:par>
                              <p:par>
                                <p:cTn id="189" presetID="1" presetClass="entr" presetSubtype="0" fill="hold" grpId="0" nodeType="withEffect">
                                  <p:stCondLst>
                                    <p:cond delay="0"/>
                                  </p:stCondLst>
                                  <p:childTnLst>
                                    <p:set>
                                      <p:cBhvr>
                                        <p:cTn id="190" dur="1" fill="hold">
                                          <p:stCondLst>
                                            <p:cond delay="0"/>
                                          </p:stCondLst>
                                        </p:cTn>
                                        <p:tgtEl>
                                          <p:spTgt spid="182"/>
                                        </p:tgtEl>
                                        <p:attrNameLst>
                                          <p:attrName>style.visibility</p:attrName>
                                        </p:attrNameLst>
                                      </p:cBhvr>
                                      <p:to>
                                        <p:strVal val="visible"/>
                                      </p:to>
                                    </p:set>
                                  </p:childTnLst>
                                </p:cTn>
                              </p:par>
                              <p:par>
                                <p:cTn id="191" presetID="1" presetClass="entr" presetSubtype="0" fill="hold" grpId="0" nodeType="withEffect">
                                  <p:stCondLst>
                                    <p:cond delay="0"/>
                                  </p:stCondLst>
                                  <p:childTnLst>
                                    <p:set>
                                      <p:cBhvr>
                                        <p:cTn id="192" dur="1" fill="hold">
                                          <p:stCondLst>
                                            <p:cond delay="0"/>
                                          </p:stCondLst>
                                        </p:cTn>
                                        <p:tgtEl>
                                          <p:spTgt spid="183"/>
                                        </p:tgtEl>
                                        <p:attrNameLst>
                                          <p:attrName>style.visibility</p:attrName>
                                        </p:attrNameLst>
                                      </p:cBhvr>
                                      <p:to>
                                        <p:strVal val="visible"/>
                                      </p:to>
                                    </p:set>
                                  </p:childTnLst>
                                </p:cTn>
                              </p:par>
                              <p:par>
                                <p:cTn id="193" presetID="1" presetClass="entr" presetSubtype="0" fill="hold" grpId="0" nodeType="withEffect">
                                  <p:stCondLst>
                                    <p:cond delay="0"/>
                                  </p:stCondLst>
                                  <p:childTnLst>
                                    <p:set>
                                      <p:cBhvr>
                                        <p:cTn id="194" dur="1" fill="hold">
                                          <p:stCondLst>
                                            <p:cond delay="0"/>
                                          </p:stCondLst>
                                        </p:cTn>
                                        <p:tgtEl>
                                          <p:spTgt spid="184"/>
                                        </p:tgtEl>
                                        <p:attrNameLst>
                                          <p:attrName>style.visibility</p:attrName>
                                        </p:attrNameLst>
                                      </p:cBhvr>
                                      <p:to>
                                        <p:strVal val="visible"/>
                                      </p:to>
                                    </p:set>
                                  </p:childTnLst>
                                </p:cTn>
                              </p:par>
                              <p:par>
                                <p:cTn id="195" presetID="1" presetClass="entr" presetSubtype="0" fill="hold" grpId="0" nodeType="withEffect">
                                  <p:stCondLst>
                                    <p:cond delay="0"/>
                                  </p:stCondLst>
                                  <p:childTnLst>
                                    <p:set>
                                      <p:cBhvr>
                                        <p:cTn id="196" dur="1" fill="hold">
                                          <p:stCondLst>
                                            <p:cond delay="0"/>
                                          </p:stCondLst>
                                        </p:cTn>
                                        <p:tgtEl>
                                          <p:spTgt spid="185"/>
                                        </p:tgtEl>
                                        <p:attrNameLst>
                                          <p:attrName>style.visibility</p:attrName>
                                        </p:attrNameLst>
                                      </p:cBhvr>
                                      <p:to>
                                        <p:strVal val="visible"/>
                                      </p:to>
                                    </p:set>
                                  </p:childTnLst>
                                </p:cTn>
                              </p:par>
                              <p:par>
                                <p:cTn id="197" presetID="1" presetClass="entr" presetSubtype="0" fill="hold" grpId="0" nodeType="withEffect">
                                  <p:stCondLst>
                                    <p:cond delay="0"/>
                                  </p:stCondLst>
                                  <p:childTnLst>
                                    <p:set>
                                      <p:cBhvr>
                                        <p:cTn id="198" dur="1" fill="hold">
                                          <p:stCondLst>
                                            <p:cond delay="0"/>
                                          </p:stCondLst>
                                        </p:cTn>
                                        <p:tgtEl>
                                          <p:spTgt spid="186"/>
                                        </p:tgtEl>
                                        <p:attrNameLst>
                                          <p:attrName>style.visibility</p:attrName>
                                        </p:attrNameLst>
                                      </p:cBhvr>
                                      <p:to>
                                        <p:strVal val="visible"/>
                                      </p:to>
                                    </p:set>
                                  </p:childTnLst>
                                </p:cTn>
                              </p:par>
                              <p:par>
                                <p:cTn id="199" presetID="1" presetClass="entr" presetSubtype="0" fill="hold" nodeType="withEffect">
                                  <p:stCondLst>
                                    <p:cond delay="0"/>
                                  </p:stCondLst>
                                  <p:childTnLst>
                                    <p:set>
                                      <p:cBhvr>
                                        <p:cTn id="200" dur="1" fill="hold">
                                          <p:stCondLst>
                                            <p:cond delay="0"/>
                                          </p:stCondLst>
                                        </p:cTn>
                                        <p:tgtEl>
                                          <p:spTgt spid="187"/>
                                        </p:tgtEl>
                                        <p:attrNameLst>
                                          <p:attrName>style.visibility</p:attrName>
                                        </p:attrNameLst>
                                      </p:cBhvr>
                                      <p:to>
                                        <p:strVal val="visible"/>
                                      </p:to>
                                    </p:set>
                                  </p:childTnLst>
                                </p:cTn>
                              </p:par>
                              <p:par>
                                <p:cTn id="201" presetID="1" presetClass="entr" presetSubtype="0" fill="hold" nodeType="withEffect">
                                  <p:stCondLst>
                                    <p:cond delay="0"/>
                                  </p:stCondLst>
                                  <p:childTnLst>
                                    <p:set>
                                      <p:cBhvr>
                                        <p:cTn id="202" dur="1" fill="hold">
                                          <p:stCondLst>
                                            <p:cond delay="0"/>
                                          </p:stCondLst>
                                        </p:cTn>
                                        <p:tgtEl>
                                          <p:spTgt spid="28"/>
                                        </p:tgtEl>
                                        <p:attrNameLst>
                                          <p:attrName>style.visibility</p:attrName>
                                        </p:attrNameLst>
                                      </p:cBhvr>
                                      <p:to>
                                        <p:strVal val="visible"/>
                                      </p:to>
                                    </p:set>
                                  </p:childTnLst>
                                </p:cTn>
                              </p:par>
                            </p:childTnLst>
                          </p:cTn>
                        </p:par>
                      </p:childTnLst>
                    </p:cTn>
                  </p:par>
                  <p:par>
                    <p:cTn id="203" fill="hold">
                      <p:stCondLst>
                        <p:cond delay="indefinite"/>
                      </p:stCondLst>
                      <p:childTnLst>
                        <p:par>
                          <p:cTn id="204" fill="hold">
                            <p:stCondLst>
                              <p:cond delay="0"/>
                            </p:stCondLst>
                            <p:childTnLst>
                              <p:par>
                                <p:cTn id="205" presetID="56" presetClass="path" presetSubtype="0" accel="50000" decel="50000" fill="hold" grpId="1" nodeType="clickEffect">
                                  <p:stCondLst>
                                    <p:cond delay="0"/>
                                  </p:stCondLst>
                                  <p:childTnLst>
                                    <p:animMotion origin="layout" path="M 0 0  L 0.25 -0.33333  E" pathEditMode="relative" ptsTypes="">
                                      <p:cBhvr>
                                        <p:cTn id="206" dur="2000" fill="hold"/>
                                        <p:tgtEl>
                                          <p:spTgt spid="118"/>
                                        </p:tgtEl>
                                        <p:attrNameLst>
                                          <p:attrName>ppt_x</p:attrName>
                                          <p:attrName>ppt_y</p:attrName>
                                        </p:attrNameLst>
                                      </p:cBhvr>
                                    </p:animMotion>
                                  </p:childTnLst>
                                </p:cTn>
                              </p:par>
                              <p:par>
                                <p:cTn id="207" presetID="56" presetClass="path" presetSubtype="0" accel="50000" decel="50000" fill="hold" grpId="1" nodeType="withEffect">
                                  <p:stCondLst>
                                    <p:cond delay="0"/>
                                  </p:stCondLst>
                                  <p:childTnLst>
                                    <p:animMotion origin="layout" path="M 0 0  L 0.25 -0.33333  E" pathEditMode="relative" ptsTypes="">
                                      <p:cBhvr>
                                        <p:cTn id="208" dur="2000" fill="hold"/>
                                        <p:tgtEl>
                                          <p:spTgt spid="119"/>
                                        </p:tgtEl>
                                        <p:attrNameLst>
                                          <p:attrName>ppt_x</p:attrName>
                                          <p:attrName>ppt_y</p:attrName>
                                        </p:attrNameLst>
                                      </p:cBhvr>
                                    </p:animMotion>
                                  </p:childTnLst>
                                </p:cTn>
                              </p:par>
                              <p:par>
                                <p:cTn id="209" presetID="56" presetClass="path" presetSubtype="0" accel="50000" decel="50000" fill="hold" grpId="1" nodeType="withEffect">
                                  <p:stCondLst>
                                    <p:cond delay="0"/>
                                  </p:stCondLst>
                                  <p:childTnLst>
                                    <p:animMotion origin="layout" path="M 0 0  L 0.25 -0.33333  E" pathEditMode="relative" ptsTypes="">
                                      <p:cBhvr>
                                        <p:cTn id="210" dur="2000" fill="hold"/>
                                        <p:tgtEl>
                                          <p:spTgt spid="120"/>
                                        </p:tgtEl>
                                        <p:attrNameLst>
                                          <p:attrName>ppt_x</p:attrName>
                                          <p:attrName>ppt_y</p:attrName>
                                        </p:attrNameLst>
                                      </p:cBhvr>
                                    </p:animMotion>
                                  </p:childTnLst>
                                </p:cTn>
                              </p:par>
                              <p:par>
                                <p:cTn id="211" presetID="56" presetClass="path" presetSubtype="0" accel="50000" decel="50000" fill="hold" grpId="1" nodeType="withEffect">
                                  <p:stCondLst>
                                    <p:cond delay="0"/>
                                  </p:stCondLst>
                                  <p:childTnLst>
                                    <p:animMotion origin="layout" path="M 0 0  L 0.25 -0.33333  E" pathEditMode="relative" ptsTypes="">
                                      <p:cBhvr>
                                        <p:cTn id="212" dur="2000" fill="hold"/>
                                        <p:tgtEl>
                                          <p:spTgt spid="121"/>
                                        </p:tgtEl>
                                        <p:attrNameLst>
                                          <p:attrName>ppt_x</p:attrName>
                                          <p:attrName>ppt_y</p:attrName>
                                        </p:attrNameLst>
                                      </p:cBhvr>
                                    </p:animMotion>
                                  </p:childTnLst>
                                </p:cTn>
                              </p:par>
                              <p:par>
                                <p:cTn id="213" presetID="56" presetClass="path" presetSubtype="0" accel="50000" decel="50000" fill="hold" grpId="1" nodeType="withEffect">
                                  <p:stCondLst>
                                    <p:cond delay="0"/>
                                  </p:stCondLst>
                                  <p:childTnLst>
                                    <p:animMotion origin="layout" path="M 0 0  L 0.25 -0.33333  E" pathEditMode="relative" ptsTypes="">
                                      <p:cBhvr>
                                        <p:cTn id="214" dur="2000" fill="hold"/>
                                        <p:tgtEl>
                                          <p:spTgt spid="122"/>
                                        </p:tgtEl>
                                        <p:attrNameLst>
                                          <p:attrName>ppt_x</p:attrName>
                                          <p:attrName>ppt_y</p:attrName>
                                        </p:attrNameLst>
                                      </p:cBhvr>
                                    </p:animMotion>
                                  </p:childTnLst>
                                </p:cTn>
                              </p:par>
                              <p:par>
                                <p:cTn id="215" presetID="56" presetClass="path" presetSubtype="0" accel="50000" decel="50000" fill="hold" grpId="1" nodeType="withEffect">
                                  <p:stCondLst>
                                    <p:cond delay="0"/>
                                  </p:stCondLst>
                                  <p:childTnLst>
                                    <p:animMotion origin="layout" path="M 0 0  L 0.25 -0.33333  E" pathEditMode="relative" ptsTypes="">
                                      <p:cBhvr>
                                        <p:cTn id="216" dur="2000" fill="hold"/>
                                        <p:tgtEl>
                                          <p:spTgt spid="123"/>
                                        </p:tgtEl>
                                        <p:attrNameLst>
                                          <p:attrName>ppt_x</p:attrName>
                                          <p:attrName>ppt_y</p:attrName>
                                        </p:attrNameLst>
                                      </p:cBhvr>
                                    </p:animMotion>
                                  </p:childTnLst>
                                </p:cTn>
                              </p:par>
                              <p:par>
                                <p:cTn id="217" presetID="56" presetClass="path" presetSubtype="0" accel="50000" decel="50000" fill="hold" grpId="1" nodeType="withEffect">
                                  <p:stCondLst>
                                    <p:cond delay="0"/>
                                  </p:stCondLst>
                                  <p:childTnLst>
                                    <p:animMotion origin="layout" path="M 0 0  L 0.25 -0.33333  E" pathEditMode="relative" ptsTypes="">
                                      <p:cBhvr>
                                        <p:cTn id="218" dur="2000" fill="hold"/>
                                        <p:tgtEl>
                                          <p:spTgt spid="124"/>
                                        </p:tgtEl>
                                        <p:attrNameLst>
                                          <p:attrName>ppt_x</p:attrName>
                                          <p:attrName>ppt_y</p:attrName>
                                        </p:attrNameLst>
                                      </p:cBhvr>
                                    </p:animMotion>
                                  </p:childTnLst>
                                </p:cTn>
                              </p:par>
                              <p:par>
                                <p:cTn id="219" presetID="56" presetClass="path" presetSubtype="0" accel="50000" decel="50000" fill="hold" grpId="1" nodeType="withEffect">
                                  <p:stCondLst>
                                    <p:cond delay="0"/>
                                  </p:stCondLst>
                                  <p:childTnLst>
                                    <p:animMotion origin="layout" path="M 0 0  L 0.25 -0.33333  E" pathEditMode="relative" ptsTypes="">
                                      <p:cBhvr>
                                        <p:cTn id="220" dur="2000" fill="hold"/>
                                        <p:tgtEl>
                                          <p:spTgt spid="125"/>
                                        </p:tgtEl>
                                        <p:attrNameLst>
                                          <p:attrName>ppt_x</p:attrName>
                                          <p:attrName>ppt_y</p:attrName>
                                        </p:attrNameLst>
                                      </p:cBhvr>
                                    </p:animMotion>
                                  </p:childTnLst>
                                </p:cTn>
                              </p:par>
                              <p:par>
                                <p:cTn id="221" presetID="56" presetClass="path" presetSubtype="0" accel="50000" decel="50000" fill="hold" grpId="1" nodeType="withEffect">
                                  <p:stCondLst>
                                    <p:cond delay="0"/>
                                  </p:stCondLst>
                                  <p:childTnLst>
                                    <p:animMotion origin="layout" path="M 0 0  L 0.25 -0.33333  E" pathEditMode="relative" ptsTypes="">
                                      <p:cBhvr>
                                        <p:cTn id="222" dur="2000" fill="hold"/>
                                        <p:tgtEl>
                                          <p:spTgt spid="126"/>
                                        </p:tgtEl>
                                        <p:attrNameLst>
                                          <p:attrName>ppt_x</p:attrName>
                                          <p:attrName>ppt_y</p:attrName>
                                        </p:attrNameLst>
                                      </p:cBhvr>
                                    </p:animMotion>
                                  </p:childTnLst>
                                </p:cTn>
                              </p:par>
                              <p:par>
                                <p:cTn id="223" presetID="56" presetClass="path" presetSubtype="0" accel="50000" decel="50000" fill="hold" grpId="1" nodeType="withEffect">
                                  <p:stCondLst>
                                    <p:cond delay="0"/>
                                  </p:stCondLst>
                                  <p:childTnLst>
                                    <p:animMotion origin="layout" path="M 0 0  L 0.25 -0.33333  E" pathEditMode="relative" ptsTypes="">
                                      <p:cBhvr>
                                        <p:cTn id="224" dur="2000" fill="hold"/>
                                        <p:tgtEl>
                                          <p:spTgt spid="127"/>
                                        </p:tgtEl>
                                        <p:attrNameLst>
                                          <p:attrName>ppt_x</p:attrName>
                                          <p:attrName>ppt_y</p:attrName>
                                        </p:attrNameLst>
                                      </p:cBhvr>
                                    </p:animMotion>
                                  </p:childTnLst>
                                </p:cTn>
                              </p:par>
                              <p:par>
                                <p:cTn id="225" presetID="56" presetClass="path" presetSubtype="0" accel="50000" decel="50000" fill="hold" grpId="1" nodeType="withEffect">
                                  <p:stCondLst>
                                    <p:cond delay="0"/>
                                  </p:stCondLst>
                                  <p:childTnLst>
                                    <p:animMotion origin="layout" path="M 0 0  L 0.25 -0.33333  E" pathEditMode="relative" ptsTypes="">
                                      <p:cBhvr>
                                        <p:cTn id="226" dur="2000" fill="hold"/>
                                        <p:tgtEl>
                                          <p:spTgt spid="128"/>
                                        </p:tgtEl>
                                        <p:attrNameLst>
                                          <p:attrName>ppt_x</p:attrName>
                                          <p:attrName>ppt_y</p:attrName>
                                        </p:attrNameLst>
                                      </p:cBhvr>
                                    </p:animMotion>
                                  </p:childTnLst>
                                </p:cTn>
                              </p:par>
                              <p:par>
                                <p:cTn id="227" presetID="56" presetClass="path" presetSubtype="0" accel="50000" decel="50000" fill="hold" grpId="1" nodeType="withEffect">
                                  <p:stCondLst>
                                    <p:cond delay="0"/>
                                  </p:stCondLst>
                                  <p:childTnLst>
                                    <p:animMotion origin="layout" path="M 0 0  L 0.25 -0.33333  E" pathEditMode="relative" ptsTypes="">
                                      <p:cBhvr>
                                        <p:cTn id="228" dur="2000" fill="hold"/>
                                        <p:tgtEl>
                                          <p:spTgt spid="129"/>
                                        </p:tgtEl>
                                        <p:attrNameLst>
                                          <p:attrName>ppt_x</p:attrName>
                                          <p:attrName>ppt_y</p:attrName>
                                        </p:attrNameLst>
                                      </p:cBhvr>
                                    </p:animMotion>
                                  </p:childTnLst>
                                </p:cTn>
                              </p:par>
                              <p:par>
                                <p:cTn id="229" presetID="56" presetClass="path" presetSubtype="0" accel="50000" decel="50000" fill="hold" grpId="1" nodeType="withEffect">
                                  <p:stCondLst>
                                    <p:cond delay="0"/>
                                  </p:stCondLst>
                                  <p:childTnLst>
                                    <p:animMotion origin="layout" path="M 0 0  L 0.25 -0.33333  E" pathEditMode="relative" ptsTypes="">
                                      <p:cBhvr>
                                        <p:cTn id="230" dur="2000" fill="hold"/>
                                        <p:tgtEl>
                                          <p:spTgt spid="130"/>
                                        </p:tgtEl>
                                        <p:attrNameLst>
                                          <p:attrName>ppt_x</p:attrName>
                                          <p:attrName>ppt_y</p:attrName>
                                        </p:attrNameLst>
                                      </p:cBhvr>
                                    </p:animMotion>
                                  </p:childTnLst>
                                </p:cTn>
                              </p:par>
                              <p:par>
                                <p:cTn id="231" presetID="56" presetClass="path" presetSubtype="0" accel="50000" decel="50000" fill="hold" nodeType="withEffect">
                                  <p:stCondLst>
                                    <p:cond delay="0"/>
                                  </p:stCondLst>
                                  <p:childTnLst>
                                    <p:animMotion origin="layout" path="M 0 0  L 0.25 -0.33333  E" pathEditMode="relative" ptsTypes="">
                                      <p:cBhvr>
                                        <p:cTn id="232" dur="2000" fill="hold"/>
                                        <p:tgtEl>
                                          <p:spTgt spid="131"/>
                                        </p:tgtEl>
                                        <p:attrNameLst>
                                          <p:attrName>ppt_x</p:attrName>
                                          <p:attrName>ppt_y</p:attrName>
                                        </p:attrNameLst>
                                      </p:cBhvr>
                                    </p:animMotion>
                                  </p:childTnLst>
                                </p:cTn>
                              </p:par>
                              <p:par>
                                <p:cTn id="233" presetID="56" presetClass="path" presetSubtype="0" accel="50000" decel="50000" fill="hold" grpId="1" nodeType="withEffect">
                                  <p:stCondLst>
                                    <p:cond delay="0"/>
                                  </p:stCondLst>
                                  <p:childTnLst>
                                    <p:animMotion origin="layout" path="M 0 0  L 0.25 -0.33333  E" pathEditMode="relative" ptsTypes="">
                                      <p:cBhvr>
                                        <p:cTn id="234" dur="2000" fill="hold"/>
                                        <p:tgtEl>
                                          <p:spTgt spid="132"/>
                                        </p:tgtEl>
                                        <p:attrNameLst>
                                          <p:attrName>ppt_x</p:attrName>
                                          <p:attrName>ppt_y</p:attrName>
                                        </p:attrNameLst>
                                      </p:cBhvr>
                                    </p:animMotion>
                                  </p:childTnLst>
                                </p:cTn>
                              </p:par>
                              <p:par>
                                <p:cTn id="235" presetID="56" presetClass="path" presetSubtype="0" accel="50000" decel="50000" fill="hold" grpId="1" nodeType="withEffect">
                                  <p:stCondLst>
                                    <p:cond delay="0"/>
                                  </p:stCondLst>
                                  <p:childTnLst>
                                    <p:animMotion origin="layout" path="M 0 0  L 0.25 -0.33333  E" pathEditMode="relative" ptsTypes="">
                                      <p:cBhvr>
                                        <p:cTn id="236" dur="2000" fill="hold"/>
                                        <p:tgtEl>
                                          <p:spTgt spid="133"/>
                                        </p:tgtEl>
                                        <p:attrNameLst>
                                          <p:attrName>ppt_x</p:attrName>
                                          <p:attrName>ppt_y</p:attrName>
                                        </p:attrNameLst>
                                      </p:cBhvr>
                                    </p:animMotion>
                                  </p:childTnLst>
                                </p:cTn>
                              </p:par>
                              <p:par>
                                <p:cTn id="237" presetID="56" presetClass="path" presetSubtype="0" accel="50000" decel="50000" fill="hold" grpId="1" nodeType="withEffect">
                                  <p:stCondLst>
                                    <p:cond delay="0"/>
                                  </p:stCondLst>
                                  <p:childTnLst>
                                    <p:animMotion origin="layout" path="M 0 0  L 0.25 -0.33333  E" pathEditMode="relative" ptsTypes="">
                                      <p:cBhvr>
                                        <p:cTn id="238" dur="2000" fill="hold"/>
                                        <p:tgtEl>
                                          <p:spTgt spid="134"/>
                                        </p:tgtEl>
                                        <p:attrNameLst>
                                          <p:attrName>ppt_x</p:attrName>
                                          <p:attrName>ppt_y</p:attrName>
                                        </p:attrNameLst>
                                      </p:cBhvr>
                                    </p:animMotion>
                                  </p:childTnLst>
                                </p:cTn>
                              </p:par>
                              <p:par>
                                <p:cTn id="239" presetID="56" presetClass="path" presetSubtype="0" accel="50000" decel="50000" fill="hold" grpId="1" nodeType="withEffect">
                                  <p:stCondLst>
                                    <p:cond delay="0"/>
                                  </p:stCondLst>
                                  <p:childTnLst>
                                    <p:animMotion origin="layout" path="M 0 0  L 0.25 -0.33333  E" pathEditMode="relative" ptsTypes="">
                                      <p:cBhvr>
                                        <p:cTn id="240" dur="2000" fill="hold"/>
                                        <p:tgtEl>
                                          <p:spTgt spid="135"/>
                                        </p:tgtEl>
                                        <p:attrNameLst>
                                          <p:attrName>ppt_x</p:attrName>
                                          <p:attrName>ppt_y</p:attrName>
                                        </p:attrNameLst>
                                      </p:cBhvr>
                                    </p:animMotion>
                                  </p:childTnLst>
                                </p:cTn>
                              </p:par>
                              <p:par>
                                <p:cTn id="241" presetID="56" presetClass="path" presetSubtype="0" accel="50000" decel="50000" fill="hold" grpId="1" nodeType="withEffect">
                                  <p:stCondLst>
                                    <p:cond delay="0"/>
                                  </p:stCondLst>
                                  <p:childTnLst>
                                    <p:animMotion origin="layout" path="M 0 0  L 0.25 -0.33333  E" pathEditMode="relative" ptsTypes="">
                                      <p:cBhvr>
                                        <p:cTn id="242" dur="2000" fill="hold"/>
                                        <p:tgtEl>
                                          <p:spTgt spid="136"/>
                                        </p:tgtEl>
                                        <p:attrNameLst>
                                          <p:attrName>ppt_x</p:attrName>
                                          <p:attrName>ppt_y</p:attrName>
                                        </p:attrNameLst>
                                      </p:cBhvr>
                                    </p:animMotion>
                                  </p:childTnLst>
                                </p:cTn>
                              </p:par>
                              <p:par>
                                <p:cTn id="243" presetID="56" presetClass="path" presetSubtype="0" accel="50000" decel="50000" fill="hold" grpId="1" nodeType="withEffect">
                                  <p:stCondLst>
                                    <p:cond delay="0"/>
                                  </p:stCondLst>
                                  <p:childTnLst>
                                    <p:animMotion origin="layout" path="M 0 0  L 0.25 -0.33333  E" pathEditMode="relative" ptsTypes="">
                                      <p:cBhvr>
                                        <p:cTn id="244" dur="2000" fill="hold"/>
                                        <p:tgtEl>
                                          <p:spTgt spid="137"/>
                                        </p:tgtEl>
                                        <p:attrNameLst>
                                          <p:attrName>ppt_x</p:attrName>
                                          <p:attrName>ppt_y</p:attrName>
                                        </p:attrNameLst>
                                      </p:cBhvr>
                                    </p:animMotion>
                                  </p:childTnLst>
                                </p:cTn>
                              </p:par>
                              <p:par>
                                <p:cTn id="245" presetID="56" presetClass="path" presetSubtype="0" accel="50000" decel="50000" fill="hold" grpId="1" nodeType="withEffect">
                                  <p:stCondLst>
                                    <p:cond delay="0"/>
                                  </p:stCondLst>
                                  <p:childTnLst>
                                    <p:animMotion origin="layout" path="M 0 0  L 0.25 -0.33333  E" pathEditMode="relative" ptsTypes="">
                                      <p:cBhvr>
                                        <p:cTn id="246" dur="2000" fill="hold"/>
                                        <p:tgtEl>
                                          <p:spTgt spid="138"/>
                                        </p:tgtEl>
                                        <p:attrNameLst>
                                          <p:attrName>ppt_x</p:attrName>
                                          <p:attrName>ppt_y</p:attrName>
                                        </p:attrNameLst>
                                      </p:cBhvr>
                                    </p:animMotion>
                                  </p:childTnLst>
                                </p:cTn>
                              </p:par>
                              <p:par>
                                <p:cTn id="247" presetID="56" presetClass="path" presetSubtype="0" accel="50000" decel="50000" fill="hold" grpId="1" nodeType="withEffect">
                                  <p:stCondLst>
                                    <p:cond delay="0"/>
                                  </p:stCondLst>
                                  <p:childTnLst>
                                    <p:animMotion origin="layout" path="M 0 0  L 0.25 -0.33333  E" pathEditMode="relative" ptsTypes="">
                                      <p:cBhvr>
                                        <p:cTn id="248" dur="2000" fill="hold"/>
                                        <p:tgtEl>
                                          <p:spTgt spid="139"/>
                                        </p:tgtEl>
                                        <p:attrNameLst>
                                          <p:attrName>ppt_x</p:attrName>
                                          <p:attrName>ppt_y</p:attrName>
                                        </p:attrNameLst>
                                      </p:cBhvr>
                                    </p:animMotion>
                                  </p:childTnLst>
                                </p:cTn>
                              </p:par>
                              <p:par>
                                <p:cTn id="249" presetID="56" presetClass="path" presetSubtype="0" accel="50000" decel="50000" fill="hold" grpId="1" nodeType="withEffect">
                                  <p:stCondLst>
                                    <p:cond delay="0"/>
                                  </p:stCondLst>
                                  <p:childTnLst>
                                    <p:animMotion origin="layout" path="M 0 0  L 0.25 -0.33333  E" pathEditMode="relative" ptsTypes="">
                                      <p:cBhvr>
                                        <p:cTn id="250" dur="2000" fill="hold"/>
                                        <p:tgtEl>
                                          <p:spTgt spid="140"/>
                                        </p:tgtEl>
                                        <p:attrNameLst>
                                          <p:attrName>ppt_x</p:attrName>
                                          <p:attrName>ppt_y</p:attrName>
                                        </p:attrNameLst>
                                      </p:cBhvr>
                                    </p:animMotion>
                                  </p:childTnLst>
                                </p:cTn>
                              </p:par>
                              <p:par>
                                <p:cTn id="251" presetID="56" presetClass="path" presetSubtype="0" accel="50000" decel="50000" fill="hold" grpId="1" nodeType="withEffect">
                                  <p:stCondLst>
                                    <p:cond delay="0"/>
                                  </p:stCondLst>
                                  <p:childTnLst>
                                    <p:animMotion origin="layout" path="M 0 0  L 0.25 -0.33333  E" pathEditMode="relative" ptsTypes="">
                                      <p:cBhvr>
                                        <p:cTn id="252" dur="2000" fill="hold"/>
                                        <p:tgtEl>
                                          <p:spTgt spid="141"/>
                                        </p:tgtEl>
                                        <p:attrNameLst>
                                          <p:attrName>ppt_x</p:attrName>
                                          <p:attrName>ppt_y</p:attrName>
                                        </p:attrNameLst>
                                      </p:cBhvr>
                                    </p:animMotion>
                                  </p:childTnLst>
                                </p:cTn>
                              </p:par>
                              <p:par>
                                <p:cTn id="253" presetID="56" presetClass="path" presetSubtype="0" accel="50000" decel="50000" fill="hold" grpId="1" nodeType="withEffect">
                                  <p:stCondLst>
                                    <p:cond delay="0"/>
                                  </p:stCondLst>
                                  <p:childTnLst>
                                    <p:animMotion origin="layout" path="M 0 0  L 0.25 -0.33333  E" pathEditMode="relative" ptsTypes="">
                                      <p:cBhvr>
                                        <p:cTn id="254" dur="2000" fill="hold"/>
                                        <p:tgtEl>
                                          <p:spTgt spid="142"/>
                                        </p:tgtEl>
                                        <p:attrNameLst>
                                          <p:attrName>ppt_x</p:attrName>
                                          <p:attrName>ppt_y</p:attrName>
                                        </p:attrNameLst>
                                      </p:cBhvr>
                                    </p:animMotion>
                                  </p:childTnLst>
                                </p:cTn>
                              </p:par>
                              <p:par>
                                <p:cTn id="255" presetID="56" presetClass="path" presetSubtype="0" accel="50000" decel="50000" fill="hold" grpId="1" nodeType="withEffect">
                                  <p:stCondLst>
                                    <p:cond delay="0"/>
                                  </p:stCondLst>
                                  <p:childTnLst>
                                    <p:animMotion origin="layout" path="M 0 0  L 0.25 -0.33333  E" pathEditMode="relative" ptsTypes="">
                                      <p:cBhvr>
                                        <p:cTn id="256" dur="2000" fill="hold"/>
                                        <p:tgtEl>
                                          <p:spTgt spid="143"/>
                                        </p:tgtEl>
                                        <p:attrNameLst>
                                          <p:attrName>ppt_x</p:attrName>
                                          <p:attrName>ppt_y</p:attrName>
                                        </p:attrNameLst>
                                      </p:cBhvr>
                                    </p:animMotion>
                                  </p:childTnLst>
                                </p:cTn>
                              </p:par>
                              <p:par>
                                <p:cTn id="257" presetID="56" presetClass="path" presetSubtype="0" accel="50000" decel="50000" fill="hold" grpId="1" nodeType="withEffect">
                                  <p:stCondLst>
                                    <p:cond delay="0"/>
                                  </p:stCondLst>
                                  <p:childTnLst>
                                    <p:animMotion origin="layout" path="M 0 0  L 0.25 -0.33333  E" pathEditMode="relative" ptsTypes="">
                                      <p:cBhvr>
                                        <p:cTn id="258" dur="2000" fill="hold"/>
                                        <p:tgtEl>
                                          <p:spTgt spid="144"/>
                                        </p:tgtEl>
                                        <p:attrNameLst>
                                          <p:attrName>ppt_x</p:attrName>
                                          <p:attrName>ppt_y</p:attrName>
                                        </p:attrNameLst>
                                      </p:cBhvr>
                                    </p:animMotion>
                                  </p:childTnLst>
                                </p:cTn>
                              </p:par>
                              <p:par>
                                <p:cTn id="259" presetID="56" presetClass="path" presetSubtype="0" accel="50000" decel="50000" fill="hold" nodeType="withEffect">
                                  <p:stCondLst>
                                    <p:cond delay="0"/>
                                  </p:stCondLst>
                                  <p:childTnLst>
                                    <p:animMotion origin="layout" path="M 0 0  L 0.25 -0.33333  E" pathEditMode="relative" ptsTypes="">
                                      <p:cBhvr>
                                        <p:cTn id="260" dur="2000" fill="hold"/>
                                        <p:tgtEl>
                                          <p:spTgt spid="145"/>
                                        </p:tgtEl>
                                        <p:attrNameLst>
                                          <p:attrName>ppt_x</p:attrName>
                                          <p:attrName>ppt_y</p:attrName>
                                        </p:attrNameLst>
                                      </p:cBhvr>
                                    </p:animMotion>
                                  </p:childTnLst>
                                </p:cTn>
                              </p:par>
                              <p:par>
                                <p:cTn id="261" presetID="56" presetClass="path" presetSubtype="0" accel="50000" decel="50000" fill="hold" grpId="1" nodeType="withEffect">
                                  <p:stCondLst>
                                    <p:cond delay="0"/>
                                  </p:stCondLst>
                                  <p:childTnLst>
                                    <p:animMotion origin="layout" path="M 0 0  L 0.25 -0.33333  E" pathEditMode="relative" ptsTypes="">
                                      <p:cBhvr>
                                        <p:cTn id="262" dur="2000" fill="hold"/>
                                        <p:tgtEl>
                                          <p:spTgt spid="146"/>
                                        </p:tgtEl>
                                        <p:attrNameLst>
                                          <p:attrName>ppt_x</p:attrName>
                                          <p:attrName>ppt_y</p:attrName>
                                        </p:attrNameLst>
                                      </p:cBhvr>
                                    </p:animMotion>
                                  </p:childTnLst>
                                </p:cTn>
                              </p:par>
                              <p:par>
                                <p:cTn id="263" presetID="56" presetClass="path" presetSubtype="0" accel="50000" decel="50000" fill="hold" grpId="1" nodeType="withEffect">
                                  <p:stCondLst>
                                    <p:cond delay="0"/>
                                  </p:stCondLst>
                                  <p:childTnLst>
                                    <p:animMotion origin="layout" path="M 0 0  L 0.25 -0.33333  E" pathEditMode="relative" ptsTypes="">
                                      <p:cBhvr>
                                        <p:cTn id="264" dur="2000" fill="hold"/>
                                        <p:tgtEl>
                                          <p:spTgt spid="147"/>
                                        </p:tgtEl>
                                        <p:attrNameLst>
                                          <p:attrName>ppt_x</p:attrName>
                                          <p:attrName>ppt_y</p:attrName>
                                        </p:attrNameLst>
                                      </p:cBhvr>
                                    </p:animMotion>
                                  </p:childTnLst>
                                </p:cTn>
                              </p:par>
                              <p:par>
                                <p:cTn id="265" presetID="56" presetClass="path" presetSubtype="0" accel="50000" decel="50000" fill="hold" grpId="1" nodeType="withEffect">
                                  <p:stCondLst>
                                    <p:cond delay="0"/>
                                  </p:stCondLst>
                                  <p:childTnLst>
                                    <p:animMotion origin="layout" path="M 0 0  L 0.25 -0.33333  E" pathEditMode="relative" ptsTypes="">
                                      <p:cBhvr>
                                        <p:cTn id="266" dur="2000" fill="hold"/>
                                        <p:tgtEl>
                                          <p:spTgt spid="148"/>
                                        </p:tgtEl>
                                        <p:attrNameLst>
                                          <p:attrName>ppt_x</p:attrName>
                                          <p:attrName>ppt_y</p:attrName>
                                        </p:attrNameLst>
                                      </p:cBhvr>
                                    </p:animMotion>
                                  </p:childTnLst>
                                </p:cTn>
                              </p:par>
                              <p:par>
                                <p:cTn id="267" presetID="56" presetClass="path" presetSubtype="0" accel="50000" decel="50000" fill="hold" grpId="1" nodeType="withEffect">
                                  <p:stCondLst>
                                    <p:cond delay="0"/>
                                  </p:stCondLst>
                                  <p:childTnLst>
                                    <p:animMotion origin="layout" path="M 0 0  L 0.25 -0.33333  E" pathEditMode="relative" ptsTypes="">
                                      <p:cBhvr>
                                        <p:cTn id="268" dur="2000" fill="hold"/>
                                        <p:tgtEl>
                                          <p:spTgt spid="149"/>
                                        </p:tgtEl>
                                        <p:attrNameLst>
                                          <p:attrName>ppt_x</p:attrName>
                                          <p:attrName>ppt_y</p:attrName>
                                        </p:attrNameLst>
                                      </p:cBhvr>
                                    </p:animMotion>
                                  </p:childTnLst>
                                </p:cTn>
                              </p:par>
                              <p:par>
                                <p:cTn id="269" presetID="56" presetClass="path" presetSubtype="0" accel="50000" decel="50000" fill="hold" grpId="1" nodeType="withEffect">
                                  <p:stCondLst>
                                    <p:cond delay="0"/>
                                  </p:stCondLst>
                                  <p:childTnLst>
                                    <p:animMotion origin="layout" path="M 0 0  L 0.25 -0.33333  E" pathEditMode="relative" ptsTypes="">
                                      <p:cBhvr>
                                        <p:cTn id="270" dur="2000" fill="hold"/>
                                        <p:tgtEl>
                                          <p:spTgt spid="150"/>
                                        </p:tgtEl>
                                        <p:attrNameLst>
                                          <p:attrName>ppt_x</p:attrName>
                                          <p:attrName>ppt_y</p:attrName>
                                        </p:attrNameLst>
                                      </p:cBhvr>
                                    </p:animMotion>
                                  </p:childTnLst>
                                </p:cTn>
                              </p:par>
                              <p:par>
                                <p:cTn id="271" presetID="56" presetClass="path" presetSubtype="0" accel="50000" decel="50000" fill="hold" grpId="1" nodeType="withEffect">
                                  <p:stCondLst>
                                    <p:cond delay="0"/>
                                  </p:stCondLst>
                                  <p:childTnLst>
                                    <p:animMotion origin="layout" path="M 0 0  L 0.25 -0.33333  E" pathEditMode="relative" ptsTypes="">
                                      <p:cBhvr>
                                        <p:cTn id="272" dur="2000" fill="hold"/>
                                        <p:tgtEl>
                                          <p:spTgt spid="151"/>
                                        </p:tgtEl>
                                        <p:attrNameLst>
                                          <p:attrName>ppt_x</p:attrName>
                                          <p:attrName>ppt_y</p:attrName>
                                        </p:attrNameLst>
                                      </p:cBhvr>
                                    </p:animMotion>
                                  </p:childTnLst>
                                </p:cTn>
                              </p:par>
                              <p:par>
                                <p:cTn id="273" presetID="56" presetClass="path" presetSubtype="0" accel="50000" decel="50000" fill="hold" grpId="1" nodeType="withEffect">
                                  <p:stCondLst>
                                    <p:cond delay="0"/>
                                  </p:stCondLst>
                                  <p:childTnLst>
                                    <p:animMotion origin="layout" path="M 0 0  L 0.25 -0.33333  E" pathEditMode="relative" ptsTypes="">
                                      <p:cBhvr>
                                        <p:cTn id="274" dur="2000" fill="hold"/>
                                        <p:tgtEl>
                                          <p:spTgt spid="152"/>
                                        </p:tgtEl>
                                        <p:attrNameLst>
                                          <p:attrName>ppt_x</p:attrName>
                                          <p:attrName>ppt_y</p:attrName>
                                        </p:attrNameLst>
                                      </p:cBhvr>
                                    </p:animMotion>
                                  </p:childTnLst>
                                </p:cTn>
                              </p:par>
                              <p:par>
                                <p:cTn id="275" presetID="56" presetClass="path" presetSubtype="0" accel="50000" decel="50000" fill="hold" grpId="1" nodeType="withEffect">
                                  <p:stCondLst>
                                    <p:cond delay="0"/>
                                  </p:stCondLst>
                                  <p:childTnLst>
                                    <p:animMotion origin="layout" path="M 0 0  L 0.25 -0.33333  E" pathEditMode="relative" ptsTypes="">
                                      <p:cBhvr>
                                        <p:cTn id="276" dur="2000" fill="hold"/>
                                        <p:tgtEl>
                                          <p:spTgt spid="153"/>
                                        </p:tgtEl>
                                        <p:attrNameLst>
                                          <p:attrName>ppt_x</p:attrName>
                                          <p:attrName>ppt_y</p:attrName>
                                        </p:attrNameLst>
                                      </p:cBhvr>
                                    </p:animMotion>
                                  </p:childTnLst>
                                </p:cTn>
                              </p:par>
                              <p:par>
                                <p:cTn id="277" presetID="56" presetClass="path" presetSubtype="0" accel="50000" decel="50000" fill="hold" grpId="1" nodeType="withEffect">
                                  <p:stCondLst>
                                    <p:cond delay="0"/>
                                  </p:stCondLst>
                                  <p:childTnLst>
                                    <p:animMotion origin="layout" path="M 0 0  L 0.25 -0.33333  E" pathEditMode="relative" ptsTypes="">
                                      <p:cBhvr>
                                        <p:cTn id="278" dur="2000" fill="hold"/>
                                        <p:tgtEl>
                                          <p:spTgt spid="154"/>
                                        </p:tgtEl>
                                        <p:attrNameLst>
                                          <p:attrName>ppt_x</p:attrName>
                                          <p:attrName>ppt_y</p:attrName>
                                        </p:attrNameLst>
                                      </p:cBhvr>
                                    </p:animMotion>
                                  </p:childTnLst>
                                </p:cTn>
                              </p:par>
                              <p:par>
                                <p:cTn id="279" presetID="56" presetClass="path" presetSubtype="0" accel="50000" decel="50000" fill="hold" grpId="1" nodeType="withEffect">
                                  <p:stCondLst>
                                    <p:cond delay="0"/>
                                  </p:stCondLst>
                                  <p:childTnLst>
                                    <p:animMotion origin="layout" path="M 0 0  L 0.25 -0.33333  E" pathEditMode="relative" ptsTypes="">
                                      <p:cBhvr>
                                        <p:cTn id="280" dur="2000" fill="hold"/>
                                        <p:tgtEl>
                                          <p:spTgt spid="155"/>
                                        </p:tgtEl>
                                        <p:attrNameLst>
                                          <p:attrName>ppt_x</p:attrName>
                                          <p:attrName>ppt_y</p:attrName>
                                        </p:attrNameLst>
                                      </p:cBhvr>
                                    </p:animMotion>
                                  </p:childTnLst>
                                </p:cTn>
                              </p:par>
                              <p:par>
                                <p:cTn id="281" presetID="56" presetClass="path" presetSubtype="0" accel="50000" decel="50000" fill="hold" grpId="1" nodeType="withEffect">
                                  <p:stCondLst>
                                    <p:cond delay="0"/>
                                  </p:stCondLst>
                                  <p:childTnLst>
                                    <p:animMotion origin="layout" path="M 0 0  L 0.25 -0.33333  E" pathEditMode="relative" ptsTypes="">
                                      <p:cBhvr>
                                        <p:cTn id="282" dur="2000" fill="hold"/>
                                        <p:tgtEl>
                                          <p:spTgt spid="156"/>
                                        </p:tgtEl>
                                        <p:attrNameLst>
                                          <p:attrName>ppt_x</p:attrName>
                                          <p:attrName>ppt_y</p:attrName>
                                        </p:attrNameLst>
                                      </p:cBhvr>
                                    </p:animMotion>
                                  </p:childTnLst>
                                </p:cTn>
                              </p:par>
                              <p:par>
                                <p:cTn id="283" presetID="56" presetClass="path" presetSubtype="0" accel="50000" decel="50000" fill="hold" grpId="1" nodeType="withEffect">
                                  <p:stCondLst>
                                    <p:cond delay="0"/>
                                  </p:stCondLst>
                                  <p:childTnLst>
                                    <p:animMotion origin="layout" path="M 0 0  L 0.25 -0.33333  E" pathEditMode="relative" ptsTypes="">
                                      <p:cBhvr>
                                        <p:cTn id="284" dur="2000" fill="hold"/>
                                        <p:tgtEl>
                                          <p:spTgt spid="157"/>
                                        </p:tgtEl>
                                        <p:attrNameLst>
                                          <p:attrName>ppt_x</p:attrName>
                                          <p:attrName>ppt_y</p:attrName>
                                        </p:attrNameLst>
                                      </p:cBhvr>
                                    </p:animMotion>
                                  </p:childTnLst>
                                </p:cTn>
                              </p:par>
                              <p:par>
                                <p:cTn id="285" presetID="56" presetClass="path" presetSubtype="0" accel="50000" decel="50000" fill="hold" grpId="1" nodeType="withEffect">
                                  <p:stCondLst>
                                    <p:cond delay="0"/>
                                  </p:stCondLst>
                                  <p:childTnLst>
                                    <p:animMotion origin="layout" path="M 0 0  L 0.25 -0.33333  E" pathEditMode="relative" ptsTypes="">
                                      <p:cBhvr>
                                        <p:cTn id="286" dur="2000" fill="hold"/>
                                        <p:tgtEl>
                                          <p:spTgt spid="158"/>
                                        </p:tgtEl>
                                        <p:attrNameLst>
                                          <p:attrName>ppt_x</p:attrName>
                                          <p:attrName>ppt_y</p:attrName>
                                        </p:attrNameLst>
                                      </p:cBhvr>
                                    </p:animMotion>
                                  </p:childTnLst>
                                </p:cTn>
                              </p:par>
                              <p:par>
                                <p:cTn id="287" presetID="56" presetClass="path" presetSubtype="0" accel="50000" decel="50000" fill="hold" nodeType="withEffect">
                                  <p:stCondLst>
                                    <p:cond delay="0"/>
                                  </p:stCondLst>
                                  <p:childTnLst>
                                    <p:animMotion origin="layout" path="M 0 0  L 0.25 -0.33333  E" pathEditMode="relative" ptsTypes="">
                                      <p:cBhvr>
                                        <p:cTn id="288" dur="2000" fill="hold"/>
                                        <p:tgtEl>
                                          <p:spTgt spid="159"/>
                                        </p:tgtEl>
                                        <p:attrNameLst>
                                          <p:attrName>ppt_x</p:attrName>
                                          <p:attrName>ppt_y</p:attrName>
                                        </p:attrNameLst>
                                      </p:cBhvr>
                                    </p:animMotion>
                                  </p:childTnLst>
                                </p:cTn>
                              </p:par>
                              <p:par>
                                <p:cTn id="289" presetID="56" presetClass="path" presetSubtype="0" accel="50000" decel="50000" fill="hold" grpId="1" nodeType="withEffect">
                                  <p:stCondLst>
                                    <p:cond delay="0"/>
                                  </p:stCondLst>
                                  <p:childTnLst>
                                    <p:animMotion origin="layout" path="M 0 0  L 0.25 -0.33333  E" pathEditMode="relative" ptsTypes="">
                                      <p:cBhvr>
                                        <p:cTn id="290" dur="2000" fill="hold"/>
                                        <p:tgtEl>
                                          <p:spTgt spid="160"/>
                                        </p:tgtEl>
                                        <p:attrNameLst>
                                          <p:attrName>ppt_x</p:attrName>
                                          <p:attrName>ppt_y</p:attrName>
                                        </p:attrNameLst>
                                      </p:cBhvr>
                                    </p:animMotion>
                                  </p:childTnLst>
                                </p:cTn>
                              </p:par>
                              <p:par>
                                <p:cTn id="291" presetID="56" presetClass="path" presetSubtype="0" accel="50000" decel="50000" fill="hold" grpId="1" nodeType="withEffect">
                                  <p:stCondLst>
                                    <p:cond delay="0"/>
                                  </p:stCondLst>
                                  <p:childTnLst>
                                    <p:animMotion origin="layout" path="M 0 0  L 0.25 -0.33333  E" pathEditMode="relative" ptsTypes="">
                                      <p:cBhvr>
                                        <p:cTn id="292" dur="2000" fill="hold"/>
                                        <p:tgtEl>
                                          <p:spTgt spid="161"/>
                                        </p:tgtEl>
                                        <p:attrNameLst>
                                          <p:attrName>ppt_x</p:attrName>
                                          <p:attrName>ppt_y</p:attrName>
                                        </p:attrNameLst>
                                      </p:cBhvr>
                                    </p:animMotion>
                                  </p:childTnLst>
                                </p:cTn>
                              </p:par>
                              <p:par>
                                <p:cTn id="293" presetID="56" presetClass="path" presetSubtype="0" accel="50000" decel="50000" fill="hold" grpId="1" nodeType="withEffect">
                                  <p:stCondLst>
                                    <p:cond delay="0"/>
                                  </p:stCondLst>
                                  <p:childTnLst>
                                    <p:animMotion origin="layout" path="M 0 0  L 0.25 -0.33333  E" pathEditMode="relative" ptsTypes="">
                                      <p:cBhvr>
                                        <p:cTn id="294" dur="2000" fill="hold"/>
                                        <p:tgtEl>
                                          <p:spTgt spid="162"/>
                                        </p:tgtEl>
                                        <p:attrNameLst>
                                          <p:attrName>ppt_x</p:attrName>
                                          <p:attrName>ppt_y</p:attrName>
                                        </p:attrNameLst>
                                      </p:cBhvr>
                                    </p:animMotion>
                                  </p:childTnLst>
                                </p:cTn>
                              </p:par>
                              <p:par>
                                <p:cTn id="295" presetID="56" presetClass="path" presetSubtype="0" accel="50000" decel="50000" fill="hold" grpId="1" nodeType="withEffect">
                                  <p:stCondLst>
                                    <p:cond delay="0"/>
                                  </p:stCondLst>
                                  <p:childTnLst>
                                    <p:animMotion origin="layout" path="M 0 0  L 0.25 -0.33333  E" pathEditMode="relative" ptsTypes="">
                                      <p:cBhvr>
                                        <p:cTn id="296" dur="2000" fill="hold"/>
                                        <p:tgtEl>
                                          <p:spTgt spid="163"/>
                                        </p:tgtEl>
                                        <p:attrNameLst>
                                          <p:attrName>ppt_x</p:attrName>
                                          <p:attrName>ppt_y</p:attrName>
                                        </p:attrNameLst>
                                      </p:cBhvr>
                                    </p:animMotion>
                                  </p:childTnLst>
                                </p:cTn>
                              </p:par>
                              <p:par>
                                <p:cTn id="297" presetID="56" presetClass="path" presetSubtype="0" accel="50000" decel="50000" fill="hold" grpId="1" nodeType="withEffect">
                                  <p:stCondLst>
                                    <p:cond delay="0"/>
                                  </p:stCondLst>
                                  <p:childTnLst>
                                    <p:animMotion origin="layout" path="M 0 0  L 0.25 -0.33333  E" pathEditMode="relative" ptsTypes="">
                                      <p:cBhvr>
                                        <p:cTn id="298" dur="2000" fill="hold"/>
                                        <p:tgtEl>
                                          <p:spTgt spid="164"/>
                                        </p:tgtEl>
                                        <p:attrNameLst>
                                          <p:attrName>ppt_x</p:attrName>
                                          <p:attrName>ppt_y</p:attrName>
                                        </p:attrNameLst>
                                      </p:cBhvr>
                                    </p:animMotion>
                                  </p:childTnLst>
                                </p:cTn>
                              </p:par>
                              <p:par>
                                <p:cTn id="299" presetID="56" presetClass="path" presetSubtype="0" accel="50000" decel="50000" fill="hold" grpId="1" nodeType="withEffect">
                                  <p:stCondLst>
                                    <p:cond delay="0"/>
                                  </p:stCondLst>
                                  <p:childTnLst>
                                    <p:animMotion origin="layout" path="M 0 0  L 0.25 -0.33333  E" pathEditMode="relative" ptsTypes="">
                                      <p:cBhvr>
                                        <p:cTn id="300" dur="2000" fill="hold"/>
                                        <p:tgtEl>
                                          <p:spTgt spid="165"/>
                                        </p:tgtEl>
                                        <p:attrNameLst>
                                          <p:attrName>ppt_x</p:attrName>
                                          <p:attrName>ppt_y</p:attrName>
                                        </p:attrNameLst>
                                      </p:cBhvr>
                                    </p:animMotion>
                                  </p:childTnLst>
                                </p:cTn>
                              </p:par>
                              <p:par>
                                <p:cTn id="301" presetID="56" presetClass="path" presetSubtype="0" accel="50000" decel="50000" fill="hold" grpId="1" nodeType="withEffect">
                                  <p:stCondLst>
                                    <p:cond delay="0"/>
                                  </p:stCondLst>
                                  <p:childTnLst>
                                    <p:animMotion origin="layout" path="M 0 0  L 0.25 -0.33333  E" pathEditMode="relative" ptsTypes="">
                                      <p:cBhvr>
                                        <p:cTn id="302" dur="2000" fill="hold"/>
                                        <p:tgtEl>
                                          <p:spTgt spid="166"/>
                                        </p:tgtEl>
                                        <p:attrNameLst>
                                          <p:attrName>ppt_x</p:attrName>
                                          <p:attrName>ppt_y</p:attrName>
                                        </p:attrNameLst>
                                      </p:cBhvr>
                                    </p:animMotion>
                                  </p:childTnLst>
                                </p:cTn>
                              </p:par>
                              <p:par>
                                <p:cTn id="303" presetID="56" presetClass="path" presetSubtype="0" accel="50000" decel="50000" fill="hold" grpId="1" nodeType="withEffect">
                                  <p:stCondLst>
                                    <p:cond delay="0"/>
                                  </p:stCondLst>
                                  <p:childTnLst>
                                    <p:animMotion origin="layout" path="M 0 0  L 0.25 -0.33333  E" pathEditMode="relative" ptsTypes="">
                                      <p:cBhvr>
                                        <p:cTn id="304" dur="2000" fill="hold"/>
                                        <p:tgtEl>
                                          <p:spTgt spid="167"/>
                                        </p:tgtEl>
                                        <p:attrNameLst>
                                          <p:attrName>ppt_x</p:attrName>
                                          <p:attrName>ppt_y</p:attrName>
                                        </p:attrNameLst>
                                      </p:cBhvr>
                                    </p:animMotion>
                                  </p:childTnLst>
                                </p:cTn>
                              </p:par>
                              <p:par>
                                <p:cTn id="305" presetID="56" presetClass="path" presetSubtype="0" accel="50000" decel="50000" fill="hold" grpId="1" nodeType="withEffect">
                                  <p:stCondLst>
                                    <p:cond delay="0"/>
                                  </p:stCondLst>
                                  <p:childTnLst>
                                    <p:animMotion origin="layout" path="M 0 0  L 0.25 -0.33333  E" pathEditMode="relative" ptsTypes="">
                                      <p:cBhvr>
                                        <p:cTn id="306" dur="2000" fill="hold"/>
                                        <p:tgtEl>
                                          <p:spTgt spid="168"/>
                                        </p:tgtEl>
                                        <p:attrNameLst>
                                          <p:attrName>ppt_x</p:attrName>
                                          <p:attrName>ppt_y</p:attrName>
                                        </p:attrNameLst>
                                      </p:cBhvr>
                                    </p:animMotion>
                                  </p:childTnLst>
                                </p:cTn>
                              </p:par>
                              <p:par>
                                <p:cTn id="307" presetID="56" presetClass="path" presetSubtype="0" accel="50000" decel="50000" fill="hold" grpId="1" nodeType="withEffect">
                                  <p:stCondLst>
                                    <p:cond delay="0"/>
                                  </p:stCondLst>
                                  <p:childTnLst>
                                    <p:animMotion origin="layout" path="M 0 0  L 0.25 -0.33333  E" pathEditMode="relative" ptsTypes="">
                                      <p:cBhvr>
                                        <p:cTn id="308" dur="2000" fill="hold"/>
                                        <p:tgtEl>
                                          <p:spTgt spid="169"/>
                                        </p:tgtEl>
                                        <p:attrNameLst>
                                          <p:attrName>ppt_x</p:attrName>
                                          <p:attrName>ppt_y</p:attrName>
                                        </p:attrNameLst>
                                      </p:cBhvr>
                                    </p:animMotion>
                                  </p:childTnLst>
                                </p:cTn>
                              </p:par>
                              <p:par>
                                <p:cTn id="309" presetID="56" presetClass="path" presetSubtype="0" accel="50000" decel="50000" fill="hold" grpId="1" nodeType="withEffect">
                                  <p:stCondLst>
                                    <p:cond delay="0"/>
                                  </p:stCondLst>
                                  <p:childTnLst>
                                    <p:animMotion origin="layout" path="M 0 0  L 0.25 -0.33333  E" pathEditMode="relative" ptsTypes="">
                                      <p:cBhvr>
                                        <p:cTn id="310" dur="2000" fill="hold"/>
                                        <p:tgtEl>
                                          <p:spTgt spid="170"/>
                                        </p:tgtEl>
                                        <p:attrNameLst>
                                          <p:attrName>ppt_x</p:attrName>
                                          <p:attrName>ppt_y</p:attrName>
                                        </p:attrNameLst>
                                      </p:cBhvr>
                                    </p:animMotion>
                                  </p:childTnLst>
                                </p:cTn>
                              </p:par>
                              <p:par>
                                <p:cTn id="311" presetID="56" presetClass="path" presetSubtype="0" accel="50000" decel="50000" fill="hold" grpId="1" nodeType="withEffect">
                                  <p:stCondLst>
                                    <p:cond delay="0"/>
                                  </p:stCondLst>
                                  <p:childTnLst>
                                    <p:animMotion origin="layout" path="M 0 0  L 0.25 -0.33333  E" pathEditMode="relative" ptsTypes="">
                                      <p:cBhvr>
                                        <p:cTn id="312" dur="2000" fill="hold"/>
                                        <p:tgtEl>
                                          <p:spTgt spid="171"/>
                                        </p:tgtEl>
                                        <p:attrNameLst>
                                          <p:attrName>ppt_x</p:attrName>
                                          <p:attrName>ppt_y</p:attrName>
                                        </p:attrNameLst>
                                      </p:cBhvr>
                                    </p:animMotion>
                                  </p:childTnLst>
                                </p:cTn>
                              </p:par>
                              <p:par>
                                <p:cTn id="313" presetID="56" presetClass="path" presetSubtype="0" accel="50000" decel="50000" fill="hold" grpId="1" nodeType="withEffect">
                                  <p:stCondLst>
                                    <p:cond delay="0"/>
                                  </p:stCondLst>
                                  <p:childTnLst>
                                    <p:animMotion origin="layout" path="M 0 0  L 0.25 -0.33333  E" pathEditMode="relative" ptsTypes="">
                                      <p:cBhvr>
                                        <p:cTn id="314" dur="2000" fill="hold"/>
                                        <p:tgtEl>
                                          <p:spTgt spid="172"/>
                                        </p:tgtEl>
                                        <p:attrNameLst>
                                          <p:attrName>ppt_x</p:attrName>
                                          <p:attrName>ppt_y</p:attrName>
                                        </p:attrNameLst>
                                      </p:cBhvr>
                                    </p:animMotion>
                                  </p:childTnLst>
                                </p:cTn>
                              </p:par>
                              <p:par>
                                <p:cTn id="315" presetID="56" presetClass="path" presetSubtype="0" accel="50000" decel="50000" fill="hold" nodeType="withEffect">
                                  <p:stCondLst>
                                    <p:cond delay="0"/>
                                  </p:stCondLst>
                                  <p:childTnLst>
                                    <p:animMotion origin="layout" path="M 0 0  L 0.25 -0.33333  E" pathEditMode="relative" ptsTypes="">
                                      <p:cBhvr>
                                        <p:cTn id="316" dur="2000" fill="hold"/>
                                        <p:tgtEl>
                                          <p:spTgt spid="173"/>
                                        </p:tgtEl>
                                        <p:attrNameLst>
                                          <p:attrName>ppt_x</p:attrName>
                                          <p:attrName>ppt_y</p:attrName>
                                        </p:attrNameLst>
                                      </p:cBhvr>
                                    </p:animMotion>
                                  </p:childTnLst>
                                </p:cTn>
                              </p:par>
                              <p:par>
                                <p:cTn id="317" presetID="56" presetClass="path" presetSubtype="0" accel="50000" decel="50000" fill="hold" grpId="1" nodeType="withEffect">
                                  <p:stCondLst>
                                    <p:cond delay="0"/>
                                  </p:stCondLst>
                                  <p:childTnLst>
                                    <p:animMotion origin="layout" path="M 0 0  L 0.25 -0.33333  E" pathEditMode="relative" ptsTypes="">
                                      <p:cBhvr>
                                        <p:cTn id="318" dur="2000" fill="hold"/>
                                        <p:tgtEl>
                                          <p:spTgt spid="174"/>
                                        </p:tgtEl>
                                        <p:attrNameLst>
                                          <p:attrName>ppt_x</p:attrName>
                                          <p:attrName>ppt_y</p:attrName>
                                        </p:attrNameLst>
                                      </p:cBhvr>
                                    </p:animMotion>
                                  </p:childTnLst>
                                </p:cTn>
                              </p:par>
                              <p:par>
                                <p:cTn id="319" presetID="56" presetClass="path" presetSubtype="0" accel="50000" decel="50000" fill="hold" grpId="1" nodeType="withEffect">
                                  <p:stCondLst>
                                    <p:cond delay="0"/>
                                  </p:stCondLst>
                                  <p:childTnLst>
                                    <p:animMotion origin="layout" path="M 0 0  L 0.25 -0.33333  E" pathEditMode="relative" ptsTypes="">
                                      <p:cBhvr>
                                        <p:cTn id="320" dur="2000" fill="hold"/>
                                        <p:tgtEl>
                                          <p:spTgt spid="175"/>
                                        </p:tgtEl>
                                        <p:attrNameLst>
                                          <p:attrName>ppt_x</p:attrName>
                                          <p:attrName>ppt_y</p:attrName>
                                        </p:attrNameLst>
                                      </p:cBhvr>
                                    </p:animMotion>
                                  </p:childTnLst>
                                </p:cTn>
                              </p:par>
                              <p:par>
                                <p:cTn id="321" presetID="56" presetClass="path" presetSubtype="0" accel="50000" decel="50000" fill="hold" grpId="1" nodeType="withEffect">
                                  <p:stCondLst>
                                    <p:cond delay="0"/>
                                  </p:stCondLst>
                                  <p:childTnLst>
                                    <p:animMotion origin="layout" path="M 0 0  L 0.25 -0.33333  E" pathEditMode="relative" ptsTypes="">
                                      <p:cBhvr>
                                        <p:cTn id="322" dur="2000" fill="hold"/>
                                        <p:tgtEl>
                                          <p:spTgt spid="176"/>
                                        </p:tgtEl>
                                        <p:attrNameLst>
                                          <p:attrName>ppt_x</p:attrName>
                                          <p:attrName>ppt_y</p:attrName>
                                        </p:attrNameLst>
                                      </p:cBhvr>
                                    </p:animMotion>
                                  </p:childTnLst>
                                </p:cTn>
                              </p:par>
                              <p:par>
                                <p:cTn id="323" presetID="56" presetClass="path" presetSubtype="0" accel="50000" decel="50000" fill="hold" grpId="1" nodeType="withEffect">
                                  <p:stCondLst>
                                    <p:cond delay="0"/>
                                  </p:stCondLst>
                                  <p:childTnLst>
                                    <p:animMotion origin="layout" path="M 0 0  L 0.25 -0.33333  E" pathEditMode="relative" ptsTypes="">
                                      <p:cBhvr>
                                        <p:cTn id="324" dur="2000" fill="hold"/>
                                        <p:tgtEl>
                                          <p:spTgt spid="177"/>
                                        </p:tgtEl>
                                        <p:attrNameLst>
                                          <p:attrName>ppt_x</p:attrName>
                                          <p:attrName>ppt_y</p:attrName>
                                        </p:attrNameLst>
                                      </p:cBhvr>
                                    </p:animMotion>
                                  </p:childTnLst>
                                </p:cTn>
                              </p:par>
                              <p:par>
                                <p:cTn id="325" presetID="56" presetClass="path" presetSubtype="0" accel="50000" decel="50000" fill="hold" grpId="1" nodeType="withEffect">
                                  <p:stCondLst>
                                    <p:cond delay="0"/>
                                  </p:stCondLst>
                                  <p:childTnLst>
                                    <p:animMotion origin="layout" path="M 0 0  L 0.25 -0.33333  E" pathEditMode="relative" ptsTypes="">
                                      <p:cBhvr>
                                        <p:cTn id="326" dur="2000" fill="hold"/>
                                        <p:tgtEl>
                                          <p:spTgt spid="178"/>
                                        </p:tgtEl>
                                        <p:attrNameLst>
                                          <p:attrName>ppt_x</p:attrName>
                                          <p:attrName>ppt_y</p:attrName>
                                        </p:attrNameLst>
                                      </p:cBhvr>
                                    </p:animMotion>
                                  </p:childTnLst>
                                </p:cTn>
                              </p:par>
                              <p:par>
                                <p:cTn id="327" presetID="56" presetClass="path" presetSubtype="0" accel="50000" decel="50000" fill="hold" grpId="1" nodeType="withEffect">
                                  <p:stCondLst>
                                    <p:cond delay="0"/>
                                  </p:stCondLst>
                                  <p:childTnLst>
                                    <p:animMotion origin="layout" path="M 0 0  L 0.25 -0.33333  E" pathEditMode="relative" ptsTypes="">
                                      <p:cBhvr>
                                        <p:cTn id="328" dur="2000" fill="hold"/>
                                        <p:tgtEl>
                                          <p:spTgt spid="179"/>
                                        </p:tgtEl>
                                        <p:attrNameLst>
                                          <p:attrName>ppt_x</p:attrName>
                                          <p:attrName>ppt_y</p:attrName>
                                        </p:attrNameLst>
                                      </p:cBhvr>
                                    </p:animMotion>
                                  </p:childTnLst>
                                </p:cTn>
                              </p:par>
                              <p:par>
                                <p:cTn id="329" presetID="56" presetClass="path" presetSubtype="0" accel="50000" decel="50000" fill="hold" grpId="1" nodeType="withEffect">
                                  <p:stCondLst>
                                    <p:cond delay="0"/>
                                  </p:stCondLst>
                                  <p:childTnLst>
                                    <p:animMotion origin="layout" path="M 0 0  L 0.25 -0.33333  E" pathEditMode="relative" ptsTypes="">
                                      <p:cBhvr>
                                        <p:cTn id="330" dur="2000" fill="hold"/>
                                        <p:tgtEl>
                                          <p:spTgt spid="180"/>
                                        </p:tgtEl>
                                        <p:attrNameLst>
                                          <p:attrName>ppt_x</p:attrName>
                                          <p:attrName>ppt_y</p:attrName>
                                        </p:attrNameLst>
                                      </p:cBhvr>
                                    </p:animMotion>
                                  </p:childTnLst>
                                </p:cTn>
                              </p:par>
                              <p:par>
                                <p:cTn id="331" presetID="56" presetClass="path" presetSubtype="0" accel="50000" decel="50000" fill="hold" grpId="1" nodeType="withEffect">
                                  <p:stCondLst>
                                    <p:cond delay="0"/>
                                  </p:stCondLst>
                                  <p:childTnLst>
                                    <p:animMotion origin="layout" path="M 0 0  L 0.25 -0.33333  E" pathEditMode="relative" ptsTypes="">
                                      <p:cBhvr>
                                        <p:cTn id="332" dur="2000" fill="hold"/>
                                        <p:tgtEl>
                                          <p:spTgt spid="181"/>
                                        </p:tgtEl>
                                        <p:attrNameLst>
                                          <p:attrName>ppt_x</p:attrName>
                                          <p:attrName>ppt_y</p:attrName>
                                        </p:attrNameLst>
                                      </p:cBhvr>
                                    </p:animMotion>
                                  </p:childTnLst>
                                </p:cTn>
                              </p:par>
                              <p:par>
                                <p:cTn id="333" presetID="56" presetClass="path" presetSubtype="0" accel="50000" decel="50000" fill="hold" grpId="1" nodeType="withEffect">
                                  <p:stCondLst>
                                    <p:cond delay="0"/>
                                  </p:stCondLst>
                                  <p:childTnLst>
                                    <p:animMotion origin="layout" path="M 0 0  L 0.25 -0.33333  E" pathEditMode="relative" ptsTypes="">
                                      <p:cBhvr>
                                        <p:cTn id="334" dur="2000" fill="hold"/>
                                        <p:tgtEl>
                                          <p:spTgt spid="182"/>
                                        </p:tgtEl>
                                        <p:attrNameLst>
                                          <p:attrName>ppt_x</p:attrName>
                                          <p:attrName>ppt_y</p:attrName>
                                        </p:attrNameLst>
                                      </p:cBhvr>
                                    </p:animMotion>
                                  </p:childTnLst>
                                </p:cTn>
                              </p:par>
                              <p:par>
                                <p:cTn id="335" presetID="56" presetClass="path" presetSubtype="0" accel="50000" decel="50000" fill="hold" grpId="1" nodeType="withEffect">
                                  <p:stCondLst>
                                    <p:cond delay="0"/>
                                  </p:stCondLst>
                                  <p:childTnLst>
                                    <p:animMotion origin="layout" path="M 0 0  L 0.25 -0.33333  E" pathEditMode="relative" ptsTypes="">
                                      <p:cBhvr>
                                        <p:cTn id="336" dur="2000" fill="hold"/>
                                        <p:tgtEl>
                                          <p:spTgt spid="183"/>
                                        </p:tgtEl>
                                        <p:attrNameLst>
                                          <p:attrName>ppt_x</p:attrName>
                                          <p:attrName>ppt_y</p:attrName>
                                        </p:attrNameLst>
                                      </p:cBhvr>
                                    </p:animMotion>
                                  </p:childTnLst>
                                </p:cTn>
                              </p:par>
                              <p:par>
                                <p:cTn id="337" presetID="56" presetClass="path" presetSubtype="0" accel="50000" decel="50000" fill="hold" grpId="1" nodeType="withEffect">
                                  <p:stCondLst>
                                    <p:cond delay="0"/>
                                  </p:stCondLst>
                                  <p:childTnLst>
                                    <p:animMotion origin="layout" path="M 0 0  L 0.25 -0.33333  E" pathEditMode="relative" ptsTypes="">
                                      <p:cBhvr>
                                        <p:cTn id="338" dur="2000" fill="hold"/>
                                        <p:tgtEl>
                                          <p:spTgt spid="184"/>
                                        </p:tgtEl>
                                        <p:attrNameLst>
                                          <p:attrName>ppt_x</p:attrName>
                                          <p:attrName>ppt_y</p:attrName>
                                        </p:attrNameLst>
                                      </p:cBhvr>
                                    </p:animMotion>
                                  </p:childTnLst>
                                </p:cTn>
                              </p:par>
                              <p:par>
                                <p:cTn id="339" presetID="56" presetClass="path" presetSubtype="0" accel="50000" decel="50000" fill="hold" grpId="1" nodeType="withEffect">
                                  <p:stCondLst>
                                    <p:cond delay="0"/>
                                  </p:stCondLst>
                                  <p:childTnLst>
                                    <p:animMotion origin="layout" path="M 0 0  L 0.25 -0.33333  E" pathEditMode="relative" ptsTypes="">
                                      <p:cBhvr>
                                        <p:cTn id="340" dur="2000" fill="hold"/>
                                        <p:tgtEl>
                                          <p:spTgt spid="185"/>
                                        </p:tgtEl>
                                        <p:attrNameLst>
                                          <p:attrName>ppt_x</p:attrName>
                                          <p:attrName>ppt_y</p:attrName>
                                        </p:attrNameLst>
                                      </p:cBhvr>
                                    </p:animMotion>
                                  </p:childTnLst>
                                </p:cTn>
                              </p:par>
                              <p:par>
                                <p:cTn id="341" presetID="56" presetClass="path" presetSubtype="0" accel="50000" decel="50000" fill="hold" grpId="1" nodeType="withEffect">
                                  <p:stCondLst>
                                    <p:cond delay="0"/>
                                  </p:stCondLst>
                                  <p:childTnLst>
                                    <p:animMotion origin="layout" path="M 0 0  L 0.25 -0.33333  E" pathEditMode="relative" ptsTypes="">
                                      <p:cBhvr>
                                        <p:cTn id="342" dur="2000" fill="hold"/>
                                        <p:tgtEl>
                                          <p:spTgt spid="186"/>
                                        </p:tgtEl>
                                        <p:attrNameLst>
                                          <p:attrName>ppt_x</p:attrName>
                                          <p:attrName>ppt_y</p:attrName>
                                        </p:attrNameLst>
                                      </p:cBhvr>
                                    </p:animMotion>
                                  </p:childTnLst>
                                </p:cTn>
                              </p:par>
                              <p:par>
                                <p:cTn id="343" presetID="56" presetClass="path" presetSubtype="0" accel="50000" decel="50000" fill="hold" nodeType="withEffect">
                                  <p:stCondLst>
                                    <p:cond delay="0"/>
                                  </p:stCondLst>
                                  <p:childTnLst>
                                    <p:animMotion origin="layout" path="M 0 0  L 0.25 -0.33333  E" pathEditMode="relative" ptsTypes="">
                                      <p:cBhvr>
                                        <p:cTn id="344" dur="2000" fill="hold"/>
                                        <p:tgtEl>
                                          <p:spTgt spid="187"/>
                                        </p:tgtEl>
                                        <p:attrNameLst>
                                          <p:attrName>ppt_x</p:attrName>
                                          <p:attrName>ppt_y</p:attrName>
                                        </p:attrNameLst>
                                      </p:cBhvr>
                                    </p:animMotion>
                                  </p:childTnLst>
                                </p:cTn>
                              </p:par>
                              <p:par>
                                <p:cTn id="345" presetID="1" presetClass="exit" presetSubtype="0" fill="hold" nodeType="withEffect">
                                  <p:stCondLst>
                                    <p:cond delay="0"/>
                                  </p:stCondLst>
                                  <p:childTnLst>
                                    <p:set>
                                      <p:cBhvr>
                                        <p:cTn id="346" dur="1" fill="hold">
                                          <p:stCondLst>
                                            <p:cond delay="0"/>
                                          </p:stCondLst>
                                        </p:cTn>
                                        <p:tgtEl>
                                          <p:spTgt spid="28"/>
                                        </p:tgtEl>
                                        <p:attrNameLst>
                                          <p:attrName>style.visibility</p:attrName>
                                        </p:attrNameLst>
                                      </p:cBhvr>
                                      <p:to>
                                        <p:strVal val="hidden"/>
                                      </p:to>
                                    </p:set>
                                  </p:childTnLst>
                                </p:cTn>
                              </p:par>
                              <p:par>
                                <p:cTn id="347" presetID="1" presetClass="exit" presetSubtype="0" fill="hold" grpId="1" nodeType="withEffect">
                                  <p:stCondLst>
                                    <p:cond delay="0"/>
                                  </p:stCondLst>
                                  <p:childTnLst>
                                    <p:set>
                                      <p:cBhvr>
                                        <p:cTn id="348" dur="1" fill="hold">
                                          <p:stCondLst>
                                            <p:cond delay="0"/>
                                          </p:stCondLst>
                                        </p:cTn>
                                        <p:tgtEl>
                                          <p:spTgt spid="258"/>
                                        </p:tgtEl>
                                        <p:attrNameLst>
                                          <p:attrName>style.visibility</p:attrName>
                                        </p:attrNameLst>
                                      </p:cBhvr>
                                      <p:to>
                                        <p:strVal val="hidden"/>
                                      </p:to>
                                    </p:set>
                                  </p:childTnLst>
                                </p:cTn>
                              </p:par>
                              <p:par>
                                <p:cTn id="349" presetID="1" presetClass="exit" presetSubtype="0" fill="hold" grpId="2" nodeType="withEffect">
                                  <p:stCondLst>
                                    <p:cond delay="0"/>
                                  </p:stCondLst>
                                  <p:childTnLst>
                                    <p:set>
                                      <p:cBhvr>
                                        <p:cTn id="350" dur="1" fill="hold">
                                          <p:stCondLst>
                                            <p:cond delay="0"/>
                                          </p:stCondLst>
                                        </p:cTn>
                                        <p:tgtEl>
                                          <p:spTgt spid="118"/>
                                        </p:tgtEl>
                                        <p:attrNameLst>
                                          <p:attrName>style.visibility</p:attrName>
                                        </p:attrNameLst>
                                      </p:cBhvr>
                                      <p:to>
                                        <p:strVal val="hidden"/>
                                      </p:to>
                                    </p:set>
                                  </p:childTnLst>
                                </p:cTn>
                              </p:par>
                              <p:par>
                                <p:cTn id="351" presetID="1" presetClass="exit" presetSubtype="0" fill="hold" grpId="2" nodeType="withEffect">
                                  <p:stCondLst>
                                    <p:cond delay="0"/>
                                  </p:stCondLst>
                                  <p:childTnLst>
                                    <p:set>
                                      <p:cBhvr>
                                        <p:cTn id="352" dur="1" fill="hold">
                                          <p:stCondLst>
                                            <p:cond delay="0"/>
                                          </p:stCondLst>
                                        </p:cTn>
                                        <p:tgtEl>
                                          <p:spTgt spid="119"/>
                                        </p:tgtEl>
                                        <p:attrNameLst>
                                          <p:attrName>style.visibility</p:attrName>
                                        </p:attrNameLst>
                                      </p:cBhvr>
                                      <p:to>
                                        <p:strVal val="hidden"/>
                                      </p:to>
                                    </p:set>
                                  </p:childTnLst>
                                </p:cTn>
                              </p:par>
                              <p:par>
                                <p:cTn id="353" presetID="1" presetClass="exit" presetSubtype="0" fill="hold" grpId="2" nodeType="withEffect">
                                  <p:stCondLst>
                                    <p:cond delay="0"/>
                                  </p:stCondLst>
                                  <p:childTnLst>
                                    <p:set>
                                      <p:cBhvr>
                                        <p:cTn id="354" dur="1" fill="hold">
                                          <p:stCondLst>
                                            <p:cond delay="0"/>
                                          </p:stCondLst>
                                        </p:cTn>
                                        <p:tgtEl>
                                          <p:spTgt spid="120"/>
                                        </p:tgtEl>
                                        <p:attrNameLst>
                                          <p:attrName>style.visibility</p:attrName>
                                        </p:attrNameLst>
                                      </p:cBhvr>
                                      <p:to>
                                        <p:strVal val="hidden"/>
                                      </p:to>
                                    </p:set>
                                  </p:childTnLst>
                                </p:cTn>
                              </p:par>
                              <p:par>
                                <p:cTn id="355" presetID="1" presetClass="exit" presetSubtype="0" fill="hold" grpId="2" nodeType="withEffect">
                                  <p:stCondLst>
                                    <p:cond delay="0"/>
                                  </p:stCondLst>
                                  <p:childTnLst>
                                    <p:set>
                                      <p:cBhvr>
                                        <p:cTn id="356" dur="1" fill="hold">
                                          <p:stCondLst>
                                            <p:cond delay="0"/>
                                          </p:stCondLst>
                                        </p:cTn>
                                        <p:tgtEl>
                                          <p:spTgt spid="121"/>
                                        </p:tgtEl>
                                        <p:attrNameLst>
                                          <p:attrName>style.visibility</p:attrName>
                                        </p:attrNameLst>
                                      </p:cBhvr>
                                      <p:to>
                                        <p:strVal val="hidden"/>
                                      </p:to>
                                    </p:set>
                                  </p:childTnLst>
                                </p:cTn>
                              </p:par>
                              <p:par>
                                <p:cTn id="357" presetID="1" presetClass="exit" presetSubtype="0" fill="hold" grpId="2" nodeType="withEffect">
                                  <p:stCondLst>
                                    <p:cond delay="0"/>
                                  </p:stCondLst>
                                  <p:childTnLst>
                                    <p:set>
                                      <p:cBhvr>
                                        <p:cTn id="358" dur="1" fill="hold">
                                          <p:stCondLst>
                                            <p:cond delay="0"/>
                                          </p:stCondLst>
                                        </p:cTn>
                                        <p:tgtEl>
                                          <p:spTgt spid="122"/>
                                        </p:tgtEl>
                                        <p:attrNameLst>
                                          <p:attrName>style.visibility</p:attrName>
                                        </p:attrNameLst>
                                      </p:cBhvr>
                                      <p:to>
                                        <p:strVal val="hidden"/>
                                      </p:to>
                                    </p:set>
                                  </p:childTnLst>
                                </p:cTn>
                              </p:par>
                              <p:par>
                                <p:cTn id="359" presetID="1" presetClass="exit" presetSubtype="0" fill="hold" grpId="2" nodeType="withEffect">
                                  <p:stCondLst>
                                    <p:cond delay="0"/>
                                  </p:stCondLst>
                                  <p:childTnLst>
                                    <p:set>
                                      <p:cBhvr>
                                        <p:cTn id="360" dur="1" fill="hold">
                                          <p:stCondLst>
                                            <p:cond delay="0"/>
                                          </p:stCondLst>
                                        </p:cTn>
                                        <p:tgtEl>
                                          <p:spTgt spid="123"/>
                                        </p:tgtEl>
                                        <p:attrNameLst>
                                          <p:attrName>style.visibility</p:attrName>
                                        </p:attrNameLst>
                                      </p:cBhvr>
                                      <p:to>
                                        <p:strVal val="hidden"/>
                                      </p:to>
                                    </p:set>
                                  </p:childTnLst>
                                </p:cTn>
                              </p:par>
                              <p:par>
                                <p:cTn id="361" presetID="1" presetClass="exit" presetSubtype="0" fill="hold" grpId="2" nodeType="withEffect">
                                  <p:stCondLst>
                                    <p:cond delay="0"/>
                                  </p:stCondLst>
                                  <p:childTnLst>
                                    <p:set>
                                      <p:cBhvr>
                                        <p:cTn id="362" dur="1" fill="hold">
                                          <p:stCondLst>
                                            <p:cond delay="0"/>
                                          </p:stCondLst>
                                        </p:cTn>
                                        <p:tgtEl>
                                          <p:spTgt spid="124"/>
                                        </p:tgtEl>
                                        <p:attrNameLst>
                                          <p:attrName>style.visibility</p:attrName>
                                        </p:attrNameLst>
                                      </p:cBhvr>
                                      <p:to>
                                        <p:strVal val="hidden"/>
                                      </p:to>
                                    </p:set>
                                  </p:childTnLst>
                                </p:cTn>
                              </p:par>
                              <p:par>
                                <p:cTn id="363" presetID="1" presetClass="exit" presetSubtype="0" fill="hold" grpId="2" nodeType="withEffect">
                                  <p:stCondLst>
                                    <p:cond delay="0"/>
                                  </p:stCondLst>
                                  <p:childTnLst>
                                    <p:set>
                                      <p:cBhvr>
                                        <p:cTn id="364" dur="1" fill="hold">
                                          <p:stCondLst>
                                            <p:cond delay="0"/>
                                          </p:stCondLst>
                                        </p:cTn>
                                        <p:tgtEl>
                                          <p:spTgt spid="125"/>
                                        </p:tgtEl>
                                        <p:attrNameLst>
                                          <p:attrName>style.visibility</p:attrName>
                                        </p:attrNameLst>
                                      </p:cBhvr>
                                      <p:to>
                                        <p:strVal val="hidden"/>
                                      </p:to>
                                    </p:set>
                                  </p:childTnLst>
                                </p:cTn>
                              </p:par>
                              <p:par>
                                <p:cTn id="365" presetID="1" presetClass="exit" presetSubtype="0" fill="hold" grpId="2" nodeType="withEffect">
                                  <p:stCondLst>
                                    <p:cond delay="0"/>
                                  </p:stCondLst>
                                  <p:childTnLst>
                                    <p:set>
                                      <p:cBhvr>
                                        <p:cTn id="366" dur="1" fill="hold">
                                          <p:stCondLst>
                                            <p:cond delay="0"/>
                                          </p:stCondLst>
                                        </p:cTn>
                                        <p:tgtEl>
                                          <p:spTgt spid="126"/>
                                        </p:tgtEl>
                                        <p:attrNameLst>
                                          <p:attrName>style.visibility</p:attrName>
                                        </p:attrNameLst>
                                      </p:cBhvr>
                                      <p:to>
                                        <p:strVal val="hidden"/>
                                      </p:to>
                                    </p:set>
                                  </p:childTnLst>
                                </p:cTn>
                              </p:par>
                              <p:par>
                                <p:cTn id="367" presetID="1" presetClass="exit" presetSubtype="0" fill="hold" grpId="2" nodeType="withEffect">
                                  <p:stCondLst>
                                    <p:cond delay="0"/>
                                  </p:stCondLst>
                                  <p:childTnLst>
                                    <p:set>
                                      <p:cBhvr>
                                        <p:cTn id="368" dur="1" fill="hold">
                                          <p:stCondLst>
                                            <p:cond delay="0"/>
                                          </p:stCondLst>
                                        </p:cTn>
                                        <p:tgtEl>
                                          <p:spTgt spid="127"/>
                                        </p:tgtEl>
                                        <p:attrNameLst>
                                          <p:attrName>style.visibility</p:attrName>
                                        </p:attrNameLst>
                                      </p:cBhvr>
                                      <p:to>
                                        <p:strVal val="hidden"/>
                                      </p:to>
                                    </p:set>
                                  </p:childTnLst>
                                </p:cTn>
                              </p:par>
                              <p:par>
                                <p:cTn id="369" presetID="1" presetClass="exit" presetSubtype="0" fill="hold" grpId="2" nodeType="withEffect">
                                  <p:stCondLst>
                                    <p:cond delay="0"/>
                                  </p:stCondLst>
                                  <p:childTnLst>
                                    <p:set>
                                      <p:cBhvr>
                                        <p:cTn id="370" dur="1" fill="hold">
                                          <p:stCondLst>
                                            <p:cond delay="0"/>
                                          </p:stCondLst>
                                        </p:cTn>
                                        <p:tgtEl>
                                          <p:spTgt spid="128"/>
                                        </p:tgtEl>
                                        <p:attrNameLst>
                                          <p:attrName>style.visibility</p:attrName>
                                        </p:attrNameLst>
                                      </p:cBhvr>
                                      <p:to>
                                        <p:strVal val="hidden"/>
                                      </p:to>
                                    </p:set>
                                  </p:childTnLst>
                                </p:cTn>
                              </p:par>
                              <p:par>
                                <p:cTn id="371" presetID="1" presetClass="exit" presetSubtype="0" fill="hold" grpId="2" nodeType="withEffect">
                                  <p:stCondLst>
                                    <p:cond delay="0"/>
                                  </p:stCondLst>
                                  <p:childTnLst>
                                    <p:set>
                                      <p:cBhvr>
                                        <p:cTn id="372" dur="1" fill="hold">
                                          <p:stCondLst>
                                            <p:cond delay="0"/>
                                          </p:stCondLst>
                                        </p:cTn>
                                        <p:tgtEl>
                                          <p:spTgt spid="129"/>
                                        </p:tgtEl>
                                        <p:attrNameLst>
                                          <p:attrName>style.visibility</p:attrName>
                                        </p:attrNameLst>
                                      </p:cBhvr>
                                      <p:to>
                                        <p:strVal val="hidden"/>
                                      </p:to>
                                    </p:set>
                                  </p:childTnLst>
                                </p:cTn>
                              </p:par>
                              <p:par>
                                <p:cTn id="373" presetID="1" presetClass="exit" presetSubtype="0" fill="hold" grpId="2" nodeType="withEffect">
                                  <p:stCondLst>
                                    <p:cond delay="0"/>
                                  </p:stCondLst>
                                  <p:childTnLst>
                                    <p:set>
                                      <p:cBhvr>
                                        <p:cTn id="374" dur="1" fill="hold">
                                          <p:stCondLst>
                                            <p:cond delay="0"/>
                                          </p:stCondLst>
                                        </p:cTn>
                                        <p:tgtEl>
                                          <p:spTgt spid="130"/>
                                        </p:tgtEl>
                                        <p:attrNameLst>
                                          <p:attrName>style.visibility</p:attrName>
                                        </p:attrNameLst>
                                      </p:cBhvr>
                                      <p:to>
                                        <p:strVal val="hidden"/>
                                      </p:to>
                                    </p:set>
                                  </p:childTnLst>
                                </p:cTn>
                              </p:par>
                              <p:par>
                                <p:cTn id="375" presetID="1" presetClass="exit" presetSubtype="0" fill="hold" nodeType="withEffect">
                                  <p:stCondLst>
                                    <p:cond delay="0"/>
                                  </p:stCondLst>
                                  <p:childTnLst>
                                    <p:set>
                                      <p:cBhvr>
                                        <p:cTn id="376" dur="1" fill="hold">
                                          <p:stCondLst>
                                            <p:cond delay="0"/>
                                          </p:stCondLst>
                                        </p:cTn>
                                        <p:tgtEl>
                                          <p:spTgt spid="131"/>
                                        </p:tgtEl>
                                        <p:attrNameLst>
                                          <p:attrName>style.visibility</p:attrName>
                                        </p:attrNameLst>
                                      </p:cBhvr>
                                      <p:to>
                                        <p:strVal val="hidden"/>
                                      </p:to>
                                    </p:set>
                                  </p:childTnLst>
                                </p:cTn>
                              </p:par>
                              <p:par>
                                <p:cTn id="377" presetID="1" presetClass="exit" presetSubtype="0" fill="hold" grpId="2" nodeType="withEffect">
                                  <p:stCondLst>
                                    <p:cond delay="0"/>
                                  </p:stCondLst>
                                  <p:childTnLst>
                                    <p:set>
                                      <p:cBhvr>
                                        <p:cTn id="378" dur="1" fill="hold">
                                          <p:stCondLst>
                                            <p:cond delay="0"/>
                                          </p:stCondLst>
                                        </p:cTn>
                                        <p:tgtEl>
                                          <p:spTgt spid="132"/>
                                        </p:tgtEl>
                                        <p:attrNameLst>
                                          <p:attrName>style.visibility</p:attrName>
                                        </p:attrNameLst>
                                      </p:cBhvr>
                                      <p:to>
                                        <p:strVal val="hidden"/>
                                      </p:to>
                                    </p:set>
                                  </p:childTnLst>
                                </p:cTn>
                              </p:par>
                              <p:par>
                                <p:cTn id="379" presetID="1" presetClass="exit" presetSubtype="0" fill="hold" grpId="2" nodeType="withEffect">
                                  <p:stCondLst>
                                    <p:cond delay="0"/>
                                  </p:stCondLst>
                                  <p:childTnLst>
                                    <p:set>
                                      <p:cBhvr>
                                        <p:cTn id="380" dur="1" fill="hold">
                                          <p:stCondLst>
                                            <p:cond delay="0"/>
                                          </p:stCondLst>
                                        </p:cTn>
                                        <p:tgtEl>
                                          <p:spTgt spid="133"/>
                                        </p:tgtEl>
                                        <p:attrNameLst>
                                          <p:attrName>style.visibility</p:attrName>
                                        </p:attrNameLst>
                                      </p:cBhvr>
                                      <p:to>
                                        <p:strVal val="hidden"/>
                                      </p:to>
                                    </p:set>
                                  </p:childTnLst>
                                </p:cTn>
                              </p:par>
                              <p:par>
                                <p:cTn id="381" presetID="1" presetClass="exit" presetSubtype="0" fill="hold" grpId="2" nodeType="withEffect">
                                  <p:stCondLst>
                                    <p:cond delay="0"/>
                                  </p:stCondLst>
                                  <p:childTnLst>
                                    <p:set>
                                      <p:cBhvr>
                                        <p:cTn id="382" dur="1" fill="hold">
                                          <p:stCondLst>
                                            <p:cond delay="0"/>
                                          </p:stCondLst>
                                        </p:cTn>
                                        <p:tgtEl>
                                          <p:spTgt spid="134"/>
                                        </p:tgtEl>
                                        <p:attrNameLst>
                                          <p:attrName>style.visibility</p:attrName>
                                        </p:attrNameLst>
                                      </p:cBhvr>
                                      <p:to>
                                        <p:strVal val="hidden"/>
                                      </p:to>
                                    </p:set>
                                  </p:childTnLst>
                                </p:cTn>
                              </p:par>
                              <p:par>
                                <p:cTn id="383" presetID="1" presetClass="exit" presetSubtype="0" fill="hold" grpId="2" nodeType="withEffect">
                                  <p:stCondLst>
                                    <p:cond delay="0"/>
                                  </p:stCondLst>
                                  <p:childTnLst>
                                    <p:set>
                                      <p:cBhvr>
                                        <p:cTn id="384" dur="1" fill="hold">
                                          <p:stCondLst>
                                            <p:cond delay="0"/>
                                          </p:stCondLst>
                                        </p:cTn>
                                        <p:tgtEl>
                                          <p:spTgt spid="135"/>
                                        </p:tgtEl>
                                        <p:attrNameLst>
                                          <p:attrName>style.visibility</p:attrName>
                                        </p:attrNameLst>
                                      </p:cBhvr>
                                      <p:to>
                                        <p:strVal val="hidden"/>
                                      </p:to>
                                    </p:set>
                                  </p:childTnLst>
                                </p:cTn>
                              </p:par>
                              <p:par>
                                <p:cTn id="385" presetID="1" presetClass="exit" presetSubtype="0" fill="hold" grpId="2" nodeType="withEffect">
                                  <p:stCondLst>
                                    <p:cond delay="0"/>
                                  </p:stCondLst>
                                  <p:childTnLst>
                                    <p:set>
                                      <p:cBhvr>
                                        <p:cTn id="386" dur="1" fill="hold">
                                          <p:stCondLst>
                                            <p:cond delay="0"/>
                                          </p:stCondLst>
                                        </p:cTn>
                                        <p:tgtEl>
                                          <p:spTgt spid="136"/>
                                        </p:tgtEl>
                                        <p:attrNameLst>
                                          <p:attrName>style.visibility</p:attrName>
                                        </p:attrNameLst>
                                      </p:cBhvr>
                                      <p:to>
                                        <p:strVal val="hidden"/>
                                      </p:to>
                                    </p:set>
                                  </p:childTnLst>
                                </p:cTn>
                              </p:par>
                              <p:par>
                                <p:cTn id="387" presetID="1" presetClass="exit" presetSubtype="0" fill="hold" grpId="2" nodeType="withEffect">
                                  <p:stCondLst>
                                    <p:cond delay="0"/>
                                  </p:stCondLst>
                                  <p:childTnLst>
                                    <p:set>
                                      <p:cBhvr>
                                        <p:cTn id="388" dur="1" fill="hold">
                                          <p:stCondLst>
                                            <p:cond delay="0"/>
                                          </p:stCondLst>
                                        </p:cTn>
                                        <p:tgtEl>
                                          <p:spTgt spid="137"/>
                                        </p:tgtEl>
                                        <p:attrNameLst>
                                          <p:attrName>style.visibility</p:attrName>
                                        </p:attrNameLst>
                                      </p:cBhvr>
                                      <p:to>
                                        <p:strVal val="hidden"/>
                                      </p:to>
                                    </p:set>
                                  </p:childTnLst>
                                </p:cTn>
                              </p:par>
                              <p:par>
                                <p:cTn id="389" presetID="1" presetClass="exit" presetSubtype="0" fill="hold" grpId="2" nodeType="withEffect">
                                  <p:stCondLst>
                                    <p:cond delay="0"/>
                                  </p:stCondLst>
                                  <p:childTnLst>
                                    <p:set>
                                      <p:cBhvr>
                                        <p:cTn id="390" dur="1" fill="hold">
                                          <p:stCondLst>
                                            <p:cond delay="0"/>
                                          </p:stCondLst>
                                        </p:cTn>
                                        <p:tgtEl>
                                          <p:spTgt spid="138"/>
                                        </p:tgtEl>
                                        <p:attrNameLst>
                                          <p:attrName>style.visibility</p:attrName>
                                        </p:attrNameLst>
                                      </p:cBhvr>
                                      <p:to>
                                        <p:strVal val="hidden"/>
                                      </p:to>
                                    </p:set>
                                  </p:childTnLst>
                                </p:cTn>
                              </p:par>
                              <p:par>
                                <p:cTn id="391" presetID="1" presetClass="exit" presetSubtype="0" fill="hold" grpId="2" nodeType="withEffect">
                                  <p:stCondLst>
                                    <p:cond delay="0"/>
                                  </p:stCondLst>
                                  <p:childTnLst>
                                    <p:set>
                                      <p:cBhvr>
                                        <p:cTn id="392" dur="1" fill="hold">
                                          <p:stCondLst>
                                            <p:cond delay="0"/>
                                          </p:stCondLst>
                                        </p:cTn>
                                        <p:tgtEl>
                                          <p:spTgt spid="139"/>
                                        </p:tgtEl>
                                        <p:attrNameLst>
                                          <p:attrName>style.visibility</p:attrName>
                                        </p:attrNameLst>
                                      </p:cBhvr>
                                      <p:to>
                                        <p:strVal val="hidden"/>
                                      </p:to>
                                    </p:set>
                                  </p:childTnLst>
                                </p:cTn>
                              </p:par>
                              <p:par>
                                <p:cTn id="393" presetID="1" presetClass="exit" presetSubtype="0" fill="hold" grpId="2" nodeType="withEffect">
                                  <p:stCondLst>
                                    <p:cond delay="0"/>
                                  </p:stCondLst>
                                  <p:childTnLst>
                                    <p:set>
                                      <p:cBhvr>
                                        <p:cTn id="394" dur="1" fill="hold">
                                          <p:stCondLst>
                                            <p:cond delay="0"/>
                                          </p:stCondLst>
                                        </p:cTn>
                                        <p:tgtEl>
                                          <p:spTgt spid="140"/>
                                        </p:tgtEl>
                                        <p:attrNameLst>
                                          <p:attrName>style.visibility</p:attrName>
                                        </p:attrNameLst>
                                      </p:cBhvr>
                                      <p:to>
                                        <p:strVal val="hidden"/>
                                      </p:to>
                                    </p:set>
                                  </p:childTnLst>
                                </p:cTn>
                              </p:par>
                              <p:par>
                                <p:cTn id="395" presetID="1" presetClass="exit" presetSubtype="0" fill="hold" grpId="2" nodeType="withEffect">
                                  <p:stCondLst>
                                    <p:cond delay="0"/>
                                  </p:stCondLst>
                                  <p:childTnLst>
                                    <p:set>
                                      <p:cBhvr>
                                        <p:cTn id="396" dur="1" fill="hold">
                                          <p:stCondLst>
                                            <p:cond delay="0"/>
                                          </p:stCondLst>
                                        </p:cTn>
                                        <p:tgtEl>
                                          <p:spTgt spid="141"/>
                                        </p:tgtEl>
                                        <p:attrNameLst>
                                          <p:attrName>style.visibility</p:attrName>
                                        </p:attrNameLst>
                                      </p:cBhvr>
                                      <p:to>
                                        <p:strVal val="hidden"/>
                                      </p:to>
                                    </p:set>
                                  </p:childTnLst>
                                </p:cTn>
                              </p:par>
                              <p:par>
                                <p:cTn id="397" presetID="1" presetClass="exit" presetSubtype="0" fill="hold" grpId="2" nodeType="withEffect">
                                  <p:stCondLst>
                                    <p:cond delay="0"/>
                                  </p:stCondLst>
                                  <p:childTnLst>
                                    <p:set>
                                      <p:cBhvr>
                                        <p:cTn id="398" dur="1" fill="hold">
                                          <p:stCondLst>
                                            <p:cond delay="0"/>
                                          </p:stCondLst>
                                        </p:cTn>
                                        <p:tgtEl>
                                          <p:spTgt spid="142"/>
                                        </p:tgtEl>
                                        <p:attrNameLst>
                                          <p:attrName>style.visibility</p:attrName>
                                        </p:attrNameLst>
                                      </p:cBhvr>
                                      <p:to>
                                        <p:strVal val="hidden"/>
                                      </p:to>
                                    </p:set>
                                  </p:childTnLst>
                                </p:cTn>
                              </p:par>
                              <p:par>
                                <p:cTn id="399" presetID="1" presetClass="exit" presetSubtype="0" fill="hold" grpId="2" nodeType="withEffect">
                                  <p:stCondLst>
                                    <p:cond delay="0"/>
                                  </p:stCondLst>
                                  <p:childTnLst>
                                    <p:set>
                                      <p:cBhvr>
                                        <p:cTn id="400" dur="1" fill="hold">
                                          <p:stCondLst>
                                            <p:cond delay="0"/>
                                          </p:stCondLst>
                                        </p:cTn>
                                        <p:tgtEl>
                                          <p:spTgt spid="143"/>
                                        </p:tgtEl>
                                        <p:attrNameLst>
                                          <p:attrName>style.visibility</p:attrName>
                                        </p:attrNameLst>
                                      </p:cBhvr>
                                      <p:to>
                                        <p:strVal val="hidden"/>
                                      </p:to>
                                    </p:set>
                                  </p:childTnLst>
                                </p:cTn>
                              </p:par>
                              <p:par>
                                <p:cTn id="401" presetID="1" presetClass="exit" presetSubtype="0" fill="hold" grpId="2" nodeType="withEffect">
                                  <p:stCondLst>
                                    <p:cond delay="0"/>
                                  </p:stCondLst>
                                  <p:childTnLst>
                                    <p:set>
                                      <p:cBhvr>
                                        <p:cTn id="402" dur="1" fill="hold">
                                          <p:stCondLst>
                                            <p:cond delay="0"/>
                                          </p:stCondLst>
                                        </p:cTn>
                                        <p:tgtEl>
                                          <p:spTgt spid="144"/>
                                        </p:tgtEl>
                                        <p:attrNameLst>
                                          <p:attrName>style.visibility</p:attrName>
                                        </p:attrNameLst>
                                      </p:cBhvr>
                                      <p:to>
                                        <p:strVal val="hidden"/>
                                      </p:to>
                                    </p:set>
                                  </p:childTnLst>
                                </p:cTn>
                              </p:par>
                              <p:par>
                                <p:cTn id="403" presetID="1" presetClass="exit" presetSubtype="0" fill="hold" nodeType="withEffect">
                                  <p:stCondLst>
                                    <p:cond delay="0"/>
                                  </p:stCondLst>
                                  <p:childTnLst>
                                    <p:set>
                                      <p:cBhvr>
                                        <p:cTn id="404" dur="1" fill="hold">
                                          <p:stCondLst>
                                            <p:cond delay="0"/>
                                          </p:stCondLst>
                                        </p:cTn>
                                        <p:tgtEl>
                                          <p:spTgt spid="145"/>
                                        </p:tgtEl>
                                        <p:attrNameLst>
                                          <p:attrName>style.visibility</p:attrName>
                                        </p:attrNameLst>
                                      </p:cBhvr>
                                      <p:to>
                                        <p:strVal val="hidden"/>
                                      </p:to>
                                    </p:set>
                                  </p:childTnLst>
                                </p:cTn>
                              </p:par>
                              <p:par>
                                <p:cTn id="405" presetID="1" presetClass="exit" presetSubtype="0" fill="hold" grpId="2" nodeType="withEffect">
                                  <p:stCondLst>
                                    <p:cond delay="0"/>
                                  </p:stCondLst>
                                  <p:childTnLst>
                                    <p:set>
                                      <p:cBhvr>
                                        <p:cTn id="406" dur="1" fill="hold">
                                          <p:stCondLst>
                                            <p:cond delay="0"/>
                                          </p:stCondLst>
                                        </p:cTn>
                                        <p:tgtEl>
                                          <p:spTgt spid="146"/>
                                        </p:tgtEl>
                                        <p:attrNameLst>
                                          <p:attrName>style.visibility</p:attrName>
                                        </p:attrNameLst>
                                      </p:cBhvr>
                                      <p:to>
                                        <p:strVal val="hidden"/>
                                      </p:to>
                                    </p:set>
                                  </p:childTnLst>
                                </p:cTn>
                              </p:par>
                              <p:par>
                                <p:cTn id="407" presetID="1" presetClass="exit" presetSubtype="0" fill="hold" grpId="2" nodeType="withEffect">
                                  <p:stCondLst>
                                    <p:cond delay="0"/>
                                  </p:stCondLst>
                                  <p:childTnLst>
                                    <p:set>
                                      <p:cBhvr>
                                        <p:cTn id="408" dur="1" fill="hold">
                                          <p:stCondLst>
                                            <p:cond delay="0"/>
                                          </p:stCondLst>
                                        </p:cTn>
                                        <p:tgtEl>
                                          <p:spTgt spid="147"/>
                                        </p:tgtEl>
                                        <p:attrNameLst>
                                          <p:attrName>style.visibility</p:attrName>
                                        </p:attrNameLst>
                                      </p:cBhvr>
                                      <p:to>
                                        <p:strVal val="hidden"/>
                                      </p:to>
                                    </p:set>
                                  </p:childTnLst>
                                </p:cTn>
                              </p:par>
                              <p:par>
                                <p:cTn id="409" presetID="1" presetClass="exit" presetSubtype="0" fill="hold" grpId="2" nodeType="withEffect">
                                  <p:stCondLst>
                                    <p:cond delay="0"/>
                                  </p:stCondLst>
                                  <p:childTnLst>
                                    <p:set>
                                      <p:cBhvr>
                                        <p:cTn id="410" dur="1" fill="hold">
                                          <p:stCondLst>
                                            <p:cond delay="0"/>
                                          </p:stCondLst>
                                        </p:cTn>
                                        <p:tgtEl>
                                          <p:spTgt spid="148"/>
                                        </p:tgtEl>
                                        <p:attrNameLst>
                                          <p:attrName>style.visibility</p:attrName>
                                        </p:attrNameLst>
                                      </p:cBhvr>
                                      <p:to>
                                        <p:strVal val="hidden"/>
                                      </p:to>
                                    </p:set>
                                  </p:childTnLst>
                                </p:cTn>
                              </p:par>
                              <p:par>
                                <p:cTn id="411" presetID="1" presetClass="exit" presetSubtype="0" fill="hold" grpId="2" nodeType="withEffect">
                                  <p:stCondLst>
                                    <p:cond delay="0"/>
                                  </p:stCondLst>
                                  <p:childTnLst>
                                    <p:set>
                                      <p:cBhvr>
                                        <p:cTn id="412" dur="1" fill="hold">
                                          <p:stCondLst>
                                            <p:cond delay="0"/>
                                          </p:stCondLst>
                                        </p:cTn>
                                        <p:tgtEl>
                                          <p:spTgt spid="149"/>
                                        </p:tgtEl>
                                        <p:attrNameLst>
                                          <p:attrName>style.visibility</p:attrName>
                                        </p:attrNameLst>
                                      </p:cBhvr>
                                      <p:to>
                                        <p:strVal val="hidden"/>
                                      </p:to>
                                    </p:set>
                                  </p:childTnLst>
                                </p:cTn>
                              </p:par>
                              <p:par>
                                <p:cTn id="413" presetID="1" presetClass="exit" presetSubtype="0" fill="hold" grpId="2" nodeType="withEffect">
                                  <p:stCondLst>
                                    <p:cond delay="0"/>
                                  </p:stCondLst>
                                  <p:childTnLst>
                                    <p:set>
                                      <p:cBhvr>
                                        <p:cTn id="414" dur="1" fill="hold">
                                          <p:stCondLst>
                                            <p:cond delay="0"/>
                                          </p:stCondLst>
                                        </p:cTn>
                                        <p:tgtEl>
                                          <p:spTgt spid="150"/>
                                        </p:tgtEl>
                                        <p:attrNameLst>
                                          <p:attrName>style.visibility</p:attrName>
                                        </p:attrNameLst>
                                      </p:cBhvr>
                                      <p:to>
                                        <p:strVal val="hidden"/>
                                      </p:to>
                                    </p:set>
                                  </p:childTnLst>
                                </p:cTn>
                              </p:par>
                              <p:par>
                                <p:cTn id="415" presetID="1" presetClass="exit" presetSubtype="0" fill="hold" grpId="2" nodeType="withEffect">
                                  <p:stCondLst>
                                    <p:cond delay="0"/>
                                  </p:stCondLst>
                                  <p:childTnLst>
                                    <p:set>
                                      <p:cBhvr>
                                        <p:cTn id="416" dur="1" fill="hold">
                                          <p:stCondLst>
                                            <p:cond delay="0"/>
                                          </p:stCondLst>
                                        </p:cTn>
                                        <p:tgtEl>
                                          <p:spTgt spid="151"/>
                                        </p:tgtEl>
                                        <p:attrNameLst>
                                          <p:attrName>style.visibility</p:attrName>
                                        </p:attrNameLst>
                                      </p:cBhvr>
                                      <p:to>
                                        <p:strVal val="hidden"/>
                                      </p:to>
                                    </p:set>
                                  </p:childTnLst>
                                </p:cTn>
                              </p:par>
                              <p:par>
                                <p:cTn id="417" presetID="1" presetClass="exit" presetSubtype="0" fill="hold" grpId="2" nodeType="withEffect">
                                  <p:stCondLst>
                                    <p:cond delay="0"/>
                                  </p:stCondLst>
                                  <p:childTnLst>
                                    <p:set>
                                      <p:cBhvr>
                                        <p:cTn id="418" dur="1" fill="hold">
                                          <p:stCondLst>
                                            <p:cond delay="0"/>
                                          </p:stCondLst>
                                        </p:cTn>
                                        <p:tgtEl>
                                          <p:spTgt spid="152"/>
                                        </p:tgtEl>
                                        <p:attrNameLst>
                                          <p:attrName>style.visibility</p:attrName>
                                        </p:attrNameLst>
                                      </p:cBhvr>
                                      <p:to>
                                        <p:strVal val="hidden"/>
                                      </p:to>
                                    </p:set>
                                  </p:childTnLst>
                                </p:cTn>
                              </p:par>
                              <p:par>
                                <p:cTn id="419" presetID="1" presetClass="exit" presetSubtype="0" fill="hold" grpId="2" nodeType="withEffect">
                                  <p:stCondLst>
                                    <p:cond delay="0"/>
                                  </p:stCondLst>
                                  <p:childTnLst>
                                    <p:set>
                                      <p:cBhvr>
                                        <p:cTn id="420" dur="1" fill="hold">
                                          <p:stCondLst>
                                            <p:cond delay="0"/>
                                          </p:stCondLst>
                                        </p:cTn>
                                        <p:tgtEl>
                                          <p:spTgt spid="153"/>
                                        </p:tgtEl>
                                        <p:attrNameLst>
                                          <p:attrName>style.visibility</p:attrName>
                                        </p:attrNameLst>
                                      </p:cBhvr>
                                      <p:to>
                                        <p:strVal val="hidden"/>
                                      </p:to>
                                    </p:set>
                                  </p:childTnLst>
                                </p:cTn>
                              </p:par>
                              <p:par>
                                <p:cTn id="421" presetID="1" presetClass="exit" presetSubtype="0" fill="hold" grpId="2" nodeType="withEffect">
                                  <p:stCondLst>
                                    <p:cond delay="0"/>
                                  </p:stCondLst>
                                  <p:childTnLst>
                                    <p:set>
                                      <p:cBhvr>
                                        <p:cTn id="422" dur="1" fill="hold">
                                          <p:stCondLst>
                                            <p:cond delay="0"/>
                                          </p:stCondLst>
                                        </p:cTn>
                                        <p:tgtEl>
                                          <p:spTgt spid="154"/>
                                        </p:tgtEl>
                                        <p:attrNameLst>
                                          <p:attrName>style.visibility</p:attrName>
                                        </p:attrNameLst>
                                      </p:cBhvr>
                                      <p:to>
                                        <p:strVal val="hidden"/>
                                      </p:to>
                                    </p:set>
                                  </p:childTnLst>
                                </p:cTn>
                              </p:par>
                              <p:par>
                                <p:cTn id="423" presetID="1" presetClass="exit" presetSubtype="0" fill="hold" grpId="2" nodeType="withEffect">
                                  <p:stCondLst>
                                    <p:cond delay="0"/>
                                  </p:stCondLst>
                                  <p:childTnLst>
                                    <p:set>
                                      <p:cBhvr>
                                        <p:cTn id="424" dur="1" fill="hold">
                                          <p:stCondLst>
                                            <p:cond delay="0"/>
                                          </p:stCondLst>
                                        </p:cTn>
                                        <p:tgtEl>
                                          <p:spTgt spid="155"/>
                                        </p:tgtEl>
                                        <p:attrNameLst>
                                          <p:attrName>style.visibility</p:attrName>
                                        </p:attrNameLst>
                                      </p:cBhvr>
                                      <p:to>
                                        <p:strVal val="hidden"/>
                                      </p:to>
                                    </p:set>
                                  </p:childTnLst>
                                </p:cTn>
                              </p:par>
                              <p:par>
                                <p:cTn id="425" presetID="1" presetClass="exit" presetSubtype="0" fill="hold" grpId="2" nodeType="withEffect">
                                  <p:stCondLst>
                                    <p:cond delay="0"/>
                                  </p:stCondLst>
                                  <p:childTnLst>
                                    <p:set>
                                      <p:cBhvr>
                                        <p:cTn id="426" dur="1" fill="hold">
                                          <p:stCondLst>
                                            <p:cond delay="0"/>
                                          </p:stCondLst>
                                        </p:cTn>
                                        <p:tgtEl>
                                          <p:spTgt spid="156"/>
                                        </p:tgtEl>
                                        <p:attrNameLst>
                                          <p:attrName>style.visibility</p:attrName>
                                        </p:attrNameLst>
                                      </p:cBhvr>
                                      <p:to>
                                        <p:strVal val="hidden"/>
                                      </p:to>
                                    </p:set>
                                  </p:childTnLst>
                                </p:cTn>
                              </p:par>
                              <p:par>
                                <p:cTn id="427" presetID="1" presetClass="exit" presetSubtype="0" fill="hold" grpId="2" nodeType="withEffect">
                                  <p:stCondLst>
                                    <p:cond delay="0"/>
                                  </p:stCondLst>
                                  <p:childTnLst>
                                    <p:set>
                                      <p:cBhvr>
                                        <p:cTn id="428" dur="1" fill="hold">
                                          <p:stCondLst>
                                            <p:cond delay="0"/>
                                          </p:stCondLst>
                                        </p:cTn>
                                        <p:tgtEl>
                                          <p:spTgt spid="157"/>
                                        </p:tgtEl>
                                        <p:attrNameLst>
                                          <p:attrName>style.visibility</p:attrName>
                                        </p:attrNameLst>
                                      </p:cBhvr>
                                      <p:to>
                                        <p:strVal val="hidden"/>
                                      </p:to>
                                    </p:set>
                                  </p:childTnLst>
                                </p:cTn>
                              </p:par>
                              <p:par>
                                <p:cTn id="429" presetID="1" presetClass="exit" presetSubtype="0" fill="hold" grpId="2" nodeType="withEffect">
                                  <p:stCondLst>
                                    <p:cond delay="0"/>
                                  </p:stCondLst>
                                  <p:childTnLst>
                                    <p:set>
                                      <p:cBhvr>
                                        <p:cTn id="430" dur="1" fill="hold">
                                          <p:stCondLst>
                                            <p:cond delay="0"/>
                                          </p:stCondLst>
                                        </p:cTn>
                                        <p:tgtEl>
                                          <p:spTgt spid="158"/>
                                        </p:tgtEl>
                                        <p:attrNameLst>
                                          <p:attrName>style.visibility</p:attrName>
                                        </p:attrNameLst>
                                      </p:cBhvr>
                                      <p:to>
                                        <p:strVal val="hidden"/>
                                      </p:to>
                                    </p:set>
                                  </p:childTnLst>
                                </p:cTn>
                              </p:par>
                              <p:par>
                                <p:cTn id="431" presetID="1" presetClass="exit" presetSubtype="0" fill="hold" nodeType="withEffect">
                                  <p:stCondLst>
                                    <p:cond delay="0"/>
                                  </p:stCondLst>
                                  <p:childTnLst>
                                    <p:set>
                                      <p:cBhvr>
                                        <p:cTn id="432" dur="1" fill="hold">
                                          <p:stCondLst>
                                            <p:cond delay="0"/>
                                          </p:stCondLst>
                                        </p:cTn>
                                        <p:tgtEl>
                                          <p:spTgt spid="159"/>
                                        </p:tgtEl>
                                        <p:attrNameLst>
                                          <p:attrName>style.visibility</p:attrName>
                                        </p:attrNameLst>
                                      </p:cBhvr>
                                      <p:to>
                                        <p:strVal val="hidden"/>
                                      </p:to>
                                    </p:set>
                                  </p:childTnLst>
                                </p:cTn>
                              </p:par>
                              <p:par>
                                <p:cTn id="433" presetID="1" presetClass="exit" presetSubtype="0" fill="hold" grpId="2" nodeType="withEffect">
                                  <p:stCondLst>
                                    <p:cond delay="0"/>
                                  </p:stCondLst>
                                  <p:childTnLst>
                                    <p:set>
                                      <p:cBhvr>
                                        <p:cTn id="434" dur="1" fill="hold">
                                          <p:stCondLst>
                                            <p:cond delay="0"/>
                                          </p:stCondLst>
                                        </p:cTn>
                                        <p:tgtEl>
                                          <p:spTgt spid="160"/>
                                        </p:tgtEl>
                                        <p:attrNameLst>
                                          <p:attrName>style.visibility</p:attrName>
                                        </p:attrNameLst>
                                      </p:cBhvr>
                                      <p:to>
                                        <p:strVal val="hidden"/>
                                      </p:to>
                                    </p:set>
                                  </p:childTnLst>
                                </p:cTn>
                              </p:par>
                              <p:par>
                                <p:cTn id="435" presetID="1" presetClass="exit" presetSubtype="0" fill="hold" grpId="2" nodeType="withEffect">
                                  <p:stCondLst>
                                    <p:cond delay="0"/>
                                  </p:stCondLst>
                                  <p:childTnLst>
                                    <p:set>
                                      <p:cBhvr>
                                        <p:cTn id="436" dur="1" fill="hold">
                                          <p:stCondLst>
                                            <p:cond delay="0"/>
                                          </p:stCondLst>
                                        </p:cTn>
                                        <p:tgtEl>
                                          <p:spTgt spid="161"/>
                                        </p:tgtEl>
                                        <p:attrNameLst>
                                          <p:attrName>style.visibility</p:attrName>
                                        </p:attrNameLst>
                                      </p:cBhvr>
                                      <p:to>
                                        <p:strVal val="hidden"/>
                                      </p:to>
                                    </p:set>
                                  </p:childTnLst>
                                </p:cTn>
                              </p:par>
                              <p:par>
                                <p:cTn id="437" presetID="1" presetClass="exit" presetSubtype="0" fill="hold" grpId="2" nodeType="withEffect">
                                  <p:stCondLst>
                                    <p:cond delay="0"/>
                                  </p:stCondLst>
                                  <p:childTnLst>
                                    <p:set>
                                      <p:cBhvr>
                                        <p:cTn id="438" dur="1" fill="hold">
                                          <p:stCondLst>
                                            <p:cond delay="0"/>
                                          </p:stCondLst>
                                        </p:cTn>
                                        <p:tgtEl>
                                          <p:spTgt spid="162"/>
                                        </p:tgtEl>
                                        <p:attrNameLst>
                                          <p:attrName>style.visibility</p:attrName>
                                        </p:attrNameLst>
                                      </p:cBhvr>
                                      <p:to>
                                        <p:strVal val="hidden"/>
                                      </p:to>
                                    </p:set>
                                  </p:childTnLst>
                                </p:cTn>
                              </p:par>
                              <p:par>
                                <p:cTn id="439" presetID="1" presetClass="exit" presetSubtype="0" fill="hold" grpId="2" nodeType="withEffect">
                                  <p:stCondLst>
                                    <p:cond delay="0"/>
                                  </p:stCondLst>
                                  <p:childTnLst>
                                    <p:set>
                                      <p:cBhvr>
                                        <p:cTn id="440" dur="1" fill="hold">
                                          <p:stCondLst>
                                            <p:cond delay="0"/>
                                          </p:stCondLst>
                                        </p:cTn>
                                        <p:tgtEl>
                                          <p:spTgt spid="163"/>
                                        </p:tgtEl>
                                        <p:attrNameLst>
                                          <p:attrName>style.visibility</p:attrName>
                                        </p:attrNameLst>
                                      </p:cBhvr>
                                      <p:to>
                                        <p:strVal val="hidden"/>
                                      </p:to>
                                    </p:set>
                                  </p:childTnLst>
                                </p:cTn>
                              </p:par>
                              <p:par>
                                <p:cTn id="441" presetID="1" presetClass="exit" presetSubtype="0" fill="hold" grpId="2" nodeType="withEffect">
                                  <p:stCondLst>
                                    <p:cond delay="0"/>
                                  </p:stCondLst>
                                  <p:childTnLst>
                                    <p:set>
                                      <p:cBhvr>
                                        <p:cTn id="442" dur="1" fill="hold">
                                          <p:stCondLst>
                                            <p:cond delay="0"/>
                                          </p:stCondLst>
                                        </p:cTn>
                                        <p:tgtEl>
                                          <p:spTgt spid="164"/>
                                        </p:tgtEl>
                                        <p:attrNameLst>
                                          <p:attrName>style.visibility</p:attrName>
                                        </p:attrNameLst>
                                      </p:cBhvr>
                                      <p:to>
                                        <p:strVal val="hidden"/>
                                      </p:to>
                                    </p:set>
                                  </p:childTnLst>
                                </p:cTn>
                              </p:par>
                              <p:par>
                                <p:cTn id="443" presetID="1" presetClass="exit" presetSubtype="0" fill="hold" grpId="2" nodeType="withEffect">
                                  <p:stCondLst>
                                    <p:cond delay="0"/>
                                  </p:stCondLst>
                                  <p:childTnLst>
                                    <p:set>
                                      <p:cBhvr>
                                        <p:cTn id="444" dur="1" fill="hold">
                                          <p:stCondLst>
                                            <p:cond delay="0"/>
                                          </p:stCondLst>
                                        </p:cTn>
                                        <p:tgtEl>
                                          <p:spTgt spid="165"/>
                                        </p:tgtEl>
                                        <p:attrNameLst>
                                          <p:attrName>style.visibility</p:attrName>
                                        </p:attrNameLst>
                                      </p:cBhvr>
                                      <p:to>
                                        <p:strVal val="hidden"/>
                                      </p:to>
                                    </p:set>
                                  </p:childTnLst>
                                </p:cTn>
                              </p:par>
                              <p:par>
                                <p:cTn id="445" presetID="1" presetClass="exit" presetSubtype="0" fill="hold" grpId="2" nodeType="withEffect">
                                  <p:stCondLst>
                                    <p:cond delay="0"/>
                                  </p:stCondLst>
                                  <p:childTnLst>
                                    <p:set>
                                      <p:cBhvr>
                                        <p:cTn id="446" dur="1" fill="hold">
                                          <p:stCondLst>
                                            <p:cond delay="0"/>
                                          </p:stCondLst>
                                        </p:cTn>
                                        <p:tgtEl>
                                          <p:spTgt spid="166"/>
                                        </p:tgtEl>
                                        <p:attrNameLst>
                                          <p:attrName>style.visibility</p:attrName>
                                        </p:attrNameLst>
                                      </p:cBhvr>
                                      <p:to>
                                        <p:strVal val="hidden"/>
                                      </p:to>
                                    </p:set>
                                  </p:childTnLst>
                                </p:cTn>
                              </p:par>
                              <p:par>
                                <p:cTn id="447" presetID="1" presetClass="exit" presetSubtype="0" fill="hold" grpId="2" nodeType="withEffect">
                                  <p:stCondLst>
                                    <p:cond delay="0"/>
                                  </p:stCondLst>
                                  <p:childTnLst>
                                    <p:set>
                                      <p:cBhvr>
                                        <p:cTn id="448" dur="1" fill="hold">
                                          <p:stCondLst>
                                            <p:cond delay="0"/>
                                          </p:stCondLst>
                                        </p:cTn>
                                        <p:tgtEl>
                                          <p:spTgt spid="167"/>
                                        </p:tgtEl>
                                        <p:attrNameLst>
                                          <p:attrName>style.visibility</p:attrName>
                                        </p:attrNameLst>
                                      </p:cBhvr>
                                      <p:to>
                                        <p:strVal val="hidden"/>
                                      </p:to>
                                    </p:set>
                                  </p:childTnLst>
                                </p:cTn>
                              </p:par>
                              <p:par>
                                <p:cTn id="449" presetID="1" presetClass="exit" presetSubtype="0" fill="hold" grpId="2" nodeType="withEffect">
                                  <p:stCondLst>
                                    <p:cond delay="0"/>
                                  </p:stCondLst>
                                  <p:childTnLst>
                                    <p:set>
                                      <p:cBhvr>
                                        <p:cTn id="450" dur="1" fill="hold">
                                          <p:stCondLst>
                                            <p:cond delay="0"/>
                                          </p:stCondLst>
                                        </p:cTn>
                                        <p:tgtEl>
                                          <p:spTgt spid="168"/>
                                        </p:tgtEl>
                                        <p:attrNameLst>
                                          <p:attrName>style.visibility</p:attrName>
                                        </p:attrNameLst>
                                      </p:cBhvr>
                                      <p:to>
                                        <p:strVal val="hidden"/>
                                      </p:to>
                                    </p:set>
                                  </p:childTnLst>
                                </p:cTn>
                              </p:par>
                              <p:par>
                                <p:cTn id="451" presetID="1" presetClass="exit" presetSubtype="0" fill="hold" grpId="2" nodeType="withEffect">
                                  <p:stCondLst>
                                    <p:cond delay="0"/>
                                  </p:stCondLst>
                                  <p:childTnLst>
                                    <p:set>
                                      <p:cBhvr>
                                        <p:cTn id="452" dur="1" fill="hold">
                                          <p:stCondLst>
                                            <p:cond delay="0"/>
                                          </p:stCondLst>
                                        </p:cTn>
                                        <p:tgtEl>
                                          <p:spTgt spid="169"/>
                                        </p:tgtEl>
                                        <p:attrNameLst>
                                          <p:attrName>style.visibility</p:attrName>
                                        </p:attrNameLst>
                                      </p:cBhvr>
                                      <p:to>
                                        <p:strVal val="hidden"/>
                                      </p:to>
                                    </p:set>
                                  </p:childTnLst>
                                </p:cTn>
                              </p:par>
                              <p:par>
                                <p:cTn id="453" presetID="1" presetClass="exit" presetSubtype="0" fill="hold" grpId="2" nodeType="withEffect">
                                  <p:stCondLst>
                                    <p:cond delay="0"/>
                                  </p:stCondLst>
                                  <p:childTnLst>
                                    <p:set>
                                      <p:cBhvr>
                                        <p:cTn id="454" dur="1" fill="hold">
                                          <p:stCondLst>
                                            <p:cond delay="0"/>
                                          </p:stCondLst>
                                        </p:cTn>
                                        <p:tgtEl>
                                          <p:spTgt spid="170"/>
                                        </p:tgtEl>
                                        <p:attrNameLst>
                                          <p:attrName>style.visibility</p:attrName>
                                        </p:attrNameLst>
                                      </p:cBhvr>
                                      <p:to>
                                        <p:strVal val="hidden"/>
                                      </p:to>
                                    </p:set>
                                  </p:childTnLst>
                                </p:cTn>
                              </p:par>
                              <p:par>
                                <p:cTn id="455" presetID="1" presetClass="exit" presetSubtype="0" fill="hold" grpId="2" nodeType="withEffect">
                                  <p:stCondLst>
                                    <p:cond delay="0"/>
                                  </p:stCondLst>
                                  <p:childTnLst>
                                    <p:set>
                                      <p:cBhvr>
                                        <p:cTn id="456" dur="1" fill="hold">
                                          <p:stCondLst>
                                            <p:cond delay="0"/>
                                          </p:stCondLst>
                                        </p:cTn>
                                        <p:tgtEl>
                                          <p:spTgt spid="171"/>
                                        </p:tgtEl>
                                        <p:attrNameLst>
                                          <p:attrName>style.visibility</p:attrName>
                                        </p:attrNameLst>
                                      </p:cBhvr>
                                      <p:to>
                                        <p:strVal val="hidden"/>
                                      </p:to>
                                    </p:set>
                                  </p:childTnLst>
                                </p:cTn>
                              </p:par>
                              <p:par>
                                <p:cTn id="457" presetID="1" presetClass="exit" presetSubtype="0" fill="hold" grpId="2" nodeType="withEffect">
                                  <p:stCondLst>
                                    <p:cond delay="0"/>
                                  </p:stCondLst>
                                  <p:childTnLst>
                                    <p:set>
                                      <p:cBhvr>
                                        <p:cTn id="458" dur="1" fill="hold">
                                          <p:stCondLst>
                                            <p:cond delay="0"/>
                                          </p:stCondLst>
                                        </p:cTn>
                                        <p:tgtEl>
                                          <p:spTgt spid="172"/>
                                        </p:tgtEl>
                                        <p:attrNameLst>
                                          <p:attrName>style.visibility</p:attrName>
                                        </p:attrNameLst>
                                      </p:cBhvr>
                                      <p:to>
                                        <p:strVal val="hidden"/>
                                      </p:to>
                                    </p:set>
                                  </p:childTnLst>
                                </p:cTn>
                              </p:par>
                              <p:par>
                                <p:cTn id="459" presetID="1" presetClass="exit" presetSubtype="0" fill="hold" nodeType="withEffect">
                                  <p:stCondLst>
                                    <p:cond delay="0"/>
                                  </p:stCondLst>
                                  <p:childTnLst>
                                    <p:set>
                                      <p:cBhvr>
                                        <p:cTn id="460" dur="1" fill="hold">
                                          <p:stCondLst>
                                            <p:cond delay="0"/>
                                          </p:stCondLst>
                                        </p:cTn>
                                        <p:tgtEl>
                                          <p:spTgt spid="173"/>
                                        </p:tgtEl>
                                        <p:attrNameLst>
                                          <p:attrName>style.visibility</p:attrName>
                                        </p:attrNameLst>
                                      </p:cBhvr>
                                      <p:to>
                                        <p:strVal val="hidden"/>
                                      </p:to>
                                    </p:set>
                                  </p:childTnLst>
                                </p:cTn>
                              </p:par>
                              <p:par>
                                <p:cTn id="461" presetID="1" presetClass="exit" presetSubtype="0" fill="hold" grpId="2" nodeType="withEffect">
                                  <p:stCondLst>
                                    <p:cond delay="0"/>
                                  </p:stCondLst>
                                  <p:childTnLst>
                                    <p:set>
                                      <p:cBhvr>
                                        <p:cTn id="462" dur="1" fill="hold">
                                          <p:stCondLst>
                                            <p:cond delay="0"/>
                                          </p:stCondLst>
                                        </p:cTn>
                                        <p:tgtEl>
                                          <p:spTgt spid="174"/>
                                        </p:tgtEl>
                                        <p:attrNameLst>
                                          <p:attrName>style.visibility</p:attrName>
                                        </p:attrNameLst>
                                      </p:cBhvr>
                                      <p:to>
                                        <p:strVal val="hidden"/>
                                      </p:to>
                                    </p:set>
                                  </p:childTnLst>
                                </p:cTn>
                              </p:par>
                              <p:par>
                                <p:cTn id="463" presetID="1" presetClass="exit" presetSubtype="0" fill="hold" grpId="2" nodeType="withEffect">
                                  <p:stCondLst>
                                    <p:cond delay="0"/>
                                  </p:stCondLst>
                                  <p:childTnLst>
                                    <p:set>
                                      <p:cBhvr>
                                        <p:cTn id="464" dur="1" fill="hold">
                                          <p:stCondLst>
                                            <p:cond delay="0"/>
                                          </p:stCondLst>
                                        </p:cTn>
                                        <p:tgtEl>
                                          <p:spTgt spid="175"/>
                                        </p:tgtEl>
                                        <p:attrNameLst>
                                          <p:attrName>style.visibility</p:attrName>
                                        </p:attrNameLst>
                                      </p:cBhvr>
                                      <p:to>
                                        <p:strVal val="hidden"/>
                                      </p:to>
                                    </p:set>
                                  </p:childTnLst>
                                </p:cTn>
                              </p:par>
                              <p:par>
                                <p:cTn id="465" presetID="1" presetClass="exit" presetSubtype="0" fill="hold" grpId="2" nodeType="withEffect">
                                  <p:stCondLst>
                                    <p:cond delay="0"/>
                                  </p:stCondLst>
                                  <p:childTnLst>
                                    <p:set>
                                      <p:cBhvr>
                                        <p:cTn id="466" dur="1" fill="hold">
                                          <p:stCondLst>
                                            <p:cond delay="0"/>
                                          </p:stCondLst>
                                        </p:cTn>
                                        <p:tgtEl>
                                          <p:spTgt spid="176"/>
                                        </p:tgtEl>
                                        <p:attrNameLst>
                                          <p:attrName>style.visibility</p:attrName>
                                        </p:attrNameLst>
                                      </p:cBhvr>
                                      <p:to>
                                        <p:strVal val="hidden"/>
                                      </p:to>
                                    </p:set>
                                  </p:childTnLst>
                                </p:cTn>
                              </p:par>
                              <p:par>
                                <p:cTn id="467" presetID="1" presetClass="exit" presetSubtype="0" fill="hold" grpId="2" nodeType="withEffect">
                                  <p:stCondLst>
                                    <p:cond delay="0"/>
                                  </p:stCondLst>
                                  <p:childTnLst>
                                    <p:set>
                                      <p:cBhvr>
                                        <p:cTn id="468" dur="1" fill="hold">
                                          <p:stCondLst>
                                            <p:cond delay="0"/>
                                          </p:stCondLst>
                                        </p:cTn>
                                        <p:tgtEl>
                                          <p:spTgt spid="177"/>
                                        </p:tgtEl>
                                        <p:attrNameLst>
                                          <p:attrName>style.visibility</p:attrName>
                                        </p:attrNameLst>
                                      </p:cBhvr>
                                      <p:to>
                                        <p:strVal val="hidden"/>
                                      </p:to>
                                    </p:set>
                                  </p:childTnLst>
                                </p:cTn>
                              </p:par>
                              <p:par>
                                <p:cTn id="469" presetID="1" presetClass="exit" presetSubtype="0" fill="hold" grpId="2" nodeType="withEffect">
                                  <p:stCondLst>
                                    <p:cond delay="0"/>
                                  </p:stCondLst>
                                  <p:childTnLst>
                                    <p:set>
                                      <p:cBhvr>
                                        <p:cTn id="470" dur="1" fill="hold">
                                          <p:stCondLst>
                                            <p:cond delay="0"/>
                                          </p:stCondLst>
                                        </p:cTn>
                                        <p:tgtEl>
                                          <p:spTgt spid="178"/>
                                        </p:tgtEl>
                                        <p:attrNameLst>
                                          <p:attrName>style.visibility</p:attrName>
                                        </p:attrNameLst>
                                      </p:cBhvr>
                                      <p:to>
                                        <p:strVal val="hidden"/>
                                      </p:to>
                                    </p:set>
                                  </p:childTnLst>
                                </p:cTn>
                              </p:par>
                              <p:par>
                                <p:cTn id="471" presetID="1" presetClass="exit" presetSubtype="0" fill="hold" grpId="2" nodeType="withEffect">
                                  <p:stCondLst>
                                    <p:cond delay="0"/>
                                  </p:stCondLst>
                                  <p:childTnLst>
                                    <p:set>
                                      <p:cBhvr>
                                        <p:cTn id="472" dur="1" fill="hold">
                                          <p:stCondLst>
                                            <p:cond delay="0"/>
                                          </p:stCondLst>
                                        </p:cTn>
                                        <p:tgtEl>
                                          <p:spTgt spid="179"/>
                                        </p:tgtEl>
                                        <p:attrNameLst>
                                          <p:attrName>style.visibility</p:attrName>
                                        </p:attrNameLst>
                                      </p:cBhvr>
                                      <p:to>
                                        <p:strVal val="hidden"/>
                                      </p:to>
                                    </p:set>
                                  </p:childTnLst>
                                </p:cTn>
                              </p:par>
                              <p:par>
                                <p:cTn id="473" presetID="1" presetClass="exit" presetSubtype="0" fill="hold" grpId="2" nodeType="withEffect">
                                  <p:stCondLst>
                                    <p:cond delay="0"/>
                                  </p:stCondLst>
                                  <p:childTnLst>
                                    <p:set>
                                      <p:cBhvr>
                                        <p:cTn id="474" dur="1" fill="hold">
                                          <p:stCondLst>
                                            <p:cond delay="0"/>
                                          </p:stCondLst>
                                        </p:cTn>
                                        <p:tgtEl>
                                          <p:spTgt spid="180"/>
                                        </p:tgtEl>
                                        <p:attrNameLst>
                                          <p:attrName>style.visibility</p:attrName>
                                        </p:attrNameLst>
                                      </p:cBhvr>
                                      <p:to>
                                        <p:strVal val="hidden"/>
                                      </p:to>
                                    </p:set>
                                  </p:childTnLst>
                                </p:cTn>
                              </p:par>
                              <p:par>
                                <p:cTn id="475" presetID="1" presetClass="exit" presetSubtype="0" fill="hold" grpId="2" nodeType="withEffect">
                                  <p:stCondLst>
                                    <p:cond delay="0"/>
                                  </p:stCondLst>
                                  <p:childTnLst>
                                    <p:set>
                                      <p:cBhvr>
                                        <p:cTn id="476" dur="1" fill="hold">
                                          <p:stCondLst>
                                            <p:cond delay="0"/>
                                          </p:stCondLst>
                                        </p:cTn>
                                        <p:tgtEl>
                                          <p:spTgt spid="181"/>
                                        </p:tgtEl>
                                        <p:attrNameLst>
                                          <p:attrName>style.visibility</p:attrName>
                                        </p:attrNameLst>
                                      </p:cBhvr>
                                      <p:to>
                                        <p:strVal val="hidden"/>
                                      </p:to>
                                    </p:set>
                                  </p:childTnLst>
                                </p:cTn>
                              </p:par>
                              <p:par>
                                <p:cTn id="477" presetID="1" presetClass="exit" presetSubtype="0" fill="hold" grpId="2" nodeType="withEffect">
                                  <p:stCondLst>
                                    <p:cond delay="0"/>
                                  </p:stCondLst>
                                  <p:childTnLst>
                                    <p:set>
                                      <p:cBhvr>
                                        <p:cTn id="478" dur="1" fill="hold">
                                          <p:stCondLst>
                                            <p:cond delay="0"/>
                                          </p:stCondLst>
                                        </p:cTn>
                                        <p:tgtEl>
                                          <p:spTgt spid="182"/>
                                        </p:tgtEl>
                                        <p:attrNameLst>
                                          <p:attrName>style.visibility</p:attrName>
                                        </p:attrNameLst>
                                      </p:cBhvr>
                                      <p:to>
                                        <p:strVal val="hidden"/>
                                      </p:to>
                                    </p:set>
                                  </p:childTnLst>
                                </p:cTn>
                              </p:par>
                              <p:par>
                                <p:cTn id="479" presetID="1" presetClass="exit" presetSubtype="0" fill="hold" grpId="2" nodeType="withEffect">
                                  <p:stCondLst>
                                    <p:cond delay="0"/>
                                  </p:stCondLst>
                                  <p:childTnLst>
                                    <p:set>
                                      <p:cBhvr>
                                        <p:cTn id="480" dur="1" fill="hold">
                                          <p:stCondLst>
                                            <p:cond delay="0"/>
                                          </p:stCondLst>
                                        </p:cTn>
                                        <p:tgtEl>
                                          <p:spTgt spid="183"/>
                                        </p:tgtEl>
                                        <p:attrNameLst>
                                          <p:attrName>style.visibility</p:attrName>
                                        </p:attrNameLst>
                                      </p:cBhvr>
                                      <p:to>
                                        <p:strVal val="hidden"/>
                                      </p:to>
                                    </p:set>
                                  </p:childTnLst>
                                </p:cTn>
                              </p:par>
                              <p:par>
                                <p:cTn id="481" presetID="1" presetClass="exit" presetSubtype="0" fill="hold" grpId="2" nodeType="withEffect">
                                  <p:stCondLst>
                                    <p:cond delay="0"/>
                                  </p:stCondLst>
                                  <p:childTnLst>
                                    <p:set>
                                      <p:cBhvr>
                                        <p:cTn id="482" dur="1" fill="hold">
                                          <p:stCondLst>
                                            <p:cond delay="0"/>
                                          </p:stCondLst>
                                        </p:cTn>
                                        <p:tgtEl>
                                          <p:spTgt spid="184"/>
                                        </p:tgtEl>
                                        <p:attrNameLst>
                                          <p:attrName>style.visibility</p:attrName>
                                        </p:attrNameLst>
                                      </p:cBhvr>
                                      <p:to>
                                        <p:strVal val="hidden"/>
                                      </p:to>
                                    </p:set>
                                  </p:childTnLst>
                                </p:cTn>
                              </p:par>
                              <p:par>
                                <p:cTn id="483" presetID="1" presetClass="exit" presetSubtype="0" fill="hold" grpId="2" nodeType="withEffect">
                                  <p:stCondLst>
                                    <p:cond delay="0"/>
                                  </p:stCondLst>
                                  <p:childTnLst>
                                    <p:set>
                                      <p:cBhvr>
                                        <p:cTn id="484" dur="1" fill="hold">
                                          <p:stCondLst>
                                            <p:cond delay="0"/>
                                          </p:stCondLst>
                                        </p:cTn>
                                        <p:tgtEl>
                                          <p:spTgt spid="185"/>
                                        </p:tgtEl>
                                        <p:attrNameLst>
                                          <p:attrName>style.visibility</p:attrName>
                                        </p:attrNameLst>
                                      </p:cBhvr>
                                      <p:to>
                                        <p:strVal val="hidden"/>
                                      </p:to>
                                    </p:set>
                                  </p:childTnLst>
                                </p:cTn>
                              </p:par>
                              <p:par>
                                <p:cTn id="485" presetID="1" presetClass="exit" presetSubtype="0" fill="hold" grpId="2" nodeType="withEffect">
                                  <p:stCondLst>
                                    <p:cond delay="0"/>
                                  </p:stCondLst>
                                  <p:childTnLst>
                                    <p:set>
                                      <p:cBhvr>
                                        <p:cTn id="486" dur="1" fill="hold">
                                          <p:stCondLst>
                                            <p:cond delay="0"/>
                                          </p:stCondLst>
                                        </p:cTn>
                                        <p:tgtEl>
                                          <p:spTgt spid="186"/>
                                        </p:tgtEl>
                                        <p:attrNameLst>
                                          <p:attrName>style.visibility</p:attrName>
                                        </p:attrNameLst>
                                      </p:cBhvr>
                                      <p:to>
                                        <p:strVal val="hidden"/>
                                      </p:to>
                                    </p:set>
                                  </p:childTnLst>
                                </p:cTn>
                              </p:par>
                              <p:par>
                                <p:cTn id="487" presetID="1" presetClass="exit" presetSubtype="0" fill="hold" nodeType="withEffect">
                                  <p:stCondLst>
                                    <p:cond delay="0"/>
                                  </p:stCondLst>
                                  <p:childTnLst>
                                    <p:set>
                                      <p:cBhvr>
                                        <p:cTn id="488" dur="1" fill="hold">
                                          <p:stCondLst>
                                            <p:cond delay="0"/>
                                          </p:stCondLst>
                                        </p:cTn>
                                        <p:tgtEl>
                                          <p:spTgt spid="187"/>
                                        </p:tgtEl>
                                        <p:attrNameLst>
                                          <p:attrName>style.visibility</p:attrName>
                                        </p:attrNameLst>
                                      </p:cBhvr>
                                      <p:to>
                                        <p:strVal val="hidden"/>
                                      </p:to>
                                    </p:set>
                                  </p:childTnLst>
                                </p:cTn>
                              </p:par>
                            </p:childTnLst>
                          </p:cTn>
                        </p:par>
                      </p:childTnLst>
                    </p:cTn>
                  </p:par>
                  <p:par>
                    <p:cTn id="489" fill="hold">
                      <p:stCondLst>
                        <p:cond delay="indefinite"/>
                      </p:stCondLst>
                      <p:childTnLst>
                        <p:par>
                          <p:cTn id="490" fill="hold">
                            <p:stCondLst>
                              <p:cond delay="0"/>
                            </p:stCondLst>
                            <p:childTnLst>
                              <p:par>
                                <p:cTn id="491" presetID="1" presetClass="entr" presetSubtype="0" fill="hold" nodeType="clickEffect">
                                  <p:stCondLst>
                                    <p:cond delay="0"/>
                                  </p:stCondLst>
                                  <p:childTnLst>
                                    <p:set>
                                      <p:cBhvr>
                                        <p:cTn id="492" dur="1" fill="hold">
                                          <p:stCondLst>
                                            <p:cond delay="0"/>
                                          </p:stCondLst>
                                        </p:cTn>
                                        <p:tgtEl>
                                          <p:spTgt spid="73"/>
                                        </p:tgtEl>
                                        <p:attrNameLst>
                                          <p:attrName>style.visibility</p:attrName>
                                        </p:attrNameLst>
                                      </p:cBhvr>
                                      <p:to>
                                        <p:strVal val="visible"/>
                                      </p:to>
                                    </p:set>
                                  </p:childTnLst>
                                </p:cTn>
                              </p:par>
                            </p:childTnLst>
                          </p:cTn>
                        </p:par>
                      </p:childTnLst>
                    </p:cTn>
                  </p:par>
                  <p:par>
                    <p:cTn id="493" fill="hold">
                      <p:stCondLst>
                        <p:cond delay="indefinite"/>
                      </p:stCondLst>
                      <p:childTnLst>
                        <p:par>
                          <p:cTn id="494" fill="hold">
                            <p:stCondLst>
                              <p:cond delay="0"/>
                            </p:stCondLst>
                            <p:childTnLst>
                              <p:par>
                                <p:cTn id="495" presetID="0" presetClass="path" presetSubtype="0" accel="50000" decel="50000" fill="hold" nodeType="clickEffect">
                                  <p:stCondLst>
                                    <p:cond delay="0"/>
                                  </p:stCondLst>
                                  <p:childTnLst>
                                    <p:animMotion origin="layout" path="M -4.44444E-6 2.59259E-6 C -0.04566 0.07291 -0.09132 0.14606 -0.14375 0.1625 C -0.19618 0.17893 -0.25538 0.13866 -0.31458 0.09861 " pathEditMode="relative" ptsTypes="aaA">
                                      <p:cBhvr>
                                        <p:cTn id="496" dur="2000" fill="hold"/>
                                        <p:tgtEl>
                                          <p:spTgt spid="73"/>
                                        </p:tgtEl>
                                        <p:attrNameLst>
                                          <p:attrName>ppt_x</p:attrName>
                                          <p:attrName>ppt_y</p:attrName>
                                        </p:attrNameLst>
                                      </p:cBhvr>
                                    </p:animMotion>
                                  </p:childTnLst>
                                </p:cTn>
                              </p:par>
                              <p:par>
                                <p:cTn id="497" presetID="1" presetClass="entr" presetSubtype="0" fill="hold" nodeType="withEffect">
                                  <p:stCondLst>
                                    <p:cond delay="0"/>
                                  </p:stCondLst>
                                  <p:childTnLst>
                                    <p:set>
                                      <p:cBhvr>
                                        <p:cTn id="498" dur="1" fill="hold">
                                          <p:stCondLst>
                                            <p:cond delay="0"/>
                                          </p:stCondLst>
                                        </p:cTn>
                                        <p:tgtEl>
                                          <p:spTgt spid="74"/>
                                        </p:tgtEl>
                                        <p:attrNameLst>
                                          <p:attrName>style.visibility</p:attrName>
                                        </p:attrNameLst>
                                      </p:cBhvr>
                                      <p:to>
                                        <p:strVal val="visible"/>
                                      </p:to>
                                    </p:set>
                                  </p:childTnLst>
                                </p:cTn>
                              </p:par>
                              <p:par>
                                <p:cTn id="499" presetID="0" presetClass="path" presetSubtype="0" accel="50000" decel="50000" fill="hold" nodeType="withEffect">
                                  <p:stCondLst>
                                    <p:cond delay="0"/>
                                  </p:stCondLst>
                                  <p:childTnLst>
                                    <p:animMotion origin="layout" path="M 1.94444E-6 3.7037E-7 L -0.13021 0.25 " pathEditMode="relative" ptsTypes="AA">
                                      <p:cBhvr>
                                        <p:cTn id="500" dur="2000" fill="hold"/>
                                        <p:tgtEl>
                                          <p:spTgt spid="74"/>
                                        </p:tgtEl>
                                        <p:attrNameLst>
                                          <p:attrName>ppt_x</p:attrName>
                                          <p:attrName>ppt_y</p:attrName>
                                        </p:attrNameLst>
                                      </p:cBhvr>
                                    </p:animMotion>
                                  </p:childTnLst>
                                </p:cTn>
                              </p:par>
                              <p:par>
                                <p:cTn id="501" presetID="1" presetClass="entr" presetSubtype="0" fill="hold" nodeType="withEffect">
                                  <p:stCondLst>
                                    <p:cond delay="0"/>
                                  </p:stCondLst>
                                  <p:childTnLst>
                                    <p:set>
                                      <p:cBhvr>
                                        <p:cTn id="502" dur="1" fill="hold">
                                          <p:stCondLst>
                                            <p:cond delay="0"/>
                                          </p:stCondLst>
                                        </p:cTn>
                                        <p:tgtEl>
                                          <p:spTgt spid="117"/>
                                        </p:tgtEl>
                                        <p:attrNameLst>
                                          <p:attrName>style.visibility</p:attrName>
                                        </p:attrNameLst>
                                      </p:cBhvr>
                                      <p:to>
                                        <p:strVal val="visible"/>
                                      </p:to>
                                    </p:set>
                                  </p:childTnLst>
                                </p:cTn>
                              </p:par>
                              <p:par>
                                <p:cTn id="503" presetID="49" presetClass="path" presetSubtype="0" accel="50000" decel="50000" fill="hold" nodeType="withEffect">
                                  <p:stCondLst>
                                    <p:cond delay="0"/>
                                  </p:stCondLst>
                                  <p:childTnLst>
                                    <p:animMotion origin="layout" path="M -4.44444E-6 -2.23045E-6 L -0.29027 0.05414 " pathEditMode="relative" rAng="0" ptsTypes="AA">
                                      <p:cBhvr>
                                        <p:cTn id="504" dur="2000" fill="hold"/>
                                        <p:tgtEl>
                                          <p:spTgt spid="117"/>
                                        </p:tgtEl>
                                        <p:attrNameLst>
                                          <p:attrName>ppt_x</p:attrName>
                                          <p:attrName>ppt_y</p:attrName>
                                        </p:attrNameLst>
                                      </p:cBhvr>
                                      <p:rCtr x="-14500" y="2700"/>
                                    </p:animMotion>
                                  </p:childTnLst>
                                </p:cTn>
                              </p:par>
                              <p:par>
                                <p:cTn id="505" presetID="1" presetClass="entr" presetSubtype="0" fill="hold" grpId="0" nodeType="withEffect">
                                  <p:stCondLst>
                                    <p:cond delay="0"/>
                                  </p:stCondLst>
                                  <p:childTnLst>
                                    <p:set>
                                      <p:cBhvr>
                                        <p:cTn id="506" dur="1" fill="hold">
                                          <p:stCondLst>
                                            <p:cond delay="0"/>
                                          </p:stCondLst>
                                        </p:cTn>
                                        <p:tgtEl>
                                          <p:spTgt spid="188"/>
                                        </p:tgtEl>
                                        <p:attrNameLst>
                                          <p:attrName>style.visibility</p:attrName>
                                        </p:attrNameLst>
                                      </p:cBhvr>
                                      <p:to>
                                        <p:strVal val="visible"/>
                                      </p:to>
                                    </p:set>
                                  </p:childTnLst>
                                </p:cTn>
                              </p:par>
                              <p:par>
                                <p:cTn id="507" presetID="1" presetClass="entr" presetSubtype="0" fill="hold" grpId="0" nodeType="withEffect">
                                  <p:stCondLst>
                                    <p:cond delay="0"/>
                                  </p:stCondLst>
                                  <p:childTnLst>
                                    <p:set>
                                      <p:cBhvr>
                                        <p:cTn id="508" dur="1" fill="hold">
                                          <p:stCondLst>
                                            <p:cond delay="0"/>
                                          </p:stCondLst>
                                        </p:cTn>
                                        <p:tgtEl>
                                          <p:spTgt spid="189"/>
                                        </p:tgtEl>
                                        <p:attrNameLst>
                                          <p:attrName>style.visibility</p:attrName>
                                        </p:attrNameLst>
                                      </p:cBhvr>
                                      <p:to>
                                        <p:strVal val="visible"/>
                                      </p:to>
                                    </p:set>
                                  </p:childTnLst>
                                </p:cTn>
                              </p:par>
                              <p:par>
                                <p:cTn id="509" presetID="1" presetClass="entr" presetSubtype="0" fill="hold" grpId="0" nodeType="withEffect">
                                  <p:stCondLst>
                                    <p:cond delay="0"/>
                                  </p:stCondLst>
                                  <p:childTnLst>
                                    <p:set>
                                      <p:cBhvr>
                                        <p:cTn id="510" dur="1" fill="hold">
                                          <p:stCondLst>
                                            <p:cond delay="0"/>
                                          </p:stCondLst>
                                        </p:cTn>
                                        <p:tgtEl>
                                          <p:spTgt spid="190"/>
                                        </p:tgtEl>
                                        <p:attrNameLst>
                                          <p:attrName>style.visibility</p:attrName>
                                        </p:attrNameLst>
                                      </p:cBhvr>
                                      <p:to>
                                        <p:strVal val="visible"/>
                                      </p:to>
                                    </p:set>
                                  </p:childTnLst>
                                </p:cTn>
                              </p:par>
                              <p:par>
                                <p:cTn id="511" presetID="1" presetClass="entr" presetSubtype="0" fill="hold" grpId="0" nodeType="withEffect">
                                  <p:stCondLst>
                                    <p:cond delay="0"/>
                                  </p:stCondLst>
                                  <p:childTnLst>
                                    <p:set>
                                      <p:cBhvr>
                                        <p:cTn id="512" dur="1" fill="hold">
                                          <p:stCondLst>
                                            <p:cond delay="0"/>
                                          </p:stCondLst>
                                        </p:cTn>
                                        <p:tgtEl>
                                          <p:spTgt spid="191"/>
                                        </p:tgtEl>
                                        <p:attrNameLst>
                                          <p:attrName>style.visibility</p:attrName>
                                        </p:attrNameLst>
                                      </p:cBhvr>
                                      <p:to>
                                        <p:strVal val="visible"/>
                                      </p:to>
                                    </p:set>
                                  </p:childTnLst>
                                </p:cTn>
                              </p:par>
                              <p:par>
                                <p:cTn id="513" presetID="1" presetClass="entr" presetSubtype="0" fill="hold" grpId="0" nodeType="withEffect">
                                  <p:stCondLst>
                                    <p:cond delay="0"/>
                                  </p:stCondLst>
                                  <p:childTnLst>
                                    <p:set>
                                      <p:cBhvr>
                                        <p:cTn id="514" dur="1" fill="hold">
                                          <p:stCondLst>
                                            <p:cond delay="0"/>
                                          </p:stCondLst>
                                        </p:cTn>
                                        <p:tgtEl>
                                          <p:spTgt spid="192"/>
                                        </p:tgtEl>
                                        <p:attrNameLst>
                                          <p:attrName>style.visibility</p:attrName>
                                        </p:attrNameLst>
                                      </p:cBhvr>
                                      <p:to>
                                        <p:strVal val="visible"/>
                                      </p:to>
                                    </p:set>
                                  </p:childTnLst>
                                </p:cTn>
                              </p:par>
                              <p:par>
                                <p:cTn id="515" presetID="1" presetClass="entr" presetSubtype="0" fill="hold" grpId="0" nodeType="withEffect">
                                  <p:stCondLst>
                                    <p:cond delay="0"/>
                                  </p:stCondLst>
                                  <p:childTnLst>
                                    <p:set>
                                      <p:cBhvr>
                                        <p:cTn id="516" dur="1" fill="hold">
                                          <p:stCondLst>
                                            <p:cond delay="0"/>
                                          </p:stCondLst>
                                        </p:cTn>
                                        <p:tgtEl>
                                          <p:spTgt spid="193"/>
                                        </p:tgtEl>
                                        <p:attrNameLst>
                                          <p:attrName>style.visibility</p:attrName>
                                        </p:attrNameLst>
                                      </p:cBhvr>
                                      <p:to>
                                        <p:strVal val="visible"/>
                                      </p:to>
                                    </p:set>
                                  </p:childTnLst>
                                </p:cTn>
                              </p:par>
                              <p:par>
                                <p:cTn id="517" presetID="1" presetClass="entr" presetSubtype="0" fill="hold" grpId="0" nodeType="withEffect">
                                  <p:stCondLst>
                                    <p:cond delay="0"/>
                                  </p:stCondLst>
                                  <p:childTnLst>
                                    <p:set>
                                      <p:cBhvr>
                                        <p:cTn id="518" dur="1" fill="hold">
                                          <p:stCondLst>
                                            <p:cond delay="0"/>
                                          </p:stCondLst>
                                        </p:cTn>
                                        <p:tgtEl>
                                          <p:spTgt spid="194"/>
                                        </p:tgtEl>
                                        <p:attrNameLst>
                                          <p:attrName>style.visibility</p:attrName>
                                        </p:attrNameLst>
                                      </p:cBhvr>
                                      <p:to>
                                        <p:strVal val="visible"/>
                                      </p:to>
                                    </p:set>
                                  </p:childTnLst>
                                </p:cTn>
                              </p:par>
                              <p:par>
                                <p:cTn id="519" presetID="1" presetClass="entr" presetSubtype="0" fill="hold" grpId="0" nodeType="withEffect">
                                  <p:stCondLst>
                                    <p:cond delay="0"/>
                                  </p:stCondLst>
                                  <p:childTnLst>
                                    <p:set>
                                      <p:cBhvr>
                                        <p:cTn id="520" dur="1" fill="hold">
                                          <p:stCondLst>
                                            <p:cond delay="0"/>
                                          </p:stCondLst>
                                        </p:cTn>
                                        <p:tgtEl>
                                          <p:spTgt spid="195"/>
                                        </p:tgtEl>
                                        <p:attrNameLst>
                                          <p:attrName>style.visibility</p:attrName>
                                        </p:attrNameLst>
                                      </p:cBhvr>
                                      <p:to>
                                        <p:strVal val="visible"/>
                                      </p:to>
                                    </p:set>
                                  </p:childTnLst>
                                </p:cTn>
                              </p:par>
                              <p:par>
                                <p:cTn id="521" presetID="1" presetClass="entr" presetSubtype="0" fill="hold" grpId="0" nodeType="withEffect">
                                  <p:stCondLst>
                                    <p:cond delay="0"/>
                                  </p:stCondLst>
                                  <p:childTnLst>
                                    <p:set>
                                      <p:cBhvr>
                                        <p:cTn id="522" dur="1" fill="hold">
                                          <p:stCondLst>
                                            <p:cond delay="0"/>
                                          </p:stCondLst>
                                        </p:cTn>
                                        <p:tgtEl>
                                          <p:spTgt spid="196"/>
                                        </p:tgtEl>
                                        <p:attrNameLst>
                                          <p:attrName>style.visibility</p:attrName>
                                        </p:attrNameLst>
                                      </p:cBhvr>
                                      <p:to>
                                        <p:strVal val="visible"/>
                                      </p:to>
                                    </p:set>
                                  </p:childTnLst>
                                </p:cTn>
                              </p:par>
                              <p:par>
                                <p:cTn id="523" presetID="1" presetClass="entr" presetSubtype="0" fill="hold" grpId="0" nodeType="withEffect">
                                  <p:stCondLst>
                                    <p:cond delay="0"/>
                                  </p:stCondLst>
                                  <p:childTnLst>
                                    <p:set>
                                      <p:cBhvr>
                                        <p:cTn id="524" dur="1" fill="hold">
                                          <p:stCondLst>
                                            <p:cond delay="0"/>
                                          </p:stCondLst>
                                        </p:cTn>
                                        <p:tgtEl>
                                          <p:spTgt spid="197"/>
                                        </p:tgtEl>
                                        <p:attrNameLst>
                                          <p:attrName>style.visibility</p:attrName>
                                        </p:attrNameLst>
                                      </p:cBhvr>
                                      <p:to>
                                        <p:strVal val="visible"/>
                                      </p:to>
                                    </p:set>
                                  </p:childTnLst>
                                </p:cTn>
                              </p:par>
                              <p:par>
                                <p:cTn id="525" presetID="1" presetClass="entr" presetSubtype="0" fill="hold" grpId="0" nodeType="withEffect">
                                  <p:stCondLst>
                                    <p:cond delay="0"/>
                                  </p:stCondLst>
                                  <p:childTnLst>
                                    <p:set>
                                      <p:cBhvr>
                                        <p:cTn id="526" dur="1" fill="hold">
                                          <p:stCondLst>
                                            <p:cond delay="0"/>
                                          </p:stCondLst>
                                        </p:cTn>
                                        <p:tgtEl>
                                          <p:spTgt spid="198"/>
                                        </p:tgtEl>
                                        <p:attrNameLst>
                                          <p:attrName>style.visibility</p:attrName>
                                        </p:attrNameLst>
                                      </p:cBhvr>
                                      <p:to>
                                        <p:strVal val="visible"/>
                                      </p:to>
                                    </p:set>
                                  </p:childTnLst>
                                </p:cTn>
                              </p:par>
                              <p:par>
                                <p:cTn id="527" presetID="1" presetClass="entr" presetSubtype="0" fill="hold" grpId="0" nodeType="withEffect">
                                  <p:stCondLst>
                                    <p:cond delay="0"/>
                                  </p:stCondLst>
                                  <p:childTnLst>
                                    <p:set>
                                      <p:cBhvr>
                                        <p:cTn id="528" dur="1" fill="hold">
                                          <p:stCondLst>
                                            <p:cond delay="0"/>
                                          </p:stCondLst>
                                        </p:cTn>
                                        <p:tgtEl>
                                          <p:spTgt spid="199"/>
                                        </p:tgtEl>
                                        <p:attrNameLst>
                                          <p:attrName>style.visibility</p:attrName>
                                        </p:attrNameLst>
                                      </p:cBhvr>
                                      <p:to>
                                        <p:strVal val="visible"/>
                                      </p:to>
                                    </p:set>
                                  </p:childTnLst>
                                </p:cTn>
                              </p:par>
                              <p:par>
                                <p:cTn id="529" presetID="1" presetClass="entr" presetSubtype="0" fill="hold" grpId="0" nodeType="withEffect">
                                  <p:stCondLst>
                                    <p:cond delay="0"/>
                                  </p:stCondLst>
                                  <p:childTnLst>
                                    <p:set>
                                      <p:cBhvr>
                                        <p:cTn id="530" dur="1" fill="hold">
                                          <p:stCondLst>
                                            <p:cond delay="0"/>
                                          </p:stCondLst>
                                        </p:cTn>
                                        <p:tgtEl>
                                          <p:spTgt spid="200"/>
                                        </p:tgtEl>
                                        <p:attrNameLst>
                                          <p:attrName>style.visibility</p:attrName>
                                        </p:attrNameLst>
                                      </p:cBhvr>
                                      <p:to>
                                        <p:strVal val="visible"/>
                                      </p:to>
                                    </p:set>
                                  </p:childTnLst>
                                </p:cTn>
                              </p:par>
                              <p:par>
                                <p:cTn id="531" presetID="1" presetClass="entr" presetSubtype="0" fill="hold" nodeType="withEffect">
                                  <p:stCondLst>
                                    <p:cond delay="0"/>
                                  </p:stCondLst>
                                  <p:childTnLst>
                                    <p:set>
                                      <p:cBhvr>
                                        <p:cTn id="532" dur="1" fill="hold">
                                          <p:stCondLst>
                                            <p:cond delay="0"/>
                                          </p:stCondLst>
                                        </p:cTn>
                                        <p:tgtEl>
                                          <p:spTgt spid="201"/>
                                        </p:tgtEl>
                                        <p:attrNameLst>
                                          <p:attrName>style.visibility</p:attrName>
                                        </p:attrNameLst>
                                      </p:cBhvr>
                                      <p:to>
                                        <p:strVal val="visible"/>
                                      </p:to>
                                    </p:set>
                                  </p:childTnLst>
                                </p:cTn>
                              </p:par>
                              <p:par>
                                <p:cTn id="533" presetID="1" presetClass="entr" presetSubtype="0" fill="hold" grpId="0" nodeType="withEffect">
                                  <p:stCondLst>
                                    <p:cond delay="0"/>
                                  </p:stCondLst>
                                  <p:childTnLst>
                                    <p:set>
                                      <p:cBhvr>
                                        <p:cTn id="534" dur="1" fill="hold">
                                          <p:stCondLst>
                                            <p:cond delay="0"/>
                                          </p:stCondLst>
                                        </p:cTn>
                                        <p:tgtEl>
                                          <p:spTgt spid="202"/>
                                        </p:tgtEl>
                                        <p:attrNameLst>
                                          <p:attrName>style.visibility</p:attrName>
                                        </p:attrNameLst>
                                      </p:cBhvr>
                                      <p:to>
                                        <p:strVal val="visible"/>
                                      </p:to>
                                    </p:set>
                                  </p:childTnLst>
                                </p:cTn>
                              </p:par>
                              <p:par>
                                <p:cTn id="535" presetID="1" presetClass="entr" presetSubtype="0" fill="hold" grpId="0" nodeType="withEffect">
                                  <p:stCondLst>
                                    <p:cond delay="0"/>
                                  </p:stCondLst>
                                  <p:childTnLst>
                                    <p:set>
                                      <p:cBhvr>
                                        <p:cTn id="536" dur="1" fill="hold">
                                          <p:stCondLst>
                                            <p:cond delay="0"/>
                                          </p:stCondLst>
                                        </p:cTn>
                                        <p:tgtEl>
                                          <p:spTgt spid="203"/>
                                        </p:tgtEl>
                                        <p:attrNameLst>
                                          <p:attrName>style.visibility</p:attrName>
                                        </p:attrNameLst>
                                      </p:cBhvr>
                                      <p:to>
                                        <p:strVal val="visible"/>
                                      </p:to>
                                    </p:set>
                                  </p:childTnLst>
                                </p:cTn>
                              </p:par>
                              <p:par>
                                <p:cTn id="537" presetID="1" presetClass="entr" presetSubtype="0" fill="hold" grpId="0" nodeType="withEffect">
                                  <p:stCondLst>
                                    <p:cond delay="0"/>
                                  </p:stCondLst>
                                  <p:childTnLst>
                                    <p:set>
                                      <p:cBhvr>
                                        <p:cTn id="538" dur="1" fill="hold">
                                          <p:stCondLst>
                                            <p:cond delay="0"/>
                                          </p:stCondLst>
                                        </p:cTn>
                                        <p:tgtEl>
                                          <p:spTgt spid="204"/>
                                        </p:tgtEl>
                                        <p:attrNameLst>
                                          <p:attrName>style.visibility</p:attrName>
                                        </p:attrNameLst>
                                      </p:cBhvr>
                                      <p:to>
                                        <p:strVal val="visible"/>
                                      </p:to>
                                    </p:set>
                                  </p:childTnLst>
                                </p:cTn>
                              </p:par>
                              <p:par>
                                <p:cTn id="539" presetID="1" presetClass="entr" presetSubtype="0" fill="hold" grpId="0" nodeType="withEffect">
                                  <p:stCondLst>
                                    <p:cond delay="0"/>
                                  </p:stCondLst>
                                  <p:childTnLst>
                                    <p:set>
                                      <p:cBhvr>
                                        <p:cTn id="540" dur="1" fill="hold">
                                          <p:stCondLst>
                                            <p:cond delay="0"/>
                                          </p:stCondLst>
                                        </p:cTn>
                                        <p:tgtEl>
                                          <p:spTgt spid="205"/>
                                        </p:tgtEl>
                                        <p:attrNameLst>
                                          <p:attrName>style.visibility</p:attrName>
                                        </p:attrNameLst>
                                      </p:cBhvr>
                                      <p:to>
                                        <p:strVal val="visible"/>
                                      </p:to>
                                    </p:set>
                                  </p:childTnLst>
                                </p:cTn>
                              </p:par>
                              <p:par>
                                <p:cTn id="541" presetID="1" presetClass="entr" presetSubtype="0" fill="hold" grpId="0" nodeType="withEffect">
                                  <p:stCondLst>
                                    <p:cond delay="0"/>
                                  </p:stCondLst>
                                  <p:childTnLst>
                                    <p:set>
                                      <p:cBhvr>
                                        <p:cTn id="542" dur="1" fill="hold">
                                          <p:stCondLst>
                                            <p:cond delay="0"/>
                                          </p:stCondLst>
                                        </p:cTn>
                                        <p:tgtEl>
                                          <p:spTgt spid="206"/>
                                        </p:tgtEl>
                                        <p:attrNameLst>
                                          <p:attrName>style.visibility</p:attrName>
                                        </p:attrNameLst>
                                      </p:cBhvr>
                                      <p:to>
                                        <p:strVal val="visible"/>
                                      </p:to>
                                    </p:set>
                                  </p:childTnLst>
                                </p:cTn>
                              </p:par>
                              <p:par>
                                <p:cTn id="543" presetID="1" presetClass="entr" presetSubtype="0" fill="hold" grpId="0" nodeType="withEffect">
                                  <p:stCondLst>
                                    <p:cond delay="0"/>
                                  </p:stCondLst>
                                  <p:childTnLst>
                                    <p:set>
                                      <p:cBhvr>
                                        <p:cTn id="544" dur="1" fill="hold">
                                          <p:stCondLst>
                                            <p:cond delay="0"/>
                                          </p:stCondLst>
                                        </p:cTn>
                                        <p:tgtEl>
                                          <p:spTgt spid="207"/>
                                        </p:tgtEl>
                                        <p:attrNameLst>
                                          <p:attrName>style.visibility</p:attrName>
                                        </p:attrNameLst>
                                      </p:cBhvr>
                                      <p:to>
                                        <p:strVal val="visible"/>
                                      </p:to>
                                    </p:set>
                                  </p:childTnLst>
                                </p:cTn>
                              </p:par>
                              <p:par>
                                <p:cTn id="545" presetID="1" presetClass="entr" presetSubtype="0" fill="hold" grpId="0" nodeType="withEffect">
                                  <p:stCondLst>
                                    <p:cond delay="0"/>
                                  </p:stCondLst>
                                  <p:childTnLst>
                                    <p:set>
                                      <p:cBhvr>
                                        <p:cTn id="546" dur="1" fill="hold">
                                          <p:stCondLst>
                                            <p:cond delay="0"/>
                                          </p:stCondLst>
                                        </p:cTn>
                                        <p:tgtEl>
                                          <p:spTgt spid="208"/>
                                        </p:tgtEl>
                                        <p:attrNameLst>
                                          <p:attrName>style.visibility</p:attrName>
                                        </p:attrNameLst>
                                      </p:cBhvr>
                                      <p:to>
                                        <p:strVal val="visible"/>
                                      </p:to>
                                    </p:set>
                                  </p:childTnLst>
                                </p:cTn>
                              </p:par>
                              <p:par>
                                <p:cTn id="547" presetID="1" presetClass="entr" presetSubtype="0" fill="hold" grpId="0" nodeType="withEffect">
                                  <p:stCondLst>
                                    <p:cond delay="0"/>
                                  </p:stCondLst>
                                  <p:childTnLst>
                                    <p:set>
                                      <p:cBhvr>
                                        <p:cTn id="548" dur="1" fill="hold">
                                          <p:stCondLst>
                                            <p:cond delay="0"/>
                                          </p:stCondLst>
                                        </p:cTn>
                                        <p:tgtEl>
                                          <p:spTgt spid="209"/>
                                        </p:tgtEl>
                                        <p:attrNameLst>
                                          <p:attrName>style.visibility</p:attrName>
                                        </p:attrNameLst>
                                      </p:cBhvr>
                                      <p:to>
                                        <p:strVal val="visible"/>
                                      </p:to>
                                    </p:set>
                                  </p:childTnLst>
                                </p:cTn>
                              </p:par>
                              <p:par>
                                <p:cTn id="549" presetID="1" presetClass="entr" presetSubtype="0" fill="hold" grpId="0" nodeType="withEffect">
                                  <p:stCondLst>
                                    <p:cond delay="0"/>
                                  </p:stCondLst>
                                  <p:childTnLst>
                                    <p:set>
                                      <p:cBhvr>
                                        <p:cTn id="550" dur="1" fill="hold">
                                          <p:stCondLst>
                                            <p:cond delay="0"/>
                                          </p:stCondLst>
                                        </p:cTn>
                                        <p:tgtEl>
                                          <p:spTgt spid="210"/>
                                        </p:tgtEl>
                                        <p:attrNameLst>
                                          <p:attrName>style.visibility</p:attrName>
                                        </p:attrNameLst>
                                      </p:cBhvr>
                                      <p:to>
                                        <p:strVal val="visible"/>
                                      </p:to>
                                    </p:set>
                                  </p:childTnLst>
                                </p:cTn>
                              </p:par>
                              <p:par>
                                <p:cTn id="551" presetID="1" presetClass="entr" presetSubtype="0" fill="hold" grpId="0" nodeType="withEffect">
                                  <p:stCondLst>
                                    <p:cond delay="0"/>
                                  </p:stCondLst>
                                  <p:childTnLst>
                                    <p:set>
                                      <p:cBhvr>
                                        <p:cTn id="552" dur="1" fill="hold">
                                          <p:stCondLst>
                                            <p:cond delay="0"/>
                                          </p:stCondLst>
                                        </p:cTn>
                                        <p:tgtEl>
                                          <p:spTgt spid="211"/>
                                        </p:tgtEl>
                                        <p:attrNameLst>
                                          <p:attrName>style.visibility</p:attrName>
                                        </p:attrNameLst>
                                      </p:cBhvr>
                                      <p:to>
                                        <p:strVal val="visible"/>
                                      </p:to>
                                    </p:set>
                                  </p:childTnLst>
                                </p:cTn>
                              </p:par>
                              <p:par>
                                <p:cTn id="553" presetID="1" presetClass="entr" presetSubtype="0" fill="hold" grpId="0" nodeType="withEffect">
                                  <p:stCondLst>
                                    <p:cond delay="0"/>
                                  </p:stCondLst>
                                  <p:childTnLst>
                                    <p:set>
                                      <p:cBhvr>
                                        <p:cTn id="554" dur="1" fill="hold">
                                          <p:stCondLst>
                                            <p:cond delay="0"/>
                                          </p:stCondLst>
                                        </p:cTn>
                                        <p:tgtEl>
                                          <p:spTgt spid="212"/>
                                        </p:tgtEl>
                                        <p:attrNameLst>
                                          <p:attrName>style.visibility</p:attrName>
                                        </p:attrNameLst>
                                      </p:cBhvr>
                                      <p:to>
                                        <p:strVal val="visible"/>
                                      </p:to>
                                    </p:set>
                                  </p:childTnLst>
                                </p:cTn>
                              </p:par>
                              <p:par>
                                <p:cTn id="555" presetID="1" presetClass="entr" presetSubtype="0" fill="hold" grpId="0" nodeType="withEffect">
                                  <p:stCondLst>
                                    <p:cond delay="0"/>
                                  </p:stCondLst>
                                  <p:childTnLst>
                                    <p:set>
                                      <p:cBhvr>
                                        <p:cTn id="556" dur="1" fill="hold">
                                          <p:stCondLst>
                                            <p:cond delay="0"/>
                                          </p:stCondLst>
                                        </p:cTn>
                                        <p:tgtEl>
                                          <p:spTgt spid="213"/>
                                        </p:tgtEl>
                                        <p:attrNameLst>
                                          <p:attrName>style.visibility</p:attrName>
                                        </p:attrNameLst>
                                      </p:cBhvr>
                                      <p:to>
                                        <p:strVal val="visible"/>
                                      </p:to>
                                    </p:set>
                                  </p:childTnLst>
                                </p:cTn>
                              </p:par>
                              <p:par>
                                <p:cTn id="557" presetID="1" presetClass="entr" presetSubtype="0" fill="hold" grpId="0" nodeType="withEffect">
                                  <p:stCondLst>
                                    <p:cond delay="0"/>
                                  </p:stCondLst>
                                  <p:childTnLst>
                                    <p:set>
                                      <p:cBhvr>
                                        <p:cTn id="558" dur="1" fill="hold">
                                          <p:stCondLst>
                                            <p:cond delay="0"/>
                                          </p:stCondLst>
                                        </p:cTn>
                                        <p:tgtEl>
                                          <p:spTgt spid="214"/>
                                        </p:tgtEl>
                                        <p:attrNameLst>
                                          <p:attrName>style.visibility</p:attrName>
                                        </p:attrNameLst>
                                      </p:cBhvr>
                                      <p:to>
                                        <p:strVal val="visible"/>
                                      </p:to>
                                    </p:set>
                                  </p:childTnLst>
                                </p:cTn>
                              </p:par>
                              <p:par>
                                <p:cTn id="559" presetID="1" presetClass="entr" presetSubtype="0" fill="hold" nodeType="withEffect">
                                  <p:stCondLst>
                                    <p:cond delay="0"/>
                                  </p:stCondLst>
                                  <p:childTnLst>
                                    <p:set>
                                      <p:cBhvr>
                                        <p:cTn id="560" dur="1" fill="hold">
                                          <p:stCondLst>
                                            <p:cond delay="0"/>
                                          </p:stCondLst>
                                        </p:cTn>
                                        <p:tgtEl>
                                          <p:spTgt spid="215"/>
                                        </p:tgtEl>
                                        <p:attrNameLst>
                                          <p:attrName>style.visibility</p:attrName>
                                        </p:attrNameLst>
                                      </p:cBhvr>
                                      <p:to>
                                        <p:strVal val="visible"/>
                                      </p:to>
                                    </p:set>
                                  </p:childTnLst>
                                </p:cTn>
                              </p:par>
                              <p:par>
                                <p:cTn id="561" presetID="1" presetClass="entr" presetSubtype="0" fill="hold" grpId="0" nodeType="withEffect">
                                  <p:stCondLst>
                                    <p:cond delay="0"/>
                                  </p:stCondLst>
                                  <p:childTnLst>
                                    <p:set>
                                      <p:cBhvr>
                                        <p:cTn id="562" dur="1" fill="hold">
                                          <p:stCondLst>
                                            <p:cond delay="0"/>
                                          </p:stCondLst>
                                        </p:cTn>
                                        <p:tgtEl>
                                          <p:spTgt spid="216"/>
                                        </p:tgtEl>
                                        <p:attrNameLst>
                                          <p:attrName>style.visibility</p:attrName>
                                        </p:attrNameLst>
                                      </p:cBhvr>
                                      <p:to>
                                        <p:strVal val="visible"/>
                                      </p:to>
                                    </p:set>
                                  </p:childTnLst>
                                </p:cTn>
                              </p:par>
                              <p:par>
                                <p:cTn id="563" presetID="1" presetClass="entr" presetSubtype="0" fill="hold" grpId="0" nodeType="withEffect">
                                  <p:stCondLst>
                                    <p:cond delay="0"/>
                                  </p:stCondLst>
                                  <p:childTnLst>
                                    <p:set>
                                      <p:cBhvr>
                                        <p:cTn id="564" dur="1" fill="hold">
                                          <p:stCondLst>
                                            <p:cond delay="0"/>
                                          </p:stCondLst>
                                        </p:cTn>
                                        <p:tgtEl>
                                          <p:spTgt spid="217"/>
                                        </p:tgtEl>
                                        <p:attrNameLst>
                                          <p:attrName>style.visibility</p:attrName>
                                        </p:attrNameLst>
                                      </p:cBhvr>
                                      <p:to>
                                        <p:strVal val="visible"/>
                                      </p:to>
                                    </p:set>
                                  </p:childTnLst>
                                </p:cTn>
                              </p:par>
                              <p:par>
                                <p:cTn id="565" presetID="1" presetClass="entr" presetSubtype="0" fill="hold" grpId="0" nodeType="withEffect">
                                  <p:stCondLst>
                                    <p:cond delay="0"/>
                                  </p:stCondLst>
                                  <p:childTnLst>
                                    <p:set>
                                      <p:cBhvr>
                                        <p:cTn id="566" dur="1" fill="hold">
                                          <p:stCondLst>
                                            <p:cond delay="0"/>
                                          </p:stCondLst>
                                        </p:cTn>
                                        <p:tgtEl>
                                          <p:spTgt spid="218"/>
                                        </p:tgtEl>
                                        <p:attrNameLst>
                                          <p:attrName>style.visibility</p:attrName>
                                        </p:attrNameLst>
                                      </p:cBhvr>
                                      <p:to>
                                        <p:strVal val="visible"/>
                                      </p:to>
                                    </p:set>
                                  </p:childTnLst>
                                </p:cTn>
                              </p:par>
                              <p:par>
                                <p:cTn id="567" presetID="1" presetClass="entr" presetSubtype="0" fill="hold" grpId="0" nodeType="withEffect">
                                  <p:stCondLst>
                                    <p:cond delay="0"/>
                                  </p:stCondLst>
                                  <p:childTnLst>
                                    <p:set>
                                      <p:cBhvr>
                                        <p:cTn id="568" dur="1" fill="hold">
                                          <p:stCondLst>
                                            <p:cond delay="0"/>
                                          </p:stCondLst>
                                        </p:cTn>
                                        <p:tgtEl>
                                          <p:spTgt spid="219"/>
                                        </p:tgtEl>
                                        <p:attrNameLst>
                                          <p:attrName>style.visibility</p:attrName>
                                        </p:attrNameLst>
                                      </p:cBhvr>
                                      <p:to>
                                        <p:strVal val="visible"/>
                                      </p:to>
                                    </p:set>
                                  </p:childTnLst>
                                </p:cTn>
                              </p:par>
                              <p:par>
                                <p:cTn id="569" presetID="1" presetClass="entr" presetSubtype="0" fill="hold" grpId="0" nodeType="withEffect">
                                  <p:stCondLst>
                                    <p:cond delay="0"/>
                                  </p:stCondLst>
                                  <p:childTnLst>
                                    <p:set>
                                      <p:cBhvr>
                                        <p:cTn id="570" dur="1" fill="hold">
                                          <p:stCondLst>
                                            <p:cond delay="0"/>
                                          </p:stCondLst>
                                        </p:cTn>
                                        <p:tgtEl>
                                          <p:spTgt spid="220"/>
                                        </p:tgtEl>
                                        <p:attrNameLst>
                                          <p:attrName>style.visibility</p:attrName>
                                        </p:attrNameLst>
                                      </p:cBhvr>
                                      <p:to>
                                        <p:strVal val="visible"/>
                                      </p:to>
                                    </p:set>
                                  </p:childTnLst>
                                </p:cTn>
                              </p:par>
                              <p:par>
                                <p:cTn id="571" presetID="1" presetClass="entr" presetSubtype="0" fill="hold" grpId="0" nodeType="withEffect">
                                  <p:stCondLst>
                                    <p:cond delay="0"/>
                                  </p:stCondLst>
                                  <p:childTnLst>
                                    <p:set>
                                      <p:cBhvr>
                                        <p:cTn id="572" dur="1" fill="hold">
                                          <p:stCondLst>
                                            <p:cond delay="0"/>
                                          </p:stCondLst>
                                        </p:cTn>
                                        <p:tgtEl>
                                          <p:spTgt spid="221"/>
                                        </p:tgtEl>
                                        <p:attrNameLst>
                                          <p:attrName>style.visibility</p:attrName>
                                        </p:attrNameLst>
                                      </p:cBhvr>
                                      <p:to>
                                        <p:strVal val="visible"/>
                                      </p:to>
                                    </p:set>
                                  </p:childTnLst>
                                </p:cTn>
                              </p:par>
                              <p:par>
                                <p:cTn id="573" presetID="1" presetClass="entr" presetSubtype="0" fill="hold" grpId="0" nodeType="withEffect">
                                  <p:stCondLst>
                                    <p:cond delay="0"/>
                                  </p:stCondLst>
                                  <p:childTnLst>
                                    <p:set>
                                      <p:cBhvr>
                                        <p:cTn id="574" dur="1" fill="hold">
                                          <p:stCondLst>
                                            <p:cond delay="0"/>
                                          </p:stCondLst>
                                        </p:cTn>
                                        <p:tgtEl>
                                          <p:spTgt spid="222"/>
                                        </p:tgtEl>
                                        <p:attrNameLst>
                                          <p:attrName>style.visibility</p:attrName>
                                        </p:attrNameLst>
                                      </p:cBhvr>
                                      <p:to>
                                        <p:strVal val="visible"/>
                                      </p:to>
                                    </p:set>
                                  </p:childTnLst>
                                </p:cTn>
                              </p:par>
                              <p:par>
                                <p:cTn id="575" presetID="1" presetClass="entr" presetSubtype="0" fill="hold" grpId="0" nodeType="withEffect">
                                  <p:stCondLst>
                                    <p:cond delay="0"/>
                                  </p:stCondLst>
                                  <p:childTnLst>
                                    <p:set>
                                      <p:cBhvr>
                                        <p:cTn id="576" dur="1" fill="hold">
                                          <p:stCondLst>
                                            <p:cond delay="0"/>
                                          </p:stCondLst>
                                        </p:cTn>
                                        <p:tgtEl>
                                          <p:spTgt spid="223"/>
                                        </p:tgtEl>
                                        <p:attrNameLst>
                                          <p:attrName>style.visibility</p:attrName>
                                        </p:attrNameLst>
                                      </p:cBhvr>
                                      <p:to>
                                        <p:strVal val="visible"/>
                                      </p:to>
                                    </p:set>
                                  </p:childTnLst>
                                </p:cTn>
                              </p:par>
                              <p:par>
                                <p:cTn id="577" presetID="1" presetClass="entr" presetSubtype="0" fill="hold" grpId="0" nodeType="withEffect">
                                  <p:stCondLst>
                                    <p:cond delay="0"/>
                                  </p:stCondLst>
                                  <p:childTnLst>
                                    <p:set>
                                      <p:cBhvr>
                                        <p:cTn id="578" dur="1" fill="hold">
                                          <p:stCondLst>
                                            <p:cond delay="0"/>
                                          </p:stCondLst>
                                        </p:cTn>
                                        <p:tgtEl>
                                          <p:spTgt spid="224"/>
                                        </p:tgtEl>
                                        <p:attrNameLst>
                                          <p:attrName>style.visibility</p:attrName>
                                        </p:attrNameLst>
                                      </p:cBhvr>
                                      <p:to>
                                        <p:strVal val="visible"/>
                                      </p:to>
                                    </p:set>
                                  </p:childTnLst>
                                </p:cTn>
                              </p:par>
                              <p:par>
                                <p:cTn id="579" presetID="1" presetClass="entr" presetSubtype="0" fill="hold" grpId="0" nodeType="withEffect">
                                  <p:stCondLst>
                                    <p:cond delay="0"/>
                                  </p:stCondLst>
                                  <p:childTnLst>
                                    <p:set>
                                      <p:cBhvr>
                                        <p:cTn id="580" dur="1" fill="hold">
                                          <p:stCondLst>
                                            <p:cond delay="0"/>
                                          </p:stCondLst>
                                        </p:cTn>
                                        <p:tgtEl>
                                          <p:spTgt spid="225"/>
                                        </p:tgtEl>
                                        <p:attrNameLst>
                                          <p:attrName>style.visibility</p:attrName>
                                        </p:attrNameLst>
                                      </p:cBhvr>
                                      <p:to>
                                        <p:strVal val="visible"/>
                                      </p:to>
                                    </p:set>
                                  </p:childTnLst>
                                </p:cTn>
                              </p:par>
                              <p:par>
                                <p:cTn id="581" presetID="1" presetClass="entr" presetSubtype="0" fill="hold" grpId="0" nodeType="withEffect">
                                  <p:stCondLst>
                                    <p:cond delay="0"/>
                                  </p:stCondLst>
                                  <p:childTnLst>
                                    <p:set>
                                      <p:cBhvr>
                                        <p:cTn id="582" dur="1" fill="hold">
                                          <p:stCondLst>
                                            <p:cond delay="0"/>
                                          </p:stCondLst>
                                        </p:cTn>
                                        <p:tgtEl>
                                          <p:spTgt spid="226"/>
                                        </p:tgtEl>
                                        <p:attrNameLst>
                                          <p:attrName>style.visibility</p:attrName>
                                        </p:attrNameLst>
                                      </p:cBhvr>
                                      <p:to>
                                        <p:strVal val="visible"/>
                                      </p:to>
                                    </p:set>
                                  </p:childTnLst>
                                </p:cTn>
                              </p:par>
                              <p:par>
                                <p:cTn id="583" presetID="1" presetClass="entr" presetSubtype="0" fill="hold" grpId="0" nodeType="withEffect">
                                  <p:stCondLst>
                                    <p:cond delay="0"/>
                                  </p:stCondLst>
                                  <p:childTnLst>
                                    <p:set>
                                      <p:cBhvr>
                                        <p:cTn id="584" dur="1" fill="hold">
                                          <p:stCondLst>
                                            <p:cond delay="0"/>
                                          </p:stCondLst>
                                        </p:cTn>
                                        <p:tgtEl>
                                          <p:spTgt spid="227"/>
                                        </p:tgtEl>
                                        <p:attrNameLst>
                                          <p:attrName>style.visibility</p:attrName>
                                        </p:attrNameLst>
                                      </p:cBhvr>
                                      <p:to>
                                        <p:strVal val="visible"/>
                                      </p:to>
                                    </p:set>
                                  </p:childTnLst>
                                </p:cTn>
                              </p:par>
                              <p:par>
                                <p:cTn id="585" presetID="1" presetClass="entr" presetSubtype="0" fill="hold" grpId="0" nodeType="withEffect">
                                  <p:stCondLst>
                                    <p:cond delay="0"/>
                                  </p:stCondLst>
                                  <p:childTnLst>
                                    <p:set>
                                      <p:cBhvr>
                                        <p:cTn id="586" dur="1" fill="hold">
                                          <p:stCondLst>
                                            <p:cond delay="0"/>
                                          </p:stCondLst>
                                        </p:cTn>
                                        <p:tgtEl>
                                          <p:spTgt spid="228"/>
                                        </p:tgtEl>
                                        <p:attrNameLst>
                                          <p:attrName>style.visibility</p:attrName>
                                        </p:attrNameLst>
                                      </p:cBhvr>
                                      <p:to>
                                        <p:strVal val="visible"/>
                                      </p:to>
                                    </p:set>
                                  </p:childTnLst>
                                </p:cTn>
                              </p:par>
                              <p:par>
                                <p:cTn id="587" presetID="1" presetClass="entr" presetSubtype="0" fill="hold" nodeType="withEffect">
                                  <p:stCondLst>
                                    <p:cond delay="0"/>
                                  </p:stCondLst>
                                  <p:childTnLst>
                                    <p:set>
                                      <p:cBhvr>
                                        <p:cTn id="588" dur="1" fill="hold">
                                          <p:stCondLst>
                                            <p:cond delay="0"/>
                                          </p:stCondLst>
                                        </p:cTn>
                                        <p:tgtEl>
                                          <p:spTgt spid="229"/>
                                        </p:tgtEl>
                                        <p:attrNameLst>
                                          <p:attrName>style.visibility</p:attrName>
                                        </p:attrNameLst>
                                      </p:cBhvr>
                                      <p:to>
                                        <p:strVal val="visible"/>
                                      </p:to>
                                    </p:set>
                                  </p:childTnLst>
                                </p:cTn>
                              </p:par>
                              <p:par>
                                <p:cTn id="589" presetID="1" presetClass="entr" presetSubtype="0" fill="hold" grpId="0" nodeType="withEffect">
                                  <p:stCondLst>
                                    <p:cond delay="0"/>
                                  </p:stCondLst>
                                  <p:childTnLst>
                                    <p:set>
                                      <p:cBhvr>
                                        <p:cTn id="590" dur="1" fill="hold">
                                          <p:stCondLst>
                                            <p:cond delay="0"/>
                                          </p:stCondLst>
                                        </p:cTn>
                                        <p:tgtEl>
                                          <p:spTgt spid="230"/>
                                        </p:tgtEl>
                                        <p:attrNameLst>
                                          <p:attrName>style.visibility</p:attrName>
                                        </p:attrNameLst>
                                      </p:cBhvr>
                                      <p:to>
                                        <p:strVal val="visible"/>
                                      </p:to>
                                    </p:set>
                                  </p:childTnLst>
                                </p:cTn>
                              </p:par>
                              <p:par>
                                <p:cTn id="591" presetID="1" presetClass="entr" presetSubtype="0" fill="hold" grpId="0" nodeType="withEffect">
                                  <p:stCondLst>
                                    <p:cond delay="0"/>
                                  </p:stCondLst>
                                  <p:childTnLst>
                                    <p:set>
                                      <p:cBhvr>
                                        <p:cTn id="592" dur="1" fill="hold">
                                          <p:stCondLst>
                                            <p:cond delay="0"/>
                                          </p:stCondLst>
                                        </p:cTn>
                                        <p:tgtEl>
                                          <p:spTgt spid="231"/>
                                        </p:tgtEl>
                                        <p:attrNameLst>
                                          <p:attrName>style.visibility</p:attrName>
                                        </p:attrNameLst>
                                      </p:cBhvr>
                                      <p:to>
                                        <p:strVal val="visible"/>
                                      </p:to>
                                    </p:set>
                                  </p:childTnLst>
                                </p:cTn>
                              </p:par>
                              <p:par>
                                <p:cTn id="593" presetID="1" presetClass="entr" presetSubtype="0" fill="hold" grpId="0" nodeType="withEffect">
                                  <p:stCondLst>
                                    <p:cond delay="0"/>
                                  </p:stCondLst>
                                  <p:childTnLst>
                                    <p:set>
                                      <p:cBhvr>
                                        <p:cTn id="594" dur="1" fill="hold">
                                          <p:stCondLst>
                                            <p:cond delay="0"/>
                                          </p:stCondLst>
                                        </p:cTn>
                                        <p:tgtEl>
                                          <p:spTgt spid="232"/>
                                        </p:tgtEl>
                                        <p:attrNameLst>
                                          <p:attrName>style.visibility</p:attrName>
                                        </p:attrNameLst>
                                      </p:cBhvr>
                                      <p:to>
                                        <p:strVal val="visible"/>
                                      </p:to>
                                    </p:set>
                                  </p:childTnLst>
                                </p:cTn>
                              </p:par>
                              <p:par>
                                <p:cTn id="595" presetID="1" presetClass="entr" presetSubtype="0" fill="hold" grpId="0" nodeType="withEffect">
                                  <p:stCondLst>
                                    <p:cond delay="0"/>
                                  </p:stCondLst>
                                  <p:childTnLst>
                                    <p:set>
                                      <p:cBhvr>
                                        <p:cTn id="596" dur="1" fill="hold">
                                          <p:stCondLst>
                                            <p:cond delay="0"/>
                                          </p:stCondLst>
                                        </p:cTn>
                                        <p:tgtEl>
                                          <p:spTgt spid="233"/>
                                        </p:tgtEl>
                                        <p:attrNameLst>
                                          <p:attrName>style.visibility</p:attrName>
                                        </p:attrNameLst>
                                      </p:cBhvr>
                                      <p:to>
                                        <p:strVal val="visible"/>
                                      </p:to>
                                    </p:set>
                                  </p:childTnLst>
                                </p:cTn>
                              </p:par>
                              <p:par>
                                <p:cTn id="597" presetID="1" presetClass="entr" presetSubtype="0" fill="hold" grpId="0" nodeType="withEffect">
                                  <p:stCondLst>
                                    <p:cond delay="0"/>
                                  </p:stCondLst>
                                  <p:childTnLst>
                                    <p:set>
                                      <p:cBhvr>
                                        <p:cTn id="598" dur="1" fill="hold">
                                          <p:stCondLst>
                                            <p:cond delay="0"/>
                                          </p:stCondLst>
                                        </p:cTn>
                                        <p:tgtEl>
                                          <p:spTgt spid="234"/>
                                        </p:tgtEl>
                                        <p:attrNameLst>
                                          <p:attrName>style.visibility</p:attrName>
                                        </p:attrNameLst>
                                      </p:cBhvr>
                                      <p:to>
                                        <p:strVal val="visible"/>
                                      </p:to>
                                    </p:set>
                                  </p:childTnLst>
                                </p:cTn>
                              </p:par>
                              <p:par>
                                <p:cTn id="599" presetID="1" presetClass="entr" presetSubtype="0" fill="hold" grpId="0" nodeType="withEffect">
                                  <p:stCondLst>
                                    <p:cond delay="0"/>
                                  </p:stCondLst>
                                  <p:childTnLst>
                                    <p:set>
                                      <p:cBhvr>
                                        <p:cTn id="600" dur="1" fill="hold">
                                          <p:stCondLst>
                                            <p:cond delay="0"/>
                                          </p:stCondLst>
                                        </p:cTn>
                                        <p:tgtEl>
                                          <p:spTgt spid="235"/>
                                        </p:tgtEl>
                                        <p:attrNameLst>
                                          <p:attrName>style.visibility</p:attrName>
                                        </p:attrNameLst>
                                      </p:cBhvr>
                                      <p:to>
                                        <p:strVal val="visible"/>
                                      </p:to>
                                    </p:set>
                                  </p:childTnLst>
                                </p:cTn>
                              </p:par>
                              <p:par>
                                <p:cTn id="601" presetID="1" presetClass="entr" presetSubtype="0" fill="hold" grpId="0" nodeType="withEffect">
                                  <p:stCondLst>
                                    <p:cond delay="0"/>
                                  </p:stCondLst>
                                  <p:childTnLst>
                                    <p:set>
                                      <p:cBhvr>
                                        <p:cTn id="602" dur="1" fill="hold">
                                          <p:stCondLst>
                                            <p:cond delay="0"/>
                                          </p:stCondLst>
                                        </p:cTn>
                                        <p:tgtEl>
                                          <p:spTgt spid="236"/>
                                        </p:tgtEl>
                                        <p:attrNameLst>
                                          <p:attrName>style.visibility</p:attrName>
                                        </p:attrNameLst>
                                      </p:cBhvr>
                                      <p:to>
                                        <p:strVal val="visible"/>
                                      </p:to>
                                    </p:set>
                                  </p:childTnLst>
                                </p:cTn>
                              </p:par>
                              <p:par>
                                <p:cTn id="603" presetID="1" presetClass="entr" presetSubtype="0" fill="hold" grpId="0" nodeType="withEffect">
                                  <p:stCondLst>
                                    <p:cond delay="0"/>
                                  </p:stCondLst>
                                  <p:childTnLst>
                                    <p:set>
                                      <p:cBhvr>
                                        <p:cTn id="604" dur="1" fill="hold">
                                          <p:stCondLst>
                                            <p:cond delay="0"/>
                                          </p:stCondLst>
                                        </p:cTn>
                                        <p:tgtEl>
                                          <p:spTgt spid="237"/>
                                        </p:tgtEl>
                                        <p:attrNameLst>
                                          <p:attrName>style.visibility</p:attrName>
                                        </p:attrNameLst>
                                      </p:cBhvr>
                                      <p:to>
                                        <p:strVal val="visible"/>
                                      </p:to>
                                    </p:set>
                                  </p:childTnLst>
                                </p:cTn>
                              </p:par>
                              <p:par>
                                <p:cTn id="605" presetID="1" presetClass="entr" presetSubtype="0" fill="hold" grpId="0" nodeType="withEffect">
                                  <p:stCondLst>
                                    <p:cond delay="0"/>
                                  </p:stCondLst>
                                  <p:childTnLst>
                                    <p:set>
                                      <p:cBhvr>
                                        <p:cTn id="606" dur="1" fill="hold">
                                          <p:stCondLst>
                                            <p:cond delay="0"/>
                                          </p:stCondLst>
                                        </p:cTn>
                                        <p:tgtEl>
                                          <p:spTgt spid="238"/>
                                        </p:tgtEl>
                                        <p:attrNameLst>
                                          <p:attrName>style.visibility</p:attrName>
                                        </p:attrNameLst>
                                      </p:cBhvr>
                                      <p:to>
                                        <p:strVal val="visible"/>
                                      </p:to>
                                    </p:set>
                                  </p:childTnLst>
                                </p:cTn>
                              </p:par>
                              <p:par>
                                <p:cTn id="607" presetID="1" presetClass="entr" presetSubtype="0" fill="hold" grpId="0" nodeType="withEffect">
                                  <p:stCondLst>
                                    <p:cond delay="0"/>
                                  </p:stCondLst>
                                  <p:childTnLst>
                                    <p:set>
                                      <p:cBhvr>
                                        <p:cTn id="608" dur="1" fill="hold">
                                          <p:stCondLst>
                                            <p:cond delay="0"/>
                                          </p:stCondLst>
                                        </p:cTn>
                                        <p:tgtEl>
                                          <p:spTgt spid="239"/>
                                        </p:tgtEl>
                                        <p:attrNameLst>
                                          <p:attrName>style.visibility</p:attrName>
                                        </p:attrNameLst>
                                      </p:cBhvr>
                                      <p:to>
                                        <p:strVal val="visible"/>
                                      </p:to>
                                    </p:set>
                                  </p:childTnLst>
                                </p:cTn>
                              </p:par>
                              <p:par>
                                <p:cTn id="609" presetID="1" presetClass="entr" presetSubtype="0" fill="hold" grpId="0" nodeType="withEffect">
                                  <p:stCondLst>
                                    <p:cond delay="0"/>
                                  </p:stCondLst>
                                  <p:childTnLst>
                                    <p:set>
                                      <p:cBhvr>
                                        <p:cTn id="610" dur="1" fill="hold">
                                          <p:stCondLst>
                                            <p:cond delay="0"/>
                                          </p:stCondLst>
                                        </p:cTn>
                                        <p:tgtEl>
                                          <p:spTgt spid="240"/>
                                        </p:tgtEl>
                                        <p:attrNameLst>
                                          <p:attrName>style.visibility</p:attrName>
                                        </p:attrNameLst>
                                      </p:cBhvr>
                                      <p:to>
                                        <p:strVal val="visible"/>
                                      </p:to>
                                    </p:set>
                                  </p:childTnLst>
                                </p:cTn>
                              </p:par>
                              <p:par>
                                <p:cTn id="611" presetID="1" presetClass="entr" presetSubtype="0" fill="hold" grpId="0" nodeType="withEffect">
                                  <p:stCondLst>
                                    <p:cond delay="0"/>
                                  </p:stCondLst>
                                  <p:childTnLst>
                                    <p:set>
                                      <p:cBhvr>
                                        <p:cTn id="612" dur="1" fill="hold">
                                          <p:stCondLst>
                                            <p:cond delay="0"/>
                                          </p:stCondLst>
                                        </p:cTn>
                                        <p:tgtEl>
                                          <p:spTgt spid="241"/>
                                        </p:tgtEl>
                                        <p:attrNameLst>
                                          <p:attrName>style.visibility</p:attrName>
                                        </p:attrNameLst>
                                      </p:cBhvr>
                                      <p:to>
                                        <p:strVal val="visible"/>
                                      </p:to>
                                    </p:set>
                                  </p:childTnLst>
                                </p:cTn>
                              </p:par>
                              <p:par>
                                <p:cTn id="613" presetID="1" presetClass="entr" presetSubtype="0" fill="hold" grpId="0" nodeType="withEffect">
                                  <p:stCondLst>
                                    <p:cond delay="0"/>
                                  </p:stCondLst>
                                  <p:childTnLst>
                                    <p:set>
                                      <p:cBhvr>
                                        <p:cTn id="614" dur="1" fill="hold">
                                          <p:stCondLst>
                                            <p:cond delay="0"/>
                                          </p:stCondLst>
                                        </p:cTn>
                                        <p:tgtEl>
                                          <p:spTgt spid="242"/>
                                        </p:tgtEl>
                                        <p:attrNameLst>
                                          <p:attrName>style.visibility</p:attrName>
                                        </p:attrNameLst>
                                      </p:cBhvr>
                                      <p:to>
                                        <p:strVal val="visible"/>
                                      </p:to>
                                    </p:set>
                                  </p:childTnLst>
                                </p:cTn>
                              </p:par>
                              <p:par>
                                <p:cTn id="615" presetID="1" presetClass="entr" presetSubtype="0" fill="hold" nodeType="withEffect">
                                  <p:stCondLst>
                                    <p:cond delay="0"/>
                                  </p:stCondLst>
                                  <p:childTnLst>
                                    <p:set>
                                      <p:cBhvr>
                                        <p:cTn id="616" dur="1" fill="hold">
                                          <p:stCondLst>
                                            <p:cond delay="0"/>
                                          </p:stCondLst>
                                        </p:cTn>
                                        <p:tgtEl>
                                          <p:spTgt spid="243"/>
                                        </p:tgtEl>
                                        <p:attrNameLst>
                                          <p:attrName>style.visibility</p:attrName>
                                        </p:attrNameLst>
                                      </p:cBhvr>
                                      <p:to>
                                        <p:strVal val="visible"/>
                                      </p:to>
                                    </p:set>
                                  </p:childTnLst>
                                </p:cTn>
                              </p:par>
                              <p:par>
                                <p:cTn id="617" presetID="1" presetClass="entr" presetSubtype="0" fill="hold" grpId="0" nodeType="withEffect">
                                  <p:stCondLst>
                                    <p:cond delay="0"/>
                                  </p:stCondLst>
                                  <p:childTnLst>
                                    <p:set>
                                      <p:cBhvr>
                                        <p:cTn id="618" dur="1" fill="hold">
                                          <p:stCondLst>
                                            <p:cond delay="0"/>
                                          </p:stCondLst>
                                        </p:cTn>
                                        <p:tgtEl>
                                          <p:spTgt spid="244"/>
                                        </p:tgtEl>
                                        <p:attrNameLst>
                                          <p:attrName>style.visibility</p:attrName>
                                        </p:attrNameLst>
                                      </p:cBhvr>
                                      <p:to>
                                        <p:strVal val="visible"/>
                                      </p:to>
                                    </p:set>
                                  </p:childTnLst>
                                </p:cTn>
                              </p:par>
                              <p:par>
                                <p:cTn id="619" presetID="1" presetClass="entr" presetSubtype="0" fill="hold" grpId="0" nodeType="withEffect">
                                  <p:stCondLst>
                                    <p:cond delay="0"/>
                                  </p:stCondLst>
                                  <p:childTnLst>
                                    <p:set>
                                      <p:cBhvr>
                                        <p:cTn id="620" dur="1" fill="hold">
                                          <p:stCondLst>
                                            <p:cond delay="0"/>
                                          </p:stCondLst>
                                        </p:cTn>
                                        <p:tgtEl>
                                          <p:spTgt spid="245"/>
                                        </p:tgtEl>
                                        <p:attrNameLst>
                                          <p:attrName>style.visibility</p:attrName>
                                        </p:attrNameLst>
                                      </p:cBhvr>
                                      <p:to>
                                        <p:strVal val="visible"/>
                                      </p:to>
                                    </p:set>
                                  </p:childTnLst>
                                </p:cTn>
                              </p:par>
                              <p:par>
                                <p:cTn id="621" presetID="1" presetClass="entr" presetSubtype="0" fill="hold" grpId="0" nodeType="withEffect">
                                  <p:stCondLst>
                                    <p:cond delay="0"/>
                                  </p:stCondLst>
                                  <p:childTnLst>
                                    <p:set>
                                      <p:cBhvr>
                                        <p:cTn id="622" dur="1" fill="hold">
                                          <p:stCondLst>
                                            <p:cond delay="0"/>
                                          </p:stCondLst>
                                        </p:cTn>
                                        <p:tgtEl>
                                          <p:spTgt spid="246"/>
                                        </p:tgtEl>
                                        <p:attrNameLst>
                                          <p:attrName>style.visibility</p:attrName>
                                        </p:attrNameLst>
                                      </p:cBhvr>
                                      <p:to>
                                        <p:strVal val="visible"/>
                                      </p:to>
                                    </p:set>
                                  </p:childTnLst>
                                </p:cTn>
                              </p:par>
                              <p:par>
                                <p:cTn id="623" presetID="1" presetClass="entr" presetSubtype="0" fill="hold" grpId="0" nodeType="withEffect">
                                  <p:stCondLst>
                                    <p:cond delay="0"/>
                                  </p:stCondLst>
                                  <p:childTnLst>
                                    <p:set>
                                      <p:cBhvr>
                                        <p:cTn id="624" dur="1" fill="hold">
                                          <p:stCondLst>
                                            <p:cond delay="0"/>
                                          </p:stCondLst>
                                        </p:cTn>
                                        <p:tgtEl>
                                          <p:spTgt spid="247"/>
                                        </p:tgtEl>
                                        <p:attrNameLst>
                                          <p:attrName>style.visibility</p:attrName>
                                        </p:attrNameLst>
                                      </p:cBhvr>
                                      <p:to>
                                        <p:strVal val="visible"/>
                                      </p:to>
                                    </p:set>
                                  </p:childTnLst>
                                </p:cTn>
                              </p:par>
                              <p:par>
                                <p:cTn id="625" presetID="1" presetClass="entr" presetSubtype="0" fill="hold" grpId="0" nodeType="withEffect">
                                  <p:stCondLst>
                                    <p:cond delay="0"/>
                                  </p:stCondLst>
                                  <p:childTnLst>
                                    <p:set>
                                      <p:cBhvr>
                                        <p:cTn id="626" dur="1" fill="hold">
                                          <p:stCondLst>
                                            <p:cond delay="0"/>
                                          </p:stCondLst>
                                        </p:cTn>
                                        <p:tgtEl>
                                          <p:spTgt spid="248"/>
                                        </p:tgtEl>
                                        <p:attrNameLst>
                                          <p:attrName>style.visibility</p:attrName>
                                        </p:attrNameLst>
                                      </p:cBhvr>
                                      <p:to>
                                        <p:strVal val="visible"/>
                                      </p:to>
                                    </p:set>
                                  </p:childTnLst>
                                </p:cTn>
                              </p:par>
                              <p:par>
                                <p:cTn id="627" presetID="1" presetClass="entr" presetSubtype="0" fill="hold" grpId="0" nodeType="withEffect">
                                  <p:stCondLst>
                                    <p:cond delay="0"/>
                                  </p:stCondLst>
                                  <p:childTnLst>
                                    <p:set>
                                      <p:cBhvr>
                                        <p:cTn id="628" dur="1" fill="hold">
                                          <p:stCondLst>
                                            <p:cond delay="0"/>
                                          </p:stCondLst>
                                        </p:cTn>
                                        <p:tgtEl>
                                          <p:spTgt spid="249"/>
                                        </p:tgtEl>
                                        <p:attrNameLst>
                                          <p:attrName>style.visibility</p:attrName>
                                        </p:attrNameLst>
                                      </p:cBhvr>
                                      <p:to>
                                        <p:strVal val="visible"/>
                                      </p:to>
                                    </p:set>
                                  </p:childTnLst>
                                </p:cTn>
                              </p:par>
                              <p:par>
                                <p:cTn id="629" presetID="1" presetClass="entr" presetSubtype="0" fill="hold" grpId="0" nodeType="withEffect">
                                  <p:stCondLst>
                                    <p:cond delay="0"/>
                                  </p:stCondLst>
                                  <p:childTnLst>
                                    <p:set>
                                      <p:cBhvr>
                                        <p:cTn id="630" dur="1" fill="hold">
                                          <p:stCondLst>
                                            <p:cond delay="0"/>
                                          </p:stCondLst>
                                        </p:cTn>
                                        <p:tgtEl>
                                          <p:spTgt spid="250"/>
                                        </p:tgtEl>
                                        <p:attrNameLst>
                                          <p:attrName>style.visibility</p:attrName>
                                        </p:attrNameLst>
                                      </p:cBhvr>
                                      <p:to>
                                        <p:strVal val="visible"/>
                                      </p:to>
                                    </p:set>
                                  </p:childTnLst>
                                </p:cTn>
                              </p:par>
                              <p:par>
                                <p:cTn id="631" presetID="1" presetClass="entr" presetSubtype="0" fill="hold" grpId="0" nodeType="withEffect">
                                  <p:stCondLst>
                                    <p:cond delay="0"/>
                                  </p:stCondLst>
                                  <p:childTnLst>
                                    <p:set>
                                      <p:cBhvr>
                                        <p:cTn id="632" dur="1" fill="hold">
                                          <p:stCondLst>
                                            <p:cond delay="0"/>
                                          </p:stCondLst>
                                        </p:cTn>
                                        <p:tgtEl>
                                          <p:spTgt spid="251"/>
                                        </p:tgtEl>
                                        <p:attrNameLst>
                                          <p:attrName>style.visibility</p:attrName>
                                        </p:attrNameLst>
                                      </p:cBhvr>
                                      <p:to>
                                        <p:strVal val="visible"/>
                                      </p:to>
                                    </p:set>
                                  </p:childTnLst>
                                </p:cTn>
                              </p:par>
                              <p:par>
                                <p:cTn id="633" presetID="1" presetClass="entr" presetSubtype="0" fill="hold" grpId="0" nodeType="withEffect">
                                  <p:stCondLst>
                                    <p:cond delay="0"/>
                                  </p:stCondLst>
                                  <p:childTnLst>
                                    <p:set>
                                      <p:cBhvr>
                                        <p:cTn id="634" dur="1" fill="hold">
                                          <p:stCondLst>
                                            <p:cond delay="0"/>
                                          </p:stCondLst>
                                        </p:cTn>
                                        <p:tgtEl>
                                          <p:spTgt spid="252"/>
                                        </p:tgtEl>
                                        <p:attrNameLst>
                                          <p:attrName>style.visibility</p:attrName>
                                        </p:attrNameLst>
                                      </p:cBhvr>
                                      <p:to>
                                        <p:strVal val="visible"/>
                                      </p:to>
                                    </p:set>
                                  </p:childTnLst>
                                </p:cTn>
                              </p:par>
                              <p:par>
                                <p:cTn id="635" presetID="1" presetClass="entr" presetSubtype="0" fill="hold" grpId="0" nodeType="withEffect">
                                  <p:stCondLst>
                                    <p:cond delay="0"/>
                                  </p:stCondLst>
                                  <p:childTnLst>
                                    <p:set>
                                      <p:cBhvr>
                                        <p:cTn id="636" dur="1" fill="hold">
                                          <p:stCondLst>
                                            <p:cond delay="0"/>
                                          </p:stCondLst>
                                        </p:cTn>
                                        <p:tgtEl>
                                          <p:spTgt spid="253"/>
                                        </p:tgtEl>
                                        <p:attrNameLst>
                                          <p:attrName>style.visibility</p:attrName>
                                        </p:attrNameLst>
                                      </p:cBhvr>
                                      <p:to>
                                        <p:strVal val="visible"/>
                                      </p:to>
                                    </p:set>
                                  </p:childTnLst>
                                </p:cTn>
                              </p:par>
                              <p:par>
                                <p:cTn id="637" presetID="1" presetClass="entr" presetSubtype="0" fill="hold" grpId="0" nodeType="withEffect">
                                  <p:stCondLst>
                                    <p:cond delay="0"/>
                                  </p:stCondLst>
                                  <p:childTnLst>
                                    <p:set>
                                      <p:cBhvr>
                                        <p:cTn id="638" dur="1" fill="hold">
                                          <p:stCondLst>
                                            <p:cond delay="0"/>
                                          </p:stCondLst>
                                        </p:cTn>
                                        <p:tgtEl>
                                          <p:spTgt spid="254"/>
                                        </p:tgtEl>
                                        <p:attrNameLst>
                                          <p:attrName>style.visibility</p:attrName>
                                        </p:attrNameLst>
                                      </p:cBhvr>
                                      <p:to>
                                        <p:strVal val="visible"/>
                                      </p:to>
                                    </p:set>
                                  </p:childTnLst>
                                </p:cTn>
                              </p:par>
                              <p:par>
                                <p:cTn id="639" presetID="1" presetClass="entr" presetSubtype="0" fill="hold" grpId="0" nodeType="withEffect">
                                  <p:stCondLst>
                                    <p:cond delay="0"/>
                                  </p:stCondLst>
                                  <p:childTnLst>
                                    <p:set>
                                      <p:cBhvr>
                                        <p:cTn id="640" dur="1" fill="hold">
                                          <p:stCondLst>
                                            <p:cond delay="0"/>
                                          </p:stCondLst>
                                        </p:cTn>
                                        <p:tgtEl>
                                          <p:spTgt spid="255"/>
                                        </p:tgtEl>
                                        <p:attrNameLst>
                                          <p:attrName>style.visibility</p:attrName>
                                        </p:attrNameLst>
                                      </p:cBhvr>
                                      <p:to>
                                        <p:strVal val="visible"/>
                                      </p:to>
                                    </p:set>
                                  </p:childTnLst>
                                </p:cTn>
                              </p:par>
                              <p:par>
                                <p:cTn id="641" presetID="1" presetClass="entr" presetSubtype="0" fill="hold" grpId="0" nodeType="withEffect">
                                  <p:stCondLst>
                                    <p:cond delay="0"/>
                                  </p:stCondLst>
                                  <p:childTnLst>
                                    <p:set>
                                      <p:cBhvr>
                                        <p:cTn id="642" dur="1" fill="hold">
                                          <p:stCondLst>
                                            <p:cond delay="0"/>
                                          </p:stCondLst>
                                        </p:cTn>
                                        <p:tgtEl>
                                          <p:spTgt spid="256"/>
                                        </p:tgtEl>
                                        <p:attrNameLst>
                                          <p:attrName>style.visibility</p:attrName>
                                        </p:attrNameLst>
                                      </p:cBhvr>
                                      <p:to>
                                        <p:strVal val="visible"/>
                                      </p:to>
                                    </p:set>
                                  </p:childTnLst>
                                </p:cTn>
                              </p:par>
                              <p:par>
                                <p:cTn id="643" presetID="1" presetClass="entr" presetSubtype="0" fill="hold" nodeType="withEffect">
                                  <p:stCondLst>
                                    <p:cond delay="0"/>
                                  </p:stCondLst>
                                  <p:childTnLst>
                                    <p:set>
                                      <p:cBhvr>
                                        <p:cTn id="644" dur="1" fill="hold">
                                          <p:stCondLst>
                                            <p:cond delay="0"/>
                                          </p:stCondLst>
                                        </p:cTn>
                                        <p:tgtEl>
                                          <p:spTgt spid="257"/>
                                        </p:tgtEl>
                                        <p:attrNameLst>
                                          <p:attrName>style.visibility</p:attrName>
                                        </p:attrNameLst>
                                      </p:cBhvr>
                                      <p:to>
                                        <p:strVal val="visible"/>
                                      </p:to>
                                    </p:set>
                                  </p:childTnLst>
                                </p:cTn>
                              </p:par>
                              <p:par>
                                <p:cTn id="645" presetID="1" presetClass="emph" presetSubtype="2" fill="hold" nodeType="withEffect">
                                  <p:stCondLst>
                                    <p:cond delay="0"/>
                                  </p:stCondLst>
                                  <p:childTnLst>
                                    <p:animClr clrSpc="rgb" dir="cw">
                                      <p:cBhvr>
                                        <p:cTn id="646" dur="2000" fill="hold"/>
                                        <p:tgtEl>
                                          <p:spTgt spid="188"/>
                                        </p:tgtEl>
                                        <p:attrNameLst>
                                          <p:attrName>fillcolor</p:attrName>
                                        </p:attrNameLst>
                                      </p:cBhvr>
                                      <p:to>
                                        <a:srgbClr val="996633"/>
                                      </p:to>
                                    </p:animClr>
                                    <p:set>
                                      <p:cBhvr>
                                        <p:cTn id="647" dur="2000" fill="hold"/>
                                        <p:tgtEl>
                                          <p:spTgt spid="188"/>
                                        </p:tgtEl>
                                        <p:attrNameLst>
                                          <p:attrName>fill.type</p:attrName>
                                        </p:attrNameLst>
                                      </p:cBhvr>
                                      <p:to>
                                        <p:strVal val="solid"/>
                                      </p:to>
                                    </p:set>
                                    <p:set>
                                      <p:cBhvr>
                                        <p:cTn id="648" dur="2000" fill="hold"/>
                                        <p:tgtEl>
                                          <p:spTgt spid="188"/>
                                        </p:tgtEl>
                                        <p:attrNameLst>
                                          <p:attrName>fill.on</p:attrName>
                                        </p:attrNameLst>
                                      </p:cBhvr>
                                      <p:to>
                                        <p:strVal val="true"/>
                                      </p:to>
                                    </p:set>
                                  </p:childTnLst>
                                </p:cTn>
                              </p:par>
                              <p:par>
                                <p:cTn id="649" presetID="1" presetClass="emph" presetSubtype="2" fill="hold" nodeType="withEffect">
                                  <p:stCondLst>
                                    <p:cond delay="0"/>
                                  </p:stCondLst>
                                  <p:childTnLst>
                                    <p:animClr clrSpc="rgb" dir="cw">
                                      <p:cBhvr>
                                        <p:cTn id="650" dur="2000" fill="hold"/>
                                        <p:tgtEl>
                                          <p:spTgt spid="189"/>
                                        </p:tgtEl>
                                        <p:attrNameLst>
                                          <p:attrName>fillcolor</p:attrName>
                                        </p:attrNameLst>
                                      </p:cBhvr>
                                      <p:to>
                                        <a:srgbClr val="996633"/>
                                      </p:to>
                                    </p:animClr>
                                    <p:set>
                                      <p:cBhvr>
                                        <p:cTn id="651" dur="2000" fill="hold"/>
                                        <p:tgtEl>
                                          <p:spTgt spid="189"/>
                                        </p:tgtEl>
                                        <p:attrNameLst>
                                          <p:attrName>fill.type</p:attrName>
                                        </p:attrNameLst>
                                      </p:cBhvr>
                                      <p:to>
                                        <p:strVal val="solid"/>
                                      </p:to>
                                    </p:set>
                                    <p:set>
                                      <p:cBhvr>
                                        <p:cTn id="652" dur="2000" fill="hold"/>
                                        <p:tgtEl>
                                          <p:spTgt spid="189"/>
                                        </p:tgtEl>
                                        <p:attrNameLst>
                                          <p:attrName>fill.on</p:attrName>
                                        </p:attrNameLst>
                                      </p:cBhvr>
                                      <p:to>
                                        <p:strVal val="true"/>
                                      </p:to>
                                    </p:set>
                                  </p:childTnLst>
                                </p:cTn>
                              </p:par>
                              <p:par>
                                <p:cTn id="653" presetID="1" presetClass="emph" presetSubtype="2" fill="hold" nodeType="withEffect">
                                  <p:stCondLst>
                                    <p:cond delay="0"/>
                                  </p:stCondLst>
                                  <p:childTnLst>
                                    <p:animClr clrSpc="rgb" dir="cw">
                                      <p:cBhvr>
                                        <p:cTn id="654" dur="2000" fill="hold"/>
                                        <p:tgtEl>
                                          <p:spTgt spid="190"/>
                                        </p:tgtEl>
                                        <p:attrNameLst>
                                          <p:attrName>fillcolor</p:attrName>
                                        </p:attrNameLst>
                                      </p:cBhvr>
                                      <p:to>
                                        <a:srgbClr val="996633"/>
                                      </p:to>
                                    </p:animClr>
                                    <p:set>
                                      <p:cBhvr>
                                        <p:cTn id="655" dur="2000" fill="hold"/>
                                        <p:tgtEl>
                                          <p:spTgt spid="190"/>
                                        </p:tgtEl>
                                        <p:attrNameLst>
                                          <p:attrName>fill.type</p:attrName>
                                        </p:attrNameLst>
                                      </p:cBhvr>
                                      <p:to>
                                        <p:strVal val="solid"/>
                                      </p:to>
                                    </p:set>
                                    <p:set>
                                      <p:cBhvr>
                                        <p:cTn id="656" dur="2000" fill="hold"/>
                                        <p:tgtEl>
                                          <p:spTgt spid="190"/>
                                        </p:tgtEl>
                                        <p:attrNameLst>
                                          <p:attrName>fill.on</p:attrName>
                                        </p:attrNameLst>
                                      </p:cBhvr>
                                      <p:to>
                                        <p:strVal val="true"/>
                                      </p:to>
                                    </p:set>
                                  </p:childTnLst>
                                </p:cTn>
                              </p:par>
                              <p:par>
                                <p:cTn id="657" presetID="1" presetClass="emph" presetSubtype="2" fill="hold" nodeType="withEffect">
                                  <p:stCondLst>
                                    <p:cond delay="0"/>
                                  </p:stCondLst>
                                  <p:childTnLst>
                                    <p:animClr clrSpc="rgb" dir="cw">
                                      <p:cBhvr>
                                        <p:cTn id="658" dur="2000" fill="hold"/>
                                        <p:tgtEl>
                                          <p:spTgt spid="191"/>
                                        </p:tgtEl>
                                        <p:attrNameLst>
                                          <p:attrName>fillcolor</p:attrName>
                                        </p:attrNameLst>
                                      </p:cBhvr>
                                      <p:to>
                                        <a:srgbClr val="996633"/>
                                      </p:to>
                                    </p:animClr>
                                    <p:set>
                                      <p:cBhvr>
                                        <p:cTn id="659" dur="2000" fill="hold"/>
                                        <p:tgtEl>
                                          <p:spTgt spid="191"/>
                                        </p:tgtEl>
                                        <p:attrNameLst>
                                          <p:attrName>fill.type</p:attrName>
                                        </p:attrNameLst>
                                      </p:cBhvr>
                                      <p:to>
                                        <p:strVal val="solid"/>
                                      </p:to>
                                    </p:set>
                                    <p:set>
                                      <p:cBhvr>
                                        <p:cTn id="660" dur="2000" fill="hold"/>
                                        <p:tgtEl>
                                          <p:spTgt spid="191"/>
                                        </p:tgtEl>
                                        <p:attrNameLst>
                                          <p:attrName>fill.on</p:attrName>
                                        </p:attrNameLst>
                                      </p:cBhvr>
                                      <p:to>
                                        <p:strVal val="true"/>
                                      </p:to>
                                    </p:set>
                                  </p:childTnLst>
                                </p:cTn>
                              </p:par>
                              <p:par>
                                <p:cTn id="661" presetID="1" presetClass="emph" presetSubtype="2" fill="hold" nodeType="withEffect">
                                  <p:stCondLst>
                                    <p:cond delay="0"/>
                                  </p:stCondLst>
                                  <p:childTnLst>
                                    <p:animClr clrSpc="rgb" dir="cw">
                                      <p:cBhvr>
                                        <p:cTn id="662" dur="2000" fill="hold"/>
                                        <p:tgtEl>
                                          <p:spTgt spid="192"/>
                                        </p:tgtEl>
                                        <p:attrNameLst>
                                          <p:attrName>fillcolor</p:attrName>
                                        </p:attrNameLst>
                                      </p:cBhvr>
                                      <p:to>
                                        <a:srgbClr val="996633"/>
                                      </p:to>
                                    </p:animClr>
                                    <p:set>
                                      <p:cBhvr>
                                        <p:cTn id="663" dur="2000" fill="hold"/>
                                        <p:tgtEl>
                                          <p:spTgt spid="192"/>
                                        </p:tgtEl>
                                        <p:attrNameLst>
                                          <p:attrName>fill.type</p:attrName>
                                        </p:attrNameLst>
                                      </p:cBhvr>
                                      <p:to>
                                        <p:strVal val="solid"/>
                                      </p:to>
                                    </p:set>
                                    <p:set>
                                      <p:cBhvr>
                                        <p:cTn id="664" dur="2000" fill="hold"/>
                                        <p:tgtEl>
                                          <p:spTgt spid="192"/>
                                        </p:tgtEl>
                                        <p:attrNameLst>
                                          <p:attrName>fill.on</p:attrName>
                                        </p:attrNameLst>
                                      </p:cBhvr>
                                      <p:to>
                                        <p:strVal val="true"/>
                                      </p:to>
                                    </p:set>
                                  </p:childTnLst>
                                </p:cTn>
                              </p:par>
                              <p:par>
                                <p:cTn id="665" presetID="1" presetClass="emph" presetSubtype="2" fill="hold" nodeType="withEffect">
                                  <p:stCondLst>
                                    <p:cond delay="0"/>
                                  </p:stCondLst>
                                  <p:childTnLst>
                                    <p:animClr clrSpc="rgb" dir="cw">
                                      <p:cBhvr>
                                        <p:cTn id="666" dur="2000" fill="hold"/>
                                        <p:tgtEl>
                                          <p:spTgt spid="193"/>
                                        </p:tgtEl>
                                        <p:attrNameLst>
                                          <p:attrName>fillcolor</p:attrName>
                                        </p:attrNameLst>
                                      </p:cBhvr>
                                      <p:to>
                                        <a:srgbClr val="996633"/>
                                      </p:to>
                                    </p:animClr>
                                    <p:set>
                                      <p:cBhvr>
                                        <p:cTn id="667" dur="2000" fill="hold"/>
                                        <p:tgtEl>
                                          <p:spTgt spid="193"/>
                                        </p:tgtEl>
                                        <p:attrNameLst>
                                          <p:attrName>fill.type</p:attrName>
                                        </p:attrNameLst>
                                      </p:cBhvr>
                                      <p:to>
                                        <p:strVal val="solid"/>
                                      </p:to>
                                    </p:set>
                                    <p:set>
                                      <p:cBhvr>
                                        <p:cTn id="668" dur="2000" fill="hold"/>
                                        <p:tgtEl>
                                          <p:spTgt spid="193"/>
                                        </p:tgtEl>
                                        <p:attrNameLst>
                                          <p:attrName>fill.on</p:attrName>
                                        </p:attrNameLst>
                                      </p:cBhvr>
                                      <p:to>
                                        <p:strVal val="true"/>
                                      </p:to>
                                    </p:set>
                                  </p:childTnLst>
                                </p:cTn>
                              </p:par>
                              <p:par>
                                <p:cTn id="669" presetID="1" presetClass="emph" presetSubtype="2" fill="hold" nodeType="withEffect">
                                  <p:stCondLst>
                                    <p:cond delay="0"/>
                                  </p:stCondLst>
                                  <p:childTnLst>
                                    <p:animClr clrSpc="rgb" dir="cw">
                                      <p:cBhvr>
                                        <p:cTn id="670" dur="2000" fill="hold"/>
                                        <p:tgtEl>
                                          <p:spTgt spid="194"/>
                                        </p:tgtEl>
                                        <p:attrNameLst>
                                          <p:attrName>fillcolor</p:attrName>
                                        </p:attrNameLst>
                                      </p:cBhvr>
                                      <p:to>
                                        <a:srgbClr val="996633"/>
                                      </p:to>
                                    </p:animClr>
                                    <p:set>
                                      <p:cBhvr>
                                        <p:cTn id="671" dur="2000" fill="hold"/>
                                        <p:tgtEl>
                                          <p:spTgt spid="194"/>
                                        </p:tgtEl>
                                        <p:attrNameLst>
                                          <p:attrName>fill.type</p:attrName>
                                        </p:attrNameLst>
                                      </p:cBhvr>
                                      <p:to>
                                        <p:strVal val="solid"/>
                                      </p:to>
                                    </p:set>
                                    <p:set>
                                      <p:cBhvr>
                                        <p:cTn id="672" dur="2000" fill="hold"/>
                                        <p:tgtEl>
                                          <p:spTgt spid="194"/>
                                        </p:tgtEl>
                                        <p:attrNameLst>
                                          <p:attrName>fill.on</p:attrName>
                                        </p:attrNameLst>
                                      </p:cBhvr>
                                      <p:to>
                                        <p:strVal val="true"/>
                                      </p:to>
                                    </p:set>
                                  </p:childTnLst>
                                </p:cTn>
                              </p:par>
                              <p:par>
                                <p:cTn id="673" presetID="1" presetClass="emph" presetSubtype="2" fill="hold" nodeType="withEffect">
                                  <p:stCondLst>
                                    <p:cond delay="0"/>
                                  </p:stCondLst>
                                  <p:childTnLst>
                                    <p:animClr clrSpc="rgb" dir="cw">
                                      <p:cBhvr>
                                        <p:cTn id="674" dur="2000" fill="hold"/>
                                        <p:tgtEl>
                                          <p:spTgt spid="195"/>
                                        </p:tgtEl>
                                        <p:attrNameLst>
                                          <p:attrName>fillcolor</p:attrName>
                                        </p:attrNameLst>
                                      </p:cBhvr>
                                      <p:to>
                                        <a:srgbClr val="996633"/>
                                      </p:to>
                                    </p:animClr>
                                    <p:set>
                                      <p:cBhvr>
                                        <p:cTn id="675" dur="2000" fill="hold"/>
                                        <p:tgtEl>
                                          <p:spTgt spid="195"/>
                                        </p:tgtEl>
                                        <p:attrNameLst>
                                          <p:attrName>fill.type</p:attrName>
                                        </p:attrNameLst>
                                      </p:cBhvr>
                                      <p:to>
                                        <p:strVal val="solid"/>
                                      </p:to>
                                    </p:set>
                                    <p:set>
                                      <p:cBhvr>
                                        <p:cTn id="676" dur="2000" fill="hold"/>
                                        <p:tgtEl>
                                          <p:spTgt spid="195"/>
                                        </p:tgtEl>
                                        <p:attrNameLst>
                                          <p:attrName>fill.on</p:attrName>
                                        </p:attrNameLst>
                                      </p:cBhvr>
                                      <p:to>
                                        <p:strVal val="true"/>
                                      </p:to>
                                    </p:set>
                                  </p:childTnLst>
                                </p:cTn>
                              </p:par>
                              <p:par>
                                <p:cTn id="677" presetID="1" presetClass="emph" presetSubtype="2" fill="hold" nodeType="withEffect">
                                  <p:stCondLst>
                                    <p:cond delay="0"/>
                                  </p:stCondLst>
                                  <p:childTnLst>
                                    <p:animClr clrSpc="rgb" dir="cw">
                                      <p:cBhvr>
                                        <p:cTn id="678" dur="2000" fill="hold"/>
                                        <p:tgtEl>
                                          <p:spTgt spid="196"/>
                                        </p:tgtEl>
                                        <p:attrNameLst>
                                          <p:attrName>fillcolor</p:attrName>
                                        </p:attrNameLst>
                                      </p:cBhvr>
                                      <p:to>
                                        <a:srgbClr val="996633"/>
                                      </p:to>
                                    </p:animClr>
                                    <p:set>
                                      <p:cBhvr>
                                        <p:cTn id="679" dur="2000" fill="hold"/>
                                        <p:tgtEl>
                                          <p:spTgt spid="196"/>
                                        </p:tgtEl>
                                        <p:attrNameLst>
                                          <p:attrName>fill.type</p:attrName>
                                        </p:attrNameLst>
                                      </p:cBhvr>
                                      <p:to>
                                        <p:strVal val="solid"/>
                                      </p:to>
                                    </p:set>
                                    <p:set>
                                      <p:cBhvr>
                                        <p:cTn id="680" dur="2000" fill="hold"/>
                                        <p:tgtEl>
                                          <p:spTgt spid="196"/>
                                        </p:tgtEl>
                                        <p:attrNameLst>
                                          <p:attrName>fill.on</p:attrName>
                                        </p:attrNameLst>
                                      </p:cBhvr>
                                      <p:to>
                                        <p:strVal val="true"/>
                                      </p:to>
                                    </p:set>
                                  </p:childTnLst>
                                </p:cTn>
                              </p:par>
                              <p:par>
                                <p:cTn id="681" presetID="1" presetClass="emph" presetSubtype="2" fill="hold" nodeType="withEffect">
                                  <p:stCondLst>
                                    <p:cond delay="0"/>
                                  </p:stCondLst>
                                  <p:childTnLst>
                                    <p:animClr clrSpc="rgb" dir="cw">
                                      <p:cBhvr>
                                        <p:cTn id="682" dur="2000" fill="hold"/>
                                        <p:tgtEl>
                                          <p:spTgt spid="197"/>
                                        </p:tgtEl>
                                        <p:attrNameLst>
                                          <p:attrName>fillcolor</p:attrName>
                                        </p:attrNameLst>
                                      </p:cBhvr>
                                      <p:to>
                                        <a:srgbClr val="996633"/>
                                      </p:to>
                                    </p:animClr>
                                    <p:set>
                                      <p:cBhvr>
                                        <p:cTn id="683" dur="2000" fill="hold"/>
                                        <p:tgtEl>
                                          <p:spTgt spid="197"/>
                                        </p:tgtEl>
                                        <p:attrNameLst>
                                          <p:attrName>fill.type</p:attrName>
                                        </p:attrNameLst>
                                      </p:cBhvr>
                                      <p:to>
                                        <p:strVal val="solid"/>
                                      </p:to>
                                    </p:set>
                                    <p:set>
                                      <p:cBhvr>
                                        <p:cTn id="684" dur="2000" fill="hold"/>
                                        <p:tgtEl>
                                          <p:spTgt spid="197"/>
                                        </p:tgtEl>
                                        <p:attrNameLst>
                                          <p:attrName>fill.on</p:attrName>
                                        </p:attrNameLst>
                                      </p:cBhvr>
                                      <p:to>
                                        <p:strVal val="true"/>
                                      </p:to>
                                    </p:set>
                                  </p:childTnLst>
                                </p:cTn>
                              </p:par>
                              <p:par>
                                <p:cTn id="685" presetID="1" presetClass="emph" presetSubtype="2" fill="hold" nodeType="withEffect">
                                  <p:stCondLst>
                                    <p:cond delay="0"/>
                                  </p:stCondLst>
                                  <p:childTnLst>
                                    <p:animClr clrSpc="rgb" dir="cw">
                                      <p:cBhvr>
                                        <p:cTn id="686" dur="2000" fill="hold"/>
                                        <p:tgtEl>
                                          <p:spTgt spid="198"/>
                                        </p:tgtEl>
                                        <p:attrNameLst>
                                          <p:attrName>fillcolor</p:attrName>
                                        </p:attrNameLst>
                                      </p:cBhvr>
                                      <p:to>
                                        <a:srgbClr val="996633"/>
                                      </p:to>
                                    </p:animClr>
                                    <p:set>
                                      <p:cBhvr>
                                        <p:cTn id="687" dur="2000" fill="hold"/>
                                        <p:tgtEl>
                                          <p:spTgt spid="198"/>
                                        </p:tgtEl>
                                        <p:attrNameLst>
                                          <p:attrName>fill.type</p:attrName>
                                        </p:attrNameLst>
                                      </p:cBhvr>
                                      <p:to>
                                        <p:strVal val="solid"/>
                                      </p:to>
                                    </p:set>
                                    <p:set>
                                      <p:cBhvr>
                                        <p:cTn id="688" dur="2000" fill="hold"/>
                                        <p:tgtEl>
                                          <p:spTgt spid="198"/>
                                        </p:tgtEl>
                                        <p:attrNameLst>
                                          <p:attrName>fill.on</p:attrName>
                                        </p:attrNameLst>
                                      </p:cBhvr>
                                      <p:to>
                                        <p:strVal val="true"/>
                                      </p:to>
                                    </p:set>
                                  </p:childTnLst>
                                </p:cTn>
                              </p:par>
                              <p:par>
                                <p:cTn id="689" presetID="1" presetClass="emph" presetSubtype="2" fill="hold" nodeType="withEffect">
                                  <p:stCondLst>
                                    <p:cond delay="0"/>
                                  </p:stCondLst>
                                  <p:childTnLst>
                                    <p:animClr clrSpc="rgb" dir="cw">
                                      <p:cBhvr>
                                        <p:cTn id="690" dur="2000" fill="hold"/>
                                        <p:tgtEl>
                                          <p:spTgt spid="199"/>
                                        </p:tgtEl>
                                        <p:attrNameLst>
                                          <p:attrName>fillcolor</p:attrName>
                                        </p:attrNameLst>
                                      </p:cBhvr>
                                      <p:to>
                                        <a:srgbClr val="996633"/>
                                      </p:to>
                                    </p:animClr>
                                    <p:set>
                                      <p:cBhvr>
                                        <p:cTn id="691" dur="2000" fill="hold"/>
                                        <p:tgtEl>
                                          <p:spTgt spid="199"/>
                                        </p:tgtEl>
                                        <p:attrNameLst>
                                          <p:attrName>fill.type</p:attrName>
                                        </p:attrNameLst>
                                      </p:cBhvr>
                                      <p:to>
                                        <p:strVal val="solid"/>
                                      </p:to>
                                    </p:set>
                                    <p:set>
                                      <p:cBhvr>
                                        <p:cTn id="692" dur="2000" fill="hold"/>
                                        <p:tgtEl>
                                          <p:spTgt spid="199"/>
                                        </p:tgtEl>
                                        <p:attrNameLst>
                                          <p:attrName>fill.on</p:attrName>
                                        </p:attrNameLst>
                                      </p:cBhvr>
                                      <p:to>
                                        <p:strVal val="true"/>
                                      </p:to>
                                    </p:set>
                                  </p:childTnLst>
                                </p:cTn>
                              </p:par>
                              <p:par>
                                <p:cTn id="693" presetID="1" presetClass="emph" presetSubtype="2" fill="hold" nodeType="withEffect">
                                  <p:stCondLst>
                                    <p:cond delay="0"/>
                                  </p:stCondLst>
                                  <p:childTnLst>
                                    <p:animClr clrSpc="rgb" dir="cw">
                                      <p:cBhvr>
                                        <p:cTn id="694" dur="2000" fill="hold"/>
                                        <p:tgtEl>
                                          <p:spTgt spid="200"/>
                                        </p:tgtEl>
                                        <p:attrNameLst>
                                          <p:attrName>fillcolor</p:attrName>
                                        </p:attrNameLst>
                                      </p:cBhvr>
                                      <p:to>
                                        <a:srgbClr val="996633"/>
                                      </p:to>
                                    </p:animClr>
                                    <p:set>
                                      <p:cBhvr>
                                        <p:cTn id="695" dur="2000" fill="hold"/>
                                        <p:tgtEl>
                                          <p:spTgt spid="200"/>
                                        </p:tgtEl>
                                        <p:attrNameLst>
                                          <p:attrName>fill.type</p:attrName>
                                        </p:attrNameLst>
                                      </p:cBhvr>
                                      <p:to>
                                        <p:strVal val="solid"/>
                                      </p:to>
                                    </p:set>
                                    <p:set>
                                      <p:cBhvr>
                                        <p:cTn id="696" dur="2000" fill="hold"/>
                                        <p:tgtEl>
                                          <p:spTgt spid="200"/>
                                        </p:tgtEl>
                                        <p:attrNameLst>
                                          <p:attrName>fill.on</p:attrName>
                                        </p:attrNameLst>
                                      </p:cBhvr>
                                      <p:to>
                                        <p:strVal val="true"/>
                                      </p:to>
                                    </p:set>
                                  </p:childTnLst>
                                </p:cTn>
                              </p:par>
                              <p:par>
                                <p:cTn id="697" presetID="1" presetClass="emph" presetSubtype="2" fill="hold" nodeType="withEffect">
                                  <p:stCondLst>
                                    <p:cond delay="0"/>
                                  </p:stCondLst>
                                  <p:childTnLst>
                                    <p:animClr clrSpc="rgb" dir="cw">
                                      <p:cBhvr>
                                        <p:cTn id="698" dur="2000" fill="hold"/>
                                        <p:tgtEl>
                                          <p:spTgt spid="202"/>
                                        </p:tgtEl>
                                        <p:attrNameLst>
                                          <p:attrName>fillcolor</p:attrName>
                                        </p:attrNameLst>
                                      </p:cBhvr>
                                      <p:to>
                                        <a:srgbClr val="996633"/>
                                      </p:to>
                                    </p:animClr>
                                    <p:set>
                                      <p:cBhvr>
                                        <p:cTn id="699" dur="2000" fill="hold"/>
                                        <p:tgtEl>
                                          <p:spTgt spid="202"/>
                                        </p:tgtEl>
                                        <p:attrNameLst>
                                          <p:attrName>fill.type</p:attrName>
                                        </p:attrNameLst>
                                      </p:cBhvr>
                                      <p:to>
                                        <p:strVal val="solid"/>
                                      </p:to>
                                    </p:set>
                                    <p:set>
                                      <p:cBhvr>
                                        <p:cTn id="700" dur="2000" fill="hold"/>
                                        <p:tgtEl>
                                          <p:spTgt spid="202"/>
                                        </p:tgtEl>
                                        <p:attrNameLst>
                                          <p:attrName>fill.on</p:attrName>
                                        </p:attrNameLst>
                                      </p:cBhvr>
                                      <p:to>
                                        <p:strVal val="true"/>
                                      </p:to>
                                    </p:set>
                                  </p:childTnLst>
                                </p:cTn>
                              </p:par>
                              <p:par>
                                <p:cTn id="701" presetID="1" presetClass="emph" presetSubtype="2" fill="hold" nodeType="withEffect">
                                  <p:stCondLst>
                                    <p:cond delay="0"/>
                                  </p:stCondLst>
                                  <p:childTnLst>
                                    <p:animClr clrSpc="rgb" dir="cw">
                                      <p:cBhvr>
                                        <p:cTn id="702" dur="2000" fill="hold"/>
                                        <p:tgtEl>
                                          <p:spTgt spid="203"/>
                                        </p:tgtEl>
                                        <p:attrNameLst>
                                          <p:attrName>fillcolor</p:attrName>
                                        </p:attrNameLst>
                                      </p:cBhvr>
                                      <p:to>
                                        <a:srgbClr val="996633"/>
                                      </p:to>
                                    </p:animClr>
                                    <p:set>
                                      <p:cBhvr>
                                        <p:cTn id="703" dur="2000" fill="hold"/>
                                        <p:tgtEl>
                                          <p:spTgt spid="203"/>
                                        </p:tgtEl>
                                        <p:attrNameLst>
                                          <p:attrName>fill.type</p:attrName>
                                        </p:attrNameLst>
                                      </p:cBhvr>
                                      <p:to>
                                        <p:strVal val="solid"/>
                                      </p:to>
                                    </p:set>
                                    <p:set>
                                      <p:cBhvr>
                                        <p:cTn id="704" dur="2000" fill="hold"/>
                                        <p:tgtEl>
                                          <p:spTgt spid="203"/>
                                        </p:tgtEl>
                                        <p:attrNameLst>
                                          <p:attrName>fill.on</p:attrName>
                                        </p:attrNameLst>
                                      </p:cBhvr>
                                      <p:to>
                                        <p:strVal val="true"/>
                                      </p:to>
                                    </p:set>
                                  </p:childTnLst>
                                </p:cTn>
                              </p:par>
                              <p:par>
                                <p:cTn id="705" presetID="1" presetClass="emph" presetSubtype="2" fill="hold" nodeType="withEffect">
                                  <p:stCondLst>
                                    <p:cond delay="0"/>
                                  </p:stCondLst>
                                  <p:childTnLst>
                                    <p:animClr clrSpc="rgb" dir="cw">
                                      <p:cBhvr>
                                        <p:cTn id="706" dur="2000" fill="hold"/>
                                        <p:tgtEl>
                                          <p:spTgt spid="204"/>
                                        </p:tgtEl>
                                        <p:attrNameLst>
                                          <p:attrName>fillcolor</p:attrName>
                                        </p:attrNameLst>
                                      </p:cBhvr>
                                      <p:to>
                                        <a:srgbClr val="996633"/>
                                      </p:to>
                                    </p:animClr>
                                    <p:set>
                                      <p:cBhvr>
                                        <p:cTn id="707" dur="2000" fill="hold"/>
                                        <p:tgtEl>
                                          <p:spTgt spid="204"/>
                                        </p:tgtEl>
                                        <p:attrNameLst>
                                          <p:attrName>fill.type</p:attrName>
                                        </p:attrNameLst>
                                      </p:cBhvr>
                                      <p:to>
                                        <p:strVal val="solid"/>
                                      </p:to>
                                    </p:set>
                                    <p:set>
                                      <p:cBhvr>
                                        <p:cTn id="708" dur="2000" fill="hold"/>
                                        <p:tgtEl>
                                          <p:spTgt spid="204"/>
                                        </p:tgtEl>
                                        <p:attrNameLst>
                                          <p:attrName>fill.on</p:attrName>
                                        </p:attrNameLst>
                                      </p:cBhvr>
                                      <p:to>
                                        <p:strVal val="true"/>
                                      </p:to>
                                    </p:set>
                                  </p:childTnLst>
                                </p:cTn>
                              </p:par>
                              <p:par>
                                <p:cTn id="709" presetID="1" presetClass="emph" presetSubtype="2" fill="hold" nodeType="withEffect">
                                  <p:stCondLst>
                                    <p:cond delay="0"/>
                                  </p:stCondLst>
                                  <p:childTnLst>
                                    <p:animClr clrSpc="rgb" dir="cw">
                                      <p:cBhvr>
                                        <p:cTn id="710" dur="2000" fill="hold"/>
                                        <p:tgtEl>
                                          <p:spTgt spid="205"/>
                                        </p:tgtEl>
                                        <p:attrNameLst>
                                          <p:attrName>fillcolor</p:attrName>
                                        </p:attrNameLst>
                                      </p:cBhvr>
                                      <p:to>
                                        <a:srgbClr val="996633"/>
                                      </p:to>
                                    </p:animClr>
                                    <p:set>
                                      <p:cBhvr>
                                        <p:cTn id="711" dur="2000" fill="hold"/>
                                        <p:tgtEl>
                                          <p:spTgt spid="205"/>
                                        </p:tgtEl>
                                        <p:attrNameLst>
                                          <p:attrName>fill.type</p:attrName>
                                        </p:attrNameLst>
                                      </p:cBhvr>
                                      <p:to>
                                        <p:strVal val="solid"/>
                                      </p:to>
                                    </p:set>
                                    <p:set>
                                      <p:cBhvr>
                                        <p:cTn id="712" dur="2000" fill="hold"/>
                                        <p:tgtEl>
                                          <p:spTgt spid="205"/>
                                        </p:tgtEl>
                                        <p:attrNameLst>
                                          <p:attrName>fill.on</p:attrName>
                                        </p:attrNameLst>
                                      </p:cBhvr>
                                      <p:to>
                                        <p:strVal val="true"/>
                                      </p:to>
                                    </p:set>
                                  </p:childTnLst>
                                </p:cTn>
                              </p:par>
                              <p:par>
                                <p:cTn id="713" presetID="1" presetClass="emph" presetSubtype="2" fill="hold" nodeType="withEffect">
                                  <p:stCondLst>
                                    <p:cond delay="0"/>
                                  </p:stCondLst>
                                  <p:childTnLst>
                                    <p:animClr clrSpc="rgb" dir="cw">
                                      <p:cBhvr>
                                        <p:cTn id="714" dur="2000" fill="hold"/>
                                        <p:tgtEl>
                                          <p:spTgt spid="206"/>
                                        </p:tgtEl>
                                        <p:attrNameLst>
                                          <p:attrName>fillcolor</p:attrName>
                                        </p:attrNameLst>
                                      </p:cBhvr>
                                      <p:to>
                                        <a:srgbClr val="996633"/>
                                      </p:to>
                                    </p:animClr>
                                    <p:set>
                                      <p:cBhvr>
                                        <p:cTn id="715" dur="2000" fill="hold"/>
                                        <p:tgtEl>
                                          <p:spTgt spid="206"/>
                                        </p:tgtEl>
                                        <p:attrNameLst>
                                          <p:attrName>fill.type</p:attrName>
                                        </p:attrNameLst>
                                      </p:cBhvr>
                                      <p:to>
                                        <p:strVal val="solid"/>
                                      </p:to>
                                    </p:set>
                                    <p:set>
                                      <p:cBhvr>
                                        <p:cTn id="716" dur="2000" fill="hold"/>
                                        <p:tgtEl>
                                          <p:spTgt spid="206"/>
                                        </p:tgtEl>
                                        <p:attrNameLst>
                                          <p:attrName>fill.on</p:attrName>
                                        </p:attrNameLst>
                                      </p:cBhvr>
                                      <p:to>
                                        <p:strVal val="true"/>
                                      </p:to>
                                    </p:set>
                                  </p:childTnLst>
                                </p:cTn>
                              </p:par>
                              <p:par>
                                <p:cTn id="717" presetID="1" presetClass="emph" presetSubtype="2" fill="hold" nodeType="withEffect">
                                  <p:stCondLst>
                                    <p:cond delay="0"/>
                                  </p:stCondLst>
                                  <p:childTnLst>
                                    <p:animClr clrSpc="rgb" dir="cw">
                                      <p:cBhvr>
                                        <p:cTn id="718" dur="2000" fill="hold"/>
                                        <p:tgtEl>
                                          <p:spTgt spid="207"/>
                                        </p:tgtEl>
                                        <p:attrNameLst>
                                          <p:attrName>fillcolor</p:attrName>
                                        </p:attrNameLst>
                                      </p:cBhvr>
                                      <p:to>
                                        <a:srgbClr val="996633"/>
                                      </p:to>
                                    </p:animClr>
                                    <p:set>
                                      <p:cBhvr>
                                        <p:cTn id="719" dur="2000" fill="hold"/>
                                        <p:tgtEl>
                                          <p:spTgt spid="207"/>
                                        </p:tgtEl>
                                        <p:attrNameLst>
                                          <p:attrName>fill.type</p:attrName>
                                        </p:attrNameLst>
                                      </p:cBhvr>
                                      <p:to>
                                        <p:strVal val="solid"/>
                                      </p:to>
                                    </p:set>
                                    <p:set>
                                      <p:cBhvr>
                                        <p:cTn id="720" dur="2000" fill="hold"/>
                                        <p:tgtEl>
                                          <p:spTgt spid="207"/>
                                        </p:tgtEl>
                                        <p:attrNameLst>
                                          <p:attrName>fill.on</p:attrName>
                                        </p:attrNameLst>
                                      </p:cBhvr>
                                      <p:to>
                                        <p:strVal val="true"/>
                                      </p:to>
                                    </p:set>
                                  </p:childTnLst>
                                </p:cTn>
                              </p:par>
                              <p:par>
                                <p:cTn id="721" presetID="1" presetClass="emph" presetSubtype="2" fill="hold" nodeType="withEffect">
                                  <p:stCondLst>
                                    <p:cond delay="0"/>
                                  </p:stCondLst>
                                  <p:childTnLst>
                                    <p:animClr clrSpc="rgb" dir="cw">
                                      <p:cBhvr>
                                        <p:cTn id="722" dur="2000" fill="hold"/>
                                        <p:tgtEl>
                                          <p:spTgt spid="208"/>
                                        </p:tgtEl>
                                        <p:attrNameLst>
                                          <p:attrName>fillcolor</p:attrName>
                                        </p:attrNameLst>
                                      </p:cBhvr>
                                      <p:to>
                                        <a:srgbClr val="996633"/>
                                      </p:to>
                                    </p:animClr>
                                    <p:set>
                                      <p:cBhvr>
                                        <p:cTn id="723" dur="2000" fill="hold"/>
                                        <p:tgtEl>
                                          <p:spTgt spid="208"/>
                                        </p:tgtEl>
                                        <p:attrNameLst>
                                          <p:attrName>fill.type</p:attrName>
                                        </p:attrNameLst>
                                      </p:cBhvr>
                                      <p:to>
                                        <p:strVal val="solid"/>
                                      </p:to>
                                    </p:set>
                                    <p:set>
                                      <p:cBhvr>
                                        <p:cTn id="724" dur="2000" fill="hold"/>
                                        <p:tgtEl>
                                          <p:spTgt spid="208"/>
                                        </p:tgtEl>
                                        <p:attrNameLst>
                                          <p:attrName>fill.on</p:attrName>
                                        </p:attrNameLst>
                                      </p:cBhvr>
                                      <p:to>
                                        <p:strVal val="true"/>
                                      </p:to>
                                    </p:set>
                                  </p:childTnLst>
                                </p:cTn>
                              </p:par>
                              <p:par>
                                <p:cTn id="725" presetID="1" presetClass="emph" presetSubtype="2" fill="hold" nodeType="withEffect">
                                  <p:stCondLst>
                                    <p:cond delay="0"/>
                                  </p:stCondLst>
                                  <p:childTnLst>
                                    <p:animClr clrSpc="rgb" dir="cw">
                                      <p:cBhvr>
                                        <p:cTn id="726" dur="2000" fill="hold"/>
                                        <p:tgtEl>
                                          <p:spTgt spid="209"/>
                                        </p:tgtEl>
                                        <p:attrNameLst>
                                          <p:attrName>fillcolor</p:attrName>
                                        </p:attrNameLst>
                                      </p:cBhvr>
                                      <p:to>
                                        <a:srgbClr val="996633"/>
                                      </p:to>
                                    </p:animClr>
                                    <p:set>
                                      <p:cBhvr>
                                        <p:cTn id="727" dur="2000" fill="hold"/>
                                        <p:tgtEl>
                                          <p:spTgt spid="209"/>
                                        </p:tgtEl>
                                        <p:attrNameLst>
                                          <p:attrName>fill.type</p:attrName>
                                        </p:attrNameLst>
                                      </p:cBhvr>
                                      <p:to>
                                        <p:strVal val="solid"/>
                                      </p:to>
                                    </p:set>
                                    <p:set>
                                      <p:cBhvr>
                                        <p:cTn id="728" dur="2000" fill="hold"/>
                                        <p:tgtEl>
                                          <p:spTgt spid="209"/>
                                        </p:tgtEl>
                                        <p:attrNameLst>
                                          <p:attrName>fill.on</p:attrName>
                                        </p:attrNameLst>
                                      </p:cBhvr>
                                      <p:to>
                                        <p:strVal val="true"/>
                                      </p:to>
                                    </p:set>
                                  </p:childTnLst>
                                </p:cTn>
                              </p:par>
                              <p:par>
                                <p:cTn id="729" presetID="1" presetClass="emph" presetSubtype="2" fill="hold" nodeType="withEffect">
                                  <p:stCondLst>
                                    <p:cond delay="0"/>
                                  </p:stCondLst>
                                  <p:childTnLst>
                                    <p:animClr clrSpc="rgb" dir="cw">
                                      <p:cBhvr>
                                        <p:cTn id="730" dur="2000" fill="hold"/>
                                        <p:tgtEl>
                                          <p:spTgt spid="210"/>
                                        </p:tgtEl>
                                        <p:attrNameLst>
                                          <p:attrName>fillcolor</p:attrName>
                                        </p:attrNameLst>
                                      </p:cBhvr>
                                      <p:to>
                                        <a:srgbClr val="996633"/>
                                      </p:to>
                                    </p:animClr>
                                    <p:set>
                                      <p:cBhvr>
                                        <p:cTn id="731" dur="2000" fill="hold"/>
                                        <p:tgtEl>
                                          <p:spTgt spid="210"/>
                                        </p:tgtEl>
                                        <p:attrNameLst>
                                          <p:attrName>fill.type</p:attrName>
                                        </p:attrNameLst>
                                      </p:cBhvr>
                                      <p:to>
                                        <p:strVal val="solid"/>
                                      </p:to>
                                    </p:set>
                                    <p:set>
                                      <p:cBhvr>
                                        <p:cTn id="732" dur="2000" fill="hold"/>
                                        <p:tgtEl>
                                          <p:spTgt spid="210"/>
                                        </p:tgtEl>
                                        <p:attrNameLst>
                                          <p:attrName>fill.on</p:attrName>
                                        </p:attrNameLst>
                                      </p:cBhvr>
                                      <p:to>
                                        <p:strVal val="true"/>
                                      </p:to>
                                    </p:set>
                                  </p:childTnLst>
                                </p:cTn>
                              </p:par>
                              <p:par>
                                <p:cTn id="733" presetID="1" presetClass="emph" presetSubtype="2" fill="hold" nodeType="withEffect">
                                  <p:stCondLst>
                                    <p:cond delay="0"/>
                                  </p:stCondLst>
                                  <p:childTnLst>
                                    <p:animClr clrSpc="rgb" dir="cw">
                                      <p:cBhvr>
                                        <p:cTn id="734" dur="2000" fill="hold"/>
                                        <p:tgtEl>
                                          <p:spTgt spid="211"/>
                                        </p:tgtEl>
                                        <p:attrNameLst>
                                          <p:attrName>fillcolor</p:attrName>
                                        </p:attrNameLst>
                                      </p:cBhvr>
                                      <p:to>
                                        <a:srgbClr val="996633"/>
                                      </p:to>
                                    </p:animClr>
                                    <p:set>
                                      <p:cBhvr>
                                        <p:cTn id="735" dur="2000" fill="hold"/>
                                        <p:tgtEl>
                                          <p:spTgt spid="211"/>
                                        </p:tgtEl>
                                        <p:attrNameLst>
                                          <p:attrName>fill.type</p:attrName>
                                        </p:attrNameLst>
                                      </p:cBhvr>
                                      <p:to>
                                        <p:strVal val="solid"/>
                                      </p:to>
                                    </p:set>
                                    <p:set>
                                      <p:cBhvr>
                                        <p:cTn id="736" dur="2000" fill="hold"/>
                                        <p:tgtEl>
                                          <p:spTgt spid="211"/>
                                        </p:tgtEl>
                                        <p:attrNameLst>
                                          <p:attrName>fill.on</p:attrName>
                                        </p:attrNameLst>
                                      </p:cBhvr>
                                      <p:to>
                                        <p:strVal val="true"/>
                                      </p:to>
                                    </p:set>
                                  </p:childTnLst>
                                </p:cTn>
                              </p:par>
                              <p:par>
                                <p:cTn id="737" presetID="1" presetClass="emph" presetSubtype="2" fill="hold" nodeType="withEffect">
                                  <p:stCondLst>
                                    <p:cond delay="0"/>
                                  </p:stCondLst>
                                  <p:childTnLst>
                                    <p:animClr clrSpc="rgb" dir="cw">
                                      <p:cBhvr>
                                        <p:cTn id="738" dur="2000" fill="hold"/>
                                        <p:tgtEl>
                                          <p:spTgt spid="212"/>
                                        </p:tgtEl>
                                        <p:attrNameLst>
                                          <p:attrName>fillcolor</p:attrName>
                                        </p:attrNameLst>
                                      </p:cBhvr>
                                      <p:to>
                                        <a:srgbClr val="996633"/>
                                      </p:to>
                                    </p:animClr>
                                    <p:set>
                                      <p:cBhvr>
                                        <p:cTn id="739" dur="2000" fill="hold"/>
                                        <p:tgtEl>
                                          <p:spTgt spid="212"/>
                                        </p:tgtEl>
                                        <p:attrNameLst>
                                          <p:attrName>fill.type</p:attrName>
                                        </p:attrNameLst>
                                      </p:cBhvr>
                                      <p:to>
                                        <p:strVal val="solid"/>
                                      </p:to>
                                    </p:set>
                                    <p:set>
                                      <p:cBhvr>
                                        <p:cTn id="740" dur="2000" fill="hold"/>
                                        <p:tgtEl>
                                          <p:spTgt spid="212"/>
                                        </p:tgtEl>
                                        <p:attrNameLst>
                                          <p:attrName>fill.on</p:attrName>
                                        </p:attrNameLst>
                                      </p:cBhvr>
                                      <p:to>
                                        <p:strVal val="true"/>
                                      </p:to>
                                    </p:set>
                                  </p:childTnLst>
                                </p:cTn>
                              </p:par>
                              <p:par>
                                <p:cTn id="741" presetID="1" presetClass="emph" presetSubtype="2" fill="hold" nodeType="withEffect">
                                  <p:stCondLst>
                                    <p:cond delay="0"/>
                                  </p:stCondLst>
                                  <p:childTnLst>
                                    <p:animClr clrSpc="rgb" dir="cw">
                                      <p:cBhvr>
                                        <p:cTn id="742" dur="2000" fill="hold"/>
                                        <p:tgtEl>
                                          <p:spTgt spid="213"/>
                                        </p:tgtEl>
                                        <p:attrNameLst>
                                          <p:attrName>fillcolor</p:attrName>
                                        </p:attrNameLst>
                                      </p:cBhvr>
                                      <p:to>
                                        <a:srgbClr val="996633"/>
                                      </p:to>
                                    </p:animClr>
                                    <p:set>
                                      <p:cBhvr>
                                        <p:cTn id="743" dur="2000" fill="hold"/>
                                        <p:tgtEl>
                                          <p:spTgt spid="213"/>
                                        </p:tgtEl>
                                        <p:attrNameLst>
                                          <p:attrName>fill.type</p:attrName>
                                        </p:attrNameLst>
                                      </p:cBhvr>
                                      <p:to>
                                        <p:strVal val="solid"/>
                                      </p:to>
                                    </p:set>
                                    <p:set>
                                      <p:cBhvr>
                                        <p:cTn id="744" dur="2000" fill="hold"/>
                                        <p:tgtEl>
                                          <p:spTgt spid="213"/>
                                        </p:tgtEl>
                                        <p:attrNameLst>
                                          <p:attrName>fill.on</p:attrName>
                                        </p:attrNameLst>
                                      </p:cBhvr>
                                      <p:to>
                                        <p:strVal val="true"/>
                                      </p:to>
                                    </p:set>
                                  </p:childTnLst>
                                </p:cTn>
                              </p:par>
                              <p:par>
                                <p:cTn id="745" presetID="1" presetClass="emph" presetSubtype="2" fill="hold" nodeType="withEffect">
                                  <p:stCondLst>
                                    <p:cond delay="0"/>
                                  </p:stCondLst>
                                  <p:childTnLst>
                                    <p:animClr clrSpc="rgb" dir="cw">
                                      <p:cBhvr>
                                        <p:cTn id="746" dur="2000" fill="hold"/>
                                        <p:tgtEl>
                                          <p:spTgt spid="214"/>
                                        </p:tgtEl>
                                        <p:attrNameLst>
                                          <p:attrName>fillcolor</p:attrName>
                                        </p:attrNameLst>
                                      </p:cBhvr>
                                      <p:to>
                                        <a:srgbClr val="996633"/>
                                      </p:to>
                                    </p:animClr>
                                    <p:set>
                                      <p:cBhvr>
                                        <p:cTn id="747" dur="2000" fill="hold"/>
                                        <p:tgtEl>
                                          <p:spTgt spid="214"/>
                                        </p:tgtEl>
                                        <p:attrNameLst>
                                          <p:attrName>fill.type</p:attrName>
                                        </p:attrNameLst>
                                      </p:cBhvr>
                                      <p:to>
                                        <p:strVal val="solid"/>
                                      </p:to>
                                    </p:set>
                                    <p:set>
                                      <p:cBhvr>
                                        <p:cTn id="748" dur="2000" fill="hold"/>
                                        <p:tgtEl>
                                          <p:spTgt spid="214"/>
                                        </p:tgtEl>
                                        <p:attrNameLst>
                                          <p:attrName>fill.on</p:attrName>
                                        </p:attrNameLst>
                                      </p:cBhvr>
                                      <p:to>
                                        <p:strVal val="true"/>
                                      </p:to>
                                    </p:set>
                                  </p:childTnLst>
                                </p:cTn>
                              </p:par>
                              <p:par>
                                <p:cTn id="749" presetID="1" presetClass="emph" presetSubtype="2" fill="hold" nodeType="withEffect">
                                  <p:stCondLst>
                                    <p:cond delay="0"/>
                                  </p:stCondLst>
                                  <p:childTnLst>
                                    <p:animClr clrSpc="rgb" dir="cw">
                                      <p:cBhvr>
                                        <p:cTn id="750" dur="2000" fill="hold"/>
                                        <p:tgtEl>
                                          <p:spTgt spid="216"/>
                                        </p:tgtEl>
                                        <p:attrNameLst>
                                          <p:attrName>fillcolor</p:attrName>
                                        </p:attrNameLst>
                                      </p:cBhvr>
                                      <p:to>
                                        <a:srgbClr val="996633"/>
                                      </p:to>
                                    </p:animClr>
                                    <p:set>
                                      <p:cBhvr>
                                        <p:cTn id="751" dur="2000" fill="hold"/>
                                        <p:tgtEl>
                                          <p:spTgt spid="216"/>
                                        </p:tgtEl>
                                        <p:attrNameLst>
                                          <p:attrName>fill.type</p:attrName>
                                        </p:attrNameLst>
                                      </p:cBhvr>
                                      <p:to>
                                        <p:strVal val="solid"/>
                                      </p:to>
                                    </p:set>
                                    <p:set>
                                      <p:cBhvr>
                                        <p:cTn id="752" dur="2000" fill="hold"/>
                                        <p:tgtEl>
                                          <p:spTgt spid="216"/>
                                        </p:tgtEl>
                                        <p:attrNameLst>
                                          <p:attrName>fill.on</p:attrName>
                                        </p:attrNameLst>
                                      </p:cBhvr>
                                      <p:to>
                                        <p:strVal val="true"/>
                                      </p:to>
                                    </p:set>
                                  </p:childTnLst>
                                </p:cTn>
                              </p:par>
                              <p:par>
                                <p:cTn id="753" presetID="1" presetClass="emph" presetSubtype="2" fill="hold" nodeType="withEffect">
                                  <p:stCondLst>
                                    <p:cond delay="0"/>
                                  </p:stCondLst>
                                  <p:childTnLst>
                                    <p:animClr clrSpc="rgb" dir="cw">
                                      <p:cBhvr>
                                        <p:cTn id="754" dur="2000" fill="hold"/>
                                        <p:tgtEl>
                                          <p:spTgt spid="217"/>
                                        </p:tgtEl>
                                        <p:attrNameLst>
                                          <p:attrName>fillcolor</p:attrName>
                                        </p:attrNameLst>
                                      </p:cBhvr>
                                      <p:to>
                                        <a:srgbClr val="996633"/>
                                      </p:to>
                                    </p:animClr>
                                    <p:set>
                                      <p:cBhvr>
                                        <p:cTn id="755" dur="2000" fill="hold"/>
                                        <p:tgtEl>
                                          <p:spTgt spid="217"/>
                                        </p:tgtEl>
                                        <p:attrNameLst>
                                          <p:attrName>fill.type</p:attrName>
                                        </p:attrNameLst>
                                      </p:cBhvr>
                                      <p:to>
                                        <p:strVal val="solid"/>
                                      </p:to>
                                    </p:set>
                                    <p:set>
                                      <p:cBhvr>
                                        <p:cTn id="756" dur="2000" fill="hold"/>
                                        <p:tgtEl>
                                          <p:spTgt spid="217"/>
                                        </p:tgtEl>
                                        <p:attrNameLst>
                                          <p:attrName>fill.on</p:attrName>
                                        </p:attrNameLst>
                                      </p:cBhvr>
                                      <p:to>
                                        <p:strVal val="true"/>
                                      </p:to>
                                    </p:set>
                                  </p:childTnLst>
                                </p:cTn>
                              </p:par>
                              <p:par>
                                <p:cTn id="757" presetID="1" presetClass="emph" presetSubtype="2" fill="hold" nodeType="withEffect">
                                  <p:stCondLst>
                                    <p:cond delay="0"/>
                                  </p:stCondLst>
                                  <p:childTnLst>
                                    <p:animClr clrSpc="rgb" dir="cw">
                                      <p:cBhvr>
                                        <p:cTn id="758" dur="2000" fill="hold"/>
                                        <p:tgtEl>
                                          <p:spTgt spid="218"/>
                                        </p:tgtEl>
                                        <p:attrNameLst>
                                          <p:attrName>fillcolor</p:attrName>
                                        </p:attrNameLst>
                                      </p:cBhvr>
                                      <p:to>
                                        <a:srgbClr val="996633"/>
                                      </p:to>
                                    </p:animClr>
                                    <p:set>
                                      <p:cBhvr>
                                        <p:cTn id="759" dur="2000" fill="hold"/>
                                        <p:tgtEl>
                                          <p:spTgt spid="218"/>
                                        </p:tgtEl>
                                        <p:attrNameLst>
                                          <p:attrName>fill.type</p:attrName>
                                        </p:attrNameLst>
                                      </p:cBhvr>
                                      <p:to>
                                        <p:strVal val="solid"/>
                                      </p:to>
                                    </p:set>
                                    <p:set>
                                      <p:cBhvr>
                                        <p:cTn id="760" dur="2000" fill="hold"/>
                                        <p:tgtEl>
                                          <p:spTgt spid="218"/>
                                        </p:tgtEl>
                                        <p:attrNameLst>
                                          <p:attrName>fill.on</p:attrName>
                                        </p:attrNameLst>
                                      </p:cBhvr>
                                      <p:to>
                                        <p:strVal val="true"/>
                                      </p:to>
                                    </p:set>
                                  </p:childTnLst>
                                </p:cTn>
                              </p:par>
                              <p:par>
                                <p:cTn id="761" presetID="1" presetClass="emph" presetSubtype="2" fill="hold" nodeType="withEffect">
                                  <p:stCondLst>
                                    <p:cond delay="0"/>
                                  </p:stCondLst>
                                  <p:childTnLst>
                                    <p:animClr clrSpc="rgb" dir="cw">
                                      <p:cBhvr>
                                        <p:cTn id="762" dur="2000" fill="hold"/>
                                        <p:tgtEl>
                                          <p:spTgt spid="219"/>
                                        </p:tgtEl>
                                        <p:attrNameLst>
                                          <p:attrName>fillcolor</p:attrName>
                                        </p:attrNameLst>
                                      </p:cBhvr>
                                      <p:to>
                                        <a:srgbClr val="996633"/>
                                      </p:to>
                                    </p:animClr>
                                    <p:set>
                                      <p:cBhvr>
                                        <p:cTn id="763" dur="2000" fill="hold"/>
                                        <p:tgtEl>
                                          <p:spTgt spid="219"/>
                                        </p:tgtEl>
                                        <p:attrNameLst>
                                          <p:attrName>fill.type</p:attrName>
                                        </p:attrNameLst>
                                      </p:cBhvr>
                                      <p:to>
                                        <p:strVal val="solid"/>
                                      </p:to>
                                    </p:set>
                                    <p:set>
                                      <p:cBhvr>
                                        <p:cTn id="764" dur="2000" fill="hold"/>
                                        <p:tgtEl>
                                          <p:spTgt spid="219"/>
                                        </p:tgtEl>
                                        <p:attrNameLst>
                                          <p:attrName>fill.on</p:attrName>
                                        </p:attrNameLst>
                                      </p:cBhvr>
                                      <p:to>
                                        <p:strVal val="true"/>
                                      </p:to>
                                    </p:set>
                                  </p:childTnLst>
                                </p:cTn>
                              </p:par>
                              <p:par>
                                <p:cTn id="765" presetID="1" presetClass="emph" presetSubtype="2" fill="hold" nodeType="withEffect">
                                  <p:stCondLst>
                                    <p:cond delay="0"/>
                                  </p:stCondLst>
                                  <p:childTnLst>
                                    <p:animClr clrSpc="rgb" dir="cw">
                                      <p:cBhvr>
                                        <p:cTn id="766" dur="2000" fill="hold"/>
                                        <p:tgtEl>
                                          <p:spTgt spid="220"/>
                                        </p:tgtEl>
                                        <p:attrNameLst>
                                          <p:attrName>fillcolor</p:attrName>
                                        </p:attrNameLst>
                                      </p:cBhvr>
                                      <p:to>
                                        <a:srgbClr val="996633"/>
                                      </p:to>
                                    </p:animClr>
                                    <p:set>
                                      <p:cBhvr>
                                        <p:cTn id="767" dur="2000" fill="hold"/>
                                        <p:tgtEl>
                                          <p:spTgt spid="220"/>
                                        </p:tgtEl>
                                        <p:attrNameLst>
                                          <p:attrName>fill.type</p:attrName>
                                        </p:attrNameLst>
                                      </p:cBhvr>
                                      <p:to>
                                        <p:strVal val="solid"/>
                                      </p:to>
                                    </p:set>
                                    <p:set>
                                      <p:cBhvr>
                                        <p:cTn id="768" dur="2000" fill="hold"/>
                                        <p:tgtEl>
                                          <p:spTgt spid="220"/>
                                        </p:tgtEl>
                                        <p:attrNameLst>
                                          <p:attrName>fill.on</p:attrName>
                                        </p:attrNameLst>
                                      </p:cBhvr>
                                      <p:to>
                                        <p:strVal val="true"/>
                                      </p:to>
                                    </p:set>
                                  </p:childTnLst>
                                </p:cTn>
                              </p:par>
                              <p:par>
                                <p:cTn id="769" presetID="1" presetClass="emph" presetSubtype="2" fill="hold" nodeType="withEffect">
                                  <p:stCondLst>
                                    <p:cond delay="0"/>
                                  </p:stCondLst>
                                  <p:childTnLst>
                                    <p:animClr clrSpc="rgb" dir="cw">
                                      <p:cBhvr>
                                        <p:cTn id="770" dur="2000" fill="hold"/>
                                        <p:tgtEl>
                                          <p:spTgt spid="221"/>
                                        </p:tgtEl>
                                        <p:attrNameLst>
                                          <p:attrName>fillcolor</p:attrName>
                                        </p:attrNameLst>
                                      </p:cBhvr>
                                      <p:to>
                                        <a:srgbClr val="996633"/>
                                      </p:to>
                                    </p:animClr>
                                    <p:set>
                                      <p:cBhvr>
                                        <p:cTn id="771" dur="2000" fill="hold"/>
                                        <p:tgtEl>
                                          <p:spTgt spid="221"/>
                                        </p:tgtEl>
                                        <p:attrNameLst>
                                          <p:attrName>fill.type</p:attrName>
                                        </p:attrNameLst>
                                      </p:cBhvr>
                                      <p:to>
                                        <p:strVal val="solid"/>
                                      </p:to>
                                    </p:set>
                                    <p:set>
                                      <p:cBhvr>
                                        <p:cTn id="772" dur="2000" fill="hold"/>
                                        <p:tgtEl>
                                          <p:spTgt spid="221"/>
                                        </p:tgtEl>
                                        <p:attrNameLst>
                                          <p:attrName>fill.on</p:attrName>
                                        </p:attrNameLst>
                                      </p:cBhvr>
                                      <p:to>
                                        <p:strVal val="true"/>
                                      </p:to>
                                    </p:set>
                                  </p:childTnLst>
                                </p:cTn>
                              </p:par>
                              <p:par>
                                <p:cTn id="773" presetID="1" presetClass="emph" presetSubtype="2" fill="hold" nodeType="withEffect">
                                  <p:stCondLst>
                                    <p:cond delay="0"/>
                                  </p:stCondLst>
                                  <p:childTnLst>
                                    <p:animClr clrSpc="rgb" dir="cw">
                                      <p:cBhvr>
                                        <p:cTn id="774" dur="2000" fill="hold"/>
                                        <p:tgtEl>
                                          <p:spTgt spid="222"/>
                                        </p:tgtEl>
                                        <p:attrNameLst>
                                          <p:attrName>fillcolor</p:attrName>
                                        </p:attrNameLst>
                                      </p:cBhvr>
                                      <p:to>
                                        <a:srgbClr val="996633"/>
                                      </p:to>
                                    </p:animClr>
                                    <p:set>
                                      <p:cBhvr>
                                        <p:cTn id="775" dur="2000" fill="hold"/>
                                        <p:tgtEl>
                                          <p:spTgt spid="222"/>
                                        </p:tgtEl>
                                        <p:attrNameLst>
                                          <p:attrName>fill.type</p:attrName>
                                        </p:attrNameLst>
                                      </p:cBhvr>
                                      <p:to>
                                        <p:strVal val="solid"/>
                                      </p:to>
                                    </p:set>
                                    <p:set>
                                      <p:cBhvr>
                                        <p:cTn id="776" dur="2000" fill="hold"/>
                                        <p:tgtEl>
                                          <p:spTgt spid="222"/>
                                        </p:tgtEl>
                                        <p:attrNameLst>
                                          <p:attrName>fill.on</p:attrName>
                                        </p:attrNameLst>
                                      </p:cBhvr>
                                      <p:to>
                                        <p:strVal val="true"/>
                                      </p:to>
                                    </p:set>
                                  </p:childTnLst>
                                </p:cTn>
                              </p:par>
                              <p:par>
                                <p:cTn id="777" presetID="1" presetClass="emph" presetSubtype="2" fill="hold" nodeType="withEffect">
                                  <p:stCondLst>
                                    <p:cond delay="0"/>
                                  </p:stCondLst>
                                  <p:childTnLst>
                                    <p:animClr clrSpc="rgb" dir="cw">
                                      <p:cBhvr>
                                        <p:cTn id="778" dur="2000" fill="hold"/>
                                        <p:tgtEl>
                                          <p:spTgt spid="223"/>
                                        </p:tgtEl>
                                        <p:attrNameLst>
                                          <p:attrName>fillcolor</p:attrName>
                                        </p:attrNameLst>
                                      </p:cBhvr>
                                      <p:to>
                                        <a:srgbClr val="996633"/>
                                      </p:to>
                                    </p:animClr>
                                    <p:set>
                                      <p:cBhvr>
                                        <p:cTn id="779" dur="2000" fill="hold"/>
                                        <p:tgtEl>
                                          <p:spTgt spid="223"/>
                                        </p:tgtEl>
                                        <p:attrNameLst>
                                          <p:attrName>fill.type</p:attrName>
                                        </p:attrNameLst>
                                      </p:cBhvr>
                                      <p:to>
                                        <p:strVal val="solid"/>
                                      </p:to>
                                    </p:set>
                                    <p:set>
                                      <p:cBhvr>
                                        <p:cTn id="780" dur="2000" fill="hold"/>
                                        <p:tgtEl>
                                          <p:spTgt spid="223"/>
                                        </p:tgtEl>
                                        <p:attrNameLst>
                                          <p:attrName>fill.on</p:attrName>
                                        </p:attrNameLst>
                                      </p:cBhvr>
                                      <p:to>
                                        <p:strVal val="true"/>
                                      </p:to>
                                    </p:set>
                                  </p:childTnLst>
                                </p:cTn>
                              </p:par>
                              <p:par>
                                <p:cTn id="781" presetID="1" presetClass="emph" presetSubtype="2" fill="hold" nodeType="withEffect">
                                  <p:stCondLst>
                                    <p:cond delay="0"/>
                                  </p:stCondLst>
                                  <p:childTnLst>
                                    <p:animClr clrSpc="rgb" dir="cw">
                                      <p:cBhvr>
                                        <p:cTn id="782" dur="2000" fill="hold"/>
                                        <p:tgtEl>
                                          <p:spTgt spid="224"/>
                                        </p:tgtEl>
                                        <p:attrNameLst>
                                          <p:attrName>fillcolor</p:attrName>
                                        </p:attrNameLst>
                                      </p:cBhvr>
                                      <p:to>
                                        <a:srgbClr val="996633"/>
                                      </p:to>
                                    </p:animClr>
                                    <p:set>
                                      <p:cBhvr>
                                        <p:cTn id="783" dur="2000" fill="hold"/>
                                        <p:tgtEl>
                                          <p:spTgt spid="224"/>
                                        </p:tgtEl>
                                        <p:attrNameLst>
                                          <p:attrName>fill.type</p:attrName>
                                        </p:attrNameLst>
                                      </p:cBhvr>
                                      <p:to>
                                        <p:strVal val="solid"/>
                                      </p:to>
                                    </p:set>
                                    <p:set>
                                      <p:cBhvr>
                                        <p:cTn id="784" dur="2000" fill="hold"/>
                                        <p:tgtEl>
                                          <p:spTgt spid="224"/>
                                        </p:tgtEl>
                                        <p:attrNameLst>
                                          <p:attrName>fill.on</p:attrName>
                                        </p:attrNameLst>
                                      </p:cBhvr>
                                      <p:to>
                                        <p:strVal val="true"/>
                                      </p:to>
                                    </p:set>
                                  </p:childTnLst>
                                </p:cTn>
                              </p:par>
                              <p:par>
                                <p:cTn id="785" presetID="1" presetClass="emph" presetSubtype="2" fill="hold" nodeType="withEffect">
                                  <p:stCondLst>
                                    <p:cond delay="0"/>
                                  </p:stCondLst>
                                  <p:childTnLst>
                                    <p:animClr clrSpc="rgb" dir="cw">
                                      <p:cBhvr>
                                        <p:cTn id="786" dur="2000" fill="hold"/>
                                        <p:tgtEl>
                                          <p:spTgt spid="225"/>
                                        </p:tgtEl>
                                        <p:attrNameLst>
                                          <p:attrName>fillcolor</p:attrName>
                                        </p:attrNameLst>
                                      </p:cBhvr>
                                      <p:to>
                                        <a:srgbClr val="996633"/>
                                      </p:to>
                                    </p:animClr>
                                    <p:set>
                                      <p:cBhvr>
                                        <p:cTn id="787" dur="2000" fill="hold"/>
                                        <p:tgtEl>
                                          <p:spTgt spid="225"/>
                                        </p:tgtEl>
                                        <p:attrNameLst>
                                          <p:attrName>fill.type</p:attrName>
                                        </p:attrNameLst>
                                      </p:cBhvr>
                                      <p:to>
                                        <p:strVal val="solid"/>
                                      </p:to>
                                    </p:set>
                                    <p:set>
                                      <p:cBhvr>
                                        <p:cTn id="788" dur="2000" fill="hold"/>
                                        <p:tgtEl>
                                          <p:spTgt spid="225"/>
                                        </p:tgtEl>
                                        <p:attrNameLst>
                                          <p:attrName>fill.on</p:attrName>
                                        </p:attrNameLst>
                                      </p:cBhvr>
                                      <p:to>
                                        <p:strVal val="true"/>
                                      </p:to>
                                    </p:set>
                                  </p:childTnLst>
                                </p:cTn>
                              </p:par>
                              <p:par>
                                <p:cTn id="789" presetID="1" presetClass="emph" presetSubtype="2" fill="hold" nodeType="withEffect">
                                  <p:stCondLst>
                                    <p:cond delay="0"/>
                                  </p:stCondLst>
                                  <p:childTnLst>
                                    <p:animClr clrSpc="rgb" dir="cw">
                                      <p:cBhvr>
                                        <p:cTn id="790" dur="2000" fill="hold"/>
                                        <p:tgtEl>
                                          <p:spTgt spid="226"/>
                                        </p:tgtEl>
                                        <p:attrNameLst>
                                          <p:attrName>fillcolor</p:attrName>
                                        </p:attrNameLst>
                                      </p:cBhvr>
                                      <p:to>
                                        <a:srgbClr val="996633"/>
                                      </p:to>
                                    </p:animClr>
                                    <p:set>
                                      <p:cBhvr>
                                        <p:cTn id="791" dur="2000" fill="hold"/>
                                        <p:tgtEl>
                                          <p:spTgt spid="226"/>
                                        </p:tgtEl>
                                        <p:attrNameLst>
                                          <p:attrName>fill.type</p:attrName>
                                        </p:attrNameLst>
                                      </p:cBhvr>
                                      <p:to>
                                        <p:strVal val="solid"/>
                                      </p:to>
                                    </p:set>
                                    <p:set>
                                      <p:cBhvr>
                                        <p:cTn id="792" dur="2000" fill="hold"/>
                                        <p:tgtEl>
                                          <p:spTgt spid="226"/>
                                        </p:tgtEl>
                                        <p:attrNameLst>
                                          <p:attrName>fill.on</p:attrName>
                                        </p:attrNameLst>
                                      </p:cBhvr>
                                      <p:to>
                                        <p:strVal val="true"/>
                                      </p:to>
                                    </p:set>
                                  </p:childTnLst>
                                </p:cTn>
                              </p:par>
                              <p:par>
                                <p:cTn id="793" presetID="1" presetClass="emph" presetSubtype="2" fill="hold" nodeType="withEffect">
                                  <p:stCondLst>
                                    <p:cond delay="0"/>
                                  </p:stCondLst>
                                  <p:childTnLst>
                                    <p:animClr clrSpc="rgb" dir="cw">
                                      <p:cBhvr>
                                        <p:cTn id="794" dur="2000" fill="hold"/>
                                        <p:tgtEl>
                                          <p:spTgt spid="227"/>
                                        </p:tgtEl>
                                        <p:attrNameLst>
                                          <p:attrName>fillcolor</p:attrName>
                                        </p:attrNameLst>
                                      </p:cBhvr>
                                      <p:to>
                                        <a:srgbClr val="996633"/>
                                      </p:to>
                                    </p:animClr>
                                    <p:set>
                                      <p:cBhvr>
                                        <p:cTn id="795" dur="2000" fill="hold"/>
                                        <p:tgtEl>
                                          <p:spTgt spid="227"/>
                                        </p:tgtEl>
                                        <p:attrNameLst>
                                          <p:attrName>fill.type</p:attrName>
                                        </p:attrNameLst>
                                      </p:cBhvr>
                                      <p:to>
                                        <p:strVal val="solid"/>
                                      </p:to>
                                    </p:set>
                                    <p:set>
                                      <p:cBhvr>
                                        <p:cTn id="796" dur="2000" fill="hold"/>
                                        <p:tgtEl>
                                          <p:spTgt spid="227"/>
                                        </p:tgtEl>
                                        <p:attrNameLst>
                                          <p:attrName>fill.on</p:attrName>
                                        </p:attrNameLst>
                                      </p:cBhvr>
                                      <p:to>
                                        <p:strVal val="true"/>
                                      </p:to>
                                    </p:set>
                                  </p:childTnLst>
                                </p:cTn>
                              </p:par>
                              <p:par>
                                <p:cTn id="797" presetID="1" presetClass="emph" presetSubtype="2" fill="hold" nodeType="withEffect">
                                  <p:stCondLst>
                                    <p:cond delay="0"/>
                                  </p:stCondLst>
                                  <p:childTnLst>
                                    <p:animClr clrSpc="rgb" dir="cw">
                                      <p:cBhvr>
                                        <p:cTn id="798" dur="2000" fill="hold"/>
                                        <p:tgtEl>
                                          <p:spTgt spid="228"/>
                                        </p:tgtEl>
                                        <p:attrNameLst>
                                          <p:attrName>fillcolor</p:attrName>
                                        </p:attrNameLst>
                                      </p:cBhvr>
                                      <p:to>
                                        <a:srgbClr val="996633"/>
                                      </p:to>
                                    </p:animClr>
                                    <p:set>
                                      <p:cBhvr>
                                        <p:cTn id="799" dur="2000" fill="hold"/>
                                        <p:tgtEl>
                                          <p:spTgt spid="228"/>
                                        </p:tgtEl>
                                        <p:attrNameLst>
                                          <p:attrName>fill.type</p:attrName>
                                        </p:attrNameLst>
                                      </p:cBhvr>
                                      <p:to>
                                        <p:strVal val="solid"/>
                                      </p:to>
                                    </p:set>
                                    <p:set>
                                      <p:cBhvr>
                                        <p:cTn id="800" dur="2000" fill="hold"/>
                                        <p:tgtEl>
                                          <p:spTgt spid="228"/>
                                        </p:tgtEl>
                                        <p:attrNameLst>
                                          <p:attrName>fill.on</p:attrName>
                                        </p:attrNameLst>
                                      </p:cBhvr>
                                      <p:to>
                                        <p:strVal val="true"/>
                                      </p:to>
                                    </p:set>
                                  </p:childTnLst>
                                </p:cTn>
                              </p:par>
                              <p:par>
                                <p:cTn id="801" presetID="1" presetClass="emph" presetSubtype="2" fill="hold" nodeType="withEffect">
                                  <p:stCondLst>
                                    <p:cond delay="0"/>
                                  </p:stCondLst>
                                  <p:childTnLst>
                                    <p:animClr clrSpc="rgb" dir="cw">
                                      <p:cBhvr>
                                        <p:cTn id="802" dur="2000" fill="hold"/>
                                        <p:tgtEl>
                                          <p:spTgt spid="230"/>
                                        </p:tgtEl>
                                        <p:attrNameLst>
                                          <p:attrName>fillcolor</p:attrName>
                                        </p:attrNameLst>
                                      </p:cBhvr>
                                      <p:to>
                                        <a:srgbClr val="996633"/>
                                      </p:to>
                                    </p:animClr>
                                    <p:set>
                                      <p:cBhvr>
                                        <p:cTn id="803" dur="2000" fill="hold"/>
                                        <p:tgtEl>
                                          <p:spTgt spid="230"/>
                                        </p:tgtEl>
                                        <p:attrNameLst>
                                          <p:attrName>fill.type</p:attrName>
                                        </p:attrNameLst>
                                      </p:cBhvr>
                                      <p:to>
                                        <p:strVal val="solid"/>
                                      </p:to>
                                    </p:set>
                                    <p:set>
                                      <p:cBhvr>
                                        <p:cTn id="804" dur="2000" fill="hold"/>
                                        <p:tgtEl>
                                          <p:spTgt spid="230"/>
                                        </p:tgtEl>
                                        <p:attrNameLst>
                                          <p:attrName>fill.on</p:attrName>
                                        </p:attrNameLst>
                                      </p:cBhvr>
                                      <p:to>
                                        <p:strVal val="true"/>
                                      </p:to>
                                    </p:set>
                                  </p:childTnLst>
                                </p:cTn>
                              </p:par>
                              <p:par>
                                <p:cTn id="805" presetID="1" presetClass="emph" presetSubtype="2" fill="hold" nodeType="withEffect">
                                  <p:stCondLst>
                                    <p:cond delay="0"/>
                                  </p:stCondLst>
                                  <p:childTnLst>
                                    <p:animClr clrSpc="rgb" dir="cw">
                                      <p:cBhvr>
                                        <p:cTn id="806" dur="2000" fill="hold"/>
                                        <p:tgtEl>
                                          <p:spTgt spid="231"/>
                                        </p:tgtEl>
                                        <p:attrNameLst>
                                          <p:attrName>fillcolor</p:attrName>
                                        </p:attrNameLst>
                                      </p:cBhvr>
                                      <p:to>
                                        <a:srgbClr val="996633"/>
                                      </p:to>
                                    </p:animClr>
                                    <p:set>
                                      <p:cBhvr>
                                        <p:cTn id="807" dur="2000" fill="hold"/>
                                        <p:tgtEl>
                                          <p:spTgt spid="231"/>
                                        </p:tgtEl>
                                        <p:attrNameLst>
                                          <p:attrName>fill.type</p:attrName>
                                        </p:attrNameLst>
                                      </p:cBhvr>
                                      <p:to>
                                        <p:strVal val="solid"/>
                                      </p:to>
                                    </p:set>
                                    <p:set>
                                      <p:cBhvr>
                                        <p:cTn id="808" dur="2000" fill="hold"/>
                                        <p:tgtEl>
                                          <p:spTgt spid="231"/>
                                        </p:tgtEl>
                                        <p:attrNameLst>
                                          <p:attrName>fill.on</p:attrName>
                                        </p:attrNameLst>
                                      </p:cBhvr>
                                      <p:to>
                                        <p:strVal val="true"/>
                                      </p:to>
                                    </p:set>
                                  </p:childTnLst>
                                </p:cTn>
                              </p:par>
                              <p:par>
                                <p:cTn id="809" presetID="1" presetClass="emph" presetSubtype="2" fill="hold" nodeType="withEffect">
                                  <p:stCondLst>
                                    <p:cond delay="0"/>
                                  </p:stCondLst>
                                  <p:childTnLst>
                                    <p:animClr clrSpc="rgb" dir="cw">
                                      <p:cBhvr>
                                        <p:cTn id="810" dur="2000" fill="hold"/>
                                        <p:tgtEl>
                                          <p:spTgt spid="232"/>
                                        </p:tgtEl>
                                        <p:attrNameLst>
                                          <p:attrName>fillcolor</p:attrName>
                                        </p:attrNameLst>
                                      </p:cBhvr>
                                      <p:to>
                                        <a:srgbClr val="996633"/>
                                      </p:to>
                                    </p:animClr>
                                    <p:set>
                                      <p:cBhvr>
                                        <p:cTn id="811" dur="2000" fill="hold"/>
                                        <p:tgtEl>
                                          <p:spTgt spid="232"/>
                                        </p:tgtEl>
                                        <p:attrNameLst>
                                          <p:attrName>fill.type</p:attrName>
                                        </p:attrNameLst>
                                      </p:cBhvr>
                                      <p:to>
                                        <p:strVal val="solid"/>
                                      </p:to>
                                    </p:set>
                                    <p:set>
                                      <p:cBhvr>
                                        <p:cTn id="812" dur="2000" fill="hold"/>
                                        <p:tgtEl>
                                          <p:spTgt spid="232"/>
                                        </p:tgtEl>
                                        <p:attrNameLst>
                                          <p:attrName>fill.on</p:attrName>
                                        </p:attrNameLst>
                                      </p:cBhvr>
                                      <p:to>
                                        <p:strVal val="true"/>
                                      </p:to>
                                    </p:set>
                                  </p:childTnLst>
                                </p:cTn>
                              </p:par>
                              <p:par>
                                <p:cTn id="813" presetID="1" presetClass="emph" presetSubtype="2" fill="hold" nodeType="withEffect">
                                  <p:stCondLst>
                                    <p:cond delay="0"/>
                                  </p:stCondLst>
                                  <p:childTnLst>
                                    <p:animClr clrSpc="rgb" dir="cw">
                                      <p:cBhvr>
                                        <p:cTn id="814" dur="2000" fill="hold"/>
                                        <p:tgtEl>
                                          <p:spTgt spid="233"/>
                                        </p:tgtEl>
                                        <p:attrNameLst>
                                          <p:attrName>fillcolor</p:attrName>
                                        </p:attrNameLst>
                                      </p:cBhvr>
                                      <p:to>
                                        <a:srgbClr val="996633"/>
                                      </p:to>
                                    </p:animClr>
                                    <p:set>
                                      <p:cBhvr>
                                        <p:cTn id="815" dur="2000" fill="hold"/>
                                        <p:tgtEl>
                                          <p:spTgt spid="233"/>
                                        </p:tgtEl>
                                        <p:attrNameLst>
                                          <p:attrName>fill.type</p:attrName>
                                        </p:attrNameLst>
                                      </p:cBhvr>
                                      <p:to>
                                        <p:strVal val="solid"/>
                                      </p:to>
                                    </p:set>
                                    <p:set>
                                      <p:cBhvr>
                                        <p:cTn id="816" dur="2000" fill="hold"/>
                                        <p:tgtEl>
                                          <p:spTgt spid="233"/>
                                        </p:tgtEl>
                                        <p:attrNameLst>
                                          <p:attrName>fill.on</p:attrName>
                                        </p:attrNameLst>
                                      </p:cBhvr>
                                      <p:to>
                                        <p:strVal val="true"/>
                                      </p:to>
                                    </p:set>
                                  </p:childTnLst>
                                </p:cTn>
                              </p:par>
                              <p:par>
                                <p:cTn id="817" presetID="1" presetClass="emph" presetSubtype="2" fill="hold" nodeType="withEffect">
                                  <p:stCondLst>
                                    <p:cond delay="0"/>
                                  </p:stCondLst>
                                  <p:childTnLst>
                                    <p:animClr clrSpc="rgb" dir="cw">
                                      <p:cBhvr>
                                        <p:cTn id="818" dur="2000" fill="hold"/>
                                        <p:tgtEl>
                                          <p:spTgt spid="234"/>
                                        </p:tgtEl>
                                        <p:attrNameLst>
                                          <p:attrName>fillcolor</p:attrName>
                                        </p:attrNameLst>
                                      </p:cBhvr>
                                      <p:to>
                                        <a:srgbClr val="996633"/>
                                      </p:to>
                                    </p:animClr>
                                    <p:set>
                                      <p:cBhvr>
                                        <p:cTn id="819" dur="2000" fill="hold"/>
                                        <p:tgtEl>
                                          <p:spTgt spid="234"/>
                                        </p:tgtEl>
                                        <p:attrNameLst>
                                          <p:attrName>fill.type</p:attrName>
                                        </p:attrNameLst>
                                      </p:cBhvr>
                                      <p:to>
                                        <p:strVal val="solid"/>
                                      </p:to>
                                    </p:set>
                                    <p:set>
                                      <p:cBhvr>
                                        <p:cTn id="820" dur="2000" fill="hold"/>
                                        <p:tgtEl>
                                          <p:spTgt spid="234"/>
                                        </p:tgtEl>
                                        <p:attrNameLst>
                                          <p:attrName>fill.on</p:attrName>
                                        </p:attrNameLst>
                                      </p:cBhvr>
                                      <p:to>
                                        <p:strVal val="true"/>
                                      </p:to>
                                    </p:set>
                                  </p:childTnLst>
                                </p:cTn>
                              </p:par>
                              <p:par>
                                <p:cTn id="821" presetID="1" presetClass="emph" presetSubtype="2" fill="hold" nodeType="withEffect">
                                  <p:stCondLst>
                                    <p:cond delay="0"/>
                                  </p:stCondLst>
                                  <p:childTnLst>
                                    <p:animClr clrSpc="rgb" dir="cw">
                                      <p:cBhvr>
                                        <p:cTn id="822" dur="2000" fill="hold"/>
                                        <p:tgtEl>
                                          <p:spTgt spid="235"/>
                                        </p:tgtEl>
                                        <p:attrNameLst>
                                          <p:attrName>fillcolor</p:attrName>
                                        </p:attrNameLst>
                                      </p:cBhvr>
                                      <p:to>
                                        <a:srgbClr val="996633"/>
                                      </p:to>
                                    </p:animClr>
                                    <p:set>
                                      <p:cBhvr>
                                        <p:cTn id="823" dur="2000" fill="hold"/>
                                        <p:tgtEl>
                                          <p:spTgt spid="235"/>
                                        </p:tgtEl>
                                        <p:attrNameLst>
                                          <p:attrName>fill.type</p:attrName>
                                        </p:attrNameLst>
                                      </p:cBhvr>
                                      <p:to>
                                        <p:strVal val="solid"/>
                                      </p:to>
                                    </p:set>
                                    <p:set>
                                      <p:cBhvr>
                                        <p:cTn id="824" dur="2000" fill="hold"/>
                                        <p:tgtEl>
                                          <p:spTgt spid="235"/>
                                        </p:tgtEl>
                                        <p:attrNameLst>
                                          <p:attrName>fill.on</p:attrName>
                                        </p:attrNameLst>
                                      </p:cBhvr>
                                      <p:to>
                                        <p:strVal val="true"/>
                                      </p:to>
                                    </p:set>
                                  </p:childTnLst>
                                </p:cTn>
                              </p:par>
                              <p:par>
                                <p:cTn id="825" presetID="1" presetClass="emph" presetSubtype="2" fill="hold" nodeType="withEffect">
                                  <p:stCondLst>
                                    <p:cond delay="0"/>
                                  </p:stCondLst>
                                  <p:childTnLst>
                                    <p:animClr clrSpc="rgb" dir="cw">
                                      <p:cBhvr>
                                        <p:cTn id="826" dur="2000" fill="hold"/>
                                        <p:tgtEl>
                                          <p:spTgt spid="236"/>
                                        </p:tgtEl>
                                        <p:attrNameLst>
                                          <p:attrName>fillcolor</p:attrName>
                                        </p:attrNameLst>
                                      </p:cBhvr>
                                      <p:to>
                                        <a:srgbClr val="996633"/>
                                      </p:to>
                                    </p:animClr>
                                    <p:set>
                                      <p:cBhvr>
                                        <p:cTn id="827" dur="2000" fill="hold"/>
                                        <p:tgtEl>
                                          <p:spTgt spid="236"/>
                                        </p:tgtEl>
                                        <p:attrNameLst>
                                          <p:attrName>fill.type</p:attrName>
                                        </p:attrNameLst>
                                      </p:cBhvr>
                                      <p:to>
                                        <p:strVal val="solid"/>
                                      </p:to>
                                    </p:set>
                                    <p:set>
                                      <p:cBhvr>
                                        <p:cTn id="828" dur="2000" fill="hold"/>
                                        <p:tgtEl>
                                          <p:spTgt spid="236"/>
                                        </p:tgtEl>
                                        <p:attrNameLst>
                                          <p:attrName>fill.on</p:attrName>
                                        </p:attrNameLst>
                                      </p:cBhvr>
                                      <p:to>
                                        <p:strVal val="true"/>
                                      </p:to>
                                    </p:set>
                                  </p:childTnLst>
                                </p:cTn>
                              </p:par>
                              <p:par>
                                <p:cTn id="829" presetID="1" presetClass="emph" presetSubtype="2" fill="hold" nodeType="withEffect">
                                  <p:stCondLst>
                                    <p:cond delay="0"/>
                                  </p:stCondLst>
                                  <p:childTnLst>
                                    <p:animClr clrSpc="rgb" dir="cw">
                                      <p:cBhvr>
                                        <p:cTn id="830" dur="2000" fill="hold"/>
                                        <p:tgtEl>
                                          <p:spTgt spid="237"/>
                                        </p:tgtEl>
                                        <p:attrNameLst>
                                          <p:attrName>fillcolor</p:attrName>
                                        </p:attrNameLst>
                                      </p:cBhvr>
                                      <p:to>
                                        <a:srgbClr val="996633"/>
                                      </p:to>
                                    </p:animClr>
                                    <p:set>
                                      <p:cBhvr>
                                        <p:cTn id="831" dur="2000" fill="hold"/>
                                        <p:tgtEl>
                                          <p:spTgt spid="237"/>
                                        </p:tgtEl>
                                        <p:attrNameLst>
                                          <p:attrName>fill.type</p:attrName>
                                        </p:attrNameLst>
                                      </p:cBhvr>
                                      <p:to>
                                        <p:strVal val="solid"/>
                                      </p:to>
                                    </p:set>
                                    <p:set>
                                      <p:cBhvr>
                                        <p:cTn id="832" dur="2000" fill="hold"/>
                                        <p:tgtEl>
                                          <p:spTgt spid="237"/>
                                        </p:tgtEl>
                                        <p:attrNameLst>
                                          <p:attrName>fill.on</p:attrName>
                                        </p:attrNameLst>
                                      </p:cBhvr>
                                      <p:to>
                                        <p:strVal val="true"/>
                                      </p:to>
                                    </p:set>
                                  </p:childTnLst>
                                </p:cTn>
                              </p:par>
                              <p:par>
                                <p:cTn id="833" presetID="1" presetClass="emph" presetSubtype="2" fill="hold" nodeType="withEffect">
                                  <p:stCondLst>
                                    <p:cond delay="0"/>
                                  </p:stCondLst>
                                  <p:childTnLst>
                                    <p:animClr clrSpc="rgb" dir="cw">
                                      <p:cBhvr>
                                        <p:cTn id="834" dur="2000" fill="hold"/>
                                        <p:tgtEl>
                                          <p:spTgt spid="238"/>
                                        </p:tgtEl>
                                        <p:attrNameLst>
                                          <p:attrName>fillcolor</p:attrName>
                                        </p:attrNameLst>
                                      </p:cBhvr>
                                      <p:to>
                                        <a:srgbClr val="996633"/>
                                      </p:to>
                                    </p:animClr>
                                    <p:set>
                                      <p:cBhvr>
                                        <p:cTn id="835" dur="2000" fill="hold"/>
                                        <p:tgtEl>
                                          <p:spTgt spid="238"/>
                                        </p:tgtEl>
                                        <p:attrNameLst>
                                          <p:attrName>fill.type</p:attrName>
                                        </p:attrNameLst>
                                      </p:cBhvr>
                                      <p:to>
                                        <p:strVal val="solid"/>
                                      </p:to>
                                    </p:set>
                                    <p:set>
                                      <p:cBhvr>
                                        <p:cTn id="836" dur="2000" fill="hold"/>
                                        <p:tgtEl>
                                          <p:spTgt spid="238"/>
                                        </p:tgtEl>
                                        <p:attrNameLst>
                                          <p:attrName>fill.on</p:attrName>
                                        </p:attrNameLst>
                                      </p:cBhvr>
                                      <p:to>
                                        <p:strVal val="true"/>
                                      </p:to>
                                    </p:set>
                                  </p:childTnLst>
                                </p:cTn>
                              </p:par>
                              <p:par>
                                <p:cTn id="837" presetID="1" presetClass="emph" presetSubtype="2" fill="hold" nodeType="withEffect">
                                  <p:stCondLst>
                                    <p:cond delay="0"/>
                                  </p:stCondLst>
                                  <p:childTnLst>
                                    <p:animClr clrSpc="rgb" dir="cw">
                                      <p:cBhvr>
                                        <p:cTn id="838" dur="2000" fill="hold"/>
                                        <p:tgtEl>
                                          <p:spTgt spid="239"/>
                                        </p:tgtEl>
                                        <p:attrNameLst>
                                          <p:attrName>fillcolor</p:attrName>
                                        </p:attrNameLst>
                                      </p:cBhvr>
                                      <p:to>
                                        <a:srgbClr val="996633"/>
                                      </p:to>
                                    </p:animClr>
                                    <p:set>
                                      <p:cBhvr>
                                        <p:cTn id="839" dur="2000" fill="hold"/>
                                        <p:tgtEl>
                                          <p:spTgt spid="239"/>
                                        </p:tgtEl>
                                        <p:attrNameLst>
                                          <p:attrName>fill.type</p:attrName>
                                        </p:attrNameLst>
                                      </p:cBhvr>
                                      <p:to>
                                        <p:strVal val="solid"/>
                                      </p:to>
                                    </p:set>
                                    <p:set>
                                      <p:cBhvr>
                                        <p:cTn id="840" dur="2000" fill="hold"/>
                                        <p:tgtEl>
                                          <p:spTgt spid="239"/>
                                        </p:tgtEl>
                                        <p:attrNameLst>
                                          <p:attrName>fill.on</p:attrName>
                                        </p:attrNameLst>
                                      </p:cBhvr>
                                      <p:to>
                                        <p:strVal val="true"/>
                                      </p:to>
                                    </p:set>
                                  </p:childTnLst>
                                </p:cTn>
                              </p:par>
                              <p:par>
                                <p:cTn id="841" presetID="1" presetClass="emph" presetSubtype="2" fill="hold" nodeType="withEffect">
                                  <p:stCondLst>
                                    <p:cond delay="0"/>
                                  </p:stCondLst>
                                  <p:childTnLst>
                                    <p:animClr clrSpc="rgb" dir="cw">
                                      <p:cBhvr>
                                        <p:cTn id="842" dur="2000" fill="hold"/>
                                        <p:tgtEl>
                                          <p:spTgt spid="240"/>
                                        </p:tgtEl>
                                        <p:attrNameLst>
                                          <p:attrName>fillcolor</p:attrName>
                                        </p:attrNameLst>
                                      </p:cBhvr>
                                      <p:to>
                                        <a:srgbClr val="996633"/>
                                      </p:to>
                                    </p:animClr>
                                    <p:set>
                                      <p:cBhvr>
                                        <p:cTn id="843" dur="2000" fill="hold"/>
                                        <p:tgtEl>
                                          <p:spTgt spid="240"/>
                                        </p:tgtEl>
                                        <p:attrNameLst>
                                          <p:attrName>fill.type</p:attrName>
                                        </p:attrNameLst>
                                      </p:cBhvr>
                                      <p:to>
                                        <p:strVal val="solid"/>
                                      </p:to>
                                    </p:set>
                                    <p:set>
                                      <p:cBhvr>
                                        <p:cTn id="844" dur="2000" fill="hold"/>
                                        <p:tgtEl>
                                          <p:spTgt spid="240"/>
                                        </p:tgtEl>
                                        <p:attrNameLst>
                                          <p:attrName>fill.on</p:attrName>
                                        </p:attrNameLst>
                                      </p:cBhvr>
                                      <p:to>
                                        <p:strVal val="true"/>
                                      </p:to>
                                    </p:set>
                                  </p:childTnLst>
                                </p:cTn>
                              </p:par>
                              <p:par>
                                <p:cTn id="845" presetID="1" presetClass="emph" presetSubtype="2" fill="hold" nodeType="withEffect">
                                  <p:stCondLst>
                                    <p:cond delay="0"/>
                                  </p:stCondLst>
                                  <p:childTnLst>
                                    <p:animClr clrSpc="rgb" dir="cw">
                                      <p:cBhvr>
                                        <p:cTn id="846" dur="2000" fill="hold"/>
                                        <p:tgtEl>
                                          <p:spTgt spid="241"/>
                                        </p:tgtEl>
                                        <p:attrNameLst>
                                          <p:attrName>fillcolor</p:attrName>
                                        </p:attrNameLst>
                                      </p:cBhvr>
                                      <p:to>
                                        <a:srgbClr val="996633"/>
                                      </p:to>
                                    </p:animClr>
                                    <p:set>
                                      <p:cBhvr>
                                        <p:cTn id="847" dur="2000" fill="hold"/>
                                        <p:tgtEl>
                                          <p:spTgt spid="241"/>
                                        </p:tgtEl>
                                        <p:attrNameLst>
                                          <p:attrName>fill.type</p:attrName>
                                        </p:attrNameLst>
                                      </p:cBhvr>
                                      <p:to>
                                        <p:strVal val="solid"/>
                                      </p:to>
                                    </p:set>
                                    <p:set>
                                      <p:cBhvr>
                                        <p:cTn id="848" dur="2000" fill="hold"/>
                                        <p:tgtEl>
                                          <p:spTgt spid="241"/>
                                        </p:tgtEl>
                                        <p:attrNameLst>
                                          <p:attrName>fill.on</p:attrName>
                                        </p:attrNameLst>
                                      </p:cBhvr>
                                      <p:to>
                                        <p:strVal val="true"/>
                                      </p:to>
                                    </p:set>
                                  </p:childTnLst>
                                </p:cTn>
                              </p:par>
                              <p:par>
                                <p:cTn id="849" presetID="1" presetClass="emph" presetSubtype="2" fill="hold" nodeType="withEffect">
                                  <p:stCondLst>
                                    <p:cond delay="0"/>
                                  </p:stCondLst>
                                  <p:childTnLst>
                                    <p:animClr clrSpc="rgb" dir="cw">
                                      <p:cBhvr>
                                        <p:cTn id="850" dur="2000" fill="hold"/>
                                        <p:tgtEl>
                                          <p:spTgt spid="242"/>
                                        </p:tgtEl>
                                        <p:attrNameLst>
                                          <p:attrName>fillcolor</p:attrName>
                                        </p:attrNameLst>
                                      </p:cBhvr>
                                      <p:to>
                                        <a:srgbClr val="996633"/>
                                      </p:to>
                                    </p:animClr>
                                    <p:set>
                                      <p:cBhvr>
                                        <p:cTn id="851" dur="2000" fill="hold"/>
                                        <p:tgtEl>
                                          <p:spTgt spid="242"/>
                                        </p:tgtEl>
                                        <p:attrNameLst>
                                          <p:attrName>fill.type</p:attrName>
                                        </p:attrNameLst>
                                      </p:cBhvr>
                                      <p:to>
                                        <p:strVal val="solid"/>
                                      </p:to>
                                    </p:set>
                                    <p:set>
                                      <p:cBhvr>
                                        <p:cTn id="852" dur="2000" fill="hold"/>
                                        <p:tgtEl>
                                          <p:spTgt spid="242"/>
                                        </p:tgtEl>
                                        <p:attrNameLst>
                                          <p:attrName>fill.on</p:attrName>
                                        </p:attrNameLst>
                                      </p:cBhvr>
                                      <p:to>
                                        <p:strVal val="true"/>
                                      </p:to>
                                    </p:set>
                                  </p:childTnLst>
                                </p:cTn>
                              </p:par>
                              <p:par>
                                <p:cTn id="853" presetID="1" presetClass="emph" presetSubtype="2" fill="hold" nodeType="withEffect">
                                  <p:stCondLst>
                                    <p:cond delay="0"/>
                                  </p:stCondLst>
                                  <p:childTnLst>
                                    <p:animClr clrSpc="rgb" dir="cw">
                                      <p:cBhvr>
                                        <p:cTn id="854" dur="2000" fill="hold"/>
                                        <p:tgtEl>
                                          <p:spTgt spid="244"/>
                                        </p:tgtEl>
                                        <p:attrNameLst>
                                          <p:attrName>fillcolor</p:attrName>
                                        </p:attrNameLst>
                                      </p:cBhvr>
                                      <p:to>
                                        <a:srgbClr val="996633"/>
                                      </p:to>
                                    </p:animClr>
                                    <p:set>
                                      <p:cBhvr>
                                        <p:cTn id="855" dur="2000" fill="hold"/>
                                        <p:tgtEl>
                                          <p:spTgt spid="244"/>
                                        </p:tgtEl>
                                        <p:attrNameLst>
                                          <p:attrName>fill.type</p:attrName>
                                        </p:attrNameLst>
                                      </p:cBhvr>
                                      <p:to>
                                        <p:strVal val="solid"/>
                                      </p:to>
                                    </p:set>
                                    <p:set>
                                      <p:cBhvr>
                                        <p:cTn id="856" dur="2000" fill="hold"/>
                                        <p:tgtEl>
                                          <p:spTgt spid="244"/>
                                        </p:tgtEl>
                                        <p:attrNameLst>
                                          <p:attrName>fill.on</p:attrName>
                                        </p:attrNameLst>
                                      </p:cBhvr>
                                      <p:to>
                                        <p:strVal val="true"/>
                                      </p:to>
                                    </p:set>
                                  </p:childTnLst>
                                </p:cTn>
                              </p:par>
                              <p:par>
                                <p:cTn id="857" presetID="1" presetClass="emph" presetSubtype="2" fill="hold" nodeType="withEffect">
                                  <p:stCondLst>
                                    <p:cond delay="0"/>
                                  </p:stCondLst>
                                  <p:childTnLst>
                                    <p:animClr clrSpc="rgb" dir="cw">
                                      <p:cBhvr>
                                        <p:cTn id="858" dur="2000" fill="hold"/>
                                        <p:tgtEl>
                                          <p:spTgt spid="245"/>
                                        </p:tgtEl>
                                        <p:attrNameLst>
                                          <p:attrName>fillcolor</p:attrName>
                                        </p:attrNameLst>
                                      </p:cBhvr>
                                      <p:to>
                                        <a:srgbClr val="996633"/>
                                      </p:to>
                                    </p:animClr>
                                    <p:set>
                                      <p:cBhvr>
                                        <p:cTn id="859" dur="2000" fill="hold"/>
                                        <p:tgtEl>
                                          <p:spTgt spid="245"/>
                                        </p:tgtEl>
                                        <p:attrNameLst>
                                          <p:attrName>fill.type</p:attrName>
                                        </p:attrNameLst>
                                      </p:cBhvr>
                                      <p:to>
                                        <p:strVal val="solid"/>
                                      </p:to>
                                    </p:set>
                                    <p:set>
                                      <p:cBhvr>
                                        <p:cTn id="860" dur="2000" fill="hold"/>
                                        <p:tgtEl>
                                          <p:spTgt spid="245"/>
                                        </p:tgtEl>
                                        <p:attrNameLst>
                                          <p:attrName>fill.on</p:attrName>
                                        </p:attrNameLst>
                                      </p:cBhvr>
                                      <p:to>
                                        <p:strVal val="true"/>
                                      </p:to>
                                    </p:set>
                                  </p:childTnLst>
                                </p:cTn>
                              </p:par>
                              <p:par>
                                <p:cTn id="861" presetID="1" presetClass="emph" presetSubtype="2" fill="hold" nodeType="withEffect">
                                  <p:stCondLst>
                                    <p:cond delay="0"/>
                                  </p:stCondLst>
                                  <p:childTnLst>
                                    <p:animClr clrSpc="rgb" dir="cw">
                                      <p:cBhvr>
                                        <p:cTn id="862" dur="2000" fill="hold"/>
                                        <p:tgtEl>
                                          <p:spTgt spid="246"/>
                                        </p:tgtEl>
                                        <p:attrNameLst>
                                          <p:attrName>fillcolor</p:attrName>
                                        </p:attrNameLst>
                                      </p:cBhvr>
                                      <p:to>
                                        <a:srgbClr val="996633"/>
                                      </p:to>
                                    </p:animClr>
                                    <p:set>
                                      <p:cBhvr>
                                        <p:cTn id="863" dur="2000" fill="hold"/>
                                        <p:tgtEl>
                                          <p:spTgt spid="246"/>
                                        </p:tgtEl>
                                        <p:attrNameLst>
                                          <p:attrName>fill.type</p:attrName>
                                        </p:attrNameLst>
                                      </p:cBhvr>
                                      <p:to>
                                        <p:strVal val="solid"/>
                                      </p:to>
                                    </p:set>
                                    <p:set>
                                      <p:cBhvr>
                                        <p:cTn id="864" dur="2000" fill="hold"/>
                                        <p:tgtEl>
                                          <p:spTgt spid="246"/>
                                        </p:tgtEl>
                                        <p:attrNameLst>
                                          <p:attrName>fill.on</p:attrName>
                                        </p:attrNameLst>
                                      </p:cBhvr>
                                      <p:to>
                                        <p:strVal val="true"/>
                                      </p:to>
                                    </p:set>
                                  </p:childTnLst>
                                </p:cTn>
                              </p:par>
                              <p:par>
                                <p:cTn id="865" presetID="1" presetClass="emph" presetSubtype="2" fill="hold" nodeType="withEffect">
                                  <p:stCondLst>
                                    <p:cond delay="0"/>
                                  </p:stCondLst>
                                  <p:childTnLst>
                                    <p:animClr clrSpc="rgb" dir="cw">
                                      <p:cBhvr>
                                        <p:cTn id="866" dur="2000" fill="hold"/>
                                        <p:tgtEl>
                                          <p:spTgt spid="247"/>
                                        </p:tgtEl>
                                        <p:attrNameLst>
                                          <p:attrName>fillcolor</p:attrName>
                                        </p:attrNameLst>
                                      </p:cBhvr>
                                      <p:to>
                                        <a:srgbClr val="996633"/>
                                      </p:to>
                                    </p:animClr>
                                    <p:set>
                                      <p:cBhvr>
                                        <p:cTn id="867" dur="2000" fill="hold"/>
                                        <p:tgtEl>
                                          <p:spTgt spid="247"/>
                                        </p:tgtEl>
                                        <p:attrNameLst>
                                          <p:attrName>fill.type</p:attrName>
                                        </p:attrNameLst>
                                      </p:cBhvr>
                                      <p:to>
                                        <p:strVal val="solid"/>
                                      </p:to>
                                    </p:set>
                                    <p:set>
                                      <p:cBhvr>
                                        <p:cTn id="868" dur="2000" fill="hold"/>
                                        <p:tgtEl>
                                          <p:spTgt spid="247"/>
                                        </p:tgtEl>
                                        <p:attrNameLst>
                                          <p:attrName>fill.on</p:attrName>
                                        </p:attrNameLst>
                                      </p:cBhvr>
                                      <p:to>
                                        <p:strVal val="true"/>
                                      </p:to>
                                    </p:set>
                                  </p:childTnLst>
                                </p:cTn>
                              </p:par>
                              <p:par>
                                <p:cTn id="869" presetID="1" presetClass="emph" presetSubtype="2" fill="hold" nodeType="withEffect">
                                  <p:stCondLst>
                                    <p:cond delay="0"/>
                                  </p:stCondLst>
                                  <p:childTnLst>
                                    <p:animClr clrSpc="rgb" dir="cw">
                                      <p:cBhvr>
                                        <p:cTn id="870" dur="2000" fill="hold"/>
                                        <p:tgtEl>
                                          <p:spTgt spid="248"/>
                                        </p:tgtEl>
                                        <p:attrNameLst>
                                          <p:attrName>fillcolor</p:attrName>
                                        </p:attrNameLst>
                                      </p:cBhvr>
                                      <p:to>
                                        <a:srgbClr val="996633"/>
                                      </p:to>
                                    </p:animClr>
                                    <p:set>
                                      <p:cBhvr>
                                        <p:cTn id="871" dur="2000" fill="hold"/>
                                        <p:tgtEl>
                                          <p:spTgt spid="248"/>
                                        </p:tgtEl>
                                        <p:attrNameLst>
                                          <p:attrName>fill.type</p:attrName>
                                        </p:attrNameLst>
                                      </p:cBhvr>
                                      <p:to>
                                        <p:strVal val="solid"/>
                                      </p:to>
                                    </p:set>
                                    <p:set>
                                      <p:cBhvr>
                                        <p:cTn id="872" dur="2000" fill="hold"/>
                                        <p:tgtEl>
                                          <p:spTgt spid="248"/>
                                        </p:tgtEl>
                                        <p:attrNameLst>
                                          <p:attrName>fill.on</p:attrName>
                                        </p:attrNameLst>
                                      </p:cBhvr>
                                      <p:to>
                                        <p:strVal val="true"/>
                                      </p:to>
                                    </p:set>
                                  </p:childTnLst>
                                </p:cTn>
                              </p:par>
                              <p:par>
                                <p:cTn id="873" presetID="1" presetClass="emph" presetSubtype="2" fill="hold" nodeType="withEffect">
                                  <p:stCondLst>
                                    <p:cond delay="0"/>
                                  </p:stCondLst>
                                  <p:childTnLst>
                                    <p:animClr clrSpc="rgb" dir="cw">
                                      <p:cBhvr>
                                        <p:cTn id="874" dur="2000" fill="hold"/>
                                        <p:tgtEl>
                                          <p:spTgt spid="249"/>
                                        </p:tgtEl>
                                        <p:attrNameLst>
                                          <p:attrName>fillcolor</p:attrName>
                                        </p:attrNameLst>
                                      </p:cBhvr>
                                      <p:to>
                                        <a:srgbClr val="996633"/>
                                      </p:to>
                                    </p:animClr>
                                    <p:set>
                                      <p:cBhvr>
                                        <p:cTn id="875" dur="2000" fill="hold"/>
                                        <p:tgtEl>
                                          <p:spTgt spid="249"/>
                                        </p:tgtEl>
                                        <p:attrNameLst>
                                          <p:attrName>fill.type</p:attrName>
                                        </p:attrNameLst>
                                      </p:cBhvr>
                                      <p:to>
                                        <p:strVal val="solid"/>
                                      </p:to>
                                    </p:set>
                                    <p:set>
                                      <p:cBhvr>
                                        <p:cTn id="876" dur="2000" fill="hold"/>
                                        <p:tgtEl>
                                          <p:spTgt spid="249"/>
                                        </p:tgtEl>
                                        <p:attrNameLst>
                                          <p:attrName>fill.on</p:attrName>
                                        </p:attrNameLst>
                                      </p:cBhvr>
                                      <p:to>
                                        <p:strVal val="true"/>
                                      </p:to>
                                    </p:set>
                                  </p:childTnLst>
                                </p:cTn>
                              </p:par>
                              <p:par>
                                <p:cTn id="877" presetID="1" presetClass="emph" presetSubtype="2" fill="hold" nodeType="withEffect">
                                  <p:stCondLst>
                                    <p:cond delay="0"/>
                                  </p:stCondLst>
                                  <p:childTnLst>
                                    <p:animClr clrSpc="rgb" dir="cw">
                                      <p:cBhvr>
                                        <p:cTn id="878" dur="2000" fill="hold"/>
                                        <p:tgtEl>
                                          <p:spTgt spid="250"/>
                                        </p:tgtEl>
                                        <p:attrNameLst>
                                          <p:attrName>fillcolor</p:attrName>
                                        </p:attrNameLst>
                                      </p:cBhvr>
                                      <p:to>
                                        <a:srgbClr val="996633"/>
                                      </p:to>
                                    </p:animClr>
                                    <p:set>
                                      <p:cBhvr>
                                        <p:cTn id="879" dur="2000" fill="hold"/>
                                        <p:tgtEl>
                                          <p:spTgt spid="250"/>
                                        </p:tgtEl>
                                        <p:attrNameLst>
                                          <p:attrName>fill.type</p:attrName>
                                        </p:attrNameLst>
                                      </p:cBhvr>
                                      <p:to>
                                        <p:strVal val="solid"/>
                                      </p:to>
                                    </p:set>
                                    <p:set>
                                      <p:cBhvr>
                                        <p:cTn id="880" dur="2000" fill="hold"/>
                                        <p:tgtEl>
                                          <p:spTgt spid="250"/>
                                        </p:tgtEl>
                                        <p:attrNameLst>
                                          <p:attrName>fill.on</p:attrName>
                                        </p:attrNameLst>
                                      </p:cBhvr>
                                      <p:to>
                                        <p:strVal val="true"/>
                                      </p:to>
                                    </p:set>
                                  </p:childTnLst>
                                </p:cTn>
                              </p:par>
                              <p:par>
                                <p:cTn id="881" presetID="1" presetClass="emph" presetSubtype="2" fill="hold" nodeType="withEffect">
                                  <p:stCondLst>
                                    <p:cond delay="0"/>
                                  </p:stCondLst>
                                  <p:childTnLst>
                                    <p:animClr clrSpc="rgb" dir="cw">
                                      <p:cBhvr>
                                        <p:cTn id="882" dur="2000" fill="hold"/>
                                        <p:tgtEl>
                                          <p:spTgt spid="251"/>
                                        </p:tgtEl>
                                        <p:attrNameLst>
                                          <p:attrName>fillcolor</p:attrName>
                                        </p:attrNameLst>
                                      </p:cBhvr>
                                      <p:to>
                                        <a:srgbClr val="996633"/>
                                      </p:to>
                                    </p:animClr>
                                    <p:set>
                                      <p:cBhvr>
                                        <p:cTn id="883" dur="2000" fill="hold"/>
                                        <p:tgtEl>
                                          <p:spTgt spid="251"/>
                                        </p:tgtEl>
                                        <p:attrNameLst>
                                          <p:attrName>fill.type</p:attrName>
                                        </p:attrNameLst>
                                      </p:cBhvr>
                                      <p:to>
                                        <p:strVal val="solid"/>
                                      </p:to>
                                    </p:set>
                                    <p:set>
                                      <p:cBhvr>
                                        <p:cTn id="884" dur="2000" fill="hold"/>
                                        <p:tgtEl>
                                          <p:spTgt spid="251"/>
                                        </p:tgtEl>
                                        <p:attrNameLst>
                                          <p:attrName>fill.on</p:attrName>
                                        </p:attrNameLst>
                                      </p:cBhvr>
                                      <p:to>
                                        <p:strVal val="true"/>
                                      </p:to>
                                    </p:set>
                                  </p:childTnLst>
                                </p:cTn>
                              </p:par>
                              <p:par>
                                <p:cTn id="885" presetID="1" presetClass="emph" presetSubtype="2" fill="hold" nodeType="withEffect">
                                  <p:stCondLst>
                                    <p:cond delay="0"/>
                                  </p:stCondLst>
                                  <p:childTnLst>
                                    <p:animClr clrSpc="rgb" dir="cw">
                                      <p:cBhvr>
                                        <p:cTn id="886" dur="2000" fill="hold"/>
                                        <p:tgtEl>
                                          <p:spTgt spid="252"/>
                                        </p:tgtEl>
                                        <p:attrNameLst>
                                          <p:attrName>fillcolor</p:attrName>
                                        </p:attrNameLst>
                                      </p:cBhvr>
                                      <p:to>
                                        <a:srgbClr val="996633"/>
                                      </p:to>
                                    </p:animClr>
                                    <p:set>
                                      <p:cBhvr>
                                        <p:cTn id="887" dur="2000" fill="hold"/>
                                        <p:tgtEl>
                                          <p:spTgt spid="252"/>
                                        </p:tgtEl>
                                        <p:attrNameLst>
                                          <p:attrName>fill.type</p:attrName>
                                        </p:attrNameLst>
                                      </p:cBhvr>
                                      <p:to>
                                        <p:strVal val="solid"/>
                                      </p:to>
                                    </p:set>
                                    <p:set>
                                      <p:cBhvr>
                                        <p:cTn id="888" dur="2000" fill="hold"/>
                                        <p:tgtEl>
                                          <p:spTgt spid="252"/>
                                        </p:tgtEl>
                                        <p:attrNameLst>
                                          <p:attrName>fill.on</p:attrName>
                                        </p:attrNameLst>
                                      </p:cBhvr>
                                      <p:to>
                                        <p:strVal val="true"/>
                                      </p:to>
                                    </p:set>
                                  </p:childTnLst>
                                </p:cTn>
                              </p:par>
                              <p:par>
                                <p:cTn id="889" presetID="1" presetClass="emph" presetSubtype="2" fill="hold" nodeType="withEffect">
                                  <p:stCondLst>
                                    <p:cond delay="0"/>
                                  </p:stCondLst>
                                  <p:childTnLst>
                                    <p:animClr clrSpc="rgb" dir="cw">
                                      <p:cBhvr>
                                        <p:cTn id="890" dur="2000" fill="hold"/>
                                        <p:tgtEl>
                                          <p:spTgt spid="253"/>
                                        </p:tgtEl>
                                        <p:attrNameLst>
                                          <p:attrName>fillcolor</p:attrName>
                                        </p:attrNameLst>
                                      </p:cBhvr>
                                      <p:to>
                                        <a:srgbClr val="996633"/>
                                      </p:to>
                                    </p:animClr>
                                    <p:set>
                                      <p:cBhvr>
                                        <p:cTn id="891" dur="2000" fill="hold"/>
                                        <p:tgtEl>
                                          <p:spTgt spid="253"/>
                                        </p:tgtEl>
                                        <p:attrNameLst>
                                          <p:attrName>fill.type</p:attrName>
                                        </p:attrNameLst>
                                      </p:cBhvr>
                                      <p:to>
                                        <p:strVal val="solid"/>
                                      </p:to>
                                    </p:set>
                                    <p:set>
                                      <p:cBhvr>
                                        <p:cTn id="892" dur="2000" fill="hold"/>
                                        <p:tgtEl>
                                          <p:spTgt spid="253"/>
                                        </p:tgtEl>
                                        <p:attrNameLst>
                                          <p:attrName>fill.on</p:attrName>
                                        </p:attrNameLst>
                                      </p:cBhvr>
                                      <p:to>
                                        <p:strVal val="true"/>
                                      </p:to>
                                    </p:set>
                                  </p:childTnLst>
                                </p:cTn>
                              </p:par>
                              <p:par>
                                <p:cTn id="893" presetID="1" presetClass="emph" presetSubtype="2" fill="hold" nodeType="withEffect">
                                  <p:stCondLst>
                                    <p:cond delay="0"/>
                                  </p:stCondLst>
                                  <p:childTnLst>
                                    <p:animClr clrSpc="rgb" dir="cw">
                                      <p:cBhvr>
                                        <p:cTn id="894" dur="2000" fill="hold"/>
                                        <p:tgtEl>
                                          <p:spTgt spid="254"/>
                                        </p:tgtEl>
                                        <p:attrNameLst>
                                          <p:attrName>fillcolor</p:attrName>
                                        </p:attrNameLst>
                                      </p:cBhvr>
                                      <p:to>
                                        <a:srgbClr val="996633"/>
                                      </p:to>
                                    </p:animClr>
                                    <p:set>
                                      <p:cBhvr>
                                        <p:cTn id="895" dur="2000" fill="hold"/>
                                        <p:tgtEl>
                                          <p:spTgt spid="254"/>
                                        </p:tgtEl>
                                        <p:attrNameLst>
                                          <p:attrName>fill.type</p:attrName>
                                        </p:attrNameLst>
                                      </p:cBhvr>
                                      <p:to>
                                        <p:strVal val="solid"/>
                                      </p:to>
                                    </p:set>
                                    <p:set>
                                      <p:cBhvr>
                                        <p:cTn id="896" dur="2000" fill="hold"/>
                                        <p:tgtEl>
                                          <p:spTgt spid="254"/>
                                        </p:tgtEl>
                                        <p:attrNameLst>
                                          <p:attrName>fill.on</p:attrName>
                                        </p:attrNameLst>
                                      </p:cBhvr>
                                      <p:to>
                                        <p:strVal val="true"/>
                                      </p:to>
                                    </p:set>
                                  </p:childTnLst>
                                </p:cTn>
                              </p:par>
                              <p:par>
                                <p:cTn id="897" presetID="1" presetClass="emph" presetSubtype="2" fill="hold" nodeType="withEffect">
                                  <p:stCondLst>
                                    <p:cond delay="0"/>
                                  </p:stCondLst>
                                  <p:childTnLst>
                                    <p:animClr clrSpc="rgb" dir="cw">
                                      <p:cBhvr>
                                        <p:cTn id="898" dur="2000" fill="hold"/>
                                        <p:tgtEl>
                                          <p:spTgt spid="255"/>
                                        </p:tgtEl>
                                        <p:attrNameLst>
                                          <p:attrName>fillcolor</p:attrName>
                                        </p:attrNameLst>
                                      </p:cBhvr>
                                      <p:to>
                                        <a:srgbClr val="996633"/>
                                      </p:to>
                                    </p:animClr>
                                    <p:set>
                                      <p:cBhvr>
                                        <p:cTn id="899" dur="2000" fill="hold"/>
                                        <p:tgtEl>
                                          <p:spTgt spid="255"/>
                                        </p:tgtEl>
                                        <p:attrNameLst>
                                          <p:attrName>fill.type</p:attrName>
                                        </p:attrNameLst>
                                      </p:cBhvr>
                                      <p:to>
                                        <p:strVal val="solid"/>
                                      </p:to>
                                    </p:set>
                                    <p:set>
                                      <p:cBhvr>
                                        <p:cTn id="900" dur="2000" fill="hold"/>
                                        <p:tgtEl>
                                          <p:spTgt spid="255"/>
                                        </p:tgtEl>
                                        <p:attrNameLst>
                                          <p:attrName>fill.on</p:attrName>
                                        </p:attrNameLst>
                                      </p:cBhvr>
                                      <p:to>
                                        <p:strVal val="true"/>
                                      </p:to>
                                    </p:set>
                                  </p:childTnLst>
                                </p:cTn>
                              </p:par>
                              <p:par>
                                <p:cTn id="901" presetID="1" presetClass="emph" presetSubtype="2" fill="hold" nodeType="withEffect">
                                  <p:stCondLst>
                                    <p:cond delay="0"/>
                                  </p:stCondLst>
                                  <p:childTnLst>
                                    <p:animClr clrSpc="rgb" dir="cw">
                                      <p:cBhvr>
                                        <p:cTn id="902" dur="2000" fill="hold"/>
                                        <p:tgtEl>
                                          <p:spTgt spid="256"/>
                                        </p:tgtEl>
                                        <p:attrNameLst>
                                          <p:attrName>fillcolor</p:attrName>
                                        </p:attrNameLst>
                                      </p:cBhvr>
                                      <p:to>
                                        <a:srgbClr val="996633"/>
                                      </p:to>
                                    </p:animClr>
                                    <p:set>
                                      <p:cBhvr>
                                        <p:cTn id="903" dur="2000" fill="hold"/>
                                        <p:tgtEl>
                                          <p:spTgt spid="256"/>
                                        </p:tgtEl>
                                        <p:attrNameLst>
                                          <p:attrName>fill.type</p:attrName>
                                        </p:attrNameLst>
                                      </p:cBhvr>
                                      <p:to>
                                        <p:strVal val="solid"/>
                                      </p:to>
                                    </p:set>
                                    <p:set>
                                      <p:cBhvr>
                                        <p:cTn id="904" dur="2000" fill="hold"/>
                                        <p:tgtEl>
                                          <p:spTgt spid="256"/>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animBg="1"/>
      <p:bldP spid="118" grpId="1" animBg="1"/>
      <p:bldP spid="118" grpId="2" animBg="1"/>
      <p:bldP spid="119" grpId="0" animBg="1"/>
      <p:bldP spid="119" grpId="1" animBg="1"/>
      <p:bldP spid="119" grpId="2" animBg="1"/>
      <p:bldP spid="120" grpId="0" animBg="1"/>
      <p:bldP spid="120" grpId="1" animBg="1"/>
      <p:bldP spid="120" grpId="2" animBg="1"/>
      <p:bldP spid="121" grpId="0" animBg="1"/>
      <p:bldP spid="121" grpId="1" animBg="1"/>
      <p:bldP spid="121" grpId="2" animBg="1"/>
      <p:bldP spid="122" grpId="0" animBg="1"/>
      <p:bldP spid="122" grpId="1" animBg="1"/>
      <p:bldP spid="122" grpId="2" animBg="1"/>
      <p:bldP spid="123" grpId="0" animBg="1"/>
      <p:bldP spid="123" grpId="1" animBg="1"/>
      <p:bldP spid="123" grpId="2" animBg="1"/>
      <p:bldP spid="124" grpId="0" animBg="1"/>
      <p:bldP spid="124" grpId="1" animBg="1"/>
      <p:bldP spid="124" grpId="2" animBg="1"/>
      <p:bldP spid="125" grpId="0" animBg="1"/>
      <p:bldP spid="125" grpId="1" animBg="1"/>
      <p:bldP spid="125" grpId="2" animBg="1"/>
      <p:bldP spid="126" grpId="0" animBg="1"/>
      <p:bldP spid="126" grpId="1" animBg="1"/>
      <p:bldP spid="126" grpId="2" animBg="1"/>
      <p:bldP spid="127" grpId="0" animBg="1"/>
      <p:bldP spid="127" grpId="1" animBg="1"/>
      <p:bldP spid="127" grpId="2" animBg="1"/>
      <p:bldP spid="128" grpId="0" animBg="1"/>
      <p:bldP spid="128" grpId="1" animBg="1"/>
      <p:bldP spid="128" grpId="2" animBg="1"/>
      <p:bldP spid="129" grpId="0" animBg="1"/>
      <p:bldP spid="129" grpId="1" animBg="1"/>
      <p:bldP spid="129" grpId="2" animBg="1"/>
      <p:bldP spid="130" grpId="0" animBg="1"/>
      <p:bldP spid="130" grpId="1" animBg="1"/>
      <p:bldP spid="130" grpId="2" animBg="1"/>
      <p:bldP spid="132" grpId="0" animBg="1"/>
      <p:bldP spid="132" grpId="1" animBg="1"/>
      <p:bldP spid="132" grpId="2" animBg="1"/>
      <p:bldP spid="133" grpId="0" animBg="1"/>
      <p:bldP spid="133" grpId="1" animBg="1"/>
      <p:bldP spid="133" grpId="2" animBg="1"/>
      <p:bldP spid="134" grpId="0" animBg="1"/>
      <p:bldP spid="134" grpId="1" animBg="1"/>
      <p:bldP spid="134" grpId="2" animBg="1"/>
      <p:bldP spid="135" grpId="0" animBg="1"/>
      <p:bldP spid="135" grpId="1" animBg="1"/>
      <p:bldP spid="135" grpId="2" animBg="1"/>
      <p:bldP spid="136" grpId="0" animBg="1"/>
      <p:bldP spid="136" grpId="1" animBg="1"/>
      <p:bldP spid="136" grpId="2" animBg="1"/>
      <p:bldP spid="137" grpId="0" animBg="1"/>
      <p:bldP spid="137" grpId="1" animBg="1"/>
      <p:bldP spid="137" grpId="2" animBg="1"/>
      <p:bldP spid="138" grpId="0" animBg="1"/>
      <p:bldP spid="138" grpId="1" animBg="1"/>
      <p:bldP spid="138" grpId="2" animBg="1"/>
      <p:bldP spid="139" grpId="0" animBg="1"/>
      <p:bldP spid="139" grpId="1" animBg="1"/>
      <p:bldP spid="139" grpId="2" animBg="1"/>
      <p:bldP spid="140" grpId="0" animBg="1"/>
      <p:bldP spid="140" grpId="1" animBg="1"/>
      <p:bldP spid="140" grpId="2" animBg="1"/>
      <p:bldP spid="141" grpId="0" animBg="1"/>
      <p:bldP spid="141" grpId="1" animBg="1"/>
      <p:bldP spid="141" grpId="2" animBg="1"/>
      <p:bldP spid="142" grpId="0" animBg="1"/>
      <p:bldP spid="142" grpId="1" animBg="1"/>
      <p:bldP spid="142" grpId="2" animBg="1"/>
      <p:bldP spid="143" grpId="0" animBg="1"/>
      <p:bldP spid="143" grpId="1" animBg="1"/>
      <p:bldP spid="143" grpId="2" animBg="1"/>
      <p:bldP spid="144" grpId="0" animBg="1"/>
      <p:bldP spid="144" grpId="1" animBg="1"/>
      <p:bldP spid="144" grpId="2" animBg="1"/>
      <p:bldP spid="146" grpId="0" animBg="1"/>
      <p:bldP spid="146" grpId="1" animBg="1"/>
      <p:bldP spid="146" grpId="2" animBg="1"/>
      <p:bldP spid="147" grpId="0" animBg="1"/>
      <p:bldP spid="147" grpId="1" animBg="1"/>
      <p:bldP spid="147" grpId="2" animBg="1"/>
      <p:bldP spid="148" grpId="0" animBg="1"/>
      <p:bldP spid="148" grpId="1" animBg="1"/>
      <p:bldP spid="148" grpId="2" animBg="1"/>
      <p:bldP spid="149" grpId="0" animBg="1"/>
      <p:bldP spid="149" grpId="1" animBg="1"/>
      <p:bldP spid="149" grpId="2" animBg="1"/>
      <p:bldP spid="150" grpId="0" animBg="1"/>
      <p:bldP spid="150" grpId="1" animBg="1"/>
      <p:bldP spid="150" grpId="2" animBg="1"/>
      <p:bldP spid="151" grpId="0" animBg="1"/>
      <p:bldP spid="151" grpId="1" animBg="1"/>
      <p:bldP spid="151" grpId="2" animBg="1"/>
      <p:bldP spid="152" grpId="0" animBg="1"/>
      <p:bldP spid="152" grpId="1" animBg="1"/>
      <p:bldP spid="152" grpId="2" animBg="1"/>
      <p:bldP spid="153" grpId="0" animBg="1"/>
      <p:bldP spid="153" grpId="1" animBg="1"/>
      <p:bldP spid="153" grpId="2" animBg="1"/>
      <p:bldP spid="154" grpId="0" animBg="1"/>
      <p:bldP spid="154" grpId="1" animBg="1"/>
      <p:bldP spid="154" grpId="2" animBg="1"/>
      <p:bldP spid="155" grpId="0" animBg="1"/>
      <p:bldP spid="155" grpId="1" animBg="1"/>
      <p:bldP spid="155" grpId="2" animBg="1"/>
      <p:bldP spid="156" grpId="0" animBg="1"/>
      <p:bldP spid="156" grpId="1" animBg="1"/>
      <p:bldP spid="156" grpId="2" animBg="1"/>
      <p:bldP spid="157" grpId="0" animBg="1"/>
      <p:bldP spid="157" grpId="1" animBg="1"/>
      <p:bldP spid="157" grpId="2" animBg="1"/>
      <p:bldP spid="158" grpId="0" animBg="1"/>
      <p:bldP spid="158" grpId="1" animBg="1"/>
      <p:bldP spid="158" grpId="2" animBg="1"/>
      <p:bldP spid="160" grpId="0" animBg="1"/>
      <p:bldP spid="160" grpId="1" animBg="1"/>
      <p:bldP spid="160" grpId="2" animBg="1"/>
      <p:bldP spid="161" grpId="0" animBg="1"/>
      <p:bldP spid="161" grpId="1" animBg="1"/>
      <p:bldP spid="161" grpId="2" animBg="1"/>
      <p:bldP spid="162" grpId="0" animBg="1"/>
      <p:bldP spid="162" grpId="1" animBg="1"/>
      <p:bldP spid="162" grpId="2" animBg="1"/>
      <p:bldP spid="163" grpId="0" animBg="1"/>
      <p:bldP spid="163" grpId="1" animBg="1"/>
      <p:bldP spid="163" grpId="2" animBg="1"/>
      <p:bldP spid="164" grpId="0" animBg="1"/>
      <p:bldP spid="164" grpId="1" animBg="1"/>
      <p:bldP spid="164" grpId="2" animBg="1"/>
      <p:bldP spid="165" grpId="0" animBg="1"/>
      <p:bldP spid="165" grpId="1" animBg="1"/>
      <p:bldP spid="165" grpId="2" animBg="1"/>
      <p:bldP spid="166" grpId="0" animBg="1"/>
      <p:bldP spid="166" grpId="1" animBg="1"/>
      <p:bldP spid="166" grpId="2" animBg="1"/>
      <p:bldP spid="167" grpId="0" animBg="1"/>
      <p:bldP spid="167" grpId="1" animBg="1"/>
      <p:bldP spid="167" grpId="2" animBg="1"/>
      <p:bldP spid="168" grpId="0" animBg="1"/>
      <p:bldP spid="168" grpId="1" animBg="1"/>
      <p:bldP spid="168" grpId="2" animBg="1"/>
      <p:bldP spid="169" grpId="0" animBg="1"/>
      <p:bldP spid="169" grpId="1" animBg="1"/>
      <p:bldP spid="169" grpId="2" animBg="1"/>
      <p:bldP spid="170" grpId="0" animBg="1"/>
      <p:bldP spid="170" grpId="1" animBg="1"/>
      <p:bldP spid="170" grpId="2" animBg="1"/>
      <p:bldP spid="171" grpId="0" animBg="1"/>
      <p:bldP spid="171" grpId="1" animBg="1"/>
      <p:bldP spid="171" grpId="2" animBg="1"/>
      <p:bldP spid="172" grpId="0" animBg="1"/>
      <p:bldP spid="172" grpId="1" animBg="1"/>
      <p:bldP spid="172" grpId="2" animBg="1"/>
      <p:bldP spid="174" grpId="0" animBg="1"/>
      <p:bldP spid="174" grpId="1" animBg="1"/>
      <p:bldP spid="174" grpId="2" animBg="1"/>
      <p:bldP spid="175" grpId="0" animBg="1"/>
      <p:bldP spid="175" grpId="1" animBg="1"/>
      <p:bldP spid="175" grpId="2" animBg="1"/>
      <p:bldP spid="176" grpId="0" animBg="1"/>
      <p:bldP spid="176" grpId="1" animBg="1"/>
      <p:bldP spid="176" grpId="2" animBg="1"/>
      <p:bldP spid="177" grpId="0" animBg="1"/>
      <p:bldP spid="177" grpId="1" animBg="1"/>
      <p:bldP spid="177" grpId="2" animBg="1"/>
      <p:bldP spid="178" grpId="0" animBg="1"/>
      <p:bldP spid="178" grpId="1" animBg="1"/>
      <p:bldP spid="178" grpId="2" animBg="1"/>
      <p:bldP spid="179" grpId="0" animBg="1"/>
      <p:bldP spid="179" grpId="1" animBg="1"/>
      <p:bldP spid="179" grpId="2" animBg="1"/>
      <p:bldP spid="180" grpId="0" animBg="1"/>
      <p:bldP spid="180" grpId="1" animBg="1"/>
      <p:bldP spid="180" grpId="2" animBg="1"/>
      <p:bldP spid="181" grpId="0" animBg="1"/>
      <p:bldP spid="181" grpId="1" animBg="1"/>
      <p:bldP spid="181" grpId="2" animBg="1"/>
      <p:bldP spid="182" grpId="0" animBg="1"/>
      <p:bldP spid="182" grpId="1" animBg="1"/>
      <p:bldP spid="182" grpId="2" animBg="1"/>
      <p:bldP spid="183" grpId="0" animBg="1"/>
      <p:bldP spid="183" grpId="1" animBg="1"/>
      <p:bldP spid="183" grpId="2" animBg="1"/>
      <p:bldP spid="184" grpId="0" animBg="1"/>
      <p:bldP spid="184" grpId="1" animBg="1"/>
      <p:bldP spid="184" grpId="2" animBg="1"/>
      <p:bldP spid="185" grpId="0" animBg="1"/>
      <p:bldP spid="185" grpId="1" animBg="1"/>
      <p:bldP spid="185" grpId="2" animBg="1"/>
      <p:bldP spid="186" grpId="0" animBg="1"/>
      <p:bldP spid="186" grpId="1" animBg="1"/>
      <p:bldP spid="186" grpId="2" animBg="1"/>
      <p:bldP spid="188" grpId="0" animBg="1"/>
      <p:bldP spid="189" grpId="0" animBg="1"/>
      <p:bldP spid="190" grpId="0" animBg="1"/>
      <p:bldP spid="191" grpId="0" animBg="1"/>
      <p:bldP spid="192" grpId="0" animBg="1"/>
      <p:bldP spid="193" grpId="0" animBg="1"/>
      <p:bldP spid="194" grpId="0" animBg="1"/>
      <p:bldP spid="195" grpId="0" animBg="1"/>
      <p:bldP spid="196" grpId="0" animBg="1"/>
      <p:bldP spid="197" grpId="0" animBg="1"/>
      <p:bldP spid="198" grpId="0" animBg="1"/>
      <p:bldP spid="199" grpId="0" animBg="1"/>
      <p:bldP spid="200" grpId="0" animBg="1"/>
      <p:bldP spid="202" grpId="0" animBg="1"/>
      <p:bldP spid="203" grpId="0" animBg="1"/>
      <p:bldP spid="204" grpId="0" animBg="1"/>
      <p:bldP spid="205" grpId="0" animBg="1"/>
      <p:bldP spid="206" grpId="0" animBg="1"/>
      <p:bldP spid="207" grpId="0" animBg="1"/>
      <p:bldP spid="208" grpId="0" animBg="1"/>
      <p:bldP spid="209" grpId="0" animBg="1"/>
      <p:bldP spid="210" grpId="0" animBg="1"/>
      <p:bldP spid="211" grpId="0" animBg="1"/>
      <p:bldP spid="212" grpId="0" animBg="1"/>
      <p:bldP spid="213" grpId="0" animBg="1"/>
      <p:bldP spid="214" grpId="0" animBg="1"/>
      <p:bldP spid="216" grpId="0" animBg="1"/>
      <p:bldP spid="217" grpId="0" animBg="1"/>
      <p:bldP spid="218" grpId="0" animBg="1"/>
      <p:bldP spid="219" grpId="0" animBg="1"/>
      <p:bldP spid="220" grpId="0" animBg="1"/>
      <p:bldP spid="221" grpId="0" animBg="1"/>
      <p:bldP spid="222" grpId="0" animBg="1"/>
      <p:bldP spid="223" grpId="0" animBg="1"/>
      <p:bldP spid="224" grpId="0" animBg="1"/>
      <p:bldP spid="225" grpId="0" animBg="1"/>
      <p:bldP spid="226" grpId="0" animBg="1"/>
      <p:bldP spid="227" grpId="0" animBg="1"/>
      <p:bldP spid="228" grpId="0" animBg="1"/>
      <p:bldP spid="230" grpId="0" animBg="1"/>
      <p:bldP spid="231" grpId="0" animBg="1"/>
      <p:bldP spid="232" grpId="0" animBg="1"/>
      <p:bldP spid="233" grpId="0" animBg="1"/>
      <p:bldP spid="234" grpId="0" animBg="1"/>
      <p:bldP spid="235" grpId="0" animBg="1"/>
      <p:bldP spid="236" grpId="0" animBg="1"/>
      <p:bldP spid="237" grpId="0" animBg="1"/>
      <p:bldP spid="238" grpId="0" animBg="1"/>
      <p:bldP spid="239" grpId="0" animBg="1"/>
      <p:bldP spid="240" grpId="0" animBg="1"/>
      <p:bldP spid="241" grpId="0" animBg="1"/>
      <p:bldP spid="242" grpId="0" animBg="1"/>
      <p:bldP spid="244" grpId="0" animBg="1"/>
      <p:bldP spid="245" grpId="0" animBg="1"/>
      <p:bldP spid="246" grpId="0" animBg="1"/>
      <p:bldP spid="247" grpId="0" animBg="1"/>
      <p:bldP spid="248" grpId="0" animBg="1"/>
      <p:bldP spid="249" grpId="0" animBg="1"/>
      <p:bldP spid="250" grpId="0" animBg="1"/>
      <p:bldP spid="251" grpId="0" animBg="1"/>
      <p:bldP spid="252" grpId="0" animBg="1"/>
      <p:bldP spid="253" grpId="0" animBg="1"/>
      <p:bldP spid="254" grpId="0" animBg="1"/>
      <p:bldP spid="255" grpId="0" animBg="1"/>
      <p:bldP spid="256" grpId="0" animBg="1"/>
      <p:bldP spid="258" grpId="0"/>
      <p:bldP spid="258" grpId="1"/>
      <p:bldP spid="260" grpId="0"/>
      <p:bldP spid="260" grpId="1"/>
      <p:bldP spid="260" grpId="2"/>
      <p:bldP spid="260" grpId="3"/>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What was the original purpose for the creation of USACE?</a:t>
            </a:r>
            <a:br>
              <a:rPr lang="en-US" sz="2400" dirty="0"/>
            </a:br>
            <a:endParaRPr lang="en-US" sz="2400" dirty="0"/>
          </a:p>
          <a:p>
            <a:pPr marL="0" lvl="1" indent="0">
              <a:buNone/>
            </a:pPr>
            <a:r>
              <a:rPr lang="en-US" sz="2400" dirty="0"/>
              <a:t>Why was the purpose changed?</a:t>
            </a:r>
            <a:br>
              <a:rPr lang="en-US" sz="2400" dirty="0"/>
            </a:br>
            <a:endParaRPr lang="en-US" sz="2400" dirty="0"/>
          </a:p>
          <a:p>
            <a:pPr marL="0" lvl="1" indent="0">
              <a:buNone/>
            </a:pPr>
            <a:r>
              <a:rPr lang="en-US" sz="2400" dirty="0"/>
              <a:t>How does that impact Water Managers?</a:t>
            </a:r>
            <a:br>
              <a:rPr lang="en-US" sz="2400" dirty="0"/>
            </a:br>
            <a:endParaRPr lang="en-US" sz="2400" dirty="0"/>
          </a:p>
          <a:p>
            <a:pPr marL="0" lvl="1" indent="0">
              <a:buNone/>
            </a:pPr>
            <a:r>
              <a:rPr lang="en-US" sz="2400" dirty="0"/>
              <a:t>If we reduce stage by 1 foot at a gage, how much difference does it make?</a:t>
            </a:r>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Why should we include FIA in CWMS?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spTree>
    <p:extLst>
      <p:ext uri="{BB962C8B-B14F-4D97-AF65-F5344CB8AC3E}">
        <p14:creationId xmlns:p14="http://schemas.microsoft.com/office/powerpoint/2010/main" val="3451813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lvl="1"/>
            <a:endParaRPr lang="en-US" dirty="0"/>
          </a:p>
          <a:p>
            <a:pPr marL="0" lvl="1" indent="0">
              <a:buNone/>
            </a:pPr>
            <a:r>
              <a:rPr lang="en-US" sz="2400" dirty="0"/>
              <a:t>Spatially referenced structure inventory (no more aggregated index points)</a:t>
            </a:r>
            <a:br>
              <a:rPr lang="en-US" sz="2400" dirty="0"/>
            </a:br>
            <a:endParaRPr lang="en-US" sz="2400" dirty="0"/>
          </a:p>
          <a:p>
            <a:pPr marL="0" lvl="1" indent="0">
              <a:buNone/>
            </a:pPr>
            <a:r>
              <a:rPr lang="en-US" sz="2400" dirty="0"/>
              <a:t>Spatial agriculture data</a:t>
            </a:r>
            <a:br>
              <a:rPr lang="en-US" sz="2400" dirty="0"/>
            </a:br>
            <a:endParaRPr lang="en-US" sz="2400" dirty="0"/>
          </a:p>
          <a:p>
            <a:pPr marL="0" lvl="1" indent="0">
              <a:buNone/>
            </a:pPr>
            <a:r>
              <a:rPr lang="en-US" sz="2400" dirty="0"/>
              <a:t>Data to support calculations</a:t>
            </a:r>
          </a:p>
          <a:p>
            <a:pPr lvl="2"/>
            <a:r>
              <a:rPr lang="en-US" sz="2000" dirty="0"/>
              <a:t>Damage functions</a:t>
            </a:r>
            <a:br>
              <a:rPr lang="en-US" sz="2000" dirty="0"/>
            </a:br>
            <a:endParaRPr lang="en-US" sz="2000" dirty="0"/>
          </a:p>
          <a:p>
            <a:pPr lvl="2"/>
            <a:r>
              <a:rPr lang="en-US" sz="2000" dirty="0"/>
              <a:t>Crop types and growing trends</a:t>
            </a:r>
            <a:br>
              <a:rPr lang="en-US" sz="2000" dirty="0"/>
            </a:br>
            <a:endParaRPr lang="en-US" sz="2000" dirty="0"/>
          </a:p>
          <a:p>
            <a:pPr lvl="2"/>
            <a:r>
              <a:rPr lang="en-US" sz="2000" dirty="0"/>
              <a:t>Population information</a:t>
            </a:r>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Economic inputs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8" name="Picture 9">
            <a:extLst>
              <a:ext uri="{FF2B5EF4-FFF2-40B4-BE49-F238E27FC236}">
                <a16:creationId xmlns:a16="http://schemas.microsoft.com/office/drawing/2014/main" id="{91200B7C-82DD-9508-3BFE-29246A9E6C42}"/>
              </a:ext>
            </a:extLst>
          </p:cNvPr>
          <p:cNvPicPr>
            <a:picLocks noChangeAspect="1" noChangeArrowheads="1"/>
          </p:cNvPicPr>
          <p:nvPr/>
        </p:nvPicPr>
        <p:blipFill>
          <a:blip r:embed="rId3" cstate="print"/>
          <a:srcRect l="42595" t="46772"/>
          <a:stretch>
            <a:fillRect/>
          </a:stretch>
        </p:blipFill>
        <p:spPr bwMode="auto">
          <a:xfrm>
            <a:off x="8200935" y="2201531"/>
            <a:ext cx="3323003" cy="2263041"/>
          </a:xfrm>
          <a:prstGeom prst="rect">
            <a:avLst/>
          </a:prstGeom>
          <a:noFill/>
          <a:ln w="12700">
            <a:noFill/>
            <a:miter lim="800000"/>
            <a:headEnd type="none" w="sm" len="sm"/>
            <a:tailEnd type="none" w="sm" len="sm"/>
          </a:ln>
          <a:effectLst/>
        </p:spPr>
      </p:pic>
      <p:pic>
        <p:nvPicPr>
          <p:cNvPr id="9" name="Picture 5">
            <a:extLst>
              <a:ext uri="{FF2B5EF4-FFF2-40B4-BE49-F238E27FC236}">
                <a16:creationId xmlns:a16="http://schemas.microsoft.com/office/drawing/2014/main" id="{6DB7DA54-2CA7-0C3E-AC67-D9E0EDACF07D}"/>
              </a:ext>
            </a:extLst>
          </p:cNvPr>
          <p:cNvPicPr>
            <a:picLocks noChangeAspect="1" noChangeArrowheads="1"/>
          </p:cNvPicPr>
          <p:nvPr/>
        </p:nvPicPr>
        <p:blipFill>
          <a:blip r:embed="rId4" cstate="print"/>
          <a:srcRect r="22899"/>
          <a:stretch>
            <a:fillRect/>
          </a:stretch>
        </p:blipFill>
        <p:spPr bwMode="auto">
          <a:xfrm>
            <a:off x="4377308" y="3480272"/>
            <a:ext cx="3638251" cy="2263041"/>
          </a:xfrm>
          <a:prstGeom prst="rect">
            <a:avLst/>
          </a:prstGeom>
          <a:noFill/>
          <a:ln w="9525">
            <a:noFill/>
            <a:miter lim="800000"/>
            <a:headEnd/>
            <a:tailEnd/>
          </a:ln>
        </p:spPr>
      </p:pic>
      <p:grpSp>
        <p:nvGrpSpPr>
          <p:cNvPr id="10" name="Group 5">
            <a:extLst>
              <a:ext uri="{FF2B5EF4-FFF2-40B4-BE49-F238E27FC236}">
                <a16:creationId xmlns:a16="http://schemas.microsoft.com/office/drawing/2014/main" id="{720DCF0D-595F-5773-99B3-E780442C98E5}"/>
              </a:ext>
            </a:extLst>
          </p:cNvPr>
          <p:cNvGrpSpPr/>
          <p:nvPr/>
        </p:nvGrpSpPr>
        <p:grpSpPr>
          <a:xfrm>
            <a:off x="8998609" y="4611793"/>
            <a:ext cx="1568988" cy="1260193"/>
            <a:chOff x="785813" y="5157788"/>
            <a:chExt cx="869156" cy="745331"/>
          </a:xfrm>
        </p:grpSpPr>
        <p:grpSp>
          <p:nvGrpSpPr>
            <p:cNvPr id="11" name="Group 74">
              <a:extLst>
                <a:ext uri="{FF2B5EF4-FFF2-40B4-BE49-F238E27FC236}">
                  <a16:creationId xmlns:a16="http://schemas.microsoft.com/office/drawing/2014/main" id="{13F44068-9249-F958-6A40-FE3B72CBA5E6}"/>
                </a:ext>
              </a:extLst>
            </p:cNvPr>
            <p:cNvGrpSpPr/>
            <p:nvPr/>
          </p:nvGrpSpPr>
          <p:grpSpPr>
            <a:xfrm>
              <a:off x="1162050" y="5207794"/>
              <a:ext cx="166688" cy="507206"/>
              <a:chOff x="1162050" y="5207794"/>
              <a:chExt cx="166688" cy="507206"/>
            </a:xfrm>
          </p:grpSpPr>
          <p:cxnSp>
            <p:nvCxnSpPr>
              <p:cNvPr id="48" name="Straight Connector 47">
                <a:extLst>
                  <a:ext uri="{FF2B5EF4-FFF2-40B4-BE49-F238E27FC236}">
                    <a16:creationId xmlns:a16="http://schemas.microsoft.com/office/drawing/2014/main" id="{2436AE81-498F-F339-855F-F183041B5B49}"/>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B737D303-8118-7B69-33C4-CF5408169946}"/>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1A615E24-96CB-2682-4850-F0920B081B54}"/>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45285BB6-BCA0-DF37-9F10-5459DADDB7B5}"/>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D2BE8B20-5293-9592-E65D-78A6D17079A0}"/>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75">
              <a:extLst>
                <a:ext uri="{FF2B5EF4-FFF2-40B4-BE49-F238E27FC236}">
                  <a16:creationId xmlns:a16="http://schemas.microsoft.com/office/drawing/2014/main" id="{0AF40FBC-F5DE-FC07-4092-0D55DDDE2C4E}"/>
                </a:ext>
              </a:extLst>
            </p:cNvPr>
            <p:cNvGrpSpPr/>
            <p:nvPr/>
          </p:nvGrpSpPr>
          <p:grpSpPr>
            <a:xfrm>
              <a:off x="1314450" y="5360194"/>
              <a:ext cx="166688" cy="507206"/>
              <a:chOff x="1162050" y="5207794"/>
              <a:chExt cx="166688" cy="507206"/>
            </a:xfrm>
          </p:grpSpPr>
          <p:cxnSp>
            <p:nvCxnSpPr>
              <p:cNvPr id="43" name="Straight Connector 42">
                <a:extLst>
                  <a:ext uri="{FF2B5EF4-FFF2-40B4-BE49-F238E27FC236}">
                    <a16:creationId xmlns:a16="http://schemas.microsoft.com/office/drawing/2014/main" id="{1E712D16-E71E-D49B-CC14-B60AC3191D12}"/>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B0106F3-8B86-E31A-9B9C-FF92BE04C0A5}"/>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1FE30CE-AF9B-3963-71E6-2119C066ABC2}"/>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B3FE133A-2CAC-9B4B-A3D2-E1EB91AD6346}"/>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Oval 46">
                <a:extLst>
                  <a:ext uri="{FF2B5EF4-FFF2-40B4-BE49-F238E27FC236}">
                    <a16:creationId xmlns:a16="http://schemas.microsoft.com/office/drawing/2014/main" id="{973B3B01-8177-9962-160A-B56446A5F18A}"/>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81">
              <a:extLst>
                <a:ext uri="{FF2B5EF4-FFF2-40B4-BE49-F238E27FC236}">
                  <a16:creationId xmlns:a16="http://schemas.microsoft.com/office/drawing/2014/main" id="{AB1C0185-8BCC-C796-DE8B-2EE2B929AEDC}"/>
                </a:ext>
              </a:extLst>
            </p:cNvPr>
            <p:cNvGrpSpPr/>
            <p:nvPr/>
          </p:nvGrpSpPr>
          <p:grpSpPr>
            <a:xfrm>
              <a:off x="971550" y="5260181"/>
              <a:ext cx="166688" cy="507206"/>
              <a:chOff x="1162050" y="5207794"/>
              <a:chExt cx="166688" cy="507206"/>
            </a:xfrm>
          </p:grpSpPr>
          <p:cxnSp>
            <p:nvCxnSpPr>
              <p:cNvPr id="38" name="Straight Connector 37">
                <a:extLst>
                  <a:ext uri="{FF2B5EF4-FFF2-40B4-BE49-F238E27FC236}">
                    <a16:creationId xmlns:a16="http://schemas.microsoft.com/office/drawing/2014/main" id="{22301032-1726-5B09-E463-E122B0F88CAC}"/>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ABF4AF9-8A7F-2C0B-E0BF-D8C39CB62986}"/>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2589C317-A6BD-ED1C-0E2C-A4071DA257A5}"/>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0D34C959-5E06-F25A-F0C7-85DEA6D47C5C}"/>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EEB576E1-A4A2-0EE7-901A-713464C76FE4}"/>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87">
              <a:extLst>
                <a:ext uri="{FF2B5EF4-FFF2-40B4-BE49-F238E27FC236}">
                  <a16:creationId xmlns:a16="http://schemas.microsoft.com/office/drawing/2014/main" id="{631CCDD8-4E3C-3801-FDA2-1735D7661EAC}"/>
                </a:ext>
              </a:extLst>
            </p:cNvPr>
            <p:cNvGrpSpPr/>
            <p:nvPr/>
          </p:nvGrpSpPr>
          <p:grpSpPr>
            <a:xfrm>
              <a:off x="1488281" y="5233987"/>
              <a:ext cx="166688" cy="507206"/>
              <a:chOff x="1162050" y="5207794"/>
              <a:chExt cx="166688" cy="507206"/>
            </a:xfrm>
          </p:grpSpPr>
          <p:cxnSp>
            <p:nvCxnSpPr>
              <p:cNvPr id="33" name="Straight Connector 32">
                <a:extLst>
                  <a:ext uri="{FF2B5EF4-FFF2-40B4-BE49-F238E27FC236}">
                    <a16:creationId xmlns:a16="http://schemas.microsoft.com/office/drawing/2014/main" id="{73CABE1E-B471-53CF-0A16-6B18D98029AE}"/>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C4BC8422-B293-BFEB-BEBE-4265E72FADD4}"/>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9C7F7B8B-A0EC-1586-34B0-02D153BAB3D3}"/>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482EB226-C4EA-019C-D675-F1851C6F5459}"/>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Oval 36">
                <a:extLst>
                  <a:ext uri="{FF2B5EF4-FFF2-40B4-BE49-F238E27FC236}">
                    <a16:creationId xmlns:a16="http://schemas.microsoft.com/office/drawing/2014/main" id="{8BA3DDE7-189F-FD3A-B564-0EAD7C4AD504}"/>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93">
              <a:extLst>
                <a:ext uri="{FF2B5EF4-FFF2-40B4-BE49-F238E27FC236}">
                  <a16:creationId xmlns:a16="http://schemas.microsoft.com/office/drawing/2014/main" id="{ED0CB919-10C8-C71A-2A72-359FAF956DC6}"/>
                </a:ext>
              </a:extLst>
            </p:cNvPr>
            <p:cNvGrpSpPr/>
            <p:nvPr/>
          </p:nvGrpSpPr>
          <p:grpSpPr>
            <a:xfrm>
              <a:off x="785813" y="5157788"/>
              <a:ext cx="166688" cy="507206"/>
              <a:chOff x="1162050" y="5207794"/>
              <a:chExt cx="166688" cy="507206"/>
            </a:xfrm>
          </p:grpSpPr>
          <p:cxnSp>
            <p:nvCxnSpPr>
              <p:cNvPr id="28" name="Straight Connector 27">
                <a:extLst>
                  <a:ext uri="{FF2B5EF4-FFF2-40B4-BE49-F238E27FC236}">
                    <a16:creationId xmlns:a16="http://schemas.microsoft.com/office/drawing/2014/main" id="{85DED415-7592-F506-A680-A06C77B088D3}"/>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BCE7FA2-3175-5E0D-CB48-2E84E9DA5F7C}"/>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15C1A88-7F85-C740-4931-C947FD57A07F}"/>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2371121E-AB5C-259C-08BB-4E2989C78D8B}"/>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Oval 31">
                <a:extLst>
                  <a:ext uri="{FF2B5EF4-FFF2-40B4-BE49-F238E27FC236}">
                    <a16:creationId xmlns:a16="http://schemas.microsoft.com/office/drawing/2014/main" id="{90B4DA30-910F-6FF7-E9A9-7D0FDA0108BE}"/>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99">
              <a:extLst>
                <a:ext uri="{FF2B5EF4-FFF2-40B4-BE49-F238E27FC236}">
                  <a16:creationId xmlns:a16="http://schemas.microsoft.com/office/drawing/2014/main" id="{4E66412A-9098-5A74-1968-A8789651C39A}"/>
                </a:ext>
              </a:extLst>
            </p:cNvPr>
            <p:cNvGrpSpPr/>
            <p:nvPr/>
          </p:nvGrpSpPr>
          <p:grpSpPr>
            <a:xfrm>
              <a:off x="1083469" y="5395913"/>
              <a:ext cx="166688" cy="507206"/>
              <a:chOff x="1162050" y="5207794"/>
              <a:chExt cx="166688" cy="507206"/>
            </a:xfrm>
          </p:grpSpPr>
          <p:cxnSp>
            <p:nvCxnSpPr>
              <p:cNvPr id="23" name="Straight Connector 22">
                <a:extLst>
                  <a:ext uri="{FF2B5EF4-FFF2-40B4-BE49-F238E27FC236}">
                    <a16:creationId xmlns:a16="http://schemas.microsoft.com/office/drawing/2014/main" id="{3BA7FF0C-6DB3-7B50-6E80-7343F3091B95}"/>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E3007147-51DF-C5B3-9DB0-A90DE9E2B919}"/>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8400447-5E51-B964-7FB1-421F83988511}"/>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4E451D2F-5047-11A9-1268-A4478AB900E1}"/>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96C13B8A-D89D-E5A0-A34C-731269382390}"/>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05">
              <a:extLst>
                <a:ext uri="{FF2B5EF4-FFF2-40B4-BE49-F238E27FC236}">
                  <a16:creationId xmlns:a16="http://schemas.microsoft.com/office/drawing/2014/main" id="{53998152-0D9F-301E-0A63-566910A2A8DE}"/>
                </a:ext>
              </a:extLst>
            </p:cNvPr>
            <p:cNvGrpSpPr/>
            <p:nvPr/>
          </p:nvGrpSpPr>
          <p:grpSpPr>
            <a:xfrm>
              <a:off x="847725" y="5386387"/>
              <a:ext cx="166688" cy="507206"/>
              <a:chOff x="1162050" y="5207794"/>
              <a:chExt cx="166688" cy="507206"/>
            </a:xfrm>
          </p:grpSpPr>
          <p:cxnSp>
            <p:nvCxnSpPr>
              <p:cNvPr id="18" name="Straight Connector 17">
                <a:extLst>
                  <a:ext uri="{FF2B5EF4-FFF2-40B4-BE49-F238E27FC236}">
                    <a16:creationId xmlns:a16="http://schemas.microsoft.com/office/drawing/2014/main" id="{E8AB7341-BA5C-E2E1-5FC6-049F312C7474}"/>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950D33F-A2A4-16A2-CA3B-EECDCDC4AF1D}"/>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3B2E64A-B068-C5A3-8377-F34848BEFE9A}"/>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787DB07-FAB7-DB10-962D-1261D95B3470}"/>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C1D4FA36-C7F2-2643-0BDF-D39C63112B51}"/>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130937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lvl="1"/>
            <a:endParaRPr lang="en-US" dirty="0"/>
          </a:p>
          <a:p>
            <a:pPr marL="0" lvl="1" indent="0">
              <a:buNone/>
            </a:pPr>
            <a:r>
              <a:rPr lang="en-US" sz="2400" dirty="0"/>
              <a:t>Always ask for better data from the District</a:t>
            </a:r>
            <a:br>
              <a:rPr lang="en-US" dirty="0"/>
            </a:br>
            <a:endParaRPr lang="en-US" dirty="0"/>
          </a:p>
          <a:p>
            <a:pPr lvl="2"/>
            <a:r>
              <a:rPr lang="en-US" sz="2000" dirty="0"/>
              <a:t>Agriculture Data</a:t>
            </a:r>
          </a:p>
          <a:p>
            <a:pPr lvl="3"/>
            <a:r>
              <a:rPr lang="en-US" sz="2000" dirty="0"/>
              <a:t>National Agriculture Statistical Survey</a:t>
            </a:r>
          </a:p>
          <a:p>
            <a:pPr lvl="3"/>
            <a:r>
              <a:rPr lang="en-US" sz="2000" dirty="0"/>
              <a:t>Crop Production functions from state or local sources</a:t>
            </a:r>
            <a:br>
              <a:rPr lang="en-US" sz="2000" dirty="0"/>
            </a:br>
            <a:endParaRPr lang="en-US" sz="2000" dirty="0"/>
          </a:p>
          <a:p>
            <a:pPr lvl="2"/>
            <a:r>
              <a:rPr lang="en-US" sz="2000" dirty="0"/>
              <a:t>Structure Data</a:t>
            </a:r>
          </a:p>
          <a:p>
            <a:pPr lvl="3"/>
            <a:r>
              <a:rPr lang="en-US" sz="2000" dirty="0"/>
              <a:t>National Structure Inventory/HAZUS Import</a:t>
            </a:r>
            <a:br>
              <a:rPr lang="en-US" sz="2000" dirty="0"/>
            </a:br>
            <a:endParaRPr lang="en-US" sz="2000" dirty="0"/>
          </a:p>
          <a:p>
            <a:pPr lvl="2"/>
            <a:r>
              <a:rPr lang="en-US" sz="2000" dirty="0"/>
              <a:t>Terrain Data</a:t>
            </a:r>
          </a:p>
          <a:p>
            <a:pPr lvl="3"/>
            <a:r>
              <a:rPr lang="en-US" sz="2000" dirty="0"/>
              <a:t>Same as HEC-RAS</a:t>
            </a:r>
          </a:p>
          <a:p>
            <a:pPr lvl="3"/>
            <a:endParaRPr lang="en-US" dirty="0"/>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National Data sources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spTree>
    <p:extLst>
      <p:ext uri="{BB962C8B-B14F-4D97-AF65-F5344CB8AC3E}">
        <p14:creationId xmlns:p14="http://schemas.microsoft.com/office/powerpoint/2010/main" val="2661411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lvl="1"/>
            <a:endParaRPr lang="en-US" dirty="0"/>
          </a:p>
          <a:p>
            <a:pPr marL="0" lvl="1" indent="0">
              <a:buNone/>
            </a:pPr>
            <a:r>
              <a:rPr lang="en-US" sz="2400" u="sng" dirty="0"/>
              <a:t>HEC-</a:t>
            </a:r>
            <a:r>
              <a:rPr lang="en-US" sz="2400" u="sng" dirty="0" err="1"/>
              <a:t>ResSim</a:t>
            </a:r>
            <a:r>
              <a:rPr lang="en-US" sz="2400" u="sng" dirty="0"/>
              <a:t> Output</a:t>
            </a:r>
          </a:p>
          <a:p>
            <a:pPr lvl="2"/>
            <a:r>
              <a:rPr lang="en-US" sz="2000" dirty="0"/>
              <a:t>HEC-DSS Flow Hydrographs at Common Computation Points</a:t>
            </a:r>
            <a:br>
              <a:rPr lang="en-US" sz="2000" dirty="0"/>
            </a:br>
            <a:endParaRPr lang="en-US" sz="2000" dirty="0"/>
          </a:p>
          <a:p>
            <a:pPr lvl="2"/>
            <a:r>
              <a:rPr lang="en-US" sz="2000" dirty="0"/>
              <a:t>HEC-DSS Stage Hydrographs at Common Computation Points</a:t>
            </a:r>
            <a:br>
              <a:rPr lang="en-US" sz="1600" dirty="0"/>
            </a:br>
            <a:endParaRPr lang="en-US" sz="1600" dirty="0"/>
          </a:p>
          <a:p>
            <a:pPr marL="0" lvl="1" indent="0">
              <a:buNone/>
            </a:pPr>
            <a:r>
              <a:rPr lang="en-US" sz="2400" u="sng" dirty="0"/>
              <a:t>HEC-RAS Output</a:t>
            </a:r>
          </a:p>
          <a:p>
            <a:pPr lvl="2"/>
            <a:r>
              <a:rPr lang="en-US" sz="2000" dirty="0"/>
              <a:t>HEC-DSS Stage Hydrographs at Cross Sections (Unsteady RAS)</a:t>
            </a:r>
            <a:br>
              <a:rPr lang="en-US" sz="2000" dirty="0"/>
            </a:br>
            <a:endParaRPr lang="en-US" sz="2000" dirty="0"/>
          </a:p>
          <a:p>
            <a:pPr lvl="2"/>
            <a:r>
              <a:rPr lang="en-US" sz="2000" dirty="0"/>
              <a:t>HEC-DSS Stage at each Cross Section (Steady RAS)</a:t>
            </a:r>
            <a:br>
              <a:rPr lang="en-US" sz="2000" dirty="0"/>
            </a:br>
            <a:endParaRPr lang="en-US" sz="2000" dirty="0"/>
          </a:p>
          <a:p>
            <a:pPr lvl="2"/>
            <a:r>
              <a:rPr lang="en-US" sz="2000" dirty="0"/>
              <a:t>Gridded Data</a:t>
            </a:r>
          </a:p>
          <a:p>
            <a:pPr lvl="3"/>
            <a:r>
              <a:rPr lang="en-US" sz="2000" dirty="0"/>
              <a:t>Maximum Depth</a:t>
            </a:r>
          </a:p>
          <a:p>
            <a:pPr lvl="3"/>
            <a:r>
              <a:rPr lang="en-US" sz="2000" dirty="0"/>
              <a:t>Arrival time of inundation</a:t>
            </a:r>
          </a:p>
          <a:p>
            <a:pPr lvl="3"/>
            <a:r>
              <a:rPr lang="en-US" sz="2000" dirty="0"/>
              <a:t>Duration</a:t>
            </a:r>
          </a:p>
          <a:p>
            <a:pPr lvl="3"/>
            <a:r>
              <a:rPr lang="en-US" sz="2000" dirty="0"/>
              <a:t>Max Depth times Velocity</a:t>
            </a:r>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Hydraulic Inputs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spTree>
    <p:extLst>
      <p:ext uri="{BB962C8B-B14F-4D97-AF65-F5344CB8AC3E}">
        <p14:creationId xmlns:p14="http://schemas.microsoft.com/office/powerpoint/2010/main" val="899448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The Hydrograph</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cxnSp>
        <p:nvCxnSpPr>
          <p:cNvPr id="2" name="Straight Connector 1">
            <a:extLst>
              <a:ext uri="{FF2B5EF4-FFF2-40B4-BE49-F238E27FC236}">
                <a16:creationId xmlns:a16="http://schemas.microsoft.com/office/drawing/2014/main" id="{0453CDE6-1413-A03B-FF71-D3909C882495}"/>
              </a:ext>
            </a:extLst>
          </p:cNvPr>
          <p:cNvCxnSpPr/>
          <p:nvPr/>
        </p:nvCxnSpPr>
        <p:spPr>
          <a:xfrm>
            <a:off x="3767344" y="1921123"/>
            <a:ext cx="0" cy="31512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941E7B64-DA35-92A7-2041-65F094E4E2AD}"/>
              </a:ext>
            </a:extLst>
          </p:cNvPr>
          <p:cNvCxnSpPr/>
          <p:nvPr/>
        </p:nvCxnSpPr>
        <p:spPr>
          <a:xfrm>
            <a:off x="3767344" y="5072403"/>
            <a:ext cx="668041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F57E71B-5D3C-2DE9-512B-F65F80A838FE}"/>
              </a:ext>
            </a:extLst>
          </p:cNvPr>
          <p:cNvCxnSpPr/>
          <p:nvPr/>
        </p:nvCxnSpPr>
        <p:spPr>
          <a:xfrm>
            <a:off x="3764171" y="5073662"/>
            <a:ext cx="37092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183C0FD5-F3C8-9B91-EC91-E5C7DD21BDC1}"/>
              </a:ext>
            </a:extLst>
          </p:cNvPr>
          <p:cNvSpPr txBox="1"/>
          <p:nvPr/>
        </p:nvSpPr>
        <p:spPr>
          <a:xfrm>
            <a:off x="4396081" y="1505198"/>
            <a:ext cx="1407885" cy="646331"/>
          </a:xfrm>
          <a:prstGeom prst="rect">
            <a:avLst/>
          </a:prstGeom>
          <a:noFill/>
        </p:spPr>
        <p:txBody>
          <a:bodyPr wrap="square" rtlCol="0">
            <a:spAutoFit/>
          </a:bodyPr>
          <a:lstStyle/>
          <a:p>
            <a:pPr algn="ctr"/>
            <a:r>
              <a:rPr lang="en-US" dirty="0"/>
              <a:t>Arrival </a:t>
            </a:r>
          </a:p>
          <a:p>
            <a:pPr algn="ctr"/>
            <a:r>
              <a:rPr lang="en-US" dirty="0"/>
              <a:t>Time</a:t>
            </a:r>
          </a:p>
        </p:txBody>
      </p:sp>
      <p:sp>
        <p:nvSpPr>
          <p:cNvPr id="10" name="Freeform 43">
            <a:extLst>
              <a:ext uri="{FF2B5EF4-FFF2-40B4-BE49-F238E27FC236}">
                <a16:creationId xmlns:a16="http://schemas.microsoft.com/office/drawing/2014/main" id="{1479C6CD-E641-EDD8-4C51-DF4C6BD584D3}"/>
              </a:ext>
            </a:extLst>
          </p:cNvPr>
          <p:cNvSpPr/>
          <p:nvPr/>
        </p:nvSpPr>
        <p:spPr>
          <a:xfrm>
            <a:off x="5066974" y="3005857"/>
            <a:ext cx="1719942" cy="2053771"/>
          </a:xfrm>
          <a:custGeom>
            <a:avLst/>
            <a:gdLst>
              <a:gd name="connsiteX0" fmla="*/ 7257 w 1705429"/>
              <a:gd name="connsiteY0" fmla="*/ 2046514 h 2061028"/>
              <a:gd name="connsiteX1" fmla="*/ 0 w 1705429"/>
              <a:gd name="connsiteY1" fmla="*/ 602343 h 2061028"/>
              <a:gd name="connsiteX2" fmla="*/ 275772 w 1705429"/>
              <a:gd name="connsiteY2" fmla="*/ 341086 h 2061028"/>
              <a:gd name="connsiteX3" fmla="*/ 529772 w 1705429"/>
              <a:gd name="connsiteY3" fmla="*/ 152400 h 2061028"/>
              <a:gd name="connsiteX4" fmla="*/ 725714 w 1705429"/>
              <a:gd name="connsiteY4" fmla="*/ 43543 h 2061028"/>
              <a:gd name="connsiteX5" fmla="*/ 914400 w 1705429"/>
              <a:gd name="connsiteY5" fmla="*/ 0 h 2061028"/>
              <a:gd name="connsiteX6" fmla="*/ 1117600 w 1705429"/>
              <a:gd name="connsiteY6" fmla="*/ 21771 h 2061028"/>
              <a:gd name="connsiteX7" fmla="*/ 1328057 w 1705429"/>
              <a:gd name="connsiteY7" fmla="*/ 152400 h 2061028"/>
              <a:gd name="connsiteX8" fmla="*/ 1589314 w 1705429"/>
              <a:gd name="connsiteY8" fmla="*/ 420914 h 2061028"/>
              <a:gd name="connsiteX9" fmla="*/ 1698172 w 1705429"/>
              <a:gd name="connsiteY9" fmla="*/ 566057 h 2061028"/>
              <a:gd name="connsiteX10" fmla="*/ 1705429 w 1705429"/>
              <a:gd name="connsiteY10" fmla="*/ 2061028 h 2061028"/>
              <a:gd name="connsiteX0" fmla="*/ 0 w 1698172"/>
              <a:gd name="connsiteY0" fmla="*/ 2046514 h 2061028"/>
              <a:gd name="connsiteX1" fmla="*/ 21772 w 1698172"/>
              <a:gd name="connsiteY1" fmla="*/ 566057 h 2061028"/>
              <a:gd name="connsiteX2" fmla="*/ 268515 w 1698172"/>
              <a:gd name="connsiteY2" fmla="*/ 341086 h 2061028"/>
              <a:gd name="connsiteX3" fmla="*/ 522515 w 1698172"/>
              <a:gd name="connsiteY3" fmla="*/ 152400 h 2061028"/>
              <a:gd name="connsiteX4" fmla="*/ 718457 w 1698172"/>
              <a:gd name="connsiteY4" fmla="*/ 43543 h 2061028"/>
              <a:gd name="connsiteX5" fmla="*/ 907143 w 1698172"/>
              <a:gd name="connsiteY5" fmla="*/ 0 h 2061028"/>
              <a:gd name="connsiteX6" fmla="*/ 1110343 w 1698172"/>
              <a:gd name="connsiteY6" fmla="*/ 21771 h 2061028"/>
              <a:gd name="connsiteX7" fmla="*/ 1320800 w 1698172"/>
              <a:gd name="connsiteY7" fmla="*/ 152400 h 2061028"/>
              <a:gd name="connsiteX8" fmla="*/ 1582057 w 1698172"/>
              <a:gd name="connsiteY8" fmla="*/ 420914 h 2061028"/>
              <a:gd name="connsiteX9" fmla="*/ 1690915 w 1698172"/>
              <a:gd name="connsiteY9" fmla="*/ 566057 h 2061028"/>
              <a:gd name="connsiteX10" fmla="*/ 1698172 w 1698172"/>
              <a:gd name="connsiteY10" fmla="*/ 2061028 h 2061028"/>
              <a:gd name="connsiteX0" fmla="*/ 0 w 1676400"/>
              <a:gd name="connsiteY0" fmla="*/ 2046514 h 2061028"/>
              <a:gd name="connsiteX1" fmla="*/ 0 w 1676400"/>
              <a:gd name="connsiteY1" fmla="*/ 566057 h 2061028"/>
              <a:gd name="connsiteX2" fmla="*/ 246743 w 1676400"/>
              <a:gd name="connsiteY2" fmla="*/ 341086 h 2061028"/>
              <a:gd name="connsiteX3" fmla="*/ 500743 w 1676400"/>
              <a:gd name="connsiteY3" fmla="*/ 152400 h 2061028"/>
              <a:gd name="connsiteX4" fmla="*/ 696685 w 1676400"/>
              <a:gd name="connsiteY4" fmla="*/ 43543 h 2061028"/>
              <a:gd name="connsiteX5" fmla="*/ 885371 w 1676400"/>
              <a:gd name="connsiteY5" fmla="*/ 0 h 2061028"/>
              <a:gd name="connsiteX6" fmla="*/ 1088571 w 1676400"/>
              <a:gd name="connsiteY6" fmla="*/ 21771 h 2061028"/>
              <a:gd name="connsiteX7" fmla="*/ 1299028 w 1676400"/>
              <a:gd name="connsiteY7" fmla="*/ 152400 h 2061028"/>
              <a:gd name="connsiteX8" fmla="*/ 1560285 w 1676400"/>
              <a:gd name="connsiteY8" fmla="*/ 420914 h 2061028"/>
              <a:gd name="connsiteX9" fmla="*/ 1669143 w 1676400"/>
              <a:gd name="connsiteY9" fmla="*/ 566057 h 2061028"/>
              <a:gd name="connsiteX10" fmla="*/ 1676400 w 1676400"/>
              <a:gd name="connsiteY10" fmla="*/ 2061028 h 2061028"/>
              <a:gd name="connsiteX0" fmla="*/ 0 w 1712685"/>
              <a:gd name="connsiteY0" fmla="*/ 2046514 h 2061028"/>
              <a:gd name="connsiteX1" fmla="*/ 0 w 1712685"/>
              <a:gd name="connsiteY1" fmla="*/ 566057 h 2061028"/>
              <a:gd name="connsiteX2" fmla="*/ 246743 w 1712685"/>
              <a:gd name="connsiteY2" fmla="*/ 341086 h 2061028"/>
              <a:gd name="connsiteX3" fmla="*/ 500743 w 1712685"/>
              <a:gd name="connsiteY3" fmla="*/ 152400 h 2061028"/>
              <a:gd name="connsiteX4" fmla="*/ 696685 w 1712685"/>
              <a:gd name="connsiteY4" fmla="*/ 43543 h 2061028"/>
              <a:gd name="connsiteX5" fmla="*/ 885371 w 1712685"/>
              <a:gd name="connsiteY5" fmla="*/ 0 h 2061028"/>
              <a:gd name="connsiteX6" fmla="*/ 1088571 w 1712685"/>
              <a:gd name="connsiteY6" fmla="*/ 21771 h 2061028"/>
              <a:gd name="connsiteX7" fmla="*/ 1299028 w 1712685"/>
              <a:gd name="connsiteY7" fmla="*/ 152400 h 2061028"/>
              <a:gd name="connsiteX8" fmla="*/ 1560285 w 1712685"/>
              <a:gd name="connsiteY8" fmla="*/ 420914 h 2061028"/>
              <a:gd name="connsiteX9" fmla="*/ 1712685 w 1712685"/>
              <a:gd name="connsiteY9" fmla="*/ 602343 h 2061028"/>
              <a:gd name="connsiteX10" fmla="*/ 1676400 w 1712685"/>
              <a:gd name="connsiteY10" fmla="*/ 2061028 h 2061028"/>
              <a:gd name="connsiteX0" fmla="*/ 0 w 1719943"/>
              <a:gd name="connsiteY0" fmla="*/ 2046514 h 2053771"/>
              <a:gd name="connsiteX1" fmla="*/ 0 w 1719943"/>
              <a:gd name="connsiteY1" fmla="*/ 566057 h 2053771"/>
              <a:gd name="connsiteX2" fmla="*/ 246743 w 1719943"/>
              <a:gd name="connsiteY2" fmla="*/ 341086 h 2053771"/>
              <a:gd name="connsiteX3" fmla="*/ 500743 w 1719943"/>
              <a:gd name="connsiteY3" fmla="*/ 152400 h 2053771"/>
              <a:gd name="connsiteX4" fmla="*/ 696685 w 1719943"/>
              <a:gd name="connsiteY4" fmla="*/ 43543 h 2053771"/>
              <a:gd name="connsiteX5" fmla="*/ 885371 w 1719943"/>
              <a:gd name="connsiteY5" fmla="*/ 0 h 2053771"/>
              <a:gd name="connsiteX6" fmla="*/ 1088571 w 1719943"/>
              <a:gd name="connsiteY6" fmla="*/ 21771 h 2053771"/>
              <a:gd name="connsiteX7" fmla="*/ 1299028 w 1719943"/>
              <a:gd name="connsiteY7" fmla="*/ 152400 h 2053771"/>
              <a:gd name="connsiteX8" fmla="*/ 1560285 w 1719943"/>
              <a:gd name="connsiteY8" fmla="*/ 420914 h 2053771"/>
              <a:gd name="connsiteX9" fmla="*/ 1712685 w 1719943"/>
              <a:gd name="connsiteY9" fmla="*/ 602343 h 2053771"/>
              <a:gd name="connsiteX10" fmla="*/ 1719943 w 1719943"/>
              <a:gd name="connsiteY10" fmla="*/ 2053771 h 2053771"/>
              <a:gd name="connsiteX0" fmla="*/ 0 w 1719943"/>
              <a:gd name="connsiteY0" fmla="*/ 2046514 h 2053771"/>
              <a:gd name="connsiteX1" fmla="*/ 0 w 1719943"/>
              <a:gd name="connsiteY1" fmla="*/ 566057 h 2053771"/>
              <a:gd name="connsiteX2" fmla="*/ 246743 w 1719943"/>
              <a:gd name="connsiteY2" fmla="*/ 341086 h 2053771"/>
              <a:gd name="connsiteX3" fmla="*/ 500743 w 1719943"/>
              <a:gd name="connsiteY3" fmla="*/ 152400 h 2053771"/>
              <a:gd name="connsiteX4" fmla="*/ 696685 w 1719943"/>
              <a:gd name="connsiteY4" fmla="*/ 43543 h 2053771"/>
              <a:gd name="connsiteX5" fmla="*/ 885371 w 1719943"/>
              <a:gd name="connsiteY5" fmla="*/ 0 h 2053771"/>
              <a:gd name="connsiteX6" fmla="*/ 1088571 w 1719943"/>
              <a:gd name="connsiteY6" fmla="*/ 21771 h 2053771"/>
              <a:gd name="connsiteX7" fmla="*/ 1299028 w 1719943"/>
              <a:gd name="connsiteY7" fmla="*/ 152400 h 2053771"/>
              <a:gd name="connsiteX8" fmla="*/ 1560285 w 1719943"/>
              <a:gd name="connsiteY8" fmla="*/ 420914 h 2053771"/>
              <a:gd name="connsiteX9" fmla="*/ 1690913 w 1719943"/>
              <a:gd name="connsiteY9" fmla="*/ 602343 h 2053771"/>
              <a:gd name="connsiteX10" fmla="*/ 1719943 w 1719943"/>
              <a:gd name="connsiteY10" fmla="*/ 2053771 h 2053771"/>
              <a:gd name="connsiteX0" fmla="*/ 0 w 1698171"/>
              <a:gd name="connsiteY0" fmla="*/ 2046514 h 2053771"/>
              <a:gd name="connsiteX1" fmla="*/ 0 w 1698171"/>
              <a:gd name="connsiteY1" fmla="*/ 566057 h 2053771"/>
              <a:gd name="connsiteX2" fmla="*/ 246743 w 1698171"/>
              <a:gd name="connsiteY2" fmla="*/ 341086 h 2053771"/>
              <a:gd name="connsiteX3" fmla="*/ 500743 w 1698171"/>
              <a:gd name="connsiteY3" fmla="*/ 152400 h 2053771"/>
              <a:gd name="connsiteX4" fmla="*/ 696685 w 1698171"/>
              <a:gd name="connsiteY4" fmla="*/ 43543 h 2053771"/>
              <a:gd name="connsiteX5" fmla="*/ 885371 w 1698171"/>
              <a:gd name="connsiteY5" fmla="*/ 0 h 2053771"/>
              <a:gd name="connsiteX6" fmla="*/ 1088571 w 1698171"/>
              <a:gd name="connsiteY6" fmla="*/ 21771 h 2053771"/>
              <a:gd name="connsiteX7" fmla="*/ 1299028 w 1698171"/>
              <a:gd name="connsiteY7" fmla="*/ 152400 h 2053771"/>
              <a:gd name="connsiteX8" fmla="*/ 1560285 w 1698171"/>
              <a:gd name="connsiteY8" fmla="*/ 420914 h 2053771"/>
              <a:gd name="connsiteX9" fmla="*/ 1690913 w 1698171"/>
              <a:gd name="connsiteY9" fmla="*/ 602343 h 2053771"/>
              <a:gd name="connsiteX10" fmla="*/ 1698171 w 1698171"/>
              <a:gd name="connsiteY10" fmla="*/ 2053771 h 2053771"/>
              <a:gd name="connsiteX0" fmla="*/ 21771 w 1719942"/>
              <a:gd name="connsiteY0" fmla="*/ 2046514 h 2053771"/>
              <a:gd name="connsiteX1" fmla="*/ 0 w 1719942"/>
              <a:gd name="connsiteY1" fmla="*/ 587829 h 2053771"/>
              <a:gd name="connsiteX2" fmla="*/ 268514 w 1719942"/>
              <a:gd name="connsiteY2" fmla="*/ 341086 h 2053771"/>
              <a:gd name="connsiteX3" fmla="*/ 522514 w 1719942"/>
              <a:gd name="connsiteY3" fmla="*/ 152400 h 2053771"/>
              <a:gd name="connsiteX4" fmla="*/ 718456 w 1719942"/>
              <a:gd name="connsiteY4" fmla="*/ 43543 h 2053771"/>
              <a:gd name="connsiteX5" fmla="*/ 907142 w 1719942"/>
              <a:gd name="connsiteY5" fmla="*/ 0 h 2053771"/>
              <a:gd name="connsiteX6" fmla="*/ 1110342 w 1719942"/>
              <a:gd name="connsiteY6" fmla="*/ 21771 h 2053771"/>
              <a:gd name="connsiteX7" fmla="*/ 1320799 w 1719942"/>
              <a:gd name="connsiteY7" fmla="*/ 152400 h 2053771"/>
              <a:gd name="connsiteX8" fmla="*/ 1582056 w 1719942"/>
              <a:gd name="connsiteY8" fmla="*/ 420914 h 2053771"/>
              <a:gd name="connsiteX9" fmla="*/ 1712684 w 1719942"/>
              <a:gd name="connsiteY9" fmla="*/ 602343 h 2053771"/>
              <a:gd name="connsiteX10" fmla="*/ 1719942 w 1719942"/>
              <a:gd name="connsiteY10" fmla="*/ 2053771 h 2053771"/>
              <a:gd name="connsiteX0" fmla="*/ 7257 w 1719942"/>
              <a:gd name="connsiteY0" fmla="*/ 2046514 h 2053771"/>
              <a:gd name="connsiteX1" fmla="*/ 0 w 1719942"/>
              <a:gd name="connsiteY1" fmla="*/ 587829 h 2053771"/>
              <a:gd name="connsiteX2" fmla="*/ 268514 w 1719942"/>
              <a:gd name="connsiteY2" fmla="*/ 341086 h 2053771"/>
              <a:gd name="connsiteX3" fmla="*/ 522514 w 1719942"/>
              <a:gd name="connsiteY3" fmla="*/ 152400 h 2053771"/>
              <a:gd name="connsiteX4" fmla="*/ 718456 w 1719942"/>
              <a:gd name="connsiteY4" fmla="*/ 43543 h 2053771"/>
              <a:gd name="connsiteX5" fmla="*/ 907142 w 1719942"/>
              <a:gd name="connsiteY5" fmla="*/ 0 h 2053771"/>
              <a:gd name="connsiteX6" fmla="*/ 1110342 w 1719942"/>
              <a:gd name="connsiteY6" fmla="*/ 21771 h 2053771"/>
              <a:gd name="connsiteX7" fmla="*/ 1320799 w 1719942"/>
              <a:gd name="connsiteY7" fmla="*/ 152400 h 2053771"/>
              <a:gd name="connsiteX8" fmla="*/ 1582056 w 1719942"/>
              <a:gd name="connsiteY8" fmla="*/ 420914 h 2053771"/>
              <a:gd name="connsiteX9" fmla="*/ 1712684 w 1719942"/>
              <a:gd name="connsiteY9" fmla="*/ 602343 h 2053771"/>
              <a:gd name="connsiteX10" fmla="*/ 1719942 w 1719942"/>
              <a:gd name="connsiteY10" fmla="*/ 2053771 h 2053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19942" h="2053771">
                <a:moveTo>
                  <a:pt x="7257" y="2046514"/>
                </a:moveTo>
                <a:lnTo>
                  <a:pt x="0" y="587829"/>
                </a:lnTo>
                <a:lnTo>
                  <a:pt x="268514" y="341086"/>
                </a:lnTo>
                <a:lnTo>
                  <a:pt x="522514" y="152400"/>
                </a:lnTo>
                <a:lnTo>
                  <a:pt x="718456" y="43543"/>
                </a:lnTo>
                <a:lnTo>
                  <a:pt x="907142" y="0"/>
                </a:lnTo>
                <a:lnTo>
                  <a:pt x="1110342" y="21771"/>
                </a:lnTo>
                <a:lnTo>
                  <a:pt x="1320799" y="152400"/>
                </a:lnTo>
                <a:lnTo>
                  <a:pt x="1582056" y="420914"/>
                </a:lnTo>
                <a:lnTo>
                  <a:pt x="1712684" y="602343"/>
                </a:lnTo>
                <a:cubicBezTo>
                  <a:pt x="1715103" y="1086152"/>
                  <a:pt x="1717523" y="1569962"/>
                  <a:pt x="1719942" y="2053771"/>
                </a:cubicBezTo>
              </a:path>
            </a:pathLst>
          </a:custGeom>
          <a:solidFill>
            <a:srgbClr val="0070C0">
              <a:alpha val="29000"/>
            </a:srgb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28E93217-36A4-1785-85C2-95EFCD9FAFED}"/>
              </a:ext>
            </a:extLst>
          </p:cNvPr>
          <p:cNvCxnSpPr>
            <a:stCxn id="10" idx="1"/>
          </p:cNvCxnSpPr>
          <p:nvPr/>
        </p:nvCxnSpPr>
        <p:spPr>
          <a:xfrm flipH="1" flipV="1">
            <a:off x="5066972" y="2135001"/>
            <a:ext cx="2" cy="145868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9395DC9-41EE-ACD1-CC93-E35F9E14F4F5}"/>
              </a:ext>
            </a:extLst>
          </p:cNvPr>
          <p:cNvCxnSpPr/>
          <p:nvPr/>
        </p:nvCxnSpPr>
        <p:spPr>
          <a:xfrm flipH="1" flipV="1">
            <a:off x="6772401" y="2135001"/>
            <a:ext cx="2" cy="145868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3" name="Freeform 3">
            <a:extLst>
              <a:ext uri="{FF2B5EF4-FFF2-40B4-BE49-F238E27FC236}">
                <a16:creationId xmlns:a16="http://schemas.microsoft.com/office/drawing/2014/main" id="{DA5762B0-017E-8D66-D9FE-2A1FDFC9F04C}"/>
              </a:ext>
            </a:extLst>
          </p:cNvPr>
          <p:cNvSpPr/>
          <p:nvPr/>
        </p:nvSpPr>
        <p:spPr>
          <a:xfrm>
            <a:off x="3774901" y="2922429"/>
            <a:ext cx="6038062" cy="2097704"/>
          </a:xfrm>
          <a:custGeom>
            <a:avLst/>
            <a:gdLst>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098334"/>
              <a:gd name="connsiteX1" fmla="*/ 217894 w 5847878"/>
              <a:gd name="connsiteY1" fmla="*/ 1681438 h 2098334"/>
              <a:gd name="connsiteX2" fmla="*/ 1374119 w 5847878"/>
              <a:gd name="connsiteY2" fmla="*/ 411858 h 2098334"/>
              <a:gd name="connsiteX3" fmla="*/ 2235620 w 5847878"/>
              <a:gd name="connsiteY3" fmla="*/ 117134 h 2098334"/>
              <a:gd name="connsiteX4" fmla="*/ 3165134 w 5847878"/>
              <a:gd name="connsiteY4" fmla="*/ 1114662 h 2098334"/>
              <a:gd name="connsiteX5" fmla="*/ 4071977 w 5847878"/>
              <a:gd name="connsiteY5" fmla="*/ 1961048 h 2098334"/>
              <a:gd name="connsiteX6" fmla="*/ 5847878 w 5847878"/>
              <a:gd name="connsiteY6" fmla="*/ 2074404 h 209833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229229 w 6010353"/>
              <a:gd name="connsiteY0" fmla="*/ 1681438 h 2097704"/>
              <a:gd name="connsiteX1" fmla="*/ 25190 w 6010353"/>
              <a:gd name="connsiteY1" fmla="*/ 1704109 h 2097704"/>
              <a:gd name="connsiteX2" fmla="*/ 380369 w 6010353"/>
              <a:gd name="connsiteY2" fmla="*/ 1681438 h 2097704"/>
              <a:gd name="connsiteX3" fmla="*/ 1536594 w 6010353"/>
              <a:gd name="connsiteY3" fmla="*/ 411858 h 2097704"/>
              <a:gd name="connsiteX4" fmla="*/ 2398095 w 6010353"/>
              <a:gd name="connsiteY4" fmla="*/ 117134 h 2097704"/>
              <a:gd name="connsiteX5" fmla="*/ 3327609 w 6010353"/>
              <a:gd name="connsiteY5" fmla="*/ 1114662 h 2097704"/>
              <a:gd name="connsiteX6" fmla="*/ 4234452 w 6010353"/>
              <a:gd name="connsiteY6" fmla="*/ 1961048 h 2097704"/>
              <a:gd name="connsiteX7" fmla="*/ 6010353 w 6010353"/>
              <a:gd name="connsiteY7" fmla="*/ 2074404 h 209770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0 w 6038062"/>
              <a:gd name="connsiteY0" fmla="*/ 2029061 h 2097704"/>
              <a:gd name="connsiteX1" fmla="*/ 408078 w 6038062"/>
              <a:gd name="connsiteY1" fmla="*/ 1681438 h 2097704"/>
              <a:gd name="connsiteX2" fmla="*/ 1564303 w 6038062"/>
              <a:gd name="connsiteY2" fmla="*/ 411858 h 2097704"/>
              <a:gd name="connsiteX3" fmla="*/ 2425804 w 6038062"/>
              <a:gd name="connsiteY3" fmla="*/ 117134 h 2097704"/>
              <a:gd name="connsiteX4" fmla="*/ 3355318 w 6038062"/>
              <a:gd name="connsiteY4" fmla="*/ 1114662 h 2097704"/>
              <a:gd name="connsiteX5" fmla="*/ 4262161 w 6038062"/>
              <a:gd name="connsiteY5" fmla="*/ 1961048 h 2097704"/>
              <a:gd name="connsiteX6" fmla="*/ 6038062 w 6038062"/>
              <a:gd name="connsiteY6" fmla="*/ 2074404 h 2097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38062" h="2097704">
                <a:moveTo>
                  <a:pt x="0" y="2029061"/>
                </a:moveTo>
                <a:cubicBezTo>
                  <a:pt x="31487" y="2029061"/>
                  <a:pt x="147361" y="1950972"/>
                  <a:pt x="408078" y="1681438"/>
                </a:cubicBezTo>
                <a:cubicBezTo>
                  <a:pt x="668795" y="1411904"/>
                  <a:pt x="1228015" y="672575"/>
                  <a:pt x="1564303" y="411858"/>
                </a:cubicBezTo>
                <a:cubicBezTo>
                  <a:pt x="1900591" y="151141"/>
                  <a:pt x="2127302" y="0"/>
                  <a:pt x="2425804" y="117134"/>
                </a:cubicBezTo>
                <a:cubicBezTo>
                  <a:pt x="2724306" y="234268"/>
                  <a:pt x="2935904" y="603304"/>
                  <a:pt x="3355318" y="1114662"/>
                </a:cubicBezTo>
                <a:cubicBezTo>
                  <a:pt x="3563136" y="1369082"/>
                  <a:pt x="3935949" y="1861547"/>
                  <a:pt x="4262161" y="1961048"/>
                </a:cubicBezTo>
                <a:cubicBezTo>
                  <a:pt x="4558144" y="2060549"/>
                  <a:pt x="5373673" y="2097704"/>
                  <a:pt x="6038062" y="2074404"/>
                </a:cubicBezTo>
              </a:path>
            </a:pathLst>
          </a:cu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50702BA3-7EDD-D26D-6B74-90D39056CF55}"/>
              </a:ext>
            </a:extLst>
          </p:cNvPr>
          <p:cNvCxnSpPr/>
          <p:nvPr/>
        </p:nvCxnSpPr>
        <p:spPr>
          <a:xfrm>
            <a:off x="3767347" y="2984086"/>
            <a:ext cx="0" cy="208832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0C041816-F8F9-5C57-C2AF-A2742C40F2DB}"/>
              </a:ext>
            </a:extLst>
          </p:cNvPr>
          <p:cNvSpPr txBox="1"/>
          <p:nvPr/>
        </p:nvSpPr>
        <p:spPr>
          <a:xfrm>
            <a:off x="5066973" y="2454308"/>
            <a:ext cx="1705429" cy="369332"/>
          </a:xfrm>
          <a:prstGeom prst="rect">
            <a:avLst/>
          </a:prstGeom>
          <a:noFill/>
        </p:spPr>
        <p:txBody>
          <a:bodyPr wrap="square" rtlCol="0">
            <a:spAutoFit/>
          </a:bodyPr>
          <a:lstStyle/>
          <a:p>
            <a:pPr algn="ctr"/>
            <a:r>
              <a:rPr lang="en-US" dirty="0"/>
              <a:t>Duration</a:t>
            </a:r>
          </a:p>
        </p:txBody>
      </p:sp>
      <p:cxnSp>
        <p:nvCxnSpPr>
          <p:cNvPr id="16" name="Straight Connector 15">
            <a:extLst>
              <a:ext uri="{FF2B5EF4-FFF2-40B4-BE49-F238E27FC236}">
                <a16:creationId xmlns:a16="http://schemas.microsoft.com/office/drawing/2014/main" id="{8DD62634-C974-2E41-920C-AD913561A636}"/>
              </a:ext>
            </a:extLst>
          </p:cNvPr>
          <p:cNvCxnSpPr/>
          <p:nvPr/>
        </p:nvCxnSpPr>
        <p:spPr>
          <a:xfrm>
            <a:off x="3782458" y="3602518"/>
            <a:ext cx="2996588" cy="22033"/>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DA18D383-2CF8-373F-0FBF-6435131B6500}"/>
              </a:ext>
            </a:extLst>
          </p:cNvPr>
          <p:cNvSpPr txBox="1"/>
          <p:nvPr/>
        </p:nvSpPr>
        <p:spPr>
          <a:xfrm>
            <a:off x="1133251" y="3365212"/>
            <a:ext cx="3056831" cy="369332"/>
          </a:xfrm>
          <a:prstGeom prst="rect">
            <a:avLst/>
          </a:prstGeom>
          <a:noFill/>
        </p:spPr>
        <p:txBody>
          <a:bodyPr wrap="square" rtlCol="0">
            <a:spAutoFit/>
          </a:bodyPr>
          <a:lstStyle/>
          <a:p>
            <a:pPr algn="ctr"/>
            <a:r>
              <a:rPr lang="en-US" dirty="0"/>
              <a:t>Important Threshold</a:t>
            </a:r>
          </a:p>
        </p:txBody>
      </p:sp>
      <p:cxnSp>
        <p:nvCxnSpPr>
          <p:cNvPr id="18" name="Straight Connector 17">
            <a:extLst>
              <a:ext uri="{FF2B5EF4-FFF2-40B4-BE49-F238E27FC236}">
                <a16:creationId xmlns:a16="http://schemas.microsoft.com/office/drawing/2014/main" id="{2226E207-9C12-91EB-E171-B8AFEA1DCFC6}"/>
              </a:ext>
            </a:extLst>
          </p:cNvPr>
          <p:cNvCxnSpPr/>
          <p:nvPr/>
        </p:nvCxnSpPr>
        <p:spPr>
          <a:xfrm>
            <a:off x="3810000" y="2971800"/>
            <a:ext cx="2209800"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F66AACDC-9CBA-AF71-26B3-A656C252C870}"/>
              </a:ext>
            </a:extLst>
          </p:cNvPr>
          <p:cNvSpPr txBox="1"/>
          <p:nvPr/>
        </p:nvSpPr>
        <p:spPr>
          <a:xfrm>
            <a:off x="1219201" y="2819400"/>
            <a:ext cx="3056831" cy="369332"/>
          </a:xfrm>
          <a:prstGeom prst="rect">
            <a:avLst/>
          </a:prstGeom>
          <a:noFill/>
        </p:spPr>
        <p:txBody>
          <a:bodyPr wrap="square" rtlCol="0">
            <a:spAutoFit/>
          </a:bodyPr>
          <a:lstStyle/>
          <a:p>
            <a:pPr algn="ctr"/>
            <a:r>
              <a:rPr lang="en-US" dirty="0"/>
              <a:t>Max Depth</a:t>
            </a:r>
          </a:p>
        </p:txBody>
      </p:sp>
      <p:sp>
        <p:nvSpPr>
          <p:cNvPr id="34" name="TextBox 33">
            <a:extLst>
              <a:ext uri="{FF2B5EF4-FFF2-40B4-BE49-F238E27FC236}">
                <a16:creationId xmlns:a16="http://schemas.microsoft.com/office/drawing/2014/main" id="{2F17F0BA-8948-A405-B46E-9A4B8E8D4111}"/>
              </a:ext>
            </a:extLst>
          </p:cNvPr>
          <p:cNvSpPr txBox="1"/>
          <p:nvPr/>
        </p:nvSpPr>
        <p:spPr>
          <a:xfrm rot="16200000">
            <a:off x="1937649" y="2157209"/>
            <a:ext cx="3166395" cy="523220"/>
          </a:xfrm>
          <a:prstGeom prst="rect">
            <a:avLst/>
          </a:prstGeom>
          <a:noFill/>
        </p:spPr>
        <p:txBody>
          <a:bodyPr wrap="square" rtlCol="0">
            <a:spAutoFit/>
          </a:bodyPr>
          <a:lstStyle/>
          <a:p>
            <a:pPr algn="ctr"/>
            <a:r>
              <a:rPr lang="en-US" sz="2800" dirty="0"/>
              <a:t>Stage</a:t>
            </a:r>
          </a:p>
        </p:txBody>
      </p:sp>
      <p:sp>
        <p:nvSpPr>
          <p:cNvPr id="36" name="TextBox 35">
            <a:extLst>
              <a:ext uri="{FF2B5EF4-FFF2-40B4-BE49-F238E27FC236}">
                <a16:creationId xmlns:a16="http://schemas.microsoft.com/office/drawing/2014/main" id="{BC6A5C77-7BD2-5355-B7FD-E7B6179974CC}"/>
              </a:ext>
            </a:extLst>
          </p:cNvPr>
          <p:cNvSpPr txBox="1"/>
          <p:nvPr/>
        </p:nvSpPr>
        <p:spPr>
          <a:xfrm>
            <a:off x="3767345" y="5095074"/>
            <a:ext cx="6680410" cy="523220"/>
          </a:xfrm>
          <a:prstGeom prst="rect">
            <a:avLst/>
          </a:prstGeom>
          <a:noFill/>
        </p:spPr>
        <p:txBody>
          <a:bodyPr wrap="square" rtlCol="0">
            <a:spAutoFit/>
          </a:bodyPr>
          <a:lstStyle/>
          <a:p>
            <a:pPr algn="ctr"/>
            <a:r>
              <a:rPr lang="en-US" sz="2800" dirty="0"/>
              <a:t>Time (t)</a:t>
            </a:r>
          </a:p>
        </p:txBody>
      </p:sp>
    </p:spTree>
    <p:extLst>
      <p:ext uri="{BB962C8B-B14F-4D97-AF65-F5344CB8AC3E}">
        <p14:creationId xmlns:p14="http://schemas.microsoft.com/office/powerpoint/2010/main" val="197082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4"/>
                                        </p:tgtEl>
                                        <p:attrNameLst>
                                          <p:attrName>style.visibility</p:attrName>
                                        </p:attrNameLst>
                                      </p:cBhvr>
                                      <p:to>
                                        <p:strVal val="visible"/>
                                      </p:to>
                                    </p:set>
                                  </p:childTnLst>
                                </p:cTn>
                              </p:par>
                              <p:par>
                                <p:cTn id="16" presetID="63" presetClass="path" presetSubtype="0" accel="50000" decel="50000" fill="hold" nodeType="withEffect">
                                  <p:stCondLst>
                                    <p:cond delay="0"/>
                                  </p:stCondLst>
                                  <p:childTnLst>
                                    <p:animMotion origin="layout" path="M -4.375E-6 1.48148E-6 L 0.10665 -0.0007 " pathEditMode="relative" rAng="0" ptsTypes="AA">
                                      <p:cBhvr>
                                        <p:cTn id="17" dur="2000" fill="hold"/>
                                        <p:tgtEl>
                                          <p:spTgt spid="14"/>
                                        </p:tgtEl>
                                        <p:attrNameLst>
                                          <p:attrName>ppt_x</p:attrName>
                                          <p:attrName>ppt_y</p:attrName>
                                        </p:attrNameLst>
                                      </p:cBhvr>
                                      <p:rCtr x="5326" y="-46"/>
                                    </p:animMotion>
                                  </p:childTnLst>
                                </p:cTn>
                              </p:par>
                            </p:childTnLst>
                          </p:cTn>
                        </p:par>
                        <p:par>
                          <p:cTn id="18" fill="hold">
                            <p:stCondLst>
                              <p:cond delay="2000"/>
                            </p:stCondLst>
                            <p:childTnLst>
                              <p:par>
                                <p:cTn id="19" presetID="1"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14"/>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9"/>
                                        </p:tgtEl>
                                        <p:attrNameLst>
                                          <p:attrName>style.visibility</p:attrName>
                                        </p:attrNameLst>
                                      </p:cBhvr>
                                      <p:to>
                                        <p:strVal val="hidden"/>
                                      </p:to>
                                    </p:set>
                                  </p:childTnLst>
                                </p:cTn>
                              </p:par>
                            </p:childTnLst>
                          </p:cTn>
                        </p:par>
                        <p:par>
                          <p:cTn id="27" fill="hold">
                            <p:stCondLst>
                              <p:cond delay="0"/>
                            </p:stCondLst>
                            <p:childTnLst>
                              <p:par>
                                <p:cTn id="28" presetID="1" presetClass="entr" presetSubtype="0"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childTnLst>
                                </p:cTn>
                              </p:par>
                              <p:par>
                                <p:cTn id="30" presetID="22" presetClass="entr" presetSubtype="4"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down)">
                                      <p:cBhvr>
                                        <p:cTn id="32" dur="500"/>
                                        <p:tgtEl>
                                          <p:spTgt spid="12"/>
                                        </p:tgtEl>
                                      </p:cBhvr>
                                    </p:animEffect>
                                  </p:childTnLst>
                                </p:cTn>
                              </p:par>
                              <p:par>
                                <p:cTn id="33" presetID="2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down)">
                                      <p:cBhvr>
                                        <p:cTn id="35" dur="500"/>
                                        <p:tgtEl>
                                          <p:spTgt spid="11"/>
                                        </p:tgtEl>
                                      </p:cBhvr>
                                    </p:animEffect>
                                  </p:childTnLst>
                                </p:cTn>
                              </p:par>
                              <p:par>
                                <p:cTn id="36" presetID="1"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down)">
                                      <p:cBhvr>
                                        <p:cTn id="42" dur="500"/>
                                        <p:tgtEl>
                                          <p:spTgt spid="18"/>
                                        </p:tgtEl>
                                      </p:cBhvr>
                                    </p:animEffect>
                                  </p:childTnLst>
                                </p:cTn>
                              </p:par>
                              <p:par>
                                <p:cTn id="43" presetID="1" presetClass="entr" presetSubtype="0"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0" grpId="0" animBg="1"/>
      <p:bldP spid="15" grpId="0"/>
      <p:bldP spid="17" grpId="0"/>
      <p:bldP spid="19" grpId="0"/>
    </p:bldLst>
  </p:timing>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2.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3.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15615</TotalTime>
  <Words>959</Words>
  <Application>Microsoft Office PowerPoint</Application>
  <PresentationFormat>Widescreen</PresentationFormat>
  <Paragraphs>298</Paragraphs>
  <Slides>35</Slides>
  <Notes>31</Notes>
  <HiddenSlides>0</HiddenSlides>
  <MMClips>0</MMClips>
  <ScaleCrop>false</ScaleCrop>
  <HeadingPairs>
    <vt:vector size="6" baseType="variant">
      <vt:variant>
        <vt:lpstr>Fonts Used</vt:lpstr>
      </vt:variant>
      <vt:variant>
        <vt:i4>5</vt:i4>
      </vt:variant>
      <vt:variant>
        <vt:lpstr>Theme</vt:lpstr>
      </vt:variant>
      <vt:variant>
        <vt:i4>7</vt:i4>
      </vt:variant>
      <vt:variant>
        <vt:lpstr>Slide Titles</vt:lpstr>
      </vt:variant>
      <vt:variant>
        <vt:i4>35</vt:i4>
      </vt:variant>
    </vt:vector>
  </HeadingPairs>
  <TitlesOfParts>
    <vt:vector size="47" baseType="lpstr">
      <vt:lpstr>Arial</vt:lpstr>
      <vt:lpstr>Arial Rounded MT Bold</vt:lpstr>
      <vt:lpstr>Calibri</vt:lpstr>
      <vt:lpstr>Verdana</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HEC-FIA for CWMS</vt:lpstr>
      <vt:lpstr>Objective</vt:lpstr>
      <vt:lpstr>Outline</vt:lpstr>
      <vt:lpstr>What is HEC-FIA?</vt:lpstr>
      <vt:lpstr>Why should we include FIA in CWMS?</vt:lpstr>
      <vt:lpstr>Economic inputs</vt:lpstr>
      <vt:lpstr>National Data sources</vt:lpstr>
      <vt:lpstr>Hydraulic Inputs</vt:lpstr>
      <vt:lpstr>The Hydrograph</vt:lpstr>
      <vt:lpstr>How do stage hydrographs work?</vt:lpstr>
      <vt:lpstr>Cross-section Hydrographs</vt:lpstr>
      <vt:lpstr>Storage Area Hydrographs</vt:lpstr>
      <vt:lpstr>Gridded Data</vt:lpstr>
      <vt:lpstr>Summary H&amp;H Inputs</vt:lpstr>
      <vt:lpstr>Economic Damage</vt:lpstr>
      <vt:lpstr>Economic Damage Methodology</vt:lpstr>
      <vt:lpstr>Crop Damage Methodology</vt:lpstr>
      <vt:lpstr>Impact response curves</vt:lpstr>
      <vt:lpstr>Impact Response Curves</vt:lpstr>
      <vt:lpstr>Why are there different Methods?</vt:lpstr>
      <vt:lpstr>Linking HEC-FIA in CWMS</vt:lpstr>
      <vt:lpstr>What Outputs are available?</vt:lpstr>
      <vt:lpstr>Individual Structure damage Report</vt:lpstr>
      <vt:lpstr>Aggregated Consequence Summary</vt:lpstr>
      <vt:lpstr>Critical infrastructure report</vt:lpstr>
      <vt:lpstr>Impact response Report</vt:lpstr>
      <vt:lpstr>ECAM (indirect Economics)</vt:lpstr>
      <vt:lpstr>Summary – Computes and inputs</vt:lpstr>
      <vt:lpstr>Summary – Method and Results</vt:lpstr>
      <vt:lpstr>Flood Damages Reduced - Legacy</vt:lpstr>
      <vt:lpstr>Flood Damages Reduced in CWMS</vt:lpstr>
      <vt:lpstr>HEC-FIA Without Levee Estimate</vt:lpstr>
      <vt:lpstr>Flood damages reduced in HEC-FIA</vt:lpstr>
      <vt:lpstr>Flood damages reduced in HEC-FIA</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Evans, Simon C CIV USARMY CEIWR (USA)</cp:lastModifiedBy>
  <cp:revision>491</cp:revision>
  <dcterms:created xsi:type="dcterms:W3CDTF">2017-02-20T05:10:01Z</dcterms:created>
  <dcterms:modified xsi:type="dcterms:W3CDTF">2025-02-10T20:27:18Z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