
<file path=[Content_Types].xml><?xml version="1.0" encoding="utf-8"?>
<Types xmlns="http://schemas.openxmlformats.org/package/2006/content-types">
  <Default Extension="gif" ContentType="image/gif"/>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3.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25.jpg" ContentType="image/jpeg"/>
  <Override PartName="/ppt/notesSlides/notesSlide5.xml" ContentType="application/vnd.openxmlformats-officedocument.presentationml.notesSlide+xml"/>
  <Override PartName="/ppt/media/image28.JPG" ContentType="image/jpeg"/>
  <Override PartName="/ppt/media/image29.jpg" ContentType="image/jpeg"/>
  <Override PartName="/ppt/media/image38.jpg" ContentType="image/jpeg"/>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5"/>
  </p:notesMasterIdLst>
  <p:handoutMasterIdLst>
    <p:handoutMasterId r:id="rId26"/>
  </p:handoutMasterIdLst>
  <p:sldIdLst>
    <p:sldId id="517" r:id="rId11"/>
    <p:sldId id="290" r:id="rId12"/>
    <p:sldId id="490" r:id="rId13"/>
    <p:sldId id="491" r:id="rId14"/>
    <p:sldId id="498" r:id="rId15"/>
    <p:sldId id="499" r:id="rId16"/>
    <p:sldId id="501" r:id="rId17"/>
    <p:sldId id="500" r:id="rId18"/>
    <p:sldId id="493" r:id="rId19"/>
    <p:sldId id="494" r:id="rId20"/>
    <p:sldId id="495" r:id="rId21"/>
    <p:sldId id="496" r:id="rId22"/>
    <p:sldId id="456" r:id="rId23"/>
    <p:sldId id="4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79797" autoAdjust="0"/>
  </p:normalViewPr>
  <p:slideViewPr>
    <p:cSldViewPr snapToGrid="0">
      <p:cViewPr varScale="1">
        <p:scale>
          <a:sx n="91" d="100"/>
          <a:sy n="91" d="100"/>
        </p:scale>
        <p:origin x="1098"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412500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977253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831447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1787081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2639648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14</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ontent and 3 Images">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17D0BA3-CE88-4FFE-E80D-CD039190BDDD}"/>
              </a:ext>
            </a:extLst>
          </p:cNvPr>
          <p:cNvSpPr>
            <a:spLocks noGrp="1"/>
          </p:cNvSpPr>
          <p:nvPr>
            <p:ph type="title" hasCustomPrompt="1"/>
          </p:nvPr>
        </p:nvSpPr>
        <p:spPr/>
        <p:txBody>
          <a:bodyPr/>
          <a:lstStyle/>
          <a:p>
            <a:r>
              <a:rPr lang="en-US"/>
              <a:t>[Slide title]</a:t>
            </a:r>
          </a:p>
        </p:txBody>
      </p:sp>
      <p:sp>
        <p:nvSpPr>
          <p:cNvPr id="2" name="Picture Placeholder 2">
            <a:extLst>
              <a:ext uri="{FF2B5EF4-FFF2-40B4-BE49-F238E27FC236}">
                <a16:creationId xmlns:a16="http://schemas.microsoft.com/office/drawing/2014/main" id="{E4C4A4C8-609A-5582-34D3-DD47E15FD269}"/>
              </a:ext>
            </a:extLst>
          </p:cNvPr>
          <p:cNvSpPr>
            <a:spLocks noGrp="1"/>
          </p:cNvSpPr>
          <p:nvPr>
            <p:ph type="pic" sz="quarter" idx="10"/>
          </p:nvPr>
        </p:nvSpPr>
        <p:spPr>
          <a:xfrm>
            <a:off x="548639" y="1600200"/>
            <a:ext cx="3450336" cy="1691640"/>
          </a:xfrm>
          <a:solidFill>
            <a:srgbClr val="D5D5D7"/>
          </a:solidFill>
        </p:spPr>
        <p:txBody>
          <a:bodyPr anchor="ctr" anchorCtr="0"/>
          <a:lstStyle>
            <a:lvl1pPr marL="0" indent="0" algn="ctr">
              <a:buFontTx/>
              <a:buNone/>
              <a:defRPr sz="1000">
                <a:solidFill>
                  <a:srgbClr val="221F20"/>
                </a:solidFill>
              </a:defRPr>
            </a:lvl1pPr>
          </a:lstStyle>
          <a:p>
            <a:r>
              <a:rPr lang="en-US"/>
              <a:t>Click icon to add picture</a:t>
            </a:r>
          </a:p>
        </p:txBody>
      </p:sp>
      <p:sp>
        <p:nvSpPr>
          <p:cNvPr id="8" name="Text Placeholder 3">
            <a:extLst>
              <a:ext uri="{FF2B5EF4-FFF2-40B4-BE49-F238E27FC236}">
                <a16:creationId xmlns:a16="http://schemas.microsoft.com/office/drawing/2014/main" id="{AE500155-914F-3AB3-C892-09CE75C54487}"/>
              </a:ext>
            </a:extLst>
          </p:cNvPr>
          <p:cNvSpPr>
            <a:spLocks noGrp="1"/>
          </p:cNvSpPr>
          <p:nvPr>
            <p:ph type="body" sz="quarter" idx="12" hasCustomPrompt="1"/>
          </p:nvPr>
        </p:nvSpPr>
        <p:spPr>
          <a:xfrm>
            <a:off x="548637" y="3520440"/>
            <a:ext cx="3450336" cy="365760"/>
          </a:xfrm>
        </p:spPr>
        <p:txBody>
          <a:bodyPr/>
          <a:lstStyle>
            <a:lvl1pPr marL="0" indent="0">
              <a:spcBef>
                <a:spcPts val="0"/>
              </a:spcBef>
              <a:buFontTx/>
              <a:buNone/>
              <a:defRPr sz="1800" b="1"/>
            </a:lvl1pPr>
            <a:lvl2pPr marL="0" indent="0">
              <a:spcBef>
                <a:spcPts val="0"/>
              </a:spcBef>
              <a:buFontTx/>
              <a:buNone/>
              <a:defRPr sz="1800" b="1"/>
            </a:lvl2pPr>
            <a:lvl3pPr marL="0" indent="0">
              <a:spcBef>
                <a:spcPts val="0"/>
              </a:spcBef>
              <a:buFontTx/>
              <a:buNone/>
              <a:defRPr sz="1800" b="1"/>
            </a:lvl3pPr>
            <a:lvl4pPr marL="0" indent="0">
              <a:spcBef>
                <a:spcPts val="0"/>
              </a:spcBef>
              <a:buFontTx/>
              <a:buNone/>
              <a:defRPr sz="1800" b="1"/>
            </a:lvl4pPr>
            <a:lvl5pPr marL="0" indent="0">
              <a:spcBef>
                <a:spcPts val="0"/>
              </a:spcBef>
              <a:buFontTx/>
              <a:buNone/>
              <a:defRPr sz="1800" b="1"/>
            </a:lvl5pPr>
            <a:lvl6pPr marL="0" indent="0">
              <a:spcBef>
                <a:spcPts val="0"/>
              </a:spcBef>
              <a:buFontTx/>
              <a:buNone/>
              <a:defRPr sz="1800" b="1"/>
            </a:lvl6pPr>
            <a:lvl7pPr marL="0" indent="0">
              <a:spcBef>
                <a:spcPts val="0"/>
              </a:spcBef>
              <a:buFontTx/>
              <a:buNone/>
              <a:defRPr sz="1800" b="1"/>
            </a:lvl7pPr>
            <a:lvl8pPr marL="0" indent="0">
              <a:spcBef>
                <a:spcPts val="0"/>
              </a:spcBef>
              <a:buFontTx/>
              <a:buNone/>
              <a:defRPr sz="1800" b="1"/>
            </a:lvl8pPr>
            <a:lvl9pPr marL="0" indent="0">
              <a:spcBef>
                <a:spcPts val="0"/>
              </a:spcBef>
              <a:buFontTx/>
              <a:buNone/>
              <a:defRPr sz="1800" b="1"/>
            </a:lvl9pPr>
          </a:lstStyle>
          <a:p>
            <a:pPr lvl="0"/>
            <a:r>
              <a:rPr lang="en-US"/>
              <a:t>[Subtitle]</a:t>
            </a:r>
          </a:p>
        </p:txBody>
      </p:sp>
      <p:sp>
        <p:nvSpPr>
          <p:cNvPr id="3" name="Content Placeholder 4"/>
          <p:cNvSpPr>
            <a:spLocks noGrp="1"/>
          </p:cNvSpPr>
          <p:nvPr>
            <p:ph sz="half" idx="1"/>
          </p:nvPr>
        </p:nvSpPr>
        <p:spPr>
          <a:xfrm>
            <a:off x="548639" y="3931920"/>
            <a:ext cx="3450336" cy="2240280"/>
          </a:xfrm>
        </p:spPr>
        <p:txBody>
          <a:bodyPr/>
          <a:lstStyle>
            <a:lvl1pPr marL="137160" indent="-137160">
              <a:defRPr sz="1500"/>
            </a:lvl1pPr>
            <a:lvl2pPr marL="274320" indent="-137160">
              <a:defRPr sz="1500"/>
            </a:lvl2pPr>
            <a:lvl3pPr marL="411480" indent="-137160">
              <a:defRPr sz="1500"/>
            </a:lvl3pPr>
            <a:lvl4pPr marL="548640" indent="-137160">
              <a:defRPr sz="1500"/>
            </a:lvl4pPr>
            <a:lvl5pPr marL="685800" indent="-137160">
              <a:defRPr sz="1500"/>
            </a:lvl5pPr>
            <a:lvl6pPr marL="822960" indent="-137160">
              <a:defRPr sz="1500"/>
            </a:lvl6pPr>
            <a:lvl7pPr marL="960120" indent="-137160">
              <a:defRPr sz="1500"/>
            </a:lvl7pPr>
            <a:lvl8pPr marL="1097280" indent="-137160">
              <a:defRPr sz="1500"/>
            </a:lvl8pPr>
            <a:lvl9pPr marL="1234440" indent="-137160">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icture Placeholder 5">
            <a:extLst>
              <a:ext uri="{FF2B5EF4-FFF2-40B4-BE49-F238E27FC236}">
                <a16:creationId xmlns:a16="http://schemas.microsoft.com/office/drawing/2014/main" id="{FC3A5FBE-3D66-4376-9A16-FE11155BA55E}"/>
              </a:ext>
            </a:extLst>
          </p:cNvPr>
          <p:cNvSpPr>
            <a:spLocks noGrp="1"/>
          </p:cNvSpPr>
          <p:nvPr>
            <p:ph type="pic" sz="quarter" idx="11"/>
          </p:nvPr>
        </p:nvSpPr>
        <p:spPr>
          <a:xfrm>
            <a:off x="4370831" y="1600200"/>
            <a:ext cx="3450336" cy="1691640"/>
          </a:xfrm>
          <a:solidFill>
            <a:srgbClr val="D5D5D7"/>
          </a:solidFill>
        </p:spPr>
        <p:txBody>
          <a:bodyPr anchor="ctr" anchorCtr="0"/>
          <a:lstStyle>
            <a:lvl1pPr marL="0" indent="0" algn="ctr">
              <a:buFontTx/>
              <a:buNone/>
              <a:defRPr sz="1000">
                <a:solidFill>
                  <a:srgbClr val="221F20"/>
                </a:solidFill>
              </a:defRPr>
            </a:lvl1pPr>
          </a:lstStyle>
          <a:p>
            <a:r>
              <a:rPr lang="en-US"/>
              <a:t>Click icon to add picture</a:t>
            </a:r>
          </a:p>
        </p:txBody>
      </p:sp>
      <p:sp>
        <p:nvSpPr>
          <p:cNvPr id="9" name="Text Placeholder 6">
            <a:extLst>
              <a:ext uri="{FF2B5EF4-FFF2-40B4-BE49-F238E27FC236}">
                <a16:creationId xmlns:a16="http://schemas.microsoft.com/office/drawing/2014/main" id="{CD5289C6-6376-08BD-CF12-DE93A92EFB78}"/>
              </a:ext>
            </a:extLst>
          </p:cNvPr>
          <p:cNvSpPr>
            <a:spLocks noGrp="1"/>
          </p:cNvSpPr>
          <p:nvPr>
            <p:ph type="body" sz="quarter" idx="13" hasCustomPrompt="1"/>
          </p:nvPr>
        </p:nvSpPr>
        <p:spPr>
          <a:xfrm>
            <a:off x="4370831" y="3520440"/>
            <a:ext cx="3450336" cy="365760"/>
          </a:xfrm>
        </p:spPr>
        <p:txBody>
          <a:bodyPr/>
          <a:lstStyle>
            <a:lvl1pPr marL="0" indent="0">
              <a:spcBef>
                <a:spcPts val="0"/>
              </a:spcBef>
              <a:buFontTx/>
              <a:buNone/>
              <a:defRPr sz="1800" b="1"/>
            </a:lvl1pPr>
            <a:lvl2pPr marL="0" indent="0">
              <a:spcBef>
                <a:spcPts val="0"/>
              </a:spcBef>
              <a:buFontTx/>
              <a:buNone/>
              <a:defRPr sz="1800" b="1"/>
            </a:lvl2pPr>
            <a:lvl3pPr marL="0" indent="0">
              <a:spcBef>
                <a:spcPts val="0"/>
              </a:spcBef>
              <a:buFontTx/>
              <a:buNone/>
              <a:defRPr sz="1800" b="1"/>
            </a:lvl3pPr>
            <a:lvl4pPr marL="0" indent="0">
              <a:spcBef>
                <a:spcPts val="0"/>
              </a:spcBef>
              <a:buFontTx/>
              <a:buNone/>
              <a:defRPr sz="1800" b="1"/>
            </a:lvl4pPr>
            <a:lvl5pPr marL="0" indent="0">
              <a:spcBef>
                <a:spcPts val="0"/>
              </a:spcBef>
              <a:buFontTx/>
              <a:buNone/>
              <a:defRPr sz="1800" b="1"/>
            </a:lvl5pPr>
            <a:lvl6pPr marL="0" indent="0">
              <a:spcBef>
                <a:spcPts val="0"/>
              </a:spcBef>
              <a:buFontTx/>
              <a:buNone/>
              <a:defRPr sz="1800" b="1"/>
            </a:lvl6pPr>
            <a:lvl7pPr marL="0" indent="0">
              <a:spcBef>
                <a:spcPts val="0"/>
              </a:spcBef>
              <a:buFontTx/>
              <a:buNone/>
              <a:defRPr sz="1800" b="1"/>
            </a:lvl7pPr>
            <a:lvl8pPr marL="0" indent="0">
              <a:spcBef>
                <a:spcPts val="0"/>
              </a:spcBef>
              <a:buFontTx/>
              <a:buNone/>
              <a:defRPr sz="1800" b="1"/>
            </a:lvl8pPr>
            <a:lvl9pPr marL="0" indent="0">
              <a:spcBef>
                <a:spcPts val="0"/>
              </a:spcBef>
              <a:buFontTx/>
              <a:buNone/>
              <a:defRPr sz="1800" b="1"/>
            </a:lvl9pPr>
          </a:lstStyle>
          <a:p>
            <a:pPr lvl="0"/>
            <a:r>
              <a:rPr lang="en-US"/>
              <a:t>[Subtitle]</a:t>
            </a:r>
          </a:p>
        </p:txBody>
      </p:sp>
      <p:sp>
        <p:nvSpPr>
          <p:cNvPr id="4" name="Content Placeholder 7"/>
          <p:cNvSpPr>
            <a:spLocks noGrp="1"/>
          </p:cNvSpPr>
          <p:nvPr>
            <p:ph sz="half" idx="2"/>
          </p:nvPr>
        </p:nvSpPr>
        <p:spPr>
          <a:xfrm>
            <a:off x="4370831" y="3931920"/>
            <a:ext cx="3450336" cy="2240280"/>
          </a:xfrm>
        </p:spPr>
        <p:txBody>
          <a:bodyPr/>
          <a:lstStyle>
            <a:lvl1pPr marL="137160" indent="-137160">
              <a:defRPr sz="1500"/>
            </a:lvl1pPr>
            <a:lvl2pPr marL="274320" indent="-137160">
              <a:defRPr sz="1500"/>
            </a:lvl2pPr>
            <a:lvl3pPr marL="411480" indent="-137160">
              <a:defRPr sz="1500"/>
            </a:lvl3pPr>
            <a:lvl4pPr marL="548640" indent="-137160">
              <a:defRPr sz="1500"/>
            </a:lvl4pPr>
            <a:lvl5pPr marL="685800" indent="-137160">
              <a:defRPr sz="1500"/>
            </a:lvl5pPr>
            <a:lvl6pPr marL="822960" indent="-137160">
              <a:defRPr sz="1500"/>
            </a:lvl6pPr>
            <a:lvl7pPr marL="960120" indent="-137160">
              <a:defRPr sz="1500"/>
            </a:lvl7pPr>
            <a:lvl8pPr marL="1097280" indent="-137160">
              <a:defRPr sz="1500"/>
            </a:lvl8pPr>
            <a:lvl9pPr marL="1234440" indent="-137160">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8">
            <a:extLst>
              <a:ext uri="{FF2B5EF4-FFF2-40B4-BE49-F238E27FC236}">
                <a16:creationId xmlns:a16="http://schemas.microsoft.com/office/drawing/2014/main" id="{2F1293E6-42E9-E8B5-FFA8-86FB82D4865C}"/>
              </a:ext>
            </a:extLst>
          </p:cNvPr>
          <p:cNvSpPr>
            <a:spLocks noGrp="1"/>
          </p:cNvSpPr>
          <p:nvPr>
            <p:ph type="pic" sz="quarter" idx="15"/>
          </p:nvPr>
        </p:nvSpPr>
        <p:spPr>
          <a:xfrm>
            <a:off x="8193023" y="1600200"/>
            <a:ext cx="3450336" cy="1691640"/>
          </a:xfrm>
          <a:solidFill>
            <a:srgbClr val="D5D5D7"/>
          </a:solidFill>
        </p:spPr>
        <p:txBody>
          <a:bodyPr anchor="ctr" anchorCtr="0"/>
          <a:lstStyle>
            <a:lvl1pPr marL="0" indent="0" algn="ctr">
              <a:buFontTx/>
              <a:buNone/>
              <a:defRPr sz="1000">
                <a:solidFill>
                  <a:srgbClr val="221F20"/>
                </a:solidFill>
              </a:defRPr>
            </a:lvl1pPr>
          </a:lstStyle>
          <a:p>
            <a:r>
              <a:rPr lang="en-US"/>
              <a:t>Click icon to add picture</a:t>
            </a:r>
          </a:p>
        </p:txBody>
      </p:sp>
      <p:sp>
        <p:nvSpPr>
          <p:cNvPr id="11" name="Text Placeholder 9">
            <a:extLst>
              <a:ext uri="{FF2B5EF4-FFF2-40B4-BE49-F238E27FC236}">
                <a16:creationId xmlns:a16="http://schemas.microsoft.com/office/drawing/2014/main" id="{1A0087B1-BE04-FAAE-807C-18D539A58557}"/>
              </a:ext>
            </a:extLst>
          </p:cNvPr>
          <p:cNvSpPr>
            <a:spLocks noGrp="1"/>
          </p:cNvSpPr>
          <p:nvPr>
            <p:ph type="body" sz="quarter" idx="16" hasCustomPrompt="1"/>
          </p:nvPr>
        </p:nvSpPr>
        <p:spPr>
          <a:xfrm>
            <a:off x="8193023" y="3520440"/>
            <a:ext cx="3450336" cy="365760"/>
          </a:xfrm>
        </p:spPr>
        <p:txBody>
          <a:bodyPr/>
          <a:lstStyle>
            <a:lvl1pPr marL="0" indent="0">
              <a:spcBef>
                <a:spcPts val="0"/>
              </a:spcBef>
              <a:buFontTx/>
              <a:buNone/>
              <a:defRPr sz="1800" b="1"/>
            </a:lvl1pPr>
            <a:lvl2pPr marL="0" indent="0">
              <a:spcBef>
                <a:spcPts val="0"/>
              </a:spcBef>
              <a:buFontTx/>
              <a:buNone/>
              <a:defRPr sz="1800" b="1"/>
            </a:lvl2pPr>
            <a:lvl3pPr marL="0" indent="0">
              <a:spcBef>
                <a:spcPts val="0"/>
              </a:spcBef>
              <a:buFontTx/>
              <a:buNone/>
              <a:defRPr sz="1800" b="1"/>
            </a:lvl3pPr>
            <a:lvl4pPr marL="0" indent="0">
              <a:spcBef>
                <a:spcPts val="0"/>
              </a:spcBef>
              <a:buFontTx/>
              <a:buNone/>
              <a:defRPr sz="1800" b="1"/>
            </a:lvl4pPr>
            <a:lvl5pPr marL="0" indent="0">
              <a:spcBef>
                <a:spcPts val="0"/>
              </a:spcBef>
              <a:buFontTx/>
              <a:buNone/>
              <a:defRPr sz="1800" b="1"/>
            </a:lvl5pPr>
            <a:lvl6pPr marL="0" indent="0">
              <a:spcBef>
                <a:spcPts val="0"/>
              </a:spcBef>
              <a:buFontTx/>
              <a:buNone/>
              <a:defRPr sz="1800" b="1"/>
            </a:lvl6pPr>
            <a:lvl7pPr marL="0" indent="0">
              <a:spcBef>
                <a:spcPts val="0"/>
              </a:spcBef>
              <a:buFontTx/>
              <a:buNone/>
              <a:defRPr sz="1800" b="1"/>
            </a:lvl7pPr>
            <a:lvl8pPr marL="0" indent="0">
              <a:spcBef>
                <a:spcPts val="0"/>
              </a:spcBef>
              <a:buFontTx/>
              <a:buNone/>
              <a:defRPr sz="1800" b="1"/>
            </a:lvl8pPr>
            <a:lvl9pPr marL="0" indent="0">
              <a:spcBef>
                <a:spcPts val="0"/>
              </a:spcBef>
              <a:buFontTx/>
              <a:buNone/>
              <a:defRPr sz="1800" b="1"/>
            </a:lvl9pPr>
          </a:lstStyle>
          <a:p>
            <a:pPr lvl="0"/>
            <a:r>
              <a:rPr lang="en-US"/>
              <a:t>[Subtitle]</a:t>
            </a:r>
          </a:p>
        </p:txBody>
      </p:sp>
      <p:sp>
        <p:nvSpPr>
          <p:cNvPr id="12" name="Content Placeholder 10">
            <a:extLst>
              <a:ext uri="{FF2B5EF4-FFF2-40B4-BE49-F238E27FC236}">
                <a16:creationId xmlns:a16="http://schemas.microsoft.com/office/drawing/2014/main" id="{9A4D43E8-8B9E-0180-3592-10B667D09516}"/>
              </a:ext>
            </a:extLst>
          </p:cNvPr>
          <p:cNvSpPr>
            <a:spLocks noGrp="1"/>
          </p:cNvSpPr>
          <p:nvPr>
            <p:ph sz="half" idx="17"/>
          </p:nvPr>
        </p:nvSpPr>
        <p:spPr>
          <a:xfrm>
            <a:off x="8193023" y="3931920"/>
            <a:ext cx="3450336" cy="2018002"/>
          </a:xfrm>
        </p:spPr>
        <p:txBody>
          <a:bodyPr/>
          <a:lstStyle>
            <a:lvl1pPr marL="137160" indent="-137160">
              <a:defRPr sz="1500"/>
            </a:lvl1pPr>
            <a:lvl2pPr marL="274320" indent="-137160">
              <a:defRPr sz="1500"/>
            </a:lvl2pPr>
            <a:lvl3pPr marL="411480" indent="-137160">
              <a:defRPr sz="1500"/>
            </a:lvl3pPr>
            <a:lvl4pPr marL="548640" indent="-137160">
              <a:defRPr sz="1500"/>
            </a:lvl4pPr>
            <a:lvl5pPr marL="685800" indent="-137160">
              <a:defRPr sz="1500"/>
            </a:lvl5pPr>
            <a:lvl6pPr marL="822960" indent="-137160">
              <a:defRPr sz="1500"/>
            </a:lvl6pPr>
            <a:lvl7pPr marL="960120" indent="-137160">
              <a:defRPr sz="1500"/>
            </a:lvl7pPr>
            <a:lvl8pPr marL="1097280" indent="-137160">
              <a:defRPr sz="1500"/>
            </a:lvl8pPr>
            <a:lvl9pPr marL="1234440" indent="-137160">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A red and white sign&#10;&#10;Description automatically generated with medium confidence">
            <a:extLst>
              <a:ext uri="{FF2B5EF4-FFF2-40B4-BE49-F238E27FC236}">
                <a16:creationId xmlns:a16="http://schemas.microsoft.com/office/drawing/2014/main" id="{2BEF9865-98E6-F97C-01CA-A521CB53AF19}"/>
              </a:ext>
            </a:extLst>
          </p:cNvPr>
          <p:cNvPicPr>
            <a:picLocks noChangeAspect="1"/>
          </p:cNvPicPr>
          <p:nvPr userDrawn="1"/>
        </p:nvPicPr>
        <p:blipFill>
          <a:blip r:embed="rId2"/>
          <a:stretch>
            <a:fillRect/>
          </a:stretch>
        </p:blipFill>
        <p:spPr>
          <a:xfrm>
            <a:off x="11091792" y="5949922"/>
            <a:ext cx="793654" cy="735536"/>
          </a:xfrm>
          <a:prstGeom prst="rect">
            <a:avLst/>
          </a:prstGeom>
        </p:spPr>
      </p:pic>
    </p:spTree>
    <p:extLst>
      <p:ext uri="{BB962C8B-B14F-4D97-AF65-F5344CB8AC3E}">
        <p14:creationId xmlns:p14="http://schemas.microsoft.com/office/powerpoint/2010/main" val="3348282082"/>
      </p:ext>
    </p:extLst>
  </p:cSld>
  <p:clrMapOvr>
    <a:masterClrMapping/>
  </p:clrMapOvr>
  <p:extLst>
    <p:ext uri="{DCECCB84-F9BA-43D5-87BE-67443E8EF086}">
      <p15:sldGuideLst xmlns:p15="http://schemas.microsoft.com/office/powerpoint/2012/main">
        <p15:guide id="1" orient="horz" pos="1008">
          <p15:clr>
            <a:srgbClr val="A4A3A4"/>
          </p15:clr>
        </p15:guide>
        <p15:guide id="2" orient="horz" pos="2218">
          <p15:clr>
            <a:srgbClr val="A4A3A4"/>
          </p15:clr>
        </p15:guide>
        <p15:guide id="3" orient="horz" pos="3888">
          <p15:clr>
            <a:srgbClr val="A4A3A4"/>
          </p15:clr>
        </p15:guide>
        <p15:guide id="4" orient="horz" pos="2074">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54884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9.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9.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10.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10.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19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29.jpg"/><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image" Target="../media/image35.jpeg"/><Relationship Id="rId1" Type="http://schemas.openxmlformats.org/officeDocument/2006/relationships/slideLayout" Target="../slideLayouts/slideLayout28.xml"/><Relationship Id="rId6" Type="http://schemas.openxmlformats.org/officeDocument/2006/relationships/image" Target="../media/image39.jpeg"/><Relationship Id="rId5" Type="http://schemas.openxmlformats.org/officeDocument/2006/relationships/image" Target="../media/image38.jpg"/><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9.jpg"/><Relationship Id="rId4" Type="http://schemas.openxmlformats.org/officeDocument/2006/relationships/image" Target="../media/image2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Baltimore District CWMS Real-Time Applications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endParaRPr lang="en-US" sz="2400" b="1" dirty="0"/>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4AFE5E-015A-F4A6-8DF8-A478DC568AC8}"/>
              </a:ext>
            </a:extLst>
          </p:cNvPr>
          <p:cNvSpPr>
            <a:spLocks noGrp="1"/>
          </p:cNvSpPr>
          <p:nvPr>
            <p:ph sz="quarter" idx="10"/>
          </p:nvPr>
        </p:nvSpPr>
        <p:spPr>
          <a:xfrm>
            <a:off x="266700" y="1003130"/>
            <a:ext cx="11658600" cy="5600700"/>
          </a:xfrm>
        </p:spPr>
        <p:txBody>
          <a:bodyPr/>
          <a:lstStyle/>
          <a:p>
            <a:pPr marL="285750" indent="-285750">
              <a:buFont typeface="Arial" panose="020B0604020202020204" pitchFamily="34" charset="0"/>
              <a:buChar char="•"/>
            </a:pPr>
            <a:r>
              <a:rPr lang="en-US" sz="1800" dirty="0">
                <a:solidFill>
                  <a:schemeClr val="tx1"/>
                </a:solidFill>
              </a:rPr>
              <a:t>Email forecast narrative</a:t>
            </a:r>
          </a:p>
          <a:p>
            <a:pPr lvl="2"/>
            <a:r>
              <a:rPr lang="en-US" sz="1800" dirty="0">
                <a:solidFill>
                  <a:schemeClr val="tx1"/>
                </a:solidFill>
              </a:rPr>
              <a:t>Caveats, assumptions, overrides, and plots</a:t>
            </a:r>
          </a:p>
          <a:p>
            <a:pPr lvl="2"/>
            <a:r>
              <a:rPr lang="en-US" sz="1800" dirty="0">
                <a:solidFill>
                  <a:schemeClr val="tx1"/>
                </a:solidFill>
              </a:rPr>
              <a:t>Send to water management staff, dam operators, project managers, and Geotech staff</a:t>
            </a:r>
          </a:p>
          <a:p>
            <a:pPr lvl="2"/>
            <a:r>
              <a:rPr lang="en-US" sz="1800" dirty="0">
                <a:solidFill>
                  <a:schemeClr val="tx1"/>
                </a:solidFill>
              </a:rPr>
              <a:t>Send separately to Emergency Management staff</a:t>
            </a:r>
          </a:p>
          <a:p>
            <a:pPr lvl="2">
              <a:buFont typeface="Courier New" panose="02070309020205020404" pitchFamily="49" charset="0"/>
              <a:buChar char="o"/>
            </a:pPr>
            <a:endParaRPr lang="en-US" sz="1800" dirty="0">
              <a:solidFill>
                <a:schemeClr val="tx1"/>
              </a:solidFill>
            </a:endParaRPr>
          </a:p>
          <a:p>
            <a:pPr lvl="1">
              <a:buFont typeface="Arial" panose="020B0604020202020204" pitchFamily="34" charset="0"/>
              <a:buChar char="•"/>
            </a:pPr>
            <a:r>
              <a:rPr lang="en-US" sz="1800" dirty="0">
                <a:solidFill>
                  <a:schemeClr val="tx1"/>
                </a:solidFill>
              </a:rPr>
              <a:t>Post forecast results to internal water management page</a:t>
            </a:r>
          </a:p>
        </p:txBody>
      </p:sp>
      <p:sp>
        <p:nvSpPr>
          <p:cNvPr id="3" name="Title 2">
            <a:extLst>
              <a:ext uri="{FF2B5EF4-FFF2-40B4-BE49-F238E27FC236}">
                <a16:creationId xmlns:a16="http://schemas.microsoft.com/office/drawing/2014/main" id="{4B5DD950-325A-9156-A0D5-E9FE9383FD79}"/>
              </a:ext>
            </a:extLst>
          </p:cNvPr>
          <p:cNvSpPr>
            <a:spLocks noGrp="1"/>
          </p:cNvSpPr>
          <p:nvPr>
            <p:ph type="title"/>
          </p:nvPr>
        </p:nvSpPr>
        <p:spPr/>
        <p:txBody>
          <a:bodyPr/>
          <a:lstStyle/>
          <a:p>
            <a:r>
              <a:rPr lang="en-US" dirty="0"/>
              <a:t>Sharing Forecasts</a:t>
            </a:r>
          </a:p>
        </p:txBody>
      </p:sp>
      <p:sp>
        <p:nvSpPr>
          <p:cNvPr id="4" name="Footer Placeholder 3">
            <a:extLst>
              <a:ext uri="{FF2B5EF4-FFF2-40B4-BE49-F238E27FC236}">
                <a16:creationId xmlns:a16="http://schemas.microsoft.com/office/drawing/2014/main" id="{1CB16FB1-F2F2-83DA-9CF0-B575882B8880}"/>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AA965904-53A4-6AE4-EDFD-E61F4F4536DF}"/>
              </a:ext>
            </a:extLst>
          </p:cNvPr>
          <p:cNvPicPr>
            <a:picLocks noChangeAspect="1"/>
          </p:cNvPicPr>
          <p:nvPr/>
        </p:nvPicPr>
        <p:blipFill>
          <a:blip r:embed="rId2"/>
          <a:stretch>
            <a:fillRect/>
          </a:stretch>
        </p:blipFill>
        <p:spPr>
          <a:xfrm>
            <a:off x="408373" y="3327882"/>
            <a:ext cx="5264458" cy="3190307"/>
          </a:xfrm>
          <a:prstGeom prst="rect">
            <a:avLst/>
          </a:prstGeom>
          <a:ln>
            <a:solidFill>
              <a:schemeClr val="tx1"/>
            </a:solidFill>
          </a:ln>
        </p:spPr>
      </p:pic>
      <p:pic>
        <p:nvPicPr>
          <p:cNvPr id="6" name="Picture 5">
            <a:extLst>
              <a:ext uri="{FF2B5EF4-FFF2-40B4-BE49-F238E27FC236}">
                <a16:creationId xmlns:a16="http://schemas.microsoft.com/office/drawing/2014/main" id="{02295F34-EAF6-751F-AB58-C5D44FE6B1D1}"/>
              </a:ext>
            </a:extLst>
          </p:cNvPr>
          <p:cNvPicPr>
            <a:picLocks noChangeAspect="1"/>
          </p:cNvPicPr>
          <p:nvPr/>
        </p:nvPicPr>
        <p:blipFill>
          <a:blip r:embed="rId3"/>
          <a:stretch>
            <a:fillRect/>
          </a:stretch>
        </p:blipFill>
        <p:spPr>
          <a:xfrm>
            <a:off x="6505246" y="3931444"/>
            <a:ext cx="2661395" cy="2068858"/>
          </a:xfrm>
          <a:prstGeom prst="rect">
            <a:avLst/>
          </a:prstGeom>
        </p:spPr>
      </p:pic>
      <p:sp>
        <p:nvSpPr>
          <p:cNvPr id="7" name="TextBox 6">
            <a:extLst>
              <a:ext uri="{FF2B5EF4-FFF2-40B4-BE49-F238E27FC236}">
                <a16:creationId xmlns:a16="http://schemas.microsoft.com/office/drawing/2014/main" id="{A9C07835-E6BC-C570-76FF-2F9228DE7508}"/>
              </a:ext>
            </a:extLst>
          </p:cNvPr>
          <p:cNvSpPr txBox="1"/>
          <p:nvPr/>
        </p:nvSpPr>
        <p:spPr>
          <a:xfrm>
            <a:off x="5631934" y="4089613"/>
            <a:ext cx="798617" cy="1569660"/>
          </a:xfrm>
          <a:prstGeom prst="rect">
            <a:avLst/>
          </a:prstGeom>
          <a:noFill/>
        </p:spPr>
        <p:txBody>
          <a:bodyPr wrap="none" rtlCol="0">
            <a:spAutoFit/>
          </a:bodyPr>
          <a:lstStyle/>
          <a:p>
            <a:r>
              <a:rPr lang="en-US" sz="9600" dirty="0"/>
              <a:t>+</a:t>
            </a:r>
          </a:p>
        </p:txBody>
      </p:sp>
      <p:sp>
        <p:nvSpPr>
          <p:cNvPr id="8" name="TextBox 7">
            <a:extLst>
              <a:ext uri="{FF2B5EF4-FFF2-40B4-BE49-F238E27FC236}">
                <a16:creationId xmlns:a16="http://schemas.microsoft.com/office/drawing/2014/main" id="{02676F46-F7BE-9F64-23DD-0BB1149C2DC4}"/>
              </a:ext>
            </a:extLst>
          </p:cNvPr>
          <p:cNvSpPr txBox="1"/>
          <p:nvPr/>
        </p:nvSpPr>
        <p:spPr>
          <a:xfrm>
            <a:off x="9166641" y="4089613"/>
            <a:ext cx="798617" cy="1569660"/>
          </a:xfrm>
          <a:prstGeom prst="rect">
            <a:avLst/>
          </a:prstGeom>
          <a:noFill/>
        </p:spPr>
        <p:txBody>
          <a:bodyPr wrap="none" rtlCol="0">
            <a:spAutoFit/>
          </a:bodyPr>
          <a:lstStyle/>
          <a:p>
            <a:r>
              <a:rPr lang="en-US" sz="9600" dirty="0"/>
              <a:t>=</a:t>
            </a:r>
          </a:p>
        </p:txBody>
      </p:sp>
      <p:pic>
        <p:nvPicPr>
          <p:cNvPr id="9" name="Picture 4" descr="Vector light bulb design icon">
            <a:extLst>
              <a:ext uri="{FF2B5EF4-FFF2-40B4-BE49-F238E27FC236}">
                <a16:creationId xmlns:a16="http://schemas.microsoft.com/office/drawing/2014/main" id="{3276F920-74C1-A53D-518F-DAEC5B3740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5094" y="3931444"/>
            <a:ext cx="1798989" cy="179898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hart, line chart&#10;&#10;Description automatically generated">
            <a:extLst>
              <a:ext uri="{FF2B5EF4-FFF2-40B4-BE49-F238E27FC236}">
                <a16:creationId xmlns:a16="http://schemas.microsoft.com/office/drawing/2014/main" id="{C22E9283-7F96-209A-09DE-69205E6FEA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2720" y="1025110"/>
            <a:ext cx="5264457" cy="2726775"/>
          </a:xfrm>
          <a:prstGeom prst="rect">
            <a:avLst/>
          </a:prstGeom>
          <a:ln>
            <a:solidFill>
              <a:schemeClr val="tx1"/>
            </a:solidFill>
          </a:ln>
        </p:spPr>
      </p:pic>
    </p:spTree>
    <p:extLst>
      <p:ext uri="{BB962C8B-B14F-4D97-AF65-F5344CB8AC3E}">
        <p14:creationId xmlns:p14="http://schemas.microsoft.com/office/powerpoint/2010/main" val="1174458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ABBFDC-4C7C-CAED-E4C8-A4D68CEF6E10}"/>
              </a:ext>
            </a:extLst>
          </p:cNvPr>
          <p:cNvSpPr>
            <a:spLocks noGrp="1"/>
          </p:cNvSpPr>
          <p:nvPr>
            <p:ph sz="quarter" idx="10"/>
          </p:nvPr>
        </p:nvSpPr>
        <p:spPr/>
        <p:txBody>
          <a:bodyPr numCol="1"/>
          <a:lstStyle/>
          <a:p>
            <a:pPr marL="342900" indent="-342900">
              <a:buFont typeface="Arial" panose="020B0604020202020204" pitchFamily="34" charset="0"/>
              <a:buChar char="•"/>
            </a:pPr>
            <a:r>
              <a:rPr lang="en-US" dirty="0"/>
              <a:t>HEC-RAS computed when needed during events – less frequently than the other models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Inundation mapping produced and upload to FIM based on District determined thresholds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FIA – not run during a forecast but used after events to calculate Flood Damages Reduced</a:t>
            </a:r>
          </a:p>
        </p:txBody>
      </p:sp>
      <p:sp>
        <p:nvSpPr>
          <p:cNvPr id="3" name="Title 2">
            <a:extLst>
              <a:ext uri="{FF2B5EF4-FFF2-40B4-BE49-F238E27FC236}">
                <a16:creationId xmlns:a16="http://schemas.microsoft.com/office/drawing/2014/main" id="{223F8D98-5A22-9C72-1097-5A2752D958DE}"/>
              </a:ext>
            </a:extLst>
          </p:cNvPr>
          <p:cNvSpPr>
            <a:spLocks noGrp="1"/>
          </p:cNvSpPr>
          <p:nvPr>
            <p:ph type="title"/>
          </p:nvPr>
        </p:nvSpPr>
        <p:spPr/>
        <p:txBody>
          <a:bodyPr/>
          <a:lstStyle/>
          <a:p>
            <a:r>
              <a:rPr lang="en-US" dirty="0"/>
              <a:t>Inundation Mapping + HEC-FIA</a:t>
            </a:r>
          </a:p>
        </p:txBody>
      </p:sp>
      <p:sp>
        <p:nvSpPr>
          <p:cNvPr id="4" name="Footer Placeholder 3">
            <a:extLst>
              <a:ext uri="{FF2B5EF4-FFF2-40B4-BE49-F238E27FC236}">
                <a16:creationId xmlns:a16="http://schemas.microsoft.com/office/drawing/2014/main" id="{053CE0E6-8306-EA3E-300E-168441DC5A86}"/>
              </a:ext>
            </a:extLst>
          </p:cNvPr>
          <p:cNvSpPr>
            <a:spLocks noGrp="1"/>
          </p:cNvSpPr>
          <p:nvPr>
            <p:ph type="ftr" sz="quarter" idx="12"/>
          </p:nvPr>
        </p:nvSpPr>
        <p:spPr/>
        <p:txBody>
          <a:bodyPr/>
          <a:lstStyle/>
          <a:p>
            <a:endParaRPr lang="en-US" dirty="0"/>
          </a:p>
        </p:txBody>
      </p:sp>
      <p:pic>
        <p:nvPicPr>
          <p:cNvPr id="5" name="Picture Placeholder 2" descr="Surface chart&#10;&#10;Description automatically generated">
            <a:extLst>
              <a:ext uri="{FF2B5EF4-FFF2-40B4-BE49-F238E27FC236}">
                <a16:creationId xmlns:a16="http://schemas.microsoft.com/office/drawing/2014/main" id="{FDB598B7-5724-C45B-1F2C-3F2D51825F46}"/>
              </a:ext>
            </a:extLst>
          </p:cNvPr>
          <p:cNvPicPr>
            <a:picLocks noChangeAspect="1"/>
          </p:cNvPicPr>
          <p:nvPr/>
        </p:nvPicPr>
        <p:blipFill>
          <a:blip r:embed="rId2"/>
          <a:srcRect t="1189" b="1189"/>
          <a:stretch>
            <a:fillRect/>
          </a:stretch>
        </p:blipFill>
        <p:spPr>
          <a:xfrm>
            <a:off x="2780499" y="2748169"/>
            <a:ext cx="7049301" cy="3893389"/>
          </a:xfrm>
          <a:prstGeom prst="rect">
            <a:avLst/>
          </a:prstGeom>
        </p:spPr>
      </p:pic>
    </p:spTree>
    <p:extLst>
      <p:ext uri="{BB962C8B-B14F-4D97-AF65-F5344CB8AC3E}">
        <p14:creationId xmlns:p14="http://schemas.microsoft.com/office/powerpoint/2010/main" val="4216286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38A7E4-600E-5574-692A-DB3C1E66BD2A}"/>
              </a:ext>
            </a:extLst>
          </p:cNvPr>
          <p:cNvSpPr>
            <a:spLocks noGrp="1"/>
          </p:cNvSpPr>
          <p:nvPr>
            <p:ph sz="quarter" idx="10"/>
          </p:nvPr>
        </p:nvSpPr>
        <p:spPr>
          <a:xfrm>
            <a:off x="266700" y="1028700"/>
            <a:ext cx="6972300" cy="5600700"/>
          </a:xfrm>
        </p:spPr>
        <p:txBody>
          <a:bodyPr numCol="1"/>
          <a:lstStyle/>
          <a:p>
            <a:pPr lvl="1">
              <a:buFont typeface="Arial" panose="020B0604020202020204" pitchFamily="34" charset="0"/>
              <a:buChar char="•"/>
            </a:pPr>
            <a:r>
              <a:rPr lang="en-US" dirty="0"/>
              <a:t>Time &amp; availability to run models frequently</a:t>
            </a:r>
          </a:p>
          <a:p>
            <a:pPr marL="463550" indent="0"/>
            <a:r>
              <a:rPr lang="en-US" dirty="0"/>
              <a:t>enough when balancing other responsibilities</a:t>
            </a:r>
          </a:p>
          <a:p>
            <a:pPr marL="463550" indent="0"/>
            <a:endParaRPr lang="en-US" dirty="0"/>
          </a:p>
          <a:p>
            <a:pPr lvl="1">
              <a:buFont typeface="Arial" panose="020B0604020202020204" pitchFamily="34" charset="0"/>
              <a:buChar char="•"/>
            </a:pPr>
            <a:r>
              <a:rPr lang="en-US" dirty="0"/>
              <a:t>Training other Water Managers to run forecasts</a:t>
            </a:r>
          </a:p>
          <a:p>
            <a:pPr marL="749300" lvl="1"/>
            <a:r>
              <a:rPr lang="en-US" dirty="0"/>
              <a:t>During an event we currently only have two proficient modelers</a:t>
            </a:r>
          </a:p>
          <a:p>
            <a:pPr marL="749300" lvl="1"/>
            <a:endParaRPr lang="en-US" dirty="0"/>
          </a:p>
          <a:p>
            <a:pPr lvl="1">
              <a:buFont typeface="Arial" panose="020B0604020202020204" pitchFamily="34" charset="0"/>
              <a:buChar char="•"/>
            </a:pPr>
            <a:r>
              <a:rPr lang="en-US" dirty="0"/>
              <a:t>Four of our watershed models flow into a fifth model</a:t>
            </a:r>
          </a:p>
          <a:p>
            <a:pPr marL="806450" lvl="1" indent="-342900">
              <a:buFont typeface="Arial" panose="020B0604020202020204" pitchFamily="34" charset="0"/>
              <a:buChar char="‒"/>
            </a:pPr>
            <a:r>
              <a:rPr lang="en-US" dirty="0"/>
              <a:t>Have to pass model results from the 4 into the 5th.</a:t>
            </a:r>
          </a:p>
          <a:p>
            <a:pPr marL="806450" lvl="1" indent="-342900">
              <a:buFont typeface="Arial" panose="020B0604020202020204" pitchFamily="34" charset="0"/>
              <a:buChar char="‒"/>
            </a:pPr>
            <a:r>
              <a:rPr lang="en-US" dirty="0"/>
              <a:t>This also effects our ability get holdouts at all locations in the watershed in order to properly assign benefits to projects that affect multiple sub watersheds.</a:t>
            </a:r>
          </a:p>
          <a:p>
            <a:endParaRPr lang="en-US" dirty="0"/>
          </a:p>
        </p:txBody>
      </p:sp>
      <p:sp>
        <p:nvSpPr>
          <p:cNvPr id="3" name="Title 2">
            <a:extLst>
              <a:ext uri="{FF2B5EF4-FFF2-40B4-BE49-F238E27FC236}">
                <a16:creationId xmlns:a16="http://schemas.microsoft.com/office/drawing/2014/main" id="{BDC6CA49-6432-4C02-2C71-04B28C1F7EA2}"/>
              </a:ext>
            </a:extLst>
          </p:cNvPr>
          <p:cNvSpPr>
            <a:spLocks noGrp="1"/>
          </p:cNvSpPr>
          <p:nvPr>
            <p:ph type="title"/>
          </p:nvPr>
        </p:nvSpPr>
        <p:spPr/>
        <p:txBody>
          <a:bodyPr/>
          <a:lstStyle/>
          <a:p>
            <a:r>
              <a:rPr lang="en-US" dirty="0"/>
              <a:t>Challenges</a:t>
            </a:r>
          </a:p>
        </p:txBody>
      </p:sp>
      <p:sp>
        <p:nvSpPr>
          <p:cNvPr id="4" name="Footer Placeholder 3">
            <a:extLst>
              <a:ext uri="{FF2B5EF4-FFF2-40B4-BE49-F238E27FC236}">
                <a16:creationId xmlns:a16="http://schemas.microsoft.com/office/drawing/2014/main" id="{43C94700-2E9D-7760-0199-0DB452933181}"/>
              </a:ext>
            </a:extLst>
          </p:cNvPr>
          <p:cNvSpPr>
            <a:spLocks noGrp="1"/>
          </p:cNvSpPr>
          <p:nvPr>
            <p:ph type="ftr" sz="quarter" idx="12"/>
          </p:nvPr>
        </p:nvSpPr>
        <p:spPr/>
        <p:txBody>
          <a:bodyPr/>
          <a:lstStyle/>
          <a:p>
            <a:endParaRPr lang="en-US" dirty="0"/>
          </a:p>
        </p:txBody>
      </p:sp>
      <p:pic>
        <p:nvPicPr>
          <p:cNvPr id="10" name="Picture 2" descr="https://authorerincrocker.files.wordpress.com/2015/10/rain_cloud.png">
            <a:extLst>
              <a:ext uri="{FF2B5EF4-FFF2-40B4-BE49-F238E27FC236}">
                <a16:creationId xmlns:a16="http://schemas.microsoft.com/office/drawing/2014/main" id="{7E09C3DE-0714-B084-9AAF-AB96C4B40C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0441" y="861060"/>
            <a:ext cx="3193008" cy="3193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5522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A bridge over a body of water&#10;&#10;Description automatically generated with medium confidence">
            <a:extLst>
              <a:ext uri="{FF2B5EF4-FFF2-40B4-BE49-F238E27FC236}">
                <a16:creationId xmlns:a16="http://schemas.microsoft.com/office/drawing/2014/main" id="{CE3624AB-981B-798C-32A7-10AC5E6A45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0006" y="-1"/>
            <a:ext cx="5361994" cy="4021495"/>
          </a:xfrm>
          <a:prstGeom prst="rect">
            <a:avLst/>
          </a:prstGeom>
          <a:ln>
            <a:solidFill>
              <a:schemeClr val="bg2"/>
            </a:solidFill>
          </a:ln>
        </p:spPr>
      </p:pic>
      <p:sp>
        <p:nvSpPr>
          <p:cNvPr id="2" name="Title 1">
            <a:extLst>
              <a:ext uri="{FF2B5EF4-FFF2-40B4-BE49-F238E27FC236}">
                <a16:creationId xmlns:a16="http://schemas.microsoft.com/office/drawing/2014/main" id="{8F9C2293-C203-7D8F-4432-C253426F04C2}"/>
              </a:ext>
            </a:extLst>
          </p:cNvPr>
          <p:cNvSpPr>
            <a:spLocks noGrp="1"/>
          </p:cNvSpPr>
          <p:nvPr>
            <p:ph type="title"/>
          </p:nvPr>
        </p:nvSpPr>
        <p:spPr>
          <a:xfrm>
            <a:off x="838200" y="22402"/>
            <a:ext cx="6338207" cy="1325563"/>
          </a:xfrm>
        </p:spPr>
        <p:txBody>
          <a:bodyPr/>
          <a:lstStyle/>
          <a:p>
            <a:r>
              <a:rPr lang="en-US" dirty="0">
                <a:solidFill>
                  <a:schemeClr val="tx1"/>
                </a:solidFill>
              </a:rPr>
              <a:t>APRIL 2024 FLOOD EVENT</a:t>
            </a:r>
            <a:br>
              <a:rPr lang="en-US" dirty="0">
                <a:solidFill>
                  <a:schemeClr val="tx1"/>
                </a:solidFill>
              </a:rPr>
            </a:br>
            <a:r>
              <a:rPr lang="en-US" sz="1800" dirty="0">
                <a:solidFill>
                  <a:schemeClr val="tx1"/>
                </a:solidFill>
              </a:rPr>
              <a:t>4-5” or rainfall over 4 days</a:t>
            </a:r>
          </a:p>
        </p:txBody>
      </p:sp>
      <p:pic>
        <p:nvPicPr>
          <p:cNvPr id="14" name="Picture 13" descr="A picture containing tree, outdoor&#10;&#10;Description automatically generated">
            <a:extLst>
              <a:ext uri="{FF2B5EF4-FFF2-40B4-BE49-F238E27FC236}">
                <a16:creationId xmlns:a16="http://schemas.microsoft.com/office/drawing/2014/main" id="{DDE32A90-001A-6B2F-FC6B-F9601FDFA3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5400000">
            <a:off x="3357588" y="1620134"/>
            <a:ext cx="3807444" cy="3137392"/>
          </a:xfrm>
          <a:prstGeom prst="rect">
            <a:avLst/>
          </a:prstGeom>
          <a:ln>
            <a:solidFill>
              <a:schemeClr val="bg2"/>
            </a:solidFill>
          </a:ln>
          <a:effectLst/>
        </p:spPr>
      </p:pic>
      <p:pic>
        <p:nvPicPr>
          <p:cNvPr id="18" name="Picture 17" descr="A body of water with a bridge and trees around it&#10;&#10;Description automatically generated with low confidence">
            <a:extLst>
              <a:ext uri="{FF2B5EF4-FFF2-40B4-BE49-F238E27FC236}">
                <a16:creationId xmlns:a16="http://schemas.microsoft.com/office/drawing/2014/main" id="{9EB487D7-E383-0979-86F1-866A4454DC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288187"/>
            <a:ext cx="3197595" cy="1800246"/>
          </a:xfrm>
          <a:prstGeom prst="rect">
            <a:avLst/>
          </a:prstGeom>
          <a:ln>
            <a:solidFill>
              <a:schemeClr val="bg2"/>
            </a:solidFill>
          </a:ln>
          <a:effectLst/>
        </p:spPr>
      </p:pic>
      <p:pic>
        <p:nvPicPr>
          <p:cNvPr id="21" name="Picture 20" descr="A picture containing outdoor, tree, nature, spring&#10;&#10;Description automatically generated">
            <a:extLst>
              <a:ext uri="{FF2B5EF4-FFF2-40B4-BE49-F238E27FC236}">
                <a16:creationId xmlns:a16="http://schemas.microsoft.com/office/drawing/2014/main" id="{99D07D5B-24BA-0DE0-FBE3-A52DA5C508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4376057"/>
            <a:ext cx="4408425" cy="2481943"/>
          </a:xfrm>
          <a:prstGeom prst="rect">
            <a:avLst/>
          </a:prstGeom>
          <a:ln>
            <a:solidFill>
              <a:schemeClr val="bg2"/>
            </a:solidFill>
          </a:ln>
        </p:spPr>
      </p:pic>
      <p:pic>
        <p:nvPicPr>
          <p:cNvPr id="25" name="Picture 24" descr="A picture containing nature, outdoor, ground, waterfall&#10;&#10;Description automatically generated">
            <a:extLst>
              <a:ext uri="{FF2B5EF4-FFF2-40B4-BE49-F238E27FC236}">
                <a16:creationId xmlns:a16="http://schemas.microsoft.com/office/drawing/2014/main" id="{2AC28365-7538-9C33-D227-E508968E23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9525241" y="3236135"/>
            <a:ext cx="3047724" cy="2285793"/>
          </a:xfrm>
          <a:prstGeom prst="rect">
            <a:avLst/>
          </a:prstGeom>
          <a:ln>
            <a:solidFill>
              <a:schemeClr val="bg2"/>
            </a:solidFill>
          </a:ln>
        </p:spPr>
      </p:pic>
      <p:pic>
        <p:nvPicPr>
          <p:cNvPr id="13" name="Picture 12">
            <a:extLst>
              <a:ext uri="{FF2B5EF4-FFF2-40B4-BE49-F238E27FC236}">
                <a16:creationId xmlns:a16="http://schemas.microsoft.com/office/drawing/2014/main" id="{CC49B940-55FF-FF6F-4455-F6D6EDE38691}"/>
              </a:ext>
            </a:extLst>
          </p:cNvPr>
          <p:cNvPicPr>
            <a:picLocks noChangeAspect="1"/>
          </p:cNvPicPr>
          <p:nvPr/>
        </p:nvPicPr>
        <p:blipFill rotWithShape="1">
          <a:blip r:embed="rId7"/>
          <a:srcRect t="12991"/>
          <a:stretch/>
        </p:blipFill>
        <p:spPr>
          <a:xfrm>
            <a:off x="5570463" y="4021494"/>
            <a:ext cx="4335743" cy="2829370"/>
          </a:xfrm>
          <a:prstGeom prst="rect">
            <a:avLst/>
          </a:prstGeom>
          <a:ln>
            <a:solidFill>
              <a:schemeClr val="bg2"/>
            </a:solidFill>
          </a:ln>
          <a:effectLst/>
        </p:spPr>
      </p:pic>
      <p:pic>
        <p:nvPicPr>
          <p:cNvPr id="12" name="Picture 11">
            <a:extLst>
              <a:ext uri="{FF2B5EF4-FFF2-40B4-BE49-F238E27FC236}">
                <a16:creationId xmlns:a16="http://schemas.microsoft.com/office/drawing/2014/main" id="{748D1F31-E1D7-B305-C1F5-80CAE57FB579}"/>
              </a:ext>
            </a:extLst>
          </p:cNvPr>
          <p:cNvPicPr>
            <a:picLocks noChangeAspect="1"/>
          </p:cNvPicPr>
          <p:nvPr/>
        </p:nvPicPr>
        <p:blipFill rotWithShape="1">
          <a:blip r:embed="rId8"/>
          <a:srcRect t="12599" b="5919"/>
          <a:stretch/>
        </p:blipFill>
        <p:spPr>
          <a:xfrm>
            <a:off x="1108663" y="2745296"/>
            <a:ext cx="2645143" cy="1630761"/>
          </a:xfrm>
          <a:prstGeom prst="rect">
            <a:avLst/>
          </a:prstGeom>
          <a:ln>
            <a:solidFill>
              <a:schemeClr val="bg2"/>
            </a:solidFill>
          </a:ln>
          <a:effectLst/>
        </p:spPr>
      </p:pic>
      <p:sp>
        <p:nvSpPr>
          <p:cNvPr id="26" name="TextBox 25">
            <a:extLst>
              <a:ext uri="{FF2B5EF4-FFF2-40B4-BE49-F238E27FC236}">
                <a16:creationId xmlns:a16="http://schemas.microsoft.com/office/drawing/2014/main" id="{EF4C2460-68EC-CD1F-1D68-205C7AACC5B7}"/>
              </a:ext>
            </a:extLst>
          </p:cNvPr>
          <p:cNvSpPr txBox="1"/>
          <p:nvPr/>
        </p:nvSpPr>
        <p:spPr>
          <a:xfrm>
            <a:off x="8497455" y="5036"/>
            <a:ext cx="3694545" cy="1477328"/>
          </a:xfrm>
          <a:prstGeom prst="rect">
            <a:avLst/>
          </a:prstGeom>
          <a:noFill/>
        </p:spPr>
        <p:txBody>
          <a:bodyPr wrap="square" rtlCol="0">
            <a:spAutoFit/>
          </a:bodyPr>
          <a:lstStyle/>
          <a:p>
            <a:r>
              <a:rPr lang="en-US" b="1" dirty="0">
                <a:solidFill>
                  <a:schemeClr val="tx2"/>
                </a:solidFill>
              </a:rPr>
              <a:t>Curwensville Lake</a:t>
            </a:r>
          </a:p>
          <a:p>
            <a:pPr marL="285750" indent="-285750">
              <a:buFont typeface="Arial" panose="020B0604020202020204" pitchFamily="34" charset="0"/>
              <a:buChar char="•"/>
            </a:pPr>
            <a:r>
              <a:rPr lang="en-US" b="1" dirty="0">
                <a:solidFill>
                  <a:schemeClr val="tx2"/>
                </a:solidFill>
              </a:rPr>
              <a:t>peaked at 51% flood storage used</a:t>
            </a:r>
          </a:p>
          <a:p>
            <a:pPr marL="285750" indent="-285750">
              <a:buFont typeface="Arial" panose="020B0604020202020204" pitchFamily="34" charset="0"/>
              <a:buChar char="•"/>
            </a:pPr>
            <a:r>
              <a:rPr lang="en-US" b="1" dirty="0">
                <a:solidFill>
                  <a:schemeClr val="tx2"/>
                </a:solidFill>
              </a:rPr>
              <a:t>43’ high (57,500 ac-ft)</a:t>
            </a:r>
          </a:p>
          <a:p>
            <a:pPr marL="285750" indent="-285750">
              <a:buFont typeface="Arial" panose="020B0604020202020204" pitchFamily="34" charset="0"/>
              <a:buChar char="•"/>
            </a:pPr>
            <a:r>
              <a:rPr lang="en-US" b="1" dirty="0">
                <a:solidFill>
                  <a:schemeClr val="tx2"/>
                </a:solidFill>
              </a:rPr>
              <a:t>3</a:t>
            </a:r>
            <a:r>
              <a:rPr lang="en-US" b="1" baseline="30000" dirty="0">
                <a:solidFill>
                  <a:schemeClr val="tx2"/>
                </a:solidFill>
              </a:rPr>
              <a:t>rd</a:t>
            </a:r>
            <a:r>
              <a:rPr lang="en-US" b="1" dirty="0">
                <a:solidFill>
                  <a:schemeClr val="tx2"/>
                </a:solidFill>
              </a:rPr>
              <a:t> highest pool of record</a:t>
            </a:r>
          </a:p>
        </p:txBody>
      </p:sp>
      <p:sp>
        <p:nvSpPr>
          <p:cNvPr id="27" name="TextBox 26">
            <a:extLst>
              <a:ext uri="{FF2B5EF4-FFF2-40B4-BE49-F238E27FC236}">
                <a16:creationId xmlns:a16="http://schemas.microsoft.com/office/drawing/2014/main" id="{62CE2C8F-2EC4-E6B6-88D1-FAF29D187EEC}"/>
              </a:ext>
            </a:extLst>
          </p:cNvPr>
          <p:cNvSpPr txBox="1"/>
          <p:nvPr/>
        </p:nvSpPr>
        <p:spPr>
          <a:xfrm>
            <a:off x="9845087" y="2965760"/>
            <a:ext cx="2476500" cy="369332"/>
          </a:xfrm>
          <a:prstGeom prst="rect">
            <a:avLst/>
          </a:prstGeom>
          <a:noFill/>
        </p:spPr>
        <p:txBody>
          <a:bodyPr wrap="square" rtlCol="0">
            <a:spAutoFit/>
          </a:bodyPr>
          <a:lstStyle/>
          <a:p>
            <a:r>
              <a:rPr lang="en-US" b="1" dirty="0"/>
              <a:t>Release = ~4,000 cfs</a:t>
            </a:r>
          </a:p>
        </p:txBody>
      </p:sp>
      <p:sp>
        <p:nvSpPr>
          <p:cNvPr id="28" name="TextBox 27">
            <a:extLst>
              <a:ext uri="{FF2B5EF4-FFF2-40B4-BE49-F238E27FC236}">
                <a16:creationId xmlns:a16="http://schemas.microsoft.com/office/drawing/2014/main" id="{8D68A6E4-D570-11C9-DEF9-9FEB83AA29E8}"/>
              </a:ext>
            </a:extLst>
          </p:cNvPr>
          <p:cNvSpPr txBox="1"/>
          <p:nvPr/>
        </p:nvSpPr>
        <p:spPr>
          <a:xfrm>
            <a:off x="5792222" y="4187691"/>
            <a:ext cx="2557110" cy="369332"/>
          </a:xfrm>
          <a:prstGeom prst="rect">
            <a:avLst/>
          </a:prstGeom>
          <a:noFill/>
        </p:spPr>
        <p:txBody>
          <a:bodyPr wrap="none" rtlCol="0">
            <a:spAutoFit/>
          </a:bodyPr>
          <a:lstStyle/>
          <a:p>
            <a:r>
              <a:rPr lang="en-US" b="1" dirty="0"/>
              <a:t>Release = ~13,000 cfs</a:t>
            </a:r>
          </a:p>
        </p:txBody>
      </p:sp>
      <p:sp>
        <p:nvSpPr>
          <p:cNvPr id="29" name="TextBox 28">
            <a:extLst>
              <a:ext uri="{FF2B5EF4-FFF2-40B4-BE49-F238E27FC236}">
                <a16:creationId xmlns:a16="http://schemas.microsoft.com/office/drawing/2014/main" id="{429CBD5A-902F-37A4-9C58-FF05EE9B795D}"/>
              </a:ext>
            </a:extLst>
          </p:cNvPr>
          <p:cNvSpPr txBox="1"/>
          <p:nvPr/>
        </p:nvSpPr>
        <p:spPr>
          <a:xfrm>
            <a:off x="208469" y="4376057"/>
            <a:ext cx="3991876" cy="1068323"/>
          </a:xfrm>
          <a:prstGeom prst="rect">
            <a:avLst/>
          </a:prstGeom>
          <a:noFill/>
        </p:spPr>
        <p:txBody>
          <a:bodyPr wrap="square" rtlCol="0">
            <a:spAutoFit/>
          </a:bodyPr>
          <a:lstStyle/>
          <a:p>
            <a:r>
              <a:rPr lang="en-US" sz="1600" b="1" dirty="0">
                <a:solidFill>
                  <a:schemeClr val="tx2"/>
                </a:solidFill>
              </a:rPr>
              <a:t>Raystown Lake</a:t>
            </a:r>
          </a:p>
          <a:p>
            <a:pPr marL="285750" indent="-285750">
              <a:buFont typeface="Arial" panose="020B0604020202020204" pitchFamily="34" charset="0"/>
              <a:buChar char="•"/>
            </a:pPr>
            <a:r>
              <a:rPr lang="en-US" sz="1600" b="1" dirty="0">
                <a:solidFill>
                  <a:schemeClr val="tx2"/>
                </a:solidFill>
              </a:rPr>
              <a:t>peaked at 40% flood storage used</a:t>
            </a:r>
          </a:p>
          <a:p>
            <a:pPr marL="285750" indent="-285750">
              <a:buFont typeface="Arial" panose="020B0604020202020204" pitchFamily="34" charset="0"/>
              <a:buChar char="•"/>
            </a:pPr>
            <a:r>
              <a:rPr lang="en-US" sz="1600" b="1" dirty="0">
                <a:solidFill>
                  <a:schemeClr val="tx2"/>
                </a:solidFill>
              </a:rPr>
              <a:t>20’ high (154,400 ac-ft)</a:t>
            </a:r>
          </a:p>
          <a:p>
            <a:pPr marL="285750" indent="-285750">
              <a:buFont typeface="Arial" panose="020B0604020202020204" pitchFamily="34" charset="0"/>
              <a:buChar char="•"/>
            </a:pPr>
            <a:r>
              <a:rPr lang="en-US" sz="1600" b="1" dirty="0">
                <a:solidFill>
                  <a:schemeClr val="tx2"/>
                </a:solidFill>
              </a:rPr>
              <a:t>7</a:t>
            </a:r>
            <a:r>
              <a:rPr lang="en-US" sz="1600" b="1" baseline="30000" dirty="0">
                <a:solidFill>
                  <a:schemeClr val="tx2"/>
                </a:solidFill>
              </a:rPr>
              <a:t>th</a:t>
            </a:r>
            <a:r>
              <a:rPr lang="en-US" sz="1600" b="1" dirty="0">
                <a:solidFill>
                  <a:schemeClr val="tx2"/>
                </a:solidFill>
              </a:rPr>
              <a:t> highest pool of record</a:t>
            </a:r>
          </a:p>
        </p:txBody>
      </p:sp>
    </p:spTree>
    <p:extLst>
      <p:ext uri="{BB962C8B-B14F-4D97-AF65-F5344CB8AC3E}">
        <p14:creationId xmlns:p14="http://schemas.microsoft.com/office/powerpoint/2010/main" val="569096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0D66B6-50CA-8BD4-5047-9BB19C4661CF}"/>
              </a:ext>
            </a:extLst>
          </p:cNvPr>
          <p:cNvSpPr>
            <a:spLocks noGrp="1"/>
          </p:cNvSpPr>
          <p:nvPr>
            <p:ph type="title"/>
          </p:nvPr>
        </p:nvSpPr>
        <p:spPr/>
        <p:txBody>
          <a:bodyPr/>
          <a:lstStyle/>
          <a:p>
            <a:r>
              <a:rPr lang="en-US" dirty="0"/>
              <a:t>District Background</a:t>
            </a:r>
          </a:p>
        </p:txBody>
      </p:sp>
      <p:sp>
        <p:nvSpPr>
          <p:cNvPr id="4" name="Footer Placeholder 3">
            <a:extLst>
              <a:ext uri="{FF2B5EF4-FFF2-40B4-BE49-F238E27FC236}">
                <a16:creationId xmlns:a16="http://schemas.microsoft.com/office/drawing/2014/main" id="{C3643300-50FF-F1C8-ACC9-595552953E03}"/>
              </a:ext>
            </a:extLst>
          </p:cNvPr>
          <p:cNvSpPr>
            <a:spLocks noGrp="1"/>
          </p:cNvSpPr>
          <p:nvPr>
            <p:ph type="ftr" sz="quarter" idx="12"/>
          </p:nvPr>
        </p:nvSpPr>
        <p:spPr/>
        <p:txBody>
          <a:bodyPr/>
          <a:lstStyle/>
          <a:p>
            <a:endParaRPr lang="en-US" dirty="0"/>
          </a:p>
        </p:txBody>
      </p:sp>
      <p:pic>
        <p:nvPicPr>
          <p:cNvPr id="5" name="Content Placeholder 4">
            <a:extLst>
              <a:ext uri="{FF2B5EF4-FFF2-40B4-BE49-F238E27FC236}">
                <a16:creationId xmlns:a16="http://schemas.microsoft.com/office/drawing/2014/main" id="{B2896F44-8DA9-FD1A-8C73-3E48C80DC1D4}"/>
              </a:ext>
            </a:extLst>
          </p:cNvPr>
          <p:cNvPicPr>
            <a:picLocks noGrp="1" noChangeAspect="1"/>
          </p:cNvPicPr>
          <p:nvPr>
            <p:ph sz="quarter" idx="10"/>
          </p:nvPr>
        </p:nvPicPr>
        <p:blipFill rotWithShape="1">
          <a:blip r:embed="rId3"/>
          <a:srcRect l="2500" r="833"/>
          <a:stretch/>
        </p:blipFill>
        <p:spPr>
          <a:xfrm>
            <a:off x="801618" y="1028700"/>
            <a:ext cx="10588763" cy="5600700"/>
          </a:xfrm>
          <a:prstGeom prst="rect">
            <a:avLst/>
          </a:prstGeom>
          <a:ln>
            <a:solidFill>
              <a:schemeClr val="tx1"/>
            </a:solidFill>
          </a:ln>
        </p:spPr>
      </p:pic>
    </p:spTree>
    <p:extLst>
      <p:ext uri="{BB962C8B-B14F-4D97-AF65-F5344CB8AC3E}">
        <p14:creationId xmlns:p14="http://schemas.microsoft.com/office/powerpoint/2010/main" val="94323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1D1AEF-F687-74BF-5D5C-C2375B74D28C}"/>
              </a:ext>
            </a:extLst>
          </p:cNvPr>
          <p:cNvSpPr>
            <a:spLocks noGrp="1"/>
          </p:cNvSpPr>
          <p:nvPr>
            <p:ph type="title"/>
          </p:nvPr>
        </p:nvSpPr>
        <p:spPr/>
        <p:txBody>
          <a:bodyPr/>
          <a:lstStyle/>
          <a:p>
            <a:r>
              <a:rPr lang="en-US" dirty="0"/>
              <a:t>District Background</a:t>
            </a:r>
          </a:p>
        </p:txBody>
      </p:sp>
      <p:sp>
        <p:nvSpPr>
          <p:cNvPr id="4" name="Footer Placeholder 3">
            <a:extLst>
              <a:ext uri="{FF2B5EF4-FFF2-40B4-BE49-F238E27FC236}">
                <a16:creationId xmlns:a16="http://schemas.microsoft.com/office/drawing/2014/main" id="{27755E33-0618-B62C-7F11-A3040EC2EC89}"/>
              </a:ext>
            </a:extLst>
          </p:cNvPr>
          <p:cNvSpPr>
            <a:spLocks noGrp="1"/>
          </p:cNvSpPr>
          <p:nvPr>
            <p:ph type="ftr" sz="quarter" idx="12"/>
          </p:nvPr>
        </p:nvSpPr>
        <p:spPr/>
        <p:txBody>
          <a:bodyPr/>
          <a:lstStyle/>
          <a:p>
            <a:endParaRPr lang="en-US" dirty="0"/>
          </a:p>
        </p:txBody>
      </p:sp>
      <p:pic>
        <p:nvPicPr>
          <p:cNvPr id="2" name="Content Placeholder 5">
            <a:extLst>
              <a:ext uri="{FF2B5EF4-FFF2-40B4-BE49-F238E27FC236}">
                <a16:creationId xmlns:a16="http://schemas.microsoft.com/office/drawing/2014/main" id="{062C60A5-2D89-39BD-003C-AB0540EBB50D}"/>
              </a:ext>
            </a:extLst>
          </p:cNvPr>
          <p:cNvPicPr>
            <a:picLocks noChangeAspect="1"/>
          </p:cNvPicPr>
          <p:nvPr/>
        </p:nvPicPr>
        <p:blipFill rotWithShape="1">
          <a:blip r:embed="rId2" cstate="print"/>
          <a:stretch/>
        </p:blipFill>
        <p:spPr>
          <a:xfrm>
            <a:off x="0" y="961901"/>
            <a:ext cx="4489717" cy="5810223"/>
          </a:xfrm>
          <a:prstGeom prst="rect">
            <a:avLst/>
          </a:prstGeom>
        </p:spPr>
      </p:pic>
      <p:sp>
        <p:nvSpPr>
          <p:cNvPr id="6" name="Content Placeholder 10">
            <a:extLst>
              <a:ext uri="{FF2B5EF4-FFF2-40B4-BE49-F238E27FC236}">
                <a16:creationId xmlns:a16="http://schemas.microsoft.com/office/drawing/2014/main" id="{31EF6AFD-1AC6-FE9D-44F3-046C886FC621}"/>
              </a:ext>
            </a:extLst>
          </p:cNvPr>
          <p:cNvSpPr>
            <a:spLocks noGrp="1"/>
          </p:cNvSpPr>
          <p:nvPr>
            <p:ph sz="quarter" idx="10"/>
          </p:nvPr>
        </p:nvSpPr>
        <p:spPr>
          <a:xfrm>
            <a:off x="4489717" y="1128319"/>
            <a:ext cx="7863008" cy="5600700"/>
          </a:xfrm>
        </p:spPr>
        <p:txBody>
          <a:bodyPr numCol="1">
            <a:normAutofit/>
          </a:bodyPr>
          <a:lstStyle/>
          <a:p>
            <a:pPr lvl="1">
              <a:buFont typeface="Arial" panose="020B0604020202020204" pitchFamily="34" charset="0"/>
              <a:buChar char="•"/>
            </a:pPr>
            <a:r>
              <a:rPr lang="en-US" sz="2000" dirty="0">
                <a:solidFill>
                  <a:schemeClr val="tx1"/>
                </a:solidFill>
              </a:rPr>
              <a:t>Two main river systems across five states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Susquehanna River Basin (5 separate watershed models)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Potomac River Basin (1 watershed model)</a:t>
            </a:r>
          </a:p>
          <a:p>
            <a:pPr marL="806450" lvl="1" indent="-342900" fontAlgn="base">
              <a:spcBef>
                <a:spcPct val="20000"/>
              </a:spcBef>
              <a:spcAft>
                <a:spcPct val="0"/>
              </a:spcAft>
              <a:buSzPct val="75000"/>
              <a:buFont typeface="Courier New" panose="02070309020205020404" pitchFamily="49" charset="0"/>
              <a:buChar char="o"/>
            </a:pPr>
            <a:endParaRPr lang="en-US" sz="2000" dirty="0">
              <a:solidFill>
                <a:schemeClr val="tx1"/>
              </a:solidFill>
            </a:endParaRPr>
          </a:p>
          <a:p>
            <a:pPr lvl="1">
              <a:buFont typeface="Arial" panose="020B0604020202020204" pitchFamily="34" charset="0"/>
              <a:buChar char="•"/>
            </a:pPr>
            <a:r>
              <a:rPr lang="en-US" sz="2000" dirty="0">
                <a:solidFill>
                  <a:schemeClr val="tx1"/>
                </a:solidFill>
              </a:rPr>
              <a:t>17 projects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2 are State owned and operated</a:t>
            </a:r>
          </a:p>
          <a:p>
            <a:pPr marL="806450" lvl="1" indent="-342900" fontAlgn="base">
              <a:spcBef>
                <a:spcPct val="20000"/>
              </a:spcBef>
              <a:spcAft>
                <a:spcPct val="0"/>
              </a:spcAft>
              <a:buSzPct val="75000"/>
              <a:buFont typeface="Courier New" panose="02070309020205020404" pitchFamily="49" charset="0"/>
              <a:buChar char="o"/>
            </a:pPr>
            <a:endParaRPr lang="en-US" sz="2000" dirty="0">
              <a:solidFill>
                <a:schemeClr val="tx1"/>
              </a:solidFill>
            </a:endParaRPr>
          </a:p>
          <a:p>
            <a:pPr lvl="1">
              <a:buFont typeface="Arial" panose="020B0604020202020204" pitchFamily="34" charset="0"/>
              <a:buChar char="•"/>
            </a:pPr>
            <a:r>
              <a:rPr lang="en-US" sz="2000" dirty="0">
                <a:solidFill>
                  <a:schemeClr val="tx1"/>
                </a:solidFill>
              </a:rPr>
              <a:t>Project Purposes</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Flood Control</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Water Quality</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Water Supply</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Recreation</a:t>
            </a:r>
          </a:p>
          <a:p>
            <a:pPr marL="806450" lvl="1" indent="-342900" fontAlgn="base">
              <a:spcBef>
                <a:spcPct val="20000"/>
              </a:spcBef>
              <a:spcAft>
                <a:spcPct val="0"/>
              </a:spcAft>
              <a:buSzPct val="75000"/>
              <a:buFont typeface="Courier New" panose="02070309020205020404" pitchFamily="49" charset="0"/>
              <a:buChar char="o"/>
            </a:pPr>
            <a:r>
              <a:rPr lang="en-US" sz="2000" dirty="0">
                <a:solidFill>
                  <a:schemeClr val="tx1"/>
                </a:solidFill>
              </a:rPr>
              <a:t>Hydropower (Non-Federal)</a:t>
            </a:r>
          </a:p>
          <a:p>
            <a:endParaRPr lang="en-US" dirty="0"/>
          </a:p>
          <a:p>
            <a:endParaRPr lang="en-US" dirty="0"/>
          </a:p>
        </p:txBody>
      </p:sp>
      <p:pic>
        <p:nvPicPr>
          <p:cNvPr id="8" name="Picture 7">
            <a:extLst>
              <a:ext uri="{FF2B5EF4-FFF2-40B4-BE49-F238E27FC236}">
                <a16:creationId xmlns:a16="http://schemas.microsoft.com/office/drawing/2014/main" id="{91A9D63E-F04F-5643-421B-F83621A421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8220" y="2847697"/>
            <a:ext cx="3154679" cy="3380765"/>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591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A2C1A0-2033-8681-6303-BE778D7C401F}"/>
              </a:ext>
            </a:extLst>
          </p:cNvPr>
          <p:cNvSpPr>
            <a:spLocks noGrp="1"/>
          </p:cNvSpPr>
          <p:nvPr>
            <p:ph sz="quarter" idx="10"/>
          </p:nvPr>
        </p:nvSpPr>
        <p:spPr/>
        <p:txBody>
          <a:bodyPr/>
          <a:lstStyle/>
          <a:p>
            <a:pPr marL="342900" indent="-342900">
              <a:buFont typeface="Arial" panose="020B0604020202020204" pitchFamily="34" charset="0"/>
              <a:buChar char="•"/>
            </a:pPr>
            <a:r>
              <a:rPr lang="en-US" sz="2000" dirty="0"/>
              <a:t>Late 1990’s</a:t>
            </a:r>
          </a:p>
          <a:p>
            <a:pPr marL="857250" lvl="1" indent="-342900">
              <a:buFontTx/>
              <a:buChar char="-"/>
            </a:pPr>
            <a:r>
              <a:rPr lang="en-US" sz="1600" dirty="0"/>
              <a:t>NAB one of four sites selected to test the first ever version of CWMS (1997)</a:t>
            </a:r>
          </a:p>
          <a:p>
            <a:pPr marL="857250" lvl="1" indent="-342900">
              <a:buFontTx/>
              <a:buChar char="-"/>
            </a:pPr>
            <a:r>
              <a:rPr lang="en-US" sz="1600" dirty="0"/>
              <a:t>The Bald Eagle Creek watershed was selected by HEC for their internal model testing </a:t>
            </a:r>
          </a:p>
          <a:p>
            <a:pPr marL="857250" lvl="1" indent="-342900">
              <a:buFontTx/>
              <a:buChar char="-"/>
            </a:pPr>
            <a:r>
              <a:rPr lang="en-US" sz="1600" dirty="0"/>
              <a:t>Goal was to replicate WCDS data validation, storage and visualization</a:t>
            </a:r>
          </a:p>
          <a:p>
            <a:pPr marL="857250" lvl="1" indent="-342900">
              <a:buFontTx/>
              <a:buChar char="-"/>
            </a:pPr>
            <a:r>
              <a:rPr lang="en-US" sz="1600" dirty="0"/>
              <a:t>Modeling was not part of the daily reservoir decision making process</a:t>
            </a:r>
          </a:p>
          <a:p>
            <a:pPr marL="347663" lvl="1" indent="-342900">
              <a:buFont typeface="Arial" panose="020B0604020202020204" pitchFamily="34" charset="0"/>
              <a:buChar char="•"/>
            </a:pPr>
            <a:r>
              <a:rPr lang="en-US" sz="2000" dirty="0"/>
              <a:t>Early 2000’s</a:t>
            </a:r>
          </a:p>
          <a:p>
            <a:pPr marL="690563" lvl="2" indent="-285750">
              <a:buFontTx/>
              <a:buChar char="-"/>
            </a:pPr>
            <a:r>
              <a:rPr lang="en-US" sz="1600" dirty="0"/>
              <a:t>NAB begins initial CWMS model development (Juniata River Basin)</a:t>
            </a:r>
          </a:p>
          <a:p>
            <a:pPr marL="347663" lvl="2" indent="-342900"/>
            <a:r>
              <a:rPr lang="en-US" sz="2000" dirty="0"/>
              <a:t>2010-2020</a:t>
            </a:r>
          </a:p>
          <a:p>
            <a:pPr marL="804863" lvl="3" indent="-342900"/>
            <a:r>
              <a:rPr lang="en-US" sz="1600" dirty="0"/>
              <a:t>2013 thru 2018 - Watershed models for NAB developed through the National CWMS Implementation Plan</a:t>
            </a:r>
          </a:p>
          <a:p>
            <a:pPr marL="804863" lvl="3" indent="-342900"/>
            <a:r>
              <a:rPr lang="en-US" sz="1600" dirty="0"/>
              <a:t>Began working on model implementation in 2018</a:t>
            </a:r>
          </a:p>
          <a:p>
            <a:pPr marL="804863" lvl="3" indent="-342900"/>
            <a:r>
              <a:rPr lang="en-US" sz="1600" dirty="0"/>
              <a:t>Pilot tested the T7 implementation and been on T7 as production server since FY19</a:t>
            </a:r>
          </a:p>
          <a:p>
            <a:pPr marL="804863" lvl="3" indent="-342900"/>
            <a:r>
              <a:rPr lang="en-US" sz="1600" dirty="0"/>
              <a:t>Help HEC test various versions of CWMS;</a:t>
            </a:r>
          </a:p>
          <a:p>
            <a:pPr marL="461963" lvl="3" indent="0">
              <a:buNone/>
            </a:pPr>
            <a:r>
              <a:rPr lang="en-US" sz="1600" dirty="0"/>
              <a:t>	involved since 3.2.1</a:t>
            </a:r>
          </a:p>
          <a:p>
            <a:pPr marL="461963" lvl="3" indent="0">
              <a:buNone/>
            </a:pPr>
            <a:endParaRPr lang="en-US" sz="1600" dirty="0">
              <a:solidFill>
                <a:srgbClr val="FF0000"/>
              </a:solidFill>
            </a:endParaRPr>
          </a:p>
          <a:p>
            <a:pPr lvl="3">
              <a:buFont typeface="Arial" panose="020B0604020202020204" pitchFamily="34" charset="0"/>
              <a:buChar char="•"/>
            </a:pPr>
            <a:r>
              <a:rPr lang="en-US" sz="1800" dirty="0">
                <a:solidFill>
                  <a:schemeClr val="tx1"/>
                </a:solidFill>
              </a:rPr>
              <a:t>Last Few Years</a:t>
            </a:r>
          </a:p>
          <a:p>
            <a:pPr lvl="4">
              <a:buFont typeface="Arial" panose="020B0604020202020204" pitchFamily="34" charset="0"/>
              <a:buChar char="•"/>
            </a:pPr>
            <a:r>
              <a:rPr lang="en-US" sz="1600" dirty="0">
                <a:solidFill>
                  <a:schemeClr val="tx1"/>
                </a:solidFill>
              </a:rPr>
              <a:t>Continued daily CWMS modeling</a:t>
            </a:r>
          </a:p>
          <a:p>
            <a:pPr lvl="4">
              <a:buFont typeface="Arial" panose="020B0604020202020204" pitchFamily="34" charset="0"/>
              <a:buChar char="•"/>
            </a:pPr>
            <a:r>
              <a:rPr lang="en-US" sz="1600" dirty="0">
                <a:solidFill>
                  <a:schemeClr val="tx1"/>
                </a:solidFill>
              </a:rPr>
              <a:t>Improved snowmelt modeling in HMS</a:t>
            </a:r>
          </a:p>
          <a:p>
            <a:pPr lvl="4">
              <a:buFont typeface="Arial" panose="020B0604020202020204" pitchFamily="34" charset="0"/>
              <a:buChar char="•"/>
            </a:pPr>
            <a:r>
              <a:rPr lang="en-US" sz="1600" dirty="0">
                <a:solidFill>
                  <a:schemeClr val="tx1"/>
                </a:solidFill>
              </a:rPr>
              <a:t>Improved reporting and frequency of forecasting</a:t>
            </a:r>
          </a:p>
          <a:p>
            <a:pPr lvl="4">
              <a:buFont typeface="Arial" panose="020B0604020202020204" pitchFamily="34" charset="0"/>
              <a:buChar char="•"/>
            </a:pPr>
            <a:r>
              <a:rPr lang="en-US" sz="1600" dirty="0">
                <a:solidFill>
                  <a:schemeClr val="tx1"/>
                </a:solidFill>
              </a:rPr>
              <a:t>Implemented FDR across all watersheds</a:t>
            </a:r>
          </a:p>
          <a:p>
            <a:pPr lvl="4">
              <a:buFont typeface="Arial" panose="020B0604020202020204" pitchFamily="34" charset="0"/>
              <a:buChar char="•"/>
            </a:pPr>
            <a:r>
              <a:rPr lang="en-US" sz="1600" dirty="0">
                <a:solidFill>
                  <a:schemeClr val="tx1"/>
                </a:solidFill>
              </a:rPr>
              <a:t>Refreshed older HEC-RAS models</a:t>
            </a:r>
          </a:p>
          <a:p>
            <a:pPr marL="687387" lvl="4" indent="0">
              <a:buNone/>
            </a:pPr>
            <a:endParaRPr lang="en-US" sz="1600" dirty="0">
              <a:solidFill>
                <a:schemeClr val="tx1"/>
              </a:solidFill>
            </a:endParaRPr>
          </a:p>
          <a:p>
            <a:pPr marL="687387" lvl="4" indent="0">
              <a:buNone/>
            </a:pPr>
            <a:endParaRPr lang="en-US" sz="1600" dirty="0">
              <a:solidFill>
                <a:schemeClr val="tx1"/>
              </a:solidFill>
            </a:endParaRPr>
          </a:p>
          <a:p>
            <a:pPr lvl="4">
              <a:buFont typeface="Wingdings" panose="05000000000000000000" pitchFamily="2" charset="2"/>
              <a:buChar char="§"/>
            </a:pPr>
            <a:r>
              <a:rPr lang="en-US" sz="1600" dirty="0">
                <a:solidFill>
                  <a:schemeClr val="tx1"/>
                </a:solidFill>
              </a:rPr>
              <a:t>Currently “</a:t>
            </a:r>
            <a:r>
              <a:rPr lang="en-US" sz="1600" b="1" dirty="0">
                <a:solidFill>
                  <a:srgbClr val="00B050"/>
                </a:solidFill>
              </a:rPr>
              <a:t>GREEN</a:t>
            </a:r>
            <a:r>
              <a:rPr lang="en-US" sz="1600" dirty="0">
                <a:solidFill>
                  <a:schemeClr val="tx1"/>
                </a:solidFill>
              </a:rPr>
              <a:t>” – but always more to improve</a:t>
            </a:r>
            <a:endParaRPr lang="en-US" sz="1600" dirty="0">
              <a:solidFill>
                <a:srgbClr val="00B050"/>
              </a:solidFill>
            </a:endParaRPr>
          </a:p>
          <a:p>
            <a:pPr lvl="4">
              <a:buFont typeface="Arial" panose="020B0604020202020204" pitchFamily="34" charset="0"/>
              <a:buChar char="•"/>
            </a:pPr>
            <a:endParaRPr lang="en-US" sz="1800" dirty="0">
              <a:solidFill>
                <a:schemeClr val="tx1"/>
              </a:solidFill>
            </a:endParaRPr>
          </a:p>
          <a:p>
            <a:endParaRPr lang="en-US" dirty="0"/>
          </a:p>
          <a:p>
            <a:endParaRPr lang="en-US" dirty="0"/>
          </a:p>
        </p:txBody>
      </p:sp>
      <p:sp>
        <p:nvSpPr>
          <p:cNvPr id="3" name="Title 2">
            <a:extLst>
              <a:ext uri="{FF2B5EF4-FFF2-40B4-BE49-F238E27FC236}">
                <a16:creationId xmlns:a16="http://schemas.microsoft.com/office/drawing/2014/main" id="{59C0F74A-45A0-45FA-55DE-AE789156FEBD}"/>
              </a:ext>
            </a:extLst>
          </p:cNvPr>
          <p:cNvSpPr>
            <a:spLocks noGrp="1"/>
          </p:cNvSpPr>
          <p:nvPr>
            <p:ph type="title"/>
          </p:nvPr>
        </p:nvSpPr>
        <p:spPr/>
        <p:txBody>
          <a:bodyPr/>
          <a:lstStyle/>
          <a:p>
            <a:r>
              <a:rPr lang="en-US" dirty="0"/>
              <a:t>NAB CWMS History</a:t>
            </a:r>
          </a:p>
        </p:txBody>
      </p:sp>
      <p:sp>
        <p:nvSpPr>
          <p:cNvPr id="4" name="Footer Placeholder 3">
            <a:extLst>
              <a:ext uri="{FF2B5EF4-FFF2-40B4-BE49-F238E27FC236}">
                <a16:creationId xmlns:a16="http://schemas.microsoft.com/office/drawing/2014/main" id="{BC0A8A72-B1E4-B7F6-5E95-6848618ED864}"/>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4158423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6C3A3B-EE7C-F3DA-E5C3-38CBC2DFC6D2}"/>
              </a:ext>
            </a:extLst>
          </p:cNvPr>
          <p:cNvSpPr>
            <a:spLocks noGrp="1"/>
          </p:cNvSpPr>
          <p:nvPr>
            <p:ph sz="quarter" idx="10"/>
          </p:nvPr>
        </p:nvSpPr>
        <p:spPr/>
        <p:txBody>
          <a:bodyPr/>
          <a:lstStyle/>
          <a:p>
            <a:pPr marL="342900" indent="-342900">
              <a:buFont typeface="Arial" panose="020B0604020202020204" pitchFamily="34" charset="0"/>
              <a:buChar char="•"/>
            </a:pPr>
            <a:r>
              <a:rPr lang="en-US" dirty="0"/>
              <a:t>Group effort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Use Data Status Summary Table and Data Validation Editor from the CAVI</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Multiple lists per watershed to focus on critical data to run a forecast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EA8529CD-0AB8-EF28-384B-C96B73F63DC5}"/>
              </a:ext>
            </a:extLst>
          </p:cNvPr>
          <p:cNvSpPr>
            <a:spLocks noGrp="1"/>
          </p:cNvSpPr>
          <p:nvPr>
            <p:ph type="title"/>
          </p:nvPr>
        </p:nvSpPr>
        <p:spPr/>
        <p:txBody>
          <a:bodyPr/>
          <a:lstStyle/>
          <a:p>
            <a:r>
              <a:rPr lang="en-US" dirty="0"/>
              <a:t>DATA VALIDATION</a:t>
            </a:r>
          </a:p>
        </p:txBody>
      </p:sp>
      <p:sp>
        <p:nvSpPr>
          <p:cNvPr id="4" name="Footer Placeholder 3">
            <a:extLst>
              <a:ext uri="{FF2B5EF4-FFF2-40B4-BE49-F238E27FC236}">
                <a16:creationId xmlns:a16="http://schemas.microsoft.com/office/drawing/2014/main" id="{D1BD4F2D-7C26-4630-9A30-2C005C8108F6}"/>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2848029E-66B6-5A08-448B-31E0F2EC8B2D}"/>
              </a:ext>
            </a:extLst>
          </p:cNvPr>
          <p:cNvPicPr>
            <a:picLocks noChangeAspect="1"/>
          </p:cNvPicPr>
          <p:nvPr/>
        </p:nvPicPr>
        <p:blipFill>
          <a:blip r:embed="rId2"/>
          <a:stretch>
            <a:fillRect/>
          </a:stretch>
        </p:blipFill>
        <p:spPr>
          <a:xfrm>
            <a:off x="1606858" y="3362769"/>
            <a:ext cx="3910612" cy="3290381"/>
          </a:xfrm>
          <a:prstGeom prst="rect">
            <a:avLst/>
          </a:prstGeom>
        </p:spPr>
      </p:pic>
      <p:pic>
        <p:nvPicPr>
          <p:cNvPr id="7" name="Picture 6">
            <a:extLst>
              <a:ext uri="{FF2B5EF4-FFF2-40B4-BE49-F238E27FC236}">
                <a16:creationId xmlns:a16="http://schemas.microsoft.com/office/drawing/2014/main" id="{530E8B69-B174-19FF-259F-361479DFD838}"/>
              </a:ext>
            </a:extLst>
          </p:cNvPr>
          <p:cNvPicPr>
            <a:picLocks noChangeAspect="1"/>
          </p:cNvPicPr>
          <p:nvPr/>
        </p:nvPicPr>
        <p:blipFill>
          <a:blip r:embed="rId3"/>
          <a:stretch>
            <a:fillRect/>
          </a:stretch>
        </p:blipFill>
        <p:spPr>
          <a:xfrm>
            <a:off x="6418555" y="1130476"/>
            <a:ext cx="5286650" cy="5333733"/>
          </a:xfrm>
          <a:prstGeom prst="rect">
            <a:avLst/>
          </a:prstGeom>
        </p:spPr>
      </p:pic>
    </p:spTree>
    <p:extLst>
      <p:ext uri="{BB962C8B-B14F-4D97-AF65-F5344CB8AC3E}">
        <p14:creationId xmlns:p14="http://schemas.microsoft.com/office/powerpoint/2010/main" val="55678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D0648C-5A5D-319B-EA17-79B557711D54}"/>
              </a:ext>
            </a:extLst>
          </p:cNvPr>
          <p:cNvSpPr>
            <a:spLocks noGrp="1"/>
          </p:cNvSpPr>
          <p:nvPr>
            <p:ph type="title"/>
          </p:nvPr>
        </p:nvSpPr>
        <p:spPr/>
        <p:txBody>
          <a:bodyPr/>
          <a:lstStyle/>
          <a:p>
            <a:r>
              <a:rPr lang="en-US" dirty="0"/>
              <a:t>Forecasting Routine</a:t>
            </a:r>
          </a:p>
        </p:txBody>
      </p:sp>
      <p:sp>
        <p:nvSpPr>
          <p:cNvPr id="4" name="Footer Placeholder 3">
            <a:extLst>
              <a:ext uri="{FF2B5EF4-FFF2-40B4-BE49-F238E27FC236}">
                <a16:creationId xmlns:a16="http://schemas.microsoft.com/office/drawing/2014/main" id="{3A3A9E9C-B81B-6C3F-9346-CB3816359871}"/>
              </a:ext>
            </a:extLst>
          </p:cNvPr>
          <p:cNvSpPr>
            <a:spLocks noGrp="1"/>
          </p:cNvSpPr>
          <p:nvPr>
            <p:ph type="ftr" sz="quarter" idx="12"/>
          </p:nvPr>
        </p:nvSpPr>
        <p:spPr/>
        <p:txBody>
          <a:bodyPr/>
          <a:lstStyle/>
          <a:p>
            <a:endParaRPr lang="en-US" dirty="0"/>
          </a:p>
        </p:txBody>
      </p:sp>
      <p:sp>
        <p:nvSpPr>
          <p:cNvPr id="5" name="TextBox 4">
            <a:extLst>
              <a:ext uri="{FF2B5EF4-FFF2-40B4-BE49-F238E27FC236}">
                <a16:creationId xmlns:a16="http://schemas.microsoft.com/office/drawing/2014/main" id="{92994118-3AED-6FBA-CBAE-1D6A4C3B72F7}"/>
              </a:ext>
            </a:extLst>
          </p:cNvPr>
          <p:cNvSpPr txBox="1"/>
          <p:nvPr/>
        </p:nvSpPr>
        <p:spPr>
          <a:xfrm>
            <a:off x="399495" y="1073090"/>
            <a:ext cx="11390051" cy="646331"/>
          </a:xfrm>
          <a:prstGeom prst="rect">
            <a:avLst/>
          </a:prstGeom>
          <a:noFill/>
          <a:ln w="28575">
            <a:solidFill>
              <a:srgbClr val="727365"/>
            </a:solidFill>
          </a:ln>
        </p:spPr>
        <p:txBody>
          <a:bodyPr wrap="square" rtlCol="0">
            <a:spAutoFit/>
          </a:bodyPr>
          <a:lstStyle/>
          <a:p>
            <a:r>
              <a:rPr lang="en-US" b="1" dirty="0"/>
              <a:t>THE GOAL </a:t>
            </a:r>
            <a:r>
              <a:rPr lang="en-US" dirty="0"/>
              <a:t>(non-flood) </a:t>
            </a:r>
            <a:r>
              <a:rPr lang="en-US" b="1" dirty="0">
                <a:solidFill>
                  <a:srgbClr val="727365"/>
                </a:solidFill>
                <a:sym typeface="Wingdings" panose="05000000000000000000" pitchFamily="2" charset="2"/>
              </a:rPr>
              <a:t></a:t>
            </a:r>
            <a:r>
              <a:rPr lang="en-US" dirty="0">
                <a:sym typeface="Wingdings" panose="05000000000000000000" pitchFamily="2" charset="2"/>
              </a:rPr>
              <a:t> Run a watershed 3 days a week between 2 modelers </a:t>
            </a:r>
            <a:r>
              <a:rPr lang="en-US" dirty="0">
                <a:solidFill>
                  <a:srgbClr val="727365"/>
                </a:solidFill>
                <a:sym typeface="Wingdings" panose="05000000000000000000" pitchFamily="2" charset="2"/>
              </a:rPr>
              <a:t>  </a:t>
            </a:r>
            <a:r>
              <a:rPr lang="en-US" dirty="0">
                <a:sym typeface="Wingdings" panose="05000000000000000000" pitchFamily="2" charset="2"/>
              </a:rPr>
              <a:t>Each model gets run once a week</a:t>
            </a:r>
            <a:endParaRPr lang="en-US" dirty="0"/>
          </a:p>
        </p:txBody>
      </p:sp>
      <p:grpSp>
        <p:nvGrpSpPr>
          <p:cNvPr id="30" name="Group 29">
            <a:extLst>
              <a:ext uri="{FF2B5EF4-FFF2-40B4-BE49-F238E27FC236}">
                <a16:creationId xmlns:a16="http://schemas.microsoft.com/office/drawing/2014/main" id="{076EE9F4-C066-F225-FE21-C9A4EE2FC43E}"/>
              </a:ext>
            </a:extLst>
          </p:cNvPr>
          <p:cNvGrpSpPr/>
          <p:nvPr/>
        </p:nvGrpSpPr>
        <p:grpSpPr>
          <a:xfrm>
            <a:off x="399495" y="1830611"/>
            <a:ext cx="3596674" cy="725181"/>
            <a:chOff x="399495" y="1830611"/>
            <a:chExt cx="3596674" cy="725181"/>
          </a:xfrm>
        </p:grpSpPr>
        <p:sp>
          <p:nvSpPr>
            <p:cNvPr id="17" name="Arrow">
              <a:extLst>
                <a:ext uri="{FF2B5EF4-FFF2-40B4-BE49-F238E27FC236}">
                  <a16:creationId xmlns:a16="http://schemas.microsoft.com/office/drawing/2014/main" id="{583721A8-A1D4-43A6-3861-96EDC1A1E1E3}"/>
                </a:ext>
              </a:extLst>
            </p:cNvPr>
            <p:cNvSpPr/>
            <p:nvPr/>
          </p:nvSpPr>
          <p:spPr>
            <a:xfrm>
              <a:off x="399495" y="1830611"/>
              <a:ext cx="3596674" cy="725181"/>
            </a:xfrm>
            <a:prstGeom prst="homePlate">
              <a:avLst>
                <a:gd name="adj" fmla="val 50347"/>
              </a:avLst>
            </a:prstGeom>
            <a:solidFill>
              <a:srgbClr val="BFB8A6"/>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18" name="Oval">
              <a:extLst>
                <a:ext uri="{FF2B5EF4-FFF2-40B4-BE49-F238E27FC236}">
                  <a16:creationId xmlns:a16="http://schemas.microsoft.com/office/drawing/2014/main" id="{8F927904-F636-6D8A-2E19-9B35122D3523}"/>
                </a:ext>
              </a:extLst>
            </p:cNvPr>
            <p:cNvSpPr>
              <a:spLocks noChangeAspect="1"/>
            </p:cNvSpPr>
            <p:nvPr/>
          </p:nvSpPr>
          <p:spPr>
            <a:xfrm>
              <a:off x="582799" y="1924112"/>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sp>
        <p:nvSpPr>
          <p:cNvPr id="8" name="TextBox">
            <a:extLst>
              <a:ext uri="{FF2B5EF4-FFF2-40B4-BE49-F238E27FC236}">
                <a16:creationId xmlns:a16="http://schemas.microsoft.com/office/drawing/2014/main" id="{7C8723E4-7306-DA02-52C6-3935D3DCD43E}"/>
              </a:ext>
            </a:extLst>
          </p:cNvPr>
          <p:cNvSpPr txBox="1"/>
          <p:nvPr/>
        </p:nvSpPr>
        <p:spPr>
          <a:xfrm>
            <a:off x="589058" y="2661496"/>
            <a:ext cx="5080222" cy="3174177"/>
          </a:xfrm>
          <a:prstGeom prst="rect">
            <a:avLst/>
          </a:prstGeom>
          <a:noFill/>
        </p:spPr>
        <p:txBody>
          <a:bodyPr wrap="square" lIns="0" tIns="0" rIns="0" bIns="0" rtlCol="0">
            <a:noAutofit/>
          </a:bodyPr>
          <a:lstStyle/>
          <a:p>
            <a:pPr marL="171450" indent="-171450">
              <a:lnSpc>
                <a:spcPct val="90000"/>
              </a:lnSpc>
              <a:buSzPct val="100000"/>
              <a:buFont typeface="Arial" panose="020B0604020202020204" pitchFamily="34" charset="0"/>
              <a:buChar char="•"/>
            </a:pPr>
            <a:r>
              <a:rPr lang="en-US" dirty="0"/>
              <a:t>Start new forecast every day</a:t>
            </a:r>
          </a:p>
          <a:p>
            <a:pPr marL="171450" indent="-171450">
              <a:lnSpc>
                <a:spcPct val="90000"/>
              </a:lnSpc>
              <a:buSzPct val="100000"/>
              <a:buFont typeface="Arial" panose="020B0604020202020204" pitchFamily="34" charset="0"/>
              <a:buChar char="•"/>
            </a:pPr>
            <a:endParaRPr lang="en-US" dirty="0"/>
          </a:p>
          <a:p>
            <a:pPr marL="171450" indent="-171450">
              <a:lnSpc>
                <a:spcPct val="90000"/>
              </a:lnSpc>
              <a:buSzPct val="100000"/>
              <a:buFont typeface="Arial" panose="020B0604020202020204" pitchFamily="34" charset="0"/>
              <a:buChar char="•"/>
            </a:pPr>
            <a:r>
              <a:rPr lang="en-US" dirty="0"/>
              <a:t>Pick a time window</a:t>
            </a:r>
          </a:p>
          <a:p>
            <a:pPr marL="628650" lvl="1" indent="-171450">
              <a:lnSpc>
                <a:spcPct val="90000"/>
              </a:lnSpc>
              <a:buSzPct val="100000"/>
              <a:buFont typeface="Arial" panose="020B0604020202020204" pitchFamily="34" charset="0"/>
              <a:buChar char="•"/>
            </a:pPr>
            <a:r>
              <a:rPr lang="en-US" dirty="0"/>
              <a:t>Lookback important!</a:t>
            </a:r>
          </a:p>
          <a:p>
            <a:pPr marL="628650" lvl="1" indent="-171450">
              <a:lnSpc>
                <a:spcPct val="90000"/>
              </a:lnSpc>
              <a:buSzPct val="100000"/>
              <a:buFont typeface="Arial" panose="020B0604020202020204" pitchFamily="34" charset="0"/>
              <a:buChar char="•"/>
            </a:pPr>
            <a:r>
              <a:rPr lang="en-US" dirty="0"/>
              <a:t>How long is your forecast?  </a:t>
            </a:r>
          </a:p>
          <a:p>
            <a:pPr marL="628650" lvl="1" indent="-171450">
              <a:lnSpc>
                <a:spcPct val="90000"/>
              </a:lnSpc>
              <a:buSzPct val="100000"/>
              <a:buFont typeface="Arial" panose="020B0604020202020204" pitchFamily="34" charset="0"/>
              <a:buChar char="•"/>
            </a:pPr>
            <a:endParaRPr lang="en-US" dirty="0"/>
          </a:p>
          <a:p>
            <a:pPr marL="171450" indent="-171450">
              <a:lnSpc>
                <a:spcPct val="90000"/>
              </a:lnSpc>
              <a:buSzPct val="100000"/>
              <a:buFont typeface="Arial" panose="020B0604020202020204" pitchFamily="34" charset="0"/>
              <a:buChar char="•"/>
            </a:pPr>
            <a:r>
              <a:rPr lang="en-US" dirty="0"/>
              <a:t>Extract data</a:t>
            </a:r>
          </a:p>
          <a:p>
            <a:pPr marL="628650" lvl="1" indent="-171450">
              <a:lnSpc>
                <a:spcPct val="90000"/>
              </a:lnSpc>
              <a:buSzPct val="100000"/>
              <a:buFont typeface="Arial" panose="020B0604020202020204" pitchFamily="34" charset="0"/>
              <a:buChar char="•"/>
            </a:pPr>
            <a:r>
              <a:rPr lang="en-US" dirty="0"/>
              <a:t>Is data available for the extent selected?</a:t>
            </a:r>
          </a:p>
          <a:p>
            <a:pPr marL="628650" lvl="1" indent="-171450">
              <a:lnSpc>
                <a:spcPct val="90000"/>
              </a:lnSpc>
              <a:buSzPct val="100000"/>
              <a:buFont typeface="Arial" panose="020B0604020202020204" pitchFamily="34" charset="0"/>
              <a:buChar char="•"/>
            </a:pPr>
            <a:r>
              <a:rPr lang="en-US" dirty="0"/>
              <a:t>Multiple extract lists available</a:t>
            </a:r>
          </a:p>
          <a:p>
            <a:pPr marL="628650" lvl="1" indent="-171450">
              <a:lnSpc>
                <a:spcPct val="90000"/>
              </a:lnSpc>
              <a:buSzPct val="100000"/>
              <a:buFont typeface="Arial" panose="020B0604020202020204" pitchFamily="34" charset="0"/>
              <a:buChar char="•"/>
            </a:pPr>
            <a:r>
              <a:rPr lang="en-US" dirty="0"/>
              <a:t>Separate list for snow parameters</a:t>
            </a:r>
          </a:p>
        </p:txBody>
      </p:sp>
      <p:grpSp>
        <p:nvGrpSpPr>
          <p:cNvPr id="9" name="Group">
            <a:extLst>
              <a:ext uri="{FF2B5EF4-FFF2-40B4-BE49-F238E27FC236}">
                <a16:creationId xmlns:a16="http://schemas.microsoft.com/office/drawing/2014/main" id="{BC8ACA5B-7045-E8B9-C61C-A2A8B02911EB}"/>
              </a:ext>
            </a:extLst>
          </p:cNvPr>
          <p:cNvGrpSpPr/>
          <p:nvPr/>
        </p:nvGrpSpPr>
        <p:grpSpPr>
          <a:xfrm>
            <a:off x="4148994" y="1830611"/>
            <a:ext cx="3596674" cy="725181"/>
            <a:chOff x="3223261" y="2197015"/>
            <a:chExt cx="2697480" cy="914400"/>
          </a:xfrm>
        </p:grpSpPr>
        <p:sp>
          <p:nvSpPr>
            <p:cNvPr id="15" name="Arrow">
              <a:extLst>
                <a:ext uri="{FF2B5EF4-FFF2-40B4-BE49-F238E27FC236}">
                  <a16:creationId xmlns:a16="http://schemas.microsoft.com/office/drawing/2014/main" id="{B2AE6A01-B430-1F79-342E-70F20F6FE380}"/>
                </a:ext>
              </a:extLst>
            </p:cNvPr>
            <p:cNvSpPr/>
            <p:nvPr/>
          </p:nvSpPr>
          <p:spPr>
            <a:xfrm>
              <a:off x="3223261" y="2197015"/>
              <a:ext cx="2697480" cy="914400"/>
            </a:xfrm>
            <a:prstGeom prst="homePlate">
              <a:avLst>
                <a:gd name="adj" fmla="val 50347"/>
              </a:avLst>
            </a:prstGeom>
            <a:solidFill>
              <a:srgbClr val="D5D5D7"/>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16" name="Oval">
              <a:extLst>
                <a:ext uri="{FF2B5EF4-FFF2-40B4-BE49-F238E27FC236}">
                  <a16:creationId xmlns:a16="http://schemas.microsoft.com/office/drawing/2014/main" id="{BA02D0CF-9932-07AB-90B1-EF938B2FC132}"/>
                </a:ext>
              </a:extLst>
            </p:cNvPr>
            <p:cNvSpPr>
              <a:spLocks noChangeAspect="1"/>
            </p:cNvSpPr>
            <p:nvPr/>
          </p:nvSpPr>
          <p:spPr>
            <a:xfrm>
              <a:off x="3360420" y="2314914"/>
              <a:ext cx="150875" cy="201168"/>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grpSp>
        <p:nvGrpSpPr>
          <p:cNvPr id="11" name="Group">
            <a:extLst>
              <a:ext uri="{FF2B5EF4-FFF2-40B4-BE49-F238E27FC236}">
                <a16:creationId xmlns:a16="http://schemas.microsoft.com/office/drawing/2014/main" id="{C2EC7703-44E3-3544-C803-E47493BAB057}"/>
              </a:ext>
            </a:extLst>
          </p:cNvPr>
          <p:cNvGrpSpPr/>
          <p:nvPr/>
        </p:nvGrpSpPr>
        <p:grpSpPr>
          <a:xfrm>
            <a:off x="7898494" y="1830611"/>
            <a:ext cx="3596674" cy="725181"/>
            <a:chOff x="6035359" y="2197015"/>
            <a:chExt cx="2697480" cy="914400"/>
          </a:xfrm>
        </p:grpSpPr>
        <p:sp>
          <p:nvSpPr>
            <p:cNvPr id="13" name="Arrow">
              <a:extLst>
                <a:ext uri="{FF2B5EF4-FFF2-40B4-BE49-F238E27FC236}">
                  <a16:creationId xmlns:a16="http://schemas.microsoft.com/office/drawing/2014/main" id="{1FD7E1DA-2373-BF14-B957-E70659B0B45C}"/>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14" name="Oval">
              <a:extLst>
                <a:ext uri="{FF2B5EF4-FFF2-40B4-BE49-F238E27FC236}">
                  <a16:creationId xmlns:a16="http://schemas.microsoft.com/office/drawing/2014/main" id="{9AB7DCD2-DA24-7B1A-51B7-3AAAD99014B1}"/>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pic>
        <p:nvPicPr>
          <p:cNvPr id="19" name="Picture 18">
            <a:extLst>
              <a:ext uri="{FF2B5EF4-FFF2-40B4-BE49-F238E27FC236}">
                <a16:creationId xmlns:a16="http://schemas.microsoft.com/office/drawing/2014/main" id="{82AA5EE2-11D5-F774-064F-9FB1F0171521}"/>
              </a:ext>
            </a:extLst>
          </p:cNvPr>
          <p:cNvPicPr>
            <a:picLocks noChangeAspect="1"/>
          </p:cNvPicPr>
          <p:nvPr/>
        </p:nvPicPr>
        <p:blipFill>
          <a:blip r:embed="rId3"/>
          <a:stretch>
            <a:fillRect/>
          </a:stretch>
        </p:blipFill>
        <p:spPr>
          <a:xfrm>
            <a:off x="5974163" y="2850235"/>
            <a:ext cx="2569048" cy="2985438"/>
          </a:xfrm>
          <a:prstGeom prst="rect">
            <a:avLst/>
          </a:prstGeom>
          <a:ln>
            <a:solidFill>
              <a:schemeClr val="tx1"/>
            </a:solidFill>
          </a:ln>
        </p:spPr>
      </p:pic>
      <p:grpSp>
        <p:nvGrpSpPr>
          <p:cNvPr id="22" name="Group">
            <a:extLst>
              <a:ext uri="{FF2B5EF4-FFF2-40B4-BE49-F238E27FC236}">
                <a16:creationId xmlns:a16="http://schemas.microsoft.com/office/drawing/2014/main" id="{DE3DD940-9321-5E89-01F0-B126B7D28662}"/>
              </a:ext>
            </a:extLst>
          </p:cNvPr>
          <p:cNvGrpSpPr/>
          <p:nvPr/>
        </p:nvGrpSpPr>
        <p:grpSpPr>
          <a:xfrm>
            <a:off x="4142734" y="1823290"/>
            <a:ext cx="3596674" cy="725181"/>
            <a:chOff x="3223261" y="2197015"/>
            <a:chExt cx="2697480" cy="914400"/>
          </a:xfrm>
        </p:grpSpPr>
        <p:sp>
          <p:nvSpPr>
            <p:cNvPr id="23" name="Arrow">
              <a:extLst>
                <a:ext uri="{FF2B5EF4-FFF2-40B4-BE49-F238E27FC236}">
                  <a16:creationId xmlns:a16="http://schemas.microsoft.com/office/drawing/2014/main" id="{7AA64B18-30FC-215A-9F7B-8D41D17D18A9}"/>
                </a:ext>
              </a:extLst>
            </p:cNvPr>
            <p:cNvSpPr/>
            <p:nvPr/>
          </p:nvSpPr>
          <p:spPr>
            <a:xfrm>
              <a:off x="3223261" y="2197015"/>
              <a:ext cx="2697480" cy="914400"/>
            </a:xfrm>
            <a:prstGeom prst="homePlate">
              <a:avLst>
                <a:gd name="adj" fmla="val 50347"/>
              </a:avLst>
            </a:prstGeom>
            <a:solidFill>
              <a:srgbClr val="D5D5D7"/>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24" name="Oval">
              <a:extLst>
                <a:ext uri="{FF2B5EF4-FFF2-40B4-BE49-F238E27FC236}">
                  <a16:creationId xmlns:a16="http://schemas.microsoft.com/office/drawing/2014/main" id="{DBDE131E-19D8-764D-5AEA-3A19DC6E6E3B}"/>
                </a:ext>
              </a:extLst>
            </p:cNvPr>
            <p:cNvSpPr>
              <a:spLocks noChangeAspect="1"/>
            </p:cNvSpPr>
            <p:nvPr/>
          </p:nvSpPr>
          <p:spPr>
            <a:xfrm>
              <a:off x="3360420" y="2314914"/>
              <a:ext cx="150875" cy="201168"/>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grpSp>
        <p:nvGrpSpPr>
          <p:cNvPr id="25" name="Group">
            <a:extLst>
              <a:ext uri="{FF2B5EF4-FFF2-40B4-BE49-F238E27FC236}">
                <a16:creationId xmlns:a16="http://schemas.microsoft.com/office/drawing/2014/main" id="{A87105A0-6F0E-3F7B-5B1E-83269EA568BD}"/>
              </a:ext>
            </a:extLst>
          </p:cNvPr>
          <p:cNvGrpSpPr/>
          <p:nvPr/>
        </p:nvGrpSpPr>
        <p:grpSpPr>
          <a:xfrm>
            <a:off x="7892234" y="1823290"/>
            <a:ext cx="3596674" cy="725181"/>
            <a:chOff x="6035359" y="2197015"/>
            <a:chExt cx="2697480" cy="914400"/>
          </a:xfrm>
        </p:grpSpPr>
        <p:sp>
          <p:nvSpPr>
            <p:cNvPr id="26" name="Arrow">
              <a:extLst>
                <a:ext uri="{FF2B5EF4-FFF2-40B4-BE49-F238E27FC236}">
                  <a16:creationId xmlns:a16="http://schemas.microsoft.com/office/drawing/2014/main" id="{E9BD0BB1-1D6E-CD7D-EEA5-B9B0F956FE1A}"/>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27" name="Oval">
              <a:extLst>
                <a:ext uri="{FF2B5EF4-FFF2-40B4-BE49-F238E27FC236}">
                  <a16:creationId xmlns:a16="http://schemas.microsoft.com/office/drawing/2014/main" id="{76901A98-39BD-F7E3-FC92-9304A802EDC9}"/>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grpSp>
        <p:nvGrpSpPr>
          <p:cNvPr id="33" name="Group 32">
            <a:extLst>
              <a:ext uri="{FF2B5EF4-FFF2-40B4-BE49-F238E27FC236}">
                <a16:creationId xmlns:a16="http://schemas.microsoft.com/office/drawing/2014/main" id="{8D498C3A-44E2-EED2-19CE-B13E8C797A02}"/>
              </a:ext>
            </a:extLst>
          </p:cNvPr>
          <p:cNvGrpSpPr/>
          <p:nvPr/>
        </p:nvGrpSpPr>
        <p:grpSpPr>
          <a:xfrm>
            <a:off x="399404" y="1811716"/>
            <a:ext cx="3596674" cy="725181"/>
            <a:chOff x="1990260" y="2675607"/>
            <a:chExt cx="3596674" cy="725181"/>
          </a:xfrm>
        </p:grpSpPr>
        <p:sp>
          <p:nvSpPr>
            <p:cNvPr id="31" name="Arrow">
              <a:extLst>
                <a:ext uri="{FF2B5EF4-FFF2-40B4-BE49-F238E27FC236}">
                  <a16:creationId xmlns:a16="http://schemas.microsoft.com/office/drawing/2014/main" id="{DB60452E-E705-6AC0-34A3-81EDD31FBE0E}"/>
                </a:ext>
              </a:extLst>
            </p:cNvPr>
            <p:cNvSpPr/>
            <p:nvPr/>
          </p:nvSpPr>
          <p:spPr>
            <a:xfrm>
              <a:off x="1990260" y="2675607"/>
              <a:ext cx="3596674" cy="725181"/>
            </a:xfrm>
            <a:prstGeom prst="homePlate">
              <a:avLst>
                <a:gd name="adj" fmla="val 50347"/>
              </a:avLst>
            </a:prstGeom>
            <a:solidFill>
              <a:srgbClr val="BFB8A6"/>
            </a:solidFill>
            <a:ln w="76200">
              <a:solidFill>
                <a:srgbClr val="FF0000"/>
              </a:solid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32" name="Oval">
              <a:extLst>
                <a:ext uri="{FF2B5EF4-FFF2-40B4-BE49-F238E27FC236}">
                  <a16:creationId xmlns:a16="http://schemas.microsoft.com/office/drawing/2014/main" id="{F3423EBD-8AEA-25CD-3B62-A649963B9D06}"/>
                </a:ext>
              </a:extLst>
            </p:cNvPr>
            <p:cNvSpPr>
              <a:spLocks noChangeAspect="1"/>
            </p:cNvSpPr>
            <p:nvPr/>
          </p:nvSpPr>
          <p:spPr>
            <a:xfrm>
              <a:off x="2186148" y="2773992"/>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spTree>
    <p:extLst>
      <p:ext uri="{BB962C8B-B14F-4D97-AF65-F5344CB8AC3E}">
        <p14:creationId xmlns:p14="http://schemas.microsoft.com/office/powerpoint/2010/main" val="362860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D0648C-5A5D-319B-EA17-79B557711D54}"/>
              </a:ext>
            </a:extLst>
          </p:cNvPr>
          <p:cNvSpPr>
            <a:spLocks noGrp="1"/>
          </p:cNvSpPr>
          <p:nvPr>
            <p:ph type="title"/>
          </p:nvPr>
        </p:nvSpPr>
        <p:spPr/>
        <p:txBody>
          <a:bodyPr/>
          <a:lstStyle/>
          <a:p>
            <a:r>
              <a:rPr lang="en-US" dirty="0"/>
              <a:t>Forecasting Routine</a:t>
            </a:r>
          </a:p>
        </p:txBody>
      </p:sp>
      <p:sp>
        <p:nvSpPr>
          <p:cNvPr id="4" name="Footer Placeholder 3">
            <a:extLst>
              <a:ext uri="{FF2B5EF4-FFF2-40B4-BE49-F238E27FC236}">
                <a16:creationId xmlns:a16="http://schemas.microsoft.com/office/drawing/2014/main" id="{3A3A9E9C-B81B-6C3F-9346-CB3816359871}"/>
              </a:ext>
            </a:extLst>
          </p:cNvPr>
          <p:cNvSpPr>
            <a:spLocks noGrp="1"/>
          </p:cNvSpPr>
          <p:nvPr>
            <p:ph type="ftr" sz="quarter" idx="12"/>
          </p:nvPr>
        </p:nvSpPr>
        <p:spPr/>
        <p:txBody>
          <a:bodyPr/>
          <a:lstStyle/>
          <a:p>
            <a:endParaRPr lang="en-US" dirty="0"/>
          </a:p>
        </p:txBody>
      </p:sp>
      <p:sp>
        <p:nvSpPr>
          <p:cNvPr id="5" name="TextBox 4">
            <a:extLst>
              <a:ext uri="{FF2B5EF4-FFF2-40B4-BE49-F238E27FC236}">
                <a16:creationId xmlns:a16="http://schemas.microsoft.com/office/drawing/2014/main" id="{92994118-3AED-6FBA-CBAE-1D6A4C3B72F7}"/>
              </a:ext>
            </a:extLst>
          </p:cNvPr>
          <p:cNvSpPr txBox="1"/>
          <p:nvPr/>
        </p:nvSpPr>
        <p:spPr>
          <a:xfrm>
            <a:off x="399495" y="1073090"/>
            <a:ext cx="11390051" cy="646331"/>
          </a:xfrm>
          <a:prstGeom prst="rect">
            <a:avLst/>
          </a:prstGeom>
          <a:noFill/>
          <a:ln w="28575">
            <a:solidFill>
              <a:srgbClr val="727365"/>
            </a:solidFill>
          </a:ln>
        </p:spPr>
        <p:txBody>
          <a:bodyPr wrap="square" rtlCol="0">
            <a:spAutoFit/>
          </a:bodyPr>
          <a:lstStyle/>
          <a:p>
            <a:r>
              <a:rPr lang="en-US" b="1" dirty="0"/>
              <a:t>THE GOAL </a:t>
            </a:r>
            <a:r>
              <a:rPr lang="en-US" dirty="0"/>
              <a:t>(non-flood) </a:t>
            </a:r>
            <a:r>
              <a:rPr lang="en-US" b="1" dirty="0">
                <a:solidFill>
                  <a:srgbClr val="727365"/>
                </a:solidFill>
                <a:sym typeface="Wingdings" panose="05000000000000000000" pitchFamily="2" charset="2"/>
              </a:rPr>
              <a:t></a:t>
            </a:r>
            <a:r>
              <a:rPr lang="en-US" dirty="0">
                <a:sym typeface="Wingdings" panose="05000000000000000000" pitchFamily="2" charset="2"/>
              </a:rPr>
              <a:t> Run a watershed 3 days a week between 2 modelers </a:t>
            </a:r>
            <a:r>
              <a:rPr lang="en-US" dirty="0">
                <a:solidFill>
                  <a:srgbClr val="727365"/>
                </a:solidFill>
                <a:sym typeface="Wingdings" panose="05000000000000000000" pitchFamily="2" charset="2"/>
              </a:rPr>
              <a:t>  </a:t>
            </a:r>
            <a:r>
              <a:rPr lang="en-US" dirty="0">
                <a:sym typeface="Wingdings" panose="05000000000000000000" pitchFamily="2" charset="2"/>
              </a:rPr>
              <a:t>Each model gets run once a week</a:t>
            </a:r>
            <a:endParaRPr lang="en-US" dirty="0"/>
          </a:p>
        </p:txBody>
      </p:sp>
      <p:grpSp>
        <p:nvGrpSpPr>
          <p:cNvPr id="30" name="Group 29">
            <a:extLst>
              <a:ext uri="{FF2B5EF4-FFF2-40B4-BE49-F238E27FC236}">
                <a16:creationId xmlns:a16="http://schemas.microsoft.com/office/drawing/2014/main" id="{076EE9F4-C066-F225-FE21-C9A4EE2FC43E}"/>
              </a:ext>
            </a:extLst>
          </p:cNvPr>
          <p:cNvGrpSpPr/>
          <p:nvPr/>
        </p:nvGrpSpPr>
        <p:grpSpPr>
          <a:xfrm>
            <a:off x="399495" y="1830611"/>
            <a:ext cx="3596674" cy="725181"/>
            <a:chOff x="399495" y="1830611"/>
            <a:chExt cx="3596674" cy="725181"/>
          </a:xfrm>
        </p:grpSpPr>
        <p:sp>
          <p:nvSpPr>
            <p:cNvPr id="17" name="Arrow">
              <a:extLst>
                <a:ext uri="{FF2B5EF4-FFF2-40B4-BE49-F238E27FC236}">
                  <a16:creationId xmlns:a16="http://schemas.microsoft.com/office/drawing/2014/main" id="{583721A8-A1D4-43A6-3861-96EDC1A1E1E3}"/>
                </a:ext>
              </a:extLst>
            </p:cNvPr>
            <p:cNvSpPr/>
            <p:nvPr/>
          </p:nvSpPr>
          <p:spPr>
            <a:xfrm>
              <a:off x="399495" y="1830611"/>
              <a:ext cx="3596674" cy="725181"/>
            </a:xfrm>
            <a:prstGeom prst="homePlate">
              <a:avLst>
                <a:gd name="adj" fmla="val 50347"/>
              </a:avLst>
            </a:prstGeom>
            <a:solidFill>
              <a:srgbClr val="BFB8A6"/>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18" name="Oval">
              <a:extLst>
                <a:ext uri="{FF2B5EF4-FFF2-40B4-BE49-F238E27FC236}">
                  <a16:creationId xmlns:a16="http://schemas.microsoft.com/office/drawing/2014/main" id="{8F927904-F636-6D8A-2E19-9B35122D3523}"/>
                </a:ext>
              </a:extLst>
            </p:cNvPr>
            <p:cNvSpPr>
              <a:spLocks noChangeAspect="1"/>
            </p:cNvSpPr>
            <p:nvPr/>
          </p:nvSpPr>
          <p:spPr>
            <a:xfrm>
              <a:off x="582799" y="1924112"/>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sp>
        <p:nvSpPr>
          <p:cNvPr id="8" name="TextBox">
            <a:extLst>
              <a:ext uri="{FF2B5EF4-FFF2-40B4-BE49-F238E27FC236}">
                <a16:creationId xmlns:a16="http://schemas.microsoft.com/office/drawing/2014/main" id="{7C8723E4-7306-DA02-52C6-3935D3DCD43E}"/>
              </a:ext>
            </a:extLst>
          </p:cNvPr>
          <p:cNvSpPr txBox="1"/>
          <p:nvPr/>
        </p:nvSpPr>
        <p:spPr>
          <a:xfrm>
            <a:off x="582799" y="2663321"/>
            <a:ext cx="4255901" cy="3989829"/>
          </a:xfrm>
          <a:prstGeom prst="rect">
            <a:avLst/>
          </a:prstGeom>
          <a:noFill/>
        </p:spPr>
        <p:txBody>
          <a:bodyPr wrap="square" lIns="0" tIns="0" rIns="0" bIns="0" rtlCol="0">
            <a:noAutofit/>
          </a:bodyPr>
          <a:lstStyle/>
          <a:p>
            <a:pPr marL="285750" indent="-285750">
              <a:lnSpc>
                <a:spcPct val="90000"/>
              </a:lnSpc>
              <a:buSzPct val="100000"/>
              <a:buFont typeface="Arial" panose="020B0604020202020204" pitchFamily="34" charset="0"/>
              <a:buChar char="•"/>
            </a:pPr>
            <a:r>
              <a:rPr lang="en-US" dirty="0"/>
              <a:t>Constantly re-calibrating</a:t>
            </a:r>
          </a:p>
          <a:p>
            <a:pPr marL="285750"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Watersheds are flashy and events move through over the course of several days</a:t>
            </a:r>
          </a:p>
          <a:p>
            <a:pPr marL="285750"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All six models have snow-melt forecasting capabilities</a:t>
            </a:r>
          </a:p>
          <a:p>
            <a:pPr marL="285750"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Share the .forecast file in HMS between modelers</a:t>
            </a:r>
          </a:p>
          <a:p>
            <a:pPr marL="742950" lvl="1" indent="-285750">
              <a:lnSpc>
                <a:spcPct val="90000"/>
              </a:lnSpc>
              <a:buSzPct val="100000"/>
              <a:buFont typeface="Arial" panose="020B0604020202020204" pitchFamily="34" charset="0"/>
              <a:buChar char="•"/>
            </a:pPr>
            <a:r>
              <a:rPr lang="en-US" dirty="0"/>
              <a:t>Watershed/</a:t>
            </a:r>
            <a:r>
              <a:rPr lang="en-US" dirty="0" err="1"/>
              <a:t>hms</a:t>
            </a:r>
            <a:r>
              <a:rPr lang="en-US" dirty="0"/>
              <a:t>/forecast/.forecast</a:t>
            </a:r>
          </a:p>
          <a:p>
            <a:pPr marL="742950" lvl="1"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Challenges:</a:t>
            </a:r>
          </a:p>
          <a:p>
            <a:pPr marL="742950" lvl="1" indent="-285750">
              <a:lnSpc>
                <a:spcPct val="90000"/>
              </a:lnSpc>
              <a:buSzPct val="100000"/>
              <a:buFont typeface="Arial" panose="020B0604020202020204" pitchFamily="34" charset="0"/>
              <a:buChar char="•"/>
            </a:pPr>
            <a:r>
              <a:rPr lang="en-US" dirty="0"/>
              <a:t>Calibrating after long dry periods</a:t>
            </a:r>
          </a:p>
          <a:p>
            <a:pPr marL="742950" lvl="1" indent="-285750">
              <a:lnSpc>
                <a:spcPct val="90000"/>
              </a:lnSpc>
              <a:buSzPct val="100000"/>
              <a:buFont typeface="Arial" panose="020B0604020202020204" pitchFamily="34" charset="0"/>
              <a:buChar char="•"/>
            </a:pPr>
            <a:r>
              <a:rPr lang="en-US" dirty="0"/>
              <a:t>Gage availability</a:t>
            </a:r>
          </a:p>
        </p:txBody>
      </p:sp>
      <p:grpSp>
        <p:nvGrpSpPr>
          <p:cNvPr id="11" name="Group">
            <a:extLst>
              <a:ext uri="{FF2B5EF4-FFF2-40B4-BE49-F238E27FC236}">
                <a16:creationId xmlns:a16="http://schemas.microsoft.com/office/drawing/2014/main" id="{C2EC7703-44E3-3544-C803-E47493BAB057}"/>
              </a:ext>
            </a:extLst>
          </p:cNvPr>
          <p:cNvGrpSpPr/>
          <p:nvPr/>
        </p:nvGrpSpPr>
        <p:grpSpPr>
          <a:xfrm>
            <a:off x="7898494" y="1830611"/>
            <a:ext cx="3596674" cy="725181"/>
            <a:chOff x="6035359" y="2197015"/>
            <a:chExt cx="2697480" cy="914400"/>
          </a:xfrm>
        </p:grpSpPr>
        <p:sp>
          <p:nvSpPr>
            <p:cNvPr id="13" name="Arrow">
              <a:extLst>
                <a:ext uri="{FF2B5EF4-FFF2-40B4-BE49-F238E27FC236}">
                  <a16:creationId xmlns:a16="http://schemas.microsoft.com/office/drawing/2014/main" id="{1FD7E1DA-2373-BF14-B957-E70659B0B45C}"/>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14" name="Oval">
              <a:extLst>
                <a:ext uri="{FF2B5EF4-FFF2-40B4-BE49-F238E27FC236}">
                  <a16:creationId xmlns:a16="http://schemas.microsoft.com/office/drawing/2014/main" id="{9AB7DCD2-DA24-7B1A-51B7-3AAAD99014B1}"/>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grpSp>
        <p:nvGrpSpPr>
          <p:cNvPr id="25" name="Group">
            <a:extLst>
              <a:ext uri="{FF2B5EF4-FFF2-40B4-BE49-F238E27FC236}">
                <a16:creationId xmlns:a16="http://schemas.microsoft.com/office/drawing/2014/main" id="{A87105A0-6F0E-3F7B-5B1E-83269EA568BD}"/>
              </a:ext>
            </a:extLst>
          </p:cNvPr>
          <p:cNvGrpSpPr/>
          <p:nvPr/>
        </p:nvGrpSpPr>
        <p:grpSpPr>
          <a:xfrm>
            <a:off x="7892234" y="1823290"/>
            <a:ext cx="3596674" cy="725181"/>
            <a:chOff x="6035359" y="2197015"/>
            <a:chExt cx="2697480" cy="914400"/>
          </a:xfrm>
        </p:grpSpPr>
        <p:sp>
          <p:nvSpPr>
            <p:cNvPr id="26" name="Arrow">
              <a:extLst>
                <a:ext uri="{FF2B5EF4-FFF2-40B4-BE49-F238E27FC236}">
                  <a16:creationId xmlns:a16="http://schemas.microsoft.com/office/drawing/2014/main" id="{E9BD0BB1-1D6E-CD7D-EEA5-B9B0F956FE1A}"/>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27" name="Oval">
              <a:extLst>
                <a:ext uri="{FF2B5EF4-FFF2-40B4-BE49-F238E27FC236}">
                  <a16:creationId xmlns:a16="http://schemas.microsoft.com/office/drawing/2014/main" id="{76901A98-39BD-F7E3-FC92-9304A802EDC9}"/>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grpSp>
        <p:nvGrpSpPr>
          <p:cNvPr id="33" name="Group 32">
            <a:extLst>
              <a:ext uri="{FF2B5EF4-FFF2-40B4-BE49-F238E27FC236}">
                <a16:creationId xmlns:a16="http://schemas.microsoft.com/office/drawing/2014/main" id="{8D498C3A-44E2-EED2-19CE-B13E8C797A02}"/>
              </a:ext>
            </a:extLst>
          </p:cNvPr>
          <p:cNvGrpSpPr/>
          <p:nvPr/>
        </p:nvGrpSpPr>
        <p:grpSpPr>
          <a:xfrm>
            <a:off x="4180834" y="1808391"/>
            <a:ext cx="3596674" cy="725181"/>
            <a:chOff x="4937964" y="2690841"/>
            <a:chExt cx="3596674" cy="725181"/>
          </a:xfrm>
        </p:grpSpPr>
        <p:sp>
          <p:nvSpPr>
            <p:cNvPr id="31" name="Arrow">
              <a:extLst>
                <a:ext uri="{FF2B5EF4-FFF2-40B4-BE49-F238E27FC236}">
                  <a16:creationId xmlns:a16="http://schemas.microsoft.com/office/drawing/2014/main" id="{DB60452E-E705-6AC0-34A3-81EDD31FBE0E}"/>
                </a:ext>
              </a:extLst>
            </p:cNvPr>
            <p:cNvSpPr/>
            <p:nvPr/>
          </p:nvSpPr>
          <p:spPr>
            <a:xfrm>
              <a:off x="4937964" y="2690841"/>
              <a:ext cx="3596674" cy="725181"/>
            </a:xfrm>
            <a:prstGeom prst="homePlate">
              <a:avLst>
                <a:gd name="adj" fmla="val 50347"/>
              </a:avLst>
            </a:prstGeom>
            <a:solidFill>
              <a:schemeClr val="bg2"/>
            </a:solidFill>
            <a:ln w="76200">
              <a:solidFill>
                <a:srgbClr val="FF0000"/>
              </a:solid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32" name="Oval">
              <a:extLst>
                <a:ext uri="{FF2B5EF4-FFF2-40B4-BE49-F238E27FC236}">
                  <a16:creationId xmlns:a16="http://schemas.microsoft.com/office/drawing/2014/main" id="{F3423EBD-8AEA-25CD-3B62-A649963B9D06}"/>
                </a:ext>
              </a:extLst>
            </p:cNvPr>
            <p:cNvSpPr>
              <a:spLocks noChangeAspect="1"/>
            </p:cNvSpPr>
            <p:nvPr/>
          </p:nvSpPr>
          <p:spPr>
            <a:xfrm>
              <a:off x="5133852" y="2789226"/>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pic>
        <p:nvPicPr>
          <p:cNvPr id="6" name="Picture 5">
            <a:extLst>
              <a:ext uri="{FF2B5EF4-FFF2-40B4-BE49-F238E27FC236}">
                <a16:creationId xmlns:a16="http://schemas.microsoft.com/office/drawing/2014/main" id="{17970DC6-56E1-4801-6058-A7AA5B8AD753}"/>
              </a:ext>
            </a:extLst>
          </p:cNvPr>
          <p:cNvPicPr>
            <a:picLocks noChangeAspect="1"/>
          </p:cNvPicPr>
          <p:nvPr/>
        </p:nvPicPr>
        <p:blipFill>
          <a:blip r:embed="rId3"/>
          <a:stretch>
            <a:fillRect/>
          </a:stretch>
        </p:blipFill>
        <p:spPr>
          <a:xfrm>
            <a:off x="8637983" y="2888034"/>
            <a:ext cx="3605606" cy="2828350"/>
          </a:xfrm>
          <a:prstGeom prst="rect">
            <a:avLst/>
          </a:prstGeom>
        </p:spPr>
      </p:pic>
      <p:pic>
        <p:nvPicPr>
          <p:cNvPr id="2" name="Picture 1">
            <a:extLst>
              <a:ext uri="{FF2B5EF4-FFF2-40B4-BE49-F238E27FC236}">
                <a16:creationId xmlns:a16="http://schemas.microsoft.com/office/drawing/2014/main" id="{6383127B-2925-50A3-DD49-B8084CACA149}"/>
              </a:ext>
            </a:extLst>
          </p:cNvPr>
          <p:cNvPicPr>
            <a:picLocks noChangeAspect="1"/>
          </p:cNvPicPr>
          <p:nvPr/>
        </p:nvPicPr>
        <p:blipFill>
          <a:blip r:embed="rId4"/>
          <a:stretch>
            <a:fillRect/>
          </a:stretch>
        </p:blipFill>
        <p:spPr>
          <a:xfrm>
            <a:off x="4982404" y="2574081"/>
            <a:ext cx="3655579" cy="4079069"/>
          </a:xfrm>
          <a:prstGeom prst="rect">
            <a:avLst/>
          </a:prstGeom>
          <a:ln>
            <a:solidFill>
              <a:schemeClr val="tx1"/>
            </a:solidFill>
          </a:ln>
        </p:spPr>
      </p:pic>
    </p:spTree>
    <p:extLst>
      <p:ext uri="{BB962C8B-B14F-4D97-AF65-F5344CB8AC3E}">
        <p14:creationId xmlns:p14="http://schemas.microsoft.com/office/powerpoint/2010/main" val="3862596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D0648C-5A5D-319B-EA17-79B557711D54}"/>
              </a:ext>
            </a:extLst>
          </p:cNvPr>
          <p:cNvSpPr>
            <a:spLocks noGrp="1"/>
          </p:cNvSpPr>
          <p:nvPr>
            <p:ph type="title"/>
          </p:nvPr>
        </p:nvSpPr>
        <p:spPr/>
        <p:txBody>
          <a:bodyPr/>
          <a:lstStyle/>
          <a:p>
            <a:r>
              <a:rPr lang="en-US" dirty="0"/>
              <a:t>Forecasting Routine</a:t>
            </a:r>
          </a:p>
        </p:txBody>
      </p:sp>
      <p:sp>
        <p:nvSpPr>
          <p:cNvPr id="4" name="Footer Placeholder 3">
            <a:extLst>
              <a:ext uri="{FF2B5EF4-FFF2-40B4-BE49-F238E27FC236}">
                <a16:creationId xmlns:a16="http://schemas.microsoft.com/office/drawing/2014/main" id="{3A3A9E9C-B81B-6C3F-9346-CB3816359871}"/>
              </a:ext>
            </a:extLst>
          </p:cNvPr>
          <p:cNvSpPr>
            <a:spLocks noGrp="1"/>
          </p:cNvSpPr>
          <p:nvPr>
            <p:ph type="ftr" sz="quarter" idx="12"/>
          </p:nvPr>
        </p:nvSpPr>
        <p:spPr/>
        <p:txBody>
          <a:bodyPr/>
          <a:lstStyle/>
          <a:p>
            <a:endParaRPr lang="en-US" dirty="0"/>
          </a:p>
        </p:txBody>
      </p:sp>
      <p:sp>
        <p:nvSpPr>
          <p:cNvPr id="5" name="TextBox 4">
            <a:extLst>
              <a:ext uri="{FF2B5EF4-FFF2-40B4-BE49-F238E27FC236}">
                <a16:creationId xmlns:a16="http://schemas.microsoft.com/office/drawing/2014/main" id="{92994118-3AED-6FBA-CBAE-1D6A4C3B72F7}"/>
              </a:ext>
            </a:extLst>
          </p:cNvPr>
          <p:cNvSpPr txBox="1"/>
          <p:nvPr/>
        </p:nvSpPr>
        <p:spPr>
          <a:xfrm>
            <a:off x="399495" y="1073090"/>
            <a:ext cx="11390051" cy="646331"/>
          </a:xfrm>
          <a:prstGeom prst="rect">
            <a:avLst/>
          </a:prstGeom>
          <a:noFill/>
          <a:ln w="28575">
            <a:solidFill>
              <a:srgbClr val="727365"/>
            </a:solidFill>
          </a:ln>
        </p:spPr>
        <p:txBody>
          <a:bodyPr wrap="square" rtlCol="0">
            <a:spAutoFit/>
          </a:bodyPr>
          <a:lstStyle/>
          <a:p>
            <a:r>
              <a:rPr lang="en-US" b="1" dirty="0"/>
              <a:t>THE GOAL </a:t>
            </a:r>
            <a:r>
              <a:rPr lang="en-US" dirty="0"/>
              <a:t>(non-flood) </a:t>
            </a:r>
            <a:r>
              <a:rPr lang="en-US" b="1" dirty="0">
                <a:solidFill>
                  <a:srgbClr val="727365"/>
                </a:solidFill>
                <a:sym typeface="Wingdings" panose="05000000000000000000" pitchFamily="2" charset="2"/>
              </a:rPr>
              <a:t></a:t>
            </a:r>
            <a:r>
              <a:rPr lang="en-US" dirty="0">
                <a:sym typeface="Wingdings" panose="05000000000000000000" pitchFamily="2" charset="2"/>
              </a:rPr>
              <a:t> Run a watershed 3 days a week between 2 modelers </a:t>
            </a:r>
            <a:r>
              <a:rPr lang="en-US" dirty="0">
                <a:solidFill>
                  <a:srgbClr val="727365"/>
                </a:solidFill>
                <a:sym typeface="Wingdings" panose="05000000000000000000" pitchFamily="2" charset="2"/>
              </a:rPr>
              <a:t>  </a:t>
            </a:r>
            <a:r>
              <a:rPr lang="en-US" dirty="0">
                <a:sym typeface="Wingdings" panose="05000000000000000000" pitchFamily="2" charset="2"/>
              </a:rPr>
              <a:t>Each model gets run once a week</a:t>
            </a:r>
            <a:endParaRPr lang="en-US" dirty="0"/>
          </a:p>
        </p:txBody>
      </p:sp>
      <p:grpSp>
        <p:nvGrpSpPr>
          <p:cNvPr id="6" name="Group">
            <a:extLst>
              <a:ext uri="{FF2B5EF4-FFF2-40B4-BE49-F238E27FC236}">
                <a16:creationId xmlns:a16="http://schemas.microsoft.com/office/drawing/2014/main" id="{ED570021-68F3-AD94-3012-48E50E406905}"/>
              </a:ext>
            </a:extLst>
          </p:cNvPr>
          <p:cNvGrpSpPr/>
          <p:nvPr/>
        </p:nvGrpSpPr>
        <p:grpSpPr>
          <a:xfrm>
            <a:off x="399495" y="1830610"/>
            <a:ext cx="11095673" cy="4714970"/>
            <a:chOff x="411163" y="2197015"/>
            <a:chExt cx="8321676" cy="4714970"/>
          </a:xfrm>
        </p:grpSpPr>
        <p:grpSp>
          <p:nvGrpSpPr>
            <p:cNvPr id="7" name="Group">
              <a:extLst>
                <a:ext uri="{FF2B5EF4-FFF2-40B4-BE49-F238E27FC236}">
                  <a16:creationId xmlns:a16="http://schemas.microsoft.com/office/drawing/2014/main" id="{68997EE9-9DC9-F417-F418-AA75DD6B7F57}"/>
                </a:ext>
              </a:extLst>
            </p:cNvPr>
            <p:cNvGrpSpPr/>
            <p:nvPr/>
          </p:nvGrpSpPr>
          <p:grpSpPr>
            <a:xfrm>
              <a:off x="411163" y="2197015"/>
              <a:ext cx="2697480" cy="914400"/>
              <a:chOff x="411163" y="2197015"/>
              <a:chExt cx="2697480" cy="914400"/>
            </a:xfrm>
          </p:grpSpPr>
          <p:sp>
            <p:nvSpPr>
              <p:cNvPr id="17" name="Arrow">
                <a:extLst>
                  <a:ext uri="{FF2B5EF4-FFF2-40B4-BE49-F238E27FC236}">
                    <a16:creationId xmlns:a16="http://schemas.microsoft.com/office/drawing/2014/main" id="{583721A8-A1D4-43A6-3861-96EDC1A1E1E3}"/>
                  </a:ext>
                </a:extLst>
              </p:cNvPr>
              <p:cNvSpPr/>
              <p:nvPr/>
            </p:nvSpPr>
            <p:spPr>
              <a:xfrm>
                <a:off x="411163" y="2197015"/>
                <a:ext cx="2697480" cy="914400"/>
              </a:xfrm>
              <a:prstGeom prst="homePlate">
                <a:avLst>
                  <a:gd name="adj" fmla="val 50347"/>
                </a:avLst>
              </a:prstGeom>
              <a:solidFill>
                <a:srgbClr val="BFB8A6"/>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18" name="Oval">
                <a:extLst>
                  <a:ext uri="{FF2B5EF4-FFF2-40B4-BE49-F238E27FC236}">
                    <a16:creationId xmlns:a16="http://schemas.microsoft.com/office/drawing/2014/main" id="{8F927904-F636-6D8A-2E19-9B35122D3523}"/>
                  </a:ext>
                </a:extLst>
              </p:cNvPr>
              <p:cNvSpPr>
                <a:spLocks noChangeAspect="1"/>
              </p:cNvSpPr>
              <p:nvPr/>
            </p:nvSpPr>
            <p:spPr>
              <a:xfrm>
                <a:off x="548640" y="2314914"/>
                <a:ext cx="150875" cy="198880"/>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grpSp>
          <p:nvGrpSpPr>
            <p:cNvPr id="9" name="Group">
              <a:extLst>
                <a:ext uri="{FF2B5EF4-FFF2-40B4-BE49-F238E27FC236}">
                  <a16:creationId xmlns:a16="http://schemas.microsoft.com/office/drawing/2014/main" id="{BC8ACA5B-7045-E8B9-C61C-A2A8B02911EB}"/>
                </a:ext>
              </a:extLst>
            </p:cNvPr>
            <p:cNvGrpSpPr/>
            <p:nvPr/>
          </p:nvGrpSpPr>
          <p:grpSpPr>
            <a:xfrm>
              <a:off x="3223261" y="2197015"/>
              <a:ext cx="2697480" cy="914400"/>
              <a:chOff x="3223261" y="2197015"/>
              <a:chExt cx="2697480" cy="914400"/>
            </a:xfrm>
          </p:grpSpPr>
          <p:sp>
            <p:nvSpPr>
              <p:cNvPr id="15" name="Arrow">
                <a:extLst>
                  <a:ext uri="{FF2B5EF4-FFF2-40B4-BE49-F238E27FC236}">
                    <a16:creationId xmlns:a16="http://schemas.microsoft.com/office/drawing/2014/main" id="{B2AE6A01-B430-1F79-342E-70F20F6FE380}"/>
                  </a:ext>
                </a:extLst>
              </p:cNvPr>
              <p:cNvSpPr/>
              <p:nvPr/>
            </p:nvSpPr>
            <p:spPr>
              <a:xfrm>
                <a:off x="3223261" y="2197015"/>
                <a:ext cx="2697480" cy="914400"/>
              </a:xfrm>
              <a:prstGeom prst="homePlate">
                <a:avLst>
                  <a:gd name="adj" fmla="val 50347"/>
                </a:avLst>
              </a:prstGeom>
              <a:solidFill>
                <a:srgbClr val="D5D5D7"/>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16" name="Oval">
                <a:extLst>
                  <a:ext uri="{FF2B5EF4-FFF2-40B4-BE49-F238E27FC236}">
                    <a16:creationId xmlns:a16="http://schemas.microsoft.com/office/drawing/2014/main" id="{BA02D0CF-9932-07AB-90B1-EF938B2FC132}"/>
                  </a:ext>
                </a:extLst>
              </p:cNvPr>
              <p:cNvSpPr>
                <a:spLocks noChangeAspect="1"/>
              </p:cNvSpPr>
              <p:nvPr/>
            </p:nvSpPr>
            <p:spPr>
              <a:xfrm>
                <a:off x="3360420" y="2314914"/>
                <a:ext cx="150875" cy="201168"/>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grpSp>
          <p:nvGrpSpPr>
            <p:cNvPr id="11" name="Group">
              <a:extLst>
                <a:ext uri="{FF2B5EF4-FFF2-40B4-BE49-F238E27FC236}">
                  <a16:creationId xmlns:a16="http://schemas.microsoft.com/office/drawing/2014/main" id="{C2EC7703-44E3-3544-C803-E47493BAB057}"/>
                </a:ext>
              </a:extLst>
            </p:cNvPr>
            <p:cNvGrpSpPr/>
            <p:nvPr/>
          </p:nvGrpSpPr>
          <p:grpSpPr>
            <a:xfrm>
              <a:off x="6035359" y="2197015"/>
              <a:ext cx="2697480" cy="914400"/>
              <a:chOff x="6035359" y="2197015"/>
              <a:chExt cx="2697480" cy="914400"/>
            </a:xfrm>
          </p:grpSpPr>
          <p:sp>
            <p:nvSpPr>
              <p:cNvPr id="13" name="Arrow">
                <a:extLst>
                  <a:ext uri="{FF2B5EF4-FFF2-40B4-BE49-F238E27FC236}">
                    <a16:creationId xmlns:a16="http://schemas.microsoft.com/office/drawing/2014/main" id="{1FD7E1DA-2373-BF14-B957-E70659B0B45C}"/>
                  </a:ext>
                </a:extLst>
              </p:cNvPr>
              <p:cNvSpPr/>
              <p:nvPr/>
            </p:nvSpPr>
            <p:spPr>
              <a:xfrm>
                <a:off x="6035359" y="2197015"/>
                <a:ext cx="2697480" cy="914400"/>
              </a:xfrm>
              <a:prstGeom prst="homePlate">
                <a:avLst>
                  <a:gd name="adj" fmla="val 50347"/>
                </a:avLst>
              </a:prstGeom>
              <a:solidFill>
                <a:srgbClr val="727365"/>
              </a:solidFill>
              <a:ln w="76200">
                <a:solidFill>
                  <a:srgbClr val="FF0000"/>
                </a:solid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14" name="Oval">
                <a:extLst>
                  <a:ext uri="{FF2B5EF4-FFF2-40B4-BE49-F238E27FC236}">
                    <a16:creationId xmlns:a16="http://schemas.microsoft.com/office/drawing/2014/main" id="{9AB7DCD2-DA24-7B1A-51B7-3AAAD99014B1}"/>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sp>
          <p:nvSpPr>
            <p:cNvPr id="12" name="TextBox">
              <a:extLst>
                <a:ext uri="{FF2B5EF4-FFF2-40B4-BE49-F238E27FC236}">
                  <a16:creationId xmlns:a16="http://schemas.microsoft.com/office/drawing/2014/main" id="{365840F8-956C-0BDE-C345-BC46FA7895DA}"/>
                </a:ext>
              </a:extLst>
            </p:cNvPr>
            <p:cNvSpPr txBox="1"/>
            <p:nvPr/>
          </p:nvSpPr>
          <p:spPr>
            <a:xfrm>
              <a:off x="469827" y="3328125"/>
              <a:ext cx="4556571" cy="3583860"/>
            </a:xfrm>
            <a:prstGeom prst="rect">
              <a:avLst/>
            </a:prstGeom>
            <a:noFill/>
          </p:spPr>
          <p:txBody>
            <a:bodyPr wrap="square" lIns="0" tIns="0" rIns="0" bIns="0" rtlCol="0">
              <a:noAutofit/>
            </a:bodyPr>
            <a:lstStyle/>
            <a:p>
              <a:pPr>
                <a:buFont typeface="Arial" panose="020B0604020202020204" pitchFamily="34" charset="0"/>
                <a:buChar char="•"/>
              </a:pPr>
              <a:r>
                <a:rPr lang="en-US" dirty="0"/>
                <a:t>Most common reasons for overrides needed:</a:t>
              </a:r>
            </a:p>
            <a:p>
              <a:pPr marL="1035050" lvl="1" indent="-285750">
                <a:buFont typeface="Arial" panose="020B0604020202020204" pitchFamily="34" charset="0"/>
                <a:buChar char="•"/>
              </a:pPr>
              <a:r>
                <a:rPr lang="en-US" dirty="0"/>
                <a:t>Lake levels allowed to be maintained higher than conservation pool</a:t>
              </a:r>
            </a:p>
            <a:p>
              <a:pPr marL="1035050" lvl="1" indent="-285750">
                <a:buFont typeface="Arial" panose="020B0604020202020204" pitchFamily="34" charset="0"/>
                <a:buChar char="•"/>
              </a:pPr>
              <a:r>
                <a:rPr lang="en-US" dirty="0"/>
                <a:t>Recreational releases are not included in </a:t>
              </a:r>
              <a:r>
                <a:rPr lang="en-US" dirty="0" err="1"/>
                <a:t>ResSim</a:t>
              </a:r>
              <a:endParaRPr lang="en-US" dirty="0"/>
            </a:p>
            <a:p>
              <a:pPr marL="1035050" lvl="1" indent="-285750">
                <a:buFont typeface="Arial" panose="020B0604020202020204" pitchFamily="34" charset="0"/>
                <a:buChar char="•"/>
              </a:pPr>
              <a:r>
                <a:rPr lang="en-US" dirty="0"/>
                <a:t>Adjusting flow changes to a daily adjustment instead of hourly</a:t>
              </a:r>
            </a:p>
            <a:p>
              <a:pPr marL="1035050" lvl="1" indent="-285750">
                <a:buFont typeface="Arial" panose="020B0604020202020204" pitchFamily="34" charset="0"/>
                <a:buChar char="•"/>
              </a:pPr>
              <a:endParaRPr lang="en-US" dirty="0"/>
            </a:p>
            <a:p>
              <a:pPr>
                <a:buFont typeface="Arial" panose="020B0604020202020204" pitchFamily="34" charset="0"/>
                <a:buChar char="•"/>
              </a:pPr>
              <a:r>
                <a:rPr lang="en-US" dirty="0"/>
                <a:t>Importance of these changes:</a:t>
              </a:r>
            </a:p>
            <a:p>
              <a:pPr lvl="1">
                <a:buFont typeface="Arial" panose="020B0604020202020204" pitchFamily="34" charset="0"/>
                <a:buChar char="•"/>
              </a:pPr>
              <a:r>
                <a:rPr lang="en-US" dirty="0"/>
                <a:t> Removing incorrect spikes in reservoir outflow</a:t>
              </a:r>
            </a:p>
            <a:p>
              <a:pPr lvl="1">
                <a:buFont typeface="Arial" panose="020B0604020202020204" pitchFamily="34" charset="0"/>
                <a:buChar char="•"/>
              </a:pPr>
              <a:r>
                <a:rPr lang="en-US" dirty="0"/>
                <a:t> Realistic releases are important when lake elevation  predictions are needed</a:t>
              </a:r>
            </a:p>
          </p:txBody>
        </p:sp>
      </p:grpSp>
      <p:grpSp>
        <p:nvGrpSpPr>
          <p:cNvPr id="22" name="Group 21">
            <a:extLst>
              <a:ext uri="{FF2B5EF4-FFF2-40B4-BE49-F238E27FC236}">
                <a16:creationId xmlns:a16="http://schemas.microsoft.com/office/drawing/2014/main" id="{2800B5E5-5C23-EE3E-7592-B5B401D82F7D}"/>
              </a:ext>
            </a:extLst>
          </p:cNvPr>
          <p:cNvGrpSpPr/>
          <p:nvPr/>
        </p:nvGrpSpPr>
        <p:grpSpPr>
          <a:xfrm>
            <a:off x="6865621" y="3097679"/>
            <a:ext cx="4768980" cy="2687231"/>
            <a:chOff x="4851069" y="1914599"/>
            <a:chExt cx="3988131" cy="2069842"/>
          </a:xfrm>
        </p:grpSpPr>
        <p:pic>
          <p:nvPicPr>
            <p:cNvPr id="23" name="Picture 22">
              <a:extLst>
                <a:ext uri="{FF2B5EF4-FFF2-40B4-BE49-F238E27FC236}">
                  <a16:creationId xmlns:a16="http://schemas.microsoft.com/office/drawing/2014/main" id="{A42F024D-F36B-1B84-EE0F-AB9AA99EB2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069" y="1914599"/>
              <a:ext cx="3988131" cy="2069842"/>
            </a:xfrm>
            <a:prstGeom prst="rect">
              <a:avLst/>
            </a:prstGeom>
            <a:ln>
              <a:solidFill>
                <a:schemeClr val="tx1"/>
              </a:solidFill>
            </a:ln>
          </p:spPr>
        </p:pic>
        <p:sp>
          <p:nvSpPr>
            <p:cNvPr id="24" name="Oval 23">
              <a:extLst>
                <a:ext uri="{FF2B5EF4-FFF2-40B4-BE49-F238E27FC236}">
                  <a16:creationId xmlns:a16="http://schemas.microsoft.com/office/drawing/2014/main" id="{98D4689A-1435-599D-CC59-080DC6064856}"/>
                </a:ext>
              </a:extLst>
            </p:cNvPr>
            <p:cNvSpPr/>
            <p:nvPr/>
          </p:nvSpPr>
          <p:spPr>
            <a:xfrm>
              <a:off x="7060017" y="2831618"/>
              <a:ext cx="340241" cy="648586"/>
            </a:xfrm>
            <a:prstGeom prst="ellipse">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1" name="Picture 20">
            <a:extLst>
              <a:ext uri="{FF2B5EF4-FFF2-40B4-BE49-F238E27FC236}">
                <a16:creationId xmlns:a16="http://schemas.microsoft.com/office/drawing/2014/main" id="{769D0EEF-4FFF-846F-B6CA-A768F8DBB65F}"/>
              </a:ext>
            </a:extLst>
          </p:cNvPr>
          <p:cNvPicPr>
            <a:picLocks noChangeAspect="1"/>
          </p:cNvPicPr>
          <p:nvPr/>
        </p:nvPicPr>
        <p:blipFill>
          <a:blip r:embed="rId4"/>
          <a:stretch>
            <a:fillRect/>
          </a:stretch>
        </p:blipFill>
        <p:spPr>
          <a:xfrm>
            <a:off x="7745668" y="2906267"/>
            <a:ext cx="3652574" cy="3498579"/>
          </a:xfrm>
          <a:prstGeom prst="rect">
            <a:avLst/>
          </a:prstGeom>
          <a:ln>
            <a:solidFill>
              <a:schemeClr val="tx1"/>
            </a:solidFill>
          </a:ln>
        </p:spPr>
      </p:pic>
    </p:spTree>
    <p:extLst>
      <p:ext uri="{BB962C8B-B14F-4D97-AF65-F5344CB8AC3E}">
        <p14:creationId xmlns:p14="http://schemas.microsoft.com/office/powerpoint/2010/main" val="251387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27C082-D0EA-7BF3-1697-682B2E492579}"/>
              </a:ext>
            </a:extLst>
          </p:cNvPr>
          <p:cNvSpPr>
            <a:spLocks noGrp="1"/>
          </p:cNvSpPr>
          <p:nvPr>
            <p:ph type="title"/>
          </p:nvPr>
        </p:nvSpPr>
        <p:spPr/>
        <p:txBody>
          <a:bodyPr/>
          <a:lstStyle/>
          <a:p>
            <a:r>
              <a:rPr lang="en-US" dirty="0"/>
              <a:t>Forecast Products</a:t>
            </a:r>
          </a:p>
        </p:txBody>
      </p:sp>
      <p:sp>
        <p:nvSpPr>
          <p:cNvPr id="4" name="Footer Placeholder 3">
            <a:extLst>
              <a:ext uri="{FF2B5EF4-FFF2-40B4-BE49-F238E27FC236}">
                <a16:creationId xmlns:a16="http://schemas.microsoft.com/office/drawing/2014/main" id="{38B0EEFD-0F68-7F52-A4AB-8C75B9B4F39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32F67B95-9509-5FDB-904B-37C83E8C8034}"/>
              </a:ext>
            </a:extLst>
          </p:cNvPr>
          <p:cNvPicPr>
            <a:picLocks noChangeAspect="1"/>
          </p:cNvPicPr>
          <p:nvPr/>
        </p:nvPicPr>
        <p:blipFill>
          <a:blip r:embed="rId3"/>
          <a:stretch>
            <a:fillRect/>
          </a:stretch>
        </p:blipFill>
        <p:spPr>
          <a:xfrm>
            <a:off x="4337358" y="985651"/>
            <a:ext cx="3222694" cy="2429415"/>
          </a:xfrm>
          <a:prstGeom prst="rect">
            <a:avLst/>
          </a:prstGeom>
        </p:spPr>
      </p:pic>
      <p:pic>
        <p:nvPicPr>
          <p:cNvPr id="6" name="Content Placeholder 30" descr="Table&#10;&#10;Description automatically generated">
            <a:extLst>
              <a:ext uri="{FF2B5EF4-FFF2-40B4-BE49-F238E27FC236}">
                <a16:creationId xmlns:a16="http://schemas.microsoft.com/office/drawing/2014/main" id="{5A86A42E-6283-DBD4-2E17-D01745BB44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3418" y="985652"/>
            <a:ext cx="3990265" cy="2444134"/>
          </a:xfrm>
          <a:prstGeom prst="rect">
            <a:avLst/>
          </a:prstGeom>
        </p:spPr>
      </p:pic>
      <p:pic>
        <p:nvPicPr>
          <p:cNvPr id="7" name="Picture 6" descr="Chart, line chart&#10;&#10;Description automatically generated">
            <a:extLst>
              <a:ext uri="{FF2B5EF4-FFF2-40B4-BE49-F238E27FC236}">
                <a16:creationId xmlns:a16="http://schemas.microsoft.com/office/drawing/2014/main" id="{543B0380-3BFE-780C-F6AB-696C97E47E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317" y="1028700"/>
            <a:ext cx="4029424" cy="2087078"/>
          </a:xfrm>
          <a:prstGeom prst="rect">
            <a:avLst/>
          </a:prstGeom>
          <a:ln>
            <a:solidFill>
              <a:schemeClr val="tx1"/>
            </a:solidFill>
          </a:ln>
        </p:spPr>
      </p:pic>
      <p:sp>
        <p:nvSpPr>
          <p:cNvPr id="14" name="Text Placeholder 3">
            <a:extLst>
              <a:ext uri="{FF2B5EF4-FFF2-40B4-BE49-F238E27FC236}">
                <a16:creationId xmlns:a16="http://schemas.microsoft.com/office/drawing/2014/main" id="{F5C6D9D3-DA36-8FAA-0830-11812180BD20}"/>
              </a:ext>
            </a:extLst>
          </p:cNvPr>
          <p:cNvSpPr txBox="1">
            <a:spLocks/>
          </p:cNvSpPr>
          <p:nvPr/>
        </p:nvSpPr>
        <p:spPr>
          <a:xfrm>
            <a:off x="548639" y="3526143"/>
            <a:ext cx="3450336" cy="3657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dirty="0">
                <a:solidFill>
                  <a:schemeClr val="tx1"/>
                </a:solidFill>
              </a:rPr>
              <a:t>RESERVOIR PLOTS</a:t>
            </a:r>
          </a:p>
        </p:txBody>
      </p:sp>
      <p:sp>
        <p:nvSpPr>
          <p:cNvPr id="15" name="Content Placeholder 4">
            <a:extLst>
              <a:ext uri="{FF2B5EF4-FFF2-40B4-BE49-F238E27FC236}">
                <a16:creationId xmlns:a16="http://schemas.microsoft.com/office/drawing/2014/main" id="{1640A425-7B81-3701-D771-B6D45DC2DA24}"/>
              </a:ext>
            </a:extLst>
          </p:cNvPr>
          <p:cNvSpPr txBox="1">
            <a:spLocks/>
          </p:cNvSpPr>
          <p:nvPr/>
        </p:nvSpPr>
        <p:spPr>
          <a:xfrm>
            <a:off x="548638" y="4119061"/>
            <a:ext cx="3680461" cy="2697480"/>
          </a:xfrm>
          <a:prstGeom prst="rect">
            <a:avLst/>
          </a:prstGeom>
        </p:spPr>
        <p:txBody>
          <a:bodyPr>
            <a:noAutofit/>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Scripted to follow a specific template we prefer and familiar with</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Provides lake elevation forecast</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Provides forecasted flow regime</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Typically, either a 3-day, week or two-week lookout</a:t>
            </a:r>
          </a:p>
        </p:txBody>
      </p:sp>
      <p:sp>
        <p:nvSpPr>
          <p:cNvPr id="16" name="Text Placeholder 6">
            <a:extLst>
              <a:ext uri="{FF2B5EF4-FFF2-40B4-BE49-F238E27FC236}">
                <a16:creationId xmlns:a16="http://schemas.microsoft.com/office/drawing/2014/main" id="{7011F7CD-F948-C2BF-6587-943778BD9DC8}"/>
              </a:ext>
            </a:extLst>
          </p:cNvPr>
          <p:cNvSpPr txBox="1">
            <a:spLocks/>
          </p:cNvSpPr>
          <p:nvPr/>
        </p:nvSpPr>
        <p:spPr>
          <a:xfrm>
            <a:off x="4370831" y="3520440"/>
            <a:ext cx="3450336" cy="365760"/>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b="1" dirty="0">
                <a:solidFill>
                  <a:schemeClr val="tx1"/>
                </a:solidFill>
              </a:rPr>
              <a:t>AHPS COMPARISON PLOTS</a:t>
            </a:r>
          </a:p>
        </p:txBody>
      </p:sp>
      <p:sp>
        <p:nvSpPr>
          <p:cNvPr id="17" name="Content Placeholder 7">
            <a:extLst>
              <a:ext uri="{FF2B5EF4-FFF2-40B4-BE49-F238E27FC236}">
                <a16:creationId xmlns:a16="http://schemas.microsoft.com/office/drawing/2014/main" id="{1D101607-17A1-1BD3-BA3C-5D5AF24D2156}"/>
              </a:ext>
            </a:extLst>
          </p:cNvPr>
          <p:cNvSpPr txBox="1">
            <a:spLocks/>
          </p:cNvSpPr>
          <p:nvPr/>
        </p:nvSpPr>
        <p:spPr>
          <a:xfrm>
            <a:off x="4370831" y="4119061"/>
            <a:ext cx="3450336" cy="2240280"/>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Extract AHPS forecasts into </a:t>
            </a:r>
            <a:r>
              <a:rPr lang="en-US" sz="1600" dirty="0" err="1">
                <a:solidFill>
                  <a:schemeClr val="tx1"/>
                </a:solidFill>
              </a:rPr>
              <a:t>forecast.dss</a:t>
            </a:r>
            <a:r>
              <a:rPr lang="en-US" sz="1600" dirty="0">
                <a:solidFill>
                  <a:schemeClr val="tx1"/>
                </a:solidFill>
              </a:rPr>
              <a:t> file</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Share comparison with water managers to help convey how reliable the forecast might be</a:t>
            </a:r>
          </a:p>
        </p:txBody>
      </p:sp>
      <p:sp>
        <p:nvSpPr>
          <p:cNvPr id="18" name="Text Placeholder 9">
            <a:extLst>
              <a:ext uri="{FF2B5EF4-FFF2-40B4-BE49-F238E27FC236}">
                <a16:creationId xmlns:a16="http://schemas.microsoft.com/office/drawing/2014/main" id="{C2B4B9E5-7434-D578-7E7C-D69F5E80FD17}"/>
              </a:ext>
            </a:extLst>
          </p:cNvPr>
          <p:cNvSpPr txBox="1">
            <a:spLocks/>
          </p:cNvSpPr>
          <p:nvPr/>
        </p:nvSpPr>
        <p:spPr>
          <a:xfrm>
            <a:off x="8193023" y="3520440"/>
            <a:ext cx="3450336" cy="365760"/>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b="1" dirty="0"/>
              <a:t>IMPACT ACTION TABLE</a:t>
            </a:r>
          </a:p>
        </p:txBody>
      </p:sp>
      <p:sp>
        <p:nvSpPr>
          <p:cNvPr id="19" name="Content Placeholder 10">
            <a:extLst>
              <a:ext uri="{FF2B5EF4-FFF2-40B4-BE49-F238E27FC236}">
                <a16:creationId xmlns:a16="http://schemas.microsoft.com/office/drawing/2014/main" id="{0CFAB998-AE37-5E83-AEC0-A3233D3F633F}"/>
              </a:ext>
            </a:extLst>
          </p:cNvPr>
          <p:cNvSpPr txBox="1">
            <a:spLocks/>
          </p:cNvSpPr>
          <p:nvPr/>
        </p:nvSpPr>
        <p:spPr>
          <a:xfrm>
            <a:off x="8193023" y="4059419"/>
            <a:ext cx="3450336" cy="2697480"/>
          </a:xfrm>
          <a:prstGeom prst="rect">
            <a:avLst/>
          </a:prstGeom>
        </p:spPr>
        <p:txBody>
          <a:bodyPr>
            <a:normAutofit lnSpcReduction="10000"/>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A script run from the CAVI</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Lists all actions at the project needed at a specific elevation</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Red actions are on the rising side, green actions are on the falling side</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Lists the max elevation within the forecast window</a:t>
            </a:r>
          </a:p>
        </p:txBody>
      </p:sp>
    </p:spTree>
    <p:extLst>
      <p:ext uri="{BB962C8B-B14F-4D97-AF65-F5344CB8AC3E}">
        <p14:creationId xmlns:p14="http://schemas.microsoft.com/office/powerpoint/2010/main" val="1806211523"/>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16491</TotalTime>
  <Words>907</Words>
  <Application>Microsoft Office PowerPoint</Application>
  <PresentationFormat>Widescreen</PresentationFormat>
  <Paragraphs>181</Paragraphs>
  <Slides>14</Slides>
  <Notes>6</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14</vt:i4>
      </vt:variant>
    </vt:vector>
  </HeadingPairs>
  <TitlesOfParts>
    <vt:vector size="25"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Baltimore District CWMS Real-Time Applications</vt:lpstr>
      <vt:lpstr>District Background</vt:lpstr>
      <vt:lpstr>District Background</vt:lpstr>
      <vt:lpstr>NAB CWMS History</vt:lpstr>
      <vt:lpstr>DATA VALIDATION</vt:lpstr>
      <vt:lpstr>Forecasting Routine</vt:lpstr>
      <vt:lpstr>Forecasting Routine</vt:lpstr>
      <vt:lpstr>Forecasting Routine</vt:lpstr>
      <vt:lpstr>Forecast Products</vt:lpstr>
      <vt:lpstr>Sharing Forecasts</vt:lpstr>
      <vt:lpstr>Inundation Mapping + HEC-FIA</vt:lpstr>
      <vt:lpstr>Challenges</vt:lpstr>
      <vt:lpstr>APRIL 2024 FLOOD EVENT 4-5” or rainfall over 4 days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492</cp:revision>
  <dcterms:created xsi:type="dcterms:W3CDTF">2017-02-20T05:10:01Z</dcterms:created>
  <dcterms:modified xsi:type="dcterms:W3CDTF">2025-02-10T20:05:17Z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