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2"/>
  </p:notesMasterIdLst>
  <p:handoutMasterIdLst>
    <p:handoutMasterId r:id="rId23"/>
  </p:handoutMasterIdLst>
  <p:sldIdLst>
    <p:sldId id="517" r:id="rId11"/>
    <p:sldId id="481" r:id="rId12"/>
    <p:sldId id="482" r:id="rId13"/>
    <p:sldId id="483" r:id="rId14"/>
    <p:sldId id="484" r:id="rId15"/>
    <p:sldId id="485" r:id="rId16"/>
    <p:sldId id="486" r:id="rId17"/>
    <p:sldId id="487" r:id="rId18"/>
    <p:sldId id="488" r:id="rId19"/>
    <p:sldId id="496" r:id="rId20"/>
    <p:sldId id="4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9797" autoAdjust="0"/>
  </p:normalViewPr>
  <p:slideViewPr>
    <p:cSldViewPr snapToGrid="0">
      <p:cViewPr varScale="1">
        <p:scale>
          <a:sx n="105" d="100"/>
          <a:sy n="105" d="100"/>
        </p:scale>
        <p:origin x="582" y="102"/>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2359672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2747726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2511854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785340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3818015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2979425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3637013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0" marR="0" lvl="2" indent="-228600" algn="l" defTabSz="914400" rtl="0" eaLnBrk="1" fontAlgn="auto" latinLnBrk="0" hangingPunct="1">
              <a:lnSpc>
                <a:spcPct val="100000"/>
              </a:lnSpc>
              <a:spcBef>
                <a:spcPts val="0"/>
              </a:spcBef>
              <a:spcAft>
                <a:spcPts val="0"/>
              </a:spcAft>
              <a:buClrTx/>
              <a:buSzTx/>
              <a:buFont typeface="+mj-lt"/>
              <a:buAutoNum type="alphaLcPeriod"/>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3765353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721585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8330513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HEC-FIA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a:t>HEC-FIA Inputs</a:t>
            </a:r>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dirty="0"/>
              <a:t>Gridded data: depth, arrival, and duration</a:t>
            </a:r>
            <a:br>
              <a:rPr lang="en-US" dirty="0"/>
            </a:br>
            <a:endParaRPr lang="en-US" dirty="0"/>
          </a:p>
          <a:p>
            <a:pPr marL="0" lvl="1" indent="0">
              <a:buNone/>
            </a:pPr>
            <a:r>
              <a:rPr lang="en-US" dirty="0"/>
              <a:t>Stage Hydrographs (HEC-</a:t>
            </a:r>
            <a:r>
              <a:rPr lang="en-US" dirty="0" err="1"/>
              <a:t>ResSim</a:t>
            </a:r>
            <a:r>
              <a:rPr lang="en-US" dirty="0"/>
              <a:t> CCPs or HEC-RAS Cross Sections)</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 H&amp;H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2">
            <a:extLst>
              <a:ext uri="{FF2B5EF4-FFF2-40B4-BE49-F238E27FC236}">
                <a16:creationId xmlns:a16="http://schemas.microsoft.com/office/drawing/2014/main" id="{45868F3B-52D0-B423-71B7-0238DEB42AA5}"/>
              </a:ext>
            </a:extLst>
          </p:cNvPr>
          <p:cNvPicPr>
            <a:picLocks noChangeAspect="1" noChangeArrowheads="1"/>
          </p:cNvPicPr>
          <p:nvPr/>
        </p:nvPicPr>
        <p:blipFill>
          <a:blip r:embed="rId3" cstate="print"/>
          <a:srcRect/>
          <a:stretch>
            <a:fillRect/>
          </a:stretch>
        </p:blipFill>
        <p:spPr bwMode="auto">
          <a:xfrm>
            <a:off x="6694585" y="2534823"/>
            <a:ext cx="3923274" cy="2597473"/>
          </a:xfrm>
          <a:prstGeom prst="rect">
            <a:avLst/>
          </a:prstGeom>
          <a:noFill/>
          <a:ln w="9525">
            <a:noFill/>
            <a:miter lim="800000"/>
            <a:headEnd/>
            <a:tailEnd/>
          </a:ln>
        </p:spPr>
      </p:pic>
      <p:pic>
        <p:nvPicPr>
          <p:cNvPr id="3" name="Picture 3">
            <a:extLst>
              <a:ext uri="{FF2B5EF4-FFF2-40B4-BE49-F238E27FC236}">
                <a16:creationId xmlns:a16="http://schemas.microsoft.com/office/drawing/2014/main" id="{368845D8-CE9B-4C4A-032F-FD3C86AF4535}"/>
              </a:ext>
            </a:extLst>
          </p:cNvPr>
          <p:cNvPicPr>
            <a:picLocks noChangeAspect="1" noChangeArrowheads="1"/>
          </p:cNvPicPr>
          <p:nvPr/>
        </p:nvPicPr>
        <p:blipFill>
          <a:blip r:embed="rId4" cstate="print"/>
          <a:srcRect/>
          <a:stretch>
            <a:fillRect/>
          </a:stretch>
        </p:blipFill>
        <p:spPr bwMode="auto">
          <a:xfrm>
            <a:off x="1402361" y="2534823"/>
            <a:ext cx="3947151" cy="2617084"/>
          </a:xfrm>
          <a:prstGeom prst="rect">
            <a:avLst/>
          </a:prstGeom>
          <a:noFill/>
          <a:ln w="9525">
            <a:noFill/>
            <a:miter lim="800000"/>
            <a:headEnd/>
            <a:tailEnd/>
          </a:ln>
        </p:spPr>
      </p:pic>
      <p:pic>
        <p:nvPicPr>
          <p:cNvPr id="8" name="Picture 4">
            <a:extLst>
              <a:ext uri="{FF2B5EF4-FFF2-40B4-BE49-F238E27FC236}">
                <a16:creationId xmlns:a16="http://schemas.microsoft.com/office/drawing/2014/main" id="{04C422DB-5619-D214-5552-6032974744EA}"/>
              </a:ext>
            </a:extLst>
          </p:cNvPr>
          <p:cNvPicPr>
            <a:picLocks noChangeAspect="1" noChangeArrowheads="1"/>
          </p:cNvPicPr>
          <p:nvPr/>
        </p:nvPicPr>
        <p:blipFill>
          <a:blip r:embed="rId5" cstate="print"/>
          <a:srcRect/>
          <a:stretch>
            <a:fillRect/>
          </a:stretch>
        </p:blipFill>
        <p:spPr bwMode="auto">
          <a:xfrm>
            <a:off x="3880160" y="4171970"/>
            <a:ext cx="2607686" cy="2173071"/>
          </a:xfrm>
          <a:prstGeom prst="rect">
            <a:avLst/>
          </a:prstGeom>
          <a:noFill/>
          <a:ln w="9525">
            <a:noFill/>
            <a:miter lim="800000"/>
            <a:headEnd/>
            <a:tailEnd/>
          </a:ln>
        </p:spPr>
      </p:pic>
      <p:pic>
        <p:nvPicPr>
          <p:cNvPr id="9" name="Picture 5">
            <a:extLst>
              <a:ext uri="{FF2B5EF4-FFF2-40B4-BE49-F238E27FC236}">
                <a16:creationId xmlns:a16="http://schemas.microsoft.com/office/drawing/2014/main" id="{E978BFFE-D9A4-7E5D-7C19-134F976BCD5E}"/>
              </a:ext>
            </a:extLst>
          </p:cNvPr>
          <p:cNvPicPr>
            <a:picLocks noChangeAspect="1" noChangeArrowheads="1"/>
          </p:cNvPicPr>
          <p:nvPr/>
        </p:nvPicPr>
        <p:blipFill>
          <a:blip r:embed="rId6" cstate="print"/>
          <a:srcRect/>
          <a:stretch>
            <a:fillRect/>
          </a:stretch>
        </p:blipFill>
        <p:spPr bwMode="auto">
          <a:xfrm>
            <a:off x="482357" y="2897038"/>
            <a:ext cx="2682309" cy="2235258"/>
          </a:xfrm>
          <a:prstGeom prst="rect">
            <a:avLst/>
          </a:prstGeom>
          <a:noFill/>
          <a:ln w="9525">
            <a:noFill/>
            <a:miter lim="800000"/>
            <a:headEnd/>
            <a:tailEnd/>
          </a:ln>
        </p:spPr>
      </p:pic>
      <p:cxnSp>
        <p:nvCxnSpPr>
          <p:cNvPr id="10" name="Straight Connector 9">
            <a:extLst>
              <a:ext uri="{FF2B5EF4-FFF2-40B4-BE49-F238E27FC236}">
                <a16:creationId xmlns:a16="http://schemas.microsoft.com/office/drawing/2014/main" id="{ACB75E28-12BF-2742-9FD8-828864D20872}"/>
              </a:ext>
            </a:extLst>
          </p:cNvPr>
          <p:cNvCxnSpPr>
            <a:cxnSpLocks/>
          </p:cNvCxnSpPr>
          <p:nvPr/>
        </p:nvCxnSpPr>
        <p:spPr>
          <a:xfrm flipV="1">
            <a:off x="6485173" y="4211938"/>
            <a:ext cx="2594682" cy="1000356"/>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E1A6488-15BF-9EC5-9432-7296C210A0E0}"/>
              </a:ext>
            </a:extLst>
          </p:cNvPr>
          <p:cNvCxnSpPr>
            <a:cxnSpLocks/>
          </p:cNvCxnSpPr>
          <p:nvPr/>
        </p:nvCxnSpPr>
        <p:spPr>
          <a:xfrm flipV="1">
            <a:off x="3164666" y="3350146"/>
            <a:ext cx="4531432" cy="103126"/>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27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marL="0" lvl="1" indent="0">
              <a:buNone/>
            </a:pPr>
            <a:r>
              <a:rPr lang="en-US" sz="2400" dirty="0"/>
              <a:t>Spatially referenced structure inventory (no more aggregated index points)</a:t>
            </a:r>
            <a:br>
              <a:rPr lang="en-US" sz="2400" dirty="0"/>
            </a:br>
            <a:endParaRPr lang="en-US" sz="2400" dirty="0"/>
          </a:p>
          <a:p>
            <a:pPr marL="0" lvl="1" indent="0">
              <a:buNone/>
            </a:pPr>
            <a:r>
              <a:rPr lang="en-US" sz="2400" dirty="0"/>
              <a:t>Spatial agriculture data</a:t>
            </a:r>
            <a:br>
              <a:rPr lang="en-US" sz="2400" dirty="0"/>
            </a:br>
            <a:endParaRPr lang="en-US" sz="2400" dirty="0"/>
          </a:p>
          <a:p>
            <a:pPr marL="0" lvl="1" indent="0">
              <a:buNone/>
            </a:pPr>
            <a:r>
              <a:rPr lang="en-US" sz="2400" dirty="0"/>
              <a:t>Data to support calculations</a:t>
            </a:r>
          </a:p>
          <a:p>
            <a:pPr lvl="2"/>
            <a:r>
              <a:rPr lang="en-US" sz="2000" dirty="0"/>
              <a:t>Damage functions</a:t>
            </a:r>
            <a:br>
              <a:rPr lang="en-US" sz="2000" dirty="0"/>
            </a:br>
            <a:endParaRPr lang="en-US" sz="2000" dirty="0"/>
          </a:p>
          <a:p>
            <a:pPr lvl="2"/>
            <a:r>
              <a:rPr lang="en-US" sz="2000" dirty="0"/>
              <a:t>Crop types and growing trends</a:t>
            </a:r>
            <a:br>
              <a:rPr lang="en-US" sz="2000" dirty="0"/>
            </a:br>
            <a:endParaRPr lang="en-US" sz="2000" dirty="0"/>
          </a:p>
          <a:p>
            <a:pPr lvl="2"/>
            <a:r>
              <a:rPr lang="en-US" sz="2000" dirty="0"/>
              <a:t>Population information</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Economic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9">
            <a:extLst>
              <a:ext uri="{FF2B5EF4-FFF2-40B4-BE49-F238E27FC236}">
                <a16:creationId xmlns:a16="http://schemas.microsoft.com/office/drawing/2014/main" id="{91200B7C-82DD-9508-3BFE-29246A9E6C42}"/>
              </a:ext>
            </a:extLst>
          </p:cNvPr>
          <p:cNvPicPr>
            <a:picLocks noChangeAspect="1" noChangeArrowheads="1"/>
          </p:cNvPicPr>
          <p:nvPr/>
        </p:nvPicPr>
        <p:blipFill>
          <a:blip r:embed="rId3" cstate="print"/>
          <a:srcRect l="42595" t="46772"/>
          <a:stretch>
            <a:fillRect/>
          </a:stretch>
        </p:blipFill>
        <p:spPr bwMode="auto">
          <a:xfrm>
            <a:off x="8200935" y="2201531"/>
            <a:ext cx="3323003" cy="2263041"/>
          </a:xfrm>
          <a:prstGeom prst="rect">
            <a:avLst/>
          </a:prstGeom>
          <a:noFill/>
          <a:ln w="12700">
            <a:noFill/>
            <a:miter lim="800000"/>
            <a:headEnd type="none" w="sm" len="sm"/>
            <a:tailEnd type="none" w="sm" len="sm"/>
          </a:ln>
          <a:effectLst/>
        </p:spPr>
      </p:pic>
      <p:pic>
        <p:nvPicPr>
          <p:cNvPr id="9" name="Picture 5">
            <a:extLst>
              <a:ext uri="{FF2B5EF4-FFF2-40B4-BE49-F238E27FC236}">
                <a16:creationId xmlns:a16="http://schemas.microsoft.com/office/drawing/2014/main" id="{6DB7DA54-2CA7-0C3E-AC67-D9E0EDACF07D}"/>
              </a:ext>
            </a:extLst>
          </p:cNvPr>
          <p:cNvPicPr>
            <a:picLocks noChangeAspect="1" noChangeArrowheads="1"/>
          </p:cNvPicPr>
          <p:nvPr/>
        </p:nvPicPr>
        <p:blipFill>
          <a:blip r:embed="rId4" cstate="print"/>
          <a:srcRect r="22899"/>
          <a:stretch>
            <a:fillRect/>
          </a:stretch>
        </p:blipFill>
        <p:spPr bwMode="auto">
          <a:xfrm>
            <a:off x="4377308" y="3480272"/>
            <a:ext cx="3638251" cy="2263041"/>
          </a:xfrm>
          <a:prstGeom prst="rect">
            <a:avLst/>
          </a:prstGeom>
          <a:noFill/>
          <a:ln w="9525">
            <a:noFill/>
            <a:miter lim="800000"/>
            <a:headEnd/>
            <a:tailEnd/>
          </a:ln>
        </p:spPr>
      </p:pic>
      <p:grpSp>
        <p:nvGrpSpPr>
          <p:cNvPr id="10" name="Group 5">
            <a:extLst>
              <a:ext uri="{FF2B5EF4-FFF2-40B4-BE49-F238E27FC236}">
                <a16:creationId xmlns:a16="http://schemas.microsoft.com/office/drawing/2014/main" id="{720DCF0D-595F-5773-99B3-E780442C98E5}"/>
              </a:ext>
            </a:extLst>
          </p:cNvPr>
          <p:cNvGrpSpPr/>
          <p:nvPr/>
        </p:nvGrpSpPr>
        <p:grpSpPr>
          <a:xfrm>
            <a:off x="8998609" y="4611793"/>
            <a:ext cx="1568988" cy="1260193"/>
            <a:chOff x="785813" y="5157788"/>
            <a:chExt cx="869156" cy="745331"/>
          </a:xfrm>
        </p:grpSpPr>
        <p:grpSp>
          <p:nvGrpSpPr>
            <p:cNvPr id="11" name="Group 74">
              <a:extLst>
                <a:ext uri="{FF2B5EF4-FFF2-40B4-BE49-F238E27FC236}">
                  <a16:creationId xmlns:a16="http://schemas.microsoft.com/office/drawing/2014/main" id="{13F44068-9249-F958-6A40-FE3B72CBA5E6}"/>
                </a:ext>
              </a:extLst>
            </p:cNvPr>
            <p:cNvGrpSpPr/>
            <p:nvPr/>
          </p:nvGrpSpPr>
          <p:grpSpPr>
            <a:xfrm>
              <a:off x="1162050" y="5207794"/>
              <a:ext cx="166688" cy="507206"/>
              <a:chOff x="1162050" y="5207794"/>
              <a:chExt cx="166688" cy="507206"/>
            </a:xfrm>
          </p:grpSpPr>
          <p:cxnSp>
            <p:nvCxnSpPr>
              <p:cNvPr id="48" name="Straight Connector 47">
                <a:extLst>
                  <a:ext uri="{FF2B5EF4-FFF2-40B4-BE49-F238E27FC236}">
                    <a16:creationId xmlns:a16="http://schemas.microsoft.com/office/drawing/2014/main" id="{2436AE81-498F-F339-855F-F183041B5B49}"/>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737D303-8118-7B69-33C4-CF5408169946}"/>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A615E24-96CB-2682-4850-F0920B081B54}"/>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5285BB6-BCA0-DF37-9F10-5459DADDB7B5}"/>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D2BE8B20-5293-9592-E65D-78A6D17079A0}"/>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75">
              <a:extLst>
                <a:ext uri="{FF2B5EF4-FFF2-40B4-BE49-F238E27FC236}">
                  <a16:creationId xmlns:a16="http://schemas.microsoft.com/office/drawing/2014/main" id="{0AF40FBC-F5DE-FC07-4092-0D55DDDE2C4E}"/>
                </a:ext>
              </a:extLst>
            </p:cNvPr>
            <p:cNvGrpSpPr/>
            <p:nvPr/>
          </p:nvGrpSpPr>
          <p:grpSpPr>
            <a:xfrm>
              <a:off x="1314450" y="5360194"/>
              <a:ext cx="166688" cy="507206"/>
              <a:chOff x="1162050" y="5207794"/>
              <a:chExt cx="166688" cy="507206"/>
            </a:xfrm>
          </p:grpSpPr>
          <p:cxnSp>
            <p:nvCxnSpPr>
              <p:cNvPr id="43" name="Straight Connector 42">
                <a:extLst>
                  <a:ext uri="{FF2B5EF4-FFF2-40B4-BE49-F238E27FC236}">
                    <a16:creationId xmlns:a16="http://schemas.microsoft.com/office/drawing/2014/main" id="{1E712D16-E71E-D49B-CC14-B60AC3191D12}"/>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B0106F3-8B86-E31A-9B9C-FF92BE04C0A5}"/>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1FE30CE-AF9B-3963-71E6-2119C066ABC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3FE133A-2CAC-9B4B-A3D2-E1EB91AD6346}"/>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973B3B01-8177-9962-160A-B56446A5F18A}"/>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81">
              <a:extLst>
                <a:ext uri="{FF2B5EF4-FFF2-40B4-BE49-F238E27FC236}">
                  <a16:creationId xmlns:a16="http://schemas.microsoft.com/office/drawing/2014/main" id="{AB1C0185-8BCC-C796-DE8B-2EE2B929AEDC}"/>
                </a:ext>
              </a:extLst>
            </p:cNvPr>
            <p:cNvGrpSpPr/>
            <p:nvPr/>
          </p:nvGrpSpPr>
          <p:grpSpPr>
            <a:xfrm>
              <a:off x="971550" y="5260181"/>
              <a:ext cx="166688" cy="507206"/>
              <a:chOff x="1162050" y="5207794"/>
              <a:chExt cx="166688" cy="507206"/>
            </a:xfrm>
          </p:grpSpPr>
          <p:cxnSp>
            <p:nvCxnSpPr>
              <p:cNvPr id="38" name="Straight Connector 37">
                <a:extLst>
                  <a:ext uri="{FF2B5EF4-FFF2-40B4-BE49-F238E27FC236}">
                    <a16:creationId xmlns:a16="http://schemas.microsoft.com/office/drawing/2014/main" id="{22301032-1726-5B09-E463-E122B0F88CAC}"/>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ABF4AF9-8A7F-2C0B-E0BF-D8C39CB62986}"/>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589C317-A6BD-ED1C-0E2C-A4071DA257A5}"/>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D34C959-5E06-F25A-F0C7-85DEA6D47C5C}"/>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EEB576E1-A4A2-0EE7-901A-713464C76FE4}"/>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87">
              <a:extLst>
                <a:ext uri="{FF2B5EF4-FFF2-40B4-BE49-F238E27FC236}">
                  <a16:creationId xmlns:a16="http://schemas.microsoft.com/office/drawing/2014/main" id="{631CCDD8-4E3C-3801-FDA2-1735D7661EAC}"/>
                </a:ext>
              </a:extLst>
            </p:cNvPr>
            <p:cNvGrpSpPr/>
            <p:nvPr/>
          </p:nvGrpSpPr>
          <p:grpSpPr>
            <a:xfrm>
              <a:off x="1488281" y="5233987"/>
              <a:ext cx="166688" cy="507206"/>
              <a:chOff x="1162050" y="5207794"/>
              <a:chExt cx="166688" cy="507206"/>
            </a:xfrm>
          </p:grpSpPr>
          <p:cxnSp>
            <p:nvCxnSpPr>
              <p:cNvPr id="33" name="Straight Connector 32">
                <a:extLst>
                  <a:ext uri="{FF2B5EF4-FFF2-40B4-BE49-F238E27FC236}">
                    <a16:creationId xmlns:a16="http://schemas.microsoft.com/office/drawing/2014/main" id="{73CABE1E-B471-53CF-0A16-6B18D98029AE}"/>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4BC8422-B293-BFEB-BEBE-4265E72FADD4}"/>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C7F7B8B-A0EC-1586-34B0-02D153BAB3D3}"/>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82EB226-C4EA-019C-D675-F1851C6F5459}"/>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8BA3DDE7-189F-FD3A-B564-0EAD7C4AD504}"/>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93">
              <a:extLst>
                <a:ext uri="{FF2B5EF4-FFF2-40B4-BE49-F238E27FC236}">
                  <a16:creationId xmlns:a16="http://schemas.microsoft.com/office/drawing/2014/main" id="{ED0CB919-10C8-C71A-2A72-359FAF956DC6}"/>
                </a:ext>
              </a:extLst>
            </p:cNvPr>
            <p:cNvGrpSpPr/>
            <p:nvPr/>
          </p:nvGrpSpPr>
          <p:grpSpPr>
            <a:xfrm>
              <a:off x="785813" y="5157788"/>
              <a:ext cx="166688" cy="507206"/>
              <a:chOff x="1162050" y="5207794"/>
              <a:chExt cx="166688" cy="507206"/>
            </a:xfrm>
          </p:grpSpPr>
          <p:cxnSp>
            <p:nvCxnSpPr>
              <p:cNvPr id="28" name="Straight Connector 27">
                <a:extLst>
                  <a:ext uri="{FF2B5EF4-FFF2-40B4-BE49-F238E27FC236}">
                    <a16:creationId xmlns:a16="http://schemas.microsoft.com/office/drawing/2014/main" id="{85DED415-7592-F506-A680-A06C77B088D3}"/>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CE7FA2-3175-5E0D-CB48-2E84E9DA5F7C}"/>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5C1A88-7F85-C740-4931-C947FD57A07F}"/>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371121E-AB5C-259C-08BB-4E2989C78D8B}"/>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90B4DA30-910F-6FF7-E9A9-7D0FDA0108BE}"/>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99">
              <a:extLst>
                <a:ext uri="{FF2B5EF4-FFF2-40B4-BE49-F238E27FC236}">
                  <a16:creationId xmlns:a16="http://schemas.microsoft.com/office/drawing/2014/main" id="{4E66412A-9098-5A74-1968-A8789651C39A}"/>
                </a:ext>
              </a:extLst>
            </p:cNvPr>
            <p:cNvGrpSpPr/>
            <p:nvPr/>
          </p:nvGrpSpPr>
          <p:grpSpPr>
            <a:xfrm>
              <a:off x="1083469" y="5395913"/>
              <a:ext cx="166688" cy="507206"/>
              <a:chOff x="1162050" y="5207794"/>
              <a:chExt cx="166688" cy="507206"/>
            </a:xfrm>
          </p:grpSpPr>
          <p:cxnSp>
            <p:nvCxnSpPr>
              <p:cNvPr id="23" name="Straight Connector 22">
                <a:extLst>
                  <a:ext uri="{FF2B5EF4-FFF2-40B4-BE49-F238E27FC236}">
                    <a16:creationId xmlns:a16="http://schemas.microsoft.com/office/drawing/2014/main" id="{3BA7FF0C-6DB3-7B50-6E80-7343F3091B95}"/>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3007147-51DF-C5B3-9DB0-A90DE9E2B919}"/>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8400447-5E51-B964-7FB1-421F83988511}"/>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E451D2F-5047-11A9-1268-A4478AB900E1}"/>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96C13B8A-D89D-E5A0-A34C-731269382390}"/>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05">
              <a:extLst>
                <a:ext uri="{FF2B5EF4-FFF2-40B4-BE49-F238E27FC236}">
                  <a16:creationId xmlns:a16="http://schemas.microsoft.com/office/drawing/2014/main" id="{53998152-0D9F-301E-0A63-566910A2A8DE}"/>
                </a:ext>
              </a:extLst>
            </p:cNvPr>
            <p:cNvGrpSpPr/>
            <p:nvPr/>
          </p:nvGrpSpPr>
          <p:grpSpPr>
            <a:xfrm>
              <a:off x="847725" y="5386387"/>
              <a:ext cx="166688" cy="507206"/>
              <a:chOff x="1162050" y="5207794"/>
              <a:chExt cx="166688" cy="507206"/>
            </a:xfrm>
          </p:grpSpPr>
          <p:cxnSp>
            <p:nvCxnSpPr>
              <p:cNvPr id="18" name="Straight Connector 17">
                <a:extLst>
                  <a:ext uri="{FF2B5EF4-FFF2-40B4-BE49-F238E27FC236}">
                    <a16:creationId xmlns:a16="http://schemas.microsoft.com/office/drawing/2014/main" id="{E8AB7341-BA5C-E2E1-5FC6-049F312C7474}"/>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50D33F-A2A4-16A2-CA3B-EECDCDC4AF1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3B2E64A-B068-C5A3-8377-F34848BEFE9A}"/>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787DB07-FAB7-DB10-962D-1261D95B3470}"/>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C1D4FA36-C7F2-2643-0BDF-D39C63112B51}"/>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13093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marL="0" lvl="1" indent="0">
              <a:buNone/>
            </a:pPr>
            <a:r>
              <a:rPr lang="en-US" sz="2400" dirty="0"/>
              <a:t>Always ask for better data from the District</a:t>
            </a:r>
            <a:br>
              <a:rPr lang="en-US" dirty="0"/>
            </a:br>
            <a:endParaRPr lang="en-US" dirty="0"/>
          </a:p>
          <a:p>
            <a:pPr lvl="2"/>
            <a:r>
              <a:rPr lang="en-US" sz="2000" dirty="0"/>
              <a:t>Agriculture Data</a:t>
            </a:r>
          </a:p>
          <a:p>
            <a:pPr lvl="3"/>
            <a:r>
              <a:rPr lang="en-US" sz="2000" dirty="0"/>
              <a:t>National Agriculture Statistical Survey</a:t>
            </a:r>
          </a:p>
          <a:p>
            <a:pPr lvl="3"/>
            <a:r>
              <a:rPr lang="en-US" sz="2000" dirty="0"/>
              <a:t>Crop Production functions from state or local sources</a:t>
            </a:r>
            <a:br>
              <a:rPr lang="en-US" sz="2000" dirty="0"/>
            </a:br>
            <a:endParaRPr lang="en-US" sz="2000" dirty="0"/>
          </a:p>
          <a:p>
            <a:pPr lvl="2"/>
            <a:r>
              <a:rPr lang="en-US" sz="2000" dirty="0"/>
              <a:t>Structure Data</a:t>
            </a:r>
          </a:p>
          <a:p>
            <a:pPr lvl="3"/>
            <a:r>
              <a:rPr lang="en-US" sz="2000" dirty="0"/>
              <a:t>National Structure Inventory/HAZUS Import</a:t>
            </a:r>
            <a:br>
              <a:rPr lang="en-US" sz="2000" dirty="0"/>
            </a:br>
            <a:endParaRPr lang="en-US" sz="2000" dirty="0"/>
          </a:p>
          <a:p>
            <a:pPr lvl="2"/>
            <a:r>
              <a:rPr lang="en-US" sz="2000" dirty="0"/>
              <a:t>Terrain Data</a:t>
            </a:r>
          </a:p>
          <a:p>
            <a:pPr lvl="3"/>
            <a:r>
              <a:rPr lang="en-US" sz="2000" dirty="0"/>
              <a:t>Same as HEC-RAS</a:t>
            </a:r>
          </a:p>
          <a:p>
            <a:pPr lvl="3"/>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National Data sources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2661411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marL="0" lvl="1" indent="0">
              <a:buNone/>
            </a:pPr>
            <a:r>
              <a:rPr lang="en-US" sz="2400" u="sng" dirty="0"/>
              <a:t>HEC-</a:t>
            </a:r>
            <a:r>
              <a:rPr lang="en-US" sz="2400" u="sng" dirty="0" err="1"/>
              <a:t>ResSim</a:t>
            </a:r>
            <a:r>
              <a:rPr lang="en-US" sz="2400" u="sng" dirty="0"/>
              <a:t> Output</a:t>
            </a:r>
          </a:p>
          <a:p>
            <a:pPr lvl="2"/>
            <a:r>
              <a:rPr lang="en-US" sz="2000" dirty="0"/>
              <a:t>HEC-DSS Flow Hydrographs at Common Computation Points</a:t>
            </a:r>
            <a:br>
              <a:rPr lang="en-US" sz="2000" dirty="0"/>
            </a:br>
            <a:endParaRPr lang="en-US" sz="2000" dirty="0"/>
          </a:p>
          <a:p>
            <a:pPr lvl="2"/>
            <a:r>
              <a:rPr lang="en-US" sz="2000" dirty="0"/>
              <a:t>HEC-DSS Stage Hydrographs at Common Computation Points</a:t>
            </a:r>
            <a:br>
              <a:rPr lang="en-US" sz="1600" dirty="0"/>
            </a:br>
            <a:endParaRPr lang="en-US" sz="1600" dirty="0"/>
          </a:p>
          <a:p>
            <a:pPr marL="0" lvl="1" indent="0">
              <a:buNone/>
            </a:pPr>
            <a:r>
              <a:rPr lang="en-US" sz="2400" u="sng" dirty="0"/>
              <a:t>HEC-RAS Output</a:t>
            </a:r>
          </a:p>
          <a:p>
            <a:pPr lvl="2"/>
            <a:r>
              <a:rPr lang="en-US" sz="2000" dirty="0"/>
              <a:t>HEC-DSS Stage Hydrographs at Cross Sections (Unsteady RAS)</a:t>
            </a:r>
            <a:br>
              <a:rPr lang="en-US" sz="2000" dirty="0"/>
            </a:br>
            <a:endParaRPr lang="en-US" sz="2000" dirty="0"/>
          </a:p>
          <a:p>
            <a:pPr lvl="2"/>
            <a:r>
              <a:rPr lang="en-US" sz="2000" dirty="0"/>
              <a:t>HEC-DSS Stage at each Cross Section (Steady RAS)</a:t>
            </a:r>
            <a:br>
              <a:rPr lang="en-US" sz="2000" dirty="0"/>
            </a:br>
            <a:endParaRPr lang="en-US" sz="2000" dirty="0"/>
          </a:p>
          <a:p>
            <a:pPr lvl="2"/>
            <a:r>
              <a:rPr lang="en-US" sz="2000" dirty="0"/>
              <a:t>Gridded Data</a:t>
            </a:r>
          </a:p>
          <a:p>
            <a:pPr lvl="3"/>
            <a:r>
              <a:rPr lang="en-US" sz="2000" dirty="0"/>
              <a:t>Maximum Depth</a:t>
            </a:r>
          </a:p>
          <a:p>
            <a:pPr lvl="3"/>
            <a:r>
              <a:rPr lang="en-US" sz="2000" dirty="0"/>
              <a:t>Arrival time of inundation</a:t>
            </a:r>
          </a:p>
          <a:p>
            <a:pPr lvl="3"/>
            <a:r>
              <a:rPr lang="en-US" sz="2000" dirty="0"/>
              <a:t>Duration</a:t>
            </a:r>
          </a:p>
          <a:p>
            <a:pPr lvl="3"/>
            <a:r>
              <a:rPr lang="en-US" sz="2000" dirty="0"/>
              <a:t>Max Depth times Velocity</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Hydraulic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89944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Hydrograph</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2" name="Straight Connector 1">
            <a:extLst>
              <a:ext uri="{FF2B5EF4-FFF2-40B4-BE49-F238E27FC236}">
                <a16:creationId xmlns:a16="http://schemas.microsoft.com/office/drawing/2014/main" id="{0453CDE6-1413-A03B-FF71-D3909C882495}"/>
              </a:ext>
            </a:extLst>
          </p:cNvPr>
          <p:cNvCxnSpPr/>
          <p:nvPr/>
        </p:nvCxnSpPr>
        <p:spPr>
          <a:xfrm>
            <a:off x="3767344" y="1921123"/>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941E7B64-DA35-92A7-2041-65F094E4E2AD}"/>
              </a:ext>
            </a:extLst>
          </p:cNvPr>
          <p:cNvCxnSpPr/>
          <p:nvPr/>
        </p:nvCxnSpPr>
        <p:spPr>
          <a:xfrm>
            <a:off x="3767344" y="5072403"/>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57E71B-5D3C-2DE9-512B-F65F80A838FE}"/>
              </a:ext>
            </a:extLst>
          </p:cNvPr>
          <p:cNvCxnSpPr/>
          <p:nvPr/>
        </p:nvCxnSpPr>
        <p:spPr>
          <a:xfrm>
            <a:off x="3764171" y="5073662"/>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83C0FD5-F3C8-9B91-EC91-E5C7DD21BDC1}"/>
              </a:ext>
            </a:extLst>
          </p:cNvPr>
          <p:cNvSpPr txBox="1"/>
          <p:nvPr/>
        </p:nvSpPr>
        <p:spPr>
          <a:xfrm>
            <a:off x="4396081" y="1505198"/>
            <a:ext cx="1407885" cy="646331"/>
          </a:xfrm>
          <a:prstGeom prst="rect">
            <a:avLst/>
          </a:prstGeom>
          <a:noFill/>
        </p:spPr>
        <p:txBody>
          <a:bodyPr wrap="square" rtlCol="0">
            <a:spAutoFit/>
          </a:bodyPr>
          <a:lstStyle/>
          <a:p>
            <a:pPr algn="ctr"/>
            <a:r>
              <a:rPr lang="en-US" dirty="0"/>
              <a:t>Arrival </a:t>
            </a:r>
          </a:p>
          <a:p>
            <a:pPr algn="ctr"/>
            <a:r>
              <a:rPr lang="en-US" dirty="0"/>
              <a:t>Time</a:t>
            </a:r>
          </a:p>
        </p:txBody>
      </p:sp>
      <p:sp>
        <p:nvSpPr>
          <p:cNvPr id="10" name="Freeform 43">
            <a:extLst>
              <a:ext uri="{FF2B5EF4-FFF2-40B4-BE49-F238E27FC236}">
                <a16:creationId xmlns:a16="http://schemas.microsoft.com/office/drawing/2014/main" id="{1479C6CD-E641-EDD8-4C51-DF4C6BD584D3}"/>
              </a:ext>
            </a:extLst>
          </p:cNvPr>
          <p:cNvSpPr/>
          <p:nvPr/>
        </p:nvSpPr>
        <p:spPr>
          <a:xfrm>
            <a:off x="5066974" y="3005857"/>
            <a:ext cx="1719942" cy="2053771"/>
          </a:xfrm>
          <a:custGeom>
            <a:avLst/>
            <a:gdLst>
              <a:gd name="connsiteX0" fmla="*/ 7257 w 1705429"/>
              <a:gd name="connsiteY0" fmla="*/ 2046514 h 2061028"/>
              <a:gd name="connsiteX1" fmla="*/ 0 w 1705429"/>
              <a:gd name="connsiteY1" fmla="*/ 602343 h 2061028"/>
              <a:gd name="connsiteX2" fmla="*/ 275772 w 1705429"/>
              <a:gd name="connsiteY2" fmla="*/ 341086 h 2061028"/>
              <a:gd name="connsiteX3" fmla="*/ 529772 w 1705429"/>
              <a:gd name="connsiteY3" fmla="*/ 152400 h 2061028"/>
              <a:gd name="connsiteX4" fmla="*/ 725714 w 1705429"/>
              <a:gd name="connsiteY4" fmla="*/ 43543 h 2061028"/>
              <a:gd name="connsiteX5" fmla="*/ 914400 w 1705429"/>
              <a:gd name="connsiteY5" fmla="*/ 0 h 2061028"/>
              <a:gd name="connsiteX6" fmla="*/ 1117600 w 1705429"/>
              <a:gd name="connsiteY6" fmla="*/ 21771 h 2061028"/>
              <a:gd name="connsiteX7" fmla="*/ 1328057 w 1705429"/>
              <a:gd name="connsiteY7" fmla="*/ 152400 h 2061028"/>
              <a:gd name="connsiteX8" fmla="*/ 1589314 w 1705429"/>
              <a:gd name="connsiteY8" fmla="*/ 420914 h 2061028"/>
              <a:gd name="connsiteX9" fmla="*/ 1698172 w 1705429"/>
              <a:gd name="connsiteY9" fmla="*/ 566057 h 2061028"/>
              <a:gd name="connsiteX10" fmla="*/ 1705429 w 1705429"/>
              <a:gd name="connsiteY10" fmla="*/ 2061028 h 2061028"/>
              <a:gd name="connsiteX0" fmla="*/ 0 w 1698172"/>
              <a:gd name="connsiteY0" fmla="*/ 2046514 h 2061028"/>
              <a:gd name="connsiteX1" fmla="*/ 21772 w 1698172"/>
              <a:gd name="connsiteY1" fmla="*/ 566057 h 2061028"/>
              <a:gd name="connsiteX2" fmla="*/ 268515 w 1698172"/>
              <a:gd name="connsiteY2" fmla="*/ 341086 h 2061028"/>
              <a:gd name="connsiteX3" fmla="*/ 522515 w 1698172"/>
              <a:gd name="connsiteY3" fmla="*/ 152400 h 2061028"/>
              <a:gd name="connsiteX4" fmla="*/ 718457 w 1698172"/>
              <a:gd name="connsiteY4" fmla="*/ 43543 h 2061028"/>
              <a:gd name="connsiteX5" fmla="*/ 907143 w 1698172"/>
              <a:gd name="connsiteY5" fmla="*/ 0 h 2061028"/>
              <a:gd name="connsiteX6" fmla="*/ 1110343 w 1698172"/>
              <a:gd name="connsiteY6" fmla="*/ 21771 h 2061028"/>
              <a:gd name="connsiteX7" fmla="*/ 1320800 w 1698172"/>
              <a:gd name="connsiteY7" fmla="*/ 152400 h 2061028"/>
              <a:gd name="connsiteX8" fmla="*/ 1582057 w 1698172"/>
              <a:gd name="connsiteY8" fmla="*/ 420914 h 2061028"/>
              <a:gd name="connsiteX9" fmla="*/ 1690915 w 1698172"/>
              <a:gd name="connsiteY9" fmla="*/ 566057 h 2061028"/>
              <a:gd name="connsiteX10" fmla="*/ 1698172 w 1698172"/>
              <a:gd name="connsiteY10" fmla="*/ 2061028 h 2061028"/>
              <a:gd name="connsiteX0" fmla="*/ 0 w 1676400"/>
              <a:gd name="connsiteY0" fmla="*/ 2046514 h 2061028"/>
              <a:gd name="connsiteX1" fmla="*/ 0 w 1676400"/>
              <a:gd name="connsiteY1" fmla="*/ 566057 h 2061028"/>
              <a:gd name="connsiteX2" fmla="*/ 246743 w 1676400"/>
              <a:gd name="connsiteY2" fmla="*/ 341086 h 2061028"/>
              <a:gd name="connsiteX3" fmla="*/ 500743 w 1676400"/>
              <a:gd name="connsiteY3" fmla="*/ 152400 h 2061028"/>
              <a:gd name="connsiteX4" fmla="*/ 696685 w 1676400"/>
              <a:gd name="connsiteY4" fmla="*/ 43543 h 2061028"/>
              <a:gd name="connsiteX5" fmla="*/ 885371 w 1676400"/>
              <a:gd name="connsiteY5" fmla="*/ 0 h 2061028"/>
              <a:gd name="connsiteX6" fmla="*/ 1088571 w 1676400"/>
              <a:gd name="connsiteY6" fmla="*/ 21771 h 2061028"/>
              <a:gd name="connsiteX7" fmla="*/ 1299028 w 1676400"/>
              <a:gd name="connsiteY7" fmla="*/ 152400 h 2061028"/>
              <a:gd name="connsiteX8" fmla="*/ 1560285 w 1676400"/>
              <a:gd name="connsiteY8" fmla="*/ 420914 h 2061028"/>
              <a:gd name="connsiteX9" fmla="*/ 1669143 w 1676400"/>
              <a:gd name="connsiteY9" fmla="*/ 566057 h 2061028"/>
              <a:gd name="connsiteX10" fmla="*/ 1676400 w 1676400"/>
              <a:gd name="connsiteY10" fmla="*/ 2061028 h 2061028"/>
              <a:gd name="connsiteX0" fmla="*/ 0 w 1712685"/>
              <a:gd name="connsiteY0" fmla="*/ 2046514 h 2061028"/>
              <a:gd name="connsiteX1" fmla="*/ 0 w 1712685"/>
              <a:gd name="connsiteY1" fmla="*/ 566057 h 2061028"/>
              <a:gd name="connsiteX2" fmla="*/ 246743 w 1712685"/>
              <a:gd name="connsiteY2" fmla="*/ 341086 h 2061028"/>
              <a:gd name="connsiteX3" fmla="*/ 500743 w 1712685"/>
              <a:gd name="connsiteY3" fmla="*/ 152400 h 2061028"/>
              <a:gd name="connsiteX4" fmla="*/ 696685 w 1712685"/>
              <a:gd name="connsiteY4" fmla="*/ 43543 h 2061028"/>
              <a:gd name="connsiteX5" fmla="*/ 885371 w 1712685"/>
              <a:gd name="connsiteY5" fmla="*/ 0 h 2061028"/>
              <a:gd name="connsiteX6" fmla="*/ 1088571 w 1712685"/>
              <a:gd name="connsiteY6" fmla="*/ 21771 h 2061028"/>
              <a:gd name="connsiteX7" fmla="*/ 1299028 w 1712685"/>
              <a:gd name="connsiteY7" fmla="*/ 152400 h 2061028"/>
              <a:gd name="connsiteX8" fmla="*/ 1560285 w 1712685"/>
              <a:gd name="connsiteY8" fmla="*/ 420914 h 2061028"/>
              <a:gd name="connsiteX9" fmla="*/ 1712685 w 1712685"/>
              <a:gd name="connsiteY9" fmla="*/ 602343 h 2061028"/>
              <a:gd name="connsiteX10" fmla="*/ 1676400 w 1712685"/>
              <a:gd name="connsiteY10" fmla="*/ 2061028 h 2061028"/>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712685 w 1719943"/>
              <a:gd name="connsiteY9" fmla="*/ 602343 h 2053771"/>
              <a:gd name="connsiteX10" fmla="*/ 1719943 w 1719943"/>
              <a:gd name="connsiteY10" fmla="*/ 2053771 h 2053771"/>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690913 w 1719943"/>
              <a:gd name="connsiteY9" fmla="*/ 602343 h 2053771"/>
              <a:gd name="connsiteX10" fmla="*/ 1719943 w 1719943"/>
              <a:gd name="connsiteY10" fmla="*/ 2053771 h 2053771"/>
              <a:gd name="connsiteX0" fmla="*/ 0 w 1698171"/>
              <a:gd name="connsiteY0" fmla="*/ 2046514 h 2053771"/>
              <a:gd name="connsiteX1" fmla="*/ 0 w 1698171"/>
              <a:gd name="connsiteY1" fmla="*/ 566057 h 2053771"/>
              <a:gd name="connsiteX2" fmla="*/ 246743 w 1698171"/>
              <a:gd name="connsiteY2" fmla="*/ 341086 h 2053771"/>
              <a:gd name="connsiteX3" fmla="*/ 500743 w 1698171"/>
              <a:gd name="connsiteY3" fmla="*/ 152400 h 2053771"/>
              <a:gd name="connsiteX4" fmla="*/ 696685 w 1698171"/>
              <a:gd name="connsiteY4" fmla="*/ 43543 h 2053771"/>
              <a:gd name="connsiteX5" fmla="*/ 885371 w 1698171"/>
              <a:gd name="connsiteY5" fmla="*/ 0 h 2053771"/>
              <a:gd name="connsiteX6" fmla="*/ 1088571 w 1698171"/>
              <a:gd name="connsiteY6" fmla="*/ 21771 h 2053771"/>
              <a:gd name="connsiteX7" fmla="*/ 1299028 w 1698171"/>
              <a:gd name="connsiteY7" fmla="*/ 152400 h 2053771"/>
              <a:gd name="connsiteX8" fmla="*/ 1560285 w 1698171"/>
              <a:gd name="connsiteY8" fmla="*/ 420914 h 2053771"/>
              <a:gd name="connsiteX9" fmla="*/ 1690913 w 1698171"/>
              <a:gd name="connsiteY9" fmla="*/ 602343 h 2053771"/>
              <a:gd name="connsiteX10" fmla="*/ 1698171 w 1698171"/>
              <a:gd name="connsiteY10" fmla="*/ 2053771 h 2053771"/>
              <a:gd name="connsiteX0" fmla="*/ 21771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 name="connsiteX0" fmla="*/ 7257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9942" h="2053771">
                <a:moveTo>
                  <a:pt x="7257" y="2046514"/>
                </a:moveTo>
                <a:lnTo>
                  <a:pt x="0" y="587829"/>
                </a:lnTo>
                <a:lnTo>
                  <a:pt x="268514" y="341086"/>
                </a:lnTo>
                <a:lnTo>
                  <a:pt x="522514" y="152400"/>
                </a:lnTo>
                <a:lnTo>
                  <a:pt x="718456" y="43543"/>
                </a:lnTo>
                <a:lnTo>
                  <a:pt x="907142" y="0"/>
                </a:lnTo>
                <a:lnTo>
                  <a:pt x="1110342" y="21771"/>
                </a:lnTo>
                <a:lnTo>
                  <a:pt x="1320799" y="152400"/>
                </a:lnTo>
                <a:lnTo>
                  <a:pt x="1582056" y="420914"/>
                </a:lnTo>
                <a:lnTo>
                  <a:pt x="1712684" y="602343"/>
                </a:lnTo>
                <a:cubicBezTo>
                  <a:pt x="1715103" y="1086152"/>
                  <a:pt x="1717523" y="1569962"/>
                  <a:pt x="1719942" y="2053771"/>
                </a:cubicBezTo>
              </a:path>
            </a:pathLst>
          </a:custGeom>
          <a:solidFill>
            <a:srgbClr val="0070C0">
              <a:alpha val="29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28E93217-36A4-1785-85C2-95EFCD9FAFED}"/>
              </a:ext>
            </a:extLst>
          </p:cNvPr>
          <p:cNvCxnSpPr>
            <a:stCxn id="10" idx="1"/>
          </p:cNvCxnSpPr>
          <p:nvPr/>
        </p:nvCxnSpPr>
        <p:spPr>
          <a:xfrm flipH="1" flipV="1">
            <a:off x="5066972" y="2135001"/>
            <a:ext cx="2" cy="145868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9395DC9-41EE-ACD1-CC93-E35F9E14F4F5}"/>
              </a:ext>
            </a:extLst>
          </p:cNvPr>
          <p:cNvCxnSpPr/>
          <p:nvPr/>
        </p:nvCxnSpPr>
        <p:spPr>
          <a:xfrm flipH="1" flipV="1">
            <a:off x="6772401" y="2135001"/>
            <a:ext cx="2" cy="145868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Freeform 3">
            <a:extLst>
              <a:ext uri="{FF2B5EF4-FFF2-40B4-BE49-F238E27FC236}">
                <a16:creationId xmlns:a16="http://schemas.microsoft.com/office/drawing/2014/main" id="{DA5762B0-017E-8D66-D9FE-2A1FDFC9F04C}"/>
              </a:ext>
            </a:extLst>
          </p:cNvPr>
          <p:cNvSpPr/>
          <p:nvPr/>
        </p:nvSpPr>
        <p:spPr>
          <a:xfrm>
            <a:off x="3774901" y="2922429"/>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50702BA3-7EDD-D26D-6B74-90D39056CF55}"/>
              </a:ext>
            </a:extLst>
          </p:cNvPr>
          <p:cNvCxnSpPr/>
          <p:nvPr/>
        </p:nvCxnSpPr>
        <p:spPr>
          <a:xfrm>
            <a:off x="3767347" y="2984086"/>
            <a:ext cx="0" cy="20883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C041816-F8F9-5C57-C2AF-A2742C40F2DB}"/>
              </a:ext>
            </a:extLst>
          </p:cNvPr>
          <p:cNvSpPr txBox="1"/>
          <p:nvPr/>
        </p:nvSpPr>
        <p:spPr>
          <a:xfrm>
            <a:off x="5066973" y="2454308"/>
            <a:ext cx="1705429" cy="369332"/>
          </a:xfrm>
          <a:prstGeom prst="rect">
            <a:avLst/>
          </a:prstGeom>
          <a:noFill/>
        </p:spPr>
        <p:txBody>
          <a:bodyPr wrap="square" rtlCol="0">
            <a:spAutoFit/>
          </a:bodyPr>
          <a:lstStyle/>
          <a:p>
            <a:pPr algn="ctr"/>
            <a:r>
              <a:rPr lang="en-US" dirty="0"/>
              <a:t>Duration</a:t>
            </a:r>
          </a:p>
        </p:txBody>
      </p:sp>
      <p:cxnSp>
        <p:nvCxnSpPr>
          <p:cNvPr id="16" name="Straight Connector 15">
            <a:extLst>
              <a:ext uri="{FF2B5EF4-FFF2-40B4-BE49-F238E27FC236}">
                <a16:creationId xmlns:a16="http://schemas.microsoft.com/office/drawing/2014/main" id="{8DD62634-C974-2E41-920C-AD913561A636}"/>
              </a:ext>
            </a:extLst>
          </p:cNvPr>
          <p:cNvCxnSpPr/>
          <p:nvPr/>
        </p:nvCxnSpPr>
        <p:spPr>
          <a:xfrm>
            <a:off x="3782458" y="3602518"/>
            <a:ext cx="2996588" cy="22033"/>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A18D383-2CF8-373F-0FBF-6435131B6500}"/>
              </a:ext>
            </a:extLst>
          </p:cNvPr>
          <p:cNvSpPr txBox="1"/>
          <p:nvPr/>
        </p:nvSpPr>
        <p:spPr>
          <a:xfrm>
            <a:off x="1133251" y="3365212"/>
            <a:ext cx="3056831" cy="369332"/>
          </a:xfrm>
          <a:prstGeom prst="rect">
            <a:avLst/>
          </a:prstGeom>
          <a:noFill/>
        </p:spPr>
        <p:txBody>
          <a:bodyPr wrap="square" rtlCol="0">
            <a:spAutoFit/>
          </a:bodyPr>
          <a:lstStyle/>
          <a:p>
            <a:pPr algn="ctr"/>
            <a:r>
              <a:rPr lang="en-US" dirty="0"/>
              <a:t>Important Threshold</a:t>
            </a:r>
          </a:p>
        </p:txBody>
      </p:sp>
      <p:cxnSp>
        <p:nvCxnSpPr>
          <p:cNvPr id="18" name="Straight Connector 17">
            <a:extLst>
              <a:ext uri="{FF2B5EF4-FFF2-40B4-BE49-F238E27FC236}">
                <a16:creationId xmlns:a16="http://schemas.microsoft.com/office/drawing/2014/main" id="{2226E207-9C12-91EB-E171-B8AFEA1DCFC6}"/>
              </a:ext>
            </a:extLst>
          </p:cNvPr>
          <p:cNvCxnSpPr/>
          <p:nvPr/>
        </p:nvCxnSpPr>
        <p:spPr>
          <a:xfrm>
            <a:off x="3810000" y="2971800"/>
            <a:ext cx="22098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66AACDC-9CBA-AF71-26B3-A656C252C870}"/>
              </a:ext>
            </a:extLst>
          </p:cNvPr>
          <p:cNvSpPr txBox="1"/>
          <p:nvPr/>
        </p:nvSpPr>
        <p:spPr>
          <a:xfrm>
            <a:off x="1219201" y="2819400"/>
            <a:ext cx="3056831" cy="369332"/>
          </a:xfrm>
          <a:prstGeom prst="rect">
            <a:avLst/>
          </a:prstGeom>
          <a:noFill/>
        </p:spPr>
        <p:txBody>
          <a:bodyPr wrap="square" rtlCol="0">
            <a:spAutoFit/>
          </a:bodyPr>
          <a:lstStyle/>
          <a:p>
            <a:pPr algn="ctr"/>
            <a:r>
              <a:rPr lang="en-US" dirty="0"/>
              <a:t>Max Depth</a:t>
            </a:r>
          </a:p>
        </p:txBody>
      </p:sp>
      <p:sp>
        <p:nvSpPr>
          <p:cNvPr id="34" name="TextBox 33">
            <a:extLst>
              <a:ext uri="{FF2B5EF4-FFF2-40B4-BE49-F238E27FC236}">
                <a16:creationId xmlns:a16="http://schemas.microsoft.com/office/drawing/2014/main" id="{2F17F0BA-8948-A405-B46E-9A4B8E8D4111}"/>
              </a:ext>
            </a:extLst>
          </p:cNvPr>
          <p:cNvSpPr txBox="1"/>
          <p:nvPr/>
        </p:nvSpPr>
        <p:spPr>
          <a:xfrm rot="16200000">
            <a:off x="1937649" y="2157209"/>
            <a:ext cx="3166395" cy="523220"/>
          </a:xfrm>
          <a:prstGeom prst="rect">
            <a:avLst/>
          </a:prstGeom>
          <a:noFill/>
        </p:spPr>
        <p:txBody>
          <a:bodyPr wrap="square" rtlCol="0">
            <a:spAutoFit/>
          </a:bodyPr>
          <a:lstStyle/>
          <a:p>
            <a:pPr algn="ctr"/>
            <a:r>
              <a:rPr lang="en-US" sz="2800" dirty="0"/>
              <a:t>Stage</a:t>
            </a:r>
          </a:p>
        </p:txBody>
      </p:sp>
      <p:sp>
        <p:nvSpPr>
          <p:cNvPr id="36" name="TextBox 35">
            <a:extLst>
              <a:ext uri="{FF2B5EF4-FFF2-40B4-BE49-F238E27FC236}">
                <a16:creationId xmlns:a16="http://schemas.microsoft.com/office/drawing/2014/main" id="{BC6A5C77-7BD2-5355-B7FD-E7B6179974CC}"/>
              </a:ext>
            </a:extLst>
          </p:cNvPr>
          <p:cNvSpPr txBox="1"/>
          <p:nvPr/>
        </p:nvSpPr>
        <p:spPr>
          <a:xfrm>
            <a:off x="3767345" y="5095074"/>
            <a:ext cx="6680410" cy="523220"/>
          </a:xfrm>
          <a:prstGeom prst="rect">
            <a:avLst/>
          </a:prstGeom>
          <a:noFill/>
        </p:spPr>
        <p:txBody>
          <a:bodyPr wrap="square" rtlCol="0">
            <a:spAutoFit/>
          </a:bodyPr>
          <a:lstStyle/>
          <a:p>
            <a:pPr algn="ctr"/>
            <a:r>
              <a:rPr lang="en-US" sz="2800" dirty="0"/>
              <a:t>Time (t)</a:t>
            </a:r>
          </a:p>
        </p:txBody>
      </p:sp>
    </p:spTree>
    <p:extLst>
      <p:ext uri="{BB962C8B-B14F-4D97-AF65-F5344CB8AC3E}">
        <p14:creationId xmlns:p14="http://schemas.microsoft.com/office/powerpoint/2010/main" val="197082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63" presetClass="path" presetSubtype="0" accel="50000" decel="50000" fill="hold" nodeType="withEffect">
                                  <p:stCondLst>
                                    <p:cond delay="0"/>
                                  </p:stCondLst>
                                  <p:childTnLst>
                                    <p:animMotion origin="layout" path="M -4.375E-6 1.48148E-6 L 0.10665 -0.0007 " pathEditMode="relative" rAng="0" ptsTypes="AA">
                                      <p:cBhvr>
                                        <p:cTn id="17" dur="2000" fill="hold"/>
                                        <p:tgtEl>
                                          <p:spTgt spid="14"/>
                                        </p:tgtEl>
                                        <p:attrNameLst>
                                          <p:attrName>ppt_x</p:attrName>
                                          <p:attrName>ppt_y</p:attrName>
                                        </p:attrNameLst>
                                      </p:cBhvr>
                                      <p:rCtr x="5326" y="-46"/>
                                    </p:animMotion>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par>
                          <p:cTn id="27" fill="hold">
                            <p:stCondLst>
                              <p:cond delay="0"/>
                            </p:stCondLst>
                            <p:childTnLst>
                              <p:par>
                                <p:cTn id="28" presetID="1"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par>
                                <p:cTn id="30" presetID="22" presetClass="entr" presetSubtype="4"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down)">
                                      <p:cBhvr>
                                        <p:cTn id="42" dur="500"/>
                                        <p:tgtEl>
                                          <p:spTgt spid="18"/>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animBg="1"/>
      <p:bldP spid="15" grpId="0"/>
      <p:bldP spid="17"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How do stage hydrographs work?</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C785FDC2-AC33-3C0B-3E83-45752A60EF68}"/>
              </a:ext>
            </a:extLst>
          </p:cNvPr>
          <p:cNvPicPr>
            <a:picLocks noChangeAspect="1" noChangeArrowheads="1"/>
          </p:cNvPicPr>
          <p:nvPr/>
        </p:nvPicPr>
        <p:blipFill>
          <a:blip r:embed="rId3" cstate="print"/>
          <a:srcRect/>
          <a:stretch>
            <a:fillRect/>
          </a:stretch>
        </p:blipFill>
        <p:spPr bwMode="auto">
          <a:xfrm>
            <a:off x="7020933" y="2355157"/>
            <a:ext cx="2817405" cy="1865313"/>
          </a:xfrm>
          <a:prstGeom prst="rect">
            <a:avLst/>
          </a:prstGeom>
          <a:noFill/>
          <a:ln w="9525">
            <a:noFill/>
            <a:miter lim="800000"/>
            <a:headEnd/>
            <a:tailEnd/>
          </a:ln>
        </p:spPr>
      </p:pic>
      <p:pic>
        <p:nvPicPr>
          <p:cNvPr id="9" name="Picture 4">
            <a:extLst>
              <a:ext uri="{FF2B5EF4-FFF2-40B4-BE49-F238E27FC236}">
                <a16:creationId xmlns:a16="http://schemas.microsoft.com/office/drawing/2014/main" id="{80C8160B-43B4-A7A8-953A-3D9DA7C23D01}"/>
              </a:ext>
            </a:extLst>
          </p:cNvPr>
          <p:cNvPicPr>
            <a:picLocks noChangeAspect="1" noChangeArrowheads="1"/>
          </p:cNvPicPr>
          <p:nvPr/>
        </p:nvPicPr>
        <p:blipFill>
          <a:blip r:embed="rId4" cstate="print"/>
          <a:srcRect/>
          <a:stretch>
            <a:fillRect/>
          </a:stretch>
        </p:blipFill>
        <p:spPr bwMode="auto">
          <a:xfrm>
            <a:off x="4823000" y="3130896"/>
            <a:ext cx="1872647" cy="1560539"/>
          </a:xfrm>
          <a:prstGeom prst="rect">
            <a:avLst/>
          </a:prstGeom>
          <a:noFill/>
          <a:ln w="9525">
            <a:noFill/>
            <a:miter lim="800000"/>
            <a:headEnd/>
            <a:tailEnd/>
          </a:ln>
        </p:spPr>
      </p:pic>
      <p:pic>
        <p:nvPicPr>
          <p:cNvPr id="10" name="Picture 5">
            <a:extLst>
              <a:ext uri="{FF2B5EF4-FFF2-40B4-BE49-F238E27FC236}">
                <a16:creationId xmlns:a16="http://schemas.microsoft.com/office/drawing/2014/main" id="{91E810CF-AEF9-178D-EDDB-F8EDDC41C35A}"/>
              </a:ext>
            </a:extLst>
          </p:cNvPr>
          <p:cNvPicPr>
            <a:picLocks noChangeAspect="1" noChangeArrowheads="1"/>
          </p:cNvPicPr>
          <p:nvPr/>
        </p:nvPicPr>
        <p:blipFill>
          <a:blip r:embed="rId5" cstate="print"/>
          <a:srcRect/>
          <a:stretch>
            <a:fillRect/>
          </a:stretch>
        </p:blipFill>
        <p:spPr bwMode="auto">
          <a:xfrm>
            <a:off x="2426447" y="2686188"/>
            <a:ext cx="1926236" cy="1605197"/>
          </a:xfrm>
          <a:prstGeom prst="rect">
            <a:avLst/>
          </a:prstGeom>
          <a:noFill/>
          <a:ln w="9525">
            <a:noFill/>
            <a:miter lim="800000"/>
            <a:headEnd/>
            <a:tailEnd/>
          </a:ln>
        </p:spPr>
      </p:pic>
      <p:sp>
        <p:nvSpPr>
          <p:cNvPr id="11" name="Oval 10">
            <a:extLst>
              <a:ext uri="{FF2B5EF4-FFF2-40B4-BE49-F238E27FC236}">
                <a16:creationId xmlns:a16="http://schemas.microsoft.com/office/drawing/2014/main" id="{0E732F69-7958-3342-3D5B-E2E92A314AD8}"/>
              </a:ext>
            </a:extLst>
          </p:cNvPr>
          <p:cNvSpPr/>
          <p:nvPr/>
        </p:nvSpPr>
        <p:spPr>
          <a:xfrm>
            <a:off x="5776749" y="3220838"/>
            <a:ext cx="284813" cy="2473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F32BC6D-5BDE-C454-B9DD-69CAB5072DF2}"/>
              </a:ext>
            </a:extLst>
          </p:cNvPr>
          <p:cNvSpPr/>
          <p:nvPr/>
        </p:nvSpPr>
        <p:spPr>
          <a:xfrm>
            <a:off x="3410800" y="2848583"/>
            <a:ext cx="284813" cy="2473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7">
            <a:extLst>
              <a:ext uri="{FF2B5EF4-FFF2-40B4-BE49-F238E27FC236}">
                <a16:creationId xmlns:a16="http://schemas.microsoft.com/office/drawing/2014/main" id="{C22BB1FE-A715-7DBA-02EB-3AD9F9DE2F50}"/>
              </a:ext>
            </a:extLst>
          </p:cNvPr>
          <p:cNvSpPr/>
          <p:nvPr/>
        </p:nvSpPr>
        <p:spPr>
          <a:xfrm>
            <a:off x="7702985" y="2838590"/>
            <a:ext cx="1214203" cy="891915"/>
          </a:xfrm>
          <a:custGeom>
            <a:avLst/>
            <a:gdLst>
              <a:gd name="connsiteX0" fmla="*/ 0 w 1214203"/>
              <a:gd name="connsiteY0" fmla="*/ 187377 h 891915"/>
              <a:gd name="connsiteX1" fmla="*/ 74951 w 1214203"/>
              <a:gd name="connsiteY1" fmla="*/ 0 h 891915"/>
              <a:gd name="connsiteX2" fmla="*/ 292308 w 1214203"/>
              <a:gd name="connsiteY2" fmla="*/ 254833 h 891915"/>
              <a:gd name="connsiteX3" fmla="*/ 629587 w 1214203"/>
              <a:gd name="connsiteY3" fmla="*/ 442210 h 891915"/>
              <a:gd name="connsiteX4" fmla="*/ 689548 w 1214203"/>
              <a:gd name="connsiteY4" fmla="*/ 509665 h 891915"/>
              <a:gd name="connsiteX5" fmla="*/ 689548 w 1214203"/>
              <a:gd name="connsiteY5" fmla="*/ 637082 h 891915"/>
              <a:gd name="connsiteX6" fmla="*/ 652072 w 1214203"/>
              <a:gd name="connsiteY6" fmla="*/ 697042 h 891915"/>
              <a:gd name="connsiteX7" fmla="*/ 674558 w 1214203"/>
              <a:gd name="connsiteY7" fmla="*/ 734518 h 891915"/>
              <a:gd name="connsiteX8" fmla="*/ 764499 w 1214203"/>
              <a:gd name="connsiteY8" fmla="*/ 599606 h 891915"/>
              <a:gd name="connsiteX9" fmla="*/ 884420 w 1214203"/>
              <a:gd name="connsiteY9" fmla="*/ 464695 h 891915"/>
              <a:gd name="connsiteX10" fmla="*/ 989351 w 1214203"/>
              <a:gd name="connsiteY10" fmla="*/ 434715 h 891915"/>
              <a:gd name="connsiteX11" fmla="*/ 1116767 w 1214203"/>
              <a:gd name="connsiteY11" fmla="*/ 449705 h 891915"/>
              <a:gd name="connsiteX12" fmla="*/ 1214203 w 1214203"/>
              <a:gd name="connsiteY12" fmla="*/ 509665 h 891915"/>
              <a:gd name="connsiteX13" fmla="*/ 1199213 w 1214203"/>
              <a:gd name="connsiteY13" fmla="*/ 667062 h 891915"/>
              <a:gd name="connsiteX14" fmla="*/ 996846 w 1214203"/>
              <a:gd name="connsiteY14" fmla="*/ 734518 h 891915"/>
              <a:gd name="connsiteX15" fmla="*/ 1019331 w 1214203"/>
              <a:gd name="connsiteY15" fmla="*/ 599606 h 891915"/>
              <a:gd name="connsiteX16" fmla="*/ 989351 w 1214203"/>
              <a:gd name="connsiteY16" fmla="*/ 569626 h 891915"/>
              <a:gd name="connsiteX17" fmla="*/ 929390 w 1214203"/>
              <a:gd name="connsiteY17" fmla="*/ 629587 h 891915"/>
              <a:gd name="connsiteX18" fmla="*/ 801974 w 1214203"/>
              <a:gd name="connsiteY18" fmla="*/ 764498 h 891915"/>
              <a:gd name="connsiteX19" fmla="*/ 757003 w 1214203"/>
              <a:gd name="connsiteY19" fmla="*/ 891915 h 891915"/>
              <a:gd name="connsiteX20" fmla="*/ 599607 w 1214203"/>
              <a:gd name="connsiteY20" fmla="*/ 891915 h 891915"/>
              <a:gd name="connsiteX21" fmla="*/ 554636 w 1214203"/>
              <a:gd name="connsiteY21" fmla="*/ 839449 h 891915"/>
              <a:gd name="connsiteX22" fmla="*/ 494676 w 1214203"/>
              <a:gd name="connsiteY22" fmla="*/ 704538 h 891915"/>
              <a:gd name="connsiteX23" fmla="*/ 494676 w 1214203"/>
              <a:gd name="connsiteY23" fmla="*/ 599606 h 891915"/>
              <a:gd name="connsiteX24" fmla="*/ 434715 w 1214203"/>
              <a:gd name="connsiteY24" fmla="*/ 517160 h 891915"/>
              <a:gd name="connsiteX25" fmla="*/ 247338 w 1214203"/>
              <a:gd name="connsiteY25" fmla="*/ 382249 h 891915"/>
              <a:gd name="connsiteX26" fmla="*/ 0 w 1214203"/>
              <a:gd name="connsiteY26" fmla="*/ 187377 h 89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4203" h="891915">
                <a:moveTo>
                  <a:pt x="0" y="187377"/>
                </a:moveTo>
                <a:lnTo>
                  <a:pt x="74951" y="0"/>
                </a:lnTo>
                <a:lnTo>
                  <a:pt x="292308" y="254833"/>
                </a:lnTo>
                <a:lnTo>
                  <a:pt x="629587" y="442210"/>
                </a:lnTo>
                <a:lnTo>
                  <a:pt x="689548" y="509665"/>
                </a:lnTo>
                <a:lnTo>
                  <a:pt x="689548" y="637082"/>
                </a:lnTo>
                <a:lnTo>
                  <a:pt x="652072" y="697042"/>
                </a:lnTo>
                <a:lnTo>
                  <a:pt x="674558" y="734518"/>
                </a:lnTo>
                <a:lnTo>
                  <a:pt x="764499" y="599606"/>
                </a:lnTo>
                <a:lnTo>
                  <a:pt x="884420" y="464695"/>
                </a:lnTo>
                <a:lnTo>
                  <a:pt x="989351" y="434715"/>
                </a:lnTo>
                <a:lnTo>
                  <a:pt x="1116767" y="449705"/>
                </a:lnTo>
                <a:lnTo>
                  <a:pt x="1214203" y="509665"/>
                </a:lnTo>
                <a:lnTo>
                  <a:pt x="1199213" y="667062"/>
                </a:lnTo>
                <a:lnTo>
                  <a:pt x="996846" y="734518"/>
                </a:lnTo>
                <a:lnTo>
                  <a:pt x="1019331" y="599606"/>
                </a:lnTo>
                <a:lnTo>
                  <a:pt x="989351" y="569626"/>
                </a:lnTo>
                <a:lnTo>
                  <a:pt x="929390" y="629587"/>
                </a:lnTo>
                <a:lnTo>
                  <a:pt x="801974" y="764498"/>
                </a:lnTo>
                <a:lnTo>
                  <a:pt x="757003" y="891915"/>
                </a:lnTo>
                <a:lnTo>
                  <a:pt x="599607" y="891915"/>
                </a:lnTo>
                <a:lnTo>
                  <a:pt x="554636" y="839449"/>
                </a:lnTo>
                <a:lnTo>
                  <a:pt x="494676" y="704538"/>
                </a:lnTo>
                <a:lnTo>
                  <a:pt x="494676" y="599606"/>
                </a:lnTo>
                <a:lnTo>
                  <a:pt x="434715" y="517160"/>
                </a:lnTo>
                <a:lnTo>
                  <a:pt x="247338" y="382249"/>
                </a:lnTo>
                <a:lnTo>
                  <a:pt x="0" y="187377"/>
                </a:lnTo>
                <a:close/>
              </a:path>
            </a:pathLst>
          </a:custGeom>
          <a:gradFill flip="none" rotWithShape="1">
            <a:gsLst>
              <a:gs pos="0">
                <a:srgbClr val="FF3399"/>
              </a:gs>
              <a:gs pos="25000">
                <a:srgbClr val="FF6633"/>
              </a:gs>
              <a:gs pos="50000">
                <a:srgbClr val="FFFF00"/>
              </a:gs>
              <a:gs pos="75000">
                <a:srgbClr val="01A78F"/>
              </a:gs>
              <a:gs pos="100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5ED7A517-D4AF-1CED-0F47-C0D226F78543}"/>
              </a:ext>
            </a:extLst>
          </p:cNvPr>
          <p:cNvCxnSpPr>
            <a:stCxn id="12" idx="6"/>
            <a:endCxn id="17" idx="1"/>
          </p:cNvCxnSpPr>
          <p:nvPr/>
        </p:nvCxnSpPr>
        <p:spPr>
          <a:xfrm flipV="1">
            <a:off x="3695612" y="2665990"/>
            <a:ext cx="637084" cy="30626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CF6136-EED2-96A7-2431-DBC1CC2E5742}"/>
              </a:ext>
            </a:extLst>
          </p:cNvPr>
          <p:cNvCxnSpPr>
            <a:stCxn id="11" idx="0"/>
          </p:cNvCxnSpPr>
          <p:nvPr/>
        </p:nvCxnSpPr>
        <p:spPr>
          <a:xfrm rot="5400000" flipH="1" flipV="1">
            <a:off x="5713040" y="2819851"/>
            <a:ext cx="607102" cy="1948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ACFA941-6D03-DDFA-11F8-298EB84D5DC8}"/>
              </a:ext>
            </a:extLst>
          </p:cNvPr>
          <p:cNvSpPr txBox="1"/>
          <p:nvPr/>
        </p:nvSpPr>
        <p:spPr>
          <a:xfrm>
            <a:off x="5836709" y="2328924"/>
            <a:ext cx="974361" cy="369332"/>
          </a:xfrm>
          <a:prstGeom prst="rect">
            <a:avLst/>
          </a:prstGeom>
          <a:noFill/>
        </p:spPr>
        <p:txBody>
          <a:bodyPr wrap="square" rtlCol="0">
            <a:spAutoFit/>
          </a:bodyPr>
          <a:lstStyle/>
          <a:p>
            <a:r>
              <a:rPr lang="en-US" dirty="0"/>
              <a:t>925 ft</a:t>
            </a:r>
          </a:p>
        </p:txBody>
      </p:sp>
      <p:sp>
        <p:nvSpPr>
          <p:cNvPr id="17" name="TextBox 16">
            <a:extLst>
              <a:ext uri="{FF2B5EF4-FFF2-40B4-BE49-F238E27FC236}">
                <a16:creationId xmlns:a16="http://schemas.microsoft.com/office/drawing/2014/main" id="{991E473A-72B3-1B19-DE87-11586D07AAB6}"/>
              </a:ext>
            </a:extLst>
          </p:cNvPr>
          <p:cNvSpPr txBox="1"/>
          <p:nvPr/>
        </p:nvSpPr>
        <p:spPr>
          <a:xfrm>
            <a:off x="4332697" y="2481324"/>
            <a:ext cx="974361" cy="369332"/>
          </a:xfrm>
          <a:prstGeom prst="rect">
            <a:avLst/>
          </a:prstGeom>
          <a:noFill/>
        </p:spPr>
        <p:txBody>
          <a:bodyPr wrap="square" rtlCol="0">
            <a:spAutoFit/>
          </a:bodyPr>
          <a:lstStyle/>
          <a:p>
            <a:r>
              <a:rPr lang="en-US" dirty="0"/>
              <a:t>847 ft</a:t>
            </a:r>
          </a:p>
        </p:txBody>
      </p:sp>
      <p:cxnSp>
        <p:nvCxnSpPr>
          <p:cNvPr id="18" name="Straight Connector 17">
            <a:extLst>
              <a:ext uri="{FF2B5EF4-FFF2-40B4-BE49-F238E27FC236}">
                <a16:creationId xmlns:a16="http://schemas.microsoft.com/office/drawing/2014/main" id="{07F4BBCD-59C7-EC52-80EE-3514DA39CF1B}"/>
              </a:ext>
            </a:extLst>
          </p:cNvPr>
          <p:cNvCxnSpPr/>
          <p:nvPr/>
        </p:nvCxnSpPr>
        <p:spPr>
          <a:xfrm flipV="1">
            <a:off x="4585032" y="2336419"/>
            <a:ext cx="1588957" cy="134911"/>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9" name="Isosceles Triangle 18">
            <a:extLst>
              <a:ext uri="{FF2B5EF4-FFF2-40B4-BE49-F238E27FC236}">
                <a16:creationId xmlns:a16="http://schemas.microsoft.com/office/drawing/2014/main" id="{0909FF8B-FA2A-9DFE-3889-41FEB9747384}"/>
              </a:ext>
            </a:extLst>
          </p:cNvPr>
          <p:cNvSpPr/>
          <p:nvPr/>
        </p:nvSpPr>
        <p:spPr>
          <a:xfrm rot="10800000">
            <a:off x="5177143" y="2171528"/>
            <a:ext cx="299803" cy="202367"/>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EC8C3DA1-5C8B-3510-6CAE-5DB9CD047B49}"/>
              </a:ext>
            </a:extLst>
          </p:cNvPr>
          <p:cNvCxnSpPr>
            <a:stCxn id="9" idx="3"/>
          </p:cNvCxnSpPr>
          <p:nvPr/>
        </p:nvCxnSpPr>
        <p:spPr>
          <a:xfrm flipV="1">
            <a:off x="6695646" y="3535633"/>
            <a:ext cx="2056650" cy="375533"/>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E823CFD-5486-EC03-F39E-B12FBC0EC99D}"/>
              </a:ext>
            </a:extLst>
          </p:cNvPr>
          <p:cNvCxnSpPr/>
          <p:nvPr/>
        </p:nvCxnSpPr>
        <p:spPr>
          <a:xfrm flipV="1">
            <a:off x="4322204" y="2936025"/>
            <a:ext cx="3395771" cy="78230"/>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39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6" grpId="0"/>
      <p:bldP spid="17" grpId="0"/>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Cross-section Hydrographs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a:extLst>
              <a:ext uri="{FF2B5EF4-FFF2-40B4-BE49-F238E27FC236}">
                <a16:creationId xmlns:a16="http://schemas.microsoft.com/office/drawing/2014/main" id="{6E646F89-AABD-A38D-376E-2B9A6333E8CD}"/>
              </a:ext>
            </a:extLst>
          </p:cNvPr>
          <p:cNvPicPr>
            <a:picLocks noChangeAspect="1" noChangeArrowheads="1"/>
          </p:cNvPicPr>
          <p:nvPr/>
        </p:nvPicPr>
        <p:blipFill>
          <a:blip r:embed="rId3" cstate="print"/>
          <a:srcRect/>
          <a:stretch>
            <a:fillRect/>
          </a:stretch>
        </p:blipFill>
        <p:spPr bwMode="auto">
          <a:xfrm>
            <a:off x="2405142" y="1086000"/>
            <a:ext cx="7036595" cy="5136915"/>
          </a:xfrm>
          <a:prstGeom prst="rect">
            <a:avLst/>
          </a:prstGeom>
          <a:noFill/>
          <a:ln w="12700">
            <a:noFill/>
            <a:miter lim="800000"/>
            <a:headEnd type="none" w="sm" len="sm"/>
            <a:tailEnd type="none" w="sm" len="sm"/>
          </a:ln>
        </p:spPr>
      </p:pic>
      <p:pic>
        <p:nvPicPr>
          <p:cNvPr id="9" name="Picture 3">
            <a:extLst>
              <a:ext uri="{FF2B5EF4-FFF2-40B4-BE49-F238E27FC236}">
                <a16:creationId xmlns:a16="http://schemas.microsoft.com/office/drawing/2014/main" id="{9AC6BE3E-8146-D53B-1F43-80EA93CF4FB4}"/>
              </a:ext>
            </a:extLst>
          </p:cNvPr>
          <p:cNvPicPr>
            <a:picLocks noChangeAspect="1" noChangeArrowheads="1"/>
          </p:cNvPicPr>
          <p:nvPr/>
        </p:nvPicPr>
        <p:blipFill>
          <a:blip r:embed="rId4" cstate="print"/>
          <a:srcRect/>
          <a:stretch>
            <a:fillRect/>
          </a:stretch>
        </p:blipFill>
        <p:spPr bwMode="auto">
          <a:xfrm>
            <a:off x="2676361" y="902098"/>
            <a:ext cx="2114241" cy="1761659"/>
          </a:xfrm>
          <a:prstGeom prst="rect">
            <a:avLst/>
          </a:prstGeom>
          <a:noFill/>
          <a:ln w="12700">
            <a:noFill/>
            <a:miter lim="800000"/>
            <a:headEnd type="none" w="sm" len="sm"/>
            <a:tailEnd type="none" w="sm" len="sm"/>
          </a:ln>
        </p:spPr>
      </p:pic>
      <p:sp>
        <p:nvSpPr>
          <p:cNvPr id="10" name="Line 4">
            <a:extLst>
              <a:ext uri="{FF2B5EF4-FFF2-40B4-BE49-F238E27FC236}">
                <a16:creationId xmlns:a16="http://schemas.microsoft.com/office/drawing/2014/main" id="{E31DB77A-34A9-21CF-3884-795CC7179F57}"/>
              </a:ext>
            </a:extLst>
          </p:cNvPr>
          <p:cNvSpPr>
            <a:spLocks noChangeShapeType="1"/>
          </p:cNvSpPr>
          <p:nvPr/>
        </p:nvSpPr>
        <p:spPr bwMode="auto">
          <a:xfrm>
            <a:off x="5262525" y="2733745"/>
            <a:ext cx="395102" cy="256368"/>
          </a:xfrm>
          <a:prstGeom prst="line">
            <a:avLst/>
          </a:prstGeom>
          <a:noFill/>
          <a:ln w="25400">
            <a:solidFill>
              <a:srgbClr val="000000"/>
            </a:solidFill>
            <a:round/>
            <a:headEnd type="none" w="sm" len="sm"/>
            <a:tailEnd type="triangle" w="med" len="med"/>
          </a:ln>
        </p:spPr>
        <p:txBody>
          <a:bodyPr wrap="none"/>
          <a:lstStyle/>
          <a:p>
            <a:endParaRPr lang="en-US"/>
          </a:p>
        </p:txBody>
      </p:sp>
      <p:sp>
        <p:nvSpPr>
          <p:cNvPr id="11" name="Line 5">
            <a:extLst>
              <a:ext uri="{FF2B5EF4-FFF2-40B4-BE49-F238E27FC236}">
                <a16:creationId xmlns:a16="http://schemas.microsoft.com/office/drawing/2014/main" id="{0D2E1C1F-48BE-72F6-A883-387D1C719410}"/>
              </a:ext>
            </a:extLst>
          </p:cNvPr>
          <p:cNvSpPr>
            <a:spLocks noChangeShapeType="1"/>
          </p:cNvSpPr>
          <p:nvPr/>
        </p:nvSpPr>
        <p:spPr bwMode="auto">
          <a:xfrm flipH="1" flipV="1">
            <a:off x="7341320" y="3942291"/>
            <a:ext cx="158269" cy="229848"/>
          </a:xfrm>
          <a:prstGeom prst="line">
            <a:avLst/>
          </a:prstGeom>
          <a:noFill/>
          <a:ln w="25400">
            <a:solidFill>
              <a:srgbClr val="000000"/>
            </a:solidFill>
            <a:round/>
            <a:headEnd type="none" w="sm" len="sm"/>
            <a:tailEnd type="triangle" w="med" len="med"/>
          </a:ln>
        </p:spPr>
        <p:txBody>
          <a:bodyPr wrap="none"/>
          <a:lstStyle/>
          <a:p>
            <a:endParaRPr lang="en-US"/>
          </a:p>
        </p:txBody>
      </p:sp>
      <p:pic>
        <p:nvPicPr>
          <p:cNvPr id="12" name="Picture 6">
            <a:extLst>
              <a:ext uri="{FF2B5EF4-FFF2-40B4-BE49-F238E27FC236}">
                <a16:creationId xmlns:a16="http://schemas.microsoft.com/office/drawing/2014/main" id="{79918D6F-4CAC-30A7-B72B-3A027F864B40}"/>
              </a:ext>
            </a:extLst>
          </p:cNvPr>
          <p:cNvPicPr>
            <a:picLocks noChangeAspect="1" noChangeArrowheads="1"/>
          </p:cNvPicPr>
          <p:nvPr/>
        </p:nvPicPr>
        <p:blipFill>
          <a:blip r:embed="rId5" cstate="print"/>
          <a:srcRect/>
          <a:stretch>
            <a:fillRect/>
          </a:stretch>
        </p:blipFill>
        <p:spPr bwMode="auto">
          <a:xfrm>
            <a:off x="7476186" y="4585513"/>
            <a:ext cx="2129297" cy="1774206"/>
          </a:xfrm>
          <a:prstGeom prst="rect">
            <a:avLst/>
          </a:prstGeom>
          <a:noFill/>
          <a:ln w="12700">
            <a:noFill/>
            <a:miter lim="800000"/>
            <a:headEnd type="none" w="sm" len="sm"/>
            <a:tailEnd type="none" w="sm" len="sm"/>
          </a:ln>
        </p:spPr>
      </p:pic>
      <p:sp>
        <p:nvSpPr>
          <p:cNvPr id="13" name="Line 8">
            <a:extLst>
              <a:ext uri="{FF2B5EF4-FFF2-40B4-BE49-F238E27FC236}">
                <a16:creationId xmlns:a16="http://schemas.microsoft.com/office/drawing/2014/main" id="{7C3A71F5-603F-C088-46D1-A1A0B93C89B5}"/>
              </a:ext>
            </a:extLst>
          </p:cNvPr>
          <p:cNvSpPr>
            <a:spLocks noChangeShapeType="1"/>
          </p:cNvSpPr>
          <p:nvPr/>
        </p:nvSpPr>
        <p:spPr bwMode="auto">
          <a:xfrm flipH="1" flipV="1">
            <a:off x="5480049" y="2063472"/>
            <a:ext cx="215899" cy="936902"/>
          </a:xfrm>
          <a:prstGeom prst="line">
            <a:avLst/>
          </a:prstGeom>
          <a:noFill/>
          <a:ln w="19050">
            <a:solidFill>
              <a:schemeClr val="tx1"/>
            </a:solidFill>
            <a:round/>
            <a:headEnd type="none" w="sm" len="sm"/>
            <a:tailEnd type="none" w="sm" len="sm"/>
          </a:ln>
        </p:spPr>
        <p:txBody>
          <a:bodyPr wrap="none"/>
          <a:lstStyle/>
          <a:p>
            <a:endParaRPr lang="en-US"/>
          </a:p>
        </p:txBody>
      </p:sp>
      <p:sp>
        <p:nvSpPr>
          <p:cNvPr id="14" name="Line 9">
            <a:extLst>
              <a:ext uri="{FF2B5EF4-FFF2-40B4-BE49-F238E27FC236}">
                <a16:creationId xmlns:a16="http://schemas.microsoft.com/office/drawing/2014/main" id="{3CFFDC37-F7EA-9444-3ADC-B5758EA0E8FA}"/>
              </a:ext>
            </a:extLst>
          </p:cNvPr>
          <p:cNvSpPr>
            <a:spLocks noChangeShapeType="1"/>
          </p:cNvSpPr>
          <p:nvPr/>
        </p:nvSpPr>
        <p:spPr bwMode="auto">
          <a:xfrm flipV="1">
            <a:off x="6838950" y="3942290"/>
            <a:ext cx="502371" cy="524936"/>
          </a:xfrm>
          <a:prstGeom prst="line">
            <a:avLst/>
          </a:prstGeom>
          <a:noFill/>
          <a:ln w="19050">
            <a:solidFill>
              <a:schemeClr val="tx1"/>
            </a:solidFill>
            <a:round/>
            <a:headEnd type="none" w="sm" len="sm"/>
            <a:tailEnd type="none" w="sm" len="sm"/>
          </a:ln>
        </p:spPr>
        <p:txBody>
          <a:bodyPr wrap="none"/>
          <a:lstStyle/>
          <a:p>
            <a:endParaRPr lang="en-US"/>
          </a:p>
        </p:txBody>
      </p:sp>
      <p:sp>
        <p:nvSpPr>
          <p:cNvPr id="15" name="Freeform 12">
            <a:extLst>
              <a:ext uri="{FF2B5EF4-FFF2-40B4-BE49-F238E27FC236}">
                <a16:creationId xmlns:a16="http://schemas.microsoft.com/office/drawing/2014/main" id="{BC3D4F12-EC72-602D-A8E7-48D7689DC585}"/>
              </a:ext>
            </a:extLst>
          </p:cNvPr>
          <p:cNvSpPr/>
          <p:nvPr/>
        </p:nvSpPr>
        <p:spPr>
          <a:xfrm>
            <a:off x="5565775" y="2200276"/>
            <a:ext cx="1746250" cy="2266950"/>
          </a:xfrm>
          <a:custGeom>
            <a:avLst/>
            <a:gdLst>
              <a:gd name="connsiteX0" fmla="*/ 0 w 2338466"/>
              <a:gd name="connsiteY0" fmla="*/ 0 h 3080479"/>
              <a:gd name="connsiteX1" fmla="*/ 1146748 w 2338466"/>
              <a:gd name="connsiteY1" fmla="*/ 1341620 h 3080479"/>
              <a:gd name="connsiteX2" fmla="*/ 1543987 w 2338466"/>
              <a:gd name="connsiteY2" fmla="*/ 1454046 h 3080479"/>
              <a:gd name="connsiteX3" fmla="*/ 2338466 w 2338466"/>
              <a:gd name="connsiteY3" fmla="*/ 2345961 h 3080479"/>
              <a:gd name="connsiteX4" fmla="*/ 1686394 w 2338466"/>
              <a:gd name="connsiteY4" fmla="*/ 3080479 h 3080479"/>
              <a:gd name="connsiteX5" fmla="*/ 262328 w 2338466"/>
              <a:gd name="connsiteY5" fmla="*/ 1184223 h 3080479"/>
              <a:gd name="connsiteX6" fmla="*/ 0 w 2338466"/>
              <a:gd name="connsiteY6" fmla="*/ 0 h 3080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8466" h="3080479">
                <a:moveTo>
                  <a:pt x="0" y="0"/>
                </a:moveTo>
                <a:lnTo>
                  <a:pt x="1146748" y="1341620"/>
                </a:lnTo>
                <a:lnTo>
                  <a:pt x="1543987" y="1454046"/>
                </a:lnTo>
                <a:lnTo>
                  <a:pt x="2338466" y="2345961"/>
                </a:lnTo>
                <a:lnTo>
                  <a:pt x="1686394" y="3080479"/>
                </a:lnTo>
                <a:lnTo>
                  <a:pt x="262328" y="1184223"/>
                </a:lnTo>
                <a:lnTo>
                  <a:pt x="0" y="0"/>
                </a:lnTo>
                <a:close/>
              </a:path>
            </a:pathLst>
          </a:custGeom>
          <a:gradFill flip="none" rotWithShape="1">
            <a:gsLst>
              <a:gs pos="66000">
                <a:srgbClr val="FFF200">
                  <a:alpha val="54000"/>
                </a:srgbClr>
              </a:gs>
              <a:gs pos="30000">
                <a:srgbClr val="FF0000">
                  <a:alpha val="66000"/>
                </a:srgbClr>
              </a:gs>
              <a:gs pos="70000">
                <a:srgbClr val="FF0300"/>
              </a:gs>
              <a:gs pos="100000">
                <a:srgbClr val="4D0808"/>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6" name="Picture 12">
            <a:extLst>
              <a:ext uri="{FF2B5EF4-FFF2-40B4-BE49-F238E27FC236}">
                <a16:creationId xmlns:a16="http://schemas.microsoft.com/office/drawing/2014/main" id="{BE53FFF7-E9D5-ED66-4605-DE0637D0FFE4}"/>
              </a:ext>
            </a:extLst>
          </p:cNvPr>
          <p:cNvPicPr>
            <a:picLocks noChangeAspect="1" noChangeArrowheads="1"/>
          </p:cNvPicPr>
          <p:nvPr/>
        </p:nvPicPr>
        <p:blipFill>
          <a:blip r:embed="rId6" cstate="print"/>
          <a:srcRect/>
          <a:stretch>
            <a:fillRect/>
          </a:stretch>
        </p:blipFill>
        <p:spPr bwMode="auto">
          <a:xfrm>
            <a:off x="2288593" y="3613958"/>
            <a:ext cx="3237236" cy="2909747"/>
          </a:xfrm>
          <a:prstGeom prst="rect">
            <a:avLst/>
          </a:prstGeom>
          <a:noFill/>
          <a:ln w="12700">
            <a:noFill/>
            <a:miter lim="800000"/>
            <a:headEnd type="none" w="sm" len="sm"/>
            <a:tailEnd type="none" w="sm" len="sm"/>
          </a:ln>
        </p:spPr>
      </p:pic>
      <p:pic>
        <p:nvPicPr>
          <p:cNvPr id="17" name="Picture 7">
            <a:extLst>
              <a:ext uri="{FF2B5EF4-FFF2-40B4-BE49-F238E27FC236}">
                <a16:creationId xmlns:a16="http://schemas.microsoft.com/office/drawing/2014/main" id="{73B3205B-07EE-8226-9587-F8C2FBBAE2A5}"/>
              </a:ext>
            </a:extLst>
          </p:cNvPr>
          <p:cNvPicPr>
            <a:picLocks noChangeAspect="1" noChangeArrowheads="1"/>
          </p:cNvPicPr>
          <p:nvPr/>
        </p:nvPicPr>
        <p:blipFill>
          <a:blip r:embed="rId7" cstate="print"/>
          <a:srcRect/>
          <a:stretch>
            <a:fillRect/>
          </a:stretch>
        </p:blipFill>
        <p:spPr bwMode="auto">
          <a:xfrm>
            <a:off x="2742696" y="3704335"/>
            <a:ext cx="3138110" cy="2819405"/>
          </a:xfrm>
          <a:prstGeom prst="rect">
            <a:avLst/>
          </a:prstGeom>
          <a:noFill/>
          <a:ln w="12700">
            <a:noFill/>
            <a:miter lim="800000"/>
            <a:headEnd type="none" w="sm" len="sm"/>
            <a:tailEnd type="none" w="sm" len="sm"/>
          </a:ln>
        </p:spPr>
      </p:pic>
    </p:spTree>
    <p:extLst>
      <p:ext uri="{BB962C8B-B14F-4D97-AF65-F5344CB8AC3E}">
        <p14:creationId xmlns:p14="http://schemas.microsoft.com/office/powerpoint/2010/main" val="101379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dirty="0"/>
              <a:t>Simon Evans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Storage Area Hydrographs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8" name="Picture 2">
            <a:extLst>
              <a:ext uri="{FF2B5EF4-FFF2-40B4-BE49-F238E27FC236}">
                <a16:creationId xmlns:a16="http://schemas.microsoft.com/office/drawing/2014/main" id="{FC1660FF-3E0F-F839-5BDF-071215061E58}"/>
              </a:ext>
            </a:extLst>
          </p:cNvPr>
          <p:cNvPicPr>
            <a:picLocks noChangeAspect="1" noChangeArrowheads="1"/>
          </p:cNvPicPr>
          <p:nvPr/>
        </p:nvPicPr>
        <p:blipFill>
          <a:blip r:embed="rId3" cstate="print"/>
          <a:srcRect/>
          <a:stretch>
            <a:fillRect/>
          </a:stretch>
        </p:blipFill>
        <p:spPr bwMode="auto">
          <a:xfrm>
            <a:off x="2287908" y="961901"/>
            <a:ext cx="7155769" cy="5223915"/>
          </a:xfrm>
          <a:prstGeom prst="rect">
            <a:avLst/>
          </a:prstGeom>
          <a:noFill/>
          <a:ln w="12700">
            <a:noFill/>
            <a:miter lim="800000"/>
            <a:headEnd type="none" w="sm" len="sm"/>
            <a:tailEnd type="none" w="sm" len="sm"/>
          </a:ln>
        </p:spPr>
      </p:pic>
      <p:sp>
        <p:nvSpPr>
          <p:cNvPr id="9" name="Line 5">
            <a:extLst>
              <a:ext uri="{FF2B5EF4-FFF2-40B4-BE49-F238E27FC236}">
                <a16:creationId xmlns:a16="http://schemas.microsoft.com/office/drawing/2014/main" id="{6D207C17-3379-1FAE-E201-E6F7B324C2C1}"/>
              </a:ext>
            </a:extLst>
          </p:cNvPr>
          <p:cNvSpPr>
            <a:spLocks noChangeShapeType="1"/>
          </p:cNvSpPr>
          <p:nvPr/>
        </p:nvSpPr>
        <p:spPr bwMode="auto">
          <a:xfrm flipV="1">
            <a:off x="6096000" y="3429000"/>
            <a:ext cx="1080767" cy="316096"/>
          </a:xfrm>
          <a:prstGeom prst="line">
            <a:avLst/>
          </a:prstGeom>
          <a:noFill/>
          <a:ln w="25400">
            <a:solidFill>
              <a:srgbClr val="000000"/>
            </a:solidFill>
            <a:round/>
            <a:headEnd type="none" w="sm" len="sm"/>
            <a:tailEnd type="triangle" w="med" len="med"/>
          </a:ln>
        </p:spPr>
        <p:txBody>
          <a:bodyPr wrap="none"/>
          <a:lstStyle/>
          <a:p>
            <a:endParaRPr lang="en-US"/>
          </a:p>
        </p:txBody>
      </p:sp>
      <p:pic>
        <p:nvPicPr>
          <p:cNvPr id="10" name="Picture 6">
            <a:extLst>
              <a:ext uri="{FF2B5EF4-FFF2-40B4-BE49-F238E27FC236}">
                <a16:creationId xmlns:a16="http://schemas.microsoft.com/office/drawing/2014/main" id="{20C7AA84-C034-139C-1DDF-C7FDDB1311C2}"/>
              </a:ext>
            </a:extLst>
          </p:cNvPr>
          <p:cNvPicPr>
            <a:picLocks noChangeAspect="1" noChangeArrowheads="1"/>
          </p:cNvPicPr>
          <p:nvPr/>
        </p:nvPicPr>
        <p:blipFill>
          <a:blip r:embed="rId4" cstate="print"/>
          <a:srcRect/>
          <a:stretch>
            <a:fillRect/>
          </a:stretch>
        </p:blipFill>
        <p:spPr bwMode="auto">
          <a:xfrm>
            <a:off x="4023590" y="3713101"/>
            <a:ext cx="2165360" cy="1804255"/>
          </a:xfrm>
          <a:prstGeom prst="rect">
            <a:avLst/>
          </a:prstGeom>
          <a:noFill/>
          <a:ln w="12700">
            <a:noFill/>
            <a:miter lim="800000"/>
            <a:headEnd type="none" w="sm" len="sm"/>
            <a:tailEnd type="none" w="sm" len="sm"/>
          </a:ln>
        </p:spPr>
      </p:pic>
    </p:spTree>
    <p:extLst>
      <p:ext uri="{BB962C8B-B14F-4D97-AF65-F5344CB8AC3E}">
        <p14:creationId xmlns:p14="http://schemas.microsoft.com/office/powerpoint/2010/main" val="312298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Gridded Data</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lf\AppData\Local\Temp\1\SNAGHTML93ae5a.PNG">
            <a:extLst>
              <a:ext uri="{FF2B5EF4-FFF2-40B4-BE49-F238E27FC236}">
                <a16:creationId xmlns:a16="http://schemas.microsoft.com/office/drawing/2014/main" id="{94881885-0C41-AFB5-7EB9-5A8FA3FC69FE}"/>
              </a:ext>
            </a:extLst>
          </p:cNvPr>
          <p:cNvPicPr>
            <a:picLocks noChangeAspect="1" noChangeArrowheads="1"/>
          </p:cNvPicPr>
          <p:nvPr/>
        </p:nvPicPr>
        <p:blipFill>
          <a:blip r:embed="rId3" cstate="print"/>
          <a:srcRect/>
          <a:stretch>
            <a:fillRect/>
          </a:stretch>
        </p:blipFill>
        <p:spPr bwMode="auto">
          <a:xfrm>
            <a:off x="1378004" y="1663564"/>
            <a:ext cx="3006270" cy="4221993"/>
          </a:xfrm>
          <a:prstGeom prst="rect">
            <a:avLst/>
          </a:prstGeom>
          <a:noFill/>
        </p:spPr>
      </p:pic>
      <p:pic>
        <p:nvPicPr>
          <p:cNvPr id="9" name="Picture 4" descr="C:\Users\q0hecwlf\AppData\Local\Temp\1\SNAGHTML951e1d.PNG">
            <a:extLst>
              <a:ext uri="{FF2B5EF4-FFF2-40B4-BE49-F238E27FC236}">
                <a16:creationId xmlns:a16="http://schemas.microsoft.com/office/drawing/2014/main" id="{ECFD6C3B-5A46-6A44-0B97-5227361B8B82}"/>
              </a:ext>
            </a:extLst>
          </p:cNvPr>
          <p:cNvPicPr>
            <a:picLocks noChangeAspect="1" noChangeArrowheads="1"/>
          </p:cNvPicPr>
          <p:nvPr/>
        </p:nvPicPr>
        <p:blipFill>
          <a:blip r:embed="rId4" cstate="print"/>
          <a:srcRect/>
          <a:stretch>
            <a:fillRect/>
          </a:stretch>
        </p:blipFill>
        <p:spPr bwMode="auto">
          <a:xfrm>
            <a:off x="4419998" y="1666538"/>
            <a:ext cx="3083385" cy="4219021"/>
          </a:xfrm>
          <a:prstGeom prst="rect">
            <a:avLst/>
          </a:prstGeom>
          <a:noFill/>
        </p:spPr>
      </p:pic>
      <p:sp>
        <p:nvSpPr>
          <p:cNvPr id="10" name="TextBox 9">
            <a:extLst>
              <a:ext uri="{FF2B5EF4-FFF2-40B4-BE49-F238E27FC236}">
                <a16:creationId xmlns:a16="http://schemas.microsoft.com/office/drawing/2014/main" id="{C045AF43-27C3-3E5D-E4E4-26FD6F590707}"/>
              </a:ext>
            </a:extLst>
          </p:cNvPr>
          <p:cNvSpPr txBox="1"/>
          <p:nvPr/>
        </p:nvSpPr>
        <p:spPr>
          <a:xfrm>
            <a:off x="1378005" y="1196582"/>
            <a:ext cx="2996587" cy="461665"/>
          </a:xfrm>
          <a:prstGeom prst="rect">
            <a:avLst/>
          </a:prstGeom>
          <a:noFill/>
        </p:spPr>
        <p:txBody>
          <a:bodyPr wrap="square" rtlCol="0">
            <a:spAutoFit/>
          </a:bodyPr>
          <a:lstStyle/>
          <a:p>
            <a:pPr algn="ctr"/>
            <a:r>
              <a:rPr lang="en-US" sz="2400" dirty="0"/>
              <a:t>Maximum Depth</a:t>
            </a:r>
          </a:p>
        </p:txBody>
      </p:sp>
      <p:sp>
        <p:nvSpPr>
          <p:cNvPr id="11" name="TextBox 10">
            <a:extLst>
              <a:ext uri="{FF2B5EF4-FFF2-40B4-BE49-F238E27FC236}">
                <a16:creationId xmlns:a16="http://schemas.microsoft.com/office/drawing/2014/main" id="{4886BFE8-CDFF-7256-A1B2-8B14A9F284CA}"/>
              </a:ext>
            </a:extLst>
          </p:cNvPr>
          <p:cNvSpPr txBox="1"/>
          <p:nvPr/>
        </p:nvSpPr>
        <p:spPr>
          <a:xfrm>
            <a:off x="4460891" y="1205763"/>
            <a:ext cx="2996587" cy="461665"/>
          </a:xfrm>
          <a:prstGeom prst="rect">
            <a:avLst/>
          </a:prstGeom>
          <a:noFill/>
        </p:spPr>
        <p:txBody>
          <a:bodyPr wrap="square" rtlCol="0">
            <a:spAutoFit/>
          </a:bodyPr>
          <a:lstStyle/>
          <a:p>
            <a:pPr algn="ctr"/>
            <a:r>
              <a:rPr lang="en-US" sz="2400" dirty="0"/>
              <a:t>Arrival Time</a:t>
            </a:r>
          </a:p>
        </p:txBody>
      </p:sp>
      <p:sp>
        <p:nvSpPr>
          <p:cNvPr id="12" name="TextBox 11">
            <a:extLst>
              <a:ext uri="{FF2B5EF4-FFF2-40B4-BE49-F238E27FC236}">
                <a16:creationId xmlns:a16="http://schemas.microsoft.com/office/drawing/2014/main" id="{1B6CF2A9-408B-6BE4-E831-5F44C29C32D1}"/>
              </a:ext>
            </a:extLst>
          </p:cNvPr>
          <p:cNvSpPr txBox="1"/>
          <p:nvPr/>
        </p:nvSpPr>
        <p:spPr>
          <a:xfrm>
            <a:off x="7514401" y="1205762"/>
            <a:ext cx="2996587" cy="461665"/>
          </a:xfrm>
          <a:prstGeom prst="rect">
            <a:avLst/>
          </a:prstGeom>
          <a:noFill/>
        </p:spPr>
        <p:txBody>
          <a:bodyPr wrap="square" rtlCol="0">
            <a:spAutoFit/>
          </a:bodyPr>
          <a:lstStyle/>
          <a:p>
            <a:pPr algn="ctr"/>
            <a:r>
              <a:rPr lang="en-US" sz="2400" dirty="0"/>
              <a:t>Duration</a:t>
            </a:r>
          </a:p>
        </p:txBody>
      </p:sp>
      <p:pic>
        <p:nvPicPr>
          <p:cNvPr id="13" name="Picture 8" descr="C:\Users\q0hecwlf\AppData\Local\Temp\1\SNAGHTMLdbba9b.PNG">
            <a:extLst>
              <a:ext uri="{FF2B5EF4-FFF2-40B4-BE49-F238E27FC236}">
                <a16:creationId xmlns:a16="http://schemas.microsoft.com/office/drawing/2014/main" id="{B8840734-D0CA-30F6-4019-9979D812BBD2}"/>
              </a:ext>
            </a:extLst>
          </p:cNvPr>
          <p:cNvPicPr>
            <a:picLocks noChangeAspect="1" noChangeArrowheads="1"/>
          </p:cNvPicPr>
          <p:nvPr/>
        </p:nvPicPr>
        <p:blipFill>
          <a:blip r:embed="rId5" cstate="print"/>
          <a:srcRect/>
          <a:stretch>
            <a:fillRect/>
          </a:stretch>
        </p:blipFill>
        <p:spPr bwMode="auto">
          <a:xfrm>
            <a:off x="7538576" y="1682967"/>
            <a:ext cx="2983429" cy="4199143"/>
          </a:xfrm>
          <a:prstGeom prst="rect">
            <a:avLst/>
          </a:prstGeom>
          <a:noFill/>
        </p:spPr>
      </p:pic>
    </p:spTree>
    <p:extLst>
      <p:ext uri="{BB962C8B-B14F-4D97-AF65-F5344CB8AC3E}">
        <p14:creationId xmlns:p14="http://schemas.microsoft.com/office/powerpoint/2010/main" val="1188414361"/>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15614</TotalTime>
  <Words>286</Words>
  <Application>Microsoft Office PowerPoint</Application>
  <PresentationFormat>Widescreen</PresentationFormat>
  <Paragraphs>75</Paragraphs>
  <Slides>11</Slides>
  <Notes>10</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11</vt:i4>
      </vt:variant>
    </vt:vector>
  </HeadingPairs>
  <TitlesOfParts>
    <vt:vector size="20" baseType="lpstr">
      <vt:lpstr>Arial</vt:lpstr>
      <vt:lpstr>Calibri</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HEC-FIA for CWMS</vt:lpstr>
      <vt:lpstr>Economic inputs</vt:lpstr>
      <vt:lpstr>National Data sources</vt:lpstr>
      <vt:lpstr>Hydraulic Inputs</vt:lpstr>
      <vt:lpstr>The Hydrograph</vt:lpstr>
      <vt:lpstr>How do stage hydrographs work?</vt:lpstr>
      <vt:lpstr>Cross-section Hydrographs</vt:lpstr>
      <vt:lpstr>Storage Area Hydrographs</vt:lpstr>
      <vt:lpstr>Gridded Data</vt:lpstr>
      <vt:lpstr>Summary H&amp;H Inputs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490</cp:revision>
  <dcterms:created xsi:type="dcterms:W3CDTF">2017-02-20T05:10:01Z</dcterms:created>
  <dcterms:modified xsi:type="dcterms:W3CDTF">2025-02-10T20:27:47Z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