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8"/>
  </p:notesMasterIdLst>
  <p:handoutMasterIdLst>
    <p:handoutMasterId r:id="rId29"/>
  </p:handoutMasterIdLst>
  <p:sldIdLst>
    <p:sldId id="517" r:id="rId11"/>
    <p:sldId id="491" r:id="rId12"/>
    <p:sldId id="497" r:id="rId13"/>
    <p:sldId id="498" r:id="rId14"/>
    <p:sldId id="499" r:id="rId15"/>
    <p:sldId id="501" r:id="rId16"/>
    <p:sldId id="502" r:id="rId17"/>
    <p:sldId id="503" r:id="rId18"/>
    <p:sldId id="504" r:id="rId19"/>
    <p:sldId id="500" r:id="rId20"/>
    <p:sldId id="505" r:id="rId21"/>
    <p:sldId id="506" r:id="rId22"/>
    <p:sldId id="507" r:id="rId23"/>
    <p:sldId id="508" r:id="rId24"/>
    <p:sldId id="509" r:id="rId25"/>
    <p:sldId id="510" r:id="rId26"/>
    <p:sldId id="47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9797" autoAdjust="0"/>
  </p:normalViewPr>
  <p:slideViewPr>
    <p:cSldViewPr snapToGrid="0">
      <p:cViewPr varScale="1">
        <p:scale>
          <a:sx n="91" d="100"/>
          <a:sy n="91" d="100"/>
        </p:scale>
        <p:origin x="1098"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AutoNum type="arabicPeriod" startAt="12"/>
            </a:pPr>
            <a:endParaRPr lang="en-US" dirty="0"/>
          </a:p>
          <a:p>
            <a:pPr lvl="1">
              <a:buAutoNum type="arabicPeriod" startAt="12"/>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233723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lvl="1" indent="-228600" algn="l" defTabSz="914400" rtl="0" eaLnBrk="1" fontAlgn="auto" latinLnBrk="0" hangingPunct="1">
              <a:lnSpc>
                <a:spcPct val="100000"/>
              </a:lnSpc>
              <a:spcBef>
                <a:spcPts val="0"/>
              </a:spcBef>
              <a:spcAft>
                <a:spcPts val="0"/>
              </a:spcAft>
              <a:buClrTx/>
              <a:buSzTx/>
              <a:buFont typeface="+mj-lt"/>
              <a:buAutoNum type="arabicPeriod" startAt="3"/>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538734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1068338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2587801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lphaUcPeriod" startAt="4"/>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4242766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1522882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lphaUcPeriod" startAt="5"/>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 </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1643935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17</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2203145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lvl="1" indent="-228600" algn="l" defTabSz="914400" rtl="0" eaLnBrk="1" fontAlgn="auto" latinLnBrk="0" hangingPunct="1">
              <a:lnSpc>
                <a:spcPct val="100000"/>
              </a:lnSpc>
              <a:spcBef>
                <a:spcPts val="0"/>
              </a:spcBef>
              <a:spcAft>
                <a:spcPts val="0"/>
              </a:spcAft>
              <a:buClrTx/>
              <a:buSzTx/>
              <a:buFont typeface="+mj-lt"/>
              <a:buAutoNum type="arabicPeriod" startAt="2"/>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59752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154391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261890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1430872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655670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3312492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 typeface="+mj-lt"/>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407822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501407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8.gif"/></Relationships>
</file>

<file path=ppt/slides/_rels/slide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HEC-FIA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HEC-FIA Damage Computations and Reporting</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9C5706-61DA-EC98-AE82-25A7FB864CF9}"/>
              </a:ext>
            </a:extLst>
          </p:cNvPr>
          <p:cNvSpPr>
            <a:spLocks noGrp="1"/>
          </p:cNvSpPr>
          <p:nvPr>
            <p:ph type="title"/>
          </p:nvPr>
        </p:nvSpPr>
        <p:spPr/>
        <p:txBody>
          <a:bodyPr/>
          <a:lstStyle/>
          <a:p>
            <a:r>
              <a:rPr lang="en-US" dirty="0"/>
              <a:t>Individual Structure damage Report</a:t>
            </a:r>
          </a:p>
        </p:txBody>
      </p:sp>
      <p:sp>
        <p:nvSpPr>
          <p:cNvPr id="4" name="Footer Placeholder 3">
            <a:extLst>
              <a:ext uri="{FF2B5EF4-FFF2-40B4-BE49-F238E27FC236}">
                <a16:creationId xmlns:a16="http://schemas.microsoft.com/office/drawing/2014/main" id="{4F1AB46B-7411-A798-B93C-36FE0BAF2EF6}"/>
              </a:ext>
            </a:extLst>
          </p:cNvPr>
          <p:cNvSpPr>
            <a:spLocks noGrp="1"/>
          </p:cNvSpPr>
          <p:nvPr>
            <p:ph type="ftr" sz="quarter" idx="12"/>
          </p:nvPr>
        </p:nvSpPr>
        <p:spPr/>
        <p:txBody>
          <a:bodyPr/>
          <a:lstStyle/>
          <a:p>
            <a:endParaRPr lang="en-US" dirty="0"/>
          </a:p>
        </p:txBody>
      </p:sp>
      <p:pic>
        <p:nvPicPr>
          <p:cNvPr id="5" name="Picture 2" descr="C:\Users\Q0HECWPL\AppData\Local\Temp\1\SNAGHTML4599b6a.PNG">
            <a:extLst>
              <a:ext uri="{FF2B5EF4-FFF2-40B4-BE49-F238E27FC236}">
                <a16:creationId xmlns:a16="http://schemas.microsoft.com/office/drawing/2014/main" id="{87C02C35-F82E-827B-015C-1E7893F58F17}"/>
              </a:ext>
            </a:extLst>
          </p:cNvPr>
          <p:cNvPicPr>
            <a:picLocks noChangeAspect="1" noChangeArrowheads="1"/>
          </p:cNvPicPr>
          <p:nvPr/>
        </p:nvPicPr>
        <p:blipFill>
          <a:blip r:embed="rId3" cstate="print"/>
          <a:srcRect/>
          <a:stretch>
            <a:fillRect/>
          </a:stretch>
        </p:blipFill>
        <p:spPr bwMode="auto">
          <a:xfrm>
            <a:off x="3730553" y="990599"/>
            <a:ext cx="4925983" cy="5563881"/>
          </a:xfrm>
          <a:prstGeom prst="rect">
            <a:avLst/>
          </a:prstGeom>
          <a:noFill/>
        </p:spPr>
      </p:pic>
    </p:spTree>
    <p:extLst>
      <p:ext uri="{BB962C8B-B14F-4D97-AF65-F5344CB8AC3E}">
        <p14:creationId xmlns:p14="http://schemas.microsoft.com/office/powerpoint/2010/main" val="3017076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Aggregated Consequence Summary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2" descr="C:\Users\Q0HECWPL\AppData\Local\Temp\1\SNAGHTML45acc69.PNG">
            <a:extLst>
              <a:ext uri="{FF2B5EF4-FFF2-40B4-BE49-F238E27FC236}">
                <a16:creationId xmlns:a16="http://schemas.microsoft.com/office/drawing/2014/main" id="{15FA2A54-AD92-37A5-7A6B-FDBC1B1FB2D8}"/>
              </a:ext>
            </a:extLst>
          </p:cNvPr>
          <p:cNvPicPr>
            <a:picLocks noChangeAspect="1" noChangeArrowheads="1"/>
          </p:cNvPicPr>
          <p:nvPr/>
        </p:nvPicPr>
        <p:blipFill>
          <a:blip r:embed="rId3" cstate="print"/>
          <a:srcRect/>
          <a:stretch>
            <a:fillRect/>
          </a:stretch>
        </p:blipFill>
        <p:spPr bwMode="auto">
          <a:xfrm>
            <a:off x="2642669" y="1055915"/>
            <a:ext cx="4772025" cy="4171951"/>
          </a:xfrm>
          <a:prstGeom prst="rect">
            <a:avLst/>
          </a:prstGeom>
          <a:noFill/>
        </p:spPr>
      </p:pic>
      <p:pic>
        <p:nvPicPr>
          <p:cNvPr id="3" name="Picture 4" descr="C:\Users\Q0HECWPL\AppData\Local\Temp\1\SNAGHTML45b1d27.PNG">
            <a:extLst>
              <a:ext uri="{FF2B5EF4-FFF2-40B4-BE49-F238E27FC236}">
                <a16:creationId xmlns:a16="http://schemas.microsoft.com/office/drawing/2014/main" id="{E3F4CECD-DC68-D457-E6FC-E4A11B78824C}"/>
              </a:ext>
            </a:extLst>
          </p:cNvPr>
          <p:cNvPicPr>
            <a:picLocks noChangeAspect="1" noChangeArrowheads="1"/>
          </p:cNvPicPr>
          <p:nvPr/>
        </p:nvPicPr>
        <p:blipFill>
          <a:blip r:embed="rId4" cstate="print"/>
          <a:srcRect/>
          <a:stretch>
            <a:fillRect/>
          </a:stretch>
        </p:blipFill>
        <p:spPr bwMode="auto">
          <a:xfrm>
            <a:off x="3023669" y="1284515"/>
            <a:ext cx="4772025" cy="4171951"/>
          </a:xfrm>
          <a:prstGeom prst="rect">
            <a:avLst/>
          </a:prstGeom>
          <a:noFill/>
        </p:spPr>
      </p:pic>
      <p:pic>
        <p:nvPicPr>
          <p:cNvPr id="8" name="Picture 8" descr="C:\Users\Q0HECWPL\AppData\Local\Temp\1\SNAGHTML45bda5d.PNG">
            <a:extLst>
              <a:ext uri="{FF2B5EF4-FFF2-40B4-BE49-F238E27FC236}">
                <a16:creationId xmlns:a16="http://schemas.microsoft.com/office/drawing/2014/main" id="{2AC1FA99-A4B2-7805-39E3-84DCDB345886}"/>
              </a:ext>
            </a:extLst>
          </p:cNvPr>
          <p:cNvPicPr>
            <a:picLocks noChangeAspect="1" noChangeArrowheads="1"/>
          </p:cNvPicPr>
          <p:nvPr/>
        </p:nvPicPr>
        <p:blipFill>
          <a:blip r:embed="rId5" cstate="print"/>
          <a:srcRect/>
          <a:stretch>
            <a:fillRect/>
          </a:stretch>
        </p:blipFill>
        <p:spPr bwMode="auto">
          <a:xfrm>
            <a:off x="3404669" y="1589315"/>
            <a:ext cx="4772025" cy="4171951"/>
          </a:xfrm>
          <a:prstGeom prst="rect">
            <a:avLst/>
          </a:prstGeom>
          <a:noFill/>
        </p:spPr>
      </p:pic>
      <p:pic>
        <p:nvPicPr>
          <p:cNvPr id="9" name="Picture 10" descr="C:\Users\Q0HECWPL\AppData\Local\Temp\1\SNAGHTML45c8961.PNG">
            <a:extLst>
              <a:ext uri="{FF2B5EF4-FFF2-40B4-BE49-F238E27FC236}">
                <a16:creationId xmlns:a16="http://schemas.microsoft.com/office/drawing/2014/main" id="{198F726D-C4EF-37DD-429E-12EEA6098F93}"/>
              </a:ext>
            </a:extLst>
          </p:cNvPr>
          <p:cNvPicPr>
            <a:picLocks noChangeAspect="1" noChangeArrowheads="1"/>
          </p:cNvPicPr>
          <p:nvPr/>
        </p:nvPicPr>
        <p:blipFill>
          <a:blip r:embed="rId6" cstate="print"/>
          <a:srcRect/>
          <a:stretch>
            <a:fillRect/>
          </a:stretch>
        </p:blipFill>
        <p:spPr bwMode="auto">
          <a:xfrm>
            <a:off x="3785669" y="1817915"/>
            <a:ext cx="4772025" cy="4171951"/>
          </a:xfrm>
          <a:prstGeom prst="rect">
            <a:avLst/>
          </a:prstGeom>
          <a:noFill/>
        </p:spPr>
      </p:pic>
      <p:pic>
        <p:nvPicPr>
          <p:cNvPr id="10" name="Picture 12" descr="C:\Users\Q0HECWPL\AppData\Local\Temp\1\SNAGHTML45d28fa.PNG">
            <a:extLst>
              <a:ext uri="{FF2B5EF4-FFF2-40B4-BE49-F238E27FC236}">
                <a16:creationId xmlns:a16="http://schemas.microsoft.com/office/drawing/2014/main" id="{8FE9AFFE-0F47-FAD5-EEF6-E224E58C039F}"/>
              </a:ext>
            </a:extLst>
          </p:cNvPr>
          <p:cNvPicPr>
            <a:picLocks noChangeAspect="1" noChangeArrowheads="1"/>
          </p:cNvPicPr>
          <p:nvPr/>
        </p:nvPicPr>
        <p:blipFill>
          <a:blip r:embed="rId7" cstate="print"/>
          <a:srcRect/>
          <a:stretch>
            <a:fillRect/>
          </a:stretch>
        </p:blipFill>
        <p:spPr bwMode="auto">
          <a:xfrm>
            <a:off x="4166669" y="2122715"/>
            <a:ext cx="4772025" cy="4171951"/>
          </a:xfrm>
          <a:prstGeom prst="rect">
            <a:avLst/>
          </a:prstGeom>
          <a:noFill/>
        </p:spPr>
      </p:pic>
    </p:spTree>
    <p:extLst>
      <p:ext uri="{BB962C8B-B14F-4D97-AF65-F5344CB8AC3E}">
        <p14:creationId xmlns:p14="http://schemas.microsoft.com/office/powerpoint/2010/main" val="6350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Critical infrastructure report</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9fda30.PNG">
            <a:extLst>
              <a:ext uri="{FF2B5EF4-FFF2-40B4-BE49-F238E27FC236}">
                <a16:creationId xmlns:a16="http://schemas.microsoft.com/office/drawing/2014/main" id="{440B8744-2B41-4377-634C-F02A8416EFA4}"/>
              </a:ext>
            </a:extLst>
          </p:cNvPr>
          <p:cNvPicPr>
            <a:picLocks noChangeAspect="1" noChangeArrowheads="1"/>
          </p:cNvPicPr>
          <p:nvPr/>
        </p:nvPicPr>
        <p:blipFill>
          <a:blip r:embed="rId3" cstate="print"/>
          <a:srcRect/>
          <a:stretch>
            <a:fillRect/>
          </a:stretch>
        </p:blipFill>
        <p:spPr bwMode="auto">
          <a:xfrm>
            <a:off x="3113154" y="1479189"/>
            <a:ext cx="5965692" cy="4656673"/>
          </a:xfrm>
          <a:prstGeom prst="rect">
            <a:avLst/>
          </a:prstGeom>
          <a:noFill/>
        </p:spPr>
      </p:pic>
    </p:spTree>
    <p:extLst>
      <p:ext uri="{BB962C8B-B14F-4D97-AF65-F5344CB8AC3E}">
        <p14:creationId xmlns:p14="http://schemas.microsoft.com/office/powerpoint/2010/main" val="984785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Report</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87657d.PNG">
            <a:extLst>
              <a:ext uri="{FF2B5EF4-FFF2-40B4-BE49-F238E27FC236}">
                <a16:creationId xmlns:a16="http://schemas.microsoft.com/office/drawing/2014/main" id="{C3166787-D6D6-AEA6-C6FD-4E1C8E8D8F49}"/>
              </a:ext>
            </a:extLst>
          </p:cNvPr>
          <p:cNvPicPr>
            <a:picLocks noChangeAspect="1" noChangeArrowheads="1"/>
          </p:cNvPicPr>
          <p:nvPr/>
        </p:nvPicPr>
        <p:blipFill>
          <a:blip r:embed="rId3" cstate="print"/>
          <a:srcRect/>
          <a:stretch>
            <a:fillRect/>
          </a:stretch>
        </p:blipFill>
        <p:spPr bwMode="auto">
          <a:xfrm>
            <a:off x="3531053" y="1045275"/>
            <a:ext cx="5129893" cy="5524500"/>
          </a:xfrm>
          <a:prstGeom prst="rect">
            <a:avLst/>
          </a:prstGeom>
          <a:noFill/>
        </p:spPr>
      </p:pic>
    </p:spTree>
    <p:extLst>
      <p:ext uri="{BB962C8B-B14F-4D97-AF65-F5344CB8AC3E}">
        <p14:creationId xmlns:p14="http://schemas.microsoft.com/office/powerpoint/2010/main" val="3650185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ECAM (indirect Economics)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2" descr="C:\Users\Q0HECWPL\AppData\Local\Temp\1\SNAGHTML49e40de.PNG">
            <a:extLst>
              <a:ext uri="{FF2B5EF4-FFF2-40B4-BE49-F238E27FC236}">
                <a16:creationId xmlns:a16="http://schemas.microsoft.com/office/drawing/2014/main" id="{D2E6966B-A906-A244-EEE1-014068DBBF86}"/>
              </a:ext>
            </a:extLst>
          </p:cNvPr>
          <p:cNvPicPr>
            <a:picLocks noChangeAspect="1" noChangeArrowheads="1"/>
          </p:cNvPicPr>
          <p:nvPr/>
        </p:nvPicPr>
        <p:blipFill>
          <a:blip r:embed="rId3" cstate="print"/>
          <a:srcRect/>
          <a:stretch>
            <a:fillRect/>
          </a:stretch>
        </p:blipFill>
        <p:spPr bwMode="auto">
          <a:xfrm>
            <a:off x="3771900" y="1088613"/>
            <a:ext cx="4648200" cy="5437824"/>
          </a:xfrm>
          <a:prstGeom prst="rect">
            <a:avLst/>
          </a:prstGeom>
          <a:noFill/>
        </p:spPr>
      </p:pic>
    </p:spTree>
    <p:extLst>
      <p:ext uri="{BB962C8B-B14F-4D97-AF65-F5344CB8AC3E}">
        <p14:creationId xmlns:p14="http://schemas.microsoft.com/office/powerpoint/2010/main" val="2603087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HEC-FIA computes single event damages, estimating life and economic losses:</a:t>
            </a:r>
          </a:p>
          <a:p>
            <a:pPr lvl="2"/>
            <a:r>
              <a:rPr lang="en-US" sz="2000" dirty="0"/>
              <a:t>Structure loss</a:t>
            </a:r>
          </a:p>
          <a:p>
            <a:pPr lvl="2"/>
            <a:r>
              <a:rPr lang="en-US" sz="2000" dirty="0"/>
              <a:t>Agricultural loss</a:t>
            </a:r>
          </a:p>
          <a:p>
            <a:pPr lvl="2"/>
            <a:r>
              <a:rPr lang="en-US" sz="2000" dirty="0"/>
              <a:t>Indirect economic loss</a:t>
            </a:r>
          </a:p>
          <a:p>
            <a:pPr lvl="2"/>
            <a:r>
              <a:rPr lang="en-US" sz="2000" dirty="0"/>
              <a:t>Life Loss</a:t>
            </a:r>
          </a:p>
          <a:p>
            <a:pPr lvl="2"/>
            <a:endParaRPr lang="en-US" sz="1600" dirty="0"/>
          </a:p>
          <a:p>
            <a:pPr lvl="2"/>
            <a:endParaRPr lang="en-US" sz="1600" dirty="0"/>
          </a:p>
          <a:p>
            <a:pPr lvl="2"/>
            <a:endParaRPr lang="en-US" sz="1600" dirty="0"/>
          </a:p>
          <a:p>
            <a:pPr marL="0" lvl="1" indent="0">
              <a:buNone/>
            </a:pPr>
            <a:r>
              <a:rPr lang="en-US" sz="2400" dirty="0"/>
              <a:t>HEC-FIA inputs include:</a:t>
            </a:r>
          </a:p>
          <a:p>
            <a:pPr lvl="2"/>
            <a:r>
              <a:rPr lang="en-US" sz="2000" dirty="0"/>
              <a:t>National inventories of agricultural, structures, and terrain data</a:t>
            </a:r>
          </a:p>
          <a:p>
            <a:pPr lvl="2"/>
            <a:r>
              <a:rPr lang="en-US" sz="2000" dirty="0"/>
              <a:t>Hydraulic data</a:t>
            </a:r>
          </a:p>
          <a:p>
            <a:pPr lvl="3"/>
            <a:r>
              <a:rPr lang="en-US" sz="2000" dirty="0"/>
              <a:t>Stage hydrographs</a:t>
            </a:r>
          </a:p>
          <a:p>
            <a:pPr lvl="3"/>
            <a:r>
              <a:rPr lang="en-US" sz="2000" dirty="0"/>
              <a:t>Gridded Data (Maximum Depth, Arrival Time, and Duration)</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 Computes and inputs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583812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HEC-FIA economic damage estimate methodology is a function of maximum depth</a:t>
            </a:r>
            <a:br>
              <a:rPr lang="en-US" sz="2400" dirty="0"/>
            </a:br>
            <a:endParaRPr lang="en-US" sz="2400" dirty="0"/>
          </a:p>
          <a:p>
            <a:pPr marL="0" lvl="1" indent="0">
              <a:buNone/>
            </a:pPr>
            <a:r>
              <a:rPr lang="en-US" sz="2400" dirty="0"/>
              <a:t>HEC-FIA Output Reports include:</a:t>
            </a:r>
          </a:p>
          <a:p>
            <a:pPr lvl="2"/>
            <a:r>
              <a:rPr lang="en-US" sz="2000" dirty="0"/>
              <a:t>Individual Structure Damage Report</a:t>
            </a:r>
            <a:br>
              <a:rPr lang="en-US" sz="2000" dirty="0"/>
            </a:br>
            <a:endParaRPr lang="en-US" sz="2000" dirty="0"/>
          </a:p>
          <a:p>
            <a:pPr lvl="2"/>
            <a:r>
              <a:rPr lang="en-US" sz="2000" dirty="0"/>
              <a:t>Aggregated Consequences Damage Report</a:t>
            </a:r>
            <a:br>
              <a:rPr lang="en-US" sz="2000" dirty="0"/>
            </a:br>
            <a:endParaRPr lang="en-US" sz="2000" dirty="0"/>
          </a:p>
          <a:p>
            <a:pPr lvl="2"/>
            <a:r>
              <a:rPr lang="en-US" sz="2000" dirty="0"/>
              <a:t>Critical Infrastructure Report</a:t>
            </a:r>
            <a:br>
              <a:rPr lang="en-US" sz="2000" dirty="0"/>
            </a:br>
            <a:endParaRPr lang="en-US" sz="2000" dirty="0"/>
          </a:p>
          <a:p>
            <a:pPr lvl="2"/>
            <a:r>
              <a:rPr lang="en-US" sz="2000" dirty="0"/>
              <a:t>Impact Response Report</a:t>
            </a:r>
            <a:br>
              <a:rPr lang="en-US" sz="2000" dirty="0"/>
            </a:br>
            <a:endParaRPr lang="en-US" sz="2000" dirty="0"/>
          </a:p>
          <a:p>
            <a:pPr lvl="2"/>
            <a:r>
              <a:rPr lang="en-US" sz="2000" dirty="0"/>
              <a:t>ECAM (Indirect Economics) Report</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 – Method and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1321899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Damage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
        <p:nvSpPr>
          <p:cNvPr id="8" name="Freeform 3">
            <a:extLst>
              <a:ext uri="{FF2B5EF4-FFF2-40B4-BE49-F238E27FC236}">
                <a16:creationId xmlns:a16="http://schemas.microsoft.com/office/drawing/2014/main" id="{410D3EBF-D7E6-9FBD-8AD9-21E95B5828DF}"/>
              </a:ext>
            </a:extLst>
          </p:cNvPr>
          <p:cNvSpPr/>
          <p:nvPr/>
        </p:nvSpPr>
        <p:spPr>
          <a:xfrm>
            <a:off x="2430843" y="3109715"/>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85627E68-1D16-A61A-4364-33F76B9890ED}"/>
              </a:ext>
            </a:extLst>
          </p:cNvPr>
          <p:cNvCxnSpPr/>
          <p:nvPr/>
        </p:nvCxnSpPr>
        <p:spPr>
          <a:xfrm>
            <a:off x="2423286" y="2108409"/>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BAE562D-58BE-7ADF-D5E7-3D91D2074DCA}"/>
              </a:ext>
            </a:extLst>
          </p:cNvPr>
          <p:cNvCxnSpPr/>
          <p:nvPr/>
        </p:nvCxnSpPr>
        <p:spPr>
          <a:xfrm>
            <a:off x="2423286" y="5259689"/>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30EEE0E-5683-DDBA-F399-078E5D7C7EED}"/>
              </a:ext>
            </a:extLst>
          </p:cNvPr>
          <p:cNvSpPr txBox="1"/>
          <p:nvPr/>
        </p:nvSpPr>
        <p:spPr>
          <a:xfrm>
            <a:off x="2423287" y="5282360"/>
            <a:ext cx="6680410" cy="523220"/>
          </a:xfrm>
          <a:prstGeom prst="rect">
            <a:avLst/>
          </a:prstGeom>
          <a:noFill/>
        </p:spPr>
        <p:txBody>
          <a:bodyPr wrap="square" rtlCol="0">
            <a:spAutoFit/>
          </a:bodyPr>
          <a:lstStyle/>
          <a:p>
            <a:pPr algn="ctr"/>
            <a:r>
              <a:rPr lang="en-US" sz="2800" dirty="0"/>
              <a:t>Time (t)</a:t>
            </a:r>
          </a:p>
        </p:txBody>
      </p:sp>
      <p:sp>
        <p:nvSpPr>
          <p:cNvPr id="12" name="TextBox 11">
            <a:extLst>
              <a:ext uri="{FF2B5EF4-FFF2-40B4-BE49-F238E27FC236}">
                <a16:creationId xmlns:a16="http://schemas.microsoft.com/office/drawing/2014/main" id="{6BEE70F1-62D1-003E-F79F-A2C189217A5C}"/>
              </a:ext>
            </a:extLst>
          </p:cNvPr>
          <p:cNvSpPr txBox="1"/>
          <p:nvPr/>
        </p:nvSpPr>
        <p:spPr>
          <a:xfrm rot="16200000">
            <a:off x="546037" y="3429998"/>
            <a:ext cx="3166395" cy="523220"/>
          </a:xfrm>
          <a:prstGeom prst="rect">
            <a:avLst/>
          </a:prstGeom>
          <a:noFill/>
        </p:spPr>
        <p:txBody>
          <a:bodyPr wrap="square" rtlCol="0">
            <a:spAutoFit/>
          </a:bodyPr>
          <a:lstStyle/>
          <a:p>
            <a:pPr algn="ctr"/>
            <a:r>
              <a:rPr lang="en-US" sz="2800" dirty="0"/>
              <a:t>Stage</a:t>
            </a:r>
          </a:p>
        </p:txBody>
      </p:sp>
      <p:cxnSp>
        <p:nvCxnSpPr>
          <p:cNvPr id="13" name="Straight Connector 12">
            <a:extLst>
              <a:ext uri="{FF2B5EF4-FFF2-40B4-BE49-F238E27FC236}">
                <a16:creationId xmlns:a16="http://schemas.microsoft.com/office/drawing/2014/main" id="{1A4E12D4-E51D-FA28-B8B2-22E0744C63DB}"/>
              </a:ext>
            </a:extLst>
          </p:cNvPr>
          <p:cNvCxnSpPr/>
          <p:nvPr/>
        </p:nvCxnSpPr>
        <p:spPr>
          <a:xfrm>
            <a:off x="2420113" y="5260948"/>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2DEE155-58F6-1650-30A9-3E3063726D5C}"/>
              </a:ext>
            </a:extLst>
          </p:cNvPr>
          <p:cNvSpPr txBox="1"/>
          <p:nvPr/>
        </p:nvSpPr>
        <p:spPr>
          <a:xfrm>
            <a:off x="6269811" y="2998472"/>
            <a:ext cx="2199094" cy="369332"/>
          </a:xfrm>
          <a:prstGeom prst="rect">
            <a:avLst/>
          </a:prstGeom>
          <a:noFill/>
        </p:spPr>
        <p:txBody>
          <a:bodyPr wrap="square" rtlCol="0">
            <a:spAutoFit/>
          </a:bodyPr>
          <a:lstStyle/>
          <a:p>
            <a:r>
              <a:rPr lang="en-US" dirty="0"/>
              <a:t>Maximum Depth</a:t>
            </a:r>
          </a:p>
        </p:txBody>
      </p:sp>
      <p:pic>
        <p:nvPicPr>
          <p:cNvPr id="15" name="Picture 2">
            <a:extLst>
              <a:ext uri="{FF2B5EF4-FFF2-40B4-BE49-F238E27FC236}">
                <a16:creationId xmlns:a16="http://schemas.microsoft.com/office/drawing/2014/main" id="{B7898BEF-3A10-12E6-C920-8ADD28A4E7A4}"/>
              </a:ext>
            </a:extLst>
          </p:cNvPr>
          <p:cNvPicPr>
            <a:picLocks noChangeAspect="1" noChangeArrowheads="1"/>
          </p:cNvPicPr>
          <p:nvPr/>
        </p:nvPicPr>
        <p:blipFill>
          <a:blip r:embed="rId3" cstate="print"/>
          <a:srcRect/>
          <a:stretch>
            <a:fillRect/>
          </a:stretch>
        </p:blipFill>
        <p:spPr bwMode="auto">
          <a:xfrm>
            <a:off x="8880021" y="1320575"/>
            <a:ext cx="1485900" cy="1343025"/>
          </a:xfrm>
          <a:prstGeom prst="rect">
            <a:avLst/>
          </a:prstGeom>
          <a:noFill/>
          <a:ln w="9525">
            <a:noFill/>
            <a:miter lim="800000"/>
            <a:headEnd/>
            <a:tailEnd/>
          </a:ln>
        </p:spPr>
      </p:pic>
      <p:sp>
        <p:nvSpPr>
          <p:cNvPr id="16" name="Freeform 20">
            <a:extLst>
              <a:ext uri="{FF2B5EF4-FFF2-40B4-BE49-F238E27FC236}">
                <a16:creationId xmlns:a16="http://schemas.microsoft.com/office/drawing/2014/main" id="{5DF651BF-B35D-8E69-8642-F9C3C1A923AF}"/>
              </a:ext>
            </a:extLst>
          </p:cNvPr>
          <p:cNvSpPr/>
          <p:nvPr/>
        </p:nvSpPr>
        <p:spPr>
          <a:xfrm>
            <a:off x="7862888" y="1343026"/>
            <a:ext cx="1002506" cy="1278731"/>
          </a:xfrm>
          <a:custGeom>
            <a:avLst/>
            <a:gdLst>
              <a:gd name="connsiteX0" fmla="*/ 0 w 1050925"/>
              <a:gd name="connsiteY0" fmla="*/ 1352550 h 1352550"/>
              <a:gd name="connsiteX1" fmla="*/ 119062 w 1050925"/>
              <a:gd name="connsiteY1" fmla="*/ 1002507 h 1352550"/>
              <a:gd name="connsiteX2" fmla="*/ 404812 w 1050925"/>
              <a:gd name="connsiteY2" fmla="*/ 547688 h 1352550"/>
              <a:gd name="connsiteX3" fmla="*/ 721518 w 1050925"/>
              <a:gd name="connsiteY3" fmla="*/ 242888 h 1352550"/>
              <a:gd name="connsiteX4" fmla="*/ 1002506 w 1050925"/>
              <a:gd name="connsiteY4" fmla="*/ 73819 h 1352550"/>
              <a:gd name="connsiteX5" fmla="*/ 1012031 w 1050925"/>
              <a:gd name="connsiteY5" fmla="*/ 0 h 1352550"/>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 name="connsiteX0" fmla="*/ 0 w 1002506"/>
              <a:gd name="connsiteY0" fmla="*/ 1278731 h 1278731"/>
              <a:gd name="connsiteX1" fmla="*/ 119062 w 1002506"/>
              <a:gd name="connsiteY1" fmla="*/ 928688 h 1278731"/>
              <a:gd name="connsiteX2" fmla="*/ 404812 w 1002506"/>
              <a:gd name="connsiteY2" fmla="*/ 473869 h 1278731"/>
              <a:gd name="connsiteX3" fmla="*/ 721518 w 1002506"/>
              <a:gd name="connsiteY3" fmla="*/ 169069 h 1278731"/>
              <a:gd name="connsiteX4" fmla="*/ 1002506 w 1002506"/>
              <a:gd name="connsiteY4" fmla="*/ 0 h 1278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506" h="1278731">
                <a:moveTo>
                  <a:pt x="0" y="1278731"/>
                </a:moveTo>
                <a:cubicBezTo>
                  <a:pt x="25796" y="1170781"/>
                  <a:pt x="51593" y="1062832"/>
                  <a:pt x="119062" y="928688"/>
                </a:cubicBezTo>
                <a:cubicBezTo>
                  <a:pt x="186531" y="794544"/>
                  <a:pt x="304403" y="600472"/>
                  <a:pt x="404812" y="473869"/>
                </a:cubicBezTo>
                <a:cubicBezTo>
                  <a:pt x="505221" y="347266"/>
                  <a:pt x="621902" y="248047"/>
                  <a:pt x="721518" y="169069"/>
                </a:cubicBezTo>
                <a:cubicBezTo>
                  <a:pt x="747315" y="144860"/>
                  <a:pt x="894556" y="35719"/>
                  <a:pt x="1002506"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C8B92075-8DF5-725B-1562-8A420081E355}"/>
              </a:ext>
            </a:extLst>
          </p:cNvPr>
          <p:cNvCxnSpPr/>
          <p:nvPr/>
        </p:nvCxnSpPr>
        <p:spPr>
          <a:xfrm>
            <a:off x="8863013" y="1257301"/>
            <a:ext cx="0" cy="9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93F9FDC-556A-FEC3-3052-A48656D444E4}"/>
              </a:ext>
            </a:extLst>
          </p:cNvPr>
          <p:cNvCxnSpPr/>
          <p:nvPr/>
        </p:nvCxnSpPr>
        <p:spPr>
          <a:xfrm>
            <a:off x="7862888" y="2619263"/>
            <a:ext cx="106441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12F0787-9BE8-69FC-AEA7-17FE3E83405C}"/>
              </a:ext>
            </a:extLst>
          </p:cNvPr>
          <p:cNvSpPr txBox="1"/>
          <p:nvPr/>
        </p:nvSpPr>
        <p:spPr>
          <a:xfrm>
            <a:off x="7859487" y="2628900"/>
            <a:ext cx="1063057" cy="338554"/>
          </a:xfrm>
          <a:prstGeom prst="rect">
            <a:avLst/>
          </a:prstGeom>
          <a:noFill/>
        </p:spPr>
        <p:txBody>
          <a:bodyPr wrap="square" rtlCol="0">
            <a:spAutoFit/>
          </a:bodyPr>
          <a:lstStyle/>
          <a:p>
            <a:pPr algn="ctr"/>
            <a:r>
              <a:rPr lang="en-US" sz="1600" dirty="0"/>
              <a:t>Damage</a:t>
            </a:r>
          </a:p>
        </p:txBody>
      </p:sp>
      <p:sp>
        <p:nvSpPr>
          <p:cNvPr id="20" name="Rectangle 19">
            <a:extLst>
              <a:ext uri="{FF2B5EF4-FFF2-40B4-BE49-F238E27FC236}">
                <a16:creationId xmlns:a16="http://schemas.microsoft.com/office/drawing/2014/main" id="{3CDE01DA-2CA6-E07C-98C3-AB19C4EB9509}"/>
              </a:ext>
            </a:extLst>
          </p:cNvPr>
          <p:cNvSpPr>
            <a:spLocks noChangeAspect="1"/>
          </p:cNvSpPr>
          <p:nvPr/>
        </p:nvSpPr>
        <p:spPr>
          <a:xfrm>
            <a:off x="6207780" y="3142914"/>
            <a:ext cx="116820" cy="116820"/>
          </a:xfrm>
          <a:prstGeom prst="rect">
            <a:avLst/>
          </a:prstGeom>
          <a:solidFill>
            <a:schemeClr val="tx1"/>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78E5CE2-34FD-27C5-0510-F7D258C31DCF}"/>
              </a:ext>
            </a:extLst>
          </p:cNvPr>
          <p:cNvSpPr txBox="1"/>
          <p:nvPr/>
        </p:nvSpPr>
        <p:spPr>
          <a:xfrm>
            <a:off x="7859487" y="2628900"/>
            <a:ext cx="1063057" cy="338554"/>
          </a:xfrm>
          <a:prstGeom prst="rect">
            <a:avLst/>
          </a:prstGeom>
          <a:noFill/>
        </p:spPr>
        <p:txBody>
          <a:bodyPr wrap="square" rtlCol="0">
            <a:spAutoFit/>
          </a:bodyPr>
          <a:lstStyle/>
          <a:p>
            <a:pPr algn="ctr"/>
            <a:r>
              <a:rPr lang="en-US" sz="1600" dirty="0"/>
              <a:t>Damage</a:t>
            </a:r>
          </a:p>
        </p:txBody>
      </p:sp>
      <p:sp>
        <p:nvSpPr>
          <p:cNvPr id="22" name="TextBox 21">
            <a:extLst>
              <a:ext uri="{FF2B5EF4-FFF2-40B4-BE49-F238E27FC236}">
                <a16:creationId xmlns:a16="http://schemas.microsoft.com/office/drawing/2014/main" id="{126815BD-CDF7-F9FA-91DF-47A83692E88E}"/>
              </a:ext>
            </a:extLst>
          </p:cNvPr>
          <p:cNvSpPr txBox="1"/>
          <p:nvPr/>
        </p:nvSpPr>
        <p:spPr>
          <a:xfrm rot="16200000">
            <a:off x="6950869" y="1723905"/>
            <a:ext cx="1431133" cy="369332"/>
          </a:xfrm>
          <a:prstGeom prst="rect">
            <a:avLst/>
          </a:prstGeom>
          <a:noFill/>
        </p:spPr>
        <p:txBody>
          <a:bodyPr wrap="square" rtlCol="0">
            <a:spAutoFit/>
          </a:bodyPr>
          <a:lstStyle/>
          <a:p>
            <a:pPr algn="ctr"/>
            <a:r>
              <a:rPr lang="en-US" dirty="0"/>
              <a:t>Stage</a:t>
            </a:r>
          </a:p>
        </p:txBody>
      </p:sp>
    </p:spTree>
    <p:extLst>
      <p:ext uri="{BB962C8B-B14F-4D97-AF65-F5344CB8AC3E}">
        <p14:creationId xmlns:p14="http://schemas.microsoft.com/office/powerpoint/2010/main" val="330312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64" presetClass="path" presetSubtype="0" accel="50000" decel="50000" fill="hold" nodeType="withEffect">
                                  <p:stCondLst>
                                    <p:cond delay="0"/>
                                  </p:stCondLst>
                                  <p:childTnLst>
                                    <p:animMotion origin="layout" path="M -3.33333E-6 -7.5428E-7 L -3.33333E-6 -0.30125 " pathEditMode="relative" rAng="0" ptsTypes="AA">
                                      <p:cBhvr>
                                        <p:cTn id="24" dur="2000" fill="hold"/>
                                        <p:tgtEl>
                                          <p:spTgt spid="13"/>
                                        </p:tgtEl>
                                        <p:attrNameLst>
                                          <p:attrName>ppt_x</p:attrName>
                                          <p:attrName>ppt_y</p:attrName>
                                        </p:attrNameLst>
                                      </p:cBhvr>
                                      <p:rCtr x="0" y="-151"/>
                                    </p:animMotion>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6" presetClass="path" presetSubtype="0" accel="50000" decel="50000" fill="hold" grpId="1" nodeType="clickEffect">
                                  <p:stCondLst>
                                    <p:cond delay="0"/>
                                  </p:stCondLst>
                                  <p:childTnLst>
                                    <p:animMotion origin="layout" path="M 0.00287 0.00069 L 0.17604 -0.22593 " pathEditMode="relative" rAng="0" ptsTypes="AA">
                                      <p:cBhvr>
                                        <p:cTn id="33" dur="2000" fill="hold"/>
                                        <p:tgtEl>
                                          <p:spTgt spid="20"/>
                                        </p:tgtEl>
                                        <p:attrNameLst>
                                          <p:attrName>ppt_x</p:attrName>
                                          <p:attrName>ppt_y</p:attrName>
                                        </p:attrNameLst>
                                      </p:cBhvr>
                                      <p:rCtr x="8659" y="-113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9" grpId="0"/>
      <p:bldP spid="20" grpId="0" animBg="1"/>
      <p:bldP spid="20" grpId="1"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Economic Damage Methodology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grpSp>
        <p:nvGrpSpPr>
          <p:cNvPr id="8" name="Group 45">
            <a:extLst>
              <a:ext uri="{FF2B5EF4-FFF2-40B4-BE49-F238E27FC236}">
                <a16:creationId xmlns:a16="http://schemas.microsoft.com/office/drawing/2014/main" id="{FF8DA264-8157-ED9E-78EA-14531796545B}"/>
              </a:ext>
            </a:extLst>
          </p:cNvPr>
          <p:cNvGrpSpPr/>
          <p:nvPr/>
        </p:nvGrpSpPr>
        <p:grpSpPr>
          <a:xfrm>
            <a:off x="2038070" y="3850902"/>
            <a:ext cx="7362825" cy="2114551"/>
            <a:chOff x="0" y="0"/>
            <a:chExt cx="7362825" cy="2390775"/>
          </a:xfrm>
          <a:gradFill flip="none" rotWithShape="1">
            <a:gsLst>
              <a:gs pos="0">
                <a:srgbClr val="1F497D">
                  <a:lumMod val="60000"/>
                  <a:lumOff val="40000"/>
                </a:srgbClr>
              </a:gs>
              <a:gs pos="50000">
                <a:srgbClr val="4F81BD">
                  <a:lumMod val="40000"/>
                  <a:lumOff val="60000"/>
                </a:srgbClr>
              </a:gs>
              <a:gs pos="100000">
                <a:srgbClr val="1F497D">
                  <a:lumMod val="20000"/>
                  <a:lumOff val="80000"/>
                </a:srgbClr>
              </a:gs>
            </a:gsLst>
            <a:lin ang="16200000" scaled="1"/>
            <a:tileRect/>
          </a:gradFill>
        </p:grpSpPr>
        <p:grpSp>
          <p:nvGrpSpPr>
            <p:cNvPr id="9" name="Group 46">
              <a:extLst>
                <a:ext uri="{FF2B5EF4-FFF2-40B4-BE49-F238E27FC236}">
                  <a16:creationId xmlns:a16="http://schemas.microsoft.com/office/drawing/2014/main" id="{A2858140-EB40-BC2D-EDFA-A50EDDB57AFC}"/>
                </a:ext>
              </a:extLst>
            </p:cNvPr>
            <p:cNvGrpSpPr/>
            <p:nvPr/>
          </p:nvGrpSpPr>
          <p:grpSpPr>
            <a:xfrm>
              <a:off x="0" y="0"/>
              <a:ext cx="7362825" cy="695325"/>
              <a:chOff x="0" y="0"/>
              <a:chExt cx="7191375" cy="695325"/>
            </a:xfrm>
            <a:grpFill/>
          </p:grpSpPr>
          <p:grpSp>
            <p:nvGrpSpPr>
              <p:cNvPr id="11" name="Group 48">
                <a:extLst>
                  <a:ext uri="{FF2B5EF4-FFF2-40B4-BE49-F238E27FC236}">
                    <a16:creationId xmlns:a16="http://schemas.microsoft.com/office/drawing/2014/main" id="{7CF4D72F-464C-9128-EB15-C535E09D5F57}"/>
                  </a:ext>
                </a:extLst>
              </p:cNvPr>
              <p:cNvGrpSpPr/>
              <p:nvPr/>
            </p:nvGrpSpPr>
            <p:grpSpPr>
              <a:xfrm>
                <a:off x="0" y="0"/>
                <a:ext cx="6638925" cy="695325"/>
                <a:chOff x="0" y="0"/>
                <a:chExt cx="6638925" cy="695325"/>
              </a:xfrm>
              <a:grpFill/>
            </p:grpSpPr>
            <p:sp>
              <p:nvSpPr>
                <p:cNvPr id="13" name="Double Wave 12">
                  <a:extLst>
                    <a:ext uri="{FF2B5EF4-FFF2-40B4-BE49-F238E27FC236}">
                      <a16:creationId xmlns:a16="http://schemas.microsoft.com/office/drawing/2014/main" id="{D071AB79-EBD5-56A7-DB19-FBAEAC054FC1}"/>
                    </a:ext>
                  </a:extLst>
                </p:cNvPr>
                <p:cNvSpPr/>
                <p:nvPr/>
              </p:nvSpPr>
              <p:spPr>
                <a:xfrm>
                  <a:off x="0" y="1047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4" name="Double Wave 13">
                  <a:extLst>
                    <a:ext uri="{FF2B5EF4-FFF2-40B4-BE49-F238E27FC236}">
                      <a16:creationId xmlns:a16="http://schemas.microsoft.com/office/drawing/2014/main" id="{5A94B55A-D897-5BB4-8AB9-4D547D49028C}"/>
                    </a:ext>
                  </a:extLst>
                </p:cNvPr>
                <p:cNvSpPr/>
                <p:nvPr/>
              </p:nvSpPr>
              <p:spPr>
                <a:xfrm>
                  <a:off x="552450" y="952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5" name="Double Wave 14">
                  <a:extLst>
                    <a:ext uri="{FF2B5EF4-FFF2-40B4-BE49-F238E27FC236}">
                      <a16:creationId xmlns:a16="http://schemas.microsoft.com/office/drawing/2014/main" id="{464DC6C2-0A4D-974E-28D0-44E422BAACDF}"/>
                    </a:ext>
                  </a:extLst>
                </p:cNvPr>
                <p:cNvSpPr/>
                <p:nvPr/>
              </p:nvSpPr>
              <p:spPr>
                <a:xfrm>
                  <a:off x="1104900" y="857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6" name="Double Wave 15">
                  <a:extLst>
                    <a:ext uri="{FF2B5EF4-FFF2-40B4-BE49-F238E27FC236}">
                      <a16:creationId xmlns:a16="http://schemas.microsoft.com/office/drawing/2014/main" id="{5144ED5F-6E1F-F2B2-EF2E-1654E5C9B959}"/>
                    </a:ext>
                  </a:extLst>
                </p:cNvPr>
                <p:cNvSpPr/>
                <p:nvPr/>
              </p:nvSpPr>
              <p:spPr>
                <a:xfrm>
                  <a:off x="1657350" y="7620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7" name="Double Wave 16">
                  <a:extLst>
                    <a:ext uri="{FF2B5EF4-FFF2-40B4-BE49-F238E27FC236}">
                      <a16:creationId xmlns:a16="http://schemas.microsoft.com/office/drawing/2014/main" id="{C907BCF5-E01A-D549-DEA1-E69291210307}"/>
                    </a:ext>
                  </a:extLst>
                </p:cNvPr>
                <p:cNvSpPr/>
                <p:nvPr/>
              </p:nvSpPr>
              <p:spPr>
                <a:xfrm>
                  <a:off x="2209800" y="666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8" name="Double Wave 17">
                  <a:extLst>
                    <a:ext uri="{FF2B5EF4-FFF2-40B4-BE49-F238E27FC236}">
                      <a16:creationId xmlns:a16="http://schemas.microsoft.com/office/drawing/2014/main" id="{DE3A11D2-0A84-699C-EA74-F928ABEDBC67}"/>
                    </a:ext>
                  </a:extLst>
                </p:cNvPr>
                <p:cNvSpPr/>
                <p:nvPr/>
              </p:nvSpPr>
              <p:spPr>
                <a:xfrm>
                  <a:off x="2762250" y="571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19" name="Double Wave 18">
                  <a:extLst>
                    <a:ext uri="{FF2B5EF4-FFF2-40B4-BE49-F238E27FC236}">
                      <a16:creationId xmlns:a16="http://schemas.microsoft.com/office/drawing/2014/main" id="{595C1BF5-146E-3CE8-A1B4-01328BA317EE}"/>
                    </a:ext>
                  </a:extLst>
                </p:cNvPr>
                <p:cNvSpPr/>
                <p:nvPr/>
              </p:nvSpPr>
              <p:spPr>
                <a:xfrm>
                  <a:off x="3314700" y="476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0" name="Double Wave 19">
                  <a:extLst>
                    <a:ext uri="{FF2B5EF4-FFF2-40B4-BE49-F238E27FC236}">
                      <a16:creationId xmlns:a16="http://schemas.microsoft.com/office/drawing/2014/main" id="{3C7DC04B-6C76-EF84-23FF-C7EDA45EA7B7}"/>
                    </a:ext>
                  </a:extLst>
                </p:cNvPr>
                <p:cNvSpPr/>
                <p:nvPr/>
              </p:nvSpPr>
              <p:spPr>
                <a:xfrm>
                  <a:off x="3867150" y="3810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1" name="Double Wave 20">
                  <a:extLst>
                    <a:ext uri="{FF2B5EF4-FFF2-40B4-BE49-F238E27FC236}">
                      <a16:creationId xmlns:a16="http://schemas.microsoft.com/office/drawing/2014/main" id="{DDCC0AC8-80BF-D574-C4F0-8589EDE01015}"/>
                    </a:ext>
                  </a:extLst>
                </p:cNvPr>
                <p:cNvSpPr/>
                <p:nvPr/>
              </p:nvSpPr>
              <p:spPr>
                <a:xfrm>
                  <a:off x="4419600" y="2857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2" name="Double Wave 21">
                  <a:extLst>
                    <a:ext uri="{FF2B5EF4-FFF2-40B4-BE49-F238E27FC236}">
                      <a16:creationId xmlns:a16="http://schemas.microsoft.com/office/drawing/2014/main" id="{9775AE0F-59AB-9A0E-6C1F-50CD5071F4D8}"/>
                    </a:ext>
                  </a:extLst>
                </p:cNvPr>
                <p:cNvSpPr/>
                <p:nvPr/>
              </p:nvSpPr>
              <p:spPr>
                <a:xfrm>
                  <a:off x="4972050" y="1905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3" name="Double Wave 22">
                  <a:extLst>
                    <a:ext uri="{FF2B5EF4-FFF2-40B4-BE49-F238E27FC236}">
                      <a16:creationId xmlns:a16="http://schemas.microsoft.com/office/drawing/2014/main" id="{4C9A50DA-1938-4267-6271-DB4D1A8257E3}"/>
                    </a:ext>
                  </a:extLst>
                </p:cNvPr>
                <p:cNvSpPr/>
                <p:nvPr/>
              </p:nvSpPr>
              <p:spPr>
                <a:xfrm>
                  <a:off x="5524500" y="95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4" name="Double Wave 23">
                  <a:extLst>
                    <a:ext uri="{FF2B5EF4-FFF2-40B4-BE49-F238E27FC236}">
                      <a16:creationId xmlns:a16="http://schemas.microsoft.com/office/drawing/2014/main" id="{2A59DF9F-D001-95C4-6E6D-D03FF945D35E}"/>
                    </a:ext>
                  </a:extLst>
                </p:cNvPr>
                <p:cNvSpPr/>
                <p:nvPr/>
              </p:nvSpPr>
              <p:spPr>
                <a:xfrm>
                  <a:off x="6076950" y="0"/>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12" name="Double Wave 11">
                <a:extLst>
                  <a:ext uri="{FF2B5EF4-FFF2-40B4-BE49-F238E27FC236}">
                    <a16:creationId xmlns:a16="http://schemas.microsoft.com/office/drawing/2014/main" id="{89AB424C-B9C4-77E9-E90F-DF4A452A58B4}"/>
                  </a:ext>
                </a:extLst>
              </p:cNvPr>
              <p:cNvSpPr/>
              <p:nvPr/>
            </p:nvSpPr>
            <p:spPr>
              <a:xfrm>
                <a:off x="6629400" y="9525"/>
                <a:ext cx="561975" cy="590550"/>
              </a:xfrm>
              <a:prstGeom prst="doubleWave">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10" name="Rectangle 9">
              <a:extLst>
                <a:ext uri="{FF2B5EF4-FFF2-40B4-BE49-F238E27FC236}">
                  <a16:creationId xmlns:a16="http://schemas.microsoft.com/office/drawing/2014/main" id="{E8152BE2-8F19-D280-5DEF-B7D7E029BFE7}"/>
                </a:ext>
              </a:extLst>
            </p:cNvPr>
            <p:cNvSpPr/>
            <p:nvPr/>
          </p:nvSpPr>
          <p:spPr>
            <a:xfrm>
              <a:off x="0" y="180975"/>
              <a:ext cx="7362825" cy="2209800"/>
            </a:xfrm>
            <a:prstGeom prst="rect">
              <a:avLst/>
            </a:prstGeom>
            <a:grp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grpSp>
        <p:nvGrpSpPr>
          <p:cNvPr id="25" name="Group 16">
            <a:extLst>
              <a:ext uri="{FF2B5EF4-FFF2-40B4-BE49-F238E27FC236}">
                <a16:creationId xmlns:a16="http://schemas.microsoft.com/office/drawing/2014/main" id="{30FF3A66-2E58-7AB6-D787-56529760CE08}"/>
              </a:ext>
            </a:extLst>
          </p:cNvPr>
          <p:cNvGrpSpPr/>
          <p:nvPr/>
        </p:nvGrpSpPr>
        <p:grpSpPr>
          <a:xfrm>
            <a:off x="3884520" y="2952750"/>
            <a:ext cx="1428750" cy="1562100"/>
            <a:chOff x="0" y="0"/>
            <a:chExt cx="1428750" cy="1562100"/>
          </a:xfrm>
        </p:grpSpPr>
        <p:sp>
          <p:nvSpPr>
            <p:cNvPr id="26" name="Rectangle 25">
              <a:extLst>
                <a:ext uri="{FF2B5EF4-FFF2-40B4-BE49-F238E27FC236}">
                  <a16:creationId xmlns:a16="http://schemas.microsoft.com/office/drawing/2014/main" id="{D84835BA-9903-C72C-D22C-55C28696199E}"/>
                </a:ext>
              </a:extLst>
            </p:cNvPr>
            <p:cNvSpPr/>
            <p:nvPr/>
          </p:nvSpPr>
          <p:spPr>
            <a:xfrm>
              <a:off x="219075" y="619125"/>
              <a:ext cx="990600" cy="942975"/>
            </a:xfrm>
            <a:prstGeom prst="rect">
              <a:avLst/>
            </a:prstGeom>
            <a:solidFill>
              <a:srgbClr val="F79646">
                <a:lumMod val="60000"/>
                <a:lumOff val="4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27" name="Isosceles Triangle 26">
              <a:extLst>
                <a:ext uri="{FF2B5EF4-FFF2-40B4-BE49-F238E27FC236}">
                  <a16:creationId xmlns:a16="http://schemas.microsoft.com/office/drawing/2014/main" id="{98039EAF-935A-D304-DAEC-A7D23F27FDE2}"/>
                </a:ext>
              </a:extLst>
            </p:cNvPr>
            <p:cNvSpPr/>
            <p:nvPr/>
          </p:nvSpPr>
          <p:spPr>
            <a:xfrm>
              <a:off x="0" y="0"/>
              <a:ext cx="1428750" cy="561975"/>
            </a:xfrm>
            <a:prstGeom prst="triangle">
              <a:avLst/>
            </a:prstGeom>
            <a:solidFill>
              <a:srgbClr val="F79646">
                <a:lumMod val="60000"/>
                <a:lumOff val="4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nvGrpSpPr>
            <p:cNvPr id="28" name="Group 19">
              <a:extLst>
                <a:ext uri="{FF2B5EF4-FFF2-40B4-BE49-F238E27FC236}">
                  <a16:creationId xmlns:a16="http://schemas.microsoft.com/office/drawing/2014/main" id="{7C8DC113-9ABA-2328-F335-85B63140CA03}"/>
                </a:ext>
              </a:extLst>
            </p:cNvPr>
            <p:cNvGrpSpPr/>
            <p:nvPr/>
          </p:nvGrpSpPr>
          <p:grpSpPr>
            <a:xfrm>
              <a:off x="600075" y="1114425"/>
              <a:ext cx="257175" cy="447675"/>
              <a:chOff x="600075" y="1114425"/>
              <a:chExt cx="257175" cy="447675"/>
            </a:xfrm>
          </p:grpSpPr>
          <p:sp>
            <p:nvSpPr>
              <p:cNvPr id="35" name="Rectangle 34">
                <a:extLst>
                  <a:ext uri="{FF2B5EF4-FFF2-40B4-BE49-F238E27FC236}">
                    <a16:creationId xmlns:a16="http://schemas.microsoft.com/office/drawing/2014/main" id="{842B7A51-4CC0-8760-4B76-A76ED6253C43}"/>
                  </a:ext>
                </a:extLst>
              </p:cNvPr>
              <p:cNvSpPr/>
              <p:nvPr/>
            </p:nvSpPr>
            <p:spPr>
              <a:xfrm>
                <a:off x="600075" y="1114425"/>
                <a:ext cx="257175" cy="447675"/>
              </a:xfrm>
              <a:prstGeom prst="rect">
                <a:avLst/>
              </a:prstGeom>
              <a:solidFill>
                <a:srgbClr val="F79646">
                  <a:lumMod val="5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6" name="Flowchart: Manual Input 35">
                <a:extLst>
                  <a:ext uri="{FF2B5EF4-FFF2-40B4-BE49-F238E27FC236}">
                    <a16:creationId xmlns:a16="http://schemas.microsoft.com/office/drawing/2014/main" id="{58EF20A0-EC7B-5DEA-DBA4-DCB7C6265E91}"/>
                  </a:ext>
                </a:extLst>
              </p:cNvPr>
              <p:cNvSpPr/>
              <p:nvPr/>
            </p:nvSpPr>
            <p:spPr>
              <a:xfrm>
                <a:off x="742950" y="1123950"/>
                <a:ext cx="104775" cy="428625"/>
              </a:xfrm>
              <a:prstGeom prst="flowChartManualInput">
                <a:avLst/>
              </a:prstGeom>
              <a:solidFill>
                <a:srgbClr val="F79646">
                  <a:lumMod val="40000"/>
                  <a:lumOff val="60000"/>
                </a:srgbClr>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29" name="Rectangle 28">
              <a:extLst>
                <a:ext uri="{FF2B5EF4-FFF2-40B4-BE49-F238E27FC236}">
                  <a16:creationId xmlns:a16="http://schemas.microsoft.com/office/drawing/2014/main" id="{45A5505C-3FAF-9247-C0EA-31CE9286EBAA}"/>
                </a:ext>
              </a:extLst>
            </p:cNvPr>
            <p:cNvSpPr/>
            <p:nvPr/>
          </p:nvSpPr>
          <p:spPr>
            <a:xfrm>
              <a:off x="342900" y="762000"/>
              <a:ext cx="266700" cy="228600"/>
            </a:xfrm>
            <a:prstGeom prst="rect">
              <a:avLst/>
            </a:prstGeom>
            <a:solidFill>
              <a:srgbClr val="F79646">
                <a:lumMod val="40000"/>
                <a:lumOff val="6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0" name="Rectangle 29">
              <a:extLst>
                <a:ext uri="{FF2B5EF4-FFF2-40B4-BE49-F238E27FC236}">
                  <a16:creationId xmlns:a16="http://schemas.microsoft.com/office/drawing/2014/main" id="{12D9F2A8-65C3-B3BA-EE63-C2BA73C387F2}"/>
                </a:ext>
              </a:extLst>
            </p:cNvPr>
            <p:cNvSpPr/>
            <p:nvPr/>
          </p:nvSpPr>
          <p:spPr>
            <a:xfrm>
              <a:off x="819150" y="752475"/>
              <a:ext cx="266700" cy="228600"/>
            </a:xfrm>
            <a:prstGeom prst="rect">
              <a:avLst/>
            </a:prstGeom>
            <a:solidFill>
              <a:srgbClr val="F79646">
                <a:lumMod val="40000"/>
                <a:lumOff val="60000"/>
              </a:srgbClr>
            </a:solidFill>
            <a:ln w="25400" cap="flat" cmpd="sng" algn="ctr">
              <a:solidFill>
                <a:srgbClr val="F79646">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1" name="Rectangle 30">
              <a:extLst>
                <a:ext uri="{FF2B5EF4-FFF2-40B4-BE49-F238E27FC236}">
                  <a16:creationId xmlns:a16="http://schemas.microsoft.com/office/drawing/2014/main" id="{AA613153-2056-694E-40F6-FB399A2ED3FD}"/>
                </a:ext>
              </a:extLst>
            </p:cNvPr>
            <p:cNvSpPr/>
            <p:nvPr/>
          </p:nvSpPr>
          <p:spPr>
            <a:xfrm>
              <a:off x="459106" y="762000"/>
              <a:ext cx="45719" cy="228600"/>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2" name="Rectangle 31">
              <a:extLst>
                <a:ext uri="{FF2B5EF4-FFF2-40B4-BE49-F238E27FC236}">
                  <a16:creationId xmlns:a16="http://schemas.microsoft.com/office/drawing/2014/main" id="{F8866376-5907-EF01-652B-840EFF103390}"/>
                </a:ext>
              </a:extLst>
            </p:cNvPr>
            <p:cNvSpPr/>
            <p:nvPr/>
          </p:nvSpPr>
          <p:spPr>
            <a:xfrm>
              <a:off x="935356" y="742950"/>
              <a:ext cx="45719" cy="228600"/>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3" name="Rectangle 32">
              <a:extLst>
                <a:ext uri="{FF2B5EF4-FFF2-40B4-BE49-F238E27FC236}">
                  <a16:creationId xmlns:a16="http://schemas.microsoft.com/office/drawing/2014/main" id="{59CEA899-8825-D845-FFCD-D121348D166F}"/>
                </a:ext>
              </a:extLst>
            </p:cNvPr>
            <p:cNvSpPr/>
            <p:nvPr/>
          </p:nvSpPr>
          <p:spPr>
            <a:xfrm rot="5400000">
              <a:off x="465773" y="745810"/>
              <a:ext cx="45719" cy="260984"/>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sp>
          <p:nvSpPr>
            <p:cNvPr id="34" name="Rectangle 33">
              <a:extLst>
                <a:ext uri="{FF2B5EF4-FFF2-40B4-BE49-F238E27FC236}">
                  <a16:creationId xmlns:a16="http://schemas.microsoft.com/office/drawing/2014/main" id="{0DDEF325-22E5-734A-3FF8-DFB0D1863C8F}"/>
                </a:ext>
              </a:extLst>
            </p:cNvPr>
            <p:cNvSpPr/>
            <p:nvPr/>
          </p:nvSpPr>
          <p:spPr>
            <a:xfrm rot="5400000">
              <a:off x="932498" y="745811"/>
              <a:ext cx="45719" cy="260984"/>
            </a:xfrm>
            <a:prstGeom prst="rect">
              <a:avLst/>
            </a:prstGeom>
            <a:solidFill>
              <a:srgbClr val="B66D31"/>
            </a:solidFill>
            <a:ln w="25400" cap="flat" cmpd="sng" algn="ctr">
              <a:no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kern="0">
                <a:solidFill>
                  <a:sysClr val="window" lastClr="FFFFFF"/>
                </a:solidFill>
                <a:latin typeface="Calibri"/>
              </a:endParaRPr>
            </a:p>
          </p:txBody>
        </p:sp>
      </p:grpSp>
      <p:sp>
        <p:nvSpPr>
          <p:cNvPr id="37" name="Freeform 3">
            <a:extLst>
              <a:ext uri="{FF2B5EF4-FFF2-40B4-BE49-F238E27FC236}">
                <a16:creationId xmlns:a16="http://schemas.microsoft.com/office/drawing/2014/main" id="{345A0C71-1311-EC98-845C-E2385EC3B446}"/>
              </a:ext>
            </a:extLst>
          </p:cNvPr>
          <p:cNvSpPr/>
          <p:nvPr/>
        </p:nvSpPr>
        <p:spPr>
          <a:xfrm>
            <a:off x="2057121" y="3435163"/>
            <a:ext cx="7324725" cy="2533650"/>
          </a:xfrm>
          <a:custGeom>
            <a:avLst/>
            <a:gdLst>
              <a:gd name="connsiteX0" fmla="*/ 266700 w 7324725"/>
              <a:gd name="connsiteY0" fmla="*/ 85725 h 2447925"/>
              <a:gd name="connsiteX1" fmla="*/ 781050 w 7324725"/>
              <a:gd name="connsiteY1" fmla="*/ 19050 h 2447925"/>
              <a:gd name="connsiteX2" fmla="*/ 866775 w 7324725"/>
              <a:gd name="connsiteY2" fmla="*/ 133350 h 2447925"/>
              <a:gd name="connsiteX3" fmla="*/ 866775 w 7324725"/>
              <a:gd name="connsiteY3" fmla="*/ 419100 h 2447925"/>
              <a:gd name="connsiteX4" fmla="*/ 1038225 w 7324725"/>
              <a:gd name="connsiteY4" fmla="*/ 609600 h 2447925"/>
              <a:gd name="connsiteX5" fmla="*/ 1190625 w 7324725"/>
              <a:gd name="connsiteY5" fmla="*/ 676275 h 2447925"/>
              <a:gd name="connsiteX6" fmla="*/ 1323975 w 7324725"/>
              <a:gd name="connsiteY6" fmla="*/ 600075 h 2447925"/>
              <a:gd name="connsiteX7" fmla="*/ 1409700 w 7324725"/>
              <a:gd name="connsiteY7" fmla="*/ 523875 h 2447925"/>
              <a:gd name="connsiteX8" fmla="*/ 1447800 w 7324725"/>
              <a:gd name="connsiteY8" fmla="*/ 523875 h 2447925"/>
              <a:gd name="connsiteX9" fmla="*/ 1552575 w 7324725"/>
              <a:gd name="connsiteY9" fmla="*/ 523875 h 2447925"/>
              <a:gd name="connsiteX10" fmla="*/ 1724025 w 7324725"/>
              <a:gd name="connsiteY10" fmla="*/ 561975 h 2447925"/>
              <a:gd name="connsiteX11" fmla="*/ 1752600 w 7324725"/>
              <a:gd name="connsiteY11" fmla="*/ 666750 h 2447925"/>
              <a:gd name="connsiteX12" fmla="*/ 1762125 w 7324725"/>
              <a:gd name="connsiteY12" fmla="*/ 781050 h 2447925"/>
              <a:gd name="connsiteX13" fmla="*/ 1781175 w 7324725"/>
              <a:gd name="connsiteY13" fmla="*/ 809625 h 2447925"/>
              <a:gd name="connsiteX14" fmla="*/ 1809750 w 7324725"/>
              <a:gd name="connsiteY14" fmla="*/ 904875 h 2447925"/>
              <a:gd name="connsiteX15" fmla="*/ 1924050 w 7324725"/>
              <a:gd name="connsiteY15" fmla="*/ 981075 h 2447925"/>
              <a:gd name="connsiteX16" fmla="*/ 2276475 w 7324725"/>
              <a:gd name="connsiteY16" fmla="*/ 1009650 h 2447925"/>
              <a:gd name="connsiteX17" fmla="*/ 2447925 w 7324725"/>
              <a:gd name="connsiteY17" fmla="*/ 1019175 h 2447925"/>
              <a:gd name="connsiteX18" fmla="*/ 2581275 w 7324725"/>
              <a:gd name="connsiteY18" fmla="*/ 1009650 h 2447925"/>
              <a:gd name="connsiteX19" fmla="*/ 2667000 w 7324725"/>
              <a:gd name="connsiteY19" fmla="*/ 1019175 h 2447925"/>
              <a:gd name="connsiteX20" fmla="*/ 2790825 w 7324725"/>
              <a:gd name="connsiteY20" fmla="*/ 1000125 h 2447925"/>
              <a:gd name="connsiteX21" fmla="*/ 2905125 w 7324725"/>
              <a:gd name="connsiteY21" fmla="*/ 1009650 h 2447925"/>
              <a:gd name="connsiteX22" fmla="*/ 2952750 w 7324725"/>
              <a:gd name="connsiteY22" fmla="*/ 1076325 h 2447925"/>
              <a:gd name="connsiteX23" fmla="*/ 2962275 w 7324725"/>
              <a:gd name="connsiteY23" fmla="*/ 1104900 h 2447925"/>
              <a:gd name="connsiteX24" fmla="*/ 3124200 w 7324725"/>
              <a:gd name="connsiteY24" fmla="*/ 1209675 h 2447925"/>
              <a:gd name="connsiteX25" fmla="*/ 3390900 w 7324725"/>
              <a:gd name="connsiteY25" fmla="*/ 1209675 h 2447925"/>
              <a:gd name="connsiteX26" fmla="*/ 3590925 w 7324725"/>
              <a:gd name="connsiteY26" fmla="*/ 1219200 h 2447925"/>
              <a:gd name="connsiteX27" fmla="*/ 3695700 w 7324725"/>
              <a:gd name="connsiteY27" fmla="*/ 1181100 h 2447925"/>
              <a:gd name="connsiteX28" fmla="*/ 3790950 w 7324725"/>
              <a:gd name="connsiteY28" fmla="*/ 1171575 h 2447925"/>
              <a:gd name="connsiteX29" fmla="*/ 3905250 w 7324725"/>
              <a:gd name="connsiteY29" fmla="*/ 1171575 h 2447925"/>
              <a:gd name="connsiteX30" fmla="*/ 4067175 w 7324725"/>
              <a:gd name="connsiteY30" fmla="*/ 1190625 h 2447925"/>
              <a:gd name="connsiteX31" fmla="*/ 4267200 w 7324725"/>
              <a:gd name="connsiteY31" fmla="*/ 1238250 h 2447925"/>
              <a:gd name="connsiteX32" fmla="*/ 4305300 w 7324725"/>
              <a:gd name="connsiteY32" fmla="*/ 1323975 h 2447925"/>
              <a:gd name="connsiteX33" fmla="*/ 4324350 w 7324725"/>
              <a:gd name="connsiteY33" fmla="*/ 1352550 h 2447925"/>
              <a:gd name="connsiteX34" fmla="*/ 4419600 w 7324725"/>
              <a:gd name="connsiteY34" fmla="*/ 1447800 h 2447925"/>
              <a:gd name="connsiteX35" fmla="*/ 4495800 w 7324725"/>
              <a:gd name="connsiteY35" fmla="*/ 1504950 h 2447925"/>
              <a:gd name="connsiteX36" fmla="*/ 4552950 w 7324725"/>
              <a:gd name="connsiteY36" fmla="*/ 1524000 h 2447925"/>
              <a:gd name="connsiteX37" fmla="*/ 4581525 w 7324725"/>
              <a:gd name="connsiteY37" fmla="*/ 1552575 h 2447925"/>
              <a:gd name="connsiteX38" fmla="*/ 4733925 w 7324725"/>
              <a:gd name="connsiteY38" fmla="*/ 1638300 h 2447925"/>
              <a:gd name="connsiteX39" fmla="*/ 4791075 w 7324725"/>
              <a:gd name="connsiteY39" fmla="*/ 1724025 h 2447925"/>
              <a:gd name="connsiteX40" fmla="*/ 4810125 w 7324725"/>
              <a:gd name="connsiteY40" fmla="*/ 1790700 h 2447925"/>
              <a:gd name="connsiteX41" fmla="*/ 4838700 w 7324725"/>
              <a:gd name="connsiteY41" fmla="*/ 1866900 h 2447925"/>
              <a:gd name="connsiteX42" fmla="*/ 4848225 w 7324725"/>
              <a:gd name="connsiteY42" fmla="*/ 1895475 h 2447925"/>
              <a:gd name="connsiteX43" fmla="*/ 4876800 w 7324725"/>
              <a:gd name="connsiteY43" fmla="*/ 1905000 h 2447925"/>
              <a:gd name="connsiteX44" fmla="*/ 4895850 w 7324725"/>
              <a:gd name="connsiteY44" fmla="*/ 1924050 h 2447925"/>
              <a:gd name="connsiteX45" fmla="*/ 4991100 w 7324725"/>
              <a:gd name="connsiteY45" fmla="*/ 2038350 h 2447925"/>
              <a:gd name="connsiteX46" fmla="*/ 5076825 w 7324725"/>
              <a:gd name="connsiteY46" fmla="*/ 2076450 h 2447925"/>
              <a:gd name="connsiteX47" fmla="*/ 5267325 w 7324725"/>
              <a:gd name="connsiteY47" fmla="*/ 2105025 h 2447925"/>
              <a:gd name="connsiteX48" fmla="*/ 5305425 w 7324725"/>
              <a:gd name="connsiteY48" fmla="*/ 2124075 h 2447925"/>
              <a:gd name="connsiteX49" fmla="*/ 5334000 w 7324725"/>
              <a:gd name="connsiteY49" fmla="*/ 2133600 h 2447925"/>
              <a:gd name="connsiteX50" fmla="*/ 5391150 w 7324725"/>
              <a:gd name="connsiteY50" fmla="*/ 2133600 h 2447925"/>
              <a:gd name="connsiteX51" fmla="*/ 5476875 w 7324725"/>
              <a:gd name="connsiteY51" fmla="*/ 2133600 h 2447925"/>
              <a:gd name="connsiteX52" fmla="*/ 5667375 w 7324725"/>
              <a:gd name="connsiteY52" fmla="*/ 2133600 h 2447925"/>
              <a:gd name="connsiteX53" fmla="*/ 5867400 w 7324725"/>
              <a:gd name="connsiteY53" fmla="*/ 2124075 h 2447925"/>
              <a:gd name="connsiteX54" fmla="*/ 6438900 w 7324725"/>
              <a:gd name="connsiteY54" fmla="*/ 2162175 h 2447925"/>
              <a:gd name="connsiteX55" fmla="*/ 6524625 w 7324725"/>
              <a:gd name="connsiteY55" fmla="*/ 2162175 h 2447925"/>
              <a:gd name="connsiteX56" fmla="*/ 6753225 w 7324725"/>
              <a:gd name="connsiteY56" fmla="*/ 2190750 h 2447925"/>
              <a:gd name="connsiteX57" fmla="*/ 6953250 w 7324725"/>
              <a:gd name="connsiteY57" fmla="*/ 2219325 h 2447925"/>
              <a:gd name="connsiteX58" fmla="*/ 7181850 w 7324725"/>
              <a:gd name="connsiteY58" fmla="*/ 2247900 h 2447925"/>
              <a:gd name="connsiteX59" fmla="*/ 7324725 w 7324725"/>
              <a:gd name="connsiteY59" fmla="*/ 2295525 h 2447925"/>
              <a:gd name="connsiteX60" fmla="*/ 7324725 w 7324725"/>
              <a:gd name="connsiteY60" fmla="*/ 2447925 h 2447925"/>
              <a:gd name="connsiteX61" fmla="*/ 0 w 7324725"/>
              <a:gd name="connsiteY61" fmla="*/ 2447925 h 2447925"/>
              <a:gd name="connsiteX62" fmla="*/ 9525 w 7324725"/>
              <a:gd name="connsiteY62" fmla="*/ 0 h 2447925"/>
              <a:gd name="connsiteX63" fmla="*/ 266700 w 7324725"/>
              <a:gd name="connsiteY63" fmla="*/ 85725 h 2447925"/>
              <a:gd name="connsiteX0" fmla="*/ 266700 w 7324725"/>
              <a:gd name="connsiteY0" fmla="*/ 104775 h 2466975"/>
              <a:gd name="connsiteX1" fmla="*/ 781050 w 7324725"/>
              <a:gd name="connsiteY1" fmla="*/ 38100 h 2466975"/>
              <a:gd name="connsiteX2" fmla="*/ 866775 w 7324725"/>
              <a:gd name="connsiteY2" fmla="*/ 152400 h 2466975"/>
              <a:gd name="connsiteX3" fmla="*/ 866775 w 7324725"/>
              <a:gd name="connsiteY3" fmla="*/ 438150 h 2466975"/>
              <a:gd name="connsiteX4" fmla="*/ 1038225 w 7324725"/>
              <a:gd name="connsiteY4" fmla="*/ 628650 h 2466975"/>
              <a:gd name="connsiteX5" fmla="*/ 1190625 w 7324725"/>
              <a:gd name="connsiteY5" fmla="*/ 695325 h 2466975"/>
              <a:gd name="connsiteX6" fmla="*/ 1323975 w 7324725"/>
              <a:gd name="connsiteY6" fmla="*/ 619125 h 2466975"/>
              <a:gd name="connsiteX7" fmla="*/ 1409700 w 7324725"/>
              <a:gd name="connsiteY7" fmla="*/ 542925 h 2466975"/>
              <a:gd name="connsiteX8" fmla="*/ 1447800 w 7324725"/>
              <a:gd name="connsiteY8" fmla="*/ 542925 h 2466975"/>
              <a:gd name="connsiteX9" fmla="*/ 1552575 w 7324725"/>
              <a:gd name="connsiteY9" fmla="*/ 542925 h 2466975"/>
              <a:gd name="connsiteX10" fmla="*/ 1724025 w 7324725"/>
              <a:gd name="connsiteY10" fmla="*/ 581025 h 2466975"/>
              <a:gd name="connsiteX11" fmla="*/ 1752600 w 7324725"/>
              <a:gd name="connsiteY11" fmla="*/ 685800 h 2466975"/>
              <a:gd name="connsiteX12" fmla="*/ 1762125 w 7324725"/>
              <a:gd name="connsiteY12" fmla="*/ 800100 h 2466975"/>
              <a:gd name="connsiteX13" fmla="*/ 1781175 w 7324725"/>
              <a:gd name="connsiteY13" fmla="*/ 828675 h 2466975"/>
              <a:gd name="connsiteX14" fmla="*/ 1809750 w 7324725"/>
              <a:gd name="connsiteY14" fmla="*/ 923925 h 2466975"/>
              <a:gd name="connsiteX15" fmla="*/ 1924050 w 7324725"/>
              <a:gd name="connsiteY15" fmla="*/ 1000125 h 2466975"/>
              <a:gd name="connsiteX16" fmla="*/ 2276475 w 7324725"/>
              <a:gd name="connsiteY16" fmla="*/ 1028700 h 2466975"/>
              <a:gd name="connsiteX17" fmla="*/ 2447925 w 7324725"/>
              <a:gd name="connsiteY17" fmla="*/ 1038225 h 2466975"/>
              <a:gd name="connsiteX18" fmla="*/ 2581275 w 7324725"/>
              <a:gd name="connsiteY18" fmla="*/ 1028700 h 2466975"/>
              <a:gd name="connsiteX19" fmla="*/ 2667000 w 7324725"/>
              <a:gd name="connsiteY19" fmla="*/ 1038225 h 2466975"/>
              <a:gd name="connsiteX20" fmla="*/ 2790825 w 7324725"/>
              <a:gd name="connsiteY20" fmla="*/ 1019175 h 2466975"/>
              <a:gd name="connsiteX21" fmla="*/ 2905125 w 7324725"/>
              <a:gd name="connsiteY21" fmla="*/ 1028700 h 2466975"/>
              <a:gd name="connsiteX22" fmla="*/ 2952750 w 7324725"/>
              <a:gd name="connsiteY22" fmla="*/ 1095375 h 2466975"/>
              <a:gd name="connsiteX23" fmla="*/ 2962275 w 7324725"/>
              <a:gd name="connsiteY23" fmla="*/ 1123950 h 2466975"/>
              <a:gd name="connsiteX24" fmla="*/ 3124200 w 7324725"/>
              <a:gd name="connsiteY24" fmla="*/ 1228725 h 2466975"/>
              <a:gd name="connsiteX25" fmla="*/ 3390900 w 7324725"/>
              <a:gd name="connsiteY25" fmla="*/ 1228725 h 2466975"/>
              <a:gd name="connsiteX26" fmla="*/ 3590925 w 7324725"/>
              <a:gd name="connsiteY26" fmla="*/ 1238250 h 2466975"/>
              <a:gd name="connsiteX27" fmla="*/ 3695700 w 7324725"/>
              <a:gd name="connsiteY27" fmla="*/ 1200150 h 2466975"/>
              <a:gd name="connsiteX28" fmla="*/ 3790950 w 7324725"/>
              <a:gd name="connsiteY28" fmla="*/ 1190625 h 2466975"/>
              <a:gd name="connsiteX29" fmla="*/ 3905250 w 7324725"/>
              <a:gd name="connsiteY29" fmla="*/ 1190625 h 2466975"/>
              <a:gd name="connsiteX30" fmla="*/ 4067175 w 7324725"/>
              <a:gd name="connsiteY30" fmla="*/ 1209675 h 2466975"/>
              <a:gd name="connsiteX31" fmla="*/ 4267200 w 7324725"/>
              <a:gd name="connsiteY31" fmla="*/ 1257300 h 2466975"/>
              <a:gd name="connsiteX32" fmla="*/ 4305300 w 7324725"/>
              <a:gd name="connsiteY32" fmla="*/ 1343025 h 2466975"/>
              <a:gd name="connsiteX33" fmla="*/ 4324350 w 7324725"/>
              <a:gd name="connsiteY33" fmla="*/ 1371600 h 2466975"/>
              <a:gd name="connsiteX34" fmla="*/ 4419600 w 7324725"/>
              <a:gd name="connsiteY34" fmla="*/ 1466850 h 2466975"/>
              <a:gd name="connsiteX35" fmla="*/ 4495800 w 7324725"/>
              <a:gd name="connsiteY35" fmla="*/ 1524000 h 2466975"/>
              <a:gd name="connsiteX36" fmla="*/ 4552950 w 7324725"/>
              <a:gd name="connsiteY36" fmla="*/ 1543050 h 2466975"/>
              <a:gd name="connsiteX37" fmla="*/ 4581525 w 7324725"/>
              <a:gd name="connsiteY37" fmla="*/ 1571625 h 2466975"/>
              <a:gd name="connsiteX38" fmla="*/ 4733925 w 7324725"/>
              <a:gd name="connsiteY38" fmla="*/ 1657350 h 2466975"/>
              <a:gd name="connsiteX39" fmla="*/ 4791075 w 7324725"/>
              <a:gd name="connsiteY39" fmla="*/ 1743075 h 2466975"/>
              <a:gd name="connsiteX40" fmla="*/ 4810125 w 7324725"/>
              <a:gd name="connsiteY40" fmla="*/ 1809750 h 2466975"/>
              <a:gd name="connsiteX41" fmla="*/ 4838700 w 7324725"/>
              <a:gd name="connsiteY41" fmla="*/ 1885950 h 2466975"/>
              <a:gd name="connsiteX42" fmla="*/ 4848225 w 7324725"/>
              <a:gd name="connsiteY42" fmla="*/ 1914525 h 2466975"/>
              <a:gd name="connsiteX43" fmla="*/ 4876800 w 7324725"/>
              <a:gd name="connsiteY43" fmla="*/ 1924050 h 2466975"/>
              <a:gd name="connsiteX44" fmla="*/ 4895850 w 7324725"/>
              <a:gd name="connsiteY44" fmla="*/ 1943100 h 2466975"/>
              <a:gd name="connsiteX45" fmla="*/ 4991100 w 7324725"/>
              <a:gd name="connsiteY45" fmla="*/ 2057400 h 2466975"/>
              <a:gd name="connsiteX46" fmla="*/ 5076825 w 7324725"/>
              <a:gd name="connsiteY46" fmla="*/ 2095500 h 2466975"/>
              <a:gd name="connsiteX47" fmla="*/ 5267325 w 7324725"/>
              <a:gd name="connsiteY47" fmla="*/ 2124075 h 2466975"/>
              <a:gd name="connsiteX48" fmla="*/ 5305425 w 7324725"/>
              <a:gd name="connsiteY48" fmla="*/ 2143125 h 2466975"/>
              <a:gd name="connsiteX49" fmla="*/ 5334000 w 7324725"/>
              <a:gd name="connsiteY49" fmla="*/ 2152650 h 2466975"/>
              <a:gd name="connsiteX50" fmla="*/ 5391150 w 7324725"/>
              <a:gd name="connsiteY50" fmla="*/ 2152650 h 2466975"/>
              <a:gd name="connsiteX51" fmla="*/ 5476875 w 7324725"/>
              <a:gd name="connsiteY51" fmla="*/ 2152650 h 2466975"/>
              <a:gd name="connsiteX52" fmla="*/ 5667375 w 7324725"/>
              <a:gd name="connsiteY52" fmla="*/ 2152650 h 2466975"/>
              <a:gd name="connsiteX53" fmla="*/ 5867400 w 7324725"/>
              <a:gd name="connsiteY53" fmla="*/ 2143125 h 2466975"/>
              <a:gd name="connsiteX54" fmla="*/ 6438900 w 7324725"/>
              <a:gd name="connsiteY54" fmla="*/ 2181225 h 2466975"/>
              <a:gd name="connsiteX55" fmla="*/ 6524625 w 7324725"/>
              <a:gd name="connsiteY55" fmla="*/ 2181225 h 2466975"/>
              <a:gd name="connsiteX56" fmla="*/ 6753225 w 7324725"/>
              <a:gd name="connsiteY56" fmla="*/ 2209800 h 2466975"/>
              <a:gd name="connsiteX57" fmla="*/ 6953250 w 7324725"/>
              <a:gd name="connsiteY57" fmla="*/ 2238375 h 2466975"/>
              <a:gd name="connsiteX58" fmla="*/ 7181850 w 7324725"/>
              <a:gd name="connsiteY58" fmla="*/ 2266950 h 2466975"/>
              <a:gd name="connsiteX59" fmla="*/ 7324725 w 7324725"/>
              <a:gd name="connsiteY59" fmla="*/ 2314575 h 2466975"/>
              <a:gd name="connsiteX60" fmla="*/ 7324725 w 7324725"/>
              <a:gd name="connsiteY60" fmla="*/ 2466975 h 2466975"/>
              <a:gd name="connsiteX61" fmla="*/ 0 w 7324725"/>
              <a:gd name="connsiteY61" fmla="*/ 2466975 h 2466975"/>
              <a:gd name="connsiteX62" fmla="*/ 190500 w 7324725"/>
              <a:gd name="connsiteY62" fmla="*/ 0 h 2466975"/>
              <a:gd name="connsiteX63" fmla="*/ 266700 w 7324725"/>
              <a:gd name="connsiteY63" fmla="*/ 104775 h 2466975"/>
              <a:gd name="connsiteX0" fmla="*/ 295275 w 7353300"/>
              <a:gd name="connsiteY0" fmla="*/ 104775 h 2466975"/>
              <a:gd name="connsiteX1" fmla="*/ 809625 w 7353300"/>
              <a:gd name="connsiteY1" fmla="*/ 38100 h 2466975"/>
              <a:gd name="connsiteX2" fmla="*/ 895350 w 7353300"/>
              <a:gd name="connsiteY2" fmla="*/ 152400 h 2466975"/>
              <a:gd name="connsiteX3" fmla="*/ 895350 w 7353300"/>
              <a:gd name="connsiteY3" fmla="*/ 438150 h 2466975"/>
              <a:gd name="connsiteX4" fmla="*/ 1066800 w 7353300"/>
              <a:gd name="connsiteY4" fmla="*/ 628650 h 2466975"/>
              <a:gd name="connsiteX5" fmla="*/ 1219200 w 7353300"/>
              <a:gd name="connsiteY5" fmla="*/ 695325 h 2466975"/>
              <a:gd name="connsiteX6" fmla="*/ 1352550 w 7353300"/>
              <a:gd name="connsiteY6" fmla="*/ 619125 h 2466975"/>
              <a:gd name="connsiteX7" fmla="*/ 1438275 w 7353300"/>
              <a:gd name="connsiteY7" fmla="*/ 542925 h 2466975"/>
              <a:gd name="connsiteX8" fmla="*/ 1476375 w 7353300"/>
              <a:gd name="connsiteY8" fmla="*/ 542925 h 2466975"/>
              <a:gd name="connsiteX9" fmla="*/ 1581150 w 7353300"/>
              <a:gd name="connsiteY9" fmla="*/ 542925 h 2466975"/>
              <a:gd name="connsiteX10" fmla="*/ 1752600 w 7353300"/>
              <a:gd name="connsiteY10" fmla="*/ 581025 h 2466975"/>
              <a:gd name="connsiteX11" fmla="*/ 1781175 w 7353300"/>
              <a:gd name="connsiteY11" fmla="*/ 685800 h 2466975"/>
              <a:gd name="connsiteX12" fmla="*/ 1790700 w 7353300"/>
              <a:gd name="connsiteY12" fmla="*/ 800100 h 2466975"/>
              <a:gd name="connsiteX13" fmla="*/ 1809750 w 7353300"/>
              <a:gd name="connsiteY13" fmla="*/ 828675 h 2466975"/>
              <a:gd name="connsiteX14" fmla="*/ 1838325 w 7353300"/>
              <a:gd name="connsiteY14" fmla="*/ 923925 h 2466975"/>
              <a:gd name="connsiteX15" fmla="*/ 1952625 w 7353300"/>
              <a:gd name="connsiteY15" fmla="*/ 1000125 h 2466975"/>
              <a:gd name="connsiteX16" fmla="*/ 2305050 w 7353300"/>
              <a:gd name="connsiteY16" fmla="*/ 1028700 h 2466975"/>
              <a:gd name="connsiteX17" fmla="*/ 2476500 w 7353300"/>
              <a:gd name="connsiteY17" fmla="*/ 1038225 h 2466975"/>
              <a:gd name="connsiteX18" fmla="*/ 2609850 w 7353300"/>
              <a:gd name="connsiteY18" fmla="*/ 1028700 h 2466975"/>
              <a:gd name="connsiteX19" fmla="*/ 2695575 w 7353300"/>
              <a:gd name="connsiteY19" fmla="*/ 1038225 h 2466975"/>
              <a:gd name="connsiteX20" fmla="*/ 2819400 w 7353300"/>
              <a:gd name="connsiteY20" fmla="*/ 1019175 h 2466975"/>
              <a:gd name="connsiteX21" fmla="*/ 2933700 w 7353300"/>
              <a:gd name="connsiteY21" fmla="*/ 1028700 h 2466975"/>
              <a:gd name="connsiteX22" fmla="*/ 2981325 w 7353300"/>
              <a:gd name="connsiteY22" fmla="*/ 1095375 h 2466975"/>
              <a:gd name="connsiteX23" fmla="*/ 2990850 w 7353300"/>
              <a:gd name="connsiteY23" fmla="*/ 1123950 h 2466975"/>
              <a:gd name="connsiteX24" fmla="*/ 3152775 w 7353300"/>
              <a:gd name="connsiteY24" fmla="*/ 1228725 h 2466975"/>
              <a:gd name="connsiteX25" fmla="*/ 3419475 w 7353300"/>
              <a:gd name="connsiteY25" fmla="*/ 1228725 h 2466975"/>
              <a:gd name="connsiteX26" fmla="*/ 3619500 w 7353300"/>
              <a:gd name="connsiteY26" fmla="*/ 1238250 h 2466975"/>
              <a:gd name="connsiteX27" fmla="*/ 3724275 w 7353300"/>
              <a:gd name="connsiteY27" fmla="*/ 1200150 h 2466975"/>
              <a:gd name="connsiteX28" fmla="*/ 3819525 w 7353300"/>
              <a:gd name="connsiteY28" fmla="*/ 1190625 h 2466975"/>
              <a:gd name="connsiteX29" fmla="*/ 3933825 w 7353300"/>
              <a:gd name="connsiteY29" fmla="*/ 1190625 h 2466975"/>
              <a:gd name="connsiteX30" fmla="*/ 4095750 w 7353300"/>
              <a:gd name="connsiteY30" fmla="*/ 1209675 h 2466975"/>
              <a:gd name="connsiteX31" fmla="*/ 4295775 w 7353300"/>
              <a:gd name="connsiteY31" fmla="*/ 1257300 h 2466975"/>
              <a:gd name="connsiteX32" fmla="*/ 4333875 w 7353300"/>
              <a:gd name="connsiteY32" fmla="*/ 1343025 h 2466975"/>
              <a:gd name="connsiteX33" fmla="*/ 4352925 w 7353300"/>
              <a:gd name="connsiteY33" fmla="*/ 1371600 h 2466975"/>
              <a:gd name="connsiteX34" fmla="*/ 4448175 w 7353300"/>
              <a:gd name="connsiteY34" fmla="*/ 1466850 h 2466975"/>
              <a:gd name="connsiteX35" fmla="*/ 4524375 w 7353300"/>
              <a:gd name="connsiteY35" fmla="*/ 1524000 h 2466975"/>
              <a:gd name="connsiteX36" fmla="*/ 4581525 w 7353300"/>
              <a:gd name="connsiteY36" fmla="*/ 1543050 h 2466975"/>
              <a:gd name="connsiteX37" fmla="*/ 4610100 w 7353300"/>
              <a:gd name="connsiteY37" fmla="*/ 1571625 h 2466975"/>
              <a:gd name="connsiteX38" fmla="*/ 4762500 w 7353300"/>
              <a:gd name="connsiteY38" fmla="*/ 1657350 h 2466975"/>
              <a:gd name="connsiteX39" fmla="*/ 4819650 w 7353300"/>
              <a:gd name="connsiteY39" fmla="*/ 1743075 h 2466975"/>
              <a:gd name="connsiteX40" fmla="*/ 4838700 w 7353300"/>
              <a:gd name="connsiteY40" fmla="*/ 1809750 h 2466975"/>
              <a:gd name="connsiteX41" fmla="*/ 4867275 w 7353300"/>
              <a:gd name="connsiteY41" fmla="*/ 1885950 h 2466975"/>
              <a:gd name="connsiteX42" fmla="*/ 4876800 w 7353300"/>
              <a:gd name="connsiteY42" fmla="*/ 1914525 h 2466975"/>
              <a:gd name="connsiteX43" fmla="*/ 4905375 w 7353300"/>
              <a:gd name="connsiteY43" fmla="*/ 1924050 h 2466975"/>
              <a:gd name="connsiteX44" fmla="*/ 4924425 w 7353300"/>
              <a:gd name="connsiteY44" fmla="*/ 1943100 h 2466975"/>
              <a:gd name="connsiteX45" fmla="*/ 5019675 w 7353300"/>
              <a:gd name="connsiteY45" fmla="*/ 2057400 h 2466975"/>
              <a:gd name="connsiteX46" fmla="*/ 5105400 w 7353300"/>
              <a:gd name="connsiteY46" fmla="*/ 2095500 h 2466975"/>
              <a:gd name="connsiteX47" fmla="*/ 5295900 w 7353300"/>
              <a:gd name="connsiteY47" fmla="*/ 2124075 h 2466975"/>
              <a:gd name="connsiteX48" fmla="*/ 5334000 w 7353300"/>
              <a:gd name="connsiteY48" fmla="*/ 2143125 h 2466975"/>
              <a:gd name="connsiteX49" fmla="*/ 5362575 w 7353300"/>
              <a:gd name="connsiteY49" fmla="*/ 2152650 h 2466975"/>
              <a:gd name="connsiteX50" fmla="*/ 5419725 w 7353300"/>
              <a:gd name="connsiteY50" fmla="*/ 2152650 h 2466975"/>
              <a:gd name="connsiteX51" fmla="*/ 5505450 w 7353300"/>
              <a:gd name="connsiteY51" fmla="*/ 2152650 h 2466975"/>
              <a:gd name="connsiteX52" fmla="*/ 5695950 w 7353300"/>
              <a:gd name="connsiteY52" fmla="*/ 2152650 h 2466975"/>
              <a:gd name="connsiteX53" fmla="*/ 5895975 w 7353300"/>
              <a:gd name="connsiteY53" fmla="*/ 2143125 h 2466975"/>
              <a:gd name="connsiteX54" fmla="*/ 6467475 w 7353300"/>
              <a:gd name="connsiteY54" fmla="*/ 2181225 h 2466975"/>
              <a:gd name="connsiteX55" fmla="*/ 6553200 w 7353300"/>
              <a:gd name="connsiteY55" fmla="*/ 2181225 h 2466975"/>
              <a:gd name="connsiteX56" fmla="*/ 6781800 w 7353300"/>
              <a:gd name="connsiteY56" fmla="*/ 2209800 h 2466975"/>
              <a:gd name="connsiteX57" fmla="*/ 6981825 w 7353300"/>
              <a:gd name="connsiteY57" fmla="*/ 2238375 h 2466975"/>
              <a:gd name="connsiteX58" fmla="*/ 7210425 w 7353300"/>
              <a:gd name="connsiteY58" fmla="*/ 2266950 h 2466975"/>
              <a:gd name="connsiteX59" fmla="*/ 7353300 w 7353300"/>
              <a:gd name="connsiteY59" fmla="*/ 2314575 h 2466975"/>
              <a:gd name="connsiteX60" fmla="*/ 7353300 w 7353300"/>
              <a:gd name="connsiteY60" fmla="*/ 2466975 h 2466975"/>
              <a:gd name="connsiteX61" fmla="*/ 28575 w 7353300"/>
              <a:gd name="connsiteY61" fmla="*/ 2466975 h 2466975"/>
              <a:gd name="connsiteX62" fmla="*/ 0 w 7353300"/>
              <a:gd name="connsiteY62" fmla="*/ 0 h 2466975"/>
              <a:gd name="connsiteX63" fmla="*/ 295275 w 7353300"/>
              <a:gd name="connsiteY63" fmla="*/ 104775 h 2466975"/>
              <a:gd name="connsiteX0" fmla="*/ 266700 w 7324725"/>
              <a:gd name="connsiteY0" fmla="*/ 66675 h 2428875"/>
              <a:gd name="connsiteX1" fmla="*/ 781050 w 7324725"/>
              <a:gd name="connsiteY1" fmla="*/ 0 h 2428875"/>
              <a:gd name="connsiteX2" fmla="*/ 866775 w 7324725"/>
              <a:gd name="connsiteY2" fmla="*/ 114300 h 2428875"/>
              <a:gd name="connsiteX3" fmla="*/ 866775 w 7324725"/>
              <a:gd name="connsiteY3" fmla="*/ 400050 h 2428875"/>
              <a:gd name="connsiteX4" fmla="*/ 1038225 w 7324725"/>
              <a:gd name="connsiteY4" fmla="*/ 590550 h 2428875"/>
              <a:gd name="connsiteX5" fmla="*/ 1190625 w 7324725"/>
              <a:gd name="connsiteY5" fmla="*/ 657225 h 2428875"/>
              <a:gd name="connsiteX6" fmla="*/ 1323975 w 7324725"/>
              <a:gd name="connsiteY6" fmla="*/ 581025 h 2428875"/>
              <a:gd name="connsiteX7" fmla="*/ 1409700 w 7324725"/>
              <a:gd name="connsiteY7" fmla="*/ 504825 h 2428875"/>
              <a:gd name="connsiteX8" fmla="*/ 1447800 w 7324725"/>
              <a:gd name="connsiteY8" fmla="*/ 504825 h 2428875"/>
              <a:gd name="connsiteX9" fmla="*/ 1552575 w 7324725"/>
              <a:gd name="connsiteY9" fmla="*/ 504825 h 2428875"/>
              <a:gd name="connsiteX10" fmla="*/ 1724025 w 7324725"/>
              <a:gd name="connsiteY10" fmla="*/ 542925 h 2428875"/>
              <a:gd name="connsiteX11" fmla="*/ 1752600 w 7324725"/>
              <a:gd name="connsiteY11" fmla="*/ 647700 h 2428875"/>
              <a:gd name="connsiteX12" fmla="*/ 1762125 w 7324725"/>
              <a:gd name="connsiteY12" fmla="*/ 762000 h 2428875"/>
              <a:gd name="connsiteX13" fmla="*/ 1781175 w 7324725"/>
              <a:gd name="connsiteY13" fmla="*/ 790575 h 2428875"/>
              <a:gd name="connsiteX14" fmla="*/ 1809750 w 7324725"/>
              <a:gd name="connsiteY14" fmla="*/ 885825 h 2428875"/>
              <a:gd name="connsiteX15" fmla="*/ 1924050 w 7324725"/>
              <a:gd name="connsiteY15" fmla="*/ 962025 h 2428875"/>
              <a:gd name="connsiteX16" fmla="*/ 2276475 w 7324725"/>
              <a:gd name="connsiteY16" fmla="*/ 990600 h 2428875"/>
              <a:gd name="connsiteX17" fmla="*/ 2447925 w 7324725"/>
              <a:gd name="connsiteY17" fmla="*/ 1000125 h 2428875"/>
              <a:gd name="connsiteX18" fmla="*/ 2581275 w 7324725"/>
              <a:gd name="connsiteY18" fmla="*/ 990600 h 2428875"/>
              <a:gd name="connsiteX19" fmla="*/ 2667000 w 7324725"/>
              <a:gd name="connsiteY19" fmla="*/ 1000125 h 2428875"/>
              <a:gd name="connsiteX20" fmla="*/ 2790825 w 7324725"/>
              <a:gd name="connsiteY20" fmla="*/ 981075 h 2428875"/>
              <a:gd name="connsiteX21" fmla="*/ 2905125 w 7324725"/>
              <a:gd name="connsiteY21" fmla="*/ 990600 h 2428875"/>
              <a:gd name="connsiteX22" fmla="*/ 2952750 w 7324725"/>
              <a:gd name="connsiteY22" fmla="*/ 1057275 h 2428875"/>
              <a:gd name="connsiteX23" fmla="*/ 2962275 w 7324725"/>
              <a:gd name="connsiteY23" fmla="*/ 1085850 h 2428875"/>
              <a:gd name="connsiteX24" fmla="*/ 3124200 w 7324725"/>
              <a:gd name="connsiteY24" fmla="*/ 1190625 h 2428875"/>
              <a:gd name="connsiteX25" fmla="*/ 3390900 w 7324725"/>
              <a:gd name="connsiteY25" fmla="*/ 1190625 h 2428875"/>
              <a:gd name="connsiteX26" fmla="*/ 3590925 w 7324725"/>
              <a:gd name="connsiteY26" fmla="*/ 1200150 h 2428875"/>
              <a:gd name="connsiteX27" fmla="*/ 3695700 w 7324725"/>
              <a:gd name="connsiteY27" fmla="*/ 1162050 h 2428875"/>
              <a:gd name="connsiteX28" fmla="*/ 3790950 w 7324725"/>
              <a:gd name="connsiteY28" fmla="*/ 1152525 h 2428875"/>
              <a:gd name="connsiteX29" fmla="*/ 3905250 w 7324725"/>
              <a:gd name="connsiteY29" fmla="*/ 1152525 h 2428875"/>
              <a:gd name="connsiteX30" fmla="*/ 4067175 w 7324725"/>
              <a:gd name="connsiteY30" fmla="*/ 1171575 h 2428875"/>
              <a:gd name="connsiteX31" fmla="*/ 4267200 w 7324725"/>
              <a:gd name="connsiteY31" fmla="*/ 1219200 h 2428875"/>
              <a:gd name="connsiteX32" fmla="*/ 4305300 w 7324725"/>
              <a:gd name="connsiteY32" fmla="*/ 1304925 h 2428875"/>
              <a:gd name="connsiteX33" fmla="*/ 4324350 w 7324725"/>
              <a:gd name="connsiteY33" fmla="*/ 1333500 h 2428875"/>
              <a:gd name="connsiteX34" fmla="*/ 4419600 w 7324725"/>
              <a:gd name="connsiteY34" fmla="*/ 1428750 h 2428875"/>
              <a:gd name="connsiteX35" fmla="*/ 4495800 w 7324725"/>
              <a:gd name="connsiteY35" fmla="*/ 1485900 h 2428875"/>
              <a:gd name="connsiteX36" fmla="*/ 4552950 w 7324725"/>
              <a:gd name="connsiteY36" fmla="*/ 1504950 h 2428875"/>
              <a:gd name="connsiteX37" fmla="*/ 4581525 w 7324725"/>
              <a:gd name="connsiteY37" fmla="*/ 1533525 h 2428875"/>
              <a:gd name="connsiteX38" fmla="*/ 4733925 w 7324725"/>
              <a:gd name="connsiteY38" fmla="*/ 1619250 h 2428875"/>
              <a:gd name="connsiteX39" fmla="*/ 4791075 w 7324725"/>
              <a:gd name="connsiteY39" fmla="*/ 1704975 h 2428875"/>
              <a:gd name="connsiteX40" fmla="*/ 4810125 w 7324725"/>
              <a:gd name="connsiteY40" fmla="*/ 1771650 h 2428875"/>
              <a:gd name="connsiteX41" fmla="*/ 4838700 w 7324725"/>
              <a:gd name="connsiteY41" fmla="*/ 1847850 h 2428875"/>
              <a:gd name="connsiteX42" fmla="*/ 4848225 w 7324725"/>
              <a:gd name="connsiteY42" fmla="*/ 1876425 h 2428875"/>
              <a:gd name="connsiteX43" fmla="*/ 4876800 w 7324725"/>
              <a:gd name="connsiteY43" fmla="*/ 1885950 h 2428875"/>
              <a:gd name="connsiteX44" fmla="*/ 4895850 w 7324725"/>
              <a:gd name="connsiteY44" fmla="*/ 1905000 h 2428875"/>
              <a:gd name="connsiteX45" fmla="*/ 4991100 w 7324725"/>
              <a:gd name="connsiteY45" fmla="*/ 2019300 h 2428875"/>
              <a:gd name="connsiteX46" fmla="*/ 5076825 w 7324725"/>
              <a:gd name="connsiteY46" fmla="*/ 2057400 h 2428875"/>
              <a:gd name="connsiteX47" fmla="*/ 5267325 w 7324725"/>
              <a:gd name="connsiteY47" fmla="*/ 2085975 h 2428875"/>
              <a:gd name="connsiteX48" fmla="*/ 5305425 w 7324725"/>
              <a:gd name="connsiteY48" fmla="*/ 2105025 h 2428875"/>
              <a:gd name="connsiteX49" fmla="*/ 5334000 w 7324725"/>
              <a:gd name="connsiteY49" fmla="*/ 2114550 h 2428875"/>
              <a:gd name="connsiteX50" fmla="*/ 5391150 w 7324725"/>
              <a:gd name="connsiteY50" fmla="*/ 2114550 h 2428875"/>
              <a:gd name="connsiteX51" fmla="*/ 5476875 w 7324725"/>
              <a:gd name="connsiteY51" fmla="*/ 2114550 h 2428875"/>
              <a:gd name="connsiteX52" fmla="*/ 5667375 w 7324725"/>
              <a:gd name="connsiteY52" fmla="*/ 2114550 h 2428875"/>
              <a:gd name="connsiteX53" fmla="*/ 5867400 w 7324725"/>
              <a:gd name="connsiteY53" fmla="*/ 2105025 h 2428875"/>
              <a:gd name="connsiteX54" fmla="*/ 6438900 w 7324725"/>
              <a:gd name="connsiteY54" fmla="*/ 2143125 h 2428875"/>
              <a:gd name="connsiteX55" fmla="*/ 6524625 w 7324725"/>
              <a:gd name="connsiteY55" fmla="*/ 2143125 h 2428875"/>
              <a:gd name="connsiteX56" fmla="*/ 6753225 w 7324725"/>
              <a:gd name="connsiteY56" fmla="*/ 2171700 h 2428875"/>
              <a:gd name="connsiteX57" fmla="*/ 6953250 w 7324725"/>
              <a:gd name="connsiteY57" fmla="*/ 2200275 h 2428875"/>
              <a:gd name="connsiteX58" fmla="*/ 7181850 w 7324725"/>
              <a:gd name="connsiteY58" fmla="*/ 2228850 h 2428875"/>
              <a:gd name="connsiteX59" fmla="*/ 7324725 w 7324725"/>
              <a:gd name="connsiteY59" fmla="*/ 2276475 h 2428875"/>
              <a:gd name="connsiteX60" fmla="*/ 7324725 w 7324725"/>
              <a:gd name="connsiteY60" fmla="*/ 2428875 h 2428875"/>
              <a:gd name="connsiteX61" fmla="*/ 0 w 7324725"/>
              <a:gd name="connsiteY61" fmla="*/ 2428875 h 2428875"/>
              <a:gd name="connsiteX62" fmla="*/ 771525 w 7324725"/>
              <a:gd name="connsiteY62" fmla="*/ 685800 h 2428875"/>
              <a:gd name="connsiteX63" fmla="*/ 266700 w 7324725"/>
              <a:gd name="connsiteY63" fmla="*/ 66675 h 2428875"/>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790825 w 7324725"/>
              <a:gd name="connsiteY20" fmla="*/ 1085850 h 2533650"/>
              <a:gd name="connsiteX21" fmla="*/ 2905125 w 7324725"/>
              <a:gd name="connsiteY21" fmla="*/ 1095375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2905125 w 7324725"/>
              <a:gd name="connsiteY21" fmla="*/ 1095375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2952750 w 7324725"/>
              <a:gd name="connsiteY22" fmla="*/ 1162050 h 2533650"/>
              <a:gd name="connsiteX23" fmla="*/ 2962275 w 7324725"/>
              <a:gd name="connsiteY23" fmla="*/ 1190625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2952750 w 7324725"/>
              <a:gd name="connsiteY22" fmla="*/ 1162050 h 2533650"/>
              <a:gd name="connsiteX23" fmla="*/ 3181350 w 7324725"/>
              <a:gd name="connsiteY23" fmla="*/ 1181100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181350 w 7324725"/>
              <a:gd name="connsiteY23" fmla="*/ 1181100 h 2533650"/>
              <a:gd name="connsiteX24" fmla="*/ 3124200 w 7324725"/>
              <a:gd name="connsiteY24" fmla="*/ 1295400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181350 w 7324725"/>
              <a:gd name="connsiteY23" fmla="*/ 1181100 h 2533650"/>
              <a:gd name="connsiteX24" fmla="*/ 3333750 w 7324725"/>
              <a:gd name="connsiteY24" fmla="*/ 12096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333750 w 7324725"/>
              <a:gd name="connsiteY24" fmla="*/ 12096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457575 w 7324725"/>
              <a:gd name="connsiteY24" fmla="*/ 1171575 h 2533650"/>
              <a:gd name="connsiteX25" fmla="*/ 3390900 w 7324725"/>
              <a:gd name="connsiteY25" fmla="*/ 129540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 name="connsiteX0" fmla="*/ 266700 w 7324725"/>
              <a:gd name="connsiteY0" fmla="*/ 171450 h 2533650"/>
              <a:gd name="connsiteX1" fmla="*/ 781050 w 7324725"/>
              <a:gd name="connsiteY1" fmla="*/ 104775 h 2533650"/>
              <a:gd name="connsiteX2" fmla="*/ 866775 w 7324725"/>
              <a:gd name="connsiteY2" fmla="*/ 219075 h 2533650"/>
              <a:gd name="connsiteX3" fmla="*/ 866775 w 7324725"/>
              <a:gd name="connsiteY3" fmla="*/ 504825 h 2533650"/>
              <a:gd name="connsiteX4" fmla="*/ 1038225 w 7324725"/>
              <a:gd name="connsiteY4" fmla="*/ 695325 h 2533650"/>
              <a:gd name="connsiteX5" fmla="*/ 1190625 w 7324725"/>
              <a:gd name="connsiteY5" fmla="*/ 762000 h 2533650"/>
              <a:gd name="connsiteX6" fmla="*/ 1323975 w 7324725"/>
              <a:gd name="connsiteY6" fmla="*/ 685800 h 2533650"/>
              <a:gd name="connsiteX7" fmla="*/ 1409700 w 7324725"/>
              <a:gd name="connsiteY7" fmla="*/ 609600 h 2533650"/>
              <a:gd name="connsiteX8" fmla="*/ 1447800 w 7324725"/>
              <a:gd name="connsiteY8" fmla="*/ 609600 h 2533650"/>
              <a:gd name="connsiteX9" fmla="*/ 1552575 w 7324725"/>
              <a:gd name="connsiteY9" fmla="*/ 609600 h 2533650"/>
              <a:gd name="connsiteX10" fmla="*/ 1724025 w 7324725"/>
              <a:gd name="connsiteY10" fmla="*/ 647700 h 2533650"/>
              <a:gd name="connsiteX11" fmla="*/ 1752600 w 7324725"/>
              <a:gd name="connsiteY11" fmla="*/ 752475 h 2533650"/>
              <a:gd name="connsiteX12" fmla="*/ 1762125 w 7324725"/>
              <a:gd name="connsiteY12" fmla="*/ 866775 h 2533650"/>
              <a:gd name="connsiteX13" fmla="*/ 1781175 w 7324725"/>
              <a:gd name="connsiteY13" fmla="*/ 895350 h 2533650"/>
              <a:gd name="connsiteX14" fmla="*/ 1809750 w 7324725"/>
              <a:gd name="connsiteY14" fmla="*/ 990600 h 2533650"/>
              <a:gd name="connsiteX15" fmla="*/ 1924050 w 7324725"/>
              <a:gd name="connsiteY15" fmla="*/ 1066800 h 2533650"/>
              <a:gd name="connsiteX16" fmla="*/ 2276475 w 7324725"/>
              <a:gd name="connsiteY16" fmla="*/ 1095375 h 2533650"/>
              <a:gd name="connsiteX17" fmla="*/ 2447925 w 7324725"/>
              <a:gd name="connsiteY17" fmla="*/ 1104900 h 2533650"/>
              <a:gd name="connsiteX18" fmla="*/ 2581275 w 7324725"/>
              <a:gd name="connsiteY18" fmla="*/ 1095375 h 2533650"/>
              <a:gd name="connsiteX19" fmla="*/ 2667000 w 7324725"/>
              <a:gd name="connsiteY19" fmla="*/ 1104900 h 2533650"/>
              <a:gd name="connsiteX20" fmla="*/ 2828925 w 7324725"/>
              <a:gd name="connsiteY20" fmla="*/ 1114425 h 2533650"/>
              <a:gd name="connsiteX21" fmla="*/ 3057525 w 7324725"/>
              <a:gd name="connsiteY21" fmla="*/ 1085850 h 2533650"/>
              <a:gd name="connsiteX22" fmla="*/ 3190875 w 7324725"/>
              <a:gd name="connsiteY22" fmla="*/ 1085850 h 2533650"/>
              <a:gd name="connsiteX23" fmla="*/ 3305175 w 7324725"/>
              <a:gd name="connsiteY23" fmla="*/ 1085850 h 2533650"/>
              <a:gd name="connsiteX24" fmla="*/ 3457575 w 7324725"/>
              <a:gd name="connsiteY24" fmla="*/ 1171575 h 2533650"/>
              <a:gd name="connsiteX25" fmla="*/ 3524250 w 7324725"/>
              <a:gd name="connsiteY25" fmla="*/ 1238250 h 2533650"/>
              <a:gd name="connsiteX26" fmla="*/ 3590925 w 7324725"/>
              <a:gd name="connsiteY26" fmla="*/ 1304925 h 2533650"/>
              <a:gd name="connsiteX27" fmla="*/ 3695700 w 7324725"/>
              <a:gd name="connsiteY27" fmla="*/ 1266825 h 2533650"/>
              <a:gd name="connsiteX28" fmla="*/ 3790950 w 7324725"/>
              <a:gd name="connsiteY28" fmla="*/ 1257300 h 2533650"/>
              <a:gd name="connsiteX29" fmla="*/ 3905250 w 7324725"/>
              <a:gd name="connsiteY29" fmla="*/ 1257300 h 2533650"/>
              <a:gd name="connsiteX30" fmla="*/ 4067175 w 7324725"/>
              <a:gd name="connsiteY30" fmla="*/ 1276350 h 2533650"/>
              <a:gd name="connsiteX31" fmla="*/ 4267200 w 7324725"/>
              <a:gd name="connsiteY31" fmla="*/ 1323975 h 2533650"/>
              <a:gd name="connsiteX32" fmla="*/ 4305300 w 7324725"/>
              <a:gd name="connsiteY32" fmla="*/ 1409700 h 2533650"/>
              <a:gd name="connsiteX33" fmla="*/ 4324350 w 7324725"/>
              <a:gd name="connsiteY33" fmla="*/ 1438275 h 2533650"/>
              <a:gd name="connsiteX34" fmla="*/ 4419600 w 7324725"/>
              <a:gd name="connsiteY34" fmla="*/ 1533525 h 2533650"/>
              <a:gd name="connsiteX35" fmla="*/ 4495800 w 7324725"/>
              <a:gd name="connsiteY35" fmla="*/ 1590675 h 2533650"/>
              <a:gd name="connsiteX36" fmla="*/ 4552950 w 7324725"/>
              <a:gd name="connsiteY36" fmla="*/ 1609725 h 2533650"/>
              <a:gd name="connsiteX37" fmla="*/ 4581525 w 7324725"/>
              <a:gd name="connsiteY37" fmla="*/ 1638300 h 2533650"/>
              <a:gd name="connsiteX38" fmla="*/ 4733925 w 7324725"/>
              <a:gd name="connsiteY38" fmla="*/ 1724025 h 2533650"/>
              <a:gd name="connsiteX39" fmla="*/ 4791075 w 7324725"/>
              <a:gd name="connsiteY39" fmla="*/ 1809750 h 2533650"/>
              <a:gd name="connsiteX40" fmla="*/ 4810125 w 7324725"/>
              <a:gd name="connsiteY40" fmla="*/ 1876425 h 2533650"/>
              <a:gd name="connsiteX41" fmla="*/ 4838700 w 7324725"/>
              <a:gd name="connsiteY41" fmla="*/ 1952625 h 2533650"/>
              <a:gd name="connsiteX42" fmla="*/ 4848225 w 7324725"/>
              <a:gd name="connsiteY42" fmla="*/ 1981200 h 2533650"/>
              <a:gd name="connsiteX43" fmla="*/ 4876800 w 7324725"/>
              <a:gd name="connsiteY43" fmla="*/ 1990725 h 2533650"/>
              <a:gd name="connsiteX44" fmla="*/ 4895850 w 7324725"/>
              <a:gd name="connsiteY44" fmla="*/ 2009775 h 2533650"/>
              <a:gd name="connsiteX45" fmla="*/ 4991100 w 7324725"/>
              <a:gd name="connsiteY45" fmla="*/ 2124075 h 2533650"/>
              <a:gd name="connsiteX46" fmla="*/ 5076825 w 7324725"/>
              <a:gd name="connsiteY46" fmla="*/ 2162175 h 2533650"/>
              <a:gd name="connsiteX47" fmla="*/ 5267325 w 7324725"/>
              <a:gd name="connsiteY47" fmla="*/ 2190750 h 2533650"/>
              <a:gd name="connsiteX48" fmla="*/ 5305425 w 7324725"/>
              <a:gd name="connsiteY48" fmla="*/ 2209800 h 2533650"/>
              <a:gd name="connsiteX49" fmla="*/ 5334000 w 7324725"/>
              <a:gd name="connsiteY49" fmla="*/ 2219325 h 2533650"/>
              <a:gd name="connsiteX50" fmla="*/ 5391150 w 7324725"/>
              <a:gd name="connsiteY50" fmla="*/ 2219325 h 2533650"/>
              <a:gd name="connsiteX51" fmla="*/ 5476875 w 7324725"/>
              <a:gd name="connsiteY51" fmla="*/ 2219325 h 2533650"/>
              <a:gd name="connsiteX52" fmla="*/ 5667375 w 7324725"/>
              <a:gd name="connsiteY52" fmla="*/ 2219325 h 2533650"/>
              <a:gd name="connsiteX53" fmla="*/ 5867400 w 7324725"/>
              <a:gd name="connsiteY53" fmla="*/ 2209800 h 2533650"/>
              <a:gd name="connsiteX54" fmla="*/ 6438900 w 7324725"/>
              <a:gd name="connsiteY54" fmla="*/ 2247900 h 2533650"/>
              <a:gd name="connsiteX55" fmla="*/ 6524625 w 7324725"/>
              <a:gd name="connsiteY55" fmla="*/ 2247900 h 2533650"/>
              <a:gd name="connsiteX56" fmla="*/ 6753225 w 7324725"/>
              <a:gd name="connsiteY56" fmla="*/ 2276475 h 2533650"/>
              <a:gd name="connsiteX57" fmla="*/ 6953250 w 7324725"/>
              <a:gd name="connsiteY57" fmla="*/ 2305050 h 2533650"/>
              <a:gd name="connsiteX58" fmla="*/ 7181850 w 7324725"/>
              <a:gd name="connsiteY58" fmla="*/ 2333625 h 2533650"/>
              <a:gd name="connsiteX59" fmla="*/ 7324725 w 7324725"/>
              <a:gd name="connsiteY59" fmla="*/ 2381250 h 2533650"/>
              <a:gd name="connsiteX60" fmla="*/ 7324725 w 7324725"/>
              <a:gd name="connsiteY60" fmla="*/ 2533650 h 2533650"/>
              <a:gd name="connsiteX61" fmla="*/ 0 w 7324725"/>
              <a:gd name="connsiteY61" fmla="*/ 2533650 h 2533650"/>
              <a:gd name="connsiteX62" fmla="*/ 0 w 7324725"/>
              <a:gd name="connsiteY62" fmla="*/ 0 h 2533650"/>
              <a:gd name="connsiteX63" fmla="*/ 266700 w 7324725"/>
              <a:gd name="connsiteY63" fmla="*/ 17145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324725" h="2533650">
                <a:moveTo>
                  <a:pt x="266700" y="171450"/>
                </a:moveTo>
                <a:lnTo>
                  <a:pt x="781050" y="104775"/>
                </a:lnTo>
                <a:lnTo>
                  <a:pt x="866775" y="219075"/>
                </a:lnTo>
                <a:lnTo>
                  <a:pt x="866775" y="504825"/>
                </a:lnTo>
                <a:lnTo>
                  <a:pt x="1038225" y="695325"/>
                </a:lnTo>
                <a:lnTo>
                  <a:pt x="1190625" y="762000"/>
                </a:lnTo>
                <a:lnTo>
                  <a:pt x="1323975" y="685800"/>
                </a:lnTo>
                <a:lnTo>
                  <a:pt x="1409700" y="609600"/>
                </a:lnTo>
                <a:lnTo>
                  <a:pt x="1447800" y="609600"/>
                </a:lnTo>
                <a:lnTo>
                  <a:pt x="1552575" y="609600"/>
                </a:lnTo>
                <a:lnTo>
                  <a:pt x="1724025" y="647700"/>
                </a:lnTo>
                <a:lnTo>
                  <a:pt x="1752600" y="752475"/>
                </a:lnTo>
                <a:cubicBezTo>
                  <a:pt x="1755775" y="790575"/>
                  <a:pt x="1754627" y="829285"/>
                  <a:pt x="1762125" y="866775"/>
                </a:cubicBezTo>
                <a:cubicBezTo>
                  <a:pt x="1764370" y="878000"/>
                  <a:pt x="1781175" y="895350"/>
                  <a:pt x="1781175" y="895350"/>
                </a:cubicBezTo>
                <a:lnTo>
                  <a:pt x="1809750" y="990600"/>
                </a:lnTo>
                <a:lnTo>
                  <a:pt x="1924050" y="1066800"/>
                </a:lnTo>
                <a:lnTo>
                  <a:pt x="2276475" y="1095375"/>
                </a:lnTo>
                <a:lnTo>
                  <a:pt x="2447925" y="1104900"/>
                </a:lnTo>
                <a:cubicBezTo>
                  <a:pt x="2549428" y="1093622"/>
                  <a:pt x="2504899" y="1095375"/>
                  <a:pt x="2581275" y="1095375"/>
                </a:cubicBezTo>
                <a:lnTo>
                  <a:pt x="2667000" y="1104900"/>
                </a:lnTo>
                <a:cubicBezTo>
                  <a:pt x="2771590" y="1083982"/>
                  <a:pt x="2767971" y="1114425"/>
                  <a:pt x="2828925" y="1114425"/>
                </a:cubicBezTo>
                <a:lnTo>
                  <a:pt x="3057525" y="1085850"/>
                </a:lnTo>
                <a:cubicBezTo>
                  <a:pt x="3073400" y="1108075"/>
                  <a:pt x="3176823" y="1062430"/>
                  <a:pt x="3190875" y="1085850"/>
                </a:cubicBezTo>
                <a:cubicBezTo>
                  <a:pt x="3196041" y="1094459"/>
                  <a:pt x="3305175" y="1085850"/>
                  <a:pt x="3305175" y="1085850"/>
                </a:cubicBezTo>
                <a:lnTo>
                  <a:pt x="3457575" y="1171575"/>
                </a:lnTo>
                <a:lnTo>
                  <a:pt x="3524250" y="1238250"/>
                </a:lnTo>
                <a:lnTo>
                  <a:pt x="3590925" y="1304925"/>
                </a:lnTo>
                <a:cubicBezTo>
                  <a:pt x="3685416" y="1283927"/>
                  <a:pt x="3655952" y="1306573"/>
                  <a:pt x="3695700" y="1266825"/>
                </a:cubicBezTo>
                <a:lnTo>
                  <a:pt x="3790950" y="1257300"/>
                </a:lnTo>
                <a:lnTo>
                  <a:pt x="3905250" y="1257300"/>
                </a:lnTo>
                <a:lnTo>
                  <a:pt x="4067175" y="1276350"/>
                </a:lnTo>
                <a:lnTo>
                  <a:pt x="4267200" y="1323975"/>
                </a:lnTo>
                <a:lnTo>
                  <a:pt x="4305300" y="1409700"/>
                </a:lnTo>
                <a:lnTo>
                  <a:pt x="4324350" y="1438275"/>
                </a:lnTo>
                <a:lnTo>
                  <a:pt x="4419600" y="1533525"/>
                </a:lnTo>
                <a:cubicBezTo>
                  <a:pt x="4445000" y="1552575"/>
                  <a:pt x="4468233" y="1574923"/>
                  <a:pt x="4495800" y="1590675"/>
                </a:cubicBezTo>
                <a:cubicBezTo>
                  <a:pt x="4513235" y="1600638"/>
                  <a:pt x="4535397" y="1599973"/>
                  <a:pt x="4552950" y="1609725"/>
                </a:cubicBezTo>
                <a:cubicBezTo>
                  <a:pt x="4564725" y="1616267"/>
                  <a:pt x="4581525" y="1638300"/>
                  <a:pt x="4581525" y="1638300"/>
                </a:cubicBezTo>
                <a:lnTo>
                  <a:pt x="4733925" y="1724025"/>
                </a:lnTo>
                <a:cubicBezTo>
                  <a:pt x="4785677" y="1796477"/>
                  <a:pt x="4769336" y="1766271"/>
                  <a:pt x="4791075" y="1809750"/>
                </a:cubicBezTo>
                <a:lnTo>
                  <a:pt x="4810125" y="1876425"/>
                </a:lnTo>
                <a:cubicBezTo>
                  <a:pt x="4819650" y="1901825"/>
                  <a:pt x="4829429" y="1927131"/>
                  <a:pt x="4838700" y="1952625"/>
                </a:cubicBezTo>
                <a:cubicBezTo>
                  <a:pt x="4842131" y="1962061"/>
                  <a:pt x="4841125" y="1974100"/>
                  <a:pt x="4848225" y="1981200"/>
                </a:cubicBezTo>
                <a:cubicBezTo>
                  <a:pt x="4855325" y="1988300"/>
                  <a:pt x="4868191" y="1985559"/>
                  <a:pt x="4876800" y="1990725"/>
                </a:cubicBezTo>
                <a:cubicBezTo>
                  <a:pt x="4884501" y="1995345"/>
                  <a:pt x="4889500" y="2003425"/>
                  <a:pt x="4895850" y="2009775"/>
                </a:cubicBezTo>
                <a:lnTo>
                  <a:pt x="4991100" y="2124075"/>
                </a:lnTo>
                <a:cubicBezTo>
                  <a:pt x="5019675" y="2136775"/>
                  <a:pt x="5047160" y="2152287"/>
                  <a:pt x="5076825" y="2162175"/>
                </a:cubicBezTo>
                <a:cubicBezTo>
                  <a:pt x="5141803" y="2183834"/>
                  <a:pt x="5199268" y="2184563"/>
                  <a:pt x="5267325" y="2190750"/>
                </a:cubicBezTo>
                <a:cubicBezTo>
                  <a:pt x="5280025" y="2197100"/>
                  <a:pt x="5292374" y="2204207"/>
                  <a:pt x="5305425" y="2209800"/>
                </a:cubicBezTo>
                <a:cubicBezTo>
                  <a:pt x="5314653" y="2213755"/>
                  <a:pt x="5334000" y="2219325"/>
                  <a:pt x="5334000" y="2219325"/>
                </a:cubicBezTo>
                <a:lnTo>
                  <a:pt x="5391150" y="2219325"/>
                </a:lnTo>
                <a:lnTo>
                  <a:pt x="5476875" y="2219325"/>
                </a:lnTo>
                <a:lnTo>
                  <a:pt x="5667375" y="2219325"/>
                </a:lnTo>
                <a:cubicBezTo>
                  <a:pt x="5835619" y="2208810"/>
                  <a:pt x="5768876" y="2209800"/>
                  <a:pt x="5867400" y="2209800"/>
                </a:cubicBezTo>
                <a:lnTo>
                  <a:pt x="6438900" y="2247900"/>
                </a:lnTo>
                <a:lnTo>
                  <a:pt x="6524625" y="2247900"/>
                </a:lnTo>
                <a:lnTo>
                  <a:pt x="6753225" y="2276475"/>
                </a:lnTo>
                <a:cubicBezTo>
                  <a:pt x="6931521" y="2312134"/>
                  <a:pt x="6763529" y="2282054"/>
                  <a:pt x="6953250" y="2305050"/>
                </a:cubicBezTo>
                <a:cubicBezTo>
                  <a:pt x="7196072" y="2334483"/>
                  <a:pt x="7089873" y="2333625"/>
                  <a:pt x="7181850" y="2333625"/>
                </a:cubicBezTo>
                <a:lnTo>
                  <a:pt x="7324725" y="2381250"/>
                </a:lnTo>
                <a:lnTo>
                  <a:pt x="7324725" y="2533650"/>
                </a:lnTo>
                <a:lnTo>
                  <a:pt x="0" y="2533650"/>
                </a:lnTo>
                <a:lnTo>
                  <a:pt x="0" y="0"/>
                </a:lnTo>
                <a:lnTo>
                  <a:pt x="266700" y="171450"/>
                </a:lnTo>
                <a:close/>
              </a:path>
            </a:pathLst>
          </a:custGeom>
          <a:blipFill>
            <a:blip r:embed="rId3" cstate="print"/>
            <a:tile tx="0" ty="0" sx="100000" sy="100000" flip="none" algn="tl"/>
          </a:bli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sp>
        <p:nvSpPr>
          <p:cNvPr id="38" name="Right Brace 37">
            <a:extLst>
              <a:ext uri="{FF2B5EF4-FFF2-40B4-BE49-F238E27FC236}">
                <a16:creationId xmlns:a16="http://schemas.microsoft.com/office/drawing/2014/main" id="{5E98A0EC-231D-332F-93D6-7209732768F4}"/>
              </a:ext>
            </a:extLst>
          </p:cNvPr>
          <p:cNvSpPr/>
          <p:nvPr/>
        </p:nvSpPr>
        <p:spPr>
          <a:xfrm>
            <a:off x="5118847" y="3935506"/>
            <a:ext cx="206188" cy="555812"/>
          </a:xfrm>
          <a:prstGeom prst="rightBrace">
            <a:avLst/>
          </a:prstGeom>
          <a:ln w="28575">
            <a:solidFill>
              <a:srgbClr val="FF6969"/>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DCA828C4-6A3A-71BE-B1EE-714FFA040028}"/>
              </a:ext>
            </a:extLst>
          </p:cNvPr>
          <p:cNvSpPr txBox="1"/>
          <p:nvPr/>
        </p:nvSpPr>
        <p:spPr>
          <a:xfrm>
            <a:off x="5316071" y="3989295"/>
            <a:ext cx="1102658"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7 ft</a:t>
            </a:r>
          </a:p>
        </p:txBody>
      </p:sp>
      <p:pic>
        <p:nvPicPr>
          <p:cNvPr id="40" name="Picture 39">
            <a:extLst>
              <a:ext uri="{FF2B5EF4-FFF2-40B4-BE49-F238E27FC236}">
                <a16:creationId xmlns:a16="http://schemas.microsoft.com/office/drawing/2014/main" id="{17A33FF5-F519-9F33-154E-1DE039583944}"/>
              </a:ext>
            </a:extLst>
          </p:cNvPr>
          <p:cNvPicPr/>
          <p:nvPr/>
        </p:nvPicPr>
        <p:blipFill>
          <a:blip r:embed="rId4" cstate="print"/>
          <a:srcRect/>
          <a:stretch>
            <a:fillRect/>
          </a:stretch>
        </p:blipFill>
        <p:spPr bwMode="auto">
          <a:xfrm>
            <a:off x="6418730" y="1428189"/>
            <a:ext cx="4078941" cy="2336988"/>
          </a:xfrm>
          <a:prstGeom prst="rect">
            <a:avLst/>
          </a:prstGeom>
          <a:noFill/>
        </p:spPr>
      </p:pic>
      <p:cxnSp>
        <p:nvCxnSpPr>
          <p:cNvPr id="41" name="Straight Connector 40">
            <a:extLst>
              <a:ext uri="{FF2B5EF4-FFF2-40B4-BE49-F238E27FC236}">
                <a16:creationId xmlns:a16="http://schemas.microsoft.com/office/drawing/2014/main" id="{953C2E4C-55A8-2DBA-D06C-FD2F0AEDF8C5}"/>
              </a:ext>
            </a:extLst>
          </p:cNvPr>
          <p:cNvCxnSpPr/>
          <p:nvPr/>
        </p:nvCxnSpPr>
        <p:spPr>
          <a:xfrm flipV="1">
            <a:off x="5387788" y="3272119"/>
            <a:ext cx="3048000" cy="948011"/>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7EA61E1-6CFE-C917-2CF6-CD4B8962F69D}"/>
              </a:ext>
            </a:extLst>
          </p:cNvPr>
          <p:cNvCxnSpPr/>
          <p:nvPr/>
        </p:nvCxnSpPr>
        <p:spPr>
          <a:xfrm>
            <a:off x="7055224" y="2043953"/>
            <a:ext cx="1407458" cy="0"/>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31DF286-9FE4-AF2E-D66E-FFF68ED393A8}"/>
              </a:ext>
            </a:extLst>
          </p:cNvPr>
          <p:cNvCxnSpPr/>
          <p:nvPr/>
        </p:nvCxnSpPr>
        <p:spPr>
          <a:xfrm flipV="1">
            <a:off x="8444753" y="2061882"/>
            <a:ext cx="0" cy="1219200"/>
          </a:xfrm>
          <a:prstGeom prst="line">
            <a:avLst/>
          </a:prstGeom>
          <a:ln w="38100">
            <a:solidFill>
              <a:srgbClr val="FF6969"/>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6B1F85FC-CB15-B074-659A-E6766F6A0E08}"/>
              </a:ext>
            </a:extLst>
          </p:cNvPr>
          <p:cNvSpPr txBox="1"/>
          <p:nvPr/>
        </p:nvSpPr>
        <p:spPr>
          <a:xfrm>
            <a:off x="6078071" y="1792942"/>
            <a:ext cx="1102658"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42%</a:t>
            </a:r>
          </a:p>
        </p:txBody>
      </p:sp>
      <p:sp>
        <p:nvSpPr>
          <p:cNvPr id="45" name="TextBox 44">
            <a:extLst>
              <a:ext uri="{FF2B5EF4-FFF2-40B4-BE49-F238E27FC236}">
                <a16:creationId xmlns:a16="http://schemas.microsoft.com/office/drawing/2014/main" id="{7D32DF3B-F690-5F70-1958-A9A3BD1B1E25}"/>
              </a:ext>
            </a:extLst>
          </p:cNvPr>
          <p:cNvSpPr txBox="1"/>
          <p:nvPr/>
        </p:nvSpPr>
        <p:spPr>
          <a:xfrm>
            <a:off x="2680448" y="2115673"/>
            <a:ext cx="4751294"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rgbClr val="FF6D6D"/>
                </a:solidFill>
              </a:rPr>
              <a:t>x $100,000 = $42,000 </a:t>
            </a:r>
          </a:p>
        </p:txBody>
      </p:sp>
    </p:spTree>
    <p:extLst>
      <p:ext uri="{BB962C8B-B14F-4D97-AF65-F5344CB8AC3E}">
        <p14:creationId xmlns:p14="http://schemas.microsoft.com/office/powerpoint/2010/main" val="103029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5000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1000" fill="hold"/>
                                        <p:tgtEl>
                                          <p:spTgt spid="25"/>
                                        </p:tgtEl>
                                        <p:attrNameLst>
                                          <p:attrName>ppt_x</p:attrName>
                                        </p:attrNameLst>
                                      </p:cBhvr>
                                      <p:tavLst>
                                        <p:tav tm="0">
                                          <p:val>
                                            <p:strVal val="#ppt_x"/>
                                          </p:val>
                                        </p:tav>
                                        <p:tav tm="100000">
                                          <p:val>
                                            <p:strVal val="#ppt_x"/>
                                          </p:val>
                                        </p:tav>
                                      </p:tavLst>
                                    </p:anim>
                                    <p:anim calcmode="lin" valueType="num">
                                      <p:cBhvr additive="base">
                                        <p:cTn id="14"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decel="5000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39"/>
                                        </p:tgtEl>
                                      </p:cBhvr>
                                    </p:animEffect>
                                    <p:set>
                                      <p:cBhvr>
                                        <p:cTn id="38" dur="1" fill="hold">
                                          <p:stCondLst>
                                            <p:cond delay="499"/>
                                          </p:stCondLst>
                                        </p:cTn>
                                        <p:tgtEl>
                                          <p:spTgt spid="39"/>
                                        </p:tgtEl>
                                        <p:attrNameLst>
                                          <p:attrName>style.visibility</p:attrName>
                                        </p:attrNameLst>
                                      </p:cBhvr>
                                      <p:to>
                                        <p:strVal val="hidden"/>
                                      </p:to>
                                    </p:set>
                                  </p:childTnLst>
                                </p:cTn>
                              </p:par>
                              <p:par>
                                <p:cTn id="39" presetID="22" presetClass="entr" presetSubtype="8"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p:stCondLst>
                              <p:cond delay="500"/>
                            </p:stCondLst>
                            <p:childTnLst>
                              <p:par>
                                <p:cTn id="43" presetID="22" presetClass="entr" presetSubtype="4"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childTnLst>
                          </p:cTn>
                        </p:par>
                        <p:par>
                          <p:cTn id="46" fill="hold">
                            <p:stCondLst>
                              <p:cond delay="1000"/>
                            </p:stCondLst>
                            <p:childTnLst>
                              <p:par>
                                <p:cTn id="47" presetID="22" presetClass="entr" presetSubtype="2"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right)">
                                      <p:cBhvr>
                                        <p:cTn id="49" dur="500"/>
                                        <p:tgtEl>
                                          <p:spTgt spid="42"/>
                                        </p:tgtEl>
                                      </p:cBhvr>
                                    </p:animEffec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childTnLst>
                                </p:cTn>
                              </p:par>
                            </p:childTnLst>
                          </p:cTn>
                        </p:par>
                      </p:childTnLst>
                    </p:cTn>
                  </p:par>
                  <p:par>
                    <p:cTn id="54" fill="hold">
                      <p:stCondLst>
                        <p:cond delay="indefinite"/>
                      </p:stCondLst>
                      <p:childTnLst>
                        <p:par>
                          <p:cTn id="55" fill="hold">
                            <p:stCondLst>
                              <p:cond delay="0"/>
                            </p:stCondLst>
                            <p:childTnLst>
                              <p:par>
                                <p:cTn id="56" presetID="35" presetClass="path" presetSubtype="0" accel="50000" decel="50000" fill="hold" grpId="1" nodeType="clickEffect">
                                  <p:stCondLst>
                                    <p:cond delay="0"/>
                                  </p:stCondLst>
                                  <p:childTnLst>
                                    <p:animMotion origin="layout" path="M -0.01732 0.00116 L -0.32396 0.04653 " pathEditMode="relative" rAng="0" ptsTypes="AA">
                                      <p:cBhvr>
                                        <p:cTn id="57" dur="500" fill="hold"/>
                                        <p:tgtEl>
                                          <p:spTgt spid="44"/>
                                        </p:tgtEl>
                                        <p:attrNameLst>
                                          <p:attrName>ppt_x</p:attrName>
                                          <p:attrName>ppt_y</p:attrName>
                                        </p:attrNameLst>
                                      </p:cBhvr>
                                      <p:rCtr x="-15339" y="2269"/>
                                    </p:animMotion>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wipe(left)">
                                      <p:cBhvr>
                                        <p:cTn id="6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p:bldP spid="39" grpId="1"/>
      <p:bldP spid="44" grpId="0"/>
      <p:bldP spid="44" grpId="1"/>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
            <a:extLst>
              <a:ext uri="{FF2B5EF4-FFF2-40B4-BE49-F238E27FC236}">
                <a16:creationId xmlns:a16="http://schemas.microsoft.com/office/drawing/2014/main" id="{244A4998-1B45-5CFC-1223-222CD4D31E39}"/>
              </a:ext>
            </a:extLst>
          </p:cNvPr>
          <p:cNvSpPr/>
          <p:nvPr/>
        </p:nvSpPr>
        <p:spPr>
          <a:xfrm>
            <a:off x="2430843" y="3109715"/>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Crop Damage Methodology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6" name="Straight Connector 25">
            <a:extLst>
              <a:ext uri="{FF2B5EF4-FFF2-40B4-BE49-F238E27FC236}">
                <a16:creationId xmlns:a16="http://schemas.microsoft.com/office/drawing/2014/main" id="{9A3596D5-BCE7-D088-6F41-E41C0AECA85B}"/>
              </a:ext>
            </a:extLst>
          </p:cNvPr>
          <p:cNvCxnSpPr/>
          <p:nvPr/>
        </p:nvCxnSpPr>
        <p:spPr>
          <a:xfrm>
            <a:off x="2423286" y="2108409"/>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A62B397-FB2F-A0D7-29FF-AA76517B049B}"/>
              </a:ext>
            </a:extLst>
          </p:cNvPr>
          <p:cNvCxnSpPr/>
          <p:nvPr/>
        </p:nvCxnSpPr>
        <p:spPr>
          <a:xfrm>
            <a:off x="2423286" y="5259689"/>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24CABBC-0117-4CB2-2474-628F469AE6ED}"/>
              </a:ext>
            </a:extLst>
          </p:cNvPr>
          <p:cNvCxnSpPr/>
          <p:nvPr/>
        </p:nvCxnSpPr>
        <p:spPr>
          <a:xfrm>
            <a:off x="2420113" y="5260948"/>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Picture 2" descr="C:\Program Files (x86)\Microsoft Office\MEDIA\CAGCAT10\j0233312.wmf">
            <a:extLst>
              <a:ext uri="{FF2B5EF4-FFF2-40B4-BE49-F238E27FC236}">
                <a16:creationId xmlns:a16="http://schemas.microsoft.com/office/drawing/2014/main" id="{4E193225-501B-8636-CB7F-24484E04F7B8}"/>
              </a:ext>
            </a:extLst>
          </p:cNvPr>
          <p:cNvPicPr>
            <a:picLocks noChangeAspect="1" noChangeArrowheads="1"/>
          </p:cNvPicPr>
          <p:nvPr/>
        </p:nvPicPr>
        <p:blipFill>
          <a:blip r:embed="rId3" cstate="print"/>
          <a:srcRect/>
          <a:stretch>
            <a:fillRect/>
          </a:stretch>
        </p:blipFill>
        <p:spPr bwMode="auto">
          <a:xfrm>
            <a:off x="8999725" y="1281153"/>
            <a:ext cx="1502022" cy="1530060"/>
          </a:xfrm>
          <a:prstGeom prst="rect">
            <a:avLst/>
          </a:prstGeom>
          <a:noFill/>
        </p:spPr>
      </p:pic>
      <p:cxnSp>
        <p:nvCxnSpPr>
          <p:cNvPr id="30" name="Straight Connector 29">
            <a:extLst>
              <a:ext uri="{FF2B5EF4-FFF2-40B4-BE49-F238E27FC236}">
                <a16:creationId xmlns:a16="http://schemas.microsoft.com/office/drawing/2014/main" id="{E31B5927-EAA3-5BBB-B702-B468C03E55D7}"/>
              </a:ext>
            </a:extLst>
          </p:cNvPr>
          <p:cNvCxnSpPr/>
          <p:nvPr/>
        </p:nvCxnSpPr>
        <p:spPr>
          <a:xfrm>
            <a:off x="7158038" y="2785517"/>
            <a:ext cx="184070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6A3BC1B-0DDD-5F64-517C-CBC9E82822F1}"/>
              </a:ext>
            </a:extLst>
          </p:cNvPr>
          <p:cNvSpPr txBox="1"/>
          <p:nvPr/>
        </p:nvSpPr>
        <p:spPr>
          <a:xfrm>
            <a:off x="7146426" y="2795154"/>
            <a:ext cx="1845174" cy="338554"/>
          </a:xfrm>
          <a:prstGeom prst="rect">
            <a:avLst/>
          </a:prstGeom>
          <a:noFill/>
        </p:spPr>
        <p:txBody>
          <a:bodyPr wrap="square" rtlCol="0">
            <a:spAutoFit/>
          </a:bodyPr>
          <a:lstStyle/>
          <a:p>
            <a:pPr algn="ctr"/>
            <a:r>
              <a:rPr lang="en-US" sz="1600" dirty="0"/>
              <a:t>Date</a:t>
            </a:r>
          </a:p>
        </p:txBody>
      </p:sp>
      <p:sp>
        <p:nvSpPr>
          <p:cNvPr id="32" name="TextBox 31">
            <a:extLst>
              <a:ext uri="{FF2B5EF4-FFF2-40B4-BE49-F238E27FC236}">
                <a16:creationId xmlns:a16="http://schemas.microsoft.com/office/drawing/2014/main" id="{DFE772AE-D59B-BE85-D947-A84E6071433E}"/>
              </a:ext>
            </a:extLst>
          </p:cNvPr>
          <p:cNvSpPr txBox="1"/>
          <p:nvPr/>
        </p:nvSpPr>
        <p:spPr>
          <a:xfrm rot="16200000">
            <a:off x="6209920" y="1850161"/>
            <a:ext cx="1507429" cy="369332"/>
          </a:xfrm>
          <a:prstGeom prst="rect">
            <a:avLst/>
          </a:prstGeom>
          <a:noFill/>
        </p:spPr>
        <p:txBody>
          <a:bodyPr wrap="square" rtlCol="0">
            <a:spAutoFit/>
          </a:bodyPr>
          <a:lstStyle/>
          <a:p>
            <a:pPr algn="ctr"/>
            <a:r>
              <a:rPr lang="en-US" dirty="0"/>
              <a:t>Crop Loss %</a:t>
            </a:r>
          </a:p>
        </p:txBody>
      </p:sp>
      <p:sp>
        <p:nvSpPr>
          <p:cNvPr id="33" name="Freeform 28">
            <a:extLst>
              <a:ext uri="{FF2B5EF4-FFF2-40B4-BE49-F238E27FC236}">
                <a16:creationId xmlns:a16="http://schemas.microsoft.com/office/drawing/2014/main" id="{8F9D31C1-D8A8-7166-FFC9-E67469549E61}"/>
              </a:ext>
            </a:extLst>
          </p:cNvPr>
          <p:cNvSpPr/>
          <p:nvPr/>
        </p:nvSpPr>
        <p:spPr>
          <a:xfrm>
            <a:off x="7153984" y="1546435"/>
            <a:ext cx="1836357" cy="884408"/>
          </a:xfrm>
          <a:custGeom>
            <a:avLst/>
            <a:gdLst>
              <a:gd name="connsiteX0" fmla="*/ 0 w 1836357"/>
              <a:gd name="connsiteY0" fmla="*/ 821197 h 1042870"/>
              <a:gd name="connsiteX1" fmla="*/ 219154 w 1836357"/>
              <a:gd name="connsiteY1" fmla="*/ 828754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21197 h 1042870"/>
              <a:gd name="connsiteX1" fmla="*/ 240586 w 1836357"/>
              <a:gd name="connsiteY1" fmla="*/ 781129 h 1042870"/>
              <a:gd name="connsiteX2" fmla="*/ 740589 w 1836357"/>
              <a:gd name="connsiteY2" fmla="*/ 503802 h 1042870"/>
              <a:gd name="connsiteX3" fmla="*/ 1110883 w 1836357"/>
              <a:gd name="connsiteY3" fmla="*/ 110836 h 1042870"/>
              <a:gd name="connsiteX4" fmla="*/ 1231796 w 1836357"/>
              <a:gd name="connsiteY4" fmla="*/ 133507 h 1042870"/>
              <a:gd name="connsiteX5" fmla="*/ 1375379 w 1836357"/>
              <a:gd name="connsiteY5" fmla="*/ 911881 h 1042870"/>
              <a:gd name="connsiteX6" fmla="*/ 1662546 w 1836357"/>
              <a:gd name="connsiteY6" fmla="*/ 919438 h 1042870"/>
              <a:gd name="connsiteX7" fmla="*/ 1836357 w 1836357"/>
              <a:gd name="connsiteY7" fmla="*/ 836311 h 1042870"/>
              <a:gd name="connsiteX0" fmla="*/ 0 w 1836357"/>
              <a:gd name="connsiteY0" fmla="*/ 809290 h 1030963"/>
              <a:gd name="connsiteX1" fmla="*/ 240586 w 1836357"/>
              <a:gd name="connsiteY1" fmla="*/ 769222 h 1030963"/>
              <a:gd name="connsiteX2" fmla="*/ 740589 w 1836357"/>
              <a:gd name="connsiteY2" fmla="*/ 491895 h 1030963"/>
              <a:gd name="connsiteX3" fmla="*/ 1110883 w 1836357"/>
              <a:gd name="connsiteY3" fmla="*/ 98929 h 1030963"/>
              <a:gd name="connsiteX4" fmla="*/ 1231796 w 1836357"/>
              <a:gd name="connsiteY4" fmla="*/ 121600 h 1030963"/>
              <a:gd name="connsiteX5" fmla="*/ 1375379 w 1836357"/>
              <a:gd name="connsiteY5" fmla="*/ 899974 h 1030963"/>
              <a:gd name="connsiteX6" fmla="*/ 1662546 w 1836357"/>
              <a:gd name="connsiteY6" fmla="*/ 907531 h 1030963"/>
              <a:gd name="connsiteX7" fmla="*/ 1836357 w 1836357"/>
              <a:gd name="connsiteY7" fmla="*/ 824404 h 1030963"/>
              <a:gd name="connsiteX0" fmla="*/ 0 w 1836357"/>
              <a:gd name="connsiteY0" fmla="*/ 809290 h 1030963"/>
              <a:gd name="connsiteX1" fmla="*/ 240586 w 1836357"/>
              <a:gd name="connsiteY1" fmla="*/ 769222 h 1030963"/>
              <a:gd name="connsiteX2" fmla="*/ 740589 w 1836357"/>
              <a:gd name="connsiteY2" fmla="*/ 491895 h 1030963"/>
              <a:gd name="connsiteX3" fmla="*/ 1110883 w 1836357"/>
              <a:gd name="connsiteY3" fmla="*/ 98929 h 1030963"/>
              <a:gd name="connsiteX4" fmla="*/ 1231796 w 1836357"/>
              <a:gd name="connsiteY4" fmla="*/ 121600 h 1030963"/>
              <a:gd name="connsiteX5" fmla="*/ 1375379 w 1836357"/>
              <a:gd name="connsiteY5" fmla="*/ 899974 h 1030963"/>
              <a:gd name="connsiteX6" fmla="*/ 1662546 w 1836357"/>
              <a:gd name="connsiteY6" fmla="*/ 907531 h 1030963"/>
              <a:gd name="connsiteX7" fmla="*/ 1836357 w 1836357"/>
              <a:gd name="connsiteY7" fmla="*/ 824404 h 1030963"/>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809290 h 920126"/>
              <a:gd name="connsiteX1" fmla="*/ 240586 w 1836357"/>
              <a:gd name="connsiteY1" fmla="*/ 769222 h 920126"/>
              <a:gd name="connsiteX2" fmla="*/ 740589 w 1836357"/>
              <a:gd name="connsiteY2" fmla="*/ 491895 h 920126"/>
              <a:gd name="connsiteX3" fmla="*/ 1110883 w 1836357"/>
              <a:gd name="connsiteY3" fmla="*/ 98929 h 920126"/>
              <a:gd name="connsiteX4" fmla="*/ 1231796 w 1836357"/>
              <a:gd name="connsiteY4" fmla="*/ 121600 h 920126"/>
              <a:gd name="connsiteX5" fmla="*/ 1375379 w 1836357"/>
              <a:gd name="connsiteY5" fmla="*/ 899974 h 920126"/>
              <a:gd name="connsiteX6" fmla="*/ 1662546 w 1836357"/>
              <a:gd name="connsiteY6" fmla="*/ 907531 h 920126"/>
              <a:gd name="connsiteX7" fmla="*/ 1836357 w 1836357"/>
              <a:gd name="connsiteY7" fmla="*/ 824404 h 920126"/>
              <a:gd name="connsiteX0" fmla="*/ 0 w 1836357"/>
              <a:gd name="connsiteY0" fmla="*/ 773572 h 884408"/>
              <a:gd name="connsiteX1" fmla="*/ 240586 w 1836357"/>
              <a:gd name="connsiteY1" fmla="*/ 733504 h 884408"/>
              <a:gd name="connsiteX2" fmla="*/ 740589 w 1836357"/>
              <a:gd name="connsiteY2" fmla="*/ 456177 h 884408"/>
              <a:gd name="connsiteX3" fmla="*/ 1110883 w 1836357"/>
              <a:gd name="connsiteY3" fmla="*/ 63211 h 884408"/>
              <a:gd name="connsiteX4" fmla="*/ 1231796 w 1836357"/>
              <a:gd name="connsiteY4" fmla="*/ 85882 h 884408"/>
              <a:gd name="connsiteX5" fmla="*/ 1375379 w 1836357"/>
              <a:gd name="connsiteY5" fmla="*/ 864256 h 884408"/>
              <a:gd name="connsiteX6" fmla="*/ 1662546 w 1836357"/>
              <a:gd name="connsiteY6" fmla="*/ 871813 h 884408"/>
              <a:gd name="connsiteX7" fmla="*/ 1836357 w 1836357"/>
              <a:gd name="connsiteY7" fmla="*/ 788686 h 884408"/>
              <a:gd name="connsiteX0" fmla="*/ 0 w 1836357"/>
              <a:gd name="connsiteY0" fmla="*/ 773572 h 884408"/>
              <a:gd name="connsiteX1" fmla="*/ 240586 w 1836357"/>
              <a:gd name="connsiteY1" fmla="*/ 733504 h 884408"/>
              <a:gd name="connsiteX2" fmla="*/ 740589 w 1836357"/>
              <a:gd name="connsiteY2" fmla="*/ 456177 h 884408"/>
              <a:gd name="connsiteX3" fmla="*/ 1110883 w 1836357"/>
              <a:gd name="connsiteY3" fmla="*/ 63211 h 884408"/>
              <a:gd name="connsiteX4" fmla="*/ 1231796 w 1836357"/>
              <a:gd name="connsiteY4" fmla="*/ 85882 h 884408"/>
              <a:gd name="connsiteX5" fmla="*/ 1375379 w 1836357"/>
              <a:gd name="connsiteY5" fmla="*/ 864256 h 884408"/>
              <a:gd name="connsiteX6" fmla="*/ 1662546 w 1836357"/>
              <a:gd name="connsiteY6" fmla="*/ 871813 h 884408"/>
              <a:gd name="connsiteX7" fmla="*/ 1836357 w 1836357"/>
              <a:gd name="connsiteY7" fmla="*/ 788686 h 884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6357" h="884408">
                <a:moveTo>
                  <a:pt x="0" y="773572"/>
                </a:moveTo>
                <a:cubicBezTo>
                  <a:pt x="81199" y="787131"/>
                  <a:pt x="155255" y="781641"/>
                  <a:pt x="240586" y="733504"/>
                </a:cubicBezTo>
                <a:cubicBezTo>
                  <a:pt x="397354" y="640124"/>
                  <a:pt x="578871" y="548843"/>
                  <a:pt x="740589" y="456177"/>
                </a:cubicBezTo>
                <a:cubicBezTo>
                  <a:pt x="897545" y="296837"/>
                  <a:pt x="1026633" y="129690"/>
                  <a:pt x="1110883" y="63211"/>
                </a:cubicBezTo>
                <a:cubicBezTo>
                  <a:pt x="1166558" y="27689"/>
                  <a:pt x="1223433" y="0"/>
                  <a:pt x="1231796" y="85882"/>
                </a:cubicBezTo>
                <a:cubicBezTo>
                  <a:pt x="1259210" y="221770"/>
                  <a:pt x="1303587" y="733267"/>
                  <a:pt x="1375379" y="864256"/>
                </a:cubicBezTo>
                <a:cubicBezTo>
                  <a:pt x="1406690" y="878564"/>
                  <a:pt x="1514279" y="884408"/>
                  <a:pt x="1662546" y="871813"/>
                </a:cubicBezTo>
                <a:cubicBezTo>
                  <a:pt x="1736995" y="859218"/>
                  <a:pt x="1785485" y="812046"/>
                  <a:pt x="1836357" y="788686"/>
                </a:cubicBezTo>
              </a:path>
            </a:pathLst>
          </a:custGeom>
          <a:ln w="127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reeform 31">
            <a:extLst>
              <a:ext uri="{FF2B5EF4-FFF2-40B4-BE49-F238E27FC236}">
                <a16:creationId xmlns:a16="http://schemas.microsoft.com/office/drawing/2014/main" id="{8EF81BF1-B574-3FBD-5729-E8A429B0085F}"/>
              </a:ext>
            </a:extLst>
          </p:cNvPr>
          <p:cNvSpPr/>
          <p:nvPr/>
        </p:nvSpPr>
        <p:spPr>
          <a:xfrm>
            <a:off x="7155657" y="2478882"/>
            <a:ext cx="1833563" cy="223441"/>
          </a:xfrm>
          <a:custGeom>
            <a:avLst/>
            <a:gdLst>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225822 h 288527"/>
              <a:gd name="connsiteX1" fmla="*/ 161925 w 1833563"/>
              <a:gd name="connsiteY1" fmla="*/ 228203 h 288527"/>
              <a:gd name="connsiteX2" fmla="*/ 783432 w 1833563"/>
              <a:gd name="connsiteY2" fmla="*/ 140097 h 288527"/>
              <a:gd name="connsiteX3" fmla="*/ 1062038 w 1833563"/>
              <a:gd name="connsiteY3" fmla="*/ 54372 h 288527"/>
              <a:gd name="connsiteX4" fmla="*/ 1214438 w 1833563"/>
              <a:gd name="connsiteY4" fmla="*/ 32940 h 288527"/>
              <a:gd name="connsiteX5" fmla="*/ 1366838 w 1833563"/>
              <a:gd name="connsiteY5" fmla="*/ 252015 h 288527"/>
              <a:gd name="connsiteX6" fmla="*/ 1688307 w 1833563"/>
              <a:gd name="connsiteY6" fmla="*/ 252015 h 288527"/>
              <a:gd name="connsiteX7" fmla="*/ 1833563 w 1833563"/>
              <a:gd name="connsiteY7" fmla="*/ 225822 h 28852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55587"/>
              <a:gd name="connsiteX1" fmla="*/ 161925 w 1833563"/>
              <a:gd name="connsiteY1" fmla="*/ 195263 h 255587"/>
              <a:gd name="connsiteX2" fmla="*/ 783432 w 1833563"/>
              <a:gd name="connsiteY2" fmla="*/ 107157 h 255587"/>
              <a:gd name="connsiteX3" fmla="*/ 1062038 w 1833563"/>
              <a:gd name="connsiteY3" fmla="*/ 21432 h 255587"/>
              <a:gd name="connsiteX4" fmla="*/ 1214438 w 1833563"/>
              <a:gd name="connsiteY4" fmla="*/ 0 h 255587"/>
              <a:gd name="connsiteX5" fmla="*/ 1366838 w 1833563"/>
              <a:gd name="connsiteY5" fmla="*/ 219075 h 255587"/>
              <a:gd name="connsiteX6" fmla="*/ 1688307 w 1833563"/>
              <a:gd name="connsiteY6" fmla="*/ 219075 h 255587"/>
              <a:gd name="connsiteX7" fmla="*/ 1833563 w 1833563"/>
              <a:gd name="connsiteY7" fmla="*/ 192882 h 255587"/>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 name="connsiteX0" fmla="*/ 0 w 1833563"/>
              <a:gd name="connsiteY0" fmla="*/ 192882 h 223441"/>
              <a:gd name="connsiteX1" fmla="*/ 161925 w 1833563"/>
              <a:gd name="connsiteY1" fmla="*/ 195263 h 223441"/>
              <a:gd name="connsiteX2" fmla="*/ 783432 w 1833563"/>
              <a:gd name="connsiteY2" fmla="*/ 107157 h 223441"/>
              <a:gd name="connsiteX3" fmla="*/ 1062038 w 1833563"/>
              <a:gd name="connsiteY3" fmla="*/ 21432 h 223441"/>
              <a:gd name="connsiteX4" fmla="*/ 1214438 w 1833563"/>
              <a:gd name="connsiteY4" fmla="*/ 0 h 223441"/>
              <a:gd name="connsiteX5" fmla="*/ 1366838 w 1833563"/>
              <a:gd name="connsiteY5" fmla="*/ 219075 h 223441"/>
              <a:gd name="connsiteX6" fmla="*/ 1688307 w 1833563"/>
              <a:gd name="connsiteY6" fmla="*/ 219075 h 223441"/>
              <a:gd name="connsiteX7" fmla="*/ 1833563 w 1833563"/>
              <a:gd name="connsiteY7" fmla="*/ 192882 h 2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3563" h="223441">
                <a:moveTo>
                  <a:pt x="0" y="192882"/>
                </a:moveTo>
                <a:cubicBezTo>
                  <a:pt x="49014" y="198834"/>
                  <a:pt x="88503" y="197645"/>
                  <a:pt x="161925" y="195263"/>
                </a:cubicBezTo>
                <a:cubicBezTo>
                  <a:pt x="292497" y="180976"/>
                  <a:pt x="633413" y="136129"/>
                  <a:pt x="783432" y="107157"/>
                </a:cubicBezTo>
                <a:cubicBezTo>
                  <a:pt x="931070" y="61517"/>
                  <a:pt x="990204" y="39291"/>
                  <a:pt x="1062038" y="21432"/>
                </a:cubicBezTo>
                <a:cubicBezTo>
                  <a:pt x="1150541" y="8335"/>
                  <a:pt x="1175544" y="2779"/>
                  <a:pt x="1214438" y="0"/>
                </a:cubicBezTo>
                <a:cubicBezTo>
                  <a:pt x="1253331" y="49609"/>
                  <a:pt x="1295004" y="127794"/>
                  <a:pt x="1366838" y="219075"/>
                </a:cubicBezTo>
                <a:cubicBezTo>
                  <a:pt x="1491059" y="219868"/>
                  <a:pt x="1610520" y="223441"/>
                  <a:pt x="1688307" y="219075"/>
                </a:cubicBezTo>
                <a:lnTo>
                  <a:pt x="1833563" y="192882"/>
                </a:lnTo>
              </a:path>
            </a:pathLst>
          </a:cu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FA9D9470-C911-7862-5D20-2DD57B07451E}"/>
              </a:ext>
            </a:extLst>
          </p:cNvPr>
          <p:cNvCxnSpPr/>
          <p:nvPr/>
        </p:nvCxnSpPr>
        <p:spPr>
          <a:xfrm>
            <a:off x="7155210" y="1276351"/>
            <a:ext cx="0" cy="150971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E579AE4-44A8-79B5-1FE0-682DAC42F70A}"/>
              </a:ext>
            </a:extLst>
          </p:cNvPr>
          <p:cNvSpPr txBox="1"/>
          <p:nvPr/>
        </p:nvSpPr>
        <p:spPr>
          <a:xfrm>
            <a:off x="2660083" y="3304231"/>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37" name="Rectangle 36">
            <a:extLst>
              <a:ext uri="{FF2B5EF4-FFF2-40B4-BE49-F238E27FC236}">
                <a16:creationId xmlns:a16="http://schemas.microsoft.com/office/drawing/2014/main" id="{1E0C16C9-FAD2-2506-E85D-4492FC12C5FD}"/>
              </a:ext>
            </a:extLst>
          </p:cNvPr>
          <p:cNvSpPr>
            <a:spLocks noChangeAspect="1"/>
          </p:cNvSpPr>
          <p:nvPr/>
        </p:nvSpPr>
        <p:spPr>
          <a:xfrm>
            <a:off x="3705500" y="3736045"/>
            <a:ext cx="45720" cy="45720"/>
          </a:xfrm>
          <a:prstGeom prst="rect">
            <a:avLst/>
          </a:prstGeom>
          <a:solidFill>
            <a:schemeClr val="tx1"/>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43">
            <a:extLst>
              <a:ext uri="{FF2B5EF4-FFF2-40B4-BE49-F238E27FC236}">
                <a16:creationId xmlns:a16="http://schemas.microsoft.com/office/drawing/2014/main" id="{570E2341-9DD4-1E1E-F190-A73A4CB20ED0}"/>
              </a:ext>
            </a:extLst>
          </p:cNvPr>
          <p:cNvSpPr/>
          <p:nvPr/>
        </p:nvSpPr>
        <p:spPr>
          <a:xfrm>
            <a:off x="3722916" y="3193143"/>
            <a:ext cx="1719942" cy="2065285"/>
          </a:xfrm>
          <a:custGeom>
            <a:avLst/>
            <a:gdLst>
              <a:gd name="connsiteX0" fmla="*/ 7257 w 1705429"/>
              <a:gd name="connsiteY0" fmla="*/ 2046514 h 2061028"/>
              <a:gd name="connsiteX1" fmla="*/ 0 w 1705429"/>
              <a:gd name="connsiteY1" fmla="*/ 602343 h 2061028"/>
              <a:gd name="connsiteX2" fmla="*/ 275772 w 1705429"/>
              <a:gd name="connsiteY2" fmla="*/ 341086 h 2061028"/>
              <a:gd name="connsiteX3" fmla="*/ 529772 w 1705429"/>
              <a:gd name="connsiteY3" fmla="*/ 152400 h 2061028"/>
              <a:gd name="connsiteX4" fmla="*/ 725714 w 1705429"/>
              <a:gd name="connsiteY4" fmla="*/ 43543 h 2061028"/>
              <a:gd name="connsiteX5" fmla="*/ 914400 w 1705429"/>
              <a:gd name="connsiteY5" fmla="*/ 0 h 2061028"/>
              <a:gd name="connsiteX6" fmla="*/ 1117600 w 1705429"/>
              <a:gd name="connsiteY6" fmla="*/ 21771 h 2061028"/>
              <a:gd name="connsiteX7" fmla="*/ 1328057 w 1705429"/>
              <a:gd name="connsiteY7" fmla="*/ 152400 h 2061028"/>
              <a:gd name="connsiteX8" fmla="*/ 1589314 w 1705429"/>
              <a:gd name="connsiteY8" fmla="*/ 420914 h 2061028"/>
              <a:gd name="connsiteX9" fmla="*/ 1698172 w 1705429"/>
              <a:gd name="connsiteY9" fmla="*/ 566057 h 2061028"/>
              <a:gd name="connsiteX10" fmla="*/ 1705429 w 1705429"/>
              <a:gd name="connsiteY10" fmla="*/ 2061028 h 2061028"/>
              <a:gd name="connsiteX0" fmla="*/ 0 w 1698172"/>
              <a:gd name="connsiteY0" fmla="*/ 2046514 h 2061028"/>
              <a:gd name="connsiteX1" fmla="*/ 21772 w 1698172"/>
              <a:gd name="connsiteY1" fmla="*/ 566057 h 2061028"/>
              <a:gd name="connsiteX2" fmla="*/ 268515 w 1698172"/>
              <a:gd name="connsiteY2" fmla="*/ 341086 h 2061028"/>
              <a:gd name="connsiteX3" fmla="*/ 522515 w 1698172"/>
              <a:gd name="connsiteY3" fmla="*/ 152400 h 2061028"/>
              <a:gd name="connsiteX4" fmla="*/ 718457 w 1698172"/>
              <a:gd name="connsiteY4" fmla="*/ 43543 h 2061028"/>
              <a:gd name="connsiteX5" fmla="*/ 907143 w 1698172"/>
              <a:gd name="connsiteY5" fmla="*/ 0 h 2061028"/>
              <a:gd name="connsiteX6" fmla="*/ 1110343 w 1698172"/>
              <a:gd name="connsiteY6" fmla="*/ 21771 h 2061028"/>
              <a:gd name="connsiteX7" fmla="*/ 1320800 w 1698172"/>
              <a:gd name="connsiteY7" fmla="*/ 152400 h 2061028"/>
              <a:gd name="connsiteX8" fmla="*/ 1582057 w 1698172"/>
              <a:gd name="connsiteY8" fmla="*/ 420914 h 2061028"/>
              <a:gd name="connsiteX9" fmla="*/ 1690915 w 1698172"/>
              <a:gd name="connsiteY9" fmla="*/ 566057 h 2061028"/>
              <a:gd name="connsiteX10" fmla="*/ 1698172 w 1698172"/>
              <a:gd name="connsiteY10" fmla="*/ 2061028 h 2061028"/>
              <a:gd name="connsiteX0" fmla="*/ 0 w 1676400"/>
              <a:gd name="connsiteY0" fmla="*/ 2046514 h 2061028"/>
              <a:gd name="connsiteX1" fmla="*/ 0 w 1676400"/>
              <a:gd name="connsiteY1" fmla="*/ 566057 h 2061028"/>
              <a:gd name="connsiteX2" fmla="*/ 246743 w 1676400"/>
              <a:gd name="connsiteY2" fmla="*/ 341086 h 2061028"/>
              <a:gd name="connsiteX3" fmla="*/ 500743 w 1676400"/>
              <a:gd name="connsiteY3" fmla="*/ 152400 h 2061028"/>
              <a:gd name="connsiteX4" fmla="*/ 696685 w 1676400"/>
              <a:gd name="connsiteY4" fmla="*/ 43543 h 2061028"/>
              <a:gd name="connsiteX5" fmla="*/ 885371 w 1676400"/>
              <a:gd name="connsiteY5" fmla="*/ 0 h 2061028"/>
              <a:gd name="connsiteX6" fmla="*/ 1088571 w 1676400"/>
              <a:gd name="connsiteY6" fmla="*/ 21771 h 2061028"/>
              <a:gd name="connsiteX7" fmla="*/ 1299028 w 1676400"/>
              <a:gd name="connsiteY7" fmla="*/ 152400 h 2061028"/>
              <a:gd name="connsiteX8" fmla="*/ 1560285 w 1676400"/>
              <a:gd name="connsiteY8" fmla="*/ 420914 h 2061028"/>
              <a:gd name="connsiteX9" fmla="*/ 1669143 w 1676400"/>
              <a:gd name="connsiteY9" fmla="*/ 566057 h 2061028"/>
              <a:gd name="connsiteX10" fmla="*/ 1676400 w 1676400"/>
              <a:gd name="connsiteY10" fmla="*/ 2061028 h 2061028"/>
              <a:gd name="connsiteX0" fmla="*/ 0 w 1712685"/>
              <a:gd name="connsiteY0" fmla="*/ 2046514 h 2061028"/>
              <a:gd name="connsiteX1" fmla="*/ 0 w 1712685"/>
              <a:gd name="connsiteY1" fmla="*/ 566057 h 2061028"/>
              <a:gd name="connsiteX2" fmla="*/ 246743 w 1712685"/>
              <a:gd name="connsiteY2" fmla="*/ 341086 h 2061028"/>
              <a:gd name="connsiteX3" fmla="*/ 500743 w 1712685"/>
              <a:gd name="connsiteY3" fmla="*/ 152400 h 2061028"/>
              <a:gd name="connsiteX4" fmla="*/ 696685 w 1712685"/>
              <a:gd name="connsiteY4" fmla="*/ 43543 h 2061028"/>
              <a:gd name="connsiteX5" fmla="*/ 885371 w 1712685"/>
              <a:gd name="connsiteY5" fmla="*/ 0 h 2061028"/>
              <a:gd name="connsiteX6" fmla="*/ 1088571 w 1712685"/>
              <a:gd name="connsiteY6" fmla="*/ 21771 h 2061028"/>
              <a:gd name="connsiteX7" fmla="*/ 1299028 w 1712685"/>
              <a:gd name="connsiteY7" fmla="*/ 152400 h 2061028"/>
              <a:gd name="connsiteX8" fmla="*/ 1560285 w 1712685"/>
              <a:gd name="connsiteY8" fmla="*/ 420914 h 2061028"/>
              <a:gd name="connsiteX9" fmla="*/ 1712685 w 1712685"/>
              <a:gd name="connsiteY9" fmla="*/ 602343 h 2061028"/>
              <a:gd name="connsiteX10" fmla="*/ 1676400 w 1712685"/>
              <a:gd name="connsiteY10" fmla="*/ 2061028 h 2061028"/>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712685 w 1719943"/>
              <a:gd name="connsiteY9" fmla="*/ 602343 h 2053771"/>
              <a:gd name="connsiteX10" fmla="*/ 1719943 w 1719943"/>
              <a:gd name="connsiteY10" fmla="*/ 2053771 h 2053771"/>
              <a:gd name="connsiteX0" fmla="*/ 0 w 1719943"/>
              <a:gd name="connsiteY0" fmla="*/ 2046514 h 2053771"/>
              <a:gd name="connsiteX1" fmla="*/ 0 w 1719943"/>
              <a:gd name="connsiteY1" fmla="*/ 566057 h 2053771"/>
              <a:gd name="connsiteX2" fmla="*/ 246743 w 1719943"/>
              <a:gd name="connsiteY2" fmla="*/ 341086 h 2053771"/>
              <a:gd name="connsiteX3" fmla="*/ 500743 w 1719943"/>
              <a:gd name="connsiteY3" fmla="*/ 152400 h 2053771"/>
              <a:gd name="connsiteX4" fmla="*/ 696685 w 1719943"/>
              <a:gd name="connsiteY4" fmla="*/ 43543 h 2053771"/>
              <a:gd name="connsiteX5" fmla="*/ 885371 w 1719943"/>
              <a:gd name="connsiteY5" fmla="*/ 0 h 2053771"/>
              <a:gd name="connsiteX6" fmla="*/ 1088571 w 1719943"/>
              <a:gd name="connsiteY6" fmla="*/ 21771 h 2053771"/>
              <a:gd name="connsiteX7" fmla="*/ 1299028 w 1719943"/>
              <a:gd name="connsiteY7" fmla="*/ 152400 h 2053771"/>
              <a:gd name="connsiteX8" fmla="*/ 1560285 w 1719943"/>
              <a:gd name="connsiteY8" fmla="*/ 420914 h 2053771"/>
              <a:gd name="connsiteX9" fmla="*/ 1690913 w 1719943"/>
              <a:gd name="connsiteY9" fmla="*/ 602343 h 2053771"/>
              <a:gd name="connsiteX10" fmla="*/ 1719943 w 1719943"/>
              <a:gd name="connsiteY10" fmla="*/ 2053771 h 2053771"/>
              <a:gd name="connsiteX0" fmla="*/ 0 w 1698171"/>
              <a:gd name="connsiteY0" fmla="*/ 2046514 h 2053771"/>
              <a:gd name="connsiteX1" fmla="*/ 0 w 1698171"/>
              <a:gd name="connsiteY1" fmla="*/ 566057 h 2053771"/>
              <a:gd name="connsiteX2" fmla="*/ 246743 w 1698171"/>
              <a:gd name="connsiteY2" fmla="*/ 341086 h 2053771"/>
              <a:gd name="connsiteX3" fmla="*/ 500743 w 1698171"/>
              <a:gd name="connsiteY3" fmla="*/ 152400 h 2053771"/>
              <a:gd name="connsiteX4" fmla="*/ 696685 w 1698171"/>
              <a:gd name="connsiteY4" fmla="*/ 43543 h 2053771"/>
              <a:gd name="connsiteX5" fmla="*/ 885371 w 1698171"/>
              <a:gd name="connsiteY5" fmla="*/ 0 h 2053771"/>
              <a:gd name="connsiteX6" fmla="*/ 1088571 w 1698171"/>
              <a:gd name="connsiteY6" fmla="*/ 21771 h 2053771"/>
              <a:gd name="connsiteX7" fmla="*/ 1299028 w 1698171"/>
              <a:gd name="connsiteY7" fmla="*/ 152400 h 2053771"/>
              <a:gd name="connsiteX8" fmla="*/ 1560285 w 1698171"/>
              <a:gd name="connsiteY8" fmla="*/ 420914 h 2053771"/>
              <a:gd name="connsiteX9" fmla="*/ 1690913 w 1698171"/>
              <a:gd name="connsiteY9" fmla="*/ 602343 h 2053771"/>
              <a:gd name="connsiteX10" fmla="*/ 1698171 w 1698171"/>
              <a:gd name="connsiteY10" fmla="*/ 2053771 h 2053771"/>
              <a:gd name="connsiteX0" fmla="*/ 21771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 name="connsiteX0" fmla="*/ 7257 w 1719942"/>
              <a:gd name="connsiteY0" fmla="*/ 2046514 h 2053771"/>
              <a:gd name="connsiteX1" fmla="*/ 0 w 1719942"/>
              <a:gd name="connsiteY1" fmla="*/ 587829 h 2053771"/>
              <a:gd name="connsiteX2" fmla="*/ 268514 w 1719942"/>
              <a:gd name="connsiteY2" fmla="*/ 341086 h 2053771"/>
              <a:gd name="connsiteX3" fmla="*/ 522514 w 1719942"/>
              <a:gd name="connsiteY3" fmla="*/ 152400 h 2053771"/>
              <a:gd name="connsiteX4" fmla="*/ 718456 w 1719942"/>
              <a:gd name="connsiteY4" fmla="*/ 43543 h 2053771"/>
              <a:gd name="connsiteX5" fmla="*/ 907142 w 1719942"/>
              <a:gd name="connsiteY5" fmla="*/ 0 h 2053771"/>
              <a:gd name="connsiteX6" fmla="*/ 1110342 w 1719942"/>
              <a:gd name="connsiteY6" fmla="*/ 21771 h 2053771"/>
              <a:gd name="connsiteX7" fmla="*/ 1320799 w 1719942"/>
              <a:gd name="connsiteY7" fmla="*/ 152400 h 2053771"/>
              <a:gd name="connsiteX8" fmla="*/ 1582056 w 1719942"/>
              <a:gd name="connsiteY8" fmla="*/ 420914 h 2053771"/>
              <a:gd name="connsiteX9" fmla="*/ 1712684 w 1719942"/>
              <a:gd name="connsiteY9" fmla="*/ 602343 h 2053771"/>
              <a:gd name="connsiteX10" fmla="*/ 1719942 w 1719942"/>
              <a:gd name="connsiteY10" fmla="*/ 2053771 h 205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9942" h="2053771">
                <a:moveTo>
                  <a:pt x="7257" y="2046514"/>
                </a:moveTo>
                <a:lnTo>
                  <a:pt x="0" y="587829"/>
                </a:lnTo>
                <a:lnTo>
                  <a:pt x="268514" y="341086"/>
                </a:lnTo>
                <a:lnTo>
                  <a:pt x="522514" y="152400"/>
                </a:lnTo>
                <a:lnTo>
                  <a:pt x="718456" y="43543"/>
                </a:lnTo>
                <a:lnTo>
                  <a:pt x="907142" y="0"/>
                </a:lnTo>
                <a:lnTo>
                  <a:pt x="1110342" y="21771"/>
                </a:lnTo>
                <a:lnTo>
                  <a:pt x="1320799" y="152400"/>
                </a:lnTo>
                <a:lnTo>
                  <a:pt x="1582056" y="420914"/>
                </a:lnTo>
                <a:lnTo>
                  <a:pt x="1712684" y="602343"/>
                </a:lnTo>
                <a:cubicBezTo>
                  <a:pt x="1715103" y="1086152"/>
                  <a:pt x="1717523" y="1569962"/>
                  <a:pt x="1719942" y="2053771"/>
                </a:cubicBezTo>
              </a:path>
            </a:pathLst>
          </a:custGeom>
          <a:solidFill>
            <a:srgbClr val="0070C0">
              <a:alpha val="29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131B0CB1-7D79-599C-5377-BFFDEF70B064}"/>
              </a:ext>
            </a:extLst>
          </p:cNvPr>
          <p:cNvCxnSpPr>
            <a:cxnSpLocks/>
          </p:cNvCxnSpPr>
          <p:nvPr/>
        </p:nvCxnSpPr>
        <p:spPr>
          <a:xfrm flipH="1" flipV="1">
            <a:off x="3723598" y="2381128"/>
            <a:ext cx="3372" cy="136206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665623-A0E6-EFA4-2B42-12A318F11D61}"/>
              </a:ext>
            </a:extLst>
          </p:cNvPr>
          <p:cNvCxnSpPr/>
          <p:nvPr/>
        </p:nvCxnSpPr>
        <p:spPr>
          <a:xfrm flipH="1" flipV="1">
            <a:off x="5428343" y="2322287"/>
            <a:ext cx="2" cy="14586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E45AEE7-7942-AC28-1E85-FDC6555AE735}"/>
              </a:ext>
            </a:extLst>
          </p:cNvPr>
          <p:cNvCxnSpPr>
            <a:cxnSpLocks/>
          </p:cNvCxnSpPr>
          <p:nvPr/>
        </p:nvCxnSpPr>
        <p:spPr>
          <a:xfrm>
            <a:off x="2420113" y="3780972"/>
            <a:ext cx="3176" cy="14787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0B3ABB2-762B-DC5F-B866-EB37A5973227}"/>
              </a:ext>
            </a:extLst>
          </p:cNvPr>
          <p:cNvSpPr txBox="1"/>
          <p:nvPr/>
        </p:nvSpPr>
        <p:spPr>
          <a:xfrm>
            <a:off x="8905301" y="2820319"/>
            <a:ext cx="1619480" cy="400110"/>
          </a:xfrm>
          <a:prstGeom prst="rect">
            <a:avLst/>
          </a:prstGeom>
          <a:noFill/>
        </p:spPr>
        <p:txBody>
          <a:bodyPr wrap="square" rtlCol="0">
            <a:spAutoFit/>
          </a:bodyPr>
          <a:lstStyle/>
          <a:p>
            <a:r>
              <a:rPr lang="en-US" sz="2000" b="1" dirty="0"/>
              <a:t>Agriculture</a:t>
            </a:r>
          </a:p>
        </p:txBody>
      </p:sp>
      <p:sp>
        <p:nvSpPr>
          <p:cNvPr id="44" name="TextBox 43">
            <a:extLst>
              <a:ext uri="{FF2B5EF4-FFF2-40B4-BE49-F238E27FC236}">
                <a16:creationId xmlns:a16="http://schemas.microsoft.com/office/drawing/2014/main" id="{2233244D-F7F0-71C8-E31C-1A147FA9C171}"/>
              </a:ext>
            </a:extLst>
          </p:cNvPr>
          <p:cNvSpPr txBox="1"/>
          <p:nvPr/>
        </p:nvSpPr>
        <p:spPr>
          <a:xfrm>
            <a:off x="3835311" y="2162003"/>
            <a:ext cx="1407885" cy="369332"/>
          </a:xfrm>
          <a:prstGeom prst="rect">
            <a:avLst/>
          </a:prstGeom>
          <a:noFill/>
        </p:spPr>
        <p:txBody>
          <a:bodyPr wrap="square" rtlCol="0">
            <a:spAutoFit/>
          </a:bodyPr>
          <a:lstStyle/>
          <a:p>
            <a:pPr algn="ctr"/>
            <a:r>
              <a:rPr lang="en-US" dirty="0"/>
              <a:t>Duration</a:t>
            </a:r>
          </a:p>
        </p:txBody>
      </p:sp>
      <p:sp>
        <p:nvSpPr>
          <p:cNvPr id="51" name="TextBox 50">
            <a:extLst>
              <a:ext uri="{FF2B5EF4-FFF2-40B4-BE49-F238E27FC236}">
                <a16:creationId xmlns:a16="http://schemas.microsoft.com/office/drawing/2014/main" id="{2201E25B-DC14-D3D9-F885-FF231D1094CA}"/>
              </a:ext>
            </a:extLst>
          </p:cNvPr>
          <p:cNvSpPr txBox="1"/>
          <p:nvPr/>
        </p:nvSpPr>
        <p:spPr>
          <a:xfrm>
            <a:off x="2423287" y="5282360"/>
            <a:ext cx="6680410" cy="523220"/>
          </a:xfrm>
          <a:prstGeom prst="rect">
            <a:avLst/>
          </a:prstGeom>
          <a:noFill/>
        </p:spPr>
        <p:txBody>
          <a:bodyPr wrap="square" rtlCol="0">
            <a:spAutoFit/>
          </a:bodyPr>
          <a:lstStyle/>
          <a:p>
            <a:pPr algn="ctr"/>
            <a:r>
              <a:rPr lang="en-US" sz="2800" dirty="0"/>
              <a:t>Time (t)</a:t>
            </a:r>
          </a:p>
        </p:txBody>
      </p:sp>
      <p:sp>
        <p:nvSpPr>
          <p:cNvPr id="52" name="TextBox 51">
            <a:extLst>
              <a:ext uri="{FF2B5EF4-FFF2-40B4-BE49-F238E27FC236}">
                <a16:creationId xmlns:a16="http://schemas.microsoft.com/office/drawing/2014/main" id="{F5CBEC66-6E1F-6722-E993-B2738EDB870C}"/>
              </a:ext>
            </a:extLst>
          </p:cNvPr>
          <p:cNvSpPr txBox="1"/>
          <p:nvPr/>
        </p:nvSpPr>
        <p:spPr>
          <a:xfrm rot="16200000">
            <a:off x="546037" y="3429998"/>
            <a:ext cx="3166395" cy="523220"/>
          </a:xfrm>
          <a:prstGeom prst="rect">
            <a:avLst/>
          </a:prstGeom>
          <a:noFill/>
        </p:spPr>
        <p:txBody>
          <a:bodyPr wrap="square" rtlCol="0">
            <a:spAutoFit/>
          </a:bodyPr>
          <a:lstStyle/>
          <a:p>
            <a:pPr algn="ctr"/>
            <a:r>
              <a:rPr lang="en-US" sz="2800" dirty="0"/>
              <a:t>Stage</a:t>
            </a:r>
          </a:p>
        </p:txBody>
      </p:sp>
    </p:spTree>
    <p:extLst>
      <p:ext uri="{BB962C8B-B14F-4D97-AF65-F5344CB8AC3E}">
        <p14:creationId xmlns:p14="http://schemas.microsoft.com/office/powerpoint/2010/main" val="28523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63" presetClass="path" presetSubtype="0" accel="50000" decel="50000" fill="hold" nodeType="withEffect">
                                  <p:stCondLst>
                                    <p:cond delay="0"/>
                                  </p:stCondLst>
                                  <p:childTnLst>
                                    <p:animMotion origin="layout" path="M 2.29167E-6 2.22222E-6 L 0.10703 0.00023 " pathEditMode="relative" rAng="0" ptsTypes="AA">
                                      <p:cBhvr>
                                        <p:cTn id="8" dur="2000" fill="hold"/>
                                        <p:tgtEl>
                                          <p:spTgt spid="42"/>
                                        </p:tgtEl>
                                        <p:attrNameLst>
                                          <p:attrName>ppt_x</p:attrName>
                                          <p:attrName>ppt_y</p:attrName>
                                        </p:attrNameLst>
                                      </p:cBhvr>
                                      <p:rCtr x="5352" y="0"/>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6" presetClass="path" presetSubtype="0" accel="50000" decel="50000" fill="hold" grpId="1" nodeType="clickEffect">
                                  <p:stCondLst>
                                    <p:cond delay="0"/>
                                  </p:stCondLst>
                                  <p:childTnLst>
                                    <p:animMotion origin="layout" path="M 8.33333E-7 0.00023 L 0.35963 -0.29283 " pathEditMode="relative" rAng="0" ptsTypes="AA">
                                      <p:cBhvr>
                                        <p:cTn id="17" dur="2000" fill="hold"/>
                                        <p:tgtEl>
                                          <p:spTgt spid="37"/>
                                        </p:tgtEl>
                                        <p:attrNameLst>
                                          <p:attrName>ppt_x</p:attrName>
                                          <p:attrName>ppt_y</p:attrName>
                                        </p:attrNameLst>
                                      </p:cBhvr>
                                      <p:rCtr x="17982" y="-14653"/>
                                    </p:animMotion>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42"/>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36"/>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22" presetClass="entr" presetSubtype="4"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down)">
                                      <p:cBhvr>
                                        <p:cTn id="29" dur="500"/>
                                        <p:tgtEl>
                                          <p:spTgt spid="40"/>
                                        </p:tgtEl>
                                      </p:cBhvr>
                                    </p:animEffect>
                                  </p:childTnLst>
                                </p:cTn>
                              </p:par>
                              <p:par>
                                <p:cTn id="30" presetID="22" presetClass="entr" presetSubtype="4"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down)">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animBg="1"/>
      <p:bldP spid="37" grpId="1" animBg="1"/>
      <p:bldP spid="38" grpId="0" animBg="1"/>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curves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2" name="Straight Connector 1">
            <a:extLst>
              <a:ext uri="{FF2B5EF4-FFF2-40B4-BE49-F238E27FC236}">
                <a16:creationId xmlns:a16="http://schemas.microsoft.com/office/drawing/2014/main" id="{86703391-5420-3C3A-C036-3FF0318CB3AE}"/>
              </a:ext>
            </a:extLst>
          </p:cNvPr>
          <p:cNvCxnSpPr/>
          <p:nvPr/>
        </p:nvCxnSpPr>
        <p:spPr>
          <a:xfrm>
            <a:off x="3069412" y="214210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75ECBD67-0B62-6BD3-BC48-76CDB5CB7506}"/>
              </a:ext>
            </a:extLst>
          </p:cNvPr>
          <p:cNvCxnSpPr/>
          <p:nvPr/>
        </p:nvCxnSpPr>
        <p:spPr>
          <a:xfrm>
            <a:off x="3069412" y="529338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93F7EA9-4CD8-30D8-32E5-9F181FD3304B}"/>
              </a:ext>
            </a:extLst>
          </p:cNvPr>
          <p:cNvSpPr txBox="1"/>
          <p:nvPr/>
        </p:nvSpPr>
        <p:spPr>
          <a:xfrm>
            <a:off x="3069413" y="5316054"/>
            <a:ext cx="6680410" cy="523220"/>
          </a:xfrm>
          <a:prstGeom prst="rect">
            <a:avLst/>
          </a:prstGeom>
          <a:noFill/>
        </p:spPr>
        <p:txBody>
          <a:bodyPr wrap="square" rtlCol="0">
            <a:spAutoFit/>
          </a:bodyPr>
          <a:lstStyle/>
          <a:p>
            <a:pPr algn="ctr"/>
            <a:r>
              <a:rPr lang="en-US" sz="2800" dirty="0"/>
              <a:t>Time (t)</a:t>
            </a:r>
          </a:p>
        </p:txBody>
      </p:sp>
      <p:sp>
        <p:nvSpPr>
          <p:cNvPr id="9" name="TextBox 8">
            <a:extLst>
              <a:ext uri="{FF2B5EF4-FFF2-40B4-BE49-F238E27FC236}">
                <a16:creationId xmlns:a16="http://schemas.microsoft.com/office/drawing/2014/main" id="{006A15AC-11AB-BEFA-0221-CB51D8B51FBA}"/>
              </a:ext>
            </a:extLst>
          </p:cNvPr>
          <p:cNvSpPr txBox="1"/>
          <p:nvPr/>
        </p:nvSpPr>
        <p:spPr>
          <a:xfrm rot="16200000">
            <a:off x="1225215" y="2384039"/>
            <a:ext cx="3166395" cy="523220"/>
          </a:xfrm>
          <a:prstGeom prst="rect">
            <a:avLst/>
          </a:prstGeom>
          <a:noFill/>
        </p:spPr>
        <p:txBody>
          <a:bodyPr wrap="square" rtlCol="0">
            <a:spAutoFit/>
          </a:bodyPr>
          <a:lstStyle/>
          <a:p>
            <a:pPr algn="ctr"/>
            <a:r>
              <a:rPr lang="en-US" sz="2800" dirty="0"/>
              <a:t>Stage</a:t>
            </a:r>
          </a:p>
        </p:txBody>
      </p:sp>
      <p:cxnSp>
        <p:nvCxnSpPr>
          <p:cNvPr id="10" name="Straight Connector 9">
            <a:extLst>
              <a:ext uri="{FF2B5EF4-FFF2-40B4-BE49-F238E27FC236}">
                <a16:creationId xmlns:a16="http://schemas.microsoft.com/office/drawing/2014/main" id="{7A548A9E-11A3-22EB-AD07-32422DD277EC}"/>
              </a:ext>
            </a:extLst>
          </p:cNvPr>
          <p:cNvCxnSpPr/>
          <p:nvPr/>
        </p:nvCxnSpPr>
        <p:spPr>
          <a:xfrm>
            <a:off x="3066239" y="5294642"/>
            <a:ext cx="3709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A86DDC5-04BC-FA07-18A4-F1293749302E}"/>
              </a:ext>
            </a:extLst>
          </p:cNvPr>
          <p:cNvSpPr txBox="1"/>
          <p:nvPr/>
        </p:nvSpPr>
        <p:spPr>
          <a:xfrm>
            <a:off x="3564290" y="3056155"/>
            <a:ext cx="1407885" cy="646331"/>
          </a:xfrm>
          <a:prstGeom prst="rect">
            <a:avLst/>
          </a:prstGeom>
          <a:noFill/>
        </p:spPr>
        <p:txBody>
          <a:bodyPr wrap="square" rtlCol="0">
            <a:spAutoFit/>
          </a:bodyPr>
          <a:lstStyle/>
          <a:p>
            <a:pPr algn="ctr"/>
            <a:r>
              <a:rPr lang="en-US" dirty="0"/>
              <a:t>Arrival </a:t>
            </a:r>
          </a:p>
          <a:p>
            <a:pPr algn="ctr"/>
            <a:r>
              <a:rPr lang="en-US" dirty="0"/>
              <a:t>Time</a:t>
            </a:r>
          </a:p>
        </p:txBody>
      </p:sp>
      <p:sp>
        <p:nvSpPr>
          <p:cNvPr id="12" name="Freeform 3">
            <a:extLst>
              <a:ext uri="{FF2B5EF4-FFF2-40B4-BE49-F238E27FC236}">
                <a16:creationId xmlns:a16="http://schemas.microsoft.com/office/drawing/2014/main" id="{4B8E9D70-3C10-7CC3-E75A-C4209CBE2594}"/>
              </a:ext>
            </a:extLst>
          </p:cNvPr>
          <p:cNvSpPr/>
          <p:nvPr/>
        </p:nvSpPr>
        <p:spPr>
          <a:xfrm>
            <a:off x="3076969" y="3143409"/>
            <a:ext cx="6038062" cy="2097704"/>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2097704">
                <a:moveTo>
                  <a:pt x="0" y="2029061"/>
                </a:moveTo>
                <a:cubicBezTo>
                  <a:pt x="31487" y="2029061"/>
                  <a:pt x="147361" y="1950972"/>
                  <a:pt x="408078" y="1681438"/>
                </a:cubicBezTo>
                <a:cubicBezTo>
                  <a:pt x="668795" y="1411904"/>
                  <a:pt x="1228015" y="672575"/>
                  <a:pt x="1564303" y="411858"/>
                </a:cubicBezTo>
                <a:cubicBezTo>
                  <a:pt x="1900591" y="151141"/>
                  <a:pt x="2127302" y="0"/>
                  <a:pt x="2425804" y="117134"/>
                </a:cubicBezTo>
                <a:cubicBezTo>
                  <a:pt x="2724306" y="234268"/>
                  <a:pt x="2935904" y="603304"/>
                  <a:pt x="3355318" y="1114662"/>
                </a:cubicBezTo>
                <a:cubicBezTo>
                  <a:pt x="3563136" y="1369082"/>
                  <a:pt x="3935949" y="1861547"/>
                  <a:pt x="4262161" y="1961048"/>
                </a:cubicBezTo>
                <a:cubicBezTo>
                  <a:pt x="4558144" y="2060549"/>
                  <a:pt x="5373673" y="2097704"/>
                  <a:pt x="6038062" y="20744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C6E6A4D-B78A-6BE0-A129-1AEAC1AB1353}"/>
              </a:ext>
            </a:extLst>
          </p:cNvPr>
          <p:cNvCxnSpPr>
            <a:cxnSpLocks/>
          </p:cNvCxnSpPr>
          <p:nvPr/>
        </p:nvCxnSpPr>
        <p:spPr>
          <a:xfrm>
            <a:off x="3066239" y="3834513"/>
            <a:ext cx="3176" cy="14588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35A5A4A-3474-6B3A-688E-EF93289D5D4E}"/>
              </a:ext>
            </a:extLst>
          </p:cNvPr>
          <p:cNvCxnSpPr/>
          <p:nvPr/>
        </p:nvCxnSpPr>
        <p:spPr>
          <a:xfrm>
            <a:off x="3084526" y="3823497"/>
            <a:ext cx="1266940" cy="1101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6E64C83-B3B1-61E0-495D-DD5114B4B5F1}"/>
              </a:ext>
            </a:extLst>
          </p:cNvPr>
          <p:cNvSpPr txBox="1"/>
          <p:nvPr/>
        </p:nvSpPr>
        <p:spPr>
          <a:xfrm>
            <a:off x="435319" y="3586192"/>
            <a:ext cx="3056831" cy="369332"/>
          </a:xfrm>
          <a:prstGeom prst="rect">
            <a:avLst/>
          </a:prstGeom>
          <a:noFill/>
        </p:spPr>
        <p:txBody>
          <a:bodyPr wrap="square" rtlCol="0">
            <a:spAutoFit/>
          </a:bodyPr>
          <a:lstStyle/>
          <a:p>
            <a:pPr algn="ctr"/>
            <a:r>
              <a:rPr lang="en-US" dirty="0"/>
              <a:t>Important Threshold</a:t>
            </a:r>
          </a:p>
        </p:txBody>
      </p:sp>
      <p:sp>
        <p:nvSpPr>
          <p:cNvPr id="16" name="TextBox 15">
            <a:extLst>
              <a:ext uri="{FF2B5EF4-FFF2-40B4-BE49-F238E27FC236}">
                <a16:creationId xmlns:a16="http://schemas.microsoft.com/office/drawing/2014/main" id="{C2778109-2E5D-F9E8-FBEA-2820FF9E6751}"/>
              </a:ext>
            </a:extLst>
          </p:cNvPr>
          <p:cNvSpPr txBox="1"/>
          <p:nvPr/>
        </p:nvSpPr>
        <p:spPr>
          <a:xfrm>
            <a:off x="6731109" y="1509954"/>
            <a:ext cx="3095741" cy="400110"/>
          </a:xfrm>
          <a:prstGeom prst="rect">
            <a:avLst/>
          </a:prstGeom>
          <a:noFill/>
        </p:spPr>
        <p:txBody>
          <a:bodyPr wrap="square" rtlCol="0">
            <a:spAutoFit/>
          </a:bodyPr>
          <a:lstStyle/>
          <a:p>
            <a:r>
              <a:rPr lang="en-US" sz="2000" b="1" dirty="0"/>
              <a:t>Impact Response Curve</a:t>
            </a:r>
          </a:p>
        </p:txBody>
      </p:sp>
      <p:sp>
        <p:nvSpPr>
          <p:cNvPr id="17" name="TextBox 16">
            <a:extLst>
              <a:ext uri="{FF2B5EF4-FFF2-40B4-BE49-F238E27FC236}">
                <a16:creationId xmlns:a16="http://schemas.microsoft.com/office/drawing/2014/main" id="{553A0D60-12B1-872C-6613-C06556D6157F}"/>
              </a:ext>
            </a:extLst>
          </p:cNvPr>
          <p:cNvSpPr txBox="1"/>
          <p:nvPr/>
        </p:nvSpPr>
        <p:spPr>
          <a:xfrm>
            <a:off x="6874328" y="2003878"/>
            <a:ext cx="3095741" cy="1323439"/>
          </a:xfrm>
          <a:prstGeom prst="rect">
            <a:avLst/>
          </a:prstGeom>
          <a:noFill/>
        </p:spPr>
        <p:txBody>
          <a:bodyPr wrap="square" rtlCol="0">
            <a:spAutoFit/>
          </a:bodyPr>
          <a:lstStyle/>
          <a:p>
            <a:r>
              <a:rPr lang="en-US" sz="2000" dirty="0"/>
              <a:t>If stage equals or exceeds this value then alert the authorities that the Town will be flooded.</a:t>
            </a:r>
          </a:p>
        </p:txBody>
      </p:sp>
    </p:spTree>
    <p:extLst>
      <p:ext uri="{BB962C8B-B14F-4D97-AF65-F5344CB8AC3E}">
        <p14:creationId xmlns:p14="http://schemas.microsoft.com/office/powerpoint/2010/main" val="16524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2.5E-6 2.22222E-6 L 0.10521 -0.00162 " pathEditMode="relative" rAng="0" ptsTypes="AA">
                                      <p:cBhvr>
                                        <p:cTn id="17" dur="2000" fill="hold"/>
                                        <p:tgtEl>
                                          <p:spTgt spid="13"/>
                                        </p:tgtEl>
                                        <p:attrNameLst>
                                          <p:attrName>ppt_x</p:attrName>
                                          <p:attrName>ppt_y</p:attrName>
                                        </p:attrNameLst>
                                      </p:cBhvr>
                                      <p:rCtr x="5260" y="-93"/>
                                    </p:animMotion>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Impact Response Curves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cxnSp>
        <p:nvCxnSpPr>
          <p:cNvPr id="8" name="Straight Connector 7">
            <a:extLst>
              <a:ext uri="{FF2B5EF4-FFF2-40B4-BE49-F238E27FC236}">
                <a16:creationId xmlns:a16="http://schemas.microsoft.com/office/drawing/2014/main" id="{4AD82781-8418-68FB-F6FA-35C89C82295D}"/>
              </a:ext>
            </a:extLst>
          </p:cNvPr>
          <p:cNvCxnSpPr>
            <a:cxnSpLocks/>
          </p:cNvCxnSpPr>
          <p:nvPr/>
        </p:nvCxnSpPr>
        <p:spPr>
          <a:xfrm>
            <a:off x="2525284" y="2164963"/>
            <a:ext cx="0" cy="3151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C242A69-4081-9E63-3415-CA3AF5BED5C1}"/>
              </a:ext>
            </a:extLst>
          </p:cNvPr>
          <p:cNvCxnSpPr/>
          <p:nvPr/>
        </p:nvCxnSpPr>
        <p:spPr>
          <a:xfrm>
            <a:off x="2525284" y="5316243"/>
            <a:ext cx="6680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0AB6AB-2C4D-2DF0-D128-72FD9B738EEF}"/>
              </a:ext>
            </a:extLst>
          </p:cNvPr>
          <p:cNvSpPr txBox="1"/>
          <p:nvPr/>
        </p:nvSpPr>
        <p:spPr>
          <a:xfrm>
            <a:off x="2525285" y="5338914"/>
            <a:ext cx="6680410" cy="523220"/>
          </a:xfrm>
          <a:prstGeom prst="rect">
            <a:avLst/>
          </a:prstGeom>
          <a:noFill/>
        </p:spPr>
        <p:txBody>
          <a:bodyPr wrap="square" rtlCol="0">
            <a:spAutoFit/>
          </a:bodyPr>
          <a:lstStyle/>
          <a:p>
            <a:pPr algn="ctr"/>
            <a:r>
              <a:rPr lang="en-US" sz="2800" dirty="0"/>
              <a:t>Time (t)</a:t>
            </a:r>
          </a:p>
        </p:txBody>
      </p:sp>
      <p:sp>
        <p:nvSpPr>
          <p:cNvPr id="11" name="TextBox 10">
            <a:extLst>
              <a:ext uri="{FF2B5EF4-FFF2-40B4-BE49-F238E27FC236}">
                <a16:creationId xmlns:a16="http://schemas.microsoft.com/office/drawing/2014/main" id="{72A8471A-5B46-0792-6D68-6EB9E676E15E}"/>
              </a:ext>
            </a:extLst>
          </p:cNvPr>
          <p:cNvSpPr txBox="1"/>
          <p:nvPr/>
        </p:nvSpPr>
        <p:spPr>
          <a:xfrm rot="16200000">
            <a:off x="681087" y="2406899"/>
            <a:ext cx="3166395" cy="523220"/>
          </a:xfrm>
          <a:prstGeom prst="rect">
            <a:avLst/>
          </a:prstGeom>
          <a:noFill/>
        </p:spPr>
        <p:txBody>
          <a:bodyPr wrap="square" rtlCol="0">
            <a:spAutoFit/>
          </a:bodyPr>
          <a:lstStyle/>
          <a:p>
            <a:pPr algn="ctr"/>
            <a:r>
              <a:rPr lang="en-US" sz="2800" dirty="0"/>
              <a:t>Stage</a:t>
            </a:r>
          </a:p>
        </p:txBody>
      </p:sp>
      <p:sp>
        <p:nvSpPr>
          <p:cNvPr id="12" name="TextBox 11">
            <a:extLst>
              <a:ext uri="{FF2B5EF4-FFF2-40B4-BE49-F238E27FC236}">
                <a16:creationId xmlns:a16="http://schemas.microsoft.com/office/drawing/2014/main" id="{16209D23-3D8A-4DD6-9B21-8D5409C7C129}"/>
              </a:ext>
            </a:extLst>
          </p:cNvPr>
          <p:cNvSpPr txBox="1"/>
          <p:nvPr/>
        </p:nvSpPr>
        <p:spPr>
          <a:xfrm>
            <a:off x="2790601" y="3116981"/>
            <a:ext cx="1407885" cy="646331"/>
          </a:xfrm>
          <a:prstGeom prst="rect">
            <a:avLst/>
          </a:prstGeom>
          <a:noFill/>
        </p:spPr>
        <p:txBody>
          <a:bodyPr wrap="square" rtlCol="0">
            <a:spAutoFit/>
          </a:bodyPr>
          <a:lstStyle/>
          <a:p>
            <a:pPr algn="ctr"/>
            <a:r>
              <a:rPr lang="en-US" dirty="0"/>
              <a:t>Arrival </a:t>
            </a:r>
          </a:p>
          <a:p>
            <a:pPr algn="ctr"/>
            <a:r>
              <a:rPr lang="en-US" dirty="0"/>
              <a:t>Time 1</a:t>
            </a:r>
          </a:p>
        </p:txBody>
      </p:sp>
      <p:sp>
        <p:nvSpPr>
          <p:cNvPr id="13" name="Freeform 3">
            <a:extLst>
              <a:ext uri="{FF2B5EF4-FFF2-40B4-BE49-F238E27FC236}">
                <a16:creationId xmlns:a16="http://schemas.microsoft.com/office/drawing/2014/main" id="{C871C5C5-0222-84D5-E955-04FE90B235E1}"/>
              </a:ext>
            </a:extLst>
          </p:cNvPr>
          <p:cNvSpPr/>
          <p:nvPr/>
        </p:nvSpPr>
        <p:spPr>
          <a:xfrm>
            <a:off x="2532841" y="3350933"/>
            <a:ext cx="6038062" cy="1913041"/>
          </a:xfrm>
          <a:custGeom>
            <a:avLst/>
            <a:gdLst>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121005"/>
              <a:gd name="connsiteX1" fmla="*/ 217894 w 5847878"/>
              <a:gd name="connsiteY1" fmla="*/ 1681438 h 2121005"/>
              <a:gd name="connsiteX2" fmla="*/ 1374119 w 5847878"/>
              <a:gd name="connsiteY2" fmla="*/ 411858 h 2121005"/>
              <a:gd name="connsiteX3" fmla="*/ 2235620 w 5847878"/>
              <a:gd name="connsiteY3" fmla="*/ 117134 h 2121005"/>
              <a:gd name="connsiteX4" fmla="*/ 3165134 w 5847878"/>
              <a:gd name="connsiteY4" fmla="*/ 1114662 h 2121005"/>
              <a:gd name="connsiteX5" fmla="*/ 4071977 w 5847878"/>
              <a:gd name="connsiteY5" fmla="*/ 1961048 h 2121005"/>
              <a:gd name="connsiteX6" fmla="*/ 5847878 w 5847878"/>
              <a:gd name="connsiteY6" fmla="*/ 2074404 h 2121005"/>
              <a:gd name="connsiteX0" fmla="*/ 66754 w 5847878"/>
              <a:gd name="connsiteY0" fmla="*/ 1681438 h 2098334"/>
              <a:gd name="connsiteX1" fmla="*/ 217894 w 5847878"/>
              <a:gd name="connsiteY1" fmla="*/ 1681438 h 2098334"/>
              <a:gd name="connsiteX2" fmla="*/ 1374119 w 5847878"/>
              <a:gd name="connsiteY2" fmla="*/ 411858 h 2098334"/>
              <a:gd name="connsiteX3" fmla="*/ 2235620 w 5847878"/>
              <a:gd name="connsiteY3" fmla="*/ 117134 h 2098334"/>
              <a:gd name="connsiteX4" fmla="*/ 3165134 w 5847878"/>
              <a:gd name="connsiteY4" fmla="*/ 1114662 h 2098334"/>
              <a:gd name="connsiteX5" fmla="*/ 4071977 w 5847878"/>
              <a:gd name="connsiteY5" fmla="*/ 1961048 h 2098334"/>
              <a:gd name="connsiteX6" fmla="*/ 5847878 w 5847878"/>
              <a:gd name="connsiteY6" fmla="*/ 2074404 h 209833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229229 w 6010353"/>
              <a:gd name="connsiteY0" fmla="*/ 1681438 h 2097704"/>
              <a:gd name="connsiteX1" fmla="*/ 25190 w 6010353"/>
              <a:gd name="connsiteY1" fmla="*/ 1704109 h 2097704"/>
              <a:gd name="connsiteX2" fmla="*/ 380369 w 6010353"/>
              <a:gd name="connsiteY2" fmla="*/ 1681438 h 2097704"/>
              <a:gd name="connsiteX3" fmla="*/ 1536594 w 6010353"/>
              <a:gd name="connsiteY3" fmla="*/ 411858 h 2097704"/>
              <a:gd name="connsiteX4" fmla="*/ 2398095 w 6010353"/>
              <a:gd name="connsiteY4" fmla="*/ 117134 h 2097704"/>
              <a:gd name="connsiteX5" fmla="*/ 3327609 w 6010353"/>
              <a:gd name="connsiteY5" fmla="*/ 1114662 h 2097704"/>
              <a:gd name="connsiteX6" fmla="*/ 4234452 w 6010353"/>
              <a:gd name="connsiteY6" fmla="*/ 1961048 h 2097704"/>
              <a:gd name="connsiteX7" fmla="*/ 6010353 w 6010353"/>
              <a:gd name="connsiteY7" fmla="*/ 2074404 h 2097704"/>
              <a:gd name="connsiteX0" fmla="*/ 66754 w 5847878"/>
              <a:gd name="connsiteY0" fmla="*/ 1681438 h 2097704"/>
              <a:gd name="connsiteX1" fmla="*/ 217894 w 5847878"/>
              <a:gd name="connsiteY1" fmla="*/ 1681438 h 2097704"/>
              <a:gd name="connsiteX2" fmla="*/ 1374119 w 5847878"/>
              <a:gd name="connsiteY2" fmla="*/ 411858 h 2097704"/>
              <a:gd name="connsiteX3" fmla="*/ 2235620 w 5847878"/>
              <a:gd name="connsiteY3" fmla="*/ 117134 h 2097704"/>
              <a:gd name="connsiteX4" fmla="*/ 3165134 w 5847878"/>
              <a:gd name="connsiteY4" fmla="*/ 1114662 h 2097704"/>
              <a:gd name="connsiteX5" fmla="*/ 4071977 w 5847878"/>
              <a:gd name="connsiteY5" fmla="*/ 1961048 h 2097704"/>
              <a:gd name="connsiteX6" fmla="*/ 5847878 w 5847878"/>
              <a:gd name="connsiteY6" fmla="*/ 2074404 h 2097704"/>
              <a:gd name="connsiteX0" fmla="*/ 0 w 6038062"/>
              <a:gd name="connsiteY0" fmla="*/ 2029061 h 2097704"/>
              <a:gd name="connsiteX1" fmla="*/ 408078 w 6038062"/>
              <a:gd name="connsiteY1" fmla="*/ 1681438 h 2097704"/>
              <a:gd name="connsiteX2" fmla="*/ 1564303 w 6038062"/>
              <a:gd name="connsiteY2" fmla="*/ 411858 h 2097704"/>
              <a:gd name="connsiteX3" fmla="*/ 2425804 w 6038062"/>
              <a:gd name="connsiteY3" fmla="*/ 117134 h 2097704"/>
              <a:gd name="connsiteX4" fmla="*/ 3355318 w 6038062"/>
              <a:gd name="connsiteY4" fmla="*/ 1114662 h 2097704"/>
              <a:gd name="connsiteX5" fmla="*/ 4262161 w 6038062"/>
              <a:gd name="connsiteY5" fmla="*/ 1961048 h 2097704"/>
              <a:gd name="connsiteX6" fmla="*/ 6038062 w 6038062"/>
              <a:gd name="connsiteY6" fmla="*/ 2074404 h 2097704"/>
              <a:gd name="connsiteX0" fmla="*/ 0 w 6038062"/>
              <a:gd name="connsiteY0" fmla="*/ 1697978 h 1766621"/>
              <a:gd name="connsiteX1" fmla="*/ 408078 w 6038062"/>
              <a:gd name="connsiteY1" fmla="*/ 1350355 h 1766621"/>
              <a:gd name="connsiteX2" fmla="*/ 1564303 w 6038062"/>
              <a:gd name="connsiteY2" fmla="*/ 80775 h 1766621"/>
              <a:gd name="connsiteX3" fmla="*/ 2216483 w 6038062"/>
              <a:gd name="connsiteY3" fmla="*/ 865704 h 1766621"/>
              <a:gd name="connsiteX4" fmla="*/ 3355318 w 6038062"/>
              <a:gd name="connsiteY4" fmla="*/ 783579 h 1766621"/>
              <a:gd name="connsiteX5" fmla="*/ 4262161 w 6038062"/>
              <a:gd name="connsiteY5" fmla="*/ 1629965 h 1766621"/>
              <a:gd name="connsiteX6" fmla="*/ 6038062 w 6038062"/>
              <a:gd name="connsiteY6" fmla="*/ 1743321 h 1766621"/>
              <a:gd name="connsiteX0" fmla="*/ 0 w 6038062"/>
              <a:gd name="connsiteY0" fmla="*/ 1844398 h 1913041"/>
              <a:gd name="connsiteX1" fmla="*/ 408078 w 6038062"/>
              <a:gd name="connsiteY1" fmla="*/ 1496775 h 1913041"/>
              <a:gd name="connsiteX2" fmla="*/ 1564303 w 6038062"/>
              <a:gd name="connsiteY2" fmla="*/ 227195 h 1913041"/>
              <a:gd name="connsiteX3" fmla="*/ 2216483 w 6038062"/>
              <a:gd name="connsiteY3" fmla="*/ 1012124 h 1913041"/>
              <a:gd name="connsiteX4" fmla="*/ 3289216 w 6038062"/>
              <a:gd name="connsiteY4" fmla="*/ 511358 h 1913041"/>
              <a:gd name="connsiteX5" fmla="*/ 4262161 w 6038062"/>
              <a:gd name="connsiteY5" fmla="*/ 1776385 h 1913041"/>
              <a:gd name="connsiteX6" fmla="*/ 6038062 w 6038062"/>
              <a:gd name="connsiteY6" fmla="*/ 1889741 h 191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38062" h="1913041">
                <a:moveTo>
                  <a:pt x="0" y="1844398"/>
                </a:moveTo>
                <a:cubicBezTo>
                  <a:pt x="31487" y="1844398"/>
                  <a:pt x="147361" y="1766309"/>
                  <a:pt x="408078" y="1496775"/>
                </a:cubicBezTo>
                <a:cubicBezTo>
                  <a:pt x="668795" y="1227241"/>
                  <a:pt x="1262902" y="307970"/>
                  <a:pt x="1564303" y="227195"/>
                </a:cubicBezTo>
                <a:cubicBezTo>
                  <a:pt x="1865704" y="146420"/>
                  <a:pt x="1928998" y="964764"/>
                  <a:pt x="2216483" y="1012124"/>
                </a:cubicBezTo>
                <a:cubicBezTo>
                  <a:pt x="2503968" y="1059484"/>
                  <a:pt x="2869802" y="0"/>
                  <a:pt x="3289216" y="511358"/>
                </a:cubicBezTo>
                <a:cubicBezTo>
                  <a:pt x="3497034" y="765778"/>
                  <a:pt x="3935949" y="1676884"/>
                  <a:pt x="4262161" y="1776385"/>
                </a:cubicBezTo>
                <a:cubicBezTo>
                  <a:pt x="4558144" y="1875886"/>
                  <a:pt x="5373673" y="1913041"/>
                  <a:pt x="6038062" y="1889741"/>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B81E40F7-5192-B828-0AB2-52C9DFB7526C}"/>
              </a:ext>
            </a:extLst>
          </p:cNvPr>
          <p:cNvCxnSpPr>
            <a:cxnSpLocks/>
          </p:cNvCxnSpPr>
          <p:nvPr/>
        </p:nvCxnSpPr>
        <p:spPr>
          <a:xfrm>
            <a:off x="2522050" y="3894518"/>
            <a:ext cx="0" cy="14368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ED45F0-7D55-3DDD-53A5-0EC341C30251}"/>
              </a:ext>
            </a:extLst>
          </p:cNvPr>
          <p:cNvCxnSpPr>
            <a:endCxn id="13" idx="4"/>
          </p:cNvCxnSpPr>
          <p:nvPr/>
        </p:nvCxnSpPr>
        <p:spPr>
          <a:xfrm flipV="1">
            <a:off x="2551416" y="3862290"/>
            <a:ext cx="3270643" cy="1711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75A23BA-8016-6E3B-076A-AA47F3EC9573}"/>
              </a:ext>
            </a:extLst>
          </p:cNvPr>
          <p:cNvSpPr txBox="1"/>
          <p:nvPr/>
        </p:nvSpPr>
        <p:spPr>
          <a:xfrm>
            <a:off x="-108809" y="3609052"/>
            <a:ext cx="3056831" cy="369332"/>
          </a:xfrm>
          <a:prstGeom prst="rect">
            <a:avLst/>
          </a:prstGeom>
          <a:noFill/>
        </p:spPr>
        <p:txBody>
          <a:bodyPr wrap="square" rtlCol="0">
            <a:spAutoFit/>
          </a:bodyPr>
          <a:lstStyle/>
          <a:p>
            <a:pPr algn="ctr"/>
            <a:r>
              <a:rPr lang="en-US" dirty="0"/>
              <a:t>Important Threshold</a:t>
            </a:r>
          </a:p>
        </p:txBody>
      </p:sp>
      <p:sp>
        <p:nvSpPr>
          <p:cNvPr id="17" name="TextBox 16">
            <a:extLst>
              <a:ext uri="{FF2B5EF4-FFF2-40B4-BE49-F238E27FC236}">
                <a16:creationId xmlns:a16="http://schemas.microsoft.com/office/drawing/2014/main" id="{21D9A9BF-11BB-51CD-8D98-5E887BFE1157}"/>
              </a:ext>
            </a:extLst>
          </p:cNvPr>
          <p:cNvSpPr txBox="1"/>
          <p:nvPr/>
        </p:nvSpPr>
        <p:spPr>
          <a:xfrm>
            <a:off x="3651619" y="2614719"/>
            <a:ext cx="1407885" cy="646331"/>
          </a:xfrm>
          <a:prstGeom prst="rect">
            <a:avLst/>
          </a:prstGeom>
          <a:noFill/>
        </p:spPr>
        <p:txBody>
          <a:bodyPr wrap="square" rtlCol="0">
            <a:spAutoFit/>
          </a:bodyPr>
          <a:lstStyle/>
          <a:p>
            <a:pPr algn="ctr"/>
            <a:r>
              <a:rPr lang="en-US" dirty="0"/>
              <a:t>Recession </a:t>
            </a:r>
          </a:p>
          <a:p>
            <a:pPr algn="ctr"/>
            <a:r>
              <a:rPr lang="en-US" dirty="0"/>
              <a:t>Time 1</a:t>
            </a:r>
          </a:p>
        </p:txBody>
      </p:sp>
      <p:cxnSp>
        <p:nvCxnSpPr>
          <p:cNvPr id="18" name="Straight Connector 17">
            <a:extLst>
              <a:ext uri="{FF2B5EF4-FFF2-40B4-BE49-F238E27FC236}">
                <a16:creationId xmlns:a16="http://schemas.microsoft.com/office/drawing/2014/main" id="{E6F79295-CF31-074A-D8BF-AB8379CCD69B}"/>
              </a:ext>
            </a:extLst>
          </p:cNvPr>
          <p:cNvCxnSpPr>
            <a:cxnSpLocks/>
          </p:cNvCxnSpPr>
          <p:nvPr/>
        </p:nvCxnSpPr>
        <p:spPr>
          <a:xfrm>
            <a:off x="2513005" y="3902295"/>
            <a:ext cx="9184" cy="14239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8CEBDE4-E1FA-C698-2349-B33EDDE5D5A4}"/>
              </a:ext>
            </a:extLst>
          </p:cNvPr>
          <p:cNvCxnSpPr>
            <a:cxnSpLocks/>
          </p:cNvCxnSpPr>
          <p:nvPr/>
        </p:nvCxnSpPr>
        <p:spPr>
          <a:xfrm>
            <a:off x="2521506" y="3894518"/>
            <a:ext cx="0" cy="14377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456DBEB-5104-57C7-ABF5-71F77B8C864A}"/>
              </a:ext>
            </a:extLst>
          </p:cNvPr>
          <p:cNvCxnSpPr>
            <a:cxnSpLocks/>
          </p:cNvCxnSpPr>
          <p:nvPr/>
        </p:nvCxnSpPr>
        <p:spPr>
          <a:xfrm>
            <a:off x="2513549" y="3873990"/>
            <a:ext cx="7957" cy="14489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A683D40-F2FD-34A9-C5B2-0C7623D4E65D}"/>
              </a:ext>
            </a:extLst>
          </p:cNvPr>
          <p:cNvSpPr txBox="1"/>
          <p:nvPr/>
        </p:nvSpPr>
        <p:spPr>
          <a:xfrm>
            <a:off x="4355562" y="3098062"/>
            <a:ext cx="1407885" cy="646331"/>
          </a:xfrm>
          <a:prstGeom prst="rect">
            <a:avLst/>
          </a:prstGeom>
          <a:noFill/>
        </p:spPr>
        <p:txBody>
          <a:bodyPr wrap="square" rtlCol="0">
            <a:spAutoFit/>
          </a:bodyPr>
          <a:lstStyle/>
          <a:p>
            <a:pPr algn="ctr"/>
            <a:r>
              <a:rPr lang="en-US" dirty="0"/>
              <a:t>Arrival </a:t>
            </a:r>
          </a:p>
          <a:p>
            <a:pPr algn="ctr"/>
            <a:r>
              <a:rPr lang="en-US" dirty="0"/>
              <a:t>Time 2</a:t>
            </a:r>
          </a:p>
        </p:txBody>
      </p:sp>
      <p:sp>
        <p:nvSpPr>
          <p:cNvPr id="22" name="TextBox 21">
            <a:extLst>
              <a:ext uri="{FF2B5EF4-FFF2-40B4-BE49-F238E27FC236}">
                <a16:creationId xmlns:a16="http://schemas.microsoft.com/office/drawing/2014/main" id="{F4C00150-1904-CA67-A5FA-74ED803E8321}"/>
              </a:ext>
            </a:extLst>
          </p:cNvPr>
          <p:cNvSpPr txBox="1"/>
          <p:nvPr/>
        </p:nvSpPr>
        <p:spPr>
          <a:xfrm>
            <a:off x="5551872" y="3393252"/>
            <a:ext cx="1407885" cy="646331"/>
          </a:xfrm>
          <a:prstGeom prst="rect">
            <a:avLst/>
          </a:prstGeom>
          <a:noFill/>
        </p:spPr>
        <p:txBody>
          <a:bodyPr wrap="square" rtlCol="0">
            <a:spAutoFit/>
          </a:bodyPr>
          <a:lstStyle/>
          <a:p>
            <a:pPr algn="ctr"/>
            <a:r>
              <a:rPr lang="en-US" dirty="0"/>
              <a:t>Recession </a:t>
            </a:r>
          </a:p>
          <a:p>
            <a:pPr algn="ctr"/>
            <a:r>
              <a:rPr lang="en-US" dirty="0"/>
              <a:t>Time 2</a:t>
            </a:r>
          </a:p>
        </p:txBody>
      </p:sp>
    </p:spTree>
    <p:extLst>
      <p:ext uri="{BB962C8B-B14F-4D97-AF65-F5344CB8AC3E}">
        <p14:creationId xmlns:p14="http://schemas.microsoft.com/office/powerpoint/2010/main" val="92618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63" presetClass="path" presetSubtype="0" accel="50000" decel="50000" fill="hold" nodeType="withEffect">
                                  <p:stCondLst>
                                    <p:cond delay="0"/>
                                  </p:stCondLst>
                                  <p:childTnLst>
                                    <p:animMotion origin="layout" path="M -1.04167E-6 -3.7037E-6 L 0.0974 -0.00046 " pathEditMode="relative" rAng="0" ptsTypes="AA">
                                      <p:cBhvr>
                                        <p:cTn id="17" dur="2000" fill="hold"/>
                                        <p:tgtEl>
                                          <p:spTgt spid="14"/>
                                        </p:tgtEl>
                                        <p:attrNameLst>
                                          <p:attrName>ppt_x</p:attrName>
                                          <p:attrName>ppt_y</p:attrName>
                                        </p:attrNameLst>
                                      </p:cBhvr>
                                      <p:rCtr x="4870" y="-23"/>
                                    </p:animMotion>
                                  </p:childTnLst>
                                </p:cTn>
                              </p:par>
                              <p:par>
                                <p:cTn id="18" presetID="1"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par>
                                <p:cTn id="24" presetID="63" presetClass="path" presetSubtype="0" accel="50000" decel="50000" fill="hold" nodeType="withEffect">
                                  <p:stCondLst>
                                    <p:cond delay="0"/>
                                  </p:stCondLst>
                                  <p:childTnLst>
                                    <p:animMotion origin="layout" path="M -4.16667E-7 4.81481E-6 L 0.22604 -0.00255 " pathEditMode="relative" rAng="0" ptsTypes="AA">
                                      <p:cBhvr>
                                        <p:cTn id="25" dur="2000" fill="hold"/>
                                        <p:tgtEl>
                                          <p:spTgt spid="18"/>
                                        </p:tgtEl>
                                        <p:attrNameLst>
                                          <p:attrName>ppt_x</p:attrName>
                                          <p:attrName>ppt_y</p:attrName>
                                        </p:attrNameLst>
                                      </p:cBhvr>
                                      <p:rCtr x="11302" y="-139"/>
                                    </p:animMotion>
                                  </p:childTnLst>
                                </p:cTn>
                              </p:par>
                              <p:par>
                                <p:cTn id="26" presetID="1"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par>
                                <p:cTn id="28" presetID="63" presetClass="path" presetSubtype="0" accel="50000" decel="50000" fill="hold" nodeType="withEffect">
                                  <p:stCondLst>
                                    <p:cond delay="0"/>
                                  </p:stCondLst>
                                  <p:childTnLst>
                                    <p:animMotion origin="layout" path="M 0.00156 0.00115 L 0.27253 -0.00232 " pathEditMode="relative" rAng="0" ptsTypes="AA">
                                      <p:cBhvr>
                                        <p:cTn id="29" dur="2000" fill="hold"/>
                                        <p:tgtEl>
                                          <p:spTgt spid="19"/>
                                        </p:tgtEl>
                                        <p:attrNameLst>
                                          <p:attrName>ppt_x</p:attrName>
                                          <p:attrName>ppt_y</p:attrName>
                                        </p:attrNameLst>
                                      </p:cBhvr>
                                      <p:rCtr x="13542" y="-185"/>
                                    </p:animMotion>
                                  </p:childTnLst>
                                </p:cTn>
                              </p:par>
                              <p:par>
                                <p:cTn id="30" presetID="1"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par>
                                <p:cTn id="32" presetID="63" presetClass="path" presetSubtype="0" accel="50000" decel="50000" fill="hold" nodeType="withEffect">
                                  <p:stCondLst>
                                    <p:cond delay="0"/>
                                  </p:stCondLst>
                                  <p:childTnLst>
                                    <p:animMotion origin="layout" path="M -2.08333E-7 -3.7037E-7 L 0.15625 -3.7037E-7 " pathEditMode="relative" rAng="0" ptsTypes="AA">
                                      <p:cBhvr>
                                        <p:cTn id="33" dur="2000" fill="hold"/>
                                        <p:tgtEl>
                                          <p:spTgt spid="20"/>
                                        </p:tgtEl>
                                        <p:attrNameLst>
                                          <p:attrName>ppt_x</p:attrName>
                                          <p:attrName>ppt_y</p:attrName>
                                        </p:attrNameLst>
                                      </p:cBhvr>
                                      <p:rCtr x="7813" y="0"/>
                                    </p:animMotion>
                                  </p:childTnLst>
                                </p:cTn>
                              </p:par>
                              <p:par>
                                <p:cTn id="34" presetID="1"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To link HEC-FIA to different HEC-ResSim or HEC-RAS outputs</a:t>
            </a:r>
          </a:p>
          <a:p>
            <a:pPr marL="0" lvl="1" indent="0">
              <a:buNone/>
            </a:pPr>
            <a:r>
              <a:rPr lang="en-US" sz="2400" dirty="0"/>
              <a:t>To compute different types of calculations</a:t>
            </a:r>
          </a:p>
          <a:p>
            <a:pPr marL="0" lvl="1" indent="0">
              <a:buNone/>
            </a:pPr>
            <a:r>
              <a:rPr lang="en-US" sz="2400" dirty="0"/>
              <a:t>To provide flexibility for applying same consequence </a:t>
            </a:r>
          </a:p>
          <a:p>
            <a:pPr marL="227013" lvl="2" indent="0">
              <a:buNone/>
            </a:pPr>
            <a:r>
              <a:rPr lang="en-US" sz="2400" dirty="0"/>
              <a:t>model for real-time or planning or other analyses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Why are there different Methods?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grpSp>
        <p:nvGrpSpPr>
          <p:cNvPr id="2" name="Group 1">
            <a:extLst>
              <a:ext uri="{FF2B5EF4-FFF2-40B4-BE49-F238E27FC236}">
                <a16:creationId xmlns:a16="http://schemas.microsoft.com/office/drawing/2014/main" id="{8B8CAE69-70CF-55BD-3E65-61AB5799ADF0}"/>
              </a:ext>
            </a:extLst>
          </p:cNvPr>
          <p:cNvGrpSpPr/>
          <p:nvPr/>
        </p:nvGrpSpPr>
        <p:grpSpPr>
          <a:xfrm>
            <a:off x="1029660" y="2697094"/>
            <a:ext cx="6746582" cy="3849703"/>
            <a:chOff x="354906" y="2057400"/>
            <a:chExt cx="7939546" cy="5094351"/>
          </a:xfrm>
        </p:grpSpPr>
        <p:sp>
          <p:nvSpPr>
            <p:cNvPr id="3" name="Freeform 8">
              <a:extLst>
                <a:ext uri="{FF2B5EF4-FFF2-40B4-BE49-F238E27FC236}">
                  <a16:creationId xmlns:a16="http://schemas.microsoft.com/office/drawing/2014/main" id="{1C893CB5-6B12-EDF6-032D-0E14F52C9A9D}"/>
                </a:ext>
              </a:extLst>
            </p:cNvPr>
            <p:cNvSpPr>
              <a:spLocks noChangeArrowheads="1"/>
            </p:cNvSpPr>
            <p:nvPr/>
          </p:nvSpPr>
          <p:spPr bwMode="auto">
            <a:xfrm>
              <a:off x="3317088" y="3139896"/>
              <a:ext cx="1913382" cy="3131805"/>
            </a:xfrm>
            <a:custGeom>
              <a:avLst/>
              <a:gdLst>
                <a:gd name="T0" fmla="*/ 1665517 w 2070100"/>
                <a:gd name="T1" fmla="*/ 0 h 4114800"/>
                <a:gd name="T2" fmla="*/ 1318109 w 2070100"/>
                <a:gd name="T3" fmla="*/ 205539 h 4114800"/>
                <a:gd name="T4" fmla="*/ 1205712 w 2070100"/>
                <a:gd name="T5" fmla="*/ 698835 h 4114800"/>
                <a:gd name="T6" fmla="*/ 1113751 w 2070100"/>
                <a:gd name="T7" fmla="*/ 912596 h 4114800"/>
                <a:gd name="T8" fmla="*/ 807215 w 2070100"/>
                <a:gd name="T9" fmla="*/ 1397669 h 4114800"/>
                <a:gd name="T10" fmla="*/ 694818 w 2070100"/>
                <a:gd name="T11" fmla="*/ 1907406 h 4114800"/>
                <a:gd name="T12" fmla="*/ 459806 w 2070100"/>
                <a:gd name="T13" fmla="*/ 2417144 h 4114800"/>
                <a:gd name="T14" fmla="*/ 0 w 2070100"/>
                <a:gd name="T15" fmla="*/ 2663791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wrap="none" anchor="ctr"/>
            <a:lstStyle/>
            <a:p>
              <a:endParaRPr lang="en-US"/>
            </a:p>
          </p:txBody>
        </p:sp>
        <p:sp>
          <p:nvSpPr>
            <p:cNvPr id="8" name="Isosceles Triangle 9">
              <a:extLst>
                <a:ext uri="{FF2B5EF4-FFF2-40B4-BE49-F238E27FC236}">
                  <a16:creationId xmlns:a16="http://schemas.microsoft.com/office/drawing/2014/main" id="{DFD2DA67-558A-E996-7E18-9246F59AA1D7}"/>
                </a:ext>
              </a:extLst>
            </p:cNvPr>
            <p:cNvSpPr>
              <a:spLocks noChangeArrowheads="1"/>
            </p:cNvSpPr>
            <p:nvPr/>
          </p:nvSpPr>
          <p:spPr bwMode="auto">
            <a:xfrm rot="967639">
              <a:off x="4534432" y="3494074"/>
              <a:ext cx="422958" cy="348877"/>
            </a:xfrm>
            <a:prstGeom prst="triangle">
              <a:avLst>
                <a:gd name="adj" fmla="val 50000"/>
              </a:avLst>
            </a:prstGeom>
            <a:solidFill>
              <a:schemeClr val="accent1"/>
            </a:solidFill>
            <a:ln w="9525" algn="ctr">
              <a:solidFill>
                <a:schemeClr val="tx1"/>
              </a:solidFill>
              <a:round/>
              <a:headEnd/>
              <a:tailEnd/>
            </a:ln>
          </p:spPr>
          <p:txBody>
            <a:bodyPr wrap="none" anchor="ctr"/>
            <a:lstStyle/>
            <a:p>
              <a:pPr algn="ctr" eaLnBrk="0" hangingPunct="0"/>
              <a:endParaRPr lang="en-US">
                <a:latin typeface="Verdana" pitchFamily="34" charset="0"/>
              </a:endParaRPr>
            </a:p>
          </p:txBody>
        </p:sp>
        <p:sp>
          <p:nvSpPr>
            <p:cNvPr id="9" name="Freeform 10">
              <a:extLst>
                <a:ext uri="{FF2B5EF4-FFF2-40B4-BE49-F238E27FC236}">
                  <a16:creationId xmlns:a16="http://schemas.microsoft.com/office/drawing/2014/main" id="{0AA48142-455F-CCB8-9F48-DF61E5E375A1}"/>
                </a:ext>
              </a:extLst>
            </p:cNvPr>
            <p:cNvSpPr>
              <a:spLocks noChangeArrowheads="1"/>
            </p:cNvSpPr>
            <p:nvPr/>
          </p:nvSpPr>
          <p:spPr bwMode="auto">
            <a:xfrm>
              <a:off x="4087428" y="5049285"/>
              <a:ext cx="677042" cy="889028"/>
            </a:xfrm>
            <a:custGeom>
              <a:avLst/>
              <a:gdLst>
                <a:gd name="T0" fmla="*/ 239216 w 734484"/>
                <a:gd name="T1" fmla="*/ 93073 h 1168400"/>
                <a:gd name="T2" fmla="*/ 188678 w 734484"/>
                <a:gd name="T3" fmla="*/ 364081 h 1168400"/>
                <a:gd name="T4" fmla="*/ 117924 w 734484"/>
                <a:gd name="T5" fmla="*/ 536541 h 1168400"/>
                <a:gd name="T6" fmla="*/ 37062 w 734484"/>
                <a:gd name="T7" fmla="*/ 717213 h 1168400"/>
                <a:gd name="T8" fmla="*/ 67386 w 734484"/>
                <a:gd name="T9" fmla="*/ 750061 h 1168400"/>
                <a:gd name="T10" fmla="*/ 441371 w 734484"/>
                <a:gd name="T11" fmla="*/ 684363 h 1168400"/>
                <a:gd name="T12" fmla="*/ 562665 w 734484"/>
                <a:gd name="T13" fmla="*/ 651513 h 1168400"/>
                <a:gd name="T14" fmla="*/ 532341 w 734484"/>
                <a:gd name="T15" fmla="*/ 93073 h 1168400"/>
                <a:gd name="T16" fmla="*/ 239216 w 734484"/>
                <a:gd name="T17" fmla="*/ 93073 h 1168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4484"/>
                <a:gd name="T28" fmla="*/ 0 h 1168400"/>
                <a:gd name="T29" fmla="*/ 734484 w 734484"/>
                <a:gd name="T30" fmla="*/ 1168400 h 1168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4484" h="1168400">
                  <a:moveTo>
                    <a:pt x="300567" y="143933"/>
                  </a:moveTo>
                  <a:cubicBezTo>
                    <a:pt x="228600" y="213783"/>
                    <a:pt x="262467" y="448733"/>
                    <a:pt x="237067" y="563033"/>
                  </a:cubicBezTo>
                  <a:cubicBezTo>
                    <a:pt x="211667" y="677333"/>
                    <a:pt x="179917" y="738716"/>
                    <a:pt x="148167" y="829733"/>
                  </a:cubicBezTo>
                  <a:cubicBezTo>
                    <a:pt x="116417" y="920750"/>
                    <a:pt x="57150" y="1054100"/>
                    <a:pt x="46567" y="1109133"/>
                  </a:cubicBezTo>
                  <a:cubicBezTo>
                    <a:pt x="35984" y="1164166"/>
                    <a:pt x="0" y="1168400"/>
                    <a:pt x="84667" y="1159933"/>
                  </a:cubicBezTo>
                  <a:cubicBezTo>
                    <a:pt x="169334" y="1151466"/>
                    <a:pt x="450850" y="1083733"/>
                    <a:pt x="554567" y="1058333"/>
                  </a:cubicBezTo>
                  <a:cubicBezTo>
                    <a:pt x="658284" y="1032933"/>
                    <a:pt x="687917" y="1159933"/>
                    <a:pt x="706967" y="1007533"/>
                  </a:cubicBezTo>
                  <a:cubicBezTo>
                    <a:pt x="726017" y="855133"/>
                    <a:pt x="734484" y="287866"/>
                    <a:pt x="668867" y="143933"/>
                  </a:cubicBezTo>
                  <a:cubicBezTo>
                    <a:pt x="603250" y="0"/>
                    <a:pt x="372534" y="74083"/>
                    <a:pt x="300567" y="143933"/>
                  </a:cubicBezTo>
                  <a:close/>
                </a:path>
              </a:pathLst>
            </a:custGeom>
            <a:solidFill>
              <a:srgbClr val="FFC000"/>
            </a:solidFill>
            <a:ln w="9525" algn="ctr">
              <a:solidFill>
                <a:schemeClr val="bg1"/>
              </a:solidFill>
              <a:round/>
              <a:headEnd/>
              <a:tailEnd/>
            </a:ln>
          </p:spPr>
          <p:txBody>
            <a:bodyPr wrap="none" anchor="ctr"/>
            <a:lstStyle/>
            <a:p>
              <a:endParaRPr lang="en-US"/>
            </a:p>
          </p:txBody>
        </p:sp>
        <p:sp>
          <p:nvSpPr>
            <p:cNvPr id="10" name="Freeform 8">
              <a:extLst>
                <a:ext uri="{FF2B5EF4-FFF2-40B4-BE49-F238E27FC236}">
                  <a16:creationId xmlns:a16="http://schemas.microsoft.com/office/drawing/2014/main" id="{7CFCACAF-A80C-5A93-305D-49C581AFD68E}"/>
                </a:ext>
              </a:extLst>
            </p:cNvPr>
            <p:cNvSpPr>
              <a:spLocks noChangeArrowheads="1"/>
            </p:cNvSpPr>
            <p:nvPr/>
          </p:nvSpPr>
          <p:spPr bwMode="auto">
            <a:xfrm>
              <a:off x="4186244" y="4542137"/>
              <a:ext cx="2957607" cy="405450"/>
            </a:xfrm>
            <a:custGeom>
              <a:avLst/>
              <a:gdLst>
                <a:gd name="T0" fmla="*/ 9508324 w 2070100"/>
                <a:gd name="T1" fmla="*/ 0 h 4114800"/>
                <a:gd name="T2" fmla="*/ 7524997 w 2070100"/>
                <a:gd name="T3" fmla="*/ 58 h 4114800"/>
                <a:gd name="T4" fmla="*/ 6883333 w 2070100"/>
                <a:gd name="T5" fmla="*/ 196 h 4114800"/>
                <a:gd name="T6" fmla="*/ 6358335 w 2070100"/>
                <a:gd name="T7" fmla="*/ 256 h 4114800"/>
                <a:gd name="T8" fmla="*/ 4608334 w 2070100"/>
                <a:gd name="T9" fmla="*/ 393 h 4114800"/>
                <a:gd name="T10" fmla="*/ 3966665 w 2070100"/>
                <a:gd name="T11" fmla="*/ 536 h 4114800"/>
                <a:gd name="T12" fmla="*/ 2624999 w 2070100"/>
                <a:gd name="T13" fmla="*/ 679 h 4114800"/>
                <a:gd name="T14" fmla="*/ 0 w 2070100"/>
                <a:gd name="T15" fmla="*/ 748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wrap="none" anchor="ctr"/>
            <a:lstStyle/>
            <a:p>
              <a:endParaRPr lang="en-US"/>
            </a:p>
          </p:txBody>
        </p:sp>
        <p:sp>
          <p:nvSpPr>
            <p:cNvPr id="11" name="Freeform 8">
              <a:extLst>
                <a:ext uri="{FF2B5EF4-FFF2-40B4-BE49-F238E27FC236}">
                  <a16:creationId xmlns:a16="http://schemas.microsoft.com/office/drawing/2014/main" id="{2E14332C-9506-5024-5ED1-C6D53DD90C13}"/>
                </a:ext>
              </a:extLst>
            </p:cNvPr>
            <p:cNvSpPr>
              <a:spLocks noChangeArrowheads="1"/>
            </p:cNvSpPr>
            <p:nvPr/>
          </p:nvSpPr>
          <p:spPr bwMode="auto">
            <a:xfrm flipV="1">
              <a:off x="1228636" y="3208594"/>
              <a:ext cx="3239580" cy="1217700"/>
            </a:xfrm>
            <a:custGeom>
              <a:avLst/>
              <a:gdLst>
                <a:gd name="T0" fmla="*/ 13686652 w 2070100"/>
                <a:gd name="T1" fmla="*/ 0 h 4114800"/>
                <a:gd name="T2" fmla="*/ 10831773 w 2070100"/>
                <a:gd name="T3" fmla="*/ 4698 h 4114800"/>
                <a:gd name="T4" fmla="*/ 9908129 w 2070100"/>
                <a:gd name="T5" fmla="*/ 15972 h 4114800"/>
                <a:gd name="T6" fmla="*/ 9152431 w 2070100"/>
                <a:gd name="T7" fmla="*/ 20858 h 4114800"/>
                <a:gd name="T8" fmla="*/ 6633413 w 2070100"/>
                <a:gd name="T9" fmla="*/ 31944 h 4114800"/>
                <a:gd name="T10" fmla="*/ 5709772 w 2070100"/>
                <a:gd name="T11" fmla="*/ 43594 h 4114800"/>
                <a:gd name="T12" fmla="*/ 3778525 w 2070100"/>
                <a:gd name="T13" fmla="*/ 55244 h 4114800"/>
                <a:gd name="T14" fmla="*/ 0 w 2070100"/>
                <a:gd name="T15" fmla="*/ 60881 h 4114800"/>
                <a:gd name="T16" fmla="*/ 0 60000 65536"/>
                <a:gd name="T17" fmla="*/ 0 60000 65536"/>
                <a:gd name="T18" fmla="*/ 0 60000 65536"/>
                <a:gd name="T19" fmla="*/ 0 60000 65536"/>
                <a:gd name="T20" fmla="*/ 0 60000 65536"/>
                <a:gd name="T21" fmla="*/ 0 60000 65536"/>
                <a:gd name="T22" fmla="*/ 0 60000 65536"/>
                <a:gd name="T23" fmla="*/ 0 60000 65536"/>
                <a:gd name="T24" fmla="*/ 0 w 2070100"/>
                <a:gd name="T25" fmla="*/ 0 h 4114800"/>
                <a:gd name="T26" fmla="*/ 2070100 w 2070100"/>
                <a:gd name="T27" fmla="*/ 4114800 h 4114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70100" h="4114800">
                  <a:moveTo>
                    <a:pt x="2070100" y="0"/>
                  </a:moveTo>
                  <a:cubicBezTo>
                    <a:pt x="1901825" y="68791"/>
                    <a:pt x="1733550" y="137583"/>
                    <a:pt x="1638300" y="317500"/>
                  </a:cubicBezTo>
                  <a:cubicBezTo>
                    <a:pt x="1543050" y="497417"/>
                    <a:pt x="1540933" y="897467"/>
                    <a:pt x="1498600" y="1079500"/>
                  </a:cubicBezTo>
                  <a:cubicBezTo>
                    <a:pt x="1456267" y="1261533"/>
                    <a:pt x="1466850" y="1229783"/>
                    <a:pt x="1384300" y="1409700"/>
                  </a:cubicBezTo>
                  <a:cubicBezTo>
                    <a:pt x="1301750" y="1589617"/>
                    <a:pt x="1090083" y="1902883"/>
                    <a:pt x="1003300" y="2159000"/>
                  </a:cubicBezTo>
                  <a:cubicBezTo>
                    <a:pt x="916517" y="2415117"/>
                    <a:pt x="935567" y="2683933"/>
                    <a:pt x="863600" y="2946400"/>
                  </a:cubicBezTo>
                  <a:cubicBezTo>
                    <a:pt x="791633" y="3208867"/>
                    <a:pt x="715433" y="3539067"/>
                    <a:pt x="571500" y="3733800"/>
                  </a:cubicBezTo>
                  <a:cubicBezTo>
                    <a:pt x="427567" y="3928533"/>
                    <a:pt x="213783" y="4021666"/>
                    <a:pt x="0" y="4114800"/>
                  </a:cubicBezTo>
                </a:path>
              </a:pathLst>
            </a:custGeom>
            <a:noFill/>
            <a:ln w="28575" algn="ctr">
              <a:solidFill>
                <a:schemeClr val="tx1"/>
              </a:solidFill>
              <a:round/>
              <a:headEnd/>
              <a:tailEnd/>
            </a:ln>
          </p:spPr>
          <p:txBody>
            <a:bodyPr rot="10800000" wrap="none" anchor="ctr"/>
            <a:lstStyle/>
            <a:p>
              <a:endParaRPr lang="en-US"/>
            </a:p>
          </p:txBody>
        </p:sp>
        <p:sp>
          <p:nvSpPr>
            <p:cNvPr id="12" name="Isosceles Triangle 11">
              <a:extLst>
                <a:ext uri="{FF2B5EF4-FFF2-40B4-BE49-F238E27FC236}">
                  <a16:creationId xmlns:a16="http://schemas.microsoft.com/office/drawing/2014/main" id="{449FB635-64B8-AD0D-2133-08F12FAE8BF0}"/>
                </a:ext>
              </a:extLst>
            </p:cNvPr>
            <p:cNvSpPr>
              <a:spLocks noChangeArrowheads="1"/>
            </p:cNvSpPr>
            <p:nvPr/>
          </p:nvSpPr>
          <p:spPr bwMode="auto">
            <a:xfrm rot="4807155">
              <a:off x="5983960" y="4446501"/>
              <a:ext cx="347529" cy="422958"/>
            </a:xfrm>
            <a:prstGeom prst="triangle">
              <a:avLst>
                <a:gd name="adj" fmla="val 50000"/>
              </a:avLst>
            </a:prstGeom>
            <a:solidFill>
              <a:schemeClr val="accent1"/>
            </a:solidFill>
            <a:ln w="9525" algn="ctr">
              <a:solidFill>
                <a:schemeClr val="tx1"/>
              </a:solidFill>
              <a:round/>
              <a:headEnd/>
              <a:tailEnd/>
            </a:ln>
          </p:spPr>
          <p:txBody>
            <a:bodyPr rot="10800000" vert="eaVert" wrap="none" anchor="ctr"/>
            <a:lstStyle/>
            <a:p>
              <a:pPr algn="ctr" eaLnBrk="0" hangingPunct="0"/>
              <a:endParaRPr lang="en-US">
                <a:latin typeface="Verdana" pitchFamily="34" charset="0"/>
              </a:endParaRPr>
            </a:p>
          </p:txBody>
        </p:sp>
        <p:sp>
          <p:nvSpPr>
            <p:cNvPr id="13" name="Freeform 10">
              <a:extLst>
                <a:ext uri="{FF2B5EF4-FFF2-40B4-BE49-F238E27FC236}">
                  <a16:creationId xmlns:a16="http://schemas.microsoft.com/office/drawing/2014/main" id="{3516485A-1114-32B1-BC56-E8610EE0AF24}"/>
                </a:ext>
              </a:extLst>
            </p:cNvPr>
            <p:cNvSpPr>
              <a:spLocks/>
            </p:cNvSpPr>
            <p:nvPr/>
          </p:nvSpPr>
          <p:spPr bwMode="auto">
            <a:xfrm rot="180039">
              <a:off x="2544964" y="2956764"/>
              <a:ext cx="1478029" cy="1198841"/>
            </a:xfrm>
            <a:custGeom>
              <a:avLst/>
              <a:gdLst>
                <a:gd name="T0" fmla="*/ 0 w 1008"/>
                <a:gd name="T1" fmla="*/ 2147483647 h 992"/>
                <a:gd name="T2" fmla="*/ 2147483647 w 1008"/>
                <a:gd name="T3" fmla="*/ 2147483647 h 992"/>
                <a:gd name="T4" fmla="*/ 2147483647 w 1008"/>
                <a:gd name="T5" fmla="*/ 2147483647 h 992"/>
                <a:gd name="T6" fmla="*/ 2147483647 w 1008"/>
                <a:gd name="T7" fmla="*/ 2147483647 h 992"/>
                <a:gd name="T8" fmla="*/ 2147483647 w 1008"/>
                <a:gd name="T9" fmla="*/ 2147483647 h 992"/>
                <a:gd name="T10" fmla="*/ 2147483647 w 1008"/>
                <a:gd name="T11" fmla="*/ 2147483647 h 992"/>
                <a:gd name="T12" fmla="*/ 2147483647 w 1008"/>
                <a:gd name="T13" fmla="*/ 2147483647 h 992"/>
                <a:gd name="T14" fmla="*/ 2147483647 w 1008"/>
                <a:gd name="T15" fmla="*/ 2147483647 h 992"/>
                <a:gd name="T16" fmla="*/ 2147483647 w 1008"/>
                <a:gd name="T17" fmla="*/ 2147483647 h 992"/>
                <a:gd name="T18" fmla="*/ 0 w 1008"/>
                <a:gd name="T19" fmla="*/ 2147483647 h 9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8"/>
                <a:gd name="T31" fmla="*/ 0 h 992"/>
                <a:gd name="T32" fmla="*/ 1008 w 1008"/>
                <a:gd name="T33" fmla="*/ 992 h 9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8" h="992">
                  <a:moveTo>
                    <a:pt x="0" y="320"/>
                  </a:moveTo>
                  <a:cubicBezTo>
                    <a:pt x="0" y="416"/>
                    <a:pt x="72" y="544"/>
                    <a:pt x="144" y="608"/>
                  </a:cubicBezTo>
                  <a:cubicBezTo>
                    <a:pt x="216" y="672"/>
                    <a:pt x="344" y="672"/>
                    <a:pt x="432" y="704"/>
                  </a:cubicBezTo>
                  <a:cubicBezTo>
                    <a:pt x="520" y="736"/>
                    <a:pt x="608" y="752"/>
                    <a:pt x="672" y="800"/>
                  </a:cubicBezTo>
                  <a:cubicBezTo>
                    <a:pt x="736" y="848"/>
                    <a:pt x="760" y="992"/>
                    <a:pt x="816" y="992"/>
                  </a:cubicBezTo>
                  <a:cubicBezTo>
                    <a:pt x="872" y="992"/>
                    <a:pt x="1008" y="896"/>
                    <a:pt x="1008" y="800"/>
                  </a:cubicBezTo>
                  <a:cubicBezTo>
                    <a:pt x="1008" y="704"/>
                    <a:pt x="896" y="528"/>
                    <a:pt x="816" y="416"/>
                  </a:cubicBezTo>
                  <a:cubicBezTo>
                    <a:pt x="736" y="304"/>
                    <a:pt x="640" y="192"/>
                    <a:pt x="528" y="128"/>
                  </a:cubicBezTo>
                  <a:cubicBezTo>
                    <a:pt x="416" y="64"/>
                    <a:pt x="232" y="0"/>
                    <a:pt x="144" y="32"/>
                  </a:cubicBezTo>
                  <a:cubicBezTo>
                    <a:pt x="56" y="64"/>
                    <a:pt x="0" y="224"/>
                    <a:pt x="0" y="320"/>
                  </a:cubicBezTo>
                  <a:close/>
                </a:path>
              </a:pathLst>
            </a:custGeom>
            <a:solidFill>
              <a:srgbClr val="CCFFFF"/>
            </a:solidFill>
            <a:ln w="9525" cap="flat" cmpd="sng">
              <a:solidFill>
                <a:schemeClr val="tx1"/>
              </a:solidFill>
              <a:prstDash val="solid"/>
              <a:round/>
              <a:headEnd/>
              <a:tailEnd/>
            </a:ln>
          </p:spPr>
          <p:txBody>
            <a:bodyPr wrap="none" anchor="ctr"/>
            <a:lstStyle/>
            <a:p>
              <a:endParaRPr lang="en-US"/>
            </a:p>
          </p:txBody>
        </p:sp>
        <p:sp>
          <p:nvSpPr>
            <p:cNvPr id="14" name="Freeform 29">
              <a:extLst>
                <a:ext uri="{FF2B5EF4-FFF2-40B4-BE49-F238E27FC236}">
                  <a16:creationId xmlns:a16="http://schemas.microsoft.com/office/drawing/2014/main" id="{37196DCA-C512-0FB6-BEBC-04CF889D42D8}"/>
                </a:ext>
              </a:extLst>
            </p:cNvPr>
            <p:cNvSpPr>
              <a:spLocks/>
            </p:cNvSpPr>
            <p:nvPr/>
          </p:nvSpPr>
          <p:spPr bwMode="auto">
            <a:xfrm>
              <a:off x="4343400" y="4214301"/>
              <a:ext cx="951268" cy="647913"/>
            </a:xfrm>
            <a:custGeom>
              <a:avLst/>
              <a:gdLst>
                <a:gd name="T0" fmla="*/ 2147483647 w 648"/>
                <a:gd name="T1" fmla="*/ 2147483647 h 536"/>
                <a:gd name="T2" fmla="*/ 2147483647 w 648"/>
                <a:gd name="T3" fmla="*/ 2147483647 h 536"/>
                <a:gd name="T4" fmla="*/ 2147483647 w 648"/>
                <a:gd name="T5" fmla="*/ 2147483647 h 536"/>
                <a:gd name="T6" fmla="*/ 2147483647 w 648"/>
                <a:gd name="T7" fmla="*/ 2147483647 h 536"/>
                <a:gd name="T8" fmla="*/ 2147483647 w 648"/>
                <a:gd name="T9" fmla="*/ 2147483647 h 536"/>
                <a:gd name="T10" fmla="*/ 2147483647 w 648"/>
                <a:gd name="T11" fmla="*/ 2147483647 h 536"/>
                <a:gd name="T12" fmla="*/ 2147483647 w 648"/>
                <a:gd name="T13" fmla="*/ 2147483647 h 536"/>
                <a:gd name="T14" fmla="*/ 0 60000 65536"/>
                <a:gd name="T15" fmla="*/ 0 60000 65536"/>
                <a:gd name="T16" fmla="*/ 0 60000 65536"/>
                <a:gd name="T17" fmla="*/ 0 60000 65536"/>
                <a:gd name="T18" fmla="*/ 0 60000 65536"/>
                <a:gd name="T19" fmla="*/ 0 60000 65536"/>
                <a:gd name="T20" fmla="*/ 0 60000 65536"/>
                <a:gd name="T21" fmla="*/ 0 w 648"/>
                <a:gd name="T22" fmla="*/ 0 h 536"/>
                <a:gd name="T23" fmla="*/ 648 w 648"/>
                <a:gd name="T24" fmla="*/ 536 h 5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8" h="536">
                  <a:moveTo>
                    <a:pt x="272" y="16"/>
                  </a:moveTo>
                  <a:cubicBezTo>
                    <a:pt x="200" y="32"/>
                    <a:pt x="168" y="176"/>
                    <a:pt x="128" y="256"/>
                  </a:cubicBezTo>
                  <a:cubicBezTo>
                    <a:pt x="88" y="336"/>
                    <a:pt x="0" y="456"/>
                    <a:pt x="32" y="496"/>
                  </a:cubicBezTo>
                  <a:cubicBezTo>
                    <a:pt x="64" y="536"/>
                    <a:pt x="224" y="504"/>
                    <a:pt x="320" y="496"/>
                  </a:cubicBezTo>
                  <a:cubicBezTo>
                    <a:pt x="416" y="488"/>
                    <a:pt x="568" y="504"/>
                    <a:pt x="608" y="448"/>
                  </a:cubicBezTo>
                  <a:cubicBezTo>
                    <a:pt x="648" y="392"/>
                    <a:pt x="616" y="232"/>
                    <a:pt x="560" y="160"/>
                  </a:cubicBezTo>
                  <a:cubicBezTo>
                    <a:pt x="504" y="88"/>
                    <a:pt x="344" y="0"/>
                    <a:pt x="272" y="16"/>
                  </a:cubicBezTo>
                  <a:close/>
                </a:path>
              </a:pathLst>
            </a:custGeom>
            <a:solidFill>
              <a:srgbClr val="FF9900"/>
            </a:solidFill>
            <a:ln w="9525" cap="flat" cmpd="sng">
              <a:solidFill>
                <a:schemeClr val="bg1"/>
              </a:solidFill>
              <a:prstDash val="solid"/>
              <a:round/>
              <a:headEnd/>
              <a:tailEnd/>
            </a:ln>
          </p:spPr>
          <p:txBody>
            <a:bodyPr wrap="none" anchor="ctr"/>
            <a:lstStyle/>
            <a:p>
              <a:endParaRPr lang="en-US"/>
            </a:p>
          </p:txBody>
        </p:sp>
        <p:sp>
          <p:nvSpPr>
            <p:cNvPr id="15" name="Text Box 24">
              <a:extLst>
                <a:ext uri="{FF2B5EF4-FFF2-40B4-BE49-F238E27FC236}">
                  <a16:creationId xmlns:a16="http://schemas.microsoft.com/office/drawing/2014/main" id="{79B1C8CE-3261-CCED-4594-845A284EBF9A}"/>
                </a:ext>
              </a:extLst>
            </p:cNvPr>
            <p:cNvSpPr txBox="1">
              <a:spLocks noChangeArrowheads="1"/>
            </p:cNvSpPr>
            <p:nvPr/>
          </p:nvSpPr>
          <p:spPr bwMode="auto">
            <a:xfrm>
              <a:off x="4733889" y="3702953"/>
              <a:ext cx="1143408" cy="344902"/>
            </a:xfrm>
            <a:prstGeom prst="rect">
              <a:avLst/>
            </a:prstGeom>
            <a:noFill/>
            <a:ln w="9525" algn="ctr">
              <a:noFill/>
              <a:miter lim="800000"/>
              <a:headEnd/>
              <a:tailEnd/>
            </a:ln>
          </p:spPr>
          <p:txBody>
            <a:bodyPr wrap="none">
              <a:spAutoFit/>
            </a:bodyPr>
            <a:lstStyle/>
            <a:p>
              <a:pPr algn="ctr" eaLnBrk="0" hangingPunct="0"/>
              <a:r>
                <a:rPr lang="en-US" sz="1000" dirty="0">
                  <a:latin typeface="Verdana" pitchFamily="34" charset="0"/>
                </a:rPr>
                <a:t>Reservoir 1</a:t>
              </a:r>
            </a:p>
          </p:txBody>
        </p:sp>
        <p:sp>
          <p:nvSpPr>
            <p:cNvPr id="16" name="Text Box 24">
              <a:extLst>
                <a:ext uri="{FF2B5EF4-FFF2-40B4-BE49-F238E27FC236}">
                  <a16:creationId xmlns:a16="http://schemas.microsoft.com/office/drawing/2014/main" id="{50865A36-1950-49D9-0070-49504D1368CC}"/>
                </a:ext>
              </a:extLst>
            </p:cNvPr>
            <p:cNvSpPr txBox="1">
              <a:spLocks noChangeArrowheads="1"/>
            </p:cNvSpPr>
            <p:nvPr/>
          </p:nvSpPr>
          <p:spPr bwMode="auto">
            <a:xfrm>
              <a:off x="5649901" y="4187539"/>
              <a:ext cx="982896" cy="560467"/>
            </a:xfrm>
            <a:prstGeom prst="rect">
              <a:avLst/>
            </a:prstGeom>
            <a:noFill/>
            <a:ln w="9525" algn="ctr">
              <a:noFill/>
              <a:miter lim="800000"/>
              <a:headEnd/>
              <a:tailEnd/>
            </a:ln>
          </p:spPr>
          <p:txBody>
            <a:bodyPr wrap="square">
              <a:spAutoFit/>
            </a:bodyPr>
            <a:lstStyle/>
            <a:p>
              <a:pPr algn="ctr" eaLnBrk="0" hangingPunct="0"/>
              <a:r>
                <a:rPr lang="en-US" sz="1000" dirty="0">
                  <a:latin typeface="Verdana" pitchFamily="34" charset="0"/>
                </a:rPr>
                <a:t>Reservoir 2</a:t>
              </a:r>
            </a:p>
          </p:txBody>
        </p:sp>
        <p:grpSp>
          <p:nvGrpSpPr>
            <p:cNvPr id="17" name="Group 74">
              <a:extLst>
                <a:ext uri="{FF2B5EF4-FFF2-40B4-BE49-F238E27FC236}">
                  <a16:creationId xmlns:a16="http://schemas.microsoft.com/office/drawing/2014/main" id="{3EFF0135-00A1-1D7B-285D-FEAC99894D4E}"/>
                </a:ext>
              </a:extLst>
            </p:cNvPr>
            <p:cNvGrpSpPr/>
            <p:nvPr/>
          </p:nvGrpSpPr>
          <p:grpSpPr>
            <a:xfrm>
              <a:off x="1752600" y="6095997"/>
              <a:ext cx="937324" cy="744286"/>
              <a:chOff x="3471638" y="4702415"/>
              <a:chExt cx="880240" cy="697417"/>
            </a:xfrm>
          </p:grpSpPr>
          <p:sp>
            <p:nvSpPr>
              <p:cNvPr id="72" name="Freeform 81">
                <a:extLst>
                  <a:ext uri="{FF2B5EF4-FFF2-40B4-BE49-F238E27FC236}">
                    <a16:creationId xmlns:a16="http://schemas.microsoft.com/office/drawing/2014/main" id="{F7FE1CBA-9D35-2061-15EC-4FEF545793C7}"/>
                  </a:ext>
                </a:extLst>
              </p:cNvPr>
              <p:cNvSpPr>
                <a:spLocks/>
              </p:cNvSpPr>
              <p:nvPr/>
            </p:nvSpPr>
            <p:spPr bwMode="auto">
              <a:xfrm>
                <a:off x="3471638" y="4702415"/>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73" name="Freeform 82">
                <a:extLst>
                  <a:ext uri="{FF2B5EF4-FFF2-40B4-BE49-F238E27FC236}">
                    <a16:creationId xmlns:a16="http://schemas.microsoft.com/office/drawing/2014/main" id="{9D4E93AC-2995-DED2-5CDD-8C2E4EA7D60F}"/>
                  </a:ext>
                </a:extLst>
              </p:cNvPr>
              <p:cNvSpPr>
                <a:spLocks/>
              </p:cNvSpPr>
              <p:nvPr/>
            </p:nvSpPr>
            <p:spPr bwMode="auto">
              <a:xfrm>
                <a:off x="3499282" y="4896792"/>
                <a:ext cx="852596" cy="193114"/>
              </a:xfrm>
              <a:custGeom>
                <a:avLst/>
                <a:gdLst>
                  <a:gd name="T0" fmla="*/ 0 w 586"/>
                  <a:gd name="T1" fmla="*/ 36 h 317"/>
                  <a:gd name="T2" fmla="*/ 86 w 586"/>
                  <a:gd name="T3" fmla="*/ 30 h 317"/>
                  <a:gd name="T4" fmla="*/ 149 w 586"/>
                  <a:gd name="T5" fmla="*/ 14 h 317"/>
                  <a:gd name="T6" fmla="*/ 190 w 586"/>
                  <a:gd name="T7" fmla="*/ 2 h 317"/>
                  <a:gd name="T8" fmla="*/ 262 w 586"/>
                  <a:gd name="T9" fmla="*/ 3 h 317"/>
                  <a:gd name="T10" fmla="*/ 331 w 586"/>
                  <a:gd name="T11" fmla="*/ 19 h 317"/>
                  <a:gd name="T12" fmla="*/ 425 w 586"/>
                  <a:gd name="T13" fmla="*/ 29 h 317"/>
                  <a:gd name="T14" fmla="*/ 586 w 586"/>
                  <a:gd name="T15" fmla="*/ 3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74" name="Text Box 83">
                <a:extLst>
                  <a:ext uri="{FF2B5EF4-FFF2-40B4-BE49-F238E27FC236}">
                    <a16:creationId xmlns:a16="http://schemas.microsoft.com/office/drawing/2014/main" id="{683AB1A1-B9E1-3316-1651-655BFCFA8A00}"/>
                  </a:ext>
                </a:extLst>
              </p:cNvPr>
              <p:cNvSpPr txBox="1">
                <a:spLocks noChangeArrowheads="1"/>
              </p:cNvSpPr>
              <p:nvPr/>
            </p:nvSpPr>
            <p:spPr bwMode="auto">
              <a:xfrm>
                <a:off x="3713613" y="5117046"/>
                <a:ext cx="628535" cy="282786"/>
              </a:xfrm>
              <a:prstGeom prst="rect">
                <a:avLst/>
              </a:prstGeom>
              <a:noFill/>
              <a:ln w="9525">
                <a:noFill/>
                <a:miter lim="800000"/>
                <a:headEnd/>
                <a:tailEnd/>
              </a:ln>
            </p:spPr>
            <p:txBody>
              <a:bodyPr>
                <a:spAutoFit/>
              </a:bodyPr>
              <a:lstStyle/>
              <a:p>
                <a:pPr>
                  <a:spcBef>
                    <a:spcPct val="50000"/>
                  </a:spcBef>
                </a:pPr>
                <a:r>
                  <a:rPr lang="en-US" sz="800" dirty="0">
                    <a:latin typeface="Arial" charset="0"/>
                  </a:rPr>
                  <a:t>Time</a:t>
                </a:r>
              </a:p>
            </p:txBody>
          </p:sp>
        </p:grpSp>
        <p:sp>
          <p:nvSpPr>
            <p:cNvPr id="18" name="Text Box 84">
              <a:extLst>
                <a:ext uri="{FF2B5EF4-FFF2-40B4-BE49-F238E27FC236}">
                  <a16:creationId xmlns:a16="http://schemas.microsoft.com/office/drawing/2014/main" id="{E4D5CF14-93E4-5073-E6F8-D1BDCA4DEF7A}"/>
                </a:ext>
              </a:extLst>
            </p:cNvPr>
            <p:cNvSpPr txBox="1">
              <a:spLocks noChangeArrowheads="1"/>
            </p:cNvSpPr>
            <p:nvPr/>
          </p:nvSpPr>
          <p:spPr bwMode="auto">
            <a:xfrm rot="16200000">
              <a:off x="1128316" y="6014597"/>
              <a:ext cx="998386" cy="267632"/>
            </a:xfrm>
            <a:prstGeom prst="rect">
              <a:avLst/>
            </a:prstGeom>
            <a:noFill/>
            <a:ln w="9525">
              <a:noFill/>
              <a:miter lim="800000"/>
              <a:headEnd/>
              <a:tailEnd/>
            </a:ln>
          </p:spPr>
          <p:txBody>
            <a:bodyPr wrap="square">
              <a:spAutoFit/>
            </a:bodyPr>
            <a:lstStyle/>
            <a:p>
              <a:pPr>
                <a:spcBef>
                  <a:spcPct val="50000"/>
                </a:spcBef>
              </a:pPr>
              <a:r>
                <a:rPr lang="en-US" sz="800" dirty="0" err="1">
                  <a:latin typeface="Arial" charset="0"/>
                </a:rPr>
                <a:t>Ouflow</a:t>
              </a:r>
              <a:r>
                <a:rPr lang="en-US" sz="800" dirty="0">
                  <a:latin typeface="Arial" charset="0"/>
                </a:rPr>
                <a:t>, </a:t>
              </a:r>
              <a:r>
                <a:rPr lang="en-US" sz="800" dirty="0" err="1">
                  <a:latin typeface="Arial" charset="0"/>
                </a:rPr>
                <a:t>Q</a:t>
              </a:r>
              <a:r>
                <a:rPr lang="en-US" sz="800" baseline="-25000" dirty="0" err="1">
                  <a:latin typeface="Arial" charset="0"/>
                </a:rPr>
                <a:t>o</a:t>
              </a:r>
              <a:endParaRPr lang="en-US" sz="800" baseline="-25000" dirty="0">
                <a:latin typeface="Arial" charset="0"/>
              </a:endParaRPr>
            </a:p>
          </p:txBody>
        </p:sp>
        <p:grpSp>
          <p:nvGrpSpPr>
            <p:cNvPr id="19" name="Group 62">
              <a:extLst>
                <a:ext uri="{FF2B5EF4-FFF2-40B4-BE49-F238E27FC236}">
                  <a16:creationId xmlns:a16="http://schemas.microsoft.com/office/drawing/2014/main" id="{7241150C-2C70-31D3-416B-D78A90F2FBE3}"/>
                </a:ext>
              </a:extLst>
            </p:cNvPr>
            <p:cNvGrpSpPr/>
            <p:nvPr/>
          </p:nvGrpSpPr>
          <p:grpSpPr>
            <a:xfrm>
              <a:off x="354906" y="2177361"/>
              <a:ext cx="1236541" cy="1089218"/>
              <a:chOff x="1250679" y="1779104"/>
              <a:chExt cx="1161235" cy="1020623"/>
            </a:xfrm>
          </p:grpSpPr>
          <p:sp>
            <p:nvSpPr>
              <p:cNvPr id="68" name="Freeform 87">
                <a:extLst>
                  <a:ext uri="{FF2B5EF4-FFF2-40B4-BE49-F238E27FC236}">
                    <a16:creationId xmlns:a16="http://schemas.microsoft.com/office/drawing/2014/main" id="{C17D852E-B7DF-5362-EBC5-F1D77661D0AF}"/>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9" name="Freeform 88">
                <a:extLst>
                  <a:ext uri="{FF2B5EF4-FFF2-40B4-BE49-F238E27FC236}">
                    <a16:creationId xmlns:a16="http://schemas.microsoft.com/office/drawing/2014/main" id="{0896F753-13A6-AA4E-CA88-C236B8A14936}"/>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70" name="Text Box 89">
                <a:extLst>
                  <a:ext uri="{FF2B5EF4-FFF2-40B4-BE49-F238E27FC236}">
                    <a16:creationId xmlns:a16="http://schemas.microsoft.com/office/drawing/2014/main" id="{148E12B6-EE6E-A815-5F8A-A25C4C6BA695}"/>
                  </a:ext>
                </a:extLst>
              </p:cNvPr>
              <p:cNvSpPr txBox="1">
                <a:spLocks noChangeArrowheads="1"/>
              </p:cNvSpPr>
              <p:nvPr/>
            </p:nvSpPr>
            <p:spPr bwMode="auto">
              <a:xfrm>
                <a:off x="1783379" y="2516942"/>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71" name="Text Box 90">
                <a:extLst>
                  <a:ext uri="{FF2B5EF4-FFF2-40B4-BE49-F238E27FC236}">
                    <a16:creationId xmlns:a16="http://schemas.microsoft.com/office/drawing/2014/main" id="{DACA4E22-25E6-3E14-363C-F2219172FCFD}"/>
                  </a:ext>
                </a:extLst>
              </p:cNvPr>
              <p:cNvSpPr txBox="1">
                <a:spLocks noChangeArrowheads="1"/>
              </p:cNvSpPr>
              <p:nvPr/>
            </p:nvSpPr>
            <p:spPr bwMode="auto">
              <a:xfrm rot="16200000">
                <a:off x="960964" y="2068819"/>
                <a:ext cx="830763"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a:t>
                </a:r>
                <a:r>
                  <a:rPr lang="en-US" sz="800" dirty="0">
                    <a:solidFill>
                      <a:schemeClr val="bg1"/>
                    </a:solidFill>
                    <a:latin typeface="Arial" charset="0"/>
                  </a:rPr>
                  <a:t>,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grpSp>
          <p:nvGrpSpPr>
            <p:cNvPr id="20" name="Group 63">
              <a:extLst>
                <a:ext uri="{FF2B5EF4-FFF2-40B4-BE49-F238E27FC236}">
                  <a16:creationId xmlns:a16="http://schemas.microsoft.com/office/drawing/2014/main" id="{808214E8-B244-828E-E324-0C609AB9E7AA}"/>
                </a:ext>
              </a:extLst>
            </p:cNvPr>
            <p:cNvGrpSpPr/>
            <p:nvPr/>
          </p:nvGrpSpPr>
          <p:grpSpPr>
            <a:xfrm>
              <a:off x="5174014" y="2255147"/>
              <a:ext cx="1236542" cy="1089219"/>
              <a:chOff x="1250679" y="1779104"/>
              <a:chExt cx="1161236" cy="1020625"/>
            </a:xfrm>
          </p:grpSpPr>
          <p:sp>
            <p:nvSpPr>
              <p:cNvPr id="64" name="Freeform 87">
                <a:extLst>
                  <a:ext uri="{FF2B5EF4-FFF2-40B4-BE49-F238E27FC236}">
                    <a16:creationId xmlns:a16="http://schemas.microsoft.com/office/drawing/2014/main" id="{7819C036-E581-4A61-7A28-E7278C0594E4}"/>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5" name="Freeform 88">
                <a:extLst>
                  <a:ext uri="{FF2B5EF4-FFF2-40B4-BE49-F238E27FC236}">
                    <a16:creationId xmlns:a16="http://schemas.microsoft.com/office/drawing/2014/main" id="{3864C08F-049E-CF49-11DB-23D1E9266691}"/>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66" name="Text Box 89">
                <a:extLst>
                  <a:ext uri="{FF2B5EF4-FFF2-40B4-BE49-F238E27FC236}">
                    <a16:creationId xmlns:a16="http://schemas.microsoft.com/office/drawing/2014/main" id="{3BF3160C-AC8D-3BD6-1049-7089201D202C}"/>
                  </a:ext>
                </a:extLst>
              </p:cNvPr>
              <p:cNvSpPr txBox="1">
                <a:spLocks noChangeArrowheads="1"/>
              </p:cNvSpPr>
              <p:nvPr/>
            </p:nvSpPr>
            <p:spPr bwMode="auto">
              <a:xfrm>
                <a:off x="1783380" y="2516944"/>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67" name="Text Box 90">
                <a:extLst>
                  <a:ext uri="{FF2B5EF4-FFF2-40B4-BE49-F238E27FC236}">
                    <a16:creationId xmlns:a16="http://schemas.microsoft.com/office/drawing/2014/main" id="{CF1E02E2-B670-BD0B-65E0-8480668B684F}"/>
                  </a:ext>
                </a:extLst>
              </p:cNvPr>
              <p:cNvSpPr txBox="1">
                <a:spLocks noChangeArrowheads="1"/>
              </p:cNvSpPr>
              <p:nvPr/>
            </p:nvSpPr>
            <p:spPr bwMode="auto">
              <a:xfrm rot="16200000">
                <a:off x="960964" y="2068819"/>
                <a:ext cx="830764"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grpSp>
          <p:nvGrpSpPr>
            <p:cNvPr id="21" name="Group 68">
              <a:extLst>
                <a:ext uri="{FF2B5EF4-FFF2-40B4-BE49-F238E27FC236}">
                  <a16:creationId xmlns:a16="http://schemas.microsoft.com/office/drawing/2014/main" id="{4F9D8316-6A0F-F474-CFCA-9712FC3AE528}"/>
                </a:ext>
              </a:extLst>
            </p:cNvPr>
            <p:cNvGrpSpPr/>
            <p:nvPr/>
          </p:nvGrpSpPr>
          <p:grpSpPr>
            <a:xfrm>
              <a:off x="7057910" y="3655285"/>
              <a:ext cx="1236542" cy="1089219"/>
              <a:chOff x="1250679" y="1779104"/>
              <a:chExt cx="1161236" cy="1020625"/>
            </a:xfrm>
          </p:grpSpPr>
          <p:sp>
            <p:nvSpPr>
              <p:cNvPr id="60" name="Freeform 87">
                <a:extLst>
                  <a:ext uri="{FF2B5EF4-FFF2-40B4-BE49-F238E27FC236}">
                    <a16:creationId xmlns:a16="http://schemas.microsoft.com/office/drawing/2014/main" id="{E488F31E-19B9-B7FA-96FA-A9E8118D5FAE}"/>
                  </a:ext>
                </a:extLst>
              </p:cNvPr>
              <p:cNvSpPr>
                <a:spLocks/>
              </p:cNvSpPr>
              <p:nvPr/>
            </p:nvSpPr>
            <p:spPr bwMode="auto">
              <a:xfrm>
                <a:off x="1501646" y="2102312"/>
                <a:ext cx="872966" cy="437979"/>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61" name="Freeform 88">
                <a:extLst>
                  <a:ext uri="{FF2B5EF4-FFF2-40B4-BE49-F238E27FC236}">
                    <a16:creationId xmlns:a16="http://schemas.microsoft.com/office/drawing/2014/main" id="{B81737CC-AD6F-878C-9EEA-018C5C8890A5}"/>
                  </a:ext>
                </a:extLst>
              </p:cNvPr>
              <p:cNvSpPr>
                <a:spLocks/>
              </p:cNvSpPr>
              <p:nvPr/>
            </p:nvSpPr>
            <p:spPr bwMode="auto">
              <a:xfrm>
                <a:off x="1529290" y="2089690"/>
                <a:ext cx="852597" cy="400113"/>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317">
                    <a:moveTo>
                      <a:pt x="0" y="317"/>
                    </a:moveTo>
                    <a:cubicBezTo>
                      <a:pt x="14" y="309"/>
                      <a:pt x="61" y="300"/>
                      <a:pt x="86" y="268"/>
                    </a:cubicBezTo>
                    <a:cubicBezTo>
                      <a:pt x="111" y="236"/>
                      <a:pt x="132" y="166"/>
                      <a:pt x="149" y="124"/>
                    </a:cubicBezTo>
                    <a:cubicBezTo>
                      <a:pt x="166" y="82"/>
                      <a:pt x="171" y="32"/>
                      <a:pt x="190" y="16"/>
                    </a:cubicBezTo>
                    <a:cubicBezTo>
                      <a:pt x="209" y="0"/>
                      <a:pt x="239" y="3"/>
                      <a:pt x="262" y="29"/>
                    </a:cubicBezTo>
                    <a:cubicBezTo>
                      <a:pt x="285" y="55"/>
                      <a:pt x="304" y="131"/>
                      <a:pt x="331" y="170"/>
                    </a:cubicBezTo>
                    <a:cubicBezTo>
                      <a:pt x="358" y="209"/>
                      <a:pt x="382" y="240"/>
                      <a:pt x="425" y="264"/>
                    </a:cubicBezTo>
                    <a:cubicBezTo>
                      <a:pt x="468" y="288"/>
                      <a:pt x="553" y="305"/>
                      <a:pt x="586" y="316"/>
                    </a:cubicBezTo>
                  </a:path>
                </a:pathLst>
              </a:custGeom>
              <a:noFill/>
              <a:ln w="19050" cmpd="sng">
                <a:solidFill>
                  <a:schemeClr val="tx1"/>
                </a:solidFill>
                <a:round/>
                <a:headEnd/>
                <a:tailEnd/>
              </a:ln>
            </p:spPr>
            <p:txBody>
              <a:bodyPr/>
              <a:lstStyle/>
              <a:p>
                <a:endParaRPr lang="en-US"/>
              </a:p>
            </p:txBody>
          </p:sp>
          <p:sp>
            <p:nvSpPr>
              <p:cNvPr id="62" name="Text Box 89">
                <a:extLst>
                  <a:ext uri="{FF2B5EF4-FFF2-40B4-BE49-F238E27FC236}">
                    <a16:creationId xmlns:a16="http://schemas.microsoft.com/office/drawing/2014/main" id="{0C451EF0-A3DC-E3A7-4062-C103C1DBC38C}"/>
                  </a:ext>
                </a:extLst>
              </p:cNvPr>
              <p:cNvSpPr txBox="1">
                <a:spLocks noChangeArrowheads="1"/>
              </p:cNvSpPr>
              <p:nvPr/>
            </p:nvSpPr>
            <p:spPr bwMode="auto">
              <a:xfrm>
                <a:off x="1783380" y="2516944"/>
                <a:ext cx="628535" cy="282785"/>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63" name="Text Box 90">
                <a:extLst>
                  <a:ext uri="{FF2B5EF4-FFF2-40B4-BE49-F238E27FC236}">
                    <a16:creationId xmlns:a16="http://schemas.microsoft.com/office/drawing/2014/main" id="{A9BDC7F5-6DCB-F16D-43A2-F3F4ADD65AD1}"/>
                  </a:ext>
                </a:extLst>
              </p:cNvPr>
              <p:cNvSpPr txBox="1">
                <a:spLocks noChangeArrowheads="1"/>
              </p:cNvSpPr>
              <p:nvPr/>
            </p:nvSpPr>
            <p:spPr bwMode="auto">
              <a:xfrm rot="16200000">
                <a:off x="960964" y="2068819"/>
                <a:ext cx="830764" cy="251333"/>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grpSp>
        <p:sp>
          <p:nvSpPr>
            <p:cNvPr id="22" name="TextBox 21">
              <a:extLst>
                <a:ext uri="{FF2B5EF4-FFF2-40B4-BE49-F238E27FC236}">
                  <a16:creationId xmlns:a16="http://schemas.microsoft.com/office/drawing/2014/main" id="{9EF5A3A5-D301-E480-920B-638BFC1128C3}"/>
                </a:ext>
              </a:extLst>
            </p:cNvPr>
            <p:cNvSpPr txBox="1"/>
            <p:nvPr/>
          </p:nvSpPr>
          <p:spPr>
            <a:xfrm>
              <a:off x="2667000" y="269156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3" name="TextBox 22">
              <a:extLst>
                <a:ext uri="{FF2B5EF4-FFF2-40B4-BE49-F238E27FC236}">
                  <a16:creationId xmlns:a16="http://schemas.microsoft.com/office/drawing/2014/main" id="{427CDE11-4140-BEE4-F54B-62562779FF7B}"/>
                </a:ext>
              </a:extLst>
            </p:cNvPr>
            <p:cNvSpPr txBox="1"/>
            <p:nvPr/>
          </p:nvSpPr>
          <p:spPr>
            <a:xfrm>
              <a:off x="1204086" y="205740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4" name="TextBox 23">
              <a:extLst>
                <a:ext uri="{FF2B5EF4-FFF2-40B4-BE49-F238E27FC236}">
                  <a16:creationId xmlns:a16="http://schemas.microsoft.com/office/drawing/2014/main" id="{BF60B5DA-6CDA-1D41-EB32-17E988DFA90C}"/>
                </a:ext>
              </a:extLst>
            </p:cNvPr>
            <p:cNvSpPr txBox="1"/>
            <p:nvPr/>
          </p:nvSpPr>
          <p:spPr>
            <a:xfrm>
              <a:off x="4510284" y="2292297"/>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5" name="TextBox 24">
              <a:extLst>
                <a:ext uri="{FF2B5EF4-FFF2-40B4-BE49-F238E27FC236}">
                  <a16:creationId xmlns:a16="http://schemas.microsoft.com/office/drawing/2014/main" id="{6BFB981C-BB22-3970-8589-70C58E3A2FA3}"/>
                </a:ext>
              </a:extLst>
            </p:cNvPr>
            <p:cNvSpPr txBox="1"/>
            <p:nvPr/>
          </p:nvSpPr>
          <p:spPr>
            <a:xfrm>
              <a:off x="4425897" y="2696598"/>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6" name="TextBox 25">
              <a:extLst>
                <a:ext uri="{FF2B5EF4-FFF2-40B4-BE49-F238E27FC236}">
                  <a16:creationId xmlns:a16="http://schemas.microsoft.com/office/drawing/2014/main" id="{B4F3BFCF-ADC7-B631-4913-A5FF3D87E27D}"/>
                </a:ext>
              </a:extLst>
            </p:cNvPr>
            <p:cNvSpPr txBox="1"/>
            <p:nvPr/>
          </p:nvSpPr>
          <p:spPr>
            <a:xfrm>
              <a:off x="4150064" y="3277230"/>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7" name="TextBox 26">
              <a:extLst>
                <a:ext uri="{FF2B5EF4-FFF2-40B4-BE49-F238E27FC236}">
                  <a16:creationId xmlns:a16="http://schemas.microsoft.com/office/drawing/2014/main" id="{A75346F7-9960-7266-9873-C871782DEBA8}"/>
                </a:ext>
              </a:extLst>
            </p:cNvPr>
            <p:cNvSpPr txBox="1"/>
            <p:nvPr/>
          </p:nvSpPr>
          <p:spPr>
            <a:xfrm>
              <a:off x="6049398" y="3467415"/>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8" name="TextBox 27">
              <a:extLst>
                <a:ext uri="{FF2B5EF4-FFF2-40B4-BE49-F238E27FC236}">
                  <a16:creationId xmlns:a16="http://schemas.microsoft.com/office/drawing/2014/main" id="{AFDEE231-A7FF-B092-0A1A-E0AF79B3B570}"/>
                </a:ext>
              </a:extLst>
            </p:cNvPr>
            <p:cNvSpPr txBox="1"/>
            <p:nvPr/>
          </p:nvSpPr>
          <p:spPr>
            <a:xfrm>
              <a:off x="5636280" y="3537319"/>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29" name="TextBox 28">
              <a:extLst>
                <a:ext uri="{FF2B5EF4-FFF2-40B4-BE49-F238E27FC236}">
                  <a16:creationId xmlns:a16="http://schemas.microsoft.com/office/drawing/2014/main" id="{788908D2-E1B5-00F5-277D-A3DA6E6BCC0B}"/>
                </a:ext>
              </a:extLst>
            </p:cNvPr>
            <p:cNvSpPr txBox="1"/>
            <p:nvPr/>
          </p:nvSpPr>
          <p:spPr>
            <a:xfrm>
              <a:off x="3923355" y="3771585"/>
              <a:ext cx="1219200" cy="2198751"/>
            </a:xfrm>
            <a:prstGeom prst="rect">
              <a:avLst/>
            </a:prstGeom>
            <a:noFill/>
          </p:spPr>
          <p:txBody>
            <a:bodyPr wrap="square" rtlCol="0">
              <a:spAutoFit/>
            </a:bodyPr>
            <a:lstStyle/>
            <a:p>
              <a:r>
                <a:rPr lang="en-US" sz="9600" dirty="0">
                  <a:latin typeface="Arial Rounded MT Bold" pitchFamily="34" charset="0"/>
                </a:rPr>
                <a:t>.</a:t>
              </a:r>
            </a:p>
          </p:txBody>
        </p:sp>
        <p:sp>
          <p:nvSpPr>
            <p:cNvPr id="30" name="TextBox 29">
              <a:extLst>
                <a:ext uri="{FF2B5EF4-FFF2-40B4-BE49-F238E27FC236}">
                  <a16:creationId xmlns:a16="http://schemas.microsoft.com/office/drawing/2014/main" id="{192914ED-AE1C-3C7F-2F9A-C60DDF06CDCA}"/>
                </a:ext>
              </a:extLst>
            </p:cNvPr>
            <p:cNvSpPr txBox="1"/>
            <p:nvPr/>
          </p:nvSpPr>
          <p:spPr>
            <a:xfrm>
              <a:off x="3352800" y="4953000"/>
              <a:ext cx="1219200" cy="2198751"/>
            </a:xfrm>
            <a:prstGeom prst="rect">
              <a:avLst/>
            </a:prstGeom>
            <a:noFill/>
          </p:spPr>
          <p:txBody>
            <a:bodyPr wrap="square" rtlCol="0">
              <a:spAutoFit/>
            </a:bodyPr>
            <a:lstStyle/>
            <a:p>
              <a:r>
                <a:rPr lang="en-US" sz="9600" dirty="0">
                  <a:latin typeface="Arial Rounded MT Bold" pitchFamily="34" charset="0"/>
                </a:rPr>
                <a:t>.</a:t>
              </a:r>
            </a:p>
          </p:txBody>
        </p:sp>
        <p:cxnSp>
          <p:nvCxnSpPr>
            <p:cNvPr id="31" name="Straight Arrow Connector 30">
              <a:extLst>
                <a:ext uri="{FF2B5EF4-FFF2-40B4-BE49-F238E27FC236}">
                  <a16:creationId xmlns:a16="http://schemas.microsoft.com/office/drawing/2014/main" id="{F974D6EC-4890-D823-3D22-419E457B0B26}"/>
                </a:ext>
              </a:extLst>
            </p:cNvPr>
            <p:cNvCxnSpPr/>
            <p:nvPr/>
          </p:nvCxnSpPr>
          <p:spPr>
            <a:xfrm flipH="1">
              <a:off x="4953000" y="3048000"/>
              <a:ext cx="685800" cy="381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471F4C7-8236-76B2-2B40-470A92F62ABD}"/>
                </a:ext>
              </a:extLst>
            </p:cNvPr>
            <p:cNvCxnSpPr/>
            <p:nvPr/>
          </p:nvCxnSpPr>
          <p:spPr>
            <a:xfrm flipH="1">
              <a:off x="4800600" y="3429000"/>
              <a:ext cx="1676400" cy="457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0416A40-5A97-B614-63C7-B3A691CCE95B}"/>
                </a:ext>
              </a:extLst>
            </p:cNvPr>
            <p:cNvCxnSpPr/>
            <p:nvPr/>
          </p:nvCxnSpPr>
          <p:spPr>
            <a:xfrm flipV="1">
              <a:off x="2133600" y="6096000"/>
              <a:ext cx="1524000" cy="304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689684D-3DC3-4A4D-35BA-404B3AF06746}"/>
                </a:ext>
              </a:extLst>
            </p:cNvPr>
            <p:cNvCxnSpPr/>
            <p:nvPr/>
          </p:nvCxnSpPr>
          <p:spPr>
            <a:xfrm>
              <a:off x="990600" y="2895600"/>
              <a:ext cx="457200" cy="228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5515256-52C0-2C95-64B2-F75C68154AB1}"/>
                </a:ext>
              </a:extLst>
            </p:cNvPr>
            <p:cNvCxnSpPr/>
            <p:nvPr/>
          </p:nvCxnSpPr>
          <p:spPr>
            <a:xfrm flipH="1">
              <a:off x="2971800" y="3048000"/>
              <a:ext cx="609600" cy="762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5A6245D8-44AC-6373-3683-2B3AB4E97CEB}"/>
                </a:ext>
              </a:extLst>
            </p:cNvPr>
            <p:cNvCxnSpPr/>
            <p:nvPr/>
          </p:nvCxnSpPr>
          <p:spPr>
            <a:xfrm flipH="1">
              <a:off x="6400800" y="4495800"/>
              <a:ext cx="990600" cy="152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Freeform 87">
              <a:extLst>
                <a:ext uri="{FF2B5EF4-FFF2-40B4-BE49-F238E27FC236}">
                  <a16:creationId xmlns:a16="http://schemas.microsoft.com/office/drawing/2014/main" id="{7BCF4F8B-6618-E3C0-F975-2775C1FC8CE4}"/>
                </a:ext>
              </a:extLst>
            </p:cNvPr>
            <p:cNvSpPr>
              <a:spLocks/>
            </p:cNvSpPr>
            <p:nvPr/>
          </p:nvSpPr>
          <p:spPr bwMode="auto">
            <a:xfrm>
              <a:off x="6794348" y="28595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38" name="Text Box 89">
              <a:extLst>
                <a:ext uri="{FF2B5EF4-FFF2-40B4-BE49-F238E27FC236}">
                  <a16:creationId xmlns:a16="http://schemas.microsoft.com/office/drawing/2014/main" id="{A7193F5A-4086-4346-4372-883B5915CBDD}"/>
                </a:ext>
              </a:extLst>
            </p:cNvPr>
            <p:cNvSpPr txBox="1">
              <a:spLocks noChangeArrowheads="1"/>
            </p:cNvSpPr>
            <p:nvPr/>
          </p:nvSpPr>
          <p:spPr bwMode="auto">
            <a:xfrm>
              <a:off x="7094351" y="330202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39" name="Text Box 90">
              <a:extLst>
                <a:ext uri="{FF2B5EF4-FFF2-40B4-BE49-F238E27FC236}">
                  <a16:creationId xmlns:a16="http://schemas.microsoft.com/office/drawing/2014/main" id="{07BDA1CA-0E76-7A7C-C659-C6F06DE49E8B}"/>
                </a:ext>
              </a:extLst>
            </p:cNvPr>
            <p:cNvSpPr txBox="1">
              <a:spLocks noChangeArrowheads="1"/>
            </p:cNvSpPr>
            <p:nvPr/>
          </p:nvSpPr>
          <p:spPr bwMode="auto">
            <a:xfrm rot="16200000">
              <a:off x="6217624" y="28240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0" name="Freeform 87">
              <a:extLst>
                <a:ext uri="{FF2B5EF4-FFF2-40B4-BE49-F238E27FC236}">
                  <a16:creationId xmlns:a16="http://schemas.microsoft.com/office/drawing/2014/main" id="{B4DDF7A2-7931-A1BE-6352-5DA6F24DC00B}"/>
                </a:ext>
              </a:extLst>
            </p:cNvPr>
            <p:cNvSpPr>
              <a:spLocks/>
            </p:cNvSpPr>
            <p:nvPr/>
          </p:nvSpPr>
          <p:spPr bwMode="auto">
            <a:xfrm>
              <a:off x="3517748" y="25547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1" name="Freeform 88">
              <a:extLst>
                <a:ext uri="{FF2B5EF4-FFF2-40B4-BE49-F238E27FC236}">
                  <a16:creationId xmlns:a16="http://schemas.microsoft.com/office/drawing/2014/main" id="{C27E3707-D206-E615-86FE-84B0C001A70E}"/>
                </a:ext>
              </a:extLst>
            </p:cNvPr>
            <p:cNvSpPr>
              <a:spLocks/>
            </p:cNvSpPr>
            <p:nvPr/>
          </p:nvSpPr>
          <p:spPr bwMode="auto">
            <a:xfrm>
              <a:off x="3547185" y="2662507"/>
              <a:ext cx="907888" cy="30575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656 h 9656"/>
                <a:gd name="connsiteX1" fmla="*/ 1468 w 10000"/>
                <a:gd name="connsiteY1" fmla="*/ 8110 h 9656"/>
                <a:gd name="connsiteX2" fmla="*/ 2543 w 10000"/>
                <a:gd name="connsiteY2" fmla="*/ 3568 h 9656"/>
                <a:gd name="connsiteX3" fmla="*/ 3242 w 10000"/>
                <a:gd name="connsiteY3" fmla="*/ 161 h 9656"/>
                <a:gd name="connsiteX4" fmla="*/ 4573 w 10000"/>
                <a:gd name="connsiteY4" fmla="*/ 2601 h 9656"/>
                <a:gd name="connsiteX5" fmla="*/ 5648 w 10000"/>
                <a:gd name="connsiteY5" fmla="*/ 5019 h 9656"/>
                <a:gd name="connsiteX6" fmla="*/ 7253 w 10000"/>
                <a:gd name="connsiteY6" fmla="*/ 7984 h 9656"/>
                <a:gd name="connsiteX7" fmla="*/ 10000 w 10000"/>
                <a:gd name="connsiteY7" fmla="*/ 9624 h 9656"/>
                <a:gd name="connsiteX0" fmla="*/ 0 w 10000"/>
                <a:gd name="connsiteY0" fmla="*/ 7723 h 7723"/>
                <a:gd name="connsiteX1" fmla="*/ 1468 w 10000"/>
                <a:gd name="connsiteY1" fmla="*/ 6122 h 7723"/>
                <a:gd name="connsiteX2" fmla="*/ 2543 w 10000"/>
                <a:gd name="connsiteY2" fmla="*/ 1418 h 7723"/>
                <a:gd name="connsiteX3" fmla="*/ 2895 w 10000"/>
                <a:gd name="connsiteY3" fmla="*/ 416 h 7723"/>
                <a:gd name="connsiteX4" fmla="*/ 4573 w 10000"/>
                <a:gd name="connsiteY4" fmla="*/ 417 h 7723"/>
                <a:gd name="connsiteX5" fmla="*/ 5648 w 10000"/>
                <a:gd name="connsiteY5" fmla="*/ 2921 h 7723"/>
                <a:gd name="connsiteX6" fmla="*/ 7253 w 10000"/>
                <a:gd name="connsiteY6" fmla="*/ 5991 h 7723"/>
                <a:gd name="connsiteX7" fmla="*/ 10000 w 10000"/>
                <a:gd name="connsiteY7" fmla="*/ 7690 h 7723"/>
                <a:gd name="connsiteX0" fmla="*/ 0 w 10000"/>
                <a:gd name="connsiteY0" fmla="*/ 9602 h 9602"/>
                <a:gd name="connsiteX1" fmla="*/ 1468 w 10000"/>
                <a:gd name="connsiteY1" fmla="*/ 7529 h 9602"/>
                <a:gd name="connsiteX2" fmla="*/ 2543 w 10000"/>
                <a:gd name="connsiteY2" fmla="*/ 1438 h 9602"/>
                <a:gd name="connsiteX3" fmla="*/ 2055 w 10000"/>
                <a:gd name="connsiteY3" fmla="*/ 2534 h 9602"/>
                <a:gd name="connsiteX4" fmla="*/ 4573 w 10000"/>
                <a:gd name="connsiteY4" fmla="*/ 142 h 9602"/>
                <a:gd name="connsiteX5" fmla="*/ 5648 w 10000"/>
                <a:gd name="connsiteY5" fmla="*/ 3384 h 9602"/>
                <a:gd name="connsiteX6" fmla="*/ 7253 w 10000"/>
                <a:gd name="connsiteY6" fmla="*/ 7359 h 9602"/>
                <a:gd name="connsiteX7" fmla="*/ 10000 w 10000"/>
                <a:gd name="connsiteY7" fmla="*/ 9559 h 9602"/>
                <a:gd name="connsiteX0" fmla="*/ 0 w 10000"/>
                <a:gd name="connsiteY0" fmla="*/ 10000 h 10000"/>
                <a:gd name="connsiteX1" fmla="*/ 1468 w 10000"/>
                <a:gd name="connsiteY1" fmla="*/ 7841 h 10000"/>
                <a:gd name="connsiteX2" fmla="*/ 2055 w 10000"/>
                <a:gd name="connsiteY2" fmla="*/ 2639 h 10000"/>
                <a:gd name="connsiteX3" fmla="*/ 4573 w 10000"/>
                <a:gd name="connsiteY3" fmla="*/ 148 h 10000"/>
                <a:gd name="connsiteX4" fmla="*/ 5648 w 10000"/>
                <a:gd name="connsiteY4" fmla="*/ 3524 h 10000"/>
                <a:gd name="connsiteX5" fmla="*/ 7253 w 10000"/>
                <a:gd name="connsiteY5" fmla="*/ 7664 h 10000"/>
                <a:gd name="connsiteX6" fmla="*/ 10000 w 10000"/>
                <a:gd name="connsiteY6" fmla="*/ 995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0" y="10000"/>
                  </a:moveTo>
                  <a:cubicBezTo>
                    <a:pt x="239" y="9648"/>
                    <a:pt x="1126" y="9068"/>
                    <a:pt x="1468" y="7841"/>
                  </a:cubicBezTo>
                  <a:cubicBezTo>
                    <a:pt x="1811" y="6614"/>
                    <a:pt x="1538" y="3921"/>
                    <a:pt x="2055" y="2639"/>
                  </a:cubicBezTo>
                  <a:cubicBezTo>
                    <a:pt x="2572" y="1357"/>
                    <a:pt x="3974" y="0"/>
                    <a:pt x="4573" y="148"/>
                  </a:cubicBezTo>
                  <a:cubicBezTo>
                    <a:pt x="5172" y="296"/>
                    <a:pt x="5201" y="2271"/>
                    <a:pt x="5648" y="3524"/>
                  </a:cubicBezTo>
                  <a:cubicBezTo>
                    <a:pt x="6095" y="4777"/>
                    <a:pt x="6519" y="6607"/>
                    <a:pt x="7253" y="7664"/>
                  </a:cubicBezTo>
                  <a:cubicBezTo>
                    <a:pt x="7986" y="8721"/>
                    <a:pt x="9437" y="9470"/>
                    <a:pt x="10000" y="9955"/>
                  </a:cubicBezTo>
                </a:path>
              </a:pathLst>
            </a:custGeom>
            <a:noFill/>
            <a:ln w="19050" cmpd="sng">
              <a:solidFill>
                <a:schemeClr val="tx1"/>
              </a:solidFill>
              <a:round/>
              <a:headEnd/>
              <a:tailEnd/>
            </a:ln>
          </p:spPr>
          <p:txBody>
            <a:bodyPr/>
            <a:lstStyle/>
            <a:p>
              <a:endParaRPr lang="en-US"/>
            </a:p>
          </p:txBody>
        </p:sp>
        <p:sp>
          <p:nvSpPr>
            <p:cNvPr id="42" name="Text Box 89">
              <a:extLst>
                <a:ext uri="{FF2B5EF4-FFF2-40B4-BE49-F238E27FC236}">
                  <a16:creationId xmlns:a16="http://schemas.microsoft.com/office/drawing/2014/main" id="{D83A2C6E-EF40-89FD-3772-718E67A8EAD3}"/>
                </a:ext>
              </a:extLst>
            </p:cNvPr>
            <p:cNvSpPr txBox="1">
              <a:spLocks noChangeArrowheads="1"/>
            </p:cNvSpPr>
            <p:nvPr/>
          </p:nvSpPr>
          <p:spPr bwMode="auto">
            <a:xfrm>
              <a:off x="3817751" y="2997226"/>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43" name="Text Box 90">
              <a:extLst>
                <a:ext uri="{FF2B5EF4-FFF2-40B4-BE49-F238E27FC236}">
                  <a16:creationId xmlns:a16="http://schemas.microsoft.com/office/drawing/2014/main" id="{350B7B0A-2B97-2303-7BB0-71C1DCD68B49}"/>
                </a:ext>
              </a:extLst>
            </p:cNvPr>
            <p:cNvSpPr txBox="1">
              <a:spLocks noChangeArrowheads="1"/>
            </p:cNvSpPr>
            <p:nvPr/>
          </p:nvSpPr>
          <p:spPr bwMode="auto">
            <a:xfrm rot="16200000">
              <a:off x="2941025" y="25192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4" name="Freeform 87">
              <a:extLst>
                <a:ext uri="{FF2B5EF4-FFF2-40B4-BE49-F238E27FC236}">
                  <a16:creationId xmlns:a16="http://schemas.microsoft.com/office/drawing/2014/main" id="{60BF55F8-110E-8A05-EB40-9B1D5F75BCBC}"/>
                </a:ext>
              </a:extLst>
            </p:cNvPr>
            <p:cNvSpPr>
              <a:spLocks/>
            </p:cNvSpPr>
            <p:nvPr/>
          </p:nvSpPr>
          <p:spPr bwMode="auto">
            <a:xfrm>
              <a:off x="6599963" y="549987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5" name="Freeform 88">
              <a:extLst>
                <a:ext uri="{FF2B5EF4-FFF2-40B4-BE49-F238E27FC236}">
                  <a16:creationId xmlns:a16="http://schemas.microsoft.com/office/drawing/2014/main" id="{956B31B8-1C73-69A7-18F6-9C0FC6A97DDB}"/>
                </a:ext>
              </a:extLst>
            </p:cNvPr>
            <p:cNvSpPr>
              <a:spLocks/>
            </p:cNvSpPr>
            <p:nvPr/>
          </p:nvSpPr>
          <p:spPr bwMode="auto">
            <a:xfrm>
              <a:off x="6629400" y="5562616"/>
              <a:ext cx="907888" cy="35078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10532 h 10532"/>
                <a:gd name="connsiteX1" fmla="*/ 1468 w 10000"/>
                <a:gd name="connsiteY1" fmla="*/ 8986 h 10532"/>
                <a:gd name="connsiteX2" fmla="*/ 3357 w 10000"/>
                <a:gd name="connsiteY2" fmla="*/ 7670 h 10532"/>
                <a:gd name="connsiteX3" fmla="*/ 3242 w 10000"/>
                <a:gd name="connsiteY3" fmla="*/ 1037 h 10532"/>
                <a:gd name="connsiteX4" fmla="*/ 4471 w 10000"/>
                <a:gd name="connsiteY4" fmla="*/ 1447 h 10532"/>
                <a:gd name="connsiteX5" fmla="*/ 5648 w 10000"/>
                <a:gd name="connsiteY5" fmla="*/ 5895 h 10532"/>
                <a:gd name="connsiteX6" fmla="*/ 7253 w 10000"/>
                <a:gd name="connsiteY6" fmla="*/ 8860 h 10532"/>
                <a:gd name="connsiteX7" fmla="*/ 10000 w 10000"/>
                <a:gd name="connsiteY7" fmla="*/ 10500 h 10532"/>
                <a:gd name="connsiteX0" fmla="*/ 0 w 10000"/>
                <a:gd name="connsiteY0" fmla="*/ 9681 h 9681"/>
                <a:gd name="connsiteX1" fmla="*/ 1468 w 10000"/>
                <a:gd name="connsiteY1" fmla="*/ 8135 h 9681"/>
                <a:gd name="connsiteX2" fmla="*/ 3357 w 10000"/>
                <a:gd name="connsiteY2" fmla="*/ 6819 h 9681"/>
                <a:gd name="connsiteX3" fmla="*/ 3357 w 10000"/>
                <a:gd name="connsiteY3" fmla="*/ 1466 h 9681"/>
                <a:gd name="connsiteX4" fmla="*/ 4471 w 10000"/>
                <a:gd name="connsiteY4" fmla="*/ 596 h 9681"/>
                <a:gd name="connsiteX5" fmla="*/ 5648 w 10000"/>
                <a:gd name="connsiteY5" fmla="*/ 5044 h 9681"/>
                <a:gd name="connsiteX6" fmla="*/ 7253 w 10000"/>
                <a:gd name="connsiteY6" fmla="*/ 8009 h 9681"/>
                <a:gd name="connsiteX7" fmla="*/ 10000 w 10000"/>
                <a:gd name="connsiteY7" fmla="*/ 9649 h 9681"/>
                <a:gd name="connsiteX0" fmla="*/ 0 w 10000"/>
                <a:gd name="connsiteY0" fmla="*/ 9100 h 9100"/>
                <a:gd name="connsiteX1" fmla="*/ 1468 w 10000"/>
                <a:gd name="connsiteY1" fmla="*/ 7503 h 9100"/>
                <a:gd name="connsiteX2" fmla="*/ 3357 w 10000"/>
                <a:gd name="connsiteY2" fmla="*/ 6144 h 9100"/>
                <a:gd name="connsiteX3" fmla="*/ 3357 w 10000"/>
                <a:gd name="connsiteY3" fmla="*/ 614 h 9100"/>
                <a:gd name="connsiteX4" fmla="*/ 5036 w 10000"/>
                <a:gd name="connsiteY4" fmla="*/ 2457 h 9100"/>
                <a:gd name="connsiteX5" fmla="*/ 5648 w 10000"/>
                <a:gd name="connsiteY5" fmla="*/ 4310 h 9100"/>
                <a:gd name="connsiteX6" fmla="*/ 7253 w 10000"/>
                <a:gd name="connsiteY6" fmla="*/ 7373 h 9100"/>
                <a:gd name="connsiteX7" fmla="*/ 10000 w 10000"/>
                <a:gd name="connsiteY7" fmla="*/ 9067 h 91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5036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9325 h 9325"/>
                <a:gd name="connsiteX1" fmla="*/ 1468 w 10000"/>
                <a:gd name="connsiteY1" fmla="*/ 7570 h 9325"/>
                <a:gd name="connsiteX2" fmla="*/ 3357 w 10000"/>
                <a:gd name="connsiteY2" fmla="*/ 6077 h 9325"/>
                <a:gd name="connsiteX3" fmla="*/ 4197 w 10000"/>
                <a:gd name="connsiteY3" fmla="*/ 0 h 9325"/>
                <a:gd name="connsiteX4" fmla="*/ 5036 w 10000"/>
                <a:gd name="connsiteY4" fmla="*/ 2025 h 9325"/>
                <a:gd name="connsiteX5" fmla="*/ 6714 w 10000"/>
                <a:gd name="connsiteY5" fmla="*/ 6076 h 9325"/>
                <a:gd name="connsiteX6" fmla="*/ 8393 w 10000"/>
                <a:gd name="connsiteY6" fmla="*/ 6076 h 9325"/>
                <a:gd name="connsiteX7" fmla="*/ 10000 w 10000"/>
                <a:gd name="connsiteY7" fmla="*/ 9289 h 9325"/>
                <a:gd name="connsiteX0" fmla="*/ 0 w 10000"/>
                <a:gd name="connsiteY0" fmla="*/ 10000 h 10000"/>
                <a:gd name="connsiteX1" fmla="*/ 1468 w 10000"/>
                <a:gd name="connsiteY1" fmla="*/ 8118 h 10000"/>
                <a:gd name="connsiteX2" fmla="*/ 3357 w 10000"/>
                <a:gd name="connsiteY2" fmla="*/ 6517 h 10000"/>
                <a:gd name="connsiteX3" fmla="*/ 4197 w 10000"/>
                <a:gd name="connsiteY3" fmla="*/ 0 h 10000"/>
                <a:gd name="connsiteX4" fmla="*/ 5875 w 10000"/>
                <a:gd name="connsiteY4" fmla="*/ 0 h 10000"/>
                <a:gd name="connsiteX5" fmla="*/ 6714 w 10000"/>
                <a:gd name="connsiteY5" fmla="*/ 6516 h 10000"/>
                <a:gd name="connsiteX6" fmla="*/ 8393 w 10000"/>
                <a:gd name="connsiteY6" fmla="*/ 6516 h 10000"/>
                <a:gd name="connsiteX7" fmla="*/ 10000 w 10000"/>
                <a:gd name="connsiteY7" fmla="*/ 9961 h 10000"/>
                <a:gd name="connsiteX0" fmla="*/ 0 w 10000"/>
                <a:gd name="connsiteY0" fmla="*/ 10000 h 10000"/>
                <a:gd name="connsiteX1" fmla="*/ 1468 w 10000"/>
                <a:gd name="connsiteY1" fmla="*/ 8118 h 10000"/>
                <a:gd name="connsiteX2" fmla="*/ 3357 w 10000"/>
                <a:gd name="connsiteY2" fmla="*/ 6517 h 10000"/>
                <a:gd name="connsiteX3" fmla="*/ 4197 w 10000"/>
                <a:gd name="connsiteY3" fmla="*/ 4344 h 10000"/>
                <a:gd name="connsiteX4" fmla="*/ 5875 w 10000"/>
                <a:gd name="connsiteY4" fmla="*/ 0 h 10000"/>
                <a:gd name="connsiteX5" fmla="*/ 6714 w 10000"/>
                <a:gd name="connsiteY5" fmla="*/ 6516 h 10000"/>
                <a:gd name="connsiteX6" fmla="*/ 8393 w 10000"/>
                <a:gd name="connsiteY6" fmla="*/ 6516 h 10000"/>
                <a:gd name="connsiteX7" fmla="*/ 10000 w 10000"/>
                <a:gd name="connsiteY7" fmla="*/ 996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00">
                  <a:moveTo>
                    <a:pt x="0" y="10000"/>
                  </a:moveTo>
                  <a:cubicBezTo>
                    <a:pt x="239" y="9693"/>
                    <a:pt x="909" y="8699"/>
                    <a:pt x="1468" y="8118"/>
                  </a:cubicBezTo>
                  <a:cubicBezTo>
                    <a:pt x="2028" y="7537"/>
                    <a:pt x="2902" y="7146"/>
                    <a:pt x="3357" y="6517"/>
                  </a:cubicBezTo>
                  <a:cubicBezTo>
                    <a:pt x="3812" y="5888"/>
                    <a:pt x="3917" y="5067"/>
                    <a:pt x="4197" y="4344"/>
                  </a:cubicBezTo>
                  <a:lnTo>
                    <a:pt x="5875" y="0"/>
                  </a:lnTo>
                  <a:cubicBezTo>
                    <a:pt x="6294" y="1086"/>
                    <a:pt x="6294" y="5430"/>
                    <a:pt x="6714" y="6516"/>
                  </a:cubicBezTo>
                  <a:cubicBezTo>
                    <a:pt x="7134" y="7602"/>
                    <a:pt x="7845" y="5942"/>
                    <a:pt x="8393" y="6516"/>
                  </a:cubicBezTo>
                  <a:cubicBezTo>
                    <a:pt x="8941" y="7090"/>
                    <a:pt x="9437" y="9539"/>
                    <a:pt x="10000" y="9961"/>
                  </a:cubicBezTo>
                </a:path>
              </a:pathLst>
            </a:custGeom>
            <a:noFill/>
            <a:ln w="19050" cmpd="sng">
              <a:solidFill>
                <a:schemeClr val="tx1"/>
              </a:solidFill>
              <a:round/>
              <a:headEnd/>
              <a:tailEnd/>
            </a:ln>
          </p:spPr>
          <p:txBody>
            <a:bodyPr/>
            <a:lstStyle/>
            <a:p>
              <a:endParaRPr lang="en-US"/>
            </a:p>
          </p:txBody>
        </p:sp>
        <p:sp>
          <p:nvSpPr>
            <p:cNvPr id="46" name="Text Box 89">
              <a:extLst>
                <a:ext uri="{FF2B5EF4-FFF2-40B4-BE49-F238E27FC236}">
                  <a16:creationId xmlns:a16="http://schemas.microsoft.com/office/drawing/2014/main" id="{79989055-A72F-2CE0-C6E8-1E3A08F818B5}"/>
                </a:ext>
              </a:extLst>
            </p:cNvPr>
            <p:cNvSpPr txBox="1">
              <a:spLocks noChangeArrowheads="1"/>
            </p:cNvSpPr>
            <p:nvPr/>
          </p:nvSpPr>
          <p:spPr bwMode="auto">
            <a:xfrm>
              <a:off x="6899966" y="594236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47" name="Text Box 90">
              <a:extLst>
                <a:ext uri="{FF2B5EF4-FFF2-40B4-BE49-F238E27FC236}">
                  <a16:creationId xmlns:a16="http://schemas.microsoft.com/office/drawing/2014/main" id="{42CA5032-0C6D-F5A4-BCCC-A60D2D00ACB2}"/>
                </a:ext>
              </a:extLst>
            </p:cNvPr>
            <p:cNvSpPr txBox="1">
              <a:spLocks noChangeArrowheads="1"/>
            </p:cNvSpPr>
            <p:nvPr/>
          </p:nvSpPr>
          <p:spPr bwMode="auto">
            <a:xfrm rot="16200000">
              <a:off x="6023239" y="5464424"/>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48" name="Freeform 87">
              <a:extLst>
                <a:ext uri="{FF2B5EF4-FFF2-40B4-BE49-F238E27FC236}">
                  <a16:creationId xmlns:a16="http://schemas.microsoft.com/office/drawing/2014/main" id="{71CE015D-F399-D8B8-1D5D-03ACCA421595}"/>
                </a:ext>
              </a:extLst>
            </p:cNvPr>
            <p:cNvSpPr>
              <a:spLocks/>
            </p:cNvSpPr>
            <p:nvPr/>
          </p:nvSpPr>
          <p:spPr bwMode="auto">
            <a:xfrm>
              <a:off x="1688948" y="52979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49" name="Freeform 88">
              <a:extLst>
                <a:ext uri="{FF2B5EF4-FFF2-40B4-BE49-F238E27FC236}">
                  <a16:creationId xmlns:a16="http://schemas.microsoft.com/office/drawing/2014/main" id="{FE57C63D-6981-F242-38B7-E23F4152F3B2}"/>
                </a:ext>
              </a:extLst>
            </p:cNvPr>
            <p:cNvSpPr>
              <a:spLocks/>
            </p:cNvSpPr>
            <p:nvPr/>
          </p:nvSpPr>
          <p:spPr bwMode="auto">
            <a:xfrm>
              <a:off x="1718385" y="5450405"/>
              <a:ext cx="907888" cy="261060"/>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574 h 9574"/>
                <a:gd name="connsiteX1" fmla="*/ 1468 w 10000"/>
                <a:gd name="connsiteY1" fmla="*/ 8028 h 9574"/>
                <a:gd name="connsiteX2" fmla="*/ 2543 w 10000"/>
                <a:gd name="connsiteY2" fmla="*/ 3486 h 9574"/>
                <a:gd name="connsiteX3" fmla="*/ 3734 w 10000"/>
                <a:gd name="connsiteY3" fmla="*/ 7872 h 9574"/>
                <a:gd name="connsiteX4" fmla="*/ 4471 w 10000"/>
                <a:gd name="connsiteY4" fmla="*/ 489 h 9574"/>
                <a:gd name="connsiteX5" fmla="*/ 5648 w 10000"/>
                <a:gd name="connsiteY5" fmla="*/ 4937 h 9574"/>
                <a:gd name="connsiteX6" fmla="*/ 7253 w 10000"/>
                <a:gd name="connsiteY6" fmla="*/ 7902 h 9574"/>
                <a:gd name="connsiteX7" fmla="*/ 10000 w 10000"/>
                <a:gd name="connsiteY7" fmla="*/ 9542 h 9574"/>
                <a:gd name="connsiteX0" fmla="*/ 0 w 10000"/>
                <a:gd name="connsiteY0" fmla="*/ 7880 h 7880"/>
                <a:gd name="connsiteX1" fmla="*/ 1468 w 10000"/>
                <a:gd name="connsiteY1" fmla="*/ 6265 h 7880"/>
                <a:gd name="connsiteX2" fmla="*/ 2543 w 10000"/>
                <a:gd name="connsiteY2" fmla="*/ 1521 h 7880"/>
                <a:gd name="connsiteX3" fmla="*/ 3734 w 10000"/>
                <a:gd name="connsiteY3" fmla="*/ 6102 h 7880"/>
                <a:gd name="connsiteX4" fmla="*/ 4573 w 10000"/>
                <a:gd name="connsiteY4" fmla="*/ 511 h 7880"/>
                <a:gd name="connsiteX5" fmla="*/ 5648 w 10000"/>
                <a:gd name="connsiteY5" fmla="*/ 3037 h 7880"/>
                <a:gd name="connsiteX6" fmla="*/ 7253 w 10000"/>
                <a:gd name="connsiteY6" fmla="*/ 6134 h 7880"/>
                <a:gd name="connsiteX7" fmla="*/ 10000 w 10000"/>
                <a:gd name="connsiteY7" fmla="*/ 7847 h 7880"/>
                <a:gd name="connsiteX0" fmla="*/ 0 w 10000"/>
                <a:gd name="connsiteY0" fmla="*/ 9746 h 9746"/>
                <a:gd name="connsiteX1" fmla="*/ 1468 w 10000"/>
                <a:gd name="connsiteY1" fmla="*/ 7697 h 9746"/>
                <a:gd name="connsiteX2" fmla="*/ 2543 w 10000"/>
                <a:gd name="connsiteY2" fmla="*/ 1676 h 9746"/>
                <a:gd name="connsiteX3" fmla="*/ 3734 w 10000"/>
                <a:gd name="connsiteY3" fmla="*/ 7490 h 9746"/>
                <a:gd name="connsiteX4" fmla="*/ 4573 w 10000"/>
                <a:gd name="connsiteY4" fmla="*/ 394 h 9746"/>
                <a:gd name="connsiteX5" fmla="*/ 7091 w 10000"/>
                <a:gd name="connsiteY5" fmla="*/ 5125 h 9746"/>
                <a:gd name="connsiteX6" fmla="*/ 7253 w 10000"/>
                <a:gd name="connsiteY6" fmla="*/ 7530 h 9746"/>
                <a:gd name="connsiteX7" fmla="*/ 10000 w 10000"/>
                <a:gd name="connsiteY7" fmla="*/ 9704 h 9746"/>
                <a:gd name="connsiteX0" fmla="*/ 0 w 10000"/>
                <a:gd name="connsiteY0" fmla="*/ 10000 h 10000"/>
                <a:gd name="connsiteX1" fmla="*/ 1468 w 10000"/>
                <a:gd name="connsiteY1" fmla="*/ 7898 h 10000"/>
                <a:gd name="connsiteX2" fmla="*/ 2543 w 10000"/>
                <a:gd name="connsiteY2" fmla="*/ 1720 h 10000"/>
                <a:gd name="connsiteX3" fmla="*/ 3734 w 10000"/>
                <a:gd name="connsiteY3" fmla="*/ 7685 h 10000"/>
                <a:gd name="connsiteX4" fmla="*/ 4573 w 10000"/>
                <a:gd name="connsiteY4" fmla="*/ 404 h 10000"/>
                <a:gd name="connsiteX5" fmla="*/ 7091 w 10000"/>
                <a:gd name="connsiteY5" fmla="*/ 5259 h 10000"/>
                <a:gd name="connsiteX6" fmla="*/ 8770 w 10000"/>
                <a:gd name="connsiteY6" fmla="*/ 7686 h 10000"/>
                <a:gd name="connsiteX7" fmla="*/ 10000 w 10000"/>
                <a:gd name="connsiteY7" fmla="*/ 9957 h 10000"/>
                <a:gd name="connsiteX0" fmla="*/ 0 w 10000"/>
                <a:gd name="connsiteY0" fmla="*/ 8315 h 8315"/>
                <a:gd name="connsiteX1" fmla="*/ 1468 w 10000"/>
                <a:gd name="connsiteY1" fmla="*/ 6213 h 8315"/>
                <a:gd name="connsiteX2" fmla="*/ 2543 w 10000"/>
                <a:gd name="connsiteY2" fmla="*/ 35 h 8315"/>
                <a:gd name="connsiteX3" fmla="*/ 3734 w 10000"/>
                <a:gd name="connsiteY3" fmla="*/ 6000 h 8315"/>
                <a:gd name="connsiteX4" fmla="*/ 5413 w 10000"/>
                <a:gd name="connsiteY4" fmla="*/ 1147 h 8315"/>
                <a:gd name="connsiteX5" fmla="*/ 7091 w 10000"/>
                <a:gd name="connsiteY5" fmla="*/ 3574 h 8315"/>
                <a:gd name="connsiteX6" fmla="*/ 8770 w 10000"/>
                <a:gd name="connsiteY6" fmla="*/ 6001 h 8315"/>
                <a:gd name="connsiteX7" fmla="*/ 10000 w 10000"/>
                <a:gd name="connsiteY7" fmla="*/ 8272 h 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8315">
                  <a:moveTo>
                    <a:pt x="0" y="8315"/>
                  </a:moveTo>
                  <a:cubicBezTo>
                    <a:pt x="239" y="7972"/>
                    <a:pt x="1041" y="7585"/>
                    <a:pt x="1468" y="6213"/>
                  </a:cubicBezTo>
                  <a:cubicBezTo>
                    <a:pt x="1894" y="4840"/>
                    <a:pt x="2165" y="70"/>
                    <a:pt x="2543" y="35"/>
                  </a:cubicBezTo>
                  <a:cubicBezTo>
                    <a:pt x="2921" y="0"/>
                    <a:pt x="3256" y="5815"/>
                    <a:pt x="3734" y="6000"/>
                  </a:cubicBezTo>
                  <a:cubicBezTo>
                    <a:pt x="4212" y="6185"/>
                    <a:pt x="4854" y="1552"/>
                    <a:pt x="5413" y="1147"/>
                  </a:cubicBezTo>
                  <a:cubicBezTo>
                    <a:pt x="5972" y="743"/>
                    <a:pt x="6532" y="2765"/>
                    <a:pt x="7091" y="3574"/>
                  </a:cubicBezTo>
                  <a:cubicBezTo>
                    <a:pt x="7651" y="4383"/>
                    <a:pt x="8285" y="5218"/>
                    <a:pt x="8770" y="6001"/>
                  </a:cubicBezTo>
                  <a:cubicBezTo>
                    <a:pt x="9255" y="6784"/>
                    <a:pt x="9437" y="7799"/>
                    <a:pt x="10000" y="8272"/>
                  </a:cubicBezTo>
                </a:path>
              </a:pathLst>
            </a:custGeom>
            <a:noFill/>
            <a:ln w="19050" cmpd="sng">
              <a:solidFill>
                <a:schemeClr val="tx1"/>
              </a:solidFill>
              <a:round/>
              <a:headEnd/>
              <a:tailEnd/>
            </a:ln>
          </p:spPr>
          <p:txBody>
            <a:bodyPr/>
            <a:lstStyle/>
            <a:p>
              <a:endParaRPr lang="en-US"/>
            </a:p>
          </p:txBody>
        </p:sp>
        <p:sp>
          <p:nvSpPr>
            <p:cNvPr id="50" name="Text Box 89">
              <a:extLst>
                <a:ext uri="{FF2B5EF4-FFF2-40B4-BE49-F238E27FC236}">
                  <a16:creationId xmlns:a16="http://schemas.microsoft.com/office/drawing/2014/main" id="{45AFAB5C-3FAF-609A-67C3-F1F2CF8FF6FA}"/>
                </a:ext>
              </a:extLst>
            </p:cNvPr>
            <p:cNvSpPr txBox="1">
              <a:spLocks noChangeArrowheads="1"/>
            </p:cNvSpPr>
            <p:nvPr/>
          </p:nvSpPr>
          <p:spPr bwMode="auto">
            <a:xfrm>
              <a:off x="1988952" y="5740427"/>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51" name="Text Box 90">
              <a:extLst>
                <a:ext uri="{FF2B5EF4-FFF2-40B4-BE49-F238E27FC236}">
                  <a16:creationId xmlns:a16="http://schemas.microsoft.com/office/drawing/2014/main" id="{71E72D32-D64D-BC49-7238-F594308AA1E9}"/>
                </a:ext>
              </a:extLst>
            </p:cNvPr>
            <p:cNvSpPr txBox="1">
              <a:spLocks noChangeArrowheads="1"/>
            </p:cNvSpPr>
            <p:nvPr/>
          </p:nvSpPr>
          <p:spPr bwMode="auto">
            <a:xfrm rot="16200000">
              <a:off x="1112224" y="52624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sp>
          <p:nvSpPr>
            <p:cNvPr id="52" name="Freeform 87">
              <a:extLst>
                <a:ext uri="{FF2B5EF4-FFF2-40B4-BE49-F238E27FC236}">
                  <a16:creationId xmlns:a16="http://schemas.microsoft.com/office/drawing/2014/main" id="{A8D829F6-D751-D705-D25B-662EECA16A04}"/>
                </a:ext>
              </a:extLst>
            </p:cNvPr>
            <p:cNvSpPr>
              <a:spLocks/>
            </p:cNvSpPr>
            <p:nvPr/>
          </p:nvSpPr>
          <p:spPr bwMode="auto">
            <a:xfrm>
              <a:off x="1003148" y="4459730"/>
              <a:ext cx="929578" cy="467415"/>
            </a:xfrm>
            <a:custGeom>
              <a:avLst/>
              <a:gdLst>
                <a:gd name="T0" fmla="*/ 0 w 471"/>
                <a:gd name="T1" fmla="*/ 0 h 347"/>
                <a:gd name="T2" fmla="*/ 0 w 471"/>
                <a:gd name="T3" fmla="*/ 347 h 347"/>
                <a:gd name="T4" fmla="*/ 973 w 471"/>
                <a:gd name="T5" fmla="*/ 347 h 347"/>
                <a:gd name="T6" fmla="*/ 0 60000 65536"/>
                <a:gd name="T7" fmla="*/ 0 60000 65536"/>
                <a:gd name="T8" fmla="*/ 0 60000 65536"/>
                <a:gd name="T9" fmla="*/ 0 w 471"/>
                <a:gd name="T10" fmla="*/ 0 h 347"/>
                <a:gd name="T11" fmla="*/ 471 w 471"/>
                <a:gd name="T12" fmla="*/ 347 h 347"/>
              </a:gdLst>
              <a:ahLst/>
              <a:cxnLst>
                <a:cxn ang="T6">
                  <a:pos x="T0" y="T1"/>
                </a:cxn>
                <a:cxn ang="T7">
                  <a:pos x="T2" y="T3"/>
                </a:cxn>
                <a:cxn ang="T8">
                  <a:pos x="T4" y="T5"/>
                </a:cxn>
              </a:cxnLst>
              <a:rect l="T9" t="T10" r="T11" b="T12"/>
              <a:pathLst>
                <a:path w="471" h="347">
                  <a:moveTo>
                    <a:pt x="0" y="0"/>
                  </a:moveTo>
                  <a:lnTo>
                    <a:pt x="0" y="347"/>
                  </a:lnTo>
                  <a:lnTo>
                    <a:pt x="471" y="347"/>
                  </a:lnTo>
                </a:path>
              </a:pathLst>
            </a:custGeom>
            <a:noFill/>
            <a:ln w="19050" cmpd="sng">
              <a:solidFill>
                <a:schemeClr val="tx1"/>
              </a:solidFill>
              <a:round/>
              <a:headEnd/>
              <a:tailEnd/>
            </a:ln>
          </p:spPr>
          <p:txBody>
            <a:bodyPr/>
            <a:lstStyle/>
            <a:p>
              <a:endParaRPr lang="en-US"/>
            </a:p>
          </p:txBody>
        </p:sp>
        <p:sp>
          <p:nvSpPr>
            <p:cNvPr id="53" name="Freeform 88">
              <a:extLst>
                <a:ext uri="{FF2B5EF4-FFF2-40B4-BE49-F238E27FC236}">
                  <a16:creationId xmlns:a16="http://schemas.microsoft.com/office/drawing/2014/main" id="{394F239A-7F9E-68EA-62D8-217D65FFF648}"/>
                </a:ext>
              </a:extLst>
            </p:cNvPr>
            <p:cNvSpPr>
              <a:spLocks/>
            </p:cNvSpPr>
            <p:nvPr/>
          </p:nvSpPr>
          <p:spPr bwMode="auto">
            <a:xfrm>
              <a:off x="1032585" y="4566185"/>
              <a:ext cx="907888" cy="307079"/>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9631 h 9631"/>
                <a:gd name="connsiteX1" fmla="*/ 1468 w 10000"/>
                <a:gd name="connsiteY1" fmla="*/ 8085 h 9631"/>
                <a:gd name="connsiteX2" fmla="*/ 2543 w 10000"/>
                <a:gd name="connsiteY2" fmla="*/ 3543 h 9631"/>
                <a:gd name="connsiteX3" fmla="*/ 3242 w 10000"/>
                <a:gd name="connsiteY3" fmla="*/ 136 h 9631"/>
                <a:gd name="connsiteX4" fmla="*/ 4573 w 10000"/>
                <a:gd name="connsiteY4" fmla="*/ 4360 h 9631"/>
                <a:gd name="connsiteX5" fmla="*/ 5648 w 10000"/>
                <a:gd name="connsiteY5" fmla="*/ 4994 h 9631"/>
                <a:gd name="connsiteX6" fmla="*/ 7253 w 10000"/>
                <a:gd name="connsiteY6" fmla="*/ 7959 h 9631"/>
                <a:gd name="connsiteX7" fmla="*/ 10000 w 10000"/>
                <a:gd name="connsiteY7" fmla="*/ 9599 h 9631"/>
                <a:gd name="connsiteX0" fmla="*/ 0 w 10000"/>
                <a:gd name="connsiteY0" fmla="*/ 7467 h 7467"/>
                <a:gd name="connsiteX1" fmla="*/ 1468 w 10000"/>
                <a:gd name="connsiteY1" fmla="*/ 5862 h 7467"/>
                <a:gd name="connsiteX2" fmla="*/ 2543 w 10000"/>
                <a:gd name="connsiteY2" fmla="*/ 1146 h 7467"/>
                <a:gd name="connsiteX3" fmla="*/ 3734 w 10000"/>
                <a:gd name="connsiteY3" fmla="*/ 141 h 7467"/>
                <a:gd name="connsiteX4" fmla="*/ 4573 w 10000"/>
                <a:gd name="connsiteY4" fmla="*/ 1994 h 7467"/>
                <a:gd name="connsiteX5" fmla="*/ 5648 w 10000"/>
                <a:gd name="connsiteY5" fmla="*/ 2652 h 7467"/>
                <a:gd name="connsiteX6" fmla="*/ 7253 w 10000"/>
                <a:gd name="connsiteY6" fmla="*/ 5731 h 7467"/>
                <a:gd name="connsiteX7" fmla="*/ 10000 w 10000"/>
                <a:gd name="connsiteY7" fmla="*/ 7434 h 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7467">
                  <a:moveTo>
                    <a:pt x="0" y="7467"/>
                  </a:moveTo>
                  <a:cubicBezTo>
                    <a:pt x="239" y="7205"/>
                    <a:pt x="1041" y="6910"/>
                    <a:pt x="1468" y="5862"/>
                  </a:cubicBezTo>
                  <a:cubicBezTo>
                    <a:pt x="1894" y="4814"/>
                    <a:pt x="2165" y="2100"/>
                    <a:pt x="2543" y="1146"/>
                  </a:cubicBezTo>
                  <a:cubicBezTo>
                    <a:pt x="2921" y="193"/>
                    <a:pt x="3396" y="0"/>
                    <a:pt x="3734" y="141"/>
                  </a:cubicBezTo>
                  <a:cubicBezTo>
                    <a:pt x="4072" y="282"/>
                    <a:pt x="4254" y="1576"/>
                    <a:pt x="4573" y="1994"/>
                  </a:cubicBezTo>
                  <a:cubicBezTo>
                    <a:pt x="4892" y="2412"/>
                    <a:pt x="5201" y="2029"/>
                    <a:pt x="5648" y="2652"/>
                  </a:cubicBezTo>
                  <a:cubicBezTo>
                    <a:pt x="6095" y="3275"/>
                    <a:pt x="6519" y="4945"/>
                    <a:pt x="7253" y="5731"/>
                  </a:cubicBezTo>
                  <a:cubicBezTo>
                    <a:pt x="7986" y="6517"/>
                    <a:pt x="9437" y="7073"/>
                    <a:pt x="10000" y="7434"/>
                  </a:cubicBezTo>
                </a:path>
              </a:pathLst>
            </a:custGeom>
            <a:noFill/>
            <a:ln w="19050" cmpd="sng">
              <a:solidFill>
                <a:schemeClr val="tx1"/>
              </a:solidFill>
              <a:round/>
              <a:headEnd/>
              <a:tailEnd/>
            </a:ln>
          </p:spPr>
          <p:txBody>
            <a:bodyPr/>
            <a:lstStyle/>
            <a:p>
              <a:endParaRPr lang="en-US"/>
            </a:p>
          </p:txBody>
        </p:sp>
        <p:sp>
          <p:nvSpPr>
            <p:cNvPr id="54" name="Text Box 89">
              <a:extLst>
                <a:ext uri="{FF2B5EF4-FFF2-40B4-BE49-F238E27FC236}">
                  <a16:creationId xmlns:a16="http://schemas.microsoft.com/office/drawing/2014/main" id="{86999673-7F02-246A-C762-0DBA0D84E014}"/>
                </a:ext>
              </a:extLst>
            </p:cNvPr>
            <p:cNvSpPr txBox="1">
              <a:spLocks noChangeArrowheads="1"/>
            </p:cNvSpPr>
            <p:nvPr/>
          </p:nvSpPr>
          <p:spPr bwMode="auto">
            <a:xfrm>
              <a:off x="1303152" y="4902228"/>
              <a:ext cx="669297" cy="301790"/>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Time</a:t>
              </a:r>
            </a:p>
          </p:txBody>
        </p:sp>
        <p:sp>
          <p:nvSpPr>
            <p:cNvPr id="55" name="Text Box 90">
              <a:extLst>
                <a:ext uri="{FF2B5EF4-FFF2-40B4-BE49-F238E27FC236}">
                  <a16:creationId xmlns:a16="http://schemas.microsoft.com/office/drawing/2014/main" id="{71C3DA15-A1B6-37C7-E6A4-5F5387028E97}"/>
                </a:ext>
              </a:extLst>
            </p:cNvPr>
            <p:cNvSpPr txBox="1">
              <a:spLocks noChangeArrowheads="1"/>
            </p:cNvSpPr>
            <p:nvPr/>
          </p:nvSpPr>
          <p:spPr bwMode="auto">
            <a:xfrm rot="16200000">
              <a:off x="426424" y="4424283"/>
              <a:ext cx="886597" cy="267632"/>
            </a:xfrm>
            <a:prstGeom prst="rect">
              <a:avLst/>
            </a:prstGeom>
            <a:noFill/>
            <a:ln w="9525">
              <a:noFill/>
              <a:miter lim="800000"/>
              <a:headEnd/>
              <a:tailEnd/>
            </a:ln>
          </p:spPr>
          <p:txBody>
            <a:bodyPr wrap="square">
              <a:spAutoFit/>
            </a:bodyPr>
            <a:lstStyle/>
            <a:p>
              <a:pPr>
                <a:spcBef>
                  <a:spcPct val="50000"/>
                </a:spcBef>
              </a:pPr>
              <a:r>
                <a:rPr lang="en-US" sz="800" dirty="0">
                  <a:latin typeface="Arial" charset="0"/>
                </a:rPr>
                <a:t>Inflow, </a:t>
              </a:r>
              <a:r>
                <a:rPr lang="en-US" sz="800" dirty="0" err="1">
                  <a:latin typeface="Arial" charset="0"/>
                </a:rPr>
                <a:t>Q</a:t>
              </a:r>
              <a:r>
                <a:rPr lang="en-US" sz="800" baseline="-25000" dirty="0" err="1">
                  <a:latin typeface="Arial" charset="0"/>
                </a:rPr>
                <a:t>i</a:t>
              </a:r>
              <a:endParaRPr lang="en-US" sz="800" baseline="-25000" dirty="0">
                <a:latin typeface="Arial" charset="0"/>
              </a:endParaRPr>
            </a:p>
          </p:txBody>
        </p:sp>
        <p:cxnSp>
          <p:nvCxnSpPr>
            <p:cNvPr id="56" name="Straight Arrow Connector 55">
              <a:extLst>
                <a:ext uri="{FF2B5EF4-FFF2-40B4-BE49-F238E27FC236}">
                  <a16:creationId xmlns:a16="http://schemas.microsoft.com/office/drawing/2014/main" id="{7E5DD844-9BE0-B7AE-7C73-50C7D4B269FA}"/>
                </a:ext>
              </a:extLst>
            </p:cNvPr>
            <p:cNvCxnSpPr/>
            <p:nvPr/>
          </p:nvCxnSpPr>
          <p:spPr>
            <a:xfrm flipH="1" flipV="1">
              <a:off x="5943600" y="4800600"/>
              <a:ext cx="685800" cy="838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7E227573-CA46-8355-0BCE-F8A804361B06}"/>
                </a:ext>
              </a:extLst>
            </p:cNvPr>
            <p:cNvCxnSpPr/>
            <p:nvPr/>
          </p:nvCxnSpPr>
          <p:spPr>
            <a:xfrm flipV="1">
              <a:off x="2133600" y="4953000"/>
              <a:ext cx="1981200" cy="685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3A3EA8-6460-BEB7-6DA7-B28F8AD3FEF5}"/>
                </a:ext>
              </a:extLst>
            </p:cNvPr>
            <p:cNvCxnSpPr/>
            <p:nvPr/>
          </p:nvCxnSpPr>
          <p:spPr>
            <a:xfrm flipV="1">
              <a:off x="1447800" y="4495800"/>
              <a:ext cx="2895600" cy="228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 name="Freeform 88">
              <a:extLst>
                <a:ext uri="{FF2B5EF4-FFF2-40B4-BE49-F238E27FC236}">
                  <a16:creationId xmlns:a16="http://schemas.microsoft.com/office/drawing/2014/main" id="{E6EA8847-B408-1E70-2F25-F4BB18AC6B32}"/>
                </a:ext>
              </a:extLst>
            </p:cNvPr>
            <p:cNvSpPr>
              <a:spLocks/>
            </p:cNvSpPr>
            <p:nvPr/>
          </p:nvSpPr>
          <p:spPr bwMode="auto">
            <a:xfrm>
              <a:off x="6858000" y="2895600"/>
              <a:ext cx="907888" cy="350787"/>
            </a:xfrm>
            <a:custGeom>
              <a:avLst/>
              <a:gdLst>
                <a:gd name="T0" fmla="*/ 0 w 586"/>
                <a:gd name="T1" fmla="*/ 317 h 317"/>
                <a:gd name="T2" fmla="*/ 86 w 586"/>
                <a:gd name="T3" fmla="*/ 268 h 317"/>
                <a:gd name="T4" fmla="*/ 149 w 586"/>
                <a:gd name="T5" fmla="*/ 124 h 317"/>
                <a:gd name="T6" fmla="*/ 190 w 586"/>
                <a:gd name="T7" fmla="*/ 16 h 317"/>
                <a:gd name="T8" fmla="*/ 262 w 586"/>
                <a:gd name="T9" fmla="*/ 29 h 317"/>
                <a:gd name="T10" fmla="*/ 331 w 586"/>
                <a:gd name="T11" fmla="*/ 170 h 317"/>
                <a:gd name="T12" fmla="*/ 425 w 586"/>
                <a:gd name="T13" fmla="*/ 264 h 317"/>
                <a:gd name="T14" fmla="*/ 586 w 586"/>
                <a:gd name="T15" fmla="*/ 316 h 317"/>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317"/>
                <a:gd name="T26" fmla="*/ 586 w 586"/>
                <a:gd name="T27" fmla="*/ 317 h 317"/>
                <a:gd name="connsiteX0" fmla="*/ 0 w 10000"/>
                <a:gd name="connsiteY0" fmla="*/ 10532 h 10532"/>
                <a:gd name="connsiteX1" fmla="*/ 1468 w 10000"/>
                <a:gd name="connsiteY1" fmla="*/ 8986 h 10532"/>
                <a:gd name="connsiteX2" fmla="*/ 3357 w 10000"/>
                <a:gd name="connsiteY2" fmla="*/ 7670 h 10532"/>
                <a:gd name="connsiteX3" fmla="*/ 3242 w 10000"/>
                <a:gd name="connsiteY3" fmla="*/ 1037 h 10532"/>
                <a:gd name="connsiteX4" fmla="*/ 4471 w 10000"/>
                <a:gd name="connsiteY4" fmla="*/ 1447 h 10532"/>
                <a:gd name="connsiteX5" fmla="*/ 5648 w 10000"/>
                <a:gd name="connsiteY5" fmla="*/ 5895 h 10532"/>
                <a:gd name="connsiteX6" fmla="*/ 7253 w 10000"/>
                <a:gd name="connsiteY6" fmla="*/ 8860 h 10532"/>
                <a:gd name="connsiteX7" fmla="*/ 10000 w 10000"/>
                <a:gd name="connsiteY7" fmla="*/ 10500 h 10532"/>
                <a:gd name="connsiteX0" fmla="*/ 0 w 10000"/>
                <a:gd name="connsiteY0" fmla="*/ 9681 h 9681"/>
                <a:gd name="connsiteX1" fmla="*/ 1468 w 10000"/>
                <a:gd name="connsiteY1" fmla="*/ 8135 h 9681"/>
                <a:gd name="connsiteX2" fmla="*/ 3357 w 10000"/>
                <a:gd name="connsiteY2" fmla="*/ 6819 h 9681"/>
                <a:gd name="connsiteX3" fmla="*/ 3357 w 10000"/>
                <a:gd name="connsiteY3" fmla="*/ 1466 h 9681"/>
                <a:gd name="connsiteX4" fmla="*/ 4471 w 10000"/>
                <a:gd name="connsiteY4" fmla="*/ 596 h 9681"/>
                <a:gd name="connsiteX5" fmla="*/ 5648 w 10000"/>
                <a:gd name="connsiteY5" fmla="*/ 5044 h 9681"/>
                <a:gd name="connsiteX6" fmla="*/ 7253 w 10000"/>
                <a:gd name="connsiteY6" fmla="*/ 8009 h 9681"/>
                <a:gd name="connsiteX7" fmla="*/ 10000 w 10000"/>
                <a:gd name="connsiteY7" fmla="*/ 9649 h 9681"/>
                <a:gd name="connsiteX0" fmla="*/ 0 w 10000"/>
                <a:gd name="connsiteY0" fmla="*/ 9100 h 9100"/>
                <a:gd name="connsiteX1" fmla="*/ 1468 w 10000"/>
                <a:gd name="connsiteY1" fmla="*/ 7503 h 9100"/>
                <a:gd name="connsiteX2" fmla="*/ 3357 w 10000"/>
                <a:gd name="connsiteY2" fmla="*/ 6144 h 9100"/>
                <a:gd name="connsiteX3" fmla="*/ 3357 w 10000"/>
                <a:gd name="connsiteY3" fmla="*/ 614 h 9100"/>
                <a:gd name="connsiteX4" fmla="*/ 5036 w 10000"/>
                <a:gd name="connsiteY4" fmla="*/ 2457 h 9100"/>
                <a:gd name="connsiteX5" fmla="*/ 5648 w 10000"/>
                <a:gd name="connsiteY5" fmla="*/ 4310 h 9100"/>
                <a:gd name="connsiteX6" fmla="*/ 7253 w 10000"/>
                <a:gd name="connsiteY6" fmla="*/ 7373 h 9100"/>
                <a:gd name="connsiteX7" fmla="*/ 10000 w 10000"/>
                <a:gd name="connsiteY7" fmla="*/ 9067 h 91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5036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7253 w 10000"/>
                <a:gd name="connsiteY6" fmla="*/ 8102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10000 h 10000"/>
                <a:gd name="connsiteX1" fmla="*/ 1468 w 10000"/>
                <a:gd name="connsiteY1" fmla="*/ 8245 h 10000"/>
                <a:gd name="connsiteX2" fmla="*/ 3357 w 10000"/>
                <a:gd name="connsiteY2" fmla="*/ 6752 h 10000"/>
                <a:gd name="connsiteX3" fmla="*/ 3357 w 10000"/>
                <a:gd name="connsiteY3" fmla="*/ 675 h 10000"/>
                <a:gd name="connsiteX4" fmla="*/ 5036 w 10000"/>
                <a:gd name="connsiteY4" fmla="*/ 2700 h 10000"/>
                <a:gd name="connsiteX5" fmla="*/ 6714 w 10000"/>
                <a:gd name="connsiteY5" fmla="*/ 6751 h 10000"/>
                <a:gd name="connsiteX6" fmla="*/ 8393 w 10000"/>
                <a:gd name="connsiteY6" fmla="*/ 6751 h 10000"/>
                <a:gd name="connsiteX7" fmla="*/ 10000 w 10000"/>
                <a:gd name="connsiteY7" fmla="*/ 9964 h 10000"/>
                <a:gd name="connsiteX0" fmla="*/ 0 w 10000"/>
                <a:gd name="connsiteY0" fmla="*/ 9325 h 9325"/>
                <a:gd name="connsiteX1" fmla="*/ 1468 w 10000"/>
                <a:gd name="connsiteY1" fmla="*/ 7570 h 9325"/>
                <a:gd name="connsiteX2" fmla="*/ 3357 w 10000"/>
                <a:gd name="connsiteY2" fmla="*/ 6077 h 9325"/>
                <a:gd name="connsiteX3" fmla="*/ 4197 w 10000"/>
                <a:gd name="connsiteY3" fmla="*/ 0 h 9325"/>
                <a:gd name="connsiteX4" fmla="*/ 5036 w 10000"/>
                <a:gd name="connsiteY4" fmla="*/ 2025 h 9325"/>
                <a:gd name="connsiteX5" fmla="*/ 6714 w 10000"/>
                <a:gd name="connsiteY5" fmla="*/ 6076 h 9325"/>
                <a:gd name="connsiteX6" fmla="*/ 8393 w 10000"/>
                <a:gd name="connsiteY6" fmla="*/ 6076 h 9325"/>
                <a:gd name="connsiteX7" fmla="*/ 10000 w 10000"/>
                <a:gd name="connsiteY7" fmla="*/ 9289 h 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9325">
                  <a:moveTo>
                    <a:pt x="0" y="9325"/>
                  </a:moveTo>
                  <a:cubicBezTo>
                    <a:pt x="239" y="9039"/>
                    <a:pt x="909" y="8112"/>
                    <a:pt x="1468" y="7570"/>
                  </a:cubicBezTo>
                  <a:cubicBezTo>
                    <a:pt x="2028" y="7028"/>
                    <a:pt x="2902" y="7339"/>
                    <a:pt x="3357" y="6077"/>
                  </a:cubicBezTo>
                  <a:cubicBezTo>
                    <a:pt x="3812" y="4815"/>
                    <a:pt x="3917" y="674"/>
                    <a:pt x="4197" y="0"/>
                  </a:cubicBezTo>
                  <a:lnTo>
                    <a:pt x="5036" y="2025"/>
                  </a:lnTo>
                  <a:cubicBezTo>
                    <a:pt x="5455" y="3038"/>
                    <a:pt x="6155" y="5401"/>
                    <a:pt x="6714" y="6076"/>
                  </a:cubicBezTo>
                  <a:cubicBezTo>
                    <a:pt x="7273" y="6751"/>
                    <a:pt x="7845" y="5541"/>
                    <a:pt x="8393" y="6076"/>
                  </a:cubicBezTo>
                  <a:cubicBezTo>
                    <a:pt x="8941" y="6611"/>
                    <a:pt x="9437" y="8895"/>
                    <a:pt x="10000" y="9289"/>
                  </a:cubicBezTo>
                </a:path>
              </a:pathLst>
            </a:custGeom>
            <a:noFill/>
            <a:ln w="19050" cmpd="sng">
              <a:solidFill>
                <a:schemeClr val="tx1"/>
              </a:solidFill>
              <a:round/>
              <a:headEnd/>
              <a:tailEnd/>
            </a:ln>
          </p:spPr>
          <p:txBody>
            <a:bodyPr/>
            <a:lstStyle/>
            <a:p>
              <a:endParaRPr lang="en-US"/>
            </a:p>
          </p:txBody>
        </p:sp>
      </p:grpSp>
      <p:pic>
        <p:nvPicPr>
          <p:cNvPr id="75" name="Picture 74">
            <a:extLst>
              <a:ext uri="{FF2B5EF4-FFF2-40B4-BE49-F238E27FC236}">
                <a16:creationId xmlns:a16="http://schemas.microsoft.com/office/drawing/2014/main" id="{BEB23B88-4C93-F60D-D9DE-8A71A6998D8B}"/>
              </a:ext>
            </a:extLst>
          </p:cNvPr>
          <p:cNvPicPr>
            <a:picLocks noChangeAspect="1"/>
          </p:cNvPicPr>
          <p:nvPr/>
        </p:nvPicPr>
        <p:blipFill>
          <a:blip r:embed="rId3"/>
          <a:stretch>
            <a:fillRect/>
          </a:stretch>
        </p:blipFill>
        <p:spPr>
          <a:xfrm>
            <a:off x="8492895" y="2020667"/>
            <a:ext cx="2000000" cy="2761905"/>
          </a:xfrm>
          <a:prstGeom prst="rect">
            <a:avLst/>
          </a:prstGeom>
        </p:spPr>
      </p:pic>
      <p:sp>
        <p:nvSpPr>
          <p:cNvPr id="76" name="Rounded Rectangle 13">
            <a:extLst>
              <a:ext uri="{FF2B5EF4-FFF2-40B4-BE49-F238E27FC236}">
                <a16:creationId xmlns:a16="http://schemas.microsoft.com/office/drawing/2014/main" id="{73B9FC82-B10E-434E-E466-92B517072845}"/>
              </a:ext>
            </a:extLst>
          </p:cNvPr>
          <p:cNvSpPr/>
          <p:nvPr/>
        </p:nvSpPr>
        <p:spPr>
          <a:xfrm>
            <a:off x="8548856" y="3717026"/>
            <a:ext cx="2145651" cy="106554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6641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r>
              <a:rPr lang="en-US" sz="2400" dirty="0"/>
              <a:t>Must link output from prior model to serve as input for a given HEC-FIA alternative</a:t>
            </a:r>
          </a:p>
          <a:p>
            <a:pPr lvl="1"/>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Linking HEC-FIA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11007636-D440-A9CE-B938-AF22CAFD57A1}"/>
              </a:ext>
            </a:extLst>
          </p:cNvPr>
          <p:cNvPicPr>
            <a:picLocks noChangeAspect="1"/>
          </p:cNvPicPr>
          <p:nvPr/>
        </p:nvPicPr>
        <p:blipFill>
          <a:blip r:embed="rId3"/>
          <a:stretch>
            <a:fillRect/>
          </a:stretch>
        </p:blipFill>
        <p:spPr>
          <a:xfrm>
            <a:off x="1178694" y="1100038"/>
            <a:ext cx="9680932" cy="4342650"/>
          </a:xfrm>
          <a:prstGeom prst="rect">
            <a:avLst/>
          </a:prstGeom>
        </p:spPr>
      </p:pic>
    </p:spTree>
    <p:extLst>
      <p:ext uri="{BB962C8B-B14F-4D97-AF65-F5344CB8AC3E}">
        <p14:creationId xmlns:p14="http://schemas.microsoft.com/office/powerpoint/2010/main" val="150409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lnSpc>
                <a:spcPct val="150000"/>
              </a:lnSpc>
              <a:buNone/>
            </a:pPr>
            <a:r>
              <a:rPr lang="en-US" sz="2400" dirty="0"/>
              <a:t>Individual Structure Damage Report</a:t>
            </a:r>
          </a:p>
          <a:p>
            <a:pPr marL="0" lvl="1" indent="0">
              <a:lnSpc>
                <a:spcPct val="150000"/>
              </a:lnSpc>
              <a:buNone/>
            </a:pPr>
            <a:r>
              <a:rPr lang="en-US" sz="2400" dirty="0"/>
              <a:t>Aggregated Consequences Summary Report</a:t>
            </a:r>
          </a:p>
          <a:p>
            <a:pPr marL="0" lvl="1" indent="0">
              <a:lnSpc>
                <a:spcPct val="150000"/>
              </a:lnSpc>
              <a:buNone/>
            </a:pPr>
            <a:r>
              <a:rPr lang="en-US" sz="2400" dirty="0"/>
              <a:t>Critical Infrastructure Report</a:t>
            </a:r>
          </a:p>
          <a:p>
            <a:pPr marL="0" lvl="1" indent="0">
              <a:lnSpc>
                <a:spcPct val="150000"/>
              </a:lnSpc>
              <a:buNone/>
            </a:pPr>
            <a:r>
              <a:rPr lang="en-US" sz="2400" dirty="0"/>
              <a:t>Impact Response Report</a:t>
            </a:r>
          </a:p>
          <a:p>
            <a:pPr lvl="2">
              <a:lnSpc>
                <a:spcPct val="150000"/>
              </a:lnSpc>
            </a:pPr>
            <a:r>
              <a:rPr lang="en-US" sz="1800" dirty="0"/>
              <a:t>By Rule</a:t>
            </a:r>
          </a:p>
          <a:p>
            <a:pPr lvl="2">
              <a:lnSpc>
                <a:spcPct val="150000"/>
              </a:lnSpc>
            </a:pPr>
            <a:r>
              <a:rPr lang="en-US" sz="1800" dirty="0"/>
              <a:t>By location</a:t>
            </a:r>
          </a:p>
          <a:p>
            <a:pPr lvl="2">
              <a:lnSpc>
                <a:spcPct val="150000"/>
              </a:lnSpc>
            </a:pPr>
            <a:r>
              <a:rPr lang="en-US" sz="1800" dirty="0"/>
              <a:t>Summary table</a:t>
            </a:r>
          </a:p>
          <a:p>
            <a:pPr marL="0" lvl="1" indent="0">
              <a:lnSpc>
                <a:spcPct val="150000"/>
              </a:lnSpc>
              <a:buNone/>
            </a:pPr>
            <a:r>
              <a:rPr lang="en-US" sz="2400" dirty="0"/>
              <a:t>Interactive Map Elements (i.e., zoom to structure)</a:t>
            </a:r>
          </a:p>
          <a:p>
            <a:pPr marL="0" lvl="1" indent="0">
              <a:lnSpc>
                <a:spcPct val="150000"/>
              </a:lnSpc>
              <a:buNone/>
            </a:pPr>
            <a:r>
              <a:rPr lang="en-US" sz="2400" dirty="0"/>
              <a:t>DBF and SHP files for custom products and analyses</a:t>
            </a:r>
          </a:p>
          <a:p>
            <a:pPr marL="0" lvl="1" indent="0">
              <a:lnSpc>
                <a:spcPct val="150000"/>
              </a:lnSpc>
              <a:buNone/>
            </a:pPr>
            <a:r>
              <a:rPr lang="en-US" sz="2400" dirty="0"/>
              <a:t>ECAM (indirect economics) </a:t>
            </a:r>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What Outputs are available?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1963398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15609</TotalTime>
  <Words>471</Words>
  <Application>Microsoft Office PowerPoint</Application>
  <PresentationFormat>Widescreen</PresentationFormat>
  <Paragraphs>158</Paragraphs>
  <Slides>17</Slides>
  <Notes>16</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17</vt:i4>
      </vt:variant>
    </vt:vector>
  </HeadingPairs>
  <TitlesOfParts>
    <vt:vector size="28" baseType="lpstr">
      <vt:lpstr>Arial</vt:lpstr>
      <vt:lpstr>Arial Rounded MT Bold</vt:lpstr>
      <vt:lpstr>Calibri</vt:lpstr>
      <vt:lpstr>Verdana</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HEC-FIA for CWMS</vt:lpstr>
      <vt:lpstr>Economic Damage</vt:lpstr>
      <vt:lpstr>Economic Damage Methodology</vt:lpstr>
      <vt:lpstr>Crop Damage Methodology</vt:lpstr>
      <vt:lpstr>Impact response curves</vt:lpstr>
      <vt:lpstr>Impact Response Curves</vt:lpstr>
      <vt:lpstr>Why are there different Methods?</vt:lpstr>
      <vt:lpstr>Linking HEC-FIA in CWMS</vt:lpstr>
      <vt:lpstr>What Outputs are available?</vt:lpstr>
      <vt:lpstr>Individual Structure damage Report</vt:lpstr>
      <vt:lpstr>Aggregated Consequence Summary</vt:lpstr>
      <vt:lpstr>Critical infrastructure report</vt:lpstr>
      <vt:lpstr>Impact response Report</vt:lpstr>
      <vt:lpstr>ECAM (indirect Economics)</vt:lpstr>
      <vt:lpstr>Summary – Computes and inputs</vt:lpstr>
      <vt:lpstr>Summary – Method and Results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489</cp:revision>
  <dcterms:created xsi:type="dcterms:W3CDTF">2017-02-20T05:10:01Z</dcterms:created>
  <dcterms:modified xsi:type="dcterms:W3CDTF">2025-02-10T20:29:50Z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