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18"/>
  </p:notesMasterIdLst>
  <p:handoutMasterIdLst>
    <p:handoutMasterId r:id="rId19"/>
  </p:handoutMasterIdLst>
  <p:sldIdLst>
    <p:sldId id="517" r:id="rId11"/>
    <p:sldId id="511" r:id="rId12"/>
    <p:sldId id="513" r:id="rId13"/>
    <p:sldId id="514" r:id="rId14"/>
    <p:sldId id="515" r:id="rId15"/>
    <p:sldId id="516" r:id="rId16"/>
    <p:sldId id="47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FFFFFF"/>
    <a:srgbClr val="E4E4E4"/>
    <a:srgbClr val="4D4D4D"/>
    <a:srgbClr val="DEDEDE"/>
    <a:srgbClr val="A29A92"/>
    <a:srgbClr val="00863D"/>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79797" autoAdjust="0"/>
  </p:normalViewPr>
  <p:slideViewPr>
    <p:cSldViewPr snapToGrid="0">
      <p:cViewPr varScale="1">
        <p:scale>
          <a:sx n="91" d="100"/>
          <a:sy n="91" d="100"/>
        </p:scale>
        <p:origin x="1098" y="8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006781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582291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953198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4225087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7</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842352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HEC-FIA for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a:p>
            <a:r>
              <a:rPr lang="en-US" sz="2400" b="1" dirty="0"/>
              <a:t>Flood Damages </a:t>
            </a:r>
            <a:r>
              <a:rPr lang="en-US" sz="2400" b="1"/>
              <a:t>Reduced Computations in HEC-FIA</a:t>
            </a:r>
            <a:endParaRPr lang="en-US" sz="2400" b="1" dirty="0"/>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Legacy Methodology</a:t>
            </a:r>
          </a:p>
          <a:p>
            <a:pPr lvl="1"/>
            <a:endParaRPr lang="en-US" sz="2800" dirty="0"/>
          </a:p>
          <a:p>
            <a:pPr lvl="2"/>
            <a:r>
              <a:rPr lang="en-US" sz="2000" dirty="0"/>
              <a:t>Index location Damage Curves</a:t>
            </a:r>
          </a:p>
          <a:p>
            <a:pPr lvl="2"/>
            <a:endParaRPr lang="en-US" sz="2000" dirty="0"/>
          </a:p>
          <a:p>
            <a:pPr lvl="2"/>
            <a:r>
              <a:rPr lang="en-US" sz="2000" dirty="0"/>
              <a:t>Lots of data baked into single location</a:t>
            </a:r>
          </a:p>
          <a:p>
            <a:pPr lvl="3"/>
            <a:r>
              <a:rPr lang="en-US" sz="2000" dirty="0"/>
              <a:t>Long reaches</a:t>
            </a:r>
          </a:p>
          <a:p>
            <a:pPr lvl="3"/>
            <a:r>
              <a:rPr lang="en-US" sz="2000" dirty="0"/>
              <a:t>Mixed Consequence types</a:t>
            </a:r>
          </a:p>
          <a:p>
            <a:pPr lvl="3"/>
            <a:r>
              <a:rPr lang="en-US" sz="2000" dirty="0"/>
              <a:t>Hydraulics </a:t>
            </a:r>
          </a:p>
          <a:p>
            <a:pPr lvl="3"/>
            <a:endParaRPr lang="en-US" sz="2000" dirty="0"/>
          </a:p>
          <a:p>
            <a:pPr lvl="2"/>
            <a:r>
              <a:rPr lang="en-US" sz="2000" dirty="0"/>
              <a:t>Shortfalls</a:t>
            </a:r>
          </a:p>
          <a:p>
            <a:pPr lvl="3"/>
            <a:r>
              <a:rPr lang="en-US" sz="2000" dirty="0"/>
              <a:t>Outdated</a:t>
            </a:r>
          </a:p>
          <a:p>
            <a:pPr lvl="3"/>
            <a:r>
              <a:rPr lang="en-US" sz="2000" dirty="0"/>
              <a:t>Often undocumented</a:t>
            </a:r>
          </a:p>
          <a:p>
            <a:pPr lvl="3"/>
            <a:r>
              <a:rPr lang="en-US" sz="2000" dirty="0"/>
              <a:t>Black Box approach</a:t>
            </a:r>
            <a:endParaRPr lang="en-US" sz="1800"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Flood Damages Reduced - Legacy</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1">
            <a:extLst>
              <a:ext uri="{FF2B5EF4-FFF2-40B4-BE49-F238E27FC236}">
                <a16:creationId xmlns:a16="http://schemas.microsoft.com/office/drawing/2014/main" id="{59AAF1E7-DA47-9907-1AA3-8C3A967A78EB}"/>
              </a:ext>
            </a:extLst>
          </p:cNvPr>
          <p:cNvPicPr>
            <a:picLocks noChangeAspect="1"/>
          </p:cNvPicPr>
          <p:nvPr/>
        </p:nvPicPr>
        <p:blipFill>
          <a:blip r:embed="rId3"/>
          <a:stretch>
            <a:fillRect/>
          </a:stretch>
        </p:blipFill>
        <p:spPr>
          <a:xfrm>
            <a:off x="5234750" y="990600"/>
            <a:ext cx="4139543" cy="2938527"/>
          </a:xfrm>
          <a:prstGeom prst="rect">
            <a:avLst/>
          </a:prstGeom>
        </p:spPr>
      </p:pic>
      <p:pic>
        <p:nvPicPr>
          <p:cNvPr id="3" name="Picture 2">
            <a:extLst>
              <a:ext uri="{FF2B5EF4-FFF2-40B4-BE49-F238E27FC236}">
                <a16:creationId xmlns:a16="http://schemas.microsoft.com/office/drawing/2014/main" id="{B0368D64-2986-5201-2366-E6D9EF4E4653}"/>
              </a:ext>
            </a:extLst>
          </p:cNvPr>
          <p:cNvPicPr>
            <a:picLocks noChangeAspect="1"/>
          </p:cNvPicPr>
          <p:nvPr/>
        </p:nvPicPr>
        <p:blipFill>
          <a:blip r:embed="rId4"/>
          <a:stretch>
            <a:fillRect/>
          </a:stretch>
        </p:blipFill>
        <p:spPr>
          <a:xfrm>
            <a:off x="4812127" y="3952878"/>
            <a:ext cx="5093333" cy="1967971"/>
          </a:xfrm>
          <a:prstGeom prst="rect">
            <a:avLst/>
          </a:prstGeom>
          <a:ln w="12700">
            <a:solidFill>
              <a:srgbClr val="0070C0"/>
            </a:solidFill>
          </a:ln>
        </p:spPr>
      </p:pic>
    </p:spTree>
    <p:extLst>
      <p:ext uri="{BB962C8B-B14F-4D97-AF65-F5344CB8AC3E}">
        <p14:creationId xmlns:p14="http://schemas.microsoft.com/office/powerpoint/2010/main" val="174124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Flood Damages Reduced in CWMS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8F304D9B-AE3E-E700-F19C-E6A534171D39}"/>
              </a:ext>
            </a:extLst>
          </p:cNvPr>
          <p:cNvPicPr>
            <a:picLocks noChangeAspect="1"/>
          </p:cNvPicPr>
          <p:nvPr/>
        </p:nvPicPr>
        <p:blipFill rotWithShape="1">
          <a:blip r:embed="rId3"/>
          <a:srcRect r="4638" b="13701"/>
          <a:stretch/>
        </p:blipFill>
        <p:spPr>
          <a:xfrm>
            <a:off x="2019579" y="1009081"/>
            <a:ext cx="8152841" cy="4993330"/>
          </a:xfrm>
          <a:prstGeom prst="rect">
            <a:avLst/>
          </a:prstGeom>
        </p:spPr>
      </p:pic>
      <p:pic>
        <p:nvPicPr>
          <p:cNvPr id="9" name="Picture 8">
            <a:extLst>
              <a:ext uri="{FF2B5EF4-FFF2-40B4-BE49-F238E27FC236}">
                <a16:creationId xmlns:a16="http://schemas.microsoft.com/office/drawing/2014/main" id="{5F3E349E-33E2-A1AA-DB80-BD221B3B3D22}"/>
              </a:ext>
            </a:extLst>
          </p:cNvPr>
          <p:cNvPicPr>
            <a:picLocks noChangeAspect="1"/>
          </p:cNvPicPr>
          <p:nvPr/>
        </p:nvPicPr>
        <p:blipFill>
          <a:blip r:embed="rId4"/>
          <a:stretch>
            <a:fillRect/>
          </a:stretch>
        </p:blipFill>
        <p:spPr>
          <a:xfrm>
            <a:off x="2019579" y="990600"/>
            <a:ext cx="8152841" cy="5003597"/>
          </a:xfrm>
          <a:prstGeom prst="rect">
            <a:avLst/>
          </a:prstGeom>
        </p:spPr>
      </p:pic>
      <p:pic>
        <p:nvPicPr>
          <p:cNvPr id="10" name="Picture 9">
            <a:extLst>
              <a:ext uri="{FF2B5EF4-FFF2-40B4-BE49-F238E27FC236}">
                <a16:creationId xmlns:a16="http://schemas.microsoft.com/office/drawing/2014/main" id="{7205EB6A-19A8-E75F-B6A5-E6095CB2B069}"/>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51371" y="3326832"/>
            <a:ext cx="476187" cy="789955"/>
          </a:xfrm>
          <a:prstGeom prst="rect">
            <a:avLst/>
          </a:prstGeom>
        </p:spPr>
      </p:pic>
      <p:pic>
        <p:nvPicPr>
          <p:cNvPr id="11" name="Picture 10">
            <a:extLst>
              <a:ext uri="{FF2B5EF4-FFF2-40B4-BE49-F238E27FC236}">
                <a16:creationId xmlns:a16="http://schemas.microsoft.com/office/drawing/2014/main" id="{BE66179F-0330-137C-AB2C-98FE5869A83A}"/>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857907" y="3721810"/>
            <a:ext cx="476187" cy="789955"/>
          </a:xfrm>
          <a:prstGeom prst="rect">
            <a:avLst/>
          </a:prstGeom>
        </p:spPr>
      </p:pic>
      <p:pic>
        <p:nvPicPr>
          <p:cNvPr id="12" name="Picture 11">
            <a:extLst>
              <a:ext uri="{FF2B5EF4-FFF2-40B4-BE49-F238E27FC236}">
                <a16:creationId xmlns:a16="http://schemas.microsoft.com/office/drawing/2014/main" id="{9F0E8F03-3B26-AF70-439B-7F4C93D89BE9}"/>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857907" y="4770833"/>
            <a:ext cx="476187" cy="789955"/>
          </a:xfrm>
          <a:prstGeom prst="rect">
            <a:avLst/>
          </a:prstGeom>
        </p:spPr>
      </p:pic>
      <p:pic>
        <p:nvPicPr>
          <p:cNvPr id="13" name="Picture 12">
            <a:extLst>
              <a:ext uri="{FF2B5EF4-FFF2-40B4-BE49-F238E27FC236}">
                <a16:creationId xmlns:a16="http://schemas.microsoft.com/office/drawing/2014/main" id="{75FE6123-6CEC-EFD3-0943-214416140115}"/>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904880" y="1649462"/>
            <a:ext cx="476187" cy="789955"/>
          </a:xfrm>
          <a:prstGeom prst="rect">
            <a:avLst/>
          </a:prstGeom>
        </p:spPr>
      </p:pic>
      <p:pic>
        <p:nvPicPr>
          <p:cNvPr id="14" name="Picture 13">
            <a:extLst>
              <a:ext uri="{FF2B5EF4-FFF2-40B4-BE49-F238E27FC236}">
                <a16:creationId xmlns:a16="http://schemas.microsoft.com/office/drawing/2014/main" id="{0B220495-5395-C26D-1043-42C638E88179}"/>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8919890" y="1913470"/>
            <a:ext cx="476187" cy="789955"/>
          </a:xfrm>
          <a:prstGeom prst="rect">
            <a:avLst/>
          </a:prstGeom>
        </p:spPr>
      </p:pic>
    </p:spTree>
    <p:extLst>
      <p:ext uri="{BB962C8B-B14F-4D97-AF65-F5344CB8AC3E}">
        <p14:creationId xmlns:p14="http://schemas.microsoft.com/office/powerpoint/2010/main" val="2739445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HEC-FIA Without Levee Estimate</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
        <p:nvSpPr>
          <p:cNvPr id="8" name="Freeform 19">
            <a:extLst>
              <a:ext uri="{FF2B5EF4-FFF2-40B4-BE49-F238E27FC236}">
                <a16:creationId xmlns:a16="http://schemas.microsoft.com/office/drawing/2014/main" id="{E76AF892-4CD4-12CF-627E-887F247C9F00}"/>
              </a:ext>
            </a:extLst>
          </p:cNvPr>
          <p:cNvSpPr/>
          <p:nvPr/>
        </p:nvSpPr>
        <p:spPr>
          <a:xfrm>
            <a:off x="7431802" y="3802384"/>
            <a:ext cx="488540" cy="110179"/>
          </a:xfrm>
          <a:custGeom>
            <a:avLst/>
            <a:gdLst>
              <a:gd name="connsiteX0" fmla="*/ 0 w 561702"/>
              <a:gd name="connsiteY0" fmla="*/ 130628 h 130628"/>
              <a:gd name="connsiteX1" fmla="*/ 561702 w 561702"/>
              <a:gd name="connsiteY1" fmla="*/ 0 h 130628"/>
            </a:gdLst>
            <a:ahLst/>
            <a:cxnLst>
              <a:cxn ang="0">
                <a:pos x="connsiteX0" y="connsiteY0"/>
              </a:cxn>
              <a:cxn ang="0">
                <a:pos x="connsiteX1" y="connsiteY1"/>
              </a:cxn>
            </a:cxnLst>
            <a:rect l="l" t="t" r="r" b="b"/>
            <a:pathLst>
              <a:path w="561702" h="130628">
                <a:moveTo>
                  <a:pt x="0" y="130628"/>
                </a:moveTo>
                <a:lnTo>
                  <a:pt x="561702" y="0"/>
                </a:lnTo>
              </a:path>
            </a:pathLst>
          </a:custGeom>
          <a:noFill/>
          <a:ln w="9525" cap="flat" cmpd="sng" algn="ctr">
            <a:noFill/>
            <a:prstDash val="solid"/>
          </a:ln>
          <a:effectLst/>
        </p:spPr>
        <p:txBody>
          <a:bodyPr rtlCol="0" anchor="ctr"/>
          <a:lstStyle/>
          <a:p>
            <a:pPr algn="ctr" defTabSz="685800">
              <a:defRPr/>
            </a:pPr>
            <a:endParaRPr lang="en-US" sz="1350" kern="0" dirty="0">
              <a:solidFill>
                <a:srgbClr val="83847A"/>
              </a:solidFill>
              <a:latin typeface="Arial"/>
            </a:endParaRPr>
          </a:p>
        </p:txBody>
      </p:sp>
      <p:sp>
        <p:nvSpPr>
          <p:cNvPr id="9" name="Rectangle 8">
            <a:extLst>
              <a:ext uri="{FF2B5EF4-FFF2-40B4-BE49-F238E27FC236}">
                <a16:creationId xmlns:a16="http://schemas.microsoft.com/office/drawing/2014/main" id="{86302B6E-121E-CBDB-AEC8-ED08AB910D5A}"/>
              </a:ext>
            </a:extLst>
          </p:cNvPr>
          <p:cNvSpPr/>
          <p:nvPr/>
        </p:nvSpPr>
        <p:spPr>
          <a:xfrm>
            <a:off x="4869359" y="2680765"/>
            <a:ext cx="1962218" cy="694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tx1"/>
                </a:solidFill>
              </a:rPr>
              <a:t>Regulated</a:t>
            </a:r>
          </a:p>
          <a:p>
            <a:pPr algn="ctr"/>
            <a:r>
              <a:rPr lang="en-US" sz="2100" dirty="0">
                <a:solidFill>
                  <a:schemeClr val="tx1"/>
                </a:solidFill>
              </a:rPr>
              <a:t>(with levees)</a:t>
            </a:r>
            <a:r>
              <a:rPr lang="en-US" sz="2100" dirty="0">
                <a:solidFill>
                  <a:srgbClr val="FFFF00"/>
                </a:solidFill>
              </a:rPr>
              <a:t> </a:t>
            </a:r>
          </a:p>
        </p:txBody>
      </p:sp>
      <p:sp>
        <p:nvSpPr>
          <p:cNvPr id="10" name="Rectangle 9">
            <a:extLst>
              <a:ext uri="{FF2B5EF4-FFF2-40B4-BE49-F238E27FC236}">
                <a16:creationId xmlns:a16="http://schemas.microsoft.com/office/drawing/2014/main" id="{611F14E8-1BF1-7DAC-16C1-30A38B519871}"/>
              </a:ext>
            </a:extLst>
          </p:cNvPr>
          <p:cNvSpPr/>
          <p:nvPr/>
        </p:nvSpPr>
        <p:spPr>
          <a:xfrm>
            <a:off x="4833065" y="4175229"/>
            <a:ext cx="2060834" cy="694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tx1"/>
                </a:solidFill>
              </a:rPr>
              <a:t>Unregulated</a:t>
            </a:r>
          </a:p>
          <a:p>
            <a:pPr algn="ctr"/>
            <a:r>
              <a:rPr lang="en-US" sz="2100" dirty="0">
                <a:solidFill>
                  <a:schemeClr val="tx1"/>
                </a:solidFill>
              </a:rPr>
              <a:t>(with levees)</a:t>
            </a:r>
          </a:p>
        </p:txBody>
      </p:sp>
      <p:cxnSp>
        <p:nvCxnSpPr>
          <p:cNvPr id="11" name="Elbow Connector 20">
            <a:extLst>
              <a:ext uri="{FF2B5EF4-FFF2-40B4-BE49-F238E27FC236}">
                <a16:creationId xmlns:a16="http://schemas.microsoft.com/office/drawing/2014/main" id="{9C76C1F7-6BE5-64D8-E5A3-6F43589749E7}"/>
              </a:ext>
            </a:extLst>
          </p:cNvPr>
          <p:cNvCxnSpPr>
            <a:cxnSpLocks/>
            <a:stCxn id="13" idx="3"/>
            <a:endCxn id="15" idx="0"/>
          </p:cNvCxnSpPr>
          <p:nvPr/>
        </p:nvCxnSpPr>
        <p:spPr>
          <a:xfrm>
            <a:off x="6256453" y="2382986"/>
            <a:ext cx="1280946" cy="978472"/>
          </a:xfrm>
          <a:prstGeom prst="bentConnector2">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AD049B3-BCE8-FA75-EA42-5145E9052C6C}"/>
              </a:ext>
            </a:extLst>
          </p:cNvPr>
          <p:cNvCxnSpPr>
            <a:cxnSpLocks/>
            <a:stCxn id="14" idx="3"/>
            <a:endCxn id="15" idx="1"/>
          </p:cNvCxnSpPr>
          <p:nvPr/>
        </p:nvCxnSpPr>
        <p:spPr>
          <a:xfrm flipV="1">
            <a:off x="6222075" y="3840625"/>
            <a:ext cx="836157" cy="831"/>
          </a:xfrm>
          <a:prstGeom prst="straightConnector1">
            <a:avLst/>
          </a:prstGeom>
          <a:ln w="381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2FDE89F-579F-B6C8-072D-877789A3B331}"/>
              </a:ext>
            </a:extLst>
          </p:cNvPr>
          <p:cNvPicPr>
            <a:picLocks noChangeAspect="1"/>
          </p:cNvPicPr>
          <p:nvPr/>
        </p:nvPicPr>
        <p:blipFill>
          <a:blip r:embed="rId3"/>
          <a:stretch>
            <a:fillRect/>
          </a:stretch>
        </p:blipFill>
        <p:spPr>
          <a:xfrm>
            <a:off x="5456405" y="1984740"/>
            <a:ext cx="800048" cy="796492"/>
          </a:xfrm>
          <a:prstGeom prst="rect">
            <a:avLst/>
          </a:prstGeom>
        </p:spPr>
      </p:pic>
      <p:pic>
        <p:nvPicPr>
          <p:cNvPr id="14" name="Picture 13">
            <a:extLst>
              <a:ext uri="{FF2B5EF4-FFF2-40B4-BE49-F238E27FC236}">
                <a16:creationId xmlns:a16="http://schemas.microsoft.com/office/drawing/2014/main" id="{5201F3F7-19C6-1A57-5CD8-12774AAFBD29}"/>
              </a:ext>
            </a:extLst>
          </p:cNvPr>
          <p:cNvPicPr>
            <a:picLocks noChangeAspect="1"/>
          </p:cNvPicPr>
          <p:nvPr/>
        </p:nvPicPr>
        <p:blipFill>
          <a:blip r:embed="rId3"/>
          <a:stretch>
            <a:fillRect/>
          </a:stretch>
        </p:blipFill>
        <p:spPr>
          <a:xfrm>
            <a:off x="5422027" y="3443210"/>
            <a:ext cx="800048" cy="796492"/>
          </a:xfrm>
          <a:prstGeom prst="rect">
            <a:avLst/>
          </a:prstGeom>
        </p:spPr>
      </p:pic>
      <p:pic>
        <p:nvPicPr>
          <p:cNvPr id="15" name="Picture 14">
            <a:extLst>
              <a:ext uri="{FF2B5EF4-FFF2-40B4-BE49-F238E27FC236}">
                <a16:creationId xmlns:a16="http://schemas.microsoft.com/office/drawing/2014/main" id="{18DE1CE3-23FC-68AC-B1C9-A3AFF67BEC4D}"/>
              </a:ext>
            </a:extLst>
          </p:cNvPr>
          <p:cNvPicPr>
            <a:picLocks noChangeAspect="1"/>
          </p:cNvPicPr>
          <p:nvPr/>
        </p:nvPicPr>
        <p:blipFill>
          <a:blip r:embed="rId4"/>
          <a:stretch>
            <a:fillRect/>
          </a:stretch>
        </p:blipFill>
        <p:spPr>
          <a:xfrm>
            <a:off x="7058232" y="3361458"/>
            <a:ext cx="958334" cy="958334"/>
          </a:xfrm>
          <a:prstGeom prst="rect">
            <a:avLst/>
          </a:prstGeom>
        </p:spPr>
      </p:pic>
      <p:pic>
        <p:nvPicPr>
          <p:cNvPr id="16" name="Content Placeholder 5">
            <a:extLst>
              <a:ext uri="{FF2B5EF4-FFF2-40B4-BE49-F238E27FC236}">
                <a16:creationId xmlns:a16="http://schemas.microsoft.com/office/drawing/2014/main" id="{C69AA470-308D-B1B4-9A4E-1D3A860E1747}"/>
              </a:ext>
            </a:extLst>
          </p:cNvPr>
          <p:cNvPicPr>
            <a:picLocks noChangeAspect="1"/>
          </p:cNvPicPr>
          <p:nvPr/>
        </p:nvPicPr>
        <p:blipFill rotWithShape="1">
          <a:blip r:embed="rId5"/>
          <a:srcRect t="10549" r="3759" b="2913"/>
          <a:stretch/>
        </p:blipFill>
        <p:spPr bwMode="auto">
          <a:xfrm>
            <a:off x="3141868" y="1776418"/>
            <a:ext cx="5549620" cy="3550435"/>
          </a:xfrm>
          <a:prstGeom prst="rect">
            <a:avLst/>
          </a:prstGeom>
          <a:noFill/>
          <a:ln w="9525">
            <a:noFill/>
            <a:miter lim="800000"/>
            <a:headEnd/>
            <a:tailEnd/>
          </a:ln>
        </p:spPr>
      </p:pic>
      <p:cxnSp>
        <p:nvCxnSpPr>
          <p:cNvPr id="17" name="Straight Connector 16">
            <a:extLst>
              <a:ext uri="{FF2B5EF4-FFF2-40B4-BE49-F238E27FC236}">
                <a16:creationId xmlns:a16="http://schemas.microsoft.com/office/drawing/2014/main" id="{AA566CA4-3F56-A69B-905D-C1564C47BF36}"/>
              </a:ext>
            </a:extLst>
          </p:cNvPr>
          <p:cNvCxnSpPr>
            <a:cxnSpLocks/>
          </p:cNvCxnSpPr>
          <p:nvPr/>
        </p:nvCxnSpPr>
        <p:spPr>
          <a:xfrm>
            <a:off x="3424512" y="2971050"/>
            <a:ext cx="4261007" cy="789134"/>
          </a:xfrm>
          <a:prstGeom prst="line">
            <a:avLst/>
          </a:prstGeom>
          <a:noFill/>
          <a:ln w="57150" cap="flat" cmpd="sng" algn="ctr">
            <a:solidFill>
              <a:srgbClr val="00B0F0"/>
            </a:solidFill>
            <a:prstDash val="sysDash"/>
          </a:ln>
          <a:effectLst/>
        </p:spPr>
      </p:cxnSp>
      <p:cxnSp>
        <p:nvCxnSpPr>
          <p:cNvPr id="18" name="Straight Connector 17">
            <a:extLst>
              <a:ext uri="{FF2B5EF4-FFF2-40B4-BE49-F238E27FC236}">
                <a16:creationId xmlns:a16="http://schemas.microsoft.com/office/drawing/2014/main" id="{AFEB03B7-EB07-C6B6-8667-2F25CB5AECBE}"/>
              </a:ext>
            </a:extLst>
          </p:cNvPr>
          <p:cNvCxnSpPr>
            <a:cxnSpLocks/>
          </p:cNvCxnSpPr>
          <p:nvPr/>
        </p:nvCxnSpPr>
        <p:spPr>
          <a:xfrm>
            <a:off x="5504467" y="2178793"/>
            <a:ext cx="3009442" cy="405367"/>
          </a:xfrm>
          <a:prstGeom prst="line">
            <a:avLst/>
          </a:prstGeom>
          <a:noFill/>
          <a:ln w="57150" cap="flat" cmpd="sng" algn="ctr">
            <a:solidFill>
              <a:srgbClr val="00B0F0"/>
            </a:solidFill>
            <a:prstDash val="sysDash"/>
          </a:ln>
          <a:effectLst/>
        </p:spPr>
      </p:cxnSp>
      <p:cxnSp>
        <p:nvCxnSpPr>
          <p:cNvPr id="19" name="Straight Connector 18">
            <a:extLst>
              <a:ext uri="{FF2B5EF4-FFF2-40B4-BE49-F238E27FC236}">
                <a16:creationId xmlns:a16="http://schemas.microsoft.com/office/drawing/2014/main" id="{F3ACEA06-8958-7B7D-F18E-2A3255866AA1}"/>
              </a:ext>
            </a:extLst>
          </p:cNvPr>
          <p:cNvCxnSpPr>
            <a:cxnSpLocks/>
          </p:cNvCxnSpPr>
          <p:nvPr/>
        </p:nvCxnSpPr>
        <p:spPr>
          <a:xfrm>
            <a:off x="4957727" y="2629204"/>
            <a:ext cx="3179462" cy="590864"/>
          </a:xfrm>
          <a:prstGeom prst="line">
            <a:avLst/>
          </a:prstGeom>
          <a:noFill/>
          <a:ln w="57150" cap="flat" cmpd="sng" algn="ctr">
            <a:solidFill>
              <a:srgbClr val="00B0F0"/>
            </a:solidFill>
            <a:prstDash val="sysDash"/>
          </a:ln>
          <a:effectLst/>
        </p:spPr>
      </p:cxnSp>
      <p:sp>
        <p:nvSpPr>
          <p:cNvPr id="20" name="Freeform 16">
            <a:extLst>
              <a:ext uri="{FF2B5EF4-FFF2-40B4-BE49-F238E27FC236}">
                <a16:creationId xmlns:a16="http://schemas.microsoft.com/office/drawing/2014/main" id="{2F35879E-DF87-2708-1E43-A6D09F89B02F}"/>
              </a:ext>
            </a:extLst>
          </p:cNvPr>
          <p:cNvSpPr/>
          <p:nvPr/>
        </p:nvSpPr>
        <p:spPr>
          <a:xfrm>
            <a:off x="3463866" y="3034460"/>
            <a:ext cx="2306362" cy="633532"/>
          </a:xfrm>
          <a:custGeom>
            <a:avLst/>
            <a:gdLst>
              <a:gd name="connsiteX0" fmla="*/ 2651760 w 2651760"/>
              <a:gd name="connsiteY0" fmla="*/ 751114 h 751114"/>
              <a:gd name="connsiteX1" fmla="*/ 0 w 2651760"/>
              <a:gd name="connsiteY1" fmla="*/ 0 h 751114"/>
            </a:gdLst>
            <a:ahLst/>
            <a:cxnLst>
              <a:cxn ang="0">
                <a:pos x="connsiteX0" y="connsiteY0"/>
              </a:cxn>
              <a:cxn ang="0">
                <a:pos x="connsiteX1" y="connsiteY1"/>
              </a:cxn>
            </a:cxnLst>
            <a:rect l="l" t="t" r="r" b="b"/>
            <a:pathLst>
              <a:path w="2651760" h="751114">
                <a:moveTo>
                  <a:pt x="2651760" y="751114"/>
                </a:moveTo>
                <a:lnTo>
                  <a:pt x="0" y="0"/>
                </a:lnTo>
              </a:path>
            </a:pathLst>
          </a:custGeom>
          <a:noFill/>
          <a:ln w="9525" cap="flat" cmpd="sng" algn="ctr">
            <a:noFill/>
            <a:prstDash val="solid"/>
          </a:ln>
          <a:effectLst/>
        </p:spPr>
        <p:txBody>
          <a:bodyPr rtlCol="0" anchor="ctr"/>
          <a:lstStyle/>
          <a:p>
            <a:pPr algn="ctr" defTabSz="685800">
              <a:defRPr/>
            </a:pPr>
            <a:endParaRPr lang="en-US" sz="1350" kern="0" dirty="0">
              <a:solidFill>
                <a:srgbClr val="83847A"/>
              </a:solidFill>
              <a:latin typeface="Arial"/>
            </a:endParaRPr>
          </a:p>
        </p:txBody>
      </p:sp>
      <p:sp>
        <p:nvSpPr>
          <p:cNvPr id="21" name="Freeform 18">
            <a:extLst>
              <a:ext uri="{FF2B5EF4-FFF2-40B4-BE49-F238E27FC236}">
                <a16:creationId xmlns:a16="http://schemas.microsoft.com/office/drawing/2014/main" id="{3F1513A9-2DFB-48A2-D2A1-B8ED96A9B682}"/>
              </a:ext>
            </a:extLst>
          </p:cNvPr>
          <p:cNvSpPr/>
          <p:nvPr/>
        </p:nvSpPr>
        <p:spPr>
          <a:xfrm>
            <a:off x="3468874" y="3138035"/>
            <a:ext cx="2238667" cy="787781"/>
          </a:xfrm>
          <a:custGeom>
            <a:avLst/>
            <a:gdLst>
              <a:gd name="connsiteX0" fmla="*/ 2645229 w 2645229"/>
              <a:gd name="connsiteY0" fmla="*/ 705394 h 1038497"/>
              <a:gd name="connsiteX1" fmla="*/ 2364377 w 2645229"/>
              <a:gd name="connsiteY1" fmla="*/ 875212 h 1038497"/>
              <a:gd name="connsiteX2" fmla="*/ 2174966 w 2645229"/>
              <a:gd name="connsiteY2" fmla="*/ 979714 h 1038497"/>
              <a:gd name="connsiteX3" fmla="*/ 1979023 w 2645229"/>
              <a:gd name="connsiteY3" fmla="*/ 1031966 h 1038497"/>
              <a:gd name="connsiteX4" fmla="*/ 1763486 w 2645229"/>
              <a:gd name="connsiteY4" fmla="*/ 1038497 h 1038497"/>
              <a:gd name="connsiteX5" fmla="*/ 13063 w 2645229"/>
              <a:gd name="connsiteY5" fmla="*/ 483326 h 1038497"/>
              <a:gd name="connsiteX6" fmla="*/ 0 w 2645229"/>
              <a:gd name="connsiteY6" fmla="*/ 104503 h 1038497"/>
              <a:gd name="connsiteX7" fmla="*/ 163286 w 2645229"/>
              <a:gd name="connsiteY7" fmla="*/ 0 h 1038497"/>
              <a:gd name="connsiteX8" fmla="*/ 2645229 w 2645229"/>
              <a:gd name="connsiteY8" fmla="*/ 705394 h 1038497"/>
              <a:gd name="connsiteX0" fmla="*/ 2645229 w 2645229"/>
              <a:gd name="connsiteY0" fmla="*/ 698863 h 1031966"/>
              <a:gd name="connsiteX1" fmla="*/ 2364377 w 2645229"/>
              <a:gd name="connsiteY1" fmla="*/ 868681 h 1031966"/>
              <a:gd name="connsiteX2" fmla="*/ 2174966 w 2645229"/>
              <a:gd name="connsiteY2" fmla="*/ 973183 h 1031966"/>
              <a:gd name="connsiteX3" fmla="*/ 1979023 w 2645229"/>
              <a:gd name="connsiteY3" fmla="*/ 1025435 h 1031966"/>
              <a:gd name="connsiteX4" fmla="*/ 1763486 w 2645229"/>
              <a:gd name="connsiteY4" fmla="*/ 1031966 h 1031966"/>
              <a:gd name="connsiteX5" fmla="*/ 13063 w 2645229"/>
              <a:gd name="connsiteY5" fmla="*/ 476795 h 1031966"/>
              <a:gd name="connsiteX6" fmla="*/ 0 w 2645229"/>
              <a:gd name="connsiteY6" fmla="*/ 97972 h 1031966"/>
              <a:gd name="connsiteX7" fmla="*/ 202475 w 2645229"/>
              <a:gd name="connsiteY7" fmla="*/ 0 h 1031966"/>
              <a:gd name="connsiteX8" fmla="*/ 2645229 w 2645229"/>
              <a:gd name="connsiteY8" fmla="*/ 698863 h 1031966"/>
              <a:gd name="connsiteX0" fmla="*/ 2638697 w 2638697"/>
              <a:gd name="connsiteY0" fmla="*/ 698863 h 1031966"/>
              <a:gd name="connsiteX1" fmla="*/ 2357845 w 2638697"/>
              <a:gd name="connsiteY1" fmla="*/ 868681 h 1031966"/>
              <a:gd name="connsiteX2" fmla="*/ 2168434 w 2638697"/>
              <a:gd name="connsiteY2" fmla="*/ 973183 h 1031966"/>
              <a:gd name="connsiteX3" fmla="*/ 1972491 w 2638697"/>
              <a:gd name="connsiteY3" fmla="*/ 1025435 h 1031966"/>
              <a:gd name="connsiteX4" fmla="*/ 1756954 w 2638697"/>
              <a:gd name="connsiteY4" fmla="*/ 1031966 h 1031966"/>
              <a:gd name="connsiteX5" fmla="*/ 6531 w 2638697"/>
              <a:gd name="connsiteY5" fmla="*/ 476795 h 1031966"/>
              <a:gd name="connsiteX6" fmla="*/ 0 w 2638697"/>
              <a:gd name="connsiteY6" fmla="*/ 222069 h 1031966"/>
              <a:gd name="connsiteX7" fmla="*/ 195943 w 2638697"/>
              <a:gd name="connsiteY7" fmla="*/ 0 h 1031966"/>
              <a:gd name="connsiteX8" fmla="*/ 2638697 w 2638697"/>
              <a:gd name="connsiteY8" fmla="*/ 698863 h 1031966"/>
              <a:gd name="connsiteX0" fmla="*/ 2638697 w 2638697"/>
              <a:gd name="connsiteY0" fmla="*/ 666205 h 999308"/>
              <a:gd name="connsiteX1" fmla="*/ 2357845 w 2638697"/>
              <a:gd name="connsiteY1" fmla="*/ 836023 h 999308"/>
              <a:gd name="connsiteX2" fmla="*/ 2168434 w 2638697"/>
              <a:gd name="connsiteY2" fmla="*/ 940525 h 999308"/>
              <a:gd name="connsiteX3" fmla="*/ 1972491 w 2638697"/>
              <a:gd name="connsiteY3" fmla="*/ 992777 h 999308"/>
              <a:gd name="connsiteX4" fmla="*/ 1756954 w 2638697"/>
              <a:gd name="connsiteY4" fmla="*/ 999308 h 999308"/>
              <a:gd name="connsiteX5" fmla="*/ 6531 w 2638697"/>
              <a:gd name="connsiteY5" fmla="*/ 444137 h 999308"/>
              <a:gd name="connsiteX6" fmla="*/ 0 w 2638697"/>
              <a:gd name="connsiteY6" fmla="*/ 189411 h 999308"/>
              <a:gd name="connsiteX7" fmla="*/ 313508 w 2638697"/>
              <a:gd name="connsiteY7" fmla="*/ 0 h 999308"/>
              <a:gd name="connsiteX8" fmla="*/ 2638697 w 2638697"/>
              <a:gd name="connsiteY8" fmla="*/ 666205 h 999308"/>
              <a:gd name="connsiteX0" fmla="*/ 2638697 w 2638697"/>
              <a:gd name="connsiteY0" fmla="*/ 666205 h 999308"/>
              <a:gd name="connsiteX1" fmla="*/ 2357845 w 2638697"/>
              <a:gd name="connsiteY1" fmla="*/ 836023 h 999308"/>
              <a:gd name="connsiteX2" fmla="*/ 2168434 w 2638697"/>
              <a:gd name="connsiteY2" fmla="*/ 940525 h 999308"/>
              <a:gd name="connsiteX3" fmla="*/ 1972491 w 2638697"/>
              <a:gd name="connsiteY3" fmla="*/ 992777 h 999308"/>
              <a:gd name="connsiteX4" fmla="*/ 1756954 w 2638697"/>
              <a:gd name="connsiteY4" fmla="*/ 999308 h 999308"/>
              <a:gd name="connsiteX5" fmla="*/ 6531 w 2638697"/>
              <a:gd name="connsiteY5" fmla="*/ 444137 h 999308"/>
              <a:gd name="connsiteX6" fmla="*/ 0 w 2638697"/>
              <a:gd name="connsiteY6" fmla="*/ 189411 h 999308"/>
              <a:gd name="connsiteX7" fmla="*/ 313508 w 2638697"/>
              <a:gd name="connsiteY7" fmla="*/ 0 h 999308"/>
              <a:gd name="connsiteX8" fmla="*/ 2638697 w 2638697"/>
              <a:gd name="connsiteY8" fmla="*/ 666205 h 999308"/>
              <a:gd name="connsiteX0" fmla="*/ 2638697 w 2638697"/>
              <a:gd name="connsiteY0" fmla="*/ 600890 h 933993"/>
              <a:gd name="connsiteX1" fmla="*/ 2357845 w 2638697"/>
              <a:gd name="connsiteY1" fmla="*/ 770708 h 933993"/>
              <a:gd name="connsiteX2" fmla="*/ 2168434 w 2638697"/>
              <a:gd name="connsiteY2" fmla="*/ 875210 h 933993"/>
              <a:gd name="connsiteX3" fmla="*/ 1972491 w 2638697"/>
              <a:gd name="connsiteY3" fmla="*/ 927462 h 933993"/>
              <a:gd name="connsiteX4" fmla="*/ 1756954 w 2638697"/>
              <a:gd name="connsiteY4" fmla="*/ 933993 h 933993"/>
              <a:gd name="connsiteX5" fmla="*/ 6531 w 2638697"/>
              <a:gd name="connsiteY5" fmla="*/ 378822 h 933993"/>
              <a:gd name="connsiteX6" fmla="*/ 0 w 2638697"/>
              <a:gd name="connsiteY6" fmla="*/ 124096 h 933993"/>
              <a:gd name="connsiteX7" fmla="*/ 326571 w 2638697"/>
              <a:gd name="connsiteY7" fmla="*/ 0 h 933993"/>
              <a:gd name="connsiteX8" fmla="*/ 2638697 w 2638697"/>
              <a:gd name="connsiteY8" fmla="*/ 600890 h 933993"/>
              <a:gd name="connsiteX0" fmla="*/ 2547257 w 2547257"/>
              <a:gd name="connsiteY0" fmla="*/ 633547 h 933993"/>
              <a:gd name="connsiteX1" fmla="*/ 2357845 w 2547257"/>
              <a:gd name="connsiteY1" fmla="*/ 770708 h 933993"/>
              <a:gd name="connsiteX2" fmla="*/ 2168434 w 2547257"/>
              <a:gd name="connsiteY2" fmla="*/ 875210 h 933993"/>
              <a:gd name="connsiteX3" fmla="*/ 1972491 w 2547257"/>
              <a:gd name="connsiteY3" fmla="*/ 927462 h 933993"/>
              <a:gd name="connsiteX4" fmla="*/ 1756954 w 2547257"/>
              <a:gd name="connsiteY4" fmla="*/ 933993 h 933993"/>
              <a:gd name="connsiteX5" fmla="*/ 6531 w 2547257"/>
              <a:gd name="connsiteY5" fmla="*/ 378822 h 933993"/>
              <a:gd name="connsiteX6" fmla="*/ 0 w 2547257"/>
              <a:gd name="connsiteY6" fmla="*/ 124096 h 933993"/>
              <a:gd name="connsiteX7" fmla="*/ 326571 w 2547257"/>
              <a:gd name="connsiteY7" fmla="*/ 0 h 933993"/>
              <a:gd name="connsiteX8" fmla="*/ 2547257 w 2547257"/>
              <a:gd name="connsiteY8" fmla="*/ 633547 h 933993"/>
              <a:gd name="connsiteX0" fmla="*/ 2547257 w 2547257"/>
              <a:gd name="connsiteY0" fmla="*/ 633547 h 933993"/>
              <a:gd name="connsiteX1" fmla="*/ 2357845 w 2547257"/>
              <a:gd name="connsiteY1" fmla="*/ 770708 h 933993"/>
              <a:gd name="connsiteX2" fmla="*/ 2168434 w 2547257"/>
              <a:gd name="connsiteY2" fmla="*/ 875210 h 933993"/>
              <a:gd name="connsiteX3" fmla="*/ 1972491 w 2547257"/>
              <a:gd name="connsiteY3" fmla="*/ 927462 h 933993"/>
              <a:gd name="connsiteX4" fmla="*/ 1756954 w 2547257"/>
              <a:gd name="connsiteY4" fmla="*/ 933993 h 933993"/>
              <a:gd name="connsiteX5" fmla="*/ 6531 w 2547257"/>
              <a:gd name="connsiteY5" fmla="*/ 378822 h 933993"/>
              <a:gd name="connsiteX6" fmla="*/ 0 w 2547257"/>
              <a:gd name="connsiteY6" fmla="*/ 176347 h 933993"/>
              <a:gd name="connsiteX7" fmla="*/ 326571 w 2547257"/>
              <a:gd name="connsiteY7" fmla="*/ 0 h 933993"/>
              <a:gd name="connsiteX8" fmla="*/ 2547257 w 2547257"/>
              <a:gd name="connsiteY8" fmla="*/ 633547 h 933993"/>
              <a:gd name="connsiteX0" fmla="*/ 2573927 w 2573927"/>
              <a:gd name="connsiteY0" fmla="*/ 643072 h 933993"/>
              <a:gd name="connsiteX1" fmla="*/ 2357845 w 2573927"/>
              <a:gd name="connsiteY1" fmla="*/ 770708 h 933993"/>
              <a:gd name="connsiteX2" fmla="*/ 2168434 w 2573927"/>
              <a:gd name="connsiteY2" fmla="*/ 875210 h 933993"/>
              <a:gd name="connsiteX3" fmla="*/ 1972491 w 2573927"/>
              <a:gd name="connsiteY3" fmla="*/ 927462 h 933993"/>
              <a:gd name="connsiteX4" fmla="*/ 1756954 w 2573927"/>
              <a:gd name="connsiteY4" fmla="*/ 933993 h 933993"/>
              <a:gd name="connsiteX5" fmla="*/ 6531 w 2573927"/>
              <a:gd name="connsiteY5" fmla="*/ 378822 h 933993"/>
              <a:gd name="connsiteX6" fmla="*/ 0 w 2573927"/>
              <a:gd name="connsiteY6" fmla="*/ 176347 h 933993"/>
              <a:gd name="connsiteX7" fmla="*/ 326571 w 2573927"/>
              <a:gd name="connsiteY7" fmla="*/ 0 h 933993"/>
              <a:gd name="connsiteX8" fmla="*/ 2573927 w 2573927"/>
              <a:gd name="connsiteY8" fmla="*/ 643072 h 93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3927" h="933993">
                <a:moveTo>
                  <a:pt x="2573927" y="643072"/>
                </a:moveTo>
                <a:lnTo>
                  <a:pt x="2357845" y="770708"/>
                </a:lnTo>
                <a:lnTo>
                  <a:pt x="2168434" y="875210"/>
                </a:lnTo>
                <a:lnTo>
                  <a:pt x="1972491" y="927462"/>
                </a:lnTo>
                <a:lnTo>
                  <a:pt x="1756954" y="933993"/>
                </a:lnTo>
                <a:lnTo>
                  <a:pt x="6531" y="378822"/>
                </a:lnTo>
                <a:lnTo>
                  <a:pt x="0" y="176347"/>
                </a:lnTo>
                <a:lnTo>
                  <a:pt x="326571" y="0"/>
                </a:lnTo>
                <a:lnTo>
                  <a:pt x="2573927" y="643072"/>
                </a:lnTo>
                <a:close/>
              </a:path>
            </a:pathLst>
          </a:custGeom>
          <a:solidFill>
            <a:srgbClr val="00B0F0">
              <a:alpha val="48000"/>
            </a:srgbClr>
          </a:solidFill>
          <a:ln w="9525" cap="flat" cmpd="sng" algn="ctr">
            <a:noFill/>
            <a:prstDash val="solid"/>
          </a:ln>
          <a:effectLst/>
        </p:spPr>
        <p:txBody>
          <a:bodyPr rtlCol="0" anchor="ctr"/>
          <a:lstStyle/>
          <a:p>
            <a:pPr algn="ctr" defTabSz="685800">
              <a:defRPr/>
            </a:pPr>
            <a:endParaRPr lang="en-US" sz="1350" kern="0" dirty="0">
              <a:solidFill>
                <a:srgbClr val="83847A"/>
              </a:solidFill>
              <a:latin typeface="Arial"/>
            </a:endParaRPr>
          </a:p>
        </p:txBody>
      </p:sp>
      <p:sp>
        <p:nvSpPr>
          <p:cNvPr id="22" name="Freeform 20">
            <a:extLst>
              <a:ext uri="{FF2B5EF4-FFF2-40B4-BE49-F238E27FC236}">
                <a16:creationId xmlns:a16="http://schemas.microsoft.com/office/drawing/2014/main" id="{C1343E1C-5C6D-6DF7-7EDB-9CA239AC03E3}"/>
              </a:ext>
            </a:extLst>
          </p:cNvPr>
          <p:cNvSpPr/>
          <p:nvPr/>
        </p:nvSpPr>
        <p:spPr>
          <a:xfrm>
            <a:off x="4275458" y="2172936"/>
            <a:ext cx="2857389" cy="1579696"/>
          </a:xfrm>
          <a:custGeom>
            <a:avLst/>
            <a:gdLst>
              <a:gd name="connsiteX0" fmla="*/ 1528354 w 3494314"/>
              <a:gd name="connsiteY0" fmla="*/ 2103120 h 2103120"/>
              <a:gd name="connsiteX1" fmla="*/ 3494314 w 3494314"/>
              <a:gd name="connsiteY1" fmla="*/ 320040 h 2103120"/>
              <a:gd name="connsiteX2" fmla="*/ 1665514 w 3494314"/>
              <a:gd name="connsiteY2" fmla="*/ 0 h 2103120"/>
              <a:gd name="connsiteX3" fmla="*/ 1972491 w 3494314"/>
              <a:gd name="connsiteY3" fmla="*/ 437606 h 2103120"/>
              <a:gd name="connsiteX4" fmla="*/ 0 w 3494314"/>
              <a:gd name="connsiteY4" fmla="*/ 1652451 h 2103120"/>
              <a:gd name="connsiteX5" fmla="*/ 1528354 w 3494314"/>
              <a:gd name="connsiteY5" fmla="*/ 2103120 h 2103120"/>
              <a:gd name="connsiteX0" fmla="*/ 1423851 w 3494314"/>
              <a:gd name="connsiteY0" fmla="*/ 2122714 h 2122714"/>
              <a:gd name="connsiteX1" fmla="*/ 3494314 w 3494314"/>
              <a:gd name="connsiteY1" fmla="*/ 320040 h 2122714"/>
              <a:gd name="connsiteX2" fmla="*/ 1665514 w 3494314"/>
              <a:gd name="connsiteY2" fmla="*/ 0 h 2122714"/>
              <a:gd name="connsiteX3" fmla="*/ 1972491 w 3494314"/>
              <a:gd name="connsiteY3" fmla="*/ 437606 h 2122714"/>
              <a:gd name="connsiteX4" fmla="*/ 0 w 3494314"/>
              <a:gd name="connsiteY4" fmla="*/ 1652451 h 2122714"/>
              <a:gd name="connsiteX5" fmla="*/ 1423851 w 3494314"/>
              <a:gd name="connsiteY5" fmla="*/ 2122714 h 2122714"/>
              <a:gd name="connsiteX0" fmla="*/ 1423851 w 3363685"/>
              <a:gd name="connsiteY0" fmla="*/ 2122714 h 2122714"/>
              <a:gd name="connsiteX1" fmla="*/ 3363685 w 3363685"/>
              <a:gd name="connsiteY1" fmla="*/ 431074 h 2122714"/>
              <a:gd name="connsiteX2" fmla="*/ 1665514 w 3363685"/>
              <a:gd name="connsiteY2" fmla="*/ 0 h 2122714"/>
              <a:gd name="connsiteX3" fmla="*/ 1972491 w 3363685"/>
              <a:gd name="connsiteY3" fmla="*/ 437606 h 2122714"/>
              <a:gd name="connsiteX4" fmla="*/ 0 w 3363685"/>
              <a:gd name="connsiteY4" fmla="*/ 1652451 h 2122714"/>
              <a:gd name="connsiteX5" fmla="*/ 1423851 w 3363685"/>
              <a:gd name="connsiteY5" fmla="*/ 2122714 h 2122714"/>
              <a:gd name="connsiteX0" fmla="*/ 1423851 w 3363685"/>
              <a:gd name="connsiteY0" fmla="*/ 1959428 h 1959428"/>
              <a:gd name="connsiteX1" fmla="*/ 3363685 w 3363685"/>
              <a:gd name="connsiteY1" fmla="*/ 267788 h 1959428"/>
              <a:gd name="connsiteX2" fmla="*/ 1763486 w 3363685"/>
              <a:gd name="connsiteY2" fmla="*/ 0 h 1959428"/>
              <a:gd name="connsiteX3" fmla="*/ 1972491 w 3363685"/>
              <a:gd name="connsiteY3" fmla="*/ 274320 h 1959428"/>
              <a:gd name="connsiteX4" fmla="*/ 0 w 3363685"/>
              <a:gd name="connsiteY4" fmla="*/ 1489165 h 1959428"/>
              <a:gd name="connsiteX5" fmla="*/ 1423851 w 3363685"/>
              <a:gd name="connsiteY5" fmla="*/ 1959428 h 1959428"/>
              <a:gd name="connsiteX0" fmla="*/ 1384662 w 3324496"/>
              <a:gd name="connsiteY0" fmla="*/ 1959428 h 1959428"/>
              <a:gd name="connsiteX1" fmla="*/ 3324496 w 3324496"/>
              <a:gd name="connsiteY1" fmla="*/ 267788 h 1959428"/>
              <a:gd name="connsiteX2" fmla="*/ 1724297 w 3324496"/>
              <a:gd name="connsiteY2" fmla="*/ 0 h 1959428"/>
              <a:gd name="connsiteX3" fmla="*/ 1933302 w 3324496"/>
              <a:gd name="connsiteY3" fmla="*/ 274320 h 1959428"/>
              <a:gd name="connsiteX4" fmla="*/ 0 w 3324496"/>
              <a:gd name="connsiteY4" fmla="*/ 1561011 h 1959428"/>
              <a:gd name="connsiteX5" fmla="*/ 1384662 w 3324496"/>
              <a:gd name="connsiteY5" fmla="*/ 1959428 h 1959428"/>
              <a:gd name="connsiteX0" fmla="*/ 1384662 w 3324496"/>
              <a:gd name="connsiteY0" fmla="*/ 1959428 h 1959428"/>
              <a:gd name="connsiteX1" fmla="*/ 3324496 w 3324496"/>
              <a:gd name="connsiteY1" fmla="*/ 267788 h 1959428"/>
              <a:gd name="connsiteX2" fmla="*/ 1724297 w 3324496"/>
              <a:gd name="connsiteY2" fmla="*/ 0 h 1959428"/>
              <a:gd name="connsiteX3" fmla="*/ 1933302 w 3324496"/>
              <a:gd name="connsiteY3" fmla="*/ 326572 h 1959428"/>
              <a:gd name="connsiteX4" fmla="*/ 0 w 3324496"/>
              <a:gd name="connsiteY4" fmla="*/ 1561011 h 1959428"/>
              <a:gd name="connsiteX5" fmla="*/ 1384662 w 3324496"/>
              <a:gd name="connsiteY5" fmla="*/ 1959428 h 1959428"/>
              <a:gd name="connsiteX0" fmla="*/ 1384662 w 3324496"/>
              <a:gd name="connsiteY0" fmla="*/ 1959428 h 1959428"/>
              <a:gd name="connsiteX1" fmla="*/ 3324496 w 3324496"/>
              <a:gd name="connsiteY1" fmla="*/ 267788 h 1959428"/>
              <a:gd name="connsiteX2" fmla="*/ 1724297 w 3324496"/>
              <a:gd name="connsiteY2" fmla="*/ 0 h 1959428"/>
              <a:gd name="connsiteX3" fmla="*/ 1965959 w 3324496"/>
              <a:gd name="connsiteY3" fmla="*/ 313509 h 1959428"/>
              <a:gd name="connsiteX4" fmla="*/ 0 w 3324496"/>
              <a:gd name="connsiteY4" fmla="*/ 1561011 h 1959428"/>
              <a:gd name="connsiteX5" fmla="*/ 1384662 w 3324496"/>
              <a:gd name="connsiteY5" fmla="*/ 1959428 h 1959428"/>
              <a:gd name="connsiteX0" fmla="*/ 1384662 w 3324496"/>
              <a:gd name="connsiteY0" fmla="*/ 1979022 h 1979022"/>
              <a:gd name="connsiteX1" fmla="*/ 3324496 w 3324496"/>
              <a:gd name="connsiteY1" fmla="*/ 287382 h 1979022"/>
              <a:gd name="connsiteX2" fmla="*/ 1717766 w 3324496"/>
              <a:gd name="connsiteY2" fmla="*/ 0 h 1979022"/>
              <a:gd name="connsiteX3" fmla="*/ 1965959 w 3324496"/>
              <a:gd name="connsiteY3" fmla="*/ 333103 h 1979022"/>
              <a:gd name="connsiteX4" fmla="*/ 0 w 3324496"/>
              <a:gd name="connsiteY4" fmla="*/ 1580605 h 1979022"/>
              <a:gd name="connsiteX5" fmla="*/ 1384662 w 3324496"/>
              <a:gd name="connsiteY5" fmla="*/ 1979022 h 1979022"/>
              <a:gd name="connsiteX0" fmla="*/ 1384662 w 3324496"/>
              <a:gd name="connsiteY0" fmla="*/ 1861456 h 1861456"/>
              <a:gd name="connsiteX1" fmla="*/ 3324496 w 3324496"/>
              <a:gd name="connsiteY1" fmla="*/ 169816 h 1861456"/>
              <a:gd name="connsiteX2" fmla="*/ 1822269 w 3324496"/>
              <a:gd name="connsiteY2" fmla="*/ 0 h 1861456"/>
              <a:gd name="connsiteX3" fmla="*/ 1965959 w 3324496"/>
              <a:gd name="connsiteY3" fmla="*/ 215537 h 1861456"/>
              <a:gd name="connsiteX4" fmla="*/ 0 w 3324496"/>
              <a:gd name="connsiteY4" fmla="*/ 1463039 h 1861456"/>
              <a:gd name="connsiteX5" fmla="*/ 1384662 w 3324496"/>
              <a:gd name="connsiteY5" fmla="*/ 1861456 h 1861456"/>
              <a:gd name="connsiteX0" fmla="*/ 1384662 w 3285307"/>
              <a:gd name="connsiteY0" fmla="*/ 1861456 h 1861456"/>
              <a:gd name="connsiteX1" fmla="*/ 3285307 w 3285307"/>
              <a:gd name="connsiteY1" fmla="*/ 248193 h 1861456"/>
              <a:gd name="connsiteX2" fmla="*/ 1822269 w 3285307"/>
              <a:gd name="connsiteY2" fmla="*/ 0 h 1861456"/>
              <a:gd name="connsiteX3" fmla="*/ 1965959 w 3285307"/>
              <a:gd name="connsiteY3" fmla="*/ 215537 h 1861456"/>
              <a:gd name="connsiteX4" fmla="*/ 0 w 3285307"/>
              <a:gd name="connsiteY4" fmla="*/ 1463039 h 1861456"/>
              <a:gd name="connsiteX5" fmla="*/ 1384662 w 3285307"/>
              <a:gd name="connsiteY5" fmla="*/ 1861456 h 1861456"/>
              <a:gd name="connsiteX0" fmla="*/ 1417047 w 3285307"/>
              <a:gd name="connsiteY0" fmla="*/ 1869076 h 1869076"/>
              <a:gd name="connsiteX1" fmla="*/ 3285307 w 3285307"/>
              <a:gd name="connsiteY1" fmla="*/ 248193 h 1869076"/>
              <a:gd name="connsiteX2" fmla="*/ 1822269 w 3285307"/>
              <a:gd name="connsiteY2" fmla="*/ 0 h 1869076"/>
              <a:gd name="connsiteX3" fmla="*/ 1965959 w 3285307"/>
              <a:gd name="connsiteY3" fmla="*/ 215537 h 1869076"/>
              <a:gd name="connsiteX4" fmla="*/ 0 w 3285307"/>
              <a:gd name="connsiteY4" fmla="*/ 1463039 h 1869076"/>
              <a:gd name="connsiteX5" fmla="*/ 1417047 w 3285307"/>
              <a:gd name="connsiteY5" fmla="*/ 1869076 h 1869076"/>
              <a:gd name="connsiteX0" fmla="*/ 1438002 w 3285307"/>
              <a:gd name="connsiteY0" fmla="*/ 1872886 h 1872886"/>
              <a:gd name="connsiteX1" fmla="*/ 3285307 w 3285307"/>
              <a:gd name="connsiteY1" fmla="*/ 248193 h 1872886"/>
              <a:gd name="connsiteX2" fmla="*/ 1822269 w 3285307"/>
              <a:gd name="connsiteY2" fmla="*/ 0 h 1872886"/>
              <a:gd name="connsiteX3" fmla="*/ 1965959 w 3285307"/>
              <a:gd name="connsiteY3" fmla="*/ 215537 h 1872886"/>
              <a:gd name="connsiteX4" fmla="*/ 0 w 3285307"/>
              <a:gd name="connsiteY4" fmla="*/ 1463039 h 1872886"/>
              <a:gd name="connsiteX5" fmla="*/ 1438002 w 3285307"/>
              <a:gd name="connsiteY5" fmla="*/ 1872886 h 1872886"/>
              <a:gd name="connsiteX0" fmla="*/ 1438002 w 3285307"/>
              <a:gd name="connsiteY0" fmla="*/ 1872886 h 1872886"/>
              <a:gd name="connsiteX1" fmla="*/ 3285307 w 3285307"/>
              <a:gd name="connsiteY1" fmla="*/ 248193 h 1872886"/>
              <a:gd name="connsiteX2" fmla="*/ 1822269 w 3285307"/>
              <a:gd name="connsiteY2" fmla="*/ 0 h 1872886"/>
              <a:gd name="connsiteX3" fmla="*/ 1922144 w 3285307"/>
              <a:gd name="connsiteY3" fmla="*/ 154577 h 1872886"/>
              <a:gd name="connsiteX4" fmla="*/ 0 w 3285307"/>
              <a:gd name="connsiteY4" fmla="*/ 1463039 h 1872886"/>
              <a:gd name="connsiteX5" fmla="*/ 1438002 w 3285307"/>
              <a:gd name="connsiteY5" fmla="*/ 1872886 h 1872886"/>
              <a:gd name="connsiteX0" fmla="*/ 1438002 w 3285307"/>
              <a:gd name="connsiteY0" fmla="*/ 1872886 h 1872886"/>
              <a:gd name="connsiteX1" fmla="*/ 3285307 w 3285307"/>
              <a:gd name="connsiteY1" fmla="*/ 248193 h 1872886"/>
              <a:gd name="connsiteX2" fmla="*/ 1822269 w 3285307"/>
              <a:gd name="connsiteY2" fmla="*/ 0 h 1872886"/>
              <a:gd name="connsiteX3" fmla="*/ 1922144 w 3285307"/>
              <a:gd name="connsiteY3" fmla="*/ 154577 h 1872886"/>
              <a:gd name="connsiteX4" fmla="*/ 1875881 w 3285307"/>
              <a:gd name="connsiteY4" fmla="*/ 188213 h 1872886"/>
              <a:gd name="connsiteX5" fmla="*/ 0 w 3285307"/>
              <a:gd name="connsiteY5" fmla="*/ 1463039 h 1872886"/>
              <a:gd name="connsiteX6" fmla="*/ 1438002 w 3285307"/>
              <a:gd name="connsiteY6" fmla="*/ 1872886 h 1872886"/>
              <a:gd name="connsiteX0" fmla="*/ 1438002 w 3285307"/>
              <a:gd name="connsiteY0" fmla="*/ 1872886 h 1872886"/>
              <a:gd name="connsiteX1" fmla="*/ 3285307 w 3285307"/>
              <a:gd name="connsiteY1" fmla="*/ 248193 h 1872886"/>
              <a:gd name="connsiteX2" fmla="*/ 1822269 w 3285307"/>
              <a:gd name="connsiteY2" fmla="*/ 0 h 1872886"/>
              <a:gd name="connsiteX3" fmla="*/ 1922144 w 3285307"/>
              <a:gd name="connsiteY3" fmla="*/ 154577 h 1872886"/>
              <a:gd name="connsiteX4" fmla="*/ 1875881 w 3285307"/>
              <a:gd name="connsiteY4" fmla="*/ 188213 h 1872886"/>
              <a:gd name="connsiteX5" fmla="*/ 1881596 w 3285307"/>
              <a:gd name="connsiteY5" fmla="*/ 230123 h 1872886"/>
              <a:gd name="connsiteX6" fmla="*/ 0 w 3285307"/>
              <a:gd name="connsiteY6" fmla="*/ 1463039 h 1872886"/>
              <a:gd name="connsiteX7" fmla="*/ 1438002 w 3285307"/>
              <a:gd name="connsiteY7" fmla="*/ 1872886 h 1872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85307" h="1872886">
                <a:moveTo>
                  <a:pt x="1438002" y="1872886"/>
                </a:moveTo>
                <a:lnTo>
                  <a:pt x="3285307" y="248193"/>
                </a:lnTo>
                <a:lnTo>
                  <a:pt x="1822269" y="0"/>
                </a:lnTo>
                <a:lnTo>
                  <a:pt x="1922144" y="154577"/>
                </a:lnTo>
                <a:cubicBezTo>
                  <a:pt x="1911803" y="160709"/>
                  <a:pt x="1886222" y="182081"/>
                  <a:pt x="1875881" y="188213"/>
                </a:cubicBezTo>
                <a:cubicBezTo>
                  <a:pt x="1868896" y="191388"/>
                  <a:pt x="1888581" y="226948"/>
                  <a:pt x="1881596" y="230123"/>
                </a:cubicBezTo>
                <a:lnTo>
                  <a:pt x="0" y="1463039"/>
                </a:lnTo>
                <a:lnTo>
                  <a:pt x="1438002" y="1872886"/>
                </a:lnTo>
                <a:close/>
              </a:path>
            </a:pathLst>
          </a:custGeom>
          <a:solidFill>
            <a:srgbClr val="00B0F0">
              <a:alpha val="48000"/>
            </a:srgbClr>
          </a:solidFill>
          <a:ln w="9525" cap="flat" cmpd="sng" algn="ctr">
            <a:noFill/>
            <a:prstDash val="solid"/>
          </a:ln>
          <a:effectLst/>
        </p:spPr>
        <p:txBody>
          <a:bodyPr rtlCol="0" anchor="ctr"/>
          <a:lstStyle/>
          <a:p>
            <a:pPr algn="ctr" defTabSz="685800">
              <a:defRPr/>
            </a:pPr>
            <a:endParaRPr lang="en-US" sz="1350" kern="0" dirty="0">
              <a:solidFill>
                <a:srgbClr val="83847A"/>
              </a:solidFill>
              <a:latin typeface="Arial"/>
            </a:endParaRPr>
          </a:p>
        </p:txBody>
      </p:sp>
      <p:grpSp>
        <p:nvGrpSpPr>
          <p:cNvPr id="23" name="Group 22">
            <a:extLst>
              <a:ext uri="{FF2B5EF4-FFF2-40B4-BE49-F238E27FC236}">
                <a16:creationId xmlns:a16="http://schemas.microsoft.com/office/drawing/2014/main" id="{656EF8C5-2E4F-4DFA-B960-47A53A8A3EC6}"/>
              </a:ext>
            </a:extLst>
          </p:cNvPr>
          <p:cNvGrpSpPr/>
          <p:nvPr/>
        </p:nvGrpSpPr>
        <p:grpSpPr>
          <a:xfrm>
            <a:off x="2570970" y="1083555"/>
            <a:ext cx="7952975" cy="4848625"/>
            <a:chOff x="1445629" y="1126021"/>
            <a:chExt cx="9144000" cy="5748527"/>
          </a:xfrm>
        </p:grpSpPr>
        <p:pic>
          <p:nvPicPr>
            <p:cNvPr id="24" name="Picture 23">
              <a:extLst>
                <a:ext uri="{FF2B5EF4-FFF2-40B4-BE49-F238E27FC236}">
                  <a16:creationId xmlns:a16="http://schemas.microsoft.com/office/drawing/2014/main" id="{D501D8D6-E4A2-4885-C509-B28AD4642532}"/>
                </a:ext>
              </a:extLst>
            </p:cNvPr>
            <p:cNvPicPr>
              <a:picLocks noChangeAspect="1"/>
            </p:cNvPicPr>
            <p:nvPr/>
          </p:nvPicPr>
          <p:blipFill>
            <a:blip r:embed="rId6"/>
            <a:stretch>
              <a:fillRect/>
            </a:stretch>
          </p:blipFill>
          <p:spPr>
            <a:xfrm>
              <a:off x="1445629" y="1126021"/>
              <a:ext cx="9144000" cy="5748527"/>
            </a:xfrm>
            <a:prstGeom prst="rect">
              <a:avLst/>
            </a:prstGeom>
          </p:spPr>
        </p:pic>
        <p:sp>
          <p:nvSpPr>
            <p:cNvPr id="25" name="Freeform: Shape 24">
              <a:extLst>
                <a:ext uri="{FF2B5EF4-FFF2-40B4-BE49-F238E27FC236}">
                  <a16:creationId xmlns:a16="http://schemas.microsoft.com/office/drawing/2014/main" id="{37F4A312-4CEE-BB62-B93D-D5547813F334}"/>
                </a:ext>
              </a:extLst>
            </p:cNvPr>
            <p:cNvSpPr/>
            <p:nvPr/>
          </p:nvSpPr>
          <p:spPr>
            <a:xfrm>
              <a:off x="3339780" y="2379928"/>
              <a:ext cx="6604634" cy="4408568"/>
            </a:xfrm>
            <a:custGeom>
              <a:avLst/>
              <a:gdLst>
                <a:gd name="connsiteX0" fmla="*/ 0 w 6705600"/>
                <a:gd name="connsiteY0" fmla="*/ 4649822 h 4721158"/>
                <a:gd name="connsiteX1" fmla="*/ 142672 w 6705600"/>
                <a:gd name="connsiteY1" fmla="*/ 4338536 h 4721158"/>
                <a:gd name="connsiteX2" fmla="*/ 291830 w 6705600"/>
                <a:gd name="connsiteY2" fmla="*/ 3949430 h 4721158"/>
                <a:gd name="connsiteX3" fmla="*/ 531779 w 6705600"/>
                <a:gd name="connsiteY3" fmla="*/ 3346315 h 4721158"/>
                <a:gd name="connsiteX4" fmla="*/ 667966 w 6705600"/>
                <a:gd name="connsiteY4" fmla="*/ 3099881 h 4721158"/>
                <a:gd name="connsiteX5" fmla="*/ 804153 w 6705600"/>
                <a:gd name="connsiteY5" fmla="*/ 2892358 h 4721158"/>
                <a:gd name="connsiteX6" fmla="*/ 1076528 w 6705600"/>
                <a:gd name="connsiteY6" fmla="*/ 2652409 h 4721158"/>
                <a:gd name="connsiteX7" fmla="*/ 1763949 w 6705600"/>
                <a:gd name="connsiteY7" fmla="*/ 2211422 h 4721158"/>
                <a:gd name="connsiteX8" fmla="*/ 2542162 w 6705600"/>
                <a:gd name="connsiteY8" fmla="*/ 1783405 h 4721158"/>
                <a:gd name="connsiteX9" fmla="*/ 2671864 w 6705600"/>
                <a:gd name="connsiteY9" fmla="*/ 1718554 h 4721158"/>
                <a:gd name="connsiteX10" fmla="*/ 4319081 w 6705600"/>
                <a:gd name="connsiteY10" fmla="*/ 1167319 h 4721158"/>
                <a:gd name="connsiteX11" fmla="*/ 5317787 w 6705600"/>
                <a:gd name="connsiteY11" fmla="*/ 856034 h 4721158"/>
                <a:gd name="connsiteX12" fmla="*/ 5635557 w 6705600"/>
                <a:gd name="connsiteY12" fmla="*/ 739302 h 4721158"/>
                <a:gd name="connsiteX13" fmla="*/ 5946843 w 6705600"/>
                <a:gd name="connsiteY13" fmla="*/ 603115 h 4721158"/>
                <a:gd name="connsiteX14" fmla="*/ 6193277 w 6705600"/>
                <a:gd name="connsiteY14" fmla="*/ 434502 h 4721158"/>
                <a:gd name="connsiteX15" fmla="*/ 6524017 w 6705600"/>
                <a:gd name="connsiteY15" fmla="*/ 226979 h 4721158"/>
                <a:gd name="connsiteX16" fmla="*/ 6705600 w 6705600"/>
                <a:gd name="connsiteY16" fmla="*/ 0 h 4721158"/>
                <a:gd name="connsiteX17" fmla="*/ 6705600 w 6705600"/>
                <a:gd name="connsiteY17" fmla="*/ 285345 h 4721158"/>
                <a:gd name="connsiteX18" fmla="*/ 6472136 w 6705600"/>
                <a:gd name="connsiteY18" fmla="*/ 1018162 h 4721158"/>
                <a:gd name="connsiteX19" fmla="*/ 6089515 w 6705600"/>
                <a:gd name="connsiteY19" fmla="*/ 1459149 h 4721158"/>
                <a:gd name="connsiteX20" fmla="*/ 5966298 w 6705600"/>
                <a:gd name="connsiteY20" fmla="*/ 1614792 h 4721158"/>
                <a:gd name="connsiteX21" fmla="*/ 5914417 w 6705600"/>
                <a:gd name="connsiteY21" fmla="*/ 1770434 h 4721158"/>
                <a:gd name="connsiteX22" fmla="*/ 5940357 w 6705600"/>
                <a:gd name="connsiteY22" fmla="*/ 1964988 h 4721158"/>
                <a:gd name="connsiteX23" fmla="*/ 5609617 w 6705600"/>
                <a:gd name="connsiteY23" fmla="*/ 2412460 h 4721158"/>
                <a:gd name="connsiteX24" fmla="*/ 5492885 w 6705600"/>
                <a:gd name="connsiteY24" fmla="*/ 2743200 h 4721158"/>
                <a:gd name="connsiteX25" fmla="*/ 5453974 w 6705600"/>
                <a:gd name="connsiteY25" fmla="*/ 2989634 h 4721158"/>
                <a:gd name="connsiteX26" fmla="*/ 5252936 w 6705600"/>
                <a:gd name="connsiteY26" fmla="*/ 3437107 h 4721158"/>
                <a:gd name="connsiteX27" fmla="*/ 5123234 w 6705600"/>
                <a:gd name="connsiteY27" fmla="*/ 3826213 h 4721158"/>
                <a:gd name="connsiteX28" fmla="*/ 5071353 w 6705600"/>
                <a:gd name="connsiteY28" fmla="*/ 4137498 h 4721158"/>
                <a:gd name="connsiteX29" fmla="*/ 5019472 w 6705600"/>
                <a:gd name="connsiteY29" fmla="*/ 4306111 h 4721158"/>
                <a:gd name="connsiteX30" fmla="*/ 4844374 w 6705600"/>
                <a:gd name="connsiteY30" fmla="*/ 4721158 h 4721158"/>
                <a:gd name="connsiteX31" fmla="*/ 6485 w 6705600"/>
                <a:gd name="connsiteY31" fmla="*/ 4721158 h 4721158"/>
                <a:gd name="connsiteX32" fmla="*/ 0 w 6705600"/>
                <a:gd name="connsiteY32" fmla="*/ 4649822 h 4721158"/>
                <a:gd name="connsiteX0" fmla="*/ 0 w 6705600"/>
                <a:gd name="connsiteY0" fmla="*/ 4649822 h 5565594"/>
                <a:gd name="connsiteX1" fmla="*/ 142672 w 6705600"/>
                <a:gd name="connsiteY1" fmla="*/ 4338536 h 5565594"/>
                <a:gd name="connsiteX2" fmla="*/ 291830 w 6705600"/>
                <a:gd name="connsiteY2" fmla="*/ 3949430 h 5565594"/>
                <a:gd name="connsiteX3" fmla="*/ 531779 w 6705600"/>
                <a:gd name="connsiteY3" fmla="*/ 3346315 h 5565594"/>
                <a:gd name="connsiteX4" fmla="*/ 667966 w 6705600"/>
                <a:gd name="connsiteY4" fmla="*/ 3099881 h 5565594"/>
                <a:gd name="connsiteX5" fmla="*/ 804153 w 6705600"/>
                <a:gd name="connsiteY5" fmla="*/ 2892358 h 5565594"/>
                <a:gd name="connsiteX6" fmla="*/ 1076528 w 6705600"/>
                <a:gd name="connsiteY6" fmla="*/ 2652409 h 5565594"/>
                <a:gd name="connsiteX7" fmla="*/ 1763949 w 6705600"/>
                <a:gd name="connsiteY7" fmla="*/ 2211422 h 5565594"/>
                <a:gd name="connsiteX8" fmla="*/ 2542162 w 6705600"/>
                <a:gd name="connsiteY8" fmla="*/ 1783405 h 5565594"/>
                <a:gd name="connsiteX9" fmla="*/ 2671864 w 6705600"/>
                <a:gd name="connsiteY9" fmla="*/ 1718554 h 5565594"/>
                <a:gd name="connsiteX10" fmla="*/ 4319081 w 6705600"/>
                <a:gd name="connsiteY10" fmla="*/ 1167319 h 5565594"/>
                <a:gd name="connsiteX11" fmla="*/ 5317787 w 6705600"/>
                <a:gd name="connsiteY11" fmla="*/ 856034 h 5565594"/>
                <a:gd name="connsiteX12" fmla="*/ 5635557 w 6705600"/>
                <a:gd name="connsiteY12" fmla="*/ 739302 h 5565594"/>
                <a:gd name="connsiteX13" fmla="*/ 5946843 w 6705600"/>
                <a:gd name="connsiteY13" fmla="*/ 603115 h 5565594"/>
                <a:gd name="connsiteX14" fmla="*/ 6193277 w 6705600"/>
                <a:gd name="connsiteY14" fmla="*/ 434502 h 5565594"/>
                <a:gd name="connsiteX15" fmla="*/ 6524017 w 6705600"/>
                <a:gd name="connsiteY15" fmla="*/ 226979 h 5565594"/>
                <a:gd name="connsiteX16" fmla="*/ 6705600 w 6705600"/>
                <a:gd name="connsiteY16" fmla="*/ 0 h 5565594"/>
                <a:gd name="connsiteX17" fmla="*/ 6705600 w 6705600"/>
                <a:gd name="connsiteY17" fmla="*/ 285345 h 5565594"/>
                <a:gd name="connsiteX18" fmla="*/ 6472136 w 6705600"/>
                <a:gd name="connsiteY18" fmla="*/ 1018162 h 5565594"/>
                <a:gd name="connsiteX19" fmla="*/ 6089515 w 6705600"/>
                <a:gd name="connsiteY19" fmla="*/ 1459149 h 5565594"/>
                <a:gd name="connsiteX20" fmla="*/ 5966298 w 6705600"/>
                <a:gd name="connsiteY20" fmla="*/ 1614792 h 5565594"/>
                <a:gd name="connsiteX21" fmla="*/ 5914417 w 6705600"/>
                <a:gd name="connsiteY21" fmla="*/ 1770434 h 5565594"/>
                <a:gd name="connsiteX22" fmla="*/ 5940357 w 6705600"/>
                <a:gd name="connsiteY22" fmla="*/ 1964988 h 5565594"/>
                <a:gd name="connsiteX23" fmla="*/ 5609617 w 6705600"/>
                <a:gd name="connsiteY23" fmla="*/ 2412460 h 5565594"/>
                <a:gd name="connsiteX24" fmla="*/ 5492885 w 6705600"/>
                <a:gd name="connsiteY24" fmla="*/ 2743200 h 5565594"/>
                <a:gd name="connsiteX25" fmla="*/ 5453974 w 6705600"/>
                <a:gd name="connsiteY25" fmla="*/ 2989634 h 5565594"/>
                <a:gd name="connsiteX26" fmla="*/ 5252936 w 6705600"/>
                <a:gd name="connsiteY26" fmla="*/ 3437107 h 5565594"/>
                <a:gd name="connsiteX27" fmla="*/ 5123234 w 6705600"/>
                <a:gd name="connsiteY27" fmla="*/ 3826213 h 5565594"/>
                <a:gd name="connsiteX28" fmla="*/ 5071353 w 6705600"/>
                <a:gd name="connsiteY28" fmla="*/ 4137498 h 5565594"/>
                <a:gd name="connsiteX29" fmla="*/ 5019472 w 6705600"/>
                <a:gd name="connsiteY29" fmla="*/ 4306111 h 5565594"/>
                <a:gd name="connsiteX30" fmla="*/ 4542673 w 6705600"/>
                <a:gd name="connsiteY30" fmla="*/ 5565594 h 5565594"/>
                <a:gd name="connsiteX31" fmla="*/ 6485 w 6705600"/>
                <a:gd name="connsiteY31" fmla="*/ 4721158 h 5565594"/>
                <a:gd name="connsiteX32" fmla="*/ 0 w 6705600"/>
                <a:gd name="connsiteY32" fmla="*/ 4649822 h 5565594"/>
                <a:gd name="connsiteX0" fmla="*/ 0 w 6705600"/>
                <a:gd name="connsiteY0" fmla="*/ 4649822 h 5565594"/>
                <a:gd name="connsiteX1" fmla="*/ 142672 w 6705600"/>
                <a:gd name="connsiteY1" fmla="*/ 4338536 h 5565594"/>
                <a:gd name="connsiteX2" fmla="*/ 291830 w 6705600"/>
                <a:gd name="connsiteY2" fmla="*/ 3949430 h 5565594"/>
                <a:gd name="connsiteX3" fmla="*/ 531779 w 6705600"/>
                <a:gd name="connsiteY3" fmla="*/ 3346315 h 5565594"/>
                <a:gd name="connsiteX4" fmla="*/ 667966 w 6705600"/>
                <a:gd name="connsiteY4" fmla="*/ 3099881 h 5565594"/>
                <a:gd name="connsiteX5" fmla="*/ 804153 w 6705600"/>
                <a:gd name="connsiteY5" fmla="*/ 2892358 h 5565594"/>
                <a:gd name="connsiteX6" fmla="*/ 1076528 w 6705600"/>
                <a:gd name="connsiteY6" fmla="*/ 2652409 h 5565594"/>
                <a:gd name="connsiteX7" fmla="*/ 1763949 w 6705600"/>
                <a:gd name="connsiteY7" fmla="*/ 2211422 h 5565594"/>
                <a:gd name="connsiteX8" fmla="*/ 2542162 w 6705600"/>
                <a:gd name="connsiteY8" fmla="*/ 1783405 h 5565594"/>
                <a:gd name="connsiteX9" fmla="*/ 2671864 w 6705600"/>
                <a:gd name="connsiteY9" fmla="*/ 1718554 h 5565594"/>
                <a:gd name="connsiteX10" fmla="*/ 4319081 w 6705600"/>
                <a:gd name="connsiteY10" fmla="*/ 1167319 h 5565594"/>
                <a:gd name="connsiteX11" fmla="*/ 5317787 w 6705600"/>
                <a:gd name="connsiteY11" fmla="*/ 856034 h 5565594"/>
                <a:gd name="connsiteX12" fmla="*/ 5635557 w 6705600"/>
                <a:gd name="connsiteY12" fmla="*/ 739302 h 5565594"/>
                <a:gd name="connsiteX13" fmla="*/ 5946843 w 6705600"/>
                <a:gd name="connsiteY13" fmla="*/ 603115 h 5565594"/>
                <a:gd name="connsiteX14" fmla="*/ 6193277 w 6705600"/>
                <a:gd name="connsiteY14" fmla="*/ 434502 h 5565594"/>
                <a:gd name="connsiteX15" fmla="*/ 6524017 w 6705600"/>
                <a:gd name="connsiteY15" fmla="*/ 226979 h 5565594"/>
                <a:gd name="connsiteX16" fmla="*/ 6705600 w 6705600"/>
                <a:gd name="connsiteY16" fmla="*/ 0 h 5565594"/>
                <a:gd name="connsiteX17" fmla="*/ 6705600 w 6705600"/>
                <a:gd name="connsiteY17" fmla="*/ 285345 h 5565594"/>
                <a:gd name="connsiteX18" fmla="*/ 6472136 w 6705600"/>
                <a:gd name="connsiteY18" fmla="*/ 1018162 h 5565594"/>
                <a:gd name="connsiteX19" fmla="*/ 6089515 w 6705600"/>
                <a:gd name="connsiteY19" fmla="*/ 1459149 h 5565594"/>
                <a:gd name="connsiteX20" fmla="*/ 5966298 w 6705600"/>
                <a:gd name="connsiteY20" fmla="*/ 1614792 h 5565594"/>
                <a:gd name="connsiteX21" fmla="*/ 5914417 w 6705600"/>
                <a:gd name="connsiteY21" fmla="*/ 1770434 h 5565594"/>
                <a:gd name="connsiteX22" fmla="*/ 5940357 w 6705600"/>
                <a:gd name="connsiteY22" fmla="*/ 1964988 h 5565594"/>
                <a:gd name="connsiteX23" fmla="*/ 5609617 w 6705600"/>
                <a:gd name="connsiteY23" fmla="*/ 2412460 h 5565594"/>
                <a:gd name="connsiteX24" fmla="*/ 5492885 w 6705600"/>
                <a:gd name="connsiteY24" fmla="*/ 2743200 h 5565594"/>
                <a:gd name="connsiteX25" fmla="*/ 5453974 w 6705600"/>
                <a:gd name="connsiteY25" fmla="*/ 2989634 h 5565594"/>
                <a:gd name="connsiteX26" fmla="*/ 5252936 w 6705600"/>
                <a:gd name="connsiteY26" fmla="*/ 3437107 h 5565594"/>
                <a:gd name="connsiteX27" fmla="*/ 5123234 w 6705600"/>
                <a:gd name="connsiteY27" fmla="*/ 3826213 h 5565594"/>
                <a:gd name="connsiteX28" fmla="*/ 5071353 w 6705600"/>
                <a:gd name="connsiteY28" fmla="*/ 4137498 h 5565594"/>
                <a:gd name="connsiteX29" fmla="*/ 5019472 w 6705600"/>
                <a:gd name="connsiteY29" fmla="*/ 4306111 h 5565594"/>
                <a:gd name="connsiteX30" fmla="*/ 4542673 w 6705600"/>
                <a:gd name="connsiteY30" fmla="*/ 5565594 h 5565594"/>
                <a:gd name="connsiteX31" fmla="*/ 666454 w 6705600"/>
                <a:gd name="connsiteY31" fmla="*/ 5535436 h 5565594"/>
                <a:gd name="connsiteX32" fmla="*/ 0 w 6705600"/>
                <a:gd name="connsiteY32" fmla="*/ 4649822 h 5565594"/>
                <a:gd name="connsiteX0" fmla="*/ 0 w 6705600"/>
                <a:gd name="connsiteY0" fmla="*/ 4649822 h 5565594"/>
                <a:gd name="connsiteX1" fmla="*/ 350090 w 6705600"/>
                <a:gd name="connsiteY1" fmla="*/ 4348590 h 5565594"/>
                <a:gd name="connsiteX2" fmla="*/ 291830 w 6705600"/>
                <a:gd name="connsiteY2" fmla="*/ 3949430 h 5565594"/>
                <a:gd name="connsiteX3" fmla="*/ 531779 w 6705600"/>
                <a:gd name="connsiteY3" fmla="*/ 3346315 h 5565594"/>
                <a:gd name="connsiteX4" fmla="*/ 667966 w 6705600"/>
                <a:gd name="connsiteY4" fmla="*/ 3099881 h 5565594"/>
                <a:gd name="connsiteX5" fmla="*/ 804153 w 6705600"/>
                <a:gd name="connsiteY5" fmla="*/ 2892358 h 5565594"/>
                <a:gd name="connsiteX6" fmla="*/ 1076528 w 6705600"/>
                <a:gd name="connsiteY6" fmla="*/ 2652409 h 5565594"/>
                <a:gd name="connsiteX7" fmla="*/ 1763949 w 6705600"/>
                <a:gd name="connsiteY7" fmla="*/ 2211422 h 5565594"/>
                <a:gd name="connsiteX8" fmla="*/ 2542162 w 6705600"/>
                <a:gd name="connsiteY8" fmla="*/ 1783405 h 5565594"/>
                <a:gd name="connsiteX9" fmla="*/ 2671864 w 6705600"/>
                <a:gd name="connsiteY9" fmla="*/ 1718554 h 5565594"/>
                <a:gd name="connsiteX10" fmla="*/ 4319081 w 6705600"/>
                <a:gd name="connsiteY10" fmla="*/ 1167319 h 5565594"/>
                <a:gd name="connsiteX11" fmla="*/ 5317787 w 6705600"/>
                <a:gd name="connsiteY11" fmla="*/ 856034 h 5565594"/>
                <a:gd name="connsiteX12" fmla="*/ 5635557 w 6705600"/>
                <a:gd name="connsiteY12" fmla="*/ 739302 h 5565594"/>
                <a:gd name="connsiteX13" fmla="*/ 5946843 w 6705600"/>
                <a:gd name="connsiteY13" fmla="*/ 603115 h 5565594"/>
                <a:gd name="connsiteX14" fmla="*/ 6193277 w 6705600"/>
                <a:gd name="connsiteY14" fmla="*/ 434502 h 5565594"/>
                <a:gd name="connsiteX15" fmla="*/ 6524017 w 6705600"/>
                <a:gd name="connsiteY15" fmla="*/ 226979 h 5565594"/>
                <a:gd name="connsiteX16" fmla="*/ 6705600 w 6705600"/>
                <a:gd name="connsiteY16" fmla="*/ 0 h 5565594"/>
                <a:gd name="connsiteX17" fmla="*/ 6705600 w 6705600"/>
                <a:gd name="connsiteY17" fmla="*/ 285345 h 5565594"/>
                <a:gd name="connsiteX18" fmla="*/ 6472136 w 6705600"/>
                <a:gd name="connsiteY18" fmla="*/ 1018162 h 5565594"/>
                <a:gd name="connsiteX19" fmla="*/ 6089515 w 6705600"/>
                <a:gd name="connsiteY19" fmla="*/ 1459149 h 5565594"/>
                <a:gd name="connsiteX20" fmla="*/ 5966298 w 6705600"/>
                <a:gd name="connsiteY20" fmla="*/ 1614792 h 5565594"/>
                <a:gd name="connsiteX21" fmla="*/ 5914417 w 6705600"/>
                <a:gd name="connsiteY21" fmla="*/ 1770434 h 5565594"/>
                <a:gd name="connsiteX22" fmla="*/ 5940357 w 6705600"/>
                <a:gd name="connsiteY22" fmla="*/ 1964988 h 5565594"/>
                <a:gd name="connsiteX23" fmla="*/ 5609617 w 6705600"/>
                <a:gd name="connsiteY23" fmla="*/ 2412460 h 5565594"/>
                <a:gd name="connsiteX24" fmla="*/ 5492885 w 6705600"/>
                <a:gd name="connsiteY24" fmla="*/ 2743200 h 5565594"/>
                <a:gd name="connsiteX25" fmla="*/ 5453974 w 6705600"/>
                <a:gd name="connsiteY25" fmla="*/ 2989634 h 5565594"/>
                <a:gd name="connsiteX26" fmla="*/ 5252936 w 6705600"/>
                <a:gd name="connsiteY26" fmla="*/ 3437107 h 5565594"/>
                <a:gd name="connsiteX27" fmla="*/ 5123234 w 6705600"/>
                <a:gd name="connsiteY27" fmla="*/ 3826213 h 5565594"/>
                <a:gd name="connsiteX28" fmla="*/ 5071353 w 6705600"/>
                <a:gd name="connsiteY28" fmla="*/ 4137498 h 5565594"/>
                <a:gd name="connsiteX29" fmla="*/ 5019472 w 6705600"/>
                <a:gd name="connsiteY29" fmla="*/ 4306111 h 5565594"/>
                <a:gd name="connsiteX30" fmla="*/ 4542673 w 6705600"/>
                <a:gd name="connsiteY30" fmla="*/ 5565594 h 5565594"/>
                <a:gd name="connsiteX31" fmla="*/ 666454 w 6705600"/>
                <a:gd name="connsiteY31" fmla="*/ 5535436 h 5565594"/>
                <a:gd name="connsiteX32" fmla="*/ 0 w 6705600"/>
                <a:gd name="connsiteY32" fmla="*/ 4649822 h 5565594"/>
                <a:gd name="connsiteX0" fmla="*/ 0 w 6705600"/>
                <a:gd name="connsiteY0" fmla="*/ 4649822 h 5565594"/>
                <a:gd name="connsiteX1" fmla="*/ 291830 w 6705600"/>
                <a:gd name="connsiteY1" fmla="*/ 3949430 h 5565594"/>
                <a:gd name="connsiteX2" fmla="*/ 531779 w 6705600"/>
                <a:gd name="connsiteY2" fmla="*/ 3346315 h 5565594"/>
                <a:gd name="connsiteX3" fmla="*/ 667966 w 6705600"/>
                <a:gd name="connsiteY3" fmla="*/ 3099881 h 5565594"/>
                <a:gd name="connsiteX4" fmla="*/ 804153 w 6705600"/>
                <a:gd name="connsiteY4" fmla="*/ 2892358 h 5565594"/>
                <a:gd name="connsiteX5" fmla="*/ 1076528 w 6705600"/>
                <a:gd name="connsiteY5" fmla="*/ 2652409 h 5565594"/>
                <a:gd name="connsiteX6" fmla="*/ 1763949 w 6705600"/>
                <a:gd name="connsiteY6" fmla="*/ 2211422 h 5565594"/>
                <a:gd name="connsiteX7" fmla="*/ 2542162 w 6705600"/>
                <a:gd name="connsiteY7" fmla="*/ 1783405 h 5565594"/>
                <a:gd name="connsiteX8" fmla="*/ 2671864 w 6705600"/>
                <a:gd name="connsiteY8" fmla="*/ 1718554 h 5565594"/>
                <a:gd name="connsiteX9" fmla="*/ 4319081 w 6705600"/>
                <a:gd name="connsiteY9" fmla="*/ 1167319 h 5565594"/>
                <a:gd name="connsiteX10" fmla="*/ 5317787 w 6705600"/>
                <a:gd name="connsiteY10" fmla="*/ 856034 h 5565594"/>
                <a:gd name="connsiteX11" fmla="*/ 5635557 w 6705600"/>
                <a:gd name="connsiteY11" fmla="*/ 739302 h 5565594"/>
                <a:gd name="connsiteX12" fmla="*/ 5946843 w 6705600"/>
                <a:gd name="connsiteY12" fmla="*/ 603115 h 5565594"/>
                <a:gd name="connsiteX13" fmla="*/ 6193277 w 6705600"/>
                <a:gd name="connsiteY13" fmla="*/ 434502 h 5565594"/>
                <a:gd name="connsiteX14" fmla="*/ 6524017 w 6705600"/>
                <a:gd name="connsiteY14" fmla="*/ 226979 h 5565594"/>
                <a:gd name="connsiteX15" fmla="*/ 6705600 w 6705600"/>
                <a:gd name="connsiteY15" fmla="*/ 0 h 5565594"/>
                <a:gd name="connsiteX16" fmla="*/ 6705600 w 6705600"/>
                <a:gd name="connsiteY16" fmla="*/ 285345 h 5565594"/>
                <a:gd name="connsiteX17" fmla="*/ 6472136 w 6705600"/>
                <a:gd name="connsiteY17" fmla="*/ 1018162 h 5565594"/>
                <a:gd name="connsiteX18" fmla="*/ 6089515 w 6705600"/>
                <a:gd name="connsiteY18" fmla="*/ 1459149 h 5565594"/>
                <a:gd name="connsiteX19" fmla="*/ 5966298 w 6705600"/>
                <a:gd name="connsiteY19" fmla="*/ 1614792 h 5565594"/>
                <a:gd name="connsiteX20" fmla="*/ 5914417 w 6705600"/>
                <a:gd name="connsiteY20" fmla="*/ 1770434 h 5565594"/>
                <a:gd name="connsiteX21" fmla="*/ 5940357 w 6705600"/>
                <a:gd name="connsiteY21" fmla="*/ 1964988 h 5565594"/>
                <a:gd name="connsiteX22" fmla="*/ 5609617 w 6705600"/>
                <a:gd name="connsiteY22" fmla="*/ 2412460 h 5565594"/>
                <a:gd name="connsiteX23" fmla="*/ 5492885 w 6705600"/>
                <a:gd name="connsiteY23" fmla="*/ 2743200 h 5565594"/>
                <a:gd name="connsiteX24" fmla="*/ 5453974 w 6705600"/>
                <a:gd name="connsiteY24" fmla="*/ 2989634 h 5565594"/>
                <a:gd name="connsiteX25" fmla="*/ 5252936 w 6705600"/>
                <a:gd name="connsiteY25" fmla="*/ 3437107 h 5565594"/>
                <a:gd name="connsiteX26" fmla="*/ 5123234 w 6705600"/>
                <a:gd name="connsiteY26" fmla="*/ 3826213 h 5565594"/>
                <a:gd name="connsiteX27" fmla="*/ 5071353 w 6705600"/>
                <a:gd name="connsiteY27" fmla="*/ 4137498 h 5565594"/>
                <a:gd name="connsiteX28" fmla="*/ 5019472 w 6705600"/>
                <a:gd name="connsiteY28" fmla="*/ 4306111 h 5565594"/>
                <a:gd name="connsiteX29" fmla="*/ 4542673 w 6705600"/>
                <a:gd name="connsiteY29" fmla="*/ 5565594 h 5565594"/>
                <a:gd name="connsiteX30" fmla="*/ 666454 w 6705600"/>
                <a:gd name="connsiteY30" fmla="*/ 5535436 h 5565594"/>
                <a:gd name="connsiteX31" fmla="*/ 0 w 6705600"/>
                <a:gd name="connsiteY31" fmla="*/ 4649822 h 5565594"/>
                <a:gd name="connsiteX0" fmla="*/ 374624 w 6413770"/>
                <a:gd name="connsiteY0" fmla="*/ 5535436 h 5565594"/>
                <a:gd name="connsiteX1" fmla="*/ 0 w 6413770"/>
                <a:gd name="connsiteY1" fmla="*/ 3949430 h 5565594"/>
                <a:gd name="connsiteX2" fmla="*/ 239949 w 6413770"/>
                <a:gd name="connsiteY2" fmla="*/ 3346315 h 5565594"/>
                <a:gd name="connsiteX3" fmla="*/ 376136 w 6413770"/>
                <a:gd name="connsiteY3" fmla="*/ 3099881 h 5565594"/>
                <a:gd name="connsiteX4" fmla="*/ 512323 w 6413770"/>
                <a:gd name="connsiteY4" fmla="*/ 2892358 h 5565594"/>
                <a:gd name="connsiteX5" fmla="*/ 784698 w 6413770"/>
                <a:gd name="connsiteY5" fmla="*/ 2652409 h 5565594"/>
                <a:gd name="connsiteX6" fmla="*/ 1472119 w 6413770"/>
                <a:gd name="connsiteY6" fmla="*/ 2211422 h 5565594"/>
                <a:gd name="connsiteX7" fmla="*/ 2250332 w 6413770"/>
                <a:gd name="connsiteY7" fmla="*/ 1783405 h 5565594"/>
                <a:gd name="connsiteX8" fmla="*/ 2380034 w 6413770"/>
                <a:gd name="connsiteY8" fmla="*/ 1718554 h 5565594"/>
                <a:gd name="connsiteX9" fmla="*/ 4027251 w 6413770"/>
                <a:gd name="connsiteY9" fmla="*/ 1167319 h 5565594"/>
                <a:gd name="connsiteX10" fmla="*/ 5025957 w 6413770"/>
                <a:gd name="connsiteY10" fmla="*/ 856034 h 5565594"/>
                <a:gd name="connsiteX11" fmla="*/ 5343727 w 6413770"/>
                <a:gd name="connsiteY11" fmla="*/ 739302 h 5565594"/>
                <a:gd name="connsiteX12" fmla="*/ 5655013 w 6413770"/>
                <a:gd name="connsiteY12" fmla="*/ 603115 h 5565594"/>
                <a:gd name="connsiteX13" fmla="*/ 5901447 w 6413770"/>
                <a:gd name="connsiteY13" fmla="*/ 434502 h 5565594"/>
                <a:gd name="connsiteX14" fmla="*/ 6232187 w 6413770"/>
                <a:gd name="connsiteY14" fmla="*/ 226979 h 5565594"/>
                <a:gd name="connsiteX15" fmla="*/ 6413770 w 6413770"/>
                <a:gd name="connsiteY15" fmla="*/ 0 h 5565594"/>
                <a:gd name="connsiteX16" fmla="*/ 6413770 w 6413770"/>
                <a:gd name="connsiteY16" fmla="*/ 285345 h 5565594"/>
                <a:gd name="connsiteX17" fmla="*/ 6180306 w 6413770"/>
                <a:gd name="connsiteY17" fmla="*/ 1018162 h 5565594"/>
                <a:gd name="connsiteX18" fmla="*/ 5797685 w 6413770"/>
                <a:gd name="connsiteY18" fmla="*/ 1459149 h 5565594"/>
                <a:gd name="connsiteX19" fmla="*/ 5674468 w 6413770"/>
                <a:gd name="connsiteY19" fmla="*/ 1614792 h 5565594"/>
                <a:gd name="connsiteX20" fmla="*/ 5622587 w 6413770"/>
                <a:gd name="connsiteY20" fmla="*/ 1770434 h 5565594"/>
                <a:gd name="connsiteX21" fmla="*/ 5648527 w 6413770"/>
                <a:gd name="connsiteY21" fmla="*/ 1964988 h 5565594"/>
                <a:gd name="connsiteX22" fmla="*/ 5317787 w 6413770"/>
                <a:gd name="connsiteY22" fmla="*/ 2412460 h 5565594"/>
                <a:gd name="connsiteX23" fmla="*/ 5201055 w 6413770"/>
                <a:gd name="connsiteY23" fmla="*/ 2743200 h 5565594"/>
                <a:gd name="connsiteX24" fmla="*/ 5162144 w 6413770"/>
                <a:gd name="connsiteY24" fmla="*/ 2989634 h 5565594"/>
                <a:gd name="connsiteX25" fmla="*/ 4961106 w 6413770"/>
                <a:gd name="connsiteY25" fmla="*/ 3437107 h 5565594"/>
                <a:gd name="connsiteX26" fmla="*/ 4831404 w 6413770"/>
                <a:gd name="connsiteY26" fmla="*/ 3826213 h 5565594"/>
                <a:gd name="connsiteX27" fmla="*/ 4779523 w 6413770"/>
                <a:gd name="connsiteY27" fmla="*/ 4137498 h 5565594"/>
                <a:gd name="connsiteX28" fmla="*/ 4727642 w 6413770"/>
                <a:gd name="connsiteY28" fmla="*/ 4306111 h 5565594"/>
                <a:gd name="connsiteX29" fmla="*/ 4250843 w 6413770"/>
                <a:gd name="connsiteY29" fmla="*/ 5565594 h 5565594"/>
                <a:gd name="connsiteX30" fmla="*/ 374624 w 6413770"/>
                <a:gd name="connsiteY30" fmla="*/ 5535436 h 5565594"/>
                <a:gd name="connsiteX0" fmla="*/ 134675 w 6173821"/>
                <a:gd name="connsiteY0" fmla="*/ 5535436 h 5565594"/>
                <a:gd name="connsiteX1" fmla="*/ 0 w 6173821"/>
                <a:gd name="connsiteY1" fmla="*/ 3346315 h 5565594"/>
                <a:gd name="connsiteX2" fmla="*/ 136187 w 6173821"/>
                <a:gd name="connsiteY2" fmla="*/ 3099881 h 5565594"/>
                <a:gd name="connsiteX3" fmla="*/ 272374 w 6173821"/>
                <a:gd name="connsiteY3" fmla="*/ 2892358 h 5565594"/>
                <a:gd name="connsiteX4" fmla="*/ 544749 w 6173821"/>
                <a:gd name="connsiteY4" fmla="*/ 2652409 h 5565594"/>
                <a:gd name="connsiteX5" fmla="*/ 1232170 w 6173821"/>
                <a:gd name="connsiteY5" fmla="*/ 2211422 h 5565594"/>
                <a:gd name="connsiteX6" fmla="*/ 2010383 w 6173821"/>
                <a:gd name="connsiteY6" fmla="*/ 1783405 h 5565594"/>
                <a:gd name="connsiteX7" fmla="*/ 2140085 w 6173821"/>
                <a:gd name="connsiteY7" fmla="*/ 1718554 h 5565594"/>
                <a:gd name="connsiteX8" fmla="*/ 3787302 w 6173821"/>
                <a:gd name="connsiteY8" fmla="*/ 1167319 h 5565594"/>
                <a:gd name="connsiteX9" fmla="*/ 4786008 w 6173821"/>
                <a:gd name="connsiteY9" fmla="*/ 856034 h 5565594"/>
                <a:gd name="connsiteX10" fmla="*/ 5103778 w 6173821"/>
                <a:gd name="connsiteY10" fmla="*/ 739302 h 5565594"/>
                <a:gd name="connsiteX11" fmla="*/ 5415064 w 6173821"/>
                <a:gd name="connsiteY11" fmla="*/ 603115 h 5565594"/>
                <a:gd name="connsiteX12" fmla="*/ 5661498 w 6173821"/>
                <a:gd name="connsiteY12" fmla="*/ 434502 h 5565594"/>
                <a:gd name="connsiteX13" fmla="*/ 5992238 w 6173821"/>
                <a:gd name="connsiteY13" fmla="*/ 226979 h 5565594"/>
                <a:gd name="connsiteX14" fmla="*/ 6173821 w 6173821"/>
                <a:gd name="connsiteY14" fmla="*/ 0 h 5565594"/>
                <a:gd name="connsiteX15" fmla="*/ 6173821 w 6173821"/>
                <a:gd name="connsiteY15" fmla="*/ 285345 h 5565594"/>
                <a:gd name="connsiteX16" fmla="*/ 5940357 w 6173821"/>
                <a:gd name="connsiteY16" fmla="*/ 1018162 h 5565594"/>
                <a:gd name="connsiteX17" fmla="*/ 5557736 w 6173821"/>
                <a:gd name="connsiteY17" fmla="*/ 1459149 h 5565594"/>
                <a:gd name="connsiteX18" fmla="*/ 5434519 w 6173821"/>
                <a:gd name="connsiteY18" fmla="*/ 1614792 h 5565594"/>
                <a:gd name="connsiteX19" fmla="*/ 5382638 w 6173821"/>
                <a:gd name="connsiteY19" fmla="*/ 1770434 h 5565594"/>
                <a:gd name="connsiteX20" fmla="*/ 5408578 w 6173821"/>
                <a:gd name="connsiteY20" fmla="*/ 1964988 h 5565594"/>
                <a:gd name="connsiteX21" fmla="*/ 5077838 w 6173821"/>
                <a:gd name="connsiteY21" fmla="*/ 2412460 h 5565594"/>
                <a:gd name="connsiteX22" fmla="*/ 4961106 w 6173821"/>
                <a:gd name="connsiteY22" fmla="*/ 2743200 h 5565594"/>
                <a:gd name="connsiteX23" fmla="*/ 4922195 w 6173821"/>
                <a:gd name="connsiteY23" fmla="*/ 2989634 h 5565594"/>
                <a:gd name="connsiteX24" fmla="*/ 4721157 w 6173821"/>
                <a:gd name="connsiteY24" fmla="*/ 3437107 h 5565594"/>
                <a:gd name="connsiteX25" fmla="*/ 4591455 w 6173821"/>
                <a:gd name="connsiteY25" fmla="*/ 3826213 h 5565594"/>
                <a:gd name="connsiteX26" fmla="*/ 4539574 w 6173821"/>
                <a:gd name="connsiteY26" fmla="*/ 4137498 h 5565594"/>
                <a:gd name="connsiteX27" fmla="*/ 4487693 w 6173821"/>
                <a:gd name="connsiteY27" fmla="*/ 4306111 h 5565594"/>
                <a:gd name="connsiteX28" fmla="*/ 4010894 w 6173821"/>
                <a:gd name="connsiteY28" fmla="*/ 5565594 h 5565594"/>
                <a:gd name="connsiteX29" fmla="*/ 134675 w 6173821"/>
                <a:gd name="connsiteY29" fmla="*/ 5535436 h 5565594"/>
                <a:gd name="connsiteX0" fmla="*/ 134675 w 6173821"/>
                <a:gd name="connsiteY0" fmla="*/ 5535436 h 5535436"/>
                <a:gd name="connsiteX1" fmla="*/ 0 w 6173821"/>
                <a:gd name="connsiteY1" fmla="*/ 3346315 h 5535436"/>
                <a:gd name="connsiteX2" fmla="*/ 136187 w 6173821"/>
                <a:gd name="connsiteY2" fmla="*/ 3099881 h 5535436"/>
                <a:gd name="connsiteX3" fmla="*/ 272374 w 6173821"/>
                <a:gd name="connsiteY3" fmla="*/ 2892358 h 5535436"/>
                <a:gd name="connsiteX4" fmla="*/ 544749 w 6173821"/>
                <a:gd name="connsiteY4" fmla="*/ 2652409 h 5535436"/>
                <a:gd name="connsiteX5" fmla="*/ 1232170 w 6173821"/>
                <a:gd name="connsiteY5" fmla="*/ 2211422 h 5535436"/>
                <a:gd name="connsiteX6" fmla="*/ 2010383 w 6173821"/>
                <a:gd name="connsiteY6" fmla="*/ 1783405 h 5535436"/>
                <a:gd name="connsiteX7" fmla="*/ 2140085 w 6173821"/>
                <a:gd name="connsiteY7" fmla="*/ 1718554 h 5535436"/>
                <a:gd name="connsiteX8" fmla="*/ 3787302 w 6173821"/>
                <a:gd name="connsiteY8" fmla="*/ 1167319 h 5535436"/>
                <a:gd name="connsiteX9" fmla="*/ 4786008 w 6173821"/>
                <a:gd name="connsiteY9" fmla="*/ 856034 h 5535436"/>
                <a:gd name="connsiteX10" fmla="*/ 5103778 w 6173821"/>
                <a:gd name="connsiteY10" fmla="*/ 739302 h 5535436"/>
                <a:gd name="connsiteX11" fmla="*/ 5415064 w 6173821"/>
                <a:gd name="connsiteY11" fmla="*/ 603115 h 5535436"/>
                <a:gd name="connsiteX12" fmla="*/ 5661498 w 6173821"/>
                <a:gd name="connsiteY12" fmla="*/ 434502 h 5535436"/>
                <a:gd name="connsiteX13" fmla="*/ 5992238 w 6173821"/>
                <a:gd name="connsiteY13" fmla="*/ 226979 h 5535436"/>
                <a:gd name="connsiteX14" fmla="*/ 6173821 w 6173821"/>
                <a:gd name="connsiteY14" fmla="*/ 0 h 5535436"/>
                <a:gd name="connsiteX15" fmla="*/ 6173821 w 6173821"/>
                <a:gd name="connsiteY15" fmla="*/ 285345 h 5535436"/>
                <a:gd name="connsiteX16" fmla="*/ 5940357 w 6173821"/>
                <a:gd name="connsiteY16" fmla="*/ 1018162 h 5535436"/>
                <a:gd name="connsiteX17" fmla="*/ 5557736 w 6173821"/>
                <a:gd name="connsiteY17" fmla="*/ 1459149 h 5535436"/>
                <a:gd name="connsiteX18" fmla="*/ 5434519 w 6173821"/>
                <a:gd name="connsiteY18" fmla="*/ 1614792 h 5535436"/>
                <a:gd name="connsiteX19" fmla="*/ 5382638 w 6173821"/>
                <a:gd name="connsiteY19" fmla="*/ 1770434 h 5535436"/>
                <a:gd name="connsiteX20" fmla="*/ 5408578 w 6173821"/>
                <a:gd name="connsiteY20" fmla="*/ 1964988 h 5535436"/>
                <a:gd name="connsiteX21" fmla="*/ 5077838 w 6173821"/>
                <a:gd name="connsiteY21" fmla="*/ 2412460 h 5535436"/>
                <a:gd name="connsiteX22" fmla="*/ 4961106 w 6173821"/>
                <a:gd name="connsiteY22" fmla="*/ 2743200 h 5535436"/>
                <a:gd name="connsiteX23" fmla="*/ 4922195 w 6173821"/>
                <a:gd name="connsiteY23" fmla="*/ 2989634 h 5535436"/>
                <a:gd name="connsiteX24" fmla="*/ 4721157 w 6173821"/>
                <a:gd name="connsiteY24" fmla="*/ 3437107 h 5535436"/>
                <a:gd name="connsiteX25" fmla="*/ 4591455 w 6173821"/>
                <a:gd name="connsiteY25" fmla="*/ 3826213 h 5535436"/>
                <a:gd name="connsiteX26" fmla="*/ 4539574 w 6173821"/>
                <a:gd name="connsiteY26" fmla="*/ 4137498 h 5535436"/>
                <a:gd name="connsiteX27" fmla="*/ 4487693 w 6173821"/>
                <a:gd name="connsiteY27" fmla="*/ 4306111 h 5535436"/>
                <a:gd name="connsiteX28" fmla="*/ 4067464 w 6173821"/>
                <a:gd name="connsiteY28" fmla="*/ 5424855 h 5535436"/>
                <a:gd name="connsiteX29" fmla="*/ 134675 w 6173821"/>
                <a:gd name="connsiteY29" fmla="*/ 5535436 h 5535436"/>
                <a:gd name="connsiteX0" fmla="*/ 87534 w 6173821"/>
                <a:gd name="connsiteY0" fmla="*/ 5424855 h 5424855"/>
                <a:gd name="connsiteX1" fmla="*/ 0 w 6173821"/>
                <a:gd name="connsiteY1" fmla="*/ 3346315 h 5424855"/>
                <a:gd name="connsiteX2" fmla="*/ 136187 w 6173821"/>
                <a:gd name="connsiteY2" fmla="*/ 3099881 h 5424855"/>
                <a:gd name="connsiteX3" fmla="*/ 272374 w 6173821"/>
                <a:gd name="connsiteY3" fmla="*/ 2892358 h 5424855"/>
                <a:gd name="connsiteX4" fmla="*/ 544749 w 6173821"/>
                <a:gd name="connsiteY4" fmla="*/ 2652409 h 5424855"/>
                <a:gd name="connsiteX5" fmla="*/ 1232170 w 6173821"/>
                <a:gd name="connsiteY5" fmla="*/ 2211422 h 5424855"/>
                <a:gd name="connsiteX6" fmla="*/ 2010383 w 6173821"/>
                <a:gd name="connsiteY6" fmla="*/ 1783405 h 5424855"/>
                <a:gd name="connsiteX7" fmla="*/ 2140085 w 6173821"/>
                <a:gd name="connsiteY7" fmla="*/ 1718554 h 5424855"/>
                <a:gd name="connsiteX8" fmla="*/ 3787302 w 6173821"/>
                <a:gd name="connsiteY8" fmla="*/ 1167319 h 5424855"/>
                <a:gd name="connsiteX9" fmla="*/ 4786008 w 6173821"/>
                <a:gd name="connsiteY9" fmla="*/ 856034 h 5424855"/>
                <a:gd name="connsiteX10" fmla="*/ 5103778 w 6173821"/>
                <a:gd name="connsiteY10" fmla="*/ 739302 h 5424855"/>
                <a:gd name="connsiteX11" fmla="*/ 5415064 w 6173821"/>
                <a:gd name="connsiteY11" fmla="*/ 603115 h 5424855"/>
                <a:gd name="connsiteX12" fmla="*/ 5661498 w 6173821"/>
                <a:gd name="connsiteY12" fmla="*/ 434502 h 5424855"/>
                <a:gd name="connsiteX13" fmla="*/ 5992238 w 6173821"/>
                <a:gd name="connsiteY13" fmla="*/ 226979 h 5424855"/>
                <a:gd name="connsiteX14" fmla="*/ 6173821 w 6173821"/>
                <a:gd name="connsiteY14" fmla="*/ 0 h 5424855"/>
                <a:gd name="connsiteX15" fmla="*/ 6173821 w 6173821"/>
                <a:gd name="connsiteY15" fmla="*/ 285345 h 5424855"/>
                <a:gd name="connsiteX16" fmla="*/ 5940357 w 6173821"/>
                <a:gd name="connsiteY16" fmla="*/ 1018162 h 5424855"/>
                <a:gd name="connsiteX17" fmla="*/ 5557736 w 6173821"/>
                <a:gd name="connsiteY17" fmla="*/ 1459149 h 5424855"/>
                <a:gd name="connsiteX18" fmla="*/ 5434519 w 6173821"/>
                <a:gd name="connsiteY18" fmla="*/ 1614792 h 5424855"/>
                <a:gd name="connsiteX19" fmla="*/ 5382638 w 6173821"/>
                <a:gd name="connsiteY19" fmla="*/ 1770434 h 5424855"/>
                <a:gd name="connsiteX20" fmla="*/ 5408578 w 6173821"/>
                <a:gd name="connsiteY20" fmla="*/ 1964988 h 5424855"/>
                <a:gd name="connsiteX21" fmla="*/ 5077838 w 6173821"/>
                <a:gd name="connsiteY21" fmla="*/ 2412460 h 5424855"/>
                <a:gd name="connsiteX22" fmla="*/ 4961106 w 6173821"/>
                <a:gd name="connsiteY22" fmla="*/ 2743200 h 5424855"/>
                <a:gd name="connsiteX23" fmla="*/ 4922195 w 6173821"/>
                <a:gd name="connsiteY23" fmla="*/ 2989634 h 5424855"/>
                <a:gd name="connsiteX24" fmla="*/ 4721157 w 6173821"/>
                <a:gd name="connsiteY24" fmla="*/ 3437107 h 5424855"/>
                <a:gd name="connsiteX25" fmla="*/ 4591455 w 6173821"/>
                <a:gd name="connsiteY25" fmla="*/ 3826213 h 5424855"/>
                <a:gd name="connsiteX26" fmla="*/ 4539574 w 6173821"/>
                <a:gd name="connsiteY26" fmla="*/ 4137498 h 5424855"/>
                <a:gd name="connsiteX27" fmla="*/ 4487693 w 6173821"/>
                <a:gd name="connsiteY27" fmla="*/ 4306111 h 5424855"/>
                <a:gd name="connsiteX28" fmla="*/ 4067464 w 6173821"/>
                <a:gd name="connsiteY28" fmla="*/ 5424855 h 5424855"/>
                <a:gd name="connsiteX29" fmla="*/ 87534 w 6173821"/>
                <a:gd name="connsiteY29" fmla="*/ 5424855 h 5424855"/>
                <a:gd name="connsiteX0" fmla="*/ 0 w 8001731"/>
                <a:gd name="connsiteY0" fmla="*/ 5998972 h 5998972"/>
                <a:gd name="connsiteX1" fmla="*/ 1827910 w 8001731"/>
                <a:gd name="connsiteY1" fmla="*/ 3346315 h 5998972"/>
                <a:gd name="connsiteX2" fmla="*/ 1964097 w 8001731"/>
                <a:gd name="connsiteY2" fmla="*/ 3099881 h 5998972"/>
                <a:gd name="connsiteX3" fmla="*/ 2100284 w 8001731"/>
                <a:gd name="connsiteY3" fmla="*/ 2892358 h 5998972"/>
                <a:gd name="connsiteX4" fmla="*/ 2372659 w 8001731"/>
                <a:gd name="connsiteY4" fmla="*/ 2652409 h 5998972"/>
                <a:gd name="connsiteX5" fmla="*/ 3060080 w 8001731"/>
                <a:gd name="connsiteY5" fmla="*/ 2211422 h 5998972"/>
                <a:gd name="connsiteX6" fmla="*/ 3838293 w 8001731"/>
                <a:gd name="connsiteY6" fmla="*/ 1783405 h 5998972"/>
                <a:gd name="connsiteX7" fmla="*/ 3967995 w 8001731"/>
                <a:gd name="connsiteY7" fmla="*/ 1718554 h 5998972"/>
                <a:gd name="connsiteX8" fmla="*/ 5615212 w 8001731"/>
                <a:gd name="connsiteY8" fmla="*/ 1167319 h 5998972"/>
                <a:gd name="connsiteX9" fmla="*/ 6613918 w 8001731"/>
                <a:gd name="connsiteY9" fmla="*/ 856034 h 5998972"/>
                <a:gd name="connsiteX10" fmla="*/ 6931688 w 8001731"/>
                <a:gd name="connsiteY10" fmla="*/ 739302 h 5998972"/>
                <a:gd name="connsiteX11" fmla="*/ 7242974 w 8001731"/>
                <a:gd name="connsiteY11" fmla="*/ 603115 h 5998972"/>
                <a:gd name="connsiteX12" fmla="*/ 7489408 w 8001731"/>
                <a:gd name="connsiteY12" fmla="*/ 434502 h 5998972"/>
                <a:gd name="connsiteX13" fmla="*/ 7820148 w 8001731"/>
                <a:gd name="connsiteY13" fmla="*/ 226979 h 5998972"/>
                <a:gd name="connsiteX14" fmla="*/ 8001731 w 8001731"/>
                <a:gd name="connsiteY14" fmla="*/ 0 h 5998972"/>
                <a:gd name="connsiteX15" fmla="*/ 8001731 w 8001731"/>
                <a:gd name="connsiteY15" fmla="*/ 285345 h 5998972"/>
                <a:gd name="connsiteX16" fmla="*/ 7768267 w 8001731"/>
                <a:gd name="connsiteY16" fmla="*/ 1018162 h 5998972"/>
                <a:gd name="connsiteX17" fmla="*/ 7385646 w 8001731"/>
                <a:gd name="connsiteY17" fmla="*/ 1459149 h 5998972"/>
                <a:gd name="connsiteX18" fmla="*/ 7262429 w 8001731"/>
                <a:gd name="connsiteY18" fmla="*/ 1614792 h 5998972"/>
                <a:gd name="connsiteX19" fmla="*/ 7210548 w 8001731"/>
                <a:gd name="connsiteY19" fmla="*/ 1770434 h 5998972"/>
                <a:gd name="connsiteX20" fmla="*/ 7236488 w 8001731"/>
                <a:gd name="connsiteY20" fmla="*/ 1964988 h 5998972"/>
                <a:gd name="connsiteX21" fmla="*/ 6905748 w 8001731"/>
                <a:gd name="connsiteY21" fmla="*/ 2412460 h 5998972"/>
                <a:gd name="connsiteX22" fmla="*/ 6789016 w 8001731"/>
                <a:gd name="connsiteY22" fmla="*/ 2743200 h 5998972"/>
                <a:gd name="connsiteX23" fmla="*/ 6750105 w 8001731"/>
                <a:gd name="connsiteY23" fmla="*/ 2989634 h 5998972"/>
                <a:gd name="connsiteX24" fmla="*/ 6549067 w 8001731"/>
                <a:gd name="connsiteY24" fmla="*/ 3437107 h 5998972"/>
                <a:gd name="connsiteX25" fmla="*/ 6419365 w 8001731"/>
                <a:gd name="connsiteY25" fmla="*/ 3826213 h 5998972"/>
                <a:gd name="connsiteX26" fmla="*/ 6367484 w 8001731"/>
                <a:gd name="connsiteY26" fmla="*/ 4137498 h 5998972"/>
                <a:gd name="connsiteX27" fmla="*/ 6315603 w 8001731"/>
                <a:gd name="connsiteY27" fmla="*/ 4306111 h 5998972"/>
                <a:gd name="connsiteX28" fmla="*/ 5895374 w 8001731"/>
                <a:gd name="connsiteY28" fmla="*/ 5424855 h 5998972"/>
                <a:gd name="connsiteX29" fmla="*/ 0 w 8001731"/>
                <a:gd name="connsiteY29" fmla="*/ 5998972 h 5998972"/>
                <a:gd name="connsiteX0" fmla="*/ 0 w 8001731"/>
                <a:gd name="connsiteY0" fmla="*/ 5998972 h 5998972"/>
                <a:gd name="connsiteX1" fmla="*/ 1827910 w 8001731"/>
                <a:gd name="connsiteY1" fmla="*/ 3346315 h 5998972"/>
                <a:gd name="connsiteX2" fmla="*/ 1964097 w 8001731"/>
                <a:gd name="connsiteY2" fmla="*/ 3099881 h 5998972"/>
                <a:gd name="connsiteX3" fmla="*/ 2100284 w 8001731"/>
                <a:gd name="connsiteY3" fmla="*/ 2892358 h 5998972"/>
                <a:gd name="connsiteX4" fmla="*/ 2372659 w 8001731"/>
                <a:gd name="connsiteY4" fmla="*/ 2652409 h 5998972"/>
                <a:gd name="connsiteX5" fmla="*/ 3060080 w 8001731"/>
                <a:gd name="connsiteY5" fmla="*/ 2211422 h 5998972"/>
                <a:gd name="connsiteX6" fmla="*/ 3838293 w 8001731"/>
                <a:gd name="connsiteY6" fmla="*/ 1783405 h 5998972"/>
                <a:gd name="connsiteX7" fmla="*/ 3967995 w 8001731"/>
                <a:gd name="connsiteY7" fmla="*/ 1718554 h 5998972"/>
                <a:gd name="connsiteX8" fmla="*/ 5615212 w 8001731"/>
                <a:gd name="connsiteY8" fmla="*/ 1167319 h 5998972"/>
                <a:gd name="connsiteX9" fmla="*/ 6613918 w 8001731"/>
                <a:gd name="connsiteY9" fmla="*/ 856034 h 5998972"/>
                <a:gd name="connsiteX10" fmla="*/ 6931688 w 8001731"/>
                <a:gd name="connsiteY10" fmla="*/ 739302 h 5998972"/>
                <a:gd name="connsiteX11" fmla="*/ 7242974 w 8001731"/>
                <a:gd name="connsiteY11" fmla="*/ 603115 h 5998972"/>
                <a:gd name="connsiteX12" fmla="*/ 7489408 w 8001731"/>
                <a:gd name="connsiteY12" fmla="*/ 434502 h 5998972"/>
                <a:gd name="connsiteX13" fmla="*/ 7820148 w 8001731"/>
                <a:gd name="connsiteY13" fmla="*/ 226979 h 5998972"/>
                <a:gd name="connsiteX14" fmla="*/ 8001731 w 8001731"/>
                <a:gd name="connsiteY14" fmla="*/ 0 h 5998972"/>
                <a:gd name="connsiteX15" fmla="*/ 8001731 w 8001731"/>
                <a:gd name="connsiteY15" fmla="*/ 285345 h 5998972"/>
                <a:gd name="connsiteX16" fmla="*/ 7768267 w 8001731"/>
                <a:gd name="connsiteY16" fmla="*/ 1018162 h 5998972"/>
                <a:gd name="connsiteX17" fmla="*/ 7385646 w 8001731"/>
                <a:gd name="connsiteY17" fmla="*/ 1459149 h 5998972"/>
                <a:gd name="connsiteX18" fmla="*/ 7262429 w 8001731"/>
                <a:gd name="connsiteY18" fmla="*/ 1614792 h 5998972"/>
                <a:gd name="connsiteX19" fmla="*/ 7210548 w 8001731"/>
                <a:gd name="connsiteY19" fmla="*/ 1770434 h 5998972"/>
                <a:gd name="connsiteX20" fmla="*/ 7236488 w 8001731"/>
                <a:gd name="connsiteY20" fmla="*/ 1964988 h 5998972"/>
                <a:gd name="connsiteX21" fmla="*/ 6905748 w 8001731"/>
                <a:gd name="connsiteY21" fmla="*/ 2412460 h 5998972"/>
                <a:gd name="connsiteX22" fmla="*/ 6789016 w 8001731"/>
                <a:gd name="connsiteY22" fmla="*/ 2743200 h 5998972"/>
                <a:gd name="connsiteX23" fmla="*/ 6750105 w 8001731"/>
                <a:gd name="connsiteY23" fmla="*/ 2989634 h 5998972"/>
                <a:gd name="connsiteX24" fmla="*/ 6549067 w 8001731"/>
                <a:gd name="connsiteY24" fmla="*/ 3437107 h 5998972"/>
                <a:gd name="connsiteX25" fmla="*/ 6419365 w 8001731"/>
                <a:gd name="connsiteY25" fmla="*/ 3826213 h 5998972"/>
                <a:gd name="connsiteX26" fmla="*/ 6367484 w 8001731"/>
                <a:gd name="connsiteY26" fmla="*/ 4137498 h 5998972"/>
                <a:gd name="connsiteX27" fmla="*/ 6315603 w 8001731"/>
                <a:gd name="connsiteY27" fmla="*/ 4306111 h 5998972"/>
                <a:gd name="connsiteX28" fmla="*/ 5724353 w 8001731"/>
                <a:gd name="connsiteY28" fmla="*/ 5941559 h 5998972"/>
                <a:gd name="connsiteX29" fmla="*/ 0 w 8001731"/>
                <a:gd name="connsiteY29" fmla="*/ 5998972 h 5998972"/>
                <a:gd name="connsiteX0" fmla="*/ 0 w 7967527"/>
                <a:gd name="connsiteY0" fmla="*/ 5951129 h 5951129"/>
                <a:gd name="connsiteX1" fmla="*/ 1793706 w 7967527"/>
                <a:gd name="connsiteY1" fmla="*/ 3346315 h 5951129"/>
                <a:gd name="connsiteX2" fmla="*/ 1929893 w 7967527"/>
                <a:gd name="connsiteY2" fmla="*/ 3099881 h 5951129"/>
                <a:gd name="connsiteX3" fmla="*/ 2066080 w 7967527"/>
                <a:gd name="connsiteY3" fmla="*/ 2892358 h 5951129"/>
                <a:gd name="connsiteX4" fmla="*/ 2338455 w 7967527"/>
                <a:gd name="connsiteY4" fmla="*/ 2652409 h 5951129"/>
                <a:gd name="connsiteX5" fmla="*/ 3025876 w 7967527"/>
                <a:gd name="connsiteY5" fmla="*/ 2211422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 name="connsiteX0" fmla="*/ 0 w 7967527"/>
                <a:gd name="connsiteY0" fmla="*/ 5951129 h 5951129"/>
                <a:gd name="connsiteX1" fmla="*/ 998456 w 7967527"/>
                <a:gd name="connsiteY1" fmla="*/ 3575961 h 5951129"/>
                <a:gd name="connsiteX2" fmla="*/ 1929893 w 7967527"/>
                <a:gd name="connsiteY2" fmla="*/ 3099881 h 5951129"/>
                <a:gd name="connsiteX3" fmla="*/ 2066080 w 7967527"/>
                <a:gd name="connsiteY3" fmla="*/ 2892358 h 5951129"/>
                <a:gd name="connsiteX4" fmla="*/ 2338455 w 7967527"/>
                <a:gd name="connsiteY4" fmla="*/ 2652409 h 5951129"/>
                <a:gd name="connsiteX5" fmla="*/ 3025876 w 7967527"/>
                <a:gd name="connsiteY5" fmla="*/ 2211422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 name="connsiteX0" fmla="*/ 0 w 7967527"/>
                <a:gd name="connsiteY0" fmla="*/ 5951129 h 5951129"/>
                <a:gd name="connsiteX1" fmla="*/ 998456 w 7967527"/>
                <a:gd name="connsiteY1" fmla="*/ 3575961 h 5951129"/>
                <a:gd name="connsiteX2" fmla="*/ 1570747 w 7967527"/>
                <a:gd name="connsiteY2" fmla="*/ 3099881 h 5951129"/>
                <a:gd name="connsiteX3" fmla="*/ 2066080 w 7967527"/>
                <a:gd name="connsiteY3" fmla="*/ 2892358 h 5951129"/>
                <a:gd name="connsiteX4" fmla="*/ 2338455 w 7967527"/>
                <a:gd name="connsiteY4" fmla="*/ 2652409 h 5951129"/>
                <a:gd name="connsiteX5" fmla="*/ 3025876 w 7967527"/>
                <a:gd name="connsiteY5" fmla="*/ 2211422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 name="connsiteX0" fmla="*/ 0 w 7967527"/>
                <a:gd name="connsiteY0" fmla="*/ 5951129 h 5951129"/>
                <a:gd name="connsiteX1" fmla="*/ 998456 w 7967527"/>
                <a:gd name="connsiteY1" fmla="*/ 3575961 h 5951129"/>
                <a:gd name="connsiteX2" fmla="*/ 1570747 w 7967527"/>
                <a:gd name="connsiteY2" fmla="*/ 3099881 h 5951129"/>
                <a:gd name="connsiteX3" fmla="*/ 2006223 w 7967527"/>
                <a:gd name="connsiteY3" fmla="*/ 2815811 h 5951129"/>
                <a:gd name="connsiteX4" fmla="*/ 2338455 w 7967527"/>
                <a:gd name="connsiteY4" fmla="*/ 2652409 h 5951129"/>
                <a:gd name="connsiteX5" fmla="*/ 3025876 w 7967527"/>
                <a:gd name="connsiteY5" fmla="*/ 2211422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 name="connsiteX0" fmla="*/ 0 w 7967527"/>
                <a:gd name="connsiteY0" fmla="*/ 5951129 h 5951129"/>
                <a:gd name="connsiteX1" fmla="*/ 998456 w 7967527"/>
                <a:gd name="connsiteY1" fmla="*/ 3575961 h 5951129"/>
                <a:gd name="connsiteX2" fmla="*/ 1570747 w 7967527"/>
                <a:gd name="connsiteY2" fmla="*/ 3099881 h 5951129"/>
                <a:gd name="connsiteX3" fmla="*/ 2006223 w 7967527"/>
                <a:gd name="connsiteY3" fmla="*/ 2815811 h 5951129"/>
                <a:gd name="connsiteX4" fmla="*/ 2295699 w 7967527"/>
                <a:gd name="connsiteY4" fmla="*/ 2604566 h 5951129"/>
                <a:gd name="connsiteX5" fmla="*/ 3025876 w 7967527"/>
                <a:gd name="connsiteY5" fmla="*/ 2211422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 name="connsiteX0" fmla="*/ 0 w 7967527"/>
                <a:gd name="connsiteY0" fmla="*/ 5951129 h 5951129"/>
                <a:gd name="connsiteX1" fmla="*/ 998456 w 7967527"/>
                <a:gd name="connsiteY1" fmla="*/ 3575961 h 5951129"/>
                <a:gd name="connsiteX2" fmla="*/ 1570747 w 7967527"/>
                <a:gd name="connsiteY2" fmla="*/ 3099881 h 5951129"/>
                <a:gd name="connsiteX3" fmla="*/ 2006223 w 7967527"/>
                <a:gd name="connsiteY3" fmla="*/ 2815811 h 5951129"/>
                <a:gd name="connsiteX4" fmla="*/ 2295699 w 7967527"/>
                <a:gd name="connsiteY4" fmla="*/ 2604566 h 5951129"/>
                <a:gd name="connsiteX5" fmla="*/ 2991671 w 7967527"/>
                <a:gd name="connsiteY5" fmla="*/ 2144441 h 5951129"/>
                <a:gd name="connsiteX6" fmla="*/ 3804089 w 7967527"/>
                <a:gd name="connsiteY6" fmla="*/ 1783405 h 5951129"/>
                <a:gd name="connsiteX7" fmla="*/ 3933791 w 7967527"/>
                <a:gd name="connsiteY7" fmla="*/ 1718554 h 5951129"/>
                <a:gd name="connsiteX8" fmla="*/ 5581008 w 7967527"/>
                <a:gd name="connsiteY8" fmla="*/ 1167319 h 5951129"/>
                <a:gd name="connsiteX9" fmla="*/ 6579714 w 7967527"/>
                <a:gd name="connsiteY9" fmla="*/ 856034 h 5951129"/>
                <a:gd name="connsiteX10" fmla="*/ 6897484 w 7967527"/>
                <a:gd name="connsiteY10" fmla="*/ 739302 h 5951129"/>
                <a:gd name="connsiteX11" fmla="*/ 7208770 w 7967527"/>
                <a:gd name="connsiteY11" fmla="*/ 603115 h 5951129"/>
                <a:gd name="connsiteX12" fmla="*/ 7455204 w 7967527"/>
                <a:gd name="connsiteY12" fmla="*/ 434502 h 5951129"/>
                <a:gd name="connsiteX13" fmla="*/ 7785944 w 7967527"/>
                <a:gd name="connsiteY13" fmla="*/ 226979 h 5951129"/>
                <a:gd name="connsiteX14" fmla="*/ 7967527 w 7967527"/>
                <a:gd name="connsiteY14" fmla="*/ 0 h 5951129"/>
                <a:gd name="connsiteX15" fmla="*/ 7967527 w 7967527"/>
                <a:gd name="connsiteY15" fmla="*/ 285345 h 5951129"/>
                <a:gd name="connsiteX16" fmla="*/ 7734063 w 7967527"/>
                <a:gd name="connsiteY16" fmla="*/ 1018162 h 5951129"/>
                <a:gd name="connsiteX17" fmla="*/ 7351442 w 7967527"/>
                <a:gd name="connsiteY17" fmla="*/ 1459149 h 5951129"/>
                <a:gd name="connsiteX18" fmla="*/ 7228225 w 7967527"/>
                <a:gd name="connsiteY18" fmla="*/ 1614792 h 5951129"/>
                <a:gd name="connsiteX19" fmla="*/ 7176344 w 7967527"/>
                <a:gd name="connsiteY19" fmla="*/ 1770434 h 5951129"/>
                <a:gd name="connsiteX20" fmla="*/ 7202284 w 7967527"/>
                <a:gd name="connsiteY20" fmla="*/ 1964988 h 5951129"/>
                <a:gd name="connsiteX21" fmla="*/ 6871544 w 7967527"/>
                <a:gd name="connsiteY21" fmla="*/ 2412460 h 5951129"/>
                <a:gd name="connsiteX22" fmla="*/ 6754812 w 7967527"/>
                <a:gd name="connsiteY22" fmla="*/ 2743200 h 5951129"/>
                <a:gd name="connsiteX23" fmla="*/ 6715901 w 7967527"/>
                <a:gd name="connsiteY23" fmla="*/ 2989634 h 5951129"/>
                <a:gd name="connsiteX24" fmla="*/ 6514863 w 7967527"/>
                <a:gd name="connsiteY24" fmla="*/ 3437107 h 5951129"/>
                <a:gd name="connsiteX25" fmla="*/ 6385161 w 7967527"/>
                <a:gd name="connsiteY25" fmla="*/ 3826213 h 5951129"/>
                <a:gd name="connsiteX26" fmla="*/ 6333280 w 7967527"/>
                <a:gd name="connsiteY26" fmla="*/ 4137498 h 5951129"/>
                <a:gd name="connsiteX27" fmla="*/ 6281399 w 7967527"/>
                <a:gd name="connsiteY27" fmla="*/ 4306111 h 5951129"/>
                <a:gd name="connsiteX28" fmla="*/ 5690149 w 7967527"/>
                <a:gd name="connsiteY28" fmla="*/ 5941559 h 5951129"/>
                <a:gd name="connsiteX29" fmla="*/ 0 w 7967527"/>
                <a:gd name="connsiteY29" fmla="*/ 5951129 h 5951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67527" h="5951129">
                  <a:moveTo>
                    <a:pt x="0" y="5951129"/>
                  </a:moveTo>
                  <a:lnTo>
                    <a:pt x="998456" y="3575961"/>
                  </a:lnTo>
                  <a:lnTo>
                    <a:pt x="1570747" y="3099881"/>
                  </a:lnTo>
                  <a:lnTo>
                    <a:pt x="2006223" y="2815811"/>
                  </a:lnTo>
                  <a:lnTo>
                    <a:pt x="2295699" y="2604566"/>
                  </a:lnTo>
                  <a:lnTo>
                    <a:pt x="2991671" y="2144441"/>
                  </a:lnTo>
                  <a:lnTo>
                    <a:pt x="3804089" y="1783405"/>
                  </a:lnTo>
                  <a:lnTo>
                    <a:pt x="3933791" y="1718554"/>
                  </a:lnTo>
                  <a:lnTo>
                    <a:pt x="5581008" y="1167319"/>
                  </a:lnTo>
                  <a:lnTo>
                    <a:pt x="6579714" y="856034"/>
                  </a:lnTo>
                  <a:lnTo>
                    <a:pt x="6897484" y="739302"/>
                  </a:lnTo>
                  <a:lnTo>
                    <a:pt x="7208770" y="603115"/>
                  </a:lnTo>
                  <a:lnTo>
                    <a:pt x="7455204" y="434502"/>
                  </a:lnTo>
                  <a:lnTo>
                    <a:pt x="7785944" y="226979"/>
                  </a:lnTo>
                  <a:lnTo>
                    <a:pt x="7967527" y="0"/>
                  </a:lnTo>
                  <a:lnTo>
                    <a:pt x="7967527" y="285345"/>
                  </a:lnTo>
                  <a:lnTo>
                    <a:pt x="7734063" y="1018162"/>
                  </a:lnTo>
                  <a:lnTo>
                    <a:pt x="7351442" y="1459149"/>
                  </a:lnTo>
                  <a:lnTo>
                    <a:pt x="7228225" y="1614792"/>
                  </a:lnTo>
                  <a:lnTo>
                    <a:pt x="7176344" y="1770434"/>
                  </a:lnTo>
                  <a:lnTo>
                    <a:pt x="7202284" y="1964988"/>
                  </a:lnTo>
                  <a:lnTo>
                    <a:pt x="6871544" y="2412460"/>
                  </a:lnTo>
                  <a:lnTo>
                    <a:pt x="6754812" y="2743200"/>
                  </a:lnTo>
                  <a:lnTo>
                    <a:pt x="6715901" y="2989634"/>
                  </a:lnTo>
                  <a:lnTo>
                    <a:pt x="6514863" y="3437107"/>
                  </a:lnTo>
                  <a:lnTo>
                    <a:pt x="6385161" y="3826213"/>
                  </a:lnTo>
                  <a:lnTo>
                    <a:pt x="6333280" y="4137498"/>
                  </a:lnTo>
                  <a:lnTo>
                    <a:pt x="6281399" y="4306111"/>
                  </a:lnTo>
                  <a:lnTo>
                    <a:pt x="5690149" y="5941559"/>
                  </a:lnTo>
                  <a:lnTo>
                    <a:pt x="0" y="5951129"/>
                  </a:lnTo>
                  <a:close/>
                </a:path>
              </a:pathLst>
            </a:custGeom>
            <a:noFill/>
            <a:ln w="76200">
              <a:solidFill>
                <a:schemeClr val="tx2"/>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26" name="Rectangle 25">
              <a:extLst>
                <a:ext uri="{FF2B5EF4-FFF2-40B4-BE49-F238E27FC236}">
                  <a16:creationId xmlns:a16="http://schemas.microsoft.com/office/drawing/2014/main" id="{5CCF4193-90B3-AD69-A200-DCACAA193662}"/>
                </a:ext>
              </a:extLst>
            </p:cNvPr>
            <p:cNvSpPr/>
            <p:nvPr/>
          </p:nvSpPr>
          <p:spPr>
            <a:xfrm rot="19558152">
              <a:off x="7556885" y="2132635"/>
              <a:ext cx="2187087" cy="299590"/>
            </a:xfrm>
            <a:prstGeom prst="rect">
              <a:avLst/>
            </a:prstGeom>
            <a:noFill/>
            <a:ln w="952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sz="1500" b="1" dirty="0">
                  <a:solidFill>
                    <a:srgbClr val="FF804F"/>
                  </a:solidFill>
                  <a:latin typeface="Arial"/>
                </a:rPr>
                <a:t>Stream Alignment</a:t>
              </a:r>
            </a:p>
          </p:txBody>
        </p:sp>
        <p:sp>
          <p:nvSpPr>
            <p:cNvPr id="27" name="Rectangle 26">
              <a:extLst>
                <a:ext uri="{FF2B5EF4-FFF2-40B4-BE49-F238E27FC236}">
                  <a16:creationId xmlns:a16="http://schemas.microsoft.com/office/drawing/2014/main" id="{01753872-95F7-A830-1E07-CFAE554094E8}"/>
                </a:ext>
              </a:extLst>
            </p:cNvPr>
            <p:cNvSpPr/>
            <p:nvPr/>
          </p:nvSpPr>
          <p:spPr>
            <a:xfrm>
              <a:off x="4692581" y="5201000"/>
              <a:ext cx="2166464" cy="29959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a:solidFill>
                    <a:schemeClr val="tx2"/>
                  </a:solidFill>
                </a:rPr>
                <a:t>Levee Area</a:t>
              </a:r>
            </a:p>
          </p:txBody>
        </p:sp>
      </p:grpSp>
      <p:grpSp>
        <p:nvGrpSpPr>
          <p:cNvPr id="28" name="Group 27">
            <a:extLst>
              <a:ext uri="{FF2B5EF4-FFF2-40B4-BE49-F238E27FC236}">
                <a16:creationId xmlns:a16="http://schemas.microsoft.com/office/drawing/2014/main" id="{EA643262-211D-ABAF-0BBF-A32B78C089B0}"/>
              </a:ext>
            </a:extLst>
          </p:cNvPr>
          <p:cNvGrpSpPr/>
          <p:nvPr/>
        </p:nvGrpSpPr>
        <p:grpSpPr>
          <a:xfrm>
            <a:off x="5265083" y="2546505"/>
            <a:ext cx="2310533" cy="1447023"/>
            <a:chOff x="3383280" y="2670048"/>
            <a:chExt cx="2656554" cy="1715589"/>
          </a:xfrm>
        </p:grpSpPr>
        <p:cxnSp>
          <p:nvCxnSpPr>
            <p:cNvPr id="29" name="Straight Connector 28">
              <a:extLst>
                <a:ext uri="{FF2B5EF4-FFF2-40B4-BE49-F238E27FC236}">
                  <a16:creationId xmlns:a16="http://schemas.microsoft.com/office/drawing/2014/main" id="{333AD957-F8D3-5F13-C6A5-D2248A740720}"/>
                </a:ext>
              </a:extLst>
            </p:cNvPr>
            <p:cNvCxnSpPr/>
            <p:nvPr/>
          </p:nvCxnSpPr>
          <p:spPr>
            <a:xfrm>
              <a:off x="3383280" y="3468624"/>
              <a:ext cx="652272" cy="917013"/>
            </a:xfrm>
            <a:prstGeom prst="line">
              <a:avLst/>
            </a:prstGeom>
            <a:noFill/>
            <a:ln w="38100" cap="flat" cmpd="sng" algn="ctr">
              <a:solidFill>
                <a:srgbClr val="FFFF00"/>
              </a:solidFill>
              <a:prstDash val="solid"/>
              <a:headEnd type="triangle" w="lg" len="lg"/>
              <a:tailEnd type="none"/>
            </a:ln>
            <a:effectLst/>
          </p:spPr>
        </p:cxnSp>
        <p:cxnSp>
          <p:nvCxnSpPr>
            <p:cNvPr id="30" name="Straight Connector 29">
              <a:extLst>
                <a:ext uri="{FF2B5EF4-FFF2-40B4-BE49-F238E27FC236}">
                  <a16:creationId xmlns:a16="http://schemas.microsoft.com/office/drawing/2014/main" id="{BF649C91-D889-FFF9-EEDB-B0B281F7B913}"/>
                </a:ext>
              </a:extLst>
            </p:cNvPr>
            <p:cNvCxnSpPr/>
            <p:nvPr/>
          </p:nvCxnSpPr>
          <p:spPr>
            <a:xfrm>
              <a:off x="3627120" y="3310128"/>
              <a:ext cx="609600" cy="935301"/>
            </a:xfrm>
            <a:prstGeom prst="line">
              <a:avLst/>
            </a:prstGeom>
            <a:noFill/>
            <a:ln w="38100" cap="flat" cmpd="sng" algn="ctr">
              <a:solidFill>
                <a:srgbClr val="FFFF00"/>
              </a:solidFill>
              <a:prstDash val="solid"/>
              <a:headEnd type="triangle" w="lg" len="lg"/>
              <a:tailEnd type="none"/>
            </a:ln>
            <a:effectLst/>
          </p:spPr>
        </p:cxnSp>
        <p:cxnSp>
          <p:nvCxnSpPr>
            <p:cNvPr id="31" name="Straight Connector 30">
              <a:extLst>
                <a:ext uri="{FF2B5EF4-FFF2-40B4-BE49-F238E27FC236}">
                  <a16:creationId xmlns:a16="http://schemas.microsoft.com/office/drawing/2014/main" id="{14B0DA53-F3B4-DDD1-8E03-0836D341B90B}"/>
                </a:ext>
              </a:extLst>
            </p:cNvPr>
            <p:cNvCxnSpPr/>
            <p:nvPr/>
          </p:nvCxnSpPr>
          <p:spPr>
            <a:xfrm>
              <a:off x="4349457" y="3040928"/>
              <a:ext cx="293905" cy="1025498"/>
            </a:xfrm>
            <a:prstGeom prst="line">
              <a:avLst/>
            </a:prstGeom>
            <a:noFill/>
            <a:ln w="38100" cap="flat" cmpd="sng" algn="ctr">
              <a:solidFill>
                <a:srgbClr val="FFFF00"/>
              </a:solidFill>
              <a:prstDash val="solid"/>
              <a:headEnd type="triangle" w="lg" len="lg"/>
              <a:tailEnd type="none" w="lg" len="lg"/>
            </a:ln>
            <a:effectLst/>
          </p:spPr>
        </p:cxnSp>
        <p:cxnSp>
          <p:nvCxnSpPr>
            <p:cNvPr id="32" name="Straight Connector 31">
              <a:extLst>
                <a:ext uri="{FF2B5EF4-FFF2-40B4-BE49-F238E27FC236}">
                  <a16:creationId xmlns:a16="http://schemas.microsoft.com/office/drawing/2014/main" id="{F802961C-CFB5-0CF1-8917-1E7EB5D5639E}"/>
                </a:ext>
              </a:extLst>
            </p:cNvPr>
            <p:cNvCxnSpPr/>
            <p:nvPr/>
          </p:nvCxnSpPr>
          <p:spPr>
            <a:xfrm>
              <a:off x="4668625" y="2953187"/>
              <a:ext cx="250238" cy="942429"/>
            </a:xfrm>
            <a:prstGeom prst="line">
              <a:avLst/>
            </a:prstGeom>
            <a:noFill/>
            <a:ln w="38100" cap="flat" cmpd="sng" algn="ctr">
              <a:solidFill>
                <a:srgbClr val="FFFF00"/>
              </a:solidFill>
              <a:prstDash val="solid"/>
              <a:headEnd type="triangle" w="lg" len="lg"/>
              <a:tailEnd type="none"/>
            </a:ln>
            <a:effectLst/>
          </p:spPr>
        </p:cxnSp>
        <p:cxnSp>
          <p:nvCxnSpPr>
            <p:cNvPr id="33" name="Straight Connector 32">
              <a:extLst>
                <a:ext uri="{FF2B5EF4-FFF2-40B4-BE49-F238E27FC236}">
                  <a16:creationId xmlns:a16="http://schemas.microsoft.com/office/drawing/2014/main" id="{39666339-FC4C-1680-A5A4-6DBC6432D00B}"/>
                </a:ext>
              </a:extLst>
            </p:cNvPr>
            <p:cNvCxnSpPr/>
            <p:nvPr/>
          </p:nvCxnSpPr>
          <p:spPr>
            <a:xfrm>
              <a:off x="5457418" y="2767584"/>
              <a:ext cx="138698" cy="899352"/>
            </a:xfrm>
            <a:prstGeom prst="line">
              <a:avLst/>
            </a:prstGeom>
            <a:noFill/>
            <a:ln w="38100" cap="flat" cmpd="sng" algn="ctr">
              <a:solidFill>
                <a:srgbClr val="FFFF00"/>
              </a:solidFill>
              <a:prstDash val="solid"/>
              <a:headEnd type="triangle" w="lg" len="lg"/>
              <a:tailEnd type="none"/>
            </a:ln>
            <a:effectLst/>
          </p:spPr>
        </p:cxnSp>
        <p:cxnSp>
          <p:nvCxnSpPr>
            <p:cNvPr id="34" name="Straight Connector 33">
              <a:extLst>
                <a:ext uri="{FF2B5EF4-FFF2-40B4-BE49-F238E27FC236}">
                  <a16:creationId xmlns:a16="http://schemas.microsoft.com/office/drawing/2014/main" id="{20C0E7DC-BE31-F551-532F-B7BB203E5FD3}"/>
                </a:ext>
              </a:extLst>
            </p:cNvPr>
            <p:cNvCxnSpPr/>
            <p:nvPr/>
          </p:nvCxnSpPr>
          <p:spPr>
            <a:xfrm>
              <a:off x="5900928" y="2670048"/>
              <a:ext cx="138906" cy="883629"/>
            </a:xfrm>
            <a:prstGeom prst="line">
              <a:avLst/>
            </a:prstGeom>
            <a:noFill/>
            <a:ln w="38100" cap="flat" cmpd="sng" algn="ctr">
              <a:solidFill>
                <a:srgbClr val="FFFF00"/>
              </a:solidFill>
              <a:prstDash val="solid"/>
              <a:headEnd type="triangle" w="lg" len="lg"/>
              <a:tailEnd type="none"/>
            </a:ln>
            <a:effectLst/>
          </p:spPr>
        </p:cxnSp>
      </p:grpSp>
      <p:pic>
        <p:nvPicPr>
          <p:cNvPr id="35" name="Picture 34">
            <a:extLst>
              <a:ext uri="{FF2B5EF4-FFF2-40B4-BE49-F238E27FC236}">
                <a16:creationId xmlns:a16="http://schemas.microsoft.com/office/drawing/2014/main" id="{D63F29D1-AAA6-5592-120B-A091444A3DF6}"/>
              </a:ext>
            </a:extLst>
          </p:cNvPr>
          <p:cNvPicPr>
            <a:picLocks noChangeAspect="1"/>
          </p:cNvPicPr>
          <p:nvPr/>
        </p:nvPicPr>
        <p:blipFill>
          <a:blip r:embed="rId7"/>
          <a:stretch>
            <a:fillRect/>
          </a:stretch>
        </p:blipFill>
        <p:spPr>
          <a:xfrm>
            <a:off x="3493178" y="3242330"/>
            <a:ext cx="5666763" cy="2534823"/>
          </a:xfrm>
          <a:prstGeom prst="rect">
            <a:avLst/>
          </a:prstGeom>
        </p:spPr>
      </p:pic>
    </p:spTree>
    <p:extLst>
      <p:ext uri="{BB962C8B-B14F-4D97-AF65-F5344CB8AC3E}">
        <p14:creationId xmlns:p14="http://schemas.microsoft.com/office/powerpoint/2010/main" val="306700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1000"/>
                                        <p:tgtEl>
                                          <p:spTgt spid="18"/>
                                        </p:tgtEl>
                                      </p:cBhvr>
                                    </p:animEffect>
                                  </p:childTnLst>
                                </p:cTn>
                              </p:par>
                              <p:par>
                                <p:cTn id="13" presetID="2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down)">
                                      <p:cBhvr>
                                        <p:cTn id="15" dur="1000"/>
                                        <p:tgtEl>
                                          <p:spTgt spid="19"/>
                                        </p:tgtEl>
                                      </p:cBhvr>
                                    </p:animEffect>
                                  </p:childTnLst>
                                </p:cTn>
                              </p:par>
                              <p:par>
                                <p:cTn id="16" presetID="22" presetClass="entr" presetSubtype="4"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down)">
                                      <p:cBhvr>
                                        <p:cTn id="18" dur="10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00"/>
                                        <p:tgtEl>
                                          <p:spTgt spid="21"/>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New approach available in HEC-FIA 3.3</a:t>
            </a:r>
          </a:p>
          <a:p>
            <a:pPr marL="0" lvl="1" indent="0">
              <a:buNone/>
            </a:pPr>
            <a:r>
              <a:rPr lang="en-US" sz="2400" dirty="0"/>
              <a:t>Accepts 4 inundations</a:t>
            </a:r>
          </a:p>
          <a:p>
            <a:pPr marL="0" lvl="1" indent="0">
              <a:buNone/>
            </a:pPr>
            <a:r>
              <a:rPr lang="en-US" sz="2400" dirty="0"/>
              <a:t>Accepts RAS native HDF results</a:t>
            </a:r>
          </a:p>
          <a:p>
            <a:pPr lvl="2"/>
            <a:r>
              <a:rPr lang="en-US" sz="2000" dirty="0"/>
              <a:t>No bulky “saved to disk” results</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Flood damages reduced in HEC-FIA</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1">
            <a:extLst>
              <a:ext uri="{FF2B5EF4-FFF2-40B4-BE49-F238E27FC236}">
                <a16:creationId xmlns:a16="http://schemas.microsoft.com/office/drawing/2014/main" id="{4B2EA096-8B59-B293-B2F7-1D2A6EF5B302}"/>
              </a:ext>
            </a:extLst>
          </p:cNvPr>
          <p:cNvPicPr>
            <a:picLocks noChangeAspect="1"/>
          </p:cNvPicPr>
          <p:nvPr/>
        </p:nvPicPr>
        <p:blipFill>
          <a:blip r:embed="rId3"/>
          <a:stretch>
            <a:fillRect/>
          </a:stretch>
        </p:blipFill>
        <p:spPr>
          <a:xfrm>
            <a:off x="8233076" y="3468500"/>
            <a:ext cx="919863" cy="915775"/>
          </a:xfrm>
          <a:prstGeom prst="rect">
            <a:avLst/>
          </a:prstGeom>
        </p:spPr>
      </p:pic>
      <p:pic>
        <p:nvPicPr>
          <p:cNvPr id="3" name="Picture 2">
            <a:extLst>
              <a:ext uri="{FF2B5EF4-FFF2-40B4-BE49-F238E27FC236}">
                <a16:creationId xmlns:a16="http://schemas.microsoft.com/office/drawing/2014/main" id="{B921B833-8AF9-9917-8F99-96D6486E24E8}"/>
              </a:ext>
            </a:extLst>
          </p:cNvPr>
          <p:cNvPicPr>
            <a:picLocks noChangeAspect="1"/>
          </p:cNvPicPr>
          <p:nvPr/>
        </p:nvPicPr>
        <p:blipFill>
          <a:blip r:embed="rId3"/>
          <a:stretch>
            <a:fillRect/>
          </a:stretch>
        </p:blipFill>
        <p:spPr>
          <a:xfrm>
            <a:off x="6489846" y="3471702"/>
            <a:ext cx="919863" cy="915775"/>
          </a:xfrm>
          <a:prstGeom prst="rect">
            <a:avLst/>
          </a:prstGeom>
        </p:spPr>
      </p:pic>
      <p:pic>
        <p:nvPicPr>
          <p:cNvPr id="8" name="Picture 7">
            <a:extLst>
              <a:ext uri="{FF2B5EF4-FFF2-40B4-BE49-F238E27FC236}">
                <a16:creationId xmlns:a16="http://schemas.microsoft.com/office/drawing/2014/main" id="{B94E0310-C978-370B-9D51-D40212B20FC8}"/>
              </a:ext>
            </a:extLst>
          </p:cNvPr>
          <p:cNvPicPr>
            <a:picLocks noChangeAspect="1"/>
          </p:cNvPicPr>
          <p:nvPr/>
        </p:nvPicPr>
        <p:blipFill>
          <a:blip r:embed="rId3"/>
          <a:stretch>
            <a:fillRect/>
          </a:stretch>
        </p:blipFill>
        <p:spPr>
          <a:xfrm>
            <a:off x="4105296" y="3468500"/>
            <a:ext cx="919863" cy="915775"/>
          </a:xfrm>
          <a:prstGeom prst="rect">
            <a:avLst/>
          </a:prstGeom>
        </p:spPr>
      </p:pic>
      <p:pic>
        <p:nvPicPr>
          <p:cNvPr id="9" name="Picture 8">
            <a:extLst>
              <a:ext uri="{FF2B5EF4-FFF2-40B4-BE49-F238E27FC236}">
                <a16:creationId xmlns:a16="http://schemas.microsoft.com/office/drawing/2014/main" id="{5DEA0DC2-0C06-DD8C-C4F8-65226EC4A6CD}"/>
              </a:ext>
            </a:extLst>
          </p:cNvPr>
          <p:cNvPicPr>
            <a:picLocks noChangeAspect="1"/>
          </p:cNvPicPr>
          <p:nvPr/>
        </p:nvPicPr>
        <p:blipFill>
          <a:blip r:embed="rId3"/>
          <a:stretch>
            <a:fillRect/>
          </a:stretch>
        </p:blipFill>
        <p:spPr>
          <a:xfrm>
            <a:off x="2506685" y="3468500"/>
            <a:ext cx="919863" cy="915775"/>
          </a:xfrm>
          <a:prstGeom prst="rect">
            <a:avLst/>
          </a:prstGeom>
        </p:spPr>
      </p:pic>
      <p:sp>
        <p:nvSpPr>
          <p:cNvPr id="10" name="Rectangle 9">
            <a:extLst>
              <a:ext uri="{FF2B5EF4-FFF2-40B4-BE49-F238E27FC236}">
                <a16:creationId xmlns:a16="http://schemas.microsoft.com/office/drawing/2014/main" id="{632DEAAF-0ED5-0BBF-D4AE-E31BAA1EFA7C}"/>
              </a:ext>
            </a:extLst>
          </p:cNvPr>
          <p:cNvSpPr/>
          <p:nvPr/>
        </p:nvSpPr>
        <p:spPr>
          <a:xfrm>
            <a:off x="2166099" y="2947811"/>
            <a:ext cx="1601032" cy="383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Reg</a:t>
            </a:r>
            <a:endParaRPr lang="en-US" sz="2000" b="1" dirty="0">
              <a:solidFill>
                <a:srgbClr val="FFFF00"/>
              </a:solidFill>
            </a:endParaRPr>
          </a:p>
        </p:txBody>
      </p:sp>
      <p:sp>
        <p:nvSpPr>
          <p:cNvPr id="11" name="Rectangle 10">
            <a:extLst>
              <a:ext uri="{FF2B5EF4-FFF2-40B4-BE49-F238E27FC236}">
                <a16:creationId xmlns:a16="http://schemas.microsoft.com/office/drawing/2014/main" id="{692D6B58-ABC9-0671-159B-BDC42E3D4E03}"/>
              </a:ext>
            </a:extLst>
          </p:cNvPr>
          <p:cNvSpPr/>
          <p:nvPr/>
        </p:nvSpPr>
        <p:spPr>
          <a:xfrm>
            <a:off x="3713508" y="2963815"/>
            <a:ext cx="1588577" cy="383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a:solidFill>
                  <a:schemeClr val="tx1"/>
                </a:solidFill>
              </a:rPr>
              <a:t>Unreg</a:t>
            </a:r>
            <a:endParaRPr lang="en-US" sz="2000" b="1" dirty="0">
              <a:solidFill>
                <a:schemeClr val="tx1"/>
              </a:solidFill>
            </a:endParaRPr>
          </a:p>
        </p:txBody>
      </p:sp>
      <p:sp>
        <p:nvSpPr>
          <p:cNvPr id="12" name="Rectangle 11">
            <a:extLst>
              <a:ext uri="{FF2B5EF4-FFF2-40B4-BE49-F238E27FC236}">
                <a16:creationId xmlns:a16="http://schemas.microsoft.com/office/drawing/2014/main" id="{0361040D-F92B-4A9B-4804-1F21410DAEEB}"/>
              </a:ext>
            </a:extLst>
          </p:cNvPr>
          <p:cNvSpPr/>
          <p:nvPr/>
        </p:nvSpPr>
        <p:spPr>
          <a:xfrm>
            <a:off x="5541787" y="2946706"/>
            <a:ext cx="2806054" cy="3836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FF0000"/>
                </a:solidFill>
              </a:rPr>
              <a:t>Reg </a:t>
            </a:r>
          </a:p>
          <a:p>
            <a:pPr algn="ctr"/>
            <a:r>
              <a:rPr lang="en-US" sz="2000" b="1" dirty="0">
                <a:solidFill>
                  <a:srgbClr val="FF0000"/>
                </a:solidFill>
              </a:rPr>
              <a:t>W/O LEVEE</a:t>
            </a:r>
          </a:p>
        </p:txBody>
      </p:sp>
      <p:sp>
        <p:nvSpPr>
          <p:cNvPr id="13" name="Rectangle 12">
            <a:extLst>
              <a:ext uri="{FF2B5EF4-FFF2-40B4-BE49-F238E27FC236}">
                <a16:creationId xmlns:a16="http://schemas.microsoft.com/office/drawing/2014/main" id="{FD3055C2-29F9-2553-0E28-C8CB45C1306D}"/>
              </a:ext>
            </a:extLst>
          </p:cNvPr>
          <p:cNvSpPr/>
          <p:nvPr/>
        </p:nvSpPr>
        <p:spPr>
          <a:xfrm>
            <a:off x="7404746" y="2873640"/>
            <a:ext cx="2806054" cy="541958"/>
          </a:xfrm>
          <a:prstGeom prst="rect">
            <a:avLst/>
          </a:prstGeom>
          <a:noFill/>
          <a:ln w="12700" cap="flat" cmpd="sng" algn="ctr">
            <a:noFill/>
            <a:prstDash val="solid"/>
            <a:miter lim="800000"/>
          </a:ln>
          <a:effectLst/>
        </p:spPr>
        <p:txBody>
          <a:bodyPr rtlCol="0" anchor="ctr"/>
          <a:lstStyle/>
          <a:p>
            <a:pPr algn="ctr">
              <a:defRPr/>
            </a:pPr>
            <a:r>
              <a:rPr lang="en-US" sz="2000" b="1" kern="0" dirty="0" err="1">
                <a:solidFill>
                  <a:srgbClr val="FF0000"/>
                </a:solidFill>
              </a:rPr>
              <a:t>Unreg</a:t>
            </a:r>
            <a:r>
              <a:rPr lang="en-US" sz="2000" b="1" kern="0" dirty="0">
                <a:solidFill>
                  <a:srgbClr val="FF0000"/>
                </a:solidFill>
              </a:rPr>
              <a:t> </a:t>
            </a:r>
          </a:p>
          <a:p>
            <a:pPr algn="ctr">
              <a:defRPr/>
            </a:pPr>
            <a:r>
              <a:rPr lang="en-US" sz="2000" b="1" kern="0" dirty="0">
                <a:solidFill>
                  <a:srgbClr val="FF0000"/>
                </a:solidFill>
              </a:rPr>
              <a:t>W/O LEVEE</a:t>
            </a:r>
          </a:p>
        </p:txBody>
      </p:sp>
      <p:cxnSp>
        <p:nvCxnSpPr>
          <p:cNvPr id="14" name="Connector: Elbow 13">
            <a:extLst>
              <a:ext uri="{FF2B5EF4-FFF2-40B4-BE49-F238E27FC236}">
                <a16:creationId xmlns:a16="http://schemas.microsoft.com/office/drawing/2014/main" id="{B93EE304-58CA-2797-279C-B3A2869A84D6}"/>
              </a:ext>
            </a:extLst>
          </p:cNvPr>
          <p:cNvCxnSpPr>
            <a:stCxn id="9" idx="2"/>
          </p:cNvCxnSpPr>
          <p:nvPr/>
        </p:nvCxnSpPr>
        <p:spPr>
          <a:xfrm rot="16200000" flipH="1">
            <a:off x="3555989" y="3794901"/>
            <a:ext cx="1065382" cy="2244129"/>
          </a:xfrm>
          <a:prstGeom prst="bentConnector2">
            <a:avLst/>
          </a:prstGeom>
          <a:ln w="38100">
            <a:solidFill>
              <a:schemeClr val="tx1">
                <a:lumMod val="95000"/>
                <a:lumOff val="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350F008A-6BEC-33FB-674D-1E9F07C5DF7F}"/>
              </a:ext>
            </a:extLst>
          </p:cNvPr>
          <p:cNvCxnSpPr>
            <a:cxnSpLocks/>
          </p:cNvCxnSpPr>
          <p:nvPr/>
        </p:nvCxnSpPr>
        <p:spPr>
          <a:xfrm rot="16200000" flipH="1">
            <a:off x="4904860" y="4043994"/>
            <a:ext cx="513646" cy="1194206"/>
          </a:xfrm>
          <a:prstGeom prst="bentConnector3">
            <a:avLst/>
          </a:prstGeom>
          <a:ln w="38100">
            <a:solidFill>
              <a:schemeClr val="tx1">
                <a:lumMod val="95000"/>
                <a:lumOff val="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CDD5055A-9D6D-F760-B3AE-C912160A3A7B}"/>
              </a:ext>
            </a:extLst>
          </p:cNvPr>
          <p:cNvCxnSpPr>
            <a:cxnSpLocks/>
            <a:stCxn id="3" idx="2"/>
          </p:cNvCxnSpPr>
          <p:nvPr/>
        </p:nvCxnSpPr>
        <p:spPr>
          <a:xfrm rot="5400000">
            <a:off x="6099383" y="4047526"/>
            <a:ext cx="510444" cy="1190344"/>
          </a:xfrm>
          <a:prstGeom prst="bentConnector3">
            <a:avLst>
              <a:gd name="adj1" fmla="val 50000"/>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DDA26E91-4ACA-29FA-9365-CCB1AF836BD0}"/>
              </a:ext>
            </a:extLst>
          </p:cNvPr>
          <p:cNvCxnSpPr>
            <a:stCxn id="2" idx="2"/>
          </p:cNvCxnSpPr>
          <p:nvPr/>
        </p:nvCxnSpPr>
        <p:spPr>
          <a:xfrm rot="5400000">
            <a:off x="6967873" y="3724523"/>
            <a:ext cx="1065382" cy="2384887"/>
          </a:xfrm>
          <a:prstGeom prst="bentConnector2">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CCF87C7A-F52C-46B2-249B-933F1F0A8DB5}"/>
              </a:ext>
            </a:extLst>
          </p:cNvPr>
          <p:cNvCxnSpPr>
            <a:cxnSpLocks/>
          </p:cNvCxnSpPr>
          <p:nvPr/>
        </p:nvCxnSpPr>
        <p:spPr>
          <a:xfrm rot="16200000" flipH="1">
            <a:off x="4904860" y="4042889"/>
            <a:ext cx="513646" cy="1194206"/>
          </a:xfrm>
          <a:prstGeom prst="bentConnector3">
            <a:avLst/>
          </a:prstGeom>
          <a:ln w="38100">
            <a:solidFill>
              <a:schemeClr val="tx1">
                <a:lumMod val="95000"/>
                <a:lumOff val="5000"/>
              </a:schemeClr>
            </a:solidFill>
            <a:tailEnd type="triangle" w="lg" len="lg"/>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BD06976C-3023-9553-AF3B-DF00ABE8F66E}"/>
              </a:ext>
            </a:extLst>
          </p:cNvPr>
          <p:cNvPicPr>
            <a:picLocks noChangeAspect="1"/>
          </p:cNvPicPr>
          <p:nvPr/>
        </p:nvPicPr>
        <p:blipFill>
          <a:blip r:embed="rId4"/>
          <a:stretch>
            <a:fillRect/>
          </a:stretch>
        </p:blipFill>
        <p:spPr>
          <a:xfrm>
            <a:off x="5210746" y="4897920"/>
            <a:ext cx="1097375" cy="1103472"/>
          </a:xfrm>
          <a:prstGeom prst="rect">
            <a:avLst/>
          </a:prstGeom>
        </p:spPr>
      </p:pic>
    </p:spTree>
    <p:extLst>
      <p:ext uri="{BB962C8B-B14F-4D97-AF65-F5344CB8AC3E}">
        <p14:creationId xmlns:p14="http://schemas.microsoft.com/office/powerpoint/2010/main" val="3484972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Flood damages reduced in HEC-FIA</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pic>
        <p:nvPicPr>
          <p:cNvPr id="2" name="Picture 1" descr="MR&amp;T_Map_crop.jpg">
            <a:extLst>
              <a:ext uri="{FF2B5EF4-FFF2-40B4-BE49-F238E27FC236}">
                <a16:creationId xmlns:a16="http://schemas.microsoft.com/office/drawing/2014/main" id="{DF4B175B-2843-E01B-CA39-6353900D6D1D}"/>
              </a:ext>
            </a:extLst>
          </p:cNvPr>
          <p:cNvPicPr>
            <a:picLocks noChangeAspect="1"/>
          </p:cNvPicPr>
          <p:nvPr/>
        </p:nvPicPr>
        <p:blipFill>
          <a:blip r:embed="rId2"/>
          <a:stretch>
            <a:fillRect/>
          </a:stretch>
        </p:blipFill>
        <p:spPr>
          <a:xfrm>
            <a:off x="3938708" y="990600"/>
            <a:ext cx="4160263" cy="5589008"/>
          </a:xfrm>
          <a:prstGeom prst="rect">
            <a:avLst/>
          </a:prstGeom>
        </p:spPr>
      </p:pic>
    </p:spTree>
    <p:extLst>
      <p:ext uri="{BB962C8B-B14F-4D97-AF65-F5344CB8AC3E}">
        <p14:creationId xmlns:p14="http://schemas.microsoft.com/office/powerpoint/2010/main" val="3740326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15611</TotalTime>
  <Words>187</Words>
  <Application>Microsoft Office PowerPoint</Application>
  <PresentationFormat>Widescreen</PresentationFormat>
  <Paragraphs>51</Paragraphs>
  <Slides>7</Slides>
  <Notes>5</Notes>
  <HiddenSlides>0</HiddenSlides>
  <MMClips>0</MMClips>
  <ScaleCrop>false</ScaleCrop>
  <HeadingPairs>
    <vt:vector size="6" baseType="variant">
      <vt:variant>
        <vt:lpstr>Fonts Used</vt:lpstr>
      </vt:variant>
      <vt:variant>
        <vt:i4>2</vt:i4>
      </vt:variant>
      <vt:variant>
        <vt:lpstr>Theme</vt:lpstr>
      </vt:variant>
      <vt:variant>
        <vt:i4>7</vt:i4>
      </vt:variant>
      <vt:variant>
        <vt:lpstr>Slide Titles</vt:lpstr>
      </vt:variant>
      <vt:variant>
        <vt:i4>7</vt:i4>
      </vt:variant>
    </vt:vector>
  </HeadingPairs>
  <TitlesOfParts>
    <vt:vector size="16" baseType="lpstr">
      <vt:lpstr>Arial</vt:lpstr>
      <vt:lpstr>Calibri</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HEC-FIA for CWMS</vt:lpstr>
      <vt:lpstr>Flood Damages Reduced - Legacy</vt:lpstr>
      <vt:lpstr>Flood Damages Reduced in CWMS</vt:lpstr>
      <vt:lpstr>HEC-FIA Without Levee Estimate</vt:lpstr>
      <vt:lpstr>Flood damages reduced in HEC-FIA</vt:lpstr>
      <vt:lpstr>Flood damages reduced in HEC-FIA</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489</cp:revision>
  <dcterms:created xsi:type="dcterms:W3CDTF">2017-02-20T05:10:01Z</dcterms:created>
  <dcterms:modified xsi:type="dcterms:W3CDTF">2025-02-10T20:33:24Z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