
<file path=[Content_Types].xml><?xml version="1.0" encoding="utf-8"?>
<Types xmlns="http://schemas.openxmlformats.org/package/2006/content-types">
  <Default Extension="gif" ContentType="image/gif"/>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16"/>
  </p:notesMasterIdLst>
  <p:handoutMasterIdLst>
    <p:handoutMasterId r:id="rId17"/>
  </p:handoutMasterIdLst>
  <p:sldIdLst>
    <p:sldId id="517" r:id="rId11"/>
    <p:sldId id="290" r:id="rId12"/>
    <p:sldId id="490" r:id="rId13"/>
    <p:sldId id="491" r:id="rId14"/>
    <p:sldId id="47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FFFFFF"/>
    <a:srgbClr val="E4E4E4"/>
    <a:srgbClr val="4D4D4D"/>
    <a:srgbClr val="DEDEDE"/>
    <a:srgbClr val="A29A92"/>
    <a:srgbClr val="00863D"/>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68" autoAdjust="0"/>
    <p:restoredTop sz="79797" autoAdjust="0"/>
  </p:normalViewPr>
  <p:slideViewPr>
    <p:cSldViewPr snapToGrid="0">
      <p:cViewPr varScale="1">
        <p:scale>
          <a:sx n="88" d="100"/>
          <a:sy n="88" d="100"/>
        </p:scale>
        <p:origin x="1218" y="78"/>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5" Type="http://schemas.openxmlformats.org/officeDocument/2006/relationships/slideMaster" Target="slideMasters/slideMaster2.xml"/><Relationship Id="rId15" Type="http://schemas.openxmlformats.org/officeDocument/2006/relationships/slide" Target="slides/slide5.xml"/><Relationship Id="rId10" Type="http://schemas.openxmlformats.org/officeDocument/2006/relationships/slideMaster" Target="slideMasters/slideMaster7.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412500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5</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0935732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Baltimore District CWMS Real-Time Applications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a:p>
            <a:r>
              <a:rPr lang="en-US" sz="2400" b="1" dirty="0"/>
              <a:t>Overview</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0D66B6-50CA-8BD4-5047-9BB19C4661CF}"/>
              </a:ext>
            </a:extLst>
          </p:cNvPr>
          <p:cNvSpPr>
            <a:spLocks noGrp="1"/>
          </p:cNvSpPr>
          <p:nvPr>
            <p:ph type="title"/>
          </p:nvPr>
        </p:nvSpPr>
        <p:spPr/>
        <p:txBody>
          <a:bodyPr/>
          <a:lstStyle/>
          <a:p>
            <a:r>
              <a:rPr lang="en-US" dirty="0"/>
              <a:t>District Background</a:t>
            </a:r>
          </a:p>
        </p:txBody>
      </p:sp>
      <p:sp>
        <p:nvSpPr>
          <p:cNvPr id="4" name="Footer Placeholder 3">
            <a:extLst>
              <a:ext uri="{FF2B5EF4-FFF2-40B4-BE49-F238E27FC236}">
                <a16:creationId xmlns:a16="http://schemas.microsoft.com/office/drawing/2014/main" id="{C3643300-50FF-F1C8-ACC9-595552953E03}"/>
              </a:ext>
            </a:extLst>
          </p:cNvPr>
          <p:cNvSpPr>
            <a:spLocks noGrp="1"/>
          </p:cNvSpPr>
          <p:nvPr>
            <p:ph type="ftr" sz="quarter" idx="12"/>
          </p:nvPr>
        </p:nvSpPr>
        <p:spPr/>
        <p:txBody>
          <a:bodyPr/>
          <a:lstStyle/>
          <a:p>
            <a:endParaRPr lang="en-US" dirty="0"/>
          </a:p>
        </p:txBody>
      </p:sp>
      <p:pic>
        <p:nvPicPr>
          <p:cNvPr id="5" name="Content Placeholder 4">
            <a:extLst>
              <a:ext uri="{FF2B5EF4-FFF2-40B4-BE49-F238E27FC236}">
                <a16:creationId xmlns:a16="http://schemas.microsoft.com/office/drawing/2014/main" id="{B2896F44-8DA9-FD1A-8C73-3E48C80DC1D4}"/>
              </a:ext>
            </a:extLst>
          </p:cNvPr>
          <p:cNvPicPr>
            <a:picLocks noGrp="1" noChangeAspect="1"/>
          </p:cNvPicPr>
          <p:nvPr>
            <p:ph sz="quarter" idx="10"/>
          </p:nvPr>
        </p:nvPicPr>
        <p:blipFill rotWithShape="1">
          <a:blip r:embed="rId3"/>
          <a:srcRect l="2500" r="833"/>
          <a:stretch/>
        </p:blipFill>
        <p:spPr>
          <a:xfrm>
            <a:off x="801618" y="1028700"/>
            <a:ext cx="10588763" cy="5600700"/>
          </a:xfrm>
          <a:prstGeom prst="rect">
            <a:avLst/>
          </a:prstGeom>
          <a:ln>
            <a:solidFill>
              <a:schemeClr val="tx1"/>
            </a:solidFill>
          </a:ln>
        </p:spPr>
      </p:pic>
    </p:spTree>
    <p:extLst>
      <p:ext uri="{BB962C8B-B14F-4D97-AF65-F5344CB8AC3E}">
        <p14:creationId xmlns:p14="http://schemas.microsoft.com/office/powerpoint/2010/main" val="943235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1D1AEF-F687-74BF-5D5C-C2375B74D28C}"/>
              </a:ext>
            </a:extLst>
          </p:cNvPr>
          <p:cNvSpPr>
            <a:spLocks noGrp="1"/>
          </p:cNvSpPr>
          <p:nvPr>
            <p:ph type="title"/>
          </p:nvPr>
        </p:nvSpPr>
        <p:spPr/>
        <p:txBody>
          <a:bodyPr/>
          <a:lstStyle/>
          <a:p>
            <a:r>
              <a:rPr lang="en-US" dirty="0"/>
              <a:t>District Background</a:t>
            </a:r>
          </a:p>
        </p:txBody>
      </p:sp>
      <p:sp>
        <p:nvSpPr>
          <p:cNvPr id="4" name="Footer Placeholder 3">
            <a:extLst>
              <a:ext uri="{FF2B5EF4-FFF2-40B4-BE49-F238E27FC236}">
                <a16:creationId xmlns:a16="http://schemas.microsoft.com/office/drawing/2014/main" id="{27755E33-0618-B62C-7F11-A3040EC2EC89}"/>
              </a:ext>
            </a:extLst>
          </p:cNvPr>
          <p:cNvSpPr>
            <a:spLocks noGrp="1"/>
          </p:cNvSpPr>
          <p:nvPr>
            <p:ph type="ftr" sz="quarter" idx="12"/>
          </p:nvPr>
        </p:nvSpPr>
        <p:spPr/>
        <p:txBody>
          <a:bodyPr/>
          <a:lstStyle/>
          <a:p>
            <a:endParaRPr lang="en-US" dirty="0"/>
          </a:p>
        </p:txBody>
      </p:sp>
      <p:pic>
        <p:nvPicPr>
          <p:cNvPr id="2" name="Content Placeholder 5">
            <a:extLst>
              <a:ext uri="{FF2B5EF4-FFF2-40B4-BE49-F238E27FC236}">
                <a16:creationId xmlns:a16="http://schemas.microsoft.com/office/drawing/2014/main" id="{062C60A5-2D89-39BD-003C-AB0540EBB50D}"/>
              </a:ext>
            </a:extLst>
          </p:cNvPr>
          <p:cNvPicPr>
            <a:picLocks noChangeAspect="1"/>
          </p:cNvPicPr>
          <p:nvPr/>
        </p:nvPicPr>
        <p:blipFill rotWithShape="1">
          <a:blip r:embed="rId2" cstate="print"/>
          <a:stretch/>
        </p:blipFill>
        <p:spPr>
          <a:xfrm>
            <a:off x="0" y="961901"/>
            <a:ext cx="4489717" cy="5810223"/>
          </a:xfrm>
          <a:prstGeom prst="rect">
            <a:avLst/>
          </a:prstGeom>
        </p:spPr>
      </p:pic>
      <p:sp>
        <p:nvSpPr>
          <p:cNvPr id="6" name="Content Placeholder 10">
            <a:extLst>
              <a:ext uri="{FF2B5EF4-FFF2-40B4-BE49-F238E27FC236}">
                <a16:creationId xmlns:a16="http://schemas.microsoft.com/office/drawing/2014/main" id="{31EF6AFD-1AC6-FE9D-44F3-046C886FC621}"/>
              </a:ext>
            </a:extLst>
          </p:cNvPr>
          <p:cNvSpPr>
            <a:spLocks noGrp="1"/>
          </p:cNvSpPr>
          <p:nvPr>
            <p:ph sz="quarter" idx="10"/>
          </p:nvPr>
        </p:nvSpPr>
        <p:spPr>
          <a:xfrm>
            <a:off x="4489717" y="1128319"/>
            <a:ext cx="7863008" cy="5600700"/>
          </a:xfrm>
        </p:spPr>
        <p:txBody>
          <a:bodyPr numCol="1">
            <a:normAutofit/>
          </a:bodyPr>
          <a:lstStyle/>
          <a:p>
            <a:pPr lvl="1">
              <a:buFont typeface="Arial" panose="020B0604020202020204" pitchFamily="34" charset="0"/>
              <a:buChar char="•"/>
            </a:pPr>
            <a:r>
              <a:rPr lang="en-US" sz="2000" dirty="0">
                <a:solidFill>
                  <a:schemeClr val="tx1"/>
                </a:solidFill>
              </a:rPr>
              <a:t>Two main river systems across five states</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Susquehanna River Basin (5 separate watershed models)</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Potomac River Basin (1 watershed model)</a:t>
            </a:r>
          </a:p>
          <a:p>
            <a:pPr marL="806450" lvl="1" indent="-342900" fontAlgn="base">
              <a:spcBef>
                <a:spcPct val="20000"/>
              </a:spcBef>
              <a:spcAft>
                <a:spcPct val="0"/>
              </a:spcAft>
              <a:buSzPct val="75000"/>
              <a:buFont typeface="Courier New" panose="02070309020205020404" pitchFamily="49" charset="0"/>
              <a:buChar char="o"/>
            </a:pPr>
            <a:endParaRPr lang="en-US" sz="2000" dirty="0">
              <a:solidFill>
                <a:schemeClr val="tx1"/>
              </a:solidFill>
            </a:endParaRPr>
          </a:p>
          <a:p>
            <a:pPr lvl="1">
              <a:buFont typeface="Arial" panose="020B0604020202020204" pitchFamily="34" charset="0"/>
              <a:buChar char="•"/>
            </a:pPr>
            <a:r>
              <a:rPr lang="en-US" sz="2000" dirty="0">
                <a:solidFill>
                  <a:schemeClr val="tx1"/>
                </a:solidFill>
              </a:rPr>
              <a:t>17 projects</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2 are State owned and operated</a:t>
            </a:r>
          </a:p>
          <a:p>
            <a:pPr marL="806450" lvl="1" indent="-342900" fontAlgn="base">
              <a:spcBef>
                <a:spcPct val="20000"/>
              </a:spcBef>
              <a:spcAft>
                <a:spcPct val="0"/>
              </a:spcAft>
              <a:buSzPct val="75000"/>
              <a:buFont typeface="Courier New" panose="02070309020205020404" pitchFamily="49" charset="0"/>
              <a:buChar char="o"/>
            </a:pPr>
            <a:endParaRPr lang="en-US" sz="2000" dirty="0">
              <a:solidFill>
                <a:schemeClr val="tx1"/>
              </a:solidFill>
            </a:endParaRPr>
          </a:p>
          <a:p>
            <a:pPr lvl="1">
              <a:buFont typeface="Arial" panose="020B0604020202020204" pitchFamily="34" charset="0"/>
              <a:buChar char="•"/>
            </a:pPr>
            <a:r>
              <a:rPr lang="en-US" sz="2000" dirty="0">
                <a:solidFill>
                  <a:schemeClr val="tx1"/>
                </a:solidFill>
              </a:rPr>
              <a:t>Project Purposes</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Flood Control</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Water Quality</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Water Supply</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Recreation</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Hydropower (Non-Federal)</a:t>
            </a:r>
          </a:p>
          <a:p>
            <a:endParaRPr lang="en-US" dirty="0"/>
          </a:p>
          <a:p>
            <a:endParaRPr lang="en-US" dirty="0"/>
          </a:p>
        </p:txBody>
      </p:sp>
      <p:pic>
        <p:nvPicPr>
          <p:cNvPr id="8" name="Picture 7">
            <a:extLst>
              <a:ext uri="{FF2B5EF4-FFF2-40B4-BE49-F238E27FC236}">
                <a16:creationId xmlns:a16="http://schemas.microsoft.com/office/drawing/2014/main" id="{91A9D63E-F04F-5643-421B-F83621A421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8220" y="2847697"/>
            <a:ext cx="3154679" cy="3380765"/>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591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A2C1A0-2033-8681-6303-BE778D7C401F}"/>
              </a:ext>
            </a:extLst>
          </p:cNvPr>
          <p:cNvSpPr>
            <a:spLocks noGrp="1"/>
          </p:cNvSpPr>
          <p:nvPr>
            <p:ph sz="quarter" idx="10"/>
          </p:nvPr>
        </p:nvSpPr>
        <p:spPr/>
        <p:txBody>
          <a:bodyPr/>
          <a:lstStyle/>
          <a:p>
            <a:pPr marL="342900" indent="-342900">
              <a:buFont typeface="Arial" panose="020B0604020202020204" pitchFamily="34" charset="0"/>
              <a:buChar char="•"/>
            </a:pPr>
            <a:r>
              <a:rPr lang="en-US" sz="2000" dirty="0"/>
              <a:t>Late 1990’s</a:t>
            </a:r>
          </a:p>
          <a:p>
            <a:pPr marL="857250" lvl="1" indent="-342900">
              <a:buFontTx/>
              <a:buChar char="-"/>
            </a:pPr>
            <a:r>
              <a:rPr lang="en-US" sz="1600" dirty="0"/>
              <a:t>NAB one of four sites selected to test the first ever version of CWMS (1997)</a:t>
            </a:r>
          </a:p>
          <a:p>
            <a:pPr marL="857250" lvl="1" indent="-342900">
              <a:buFontTx/>
              <a:buChar char="-"/>
            </a:pPr>
            <a:r>
              <a:rPr lang="en-US" sz="1600" dirty="0"/>
              <a:t>The Bald Eagle Creek watershed was selected by HEC for their internal model testing </a:t>
            </a:r>
          </a:p>
          <a:p>
            <a:pPr marL="857250" lvl="1" indent="-342900">
              <a:buFontTx/>
              <a:buChar char="-"/>
            </a:pPr>
            <a:r>
              <a:rPr lang="en-US" sz="1600" dirty="0"/>
              <a:t>Goal was to replicate WCDS data validation, storage and visualization</a:t>
            </a:r>
          </a:p>
          <a:p>
            <a:pPr marL="857250" lvl="1" indent="-342900">
              <a:buFontTx/>
              <a:buChar char="-"/>
            </a:pPr>
            <a:r>
              <a:rPr lang="en-US" sz="1600" dirty="0"/>
              <a:t>Modeling was not part of the daily reservoir decision making process</a:t>
            </a:r>
          </a:p>
          <a:p>
            <a:pPr marL="347663" lvl="1" indent="-342900">
              <a:buFont typeface="Arial" panose="020B0604020202020204" pitchFamily="34" charset="0"/>
              <a:buChar char="•"/>
            </a:pPr>
            <a:r>
              <a:rPr lang="en-US" sz="2000" dirty="0"/>
              <a:t>Early 2000’s</a:t>
            </a:r>
          </a:p>
          <a:p>
            <a:pPr marL="690563" lvl="2" indent="-285750">
              <a:buFontTx/>
              <a:buChar char="-"/>
            </a:pPr>
            <a:r>
              <a:rPr lang="en-US" sz="1600" dirty="0"/>
              <a:t>NAB begins initial CWMS model development (Juniata River Basin)</a:t>
            </a:r>
          </a:p>
          <a:p>
            <a:pPr marL="347663" lvl="2" indent="-342900"/>
            <a:r>
              <a:rPr lang="en-US" sz="2000" dirty="0"/>
              <a:t>2010-2020</a:t>
            </a:r>
          </a:p>
          <a:p>
            <a:pPr marL="804863" lvl="3" indent="-342900"/>
            <a:r>
              <a:rPr lang="en-US" sz="1600" dirty="0"/>
              <a:t>2013 thru 2018 - Watershed models for NAB developed through the National CWMS Implementation Plan</a:t>
            </a:r>
          </a:p>
          <a:p>
            <a:pPr marL="804863" lvl="3" indent="-342900"/>
            <a:r>
              <a:rPr lang="en-US" sz="1600" dirty="0"/>
              <a:t>Began working on model implementation in 2018</a:t>
            </a:r>
          </a:p>
          <a:p>
            <a:pPr marL="804863" lvl="3" indent="-342900"/>
            <a:r>
              <a:rPr lang="en-US" sz="1600" dirty="0"/>
              <a:t>Pilot tested the T7 implementation and been on T7 as production server since FY19</a:t>
            </a:r>
          </a:p>
          <a:p>
            <a:pPr marL="804863" lvl="3" indent="-342900"/>
            <a:r>
              <a:rPr lang="en-US" sz="1600" dirty="0"/>
              <a:t>Help HEC test various versions of CWMS;</a:t>
            </a:r>
          </a:p>
          <a:p>
            <a:pPr marL="461963" lvl="3" indent="0">
              <a:buNone/>
            </a:pPr>
            <a:r>
              <a:rPr lang="en-US" sz="1600" dirty="0"/>
              <a:t>	involved since 3.2.1</a:t>
            </a:r>
          </a:p>
          <a:p>
            <a:pPr marL="461963" lvl="3" indent="0">
              <a:buNone/>
            </a:pPr>
            <a:endParaRPr lang="en-US" sz="1600" dirty="0">
              <a:solidFill>
                <a:srgbClr val="FF0000"/>
              </a:solidFill>
            </a:endParaRPr>
          </a:p>
          <a:p>
            <a:pPr lvl="3">
              <a:buFont typeface="Arial" panose="020B0604020202020204" pitchFamily="34" charset="0"/>
              <a:buChar char="•"/>
            </a:pPr>
            <a:r>
              <a:rPr lang="en-US" sz="1800" dirty="0">
                <a:solidFill>
                  <a:schemeClr val="tx1"/>
                </a:solidFill>
              </a:rPr>
              <a:t>Last Few Years</a:t>
            </a:r>
          </a:p>
          <a:p>
            <a:pPr lvl="4">
              <a:buFont typeface="Arial" panose="020B0604020202020204" pitchFamily="34" charset="0"/>
              <a:buChar char="•"/>
            </a:pPr>
            <a:r>
              <a:rPr lang="en-US" sz="1600" dirty="0">
                <a:solidFill>
                  <a:schemeClr val="tx1"/>
                </a:solidFill>
              </a:rPr>
              <a:t>Continued daily CWMS modeling</a:t>
            </a:r>
          </a:p>
          <a:p>
            <a:pPr lvl="4">
              <a:buFont typeface="Arial" panose="020B0604020202020204" pitchFamily="34" charset="0"/>
              <a:buChar char="•"/>
            </a:pPr>
            <a:r>
              <a:rPr lang="en-US" sz="1600" dirty="0">
                <a:solidFill>
                  <a:schemeClr val="tx1"/>
                </a:solidFill>
              </a:rPr>
              <a:t>Improved snowmelt modeling in HMS</a:t>
            </a:r>
          </a:p>
          <a:p>
            <a:pPr lvl="4">
              <a:buFont typeface="Arial" panose="020B0604020202020204" pitchFamily="34" charset="0"/>
              <a:buChar char="•"/>
            </a:pPr>
            <a:r>
              <a:rPr lang="en-US" sz="1600" dirty="0">
                <a:solidFill>
                  <a:schemeClr val="tx1"/>
                </a:solidFill>
              </a:rPr>
              <a:t>Improved reporting and frequency of forecasting</a:t>
            </a:r>
          </a:p>
          <a:p>
            <a:pPr lvl="4">
              <a:buFont typeface="Arial" panose="020B0604020202020204" pitchFamily="34" charset="0"/>
              <a:buChar char="•"/>
            </a:pPr>
            <a:r>
              <a:rPr lang="en-US" sz="1600" dirty="0">
                <a:solidFill>
                  <a:schemeClr val="tx1"/>
                </a:solidFill>
              </a:rPr>
              <a:t>Implemented FDR across all watersheds</a:t>
            </a:r>
          </a:p>
          <a:p>
            <a:pPr lvl="4">
              <a:buFont typeface="Arial" panose="020B0604020202020204" pitchFamily="34" charset="0"/>
              <a:buChar char="•"/>
            </a:pPr>
            <a:r>
              <a:rPr lang="en-US" sz="1600" dirty="0">
                <a:solidFill>
                  <a:schemeClr val="tx1"/>
                </a:solidFill>
              </a:rPr>
              <a:t>Refreshed older HEC-RAS models</a:t>
            </a:r>
          </a:p>
          <a:p>
            <a:pPr marL="687387" lvl="4" indent="0">
              <a:buNone/>
            </a:pPr>
            <a:endParaRPr lang="en-US" sz="1600" dirty="0">
              <a:solidFill>
                <a:schemeClr val="tx1"/>
              </a:solidFill>
            </a:endParaRPr>
          </a:p>
          <a:p>
            <a:pPr marL="687387" lvl="4" indent="0">
              <a:buNone/>
            </a:pPr>
            <a:endParaRPr lang="en-US" sz="1600" dirty="0">
              <a:solidFill>
                <a:schemeClr val="tx1"/>
              </a:solidFill>
            </a:endParaRPr>
          </a:p>
          <a:p>
            <a:pPr lvl="4">
              <a:buFont typeface="Wingdings" panose="05000000000000000000" pitchFamily="2" charset="2"/>
              <a:buChar char="§"/>
            </a:pPr>
            <a:r>
              <a:rPr lang="en-US" sz="1600" dirty="0">
                <a:solidFill>
                  <a:schemeClr val="tx1"/>
                </a:solidFill>
              </a:rPr>
              <a:t>Currently “</a:t>
            </a:r>
            <a:r>
              <a:rPr lang="en-US" sz="1600" b="1" dirty="0">
                <a:solidFill>
                  <a:srgbClr val="00B050"/>
                </a:solidFill>
              </a:rPr>
              <a:t>GREEN</a:t>
            </a:r>
            <a:r>
              <a:rPr lang="en-US" sz="1600" dirty="0">
                <a:solidFill>
                  <a:schemeClr val="tx1"/>
                </a:solidFill>
              </a:rPr>
              <a:t>” – but always more to improve</a:t>
            </a:r>
            <a:endParaRPr lang="en-US" sz="1600" dirty="0">
              <a:solidFill>
                <a:srgbClr val="00B050"/>
              </a:solidFill>
            </a:endParaRPr>
          </a:p>
          <a:p>
            <a:pPr lvl="4">
              <a:buFont typeface="Arial" panose="020B0604020202020204" pitchFamily="34" charset="0"/>
              <a:buChar char="•"/>
            </a:pPr>
            <a:endParaRPr lang="en-US" sz="1800" dirty="0">
              <a:solidFill>
                <a:schemeClr val="tx1"/>
              </a:solidFill>
            </a:endParaRPr>
          </a:p>
          <a:p>
            <a:endParaRPr lang="en-US" dirty="0"/>
          </a:p>
          <a:p>
            <a:endParaRPr lang="en-US" dirty="0"/>
          </a:p>
        </p:txBody>
      </p:sp>
      <p:sp>
        <p:nvSpPr>
          <p:cNvPr id="3" name="Title 2">
            <a:extLst>
              <a:ext uri="{FF2B5EF4-FFF2-40B4-BE49-F238E27FC236}">
                <a16:creationId xmlns:a16="http://schemas.microsoft.com/office/drawing/2014/main" id="{59C0F74A-45A0-45FA-55DE-AE789156FEBD}"/>
              </a:ext>
            </a:extLst>
          </p:cNvPr>
          <p:cNvSpPr>
            <a:spLocks noGrp="1"/>
          </p:cNvSpPr>
          <p:nvPr>
            <p:ph type="title"/>
          </p:nvPr>
        </p:nvSpPr>
        <p:spPr/>
        <p:txBody>
          <a:bodyPr/>
          <a:lstStyle/>
          <a:p>
            <a:r>
              <a:rPr lang="en-US" dirty="0"/>
              <a:t>NAB CWMS History</a:t>
            </a:r>
          </a:p>
        </p:txBody>
      </p:sp>
      <p:sp>
        <p:nvSpPr>
          <p:cNvPr id="4" name="Footer Placeholder 3">
            <a:extLst>
              <a:ext uri="{FF2B5EF4-FFF2-40B4-BE49-F238E27FC236}">
                <a16:creationId xmlns:a16="http://schemas.microsoft.com/office/drawing/2014/main" id="{BC0A8A72-B1E4-B7F6-5E95-6848618ED864}"/>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4158423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16536</TotalTime>
  <Words>289</Words>
  <Application>Microsoft Office PowerPoint</Application>
  <PresentationFormat>Widescreen</PresentationFormat>
  <Paragraphs>54</Paragraphs>
  <Slides>5</Slides>
  <Notes>2</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5</vt:i4>
      </vt:variant>
    </vt:vector>
  </HeadingPairs>
  <TitlesOfParts>
    <vt:vector size="16" baseType="lpstr">
      <vt:lpstr>Arial</vt:lpstr>
      <vt:lpstr>Calibri</vt:lpstr>
      <vt:lpstr>Courier New</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Baltimore District CWMS Real-Time Applications</vt:lpstr>
      <vt:lpstr>District Background</vt:lpstr>
      <vt:lpstr>District Background</vt:lpstr>
      <vt:lpstr>NAB CWMS History</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493</cp:revision>
  <dcterms:created xsi:type="dcterms:W3CDTF">2017-02-20T05:10:01Z</dcterms:created>
  <dcterms:modified xsi:type="dcterms:W3CDTF">2025-02-10T20:49:22Z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