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3.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4.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theme/theme5.xml" ContentType="application/vnd.openxmlformats-officedocument.theme+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6.xml" ContentType="application/vnd.openxmlformats-officedocument.theme+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23.jpg" ContentType="image/jpeg"/>
  <Override PartName="/ppt/media/image24.jpg" ContentType="image/jpeg"/>
  <Override PartName="/ppt/media/image25.jpg" ContentType="image/jpeg"/>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17"/>
  </p:notesMasterIdLst>
  <p:handoutMasterIdLst>
    <p:handoutMasterId r:id="rId18"/>
  </p:handoutMasterIdLst>
  <p:sldIdLst>
    <p:sldId id="517" r:id="rId11"/>
    <p:sldId id="374" r:id="rId12"/>
    <p:sldId id="966" r:id="rId13"/>
    <p:sldId id="271" r:id="rId14"/>
    <p:sldId id="273" r:id="rId15"/>
    <p:sldId id="479"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orient="horz" pos="2280" userDrawn="1">
          <p15:clr>
            <a:srgbClr val="A4A3A4"/>
          </p15:clr>
        </p15:guide>
        <p15:guide id="3"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29" autoAdjust="0"/>
    <p:restoredTop sz="79322" autoAdjust="0"/>
  </p:normalViewPr>
  <p:slideViewPr>
    <p:cSldViewPr snapToGrid="0">
      <p:cViewPr varScale="1">
        <p:scale>
          <a:sx n="90" d="100"/>
          <a:sy n="90" d="100"/>
        </p:scale>
        <p:origin x="1128" y="96"/>
      </p:cViewPr>
      <p:guideLst>
        <p:guide orient="horz" pos="2160"/>
        <p:guide orient="horz" pos="2280"/>
        <p:guide pos="3840"/>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5" Type="http://schemas.openxmlformats.org/officeDocument/2006/relationships/slideMaster" Target="slideMasters/slideMaster2.xml"/><Relationship Id="rId15" Type="http://schemas.openxmlformats.org/officeDocument/2006/relationships/slide" Target="slides/slide5.xml"/><Relationship Id="rId10" Type="http://schemas.openxmlformats.org/officeDocument/2006/relationships/slideMaster" Target="slideMasters/slideMaster7.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2/10/2025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pPr marL="0" indent="0">
              <a:buFont typeface="+mj-lt"/>
              <a:buNone/>
            </a:pPr>
            <a:endParaRPr lang="en-US" baseline="0" dirty="0"/>
          </a:p>
        </p:txBody>
      </p:sp>
      <p:sp>
        <p:nvSpPr>
          <p:cNvPr id="38916" name="Slide Number Placeholder 3"/>
          <p:cNvSpPr>
            <a:spLocks noGrp="1"/>
          </p:cNvSpPr>
          <p:nvPr>
            <p:ph type="sldNum" sz="quarter" idx="5"/>
          </p:nvPr>
        </p:nvSpPr>
        <p:spPr>
          <a:noFill/>
        </p:spPr>
        <p:txBody>
          <a:bodyPr/>
          <a:lstStyle/>
          <a:p>
            <a:pPr defTabSz="930219"/>
            <a:fld id="{16E04E81-8A63-40AC-A524-6B3761E64E8B}" type="slidenum">
              <a:rPr lang="en-US" smtClean="0"/>
              <a:pPr defTabSz="930219"/>
              <a:t>2</a:t>
            </a:fld>
            <a:endParaRPr lang="en-US"/>
          </a:p>
        </p:txBody>
      </p:sp>
      <p:sp>
        <p:nvSpPr>
          <p:cNvPr id="2" name="Date Placeholder 1"/>
          <p:cNvSpPr>
            <a:spLocks noGrp="1"/>
          </p:cNvSpPr>
          <p:nvPr>
            <p:ph type="dt" idx="10"/>
          </p:nvPr>
        </p:nvSpPr>
        <p:spPr/>
        <p:txBody>
          <a:bodyPr/>
          <a:lstStyle/>
          <a:p>
            <a:pPr>
              <a:defRPr/>
            </a:pPr>
            <a:r>
              <a:rPr lang="en-US"/>
              <a:t>1.1, L1</a:t>
            </a:r>
            <a:endParaRPr lang="en-US" dirty="0"/>
          </a:p>
        </p:txBody>
      </p:sp>
      <p:sp>
        <p:nvSpPr>
          <p:cNvPr id="3" name="Footer Placeholder 2"/>
          <p:cNvSpPr>
            <a:spLocks noGrp="1"/>
          </p:cNvSpPr>
          <p:nvPr>
            <p:ph type="ftr" sz="quarter" idx="11"/>
          </p:nvPr>
        </p:nvSpPr>
        <p:spPr/>
        <p:txBody>
          <a:bodyPr/>
          <a:lstStyle/>
          <a:p>
            <a:pPr>
              <a:defRPr/>
            </a:pPr>
            <a:r>
              <a:rPr lang="en-US"/>
              <a:t>L-1/155/22/Modini </a:t>
            </a:r>
            <a:endParaRPr lang="en-US" dirty="0"/>
          </a:p>
        </p:txBody>
      </p:sp>
      <p:sp>
        <p:nvSpPr>
          <p:cNvPr id="4" name="Header Placeholder 3"/>
          <p:cNvSpPr>
            <a:spLocks noGrp="1"/>
          </p:cNvSpPr>
          <p:nvPr>
            <p:ph type="hdr" sz="quarter" idx="12"/>
          </p:nvPr>
        </p:nvSpPr>
        <p:spPr/>
        <p:txBody>
          <a:bodyPr/>
          <a:lstStyle/>
          <a:p>
            <a:pPr>
              <a:defRPr/>
            </a:pPr>
            <a:r>
              <a:rPr lang="en-US"/>
              <a:t>CWMS Overview</a:t>
            </a:r>
            <a:endParaRPr lang="en-US" dirty="0"/>
          </a:p>
        </p:txBody>
      </p:sp>
    </p:spTree>
    <p:extLst>
      <p:ext uri="{BB962C8B-B14F-4D97-AF65-F5344CB8AC3E}">
        <p14:creationId xmlns:p14="http://schemas.microsoft.com/office/powerpoint/2010/main" val="3824307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196E09-C7CB-4B27-BBC9-579CFD0F6422}" type="slidenum">
              <a:rPr lang="en-US" smtClean="0"/>
              <a:t>3</a:t>
            </a:fld>
            <a:endParaRPr lang="en-US"/>
          </a:p>
        </p:txBody>
      </p:sp>
    </p:spTree>
    <p:extLst>
      <p:ext uri="{BB962C8B-B14F-4D97-AF65-F5344CB8AC3E}">
        <p14:creationId xmlns:p14="http://schemas.microsoft.com/office/powerpoint/2010/main" val="9717745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196E09-C7CB-4B27-BBC9-579CFD0F6422}" type="slidenum">
              <a:rPr lang="en-US" smtClean="0"/>
              <a:t>4</a:t>
            </a:fld>
            <a:endParaRPr lang="en-US"/>
          </a:p>
        </p:txBody>
      </p:sp>
    </p:spTree>
    <p:extLst>
      <p:ext uri="{BB962C8B-B14F-4D97-AF65-F5344CB8AC3E}">
        <p14:creationId xmlns:p14="http://schemas.microsoft.com/office/powerpoint/2010/main" val="1375792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E5196E09-C7CB-4B27-BBC9-579CFD0F6422}" type="slidenum">
              <a:rPr lang="en-US" smtClean="0"/>
              <a:t>5</a:t>
            </a:fld>
            <a:endParaRPr lang="en-US"/>
          </a:p>
        </p:txBody>
      </p:sp>
    </p:spTree>
    <p:extLst>
      <p:ext uri="{BB962C8B-B14F-4D97-AF65-F5344CB8AC3E}">
        <p14:creationId xmlns:p14="http://schemas.microsoft.com/office/powerpoint/2010/main" val="2303481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6</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488171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61CADFE7-DB33-41A0-9FBF-EA369FBEBA6D}" type="slidenum">
              <a:rPr lang="en-US"/>
              <a:pPr>
                <a:defRPr/>
              </a:pPr>
              <a:t>‹#›</a:t>
            </a:fld>
            <a:endParaRPr lang="en-US"/>
          </a:p>
        </p:txBody>
      </p:sp>
    </p:spTree>
    <p:extLst>
      <p:ext uri="{BB962C8B-B14F-4D97-AF65-F5344CB8AC3E}">
        <p14:creationId xmlns:p14="http://schemas.microsoft.com/office/powerpoint/2010/main" val="3640804752"/>
      </p:ext>
    </p:extLst>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9710535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3.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26" Type="http://schemas.openxmlformats.org/officeDocument/2006/relationships/slideLayout" Target="../slideLayouts/slideLayout56.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5" Type="http://schemas.openxmlformats.org/officeDocument/2006/relationships/slideLayout" Target="../slideLayouts/slideLayout55.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29" Type="http://schemas.openxmlformats.org/officeDocument/2006/relationships/image" Target="../media/image1.png"/><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24" Type="http://schemas.openxmlformats.org/officeDocument/2006/relationships/slideLayout" Target="../slideLayouts/slideLayout54.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slideLayout" Target="../slideLayouts/slideLayout53.xml"/><Relationship Id="rId28" Type="http://schemas.openxmlformats.org/officeDocument/2006/relationships/theme" Target="../theme/theme2.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slideLayout" Target="../slideLayouts/slideLayout52.xml"/><Relationship Id="rId27" Type="http://schemas.openxmlformats.org/officeDocument/2006/relationships/slideLayout" Target="../slideLayouts/slideLayout57.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slideLayout" Target="../slideLayouts/slideLayout75.xml"/><Relationship Id="rId26" Type="http://schemas.openxmlformats.org/officeDocument/2006/relationships/slideLayout" Target="../slideLayouts/slideLayout83.xml"/><Relationship Id="rId3" Type="http://schemas.openxmlformats.org/officeDocument/2006/relationships/slideLayout" Target="../slideLayouts/slideLayout60.xml"/><Relationship Id="rId21" Type="http://schemas.openxmlformats.org/officeDocument/2006/relationships/slideLayout" Target="../slideLayouts/slideLayout78.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5" Type="http://schemas.openxmlformats.org/officeDocument/2006/relationships/slideLayout" Target="../slideLayouts/slideLayout82.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slideLayout" Target="../slideLayouts/slideLayout77.xml"/><Relationship Id="rId29" Type="http://schemas.openxmlformats.org/officeDocument/2006/relationships/image" Target="../media/image1.png"/><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24" Type="http://schemas.openxmlformats.org/officeDocument/2006/relationships/slideLayout" Target="../slideLayouts/slideLayout81.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23" Type="http://schemas.openxmlformats.org/officeDocument/2006/relationships/slideLayout" Target="../slideLayouts/slideLayout80.xml"/><Relationship Id="rId28" Type="http://schemas.openxmlformats.org/officeDocument/2006/relationships/theme" Target="../theme/theme3.xml"/><Relationship Id="rId10" Type="http://schemas.openxmlformats.org/officeDocument/2006/relationships/slideLayout" Target="../slideLayouts/slideLayout67.xml"/><Relationship Id="rId19" Type="http://schemas.openxmlformats.org/officeDocument/2006/relationships/slideLayout" Target="../slideLayouts/slideLayout76.xml"/><Relationship Id="rId31" Type="http://schemas.openxmlformats.org/officeDocument/2006/relationships/image" Target="../media/image8.png"/><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 Id="rId22" Type="http://schemas.openxmlformats.org/officeDocument/2006/relationships/slideLayout" Target="../slideLayouts/slideLayout79.xml"/><Relationship Id="rId27" Type="http://schemas.openxmlformats.org/officeDocument/2006/relationships/slideLayout" Target="../slideLayouts/slideLayout84.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slideLayout" Target="../slideLayouts/slideLayout97.xml"/><Relationship Id="rId18" Type="http://schemas.openxmlformats.org/officeDocument/2006/relationships/slideLayout" Target="../slideLayouts/slideLayout102.xml"/><Relationship Id="rId26" Type="http://schemas.openxmlformats.org/officeDocument/2006/relationships/slideLayout" Target="../slideLayouts/slideLayout110.xml"/><Relationship Id="rId3" Type="http://schemas.openxmlformats.org/officeDocument/2006/relationships/slideLayout" Target="../slideLayouts/slideLayout87.xml"/><Relationship Id="rId21" Type="http://schemas.openxmlformats.org/officeDocument/2006/relationships/slideLayout" Target="../slideLayouts/slideLayout105.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17" Type="http://schemas.openxmlformats.org/officeDocument/2006/relationships/slideLayout" Target="../slideLayouts/slideLayout101.xml"/><Relationship Id="rId25" Type="http://schemas.openxmlformats.org/officeDocument/2006/relationships/slideLayout" Target="../slideLayouts/slideLayout109.xml"/><Relationship Id="rId2" Type="http://schemas.openxmlformats.org/officeDocument/2006/relationships/slideLayout" Target="../slideLayouts/slideLayout86.xml"/><Relationship Id="rId16" Type="http://schemas.openxmlformats.org/officeDocument/2006/relationships/slideLayout" Target="../slideLayouts/slideLayout100.xml"/><Relationship Id="rId20" Type="http://schemas.openxmlformats.org/officeDocument/2006/relationships/slideLayout" Target="../slideLayouts/slideLayout104.xml"/><Relationship Id="rId29" Type="http://schemas.openxmlformats.org/officeDocument/2006/relationships/theme" Target="../theme/theme4.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24" Type="http://schemas.openxmlformats.org/officeDocument/2006/relationships/slideLayout" Target="../slideLayouts/slideLayout108.xml"/><Relationship Id="rId5" Type="http://schemas.openxmlformats.org/officeDocument/2006/relationships/slideLayout" Target="../slideLayouts/slideLayout89.xml"/><Relationship Id="rId15" Type="http://schemas.openxmlformats.org/officeDocument/2006/relationships/slideLayout" Target="../slideLayouts/slideLayout99.xml"/><Relationship Id="rId23" Type="http://schemas.openxmlformats.org/officeDocument/2006/relationships/slideLayout" Target="../slideLayouts/slideLayout107.xml"/><Relationship Id="rId28" Type="http://schemas.openxmlformats.org/officeDocument/2006/relationships/slideLayout" Target="../slideLayouts/slideLayout112.xml"/><Relationship Id="rId10" Type="http://schemas.openxmlformats.org/officeDocument/2006/relationships/slideLayout" Target="../slideLayouts/slideLayout94.xml"/><Relationship Id="rId19" Type="http://schemas.openxmlformats.org/officeDocument/2006/relationships/slideLayout" Target="../slideLayouts/slideLayout103.xml"/><Relationship Id="rId31" Type="http://schemas.openxmlformats.org/officeDocument/2006/relationships/image" Target="../media/image8.png"/><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slideLayout" Target="../slideLayouts/slideLayout98.xml"/><Relationship Id="rId22" Type="http://schemas.openxmlformats.org/officeDocument/2006/relationships/slideLayout" Target="../slideLayouts/slideLayout106.xml"/><Relationship Id="rId27" Type="http://schemas.openxmlformats.org/officeDocument/2006/relationships/slideLayout" Target="../slideLayouts/slideLayout111.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18" Type="http://schemas.openxmlformats.org/officeDocument/2006/relationships/slideLayout" Target="../slideLayouts/slideLayout130.xml"/><Relationship Id="rId26" Type="http://schemas.openxmlformats.org/officeDocument/2006/relationships/slideLayout" Target="../slideLayouts/slideLayout138.xml"/><Relationship Id="rId3" Type="http://schemas.openxmlformats.org/officeDocument/2006/relationships/slideLayout" Target="../slideLayouts/slideLayout115.xml"/><Relationship Id="rId21" Type="http://schemas.openxmlformats.org/officeDocument/2006/relationships/slideLayout" Target="../slideLayouts/slideLayout133.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17" Type="http://schemas.openxmlformats.org/officeDocument/2006/relationships/slideLayout" Target="../slideLayouts/slideLayout129.xml"/><Relationship Id="rId25" Type="http://schemas.openxmlformats.org/officeDocument/2006/relationships/slideLayout" Target="../slideLayouts/slideLayout137.xml"/><Relationship Id="rId2" Type="http://schemas.openxmlformats.org/officeDocument/2006/relationships/slideLayout" Target="../slideLayouts/slideLayout114.xml"/><Relationship Id="rId16" Type="http://schemas.openxmlformats.org/officeDocument/2006/relationships/slideLayout" Target="../slideLayouts/slideLayout128.xml"/><Relationship Id="rId20" Type="http://schemas.openxmlformats.org/officeDocument/2006/relationships/slideLayout" Target="../slideLayouts/slideLayout132.xml"/><Relationship Id="rId29" Type="http://schemas.openxmlformats.org/officeDocument/2006/relationships/image" Target="../media/image1.png"/><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24" Type="http://schemas.openxmlformats.org/officeDocument/2006/relationships/slideLayout" Target="../slideLayouts/slideLayout136.xml"/><Relationship Id="rId5" Type="http://schemas.openxmlformats.org/officeDocument/2006/relationships/slideLayout" Target="../slideLayouts/slideLayout117.xml"/><Relationship Id="rId15" Type="http://schemas.openxmlformats.org/officeDocument/2006/relationships/slideLayout" Target="../slideLayouts/slideLayout127.xml"/><Relationship Id="rId23" Type="http://schemas.openxmlformats.org/officeDocument/2006/relationships/slideLayout" Target="../slideLayouts/slideLayout135.xml"/><Relationship Id="rId28" Type="http://schemas.openxmlformats.org/officeDocument/2006/relationships/theme" Target="../theme/theme5.xml"/><Relationship Id="rId10" Type="http://schemas.openxmlformats.org/officeDocument/2006/relationships/slideLayout" Target="../slideLayouts/slideLayout122.xml"/><Relationship Id="rId19" Type="http://schemas.openxmlformats.org/officeDocument/2006/relationships/slideLayout" Target="../slideLayouts/slideLayout131.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slideLayout" Target="../slideLayouts/slideLayout126.xml"/><Relationship Id="rId22" Type="http://schemas.openxmlformats.org/officeDocument/2006/relationships/slideLayout" Target="../slideLayouts/slideLayout134.xml"/><Relationship Id="rId27" Type="http://schemas.openxmlformats.org/officeDocument/2006/relationships/slideLayout" Target="../slideLayouts/slideLayout139.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7.xml"/><Relationship Id="rId13" Type="http://schemas.openxmlformats.org/officeDocument/2006/relationships/slideLayout" Target="../slideLayouts/slideLayout152.xml"/><Relationship Id="rId18" Type="http://schemas.openxmlformats.org/officeDocument/2006/relationships/slideLayout" Target="../slideLayouts/slideLayout157.xml"/><Relationship Id="rId26" Type="http://schemas.openxmlformats.org/officeDocument/2006/relationships/slideLayout" Target="../slideLayouts/slideLayout165.xml"/><Relationship Id="rId3" Type="http://schemas.openxmlformats.org/officeDocument/2006/relationships/slideLayout" Target="../slideLayouts/slideLayout142.xml"/><Relationship Id="rId21" Type="http://schemas.openxmlformats.org/officeDocument/2006/relationships/slideLayout" Target="../slideLayouts/slideLayout160.xml"/><Relationship Id="rId7" Type="http://schemas.openxmlformats.org/officeDocument/2006/relationships/slideLayout" Target="../slideLayouts/slideLayout146.xml"/><Relationship Id="rId12" Type="http://schemas.openxmlformats.org/officeDocument/2006/relationships/slideLayout" Target="../slideLayouts/slideLayout151.xml"/><Relationship Id="rId17" Type="http://schemas.openxmlformats.org/officeDocument/2006/relationships/slideLayout" Target="../slideLayouts/slideLayout156.xml"/><Relationship Id="rId25" Type="http://schemas.openxmlformats.org/officeDocument/2006/relationships/slideLayout" Target="../slideLayouts/slideLayout164.xml"/><Relationship Id="rId2" Type="http://schemas.openxmlformats.org/officeDocument/2006/relationships/slideLayout" Target="../slideLayouts/slideLayout141.xml"/><Relationship Id="rId16" Type="http://schemas.openxmlformats.org/officeDocument/2006/relationships/slideLayout" Target="../slideLayouts/slideLayout155.xml"/><Relationship Id="rId20" Type="http://schemas.openxmlformats.org/officeDocument/2006/relationships/slideLayout" Target="../slideLayouts/slideLayout159.xml"/><Relationship Id="rId29" Type="http://schemas.openxmlformats.org/officeDocument/2006/relationships/image" Target="../media/image1.png"/><Relationship Id="rId1" Type="http://schemas.openxmlformats.org/officeDocument/2006/relationships/slideLayout" Target="../slideLayouts/slideLayout140.xml"/><Relationship Id="rId6" Type="http://schemas.openxmlformats.org/officeDocument/2006/relationships/slideLayout" Target="../slideLayouts/slideLayout145.xml"/><Relationship Id="rId11" Type="http://schemas.openxmlformats.org/officeDocument/2006/relationships/slideLayout" Target="../slideLayouts/slideLayout150.xml"/><Relationship Id="rId24" Type="http://schemas.openxmlformats.org/officeDocument/2006/relationships/slideLayout" Target="../slideLayouts/slideLayout163.xml"/><Relationship Id="rId5" Type="http://schemas.openxmlformats.org/officeDocument/2006/relationships/slideLayout" Target="../slideLayouts/slideLayout144.xml"/><Relationship Id="rId15" Type="http://schemas.openxmlformats.org/officeDocument/2006/relationships/slideLayout" Target="../slideLayouts/slideLayout154.xml"/><Relationship Id="rId23" Type="http://schemas.openxmlformats.org/officeDocument/2006/relationships/slideLayout" Target="../slideLayouts/slideLayout162.xml"/><Relationship Id="rId28" Type="http://schemas.openxmlformats.org/officeDocument/2006/relationships/theme" Target="../theme/theme6.xml"/><Relationship Id="rId10" Type="http://schemas.openxmlformats.org/officeDocument/2006/relationships/slideLayout" Target="../slideLayouts/slideLayout149.xml"/><Relationship Id="rId19" Type="http://schemas.openxmlformats.org/officeDocument/2006/relationships/slideLayout" Target="../slideLayouts/slideLayout158.xml"/><Relationship Id="rId4" Type="http://schemas.openxmlformats.org/officeDocument/2006/relationships/slideLayout" Target="../slideLayouts/slideLayout143.xml"/><Relationship Id="rId9" Type="http://schemas.openxmlformats.org/officeDocument/2006/relationships/slideLayout" Target="../slideLayouts/slideLayout148.xml"/><Relationship Id="rId14" Type="http://schemas.openxmlformats.org/officeDocument/2006/relationships/slideLayout" Target="../slideLayouts/slideLayout153.xml"/><Relationship Id="rId22" Type="http://schemas.openxmlformats.org/officeDocument/2006/relationships/slideLayout" Target="../slideLayouts/slideLayout161.xml"/><Relationship Id="rId27" Type="http://schemas.openxmlformats.org/officeDocument/2006/relationships/slideLayout" Target="../slideLayouts/slideLayout166.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8.xml"/><Relationship Id="rId1" Type="http://schemas.openxmlformats.org/officeDocument/2006/relationships/slideLayout" Target="../slideLayouts/slideLayout167.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3"/>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4"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198" r:id="rId28"/>
    <p:sldLayoutId id="2147484201" r:id="rId29"/>
    <p:sldLayoutId id="2147484202" r:id="rId30"/>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hyperlink" Target="https://cumulus.corps.cloud/"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8.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4.xml"/><Relationship Id="rId1" Type="http://schemas.openxmlformats.org/officeDocument/2006/relationships/slideLayout" Target="../slideLayouts/slideLayout28.xml"/><Relationship Id="rId6" Type="http://schemas.openxmlformats.org/officeDocument/2006/relationships/image" Target="../media/image26.png"/><Relationship Id="rId5" Type="http://schemas.openxmlformats.org/officeDocument/2006/relationships/image" Target="../media/image25.jpg"/><Relationship Id="rId4" Type="http://schemas.openxmlformats.org/officeDocument/2006/relationships/image" Target="../media/image24.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Forecasting with Ensembles in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Simon Evans, P.E., CFM</a:t>
            </a:r>
          </a:p>
          <a:p>
            <a:r>
              <a:rPr lang="en-US" sz="1800" dirty="0"/>
              <a:t>Hydrologic Engineering Center</a:t>
            </a:r>
          </a:p>
          <a:p>
            <a:endParaRPr lang="en-US" dirty="0"/>
          </a:p>
          <a:p>
            <a:r>
              <a:rPr lang="en-US" sz="2400" b="1" dirty="0"/>
              <a:t>CWMS Prospect Course</a:t>
            </a:r>
          </a:p>
          <a:p>
            <a:endParaRPr lang="en-US" sz="2400" b="1" dirty="0"/>
          </a:p>
          <a:p>
            <a:r>
              <a:rPr lang="en-US" sz="2400" b="1" dirty="0"/>
              <a:t>Sources of Ensemble Forecasts</a:t>
            </a:r>
          </a:p>
          <a:p>
            <a:endParaRPr lang="en-US" sz="2400" b="1" dirty="0"/>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246762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6D02B373-5E36-2FC5-5797-8BF28DC65E29}"/>
              </a:ext>
            </a:extLst>
          </p:cNvPr>
          <p:cNvSpPr>
            <a:spLocks noGrp="1"/>
          </p:cNvSpPr>
          <p:nvPr>
            <p:ph idx="1"/>
          </p:nvPr>
        </p:nvSpPr>
        <p:spPr/>
        <p:txBody>
          <a:bodyPr/>
          <a:lstStyle/>
          <a:p>
            <a:pPr marL="342900" indent="-342900" eaLnBrk="0" hangingPunct="0">
              <a:spcBef>
                <a:spcPct val="20000"/>
              </a:spcBef>
              <a:buFont typeface="Wingdings" pitchFamily="2" charset="2"/>
              <a:buChar char="§"/>
              <a:defRPr/>
            </a:pPr>
            <a:endParaRPr lang="en-US" sz="2400" kern="0" dirty="0"/>
          </a:p>
          <a:p>
            <a:pPr marL="342900" indent="-342900">
              <a:buFont typeface="Arial" panose="020B0604020202020204" pitchFamily="34" charset="0"/>
              <a:buChar char="•"/>
            </a:pPr>
            <a:r>
              <a:rPr lang="en-US" dirty="0"/>
              <a:t>Sources of Ensemble Forecasts</a:t>
            </a:r>
          </a:p>
          <a:p>
            <a:pPr marL="342900" indent="-342900">
              <a:buFont typeface="Arial" panose="020B0604020202020204" pitchFamily="34" charset="0"/>
              <a:buChar char="•"/>
            </a:pPr>
            <a:r>
              <a:rPr lang="en-US" dirty="0"/>
              <a:t>HEC-</a:t>
            </a:r>
            <a:r>
              <a:rPr lang="en-US" dirty="0" err="1"/>
              <a:t>ResSim</a:t>
            </a:r>
            <a:r>
              <a:rPr lang="en-US" dirty="0"/>
              <a:t> Ensemble Compute</a:t>
            </a:r>
          </a:p>
          <a:p>
            <a:pPr marL="342900" indent="-342900">
              <a:buFont typeface="Arial" panose="020B0604020202020204" pitchFamily="34" charset="0"/>
              <a:buChar char="•"/>
            </a:pPr>
            <a:r>
              <a:rPr lang="en-US" dirty="0"/>
              <a:t>CAVI Ensemble Compute</a:t>
            </a:r>
          </a:p>
          <a:p>
            <a:pPr marL="342900" indent="-342900">
              <a:buFont typeface="Arial" panose="020B0604020202020204" pitchFamily="34" charset="0"/>
              <a:buChar char="•"/>
            </a:pPr>
            <a:r>
              <a:rPr lang="en-US" dirty="0"/>
              <a:t>Ensemble Forecast Processor</a:t>
            </a:r>
          </a:p>
          <a:p>
            <a:pPr marL="342900" indent="-342900">
              <a:buFont typeface="Arial" panose="020B0604020202020204" pitchFamily="34" charset="0"/>
              <a:buChar char="•"/>
            </a:pPr>
            <a:r>
              <a:rPr lang="en-US" dirty="0"/>
              <a:t>Ensemble Viewer </a:t>
            </a:r>
          </a:p>
          <a:p>
            <a:pPr marL="342900" indent="-342900">
              <a:buFont typeface="Arial" panose="020B0604020202020204" pitchFamily="34" charset="0"/>
              <a:buChar char="•"/>
            </a:pPr>
            <a:endParaRPr lang="en-US" dirty="0"/>
          </a:p>
        </p:txBody>
      </p:sp>
      <p:sp>
        <p:nvSpPr>
          <p:cNvPr id="4" name="Title 3">
            <a:extLst>
              <a:ext uri="{FF2B5EF4-FFF2-40B4-BE49-F238E27FC236}">
                <a16:creationId xmlns:a16="http://schemas.microsoft.com/office/drawing/2014/main" id="{18B31C11-9EE9-F561-166B-3EC54905C9DC}"/>
              </a:ext>
            </a:extLst>
          </p:cNvPr>
          <p:cNvSpPr>
            <a:spLocks noGrp="1"/>
          </p:cNvSpPr>
          <p:nvPr>
            <p:ph type="title"/>
          </p:nvPr>
        </p:nvSpPr>
        <p:spPr/>
        <p:txBody>
          <a:bodyPr/>
          <a:lstStyle/>
          <a:p>
            <a:r>
              <a:rPr lang="en-US" dirty="0"/>
              <a:t>Overview</a:t>
            </a:r>
          </a:p>
        </p:txBody>
      </p:sp>
    </p:spTree>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C01B736A-A987-D77C-73CD-033CD963090A}"/>
              </a:ext>
            </a:extLst>
          </p:cNvPr>
          <p:cNvSpPr>
            <a:spLocks noGrp="1"/>
          </p:cNvSpPr>
          <p:nvPr>
            <p:ph type="title"/>
          </p:nvPr>
        </p:nvSpPr>
        <p:spPr/>
        <p:txBody>
          <a:bodyPr/>
          <a:lstStyle/>
          <a:p>
            <a:r>
              <a:rPr lang="en-US" dirty="0"/>
              <a:t>CUMULUS</a:t>
            </a:r>
          </a:p>
        </p:txBody>
      </p:sp>
      <p:pic>
        <p:nvPicPr>
          <p:cNvPr id="2" name="Picture 1">
            <a:extLst>
              <a:ext uri="{FF2B5EF4-FFF2-40B4-BE49-F238E27FC236}">
                <a16:creationId xmlns:a16="http://schemas.microsoft.com/office/drawing/2014/main" id="{19F641DC-B27F-FA69-2CA3-4DCA6BF8224C}"/>
              </a:ext>
            </a:extLst>
          </p:cNvPr>
          <p:cNvPicPr>
            <a:picLocks noChangeAspect="1"/>
          </p:cNvPicPr>
          <p:nvPr/>
        </p:nvPicPr>
        <p:blipFill>
          <a:blip r:embed="rId3"/>
          <a:stretch>
            <a:fillRect/>
          </a:stretch>
        </p:blipFill>
        <p:spPr>
          <a:xfrm>
            <a:off x="2531195" y="1956391"/>
            <a:ext cx="2656328" cy="2508754"/>
          </a:xfrm>
          <a:prstGeom prst="rect">
            <a:avLst/>
          </a:prstGeom>
        </p:spPr>
      </p:pic>
      <p:sp>
        <p:nvSpPr>
          <p:cNvPr id="5" name="TextBox 4">
            <a:extLst>
              <a:ext uri="{FF2B5EF4-FFF2-40B4-BE49-F238E27FC236}">
                <a16:creationId xmlns:a16="http://schemas.microsoft.com/office/drawing/2014/main" id="{EC4B5978-DE00-148A-F494-10AC368CC248}"/>
              </a:ext>
            </a:extLst>
          </p:cNvPr>
          <p:cNvSpPr txBox="1"/>
          <p:nvPr/>
        </p:nvSpPr>
        <p:spPr>
          <a:xfrm>
            <a:off x="93035" y="977055"/>
            <a:ext cx="6097772" cy="2400657"/>
          </a:xfrm>
          <a:prstGeom prst="rect">
            <a:avLst/>
          </a:prstGeom>
          <a:noFill/>
        </p:spPr>
        <p:txBody>
          <a:bodyPr wrap="square">
            <a:spAutoFit/>
          </a:bodyPr>
          <a:lstStyle/>
          <a:p>
            <a:r>
              <a:rPr lang="en-US" sz="2400" dirty="0"/>
              <a:t>CWMS supports Cumulus directly:</a:t>
            </a:r>
          </a:p>
          <a:p>
            <a:pPr marL="914400" indent="-342900">
              <a:buFont typeface="Wingdings" panose="05000000000000000000" pitchFamily="2" charset="2"/>
              <a:buChar char="Ø"/>
            </a:pPr>
            <a:r>
              <a:rPr lang="en-US" sz="1800" dirty="0" err="1"/>
              <a:t>CorpsNet</a:t>
            </a:r>
            <a:r>
              <a:rPr lang="en-US" sz="1800" dirty="0"/>
              <a:t>/VPN access with CAC authentication</a:t>
            </a:r>
          </a:p>
          <a:p>
            <a:pPr marL="914400" indent="-342900">
              <a:buFont typeface="Wingdings" panose="05000000000000000000" pitchFamily="2" charset="2"/>
              <a:buChar char="Ø"/>
            </a:pPr>
            <a:r>
              <a:rPr lang="en-US" sz="1800" dirty="0">
                <a:hlinkClick r:id="rId4"/>
              </a:rPr>
              <a:t>https://cumulus.corps.cloud/</a:t>
            </a:r>
            <a:r>
              <a:rPr lang="en-US" sz="1800" dirty="0"/>
              <a:t> </a:t>
            </a:r>
          </a:p>
          <a:p>
            <a:pPr marL="914400" indent="-342900">
              <a:buFont typeface="Wingdings" panose="05000000000000000000" pitchFamily="2" charset="2"/>
              <a:buChar char="Ø"/>
            </a:pPr>
            <a:r>
              <a:rPr lang="en-US" dirty="0"/>
              <a:t>HRRR – 1hr</a:t>
            </a:r>
          </a:p>
          <a:p>
            <a:pPr marL="914400" indent="-342900">
              <a:buFont typeface="Wingdings" panose="05000000000000000000" pitchFamily="2" charset="2"/>
              <a:buChar char="Ø"/>
            </a:pPr>
            <a:r>
              <a:rPr lang="en-US" sz="1800" dirty="0"/>
              <a:t>NBM – 1hr</a:t>
            </a:r>
          </a:p>
          <a:p>
            <a:pPr marL="914400" indent="-342900">
              <a:buFont typeface="Wingdings" panose="05000000000000000000" pitchFamily="2" charset="2"/>
              <a:buChar char="Ø"/>
            </a:pPr>
            <a:r>
              <a:rPr lang="en-US" dirty="0"/>
              <a:t>NDFD – 6hr</a:t>
            </a:r>
          </a:p>
          <a:p>
            <a:pPr marL="914400" indent="-342900">
              <a:buFont typeface="Wingdings" panose="05000000000000000000" pitchFamily="2" charset="2"/>
              <a:buChar char="Ø"/>
            </a:pPr>
            <a:r>
              <a:rPr lang="en-US" sz="1800" dirty="0"/>
              <a:t>WPC – 6hr</a:t>
            </a:r>
          </a:p>
          <a:p>
            <a:pPr marL="914400" indent="-342900">
              <a:buFont typeface="Wingdings" panose="05000000000000000000" pitchFamily="2" charset="2"/>
              <a:buChar char="Ø"/>
            </a:pPr>
            <a:r>
              <a:rPr lang="en-US" dirty="0"/>
              <a:t>NAEFS – 6hr</a:t>
            </a:r>
            <a:endParaRPr lang="en-US" sz="1800" dirty="0"/>
          </a:p>
        </p:txBody>
      </p:sp>
      <p:pic>
        <p:nvPicPr>
          <p:cNvPr id="6" name="Picture 5">
            <a:extLst>
              <a:ext uri="{FF2B5EF4-FFF2-40B4-BE49-F238E27FC236}">
                <a16:creationId xmlns:a16="http://schemas.microsoft.com/office/drawing/2014/main" id="{D859E037-DAB9-6C01-6F76-503B042D6BB6}"/>
              </a:ext>
            </a:extLst>
          </p:cNvPr>
          <p:cNvPicPr>
            <a:picLocks noChangeAspect="1"/>
          </p:cNvPicPr>
          <p:nvPr/>
        </p:nvPicPr>
        <p:blipFill>
          <a:blip r:embed="rId5"/>
          <a:stretch>
            <a:fillRect/>
          </a:stretch>
        </p:blipFill>
        <p:spPr>
          <a:xfrm>
            <a:off x="304615" y="3440367"/>
            <a:ext cx="5893945" cy="3417633"/>
          </a:xfrm>
          <a:prstGeom prst="rect">
            <a:avLst/>
          </a:prstGeom>
          <a:ln>
            <a:noFill/>
          </a:ln>
        </p:spPr>
      </p:pic>
      <p:pic>
        <p:nvPicPr>
          <p:cNvPr id="9" name="Picture 8">
            <a:extLst>
              <a:ext uri="{FF2B5EF4-FFF2-40B4-BE49-F238E27FC236}">
                <a16:creationId xmlns:a16="http://schemas.microsoft.com/office/drawing/2014/main" id="{F6DF2684-D5F4-2E2D-CCCF-305FA76A0457}"/>
              </a:ext>
            </a:extLst>
          </p:cNvPr>
          <p:cNvPicPr>
            <a:picLocks noChangeAspect="1"/>
          </p:cNvPicPr>
          <p:nvPr/>
        </p:nvPicPr>
        <p:blipFill>
          <a:blip r:embed="rId6"/>
          <a:stretch>
            <a:fillRect/>
          </a:stretch>
        </p:blipFill>
        <p:spPr>
          <a:xfrm>
            <a:off x="5951517" y="1100913"/>
            <a:ext cx="5935868" cy="5202804"/>
          </a:xfrm>
          <a:prstGeom prst="rect">
            <a:avLst/>
          </a:prstGeom>
          <a:ln>
            <a:solidFill>
              <a:schemeClr val="tx1"/>
            </a:solidFill>
          </a:ln>
        </p:spPr>
      </p:pic>
    </p:spTree>
    <p:extLst>
      <p:ext uri="{BB962C8B-B14F-4D97-AF65-F5344CB8AC3E}">
        <p14:creationId xmlns:p14="http://schemas.microsoft.com/office/powerpoint/2010/main" val="16565116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
            <a:extLst>
              <a:ext uri="{FF2B5EF4-FFF2-40B4-BE49-F238E27FC236}">
                <a16:creationId xmlns:a16="http://schemas.microsoft.com/office/drawing/2014/main" id="{59902B1B-AFAB-651A-E109-B2970676511C}"/>
              </a:ext>
            </a:extLst>
          </p:cNvPr>
          <p:cNvSpPr txBox="1">
            <a:spLocks/>
          </p:cNvSpPr>
          <p:nvPr/>
        </p:nvSpPr>
        <p:spPr bwMode="auto">
          <a:xfrm>
            <a:off x="265529" y="2452768"/>
            <a:ext cx="3958133" cy="461704"/>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t>Deterministic Forecast</a:t>
            </a:r>
          </a:p>
          <a:p>
            <a:endParaRPr lang="en-US" dirty="0"/>
          </a:p>
          <a:p>
            <a:endParaRPr lang="en-US" dirty="0"/>
          </a:p>
          <a:p>
            <a:endParaRPr lang="en-US" dirty="0"/>
          </a:p>
          <a:p>
            <a:r>
              <a:rPr lang="en-US" dirty="0"/>
              <a:t> </a:t>
            </a:r>
          </a:p>
          <a:p>
            <a:endParaRPr lang="en-US" dirty="0"/>
          </a:p>
        </p:txBody>
      </p:sp>
      <p:pic>
        <p:nvPicPr>
          <p:cNvPr id="5" name="Picture 4">
            <a:extLst>
              <a:ext uri="{FF2B5EF4-FFF2-40B4-BE49-F238E27FC236}">
                <a16:creationId xmlns:a16="http://schemas.microsoft.com/office/drawing/2014/main" id="{85B2B7E0-5A68-3BEE-9720-B4CA4DB6C6ED}"/>
              </a:ext>
            </a:extLst>
          </p:cNvPr>
          <p:cNvPicPr>
            <a:picLocks noChangeAspect="1"/>
          </p:cNvPicPr>
          <p:nvPr/>
        </p:nvPicPr>
        <p:blipFill>
          <a:blip r:embed="rId3"/>
          <a:stretch>
            <a:fillRect/>
          </a:stretch>
        </p:blipFill>
        <p:spPr>
          <a:xfrm>
            <a:off x="3927857" y="154033"/>
            <a:ext cx="6961123" cy="6549933"/>
          </a:xfrm>
          <a:prstGeom prst="rect">
            <a:avLst/>
          </a:prstGeom>
          <a:ln>
            <a:solidFill>
              <a:schemeClr val="tx1"/>
            </a:solidFill>
          </a:ln>
        </p:spPr>
      </p:pic>
      <p:pic>
        <p:nvPicPr>
          <p:cNvPr id="7" name="Content Placeholder 6">
            <a:extLst>
              <a:ext uri="{FF2B5EF4-FFF2-40B4-BE49-F238E27FC236}">
                <a16:creationId xmlns:a16="http://schemas.microsoft.com/office/drawing/2014/main" id="{0815E34C-09D6-82BA-F923-809AEDC8E46D}"/>
              </a:ext>
            </a:extLst>
          </p:cNvPr>
          <p:cNvPicPr>
            <a:picLocks noGrp="1" noChangeAspect="1"/>
          </p:cNvPicPr>
          <p:nvPr>
            <p:ph sz="quarter" idx="10"/>
          </p:nvPr>
        </p:nvPicPr>
        <p:blipFill>
          <a:blip r:embed="rId4"/>
          <a:stretch>
            <a:fillRect/>
          </a:stretch>
        </p:blipFill>
        <p:spPr>
          <a:xfrm>
            <a:off x="3927856" y="154033"/>
            <a:ext cx="6961123" cy="6549932"/>
          </a:xfrm>
          <a:ln>
            <a:solidFill>
              <a:schemeClr val="tx1"/>
            </a:solidFill>
          </a:ln>
        </p:spPr>
      </p:pic>
      <p:sp>
        <p:nvSpPr>
          <p:cNvPr id="12" name="Content Placeholder 1">
            <a:extLst>
              <a:ext uri="{FF2B5EF4-FFF2-40B4-BE49-F238E27FC236}">
                <a16:creationId xmlns:a16="http://schemas.microsoft.com/office/drawing/2014/main" id="{5038E4F3-53ED-E432-44FA-FC5B619A49F9}"/>
              </a:ext>
            </a:extLst>
          </p:cNvPr>
          <p:cNvSpPr txBox="1">
            <a:spLocks/>
          </p:cNvSpPr>
          <p:nvPr/>
        </p:nvSpPr>
        <p:spPr bwMode="auto">
          <a:xfrm>
            <a:off x="244702" y="2450313"/>
            <a:ext cx="3662328" cy="452908"/>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t>Ensemble Forecast  - 5 Day</a:t>
            </a:r>
          </a:p>
          <a:p>
            <a:endParaRPr lang="en-US" dirty="0"/>
          </a:p>
          <a:p>
            <a:endParaRPr lang="en-US" dirty="0"/>
          </a:p>
          <a:p>
            <a:r>
              <a:rPr lang="en-US" dirty="0"/>
              <a:t> </a:t>
            </a:r>
          </a:p>
          <a:p>
            <a:endParaRPr lang="en-US" dirty="0"/>
          </a:p>
        </p:txBody>
      </p:sp>
      <p:sp>
        <p:nvSpPr>
          <p:cNvPr id="13" name="Content Placeholder 1">
            <a:extLst>
              <a:ext uri="{FF2B5EF4-FFF2-40B4-BE49-F238E27FC236}">
                <a16:creationId xmlns:a16="http://schemas.microsoft.com/office/drawing/2014/main" id="{74920797-C79F-DB9E-2215-AF9E3F39C157}"/>
              </a:ext>
            </a:extLst>
          </p:cNvPr>
          <p:cNvSpPr txBox="1">
            <a:spLocks/>
          </p:cNvSpPr>
          <p:nvPr/>
        </p:nvSpPr>
        <p:spPr bwMode="auto">
          <a:xfrm>
            <a:off x="244701" y="2452768"/>
            <a:ext cx="3641500" cy="461704"/>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t>Ensemble Forecast  - 10 Day</a:t>
            </a:r>
          </a:p>
          <a:p>
            <a:endParaRPr lang="en-US" dirty="0"/>
          </a:p>
          <a:p>
            <a:endParaRPr lang="en-US" dirty="0"/>
          </a:p>
          <a:p>
            <a:endParaRPr lang="en-US" dirty="0"/>
          </a:p>
          <a:p>
            <a:r>
              <a:rPr lang="en-US" dirty="0"/>
              <a:t> </a:t>
            </a:r>
          </a:p>
          <a:p>
            <a:endParaRPr lang="en-US" dirty="0"/>
          </a:p>
        </p:txBody>
      </p:sp>
      <p:sp>
        <p:nvSpPr>
          <p:cNvPr id="11" name="Content Placeholder 1">
            <a:extLst>
              <a:ext uri="{FF2B5EF4-FFF2-40B4-BE49-F238E27FC236}">
                <a16:creationId xmlns:a16="http://schemas.microsoft.com/office/drawing/2014/main" id="{1DBBFD53-8064-B9CC-9B61-ABDEFB63008D}"/>
              </a:ext>
            </a:extLst>
          </p:cNvPr>
          <p:cNvSpPr txBox="1">
            <a:spLocks/>
          </p:cNvSpPr>
          <p:nvPr/>
        </p:nvSpPr>
        <p:spPr bwMode="auto">
          <a:xfrm>
            <a:off x="272691" y="1198076"/>
            <a:ext cx="3171549" cy="108235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t>Russian River – Hopland</a:t>
            </a:r>
          </a:p>
          <a:p>
            <a:endParaRPr lang="en-US" dirty="0"/>
          </a:p>
          <a:p>
            <a:r>
              <a:rPr lang="en-US" dirty="0"/>
              <a:t>California Nevada RFC</a:t>
            </a:r>
          </a:p>
        </p:txBody>
      </p:sp>
      <p:pic>
        <p:nvPicPr>
          <p:cNvPr id="9" name="Picture 8">
            <a:extLst>
              <a:ext uri="{FF2B5EF4-FFF2-40B4-BE49-F238E27FC236}">
                <a16:creationId xmlns:a16="http://schemas.microsoft.com/office/drawing/2014/main" id="{BA5FC417-6EB9-2D8F-66EA-5C54037EC7E5}"/>
              </a:ext>
            </a:extLst>
          </p:cNvPr>
          <p:cNvPicPr>
            <a:picLocks noChangeAspect="1"/>
          </p:cNvPicPr>
          <p:nvPr/>
        </p:nvPicPr>
        <p:blipFill>
          <a:blip r:embed="rId5"/>
          <a:stretch>
            <a:fillRect/>
          </a:stretch>
        </p:blipFill>
        <p:spPr>
          <a:xfrm>
            <a:off x="3927855" y="154032"/>
            <a:ext cx="6961123" cy="6549933"/>
          </a:xfrm>
          <a:prstGeom prst="rect">
            <a:avLst/>
          </a:prstGeom>
          <a:ln>
            <a:solidFill>
              <a:schemeClr val="tx1"/>
            </a:solidFill>
          </a:ln>
        </p:spPr>
      </p:pic>
      <p:pic>
        <p:nvPicPr>
          <p:cNvPr id="3" name="Picture 2">
            <a:extLst>
              <a:ext uri="{FF2B5EF4-FFF2-40B4-BE49-F238E27FC236}">
                <a16:creationId xmlns:a16="http://schemas.microsoft.com/office/drawing/2014/main" id="{C9CC596D-F095-40DB-278E-B8309715D098}"/>
              </a:ext>
            </a:extLst>
          </p:cNvPr>
          <p:cNvPicPr>
            <a:picLocks noChangeAspect="1"/>
          </p:cNvPicPr>
          <p:nvPr/>
        </p:nvPicPr>
        <p:blipFill>
          <a:blip r:embed="rId6"/>
          <a:stretch>
            <a:fillRect/>
          </a:stretch>
        </p:blipFill>
        <p:spPr>
          <a:xfrm>
            <a:off x="3927856" y="154031"/>
            <a:ext cx="6961122" cy="6549932"/>
          </a:xfrm>
          <a:prstGeom prst="rect">
            <a:avLst/>
          </a:prstGeom>
          <a:ln>
            <a:solidFill>
              <a:schemeClr val="tx1"/>
            </a:solidFill>
          </a:ln>
        </p:spPr>
      </p:pic>
      <p:sp>
        <p:nvSpPr>
          <p:cNvPr id="4" name="Content Placeholder 1">
            <a:extLst>
              <a:ext uri="{FF2B5EF4-FFF2-40B4-BE49-F238E27FC236}">
                <a16:creationId xmlns:a16="http://schemas.microsoft.com/office/drawing/2014/main" id="{D6661DB2-39DB-86F1-DC0A-50DC76737D4C}"/>
              </a:ext>
            </a:extLst>
          </p:cNvPr>
          <p:cNvSpPr txBox="1">
            <a:spLocks/>
          </p:cNvSpPr>
          <p:nvPr/>
        </p:nvSpPr>
        <p:spPr bwMode="auto">
          <a:xfrm>
            <a:off x="244699" y="2441517"/>
            <a:ext cx="3641500" cy="461704"/>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t>March Ensemble Forecast</a:t>
            </a:r>
          </a:p>
          <a:p>
            <a:endParaRPr lang="en-US" dirty="0"/>
          </a:p>
          <a:p>
            <a:endParaRPr lang="en-US" dirty="0"/>
          </a:p>
          <a:p>
            <a:endParaRPr lang="en-US" dirty="0"/>
          </a:p>
          <a:p>
            <a:r>
              <a:rPr lang="en-US" dirty="0"/>
              <a:t> </a:t>
            </a:r>
          </a:p>
          <a:p>
            <a:endParaRPr lang="en-US" dirty="0"/>
          </a:p>
        </p:txBody>
      </p:sp>
    </p:spTree>
    <p:extLst>
      <p:ext uri="{BB962C8B-B14F-4D97-AF65-F5344CB8AC3E}">
        <p14:creationId xmlns:p14="http://schemas.microsoft.com/office/powerpoint/2010/main" val="3764318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
            <a:extLst>
              <a:ext uri="{FF2B5EF4-FFF2-40B4-BE49-F238E27FC236}">
                <a16:creationId xmlns:a16="http://schemas.microsoft.com/office/drawing/2014/main" id="{59902B1B-AFAB-651A-E109-B2970676511C}"/>
              </a:ext>
            </a:extLst>
          </p:cNvPr>
          <p:cNvSpPr txBox="1">
            <a:spLocks/>
          </p:cNvSpPr>
          <p:nvPr/>
        </p:nvSpPr>
        <p:spPr bwMode="auto">
          <a:xfrm>
            <a:off x="265529" y="2452768"/>
            <a:ext cx="3958133" cy="461704"/>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t>Deterministic Forecast</a:t>
            </a:r>
          </a:p>
          <a:p>
            <a:endParaRPr lang="en-US" dirty="0"/>
          </a:p>
          <a:p>
            <a:endParaRPr lang="en-US" dirty="0"/>
          </a:p>
          <a:p>
            <a:endParaRPr lang="en-US" dirty="0"/>
          </a:p>
          <a:p>
            <a:r>
              <a:rPr lang="en-US" dirty="0"/>
              <a:t> </a:t>
            </a:r>
          </a:p>
          <a:p>
            <a:endParaRPr lang="en-US" dirty="0"/>
          </a:p>
        </p:txBody>
      </p:sp>
      <p:pic>
        <p:nvPicPr>
          <p:cNvPr id="5" name="Picture 4">
            <a:extLst>
              <a:ext uri="{FF2B5EF4-FFF2-40B4-BE49-F238E27FC236}">
                <a16:creationId xmlns:a16="http://schemas.microsoft.com/office/drawing/2014/main" id="{85B2B7E0-5A68-3BEE-9720-B4CA4DB6C6E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135386" y="154033"/>
            <a:ext cx="6730734" cy="6549933"/>
          </a:xfrm>
          <a:prstGeom prst="rect">
            <a:avLst/>
          </a:prstGeom>
          <a:ln>
            <a:solidFill>
              <a:schemeClr val="tx1"/>
            </a:solidFill>
          </a:ln>
        </p:spPr>
      </p:pic>
      <p:pic>
        <p:nvPicPr>
          <p:cNvPr id="7" name="Content Placeholder 6">
            <a:extLst>
              <a:ext uri="{FF2B5EF4-FFF2-40B4-BE49-F238E27FC236}">
                <a16:creationId xmlns:a16="http://schemas.microsoft.com/office/drawing/2014/main" id="{0815E34C-09D6-82BA-F923-809AEDC8E46D}"/>
              </a:ext>
            </a:extLst>
          </p:cNvPr>
          <p:cNvPicPr>
            <a:picLocks noGrp="1" noChangeAspect="1"/>
          </p:cNvPicPr>
          <p:nvPr>
            <p:ph sz="quarter" idx="10"/>
          </p:nvPr>
        </p:nvPicPr>
        <p:blipFill>
          <a:blip r:embed="rId4">
            <a:extLst>
              <a:ext uri="{28A0092B-C50C-407E-A947-70E740481C1C}">
                <a14:useLocalDpi xmlns:a14="http://schemas.microsoft.com/office/drawing/2010/main" val="0"/>
              </a:ext>
            </a:extLst>
          </a:blip>
          <a:srcRect/>
          <a:stretch/>
        </p:blipFill>
        <p:spPr>
          <a:xfrm>
            <a:off x="4123290" y="154032"/>
            <a:ext cx="6742830" cy="6549933"/>
          </a:xfrm>
          <a:ln>
            <a:solidFill>
              <a:schemeClr val="tx1"/>
            </a:solidFill>
          </a:ln>
        </p:spPr>
      </p:pic>
      <p:sp>
        <p:nvSpPr>
          <p:cNvPr id="12" name="Content Placeholder 1">
            <a:extLst>
              <a:ext uri="{FF2B5EF4-FFF2-40B4-BE49-F238E27FC236}">
                <a16:creationId xmlns:a16="http://schemas.microsoft.com/office/drawing/2014/main" id="{5038E4F3-53ED-E432-44FA-FC5B619A49F9}"/>
              </a:ext>
            </a:extLst>
          </p:cNvPr>
          <p:cNvSpPr txBox="1">
            <a:spLocks/>
          </p:cNvSpPr>
          <p:nvPr/>
        </p:nvSpPr>
        <p:spPr bwMode="auto">
          <a:xfrm>
            <a:off x="244702" y="2450313"/>
            <a:ext cx="3687220" cy="452908"/>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t>Ensemble Forecast  - 5 Day</a:t>
            </a:r>
          </a:p>
          <a:p>
            <a:endParaRPr lang="en-US" dirty="0"/>
          </a:p>
          <a:p>
            <a:endParaRPr lang="en-US" dirty="0"/>
          </a:p>
          <a:p>
            <a:r>
              <a:rPr lang="en-US" dirty="0"/>
              <a:t> </a:t>
            </a:r>
          </a:p>
          <a:p>
            <a:endParaRPr lang="en-US" dirty="0"/>
          </a:p>
        </p:txBody>
      </p:sp>
      <p:sp>
        <p:nvSpPr>
          <p:cNvPr id="13" name="Content Placeholder 1">
            <a:extLst>
              <a:ext uri="{FF2B5EF4-FFF2-40B4-BE49-F238E27FC236}">
                <a16:creationId xmlns:a16="http://schemas.microsoft.com/office/drawing/2014/main" id="{74920797-C79F-DB9E-2215-AF9E3F39C157}"/>
              </a:ext>
            </a:extLst>
          </p:cNvPr>
          <p:cNvSpPr txBox="1">
            <a:spLocks/>
          </p:cNvSpPr>
          <p:nvPr/>
        </p:nvSpPr>
        <p:spPr bwMode="auto">
          <a:xfrm>
            <a:off x="244701" y="2452768"/>
            <a:ext cx="3687220" cy="461704"/>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t>Ensemble Forecast  - 10 Day</a:t>
            </a:r>
          </a:p>
          <a:p>
            <a:endParaRPr lang="en-US" dirty="0"/>
          </a:p>
          <a:p>
            <a:endParaRPr lang="en-US" dirty="0"/>
          </a:p>
          <a:p>
            <a:endParaRPr lang="en-US" dirty="0"/>
          </a:p>
          <a:p>
            <a:r>
              <a:rPr lang="en-US" dirty="0"/>
              <a:t> </a:t>
            </a:r>
          </a:p>
          <a:p>
            <a:endParaRPr lang="en-US" dirty="0"/>
          </a:p>
        </p:txBody>
      </p:sp>
      <p:sp>
        <p:nvSpPr>
          <p:cNvPr id="11" name="Content Placeholder 1">
            <a:extLst>
              <a:ext uri="{FF2B5EF4-FFF2-40B4-BE49-F238E27FC236}">
                <a16:creationId xmlns:a16="http://schemas.microsoft.com/office/drawing/2014/main" id="{1DBBFD53-8064-B9CC-9B61-ABDEFB63008D}"/>
              </a:ext>
            </a:extLst>
          </p:cNvPr>
          <p:cNvSpPr txBox="1">
            <a:spLocks/>
          </p:cNvSpPr>
          <p:nvPr/>
        </p:nvSpPr>
        <p:spPr bwMode="auto">
          <a:xfrm>
            <a:off x="272691" y="1198076"/>
            <a:ext cx="3862695" cy="108235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t>Russian River – Guerneville</a:t>
            </a:r>
          </a:p>
          <a:p>
            <a:endParaRPr lang="en-US" dirty="0"/>
          </a:p>
          <a:p>
            <a:r>
              <a:rPr lang="en-US" dirty="0"/>
              <a:t>California Nevada RFC</a:t>
            </a:r>
          </a:p>
        </p:txBody>
      </p:sp>
      <p:pic>
        <p:nvPicPr>
          <p:cNvPr id="9" name="Picture 8">
            <a:extLst>
              <a:ext uri="{FF2B5EF4-FFF2-40B4-BE49-F238E27FC236}">
                <a16:creationId xmlns:a16="http://schemas.microsoft.com/office/drawing/2014/main" id="{BA5FC417-6EB9-2D8F-66EA-5C54037EC7E5}"/>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123290" y="154030"/>
            <a:ext cx="6742830" cy="6549933"/>
          </a:xfrm>
          <a:prstGeom prst="rect">
            <a:avLst/>
          </a:prstGeom>
          <a:ln>
            <a:solidFill>
              <a:schemeClr val="tx1"/>
            </a:solidFill>
          </a:ln>
        </p:spPr>
      </p:pic>
      <p:pic>
        <p:nvPicPr>
          <p:cNvPr id="3" name="Picture 2">
            <a:extLst>
              <a:ext uri="{FF2B5EF4-FFF2-40B4-BE49-F238E27FC236}">
                <a16:creationId xmlns:a16="http://schemas.microsoft.com/office/drawing/2014/main" id="{8437CAD1-72B0-E2A0-8256-737A4EFD7D00}"/>
              </a:ext>
            </a:extLst>
          </p:cNvPr>
          <p:cNvPicPr>
            <a:picLocks noChangeAspect="1"/>
          </p:cNvPicPr>
          <p:nvPr/>
        </p:nvPicPr>
        <p:blipFill>
          <a:blip r:embed="rId6"/>
          <a:stretch>
            <a:fillRect/>
          </a:stretch>
        </p:blipFill>
        <p:spPr>
          <a:xfrm>
            <a:off x="4123289" y="154028"/>
            <a:ext cx="6742831" cy="6549932"/>
          </a:xfrm>
          <a:prstGeom prst="rect">
            <a:avLst/>
          </a:prstGeom>
          <a:ln>
            <a:solidFill>
              <a:schemeClr val="tx1"/>
            </a:solidFill>
          </a:ln>
        </p:spPr>
      </p:pic>
      <p:sp>
        <p:nvSpPr>
          <p:cNvPr id="4" name="Content Placeholder 1">
            <a:extLst>
              <a:ext uri="{FF2B5EF4-FFF2-40B4-BE49-F238E27FC236}">
                <a16:creationId xmlns:a16="http://schemas.microsoft.com/office/drawing/2014/main" id="{2F613A72-94B7-AF3C-9680-F565B735043A}"/>
              </a:ext>
            </a:extLst>
          </p:cNvPr>
          <p:cNvSpPr txBox="1">
            <a:spLocks/>
          </p:cNvSpPr>
          <p:nvPr/>
        </p:nvSpPr>
        <p:spPr bwMode="auto">
          <a:xfrm>
            <a:off x="244699" y="2441517"/>
            <a:ext cx="3641500" cy="461704"/>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t>March Ensemble Forecast</a:t>
            </a:r>
          </a:p>
          <a:p>
            <a:endParaRPr lang="en-US" dirty="0"/>
          </a:p>
          <a:p>
            <a:endParaRPr lang="en-US" dirty="0"/>
          </a:p>
          <a:p>
            <a:endParaRPr lang="en-US" dirty="0"/>
          </a:p>
          <a:p>
            <a:r>
              <a:rPr lang="en-US" dirty="0"/>
              <a:t> </a:t>
            </a:r>
          </a:p>
          <a:p>
            <a:endParaRPr lang="en-US" dirty="0"/>
          </a:p>
        </p:txBody>
      </p:sp>
    </p:spTree>
    <p:extLst>
      <p:ext uri="{BB962C8B-B14F-4D97-AF65-F5344CB8AC3E}">
        <p14:creationId xmlns:p14="http://schemas.microsoft.com/office/powerpoint/2010/main" val="256838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23465</TotalTime>
  <Words>201</Words>
  <Application>Microsoft Office PowerPoint</Application>
  <PresentationFormat>Widescreen</PresentationFormat>
  <Paragraphs>80</Paragraphs>
  <Slides>6</Slides>
  <Notes>5</Notes>
  <HiddenSlides>0</HiddenSlides>
  <MMClips>0</MMClips>
  <ScaleCrop>false</ScaleCrop>
  <HeadingPairs>
    <vt:vector size="6" baseType="variant">
      <vt:variant>
        <vt:lpstr>Fonts Used</vt:lpstr>
      </vt:variant>
      <vt:variant>
        <vt:i4>3</vt:i4>
      </vt:variant>
      <vt:variant>
        <vt:lpstr>Theme</vt:lpstr>
      </vt:variant>
      <vt:variant>
        <vt:i4>7</vt:i4>
      </vt:variant>
      <vt:variant>
        <vt:lpstr>Slide Titles</vt:lpstr>
      </vt:variant>
      <vt:variant>
        <vt:i4>6</vt:i4>
      </vt:variant>
    </vt:vector>
  </HeadingPairs>
  <TitlesOfParts>
    <vt:vector size="16" baseType="lpstr">
      <vt:lpstr>Arial</vt:lpstr>
      <vt:lpstr>Calibri</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Forecasting with Ensembles in CWMS</vt:lpstr>
      <vt:lpstr>Overview</vt:lpstr>
      <vt:lpstr>CUMULUS</vt:lpstr>
      <vt:lpstr>PowerPoint Presentation</vt:lpstr>
      <vt:lpstr>PowerPoint Presentation</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Evans, Simon C CIV USARMY CEIWR (USA)</cp:lastModifiedBy>
  <cp:revision>531</cp:revision>
  <dcterms:created xsi:type="dcterms:W3CDTF">2017-02-20T05:10:01Z</dcterms:created>
  <dcterms:modified xsi:type="dcterms:W3CDTF">2025-02-10T20:59:15Z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