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4.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5.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6.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15"/>
  </p:notesMasterIdLst>
  <p:handoutMasterIdLst>
    <p:handoutMasterId r:id="rId16"/>
  </p:handoutMasterIdLst>
  <p:sldIdLst>
    <p:sldId id="517" r:id="rId11"/>
    <p:sldId id="260" r:id="rId12"/>
    <p:sldId id="261" r:id="rId13"/>
    <p:sldId id="47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orient="horz" pos="2280" userDrawn="1">
          <p15:clr>
            <a:srgbClr val="A4A3A4"/>
          </p15:clr>
        </p15:guide>
        <p15:guide id="3"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29" autoAdjust="0"/>
    <p:restoredTop sz="79322" autoAdjust="0"/>
  </p:normalViewPr>
  <p:slideViewPr>
    <p:cSldViewPr snapToGrid="0">
      <p:cViewPr varScale="1">
        <p:scale>
          <a:sx n="90" d="100"/>
          <a:sy n="90" d="100"/>
        </p:scale>
        <p:origin x="1128" y="96"/>
      </p:cViewPr>
      <p:guideLst>
        <p:guide orient="horz" pos="2160"/>
        <p:guide orient="horz" pos="228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2</a:t>
            </a:fld>
            <a:endParaRPr lang="en-US"/>
          </a:p>
        </p:txBody>
      </p:sp>
    </p:spTree>
    <p:extLst>
      <p:ext uri="{BB962C8B-B14F-4D97-AF65-F5344CB8AC3E}">
        <p14:creationId xmlns:p14="http://schemas.microsoft.com/office/powerpoint/2010/main" val="2071388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3</a:t>
            </a:fld>
            <a:endParaRPr lang="en-US"/>
          </a:p>
        </p:txBody>
      </p:sp>
    </p:spTree>
    <p:extLst>
      <p:ext uri="{BB962C8B-B14F-4D97-AF65-F5344CB8AC3E}">
        <p14:creationId xmlns:p14="http://schemas.microsoft.com/office/powerpoint/2010/main" val="1463995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4</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488171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971053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theme" Target="../theme/theme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image" Target="../media/image1.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theme" Target="../theme/theme3.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8.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 Type="http://schemas.openxmlformats.org/officeDocument/2006/relationships/slideLayout" Target="../slideLayouts/slideLayout86.xml"/><Relationship Id="rId21" Type="http://schemas.openxmlformats.org/officeDocument/2006/relationships/slideLayout" Target="../slideLayouts/slideLayout104.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theme" Target="../theme/theme4.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image" Target="../media/image8.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26" Type="http://schemas.openxmlformats.org/officeDocument/2006/relationships/slideLayout" Target="../slideLayouts/slideLayout137.xml"/><Relationship Id="rId3" Type="http://schemas.openxmlformats.org/officeDocument/2006/relationships/slideLayout" Target="../slideLayouts/slideLayout114.xml"/><Relationship Id="rId21" Type="http://schemas.openxmlformats.org/officeDocument/2006/relationships/slideLayout" Target="../slideLayouts/slideLayout132.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5" Type="http://schemas.openxmlformats.org/officeDocument/2006/relationships/slideLayout" Target="../slideLayouts/slideLayout136.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slideLayout" Target="../slideLayouts/slideLayout131.xml"/><Relationship Id="rId29" Type="http://schemas.openxmlformats.org/officeDocument/2006/relationships/image" Target="../media/image1.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24" Type="http://schemas.openxmlformats.org/officeDocument/2006/relationships/slideLayout" Target="../slideLayouts/slideLayout135.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23" Type="http://schemas.openxmlformats.org/officeDocument/2006/relationships/slideLayout" Target="../slideLayouts/slideLayout134.xml"/><Relationship Id="rId28" Type="http://schemas.openxmlformats.org/officeDocument/2006/relationships/theme" Target="../theme/theme5.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slideLayout" Target="../slideLayouts/slideLayout133.xml"/><Relationship Id="rId27" Type="http://schemas.openxmlformats.org/officeDocument/2006/relationships/slideLayout" Target="../slideLayouts/slideLayout138.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18" Type="http://schemas.openxmlformats.org/officeDocument/2006/relationships/slideLayout" Target="../slideLayouts/slideLayout156.xml"/><Relationship Id="rId26" Type="http://schemas.openxmlformats.org/officeDocument/2006/relationships/slideLayout" Target="../slideLayouts/slideLayout164.xml"/><Relationship Id="rId3" Type="http://schemas.openxmlformats.org/officeDocument/2006/relationships/slideLayout" Target="../slideLayouts/slideLayout141.xml"/><Relationship Id="rId21" Type="http://schemas.openxmlformats.org/officeDocument/2006/relationships/slideLayout" Target="../slideLayouts/slideLayout159.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slideLayout" Target="../slideLayouts/slideLayout155.xml"/><Relationship Id="rId25" Type="http://schemas.openxmlformats.org/officeDocument/2006/relationships/slideLayout" Target="../slideLayouts/slideLayout16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20" Type="http://schemas.openxmlformats.org/officeDocument/2006/relationships/slideLayout" Target="../slideLayouts/slideLayout158.xml"/><Relationship Id="rId29" Type="http://schemas.openxmlformats.org/officeDocument/2006/relationships/image" Target="../media/image1.png"/><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24" Type="http://schemas.openxmlformats.org/officeDocument/2006/relationships/slideLayout" Target="../slideLayouts/slideLayout162.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23" Type="http://schemas.openxmlformats.org/officeDocument/2006/relationships/slideLayout" Target="../slideLayouts/slideLayout161.xml"/><Relationship Id="rId28" Type="http://schemas.openxmlformats.org/officeDocument/2006/relationships/theme" Target="../theme/theme6.xml"/><Relationship Id="rId10" Type="http://schemas.openxmlformats.org/officeDocument/2006/relationships/slideLayout" Target="../slideLayouts/slideLayout148.xml"/><Relationship Id="rId19" Type="http://schemas.openxmlformats.org/officeDocument/2006/relationships/slideLayout" Target="../slideLayouts/slideLayout157.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 Id="rId22" Type="http://schemas.openxmlformats.org/officeDocument/2006/relationships/slideLayout" Target="../slideLayouts/slideLayout160.xml"/><Relationship Id="rId27" Type="http://schemas.openxmlformats.org/officeDocument/2006/relationships/slideLayout" Target="../slideLayouts/slideLayout165.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2"/>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 id="2147484202" r:id="rId29"/>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8.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Forecasting with Ensembles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a:p>
            <a:r>
              <a:rPr lang="en-US" sz="2400" b="1" dirty="0"/>
              <a:t>CAVI Ensemble Compute</a:t>
            </a:r>
          </a:p>
          <a:p>
            <a:endParaRPr lang="en-US" sz="2400" b="1" dirty="0"/>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726AB7-F619-0D08-130E-1CB961046628}"/>
              </a:ext>
            </a:extLst>
          </p:cNvPr>
          <p:cNvSpPr>
            <a:spLocks noGrp="1"/>
          </p:cNvSpPr>
          <p:nvPr>
            <p:ph type="title"/>
          </p:nvPr>
        </p:nvSpPr>
        <p:spPr/>
        <p:txBody>
          <a:bodyPr/>
          <a:lstStyle/>
          <a:p>
            <a:pPr algn="ctr"/>
            <a:r>
              <a:rPr lang="en-US" sz="3200">
                <a:solidFill>
                  <a:srgbClr val="172B4D"/>
                </a:solidFill>
                <a:latin typeface="-apple-system"/>
              </a:rPr>
              <a:t>HEC-ResSIm Ensemble Compute</a:t>
            </a:r>
            <a:endParaRPr lang="en-US" dirty="0"/>
          </a:p>
        </p:txBody>
      </p:sp>
      <p:grpSp>
        <p:nvGrpSpPr>
          <p:cNvPr id="7" name="Group 6">
            <a:extLst>
              <a:ext uri="{FF2B5EF4-FFF2-40B4-BE49-F238E27FC236}">
                <a16:creationId xmlns:a16="http://schemas.microsoft.com/office/drawing/2014/main" id="{50FE528B-7D99-566E-EBED-4D088E59110D}"/>
              </a:ext>
            </a:extLst>
          </p:cNvPr>
          <p:cNvGrpSpPr/>
          <p:nvPr/>
        </p:nvGrpSpPr>
        <p:grpSpPr>
          <a:xfrm>
            <a:off x="1581128" y="2095500"/>
            <a:ext cx="9262132" cy="3052004"/>
            <a:chOff x="1581128" y="2160434"/>
            <a:chExt cx="8935651" cy="2987070"/>
          </a:xfrm>
        </p:grpSpPr>
        <p:sp>
          <p:nvSpPr>
            <p:cNvPr id="8" name="Can 12">
              <a:extLst>
                <a:ext uri="{FF2B5EF4-FFF2-40B4-BE49-F238E27FC236}">
                  <a16:creationId xmlns:a16="http://schemas.microsoft.com/office/drawing/2014/main" id="{273BF41C-2B33-B9C0-EB97-E3EE6B6F4C4F}"/>
                </a:ext>
              </a:extLst>
            </p:cNvPr>
            <p:cNvSpPr/>
            <p:nvPr/>
          </p:nvSpPr>
          <p:spPr>
            <a:xfrm>
              <a:off x="3969801" y="3012446"/>
              <a:ext cx="656493" cy="656492"/>
            </a:xfrm>
            <a:prstGeom prst="ca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DSS</a:t>
              </a:r>
            </a:p>
          </p:txBody>
        </p:sp>
        <p:pic>
          <p:nvPicPr>
            <p:cNvPr id="9" name="Picture 8">
              <a:extLst>
                <a:ext uri="{FF2B5EF4-FFF2-40B4-BE49-F238E27FC236}">
                  <a16:creationId xmlns:a16="http://schemas.microsoft.com/office/drawing/2014/main" id="{110A223C-396D-A4DB-C8E3-73C99EB90B55}"/>
                </a:ext>
              </a:extLst>
            </p:cNvPr>
            <p:cNvPicPr>
              <a:picLocks noChangeAspect="1"/>
            </p:cNvPicPr>
            <p:nvPr/>
          </p:nvPicPr>
          <p:blipFill>
            <a:blip r:embed="rId3"/>
            <a:stretch>
              <a:fillRect/>
            </a:stretch>
          </p:blipFill>
          <p:spPr>
            <a:xfrm>
              <a:off x="5229224" y="2565702"/>
              <a:ext cx="1564602" cy="1549980"/>
            </a:xfrm>
            <a:prstGeom prst="rect">
              <a:avLst/>
            </a:prstGeom>
          </p:spPr>
        </p:pic>
        <p:sp>
          <p:nvSpPr>
            <p:cNvPr id="10" name="TextBox 9">
              <a:extLst>
                <a:ext uri="{FF2B5EF4-FFF2-40B4-BE49-F238E27FC236}">
                  <a16:creationId xmlns:a16="http://schemas.microsoft.com/office/drawing/2014/main" id="{263568A8-70D2-5481-9FB5-5D0FFB926914}"/>
                </a:ext>
              </a:extLst>
            </p:cNvPr>
            <p:cNvSpPr txBox="1"/>
            <p:nvPr/>
          </p:nvSpPr>
          <p:spPr>
            <a:xfrm>
              <a:off x="5229224" y="2160434"/>
              <a:ext cx="1564602" cy="369332"/>
            </a:xfrm>
            <a:prstGeom prst="rect">
              <a:avLst/>
            </a:prstGeom>
            <a:noFill/>
          </p:spPr>
          <p:txBody>
            <a:bodyPr wrap="square" rtlCol="0">
              <a:spAutoFit/>
            </a:bodyPr>
            <a:lstStyle/>
            <a:p>
              <a:pPr algn="ctr"/>
              <a:r>
                <a:rPr lang="en-US" dirty="0"/>
                <a:t>HEC-</a:t>
              </a:r>
              <a:r>
                <a:rPr lang="en-US" dirty="0" err="1"/>
                <a:t>ResSim</a:t>
              </a:r>
              <a:endParaRPr lang="en-US" dirty="0"/>
            </a:p>
          </p:txBody>
        </p:sp>
        <p:sp>
          <p:nvSpPr>
            <p:cNvPr id="11" name="Right Arrow 18">
              <a:extLst>
                <a:ext uri="{FF2B5EF4-FFF2-40B4-BE49-F238E27FC236}">
                  <a16:creationId xmlns:a16="http://schemas.microsoft.com/office/drawing/2014/main" id="{89383837-2283-3A0C-2E00-C01EDF3CC61C}"/>
                </a:ext>
              </a:extLst>
            </p:cNvPr>
            <p:cNvSpPr/>
            <p:nvPr/>
          </p:nvSpPr>
          <p:spPr>
            <a:xfrm>
              <a:off x="4724274" y="3188292"/>
              <a:ext cx="416598" cy="304800"/>
            </a:xfrm>
            <a:prstGeom prst="rightArrow">
              <a:avLst/>
            </a:pr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2" name="Right Arrow 19">
              <a:extLst>
                <a:ext uri="{FF2B5EF4-FFF2-40B4-BE49-F238E27FC236}">
                  <a16:creationId xmlns:a16="http://schemas.microsoft.com/office/drawing/2014/main" id="{41725F4A-D99D-DBF5-02C1-E835F0CCE967}"/>
                </a:ext>
              </a:extLst>
            </p:cNvPr>
            <p:cNvSpPr/>
            <p:nvPr/>
          </p:nvSpPr>
          <p:spPr>
            <a:xfrm>
              <a:off x="6870146" y="3188292"/>
              <a:ext cx="416598" cy="304800"/>
            </a:xfrm>
            <a:prstGeom prst="rightArrow">
              <a:avLst/>
            </a:pr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20B2A316-14F1-6A2D-4602-0E0AE8826151}"/>
                </a:ext>
              </a:extLst>
            </p:cNvPr>
            <p:cNvCxnSpPr/>
            <p:nvPr/>
          </p:nvCxnSpPr>
          <p:spPr>
            <a:xfrm>
              <a:off x="1848942" y="4098361"/>
              <a:ext cx="1903615" cy="4595"/>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FB6EBF9-AA3C-B16A-5002-D47950E425E9}"/>
                </a:ext>
              </a:extLst>
            </p:cNvPr>
            <p:cNvCxnSpPr/>
            <p:nvPr/>
          </p:nvCxnSpPr>
          <p:spPr>
            <a:xfrm flipV="1">
              <a:off x="1858131" y="2479481"/>
              <a:ext cx="1" cy="1623474"/>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15" name="Freeform 24">
              <a:extLst>
                <a:ext uri="{FF2B5EF4-FFF2-40B4-BE49-F238E27FC236}">
                  <a16:creationId xmlns:a16="http://schemas.microsoft.com/office/drawing/2014/main" id="{A33AC986-B2B8-F840-0332-CDCAD7EE791C}"/>
                </a:ext>
              </a:extLst>
            </p:cNvPr>
            <p:cNvSpPr/>
            <p:nvPr/>
          </p:nvSpPr>
          <p:spPr>
            <a:xfrm>
              <a:off x="1944191" y="3383467"/>
              <a:ext cx="1581150" cy="661406"/>
            </a:xfrm>
            <a:custGeom>
              <a:avLst/>
              <a:gdLst>
                <a:gd name="connsiteX0" fmla="*/ 0 w 1581150"/>
                <a:gd name="connsiteY0" fmla="*/ 661406 h 661406"/>
                <a:gd name="connsiteX1" fmla="*/ 381000 w 1581150"/>
                <a:gd name="connsiteY1" fmla="*/ 375656 h 661406"/>
                <a:gd name="connsiteX2" fmla="*/ 638175 w 1581150"/>
                <a:gd name="connsiteY2" fmla="*/ 32756 h 661406"/>
                <a:gd name="connsiteX3" fmla="*/ 857250 w 1581150"/>
                <a:gd name="connsiteY3" fmla="*/ 61331 h 661406"/>
                <a:gd name="connsiteX4" fmla="*/ 1228725 w 1581150"/>
                <a:gd name="connsiteY4" fmla="*/ 451856 h 661406"/>
                <a:gd name="connsiteX5" fmla="*/ 1533525 w 1581150"/>
                <a:gd name="connsiteY5" fmla="*/ 518531 h 661406"/>
                <a:gd name="connsiteX6" fmla="*/ 1533525 w 1581150"/>
                <a:gd name="connsiteY6" fmla="*/ 518531 h 661406"/>
                <a:gd name="connsiteX7" fmla="*/ 1581150 w 1581150"/>
                <a:gd name="connsiteY7" fmla="*/ 518531 h 661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1150" h="661406">
                  <a:moveTo>
                    <a:pt x="0" y="661406"/>
                  </a:moveTo>
                  <a:cubicBezTo>
                    <a:pt x="137319" y="570918"/>
                    <a:pt x="274638" y="480431"/>
                    <a:pt x="381000" y="375656"/>
                  </a:cubicBezTo>
                  <a:cubicBezTo>
                    <a:pt x="487362" y="270881"/>
                    <a:pt x="558800" y="85143"/>
                    <a:pt x="638175" y="32756"/>
                  </a:cubicBezTo>
                  <a:cubicBezTo>
                    <a:pt x="717550" y="-19631"/>
                    <a:pt x="758825" y="-8519"/>
                    <a:pt x="857250" y="61331"/>
                  </a:cubicBezTo>
                  <a:cubicBezTo>
                    <a:pt x="955675" y="131181"/>
                    <a:pt x="1116012" y="375656"/>
                    <a:pt x="1228725" y="451856"/>
                  </a:cubicBezTo>
                  <a:cubicBezTo>
                    <a:pt x="1341438" y="528056"/>
                    <a:pt x="1533525" y="518531"/>
                    <a:pt x="1533525" y="518531"/>
                  </a:cubicBezTo>
                  <a:lnTo>
                    <a:pt x="1533525" y="518531"/>
                  </a:lnTo>
                  <a:lnTo>
                    <a:pt x="1581150" y="518531"/>
                  </a:ln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25">
              <a:extLst>
                <a:ext uri="{FF2B5EF4-FFF2-40B4-BE49-F238E27FC236}">
                  <a16:creationId xmlns:a16="http://schemas.microsoft.com/office/drawing/2014/main" id="{C483B536-8D37-9E07-E36D-FF5BCE8B0793}"/>
                </a:ext>
              </a:extLst>
            </p:cNvPr>
            <p:cNvSpPr/>
            <p:nvPr/>
          </p:nvSpPr>
          <p:spPr>
            <a:xfrm>
              <a:off x="1974965" y="2701848"/>
              <a:ext cx="1474177" cy="1203930"/>
            </a:xfrm>
            <a:custGeom>
              <a:avLst/>
              <a:gdLst>
                <a:gd name="connsiteX0" fmla="*/ 0 w 1790700"/>
                <a:gd name="connsiteY0" fmla="*/ 288132 h 288132"/>
                <a:gd name="connsiteX1" fmla="*/ 485775 w 1790700"/>
                <a:gd name="connsiteY1" fmla="*/ 2382 h 288132"/>
                <a:gd name="connsiteX2" fmla="*/ 1057275 w 1790700"/>
                <a:gd name="connsiteY2" fmla="*/ 154782 h 288132"/>
                <a:gd name="connsiteX3" fmla="*/ 1790700 w 1790700"/>
                <a:gd name="connsiteY3" fmla="*/ 211932 h 288132"/>
              </a:gdLst>
              <a:ahLst/>
              <a:cxnLst>
                <a:cxn ang="0">
                  <a:pos x="connsiteX0" y="connsiteY0"/>
                </a:cxn>
                <a:cxn ang="0">
                  <a:pos x="connsiteX1" y="connsiteY1"/>
                </a:cxn>
                <a:cxn ang="0">
                  <a:pos x="connsiteX2" y="connsiteY2"/>
                </a:cxn>
                <a:cxn ang="0">
                  <a:pos x="connsiteX3" y="connsiteY3"/>
                </a:cxn>
              </a:cxnLst>
              <a:rect l="l" t="t" r="r" b="b"/>
              <a:pathLst>
                <a:path w="1790700" h="288132">
                  <a:moveTo>
                    <a:pt x="0" y="288132"/>
                  </a:moveTo>
                  <a:cubicBezTo>
                    <a:pt x="154781" y="156369"/>
                    <a:pt x="309563" y="24607"/>
                    <a:pt x="485775" y="2382"/>
                  </a:cubicBezTo>
                  <a:cubicBezTo>
                    <a:pt x="661987" y="-19843"/>
                    <a:pt x="839788" y="119857"/>
                    <a:pt x="1057275" y="154782"/>
                  </a:cubicBezTo>
                  <a:cubicBezTo>
                    <a:pt x="1274762" y="189707"/>
                    <a:pt x="1532731" y="200819"/>
                    <a:pt x="1790700" y="211932"/>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27">
              <a:extLst>
                <a:ext uri="{FF2B5EF4-FFF2-40B4-BE49-F238E27FC236}">
                  <a16:creationId xmlns:a16="http://schemas.microsoft.com/office/drawing/2014/main" id="{D89FD59B-9037-256E-A31C-07D64A5B19B2}"/>
                </a:ext>
              </a:extLst>
            </p:cNvPr>
            <p:cNvSpPr/>
            <p:nvPr/>
          </p:nvSpPr>
          <p:spPr>
            <a:xfrm>
              <a:off x="1974965" y="3262248"/>
              <a:ext cx="1474177" cy="699072"/>
            </a:xfrm>
            <a:custGeom>
              <a:avLst/>
              <a:gdLst>
                <a:gd name="connsiteX0" fmla="*/ 0 w 1790700"/>
                <a:gd name="connsiteY0" fmla="*/ 288132 h 288132"/>
                <a:gd name="connsiteX1" fmla="*/ 485775 w 1790700"/>
                <a:gd name="connsiteY1" fmla="*/ 2382 h 288132"/>
                <a:gd name="connsiteX2" fmla="*/ 1057275 w 1790700"/>
                <a:gd name="connsiteY2" fmla="*/ 154782 h 288132"/>
                <a:gd name="connsiteX3" fmla="*/ 1790700 w 1790700"/>
                <a:gd name="connsiteY3" fmla="*/ 211932 h 288132"/>
              </a:gdLst>
              <a:ahLst/>
              <a:cxnLst>
                <a:cxn ang="0">
                  <a:pos x="connsiteX0" y="connsiteY0"/>
                </a:cxn>
                <a:cxn ang="0">
                  <a:pos x="connsiteX1" y="connsiteY1"/>
                </a:cxn>
                <a:cxn ang="0">
                  <a:pos x="connsiteX2" y="connsiteY2"/>
                </a:cxn>
                <a:cxn ang="0">
                  <a:pos x="connsiteX3" y="connsiteY3"/>
                </a:cxn>
              </a:cxnLst>
              <a:rect l="l" t="t" r="r" b="b"/>
              <a:pathLst>
                <a:path w="1790700" h="288132">
                  <a:moveTo>
                    <a:pt x="0" y="288132"/>
                  </a:moveTo>
                  <a:cubicBezTo>
                    <a:pt x="154781" y="156369"/>
                    <a:pt x="309563" y="24607"/>
                    <a:pt x="485775" y="2382"/>
                  </a:cubicBezTo>
                  <a:cubicBezTo>
                    <a:pt x="661987" y="-19843"/>
                    <a:pt x="839788" y="119857"/>
                    <a:pt x="1057275" y="154782"/>
                  </a:cubicBezTo>
                  <a:cubicBezTo>
                    <a:pt x="1274762" y="189707"/>
                    <a:pt x="1532731" y="200819"/>
                    <a:pt x="1790700" y="211932"/>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28">
              <a:extLst>
                <a:ext uri="{FF2B5EF4-FFF2-40B4-BE49-F238E27FC236}">
                  <a16:creationId xmlns:a16="http://schemas.microsoft.com/office/drawing/2014/main" id="{4B6E28CB-AB8D-1F52-AAC8-1C0B7FAF21CE}"/>
                </a:ext>
              </a:extLst>
            </p:cNvPr>
            <p:cNvSpPr/>
            <p:nvPr/>
          </p:nvSpPr>
          <p:spPr>
            <a:xfrm>
              <a:off x="1944191" y="3107392"/>
              <a:ext cx="1485900" cy="728081"/>
            </a:xfrm>
            <a:custGeom>
              <a:avLst/>
              <a:gdLst>
                <a:gd name="connsiteX0" fmla="*/ 0 w 1581150"/>
                <a:gd name="connsiteY0" fmla="*/ 661406 h 661406"/>
                <a:gd name="connsiteX1" fmla="*/ 381000 w 1581150"/>
                <a:gd name="connsiteY1" fmla="*/ 375656 h 661406"/>
                <a:gd name="connsiteX2" fmla="*/ 638175 w 1581150"/>
                <a:gd name="connsiteY2" fmla="*/ 32756 h 661406"/>
                <a:gd name="connsiteX3" fmla="*/ 857250 w 1581150"/>
                <a:gd name="connsiteY3" fmla="*/ 61331 h 661406"/>
                <a:gd name="connsiteX4" fmla="*/ 1228725 w 1581150"/>
                <a:gd name="connsiteY4" fmla="*/ 451856 h 661406"/>
                <a:gd name="connsiteX5" fmla="*/ 1533525 w 1581150"/>
                <a:gd name="connsiteY5" fmla="*/ 518531 h 661406"/>
                <a:gd name="connsiteX6" fmla="*/ 1533525 w 1581150"/>
                <a:gd name="connsiteY6" fmla="*/ 518531 h 661406"/>
                <a:gd name="connsiteX7" fmla="*/ 1581150 w 1581150"/>
                <a:gd name="connsiteY7" fmla="*/ 518531 h 661406"/>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533525 w 1840742"/>
                <a:gd name="connsiteY5" fmla="*/ 518531 h 728081"/>
                <a:gd name="connsiteX6" fmla="*/ 1533525 w 1840742"/>
                <a:gd name="connsiteY6" fmla="*/ 518531 h 728081"/>
                <a:gd name="connsiteX7" fmla="*/ 1840742 w 1840742"/>
                <a:gd name="connsiteY7" fmla="*/ 728081 h 728081"/>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533525 w 1840742"/>
                <a:gd name="connsiteY5" fmla="*/ 518531 h 728081"/>
                <a:gd name="connsiteX6" fmla="*/ 1840742 w 1840742"/>
                <a:gd name="connsiteY6" fmla="*/ 728081 h 728081"/>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840742 w 1840742"/>
                <a:gd name="connsiteY5" fmla="*/ 728081 h 72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742" h="728081">
                  <a:moveTo>
                    <a:pt x="0" y="661406"/>
                  </a:moveTo>
                  <a:cubicBezTo>
                    <a:pt x="137319" y="570918"/>
                    <a:pt x="274638" y="480431"/>
                    <a:pt x="381000" y="375656"/>
                  </a:cubicBezTo>
                  <a:cubicBezTo>
                    <a:pt x="487362" y="270881"/>
                    <a:pt x="558800" y="85143"/>
                    <a:pt x="638175" y="32756"/>
                  </a:cubicBezTo>
                  <a:cubicBezTo>
                    <a:pt x="717550" y="-19631"/>
                    <a:pt x="758825" y="-8519"/>
                    <a:pt x="857250" y="61331"/>
                  </a:cubicBezTo>
                  <a:cubicBezTo>
                    <a:pt x="955675" y="131181"/>
                    <a:pt x="1064810" y="340731"/>
                    <a:pt x="1228725" y="451856"/>
                  </a:cubicBezTo>
                  <a:cubicBezTo>
                    <a:pt x="1392640" y="562981"/>
                    <a:pt x="1713239" y="670534"/>
                    <a:pt x="1840742" y="728081"/>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04732341-DDA7-D327-A8A6-52D708F92963}"/>
                </a:ext>
              </a:extLst>
            </p:cNvPr>
            <p:cNvCxnSpPr/>
            <p:nvPr/>
          </p:nvCxnSpPr>
          <p:spPr>
            <a:xfrm>
              <a:off x="8434049" y="4101090"/>
              <a:ext cx="1903615" cy="4595"/>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B62DD30-61BE-09E2-6580-03BD810FB2F3}"/>
                </a:ext>
              </a:extLst>
            </p:cNvPr>
            <p:cNvCxnSpPr/>
            <p:nvPr/>
          </p:nvCxnSpPr>
          <p:spPr>
            <a:xfrm flipV="1">
              <a:off x="8443238" y="2482210"/>
              <a:ext cx="1" cy="1623474"/>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1" name="Freeform 34">
              <a:extLst>
                <a:ext uri="{FF2B5EF4-FFF2-40B4-BE49-F238E27FC236}">
                  <a16:creationId xmlns:a16="http://schemas.microsoft.com/office/drawing/2014/main" id="{484D542B-E691-C4AD-32A9-66C4561C0D5F}"/>
                </a:ext>
              </a:extLst>
            </p:cNvPr>
            <p:cNvSpPr/>
            <p:nvPr/>
          </p:nvSpPr>
          <p:spPr>
            <a:xfrm>
              <a:off x="8529298" y="3681382"/>
              <a:ext cx="1581150" cy="366221"/>
            </a:xfrm>
            <a:custGeom>
              <a:avLst/>
              <a:gdLst>
                <a:gd name="connsiteX0" fmla="*/ 0 w 1581150"/>
                <a:gd name="connsiteY0" fmla="*/ 661406 h 661406"/>
                <a:gd name="connsiteX1" fmla="*/ 381000 w 1581150"/>
                <a:gd name="connsiteY1" fmla="*/ 375656 h 661406"/>
                <a:gd name="connsiteX2" fmla="*/ 638175 w 1581150"/>
                <a:gd name="connsiteY2" fmla="*/ 32756 h 661406"/>
                <a:gd name="connsiteX3" fmla="*/ 857250 w 1581150"/>
                <a:gd name="connsiteY3" fmla="*/ 61331 h 661406"/>
                <a:gd name="connsiteX4" fmla="*/ 1228725 w 1581150"/>
                <a:gd name="connsiteY4" fmla="*/ 451856 h 661406"/>
                <a:gd name="connsiteX5" fmla="*/ 1533525 w 1581150"/>
                <a:gd name="connsiteY5" fmla="*/ 518531 h 661406"/>
                <a:gd name="connsiteX6" fmla="*/ 1533525 w 1581150"/>
                <a:gd name="connsiteY6" fmla="*/ 518531 h 661406"/>
                <a:gd name="connsiteX7" fmla="*/ 1581150 w 1581150"/>
                <a:gd name="connsiteY7" fmla="*/ 518531 h 661406"/>
                <a:gd name="connsiteX0" fmla="*/ 0 w 1581150"/>
                <a:gd name="connsiteY0" fmla="*/ 605504 h 605504"/>
                <a:gd name="connsiteX1" fmla="*/ 381000 w 1581150"/>
                <a:gd name="connsiteY1" fmla="*/ 319754 h 605504"/>
                <a:gd name="connsiteX2" fmla="*/ 626143 w 1581150"/>
                <a:gd name="connsiteY2" fmla="*/ 177768 h 605504"/>
                <a:gd name="connsiteX3" fmla="*/ 857250 w 1581150"/>
                <a:gd name="connsiteY3" fmla="*/ 5429 h 605504"/>
                <a:gd name="connsiteX4" fmla="*/ 1228725 w 1581150"/>
                <a:gd name="connsiteY4" fmla="*/ 395954 h 605504"/>
                <a:gd name="connsiteX5" fmla="*/ 1533525 w 1581150"/>
                <a:gd name="connsiteY5" fmla="*/ 462629 h 605504"/>
                <a:gd name="connsiteX6" fmla="*/ 1533525 w 1581150"/>
                <a:gd name="connsiteY6" fmla="*/ 462629 h 605504"/>
                <a:gd name="connsiteX7" fmla="*/ 1581150 w 1581150"/>
                <a:gd name="connsiteY7" fmla="*/ 462629 h 605504"/>
                <a:gd name="connsiteX0" fmla="*/ 0 w 1581150"/>
                <a:gd name="connsiteY0" fmla="*/ 436819 h 436819"/>
                <a:gd name="connsiteX1" fmla="*/ 381000 w 1581150"/>
                <a:gd name="connsiteY1" fmla="*/ 151069 h 436819"/>
                <a:gd name="connsiteX2" fmla="*/ 626143 w 1581150"/>
                <a:gd name="connsiteY2" fmla="*/ 9083 h 436819"/>
                <a:gd name="connsiteX3" fmla="*/ 881313 w 1581150"/>
                <a:gd name="connsiteY3" fmla="*/ 37658 h 436819"/>
                <a:gd name="connsiteX4" fmla="*/ 1228725 w 1581150"/>
                <a:gd name="connsiteY4" fmla="*/ 227269 h 436819"/>
                <a:gd name="connsiteX5" fmla="*/ 1533525 w 1581150"/>
                <a:gd name="connsiteY5" fmla="*/ 293944 h 436819"/>
                <a:gd name="connsiteX6" fmla="*/ 1533525 w 1581150"/>
                <a:gd name="connsiteY6" fmla="*/ 293944 h 436819"/>
                <a:gd name="connsiteX7" fmla="*/ 1581150 w 1581150"/>
                <a:gd name="connsiteY7" fmla="*/ 293944 h 436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1150" h="436819">
                  <a:moveTo>
                    <a:pt x="0" y="436819"/>
                  </a:moveTo>
                  <a:cubicBezTo>
                    <a:pt x="137319" y="346331"/>
                    <a:pt x="276643" y="222358"/>
                    <a:pt x="381000" y="151069"/>
                  </a:cubicBezTo>
                  <a:cubicBezTo>
                    <a:pt x="485357" y="79780"/>
                    <a:pt x="542758" y="27985"/>
                    <a:pt x="626143" y="9083"/>
                  </a:cubicBezTo>
                  <a:cubicBezTo>
                    <a:pt x="709529" y="-9819"/>
                    <a:pt x="780883" y="1294"/>
                    <a:pt x="881313" y="37658"/>
                  </a:cubicBezTo>
                  <a:cubicBezTo>
                    <a:pt x="981743" y="74022"/>
                    <a:pt x="1120023" y="184555"/>
                    <a:pt x="1228725" y="227269"/>
                  </a:cubicBezTo>
                  <a:cubicBezTo>
                    <a:pt x="1337427" y="269983"/>
                    <a:pt x="1533525" y="293944"/>
                    <a:pt x="1533525" y="293944"/>
                  </a:cubicBezTo>
                  <a:lnTo>
                    <a:pt x="1533525" y="293944"/>
                  </a:lnTo>
                  <a:lnTo>
                    <a:pt x="1581150" y="293944"/>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35">
              <a:extLst>
                <a:ext uri="{FF2B5EF4-FFF2-40B4-BE49-F238E27FC236}">
                  <a16:creationId xmlns:a16="http://schemas.microsoft.com/office/drawing/2014/main" id="{034F6D04-1006-624A-C290-9F106ED636AD}"/>
                </a:ext>
              </a:extLst>
            </p:cNvPr>
            <p:cNvSpPr/>
            <p:nvPr/>
          </p:nvSpPr>
          <p:spPr>
            <a:xfrm>
              <a:off x="8511944" y="3091574"/>
              <a:ext cx="1630588" cy="816934"/>
            </a:xfrm>
            <a:custGeom>
              <a:avLst/>
              <a:gdLst>
                <a:gd name="connsiteX0" fmla="*/ 0 w 1790700"/>
                <a:gd name="connsiteY0" fmla="*/ 288132 h 288132"/>
                <a:gd name="connsiteX1" fmla="*/ 485775 w 1790700"/>
                <a:gd name="connsiteY1" fmla="*/ 2382 h 288132"/>
                <a:gd name="connsiteX2" fmla="*/ 1057275 w 1790700"/>
                <a:gd name="connsiteY2" fmla="*/ 154782 h 288132"/>
                <a:gd name="connsiteX3" fmla="*/ 1790700 w 1790700"/>
                <a:gd name="connsiteY3" fmla="*/ 211932 h 288132"/>
                <a:gd name="connsiteX0" fmla="*/ 0 w 1790700"/>
                <a:gd name="connsiteY0" fmla="*/ 133350 h 133350"/>
                <a:gd name="connsiteX1" fmla="*/ 1057275 w 1790700"/>
                <a:gd name="connsiteY1" fmla="*/ 0 h 133350"/>
                <a:gd name="connsiteX2" fmla="*/ 1790700 w 1790700"/>
                <a:gd name="connsiteY2" fmla="*/ 57150 h 133350"/>
                <a:gd name="connsiteX0" fmla="*/ 0 w 1790700"/>
                <a:gd name="connsiteY0" fmla="*/ 208216 h 208216"/>
                <a:gd name="connsiteX1" fmla="*/ 443449 w 1790700"/>
                <a:gd name="connsiteY1" fmla="*/ 0 h 208216"/>
                <a:gd name="connsiteX2" fmla="*/ 1790700 w 1790700"/>
                <a:gd name="connsiteY2" fmla="*/ 132016 h 208216"/>
                <a:gd name="connsiteX0" fmla="*/ 0 w 1980693"/>
                <a:gd name="connsiteY0" fmla="*/ 218649 h 218649"/>
                <a:gd name="connsiteX1" fmla="*/ 443449 w 1980693"/>
                <a:gd name="connsiteY1" fmla="*/ 10433 h 218649"/>
                <a:gd name="connsiteX2" fmla="*/ 1980693 w 1980693"/>
                <a:gd name="connsiteY2" fmla="*/ 35908 h 218649"/>
                <a:gd name="connsiteX0" fmla="*/ 0 w 1980693"/>
                <a:gd name="connsiteY0" fmla="*/ 219952 h 219952"/>
                <a:gd name="connsiteX1" fmla="*/ 443449 w 1980693"/>
                <a:gd name="connsiteY1" fmla="*/ 11736 h 219952"/>
                <a:gd name="connsiteX2" fmla="*/ 1980693 w 1980693"/>
                <a:gd name="connsiteY2" fmla="*/ 37211 h 219952"/>
                <a:gd name="connsiteX0" fmla="*/ 0 w 1980693"/>
                <a:gd name="connsiteY0" fmla="*/ 211435 h 211435"/>
                <a:gd name="connsiteX1" fmla="*/ 443449 w 1980693"/>
                <a:gd name="connsiteY1" fmla="*/ 3219 h 211435"/>
                <a:gd name="connsiteX2" fmla="*/ 1980693 w 1980693"/>
                <a:gd name="connsiteY2" fmla="*/ 28694 h 211435"/>
                <a:gd name="connsiteX0" fmla="*/ 0 w 1980693"/>
                <a:gd name="connsiteY0" fmla="*/ 224978 h 224978"/>
                <a:gd name="connsiteX1" fmla="*/ 443449 w 1980693"/>
                <a:gd name="connsiteY1" fmla="*/ 16762 h 224978"/>
                <a:gd name="connsiteX2" fmla="*/ 1980693 w 1980693"/>
                <a:gd name="connsiteY2" fmla="*/ 42237 h 224978"/>
                <a:gd name="connsiteX0" fmla="*/ 0 w 1980693"/>
                <a:gd name="connsiteY0" fmla="*/ 222460 h 222460"/>
                <a:gd name="connsiteX1" fmla="*/ 443449 w 1980693"/>
                <a:gd name="connsiteY1" fmla="*/ 14244 h 222460"/>
                <a:gd name="connsiteX2" fmla="*/ 1980693 w 1980693"/>
                <a:gd name="connsiteY2" fmla="*/ 39719 h 222460"/>
                <a:gd name="connsiteX0" fmla="*/ 0 w 1966079"/>
                <a:gd name="connsiteY0" fmla="*/ 230635 h 230635"/>
                <a:gd name="connsiteX1" fmla="*/ 443449 w 1966079"/>
                <a:gd name="connsiteY1" fmla="*/ 22419 h 230635"/>
                <a:gd name="connsiteX2" fmla="*/ 1966079 w 1966079"/>
                <a:gd name="connsiteY2" fmla="*/ 19099 h 230635"/>
                <a:gd name="connsiteX0" fmla="*/ 0 w 2024539"/>
                <a:gd name="connsiteY0" fmla="*/ 230635 h 230635"/>
                <a:gd name="connsiteX1" fmla="*/ 501909 w 2024539"/>
                <a:gd name="connsiteY1" fmla="*/ 22419 h 230635"/>
                <a:gd name="connsiteX2" fmla="*/ 2024539 w 2024539"/>
                <a:gd name="connsiteY2" fmla="*/ 19099 h 230635"/>
                <a:gd name="connsiteX0" fmla="*/ 0 w 2024539"/>
                <a:gd name="connsiteY0" fmla="*/ 218915 h 218915"/>
                <a:gd name="connsiteX1" fmla="*/ 691903 w 2024539"/>
                <a:gd name="connsiteY1" fmla="*/ 45253 h 218915"/>
                <a:gd name="connsiteX2" fmla="*/ 2024539 w 2024539"/>
                <a:gd name="connsiteY2" fmla="*/ 7379 h 218915"/>
                <a:gd name="connsiteX0" fmla="*/ 0 w 1966080"/>
                <a:gd name="connsiteY0" fmla="*/ 229086 h 229086"/>
                <a:gd name="connsiteX1" fmla="*/ 691903 w 1966080"/>
                <a:gd name="connsiteY1" fmla="*/ 55424 h 229086"/>
                <a:gd name="connsiteX2" fmla="*/ 1966080 w 1966080"/>
                <a:gd name="connsiteY2" fmla="*/ 6032 h 229086"/>
                <a:gd name="connsiteX0" fmla="*/ 0 w 1966080"/>
                <a:gd name="connsiteY0" fmla="*/ 223054 h 223054"/>
                <a:gd name="connsiteX1" fmla="*/ 691903 w 1966080"/>
                <a:gd name="connsiteY1" fmla="*/ 49392 h 223054"/>
                <a:gd name="connsiteX2" fmla="*/ 1966080 w 1966080"/>
                <a:gd name="connsiteY2" fmla="*/ 0 h 223054"/>
                <a:gd name="connsiteX0" fmla="*/ 0 w 1980694"/>
                <a:gd name="connsiteY0" fmla="*/ 191380 h 191380"/>
                <a:gd name="connsiteX1" fmla="*/ 691903 w 1980694"/>
                <a:gd name="connsiteY1" fmla="*/ 17718 h 191380"/>
                <a:gd name="connsiteX2" fmla="*/ 1980694 w 1980694"/>
                <a:gd name="connsiteY2" fmla="*/ 0 h 191380"/>
                <a:gd name="connsiteX0" fmla="*/ 0 w 1980694"/>
                <a:gd name="connsiteY0" fmla="*/ 195514 h 195514"/>
                <a:gd name="connsiteX1" fmla="*/ 691903 w 1980694"/>
                <a:gd name="connsiteY1" fmla="*/ 21852 h 195514"/>
                <a:gd name="connsiteX2" fmla="*/ 1980694 w 1980694"/>
                <a:gd name="connsiteY2" fmla="*/ 4134 h 195514"/>
              </a:gdLst>
              <a:ahLst/>
              <a:cxnLst>
                <a:cxn ang="0">
                  <a:pos x="connsiteX0" y="connsiteY0"/>
                </a:cxn>
                <a:cxn ang="0">
                  <a:pos x="connsiteX1" y="connsiteY1"/>
                </a:cxn>
                <a:cxn ang="0">
                  <a:pos x="connsiteX2" y="connsiteY2"/>
                </a:cxn>
              </a:cxnLst>
              <a:rect l="l" t="t" r="r" b="b"/>
              <a:pathLst>
                <a:path w="1980694" h="195514">
                  <a:moveTo>
                    <a:pt x="0" y="195514"/>
                  </a:moveTo>
                  <a:cubicBezTo>
                    <a:pt x="220266" y="167733"/>
                    <a:pt x="361787" y="53749"/>
                    <a:pt x="691903" y="21852"/>
                  </a:cubicBezTo>
                  <a:cubicBezTo>
                    <a:pt x="1022019" y="-10045"/>
                    <a:pt x="1576575" y="1659"/>
                    <a:pt x="1980694" y="4134"/>
                  </a:cubicBez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36">
              <a:extLst>
                <a:ext uri="{FF2B5EF4-FFF2-40B4-BE49-F238E27FC236}">
                  <a16:creationId xmlns:a16="http://schemas.microsoft.com/office/drawing/2014/main" id="{B94F2355-78D9-9999-DED3-E3BC1E04F2E8}"/>
                </a:ext>
              </a:extLst>
            </p:cNvPr>
            <p:cNvSpPr/>
            <p:nvPr/>
          </p:nvSpPr>
          <p:spPr>
            <a:xfrm>
              <a:off x="8511944" y="3635105"/>
              <a:ext cx="1522305" cy="328944"/>
            </a:xfrm>
            <a:custGeom>
              <a:avLst/>
              <a:gdLst>
                <a:gd name="connsiteX0" fmla="*/ 0 w 1790700"/>
                <a:gd name="connsiteY0" fmla="*/ 288132 h 288132"/>
                <a:gd name="connsiteX1" fmla="*/ 485775 w 1790700"/>
                <a:gd name="connsiteY1" fmla="*/ 2382 h 288132"/>
                <a:gd name="connsiteX2" fmla="*/ 1057275 w 1790700"/>
                <a:gd name="connsiteY2" fmla="*/ 154782 h 288132"/>
                <a:gd name="connsiteX3" fmla="*/ 1790700 w 1790700"/>
                <a:gd name="connsiteY3" fmla="*/ 211932 h 288132"/>
                <a:gd name="connsiteX0" fmla="*/ 0 w 1790700"/>
                <a:gd name="connsiteY0" fmla="*/ 134022 h 134022"/>
                <a:gd name="connsiteX1" fmla="*/ 500391 w 1790700"/>
                <a:gd name="connsiteY1" fmla="*/ 101180 h 134022"/>
                <a:gd name="connsiteX2" fmla="*/ 1057275 w 1790700"/>
                <a:gd name="connsiteY2" fmla="*/ 672 h 134022"/>
                <a:gd name="connsiteX3" fmla="*/ 1790700 w 1790700"/>
                <a:gd name="connsiteY3" fmla="*/ 57822 h 134022"/>
                <a:gd name="connsiteX0" fmla="*/ 0 w 1790700"/>
                <a:gd name="connsiteY0" fmla="*/ 134173 h 134173"/>
                <a:gd name="connsiteX1" fmla="*/ 354243 w 1790700"/>
                <a:gd name="connsiteY1" fmla="*/ 31905 h 134173"/>
                <a:gd name="connsiteX2" fmla="*/ 1057275 w 1790700"/>
                <a:gd name="connsiteY2" fmla="*/ 823 h 134173"/>
                <a:gd name="connsiteX3" fmla="*/ 1790700 w 1790700"/>
                <a:gd name="connsiteY3" fmla="*/ 57973 h 134173"/>
                <a:gd name="connsiteX0" fmla="*/ 0 w 1790700"/>
                <a:gd name="connsiteY0" fmla="*/ 135579 h 135579"/>
                <a:gd name="connsiteX1" fmla="*/ 354243 w 1790700"/>
                <a:gd name="connsiteY1" fmla="*/ 33311 h 135579"/>
                <a:gd name="connsiteX2" fmla="*/ 1057275 w 1790700"/>
                <a:gd name="connsiteY2" fmla="*/ 2229 h 135579"/>
                <a:gd name="connsiteX3" fmla="*/ 1790700 w 1790700"/>
                <a:gd name="connsiteY3" fmla="*/ 59379 h 135579"/>
                <a:gd name="connsiteX0" fmla="*/ 0 w 1790700"/>
                <a:gd name="connsiteY0" fmla="*/ 135579 h 135579"/>
                <a:gd name="connsiteX1" fmla="*/ 354243 w 1790700"/>
                <a:gd name="connsiteY1" fmla="*/ 33311 h 135579"/>
                <a:gd name="connsiteX2" fmla="*/ 1057275 w 1790700"/>
                <a:gd name="connsiteY2" fmla="*/ 2229 h 135579"/>
                <a:gd name="connsiteX3" fmla="*/ 1790700 w 1790700"/>
                <a:gd name="connsiteY3" fmla="*/ 59379 h 135579"/>
              </a:gdLst>
              <a:ahLst/>
              <a:cxnLst>
                <a:cxn ang="0">
                  <a:pos x="connsiteX0" y="connsiteY0"/>
                </a:cxn>
                <a:cxn ang="0">
                  <a:pos x="connsiteX1" y="connsiteY1"/>
                </a:cxn>
                <a:cxn ang="0">
                  <a:pos x="connsiteX2" y="connsiteY2"/>
                </a:cxn>
                <a:cxn ang="0">
                  <a:pos x="connsiteX3" y="connsiteY3"/>
                </a:cxn>
              </a:cxnLst>
              <a:rect l="l" t="t" r="r" b="b"/>
              <a:pathLst>
                <a:path w="1790700" h="135579">
                  <a:moveTo>
                    <a:pt x="0" y="135579"/>
                  </a:moveTo>
                  <a:cubicBezTo>
                    <a:pt x="286316" y="48447"/>
                    <a:pt x="192646" y="70413"/>
                    <a:pt x="354243" y="33311"/>
                  </a:cubicBezTo>
                  <a:cubicBezTo>
                    <a:pt x="515840" y="-3791"/>
                    <a:pt x="817866" y="-2116"/>
                    <a:pt x="1057275" y="2229"/>
                  </a:cubicBezTo>
                  <a:cubicBezTo>
                    <a:pt x="1296684" y="6574"/>
                    <a:pt x="1532731" y="48266"/>
                    <a:pt x="1790700" y="59379"/>
                  </a:cubicBez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37">
              <a:extLst>
                <a:ext uri="{FF2B5EF4-FFF2-40B4-BE49-F238E27FC236}">
                  <a16:creationId xmlns:a16="http://schemas.microsoft.com/office/drawing/2014/main" id="{4B0195BC-0036-A04E-DF1F-C9FD0ACCA56F}"/>
                </a:ext>
              </a:extLst>
            </p:cNvPr>
            <p:cNvSpPr/>
            <p:nvPr/>
          </p:nvSpPr>
          <p:spPr>
            <a:xfrm>
              <a:off x="8529298" y="3396791"/>
              <a:ext cx="1509963" cy="374737"/>
            </a:xfrm>
            <a:custGeom>
              <a:avLst/>
              <a:gdLst>
                <a:gd name="connsiteX0" fmla="*/ 0 w 1581150"/>
                <a:gd name="connsiteY0" fmla="*/ 661406 h 661406"/>
                <a:gd name="connsiteX1" fmla="*/ 381000 w 1581150"/>
                <a:gd name="connsiteY1" fmla="*/ 375656 h 661406"/>
                <a:gd name="connsiteX2" fmla="*/ 638175 w 1581150"/>
                <a:gd name="connsiteY2" fmla="*/ 32756 h 661406"/>
                <a:gd name="connsiteX3" fmla="*/ 857250 w 1581150"/>
                <a:gd name="connsiteY3" fmla="*/ 61331 h 661406"/>
                <a:gd name="connsiteX4" fmla="*/ 1228725 w 1581150"/>
                <a:gd name="connsiteY4" fmla="*/ 451856 h 661406"/>
                <a:gd name="connsiteX5" fmla="*/ 1533525 w 1581150"/>
                <a:gd name="connsiteY5" fmla="*/ 518531 h 661406"/>
                <a:gd name="connsiteX6" fmla="*/ 1533525 w 1581150"/>
                <a:gd name="connsiteY6" fmla="*/ 518531 h 661406"/>
                <a:gd name="connsiteX7" fmla="*/ 1581150 w 1581150"/>
                <a:gd name="connsiteY7" fmla="*/ 518531 h 661406"/>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533525 w 1840742"/>
                <a:gd name="connsiteY5" fmla="*/ 518531 h 728081"/>
                <a:gd name="connsiteX6" fmla="*/ 1533525 w 1840742"/>
                <a:gd name="connsiteY6" fmla="*/ 518531 h 728081"/>
                <a:gd name="connsiteX7" fmla="*/ 1840742 w 1840742"/>
                <a:gd name="connsiteY7" fmla="*/ 728081 h 728081"/>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533525 w 1840742"/>
                <a:gd name="connsiteY5" fmla="*/ 518531 h 728081"/>
                <a:gd name="connsiteX6" fmla="*/ 1840742 w 1840742"/>
                <a:gd name="connsiteY6" fmla="*/ 728081 h 728081"/>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840742 w 1840742"/>
                <a:gd name="connsiteY5" fmla="*/ 728081 h 728081"/>
                <a:gd name="connsiteX0" fmla="*/ 0 w 1840742"/>
                <a:gd name="connsiteY0" fmla="*/ 672606 h 739281"/>
                <a:gd name="connsiteX1" fmla="*/ 425713 w 1840742"/>
                <a:gd name="connsiteY1" fmla="*/ 543266 h 739281"/>
                <a:gd name="connsiteX2" fmla="*/ 638175 w 1840742"/>
                <a:gd name="connsiteY2" fmla="*/ 43956 h 739281"/>
                <a:gd name="connsiteX3" fmla="*/ 857250 w 1840742"/>
                <a:gd name="connsiteY3" fmla="*/ 72531 h 739281"/>
                <a:gd name="connsiteX4" fmla="*/ 1228725 w 1840742"/>
                <a:gd name="connsiteY4" fmla="*/ 463056 h 739281"/>
                <a:gd name="connsiteX5" fmla="*/ 1840742 w 1840742"/>
                <a:gd name="connsiteY5" fmla="*/ 739281 h 739281"/>
                <a:gd name="connsiteX0" fmla="*/ 0 w 1840742"/>
                <a:gd name="connsiteY0" fmla="*/ 603651 h 670326"/>
                <a:gd name="connsiteX1" fmla="*/ 425713 w 1840742"/>
                <a:gd name="connsiteY1" fmla="*/ 474311 h 670326"/>
                <a:gd name="connsiteX2" fmla="*/ 653079 w 1840742"/>
                <a:gd name="connsiteY2" fmla="*/ 215633 h 670326"/>
                <a:gd name="connsiteX3" fmla="*/ 857250 w 1840742"/>
                <a:gd name="connsiteY3" fmla="*/ 3576 h 670326"/>
                <a:gd name="connsiteX4" fmla="*/ 1228725 w 1840742"/>
                <a:gd name="connsiteY4" fmla="*/ 394101 h 670326"/>
                <a:gd name="connsiteX5" fmla="*/ 1840742 w 1840742"/>
                <a:gd name="connsiteY5" fmla="*/ 670326 h 670326"/>
                <a:gd name="connsiteX0" fmla="*/ 0 w 1840742"/>
                <a:gd name="connsiteY0" fmla="*/ 426964 h 493639"/>
                <a:gd name="connsiteX1" fmla="*/ 425713 w 1840742"/>
                <a:gd name="connsiteY1" fmla="*/ 297624 h 493639"/>
                <a:gd name="connsiteX2" fmla="*/ 653079 w 1840742"/>
                <a:gd name="connsiteY2" fmla="*/ 38946 h 493639"/>
                <a:gd name="connsiteX3" fmla="*/ 991393 w 1840742"/>
                <a:gd name="connsiteY3" fmla="*/ 19395 h 493639"/>
                <a:gd name="connsiteX4" fmla="*/ 1228725 w 1840742"/>
                <a:gd name="connsiteY4" fmla="*/ 217414 h 493639"/>
                <a:gd name="connsiteX5" fmla="*/ 1840742 w 1840742"/>
                <a:gd name="connsiteY5" fmla="*/ 493639 h 493639"/>
                <a:gd name="connsiteX0" fmla="*/ 0 w 1840742"/>
                <a:gd name="connsiteY0" fmla="*/ 411800 h 478475"/>
                <a:gd name="connsiteX1" fmla="*/ 425713 w 1840742"/>
                <a:gd name="connsiteY1" fmla="*/ 282460 h 478475"/>
                <a:gd name="connsiteX2" fmla="*/ 638175 w 1840742"/>
                <a:gd name="connsiteY2" fmla="*/ 83940 h 478475"/>
                <a:gd name="connsiteX3" fmla="*/ 991393 w 1840742"/>
                <a:gd name="connsiteY3" fmla="*/ 4231 h 478475"/>
                <a:gd name="connsiteX4" fmla="*/ 1228725 w 1840742"/>
                <a:gd name="connsiteY4" fmla="*/ 202250 h 478475"/>
                <a:gd name="connsiteX5" fmla="*/ 1840742 w 1840742"/>
                <a:gd name="connsiteY5" fmla="*/ 478475 h 478475"/>
                <a:gd name="connsiteX0" fmla="*/ 0 w 1840742"/>
                <a:gd name="connsiteY0" fmla="*/ 378654 h 445329"/>
                <a:gd name="connsiteX1" fmla="*/ 425713 w 1840742"/>
                <a:gd name="connsiteY1" fmla="*/ 249314 h 445329"/>
                <a:gd name="connsiteX2" fmla="*/ 638175 w 1840742"/>
                <a:gd name="connsiteY2" fmla="*/ 50794 h 445329"/>
                <a:gd name="connsiteX3" fmla="*/ 991393 w 1840742"/>
                <a:gd name="connsiteY3" fmla="*/ 7179 h 445329"/>
                <a:gd name="connsiteX4" fmla="*/ 1228725 w 1840742"/>
                <a:gd name="connsiteY4" fmla="*/ 169104 h 445329"/>
                <a:gd name="connsiteX5" fmla="*/ 1840742 w 1840742"/>
                <a:gd name="connsiteY5" fmla="*/ 445329 h 445329"/>
                <a:gd name="connsiteX0" fmla="*/ 0 w 1840742"/>
                <a:gd name="connsiteY0" fmla="*/ 373767 h 440442"/>
                <a:gd name="connsiteX1" fmla="*/ 425713 w 1840742"/>
                <a:gd name="connsiteY1" fmla="*/ 244427 h 440442"/>
                <a:gd name="connsiteX2" fmla="*/ 638175 w 1840742"/>
                <a:gd name="connsiteY2" fmla="*/ 45907 h 440442"/>
                <a:gd name="connsiteX3" fmla="*/ 991393 w 1840742"/>
                <a:gd name="connsiteY3" fmla="*/ 2292 h 440442"/>
                <a:gd name="connsiteX4" fmla="*/ 1288343 w 1840742"/>
                <a:gd name="connsiteY4" fmla="*/ 92027 h 440442"/>
                <a:gd name="connsiteX5" fmla="*/ 1840742 w 1840742"/>
                <a:gd name="connsiteY5" fmla="*/ 440442 h 440442"/>
                <a:gd name="connsiteX0" fmla="*/ 0 w 1915266"/>
                <a:gd name="connsiteY0" fmla="*/ 373767 h 373767"/>
                <a:gd name="connsiteX1" fmla="*/ 425713 w 1915266"/>
                <a:gd name="connsiteY1" fmla="*/ 244427 h 373767"/>
                <a:gd name="connsiteX2" fmla="*/ 638175 w 1915266"/>
                <a:gd name="connsiteY2" fmla="*/ 45907 h 373767"/>
                <a:gd name="connsiteX3" fmla="*/ 991393 w 1915266"/>
                <a:gd name="connsiteY3" fmla="*/ 2292 h 373767"/>
                <a:gd name="connsiteX4" fmla="*/ 1288343 w 1915266"/>
                <a:gd name="connsiteY4" fmla="*/ 92027 h 373767"/>
                <a:gd name="connsiteX5" fmla="*/ 1915266 w 1915266"/>
                <a:gd name="connsiteY5" fmla="*/ 139653 h 373767"/>
                <a:gd name="connsiteX0" fmla="*/ 0 w 1915266"/>
                <a:gd name="connsiteY0" fmla="*/ 375338 h 375338"/>
                <a:gd name="connsiteX1" fmla="*/ 425713 w 1915266"/>
                <a:gd name="connsiteY1" fmla="*/ 245998 h 375338"/>
                <a:gd name="connsiteX2" fmla="*/ 638175 w 1915266"/>
                <a:gd name="connsiteY2" fmla="*/ 47478 h 375338"/>
                <a:gd name="connsiteX3" fmla="*/ 991393 w 1915266"/>
                <a:gd name="connsiteY3" fmla="*/ 3863 h 375338"/>
                <a:gd name="connsiteX4" fmla="*/ 1347962 w 1915266"/>
                <a:gd name="connsiteY4" fmla="*/ 117661 h 375338"/>
                <a:gd name="connsiteX5" fmla="*/ 1915266 w 1915266"/>
                <a:gd name="connsiteY5" fmla="*/ 141224 h 375338"/>
                <a:gd name="connsiteX0" fmla="*/ 0 w 1870551"/>
                <a:gd name="connsiteY0" fmla="*/ 375338 h 375338"/>
                <a:gd name="connsiteX1" fmla="*/ 425713 w 1870551"/>
                <a:gd name="connsiteY1" fmla="*/ 245998 h 375338"/>
                <a:gd name="connsiteX2" fmla="*/ 638175 w 1870551"/>
                <a:gd name="connsiteY2" fmla="*/ 47478 h 375338"/>
                <a:gd name="connsiteX3" fmla="*/ 991393 w 1870551"/>
                <a:gd name="connsiteY3" fmla="*/ 3863 h 375338"/>
                <a:gd name="connsiteX4" fmla="*/ 1347962 w 1870551"/>
                <a:gd name="connsiteY4" fmla="*/ 117661 h 375338"/>
                <a:gd name="connsiteX5" fmla="*/ 1870551 w 1870551"/>
                <a:gd name="connsiteY5" fmla="*/ 189350 h 375338"/>
                <a:gd name="connsiteX0" fmla="*/ 0 w 1870551"/>
                <a:gd name="connsiteY0" fmla="*/ 375338 h 375338"/>
                <a:gd name="connsiteX1" fmla="*/ 425713 w 1870551"/>
                <a:gd name="connsiteY1" fmla="*/ 245998 h 375338"/>
                <a:gd name="connsiteX2" fmla="*/ 638175 w 1870551"/>
                <a:gd name="connsiteY2" fmla="*/ 47478 h 375338"/>
                <a:gd name="connsiteX3" fmla="*/ 991393 w 1870551"/>
                <a:gd name="connsiteY3" fmla="*/ 3863 h 375338"/>
                <a:gd name="connsiteX4" fmla="*/ 1347962 w 1870551"/>
                <a:gd name="connsiteY4" fmla="*/ 117661 h 375338"/>
                <a:gd name="connsiteX5" fmla="*/ 1870551 w 1870551"/>
                <a:gd name="connsiteY5" fmla="*/ 189350 h 375338"/>
                <a:gd name="connsiteX0" fmla="*/ 0 w 1870551"/>
                <a:gd name="connsiteY0" fmla="*/ 374737 h 374737"/>
                <a:gd name="connsiteX1" fmla="*/ 336284 w 1870551"/>
                <a:gd name="connsiteY1" fmla="*/ 209302 h 374737"/>
                <a:gd name="connsiteX2" fmla="*/ 638175 w 1870551"/>
                <a:gd name="connsiteY2" fmla="*/ 46877 h 374737"/>
                <a:gd name="connsiteX3" fmla="*/ 991393 w 1870551"/>
                <a:gd name="connsiteY3" fmla="*/ 3262 h 374737"/>
                <a:gd name="connsiteX4" fmla="*/ 1347962 w 1870551"/>
                <a:gd name="connsiteY4" fmla="*/ 117060 h 374737"/>
                <a:gd name="connsiteX5" fmla="*/ 1870551 w 1870551"/>
                <a:gd name="connsiteY5" fmla="*/ 188749 h 37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0551" h="374737">
                  <a:moveTo>
                    <a:pt x="0" y="374737"/>
                  </a:moveTo>
                  <a:cubicBezTo>
                    <a:pt x="137319" y="284249"/>
                    <a:pt x="229922" y="263945"/>
                    <a:pt x="336284" y="209302"/>
                  </a:cubicBezTo>
                  <a:cubicBezTo>
                    <a:pt x="442647" y="154659"/>
                    <a:pt x="528990" y="81217"/>
                    <a:pt x="638175" y="46877"/>
                  </a:cubicBezTo>
                  <a:cubicBezTo>
                    <a:pt x="747360" y="12537"/>
                    <a:pt x="873095" y="-8435"/>
                    <a:pt x="991393" y="3262"/>
                  </a:cubicBezTo>
                  <a:cubicBezTo>
                    <a:pt x="1109691" y="14959"/>
                    <a:pt x="1201436" y="86146"/>
                    <a:pt x="1347962" y="117060"/>
                  </a:cubicBezTo>
                  <a:cubicBezTo>
                    <a:pt x="1494488" y="147974"/>
                    <a:pt x="1728144" y="167297"/>
                    <a:pt x="1870551" y="188749"/>
                  </a:cubicBez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Can 38">
              <a:extLst>
                <a:ext uri="{FF2B5EF4-FFF2-40B4-BE49-F238E27FC236}">
                  <a16:creationId xmlns:a16="http://schemas.microsoft.com/office/drawing/2014/main" id="{A6E8413F-4E59-A92C-689B-04654C427E87}"/>
                </a:ext>
              </a:extLst>
            </p:cNvPr>
            <p:cNvSpPr/>
            <p:nvPr/>
          </p:nvSpPr>
          <p:spPr>
            <a:xfrm>
              <a:off x="7384035" y="3021881"/>
              <a:ext cx="656493" cy="656492"/>
            </a:xfrm>
            <a:prstGeom prst="ca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DSS</a:t>
              </a:r>
            </a:p>
          </p:txBody>
        </p:sp>
        <p:sp>
          <p:nvSpPr>
            <p:cNvPr id="26" name="TextBox 25">
              <a:extLst>
                <a:ext uri="{FF2B5EF4-FFF2-40B4-BE49-F238E27FC236}">
                  <a16:creationId xmlns:a16="http://schemas.microsoft.com/office/drawing/2014/main" id="{C6DF2FC1-5104-2B13-811E-D49AA9F07D7A}"/>
                </a:ext>
              </a:extLst>
            </p:cNvPr>
            <p:cNvSpPr txBox="1"/>
            <p:nvPr/>
          </p:nvSpPr>
          <p:spPr>
            <a:xfrm>
              <a:off x="3342688" y="3332873"/>
              <a:ext cx="288758" cy="338554"/>
            </a:xfrm>
            <a:prstGeom prst="rect">
              <a:avLst/>
            </a:prstGeom>
            <a:noFill/>
          </p:spPr>
          <p:txBody>
            <a:bodyPr wrap="square" rtlCol="0" anchor="ctr">
              <a:spAutoFit/>
            </a:bodyPr>
            <a:lstStyle/>
            <a:p>
              <a:pPr algn="ctr"/>
              <a:r>
                <a:rPr lang="en-US" sz="1600" dirty="0"/>
                <a:t>1</a:t>
              </a:r>
            </a:p>
          </p:txBody>
        </p:sp>
        <p:sp>
          <p:nvSpPr>
            <p:cNvPr id="27" name="TextBox 26">
              <a:extLst>
                <a:ext uri="{FF2B5EF4-FFF2-40B4-BE49-F238E27FC236}">
                  <a16:creationId xmlns:a16="http://schemas.microsoft.com/office/drawing/2014/main" id="{8854209C-1799-08DD-7D27-1F9857969128}"/>
                </a:ext>
              </a:extLst>
            </p:cNvPr>
            <p:cNvSpPr txBox="1"/>
            <p:nvPr/>
          </p:nvSpPr>
          <p:spPr>
            <a:xfrm>
              <a:off x="3217359" y="3617818"/>
              <a:ext cx="288758" cy="338554"/>
            </a:xfrm>
            <a:prstGeom prst="rect">
              <a:avLst/>
            </a:prstGeom>
            <a:noFill/>
          </p:spPr>
          <p:txBody>
            <a:bodyPr wrap="square" rtlCol="0" anchor="ctr">
              <a:spAutoFit/>
            </a:bodyPr>
            <a:lstStyle/>
            <a:p>
              <a:pPr algn="ctr"/>
              <a:r>
                <a:rPr lang="en-US" sz="1600" dirty="0"/>
                <a:t>2</a:t>
              </a:r>
            </a:p>
          </p:txBody>
        </p:sp>
        <p:sp>
          <p:nvSpPr>
            <p:cNvPr id="28" name="TextBox 27">
              <a:extLst>
                <a:ext uri="{FF2B5EF4-FFF2-40B4-BE49-F238E27FC236}">
                  <a16:creationId xmlns:a16="http://schemas.microsoft.com/office/drawing/2014/main" id="{B695BAED-6DA3-1111-891C-CF6D06A757CB}"/>
                </a:ext>
              </a:extLst>
            </p:cNvPr>
            <p:cNvSpPr txBox="1"/>
            <p:nvPr/>
          </p:nvSpPr>
          <p:spPr>
            <a:xfrm>
              <a:off x="3385718" y="3552744"/>
              <a:ext cx="288758" cy="338554"/>
            </a:xfrm>
            <a:prstGeom prst="rect">
              <a:avLst/>
            </a:prstGeom>
            <a:noFill/>
          </p:spPr>
          <p:txBody>
            <a:bodyPr wrap="square" rtlCol="0" anchor="ctr">
              <a:spAutoFit/>
            </a:bodyPr>
            <a:lstStyle/>
            <a:p>
              <a:pPr algn="ctr"/>
              <a:r>
                <a:rPr lang="en-US" sz="1600" dirty="0"/>
                <a:t>3</a:t>
              </a:r>
            </a:p>
          </p:txBody>
        </p:sp>
        <p:sp>
          <p:nvSpPr>
            <p:cNvPr id="29" name="TextBox 28">
              <a:extLst>
                <a:ext uri="{FF2B5EF4-FFF2-40B4-BE49-F238E27FC236}">
                  <a16:creationId xmlns:a16="http://schemas.microsoft.com/office/drawing/2014/main" id="{B7AD8ED8-C936-0ADC-3011-9726D09D0C3E}"/>
                </a:ext>
              </a:extLst>
            </p:cNvPr>
            <p:cNvSpPr txBox="1"/>
            <p:nvPr/>
          </p:nvSpPr>
          <p:spPr>
            <a:xfrm>
              <a:off x="3473121" y="3754558"/>
              <a:ext cx="288758" cy="338554"/>
            </a:xfrm>
            <a:prstGeom prst="rect">
              <a:avLst/>
            </a:prstGeom>
            <a:noFill/>
          </p:spPr>
          <p:txBody>
            <a:bodyPr wrap="square" rtlCol="0" anchor="ctr">
              <a:spAutoFit/>
            </a:bodyPr>
            <a:lstStyle/>
            <a:p>
              <a:pPr algn="ctr"/>
              <a:r>
                <a:rPr lang="en-US" sz="1600" dirty="0"/>
                <a:t>n</a:t>
              </a:r>
            </a:p>
          </p:txBody>
        </p:sp>
        <p:sp>
          <p:nvSpPr>
            <p:cNvPr id="30" name="TextBox 29">
              <a:extLst>
                <a:ext uri="{FF2B5EF4-FFF2-40B4-BE49-F238E27FC236}">
                  <a16:creationId xmlns:a16="http://schemas.microsoft.com/office/drawing/2014/main" id="{F5323E36-8DCD-CD8D-9A88-DF57DB06461C}"/>
                </a:ext>
              </a:extLst>
            </p:cNvPr>
            <p:cNvSpPr txBox="1"/>
            <p:nvPr/>
          </p:nvSpPr>
          <p:spPr>
            <a:xfrm>
              <a:off x="10066421" y="2878647"/>
              <a:ext cx="288758" cy="338554"/>
            </a:xfrm>
            <a:prstGeom prst="rect">
              <a:avLst/>
            </a:prstGeom>
            <a:noFill/>
          </p:spPr>
          <p:txBody>
            <a:bodyPr wrap="square" rtlCol="0" anchor="ctr">
              <a:spAutoFit/>
            </a:bodyPr>
            <a:lstStyle/>
            <a:p>
              <a:pPr algn="ctr"/>
              <a:r>
                <a:rPr lang="en-US" sz="1600" dirty="0"/>
                <a:t>1</a:t>
              </a:r>
            </a:p>
          </p:txBody>
        </p:sp>
        <p:sp>
          <p:nvSpPr>
            <p:cNvPr id="31" name="TextBox 30">
              <a:extLst>
                <a:ext uri="{FF2B5EF4-FFF2-40B4-BE49-F238E27FC236}">
                  <a16:creationId xmlns:a16="http://schemas.microsoft.com/office/drawing/2014/main" id="{7D7F8343-9FAE-07D8-D58E-BF2D5F7CA433}"/>
                </a:ext>
              </a:extLst>
            </p:cNvPr>
            <p:cNvSpPr txBox="1"/>
            <p:nvPr/>
          </p:nvSpPr>
          <p:spPr>
            <a:xfrm>
              <a:off x="10066421" y="3402243"/>
              <a:ext cx="288758" cy="338554"/>
            </a:xfrm>
            <a:prstGeom prst="rect">
              <a:avLst/>
            </a:prstGeom>
            <a:noFill/>
          </p:spPr>
          <p:txBody>
            <a:bodyPr wrap="square" rtlCol="0" anchor="ctr">
              <a:spAutoFit/>
            </a:bodyPr>
            <a:lstStyle/>
            <a:p>
              <a:pPr algn="ctr"/>
              <a:r>
                <a:rPr lang="en-US" sz="1600" dirty="0"/>
                <a:t>2</a:t>
              </a:r>
            </a:p>
          </p:txBody>
        </p:sp>
        <p:sp>
          <p:nvSpPr>
            <p:cNvPr id="32" name="TextBox 31">
              <a:extLst>
                <a:ext uri="{FF2B5EF4-FFF2-40B4-BE49-F238E27FC236}">
                  <a16:creationId xmlns:a16="http://schemas.microsoft.com/office/drawing/2014/main" id="{017B74BE-A9AF-2EFE-59D5-8E9A4F8960BB}"/>
                </a:ext>
              </a:extLst>
            </p:cNvPr>
            <p:cNvSpPr txBox="1"/>
            <p:nvPr/>
          </p:nvSpPr>
          <p:spPr>
            <a:xfrm>
              <a:off x="10074057" y="3611784"/>
              <a:ext cx="288758" cy="338554"/>
            </a:xfrm>
            <a:prstGeom prst="rect">
              <a:avLst/>
            </a:prstGeom>
            <a:noFill/>
          </p:spPr>
          <p:txBody>
            <a:bodyPr wrap="square" rtlCol="0" anchor="ctr">
              <a:spAutoFit/>
            </a:bodyPr>
            <a:lstStyle/>
            <a:p>
              <a:pPr algn="ctr"/>
              <a:r>
                <a:rPr lang="en-US" sz="1600" dirty="0"/>
                <a:t>3</a:t>
              </a:r>
            </a:p>
          </p:txBody>
        </p:sp>
        <p:sp>
          <p:nvSpPr>
            <p:cNvPr id="33" name="TextBox 32">
              <a:extLst>
                <a:ext uri="{FF2B5EF4-FFF2-40B4-BE49-F238E27FC236}">
                  <a16:creationId xmlns:a16="http://schemas.microsoft.com/office/drawing/2014/main" id="{37A01B15-912C-FCCD-B8B3-86EBF6A64402}"/>
                </a:ext>
              </a:extLst>
            </p:cNvPr>
            <p:cNvSpPr txBox="1"/>
            <p:nvPr/>
          </p:nvSpPr>
          <p:spPr>
            <a:xfrm>
              <a:off x="10066421" y="3765975"/>
              <a:ext cx="288758" cy="338554"/>
            </a:xfrm>
            <a:prstGeom prst="rect">
              <a:avLst/>
            </a:prstGeom>
            <a:noFill/>
          </p:spPr>
          <p:txBody>
            <a:bodyPr wrap="square" rtlCol="0" anchor="ctr">
              <a:spAutoFit/>
            </a:bodyPr>
            <a:lstStyle/>
            <a:p>
              <a:pPr algn="ctr"/>
              <a:r>
                <a:rPr lang="en-US" sz="1600" dirty="0"/>
                <a:t>n</a:t>
              </a:r>
            </a:p>
          </p:txBody>
        </p:sp>
        <p:sp>
          <p:nvSpPr>
            <p:cNvPr id="34" name="TextBox 33">
              <a:extLst>
                <a:ext uri="{FF2B5EF4-FFF2-40B4-BE49-F238E27FC236}">
                  <a16:creationId xmlns:a16="http://schemas.microsoft.com/office/drawing/2014/main" id="{8CC226FD-F946-560F-24CA-AC0AC3AF8761}"/>
                </a:ext>
              </a:extLst>
            </p:cNvPr>
            <p:cNvSpPr txBox="1"/>
            <p:nvPr/>
          </p:nvSpPr>
          <p:spPr>
            <a:xfrm>
              <a:off x="1581128" y="4224174"/>
              <a:ext cx="2261848" cy="923330"/>
            </a:xfrm>
            <a:prstGeom prst="rect">
              <a:avLst/>
            </a:prstGeom>
            <a:noFill/>
          </p:spPr>
          <p:txBody>
            <a:bodyPr wrap="square" rtlCol="0">
              <a:spAutoFit/>
            </a:bodyPr>
            <a:lstStyle/>
            <a:p>
              <a:pPr algn="ctr"/>
              <a:r>
                <a:rPr lang="en-US" dirty="0"/>
                <a:t>Ensemble </a:t>
              </a:r>
            </a:p>
            <a:p>
              <a:pPr algn="ctr"/>
              <a:r>
                <a:rPr lang="en-US" dirty="0"/>
                <a:t>of Input </a:t>
              </a:r>
            </a:p>
            <a:p>
              <a:pPr algn="ctr"/>
              <a:r>
                <a:rPr lang="en-US" dirty="0"/>
                <a:t>Reservoir Inflows</a:t>
              </a:r>
            </a:p>
          </p:txBody>
        </p:sp>
        <p:sp>
          <p:nvSpPr>
            <p:cNvPr id="35" name="TextBox 34">
              <a:extLst>
                <a:ext uri="{FF2B5EF4-FFF2-40B4-BE49-F238E27FC236}">
                  <a16:creationId xmlns:a16="http://schemas.microsoft.com/office/drawing/2014/main" id="{BCA189F4-C129-A4E2-F524-587A919D7CAE}"/>
                </a:ext>
              </a:extLst>
            </p:cNvPr>
            <p:cNvSpPr txBox="1"/>
            <p:nvPr/>
          </p:nvSpPr>
          <p:spPr>
            <a:xfrm>
              <a:off x="8254931" y="4198128"/>
              <a:ext cx="2261848" cy="923330"/>
            </a:xfrm>
            <a:prstGeom prst="rect">
              <a:avLst/>
            </a:prstGeom>
            <a:noFill/>
          </p:spPr>
          <p:txBody>
            <a:bodyPr wrap="square" rtlCol="0">
              <a:spAutoFit/>
            </a:bodyPr>
            <a:lstStyle/>
            <a:p>
              <a:pPr algn="ctr"/>
              <a:r>
                <a:rPr lang="en-US" dirty="0"/>
                <a:t>Ensemble </a:t>
              </a:r>
            </a:p>
            <a:p>
              <a:pPr algn="ctr"/>
              <a:r>
                <a:rPr lang="en-US" dirty="0"/>
                <a:t>of Computed Reservoir Outflows</a:t>
              </a:r>
            </a:p>
          </p:txBody>
        </p:sp>
      </p:grpSp>
      <p:pic>
        <p:nvPicPr>
          <p:cNvPr id="6" name="Content Placeholder 5">
            <a:extLst>
              <a:ext uri="{FF2B5EF4-FFF2-40B4-BE49-F238E27FC236}">
                <a16:creationId xmlns:a16="http://schemas.microsoft.com/office/drawing/2014/main" id="{D31B4488-558B-D379-1BB7-55D87965C96E}"/>
              </a:ext>
            </a:extLst>
          </p:cNvPr>
          <p:cNvPicPr>
            <a:picLocks noGrp="1" noChangeAspect="1"/>
          </p:cNvPicPr>
          <p:nvPr>
            <p:ph sz="quarter" idx="10"/>
          </p:nvPr>
        </p:nvPicPr>
        <p:blipFill>
          <a:blip r:embed="rId4"/>
          <a:stretch>
            <a:fillRect/>
          </a:stretch>
        </p:blipFill>
        <p:spPr>
          <a:xfrm>
            <a:off x="1769916" y="845320"/>
            <a:ext cx="8905839" cy="5422667"/>
          </a:xfrm>
          <a:prstGeom prst="rect">
            <a:avLst/>
          </a:prstGeom>
        </p:spPr>
      </p:pic>
    </p:spTree>
    <p:extLst>
      <p:ext uri="{BB962C8B-B14F-4D97-AF65-F5344CB8AC3E}">
        <p14:creationId xmlns:p14="http://schemas.microsoft.com/office/powerpoint/2010/main" val="2167433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80359F-177E-E55A-B609-06518E9027F0}"/>
              </a:ext>
            </a:extLst>
          </p:cNvPr>
          <p:cNvSpPr>
            <a:spLocks noGrp="1"/>
          </p:cNvSpPr>
          <p:nvPr>
            <p:ph type="title"/>
          </p:nvPr>
        </p:nvSpPr>
        <p:spPr/>
        <p:txBody>
          <a:bodyPr/>
          <a:lstStyle/>
          <a:p>
            <a:pPr algn="ctr"/>
            <a:r>
              <a:rPr lang="en-US" sz="3200" dirty="0">
                <a:solidFill>
                  <a:srgbClr val="172B4D"/>
                </a:solidFill>
                <a:latin typeface="+mn-lt"/>
              </a:rPr>
              <a:t>CAVI Ensemble Compute</a:t>
            </a:r>
            <a:endParaRPr lang="en-US" dirty="0">
              <a:latin typeface="+mn-lt"/>
            </a:endParaRPr>
          </a:p>
        </p:txBody>
      </p:sp>
      <p:sp>
        <p:nvSpPr>
          <p:cNvPr id="4" name="Content Placeholder 2">
            <a:extLst>
              <a:ext uri="{FF2B5EF4-FFF2-40B4-BE49-F238E27FC236}">
                <a16:creationId xmlns:a16="http://schemas.microsoft.com/office/drawing/2014/main" id="{6CC53C46-39CB-546D-C365-905A2FAC1A43}"/>
              </a:ext>
            </a:extLst>
          </p:cNvPr>
          <p:cNvSpPr txBox="1">
            <a:spLocks/>
          </p:cNvSpPr>
          <p:nvPr/>
        </p:nvSpPr>
        <p:spPr>
          <a:xfrm>
            <a:off x="391269" y="1103764"/>
            <a:ext cx="5350770"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dirty="0">
                <a:solidFill>
                  <a:srgbClr val="172B4D"/>
                </a:solidFill>
                <a:latin typeface="+mn-lt"/>
              </a:rPr>
              <a:t>What does it do?</a:t>
            </a:r>
          </a:p>
          <a:p>
            <a:pPr lvl="1">
              <a:buFont typeface="Wingdings" panose="05000000000000000000" pitchFamily="2" charset="2"/>
              <a:buChar char="§"/>
            </a:pPr>
            <a:r>
              <a:rPr lang="en-US" sz="1600" dirty="0">
                <a:solidFill>
                  <a:srgbClr val="172B4D"/>
                </a:solidFill>
                <a:latin typeface="+mn-lt"/>
              </a:rPr>
              <a:t>Each trace used sequentially in an isolated pass through the Program Order</a:t>
            </a:r>
          </a:p>
          <a:p>
            <a:pPr lvl="1">
              <a:buFont typeface="Wingdings" panose="05000000000000000000" pitchFamily="2" charset="2"/>
              <a:buChar char="§"/>
            </a:pPr>
            <a:endParaRPr lang="en-US" sz="1600" dirty="0">
              <a:solidFill>
                <a:srgbClr val="172B4D"/>
              </a:solidFill>
              <a:latin typeface="+mn-lt"/>
            </a:endParaRPr>
          </a:p>
          <a:p>
            <a:pPr lvl="1">
              <a:buFont typeface="Wingdings" panose="05000000000000000000" pitchFamily="2" charset="2"/>
              <a:buChar char="§"/>
            </a:pPr>
            <a:r>
              <a:rPr lang="en-US" sz="1600" dirty="0">
                <a:solidFill>
                  <a:srgbClr val="172B4D"/>
                </a:solidFill>
                <a:latin typeface="+mn-lt"/>
              </a:rPr>
              <a:t>Each trace generates a separate watershed “run” folder in the forecast</a:t>
            </a:r>
          </a:p>
          <a:p>
            <a:pPr lvl="1">
              <a:buFont typeface="Wingdings" panose="05000000000000000000" pitchFamily="2" charset="2"/>
              <a:buChar char="§"/>
            </a:pPr>
            <a:endParaRPr lang="en-US" sz="1600" dirty="0">
              <a:solidFill>
                <a:srgbClr val="172B4D"/>
              </a:solidFill>
              <a:latin typeface="+mn-lt"/>
            </a:endParaRPr>
          </a:p>
          <a:p>
            <a:pPr lvl="1">
              <a:buFont typeface="Wingdings" panose="05000000000000000000" pitchFamily="2" charset="2"/>
              <a:buChar char="§"/>
            </a:pPr>
            <a:r>
              <a:rPr lang="en-US" sz="1600" dirty="0">
                <a:solidFill>
                  <a:srgbClr val="172B4D"/>
                </a:solidFill>
                <a:latin typeface="+mn-lt"/>
              </a:rPr>
              <a:t>Results in separate </a:t>
            </a:r>
            <a:r>
              <a:rPr lang="en-US" sz="1600" dirty="0" err="1">
                <a:solidFill>
                  <a:srgbClr val="172B4D"/>
                </a:solidFill>
                <a:latin typeface="+mn-lt"/>
              </a:rPr>
              <a:t>forecast.dss</a:t>
            </a:r>
            <a:r>
              <a:rPr lang="en-US" sz="1600" dirty="0">
                <a:solidFill>
                  <a:srgbClr val="172B4D"/>
                </a:solidFill>
                <a:latin typeface="+mn-lt"/>
              </a:rPr>
              <a:t> files, then rolled into a master </a:t>
            </a:r>
            <a:r>
              <a:rPr lang="en-US" sz="1600" dirty="0" err="1">
                <a:solidFill>
                  <a:srgbClr val="172B4D"/>
                </a:solidFill>
                <a:latin typeface="+mn-lt"/>
              </a:rPr>
              <a:t>forecast.dss</a:t>
            </a:r>
            <a:r>
              <a:rPr lang="en-US" sz="1600" dirty="0">
                <a:solidFill>
                  <a:srgbClr val="172B4D"/>
                </a:solidFill>
                <a:latin typeface="+mn-lt"/>
              </a:rPr>
              <a:t> at end.</a:t>
            </a:r>
          </a:p>
          <a:p>
            <a:pPr lvl="1">
              <a:buFont typeface="Wingdings" panose="05000000000000000000" pitchFamily="2" charset="2"/>
              <a:buChar char="§"/>
            </a:pPr>
            <a:endParaRPr lang="en-US" sz="1600" dirty="0">
              <a:solidFill>
                <a:srgbClr val="172B4D"/>
              </a:solidFill>
              <a:latin typeface="+mn-lt"/>
            </a:endParaRPr>
          </a:p>
          <a:p>
            <a:pPr lvl="1">
              <a:buFont typeface="Wingdings" panose="05000000000000000000" pitchFamily="2" charset="2"/>
              <a:buChar char="§"/>
            </a:pPr>
            <a:endParaRPr lang="en-US" sz="1600" dirty="0">
              <a:solidFill>
                <a:srgbClr val="172B4D"/>
              </a:solidFill>
              <a:latin typeface="+mn-lt"/>
            </a:endParaRPr>
          </a:p>
          <a:p>
            <a:pPr marL="0" lvl="1" indent="0">
              <a:buNone/>
            </a:pPr>
            <a:r>
              <a:rPr lang="en-US" sz="1800" dirty="0">
                <a:solidFill>
                  <a:srgbClr val="172B4D"/>
                </a:solidFill>
                <a:latin typeface="+mn-lt"/>
              </a:rPr>
              <a:t>Current Limitations</a:t>
            </a:r>
          </a:p>
          <a:p>
            <a:pPr lvl="1">
              <a:buFont typeface="Wingdings" panose="05000000000000000000" pitchFamily="2" charset="2"/>
              <a:buChar char="§"/>
            </a:pPr>
            <a:r>
              <a:rPr lang="en-US" sz="1600" dirty="0">
                <a:solidFill>
                  <a:srgbClr val="172B4D"/>
                </a:solidFill>
                <a:latin typeface="+mn-lt"/>
              </a:rPr>
              <a:t>Ensemble input data only from HEC-DSS, not CWMS Database</a:t>
            </a:r>
          </a:p>
          <a:p>
            <a:pPr lvl="1">
              <a:buFont typeface="Wingdings" panose="05000000000000000000" pitchFamily="2" charset="2"/>
              <a:buChar char="§"/>
            </a:pPr>
            <a:endParaRPr lang="en-US" sz="1600" dirty="0">
              <a:solidFill>
                <a:srgbClr val="172B4D"/>
              </a:solidFill>
              <a:latin typeface="+mn-lt"/>
            </a:endParaRPr>
          </a:p>
          <a:p>
            <a:pPr lvl="1">
              <a:buFont typeface="Wingdings" panose="05000000000000000000" pitchFamily="2" charset="2"/>
              <a:buChar char="§"/>
            </a:pPr>
            <a:r>
              <a:rPr lang="en-US" sz="1600" dirty="0">
                <a:solidFill>
                  <a:srgbClr val="172B4D"/>
                </a:solidFill>
                <a:latin typeface="+mn-lt"/>
              </a:rPr>
              <a:t>Gridded ensembles not yet supported</a:t>
            </a:r>
          </a:p>
          <a:p>
            <a:pPr lvl="1">
              <a:buFont typeface="Wingdings" panose="05000000000000000000" pitchFamily="2" charset="2"/>
              <a:buChar char="§"/>
            </a:pPr>
            <a:endParaRPr lang="en-US" sz="1600" dirty="0">
              <a:solidFill>
                <a:srgbClr val="172B4D"/>
              </a:solidFill>
              <a:latin typeface="+mn-lt"/>
            </a:endParaRPr>
          </a:p>
          <a:p>
            <a:pPr lvl="1">
              <a:buFont typeface="Wingdings" panose="05000000000000000000" pitchFamily="2" charset="2"/>
              <a:buChar char="§"/>
            </a:pPr>
            <a:r>
              <a:rPr lang="en-US" sz="1600" dirty="0">
                <a:solidFill>
                  <a:srgbClr val="172B4D"/>
                </a:solidFill>
                <a:latin typeface="+mn-lt"/>
              </a:rPr>
              <a:t>Lacks dedicated tools for reviewing and analyzing results</a:t>
            </a:r>
          </a:p>
        </p:txBody>
      </p:sp>
      <p:pic>
        <p:nvPicPr>
          <p:cNvPr id="5" name="Picture 4">
            <a:extLst>
              <a:ext uri="{FF2B5EF4-FFF2-40B4-BE49-F238E27FC236}">
                <a16:creationId xmlns:a16="http://schemas.microsoft.com/office/drawing/2014/main" id="{5EC07868-E235-04E9-03B9-B2616240AE2F}"/>
              </a:ext>
            </a:extLst>
          </p:cNvPr>
          <p:cNvPicPr>
            <a:picLocks noChangeAspect="1"/>
          </p:cNvPicPr>
          <p:nvPr/>
        </p:nvPicPr>
        <p:blipFill>
          <a:blip r:embed="rId3"/>
          <a:stretch>
            <a:fillRect/>
          </a:stretch>
        </p:blipFill>
        <p:spPr>
          <a:xfrm>
            <a:off x="5792184" y="914400"/>
            <a:ext cx="5444956" cy="5648632"/>
          </a:xfrm>
          <a:prstGeom prst="rect">
            <a:avLst/>
          </a:prstGeom>
        </p:spPr>
      </p:pic>
    </p:spTree>
    <p:extLst>
      <p:ext uri="{BB962C8B-B14F-4D97-AF65-F5344CB8AC3E}">
        <p14:creationId xmlns:p14="http://schemas.microsoft.com/office/powerpoint/2010/main" val="1313079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23466</TotalTime>
  <Words>187</Words>
  <Application>Microsoft Office PowerPoint</Application>
  <PresentationFormat>Widescreen</PresentationFormat>
  <Paragraphs>47</Paragraphs>
  <Slides>4</Slides>
  <Notes>3</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4</vt:i4>
      </vt:variant>
    </vt:vector>
  </HeadingPairs>
  <TitlesOfParts>
    <vt:vector size="15" baseType="lpstr">
      <vt:lpstr>-apple-system</vt: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Forecasting with Ensembles in CWMS</vt:lpstr>
      <vt:lpstr>HEC-ResSIm Ensemble Compute</vt:lpstr>
      <vt:lpstr>CAVI Ensemble Compute</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531</cp:revision>
  <dcterms:created xsi:type="dcterms:W3CDTF">2017-02-20T05:10:01Z</dcterms:created>
  <dcterms:modified xsi:type="dcterms:W3CDTF">2025-02-10T21:01:46Z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