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gif"/>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2.xml" ContentType="application/vnd.openxmlformats-officedocument.theme+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media/image10.jpg" ContentType="image/jpe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206" r:id="rId4"/>
    <p:sldMasterId id="2147484142" r:id="rId5"/>
    <p:sldMasterId id="2147484175" r:id="rId6"/>
  </p:sldMasterIdLst>
  <p:notesMasterIdLst>
    <p:notesMasterId r:id="rId44"/>
  </p:notesMasterIdLst>
  <p:handoutMasterIdLst>
    <p:handoutMasterId r:id="rId45"/>
  </p:handoutMasterIdLst>
  <p:sldIdLst>
    <p:sldId id="453" r:id="rId7"/>
    <p:sldId id="292" r:id="rId8"/>
    <p:sldId id="603" r:id="rId9"/>
    <p:sldId id="592" r:id="rId10"/>
    <p:sldId id="445" r:id="rId11"/>
    <p:sldId id="446" r:id="rId12"/>
    <p:sldId id="588" r:id="rId13"/>
    <p:sldId id="448" r:id="rId14"/>
    <p:sldId id="451" r:id="rId15"/>
    <p:sldId id="604" r:id="rId16"/>
    <p:sldId id="452" r:id="rId17"/>
    <p:sldId id="591" r:id="rId18"/>
    <p:sldId id="589" r:id="rId19"/>
    <p:sldId id="605" r:id="rId20"/>
    <p:sldId id="601" r:id="rId21"/>
    <p:sldId id="619" r:id="rId22"/>
    <p:sldId id="596" r:id="rId23"/>
    <p:sldId id="626" r:id="rId24"/>
    <p:sldId id="616" r:id="rId25"/>
    <p:sldId id="599" r:id="rId26"/>
    <p:sldId id="460" r:id="rId27"/>
    <p:sldId id="593" r:id="rId28"/>
    <p:sldId id="590" r:id="rId29"/>
    <p:sldId id="608" r:id="rId30"/>
    <p:sldId id="622" r:id="rId31"/>
    <p:sldId id="621" r:id="rId32"/>
    <p:sldId id="595" r:id="rId33"/>
    <p:sldId id="623" r:id="rId34"/>
    <p:sldId id="600" r:id="rId35"/>
    <p:sldId id="597" r:id="rId36"/>
    <p:sldId id="612" r:id="rId37"/>
    <p:sldId id="594" r:id="rId38"/>
    <p:sldId id="464" r:id="rId39"/>
    <p:sldId id="613" r:id="rId40"/>
    <p:sldId id="625" r:id="rId41"/>
    <p:sldId id="466" r:id="rId42"/>
    <p:sldId id="447" r:id="rId4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76" userDrawn="1">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69"/>
    <a:srgbClr val="009E5E"/>
    <a:srgbClr val="00DA82"/>
    <a:srgbClr val="588824"/>
    <a:srgbClr val="49701E"/>
    <a:srgbClr val="7ABC32"/>
    <a:srgbClr val="00FF99"/>
    <a:srgbClr val="81ABFF"/>
    <a:srgbClr val="00FF00"/>
    <a:srgbClr val="004EEA"/>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78" autoAdjust="0"/>
    <p:restoredTop sz="97436" autoAdjust="0"/>
  </p:normalViewPr>
  <p:slideViewPr>
    <p:cSldViewPr snapToGrid="0">
      <p:cViewPr varScale="1">
        <p:scale>
          <a:sx n="61" d="100"/>
          <a:sy n="61" d="100"/>
        </p:scale>
        <p:origin x="84" y="252"/>
      </p:cViewPr>
      <p:guideLst>
        <p:guide orient="horz" pos="4176"/>
        <p:guide pos="384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00" d="100"/>
        <a:sy n="100" d="100"/>
      </p:scale>
      <p:origin x="0" y="0"/>
    </p:cViewPr>
  </p:sorterViewPr>
  <p:notesViewPr>
    <p:cSldViewPr snapToGrid="0" showGuides="1">
      <p:cViewPr varScale="1">
        <p:scale>
          <a:sx n="120" d="100"/>
          <a:sy n="120" d="100"/>
        </p:scale>
        <p:origin x="4104" y="10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viewProps" Target="viewProps.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theme" Target="theme/theme1.xml"/><Relationship Id="rId8" Type="http://schemas.openxmlformats.org/officeDocument/2006/relationships/slide" Target="slides/slide2.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presProps" Target="presProps.xml"/><Relationship Id="rId20" Type="http://schemas.openxmlformats.org/officeDocument/2006/relationships/slide" Target="slides/slide14.xml"/><Relationship Id="rId41" Type="http://schemas.openxmlformats.org/officeDocument/2006/relationships/slide" Target="slides/slide35.xml"/><Relationship Id="rId1" Type="http://schemas.openxmlformats.org/officeDocument/2006/relationships/customXml" Target="../customXml/item1.xml"/><Relationship Id="rId6" Type="http://schemas.openxmlformats.org/officeDocument/2006/relationships/slideMaster" Target="slideMasters/slideMaster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1/17/2025</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1/17/2025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cumulus.corps.cloud/"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lphaUcPeriod" startAt="2"/>
            </a:pPr>
            <a:r>
              <a:rPr lang="en-US" dirty="0"/>
              <a:t>Overview</a:t>
            </a:r>
          </a:p>
          <a:p>
            <a:pPr marL="685800" lvl="1" indent="-228600">
              <a:buFont typeface="+mj-lt"/>
              <a:buAutoNum type="arabicPeriod"/>
            </a:pPr>
            <a:r>
              <a:rPr lang="en-US" dirty="0"/>
              <a:t>There are two categories </a:t>
            </a:r>
            <a:r>
              <a:rPr lang="en-US" baseline="0" dirty="0"/>
              <a:t>of </a:t>
            </a:r>
            <a:r>
              <a:rPr lang="en-US" dirty="0"/>
              <a:t>real-time</a:t>
            </a:r>
            <a:r>
              <a:rPr lang="en-US" baseline="0" dirty="0"/>
              <a:t> data:</a:t>
            </a:r>
            <a:endParaRPr lang="en-US" dirty="0"/>
          </a:p>
          <a:p>
            <a:pPr marL="1143000" lvl="2" indent="-228600">
              <a:buFont typeface="+mj-lt"/>
              <a:buAutoNum type="alphaLcPeriod"/>
            </a:pPr>
            <a:r>
              <a:rPr lang="en-US" dirty="0"/>
              <a:t>Time Series</a:t>
            </a:r>
          </a:p>
          <a:p>
            <a:pPr marL="1143000" lvl="2" indent="-228600">
              <a:buFont typeface="+mj-lt"/>
              <a:buAutoNum type="alphaLcPeriod"/>
            </a:pPr>
            <a:r>
              <a:rPr lang="en-US" dirty="0"/>
              <a:t>Grids</a:t>
            </a:r>
          </a:p>
          <a:p>
            <a:pPr marL="685800" lvl="1" indent="-228600">
              <a:buFont typeface="+mj-lt"/>
              <a:buAutoNum type="arabicPeriod"/>
            </a:pPr>
            <a:r>
              <a:rPr lang="en-US" dirty="0"/>
              <a:t>CWMS Data Sources include:</a:t>
            </a:r>
          </a:p>
          <a:p>
            <a:pPr marL="1143000" lvl="2" indent="-228600">
              <a:buFont typeface="+mj-lt"/>
              <a:buAutoNum type="alphaLcPeriod"/>
            </a:pPr>
            <a:r>
              <a:rPr lang="en-US" dirty="0"/>
              <a:t>USGS and USACE gaging station networks</a:t>
            </a:r>
          </a:p>
          <a:p>
            <a:pPr marL="1143000" lvl="2" indent="-228600">
              <a:buFont typeface="+mj-lt"/>
              <a:buAutoNum type="alphaLcPeriod"/>
            </a:pPr>
            <a:r>
              <a:rPr lang="en-US" dirty="0"/>
              <a:t>National Weather Service meteorological data products</a:t>
            </a:r>
          </a:p>
          <a:p>
            <a:pPr marL="1657350" lvl="3" indent="-285750">
              <a:buFont typeface="+mj-lt"/>
              <a:buAutoNum type="romanLcPeriod"/>
            </a:pPr>
            <a:r>
              <a:rPr lang="en-US" dirty="0"/>
              <a:t>USACE Cumulus gridded data web service</a:t>
            </a:r>
          </a:p>
          <a:p>
            <a:pPr marL="1143000" lvl="2" indent="-228600">
              <a:buFont typeface="+mj-lt"/>
              <a:buAutoNum type="alphaLcPeriod"/>
            </a:pPr>
            <a:r>
              <a:rPr lang="en-US" dirty="0"/>
              <a:t>Other agencies gaging station networks</a:t>
            </a:r>
          </a:p>
          <a:p>
            <a:pPr marL="685800" lvl="1" indent="-228600">
              <a:buFont typeface="+mj-lt"/>
              <a:buAutoNum type="arabicPeriod"/>
            </a:pPr>
            <a:r>
              <a:rPr lang="en-US" dirty="0"/>
              <a:t>CWMS Data Processing is done through manual and automated means for:</a:t>
            </a:r>
          </a:p>
          <a:p>
            <a:pPr marL="1143000" lvl="2" indent="-228600">
              <a:buFont typeface="+mj-lt"/>
              <a:buAutoNum type="alphaLcPeriod"/>
            </a:pPr>
            <a:r>
              <a:rPr lang="en-US" dirty="0"/>
              <a:t>Time Series Data</a:t>
            </a:r>
          </a:p>
          <a:p>
            <a:pPr marL="1657350" lvl="3" indent="-285750">
              <a:buFont typeface="+mj-lt"/>
              <a:buAutoNum type="romanLcPeriod"/>
            </a:pPr>
            <a:r>
              <a:rPr lang="en-US" dirty="0"/>
              <a:t>Manual Data Quality Control through the CWMS/</a:t>
            </a:r>
            <a:r>
              <a:rPr lang="en-US" dirty="0" err="1"/>
              <a:t>CWMSVue</a:t>
            </a:r>
            <a:r>
              <a:rPr lang="en-US" dirty="0"/>
              <a:t> Validation Editor</a:t>
            </a:r>
          </a:p>
          <a:p>
            <a:pPr marL="1657350" lvl="3" indent="-285750">
              <a:buFont typeface="+mj-lt"/>
              <a:buAutoNum type="romanLcPeriod"/>
            </a:pPr>
            <a:r>
              <a:rPr lang="en-US" dirty="0" err="1"/>
              <a:t>OpenDCS</a:t>
            </a:r>
            <a:r>
              <a:rPr lang="en-US" dirty="0"/>
              <a:t> CWMS Computational Processor (CCP)</a:t>
            </a:r>
          </a:p>
          <a:p>
            <a:pPr marL="1657350" lvl="3" indent="-285750">
              <a:buFont typeface="+mj-lt"/>
              <a:buAutoNum type="romanLcPeriod"/>
            </a:pPr>
            <a:r>
              <a:rPr lang="en-US" dirty="0"/>
              <a:t>DSS Scripting</a:t>
            </a:r>
          </a:p>
          <a:p>
            <a:pPr marL="1200150" lvl="2" indent="-285750">
              <a:buFont typeface="+mj-lt"/>
              <a:buAutoNum type="alphaLcPeriod"/>
            </a:pPr>
            <a:r>
              <a:rPr lang="en-US" dirty="0"/>
              <a:t>Gridded Data</a:t>
            </a:r>
          </a:p>
          <a:p>
            <a:pPr marL="1657350" lvl="3" indent="-285750">
              <a:buFont typeface="+mj-lt"/>
              <a:buAutoNum type="alphaLcPeriod"/>
            </a:pPr>
            <a:r>
              <a:rPr lang="en-US" dirty="0"/>
              <a:t>Manual Edits using HEC-</a:t>
            </a:r>
            <a:r>
              <a:rPr lang="en-US" dirty="0" err="1"/>
              <a:t>MetVue</a:t>
            </a:r>
            <a:r>
              <a:rPr lang="en-US" dirty="0"/>
              <a:t> Interactive Features</a:t>
            </a:r>
          </a:p>
          <a:p>
            <a:pPr marL="1657350" lvl="3" indent="-285750">
              <a:buFont typeface="+mj-lt"/>
              <a:buAutoNum type="alphaLcPeriod"/>
            </a:pPr>
            <a:r>
              <a:rPr lang="en-US" dirty="0"/>
              <a:t>Automatic Processing based on HEC-</a:t>
            </a:r>
            <a:r>
              <a:rPr lang="en-US" dirty="0" err="1"/>
              <a:t>MetVue</a:t>
            </a:r>
            <a:r>
              <a:rPr lang="en-US" dirty="0"/>
              <a:t> project and session settings</a:t>
            </a:r>
          </a:p>
          <a:p>
            <a:pPr marL="2114550" lvl="4" indent="-285750">
              <a:buFont typeface="+mj-lt"/>
              <a:buAutoNum type="romanLcPeriod"/>
            </a:pPr>
            <a:r>
              <a:rPr lang="en-US" dirty="0"/>
              <a:t>Missing Data Filing</a:t>
            </a:r>
          </a:p>
          <a:p>
            <a:pPr marL="2114550" lvl="4" indent="-285750">
              <a:buFont typeface="+mj-lt"/>
              <a:buAutoNum type="romanLcPeriod"/>
            </a:pPr>
            <a:r>
              <a:rPr lang="en-US" dirty="0"/>
              <a:t>Dataset Merging</a:t>
            </a:r>
          </a:p>
          <a:p>
            <a:pPr marL="2114550" lvl="4" indent="-285750">
              <a:buFont typeface="+mj-lt"/>
              <a:buAutoNum type="romanLcPeriod"/>
            </a:pPr>
            <a:r>
              <a:rPr lang="en-US" dirty="0"/>
              <a:t>Temporal Aggregation/Disaggregation</a:t>
            </a:r>
          </a:p>
          <a:p>
            <a:pPr marL="2114550" lvl="4" indent="-285750">
              <a:buFont typeface="+mj-lt"/>
              <a:buAutoNum type="romanLcPeriod"/>
            </a:pPr>
            <a:r>
              <a:rPr lang="en-US" dirty="0"/>
              <a:t>Spatial Aggregation/Averaging</a:t>
            </a:r>
          </a:p>
          <a:p>
            <a:pPr marL="2114550" lvl="4" indent="-285750">
              <a:buFont typeface="+mj-lt"/>
              <a:buAutoNum type="romanLcPeriod"/>
            </a:pPr>
            <a:r>
              <a:rPr lang="en-US" dirty="0" err="1"/>
              <a:t>MetInterp</a:t>
            </a:r>
            <a:r>
              <a:rPr lang="en-US" dirty="0"/>
              <a:t> Point-to-TIN/Grid Spatial Interpolation</a:t>
            </a:r>
          </a:p>
          <a:p>
            <a:pPr marL="685800" lvl="1" indent="-228600">
              <a:buFont typeface="+mj-lt"/>
              <a:buAutoNum type="arabicPeriod"/>
            </a:pPr>
            <a:r>
              <a:rPr lang="en-US" dirty="0"/>
              <a:t>Data</a:t>
            </a:r>
            <a:r>
              <a:rPr lang="en-US" baseline="0" dirty="0"/>
              <a:t> is stored in two different storage systems:</a:t>
            </a:r>
            <a:endParaRPr lang="en-US" dirty="0"/>
          </a:p>
          <a:p>
            <a:pPr marL="1143000" lvl="2" indent="-228600">
              <a:buFont typeface="+mj-lt"/>
              <a:buAutoNum type="alphaLcPeriod"/>
            </a:pPr>
            <a:r>
              <a:rPr lang="en-US" dirty="0"/>
              <a:t>CWMS Oracle database</a:t>
            </a:r>
          </a:p>
          <a:p>
            <a:pPr marL="1143000" lvl="2" indent="-228600">
              <a:buFont typeface="+mj-lt"/>
              <a:buAutoNum type="alphaLcPeriod"/>
            </a:pPr>
            <a:r>
              <a:rPr lang="en-US" dirty="0"/>
              <a:t>Remote and Local DSS files</a:t>
            </a:r>
          </a:p>
          <a:p>
            <a:pPr marL="685800" lvl="1" indent="-228600">
              <a:buFont typeface="+mj-lt"/>
              <a:buAutoNum type="arabicPeriod"/>
            </a:pPr>
            <a:r>
              <a:rPr lang="en-US" dirty="0"/>
              <a:t>CWMS Data Acquisition and Access Modes</a:t>
            </a:r>
          </a:p>
          <a:p>
            <a:pPr marL="1143000" lvl="2" indent="-228600">
              <a:buFont typeface="+mj-lt"/>
              <a:buAutoNum type="alphaLcPeriod"/>
            </a:pPr>
            <a:r>
              <a:rPr lang="en-US" dirty="0"/>
              <a:t>Data Acquisition is based on:</a:t>
            </a:r>
          </a:p>
          <a:p>
            <a:pPr marL="1657350" lvl="3" indent="-285750">
              <a:buFont typeface="+mj-lt"/>
              <a:buAutoNum type="romanLcPeriod"/>
            </a:pPr>
            <a:r>
              <a:rPr lang="en-US" dirty="0"/>
              <a:t>Realtime telemetry</a:t>
            </a:r>
          </a:p>
          <a:p>
            <a:pPr marL="1657350" lvl="3" indent="-285750">
              <a:buFont typeface="+mj-lt"/>
              <a:buAutoNum type="romanLcPeriod"/>
            </a:pPr>
            <a:r>
              <a:rPr lang="en-US" dirty="0"/>
              <a:t>Federal/State/Local Direct Data Exchange</a:t>
            </a:r>
          </a:p>
          <a:p>
            <a:pPr marL="1657350" lvl="3" indent="-285750">
              <a:buFont typeface="+mj-lt"/>
              <a:buAutoNum type="romanLcPeriod"/>
            </a:pPr>
            <a:r>
              <a:rPr lang="en-US" dirty="0"/>
              <a:t>Federal/State/Local/Public Web Services</a:t>
            </a:r>
          </a:p>
          <a:p>
            <a:pPr marL="1143000" lvl="2" indent="-228600">
              <a:buFont typeface="+mj-lt"/>
              <a:buAutoNum type="alphaLcPeriod"/>
            </a:pPr>
            <a:r>
              <a:rPr lang="en-US" dirty="0"/>
              <a:t>CWMS can run in two different “modes” to access data:</a:t>
            </a:r>
          </a:p>
          <a:p>
            <a:pPr marL="1600200" lvl="3" indent="-228600">
              <a:buFont typeface="+mj-lt"/>
              <a:buAutoNum type="alphaLcPeriod"/>
            </a:pPr>
            <a:r>
              <a:rPr lang="en-US" dirty="0"/>
              <a:t>Client-Server Mode (requires authentication)</a:t>
            </a:r>
          </a:p>
          <a:p>
            <a:pPr marL="1600200" lvl="3" indent="-228600">
              <a:buFont typeface="+mj-lt"/>
              <a:buAutoNum type="alphaLcPeriod"/>
            </a:pPr>
            <a:r>
              <a:rPr lang="en-US" dirty="0"/>
              <a:t>Local (HEC-RTS) mode</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3</a:t>
            </a:fld>
            <a:endParaRPr lang="en-US"/>
          </a:p>
        </p:txBody>
      </p:sp>
    </p:spTree>
    <p:extLst>
      <p:ext uri="{BB962C8B-B14F-4D97-AF65-F5344CB8AC3E}">
        <p14:creationId xmlns:p14="http://schemas.microsoft.com/office/powerpoint/2010/main" val="15481274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16</a:t>
            </a:fld>
            <a:endParaRPr lang="en-US"/>
          </a:p>
        </p:txBody>
      </p:sp>
    </p:spTree>
    <p:extLst>
      <p:ext uri="{BB962C8B-B14F-4D97-AF65-F5344CB8AC3E}">
        <p14:creationId xmlns:p14="http://schemas.microsoft.com/office/powerpoint/2010/main" val="39749112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i="0" dirty="0">
                <a:solidFill>
                  <a:srgbClr val="172B4D"/>
                </a:solidFill>
                <a:effectLst/>
                <a:latin typeface="-apple-system"/>
              </a:rPr>
              <a:t>Cumulus is a gridded meteorological data repository that serves the Corps Water Management and Hydrologic and Hydraulic Communities of Practice.  Cumulus is a web service that provides on-demand data access through its primary website </a:t>
            </a:r>
            <a:r>
              <a:rPr lang="en-US" b="0" i="0" dirty="0">
                <a:solidFill>
                  <a:srgbClr val="172B4D"/>
                </a:solidFill>
                <a:effectLst/>
                <a:latin typeface="-apple-system"/>
                <a:hlinkClick r:id="rId3"/>
              </a:rPr>
              <a:t>https://www.cumulus.corps.cloud</a:t>
            </a:r>
            <a:r>
              <a:rPr lang="en-US" b="0" i="0" dirty="0">
                <a:solidFill>
                  <a:srgbClr val="172B4D"/>
                </a:solidFill>
                <a:effectLst/>
                <a:latin typeface="-apple-system"/>
              </a:rPr>
              <a:t> as well as an (API) that can be used by software programs or other web services to access through custom interface or automated means.  </a:t>
            </a:r>
          </a:p>
          <a:p>
            <a:pPr algn="l"/>
            <a:endParaRPr lang="en-US" b="0" i="0" dirty="0">
              <a:solidFill>
                <a:srgbClr val="172B4D"/>
              </a:solidFill>
              <a:effectLst/>
              <a:latin typeface="-apple-system"/>
            </a:endParaRPr>
          </a:p>
          <a:p>
            <a:pPr algn="l"/>
            <a:r>
              <a:rPr lang="en-US" b="0" i="0" dirty="0">
                <a:solidFill>
                  <a:srgbClr val="172B4D"/>
                </a:solidFill>
                <a:effectLst/>
                <a:latin typeface="-apple-system"/>
              </a:rPr>
              <a:t>Product – Provides a list of all available historic, real-time, and forecast meteorological parameters</a:t>
            </a:r>
          </a:p>
          <a:p>
            <a:pPr algn="l"/>
            <a:r>
              <a:rPr lang="en-US" b="0" i="0" dirty="0">
                <a:solidFill>
                  <a:srgbClr val="172B4D"/>
                </a:solidFill>
                <a:effectLst/>
                <a:latin typeface="-apple-system"/>
              </a:rPr>
              <a:t>Filtered by</a:t>
            </a:r>
          </a:p>
          <a:p>
            <a:pPr lvl="1" algn="l">
              <a:buFont typeface="Arial" panose="020B0604020202020204" pitchFamily="34" charset="0"/>
              <a:buChar char="•"/>
            </a:pPr>
            <a:r>
              <a:rPr lang="en-US" b="0" i="0" dirty="0">
                <a:solidFill>
                  <a:srgbClr val="172B4D"/>
                </a:solidFill>
                <a:effectLst/>
                <a:latin typeface="-apple-system"/>
              </a:rPr>
              <a:t>Corps Office – Filter the applicable watersheds for the selected office</a:t>
            </a:r>
          </a:p>
          <a:p>
            <a:pPr lvl="1" algn="l">
              <a:buFont typeface="Arial" panose="020B0604020202020204" pitchFamily="34" charset="0"/>
              <a:buChar char="•"/>
            </a:pPr>
            <a:r>
              <a:rPr lang="en-US" b="0" i="0" dirty="0">
                <a:solidFill>
                  <a:srgbClr val="172B4D"/>
                </a:solidFill>
                <a:effectLst/>
                <a:latin typeface="-apple-system"/>
              </a:rPr>
              <a:t>Watershed – Determines the clipping extents for the dataset download</a:t>
            </a:r>
          </a:p>
          <a:p>
            <a:pPr lvl="1" algn="l">
              <a:buFont typeface="Arial" panose="020B0604020202020204" pitchFamily="34" charset="0"/>
              <a:buChar char="•"/>
            </a:pPr>
            <a:r>
              <a:rPr lang="en-US" b="0" i="0" dirty="0">
                <a:solidFill>
                  <a:srgbClr val="172B4D"/>
                </a:solidFill>
                <a:effectLst/>
                <a:latin typeface="-apple-system"/>
              </a:rPr>
              <a:t>Time Window – Defines the start and end dates and times for the dataset download</a:t>
            </a:r>
          </a:p>
          <a:p>
            <a:pPr algn="l"/>
            <a:r>
              <a:rPr lang="en-US" b="0" i="0" dirty="0">
                <a:solidFill>
                  <a:srgbClr val="172B4D"/>
                </a:solidFill>
                <a:effectLst/>
                <a:latin typeface="-apple-system"/>
              </a:rPr>
              <a:t>Cumulus is only available through </a:t>
            </a:r>
            <a:r>
              <a:rPr lang="en-US" b="0" i="0" dirty="0" err="1">
                <a:solidFill>
                  <a:srgbClr val="172B4D"/>
                </a:solidFill>
                <a:effectLst/>
                <a:latin typeface="-apple-system"/>
              </a:rPr>
              <a:t>CorpsNet</a:t>
            </a:r>
            <a:r>
              <a:rPr lang="en-US" b="0" i="0" dirty="0">
                <a:solidFill>
                  <a:srgbClr val="172B4D"/>
                </a:solidFill>
                <a:effectLst/>
                <a:latin typeface="-apple-system"/>
              </a:rPr>
              <a:t>. And requires, CAC authentication is required to download datasets.</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17</a:t>
            </a:fld>
            <a:endParaRPr lang="en-US"/>
          </a:p>
        </p:txBody>
      </p:sp>
    </p:spTree>
    <p:extLst>
      <p:ext uri="{BB962C8B-B14F-4D97-AF65-F5344CB8AC3E}">
        <p14:creationId xmlns:p14="http://schemas.microsoft.com/office/powerpoint/2010/main" val="4558158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buFont typeface="+mj-lt"/>
              <a:buNone/>
            </a:pPr>
            <a:r>
              <a:rPr lang="en-US" dirty="0"/>
              <a:t>Gridded Precipitation and Temperature Data Sources</a:t>
            </a:r>
          </a:p>
          <a:p>
            <a:pPr lvl="2">
              <a:buFont typeface="+mj-lt"/>
              <a:buNone/>
            </a:pPr>
            <a:r>
              <a:rPr lang="en-US" dirty="0"/>
              <a:t>Data Sources Overview</a:t>
            </a:r>
          </a:p>
          <a:p>
            <a:pPr lvl="3"/>
            <a:r>
              <a:rPr lang="en-US" dirty="0"/>
              <a:t>River Forecast Centers distribute grids of QPE and QPF (Quantitative Precipitation Estimate/Forecast)</a:t>
            </a:r>
          </a:p>
          <a:p>
            <a:pPr lvl="3"/>
            <a:r>
              <a:rPr lang="en-US" dirty="0"/>
              <a:t>Nationwide grids are available from several sources</a:t>
            </a:r>
          </a:p>
          <a:p>
            <a:pPr lvl="4"/>
            <a:r>
              <a:rPr lang="en-US" dirty="0"/>
              <a:t>National Digital Forecast Database (NDFD)</a:t>
            </a:r>
          </a:p>
          <a:p>
            <a:pPr lvl="4"/>
            <a:r>
              <a:rPr lang="en-US" dirty="0"/>
              <a:t>National Digital Guidance Database (NDGD)</a:t>
            </a:r>
          </a:p>
          <a:p>
            <a:pPr lvl="4"/>
            <a:r>
              <a:rPr lang="en-US" dirty="0"/>
              <a:t>National Center for Environmental Predictions (NCEP)</a:t>
            </a:r>
          </a:p>
          <a:p>
            <a:pPr lvl="4"/>
            <a:r>
              <a:rPr lang="en-US" dirty="0"/>
              <a:t>Weather Prediction Center (WPC)</a:t>
            </a:r>
          </a:p>
          <a:p>
            <a:pPr lvl="4"/>
            <a:r>
              <a:rPr lang="en-US" dirty="0"/>
              <a:t>National Operational Hydrologic Remote Sensing Center (NOHRSC)</a:t>
            </a:r>
          </a:p>
          <a:p>
            <a:pPr lvl="3"/>
            <a:r>
              <a:rPr lang="en-US" dirty="0"/>
              <a:t>Nationwide grids are collected and processed for use in CWMS at the Central Processing Center and can be distributed to your office for use in CWMS modeling</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18</a:t>
            </a:fld>
            <a:endParaRPr lang="en-US"/>
          </a:p>
        </p:txBody>
      </p:sp>
    </p:spTree>
    <p:extLst>
      <p:ext uri="{BB962C8B-B14F-4D97-AF65-F5344CB8AC3E}">
        <p14:creationId xmlns:p14="http://schemas.microsoft.com/office/powerpoint/2010/main" val="12613207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2">
              <a:buFont typeface="+mj-lt"/>
              <a:buNone/>
            </a:pPr>
            <a:r>
              <a:rPr lang="en-US" dirty="0"/>
              <a:t>Data Sources Details</a:t>
            </a:r>
          </a:p>
          <a:p>
            <a:pPr lvl="3"/>
            <a:r>
              <a:rPr lang="en-US" dirty="0"/>
              <a:t>NDFD Precipitation Forecast (QPF)</a:t>
            </a:r>
          </a:p>
          <a:p>
            <a:pPr lvl="4"/>
            <a:r>
              <a:rPr lang="en-US" dirty="0"/>
              <a:t>From National Weather Service National Digital Forecast Database</a:t>
            </a:r>
          </a:p>
          <a:p>
            <a:pPr lvl="4"/>
            <a:r>
              <a:rPr lang="en-US" dirty="0"/>
              <a:t>Resampled to 2km SHG and stored in DSS records at CPC</a:t>
            </a:r>
          </a:p>
          <a:p>
            <a:pPr lvl="4"/>
            <a:r>
              <a:rPr lang="en-US" dirty="0"/>
              <a:t>Can be distributed to division/district offices</a:t>
            </a:r>
          </a:p>
          <a:p>
            <a:pPr lvl="4"/>
            <a:r>
              <a:rPr lang="en-US" dirty="0"/>
              <a:t>Supplement to QPF from River Forecast Center</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19</a:t>
            </a:fld>
            <a:endParaRPr lang="en-US"/>
          </a:p>
        </p:txBody>
      </p:sp>
    </p:spTree>
    <p:extLst>
      <p:ext uri="{BB962C8B-B14F-4D97-AF65-F5344CB8AC3E}">
        <p14:creationId xmlns:p14="http://schemas.microsoft.com/office/powerpoint/2010/main" val="31258279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3">
              <a:buFont typeface="+mj-lt"/>
              <a:buNone/>
            </a:pPr>
            <a:r>
              <a:rPr lang="en-US" dirty="0"/>
              <a:t>NDFD Temperature Forecast</a:t>
            </a:r>
          </a:p>
          <a:p>
            <a:pPr lvl="4"/>
            <a:r>
              <a:rPr lang="en-US" dirty="0"/>
              <a:t>From National Weather Service National Digital Forecast Database</a:t>
            </a:r>
          </a:p>
          <a:p>
            <a:pPr lvl="4"/>
            <a:r>
              <a:rPr lang="en-US" dirty="0"/>
              <a:t>Resampled to 2km SHG and stored in DSS records at CPC</a:t>
            </a:r>
          </a:p>
          <a:p>
            <a:pPr lvl="4"/>
            <a:r>
              <a:rPr lang="en-US" dirty="0"/>
              <a:t>Can be distributed to division/district offices</a:t>
            </a:r>
          </a:p>
          <a:p>
            <a:pPr lvl="4"/>
            <a:r>
              <a:rPr lang="en-US" dirty="0"/>
              <a:t>Available for use in snow forecasts or with Gridded Hamon evaporation</a:t>
            </a:r>
          </a:p>
        </p:txBody>
      </p:sp>
      <p:sp>
        <p:nvSpPr>
          <p:cNvPr id="4" name="Slide Number Placeholder 3"/>
          <p:cNvSpPr>
            <a:spLocks noGrp="1"/>
          </p:cNvSpPr>
          <p:nvPr>
            <p:ph type="sldNum" sz="quarter" idx="5"/>
          </p:nvPr>
        </p:nvSpPr>
        <p:spPr/>
        <p:txBody>
          <a:bodyPr/>
          <a:lstStyle/>
          <a:p>
            <a:fld id="{BC3A86D8-1D95-4DFF-A26B-8F86AC3AC58E}" type="slidenum">
              <a:rPr lang="en-US" smtClean="0"/>
              <a:t>20</a:t>
            </a:fld>
            <a:endParaRPr lang="en-US"/>
          </a:p>
        </p:txBody>
      </p:sp>
    </p:spTree>
    <p:extLst>
      <p:ext uri="{BB962C8B-B14F-4D97-AF65-F5344CB8AC3E}">
        <p14:creationId xmlns:p14="http://schemas.microsoft.com/office/powerpoint/2010/main" val="7039347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3">
              <a:buFont typeface="+mj-lt"/>
              <a:buNone/>
            </a:pPr>
            <a:r>
              <a:rPr lang="en-US" dirty="0"/>
              <a:t>SNODAS grids from NOHRSC</a:t>
            </a:r>
          </a:p>
          <a:p>
            <a:pPr lvl="4"/>
            <a:r>
              <a:rPr lang="en-US" dirty="0"/>
              <a:t>SNODAS is the primary source of gridded snow data used in CWMS snowmelt models in the Corps </a:t>
            </a:r>
          </a:p>
          <a:p>
            <a:pPr lvl="4"/>
            <a:r>
              <a:rPr lang="en-US" dirty="0"/>
              <a:t>Hourly/Daily gridded snow products for conterminous U.S.</a:t>
            </a:r>
          </a:p>
          <a:p>
            <a:pPr lvl="4"/>
            <a:r>
              <a:rPr lang="en-US" dirty="0"/>
              <a:t>Based on an energy balance snow model combined with multi-sensor snow observations</a:t>
            </a:r>
          </a:p>
          <a:p>
            <a:pPr lvl="4"/>
            <a:r>
              <a:rPr lang="en-US" dirty="0"/>
              <a:t>Spatial Resolution: 1 sq km resolution</a:t>
            </a:r>
          </a:p>
          <a:p>
            <a:pPr lvl="4"/>
            <a:r>
              <a:rPr lang="en-US" dirty="0"/>
              <a:t>Available period of record: October 2003 – Present </a:t>
            </a:r>
          </a:p>
          <a:p>
            <a:pPr lvl="4"/>
            <a:r>
              <a:rPr lang="en-US" dirty="0"/>
              <a:t>Additional information available at http://www.nohrsc.noaa.gov/ </a:t>
            </a:r>
          </a:p>
          <a:p>
            <a:pPr lvl="4"/>
            <a:r>
              <a:rPr lang="en-US" dirty="0"/>
              <a:t>	</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21</a:t>
            </a:fld>
            <a:endParaRPr lang="en-US"/>
          </a:p>
        </p:txBody>
      </p:sp>
    </p:spTree>
    <p:extLst>
      <p:ext uri="{BB962C8B-B14F-4D97-AF65-F5344CB8AC3E}">
        <p14:creationId xmlns:p14="http://schemas.microsoft.com/office/powerpoint/2010/main" val="10976438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Real-Time Data Types</a:t>
            </a:r>
          </a:p>
          <a:p>
            <a:pPr lvl="2">
              <a:buFont typeface="+mj-lt"/>
              <a:buNone/>
            </a:pPr>
            <a:r>
              <a:rPr lang="en-US" dirty="0"/>
              <a:t>Time-Series are obtained and transformed in a variety of ways</a:t>
            </a:r>
          </a:p>
          <a:p>
            <a:pPr lvl="3"/>
            <a:r>
              <a:rPr lang="en-US" dirty="0"/>
              <a:t>Time-series can be obtained from direct observation or derived</a:t>
            </a:r>
          </a:p>
          <a:p>
            <a:pPr lvl="4"/>
            <a:r>
              <a:rPr lang="en-US" dirty="0">
                <a:cs typeface="Times New Roman" panose="02020603050405020304" pitchFamily="18" charset="0"/>
              </a:rPr>
              <a:t>Examples of time-series data from direct observations </a:t>
            </a:r>
          </a:p>
          <a:p>
            <a:pPr lvl="5"/>
            <a:r>
              <a:rPr lang="en-US" dirty="0">
                <a:latin typeface="Times New Roman" panose="02020603050405020304" pitchFamily="18" charset="0"/>
                <a:cs typeface="Times New Roman" panose="02020603050405020304" pitchFamily="18" charset="0"/>
              </a:rPr>
              <a:t>River stage gage</a:t>
            </a:r>
          </a:p>
          <a:p>
            <a:pPr lvl="5"/>
            <a:r>
              <a:rPr lang="en-US" dirty="0">
                <a:latin typeface="Times New Roman" panose="02020603050405020304" pitchFamily="18" charset="0"/>
                <a:cs typeface="Times New Roman" panose="02020603050405020304" pitchFamily="18" charset="0"/>
              </a:rPr>
              <a:t>Precipitation gage</a:t>
            </a:r>
          </a:p>
          <a:p>
            <a:pPr lvl="5"/>
            <a:r>
              <a:rPr lang="en-US" dirty="0">
                <a:latin typeface="Times New Roman" panose="02020603050405020304" pitchFamily="18" charset="0"/>
                <a:cs typeface="Times New Roman" panose="02020603050405020304" pitchFamily="18" charset="0"/>
              </a:rPr>
              <a:t>Thermometer</a:t>
            </a:r>
          </a:p>
          <a:p>
            <a:pPr lvl="4"/>
            <a:r>
              <a:rPr lang="en-US" dirty="0">
                <a:cs typeface="Times New Roman" panose="02020603050405020304" pitchFamily="18" charset="0"/>
              </a:rPr>
              <a:t>Examples of time-series derived using direct observations and computations</a:t>
            </a:r>
          </a:p>
          <a:p>
            <a:pPr lvl="5"/>
            <a:r>
              <a:rPr lang="en-US" dirty="0">
                <a:latin typeface="Times New Roman" panose="02020603050405020304" pitchFamily="18" charset="0"/>
                <a:cs typeface="Times New Roman" panose="02020603050405020304" pitchFamily="18" charset="0"/>
              </a:rPr>
              <a:t>Flow from stage &amp; stage-flow rating</a:t>
            </a:r>
          </a:p>
          <a:p>
            <a:pPr lvl="5"/>
            <a:r>
              <a:rPr lang="en-US" dirty="0">
                <a:latin typeface="Times New Roman" panose="02020603050405020304" pitchFamily="18" charset="0"/>
                <a:cs typeface="Times New Roman" panose="02020603050405020304" pitchFamily="18" charset="0"/>
              </a:rPr>
              <a:t>Storage from elevation &amp; elevation-storage curve</a:t>
            </a:r>
          </a:p>
          <a:p>
            <a:pPr lvl="3"/>
            <a:r>
              <a:rPr lang="en-US" dirty="0">
                <a:cs typeface="Times New Roman" panose="02020603050405020304" pitchFamily="18" charset="0"/>
              </a:rPr>
              <a:t>There are several tools available for processing and </a:t>
            </a:r>
            <a:r>
              <a:rPr lang="en-US" dirty="0" err="1">
                <a:cs typeface="Times New Roman" panose="02020603050405020304" pitchFamily="18" charset="0"/>
              </a:rPr>
              <a:t>modifiying</a:t>
            </a:r>
            <a:r>
              <a:rPr lang="en-US" dirty="0">
                <a:cs typeface="Times New Roman" panose="02020603050405020304" pitchFamily="18" charset="0"/>
              </a:rPr>
              <a:t> time series </a:t>
            </a:r>
            <a:r>
              <a:rPr lang="en-US" dirty="0"/>
              <a:t>data.</a:t>
            </a:r>
          </a:p>
          <a:p>
            <a:pPr lvl="4"/>
            <a:r>
              <a:rPr lang="en-US" dirty="0"/>
              <a:t>CWMS and </a:t>
            </a:r>
            <a:r>
              <a:rPr lang="en-US" dirty="0" err="1"/>
              <a:t>CWMSVue</a:t>
            </a:r>
            <a:r>
              <a:rPr lang="en-US" dirty="0"/>
              <a:t> Data Validation Editor</a:t>
            </a:r>
          </a:p>
          <a:p>
            <a:pPr lvl="4"/>
            <a:r>
              <a:rPr lang="en-US" dirty="0"/>
              <a:t>CWMS Computational Processor (CCP)</a:t>
            </a:r>
          </a:p>
          <a:p>
            <a:pPr lvl="4"/>
            <a:r>
              <a:rPr lang="en-US" dirty="0"/>
              <a:t>DSS Math functions and Scripts</a:t>
            </a:r>
          </a:p>
        </p:txBody>
      </p:sp>
      <p:sp>
        <p:nvSpPr>
          <p:cNvPr id="4" name="Slide Number Placeholder 3"/>
          <p:cNvSpPr>
            <a:spLocks noGrp="1"/>
          </p:cNvSpPr>
          <p:nvPr>
            <p:ph type="sldNum" sz="quarter" idx="5"/>
          </p:nvPr>
        </p:nvSpPr>
        <p:spPr/>
        <p:txBody>
          <a:bodyPr/>
          <a:lstStyle/>
          <a:p>
            <a:fld id="{BC3A86D8-1D95-4DFF-A26B-8F86AC3AC58E}" type="slidenum">
              <a:rPr lang="en-US" smtClean="0"/>
              <a:t>23</a:t>
            </a:fld>
            <a:endParaRPr lang="en-US"/>
          </a:p>
        </p:txBody>
      </p:sp>
    </p:spTree>
    <p:extLst>
      <p:ext uri="{BB962C8B-B14F-4D97-AF65-F5344CB8AC3E}">
        <p14:creationId xmlns:p14="http://schemas.microsoft.com/office/powerpoint/2010/main" val="1102988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2">
              <a:buFont typeface="+mj-lt"/>
              <a:buNone/>
            </a:pPr>
            <a:r>
              <a:rPr lang="en-US" dirty="0"/>
              <a:t>Grids are obtained and transformed in a variety of ways</a:t>
            </a:r>
          </a:p>
          <a:p>
            <a:pPr lvl="3"/>
            <a:r>
              <a:rPr lang="en-US" dirty="0"/>
              <a:t>Grids can be obtained from direct observations</a:t>
            </a:r>
          </a:p>
          <a:p>
            <a:pPr lvl="4"/>
            <a:r>
              <a:rPr lang="en-US" dirty="0"/>
              <a:t>RADAR</a:t>
            </a:r>
          </a:p>
          <a:p>
            <a:pPr lvl="4"/>
            <a:r>
              <a:rPr lang="en-US" dirty="0"/>
              <a:t>Remote Sensing (from Satellite or Aircraft)</a:t>
            </a:r>
          </a:p>
          <a:p>
            <a:pPr lvl="3"/>
            <a:r>
              <a:rPr lang="en-US" dirty="0"/>
              <a:t>Grids can be derived from direct observations (point or gridded).</a:t>
            </a:r>
          </a:p>
          <a:p>
            <a:pPr lvl="4"/>
            <a:r>
              <a:rPr lang="en-US" dirty="0"/>
              <a:t>Interpretation of Remote Sensing products</a:t>
            </a:r>
          </a:p>
          <a:p>
            <a:pPr lvl="4"/>
            <a:r>
              <a:rPr lang="en-US" dirty="0"/>
              <a:t>Interpolation from point measurements to TIN (Triangulated Irregular Network) and Grid.</a:t>
            </a:r>
          </a:p>
          <a:p>
            <a:pPr lvl="4"/>
            <a:r>
              <a:rPr lang="en-US" dirty="0"/>
              <a:t>There are many derived grids available from Weather Service Models/Processes</a:t>
            </a:r>
          </a:p>
          <a:p>
            <a:pPr lvl="5"/>
            <a:r>
              <a:rPr lang="en-US" dirty="0"/>
              <a:t>RTMA (Real-Time-</a:t>
            </a:r>
            <a:r>
              <a:rPr lang="en-US" dirty="0" err="1"/>
              <a:t>Mezzoscale</a:t>
            </a:r>
            <a:r>
              <a:rPr lang="en-US" dirty="0"/>
              <a:t>-Analysis)</a:t>
            </a:r>
          </a:p>
          <a:p>
            <a:pPr lvl="5"/>
            <a:r>
              <a:rPr lang="en-US" dirty="0"/>
              <a:t>MRMS (Multi-Radar-Multi-Sensor)</a:t>
            </a:r>
          </a:p>
          <a:p>
            <a:pPr lvl="5"/>
            <a:r>
              <a:rPr lang="en-US" dirty="0"/>
              <a:t>SNODAS (</a:t>
            </a:r>
            <a:r>
              <a:rPr lang="en-US" dirty="0" err="1"/>
              <a:t>SNOw</a:t>
            </a:r>
            <a:r>
              <a:rPr lang="en-US" dirty="0"/>
              <a:t> Data Assimilation System)</a:t>
            </a:r>
          </a:p>
          <a:p>
            <a:pPr lvl="5"/>
            <a:r>
              <a:rPr lang="en-US" dirty="0"/>
              <a:t>HRRR (High-Resolution-Rapid-Refresh)</a:t>
            </a:r>
          </a:p>
          <a:p>
            <a:pPr lvl="5"/>
            <a:r>
              <a:rPr lang="en-US" dirty="0"/>
              <a:t>Others</a:t>
            </a:r>
          </a:p>
          <a:p>
            <a:pPr marL="1371600" marR="0" lvl="3" indent="0" algn="l" defTabSz="914400" rtl="0" eaLnBrk="1" fontAlgn="auto" latinLnBrk="0" hangingPunct="1">
              <a:lnSpc>
                <a:spcPct val="100000"/>
              </a:lnSpc>
              <a:spcBef>
                <a:spcPts val="0"/>
              </a:spcBef>
              <a:spcAft>
                <a:spcPts val="0"/>
              </a:spcAft>
              <a:buClrTx/>
              <a:buSzTx/>
              <a:buFontTx/>
              <a:buNone/>
              <a:tabLst/>
              <a:defRPr/>
            </a:pPr>
            <a:r>
              <a:rPr lang="en-US" dirty="0"/>
              <a:t>HEC-</a:t>
            </a:r>
            <a:r>
              <a:rPr lang="en-US" dirty="0" err="1"/>
              <a:t>MetVue</a:t>
            </a:r>
            <a:r>
              <a:rPr lang="en-US" dirty="0"/>
              <a:t> offers a number of spatial data processing methods:</a:t>
            </a:r>
          </a:p>
          <a:p>
            <a:pPr marL="1371600" marR="0" lvl="3" indent="0" algn="l" defTabSz="914400" rtl="0" eaLnBrk="1" fontAlgn="auto" latinLnBrk="0" hangingPunct="1">
              <a:lnSpc>
                <a:spcPct val="100000"/>
              </a:lnSpc>
              <a:spcBef>
                <a:spcPts val="0"/>
              </a:spcBef>
              <a:spcAft>
                <a:spcPts val="0"/>
              </a:spcAft>
              <a:buClrTx/>
              <a:buSzTx/>
              <a:buFontTx/>
              <a:buNone/>
              <a:tabLst/>
              <a:defRPr/>
            </a:pPr>
            <a:r>
              <a:rPr lang="en-US" dirty="0"/>
              <a:t>	Missing Data Filing</a:t>
            </a:r>
          </a:p>
          <a:p>
            <a:pPr marL="1371600" marR="0" lvl="3" indent="0" algn="l" defTabSz="914400" rtl="0" eaLnBrk="1" fontAlgn="auto" latinLnBrk="0" hangingPunct="1">
              <a:lnSpc>
                <a:spcPct val="100000"/>
              </a:lnSpc>
              <a:spcBef>
                <a:spcPts val="0"/>
              </a:spcBef>
              <a:spcAft>
                <a:spcPts val="0"/>
              </a:spcAft>
              <a:buClrTx/>
              <a:buSzTx/>
              <a:buFontTx/>
              <a:buNone/>
              <a:tabLst/>
              <a:defRPr/>
            </a:pPr>
            <a:r>
              <a:rPr lang="en-US" dirty="0"/>
              <a:t>	Dataset Merging</a:t>
            </a:r>
          </a:p>
          <a:p>
            <a:pPr marL="1371600" marR="0" lvl="3" indent="0" algn="l" defTabSz="914400" rtl="0" eaLnBrk="1" fontAlgn="auto" latinLnBrk="0" hangingPunct="1">
              <a:lnSpc>
                <a:spcPct val="100000"/>
              </a:lnSpc>
              <a:spcBef>
                <a:spcPts val="0"/>
              </a:spcBef>
              <a:spcAft>
                <a:spcPts val="0"/>
              </a:spcAft>
              <a:buClrTx/>
              <a:buSzTx/>
              <a:buFontTx/>
              <a:buNone/>
              <a:tabLst/>
              <a:defRPr/>
            </a:pPr>
            <a:r>
              <a:rPr lang="en-US" dirty="0"/>
              <a:t>	Temporal Aggregation/Disaggregation</a:t>
            </a:r>
          </a:p>
          <a:p>
            <a:pPr marL="1371600" marR="0" lvl="3" indent="0" algn="l" defTabSz="914400" rtl="0" eaLnBrk="1" fontAlgn="auto" latinLnBrk="0" hangingPunct="1">
              <a:lnSpc>
                <a:spcPct val="100000"/>
              </a:lnSpc>
              <a:spcBef>
                <a:spcPts val="0"/>
              </a:spcBef>
              <a:spcAft>
                <a:spcPts val="0"/>
              </a:spcAft>
              <a:buClrTx/>
              <a:buSzTx/>
              <a:buFontTx/>
              <a:buNone/>
              <a:tabLst/>
              <a:defRPr/>
            </a:pPr>
            <a:r>
              <a:rPr lang="en-US" dirty="0"/>
              <a:t>	Spatial Aggregation/Averaging</a:t>
            </a:r>
          </a:p>
          <a:p>
            <a:pPr marL="1371600" marR="0" lvl="3" indent="0" algn="l" defTabSz="914400" rtl="0" eaLnBrk="1" fontAlgn="auto" latinLnBrk="0" hangingPunct="1">
              <a:lnSpc>
                <a:spcPct val="100000"/>
              </a:lnSpc>
              <a:spcBef>
                <a:spcPts val="0"/>
              </a:spcBef>
              <a:spcAft>
                <a:spcPts val="0"/>
              </a:spcAft>
              <a:buClrTx/>
              <a:buSzTx/>
              <a:buFontTx/>
              <a:buNone/>
              <a:tabLst/>
              <a:defRPr/>
            </a:pPr>
            <a:r>
              <a:rPr lang="en-US" dirty="0"/>
              <a:t>	TIN-to-Grid and Grid-to-TIN</a:t>
            </a:r>
          </a:p>
          <a:p>
            <a:pPr marL="1371600" marR="0" lvl="3" indent="0" algn="l" defTabSz="914400" rtl="0" eaLnBrk="1" fontAlgn="auto" latinLnBrk="0" hangingPunct="1">
              <a:lnSpc>
                <a:spcPct val="100000"/>
              </a:lnSpc>
              <a:spcBef>
                <a:spcPts val="0"/>
              </a:spcBef>
              <a:spcAft>
                <a:spcPts val="0"/>
              </a:spcAft>
              <a:buClrTx/>
              <a:buSzTx/>
              <a:buFontTx/>
              <a:buNone/>
              <a:tabLst/>
              <a:defRPr/>
            </a:pPr>
            <a:endParaRPr lang="en-US" dirty="0"/>
          </a:p>
          <a:p>
            <a:pPr marL="1371600" marR="0" lvl="3" indent="0" algn="l" defTabSz="914400" rtl="0" eaLnBrk="1" fontAlgn="auto" latinLnBrk="0" hangingPunct="1">
              <a:lnSpc>
                <a:spcPct val="100000"/>
              </a:lnSpc>
              <a:spcBef>
                <a:spcPts val="0"/>
              </a:spcBef>
              <a:spcAft>
                <a:spcPts val="0"/>
              </a:spcAft>
              <a:buClrTx/>
              <a:buSzTx/>
              <a:buFontTx/>
              <a:buNone/>
              <a:tabLst/>
              <a:defRPr/>
            </a:pPr>
            <a:r>
              <a:rPr lang="en-US" dirty="0"/>
              <a:t>HEC-</a:t>
            </a:r>
            <a:r>
              <a:rPr lang="en-US" dirty="0" err="1"/>
              <a:t>MetVue</a:t>
            </a:r>
            <a:r>
              <a:rPr lang="en-US" dirty="0"/>
              <a:t> also provides for Point-to-TIN or Point-to-Grid </a:t>
            </a:r>
            <a:r>
              <a:rPr lang="en-US" dirty="0" err="1"/>
              <a:t>spatil</a:t>
            </a:r>
            <a:r>
              <a:rPr lang="en-US" dirty="0"/>
              <a:t> interpolation with a methods, including</a:t>
            </a:r>
          </a:p>
          <a:p>
            <a:pPr marL="1828800" marR="0" lvl="4" indent="0" algn="l" defTabSz="914400" rtl="0" eaLnBrk="1" fontAlgn="auto" latinLnBrk="0" hangingPunct="1">
              <a:lnSpc>
                <a:spcPct val="100000"/>
              </a:lnSpc>
              <a:spcBef>
                <a:spcPts val="0"/>
              </a:spcBef>
              <a:spcAft>
                <a:spcPts val="0"/>
              </a:spcAft>
              <a:buClrTx/>
              <a:buSzTx/>
              <a:buFontTx/>
              <a:buNone/>
              <a:tabLst/>
              <a:defRPr/>
            </a:pPr>
            <a:r>
              <a:rPr lang="en-US" dirty="0"/>
              <a:t>Inverse-Distance</a:t>
            </a:r>
          </a:p>
          <a:p>
            <a:pPr marL="1828800" marR="0" lvl="4" indent="0" algn="l" defTabSz="914400" rtl="0" eaLnBrk="1" fontAlgn="auto" latinLnBrk="0" hangingPunct="1">
              <a:lnSpc>
                <a:spcPct val="100000"/>
              </a:lnSpc>
              <a:spcBef>
                <a:spcPts val="0"/>
              </a:spcBef>
              <a:spcAft>
                <a:spcPts val="0"/>
              </a:spcAft>
              <a:buClrTx/>
              <a:buSzTx/>
              <a:buFontTx/>
              <a:buNone/>
              <a:tabLst/>
              <a:defRPr/>
            </a:pPr>
            <a:r>
              <a:rPr lang="en-US" dirty="0"/>
              <a:t>Inverse-Distance Squared</a:t>
            </a:r>
          </a:p>
          <a:p>
            <a:pPr marL="1828800" marR="0" lvl="4" indent="0" algn="l" defTabSz="914400" rtl="0" eaLnBrk="1" fontAlgn="auto" latinLnBrk="0" hangingPunct="1">
              <a:lnSpc>
                <a:spcPct val="100000"/>
              </a:lnSpc>
              <a:spcBef>
                <a:spcPts val="0"/>
              </a:spcBef>
              <a:spcAft>
                <a:spcPts val="0"/>
              </a:spcAft>
              <a:buClrTx/>
              <a:buSzTx/>
              <a:buFontTx/>
              <a:buNone/>
              <a:tabLst/>
              <a:defRPr/>
            </a:pPr>
            <a:r>
              <a:rPr lang="en-US" dirty="0"/>
              <a:t>Nearest Neighbor</a:t>
            </a:r>
          </a:p>
          <a:p>
            <a:pPr marL="1828800" marR="0" lvl="4" indent="0" algn="l" defTabSz="914400" rtl="0" eaLnBrk="1" fontAlgn="auto" latinLnBrk="0" hangingPunct="1">
              <a:lnSpc>
                <a:spcPct val="100000"/>
              </a:lnSpc>
              <a:spcBef>
                <a:spcPts val="0"/>
              </a:spcBef>
              <a:spcAft>
                <a:spcPts val="0"/>
              </a:spcAft>
              <a:buClrTx/>
              <a:buSzTx/>
              <a:buFontTx/>
              <a:buNone/>
              <a:tabLst/>
              <a:defRPr/>
            </a:pPr>
            <a:r>
              <a:rPr lang="en-US" dirty="0"/>
              <a:t>Bilinear</a:t>
            </a:r>
          </a:p>
          <a:p>
            <a:pPr lvl="4"/>
            <a:endParaRPr lang="en-US" dirty="0"/>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27</a:t>
            </a:fld>
            <a:endParaRPr lang="en-US"/>
          </a:p>
        </p:txBody>
      </p:sp>
    </p:spTree>
    <p:extLst>
      <p:ext uri="{BB962C8B-B14F-4D97-AF65-F5344CB8AC3E}">
        <p14:creationId xmlns:p14="http://schemas.microsoft.com/office/powerpoint/2010/main" val="27198969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mj-lt"/>
              <a:buNone/>
            </a:pPr>
            <a:r>
              <a:rPr lang="en-US" dirty="0"/>
              <a:t>Data Storage Systems in CWMS</a:t>
            </a:r>
          </a:p>
          <a:p>
            <a:pPr lvl="1"/>
            <a:r>
              <a:rPr lang="en-US" dirty="0"/>
              <a:t>Data in CWMS is stored in two forms, CWMS Oracle Database and DSS Files</a:t>
            </a:r>
          </a:p>
          <a:p>
            <a:pPr lvl="2"/>
            <a:r>
              <a:rPr lang="en-US" dirty="0"/>
              <a:t>CWMS Database:</a:t>
            </a:r>
          </a:p>
          <a:p>
            <a:pPr lvl="3"/>
            <a:r>
              <a:rPr lang="en-US" dirty="0"/>
              <a:t>Runs on CWMS server (locally or in the cloud)</a:t>
            </a:r>
          </a:p>
          <a:p>
            <a:pPr lvl="3"/>
            <a:r>
              <a:rPr lang="en-US" dirty="0"/>
              <a:t>Oracle Relational Database System</a:t>
            </a:r>
          </a:p>
          <a:p>
            <a:pPr lvl="3"/>
            <a:r>
              <a:rPr lang="en-US" dirty="0"/>
              <a:t>Supports enterprise-scale data operations</a:t>
            </a:r>
          </a:p>
          <a:p>
            <a:pPr lvl="3"/>
            <a:r>
              <a:rPr lang="en-US" dirty="0"/>
              <a:t>Army AIS (Automated Information System)</a:t>
            </a:r>
          </a:p>
          <a:p>
            <a:pPr lvl="3"/>
            <a:r>
              <a:rPr lang="en-US" dirty="0"/>
              <a:t>Requires Authenticated Login</a:t>
            </a:r>
          </a:p>
          <a:p>
            <a:pPr lvl="2"/>
            <a:r>
              <a:rPr lang="en-US" dirty="0"/>
              <a:t>DSS Files:</a:t>
            </a:r>
          </a:p>
          <a:p>
            <a:pPr marL="1371600" marR="0" lvl="3" indent="0" algn="l" defTabSz="914400" rtl="0" eaLnBrk="1" fontAlgn="auto" latinLnBrk="0" hangingPunct="1">
              <a:lnSpc>
                <a:spcPct val="100000"/>
              </a:lnSpc>
              <a:spcBef>
                <a:spcPts val="0"/>
              </a:spcBef>
              <a:spcAft>
                <a:spcPts val="0"/>
              </a:spcAft>
              <a:buClrTx/>
              <a:buSzTx/>
              <a:buFontTx/>
              <a:buNone/>
              <a:tabLst/>
              <a:defRPr/>
            </a:pPr>
            <a:r>
              <a:rPr lang="en-US" dirty="0"/>
              <a:t>Stored on CWMS server (locally or in the cloud)</a:t>
            </a:r>
          </a:p>
          <a:p>
            <a:pPr lvl="3"/>
            <a:r>
              <a:rPr lang="en-US" dirty="0"/>
              <a:t>Stored on PC or Server file system</a:t>
            </a:r>
          </a:p>
          <a:p>
            <a:pPr lvl="3"/>
            <a:r>
              <a:rPr lang="en-US" dirty="0"/>
              <a:t>Optimized for data sequences like time series</a:t>
            </a:r>
          </a:p>
          <a:p>
            <a:pPr lvl="3"/>
            <a:r>
              <a:rPr lang="en-US" dirty="0"/>
              <a:t>No login required for local DSS file operations</a:t>
            </a:r>
          </a:p>
          <a:p>
            <a:pPr lvl="1"/>
            <a:endParaRPr lang="en-US" dirty="0"/>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30</a:t>
            </a:fld>
            <a:endParaRPr lang="en-US"/>
          </a:p>
        </p:txBody>
      </p:sp>
    </p:spTree>
    <p:extLst>
      <p:ext uri="{BB962C8B-B14F-4D97-AF65-F5344CB8AC3E}">
        <p14:creationId xmlns:p14="http://schemas.microsoft.com/office/powerpoint/2010/main" val="23565462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mj-lt"/>
              <a:buNone/>
            </a:pPr>
            <a:r>
              <a:rPr lang="en-US" dirty="0"/>
              <a:t>Data Storage Systems in CWMS</a:t>
            </a:r>
          </a:p>
          <a:p>
            <a:pPr lvl="1">
              <a:buFont typeface="+mj-lt"/>
              <a:buNone/>
            </a:pPr>
            <a:r>
              <a:rPr lang="en-US" dirty="0"/>
              <a:t>Files and Directories for CWMS Data</a:t>
            </a:r>
          </a:p>
          <a:p>
            <a:pPr lvl="2"/>
            <a:r>
              <a:rPr lang="en-US" dirty="0"/>
              <a:t>Top </a:t>
            </a:r>
            <a:r>
              <a:rPr lang="en-US" dirty="0" err="1"/>
              <a:t>directCWMS</a:t>
            </a:r>
            <a:r>
              <a:rPr lang="en-US" dirty="0"/>
              <a:t> server the top directory is set by $CWMS_HOME environment variable</a:t>
            </a:r>
          </a:p>
          <a:p>
            <a:pPr lvl="2"/>
            <a:r>
              <a:rPr lang="en-US" dirty="0"/>
              <a:t>config directory holds relatively static setup for data acquisition (da) processes</a:t>
            </a:r>
          </a:p>
          <a:p>
            <a:pPr lvl="3"/>
            <a:r>
              <a:rPr lang="en-US" dirty="0" err="1"/>
              <a:t>MetInterp</a:t>
            </a:r>
            <a:r>
              <a:rPr lang="en-US" dirty="0"/>
              <a:t> configuration files are saved in the config directory</a:t>
            </a:r>
          </a:p>
          <a:p>
            <a:pPr lvl="3"/>
            <a:r>
              <a:rPr lang="en-US" dirty="0" err="1"/>
              <a:t>ProcessSheffit</a:t>
            </a:r>
            <a:r>
              <a:rPr lang="en-US" dirty="0"/>
              <a:t> criteria files</a:t>
            </a:r>
          </a:p>
          <a:p>
            <a:pPr lvl="2"/>
            <a:r>
              <a:rPr lang="en-US" dirty="0" err="1"/>
              <a:t>ory</a:t>
            </a:r>
            <a:r>
              <a:rPr lang="en-US" dirty="0"/>
              <a:t> (CWMS_CLASS here) is left to user choice</a:t>
            </a:r>
          </a:p>
          <a:p>
            <a:pPr lvl="2"/>
            <a:r>
              <a:rPr lang="en-US" dirty="0"/>
              <a:t>On dated directory contents change as data collection and transformation processes run</a:t>
            </a:r>
          </a:p>
          <a:p>
            <a:pPr lvl="3"/>
            <a:r>
              <a:rPr lang="en-US" dirty="0"/>
              <a:t>DSS files for grids are stored in dated/</a:t>
            </a:r>
            <a:r>
              <a:rPr lang="en-US" dirty="0" err="1"/>
              <a:t>db</a:t>
            </a:r>
            <a:r>
              <a:rPr lang="en-US" dirty="0"/>
              <a:t>/grid</a:t>
            </a:r>
          </a:p>
          <a:p>
            <a:pPr lvl="3"/>
            <a:r>
              <a:rPr lang="en-US" dirty="0"/>
              <a:t>Temporary files required by data processing programs</a:t>
            </a:r>
          </a:p>
          <a:p>
            <a:pPr lvl="3"/>
            <a:r>
              <a:rPr lang="en-US" dirty="0"/>
              <a:t>Log files</a:t>
            </a:r>
          </a:p>
          <a:p>
            <a:pPr lvl="2"/>
            <a:r>
              <a:rPr lang="en-US" dirty="0"/>
              <a:t>database directory hold DSS files for time series in “Local Mode” (RTS)</a:t>
            </a:r>
          </a:p>
          <a:p>
            <a:pPr lvl="3"/>
            <a:r>
              <a:rPr lang="en-US" dirty="0"/>
              <a:t>In Corps production systems, this is replaced by the CWMS Oracle database</a:t>
            </a:r>
          </a:p>
          <a:p>
            <a:pPr lvl="3"/>
            <a:r>
              <a:rPr lang="en-US" dirty="0"/>
              <a:t>There is no “database” directory on CWMS server</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31</a:t>
            </a:fld>
            <a:endParaRPr lang="en-US"/>
          </a:p>
        </p:txBody>
      </p:sp>
    </p:spTree>
    <p:extLst>
      <p:ext uri="{BB962C8B-B14F-4D97-AF65-F5344CB8AC3E}">
        <p14:creationId xmlns:p14="http://schemas.microsoft.com/office/powerpoint/2010/main" val="28750774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III. Presentation</a:t>
            </a:r>
          </a:p>
          <a:p>
            <a:r>
              <a:rPr lang="en-US" dirty="0"/>
              <a:t>Real-Time Data Types</a:t>
            </a:r>
          </a:p>
          <a:p>
            <a:pPr lvl="1"/>
            <a:r>
              <a:rPr lang="en-US" dirty="0"/>
              <a:t>There are two categories of real-time data in CWMS</a:t>
            </a:r>
          </a:p>
          <a:p>
            <a:pPr lvl="2"/>
            <a:r>
              <a:rPr lang="en-US" dirty="0"/>
              <a:t>Time Series Data</a:t>
            </a:r>
          </a:p>
          <a:p>
            <a:pPr lvl="3"/>
            <a:r>
              <a:rPr lang="en-US" dirty="0"/>
              <a:t>Examples: Flow at a Gage, Elevation of a Reservoir</a:t>
            </a:r>
          </a:p>
          <a:p>
            <a:pPr lvl="3"/>
            <a:r>
              <a:rPr lang="en-US" dirty="0"/>
              <a:t>Time series data can be stored in:</a:t>
            </a:r>
          </a:p>
          <a:p>
            <a:pPr lvl="4"/>
            <a:r>
              <a:rPr lang="en-US" dirty="0"/>
              <a:t>HEC-DSS files</a:t>
            </a:r>
          </a:p>
          <a:p>
            <a:pPr lvl="4"/>
            <a:r>
              <a:rPr lang="en-US" dirty="0"/>
              <a:t>CWMS Oracle Database</a:t>
            </a:r>
          </a:p>
          <a:p>
            <a:pPr lvl="2"/>
            <a:r>
              <a:rPr lang="en-US" dirty="0"/>
              <a:t>Grids</a:t>
            </a:r>
          </a:p>
          <a:p>
            <a:pPr lvl="3"/>
            <a:r>
              <a:rPr lang="en-US" dirty="0"/>
              <a:t>Examples: RADAR precipitation estimates, Snow state grids from SNODAS</a:t>
            </a:r>
          </a:p>
          <a:p>
            <a:pPr lvl="3"/>
            <a:r>
              <a:rPr lang="en-US" dirty="0"/>
              <a:t>Grids are stored in DSS files (Not in ORACLE database)</a:t>
            </a:r>
          </a:p>
          <a:p>
            <a:pPr lvl="4"/>
            <a:r>
              <a:rPr lang="en-US" dirty="0"/>
              <a:t>CWMS separates large grid data sets into monthly DSS files with standard naming</a:t>
            </a:r>
          </a:p>
          <a:p>
            <a:pPr lvl="4"/>
            <a:r>
              <a:rPr lang="en-US" dirty="0"/>
              <a:t>For example, Precipitation grids: “</a:t>
            </a:r>
            <a:r>
              <a:rPr lang="en-US" dirty="0" err="1"/>
              <a:t>precip.yyyy.mm.dss</a:t>
            </a:r>
            <a:r>
              <a:rPr lang="en-US" dirty="0"/>
              <a:t>”, “precip.2017.01.dss”</a:t>
            </a:r>
          </a:p>
          <a:p>
            <a:pPr lvl="3"/>
            <a:r>
              <a:rPr lang="en-US" dirty="0"/>
              <a:t>Grids can be stored in other file formats (GRIB, </a:t>
            </a:r>
            <a:r>
              <a:rPr lang="en-US" dirty="0" err="1"/>
              <a:t>netCDF</a:t>
            </a:r>
            <a:r>
              <a:rPr lang="en-US" dirty="0"/>
              <a:t>)</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5</a:t>
            </a:fld>
            <a:endParaRPr lang="en-US"/>
          </a:p>
        </p:txBody>
      </p:sp>
    </p:spTree>
    <p:extLst>
      <p:ext uri="{BB962C8B-B14F-4D97-AF65-F5344CB8AC3E}">
        <p14:creationId xmlns:p14="http://schemas.microsoft.com/office/powerpoint/2010/main" val="17056975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mj-lt"/>
              <a:buNone/>
            </a:pPr>
            <a:r>
              <a:rPr lang="en-US" dirty="0"/>
              <a:t>CWMS Data Modes</a:t>
            </a:r>
          </a:p>
          <a:p>
            <a:pPr lvl="1"/>
            <a:r>
              <a:rPr lang="en-US" dirty="0"/>
              <a:t>Client-Server Mode</a:t>
            </a:r>
          </a:p>
          <a:p>
            <a:pPr lvl="2"/>
            <a:r>
              <a:rPr lang="en-US" dirty="0"/>
              <a:t>Data Acquisition for Corps Office in Production</a:t>
            </a:r>
          </a:p>
          <a:p>
            <a:pPr lvl="3"/>
            <a:r>
              <a:rPr lang="en-US" dirty="0"/>
              <a:t>Data comes from both public and proprietary sources</a:t>
            </a:r>
          </a:p>
          <a:p>
            <a:pPr lvl="3"/>
            <a:r>
              <a:rPr lang="en-US" dirty="0"/>
              <a:t>Data is acquired continuously through automated processes</a:t>
            </a:r>
          </a:p>
          <a:p>
            <a:pPr lvl="3"/>
            <a:r>
              <a:rPr lang="en-US" dirty="0"/>
              <a:t>Data is transmitted over internet, dedicated data exchange lines, line-of-site radio, satellites, and more</a:t>
            </a:r>
          </a:p>
          <a:p>
            <a:pPr lvl="3"/>
            <a:r>
              <a:rPr lang="en-US" dirty="0"/>
              <a:t>Time-series data is stored in CWMS Oracle database on CWMS server(s)</a:t>
            </a:r>
          </a:p>
          <a:p>
            <a:pPr lvl="3"/>
            <a:r>
              <a:rPr lang="en-US" dirty="0"/>
              <a:t>Grids come from National Weather Service and other sources</a:t>
            </a:r>
          </a:p>
          <a:p>
            <a:pPr lvl="3"/>
            <a:r>
              <a:rPr lang="en-US" dirty="0"/>
              <a:t>Grids are stored in server-side DSS files with </a:t>
            </a:r>
            <a:r>
              <a:rPr lang="en-US" dirty="0" err="1"/>
              <a:t>precip.yyyy.mm.dss</a:t>
            </a:r>
            <a:r>
              <a:rPr lang="en-US" dirty="0"/>
              <a:t> naming convention</a:t>
            </a:r>
          </a:p>
          <a:p>
            <a:pPr lvl="3"/>
            <a:r>
              <a:rPr lang="en-US" dirty="0"/>
              <a:t>Many validation/transformation processes may be used</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33</a:t>
            </a:fld>
            <a:endParaRPr lang="en-US"/>
          </a:p>
        </p:txBody>
      </p:sp>
    </p:spTree>
    <p:extLst>
      <p:ext uri="{BB962C8B-B14F-4D97-AF65-F5344CB8AC3E}">
        <p14:creationId xmlns:p14="http://schemas.microsoft.com/office/powerpoint/2010/main" val="39596799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37</a:t>
            </a:fld>
            <a:endParaRPr lang="en-US" dirty="0"/>
          </a:p>
        </p:txBody>
      </p:sp>
    </p:spTree>
    <p:extLst>
      <p:ext uri="{BB962C8B-B14F-4D97-AF65-F5344CB8AC3E}">
        <p14:creationId xmlns:p14="http://schemas.microsoft.com/office/powerpoint/2010/main" val="14431335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buFont typeface="+mj-lt"/>
              <a:buNone/>
            </a:pPr>
            <a:r>
              <a:rPr lang="en-US" dirty="0"/>
              <a:t>DSS/CWMS Display of Time Series</a:t>
            </a:r>
          </a:p>
          <a:p>
            <a:pPr lvl="2"/>
            <a:r>
              <a:rPr lang="en-US" dirty="0"/>
              <a:t>Time series data can be tabulated or graphed in </a:t>
            </a:r>
            <a:r>
              <a:rPr lang="en-US" dirty="0" err="1"/>
              <a:t>DSSVue</a:t>
            </a:r>
            <a:r>
              <a:rPr lang="en-US" dirty="0"/>
              <a:t> / CWMS-Vue</a:t>
            </a:r>
          </a:p>
          <a:p>
            <a:pPr lvl="2"/>
            <a:r>
              <a:rPr lang="en-US" dirty="0"/>
              <a:t>Many HEC model programs share a common graphics / display library</a:t>
            </a:r>
          </a:p>
          <a:p>
            <a:pPr lvl="2"/>
            <a:r>
              <a:rPr lang="en-US" dirty="0"/>
              <a:t>Graphs and tables can be customized or produced by scripts</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6</a:t>
            </a:fld>
            <a:endParaRPr lang="en-US"/>
          </a:p>
        </p:txBody>
      </p:sp>
    </p:spTree>
    <p:extLst>
      <p:ext uri="{BB962C8B-B14F-4D97-AF65-F5344CB8AC3E}">
        <p14:creationId xmlns:p14="http://schemas.microsoft.com/office/powerpoint/2010/main" val="14540313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Real-Time Data Types</a:t>
            </a:r>
          </a:p>
          <a:p>
            <a:pPr lvl="2">
              <a:buFont typeface="+mj-lt"/>
              <a:buNone/>
            </a:pPr>
            <a:r>
              <a:rPr lang="en-US" dirty="0"/>
              <a:t>DSS File Time Series Catalog</a:t>
            </a:r>
          </a:p>
          <a:p>
            <a:pPr lvl="3"/>
            <a:r>
              <a:rPr lang="en-US" dirty="0" err="1"/>
              <a:t>DssVue</a:t>
            </a:r>
            <a:r>
              <a:rPr lang="en-US" dirty="0"/>
              <a:t> shows a list or “catalog” of contents of a DSS file</a:t>
            </a:r>
          </a:p>
          <a:p>
            <a:pPr lvl="3"/>
            <a:r>
              <a:rPr lang="en-US" dirty="0"/>
              <a:t>DSS record types (including Time Series) are identified by a 6-part “path name” (A, B, C, D, E, F)</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7</a:t>
            </a:fld>
            <a:endParaRPr lang="en-US"/>
          </a:p>
        </p:txBody>
      </p:sp>
    </p:spTree>
    <p:extLst>
      <p:ext uri="{BB962C8B-B14F-4D97-AF65-F5344CB8AC3E}">
        <p14:creationId xmlns:p14="http://schemas.microsoft.com/office/powerpoint/2010/main" val="33716116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2">
              <a:buFont typeface="+mj-lt"/>
              <a:buNone/>
            </a:pPr>
            <a:r>
              <a:rPr lang="en-US" dirty="0"/>
              <a:t>CWMS Database Time Series Catalog</a:t>
            </a:r>
          </a:p>
          <a:p>
            <a:pPr lvl="3"/>
            <a:r>
              <a:rPr lang="en-US" dirty="0"/>
              <a:t>CWMS-Vue shows a list of time series stored in CWMS Oracle database</a:t>
            </a:r>
          </a:p>
          <a:p>
            <a:pPr lvl="3"/>
            <a:r>
              <a:rPr lang="en-US" dirty="0"/>
              <a:t>Time Series are identified by 6-part “time-series identifier”</a:t>
            </a:r>
          </a:p>
          <a:p>
            <a:pPr lvl="3"/>
            <a:r>
              <a:rPr lang="en-US" dirty="0"/>
              <a:t>In CWMS 3.3, CWMS-Vue can display location metadata, rating curves, and other information</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8</a:t>
            </a:fld>
            <a:endParaRPr lang="en-US"/>
          </a:p>
        </p:txBody>
      </p:sp>
    </p:spTree>
    <p:extLst>
      <p:ext uri="{BB962C8B-B14F-4D97-AF65-F5344CB8AC3E}">
        <p14:creationId xmlns:p14="http://schemas.microsoft.com/office/powerpoint/2010/main" val="37554175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buFont typeface="+mj-lt"/>
              <a:buNone/>
            </a:pPr>
            <a:r>
              <a:rPr lang="en-US" dirty="0"/>
              <a:t>DSS Display of Grids</a:t>
            </a:r>
          </a:p>
          <a:p>
            <a:pPr lvl="2"/>
            <a:r>
              <a:rPr lang="en-US" dirty="0"/>
              <a:t>Grids are stored in DSS files.  </a:t>
            </a:r>
            <a:r>
              <a:rPr lang="en-US" dirty="0" err="1"/>
              <a:t>DSSVue</a:t>
            </a:r>
            <a:r>
              <a:rPr lang="en-US" dirty="0"/>
              <a:t> and CWMS-Vue are capable of displaying grids and metadata</a:t>
            </a:r>
          </a:p>
          <a:p>
            <a:pPr lvl="2"/>
            <a:r>
              <a:rPr lang="en-US" dirty="0"/>
              <a:t>Grids can be displayed graphically</a:t>
            </a:r>
          </a:p>
          <a:p>
            <a:pPr lvl="3"/>
            <a:r>
              <a:rPr lang="en-US" dirty="0"/>
              <a:t>Accomplished by clicking the “plot” icon</a:t>
            </a:r>
          </a:p>
          <a:p>
            <a:pPr lvl="3"/>
            <a:r>
              <a:rPr lang="en-US" dirty="0"/>
              <a:t>Background maps are not displayed in </a:t>
            </a:r>
            <a:r>
              <a:rPr lang="en-US" dirty="0" err="1"/>
              <a:t>DSSVue</a:t>
            </a:r>
            <a:r>
              <a:rPr lang="en-US" dirty="0"/>
              <a:t> or CWMS-Vue</a:t>
            </a:r>
          </a:p>
          <a:p>
            <a:pPr lvl="2"/>
            <a:r>
              <a:rPr lang="en-US" dirty="0"/>
              <a:t>Grid metadata (text format) can be viewed</a:t>
            </a:r>
          </a:p>
          <a:p>
            <a:pPr lvl="3"/>
            <a:r>
              <a:rPr lang="en-US" dirty="0"/>
              <a:t>Accomplished by clicking the “tabulate” icon</a:t>
            </a:r>
          </a:p>
          <a:p>
            <a:pPr lvl="3"/>
            <a:r>
              <a:rPr lang="en-US" dirty="0"/>
              <a:t>“Tabulate” shows grid metadata and summary, not array of cell values</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9</a:t>
            </a:fld>
            <a:endParaRPr lang="en-US"/>
          </a:p>
        </p:txBody>
      </p:sp>
    </p:spTree>
    <p:extLst>
      <p:ext uri="{BB962C8B-B14F-4D97-AF65-F5344CB8AC3E}">
        <p14:creationId xmlns:p14="http://schemas.microsoft.com/office/powerpoint/2010/main" val="8009157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2">
              <a:buFont typeface="+mj-lt"/>
              <a:buNone/>
            </a:pPr>
            <a:r>
              <a:rPr lang="en-US" altLang="en-US" dirty="0"/>
              <a:t>Standard Hydrologic Grid (SHG)</a:t>
            </a:r>
          </a:p>
          <a:p>
            <a:pPr lvl="3"/>
            <a:r>
              <a:rPr lang="en-US" altLang="en-US" dirty="0"/>
              <a:t>Coordinate system is valid in the contiguous United States</a:t>
            </a:r>
          </a:p>
          <a:p>
            <a:pPr lvl="3"/>
            <a:r>
              <a:rPr lang="en-US" dirty="0"/>
              <a:t>Based on Albers Equal-Area map of US</a:t>
            </a:r>
          </a:p>
          <a:p>
            <a:pPr lvl="3"/>
            <a:r>
              <a:rPr lang="en-US" dirty="0"/>
              <a:t>Same coordinate system used by USGS for nationwide mapping</a:t>
            </a:r>
          </a:p>
          <a:p>
            <a:pPr lvl="3"/>
            <a:r>
              <a:rPr lang="en-US" dirty="0"/>
              <a:t>Locations are identified by cell indices (row and column numbers)</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10</a:t>
            </a:fld>
            <a:endParaRPr lang="en-US"/>
          </a:p>
        </p:txBody>
      </p:sp>
    </p:spTree>
    <p:extLst>
      <p:ext uri="{BB962C8B-B14F-4D97-AF65-F5344CB8AC3E}">
        <p14:creationId xmlns:p14="http://schemas.microsoft.com/office/powerpoint/2010/main" val="42855998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Real-Time Data Types</a:t>
            </a:r>
          </a:p>
          <a:p>
            <a:pPr lvl="2">
              <a:buFont typeface="+mj-lt"/>
              <a:buNone/>
            </a:pPr>
            <a:r>
              <a:rPr lang="en-US" dirty="0"/>
              <a:t>CAVI Display of Time Series and Grids</a:t>
            </a:r>
          </a:p>
          <a:p>
            <a:pPr lvl="3"/>
            <a:r>
              <a:rPr lang="en-US" dirty="0"/>
              <a:t>Grids can be displayed in map context in Data Visualization and Modeling modules of CAVI</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11</a:t>
            </a:fld>
            <a:endParaRPr lang="en-US"/>
          </a:p>
        </p:txBody>
      </p:sp>
    </p:spTree>
    <p:extLst>
      <p:ext uri="{BB962C8B-B14F-4D97-AF65-F5344CB8AC3E}">
        <p14:creationId xmlns:p14="http://schemas.microsoft.com/office/powerpoint/2010/main" val="36305240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2">
              <a:buFont typeface="+mj-lt"/>
              <a:buNone/>
            </a:pPr>
            <a:r>
              <a:rPr lang="en-US" dirty="0"/>
              <a:t>DSS File Catalog of Grids</a:t>
            </a:r>
          </a:p>
          <a:p>
            <a:pPr lvl="3"/>
            <a:r>
              <a:rPr lang="en-US" dirty="0"/>
              <a:t>Grids are displayed similarly to time-series data in </a:t>
            </a:r>
            <a:r>
              <a:rPr lang="en-US" dirty="0" err="1"/>
              <a:t>DSSVue</a:t>
            </a:r>
            <a:r>
              <a:rPr lang="en-US" dirty="0"/>
              <a:t> and CWMS-Vue </a:t>
            </a:r>
          </a:p>
          <a:p>
            <a:pPr lvl="3"/>
            <a:r>
              <a:rPr lang="en-US" dirty="0"/>
              <a:t>Grids are stored using a 6-part pathname (A, B, C, D, E, F)</a:t>
            </a:r>
          </a:p>
          <a:p>
            <a:pPr lvl="4"/>
            <a:r>
              <a:rPr lang="en-US" dirty="0"/>
              <a:t>A-Part: Coordinate System Reference (Typically SHG for “Standard Hydrologic Grid”)</a:t>
            </a:r>
          </a:p>
          <a:p>
            <a:pPr lvl="4"/>
            <a:r>
              <a:rPr lang="en-US" dirty="0"/>
              <a:t>B-Part: Location</a:t>
            </a:r>
          </a:p>
          <a:p>
            <a:pPr lvl="4"/>
            <a:r>
              <a:rPr lang="en-US" dirty="0"/>
              <a:t>C-Part: Parameter</a:t>
            </a:r>
          </a:p>
          <a:p>
            <a:pPr lvl="4"/>
            <a:r>
              <a:rPr lang="en-US" dirty="0"/>
              <a:t>D-Part/E-Part: Timestamp</a:t>
            </a:r>
          </a:p>
          <a:p>
            <a:pPr lvl="4"/>
            <a:r>
              <a:rPr lang="en-US" dirty="0"/>
              <a:t>F-Part: Version</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13</a:t>
            </a:fld>
            <a:endParaRPr lang="en-US"/>
          </a:p>
        </p:txBody>
      </p:sp>
    </p:spTree>
    <p:extLst>
      <p:ext uri="{BB962C8B-B14F-4D97-AF65-F5344CB8AC3E}">
        <p14:creationId xmlns:p14="http://schemas.microsoft.com/office/powerpoint/2010/main" val="37259008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a:prstGeom prst="rect">
            <a:avLst/>
          </a:prstGeo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1660084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F350666C-2B6D-BA1F-B88F-A1D3AD65B904}"/>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55605896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D4D5672-39FC-28F5-5FCF-8890F088A258}"/>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6784762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60814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7CFD5A15-995A-9901-025D-A87201E6F65A}"/>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3614816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15924496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2_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pic>
        <p:nvPicPr>
          <p:cNvPr id="3" name="Corps Logo" descr="A red and white sign&#10;&#10;Description automatically generated with medium confidence">
            <a:extLst>
              <a:ext uri="{FF2B5EF4-FFF2-40B4-BE49-F238E27FC236}">
                <a16:creationId xmlns:a16="http://schemas.microsoft.com/office/drawing/2014/main" id="{ECF1D58D-6EB5-EA20-2388-86437322FCA7}"/>
              </a:ext>
            </a:extLst>
          </p:cNvPr>
          <p:cNvPicPr>
            <a:picLocks noChangeAspect="1"/>
          </p:cNvPicPr>
          <p:nvPr userDrawn="1"/>
        </p:nvPicPr>
        <p:blipFill>
          <a:blip r:embed="rId2"/>
          <a:stretch>
            <a:fillRect/>
          </a:stretch>
        </p:blipFill>
        <p:spPr>
          <a:xfrm>
            <a:off x="266700" y="319470"/>
            <a:ext cx="681666" cy="451942"/>
          </a:xfrm>
          <a:prstGeom prst="rect">
            <a:avLst/>
          </a:prstGeom>
        </p:spPr>
      </p:pic>
      <p:pic>
        <p:nvPicPr>
          <p:cNvPr id="4" name="HEC Logo" descr="A picture containing sitting, water&#10;&#10;Description automatically generated">
            <a:extLst>
              <a:ext uri="{FF2B5EF4-FFF2-40B4-BE49-F238E27FC236}">
                <a16:creationId xmlns:a16="http://schemas.microsoft.com/office/drawing/2014/main" id="{E24B4BB2-D2D9-C03B-EBBA-5C69B7D0D48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5596350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7847435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41290283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4006240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2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pic>
        <p:nvPicPr>
          <p:cNvPr id="3" name="Corps Logo" descr="A red and white sign&#10;&#10;Description automatically generated with medium confidence">
            <a:extLst>
              <a:ext uri="{FF2B5EF4-FFF2-40B4-BE49-F238E27FC236}">
                <a16:creationId xmlns:a16="http://schemas.microsoft.com/office/drawing/2014/main" id="{F0B416B8-CE30-5FF1-A969-69049684C26B}"/>
              </a:ext>
            </a:extLst>
          </p:cNvPr>
          <p:cNvPicPr>
            <a:picLocks noChangeAspect="1"/>
          </p:cNvPicPr>
          <p:nvPr userDrawn="1"/>
        </p:nvPicPr>
        <p:blipFill>
          <a:blip r:embed="rId2"/>
          <a:stretch>
            <a:fillRect/>
          </a:stretch>
        </p:blipFill>
        <p:spPr>
          <a:xfrm>
            <a:off x="266700" y="319470"/>
            <a:ext cx="681666" cy="451942"/>
          </a:xfrm>
          <a:prstGeom prst="rect">
            <a:avLst/>
          </a:prstGeom>
        </p:spPr>
      </p:pic>
      <p:pic>
        <p:nvPicPr>
          <p:cNvPr id="4" name="HEC Logo" descr="A picture containing sitting, water&#10;&#10;Description automatically generated">
            <a:extLst>
              <a:ext uri="{FF2B5EF4-FFF2-40B4-BE49-F238E27FC236}">
                <a16:creationId xmlns:a16="http://schemas.microsoft.com/office/drawing/2014/main" id="{BAB85E1D-E929-EAB7-4B14-51CEC083DFE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6287897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a:prstGeom prst="rect">
            <a:avLst/>
          </a:prstGeo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8FA8B7F1-1B6A-506A-1495-BD1EE9F572F1}"/>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235701863"/>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995322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250552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prstGeom prst="rect">
            <a:avLst/>
          </a:prstGeo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5524245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85423604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prstGeom prst="rect">
            <a:avLst/>
          </a:prstGeo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1468217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prstGeom prst="rect">
            <a:avLst/>
          </a:prstGeo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2682605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prstGeom prst="rect">
            <a:avLst/>
          </a:prstGeo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7928547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prstGeom prst="rect">
            <a:avLst/>
          </a:prstGeo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7623533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prstGeom prst="rect">
            <a:avLst/>
          </a:prstGeo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27441321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prstGeom prst="rect">
            <a:avLst/>
          </a:prstGeo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prstGeom prst="rect">
            <a:avLst/>
          </a:prstGeo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prstGeom prst="rect">
            <a:avLst/>
          </a:prstGeo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372784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a:prstGeom prst="rect">
            <a:avLst/>
          </a:prstGeo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B3DA0CE2-780B-2D2E-AF97-EBDDDF3C5D4E}"/>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50632345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1574105653"/>
      </p:ext>
    </p:extLst>
  </p:cSld>
  <p:clrMapOvr>
    <a:masterClrMapping/>
  </p:clrMapOvr>
  <p:transition advClick="0"/>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600200"/>
            <a:ext cx="5384800" cy="3886200"/>
          </a:xfrm>
          <a:prstGeom prst="rect">
            <a:avLst/>
          </a:prstGeo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a:prstGeom prst="rect">
            <a:avLst/>
          </a:prstGeo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
        <p:nvSpPr>
          <p:cNvPr id="6" name="Title 1">
            <a:extLst>
              <a:ext uri="{FF2B5EF4-FFF2-40B4-BE49-F238E27FC236}">
                <a16:creationId xmlns:a16="http://schemas.microsoft.com/office/drawing/2014/main" id="{272BCB52-F0D9-3D2D-BE86-E945CD46CCAB}"/>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830637864"/>
      </p:ext>
    </p:extLst>
  </p:cSld>
  <p:clrMapOvr>
    <a:masterClrMapping/>
  </p:clrMapOvr>
  <p:transition advClick="0"/>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sp>
        <p:nvSpPr>
          <p:cNvPr id="11" name="Content Placeholder 10"/>
          <p:cNvSpPr>
            <a:spLocks noGrp="1"/>
          </p:cNvSpPr>
          <p:nvPr>
            <p:ph sz="quarter" idx="2"/>
          </p:nvPr>
        </p:nvSpPr>
        <p:spPr>
          <a:xfrm>
            <a:off x="812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12"/>
          <p:cNvSpPr>
            <a:spLocks noGrp="1"/>
          </p:cNvSpPr>
          <p:nvPr>
            <p:ph sz="quarter" idx="4"/>
          </p:nvPr>
        </p:nvSpPr>
        <p:spPr>
          <a:xfrm>
            <a:off x="6400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4"/>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Tree>
    <p:extLst>
      <p:ext uri="{BB962C8B-B14F-4D97-AF65-F5344CB8AC3E}">
        <p14:creationId xmlns:p14="http://schemas.microsoft.com/office/powerpoint/2010/main" val="428308817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2">
              <a:lumMod val="60000"/>
              <a:lumOff val="40000"/>
            </a:schemeClr>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
        <p:nvSpPr>
          <p:cNvPr id="2" name="Content Placeholder 10">
            <a:extLst>
              <a:ext uri="{FF2B5EF4-FFF2-40B4-BE49-F238E27FC236}">
                <a16:creationId xmlns:a16="http://schemas.microsoft.com/office/drawing/2014/main" id="{3C8BA5AF-2AE7-B7A7-65E5-9514F1C6B81B}"/>
              </a:ext>
            </a:extLst>
          </p:cNvPr>
          <p:cNvSpPr>
            <a:spLocks noGrp="1"/>
          </p:cNvSpPr>
          <p:nvPr>
            <p:ph sz="quarter" idx="2"/>
          </p:nvPr>
        </p:nvSpPr>
        <p:spPr>
          <a:xfrm>
            <a:off x="812800" y="2438400"/>
            <a:ext cx="5181600" cy="3581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12">
            <a:extLst>
              <a:ext uri="{FF2B5EF4-FFF2-40B4-BE49-F238E27FC236}">
                <a16:creationId xmlns:a16="http://schemas.microsoft.com/office/drawing/2014/main" id="{DB2B0402-E0E7-4B0C-F287-F3D4B5C9EA6C}"/>
              </a:ext>
            </a:extLst>
          </p:cNvPr>
          <p:cNvSpPr>
            <a:spLocks noGrp="1"/>
          </p:cNvSpPr>
          <p:nvPr>
            <p:ph sz="quarter" idx="4"/>
          </p:nvPr>
        </p:nvSpPr>
        <p:spPr>
          <a:xfrm>
            <a:off x="6400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035515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2">
              <a:lumMod val="60000"/>
              <a:lumOff val="40000"/>
            </a:schemeClr>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Tree>
    <p:extLst>
      <p:ext uri="{BB962C8B-B14F-4D97-AF65-F5344CB8AC3E}">
        <p14:creationId xmlns:p14="http://schemas.microsoft.com/office/powerpoint/2010/main" val="299365439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hasCustomPrompt="1"/>
          </p:nvPr>
        </p:nvSpPr>
        <p:spPr>
          <a:xfrm>
            <a:off x="266700" y="1028700"/>
            <a:ext cx="11658600" cy="5600700"/>
          </a:xfrm>
        </p:spPr>
        <p:txBody>
          <a:bodyPr numCol="2"/>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7828787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4453275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52133664"/>
      </p:ext>
    </p:extLst>
  </p:cSld>
  <p:clrMapOvr>
    <a:masterClrMapping/>
  </p:clrMapOvr>
  <p:extLst>
    <p:ext uri="{DCECCB84-F9BA-43D5-87BE-67443E8EF086}">
      <p15:sldGuideLst xmlns:p15="http://schemas.microsoft.com/office/powerpoint/2012/main"/>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8972840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18086382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a:prstGeom prst="rect">
            <a:avLst/>
          </a:prstGeo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hasCustomPrompt="1"/>
          </p:nvPr>
        </p:nvSpPr>
        <p:spPr>
          <a:xfrm>
            <a:off x="266700" y="1743075"/>
            <a:ext cx="5721406" cy="4886325"/>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a:prstGeom prst="rect">
            <a:avLst/>
          </a:prstGeo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3" name="Title 1">
            <a:extLst>
              <a:ext uri="{FF2B5EF4-FFF2-40B4-BE49-F238E27FC236}">
                <a16:creationId xmlns:a16="http://schemas.microsoft.com/office/drawing/2014/main" id="{079F4FF3-9BD5-5297-D6BA-73BCBC9E2AC7}"/>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34931601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206016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5514570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010486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398039335"/>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1606255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5028311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7650279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368352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2799714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36484358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F59A9318-044B-AE0A-A3D9-E656B5CDAF42}"/>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13831918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289336195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213036984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91877448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06267960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7592547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72278806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85183205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28982477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38649499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6295379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1">
            <a:extLst>
              <a:ext uri="{FF2B5EF4-FFF2-40B4-BE49-F238E27FC236}">
                <a16:creationId xmlns:a16="http://schemas.microsoft.com/office/drawing/2014/main" id="{984AAD54-B454-882C-6632-FAEF13548575}"/>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1082717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92302346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52016498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40021136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1053750039"/>
      </p:ext>
    </p:extLst>
  </p:cSld>
  <p:clrMapOvr>
    <a:masterClrMapping/>
  </p:clrMapOvr>
  <p:transition advClick="0"/>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3258253005"/>
      </p:ext>
    </p:extLst>
  </p:cSld>
  <p:clrMapOvr>
    <a:masterClrMapping/>
  </p:clrMapOvr>
  <p:transition advClick="0"/>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0599811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25284350"/>
      </p:ext>
    </p:extLst>
  </p:cSld>
  <p:clrMapOvr>
    <a:masterClrMapping/>
  </p:clrMapOvr>
  <p:extLst>
    <p:ext uri="{DCECCB84-F9BA-43D5-87BE-67443E8EF086}">
      <p15:sldGuideLst xmlns:p15="http://schemas.microsoft.com/office/powerpoint/2012/main"/>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0420212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67648930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844505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0E7962D0-F76A-20E1-FB8C-B47BCB812FC6}"/>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125731496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4528186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0033345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69663831"/>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8144153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824243603"/>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4867995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616948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3066816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219959448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13831884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90BA67D0-A984-B529-1F2E-09815E9F6D50}"/>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821563492"/>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3636428784"/>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53121884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8597962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6496363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639915007"/>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82908274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0924790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81170647"/>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94536370"/>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5724467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20D7F809-6956-8D6E-7527-9F0BA5A9F1B4}"/>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95954034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72592768"/>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986192114"/>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656096819"/>
      </p:ext>
    </p:extLst>
  </p:cSld>
  <p:clrMapOvr>
    <a:masterClrMapping/>
  </p:clrMapOvr>
  <p:transition advClick="0"/>
</p:sldLayout>
</file>

<file path=ppt/slideLayouts/slideLayout9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92513125-9FD5-4753-BAC4-EAF3FC8F55B8}" type="slidenum">
              <a:rPr lang="en-US"/>
              <a:pPr>
                <a:defRPr/>
              </a:pPr>
              <a:t>‹#›</a:t>
            </a:fld>
            <a:endParaRPr lang="en-US"/>
          </a:p>
        </p:txBody>
      </p:sp>
    </p:spTree>
    <p:extLst>
      <p:ext uri="{BB962C8B-B14F-4D97-AF65-F5344CB8AC3E}">
        <p14:creationId xmlns:p14="http://schemas.microsoft.com/office/powerpoint/2010/main" val="113923609"/>
      </p:ext>
    </p:extLst>
  </p:cSld>
  <p:clrMapOvr>
    <a:masterClrMapping/>
  </p:clrMapOvr>
  <p:transition advClick="0"/>
</p:sldLayout>
</file>

<file path=ppt/slideLayouts/slideLayout9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209397705"/>
      </p:ext>
    </p:extLst>
  </p:cSld>
  <p:clrMapOvr>
    <a:masterClrMapping/>
  </p:clrMapOvr>
  <p:transition advClick="0"/>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image" Target="../media/image2.jp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48.xml"/><Relationship Id="rId18" Type="http://schemas.openxmlformats.org/officeDocument/2006/relationships/slideLayout" Target="../slideLayouts/slideLayout53.xml"/><Relationship Id="rId26" Type="http://schemas.openxmlformats.org/officeDocument/2006/relationships/slideLayout" Target="../slideLayouts/slideLayout61.xml"/><Relationship Id="rId3" Type="http://schemas.openxmlformats.org/officeDocument/2006/relationships/slideLayout" Target="../slideLayouts/slideLayout38.xml"/><Relationship Id="rId21" Type="http://schemas.openxmlformats.org/officeDocument/2006/relationships/slideLayout" Target="../slideLayouts/slideLayout56.xml"/><Relationship Id="rId34" Type="http://schemas.openxmlformats.org/officeDocument/2006/relationships/image" Target="../media/image6.png"/><Relationship Id="rId7" Type="http://schemas.openxmlformats.org/officeDocument/2006/relationships/slideLayout" Target="../slideLayouts/slideLayout42.xml"/><Relationship Id="rId12" Type="http://schemas.openxmlformats.org/officeDocument/2006/relationships/slideLayout" Target="../slideLayouts/slideLayout47.xml"/><Relationship Id="rId17" Type="http://schemas.openxmlformats.org/officeDocument/2006/relationships/slideLayout" Target="../slideLayouts/slideLayout52.xml"/><Relationship Id="rId25" Type="http://schemas.openxmlformats.org/officeDocument/2006/relationships/slideLayout" Target="../slideLayouts/slideLayout60.xml"/><Relationship Id="rId33" Type="http://schemas.openxmlformats.org/officeDocument/2006/relationships/image" Target="../media/image5.png"/><Relationship Id="rId2" Type="http://schemas.openxmlformats.org/officeDocument/2006/relationships/slideLayout" Target="../slideLayouts/slideLayout37.xml"/><Relationship Id="rId16" Type="http://schemas.openxmlformats.org/officeDocument/2006/relationships/slideLayout" Target="../slideLayouts/slideLayout51.xml"/><Relationship Id="rId20" Type="http://schemas.openxmlformats.org/officeDocument/2006/relationships/slideLayout" Target="../slideLayouts/slideLayout55.xml"/><Relationship Id="rId29" Type="http://schemas.openxmlformats.org/officeDocument/2006/relationships/slideLayout" Target="../slideLayouts/slideLayout64.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24" Type="http://schemas.openxmlformats.org/officeDocument/2006/relationships/slideLayout" Target="../slideLayouts/slideLayout59.xml"/><Relationship Id="rId32" Type="http://schemas.openxmlformats.org/officeDocument/2006/relationships/image" Target="../media/image8.png"/><Relationship Id="rId5" Type="http://schemas.openxmlformats.org/officeDocument/2006/relationships/slideLayout" Target="../slideLayouts/slideLayout40.xml"/><Relationship Id="rId15" Type="http://schemas.openxmlformats.org/officeDocument/2006/relationships/slideLayout" Target="../slideLayouts/slideLayout50.xml"/><Relationship Id="rId23" Type="http://schemas.openxmlformats.org/officeDocument/2006/relationships/slideLayout" Target="../slideLayouts/slideLayout58.xml"/><Relationship Id="rId28" Type="http://schemas.openxmlformats.org/officeDocument/2006/relationships/slideLayout" Target="../slideLayouts/slideLayout63.xml"/><Relationship Id="rId10" Type="http://schemas.openxmlformats.org/officeDocument/2006/relationships/slideLayout" Target="../slideLayouts/slideLayout45.xml"/><Relationship Id="rId19" Type="http://schemas.openxmlformats.org/officeDocument/2006/relationships/slideLayout" Target="../slideLayouts/slideLayout54.xml"/><Relationship Id="rId31" Type="http://schemas.openxmlformats.org/officeDocument/2006/relationships/image" Target="../media/image7.png"/><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slideLayout" Target="../slideLayouts/slideLayout49.xml"/><Relationship Id="rId22" Type="http://schemas.openxmlformats.org/officeDocument/2006/relationships/slideLayout" Target="../slideLayouts/slideLayout57.xml"/><Relationship Id="rId27" Type="http://schemas.openxmlformats.org/officeDocument/2006/relationships/slideLayout" Target="../slideLayouts/slideLayout62.xml"/><Relationship Id="rId30" Type="http://schemas.openxmlformats.org/officeDocument/2006/relationships/theme" Target="../theme/theme2.xml"/><Relationship Id="rId8" Type="http://schemas.openxmlformats.org/officeDocument/2006/relationships/slideLayout" Target="../slideLayouts/slideLayout43.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77.xml"/><Relationship Id="rId18" Type="http://schemas.openxmlformats.org/officeDocument/2006/relationships/slideLayout" Target="../slideLayouts/slideLayout82.xml"/><Relationship Id="rId26" Type="http://schemas.openxmlformats.org/officeDocument/2006/relationships/slideLayout" Target="../slideLayouts/slideLayout90.xml"/><Relationship Id="rId3" Type="http://schemas.openxmlformats.org/officeDocument/2006/relationships/slideLayout" Target="../slideLayouts/slideLayout67.xml"/><Relationship Id="rId21" Type="http://schemas.openxmlformats.org/officeDocument/2006/relationships/slideLayout" Target="../slideLayouts/slideLayout85.xml"/><Relationship Id="rId7" Type="http://schemas.openxmlformats.org/officeDocument/2006/relationships/slideLayout" Target="../slideLayouts/slideLayout71.xml"/><Relationship Id="rId12" Type="http://schemas.openxmlformats.org/officeDocument/2006/relationships/slideLayout" Target="../slideLayouts/slideLayout76.xml"/><Relationship Id="rId17" Type="http://schemas.openxmlformats.org/officeDocument/2006/relationships/slideLayout" Target="../slideLayouts/slideLayout81.xml"/><Relationship Id="rId25" Type="http://schemas.openxmlformats.org/officeDocument/2006/relationships/slideLayout" Target="../slideLayouts/slideLayout89.xml"/><Relationship Id="rId33" Type="http://schemas.openxmlformats.org/officeDocument/2006/relationships/image" Target="../media/image8.png"/><Relationship Id="rId2" Type="http://schemas.openxmlformats.org/officeDocument/2006/relationships/slideLayout" Target="../slideLayouts/slideLayout66.xml"/><Relationship Id="rId16" Type="http://schemas.openxmlformats.org/officeDocument/2006/relationships/slideLayout" Target="../slideLayouts/slideLayout80.xml"/><Relationship Id="rId20" Type="http://schemas.openxmlformats.org/officeDocument/2006/relationships/slideLayout" Target="../slideLayouts/slideLayout84.xml"/><Relationship Id="rId29" Type="http://schemas.openxmlformats.org/officeDocument/2006/relationships/slideLayout" Target="../slideLayouts/slideLayout93.xml"/><Relationship Id="rId1" Type="http://schemas.openxmlformats.org/officeDocument/2006/relationships/slideLayout" Target="../slideLayouts/slideLayout65.xml"/><Relationship Id="rId6" Type="http://schemas.openxmlformats.org/officeDocument/2006/relationships/slideLayout" Target="../slideLayouts/slideLayout70.xml"/><Relationship Id="rId11" Type="http://schemas.openxmlformats.org/officeDocument/2006/relationships/slideLayout" Target="../slideLayouts/slideLayout75.xml"/><Relationship Id="rId24" Type="http://schemas.openxmlformats.org/officeDocument/2006/relationships/slideLayout" Target="../slideLayouts/slideLayout88.xml"/><Relationship Id="rId32" Type="http://schemas.openxmlformats.org/officeDocument/2006/relationships/image" Target="../media/image7.png"/><Relationship Id="rId5" Type="http://schemas.openxmlformats.org/officeDocument/2006/relationships/slideLayout" Target="../slideLayouts/slideLayout69.xml"/><Relationship Id="rId15" Type="http://schemas.openxmlformats.org/officeDocument/2006/relationships/slideLayout" Target="../slideLayouts/slideLayout79.xml"/><Relationship Id="rId23" Type="http://schemas.openxmlformats.org/officeDocument/2006/relationships/slideLayout" Target="../slideLayouts/slideLayout87.xml"/><Relationship Id="rId28" Type="http://schemas.openxmlformats.org/officeDocument/2006/relationships/slideLayout" Target="../slideLayouts/slideLayout92.xml"/><Relationship Id="rId10" Type="http://schemas.openxmlformats.org/officeDocument/2006/relationships/slideLayout" Target="../slideLayouts/slideLayout74.xml"/><Relationship Id="rId19" Type="http://schemas.openxmlformats.org/officeDocument/2006/relationships/slideLayout" Target="../slideLayouts/slideLayout83.xml"/><Relationship Id="rId31" Type="http://schemas.openxmlformats.org/officeDocument/2006/relationships/theme" Target="../theme/theme3.xml"/><Relationship Id="rId4" Type="http://schemas.openxmlformats.org/officeDocument/2006/relationships/slideLayout" Target="../slideLayouts/slideLayout68.xml"/><Relationship Id="rId9" Type="http://schemas.openxmlformats.org/officeDocument/2006/relationships/slideLayout" Target="../slideLayouts/slideLayout73.xml"/><Relationship Id="rId14" Type="http://schemas.openxmlformats.org/officeDocument/2006/relationships/slideLayout" Target="../slideLayouts/slideLayout78.xml"/><Relationship Id="rId22" Type="http://schemas.openxmlformats.org/officeDocument/2006/relationships/slideLayout" Target="../slideLayouts/slideLayout86.xml"/><Relationship Id="rId27" Type="http://schemas.openxmlformats.org/officeDocument/2006/relationships/slideLayout" Target="../slideLayouts/slideLayout91.xml"/><Relationship Id="rId30" Type="http://schemas.openxmlformats.org/officeDocument/2006/relationships/slideLayout" Target="../slideLayouts/slideLayout94.xml"/><Relationship Id="rId8" Type="http://schemas.openxmlformats.org/officeDocument/2006/relationships/slideLayout" Target="../slideLayouts/slideLayout7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81E96D5B-999D-A1FD-F4CB-555327AA841D}"/>
              </a:ext>
            </a:extLst>
          </p:cNvPr>
          <p:cNvSpPr>
            <a:spLocks noGrp="1"/>
          </p:cNvSpPr>
          <p:nvPr>
            <p:ph type="title"/>
          </p:nvPr>
        </p:nvSpPr>
        <p:spPr bwMode="auto">
          <a:xfrm>
            <a:off x="1215066" y="128981"/>
            <a:ext cx="9688723"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6" name="Page No.">
            <a:extLst>
              <a:ext uri="{FF2B5EF4-FFF2-40B4-BE49-F238E27FC236}">
                <a16:creationId xmlns:a16="http://schemas.microsoft.com/office/drawing/2014/main" id="{25EFCB9D-57BC-9BE7-B2B8-6036CCAEE1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7" name="Corps Logo" descr="A red and white sign&#10;&#10;Description automatically generated with medium confidence">
            <a:extLst>
              <a:ext uri="{FF2B5EF4-FFF2-40B4-BE49-F238E27FC236}">
                <a16:creationId xmlns:a16="http://schemas.microsoft.com/office/drawing/2014/main" id="{B8395AAD-13E1-50E4-7F40-A84DED225430}"/>
              </a:ext>
            </a:extLst>
          </p:cNvPr>
          <p:cNvPicPr>
            <a:picLocks noChangeAspect="1"/>
          </p:cNvPicPr>
          <p:nvPr userDrawn="1"/>
        </p:nvPicPr>
        <p:blipFill>
          <a:blip r:embed="rId37"/>
          <a:stretch>
            <a:fillRect/>
          </a:stretch>
        </p:blipFill>
        <p:spPr>
          <a:xfrm>
            <a:off x="266700" y="319470"/>
            <a:ext cx="681666" cy="451942"/>
          </a:xfrm>
          <a:prstGeom prst="rect">
            <a:avLst/>
          </a:prstGeom>
        </p:spPr>
      </p:pic>
      <p:pic>
        <p:nvPicPr>
          <p:cNvPr id="10" name="HEC Logo" descr="A picture containing sitting, water&#10;&#10;Description automatically generated">
            <a:extLst>
              <a:ext uri="{FF2B5EF4-FFF2-40B4-BE49-F238E27FC236}">
                <a16:creationId xmlns:a16="http://schemas.microsoft.com/office/drawing/2014/main" id="{AE90C7AB-2E8B-8CC1-9CA9-A1C10CBEA247}"/>
              </a:ext>
            </a:extLst>
          </p:cNvPr>
          <p:cNvPicPr>
            <a:picLocks noChangeAspect="1"/>
          </p:cNvPicPr>
          <p:nvPr userDrawn="1"/>
        </p:nvPicPr>
        <p:blipFill>
          <a:blip r:embed="rId38"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
        <p:nvSpPr>
          <p:cNvPr id="14" name="Rectangle: Rounded Corners 13">
            <a:extLst>
              <a:ext uri="{FF2B5EF4-FFF2-40B4-BE49-F238E27FC236}">
                <a16:creationId xmlns:a16="http://schemas.microsoft.com/office/drawing/2014/main" id="{5C12D4A1-9B0E-DD3E-160B-7A8B0FFEC895}"/>
              </a:ext>
            </a:extLst>
          </p:cNvPr>
          <p:cNvSpPr/>
          <p:nvPr userDrawn="1"/>
        </p:nvSpPr>
        <p:spPr>
          <a:xfrm>
            <a:off x="1215066" y="971425"/>
            <a:ext cx="9688723" cy="36576"/>
          </a:xfrm>
          <a:prstGeom prst="roundRect">
            <a:avLst/>
          </a:prstGeom>
          <a:gradFill flip="none" rotWithShape="1">
            <a:gsLst>
              <a:gs pos="30000">
                <a:schemeClr val="tx1"/>
              </a:gs>
              <a:gs pos="0">
                <a:schemeClr val="accent1">
                  <a:lumMod val="45000"/>
                  <a:lumOff val="55000"/>
                </a:schemeClr>
              </a:gs>
              <a:gs pos="100000">
                <a:schemeClr val="accent1">
                  <a:lumMod val="45000"/>
                  <a:lumOff val="55000"/>
                </a:schemeClr>
              </a:gs>
              <a:gs pos="70000">
                <a:schemeClr val="tx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911191386"/>
      </p:ext>
    </p:extLst>
  </p:cSld>
  <p:clrMap bg1="lt1" tx1="dk1" bg2="lt2" tx2="dk2" accent1="accent1" accent2="accent2" accent3="accent3" accent4="accent4" accent5="accent5" accent6="accent6" hlink="hlink" folHlink="folHlink"/>
  <p:sldLayoutIdLst>
    <p:sldLayoutId id="2147484207" r:id="rId1"/>
    <p:sldLayoutId id="2147484208" r:id="rId2"/>
    <p:sldLayoutId id="2147484209" r:id="rId3"/>
    <p:sldLayoutId id="2147484210" r:id="rId4"/>
    <p:sldLayoutId id="2147484211" r:id="rId5"/>
    <p:sldLayoutId id="2147484212" r:id="rId6"/>
    <p:sldLayoutId id="2147484213" r:id="rId7"/>
    <p:sldLayoutId id="2147484214" r:id="rId8"/>
    <p:sldLayoutId id="2147484215" r:id="rId9"/>
    <p:sldLayoutId id="2147484216" r:id="rId10"/>
    <p:sldLayoutId id="2147484217" r:id="rId11"/>
    <p:sldLayoutId id="2147484218" r:id="rId12"/>
    <p:sldLayoutId id="2147484219" r:id="rId13"/>
    <p:sldLayoutId id="2147484220" r:id="rId14"/>
    <p:sldLayoutId id="2147484236" r:id="rId15"/>
    <p:sldLayoutId id="2147484221" r:id="rId16"/>
    <p:sldLayoutId id="2147484222" r:id="rId17"/>
    <p:sldLayoutId id="2147484223" r:id="rId18"/>
    <p:sldLayoutId id="2147484237" r:id="rId19"/>
    <p:sldLayoutId id="2147484224" r:id="rId20"/>
    <p:sldLayoutId id="2147484225" r:id="rId21"/>
    <p:sldLayoutId id="2147484226" r:id="rId22"/>
    <p:sldLayoutId id="2147484227" r:id="rId23"/>
    <p:sldLayoutId id="2147484228" r:id="rId24"/>
    <p:sldLayoutId id="2147484229" r:id="rId25"/>
    <p:sldLayoutId id="2147484230" r:id="rId26"/>
    <p:sldLayoutId id="2147484231" r:id="rId27"/>
    <p:sldLayoutId id="2147484232" r:id="rId28"/>
    <p:sldLayoutId id="2147484233" r:id="rId29"/>
    <p:sldLayoutId id="2147484234" r:id="rId30"/>
    <p:sldLayoutId id="2147484235" r:id="rId31"/>
    <p:sldLayoutId id="2147484240" r:id="rId32"/>
    <p:sldLayoutId id="2147484241" r:id="rId33"/>
    <p:sldLayoutId id="2147484244" r:id="rId34"/>
    <p:sldLayoutId id="2147484245" r:id="rId35"/>
  </p:sldLayoutIdLst>
  <p:hf sldNum="0" hdr="0"/>
  <p:txStyles>
    <p:titleStyle>
      <a:lvl1pPr algn="ctr"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1"/>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2"/>
          <a:srcRect/>
          <a:stretch/>
        </p:blipFill>
        <p:spPr>
          <a:xfrm>
            <a:off x="190500" y="86740"/>
            <a:ext cx="1970289" cy="874270"/>
          </a:xfrm>
          <a:prstGeom prst="rect">
            <a:avLst/>
          </a:prstGeom>
        </p:spPr>
      </p:pic>
      <p:pic>
        <p:nvPicPr>
          <p:cNvPr id="8" name="Picture 2">
            <a:extLst>
              <a:ext uri="{FF2B5EF4-FFF2-40B4-BE49-F238E27FC236}">
                <a16:creationId xmlns:a16="http://schemas.microsoft.com/office/drawing/2014/main" id="{4ED5615C-FACC-8D90-2139-3D025C844008}"/>
              </a:ext>
            </a:extLst>
          </p:cNvPr>
          <p:cNvPicPr>
            <a:picLocks noChangeAspect="1" noChangeArrowheads="1"/>
          </p:cNvPicPr>
          <p:nvPr userDrawn="1"/>
        </p:nvPicPr>
        <p:blipFill>
          <a:blip r:embed="rId33">
            <a:extLst>
              <a:ext uri="{28A0092B-C50C-407E-A947-70E740481C1C}">
                <a14:useLocalDpi xmlns:a14="http://schemas.microsoft.com/office/drawing/2010/main" val="0"/>
              </a:ext>
            </a:extLst>
          </a:blip>
          <a:srcRect/>
          <a:stretch>
            <a:fillRect/>
          </a:stretch>
        </p:blipFill>
        <p:spPr bwMode="auto">
          <a:xfrm>
            <a:off x="9326827" y="6072904"/>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9" name="Picture 8" descr="Logo&#10;&#10;Description automatically generated">
            <a:extLst>
              <a:ext uri="{FF2B5EF4-FFF2-40B4-BE49-F238E27FC236}">
                <a16:creationId xmlns:a16="http://schemas.microsoft.com/office/drawing/2014/main" id="{D911C0FF-8551-9A90-F208-4EBEC2D54569}"/>
              </a:ext>
            </a:extLst>
          </p:cNvPr>
          <p:cNvPicPr>
            <a:picLocks noChangeAspect="1"/>
          </p:cNvPicPr>
          <p:nvPr userDrawn="1"/>
        </p:nvPicPr>
        <p:blipFill>
          <a:blip r:embed="rId34"/>
          <a:stretch>
            <a:fillRect/>
          </a:stretch>
        </p:blipFill>
        <p:spPr>
          <a:xfrm>
            <a:off x="10751924" y="6052188"/>
            <a:ext cx="1375551" cy="738122"/>
          </a:xfrm>
          <a:prstGeom prst="rect">
            <a:avLst/>
          </a:prstGeom>
        </p:spPr>
      </p:pic>
    </p:spTree>
    <p:extLst>
      <p:ext uri="{BB962C8B-B14F-4D97-AF65-F5344CB8AC3E}">
        <p14:creationId xmlns:p14="http://schemas.microsoft.com/office/powerpoint/2010/main" val="1724591645"/>
      </p:ext>
    </p:extLst>
  </p:cSld>
  <p:clrMap bg1="lt1" tx1="dk1" bg2="lt2" tx2="dk2" accent1="accent1" accent2="accent2" accent3="accent3" accent4="accent4" accent5="accent5" accent6="accent6" hlink="hlink" folHlink="folHlink"/>
  <p:sldLayoutIdLst>
    <p:sldLayoutId id="2147484143" r:id="rId1"/>
    <p:sldLayoutId id="2147484146" r:id="rId2"/>
    <p:sldLayoutId id="2147484147" r:id="rId3"/>
    <p:sldLayoutId id="2147484148" r:id="rId4"/>
    <p:sldLayoutId id="2147484149" r:id="rId5"/>
    <p:sldLayoutId id="2147484150" r:id="rId6"/>
    <p:sldLayoutId id="2147484151" r:id="rId7"/>
    <p:sldLayoutId id="2147484152" r:id="rId8"/>
    <p:sldLayoutId id="2147484153" r:id="rId9"/>
    <p:sldLayoutId id="2147484154" r:id="rId10"/>
    <p:sldLayoutId id="2147484155" r:id="rId11"/>
    <p:sldLayoutId id="2147484156" r:id="rId12"/>
    <p:sldLayoutId id="2147484157" r:id="rId13"/>
    <p:sldLayoutId id="2147484158" r:id="rId14"/>
    <p:sldLayoutId id="2147484159" r:id="rId15"/>
    <p:sldLayoutId id="2147484160" r:id="rId16"/>
    <p:sldLayoutId id="2147484161" r:id="rId17"/>
    <p:sldLayoutId id="2147484162" r:id="rId18"/>
    <p:sldLayoutId id="2147484163" r:id="rId19"/>
    <p:sldLayoutId id="2147484164" r:id="rId20"/>
    <p:sldLayoutId id="2147484165" r:id="rId21"/>
    <p:sldLayoutId id="2147484166" r:id="rId22"/>
    <p:sldLayoutId id="2147484167" r:id="rId23"/>
    <p:sldLayoutId id="2147484168" r:id="rId24"/>
    <p:sldLayoutId id="2147484169" r:id="rId25"/>
    <p:sldLayoutId id="2147484170" r:id="rId26"/>
    <p:sldLayoutId id="2147484171" r:id="rId27"/>
    <p:sldLayoutId id="2147484172" r:id="rId28"/>
    <p:sldLayoutId id="2147484174" r:id="rId29"/>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2"/>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3"/>
          <a:srcRect/>
          <a:stretch/>
        </p:blipFill>
        <p:spPr>
          <a:xfrm>
            <a:off x="190500" y="86740"/>
            <a:ext cx="1970289" cy="874270"/>
          </a:xfrm>
          <a:prstGeom prst="rect">
            <a:avLst/>
          </a:prstGeom>
        </p:spPr>
      </p:pic>
    </p:spTree>
    <p:extLst>
      <p:ext uri="{BB962C8B-B14F-4D97-AF65-F5344CB8AC3E}">
        <p14:creationId xmlns:p14="http://schemas.microsoft.com/office/powerpoint/2010/main" val="2243080773"/>
      </p:ext>
    </p:extLst>
  </p:cSld>
  <p:clrMap bg1="lt1" tx1="dk1" bg2="lt2" tx2="dk2" accent1="accent1" accent2="accent2" accent3="accent3" accent4="accent4" accent5="accent5" accent6="accent6" hlink="hlink" folHlink="folHlink"/>
  <p:sldLayoutIdLst>
    <p:sldLayoutId id="2147484176" r:id="rId1"/>
    <p:sldLayoutId id="2147484177" r:id="rId2"/>
    <p:sldLayoutId id="2147484178" r:id="rId3"/>
    <p:sldLayoutId id="2147484179" r:id="rId4"/>
    <p:sldLayoutId id="2147484180" r:id="rId5"/>
    <p:sldLayoutId id="2147484181" r:id="rId6"/>
    <p:sldLayoutId id="2147484182" r:id="rId7"/>
    <p:sldLayoutId id="2147484183" r:id="rId8"/>
    <p:sldLayoutId id="2147484184" r:id="rId9"/>
    <p:sldLayoutId id="2147484185" r:id="rId10"/>
    <p:sldLayoutId id="2147484186" r:id="rId11"/>
    <p:sldLayoutId id="2147484187" r:id="rId12"/>
    <p:sldLayoutId id="2147484188" r:id="rId13"/>
    <p:sldLayoutId id="2147484189" r:id="rId14"/>
    <p:sldLayoutId id="2147484190" r:id="rId15"/>
    <p:sldLayoutId id="2147484191" r:id="rId16"/>
    <p:sldLayoutId id="2147484192" r:id="rId17"/>
    <p:sldLayoutId id="2147484193" r:id="rId18"/>
    <p:sldLayoutId id="2147484194" r:id="rId19"/>
    <p:sldLayoutId id="2147484195" r:id="rId20"/>
    <p:sldLayoutId id="2147484196" r:id="rId21"/>
    <p:sldLayoutId id="2147484197" r:id="rId22"/>
    <p:sldLayoutId id="2147484198" r:id="rId23"/>
    <p:sldLayoutId id="2147484199" r:id="rId24"/>
    <p:sldLayoutId id="2147484200" r:id="rId25"/>
    <p:sldLayoutId id="2147484201" r:id="rId26"/>
    <p:sldLayoutId id="2147484202" r:id="rId27"/>
    <p:sldLayoutId id="2147484203" r:id="rId28"/>
    <p:sldLayoutId id="2147484204" r:id="rId29"/>
    <p:sldLayoutId id="2147484205" r:id="rId30"/>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png"/><Relationship Id="rId1" Type="http://schemas.openxmlformats.org/officeDocument/2006/relationships/slideLayout" Target="../slideLayouts/slideLayout59.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jpeg"/></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3" Type="http://schemas.openxmlformats.org/officeDocument/2006/relationships/image" Target="../media/image26.gif"/><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27.png"/><Relationship Id="rId5" Type="http://schemas.openxmlformats.org/officeDocument/2006/relationships/hyperlink" Target="https://dashboard.waterdata.usgs.gov/" TargetMode="External"/><Relationship Id="rId4" Type="http://schemas.openxmlformats.org/officeDocument/2006/relationships/hyperlink" Target="https://waterdata.usgs.gov/nwis/rt"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cumulus.corps.cloud/"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29.png"/><Relationship Id="rId4" Type="http://schemas.openxmlformats.org/officeDocument/2006/relationships/image" Target="../media/image28.png"/></Relationships>
</file>

<file path=ppt/slides/_rels/slide18.xml.rels><?xml version="1.0" encoding="UTF-8" standalone="yes"?>
<Relationships xmlns="http://schemas.openxmlformats.org/package/2006/relationships"><Relationship Id="rId3" Type="http://schemas.openxmlformats.org/officeDocument/2006/relationships/hyperlink" Target="https://water.weather.gov/ahps/rfc/rfc.php" TargetMode="External"/><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hyperlink" Target="https://vlab.noaa.gov/web/mdl/ndfd" TargetMode="External"/><Relationship Id="rId5" Type="http://schemas.openxmlformats.org/officeDocument/2006/relationships/hyperlink" Target="https://nomads.ncep.noaa.gov/" TargetMode="External"/><Relationship Id="rId4" Type="http://schemas.openxmlformats.org/officeDocument/2006/relationships/hyperlink" Target="https://vlab.noaa.gov/web/mdl/nbm"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5.xml"/><Relationship Id="rId1" Type="http://schemas.openxmlformats.org/officeDocument/2006/relationships/slideLayout" Target="../slideLayouts/slideLayout35.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3.xml"/></Relationships>
</file>

<file path=ppt/slides/_rels/slide2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hyperlink" Target="https://opendcs-env.readthedocs.io/en/latest/resources-algorithms.html" TargetMode="External"/><Relationship Id="rId2" Type="http://schemas.openxmlformats.org/officeDocument/2006/relationships/hyperlink" Target="https://opendcs-env.readthedocs.io/en/latest/" TargetMode="External"/><Relationship Id="rId1" Type="http://schemas.openxmlformats.org/officeDocument/2006/relationships/slideLayout" Target="../slideLayouts/slideLayout1.xml"/><Relationship Id="rId5" Type="http://schemas.openxmlformats.org/officeDocument/2006/relationships/image" Target="../media/image37.png"/><Relationship Id="rId4" Type="http://schemas.openxmlformats.org/officeDocument/2006/relationships/hyperlink" Target="https://opendcs-env.readthedocs.io/en/latest/resources-algorithms.html#opendcs-custom-python-algorithms"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s://www.hec.usace.army.mil/confluence/dssdocs/dssvueum/scripting/math-functions" TargetMode="External"/><Relationship Id="rId2" Type="http://schemas.openxmlformats.org/officeDocument/2006/relationships/hyperlink" Target="https://www.hec.usace.army.mil/confluence/dssdocs/dssvueum/math-and-statistical-functions" TargetMode="External"/><Relationship Id="rId1" Type="http://schemas.openxmlformats.org/officeDocument/2006/relationships/slideLayout" Target="../slideLayouts/slideLayout1.xml"/><Relationship Id="rId6" Type="http://schemas.openxmlformats.org/officeDocument/2006/relationships/hyperlink" Target="https://github.com/HydrologicEngineeringCenter/DSSVue-Example-Scripts/blob/master/src/change-interval.py" TargetMode="External"/><Relationship Id="rId5" Type="http://schemas.openxmlformats.org/officeDocument/2006/relationships/image" Target="../media/image38.png"/><Relationship Id="rId4" Type="http://schemas.openxmlformats.org/officeDocument/2006/relationships/hyperlink" Target="https://github.com/HydrologicEngineeringCenter/DSSVue-Example-Scripts/tree/master/src" TargetMode="Externa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3.xml"/></Relationships>
</file>

<file path=ppt/slides/_rels/slide2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7.xml"/><Relationship Id="rId5" Type="http://schemas.openxmlformats.org/officeDocument/2006/relationships/image" Target="../media/image42.png"/><Relationship Id="rId4" Type="http://schemas.openxmlformats.org/officeDocument/2006/relationships/image" Target="../media/image4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8.xml"/><Relationship Id="rId1" Type="http://schemas.openxmlformats.org/officeDocument/2006/relationships/slideLayout" Target="../slideLayouts/slideLayout33.xml"/><Relationship Id="rId4" Type="http://schemas.openxmlformats.org/officeDocument/2006/relationships/image" Target="../media/image44.jpeg"/></Relationships>
</file>

<file path=ppt/slides/_rels/slide3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9.xml"/><Relationship Id="rId1" Type="http://schemas.openxmlformats.org/officeDocument/2006/relationships/slideLayout" Target="../slideLayouts/slideLayout11.xml"/><Relationship Id="rId5" Type="http://schemas.openxmlformats.org/officeDocument/2006/relationships/image" Target="../media/image47.png"/><Relationship Id="rId4" Type="http://schemas.openxmlformats.org/officeDocument/2006/relationships/image" Target="../media/image46.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3.xml.rels><?xml version="1.0" encoding="UTF-8" standalone="yes"?>
<Relationships xmlns="http://schemas.openxmlformats.org/package/2006/relationships"><Relationship Id="rId8" Type="http://schemas.openxmlformats.org/officeDocument/2006/relationships/oleObject" Target="../embeddings/oleObject1.bin"/><Relationship Id="rId13" Type="http://schemas.openxmlformats.org/officeDocument/2006/relationships/image" Target="../media/image56.wmf"/><Relationship Id="rId3" Type="http://schemas.openxmlformats.org/officeDocument/2006/relationships/image" Target="../media/image48.jpeg"/><Relationship Id="rId7" Type="http://schemas.openxmlformats.org/officeDocument/2006/relationships/image" Target="../media/image52.png"/><Relationship Id="rId12" Type="http://schemas.openxmlformats.org/officeDocument/2006/relationships/image" Target="../media/image55.png"/><Relationship Id="rId17" Type="http://schemas.openxmlformats.org/officeDocument/2006/relationships/image" Target="../media/image59.png"/><Relationship Id="rId2" Type="http://schemas.openxmlformats.org/officeDocument/2006/relationships/notesSlide" Target="../notesSlides/notesSlide20.xml"/><Relationship Id="rId16" Type="http://schemas.openxmlformats.org/officeDocument/2006/relationships/image" Target="../media/image58.png"/><Relationship Id="rId1" Type="http://schemas.openxmlformats.org/officeDocument/2006/relationships/slideLayout" Target="../slideLayouts/slideLayout11.xml"/><Relationship Id="rId6" Type="http://schemas.openxmlformats.org/officeDocument/2006/relationships/image" Target="../media/image51.png"/><Relationship Id="rId11" Type="http://schemas.openxmlformats.org/officeDocument/2006/relationships/oleObject" Target="../embeddings/oleObject2.bin"/><Relationship Id="rId5" Type="http://schemas.openxmlformats.org/officeDocument/2006/relationships/image" Target="../media/image50.png"/><Relationship Id="rId15" Type="http://schemas.openxmlformats.org/officeDocument/2006/relationships/image" Target="../media/image57.wmf"/><Relationship Id="rId10" Type="http://schemas.openxmlformats.org/officeDocument/2006/relationships/image" Target="../media/image54.emf"/><Relationship Id="rId4" Type="http://schemas.openxmlformats.org/officeDocument/2006/relationships/image" Target="../media/image49.png"/><Relationship Id="rId9" Type="http://schemas.openxmlformats.org/officeDocument/2006/relationships/image" Target="../media/image53.wmf"/><Relationship Id="rId14" Type="http://schemas.openxmlformats.org/officeDocument/2006/relationships/oleObject" Target="../embeddings/oleObject3.bin"/></Relationships>
</file>

<file path=ppt/slides/_rels/slide34.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4.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35.xml"/><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11.xml"/><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p:txBody>
          <a:bodyPr/>
          <a:lstStyle/>
          <a:p>
            <a:pPr algn="l"/>
            <a:r>
              <a:rPr lang="en-US" sz="3600" dirty="0"/>
              <a:t>Real Time Data IN CWMS</a:t>
            </a:r>
          </a:p>
        </p:txBody>
      </p:sp>
      <p:pic>
        <p:nvPicPr>
          <p:cNvPr id="11" name="Picture Placeholder 10" descr="Map&#10;&#10;Description automatically generated">
            <a:extLst>
              <a:ext uri="{FF2B5EF4-FFF2-40B4-BE49-F238E27FC236}">
                <a16:creationId xmlns:a16="http://schemas.microsoft.com/office/drawing/2014/main" id="{7A6E51DB-7C25-7AB6-5D61-B9034A212F7F}"/>
              </a:ext>
            </a:extLst>
          </p:cNvPr>
          <p:cNvPicPr>
            <a:picLocks noGrp="1" noChangeAspect="1"/>
          </p:cNvPicPr>
          <p:nvPr>
            <p:ph type="pic" sz="quarter" idx="13"/>
          </p:nvPr>
        </p:nvPicPr>
        <p:blipFill>
          <a:blip r:embed="rId2"/>
          <a:srcRect l="2717" r="2717"/>
          <a:stretch/>
        </p:blipFill>
        <p:spPr>
          <a:xfrm>
            <a:off x="6358552" y="260931"/>
            <a:ext cx="5454004" cy="2805855"/>
          </a:xfrm>
          <a:prstGeom prst="rect">
            <a:avLst/>
          </a:prstGeom>
          <a:ln>
            <a:noFill/>
          </a:ln>
          <a:effectLst>
            <a:softEdge rad="112500"/>
          </a:effectLst>
        </p:spPr>
      </p:pic>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p:txBody>
          <a:bodyPr/>
          <a:lstStyle/>
          <a:p>
            <a:r>
              <a:rPr lang="en-US" sz="2400" b="1" dirty="0"/>
              <a:t>Kat Feingold</a:t>
            </a:r>
          </a:p>
          <a:p>
            <a:r>
              <a:rPr lang="en-US" sz="1800" dirty="0"/>
              <a:t>Hydrologic Engineering Center</a:t>
            </a:r>
          </a:p>
          <a:p>
            <a:endParaRPr lang="en-US" dirty="0"/>
          </a:p>
          <a:p>
            <a:r>
              <a:rPr lang="en-US" sz="2400" b="1" dirty="0"/>
              <a:t>CWMS Prospect Course</a:t>
            </a:r>
          </a:p>
        </p:txBody>
      </p:sp>
      <p:pic>
        <p:nvPicPr>
          <p:cNvPr id="14" name="Picture Placeholder 13" descr="A close-up of a painting&#10;&#10;Description automatically generated with medium confidence">
            <a:extLst>
              <a:ext uri="{FF2B5EF4-FFF2-40B4-BE49-F238E27FC236}">
                <a16:creationId xmlns:a16="http://schemas.microsoft.com/office/drawing/2014/main" id="{04C95193-5563-AE95-03B8-119424E1BE64}"/>
              </a:ext>
            </a:extLst>
          </p:cNvPr>
          <p:cNvPicPr>
            <a:picLocks noGrp="1" noChangeAspect="1"/>
          </p:cNvPicPr>
          <p:nvPr>
            <p:ph type="pic" sz="quarter" idx="16"/>
          </p:nvPr>
        </p:nvPicPr>
        <p:blipFill rotWithShape="1">
          <a:blip r:embed="rId3"/>
          <a:srcRect l="4446" r="4446"/>
          <a:stretch/>
        </p:blipFill>
        <p:spPr>
          <a:xfrm>
            <a:off x="9126633" y="3066786"/>
            <a:ext cx="2685921" cy="1787147"/>
          </a:xfrm>
          <a:prstGeom prst="rect">
            <a:avLst/>
          </a:prstGeom>
          <a:ln>
            <a:noFill/>
          </a:ln>
          <a:effectLst>
            <a:softEdge rad="112500"/>
          </a:effectLst>
        </p:spPr>
      </p:pic>
      <p:pic>
        <p:nvPicPr>
          <p:cNvPr id="2" name="Picture 4" descr="MTL-7-30-08-Aerial_4428">
            <a:extLst>
              <a:ext uri="{FF2B5EF4-FFF2-40B4-BE49-F238E27FC236}">
                <a16:creationId xmlns:a16="http://schemas.microsoft.com/office/drawing/2014/main" id="{D2C516AA-DC52-4D60-F1EA-537AD15B3A73}"/>
              </a:ext>
            </a:extLst>
          </p:cNvPr>
          <p:cNvPicPr>
            <a:picLocks noChangeAspect="1" noChangeArrowheads="1"/>
          </p:cNvPicPr>
          <p:nvPr/>
        </p:nvPicPr>
        <p:blipFill>
          <a:blip r:embed="rId4" cstate="print"/>
          <a:srcRect t="5818" r="13506" b="20564"/>
          <a:stretch>
            <a:fillRect/>
          </a:stretch>
        </p:blipFill>
        <p:spPr bwMode="auto">
          <a:xfrm>
            <a:off x="9161925" y="4853933"/>
            <a:ext cx="2685921" cy="1884659"/>
          </a:xfrm>
          <a:prstGeom prst="rect">
            <a:avLst/>
          </a:prstGeom>
          <a:ln>
            <a:noFill/>
          </a:ln>
          <a:effectLst>
            <a:softEdge rad="112500"/>
          </a:effectLst>
        </p:spPr>
      </p:pic>
      <p:pic>
        <p:nvPicPr>
          <p:cNvPr id="3" name="Picture 2">
            <a:extLst>
              <a:ext uri="{FF2B5EF4-FFF2-40B4-BE49-F238E27FC236}">
                <a16:creationId xmlns:a16="http://schemas.microsoft.com/office/drawing/2014/main" id="{AFA1A2CE-8B2A-F522-680A-3E53D12D4D8A}"/>
              </a:ext>
            </a:extLst>
          </p:cNvPr>
          <p:cNvPicPr>
            <a:picLocks noChangeAspect="1"/>
          </p:cNvPicPr>
          <p:nvPr/>
        </p:nvPicPr>
        <p:blipFill>
          <a:blip r:embed="rId5"/>
          <a:stretch>
            <a:fillRect/>
          </a:stretch>
        </p:blipFill>
        <p:spPr>
          <a:xfrm>
            <a:off x="6358552" y="3066786"/>
            <a:ext cx="2685921" cy="1884659"/>
          </a:xfrm>
          <a:prstGeom prst="rect">
            <a:avLst/>
          </a:prstGeom>
          <a:ln>
            <a:noFill/>
          </a:ln>
          <a:effectLst>
            <a:softEdge rad="112500"/>
          </a:effectLst>
        </p:spPr>
      </p:pic>
      <p:pic>
        <p:nvPicPr>
          <p:cNvPr id="7" name="Picture 6">
            <a:extLst>
              <a:ext uri="{FF2B5EF4-FFF2-40B4-BE49-F238E27FC236}">
                <a16:creationId xmlns:a16="http://schemas.microsoft.com/office/drawing/2014/main" id="{7E882B7E-7FED-4451-77D5-ED69B1DF8CA4}"/>
              </a:ext>
            </a:extLst>
          </p:cNvPr>
          <p:cNvPicPr>
            <a:picLocks noChangeAspect="1"/>
          </p:cNvPicPr>
          <p:nvPr/>
        </p:nvPicPr>
        <p:blipFill>
          <a:blip r:embed="rId6"/>
          <a:stretch>
            <a:fillRect/>
          </a:stretch>
        </p:blipFill>
        <p:spPr>
          <a:xfrm>
            <a:off x="6358552" y="4853934"/>
            <a:ext cx="2685921" cy="1884659"/>
          </a:xfrm>
          <a:prstGeom prst="rect">
            <a:avLst/>
          </a:prstGeom>
          <a:ln>
            <a:noFill/>
          </a:ln>
          <a:effectLst>
            <a:softEdge rad="112500"/>
          </a:effectLst>
        </p:spPr>
      </p:pic>
    </p:spTree>
    <p:extLst>
      <p:ext uri="{BB962C8B-B14F-4D97-AF65-F5344CB8AC3E}">
        <p14:creationId xmlns:p14="http://schemas.microsoft.com/office/powerpoint/2010/main" val="1687572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5DDF8A4-2002-F8F7-32F7-F9D06C073F92}"/>
              </a:ext>
            </a:extLst>
          </p:cNvPr>
          <p:cNvSpPr>
            <a:spLocks noGrp="1"/>
          </p:cNvSpPr>
          <p:nvPr>
            <p:ph sz="quarter" idx="10"/>
          </p:nvPr>
        </p:nvSpPr>
        <p:spPr>
          <a:xfrm>
            <a:off x="1544797" y="1063278"/>
            <a:ext cx="3953608" cy="5600700"/>
          </a:xfrm>
        </p:spPr>
        <p:txBody>
          <a:bodyPr/>
          <a:lstStyle/>
          <a:p>
            <a:pPr lvl="1"/>
            <a:endParaRPr lang="en-US" dirty="0"/>
          </a:p>
          <a:p>
            <a:pPr lvl="1"/>
            <a:r>
              <a:rPr lang="en-US" dirty="0"/>
              <a:t>Based on Albers Equal-Area map of the US</a:t>
            </a:r>
            <a:br>
              <a:rPr lang="en-US" dirty="0"/>
            </a:br>
            <a:endParaRPr lang="en-US" dirty="0"/>
          </a:p>
          <a:p>
            <a:pPr lvl="1"/>
            <a:r>
              <a:rPr lang="en-US" dirty="0"/>
              <a:t>Same coordinate system used by USGS for nation-wide mapping</a:t>
            </a:r>
            <a:br>
              <a:rPr lang="en-US" dirty="0"/>
            </a:br>
            <a:endParaRPr lang="en-US" dirty="0"/>
          </a:p>
          <a:p>
            <a:pPr lvl="1"/>
            <a:r>
              <a:rPr lang="en-US" dirty="0"/>
              <a:t>Locations are identified by cell indices (row and column numbers)</a:t>
            </a:r>
          </a:p>
          <a:p>
            <a:endParaRPr lang="en-US" dirty="0"/>
          </a:p>
        </p:txBody>
      </p:sp>
      <p:sp>
        <p:nvSpPr>
          <p:cNvPr id="3" name="Title 2">
            <a:extLst>
              <a:ext uri="{FF2B5EF4-FFF2-40B4-BE49-F238E27FC236}">
                <a16:creationId xmlns:a16="http://schemas.microsoft.com/office/drawing/2014/main" id="{2EE35BA9-581C-2937-68A1-3C6F116412F0}"/>
              </a:ext>
            </a:extLst>
          </p:cNvPr>
          <p:cNvSpPr>
            <a:spLocks noGrp="1"/>
          </p:cNvSpPr>
          <p:nvPr>
            <p:ph type="title"/>
          </p:nvPr>
        </p:nvSpPr>
        <p:spPr/>
        <p:txBody>
          <a:bodyPr/>
          <a:lstStyle/>
          <a:p>
            <a:r>
              <a:rPr lang="en-US" dirty="0"/>
              <a:t>Standard hydrologic grid (SHG)</a:t>
            </a:r>
          </a:p>
        </p:txBody>
      </p:sp>
      <p:pic>
        <p:nvPicPr>
          <p:cNvPr id="6" name="Picture 1031" descr="shg_lm">
            <a:extLst>
              <a:ext uri="{FF2B5EF4-FFF2-40B4-BE49-F238E27FC236}">
                <a16:creationId xmlns:a16="http://schemas.microsoft.com/office/drawing/2014/main" id="{780A4247-EC01-5EDC-6A80-8E1271E0E3E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93597" y="1332490"/>
            <a:ext cx="4084332" cy="4193019"/>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588671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EE35BA9-581C-2937-68A1-3C6F116412F0}"/>
              </a:ext>
            </a:extLst>
          </p:cNvPr>
          <p:cNvSpPr>
            <a:spLocks noGrp="1"/>
          </p:cNvSpPr>
          <p:nvPr>
            <p:ph type="title"/>
          </p:nvPr>
        </p:nvSpPr>
        <p:spPr/>
        <p:txBody>
          <a:bodyPr/>
          <a:lstStyle/>
          <a:p>
            <a:r>
              <a:rPr lang="en-US" dirty="0" err="1"/>
              <a:t>Cavi</a:t>
            </a:r>
            <a:r>
              <a:rPr lang="en-US" dirty="0"/>
              <a:t> display of time series and grids</a:t>
            </a:r>
          </a:p>
        </p:txBody>
      </p:sp>
      <p:pic>
        <p:nvPicPr>
          <p:cNvPr id="6" name="Picture 5">
            <a:extLst>
              <a:ext uri="{FF2B5EF4-FFF2-40B4-BE49-F238E27FC236}">
                <a16:creationId xmlns:a16="http://schemas.microsoft.com/office/drawing/2014/main" id="{4808F2AC-2FCE-B1C9-6746-2E3A1E30F407}"/>
              </a:ext>
            </a:extLst>
          </p:cNvPr>
          <p:cNvPicPr>
            <a:picLocks noChangeAspect="1"/>
          </p:cNvPicPr>
          <p:nvPr/>
        </p:nvPicPr>
        <p:blipFill>
          <a:blip r:embed="rId3"/>
          <a:stretch>
            <a:fillRect/>
          </a:stretch>
        </p:blipFill>
        <p:spPr>
          <a:xfrm>
            <a:off x="2130850" y="1407061"/>
            <a:ext cx="7893645" cy="4977799"/>
          </a:xfrm>
          <a:prstGeom prst="rect">
            <a:avLst/>
          </a:prstGeom>
        </p:spPr>
      </p:pic>
    </p:spTree>
    <p:extLst>
      <p:ext uri="{BB962C8B-B14F-4D97-AF65-F5344CB8AC3E}">
        <p14:creationId xmlns:p14="http://schemas.microsoft.com/office/powerpoint/2010/main" val="16860220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2E1A7949-5B23-BBA0-0646-9F86B44D4A5C}"/>
              </a:ext>
            </a:extLst>
          </p:cNvPr>
          <p:cNvSpPr>
            <a:spLocks noGrp="1"/>
          </p:cNvSpPr>
          <p:nvPr>
            <p:ph type="title"/>
          </p:nvPr>
        </p:nvSpPr>
        <p:spPr/>
        <p:txBody>
          <a:bodyPr/>
          <a:lstStyle/>
          <a:p>
            <a:r>
              <a:rPr lang="en-US" dirty="0"/>
              <a:t>HEC-</a:t>
            </a:r>
            <a:r>
              <a:rPr lang="en-US" dirty="0" err="1"/>
              <a:t>MetVue</a:t>
            </a:r>
            <a:r>
              <a:rPr lang="en-US" dirty="0"/>
              <a:t> Display of Grids</a:t>
            </a:r>
          </a:p>
        </p:txBody>
      </p:sp>
      <p:pic>
        <p:nvPicPr>
          <p:cNvPr id="3" name="Picture 2">
            <a:extLst>
              <a:ext uri="{FF2B5EF4-FFF2-40B4-BE49-F238E27FC236}">
                <a16:creationId xmlns:a16="http://schemas.microsoft.com/office/drawing/2014/main" id="{93158789-C428-9413-5D60-D07ED113C122}"/>
              </a:ext>
            </a:extLst>
          </p:cNvPr>
          <p:cNvPicPr>
            <a:picLocks noChangeAspect="1"/>
          </p:cNvPicPr>
          <p:nvPr/>
        </p:nvPicPr>
        <p:blipFill>
          <a:blip r:embed="rId2"/>
          <a:stretch>
            <a:fillRect/>
          </a:stretch>
        </p:blipFill>
        <p:spPr>
          <a:xfrm>
            <a:off x="2839896" y="1566432"/>
            <a:ext cx="2676493" cy="5180404"/>
          </a:xfrm>
          <a:prstGeom prst="rect">
            <a:avLst/>
          </a:prstGeom>
        </p:spPr>
      </p:pic>
      <p:pic>
        <p:nvPicPr>
          <p:cNvPr id="5" name="Picture 4">
            <a:extLst>
              <a:ext uri="{FF2B5EF4-FFF2-40B4-BE49-F238E27FC236}">
                <a16:creationId xmlns:a16="http://schemas.microsoft.com/office/drawing/2014/main" id="{5E00E7AD-0ABE-5470-506F-E187C0C30CB9}"/>
              </a:ext>
            </a:extLst>
          </p:cNvPr>
          <p:cNvPicPr>
            <a:picLocks noChangeAspect="1"/>
          </p:cNvPicPr>
          <p:nvPr/>
        </p:nvPicPr>
        <p:blipFill>
          <a:blip r:embed="rId3"/>
          <a:stretch>
            <a:fillRect/>
          </a:stretch>
        </p:blipFill>
        <p:spPr>
          <a:xfrm>
            <a:off x="6675613" y="1566432"/>
            <a:ext cx="2676493" cy="5180404"/>
          </a:xfrm>
          <a:prstGeom prst="rect">
            <a:avLst/>
          </a:prstGeom>
        </p:spPr>
      </p:pic>
      <p:sp>
        <p:nvSpPr>
          <p:cNvPr id="8" name="Content Placeholder 5">
            <a:extLst>
              <a:ext uri="{FF2B5EF4-FFF2-40B4-BE49-F238E27FC236}">
                <a16:creationId xmlns:a16="http://schemas.microsoft.com/office/drawing/2014/main" id="{154BFA15-28E1-5FC7-3575-CE9096D67A83}"/>
              </a:ext>
            </a:extLst>
          </p:cNvPr>
          <p:cNvSpPr txBox="1">
            <a:spLocks/>
          </p:cNvSpPr>
          <p:nvPr/>
        </p:nvSpPr>
        <p:spPr bwMode="auto">
          <a:xfrm>
            <a:off x="6426468" y="1142997"/>
            <a:ext cx="3174781" cy="5139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4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marL="0" lvl="1" indent="0" algn="ctr">
              <a:buNone/>
            </a:pPr>
            <a:r>
              <a:rPr lang="en-US" sz="2000" dirty="0" err="1"/>
              <a:t>MetVue</a:t>
            </a:r>
            <a:r>
              <a:rPr lang="en-US" sz="2000" dirty="0"/>
              <a:t> Map Window</a:t>
            </a:r>
          </a:p>
        </p:txBody>
      </p:sp>
      <p:sp>
        <p:nvSpPr>
          <p:cNvPr id="9" name="Content Placeholder 5">
            <a:extLst>
              <a:ext uri="{FF2B5EF4-FFF2-40B4-BE49-F238E27FC236}">
                <a16:creationId xmlns:a16="http://schemas.microsoft.com/office/drawing/2014/main" id="{91070F15-39CF-F56F-A79A-6D0EDA7AC933}"/>
              </a:ext>
            </a:extLst>
          </p:cNvPr>
          <p:cNvSpPr txBox="1">
            <a:spLocks/>
          </p:cNvSpPr>
          <p:nvPr/>
        </p:nvSpPr>
        <p:spPr bwMode="auto">
          <a:xfrm>
            <a:off x="2590752" y="1142997"/>
            <a:ext cx="3174781" cy="5139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4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marL="0" lvl="1" indent="0" algn="ctr">
              <a:buNone/>
            </a:pPr>
            <a:r>
              <a:rPr lang="en-US" sz="2000" dirty="0"/>
              <a:t>CAVI Map Window</a:t>
            </a:r>
          </a:p>
        </p:txBody>
      </p:sp>
    </p:spTree>
    <p:extLst>
      <p:ext uri="{BB962C8B-B14F-4D97-AF65-F5344CB8AC3E}">
        <p14:creationId xmlns:p14="http://schemas.microsoft.com/office/powerpoint/2010/main" val="27288420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EE35BA9-581C-2937-68A1-3C6F116412F0}"/>
              </a:ext>
            </a:extLst>
          </p:cNvPr>
          <p:cNvSpPr>
            <a:spLocks noGrp="1"/>
          </p:cNvSpPr>
          <p:nvPr>
            <p:ph type="title"/>
          </p:nvPr>
        </p:nvSpPr>
        <p:spPr/>
        <p:txBody>
          <a:bodyPr/>
          <a:lstStyle/>
          <a:p>
            <a:r>
              <a:rPr lang="en-US" dirty="0"/>
              <a:t>DSS File – grids catalog</a:t>
            </a:r>
          </a:p>
        </p:txBody>
      </p:sp>
      <p:pic>
        <p:nvPicPr>
          <p:cNvPr id="6" name="Picture 5">
            <a:extLst>
              <a:ext uri="{FF2B5EF4-FFF2-40B4-BE49-F238E27FC236}">
                <a16:creationId xmlns:a16="http://schemas.microsoft.com/office/drawing/2014/main" id="{3E24A728-175F-F8C6-C3B0-7D122AB24F3F}"/>
              </a:ext>
            </a:extLst>
          </p:cNvPr>
          <p:cNvPicPr>
            <a:picLocks noChangeAspect="1"/>
          </p:cNvPicPr>
          <p:nvPr/>
        </p:nvPicPr>
        <p:blipFill>
          <a:blip r:embed="rId3"/>
          <a:stretch>
            <a:fillRect/>
          </a:stretch>
        </p:blipFill>
        <p:spPr>
          <a:xfrm>
            <a:off x="2712666" y="1339429"/>
            <a:ext cx="6766667" cy="48600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6647664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26721-DB9D-B7F9-8283-2CAB244D9E80}"/>
              </a:ext>
            </a:extLst>
          </p:cNvPr>
          <p:cNvSpPr>
            <a:spLocks noGrp="1"/>
          </p:cNvSpPr>
          <p:nvPr>
            <p:ph type="title"/>
          </p:nvPr>
        </p:nvSpPr>
        <p:spPr/>
        <p:txBody>
          <a:bodyPr/>
          <a:lstStyle/>
          <a:p>
            <a:r>
              <a:rPr lang="en-US" dirty="0"/>
              <a:t>HEC-</a:t>
            </a:r>
            <a:r>
              <a:rPr lang="en-US" dirty="0" err="1"/>
              <a:t>MetVue</a:t>
            </a:r>
            <a:r>
              <a:rPr lang="en-US" dirty="0"/>
              <a:t> – Data Reader</a:t>
            </a:r>
          </a:p>
        </p:txBody>
      </p:sp>
      <p:pic>
        <p:nvPicPr>
          <p:cNvPr id="8" name="Picture 7">
            <a:extLst>
              <a:ext uri="{FF2B5EF4-FFF2-40B4-BE49-F238E27FC236}">
                <a16:creationId xmlns:a16="http://schemas.microsoft.com/office/drawing/2014/main" id="{B86FBC19-3B81-C0AD-53B3-87BF10C86CA3}"/>
              </a:ext>
            </a:extLst>
          </p:cNvPr>
          <p:cNvPicPr>
            <a:picLocks noChangeAspect="1"/>
          </p:cNvPicPr>
          <p:nvPr/>
        </p:nvPicPr>
        <p:blipFill>
          <a:blip r:embed="rId2"/>
          <a:stretch>
            <a:fillRect/>
          </a:stretch>
        </p:blipFill>
        <p:spPr>
          <a:xfrm>
            <a:off x="2277255" y="1047663"/>
            <a:ext cx="7637489" cy="571756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4079850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DF9F363-9B19-C0BF-F260-38C3AA9EFD26}"/>
              </a:ext>
            </a:extLst>
          </p:cNvPr>
          <p:cNvSpPr>
            <a:spLocks noGrp="1"/>
          </p:cNvSpPr>
          <p:nvPr>
            <p:ph type="title"/>
          </p:nvPr>
        </p:nvSpPr>
        <p:spPr/>
        <p:txBody>
          <a:bodyPr/>
          <a:lstStyle/>
          <a:p>
            <a:r>
              <a:rPr lang="en-US" dirty="0"/>
              <a:t>CWMS Data Sources</a:t>
            </a:r>
          </a:p>
        </p:txBody>
      </p:sp>
    </p:spTree>
    <p:extLst>
      <p:ext uri="{BB962C8B-B14F-4D97-AF65-F5344CB8AC3E}">
        <p14:creationId xmlns:p14="http://schemas.microsoft.com/office/powerpoint/2010/main" val="39444819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1D771F0-D43B-3F6B-6EC9-F17FA677E60B}"/>
              </a:ext>
            </a:extLst>
          </p:cNvPr>
          <p:cNvSpPr>
            <a:spLocks noGrp="1"/>
          </p:cNvSpPr>
          <p:nvPr>
            <p:ph type="title"/>
          </p:nvPr>
        </p:nvSpPr>
        <p:spPr/>
        <p:txBody>
          <a:bodyPr/>
          <a:lstStyle/>
          <a:p>
            <a:r>
              <a:rPr lang="en-US" dirty="0"/>
              <a:t>Time Series data Sources</a:t>
            </a:r>
          </a:p>
        </p:txBody>
      </p:sp>
      <p:pic>
        <p:nvPicPr>
          <p:cNvPr id="1026" name="Picture 2" descr="Stream gage levels in The United States, relative to 30 year average.">
            <a:extLst>
              <a:ext uri="{FF2B5EF4-FFF2-40B4-BE49-F238E27FC236}">
                <a16:creationId xmlns:a16="http://schemas.microsoft.com/office/drawing/2014/main" id="{C5FEDB1B-5C48-5EDA-D610-4DDCEBEBF0B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5662"/>
          <a:stretch/>
        </p:blipFill>
        <p:spPr bwMode="auto">
          <a:xfrm>
            <a:off x="6397468" y="2457450"/>
            <a:ext cx="5284945" cy="319087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6" name="Content Placeholder 5">
            <a:extLst>
              <a:ext uri="{FF2B5EF4-FFF2-40B4-BE49-F238E27FC236}">
                <a16:creationId xmlns:a16="http://schemas.microsoft.com/office/drawing/2014/main" id="{4F8670B3-DAD3-82DA-3EE8-B27CB22CD3D3}"/>
              </a:ext>
            </a:extLst>
          </p:cNvPr>
          <p:cNvSpPr>
            <a:spLocks noGrp="1"/>
          </p:cNvSpPr>
          <p:nvPr>
            <p:ph sz="quarter" idx="10"/>
          </p:nvPr>
        </p:nvSpPr>
        <p:spPr>
          <a:xfrm>
            <a:off x="904159" y="1271339"/>
            <a:ext cx="4495799" cy="1828925"/>
          </a:xfrm>
        </p:spPr>
        <p:txBody>
          <a:bodyPr/>
          <a:lstStyle/>
          <a:p>
            <a:pPr lvl="1"/>
            <a:r>
              <a:rPr lang="en-US" dirty="0"/>
              <a:t>USACE</a:t>
            </a:r>
          </a:p>
          <a:p>
            <a:pPr lvl="2"/>
            <a:endParaRPr lang="en-US" dirty="0"/>
          </a:p>
        </p:txBody>
      </p:sp>
      <p:sp>
        <p:nvSpPr>
          <p:cNvPr id="39" name="Content Placeholder 5">
            <a:extLst>
              <a:ext uri="{FF2B5EF4-FFF2-40B4-BE49-F238E27FC236}">
                <a16:creationId xmlns:a16="http://schemas.microsoft.com/office/drawing/2014/main" id="{50E8DC09-4896-EB12-5DF8-B979B002DCB8}"/>
              </a:ext>
            </a:extLst>
          </p:cNvPr>
          <p:cNvSpPr txBox="1">
            <a:spLocks/>
          </p:cNvSpPr>
          <p:nvPr/>
        </p:nvSpPr>
        <p:spPr bwMode="auto">
          <a:xfrm>
            <a:off x="6792042" y="1280988"/>
            <a:ext cx="4495799" cy="18336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4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lvl="1"/>
            <a:r>
              <a:rPr lang="en-US" dirty="0"/>
              <a:t>USGS</a:t>
            </a:r>
            <a:br>
              <a:rPr lang="en-US" dirty="0"/>
            </a:br>
            <a:r>
              <a:rPr lang="en-US" sz="1800" dirty="0">
                <a:hlinkClick r:id="rId4"/>
              </a:rPr>
              <a:t>https://waterdata.usgs.gov/nwis/rt</a:t>
            </a:r>
            <a:r>
              <a:rPr lang="en-US" sz="1800" dirty="0"/>
              <a:t> </a:t>
            </a:r>
            <a:br>
              <a:rPr lang="en-US" sz="1800" dirty="0"/>
            </a:br>
            <a:r>
              <a:rPr lang="en-US" sz="1800" dirty="0">
                <a:hlinkClick r:id="rId5"/>
              </a:rPr>
              <a:t>https://dashboard.waterdata.usgs.gov/</a:t>
            </a:r>
            <a:r>
              <a:rPr lang="en-US" sz="1800" dirty="0"/>
              <a:t> </a:t>
            </a:r>
            <a:endParaRPr lang="en-US" dirty="0"/>
          </a:p>
          <a:p>
            <a:pPr lvl="2"/>
            <a:endParaRPr lang="en-US" dirty="0"/>
          </a:p>
        </p:txBody>
      </p:sp>
      <p:sp>
        <p:nvSpPr>
          <p:cNvPr id="2" name="Content Placeholder 5">
            <a:extLst>
              <a:ext uri="{FF2B5EF4-FFF2-40B4-BE49-F238E27FC236}">
                <a16:creationId xmlns:a16="http://schemas.microsoft.com/office/drawing/2014/main" id="{37E4A0D7-8548-8B57-C624-F0C68F8330A8}"/>
              </a:ext>
            </a:extLst>
          </p:cNvPr>
          <p:cNvSpPr txBox="1">
            <a:spLocks/>
          </p:cNvSpPr>
          <p:nvPr/>
        </p:nvSpPr>
        <p:spPr bwMode="auto">
          <a:xfrm>
            <a:off x="6792040" y="5941156"/>
            <a:ext cx="4495799" cy="18336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4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lvl="1"/>
            <a:r>
              <a:rPr lang="en-US" dirty="0"/>
              <a:t>Other (Federal/State/Local)</a:t>
            </a:r>
          </a:p>
          <a:p>
            <a:pPr lvl="2"/>
            <a:endParaRPr lang="en-US" dirty="0"/>
          </a:p>
        </p:txBody>
      </p:sp>
      <p:pic>
        <p:nvPicPr>
          <p:cNvPr id="18" name="Picture 17">
            <a:extLst>
              <a:ext uri="{FF2B5EF4-FFF2-40B4-BE49-F238E27FC236}">
                <a16:creationId xmlns:a16="http://schemas.microsoft.com/office/drawing/2014/main" id="{1E93252F-2C5E-5AA6-B275-B1E9014952D7}"/>
              </a:ext>
            </a:extLst>
          </p:cNvPr>
          <p:cNvPicPr>
            <a:picLocks noChangeAspect="1"/>
          </p:cNvPicPr>
          <p:nvPr/>
        </p:nvPicPr>
        <p:blipFill>
          <a:blip r:embed="rId6"/>
          <a:stretch>
            <a:fillRect/>
          </a:stretch>
        </p:blipFill>
        <p:spPr>
          <a:xfrm>
            <a:off x="390680" y="1240886"/>
            <a:ext cx="5200339" cy="5090601"/>
          </a:xfrm>
          <a:prstGeom prst="rect">
            <a:avLst/>
          </a:prstGeom>
        </p:spPr>
      </p:pic>
    </p:spTree>
    <p:extLst>
      <p:ext uri="{BB962C8B-B14F-4D97-AF65-F5344CB8AC3E}">
        <p14:creationId xmlns:p14="http://schemas.microsoft.com/office/powerpoint/2010/main" val="22465893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5DDF8A4-2002-F8F7-32F7-F9D06C073F92}"/>
              </a:ext>
            </a:extLst>
          </p:cNvPr>
          <p:cNvSpPr>
            <a:spLocks noGrp="1"/>
          </p:cNvSpPr>
          <p:nvPr>
            <p:ph sz="quarter" idx="10"/>
          </p:nvPr>
        </p:nvSpPr>
        <p:spPr>
          <a:xfrm>
            <a:off x="266700" y="1556116"/>
            <a:ext cx="5829300" cy="5073284"/>
          </a:xfrm>
        </p:spPr>
        <p:txBody>
          <a:bodyPr/>
          <a:lstStyle/>
          <a:p>
            <a:pPr lvl="1"/>
            <a:r>
              <a:rPr lang="en-US" dirty="0">
                <a:hlinkClick r:id="rId3"/>
              </a:rPr>
              <a:t>https://cumulus.corps.cloud</a:t>
            </a:r>
            <a:endParaRPr lang="en-US" dirty="0"/>
          </a:p>
          <a:p>
            <a:pPr lvl="1"/>
            <a:endParaRPr lang="en-US" dirty="0"/>
          </a:p>
          <a:p>
            <a:pPr lvl="1"/>
            <a:r>
              <a:rPr lang="en-US" dirty="0"/>
              <a:t>Web service single point of meteorological data access available to USACE WM and HH&amp;C</a:t>
            </a:r>
          </a:p>
          <a:p>
            <a:pPr lvl="1"/>
            <a:endParaRPr lang="en-US" dirty="0"/>
          </a:p>
          <a:p>
            <a:pPr lvl="1"/>
            <a:r>
              <a:rPr lang="en-US" dirty="0"/>
              <a:t>Requires </a:t>
            </a:r>
            <a:r>
              <a:rPr lang="en-US" dirty="0" err="1"/>
              <a:t>CorpsNet</a:t>
            </a:r>
            <a:r>
              <a:rPr lang="en-US" dirty="0"/>
              <a:t> Access</a:t>
            </a:r>
          </a:p>
          <a:p>
            <a:pPr lvl="2"/>
            <a:r>
              <a:rPr lang="en-US" dirty="0"/>
              <a:t>Either Direct or VPN</a:t>
            </a:r>
          </a:p>
          <a:p>
            <a:pPr lvl="1"/>
            <a:endParaRPr lang="en-US" dirty="0"/>
          </a:p>
          <a:p>
            <a:pPr lvl="1"/>
            <a:r>
              <a:rPr lang="en-US" dirty="0"/>
              <a:t>Direct Cumulus extract via the CAVI</a:t>
            </a:r>
          </a:p>
          <a:p>
            <a:pPr lvl="2"/>
            <a:r>
              <a:rPr lang="en-US" sz="1600" dirty="0"/>
              <a:t>Watershed or Area of Interest extents</a:t>
            </a:r>
          </a:p>
        </p:txBody>
      </p:sp>
      <p:sp>
        <p:nvSpPr>
          <p:cNvPr id="3" name="Title 2">
            <a:extLst>
              <a:ext uri="{FF2B5EF4-FFF2-40B4-BE49-F238E27FC236}">
                <a16:creationId xmlns:a16="http://schemas.microsoft.com/office/drawing/2014/main" id="{2EE35BA9-581C-2937-68A1-3C6F116412F0}"/>
              </a:ext>
            </a:extLst>
          </p:cNvPr>
          <p:cNvSpPr>
            <a:spLocks noGrp="1"/>
          </p:cNvSpPr>
          <p:nvPr>
            <p:ph type="title"/>
          </p:nvPr>
        </p:nvSpPr>
        <p:spPr/>
        <p:txBody>
          <a:bodyPr/>
          <a:lstStyle/>
          <a:p>
            <a:r>
              <a:rPr lang="en-US" dirty="0"/>
              <a:t>Gridded data sources - Cumulus</a:t>
            </a:r>
          </a:p>
        </p:txBody>
      </p:sp>
      <p:pic>
        <p:nvPicPr>
          <p:cNvPr id="7" name="Picture 6">
            <a:extLst>
              <a:ext uri="{FF2B5EF4-FFF2-40B4-BE49-F238E27FC236}">
                <a16:creationId xmlns:a16="http://schemas.microsoft.com/office/drawing/2014/main" id="{F543D0EF-98E4-DB42-DACB-846AC6D69CAC}"/>
              </a:ext>
            </a:extLst>
          </p:cNvPr>
          <p:cNvPicPr>
            <a:picLocks noChangeAspect="1"/>
          </p:cNvPicPr>
          <p:nvPr/>
        </p:nvPicPr>
        <p:blipFill rotWithShape="1">
          <a:blip r:embed="rId4"/>
          <a:srcRect b="1252"/>
          <a:stretch/>
        </p:blipFill>
        <p:spPr>
          <a:xfrm>
            <a:off x="6188950" y="1324500"/>
            <a:ext cx="5736349" cy="2842437"/>
          </a:xfrm>
          <a:prstGeom prst="rect">
            <a:avLst/>
          </a:prstGeom>
          <a:ln>
            <a:noFill/>
          </a:ln>
          <a:effectLst>
            <a:outerShdw blurRad="190500" algn="tl" rotWithShape="0">
              <a:srgbClr val="000000">
                <a:alpha val="70000"/>
              </a:srgbClr>
            </a:outerShdw>
          </a:effectLst>
        </p:spPr>
      </p:pic>
      <p:pic>
        <p:nvPicPr>
          <p:cNvPr id="9" name="Picture 8">
            <a:extLst>
              <a:ext uri="{FF2B5EF4-FFF2-40B4-BE49-F238E27FC236}">
                <a16:creationId xmlns:a16="http://schemas.microsoft.com/office/drawing/2014/main" id="{FD33A54C-7D68-4C1F-1984-862458659649}"/>
              </a:ext>
            </a:extLst>
          </p:cNvPr>
          <p:cNvPicPr>
            <a:picLocks noChangeAspect="1"/>
          </p:cNvPicPr>
          <p:nvPr/>
        </p:nvPicPr>
        <p:blipFill>
          <a:blip r:embed="rId5"/>
          <a:stretch>
            <a:fillRect/>
          </a:stretch>
        </p:blipFill>
        <p:spPr>
          <a:xfrm>
            <a:off x="6188950" y="4358371"/>
            <a:ext cx="5736349" cy="2194829"/>
          </a:xfrm>
          <a:prstGeom prst="rect">
            <a:avLst/>
          </a:prstGeom>
          <a:ln>
            <a:solidFill>
              <a:schemeClr val="tx1"/>
            </a:solidFill>
          </a:ln>
        </p:spPr>
      </p:pic>
    </p:spTree>
    <p:extLst>
      <p:ext uri="{BB962C8B-B14F-4D97-AF65-F5344CB8AC3E}">
        <p14:creationId xmlns:p14="http://schemas.microsoft.com/office/powerpoint/2010/main" val="30978043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5DDF8A4-2002-F8F7-32F7-F9D06C073F92}"/>
              </a:ext>
            </a:extLst>
          </p:cNvPr>
          <p:cNvSpPr>
            <a:spLocks noGrp="1"/>
          </p:cNvSpPr>
          <p:nvPr>
            <p:ph sz="quarter" idx="15"/>
          </p:nvPr>
        </p:nvSpPr>
        <p:spPr>
          <a:xfrm>
            <a:off x="3182101" y="1114425"/>
            <a:ext cx="5721406" cy="5600700"/>
          </a:xfrm>
        </p:spPr>
        <p:txBody>
          <a:bodyPr/>
          <a:lstStyle/>
          <a:p>
            <a:pPr lvl="1"/>
            <a:r>
              <a:rPr lang="en-US" sz="2400" dirty="0"/>
              <a:t>RFC – River Forecast Center</a:t>
            </a:r>
          </a:p>
          <a:p>
            <a:pPr lvl="2"/>
            <a:r>
              <a:rPr lang="en-US" sz="1800" dirty="0">
                <a:hlinkClick r:id="rId3"/>
              </a:rPr>
              <a:t>https://water.weather.gov/ahps/rfc/rfc.php</a:t>
            </a:r>
            <a:endParaRPr lang="en-US" sz="2400" dirty="0"/>
          </a:p>
          <a:p>
            <a:pPr lvl="2"/>
            <a:endParaRPr lang="en-US" sz="2400" dirty="0"/>
          </a:p>
          <a:p>
            <a:pPr lvl="1"/>
            <a:r>
              <a:rPr lang="en-US" sz="2400" dirty="0"/>
              <a:t>NBM – National Blend of Models</a:t>
            </a:r>
          </a:p>
          <a:p>
            <a:pPr lvl="2"/>
            <a:r>
              <a:rPr lang="en-US" sz="1800" dirty="0">
                <a:hlinkClick r:id="rId4"/>
              </a:rPr>
              <a:t>https://vlab.noaa.gov/web/mdl/nbm</a:t>
            </a:r>
            <a:r>
              <a:rPr lang="en-US" sz="2400" dirty="0"/>
              <a:t> </a:t>
            </a:r>
          </a:p>
          <a:p>
            <a:pPr lvl="2"/>
            <a:endParaRPr lang="en-US" sz="2400" dirty="0"/>
          </a:p>
          <a:p>
            <a:pPr lvl="1"/>
            <a:r>
              <a:rPr lang="en-US" sz="2400" dirty="0"/>
              <a:t>NCEP – National Center for Environmental Predictions</a:t>
            </a:r>
          </a:p>
          <a:p>
            <a:pPr lvl="2"/>
            <a:r>
              <a:rPr lang="en-US" sz="1800" dirty="0">
                <a:hlinkClick r:id="rId5"/>
              </a:rPr>
              <a:t>https://nomads.ncep.noaa.gov</a:t>
            </a:r>
            <a:endParaRPr lang="en-US" sz="2400" dirty="0"/>
          </a:p>
          <a:p>
            <a:pPr lvl="1"/>
            <a:endParaRPr lang="en-US" sz="2400" dirty="0"/>
          </a:p>
          <a:p>
            <a:pPr lvl="1"/>
            <a:r>
              <a:rPr lang="en-US" sz="2400" dirty="0"/>
              <a:t>NDFD – National Digital     Forecasting Database</a:t>
            </a:r>
          </a:p>
          <a:p>
            <a:pPr lvl="2"/>
            <a:r>
              <a:rPr lang="en-US" sz="1800" dirty="0">
                <a:hlinkClick r:id="rId6"/>
              </a:rPr>
              <a:t>https://vlab.noaa.gov/web/mdl/ndfd</a:t>
            </a:r>
            <a:endParaRPr lang="en-US" sz="2400" dirty="0"/>
          </a:p>
          <a:p>
            <a:pPr lvl="2"/>
            <a:endParaRPr lang="en-US" sz="2400" dirty="0"/>
          </a:p>
        </p:txBody>
      </p:sp>
      <p:sp>
        <p:nvSpPr>
          <p:cNvPr id="6" name="Content Placeholder 5">
            <a:extLst>
              <a:ext uri="{FF2B5EF4-FFF2-40B4-BE49-F238E27FC236}">
                <a16:creationId xmlns:a16="http://schemas.microsoft.com/office/drawing/2014/main" id="{D103BCC7-E052-8D5A-D28F-1B2505A50B93}"/>
              </a:ext>
            </a:extLst>
          </p:cNvPr>
          <p:cNvSpPr>
            <a:spLocks noGrp="1"/>
          </p:cNvSpPr>
          <p:nvPr>
            <p:ph sz="quarter" idx="19"/>
          </p:nvPr>
        </p:nvSpPr>
        <p:spPr>
          <a:xfrm>
            <a:off x="375313" y="1114425"/>
            <a:ext cx="5721406" cy="5600700"/>
          </a:xfrm>
        </p:spPr>
        <p:txBody>
          <a:bodyPr/>
          <a:lstStyle/>
          <a:p>
            <a:pPr lvl="2"/>
            <a:endParaRPr lang="en-US" sz="2400" dirty="0"/>
          </a:p>
          <a:p>
            <a:pPr marL="227013" lvl="2" indent="0">
              <a:buNone/>
            </a:pPr>
            <a:endParaRPr lang="en-US" sz="2400" dirty="0"/>
          </a:p>
          <a:p>
            <a:pPr marL="227013" lvl="2" indent="0">
              <a:buNone/>
            </a:pPr>
            <a:endParaRPr lang="en-US" sz="2400" dirty="0"/>
          </a:p>
          <a:p>
            <a:pPr marL="227013" lvl="2" indent="0">
              <a:buNone/>
            </a:pPr>
            <a:endParaRPr lang="en-US" sz="2400" dirty="0"/>
          </a:p>
          <a:p>
            <a:pPr marL="227013" lvl="2" indent="0">
              <a:buNone/>
            </a:pPr>
            <a:endParaRPr lang="en-US" sz="2000" dirty="0"/>
          </a:p>
        </p:txBody>
      </p:sp>
      <p:sp>
        <p:nvSpPr>
          <p:cNvPr id="3" name="Title 2">
            <a:extLst>
              <a:ext uri="{FF2B5EF4-FFF2-40B4-BE49-F238E27FC236}">
                <a16:creationId xmlns:a16="http://schemas.microsoft.com/office/drawing/2014/main" id="{2EE35BA9-581C-2937-68A1-3C6F116412F0}"/>
              </a:ext>
            </a:extLst>
          </p:cNvPr>
          <p:cNvSpPr>
            <a:spLocks noGrp="1"/>
          </p:cNvSpPr>
          <p:nvPr>
            <p:ph type="title"/>
          </p:nvPr>
        </p:nvSpPr>
        <p:spPr/>
        <p:txBody>
          <a:bodyPr/>
          <a:lstStyle/>
          <a:p>
            <a:r>
              <a:rPr lang="en-US" dirty="0"/>
              <a:t>Additional Gridded data sources </a:t>
            </a:r>
          </a:p>
        </p:txBody>
      </p:sp>
    </p:spTree>
    <p:extLst>
      <p:ext uri="{BB962C8B-B14F-4D97-AF65-F5344CB8AC3E}">
        <p14:creationId xmlns:p14="http://schemas.microsoft.com/office/powerpoint/2010/main" val="22239708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EE35BA9-581C-2937-68A1-3C6F116412F0}"/>
              </a:ext>
            </a:extLst>
          </p:cNvPr>
          <p:cNvSpPr>
            <a:spLocks noGrp="1"/>
          </p:cNvSpPr>
          <p:nvPr>
            <p:ph type="title"/>
          </p:nvPr>
        </p:nvSpPr>
        <p:spPr/>
        <p:txBody>
          <a:bodyPr/>
          <a:lstStyle/>
          <a:p>
            <a:r>
              <a:rPr lang="en-US" dirty="0"/>
              <a:t>Precipitation forecast (QPF)</a:t>
            </a:r>
          </a:p>
        </p:txBody>
      </p:sp>
      <p:pic>
        <p:nvPicPr>
          <p:cNvPr id="7" name="Picture 6">
            <a:extLst>
              <a:ext uri="{FF2B5EF4-FFF2-40B4-BE49-F238E27FC236}">
                <a16:creationId xmlns:a16="http://schemas.microsoft.com/office/drawing/2014/main" id="{1114677F-C420-7D0C-16CB-DB9B2C5AE253}"/>
              </a:ext>
            </a:extLst>
          </p:cNvPr>
          <p:cNvPicPr>
            <a:picLocks noChangeAspect="1"/>
          </p:cNvPicPr>
          <p:nvPr/>
        </p:nvPicPr>
        <p:blipFill rotWithShape="1">
          <a:blip r:embed="rId3"/>
          <a:srcRect l="3794" t="21865" r="29566" b="17716"/>
          <a:stretch/>
        </p:blipFill>
        <p:spPr>
          <a:xfrm>
            <a:off x="2000795" y="1200150"/>
            <a:ext cx="8076656" cy="500114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30923089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marL="0" indent="0" algn="ctr">
              <a:buNone/>
            </a:pPr>
            <a:endParaRPr lang="en-US" dirty="0"/>
          </a:p>
          <a:p>
            <a:pPr marL="0" indent="0" algn="ctr">
              <a:buNone/>
            </a:pPr>
            <a:endParaRPr lang="en-US" dirty="0"/>
          </a:p>
          <a:p>
            <a:pPr marL="0" indent="0" algn="ctr">
              <a:buNone/>
            </a:pPr>
            <a:endParaRPr lang="en-US" dirty="0"/>
          </a:p>
          <a:p>
            <a:pPr marL="0" indent="0" algn="ctr">
              <a:buNone/>
            </a:pPr>
            <a:endParaRPr lang="en-US" dirty="0"/>
          </a:p>
          <a:p>
            <a:pPr marL="0" indent="0" algn="ctr">
              <a:buNone/>
            </a:pPr>
            <a:endParaRPr lang="en-US" dirty="0"/>
          </a:p>
          <a:p>
            <a:pPr marL="0" indent="0" algn="ctr">
              <a:buNone/>
            </a:pPr>
            <a:r>
              <a:rPr lang="en-US" dirty="0"/>
              <a:t>Identify the types of real-time data and their management in CWMS</a:t>
            </a:r>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sz="3600" dirty="0">
                <a:effectLst>
                  <a:outerShdw blurRad="38100" dist="38100" dir="2700000" algn="tl">
                    <a:srgbClr val="000000">
                      <a:alpha val="43137"/>
                    </a:srgbClr>
                  </a:outerShdw>
                </a:effectLst>
              </a:rPr>
              <a:t>objective</a:t>
            </a:r>
            <a:endParaRPr lang="en-US" sz="3600" dirty="0"/>
          </a:p>
        </p:txBody>
      </p:sp>
    </p:spTree>
    <p:extLst>
      <p:ext uri="{BB962C8B-B14F-4D97-AF65-F5344CB8AC3E}">
        <p14:creationId xmlns:p14="http://schemas.microsoft.com/office/powerpoint/2010/main" val="30824227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9049ED3-4284-569D-F466-0A344AF497C2}"/>
              </a:ext>
            </a:extLst>
          </p:cNvPr>
          <p:cNvPicPr>
            <a:picLocks noChangeAspect="1"/>
          </p:cNvPicPr>
          <p:nvPr/>
        </p:nvPicPr>
        <p:blipFill>
          <a:blip r:embed="rId3"/>
          <a:stretch>
            <a:fillRect/>
          </a:stretch>
        </p:blipFill>
        <p:spPr>
          <a:xfrm>
            <a:off x="2000795" y="1200150"/>
            <a:ext cx="8076656" cy="500114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3" name="Title 2">
            <a:extLst>
              <a:ext uri="{FF2B5EF4-FFF2-40B4-BE49-F238E27FC236}">
                <a16:creationId xmlns:a16="http://schemas.microsoft.com/office/drawing/2014/main" id="{2EE35BA9-581C-2937-68A1-3C6F116412F0}"/>
              </a:ext>
            </a:extLst>
          </p:cNvPr>
          <p:cNvSpPr>
            <a:spLocks noGrp="1"/>
          </p:cNvSpPr>
          <p:nvPr>
            <p:ph type="title"/>
          </p:nvPr>
        </p:nvSpPr>
        <p:spPr/>
        <p:txBody>
          <a:bodyPr/>
          <a:lstStyle/>
          <a:p>
            <a:r>
              <a:rPr lang="en-US" dirty="0"/>
              <a:t>Temperature Forecast (</a:t>
            </a:r>
            <a:r>
              <a:rPr lang="en-US" dirty="0" err="1"/>
              <a:t>QTf</a:t>
            </a:r>
            <a:r>
              <a:rPr lang="en-US" dirty="0"/>
              <a:t>)</a:t>
            </a:r>
          </a:p>
        </p:txBody>
      </p:sp>
    </p:spTree>
    <p:extLst>
      <p:ext uri="{BB962C8B-B14F-4D97-AF65-F5344CB8AC3E}">
        <p14:creationId xmlns:p14="http://schemas.microsoft.com/office/powerpoint/2010/main" val="34084141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EE35BA9-581C-2937-68A1-3C6F116412F0}"/>
              </a:ext>
            </a:extLst>
          </p:cNvPr>
          <p:cNvSpPr>
            <a:spLocks noGrp="1"/>
          </p:cNvSpPr>
          <p:nvPr>
            <p:ph type="title"/>
          </p:nvPr>
        </p:nvSpPr>
        <p:spPr/>
        <p:txBody>
          <a:bodyPr/>
          <a:lstStyle/>
          <a:p>
            <a:r>
              <a:rPr lang="en-US" dirty="0"/>
              <a:t>Example </a:t>
            </a:r>
            <a:r>
              <a:rPr lang="en-US" dirty="0" err="1"/>
              <a:t>Snodas</a:t>
            </a:r>
            <a:endParaRPr lang="en-US" dirty="0"/>
          </a:p>
        </p:txBody>
      </p:sp>
      <p:sp>
        <p:nvSpPr>
          <p:cNvPr id="6" name="TextBox 5">
            <a:extLst>
              <a:ext uri="{FF2B5EF4-FFF2-40B4-BE49-F238E27FC236}">
                <a16:creationId xmlns:a16="http://schemas.microsoft.com/office/drawing/2014/main" id="{0E5796CC-CB6B-3D19-8D90-D006B0C9C3FE}"/>
              </a:ext>
            </a:extLst>
          </p:cNvPr>
          <p:cNvSpPr txBox="1"/>
          <p:nvPr/>
        </p:nvSpPr>
        <p:spPr>
          <a:xfrm>
            <a:off x="1146747" y="971426"/>
            <a:ext cx="9736111" cy="400110"/>
          </a:xfrm>
          <a:prstGeom prst="rect">
            <a:avLst/>
          </a:prstGeom>
          <a:noFill/>
        </p:spPr>
        <p:txBody>
          <a:bodyPr wrap="square" rtlCol="0">
            <a:spAutoFit/>
          </a:bodyPr>
          <a:lstStyle/>
          <a:p>
            <a:pPr lvl="1" algn="ctr"/>
            <a:r>
              <a:rPr lang="en-US" sz="2000" dirty="0"/>
              <a:t>Snow Data Assimilation System (SNODAS)</a:t>
            </a:r>
          </a:p>
        </p:txBody>
      </p:sp>
      <p:pic>
        <p:nvPicPr>
          <p:cNvPr id="7" name="Content Placeholder 3" descr="swe022104.jpg">
            <a:extLst>
              <a:ext uri="{FF2B5EF4-FFF2-40B4-BE49-F238E27FC236}">
                <a16:creationId xmlns:a16="http://schemas.microsoft.com/office/drawing/2014/main" id="{9613A155-51CE-D0CC-A476-881DBEDF89A8}"/>
              </a:ext>
            </a:extLst>
          </p:cNvPr>
          <p:cNvPicPr>
            <a:picLocks noChangeAspect="1"/>
          </p:cNvPicPr>
          <p:nvPr/>
        </p:nvPicPr>
        <p:blipFill>
          <a:blip r:embed="rId3" cstate="print"/>
          <a:stretch>
            <a:fillRect/>
          </a:stretch>
        </p:blipFill>
        <p:spPr>
          <a:xfrm>
            <a:off x="2649831" y="1715407"/>
            <a:ext cx="3255861" cy="2513607"/>
          </a:xfrm>
          <a:prstGeom prst="rect">
            <a:avLst/>
          </a:prstGeom>
          <a:ln>
            <a:noFill/>
          </a:ln>
          <a:effectLst>
            <a:outerShdw blurRad="292100" dist="139700" dir="2700000" algn="tl" rotWithShape="0">
              <a:srgbClr val="333333">
                <a:alpha val="65000"/>
              </a:srgbClr>
            </a:outerShdw>
          </a:effectLst>
        </p:spPr>
      </p:pic>
      <p:pic>
        <p:nvPicPr>
          <p:cNvPr id="8" name="Content Placeholder 3" descr="sdepth022104.jpg">
            <a:extLst>
              <a:ext uri="{FF2B5EF4-FFF2-40B4-BE49-F238E27FC236}">
                <a16:creationId xmlns:a16="http://schemas.microsoft.com/office/drawing/2014/main" id="{33D016A6-53BE-D0AB-CF71-6E5B1378C359}"/>
              </a:ext>
            </a:extLst>
          </p:cNvPr>
          <p:cNvPicPr>
            <a:picLocks noChangeAspect="1"/>
          </p:cNvPicPr>
          <p:nvPr/>
        </p:nvPicPr>
        <p:blipFill>
          <a:blip r:embed="rId4" cstate="print"/>
          <a:stretch>
            <a:fillRect/>
          </a:stretch>
        </p:blipFill>
        <p:spPr bwMode="auto">
          <a:xfrm>
            <a:off x="6014801" y="1718118"/>
            <a:ext cx="3255861" cy="2513607"/>
          </a:xfrm>
          <a:prstGeom prst="rect">
            <a:avLst/>
          </a:prstGeom>
          <a:noFill/>
          <a:ln w="9525">
            <a:noFill/>
            <a:miter lim="800000"/>
            <a:headEnd/>
            <a:tailEnd/>
          </a:ln>
          <a:effectLst>
            <a:outerShdw blurRad="292100" dist="139700" dir="2700000" algn="tl" rotWithShape="0">
              <a:srgbClr val="333333">
                <a:alpha val="65000"/>
              </a:srgbClr>
            </a:outerShdw>
          </a:effectLst>
        </p:spPr>
      </p:pic>
      <p:pic>
        <p:nvPicPr>
          <p:cNvPr id="9" name="Content Placeholder 3" descr="smelt022104.jpg">
            <a:extLst>
              <a:ext uri="{FF2B5EF4-FFF2-40B4-BE49-F238E27FC236}">
                <a16:creationId xmlns:a16="http://schemas.microsoft.com/office/drawing/2014/main" id="{0A4726F6-B790-5D8A-C17B-433214A0ECC5}"/>
              </a:ext>
            </a:extLst>
          </p:cNvPr>
          <p:cNvPicPr>
            <a:picLocks noChangeAspect="1"/>
          </p:cNvPicPr>
          <p:nvPr/>
        </p:nvPicPr>
        <p:blipFill>
          <a:blip r:embed="rId5" cstate="print"/>
          <a:stretch>
            <a:fillRect/>
          </a:stretch>
        </p:blipFill>
        <p:spPr bwMode="auto">
          <a:xfrm>
            <a:off x="2649832" y="4291691"/>
            <a:ext cx="3223216" cy="2488405"/>
          </a:xfrm>
          <a:prstGeom prst="rect">
            <a:avLst/>
          </a:prstGeom>
          <a:noFill/>
          <a:ln w="9525">
            <a:noFill/>
            <a:miter lim="800000"/>
            <a:headEnd/>
            <a:tailEnd/>
          </a:ln>
          <a:effectLst>
            <a:outerShdw blurRad="292100" dist="139700" dir="2700000" algn="tl" rotWithShape="0">
              <a:srgbClr val="333333">
                <a:alpha val="65000"/>
              </a:srgbClr>
            </a:outerShdw>
          </a:effectLst>
        </p:spPr>
      </p:pic>
      <p:pic>
        <p:nvPicPr>
          <p:cNvPr id="10" name="Content Placeholder 3" descr="coldcontent022104.jpg">
            <a:extLst>
              <a:ext uri="{FF2B5EF4-FFF2-40B4-BE49-F238E27FC236}">
                <a16:creationId xmlns:a16="http://schemas.microsoft.com/office/drawing/2014/main" id="{F6194F11-B634-0A91-E923-815B81BA365F}"/>
              </a:ext>
            </a:extLst>
          </p:cNvPr>
          <p:cNvPicPr>
            <a:picLocks noChangeAspect="1"/>
          </p:cNvPicPr>
          <p:nvPr/>
        </p:nvPicPr>
        <p:blipFill>
          <a:blip r:embed="rId6" cstate="print"/>
          <a:stretch>
            <a:fillRect/>
          </a:stretch>
        </p:blipFill>
        <p:spPr bwMode="auto">
          <a:xfrm>
            <a:off x="6014801" y="4291692"/>
            <a:ext cx="3255861" cy="2513608"/>
          </a:xfrm>
          <a:prstGeom prst="rect">
            <a:avLst/>
          </a:prstGeom>
          <a:noFill/>
          <a:ln w="9525">
            <a:noFill/>
            <a:miter lim="800000"/>
            <a:headEnd/>
            <a:tailEnd/>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43741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DF9F363-9B19-C0BF-F260-38C3AA9EFD26}"/>
              </a:ext>
            </a:extLst>
          </p:cNvPr>
          <p:cNvSpPr>
            <a:spLocks noGrp="1"/>
          </p:cNvSpPr>
          <p:nvPr>
            <p:ph type="title"/>
          </p:nvPr>
        </p:nvSpPr>
        <p:spPr/>
        <p:txBody>
          <a:bodyPr/>
          <a:lstStyle/>
          <a:p>
            <a:r>
              <a:rPr lang="en-US" dirty="0"/>
              <a:t>CWMS Data Processing</a:t>
            </a:r>
          </a:p>
        </p:txBody>
      </p:sp>
    </p:spTree>
    <p:extLst>
      <p:ext uri="{BB962C8B-B14F-4D97-AF65-F5344CB8AC3E}">
        <p14:creationId xmlns:p14="http://schemas.microsoft.com/office/powerpoint/2010/main" val="35757141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00340963-3352-4228-B45C-92DA418EF78E}"/>
              </a:ext>
            </a:extLst>
          </p:cNvPr>
          <p:cNvSpPr>
            <a:spLocks noGrp="1"/>
          </p:cNvSpPr>
          <p:nvPr>
            <p:ph type="body" sz="quarter" idx="1"/>
          </p:nvPr>
        </p:nvSpPr>
        <p:spPr/>
        <p:txBody>
          <a:bodyPr/>
          <a:lstStyle/>
          <a:p>
            <a:pPr algn="ctr"/>
            <a:r>
              <a:rPr lang="en-US" sz="2400" dirty="0"/>
              <a:t>Data Types</a:t>
            </a:r>
          </a:p>
        </p:txBody>
      </p:sp>
      <p:sp>
        <p:nvSpPr>
          <p:cNvPr id="8" name="Text Placeholder 7">
            <a:extLst>
              <a:ext uri="{FF2B5EF4-FFF2-40B4-BE49-F238E27FC236}">
                <a16:creationId xmlns:a16="http://schemas.microsoft.com/office/drawing/2014/main" id="{3FDBE741-7DF9-514E-A3E6-2E7936C1285D}"/>
              </a:ext>
            </a:extLst>
          </p:cNvPr>
          <p:cNvSpPr>
            <a:spLocks noGrp="1"/>
          </p:cNvSpPr>
          <p:nvPr>
            <p:ph type="body" sz="quarter" idx="3"/>
          </p:nvPr>
        </p:nvSpPr>
        <p:spPr/>
        <p:txBody>
          <a:bodyPr/>
          <a:lstStyle/>
          <a:p>
            <a:pPr algn="ctr"/>
            <a:r>
              <a:rPr lang="en-US" sz="2400" dirty="0"/>
              <a:t>Data Processing</a:t>
            </a:r>
          </a:p>
        </p:txBody>
      </p:sp>
      <p:sp>
        <p:nvSpPr>
          <p:cNvPr id="3" name="Title 2">
            <a:extLst>
              <a:ext uri="{FF2B5EF4-FFF2-40B4-BE49-F238E27FC236}">
                <a16:creationId xmlns:a16="http://schemas.microsoft.com/office/drawing/2014/main" id="{2EE35BA9-581C-2937-68A1-3C6F116412F0}"/>
              </a:ext>
            </a:extLst>
          </p:cNvPr>
          <p:cNvSpPr>
            <a:spLocks noGrp="1"/>
          </p:cNvSpPr>
          <p:nvPr>
            <p:ph type="title"/>
          </p:nvPr>
        </p:nvSpPr>
        <p:spPr/>
        <p:txBody>
          <a:bodyPr/>
          <a:lstStyle/>
          <a:p>
            <a:r>
              <a:rPr lang="en-US" dirty="0"/>
              <a:t>Time-series Data processing</a:t>
            </a:r>
          </a:p>
        </p:txBody>
      </p:sp>
      <p:sp>
        <p:nvSpPr>
          <p:cNvPr id="7" name="Content Placeholder 6">
            <a:extLst>
              <a:ext uri="{FF2B5EF4-FFF2-40B4-BE49-F238E27FC236}">
                <a16:creationId xmlns:a16="http://schemas.microsoft.com/office/drawing/2014/main" id="{0CACD8E9-AAA5-AF49-B9DB-098D72B20E5C}"/>
              </a:ext>
            </a:extLst>
          </p:cNvPr>
          <p:cNvSpPr>
            <a:spLocks noGrp="1"/>
          </p:cNvSpPr>
          <p:nvPr>
            <p:ph sz="quarter" idx="2"/>
          </p:nvPr>
        </p:nvSpPr>
        <p:spPr>
          <a:xfrm>
            <a:off x="812800" y="2596444"/>
            <a:ext cx="5181600" cy="3423356"/>
          </a:xfrm>
        </p:spPr>
        <p:txBody>
          <a:bodyPr/>
          <a:lstStyle/>
          <a:p>
            <a:pPr lvl="1"/>
            <a:r>
              <a:rPr lang="en-US" dirty="0"/>
              <a:t>Observation</a:t>
            </a:r>
          </a:p>
          <a:p>
            <a:pPr lvl="2"/>
            <a:r>
              <a:rPr lang="en-US" dirty="0"/>
              <a:t>Stage gage</a:t>
            </a:r>
          </a:p>
          <a:p>
            <a:pPr lvl="2"/>
            <a:r>
              <a:rPr lang="en-US" dirty="0"/>
              <a:t>Rain gage</a:t>
            </a:r>
          </a:p>
          <a:p>
            <a:pPr lvl="2"/>
            <a:r>
              <a:rPr lang="en-US" dirty="0"/>
              <a:t>Thermometer</a:t>
            </a:r>
          </a:p>
          <a:p>
            <a:pPr marL="177801" lvl="2" indent="0">
              <a:buNone/>
            </a:pPr>
            <a:endParaRPr lang="en-US" dirty="0"/>
          </a:p>
          <a:p>
            <a:pPr lvl="1"/>
            <a:r>
              <a:rPr lang="en-US" dirty="0"/>
              <a:t>Derived</a:t>
            </a:r>
          </a:p>
          <a:p>
            <a:pPr lvl="2"/>
            <a:r>
              <a:rPr lang="en-US" dirty="0"/>
              <a:t>Flow from stage &amp; rating</a:t>
            </a:r>
          </a:p>
          <a:p>
            <a:pPr lvl="2"/>
            <a:r>
              <a:rPr lang="en-US" dirty="0"/>
              <a:t>Storage from elevation &amp; rating</a:t>
            </a:r>
          </a:p>
          <a:p>
            <a:pPr lvl="2"/>
            <a:r>
              <a:rPr lang="en-US" dirty="0"/>
              <a:t>Model Results</a:t>
            </a:r>
          </a:p>
          <a:p>
            <a:endParaRPr lang="en-US" dirty="0"/>
          </a:p>
        </p:txBody>
      </p:sp>
      <p:sp>
        <p:nvSpPr>
          <p:cNvPr id="9" name="Content Placeholder 8">
            <a:extLst>
              <a:ext uri="{FF2B5EF4-FFF2-40B4-BE49-F238E27FC236}">
                <a16:creationId xmlns:a16="http://schemas.microsoft.com/office/drawing/2014/main" id="{1C07583B-9D64-0761-0BAA-D15EE5484DB7}"/>
              </a:ext>
            </a:extLst>
          </p:cNvPr>
          <p:cNvSpPr>
            <a:spLocks noGrp="1"/>
          </p:cNvSpPr>
          <p:nvPr>
            <p:ph sz="quarter" idx="4"/>
          </p:nvPr>
        </p:nvSpPr>
        <p:spPr>
          <a:xfrm>
            <a:off x="6400799" y="2596444"/>
            <a:ext cx="5368705" cy="3423356"/>
          </a:xfrm>
        </p:spPr>
        <p:txBody>
          <a:bodyPr/>
          <a:lstStyle/>
          <a:p>
            <a:pPr lvl="1"/>
            <a:r>
              <a:rPr lang="en-US" dirty="0"/>
              <a:t>CWMS/</a:t>
            </a:r>
            <a:r>
              <a:rPr lang="en-US" dirty="0" err="1"/>
              <a:t>CWMSVue</a:t>
            </a:r>
            <a:r>
              <a:rPr lang="en-US" dirty="0"/>
              <a:t> Validation Editor</a:t>
            </a:r>
          </a:p>
          <a:p>
            <a:pPr lvl="1"/>
            <a:endParaRPr lang="en-US" dirty="0"/>
          </a:p>
          <a:p>
            <a:pPr lvl="1"/>
            <a:r>
              <a:rPr lang="en-US" dirty="0"/>
              <a:t>CWMS Computational Processor (CCP)</a:t>
            </a:r>
          </a:p>
          <a:p>
            <a:pPr lvl="1"/>
            <a:endParaRPr lang="en-US" dirty="0"/>
          </a:p>
          <a:p>
            <a:pPr lvl="1"/>
            <a:r>
              <a:rPr lang="en-US" dirty="0"/>
              <a:t>DSS Math functions and Scripts</a:t>
            </a:r>
          </a:p>
        </p:txBody>
      </p:sp>
    </p:spTree>
    <p:extLst>
      <p:ext uri="{BB962C8B-B14F-4D97-AF65-F5344CB8AC3E}">
        <p14:creationId xmlns:p14="http://schemas.microsoft.com/office/powerpoint/2010/main" val="32398021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A72B9EC2-B8F2-289C-F7C0-FA2D4344D099}"/>
              </a:ext>
            </a:extLst>
          </p:cNvPr>
          <p:cNvSpPr>
            <a:spLocks noGrp="1"/>
          </p:cNvSpPr>
          <p:nvPr>
            <p:ph sz="quarter" idx="10"/>
          </p:nvPr>
        </p:nvSpPr>
        <p:spPr>
          <a:xfrm>
            <a:off x="6676561" y="1394234"/>
            <a:ext cx="5491304" cy="5235165"/>
          </a:xfrm>
        </p:spPr>
        <p:txBody>
          <a:bodyPr/>
          <a:lstStyle/>
          <a:p>
            <a:pPr lvl="1"/>
            <a:r>
              <a:rPr lang="en-US" dirty="0"/>
              <a:t>Interactive Data Review &amp; Editing</a:t>
            </a:r>
          </a:p>
          <a:p>
            <a:pPr lvl="2"/>
            <a:r>
              <a:rPr lang="en-US" dirty="0"/>
              <a:t>Set value as missing</a:t>
            </a:r>
          </a:p>
          <a:p>
            <a:pPr lvl="2"/>
            <a:r>
              <a:rPr lang="en-US" dirty="0"/>
              <a:t>Set specified value</a:t>
            </a:r>
          </a:p>
          <a:p>
            <a:pPr lvl="2"/>
            <a:r>
              <a:rPr lang="en-US" dirty="0"/>
              <a:t>Fill – Linear </a:t>
            </a:r>
          </a:p>
          <a:p>
            <a:pPr lvl="2"/>
            <a:r>
              <a:rPr lang="en-US" dirty="0"/>
              <a:t>Fill – Repeat </a:t>
            </a:r>
          </a:p>
          <a:p>
            <a:pPr lvl="2"/>
            <a:r>
              <a:rPr lang="en-US" dirty="0"/>
              <a:t>Fill – Raw</a:t>
            </a:r>
          </a:p>
          <a:p>
            <a:pPr lvl="2"/>
            <a:r>
              <a:rPr lang="en-US" dirty="0"/>
              <a:t>Add a constant value</a:t>
            </a:r>
          </a:p>
          <a:p>
            <a:pPr lvl="2"/>
            <a:r>
              <a:rPr lang="en-US" dirty="0"/>
              <a:t>Multiply by a factor </a:t>
            </a:r>
          </a:p>
          <a:p>
            <a:pPr lvl="2"/>
            <a:endParaRPr lang="en-US" dirty="0"/>
          </a:p>
          <a:p>
            <a:pPr lvl="2"/>
            <a:endParaRPr lang="en-US" dirty="0"/>
          </a:p>
          <a:p>
            <a:pPr lvl="2"/>
            <a:endParaRPr lang="en-US" dirty="0"/>
          </a:p>
          <a:p>
            <a:pPr lvl="2"/>
            <a:endParaRPr lang="en-US" dirty="0"/>
          </a:p>
          <a:p>
            <a:pPr lvl="1"/>
            <a:endParaRPr lang="en-US" dirty="0"/>
          </a:p>
        </p:txBody>
      </p:sp>
      <p:sp>
        <p:nvSpPr>
          <p:cNvPr id="7" name="Title 6">
            <a:extLst>
              <a:ext uri="{FF2B5EF4-FFF2-40B4-BE49-F238E27FC236}">
                <a16:creationId xmlns:a16="http://schemas.microsoft.com/office/drawing/2014/main" id="{C23AA8C7-395D-23DA-969D-9397E7FCC14A}"/>
              </a:ext>
            </a:extLst>
          </p:cNvPr>
          <p:cNvSpPr>
            <a:spLocks noGrp="1"/>
          </p:cNvSpPr>
          <p:nvPr>
            <p:ph type="title"/>
          </p:nvPr>
        </p:nvSpPr>
        <p:spPr>
          <a:xfrm>
            <a:off x="1181819" y="-48445"/>
            <a:ext cx="9721970" cy="1010346"/>
          </a:xfrm>
        </p:spPr>
        <p:txBody>
          <a:bodyPr/>
          <a:lstStyle/>
          <a:p>
            <a:r>
              <a:rPr lang="en-US" dirty="0"/>
              <a:t>CAVI/</a:t>
            </a:r>
            <a:r>
              <a:rPr lang="en-US" dirty="0" err="1"/>
              <a:t>CWMSVue</a:t>
            </a:r>
            <a:r>
              <a:rPr lang="en-US" dirty="0"/>
              <a:t> Validation Editor</a:t>
            </a:r>
          </a:p>
        </p:txBody>
      </p:sp>
      <p:pic>
        <p:nvPicPr>
          <p:cNvPr id="5" name="Picture 4">
            <a:extLst>
              <a:ext uri="{FF2B5EF4-FFF2-40B4-BE49-F238E27FC236}">
                <a16:creationId xmlns:a16="http://schemas.microsoft.com/office/drawing/2014/main" id="{CE1A4205-BA07-D662-9FC5-5FC0BB9663AA}"/>
              </a:ext>
            </a:extLst>
          </p:cNvPr>
          <p:cNvPicPr>
            <a:picLocks noChangeAspect="1"/>
          </p:cNvPicPr>
          <p:nvPr/>
        </p:nvPicPr>
        <p:blipFill>
          <a:blip r:embed="rId2"/>
          <a:stretch>
            <a:fillRect/>
          </a:stretch>
        </p:blipFill>
        <p:spPr>
          <a:xfrm>
            <a:off x="190748" y="1051560"/>
            <a:ext cx="6568982" cy="5660136"/>
          </a:xfrm>
          <a:prstGeom prst="rect">
            <a:avLst/>
          </a:prstGeom>
        </p:spPr>
      </p:pic>
    </p:spTree>
    <p:extLst>
      <p:ext uri="{BB962C8B-B14F-4D97-AF65-F5344CB8AC3E}">
        <p14:creationId xmlns:p14="http://schemas.microsoft.com/office/powerpoint/2010/main" val="22037932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A72B9EC2-B8F2-289C-F7C0-FA2D4344D099}"/>
              </a:ext>
            </a:extLst>
          </p:cNvPr>
          <p:cNvSpPr>
            <a:spLocks noGrp="1"/>
          </p:cNvSpPr>
          <p:nvPr>
            <p:ph sz="quarter" idx="10"/>
          </p:nvPr>
        </p:nvSpPr>
        <p:spPr>
          <a:xfrm>
            <a:off x="6676561" y="1394234"/>
            <a:ext cx="5491304" cy="5235165"/>
          </a:xfrm>
        </p:spPr>
        <p:txBody>
          <a:bodyPr/>
          <a:lstStyle/>
          <a:p>
            <a:pPr lvl="1"/>
            <a:r>
              <a:rPr lang="en-US" dirty="0"/>
              <a:t>Example Functions</a:t>
            </a:r>
          </a:p>
          <a:p>
            <a:pPr lvl="2"/>
            <a:r>
              <a:rPr lang="en-US" dirty="0"/>
              <a:t>Average</a:t>
            </a:r>
          </a:p>
          <a:p>
            <a:pPr lvl="2"/>
            <a:r>
              <a:rPr lang="en-US" dirty="0"/>
              <a:t>Fill Forward</a:t>
            </a:r>
          </a:p>
          <a:p>
            <a:pPr lvl="2"/>
            <a:r>
              <a:rPr lang="en-US" dirty="0"/>
              <a:t>Disaggregate</a:t>
            </a:r>
          </a:p>
          <a:p>
            <a:pPr lvl="2"/>
            <a:r>
              <a:rPr lang="en-US" dirty="0"/>
              <a:t>Inflow computation</a:t>
            </a:r>
          </a:p>
          <a:p>
            <a:pPr lvl="2"/>
            <a:endParaRPr lang="en-US" dirty="0"/>
          </a:p>
          <a:p>
            <a:pPr lvl="1"/>
            <a:r>
              <a:rPr lang="en-US" dirty="0"/>
              <a:t>References</a:t>
            </a:r>
          </a:p>
          <a:p>
            <a:pPr lvl="2"/>
            <a:r>
              <a:rPr lang="en-US" dirty="0"/>
              <a:t>Main Documentation</a:t>
            </a:r>
            <a:br>
              <a:rPr lang="en-US" dirty="0"/>
            </a:br>
            <a:r>
              <a:rPr lang="en-US" sz="1200" dirty="0">
                <a:hlinkClick r:id="rId2"/>
              </a:rPr>
              <a:t>https://opendcs-env.readthedocs.io/en/latest/</a:t>
            </a:r>
            <a:r>
              <a:rPr lang="en-US" sz="1200" dirty="0"/>
              <a:t> </a:t>
            </a:r>
            <a:br>
              <a:rPr lang="en-US" sz="1200" dirty="0"/>
            </a:br>
            <a:endParaRPr lang="en-US" sz="1200" dirty="0"/>
          </a:p>
          <a:p>
            <a:pPr lvl="2"/>
            <a:r>
              <a:rPr lang="en-US" dirty="0"/>
              <a:t>Standard Algorithms</a:t>
            </a:r>
            <a:br>
              <a:rPr lang="en-US" dirty="0"/>
            </a:br>
            <a:r>
              <a:rPr lang="en-US" sz="1200" dirty="0">
                <a:hlinkClick r:id="rId3"/>
              </a:rPr>
              <a:t>https://opendcs-env.readthedocs.io/en/latest/resources-algorithms.html</a:t>
            </a:r>
            <a:r>
              <a:rPr lang="en-US" sz="1200" dirty="0"/>
              <a:t> </a:t>
            </a:r>
            <a:br>
              <a:rPr lang="en-US" sz="1200" dirty="0"/>
            </a:br>
            <a:endParaRPr lang="en-US" dirty="0"/>
          </a:p>
          <a:p>
            <a:pPr lvl="2"/>
            <a:r>
              <a:rPr lang="en-US" dirty="0"/>
              <a:t>Custom Python Algorithms</a:t>
            </a:r>
            <a:br>
              <a:rPr lang="en-US" dirty="0"/>
            </a:br>
            <a:r>
              <a:rPr lang="en-US" sz="1200" dirty="0">
                <a:hlinkClick r:id="rId4"/>
              </a:rPr>
              <a:t>https://opendcs-env.readthedocs.io/en/latest/resources-algorithms.html#opendcs-custom-python-algorithms</a:t>
            </a:r>
            <a:br>
              <a:rPr lang="en-US" sz="1200" dirty="0"/>
            </a:br>
            <a:r>
              <a:rPr lang="en-US" sz="1200" dirty="0"/>
              <a:t> </a:t>
            </a:r>
          </a:p>
          <a:p>
            <a:pPr lvl="2"/>
            <a:endParaRPr lang="en-US" dirty="0"/>
          </a:p>
          <a:p>
            <a:pPr lvl="2"/>
            <a:endParaRPr lang="en-US" dirty="0"/>
          </a:p>
          <a:p>
            <a:endParaRPr lang="en-US" dirty="0"/>
          </a:p>
        </p:txBody>
      </p:sp>
      <p:sp>
        <p:nvSpPr>
          <p:cNvPr id="7" name="Title 6">
            <a:extLst>
              <a:ext uri="{FF2B5EF4-FFF2-40B4-BE49-F238E27FC236}">
                <a16:creationId xmlns:a16="http://schemas.microsoft.com/office/drawing/2014/main" id="{C23AA8C7-395D-23DA-969D-9397E7FCC14A}"/>
              </a:ext>
            </a:extLst>
          </p:cNvPr>
          <p:cNvSpPr>
            <a:spLocks noGrp="1"/>
          </p:cNvSpPr>
          <p:nvPr>
            <p:ph type="title"/>
          </p:nvPr>
        </p:nvSpPr>
        <p:spPr>
          <a:xfrm>
            <a:off x="1181819" y="-48445"/>
            <a:ext cx="9721970" cy="1010346"/>
          </a:xfrm>
        </p:spPr>
        <p:txBody>
          <a:bodyPr/>
          <a:lstStyle/>
          <a:p>
            <a:r>
              <a:rPr lang="en-US" dirty="0" err="1"/>
              <a:t>OpenDCS</a:t>
            </a:r>
            <a:r>
              <a:rPr lang="en-US" dirty="0"/>
              <a:t> </a:t>
            </a:r>
            <a:br>
              <a:rPr lang="en-US" dirty="0"/>
            </a:br>
            <a:r>
              <a:rPr lang="en-US" dirty="0"/>
              <a:t>Cwms Computational Processor (CCP)</a:t>
            </a:r>
          </a:p>
        </p:txBody>
      </p:sp>
      <p:pic>
        <p:nvPicPr>
          <p:cNvPr id="1026" name="Picture 2">
            <a:extLst>
              <a:ext uri="{FF2B5EF4-FFF2-40B4-BE49-F238E27FC236}">
                <a16:creationId xmlns:a16="http://schemas.microsoft.com/office/drawing/2014/main" id="{6741CCCA-8152-179A-118C-10C3523DBC9F}"/>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a:stretch/>
        </p:blipFill>
        <p:spPr bwMode="auto">
          <a:xfrm>
            <a:off x="384402" y="1667818"/>
            <a:ext cx="6292159" cy="352236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52995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A72B9EC2-B8F2-289C-F7C0-FA2D4344D099}"/>
              </a:ext>
            </a:extLst>
          </p:cNvPr>
          <p:cNvSpPr>
            <a:spLocks noGrp="1"/>
          </p:cNvSpPr>
          <p:nvPr>
            <p:ph sz="quarter" idx="10"/>
          </p:nvPr>
        </p:nvSpPr>
        <p:spPr>
          <a:xfrm>
            <a:off x="6857622" y="1041149"/>
            <a:ext cx="5183486" cy="5738735"/>
          </a:xfrm>
        </p:spPr>
        <p:txBody>
          <a:bodyPr/>
          <a:lstStyle/>
          <a:p>
            <a:pPr lvl="1"/>
            <a:r>
              <a:rPr lang="en-US" dirty="0"/>
              <a:t>Example Functions</a:t>
            </a:r>
          </a:p>
          <a:p>
            <a:pPr lvl="2"/>
            <a:r>
              <a:rPr lang="en-US" dirty="0"/>
              <a:t>Estimate Missing Values</a:t>
            </a:r>
          </a:p>
          <a:p>
            <a:pPr lvl="2"/>
            <a:r>
              <a:rPr lang="en-US" dirty="0"/>
              <a:t>Replace Specific Values</a:t>
            </a:r>
          </a:p>
          <a:p>
            <a:pPr lvl="2"/>
            <a:r>
              <a:rPr lang="en-US" dirty="0"/>
              <a:t>Screen using Minimum and Maximum</a:t>
            </a:r>
          </a:p>
          <a:p>
            <a:pPr lvl="2"/>
            <a:r>
              <a:rPr lang="en-US" dirty="0"/>
              <a:t>Change Time Interval</a:t>
            </a:r>
          </a:p>
          <a:p>
            <a:pPr lvl="2"/>
            <a:r>
              <a:rPr lang="en-US" dirty="0"/>
              <a:t>Irregular to Regular</a:t>
            </a:r>
          </a:p>
          <a:p>
            <a:pPr lvl="2"/>
            <a:r>
              <a:rPr lang="en-US" dirty="0"/>
              <a:t>Rating Table</a:t>
            </a:r>
          </a:p>
          <a:p>
            <a:pPr lvl="2"/>
            <a:r>
              <a:rPr lang="en-US" dirty="0"/>
              <a:t>Reverse Rating Table</a:t>
            </a:r>
          </a:p>
          <a:p>
            <a:pPr lvl="2"/>
            <a:r>
              <a:rPr lang="en-US" dirty="0"/>
              <a:t>Moving Average</a:t>
            </a:r>
          </a:p>
          <a:p>
            <a:pPr lvl="2"/>
            <a:endParaRPr lang="en-US" dirty="0"/>
          </a:p>
          <a:p>
            <a:pPr lvl="1"/>
            <a:r>
              <a:rPr lang="en-US" dirty="0"/>
              <a:t>References</a:t>
            </a:r>
          </a:p>
          <a:p>
            <a:pPr lvl="2"/>
            <a:r>
              <a:rPr lang="en-US" dirty="0"/>
              <a:t>HEC-</a:t>
            </a:r>
            <a:r>
              <a:rPr lang="en-US" dirty="0" err="1"/>
              <a:t>DSSVue</a:t>
            </a:r>
            <a:r>
              <a:rPr lang="en-US" dirty="0"/>
              <a:t> Users Manual</a:t>
            </a:r>
            <a:br>
              <a:rPr lang="en-US" dirty="0"/>
            </a:br>
            <a:r>
              <a:rPr lang="en-US" sz="1200" dirty="0">
                <a:hlinkClick r:id="rId2"/>
              </a:rPr>
              <a:t>https://www.hec.usace.army.mil/confluence/dssdocs/dssvueum/math-and-statistical-functions</a:t>
            </a:r>
            <a:r>
              <a:rPr lang="en-US" dirty="0"/>
              <a:t> </a:t>
            </a:r>
            <a:br>
              <a:rPr lang="en-US" dirty="0"/>
            </a:br>
            <a:r>
              <a:rPr lang="en-US" sz="1200" dirty="0">
                <a:hlinkClick r:id="rId3"/>
              </a:rPr>
              <a:t>https://www.hec.usace.army.mil/confluence/dssdocs/dssvueum/scripting/math-functions</a:t>
            </a:r>
            <a:br>
              <a:rPr lang="en-US" sz="1200" dirty="0"/>
            </a:br>
            <a:r>
              <a:rPr lang="en-US" dirty="0"/>
              <a:t> </a:t>
            </a:r>
          </a:p>
          <a:p>
            <a:pPr lvl="2"/>
            <a:r>
              <a:rPr lang="en-US" dirty="0"/>
              <a:t>HEC-</a:t>
            </a:r>
            <a:r>
              <a:rPr lang="en-US" dirty="0" err="1"/>
              <a:t>DSSVue</a:t>
            </a:r>
            <a:r>
              <a:rPr lang="en-US" dirty="0"/>
              <a:t> </a:t>
            </a:r>
            <a:r>
              <a:rPr lang="en-US" dirty="0" err="1"/>
              <a:t>Github</a:t>
            </a:r>
            <a:r>
              <a:rPr lang="en-US" dirty="0"/>
              <a:t> Scripts Repo</a:t>
            </a:r>
            <a:br>
              <a:rPr lang="en-US" dirty="0"/>
            </a:br>
            <a:r>
              <a:rPr lang="en-US" sz="1200" dirty="0">
                <a:hlinkClick r:id="rId4"/>
              </a:rPr>
              <a:t>https://github.com/HydrologicEngineeringCenter/DSSVue-Example-Scripts/tree/master/src</a:t>
            </a:r>
            <a:r>
              <a:rPr lang="en-US" sz="2000" dirty="0"/>
              <a:t> </a:t>
            </a:r>
          </a:p>
          <a:p>
            <a:pPr lvl="2"/>
            <a:endParaRPr lang="en-US" dirty="0"/>
          </a:p>
          <a:p>
            <a:pPr lvl="2"/>
            <a:endParaRPr lang="en-US" dirty="0"/>
          </a:p>
          <a:p>
            <a:endParaRPr lang="en-US" dirty="0"/>
          </a:p>
        </p:txBody>
      </p:sp>
      <p:sp>
        <p:nvSpPr>
          <p:cNvPr id="7" name="Title 6">
            <a:extLst>
              <a:ext uri="{FF2B5EF4-FFF2-40B4-BE49-F238E27FC236}">
                <a16:creationId xmlns:a16="http://schemas.microsoft.com/office/drawing/2014/main" id="{C23AA8C7-395D-23DA-969D-9397E7FCC14A}"/>
              </a:ext>
            </a:extLst>
          </p:cNvPr>
          <p:cNvSpPr>
            <a:spLocks noGrp="1"/>
          </p:cNvSpPr>
          <p:nvPr>
            <p:ph type="title"/>
          </p:nvPr>
        </p:nvSpPr>
        <p:spPr>
          <a:xfrm>
            <a:off x="1181819" y="-48445"/>
            <a:ext cx="9721970" cy="1010346"/>
          </a:xfrm>
        </p:spPr>
        <p:txBody>
          <a:bodyPr/>
          <a:lstStyle/>
          <a:p>
            <a:r>
              <a:rPr lang="en-US" dirty="0" err="1"/>
              <a:t>Hec-dss</a:t>
            </a:r>
            <a:r>
              <a:rPr lang="en-US" dirty="0"/>
              <a:t> Math functions &amp; Scripts</a:t>
            </a:r>
          </a:p>
        </p:txBody>
      </p:sp>
      <p:pic>
        <p:nvPicPr>
          <p:cNvPr id="3" name="Picture 2">
            <a:extLst>
              <a:ext uri="{FF2B5EF4-FFF2-40B4-BE49-F238E27FC236}">
                <a16:creationId xmlns:a16="http://schemas.microsoft.com/office/drawing/2014/main" id="{8473A346-DA88-FC71-DE4E-4EA61532999E}"/>
              </a:ext>
            </a:extLst>
          </p:cNvPr>
          <p:cNvPicPr>
            <a:picLocks noChangeAspect="1"/>
          </p:cNvPicPr>
          <p:nvPr/>
        </p:nvPicPr>
        <p:blipFill>
          <a:blip r:embed="rId5"/>
          <a:stretch>
            <a:fillRect/>
          </a:stretch>
        </p:blipFill>
        <p:spPr>
          <a:xfrm>
            <a:off x="443618" y="1301925"/>
            <a:ext cx="6133333" cy="512380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9" name="TextBox 8">
            <a:extLst>
              <a:ext uri="{FF2B5EF4-FFF2-40B4-BE49-F238E27FC236}">
                <a16:creationId xmlns:a16="http://schemas.microsoft.com/office/drawing/2014/main" id="{414CC2D2-5558-8969-AE7B-958D74F6D0F7}"/>
              </a:ext>
            </a:extLst>
          </p:cNvPr>
          <p:cNvSpPr txBox="1"/>
          <p:nvPr/>
        </p:nvSpPr>
        <p:spPr>
          <a:xfrm>
            <a:off x="-98464" y="6472004"/>
            <a:ext cx="7217498" cy="261610"/>
          </a:xfrm>
          <a:prstGeom prst="rect">
            <a:avLst/>
          </a:prstGeom>
          <a:noFill/>
        </p:spPr>
        <p:txBody>
          <a:bodyPr wrap="square" rtlCol="0">
            <a:spAutoFit/>
          </a:bodyPr>
          <a:lstStyle/>
          <a:p>
            <a:pPr algn="ctr"/>
            <a:r>
              <a:rPr lang="en-US" sz="1100" dirty="0">
                <a:hlinkClick r:id="rId6"/>
              </a:rPr>
              <a:t>https://github.com/HydrologicEngineeringCenter/DSSVue-Example-Scripts/blob/master/src/change-interval.py</a:t>
            </a:r>
            <a:r>
              <a:rPr lang="en-US" sz="1100" dirty="0"/>
              <a:t> </a:t>
            </a:r>
          </a:p>
        </p:txBody>
      </p:sp>
    </p:spTree>
    <p:extLst>
      <p:ext uri="{BB962C8B-B14F-4D97-AF65-F5344CB8AC3E}">
        <p14:creationId xmlns:p14="http://schemas.microsoft.com/office/powerpoint/2010/main" val="7652120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54B3557B-AE3F-A08B-5F65-0F127C0F2547}"/>
              </a:ext>
            </a:extLst>
          </p:cNvPr>
          <p:cNvSpPr>
            <a:spLocks noGrp="1"/>
          </p:cNvSpPr>
          <p:nvPr>
            <p:ph type="body" sz="quarter" idx="1"/>
          </p:nvPr>
        </p:nvSpPr>
        <p:spPr/>
        <p:txBody>
          <a:bodyPr/>
          <a:lstStyle/>
          <a:p>
            <a:pPr algn="ctr"/>
            <a:r>
              <a:rPr lang="en-US" sz="2400" dirty="0"/>
              <a:t>Data Types</a:t>
            </a:r>
          </a:p>
        </p:txBody>
      </p:sp>
      <p:sp>
        <p:nvSpPr>
          <p:cNvPr id="8" name="Text Placeholder 7">
            <a:extLst>
              <a:ext uri="{FF2B5EF4-FFF2-40B4-BE49-F238E27FC236}">
                <a16:creationId xmlns:a16="http://schemas.microsoft.com/office/drawing/2014/main" id="{607C283E-DE5D-B60E-1126-DCA215561774}"/>
              </a:ext>
            </a:extLst>
          </p:cNvPr>
          <p:cNvSpPr>
            <a:spLocks noGrp="1"/>
          </p:cNvSpPr>
          <p:nvPr>
            <p:ph type="body" sz="quarter" idx="3"/>
          </p:nvPr>
        </p:nvSpPr>
        <p:spPr/>
        <p:txBody>
          <a:bodyPr/>
          <a:lstStyle/>
          <a:p>
            <a:pPr algn="ctr"/>
            <a:r>
              <a:rPr lang="en-US" sz="2400" dirty="0"/>
              <a:t>Data Processing</a:t>
            </a:r>
          </a:p>
        </p:txBody>
      </p:sp>
      <p:sp>
        <p:nvSpPr>
          <p:cNvPr id="3" name="Title 2">
            <a:extLst>
              <a:ext uri="{FF2B5EF4-FFF2-40B4-BE49-F238E27FC236}">
                <a16:creationId xmlns:a16="http://schemas.microsoft.com/office/drawing/2014/main" id="{2EE35BA9-581C-2937-68A1-3C6F116412F0}"/>
              </a:ext>
            </a:extLst>
          </p:cNvPr>
          <p:cNvSpPr>
            <a:spLocks noGrp="1"/>
          </p:cNvSpPr>
          <p:nvPr>
            <p:ph type="title"/>
          </p:nvPr>
        </p:nvSpPr>
        <p:spPr/>
        <p:txBody>
          <a:bodyPr/>
          <a:lstStyle/>
          <a:p>
            <a:r>
              <a:rPr lang="en-US" dirty="0"/>
              <a:t>Grid Data processing</a:t>
            </a:r>
          </a:p>
        </p:txBody>
      </p:sp>
      <p:sp>
        <p:nvSpPr>
          <p:cNvPr id="7" name="Content Placeholder 6">
            <a:extLst>
              <a:ext uri="{FF2B5EF4-FFF2-40B4-BE49-F238E27FC236}">
                <a16:creationId xmlns:a16="http://schemas.microsoft.com/office/drawing/2014/main" id="{8A1D6C74-E761-E764-D24A-2C8032BC2878}"/>
              </a:ext>
            </a:extLst>
          </p:cNvPr>
          <p:cNvSpPr>
            <a:spLocks noGrp="1"/>
          </p:cNvSpPr>
          <p:nvPr>
            <p:ph sz="quarter" idx="2"/>
          </p:nvPr>
        </p:nvSpPr>
        <p:spPr>
          <a:xfrm>
            <a:off x="812800" y="2518116"/>
            <a:ext cx="5181600" cy="3501683"/>
          </a:xfrm>
        </p:spPr>
        <p:txBody>
          <a:bodyPr/>
          <a:lstStyle/>
          <a:p>
            <a:pPr lvl="1"/>
            <a:r>
              <a:rPr lang="en-US" dirty="0"/>
              <a:t>Observation</a:t>
            </a:r>
          </a:p>
          <a:p>
            <a:pPr lvl="2"/>
            <a:r>
              <a:rPr lang="en-US" dirty="0"/>
              <a:t>RADAR</a:t>
            </a:r>
          </a:p>
          <a:p>
            <a:pPr lvl="2"/>
            <a:r>
              <a:rPr lang="en-US" dirty="0"/>
              <a:t>Aircraft and Satellite Remote Sensing</a:t>
            </a:r>
            <a:br>
              <a:rPr lang="en-US" dirty="0"/>
            </a:br>
            <a:endParaRPr lang="en-US" dirty="0"/>
          </a:p>
          <a:p>
            <a:pPr lvl="1"/>
            <a:r>
              <a:rPr lang="en-US" dirty="0"/>
              <a:t>Derived</a:t>
            </a:r>
          </a:p>
          <a:p>
            <a:pPr lvl="2"/>
            <a:r>
              <a:rPr lang="en-US" dirty="0"/>
              <a:t>Interpolation from point measurements</a:t>
            </a:r>
          </a:p>
          <a:p>
            <a:pPr lvl="2"/>
            <a:r>
              <a:rPr lang="en-US" dirty="0"/>
              <a:t>Model Results</a:t>
            </a:r>
          </a:p>
          <a:p>
            <a:endParaRPr lang="en-US" dirty="0"/>
          </a:p>
        </p:txBody>
      </p:sp>
      <p:sp>
        <p:nvSpPr>
          <p:cNvPr id="9" name="Content Placeholder 8">
            <a:extLst>
              <a:ext uri="{FF2B5EF4-FFF2-40B4-BE49-F238E27FC236}">
                <a16:creationId xmlns:a16="http://schemas.microsoft.com/office/drawing/2014/main" id="{24267D1A-DD5F-567B-8A87-22891CF80CB4}"/>
              </a:ext>
            </a:extLst>
          </p:cNvPr>
          <p:cNvSpPr>
            <a:spLocks noGrp="1"/>
          </p:cNvSpPr>
          <p:nvPr>
            <p:ph sz="quarter" idx="4"/>
          </p:nvPr>
        </p:nvSpPr>
        <p:spPr>
          <a:xfrm>
            <a:off x="6400800" y="2518116"/>
            <a:ext cx="5181600" cy="3501683"/>
          </a:xfrm>
        </p:spPr>
        <p:txBody>
          <a:bodyPr/>
          <a:lstStyle/>
          <a:p>
            <a:pPr lvl="1"/>
            <a:r>
              <a:rPr lang="en-US" dirty="0"/>
              <a:t>HEC-</a:t>
            </a:r>
            <a:r>
              <a:rPr lang="en-US" dirty="0" err="1"/>
              <a:t>MetVue</a:t>
            </a:r>
            <a:endParaRPr lang="en-US" dirty="0"/>
          </a:p>
          <a:p>
            <a:pPr lvl="2"/>
            <a:r>
              <a:rPr lang="en-US" dirty="0"/>
              <a:t>Missing Data Filing</a:t>
            </a:r>
          </a:p>
          <a:p>
            <a:pPr lvl="2"/>
            <a:r>
              <a:rPr lang="en-US" dirty="0"/>
              <a:t>Dataset Merging</a:t>
            </a:r>
          </a:p>
          <a:p>
            <a:pPr lvl="2"/>
            <a:r>
              <a:rPr lang="en-US" dirty="0"/>
              <a:t>Temporal Aggregation/Disaggregation</a:t>
            </a:r>
          </a:p>
          <a:p>
            <a:pPr lvl="2"/>
            <a:r>
              <a:rPr lang="en-US" dirty="0"/>
              <a:t>Spatial Aggregation/Averaging</a:t>
            </a:r>
          </a:p>
          <a:p>
            <a:pPr lvl="2"/>
            <a:r>
              <a:rPr lang="en-US" dirty="0"/>
              <a:t>TIN-to-Grid and Grid-to-TIN</a:t>
            </a:r>
          </a:p>
          <a:p>
            <a:pPr lvl="2"/>
            <a:r>
              <a:rPr lang="en-US" dirty="0" err="1"/>
              <a:t>MetInterp</a:t>
            </a:r>
            <a:endParaRPr lang="en-US" dirty="0"/>
          </a:p>
          <a:p>
            <a:pPr lvl="3"/>
            <a:r>
              <a:rPr lang="en-US" dirty="0"/>
              <a:t>Point-to-TIN/Grid Spatial Interpolation</a:t>
            </a:r>
            <a:br>
              <a:rPr lang="en-US" dirty="0"/>
            </a:br>
            <a:endParaRPr lang="en-US" dirty="0"/>
          </a:p>
          <a:p>
            <a:endParaRPr lang="en-US" dirty="0"/>
          </a:p>
        </p:txBody>
      </p:sp>
    </p:spTree>
    <p:extLst>
      <p:ext uri="{BB962C8B-B14F-4D97-AF65-F5344CB8AC3E}">
        <p14:creationId xmlns:p14="http://schemas.microsoft.com/office/powerpoint/2010/main" val="26182834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Content Placeholder 10" descr="Graphical user interface&#10;&#10;Description automatically generated with low confidence">
            <a:extLst>
              <a:ext uri="{FF2B5EF4-FFF2-40B4-BE49-F238E27FC236}">
                <a16:creationId xmlns:a16="http://schemas.microsoft.com/office/drawing/2014/main" id="{453A47DA-1DF6-44D3-58AB-422B3CA30B61}"/>
              </a:ext>
            </a:extLst>
          </p:cNvPr>
          <p:cNvPicPr>
            <a:picLocks noGrp="1" noChangeAspect="1"/>
          </p:cNvPicPr>
          <p:nvPr>
            <p:ph sz="quarter" idx="15"/>
          </p:nvPr>
        </p:nvPicPr>
        <p:blipFill>
          <a:blip r:embed="rId2"/>
          <a:stretch>
            <a:fillRect/>
          </a:stretch>
        </p:blipFill>
        <p:spPr>
          <a:xfrm>
            <a:off x="1480144" y="1557926"/>
            <a:ext cx="3326212" cy="2115531"/>
          </a:xfrm>
        </p:spPr>
      </p:pic>
      <p:pic>
        <p:nvPicPr>
          <p:cNvPr id="17" name="Content Placeholder 16" descr="Graphical user interface&#10;&#10;Description automatically generated with medium confidence">
            <a:extLst>
              <a:ext uri="{FF2B5EF4-FFF2-40B4-BE49-F238E27FC236}">
                <a16:creationId xmlns:a16="http://schemas.microsoft.com/office/drawing/2014/main" id="{B4F077D9-8926-2420-9BEC-9D0F7D62A218}"/>
              </a:ext>
            </a:extLst>
          </p:cNvPr>
          <p:cNvPicPr>
            <a:picLocks noGrp="1" noChangeAspect="1"/>
          </p:cNvPicPr>
          <p:nvPr>
            <p:ph sz="quarter" idx="23"/>
          </p:nvPr>
        </p:nvPicPr>
        <p:blipFill>
          <a:blip r:embed="rId3"/>
          <a:stretch>
            <a:fillRect/>
          </a:stretch>
        </p:blipFill>
        <p:spPr>
          <a:xfrm>
            <a:off x="6172200" y="1763574"/>
            <a:ext cx="5753100" cy="1788319"/>
          </a:xfrm>
        </p:spPr>
      </p:pic>
      <p:sp>
        <p:nvSpPr>
          <p:cNvPr id="7" name="Title 6">
            <a:extLst>
              <a:ext uri="{FF2B5EF4-FFF2-40B4-BE49-F238E27FC236}">
                <a16:creationId xmlns:a16="http://schemas.microsoft.com/office/drawing/2014/main" id="{1B7CFCB6-5F29-C3F4-7928-25A06BB2D841}"/>
              </a:ext>
            </a:extLst>
          </p:cNvPr>
          <p:cNvSpPr>
            <a:spLocks noGrp="1"/>
          </p:cNvSpPr>
          <p:nvPr>
            <p:ph type="title"/>
          </p:nvPr>
        </p:nvSpPr>
        <p:spPr/>
        <p:txBody>
          <a:bodyPr/>
          <a:lstStyle/>
          <a:p>
            <a:r>
              <a:rPr lang="en-US"/>
              <a:t>HEC-MetVue Data Processing</a:t>
            </a:r>
            <a:endParaRPr lang="en-US" dirty="0"/>
          </a:p>
        </p:txBody>
      </p:sp>
      <p:pic>
        <p:nvPicPr>
          <p:cNvPr id="27" name="Content Placeholder 26" descr="Graphical user interface, text, application&#10;&#10;Description automatically generated">
            <a:extLst>
              <a:ext uri="{FF2B5EF4-FFF2-40B4-BE49-F238E27FC236}">
                <a16:creationId xmlns:a16="http://schemas.microsoft.com/office/drawing/2014/main" id="{079839FF-EAEE-CB13-B033-EC4679435D5C}"/>
              </a:ext>
            </a:extLst>
          </p:cNvPr>
          <p:cNvPicPr>
            <a:picLocks noGrp="1" noChangeAspect="1"/>
          </p:cNvPicPr>
          <p:nvPr>
            <p:ph sz="quarter" idx="22"/>
          </p:nvPr>
        </p:nvPicPr>
        <p:blipFill>
          <a:blip r:embed="rId4"/>
          <a:stretch>
            <a:fillRect/>
          </a:stretch>
        </p:blipFill>
        <p:spPr>
          <a:xfrm>
            <a:off x="1480144" y="4497337"/>
            <a:ext cx="3326213" cy="2005310"/>
          </a:xfrm>
        </p:spPr>
      </p:pic>
      <p:pic>
        <p:nvPicPr>
          <p:cNvPr id="29" name="Content Placeholder 28" descr="Graphical user interface, application&#10;&#10;Description automatically generated">
            <a:extLst>
              <a:ext uri="{FF2B5EF4-FFF2-40B4-BE49-F238E27FC236}">
                <a16:creationId xmlns:a16="http://schemas.microsoft.com/office/drawing/2014/main" id="{56A7E834-AE0E-F607-DEEE-DF018878E55A}"/>
              </a:ext>
            </a:extLst>
          </p:cNvPr>
          <p:cNvPicPr>
            <a:picLocks noGrp="1" noChangeAspect="1"/>
          </p:cNvPicPr>
          <p:nvPr>
            <p:ph sz="quarter" idx="24"/>
          </p:nvPr>
        </p:nvPicPr>
        <p:blipFill>
          <a:blip r:embed="rId5"/>
          <a:stretch>
            <a:fillRect/>
          </a:stretch>
        </p:blipFill>
        <p:spPr>
          <a:xfrm>
            <a:off x="7832184" y="4380535"/>
            <a:ext cx="2433129" cy="2203589"/>
          </a:xfrm>
        </p:spPr>
      </p:pic>
      <p:sp>
        <p:nvSpPr>
          <p:cNvPr id="30" name="Rectangle: Rounded Corners 29">
            <a:extLst>
              <a:ext uri="{FF2B5EF4-FFF2-40B4-BE49-F238E27FC236}">
                <a16:creationId xmlns:a16="http://schemas.microsoft.com/office/drawing/2014/main" id="{D930DCB1-AEF4-90E8-773B-0658265A74E4}"/>
              </a:ext>
            </a:extLst>
          </p:cNvPr>
          <p:cNvSpPr/>
          <p:nvPr/>
        </p:nvSpPr>
        <p:spPr>
          <a:xfrm>
            <a:off x="1480144" y="1077362"/>
            <a:ext cx="3326212" cy="316872"/>
          </a:xfrm>
          <a:prstGeom prst="roundRect">
            <a:avLst/>
          </a:prstGeom>
          <a:solidFill>
            <a:schemeClr val="accent2">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2"/>
                </a:solidFill>
              </a:rPr>
              <a:t>Temporal Disaggregation</a:t>
            </a:r>
          </a:p>
        </p:txBody>
      </p:sp>
      <p:sp>
        <p:nvSpPr>
          <p:cNvPr id="31" name="Rectangle: Rounded Corners 30">
            <a:extLst>
              <a:ext uri="{FF2B5EF4-FFF2-40B4-BE49-F238E27FC236}">
                <a16:creationId xmlns:a16="http://schemas.microsoft.com/office/drawing/2014/main" id="{2ED9D7F9-E6EC-D0C5-E588-50389B728D78}"/>
              </a:ext>
            </a:extLst>
          </p:cNvPr>
          <p:cNvSpPr/>
          <p:nvPr/>
        </p:nvSpPr>
        <p:spPr>
          <a:xfrm>
            <a:off x="7385643" y="1077362"/>
            <a:ext cx="3326212" cy="316872"/>
          </a:xfrm>
          <a:prstGeom prst="roundRect">
            <a:avLst/>
          </a:prstGeom>
          <a:solidFill>
            <a:schemeClr val="accent2">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2"/>
                </a:solidFill>
              </a:rPr>
              <a:t>Dataset Merging</a:t>
            </a:r>
          </a:p>
        </p:txBody>
      </p:sp>
      <p:sp>
        <p:nvSpPr>
          <p:cNvPr id="32" name="Rectangle: Rounded Corners 31">
            <a:extLst>
              <a:ext uri="{FF2B5EF4-FFF2-40B4-BE49-F238E27FC236}">
                <a16:creationId xmlns:a16="http://schemas.microsoft.com/office/drawing/2014/main" id="{6B26A4CC-79E6-1375-CF7C-41372D3C02F7}"/>
              </a:ext>
            </a:extLst>
          </p:cNvPr>
          <p:cNvSpPr/>
          <p:nvPr/>
        </p:nvSpPr>
        <p:spPr>
          <a:xfrm>
            <a:off x="1480144" y="3966347"/>
            <a:ext cx="3326212" cy="316872"/>
          </a:xfrm>
          <a:prstGeom prst="roundRect">
            <a:avLst/>
          </a:prstGeom>
          <a:solidFill>
            <a:schemeClr val="accent2">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2"/>
                </a:solidFill>
              </a:rPr>
              <a:t>Missing Data Filling</a:t>
            </a:r>
          </a:p>
        </p:txBody>
      </p:sp>
      <p:sp>
        <p:nvSpPr>
          <p:cNvPr id="33" name="Rectangle: Rounded Corners 32">
            <a:extLst>
              <a:ext uri="{FF2B5EF4-FFF2-40B4-BE49-F238E27FC236}">
                <a16:creationId xmlns:a16="http://schemas.microsoft.com/office/drawing/2014/main" id="{7D740669-91C2-61F8-80A3-C8CEAE2B1A39}"/>
              </a:ext>
            </a:extLst>
          </p:cNvPr>
          <p:cNvSpPr/>
          <p:nvPr/>
        </p:nvSpPr>
        <p:spPr>
          <a:xfrm>
            <a:off x="7385643" y="3966347"/>
            <a:ext cx="3326212" cy="316872"/>
          </a:xfrm>
          <a:prstGeom prst="roundRect">
            <a:avLst/>
          </a:prstGeom>
          <a:solidFill>
            <a:schemeClr val="accent2">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2"/>
                </a:solidFill>
              </a:rPr>
              <a:t>Spatial Interpolation</a:t>
            </a:r>
          </a:p>
        </p:txBody>
      </p:sp>
    </p:spTree>
    <p:extLst>
      <p:ext uri="{BB962C8B-B14F-4D97-AF65-F5344CB8AC3E}">
        <p14:creationId xmlns:p14="http://schemas.microsoft.com/office/powerpoint/2010/main" val="353257985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DF9F363-9B19-C0BF-F260-38C3AA9EFD26}"/>
              </a:ext>
            </a:extLst>
          </p:cNvPr>
          <p:cNvSpPr>
            <a:spLocks noGrp="1"/>
          </p:cNvSpPr>
          <p:nvPr>
            <p:ph type="title"/>
          </p:nvPr>
        </p:nvSpPr>
        <p:spPr/>
        <p:txBody>
          <a:bodyPr/>
          <a:lstStyle/>
          <a:p>
            <a:r>
              <a:rPr lang="en-US" dirty="0"/>
              <a:t>Data storage Systems</a:t>
            </a:r>
          </a:p>
        </p:txBody>
      </p:sp>
    </p:spTree>
    <p:extLst>
      <p:ext uri="{BB962C8B-B14F-4D97-AF65-F5344CB8AC3E}">
        <p14:creationId xmlns:p14="http://schemas.microsoft.com/office/powerpoint/2010/main" val="24729083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93690DE-0F6E-6002-BFD1-113FC3F6E8D6}"/>
              </a:ext>
            </a:extLst>
          </p:cNvPr>
          <p:cNvSpPr>
            <a:spLocks noGrp="1"/>
          </p:cNvSpPr>
          <p:nvPr>
            <p:ph sz="quarter" idx="10"/>
          </p:nvPr>
        </p:nvSpPr>
        <p:spPr>
          <a:xfrm>
            <a:off x="1252330" y="1028700"/>
            <a:ext cx="10672970" cy="5600700"/>
          </a:xfrm>
        </p:spPr>
        <p:txBody>
          <a:bodyPr/>
          <a:lstStyle/>
          <a:p>
            <a:pPr lvl="1"/>
            <a:endParaRPr lang="en-US" dirty="0"/>
          </a:p>
          <a:p>
            <a:pPr lvl="1"/>
            <a:endParaRPr lang="en-US" dirty="0"/>
          </a:p>
          <a:p>
            <a:pPr lvl="1"/>
            <a:r>
              <a:rPr lang="en-US" dirty="0"/>
              <a:t>CWMS Real-Time Data Types &amp; Viewing</a:t>
            </a:r>
          </a:p>
          <a:p>
            <a:pPr lvl="2"/>
            <a:endParaRPr lang="en-US" dirty="0"/>
          </a:p>
          <a:p>
            <a:pPr lvl="1"/>
            <a:r>
              <a:rPr lang="en-US" dirty="0"/>
              <a:t>CWMS Data Sources</a:t>
            </a:r>
          </a:p>
          <a:p>
            <a:pPr lvl="2"/>
            <a:endParaRPr lang="en-US" dirty="0"/>
          </a:p>
          <a:p>
            <a:pPr lvl="1"/>
            <a:r>
              <a:rPr lang="en-US" dirty="0"/>
              <a:t>CWMS Data Processing</a:t>
            </a:r>
          </a:p>
          <a:p>
            <a:pPr lvl="2"/>
            <a:endParaRPr lang="en-US" dirty="0"/>
          </a:p>
          <a:p>
            <a:pPr lvl="1"/>
            <a:r>
              <a:rPr lang="en-US" dirty="0"/>
              <a:t>CWMS Data Storage Systems</a:t>
            </a:r>
          </a:p>
          <a:p>
            <a:pPr lvl="2"/>
            <a:endParaRPr lang="en-US" dirty="0"/>
          </a:p>
          <a:p>
            <a:pPr lvl="1"/>
            <a:r>
              <a:rPr lang="en-US" dirty="0"/>
              <a:t>CWMS Data Acquisition</a:t>
            </a:r>
          </a:p>
          <a:p>
            <a:pPr lvl="2"/>
            <a:endParaRPr lang="en-US" dirty="0"/>
          </a:p>
          <a:p>
            <a:endParaRPr lang="en-US" dirty="0"/>
          </a:p>
        </p:txBody>
      </p:sp>
      <p:sp>
        <p:nvSpPr>
          <p:cNvPr id="3" name="Title 2">
            <a:extLst>
              <a:ext uri="{FF2B5EF4-FFF2-40B4-BE49-F238E27FC236}">
                <a16:creationId xmlns:a16="http://schemas.microsoft.com/office/drawing/2014/main" id="{6E21BC09-0353-C024-AFA6-5E35827A3A68}"/>
              </a:ext>
            </a:extLst>
          </p:cNvPr>
          <p:cNvSpPr>
            <a:spLocks noGrp="1"/>
          </p:cNvSpPr>
          <p:nvPr>
            <p:ph type="title"/>
          </p:nvPr>
        </p:nvSpPr>
        <p:spPr/>
        <p:txBody>
          <a:bodyPr/>
          <a:lstStyle/>
          <a:p>
            <a:r>
              <a:rPr lang="en-US" dirty="0"/>
              <a:t>Overview</a:t>
            </a:r>
          </a:p>
        </p:txBody>
      </p:sp>
    </p:spTree>
    <p:extLst>
      <p:ext uri="{BB962C8B-B14F-4D97-AF65-F5344CB8AC3E}">
        <p14:creationId xmlns:p14="http://schemas.microsoft.com/office/powerpoint/2010/main" val="82055496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70459426-ABD8-8F97-A5A4-7DA527790016}"/>
              </a:ext>
            </a:extLst>
          </p:cNvPr>
          <p:cNvSpPr>
            <a:spLocks noGrp="1"/>
          </p:cNvSpPr>
          <p:nvPr>
            <p:ph type="body" sz="quarter" idx="1"/>
          </p:nvPr>
        </p:nvSpPr>
        <p:spPr/>
        <p:txBody>
          <a:bodyPr/>
          <a:lstStyle/>
          <a:p>
            <a:pPr algn="ctr"/>
            <a:r>
              <a:rPr lang="en-US" sz="2400" dirty="0"/>
              <a:t>CWMS Database</a:t>
            </a:r>
          </a:p>
        </p:txBody>
      </p:sp>
      <p:sp>
        <p:nvSpPr>
          <p:cNvPr id="8" name="Text Placeholder 7">
            <a:extLst>
              <a:ext uri="{FF2B5EF4-FFF2-40B4-BE49-F238E27FC236}">
                <a16:creationId xmlns:a16="http://schemas.microsoft.com/office/drawing/2014/main" id="{4CFAB67D-9025-4D0A-4D73-636390790492}"/>
              </a:ext>
            </a:extLst>
          </p:cNvPr>
          <p:cNvSpPr>
            <a:spLocks noGrp="1"/>
          </p:cNvSpPr>
          <p:nvPr>
            <p:ph type="body" sz="quarter" idx="3"/>
          </p:nvPr>
        </p:nvSpPr>
        <p:spPr/>
        <p:txBody>
          <a:bodyPr/>
          <a:lstStyle/>
          <a:p>
            <a:pPr algn="ctr"/>
            <a:r>
              <a:rPr lang="en-US" sz="2400" dirty="0"/>
              <a:t>HEC-DSS Files</a:t>
            </a:r>
          </a:p>
        </p:txBody>
      </p:sp>
      <p:sp>
        <p:nvSpPr>
          <p:cNvPr id="3" name="Title 2">
            <a:extLst>
              <a:ext uri="{FF2B5EF4-FFF2-40B4-BE49-F238E27FC236}">
                <a16:creationId xmlns:a16="http://schemas.microsoft.com/office/drawing/2014/main" id="{2EE35BA9-581C-2937-68A1-3C6F116412F0}"/>
              </a:ext>
            </a:extLst>
          </p:cNvPr>
          <p:cNvSpPr>
            <a:spLocks noGrp="1"/>
          </p:cNvSpPr>
          <p:nvPr>
            <p:ph type="title"/>
          </p:nvPr>
        </p:nvSpPr>
        <p:spPr/>
        <p:txBody>
          <a:bodyPr/>
          <a:lstStyle/>
          <a:p>
            <a:r>
              <a:rPr lang="en-US" dirty="0"/>
              <a:t>Data storage systems in cwms</a:t>
            </a:r>
          </a:p>
        </p:txBody>
      </p:sp>
      <p:sp>
        <p:nvSpPr>
          <p:cNvPr id="7" name="Content Placeholder 6">
            <a:extLst>
              <a:ext uri="{FF2B5EF4-FFF2-40B4-BE49-F238E27FC236}">
                <a16:creationId xmlns:a16="http://schemas.microsoft.com/office/drawing/2014/main" id="{031CA0A9-9F49-B9B8-6D2E-FC8DC1A990F5}"/>
              </a:ext>
            </a:extLst>
          </p:cNvPr>
          <p:cNvSpPr>
            <a:spLocks noGrp="1"/>
          </p:cNvSpPr>
          <p:nvPr>
            <p:ph sz="quarter" idx="2"/>
          </p:nvPr>
        </p:nvSpPr>
        <p:spPr>
          <a:xfrm>
            <a:off x="717452" y="2536876"/>
            <a:ext cx="5378548" cy="3581400"/>
          </a:xfrm>
        </p:spPr>
        <p:txBody>
          <a:bodyPr/>
          <a:lstStyle/>
          <a:p>
            <a:pPr lvl="1"/>
            <a:r>
              <a:rPr lang="en-US" sz="2000" dirty="0"/>
              <a:t>Runs on a CWMS T7 Server or Cloud Server</a:t>
            </a:r>
            <a:endParaRPr lang="en-US" sz="1600" dirty="0"/>
          </a:p>
          <a:p>
            <a:pPr lvl="1"/>
            <a:r>
              <a:rPr lang="en-US" sz="2000" dirty="0"/>
              <a:t>Oracle-Based Relational Database System</a:t>
            </a:r>
          </a:p>
          <a:p>
            <a:pPr lvl="1"/>
            <a:r>
              <a:rPr lang="en-US" sz="2000" dirty="0"/>
              <a:t>Supports enterprise-scale data operations</a:t>
            </a:r>
          </a:p>
          <a:p>
            <a:pPr lvl="1"/>
            <a:r>
              <a:rPr lang="en-US" sz="2000" dirty="0"/>
              <a:t>AIS (Automated Information System)</a:t>
            </a:r>
          </a:p>
          <a:p>
            <a:pPr lvl="1"/>
            <a:r>
              <a:rPr lang="en-US" sz="2000" dirty="0"/>
              <a:t>Requires authenticated login</a:t>
            </a:r>
          </a:p>
          <a:p>
            <a:endParaRPr lang="en-US" sz="2000" dirty="0"/>
          </a:p>
        </p:txBody>
      </p:sp>
      <p:sp>
        <p:nvSpPr>
          <p:cNvPr id="9" name="Content Placeholder 8">
            <a:extLst>
              <a:ext uri="{FF2B5EF4-FFF2-40B4-BE49-F238E27FC236}">
                <a16:creationId xmlns:a16="http://schemas.microsoft.com/office/drawing/2014/main" id="{FD0630BE-9ECE-E37B-3C8A-8D2B1BB70B17}"/>
              </a:ext>
            </a:extLst>
          </p:cNvPr>
          <p:cNvSpPr>
            <a:spLocks noGrp="1"/>
          </p:cNvSpPr>
          <p:nvPr>
            <p:ph sz="quarter" idx="4"/>
          </p:nvPr>
        </p:nvSpPr>
        <p:spPr>
          <a:xfrm>
            <a:off x="6319520" y="2536876"/>
            <a:ext cx="5764628" cy="3581400"/>
          </a:xfrm>
        </p:spPr>
        <p:txBody>
          <a:bodyPr/>
          <a:lstStyle/>
          <a:p>
            <a:pPr lvl="1"/>
            <a:r>
              <a:rPr lang="en-US" sz="2000" dirty="0"/>
              <a:t>Stored on </a:t>
            </a:r>
            <a:endParaRPr lang="en-US" sz="1600" dirty="0"/>
          </a:p>
          <a:p>
            <a:pPr lvl="2"/>
            <a:r>
              <a:rPr lang="en-US" sz="1600" dirty="0"/>
              <a:t>Windows PC</a:t>
            </a:r>
          </a:p>
          <a:p>
            <a:pPr lvl="2"/>
            <a:r>
              <a:rPr lang="en-US" sz="1600" dirty="0"/>
              <a:t>CWMS server</a:t>
            </a:r>
          </a:p>
          <a:p>
            <a:pPr lvl="1"/>
            <a:r>
              <a:rPr lang="en-US" sz="2000" dirty="0"/>
              <a:t>Optimized for data sequences like time series</a:t>
            </a:r>
          </a:p>
          <a:p>
            <a:pPr lvl="1"/>
            <a:r>
              <a:rPr lang="en-US" sz="2000" dirty="0"/>
              <a:t>Local DSS requires no login</a:t>
            </a:r>
          </a:p>
          <a:p>
            <a:endParaRPr lang="en-US" sz="2000" dirty="0"/>
          </a:p>
        </p:txBody>
      </p:sp>
      <p:pic>
        <p:nvPicPr>
          <p:cNvPr id="10" name="Picture 9">
            <a:extLst>
              <a:ext uri="{FF2B5EF4-FFF2-40B4-BE49-F238E27FC236}">
                <a16:creationId xmlns:a16="http://schemas.microsoft.com/office/drawing/2014/main" id="{4BFF8087-5F17-7A1D-C2F0-9E497EC1CB0A}"/>
              </a:ext>
            </a:extLst>
          </p:cNvPr>
          <p:cNvPicPr>
            <a:picLocks noChangeAspect="1"/>
          </p:cNvPicPr>
          <p:nvPr/>
        </p:nvPicPr>
        <p:blipFill>
          <a:blip r:embed="rId3"/>
          <a:stretch>
            <a:fillRect/>
          </a:stretch>
        </p:blipFill>
        <p:spPr>
          <a:xfrm>
            <a:off x="8391322" y="4889591"/>
            <a:ext cx="1200556" cy="117473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1" name="Picture 4" descr="Image result for oracle">
            <a:extLst>
              <a:ext uri="{FF2B5EF4-FFF2-40B4-BE49-F238E27FC236}">
                <a16:creationId xmlns:a16="http://schemas.microsoft.com/office/drawing/2014/main" id="{AB99B51F-6F20-9D10-DDDC-4EBA2E60C39E}"/>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a:stretch/>
        </p:blipFill>
        <p:spPr bwMode="auto">
          <a:xfrm>
            <a:off x="2794277" y="4867638"/>
            <a:ext cx="1218645" cy="121864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539099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2752592-11FE-B781-4850-5BEAA22C8531}"/>
              </a:ext>
            </a:extLst>
          </p:cNvPr>
          <p:cNvPicPr>
            <a:picLocks noChangeAspect="1"/>
          </p:cNvPicPr>
          <p:nvPr/>
        </p:nvPicPr>
        <p:blipFill>
          <a:blip r:embed="rId3"/>
          <a:stretch>
            <a:fillRect/>
          </a:stretch>
        </p:blipFill>
        <p:spPr>
          <a:xfrm>
            <a:off x="903114" y="1149201"/>
            <a:ext cx="6759245" cy="4855780"/>
          </a:xfrm>
          <a:prstGeom prst="rect">
            <a:avLst/>
          </a:prstGeom>
        </p:spPr>
      </p:pic>
      <p:sp>
        <p:nvSpPr>
          <p:cNvPr id="3" name="Title 2">
            <a:extLst>
              <a:ext uri="{FF2B5EF4-FFF2-40B4-BE49-F238E27FC236}">
                <a16:creationId xmlns:a16="http://schemas.microsoft.com/office/drawing/2014/main" id="{2EE35BA9-581C-2937-68A1-3C6F116412F0}"/>
              </a:ext>
            </a:extLst>
          </p:cNvPr>
          <p:cNvSpPr>
            <a:spLocks noGrp="1"/>
          </p:cNvSpPr>
          <p:nvPr>
            <p:ph type="title"/>
          </p:nvPr>
        </p:nvSpPr>
        <p:spPr/>
        <p:txBody>
          <a:bodyPr/>
          <a:lstStyle/>
          <a:p>
            <a:r>
              <a:rPr lang="en-US" dirty="0"/>
              <a:t>Files and directories for cwms data</a:t>
            </a:r>
          </a:p>
        </p:txBody>
      </p:sp>
      <p:pic>
        <p:nvPicPr>
          <p:cNvPr id="14" name="Picture 13">
            <a:extLst>
              <a:ext uri="{FF2B5EF4-FFF2-40B4-BE49-F238E27FC236}">
                <a16:creationId xmlns:a16="http://schemas.microsoft.com/office/drawing/2014/main" id="{84A01ABC-FCB8-6E09-2626-3DF95A6D8BE7}"/>
              </a:ext>
            </a:extLst>
          </p:cNvPr>
          <p:cNvPicPr>
            <a:picLocks noChangeAspect="1"/>
          </p:cNvPicPr>
          <p:nvPr/>
        </p:nvPicPr>
        <p:blipFill>
          <a:blip r:embed="rId4"/>
          <a:stretch>
            <a:fillRect/>
          </a:stretch>
        </p:blipFill>
        <p:spPr>
          <a:xfrm>
            <a:off x="7397186" y="1772666"/>
            <a:ext cx="2745439" cy="1212272"/>
          </a:xfrm>
          <a:prstGeom prst="rect">
            <a:avLst/>
          </a:prstGeom>
          <a:ln>
            <a:solidFill>
              <a:schemeClr val="tx1"/>
            </a:solidFill>
          </a:ln>
        </p:spPr>
      </p:pic>
      <p:cxnSp>
        <p:nvCxnSpPr>
          <p:cNvPr id="15" name="Elbow Connector 9">
            <a:extLst>
              <a:ext uri="{FF2B5EF4-FFF2-40B4-BE49-F238E27FC236}">
                <a16:creationId xmlns:a16="http://schemas.microsoft.com/office/drawing/2014/main" id="{CC7B6196-19A2-A638-EDC5-24D317296B86}"/>
              </a:ext>
            </a:extLst>
          </p:cNvPr>
          <p:cNvCxnSpPr>
            <a:cxnSpLocks/>
            <a:endCxn id="14" idx="1"/>
          </p:cNvCxnSpPr>
          <p:nvPr/>
        </p:nvCxnSpPr>
        <p:spPr>
          <a:xfrm flipV="1">
            <a:off x="5139559" y="2378802"/>
            <a:ext cx="2257627" cy="219140"/>
          </a:xfrm>
          <a:prstGeom prst="bentConnector3">
            <a:avLst>
              <a:gd name="adj1" fmla="val 50000"/>
            </a:avLst>
          </a:prstGeom>
          <a:ln w="12700">
            <a:solidFill>
              <a:srgbClr val="00B069">
                <a:alpha val="73000"/>
              </a:srgbClr>
            </a:solidFill>
            <a:tailEnd type="triangle"/>
          </a:ln>
        </p:spPr>
        <p:style>
          <a:lnRef idx="1">
            <a:schemeClr val="accent1"/>
          </a:lnRef>
          <a:fillRef idx="0">
            <a:schemeClr val="accent1"/>
          </a:fillRef>
          <a:effectRef idx="0">
            <a:schemeClr val="accent1"/>
          </a:effectRef>
          <a:fontRef idx="minor">
            <a:schemeClr val="tx1"/>
          </a:fontRef>
        </p:style>
      </p:cxnSp>
      <p:pic>
        <p:nvPicPr>
          <p:cNvPr id="16" name="Picture 15">
            <a:extLst>
              <a:ext uri="{FF2B5EF4-FFF2-40B4-BE49-F238E27FC236}">
                <a16:creationId xmlns:a16="http://schemas.microsoft.com/office/drawing/2014/main" id="{45E68CAF-BABB-F96E-61BB-741BC49A5E92}"/>
              </a:ext>
            </a:extLst>
          </p:cNvPr>
          <p:cNvPicPr>
            <a:picLocks noChangeAspect="1"/>
          </p:cNvPicPr>
          <p:nvPr/>
        </p:nvPicPr>
        <p:blipFill>
          <a:blip r:embed="rId5"/>
          <a:stretch>
            <a:fillRect/>
          </a:stretch>
        </p:blipFill>
        <p:spPr>
          <a:xfrm>
            <a:off x="7480192" y="4008703"/>
            <a:ext cx="2659339" cy="1652589"/>
          </a:xfrm>
          <a:prstGeom prst="rect">
            <a:avLst/>
          </a:prstGeom>
          <a:ln>
            <a:solidFill>
              <a:schemeClr val="tx1"/>
            </a:solidFill>
          </a:ln>
        </p:spPr>
      </p:pic>
      <p:cxnSp>
        <p:nvCxnSpPr>
          <p:cNvPr id="17" name="Elbow Connector 14">
            <a:extLst>
              <a:ext uri="{FF2B5EF4-FFF2-40B4-BE49-F238E27FC236}">
                <a16:creationId xmlns:a16="http://schemas.microsoft.com/office/drawing/2014/main" id="{8C175678-E4CF-BE05-A752-7D10F865FE1C}"/>
              </a:ext>
            </a:extLst>
          </p:cNvPr>
          <p:cNvCxnSpPr>
            <a:cxnSpLocks/>
            <a:endCxn id="16" idx="1"/>
          </p:cNvCxnSpPr>
          <p:nvPr/>
        </p:nvCxnSpPr>
        <p:spPr>
          <a:xfrm>
            <a:off x="5594463" y="3795703"/>
            <a:ext cx="1885729" cy="1039295"/>
          </a:xfrm>
          <a:prstGeom prst="bentConnector3">
            <a:avLst>
              <a:gd name="adj1" fmla="val 50000"/>
            </a:avLst>
          </a:prstGeom>
          <a:ln w="12700">
            <a:solidFill>
              <a:srgbClr val="588824">
                <a:alpha val="80000"/>
              </a:srgbClr>
            </a:solidFill>
            <a:tailEnd type="triangle"/>
          </a:ln>
        </p:spPr>
        <p:style>
          <a:lnRef idx="1">
            <a:schemeClr val="accent1"/>
          </a:lnRef>
          <a:fillRef idx="0">
            <a:schemeClr val="accent1"/>
          </a:fillRef>
          <a:effectRef idx="0">
            <a:schemeClr val="accent1"/>
          </a:effectRef>
          <a:fontRef idx="minor">
            <a:schemeClr val="tx1"/>
          </a:fontRef>
        </p:style>
      </p:cxnSp>
      <p:sp>
        <p:nvSpPr>
          <p:cNvPr id="5" name="Rectangle: Rounded Corners 4">
            <a:extLst>
              <a:ext uri="{FF2B5EF4-FFF2-40B4-BE49-F238E27FC236}">
                <a16:creationId xmlns:a16="http://schemas.microsoft.com/office/drawing/2014/main" id="{59EFC05D-B969-2C5A-9544-AB8BF6A09620}"/>
              </a:ext>
            </a:extLst>
          </p:cNvPr>
          <p:cNvSpPr/>
          <p:nvPr/>
        </p:nvSpPr>
        <p:spPr>
          <a:xfrm>
            <a:off x="2526380" y="2131532"/>
            <a:ext cx="2613179" cy="653709"/>
          </a:xfrm>
          <a:prstGeom prst="roundRect">
            <a:avLst/>
          </a:prstGeom>
          <a:solidFill>
            <a:srgbClr val="00B069">
              <a:alpha val="34902"/>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Rectangle: Rounded Corners 5">
            <a:extLst>
              <a:ext uri="{FF2B5EF4-FFF2-40B4-BE49-F238E27FC236}">
                <a16:creationId xmlns:a16="http://schemas.microsoft.com/office/drawing/2014/main" id="{B48995ED-3FA0-C959-F597-00FF57D3260A}"/>
              </a:ext>
            </a:extLst>
          </p:cNvPr>
          <p:cNvSpPr/>
          <p:nvPr/>
        </p:nvSpPr>
        <p:spPr>
          <a:xfrm>
            <a:off x="2526380" y="2785242"/>
            <a:ext cx="3068083" cy="2081048"/>
          </a:xfrm>
          <a:prstGeom prst="roundRect">
            <a:avLst/>
          </a:prstGeom>
          <a:solidFill>
            <a:srgbClr val="7ABC32">
              <a:alpha val="34902"/>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48321923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DF9F363-9B19-C0BF-F260-38C3AA9EFD26}"/>
              </a:ext>
            </a:extLst>
          </p:cNvPr>
          <p:cNvSpPr>
            <a:spLocks noGrp="1"/>
          </p:cNvSpPr>
          <p:nvPr>
            <p:ph type="title"/>
          </p:nvPr>
        </p:nvSpPr>
        <p:spPr/>
        <p:txBody>
          <a:bodyPr/>
          <a:lstStyle/>
          <a:p>
            <a:r>
              <a:rPr lang="en-US" dirty="0"/>
              <a:t>Cwms data Acquisition</a:t>
            </a:r>
          </a:p>
        </p:txBody>
      </p:sp>
    </p:spTree>
    <p:extLst>
      <p:ext uri="{BB962C8B-B14F-4D97-AF65-F5344CB8AC3E}">
        <p14:creationId xmlns:p14="http://schemas.microsoft.com/office/powerpoint/2010/main" val="176521961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EE35BA9-581C-2937-68A1-3C6F116412F0}"/>
              </a:ext>
            </a:extLst>
          </p:cNvPr>
          <p:cNvSpPr>
            <a:spLocks noGrp="1"/>
          </p:cNvSpPr>
          <p:nvPr>
            <p:ph type="title"/>
          </p:nvPr>
        </p:nvSpPr>
        <p:spPr/>
        <p:txBody>
          <a:bodyPr/>
          <a:lstStyle/>
          <a:p>
            <a:r>
              <a:rPr lang="en-US" dirty="0"/>
              <a:t>District/division data acquisition</a:t>
            </a:r>
          </a:p>
        </p:txBody>
      </p:sp>
      <p:pic>
        <p:nvPicPr>
          <p:cNvPr id="62" name="Picture 61" descr="https://encrypted-tbn1.google.com/images?q=tbn:ANd9GcRNwcPVfoj1W2pzX4Wu1WDoMk6wX1Z9M4Cxr-BoZtlPyUhfkpm5XA">
            <a:extLst>
              <a:ext uri="{FF2B5EF4-FFF2-40B4-BE49-F238E27FC236}">
                <a16:creationId xmlns:a16="http://schemas.microsoft.com/office/drawing/2014/main" id="{CCA577A1-9A21-BA04-1718-4C80898C1FAE}"/>
              </a:ext>
            </a:extLst>
          </p:cNvPr>
          <p:cNvPicPr>
            <a:picLocks noChangeAspect="1" noChangeArrowheads="1"/>
          </p:cNvPicPr>
          <p:nvPr/>
        </p:nvPicPr>
        <p:blipFill>
          <a:blip r:embed="rId3" cstate="print"/>
          <a:srcRect/>
          <a:stretch>
            <a:fillRect/>
          </a:stretch>
        </p:blipFill>
        <p:spPr bwMode="auto">
          <a:xfrm>
            <a:off x="5507996" y="1131437"/>
            <a:ext cx="1315155" cy="1219200"/>
          </a:xfrm>
          <a:prstGeom prst="rect">
            <a:avLst/>
          </a:prstGeom>
          <a:noFill/>
        </p:spPr>
      </p:pic>
      <p:pic>
        <p:nvPicPr>
          <p:cNvPr id="63" name="Picture 2" descr="http://www.eol.ucar.edu/projects/hydrometnet/northwest/images/nw_hads.png">
            <a:extLst>
              <a:ext uri="{FF2B5EF4-FFF2-40B4-BE49-F238E27FC236}">
                <a16:creationId xmlns:a16="http://schemas.microsoft.com/office/drawing/2014/main" id="{76340627-3239-808E-FC14-A12D20F82E49}"/>
              </a:ext>
            </a:extLst>
          </p:cNvPr>
          <p:cNvPicPr>
            <a:picLocks noChangeAspect="1" noChangeArrowheads="1"/>
          </p:cNvPicPr>
          <p:nvPr/>
        </p:nvPicPr>
        <p:blipFill>
          <a:blip r:embed="rId4" cstate="print"/>
          <a:srcRect/>
          <a:stretch>
            <a:fillRect/>
          </a:stretch>
        </p:blipFill>
        <p:spPr bwMode="auto">
          <a:xfrm>
            <a:off x="1840872" y="2404362"/>
            <a:ext cx="2971800" cy="1994149"/>
          </a:xfrm>
          <a:prstGeom prst="rect">
            <a:avLst/>
          </a:prstGeom>
          <a:noFill/>
        </p:spPr>
      </p:pic>
      <p:cxnSp>
        <p:nvCxnSpPr>
          <p:cNvPr id="64" name="Straight Connector 63">
            <a:extLst>
              <a:ext uri="{FF2B5EF4-FFF2-40B4-BE49-F238E27FC236}">
                <a16:creationId xmlns:a16="http://schemas.microsoft.com/office/drawing/2014/main" id="{9B874DCB-55F0-E476-E610-DD5C594AB092}"/>
              </a:ext>
            </a:extLst>
          </p:cNvPr>
          <p:cNvCxnSpPr/>
          <p:nvPr/>
        </p:nvCxnSpPr>
        <p:spPr>
          <a:xfrm flipV="1">
            <a:off x="2869571" y="1893438"/>
            <a:ext cx="3171825" cy="1219199"/>
          </a:xfrm>
          <a:prstGeom prst="line">
            <a:avLst/>
          </a:prstGeom>
          <a:ln w="6350">
            <a:prstDash val="dash"/>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F56F270F-ACCE-8DC5-F1FD-EF93C9CDFB28}"/>
              </a:ext>
            </a:extLst>
          </p:cNvPr>
          <p:cNvCxnSpPr/>
          <p:nvPr/>
        </p:nvCxnSpPr>
        <p:spPr>
          <a:xfrm flipV="1">
            <a:off x="2374271" y="1893438"/>
            <a:ext cx="3667125" cy="1571624"/>
          </a:xfrm>
          <a:prstGeom prst="line">
            <a:avLst/>
          </a:prstGeom>
          <a:ln w="6350">
            <a:prstDash val="dash"/>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2ACCFAAD-4FFD-ABF5-7A46-E215264AF9D2}"/>
              </a:ext>
            </a:extLst>
          </p:cNvPr>
          <p:cNvCxnSpPr/>
          <p:nvPr/>
        </p:nvCxnSpPr>
        <p:spPr>
          <a:xfrm flipV="1">
            <a:off x="2436184" y="1893437"/>
            <a:ext cx="3605212" cy="1238250"/>
          </a:xfrm>
          <a:prstGeom prst="line">
            <a:avLst/>
          </a:prstGeom>
          <a:ln w="6350">
            <a:prstDash val="dash"/>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3FF1A6A5-5DF2-CBA8-E160-BEE531BA5206}"/>
              </a:ext>
            </a:extLst>
          </p:cNvPr>
          <p:cNvCxnSpPr/>
          <p:nvPr/>
        </p:nvCxnSpPr>
        <p:spPr>
          <a:xfrm flipV="1">
            <a:off x="4653921" y="1893438"/>
            <a:ext cx="1387475" cy="1857374"/>
          </a:xfrm>
          <a:prstGeom prst="line">
            <a:avLst/>
          </a:prstGeom>
          <a:ln w="6350">
            <a:prstDash val="dash"/>
          </a:ln>
        </p:spPr>
        <p:style>
          <a:lnRef idx="1">
            <a:schemeClr val="accent1"/>
          </a:lnRef>
          <a:fillRef idx="0">
            <a:schemeClr val="accent1"/>
          </a:fillRef>
          <a:effectRef idx="0">
            <a:schemeClr val="accent1"/>
          </a:effectRef>
          <a:fontRef idx="minor">
            <a:schemeClr val="tx1"/>
          </a:fontRef>
        </p:style>
      </p:cxnSp>
      <p:pic>
        <p:nvPicPr>
          <p:cNvPr id="68" name="Picture 5">
            <a:extLst>
              <a:ext uri="{FF2B5EF4-FFF2-40B4-BE49-F238E27FC236}">
                <a16:creationId xmlns:a16="http://schemas.microsoft.com/office/drawing/2014/main" id="{E341307B-F6D6-689F-855B-4887D57001D9}"/>
              </a:ext>
            </a:extLst>
          </p:cNvPr>
          <p:cNvPicPr>
            <a:picLocks noChangeAspect="1" noChangeArrowheads="1"/>
          </p:cNvPicPr>
          <p:nvPr/>
        </p:nvPicPr>
        <p:blipFill>
          <a:blip r:embed="rId5" cstate="print"/>
          <a:srcRect/>
          <a:stretch>
            <a:fillRect/>
          </a:stretch>
        </p:blipFill>
        <p:spPr bwMode="auto">
          <a:xfrm flipH="1">
            <a:off x="6574796" y="3417437"/>
            <a:ext cx="466725" cy="419100"/>
          </a:xfrm>
          <a:prstGeom prst="rect">
            <a:avLst/>
          </a:prstGeom>
          <a:noFill/>
          <a:ln w="9525">
            <a:noFill/>
            <a:miter lim="800000"/>
            <a:headEnd/>
            <a:tailEnd/>
          </a:ln>
        </p:spPr>
      </p:pic>
      <p:cxnSp>
        <p:nvCxnSpPr>
          <p:cNvPr id="69" name="Straight Connector 68">
            <a:extLst>
              <a:ext uri="{FF2B5EF4-FFF2-40B4-BE49-F238E27FC236}">
                <a16:creationId xmlns:a16="http://schemas.microsoft.com/office/drawing/2014/main" id="{910D3E9D-0647-D3FD-AF0E-BB19383BBBC0}"/>
              </a:ext>
            </a:extLst>
          </p:cNvPr>
          <p:cNvCxnSpPr/>
          <p:nvPr/>
        </p:nvCxnSpPr>
        <p:spPr>
          <a:xfrm>
            <a:off x="6117596" y="1893437"/>
            <a:ext cx="685800" cy="1676400"/>
          </a:xfrm>
          <a:prstGeom prst="line">
            <a:avLst/>
          </a:prstGeom>
        </p:spPr>
        <p:style>
          <a:lnRef idx="1">
            <a:schemeClr val="accent1"/>
          </a:lnRef>
          <a:fillRef idx="0">
            <a:schemeClr val="accent1"/>
          </a:fillRef>
          <a:effectRef idx="0">
            <a:schemeClr val="accent1"/>
          </a:effectRef>
          <a:fontRef idx="minor">
            <a:schemeClr val="tx1"/>
          </a:fontRef>
        </p:style>
      </p:cxnSp>
      <p:pic>
        <p:nvPicPr>
          <p:cNvPr id="70" name="Picture 6">
            <a:extLst>
              <a:ext uri="{FF2B5EF4-FFF2-40B4-BE49-F238E27FC236}">
                <a16:creationId xmlns:a16="http://schemas.microsoft.com/office/drawing/2014/main" id="{B8ADF71B-7584-852D-3461-062A5DF55BB7}"/>
              </a:ext>
            </a:extLst>
          </p:cNvPr>
          <p:cNvPicPr>
            <a:picLocks noChangeAspect="1" noChangeArrowheads="1"/>
          </p:cNvPicPr>
          <p:nvPr/>
        </p:nvPicPr>
        <p:blipFill>
          <a:blip r:embed="rId6" cstate="print"/>
          <a:srcRect/>
          <a:stretch>
            <a:fillRect/>
          </a:stretch>
        </p:blipFill>
        <p:spPr bwMode="auto">
          <a:xfrm>
            <a:off x="5967444" y="4118860"/>
            <a:ext cx="246275" cy="542925"/>
          </a:xfrm>
          <a:prstGeom prst="rect">
            <a:avLst/>
          </a:prstGeom>
          <a:noFill/>
          <a:ln w="9525">
            <a:noFill/>
            <a:miter lim="800000"/>
            <a:headEnd/>
            <a:tailEnd/>
          </a:ln>
        </p:spPr>
      </p:pic>
      <p:cxnSp>
        <p:nvCxnSpPr>
          <p:cNvPr id="71" name="Straight Connector 70">
            <a:extLst>
              <a:ext uri="{FF2B5EF4-FFF2-40B4-BE49-F238E27FC236}">
                <a16:creationId xmlns:a16="http://schemas.microsoft.com/office/drawing/2014/main" id="{E15BC441-5857-6322-3DCC-DFC4759CF23B}"/>
              </a:ext>
            </a:extLst>
          </p:cNvPr>
          <p:cNvCxnSpPr>
            <a:endCxn id="70" idx="0"/>
          </p:cNvCxnSpPr>
          <p:nvPr/>
        </p:nvCxnSpPr>
        <p:spPr>
          <a:xfrm>
            <a:off x="4672044" y="3509260"/>
            <a:ext cx="1418538" cy="609600"/>
          </a:xfrm>
          <a:prstGeom prst="line">
            <a:avLst/>
          </a:prstGeom>
          <a:ln w="6350">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A97BE99F-C46A-43BC-4A55-43C9CDF80FE8}"/>
              </a:ext>
            </a:extLst>
          </p:cNvPr>
          <p:cNvCxnSpPr>
            <a:endCxn id="70" idx="0"/>
          </p:cNvCxnSpPr>
          <p:nvPr/>
        </p:nvCxnSpPr>
        <p:spPr>
          <a:xfrm>
            <a:off x="4519644" y="3737860"/>
            <a:ext cx="1570938" cy="381000"/>
          </a:xfrm>
          <a:prstGeom prst="line">
            <a:avLst/>
          </a:prstGeom>
          <a:ln w="6350">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8E03A15A-87BD-BF6D-8EE0-1DC76D89DFF9}"/>
              </a:ext>
            </a:extLst>
          </p:cNvPr>
          <p:cNvCxnSpPr>
            <a:endCxn id="70" idx="0"/>
          </p:cNvCxnSpPr>
          <p:nvPr/>
        </p:nvCxnSpPr>
        <p:spPr>
          <a:xfrm>
            <a:off x="4443444" y="4118860"/>
            <a:ext cx="1647138" cy="0"/>
          </a:xfrm>
          <a:prstGeom prst="line">
            <a:avLst/>
          </a:prstGeom>
          <a:ln w="6350">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60C4879B-F469-19B7-4DAB-75188E34E772}"/>
              </a:ext>
            </a:extLst>
          </p:cNvPr>
          <p:cNvCxnSpPr>
            <a:cxnSpLocks/>
            <a:endCxn id="70" idx="0"/>
          </p:cNvCxnSpPr>
          <p:nvPr/>
        </p:nvCxnSpPr>
        <p:spPr>
          <a:xfrm>
            <a:off x="4672044" y="3950293"/>
            <a:ext cx="1418538" cy="168567"/>
          </a:xfrm>
          <a:prstGeom prst="line">
            <a:avLst/>
          </a:prstGeom>
          <a:ln w="6350">
            <a:solidFill>
              <a:schemeClr val="accent2"/>
            </a:solidFill>
            <a:prstDash val="dash"/>
          </a:ln>
        </p:spPr>
        <p:style>
          <a:lnRef idx="1">
            <a:schemeClr val="accent1"/>
          </a:lnRef>
          <a:fillRef idx="0">
            <a:schemeClr val="accent1"/>
          </a:fillRef>
          <a:effectRef idx="0">
            <a:schemeClr val="accent1"/>
          </a:effectRef>
          <a:fontRef idx="minor">
            <a:schemeClr val="tx1"/>
          </a:fontRef>
        </p:style>
      </p:cxnSp>
      <p:pic>
        <p:nvPicPr>
          <p:cNvPr id="75" name="Picture 7">
            <a:extLst>
              <a:ext uri="{FF2B5EF4-FFF2-40B4-BE49-F238E27FC236}">
                <a16:creationId xmlns:a16="http://schemas.microsoft.com/office/drawing/2014/main" id="{0E52ED05-12EA-712C-4253-E5053E7DDCC3}"/>
              </a:ext>
            </a:extLst>
          </p:cNvPr>
          <p:cNvPicPr>
            <a:picLocks noChangeAspect="1" noChangeArrowheads="1"/>
          </p:cNvPicPr>
          <p:nvPr/>
        </p:nvPicPr>
        <p:blipFill>
          <a:blip r:embed="rId7" cstate="print"/>
          <a:srcRect/>
          <a:stretch>
            <a:fillRect/>
          </a:stretch>
        </p:blipFill>
        <p:spPr bwMode="auto">
          <a:xfrm>
            <a:off x="6803396" y="4027037"/>
            <a:ext cx="457200" cy="386499"/>
          </a:xfrm>
          <a:prstGeom prst="rect">
            <a:avLst/>
          </a:prstGeom>
          <a:noFill/>
          <a:ln w="9525">
            <a:noFill/>
            <a:miter lim="800000"/>
            <a:headEnd/>
            <a:tailEnd/>
          </a:ln>
        </p:spPr>
      </p:pic>
      <p:pic>
        <p:nvPicPr>
          <p:cNvPr id="76" name="Picture 7">
            <a:extLst>
              <a:ext uri="{FF2B5EF4-FFF2-40B4-BE49-F238E27FC236}">
                <a16:creationId xmlns:a16="http://schemas.microsoft.com/office/drawing/2014/main" id="{1DC1845D-958F-21FA-80EB-11BB5FD51A01}"/>
              </a:ext>
            </a:extLst>
          </p:cNvPr>
          <p:cNvPicPr>
            <a:picLocks noChangeAspect="1" noChangeArrowheads="1"/>
          </p:cNvPicPr>
          <p:nvPr/>
        </p:nvPicPr>
        <p:blipFill>
          <a:blip r:embed="rId7" cstate="print"/>
          <a:srcRect/>
          <a:stretch>
            <a:fillRect/>
          </a:stretch>
        </p:blipFill>
        <p:spPr bwMode="auto">
          <a:xfrm>
            <a:off x="6193796" y="4789037"/>
            <a:ext cx="457200" cy="386499"/>
          </a:xfrm>
          <a:prstGeom prst="rect">
            <a:avLst/>
          </a:prstGeom>
          <a:noFill/>
          <a:ln w="9525">
            <a:noFill/>
            <a:miter lim="800000"/>
            <a:headEnd/>
            <a:tailEnd/>
          </a:ln>
        </p:spPr>
      </p:pic>
      <p:cxnSp>
        <p:nvCxnSpPr>
          <p:cNvPr id="77" name="Straight Connector 76">
            <a:extLst>
              <a:ext uri="{FF2B5EF4-FFF2-40B4-BE49-F238E27FC236}">
                <a16:creationId xmlns:a16="http://schemas.microsoft.com/office/drawing/2014/main" id="{86249DEC-7D37-5C77-4973-6253E9334AFE}"/>
              </a:ext>
            </a:extLst>
          </p:cNvPr>
          <p:cNvCxnSpPr>
            <a:stCxn id="70" idx="2"/>
            <a:endCxn id="76" idx="0"/>
          </p:cNvCxnSpPr>
          <p:nvPr/>
        </p:nvCxnSpPr>
        <p:spPr>
          <a:xfrm>
            <a:off x="6090582" y="4661785"/>
            <a:ext cx="331814" cy="127252"/>
          </a:xfrm>
          <a:prstGeom prst="line">
            <a:avLst/>
          </a:prstGeom>
          <a:ln w="9525">
            <a:solidFill>
              <a:schemeClr val="accent2"/>
            </a:solidFill>
            <a:prstDash val="solid"/>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2EA84334-5AEB-CBB3-5DC6-EA7F2F8FAFEB}"/>
              </a:ext>
            </a:extLst>
          </p:cNvPr>
          <p:cNvCxnSpPr>
            <a:stCxn id="68" idx="2"/>
            <a:endCxn id="75" idx="0"/>
          </p:cNvCxnSpPr>
          <p:nvPr/>
        </p:nvCxnSpPr>
        <p:spPr>
          <a:xfrm>
            <a:off x="6808158" y="3836537"/>
            <a:ext cx="223838" cy="190500"/>
          </a:xfrm>
          <a:prstGeom prst="line">
            <a:avLst/>
          </a:prstGeom>
        </p:spPr>
        <p:style>
          <a:lnRef idx="1">
            <a:schemeClr val="accent1"/>
          </a:lnRef>
          <a:fillRef idx="0">
            <a:schemeClr val="accent1"/>
          </a:fillRef>
          <a:effectRef idx="0">
            <a:schemeClr val="accent1"/>
          </a:effectRef>
          <a:fontRef idx="minor">
            <a:schemeClr val="tx1"/>
          </a:fontRef>
        </p:style>
      </p:cxnSp>
      <p:pic>
        <p:nvPicPr>
          <p:cNvPr id="79" name="Picture 7">
            <a:extLst>
              <a:ext uri="{FF2B5EF4-FFF2-40B4-BE49-F238E27FC236}">
                <a16:creationId xmlns:a16="http://schemas.microsoft.com/office/drawing/2014/main" id="{6C313885-4FA4-5003-F4B0-67BF1965D5F2}"/>
              </a:ext>
            </a:extLst>
          </p:cNvPr>
          <p:cNvPicPr>
            <a:picLocks noChangeAspect="1" noChangeArrowheads="1"/>
          </p:cNvPicPr>
          <p:nvPr/>
        </p:nvPicPr>
        <p:blipFill>
          <a:blip r:embed="rId7" cstate="print"/>
          <a:srcRect/>
          <a:stretch>
            <a:fillRect/>
          </a:stretch>
        </p:blipFill>
        <p:spPr bwMode="auto">
          <a:xfrm>
            <a:off x="7717796" y="4027037"/>
            <a:ext cx="457200" cy="386499"/>
          </a:xfrm>
          <a:prstGeom prst="rect">
            <a:avLst/>
          </a:prstGeom>
          <a:noFill/>
          <a:ln w="9525">
            <a:noFill/>
            <a:miter lim="800000"/>
            <a:headEnd/>
            <a:tailEnd/>
          </a:ln>
        </p:spPr>
      </p:pic>
      <p:graphicFrame>
        <p:nvGraphicFramePr>
          <p:cNvPr id="81" name="Object 94">
            <a:extLst>
              <a:ext uri="{FF2B5EF4-FFF2-40B4-BE49-F238E27FC236}">
                <a16:creationId xmlns:a16="http://schemas.microsoft.com/office/drawing/2014/main" id="{096E7C4B-298C-D1FE-0720-50C1794B150B}"/>
              </a:ext>
            </a:extLst>
          </p:cNvPr>
          <p:cNvGraphicFramePr>
            <a:graphicFrameLocks noChangeAspect="1"/>
          </p:cNvGraphicFramePr>
          <p:nvPr/>
        </p:nvGraphicFramePr>
        <p:xfrm>
          <a:off x="9664829" y="2198237"/>
          <a:ext cx="494101" cy="231727"/>
        </p:xfrm>
        <a:graphic>
          <a:graphicData uri="http://schemas.openxmlformats.org/presentationml/2006/ole">
            <mc:AlternateContent xmlns:mc="http://schemas.openxmlformats.org/markup-compatibility/2006">
              <mc:Choice xmlns:v="urn:schemas-microsoft-com:vml" Requires="v">
                <p:oleObj name="VISIO" r:id="rId8" imgW="1418400" imgH="880200" progId="">
                  <p:embed/>
                </p:oleObj>
              </mc:Choice>
              <mc:Fallback>
                <p:oleObj name="VISIO" r:id="rId8" imgW="1418400" imgH="880200" progId="">
                  <p:embed/>
                  <p:pic>
                    <p:nvPicPr>
                      <p:cNvPr id="81" name="Object 94">
                        <a:extLst>
                          <a:ext uri="{FF2B5EF4-FFF2-40B4-BE49-F238E27FC236}">
                            <a16:creationId xmlns:a16="http://schemas.microsoft.com/office/drawing/2014/main" id="{096E7C4B-298C-D1FE-0720-50C1794B150B}"/>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664829" y="2198237"/>
                        <a:ext cx="494101" cy="2317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cxnSp>
        <p:nvCxnSpPr>
          <p:cNvPr id="83" name="Straight Connector 82">
            <a:extLst>
              <a:ext uri="{FF2B5EF4-FFF2-40B4-BE49-F238E27FC236}">
                <a16:creationId xmlns:a16="http://schemas.microsoft.com/office/drawing/2014/main" id="{782CC3D9-C64F-501E-B811-3DFC0AA11A00}"/>
              </a:ext>
            </a:extLst>
          </p:cNvPr>
          <p:cNvCxnSpPr>
            <a:cxnSpLocks/>
            <a:stCxn id="84" idx="0"/>
          </p:cNvCxnSpPr>
          <p:nvPr/>
        </p:nvCxnSpPr>
        <p:spPr>
          <a:xfrm flipH="1" flipV="1">
            <a:off x="9936327" y="2662824"/>
            <a:ext cx="102565" cy="747470"/>
          </a:xfrm>
          <a:prstGeom prst="line">
            <a:avLst/>
          </a:prstGeom>
          <a:ln w="22225">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pic>
        <p:nvPicPr>
          <p:cNvPr id="84" name="Picture 83">
            <a:extLst>
              <a:ext uri="{FF2B5EF4-FFF2-40B4-BE49-F238E27FC236}">
                <a16:creationId xmlns:a16="http://schemas.microsoft.com/office/drawing/2014/main" id="{582A9884-1D10-7BDE-4F27-4172E3D28E44}"/>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475329" y="3410294"/>
            <a:ext cx="1127125" cy="852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5" name="Picture 6">
            <a:extLst>
              <a:ext uri="{FF2B5EF4-FFF2-40B4-BE49-F238E27FC236}">
                <a16:creationId xmlns:a16="http://schemas.microsoft.com/office/drawing/2014/main" id="{2726CBB1-2ED0-AFED-6441-7F22F19C6BD9}"/>
              </a:ext>
            </a:extLst>
          </p:cNvPr>
          <p:cNvPicPr>
            <a:picLocks noChangeAspect="1" noChangeArrowheads="1"/>
          </p:cNvPicPr>
          <p:nvPr/>
        </p:nvPicPr>
        <p:blipFill>
          <a:blip r:embed="rId6" cstate="print"/>
          <a:srcRect/>
          <a:stretch>
            <a:fillRect/>
          </a:stretch>
        </p:blipFill>
        <p:spPr bwMode="auto">
          <a:xfrm>
            <a:off x="4413997" y="4909435"/>
            <a:ext cx="246275" cy="542925"/>
          </a:xfrm>
          <a:prstGeom prst="rect">
            <a:avLst/>
          </a:prstGeom>
          <a:noFill/>
          <a:ln w="9525">
            <a:noFill/>
            <a:miter lim="800000"/>
            <a:headEnd/>
            <a:tailEnd/>
          </a:ln>
        </p:spPr>
      </p:pic>
      <p:cxnSp>
        <p:nvCxnSpPr>
          <p:cNvPr id="86" name="Straight Connector 85">
            <a:extLst>
              <a:ext uri="{FF2B5EF4-FFF2-40B4-BE49-F238E27FC236}">
                <a16:creationId xmlns:a16="http://schemas.microsoft.com/office/drawing/2014/main" id="{CB2A7833-968C-3622-6409-1092DF48E0CE}"/>
              </a:ext>
            </a:extLst>
          </p:cNvPr>
          <p:cNvCxnSpPr>
            <a:cxnSpLocks/>
            <a:endCxn id="85" idx="0"/>
          </p:cNvCxnSpPr>
          <p:nvPr/>
        </p:nvCxnSpPr>
        <p:spPr>
          <a:xfrm>
            <a:off x="4204252" y="4376035"/>
            <a:ext cx="332883" cy="533400"/>
          </a:xfrm>
          <a:prstGeom prst="line">
            <a:avLst/>
          </a:prstGeom>
          <a:ln w="6350">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CED82BB4-3E59-FAD7-89C9-4EC7AA0513E3}"/>
              </a:ext>
            </a:extLst>
          </p:cNvPr>
          <p:cNvCxnSpPr>
            <a:stCxn id="85" idx="0"/>
          </p:cNvCxnSpPr>
          <p:nvPr/>
        </p:nvCxnSpPr>
        <p:spPr>
          <a:xfrm flipV="1">
            <a:off x="4537135" y="4452235"/>
            <a:ext cx="105462" cy="457200"/>
          </a:xfrm>
          <a:prstGeom prst="line">
            <a:avLst/>
          </a:prstGeom>
          <a:ln w="6350">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BA3E4D8D-F7A0-3B51-778D-7F9B356D94B4}"/>
              </a:ext>
            </a:extLst>
          </p:cNvPr>
          <p:cNvCxnSpPr>
            <a:cxnSpLocks/>
            <a:endCxn id="85" idx="0"/>
          </p:cNvCxnSpPr>
          <p:nvPr/>
        </p:nvCxnSpPr>
        <p:spPr>
          <a:xfrm>
            <a:off x="3866322" y="4376035"/>
            <a:ext cx="670813" cy="533400"/>
          </a:xfrm>
          <a:prstGeom prst="line">
            <a:avLst/>
          </a:prstGeom>
          <a:ln w="6350">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08874FF8-056B-CC75-7F32-4E830B79D502}"/>
              </a:ext>
            </a:extLst>
          </p:cNvPr>
          <p:cNvCxnSpPr>
            <a:endCxn id="85" idx="0"/>
          </p:cNvCxnSpPr>
          <p:nvPr/>
        </p:nvCxnSpPr>
        <p:spPr>
          <a:xfrm>
            <a:off x="4413997" y="4376035"/>
            <a:ext cx="123138" cy="533400"/>
          </a:xfrm>
          <a:prstGeom prst="line">
            <a:avLst/>
          </a:prstGeom>
          <a:ln w="6350">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E99FD7CC-1B21-C265-8CA3-BDB5DBB1639D}"/>
              </a:ext>
            </a:extLst>
          </p:cNvPr>
          <p:cNvCxnSpPr>
            <a:stCxn id="85" idx="0"/>
            <a:endCxn id="70" idx="0"/>
          </p:cNvCxnSpPr>
          <p:nvPr/>
        </p:nvCxnSpPr>
        <p:spPr>
          <a:xfrm flipV="1">
            <a:off x="4537135" y="4118860"/>
            <a:ext cx="1553447" cy="790575"/>
          </a:xfrm>
          <a:prstGeom prst="line">
            <a:avLst/>
          </a:prstGeom>
          <a:ln w="6350">
            <a:solidFill>
              <a:schemeClr val="accent2"/>
            </a:solidFill>
            <a:prstDash val="dash"/>
          </a:ln>
        </p:spPr>
        <p:style>
          <a:lnRef idx="1">
            <a:schemeClr val="accent1"/>
          </a:lnRef>
          <a:fillRef idx="0">
            <a:schemeClr val="accent1"/>
          </a:fillRef>
          <a:effectRef idx="0">
            <a:schemeClr val="accent1"/>
          </a:effectRef>
          <a:fontRef idx="minor">
            <a:schemeClr val="tx1"/>
          </a:fontRef>
        </p:style>
      </p:cxnSp>
      <p:grpSp>
        <p:nvGrpSpPr>
          <p:cNvPr id="91" name="Group 93">
            <a:extLst>
              <a:ext uri="{FF2B5EF4-FFF2-40B4-BE49-F238E27FC236}">
                <a16:creationId xmlns:a16="http://schemas.microsoft.com/office/drawing/2014/main" id="{F771D13D-6F80-2757-D6F1-8B97DF98FB0C}"/>
              </a:ext>
            </a:extLst>
          </p:cNvPr>
          <p:cNvGrpSpPr>
            <a:grpSpLocks noChangeAspect="1"/>
          </p:cNvGrpSpPr>
          <p:nvPr/>
        </p:nvGrpSpPr>
        <p:grpSpPr bwMode="auto">
          <a:xfrm>
            <a:off x="7837162" y="2198236"/>
            <a:ext cx="1228389" cy="510188"/>
            <a:chOff x="2958" y="1008"/>
            <a:chExt cx="1432" cy="786"/>
          </a:xfrm>
        </p:grpSpPr>
        <p:graphicFrame>
          <p:nvGraphicFramePr>
            <p:cNvPr id="92" name="Object 94">
              <a:extLst>
                <a:ext uri="{FF2B5EF4-FFF2-40B4-BE49-F238E27FC236}">
                  <a16:creationId xmlns:a16="http://schemas.microsoft.com/office/drawing/2014/main" id="{B4EB5A53-94B7-AC7B-D5EF-CFE7DD0A2784}"/>
                </a:ext>
              </a:extLst>
            </p:cNvPr>
            <p:cNvGraphicFramePr>
              <a:graphicFrameLocks noChangeAspect="1"/>
            </p:cNvGraphicFramePr>
            <p:nvPr/>
          </p:nvGraphicFramePr>
          <p:xfrm>
            <a:off x="3377" y="1008"/>
            <a:ext cx="576" cy="357"/>
          </p:xfrm>
          <a:graphic>
            <a:graphicData uri="http://schemas.openxmlformats.org/presentationml/2006/ole">
              <mc:AlternateContent xmlns:mc="http://schemas.openxmlformats.org/markup-compatibility/2006">
                <mc:Choice xmlns:v="urn:schemas-microsoft-com:vml" Requires="v">
                  <p:oleObj name="VISIO" r:id="rId11" imgW="1418400" imgH="880200" progId="">
                    <p:embed/>
                  </p:oleObj>
                </mc:Choice>
                <mc:Fallback>
                  <p:oleObj name="VISIO" r:id="rId11" imgW="1418400" imgH="880200" progId="">
                    <p:embed/>
                    <p:pic>
                      <p:nvPicPr>
                        <p:cNvPr id="92" name="Object 94">
                          <a:extLst>
                            <a:ext uri="{FF2B5EF4-FFF2-40B4-BE49-F238E27FC236}">
                              <a16:creationId xmlns:a16="http://schemas.microsoft.com/office/drawing/2014/main" id="{B4EB5A53-94B7-AC7B-D5EF-CFE7DD0A2784}"/>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377" y="1008"/>
                          <a:ext cx="576" cy="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3" name="Text Box 95">
              <a:extLst>
                <a:ext uri="{FF2B5EF4-FFF2-40B4-BE49-F238E27FC236}">
                  <a16:creationId xmlns:a16="http://schemas.microsoft.com/office/drawing/2014/main" id="{4F6562C6-E5B2-1953-84E1-0CCEF83D3AFB}"/>
                </a:ext>
              </a:extLst>
            </p:cNvPr>
            <p:cNvSpPr txBox="1">
              <a:spLocks noChangeAspect="1" noChangeArrowheads="1"/>
            </p:cNvSpPr>
            <p:nvPr/>
          </p:nvSpPr>
          <p:spPr bwMode="auto">
            <a:xfrm>
              <a:off x="2958" y="1272"/>
              <a:ext cx="1432" cy="522"/>
            </a:xfrm>
            <a:prstGeom prst="rect">
              <a:avLst/>
            </a:prstGeom>
            <a:noFill/>
            <a:ln w="9525">
              <a:noFill/>
              <a:miter lim="800000"/>
              <a:headEnd/>
              <a:tailEnd/>
            </a:ln>
            <a:effectLst/>
          </p:spPr>
          <p:txBody>
            <a:bodyPr wrap="square">
              <a:spAutoFit/>
            </a:bodyPr>
            <a:lstStyle/>
            <a:p>
              <a:pPr algn="ctr"/>
              <a:r>
                <a:rPr lang="en-AU" sz="800" b="1" dirty="0"/>
                <a:t>Federal/state/Local Agency</a:t>
              </a:r>
            </a:p>
          </p:txBody>
        </p:sp>
      </p:grpSp>
      <p:cxnSp>
        <p:nvCxnSpPr>
          <p:cNvPr id="94" name="Straight Connector 93">
            <a:extLst>
              <a:ext uri="{FF2B5EF4-FFF2-40B4-BE49-F238E27FC236}">
                <a16:creationId xmlns:a16="http://schemas.microsoft.com/office/drawing/2014/main" id="{7B8649D7-1150-1D67-81C7-C88E087502C2}"/>
              </a:ext>
            </a:extLst>
          </p:cNvPr>
          <p:cNvCxnSpPr>
            <a:cxnSpLocks/>
            <a:endCxn id="93" idx="2"/>
          </p:cNvCxnSpPr>
          <p:nvPr/>
        </p:nvCxnSpPr>
        <p:spPr>
          <a:xfrm flipV="1">
            <a:off x="8083428" y="2707991"/>
            <a:ext cx="367255" cy="1295238"/>
          </a:xfrm>
          <a:prstGeom prst="line">
            <a:avLst/>
          </a:prstGeom>
          <a:ln w="22225">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sp>
        <p:nvSpPr>
          <p:cNvPr id="95" name="TextBox 94">
            <a:extLst>
              <a:ext uri="{FF2B5EF4-FFF2-40B4-BE49-F238E27FC236}">
                <a16:creationId xmlns:a16="http://schemas.microsoft.com/office/drawing/2014/main" id="{E205B92A-249F-6C62-48C9-2822F2F22BD4}"/>
              </a:ext>
            </a:extLst>
          </p:cNvPr>
          <p:cNvSpPr txBox="1"/>
          <p:nvPr/>
        </p:nvSpPr>
        <p:spPr>
          <a:xfrm>
            <a:off x="7128727" y="3350129"/>
            <a:ext cx="849913" cy="600164"/>
          </a:xfrm>
          <a:prstGeom prst="rect">
            <a:avLst/>
          </a:prstGeom>
          <a:noFill/>
        </p:spPr>
        <p:txBody>
          <a:bodyPr wrap="none" rtlCol="0">
            <a:spAutoFit/>
          </a:bodyPr>
          <a:lstStyle/>
          <a:p>
            <a:r>
              <a:rPr lang="en-US" sz="1100" b="1" dirty="0"/>
              <a:t>Satellite </a:t>
            </a:r>
          </a:p>
          <a:p>
            <a:r>
              <a:rPr lang="en-US" sz="1100" b="1" dirty="0"/>
              <a:t>Telemetry</a:t>
            </a:r>
          </a:p>
          <a:p>
            <a:r>
              <a:rPr lang="en-US" sz="1100" b="1" dirty="0"/>
              <a:t>Data</a:t>
            </a:r>
          </a:p>
        </p:txBody>
      </p:sp>
      <p:sp>
        <p:nvSpPr>
          <p:cNvPr id="96" name="TextBox 95">
            <a:extLst>
              <a:ext uri="{FF2B5EF4-FFF2-40B4-BE49-F238E27FC236}">
                <a16:creationId xmlns:a16="http://schemas.microsoft.com/office/drawing/2014/main" id="{EBC94D9E-CFD7-4A41-89D1-F46260005055}"/>
              </a:ext>
            </a:extLst>
          </p:cNvPr>
          <p:cNvSpPr txBox="1"/>
          <p:nvPr/>
        </p:nvSpPr>
        <p:spPr>
          <a:xfrm>
            <a:off x="6140467" y="3818232"/>
            <a:ext cx="739305" cy="769441"/>
          </a:xfrm>
          <a:prstGeom prst="rect">
            <a:avLst/>
          </a:prstGeom>
          <a:noFill/>
        </p:spPr>
        <p:txBody>
          <a:bodyPr wrap="none" rtlCol="0">
            <a:spAutoFit/>
          </a:bodyPr>
          <a:lstStyle/>
          <a:p>
            <a:r>
              <a:rPr lang="en-US" sz="1100" b="1" dirty="0"/>
              <a:t>VHF</a:t>
            </a:r>
          </a:p>
          <a:p>
            <a:r>
              <a:rPr lang="en-US" sz="1100" b="1" dirty="0"/>
              <a:t>Line-of- </a:t>
            </a:r>
          </a:p>
          <a:p>
            <a:r>
              <a:rPr lang="en-US" sz="1100" b="1" dirty="0"/>
              <a:t>Sight</a:t>
            </a:r>
          </a:p>
          <a:p>
            <a:r>
              <a:rPr lang="en-US" sz="1100" b="1" dirty="0"/>
              <a:t>Data</a:t>
            </a:r>
          </a:p>
        </p:txBody>
      </p:sp>
      <p:sp>
        <p:nvSpPr>
          <p:cNvPr id="97" name="TextBox 96">
            <a:extLst>
              <a:ext uri="{FF2B5EF4-FFF2-40B4-BE49-F238E27FC236}">
                <a16:creationId xmlns:a16="http://schemas.microsoft.com/office/drawing/2014/main" id="{95A670D0-3966-A2D8-72A5-FB242477F58B}"/>
              </a:ext>
            </a:extLst>
          </p:cNvPr>
          <p:cNvSpPr txBox="1"/>
          <p:nvPr/>
        </p:nvSpPr>
        <p:spPr>
          <a:xfrm>
            <a:off x="7051514" y="2694869"/>
            <a:ext cx="1197764" cy="430887"/>
          </a:xfrm>
          <a:prstGeom prst="rect">
            <a:avLst/>
          </a:prstGeom>
          <a:noFill/>
        </p:spPr>
        <p:txBody>
          <a:bodyPr wrap="none" rtlCol="0">
            <a:spAutoFit/>
          </a:bodyPr>
          <a:lstStyle/>
          <a:p>
            <a:r>
              <a:rPr lang="en-US" sz="1100" b="1" dirty="0"/>
              <a:t>Dedicated Line</a:t>
            </a:r>
          </a:p>
          <a:p>
            <a:r>
              <a:rPr lang="en-US" sz="1100" b="1" dirty="0"/>
              <a:t>Data Exchange</a:t>
            </a:r>
          </a:p>
        </p:txBody>
      </p:sp>
      <p:sp>
        <p:nvSpPr>
          <p:cNvPr id="98" name="TextBox 97">
            <a:extLst>
              <a:ext uri="{FF2B5EF4-FFF2-40B4-BE49-F238E27FC236}">
                <a16:creationId xmlns:a16="http://schemas.microsoft.com/office/drawing/2014/main" id="{3BAF893D-C49E-8439-D278-B574FEF59BE5}"/>
              </a:ext>
            </a:extLst>
          </p:cNvPr>
          <p:cNvSpPr txBox="1"/>
          <p:nvPr/>
        </p:nvSpPr>
        <p:spPr>
          <a:xfrm>
            <a:off x="8657233" y="4030904"/>
            <a:ext cx="1197764" cy="430887"/>
          </a:xfrm>
          <a:prstGeom prst="rect">
            <a:avLst/>
          </a:prstGeom>
          <a:noFill/>
        </p:spPr>
        <p:txBody>
          <a:bodyPr wrap="none" rtlCol="0">
            <a:spAutoFit/>
          </a:bodyPr>
          <a:lstStyle/>
          <a:p>
            <a:r>
              <a:rPr lang="en-US" sz="1100" b="1" dirty="0"/>
              <a:t>Internet</a:t>
            </a:r>
          </a:p>
          <a:p>
            <a:r>
              <a:rPr lang="en-US" sz="1100" b="1" dirty="0"/>
              <a:t>Data Exchange</a:t>
            </a:r>
          </a:p>
        </p:txBody>
      </p:sp>
      <p:cxnSp>
        <p:nvCxnSpPr>
          <p:cNvPr id="99" name="Straight Connector 98">
            <a:extLst>
              <a:ext uri="{FF2B5EF4-FFF2-40B4-BE49-F238E27FC236}">
                <a16:creationId xmlns:a16="http://schemas.microsoft.com/office/drawing/2014/main" id="{DB8AA2FE-4386-73B4-7A5A-024B6A67CC6A}"/>
              </a:ext>
            </a:extLst>
          </p:cNvPr>
          <p:cNvCxnSpPr>
            <a:stCxn id="102" idx="0"/>
            <a:endCxn id="79" idx="2"/>
          </p:cNvCxnSpPr>
          <p:nvPr/>
        </p:nvCxnSpPr>
        <p:spPr>
          <a:xfrm flipV="1">
            <a:off x="7332034" y="4413536"/>
            <a:ext cx="614362" cy="223101"/>
          </a:xfrm>
          <a:prstGeom prst="line">
            <a:avLst/>
          </a:prstGeom>
          <a:ln w="22225">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92752CD2-DA6B-7A80-FAB3-75B5AAFCC57F}"/>
              </a:ext>
            </a:extLst>
          </p:cNvPr>
          <p:cNvCxnSpPr>
            <a:stCxn id="102" idx="0"/>
            <a:endCxn id="75" idx="2"/>
          </p:cNvCxnSpPr>
          <p:nvPr/>
        </p:nvCxnSpPr>
        <p:spPr>
          <a:xfrm flipH="1" flipV="1">
            <a:off x="7031996" y="4413536"/>
            <a:ext cx="300038" cy="223101"/>
          </a:xfrm>
          <a:prstGeom prst="line">
            <a:avLst/>
          </a:prstGeom>
          <a:ln w="22225">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5B5DA213-A602-FE72-CE0D-CBE4F2FCB7BD}"/>
              </a:ext>
            </a:extLst>
          </p:cNvPr>
          <p:cNvCxnSpPr>
            <a:stCxn id="102" idx="1"/>
            <a:endCxn id="76" idx="3"/>
          </p:cNvCxnSpPr>
          <p:nvPr/>
        </p:nvCxnSpPr>
        <p:spPr>
          <a:xfrm flipH="1" flipV="1">
            <a:off x="6650996" y="4982287"/>
            <a:ext cx="381000" cy="6775"/>
          </a:xfrm>
          <a:prstGeom prst="line">
            <a:avLst/>
          </a:prstGeom>
          <a:ln w="22225">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pic>
        <p:nvPicPr>
          <p:cNvPr id="102" name="Picture 13">
            <a:extLst>
              <a:ext uri="{FF2B5EF4-FFF2-40B4-BE49-F238E27FC236}">
                <a16:creationId xmlns:a16="http://schemas.microsoft.com/office/drawing/2014/main" id="{14C81B7B-5257-6097-CAB6-0FCFDABAC568}"/>
              </a:ext>
            </a:extLst>
          </p:cNvPr>
          <p:cNvPicPr>
            <a:picLocks noChangeAspect="1" noChangeArrowheads="1"/>
          </p:cNvPicPr>
          <p:nvPr/>
        </p:nvPicPr>
        <p:blipFill>
          <a:blip r:embed="rId12" cstate="print"/>
          <a:srcRect/>
          <a:stretch>
            <a:fillRect/>
          </a:stretch>
        </p:blipFill>
        <p:spPr bwMode="auto">
          <a:xfrm>
            <a:off x="7031996" y="4636637"/>
            <a:ext cx="600075" cy="704850"/>
          </a:xfrm>
          <a:prstGeom prst="rect">
            <a:avLst/>
          </a:prstGeom>
          <a:noFill/>
          <a:ln w="9525">
            <a:noFill/>
            <a:miter lim="800000"/>
            <a:headEnd/>
            <a:tailEnd/>
          </a:ln>
        </p:spPr>
      </p:pic>
      <p:sp>
        <p:nvSpPr>
          <p:cNvPr id="103" name="TextBox 102">
            <a:extLst>
              <a:ext uri="{FF2B5EF4-FFF2-40B4-BE49-F238E27FC236}">
                <a16:creationId xmlns:a16="http://schemas.microsoft.com/office/drawing/2014/main" id="{74521C62-7174-790E-3B9B-C697AC363698}"/>
              </a:ext>
            </a:extLst>
          </p:cNvPr>
          <p:cNvSpPr txBox="1"/>
          <p:nvPr/>
        </p:nvSpPr>
        <p:spPr>
          <a:xfrm>
            <a:off x="7641596" y="4705217"/>
            <a:ext cx="1079142" cy="769441"/>
          </a:xfrm>
          <a:prstGeom prst="rect">
            <a:avLst/>
          </a:prstGeom>
          <a:noFill/>
        </p:spPr>
        <p:txBody>
          <a:bodyPr wrap="none" rtlCol="0">
            <a:spAutoFit/>
          </a:bodyPr>
          <a:lstStyle/>
          <a:p>
            <a:r>
              <a:rPr lang="en-US" sz="1100" b="1" dirty="0"/>
              <a:t>Server-based</a:t>
            </a:r>
          </a:p>
          <a:p>
            <a:r>
              <a:rPr lang="en-US" sz="1100" b="1" dirty="0"/>
              <a:t>Water</a:t>
            </a:r>
          </a:p>
          <a:p>
            <a:r>
              <a:rPr lang="en-US" sz="1100" b="1" dirty="0"/>
              <a:t>Management</a:t>
            </a:r>
          </a:p>
          <a:p>
            <a:r>
              <a:rPr lang="en-US" sz="1100" b="1" dirty="0"/>
              <a:t>System</a:t>
            </a:r>
          </a:p>
        </p:txBody>
      </p:sp>
      <p:cxnSp>
        <p:nvCxnSpPr>
          <p:cNvPr id="104" name="Straight Connector 103">
            <a:extLst>
              <a:ext uri="{FF2B5EF4-FFF2-40B4-BE49-F238E27FC236}">
                <a16:creationId xmlns:a16="http://schemas.microsoft.com/office/drawing/2014/main" id="{E7C11239-34C6-BD53-F94C-5DE4A42EF187}"/>
              </a:ext>
            </a:extLst>
          </p:cNvPr>
          <p:cNvCxnSpPr/>
          <p:nvPr/>
        </p:nvCxnSpPr>
        <p:spPr>
          <a:xfrm flipH="1" flipV="1">
            <a:off x="6117596" y="1893437"/>
            <a:ext cx="2209800" cy="381000"/>
          </a:xfrm>
          <a:prstGeom prst="line">
            <a:avLst/>
          </a:prstGeom>
          <a:ln w="6350">
            <a:prstDash val="dash"/>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A83C4CCC-4056-CAE6-6F83-A6EEA51A6C1B}"/>
              </a:ext>
            </a:extLst>
          </p:cNvPr>
          <p:cNvCxnSpPr>
            <a:stCxn id="106" idx="0"/>
            <a:endCxn id="85" idx="0"/>
          </p:cNvCxnSpPr>
          <p:nvPr/>
        </p:nvCxnSpPr>
        <p:spPr>
          <a:xfrm flipV="1">
            <a:off x="2553151" y="4909435"/>
            <a:ext cx="1983984" cy="844802"/>
          </a:xfrm>
          <a:prstGeom prst="line">
            <a:avLst/>
          </a:prstGeom>
          <a:ln w="6350">
            <a:solidFill>
              <a:schemeClr val="accent2"/>
            </a:solidFill>
            <a:prstDash val="dash"/>
          </a:ln>
        </p:spPr>
        <p:style>
          <a:lnRef idx="1">
            <a:schemeClr val="accent1"/>
          </a:lnRef>
          <a:fillRef idx="0">
            <a:schemeClr val="accent1"/>
          </a:fillRef>
          <a:effectRef idx="0">
            <a:schemeClr val="accent1"/>
          </a:effectRef>
          <a:fontRef idx="minor">
            <a:schemeClr val="tx1"/>
          </a:fontRef>
        </p:style>
      </p:cxnSp>
      <p:pic>
        <p:nvPicPr>
          <p:cNvPr id="106" name="Picture 6">
            <a:extLst>
              <a:ext uri="{FF2B5EF4-FFF2-40B4-BE49-F238E27FC236}">
                <a16:creationId xmlns:a16="http://schemas.microsoft.com/office/drawing/2014/main" id="{5FFB3848-0E29-A870-6FF8-0BF78CB17284}"/>
              </a:ext>
            </a:extLst>
          </p:cNvPr>
          <p:cNvPicPr>
            <a:picLocks noChangeAspect="1" noChangeArrowheads="1"/>
          </p:cNvPicPr>
          <p:nvPr/>
        </p:nvPicPr>
        <p:blipFill>
          <a:blip r:embed="rId6" cstate="print"/>
          <a:srcRect/>
          <a:stretch>
            <a:fillRect/>
          </a:stretch>
        </p:blipFill>
        <p:spPr bwMode="auto">
          <a:xfrm>
            <a:off x="2447296" y="5754237"/>
            <a:ext cx="211710" cy="466725"/>
          </a:xfrm>
          <a:prstGeom prst="rect">
            <a:avLst/>
          </a:prstGeom>
          <a:noFill/>
          <a:ln w="9525">
            <a:noFill/>
            <a:miter lim="800000"/>
            <a:headEnd/>
            <a:tailEnd/>
          </a:ln>
        </p:spPr>
      </p:pic>
      <p:cxnSp>
        <p:nvCxnSpPr>
          <p:cNvPr id="107" name="Straight Connector 106">
            <a:extLst>
              <a:ext uri="{FF2B5EF4-FFF2-40B4-BE49-F238E27FC236}">
                <a16:creationId xmlns:a16="http://schemas.microsoft.com/office/drawing/2014/main" id="{AB1C3A95-D0BE-7D4A-4DDF-2776AA26903A}"/>
              </a:ext>
            </a:extLst>
          </p:cNvPr>
          <p:cNvCxnSpPr>
            <a:stCxn id="106" idx="0"/>
          </p:cNvCxnSpPr>
          <p:nvPr/>
        </p:nvCxnSpPr>
        <p:spPr>
          <a:xfrm flipV="1">
            <a:off x="2553151" y="1934712"/>
            <a:ext cx="3466020" cy="3819525"/>
          </a:xfrm>
          <a:prstGeom prst="line">
            <a:avLst/>
          </a:prstGeom>
          <a:ln w="6350">
            <a:prstDash val="dash"/>
          </a:ln>
        </p:spPr>
        <p:style>
          <a:lnRef idx="1">
            <a:schemeClr val="accent1"/>
          </a:lnRef>
          <a:fillRef idx="0">
            <a:schemeClr val="accent1"/>
          </a:fillRef>
          <a:effectRef idx="0">
            <a:schemeClr val="accent1"/>
          </a:effectRef>
          <a:fontRef idx="minor">
            <a:schemeClr val="tx1"/>
          </a:fontRef>
        </p:style>
      </p:cxnSp>
      <p:sp>
        <p:nvSpPr>
          <p:cNvPr id="108" name="TextBox 107">
            <a:extLst>
              <a:ext uri="{FF2B5EF4-FFF2-40B4-BE49-F238E27FC236}">
                <a16:creationId xmlns:a16="http://schemas.microsoft.com/office/drawing/2014/main" id="{2D2D9446-8CC5-7D92-F4A7-1767D0BC3474}"/>
              </a:ext>
            </a:extLst>
          </p:cNvPr>
          <p:cNvSpPr txBox="1"/>
          <p:nvPr/>
        </p:nvSpPr>
        <p:spPr>
          <a:xfrm>
            <a:off x="1100878" y="5381388"/>
            <a:ext cx="1531188" cy="430887"/>
          </a:xfrm>
          <a:prstGeom prst="rect">
            <a:avLst/>
          </a:prstGeom>
          <a:noFill/>
        </p:spPr>
        <p:txBody>
          <a:bodyPr wrap="none" rtlCol="0">
            <a:spAutoFit/>
          </a:bodyPr>
          <a:lstStyle/>
          <a:p>
            <a:r>
              <a:rPr lang="en-US" sz="1100" b="1" dirty="0"/>
              <a:t>Instructions To and </a:t>
            </a:r>
          </a:p>
          <a:p>
            <a:r>
              <a:rPr lang="en-US" sz="1100" b="1" dirty="0"/>
              <a:t>From Dam Operator</a:t>
            </a:r>
          </a:p>
        </p:txBody>
      </p:sp>
      <p:pic>
        <p:nvPicPr>
          <p:cNvPr id="109" name="Picture 20" descr="C:\Users\q0hecghk\AppData\Local\Microsoft\Windows\Temporary Internet Files\Content.IE5\R22B5HV2\MC900065198[1].wmf">
            <a:extLst>
              <a:ext uri="{FF2B5EF4-FFF2-40B4-BE49-F238E27FC236}">
                <a16:creationId xmlns:a16="http://schemas.microsoft.com/office/drawing/2014/main" id="{5AD1D504-63E4-915A-612C-35C08F14F447}"/>
              </a:ext>
            </a:extLst>
          </p:cNvPr>
          <p:cNvPicPr>
            <a:picLocks noChangeAspect="1" noChangeArrowheads="1"/>
          </p:cNvPicPr>
          <p:nvPr/>
        </p:nvPicPr>
        <p:blipFill>
          <a:blip r:embed="rId13" cstate="print"/>
          <a:srcRect/>
          <a:stretch>
            <a:fillRect/>
          </a:stretch>
        </p:blipFill>
        <p:spPr bwMode="auto">
          <a:xfrm>
            <a:off x="6727196" y="5551037"/>
            <a:ext cx="732840" cy="751798"/>
          </a:xfrm>
          <a:prstGeom prst="rect">
            <a:avLst/>
          </a:prstGeom>
          <a:noFill/>
        </p:spPr>
      </p:pic>
      <p:cxnSp>
        <p:nvCxnSpPr>
          <p:cNvPr id="110" name="Straight Connector 109">
            <a:extLst>
              <a:ext uri="{FF2B5EF4-FFF2-40B4-BE49-F238E27FC236}">
                <a16:creationId xmlns:a16="http://schemas.microsoft.com/office/drawing/2014/main" id="{3182D2F9-E1B5-1760-0E14-EAC9920479A4}"/>
              </a:ext>
            </a:extLst>
          </p:cNvPr>
          <p:cNvCxnSpPr>
            <a:cxnSpLocks/>
          </p:cNvCxnSpPr>
          <p:nvPr/>
        </p:nvCxnSpPr>
        <p:spPr>
          <a:xfrm flipH="1">
            <a:off x="7079328" y="5341487"/>
            <a:ext cx="238418" cy="209550"/>
          </a:xfrm>
          <a:prstGeom prst="line">
            <a:avLst/>
          </a:prstGeom>
          <a:ln w="22225">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graphicFrame>
        <p:nvGraphicFramePr>
          <p:cNvPr id="111" name="Object 21">
            <a:extLst>
              <a:ext uri="{FF2B5EF4-FFF2-40B4-BE49-F238E27FC236}">
                <a16:creationId xmlns:a16="http://schemas.microsoft.com/office/drawing/2014/main" id="{455DE650-D91C-D0E4-5C2C-30942AFC72DE}"/>
              </a:ext>
            </a:extLst>
          </p:cNvPr>
          <p:cNvGraphicFramePr>
            <a:graphicFrameLocks noChangeAspect="1"/>
          </p:cNvGraphicFramePr>
          <p:nvPr/>
        </p:nvGraphicFramePr>
        <p:xfrm>
          <a:off x="7413625" y="3951288"/>
          <a:ext cx="719138" cy="925512"/>
        </p:xfrm>
        <a:graphic>
          <a:graphicData uri="http://schemas.openxmlformats.org/presentationml/2006/ole">
            <mc:AlternateContent xmlns:mc="http://schemas.openxmlformats.org/markup-compatibility/2006">
              <mc:Choice xmlns:v="urn:schemas-microsoft-com:vml" Requires="v">
                <p:oleObj name="VISIO" r:id="rId14" imgW="1760760" imgH="2263680" progId="">
                  <p:embed/>
                </p:oleObj>
              </mc:Choice>
              <mc:Fallback>
                <p:oleObj name="VISIO" r:id="rId14" imgW="1760760" imgH="2263680" progId="">
                  <p:embed/>
                  <p:pic>
                    <p:nvPicPr>
                      <p:cNvPr id="111" name="Object 21">
                        <a:extLst>
                          <a:ext uri="{FF2B5EF4-FFF2-40B4-BE49-F238E27FC236}">
                            <a16:creationId xmlns:a16="http://schemas.microsoft.com/office/drawing/2014/main" id="{455DE650-D91C-D0E4-5C2C-30942AFC72DE}"/>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413625" y="3951288"/>
                        <a:ext cx="719138" cy="925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112" name="Picture 22" descr="C:\Users\q0hecghk\AppData\Local\Microsoft\Windows\Temporary Internet Files\Content.IE5\R22B5HV2\MC900433907[1].png">
            <a:extLst>
              <a:ext uri="{FF2B5EF4-FFF2-40B4-BE49-F238E27FC236}">
                <a16:creationId xmlns:a16="http://schemas.microsoft.com/office/drawing/2014/main" id="{9CD1D9A3-348F-DA1D-5DAC-70ABA01E485E}"/>
              </a:ext>
            </a:extLst>
          </p:cNvPr>
          <p:cNvPicPr>
            <a:picLocks noChangeAspect="1" noChangeArrowheads="1"/>
          </p:cNvPicPr>
          <p:nvPr/>
        </p:nvPicPr>
        <p:blipFill>
          <a:blip r:embed="rId16" cstate="print"/>
          <a:srcRect/>
          <a:stretch>
            <a:fillRect/>
          </a:stretch>
        </p:blipFill>
        <p:spPr bwMode="auto">
          <a:xfrm>
            <a:off x="6184271" y="5417687"/>
            <a:ext cx="523875" cy="523875"/>
          </a:xfrm>
          <a:prstGeom prst="rect">
            <a:avLst/>
          </a:prstGeom>
          <a:noFill/>
        </p:spPr>
      </p:pic>
      <p:pic>
        <p:nvPicPr>
          <p:cNvPr id="113" name="Picture 22" descr="C:\Users\q0hecghk\AppData\Local\Microsoft\Windows\Temporary Internet Files\Content.IE5\R22B5HV2\MC900433907[1].png">
            <a:extLst>
              <a:ext uri="{FF2B5EF4-FFF2-40B4-BE49-F238E27FC236}">
                <a16:creationId xmlns:a16="http://schemas.microsoft.com/office/drawing/2014/main" id="{49676D29-04BA-FECD-D945-DD9E0333C5E7}"/>
              </a:ext>
            </a:extLst>
          </p:cNvPr>
          <p:cNvPicPr>
            <a:picLocks noChangeAspect="1" noChangeArrowheads="1"/>
          </p:cNvPicPr>
          <p:nvPr/>
        </p:nvPicPr>
        <p:blipFill>
          <a:blip r:embed="rId17" cstate="print"/>
          <a:srcRect/>
          <a:stretch>
            <a:fillRect/>
          </a:stretch>
        </p:blipFill>
        <p:spPr bwMode="auto">
          <a:xfrm>
            <a:off x="2682246" y="5589137"/>
            <a:ext cx="304800" cy="304800"/>
          </a:xfrm>
          <a:prstGeom prst="rect">
            <a:avLst/>
          </a:prstGeom>
          <a:noFill/>
        </p:spPr>
      </p:pic>
      <p:cxnSp>
        <p:nvCxnSpPr>
          <p:cNvPr id="114" name="Straight Connector 113">
            <a:extLst>
              <a:ext uri="{FF2B5EF4-FFF2-40B4-BE49-F238E27FC236}">
                <a16:creationId xmlns:a16="http://schemas.microsoft.com/office/drawing/2014/main" id="{554CBC1C-A209-62D1-81BE-5989084265B6}"/>
              </a:ext>
            </a:extLst>
          </p:cNvPr>
          <p:cNvCxnSpPr>
            <a:stCxn id="113" idx="3"/>
            <a:endCxn id="112" idx="1"/>
          </p:cNvCxnSpPr>
          <p:nvPr/>
        </p:nvCxnSpPr>
        <p:spPr>
          <a:xfrm flipV="1">
            <a:off x="2987046" y="5679625"/>
            <a:ext cx="3197225" cy="61912"/>
          </a:xfrm>
          <a:prstGeom prst="line">
            <a:avLst/>
          </a:prstGeom>
          <a:ln w="9525">
            <a:solidFill>
              <a:schemeClr val="accent4">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116" name="TextBox 115">
            <a:extLst>
              <a:ext uri="{FF2B5EF4-FFF2-40B4-BE49-F238E27FC236}">
                <a16:creationId xmlns:a16="http://schemas.microsoft.com/office/drawing/2014/main" id="{9BE2CA5B-8B0D-D734-B535-8953E685641D}"/>
              </a:ext>
            </a:extLst>
          </p:cNvPr>
          <p:cNvSpPr txBox="1"/>
          <p:nvPr/>
        </p:nvSpPr>
        <p:spPr>
          <a:xfrm>
            <a:off x="5567568" y="6488668"/>
            <a:ext cx="6134724" cy="369332"/>
          </a:xfrm>
          <a:prstGeom prst="rect">
            <a:avLst/>
          </a:prstGeom>
          <a:noFill/>
        </p:spPr>
        <p:txBody>
          <a:bodyPr wrap="square">
            <a:spAutoFit/>
          </a:bodyPr>
          <a:lstStyle/>
          <a:p>
            <a:r>
              <a:rPr lang="en-US" dirty="0"/>
              <a:t>Local Water Management Office</a:t>
            </a:r>
          </a:p>
        </p:txBody>
      </p:sp>
      <p:sp>
        <p:nvSpPr>
          <p:cNvPr id="122" name="Text Box 95">
            <a:extLst>
              <a:ext uri="{FF2B5EF4-FFF2-40B4-BE49-F238E27FC236}">
                <a16:creationId xmlns:a16="http://schemas.microsoft.com/office/drawing/2014/main" id="{F63B14CD-3F88-B3A8-4BBA-E0DEB82FA675}"/>
              </a:ext>
            </a:extLst>
          </p:cNvPr>
          <p:cNvSpPr txBox="1">
            <a:spLocks noChangeAspect="1" noChangeArrowheads="1"/>
          </p:cNvSpPr>
          <p:nvPr/>
        </p:nvSpPr>
        <p:spPr bwMode="auto">
          <a:xfrm>
            <a:off x="9352813" y="2376763"/>
            <a:ext cx="1127125" cy="338554"/>
          </a:xfrm>
          <a:prstGeom prst="rect">
            <a:avLst/>
          </a:prstGeom>
          <a:noFill/>
          <a:ln w="9525">
            <a:noFill/>
            <a:miter lim="800000"/>
            <a:headEnd/>
            <a:tailEnd/>
          </a:ln>
          <a:effectLst/>
        </p:spPr>
        <p:txBody>
          <a:bodyPr wrap="square">
            <a:spAutoFit/>
          </a:bodyPr>
          <a:lstStyle/>
          <a:p>
            <a:pPr algn="ctr"/>
            <a:r>
              <a:rPr lang="en-AU" sz="800" b="1" dirty="0"/>
              <a:t>Federal/State/Local Agency</a:t>
            </a:r>
          </a:p>
        </p:txBody>
      </p:sp>
      <p:sp>
        <p:nvSpPr>
          <p:cNvPr id="123" name="TextBox 122">
            <a:extLst>
              <a:ext uri="{FF2B5EF4-FFF2-40B4-BE49-F238E27FC236}">
                <a16:creationId xmlns:a16="http://schemas.microsoft.com/office/drawing/2014/main" id="{2AFDA10B-F8E2-151E-A27D-EF0E69BF92FC}"/>
              </a:ext>
            </a:extLst>
          </p:cNvPr>
          <p:cNvSpPr txBox="1"/>
          <p:nvPr/>
        </p:nvSpPr>
        <p:spPr>
          <a:xfrm>
            <a:off x="1836997" y="2277175"/>
            <a:ext cx="3354170" cy="261610"/>
          </a:xfrm>
          <a:prstGeom prst="rect">
            <a:avLst/>
          </a:prstGeom>
          <a:solidFill>
            <a:schemeClr val="tx2"/>
          </a:solidFill>
        </p:spPr>
        <p:txBody>
          <a:bodyPr wrap="square" rtlCol="0">
            <a:spAutoFit/>
          </a:bodyPr>
          <a:lstStyle/>
          <a:p>
            <a:r>
              <a:rPr lang="en-US" sz="1100" b="1" dirty="0"/>
              <a:t>Hydrometeorological Automated Data System</a:t>
            </a:r>
          </a:p>
        </p:txBody>
      </p:sp>
      <p:cxnSp>
        <p:nvCxnSpPr>
          <p:cNvPr id="12" name="Straight Connector 11">
            <a:extLst>
              <a:ext uri="{FF2B5EF4-FFF2-40B4-BE49-F238E27FC236}">
                <a16:creationId xmlns:a16="http://schemas.microsoft.com/office/drawing/2014/main" id="{267D5A55-DCEA-7D88-5DE0-9ACDAAB926D8}"/>
              </a:ext>
            </a:extLst>
          </p:cNvPr>
          <p:cNvCxnSpPr>
            <a:cxnSpLocks/>
          </p:cNvCxnSpPr>
          <p:nvPr/>
        </p:nvCxnSpPr>
        <p:spPr>
          <a:xfrm flipV="1">
            <a:off x="8235828" y="3836537"/>
            <a:ext cx="1176691" cy="319092"/>
          </a:xfrm>
          <a:prstGeom prst="line">
            <a:avLst/>
          </a:prstGeom>
          <a:ln w="22225">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sp>
        <p:nvSpPr>
          <p:cNvPr id="4" name="Rectangle: Rounded Corners 3">
            <a:extLst>
              <a:ext uri="{FF2B5EF4-FFF2-40B4-BE49-F238E27FC236}">
                <a16:creationId xmlns:a16="http://schemas.microsoft.com/office/drawing/2014/main" id="{4403FD75-9434-D970-3693-2D9853EC7720}"/>
              </a:ext>
            </a:extLst>
          </p:cNvPr>
          <p:cNvSpPr/>
          <p:nvPr/>
        </p:nvSpPr>
        <p:spPr>
          <a:xfrm>
            <a:off x="8824173" y="1066317"/>
            <a:ext cx="3371085" cy="948253"/>
          </a:xfrm>
          <a:prstGeom prst="roundRect">
            <a:avLst/>
          </a:prstGeom>
          <a:solidFill>
            <a:srgbClr val="3F4339">
              <a:alpha val="85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2"/>
                </a:solidFill>
              </a:rPr>
              <a:t>CWMS Client-Server Mode</a:t>
            </a:r>
          </a:p>
          <a:p>
            <a:pPr algn="ctr"/>
            <a:r>
              <a:rPr lang="en-US" dirty="0">
                <a:solidFill>
                  <a:schemeClr val="tx2"/>
                </a:solidFill>
              </a:rPr>
              <a:t>(Authentication Required)</a:t>
            </a:r>
          </a:p>
        </p:txBody>
      </p:sp>
    </p:spTree>
    <p:extLst>
      <p:ext uri="{BB962C8B-B14F-4D97-AF65-F5344CB8AC3E}">
        <p14:creationId xmlns:p14="http://schemas.microsoft.com/office/powerpoint/2010/main" val="392944456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4D50944-D1F8-131C-63D9-2B995D2853C7}"/>
              </a:ext>
            </a:extLst>
          </p:cNvPr>
          <p:cNvSpPr>
            <a:spLocks noGrp="1"/>
          </p:cNvSpPr>
          <p:nvPr>
            <p:ph sz="quarter" idx="10"/>
          </p:nvPr>
        </p:nvSpPr>
        <p:spPr>
          <a:xfrm>
            <a:off x="915218" y="1502875"/>
            <a:ext cx="11010082" cy="5126524"/>
          </a:xfrm>
        </p:spPr>
        <p:txBody>
          <a:bodyPr/>
          <a:lstStyle/>
          <a:p>
            <a:pPr lvl="1"/>
            <a:r>
              <a:rPr lang="en-US" dirty="0"/>
              <a:t>CAC authentication required for server access</a:t>
            </a:r>
          </a:p>
        </p:txBody>
      </p:sp>
      <p:sp>
        <p:nvSpPr>
          <p:cNvPr id="2" name="Title 1">
            <a:extLst>
              <a:ext uri="{FF2B5EF4-FFF2-40B4-BE49-F238E27FC236}">
                <a16:creationId xmlns:a16="http://schemas.microsoft.com/office/drawing/2014/main" id="{67511878-FCC0-EFE7-CF71-A635EA95527F}"/>
              </a:ext>
            </a:extLst>
          </p:cNvPr>
          <p:cNvSpPr>
            <a:spLocks noGrp="1"/>
          </p:cNvSpPr>
          <p:nvPr>
            <p:ph type="title"/>
          </p:nvPr>
        </p:nvSpPr>
        <p:spPr/>
        <p:txBody>
          <a:bodyPr/>
          <a:lstStyle/>
          <a:p>
            <a:r>
              <a:rPr lang="en-US" dirty="0"/>
              <a:t>Client-Server CAVI Data Extracts</a:t>
            </a:r>
          </a:p>
        </p:txBody>
      </p:sp>
      <p:pic>
        <p:nvPicPr>
          <p:cNvPr id="4" name="Picture 3">
            <a:extLst>
              <a:ext uri="{FF2B5EF4-FFF2-40B4-BE49-F238E27FC236}">
                <a16:creationId xmlns:a16="http://schemas.microsoft.com/office/drawing/2014/main" id="{1048736A-0F2B-A148-A6B7-1A954916AE80}"/>
              </a:ext>
            </a:extLst>
          </p:cNvPr>
          <p:cNvPicPr>
            <a:picLocks noChangeAspect="1"/>
          </p:cNvPicPr>
          <p:nvPr/>
        </p:nvPicPr>
        <p:blipFill>
          <a:blip r:embed="rId2"/>
          <a:stretch>
            <a:fillRect/>
          </a:stretch>
        </p:blipFill>
        <p:spPr>
          <a:xfrm>
            <a:off x="915218" y="2448241"/>
            <a:ext cx="9988571" cy="1531429"/>
          </a:xfrm>
          <a:prstGeom prst="rect">
            <a:avLst/>
          </a:prstGeom>
        </p:spPr>
      </p:pic>
      <p:pic>
        <p:nvPicPr>
          <p:cNvPr id="6" name="Picture 5">
            <a:extLst>
              <a:ext uri="{FF2B5EF4-FFF2-40B4-BE49-F238E27FC236}">
                <a16:creationId xmlns:a16="http://schemas.microsoft.com/office/drawing/2014/main" id="{7C6EC7C4-04EF-DB7E-E4A6-D0BF5B7BD3F6}"/>
              </a:ext>
            </a:extLst>
          </p:cNvPr>
          <p:cNvPicPr>
            <a:picLocks noChangeAspect="1"/>
          </p:cNvPicPr>
          <p:nvPr/>
        </p:nvPicPr>
        <p:blipFill>
          <a:blip r:embed="rId3"/>
          <a:stretch>
            <a:fillRect/>
          </a:stretch>
        </p:blipFill>
        <p:spPr>
          <a:xfrm>
            <a:off x="915218" y="4453825"/>
            <a:ext cx="9988571" cy="1569524"/>
          </a:xfrm>
          <a:prstGeom prst="rect">
            <a:avLst/>
          </a:prstGeom>
        </p:spPr>
      </p:pic>
      <p:sp>
        <p:nvSpPr>
          <p:cNvPr id="7" name="Rectangle: Rounded Corners 6">
            <a:extLst>
              <a:ext uri="{FF2B5EF4-FFF2-40B4-BE49-F238E27FC236}">
                <a16:creationId xmlns:a16="http://schemas.microsoft.com/office/drawing/2014/main" id="{900C3C37-C2AB-3D38-2551-43FAC55C0C60}"/>
              </a:ext>
            </a:extLst>
          </p:cNvPr>
          <p:cNvSpPr/>
          <p:nvPr/>
        </p:nvSpPr>
        <p:spPr>
          <a:xfrm>
            <a:off x="3376943" y="2978590"/>
            <a:ext cx="1919334" cy="362139"/>
          </a:xfrm>
          <a:prstGeom prst="roundRect">
            <a:avLst/>
          </a:prstGeom>
          <a:solidFill>
            <a:srgbClr val="FFFF00">
              <a:alpha val="25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Rectangle: Rounded Corners 7">
            <a:extLst>
              <a:ext uri="{FF2B5EF4-FFF2-40B4-BE49-F238E27FC236}">
                <a16:creationId xmlns:a16="http://schemas.microsoft.com/office/drawing/2014/main" id="{F8C78189-A591-6B2B-E6DC-E4945527B3E0}"/>
              </a:ext>
            </a:extLst>
          </p:cNvPr>
          <p:cNvSpPr/>
          <p:nvPr/>
        </p:nvSpPr>
        <p:spPr>
          <a:xfrm>
            <a:off x="3376943" y="4992986"/>
            <a:ext cx="1919334" cy="362139"/>
          </a:xfrm>
          <a:prstGeom prst="roundRect">
            <a:avLst/>
          </a:prstGeom>
          <a:solidFill>
            <a:srgbClr val="FFFF00">
              <a:alpha val="25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75802880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4D50944-D1F8-131C-63D9-2B995D2853C7}"/>
              </a:ext>
            </a:extLst>
          </p:cNvPr>
          <p:cNvSpPr>
            <a:spLocks noGrp="1"/>
          </p:cNvSpPr>
          <p:nvPr>
            <p:ph sz="quarter" idx="10"/>
          </p:nvPr>
        </p:nvSpPr>
        <p:spPr>
          <a:xfrm>
            <a:off x="915218" y="1502875"/>
            <a:ext cx="11010082" cy="5126524"/>
          </a:xfrm>
        </p:spPr>
        <p:txBody>
          <a:bodyPr/>
          <a:lstStyle/>
          <a:p>
            <a:pPr lvl="1"/>
            <a:r>
              <a:rPr lang="en-US" dirty="0"/>
              <a:t>No authentication required for local DSS file access</a:t>
            </a:r>
          </a:p>
        </p:txBody>
      </p:sp>
      <p:sp>
        <p:nvSpPr>
          <p:cNvPr id="2" name="Title 1">
            <a:extLst>
              <a:ext uri="{FF2B5EF4-FFF2-40B4-BE49-F238E27FC236}">
                <a16:creationId xmlns:a16="http://schemas.microsoft.com/office/drawing/2014/main" id="{67511878-FCC0-EFE7-CF71-A635EA95527F}"/>
              </a:ext>
            </a:extLst>
          </p:cNvPr>
          <p:cNvSpPr>
            <a:spLocks noGrp="1"/>
          </p:cNvSpPr>
          <p:nvPr>
            <p:ph type="title"/>
          </p:nvPr>
        </p:nvSpPr>
        <p:spPr/>
        <p:txBody>
          <a:bodyPr/>
          <a:lstStyle/>
          <a:p>
            <a:r>
              <a:rPr lang="en-US" dirty="0"/>
              <a:t>HEC-RTS CAVI Data Extracts</a:t>
            </a:r>
          </a:p>
        </p:txBody>
      </p:sp>
      <p:pic>
        <p:nvPicPr>
          <p:cNvPr id="10" name="Picture 9">
            <a:extLst>
              <a:ext uri="{FF2B5EF4-FFF2-40B4-BE49-F238E27FC236}">
                <a16:creationId xmlns:a16="http://schemas.microsoft.com/office/drawing/2014/main" id="{FD3EB6BA-E131-5B58-4A39-FE466E39BE2F}"/>
              </a:ext>
            </a:extLst>
          </p:cNvPr>
          <p:cNvPicPr>
            <a:picLocks noChangeAspect="1"/>
          </p:cNvPicPr>
          <p:nvPr/>
        </p:nvPicPr>
        <p:blipFill>
          <a:blip r:embed="rId2"/>
          <a:stretch>
            <a:fillRect/>
          </a:stretch>
        </p:blipFill>
        <p:spPr>
          <a:xfrm>
            <a:off x="915218" y="2448240"/>
            <a:ext cx="9988571" cy="1531429"/>
          </a:xfrm>
          <a:prstGeom prst="rect">
            <a:avLst/>
          </a:prstGeom>
        </p:spPr>
      </p:pic>
      <p:pic>
        <p:nvPicPr>
          <p:cNvPr id="11" name="Picture 10">
            <a:extLst>
              <a:ext uri="{FF2B5EF4-FFF2-40B4-BE49-F238E27FC236}">
                <a16:creationId xmlns:a16="http://schemas.microsoft.com/office/drawing/2014/main" id="{4A0178AA-52BC-3EAB-E8A7-955ADB21DAE5}"/>
              </a:ext>
            </a:extLst>
          </p:cNvPr>
          <p:cNvPicPr>
            <a:picLocks noChangeAspect="1"/>
          </p:cNvPicPr>
          <p:nvPr/>
        </p:nvPicPr>
        <p:blipFill>
          <a:blip r:embed="rId3"/>
          <a:stretch>
            <a:fillRect/>
          </a:stretch>
        </p:blipFill>
        <p:spPr>
          <a:xfrm>
            <a:off x="915217" y="4453825"/>
            <a:ext cx="9988571" cy="1531429"/>
          </a:xfrm>
          <a:prstGeom prst="rect">
            <a:avLst/>
          </a:prstGeom>
        </p:spPr>
      </p:pic>
      <p:sp>
        <p:nvSpPr>
          <p:cNvPr id="12" name="Rectangle: Rounded Corners 11">
            <a:extLst>
              <a:ext uri="{FF2B5EF4-FFF2-40B4-BE49-F238E27FC236}">
                <a16:creationId xmlns:a16="http://schemas.microsoft.com/office/drawing/2014/main" id="{B4296A4A-107A-5523-C71B-EC0FD367D070}"/>
              </a:ext>
            </a:extLst>
          </p:cNvPr>
          <p:cNvSpPr/>
          <p:nvPr/>
        </p:nvSpPr>
        <p:spPr>
          <a:xfrm>
            <a:off x="3802456" y="3005725"/>
            <a:ext cx="2064190" cy="362139"/>
          </a:xfrm>
          <a:prstGeom prst="roundRect">
            <a:avLst/>
          </a:prstGeom>
          <a:solidFill>
            <a:srgbClr val="FFFF00">
              <a:alpha val="25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Rectangle: Rounded Corners 12">
            <a:extLst>
              <a:ext uri="{FF2B5EF4-FFF2-40B4-BE49-F238E27FC236}">
                <a16:creationId xmlns:a16="http://schemas.microsoft.com/office/drawing/2014/main" id="{9F7205BA-B033-8F22-4691-BA34C460EC1C}"/>
              </a:ext>
            </a:extLst>
          </p:cNvPr>
          <p:cNvSpPr/>
          <p:nvPr/>
        </p:nvSpPr>
        <p:spPr>
          <a:xfrm>
            <a:off x="3802456" y="5008223"/>
            <a:ext cx="2064190" cy="362139"/>
          </a:xfrm>
          <a:prstGeom prst="roundRect">
            <a:avLst/>
          </a:prstGeom>
          <a:solidFill>
            <a:srgbClr val="FFFF00">
              <a:alpha val="25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12365217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CB5E3C1-A375-BB59-97ED-15E0F0BF4BD6}"/>
              </a:ext>
            </a:extLst>
          </p:cNvPr>
          <p:cNvSpPr>
            <a:spLocks noGrp="1"/>
          </p:cNvSpPr>
          <p:nvPr>
            <p:ph sz="quarter" idx="10"/>
          </p:nvPr>
        </p:nvSpPr>
        <p:spPr>
          <a:xfrm>
            <a:off x="1181818" y="1028700"/>
            <a:ext cx="9815965" cy="5600700"/>
          </a:xfrm>
        </p:spPr>
        <p:txBody>
          <a:bodyPr/>
          <a:lstStyle/>
          <a:p>
            <a:endParaRPr lang="en-US" sz="2800" dirty="0"/>
          </a:p>
          <a:p>
            <a:pPr lvl="1"/>
            <a:r>
              <a:rPr lang="en-US" sz="2800" dirty="0"/>
              <a:t>CWMS data supporting real-time modeling includes both </a:t>
            </a:r>
            <a:r>
              <a:rPr lang="en-US" sz="2800" b="1" dirty="0"/>
              <a:t>time series </a:t>
            </a:r>
            <a:r>
              <a:rPr lang="en-US" sz="2800" dirty="0"/>
              <a:t>and </a:t>
            </a:r>
            <a:r>
              <a:rPr lang="en-US" sz="2800" b="1" dirty="0"/>
              <a:t>grids </a:t>
            </a:r>
            <a:r>
              <a:rPr lang="en-US" sz="2800" dirty="0"/>
              <a:t>from a variety of sources</a:t>
            </a:r>
          </a:p>
          <a:p>
            <a:pPr lvl="1"/>
            <a:endParaRPr lang="en-US" sz="2800" dirty="0"/>
          </a:p>
          <a:p>
            <a:pPr lvl="1"/>
            <a:r>
              <a:rPr lang="en-US" sz="2800" dirty="0"/>
              <a:t>Time-series data is stored in CWMS Oracle database and HEC-DSS</a:t>
            </a:r>
          </a:p>
          <a:p>
            <a:endParaRPr lang="en-US" sz="2800" dirty="0"/>
          </a:p>
        </p:txBody>
      </p:sp>
      <p:sp>
        <p:nvSpPr>
          <p:cNvPr id="3" name="Title 2">
            <a:extLst>
              <a:ext uri="{FF2B5EF4-FFF2-40B4-BE49-F238E27FC236}">
                <a16:creationId xmlns:a16="http://schemas.microsoft.com/office/drawing/2014/main" id="{2EE35BA9-581C-2937-68A1-3C6F116412F0}"/>
              </a:ext>
            </a:extLst>
          </p:cNvPr>
          <p:cNvSpPr>
            <a:spLocks noGrp="1"/>
          </p:cNvSpPr>
          <p:nvPr>
            <p:ph type="title"/>
          </p:nvPr>
        </p:nvSpPr>
        <p:spPr/>
        <p:txBody>
          <a:bodyPr/>
          <a:lstStyle/>
          <a:p>
            <a:r>
              <a:rPr lang="en-US" dirty="0"/>
              <a:t>Summary</a:t>
            </a:r>
          </a:p>
        </p:txBody>
      </p:sp>
      <p:sp>
        <p:nvSpPr>
          <p:cNvPr id="6" name="Content Placeholder 1">
            <a:extLst>
              <a:ext uri="{FF2B5EF4-FFF2-40B4-BE49-F238E27FC236}">
                <a16:creationId xmlns:a16="http://schemas.microsoft.com/office/drawing/2014/main" id="{9D64D5E8-1E5C-5B04-75AF-881FF54D475A}"/>
              </a:ext>
            </a:extLst>
          </p:cNvPr>
          <p:cNvSpPr txBox="1">
            <a:spLocks/>
          </p:cNvSpPr>
          <p:nvPr/>
        </p:nvSpPr>
        <p:spPr bwMode="auto">
          <a:xfrm>
            <a:off x="3168073" y="3972392"/>
            <a:ext cx="7829711" cy="1175479"/>
          </a:xfrm>
          <a:prstGeom prst="rect">
            <a:avLst/>
          </a:prstGeom>
          <a:noFill/>
          <a:ln w="9525">
            <a:noFill/>
            <a:miter lim="800000"/>
            <a:headEnd/>
            <a:tailEnd/>
          </a:ln>
        </p:spPr>
        <p:txBody>
          <a:bodyPr vert="horz" wrap="square" lIns="91440" tIns="45720" rIns="91440" bIns="45720" numCol="2"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Wingdings" panose="05000000000000000000" pitchFamily="2" charset="2"/>
              <a:buChar char="§"/>
              <a:defRPr sz="24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anose="020B0604020202020204" pitchFamily="34" charset="0"/>
              <a:buChar char="•"/>
              <a:defRPr sz="18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endParaRPr lang="en-US" dirty="0"/>
          </a:p>
        </p:txBody>
      </p:sp>
    </p:spTree>
    <p:extLst>
      <p:ext uri="{BB962C8B-B14F-4D97-AF65-F5344CB8AC3E}">
        <p14:creationId xmlns:p14="http://schemas.microsoft.com/office/powerpoint/2010/main" val="255639789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200329"/>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tx2"/>
                </a:solidFill>
              </a:rPr>
              <a:t>https://usace.dps.mil/sites/KMP-WM/SitePages/Corps-Water-Management-System-(CWMS).aspx</a:t>
            </a:r>
          </a:p>
          <a:p>
            <a:pPr marL="285750" indent="-285750">
              <a:buFont typeface="Arial" panose="020B0604020202020204" pitchFamily="34" charset="0"/>
              <a:buChar char="•"/>
            </a:pPr>
            <a:r>
              <a:rPr lang="en-US" dirty="0">
                <a:solidFill>
                  <a:schemeClr val="tx2"/>
                </a:solidFill>
              </a:rPr>
              <a:t>https://www.hec.usace.army.mil/confluence/cwmsdocs</a:t>
            </a:r>
          </a:p>
          <a:p>
            <a:pPr marL="285750" indent="-285750">
              <a:buFont typeface="Arial" panose="020B0604020202020204" pitchFamily="34" charset="0"/>
              <a:buChar char="•"/>
            </a:pPr>
            <a:r>
              <a:rPr lang="en-US" dirty="0">
                <a:solidFill>
                  <a:schemeClr val="tx2"/>
                </a:solidFill>
              </a:rPr>
              <a:t>https://discourse.hecdev.net/c/cwms/5   </a:t>
            </a:r>
          </a:p>
          <a:p>
            <a:pPr marL="285750" indent="-285750">
              <a:buFont typeface="Arial" panose="020B0604020202020204" pitchFamily="34" charset="0"/>
              <a:buChar char="•"/>
            </a:pPr>
            <a:r>
              <a:rPr lang="en-US" dirty="0">
                <a:solidFill>
                  <a:schemeClr val="tx2"/>
                </a:solidFill>
              </a:rPr>
              <a:t>TDL-CELRH-EC-GW-W-USACE CWMS Modeling | General | Microsoft Teams </a:t>
            </a:r>
          </a:p>
        </p:txBody>
      </p:sp>
    </p:spTree>
    <p:extLst>
      <p:ext uri="{BB962C8B-B14F-4D97-AF65-F5344CB8AC3E}">
        <p14:creationId xmlns:p14="http://schemas.microsoft.com/office/powerpoint/2010/main" val="1355575733"/>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DF9F363-9B19-C0BF-F260-38C3AA9EFD26}"/>
              </a:ext>
            </a:extLst>
          </p:cNvPr>
          <p:cNvSpPr>
            <a:spLocks noGrp="1"/>
          </p:cNvSpPr>
          <p:nvPr>
            <p:ph type="title"/>
          </p:nvPr>
        </p:nvSpPr>
        <p:spPr/>
        <p:txBody>
          <a:bodyPr/>
          <a:lstStyle/>
          <a:p>
            <a:r>
              <a:rPr lang="en-US" dirty="0"/>
              <a:t>CWMS Real-time data types &amp; Viewing</a:t>
            </a:r>
          </a:p>
        </p:txBody>
      </p:sp>
    </p:spTree>
    <p:extLst>
      <p:ext uri="{BB962C8B-B14F-4D97-AF65-F5344CB8AC3E}">
        <p14:creationId xmlns:p14="http://schemas.microsoft.com/office/powerpoint/2010/main" val="35912154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DEFC6E4C-EF87-27B4-8D26-81D03558E835}"/>
              </a:ext>
            </a:extLst>
          </p:cNvPr>
          <p:cNvSpPr>
            <a:spLocks noGrp="1"/>
          </p:cNvSpPr>
          <p:nvPr>
            <p:ph type="body" sz="quarter" idx="1"/>
          </p:nvPr>
        </p:nvSpPr>
        <p:spPr/>
        <p:txBody>
          <a:bodyPr/>
          <a:lstStyle/>
          <a:p>
            <a:pPr algn="ctr"/>
            <a:r>
              <a:rPr lang="en-US" sz="2400" dirty="0"/>
              <a:t>Time Series</a:t>
            </a:r>
          </a:p>
        </p:txBody>
      </p:sp>
      <p:sp>
        <p:nvSpPr>
          <p:cNvPr id="7" name="Text Placeholder 6">
            <a:extLst>
              <a:ext uri="{FF2B5EF4-FFF2-40B4-BE49-F238E27FC236}">
                <a16:creationId xmlns:a16="http://schemas.microsoft.com/office/drawing/2014/main" id="{F489C9B5-C230-7951-E9C6-5745584F1748}"/>
              </a:ext>
            </a:extLst>
          </p:cNvPr>
          <p:cNvSpPr>
            <a:spLocks noGrp="1"/>
          </p:cNvSpPr>
          <p:nvPr>
            <p:ph type="body" sz="quarter" idx="3"/>
          </p:nvPr>
        </p:nvSpPr>
        <p:spPr/>
        <p:txBody>
          <a:bodyPr/>
          <a:lstStyle/>
          <a:p>
            <a:pPr algn="ctr"/>
            <a:r>
              <a:rPr lang="en-US" sz="2400" dirty="0">
                <a:solidFill>
                  <a:schemeClr val="tx2"/>
                </a:solidFill>
              </a:rPr>
              <a:t>Grids</a:t>
            </a:r>
          </a:p>
        </p:txBody>
      </p:sp>
      <p:sp>
        <p:nvSpPr>
          <p:cNvPr id="3" name="Title 2">
            <a:extLst>
              <a:ext uri="{FF2B5EF4-FFF2-40B4-BE49-F238E27FC236}">
                <a16:creationId xmlns:a16="http://schemas.microsoft.com/office/drawing/2014/main" id="{18E6AB7E-7920-A594-1C44-A6DF64A297E5}"/>
              </a:ext>
            </a:extLst>
          </p:cNvPr>
          <p:cNvSpPr>
            <a:spLocks noGrp="1"/>
          </p:cNvSpPr>
          <p:nvPr>
            <p:ph type="title"/>
          </p:nvPr>
        </p:nvSpPr>
        <p:spPr/>
        <p:txBody>
          <a:bodyPr/>
          <a:lstStyle/>
          <a:p>
            <a:r>
              <a:rPr lang="en-US" dirty="0"/>
              <a:t>Real-time Data Types in CWMS</a:t>
            </a:r>
          </a:p>
        </p:txBody>
      </p:sp>
      <p:sp>
        <p:nvSpPr>
          <p:cNvPr id="2" name="Content Placeholder 1">
            <a:extLst>
              <a:ext uri="{FF2B5EF4-FFF2-40B4-BE49-F238E27FC236}">
                <a16:creationId xmlns:a16="http://schemas.microsoft.com/office/drawing/2014/main" id="{3809B2C9-95A6-62F9-D942-33B75E839898}"/>
              </a:ext>
            </a:extLst>
          </p:cNvPr>
          <p:cNvSpPr>
            <a:spLocks noGrp="1"/>
          </p:cNvSpPr>
          <p:nvPr>
            <p:ph sz="quarter" idx="4294967295"/>
          </p:nvPr>
        </p:nvSpPr>
        <p:spPr>
          <a:xfrm>
            <a:off x="812800" y="2451652"/>
            <a:ext cx="5181600" cy="3581400"/>
          </a:xfrm>
        </p:spPr>
        <p:txBody>
          <a:bodyPr/>
          <a:lstStyle/>
          <a:p>
            <a:pPr marL="0" lvl="1" indent="0">
              <a:buNone/>
            </a:pPr>
            <a:endParaRPr lang="en-US" dirty="0"/>
          </a:p>
          <a:p>
            <a:pPr lvl="1"/>
            <a:r>
              <a:rPr lang="en-US" dirty="0"/>
              <a:t>Examples:</a:t>
            </a:r>
          </a:p>
          <a:p>
            <a:pPr lvl="2"/>
            <a:r>
              <a:rPr lang="en-US" dirty="0"/>
              <a:t>Flow at a gage</a:t>
            </a:r>
          </a:p>
          <a:p>
            <a:pPr lvl="2"/>
            <a:r>
              <a:rPr lang="en-US" dirty="0"/>
              <a:t>Elevation of a reservoir</a:t>
            </a:r>
          </a:p>
          <a:p>
            <a:pPr lvl="2"/>
            <a:endParaRPr lang="en-US" dirty="0"/>
          </a:p>
          <a:p>
            <a:pPr lvl="2"/>
            <a:endParaRPr lang="en-US" dirty="0"/>
          </a:p>
          <a:p>
            <a:pPr lvl="1"/>
            <a:r>
              <a:rPr lang="en-US" dirty="0"/>
              <a:t>Storage</a:t>
            </a:r>
          </a:p>
          <a:p>
            <a:pPr lvl="2"/>
            <a:r>
              <a:rPr lang="en-US" dirty="0"/>
              <a:t>HEC-DSS files</a:t>
            </a:r>
          </a:p>
          <a:p>
            <a:pPr lvl="2"/>
            <a:r>
              <a:rPr lang="en-US" dirty="0"/>
              <a:t>CWMS Oracle Database</a:t>
            </a:r>
          </a:p>
        </p:txBody>
      </p:sp>
      <p:sp>
        <p:nvSpPr>
          <p:cNvPr id="8" name="Content Placeholder 7">
            <a:extLst>
              <a:ext uri="{FF2B5EF4-FFF2-40B4-BE49-F238E27FC236}">
                <a16:creationId xmlns:a16="http://schemas.microsoft.com/office/drawing/2014/main" id="{46C3B5B4-3A48-D883-F1AF-181E6BD21F64}"/>
              </a:ext>
            </a:extLst>
          </p:cNvPr>
          <p:cNvSpPr>
            <a:spLocks noGrp="1"/>
          </p:cNvSpPr>
          <p:nvPr>
            <p:ph sz="quarter" idx="4294967295"/>
          </p:nvPr>
        </p:nvSpPr>
        <p:spPr>
          <a:xfrm>
            <a:off x="6400800" y="2451652"/>
            <a:ext cx="5181600" cy="3581400"/>
          </a:xfrm>
        </p:spPr>
        <p:txBody>
          <a:bodyPr/>
          <a:lstStyle/>
          <a:p>
            <a:endParaRPr lang="en-US" dirty="0"/>
          </a:p>
          <a:p>
            <a:pPr lvl="1"/>
            <a:r>
              <a:rPr lang="en-US" dirty="0"/>
              <a:t>Examples:</a:t>
            </a:r>
          </a:p>
          <a:p>
            <a:pPr lvl="2"/>
            <a:r>
              <a:rPr lang="en-US" dirty="0"/>
              <a:t>Precipitation estimates from RADAR</a:t>
            </a:r>
          </a:p>
          <a:p>
            <a:pPr lvl="2"/>
            <a:r>
              <a:rPr lang="en-US" dirty="0"/>
              <a:t>Precipitation Forecasts</a:t>
            </a:r>
          </a:p>
          <a:p>
            <a:pPr lvl="2"/>
            <a:r>
              <a:rPr lang="en-US" dirty="0"/>
              <a:t>Snow state grids from SNODAS</a:t>
            </a:r>
          </a:p>
          <a:p>
            <a:pPr marL="177801" lvl="2" indent="0">
              <a:buNone/>
            </a:pPr>
            <a:endParaRPr lang="en-US" dirty="0"/>
          </a:p>
          <a:p>
            <a:pPr marL="177801" lvl="2" indent="0">
              <a:buNone/>
            </a:pPr>
            <a:endParaRPr lang="en-US" dirty="0"/>
          </a:p>
          <a:p>
            <a:pPr lvl="1"/>
            <a:r>
              <a:rPr lang="en-US" dirty="0"/>
              <a:t>Storage:</a:t>
            </a:r>
          </a:p>
          <a:p>
            <a:pPr lvl="2"/>
            <a:r>
              <a:rPr lang="en-US" dirty="0"/>
              <a:t>HEC-DSS files</a:t>
            </a:r>
          </a:p>
          <a:p>
            <a:pPr lvl="2"/>
            <a:r>
              <a:rPr lang="en-US" dirty="0"/>
              <a:t>Other Files (GRIB, </a:t>
            </a:r>
            <a:r>
              <a:rPr lang="en-US" dirty="0" err="1"/>
              <a:t>NetCDF</a:t>
            </a:r>
            <a:r>
              <a:rPr lang="en-US" dirty="0"/>
              <a:t>, </a:t>
            </a:r>
            <a:r>
              <a:rPr lang="en-US" dirty="0" err="1"/>
              <a:t>etc</a:t>
            </a:r>
            <a:r>
              <a:rPr lang="en-US" dirty="0"/>
              <a:t>)</a:t>
            </a:r>
          </a:p>
          <a:p>
            <a:endParaRPr lang="en-US" dirty="0"/>
          </a:p>
        </p:txBody>
      </p:sp>
    </p:spTree>
    <p:extLst>
      <p:ext uri="{BB962C8B-B14F-4D97-AF65-F5344CB8AC3E}">
        <p14:creationId xmlns:p14="http://schemas.microsoft.com/office/powerpoint/2010/main" val="29836807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FD32C6F-DB8B-A7E2-1A49-111B225AD6B5}"/>
              </a:ext>
            </a:extLst>
          </p:cNvPr>
          <p:cNvSpPr>
            <a:spLocks noGrp="1"/>
          </p:cNvSpPr>
          <p:nvPr>
            <p:ph sz="quarter" idx="10"/>
          </p:nvPr>
        </p:nvSpPr>
        <p:spPr/>
        <p:txBody>
          <a:bodyPr/>
          <a:lstStyle/>
          <a:p>
            <a:pPr marL="0" lvl="1" indent="0">
              <a:buNone/>
            </a:pPr>
            <a:endParaRPr lang="en-US" dirty="0"/>
          </a:p>
          <a:p>
            <a:endParaRPr lang="en-US" dirty="0"/>
          </a:p>
        </p:txBody>
      </p:sp>
      <p:sp>
        <p:nvSpPr>
          <p:cNvPr id="3" name="Title 2">
            <a:extLst>
              <a:ext uri="{FF2B5EF4-FFF2-40B4-BE49-F238E27FC236}">
                <a16:creationId xmlns:a16="http://schemas.microsoft.com/office/drawing/2014/main" id="{FF6411DE-9E75-5760-EC0D-D62335F493F8}"/>
              </a:ext>
            </a:extLst>
          </p:cNvPr>
          <p:cNvSpPr>
            <a:spLocks noGrp="1"/>
          </p:cNvSpPr>
          <p:nvPr>
            <p:ph type="title"/>
          </p:nvPr>
        </p:nvSpPr>
        <p:spPr/>
        <p:txBody>
          <a:bodyPr/>
          <a:lstStyle/>
          <a:p>
            <a:r>
              <a:rPr lang="en-US" dirty="0"/>
              <a:t>DSS/CWMS Display of Time Series</a:t>
            </a:r>
          </a:p>
        </p:txBody>
      </p:sp>
      <p:pic>
        <p:nvPicPr>
          <p:cNvPr id="6" name="Picture 5">
            <a:extLst>
              <a:ext uri="{FF2B5EF4-FFF2-40B4-BE49-F238E27FC236}">
                <a16:creationId xmlns:a16="http://schemas.microsoft.com/office/drawing/2014/main" id="{CA714B1C-40A4-635C-3EA1-3BA23F9EFA99}"/>
              </a:ext>
            </a:extLst>
          </p:cNvPr>
          <p:cNvPicPr>
            <a:picLocks noChangeAspect="1"/>
          </p:cNvPicPr>
          <p:nvPr/>
        </p:nvPicPr>
        <p:blipFill>
          <a:blip r:embed="rId3"/>
          <a:stretch>
            <a:fillRect/>
          </a:stretch>
        </p:blipFill>
        <p:spPr>
          <a:xfrm>
            <a:off x="2110930" y="1714714"/>
            <a:ext cx="2114285" cy="3428572"/>
          </a:xfrm>
          <a:prstGeom prst="rect">
            <a:avLst/>
          </a:prstGeom>
        </p:spPr>
      </p:pic>
      <p:pic>
        <p:nvPicPr>
          <p:cNvPr id="7" name="Picture 6">
            <a:extLst>
              <a:ext uri="{FF2B5EF4-FFF2-40B4-BE49-F238E27FC236}">
                <a16:creationId xmlns:a16="http://schemas.microsoft.com/office/drawing/2014/main" id="{B1D3CF4F-44B6-94EA-0F45-ECE152542434}"/>
              </a:ext>
            </a:extLst>
          </p:cNvPr>
          <p:cNvPicPr>
            <a:picLocks noChangeAspect="1"/>
          </p:cNvPicPr>
          <p:nvPr/>
        </p:nvPicPr>
        <p:blipFill>
          <a:blip r:embed="rId4"/>
          <a:stretch>
            <a:fillRect/>
          </a:stretch>
        </p:blipFill>
        <p:spPr>
          <a:xfrm>
            <a:off x="5850382" y="1770041"/>
            <a:ext cx="4232810" cy="3527341"/>
          </a:xfrm>
          <a:prstGeom prst="rect">
            <a:avLst/>
          </a:prstGeom>
        </p:spPr>
      </p:pic>
    </p:spTree>
    <p:extLst>
      <p:ext uri="{BB962C8B-B14F-4D97-AF65-F5344CB8AC3E}">
        <p14:creationId xmlns:p14="http://schemas.microsoft.com/office/powerpoint/2010/main" val="31798634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408A243-DE7F-C3C1-2FEC-1D30CEFE77B5}"/>
              </a:ext>
            </a:extLst>
          </p:cNvPr>
          <p:cNvSpPr>
            <a:spLocks noGrp="1"/>
          </p:cNvSpPr>
          <p:nvPr>
            <p:ph type="title"/>
          </p:nvPr>
        </p:nvSpPr>
        <p:spPr/>
        <p:txBody>
          <a:bodyPr/>
          <a:lstStyle/>
          <a:p>
            <a:r>
              <a:rPr lang="en-US" dirty="0"/>
              <a:t>DSS File – Time Series Catalog</a:t>
            </a:r>
          </a:p>
        </p:txBody>
      </p:sp>
      <p:pic>
        <p:nvPicPr>
          <p:cNvPr id="6" name="Picture 5">
            <a:extLst>
              <a:ext uri="{FF2B5EF4-FFF2-40B4-BE49-F238E27FC236}">
                <a16:creationId xmlns:a16="http://schemas.microsoft.com/office/drawing/2014/main" id="{91123DB6-1216-4664-0F01-7C9B70673BB3}"/>
              </a:ext>
            </a:extLst>
          </p:cNvPr>
          <p:cNvPicPr>
            <a:picLocks noChangeAspect="1"/>
          </p:cNvPicPr>
          <p:nvPr/>
        </p:nvPicPr>
        <p:blipFill>
          <a:blip r:embed="rId3"/>
          <a:stretch>
            <a:fillRect/>
          </a:stretch>
        </p:blipFill>
        <p:spPr>
          <a:xfrm>
            <a:off x="2712666" y="1446699"/>
            <a:ext cx="6766667" cy="48600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8657395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E14E8E2-3630-6B0F-EA28-E289ECED6D83}"/>
              </a:ext>
            </a:extLst>
          </p:cNvPr>
          <p:cNvPicPr>
            <a:picLocks noChangeAspect="1"/>
          </p:cNvPicPr>
          <p:nvPr/>
        </p:nvPicPr>
        <p:blipFill>
          <a:blip r:embed="rId3"/>
          <a:stretch>
            <a:fillRect/>
          </a:stretch>
        </p:blipFill>
        <p:spPr>
          <a:xfrm>
            <a:off x="2089333" y="1362085"/>
            <a:ext cx="8019048" cy="4885714"/>
          </a:xfrm>
          <a:prstGeom prst="rect">
            <a:avLst/>
          </a:prstGeom>
          <a:ln>
            <a:noFill/>
          </a:ln>
          <a:effectLst>
            <a:outerShdw blurRad="292100" dist="139700" dir="2700000" algn="tl" rotWithShape="0">
              <a:srgbClr val="333333">
                <a:alpha val="65000"/>
              </a:srgbClr>
            </a:outerShdw>
          </a:effectLst>
        </p:spPr>
      </p:pic>
      <p:sp>
        <p:nvSpPr>
          <p:cNvPr id="3" name="Title 2">
            <a:extLst>
              <a:ext uri="{FF2B5EF4-FFF2-40B4-BE49-F238E27FC236}">
                <a16:creationId xmlns:a16="http://schemas.microsoft.com/office/drawing/2014/main" id="{2EE35BA9-581C-2937-68A1-3C6F116412F0}"/>
              </a:ext>
            </a:extLst>
          </p:cNvPr>
          <p:cNvSpPr>
            <a:spLocks noGrp="1"/>
          </p:cNvSpPr>
          <p:nvPr>
            <p:ph type="title"/>
          </p:nvPr>
        </p:nvSpPr>
        <p:spPr/>
        <p:txBody>
          <a:bodyPr/>
          <a:lstStyle/>
          <a:p>
            <a:r>
              <a:rPr lang="en-US" dirty="0"/>
              <a:t>CWMS Database Time Series Catalog</a:t>
            </a:r>
          </a:p>
        </p:txBody>
      </p:sp>
    </p:spTree>
    <p:extLst>
      <p:ext uri="{BB962C8B-B14F-4D97-AF65-F5344CB8AC3E}">
        <p14:creationId xmlns:p14="http://schemas.microsoft.com/office/powerpoint/2010/main" val="29462581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EE35BA9-581C-2937-68A1-3C6F116412F0}"/>
              </a:ext>
            </a:extLst>
          </p:cNvPr>
          <p:cNvSpPr>
            <a:spLocks noGrp="1"/>
          </p:cNvSpPr>
          <p:nvPr>
            <p:ph type="title"/>
          </p:nvPr>
        </p:nvSpPr>
        <p:spPr/>
        <p:txBody>
          <a:bodyPr/>
          <a:lstStyle/>
          <a:p>
            <a:r>
              <a:rPr lang="en-US" dirty="0"/>
              <a:t>DSS Display of Grids</a:t>
            </a:r>
          </a:p>
        </p:txBody>
      </p:sp>
      <p:pic>
        <p:nvPicPr>
          <p:cNvPr id="6" name="Picture 5">
            <a:extLst>
              <a:ext uri="{FF2B5EF4-FFF2-40B4-BE49-F238E27FC236}">
                <a16:creationId xmlns:a16="http://schemas.microsoft.com/office/drawing/2014/main" id="{12EDA7E1-241D-AE36-0294-E76DE786C912}"/>
              </a:ext>
            </a:extLst>
          </p:cNvPr>
          <p:cNvPicPr>
            <a:picLocks noChangeAspect="1"/>
          </p:cNvPicPr>
          <p:nvPr/>
        </p:nvPicPr>
        <p:blipFill>
          <a:blip r:embed="rId3"/>
          <a:stretch>
            <a:fillRect/>
          </a:stretch>
        </p:blipFill>
        <p:spPr>
          <a:xfrm>
            <a:off x="1465926" y="1203660"/>
            <a:ext cx="3138816" cy="5477233"/>
          </a:xfrm>
          <a:prstGeom prst="rect">
            <a:avLst/>
          </a:prstGeom>
        </p:spPr>
      </p:pic>
      <p:pic>
        <p:nvPicPr>
          <p:cNvPr id="7" name="Picture 6">
            <a:extLst>
              <a:ext uri="{FF2B5EF4-FFF2-40B4-BE49-F238E27FC236}">
                <a16:creationId xmlns:a16="http://schemas.microsoft.com/office/drawing/2014/main" id="{A38BD66F-0BDD-D52A-9E12-93AD2AD72844}"/>
              </a:ext>
            </a:extLst>
          </p:cNvPr>
          <p:cNvPicPr>
            <a:picLocks noChangeAspect="1"/>
          </p:cNvPicPr>
          <p:nvPr/>
        </p:nvPicPr>
        <p:blipFill>
          <a:blip r:embed="rId4"/>
          <a:stretch>
            <a:fillRect/>
          </a:stretch>
        </p:blipFill>
        <p:spPr>
          <a:xfrm>
            <a:off x="5023270" y="1203660"/>
            <a:ext cx="5692412" cy="4800601"/>
          </a:xfrm>
          <a:prstGeom prst="rect">
            <a:avLst/>
          </a:prstGeom>
        </p:spPr>
      </p:pic>
    </p:spTree>
    <p:extLst>
      <p:ext uri="{BB962C8B-B14F-4D97-AF65-F5344CB8AC3E}">
        <p14:creationId xmlns:p14="http://schemas.microsoft.com/office/powerpoint/2010/main" val="1775805935"/>
      </p:ext>
    </p:extLst>
  </p:cSld>
  <p:clrMapOvr>
    <a:masterClrMapping/>
  </p:clrMapOvr>
</p:sld>
</file>

<file path=ppt/theme/theme1.xml><?xml version="1.0" encoding="utf-8"?>
<a:theme xmlns:a="http://schemas.openxmlformats.org/drawingml/2006/main" name="1_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2_IWR-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3_Army">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B8C2CD5-50C2-4A7C-996A-3D6312B83669}">
  <ds:schemaRefs>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dcmitype/"/>
    <ds:schemaRef ds:uri="18f88ba2-4714-4ce4-8806-1d85d427829f"/>
    <ds:schemaRef ds:uri="http://schemas.openxmlformats.org/package/2006/metadata/core-properties"/>
    <ds:schemaRef ds:uri="http://www.w3.org/XML/1998/namespace"/>
    <ds:schemaRef ds:uri="http://purl.org/dc/elements/1.1/"/>
  </ds:schemaRefs>
</ds:datastoreItem>
</file>

<file path=customXml/itemProps3.xml><?xml version="1.0" encoding="utf-8"?>
<ds:datastoreItem xmlns:ds="http://schemas.openxmlformats.org/officeDocument/2006/customXml" ds:itemID="{57CAE72E-856B-4DF4-A9F6-93C41667E9A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26508</TotalTime>
  <Words>2531</Words>
  <Application>Microsoft Office PowerPoint</Application>
  <PresentationFormat>Widescreen</PresentationFormat>
  <Paragraphs>447</Paragraphs>
  <Slides>37</Slides>
  <Notes>21</Notes>
  <HiddenSlides>0</HiddenSlides>
  <MMClips>0</MMClips>
  <ScaleCrop>false</ScaleCrop>
  <HeadingPairs>
    <vt:vector size="8" baseType="variant">
      <vt:variant>
        <vt:lpstr>Fonts Used</vt:lpstr>
      </vt:variant>
      <vt:variant>
        <vt:i4>5</vt:i4>
      </vt:variant>
      <vt:variant>
        <vt:lpstr>Theme</vt:lpstr>
      </vt:variant>
      <vt:variant>
        <vt:i4>3</vt:i4>
      </vt:variant>
      <vt:variant>
        <vt:lpstr>Embedded OLE Servers</vt:lpstr>
      </vt:variant>
      <vt:variant>
        <vt:i4>1</vt:i4>
      </vt:variant>
      <vt:variant>
        <vt:lpstr>Slide Titles</vt:lpstr>
      </vt:variant>
      <vt:variant>
        <vt:i4>37</vt:i4>
      </vt:variant>
    </vt:vector>
  </HeadingPairs>
  <TitlesOfParts>
    <vt:vector size="46" baseType="lpstr">
      <vt:lpstr>-apple-system</vt:lpstr>
      <vt:lpstr>Arial</vt:lpstr>
      <vt:lpstr>Calibri</vt:lpstr>
      <vt:lpstr>Times New Roman</vt:lpstr>
      <vt:lpstr>Wingdings</vt:lpstr>
      <vt:lpstr>1_HEC</vt:lpstr>
      <vt:lpstr>2_IWR-HEC</vt:lpstr>
      <vt:lpstr>3_Army</vt:lpstr>
      <vt:lpstr>VISIO</vt:lpstr>
      <vt:lpstr>Real Time Data IN CWMS</vt:lpstr>
      <vt:lpstr>objective</vt:lpstr>
      <vt:lpstr>Overview</vt:lpstr>
      <vt:lpstr>CWMS Real-time data types &amp; Viewing</vt:lpstr>
      <vt:lpstr>Real-time Data Types in CWMS</vt:lpstr>
      <vt:lpstr>DSS/CWMS Display of Time Series</vt:lpstr>
      <vt:lpstr>DSS File – Time Series Catalog</vt:lpstr>
      <vt:lpstr>CWMS Database Time Series Catalog</vt:lpstr>
      <vt:lpstr>DSS Display of Grids</vt:lpstr>
      <vt:lpstr>Standard hydrologic grid (SHG)</vt:lpstr>
      <vt:lpstr>Cavi display of time series and grids</vt:lpstr>
      <vt:lpstr>HEC-MetVue Display of Grids</vt:lpstr>
      <vt:lpstr>DSS File – grids catalog</vt:lpstr>
      <vt:lpstr>HEC-MetVue – Data Reader</vt:lpstr>
      <vt:lpstr>CWMS Data Sources</vt:lpstr>
      <vt:lpstr>Time Series data Sources</vt:lpstr>
      <vt:lpstr>Gridded data sources - Cumulus</vt:lpstr>
      <vt:lpstr>Additional Gridded data sources </vt:lpstr>
      <vt:lpstr>Precipitation forecast (QPF)</vt:lpstr>
      <vt:lpstr>Temperature Forecast (QTf)</vt:lpstr>
      <vt:lpstr>Example Snodas</vt:lpstr>
      <vt:lpstr>CWMS Data Processing</vt:lpstr>
      <vt:lpstr>Time-series Data processing</vt:lpstr>
      <vt:lpstr>CAVI/CWMSVue Validation Editor</vt:lpstr>
      <vt:lpstr>OpenDCS  Cwms Computational Processor (CCP)</vt:lpstr>
      <vt:lpstr>Hec-dss Math functions &amp; Scripts</vt:lpstr>
      <vt:lpstr>Grid Data processing</vt:lpstr>
      <vt:lpstr>HEC-MetVue Data Processing</vt:lpstr>
      <vt:lpstr>Data storage Systems</vt:lpstr>
      <vt:lpstr>Data storage systems in cwms</vt:lpstr>
      <vt:lpstr>Files and directories for cwms data</vt:lpstr>
      <vt:lpstr>Cwms data Acquisition</vt:lpstr>
      <vt:lpstr>District/division data acquisition</vt:lpstr>
      <vt:lpstr>Client-Server CAVI Data Extracts</vt:lpstr>
      <vt:lpstr>HEC-RTS CAVI Data Extracts</vt:lpstr>
      <vt:lpstr>Summary</vt:lpstr>
      <vt:lpstr>Questions Help additional Training</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Feingold, Kathryn A CIV IWR</cp:lastModifiedBy>
  <cp:revision>651</cp:revision>
  <dcterms:created xsi:type="dcterms:W3CDTF">2017-02-20T05:10:01Z</dcterms:created>
  <dcterms:modified xsi:type="dcterms:W3CDTF">2025-01-17T19:43:17Z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