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8"/>
  </p:notesMasterIdLst>
  <p:handoutMasterIdLst>
    <p:handoutMasterId r:id="rId19"/>
  </p:handoutMasterIdLst>
  <p:sldIdLst>
    <p:sldId id="453" r:id="rId7"/>
    <p:sldId id="292" r:id="rId8"/>
    <p:sldId id="603" r:id="rId9"/>
    <p:sldId id="601" r:id="rId10"/>
    <p:sldId id="619" r:id="rId11"/>
    <p:sldId id="596" r:id="rId12"/>
    <p:sldId id="626" r:id="rId13"/>
    <p:sldId id="616" r:id="rId14"/>
    <p:sldId id="599" r:id="rId15"/>
    <p:sldId id="460" r:id="rId16"/>
    <p:sldId id="44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7436" autoAdjust="0"/>
  </p:normalViewPr>
  <p:slideViewPr>
    <p:cSldViewPr snapToGrid="0">
      <p:cViewPr varScale="1">
        <p:scale>
          <a:sx n="61" d="100"/>
          <a:sy n="61" d="100"/>
        </p:scale>
        <p:origin x="84" y="25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umulus.corps.clou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lphaUcPeriod" startAt="2"/>
            </a:pPr>
            <a:r>
              <a:rPr lang="en-US" dirty="0"/>
              <a:t>Overview</a:t>
            </a:r>
          </a:p>
          <a:p>
            <a:pPr marL="685800" lvl="1" indent="-228600">
              <a:buFont typeface="+mj-lt"/>
              <a:buAutoNum type="arabicPeriod"/>
            </a:pPr>
            <a:r>
              <a:rPr lang="en-US" dirty="0"/>
              <a:t>There are two categories </a:t>
            </a:r>
            <a:r>
              <a:rPr lang="en-US" baseline="0" dirty="0"/>
              <a:t>of </a:t>
            </a:r>
            <a:r>
              <a:rPr lang="en-US" dirty="0"/>
              <a:t>real-time</a:t>
            </a:r>
            <a:r>
              <a:rPr lang="en-US" baseline="0" dirty="0"/>
              <a:t> data:</a:t>
            </a:r>
            <a:endParaRPr lang="en-US" dirty="0"/>
          </a:p>
          <a:p>
            <a:pPr marL="1143000" lvl="2" indent="-228600">
              <a:buFont typeface="+mj-lt"/>
              <a:buAutoNum type="alphaLcPeriod"/>
            </a:pPr>
            <a:r>
              <a:rPr lang="en-US" dirty="0"/>
              <a:t>Time Series</a:t>
            </a:r>
          </a:p>
          <a:p>
            <a:pPr marL="1143000" lvl="2" indent="-228600">
              <a:buFont typeface="+mj-lt"/>
              <a:buAutoNum type="alphaLcPeriod"/>
            </a:pPr>
            <a:r>
              <a:rPr lang="en-US" dirty="0"/>
              <a:t>Grids</a:t>
            </a:r>
          </a:p>
          <a:p>
            <a:pPr marL="685800" lvl="1" indent="-228600">
              <a:buFont typeface="+mj-lt"/>
              <a:buAutoNum type="arabicPeriod"/>
            </a:pPr>
            <a:r>
              <a:rPr lang="en-US" dirty="0"/>
              <a:t>CWMS Data Sources include:</a:t>
            </a:r>
          </a:p>
          <a:p>
            <a:pPr marL="1143000" lvl="2" indent="-228600">
              <a:buFont typeface="+mj-lt"/>
              <a:buAutoNum type="alphaLcPeriod"/>
            </a:pPr>
            <a:r>
              <a:rPr lang="en-US" dirty="0"/>
              <a:t>USGS and USACE gaging station networks</a:t>
            </a:r>
          </a:p>
          <a:p>
            <a:pPr marL="1143000" lvl="2" indent="-228600">
              <a:buFont typeface="+mj-lt"/>
              <a:buAutoNum type="alphaLcPeriod"/>
            </a:pPr>
            <a:r>
              <a:rPr lang="en-US" dirty="0"/>
              <a:t>National Weather Service meteorological data products</a:t>
            </a:r>
          </a:p>
          <a:p>
            <a:pPr marL="1657350" lvl="3" indent="-285750">
              <a:buFont typeface="+mj-lt"/>
              <a:buAutoNum type="romanLcPeriod"/>
            </a:pPr>
            <a:r>
              <a:rPr lang="en-US" dirty="0"/>
              <a:t>USACE Cumulus gridded data web service</a:t>
            </a:r>
          </a:p>
          <a:p>
            <a:pPr marL="1143000" lvl="2" indent="-228600">
              <a:buFont typeface="+mj-lt"/>
              <a:buAutoNum type="alphaLcPeriod"/>
            </a:pPr>
            <a:r>
              <a:rPr lang="en-US" dirty="0"/>
              <a:t>Other agencies gaging station networks</a:t>
            </a:r>
          </a:p>
          <a:p>
            <a:pPr marL="685800" lvl="1" indent="-228600">
              <a:buFont typeface="+mj-lt"/>
              <a:buAutoNum type="arabicPeriod"/>
            </a:pPr>
            <a:r>
              <a:rPr lang="en-US" dirty="0"/>
              <a:t>CWMS Data Processing is done through manual and automated means for:</a:t>
            </a:r>
          </a:p>
          <a:p>
            <a:pPr marL="1143000" lvl="2" indent="-228600">
              <a:buFont typeface="+mj-lt"/>
              <a:buAutoNum type="alphaLcPeriod"/>
            </a:pPr>
            <a:r>
              <a:rPr lang="en-US" dirty="0"/>
              <a:t>Time Series Data</a:t>
            </a:r>
          </a:p>
          <a:p>
            <a:pPr marL="1657350" lvl="3" indent="-285750">
              <a:buFont typeface="+mj-lt"/>
              <a:buAutoNum type="romanLcPeriod"/>
            </a:pPr>
            <a:r>
              <a:rPr lang="en-US" dirty="0"/>
              <a:t>Manual Data Quality Control through the CWMS/</a:t>
            </a:r>
            <a:r>
              <a:rPr lang="en-US" dirty="0" err="1"/>
              <a:t>CWMSVue</a:t>
            </a:r>
            <a:r>
              <a:rPr lang="en-US" dirty="0"/>
              <a:t> Validation Editor</a:t>
            </a:r>
          </a:p>
          <a:p>
            <a:pPr marL="1657350" lvl="3" indent="-285750">
              <a:buFont typeface="+mj-lt"/>
              <a:buAutoNum type="romanLcPeriod"/>
            </a:pPr>
            <a:r>
              <a:rPr lang="en-US" dirty="0" err="1"/>
              <a:t>OpenDCS</a:t>
            </a:r>
            <a:r>
              <a:rPr lang="en-US" dirty="0"/>
              <a:t> CWMS Computational Processor (CCP)</a:t>
            </a:r>
          </a:p>
          <a:p>
            <a:pPr marL="1657350" lvl="3" indent="-285750">
              <a:buFont typeface="+mj-lt"/>
              <a:buAutoNum type="romanLcPeriod"/>
            </a:pPr>
            <a:r>
              <a:rPr lang="en-US" dirty="0"/>
              <a:t>DSS Scripting</a:t>
            </a:r>
          </a:p>
          <a:p>
            <a:pPr marL="1200150" lvl="2" indent="-285750">
              <a:buFont typeface="+mj-lt"/>
              <a:buAutoNum type="alphaLcPeriod"/>
            </a:pPr>
            <a:r>
              <a:rPr lang="en-US" dirty="0"/>
              <a:t>Gridded Data</a:t>
            </a:r>
          </a:p>
          <a:p>
            <a:pPr marL="1657350" lvl="3" indent="-285750">
              <a:buFont typeface="+mj-lt"/>
              <a:buAutoNum type="alphaLcPeriod"/>
            </a:pPr>
            <a:r>
              <a:rPr lang="en-US" dirty="0"/>
              <a:t>Manual Edits using HEC-</a:t>
            </a:r>
            <a:r>
              <a:rPr lang="en-US" dirty="0" err="1"/>
              <a:t>MetVue</a:t>
            </a:r>
            <a:r>
              <a:rPr lang="en-US" dirty="0"/>
              <a:t> Interactive Features</a:t>
            </a:r>
          </a:p>
          <a:p>
            <a:pPr marL="1657350" lvl="3" indent="-285750">
              <a:buFont typeface="+mj-lt"/>
              <a:buAutoNum type="alphaLcPeriod"/>
            </a:pPr>
            <a:r>
              <a:rPr lang="en-US" dirty="0"/>
              <a:t>Automatic Processing based on HEC-</a:t>
            </a:r>
            <a:r>
              <a:rPr lang="en-US" dirty="0" err="1"/>
              <a:t>MetVue</a:t>
            </a:r>
            <a:r>
              <a:rPr lang="en-US" dirty="0"/>
              <a:t> project and session settings</a:t>
            </a:r>
          </a:p>
          <a:p>
            <a:pPr marL="2114550" lvl="4" indent="-285750">
              <a:buFont typeface="+mj-lt"/>
              <a:buAutoNum type="romanLcPeriod"/>
            </a:pPr>
            <a:r>
              <a:rPr lang="en-US" dirty="0"/>
              <a:t>Missing Data Filing</a:t>
            </a:r>
          </a:p>
          <a:p>
            <a:pPr marL="2114550" lvl="4" indent="-285750">
              <a:buFont typeface="+mj-lt"/>
              <a:buAutoNum type="romanLcPeriod"/>
            </a:pPr>
            <a:r>
              <a:rPr lang="en-US" dirty="0"/>
              <a:t>Dataset Merging</a:t>
            </a:r>
          </a:p>
          <a:p>
            <a:pPr marL="2114550" lvl="4" indent="-285750">
              <a:buFont typeface="+mj-lt"/>
              <a:buAutoNum type="romanLcPeriod"/>
            </a:pPr>
            <a:r>
              <a:rPr lang="en-US" dirty="0"/>
              <a:t>Temporal Aggregation/Disaggregation</a:t>
            </a:r>
          </a:p>
          <a:p>
            <a:pPr marL="2114550" lvl="4" indent="-285750">
              <a:buFont typeface="+mj-lt"/>
              <a:buAutoNum type="romanLcPeriod"/>
            </a:pPr>
            <a:r>
              <a:rPr lang="en-US" dirty="0"/>
              <a:t>Spatial Aggregation/Averaging</a:t>
            </a:r>
          </a:p>
          <a:p>
            <a:pPr marL="2114550" lvl="4" indent="-285750">
              <a:buFont typeface="+mj-lt"/>
              <a:buAutoNum type="romanLcPeriod"/>
            </a:pPr>
            <a:r>
              <a:rPr lang="en-US" dirty="0" err="1"/>
              <a:t>MetInterp</a:t>
            </a:r>
            <a:r>
              <a:rPr lang="en-US" dirty="0"/>
              <a:t> Point-to-TIN/Grid Spatial Interpolation</a:t>
            </a:r>
          </a:p>
          <a:p>
            <a:pPr marL="685800" lvl="1" indent="-228600">
              <a:buFont typeface="+mj-lt"/>
              <a:buAutoNum type="arabicPeriod"/>
            </a:pPr>
            <a:r>
              <a:rPr lang="en-US" dirty="0"/>
              <a:t>Data</a:t>
            </a:r>
            <a:r>
              <a:rPr lang="en-US" baseline="0" dirty="0"/>
              <a:t> is stored in two different storage systems:</a:t>
            </a:r>
            <a:endParaRPr lang="en-US" dirty="0"/>
          </a:p>
          <a:p>
            <a:pPr marL="1143000" lvl="2" indent="-228600">
              <a:buFont typeface="+mj-lt"/>
              <a:buAutoNum type="alphaLcPeriod"/>
            </a:pPr>
            <a:r>
              <a:rPr lang="en-US" dirty="0"/>
              <a:t>CWMS Oracle database</a:t>
            </a:r>
          </a:p>
          <a:p>
            <a:pPr marL="1143000" lvl="2" indent="-228600">
              <a:buFont typeface="+mj-lt"/>
              <a:buAutoNum type="alphaLcPeriod"/>
            </a:pPr>
            <a:r>
              <a:rPr lang="en-US" dirty="0"/>
              <a:t>Remote and Local DSS files</a:t>
            </a:r>
          </a:p>
          <a:p>
            <a:pPr marL="685800" lvl="1" indent="-228600">
              <a:buFont typeface="+mj-lt"/>
              <a:buAutoNum type="arabicPeriod"/>
            </a:pPr>
            <a:r>
              <a:rPr lang="en-US" dirty="0"/>
              <a:t>CWMS Data Acquisition and Access Modes</a:t>
            </a:r>
          </a:p>
          <a:p>
            <a:pPr marL="1143000" lvl="2" indent="-228600">
              <a:buFont typeface="+mj-lt"/>
              <a:buAutoNum type="alphaLcPeriod"/>
            </a:pPr>
            <a:r>
              <a:rPr lang="en-US" dirty="0"/>
              <a:t>Data Acquisition is based on:</a:t>
            </a:r>
          </a:p>
          <a:p>
            <a:pPr marL="1657350" lvl="3" indent="-285750">
              <a:buFont typeface="+mj-lt"/>
              <a:buAutoNum type="romanLcPeriod"/>
            </a:pPr>
            <a:r>
              <a:rPr lang="en-US" dirty="0"/>
              <a:t>Realtime telemetry</a:t>
            </a:r>
          </a:p>
          <a:p>
            <a:pPr marL="1657350" lvl="3" indent="-285750">
              <a:buFont typeface="+mj-lt"/>
              <a:buAutoNum type="romanLcPeriod"/>
            </a:pPr>
            <a:r>
              <a:rPr lang="en-US" dirty="0"/>
              <a:t>Federal/State/Local Direct Data Exchange</a:t>
            </a:r>
          </a:p>
          <a:p>
            <a:pPr marL="1657350" lvl="3" indent="-285750">
              <a:buFont typeface="+mj-lt"/>
              <a:buAutoNum type="romanLcPeriod"/>
            </a:pPr>
            <a:r>
              <a:rPr lang="en-US" dirty="0"/>
              <a:t>Federal/State/Local/Public Web Services</a:t>
            </a:r>
          </a:p>
          <a:p>
            <a:pPr marL="1143000" lvl="2" indent="-228600">
              <a:buFont typeface="+mj-lt"/>
              <a:buAutoNum type="alphaLcPeriod"/>
            </a:pPr>
            <a:r>
              <a:rPr lang="en-US" dirty="0"/>
              <a:t>CWMS can run in two different “modes” to access data:</a:t>
            </a:r>
          </a:p>
          <a:p>
            <a:pPr marL="1600200" lvl="3" indent="-228600">
              <a:buFont typeface="+mj-lt"/>
              <a:buAutoNum type="alphaLcPeriod"/>
            </a:pPr>
            <a:r>
              <a:rPr lang="en-US" dirty="0"/>
              <a:t>Client-Server Mode (requires authentication)</a:t>
            </a:r>
          </a:p>
          <a:p>
            <a:pPr marL="1600200" lvl="3" indent="-228600">
              <a:buFont typeface="+mj-lt"/>
              <a:buAutoNum type="alphaLcPeriod"/>
            </a:pPr>
            <a:r>
              <a:rPr lang="en-US" dirty="0"/>
              <a:t>Local (HEC-RTS) mode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812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3974911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Cumulus is a gridded meteorological data repository that serves the Corps Water Management and Hydrologic and Hydraulic Communities of Practice.  Cumulus is a web service that provides on-demand data access through its primary website </a:t>
            </a:r>
            <a:r>
              <a:rPr lang="en-US" b="0" i="0" dirty="0">
                <a:solidFill>
                  <a:srgbClr val="172B4D"/>
                </a:solidFill>
                <a:effectLst/>
                <a:latin typeface="-apple-system"/>
                <a:hlinkClick r:id="rId3"/>
              </a:rPr>
              <a:t>https://www.cumulus.corps.cloud</a:t>
            </a:r>
            <a:r>
              <a:rPr lang="en-US" b="0" i="0" dirty="0">
                <a:solidFill>
                  <a:srgbClr val="172B4D"/>
                </a:solidFill>
                <a:effectLst/>
                <a:latin typeface="-apple-system"/>
              </a:rPr>
              <a:t> as well as an (API) that can be used by software programs or other web services to access through custom interface or automated means.  </a:t>
            </a:r>
          </a:p>
          <a:p>
            <a:pPr algn="l"/>
            <a:endParaRPr lang="en-US" b="0" i="0" dirty="0">
              <a:solidFill>
                <a:srgbClr val="172B4D"/>
              </a:solidFill>
              <a:effectLst/>
              <a:latin typeface="-apple-system"/>
            </a:endParaRPr>
          </a:p>
          <a:p>
            <a:pPr algn="l"/>
            <a:r>
              <a:rPr lang="en-US" b="0" i="0" dirty="0">
                <a:solidFill>
                  <a:srgbClr val="172B4D"/>
                </a:solidFill>
                <a:effectLst/>
                <a:latin typeface="-apple-system"/>
              </a:rPr>
              <a:t>Product – Provides a list of all available historic, real-time, and forecast meteorological parameters</a:t>
            </a:r>
          </a:p>
          <a:p>
            <a:pPr algn="l"/>
            <a:r>
              <a:rPr lang="en-US" b="0" i="0" dirty="0">
                <a:solidFill>
                  <a:srgbClr val="172B4D"/>
                </a:solidFill>
                <a:effectLst/>
                <a:latin typeface="-apple-system"/>
              </a:rPr>
              <a:t>Filtered by</a:t>
            </a:r>
          </a:p>
          <a:p>
            <a:pPr lvl="1" algn="l">
              <a:buFont typeface="Arial" panose="020B0604020202020204" pitchFamily="34" charset="0"/>
              <a:buChar char="•"/>
            </a:pPr>
            <a:r>
              <a:rPr lang="en-US" b="0" i="0" dirty="0">
                <a:solidFill>
                  <a:srgbClr val="172B4D"/>
                </a:solidFill>
                <a:effectLst/>
                <a:latin typeface="-apple-system"/>
              </a:rPr>
              <a:t>Corps Office – Filter the applicable watersheds for the selected office</a:t>
            </a:r>
          </a:p>
          <a:p>
            <a:pPr lvl="1" algn="l">
              <a:buFont typeface="Arial" panose="020B0604020202020204" pitchFamily="34" charset="0"/>
              <a:buChar char="•"/>
            </a:pPr>
            <a:r>
              <a:rPr lang="en-US" b="0" i="0" dirty="0">
                <a:solidFill>
                  <a:srgbClr val="172B4D"/>
                </a:solidFill>
                <a:effectLst/>
                <a:latin typeface="-apple-system"/>
              </a:rPr>
              <a:t>Watershed – Determines the clipping extents for the dataset download</a:t>
            </a:r>
          </a:p>
          <a:p>
            <a:pPr lvl="1" algn="l">
              <a:buFont typeface="Arial" panose="020B0604020202020204" pitchFamily="34" charset="0"/>
              <a:buChar char="•"/>
            </a:pPr>
            <a:r>
              <a:rPr lang="en-US" b="0" i="0" dirty="0">
                <a:solidFill>
                  <a:srgbClr val="172B4D"/>
                </a:solidFill>
                <a:effectLst/>
                <a:latin typeface="-apple-system"/>
              </a:rPr>
              <a:t>Time Window – Defines the start and end dates and times for the dataset download</a:t>
            </a:r>
          </a:p>
          <a:p>
            <a:pPr algn="l"/>
            <a:r>
              <a:rPr lang="en-US" b="0" i="0" dirty="0">
                <a:solidFill>
                  <a:srgbClr val="172B4D"/>
                </a:solidFill>
                <a:effectLst/>
                <a:latin typeface="-apple-system"/>
              </a:rPr>
              <a:t>Cumulus is only available through </a:t>
            </a:r>
            <a:r>
              <a:rPr lang="en-US" b="0" i="0" dirty="0" err="1">
                <a:solidFill>
                  <a:srgbClr val="172B4D"/>
                </a:solidFill>
                <a:effectLst/>
                <a:latin typeface="-apple-system"/>
              </a:rPr>
              <a:t>CorpsNet</a:t>
            </a:r>
            <a:r>
              <a:rPr lang="en-US" b="0" i="0" dirty="0">
                <a:solidFill>
                  <a:srgbClr val="172B4D"/>
                </a:solidFill>
                <a:effectLst/>
                <a:latin typeface="-apple-system"/>
              </a:rPr>
              <a:t>. And requires, CAC authentication is required to download datasets.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455815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Gridded Precipitation and Temperature Data Sources</a:t>
            </a:r>
          </a:p>
          <a:p>
            <a:pPr lvl="2">
              <a:buFont typeface="+mj-lt"/>
              <a:buNone/>
            </a:pPr>
            <a:r>
              <a:rPr lang="en-US" dirty="0"/>
              <a:t>Data Sources Overview</a:t>
            </a:r>
          </a:p>
          <a:p>
            <a:pPr lvl="3"/>
            <a:r>
              <a:rPr lang="en-US" dirty="0"/>
              <a:t>River Forecast Centers distribute grids of QPE and QPF (Quantitative Precipitation Estimate/Forecast)</a:t>
            </a:r>
          </a:p>
          <a:p>
            <a:pPr lvl="3"/>
            <a:r>
              <a:rPr lang="en-US" dirty="0"/>
              <a:t>Nationwide grids are available from several sources</a:t>
            </a:r>
          </a:p>
          <a:p>
            <a:pPr lvl="4"/>
            <a:r>
              <a:rPr lang="en-US" dirty="0"/>
              <a:t>National Digital Forecast Database (NDFD)</a:t>
            </a:r>
          </a:p>
          <a:p>
            <a:pPr lvl="4"/>
            <a:r>
              <a:rPr lang="en-US" dirty="0"/>
              <a:t>National Digital Guidance Database (NDGD)</a:t>
            </a:r>
          </a:p>
          <a:p>
            <a:pPr lvl="4"/>
            <a:r>
              <a:rPr lang="en-US" dirty="0"/>
              <a:t>National Center for Environmental Predictions (NCEP)</a:t>
            </a:r>
          </a:p>
          <a:p>
            <a:pPr lvl="4"/>
            <a:r>
              <a:rPr lang="en-US" dirty="0"/>
              <a:t>Weather Prediction Center (WPC)</a:t>
            </a:r>
          </a:p>
          <a:p>
            <a:pPr lvl="4"/>
            <a:r>
              <a:rPr lang="en-US" dirty="0"/>
              <a:t>National Operational Hydrologic Remote Sensing Center (NOHRSC)</a:t>
            </a:r>
          </a:p>
          <a:p>
            <a:pPr lvl="3"/>
            <a:r>
              <a:rPr lang="en-US" dirty="0"/>
              <a:t>Nationwide grids are collected and processed for use in CWMS at the Central Processing Center and can be distributed to your office for use in CWMS modeling</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126132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Data Sources Details</a:t>
            </a:r>
          </a:p>
          <a:p>
            <a:pPr lvl="3"/>
            <a:r>
              <a:rPr lang="en-US" dirty="0"/>
              <a:t>NDFD Precipitation Forecast (QPF)</a:t>
            </a:r>
          </a:p>
          <a:p>
            <a:pPr lvl="4"/>
            <a:r>
              <a:rPr lang="en-US" dirty="0"/>
              <a:t>From National Weather Service National Digital Forecast Database</a:t>
            </a:r>
          </a:p>
          <a:p>
            <a:pPr lvl="4"/>
            <a:r>
              <a:rPr lang="en-US" dirty="0"/>
              <a:t>Resampled to 2km SHG and stored in DSS records at CPC</a:t>
            </a:r>
          </a:p>
          <a:p>
            <a:pPr lvl="4"/>
            <a:r>
              <a:rPr lang="en-US" dirty="0"/>
              <a:t>Can be distributed to division/district offices</a:t>
            </a:r>
          </a:p>
          <a:p>
            <a:pPr lvl="4"/>
            <a:r>
              <a:rPr lang="en-US" dirty="0"/>
              <a:t>Supplement to QPF from River Forecast Center</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125827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buFont typeface="+mj-lt"/>
              <a:buNone/>
            </a:pPr>
            <a:r>
              <a:rPr lang="en-US" dirty="0"/>
              <a:t>NDFD Temperature Forecast</a:t>
            </a:r>
          </a:p>
          <a:p>
            <a:pPr lvl="4"/>
            <a:r>
              <a:rPr lang="en-US" dirty="0"/>
              <a:t>From National Weather Service National Digital Forecast Database</a:t>
            </a:r>
          </a:p>
          <a:p>
            <a:pPr lvl="4"/>
            <a:r>
              <a:rPr lang="en-US" dirty="0"/>
              <a:t>Resampled to 2km SHG and stored in DSS records at CPC</a:t>
            </a:r>
          </a:p>
          <a:p>
            <a:pPr lvl="4"/>
            <a:r>
              <a:rPr lang="en-US" dirty="0"/>
              <a:t>Can be distributed to division/district offices</a:t>
            </a:r>
          </a:p>
          <a:p>
            <a:pPr lvl="4"/>
            <a:r>
              <a:rPr lang="en-US" dirty="0"/>
              <a:t>Available for use in snow forecasts or with Gridded Hamon evaporation</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703934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buFont typeface="+mj-lt"/>
              <a:buNone/>
            </a:pPr>
            <a:r>
              <a:rPr lang="en-US" dirty="0"/>
              <a:t>SNODAS grids from NOHRSC</a:t>
            </a:r>
          </a:p>
          <a:p>
            <a:pPr lvl="4"/>
            <a:r>
              <a:rPr lang="en-US" dirty="0"/>
              <a:t>SNODAS is the primary source of gridded snow data used in CWMS snowmelt models in the Corps </a:t>
            </a:r>
          </a:p>
          <a:p>
            <a:pPr lvl="4"/>
            <a:r>
              <a:rPr lang="en-US" dirty="0"/>
              <a:t>Hourly/Daily gridded snow products for conterminous U.S.</a:t>
            </a:r>
          </a:p>
          <a:p>
            <a:pPr lvl="4"/>
            <a:r>
              <a:rPr lang="en-US" dirty="0"/>
              <a:t>Based on an energy balance snow model combined with multi-sensor snow observations</a:t>
            </a:r>
          </a:p>
          <a:p>
            <a:pPr lvl="4"/>
            <a:r>
              <a:rPr lang="en-US" dirty="0"/>
              <a:t>Spatial Resolution: 1 sq km resolution</a:t>
            </a:r>
          </a:p>
          <a:p>
            <a:pPr lvl="4"/>
            <a:r>
              <a:rPr lang="en-US" dirty="0"/>
              <a:t>Available period of record: October 2003 – Present </a:t>
            </a:r>
          </a:p>
          <a:p>
            <a:pPr lvl="4"/>
            <a:r>
              <a:rPr lang="en-US" dirty="0"/>
              <a:t>Additional information available at http://www.nohrsc.noaa.gov/ </a:t>
            </a:r>
          </a:p>
          <a:p>
            <a:pPr lvl="4"/>
            <a:r>
              <a:rPr lang="en-US" dirty="0"/>
              <a:t>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097643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82878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3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dashboard.waterdata.usgs.gov/" TargetMode="External"/><Relationship Id="rId4" Type="http://schemas.openxmlformats.org/officeDocument/2006/relationships/hyperlink" Target="https://waterdata.usgs.gov/nwis/r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umulus.corps.cloud/"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hyperlink" Target="https://water.weather.gov/ahps/rfc/rfc.php"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vlab.noaa.gov/web/mdl/ndfd" TargetMode="External"/><Relationship Id="rId5" Type="http://schemas.openxmlformats.org/officeDocument/2006/relationships/hyperlink" Target="https://nomads.ncep.noaa.gov/" TargetMode="External"/><Relationship Id="rId4" Type="http://schemas.openxmlformats.org/officeDocument/2006/relationships/hyperlink" Target="https://vlab.noaa.gov/web/mdl/nb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Real Time Data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Example </a:t>
            </a:r>
            <a:r>
              <a:rPr lang="en-US" dirty="0" err="1"/>
              <a:t>Snodas</a:t>
            </a:r>
            <a:endParaRPr lang="en-US" dirty="0"/>
          </a:p>
        </p:txBody>
      </p:sp>
      <p:sp>
        <p:nvSpPr>
          <p:cNvPr id="6" name="TextBox 5">
            <a:extLst>
              <a:ext uri="{FF2B5EF4-FFF2-40B4-BE49-F238E27FC236}">
                <a16:creationId xmlns:a16="http://schemas.microsoft.com/office/drawing/2014/main" id="{0E5796CC-CB6B-3D19-8D90-D006B0C9C3FE}"/>
              </a:ext>
            </a:extLst>
          </p:cNvPr>
          <p:cNvSpPr txBox="1"/>
          <p:nvPr/>
        </p:nvSpPr>
        <p:spPr>
          <a:xfrm>
            <a:off x="1146747" y="971426"/>
            <a:ext cx="9736111" cy="400110"/>
          </a:xfrm>
          <a:prstGeom prst="rect">
            <a:avLst/>
          </a:prstGeom>
          <a:noFill/>
        </p:spPr>
        <p:txBody>
          <a:bodyPr wrap="square" rtlCol="0">
            <a:spAutoFit/>
          </a:bodyPr>
          <a:lstStyle/>
          <a:p>
            <a:pPr lvl="1" algn="ctr"/>
            <a:r>
              <a:rPr lang="en-US" sz="2000" dirty="0"/>
              <a:t>Snow Data Assimilation System (SNODAS)</a:t>
            </a:r>
          </a:p>
        </p:txBody>
      </p:sp>
      <p:pic>
        <p:nvPicPr>
          <p:cNvPr id="7" name="Content Placeholder 3" descr="swe022104.jpg">
            <a:extLst>
              <a:ext uri="{FF2B5EF4-FFF2-40B4-BE49-F238E27FC236}">
                <a16:creationId xmlns:a16="http://schemas.microsoft.com/office/drawing/2014/main" id="{9613A155-51CE-D0CC-A476-881DBEDF89A8}"/>
              </a:ext>
            </a:extLst>
          </p:cNvPr>
          <p:cNvPicPr>
            <a:picLocks noChangeAspect="1"/>
          </p:cNvPicPr>
          <p:nvPr/>
        </p:nvPicPr>
        <p:blipFill>
          <a:blip r:embed="rId3" cstate="print"/>
          <a:stretch>
            <a:fillRect/>
          </a:stretch>
        </p:blipFill>
        <p:spPr>
          <a:xfrm>
            <a:off x="2649831" y="1715407"/>
            <a:ext cx="3255861" cy="2513607"/>
          </a:xfrm>
          <a:prstGeom prst="rect">
            <a:avLst/>
          </a:prstGeom>
          <a:ln>
            <a:noFill/>
          </a:ln>
          <a:effectLst>
            <a:outerShdw blurRad="292100" dist="139700" dir="2700000" algn="tl" rotWithShape="0">
              <a:srgbClr val="333333">
                <a:alpha val="65000"/>
              </a:srgbClr>
            </a:outerShdw>
          </a:effectLst>
        </p:spPr>
      </p:pic>
      <p:pic>
        <p:nvPicPr>
          <p:cNvPr id="8" name="Content Placeholder 3" descr="sdepth022104.jpg">
            <a:extLst>
              <a:ext uri="{FF2B5EF4-FFF2-40B4-BE49-F238E27FC236}">
                <a16:creationId xmlns:a16="http://schemas.microsoft.com/office/drawing/2014/main" id="{33D016A6-53BE-D0AB-CF71-6E5B1378C359}"/>
              </a:ext>
            </a:extLst>
          </p:cNvPr>
          <p:cNvPicPr>
            <a:picLocks noChangeAspect="1"/>
          </p:cNvPicPr>
          <p:nvPr/>
        </p:nvPicPr>
        <p:blipFill>
          <a:blip r:embed="rId4" cstate="print"/>
          <a:stretch>
            <a:fillRect/>
          </a:stretch>
        </p:blipFill>
        <p:spPr bwMode="auto">
          <a:xfrm>
            <a:off x="6014801" y="1718118"/>
            <a:ext cx="3255861" cy="2513607"/>
          </a:xfrm>
          <a:prstGeom prst="rect">
            <a:avLst/>
          </a:prstGeom>
          <a:noFill/>
          <a:ln w="9525">
            <a:noFill/>
            <a:miter lim="800000"/>
            <a:headEnd/>
            <a:tailEnd/>
          </a:ln>
          <a:effectLst>
            <a:outerShdw blurRad="292100" dist="139700" dir="2700000" algn="tl" rotWithShape="0">
              <a:srgbClr val="333333">
                <a:alpha val="65000"/>
              </a:srgbClr>
            </a:outerShdw>
          </a:effectLst>
        </p:spPr>
      </p:pic>
      <p:pic>
        <p:nvPicPr>
          <p:cNvPr id="9" name="Content Placeholder 3" descr="smelt022104.jpg">
            <a:extLst>
              <a:ext uri="{FF2B5EF4-FFF2-40B4-BE49-F238E27FC236}">
                <a16:creationId xmlns:a16="http://schemas.microsoft.com/office/drawing/2014/main" id="{0A4726F6-B790-5D8A-C17B-433214A0ECC5}"/>
              </a:ext>
            </a:extLst>
          </p:cNvPr>
          <p:cNvPicPr>
            <a:picLocks noChangeAspect="1"/>
          </p:cNvPicPr>
          <p:nvPr/>
        </p:nvPicPr>
        <p:blipFill>
          <a:blip r:embed="rId5" cstate="print"/>
          <a:stretch>
            <a:fillRect/>
          </a:stretch>
        </p:blipFill>
        <p:spPr bwMode="auto">
          <a:xfrm>
            <a:off x="2649832" y="4291691"/>
            <a:ext cx="3223216" cy="2488405"/>
          </a:xfrm>
          <a:prstGeom prst="rect">
            <a:avLst/>
          </a:prstGeom>
          <a:noFill/>
          <a:ln w="9525">
            <a:noFill/>
            <a:miter lim="800000"/>
            <a:headEnd/>
            <a:tailEnd/>
          </a:ln>
          <a:effectLst>
            <a:outerShdw blurRad="292100" dist="139700" dir="2700000" algn="tl" rotWithShape="0">
              <a:srgbClr val="333333">
                <a:alpha val="65000"/>
              </a:srgbClr>
            </a:outerShdw>
          </a:effectLst>
        </p:spPr>
      </p:pic>
      <p:pic>
        <p:nvPicPr>
          <p:cNvPr id="10" name="Content Placeholder 3" descr="coldcontent022104.jpg">
            <a:extLst>
              <a:ext uri="{FF2B5EF4-FFF2-40B4-BE49-F238E27FC236}">
                <a16:creationId xmlns:a16="http://schemas.microsoft.com/office/drawing/2014/main" id="{F6194F11-B634-0A91-E923-815B81BA365F}"/>
              </a:ext>
            </a:extLst>
          </p:cNvPr>
          <p:cNvPicPr>
            <a:picLocks noChangeAspect="1"/>
          </p:cNvPicPr>
          <p:nvPr/>
        </p:nvPicPr>
        <p:blipFill>
          <a:blip r:embed="rId6" cstate="print"/>
          <a:stretch>
            <a:fillRect/>
          </a:stretch>
        </p:blipFill>
        <p:spPr bwMode="auto">
          <a:xfrm>
            <a:off x="6014801" y="4291692"/>
            <a:ext cx="3255861" cy="2513608"/>
          </a:xfrm>
          <a:prstGeom prst="rect">
            <a:avLst/>
          </a:prstGeom>
          <a:noFill/>
          <a:ln w="9525">
            <a:noFill/>
            <a:miter lim="800000"/>
            <a:headEnd/>
            <a:tailEnd/>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374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Identify the types of real-time data and their management in CWMS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690DE-0F6E-6002-BFD1-113FC3F6E8D6}"/>
              </a:ext>
            </a:extLst>
          </p:cNvPr>
          <p:cNvSpPr>
            <a:spLocks noGrp="1"/>
          </p:cNvSpPr>
          <p:nvPr>
            <p:ph sz="quarter" idx="10"/>
          </p:nvPr>
        </p:nvSpPr>
        <p:spPr>
          <a:xfrm>
            <a:off x="1252330" y="1028700"/>
            <a:ext cx="10672970" cy="5600700"/>
          </a:xfrm>
        </p:spPr>
        <p:txBody>
          <a:bodyPr/>
          <a:lstStyle/>
          <a:p>
            <a:pPr lvl="1"/>
            <a:endParaRPr lang="en-US" dirty="0"/>
          </a:p>
          <a:p>
            <a:pPr lvl="1"/>
            <a:endParaRPr lang="en-US" dirty="0"/>
          </a:p>
          <a:p>
            <a:pPr lvl="1"/>
            <a:r>
              <a:rPr lang="en-US" dirty="0"/>
              <a:t>CWMS Real-Time Data Types &amp; Viewing</a:t>
            </a:r>
          </a:p>
          <a:p>
            <a:pPr lvl="2"/>
            <a:endParaRPr lang="en-US" dirty="0"/>
          </a:p>
          <a:p>
            <a:pPr lvl="1"/>
            <a:r>
              <a:rPr lang="en-US" dirty="0"/>
              <a:t>CWMS Data Sources</a:t>
            </a:r>
          </a:p>
          <a:p>
            <a:pPr lvl="2"/>
            <a:endParaRPr lang="en-US" dirty="0"/>
          </a:p>
          <a:p>
            <a:pPr lvl="1"/>
            <a:r>
              <a:rPr lang="en-US" dirty="0"/>
              <a:t>CWMS Data Processing</a:t>
            </a:r>
          </a:p>
          <a:p>
            <a:pPr lvl="2"/>
            <a:endParaRPr lang="en-US" dirty="0"/>
          </a:p>
          <a:p>
            <a:pPr lvl="1"/>
            <a:r>
              <a:rPr lang="en-US" dirty="0"/>
              <a:t>CWMS Data Storage Systems</a:t>
            </a:r>
          </a:p>
          <a:p>
            <a:pPr lvl="2"/>
            <a:endParaRPr lang="en-US" dirty="0"/>
          </a:p>
          <a:p>
            <a:pPr lvl="1"/>
            <a:r>
              <a:rPr lang="en-US" dirty="0"/>
              <a:t>CWMS Data Acquisition</a:t>
            </a:r>
          </a:p>
          <a:p>
            <a:pPr lvl="2"/>
            <a:endParaRPr lang="en-US" dirty="0"/>
          </a:p>
          <a:p>
            <a:endParaRPr lang="en-US" dirty="0"/>
          </a:p>
        </p:txBody>
      </p:sp>
      <p:sp>
        <p:nvSpPr>
          <p:cNvPr id="3" name="Title 2">
            <a:extLst>
              <a:ext uri="{FF2B5EF4-FFF2-40B4-BE49-F238E27FC236}">
                <a16:creationId xmlns:a16="http://schemas.microsoft.com/office/drawing/2014/main" id="{6E21BC09-0353-C024-AFA6-5E35827A3A6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82055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Sources</a:t>
            </a:r>
          </a:p>
        </p:txBody>
      </p:sp>
    </p:spTree>
    <p:extLst>
      <p:ext uri="{BB962C8B-B14F-4D97-AF65-F5344CB8AC3E}">
        <p14:creationId xmlns:p14="http://schemas.microsoft.com/office/powerpoint/2010/main" val="3944481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D771F0-D43B-3F6B-6EC9-F17FA677E60B}"/>
              </a:ext>
            </a:extLst>
          </p:cNvPr>
          <p:cNvSpPr>
            <a:spLocks noGrp="1"/>
          </p:cNvSpPr>
          <p:nvPr>
            <p:ph type="title"/>
          </p:nvPr>
        </p:nvSpPr>
        <p:spPr/>
        <p:txBody>
          <a:bodyPr/>
          <a:lstStyle/>
          <a:p>
            <a:r>
              <a:rPr lang="en-US" dirty="0"/>
              <a:t>Time Series data Sources</a:t>
            </a:r>
          </a:p>
        </p:txBody>
      </p:sp>
      <p:pic>
        <p:nvPicPr>
          <p:cNvPr id="1026" name="Picture 2" descr="Stream gage levels in The United States, relative to 30 year average.">
            <a:extLst>
              <a:ext uri="{FF2B5EF4-FFF2-40B4-BE49-F238E27FC236}">
                <a16:creationId xmlns:a16="http://schemas.microsoft.com/office/drawing/2014/main" id="{C5FEDB1B-5C48-5EDA-D610-4DDCEBEBF0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662"/>
          <a:stretch/>
        </p:blipFill>
        <p:spPr bwMode="auto">
          <a:xfrm>
            <a:off x="6397468" y="2457450"/>
            <a:ext cx="5284945" cy="31908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4F8670B3-DAD3-82DA-3EE8-B27CB22CD3D3}"/>
              </a:ext>
            </a:extLst>
          </p:cNvPr>
          <p:cNvSpPr>
            <a:spLocks noGrp="1"/>
          </p:cNvSpPr>
          <p:nvPr>
            <p:ph sz="quarter" idx="10"/>
          </p:nvPr>
        </p:nvSpPr>
        <p:spPr>
          <a:xfrm>
            <a:off x="904159" y="1271339"/>
            <a:ext cx="4495799" cy="1828925"/>
          </a:xfrm>
        </p:spPr>
        <p:txBody>
          <a:bodyPr/>
          <a:lstStyle/>
          <a:p>
            <a:pPr lvl="1"/>
            <a:r>
              <a:rPr lang="en-US" dirty="0"/>
              <a:t>USACE</a:t>
            </a:r>
          </a:p>
          <a:p>
            <a:pPr lvl="2"/>
            <a:endParaRPr lang="en-US" dirty="0"/>
          </a:p>
        </p:txBody>
      </p:sp>
      <p:sp>
        <p:nvSpPr>
          <p:cNvPr id="39" name="Content Placeholder 5">
            <a:extLst>
              <a:ext uri="{FF2B5EF4-FFF2-40B4-BE49-F238E27FC236}">
                <a16:creationId xmlns:a16="http://schemas.microsoft.com/office/drawing/2014/main" id="{50E8DC09-4896-EB12-5DF8-B979B002DCB8}"/>
              </a:ext>
            </a:extLst>
          </p:cNvPr>
          <p:cNvSpPr txBox="1">
            <a:spLocks/>
          </p:cNvSpPr>
          <p:nvPr/>
        </p:nvSpPr>
        <p:spPr bwMode="auto">
          <a:xfrm>
            <a:off x="6792042" y="1280988"/>
            <a:ext cx="4495799" cy="183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USGS</a:t>
            </a:r>
            <a:br>
              <a:rPr lang="en-US" dirty="0"/>
            </a:br>
            <a:r>
              <a:rPr lang="en-US" sz="1800" dirty="0">
                <a:hlinkClick r:id="rId4"/>
              </a:rPr>
              <a:t>https://waterdata.usgs.gov/nwis/rt</a:t>
            </a:r>
            <a:r>
              <a:rPr lang="en-US" sz="1800" dirty="0"/>
              <a:t> </a:t>
            </a:r>
            <a:br>
              <a:rPr lang="en-US" sz="1800" dirty="0"/>
            </a:br>
            <a:r>
              <a:rPr lang="en-US" sz="1800" dirty="0">
                <a:hlinkClick r:id="rId5"/>
              </a:rPr>
              <a:t>https://dashboard.waterdata.usgs.gov/</a:t>
            </a:r>
            <a:r>
              <a:rPr lang="en-US" sz="1800" dirty="0"/>
              <a:t> </a:t>
            </a:r>
            <a:endParaRPr lang="en-US" dirty="0"/>
          </a:p>
          <a:p>
            <a:pPr lvl="2"/>
            <a:endParaRPr lang="en-US" dirty="0"/>
          </a:p>
        </p:txBody>
      </p:sp>
      <p:sp>
        <p:nvSpPr>
          <p:cNvPr id="2" name="Content Placeholder 5">
            <a:extLst>
              <a:ext uri="{FF2B5EF4-FFF2-40B4-BE49-F238E27FC236}">
                <a16:creationId xmlns:a16="http://schemas.microsoft.com/office/drawing/2014/main" id="{37E4A0D7-8548-8B57-C624-F0C68F8330A8}"/>
              </a:ext>
            </a:extLst>
          </p:cNvPr>
          <p:cNvSpPr txBox="1">
            <a:spLocks/>
          </p:cNvSpPr>
          <p:nvPr/>
        </p:nvSpPr>
        <p:spPr bwMode="auto">
          <a:xfrm>
            <a:off x="6792040" y="5941156"/>
            <a:ext cx="4495799" cy="183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Other (Federal/State/Local)</a:t>
            </a:r>
          </a:p>
          <a:p>
            <a:pPr lvl="2"/>
            <a:endParaRPr lang="en-US" dirty="0"/>
          </a:p>
        </p:txBody>
      </p:sp>
      <p:pic>
        <p:nvPicPr>
          <p:cNvPr id="18" name="Picture 17">
            <a:extLst>
              <a:ext uri="{FF2B5EF4-FFF2-40B4-BE49-F238E27FC236}">
                <a16:creationId xmlns:a16="http://schemas.microsoft.com/office/drawing/2014/main" id="{1E93252F-2C5E-5AA6-B275-B1E9014952D7}"/>
              </a:ext>
            </a:extLst>
          </p:cNvPr>
          <p:cNvPicPr>
            <a:picLocks noChangeAspect="1"/>
          </p:cNvPicPr>
          <p:nvPr/>
        </p:nvPicPr>
        <p:blipFill>
          <a:blip r:embed="rId6"/>
          <a:stretch>
            <a:fillRect/>
          </a:stretch>
        </p:blipFill>
        <p:spPr>
          <a:xfrm>
            <a:off x="390680" y="1240886"/>
            <a:ext cx="5200339" cy="5090601"/>
          </a:xfrm>
          <a:prstGeom prst="rect">
            <a:avLst/>
          </a:prstGeom>
        </p:spPr>
      </p:pic>
    </p:spTree>
    <p:extLst>
      <p:ext uri="{BB962C8B-B14F-4D97-AF65-F5344CB8AC3E}">
        <p14:creationId xmlns:p14="http://schemas.microsoft.com/office/powerpoint/2010/main" val="224658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0"/>
          </p:nvPr>
        </p:nvSpPr>
        <p:spPr>
          <a:xfrm>
            <a:off x="266700" y="1556116"/>
            <a:ext cx="5829300" cy="5073284"/>
          </a:xfrm>
        </p:spPr>
        <p:txBody>
          <a:bodyPr/>
          <a:lstStyle/>
          <a:p>
            <a:pPr lvl="1"/>
            <a:r>
              <a:rPr lang="en-US" dirty="0">
                <a:hlinkClick r:id="rId3"/>
              </a:rPr>
              <a:t>https://cumulus.corps.cloud</a:t>
            </a:r>
            <a:endParaRPr lang="en-US" dirty="0"/>
          </a:p>
          <a:p>
            <a:pPr lvl="1"/>
            <a:endParaRPr lang="en-US" dirty="0"/>
          </a:p>
          <a:p>
            <a:pPr lvl="1"/>
            <a:r>
              <a:rPr lang="en-US" dirty="0"/>
              <a:t>Web service single point of meteorological data access available to USACE WM and HH&amp;C</a:t>
            </a:r>
          </a:p>
          <a:p>
            <a:pPr lvl="1"/>
            <a:endParaRPr lang="en-US" dirty="0"/>
          </a:p>
          <a:p>
            <a:pPr lvl="1"/>
            <a:r>
              <a:rPr lang="en-US" dirty="0"/>
              <a:t>Requires </a:t>
            </a:r>
            <a:r>
              <a:rPr lang="en-US" dirty="0" err="1"/>
              <a:t>CorpsNet</a:t>
            </a:r>
            <a:r>
              <a:rPr lang="en-US" dirty="0"/>
              <a:t> Access</a:t>
            </a:r>
          </a:p>
          <a:p>
            <a:pPr lvl="2"/>
            <a:r>
              <a:rPr lang="en-US" dirty="0"/>
              <a:t>Either Direct or VPN</a:t>
            </a:r>
          </a:p>
          <a:p>
            <a:pPr lvl="1"/>
            <a:endParaRPr lang="en-US" dirty="0"/>
          </a:p>
          <a:p>
            <a:pPr lvl="1"/>
            <a:r>
              <a:rPr lang="en-US" dirty="0"/>
              <a:t>Direct Cumulus extract via the CAVI</a:t>
            </a:r>
          </a:p>
          <a:p>
            <a:pPr lvl="2"/>
            <a:r>
              <a:rPr lang="en-US" sz="1600" dirty="0"/>
              <a:t>Watershed or Area of Interest extents</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Gridded data sources - Cumulus</a:t>
            </a:r>
          </a:p>
        </p:txBody>
      </p:sp>
      <p:pic>
        <p:nvPicPr>
          <p:cNvPr id="7" name="Picture 6">
            <a:extLst>
              <a:ext uri="{FF2B5EF4-FFF2-40B4-BE49-F238E27FC236}">
                <a16:creationId xmlns:a16="http://schemas.microsoft.com/office/drawing/2014/main" id="{F543D0EF-98E4-DB42-DACB-846AC6D69CAC}"/>
              </a:ext>
            </a:extLst>
          </p:cNvPr>
          <p:cNvPicPr>
            <a:picLocks noChangeAspect="1"/>
          </p:cNvPicPr>
          <p:nvPr/>
        </p:nvPicPr>
        <p:blipFill rotWithShape="1">
          <a:blip r:embed="rId4"/>
          <a:srcRect b="1252"/>
          <a:stretch/>
        </p:blipFill>
        <p:spPr>
          <a:xfrm>
            <a:off x="6188950" y="1324500"/>
            <a:ext cx="5736349" cy="2842437"/>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FD33A54C-7D68-4C1F-1984-862458659649}"/>
              </a:ext>
            </a:extLst>
          </p:cNvPr>
          <p:cNvPicPr>
            <a:picLocks noChangeAspect="1"/>
          </p:cNvPicPr>
          <p:nvPr/>
        </p:nvPicPr>
        <p:blipFill>
          <a:blip r:embed="rId5"/>
          <a:stretch>
            <a:fillRect/>
          </a:stretch>
        </p:blipFill>
        <p:spPr>
          <a:xfrm>
            <a:off x="6188950" y="4358371"/>
            <a:ext cx="5736349" cy="2194829"/>
          </a:xfrm>
          <a:prstGeom prst="rect">
            <a:avLst/>
          </a:prstGeom>
          <a:ln>
            <a:solidFill>
              <a:schemeClr val="tx1"/>
            </a:solidFill>
          </a:ln>
        </p:spPr>
      </p:pic>
    </p:spTree>
    <p:extLst>
      <p:ext uri="{BB962C8B-B14F-4D97-AF65-F5344CB8AC3E}">
        <p14:creationId xmlns:p14="http://schemas.microsoft.com/office/powerpoint/2010/main" val="3097804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5"/>
          </p:nvPr>
        </p:nvSpPr>
        <p:spPr>
          <a:xfrm>
            <a:off x="3182101" y="1114425"/>
            <a:ext cx="5721406" cy="5600700"/>
          </a:xfrm>
        </p:spPr>
        <p:txBody>
          <a:bodyPr/>
          <a:lstStyle/>
          <a:p>
            <a:pPr lvl="1"/>
            <a:r>
              <a:rPr lang="en-US" sz="2400" dirty="0"/>
              <a:t>RFC – River Forecast Center</a:t>
            </a:r>
          </a:p>
          <a:p>
            <a:pPr lvl="2"/>
            <a:r>
              <a:rPr lang="en-US" sz="1800" dirty="0">
                <a:hlinkClick r:id="rId3"/>
              </a:rPr>
              <a:t>https://water.weather.gov/ahps/rfc/rfc.php</a:t>
            </a:r>
            <a:endParaRPr lang="en-US" sz="2400" dirty="0"/>
          </a:p>
          <a:p>
            <a:pPr lvl="2"/>
            <a:endParaRPr lang="en-US" sz="2400" dirty="0"/>
          </a:p>
          <a:p>
            <a:pPr lvl="1"/>
            <a:r>
              <a:rPr lang="en-US" sz="2400" dirty="0"/>
              <a:t>NBM – National Blend of Models</a:t>
            </a:r>
          </a:p>
          <a:p>
            <a:pPr lvl="2"/>
            <a:r>
              <a:rPr lang="en-US" sz="1800" dirty="0">
                <a:hlinkClick r:id="rId4"/>
              </a:rPr>
              <a:t>https://vlab.noaa.gov/web/mdl/nbm</a:t>
            </a:r>
            <a:r>
              <a:rPr lang="en-US" sz="2400" dirty="0"/>
              <a:t> </a:t>
            </a:r>
          </a:p>
          <a:p>
            <a:pPr lvl="2"/>
            <a:endParaRPr lang="en-US" sz="2400" dirty="0"/>
          </a:p>
          <a:p>
            <a:pPr lvl="1"/>
            <a:r>
              <a:rPr lang="en-US" sz="2400" dirty="0"/>
              <a:t>NCEP – National Center for Environmental Predictions</a:t>
            </a:r>
          </a:p>
          <a:p>
            <a:pPr lvl="2"/>
            <a:r>
              <a:rPr lang="en-US" sz="1800" dirty="0">
                <a:hlinkClick r:id="rId5"/>
              </a:rPr>
              <a:t>https://nomads.ncep.noaa.gov</a:t>
            </a:r>
            <a:endParaRPr lang="en-US" sz="2400" dirty="0"/>
          </a:p>
          <a:p>
            <a:pPr lvl="1"/>
            <a:endParaRPr lang="en-US" sz="2400" dirty="0"/>
          </a:p>
          <a:p>
            <a:pPr lvl="1"/>
            <a:r>
              <a:rPr lang="en-US" sz="2400" dirty="0"/>
              <a:t>NDFD – National Digital     Forecasting Database</a:t>
            </a:r>
          </a:p>
          <a:p>
            <a:pPr lvl="2"/>
            <a:r>
              <a:rPr lang="en-US" sz="1800" dirty="0">
                <a:hlinkClick r:id="rId6"/>
              </a:rPr>
              <a:t>https://vlab.noaa.gov/web/mdl/ndfd</a:t>
            </a:r>
            <a:endParaRPr lang="en-US" sz="2400" dirty="0"/>
          </a:p>
          <a:p>
            <a:pPr lvl="2"/>
            <a:endParaRPr lang="en-US" sz="2400" dirty="0"/>
          </a:p>
        </p:txBody>
      </p:sp>
      <p:sp>
        <p:nvSpPr>
          <p:cNvPr id="6" name="Content Placeholder 5">
            <a:extLst>
              <a:ext uri="{FF2B5EF4-FFF2-40B4-BE49-F238E27FC236}">
                <a16:creationId xmlns:a16="http://schemas.microsoft.com/office/drawing/2014/main" id="{D103BCC7-E052-8D5A-D28F-1B2505A50B93}"/>
              </a:ext>
            </a:extLst>
          </p:cNvPr>
          <p:cNvSpPr>
            <a:spLocks noGrp="1"/>
          </p:cNvSpPr>
          <p:nvPr>
            <p:ph sz="quarter" idx="19"/>
          </p:nvPr>
        </p:nvSpPr>
        <p:spPr>
          <a:xfrm>
            <a:off x="375313" y="1114425"/>
            <a:ext cx="5721406" cy="5600700"/>
          </a:xfrm>
        </p:spPr>
        <p:txBody>
          <a:bodyPr/>
          <a:lstStyle/>
          <a:p>
            <a:pPr lvl="2"/>
            <a:endParaRPr lang="en-US" sz="2400" dirty="0"/>
          </a:p>
          <a:p>
            <a:pPr marL="227013" lvl="2" indent="0">
              <a:buNone/>
            </a:pPr>
            <a:endParaRPr lang="en-US" sz="2400" dirty="0"/>
          </a:p>
          <a:p>
            <a:pPr marL="227013" lvl="2" indent="0">
              <a:buNone/>
            </a:pPr>
            <a:endParaRPr lang="en-US" sz="2400" dirty="0"/>
          </a:p>
          <a:p>
            <a:pPr marL="227013" lvl="2" indent="0">
              <a:buNone/>
            </a:pPr>
            <a:endParaRPr lang="en-US" sz="2400" dirty="0"/>
          </a:p>
          <a:p>
            <a:pPr marL="227013" lvl="2" indent="0">
              <a:buNone/>
            </a:pPr>
            <a:endParaRPr lang="en-US" sz="2000"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Additional Gridded data sources </a:t>
            </a:r>
          </a:p>
        </p:txBody>
      </p:sp>
    </p:spTree>
    <p:extLst>
      <p:ext uri="{BB962C8B-B14F-4D97-AF65-F5344CB8AC3E}">
        <p14:creationId xmlns:p14="http://schemas.microsoft.com/office/powerpoint/2010/main" val="2223970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Precipitation forecast (QPF)</a:t>
            </a:r>
          </a:p>
        </p:txBody>
      </p:sp>
      <p:pic>
        <p:nvPicPr>
          <p:cNvPr id="7" name="Picture 6">
            <a:extLst>
              <a:ext uri="{FF2B5EF4-FFF2-40B4-BE49-F238E27FC236}">
                <a16:creationId xmlns:a16="http://schemas.microsoft.com/office/drawing/2014/main" id="{1114677F-C420-7D0C-16CB-DB9B2C5AE253}"/>
              </a:ext>
            </a:extLst>
          </p:cNvPr>
          <p:cNvPicPr>
            <a:picLocks noChangeAspect="1"/>
          </p:cNvPicPr>
          <p:nvPr/>
        </p:nvPicPr>
        <p:blipFill rotWithShape="1">
          <a:blip r:embed="rId3"/>
          <a:srcRect l="3794" t="21865" r="29566" b="17716"/>
          <a:stretch/>
        </p:blipFill>
        <p:spPr>
          <a:xfrm>
            <a:off x="2000795" y="1200150"/>
            <a:ext cx="8076656" cy="50011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9230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9049ED3-4284-569D-F466-0A344AF497C2}"/>
              </a:ext>
            </a:extLst>
          </p:cNvPr>
          <p:cNvPicPr>
            <a:picLocks noChangeAspect="1"/>
          </p:cNvPicPr>
          <p:nvPr/>
        </p:nvPicPr>
        <p:blipFill>
          <a:blip r:embed="rId3"/>
          <a:stretch>
            <a:fillRect/>
          </a:stretch>
        </p:blipFill>
        <p:spPr>
          <a:xfrm>
            <a:off x="2000795" y="1200150"/>
            <a:ext cx="8076656" cy="50011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Temperature Forecast (</a:t>
            </a:r>
            <a:r>
              <a:rPr lang="en-US" dirty="0" err="1"/>
              <a:t>QTf</a:t>
            </a:r>
            <a:r>
              <a:rPr lang="en-US" dirty="0"/>
              <a:t>)</a:t>
            </a:r>
          </a:p>
        </p:txBody>
      </p:sp>
    </p:spTree>
    <p:extLst>
      <p:ext uri="{BB962C8B-B14F-4D97-AF65-F5344CB8AC3E}">
        <p14:creationId xmlns:p14="http://schemas.microsoft.com/office/powerpoint/2010/main" val="3408414103"/>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26509</TotalTime>
  <Words>880</Words>
  <Application>Microsoft Office PowerPoint</Application>
  <PresentationFormat>Widescreen</PresentationFormat>
  <Paragraphs>141</Paragraphs>
  <Slides>11</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-apple-system</vt:lpstr>
      <vt:lpstr>Arial</vt:lpstr>
      <vt:lpstr>Calibri</vt:lpstr>
      <vt:lpstr>Wingdings</vt:lpstr>
      <vt:lpstr>1_HEC</vt:lpstr>
      <vt:lpstr>2_IWR-HEC</vt:lpstr>
      <vt:lpstr>3_Army</vt:lpstr>
      <vt:lpstr>Real Time Data IN CWMS</vt:lpstr>
      <vt:lpstr>objective</vt:lpstr>
      <vt:lpstr>Overview</vt:lpstr>
      <vt:lpstr>CWMS Data Sources</vt:lpstr>
      <vt:lpstr>Time Series data Sources</vt:lpstr>
      <vt:lpstr>Gridded data sources - Cumulus</vt:lpstr>
      <vt:lpstr>Additional Gridded data sources </vt:lpstr>
      <vt:lpstr>Precipitation forecast (QPF)</vt:lpstr>
      <vt:lpstr>Temperature Forecast (QTf)</vt:lpstr>
      <vt:lpstr>Example Snodas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653</cp:revision>
  <dcterms:created xsi:type="dcterms:W3CDTF">2017-02-20T05:10:01Z</dcterms:created>
  <dcterms:modified xsi:type="dcterms:W3CDTF">2025-01-17T19:44:35Z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