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media/image10.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8"/>
  </p:notesMasterIdLst>
  <p:handoutMasterIdLst>
    <p:handoutMasterId r:id="rId19"/>
  </p:handoutMasterIdLst>
  <p:sldIdLst>
    <p:sldId id="453" r:id="rId7"/>
    <p:sldId id="292" r:id="rId8"/>
    <p:sldId id="603" r:id="rId9"/>
    <p:sldId id="593" r:id="rId10"/>
    <p:sldId id="590" r:id="rId11"/>
    <p:sldId id="608" r:id="rId12"/>
    <p:sldId id="622" r:id="rId13"/>
    <p:sldId id="621" r:id="rId14"/>
    <p:sldId id="595" r:id="rId15"/>
    <p:sldId id="623" r:id="rId16"/>
    <p:sldId id="44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8" autoAdjust="0"/>
    <p:restoredTop sz="97436" autoAdjust="0"/>
  </p:normalViewPr>
  <p:slideViewPr>
    <p:cSldViewPr snapToGrid="0">
      <p:cViewPr varScale="1">
        <p:scale>
          <a:sx n="61" d="100"/>
          <a:sy n="61" d="100"/>
        </p:scale>
        <p:origin x="84" y="252"/>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1/17/2025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lphaUcPeriod" startAt="2"/>
            </a:pPr>
            <a:r>
              <a:rPr lang="en-US" dirty="0"/>
              <a:t>Overview</a:t>
            </a:r>
          </a:p>
          <a:p>
            <a:pPr marL="685800" lvl="1" indent="-228600">
              <a:buFont typeface="+mj-lt"/>
              <a:buAutoNum type="arabicPeriod"/>
            </a:pPr>
            <a:r>
              <a:rPr lang="en-US" dirty="0"/>
              <a:t>There are two categories </a:t>
            </a:r>
            <a:r>
              <a:rPr lang="en-US" baseline="0" dirty="0"/>
              <a:t>of </a:t>
            </a:r>
            <a:r>
              <a:rPr lang="en-US" dirty="0"/>
              <a:t>real-time</a:t>
            </a:r>
            <a:r>
              <a:rPr lang="en-US" baseline="0" dirty="0"/>
              <a:t> data:</a:t>
            </a:r>
            <a:endParaRPr lang="en-US" dirty="0"/>
          </a:p>
          <a:p>
            <a:pPr marL="1143000" lvl="2" indent="-228600">
              <a:buFont typeface="+mj-lt"/>
              <a:buAutoNum type="alphaLcPeriod"/>
            </a:pPr>
            <a:r>
              <a:rPr lang="en-US" dirty="0"/>
              <a:t>Time Series</a:t>
            </a:r>
          </a:p>
          <a:p>
            <a:pPr marL="1143000" lvl="2" indent="-228600">
              <a:buFont typeface="+mj-lt"/>
              <a:buAutoNum type="alphaLcPeriod"/>
            </a:pPr>
            <a:r>
              <a:rPr lang="en-US" dirty="0"/>
              <a:t>Grids</a:t>
            </a:r>
          </a:p>
          <a:p>
            <a:pPr marL="685800" lvl="1" indent="-228600">
              <a:buFont typeface="+mj-lt"/>
              <a:buAutoNum type="arabicPeriod"/>
            </a:pPr>
            <a:r>
              <a:rPr lang="en-US" dirty="0"/>
              <a:t>CWMS Data Sources include:</a:t>
            </a:r>
          </a:p>
          <a:p>
            <a:pPr marL="1143000" lvl="2" indent="-228600">
              <a:buFont typeface="+mj-lt"/>
              <a:buAutoNum type="alphaLcPeriod"/>
            </a:pPr>
            <a:r>
              <a:rPr lang="en-US" dirty="0"/>
              <a:t>USGS and USACE gaging station networks</a:t>
            </a:r>
          </a:p>
          <a:p>
            <a:pPr marL="1143000" lvl="2" indent="-228600">
              <a:buFont typeface="+mj-lt"/>
              <a:buAutoNum type="alphaLcPeriod"/>
            </a:pPr>
            <a:r>
              <a:rPr lang="en-US" dirty="0"/>
              <a:t>National Weather Service meteorological data products</a:t>
            </a:r>
          </a:p>
          <a:p>
            <a:pPr marL="1657350" lvl="3" indent="-285750">
              <a:buFont typeface="+mj-lt"/>
              <a:buAutoNum type="romanLcPeriod"/>
            </a:pPr>
            <a:r>
              <a:rPr lang="en-US" dirty="0"/>
              <a:t>USACE Cumulus gridded data web service</a:t>
            </a:r>
          </a:p>
          <a:p>
            <a:pPr marL="1143000" lvl="2" indent="-228600">
              <a:buFont typeface="+mj-lt"/>
              <a:buAutoNum type="alphaLcPeriod"/>
            </a:pPr>
            <a:r>
              <a:rPr lang="en-US" dirty="0"/>
              <a:t>Other agencies gaging station networks</a:t>
            </a:r>
          </a:p>
          <a:p>
            <a:pPr marL="685800" lvl="1" indent="-228600">
              <a:buFont typeface="+mj-lt"/>
              <a:buAutoNum type="arabicPeriod"/>
            </a:pPr>
            <a:r>
              <a:rPr lang="en-US" dirty="0"/>
              <a:t>CWMS Data Processing is done through manual and automated means for:</a:t>
            </a:r>
          </a:p>
          <a:p>
            <a:pPr marL="1143000" lvl="2" indent="-228600">
              <a:buFont typeface="+mj-lt"/>
              <a:buAutoNum type="alphaLcPeriod"/>
            </a:pPr>
            <a:r>
              <a:rPr lang="en-US" dirty="0"/>
              <a:t>Time Series Data</a:t>
            </a:r>
          </a:p>
          <a:p>
            <a:pPr marL="1657350" lvl="3" indent="-285750">
              <a:buFont typeface="+mj-lt"/>
              <a:buAutoNum type="romanLcPeriod"/>
            </a:pPr>
            <a:r>
              <a:rPr lang="en-US" dirty="0"/>
              <a:t>Manual Data Quality Control through the CWMS/</a:t>
            </a:r>
            <a:r>
              <a:rPr lang="en-US" dirty="0" err="1"/>
              <a:t>CWMSVue</a:t>
            </a:r>
            <a:r>
              <a:rPr lang="en-US" dirty="0"/>
              <a:t> Validation Editor</a:t>
            </a:r>
          </a:p>
          <a:p>
            <a:pPr marL="1657350" lvl="3" indent="-285750">
              <a:buFont typeface="+mj-lt"/>
              <a:buAutoNum type="romanLcPeriod"/>
            </a:pPr>
            <a:r>
              <a:rPr lang="en-US" dirty="0" err="1"/>
              <a:t>OpenDCS</a:t>
            </a:r>
            <a:r>
              <a:rPr lang="en-US" dirty="0"/>
              <a:t> CWMS Computational Processor (CCP)</a:t>
            </a:r>
          </a:p>
          <a:p>
            <a:pPr marL="1657350" lvl="3" indent="-285750">
              <a:buFont typeface="+mj-lt"/>
              <a:buAutoNum type="romanLcPeriod"/>
            </a:pPr>
            <a:r>
              <a:rPr lang="en-US" dirty="0"/>
              <a:t>DSS Scripting</a:t>
            </a:r>
          </a:p>
          <a:p>
            <a:pPr marL="1200150" lvl="2" indent="-285750">
              <a:buFont typeface="+mj-lt"/>
              <a:buAutoNum type="alphaLcPeriod"/>
            </a:pPr>
            <a:r>
              <a:rPr lang="en-US" dirty="0"/>
              <a:t>Gridded Data</a:t>
            </a:r>
          </a:p>
          <a:p>
            <a:pPr marL="1657350" lvl="3" indent="-285750">
              <a:buFont typeface="+mj-lt"/>
              <a:buAutoNum type="alphaLcPeriod"/>
            </a:pPr>
            <a:r>
              <a:rPr lang="en-US" dirty="0"/>
              <a:t>Manual Edits using HEC-</a:t>
            </a:r>
            <a:r>
              <a:rPr lang="en-US" dirty="0" err="1"/>
              <a:t>MetVue</a:t>
            </a:r>
            <a:r>
              <a:rPr lang="en-US" dirty="0"/>
              <a:t> Interactive Features</a:t>
            </a:r>
          </a:p>
          <a:p>
            <a:pPr marL="1657350" lvl="3" indent="-285750">
              <a:buFont typeface="+mj-lt"/>
              <a:buAutoNum type="alphaLcPeriod"/>
            </a:pPr>
            <a:r>
              <a:rPr lang="en-US" dirty="0"/>
              <a:t>Automatic Processing based on HEC-</a:t>
            </a:r>
            <a:r>
              <a:rPr lang="en-US" dirty="0" err="1"/>
              <a:t>MetVue</a:t>
            </a:r>
            <a:r>
              <a:rPr lang="en-US" dirty="0"/>
              <a:t> project and session settings</a:t>
            </a:r>
          </a:p>
          <a:p>
            <a:pPr marL="2114550" lvl="4" indent="-285750">
              <a:buFont typeface="+mj-lt"/>
              <a:buAutoNum type="romanLcPeriod"/>
            </a:pPr>
            <a:r>
              <a:rPr lang="en-US" dirty="0"/>
              <a:t>Missing Data Filing</a:t>
            </a:r>
          </a:p>
          <a:p>
            <a:pPr marL="2114550" lvl="4" indent="-285750">
              <a:buFont typeface="+mj-lt"/>
              <a:buAutoNum type="romanLcPeriod"/>
            </a:pPr>
            <a:r>
              <a:rPr lang="en-US" dirty="0"/>
              <a:t>Dataset Merging</a:t>
            </a:r>
          </a:p>
          <a:p>
            <a:pPr marL="2114550" lvl="4" indent="-285750">
              <a:buFont typeface="+mj-lt"/>
              <a:buAutoNum type="romanLcPeriod"/>
            </a:pPr>
            <a:r>
              <a:rPr lang="en-US" dirty="0"/>
              <a:t>Temporal Aggregation/Disaggregation</a:t>
            </a:r>
          </a:p>
          <a:p>
            <a:pPr marL="2114550" lvl="4" indent="-285750">
              <a:buFont typeface="+mj-lt"/>
              <a:buAutoNum type="romanLcPeriod"/>
            </a:pPr>
            <a:r>
              <a:rPr lang="en-US" dirty="0"/>
              <a:t>Spatial Aggregation/Averaging</a:t>
            </a:r>
          </a:p>
          <a:p>
            <a:pPr marL="2114550" lvl="4" indent="-285750">
              <a:buFont typeface="+mj-lt"/>
              <a:buAutoNum type="romanLcPeriod"/>
            </a:pPr>
            <a:r>
              <a:rPr lang="en-US" dirty="0" err="1"/>
              <a:t>MetInterp</a:t>
            </a:r>
            <a:r>
              <a:rPr lang="en-US" dirty="0"/>
              <a:t> Point-to-TIN/Grid Spatial Interpolation</a:t>
            </a:r>
          </a:p>
          <a:p>
            <a:pPr marL="685800" lvl="1" indent="-228600">
              <a:buFont typeface="+mj-lt"/>
              <a:buAutoNum type="arabicPeriod"/>
            </a:pPr>
            <a:r>
              <a:rPr lang="en-US" dirty="0"/>
              <a:t>Data</a:t>
            </a:r>
            <a:r>
              <a:rPr lang="en-US" baseline="0" dirty="0"/>
              <a:t> is stored in two different storage systems:</a:t>
            </a:r>
            <a:endParaRPr lang="en-US" dirty="0"/>
          </a:p>
          <a:p>
            <a:pPr marL="1143000" lvl="2" indent="-228600">
              <a:buFont typeface="+mj-lt"/>
              <a:buAutoNum type="alphaLcPeriod"/>
            </a:pPr>
            <a:r>
              <a:rPr lang="en-US" dirty="0"/>
              <a:t>CWMS Oracle database</a:t>
            </a:r>
          </a:p>
          <a:p>
            <a:pPr marL="1143000" lvl="2" indent="-228600">
              <a:buFont typeface="+mj-lt"/>
              <a:buAutoNum type="alphaLcPeriod"/>
            </a:pPr>
            <a:r>
              <a:rPr lang="en-US" dirty="0"/>
              <a:t>Remote and Local DSS files</a:t>
            </a:r>
          </a:p>
          <a:p>
            <a:pPr marL="685800" lvl="1" indent="-228600">
              <a:buFont typeface="+mj-lt"/>
              <a:buAutoNum type="arabicPeriod"/>
            </a:pPr>
            <a:r>
              <a:rPr lang="en-US" dirty="0"/>
              <a:t>CWMS Data Acquisition and Access Modes</a:t>
            </a:r>
          </a:p>
          <a:p>
            <a:pPr marL="1143000" lvl="2" indent="-228600">
              <a:buFont typeface="+mj-lt"/>
              <a:buAutoNum type="alphaLcPeriod"/>
            </a:pPr>
            <a:r>
              <a:rPr lang="en-US" dirty="0"/>
              <a:t>Data Acquisition is based on:</a:t>
            </a:r>
          </a:p>
          <a:p>
            <a:pPr marL="1657350" lvl="3" indent="-285750">
              <a:buFont typeface="+mj-lt"/>
              <a:buAutoNum type="romanLcPeriod"/>
            </a:pPr>
            <a:r>
              <a:rPr lang="en-US" dirty="0"/>
              <a:t>Realtime telemetry</a:t>
            </a:r>
          </a:p>
          <a:p>
            <a:pPr marL="1657350" lvl="3" indent="-285750">
              <a:buFont typeface="+mj-lt"/>
              <a:buAutoNum type="romanLcPeriod"/>
            </a:pPr>
            <a:r>
              <a:rPr lang="en-US" dirty="0"/>
              <a:t>Federal/State/Local Direct Data Exchange</a:t>
            </a:r>
          </a:p>
          <a:p>
            <a:pPr marL="1657350" lvl="3" indent="-285750">
              <a:buFont typeface="+mj-lt"/>
              <a:buAutoNum type="romanLcPeriod"/>
            </a:pPr>
            <a:r>
              <a:rPr lang="en-US" dirty="0"/>
              <a:t>Federal/State/Local/Public Web Services</a:t>
            </a:r>
          </a:p>
          <a:p>
            <a:pPr marL="1143000" lvl="2" indent="-228600">
              <a:buFont typeface="+mj-lt"/>
              <a:buAutoNum type="alphaLcPeriod"/>
            </a:pPr>
            <a:r>
              <a:rPr lang="en-US" dirty="0"/>
              <a:t>CWMS can run in two different “modes” to access data:</a:t>
            </a:r>
          </a:p>
          <a:p>
            <a:pPr marL="1600200" lvl="3" indent="-228600">
              <a:buFont typeface="+mj-lt"/>
              <a:buAutoNum type="alphaLcPeriod"/>
            </a:pPr>
            <a:r>
              <a:rPr lang="en-US" dirty="0"/>
              <a:t>Client-Server Mode (requires authentication)</a:t>
            </a:r>
          </a:p>
          <a:p>
            <a:pPr marL="1600200" lvl="3" indent="-228600">
              <a:buFont typeface="+mj-lt"/>
              <a:buAutoNum type="alphaLcPeriod"/>
            </a:pPr>
            <a:r>
              <a:rPr lang="en-US" dirty="0"/>
              <a:t>Local (HEC-RTS) mode</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1548127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Real-Time Data Types</a:t>
            </a:r>
          </a:p>
          <a:p>
            <a:pPr lvl="2">
              <a:buFont typeface="+mj-lt"/>
              <a:buNone/>
            </a:pPr>
            <a:r>
              <a:rPr lang="en-US" dirty="0"/>
              <a:t>Time-Series are obtained and transformed in a variety of ways</a:t>
            </a:r>
          </a:p>
          <a:p>
            <a:pPr lvl="3"/>
            <a:r>
              <a:rPr lang="en-US" dirty="0"/>
              <a:t>Time-series can be obtained from direct observation or derived</a:t>
            </a:r>
          </a:p>
          <a:p>
            <a:pPr lvl="4"/>
            <a:r>
              <a:rPr lang="en-US" dirty="0">
                <a:cs typeface="Times New Roman" panose="02020603050405020304" pitchFamily="18" charset="0"/>
              </a:rPr>
              <a:t>Examples of time-series data from direct observations </a:t>
            </a:r>
          </a:p>
          <a:p>
            <a:pPr lvl="5"/>
            <a:r>
              <a:rPr lang="en-US" dirty="0">
                <a:latin typeface="Times New Roman" panose="02020603050405020304" pitchFamily="18" charset="0"/>
                <a:cs typeface="Times New Roman" panose="02020603050405020304" pitchFamily="18" charset="0"/>
              </a:rPr>
              <a:t>River stage gage</a:t>
            </a:r>
          </a:p>
          <a:p>
            <a:pPr lvl="5"/>
            <a:r>
              <a:rPr lang="en-US" dirty="0">
                <a:latin typeface="Times New Roman" panose="02020603050405020304" pitchFamily="18" charset="0"/>
                <a:cs typeface="Times New Roman" panose="02020603050405020304" pitchFamily="18" charset="0"/>
              </a:rPr>
              <a:t>Precipitation gage</a:t>
            </a:r>
          </a:p>
          <a:p>
            <a:pPr lvl="5"/>
            <a:r>
              <a:rPr lang="en-US" dirty="0">
                <a:latin typeface="Times New Roman" panose="02020603050405020304" pitchFamily="18" charset="0"/>
                <a:cs typeface="Times New Roman" panose="02020603050405020304" pitchFamily="18" charset="0"/>
              </a:rPr>
              <a:t>Thermometer</a:t>
            </a:r>
          </a:p>
          <a:p>
            <a:pPr lvl="4"/>
            <a:r>
              <a:rPr lang="en-US" dirty="0">
                <a:cs typeface="Times New Roman" panose="02020603050405020304" pitchFamily="18" charset="0"/>
              </a:rPr>
              <a:t>Examples of time-series derived using direct observations and computations</a:t>
            </a:r>
          </a:p>
          <a:p>
            <a:pPr lvl="5"/>
            <a:r>
              <a:rPr lang="en-US" dirty="0">
                <a:latin typeface="Times New Roman" panose="02020603050405020304" pitchFamily="18" charset="0"/>
                <a:cs typeface="Times New Roman" panose="02020603050405020304" pitchFamily="18" charset="0"/>
              </a:rPr>
              <a:t>Flow from stage &amp; stage-flow rating</a:t>
            </a:r>
          </a:p>
          <a:p>
            <a:pPr lvl="5"/>
            <a:r>
              <a:rPr lang="en-US" dirty="0">
                <a:latin typeface="Times New Roman" panose="02020603050405020304" pitchFamily="18" charset="0"/>
                <a:cs typeface="Times New Roman" panose="02020603050405020304" pitchFamily="18" charset="0"/>
              </a:rPr>
              <a:t>Storage from elevation &amp; elevation-storage curve</a:t>
            </a:r>
          </a:p>
          <a:p>
            <a:pPr lvl="3"/>
            <a:r>
              <a:rPr lang="en-US" dirty="0">
                <a:cs typeface="Times New Roman" panose="02020603050405020304" pitchFamily="18" charset="0"/>
              </a:rPr>
              <a:t>There are several tools available for processing and </a:t>
            </a:r>
            <a:r>
              <a:rPr lang="en-US" dirty="0" err="1">
                <a:cs typeface="Times New Roman" panose="02020603050405020304" pitchFamily="18" charset="0"/>
              </a:rPr>
              <a:t>modifiying</a:t>
            </a:r>
            <a:r>
              <a:rPr lang="en-US" dirty="0">
                <a:cs typeface="Times New Roman" panose="02020603050405020304" pitchFamily="18" charset="0"/>
              </a:rPr>
              <a:t> time series </a:t>
            </a:r>
            <a:r>
              <a:rPr lang="en-US" dirty="0"/>
              <a:t>data.</a:t>
            </a:r>
          </a:p>
          <a:p>
            <a:pPr lvl="4"/>
            <a:r>
              <a:rPr lang="en-US" dirty="0"/>
              <a:t>CWMS and </a:t>
            </a:r>
            <a:r>
              <a:rPr lang="en-US" dirty="0" err="1"/>
              <a:t>CWMSVue</a:t>
            </a:r>
            <a:r>
              <a:rPr lang="en-US" dirty="0"/>
              <a:t> Data Validation Editor</a:t>
            </a:r>
          </a:p>
          <a:p>
            <a:pPr lvl="4"/>
            <a:r>
              <a:rPr lang="en-US" dirty="0"/>
              <a:t>CWMS Computational Processor (CCP)</a:t>
            </a:r>
          </a:p>
          <a:p>
            <a:pPr lvl="4"/>
            <a:r>
              <a:rPr lang="en-US" dirty="0"/>
              <a:t>DSS Math functions and Scripts</a:t>
            </a:r>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10298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buFont typeface="+mj-lt"/>
              <a:buNone/>
            </a:pPr>
            <a:r>
              <a:rPr lang="en-US" dirty="0"/>
              <a:t>Grids are obtained and transformed in a variety of ways</a:t>
            </a:r>
          </a:p>
          <a:p>
            <a:pPr lvl="3"/>
            <a:r>
              <a:rPr lang="en-US" dirty="0"/>
              <a:t>Grids can be obtained from direct observations</a:t>
            </a:r>
          </a:p>
          <a:p>
            <a:pPr lvl="4"/>
            <a:r>
              <a:rPr lang="en-US" dirty="0"/>
              <a:t>RADAR</a:t>
            </a:r>
          </a:p>
          <a:p>
            <a:pPr lvl="4"/>
            <a:r>
              <a:rPr lang="en-US" dirty="0"/>
              <a:t>Remote Sensing (from Satellite or Aircraft)</a:t>
            </a:r>
          </a:p>
          <a:p>
            <a:pPr lvl="3"/>
            <a:r>
              <a:rPr lang="en-US" dirty="0"/>
              <a:t>Grids can be derived from direct observations (point or gridded).</a:t>
            </a:r>
          </a:p>
          <a:p>
            <a:pPr lvl="4"/>
            <a:r>
              <a:rPr lang="en-US" dirty="0"/>
              <a:t>Interpretation of Remote Sensing products</a:t>
            </a:r>
          </a:p>
          <a:p>
            <a:pPr lvl="4"/>
            <a:r>
              <a:rPr lang="en-US" dirty="0"/>
              <a:t>Interpolation from point measurements to TIN (Triangulated Irregular Network) and Grid.</a:t>
            </a:r>
          </a:p>
          <a:p>
            <a:pPr lvl="4"/>
            <a:r>
              <a:rPr lang="en-US" dirty="0"/>
              <a:t>There are many derived grids available from Weather Service Models/Processes</a:t>
            </a:r>
          </a:p>
          <a:p>
            <a:pPr lvl="5"/>
            <a:r>
              <a:rPr lang="en-US" dirty="0"/>
              <a:t>RTMA (Real-Time-</a:t>
            </a:r>
            <a:r>
              <a:rPr lang="en-US" dirty="0" err="1"/>
              <a:t>Mezzoscale</a:t>
            </a:r>
            <a:r>
              <a:rPr lang="en-US" dirty="0"/>
              <a:t>-Analysis)</a:t>
            </a:r>
          </a:p>
          <a:p>
            <a:pPr lvl="5"/>
            <a:r>
              <a:rPr lang="en-US" dirty="0"/>
              <a:t>MRMS (Multi-Radar-Multi-Sensor)</a:t>
            </a:r>
          </a:p>
          <a:p>
            <a:pPr lvl="5"/>
            <a:r>
              <a:rPr lang="en-US" dirty="0"/>
              <a:t>SNODAS (</a:t>
            </a:r>
            <a:r>
              <a:rPr lang="en-US" dirty="0" err="1"/>
              <a:t>SNOw</a:t>
            </a:r>
            <a:r>
              <a:rPr lang="en-US" dirty="0"/>
              <a:t> Data Assimilation System)</a:t>
            </a:r>
          </a:p>
          <a:p>
            <a:pPr lvl="5"/>
            <a:r>
              <a:rPr lang="en-US" dirty="0"/>
              <a:t>HRRR (High-Resolution-Rapid-Refresh)</a:t>
            </a:r>
          </a:p>
          <a:p>
            <a:pPr lvl="5"/>
            <a:r>
              <a:rPr lang="en-US" dirty="0"/>
              <a:t>Others</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HEC-</a:t>
            </a:r>
            <a:r>
              <a:rPr lang="en-US" dirty="0" err="1"/>
              <a:t>MetVue</a:t>
            </a:r>
            <a:r>
              <a:rPr lang="en-US" dirty="0"/>
              <a:t> offers a number of spatial data processing methods:</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	Missing Data Filing</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	Dataset Merging</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	Temporal Aggregation/Disaggregation</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	Spatial Aggregation/Averaging</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	TIN-to-Grid and Grid-to-TIN</a:t>
            </a:r>
          </a:p>
          <a:p>
            <a:pPr marL="1371600" marR="0" lvl="3" indent="0" algn="l" defTabSz="914400" rtl="0" eaLnBrk="1" fontAlgn="auto" latinLnBrk="0" hangingPunct="1">
              <a:lnSpc>
                <a:spcPct val="100000"/>
              </a:lnSpc>
              <a:spcBef>
                <a:spcPts val="0"/>
              </a:spcBef>
              <a:spcAft>
                <a:spcPts val="0"/>
              </a:spcAft>
              <a:buClrTx/>
              <a:buSzTx/>
              <a:buFontTx/>
              <a:buNone/>
              <a:tabLst/>
              <a:defRPr/>
            </a:pPr>
            <a:endParaRPr lang="en-US" dirty="0"/>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HEC-</a:t>
            </a:r>
            <a:r>
              <a:rPr lang="en-US" dirty="0" err="1"/>
              <a:t>MetVue</a:t>
            </a:r>
            <a:r>
              <a:rPr lang="en-US" dirty="0"/>
              <a:t> also provides for Point-to-TIN or Point-to-Grid </a:t>
            </a:r>
            <a:r>
              <a:rPr lang="en-US" dirty="0" err="1"/>
              <a:t>spatil</a:t>
            </a:r>
            <a:r>
              <a:rPr lang="en-US" dirty="0"/>
              <a:t> interpolation with a methods, including</a:t>
            </a:r>
          </a:p>
          <a:p>
            <a:pPr marL="1828800" marR="0" lvl="4" indent="0" algn="l" defTabSz="914400" rtl="0" eaLnBrk="1" fontAlgn="auto" latinLnBrk="0" hangingPunct="1">
              <a:lnSpc>
                <a:spcPct val="100000"/>
              </a:lnSpc>
              <a:spcBef>
                <a:spcPts val="0"/>
              </a:spcBef>
              <a:spcAft>
                <a:spcPts val="0"/>
              </a:spcAft>
              <a:buClrTx/>
              <a:buSzTx/>
              <a:buFontTx/>
              <a:buNone/>
              <a:tabLst/>
              <a:defRPr/>
            </a:pPr>
            <a:r>
              <a:rPr lang="en-US" dirty="0"/>
              <a:t>Inverse-Distance</a:t>
            </a:r>
          </a:p>
          <a:p>
            <a:pPr marL="1828800" marR="0" lvl="4" indent="0" algn="l" defTabSz="914400" rtl="0" eaLnBrk="1" fontAlgn="auto" latinLnBrk="0" hangingPunct="1">
              <a:lnSpc>
                <a:spcPct val="100000"/>
              </a:lnSpc>
              <a:spcBef>
                <a:spcPts val="0"/>
              </a:spcBef>
              <a:spcAft>
                <a:spcPts val="0"/>
              </a:spcAft>
              <a:buClrTx/>
              <a:buSzTx/>
              <a:buFontTx/>
              <a:buNone/>
              <a:tabLst/>
              <a:defRPr/>
            </a:pPr>
            <a:r>
              <a:rPr lang="en-US" dirty="0"/>
              <a:t>Inverse-Distance Squared</a:t>
            </a:r>
          </a:p>
          <a:p>
            <a:pPr marL="1828800" marR="0" lvl="4" indent="0" algn="l" defTabSz="914400" rtl="0" eaLnBrk="1" fontAlgn="auto" latinLnBrk="0" hangingPunct="1">
              <a:lnSpc>
                <a:spcPct val="100000"/>
              </a:lnSpc>
              <a:spcBef>
                <a:spcPts val="0"/>
              </a:spcBef>
              <a:spcAft>
                <a:spcPts val="0"/>
              </a:spcAft>
              <a:buClrTx/>
              <a:buSzTx/>
              <a:buFontTx/>
              <a:buNone/>
              <a:tabLst/>
              <a:defRPr/>
            </a:pPr>
            <a:r>
              <a:rPr lang="en-US" dirty="0"/>
              <a:t>Nearest Neighbor</a:t>
            </a:r>
          </a:p>
          <a:p>
            <a:pPr marL="1828800" marR="0" lvl="4" indent="0" algn="l" defTabSz="914400" rtl="0" eaLnBrk="1" fontAlgn="auto" latinLnBrk="0" hangingPunct="1">
              <a:lnSpc>
                <a:spcPct val="100000"/>
              </a:lnSpc>
              <a:spcBef>
                <a:spcPts val="0"/>
              </a:spcBef>
              <a:spcAft>
                <a:spcPts val="0"/>
              </a:spcAft>
              <a:buClrTx/>
              <a:buSzTx/>
              <a:buFontTx/>
              <a:buNone/>
              <a:tabLst/>
              <a:defRPr/>
            </a:pPr>
            <a:r>
              <a:rPr lang="en-US" dirty="0"/>
              <a:t>Bilinear</a:t>
            </a:r>
          </a:p>
          <a:p>
            <a:pPr lvl="4"/>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2719896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11</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34" Type="http://schemas.openxmlformats.org/officeDocument/2006/relationships/image" Target="../media/image6.png"/><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image" Target="../media/image5.png"/><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image" Target="../media/image8.png"/><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image" Target="../media/image7.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theme" Target="../theme/theme2.xml"/><Relationship Id="rId8"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6.xml"/><Relationship Id="rId18" Type="http://schemas.openxmlformats.org/officeDocument/2006/relationships/slideLayout" Target="../slideLayouts/slideLayout81.xml"/><Relationship Id="rId26" Type="http://schemas.openxmlformats.org/officeDocument/2006/relationships/slideLayout" Target="../slideLayouts/slideLayout89.xml"/><Relationship Id="rId3" Type="http://schemas.openxmlformats.org/officeDocument/2006/relationships/slideLayout" Target="../slideLayouts/slideLayout66.xml"/><Relationship Id="rId21" Type="http://schemas.openxmlformats.org/officeDocument/2006/relationships/slideLayout" Target="../slideLayouts/slideLayout84.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33" Type="http://schemas.openxmlformats.org/officeDocument/2006/relationships/image" Target="../media/image8.png"/><Relationship Id="rId2" Type="http://schemas.openxmlformats.org/officeDocument/2006/relationships/slideLayout" Target="../slideLayouts/slideLayout65.xml"/><Relationship Id="rId16" Type="http://schemas.openxmlformats.org/officeDocument/2006/relationships/slideLayout" Target="../slideLayouts/slideLayout79.xml"/><Relationship Id="rId20" Type="http://schemas.openxmlformats.org/officeDocument/2006/relationships/slideLayout" Target="../slideLayouts/slideLayout83.xml"/><Relationship Id="rId29" Type="http://schemas.openxmlformats.org/officeDocument/2006/relationships/slideLayout" Target="../slideLayouts/slideLayout92.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32" Type="http://schemas.openxmlformats.org/officeDocument/2006/relationships/image" Target="../media/image7.png"/><Relationship Id="rId5" Type="http://schemas.openxmlformats.org/officeDocument/2006/relationships/slideLayout" Target="../slideLayouts/slideLayout68.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10" Type="http://schemas.openxmlformats.org/officeDocument/2006/relationships/slideLayout" Target="../slideLayouts/slideLayout73.xml"/><Relationship Id="rId19" Type="http://schemas.openxmlformats.org/officeDocument/2006/relationships/slideLayout" Target="../slideLayouts/slideLayout82.xml"/><Relationship Id="rId31" Type="http://schemas.openxmlformats.org/officeDocument/2006/relationships/theme" Target="../theme/theme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slideLayout" Target="../slideLayouts/slideLayout93.xml"/><Relationship Id="rId8"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6"/>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7"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5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opendcs-env.readthedocs.io/en/latest/resources-algorithms.html" TargetMode="External"/><Relationship Id="rId2" Type="http://schemas.openxmlformats.org/officeDocument/2006/relationships/hyperlink" Target="https://opendcs-env.readthedocs.io/en/latest/" TargetMode="Externa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hyperlink" Target="https://opendcs-env.readthedocs.io/en/latest/resources-algorithms.html#opendcs-custom-python-algorithms"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hec.usace.army.mil/confluence/dssdocs/dssvueum/scripting/math-functions" TargetMode="External"/><Relationship Id="rId2" Type="http://schemas.openxmlformats.org/officeDocument/2006/relationships/hyperlink" Target="https://www.hec.usace.army.mil/confluence/dssdocs/dssvueum/math-and-statistical-functions" TargetMode="External"/><Relationship Id="rId1" Type="http://schemas.openxmlformats.org/officeDocument/2006/relationships/slideLayout" Target="../slideLayouts/slideLayout1.xml"/><Relationship Id="rId6" Type="http://schemas.openxmlformats.org/officeDocument/2006/relationships/hyperlink" Target="https://github.com/HydrologicEngineeringCenter/DSSVue-Example-Scripts/blob/master/src/change-interval.py" TargetMode="External"/><Relationship Id="rId5" Type="http://schemas.openxmlformats.org/officeDocument/2006/relationships/image" Target="../media/image16.png"/><Relationship Id="rId4" Type="http://schemas.openxmlformats.org/officeDocument/2006/relationships/hyperlink" Target="https://github.com/HydrologicEngineeringCenter/DSSVue-Example-Scripts/tree/master/src"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Real Time Data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Kat Feingold</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Graphical user interface&#10;&#10;Description automatically generated with low confidence">
            <a:extLst>
              <a:ext uri="{FF2B5EF4-FFF2-40B4-BE49-F238E27FC236}">
                <a16:creationId xmlns:a16="http://schemas.microsoft.com/office/drawing/2014/main" id="{453A47DA-1DF6-44D3-58AB-422B3CA30B61}"/>
              </a:ext>
            </a:extLst>
          </p:cNvPr>
          <p:cNvPicPr>
            <a:picLocks noGrp="1" noChangeAspect="1"/>
          </p:cNvPicPr>
          <p:nvPr>
            <p:ph sz="quarter" idx="15"/>
          </p:nvPr>
        </p:nvPicPr>
        <p:blipFill>
          <a:blip r:embed="rId2"/>
          <a:stretch>
            <a:fillRect/>
          </a:stretch>
        </p:blipFill>
        <p:spPr>
          <a:xfrm>
            <a:off x="1480144" y="1557926"/>
            <a:ext cx="3326212" cy="2115531"/>
          </a:xfrm>
        </p:spPr>
      </p:pic>
      <p:pic>
        <p:nvPicPr>
          <p:cNvPr id="17" name="Content Placeholder 16" descr="Graphical user interface&#10;&#10;Description automatically generated with medium confidence">
            <a:extLst>
              <a:ext uri="{FF2B5EF4-FFF2-40B4-BE49-F238E27FC236}">
                <a16:creationId xmlns:a16="http://schemas.microsoft.com/office/drawing/2014/main" id="{B4F077D9-8926-2420-9BEC-9D0F7D62A218}"/>
              </a:ext>
            </a:extLst>
          </p:cNvPr>
          <p:cNvPicPr>
            <a:picLocks noGrp="1" noChangeAspect="1"/>
          </p:cNvPicPr>
          <p:nvPr>
            <p:ph sz="quarter" idx="23"/>
          </p:nvPr>
        </p:nvPicPr>
        <p:blipFill>
          <a:blip r:embed="rId3"/>
          <a:stretch>
            <a:fillRect/>
          </a:stretch>
        </p:blipFill>
        <p:spPr>
          <a:xfrm>
            <a:off x="6172200" y="1763574"/>
            <a:ext cx="5753100" cy="1788319"/>
          </a:xfrm>
        </p:spPr>
      </p:pic>
      <p:sp>
        <p:nvSpPr>
          <p:cNvPr id="7" name="Title 6">
            <a:extLst>
              <a:ext uri="{FF2B5EF4-FFF2-40B4-BE49-F238E27FC236}">
                <a16:creationId xmlns:a16="http://schemas.microsoft.com/office/drawing/2014/main" id="{1B7CFCB6-5F29-C3F4-7928-25A06BB2D841}"/>
              </a:ext>
            </a:extLst>
          </p:cNvPr>
          <p:cNvSpPr>
            <a:spLocks noGrp="1"/>
          </p:cNvSpPr>
          <p:nvPr>
            <p:ph type="title"/>
          </p:nvPr>
        </p:nvSpPr>
        <p:spPr/>
        <p:txBody>
          <a:bodyPr/>
          <a:lstStyle/>
          <a:p>
            <a:r>
              <a:rPr lang="en-US"/>
              <a:t>HEC-MetVue Data Processing</a:t>
            </a:r>
            <a:endParaRPr lang="en-US" dirty="0"/>
          </a:p>
        </p:txBody>
      </p:sp>
      <p:pic>
        <p:nvPicPr>
          <p:cNvPr id="27" name="Content Placeholder 26" descr="Graphical user interface, text, application&#10;&#10;Description automatically generated">
            <a:extLst>
              <a:ext uri="{FF2B5EF4-FFF2-40B4-BE49-F238E27FC236}">
                <a16:creationId xmlns:a16="http://schemas.microsoft.com/office/drawing/2014/main" id="{079839FF-EAEE-CB13-B033-EC4679435D5C}"/>
              </a:ext>
            </a:extLst>
          </p:cNvPr>
          <p:cNvPicPr>
            <a:picLocks noGrp="1" noChangeAspect="1"/>
          </p:cNvPicPr>
          <p:nvPr>
            <p:ph sz="quarter" idx="22"/>
          </p:nvPr>
        </p:nvPicPr>
        <p:blipFill>
          <a:blip r:embed="rId4"/>
          <a:stretch>
            <a:fillRect/>
          </a:stretch>
        </p:blipFill>
        <p:spPr>
          <a:xfrm>
            <a:off x="1480144" y="4497337"/>
            <a:ext cx="3326213" cy="2005310"/>
          </a:xfrm>
        </p:spPr>
      </p:pic>
      <p:pic>
        <p:nvPicPr>
          <p:cNvPr id="29" name="Content Placeholder 28" descr="Graphical user interface, application&#10;&#10;Description automatically generated">
            <a:extLst>
              <a:ext uri="{FF2B5EF4-FFF2-40B4-BE49-F238E27FC236}">
                <a16:creationId xmlns:a16="http://schemas.microsoft.com/office/drawing/2014/main" id="{56A7E834-AE0E-F607-DEEE-DF018878E55A}"/>
              </a:ext>
            </a:extLst>
          </p:cNvPr>
          <p:cNvPicPr>
            <a:picLocks noGrp="1" noChangeAspect="1"/>
          </p:cNvPicPr>
          <p:nvPr>
            <p:ph sz="quarter" idx="24"/>
          </p:nvPr>
        </p:nvPicPr>
        <p:blipFill>
          <a:blip r:embed="rId5"/>
          <a:stretch>
            <a:fillRect/>
          </a:stretch>
        </p:blipFill>
        <p:spPr>
          <a:xfrm>
            <a:off x="7832184" y="4380535"/>
            <a:ext cx="2433129" cy="2203589"/>
          </a:xfrm>
        </p:spPr>
      </p:pic>
      <p:sp>
        <p:nvSpPr>
          <p:cNvPr id="30" name="Rectangle: Rounded Corners 29">
            <a:extLst>
              <a:ext uri="{FF2B5EF4-FFF2-40B4-BE49-F238E27FC236}">
                <a16:creationId xmlns:a16="http://schemas.microsoft.com/office/drawing/2014/main" id="{D930DCB1-AEF4-90E8-773B-0658265A74E4}"/>
              </a:ext>
            </a:extLst>
          </p:cNvPr>
          <p:cNvSpPr/>
          <p:nvPr/>
        </p:nvSpPr>
        <p:spPr>
          <a:xfrm>
            <a:off x="1480144" y="1077362"/>
            <a:ext cx="3326212" cy="316872"/>
          </a:xfrm>
          <a:prstGeom prst="roundRect">
            <a:avLst/>
          </a:prstGeom>
          <a:solidFill>
            <a:schemeClr val="accent2">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Temporal Disaggregation</a:t>
            </a:r>
          </a:p>
        </p:txBody>
      </p:sp>
      <p:sp>
        <p:nvSpPr>
          <p:cNvPr id="31" name="Rectangle: Rounded Corners 30">
            <a:extLst>
              <a:ext uri="{FF2B5EF4-FFF2-40B4-BE49-F238E27FC236}">
                <a16:creationId xmlns:a16="http://schemas.microsoft.com/office/drawing/2014/main" id="{2ED9D7F9-E6EC-D0C5-E588-50389B728D78}"/>
              </a:ext>
            </a:extLst>
          </p:cNvPr>
          <p:cNvSpPr/>
          <p:nvPr/>
        </p:nvSpPr>
        <p:spPr>
          <a:xfrm>
            <a:off x="7385643" y="1077362"/>
            <a:ext cx="3326212" cy="316872"/>
          </a:xfrm>
          <a:prstGeom prst="roundRect">
            <a:avLst/>
          </a:prstGeom>
          <a:solidFill>
            <a:schemeClr val="accent2">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Dataset Merging</a:t>
            </a:r>
          </a:p>
        </p:txBody>
      </p:sp>
      <p:sp>
        <p:nvSpPr>
          <p:cNvPr id="32" name="Rectangle: Rounded Corners 31">
            <a:extLst>
              <a:ext uri="{FF2B5EF4-FFF2-40B4-BE49-F238E27FC236}">
                <a16:creationId xmlns:a16="http://schemas.microsoft.com/office/drawing/2014/main" id="{6B26A4CC-79E6-1375-CF7C-41372D3C02F7}"/>
              </a:ext>
            </a:extLst>
          </p:cNvPr>
          <p:cNvSpPr/>
          <p:nvPr/>
        </p:nvSpPr>
        <p:spPr>
          <a:xfrm>
            <a:off x="1480144" y="3966347"/>
            <a:ext cx="3326212" cy="316872"/>
          </a:xfrm>
          <a:prstGeom prst="roundRect">
            <a:avLst/>
          </a:prstGeom>
          <a:solidFill>
            <a:schemeClr val="accent2">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Missing Data Filling</a:t>
            </a:r>
          </a:p>
        </p:txBody>
      </p:sp>
      <p:sp>
        <p:nvSpPr>
          <p:cNvPr id="33" name="Rectangle: Rounded Corners 32">
            <a:extLst>
              <a:ext uri="{FF2B5EF4-FFF2-40B4-BE49-F238E27FC236}">
                <a16:creationId xmlns:a16="http://schemas.microsoft.com/office/drawing/2014/main" id="{7D740669-91C2-61F8-80A3-C8CEAE2B1A39}"/>
              </a:ext>
            </a:extLst>
          </p:cNvPr>
          <p:cNvSpPr/>
          <p:nvPr/>
        </p:nvSpPr>
        <p:spPr>
          <a:xfrm>
            <a:off x="7385643" y="3966347"/>
            <a:ext cx="3326212" cy="316872"/>
          </a:xfrm>
          <a:prstGeom prst="roundRect">
            <a:avLst/>
          </a:prstGeom>
          <a:solidFill>
            <a:schemeClr val="accent2">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Spatial Interpolation</a:t>
            </a:r>
          </a:p>
        </p:txBody>
      </p:sp>
    </p:spTree>
    <p:extLst>
      <p:ext uri="{BB962C8B-B14F-4D97-AF65-F5344CB8AC3E}">
        <p14:creationId xmlns:p14="http://schemas.microsoft.com/office/powerpoint/2010/main" val="3532579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dirty="0"/>
              <a:t>Identify the types of real-time data and their management in CWMS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objective</a:t>
            </a:r>
            <a:endParaRPr lang="en-US" sz="3600" dirty="0"/>
          </a:p>
        </p:txBody>
      </p:sp>
    </p:spTree>
    <p:extLst>
      <p:ext uri="{BB962C8B-B14F-4D97-AF65-F5344CB8AC3E}">
        <p14:creationId xmlns:p14="http://schemas.microsoft.com/office/powerpoint/2010/main" val="308242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3690DE-0F6E-6002-BFD1-113FC3F6E8D6}"/>
              </a:ext>
            </a:extLst>
          </p:cNvPr>
          <p:cNvSpPr>
            <a:spLocks noGrp="1"/>
          </p:cNvSpPr>
          <p:nvPr>
            <p:ph sz="quarter" idx="10"/>
          </p:nvPr>
        </p:nvSpPr>
        <p:spPr>
          <a:xfrm>
            <a:off x="1252330" y="1028700"/>
            <a:ext cx="10672970" cy="5600700"/>
          </a:xfrm>
        </p:spPr>
        <p:txBody>
          <a:bodyPr/>
          <a:lstStyle/>
          <a:p>
            <a:pPr lvl="1"/>
            <a:endParaRPr lang="en-US" dirty="0"/>
          </a:p>
          <a:p>
            <a:pPr lvl="1"/>
            <a:endParaRPr lang="en-US" dirty="0"/>
          </a:p>
          <a:p>
            <a:pPr lvl="1"/>
            <a:r>
              <a:rPr lang="en-US" dirty="0"/>
              <a:t>CWMS Real-Time Data Types &amp; Viewing</a:t>
            </a:r>
          </a:p>
          <a:p>
            <a:pPr lvl="2"/>
            <a:endParaRPr lang="en-US" dirty="0"/>
          </a:p>
          <a:p>
            <a:pPr lvl="1"/>
            <a:r>
              <a:rPr lang="en-US" dirty="0"/>
              <a:t>CWMS Data Sources</a:t>
            </a:r>
          </a:p>
          <a:p>
            <a:pPr lvl="2"/>
            <a:endParaRPr lang="en-US" dirty="0"/>
          </a:p>
          <a:p>
            <a:pPr lvl="1"/>
            <a:r>
              <a:rPr lang="en-US" dirty="0"/>
              <a:t>CWMS Data Processing</a:t>
            </a:r>
          </a:p>
          <a:p>
            <a:pPr lvl="2"/>
            <a:endParaRPr lang="en-US" dirty="0"/>
          </a:p>
          <a:p>
            <a:pPr lvl="1"/>
            <a:r>
              <a:rPr lang="en-US" dirty="0"/>
              <a:t>CWMS Data Storage Systems</a:t>
            </a:r>
          </a:p>
          <a:p>
            <a:pPr lvl="2"/>
            <a:endParaRPr lang="en-US" dirty="0"/>
          </a:p>
          <a:p>
            <a:pPr lvl="1"/>
            <a:r>
              <a:rPr lang="en-US" dirty="0"/>
              <a:t>CWMS Data Acquisition</a:t>
            </a:r>
          </a:p>
          <a:p>
            <a:pPr lvl="2"/>
            <a:endParaRPr lang="en-US" dirty="0"/>
          </a:p>
          <a:p>
            <a:endParaRPr lang="en-US" dirty="0"/>
          </a:p>
        </p:txBody>
      </p:sp>
      <p:sp>
        <p:nvSpPr>
          <p:cNvPr id="3" name="Title 2">
            <a:extLst>
              <a:ext uri="{FF2B5EF4-FFF2-40B4-BE49-F238E27FC236}">
                <a16:creationId xmlns:a16="http://schemas.microsoft.com/office/drawing/2014/main" id="{6E21BC09-0353-C024-AFA6-5E35827A3A68}"/>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820554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F9F363-9B19-C0BF-F260-38C3AA9EFD26}"/>
              </a:ext>
            </a:extLst>
          </p:cNvPr>
          <p:cNvSpPr>
            <a:spLocks noGrp="1"/>
          </p:cNvSpPr>
          <p:nvPr>
            <p:ph type="title"/>
          </p:nvPr>
        </p:nvSpPr>
        <p:spPr/>
        <p:txBody>
          <a:bodyPr/>
          <a:lstStyle/>
          <a:p>
            <a:r>
              <a:rPr lang="en-US" dirty="0"/>
              <a:t>CWMS Data Processing</a:t>
            </a:r>
          </a:p>
        </p:txBody>
      </p:sp>
    </p:spTree>
    <p:extLst>
      <p:ext uri="{BB962C8B-B14F-4D97-AF65-F5344CB8AC3E}">
        <p14:creationId xmlns:p14="http://schemas.microsoft.com/office/powerpoint/2010/main" val="3575714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0340963-3352-4228-B45C-92DA418EF78E}"/>
              </a:ext>
            </a:extLst>
          </p:cNvPr>
          <p:cNvSpPr>
            <a:spLocks noGrp="1"/>
          </p:cNvSpPr>
          <p:nvPr>
            <p:ph type="body" sz="quarter" idx="1"/>
          </p:nvPr>
        </p:nvSpPr>
        <p:spPr/>
        <p:txBody>
          <a:bodyPr/>
          <a:lstStyle/>
          <a:p>
            <a:pPr algn="ctr"/>
            <a:r>
              <a:rPr lang="en-US" sz="2400" dirty="0"/>
              <a:t>Data Types</a:t>
            </a:r>
          </a:p>
        </p:txBody>
      </p:sp>
      <p:sp>
        <p:nvSpPr>
          <p:cNvPr id="8" name="Text Placeholder 7">
            <a:extLst>
              <a:ext uri="{FF2B5EF4-FFF2-40B4-BE49-F238E27FC236}">
                <a16:creationId xmlns:a16="http://schemas.microsoft.com/office/drawing/2014/main" id="{3FDBE741-7DF9-514E-A3E6-2E7936C1285D}"/>
              </a:ext>
            </a:extLst>
          </p:cNvPr>
          <p:cNvSpPr>
            <a:spLocks noGrp="1"/>
          </p:cNvSpPr>
          <p:nvPr>
            <p:ph type="body" sz="quarter" idx="3"/>
          </p:nvPr>
        </p:nvSpPr>
        <p:spPr/>
        <p:txBody>
          <a:bodyPr/>
          <a:lstStyle/>
          <a:p>
            <a:pPr algn="ctr"/>
            <a:r>
              <a:rPr lang="en-US" sz="2400" dirty="0"/>
              <a:t>Data Processing</a:t>
            </a:r>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Time-series Data processing</a:t>
            </a:r>
          </a:p>
        </p:txBody>
      </p:sp>
      <p:sp>
        <p:nvSpPr>
          <p:cNvPr id="7" name="Content Placeholder 6">
            <a:extLst>
              <a:ext uri="{FF2B5EF4-FFF2-40B4-BE49-F238E27FC236}">
                <a16:creationId xmlns:a16="http://schemas.microsoft.com/office/drawing/2014/main" id="{0CACD8E9-AAA5-AF49-B9DB-098D72B20E5C}"/>
              </a:ext>
            </a:extLst>
          </p:cNvPr>
          <p:cNvSpPr>
            <a:spLocks noGrp="1"/>
          </p:cNvSpPr>
          <p:nvPr>
            <p:ph sz="quarter" idx="2"/>
          </p:nvPr>
        </p:nvSpPr>
        <p:spPr>
          <a:xfrm>
            <a:off x="812800" y="2596444"/>
            <a:ext cx="5181600" cy="3423356"/>
          </a:xfrm>
        </p:spPr>
        <p:txBody>
          <a:bodyPr/>
          <a:lstStyle/>
          <a:p>
            <a:pPr lvl="1"/>
            <a:r>
              <a:rPr lang="en-US" dirty="0"/>
              <a:t>Observation</a:t>
            </a:r>
          </a:p>
          <a:p>
            <a:pPr lvl="2"/>
            <a:r>
              <a:rPr lang="en-US" dirty="0"/>
              <a:t>Stage gage</a:t>
            </a:r>
          </a:p>
          <a:p>
            <a:pPr lvl="2"/>
            <a:r>
              <a:rPr lang="en-US" dirty="0"/>
              <a:t>Rain gage</a:t>
            </a:r>
          </a:p>
          <a:p>
            <a:pPr lvl="2"/>
            <a:r>
              <a:rPr lang="en-US" dirty="0"/>
              <a:t>Thermometer</a:t>
            </a:r>
          </a:p>
          <a:p>
            <a:pPr marL="177801" lvl="2" indent="0">
              <a:buNone/>
            </a:pPr>
            <a:endParaRPr lang="en-US" dirty="0"/>
          </a:p>
          <a:p>
            <a:pPr lvl="1"/>
            <a:r>
              <a:rPr lang="en-US" dirty="0"/>
              <a:t>Derived</a:t>
            </a:r>
          </a:p>
          <a:p>
            <a:pPr lvl="2"/>
            <a:r>
              <a:rPr lang="en-US" dirty="0"/>
              <a:t>Flow from stage &amp; rating</a:t>
            </a:r>
          </a:p>
          <a:p>
            <a:pPr lvl="2"/>
            <a:r>
              <a:rPr lang="en-US" dirty="0"/>
              <a:t>Storage from elevation &amp; rating</a:t>
            </a:r>
          </a:p>
          <a:p>
            <a:pPr lvl="2"/>
            <a:r>
              <a:rPr lang="en-US" dirty="0"/>
              <a:t>Model Results</a:t>
            </a:r>
          </a:p>
          <a:p>
            <a:endParaRPr lang="en-US" dirty="0"/>
          </a:p>
        </p:txBody>
      </p:sp>
      <p:sp>
        <p:nvSpPr>
          <p:cNvPr id="9" name="Content Placeholder 8">
            <a:extLst>
              <a:ext uri="{FF2B5EF4-FFF2-40B4-BE49-F238E27FC236}">
                <a16:creationId xmlns:a16="http://schemas.microsoft.com/office/drawing/2014/main" id="{1C07583B-9D64-0761-0BAA-D15EE5484DB7}"/>
              </a:ext>
            </a:extLst>
          </p:cNvPr>
          <p:cNvSpPr>
            <a:spLocks noGrp="1"/>
          </p:cNvSpPr>
          <p:nvPr>
            <p:ph sz="quarter" idx="4"/>
          </p:nvPr>
        </p:nvSpPr>
        <p:spPr>
          <a:xfrm>
            <a:off x="6400799" y="2596444"/>
            <a:ext cx="5368705" cy="3423356"/>
          </a:xfrm>
        </p:spPr>
        <p:txBody>
          <a:bodyPr/>
          <a:lstStyle/>
          <a:p>
            <a:pPr lvl="1"/>
            <a:r>
              <a:rPr lang="en-US" dirty="0"/>
              <a:t>CWMS/</a:t>
            </a:r>
            <a:r>
              <a:rPr lang="en-US" dirty="0" err="1"/>
              <a:t>CWMSVue</a:t>
            </a:r>
            <a:r>
              <a:rPr lang="en-US" dirty="0"/>
              <a:t> Validation Editor</a:t>
            </a:r>
          </a:p>
          <a:p>
            <a:pPr lvl="1"/>
            <a:endParaRPr lang="en-US" dirty="0"/>
          </a:p>
          <a:p>
            <a:pPr lvl="1"/>
            <a:r>
              <a:rPr lang="en-US" dirty="0"/>
              <a:t>CWMS Computational Processor (CCP)</a:t>
            </a:r>
          </a:p>
          <a:p>
            <a:pPr lvl="1"/>
            <a:endParaRPr lang="en-US" dirty="0"/>
          </a:p>
          <a:p>
            <a:pPr lvl="1"/>
            <a:r>
              <a:rPr lang="en-US" dirty="0"/>
              <a:t>DSS Math functions and Scripts</a:t>
            </a:r>
          </a:p>
        </p:txBody>
      </p:sp>
    </p:spTree>
    <p:extLst>
      <p:ext uri="{BB962C8B-B14F-4D97-AF65-F5344CB8AC3E}">
        <p14:creationId xmlns:p14="http://schemas.microsoft.com/office/powerpoint/2010/main" val="3239802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72B9EC2-B8F2-289C-F7C0-FA2D4344D099}"/>
              </a:ext>
            </a:extLst>
          </p:cNvPr>
          <p:cNvSpPr>
            <a:spLocks noGrp="1"/>
          </p:cNvSpPr>
          <p:nvPr>
            <p:ph sz="quarter" idx="10"/>
          </p:nvPr>
        </p:nvSpPr>
        <p:spPr>
          <a:xfrm>
            <a:off x="6676561" y="1394234"/>
            <a:ext cx="5491304" cy="5235165"/>
          </a:xfrm>
        </p:spPr>
        <p:txBody>
          <a:bodyPr/>
          <a:lstStyle/>
          <a:p>
            <a:pPr lvl="1"/>
            <a:r>
              <a:rPr lang="en-US" dirty="0"/>
              <a:t>Interactive Data Review &amp; Editing</a:t>
            </a:r>
          </a:p>
          <a:p>
            <a:pPr lvl="2"/>
            <a:r>
              <a:rPr lang="en-US" dirty="0"/>
              <a:t>Set value as missing</a:t>
            </a:r>
          </a:p>
          <a:p>
            <a:pPr lvl="2"/>
            <a:r>
              <a:rPr lang="en-US" dirty="0"/>
              <a:t>Set specified value</a:t>
            </a:r>
          </a:p>
          <a:p>
            <a:pPr lvl="2"/>
            <a:r>
              <a:rPr lang="en-US" dirty="0"/>
              <a:t>Fill – Linear </a:t>
            </a:r>
          </a:p>
          <a:p>
            <a:pPr lvl="2"/>
            <a:r>
              <a:rPr lang="en-US" dirty="0"/>
              <a:t>Fill – Repeat </a:t>
            </a:r>
          </a:p>
          <a:p>
            <a:pPr lvl="2"/>
            <a:r>
              <a:rPr lang="en-US" dirty="0"/>
              <a:t>Fill – Raw</a:t>
            </a:r>
          </a:p>
          <a:p>
            <a:pPr lvl="2"/>
            <a:r>
              <a:rPr lang="en-US" dirty="0"/>
              <a:t>Add a constant value</a:t>
            </a:r>
          </a:p>
          <a:p>
            <a:pPr lvl="2"/>
            <a:r>
              <a:rPr lang="en-US" dirty="0"/>
              <a:t>Multiply by a factor </a:t>
            </a:r>
          </a:p>
          <a:p>
            <a:pPr lvl="2"/>
            <a:endParaRPr lang="en-US" dirty="0"/>
          </a:p>
          <a:p>
            <a:pPr lvl="2"/>
            <a:endParaRPr lang="en-US" dirty="0"/>
          </a:p>
          <a:p>
            <a:pPr lvl="2"/>
            <a:endParaRPr lang="en-US" dirty="0"/>
          </a:p>
          <a:p>
            <a:pPr lvl="2"/>
            <a:endParaRPr lang="en-US" dirty="0"/>
          </a:p>
          <a:p>
            <a:pPr lvl="1"/>
            <a:endParaRPr lang="en-US" dirty="0"/>
          </a:p>
        </p:txBody>
      </p:sp>
      <p:sp>
        <p:nvSpPr>
          <p:cNvPr id="7" name="Title 6">
            <a:extLst>
              <a:ext uri="{FF2B5EF4-FFF2-40B4-BE49-F238E27FC236}">
                <a16:creationId xmlns:a16="http://schemas.microsoft.com/office/drawing/2014/main" id="{C23AA8C7-395D-23DA-969D-9397E7FCC14A}"/>
              </a:ext>
            </a:extLst>
          </p:cNvPr>
          <p:cNvSpPr>
            <a:spLocks noGrp="1"/>
          </p:cNvSpPr>
          <p:nvPr>
            <p:ph type="title"/>
          </p:nvPr>
        </p:nvSpPr>
        <p:spPr>
          <a:xfrm>
            <a:off x="1181819" y="-48445"/>
            <a:ext cx="9721970" cy="1010346"/>
          </a:xfrm>
        </p:spPr>
        <p:txBody>
          <a:bodyPr/>
          <a:lstStyle/>
          <a:p>
            <a:r>
              <a:rPr lang="en-US" dirty="0"/>
              <a:t>CAVI/</a:t>
            </a:r>
            <a:r>
              <a:rPr lang="en-US" dirty="0" err="1"/>
              <a:t>CWMSVue</a:t>
            </a:r>
            <a:r>
              <a:rPr lang="en-US" dirty="0"/>
              <a:t> Validation Editor</a:t>
            </a:r>
          </a:p>
        </p:txBody>
      </p:sp>
      <p:pic>
        <p:nvPicPr>
          <p:cNvPr id="5" name="Picture 4">
            <a:extLst>
              <a:ext uri="{FF2B5EF4-FFF2-40B4-BE49-F238E27FC236}">
                <a16:creationId xmlns:a16="http://schemas.microsoft.com/office/drawing/2014/main" id="{CE1A4205-BA07-D662-9FC5-5FC0BB9663AA}"/>
              </a:ext>
            </a:extLst>
          </p:cNvPr>
          <p:cNvPicPr>
            <a:picLocks noChangeAspect="1"/>
          </p:cNvPicPr>
          <p:nvPr/>
        </p:nvPicPr>
        <p:blipFill>
          <a:blip r:embed="rId2"/>
          <a:stretch>
            <a:fillRect/>
          </a:stretch>
        </p:blipFill>
        <p:spPr>
          <a:xfrm>
            <a:off x="190748" y="1051560"/>
            <a:ext cx="6568982" cy="5660136"/>
          </a:xfrm>
          <a:prstGeom prst="rect">
            <a:avLst/>
          </a:prstGeom>
        </p:spPr>
      </p:pic>
    </p:spTree>
    <p:extLst>
      <p:ext uri="{BB962C8B-B14F-4D97-AF65-F5344CB8AC3E}">
        <p14:creationId xmlns:p14="http://schemas.microsoft.com/office/powerpoint/2010/main" val="2203793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72B9EC2-B8F2-289C-F7C0-FA2D4344D099}"/>
              </a:ext>
            </a:extLst>
          </p:cNvPr>
          <p:cNvSpPr>
            <a:spLocks noGrp="1"/>
          </p:cNvSpPr>
          <p:nvPr>
            <p:ph sz="quarter" idx="10"/>
          </p:nvPr>
        </p:nvSpPr>
        <p:spPr>
          <a:xfrm>
            <a:off x="6676561" y="1394234"/>
            <a:ext cx="5491304" cy="5235165"/>
          </a:xfrm>
        </p:spPr>
        <p:txBody>
          <a:bodyPr/>
          <a:lstStyle/>
          <a:p>
            <a:pPr lvl="1"/>
            <a:r>
              <a:rPr lang="en-US" dirty="0"/>
              <a:t>Example Functions</a:t>
            </a:r>
          </a:p>
          <a:p>
            <a:pPr lvl="2"/>
            <a:r>
              <a:rPr lang="en-US" dirty="0"/>
              <a:t>Average</a:t>
            </a:r>
          </a:p>
          <a:p>
            <a:pPr lvl="2"/>
            <a:r>
              <a:rPr lang="en-US" dirty="0"/>
              <a:t>Fill Forward</a:t>
            </a:r>
          </a:p>
          <a:p>
            <a:pPr lvl="2"/>
            <a:r>
              <a:rPr lang="en-US" dirty="0"/>
              <a:t>Disaggregate</a:t>
            </a:r>
          </a:p>
          <a:p>
            <a:pPr lvl="2"/>
            <a:r>
              <a:rPr lang="en-US" dirty="0"/>
              <a:t>Inflow computation</a:t>
            </a:r>
          </a:p>
          <a:p>
            <a:pPr lvl="2"/>
            <a:endParaRPr lang="en-US" dirty="0"/>
          </a:p>
          <a:p>
            <a:pPr lvl="1"/>
            <a:r>
              <a:rPr lang="en-US" dirty="0"/>
              <a:t>References</a:t>
            </a:r>
          </a:p>
          <a:p>
            <a:pPr lvl="2"/>
            <a:r>
              <a:rPr lang="en-US" dirty="0"/>
              <a:t>Main Documentation</a:t>
            </a:r>
            <a:br>
              <a:rPr lang="en-US" dirty="0"/>
            </a:br>
            <a:r>
              <a:rPr lang="en-US" sz="1200" dirty="0">
                <a:hlinkClick r:id="rId2"/>
              </a:rPr>
              <a:t>https://opendcs-env.readthedocs.io/en/latest/</a:t>
            </a:r>
            <a:r>
              <a:rPr lang="en-US" sz="1200" dirty="0"/>
              <a:t> </a:t>
            </a:r>
            <a:br>
              <a:rPr lang="en-US" sz="1200" dirty="0"/>
            </a:br>
            <a:endParaRPr lang="en-US" sz="1200" dirty="0"/>
          </a:p>
          <a:p>
            <a:pPr lvl="2"/>
            <a:r>
              <a:rPr lang="en-US" dirty="0"/>
              <a:t>Standard Algorithms</a:t>
            </a:r>
            <a:br>
              <a:rPr lang="en-US" dirty="0"/>
            </a:br>
            <a:r>
              <a:rPr lang="en-US" sz="1200" dirty="0">
                <a:hlinkClick r:id="rId3"/>
              </a:rPr>
              <a:t>https://opendcs-env.readthedocs.io/en/latest/resources-algorithms.html</a:t>
            </a:r>
            <a:r>
              <a:rPr lang="en-US" sz="1200" dirty="0"/>
              <a:t> </a:t>
            </a:r>
            <a:br>
              <a:rPr lang="en-US" sz="1200" dirty="0"/>
            </a:br>
            <a:endParaRPr lang="en-US" dirty="0"/>
          </a:p>
          <a:p>
            <a:pPr lvl="2"/>
            <a:r>
              <a:rPr lang="en-US" dirty="0"/>
              <a:t>Custom Python Algorithms</a:t>
            </a:r>
            <a:br>
              <a:rPr lang="en-US" dirty="0"/>
            </a:br>
            <a:r>
              <a:rPr lang="en-US" sz="1200" dirty="0">
                <a:hlinkClick r:id="rId4"/>
              </a:rPr>
              <a:t>https://opendcs-env.readthedocs.io/en/latest/resources-algorithms.html#opendcs-custom-python-algorithms</a:t>
            </a:r>
            <a:br>
              <a:rPr lang="en-US" sz="1200" dirty="0"/>
            </a:br>
            <a:r>
              <a:rPr lang="en-US" sz="1200" dirty="0"/>
              <a:t> </a:t>
            </a:r>
          </a:p>
          <a:p>
            <a:pPr lvl="2"/>
            <a:endParaRPr lang="en-US" dirty="0"/>
          </a:p>
          <a:p>
            <a:pPr lvl="2"/>
            <a:endParaRPr lang="en-US" dirty="0"/>
          </a:p>
          <a:p>
            <a:endParaRPr lang="en-US" dirty="0"/>
          </a:p>
        </p:txBody>
      </p:sp>
      <p:sp>
        <p:nvSpPr>
          <p:cNvPr id="7" name="Title 6">
            <a:extLst>
              <a:ext uri="{FF2B5EF4-FFF2-40B4-BE49-F238E27FC236}">
                <a16:creationId xmlns:a16="http://schemas.microsoft.com/office/drawing/2014/main" id="{C23AA8C7-395D-23DA-969D-9397E7FCC14A}"/>
              </a:ext>
            </a:extLst>
          </p:cNvPr>
          <p:cNvSpPr>
            <a:spLocks noGrp="1"/>
          </p:cNvSpPr>
          <p:nvPr>
            <p:ph type="title"/>
          </p:nvPr>
        </p:nvSpPr>
        <p:spPr>
          <a:xfrm>
            <a:off x="1181819" y="-48445"/>
            <a:ext cx="9721970" cy="1010346"/>
          </a:xfrm>
        </p:spPr>
        <p:txBody>
          <a:bodyPr/>
          <a:lstStyle/>
          <a:p>
            <a:r>
              <a:rPr lang="en-US" dirty="0" err="1"/>
              <a:t>OpenDCS</a:t>
            </a:r>
            <a:r>
              <a:rPr lang="en-US" dirty="0"/>
              <a:t> </a:t>
            </a:r>
            <a:br>
              <a:rPr lang="en-US" dirty="0"/>
            </a:br>
            <a:r>
              <a:rPr lang="en-US" dirty="0"/>
              <a:t>Cwms Computational Processor (CCP)</a:t>
            </a:r>
          </a:p>
        </p:txBody>
      </p:sp>
      <p:pic>
        <p:nvPicPr>
          <p:cNvPr id="1026" name="Picture 2">
            <a:extLst>
              <a:ext uri="{FF2B5EF4-FFF2-40B4-BE49-F238E27FC236}">
                <a16:creationId xmlns:a16="http://schemas.microsoft.com/office/drawing/2014/main" id="{6741CCCA-8152-179A-118C-10C3523DBC9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384402" y="1667818"/>
            <a:ext cx="6292159" cy="352236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5299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72B9EC2-B8F2-289C-F7C0-FA2D4344D099}"/>
              </a:ext>
            </a:extLst>
          </p:cNvPr>
          <p:cNvSpPr>
            <a:spLocks noGrp="1"/>
          </p:cNvSpPr>
          <p:nvPr>
            <p:ph sz="quarter" idx="10"/>
          </p:nvPr>
        </p:nvSpPr>
        <p:spPr>
          <a:xfrm>
            <a:off x="6857622" y="1041149"/>
            <a:ext cx="5183486" cy="5738735"/>
          </a:xfrm>
        </p:spPr>
        <p:txBody>
          <a:bodyPr/>
          <a:lstStyle/>
          <a:p>
            <a:pPr lvl="1"/>
            <a:r>
              <a:rPr lang="en-US" dirty="0"/>
              <a:t>Example Functions</a:t>
            </a:r>
          </a:p>
          <a:p>
            <a:pPr lvl="2"/>
            <a:r>
              <a:rPr lang="en-US" dirty="0"/>
              <a:t>Estimate Missing Values</a:t>
            </a:r>
          </a:p>
          <a:p>
            <a:pPr lvl="2"/>
            <a:r>
              <a:rPr lang="en-US" dirty="0"/>
              <a:t>Replace Specific Values</a:t>
            </a:r>
          </a:p>
          <a:p>
            <a:pPr lvl="2"/>
            <a:r>
              <a:rPr lang="en-US" dirty="0"/>
              <a:t>Screen using Minimum and Maximum</a:t>
            </a:r>
          </a:p>
          <a:p>
            <a:pPr lvl="2"/>
            <a:r>
              <a:rPr lang="en-US" dirty="0"/>
              <a:t>Change Time Interval</a:t>
            </a:r>
          </a:p>
          <a:p>
            <a:pPr lvl="2"/>
            <a:r>
              <a:rPr lang="en-US" dirty="0"/>
              <a:t>Irregular to Regular</a:t>
            </a:r>
          </a:p>
          <a:p>
            <a:pPr lvl="2"/>
            <a:r>
              <a:rPr lang="en-US" dirty="0"/>
              <a:t>Rating Table</a:t>
            </a:r>
          </a:p>
          <a:p>
            <a:pPr lvl="2"/>
            <a:r>
              <a:rPr lang="en-US" dirty="0"/>
              <a:t>Reverse Rating Table</a:t>
            </a:r>
          </a:p>
          <a:p>
            <a:pPr lvl="2"/>
            <a:r>
              <a:rPr lang="en-US" dirty="0"/>
              <a:t>Moving Average</a:t>
            </a:r>
          </a:p>
          <a:p>
            <a:pPr lvl="2"/>
            <a:endParaRPr lang="en-US" dirty="0"/>
          </a:p>
          <a:p>
            <a:pPr lvl="1"/>
            <a:r>
              <a:rPr lang="en-US" dirty="0"/>
              <a:t>References</a:t>
            </a:r>
          </a:p>
          <a:p>
            <a:pPr lvl="2"/>
            <a:r>
              <a:rPr lang="en-US" dirty="0"/>
              <a:t>HEC-</a:t>
            </a:r>
            <a:r>
              <a:rPr lang="en-US" dirty="0" err="1"/>
              <a:t>DSSVue</a:t>
            </a:r>
            <a:r>
              <a:rPr lang="en-US" dirty="0"/>
              <a:t> Users Manual</a:t>
            </a:r>
            <a:br>
              <a:rPr lang="en-US" dirty="0"/>
            </a:br>
            <a:r>
              <a:rPr lang="en-US" sz="1200" dirty="0">
                <a:hlinkClick r:id="rId2"/>
              </a:rPr>
              <a:t>https://www.hec.usace.army.mil/confluence/dssdocs/dssvueum/math-and-statistical-functions</a:t>
            </a:r>
            <a:r>
              <a:rPr lang="en-US" dirty="0"/>
              <a:t> </a:t>
            </a:r>
            <a:br>
              <a:rPr lang="en-US" dirty="0"/>
            </a:br>
            <a:r>
              <a:rPr lang="en-US" sz="1200" dirty="0">
                <a:hlinkClick r:id="rId3"/>
              </a:rPr>
              <a:t>https://www.hec.usace.army.mil/confluence/dssdocs/dssvueum/scripting/math-functions</a:t>
            </a:r>
            <a:br>
              <a:rPr lang="en-US" sz="1200" dirty="0"/>
            </a:br>
            <a:r>
              <a:rPr lang="en-US" dirty="0"/>
              <a:t> </a:t>
            </a:r>
          </a:p>
          <a:p>
            <a:pPr lvl="2"/>
            <a:r>
              <a:rPr lang="en-US" dirty="0"/>
              <a:t>HEC-</a:t>
            </a:r>
            <a:r>
              <a:rPr lang="en-US" dirty="0" err="1"/>
              <a:t>DSSVue</a:t>
            </a:r>
            <a:r>
              <a:rPr lang="en-US" dirty="0"/>
              <a:t> </a:t>
            </a:r>
            <a:r>
              <a:rPr lang="en-US" dirty="0" err="1"/>
              <a:t>Github</a:t>
            </a:r>
            <a:r>
              <a:rPr lang="en-US" dirty="0"/>
              <a:t> Scripts Repo</a:t>
            </a:r>
            <a:br>
              <a:rPr lang="en-US" dirty="0"/>
            </a:br>
            <a:r>
              <a:rPr lang="en-US" sz="1200" dirty="0">
                <a:hlinkClick r:id="rId4"/>
              </a:rPr>
              <a:t>https://github.com/HydrologicEngineeringCenter/DSSVue-Example-Scripts/tree/master/src</a:t>
            </a:r>
            <a:r>
              <a:rPr lang="en-US" sz="2000" dirty="0"/>
              <a:t> </a:t>
            </a:r>
          </a:p>
          <a:p>
            <a:pPr lvl="2"/>
            <a:endParaRPr lang="en-US" dirty="0"/>
          </a:p>
          <a:p>
            <a:pPr lvl="2"/>
            <a:endParaRPr lang="en-US" dirty="0"/>
          </a:p>
          <a:p>
            <a:endParaRPr lang="en-US" dirty="0"/>
          </a:p>
        </p:txBody>
      </p:sp>
      <p:sp>
        <p:nvSpPr>
          <p:cNvPr id="7" name="Title 6">
            <a:extLst>
              <a:ext uri="{FF2B5EF4-FFF2-40B4-BE49-F238E27FC236}">
                <a16:creationId xmlns:a16="http://schemas.microsoft.com/office/drawing/2014/main" id="{C23AA8C7-395D-23DA-969D-9397E7FCC14A}"/>
              </a:ext>
            </a:extLst>
          </p:cNvPr>
          <p:cNvSpPr>
            <a:spLocks noGrp="1"/>
          </p:cNvSpPr>
          <p:nvPr>
            <p:ph type="title"/>
          </p:nvPr>
        </p:nvSpPr>
        <p:spPr>
          <a:xfrm>
            <a:off x="1181819" y="-48445"/>
            <a:ext cx="9721970" cy="1010346"/>
          </a:xfrm>
        </p:spPr>
        <p:txBody>
          <a:bodyPr/>
          <a:lstStyle/>
          <a:p>
            <a:r>
              <a:rPr lang="en-US" dirty="0" err="1"/>
              <a:t>Hec-dss</a:t>
            </a:r>
            <a:r>
              <a:rPr lang="en-US" dirty="0"/>
              <a:t> Math functions &amp; Scripts</a:t>
            </a:r>
          </a:p>
        </p:txBody>
      </p:sp>
      <p:pic>
        <p:nvPicPr>
          <p:cNvPr id="3" name="Picture 2">
            <a:extLst>
              <a:ext uri="{FF2B5EF4-FFF2-40B4-BE49-F238E27FC236}">
                <a16:creationId xmlns:a16="http://schemas.microsoft.com/office/drawing/2014/main" id="{8473A346-DA88-FC71-DE4E-4EA61532999E}"/>
              </a:ext>
            </a:extLst>
          </p:cNvPr>
          <p:cNvPicPr>
            <a:picLocks noChangeAspect="1"/>
          </p:cNvPicPr>
          <p:nvPr/>
        </p:nvPicPr>
        <p:blipFill>
          <a:blip r:embed="rId5"/>
          <a:stretch>
            <a:fillRect/>
          </a:stretch>
        </p:blipFill>
        <p:spPr>
          <a:xfrm>
            <a:off x="443618" y="1301925"/>
            <a:ext cx="6133333" cy="51238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a:extLst>
              <a:ext uri="{FF2B5EF4-FFF2-40B4-BE49-F238E27FC236}">
                <a16:creationId xmlns:a16="http://schemas.microsoft.com/office/drawing/2014/main" id="{414CC2D2-5558-8969-AE7B-958D74F6D0F7}"/>
              </a:ext>
            </a:extLst>
          </p:cNvPr>
          <p:cNvSpPr txBox="1"/>
          <p:nvPr/>
        </p:nvSpPr>
        <p:spPr>
          <a:xfrm>
            <a:off x="-98464" y="6472004"/>
            <a:ext cx="7217498" cy="261610"/>
          </a:xfrm>
          <a:prstGeom prst="rect">
            <a:avLst/>
          </a:prstGeom>
          <a:noFill/>
        </p:spPr>
        <p:txBody>
          <a:bodyPr wrap="square" rtlCol="0">
            <a:spAutoFit/>
          </a:bodyPr>
          <a:lstStyle/>
          <a:p>
            <a:pPr algn="ctr"/>
            <a:r>
              <a:rPr lang="en-US" sz="1100" dirty="0">
                <a:hlinkClick r:id="rId6"/>
              </a:rPr>
              <a:t>https://github.com/HydrologicEngineeringCenter/DSSVue-Example-Scripts/blob/master/src/change-interval.py</a:t>
            </a:r>
            <a:r>
              <a:rPr lang="en-US" sz="1100" dirty="0"/>
              <a:t> </a:t>
            </a:r>
          </a:p>
        </p:txBody>
      </p:sp>
    </p:spTree>
    <p:extLst>
      <p:ext uri="{BB962C8B-B14F-4D97-AF65-F5344CB8AC3E}">
        <p14:creationId xmlns:p14="http://schemas.microsoft.com/office/powerpoint/2010/main" val="765212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4B3557B-AE3F-A08B-5F65-0F127C0F2547}"/>
              </a:ext>
            </a:extLst>
          </p:cNvPr>
          <p:cNvSpPr>
            <a:spLocks noGrp="1"/>
          </p:cNvSpPr>
          <p:nvPr>
            <p:ph type="body" sz="quarter" idx="1"/>
          </p:nvPr>
        </p:nvSpPr>
        <p:spPr/>
        <p:txBody>
          <a:bodyPr/>
          <a:lstStyle/>
          <a:p>
            <a:pPr algn="ctr"/>
            <a:r>
              <a:rPr lang="en-US" sz="2400" dirty="0"/>
              <a:t>Data Types</a:t>
            </a:r>
          </a:p>
        </p:txBody>
      </p:sp>
      <p:sp>
        <p:nvSpPr>
          <p:cNvPr id="8" name="Text Placeholder 7">
            <a:extLst>
              <a:ext uri="{FF2B5EF4-FFF2-40B4-BE49-F238E27FC236}">
                <a16:creationId xmlns:a16="http://schemas.microsoft.com/office/drawing/2014/main" id="{607C283E-DE5D-B60E-1126-DCA215561774}"/>
              </a:ext>
            </a:extLst>
          </p:cNvPr>
          <p:cNvSpPr>
            <a:spLocks noGrp="1"/>
          </p:cNvSpPr>
          <p:nvPr>
            <p:ph type="body" sz="quarter" idx="3"/>
          </p:nvPr>
        </p:nvSpPr>
        <p:spPr/>
        <p:txBody>
          <a:bodyPr/>
          <a:lstStyle/>
          <a:p>
            <a:pPr algn="ctr"/>
            <a:r>
              <a:rPr lang="en-US" sz="2400" dirty="0"/>
              <a:t>Data Processing</a:t>
            </a:r>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Grid Data processing</a:t>
            </a:r>
          </a:p>
        </p:txBody>
      </p:sp>
      <p:sp>
        <p:nvSpPr>
          <p:cNvPr id="7" name="Content Placeholder 6">
            <a:extLst>
              <a:ext uri="{FF2B5EF4-FFF2-40B4-BE49-F238E27FC236}">
                <a16:creationId xmlns:a16="http://schemas.microsoft.com/office/drawing/2014/main" id="{8A1D6C74-E761-E764-D24A-2C8032BC2878}"/>
              </a:ext>
            </a:extLst>
          </p:cNvPr>
          <p:cNvSpPr>
            <a:spLocks noGrp="1"/>
          </p:cNvSpPr>
          <p:nvPr>
            <p:ph sz="quarter" idx="2"/>
          </p:nvPr>
        </p:nvSpPr>
        <p:spPr>
          <a:xfrm>
            <a:off x="812800" y="2518116"/>
            <a:ext cx="5181600" cy="3501683"/>
          </a:xfrm>
        </p:spPr>
        <p:txBody>
          <a:bodyPr/>
          <a:lstStyle/>
          <a:p>
            <a:pPr lvl="1"/>
            <a:r>
              <a:rPr lang="en-US" dirty="0"/>
              <a:t>Observation</a:t>
            </a:r>
          </a:p>
          <a:p>
            <a:pPr lvl="2"/>
            <a:r>
              <a:rPr lang="en-US" dirty="0"/>
              <a:t>RADAR</a:t>
            </a:r>
          </a:p>
          <a:p>
            <a:pPr lvl="2"/>
            <a:r>
              <a:rPr lang="en-US" dirty="0"/>
              <a:t>Aircraft and Satellite Remote Sensing</a:t>
            </a:r>
            <a:br>
              <a:rPr lang="en-US" dirty="0"/>
            </a:br>
            <a:endParaRPr lang="en-US" dirty="0"/>
          </a:p>
          <a:p>
            <a:pPr lvl="1"/>
            <a:r>
              <a:rPr lang="en-US" dirty="0"/>
              <a:t>Derived</a:t>
            </a:r>
          </a:p>
          <a:p>
            <a:pPr lvl="2"/>
            <a:r>
              <a:rPr lang="en-US" dirty="0"/>
              <a:t>Interpolation from point measurements</a:t>
            </a:r>
          </a:p>
          <a:p>
            <a:pPr lvl="2"/>
            <a:r>
              <a:rPr lang="en-US" dirty="0"/>
              <a:t>Model Results</a:t>
            </a:r>
          </a:p>
          <a:p>
            <a:endParaRPr lang="en-US" dirty="0"/>
          </a:p>
        </p:txBody>
      </p:sp>
      <p:sp>
        <p:nvSpPr>
          <p:cNvPr id="9" name="Content Placeholder 8">
            <a:extLst>
              <a:ext uri="{FF2B5EF4-FFF2-40B4-BE49-F238E27FC236}">
                <a16:creationId xmlns:a16="http://schemas.microsoft.com/office/drawing/2014/main" id="{24267D1A-DD5F-567B-8A87-22891CF80CB4}"/>
              </a:ext>
            </a:extLst>
          </p:cNvPr>
          <p:cNvSpPr>
            <a:spLocks noGrp="1"/>
          </p:cNvSpPr>
          <p:nvPr>
            <p:ph sz="quarter" idx="4"/>
          </p:nvPr>
        </p:nvSpPr>
        <p:spPr>
          <a:xfrm>
            <a:off x="6400800" y="2518116"/>
            <a:ext cx="5181600" cy="3501683"/>
          </a:xfrm>
        </p:spPr>
        <p:txBody>
          <a:bodyPr/>
          <a:lstStyle/>
          <a:p>
            <a:pPr lvl="1"/>
            <a:r>
              <a:rPr lang="en-US" dirty="0"/>
              <a:t>HEC-</a:t>
            </a:r>
            <a:r>
              <a:rPr lang="en-US" dirty="0" err="1"/>
              <a:t>MetVue</a:t>
            </a:r>
            <a:endParaRPr lang="en-US" dirty="0"/>
          </a:p>
          <a:p>
            <a:pPr lvl="2"/>
            <a:r>
              <a:rPr lang="en-US" dirty="0"/>
              <a:t>Missing Data Filing</a:t>
            </a:r>
          </a:p>
          <a:p>
            <a:pPr lvl="2"/>
            <a:r>
              <a:rPr lang="en-US" dirty="0"/>
              <a:t>Dataset Merging</a:t>
            </a:r>
          </a:p>
          <a:p>
            <a:pPr lvl="2"/>
            <a:r>
              <a:rPr lang="en-US" dirty="0"/>
              <a:t>Temporal Aggregation/Disaggregation</a:t>
            </a:r>
          </a:p>
          <a:p>
            <a:pPr lvl="2"/>
            <a:r>
              <a:rPr lang="en-US" dirty="0"/>
              <a:t>Spatial Aggregation/Averaging</a:t>
            </a:r>
          </a:p>
          <a:p>
            <a:pPr lvl="2"/>
            <a:r>
              <a:rPr lang="en-US" dirty="0"/>
              <a:t>TIN-to-Grid and Grid-to-TIN</a:t>
            </a:r>
          </a:p>
          <a:p>
            <a:pPr lvl="2"/>
            <a:r>
              <a:rPr lang="en-US" dirty="0" err="1"/>
              <a:t>MetInterp</a:t>
            </a:r>
            <a:endParaRPr lang="en-US" dirty="0"/>
          </a:p>
          <a:p>
            <a:pPr lvl="3"/>
            <a:r>
              <a:rPr lang="en-US" dirty="0"/>
              <a:t>Point-to-TIN/Grid Spatial Interpolation</a:t>
            </a:r>
            <a:br>
              <a:rPr lang="en-US" dirty="0"/>
            </a:br>
            <a:endParaRPr lang="en-US" dirty="0"/>
          </a:p>
          <a:p>
            <a:endParaRPr lang="en-US" dirty="0"/>
          </a:p>
        </p:txBody>
      </p:sp>
    </p:spTree>
    <p:extLst>
      <p:ext uri="{BB962C8B-B14F-4D97-AF65-F5344CB8AC3E}">
        <p14:creationId xmlns:p14="http://schemas.microsoft.com/office/powerpoint/2010/main" val="2618283435"/>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26510</TotalTime>
  <Words>849</Words>
  <Application>Microsoft Office PowerPoint</Application>
  <PresentationFormat>Widescreen</PresentationFormat>
  <Paragraphs>185</Paragraphs>
  <Slides>11</Slides>
  <Notes>4</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Arial</vt:lpstr>
      <vt:lpstr>Calibri</vt:lpstr>
      <vt:lpstr>Times New Roman</vt:lpstr>
      <vt:lpstr>Wingdings</vt:lpstr>
      <vt:lpstr>1_HEC</vt:lpstr>
      <vt:lpstr>2_IWR-HEC</vt:lpstr>
      <vt:lpstr>3_Army</vt:lpstr>
      <vt:lpstr>Real Time Data IN CWMS</vt:lpstr>
      <vt:lpstr>objective</vt:lpstr>
      <vt:lpstr>Overview</vt:lpstr>
      <vt:lpstr>CWMS Data Processing</vt:lpstr>
      <vt:lpstr>Time-series Data processing</vt:lpstr>
      <vt:lpstr>CAVI/CWMSVue Validation Editor</vt:lpstr>
      <vt:lpstr>OpenDCS  Cwms Computational Processor (CCP)</vt:lpstr>
      <vt:lpstr>Hec-dss Math functions &amp; Scripts</vt:lpstr>
      <vt:lpstr>Grid Data processing</vt:lpstr>
      <vt:lpstr>HEC-MetVue Data Processing</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Feingold, Kathryn A CIV IWR</cp:lastModifiedBy>
  <cp:revision>654</cp:revision>
  <dcterms:created xsi:type="dcterms:W3CDTF">2017-02-20T05:10:01Z</dcterms:created>
  <dcterms:modified xsi:type="dcterms:W3CDTF">2025-01-17T19:45:06Z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