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gif"/>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2.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media/image10.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19"/>
  </p:notesMasterIdLst>
  <p:handoutMasterIdLst>
    <p:handoutMasterId r:id="rId20"/>
  </p:handoutMasterIdLst>
  <p:sldIdLst>
    <p:sldId id="453" r:id="rId7"/>
    <p:sldId id="292" r:id="rId8"/>
    <p:sldId id="603" r:id="rId9"/>
    <p:sldId id="600" r:id="rId10"/>
    <p:sldId id="597" r:id="rId11"/>
    <p:sldId id="612" r:id="rId12"/>
    <p:sldId id="594" r:id="rId13"/>
    <p:sldId id="464" r:id="rId14"/>
    <p:sldId id="613" r:id="rId15"/>
    <p:sldId id="625" r:id="rId16"/>
    <p:sldId id="466" r:id="rId17"/>
    <p:sldId id="44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8" autoAdjust="0"/>
    <p:restoredTop sz="97436" autoAdjust="0"/>
  </p:normalViewPr>
  <p:slideViewPr>
    <p:cSldViewPr snapToGrid="0">
      <p:cViewPr varScale="1">
        <p:scale>
          <a:sx n="61" d="100"/>
          <a:sy n="61" d="100"/>
        </p:scale>
        <p:origin x="84" y="252"/>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20" d="100"/>
          <a:sy n="120" d="100"/>
        </p:scale>
        <p:origin x="410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1/17/2025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lphaUcPeriod" startAt="2"/>
            </a:pPr>
            <a:r>
              <a:rPr lang="en-US" dirty="0"/>
              <a:t>Overview</a:t>
            </a:r>
          </a:p>
          <a:p>
            <a:pPr marL="685800" lvl="1" indent="-228600">
              <a:buFont typeface="+mj-lt"/>
              <a:buAutoNum type="arabicPeriod"/>
            </a:pPr>
            <a:r>
              <a:rPr lang="en-US" dirty="0"/>
              <a:t>There are two categories </a:t>
            </a:r>
            <a:r>
              <a:rPr lang="en-US" baseline="0" dirty="0"/>
              <a:t>of </a:t>
            </a:r>
            <a:r>
              <a:rPr lang="en-US" dirty="0"/>
              <a:t>real-time</a:t>
            </a:r>
            <a:r>
              <a:rPr lang="en-US" baseline="0" dirty="0"/>
              <a:t> data:</a:t>
            </a:r>
            <a:endParaRPr lang="en-US" dirty="0"/>
          </a:p>
          <a:p>
            <a:pPr marL="1143000" lvl="2" indent="-228600">
              <a:buFont typeface="+mj-lt"/>
              <a:buAutoNum type="alphaLcPeriod"/>
            </a:pPr>
            <a:r>
              <a:rPr lang="en-US" dirty="0"/>
              <a:t>Time Series</a:t>
            </a:r>
          </a:p>
          <a:p>
            <a:pPr marL="1143000" lvl="2" indent="-228600">
              <a:buFont typeface="+mj-lt"/>
              <a:buAutoNum type="alphaLcPeriod"/>
            </a:pPr>
            <a:r>
              <a:rPr lang="en-US" dirty="0"/>
              <a:t>Grids</a:t>
            </a:r>
          </a:p>
          <a:p>
            <a:pPr marL="685800" lvl="1" indent="-228600">
              <a:buFont typeface="+mj-lt"/>
              <a:buAutoNum type="arabicPeriod"/>
            </a:pPr>
            <a:r>
              <a:rPr lang="en-US" dirty="0"/>
              <a:t>CWMS Data Sources include:</a:t>
            </a:r>
          </a:p>
          <a:p>
            <a:pPr marL="1143000" lvl="2" indent="-228600">
              <a:buFont typeface="+mj-lt"/>
              <a:buAutoNum type="alphaLcPeriod"/>
            </a:pPr>
            <a:r>
              <a:rPr lang="en-US" dirty="0"/>
              <a:t>USGS and USACE gaging station networks</a:t>
            </a:r>
          </a:p>
          <a:p>
            <a:pPr marL="1143000" lvl="2" indent="-228600">
              <a:buFont typeface="+mj-lt"/>
              <a:buAutoNum type="alphaLcPeriod"/>
            </a:pPr>
            <a:r>
              <a:rPr lang="en-US" dirty="0"/>
              <a:t>National Weather Service meteorological data products</a:t>
            </a:r>
          </a:p>
          <a:p>
            <a:pPr marL="1657350" lvl="3" indent="-285750">
              <a:buFont typeface="+mj-lt"/>
              <a:buAutoNum type="romanLcPeriod"/>
            </a:pPr>
            <a:r>
              <a:rPr lang="en-US" dirty="0"/>
              <a:t>USACE Cumulus gridded data web service</a:t>
            </a:r>
          </a:p>
          <a:p>
            <a:pPr marL="1143000" lvl="2" indent="-228600">
              <a:buFont typeface="+mj-lt"/>
              <a:buAutoNum type="alphaLcPeriod"/>
            </a:pPr>
            <a:r>
              <a:rPr lang="en-US" dirty="0"/>
              <a:t>Other agencies gaging station networks</a:t>
            </a:r>
          </a:p>
          <a:p>
            <a:pPr marL="685800" lvl="1" indent="-228600">
              <a:buFont typeface="+mj-lt"/>
              <a:buAutoNum type="arabicPeriod"/>
            </a:pPr>
            <a:r>
              <a:rPr lang="en-US" dirty="0"/>
              <a:t>CWMS Data Processing is done through manual and automated means for:</a:t>
            </a:r>
          </a:p>
          <a:p>
            <a:pPr marL="1143000" lvl="2" indent="-228600">
              <a:buFont typeface="+mj-lt"/>
              <a:buAutoNum type="alphaLcPeriod"/>
            </a:pPr>
            <a:r>
              <a:rPr lang="en-US" dirty="0"/>
              <a:t>Time Series Data</a:t>
            </a:r>
          </a:p>
          <a:p>
            <a:pPr marL="1657350" lvl="3" indent="-285750">
              <a:buFont typeface="+mj-lt"/>
              <a:buAutoNum type="romanLcPeriod"/>
            </a:pPr>
            <a:r>
              <a:rPr lang="en-US" dirty="0"/>
              <a:t>Manual Data Quality Control through the CWMS/</a:t>
            </a:r>
            <a:r>
              <a:rPr lang="en-US" dirty="0" err="1"/>
              <a:t>CWMSVue</a:t>
            </a:r>
            <a:r>
              <a:rPr lang="en-US" dirty="0"/>
              <a:t> Validation Editor</a:t>
            </a:r>
          </a:p>
          <a:p>
            <a:pPr marL="1657350" lvl="3" indent="-285750">
              <a:buFont typeface="+mj-lt"/>
              <a:buAutoNum type="romanLcPeriod"/>
            </a:pPr>
            <a:r>
              <a:rPr lang="en-US" dirty="0" err="1"/>
              <a:t>OpenDCS</a:t>
            </a:r>
            <a:r>
              <a:rPr lang="en-US" dirty="0"/>
              <a:t> CWMS Computational Processor (CCP)</a:t>
            </a:r>
          </a:p>
          <a:p>
            <a:pPr marL="1657350" lvl="3" indent="-285750">
              <a:buFont typeface="+mj-lt"/>
              <a:buAutoNum type="romanLcPeriod"/>
            </a:pPr>
            <a:r>
              <a:rPr lang="en-US" dirty="0"/>
              <a:t>DSS Scripting</a:t>
            </a:r>
          </a:p>
          <a:p>
            <a:pPr marL="1200150" lvl="2" indent="-285750">
              <a:buFont typeface="+mj-lt"/>
              <a:buAutoNum type="alphaLcPeriod"/>
            </a:pPr>
            <a:r>
              <a:rPr lang="en-US" dirty="0"/>
              <a:t>Gridded Data</a:t>
            </a:r>
          </a:p>
          <a:p>
            <a:pPr marL="1657350" lvl="3" indent="-285750">
              <a:buFont typeface="+mj-lt"/>
              <a:buAutoNum type="alphaLcPeriod"/>
            </a:pPr>
            <a:r>
              <a:rPr lang="en-US" dirty="0"/>
              <a:t>Manual Edits using HEC-</a:t>
            </a:r>
            <a:r>
              <a:rPr lang="en-US" dirty="0" err="1"/>
              <a:t>MetVue</a:t>
            </a:r>
            <a:r>
              <a:rPr lang="en-US" dirty="0"/>
              <a:t> Interactive Features</a:t>
            </a:r>
          </a:p>
          <a:p>
            <a:pPr marL="1657350" lvl="3" indent="-285750">
              <a:buFont typeface="+mj-lt"/>
              <a:buAutoNum type="alphaLcPeriod"/>
            </a:pPr>
            <a:r>
              <a:rPr lang="en-US" dirty="0"/>
              <a:t>Automatic Processing based on HEC-</a:t>
            </a:r>
            <a:r>
              <a:rPr lang="en-US" dirty="0" err="1"/>
              <a:t>MetVue</a:t>
            </a:r>
            <a:r>
              <a:rPr lang="en-US" dirty="0"/>
              <a:t> project and session settings</a:t>
            </a:r>
          </a:p>
          <a:p>
            <a:pPr marL="2114550" lvl="4" indent="-285750">
              <a:buFont typeface="+mj-lt"/>
              <a:buAutoNum type="romanLcPeriod"/>
            </a:pPr>
            <a:r>
              <a:rPr lang="en-US" dirty="0"/>
              <a:t>Missing Data Filing</a:t>
            </a:r>
          </a:p>
          <a:p>
            <a:pPr marL="2114550" lvl="4" indent="-285750">
              <a:buFont typeface="+mj-lt"/>
              <a:buAutoNum type="romanLcPeriod"/>
            </a:pPr>
            <a:r>
              <a:rPr lang="en-US" dirty="0"/>
              <a:t>Dataset Merging</a:t>
            </a:r>
          </a:p>
          <a:p>
            <a:pPr marL="2114550" lvl="4" indent="-285750">
              <a:buFont typeface="+mj-lt"/>
              <a:buAutoNum type="romanLcPeriod"/>
            </a:pPr>
            <a:r>
              <a:rPr lang="en-US" dirty="0"/>
              <a:t>Temporal Aggregation/Disaggregation</a:t>
            </a:r>
          </a:p>
          <a:p>
            <a:pPr marL="2114550" lvl="4" indent="-285750">
              <a:buFont typeface="+mj-lt"/>
              <a:buAutoNum type="romanLcPeriod"/>
            </a:pPr>
            <a:r>
              <a:rPr lang="en-US" dirty="0"/>
              <a:t>Spatial Aggregation/Averaging</a:t>
            </a:r>
          </a:p>
          <a:p>
            <a:pPr marL="2114550" lvl="4" indent="-285750">
              <a:buFont typeface="+mj-lt"/>
              <a:buAutoNum type="romanLcPeriod"/>
            </a:pPr>
            <a:r>
              <a:rPr lang="en-US" dirty="0" err="1"/>
              <a:t>MetInterp</a:t>
            </a:r>
            <a:r>
              <a:rPr lang="en-US" dirty="0"/>
              <a:t> Point-to-TIN/Grid Spatial Interpolation</a:t>
            </a:r>
          </a:p>
          <a:p>
            <a:pPr marL="685800" lvl="1" indent="-228600">
              <a:buFont typeface="+mj-lt"/>
              <a:buAutoNum type="arabicPeriod"/>
            </a:pPr>
            <a:r>
              <a:rPr lang="en-US" dirty="0"/>
              <a:t>Data</a:t>
            </a:r>
            <a:r>
              <a:rPr lang="en-US" baseline="0" dirty="0"/>
              <a:t> is stored in two different storage systems:</a:t>
            </a:r>
            <a:endParaRPr lang="en-US" dirty="0"/>
          </a:p>
          <a:p>
            <a:pPr marL="1143000" lvl="2" indent="-228600">
              <a:buFont typeface="+mj-lt"/>
              <a:buAutoNum type="alphaLcPeriod"/>
            </a:pPr>
            <a:r>
              <a:rPr lang="en-US" dirty="0"/>
              <a:t>CWMS Oracle database</a:t>
            </a:r>
          </a:p>
          <a:p>
            <a:pPr marL="1143000" lvl="2" indent="-228600">
              <a:buFont typeface="+mj-lt"/>
              <a:buAutoNum type="alphaLcPeriod"/>
            </a:pPr>
            <a:r>
              <a:rPr lang="en-US" dirty="0"/>
              <a:t>Remote and Local DSS files</a:t>
            </a:r>
          </a:p>
          <a:p>
            <a:pPr marL="685800" lvl="1" indent="-228600">
              <a:buFont typeface="+mj-lt"/>
              <a:buAutoNum type="arabicPeriod"/>
            </a:pPr>
            <a:r>
              <a:rPr lang="en-US" dirty="0"/>
              <a:t>CWMS Data Acquisition and Access Modes</a:t>
            </a:r>
          </a:p>
          <a:p>
            <a:pPr marL="1143000" lvl="2" indent="-228600">
              <a:buFont typeface="+mj-lt"/>
              <a:buAutoNum type="alphaLcPeriod"/>
            </a:pPr>
            <a:r>
              <a:rPr lang="en-US" dirty="0"/>
              <a:t>Data Acquisition is based on:</a:t>
            </a:r>
          </a:p>
          <a:p>
            <a:pPr marL="1657350" lvl="3" indent="-285750">
              <a:buFont typeface="+mj-lt"/>
              <a:buAutoNum type="romanLcPeriod"/>
            </a:pPr>
            <a:r>
              <a:rPr lang="en-US" dirty="0"/>
              <a:t>Realtime telemetry</a:t>
            </a:r>
          </a:p>
          <a:p>
            <a:pPr marL="1657350" lvl="3" indent="-285750">
              <a:buFont typeface="+mj-lt"/>
              <a:buAutoNum type="romanLcPeriod"/>
            </a:pPr>
            <a:r>
              <a:rPr lang="en-US" dirty="0"/>
              <a:t>Federal/State/Local Direct Data Exchange</a:t>
            </a:r>
          </a:p>
          <a:p>
            <a:pPr marL="1657350" lvl="3" indent="-285750">
              <a:buFont typeface="+mj-lt"/>
              <a:buAutoNum type="romanLcPeriod"/>
            </a:pPr>
            <a:r>
              <a:rPr lang="en-US" dirty="0"/>
              <a:t>Federal/State/Local/Public Web Services</a:t>
            </a:r>
          </a:p>
          <a:p>
            <a:pPr marL="1143000" lvl="2" indent="-228600">
              <a:buFont typeface="+mj-lt"/>
              <a:buAutoNum type="alphaLcPeriod"/>
            </a:pPr>
            <a:r>
              <a:rPr lang="en-US" dirty="0"/>
              <a:t>CWMS can run in two different “modes” to access data:</a:t>
            </a:r>
          </a:p>
          <a:p>
            <a:pPr marL="1600200" lvl="3" indent="-228600">
              <a:buFont typeface="+mj-lt"/>
              <a:buAutoNum type="alphaLcPeriod"/>
            </a:pPr>
            <a:r>
              <a:rPr lang="en-US" dirty="0"/>
              <a:t>Client-Server Mode (requires authentication)</a:t>
            </a:r>
          </a:p>
          <a:p>
            <a:pPr marL="1600200" lvl="3" indent="-228600">
              <a:buFont typeface="+mj-lt"/>
              <a:buAutoNum type="alphaLcPeriod"/>
            </a:pPr>
            <a:r>
              <a:rPr lang="en-US" dirty="0"/>
              <a:t>Local (HEC-RTS) mode</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1548127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None/>
            </a:pPr>
            <a:r>
              <a:rPr lang="en-US" dirty="0"/>
              <a:t>Data Storage Systems in CWMS</a:t>
            </a:r>
          </a:p>
          <a:p>
            <a:pPr lvl="1"/>
            <a:r>
              <a:rPr lang="en-US" dirty="0"/>
              <a:t>Data in CWMS is stored in two forms, CWMS Oracle Database and DSS Files</a:t>
            </a:r>
          </a:p>
          <a:p>
            <a:pPr lvl="2"/>
            <a:r>
              <a:rPr lang="en-US" dirty="0"/>
              <a:t>CWMS Database:</a:t>
            </a:r>
          </a:p>
          <a:p>
            <a:pPr lvl="3"/>
            <a:r>
              <a:rPr lang="en-US" dirty="0"/>
              <a:t>Runs on CWMS server (locally or in the cloud)</a:t>
            </a:r>
          </a:p>
          <a:p>
            <a:pPr lvl="3"/>
            <a:r>
              <a:rPr lang="en-US" dirty="0"/>
              <a:t>Oracle Relational Database System</a:t>
            </a:r>
          </a:p>
          <a:p>
            <a:pPr lvl="3"/>
            <a:r>
              <a:rPr lang="en-US" dirty="0"/>
              <a:t>Supports enterprise-scale data operations</a:t>
            </a:r>
          </a:p>
          <a:p>
            <a:pPr lvl="3"/>
            <a:r>
              <a:rPr lang="en-US" dirty="0"/>
              <a:t>Army AIS (Automated Information System)</a:t>
            </a:r>
          </a:p>
          <a:p>
            <a:pPr lvl="3"/>
            <a:r>
              <a:rPr lang="en-US" dirty="0"/>
              <a:t>Requires Authenticated Login</a:t>
            </a:r>
          </a:p>
          <a:p>
            <a:pPr lvl="2"/>
            <a:r>
              <a:rPr lang="en-US" dirty="0"/>
              <a:t>DSS Files:</a:t>
            </a:r>
          </a:p>
          <a:p>
            <a:pPr marL="1371600" marR="0" lvl="3" indent="0" algn="l" defTabSz="914400" rtl="0" eaLnBrk="1" fontAlgn="auto" latinLnBrk="0" hangingPunct="1">
              <a:lnSpc>
                <a:spcPct val="100000"/>
              </a:lnSpc>
              <a:spcBef>
                <a:spcPts val="0"/>
              </a:spcBef>
              <a:spcAft>
                <a:spcPts val="0"/>
              </a:spcAft>
              <a:buClrTx/>
              <a:buSzTx/>
              <a:buFontTx/>
              <a:buNone/>
              <a:tabLst/>
              <a:defRPr/>
            </a:pPr>
            <a:r>
              <a:rPr lang="en-US" dirty="0"/>
              <a:t>Stored on CWMS server (locally or in the cloud)</a:t>
            </a:r>
          </a:p>
          <a:p>
            <a:pPr lvl="3"/>
            <a:r>
              <a:rPr lang="en-US" dirty="0"/>
              <a:t>Stored on PC or Server file system</a:t>
            </a:r>
          </a:p>
          <a:p>
            <a:pPr lvl="3"/>
            <a:r>
              <a:rPr lang="en-US" dirty="0"/>
              <a:t>Optimized for data sequences like time series</a:t>
            </a:r>
          </a:p>
          <a:p>
            <a:pPr lvl="3"/>
            <a:r>
              <a:rPr lang="en-US" dirty="0"/>
              <a:t>No login required for local DSS file operations</a:t>
            </a:r>
          </a:p>
          <a:p>
            <a:pPr lvl="1"/>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23565462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None/>
            </a:pPr>
            <a:r>
              <a:rPr lang="en-US" dirty="0"/>
              <a:t>Data Storage Systems in CWMS</a:t>
            </a:r>
          </a:p>
          <a:p>
            <a:pPr lvl="1">
              <a:buFont typeface="+mj-lt"/>
              <a:buNone/>
            </a:pPr>
            <a:r>
              <a:rPr lang="en-US" dirty="0"/>
              <a:t>Files and Directories for CWMS Data</a:t>
            </a:r>
          </a:p>
          <a:p>
            <a:pPr lvl="2"/>
            <a:r>
              <a:rPr lang="en-US" dirty="0"/>
              <a:t>Top </a:t>
            </a:r>
            <a:r>
              <a:rPr lang="en-US" dirty="0" err="1"/>
              <a:t>directCWMS</a:t>
            </a:r>
            <a:r>
              <a:rPr lang="en-US" dirty="0"/>
              <a:t> server the top directory is set by $CWMS_HOME environment variable</a:t>
            </a:r>
          </a:p>
          <a:p>
            <a:pPr lvl="2"/>
            <a:r>
              <a:rPr lang="en-US" dirty="0"/>
              <a:t>config directory holds relatively static setup for data acquisition (da) processes</a:t>
            </a:r>
          </a:p>
          <a:p>
            <a:pPr lvl="3"/>
            <a:r>
              <a:rPr lang="en-US" dirty="0" err="1"/>
              <a:t>MetInterp</a:t>
            </a:r>
            <a:r>
              <a:rPr lang="en-US" dirty="0"/>
              <a:t> configuration files are saved in the config directory</a:t>
            </a:r>
          </a:p>
          <a:p>
            <a:pPr lvl="3"/>
            <a:r>
              <a:rPr lang="en-US" dirty="0" err="1"/>
              <a:t>ProcessSheffit</a:t>
            </a:r>
            <a:r>
              <a:rPr lang="en-US" dirty="0"/>
              <a:t> criteria files</a:t>
            </a:r>
          </a:p>
          <a:p>
            <a:pPr lvl="2"/>
            <a:r>
              <a:rPr lang="en-US" dirty="0" err="1"/>
              <a:t>ory</a:t>
            </a:r>
            <a:r>
              <a:rPr lang="en-US" dirty="0"/>
              <a:t> (CWMS_CLASS here) is left to user choice</a:t>
            </a:r>
          </a:p>
          <a:p>
            <a:pPr lvl="2"/>
            <a:r>
              <a:rPr lang="en-US" dirty="0"/>
              <a:t>On dated directory contents change as data collection and transformation processes run</a:t>
            </a:r>
          </a:p>
          <a:p>
            <a:pPr lvl="3"/>
            <a:r>
              <a:rPr lang="en-US" dirty="0"/>
              <a:t>DSS files for grids are stored in dated/</a:t>
            </a:r>
            <a:r>
              <a:rPr lang="en-US" dirty="0" err="1"/>
              <a:t>db</a:t>
            </a:r>
            <a:r>
              <a:rPr lang="en-US" dirty="0"/>
              <a:t>/grid</a:t>
            </a:r>
          </a:p>
          <a:p>
            <a:pPr lvl="3"/>
            <a:r>
              <a:rPr lang="en-US" dirty="0"/>
              <a:t>Temporary files required by data processing programs</a:t>
            </a:r>
          </a:p>
          <a:p>
            <a:pPr lvl="3"/>
            <a:r>
              <a:rPr lang="en-US" dirty="0"/>
              <a:t>Log files</a:t>
            </a:r>
          </a:p>
          <a:p>
            <a:pPr lvl="2"/>
            <a:r>
              <a:rPr lang="en-US" dirty="0"/>
              <a:t>database directory hold DSS files for time series in “Local Mode” (RTS)</a:t>
            </a:r>
          </a:p>
          <a:p>
            <a:pPr lvl="3"/>
            <a:r>
              <a:rPr lang="en-US" dirty="0"/>
              <a:t>In Corps production systems, this is replaced by the CWMS Oracle database</a:t>
            </a:r>
          </a:p>
          <a:p>
            <a:pPr lvl="3"/>
            <a:r>
              <a:rPr lang="en-US" dirty="0"/>
              <a:t>There is no “database” directory on CWMS server</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28750774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None/>
            </a:pPr>
            <a:r>
              <a:rPr lang="en-US" dirty="0"/>
              <a:t>CWMS Data Modes</a:t>
            </a:r>
          </a:p>
          <a:p>
            <a:pPr lvl="1"/>
            <a:r>
              <a:rPr lang="en-US" dirty="0"/>
              <a:t>Client-Server Mode</a:t>
            </a:r>
          </a:p>
          <a:p>
            <a:pPr lvl="2"/>
            <a:r>
              <a:rPr lang="en-US" dirty="0"/>
              <a:t>Data Acquisition for Corps Office in Production</a:t>
            </a:r>
          </a:p>
          <a:p>
            <a:pPr lvl="3"/>
            <a:r>
              <a:rPr lang="en-US" dirty="0"/>
              <a:t>Data comes from both public and proprietary sources</a:t>
            </a:r>
          </a:p>
          <a:p>
            <a:pPr lvl="3"/>
            <a:r>
              <a:rPr lang="en-US" dirty="0"/>
              <a:t>Data is acquired continuously through automated processes</a:t>
            </a:r>
          </a:p>
          <a:p>
            <a:pPr lvl="3"/>
            <a:r>
              <a:rPr lang="en-US" dirty="0"/>
              <a:t>Data is transmitted over internet, dedicated data exchange lines, line-of-site radio, satellites, and more</a:t>
            </a:r>
          </a:p>
          <a:p>
            <a:pPr lvl="3"/>
            <a:r>
              <a:rPr lang="en-US" dirty="0"/>
              <a:t>Time-series data is stored in CWMS Oracle database on CWMS server(s)</a:t>
            </a:r>
          </a:p>
          <a:p>
            <a:pPr lvl="3"/>
            <a:r>
              <a:rPr lang="en-US" dirty="0"/>
              <a:t>Grids come from National Weather Service and other sources</a:t>
            </a:r>
          </a:p>
          <a:p>
            <a:pPr lvl="3"/>
            <a:r>
              <a:rPr lang="en-US" dirty="0"/>
              <a:t>Grids are stored in server-side DSS files with </a:t>
            </a:r>
            <a:r>
              <a:rPr lang="en-US" dirty="0" err="1"/>
              <a:t>precip.yyyy.mm.dss</a:t>
            </a:r>
            <a:r>
              <a:rPr lang="en-US" dirty="0"/>
              <a:t> naming convention</a:t>
            </a:r>
          </a:p>
          <a:p>
            <a:pPr lvl="3"/>
            <a:r>
              <a:rPr lang="en-US" dirty="0"/>
              <a:t>Many validation/transformation processes may be used</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39596799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12</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2.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7.xml"/><Relationship Id="rId18" Type="http://schemas.openxmlformats.org/officeDocument/2006/relationships/slideLayout" Target="../slideLayouts/slideLayout52.xml"/><Relationship Id="rId26" Type="http://schemas.openxmlformats.org/officeDocument/2006/relationships/slideLayout" Target="../slideLayouts/slideLayout60.xml"/><Relationship Id="rId3" Type="http://schemas.openxmlformats.org/officeDocument/2006/relationships/slideLayout" Target="../slideLayouts/slideLayout37.xml"/><Relationship Id="rId21" Type="http://schemas.openxmlformats.org/officeDocument/2006/relationships/slideLayout" Target="../slideLayouts/slideLayout55.xml"/><Relationship Id="rId34" Type="http://schemas.openxmlformats.org/officeDocument/2006/relationships/image" Target="../media/image6.png"/><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5" Type="http://schemas.openxmlformats.org/officeDocument/2006/relationships/slideLayout" Target="../slideLayouts/slideLayout59.xml"/><Relationship Id="rId33" Type="http://schemas.openxmlformats.org/officeDocument/2006/relationships/image" Target="../media/image5.png"/><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slideLayout" Target="../slideLayouts/slideLayout54.xml"/><Relationship Id="rId29" Type="http://schemas.openxmlformats.org/officeDocument/2006/relationships/slideLayout" Target="../slideLayouts/slideLayout63.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24" Type="http://schemas.openxmlformats.org/officeDocument/2006/relationships/slideLayout" Target="../slideLayouts/slideLayout58.xml"/><Relationship Id="rId32" Type="http://schemas.openxmlformats.org/officeDocument/2006/relationships/image" Target="../media/image8.png"/><Relationship Id="rId5" Type="http://schemas.openxmlformats.org/officeDocument/2006/relationships/slideLayout" Target="../slideLayouts/slideLayout39.xml"/><Relationship Id="rId15" Type="http://schemas.openxmlformats.org/officeDocument/2006/relationships/slideLayout" Target="../slideLayouts/slideLayout49.xml"/><Relationship Id="rId23" Type="http://schemas.openxmlformats.org/officeDocument/2006/relationships/slideLayout" Target="../slideLayouts/slideLayout57.xml"/><Relationship Id="rId28" Type="http://schemas.openxmlformats.org/officeDocument/2006/relationships/slideLayout" Target="../slideLayouts/slideLayout62.xml"/><Relationship Id="rId10" Type="http://schemas.openxmlformats.org/officeDocument/2006/relationships/slideLayout" Target="../slideLayouts/slideLayout44.xml"/><Relationship Id="rId19" Type="http://schemas.openxmlformats.org/officeDocument/2006/relationships/slideLayout" Target="../slideLayouts/slideLayout53.xml"/><Relationship Id="rId31" Type="http://schemas.openxmlformats.org/officeDocument/2006/relationships/image" Target="../media/image7.png"/><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 Id="rId22" Type="http://schemas.openxmlformats.org/officeDocument/2006/relationships/slideLayout" Target="../slideLayouts/slideLayout56.xml"/><Relationship Id="rId27" Type="http://schemas.openxmlformats.org/officeDocument/2006/relationships/slideLayout" Target="../slideLayouts/slideLayout61.xml"/><Relationship Id="rId30" Type="http://schemas.openxmlformats.org/officeDocument/2006/relationships/theme" Target="../theme/theme2.xml"/><Relationship Id="rId8" Type="http://schemas.openxmlformats.org/officeDocument/2006/relationships/slideLayout" Target="../slideLayouts/slideLayout42.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6.xml"/><Relationship Id="rId18" Type="http://schemas.openxmlformats.org/officeDocument/2006/relationships/slideLayout" Target="../slideLayouts/slideLayout81.xml"/><Relationship Id="rId26" Type="http://schemas.openxmlformats.org/officeDocument/2006/relationships/slideLayout" Target="../slideLayouts/slideLayout89.xml"/><Relationship Id="rId3" Type="http://schemas.openxmlformats.org/officeDocument/2006/relationships/slideLayout" Target="../slideLayouts/slideLayout66.xml"/><Relationship Id="rId21" Type="http://schemas.openxmlformats.org/officeDocument/2006/relationships/slideLayout" Target="../slideLayouts/slideLayout84.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17" Type="http://schemas.openxmlformats.org/officeDocument/2006/relationships/slideLayout" Target="../slideLayouts/slideLayout80.xml"/><Relationship Id="rId25" Type="http://schemas.openxmlformats.org/officeDocument/2006/relationships/slideLayout" Target="../slideLayouts/slideLayout88.xml"/><Relationship Id="rId33" Type="http://schemas.openxmlformats.org/officeDocument/2006/relationships/image" Target="../media/image8.png"/><Relationship Id="rId2" Type="http://schemas.openxmlformats.org/officeDocument/2006/relationships/slideLayout" Target="../slideLayouts/slideLayout65.xml"/><Relationship Id="rId16" Type="http://schemas.openxmlformats.org/officeDocument/2006/relationships/slideLayout" Target="../slideLayouts/slideLayout79.xml"/><Relationship Id="rId20" Type="http://schemas.openxmlformats.org/officeDocument/2006/relationships/slideLayout" Target="../slideLayouts/slideLayout83.xml"/><Relationship Id="rId29" Type="http://schemas.openxmlformats.org/officeDocument/2006/relationships/slideLayout" Target="../slideLayouts/slideLayout92.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24" Type="http://schemas.openxmlformats.org/officeDocument/2006/relationships/slideLayout" Target="../slideLayouts/slideLayout87.xml"/><Relationship Id="rId32" Type="http://schemas.openxmlformats.org/officeDocument/2006/relationships/image" Target="../media/image7.png"/><Relationship Id="rId5" Type="http://schemas.openxmlformats.org/officeDocument/2006/relationships/slideLayout" Target="../slideLayouts/slideLayout68.xml"/><Relationship Id="rId15" Type="http://schemas.openxmlformats.org/officeDocument/2006/relationships/slideLayout" Target="../slideLayouts/slideLayout78.xml"/><Relationship Id="rId23" Type="http://schemas.openxmlformats.org/officeDocument/2006/relationships/slideLayout" Target="../slideLayouts/slideLayout86.xml"/><Relationship Id="rId28" Type="http://schemas.openxmlformats.org/officeDocument/2006/relationships/slideLayout" Target="../slideLayouts/slideLayout91.xml"/><Relationship Id="rId10" Type="http://schemas.openxmlformats.org/officeDocument/2006/relationships/slideLayout" Target="../slideLayouts/slideLayout73.xml"/><Relationship Id="rId19" Type="http://schemas.openxmlformats.org/officeDocument/2006/relationships/slideLayout" Target="../slideLayouts/slideLayout82.xml"/><Relationship Id="rId31" Type="http://schemas.openxmlformats.org/officeDocument/2006/relationships/theme" Target="../theme/theme3.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slideLayout" Target="../slideLayouts/slideLayout77.xml"/><Relationship Id="rId22" Type="http://schemas.openxmlformats.org/officeDocument/2006/relationships/slideLayout" Target="../slideLayouts/slideLayout85.xml"/><Relationship Id="rId27" Type="http://schemas.openxmlformats.org/officeDocument/2006/relationships/slideLayout" Target="../slideLayouts/slideLayout90.xml"/><Relationship Id="rId30" Type="http://schemas.openxmlformats.org/officeDocument/2006/relationships/slideLayout" Target="../slideLayouts/slideLayout93.xml"/><Relationship Id="rId8"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6"/>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7"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58.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33.xml"/><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1.xml"/><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bin"/><Relationship Id="rId13" Type="http://schemas.openxmlformats.org/officeDocument/2006/relationships/image" Target="../media/image27.wmf"/><Relationship Id="rId3" Type="http://schemas.openxmlformats.org/officeDocument/2006/relationships/image" Target="../media/image19.jpeg"/><Relationship Id="rId7" Type="http://schemas.openxmlformats.org/officeDocument/2006/relationships/image" Target="../media/image23.png"/><Relationship Id="rId12" Type="http://schemas.openxmlformats.org/officeDocument/2006/relationships/image" Target="../media/image26.png"/><Relationship Id="rId17" Type="http://schemas.openxmlformats.org/officeDocument/2006/relationships/image" Target="../media/image30.png"/><Relationship Id="rId2" Type="http://schemas.openxmlformats.org/officeDocument/2006/relationships/notesSlide" Target="../notesSlides/notesSlide4.xml"/><Relationship Id="rId16" Type="http://schemas.openxmlformats.org/officeDocument/2006/relationships/image" Target="../media/image29.png"/><Relationship Id="rId1" Type="http://schemas.openxmlformats.org/officeDocument/2006/relationships/slideLayout" Target="../slideLayouts/slideLayout11.xml"/><Relationship Id="rId6" Type="http://schemas.openxmlformats.org/officeDocument/2006/relationships/image" Target="../media/image22.png"/><Relationship Id="rId11" Type="http://schemas.openxmlformats.org/officeDocument/2006/relationships/oleObject" Target="../embeddings/oleObject2.bin"/><Relationship Id="rId5" Type="http://schemas.openxmlformats.org/officeDocument/2006/relationships/image" Target="../media/image21.png"/><Relationship Id="rId15" Type="http://schemas.openxmlformats.org/officeDocument/2006/relationships/image" Target="../media/image28.wmf"/><Relationship Id="rId10" Type="http://schemas.openxmlformats.org/officeDocument/2006/relationships/image" Target="../media/image25.emf"/><Relationship Id="rId4" Type="http://schemas.openxmlformats.org/officeDocument/2006/relationships/image" Target="../media/image20.png"/><Relationship Id="rId9" Type="http://schemas.openxmlformats.org/officeDocument/2006/relationships/image" Target="../media/image24.wmf"/><Relationship Id="rId1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Real Time Data IN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Kat Feingold</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4D50944-D1F8-131C-63D9-2B995D2853C7}"/>
              </a:ext>
            </a:extLst>
          </p:cNvPr>
          <p:cNvSpPr>
            <a:spLocks noGrp="1"/>
          </p:cNvSpPr>
          <p:nvPr>
            <p:ph sz="quarter" idx="10"/>
          </p:nvPr>
        </p:nvSpPr>
        <p:spPr>
          <a:xfrm>
            <a:off x="915218" y="1502875"/>
            <a:ext cx="11010082" cy="5126524"/>
          </a:xfrm>
        </p:spPr>
        <p:txBody>
          <a:bodyPr/>
          <a:lstStyle/>
          <a:p>
            <a:pPr lvl="1"/>
            <a:r>
              <a:rPr lang="en-US" dirty="0"/>
              <a:t>No authentication required for local DSS file access</a:t>
            </a:r>
          </a:p>
        </p:txBody>
      </p:sp>
      <p:sp>
        <p:nvSpPr>
          <p:cNvPr id="2" name="Title 1">
            <a:extLst>
              <a:ext uri="{FF2B5EF4-FFF2-40B4-BE49-F238E27FC236}">
                <a16:creationId xmlns:a16="http://schemas.microsoft.com/office/drawing/2014/main" id="{67511878-FCC0-EFE7-CF71-A635EA95527F}"/>
              </a:ext>
            </a:extLst>
          </p:cNvPr>
          <p:cNvSpPr>
            <a:spLocks noGrp="1"/>
          </p:cNvSpPr>
          <p:nvPr>
            <p:ph type="title"/>
          </p:nvPr>
        </p:nvSpPr>
        <p:spPr/>
        <p:txBody>
          <a:bodyPr/>
          <a:lstStyle/>
          <a:p>
            <a:r>
              <a:rPr lang="en-US" dirty="0"/>
              <a:t>HEC-RTS CAVI Data Extracts</a:t>
            </a:r>
          </a:p>
        </p:txBody>
      </p:sp>
      <p:pic>
        <p:nvPicPr>
          <p:cNvPr id="10" name="Picture 9">
            <a:extLst>
              <a:ext uri="{FF2B5EF4-FFF2-40B4-BE49-F238E27FC236}">
                <a16:creationId xmlns:a16="http://schemas.microsoft.com/office/drawing/2014/main" id="{FD3EB6BA-E131-5B58-4A39-FE466E39BE2F}"/>
              </a:ext>
            </a:extLst>
          </p:cNvPr>
          <p:cNvPicPr>
            <a:picLocks noChangeAspect="1"/>
          </p:cNvPicPr>
          <p:nvPr/>
        </p:nvPicPr>
        <p:blipFill>
          <a:blip r:embed="rId2"/>
          <a:stretch>
            <a:fillRect/>
          </a:stretch>
        </p:blipFill>
        <p:spPr>
          <a:xfrm>
            <a:off x="915218" y="2448240"/>
            <a:ext cx="9988571" cy="1531429"/>
          </a:xfrm>
          <a:prstGeom prst="rect">
            <a:avLst/>
          </a:prstGeom>
        </p:spPr>
      </p:pic>
      <p:pic>
        <p:nvPicPr>
          <p:cNvPr id="11" name="Picture 10">
            <a:extLst>
              <a:ext uri="{FF2B5EF4-FFF2-40B4-BE49-F238E27FC236}">
                <a16:creationId xmlns:a16="http://schemas.microsoft.com/office/drawing/2014/main" id="{4A0178AA-52BC-3EAB-E8A7-955ADB21DAE5}"/>
              </a:ext>
            </a:extLst>
          </p:cNvPr>
          <p:cNvPicPr>
            <a:picLocks noChangeAspect="1"/>
          </p:cNvPicPr>
          <p:nvPr/>
        </p:nvPicPr>
        <p:blipFill>
          <a:blip r:embed="rId3"/>
          <a:stretch>
            <a:fillRect/>
          </a:stretch>
        </p:blipFill>
        <p:spPr>
          <a:xfrm>
            <a:off x="915217" y="4453825"/>
            <a:ext cx="9988571" cy="1531429"/>
          </a:xfrm>
          <a:prstGeom prst="rect">
            <a:avLst/>
          </a:prstGeom>
        </p:spPr>
      </p:pic>
      <p:sp>
        <p:nvSpPr>
          <p:cNvPr id="12" name="Rectangle: Rounded Corners 11">
            <a:extLst>
              <a:ext uri="{FF2B5EF4-FFF2-40B4-BE49-F238E27FC236}">
                <a16:creationId xmlns:a16="http://schemas.microsoft.com/office/drawing/2014/main" id="{B4296A4A-107A-5523-C71B-EC0FD367D070}"/>
              </a:ext>
            </a:extLst>
          </p:cNvPr>
          <p:cNvSpPr/>
          <p:nvPr/>
        </p:nvSpPr>
        <p:spPr>
          <a:xfrm>
            <a:off x="3802456" y="3005725"/>
            <a:ext cx="2064190" cy="362139"/>
          </a:xfrm>
          <a:prstGeom prst="roundRect">
            <a:avLst/>
          </a:prstGeom>
          <a:solidFill>
            <a:srgbClr val="FFFF00">
              <a:alpha val="2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Rectangle: Rounded Corners 12">
            <a:extLst>
              <a:ext uri="{FF2B5EF4-FFF2-40B4-BE49-F238E27FC236}">
                <a16:creationId xmlns:a16="http://schemas.microsoft.com/office/drawing/2014/main" id="{9F7205BA-B033-8F22-4691-BA34C460EC1C}"/>
              </a:ext>
            </a:extLst>
          </p:cNvPr>
          <p:cNvSpPr/>
          <p:nvPr/>
        </p:nvSpPr>
        <p:spPr>
          <a:xfrm>
            <a:off x="3802456" y="5008223"/>
            <a:ext cx="2064190" cy="362139"/>
          </a:xfrm>
          <a:prstGeom prst="roundRect">
            <a:avLst/>
          </a:prstGeom>
          <a:solidFill>
            <a:srgbClr val="FFFF00">
              <a:alpha val="2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236521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CB5E3C1-A375-BB59-97ED-15E0F0BF4BD6}"/>
              </a:ext>
            </a:extLst>
          </p:cNvPr>
          <p:cNvSpPr>
            <a:spLocks noGrp="1"/>
          </p:cNvSpPr>
          <p:nvPr>
            <p:ph sz="quarter" idx="10"/>
          </p:nvPr>
        </p:nvSpPr>
        <p:spPr>
          <a:xfrm>
            <a:off x="1181818" y="1028700"/>
            <a:ext cx="9815965" cy="5600700"/>
          </a:xfrm>
        </p:spPr>
        <p:txBody>
          <a:bodyPr/>
          <a:lstStyle/>
          <a:p>
            <a:endParaRPr lang="en-US" sz="2800" dirty="0"/>
          </a:p>
          <a:p>
            <a:pPr lvl="1"/>
            <a:r>
              <a:rPr lang="en-US" sz="2800" dirty="0"/>
              <a:t>CWMS data supporting real-time modeling includes both </a:t>
            </a:r>
            <a:r>
              <a:rPr lang="en-US" sz="2800" b="1" dirty="0"/>
              <a:t>time series </a:t>
            </a:r>
            <a:r>
              <a:rPr lang="en-US" sz="2800" dirty="0"/>
              <a:t>and </a:t>
            </a:r>
            <a:r>
              <a:rPr lang="en-US" sz="2800" b="1" dirty="0"/>
              <a:t>grids </a:t>
            </a:r>
            <a:r>
              <a:rPr lang="en-US" sz="2800" dirty="0"/>
              <a:t>from a variety of sources</a:t>
            </a:r>
          </a:p>
          <a:p>
            <a:pPr lvl="1"/>
            <a:endParaRPr lang="en-US" sz="2800" dirty="0"/>
          </a:p>
          <a:p>
            <a:pPr lvl="1"/>
            <a:r>
              <a:rPr lang="en-US" sz="2800" dirty="0"/>
              <a:t>Time-series data is stored in CWMS Oracle database and HEC-DSS</a:t>
            </a:r>
          </a:p>
          <a:p>
            <a:endParaRPr lang="en-US" sz="2800" dirty="0"/>
          </a:p>
        </p:txBody>
      </p:sp>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Summary</a:t>
            </a:r>
          </a:p>
        </p:txBody>
      </p:sp>
      <p:sp>
        <p:nvSpPr>
          <p:cNvPr id="6" name="Content Placeholder 1">
            <a:extLst>
              <a:ext uri="{FF2B5EF4-FFF2-40B4-BE49-F238E27FC236}">
                <a16:creationId xmlns:a16="http://schemas.microsoft.com/office/drawing/2014/main" id="{9D64D5E8-1E5C-5B04-75AF-881FF54D475A}"/>
              </a:ext>
            </a:extLst>
          </p:cNvPr>
          <p:cNvSpPr txBox="1">
            <a:spLocks/>
          </p:cNvSpPr>
          <p:nvPr/>
        </p:nvSpPr>
        <p:spPr bwMode="auto">
          <a:xfrm>
            <a:off x="3168073" y="3972392"/>
            <a:ext cx="7829711" cy="1175479"/>
          </a:xfrm>
          <a:prstGeom prst="rect">
            <a:avLst/>
          </a:prstGeom>
          <a:noFill/>
          <a:ln w="9525">
            <a:noFill/>
            <a:miter lim="800000"/>
            <a:headEnd/>
            <a:tailEnd/>
          </a:ln>
        </p:spPr>
        <p:txBody>
          <a:bodyPr vert="horz" wrap="square" lIns="91440" tIns="45720" rIns="91440" bIns="45720" numCol="2"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Wingdings" panose="05000000000000000000" pitchFamily="2" charset="2"/>
              <a:buChar char="§"/>
              <a:defRPr sz="24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anose="020B0604020202020204" pitchFamily="34" charset="0"/>
              <a:buChar char="•"/>
              <a:defRPr sz="18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25563978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r>
              <a:rPr lang="en-US" dirty="0"/>
              <a:t>Identify the types of real-time data and their management in CWMS</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sz="3600" dirty="0">
                <a:effectLst>
                  <a:outerShdw blurRad="38100" dist="38100" dir="2700000" algn="tl">
                    <a:srgbClr val="000000">
                      <a:alpha val="43137"/>
                    </a:srgbClr>
                  </a:outerShdw>
                </a:effectLst>
              </a:rPr>
              <a:t>objective</a:t>
            </a:r>
            <a:endParaRPr lang="en-US" sz="3600" dirty="0"/>
          </a:p>
        </p:txBody>
      </p:sp>
    </p:spTree>
    <p:extLst>
      <p:ext uri="{BB962C8B-B14F-4D97-AF65-F5344CB8AC3E}">
        <p14:creationId xmlns:p14="http://schemas.microsoft.com/office/powerpoint/2010/main" val="3082422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93690DE-0F6E-6002-BFD1-113FC3F6E8D6}"/>
              </a:ext>
            </a:extLst>
          </p:cNvPr>
          <p:cNvSpPr>
            <a:spLocks noGrp="1"/>
          </p:cNvSpPr>
          <p:nvPr>
            <p:ph sz="quarter" idx="10"/>
          </p:nvPr>
        </p:nvSpPr>
        <p:spPr>
          <a:xfrm>
            <a:off x="1252330" y="1028700"/>
            <a:ext cx="10672970" cy="5600700"/>
          </a:xfrm>
        </p:spPr>
        <p:txBody>
          <a:bodyPr/>
          <a:lstStyle/>
          <a:p>
            <a:pPr lvl="1"/>
            <a:endParaRPr lang="en-US" dirty="0"/>
          </a:p>
          <a:p>
            <a:pPr lvl="1"/>
            <a:endParaRPr lang="en-US" dirty="0"/>
          </a:p>
          <a:p>
            <a:pPr lvl="1"/>
            <a:r>
              <a:rPr lang="en-US" dirty="0"/>
              <a:t>CWMS Real-Time Data Types &amp; Viewing</a:t>
            </a:r>
          </a:p>
          <a:p>
            <a:pPr lvl="2"/>
            <a:endParaRPr lang="en-US" dirty="0"/>
          </a:p>
          <a:p>
            <a:pPr lvl="1"/>
            <a:r>
              <a:rPr lang="en-US" dirty="0"/>
              <a:t>CWMS Data Sources</a:t>
            </a:r>
          </a:p>
          <a:p>
            <a:pPr lvl="2"/>
            <a:endParaRPr lang="en-US" dirty="0"/>
          </a:p>
          <a:p>
            <a:pPr lvl="1"/>
            <a:r>
              <a:rPr lang="en-US" dirty="0"/>
              <a:t>CWMS Data Processing</a:t>
            </a:r>
          </a:p>
          <a:p>
            <a:pPr lvl="2"/>
            <a:endParaRPr lang="en-US" dirty="0"/>
          </a:p>
          <a:p>
            <a:pPr lvl="1"/>
            <a:r>
              <a:rPr lang="en-US" dirty="0"/>
              <a:t>CWMS Data Storage Systems</a:t>
            </a:r>
          </a:p>
          <a:p>
            <a:pPr lvl="2"/>
            <a:endParaRPr lang="en-US" dirty="0"/>
          </a:p>
          <a:p>
            <a:pPr lvl="1"/>
            <a:r>
              <a:rPr lang="en-US" dirty="0"/>
              <a:t>CWMS Data Acquisition</a:t>
            </a:r>
          </a:p>
          <a:p>
            <a:pPr lvl="2"/>
            <a:endParaRPr lang="en-US" dirty="0"/>
          </a:p>
          <a:p>
            <a:endParaRPr lang="en-US" dirty="0"/>
          </a:p>
        </p:txBody>
      </p:sp>
      <p:sp>
        <p:nvSpPr>
          <p:cNvPr id="3" name="Title 2">
            <a:extLst>
              <a:ext uri="{FF2B5EF4-FFF2-40B4-BE49-F238E27FC236}">
                <a16:creationId xmlns:a16="http://schemas.microsoft.com/office/drawing/2014/main" id="{6E21BC09-0353-C024-AFA6-5E35827A3A68}"/>
              </a:ext>
            </a:extLst>
          </p:cNvPr>
          <p:cNvSpPr>
            <a:spLocks noGrp="1"/>
          </p:cNvSpPr>
          <p:nvPr>
            <p:ph type="title"/>
          </p:nvPr>
        </p:nvSpPr>
        <p:spPr/>
        <p:txBody>
          <a:bodyPr/>
          <a:lstStyle/>
          <a:p>
            <a:r>
              <a:rPr lang="en-US" dirty="0"/>
              <a:t>Overview</a:t>
            </a:r>
          </a:p>
        </p:txBody>
      </p:sp>
    </p:spTree>
    <p:extLst>
      <p:ext uri="{BB962C8B-B14F-4D97-AF65-F5344CB8AC3E}">
        <p14:creationId xmlns:p14="http://schemas.microsoft.com/office/powerpoint/2010/main" val="820554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DF9F363-9B19-C0BF-F260-38C3AA9EFD26}"/>
              </a:ext>
            </a:extLst>
          </p:cNvPr>
          <p:cNvSpPr>
            <a:spLocks noGrp="1"/>
          </p:cNvSpPr>
          <p:nvPr>
            <p:ph type="title"/>
          </p:nvPr>
        </p:nvSpPr>
        <p:spPr/>
        <p:txBody>
          <a:bodyPr/>
          <a:lstStyle/>
          <a:p>
            <a:r>
              <a:rPr lang="en-US" dirty="0"/>
              <a:t>Data storage Systems</a:t>
            </a:r>
          </a:p>
        </p:txBody>
      </p:sp>
    </p:spTree>
    <p:extLst>
      <p:ext uri="{BB962C8B-B14F-4D97-AF65-F5344CB8AC3E}">
        <p14:creationId xmlns:p14="http://schemas.microsoft.com/office/powerpoint/2010/main" val="2472908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0459426-ABD8-8F97-A5A4-7DA527790016}"/>
              </a:ext>
            </a:extLst>
          </p:cNvPr>
          <p:cNvSpPr>
            <a:spLocks noGrp="1"/>
          </p:cNvSpPr>
          <p:nvPr>
            <p:ph type="body" sz="quarter" idx="1"/>
          </p:nvPr>
        </p:nvSpPr>
        <p:spPr/>
        <p:txBody>
          <a:bodyPr/>
          <a:lstStyle/>
          <a:p>
            <a:pPr algn="ctr"/>
            <a:r>
              <a:rPr lang="en-US" sz="2400" dirty="0"/>
              <a:t>CWMS Database</a:t>
            </a:r>
          </a:p>
        </p:txBody>
      </p:sp>
      <p:sp>
        <p:nvSpPr>
          <p:cNvPr id="8" name="Text Placeholder 7">
            <a:extLst>
              <a:ext uri="{FF2B5EF4-FFF2-40B4-BE49-F238E27FC236}">
                <a16:creationId xmlns:a16="http://schemas.microsoft.com/office/drawing/2014/main" id="{4CFAB67D-9025-4D0A-4D73-636390790492}"/>
              </a:ext>
            </a:extLst>
          </p:cNvPr>
          <p:cNvSpPr>
            <a:spLocks noGrp="1"/>
          </p:cNvSpPr>
          <p:nvPr>
            <p:ph type="body" sz="quarter" idx="3"/>
          </p:nvPr>
        </p:nvSpPr>
        <p:spPr/>
        <p:txBody>
          <a:bodyPr/>
          <a:lstStyle/>
          <a:p>
            <a:pPr algn="ctr"/>
            <a:r>
              <a:rPr lang="en-US" sz="2400" dirty="0"/>
              <a:t>HEC-DSS Files</a:t>
            </a:r>
          </a:p>
        </p:txBody>
      </p:sp>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Data storage systems in cwms</a:t>
            </a:r>
          </a:p>
        </p:txBody>
      </p:sp>
      <p:sp>
        <p:nvSpPr>
          <p:cNvPr id="7" name="Content Placeholder 6">
            <a:extLst>
              <a:ext uri="{FF2B5EF4-FFF2-40B4-BE49-F238E27FC236}">
                <a16:creationId xmlns:a16="http://schemas.microsoft.com/office/drawing/2014/main" id="{031CA0A9-9F49-B9B8-6D2E-FC8DC1A990F5}"/>
              </a:ext>
            </a:extLst>
          </p:cNvPr>
          <p:cNvSpPr>
            <a:spLocks noGrp="1"/>
          </p:cNvSpPr>
          <p:nvPr>
            <p:ph sz="quarter" idx="2"/>
          </p:nvPr>
        </p:nvSpPr>
        <p:spPr>
          <a:xfrm>
            <a:off x="717452" y="2536876"/>
            <a:ext cx="5378548" cy="3581400"/>
          </a:xfrm>
        </p:spPr>
        <p:txBody>
          <a:bodyPr/>
          <a:lstStyle/>
          <a:p>
            <a:pPr lvl="1"/>
            <a:r>
              <a:rPr lang="en-US" sz="2000" dirty="0"/>
              <a:t>Runs on a CWMS T7 Server or Cloud Server</a:t>
            </a:r>
            <a:endParaRPr lang="en-US" sz="1600" dirty="0"/>
          </a:p>
          <a:p>
            <a:pPr lvl="1"/>
            <a:r>
              <a:rPr lang="en-US" sz="2000" dirty="0"/>
              <a:t>Oracle-Based Relational Database System</a:t>
            </a:r>
          </a:p>
          <a:p>
            <a:pPr lvl="1"/>
            <a:r>
              <a:rPr lang="en-US" sz="2000" dirty="0"/>
              <a:t>Supports enterprise-scale data operations</a:t>
            </a:r>
          </a:p>
          <a:p>
            <a:pPr lvl="1"/>
            <a:r>
              <a:rPr lang="en-US" sz="2000" dirty="0"/>
              <a:t>AIS (Automated Information System)</a:t>
            </a:r>
          </a:p>
          <a:p>
            <a:pPr lvl="1"/>
            <a:r>
              <a:rPr lang="en-US" sz="2000" dirty="0"/>
              <a:t>Requires authenticated login</a:t>
            </a:r>
          </a:p>
          <a:p>
            <a:endParaRPr lang="en-US" sz="2000" dirty="0"/>
          </a:p>
        </p:txBody>
      </p:sp>
      <p:sp>
        <p:nvSpPr>
          <p:cNvPr id="9" name="Content Placeholder 8">
            <a:extLst>
              <a:ext uri="{FF2B5EF4-FFF2-40B4-BE49-F238E27FC236}">
                <a16:creationId xmlns:a16="http://schemas.microsoft.com/office/drawing/2014/main" id="{FD0630BE-9ECE-E37B-3C8A-8D2B1BB70B17}"/>
              </a:ext>
            </a:extLst>
          </p:cNvPr>
          <p:cNvSpPr>
            <a:spLocks noGrp="1"/>
          </p:cNvSpPr>
          <p:nvPr>
            <p:ph sz="quarter" idx="4"/>
          </p:nvPr>
        </p:nvSpPr>
        <p:spPr>
          <a:xfrm>
            <a:off x="6319520" y="2536876"/>
            <a:ext cx="5764628" cy="3581400"/>
          </a:xfrm>
        </p:spPr>
        <p:txBody>
          <a:bodyPr/>
          <a:lstStyle/>
          <a:p>
            <a:pPr lvl="1"/>
            <a:r>
              <a:rPr lang="en-US" sz="2000" dirty="0"/>
              <a:t>Stored on </a:t>
            </a:r>
            <a:endParaRPr lang="en-US" sz="1600" dirty="0"/>
          </a:p>
          <a:p>
            <a:pPr lvl="2"/>
            <a:r>
              <a:rPr lang="en-US" sz="1600" dirty="0"/>
              <a:t>Windows PC</a:t>
            </a:r>
          </a:p>
          <a:p>
            <a:pPr lvl="2"/>
            <a:r>
              <a:rPr lang="en-US" sz="1600" dirty="0"/>
              <a:t>CWMS server</a:t>
            </a:r>
          </a:p>
          <a:p>
            <a:pPr lvl="1"/>
            <a:r>
              <a:rPr lang="en-US" sz="2000" dirty="0"/>
              <a:t>Optimized for data sequences like time series</a:t>
            </a:r>
          </a:p>
          <a:p>
            <a:pPr lvl="1"/>
            <a:r>
              <a:rPr lang="en-US" sz="2000" dirty="0"/>
              <a:t>Local DSS requires no login</a:t>
            </a:r>
          </a:p>
          <a:p>
            <a:endParaRPr lang="en-US" sz="2000" dirty="0"/>
          </a:p>
        </p:txBody>
      </p:sp>
      <p:pic>
        <p:nvPicPr>
          <p:cNvPr id="10" name="Picture 9">
            <a:extLst>
              <a:ext uri="{FF2B5EF4-FFF2-40B4-BE49-F238E27FC236}">
                <a16:creationId xmlns:a16="http://schemas.microsoft.com/office/drawing/2014/main" id="{4BFF8087-5F17-7A1D-C2F0-9E497EC1CB0A}"/>
              </a:ext>
            </a:extLst>
          </p:cNvPr>
          <p:cNvPicPr>
            <a:picLocks noChangeAspect="1"/>
          </p:cNvPicPr>
          <p:nvPr/>
        </p:nvPicPr>
        <p:blipFill>
          <a:blip r:embed="rId3"/>
          <a:stretch>
            <a:fillRect/>
          </a:stretch>
        </p:blipFill>
        <p:spPr>
          <a:xfrm>
            <a:off x="8391322" y="4889591"/>
            <a:ext cx="1200556" cy="117473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Picture 4" descr="Image result for oracle">
            <a:extLst>
              <a:ext uri="{FF2B5EF4-FFF2-40B4-BE49-F238E27FC236}">
                <a16:creationId xmlns:a16="http://schemas.microsoft.com/office/drawing/2014/main" id="{AB99B51F-6F20-9D10-DDDC-4EBA2E60C39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2794277" y="4867638"/>
            <a:ext cx="1218645" cy="121864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5390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2752592-11FE-B781-4850-5BEAA22C8531}"/>
              </a:ext>
            </a:extLst>
          </p:cNvPr>
          <p:cNvPicPr>
            <a:picLocks noChangeAspect="1"/>
          </p:cNvPicPr>
          <p:nvPr/>
        </p:nvPicPr>
        <p:blipFill>
          <a:blip r:embed="rId3"/>
          <a:stretch>
            <a:fillRect/>
          </a:stretch>
        </p:blipFill>
        <p:spPr>
          <a:xfrm>
            <a:off x="903114" y="1149201"/>
            <a:ext cx="6759245" cy="4855780"/>
          </a:xfrm>
          <a:prstGeom prst="rect">
            <a:avLst/>
          </a:prstGeom>
        </p:spPr>
      </p:pic>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Files and directories for cwms data</a:t>
            </a:r>
          </a:p>
        </p:txBody>
      </p:sp>
      <p:pic>
        <p:nvPicPr>
          <p:cNvPr id="14" name="Picture 13">
            <a:extLst>
              <a:ext uri="{FF2B5EF4-FFF2-40B4-BE49-F238E27FC236}">
                <a16:creationId xmlns:a16="http://schemas.microsoft.com/office/drawing/2014/main" id="{84A01ABC-FCB8-6E09-2626-3DF95A6D8BE7}"/>
              </a:ext>
            </a:extLst>
          </p:cNvPr>
          <p:cNvPicPr>
            <a:picLocks noChangeAspect="1"/>
          </p:cNvPicPr>
          <p:nvPr/>
        </p:nvPicPr>
        <p:blipFill>
          <a:blip r:embed="rId4"/>
          <a:stretch>
            <a:fillRect/>
          </a:stretch>
        </p:blipFill>
        <p:spPr>
          <a:xfrm>
            <a:off x="7397186" y="1772666"/>
            <a:ext cx="2745439" cy="1212272"/>
          </a:xfrm>
          <a:prstGeom prst="rect">
            <a:avLst/>
          </a:prstGeom>
          <a:ln>
            <a:solidFill>
              <a:schemeClr val="tx1"/>
            </a:solidFill>
          </a:ln>
        </p:spPr>
      </p:pic>
      <p:cxnSp>
        <p:nvCxnSpPr>
          <p:cNvPr id="15" name="Elbow Connector 9">
            <a:extLst>
              <a:ext uri="{FF2B5EF4-FFF2-40B4-BE49-F238E27FC236}">
                <a16:creationId xmlns:a16="http://schemas.microsoft.com/office/drawing/2014/main" id="{CC7B6196-19A2-A638-EDC5-24D317296B86}"/>
              </a:ext>
            </a:extLst>
          </p:cNvPr>
          <p:cNvCxnSpPr>
            <a:cxnSpLocks/>
            <a:endCxn id="14" idx="1"/>
          </p:cNvCxnSpPr>
          <p:nvPr/>
        </p:nvCxnSpPr>
        <p:spPr>
          <a:xfrm flipV="1">
            <a:off x="5139559" y="2378802"/>
            <a:ext cx="2257627" cy="219140"/>
          </a:xfrm>
          <a:prstGeom prst="bentConnector3">
            <a:avLst>
              <a:gd name="adj1" fmla="val 50000"/>
            </a:avLst>
          </a:prstGeom>
          <a:ln w="12700">
            <a:solidFill>
              <a:srgbClr val="00B069">
                <a:alpha val="73000"/>
              </a:srgbClr>
            </a:solidFill>
            <a:tailEnd type="triangle"/>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45E68CAF-BABB-F96E-61BB-741BC49A5E92}"/>
              </a:ext>
            </a:extLst>
          </p:cNvPr>
          <p:cNvPicPr>
            <a:picLocks noChangeAspect="1"/>
          </p:cNvPicPr>
          <p:nvPr/>
        </p:nvPicPr>
        <p:blipFill>
          <a:blip r:embed="rId5"/>
          <a:stretch>
            <a:fillRect/>
          </a:stretch>
        </p:blipFill>
        <p:spPr>
          <a:xfrm>
            <a:off x="7480192" y="4008703"/>
            <a:ext cx="2659339" cy="1652589"/>
          </a:xfrm>
          <a:prstGeom prst="rect">
            <a:avLst/>
          </a:prstGeom>
          <a:ln>
            <a:solidFill>
              <a:schemeClr val="tx1"/>
            </a:solidFill>
          </a:ln>
        </p:spPr>
      </p:pic>
      <p:cxnSp>
        <p:nvCxnSpPr>
          <p:cNvPr id="17" name="Elbow Connector 14">
            <a:extLst>
              <a:ext uri="{FF2B5EF4-FFF2-40B4-BE49-F238E27FC236}">
                <a16:creationId xmlns:a16="http://schemas.microsoft.com/office/drawing/2014/main" id="{8C175678-E4CF-BE05-A752-7D10F865FE1C}"/>
              </a:ext>
            </a:extLst>
          </p:cNvPr>
          <p:cNvCxnSpPr>
            <a:cxnSpLocks/>
            <a:endCxn id="16" idx="1"/>
          </p:cNvCxnSpPr>
          <p:nvPr/>
        </p:nvCxnSpPr>
        <p:spPr>
          <a:xfrm>
            <a:off x="5594463" y="3795703"/>
            <a:ext cx="1885729" cy="1039295"/>
          </a:xfrm>
          <a:prstGeom prst="bentConnector3">
            <a:avLst>
              <a:gd name="adj1" fmla="val 50000"/>
            </a:avLst>
          </a:prstGeom>
          <a:ln w="12700">
            <a:solidFill>
              <a:srgbClr val="588824">
                <a:alpha val="80000"/>
              </a:srgbClr>
            </a:solidFill>
            <a:tailEnd type="triangle"/>
          </a:ln>
        </p:spPr>
        <p:style>
          <a:lnRef idx="1">
            <a:schemeClr val="accent1"/>
          </a:lnRef>
          <a:fillRef idx="0">
            <a:schemeClr val="accent1"/>
          </a:fillRef>
          <a:effectRef idx="0">
            <a:schemeClr val="accent1"/>
          </a:effectRef>
          <a:fontRef idx="minor">
            <a:schemeClr val="tx1"/>
          </a:fontRef>
        </p:style>
      </p:cxnSp>
      <p:sp>
        <p:nvSpPr>
          <p:cNvPr id="5" name="Rectangle: Rounded Corners 4">
            <a:extLst>
              <a:ext uri="{FF2B5EF4-FFF2-40B4-BE49-F238E27FC236}">
                <a16:creationId xmlns:a16="http://schemas.microsoft.com/office/drawing/2014/main" id="{59EFC05D-B969-2C5A-9544-AB8BF6A09620}"/>
              </a:ext>
            </a:extLst>
          </p:cNvPr>
          <p:cNvSpPr/>
          <p:nvPr/>
        </p:nvSpPr>
        <p:spPr>
          <a:xfrm>
            <a:off x="2526380" y="2131532"/>
            <a:ext cx="2613179" cy="653709"/>
          </a:xfrm>
          <a:prstGeom prst="roundRect">
            <a:avLst/>
          </a:prstGeom>
          <a:solidFill>
            <a:srgbClr val="00B069">
              <a:alpha val="34902"/>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Rectangle: Rounded Corners 5">
            <a:extLst>
              <a:ext uri="{FF2B5EF4-FFF2-40B4-BE49-F238E27FC236}">
                <a16:creationId xmlns:a16="http://schemas.microsoft.com/office/drawing/2014/main" id="{B48995ED-3FA0-C959-F597-00FF57D3260A}"/>
              </a:ext>
            </a:extLst>
          </p:cNvPr>
          <p:cNvSpPr/>
          <p:nvPr/>
        </p:nvSpPr>
        <p:spPr>
          <a:xfrm>
            <a:off x="2526380" y="2785242"/>
            <a:ext cx="3068083" cy="2081048"/>
          </a:xfrm>
          <a:prstGeom prst="roundRect">
            <a:avLst/>
          </a:prstGeom>
          <a:solidFill>
            <a:srgbClr val="7ABC32">
              <a:alpha val="34902"/>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83219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DF9F363-9B19-C0BF-F260-38C3AA9EFD26}"/>
              </a:ext>
            </a:extLst>
          </p:cNvPr>
          <p:cNvSpPr>
            <a:spLocks noGrp="1"/>
          </p:cNvSpPr>
          <p:nvPr>
            <p:ph type="title"/>
          </p:nvPr>
        </p:nvSpPr>
        <p:spPr/>
        <p:txBody>
          <a:bodyPr/>
          <a:lstStyle/>
          <a:p>
            <a:r>
              <a:rPr lang="en-US" dirty="0"/>
              <a:t>Cwms data Acquisition</a:t>
            </a:r>
          </a:p>
        </p:txBody>
      </p:sp>
    </p:spTree>
    <p:extLst>
      <p:ext uri="{BB962C8B-B14F-4D97-AF65-F5344CB8AC3E}">
        <p14:creationId xmlns:p14="http://schemas.microsoft.com/office/powerpoint/2010/main" val="17652196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District/division data acquisition</a:t>
            </a:r>
          </a:p>
        </p:txBody>
      </p:sp>
      <p:pic>
        <p:nvPicPr>
          <p:cNvPr id="62" name="Picture 61" descr="https://encrypted-tbn1.google.com/images?q=tbn:ANd9GcRNwcPVfoj1W2pzX4Wu1WDoMk6wX1Z9M4Cxr-BoZtlPyUhfkpm5XA">
            <a:extLst>
              <a:ext uri="{FF2B5EF4-FFF2-40B4-BE49-F238E27FC236}">
                <a16:creationId xmlns:a16="http://schemas.microsoft.com/office/drawing/2014/main" id="{CCA577A1-9A21-BA04-1718-4C80898C1FAE}"/>
              </a:ext>
            </a:extLst>
          </p:cNvPr>
          <p:cNvPicPr>
            <a:picLocks noChangeAspect="1" noChangeArrowheads="1"/>
          </p:cNvPicPr>
          <p:nvPr/>
        </p:nvPicPr>
        <p:blipFill>
          <a:blip r:embed="rId3" cstate="print"/>
          <a:srcRect/>
          <a:stretch>
            <a:fillRect/>
          </a:stretch>
        </p:blipFill>
        <p:spPr bwMode="auto">
          <a:xfrm>
            <a:off x="5507996" y="1131437"/>
            <a:ext cx="1315155" cy="1219200"/>
          </a:xfrm>
          <a:prstGeom prst="rect">
            <a:avLst/>
          </a:prstGeom>
          <a:noFill/>
        </p:spPr>
      </p:pic>
      <p:pic>
        <p:nvPicPr>
          <p:cNvPr id="63" name="Picture 2" descr="http://www.eol.ucar.edu/projects/hydrometnet/northwest/images/nw_hads.png">
            <a:extLst>
              <a:ext uri="{FF2B5EF4-FFF2-40B4-BE49-F238E27FC236}">
                <a16:creationId xmlns:a16="http://schemas.microsoft.com/office/drawing/2014/main" id="{76340627-3239-808E-FC14-A12D20F82E49}"/>
              </a:ext>
            </a:extLst>
          </p:cNvPr>
          <p:cNvPicPr>
            <a:picLocks noChangeAspect="1" noChangeArrowheads="1"/>
          </p:cNvPicPr>
          <p:nvPr/>
        </p:nvPicPr>
        <p:blipFill>
          <a:blip r:embed="rId4" cstate="print"/>
          <a:srcRect/>
          <a:stretch>
            <a:fillRect/>
          </a:stretch>
        </p:blipFill>
        <p:spPr bwMode="auto">
          <a:xfrm>
            <a:off x="1840872" y="2404362"/>
            <a:ext cx="2971800" cy="1994149"/>
          </a:xfrm>
          <a:prstGeom prst="rect">
            <a:avLst/>
          </a:prstGeom>
          <a:noFill/>
        </p:spPr>
      </p:pic>
      <p:cxnSp>
        <p:nvCxnSpPr>
          <p:cNvPr id="64" name="Straight Connector 63">
            <a:extLst>
              <a:ext uri="{FF2B5EF4-FFF2-40B4-BE49-F238E27FC236}">
                <a16:creationId xmlns:a16="http://schemas.microsoft.com/office/drawing/2014/main" id="{9B874DCB-55F0-E476-E610-DD5C594AB092}"/>
              </a:ext>
            </a:extLst>
          </p:cNvPr>
          <p:cNvCxnSpPr/>
          <p:nvPr/>
        </p:nvCxnSpPr>
        <p:spPr>
          <a:xfrm flipV="1">
            <a:off x="2869571" y="1893438"/>
            <a:ext cx="3171825" cy="1219199"/>
          </a:xfrm>
          <a:prstGeom prst="line">
            <a:avLst/>
          </a:prstGeom>
          <a:ln w="6350">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F56F270F-ACCE-8DC5-F1FD-EF93C9CDFB28}"/>
              </a:ext>
            </a:extLst>
          </p:cNvPr>
          <p:cNvCxnSpPr/>
          <p:nvPr/>
        </p:nvCxnSpPr>
        <p:spPr>
          <a:xfrm flipV="1">
            <a:off x="2374271" y="1893438"/>
            <a:ext cx="3667125" cy="1571624"/>
          </a:xfrm>
          <a:prstGeom prst="line">
            <a:avLst/>
          </a:prstGeom>
          <a:ln w="6350">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2ACCFAAD-4FFD-ABF5-7A46-E215264AF9D2}"/>
              </a:ext>
            </a:extLst>
          </p:cNvPr>
          <p:cNvCxnSpPr/>
          <p:nvPr/>
        </p:nvCxnSpPr>
        <p:spPr>
          <a:xfrm flipV="1">
            <a:off x="2436184" y="1893437"/>
            <a:ext cx="3605212" cy="1238250"/>
          </a:xfrm>
          <a:prstGeom prst="line">
            <a:avLst/>
          </a:prstGeom>
          <a:ln w="6350">
            <a:prstDash val="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3FF1A6A5-5DF2-CBA8-E160-BEE531BA5206}"/>
              </a:ext>
            </a:extLst>
          </p:cNvPr>
          <p:cNvCxnSpPr/>
          <p:nvPr/>
        </p:nvCxnSpPr>
        <p:spPr>
          <a:xfrm flipV="1">
            <a:off x="4653921" y="1893438"/>
            <a:ext cx="1387475" cy="1857374"/>
          </a:xfrm>
          <a:prstGeom prst="line">
            <a:avLst/>
          </a:prstGeom>
          <a:ln w="6350">
            <a:prstDash val="dash"/>
          </a:ln>
        </p:spPr>
        <p:style>
          <a:lnRef idx="1">
            <a:schemeClr val="accent1"/>
          </a:lnRef>
          <a:fillRef idx="0">
            <a:schemeClr val="accent1"/>
          </a:fillRef>
          <a:effectRef idx="0">
            <a:schemeClr val="accent1"/>
          </a:effectRef>
          <a:fontRef idx="minor">
            <a:schemeClr val="tx1"/>
          </a:fontRef>
        </p:style>
      </p:cxnSp>
      <p:pic>
        <p:nvPicPr>
          <p:cNvPr id="68" name="Picture 5">
            <a:extLst>
              <a:ext uri="{FF2B5EF4-FFF2-40B4-BE49-F238E27FC236}">
                <a16:creationId xmlns:a16="http://schemas.microsoft.com/office/drawing/2014/main" id="{E341307B-F6D6-689F-855B-4887D57001D9}"/>
              </a:ext>
            </a:extLst>
          </p:cNvPr>
          <p:cNvPicPr>
            <a:picLocks noChangeAspect="1" noChangeArrowheads="1"/>
          </p:cNvPicPr>
          <p:nvPr/>
        </p:nvPicPr>
        <p:blipFill>
          <a:blip r:embed="rId5" cstate="print"/>
          <a:srcRect/>
          <a:stretch>
            <a:fillRect/>
          </a:stretch>
        </p:blipFill>
        <p:spPr bwMode="auto">
          <a:xfrm flipH="1">
            <a:off x="6574796" y="3417437"/>
            <a:ext cx="466725" cy="419100"/>
          </a:xfrm>
          <a:prstGeom prst="rect">
            <a:avLst/>
          </a:prstGeom>
          <a:noFill/>
          <a:ln w="9525">
            <a:noFill/>
            <a:miter lim="800000"/>
            <a:headEnd/>
            <a:tailEnd/>
          </a:ln>
        </p:spPr>
      </p:pic>
      <p:cxnSp>
        <p:nvCxnSpPr>
          <p:cNvPr id="69" name="Straight Connector 68">
            <a:extLst>
              <a:ext uri="{FF2B5EF4-FFF2-40B4-BE49-F238E27FC236}">
                <a16:creationId xmlns:a16="http://schemas.microsoft.com/office/drawing/2014/main" id="{910D3E9D-0647-D3FD-AF0E-BB19383BBBC0}"/>
              </a:ext>
            </a:extLst>
          </p:cNvPr>
          <p:cNvCxnSpPr/>
          <p:nvPr/>
        </p:nvCxnSpPr>
        <p:spPr>
          <a:xfrm>
            <a:off x="6117596" y="1893437"/>
            <a:ext cx="685800" cy="1676400"/>
          </a:xfrm>
          <a:prstGeom prst="line">
            <a:avLst/>
          </a:prstGeom>
        </p:spPr>
        <p:style>
          <a:lnRef idx="1">
            <a:schemeClr val="accent1"/>
          </a:lnRef>
          <a:fillRef idx="0">
            <a:schemeClr val="accent1"/>
          </a:fillRef>
          <a:effectRef idx="0">
            <a:schemeClr val="accent1"/>
          </a:effectRef>
          <a:fontRef idx="minor">
            <a:schemeClr val="tx1"/>
          </a:fontRef>
        </p:style>
      </p:cxnSp>
      <p:pic>
        <p:nvPicPr>
          <p:cNvPr id="70" name="Picture 6">
            <a:extLst>
              <a:ext uri="{FF2B5EF4-FFF2-40B4-BE49-F238E27FC236}">
                <a16:creationId xmlns:a16="http://schemas.microsoft.com/office/drawing/2014/main" id="{B8ADF71B-7584-852D-3461-062A5DF55BB7}"/>
              </a:ext>
            </a:extLst>
          </p:cNvPr>
          <p:cNvPicPr>
            <a:picLocks noChangeAspect="1" noChangeArrowheads="1"/>
          </p:cNvPicPr>
          <p:nvPr/>
        </p:nvPicPr>
        <p:blipFill>
          <a:blip r:embed="rId6" cstate="print"/>
          <a:srcRect/>
          <a:stretch>
            <a:fillRect/>
          </a:stretch>
        </p:blipFill>
        <p:spPr bwMode="auto">
          <a:xfrm>
            <a:off x="5967444" y="4118860"/>
            <a:ext cx="246275" cy="542925"/>
          </a:xfrm>
          <a:prstGeom prst="rect">
            <a:avLst/>
          </a:prstGeom>
          <a:noFill/>
          <a:ln w="9525">
            <a:noFill/>
            <a:miter lim="800000"/>
            <a:headEnd/>
            <a:tailEnd/>
          </a:ln>
        </p:spPr>
      </p:pic>
      <p:cxnSp>
        <p:nvCxnSpPr>
          <p:cNvPr id="71" name="Straight Connector 70">
            <a:extLst>
              <a:ext uri="{FF2B5EF4-FFF2-40B4-BE49-F238E27FC236}">
                <a16:creationId xmlns:a16="http://schemas.microsoft.com/office/drawing/2014/main" id="{E15BC441-5857-6322-3DCC-DFC4759CF23B}"/>
              </a:ext>
            </a:extLst>
          </p:cNvPr>
          <p:cNvCxnSpPr>
            <a:endCxn id="70" idx="0"/>
          </p:cNvCxnSpPr>
          <p:nvPr/>
        </p:nvCxnSpPr>
        <p:spPr>
          <a:xfrm>
            <a:off x="4672044" y="3509260"/>
            <a:ext cx="1418538" cy="609600"/>
          </a:xfrm>
          <a:prstGeom prst="line">
            <a:avLst/>
          </a:prstGeom>
          <a:ln w="635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A97BE99F-C46A-43BC-4A55-43C9CDF80FE8}"/>
              </a:ext>
            </a:extLst>
          </p:cNvPr>
          <p:cNvCxnSpPr>
            <a:endCxn id="70" idx="0"/>
          </p:cNvCxnSpPr>
          <p:nvPr/>
        </p:nvCxnSpPr>
        <p:spPr>
          <a:xfrm>
            <a:off x="4519644" y="3737860"/>
            <a:ext cx="1570938" cy="381000"/>
          </a:xfrm>
          <a:prstGeom prst="line">
            <a:avLst/>
          </a:prstGeom>
          <a:ln w="635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8E03A15A-87BD-BF6D-8EE0-1DC76D89DFF9}"/>
              </a:ext>
            </a:extLst>
          </p:cNvPr>
          <p:cNvCxnSpPr>
            <a:endCxn id="70" idx="0"/>
          </p:cNvCxnSpPr>
          <p:nvPr/>
        </p:nvCxnSpPr>
        <p:spPr>
          <a:xfrm>
            <a:off x="4443444" y="4118860"/>
            <a:ext cx="1647138" cy="0"/>
          </a:xfrm>
          <a:prstGeom prst="line">
            <a:avLst/>
          </a:prstGeom>
          <a:ln w="635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0C4879B-F469-19B7-4DAB-75188E34E772}"/>
              </a:ext>
            </a:extLst>
          </p:cNvPr>
          <p:cNvCxnSpPr>
            <a:cxnSpLocks/>
            <a:endCxn id="70" idx="0"/>
          </p:cNvCxnSpPr>
          <p:nvPr/>
        </p:nvCxnSpPr>
        <p:spPr>
          <a:xfrm>
            <a:off x="4672044" y="3950293"/>
            <a:ext cx="1418538" cy="168567"/>
          </a:xfrm>
          <a:prstGeom prst="line">
            <a:avLst/>
          </a:prstGeom>
          <a:ln w="6350">
            <a:solidFill>
              <a:schemeClr val="accent2"/>
            </a:solidFill>
            <a:prstDash val="dash"/>
          </a:ln>
        </p:spPr>
        <p:style>
          <a:lnRef idx="1">
            <a:schemeClr val="accent1"/>
          </a:lnRef>
          <a:fillRef idx="0">
            <a:schemeClr val="accent1"/>
          </a:fillRef>
          <a:effectRef idx="0">
            <a:schemeClr val="accent1"/>
          </a:effectRef>
          <a:fontRef idx="minor">
            <a:schemeClr val="tx1"/>
          </a:fontRef>
        </p:style>
      </p:cxnSp>
      <p:pic>
        <p:nvPicPr>
          <p:cNvPr id="75" name="Picture 7">
            <a:extLst>
              <a:ext uri="{FF2B5EF4-FFF2-40B4-BE49-F238E27FC236}">
                <a16:creationId xmlns:a16="http://schemas.microsoft.com/office/drawing/2014/main" id="{0E52ED05-12EA-712C-4253-E5053E7DDCC3}"/>
              </a:ext>
            </a:extLst>
          </p:cNvPr>
          <p:cNvPicPr>
            <a:picLocks noChangeAspect="1" noChangeArrowheads="1"/>
          </p:cNvPicPr>
          <p:nvPr/>
        </p:nvPicPr>
        <p:blipFill>
          <a:blip r:embed="rId7" cstate="print"/>
          <a:srcRect/>
          <a:stretch>
            <a:fillRect/>
          </a:stretch>
        </p:blipFill>
        <p:spPr bwMode="auto">
          <a:xfrm>
            <a:off x="6803396" y="4027037"/>
            <a:ext cx="457200" cy="386499"/>
          </a:xfrm>
          <a:prstGeom prst="rect">
            <a:avLst/>
          </a:prstGeom>
          <a:noFill/>
          <a:ln w="9525">
            <a:noFill/>
            <a:miter lim="800000"/>
            <a:headEnd/>
            <a:tailEnd/>
          </a:ln>
        </p:spPr>
      </p:pic>
      <p:pic>
        <p:nvPicPr>
          <p:cNvPr id="76" name="Picture 7">
            <a:extLst>
              <a:ext uri="{FF2B5EF4-FFF2-40B4-BE49-F238E27FC236}">
                <a16:creationId xmlns:a16="http://schemas.microsoft.com/office/drawing/2014/main" id="{1DC1845D-958F-21FA-80EB-11BB5FD51A01}"/>
              </a:ext>
            </a:extLst>
          </p:cNvPr>
          <p:cNvPicPr>
            <a:picLocks noChangeAspect="1" noChangeArrowheads="1"/>
          </p:cNvPicPr>
          <p:nvPr/>
        </p:nvPicPr>
        <p:blipFill>
          <a:blip r:embed="rId7" cstate="print"/>
          <a:srcRect/>
          <a:stretch>
            <a:fillRect/>
          </a:stretch>
        </p:blipFill>
        <p:spPr bwMode="auto">
          <a:xfrm>
            <a:off x="6193796" y="4789037"/>
            <a:ext cx="457200" cy="386499"/>
          </a:xfrm>
          <a:prstGeom prst="rect">
            <a:avLst/>
          </a:prstGeom>
          <a:noFill/>
          <a:ln w="9525">
            <a:noFill/>
            <a:miter lim="800000"/>
            <a:headEnd/>
            <a:tailEnd/>
          </a:ln>
        </p:spPr>
      </p:pic>
      <p:cxnSp>
        <p:nvCxnSpPr>
          <p:cNvPr id="77" name="Straight Connector 76">
            <a:extLst>
              <a:ext uri="{FF2B5EF4-FFF2-40B4-BE49-F238E27FC236}">
                <a16:creationId xmlns:a16="http://schemas.microsoft.com/office/drawing/2014/main" id="{86249DEC-7D37-5C77-4973-6253E9334AFE}"/>
              </a:ext>
            </a:extLst>
          </p:cNvPr>
          <p:cNvCxnSpPr>
            <a:stCxn id="70" idx="2"/>
            <a:endCxn id="76" idx="0"/>
          </p:cNvCxnSpPr>
          <p:nvPr/>
        </p:nvCxnSpPr>
        <p:spPr>
          <a:xfrm>
            <a:off x="6090582" y="4661785"/>
            <a:ext cx="331814" cy="127252"/>
          </a:xfrm>
          <a:prstGeom prst="line">
            <a:avLst/>
          </a:prstGeom>
          <a:ln w="9525">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2EA84334-5AEB-CBB3-5DC6-EA7F2F8FAFEB}"/>
              </a:ext>
            </a:extLst>
          </p:cNvPr>
          <p:cNvCxnSpPr>
            <a:stCxn id="68" idx="2"/>
            <a:endCxn id="75" idx="0"/>
          </p:cNvCxnSpPr>
          <p:nvPr/>
        </p:nvCxnSpPr>
        <p:spPr>
          <a:xfrm>
            <a:off x="6808158" y="3836537"/>
            <a:ext cx="223838" cy="190500"/>
          </a:xfrm>
          <a:prstGeom prst="line">
            <a:avLst/>
          </a:prstGeom>
        </p:spPr>
        <p:style>
          <a:lnRef idx="1">
            <a:schemeClr val="accent1"/>
          </a:lnRef>
          <a:fillRef idx="0">
            <a:schemeClr val="accent1"/>
          </a:fillRef>
          <a:effectRef idx="0">
            <a:schemeClr val="accent1"/>
          </a:effectRef>
          <a:fontRef idx="minor">
            <a:schemeClr val="tx1"/>
          </a:fontRef>
        </p:style>
      </p:cxnSp>
      <p:pic>
        <p:nvPicPr>
          <p:cNvPr id="79" name="Picture 7">
            <a:extLst>
              <a:ext uri="{FF2B5EF4-FFF2-40B4-BE49-F238E27FC236}">
                <a16:creationId xmlns:a16="http://schemas.microsoft.com/office/drawing/2014/main" id="{6C313885-4FA4-5003-F4B0-67BF1965D5F2}"/>
              </a:ext>
            </a:extLst>
          </p:cNvPr>
          <p:cNvPicPr>
            <a:picLocks noChangeAspect="1" noChangeArrowheads="1"/>
          </p:cNvPicPr>
          <p:nvPr/>
        </p:nvPicPr>
        <p:blipFill>
          <a:blip r:embed="rId7" cstate="print"/>
          <a:srcRect/>
          <a:stretch>
            <a:fillRect/>
          </a:stretch>
        </p:blipFill>
        <p:spPr bwMode="auto">
          <a:xfrm>
            <a:off x="7717796" y="4027037"/>
            <a:ext cx="457200" cy="386499"/>
          </a:xfrm>
          <a:prstGeom prst="rect">
            <a:avLst/>
          </a:prstGeom>
          <a:noFill/>
          <a:ln w="9525">
            <a:noFill/>
            <a:miter lim="800000"/>
            <a:headEnd/>
            <a:tailEnd/>
          </a:ln>
        </p:spPr>
      </p:pic>
      <p:graphicFrame>
        <p:nvGraphicFramePr>
          <p:cNvPr id="81" name="Object 94">
            <a:extLst>
              <a:ext uri="{FF2B5EF4-FFF2-40B4-BE49-F238E27FC236}">
                <a16:creationId xmlns:a16="http://schemas.microsoft.com/office/drawing/2014/main" id="{096E7C4B-298C-D1FE-0720-50C1794B150B}"/>
              </a:ext>
            </a:extLst>
          </p:cNvPr>
          <p:cNvGraphicFramePr>
            <a:graphicFrameLocks noChangeAspect="1"/>
          </p:cNvGraphicFramePr>
          <p:nvPr/>
        </p:nvGraphicFramePr>
        <p:xfrm>
          <a:off x="9664829" y="2198237"/>
          <a:ext cx="494101" cy="231727"/>
        </p:xfrm>
        <a:graphic>
          <a:graphicData uri="http://schemas.openxmlformats.org/presentationml/2006/ole">
            <mc:AlternateContent xmlns:mc="http://schemas.openxmlformats.org/markup-compatibility/2006">
              <mc:Choice xmlns:v="urn:schemas-microsoft-com:vml" Requires="v">
                <p:oleObj name="VISIO" r:id="rId8" imgW="1418400" imgH="880200" progId="">
                  <p:embed/>
                </p:oleObj>
              </mc:Choice>
              <mc:Fallback>
                <p:oleObj name="VISIO" r:id="rId8" imgW="1418400" imgH="880200" progId="">
                  <p:embed/>
                  <p:pic>
                    <p:nvPicPr>
                      <p:cNvPr id="81" name="Object 94">
                        <a:extLst>
                          <a:ext uri="{FF2B5EF4-FFF2-40B4-BE49-F238E27FC236}">
                            <a16:creationId xmlns:a16="http://schemas.microsoft.com/office/drawing/2014/main" id="{096E7C4B-298C-D1FE-0720-50C1794B150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64829" y="2198237"/>
                        <a:ext cx="494101" cy="231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83" name="Straight Connector 82">
            <a:extLst>
              <a:ext uri="{FF2B5EF4-FFF2-40B4-BE49-F238E27FC236}">
                <a16:creationId xmlns:a16="http://schemas.microsoft.com/office/drawing/2014/main" id="{782CC3D9-C64F-501E-B811-3DFC0AA11A00}"/>
              </a:ext>
            </a:extLst>
          </p:cNvPr>
          <p:cNvCxnSpPr>
            <a:cxnSpLocks/>
            <a:stCxn id="84" idx="0"/>
          </p:cNvCxnSpPr>
          <p:nvPr/>
        </p:nvCxnSpPr>
        <p:spPr>
          <a:xfrm flipH="1" flipV="1">
            <a:off x="9936327" y="2662824"/>
            <a:ext cx="102565" cy="747470"/>
          </a:xfrm>
          <a:prstGeom prst="line">
            <a:avLst/>
          </a:prstGeom>
          <a:ln w="22225">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pic>
        <p:nvPicPr>
          <p:cNvPr id="84" name="Picture 83">
            <a:extLst>
              <a:ext uri="{FF2B5EF4-FFF2-40B4-BE49-F238E27FC236}">
                <a16:creationId xmlns:a16="http://schemas.microsoft.com/office/drawing/2014/main" id="{582A9884-1D10-7BDE-4F27-4172E3D28E4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475329" y="3410294"/>
            <a:ext cx="1127125" cy="852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5" name="Picture 6">
            <a:extLst>
              <a:ext uri="{FF2B5EF4-FFF2-40B4-BE49-F238E27FC236}">
                <a16:creationId xmlns:a16="http://schemas.microsoft.com/office/drawing/2014/main" id="{2726CBB1-2ED0-AFED-6441-7F22F19C6BD9}"/>
              </a:ext>
            </a:extLst>
          </p:cNvPr>
          <p:cNvPicPr>
            <a:picLocks noChangeAspect="1" noChangeArrowheads="1"/>
          </p:cNvPicPr>
          <p:nvPr/>
        </p:nvPicPr>
        <p:blipFill>
          <a:blip r:embed="rId6" cstate="print"/>
          <a:srcRect/>
          <a:stretch>
            <a:fillRect/>
          </a:stretch>
        </p:blipFill>
        <p:spPr bwMode="auto">
          <a:xfrm>
            <a:off x="4413997" y="4909435"/>
            <a:ext cx="246275" cy="542925"/>
          </a:xfrm>
          <a:prstGeom prst="rect">
            <a:avLst/>
          </a:prstGeom>
          <a:noFill/>
          <a:ln w="9525">
            <a:noFill/>
            <a:miter lim="800000"/>
            <a:headEnd/>
            <a:tailEnd/>
          </a:ln>
        </p:spPr>
      </p:pic>
      <p:cxnSp>
        <p:nvCxnSpPr>
          <p:cNvPr id="86" name="Straight Connector 85">
            <a:extLst>
              <a:ext uri="{FF2B5EF4-FFF2-40B4-BE49-F238E27FC236}">
                <a16:creationId xmlns:a16="http://schemas.microsoft.com/office/drawing/2014/main" id="{CB2A7833-968C-3622-6409-1092DF48E0CE}"/>
              </a:ext>
            </a:extLst>
          </p:cNvPr>
          <p:cNvCxnSpPr>
            <a:cxnSpLocks/>
            <a:endCxn id="85" idx="0"/>
          </p:cNvCxnSpPr>
          <p:nvPr/>
        </p:nvCxnSpPr>
        <p:spPr>
          <a:xfrm>
            <a:off x="4204252" y="4376035"/>
            <a:ext cx="332883" cy="533400"/>
          </a:xfrm>
          <a:prstGeom prst="line">
            <a:avLst/>
          </a:prstGeom>
          <a:ln w="635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CED82BB4-3E59-FAD7-89C9-4EC7AA0513E3}"/>
              </a:ext>
            </a:extLst>
          </p:cNvPr>
          <p:cNvCxnSpPr>
            <a:stCxn id="85" idx="0"/>
          </p:cNvCxnSpPr>
          <p:nvPr/>
        </p:nvCxnSpPr>
        <p:spPr>
          <a:xfrm flipV="1">
            <a:off x="4537135" y="4452235"/>
            <a:ext cx="105462" cy="457200"/>
          </a:xfrm>
          <a:prstGeom prst="line">
            <a:avLst/>
          </a:prstGeom>
          <a:ln w="635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BA3E4D8D-F7A0-3B51-778D-7F9B356D94B4}"/>
              </a:ext>
            </a:extLst>
          </p:cNvPr>
          <p:cNvCxnSpPr>
            <a:cxnSpLocks/>
            <a:endCxn id="85" idx="0"/>
          </p:cNvCxnSpPr>
          <p:nvPr/>
        </p:nvCxnSpPr>
        <p:spPr>
          <a:xfrm>
            <a:off x="3866322" y="4376035"/>
            <a:ext cx="670813" cy="533400"/>
          </a:xfrm>
          <a:prstGeom prst="line">
            <a:avLst/>
          </a:prstGeom>
          <a:ln w="635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08874FF8-056B-CC75-7F32-4E830B79D502}"/>
              </a:ext>
            </a:extLst>
          </p:cNvPr>
          <p:cNvCxnSpPr>
            <a:endCxn id="85" idx="0"/>
          </p:cNvCxnSpPr>
          <p:nvPr/>
        </p:nvCxnSpPr>
        <p:spPr>
          <a:xfrm>
            <a:off x="4413997" y="4376035"/>
            <a:ext cx="123138" cy="533400"/>
          </a:xfrm>
          <a:prstGeom prst="line">
            <a:avLst/>
          </a:prstGeom>
          <a:ln w="635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E99FD7CC-1B21-C265-8CA3-BDB5DBB1639D}"/>
              </a:ext>
            </a:extLst>
          </p:cNvPr>
          <p:cNvCxnSpPr>
            <a:stCxn id="85" idx="0"/>
            <a:endCxn id="70" idx="0"/>
          </p:cNvCxnSpPr>
          <p:nvPr/>
        </p:nvCxnSpPr>
        <p:spPr>
          <a:xfrm flipV="1">
            <a:off x="4537135" y="4118860"/>
            <a:ext cx="1553447" cy="790575"/>
          </a:xfrm>
          <a:prstGeom prst="line">
            <a:avLst/>
          </a:prstGeom>
          <a:ln w="6350">
            <a:solidFill>
              <a:schemeClr val="accent2"/>
            </a:solidFill>
            <a:prstDash val="dash"/>
          </a:ln>
        </p:spPr>
        <p:style>
          <a:lnRef idx="1">
            <a:schemeClr val="accent1"/>
          </a:lnRef>
          <a:fillRef idx="0">
            <a:schemeClr val="accent1"/>
          </a:fillRef>
          <a:effectRef idx="0">
            <a:schemeClr val="accent1"/>
          </a:effectRef>
          <a:fontRef idx="minor">
            <a:schemeClr val="tx1"/>
          </a:fontRef>
        </p:style>
      </p:cxnSp>
      <p:grpSp>
        <p:nvGrpSpPr>
          <p:cNvPr id="91" name="Group 93">
            <a:extLst>
              <a:ext uri="{FF2B5EF4-FFF2-40B4-BE49-F238E27FC236}">
                <a16:creationId xmlns:a16="http://schemas.microsoft.com/office/drawing/2014/main" id="{F771D13D-6F80-2757-D6F1-8B97DF98FB0C}"/>
              </a:ext>
            </a:extLst>
          </p:cNvPr>
          <p:cNvGrpSpPr>
            <a:grpSpLocks noChangeAspect="1"/>
          </p:cNvGrpSpPr>
          <p:nvPr/>
        </p:nvGrpSpPr>
        <p:grpSpPr bwMode="auto">
          <a:xfrm>
            <a:off x="7837162" y="2198236"/>
            <a:ext cx="1228389" cy="510188"/>
            <a:chOff x="2958" y="1008"/>
            <a:chExt cx="1432" cy="786"/>
          </a:xfrm>
        </p:grpSpPr>
        <p:graphicFrame>
          <p:nvGraphicFramePr>
            <p:cNvPr id="92" name="Object 94">
              <a:extLst>
                <a:ext uri="{FF2B5EF4-FFF2-40B4-BE49-F238E27FC236}">
                  <a16:creationId xmlns:a16="http://schemas.microsoft.com/office/drawing/2014/main" id="{B4EB5A53-94B7-AC7B-D5EF-CFE7DD0A2784}"/>
                </a:ext>
              </a:extLst>
            </p:cNvPr>
            <p:cNvGraphicFramePr>
              <a:graphicFrameLocks noChangeAspect="1"/>
            </p:cNvGraphicFramePr>
            <p:nvPr/>
          </p:nvGraphicFramePr>
          <p:xfrm>
            <a:off x="3377" y="1008"/>
            <a:ext cx="576" cy="357"/>
          </p:xfrm>
          <a:graphic>
            <a:graphicData uri="http://schemas.openxmlformats.org/presentationml/2006/ole">
              <mc:AlternateContent xmlns:mc="http://schemas.openxmlformats.org/markup-compatibility/2006">
                <mc:Choice xmlns:v="urn:schemas-microsoft-com:vml" Requires="v">
                  <p:oleObj name="VISIO" r:id="rId11" imgW="1418400" imgH="880200" progId="">
                    <p:embed/>
                  </p:oleObj>
                </mc:Choice>
                <mc:Fallback>
                  <p:oleObj name="VISIO" r:id="rId11" imgW="1418400" imgH="880200" progId="">
                    <p:embed/>
                    <p:pic>
                      <p:nvPicPr>
                        <p:cNvPr id="92" name="Object 94">
                          <a:extLst>
                            <a:ext uri="{FF2B5EF4-FFF2-40B4-BE49-F238E27FC236}">
                              <a16:creationId xmlns:a16="http://schemas.microsoft.com/office/drawing/2014/main" id="{B4EB5A53-94B7-AC7B-D5EF-CFE7DD0A278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77" y="1008"/>
                          <a:ext cx="576"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3" name="Text Box 95">
              <a:extLst>
                <a:ext uri="{FF2B5EF4-FFF2-40B4-BE49-F238E27FC236}">
                  <a16:creationId xmlns:a16="http://schemas.microsoft.com/office/drawing/2014/main" id="{4F6562C6-E5B2-1953-84E1-0CCEF83D3AFB}"/>
                </a:ext>
              </a:extLst>
            </p:cNvPr>
            <p:cNvSpPr txBox="1">
              <a:spLocks noChangeAspect="1" noChangeArrowheads="1"/>
            </p:cNvSpPr>
            <p:nvPr/>
          </p:nvSpPr>
          <p:spPr bwMode="auto">
            <a:xfrm>
              <a:off x="2958" y="1272"/>
              <a:ext cx="1432" cy="522"/>
            </a:xfrm>
            <a:prstGeom prst="rect">
              <a:avLst/>
            </a:prstGeom>
            <a:noFill/>
            <a:ln w="9525">
              <a:noFill/>
              <a:miter lim="800000"/>
              <a:headEnd/>
              <a:tailEnd/>
            </a:ln>
            <a:effectLst/>
          </p:spPr>
          <p:txBody>
            <a:bodyPr wrap="square">
              <a:spAutoFit/>
            </a:bodyPr>
            <a:lstStyle/>
            <a:p>
              <a:pPr algn="ctr"/>
              <a:r>
                <a:rPr lang="en-AU" sz="800" b="1" dirty="0"/>
                <a:t>Federal/state/Local Agency</a:t>
              </a:r>
            </a:p>
          </p:txBody>
        </p:sp>
      </p:grpSp>
      <p:cxnSp>
        <p:nvCxnSpPr>
          <p:cNvPr id="94" name="Straight Connector 93">
            <a:extLst>
              <a:ext uri="{FF2B5EF4-FFF2-40B4-BE49-F238E27FC236}">
                <a16:creationId xmlns:a16="http://schemas.microsoft.com/office/drawing/2014/main" id="{7B8649D7-1150-1D67-81C7-C88E087502C2}"/>
              </a:ext>
            </a:extLst>
          </p:cNvPr>
          <p:cNvCxnSpPr>
            <a:cxnSpLocks/>
            <a:endCxn id="93" idx="2"/>
          </p:cNvCxnSpPr>
          <p:nvPr/>
        </p:nvCxnSpPr>
        <p:spPr>
          <a:xfrm flipV="1">
            <a:off x="8083428" y="2707991"/>
            <a:ext cx="367255" cy="1295238"/>
          </a:xfrm>
          <a:prstGeom prst="line">
            <a:avLst/>
          </a:prstGeom>
          <a:ln w="22225">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E205B92A-249F-6C62-48C9-2822F2F22BD4}"/>
              </a:ext>
            </a:extLst>
          </p:cNvPr>
          <p:cNvSpPr txBox="1"/>
          <p:nvPr/>
        </p:nvSpPr>
        <p:spPr>
          <a:xfrm>
            <a:off x="7128727" y="3350129"/>
            <a:ext cx="849913" cy="600164"/>
          </a:xfrm>
          <a:prstGeom prst="rect">
            <a:avLst/>
          </a:prstGeom>
          <a:noFill/>
        </p:spPr>
        <p:txBody>
          <a:bodyPr wrap="none" rtlCol="0">
            <a:spAutoFit/>
          </a:bodyPr>
          <a:lstStyle/>
          <a:p>
            <a:r>
              <a:rPr lang="en-US" sz="1100" b="1" dirty="0"/>
              <a:t>Satellite </a:t>
            </a:r>
          </a:p>
          <a:p>
            <a:r>
              <a:rPr lang="en-US" sz="1100" b="1" dirty="0"/>
              <a:t>Telemetry</a:t>
            </a:r>
          </a:p>
          <a:p>
            <a:r>
              <a:rPr lang="en-US" sz="1100" b="1" dirty="0"/>
              <a:t>Data</a:t>
            </a:r>
          </a:p>
        </p:txBody>
      </p:sp>
      <p:sp>
        <p:nvSpPr>
          <p:cNvPr id="96" name="TextBox 95">
            <a:extLst>
              <a:ext uri="{FF2B5EF4-FFF2-40B4-BE49-F238E27FC236}">
                <a16:creationId xmlns:a16="http://schemas.microsoft.com/office/drawing/2014/main" id="{EBC94D9E-CFD7-4A41-89D1-F46260005055}"/>
              </a:ext>
            </a:extLst>
          </p:cNvPr>
          <p:cNvSpPr txBox="1"/>
          <p:nvPr/>
        </p:nvSpPr>
        <p:spPr>
          <a:xfrm>
            <a:off x="6140467" y="3818232"/>
            <a:ext cx="739305" cy="769441"/>
          </a:xfrm>
          <a:prstGeom prst="rect">
            <a:avLst/>
          </a:prstGeom>
          <a:noFill/>
        </p:spPr>
        <p:txBody>
          <a:bodyPr wrap="none" rtlCol="0">
            <a:spAutoFit/>
          </a:bodyPr>
          <a:lstStyle/>
          <a:p>
            <a:r>
              <a:rPr lang="en-US" sz="1100" b="1" dirty="0"/>
              <a:t>VHF</a:t>
            </a:r>
          </a:p>
          <a:p>
            <a:r>
              <a:rPr lang="en-US" sz="1100" b="1" dirty="0"/>
              <a:t>Line-of- </a:t>
            </a:r>
          </a:p>
          <a:p>
            <a:r>
              <a:rPr lang="en-US" sz="1100" b="1" dirty="0"/>
              <a:t>Sight</a:t>
            </a:r>
          </a:p>
          <a:p>
            <a:r>
              <a:rPr lang="en-US" sz="1100" b="1" dirty="0"/>
              <a:t>Data</a:t>
            </a:r>
          </a:p>
        </p:txBody>
      </p:sp>
      <p:sp>
        <p:nvSpPr>
          <p:cNvPr id="97" name="TextBox 96">
            <a:extLst>
              <a:ext uri="{FF2B5EF4-FFF2-40B4-BE49-F238E27FC236}">
                <a16:creationId xmlns:a16="http://schemas.microsoft.com/office/drawing/2014/main" id="{95A670D0-3966-A2D8-72A5-FB242477F58B}"/>
              </a:ext>
            </a:extLst>
          </p:cNvPr>
          <p:cNvSpPr txBox="1"/>
          <p:nvPr/>
        </p:nvSpPr>
        <p:spPr>
          <a:xfrm>
            <a:off x="7051514" y="2694869"/>
            <a:ext cx="1197764" cy="430887"/>
          </a:xfrm>
          <a:prstGeom prst="rect">
            <a:avLst/>
          </a:prstGeom>
          <a:noFill/>
        </p:spPr>
        <p:txBody>
          <a:bodyPr wrap="none" rtlCol="0">
            <a:spAutoFit/>
          </a:bodyPr>
          <a:lstStyle/>
          <a:p>
            <a:r>
              <a:rPr lang="en-US" sz="1100" b="1" dirty="0"/>
              <a:t>Dedicated Line</a:t>
            </a:r>
          </a:p>
          <a:p>
            <a:r>
              <a:rPr lang="en-US" sz="1100" b="1" dirty="0"/>
              <a:t>Data Exchange</a:t>
            </a:r>
          </a:p>
        </p:txBody>
      </p:sp>
      <p:sp>
        <p:nvSpPr>
          <p:cNvPr id="98" name="TextBox 97">
            <a:extLst>
              <a:ext uri="{FF2B5EF4-FFF2-40B4-BE49-F238E27FC236}">
                <a16:creationId xmlns:a16="http://schemas.microsoft.com/office/drawing/2014/main" id="{3BAF893D-C49E-8439-D278-B574FEF59BE5}"/>
              </a:ext>
            </a:extLst>
          </p:cNvPr>
          <p:cNvSpPr txBox="1"/>
          <p:nvPr/>
        </p:nvSpPr>
        <p:spPr>
          <a:xfrm>
            <a:off x="8657233" y="4030904"/>
            <a:ext cx="1197764" cy="430887"/>
          </a:xfrm>
          <a:prstGeom prst="rect">
            <a:avLst/>
          </a:prstGeom>
          <a:noFill/>
        </p:spPr>
        <p:txBody>
          <a:bodyPr wrap="none" rtlCol="0">
            <a:spAutoFit/>
          </a:bodyPr>
          <a:lstStyle/>
          <a:p>
            <a:r>
              <a:rPr lang="en-US" sz="1100" b="1" dirty="0"/>
              <a:t>Internet</a:t>
            </a:r>
          </a:p>
          <a:p>
            <a:r>
              <a:rPr lang="en-US" sz="1100" b="1" dirty="0"/>
              <a:t>Data Exchange</a:t>
            </a:r>
          </a:p>
        </p:txBody>
      </p:sp>
      <p:cxnSp>
        <p:nvCxnSpPr>
          <p:cNvPr id="99" name="Straight Connector 98">
            <a:extLst>
              <a:ext uri="{FF2B5EF4-FFF2-40B4-BE49-F238E27FC236}">
                <a16:creationId xmlns:a16="http://schemas.microsoft.com/office/drawing/2014/main" id="{DB8AA2FE-4386-73B4-7A5A-024B6A67CC6A}"/>
              </a:ext>
            </a:extLst>
          </p:cNvPr>
          <p:cNvCxnSpPr>
            <a:stCxn id="102" idx="0"/>
            <a:endCxn id="79" idx="2"/>
          </p:cNvCxnSpPr>
          <p:nvPr/>
        </p:nvCxnSpPr>
        <p:spPr>
          <a:xfrm flipV="1">
            <a:off x="7332034" y="4413536"/>
            <a:ext cx="614362" cy="223101"/>
          </a:xfrm>
          <a:prstGeom prst="line">
            <a:avLst/>
          </a:prstGeom>
          <a:ln w="22225">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92752CD2-DA6B-7A80-FAB3-75B5AAFCC57F}"/>
              </a:ext>
            </a:extLst>
          </p:cNvPr>
          <p:cNvCxnSpPr>
            <a:stCxn id="102" idx="0"/>
            <a:endCxn id="75" idx="2"/>
          </p:cNvCxnSpPr>
          <p:nvPr/>
        </p:nvCxnSpPr>
        <p:spPr>
          <a:xfrm flipH="1" flipV="1">
            <a:off x="7031996" y="4413536"/>
            <a:ext cx="300038" cy="223101"/>
          </a:xfrm>
          <a:prstGeom prst="line">
            <a:avLst/>
          </a:prstGeom>
          <a:ln w="22225">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5B5DA213-A602-FE72-CE0D-CBE4F2FCB7BD}"/>
              </a:ext>
            </a:extLst>
          </p:cNvPr>
          <p:cNvCxnSpPr>
            <a:stCxn id="102" idx="1"/>
            <a:endCxn id="76" idx="3"/>
          </p:cNvCxnSpPr>
          <p:nvPr/>
        </p:nvCxnSpPr>
        <p:spPr>
          <a:xfrm flipH="1" flipV="1">
            <a:off x="6650996" y="4982287"/>
            <a:ext cx="381000" cy="6775"/>
          </a:xfrm>
          <a:prstGeom prst="line">
            <a:avLst/>
          </a:prstGeom>
          <a:ln w="22225">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pic>
        <p:nvPicPr>
          <p:cNvPr id="102" name="Picture 13">
            <a:extLst>
              <a:ext uri="{FF2B5EF4-FFF2-40B4-BE49-F238E27FC236}">
                <a16:creationId xmlns:a16="http://schemas.microsoft.com/office/drawing/2014/main" id="{14C81B7B-5257-6097-CAB6-0FCFDABAC568}"/>
              </a:ext>
            </a:extLst>
          </p:cNvPr>
          <p:cNvPicPr>
            <a:picLocks noChangeAspect="1" noChangeArrowheads="1"/>
          </p:cNvPicPr>
          <p:nvPr/>
        </p:nvPicPr>
        <p:blipFill>
          <a:blip r:embed="rId12" cstate="print"/>
          <a:srcRect/>
          <a:stretch>
            <a:fillRect/>
          </a:stretch>
        </p:blipFill>
        <p:spPr bwMode="auto">
          <a:xfrm>
            <a:off x="7031996" y="4636637"/>
            <a:ext cx="600075" cy="704850"/>
          </a:xfrm>
          <a:prstGeom prst="rect">
            <a:avLst/>
          </a:prstGeom>
          <a:noFill/>
          <a:ln w="9525">
            <a:noFill/>
            <a:miter lim="800000"/>
            <a:headEnd/>
            <a:tailEnd/>
          </a:ln>
        </p:spPr>
      </p:pic>
      <p:sp>
        <p:nvSpPr>
          <p:cNvPr id="103" name="TextBox 102">
            <a:extLst>
              <a:ext uri="{FF2B5EF4-FFF2-40B4-BE49-F238E27FC236}">
                <a16:creationId xmlns:a16="http://schemas.microsoft.com/office/drawing/2014/main" id="{74521C62-7174-790E-3B9B-C697AC363698}"/>
              </a:ext>
            </a:extLst>
          </p:cNvPr>
          <p:cNvSpPr txBox="1"/>
          <p:nvPr/>
        </p:nvSpPr>
        <p:spPr>
          <a:xfrm>
            <a:off x="7641596" y="4705217"/>
            <a:ext cx="1079142" cy="769441"/>
          </a:xfrm>
          <a:prstGeom prst="rect">
            <a:avLst/>
          </a:prstGeom>
          <a:noFill/>
        </p:spPr>
        <p:txBody>
          <a:bodyPr wrap="none" rtlCol="0">
            <a:spAutoFit/>
          </a:bodyPr>
          <a:lstStyle/>
          <a:p>
            <a:r>
              <a:rPr lang="en-US" sz="1100" b="1" dirty="0"/>
              <a:t>Server-based</a:t>
            </a:r>
          </a:p>
          <a:p>
            <a:r>
              <a:rPr lang="en-US" sz="1100" b="1" dirty="0"/>
              <a:t>Water</a:t>
            </a:r>
          </a:p>
          <a:p>
            <a:r>
              <a:rPr lang="en-US" sz="1100" b="1" dirty="0"/>
              <a:t>Management</a:t>
            </a:r>
          </a:p>
          <a:p>
            <a:r>
              <a:rPr lang="en-US" sz="1100" b="1" dirty="0"/>
              <a:t>System</a:t>
            </a:r>
          </a:p>
        </p:txBody>
      </p:sp>
      <p:cxnSp>
        <p:nvCxnSpPr>
          <p:cNvPr id="104" name="Straight Connector 103">
            <a:extLst>
              <a:ext uri="{FF2B5EF4-FFF2-40B4-BE49-F238E27FC236}">
                <a16:creationId xmlns:a16="http://schemas.microsoft.com/office/drawing/2014/main" id="{E7C11239-34C6-BD53-F94C-5DE4A42EF187}"/>
              </a:ext>
            </a:extLst>
          </p:cNvPr>
          <p:cNvCxnSpPr/>
          <p:nvPr/>
        </p:nvCxnSpPr>
        <p:spPr>
          <a:xfrm flipH="1" flipV="1">
            <a:off x="6117596" y="1893437"/>
            <a:ext cx="2209800" cy="381000"/>
          </a:xfrm>
          <a:prstGeom prst="line">
            <a:avLst/>
          </a:prstGeom>
          <a:ln w="6350">
            <a:prstDash val="dash"/>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A83C4CCC-4056-CAE6-6F83-A6EEA51A6C1B}"/>
              </a:ext>
            </a:extLst>
          </p:cNvPr>
          <p:cNvCxnSpPr>
            <a:stCxn id="106" idx="0"/>
            <a:endCxn id="85" idx="0"/>
          </p:cNvCxnSpPr>
          <p:nvPr/>
        </p:nvCxnSpPr>
        <p:spPr>
          <a:xfrm flipV="1">
            <a:off x="2553151" y="4909435"/>
            <a:ext cx="1983984" cy="844802"/>
          </a:xfrm>
          <a:prstGeom prst="line">
            <a:avLst/>
          </a:prstGeom>
          <a:ln w="6350">
            <a:solidFill>
              <a:schemeClr val="accent2"/>
            </a:solidFill>
            <a:prstDash val="dash"/>
          </a:ln>
        </p:spPr>
        <p:style>
          <a:lnRef idx="1">
            <a:schemeClr val="accent1"/>
          </a:lnRef>
          <a:fillRef idx="0">
            <a:schemeClr val="accent1"/>
          </a:fillRef>
          <a:effectRef idx="0">
            <a:schemeClr val="accent1"/>
          </a:effectRef>
          <a:fontRef idx="minor">
            <a:schemeClr val="tx1"/>
          </a:fontRef>
        </p:style>
      </p:cxnSp>
      <p:pic>
        <p:nvPicPr>
          <p:cNvPr id="106" name="Picture 6">
            <a:extLst>
              <a:ext uri="{FF2B5EF4-FFF2-40B4-BE49-F238E27FC236}">
                <a16:creationId xmlns:a16="http://schemas.microsoft.com/office/drawing/2014/main" id="{5FFB3848-0E29-A870-6FF8-0BF78CB17284}"/>
              </a:ext>
            </a:extLst>
          </p:cNvPr>
          <p:cNvPicPr>
            <a:picLocks noChangeAspect="1" noChangeArrowheads="1"/>
          </p:cNvPicPr>
          <p:nvPr/>
        </p:nvPicPr>
        <p:blipFill>
          <a:blip r:embed="rId6" cstate="print"/>
          <a:srcRect/>
          <a:stretch>
            <a:fillRect/>
          </a:stretch>
        </p:blipFill>
        <p:spPr bwMode="auto">
          <a:xfrm>
            <a:off x="2447296" y="5754237"/>
            <a:ext cx="211710" cy="466725"/>
          </a:xfrm>
          <a:prstGeom prst="rect">
            <a:avLst/>
          </a:prstGeom>
          <a:noFill/>
          <a:ln w="9525">
            <a:noFill/>
            <a:miter lim="800000"/>
            <a:headEnd/>
            <a:tailEnd/>
          </a:ln>
        </p:spPr>
      </p:pic>
      <p:cxnSp>
        <p:nvCxnSpPr>
          <p:cNvPr id="107" name="Straight Connector 106">
            <a:extLst>
              <a:ext uri="{FF2B5EF4-FFF2-40B4-BE49-F238E27FC236}">
                <a16:creationId xmlns:a16="http://schemas.microsoft.com/office/drawing/2014/main" id="{AB1C3A95-D0BE-7D4A-4DDF-2776AA26903A}"/>
              </a:ext>
            </a:extLst>
          </p:cNvPr>
          <p:cNvCxnSpPr>
            <a:stCxn id="106" idx="0"/>
          </p:cNvCxnSpPr>
          <p:nvPr/>
        </p:nvCxnSpPr>
        <p:spPr>
          <a:xfrm flipV="1">
            <a:off x="2553151" y="1934712"/>
            <a:ext cx="3466020" cy="3819525"/>
          </a:xfrm>
          <a:prstGeom prst="line">
            <a:avLst/>
          </a:prstGeom>
          <a:ln w="6350">
            <a:prstDash val="dash"/>
          </a:ln>
        </p:spPr>
        <p:style>
          <a:lnRef idx="1">
            <a:schemeClr val="accent1"/>
          </a:lnRef>
          <a:fillRef idx="0">
            <a:schemeClr val="accent1"/>
          </a:fillRef>
          <a:effectRef idx="0">
            <a:schemeClr val="accent1"/>
          </a:effectRef>
          <a:fontRef idx="minor">
            <a:schemeClr val="tx1"/>
          </a:fontRef>
        </p:style>
      </p:cxnSp>
      <p:sp>
        <p:nvSpPr>
          <p:cNvPr id="108" name="TextBox 107">
            <a:extLst>
              <a:ext uri="{FF2B5EF4-FFF2-40B4-BE49-F238E27FC236}">
                <a16:creationId xmlns:a16="http://schemas.microsoft.com/office/drawing/2014/main" id="{2D2D9446-8CC5-7D92-F4A7-1767D0BC3474}"/>
              </a:ext>
            </a:extLst>
          </p:cNvPr>
          <p:cNvSpPr txBox="1"/>
          <p:nvPr/>
        </p:nvSpPr>
        <p:spPr>
          <a:xfrm>
            <a:off x="1100878" y="5381388"/>
            <a:ext cx="1531188" cy="430887"/>
          </a:xfrm>
          <a:prstGeom prst="rect">
            <a:avLst/>
          </a:prstGeom>
          <a:noFill/>
        </p:spPr>
        <p:txBody>
          <a:bodyPr wrap="none" rtlCol="0">
            <a:spAutoFit/>
          </a:bodyPr>
          <a:lstStyle/>
          <a:p>
            <a:r>
              <a:rPr lang="en-US" sz="1100" b="1" dirty="0"/>
              <a:t>Instructions To and </a:t>
            </a:r>
          </a:p>
          <a:p>
            <a:r>
              <a:rPr lang="en-US" sz="1100" b="1" dirty="0"/>
              <a:t>From Dam Operator</a:t>
            </a:r>
          </a:p>
        </p:txBody>
      </p:sp>
      <p:pic>
        <p:nvPicPr>
          <p:cNvPr id="109" name="Picture 20" descr="C:\Users\q0hecghk\AppData\Local\Microsoft\Windows\Temporary Internet Files\Content.IE5\R22B5HV2\MC900065198[1].wmf">
            <a:extLst>
              <a:ext uri="{FF2B5EF4-FFF2-40B4-BE49-F238E27FC236}">
                <a16:creationId xmlns:a16="http://schemas.microsoft.com/office/drawing/2014/main" id="{5AD1D504-63E4-915A-612C-35C08F14F447}"/>
              </a:ext>
            </a:extLst>
          </p:cNvPr>
          <p:cNvPicPr>
            <a:picLocks noChangeAspect="1" noChangeArrowheads="1"/>
          </p:cNvPicPr>
          <p:nvPr/>
        </p:nvPicPr>
        <p:blipFill>
          <a:blip r:embed="rId13" cstate="print"/>
          <a:srcRect/>
          <a:stretch>
            <a:fillRect/>
          </a:stretch>
        </p:blipFill>
        <p:spPr bwMode="auto">
          <a:xfrm>
            <a:off x="6727196" y="5551037"/>
            <a:ext cx="732840" cy="751798"/>
          </a:xfrm>
          <a:prstGeom prst="rect">
            <a:avLst/>
          </a:prstGeom>
          <a:noFill/>
        </p:spPr>
      </p:pic>
      <p:cxnSp>
        <p:nvCxnSpPr>
          <p:cNvPr id="110" name="Straight Connector 109">
            <a:extLst>
              <a:ext uri="{FF2B5EF4-FFF2-40B4-BE49-F238E27FC236}">
                <a16:creationId xmlns:a16="http://schemas.microsoft.com/office/drawing/2014/main" id="{3182D2F9-E1B5-1760-0E14-EAC9920479A4}"/>
              </a:ext>
            </a:extLst>
          </p:cNvPr>
          <p:cNvCxnSpPr>
            <a:cxnSpLocks/>
          </p:cNvCxnSpPr>
          <p:nvPr/>
        </p:nvCxnSpPr>
        <p:spPr>
          <a:xfrm flipH="1">
            <a:off x="7079328" y="5341487"/>
            <a:ext cx="238418" cy="209550"/>
          </a:xfrm>
          <a:prstGeom prst="line">
            <a:avLst/>
          </a:prstGeom>
          <a:ln w="22225">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11" name="Object 21">
            <a:extLst>
              <a:ext uri="{FF2B5EF4-FFF2-40B4-BE49-F238E27FC236}">
                <a16:creationId xmlns:a16="http://schemas.microsoft.com/office/drawing/2014/main" id="{455DE650-D91C-D0E4-5C2C-30942AFC72DE}"/>
              </a:ext>
            </a:extLst>
          </p:cNvPr>
          <p:cNvGraphicFramePr>
            <a:graphicFrameLocks noChangeAspect="1"/>
          </p:cNvGraphicFramePr>
          <p:nvPr/>
        </p:nvGraphicFramePr>
        <p:xfrm>
          <a:off x="7413625" y="3951288"/>
          <a:ext cx="719138" cy="925512"/>
        </p:xfrm>
        <a:graphic>
          <a:graphicData uri="http://schemas.openxmlformats.org/presentationml/2006/ole">
            <mc:AlternateContent xmlns:mc="http://schemas.openxmlformats.org/markup-compatibility/2006">
              <mc:Choice xmlns:v="urn:schemas-microsoft-com:vml" Requires="v">
                <p:oleObj name="VISIO" r:id="rId14" imgW="1760760" imgH="2263680" progId="">
                  <p:embed/>
                </p:oleObj>
              </mc:Choice>
              <mc:Fallback>
                <p:oleObj name="VISIO" r:id="rId14" imgW="1760760" imgH="2263680" progId="">
                  <p:embed/>
                  <p:pic>
                    <p:nvPicPr>
                      <p:cNvPr id="111" name="Object 21">
                        <a:extLst>
                          <a:ext uri="{FF2B5EF4-FFF2-40B4-BE49-F238E27FC236}">
                            <a16:creationId xmlns:a16="http://schemas.microsoft.com/office/drawing/2014/main" id="{455DE650-D91C-D0E4-5C2C-30942AFC72DE}"/>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413625" y="3951288"/>
                        <a:ext cx="719138" cy="925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12" name="Picture 22" descr="C:\Users\q0hecghk\AppData\Local\Microsoft\Windows\Temporary Internet Files\Content.IE5\R22B5HV2\MC900433907[1].png">
            <a:extLst>
              <a:ext uri="{FF2B5EF4-FFF2-40B4-BE49-F238E27FC236}">
                <a16:creationId xmlns:a16="http://schemas.microsoft.com/office/drawing/2014/main" id="{9CD1D9A3-348F-DA1D-5DAC-70ABA01E485E}"/>
              </a:ext>
            </a:extLst>
          </p:cNvPr>
          <p:cNvPicPr>
            <a:picLocks noChangeAspect="1" noChangeArrowheads="1"/>
          </p:cNvPicPr>
          <p:nvPr/>
        </p:nvPicPr>
        <p:blipFill>
          <a:blip r:embed="rId16" cstate="print"/>
          <a:srcRect/>
          <a:stretch>
            <a:fillRect/>
          </a:stretch>
        </p:blipFill>
        <p:spPr bwMode="auto">
          <a:xfrm>
            <a:off x="6184271" y="5417687"/>
            <a:ext cx="523875" cy="523875"/>
          </a:xfrm>
          <a:prstGeom prst="rect">
            <a:avLst/>
          </a:prstGeom>
          <a:noFill/>
        </p:spPr>
      </p:pic>
      <p:pic>
        <p:nvPicPr>
          <p:cNvPr id="113" name="Picture 22" descr="C:\Users\q0hecghk\AppData\Local\Microsoft\Windows\Temporary Internet Files\Content.IE5\R22B5HV2\MC900433907[1].png">
            <a:extLst>
              <a:ext uri="{FF2B5EF4-FFF2-40B4-BE49-F238E27FC236}">
                <a16:creationId xmlns:a16="http://schemas.microsoft.com/office/drawing/2014/main" id="{49676D29-04BA-FECD-D945-DD9E0333C5E7}"/>
              </a:ext>
            </a:extLst>
          </p:cNvPr>
          <p:cNvPicPr>
            <a:picLocks noChangeAspect="1" noChangeArrowheads="1"/>
          </p:cNvPicPr>
          <p:nvPr/>
        </p:nvPicPr>
        <p:blipFill>
          <a:blip r:embed="rId17" cstate="print"/>
          <a:srcRect/>
          <a:stretch>
            <a:fillRect/>
          </a:stretch>
        </p:blipFill>
        <p:spPr bwMode="auto">
          <a:xfrm>
            <a:off x="2682246" y="5589137"/>
            <a:ext cx="304800" cy="304800"/>
          </a:xfrm>
          <a:prstGeom prst="rect">
            <a:avLst/>
          </a:prstGeom>
          <a:noFill/>
        </p:spPr>
      </p:pic>
      <p:cxnSp>
        <p:nvCxnSpPr>
          <p:cNvPr id="114" name="Straight Connector 113">
            <a:extLst>
              <a:ext uri="{FF2B5EF4-FFF2-40B4-BE49-F238E27FC236}">
                <a16:creationId xmlns:a16="http://schemas.microsoft.com/office/drawing/2014/main" id="{554CBC1C-A209-62D1-81BE-5989084265B6}"/>
              </a:ext>
            </a:extLst>
          </p:cNvPr>
          <p:cNvCxnSpPr>
            <a:stCxn id="113" idx="3"/>
            <a:endCxn id="112" idx="1"/>
          </p:cNvCxnSpPr>
          <p:nvPr/>
        </p:nvCxnSpPr>
        <p:spPr>
          <a:xfrm flipV="1">
            <a:off x="2987046" y="5679625"/>
            <a:ext cx="3197225" cy="61912"/>
          </a:xfrm>
          <a:prstGeom prst="line">
            <a:avLst/>
          </a:prstGeom>
          <a:ln w="9525">
            <a:solidFill>
              <a:schemeClr val="accent4">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16" name="TextBox 115">
            <a:extLst>
              <a:ext uri="{FF2B5EF4-FFF2-40B4-BE49-F238E27FC236}">
                <a16:creationId xmlns:a16="http://schemas.microsoft.com/office/drawing/2014/main" id="{9BE2CA5B-8B0D-D734-B535-8953E685641D}"/>
              </a:ext>
            </a:extLst>
          </p:cNvPr>
          <p:cNvSpPr txBox="1"/>
          <p:nvPr/>
        </p:nvSpPr>
        <p:spPr>
          <a:xfrm>
            <a:off x="5567568" y="6488668"/>
            <a:ext cx="6134724" cy="369332"/>
          </a:xfrm>
          <a:prstGeom prst="rect">
            <a:avLst/>
          </a:prstGeom>
          <a:noFill/>
        </p:spPr>
        <p:txBody>
          <a:bodyPr wrap="square">
            <a:spAutoFit/>
          </a:bodyPr>
          <a:lstStyle/>
          <a:p>
            <a:r>
              <a:rPr lang="en-US" dirty="0"/>
              <a:t>Local Water Management Office</a:t>
            </a:r>
          </a:p>
        </p:txBody>
      </p:sp>
      <p:sp>
        <p:nvSpPr>
          <p:cNvPr id="122" name="Text Box 95">
            <a:extLst>
              <a:ext uri="{FF2B5EF4-FFF2-40B4-BE49-F238E27FC236}">
                <a16:creationId xmlns:a16="http://schemas.microsoft.com/office/drawing/2014/main" id="{F63B14CD-3F88-B3A8-4BBA-E0DEB82FA675}"/>
              </a:ext>
            </a:extLst>
          </p:cNvPr>
          <p:cNvSpPr txBox="1">
            <a:spLocks noChangeAspect="1" noChangeArrowheads="1"/>
          </p:cNvSpPr>
          <p:nvPr/>
        </p:nvSpPr>
        <p:spPr bwMode="auto">
          <a:xfrm>
            <a:off x="9352813" y="2376763"/>
            <a:ext cx="1127125" cy="338554"/>
          </a:xfrm>
          <a:prstGeom prst="rect">
            <a:avLst/>
          </a:prstGeom>
          <a:noFill/>
          <a:ln w="9525">
            <a:noFill/>
            <a:miter lim="800000"/>
            <a:headEnd/>
            <a:tailEnd/>
          </a:ln>
          <a:effectLst/>
        </p:spPr>
        <p:txBody>
          <a:bodyPr wrap="square">
            <a:spAutoFit/>
          </a:bodyPr>
          <a:lstStyle/>
          <a:p>
            <a:pPr algn="ctr"/>
            <a:r>
              <a:rPr lang="en-AU" sz="800" b="1" dirty="0"/>
              <a:t>Federal/State/Local Agency</a:t>
            </a:r>
          </a:p>
        </p:txBody>
      </p:sp>
      <p:sp>
        <p:nvSpPr>
          <p:cNvPr id="123" name="TextBox 122">
            <a:extLst>
              <a:ext uri="{FF2B5EF4-FFF2-40B4-BE49-F238E27FC236}">
                <a16:creationId xmlns:a16="http://schemas.microsoft.com/office/drawing/2014/main" id="{2AFDA10B-F8E2-151E-A27D-EF0E69BF92FC}"/>
              </a:ext>
            </a:extLst>
          </p:cNvPr>
          <p:cNvSpPr txBox="1"/>
          <p:nvPr/>
        </p:nvSpPr>
        <p:spPr>
          <a:xfrm>
            <a:off x="1836997" y="2277175"/>
            <a:ext cx="3354170" cy="261610"/>
          </a:xfrm>
          <a:prstGeom prst="rect">
            <a:avLst/>
          </a:prstGeom>
          <a:solidFill>
            <a:schemeClr val="tx2"/>
          </a:solidFill>
        </p:spPr>
        <p:txBody>
          <a:bodyPr wrap="square" rtlCol="0">
            <a:spAutoFit/>
          </a:bodyPr>
          <a:lstStyle/>
          <a:p>
            <a:r>
              <a:rPr lang="en-US" sz="1100" b="1" dirty="0"/>
              <a:t>Hydrometeorological Automated Data System</a:t>
            </a:r>
          </a:p>
        </p:txBody>
      </p:sp>
      <p:cxnSp>
        <p:nvCxnSpPr>
          <p:cNvPr id="12" name="Straight Connector 11">
            <a:extLst>
              <a:ext uri="{FF2B5EF4-FFF2-40B4-BE49-F238E27FC236}">
                <a16:creationId xmlns:a16="http://schemas.microsoft.com/office/drawing/2014/main" id="{267D5A55-DCEA-7D88-5DE0-9ACDAAB926D8}"/>
              </a:ext>
            </a:extLst>
          </p:cNvPr>
          <p:cNvCxnSpPr>
            <a:cxnSpLocks/>
          </p:cNvCxnSpPr>
          <p:nvPr/>
        </p:nvCxnSpPr>
        <p:spPr>
          <a:xfrm flipV="1">
            <a:off x="8235828" y="3836537"/>
            <a:ext cx="1176691" cy="319092"/>
          </a:xfrm>
          <a:prstGeom prst="line">
            <a:avLst/>
          </a:prstGeom>
          <a:ln w="22225">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ctangle: Rounded Corners 3">
            <a:extLst>
              <a:ext uri="{FF2B5EF4-FFF2-40B4-BE49-F238E27FC236}">
                <a16:creationId xmlns:a16="http://schemas.microsoft.com/office/drawing/2014/main" id="{4403FD75-9434-D970-3693-2D9853EC7720}"/>
              </a:ext>
            </a:extLst>
          </p:cNvPr>
          <p:cNvSpPr/>
          <p:nvPr/>
        </p:nvSpPr>
        <p:spPr>
          <a:xfrm>
            <a:off x="8824173" y="1066317"/>
            <a:ext cx="3371085" cy="948253"/>
          </a:xfrm>
          <a:prstGeom prst="roundRect">
            <a:avLst/>
          </a:prstGeom>
          <a:solidFill>
            <a:srgbClr val="3F4339">
              <a:alpha val="8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2"/>
                </a:solidFill>
              </a:rPr>
              <a:t>CWMS Client-Server Mode</a:t>
            </a:r>
          </a:p>
          <a:p>
            <a:pPr algn="ctr"/>
            <a:r>
              <a:rPr lang="en-US" dirty="0">
                <a:solidFill>
                  <a:schemeClr val="tx2"/>
                </a:solidFill>
              </a:rPr>
              <a:t>(Authentication Required)</a:t>
            </a:r>
          </a:p>
        </p:txBody>
      </p:sp>
    </p:spTree>
    <p:extLst>
      <p:ext uri="{BB962C8B-B14F-4D97-AF65-F5344CB8AC3E}">
        <p14:creationId xmlns:p14="http://schemas.microsoft.com/office/powerpoint/2010/main" val="39294445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4D50944-D1F8-131C-63D9-2B995D2853C7}"/>
              </a:ext>
            </a:extLst>
          </p:cNvPr>
          <p:cNvSpPr>
            <a:spLocks noGrp="1"/>
          </p:cNvSpPr>
          <p:nvPr>
            <p:ph sz="quarter" idx="10"/>
          </p:nvPr>
        </p:nvSpPr>
        <p:spPr>
          <a:xfrm>
            <a:off x="915218" y="1502875"/>
            <a:ext cx="11010082" cy="5126524"/>
          </a:xfrm>
        </p:spPr>
        <p:txBody>
          <a:bodyPr/>
          <a:lstStyle/>
          <a:p>
            <a:pPr lvl="1"/>
            <a:r>
              <a:rPr lang="en-US" dirty="0"/>
              <a:t>CAC authentication required for server access</a:t>
            </a:r>
          </a:p>
        </p:txBody>
      </p:sp>
      <p:sp>
        <p:nvSpPr>
          <p:cNvPr id="2" name="Title 1">
            <a:extLst>
              <a:ext uri="{FF2B5EF4-FFF2-40B4-BE49-F238E27FC236}">
                <a16:creationId xmlns:a16="http://schemas.microsoft.com/office/drawing/2014/main" id="{67511878-FCC0-EFE7-CF71-A635EA95527F}"/>
              </a:ext>
            </a:extLst>
          </p:cNvPr>
          <p:cNvSpPr>
            <a:spLocks noGrp="1"/>
          </p:cNvSpPr>
          <p:nvPr>
            <p:ph type="title"/>
          </p:nvPr>
        </p:nvSpPr>
        <p:spPr/>
        <p:txBody>
          <a:bodyPr/>
          <a:lstStyle/>
          <a:p>
            <a:r>
              <a:rPr lang="en-US" dirty="0"/>
              <a:t>Client-Server CAVI Data Extracts</a:t>
            </a:r>
          </a:p>
        </p:txBody>
      </p:sp>
      <p:pic>
        <p:nvPicPr>
          <p:cNvPr id="4" name="Picture 3">
            <a:extLst>
              <a:ext uri="{FF2B5EF4-FFF2-40B4-BE49-F238E27FC236}">
                <a16:creationId xmlns:a16="http://schemas.microsoft.com/office/drawing/2014/main" id="{1048736A-0F2B-A148-A6B7-1A954916AE80}"/>
              </a:ext>
            </a:extLst>
          </p:cNvPr>
          <p:cNvPicPr>
            <a:picLocks noChangeAspect="1"/>
          </p:cNvPicPr>
          <p:nvPr/>
        </p:nvPicPr>
        <p:blipFill>
          <a:blip r:embed="rId2"/>
          <a:stretch>
            <a:fillRect/>
          </a:stretch>
        </p:blipFill>
        <p:spPr>
          <a:xfrm>
            <a:off x="915218" y="2448241"/>
            <a:ext cx="9988571" cy="1531429"/>
          </a:xfrm>
          <a:prstGeom prst="rect">
            <a:avLst/>
          </a:prstGeom>
        </p:spPr>
      </p:pic>
      <p:pic>
        <p:nvPicPr>
          <p:cNvPr id="6" name="Picture 5">
            <a:extLst>
              <a:ext uri="{FF2B5EF4-FFF2-40B4-BE49-F238E27FC236}">
                <a16:creationId xmlns:a16="http://schemas.microsoft.com/office/drawing/2014/main" id="{7C6EC7C4-04EF-DB7E-E4A6-D0BF5B7BD3F6}"/>
              </a:ext>
            </a:extLst>
          </p:cNvPr>
          <p:cNvPicPr>
            <a:picLocks noChangeAspect="1"/>
          </p:cNvPicPr>
          <p:nvPr/>
        </p:nvPicPr>
        <p:blipFill>
          <a:blip r:embed="rId3"/>
          <a:stretch>
            <a:fillRect/>
          </a:stretch>
        </p:blipFill>
        <p:spPr>
          <a:xfrm>
            <a:off x="915218" y="4453825"/>
            <a:ext cx="9988571" cy="1569524"/>
          </a:xfrm>
          <a:prstGeom prst="rect">
            <a:avLst/>
          </a:prstGeom>
        </p:spPr>
      </p:pic>
      <p:sp>
        <p:nvSpPr>
          <p:cNvPr id="7" name="Rectangle: Rounded Corners 6">
            <a:extLst>
              <a:ext uri="{FF2B5EF4-FFF2-40B4-BE49-F238E27FC236}">
                <a16:creationId xmlns:a16="http://schemas.microsoft.com/office/drawing/2014/main" id="{900C3C37-C2AB-3D38-2551-43FAC55C0C60}"/>
              </a:ext>
            </a:extLst>
          </p:cNvPr>
          <p:cNvSpPr/>
          <p:nvPr/>
        </p:nvSpPr>
        <p:spPr>
          <a:xfrm>
            <a:off x="3376943" y="2978590"/>
            <a:ext cx="1919334" cy="362139"/>
          </a:xfrm>
          <a:prstGeom prst="roundRect">
            <a:avLst/>
          </a:prstGeom>
          <a:solidFill>
            <a:srgbClr val="FFFF00">
              <a:alpha val="2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Rounded Corners 7">
            <a:extLst>
              <a:ext uri="{FF2B5EF4-FFF2-40B4-BE49-F238E27FC236}">
                <a16:creationId xmlns:a16="http://schemas.microsoft.com/office/drawing/2014/main" id="{F8C78189-A591-6B2B-E6DC-E4945527B3E0}"/>
              </a:ext>
            </a:extLst>
          </p:cNvPr>
          <p:cNvSpPr/>
          <p:nvPr/>
        </p:nvSpPr>
        <p:spPr>
          <a:xfrm>
            <a:off x="3376943" y="4992986"/>
            <a:ext cx="1919334" cy="362139"/>
          </a:xfrm>
          <a:prstGeom prst="roundRect">
            <a:avLst/>
          </a:prstGeom>
          <a:solidFill>
            <a:srgbClr val="FFFF00">
              <a:alpha val="2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58028805"/>
      </p:ext>
    </p:extLst>
  </p:cSld>
  <p:clrMapOvr>
    <a:masterClrMapping/>
  </p:clrMapOvr>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26511</TotalTime>
  <Words>780</Words>
  <Application>Microsoft Office PowerPoint</Application>
  <PresentationFormat>Widescreen</PresentationFormat>
  <Paragraphs>153</Paragraphs>
  <Slides>12</Slides>
  <Notes>5</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12</vt:i4>
      </vt:variant>
    </vt:vector>
  </HeadingPairs>
  <TitlesOfParts>
    <vt:vector size="19" baseType="lpstr">
      <vt:lpstr>Arial</vt:lpstr>
      <vt:lpstr>Calibri</vt:lpstr>
      <vt:lpstr>Wingdings</vt:lpstr>
      <vt:lpstr>1_HEC</vt:lpstr>
      <vt:lpstr>2_IWR-HEC</vt:lpstr>
      <vt:lpstr>3_Army</vt:lpstr>
      <vt:lpstr>VISIO</vt:lpstr>
      <vt:lpstr>Real Time Data IN CWMS</vt:lpstr>
      <vt:lpstr>objective</vt:lpstr>
      <vt:lpstr>Overview</vt:lpstr>
      <vt:lpstr>Data storage Systems</vt:lpstr>
      <vt:lpstr>Data storage systems in cwms</vt:lpstr>
      <vt:lpstr>Files and directories for cwms data</vt:lpstr>
      <vt:lpstr>Cwms data Acquisition</vt:lpstr>
      <vt:lpstr>District/division data acquisition</vt:lpstr>
      <vt:lpstr>Client-Server CAVI Data Extracts</vt:lpstr>
      <vt:lpstr>HEC-RTS CAVI Data Extracts</vt:lpstr>
      <vt:lpstr>Summary</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Feingold, Kathryn A CIV IWR</cp:lastModifiedBy>
  <cp:revision>655</cp:revision>
  <dcterms:created xsi:type="dcterms:W3CDTF">2017-02-20T05:10:01Z</dcterms:created>
  <dcterms:modified xsi:type="dcterms:W3CDTF">2025-01-17T19:45:44Z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