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3.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5.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6.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7.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media/image12.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847" r:id="rId2"/>
    <p:sldMasterId id="2147483703" r:id="rId3"/>
    <p:sldMasterId id="2147483731" r:id="rId4"/>
    <p:sldMasterId id="2147483759" r:id="rId5"/>
    <p:sldMasterId id="2147483788" r:id="rId6"/>
    <p:sldMasterId id="2147483816" r:id="rId7"/>
    <p:sldMasterId id="2147483844" r:id="rId8"/>
  </p:sldMasterIdLst>
  <p:notesMasterIdLst>
    <p:notesMasterId r:id="rId33"/>
  </p:notesMasterIdLst>
  <p:handoutMasterIdLst>
    <p:handoutMasterId r:id="rId34"/>
  </p:handoutMasterIdLst>
  <p:sldIdLst>
    <p:sldId id="483" r:id="rId9"/>
    <p:sldId id="355" r:id="rId10"/>
    <p:sldId id="381" r:id="rId11"/>
    <p:sldId id="382" r:id="rId12"/>
    <p:sldId id="383" r:id="rId13"/>
    <p:sldId id="356" r:id="rId14"/>
    <p:sldId id="384" r:id="rId15"/>
    <p:sldId id="385" r:id="rId16"/>
    <p:sldId id="386" r:id="rId17"/>
    <p:sldId id="391" r:id="rId18"/>
    <p:sldId id="387" r:id="rId19"/>
    <p:sldId id="388" r:id="rId20"/>
    <p:sldId id="390" r:id="rId21"/>
    <p:sldId id="389" r:id="rId22"/>
    <p:sldId id="392" r:id="rId23"/>
    <p:sldId id="393" r:id="rId24"/>
    <p:sldId id="394" r:id="rId25"/>
    <p:sldId id="396" r:id="rId26"/>
    <p:sldId id="397" r:id="rId27"/>
    <p:sldId id="395" r:id="rId28"/>
    <p:sldId id="357" r:id="rId29"/>
    <p:sldId id="398" r:id="rId30"/>
    <p:sldId id="399" r:id="rId31"/>
    <p:sldId id="482" r:id="rId32"/>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13" userDrawn="1">
          <p15:clr>
            <a:srgbClr val="A4A3A4"/>
          </p15:clr>
        </p15:guide>
        <p15:guide id="2" pos="932"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1" autoAdjust="0"/>
    <p:restoredTop sz="82853" autoAdjust="0"/>
  </p:normalViewPr>
  <p:slideViewPr>
    <p:cSldViewPr snapToGrid="0" showGuides="1">
      <p:cViewPr varScale="1">
        <p:scale>
          <a:sx n="116" d="100"/>
          <a:sy n="116" d="100"/>
        </p:scale>
        <p:origin x="324" y="114"/>
      </p:cViewPr>
      <p:guideLst>
        <p:guide orient="horz" pos="1013"/>
        <p:guide pos="932"/>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17" d="100"/>
          <a:sy n="117" d="100"/>
        </p:scale>
        <p:origin x="4944" y="12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presProps" Target="presProp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r>
              <a:rPr lang="en-US" dirty="0"/>
              <a:t>CWMS Graphics and Scripting</a:t>
            </a:r>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r>
              <a:rPr lang="en-US" dirty="0"/>
              <a:t>3.6 L-13</a:t>
            </a:r>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r>
              <a:rPr lang="en-US" dirty="0"/>
              <a:t>L-13/155-17/Perryman</a:t>
            </a:r>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9BB6545C-5A53-4513-BC43-363CF390E49C}" type="slidenum">
              <a:rPr lang="en-US" smtClean="0"/>
              <a:pPr/>
              <a:t>‹#›</a:t>
            </a:fld>
            <a:endParaRPr lang="en-US"/>
          </a:p>
        </p:txBody>
      </p:sp>
    </p:spTree>
    <p:extLst>
      <p:ext uri="{BB962C8B-B14F-4D97-AF65-F5344CB8AC3E}">
        <p14:creationId xmlns:p14="http://schemas.microsoft.com/office/powerpoint/2010/main" val="4124837894"/>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r>
              <a:rPr lang="en-US" dirty="0"/>
              <a:t>CWMS Graphics and Scripting	</a:t>
            </a:r>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r>
              <a:rPr lang="en-US" dirty="0"/>
              <a:t>3.5, L13</a:t>
            </a:r>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r>
              <a:rPr lang="en-US" dirty="0"/>
              <a:t>L-13/155-18/Perryman</a:t>
            </a:r>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CB1E0F5E-7EAE-42DB-800A-9566A142CBB2}" type="slidenum">
              <a:rPr lang="en-US" smtClean="0"/>
              <a:t>‹#›</a:t>
            </a:fld>
            <a:endParaRPr lang="en-US"/>
          </a:p>
        </p:txBody>
      </p:sp>
    </p:spTree>
    <p:extLst>
      <p:ext uri="{BB962C8B-B14F-4D97-AF65-F5344CB8AC3E}">
        <p14:creationId xmlns:p14="http://schemas.microsoft.com/office/powerpoint/2010/main" val="1953251837"/>
      </p:ext>
    </p:extLst>
  </p:cSld>
  <p:clrMap bg1="lt1" tx1="dk1" bg2="lt2" tx2="dk2" accent1="accent1" accent2="accent2" accent3="accent3" accent4="accent4" accent5="accent5" accent6="accent6" hlink="hlink" folHlink="folHlink"/>
  <p:hf/>
  <p:notesStyle>
    <a:lvl1pPr marL="228600" indent="-228600" algn="l" defTabSz="914400" rtl="0" eaLnBrk="1" latinLnBrk="0" hangingPunct="1">
      <a:buFont typeface="+mj-lt"/>
      <a:buAutoNum type="alphaUcPeriod"/>
      <a:defRPr sz="1200" kern="1200">
        <a:solidFill>
          <a:schemeClr val="tx1"/>
        </a:solidFill>
        <a:latin typeface="+mn-lt"/>
        <a:ea typeface="+mn-ea"/>
        <a:cs typeface="+mn-cs"/>
      </a:defRPr>
    </a:lvl1pPr>
    <a:lvl2pPr marL="457200" indent="-228600" algn="l" defTabSz="914400" rtl="0" eaLnBrk="1" latinLnBrk="0" hangingPunct="1">
      <a:buFont typeface="+mj-lt"/>
      <a:buAutoNum type="arabicPeriod"/>
      <a:defRPr sz="1200" kern="1200">
        <a:solidFill>
          <a:schemeClr val="tx1"/>
        </a:solidFill>
        <a:latin typeface="+mn-lt"/>
        <a:ea typeface="+mn-ea"/>
        <a:cs typeface="+mn-cs"/>
      </a:defRPr>
    </a:lvl2pPr>
    <a:lvl3pPr marL="685800" indent="-228600" algn="l" defTabSz="914400" rtl="0" eaLnBrk="1" latinLnBrk="0" hangingPunct="1">
      <a:buFont typeface="+mj-lt"/>
      <a:buAutoNum type="alphaLcPeriod"/>
      <a:defRPr sz="1200" kern="1200">
        <a:solidFill>
          <a:schemeClr val="tx1"/>
        </a:solidFill>
        <a:latin typeface="+mn-lt"/>
        <a:ea typeface="+mn-ea"/>
        <a:cs typeface="+mn-cs"/>
      </a:defRPr>
    </a:lvl3pPr>
    <a:lvl4pPr marL="914400" indent="-228600" algn="l" defTabSz="914400" rtl="0" eaLnBrk="1" latinLnBrk="0" hangingPunct="1">
      <a:buFont typeface="+mj-lt"/>
      <a:buAutoNum type="arabicParenR"/>
      <a:defRPr sz="1200" kern="1200">
        <a:solidFill>
          <a:schemeClr val="tx1"/>
        </a:solidFill>
        <a:latin typeface="+mn-lt"/>
        <a:ea typeface="+mn-ea"/>
        <a:cs typeface="+mn-cs"/>
      </a:defRPr>
    </a:lvl4pPr>
    <a:lvl5pPr marL="1143000" indent="-285750" algn="l" defTabSz="914400" rtl="0" eaLnBrk="1" latinLnBrk="0" hangingPunct="1">
      <a:buFont typeface="+mj-lt"/>
      <a:buAutoNum type="romanLcPeriod"/>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a:t>
            </a:fld>
            <a:endParaRPr lang="en-US" dirty="0"/>
          </a:p>
        </p:txBody>
      </p:sp>
    </p:spTree>
    <p:extLst>
      <p:ext uri="{BB962C8B-B14F-4D97-AF65-F5344CB8AC3E}">
        <p14:creationId xmlns:p14="http://schemas.microsoft.com/office/powerpoint/2010/main" val="122086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4"/>
            </a:pPr>
            <a:r>
              <a:rPr lang="en-US" dirty="0"/>
              <a:t>Script Editor – Tree Pane</a:t>
            </a:r>
          </a:p>
          <a:p>
            <a:pPr lvl="3"/>
            <a:r>
              <a:rPr lang="en-US" dirty="0"/>
              <a:t>Lists scripts for watershed</a:t>
            </a:r>
          </a:p>
          <a:p>
            <a:pPr lvl="3"/>
            <a:r>
              <a:rPr lang="en-US" dirty="0"/>
              <a:t>Double-click on script name to edit it</a:t>
            </a:r>
          </a:p>
        </p:txBody>
      </p:sp>
      <p:sp>
        <p:nvSpPr>
          <p:cNvPr id="4" name="Slide Number Placeholder 3"/>
          <p:cNvSpPr>
            <a:spLocks noGrp="1"/>
          </p:cNvSpPr>
          <p:nvPr>
            <p:ph type="sldNum" sz="quarter" idx="10"/>
          </p:nvPr>
        </p:nvSpPr>
        <p:spPr/>
        <p:txBody>
          <a:bodyPr/>
          <a:lstStyle/>
          <a:p>
            <a:fld id="{CB1E0F5E-7EAE-42DB-800A-9566A142CBB2}" type="slidenum">
              <a:rPr lang="en-US" smtClean="0"/>
              <a:pPr/>
              <a:t>10</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131258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5"/>
            </a:pPr>
            <a:r>
              <a:rPr lang="en-US" dirty="0"/>
              <a:t>Script Editor  – API Pane</a:t>
            </a:r>
          </a:p>
          <a:p>
            <a:pPr lvl="3"/>
            <a:r>
              <a:rPr lang="en-US" dirty="0"/>
              <a:t>Lists CWMS API methods</a:t>
            </a:r>
          </a:p>
          <a:p>
            <a:pPr lvl="3"/>
            <a:r>
              <a:rPr lang="en-US" dirty="0"/>
              <a:t>To insert code in editor pane:</a:t>
            </a:r>
          </a:p>
          <a:p>
            <a:pPr lvl="4"/>
            <a:r>
              <a:rPr lang="en-US" dirty="0"/>
              <a:t>Double-click node (inserts at current position)</a:t>
            </a:r>
          </a:p>
          <a:p>
            <a:pPr lvl="4"/>
            <a:r>
              <a:rPr lang="en-US" dirty="0"/>
              <a:t>Drag node to desired position</a:t>
            </a:r>
          </a:p>
          <a:p>
            <a:pPr lvl="4"/>
            <a:r>
              <a:rPr lang="en-US" dirty="0"/>
              <a:t>Select node and click “Insert in Script” button (inserts at current position)</a:t>
            </a:r>
          </a:p>
          <a:p>
            <a:pPr lvl="3"/>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11</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980150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6"/>
            </a:pPr>
            <a:r>
              <a:rPr lang="en-US" dirty="0"/>
              <a:t>Script Editor – Editor Pane</a:t>
            </a:r>
          </a:p>
          <a:p>
            <a:pPr lvl="3"/>
            <a:r>
              <a:rPr lang="en-US" dirty="0"/>
              <a:t>Displays code for script</a:t>
            </a:r>
          </a:p>
          <a:p>
            <a:pPr lvl="3"/>
            <a:r>
              <a:rPr lang="en-US" dirty="0"/>
              <a:t>Syntax highlighting</a:t>
            </a:r>
          </a:p>
          <a:p>
            <a:pPr lvl="3"/>
            <a:r>
              <a:rPr lang="en-US" dirty="0"/>
              <a:t>Highlights all occurrences of word at current position</a:t>
            </a:r>
          </a:p>
          <a:p>
            <a:pPr lvl="3"/>
            <a:endParaRPr lang="en-US" dirty="0"/>
          </a:p>
          <a:p>
            <a:pPr lvl="2">
              <a:buAutoNum type="alphaLcPeriod" startAt="6"/>
            </a:pPr>
            <a:endParaRPr lang="en-US" dirty="0"/>
          </a:p>
          <a:p>
            <a:pPr lvl="2">
              <a:buAutoNum type="alphaLcPeriod" startAt="6"/>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12</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5932656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 </a:t>
            </a:r>
          </a:p>
          <a:p>
            <a:pPr lvl="1"/>
            <a:r>
              <a:rPr lang="en-US" dirty="0"/>
              <a:t>Script Editor</a:t>
            </a:r>
          </a:p>
          <a:p>
            <a:pPr lvl="2">
              <a:buFont typeface="+mj-lt"/>
              <a:buAutoNum type="alphaLcPeriod" startAt="7"/>
            </a:pPr>
            <a:r>
              <a:rPr lang="en-US" dirty="0"/>
              <a:t>Script Editor – Editor Pane Details</a:t>
            </a:r>
          </a:p>
          <a:p>
            <a:pPr lvl="3"/>
            <a:r>
              <a:rPr lang="en-US" dirty="0"/>
              <a:t>Context menu contains editing operations.</a:t>
            </a:r>
          </a:p>
          <a:p>
            <a:pPr lvl="3"/>
            <a:r>
              <a:rPr lang="en-US" dirty="0"/>
              <a:t>Ctrl-F opens search dialog</a:t>
            </a:r>
          </a:p>
          <a:p>
            <a:pPr lvl="3"/>
            <a:r>
              <a:rPr lang="en-US" dirty="0"/>
              <a:t>Standard editing shortcut keys can be used.</a:t>
            </a:r>
          </a:p>
        </p:txBody>
      </p:sp>
      <p:sp>
        <p:nvSpPr>
          <p:cNvPr id="4" name="Slide Number Placeholder 3"/>
          <p:cNvSpPr>
            <a:spLocks noGrp="1"/>
          </p:cNvSpPr>
          <p:nvPr>
            <p:ph type="sldNum" sz="quarter" idx="10"/>
          </p:nvPr>
        </p:nvSpPr>
        <p:spPr/>
        <p:txBody>
          <a:bodyPr/>
          <a:lstStyle/>
          <a:p>
            <a:fld id="{CB1E0F5E-7EAE-42DB-800A-9566A142CBB2}" type="slidenum">
              <a:rPr lang="en-US" smtClean="0"/>
              <a:pPr/>
              <a:t>13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364991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8"/>
            </a:pPr>
            <a:r>
              <a:rPr lang="en-US" dirty="0"/>
              <a:t>Script Editor – Action Buttons</a:t>
            </a:r>
          </a:p>
          <a:p>
            <a:pPr lvl="3"/>
            <a:r>
              <a:rPr lang="en-US" dirty="0"/>
              <a:t>Insert in Script – inserts code for selected API method into script at current position</a:t>
            </a:r>
          </a:p>
          <a:p>
            <a:pPr lvl="3"/>
            <a:r>
              <a:rPr lang="en-US" dirty="0"/>
              <a:t>Compile Script – compiles the script without saving</a:t>
            </a:r>
          </a:p>
          <a:p>
            <a:pPr lvl="3"/>
            <a:r>
              <a:rPr lang="en-US" dirty="0"/>
              <a:t>Save – compiles and saves the script</a:t>
            </a:r>
          </a:p>
          <a:p>
            <a:pPr lvl="3"/>
            <a:r>
              <a:rPr lang="en-US" dirty="0"/>
              <a:t>Save/Run – compiles, saves, and executes the script</a:t>
            </a:r>
          </a:p>
          <a:p>
            <a:pPr lvl="3"/>
            <a:r>
              <a:rPr lang="en-US" dirty="0"/>
              <a:t>Select – notifies other CWMS components of current script selection</a:t>
            </a:r>
          </a:p>
          <a:p>
            <a:pPr lvl="3"/>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941897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9"/>
            </a:pPr>
            <a:r>
              <a:rPr lang="en-US" dirty="0"/>
              <a:t>Script Selector</a:t>
            </a:r>
          </a:p>
          <a:p>
            <a:pPr lvl="3"/>
            <a:r>
              <a:rPr lang="en-US" dirty="0"/>
              <a:t>Select “</a:t>
            </a:r>
            <a:r>
              <a:rPr lang="en-US" dirty="0" err="1"/>
              <a:t>Scripts</a:t>
            </a:r>
            <a:r>
              <a:rPr lang="en-US" dirty="0" err="1">
                <a:sym typeface="Wingdings" panose="05000000000000000000" pitchFamily="2" charset="2"/>
              </a:rPr>
              <a:t></a:t>
            </a:r>
            <a:r>
              <a:rPr lang="en-US" dirty="0" err="1"/>
              <a:t>Run</a:t>
            </a:r>
            <a:r>
              <a:rPr lang="en-US" dirty="0"/>
              <a:t>” from CAVI menu bar.</a:t>
            </a:r>
          </a:p>
          <a:p>
            <a:pPr lvl="3"/>
            <a:r>
              <a:rPr lang="en-US" dirty="0"/>
              <a:t>Displays scripts for watershed.</a:t>
            </a:r>
          </a:p>
          <a:p>
            <a:pPr lvl="3"/>
            <a:r>
              <a:rPr lang="en-US" dirty="0"/>
              <a:t>Double-click on name to run, or select name and click “Run” button.</a:t>
            </a:r>
          </a:p>
          <a:p>
            <a:pPr lvl="4"/>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15</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314814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buFont typeface="+mj-lt"/>
              <a:buAutoNum type="arabicPeriod" startAt="2"/>
            </a:pPr>
            <a:r>
              <a:rPr lang="en-US" dirty="0"/>
              <a:t>Modeling Scripts Panel</a:t>
            </a:r>
          </a:p>
          <a:p>
            <a:pPr lvl="2"/>
            <a:r>
              <a:rPr lang="en-US" dirty="0"/>
              <a:t>Select the Modeling tab.</a:t>
            </a:r>
          </a:p>
          <a:p>
            <a:pPr lvl="2"/>
            <a:r>
              <a:rPr lang="en-US" dirty="0"/>
              <a:t>At the bottom of the tab, select the Scripts tab.</a:t>
            </a:r>
          </a:p>
          <a:p>
            <a:pPr lvl="2"/>
            <a:r>
              <a:rPr lang="en-US" dirty="0"/>
              <a:t>Right-click in the Scripts panel and select “Edit…”</a:t>
            </a:r>
          </a:p>
          <a:p>
            <a:pPr lvl="2"/>
            <a:r>
              <a:rPr lang="en-US" dirty="0"/>
              <a:t>Use the “Select Scripts” dialog to choose which scripts to add to the panel</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16</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384988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1E0F5E-7EAE-42DB-800A-9566A142CBB2}" type="slidenum">
              <a:rPr lang="en-US" smtClean="0"/>
              <a:t>17</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1234263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buFont typeface="+mj-lt"/>
              <a:buAutoNum type="arabicPeriod" startAt="3"/>
            </a:pPr>
            <a:r>
              <a:rPr lang="en-US" dirty="0"/>
              <a:t>Time Series Icons Scripts</a:t>
            </a:r>
          </a:p>
          <a:p>
            <a:pPr lvl="2"/>
            <a:r>
              <a:rPr lang="en-US" dirty="0"/>
              <a:t>Assigning Scripts to Time Series Icons.</a:t>
            </a:r>
          </a:p>
          <a:p>
            <a:pPr lvl="3"/>
            <a:r>
              <a:rPr lang="en-US" dirty="0"/>
              <a:t>Switch to Watershed Setup Module.</a:t>
            </a:r>
          </a:p>
          <a:p>
            <a:pPr lvl="3"/>
            <a:r>
              <a:rPr lang="en-US" dirty="0"/>
              <a:t>Right-click the icon and select “Edit” from the context menu.</a:t>
            </a:r>
          </a:p>
          <a:p>
            <a:pPr lvl="3"/>
            <a:r>
              <a:rPr lang="en-US" dirty="0"/>
              <a:t>Select the “Scripts/HTML” tab on the properties dialog.</a:t>
            </a:r>
          </a:p>
          <a:p>
            <a:pPr lvl="3"/>
            <a:r>
              <a:rPr lang="en-US" dirty="0"/>
              <a:t>Populate the scripts dialog with the appropriate information.</a:t>
            </a:r>
          </a:p>
          <a:p>
            <a:pPr lvl="4"/>
            <a:r>
              <a:rPr lang="en-US" dirty="0"/>
              <a:t>Put a variable assignment statement in the “Arguments” column. That variable with its assigned value will be available in the </a:t>
            </a:r>
            <a:r>
              <a:rPr lang="en-US" dirty="0" err="1"/>
              <a:t>script.This</a:t>
            </a:r>
            <a:r>
              <a:rPr lang="en-US" dirty="0"/>
              <a:t> allows a common script to be used on many icons, as each icon will have its unique assignment to the same variable</a:t>
            </a:r>
          </a:p>
          <a:p>
            <a:pPr lvl="3"/>
            <a:r>
              <a:rPr lang="en-US" dirty="0"/>
              <a:t>Dismiss dialogs and save configuration.</a:t>
            </a:r>
          </a:p>
          <a:p>
            <a:pPr lvl="3"/>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18</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9726351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1E0F5E-7EAE-42DB-800A-9566A142CBB2}" type="slidenum">
              <a:rPr lang="en-US" smtClean="0"/>
              <a:t>19</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812806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p:txBody>
      </p:sp>
      <p:sp>
        <p:nvSpPr>
          <p:cNvPr id="4" name="Slide Number Placeholder 3"/>
          <p:cNvSpPr>
            <a:spLocks noGrp="1"/>
          </p:cNvSpPr>
          <p:nvPr>
            <p:ph type="sldNum" sz="quarter" idx="10"/>
          </p:nvPr>
        </p:nvSpPr>
        <p:spPr/>
        <p:txBody>
          <a:bodyPr/>
          <a:lstStyle/>
          <a:p>
            <a:fld id="{CB1E0F5E-7EAE-42DB-800A-9566A142CBB2}" type="slidenum">
              <a:rPr lang="en-US" smtClean="0"/>
              <a:t>2</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762490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buFont typeface="+mj-lt"/>
              <a:buAutoNum type="arabicPeriod" startAt="4"/>
            </a:pPr>
            <a:r>
              <a:rPr lang="en-US" dirty="0"/>
              <a:t>Section 5 Review</a:t>
            </a:r>
          </a:p>
          <a:p>
            <a:pPr lvl="2"/>
            <a:r>
              <a:rPr lang="en-US" dirty="0"/>
              <a:t>What component is used to create and edit scripts?</a:t>
            </a:r>
          </a:p>
          <a:p>
            <a:pPr lvl="3"/>
            <a:r>
              <a:rPr lang="en-US" dirty="0"/>
              <a:t>Script Editor</a:t>
            </a:r>
          </a:p>
          <a:p>
            <a:pPr lvl="2"/>
            <a:r>
              <a:rPr lang="en-US" dirty="0"/>
              <a:t>What are three ways to execute a script?</a:t>
            </a:r>
          </a:p>
          <a:p>
            <a:pPr lvl="3"/>
            <a:r>
              <a:rPr lang="en-US" dirty="0"/>
              <a:t>From the Script Editor (Save/Run)</a:t>
            </a:r>
          </a:p>
          <a:p>
            <a:pPr lvl="3"/>
            <a:r>
              <a:rPr lang="en-US" dirty="0"/>
              <a:t>From the Script Selector</a:t>
            </a:r>
          </a:p>
          <a:p>
            <a:pPr lvl="3"/>
            <a:r>
              <a:rPr lang="en-US" dirty="0"/>
              <a:t>From the Modeling Scripts Panel</a:t>
            </a:r>
          </a:p>
          <a:p>
            <a:pPr lvl="3"/>
            <a:r>
              <a:rPr lang="en-US" dirty="0"/>
              <a:t>From a Time Series Icon</a:t>
            </a:r>
          </a:p>
          <a:p>
            <a:pPr lvl="2"/>
            <a:r>
              <a:rPr lang="en-US" dirty="0"/>
              <a:t>What is the API pane used for?</a:t>
            </a:r>
          </a:p>
          <a:p>
            <a:pPr lvl="3"/>
            <a:r>
              <a:rPr lang="en-US" dirty="0"/>
              <a:t>To insert code for a CWMS API method into the script</a:t>
            </a:r>
          </a:p>
          <a:p>
            <a:pPr lvl="2"/>
            <a:r>
              <a:rPr lang="en-US" dirty="0"/>
              <a:t>How can multiple time series icons use a common script and produce individual results?</a:t>
            </a:r>
          </a:p>
          <a:p>
            <a:pPr lvl="3"/>
            <a:r>
              <a:rPr lang="en-US" dirty="0"/>
              <a:t>By assigning different values to the same variable in the “Arguments” column of the “Scripts/HTML” tab</a:t>
            </a:r>
          </a:p>
          <a:p>
            <a:pPr lvl="1">
              <a:buAutoNum type="arabicPeriod" startAt="4"/>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20</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8212456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6"/>
            </a:pPr>
            <a:r>
              <a:rPr lang="en-US" dirty="0"/>
              <a:t>Scripting Language</a:t>
            </a:r>
          </a:p>
        </p:txBody>
      </p:sp>
      <p:sp>
        <p:nvSpPr>
          <p:cNvPr id="4" name="Slide Number Placeholder 3"/>
          <p:cNvSpPr>
            <a:spLocks noGrp="1"/>
          </p:cNvSpPr>
          <p:nvPr>
            <p:ph type="sldNum" sz="quarter" idx="10"/>
          </p:nvPr>
        </p:nvSpPr>
        <p:spPr/>
        <p:txBody>
          <a:bodyPr/>
          <a:lstStyle/>
          <a:p>
            <a:fld id="{CB1E0F5E-7EAE-42DB-800A-9566A142CBB2}" type="slidenum">
              <a:rPr lang="en-US" smtClean="0"/>
              <a:t>21</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2413895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6"/>
            </a:pPr>
            <a:r>
              <a:rPr lang="en-US" dirty="0"/>
              <a:t>Scripting Language</a:t>
            </a:r>
          </a:p>
          <a:p>
            <a:pPr lvl="1"/>
            <a:r>
              <a:rPr lang="en-US" dirty="0"/>
              <a:t>What is </a:t>
            </a:r>
            <a:r>
              <a:rPr lang="en-US" dirty="0" err="1"/>
              <a:t>Jython</a:t>
            </a:r>
            <a:r>
              <a:rPr lang="en-US" dirty="0"/>
              <a:t>?</a:t>
            </a:r>
          </a:p>
          <a:p>
            <a:pPr lvl="2"/>
            <a:r>
              <a:rPr lang="en-US" dirty="0" err="1"/>
              <a:t>Jython</a:t>
            </a:r>
            <a:r>
              <a:rPr lang="en-US" dirty="0"/>
              <a:t> is a Java-based implementation of the Python programming language.  This means:</a:t>
            </a:r>
          </a:p>
          <a:p>
            <a:pPr lvl="3"/>
            <a:r>
              <a:rPr lang="en-US" dirty="0"/>
              <a:t>You learn the Python language to learn </a:t>
            </a:r>
            <a:r>
              <a:rPr lang="en-US" dirty="0" err="1"/>
              <a:t>Jython</a:t>
            </a:r>
            <a:r>
              <a:rPr lang="en-US" dirty="0"/>
              <a:t>.  </a:t>
            </a:r>
          </a:p>
          <a:p>
            <a:pPr lvl="4"/>
            <a:r>
              <a:rPr lang="en-US" dirty="0"/>
              <a:t>Python tutorials and book references can be found at http://www.python.org.</a:t>
            </a:r>
          </a:p>
          <a:p>
            <a:pPr lvl="3"/>
            <a:r>
              <a:rPr lang="en-US" dirty="0" err="1"/>
              <a:t>Jython</a:t>
            </a:r>
            <a:r>
              <a:rPr lang="en-US" dirty="0"/>
              <a:t> code can interface seamlessly with Java code.  </a:t>
            </a:r>
          </a:p>
          <a:p>
            <a:pPr lvl="4"/>
            <a:r>
              <a:rPr lang="en-US" dirty="0"/>
              <a:t>The CWMS API is written in Java, but </a:t>
            </a:r>
            <a:r>
              <a:rPr lang="en-US" dirty="0" err="1"/>
              <a:t>Jython</a:t>
            </a:r>
            <a:r>
              <a:rPr lang="en-US" dirty="0"/>
              <a:t> can use it as if it were written in Python.</a:t>
            </a:r>
          </a:p>
          <a:p>
            <a:pPr lvl="2"/>
            <a:endParaRPr lang="en-US" dirty="0"/>
          </a:p>
          <a:p>
            <a:pPr lvl="1"/>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22</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290824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6"/>
            </a:pPr>
            <a:r>
              <a:rPr lang="en-US" dirty="0"/>
              <a:t>Scripting Language</a:t>
            </a:r>
          </a:p>
          <a:p>
            <a:pPr lvl="1">
              <a:buFont typeface="+mj-lt"/>
              <a:buAutoNum type="arabicPeriod" startAt="2"/>
            </a:pPr>
            <a:r>
              <a:rPr lang="en-US" dirty="0" err="1"/>
              <a:t>Jython</a:t>
            </a:r>
            <a:r>
              <a:rPr lang="en-US" dirty="0"/>
              <a:t> Scripting Resources</a:t>
            </a:r>
          </a:p>
          <a:p>
            <a:pPr lvl="2"/>
            <a:r>
              <a:rPr lang="en-US" dirty="0"/>
              <a:t>Chapter 8 of the HEC-</a:t>
            </a:r>
            <a:r>
              <a:rPr lang="en-US" dirty="0" err="1"/>
              <a:t>DSSVue</a:t>
            </a:r>
            <a:r>
              <a:rPr lang="en-US" dirty="0"/>
              <a:t> User’s Guide</a:t>
            </a:r>
          </a:p>
          <a:p>
            <a:pPr lvl="3"/>
            <a:r>
              <a:rPr lang="en-US" dirty="0"/>
              <a:t>HEC-</a:t>
            </a:r>
            <a:r>
              <a:rPr lang="en-US" dirty="0" err="1"/>
              <a:t>DSSVue</a:t>
            </a:r>
            <a:r>
              <a:rPr lang="en-US" dirty="0"/>
              <a:t> shares the same API as CWMS for many items, including plots, tables, and HEC-DSS file access.</a:t>
            </a:r>
          </a:p>
          <a:p>
            <a:pPr lvl="3"/>
            <a:r>
              <a:rPr lang="en-US" dirty="0"/>
              <a:t>Interactive documentation is available from within HEC-</a:t>
            </a:r>
            <a:r>
              <a:rPr lang="en-US" dirty="0" err="1"/>
              <a:t>DSSVue</a:t>
            </a:r>
            <a:r>
              <a:rPr lang="en-US" dirty="0"/>
              <a:t> by selecting “</a:t>
            </a:r>
            <a:r>
              <a:rPr lang="en-US" dirty="0" err="1"/>
              <a:t>Help</a:t>
            </a:r>
            <a:r>
              <a:rPr lang="en-US" dirty="0" err="1">
                <a:sym typeface="Wingdings" panose="05000000000000000000" pitchFamily="2" charset="2"/>
              </a:rPr>
              <a:t></a:t>
            </a:r>
            <a:r>
              <a:rPr lang="en-US" dirty="0" err="1"/>
              <a:t>Help</a:t>
            </a:r>
            <a:r>
              <a:rPr lang="en-US" dirty="0"/>
              <a:t>” from the menu bar.</a:t>
            </a:r>
          </a:p>
          <a:p>
            <a:pPr lvl="2"/>
            <a:r>
              <a:rPr lang="en-US" dirty="0"/>
              <a:t>Examples</a:t>
            </a:r>
          </a:p>
          <a:p>
            <a:pPr lvl="3"/>
            <a:r>
              <a:rPr lang="en-US" dirty="0"/>
              <a:t>Many examples are installed with HEC-</a:t>
            </a:r>
            <a:r>
              <a:rPr lang="en-US" dirty="0" err="1"/>
              <a:t>DSSVue</a:t>
            </a:r>
            <a:r>
              <a:rPr lang="en-US" dirty="0"/>
              <a:t> in the “samples” directory</a:t>
            </a:r>
          </a:p>
          <a:p>
            <a:pPr lvl="3"/>
            <a:r>
              <a:rPr lang="en-US" dirty="0"/>
              <a:t>The CWMS wiki (https://cwms.usace.army.mil/dokuwiki/) contains many scripting examples, including accessing the CWMS database.</a:t>
            </a:r>
          </a:p>
          <a:p>
            <a:pPr lvl="1">
              <a:buAutoNum type="arabicPeriod" startAt="2"/>
            </a:pPr>
            <a:r>
              <a:rPr lang="en-US" dirty="0"/>
              <a:t>For general Java and Python, Army Civilians in the Scientist, Engineer and Analyst (CP16) Career Field have access to Udemy for Business. </a:t>
            </a:r>
          </a:p>
          <a:p>
            <a:pPr lvl="2">
              <a:buAutoNum type="alphaLcPeriod"/>
            </a:pPr>
            <a:r>
              <a:rPr lang="en-US" dirty="0"/>
              <a:t>Create an account with your usace.army.mil at Udemy for Business (</a:t>
            </a:r>
            <a:r>
              <a:rPr lang="en-US" sz="1800" b="0" i="0" u="none" strike="noStrike" baseline="0" dirty="0">
                <a:latin typeface="ArialMT"/>
              </a:rPr>
              <a:t>armyciv.udemy.com)</a:t>
            </a:r>
          </a:p>
          <a:p>
            <a:pPr lvl="2">
              <a:buAutoNum type="alphaLcPeriod"/>
            </a:pPr>
            <a:r>
              <a:rPr lang="en-US" sz="1800" b="0" i="0" u="none" strike="noStrike" baseline="0" dirty="0">
                <a:latin typeface="ArialMT"/>
              </a:rPr>
              <a:t>Should be emailed instructions on how to setup</a:t>
            </a:r>
            <a:endParaRPr lang="en-US" dirty="0"/>
          </a:p>
          <a:p>
            <a:pPr lvl="2">
              <a:buAutoNum type="alphaLcPeriod"/>
            </a:pPr>
            <a:r>
              <a:rPr lang="en-US" dirty="0"/>
              <a:t>100 days of code course has been highly recommended.</a:t>
            </a:r>
          </a:p>
          <a:p>
            <a:pPr lvl="3">
              <a:buAutoNum type="alphaLcPeriod"/>
            </a:pPr>
            <a:r>
              <a:rPr lang="en-US" dirty="0"/>
              <a:t>https://armyciv.udemy.com/course/100-days-of-code/	</a:t>
            </a:r>
          </a:p>
          <a:p>
            <a:pPr lvl="2">
              <a:buAutoNum type="alphaLcPeriod"/>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23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117724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24</a:t>
            </a:fld>
            <a:endParaRPr lang="en-US" dirty="0"/>
          </a:p>
        </p:txBody>
      </p:sp>
    </p:spTree>
    <p:extLst>
      <p:ext uri="{BB962C8B-B14F-4D97-AF65-F5344CB8AC3E}">
        <p14:creationId xmlns:p14="http://schemas.microsoft.com/office/powerpoint/2010/main" val="3898972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a:p>
            <a:pPr lvl="1"/>
            <a:r>
              <a:rPr lang="en-US" dirty="0"/>
              <a:t>What is Scripting</a:t>
            </a:r>
          </a:p>
          <a:p>
            <a:pPr lvl="2"/>
            <a:r>
              <a:rPr lang="en-US" dirty="0"/>
              <a:t>Scripting is the process of automating the actions of an interactive program for the purpose of being able to execute a prescribed set of actions with a simple trigger.</a:t>
            </a:r>
          </a:p>
          <a:p>
            <a:pPr lvl="3"/>
            <a:r>
              <a:rPr lang="en-US" dirty="0"/>
              <a:t>May involve small to large amount of initial effort.</a:t>
            </a:r>
          </a:p>
          <a:p>
            <a:pPr lvl="3"/>
            <a:r>
              <a:rPr lang="en-US" dirty="0"/>
              <a:t>Trivially repeatable.</a:t>
            </a:r>
          </a:p>
        </p:txBody>
      </p:sp>
      <p:sp>
        <p:nvSpPr>
          <p:cNvPr id="4" name="Slide Number Placeholder 3"/>
          <p:cNvSpPr>
            <a:spLocks noGrp="1"/>
          </p:cNvSpPr>
          <p:nvPr>
            <p:ph type="sldNum" sz="quarter" idx="10"/>
          </p:nvPr>
        </p:nvSpPr>
        <p:spPr/>
        <p:txBody>
          <a:bodyPr/>
          <a:lstStyle/>
          <a:p>
            <a:fld id="{CB1E0F5E-7EAE-42DB-800A-9566A142CBB2}" type="slidenum">
              <a:rPr lang="en-US" smtClean="0"/>
              <a:pPr/>
              <a:t>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406683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a:p>
            <a:pPr lvl="1">
              <a:buFont typeface="+mj-lt"/>
              <a:buAutoNum type="arabicPeriod" startAt="2"/>
            </a:pPr>
            <a:r>
              <a:rPr lang="en-US" dirty="0"/>
              <a:t>Why Use Scripting?</a:t>
            </a:r>
          </a:p>
          <a:p>
            <a:pPr lvl="2"/>
            <a:r>
              <a:rPr lang="en-US" dirty="0"/>
              <a:t>To simplify user operation</a:t>
            </a:r>
          </a:p>
          <a:p>
            <a:pPr lvl="2"/>
            <a:r>
              <a:rPr lang="en-US" dirty="0"/>
              <a:t>To ensure repeatability and consistency of results</a:t>
            </a:r>
          </a:p>
          <a:p>
            <a:pPr lvl="2"/>
            <a:r>
              <a:rPr lang="en-US" dirty="0"/>
              <a:t>To abstract complexity</a:t>
            </a:r>
          </a:p>
          <a:p>
            <a:pPr lvl="2"/>
            <a:r>
              <a:rPr lang="en-US" dirty="0"/>
              <a:t>To reduce time required to generate results</a:t>
            </a:r>
          </a:p>
          <a:p>
            <a:pPr marL="457200" lvl="2" indent="0">
              <a:buNone/>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621135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a:p>
            <a:pPr lvl="1">
              <a:buFont typeface="+mj-lt"/>
              <a:buAutoNum type="arabicPeriod"/>
            </a:pPr>
            <a:r>
              <a:rPr lang="en-US" dirty="0"/>
              <a:t>Scripting in CWMS</a:t>
            </a:r>
          </a:p>
          <a:p>
            <a:pPr lvl="2"/>
            <a:r>
              <a:rPr lang="en-US" dirty="0"/>
              <a:t>CWMS includes a scripting facility that can be used to customize and/or automate tasks:</a:t>
            </a:r>
          </a:p>
          <a:p>
            <a:pPr lvl="3"/>
            <a:r>
              <a:rPr lang="en-US" dirty="0"/>
              <a:t>Create and execute forecasts.</a:t>
            </a:r>
          </a:p>
          <a:p>
            <a:pPr lvl="3"/>
            <a:r>
              <a:rPr lang="en-US" dirty="0"/>
              <a:t>Analyze and process data stored in Oracle or DSS.</a:t>
            </a:r>
          </a:p>
          <a:p>
            <a:pPr lvl="3"/>
            <a:r>
              <a:rPr lang="en-US" dirty="0"/>
              <a:t>Create custom plots and tables.</a:t>
            </a:r>
          </a:p>
          <a:p>
            <a:pPr lvl="2"/>
            <a:r>
              <a:rPr lang="en-US" dirty="0"/>
              <a:t>CWMS scripts are written using the combination of a scripting language and the CWMS Application Programming Interface (API)</a:t>
            </a:r>
          </a:p>
          <a:p>
            <a:pPr lvl="3"/>
            <a:r>
              <a:rPr lang="en-US" dirty="0"/>
              <a:t>There is no way to record interactive operations (i.e., no macro recorder)</a:t>
            </a:r>
          </a:p>
          <a:p>
            <a:pPr lvl="3"/>
            <a:r>
              <a:rPr lang="en-US" dirty="0"/>
              <a:t>The scripting language is </a:t>
            </a:r>
            <a:r>
              <a:rPr lang="en-US" dirty="0" err="1"/>
              <a:t>Jython</a:t>
            </a:r>
            <a:r>
              <a:rPr lang="en-US" dirty="0"/>
              <a:t> – a version of the Python programming language</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518914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5"/>
            </a:pPr>
            <a:r>
              <a:rPr lang="en-US" dirty="0"/>
              <a:t>Scripting Components</a:t>
            </a:r>
          </a:p>
        </p:txBody>
      </p:sp>
      <p:sp>
        <p:nvSpPr>
          <p:cNvPr id="4" name="Slide Number Placeholder 3"/>
          <p:cNvSpPr>
            <a:spLocks noGrp="1"/>
          </p:cNvSpPr>
          <p:nvPr>
            <p:ph type="sldNum" sz="quarter" idx="10"/>
          </p:nvPr>
        </p:nvSpPr>
        <p:spPr/>
        <p:txBody>
          <a:bodyPr/>
          <a:lstStyle/>
          <a:p>
            <a:fld id="{CB1E0F5E-7EAE-42DB-800A-9566A142CBB2}" type="slidenum">
              <a:rPr lang="en-US" smtClean="0"/>
              <a:t>6</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746705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r>
              <a:rPr lang="en-US" dirty="0"/>
              <a:t>The main scripting component in CWMS is the Script Editor. It is used for:</a:t>
            </a:r>
          </a:p>
          <a:p>
            <a:pPr lvl="3"/>
            <a:r>
              <a:rPr lang="en-US" dirty="0"/>
              <a:t>Creating new scripts.</a:t>
            </a:r>
          </a:p>
          <a:p>
            <a:pPr lvl="3"/>
            <a:r>
              <a:rPr lang="en-US" dirty="0"/>
              <a:t>Editing existing scripts.</a:t>
            </a:r>
          </a:p>
          <a:p>
            <a:pPr lvl="3"/>
            <a:r>
              <a:rPr lang="en-US" dirty="0"/>
              <a:t>Testing scripts.</a:t>
            </a:r>
          </a:p>
          <a:p>
            <a:pPr lvl="1"/>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7</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778927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2"/>
            </a:pPr>
            <a:r>
              <a:rPr lang="en-US" dirty="0"/>
              <a:t>Opening the Script Editor</a:t>
            </a:r>
          </a:p>
          <a:p>
            <a:pPr lvl="3"/>
            <a:r>
              <a:rPr lang="en-US" dirty="0"/>
              <a:t>Select “</a:t>
            </a:r>
            <a:r>
              <a:rPr lang="en-US" dirty="0" err="1"/>
              <a:t>Scripts</a:t>
            </a:r>
            <a:r>
              <a:rPr lang="en-US" dirty="0" err="1">
                <a:sym typeface="Wingdings" panose="05000000000000000000" pitchFamily="2" charset="2"/>
              </a:rPr>
              <a:t>Editor</a:t>
            </a:r>
            <a:r>
              <a:rPr lang="en-US" dirty="0">
                <a:sym typeface="Wingdings" panose="05000000000000000000" pitchFamily="2" charset="2"/>
              </a:rPr>
              <a:t>…” from the CAVI menu bar.</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8</a:t>
            </a:fld>
            <a:endParaRPr lang="en-US"/>
          </a:p>
        </p:txBody>
      </p:sp>
      <p:sp>
        <p:nvSpPr>
          <p:cNvPr id="6" name="Slide Image Placeholder 5"/>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853846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 </a:t>
            </a:r>
          </a:p>
          <a:p>
            <a:pPr lvl="2">
              <a:buFont typeface="+mj-lt"/>
              <a:buAutoNum type="alphaLcPeriod" startAt="3"/>
            </a:pPr>
            <a:r>
              <a:rPr lang="en-US" dirty="0"/>
              <a:t>Script Editor Toolbar</a:t>
            </a:r>
          </a:p>
          <a:p>
            <a:pPr lvl="3"/>
            <a:r>
              <a:rPr lang="en-US" dirty="0"/>
              <a:t>New Script</a:t>
            </a:r>
          </a:p>
          <a:p>
            <a:pPr lvl="3"/>
            <a:r>
              <a:rPr lang="en-US" dirty="0"/>
              <a:t>Print Script</a:t>
            </a:r>
          </a:p>
          <a:p>
            <a:pPr lvl="3"/>
            <a:r>
              <a:rPr lang="en-US" dirty="0"/>
              <a:t>Cut</a:t>
            </a:r>
          </a:p>
          <a:p>
            <a:pPr lvl="3"/>
            <a:r>
              <a:rPr lang="en-US" dirty="0"/>
              <a:t>Copy</a:t>
            </a:r>
          </a:p>
          <a:p>
            <a:pPr lvl="3"/>
            <a:r>
              <a:rPr lang="en-US" dirty="0"/>
              <a:t>Paste</a:t>
            </a:r>
          </a:p>
          <a:p>
            <a:pPr lvl="3"/>
            <a:r>
              <a:rPr lang="en-US" dirty="0"/>
              <a:t>Same functions available via menu bar</a:t>
            </a:r>
          </a:p>
          <a:p>
            <a:pPr lvl="3"/>
            <a:r>
              <a:rPr lang="en-US" dirty="0"/>
              <a:t>Select “</a:t>
            </a:r>
            <a:r>
              <a:rPr lang="en-US" dirty="0" err="1"/>
              <a:t>File</a:t>
            </a:r>
            <a:r>
              <a:rPr lang="en-US" dirty="0" err="1">
                <a:sym typeface="Wingdings" panose="05000000000000000000" pitchFamily="2" charset="2"/>
              </a:rPr>
              <a:t></a:t>
            </a:r>
            <a:r>
              <a:rPr lang="en-US" dirty="0" err="1"/>
              <a:t>Delete</a:t>
            </a:r>
            <a:r>
              <a:rPr lang="en-US" dirty="0"/>
              <a:t>” to delete a script (no tool for this)</a:t>
            </a:r>
          </a:p>
          <a:p>
            <a:pPr lvl="2">
              <a:buAutoNum type="alphaLcPeriod" startAt="3"/>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9</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482142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fld id="{2B147747-029B-4583-B0CB-DDC7DB936F00}" type="datetimeFigureOut">
              <a:rPr lang="en-US" smtClean="0"/>
              <a:pPr/>
              <a:t>2/11/2025</a:t>
            </a:fld>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7" y="128981"/>
            <a:ext cx="9933899" cy="832920"/>
          </a:xfrm>
        </p:spPr>
        <p:txBody>
          <a:bodyPr/>
          <a:lstStyle/>
          <a:p>
            <a:r>
              <a:rPr lang="en-US"/>
              <a:t>Click to edit Master title style</a:t>
            </a:r>
          </a:p>
        </p:txBody>
      </p:sp>
    </p:spTree>
    <p:extLst>
      <p:ext uri="{BB962C8B-B14F-4D97-AF65-F5344CB8AC3E}">
        <p14:creationId xmlns:p14="http://schemas.microsoft.com/office/powerpoint/2010/main" val="1519220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646749529"/>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310656398"/>
      </p:ext>
    </p:extLst>
  </p:cSld>
  <p:clrMapOvr>
    <a:masterClrMapping/>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622877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9389395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579320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5449150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50580974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96930658"/>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28685842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29919243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25147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760873978"/>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5255741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5838713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3821425862"/>
      </p:ext>
    </p:extLst>
  </p:cSld>
  <p:clrMapOvr>
    <a:masterClrMapping/>
  </p:clrMapOvr>
  <p:hf hdr="0" dt="0"/>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bg2">
                    <a:lumMod val="50000"/>
                  </a:schemeClr>
                </a:solidFill>
              </a:rPr>
              <a:pPr algn="r">
                <a:spcBef>
                  <a:spcPct val="50000"/>
                </a:spcBef>
                <a:defRPr/>
              </a:pPr>
              <a:t>‹#›</a:t>
            </a:fld>
            <a:endParaRPr lang="en-US" sz="825"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139847174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95281739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280233343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89154145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50870676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373773067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213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3927463539"/>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67264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9494718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7760169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6259434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5099745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7757332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7968980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428621187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187887635"/>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418750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847932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184632121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72849028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403748647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818923408"/>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43395806"/>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529286446"/>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711391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8480559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3451725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63805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3990817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558312978"/>
      </p:ext>
    </p:extLst>
  </p:cSld>
  <p:clrMapOvr>
    <a:masterClrMapping/>
  </p:clrMapOvr>
  <p:hf hdr="0" dt="0"/>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3886220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426143529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7574842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87478698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267101949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15893775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18946500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7789819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791847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fld id="{2B147747-029B-4583-B0CB-DDC7DB936F00}" type="datetimeFigureOut">
              <a:rPr lang="en-US" smtClean="0"/>
              <a:pPr/>
              <a:t>2/11/2025</a:t>
            </a:fld>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3181803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22030906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43648318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275808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44273029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48917971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7478726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01024414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267895836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406748753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7411423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fld id="{2B147747-029B-4583-B0CB-DDC7DB936F00}" type="datetimeFigureOut">
              <a:rPr lang="en-US" smtClean="0"/>
              <a:pPr/>
              <a:t>2/11/2025</a:t>
            </a:fld>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83571938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758372669"/>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58496012"/>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19423880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605344011"/>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2411965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7915879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586152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4252724543"/>
      </p:ext>
    </p:extLst>
  </p:cSld>
  <p:clrMapOvr>
    <a:masterClrMapping/>
  </p:clrMapOvr>
  <p:hf hdr="0" dt="0"/>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73135398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46302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7984643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96268794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3275724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952194972"/>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85240084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744395067"/>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27984271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58848059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016117581"/>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6309921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2" y="1028700"/>
            <a:ext cx="11658599" cy="5600700"/>
          </a:xfrm>
        </p:spPr>
        <p:txBody>
          <a:bodyPr/>
          <a:lstStyle/>
          <a:p>
            <a:r>
              <a:rPr lang="en-US"/>
              <a:t>Click icon to add chart</a:t>
            </a:r>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247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1483658797"/>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p:nvPicPr>
        <p:blipFill>
          <a:blip r:embed="rId2"/>
          <a:stretch>
            <a:fillRect/>
          </a:stretch>
        </p:blipFill>
        <p:spPr>
          <a:xfrm>
            <a:off x="934317" y="10952"/>
            <a:ext cx="10286135" cy="6847048"/>
          </a:xfrm>
          <a:prstGeom prst="rect">
            <a:avLst/>
          </a:prstGeom>
        </p:spPr>
      </p:pic>
    </p:spTree>
    <p:extLst>
      <p:ext uri="{BB962C8B-B14F-4D97-AF65-F5344CB8AC3E}">
        <p14:creationId xmlns:p14="http://schemas.microsoft.com/office/powerpoint/2010/main" val="4375800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86445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8198610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2/11/2025</a:t>
            </a:fld>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7016012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2/11/2025</a:t>
            </a:fld>
            <a:endParaRPr lang="en-US"/>
          </a:p>
        </p:txBody>
      </p:sp>
    </p:spTree>
    <p:extLst>
      <p:ext uri="{BB962C8B-B14F-4D97-AF65-F5344CB8AC3E}">
        <p14:creationId xmlns:p14="http://schemas.microsoft.com/office/powerpoint/2010/main" val="2854912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2/11/2025</a:t>
            </a:fld>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615719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2589283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3890201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253145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335131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0716012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147747-029B-4583-B0CB-DDC7DB936F00}" type="datetimeFigureOut">
              <a:rPr lang="en-US" smtClean="0"/>
              <a:pPr/>
              <a:t>2/11/2025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23EEB7BD-CCEB-4D68-A74B-81DB8377DDFE}" type="slidenum">
              <a:rPr lang="en-US" smtClean="0"/>
              <a:pPr/>
              <a:t>‹#›</a:t>
            </a:fld>
            <a:endParaRPr lang="en-US"/>
          </a:p>
        </p:txBody>
      </p:sp>
    </p:spTree>
    <p:extLst>
      <p:ext uri="{BB962C8B-B14F-4D97-AF65-F5344CB8AC3E}">
        <p14:creationId xmlns:p14="http://schemas.microsoft.com/office/powerpoint/2010/main" val="2353282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2B147747-029B-4583-B0CB-DDC7DB936F00}" type="datetimeFigureOut">
              <a:rPr lang="en-US" smtClean="0"/>
              <a:pPr/>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3EEB7BD-CCEB-4D68-A74B-81DB8377DDFE}" type="slidenum">
              <a:rPr lang="en-US" smtClean="0"/>
              <a:pPr/>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04717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6207741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secHead">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endParaRPr lang="en-US" dirty="0"/>
          </a:p>
        </p:txBody>
      </p:sp>
      <p:sp>
        <p:nvSpPr>
          <p:cNvPr id="12" name="Date Placeholder 11"/>
          <p:cNvSpPr>
            <a:spLocks noGrp="1"/>
          </p:cNvSpPr>
          <p:nvPr>
            <p:ph type="dt" sz="half" idx="10"/>
          </p:nvPr>
        </p:nvSpPr>
        <p:spPr/>
        <p:txBody>
          <a:bodyPr/>
          <a:lstStyle/>
          <a:p>
            <a:fld id="{2B147747-029B-4583-B0CB-DDC7DB936F00}" type="datetimeFigureOut">
              <a:rPr lang="en-US" smtClean="0"/>
              <a:pPr/>
              <a:t>2/11/2025</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3523221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398549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65615-359D-B9C8-0023-0357528103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9C239B-5165-458F-9186-789D32AB46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BF16F2-A3B9-382E-874A-424ACF676509}"/>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F8B4310D-8458-F42B-DE17-4A5879C9E2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848E47-1081-57EC-3D64-2B636395DB16}"/>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9527173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28EB9-1950-FDD0-7A2E-1E8AEA7857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1BE644-5C0B-0419-D4FD-4F13E928FA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C109D9-E69C-F6DB-63B9-AFED499F742D}"/>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EC9416C6-A83A-49B0-04BA-2E4EAF5DAF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14A53C-46C4-DCBE-16D1-8B5EE1FA47C4}"/>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2084402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76BC-C5F2-B07C-0FFC-138CEDBE80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EEB11B3-444B-91CB-CC33-81E9CAEDABF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65D0AF-FEF7-1558-5E94-7D917743040D}"/>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2CF6645A-9C59-B039-4F41-5E61BA00CD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F1E976-330B-96C7-0913-6A278D6A6D4E}"/>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9867031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6EF89-C0C9-22B3-DCEC-E49945C3AA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AD782E-2612-06B5-0C6A-5675DE59EEB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57B7041-2A72-48EB-53E8-FA5AE1E62B1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A1B830-16C4-9007-F4D3-4198BF64E688}"/>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6" name="Footer Placeholder 5">
            <a:extLst>
              <a:ext uri="{FF2B5EF4-FFF2-40B4-BE49-F238E27FC236}">
                <a16:creationId xmlns:a16="http://schemas.microsoft.com/office/drawing/2014/main" id="{104189BB-E28F-A2E4-1D78-39F09CFE5F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41580A-F710-D1A0-FC24-ACD12796D4F2}"/>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5623451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54DCF-90D6-1AC9-9182-903002AE23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E3C4F1-6C6E-DB62-FDA0-DCA06B68F4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A03319C-84C7-01E7-8C75-29CD235B24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DD4DAA-64A7-C4D9-9869-EBA5C2D079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0BA9D5-2893-81EA-59D4-E32F12BB1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E6DF8F-BB29-7DBC-11CE-BCA27394B791}"/>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8" name="Footer Placeholder 7">
            <a:extLst>
              <a:ext uri="{FF2B5EF4-FFF2-40B4-BE49-F238E27FC236}">
                <a16:creationId xmlns:a16="http://schemas.microsoft.com/office/drawing/2014/main" id="{D7BBC874-884D-B13C-FD07-2693247764A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C6BDAC-82E1-69F4-1847-6F23645D53C3}"/>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26348180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9C3D5-E237-DFF0-A3D6-5C272C7603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80476ED-0B49-EEA1-49B5-9B79A4C02482}"/>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4" name="Footer Placeholder 3">
            <a:extLst>
              <a:ext uri="{FF2B5EF4-FFF2-40B4-BE49-F238E27FC236}">
                <a16:creationId xmlns:a16="http://schemas.microsoft.com/office/drawing/2014/main" id="{9D41717F-57E7-49A1-29EF-509F666E99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DE1752-0971-0EDC-8CC3-2BFE5A5E6C46}"/>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26515598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EF2777-A18A-90B8-1B5D-F4DAAD909D23}"/>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3" name="Footer Placeholder 2">
            <a:extLst>
              <a:ext uri="{FF2B5EF4-FFF2-40B4-BE49-F238E27FC236}">
                <a16:creationId xmlns:a16="http://schemas.microsoft.com/office/drawing/2014/main" id="{39236C85-CAD9-3963-8FAA-6119B33888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BFE06C-95AF-230C-CD6E-6E4A80940188}"/>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9189367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9C7EE-042C-9056-2CD9-189DAEE05D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D192A8-6063-03E6-F559-06A9C9DA55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935D6F3-59EF-9B5D-C4CB-4EE074D1BE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0DA38C-D5AF-3F9F-5A70-8C83BE3BCD57}"/>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6" name="Footer Placeholder 5">
            <a:extLst>
              <a:ext uri="{FF2B5EF4-FFF2-40B4-BE49-F238E27FC236}">
                <a16:creationId xmlns:a16="http://schemas.microsoft.com/office/drawing/2014/main" id="{6833076C-F37A-175D-A0FD-20DE420805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85760C-33AA-815D-B2CE-77D9A4A4FAE3}"/>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968716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fld id="{2B147747-029B-4583-B0CB-DDC7DB936F00}" type="datetimeFigureOut">
              <a:rPr lang="en-US" smtClean="0"/>
              <a:pPr/>
              <a:t>2/11/2025</a:t>
            </a:fld>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1286052211"/>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C6246-5B25-AE3F-5D25-E85F467DEF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66CF67-F933-9648-BCDB-31FAF093DA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CA03F3-9C0F-1055-2845-5A8AC3E4C9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90AAFF-9754-B9B3-1912-DCDA30ACF498}"/>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6" name="Footer Placeholder 5">
            <a:extLst>
              <a:ext uri="{FF2B5EF4-FFF2-40B4-BE49-F238E27FC236}">
                <a16:creationId xmlns:a16="http://schemas.microsoft.com/office/drawing/2014/main" id="{F04DF716-F47D-774E-F5A3-C1E78451AA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778737-2EA5-1D94-5773-7B9CFA3D766A}"/>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3759705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01BD5-6B22-FFA8-BEFA-B36281DF0E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312AE9-B975-8E7D-34ED-BE2436A2DA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2A6DFA-EC81-1BD2-9ECA-56584C8DA072}"/>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B65FB7ED-AE18-E402-F31A-244B9D2403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73B1B3-FCDD-14FC-642D-8C2B184D491E}"/>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593047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D9036A-A6A0-EE59-BB35-D221C384FC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58B54F3-661C-47EE-4AFC-7596A87E8C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38B9F0-93E1-FB3B-91B5-1D7717DDAFF9}"/>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2C86087D-7102-967C-1ACE-0BE0349B68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06871A-6786-8EDE-70E8-C263ECC8C41B}"/>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30064098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914016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42234257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877654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529451980"/>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71102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869555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51832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fld id="{2B147747-029B-4583-B0CB-DDC7DB936F00}" type="datetimeFigureOut">
              <a:rPr lang="en-US" smtClean="0"/>
              <a:pPr/>
              <a:t>2/11/2025</a:t>
            </a:fld>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81044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958819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13552629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942321886"/>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153965317"/>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594066175"/>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91105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62744564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558737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3679643"/>
      </p:ext>
    </p:extLst>
  </p:cSld>
  <p:clrMapOvr>
    <a:masterClrMapping/>
  </p:clrMapOvr>
  <p:hf hdr="0" dt="0"/>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926692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902952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2343886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6253436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01271777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36101963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3048597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189334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0891922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0908148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8936187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57025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fld id="{2B147747-029B-4583-B0CB-DDC7DB936F00}" type="datetimeFigureOut">
              <a:rPr lang="en-US" smtClean="0"/>
              <a:pPr/>
              <a:t>2/11/2025</a:t>
            </a:fld>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6797177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3640057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5687762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2606242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8253572"/>
      </p:ext>
    </p:extLst>
  </p:cSld>
  <p:clrMapOvr>
    <a:masterClrMapping/>
  </p:clrMapOvr>
  <p:extLst>
    <p:ext uri="{DCECCB84-F9BA-43D5-87BE-67443E8EF086}">
      <p15:sldGuideLst xmlns:p15="http://schemas.microsoft.com/office/powerpoint/2012/main"/>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211512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2208824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8183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779815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2054761"/>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28410489"/>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125360516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0690829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5666976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06907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38012140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2590358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79368662"/>
      </p:ext>
    </p:extLst>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14914777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09349433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90763406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040514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fld id="{2B147747-029B-4583-B0CB-DDC7DB936F00}" type="datetimeFigureOut">
              <a:rPr lang="en-US" smtClean="0"/>
              <a:pPr/>
              <a:t>2/11/2025</a:t>
            </a:fld>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96665332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242938432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07015806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56719307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78243597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96706382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68530743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6762038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27387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111441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22867143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jp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26" Type="http://schemas.openxmlformats.org/officeDocument/2006/relationships/slideLayout" Target="../slideLayouts/slideLayout68.xml"/><Relationship Id="rId3" Type="http://schemas.openxmlformats.org/officeDocument/2006/relationships/slideLayout" Target="../slideLayouts/slideLayout45.xml"/><Relationship Id="rId21" Type="http://schemas.openxmlformats.org/officeDocument/2006/relationships/slideLayout" Target="../slideLayouts/slideLayout63.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5" Type="http://schemas.openxmlformats.org/officeDocument/2006/relationships/slideLayout" Target="../slideLayouts/slideLayout67.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29" Type="http://schemas.openxmlformats.org/officeDocument/2006/relationships/image" Target="../media/image1.png"/><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24" Type="http://schemas.openxmlformats.org/officeDocument/2006/relationships/slideLayout" Target="../slideLayouts/slideLayout66.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slideLayout" Target="../slideLayouts/slideLayout65.xml"/><Relationship Id="rId28" Type="http://schemas.openxmlformats.org/officeDocument/2006/relationships/theme" Target="../theme/theme3.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slideLayout" Target="../slideLayouts/slideLayout64.xml"/><Relationship Id="rId27" Type="http://schemas.openxmlformats.org/officeDocument/2006/relationships/slideLayout" Target="../slideLayouts/slideLayout69.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26" Type="http://schemas.openxmlformats.org/officeDocument/2006/relationships/slideLayout" Target="../slideLayouts/slideLayout95.xml"/><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slideLayout" Target="../slideLayouts/slideLayout94.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29" Type="http://schemas.openxmlformats.org/officeDocument/2006/relationships/image" Target="../media/image1.png"/><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slideLayout" Target="../slideLayouts/slideLayout93.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28" Type="http://schemas.openxmlformats.org/officeDocument/2006/relationships/theme" Target="../theme/theme4.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31" Type="http://schemas.openxmlformats.org/officeDocument/2006/relationships/image" Target="../media/image8.png"/><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 Id="rId27" Type="http://schemas.openxmlformats.org/officeDocument/2006/relationships/slideLayout" Target="../slideLayouts/slideLayout96.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18" Type="http://schemas.openxmlformats.org/officeDocument/2006/relationships/slideLayout" Target="../slideLayouts/slideLayout114.xml"/><Relationship Id="rId26" Type="http://schemas.openxmlformats.org/officeDocument/2006/relationships/slideLayout" Target="../slideLayouts/slideLayout122.xml"/><Relationship Id="rId3" Type="http://schemas.openxmlformats.org/officeDocument/2006/relationships/slideLayout" Target="../slideLayouts/slideLayout99.xml"/><Relationship Id="rId21" Type="http://schemas.openxmlformats.org/officeDocument/2006/relationships/slideLayout" Target="../slideLayouts/slideLayout117.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slideLayout" Target="../slideLayouts/slideLayout113.xml"/><Relationship Id="rId25" Type="http://schemas.openxmlformats.org/officeDocument/2006/relationships/slideLayout" Target="../slideLayouts/slideLayout121.xml"/><Relationship Id="rId2" Type="http://schemas.openxmlformats.org/officeDocument/2006/relationships/slideLayout" Target="../slideLayouts/slideLayout98.xml"/><Relationship Id="rId16" Type="http://schemas.openxmlformats.org/officeDocument/2006/relationships/slideLayout" Target="../slideLayouts/slideLayout112.xml"/><Relationship Id="rId20" Type="http://schemas.openxmlformats.org/officeDocument/2006/relationships/slideLayout" Target="../slideLayouts/slideLayout116.xml"/><Relationship Id="rId29" Type="http://schemas.openxmlformats.org/officeDocument/2006/relationships/theme" Target="../theme/theme5.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24" Type="http://schemas.openxmlformats.org/officeDocument/2006/relationships/slideLayout" Target="../slideLayouts/slideLayout120.xml"/><Relationship Id="rId5" Type="http://schemas.openxmlformats.org/officeDocument/2006/relationships/slideLayout" Target="../slideLayouts/slideLayout101.xml"/><Relationship Id="rId15" Type="http://schemas.openxmlformats.org/officeDocument/2006/relationships/slideLayout" Target="../slideLayouts/slideLayout111.xml"/><Relationship Id="rId23" Type="http://schemas.openxmlformats.org/officeDocument/2006/relationships/slideLayout" Target="../slideLayouts/slideLayout119.xml"/><Relationship Id="rId28" Type="http://schemas.openxmlformats.org/officeDocument/2006/relationships/slideLayout" Target="../slideLayouts/slideLayout124.xml"/><Relationship Id="rId10" Type="http://schemas.openxmlformats.org/officeDocument/2006/relationships/slideLayout" Target="../slideLayouts/slideLayout106.xml"/><Relationship Id="rId19" Type="http://schemas.openxmlformats.org/officeDocument/2006/relationships/slideLayout" Target="../slideLayouts/slideLayout115.xml"/><Relationship Id="rId31" Type="http://schemas.openxmlformats.org/officeDocument/2006/relationships/image" Target="../media/image8.png"/><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 Id="rId22" Type="http://schemas.openxmlformats.org/officeDocument/2006/relationships/slideLayout" Target="../slideLayouts/slideLayout118.xml"/><Relationship Id="rId27" Type="http://schemas.openxmlformats.org/officeDocument/2006/relationships/slideLayout" Target="../slideLayouts/slideLayout123.xml"/><Relationship Id="rId30"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slideLayout" Target="../slideLayouts/slideLayout137.xml"/><Relationship Id="rId18" Type="http://schemas.openxmlformats.org/officeDocument/2006/relationships/slideLayout" Target="../slideLayouts/slideLayout142.xml"/><Relationship Id="rId26" Type="http://schemas.openxmlformats.org/officeDocument/2006/relationships/slideLayout" Target="../slideLayouts/slideLayout150.xml"/><Relationship Id="rId3" Type="http://schemas.openxmlformats.org/officeDocument/2006/relationships/slideLayout" Target="../slideLayouts/slideLayout127.xml"/><Relationship Id="rId21" Type="http://schemas.openxmlformats.org/officeDocument/2006/relationships/slideLayout" Target="../slideLayouts/slideLayout145.xml"/><Relationship Id="rId7" Type="http://schemas.openxmlformats.org/officeDocument/2006/relationships/slideLayout" Target="../slideLayouts/slideLayout131.xml"/><Relationship Id="rId12" Type="http://schemas.openxmlformats.org/officeDocument/2006/relationships/slideLayout" Target="../slideLayouts/slideLayout136.xml"/><Relationship Id="rId17" Type="http://schemas.openxmlformats.org/officeDocument/2006/relationships/slideLayout" Target="../slideLayouts/slideLayout141.xml"/><Relationship Id="rId25" Type="http://schemas.openxmlformats.org/officeDocument/2006/relationships/slideLayout" Target="../slideLayouts/slideLayout149.xml"/><Relationship Id="rId2" Type="http://schemas.openxmlformats.org/officeDocument/2006/relationships/slideLayout" Target="../slideLayouts/slideLayout126.xml"/><Relationship Id="rId16" Type="http://schemas.openxmlformats.org/officeDocument/2006/relationships/slideLayout" Target="../slideLayouts/slideLayout140.xml"/><Relationship Id="rId20" Type="http://schemas.openxmlformats.org/officeDocument/2006/relationships/slideLayout" Target="../slideLayouts/slideLayout144.xml"/><Relationship Id="rId29" Type="http://schemas.openxmlformats.org/officeDocument/2006/relationships/image" Target="../media/image1.png"/><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24" Type="http://schemas.openxmlformats.org/officeDocument/2006/relationships/slideLayout" Target="../slideLayouts/slideLayout148.xml"/><Relationship Id="rId5" Type="http://schemas.openxmlformats.org/officeDocument/2006/relationships/slideLayout" Target="../slideLayouts/slideLayout129.xml"/><Relationship Id="rId15" Type="http://schemas.openxmlformats.org/officeDocument/2006/relationships/slideLayout" Target="../slideLayouts/slideLayout139.xml"/><Relationship Id="rId23" Type="http://schemas.openxmlformats.org/officeDocument/2006/relationships/slideLayout" Target="../slideLayouts/slideLayout147.xml"/><Relationship Id="rId28" Type="http://schemas.openxmlformats.org/officeDocument/2006/relationships/theme" Target="../theme/theme6.xml"/><Relationship Id="rId10" Type="http://schemas.openxmlformats.org/officeDocument/2006/relationships/slideLayout" Target="../slideLayouts/slideLayout134.xml"/><Relationship Id="rId19" Type="http://schemas.openxmlformats.org/officeDocument/2006/relationships/slideLayout" Target="../slideLayouts/slideLayout143.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slideLayout" Target="../slideLayouts/slideLayout138.xml"/><Relationship Id="rId22" Type="http://schemas.openxmlformats.org/officeDocument/2006/relationships/slideLayout" Target="../slideLayouts/slideLayout146.xml"/><Relationship Id="rId27" Type="http://schemas.openxmlformats.org/officeDocument/2006/relationships/slideLayout" Target="../slideLayouts/slideLayout151.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59.xml"/><Relationship Id="rId13" Type="http://schemas.openxmlformats.org/officeDocument/2006/relationships/slideLayout" Target="../slideLayouts/slideLayout164.xml"/><Relationship Id="rId18" Type="http://schemas.openxmlformats.org/officeDocument/2006/relationships/slideLayout" Target="../slideLayouts/slideLayout169.xml"/><Relationship Id="rId26" Type="http://schemas.openxmlformats.org/officeDocument/2006/relationships/slideLayout" Target="../slideLayouts/slideLayout177.xml"/><Relationship Id="rId3" Type="http://schemas.openxmlformats.org/officeDocument/2006/relationships/slideLayout" Target="../slideLayouts/slideLayout154.xml"/><Relationship Id="rId21" Type="http://schemas.openxmlformats.org/officeDocument/2006/relationships/slideLayout" Target="../slideLayouts/slideLayout172.xml"/><Relationship Id="rId7" Type="http://schemas.openxmlformats.org/officeDocument/2006/relationships/slideLayout" Target="../slideLayouts/slideLayout158.xml"/><Relationship Id="rId12" Type="http://schemas.openxmlformats.org/officeDocument/2006/relationships/slideLayout" Target="../slideLayouts/slideLayout163.xml"/><Relationship Id="rId17" Type="http://schemas.openxmlformats.org/officeDocument/2006/relationships/slideLayout" Target="../slideLayouts/slideLayout168.xml"/><Relationship Id="rId25" Type="http://schemas.openxmlformats.org/officeDocument/2006/relationships/slideLayout" Target="../slideLayouts/slideLayout176.xml"/><Relationship Id="rId2" Type="http://schemas.openxmlformats.org/officeDocument/2006/relationships/slideLayout" Target="../slideLayouts/slideLayout153.xml"/><Relationship Id="rId16" Type="http://schemas.openxmlformats.org/officeDocument/2006/relationships/slideLayout" Target="../slideLayouts/slideLayout167.xml"/><Relationship Id="rId20" Type="http://schemas.openxmlformats.org/officeDocument/2006/relationships/slideLayout" Target="../slideLayouts/slideLayout171.xml"/><Relationship Id="rId29" Type="http://schemas.openxmlformats.org/officeDocument/2006/relationships/image" Target="../media/image1.png"/><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slideLayout" Target="../slideLayouts/slideLayout162.xml"/><Relationship Id="rId24" Type="http://schemas.openxmlformats.org/officeDocument/2006/relationships/slideLayout" Target="../slideLayouts/slideLayout175.xml"/><Relationship Id="rId5" Type="http://schemas.openxmlformats.org/officeDocument/2006/relationships/slideLayout" Target="../slideLayouts/slideLayout156.xml"/><Relationship Id="rId15" Type="http://schemas.openxmlformats.org/officeDocument/2006/relationships/slideLayout" Target="../slideLayouts/slideLayout166.xml"/><Relationship Id="rId23" Type="http://schemas.openxmlformats.org/officeDocument/2006/relationships/slideLayout" Target="../slideLayouts/slideLayout174.xml"/><Relationship Id="rId28" Type="http://schemas.openxmlformats.org/officeDocument/2006/relationships/theme" Target="../theme/theme7.xml"/><Relationship Id="rId10" Type="http://schemas.openxmlformats.org/officeDocument/2006/relationships/slideLayout" Target="../slideLayouts/slideLayout161.xml"/><Relationship Id="rId19" Type="http://schemas.openxmlformats.org/officeDocument/2006/relationships/slideLayout" Target="../slideLayouts/slideLayout170.xml"/><Relationship Id="rId4" Type="http://schemas.openxmlformats.org/officeDocument/2006/relationships/slideLayout" Target="../slideLayouts/slideLayout155.xml"/><Relationship Id="rId9" Type="http://schemas.openxmlformats.org/officeDocument/2006/relationships/slideLayout" Target="../slideLayouts/slideLayout160.xml"/><Relationship Id="rId14" Type="http://schemas.openxmlformats.org/officeDocument/2006/relationships/slideLayout" Target="../slideLayouts/slideLayout165.xml"/><Relationship Id="rId22" Type="http://schemas.openxmlformats.org/officeDocument/2006/relationships/slideLayout" Target="../slideLayouts/slideLayout173.xml"/><Relationship Id="rId27" Type="http://schemas.openxmlformats.org/officeDocument/2006/relationships/slideLayout" Target="../slideLayouts/slideLayout178.xml"/><Relationship Id="rId30" Type="http://schemas.openxmlformats.org/officeDocument/2006/relationships/image" Target="../media/image9.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80.xml"/><Relationship Id="rId1" Type="http://schemas.openxmlformats.org/officeDocument/2006/relationships/slideLayout" Target="../slideLayouts/slideLayout179.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5" y="128981"/>
            <a:ext cx="10051595"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3"/>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fld id="{2B147747-029B-4583-B0CB-DDC7DB936F00}" type="datetimeFigureOut">
              <a:rPr lang="en-US" smtClean="0"/>
              <a:pPr/>
              <a:t>2/11/2025</a:t>
            </a:fld>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4"/>
          <a:stretch>
            <a:fillRect/>
          </a:stretch>
        </p:blipFill>
        <p:spPr>
          <a:xfrm>
            <a:off x="266700" y="319470"/>
            <a:ext cx="681667"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p:nvPicPr>
        <p:blipFill>
          <a:blip r:embed="rId35"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31176297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859" r:id="rId31"/>
  </p:sldLayoutIdLst>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C40FDD-384D-BC3F-720D-CB2CD62CD4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71BF64-8682-CDB7-F2A2-EDC9874A8C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0072E0-9D39-A894-0E2E-9FFF0DA095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3B07D813-3D27-A037-FA88-287FE5252E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80C28EB-6AB5-9221-C25C-8200D3FF58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083FA0B-5FFC-47EB-A216-0320F7AB6FF6}" type="slidenum">
              <a:rPr lang="en-US" smtClean="0"/>
              <a:t>‹#›</a:t>
            </a:fld>
            <a:endParaRPr lang="en-US"/>
          </a:p>
        </p:txBody>
      </p:sp>
    </p:spTree>
    <p:extLst>
      <p:ext uri="{BB962C8B-B14F-4D97-AF65-F5344CB8AC3E}">
        <p14:creationId xmlns:p14="http://schemas.microsoft.com/office/powerpoint/2010/main" val="792111797"/>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7"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70321132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7"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1" y="113697"/>
            <a:ext cx="644815"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216462613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49" r:id="rId18"/>
    <p:sldLayoutId id="2147483750" r:id="rId19"/>
    <p:sldLayoutId id="2147483751" r:id="rId20"/>
    <p:sldLayoutId id="2147483752" r:id="rId21"/>
    <p:sldLayoutId id="2147483753" r:id="rId22"/>
    <p:sldLayoutId id="2147483754" r:id="rId23"/>
    <p:sldLayoutId id="2147483755" r:id="rId24"/>
    <p:sldLayoutId id="2147483756" r:id="rId25"/>
    <p:sldLayoutId id="2147483757" r:id="rId26"/>
    <p:sldLayoutId id="2147483758"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7"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1" y="113697"/>
            <a:ext cx="644815"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3987411537"/>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 id="2147483784" r:id="rId25"/>
    <p:sldLayoutId id="2147483785" r:id="rId26"/>
    <p:sldLayoutId id="2147483786" r:id="rId27"/>
    <p:sldLayoutId id="2147483787" r:id="rId28"/>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90"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1" y="86740"/>
            <a:ext cx="1970289" cy="874270"/>
          </a:xfrm>
          <a:prstGeom prst="rect">
            <a:avLst/>
          </a:prstGeom>
        </p:spPr>
      </p:pic>
    </p:spTree>
    <p:extLst>
      <p:ext uri="{BB962C8B-B14F-4D97-AF65-F5344CB8AC3E}">
        <p14:creationId xmlns:p14="http://schemas.microsoft.com/office/powerpoint/2010/main" val="1723147850"/>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806" r:id="rId18"/>
    <p:sldLayoutId id="2147483807" r:id="rId19"/>
    <p:sldLayoutId id="2147483808" r:id="rId20"/>
    <p:sldLayoutId id="2147483809" r:id="rId21"/>
    <p:sldLayoutId id="2147483810" r:id="rId22"/>
    <p:sldLayoutId id="2147483811" r:id="rId23"/>
    <p:sldLayoutId id="2147483812" r:id="rId24"/>
    <p:sldLayoutId id="2147483813" r:id="rId25"/>
    <p:sldLayoutId id="2147483814" r:id="rId26"/>
    <p:sldLayoutId id="2147483815"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90"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1"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146913475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 id="2147483841" r:id="rId25"/>
    <p:sldLayoutId id="2147483842" r:id="rId26"/>
    <p:sldLayoutId id="2147483843"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11"/>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p:nvSpPr>
        <p:spPr bwMode="auto">
          <a:xfrm>
            <a:off x="11218427" y="6627107"/>
            <a:ext cx="771525" cy="115416"/>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750" b="0" baseline="0" smtClean="0"/>
              <a:pPr algn="r">
                <a:spcBef>
                  <a:spcPct val="50000"/>
                </a:spcBef>
                <a:defRPr/>
              </a:pPr>
              <a:t>‹#›</a:t>
            </a:fld>
            <a:endParaRPr lang="en-US" sz="75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7" y="6653150"/>
            <a:ext cx="2761673" cy="137160"/>
          </a:xfrm>
          <a:prstGeom prst="rect">
            <a:avLst/>
          </a:prstGeom>
        </p:spPr>
        <p:txBody>
          <a:bodyPr anchor="ctr"/>
          <a:lstStyle>
            <a:lvl1pPr algn="r">
              <a:defRPr sz="675">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701"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2142273795"/>
      </p:ext>
    </p:extLst>
  </p:cSld>
  <p:clrMap bg1="lt1" tx1="dk1" bg2="lt2" tx2="dk2" accent1="accent1" accent2="accent2" accent3="accent3" accent4="accent4" accent5="accent5" accent6="accent6" hlink="hlink" folHlink="folHlink"/>
  <p:sldLayoutIdLst>
    <p:sldLayoutId id="2147483845" r:id="rId1"/>
    <p:sldLayoutId id="2147483846" r:id="rId2"/>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127"/>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2641" indent="-172641" algn="l" rtl="0" eaLnBrk="1" fontAlgn="base" hangingPunct="1">
        <a:spcBef>
          <a:spcPts val="127"/>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3831"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3160" indent="-166688"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2641"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10016" userDrawn="1">
          <p15:clr>
            <a:srgbClr val="5ACBF0"/>
          </p15:clr>
        </p15:guide>
        <p15:guide id="2" pos="17295" userDrawn="1">
          <p15:clr>
            <a:srgbClr val="5ACBF0"/>
          </p15:clr>
        </p15:guide>
        <p15:guide id="3" pos="224"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31.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9.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9.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hyperlink" Target="https://www.hec.usace.army.mil/confluence/dssdocs/dssvueum/scripting" TargetMode="External"/><Relationship Id="rId2" Type="http://schemas.openxmlformats.org/officeDocument/2006/relationships/notesSlide" Target="../notesSlides/notesSlide23.xml"/><Relationship Id="rId1" Type="http://schemas.openxmlformats.org/officeDocument/2006/relationships/slideLayout" Target="../slideLayouts/slideLayout29.xml"/><Relationship Id="rId6" Type="http://schemas.openxmlformats.org/officeDocument/2006/relationships/hyperlink" Target="https://www.hec.usace.army.mil/software/javadocs/hec-monolith/" TargetMode="External"/><Relationship Id="rId5" Type="http://schemas.openxmlformats.org/officeDocument/2006/relationships/hyperlink" Target="https://cwms.usace.army.mil/dokuwiki/" TargetMode="External"/><Relationship Id="rId4" Type="http://schemas.openxmlformats.org/officeDocument/2006/relationships/hyperlink" Target="https://github.com/HydrologicEngineeringCenter/DSSVue-Example-Scripts"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9.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6C42D5B1-8FFC-121C-3BD8-32BB513B55F2}"/>
              </a:ext>
            </a:extLst>
          </p:cNvPr>
          <p:cNvSpPr>
            <a:spLocks noGrp="1"/>
          </p:cNvSpPr>
          <p:nvPr>
            <p:ph type="title"/>
          </p:nvPr>
        </p:nvSpPr>
        <p:spPr>
          <a:xfrm>
            <a:off x="266702" y="260933"/>
            <a:ext cx="5821279" cy="1671543"/>
          </a:xfrm>
        </p:spPr>
        <p:txBody>
          <a:bodyPr/>
          <a:lstStyle/>
          <a:p>
            <a:pPr algn="l"/>
            <a:r>
              <a:rPr lang="en-US" sz="3600" dirty="0"/>
              <a:t>CWMS GRAPHICS AND SCRIPTING </a:t>
            </a:r>
          </a:p>
        </p:txBody>
      </p:sp>
      <p:pic>
        <p:nvPicPr>
          <p:cNvPr id="8" name="Picture Placeholder 10" descr="Map&#10;&#10;Description automatically generated">
            <a:extLst>
              <a:ext uri="{FF2B5EF4-FFF2-40B4-BE49-F238E27FC236}">
                <a16:creationId xmlns:a16="http://schemas.microsoft.com/office/drawing/2014/main" id="{89730523-B5F3-41E0-E740-A1ED52BBF9BF}"/>
              </a:ext>
            </a:extLst>
          </p:cNvPr>
          <p:cNvPicPr>
            <a:picLocks noChangeAspect="1"/>
          </p:cNvPicPr>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0CF5D1A9-BE56-FC11-14E1-8F0844A03C94}"/>
              </a:ext>
            </a:extLst>
          </p:cNvPr>
          <p:cNvSpPr txBox="1">
            <a:spLocks/>
          </p:cNvSpPr>
          <p:nvPr/>
        </p:nvSpPr>
        <p:spPr>
          <a:xfrm>
            <a:off x="266702" y="2058988"/>
            <a:ext cx="5808663" cy="3308350"/>
          </a:xfrm>
          <a:prstGeom prst="rect">
            <a:avLst/>
          </a:prstGeom>
        </p:spPr>
        <p:txBody>
          <a:bodyPr/>
          <a:lst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a:lstStyle>
          <a:p>
            <a:r>
              <a:rPr lang="en-US" sz="2400" b="1" dirty="0">
                <a:solidFill>
                  <a:schemeClr val="tx2"/>
                </a:solidFill>
              </a:rPr>
              <a:t>Oskar Hurst, </a:t>
            </a:r>
          </a:p>
          <a:p>
            <a:r>
              <a:rPr lang="en-US" sz="1800" dirty="0">
                <a:solidFill>
                  <a:schemeClr val="tx2"/>
                </a:solidFill>
              </a:rPr>
              <a:t>Hydrologic Engineering Center</a:t>
            </a:r>
          </a:p>
          <a:p>
            <a:endParaRPr lang="en-US" dirty="0">
              <a:solidFill>
                <a:schemeClr val="tx2"/>
              </a:solidFill>
            </a:endParaRPr>
          </a:p>
          <a:p>
            <a:r>
              <a:rPr lang="en-US" sz="2400" b="1" dirty="0">
                <a:solidFill>
                  <a:schemeClr val="tx2"/>
                </a:solidFill>
              </a:rPr>
              <a:t>CWMS Prospect Course</a:t>
            </a:r>
          </a:p>
          <a:p>
            <a:endParaRPr lang="en-US" sz="2400" b="1" dirty="0">
              <a:solidFill>
                <a:schemeClr val="tx2"/>
              </a:solidFill>
            </a:endParaRPr>
          </a:p>
          <a:p>
            <a:r>
              <a:rPr lang="en-US" sz="2400" b="1" dirty="0">
                <a:solidFill>
                  <a:schemeClr val="tx2"/>
                </a:solidFill>
              </a:rPr>
              <a:t>Scripting </a:t>
            </a:r>
          </a:p>
        </p:txBody>
      </p:sp>
      <p:pic>
        <p:nvPicPr>
          <p:cNvPr id="10" name="Picture Placeholder 13" descr="A close-up of a painting&#10;&#10;Description automatically generated with medium confidence">
            <a:extLst>
              <a:ext uri="{FF2B5EF4-FFF2-40B4-BE49-F238E27FC236}">
                <a16:creationId xmlns:a16="http://schemas.microsoft.com/office/drawing/2014/main" id="{46C3110D-96CF-7BF5-5011-4FC3BDCC64BC}"/>
              </a:ext>
            </a:extLst>
          </p:cNvPr>
          <p:cNvPicPr>
            <a:picLocks noChangeAspect="1"/>
          </p:cNvPicPr>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11" name="Picture 4" descr="MTL-7-30-08-Aerial_4428">
            <a:extLst>
              <a:ext uri="{FF2B5EF4-FFF2-40B4-BE49-F238E27FC236}">
                <a16:creationId xmlns:a16="http://schemas.microsoft.com/office/drawing/2014/main" id="{E40E6B2A-255D-85C7-6A66-21CE4B917E75}"/>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12" name="Picture 11">
            <a:extLst>
              <a:ext uri="{FF2B5EF4-FFF2-40B4-BE49-F238E27FC236}">
                <a16:creationId xmlns:a16="http://schemas.microsoft.com/office/drawing/2014/main" id="{0110D57A-D2CB-205B-4E88-7D7C4C31D02D}"/>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13" name="Picture 12">
            <a:extLst>
              <a:ext uri="{FF2B5EF4-FFF2-40B4-BE49-F238E27FC236}">
                <a16:creationId xmlns:a16="http://schemas.microsoft.com/office/drawing/2014/main" id="{5CA65ACD-55B4-2E76-164B-EE96ED9763E8}"/>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333944267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 Editor – Tree Pane</a:t>
            </a:r>
          </a:p>
        </p:txBody>
      </p:sp>
      <p:sp>
        <p:nvSpPr>
          <p:cNvPr id="7" name="Content Placeholder 6"/>
          <p:cNvSpPr>
            <a:spLocks noGrp="1"/>
          </p:cNvSpPr>
          <p:nvPr>
            <p:ph sz="quarter" idx="1"/>
          </p:nvPr>
        </p:nvSpPr>
        <p:spPr>
          <a:xfrm>
            <a:off x="1511301" y="2765425"/>
            <a:ext cx="2828978" cy="1327150"/>
          </a:xfrm>
        </p:spPr>
        <p:txBody>
          <a:bodyPr>
            <a:normAutofit/>
          </a:bodyPr>
          <a:lstStyle/>
          <a:p>
            <a:r>
              <a:rPr lang="en-US" sz="2000" dirty="0"/>
              <a:t>Lists scripts for watershed</a:t>
            </a:r>
          </a:p>
          <a:p>
            <a:r>
              <a:rPr lang="en-US" sz="2000" dirty="0"/>
              <a:t>Double-click on script name to edit it</a:t>
            </a:r>
          </a:p>
        </p:txBody>
      </p:sp>
      <p:pic>
        <p:nvPicPr>
          <p:cNvPr id="5" name="Picture 4">
            <a:extLst>
              <a:ext uri="{FF2B5EF4-FFF2-40B4-BE49-F238E27FC236}">
                <a16:creationId xmlns:a16="http://schemas.microsoft.com/office/drawing/2014/main" id="{91E6FC5D-129B-4AC5-FB60-DCA9332C1104}"/>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4" name="Rectangle 3">
            <a:extLst>
              <a:ext uri="{FF2B5EF4-FFF2-40B4-BE49-F238E27FC236}">
                <a16:creationId xmlns:a16="http://schemas.microsoft.com/office/drawing/2014/main" id="{061662CB-5242-F274-7460-10B6947A97E8}"/>
              </a:ext>
            </a:extLst>
          </p:cNvPr>
          <p:cNvSpPr/>
          <p:nvPr/>
        </p:nvSpPr>
        <p:spPr>
          <a:xfrm>
            <a:off x="4813300" y="1844675"/>
            <a:ext cx="930275" cy="4492626"/>
          </a:xfrm>
          <a:prstGeom prst="rect">
            <a:avLst/>
          </a:prstGeom>
          <a:solidFill>
            <a:srgbClr val="7030A0">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82924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7A4C63-33E0-1BF9-3B0A-0D7C9CF03F9E}"/>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Script</a:t>
            </a:r>
            <a:r>
              <a:rPr lang="en-US" dirty="0"/>
              <a:t> </a:t>
            </a:r>
            <a:r>
              <a:rPr lang="en-US" sz="3200" dirty="0"/>
              <a:t>Editor</a:t>
            </a:r>
            <a:r>
              <a:rPr lang="en-US" dirty="0"/>
              <a:t> </a:t>
            </a:r>
            <a:r>
              <a:rPr lang="en-US" sz="3200" dirty="0"/>
              <a:t>–</a:t>
            </a:r>
            <a:r>
              <a:rPr lang="en-US" dirty="0"/>
              <a:t> </a:t>
            </a:r>
            <a:r>
              <a:rPr lang="en-US" sz="3200" dirty="0"/>
              <a:t>API</a:t>
            </a:r>
            <a:r>
              <a:rPr lang="en-US" dirty="0"/>
              <a:t> </a:t>
            </a:r>
            <a:r>
              <a:rPr lang="en-US" sz="3200" dirty="0"/>
              <a:t>Pane</a:t>
            </a:r>
          </a:p>
        </p:txBody>
      </p:sp>
      <p:sp>
        <p:nvSpPr>
          <p:cNvPr id="7" name="Content Placeholder 6"/>
          <p:cNvSpPr>
            <a:spLocks noGrp="1"/>
          </p:cNvSpPr>
          <p:nvPr>
            <p:ph sz="quarter" idx="1"/>
          </p:nvPr>
        </p:nvSpPr>
        <p:spPr>
          <a:xfrm>
            <a:off x="816864" y="2341880"/>
            <a:ext cx="3723058" cy="3489960"/>
          </a:xfrm>
        </p:spPr>
        <p:txBody>
          <a:bodyPr>
            <a:normAutofit/>
          </a:bodyPr>
          <a:lstStyle/>
          <a:p>
            <a:r>
              <a:rPr lang="en-US" sz="2400" dirty="0"/>
              <a:t>Lists CWMS API methods</a:t>
            </a:r>
          </a:p>
          <a:p>
            <a:r>
              <a:rPr lang="en-US" sz="2400" dirty="0"/>
              <a:t>To insert code in editor pane:</a:t>
            </a:r>
          </a:p>
          <a:p>
            <a:pPr lvl="1"/>
            <a:r>
              <a:rPr lang="en-US" sz="2100" dirty="0"/>
              <a:t>Double-click node (inserts at current position)</a:t>
            </a:r>
          </a:p>
          <a:p>
            <a:pPr lvl="1"/>
            <a:r>
              <a:rPr lang="en-US" sz="2100" dirty="0"/>
              <a:t>Drag node to desired position</a:t>
            </a:r>
          </a:p>
          <a:p>
            <a:pPr lvl="1"/>
            <a:r>
              <a:rPr lang="en-US" sz="2100" dirty="0"/>
              <a:t>Select node and click “Insert in Script” button (inserts at current position)</a:t>
            </a:r>
          </a:p>
        </p:txBody>
      </p:sp>
      <p:sp>
        <p:nvSpPr>
          <p:cNvPr id="4" name="Rectangle 3">
            <a:extLst>
              <a:ext uri="{FF2B5EF4-FFF2-40B4-BE49-F238E27FC236}">
                <a16:creationId xmlns:a16="http://schemas.microsoft.com/office/drawing/2014/main" id="{8C86C976-E4B5-11D9-A2A2-0909C429FFB5}"/>
              </a:ext>
            </a:extLst>
          </p:cNvPr>
          <p:cNvSpPr/>
          <p:nvPr/>
        </p:nvSpPr>
        <p:spPr>
          <a:xfrm>
            <a:off x="5800445" y="2029460"/>
            <a:ext cx="1208685" cy="4114800"/>
          </a:xfrm>
          <a:prstGeom prst="rect">
            <a:avLst/>
          </a:prstGeom>
          <a:solidFill>
            <a:srgbClr val="7030A0">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22293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E41040-4456-9177-440B-5126126317E7}"/>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Script Editor – Editor Pane</a:t>
            </a:r>
          </a:p>
        </p:txBody>
      </p:sp>
      <p:sp>
        <p:nvSpPr>
          <p:cNvPr id="7" name="Content Placeholder 6"/>
          <p:cNvSpPr>
            <a:spLocks noGrp="1"/>
          </p:cNvSpPr>
          <p:nvPr>
            <p:ph sz="quarter" idx="1"/>
          </p:nvPr>
        </p:nvSpPr>
        <p:spPr>
          <a:xfrm>
            <a:off x="1249681" y="2689860"/>
            <a:ext cx="3265858" cy="1478280"/>
          </a:xfrm>
        </p:spPr>
        <p:txBody>
          <a:bodyPr>
            <a:normAutofit/>
          </a:bodyPr>
          <a:lstStyle/>
          <a:p>
            <a:r>
              <a:rPr lang="en-US" sz="2000" dirty="0"/>
              <a:t>Displays code for script</a:t>
            </a:r>
          </a:p>
          <a:p>
            <a:r>
              <a:rPr lang="en-US" sz="2000" dirty="0"/>
              <a:t>Syntax highlighting</a:t>
            </a:r>
          </a:p>
          <a:p>
            <a:r>
              <a:rPr lang="en-US" sz="2000" dirty="0"/>
              <a:t>Highlights all occurrences of word at current position</a:t>
            </a:r>
          </a:p>
        </p:txBody>
      </p:sp>
      <p:sp>
        <p:nvSpPr>
          <p:cNvPr id="8" name="Rectangle 7">
            <a:extLst>
              <a:ext uri="{FF2B5EF4-FFF2-40B4-BE49-F238E27FC236}">
                <a16:creationId xmlns:a16="http://schemas.microsoft.com/office/drawing/2014/main" id="{1AE46819-713A-B5C2-B93B-A4E65FD963C2}"/>
              </a:ext>
            </a:extLst>
          </p:cNvPr>
          <p:cNvSpPr/>
          <p:nvPr/>
        </p:nvSpPr>
        <p:spPr>
          <a:xfrm>
            <a:off x="7029451" y="2371725"/>
            <a:ext cx="3543299" cy="3776663"/>
          </a:xfrm>
          <a:prstGeom prst="rect">
            <a:avLst/>
          </a:prstGeom>
          <a:solidFill>
            <a:srgbClr val="7030A0">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33097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DE46DC8-1F12-6194-C30C-BA4FBE06A0D8}"/>
              </a:ext>
            </a:extLst>
          </p:cNvPr>
          <p:cNvPicPr>
            <a:picLocks noChangeAspect="1"/>
          </p:cNvPicPr>
          <p:nvPr/>
        </p:nvPicPr>
        <p:blipFill>
          <a:blip r:embed="rId3"/>
          <a:stretch>
            <a:fillRect/>
          </a:stretch>
        </p:blipFill>
        <p:spPr>
          <a:xfrm>
            <a:off x="3282860" y="1780127"/>
            <a:ext cx="5839640" cy="2857899"/>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Script Editor – Editor Pane Details</a:t>
            </a:r>
          </a:p>
        </p:txBody>
      </p:sp>
      <p:sp>
        <p:nvSpPr>
          <p:cNvPr id="21" name="TextBox 5"/>
          <p:cNvSpPr txBox="1">
            <a:spLocks noChangeArrowheads="1"/>
          </p:cNvSpPr>
          <p:nvPr/>
        </p:nvSpPr>
        <p:spPr bwMode="auto">
          <a:xfrm>
            <a:off x="9174480" y="3138041"/>
            <a:ext cx="2209800" cy="369888"/>
          </a:xfrm>
          <a:prstGeom prst="rect">
            <a:avLst/>
          </a:prstGeom>
          <a:noFill/>
          <a:ln w="9525">
            <a:noFill/>
            <a:miter lim="800000"/>
            <a:headEnd/>
            <a:tailEnd/>
          </a:ln>
        </p:spPr>
        <p:txBody>
          <a:bodyPr>
            <a:spAutoFit/>
          </a:bodyPr>
          <a:lstStyle/>
          <a:p>
            <a:r>
              <a:rPr lang="en-US" dirty="0"/>
              <a:t>context menu</a:t>
            </a:r>
          </a:p>
        </p:txBody>
      </p:sp>
      <p:sp>
        <p:nvSpPr>
          <p:cNvPr id="22" name="TextBox 7"/>
          <p:cNvSpPr txBox="1">
            <a:spLocks noChangeArrowheads="1"/>
          </p:cNvSpPr>
          <p:nvPr/>
        </p:nvSpPr>
        <p:spPr bwMode="auto">
          <a:xfrm>
            <a:off x="9174480" y="1641421"/>
            <a:ext cx="2209800" cy="646331"/>
          </a:xfrm>
          <a:prstGeom prst="rect">
            <a:avLst/>
          </a:prstGeom>
          <a:noFill/>
          <a:ln w="9525">
            <a:noFill/>
            <a:miter lim="800000"/>
            <a:headEnd/>
            <a:tailEnd/>
          </a:ln>
        </p:spPr>
        <p:txBody>
          <a:bodyPr>
            <a:spAutoFit/>
          </a:bodyPr>
          <a:lstStyle/>
          <a:p>
            <a:r>
              <a:rPr lang="en-US" dirty="0"/>
              <a:t>current line (highlighted)</a:t>
            </a:r>
          </a:p>
        </p:txBody>
      </p:sp>
      <p:sp>
        <p:nvSpPr>
          <p:cNvPr id="23" name="TextBox 8"/>
          <p:cNvSpPr txBox="1">
            <a:spLocks noChangeArrowheads="1"/>
          </p:cNvSpPr>
          <p:nvPr/>
        </p:nvSpPr>
        <p:spPr bwMode="auto">
          <a:xfrm>
            <a:off x="754380" y="2676376"/>
            <a:ext cx="1732652" cy="923330"/>
          </a:xfrm>
          <a:prstGeom prst="rect">
            <a:avLst/>
          </a:prstGeom>
          <a:noFill/>
          <a:ln w="9525">
            <a:noFill/>
            <a:miter lim="800000"/>
            <a:headEnd/>
            <a:tailEnd/>
          </a:ln>
        </p:spPr>
        <p:txBody>
          <a:bodyPr wrap="square">
            <a:spAutoFit/>
          </a:bodyPr>
          <a:lstStyle/>
          <a:p>
            <a:pPr algn="r"/>
            <a:r>
              <a:rPr lang="en-US" dirty="0"/>
              <a:t>word at current position (highlighted)</a:t>
            </a:r>
          </a:p>
        </p:txBody>
      </p:sp>
      <p:sp>
        <p:nvSpPr>
          <p:cNvPr id="24" name="TextBox 9"/>
          <p:cNvSpPr txBox="1">
            <a:spLocks noChangeArrowheads="1"/>
          </p:cNvSpPr>
          <p:nvPr/>
        </p:nvSpPr>
        <p:spPr bwMode="auto">
          <a:xfrm>
            <a:off x="4069080" y="5146620"/>
            <a:ext cx="2209800" cy="369888"/>
          </a:xfrm>
          <a:prstGeom prst="rect">
            <a:avLst/>
          </a:prstGeom>
          <a:noFill/>
          <a:ln w="9525">
            <a:noFill/>
            <a:miter lim="800000"/>
            <a:headEnd/>
            <a:tailEnd/>
          </a:ln>
        </p:spPr>
        <p:txBody>
          <a:bodyPr>
            <a:spAutoFit/>
          </a:bodyPr>
          <a:lstStyle/>
          <a:p>
            <a:r>
              <a:rPr lang="en-US" dirty="0"/>
              <a:t>line numbers</a:t>
            </a:r>
          </a:p>
        </p:txBody>
      </p:sp>
      <p:cxnSp>
        <p:nvCxnSpPr>
          <p:cNvPr id="25" name="Straight Arrow Connector 11"/>
          <p:cNvCxnSpPr>
            <a:cxnSpLocks noChangeShapeType="1"/>
          </p:cNvCxnSpPr>
          <p:nvPr/>
        </p:nvCxnSpPr>
        <p:spPr bwMode="auto">
          <a:xfrm flipH="1">
            <a:off x="8293472" y="3351477"/>
            <a:ext cx="838200" cy="32544"/>
          </a:xfrm>
          <a:prstGeom prst="straightConnector1">
            <a:avLst/>
          </a:prstGeom>
          <a:noFill/>
          <a:ln w="25400" algn="ctr">
            <a:solidFill>
              <a:srgbClr val="FF0000"/>
            </a:solidFill>
            <a:miter lim="800000"/>
            <a:headEnd/>
            <a:tailEnd type="arrow" w="med" len="med"/>
          </a:ln>
        </p:spPr>
      </p:cxnSp>
      <p:cxnSp>
        <p:nvCxnSpPr>
          <p:cNvPr id="26" name="Straight Arrow Connector 12"/>
          <p:cNvCxnSpPr>
            <a:cxnSpLocks noChangeShapeType="1"/>
          </p:cNvCxnSpPr>
          <p:nvPr/>
        </p:nvCxnSpPr>
        <p:spPr bwMode="auto">
          <a:xfrm flipH="1">
            <a:off x="8641080" y="1964585"/>
            <a:ext cx="499764" cy="511970"/>
          </a:xfrm>
          <a:prstGeom prst="straightConnector1">
            <a:avLst/>
          </a:prstGeom>
          <a:noFill/>
          <a:ln w="25400" algn="ctr">
            <a:solidFill>
              <a:srgbClr val="FF0000"/>
            </a:solidFill>
            <a:miter lim="800000"/>
            <a:headEnd/>
            <a:tailEnd type="arrow" w="med" len="med"/>
          </a:ln>
        </p:spPr>
      </p:cxnSp>
      <p:cxnSp>
        <p:nvCxnSpPr>
          <p:cNvPr id="27" name="Straight Arrow Connector 15"/>
          <p:cNvCxnSpPr>
            <a:cxnSpLocks noChangeShapeType="1"/>
          </p:cNvCxnSpPr>
          <p:nvPr/>
        </p:nvCxnSpPr>
        <p:spPr bwMode="auto">
          <a:xfrm flipV="1">
            <a:off x="2529840" y="2476555"/>
            <a:ext cx="998220" cy="661486"/>
          </a:xfrm>
          <a:prstGeom prst="straightConnector1">
            <a:avLst/>
          </a:prstGeom>
          <a:noFill/>
          <a:ln w="25400" algn="ctr">
            <a:solidFill>
              <a:srgbClr val="FF0000"/>
            </a:solidFill>
            <a:miter lim="800000"/>
            <a:headEnd/>
            <a:tailEnd type="arrow" w="med" len="med"/>
          </a:ln>
        </p:spPr>
      </p:cxnSp>
      <p:cxnSp>
        <p:nvCxnSpPr>
          <p:cNvPr id="28" name="Straight Arrow Connector 18"/>
          <p:cNvCxnSpPr>
            <a:cxnSpLocks noChangeShapeType="1"/>
            <a:stCxn id="24" idx="1"/>
          </p:cNvCxnSpPr>
          <p:nvPr/>
        </p:nvCxnSpPr>
        <p:spPr bwMode="auto">
          <a:xfrm flipH="1" flipV="1">
            <a:off x="3459480" y="4537020"/>
            <a:ext cx="609600" cy="793750"/>
          </a:xfrm>
          <a:prstGeom prst="straightConnector1">
            <a:avLst/>
          </a:prstGeom>
          <a:noFill/>
          <a:ln w="25400" algn="ctr">
            <a:solidFill>
              <a:srgbClr val="FF0000"/>
            </a:solidFill>
            <a:miter lim="800000"/>
            <a:headEnd/>
            <a:tailEnd type="arrow" w="med" len="med"/>
          </a:ln>
        </p:spPr>
      </p:cxnSp>
      <p:sp>
        <p:nvSpPr>
          <p:cNvPr id="29" name="TextBox 23"/>
          <p:cNvSpPr txBox="1">
            <a:spLocks noChangeArrowheads="1"/>
          </p:cNvSpPr>
          <p:nvPr/>
        </p:nvSpPr>
        <p:spPr bwMode="auto">
          <a:xfrm>
            <a:off x="6050280" y="5146620"/>
            <a:ext cx="5181600" cy="1000274"/>
          </a:xfrm>
          <a:prstGeom prst="rect">
            <a:avLst/>
          </a:prstGeom>
          <a:noFill/>
          <a:ln w="9525">
            <a:noFill/>
            <a:miter lim="800000"/>
            <a:headEnd/>
            <a:tailEnd/>
          </a:ln>
        </p:spPr>
        <p:txBody>
          <a:bodyPr>
            <a:spAutoFit/>
          </a:bodyPr>
          <a:lstStyle/>
          <a:p>
            <a:pPr marL="342900" indent="-342900">
              <a:spcBef>
                <a:spcPts val="600"/>
              </a:spcBef>
              <a:buFont typeface="Arial" charset="0"/>
              <a:buChar char="•"/>
            </a:pPr>
            <a:r>
              <a:rPr lang="en-US" b="1" dirty="0"/>
              <a:t>Ctrl-F</a:t>
            </a:r>
            <a:r>
              <a:rPr lang="en-US" dirty="0"/>
              <a:t> – search</a:t>
            </a:r>
          </a:p>
          <a:p>
            <a:pPr marL="342900" indent="-342900">
              <a:spcBef>
                <a:spcPts val="600"/>
              </a:spcBef>
              <a:buFont typeface="Arial" charset="0"/>
              <a:buChar char="•"/>
            </a:pPr>
            <a:r>
              <a:rPr lang="en-US" dirty="0"/>
              <a:t>Uses normal select/cut/copy/paste keystroke combinations</a:t>
            </a:r>
          </a:p>
        </p:txBody>
      </p:sp>
    </p:spTree>
    <p:extLst>
      <p:ext uri="{BB962C8B-B14F-4D97-AF65-F5344CB8AC3E}">
        <p14:creationId xmlns:p14="http://schemas.microsoft.com/office/powerpoint/2010/main" val="2279837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 Editor – Action Buttons</a:t>
            </a:r>
          </a:p>
        </p:txBody>
      </p:sp>
      <p:sp>
        <p:nvSpPr>
          <p:cNvPr id="7" name="Content Placeholder 6"/>
          <p:cNvSpPr>
            <a:spLocks noGrp="1"/>
          </p:cNvSpPr>
          <p:nvPr>
            <p:ph sz="quarter" idx="1"/>
          </p:nvPr>
        </p:nvSpPr>
        <p:spPr>
          <a:xfrm>
            <a:off x="1169581" y="1600200"/>
            <a:ext cx="3284997" cy="4495800"/>
          </a:xfrm>
        </p:spPr>
        <p:txBody>
          <a:bodyPr>
            <a:normAutofit/>
          </a:bodyPr>
          <a:lstStyle/>
          <a:p>
            <a:r>
              <a:rPr lang="en-US" sz="2000" dirty="0"/>
              <a:t>Insert in Script</a:t>
            </a:r>
          </a:p>
          <a:p>
            <a:pPr lvl="1"/>
            <a:r>
              <a:rPr lang="en-US" sz="1700" dirty="0"/>
              <a:t>Inserts code for selected API method into script at current position</a:t>
            </a:r>
          </a:p>
          <a:p>
            <a:r>
              <a:rPr lang="en-US" sz="2000" dirty="0"/>
              <a:t>Compile Script</a:t>
            </a:r>
          </a:p>
          <a:p>
            <a:pPr lvl="1"/>
            <a:r>
              <a:rPr lang="en-US" sz="1700" dirty="0"/>
              <a:t>Compiles the script without saving</a:t>
            </a:r>
          </a:p>
          <a:p>
            <a:r>
              <a:rPr lang="en-US" sz="2000" dirty="0"/>
              <a:t>Save</a:t>
            </a:r>
          </a:p>
          <a:p>
            <a:pPr lvl="1"/>
            <a:r>
              <a:rPr lang="en-US" sz="1700" dirty="0"/>
              <a:t>Compiles and saves the script</a:t>
            </a:r>
          </a:p>
          <a:p>
            <a:r>
              <a:rPr lang="en-US" sz="2000" dirty="0"/>
              <a:t>Save/Run</a:t>
            </a:r>
          </a:p>
          <a:p>
            <a:pPr lvl="1"/>
            <a:r>
              <a:rPr lang="en-US" sz="1700" dirty="0"/>
              <a:t>Compiles, saves, and executes the script</a:t>
            </a:r>
          </a:p>
          <a:p>
            <a:r>
              <a:rPr lang="en-US" sz="2000" dirty="0"/>
              <a:t>Select</a:t>
            </a:r>
          </a:p>
          <a:p>
            <a:pPr lvl="1"/>
            <a:r>
              <a:rPr lang="en-US" sz="1700" dirty="0"/>
              <a:t>Notifies other CWMS components of current script selection</a:t>
            </a:r>
          </a:p>
        </p:txBody>
      </p:sp>
      <p:pic>
        <p:nvPicPr>
          <p:cNvPr id="4" name="Picture 3">
            <a:extLst>
              <a:ext uri="{FF2B5EF4-FFF2-40B4-BE49-F238E27FC236}">
                <a16:creationId xmlns:a16="http://schemas.microsoft.com/office/drawing/2014/main" id="{57D3B30F-D9DF-E8DF-9811-4AEBF70EAC7B}"/>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6" name="Rectangle 5">
            <a:extLst>
              <a:ext uri="{FF2B5EF4-FFF2-40B4-BE49-F238E27FC236}">
                <a16:creationId xmlns:a16="http://schemas.microsoft.com/office/drawing/2014/main" id="{3F7A631F-5813-E277-FB9F-A1EAF501D415}"/>
              </a:ext>
            </a:extLst>
          </p:cNvPr>
          <p:cNvSpPr/>
          <p:nvPr/>
        </p:nvSpPr>
        <p:spPr>
          <a:xfrm>
            <a:off x="6178550" y="6172201"/>
            <a:ext cx="2168525" cy="158749"/>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21243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a:t>
            </a:r>
            <a:r>
              <a:rPr lang="en-US" dirty="0"/>
              <a:t> </a:t>
            </a:r>
            <a:r>
              <a:rPr lang="en-US" sz="3200" dirty="0"/>
              <a:t>Selector</a:t>
            </a:r>
          </a:p>
        </p:txBody>
      </p:sp>
      <p:sp>
        <p:nvSpPr>
          <p:cNvPr id="3" name="Content Placeholder 2"/>
          <p:cNvSpPr>
            <a:spLocks noGrp="1"/>
          </p:cNvSpPr>
          <p:nvPr>
            <p:ph sz="quarter" idx="1"/>
          </p:nvPr>
        </p:nvSpPr>
        <p:spPr>
          <a:xfrm>
            <a:off x="1257300" y="1600200"/>
            <a:ext cx="5408326" cy="2582056"/>
          </a:xfrm>
        </p:spPr>
        <p:txBody>
          <a:bodyPr>
            <a:normAutofit/>
          </a:bodyPr>
          <a:lstStyle/>
          <a:p>
            <a:r>
              <a:rPr lang="en-US" sz="2000" dirty="0"/>
              <a:t>Select “</a:t>
            </a:r>
            <a:r>
              <a:rPr lang="en-US" sz="2000" dirty="0" err="1"/>
              <a:t>Scripts</a:t>
            </a:r>
            <a:r>
              <a:rPr lang="en-US" sz="2000" dirty="0" err="1">
                <a:sym typeface="Wingdings" panose="05000000000000000000" pitchFamily="2" charset="2"/>
              </a:rPr>
              <a:t>Run</a:t>
            </a:r>
            <a:r>
              <a:rPr lang="en-US" sz="2000" dirty="0">
                <a:sym typeface="Wingdings" panose="05000000000000000000" pitchFamily="2" charset="2"/>
              </a:rPr>
              <a:t>” from CAVI menu bar.</a:t>
            </a:r>
          </a:p>
          <a:p>
            <a:endParaRPr lang="en-US" sz="2000" dirty="0">
              <a:sym typeface="Wingdings" panose="05000000000000000000" pitchFamily="2" charset="2"/>
            </a:endParaRPr>
          </a:p>
          <a:p>
            <a:r>
              <a:rPr lang="en-US" sz="2000" dirty="0">
                <a:sym typeface="Wingdings" panose="05000000000000000000" pitchFamily="2" charset="2"/>
              </a:rPr>
              <a:t>Displays scripts for watershed.</a:t>
            </a:r>
          </a:p>
          <a:p>
            <a:endParaRPr lang="en-US" sz="2000" dirty="0">
              <a:sym typeface="Wingdings" panose="05000000000000000000" pitchFamily="2" charset="2"/>
            </a:endParaRPr>
          </a:p>
          <a:p>
            <a:r>
              <a:rPr lang="en-US" sz="2000" dirty="0">
                <a:sym typeface="Wingdings" panose="05000000000000000000" pitchFamily="2" charset="2"/>
              </a:rPr>
              <a:t>Double-click on name to run, or select name and click “Run” button.</a:t>
            </a:r>
            <a:endParaRPr lang="en-US" sz="2000" dirty="0"/>
          </a:p>
        </p:txBody>
      </p:sp>
      <p:sp>
        <p:nvSpPr>
          <p:cNvPr id="7" name="Line 6"/>
          <p:cNvSpPr>
            <a:spLocks noChangeShapeType="1"/>
          </p:cNvSpPr>
          <p:nvPr/>
        </p:nvSpPr>
        <p:spPr bwMode="auto">
          <a:xfrm flipV="1">
            <a:off x="5667486" y="4538066"/>
            <a:ext cx="857028" cy="3745"/>
          </a:xfrm>
          <a:prstGeom prst="line">
            <a:avLst/>
          </a:prstGeom>
          <a:noFill/>
          <a:ln w="57150">
            <a:solidFill>
              <a:srgbClr val="008080"/>
            </a:solidFill>
            <a:miter lim="800000"/>
            <a:headEnd/>
            <a:tailEnd type="triangle" w="med" len="med"/>
          </a:ln>
        </p:spPr>
        <p:txBody>
          <a:bodyPr wrap="none"/>
          <a:lstStyle/>
          <a:p>
            <a:endParaRPr lang="en-US" dirty="0"/>
          </a:p>
        </p:txBody>
      </p:sp>
      <p:pic>
        <p:nvPicPr>
          <p:cNvPr id="8" name="Picture 7">
            <a:extLst>
              <a:ext uri="{FF2B5EF4-FFF2-40B4-BE49-F238E27FC236}">
                <a16:creationId xmlns:a16="http://schemas.microsoft.com/office/drawing/2014/main" id="{35E0A5E6-E6A2-6E4C-BF7A-3ADA5E003E11}"/>
              </a:ext>
            </a:extLst>
          </p:cNvPr>
          <p:cNvPicPr>
            <a:picLocks noChangeAspect="1"/>
          </p:cNvPicPr>
          <p:nvPr/>
        </p:nvPicPr>
        <p:blipFill>
          <a:blip r:embed="rId3"/>
          <a:stretch>
            <a:fillRect/>
          </a:stretch>
        </p:blipFill>
        <p:spPr>
          <a:xfrm>
            <a:off x="2552560" y="3834684"/>
            <a:ext cx="2817805" cy="1457143"/>
          </a:xfrm>
          <a:prstGeom prst="rect">
            <a:avLst/>
          </a:prstGeom>
          <a:ln w="6350">
            <a:solidFill>
              <a:schemeClr val="tx1"/>
            </a:solidFill>
          </a:ln>
        </p:spPr>
      </p:pic>
      <p:pic>
        <p:nvPicPr>
          <p:cNvPr id="10" name="Picture 9">
            <a:extLst>
              <a:ext uri="{FF2B5EF4-FFF2-40B4-BE49-F238E27FC236}">
                <a16:creationId xmlns:a16="http://schemas.microsoft.com/office/drawing/2014/main" id="{5E3AF3F9-1FA5-EDDA-E114-E10A6D0F59C2}"/>
              </a:ext>
            </a:extLst>
          </p:cNvPr>
          <p:cNvPicPr>
            <a:picLocks noChangeAspect="1"/>
          </p:cNvPicPr>
          <p:nvPr/>
        </p:nvPicPr>
        <p:blipFill>
          <a:blip r:embed="rId4"/>
          <a:stretch>
            <a:fillRect/>
          </a:stretch>
        </p:blipFill>
        <p:spPr>
          <a:xfrm>
            <a:off x="6856430" y="1627786"/>
            <a:ext cx="2857500" cy="3926565"/>
          </a:xfrm>
          <a:prstGeom prst="rect">
            <a:avLst/>
          </a:prstGeom>
          <a:ln w="6350">
            <a:solidFill>
              <a:schemeClr val="tx1"/>
            </a:solidFill>
          </a:ln>
        </p:spPr>
      </p:pic>
    </p:spTree>
    <p:extLst>
      <p:ext uri="{BB962C8B-B14F-4D97-AF65-F5344CB8AC3E}">
        <p14:creationId xmlns:p14="http://schemas.microsoft.com/office/powerpoint/2010/main" val="906400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Modeling Scripts Panel</a:t>
            </a:r>
          </a:p>
        </p:txBody>
      </p:sp>
      <p:sp>
        <p:nvSpPr>
          <p:cNvPr id="3" name="Content Placeholder 2"/>
          <p:cNvSpPr>
            <a:spLocks noGrp="1"/>
          </p:cNvSpPr>
          <p:nvPr>
            <p:ph sz="quarter" idx="1"/>
          </p:nvPr>
        </p:nvSpPr>
        <p:spPr/>
        <p:txBody>
          <a:bodyPr/>
          <a:lstStyle/>
          <a:p>
            <a:r>
              <a:rPr lang="en-US" dirty="0"/>
              <a:t>Select the Modeling tab.</a:t>
            </a:r>
          </a:p>
          <a:p>
            <a:r>
              <a:rPr lang="en-US" dirty="0"/>
              <a:t>At the bottom of the tab, select the Scripts tab.</a:t>
            </a:r>
          </a:p>
          <a:p>
            <a:r>
              <a:rPr lang="en-US" dirty="0"/>
              <a:t>Right-click in the Scripts panel and select “Edit…”</a:t>
            </a:r>
          </a:p>
          <a:p>
            <a:r>
              <a:rPr lang="en-US" dirty="0"/>
              <a:t>Use the “Select Scripts” dialog to choose which scripts to add to the panel</a:t>
            </a:r>
          </a:p>
        </p:txBody>
      </p:sp>
    </p:spTree>
    <p:extLst>
      <p:ext uri="{BB962C8B-B14F-4D97-AF65-F5344CB8AC3E}">
        <p14:creationId xmlns:p14="http://schemas.microsoft.com/office/powerpoint/2010/main" val="1694592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Modeling Scripts Panel</a:t>
            </a:r>
          </a:p>
        </p:txBody>
      </p:sp>
      <p:pic>
        <p:nvPicPr>
          <p:cNvPr id="4" name="Picture 3">
            <a:extLst>
              <a:ext uri="{FF2B5EF4-FFF2-40B4-BE49-F238E27FC236}">
                <a16:creationId xmlns:a16="http://schemas.microsoft.com/office/drawing/2014/main" id="{68BD3A07-C798-D886-EDFB-052F56BE0320}"/>
              </a:ext>
            </a:extLst>
          </p:cNvPr>
          <p:cNvPicPr>
            <a:picLocks noChangeAspect="1"/>
          </p:cNvPicPr>
          <p:nvPr/>
        </p:nvPicPr>
        <p:blipFill>
          <a:blip r:embed="rId3"/>
          <a:stretch>
            <a:fillRect/>
          </a:stretch>
        </p:blipFill>
        <p:spPr>
          <a:xfrm>
            <a:off x="1905000" y="1611490"/>
            <a:ext cx="2115660" cy="5017911"/>
          </a:xfrm>
          <a:prstGeom prst="rect">
            <a:avLst/>
          </a:prstGeom>
          <a:ln w="6350">
            <a:solidFill>
              <a:schemeClr val="tx1"/>
            </a:solidFill>
          </a:ln>
        </p:spPr>
      </p:pic>
      <p:pic>
        <p:nvPicPr>
          <p:cNvPr id="11" name="Picture 10">
            <a:extLst>
              <a:ext uri="{FF2B5EF4-FFF2-40B4-BE49-F238E27FC236}">
                <a16:creationId xmlns:a16="http://schemas.microsoft.com/office/drawing/2014/main" id="{2991718F-548F-980B-708B-5F7224F61D5D}"/>
              </a:ext>
            </a:extLst>
          </p:cNvPr>
          <p:cNvPicPr>
            <a:picLocks noChangeAspect="1"/>
          </p:cNvPicPr>
          <p:nvPr/>
        </p:nvPicPr>
        <p:blipFill>
          <a:blip r:embed="rId4"/>
          <a:stretch>
            <a:fillRect/>
          </a:stretch>
        </p:blipFill>
        <p:spPr>
          <a:xfrm>
            <a:off x="4522829" y="2490529"/>
            <a:ext cx="3064385" cy="2680417"/>
          </a:xfrm>
          <a:prstGeom prst="rect">
            <a:avLst/>
          </a:prstGeom>
          <a:ln w="6350">
            <a:solidFill>
              <a:schemeClr val="tx1"/>
            </a:solidFill>
          </a:ln>
        </p:spPr>
      </p:pic>
      <p:pic>
        <p:nvPicPr>
          <p:cNvPr id="13" name="Picture 12">
            <a:extLst>
              <a:ext uri="{FF2B5EF4-FFF2-40B4-BE49-F238E27FC236}">
                <a16:creationId xmlns:a16="http://schemas.microsoft.com/office/drawing/2014/main" id="{408CC555-49AA-E539-B23A-0139A2C32861}"/>
              </a:ext>
            </a:extLst>
          </p:cNvPr>
          <p:cNvPicPr>
            <a:picLocks noChangeAspect="1"/>
          </p:cNvPicPr>
          <p:nvPr/>
        </p:nvPicPr>
        <p:blipFill>
          <a:blip r:embed="rId5"/>
          <a:stretch>
            <a:fillRect/>
          </a:stretch>
        </p:blipFill>
        <p:spPr>
          <a:xfrm>
            <a:off x="8089381" y="1611490"/>
            <a:ext cx="2285108" cy="5017911"/>
          </a:xfrm>
          <a:prstGeom prst="rect">
            <a:avLst/>
          </a:prstGeom>
          <a:ln w="6350">
            <a:solidFill>
              <a:schemeClr val="tx1"/>
            </a:solidFill>
          </a:ln>
        </p:spPr>
      </p:pic>
    </p:spTree>
    <p:extLst>
      <p:ext uri="{BB962C8B-B14F-4D97-AF65-F5344CB8AC3E}">
        <p14:creationId xmlns:p14="http://schemas.microsoft.com/office/powerpoint/2010/main" val="4090152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Assigning Scripts To Time Series Icons</a:t>
            </a:r>
          </a:p>
        </p:txBody>
      </p:sp>
      <p:sp>
        <p:nvSpPr>
          <p:cNvPr id="6" name="Content Placeholder 5"/>
          <p:cNvSpPr>
            <a:spLocks noGrp="1"/>
          </p:cNvSpPr>
          <p:nvPr>
            <p:ph sz="quarter" idx="1"/>
          </p:nvPr>
        </p:nvSpPr>
        <p:spPr/>
        <p:txBody>
          <a:bodyPr>
            <a:normAutofit/>
          </a:bodyPr>
          <a:lstStyle/>
          <a:p>
            <a:r>
              <a:rPr lang="en-US" sz="2800" dirty="0"/>
              <a:t>Switch to Watershed Setup Module.</a:t>
            </a:r>
          </a:p>
          <a:p>
            <a:r>
              <a:rPr lang="en-US" sz="2800" dirty="0"/>
              <a:t>Right-click the icon and select “Edit” from the context menu.</a:t>
            </a:r>
          </a:p>
          <a:p>
            <a:r>
              <a:rPr lang="en-US" sz="2800" dirty="0"/>
              <a:t>Select the “Scripts/HTML” tab on the properties dialog.</a:t>
            </a:r>
          </a:p>
          <a:p>
            <a:r>
              <a:rPr lang="en-US" sz="2800" dirty="0"/>
              <a:t>Populate the scripts dialog with the appropriate information.</a:t>
            </a:r>
          </a:p>
          <a:p>
            <a:pPr lvl="1"/>
            <a:r>
              <a:rPr lang="en-US" sz="2500" dirty="0"/>
              <a:t>Put a variable assignment statement in the “Arguments” column. That variable with its assigned value will be available in the script.</a:t>
            </a:r>
          </a:p>
          <a:p>
            <a:pPr lvl="2"/>
            <a:r>
              <a:rPr lang="en-US" sz="2200" dirty="0"/>
              <a:t>This allows a common script to be used on many icons, as each icon will have its unique assignment to the same variable</a:t>
            </a:r>
          </a:p>
          <a:p>
            <a:r>
              <a:rPr lang="en-US" sz="2800" dirty="0"/>
              <a:t>Dismiss dialogs and save configuration.</a:t>
            </a:r>
          </a:p>
          <a:p>
            <a:pPr lvl="1">
              <a:buNone/>
            </a:pPr>
            <a:endParaRPr lang="en-US" sz="2000" dirty="0"/>
          </a:p>
        </p:txBody>
      </p:sp>
    </p:spTree>
    <p:extLst>
      <p:ext uri="{BB962C8B-B14F-4D97-AF65-F5344CB8AC3E}">
        <p14:creationId xmlns:p14="http://schemas.microsoft.com/office/powerpoint/2010/main" val="925071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Assigning Scripts To Time Series Icons</a:t>
            </a:r>
          </a:p>
        </p:txBody>
      </p:sp>
      <p:pic>
        <p:nvPicPr>
          <p:cNvPr id="5" name="Picture 3"/>
          <p:cNvPicPr>
            <a:picLocks noChangeAspect="1" noChangeArrowheads="1"/>
          </p:cNvPicPr>
          <p:nvPr/>
        </p:nvPicPr>
        <p:blipFill>
          <a:blip r:embed="rId3" cstate="print"/>
          <a:srcRect/>
          <a:stretch>
            <a:fillRect/>
          </a:stretch>
        </p:blipFill>
        <p:spPr bwMode="auto">
          <a:xfrm>
            <a:off x="2916556" y="2061148"/>
            <a:ext cx="6379845" cy="4275468"/>
          </a:xfrm>
          <a:prstGeom prst="rect">
            <a:avLst/>
          </a:prstGeom>
          <a:noFill/>
          <a:ln w="6350">
            <a:solidFill>
              <a:schemeClr val="tx1"/>
            </a:solidFill>
            <a:miter lim="800000"/>
            <a:headEnd/>
            <a:tailEnd/>
          </a:ln>
        </p:spPr>
      </p:pic>
    </p:spTree>
    <p:extLst>
      <p:ext uri="{BB962C8B-B14F-4D97-AF65-F5344CB8AC3E}">
        <p14:creationId xmlns:p14="http://schemas.microsoft.com/office/powerpoint/2010/main" val="1570645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025" y="634410"/>
            <a:ext cx="8743950" cy="1285874"/>
          </a:xfrm>
        </p:spPr>
        <p:txBody>
          <a:bodyPr>
            <a:normAutofit/>
          </a:bodyPr>
          <a:lstStyle/>
          <a:p>
            <a:pPr algn="ctr"/>
            <a:r>
              <a:rPr lang="en-US" sz="3800" dirty="0"/>
              <a:t>Uses for Scripting</a:t>
            </a:r>
          </a:p>
        </p:txBody>
      </p:sp>
      <p:pic>
        <p:nvPicPr>
          <p:cNvPr id="2" name="Picture 1">
            <a:extLst>
              <a:ext uri="{FF2B5EF4-FFF2-40B4-BE49-F238E27FC236}">
                <a16:creationId xmlns:a16="http://schemas.microsoft.com/office/drawing/2014/main" id="{22BF406C-08F9-D7B3-8416-55EEFE415C0B}"/>
              </a:ext>
            </a:extLst>
          </p:cNvPr>
          <p:cNvPicPr>
            <a:picLocks noChangeAspect="1"/>
          </p:cNvPicPr>
          <p:nvPr/>
        </p:nvPicPr>
        <p:blipFill>
          <a:blip r:embed="rId3"/>
          <a:stretch>
            <a:fillRect/>
          </a:stretch>
        </p:blipFill>
        <p:spPr>
          <a:xfrm>
            <a:off x="3871383" y="2135656"/>
            <a:ext cx="4449234" cy="3645076"/>
          </a:xfrm>
          <a:prstGeom prst="rect">
            <a:avLst/>
          </a:prstGeom>
          <a:ln w="6350">
            <a:solidFill>
              <a:schemeClr val="tx1"/>
            </a:solidFill>
          </a:ln>
        </p:spPr>
      </p:pic>
    </p:spTree>
    <p:extLst>
      <p:ext uri="{BB962C8B-B14F-4D97-AF65-F5344CB8AC3E}">
        <p14:creationId xmlns:p14="http://schemas.microsoft.com/office/powerpoint/2010/main" val="35270623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Section 5 Review</a:t>
            </a:r>
          </a:p>
        </p:txBody>
      </p:sp>
      <p:sp>
        <p:nvSpPr>
          <p:cNvPr id="3" name="Content Placeholder 2"/>
          <p:cNvSpPr>
            <a:spLocks noGrp="1"/>
          </p:cNvSpPr>
          <p:nvPr>
            <p:ph sz="quarter" idx="1"/>
          </p:nvPr>
        </p:nvSpPr>
        <p:spPr/>
        <p:txBody>
          <a:bodyPr/>
          <a:lstStyle/>
          <a:p>
            <a:r>
              <a:rPr lang="en-US" dirty="0"/>
              <a:t>What component is used to create and edit scripts?</a:t>
            </a:r>
          </a:p>
          <a:p>
            <a:endParaRPr lang="en-US" dirty="0"/>
          </a:p>
          <a:p>
            <a:r>
              <a:rPr lang="en-US" dirty="0"/>
              <a:t>What are three ways to execute a script?</a:t>
            </a:r>
          </a:p>
          <a:p>
            <a:endParaRPr lang="en-US" dirty="0"/>
          </a:p>
          <a:p>
            <a:r>
              <a:rPr lang="en-US" dirty="0"/>
              <a:t>What is the API pane used for?</a:t>
            </a:r>
          </a:p>
          <a:p>
            <a:endParaRPr lang="en-US" dirty="0"/>
          </a:p>
          <a:p>
            <a:r>
              <a:rPr lang="en-US" dirty="0"/>
              <a:t>How can multiple time series icons use a common script and produce individual results?</a:t>
            </a:r>
          </a:p>
        </p:txBody>
      </p:sp>
    </p:spTree>
    <p:extLst>
      <p:ext uri="{BB962C8B-B14F-4D97-AF65-F5344CB8AC3E}">
        <p14:creationId xmlns:p14="http://schemas.microsoft.com/office/powerpoint/2010/main" val="3606529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13828" y="365052"/>
            <a:ext cx="8743950" cy="1285874"/>
          </a:xfrm>
        </p:spPr>
        <p:txBody>
          <a:bodyPr>
            <a:normAutofit/>
          </a:bodyPr>
          <a:lstStyle/>
          <a:p>
            <a:pPr algn="ctr"/>
            <a:r>
              <a:rPr lang="en-US" sz="3800" dirty="0"/>
              <a:t>Scripting Language</a:t>
            </a:r>
          </a:p>
        </p:txBody>
      </p:sp>
      <p:pic>
        <p:nvPicPr>
          <p:cNvPr id="2" name="Picture 1"/>
          <p:cNvPicPr>
            <a:picLocks noChangeAspect="1"/>
          </p:cNvPicPr>
          <p:nvPr/>
        </p:nvPicPr>
        <p:blipFill>
          <a:blip r:embed="rId3"/>
          <a:stretch>
            <a:fillRect/>
          </a:stretch>
        </p:blipFill>
        <p:spPr>
          <a:xfrm>
            <a:off x="3295803" y="1888530"/>
            <a:ext cx="5580000" cy="4028571"/>
          </a:xfrm>
          <a:prstGeom prst="rect">
            <a:avLst/>
          </a:prstGeom>
        </p:spPr>
      </p:pic>
    </p:spTree>
    <p:extLst>
      <p:ext uri="{BB962C8B-B14F-4D97-AF65-F5344CB8AC3E}">
        <p14:creationId xmlns:p14="http://schemas.microsoft.com/office/powerpoint/2010/main" val="41701114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200" dirty="0"/>
              <a:t>What is </a:t>
            </a:r>
            <a:r>
              <a:rPr lang="en-US" sz="3200" dirty="0" err="1"/>
              <a:t>Jython</a:t>
            </a:r>
            <a:r>
              <a:rPr lang="en-US" sz="3200" dirty="0"/>
              <a:t>?</a:t>
            </a:r>
          </a:p>
        </p:txBody>
      </p:sp>
      <p:sp>
        <p:nvSpPr>
          <p:cNvPr id="5" name="Content Placeholder 4"/>
          <p:cNvSpPr>
            <a:spLocks noGrp="1"/>
          </p:cNvSpPr>
          <p:nvPr>
            <p:ph sz="quarter" idx="1"/>
          </p:nvPr>
        </p:nvSpPr>
        <p:spPr/>
        <p:txBody>
          <a:bodyPr>
            <a:normAutofit/>
          </a:bodyPr>
          <a:lstStyle/>
          <a:p>
            <a:pPr>
              <a:spcBef>
                <a:spcPct val="50000"/>
              </a:spcBef>
              <a:defRPr/>
            </a:pPr>
            <a:r>
              <a:rPr lang="en-US" sz="3200" dirty="0" err="1"/>
              <a:t>Jython</a:t>
            </a:r>
            <a:r>
              <a:rPr lang="en-US" sz="3200" dirty="0"/>
              <a:t> is a Java-based </a:t>
            </a:r>
            <a:r>
              <a:rPr lang="en-US" sz="3200" i="1" dirty="0"/>
              <a:t>implementation</a:t>
            </a:r>
            <a:r>
              <a:rPr lang="en-US" sz="3200" dirty="0"/>
              <a:t> of the Python </a:t>
            </a:r>
            <a:r>
              <a:rPr lang="en-US" sz="3200" i="1" dirty="0"/>
              <a:t>programming language</a:t>
            </a:r>
            <a:r>
              <a:rPr lang="en-US" sz="3200" dirty="0"/>
              <a:t>.  This means:</a:t>
            </a:r>
          </a:p>
          <a:p>
            <a:pPr lvl="1">
              <a:spcBef>
                <a:spcPct val="50000"/>
              </a:spcBef>
              <a:defRPr/>
            </a:pPr>
            <a:r>
              <a:rPr lang="en-US" dirty="0"/>
              <a:t>You learn the Python language to learn </a:t>
            </a:r>
            <a:r>
              <a:rPr lang="en-US" dirty="0" err="1"/>
              <a:t>Jython</a:t>
            </a:r>
            <a:r>
              <a:rPr lang="en-US" dirty="0"/>
              <a:t>.  </a:t>
            </a:r>
            <a:r>
              <a:rPr lang="en-US" dirty="0">
                <a:solidFill>
                  <a:srgbClr val="339933"/>
                </a:solidFill>
              </a:rPr>
              <a:t>Python tutorials and book references can be found at http://www.python.org.</a:t>
            </a:r>
          </a:p>
          <a:p>
            <a:pPr lvl="1">
              <a:spcBef>
                <a:spcPct val="50000"/>
              </a:spcBef>
              <a:defRPr/>
            </a:pPr>
            <a:r>
              <a:rPr lang="en-US" dirty="0" err="1"/>
              <a:t>Jython</a:t>
            </a:r>
            <a:r>
              <a:rPr lang="en-US" dirty="0"/>
              <a:t> code can interface seamlessly with Java code.  </a:t>
            </a:r>
            <a:r>
              <a:rPr lang="en-US" dirty="0">
                <a:solidFill>
                  <a:srgbClr val="339933"/>
                </a:solidFill>
              </a:rPr>
              <a:t>The CWMS API is written in Java, but </a:t>
            </a:r>
            <a:r>
              <a:rPr lang="en-US" dirty="0" err="1">
                <a:solidFill>
                  <a:srgbClr val="339933"/>
                </a:solidFill>
              </a:rPr>
              <a:t>Jython</a:t>
            </a:r>
            <a:r>
              <a:rPr lang="en-US" dirty="0">
                <a:solidFill>
                  <a:srgbClr val="339933"/>
                </a:solidFill>
              </a:rPr>
              <a:t> can use it as if it were written in Python.</a:t>
            </a:r>
          </a:p>
          <a:p>
            <a:endParaRPr lang="en-US" dirty="0"/>
          </a:p>
        </p:txBody>
      </p:sp>
    </p:spTree>
    <p:extLst>
      <p:ext uri="{BB962C8B-B14F-4D97-AF65-F5344CB8AC3E}">
        <p14:creationId xmlns:p14="http://schemas.microsoft.com/office/powerpoint/2010/main" val="1613662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err="1"/>
              <a:t>Jython</a:t>
            </a:r>
            <a:r>
              <a:rPr lang="en-US" sz="3200" dirty="0"/>
              <a:t> Scripting Resources</a:t>
            </a:r>
          </a:p>
        </p:txBody>
      </p:sp>
      <p:sp>
        <p:nvSpPr>
          <p:cNvPr id="3" name="Content Placeholder 2"/>
          <p:cNvSpPr>
            <a:spLocks noGrp="1"/>
          </p:cNvSpPr>
          <p:nvPr>
            <p:ph sz="quarter" idx="1"/>
          </p:nvPr>
        </p:nvSpPr>
        <p:spPr/>
        <p:txBody>
          <a:bodyPr>
            <a:normAutofit/>
          </a:bodyPr>
          <a:lstStyle/>
          <a:p>
            <a:r>
              <a:rPr lang="en-US" dirty="0"/>
              <a:t>HEC-</a:t>
            </a:r>
            <a:r>
              <a:rPr lang="en-US" dirty="0" err="1"/>
              <a:t>DSSVue</a:t>
            </a:r>
            <a:r>
              <a:rPr lang="en-US" dirty="0"/>
              <a:t> User’s Guide</a:t>
            </a:r>
          </a:p>
          <a:p>
            <a:pPr lvl="1"/>
            <a:r>
              <a:rPr lang="en-US" dirty="0">
                <a:hlinkClick r:id="rId3"/>
              </a:rPr>
              <a:t>Scripting (army.mil)</a:t>
            </a:r>
            <a:endParaRPr lang="en-US" dirty="0"/>
          </a:p>
          <a:p>
            <a:pPr lvl="1"/>
            <a:r>
              <a:rPr lang="en-US" dirty="0"/>
              <a:t>Available from within HEC-</a:t>
            </a:r>
            <a:r>
              <a:rPr lang="en-US" dirty="0" err="1"/>
              <a:t>DSSVue</a:t>
            </a:r>
            <a:r>
              <a:rPr lang="en-US" dirty="0"/>
              <a:t> by selecting “</a:t>
            </a:r>
            <a:r>
              <a:rPr lang="en-US" dirty="0" err="1"/>
              <a:t>Help</a:t>
            </a:r>
            <a:r>
              <a:rPr lang="en-US" dirty="0" err="1">
                <a:sym typeface="Wingdings" panose="05000000000000000000" pitchFamily="2" charset="2"/>
              </a:rPr>
              <a:t>Help</a:t>
            </a:r>
            <a:r>
              <a:rPr lang="en-US" dirty="0">
                <a:sym typeface="Wingdings" panose="05000000000000000000" pitchFamily="2" charset="2"/>
              </a:rPr>
              <a:t>” from the menu bar.</a:t>
            </a:r>
          </a:p>
          <a:p>
            <a:pPr lvl="1"/>
            <a:r>
              <a:rPr lang="en-US" dirty="0"/>
              <a:t>HEC-</a:t>
            </a:r>
            <a:r>
              <a:rPr lang="en-US" dirty="0" err="1"/>
              <a:t>DSSVue</a:t>
            </a:r>
            <a:r>
              <a:rPr lang="en-US" dirty="0"/>
              <a:t> shares the same API as CWMS for many items, including plots, tables, and HEC-DSS file access.</a:t>
            </a:r>
          </a:p>
          <a:p>
            <a:r>
              <a:rPr lang="en-US" dirty="0">
                <a:sym typeface="Wingdings" panose="05000000000000000000" pitchFamily="2" charset="2"/>
              </a:rPr>
              <a:t>Examples</a:t>
            </a:r>
          </a:p>
          <a:p>
            <a:pPr lvl="1"/>
            <a:r>
              <a:rPr lang="en-US" dirty="0">
                <a:sym typeface="Wingdings" panose="05000000000000000000" pitchFamily="2" charset="2"/>
              </a:rPr>
              <a:t>Some examples are installed with HEC-</a:t>
            </a:r>
            <a:r>
              <a:rPr lang="en-US" dirty="0" err="1">
                <a:sym typeface="Wingdings" panose="05000000000000000000" pitchFamily="2" charset="2"/>
              </a:rPr>
              <a:t>DSSVue</a:t>
            </a:r>
            <a:r>
              <a:rPr lang="en-US" dirty="0">
                <a:sym typeface="Wingdings" panose="05000000000000000000" pitchFamily="2" charset="2"/>
              </a:rPr>
              <a:t> in the “samples” directory</a:t>
            </a:r>
          </a:p>
          <a:p>
            <a:pPr lvl="1"/>
            <a:r>
              <a:rPr lang="en-US" dirty="0">
                <a:sym typeface="Wingdings" panose="05000000000000000000" pitchFamily="2" charset="2"/>
                <a:hlinkClick r:id="rId4"/>
              </a:rPr>
              <a:t>https://github.com/HydrologicEngineeringCenter/DSSVue-Example-Scripts</a:t>
            </a:r>
            <a:r>
              <a:rPr lang="en-US" dirty="0">
                <a:sym typeface="Wingdings" panose="05000000000000000000" pitchFamily="2" charset="2"/>
              </a:rPr>
              <a:t> </a:t>
            </a:r>
          </a:p>
          <a:p>
            <a:pPr lvl="1"/>
            <a:r>
              <a:rPr lang="en-US" dirty="0">
                <a:sym typeface="Wingdings" panose="05000000000000000000" pitchFamily="2" charset="2"/>
              </a:rPr>
              <a:t>The CWMS wiki (</a:t>
            </a:r>
            <a:r>
              <a:rPr lang="en-US" dirty="0">
                <a:sym typeface="Wingdings" panose="05000000000000000000" pitchFamily="2" charset="2"/>
                <a:hlinkClick r:id="rId5"/>
              </a:rPr>
              <a:t>https://cwms.usace.army.mil/dokuwiki/</a:t>
            </a:r>
            <a:r>
              <a:rPr lang="en-US" dirty="0">
                <a:sym typeface="Wingdings" panose="05000000000000000000" pitchFamily="2" charset="2"/>
              </a:rPr>
              <a:t>) contains many scripting examples, including accessing the CWMS database.</a:t>
            </a:r>
          </a:p>
          <a:p>
            <a:pPr lvl="1"/>
            <a:r>
              <a:rPr lang="en-US" dirty="0">
                <a:sym typeface="Wingdings" panose="05000000000000000000" pitchFamily="2" charset="2"/>
              </a:rPr>
              <a:t>HEC Monolith documentation </a:t>
            </a:r>
            <a:r>
              <a:rPr lang="en-US" dirty="0">
                <a:sym typeface="Wingdings" panose="05000000000000000000" pitchFamily="2" charset="2"/>
                <a:hlinkClick r:id="rId6"/>
              </a:rPr>
              <a:t>https://www.hec.usace.army.mil/software/javadocs/hec-monolith/</a:t>
            </a:r>
            <a:r>
              <a:rPr lang="en-US" dirty="0">
                <a:sym typeface="Wingdings" panose="05000000000000000000" pitchFamily="2" charset="2"/>
              </a:rPr>
              <a:t> </a:t>
            </a:r>
          </a:p>
          <a:p>
            <a:pPr lvl="1"/>
            <a:endParaRPr lang="en-US" dirty="0"/>
          </a:p>
        </p:txBody>
      </p:sp>
    </p:spTree>
    <p:extLst>
      <p:ext uri="{BB962C8B-B14F-4D97-AF65-F5344CB8AC3E}">
        <p14:creationId xmlns:p14="http://schemas.microsoft.com/office/powerpoint/2010/main" val="14509776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363035723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200" dirty="0"/>
              <a:t>What is Scripting?</a:t>
            </a:r>
          </a:p>
        </p:txBody>
      </p:sp>
      <p:sp>
        <p:nvSpPr>
          <p:cNvPr id="5" name="Content Placeholder 4"/>
          <p:cNvSpPr>
            <a:spLocks noGrp="1"/>
          </p:cNvSpPr>
          <p:nvPr>
            <p:ph sz="quarter" idx="1"/>
          </p:nvPr>
        </p:nvSpPr>
        <p:spPr/>
        <p:txBody>
          <a:bodyPr/>
          <a:lstStyle/>
          <a:p>
            <a:pPr>
              <a:spcBef>
                <a:spcPct val="50000"/>
              </a:spcBef>
              <a:buFontTx/>
              <a:buNone/>
            </a:pPr>
            <a:r>
              <a:rPr lang="en-US" sz="2000" dirty="0"/>
              <a:t>Scripting is the process of </a:t>
            </a:r>
            <a:r>
              <a:rPr lang="en-US" sz="2000" b="1" i="1" dirty="0"/>
              <a:t>automating</a:t>
            </a:r>
            <a:r>
              <a:rPr lang="en-US" sz="2000" dirty="0"/>
              <a:t> the actions of an </a:t>
            </a:r>
            <a:r>
              <a:rPr lang="en-US" sz="2000" b="1" i="1" dirty="0"/>
              <a:t>interactive program</a:t>
            </a:r>
            <a:r>
              <a:rPr lang="en-US" sz="2000" dirty="0"/>
              <a:t> for the purpose of being able to execute a </a:t>
            </a:r>
            <a:r>
              <a:rPr lang="en-US" sz="2000" b="1" i="1" dirty="0"/>
              <a:t>prescribed set of actions</a:t>
            </a:r>
            <a:r>
              <a:rPr lang="en-US" sz="2000" dirty="0"/>
              <a:t> with a </a:t>
            </a:r>
            <a:r>
              <a:rPr lang="en-US" sz="2000" b="1" i="1" dirty="0"/>
              <a:t>simple trigger</a:t>
            </a:r>
            <a:r>
              <a:rPr lang="en-US" sz="2000" dirty="0"/>
              <a:t>.</a:t>
            </a:r>
          </a:p>
          <a:p>
            <a:endParaRPr lang="en-US" sz="2000" dirty="0"/>
          </a:p>
          <a:p>
            <a:r>
              <a:rPr lang="en-US" sz="2000" dirty="0"/>
              <a:t>May involve small to large amount of initial effort.</a:t>
            </a:r>
          </a:p>
          <a:p>
            <a:r>
              <a:rPr lang="en-US" sz="2000" dirty="0"/>
              <a:t>Trivially repeatable.</a:t>
            </a:r>
          </a:p>
          <a:p>
            <a:endParaRPr lang="en-US" sz="2000" dirty="0"/>
          </a:p>
        </p:txBody>
      </p:sp>
    </p:spTree>
    <p:extLst>
      <p:ext uri="{BB962C8B-B14F-4D97-AF65-F5344CB8AC3E}">
        <p14:creationId xmlns:p14="http://schemas.microsoft.com/office/powerpoint/2010/main" val="3306126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Why Use Scripting?</a:t>
            </a:r>
          </a:p>
        </p:txBody>
      </p:sp>
      <p:sp>
        <p:nvSpPr>
          <p:cNvPr id="3" name="Content Placeholder 2"/>
          <p:cNvSpPr>
            <a:spLocks noGrp="1"/>
          </p:cNvSpPr>
          <p:nvPr>
            <p:ph sz="quarter" idx="1"/>
          </p:nvPr>
        </p:nvSpPr>
        <p:spPr/>
        <p:txBody>
          <a:bodyPr anchor="ctr"/>
          <a:lstStyle/>
          <a:p>
            <a:pPr marL="231775" indent="-231775" algn="ctr">
              <a:spcBef>
                <a:spcPct val="50000"/>
              </a:spcBef>
              <a:defRPr/>
            </a:pPr>
            <a:r>
              <a:rPr lang="en-US" sz="2000" dirty="0"/>
              <a:t>To </a:t>
            </a:r>
            <a:r>
              <a:rPr lang="en-US" sz="2000" b="1" i="1" dirty="0"/>
              <a:t>simplify</a:t>
            </a:r>
            <a:r>
              <a:rPr lang="en-US" sz="2000" dirty="0"/>
              <a:t> user operation</a:t>
            </a:r>
          </a:p>
          <a:p>
            <a:pPr marL="231775" indent="-231775" algn="ctr">
              <a:spcBef>
                <a:spcPct val="50000"/>
              </a:spcBef>
              <a:defRPr/>
            </a:pPr>
            <a:r>
              <a:rPr lang="en-US" sz="2000" dirty="0"/>
              <a:t>To ensure </a:t>
            </a:r>
            <a:r>
              <a:rPr lang="en-US" sz="2000" b="1" i="1" dirty="0"/>
              <a:t>repeatability</a:t>
            </a:r>
            <a:r>
              <a:rPr lang="en-US" sz="2000" dirty="0"/>
              <a:t> and </a:t>
            </a:r>
            <a:r>
              <a:rPr lang="en-US" sz="2000" b="1" i="1" dirty="0"/>
              <a:t>consistency</a:t>
            </a:r>
            <a:r>
              <a:rPr lang="en-US" sz="2000" dirty="0"/>
              <a:t> of results</a:t>
            </a:r>
          </a:p>
          <a:p>
            <a:pPr marL="231775" indent="-231775" algn="ctr">
              <a:spcBef>
                <a:spcPct val="50000"/>
              </a:spcBef>
              <a:defRPr/>
            </a:pPr>
            <a:r>
              <a:rPr lang="en-US" sz="2000" dirty="0"/>
              <a:t>To </a:t>
            </a:r>
            <a:r>
              <a:rPr lang="en-US" sz="2000" b="1" i="1" dirty="0"/>
              <a:t>reduce time required</a:t>
            </a:r>
            <a:r>
              <a:rPr lang="en-US" sz="2000" dirty="0"/>
              <a:t> to generate results</a:t>
            </a:r>
          </a:p>
          <a:p>
            <a:pPr algn="ctr">
              <a:defRPr/>
            </a:pPr>
            <a:endParaRPr lang="en-US" sz="2000" dirty="0"/>
          </a:p>
          <a:p>
            <a:pPr algn="ctr"/>
            <a:endParaRPr lang="en-US" sz="1100" dirty="0"/>
          </a:p>
        </p:txBody>
      </p:sp>
    </p:spTree>
    <p:extLst>
      <p:ext uri="{BB962C8B-B14F-4D97-AF65-F5344CB8AC3E}">
        <p14:creationId xmlns:p14="http://schemas.microsoft.com/office/powerpoint/2010/main" val="1356032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Scripting in CWMS</a:t>
            </a:r>
          </a:p>
        </p:txBody>
      </p:sp>
      <p:sp>
        <p:nvSpPr>
          <p:cNvPr id="3" name="Content Placeholder 2"/>
          <p:cNvSpPr>
            <a:spLocks noGrp="1"/>
          </p:cNvSpPr>
          <p:nvPr>
            <p:ph sz="quarter" idx="1"/>
          </p:nvPr>
        </p:nvSpPr>
        <p:spPr/>
        <p:txBody>
          <a:bodyPr>
            <a:normAutofit/>
          </a:bodyPr>
          <a:lstStyle/>
          <a:p>
            <a:pPr>
              <a:lnSpc>
                <a:spcPct val="90000"/>
              </a:lnSpc>
            </a:pPr>
            <a:r>
              <a:rPr lang="en-US" sz="2000" dirty="0"/>
              <a:t>CWMS includes a scripting facility that can be used to customize and/or automate tasks:</a:t>
            </a:r>
          </a:p>
          <a:p>
            <a:pPr lvl="1">
              <a:lnSpc>
                <a:spcPct val="90000"/>
              </a:lnSpc>
            </a:pPr>
            <a:r>
              <a:rPr lang="en-US" sz="2000" dirty="0"/>
              <a:t>Create and execute forecasts.</a:t>
            </a:r>
          </a:p>
          <a:p>
            <a:pPr lvl="1">
              <a:lnSpc>
                <a:spcPct val="90000"/>
              </a:lnSpc>
            </a:pPr>
            <a:r>
              <a:rPr lang="en-US" sz="2000" dirty="0"/>
              <a:t>Analyze and process data stored in Oracle or DSS.</a:t>
            </a:r>
          </a:p>
          <a:p>
            <a:pPr lvl="1">
              <a:lnSpc>
                <a:spcPct val="90000"/>
              </a:lnSpc>
            </a:pPr>
            <a:r>
              <a:rPr lang="en-US" sz="2000" dirty="0"/>
              <a:t>Create custom plots and tables.</a:t>
            </a:r>
          </a:p>
          <a:p>
            <a:pPr>
              <a:lnSpc>
                <a:spcPct val="90000"/>
              </a:lnSpc>
            </a:pPr>
            <a:r>
              <a:rPr lang="en-US" sz="2000" dirty="0"/>
              <a:t>CWMS scripts are written using the combination of a scripting language and the CWMS Application Programming Interface (API)</a:t>
            </a:r>
          </a:p>
          <a:p>
            <a:pPr lvl="1">
              <a:lnSpc>
                <a:spcPct val="90000"/>
              </a:lnSpc>
            </a:pPr>
            <a:r>
              <a:rPr lang="en-US" sz="2000" dirty="0"/>
              <a:t>There is no way to record interactive operations (i.e., no macro recorder)</a:t>
            </a:r>
          </a:p>
          <a:p>
            <a:pPr lvl="1">
              <a:lnSpc>
                <a:spcPct val="90000"/>
              </a:lnSpc>
            </a:pPr>
            <a:r>
              <a:rPr lang="en-US" sz="2000" dirty="0"/>
              <a:t>The scripting language is </a:t>
            </a:r>
            <a:r>
              <a:rPr lang="en-US" sz="2000" dirty="0" err="1"/>
              <a:t>Jython</a:t>
            </a:r>
            <a:r>
              <a:rPr lang="en-US" sz="2000" dirty="0"/>
              <a:t> – a version of the Python programming language</a:t>
            </a:r>
          </a:p>
        </p:txBody>
      </p:sp>
    </p:spTree>
    <p:extLst>
      <p:ext uri="{BB962C8B-B14F-4D97-AF65-F5344CB8AC3E}">
        <p14:creationId xmlns:p14="http://schemas.microsoft.com/office/powerpoint/2010/main" val="1466090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024" y="506820"/>
            <a:ext cx="8743950" cy="1285874"/>
          </a:xfrm>
        </p:spPr>
        <p:txBody>
          <a:bodyPr>
            <a:normAutofit/>
          </a:bodyPr>
          <a:lstStyle/>
          <a:p>
            <a:pPr algn="ctr"/>
            <a:r>
              <a:rPr lang="en-US" sz="3800" dirty="0"/>
              <a:t>Scripting Components</a:t>
            </a:r>
          </a:p>
        </p:txBody>
      </p:sp>
      <p:pic>
        <p:nvPicPr>
          <p:cNvPr id="3" name="Picture 2">
            <a:extLst>
              <a:ext uri="{FF2B5EF4-FFF2-40B4-BE49-F238E27FC236}">
                <a16:creationId xmlns:a16="http://schemas.microsoft.com/office/drawing/2014/main" id="{3294093A-4E21-F1A0-874F-52B878D09072}"/>
              </a:ext>
            </a:extLst>
          </p:cNvPr>
          <p:cNvPicPr>
            <a:picLocks noChangeAspect="1"/>
          </p:cNvPicPr>
          <p:nvPr/>
        </p:nvPicPr>
        <p:blipFill>
          <a:blip r:embed="rId3"/>
          <a:stretch>
            <a:fillRect/>
          </a:stretch>
        </p:blipFill>
        <p:spPr>
          <a:xfrm>
            <a:off x="2698917" y="1901326"/>
            <a:ext cx="6794164" cy="4627063"/>
          </a:xfrm>
          <a:prstGeom prst="rect">
            <a:avLst/>
          </a:prstGeom>
          <a:ln w="6350">
            <a:solidFill>
              <a:schemeClr val="tx1"/>
            </a:solidFill>
          </a:ln>
        </p:spPr>
      </p:pic>
    </p:spTree>
    <p:extLst>
      <p:ext uri="{BB962C8B-B14F-4D97-AF65-F5344CB8AC3E}">
        <p14:creationId xmlns:p14="http://schemas.microsoft.com/office/powerpoint/2010/main" val="3171255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200" dirty="0"/>
              <a:t>Script Editor</a:t>
            </a:r>
          </a:p>
        </p:txBody>
      </p:sp>
      <p:sp>
        <p:nvSpPr>
          <p:cNvPr id="5" name="Content Placeholder 4"/>
          <p:cNvSpPr>
            <a:spLocks noGrp="1"/>
          </p:cNvSpPr>
          <p:nvPr>
            <p:ph sz="quarter" idx="1"/>
          </p:nvPr>
        </p:nvSpPr>
        <p:spPr/>
        <p:txBody>
          <a:bodyPr>
            <a:normAutofit/>
          </a:bodyPr>
          <a:lstStyle/>
          <a:p>
            <a:r>
              <a:rPr lang="en-US" sz="2400" dirty="0"/>
              <a:t>The main scripting component in CWMS is the Script Editor. It is used for:</a:t>
            </a:r>
          </a:p>
          <a:p>
            <a:pPr lvl="1"/>
            <a:r>
              <a:rPr lang="en-US" sz="2400" dirty="0"/>
              <a:t>Creating new scripts</a:t>
            </a:r>
          </a:p>
          <a:p>
            <a:pPr lvl="1"/>
            <a:r>
              <a:rPr lang="en-US" sz="2400" dirty="0"/>
              <a:t>Editing existing scripts</a:t>
            </a:r>
          </a:p>
          <a:p>
            <a:pPr lvl="1"/>
            <a:r>
              <a:rPr lang="en-US" sz="2400" dirty="0"/>
              <a:t>Testing scripts</a:t>
            </a:r>
          </a:p>
        </p:txBody>
      </p:sp>
    </p:spTree>
    <p:extLst>
      <p:ext uri="{BB962C8B-B14F-4D97-AF65-F5344CB8AC3E}">
        <p14:creationId xmlns:p14="http://schemas.microsoft.com/office/powerpoint/2010/main" val="3383464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Opening the Script Editor</a:t>
            </a:r>
          </a:p>
        </p:txBody>
      </p:sp>
      <p:sp>
        <p:nvSpPr>
          <p:cNvPr id="3" name="Content Placeholder 2"/>
          <p:cNvSpPr>
            <a:spLocks noGrp="1"/>
          </p:cNvSpPr>
          <p:nvPr>
            <p:ph sz="quarter" idx="1"/>
          </p:nvPr>
        </p:nvSpPr>
        <p:spPr/>
        <p:txBody>
          <a:bodyPr/>
          <a:lstStyle/>
          <a:p>
            <a:r>
              <a:rPr lang="en-US" sz="2400" dirty="0"/>
              <a:t>Select “</a:t>
            </a:r>
            <a:r>
              <a:rPr lang="en-US" sz="2400" dirty="0" err="1"/>
              <a:t>Scripts</a:t>
            </a:r>
            <a:r>
              <a:rPr lang="en-US" sz="2400" dirty="0" err="1">
                <a:sym typeface="Wingdings" pitchFamily="2" charset="2"/>
              </a:rPr>
              <a:t>Editor</a:t>
            </a:r>
            <a:r>
              <a:rPr lang="en-US" sz="2400" dirty="0">
                <a:sym typeface="Wingdings" pitchFamily="2" charset="2"/>
              </a:rPr>
              <a:t>…” from the CAVI menu bar.</a:t>
            </a:r>
            <a:endParaRPr lang="en-US" sz="2400" dirty="0"/>
          </a:p>
        </p:txBody>
      </p:sp>
      <p:sp>
        <p:nvSpPr>
          <p:cNvPr id="7" name="Line 6"/>
          <p:cNvSpPr>
            <a:spLocks noChangeShapeType="1"/>
          </p:cNvSpPr>
          <p:nvPr/>
        </p:nvSpPr>
        <p:spPr bwMode="auto">
          <a:xfrm>
            <a:off x="4777476" y="3957404"/>
            <a:ext cx="472828" cy="7495"/>
          </a:xfrm>
          <a:prstGeom prst="line">
            <a:avLst/>
          </a:prstGeom>
          <a:noFill/>
          <a:ln w="57150">
            <a:solidFill>
              <a:srgbClr val="008080"/>
            </a:solidFill>
            <a:miter lim="800000"/>
            <a:headEnd/>
            <a:tailEnd type="triangle" w="med" len="med"/>
          </a:ln>
        </p:spPr>
        <p:txBody>
          <a:bodyPr wrap="none"/>
          <a:lstStyle/>
          <a:p>
            <a:endParaRPr lang="en-US"/>
          </a:p>
        </p:txBody>
      </p:sp>
      <p:pic>
        <p:nvPicPr>
          <p:cNvPr id="5" name="Picture 4">
            <a:extLst>
              <a:ext uri="{FF2B5EF4-FFF2-40B4-BE49-F238E27FC236}">
                <a16:creationId xmlns:a16="http://schemas.microsoft.com/office/drawing/2014/main" id="{BCADE564-0BC2-4EA0-CD70-7E25DF040BCA}"/>
              </a:ext>
            </a:extLst>
          </p:cNvPr>
          <p:cNvPicPr>
            <a:picLocks noChangeAspect="1"/>
          </p:cNvPicPr>
          <p:nvPr/>
        </p:nvPicPr>
        <p:blipFill>
          <a:blip r:embed="rId3"/>
          <a:stretch>
            <a:fillRect/>
          </a:stretch>
        </p:blipFill>
        <p:spPr>
          <a:xfrm>
            <a:off x="1841023" y="3095600"/>
            <a:ext cx="2675756" cy="1505001"/>
          </a:xfrm>
          <a:prstGeom prst="rect">
            <a:avLst/>
          </a:prstGeom>
          <a:ln w="6350">
            <a:solidFill>
              <a:schemeClr val="tx1"/>
            </a:solidFill>
          </a:ln>
        </p:spPr>
      </p:pic>
      <p:pic>
        <p:nvPicPr>
          <p:cNvPr id="9" name="Picture 8">
            <a:extLst>
              <a:ext uri="{FF2B5EF4-FFF2-40B4-BE49-F238E27FC236}">
                <a16:creationId xmlns:a16="http://schemas.microsoft.com/office/drawing/2014/main" id="{8A1D8B8D-86B1-C6F9-F139-DC80972B71AF}"/>
              </a:ext>
            </a:extLst>
          </p:cNvPr>
          <p:cNvPicPr>
            <a:picLocks noChangeAspect="1"/>
          </p:cNvPicPr>
          <p:nvPr/>
        </p:nvPicPr>
        <p:blipFill>
          <a:blip r:embed="rId4"/>
          <a:stretch>
            <a:fillRect/>
          </a:stretch>
        </p:blipFill>
        <p:spPr>
          <a:xfrm>
            <a:off x="5333800" y="2676500"/>
            <a:ext cx="5153867" cy="3509963"/>
          </a:xfrm>
          <a:prstGeom prst="rect">
            <a:avLst/>
          </a:prstGeom>
          <a:ln w="6350">
            <a:solidFill>
              <a:schemeClr val="tx1"/>
            </a:solidFill>
          </a:ln>
        </p:spPr>
      </p:pic>
    </p:spTree>
    <p:extLst>
      <p:ext uri="{BB962C8B-B14F-4D97-AF65-F5344CB8AC3E}">
        <p14:creationId xmlns:p14="http://schemas.microsoft.com/office/powerpoint/2010/main" val="1910259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 Editor – Tool Bar</a:t>
            </a:r>
          </a:p>
        </p:txBody>
      </p:sp>
      <p:sp>
        <p:nvSpPr>
          <p:cNvPr id="7" name="Content Placeholder 6"/>
          <p:cNvSpPr>
            <a:spLocks noGrp="1"/>
          </p:cNvSpPr>
          <p:nvPr>
            <p:ph sz="quarter" idx="1"/>
          </p:nvPr>
        </p:nvSpPr>
        <p:spPr>
          <a:xfrm>
            <a:off x="1353879" y="1600200"/>
            <a:ext cx="3100699" cy="4495800"/>
          </a:xfrm>
        </p:spPr>
        <p:txBody>
          <a:bodyPr>
            <a:normAutofit/>
          </a:bodyPr>
          <a:lstStyle/>
          <a:p>
            <a:pPr>
              <a:lnSpc>
                <a:spcPct val="150000"/>
              </a:lnSpc>
            </a:pPr>
            <a:r>
              <a:rPr lang="en-US" sz="2000" dirty="0"/>
              <a:t>    New Script</a:t>
            </a:r>
          </a:p>
          <a:p>
            <a:pPr>
              <a:lnSpc>
                <a:spcPct val="150000"/>
              </a:lnSpc>
            </a:pPr>
            <a:r>
              <a:rPr lang="en-US" sz="2000" dirty="0"/>
              <a:t>    Print Script</a:t>
            </a:r>
          </a:p>
          <a:p>
            <a:pPr>
              <a:lnSpc>
                <a:spcPct val="150000"/>
              </a:lnSpc>
            </a:pPr>
            <a:r>
              <a:rPr lang="en-US" sz="2000" dirty="0"/>
              <a:t>    Cut</a:t>
            </a:r>
          </a:p>
          <a:p>
            <a:pPr>
              <a:lnSpc>
                <a:spcPct val="150000"/>
              </a:lnSpc>
            </a:pPr>
            <a:r>
              <a:rPr lang="en-US" sz="2000" dirty="0"/>
              <a:t>    Copy</a:t>
            </a:r>
          </a:p>
          <a:p>
            <a:pPr>
              <a:lnSpc>
                <a:spcPct val="150000"/>
              </a:lnSpc>
            </a:pPr>
            <a:r>
              <a:rPr lang="en-US" sz="2000" dirty="0"/>
              <a:t>    Paste</a:t>
            </a:r>
          </a:p>
          <a:p>
            <a:r>
              <a:rPr lang="en-US" sz="2000" dirty="0"/>
              <a:t>Same functions available via menu bar</a:t>
            </a:r>
          </a:p>
          <a:p>
            <a:r>
              <a:rPr lang="en-US" sz="2000" dirty="0"/>
              <a:t>Select “</a:t>
            </a:r>
            <a:r>
              <a:rPr lang="en-US" sz="2000" dirty="0" err="1"/>
              <a:t>File</a:t>
            </a:r>
            <a:r>
              <a:rPr lang="en-US" sz="2000" dirty="0" err="1">
                <a:sym typeface="Wingdings" panose="05000000000000000000" pitchFamily="2" charset="2"/>
              </a:rPr>
              <a:t>Delete</a:t>
            </a:r>
            <a:r>
              <a:rPr lang="en-US" sz="2000" dirty="0">
                <a:sym typeface="Wingdings" panose="05000000000000000000" pitchFamily="2" charset="2"/>
              </a:rPr>
              <a:t>” to delete a script (no tool for this)</a:t>
            </a:r>
            <a:endParaRPr lang="en-US" sz="2000" dirty="0"/>
          </a:p>
        </p:txBody>
      </p:sp>
      <p:pic>
        <p:nvPicPr>
          <p:cNvPr id="12" name="Picture 11"/>
          <p:cNvPicPr>
            <a:picLocks noChangeAspect="1"/>
          </p:cNvPicPr>
          <p:nvPr/>
        </p:nvPicPr>
        <p:blipFill>
          <a:blip r:embed="rId3"/>
          <a:stretch>
            <a:fillRect/>
          </a:stretch>
        </p:blipFill>
        <p:spPr>
          <a:xfrm>
            <a:off x="1460382" y="2287555"/>
            <a:ext cx="200000" cy="180952"/>
          </a:xfrm>
          <a:prstGeom prst="rect">
            <a:avLst/>
          </a:prstGeom>
        </p:spPr>
      </p:pic>
      <p:pic>
        <p:nvPicPr>
          <p:cNvPr id="14" name="Picture 13"/>
          <p:cNvPicPr>
            <a:picLocks noChangeAspect="1"/>
          </p:cNvPicPr>
          <p:nvPr/>
        </p:nvPicPr>
        <p:blipFill>
          <a:blip r:embed="rId4"/>
          <a:stretch>
            <a:fillRect/>
          </a:stretch>
        </p:blipFill>
        <p:spPr>
          <a:xfrm>
            <a:off x="1465144" y="1816079"/>
            <a:ext cx="190476" cy="180952"/>
          </a:xfrm>
          <a:prstGeom prst="rect">
            <a:avLst/>
          </a:prstGeom>
        </p:spPr>
      </p:pic>
      <p:pic>
        <p:nvPicPr>
          <p:cNvPr id="15" name="Picture 14"/>
          <p:cNvPicPr>
            <a:picLocks noChangeAspect="1"/>
          </p:cNvPicPr>
          <p:nvPr/>
        </p:nvPicPr>
        <p:blipFill>
          <a:blip r:embed="rId5"/>
          <a:stretch>
            <a:fillRect/>
          </a:stretch>
        </p:blipFill>
        <p:spPr>
          <a:xfrm>
            <a:off x="1460382" y="2717816"/>
            <a:ext cx="200000" cy="180952"/>
          </a:xfrm>
          <a:prstGeom prst="rect">
            <a:avLst/>
          </a:prstGeom>
        </p:spPr>
      </p:pic>
      <p:pic>
        <p:nvPicPr>
          <p:cNvPr id="16" name="Picture 15"/>
          <p:cNvPicPr>
            <a:picLocks noChangeAspect="1"/>
          </p:cNvPicPr>
          <p:nvPr/>
        </p:nvPicPr>
        <p:blipFill>
          <a:blip r:embed="rId6"/>
          <a:stretch>
            <a:fillRect/>
          </a:stretch>
        </p:blipFill>
        <p:spPr>
          <a:xfrm>
            <a:off x="1460382" y="3179744"/>
            <a:ext cx="200000" cy="180952"/>
          </a:xfrm>
          <a:prstGeom prst="rect">
            <a:avLst/>
          </a:prstGeom>
        </p:spPr>
      </p:pic>
      <p:pic>
        <p:nvPicPr>
          <p:cNvPr id="17" name="Picture 16"/>
          <p:cNvPicPr>
            <a:picLocks noChangeAspect="1"/>
          </p:cNvPicPr>
          <p:nvPr/>
        </p:nvPicPr>
        <p:blipFill>
          <a:blip r:embed="rId7"/>
          <a:stretch>
            <a:fillRect/>
          </a:stretch>
        </p:blipFill>
        <p:spPr>
          <a:xfrm>
            <a:off x="1431811" y="3610005"/>
            <a:ext cx="257143" cy="238095"/>
          </a:xfrm>
          <a:prstGeom prst="rect">
            <a:avLst/>
          </a:prstGeom>
        </p:spPr>
      </p:pic>
      <p:pic>
        <p:nvPicPr>
          <p:cNvPr id="6" name="Picture 5">
            <a:extLst>
              <a:ext uri="{FF2B5EF4-FFF2-40B4-BE49-F238E27FC236}">
                <a16:creationId xmlns:a16="http://schemas.microsoft.com/office/drawing/2014/main" id="{EADAA98C-43D4-CE8F-5401-C03637401DBE}"/>
              </a:ext>
            </a:extLst>
          </p:cNvPr>
          <p:cNvPicPr>
            <a:picLocks noChangeAspect="1"/>
          </p:cNvPicPr>
          <p:nvPr/>
        </p:nvPicPr>
        <p:blipFill>
          <a:blip r:embed="rId8"/>
          <a:stretch>
            <a:fillRect/>
          </a:stretch>
        </p:blipFill>
        <p:spPr>
          <a:xfrm>
            <a:off x="4785518" y="1342461"/>
            <a:ext cx="5858089" cy="5039962"/>
          </a:xfrm>
          <a:prstGeom prst="rect">
            <a:avLst/>
          </a:prstGeom>
          <a:ln w="6350">
            <a:solidFill>
              <a:schemeClr val="tx1"/>
            </a:solidFill>
          </a:ln>
        </p:spPr>
      </p:pic>
      <p:sp>
        <p:nvSpPr>
          <p:cNvPr id="5" name="Oval 6"/>
          <p:cNvSpPr>
            <a:spLocks noChangeArrowheads="1"/>
          </p:cNvSpPr>
          <p:nvPr/>
        </p:nvSpPr>
        <p:spPr bwMode="auto">
          <a:xfrm>
            <a:off x="4696029" y="1600200"/>
            <a:ext cx="910932" cy="254832"/>
          </a:xfrm>
          <a:prstGeom prst="ellipse">
            <a:avLst/>
          </a:prstGeom>
          <a:noFill/>
          <a:ln w="25400" algn="ctr">
            <a:solidFill>
              <a:srgbClr val="FF0000"/>
            </a:solidFill>
            <a:miter lim="800000"/>
            <a:headEnd/>
            <a:tailEnd/>
          </a:ln>
        </p:spPr>
        <p:txBody>
          <a:bodyPr wrap="none"/>
          <a:lstStyle/>
          <a:p>
            <a:endParaRPr lang="en-US"/>
          </a:p>
        </p:txBody>
      </p:sp>
    </p:spTree>
    <p:extLst>
      <p:ext uri="{BB962C8B-B14F-4D97-AF65-F5344CB8AC3E}">
        <p14:creationId xmlns:p14="http://schemas.microsoft.com/office/powerpoint/2010/main" val="2329873206"/>
      </p:ext>
    </p:extLst>
  </p:cSld>
  <p:clrMapOvr>
    <a:masterClrMapping/>
  </p:clrMapOvr>
</p:sld>
</file>

<file path=ppt/theme/theme1.xml><?xml version="1.0" encoding="utf-8"?>
<a:theme xmlns:a="http://schemas.openxmlformats.org/drawingml/2006/main" name="CWMSProspectTheme">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CWMSProspectTheme" id="{6C6CE422-AF4C-40A1-8110-2BC81CB468B0}" vid="{C262752A-361F-4D0A-A1B1-94991E6F3655}"/>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48E57AFD-8EBC-438A-9549-3FACDFAB8594}"/>
    </a:ext>
  </a:extLst>
</a:theme>
</file>

<file path=ppt/theme/theme4.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C4241CA6-726C-4D51-9DC7-4A32C16CA4B4}"/>
    </a:ext>
  </a:extLst>
</a:theme>
</file>

<file path=ppt/theme/theme5.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7EA55281-49E1-4681-AF40-08BC68E06408}"/>
    </a:ext>
  </a:extLst>
</a:theme>
</file>

<file path=ppt/theme/theme6.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0B9097DF-AD50-451B-9475-BD3A563E4439}"/>
    </a:ext>
  </a:extLst>
</a:theme>
</file>

<file path=ppt/theme/theme7.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229E6023-956C-4887-A17C-549BB64857A0}"/>
    </a:ext>
  </a:extLst>
</a:theme>
</file>

<file path=ppt/theme/theme8.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262D9A43-9805-4ED8-B8F6-C7ACAF3F1112}"/>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L11_CWMS_Graphics_and_Scripting</Template>
  <TotalTime>1958</TotalTime>
  <Words>2184</Words>
  <Application>Microsoft Office PowerPoint</Application>
  <PresentationFormat>Widescreen</PresentationFormat>
  <Paragraphs>343</Paragraphs>
  <Slides>24</Slides>
  <Notes>24</Notes>
  <HiddenSlides>2</HiddenSlides>
  <MMClips>0</MMClips>
  <ScaleCrop>false</ScaleCrop>
  <HeadingPairs>
    <vt:vector size="6" baseType="variant">
      <vt:variant>
        <vt:lpstr>Fonts Used</vt:lpstr>
      </vt:variant>
      <vt:variant>
        <vt:i4>6</vt:i4>
      </vt:variant>
      <vt:variant>
        <vt:lpstr>Theme</vt:lpstr>
      </vt:variant>
      <vt:variant>
        <vt:i4>8</vt:i4>
      </vt:variant>
      <vt:variant>
        <vt:lpstr>Slide Titles</vt:lpstr>
      </vt:variant>
      <vt:variant>
        <vt:i4>24</vt:i4>
      </vt:variant>
    </vt:vector>
  </HeadingPairs>
  <TitlesOfParts>
    <vt:vector size="38" baseType="lpstr">
      <vt:lpstr>Aptos</vt:lpstr>
      <vt:lpstr>Aptos Display</vt:lpstr>
      <vt:lpstr>Arial</vt:lpstr>
      <vt:lpstr>ArialMT</vt:lpstr>
      <vt:lpstr>Calibri</vt:lpstr>
      <vt:lpstr>Wingdings</vt:lpstr>
      <vt:lpstr>CWMSProspectTheme</vt:lpstr>
      <vt:lpstr>Custom Design</vt:lpstr>
      <vt:lpstr>CUI Upper left Castle template </vt:lpstr>
      <vt:lpstr>traditional template NON CUI</vt:lpstr>
      <vt:lpstr>Traditional template CUI</vt:lpstr>
      <vt:lpstr>2_Upper Left Star and Castle NON CUI</vt:lpstr>
      <vt:lpstr>Upper Left Star and Castle CUI</vt:lpstr>
      <vt:lpstr>Chart Color Templates</vt:lpstr>
      <vt:lpstr>CWMS GRAPHICS AND SCRIPTING </vt:lpstr>
      <vt:lpstr>Uses for Scripting</vt:lpstr>
      <vt:lpstr>What is Scripting?</vt:lpstr>
      <vt:lpstr>Why Use Scripting?</vt:lpstr>
      <vt:lpstr>Scripting in CWMS</vt:lpstr>
      <vt:lpstr>Scripting Components</vt:lpstr>
      <vt:lpstr>Script Editor</vt:lpstr>
      <vt:lpstr>Opening the Script Editor</vt:lpstr>
      <vt:lpstr>Script Editor – Tool Bar</vt:lpstr>
      <vt:lpstr>Script Editor – Tree Pane</vt:lpstr>
      <vt:lpstr>Script Editor – API Pane</vt:lpstr>
      <vt:lpstr>Script Editor – Editor Pane</vt:lpstr>
      <vt:lpstr>Script Editor – Editor Pane Details</vt:lpstr>
      <vt:lpstr>Script Editor – Action Buttons</vt:lpstr>
      <vt:lpstr>Script Selector</vt:lpstr>
      <vt:lpstr>Modeling Scripts Panel</vt:lpstr>
      <vt:lpstr>Modeling Scripts Panel</vt:lpstr>
      <vt:lpstr>Assigning Scripts To Time Series Icons</vt:lpstr>
      <vt:lpstr>Assigning Scripts To Time Series Icons</vt:lpstr>
      <vt:lpstr>Section 5 Review</vt:lpstr>
      <vt:lpstr>Scripting Language</vt:lpstr>
      <vt:lpstr>What is Jython?</vt:lpstr>
      <vt:lpstr>Jython Scripting Resources</vt:lpstr>
      <vt:lpstr>Questions Help additional Training</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Hurst, Oskar A CIV (USA)</dc:creator>
  <cp:lastModifiedBy>Hurst, Oskar A CIV (USA)</cp:lastModifiedBy>
  <cp:revision>9</cp:revision>
  <cp:lastPrinted>2018-01-15T19:15:36Z</cp:lastPrinted>
  <dcterms:created xsi:type="dcterms:W3CDTF">2025-02-04T22:43:55Z</dcterms:created>
  <dcterms:modified xsi:type="dcterms:W3CDTF">2025-02-12T00:58:01Z</dcterms:modified>
</cp:coreProperties>
</file>