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3.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4.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theme/theme5.xml" ContentType="application/vnd.openxmlformats-officedocument.theme+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theme/theme6.xml" ContentType="application/vnd.openxmlformats-officedocument.theme+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theme/theme7.xml" ContentType="application/vnd.openxmlformats-officedocument.theme+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media/image12.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847" r:id="rId2"/>
    <p:sldMasterId id="2147483703" r:id="rId3"/>
    <p:sldMasterId id="2147483731" r:id="rId4"/>
    <p:sldMasterId id="2147483759" r:id="rId5"/>
    <p:sldMasterId id="2147483788" r:id="rId6"/>
    <p:sldMasterId id="2147483816" r:id="rId7"/>
    <p:sldMasterId id="2147483844" r:id="rId8"/>
  </p:sldMasterIdLst>
  <p:notesMasterIdLst>
    <p:notesMasterId r:id="rId72"/>
  </p:notesMasterIdLst>
  <p:handoutMasterIdLst>
    <p:handoutMasterId r:id="rId73"/>
  </p:handoutMasterIdLst>
  <p:sldIdLst>
    <p:sldId id="479" r:id="rId9"/>
    <p:sldId id="293" r:id="rId10"/>
    <p:sldId id="334" r:id="rId11"/>
    <p:sldId id="328" r:id="rId12"/>
    <p:sldId id="408" r:id="rId13"/>
    <p:sldId id="406" r:id="rId14"/>
    <p:sldId id="412" r:id="rId15"/>
    <p:sldId id="414" r:id="rId16"/>
    <p:sldId id="411" r:id="rId17"/>
    <p:sldId id="407" r:id="rId18"/>
    <p:sldId id="409" r:id="rId19"/>
    <p:sldId id="420" r:id="rId20"/>
    <p:sldId id="415" r:id="rId21"/>
    <p:sldId id="416" r:id="rId22"/>
    <p:sldId id="353" r:id="rId23"/>
    <p:sldId id="401" r:id="rId24"/>
    <p:sldId id="404" r:id="rId25"/>
    <p:sldId id="403" r:id="rId26"/>
    <p:sldId id="402" r:id="rId27"/>
    <p:sldId id="363" r:id="rId28"/>
    <p:sldId id="417" r:id="rId29"/>
    <p:sldId id="354" r:id="rId30"/>
    <p:sldId id="364" r:id="rId31"/>
    <p:sldId id="365" r:id="rId32"/>
    <p:sldId id="366" r:id="rId33"/>
    <p:sldId id="367" r:id="rId34"/>
    <p:sldId id="418" r:id="rId35"/>
    <p:sldId id="368" r:id="rId36"/>
    <p:sldId id="419" r:id="rId37"/>
    <p:sldId id="369" r:id="rId38"/>
    <p:sldId id="370" r:id="rId39"/>
    <p:sldId id="371" r:id="rId40"/>
    <p:sldId id="376" r:id="rId41"/>
    <p:sldId id="377" r:id="rId42"/>
    <p:sldId id="378" r:id="rId43"/>
    <p:sldId id="374" r:id="rId44"/>
    <p:sldId id="375" r:id="rId45"/>
    <p:sldId id="372" r:id="rId46"/>
    <p:sldId id="373" r:id="rId47"/>
    <p:sldId id="355" r:id="rId48"/>
    <p:sldId id="482" r:id="rId49"/>
    <p:sldId id="381" r:id="rId50"/>
    <p:sldId id="382" r:id="rId51"/>
    <p:sldId id="383" r:id="rId52"/>
    <p:sldId id="356" r:id="rId53"/>
    <p:sldId id="384" r:id="rId54"/>
    <p:sldId id="385" r:id="rId55"/>
    <p:sldId id="386" r:id="rId56"/>
    <p:sldId id="391" r:id="rId57"/>
    <p:sldId id="387" r:id="rId58"/>
    <p:sldId id="388" r:id="rId59"/>
    <p:sldId id="390" r:id="rId60"/>
    <p:sldId id="389" r:id="rId61"/>
    <p:sldId id="392" r:id="rId62"/>
    <p:sldId id="393" r:id="rId63"/>
    <p:sldId id="394" r:id="rId64"/>
    <p:sldId id="396" r:id="rId65"/>
    <p:sldId id="397" r:id="rId66"/>
    <p:sldId id="395" r:id="rId67"/>
    <p:sldId id="357" r:id="rId68"/>
    <p:sldId id="398" r:id="rId69"/>
    <p:sldId id="399" r:id="rId70"/>
    <p:sldId id="480" r:id="rId71"/>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13" userDrawn="1">
          <p15:clr>
            <a:srgbClr val="A4A3A4"/>
          </p15:clr>
        </p15:guide>
        <p15:guide id="2" pos="932"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372" autoAdjust="0"/>
    <p:restoredTop sz="82853" autoAdjust="0"/>
  </p:normalViewPr>
  <p:slideViewPr>
    <p:cSldViewPr snapToGrid="0" showGuides="1">
      <p:cViewPr>
        <p:scale>
          <a:sx n="100" d="100"/>
          <a:sy n="100" d="100"/>
        </p:scale>
        <p:origin x="1302" y="450"/>
      </p:cViewPr>
      <p:guideLst>
        <p:guide orient="horz" pos="1013"/>
        <p:guide pos="932"/>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17" d="100"/>
          <a:sy n="117" d="100"/>
        </p:scale>
        <p:origin x="4944" y="12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42" Type="http://schemas.openxmlformats.org/officeDocument/2006/relationships/slide" Target="slides/slide34.xml"/><Relationship Id="rId47" Type="http://schemas.openxmlformats.org/officeDocument/2006/relationships/slide" Target="slides/slide39.xml"/><Relationship Id="rId63" Type="http://schemas.openxmlformats.org/officeDocument/2006/relationships/slide" Target="slides/slide55.xml"/><Relationship Id="rId68" Type="http://schemas.openxmlformats.org/officeDocument/2006/relationships/slide" Target="slides/slide60.xml"/><Relationship Id="rId16" Type="http://schemas.openxmlformats.org/officeDocument/2006/relationships/slide" Target="slides/slide8.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slide" Target="slides/slide58.xml"/><Relationship Id="rId74" Type="http://schemas.openxmlformats.org/officeDocument/2006/relationships/presProps" Target="presProps.xml"/><Relationship Id="rId5" Type="http://schemas.openxmlformats.org/officeDocument/2006/relationships/slideMaster" Target="slideMasters/slideMaster5.xml"/><Relationship Id="rId61" Type="http://schemas.openxmlformats.org/officeDocument/2006/relationships/slide" Target="slides/slide53.xml"/><Relationship Id="rId19" Type="http://schemas.openxmlformats.org/officeDocument/2006/relationships/slide" Target="slides/slide1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slide" Target="slides/slide61.xml"/><Relationship Id="rId77"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slide" Target="slides/slide43.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slide" Target="slides/slide62.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 Id="rId34" Type="http://schemas.openxmlformats.org/officeDocument/2006/relationships/slide" Target="slides/slide26.xml"/><Relationship Id="rId50" Type="http://schemas.openxmlformats.org/officeDocument/2006/relationships/slide" Target="slides/slide42.xml"/><Relationship Id="rId55" Type="http://schemas.openxmlformats.org/officeDocument/2006/relationships/slide" Target="slides/slide47.xml"/><Relationship Id="rId76" Type="http://schemas.openxmlformats.org/officeDocument/2006/relationships/theme" Target="theme/theme1.xml"/><Relationship Id="rId7" Type="http://schemas.openxmlformats.org/officeDocument/2006/relationships/slideMaster" Target="slideMasters/slideMaster7.xml"/><Relationship Id="rId71" Type="http://schemas.openxmlformats.org/officeDocument/2006/relationships/slide" Target="slides/slide63.xml"/><Relationship Id="rId2" Type="http://schemas.openxmlformats.org/officeDocument/2006/relationships/slideMaster" Target="slideMasters/slideMaster2.xml"/><Relationship Id="rId29" Type="http://schemas.openxmlformats.org/officeDocument/2006/relationships/slide" Target="slides/slide2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r>
              <a:rPr lang="en-US" dirty="0"/>
              <a:t>CWMS Graphics and Scripting</a:t>
            </a:r>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r>
              <a:rPr lang="en-US" dirty="0"/>
              <a:t>3.6 L-13</a:t>
            </a:r>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r>
              <a:rPr lang="en-US" dirty="0"/>
              <a:t>L-13/155-17/Perryman</a:t>
            </a:r>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9BB6545C-5A53-4513-BC43-363CF390E49C}" type="slidenum">
              <a:rPr lang="en-US" smtClean="0"/>
              <a:pPr/>
              <a:t>‹#›</a:t>
            </a:fld>
            <a:endParaRPr lang="en-US"/>
          </a:p>
        </p:txBody>
      </p:sp>
    </p:spTree>
    <p:extLst>
      <p:ext uri="{BB962C8B-B14F-4D97-AF65-F5344CB8AC3E}">
        <p14:creationId xmlns:p14="http://schemas.microsoft.com/office/powerpoint/2010/main" val="4124837894"/>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r>
              <a:rPr lang="en-US" dirty="0"/>
              <a:t>CWMS Graphics and Scripting	</a:t>
            </a:r>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r>
              <a:rPr lang="en-US" dirty="0"/>
              <a:t>3.5, L13</a:t>
            </a:r>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r>
              <a:rPr lang="en-US" dirty="0"/>
              <a:t>L-13/155-18/Perryman</a:t>
            </a:r>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CB1E0F5E-7EAE-42DB-800A-9566A142CBB2}" type="slidenum">
              <a:rPr lang="en-US" smtClean="0"/>
              <a:t>‹#›</a:t>
            </a:fld>
            <a:endParaRPr lang="en-US"/>
          </a:p>
        </p:txBody>
      </p:sp>
    </p:spTree>
    <p:extLst>
      <p:ext uri="{BB962C8B-B14F-4D97-AF65-F5344CB8AC3E}">
        <p14:creationId xmlns:p14="http://schemas.microsoft.com/office/powerpoint/2010/main" val="1953251837"/>
      </p:ext>
    </p:extLst>
  </p:cSld>
  <p:clrMap bg1="lt1" tx1="dk1" bg2="lt2" tx2="dk2" accent1="accent1" accent2="accent2" accent3="accent3" accent4="accent4" accent5="accent5" accent6="accent6" hlink="hlink" folHlink="folHlink"/>
  <p:hf/>
  <p:notesStyle>
    <a:lvl1pPr marL="228600" indent="-228600" algn="l" defTabSz="914400" rtl="0" eaLnBrk="1" latinLnBrk="0" hangingPunct="1">
      <a:buFont typeface="+mj-lt"/>
      <a:buAutoNum type="alphaUcPeriod"/>
      <a:defRPr sz="1200" kern="1200">
        <a:solidFill>
          <a:schemeClr val="tx1"/>
        </a:solidFill>
        <a:latin typeface="+mn-lt"/>
        <a:ea typeface="+mn-ea"/>
        <a:cs typeface="+mn-cs"/>
      </a:defRPr>
    </a:lvl1pPr>
    <a:lvl2pPr marL="457200" indent="-228600" algn="l" defTabSz="914400" rtl="0" eaLnBrk="1" latinLnBrk="0" hangingPunct="1">
      <a:buFont typeface="+mj-lt"/>
      <a:buAutoNum type="arabicPeriod"/>
      <a:defRPr sz="1200" kern="1200">
        <a:solidFill>
          <a:schemeClr val="tx1"/>
        </a:solidFill>
        <a:latin typeface="+mn-lt"/>
        <a:ea typeface="+mn-ea"/>
        <a:cs typeface="+mn-cs"/>
      </a:defRPr>
    </a:lvl2pPr>
    <a:lvl3pPr marL="685800" indent="-228600" algn="l" defTabSz="914400" rtl="0" eaLnBrk="1" latinLnBrk="0" hangingPunct="1">
      <a:buFont typeface="+mj-lt"/>
      <a:buAutoNum type="alphaLcPeriod"/>
      <a:defRPr sz="1200" kern="1200">
        <a:solidFill>
          <a:schemeClr val="tx1"/>
        </a:solidFill>
        <a:latin typeface="+mn-lt"/>
        <a:ea typeface="+mn-ea"/>
        <a:cs typeface="+mn-cs"/>
      </a:defRPr>
    </a:lvl3pPr>
    <a:lvl4pPr marL="914400" indent="-228600" algn="l" defTabSz="914400" rtl="0" eaLnBrk="1" latinLnBrk="0" hangingPunct="1">
      <a:buFont typeface="+mj-lt"/>
      <a:buAutoNum type="arabicParenR"/>
      <a:defRPr sz="1200" kern="1200">
        <a:solidFill>
          <a:schemeClr val="tx1"/>
        </a:solidFill>
        <a:latin typeface="+mn-lt"/>
        <a:ea typeface="+mn-ea"/>
        <a:cs typeface="+mn-cs"/>
      </a:defRPr>
    </a:lvl4pPr>
    <a:lvl5pPr marL="1143000" indent="-285750" algn="l" defTabSz="914400" rtl="0" eaLnBrk="1" latinLnBrk="0" hangingPunct="1">
      <a:buFont typeface="+mj-lt"/>
      <a:buAutoNum type="romanLcPeriod"/>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a:t>
            </a:fld>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r>
              <a:rPr lang="en-US" dirty="0"/>
              <a:t>Viewports are components that include axes, gridlines, and curves.</a:t>
            </a:r>
          </a:p>
          <a:p>
            <a:pPr lvl="2"/>
            <a:r>
              <a:rPr lang="en-US" dirty="0"/>
              <a:t>Plots can have multiple viewports.</a:t>
            </a:r>
          </a:p>
          <a:p>
            <a:pPr lvl="3"/>
            <a:r>
              <a:rPr lang="en-US" dirty="0"/>
              <a:t>Multiple viewports are always stacked vertically (one column, multiple rows)</a:t>
            </a:r>
          </a:p>
          <a:p>
            <a:pPr lvl="3"/>
            <a:r>
              <a:rPr lang="en-US" dirty="0"/>
              <a:t>Viewports are indexed by (row, column) with the top row being 1 and the column always being 1.</a:t>
            </a:r>
          </a:p>
          <a:p>
            <a:pPr lvl="2"/>
            <a:r>
              <a:rPr lang="en-US" dirty="0"/>
              <a:t>Viewports can show major and/or minor grid lines</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10</a:t>
            </a:fld>
            <a:endParaRPr lang="en-US"/>
          </a:p>
        </p:txBody>
      </p:sp>
    </p:spTree>
    <p:extLst>
      <p:ext uri="{BB962C8B-B14F-4D97-AF65-F5344CB8AC3E}">
        <p14:creationId xmlns:p14="http://schemas.microsoft.com/office/powerpoint/2010/main" val="3515407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r>
              <a:rPr lang="en-US" dirty="0"/>
              <a:t>Viewports are components that include axes, gridlines, and curves.</a:t>
            </a:r>
          </a:p>
          <a:p>
            <a:pPr lvl="2"/>
            <a:r>
              <a:rPr lang="en-US" dirty="0"/>
              <a:t>Plots can have multiple viewports.</a:t>
            </a:r>
          </a:p>
          <a:p>
            <a:pPr lvl="3"/>
            <a:r>
              <a:rPr lang="en-US" dirty="0"/>
              <a:t>Multiple viewports are always stacked vertically (one column, multiple rows)</a:t>
            </a:r>
          </a:p>
          <a:p>
            <a:pPr lvl="3"/>
            <a:r>
              <a:rPr lang="en-US" dirty="0"/>
              <a:t>Viewports are indexed by (row, column) with the top row being 1 and the column always being 1.</a:t>
            </a:r>
          </a:p>
          <a:p>
            <a:pPr lvl="2"/>
            <a:r>
              <a:rPr lang="en-US" dirty="0"/>
              <a:t>Viewports can show major and/or minor grid lines</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11</a:t>
            </a:fld>
            <a:endParaRPr lang="en-US"/>
          </a:p>
        </p:txBody>
      </p:sp>
    </p:spTree>
    <p:extLst>
      <p:ext uri="{BB962C8B-B14F-4D97-AF65-F5344CB8AC3E}">
        <p14:creationId xmlns:p14="http://schemas.microsoft.com/office/powerpoint/2010/main" val="10494225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r>
              <a:rPr lang="en-US" dirty="0"/>
              <a:t>Viewports are components that include axes, gridlines, and curves.</a:t>
            </a:r>
          </a:p>
          <a:p>
            <a:pPr lvl="2"/>
            <a:r>
              <a:rPr lang="en-US" dirty="0"/>
              <a:t>Plots can have multiple viewports.</a:t>
            </a:r>
          </a:p>
          <a:p>
            <a:pPr lvl="3"/>
            <a:r>
              <a:rPr lang="en-US" dirty="0"/>
              <a:t>Multiple viewports are always stacked vertically (one column, multiple rows)</a:t>
            </a:r>
          </a:p>
          <a:p>
            <a:pPr lvl="3"/>
            <a:r>
              <a:rPr lang="en-US" dirty="0"/>
              <a:t>Viewports are indexed by (row, column) with the top row being 1 and the column always being 1.</a:t>
            </a:r>
          </a:p>
          <a:p>
            <a:pPr lvl="2"/>
            <a:r>
              <a:rPr lang="en-US" dirty="0"/>
              <a:t>Viewports can show major and/or minor grid lines</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12</a:t>
            </a:fld>
            <a:endParaRPr lang="en-US"/>
          </a:p>
        </p:txBody>
      </p:sp>
    </p:spTree>
    <p:extLst>
      <p:ext uri="{BB962C8B-B14F-4D97-AF65-F5344CB8AC3E}">
        <p14:creationId xmlns:p14="http://schemas.microsoft.com/office/powerpoint/2010/main" val="5003250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r>
              <a:rPr lang="en-US" dirty="0"/>
              <a:t>Viewports are components that include axes, gridlines, and curves.</a:t>
            </a:r>
          </a:p>
          <a:p>
            <a:pPr lvl="2"/>
            <a:r>
              <a:rPr lang="en-US" dirty="0"/>
              <a:t>Plots can have multiple viewports.</a:t>
            </a:r>
          </a:p>
          <a:p>
            <a:pPr lvl="3"/>
            <a:r>
              <a:rPr lang="en-US" dirty="0"/>
              <a:t>Multiple viewports are always stacked vertically (one column, multiple rows)</a:t>
            </a:r>
          </a:p>
          <a:p>
            <a:pPr lvl="3"/>
            <a:r>
              <a:rPr lang="en-US" dirty="0"/>
              <a:t>Viewports are indexed by (row, column) with the top row being 1 and the column always being 1.</a:t>
            </a:r>
          </a:p>
          <a:p>
            <a:pPr lvl="2"/>
            <a:r>
              <a:rPr lang="en-US" dirty="0"/>
              <a:t>Viewports can show major and/or minor grid lines</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13</a:t>
            </a:fld>
            <a:endParaRPr lang="en-US"/>
          </a:p>
        </p:txBody>
      </p:sp>
    </p:spTree>
    <p:extLst>
      <p:ext uri="{BB962C8B-B14F-4D97-AF65-F5344CB8AC3E}">
        <p14:creationId xmlns:p14="http://schemas.microsoft.com/office/powerpoint/2010/main" val="25755742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r>
              <a:rPr lang="en-US" dirty="0"/>
              <a:t>Viewports are components that include axes, gridlines, and curves.</a:t>
            </a:r>
          </a:p>
          <a:p>
            <a:pPr lvl="2"/>
            <a:r>
              <a:rPr lang="en-US" dirty="0"/>
              <a:t>Plots can have multiple viewports.</a:t>
            </a:r>
          </a:p>
          <a:p>
            <a:pPr lvl="3"/>
            <a:r>
              <a:rPr lang="en-US" dirty="0"/>
              <a:t>Multiple viewports are always stacked vertically (one column, multiple rows)</a:t>
            </a:r>
          </a:p>
          <a:p>
            <a:pPr lvl="3"/>
            <a:r>
              <a:rPr lang="en-US" dirty="0"/>
              <a:t>Viewports are indexed by (row, column) with the top row being 1 and the column always being 1.</a:t>
            </a:r>
          </a:p>
          <a:p>
            <a:pPr lvl="2"/>
            <a:r>
              <a:rPr lang="en-US" dirty="0"/>
              <a:t>Viewports can show major and/or minor grid lines</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14</a:t>
            </a:fld>
            <a:endParaRPr lang="en-US"/>
          </a:p>
        </p:txBody>
      </p:sp>
    </p:spTree>
    <p:extLst>
      <p:ext uri="{BB962C8B-B14F-4D97-AF65-F5344CB8AC3E}">
        <p14:creationId xmlns:p14="http://schemas.microsoft.com/office/powerpoint/2010/main" val="37767541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2"/>
            </a:pPr>
            <a:r>
              <a:rPr lang="en-US" dirty="0"/>
              <a:t>Plot Components</a:t>
            </a:r>
          </a:p>
        </p:txBody>
      </p:sp>
      <p:sp>
        <p:nvSpPr>
          <p:cNvPr id="4" name="Slide Number Placeholder 3"/>
          <p:cNvSpPr>
            <a:spLocks noGrp="1"/>
          </p:cNvSpPr>
          <p:nvPr>
            <p:ph type="sldNum" sz="quarter" idx="10"/>
          </p:nvPr>
        </p:nvSpPr>
        <p:spPr/>
        <p:txBody>
          <a:bodyPr/>
          <a:lstStyle/>
          <a:p>
            <a:fld id="{CB1E0F5E-7EAE-42DB-800A-9566A142CBB2}" type="slidenum">
              <a:rPr lang="en-US" smtClean="0"/>
              <a:pPr/>
              <a:t>15</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6291619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r>
              <a:rPr lang="en-US" dirty="0"/>
              <a:t>Viewports are components that include axes, gridlines, and curves.</a:t>
            </a:r>
          </a:p>
          <a:p>
            <a:pPr lvl="2"/>
            <a:r>
              <a:rPr lang="en-US" dirty="0"/>
              <a:t>Plots can have multiple viewports.</a:t>
            </a:r>
          </a:p>
          <a:p>
            <a:pPr lvl="3"/>
            <a:r>
              <a:rPr lang="en-US" dirty="0"/>
              <a:t>Multiple viewports are always stacked vertically (one column, multiple rows)</a:t>
            </a:r>
          </a:p>
          <a:p>
            <a:pPr lvl="3"/>
            <a:r>
              <a:rPr lang="en-US" dirty="0"/>
              <a:t>Viewports are indexed by (row, column) with the top row being 1 and the column always being 1.</a:t>
            </a:r>
          </a:p>
          <a:p>
            <a:pPr lvl="2"/>
            <a:r>
              <a:rPr lang="en-US" dirty="0"/>
              <a:t>Viewports can show major and/or minor grid lines</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16</a:t>
            </a:fld>
            <a:endParaRPr lang="en-US"/>
          </a:p>
        </p:txBody>
      </p:sp>
    </p:spTree>
    <p:extLst>
      <p:ext uri="{BB962C8B-B14F-4D97-AF65-F5344CB8AC3E}">
        <p14:creationId xmlns:p14="http://schemas.microsoft.com/office/powerpoint/2010/main" val="29304456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buFont typeface="+mj-lt"/>
              <a:buAutoNum type="arabicPeriod" startAt="2"/>
            </a:pPr>
            <a:r>
              <a:rPr lang="en-US" dirty="0"/>
              <a:t>Axes show the scale for values and date/time.</a:t>
            </a:r>
          </a:p>
          <a:p>
            <a:pPr lvl="2"/>
            <a:r>
              <a:rPr lang="en-US" dirty="0"/>
              <a:t>Each viewport has two or three axes: one or two Y axes labeled Y1 (left) and Y2 (right), and an X axis labeled X1</a:t>
            </a:r>
          </a:p>
          <a:p>
            <a:pPr lvl="2"/>
            <a:r>
              <a:rPr lang="en-US" dirty="0"/>
              <a:t>A single X axis is shared by all viewports.</a:t>
            </a:r>
          </a:p>
          <a:p>
            <a:pPr lvl="2"/>
            <a:r>
              <a:rPr lang="en-US" dirty="0"/>
              <a:t>X axes can be numeric (e.g., ratings) or date/time (time series).</a:t>
            </a:r>
          </a:p>
          <a:p>
            <a:pPr lvl="3"/>
            <a:r>
              <a:rPr lang="en-US" dirty="0"/>
              <a:t>Numeric X axes can be linear, logarithmic, or probability</a:t>
            </a:r>
          </a:p>
          <a:p>
            <a:pPr lvl="2"/>
            <a:r>
              <a:rPr lang="en-US" dirty="0"/>
              <a:t>Y axes can only be numeric (linear or logarithmic)</a:t>
            </a:r>
          </a:p>
          <a:p>
            <a:pPr lvl="2"/>
            <a:r>
              <a:rPr lang="en-US" dirty="0"/>
              <a:t>Numeric axes can have labels, which default to parameter and unit.</a:t>
            </a:r>
          </a:p>
          <a:p>
            <a:pPr lvl="2"/>
            <a:r>
              <a:rPr lang="en-US" dirty="0"/>
              <a:t>Date/time axes can have 1, 2, or 3 levels of labeling.</a:t>
            </a:r>
          </a:p>
          <a:p>
            <a:pPr lvl="2"/>
            <a:r>
              <a:rPr lang="en-US" dirty="0"/>
              <a:t>Axes can show major and/or minor tic marks, which correspond with the major and minor viewport gridlines.</a:t>
            </a:r>
          </a:p>
          <a:p>
            <a:pPr lvl="1">
              <a:buAutoNum type="arabicPeriod" startAt="2"/>
            </a:pPr>
            <a:endParaRPr lang="en-US" dirty="0"/>
          </a:p>
          <a:p>
            <a:pPr lvl="1">
              <a:buAutoNum type="arabicPeriod" startAt="2"/>
            </a:pPr>
            <a:endParaRPr lang="en-US" dirty="0"/>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17</a:t>
            </a:fld>
            <a:endParaRPr lang="en-US"/>
          </a:p>
        </p:txBody>
      </p:sp>
    </p:spTree>
    <p:extLst>
      <p:ext uri="{BB962C8B-B14F-4D97-AF65-F5344CB8AC3E}">
        <p14:creationId xmlns:p14="http://schemas.microsoft.com/office/powerpoint/2010/main" val="19843618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buFont typeface="+mj-lt"/>
              <a:buAutoNum type="arabicPeriod" startAt="3"/>
            </a:pPr>
            <a:r>
              <a:rPr lang="en-US" dirty="0"/>
              <a:t>Curves are the datasets plotted in the viewports.</a:t>
            </a:r>
          </a:p>
          <a:p>
            <a:pPr lvl="2"/>
            <a:r>
              <a:rPr lang="en-US" dirty="0"/>
              <a:t>Each curve is associated with the Y1 or Y2 axis of the viewport.</a:t>
            </a:r>
          </a:p>
          <a:p>
            <a:pPr lvl="2"/>
            <a:r>
              <a:rPr lang="en-US" dirty="0"/>
              <a:t>Each Y axis can be associated with multiple curves of the same parameter and unit.</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18</a:t>
            </a:fld>
            <a:endParaRPr lang="en-US"/>
          </a:p>
        </p:txBody>
      </p:sp>
    </p:spTree>
    <p:extLst>
      <p:ext uri="{BB962C8B-B14F-4D97-AF65-F5344CB8AC3E}">
        <p14:creationId xmlns:p14="http://schemas.microsoft.com/office/powerpoint/2010/main" val="24851889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buFont typeface="+mj-lt"/>
              <a:buAutoNum type="arabicPeriod" startAt="4"/>
            </a:pPr>
            <a:r>
              <a:rPr lang="en-US" dirty="0"/>
              <a:t>The legend contains identifying items for each curve. Each item contains:</a:t>
            </a:r>
          </a:p>
          <a:p>
            <a:pPr lvl="2"/>
            <a:r>
              <a:rPr lang="en-US" dirty="0"/>
              <a:t>Line. The legend line has the same visual properties as the curve it identifies.</a:t>
            </a:r>
          </a:p>
          <a:p>
            <a:pPr lvl="2"/>
            <a:r>
              <a:rPr lang="en-US" dirty="0"/>
              <a:t>Label. For time series curves, the label is normally a concatenation of the location, version, and parameter of the dataset.</a:t>
            </a:r>
          </a:p>
          <a:p>
            <a:pPr lvl="2"/>
            <a:r>
              <a:rPr lang="en-US" dirty="0"/>
              <a:t>The legend can be placed in various locations in or outside the plot.</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19</a:t>
            </a:fld>
            <a:endParaRPr lang="en-US"/>
          </a:p>
        </p:txBody>
      </p:sp>
    </p:spTree>
    <p:extLst>
      <p:ext uri="{BB962C8B-B14F-4D97-AF65-F5344CB8AC3E}">
        <p14:creationId xmlns:p14="http://schemas.microsoft.com/office/powerpoint/2010/main" val="2388848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228600" indent="-228600">
              <a:buAutoNum type="alphaUcPeriod"/>
            </a:pPr>
            <a:r>
              <a:rPr lang="en-US" dirty="0"/>
              <a:t>Objectives</a:t>
            </a:r>
          </a:p>
          <a:p>
            <a:pPr marL="685800" lvl="1" indent="-228600">
              <a:buFont typeface="+mj-lt"/>
              <a:buAutoNum type="arabicPeriod"/>
            </a:pPr>
            <a:r>
              <a:rPr lang="en-US" dirty="0"/>
              <a:t>Identify graphics (plotting) capabilities in CWMS</a:t>
            </a:r>
          </a:p>
          <a:p>
            <a:pPr marL="685800" lvl="1" indent="-228600">
              <a:buFont typeface="+mj-lt"/>
              <a:buAutoNum type="arabicPeriod"/>
            </a:pPr>
            <a:r>
              <a:rPr lang="en-US" dirty="0"/>
              <a:t>Identify scripting capabilities in CWMS</a:t>
            </a:r>
          </a:p>
        </p:txBody>
      </p:sp>
      <p:sp>
        <p:nvSpPr>
          <p:cNvPr id="4" name="Slide Number Placeholder 3"/>
          <p:cNvSpPr>
            <a:spLocks noGrp="1"/>
          </p:cNvSpPr>
          <p:nvPr>
            <p:ph type="sldNum" sz="quarter" idx="10"/>
          </p:nvPr>
        </p:nvSpPr>
        <p:spPr/>
        <p:txBody>
          <a:bodyPr/>
          <a:lstStyle/>
          <a:p>
            <a:fld id="{CB1E0F5E-7EAE-42DB-800A-9566A142CBB2}" type="slidenum">
              <a:rPr lang="en-US" smtClean="0"/>
              <a:t>2</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3011446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buFont typeface="+mj-lt"/>
              <a:buAutoNum type="arabicPeriod" startAt="5"/>
            </a:pPr>
            <a:r>
              <a:rPr lang="en-US" dirty="0"/>
              <a:t>A tool bar is found in each plot. The tool bar contains:</a:t>
            </a:r>
          </a:p>
          <a:p>
            <a:pPr lvl="2"/>
            <a:r>
              <a:rPr lang="en-US" dirty="0"/>
              <a:t>Select tool. This is used to select components of the plot for editing. To edit a component, right-click on it.</a:t>
            </a:r>
          </a:p>
          <a:p>
            <a:pPr lvl="2"/>
            <a:r>
              <a:rPr lang="en-US" dirty="0"/>
              <a:t>Zoom too. This tool is used to zoom-in viewports by dragging the extents to fill the plot. Right-click to zoom-out.</a:t>
            </a:r>
          </a:p>
        </p:txBody>
      </p:sp>
      <p:sp>
        <p:nvSpPr>
          <p:cNvPr id="4" name="Slide Number Placeholder 3"/>
          <p:cNvSpPr>
            <a:spLocks noGrp="1"/>
          </p:cNvSpPr>
          <p:nvPr>
            <p:ph type="sldNum" sz="quarter" idx="10"/>
          </p:nvPr>
        </p:nvSpPr>
        <p:spPr/>
        <p:txBody>
          <a:bodyPr/>
          <a:lstStyle/>
          <a:p>
            <a:fld id="{CB1E0F5E-7EAE-42DB-800A-9566A142CBB2}" type="slidenum">
              <a:rPr lang="en-US" smtClean="0"/>
              <a:pPr/>
              <a:t>20</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5853487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t>21</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9646906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3"/>
            </a:pPr>
            <a:r>
              <a:rPr lang="en-US" dirty="0"/>
              <a:t>Customizing Plots</a:t>
            </a:r>
          </a:p>
        </p:txBody>
      </p:sp>
      <p:sp>
        <p:nvSpPr>
          <p:cNvPr id="4" name="Slide Number Placeholder 3"/>
          <p:cNvSpPr>
            <a:spLocks noGrp="1"/>
          </p:cNvSpPr>
          <p:nvPr>
            <p:ph type="sldNum" sz="quarter" idx="10"/>
          </p:nvPr>
        </p:nvSpPr>
        <p:spPr/>
        <p:txBody>
          <a:bodyPr/>
          <a:lstStyle/>
          <a:p>
            <a:fld id="{CB1E0F5E-7EAE-42DB-800A-9566A142CBB2}" type="slidenum">
              <a:rPr lang="en-US" smtClean="0"/>
              <a:t>22</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3965793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r>
              <a:rPr lang="en-US" dirty="0"/>
              <a:t>Arranging the Plot</a:t>
            </a:r>
          </a:p>
          <a:p>
            <a:pPr lvl="2"/>
            <a:r>
              <a:rPr lang="en-US" dirty="0"/>
              <a:t>Select “</a:t>
            </a:r>
            <a:r>
              <a:rPr lang="en-US" dirty="0" err="1"/>
              <a:t>Edit</a:t>
            </a:r>
            <a:r>
              <a:rPr lang="en-US" dirty="0" err="1">
                <a:sym typeface="Wingdings" panose="05000000000000000000" pitchFamily="2" charset="2"/>
              </a:rPr>
              <a:t>Configure</a:t>
            </a:r>
            <a:r>
              <a:rPr lang="en-US" dirty="0">
                <a:sym typeface="Wingdings" panose="05000000000000000000" pitchFamily="2" charset="2"/>
              </a:rPr>
              <a:t> Plot Layout…” from plot menu bar.</a:t>
            </a:r>
          </a:p>
          <a:p>
            <a:pPr lvl="2"/>
            <a:r>
              <a:rPr lang="en-US" dirty="0">
                <a:sym typeface="Wingdings" panose="05000000000000000000" pitchFamily="2" charset="2"/>
              </a:rPr>
              <a:t>Opens “Configure Plot” dialog which allows you to:</a:t>
            </a:r>
          </a:p>
          <a:p>
            <a:pPr lvl="3"/>
            <a:r>
              <a:rPr lang="en-US" dirty="0">
                <a:sym typeface="Wingdings" panose="05000000000000000000" pitchFamily="2" charset="2"/>
              </a:rPr>
              <a:t>Control the number, order, and relative sizes of viewports.</a:t>
            </a:r>
          </a:p>
          <a:p>
            <a:pPr lvl="3"/>
            <a:r>
              <a:rPr lang="en-US" dirty="0">
                <a:sym typeface="Wingdings" panose="05000000000000000000" pitchFamily="2" charset="2"/>
              </a:rPr>
              <a:t>Add, remove, and reverse Y axes.</a:t>
            </a:r>
          </a:p>
          <a:p>
            <a:pPr lvl="2"/>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23</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5063486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2"/>
            </a:pPr>
            <a:r>
              <a:rPr lang="en-US" dirty="0"/>
              <a:t>Managing Viewports</a:t>
            </a:r>
          </a:p>
          <a:p>
            <a:pPr lvl="2"/>
            <a:r>
              <a:rPr lang="en-US" dirty="0"/>
              <a:t>Select “</a:t>
            </a:r>
            <a:r>
              <a:rPr lang="en-US" dirty="0" err="1"/>
              <a:t>Edit</a:t>
            </a:r>
            <a:r>
              <a:rPr lang="en-US" dirty="0" err="1">
                <a:sym typeface="Wingdings" panose="05000000000000000000" pitchFamily="2" charset="2"/>
              </a:rPr>
              <a:t>Add</a:t>
            </a:r>
            <a:r>
              <a:rPr lang="en-US" dirty="0">
                <a:sym typeface="Wingdings" panose="05000000000000000000" pitchFamily="2" charset="2"/>
              </a:rPr>
              <a:t> Viewport” or “</a:t>
            </a:r>
            <a:r>
              <a:rPr lang="en-US" dirty="0" err="1">
                <a:sym typeface="Wingdings" panose="05000000000000000000" pitchFamily="2" charset="2"/>
              </a:rPr>
              <a:t>EditRemove</a:t>
            </a:r>
            <a:r>
              <a:rPr lang="en-US" dirty="0">
                <a:sym typeface="Wingdings" panose="05000000000000000000" pitchFamily="2" charset="2"/>
              </a:rPr>
              <a:t> Viewport” from the Configure Plot menu bar to add or remove viewports</a:t>
            </a:r>
          </a:p>
          <a:p>
            <a:pPr lvl="2"/>
            <a:r>
              <a:rPr lang="en-US" dirty="0">
                <a:sym typeface="Wingdings" panose="05000000000000000000" pitchFamily="2" charset="2"/>
              </a:rPr>
              <a:t>Select “</a:t>
            </a:r>
            <a:r>
              <a:rPr lang="en-US" dirty="0" err="1">
                <a:sym typeface="Wingdings" panose="05000000000000000000" pitchFamily="2" charset="2"/>
              </a:rPr>
              <a:t>EditSet</a:t>
            </a:r>
            <a:r>
              <a:rPr lang="en-US" dirty="0">
                <a:sym typeface="Wingdings" panose="05000000000000000000" pitchFamily="2" charset="2"/>
              </a:rPr>
              <a:t> Viewport Weights…” to open the “Set Viewport Weights” dialog, which lets you set the relative sizes (height) of viewports (Must sum to 100%)</a:t>
            </a:r>
          </a:p>
          <a:p>
            <a:pPr lvl="2"/>
            <a:r>
              <a:rPr lang="en-US" dirty="0">
                <a:sym typeface="Wingdings" panose="05000000000000000000" pitchFamily="2" charset="2"/>
              </a:rPr>
              <a:t>Select a viewport and use the up or down button to reorder the viewports.</a:t>
            </a: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24</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6918481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3"/>
            </a:pPr>
            <a:r>
              <a:rPr lang="en-US" dirty="0"/>
              <a:t>Managing Y Axes</a:t>
            </a:r>
          </a:p>
          <a:p>
            <a:pPr lvl="2"/>
            <a:r>
              <a:rPr lang="en-US" dirty="0"/>
              <a:t>Select a viewport and then select “</a:t>
            </a:r>
            <a:r>
              <a:rPr lang="en-US" dirty="0" err="1"/>
              <a:t>Edit</a:t>
            </a:r>
            <a:r>
              <a:rPr lang="en-US" dirty="0" err="1">
                <a:sym typeface="Wingdings" panose="05000000000000000000" pitchFamily="2" charset="2"/>
              </a:rPr>
              <a:t>Add</a:t>
            </a:r>
            <a:r>
              <a:rPr lang="en-US" dirty="0">
                <a:sym typeface="Wingdings" panose="05000000000000000000" pitchFamily="2" charset="2"/>
              </a:rPr>
              <a:t> Axis” from the “Configure Plot” menu bar to add a Y axis.</a:t>
            </a:r>
          </a:p>
          <a:p>
            <a:pPr lvl="2"/>
            <a:r>
              <a:rPr lang="en-US" dirty="0"/>
              <a:t>Select an axis and then select “</a:t>
            </a:r>
            <a:r>
              <a:rPr lang="en-US" dirty="0" err="1"/>
              <a:t>Edit</a:t>
            </a:r>
            <a:r>
              <a:rPr lang="en-US" dirty="0" err="1">
                <a:sym typeface="Wingdings" panose="05000000000000000000" pitchFamily="2" charset="2"/>
              </a:rPr>
              <a:t>Remove</a:t>
            </a:r>
            <a:r>
              <a:rPr lang="en-US" dirty="0">
                <a:sym typeface="Wingdings" panose="05000000000000000000" pitchFamily="2" charset="2"/>
              </a:rPr>
              <a:t> Axis” from the “Configure Plot” menu bar to remove a Y axis.</a:t>
            </a:r>
          </a:p>
          <a:p>
            <a:pPr lvl="2"/>
            <a:r>
              <a:rPr lang="en-US" dirty="0">
                <a:sym typeface="Wingdings" panose="05000000000000000000" pitchFamily="2" charset="2"/>
              </a:rPr>
              <a:t>Select an axis and then click on the up or down button to reorder axes.</a:t>
            </a:r>
          </a:p>
          <a:p>
            <a:pPr lvl="3"/>
            <a:r>
              <a:rPr lang="en-US" dirty="0">
                <a:sym typeface="Wingdings" panose="05000000000000000000" pitchFamily="2" charset="2"/>
              </a:rPr>
              <a:t>You can move viewport (2,1) left axis up and it becomes a secondary axis for viewport (1,1) and removed viewport (2,1)</a:t>
            </a:r>
          </a:p>
          <a:p>
            <a:pPr lvl="2"/>
            <a:r>
              <a:rPr lang="en-US" dirty="0">
                <a:sym typeface="Wingdings" panose="05000000000000000000" pitchFamily="2" charset="2"/>
              </a:rPr>
              <a:t>Right-click on an axis and select “Reverse” from the context menu to reverse an axis.</a:t>
            </a:r>
          </a:p>
          <a:p>
            <a:pPr lvl="2"/>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25</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9216080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4"/>
            </a:pPr>
            <a:r>
              <a:rPr lang="en-US" dirty="0"/>
              <a:t>Adding Callouts and Marker Lines</a:t>
            </a:r>
          </a:p>
          <a:p>
            <a:pPr lvl="2"/>
            <a:r>
              <a:rPr lang="en-US" dirty="0"/>
              <a:t>Add a callout by right-clicking on a curve and selecting “Add Callout” from context menu.</a:t>
            </a:r>
          </a:p>
          <a:p>
            <a:pPr lvl="3"/>
            <a:r>
              <a:rPr lang="en-US" dirty="0"/>
              <a:t>Cannot be edited</a:t>
            </a:r>
          </a:p>
          <a:p>
            <a:pPr lvl="2"/>
            <a:r>
              <a:rPr lang="en-US" dirty="0"/>
              <a:t>Add a marker line by right-clicking in a viewport and selecting “Add Marker” from the context menu.</a:t>
            </a:r>
          </a:p>
          <a:p>
            <a:pPr lvl="3"/>
            <a:r>
              <a:rPr lang="en-US" dirty="0"/>
              <a:t>Adding a marker line on the X axis of a viewport will not add the marker line to all viewports.</a:t>
            </a:r>
          </a:p>
          <a:p>
            <a:pPr lvl="3"/>
            <a:r>
              <a:rPr lang="en-US" dirty="0"/>
              <a:t>Can edit line style, location and label</a:t>
            </a:r>
          </a:p>
        </p:txBody>
      </p:sp>
      <p:sp>
        <p:nvSpPr>
          <p:cNvPr id="4" name="Slide Number Placeholder 3"/>
          <p:cNvSpPr>
            <a:spLocks noGrp="1"/>
          </p:cNvSpPr>
          <p:nvPr>
            <p:ph type="sldNum" sz="quarter" idx="10"/>
          </p:nvPr>
        </p:nvSpPr>
        <p:spPr/>
        <p:txBody>
          <a:bodyPr/>
          <a:lstStyle/>
          <a:p>
            <a:fld id="{CB1E0F5E-7EAE-42DB-800A-9566A142CBB2}" type="slidenum">
              <a:rPr lang="en-US" smtClean="0"/>
              <a:pPr/>
              <a:t>26</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6364602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4"/>
            </a:pPr>
            <a:r>
              <a:rPr lang="en-US" dirty="0"/>
              <a:t>Adding Callouts and Marker Lines</a:t>
            </a:r>
          </a:p>
          <a:p>
            <a:pPr lvl="2"/>
            <a:r>
              <a:rPr lang="en-US" dirty="0"/>
              <a:t>Add a callout by right-clicking on a curve and selecting “Add Callout” from context menu.</a:t>
            </a:r>
          </a:p>
          <a:p>
            <a:pPr lvl="3"/>
            <a:r>
              <a:rPr lang="en-US" dirty="0"/>
              <a:t>Cannot be edited</a:t>
            </a:r>
          </a:p>
          <a:p>
            <a:pPr lvl="2"/>
            <a:r>
              <a:rPr lang="en-US" dirty="0"/>
              <a:t>Add a marker line by right-clicking in a viewport and selecting “Add Marker” from the context menu.</a:t>
            </a:r>
          </a:p>
          <a:p>
            <a:pPr lvl="3"/>
            <a:r>
              <a:rPr lang="en-US" dirty="0"/>
              <a:t>Adding a marker line on the X axis of a viewport will not add the marker line to all viewports.</a:t>
            </a:r>
          </a:p>
          <a:p>
            <a:pPr lvl="3"/>
            <a:r>
              <a:rPr lang="en-US" dirty="0"/>
              <a:t>Can edit line style, location and label</a:t>
            </a:r>
          </a:p>
        </p:txBody>
      </p:sp>
      <p:sp>
        <p:nvSpPr>
          <p:cNvPr id="4" name="Slide Number Placeholder 3"/>
          <p:cNvSpPr>
            <a:spLocks noGrp="1"/>
          </p:cNvSpPr>
          <p:nvPr>
            <p:ph type="sldNum" sz="quarter" idx="10"/>
          </p:nvPr>
        </p:nvSpPr>
        <p:spPr/>
        <p:txBody>
          <a:bodyPr/>
          <a:lstStyle/>
          <a:p>
            <a:fld id="{CB1E0F5E-7EAE-42DB-800A-9566A142CBB2}" type="slidenum">
              <a:rPr lang="en-US" smtClean="0"/>
              <a:pPr/>
              <a:t>27</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326405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t>28</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8674193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t>29</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8943166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228600" indent="-228600">
              <a:buAutoNum type="alphaUcPeriod" startAt="2"/>
            </a:pPr>
            <a:r>
              <a:rPr lang="en-US" dirty="0"/>
              <a:t>Outline</a:t>
            </a:r>
          </a:p>
          <a:p>
            <a:pPr marL="685800" lvl="1" indent="-228600">
              <a:buFont typeface="+mj-lt"/>
              <a:buAutoNum type="arabicPeriod"/>
            </a:pPr>
            <a:r>
              <a:rPr lang="en-US" dirty="0"/>
              <a:t>Creating</a:t>
            </a:r>
            <a:r>
              <a:rPr lang="en-US" baseline="0" dirty="0"/>
              <a:t> Plots</a:t>
            </a:r>
          </a:p>
          <a:p>
            <a:pPr marL="685800" lvl="1" indent="-228600">
              <a:buFont typeface="+mj-lt"/>
              <a:buAutoNum type="arabicPeriod"/>
            </a:pPr>
            <a:r>
              <a:rPr lang="en-US" baseline="0" dirty="0"/>
              <a:t>Plot Components</a:t>
            </a:r>
          </a:p>
          <a:p>
            <a:pPr marL="685800" lvl="1" indent="-228600">
              <a:buFont typeface="+mj-lt"/>
              <a:buAutoNum type="arabicPeriod"/>
            </a:pPr>
            <a:r>
              <a:rPr lang="en-US" baseline="0" dirty="0"/>
              <a:t>Customizing Plots</a:t>
            </a:r>
          </a:p>
          <a:p>
            <a:pPr marL="685800" lvl="1" indent="-228600">
              <a:buFont typeface="+mj-lt"/>
              <a:buAutoNum type="arabicPeriod"/>
            </a:pPr>
            <a:r>
              <a:rPr lang="en-US" baseline="0" dirty="0"/>
              <a:t>Uses for Scripting</a:t>
            </a:r>
          </a:p>
          <a:p>
            <a:pPr marL="685800" lvl="1" indent="-228600">
              <a:buFont typeface="+mj-lt"/>
              <a:buAutoNum type="arabicPeriod"/>
            </a:pPr>
            <a:r>
              <a:rPr lang="en-US" baseline="0" dirty="0"/>
              <a:t>Scripting Components</a:t>
            </a:r>
          </a:p>
          <a:p>
            <a:pPr marL="685800" lvl="1" indent="-228600">
              <a:buFont typeface="+mj-lt"/>
              <a:buAutoNum type="arabicPeriod"/>
            </a:pPr>
            <a:r>
              <a:rPr lang="en-US" baseline="0" dirty="0"/>
              <a:t>Scripting Language</a:t>
            </a: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t>3</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12054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Mention that you can also right click within the legend or top viewport to also get to these specific properties</a:t>
            </a:r>
          </a:p>
          <a:p>
            <a:pPr marL="171450" indent="-171450">
              <a:buFont typeface="Arial" panose="020B0604020202020204" pitchFamily="34" charset="0"/>
              <a:buChar char="•"/>
            </a:pPr>
            <a:r>
              <a:rPr lang="en-US" dirty="0"/>
              <a:t>If too close to graph, will edit spacing.</a:t>
            </a:r>
          </a:p>
        </p:txBody>
      </p:sp>
      <p:sp>
        <p:nvSpPr>
          <p:cNvPr id="4" name="Slide Number Placeholder 3"/>
          <p:cNvSpPr>
            <a:spLocks noGrp="1"/>
          </p:cNvSpPr>
          <p:nvPr>
            <p:ph type="sldNum" sz="quarter" idx="10"/>
          </p:nvPr>
        </p:nvSpPr>
        <p:spPr/>
        <p:txBody>
          <a:bodyPr/>
          <a:lstStyle/>
          <a:p>
            <a:fld id="{CB1E0F5E-7EAE-42DB-800A-9566A142CBB2}" type="slidenum">
              <a:rPr lang="en-US" smtClean="0"/>
              <a:pPr/>
              <a:t>30</a:t>
            </a:fld>
            <a:endParaRPr lang="en-US"/>
          </a:p>
        </p:txBody>
      </p:sp>
      <p:sp>
        <p:nvSpPr>
          <p:cNvPr id="13" name="Slide Image Placeholder 12"/>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6204819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t>31</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59299236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6"/>
            </a:pPr>
            <a:r>
              <a:rPr lang="en-US" dirty="0"/>
              <a:t>Plot Properties Editor</a:t>
            </a:r>
          </a:p>
          <a:p>
            <a:pPr lvl="2"/>
            <a:r>
              <a:rPr lang="en-US" dirty="0"/>
              <a:t>Select “</a:t>
            </a:r>
            <a:r>
              <a:rPr lang="en-US" dirty="0" err="1"/>
              <a:t>Edit</a:t>
            </a:r>
            <a:r>
              <a:rPr lang="en-US" dirty="0" err="1">
                <a:sym typeface="Wingdings" panose="05000000000000000000" pitchFamily="2" charset="2"/>
              </a:rPr>
              <a:t>Plot</a:t>
            </a:r>
            <a:r>
              <a:rPr lang="en-US" dirty="0">
                <a:sym typeface="Wingdings" panose="05000000000000000000" pitchFamily="2" charset="2"/>
              </a:rPr>
              <a:t> Properties” from the plot menu bar to open the Properties dialog.</a:t>
            </a:r>
          </a:p>
          <a:p>
            <a:pPr lvl="2"/>
            <a:r>
              <a:rPr lang="en-US" dirty="0">
                <a:sym typeface="Wingdings" panose="05000000000000000000" pitchFamily="2" charset="2"/>
              </a:rPr>
              <a:t>Every editor available by right-clicking on plot components is also available in this dialog.</a:t>
            </a:r>
          </a:p>
          <a:p>
            <a:pPr lvl="2"/>
            <a:r>
              <a:rPr lang="en-US" dirty="0">
                <a:sym typeface="Wingdings" panose="05000000000000000000" pitchFamily="2" charset="2"/>
              </a:rPr>
              <a:t>Each tab contains a component editor</a:t>
            </a:r>
          </a:p>
          <a:p>
            <a:pPr lvl="2"/>
            <a:r>
              <a:rPr lang="en-US" dirty="0">
                <a:sym typeface="Wingdings" panose="05000000000000000000" pitchFamily="2" charset="2"/>
              </a:rPr>
              <a:t>Specific viewports and curves are selected from lists at the top of the dialog.</a:t>
            </a:r>
          </a:p>
          <a:p>
            <a:pPr lvl="2"/>
            <a:r>
              <a:rPr lang="en-US" dirty="0">
                <a:sym typeface="Wingdings" panose="05000000000000000000" pitchFamily="2" charset="2"/>
              </a:rPr>
              <a:t>Like edits made via right-clicking on components, the edits apply only to the current plot.</a:t>
            </a: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32</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0551076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7"/>
            </a:pPr>
            <a:r>
              <a:rPr lang="en-US" dirty="0"/>
              <a:t>Templates </a:t>
            </a:r>
          </a:p>
          <a:p>
            <a:pPr lvl="2"/>
            <a:r>
              <a:rPr lang="en-US" dirty="0"/>
              <a:t>Templates can save all edits to a plot made using the previous methods so they can be applied to another plot</a:t>
            </a:r>
          </a:p>
          <a:p>
            <a:pPr lvl="3"/>
            <a:r>
              <a:rPr lang="en-US" dirty="0"/>
              <a:t>Select “</a:t>
            </a:r>
            <a:r>
              <a:rPr lang="en-US" dirty="0" err="1"/>
              <a:t>File</a:t>
            </a:r>
            <a:r>
              <a:rPr lang="en-US" dirty="0" err="1">
                <a:sym typeface="Wingdings" panose="05000000000000000000" pitchFamily="2" charset="2"/>
              </a:rPr>
              <a:t>Save</a:t>
            </a:r>
            <a:r>
              <a:rPr lang="en-US" dirty="0">
                <a:sym typeface="Wingdings" panose="05000000000000000000" pitchFamily="2" charset="2"/>
              </a:rPr>
              <a:t> Template…” from the plot menu bar to save a template to a file.</a:t>
            </a:r>
          </a:p>
          <a:p>
            <a:pPr lvl="3"/>
            <a:r>
              <a:rPr lang="en-US" dirty="0">
                <a:sym typeface="Wingdings" panose="05000000000000000000" pitchFamily="2" charset="2"/>
              </a:rPr>
              <a:t>To apply the same edits to another plot, select “</a:t>
            </a:r>
            <a:r>
              <a:rPr lang="en-US" dirty="0" err="1">
                <a:sym typeface="Wingdings" panose="05000000000000000000" pitchFamily="2" charset="2"/>
              </a:rPr>
              <a:t>FileApply</a:t>
            </a:r>
            <a:r>
              <a:rPr lang="en-US" dirty="0">
                <a:sym typeface="Wingdings" panose="05000000000000000000" pitchFamily="2" charset="2"/>
              </a:rPr>
              <a:t> Template…” from the plot menu bar.</a:t>
            </a:r>
          </a:p>
          <a:p>
            <a:pPr lvl="3"/>
            <a:r>
              <a:rPr lang="en-US" dirty="0">
                <a:sym typeface="Wingdings" panose="05000000000000000000" pitchFamily="2" charset="2"/>
              </a:rPr>
              <a:t>Templates are intended to be applied only to plots similar to the one the template was created from (same parameters and number of curves).</a:t>
            </a: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33</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4681813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8"/>
            </a:pPr>
            <a:r>
              <a:rPr lang="en-US" dirty="0"/>
              <a:t>Templates in Time Series Icon Layers</a:t>
            </a:r>
          </a:p>
          <a:p>
            <a:pPr lvl="2"/>
            <a:r>
              <a:rPr lang="en-US" dirty="0"/>
              <a:t>Customize a plot opened from a time series icon, and save the customization as a template.</a:t>
            </a:r>
          </a:p>
          <a:p>
            <a:pPr lvl="2"/>
            <a:r>
              <a:rPr lang="en-US" dirty="0"/>
              <a:t>Open the Map Layers dialog from the Setup tab.</a:t>
            </a:r>
          </a:p>
          <a:p>
            <a:pPr lvl="2"/>
            <a:r>
              <a:rPr lang="en-US" dirty="0"/>
              <a:t>Right-click on the desired time series icon layer and select “Properties” from the context menu.</a:t>
            </a:r>
          </a:p>
          <a:p>
            <a:pPr lvl="2"/>
            <a:r>
              <a:rPr lang="en-US" dirty="0"/>
              <a:t>Use the “Template” tab on the Time Series Icon Layer Properties dialog to select the template.</a:t>
            </a:r>
          </a:p>
        </p:txBody>
      </p:sp>
      <p:sp>
        <p:nvSpPr>
          <p:cNvPr id="4" name="Slide Number Placeholder 3"/>
          <p:cNvSpPr>
            <a:spLocks noGrp="1"/>
          </p:cNvSpPr>
          <p:nvPr>
            <p:ph type="sldNum" sz="quarter" idx="10"/>
          </p:nvPr>
        </p:nvSpPr>
        <p:spPr/>
        <p:txBody>
          <a:bodyPr/>
          <a:lstStyle/>
          <a:p>
            <a:fld id="{CB1E0F5E-7EAE-42DB-800A-9566A142CBB2}" type="slidenum">
              <a:rPr lang="en-US" smtClean="0"/>
              <a:pPr/>
              <a:t>34</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8427276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1E0F5E-7EAE-42DB-800A-9566A142CBB2}" type="slidenum">
              <a:rPr lang="en-US" smtClean="0"/>
              <a:t>35</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405411179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9"/>
            </a:pPr>
            <a:r>
              <a:rPr lang="en-US" dirty="0"/>
              <a:t>Default Plot Properties</a:t>
            </a:r>
          </a:p>
          <a:p>
            <a:pPr lvl="2"/>
            <a:r>
              <a:rPr lang="en-US" dirty="0"/>
              <a:t>Default plot properties are user-editable properties that are applied to future plots only.</a:t>
            </a:r>
          </a:p>
          <a:p>
            <a:pPr lvl="2"/>
            <a:r>
              <a:rPr lang="en-US" dirty="0"/>
              <a:t>Default plot properties are specified using a dialog that resembles the plot properties editor.</a:t>
            </a:r>
          </a:p>
          <a:p>
            <a:pPr lvl="3"/>
            <a:r>
              <a:rPr lang="en-US" dirty="0"/>
              <a:t>Default line styles are not specified in this editor.</a:t>
            </a:r>
          </a:p>
          <a:p>
            <a:pPr lvl="2"/>
            <a:r>
              <a:rPr lang="en-US" dirty="0"/>
              <a:t>Each tab of the editor saves the specified defaults to a file in the C:\Users\&lt;username&gt;\.gfx2d\ directory.</a:t>
            </a:r>
          </a:p>
          <a:p>
            <a:pPr lvl="2"/>
            <a:r>
              <a:rPr lang="en-US" dirty="0"/>
              <a:t>Individual edits cannot be undone, but deleting a tab’s data file restores the program defaults for that tab.</a:t>
            </a:r>
          </a:p>
          <a:p>
            <a:pPr lvl="2"/>
            <a:r>
              <a:rPr lang="en-US" dirty="0"/>
              <a:t>Default plot properties can be exported to, and imported from, zip files.</a:t>
            </a:r>
          </a:p>
        </p:txBody>
      </p:sp>
      <p:sp>
        <p:nvSpPr>
          <p:cNvPr id="4" name="Slide Number Placeholder 3"/>
          <p:cNvSpPr>
            <a:spLocks noGrp="1"/>
          </p:cNvSpPr>
          <p:nvPr>
            <p:ph type="sldNum" sz="quarter" idx="10"/>
          </p:nvPr>
        </p:nvSpPr>
        <p:spPr/>
        <p:txBody>
          <a:bodyPr/>
          <a:lstStyle/>
          <a:p>
            <a:fld id="{CB1E0F5E-7EAE-42DB-800A-9566A142CBB2}" type="slidenum">
              <a:rPr lang="en-US" smtClean="0"/>
              <a:pPr/>
              <a:t>36</a:t>
            </a:fld>
            <a:endParaRPr lang="en-US"/>
          </a:p>
        </p:txBody>
      </p:sp>
      <p:sp>
        <p:nvSpPr>
          <p:cNvPr id="10" name="Slide Image Placeholder 9"/>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1285235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10"/>
            </a:pPr>
            <a:r>
              <a:rPr lang="en-US" dirty="0"/>
              <a:t>Default Plot Properties Editor</a:t>
            </a:r>
          </a:p>
          <a:p>
            <a:pPr lvl="2"/>
            <a:r>
              <a:rPr lang="en-US" dirty="0"/>
              <a:t>Select “</a:t>
            </a:r>
            <a:r>
              <a:rPr lang="en-US" dirty="0" err="1"/>
              <a:t>Edit</a:t>
            </a:r>
            <a:r>
              <a:rPr lang="en-US" dirty="0" err="1">
                <a:sym typeface="Wingdings" panose="05000000000000000000" pitchFamily="2" charset="2"/>
              </a:rPr>
              <a:t>Default</a:t>
            </a:r>
            <a:r>
              <a:rPr lang="en-US" dirty="0">
                <a:sym typeface="Wingdings" panose="05000000000000000000" pitchFamily="2" charset="2"/>
              </a:rPr>
              <a:t> Plot Properties” from the plot menu bar to open the Default Plot Properties dialog.</a:t>
            </a: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37</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21521249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11"/>
            </a:pPr>
            <a:r>
              <a:rPr lang="en-US" dirty="0"/>
              <a:t>Default Line Styles</a:t>
            </a:r>
          </a:p>
          <a:p>
            <a:pPr lvl="2"/>
            <a:r>
              <a:rPr lang="en-US" dirty="0"/>
              <a:t>Default line styles are user-editable default properties for curves based on parameter, date type, and order.</a:t>
            </a:r>
          </a:p>
          <a:p>
            <a:pPr lvl="2"/>
            <a:r>
              <a:rPr lang="en-US" dirty="0"/>
              <a:t>Default styles will not be applied to any open plots, but only be applied to future plots.</a:t>
            </a:r>
          </a:p>
          <a:p>
            <a:pPr lvl="2"/>
            <a:r>
              <a:rPr lang="en-US" dirty="0"/>
              <a:t>All default styles saved in one file specified on bottom of editor.</a:t>
            </a:r>
          </a:p>
          <a:p>
            <a:pPr lvl="2"/>
            <a:r>
              <a:rPr lang="en-US" dirty="0"/>
              <a:t>Individual edits cannot be undone, but deleting the file will restore program default styles.</a:t>
            </a:r>
          </a:p>
          <a:p>
            <a:pPr lvl="1">
              <a:buAutoNum type="arabicPeriod" startAt="11"/>
            </a:pP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38</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0262506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3"/>
            </a:pPr>
            <a:r>
              <a:rPr lang="en-US" dirty="0"/>
              <a:t>Customizing Plots</a:t>
            </a:r>
          </a:p>
          <a:p>
            <a:pPr lvl="1">
              <a:buFont typeface="+mj-lt"/>
              <a:buAutoNum type="arabicPeriod" startAt="12"/>
            </a:pPr>
            <a:r>
              <a:rPr lang="en-US" dirty="0"/>
              <a:t>Default Line Styles Editor.</a:t>
            </a:r>
          </a:p>
          <a:p>
            <a:pPr lvl="2"/>
            <a:r>
              <a:rPr lang="en-US" dirty="0"/>
              <a:t>Select “</a:t>
            </a:r>
            <a:r>
              <a:rPr lang="en-US" dirty="0" err="1"/>
              <a:t>Edit</a:t>
            </a:r>
            <a:r>
              <a:rPr lang="en-US" dirty="0" err="1">
                <a:sym typeface="Wingdings" panose="05000000000000000000" pitchFamily="2" charset="2"/>
              </a:rPr>
              <a:t>Default</a:t>
            </a:r>
            <a:r>
              <a:rPr lang="en-US" dirty="0">
                <a:sym typeface="Wingdings" panose="05000000000000000000" pitchFamily="2" charset="2"/>
              </a:rPr>
              <a:t> Line Styles” from the plot menu bar to open the Default Line Styles dialog.</a:t>
            </a:r>
            <a:endParaRPr lang="en-US" dirty="0"/>
          </a:p>
          <a:p>
            <a:pPr lvl="1">
              <a:buAutoNum type="arabicPeriod" startAt="12"/>
            </a:pP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39</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9503458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dirty="0"/>
              <a:t>III. Presentation</a:t>
            </a:r>
          </a:p>
          <a:p>
            <a:r>
              <a:rPr lang="en-US" dirty="0"/>
              <a:t>Creating Plots</a:t>
            </a:r>
          </a:p>
          <a:p>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4</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59526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4"/>
            </a:pPr>
            <a:r>
              <a:rPr lang="en-US" dirty="0"/>
              <a:t>CWMS Scripting Overview</a:t>
            </a:r>
          </a:p>
        </p:txBody>
      </p:sp>
      <p:sp>
        <p:nvSpPr>
          <p:cNvPr id="4" name="Slide Number Placeholder 3"/>
          <p:cNvSpPr>
            <a:spLocks noGrp="1"/>
          </p:cNvSpPr>
          <p:nvPr>
            <p:ph type="sldNum" sz="quarter" idx="10"/>
          </p:nvPr>
        </p:nvSpPr>
        <p:spPr/>
        <p:txBody>
          <a:bodyPr/>
          <a:lstStyle/>
          <a:p>
            <a:fld id="{CB1E0F5E-7EAE-42DB-800A-9566A142CBB2}" type="slidenum">
              <a:rPr lang="en-US" smtClean="0"/>
              <a:t>40</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76249082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41</a:t>
            </a:fld>
            <a:endParaRPr lang="en-US" dirty="0"/>
          </a:p>
        </p:txBody>
      </p:sp>
    </p:spTree>
    <p:extLst>
      <p:ext uri="{BB962C8B-B14F-4D97-AF65-F5344CB8AC3E}">
        <p14:creationId xmlns:p14="http://schemas.microsoft.com/office/powerpoint/2010/main" val="127264193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4"/>
            </a:pPr>
            <a:r>
              <a:rPr lang="en-US" dirty="0"/>
              <a:t>CWMS Scripting Overview</a:t>
            </a:r>
          </a:p>
          <a:p>
            <a:pPr lvl="1"/>
            <a:r>
              <a:rPr lang="en-US" dirty="0"/>
              <a:t>What is Scripting</a:t>
            </a:r>
          </a:p>
          <a:p>
            <a:pPr lvl="2"/>
            <a:r>
              <a:rPr lang="en-US" dirty="0"/>
              <a:t>Scripting is the process of automating the actions of an interactive program for the purpose of being able to execute a prescribed set of actions with a simple trigger.</a:t>
            </a:r>
          </a:p>
          <a:p>
            <a:pPr lvl="3"/>
            <a:r>
              <a:rPr lang="en-US" dirty="0"/>
              <a:t>May involve small to large amount of initial effort.</a:t>
            </a:r>
          </a:p>
          <a:p>
            <a:pPr lvl="3"/>
            <a:r>
              <a:rPr lang="en-US" dirty="0"/>
              <a:t>Trivially repeatable.</a:t>
            </a:r>
          </a:p>
        </p:txBody>
      </p:sp>
      <p:sp>
        <p:nvSpPr>
          <p:cNvPr id="4" name="Slide Number Placeholder 3"/>
          <p:cNvSpPr>
            <a:spLocks noGrp="1"/>
          </p:cNvSpPr>
          <p:nvPr>
            <p:ph type="sldNum" sz="quarter" idx="10"/>
          </p:nvPr>
        </p:nvSpPr>
        <p:spPr/>
        <p:txBody>
          <a:bodyPr/>
          <a:lstStyle/>
          <a:p>
            <a:fld id="{CB1E0F5E-7EAE-42DB-800A-9566A142CBB2}" type="slidenum">
              <a:rPr lang="en-US" smtClean="0"/>
              <a:pPr/>
              <a:t>42</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40668368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4"/>
            </a:pPr>
            <a:r>
              <a:rPr lang="en-US" dirty="0"/>
              <a:t>CWMS Scripting Overview</a:t>
            </a:r>
          </a:p>
          <a:p>
            <a:pPr lvl="1">
              <a:buFont typeface="+mj-lt"/>
              <a:buAutoNum type="arabicPeriod" startAt="2"/>
            </a:pPr>
            <a:r>
              <a:rPr lang="en-US" dirty="0"/>
              <a:t>Why Use Scripting?</a:t>
            </a:r>
          </a:p>
          <a:p>
            <a:pPr lvl="2"/>
            <a:r>
              <a:rPr lang="en-US" dirty="0"/>
              <a:t>To simplify user operation</a:t>
            </a:r>
          </a:p>
          <a:p>
            <a:pPr lvl="2"/>
            <a:r>
              <a:rPr lang="en-US" dirty="0"/>
              <a:t>To ensure repeatability and consistency of results</a:t>
            </a:r>
          </a:p>
          <a:p>
            <a:pPr lvl="2"/>
            <a:r>
              <a:rPr lang="en-US" dirty="0"/>
              <a:t>To abstract complexity</a:t>
            </a:r>
          </a:p>
          <a:p>
            <a:pPr lvl="2"/>
            <a:r>
              <a:rPr lang="en-US" dirty="0"/>
              <a:t>To reduce time required to generate results</a:t>
            </a:r>
          </a:p>
          <a:p>
            <a:pPr marL="457200" lvl="2" indent="0">
              <a:buNone/>
            </a:pP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43</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62113560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4"/>
            </a:pPr>
            <a:r>
              <a:rPr lang="en-US" dirty="0"/>
              <a:t>CWMS Scripting Overview</a:t>
            </a:r>
          </a:p>
          <a:p>
            <a:pPr lvl="1">
              <a:buFont typeface="+mj-lt"/>
              <a:buAutoNum type="arabicPeriod"/>
            </a:pPr>
            <a:r>
              <a:rPr lang="en-US" dirty="0"/>
              <a:t>Scripting in CWMS</a:t>
            </a:r>
          </a:p>
          <a:p>
            <a:pPr lvl="2"/>
            <a:r>
              <a:rPr lang="en-US" dirty="0"/>
              <a:t>CWMS includes a scripting facility that can be used to customize and/or automate tasks:</a:t>
            </a:r>
          </a:p>
          <a:p>
            <a:pPr lvl="3"/>
            <a:r>
              <a:rPr lang="en-US" dirty="0"/>
              <a:t>Create and execute forecasts.</a:t>
            </a:r>
          </a:p>
          <a:p>
            <a:pPr lvl="3"/>
            <a:r>
              <a:rPr lang="en-US" dirty="0"/>
              <a:t>Analyze and process data stored in Oracle or DSS.</a:t>
            </a:r>
          </a:p>
          <a:p>
            <a:pPr lvl="3"/>
            <a:r>
              <a:rPr lang="en-US" dirty="0"/>
              <a:t>Create custom plots and tables.</a:t>
            </a:r>
          </a:p>
          <a:p>
            <a:pPr lvl="2"/>
            <a:r>
              <a:rPr lang="en-US" dirty="0"/>
              <a:t>CWMS scripts are written using the combination of a scripting language and the CWMS Application Programming Interface (API)</a:t>
            </a:r>
          </a:p>
          <a:p>
            <a:pPr lvl="3"/>
            <a:r>
              <a:rPr lang="en-US" dirty="0"/>
              <a:t>There is no way to record interactive operations (i.e., no macro recorder)</a:t>
            </a:r>
          </a:p>
          <a:p>
            <a:pPr lvl="3"/>
            <a:r>
              <a:rPr lang="en-US" dirty="0"/>
              <a:t>The scripting language is </a:t>
            </a:r>
            <a:r>
              <a:rPr lang="en-US" dirty="0" err="1"/>
              <a:t>Jython</a:t>
            </a:r>
            <a:r>
              <a:rPr lang="en-US" dirty="0"/>
              <a:t> – a version of the Python programming language</a:t>
            </a:r>
          </a:p>
          <a:p>
            <a:pPr lvl="2"/>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44</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51891480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5"/>
            </a:pPr>
            <a:r>
              <a:rPr lang="en-US" dirty="0"/>
              <a:t>Scripting Components</a:t>
            </a:r>
          </a:p>
        </p:txBody>
      </p:sp>
      <p:sp>
        <p:nvSpPr>
          <p:cNvPr id="4" name="Slide Number Placeholder 3"/>
          <p:cNvSpPr>
            <a:spLocks noGrp="1"/>
          </p:cNvSpPr>
          <p:nvPr>
            <p:ph type="sldNum" sz="quarter" idx="10"/>
          </p:nvPr>
        </p:nvSpPr>
        <p:spPr/>
        <p:txBody>
          <a:bodyPr/>
          <a:lstStyle/>
          <a:p>
            <a:fld id="{CB1E0F5E-7EAE-42DB-800A-9566A142CBB2}" type="slidenum">
              <a:rPr lang="en-US" smtClean="0"/>
              <a:t>45</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74670539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a:t>
            </a:r>
          </a:p>
          <a:p>
            <a:pPr lvl="2"/>
            <a:r>
              <a:rPr lang="en-US" dirty="0"/>
              <a:t>The main scripting component in CWMS is the Script Editor. It is used for:</a:t>
            </a:r>
          </a:p>
          <a:p>
            <a:pPr lvl="3"/>
            <a:r>
              <a:rPr lang="en-US" dirty="0"/>
              <a:t>Creating new scripts.</a:t>
            </a:r>
          </a:p>
          <a:p>
            <a:pPr lvl="3"/>
            <a:r>
              <a:rPr lang="en-US" dirty="0"/>
              <a:t>Editing existing scripts.</a:t>
            </a:r>
          </a:p>
          <a:p>
            <a:pPr lvl="3"/>
            <a:r>
              <a:rPr lang="en-US" dirty="0"/>
              <a:t>Testing scripts.</a:t>
            </a:r>
          </a:p>
          <a:p>
            <a:pPr lvl="1"/>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46</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77892771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a:t>
            </a:r>
          </a:p>
          <a:p>
            <a:pPr lvl="2">
              <a:buFont typeface="+mj-lt"/>
              <a:buAutoNum type="alphaLcPeriod" startAt="2"/>
            </a:pPr>
            <a:r>
              <a:rPr lang="en-US" dirty="0"/>
              <a:t>Opening the Script Editor</a:t>
            </a:r>
          </a:p>
          <a:p>
            <a:pPr lvl="3"/>
            <a:r>
              <a:rPr lang="en-US" dirty="0"/>
              <a:t>Select “</a:t>
            </a:r>
            <a:r>
              <a:rPr lang="en-US" dirty="0" err="1"/>
              <a:t>Scripts</a:t>
            </a:r>
            <a:r>
              <a:rPr lang="en-US" dirty="0" err="1">
                <a:sym typeface="Wingdings" panose="05000000000000000000" pitchFamily="2" charset="2"/>
              </a:rPr>
              <a:t>Editor</a:t>
            </a:r>
            <a:r>
              <a:rPr lang="en-US" dirty="0">
                <a:sym typeface="Wingdings" panose="05000000000000000000" pitchFamily="2" charset="2"/>
              </a:rPr>
              <a:t>…” from the CAVI menu bar.</a:t>
            </a: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47</a:t>
            </a:fld>
            <a:endParaRPr lang="en-US"/>
          </a:p>
        </p:txBody>
      </p:sp>
      <p:sp>
        <p:nvSpPr>
          <p:cNvPr id="6" name="Slide Image Placeholder 5"/>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85384684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 </a:t>
            </a:r>
          </a:p>
          <a:p>
            <a:pPr lvl="2">
              <a:buFont typeface="+mj-lt"/>
              <a:buAutoNum type="alphaLcPeriod" startAt="3"/>
            </a:pPr>
            <a:r>
              <a:rPr lang="en-US" dirty="0"/>
              <a:t>Script Editor Toolbar</a:t>
            </a:r>
          </a:p>
          <a:p>
            <a:pPr lvl="3"/>
            <a:r>
              <a:rPr lang="en-US" dirty="0"/>
              <a:t>New Script</a:t>
            </a:r>
          </a:p>
          <a:p>
            <a:pPr lvl="3"/>
            <a:r>
              <a:rPr lang="en-US" dirty="0"/>
              <a:t>Print Script</a:t>
            </a:r>
          </a:p>
          <a:p>
            <a:pPr lvl="3"/>
            <a:r>
              <a:rPr lang="en-US" dirty="0"/>
              <a:t>Cut</a:t>
            </a:r>
          </a:p>
          <a:p>
            <a:pPr lvl="3"/>
            <a:r>
              <a:rPr lang="en-US" dirty="0"/>
              <a:t>Copy</a:t>
            </a:r>
          </a:p>
          <a:p>
            <a:pPr lvl="3"/>
            <a:r>
              <a:rPr lang="en-US" dirty="0"/>
              <a:t>Paste</a:t>
            </a:r>
          </a:p>
          <a:p>
            <a:pPr lvl="3"/>
            <a:r>
              <a:rPr lang="en-US" dirty="0"/>
              <a:t>Same functions available via menu bar</a:t>
            </a:r>
          </a:p>
          <a:p>
            <a:pPr lvl="3"/>
            <a:r>
              <a:rPr lang="en-US" dirty="0"/>
              <a:t>Select “</a:t>
            </a:r>
            <a:r>
              <a:rPr lang="en-US" dirty="0" err="1"/>
              <a:t>File</a:t>
            </a:r>
            <a:r>
              <a:rPr lang="en-US" dirty="0" err="1">
                <a:sym typeface="Wingdings" panose="05000000000000000000" pitchFamily="2" charset="2"/>
              </a:rPr>
              <a:t></a:t>
            </a:r>
            <a:r>
              <a:rPr lang="en-US" dirty="0" err="1"/>
              <a:t>Delete</a:t>
            </a:r>
            <a:r>
              <a:rPr lang="en-US" dirty="0"/>
              <a:t>” to delete a script (no tool for this)</a:t>
            </a:r>
          </a:p>
          <a:p>
            <a:pPr lvl="2">
              <a:buAutoNum type="alphaLcPeriod" startAt="3"/>
            </a:pP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48</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48214218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a:t>
            </a:r>
          </a:p>
          <a:p>
            <a:pPr lvl="2">
              <a:buFont typeface="+mj-lt"/>
              <a:buAutoNum type="alphaLcPeriod" startAt="4"/>
            </a:pPr>
            <a:r>
              <a:rPr lang="en-US" dirty="0"/>
              <a:t>Script Editor – Tree Pane</a:t>
            </a:r>
          </a:p>
          <a:p>
            <a:pPr lvl="3"/>
            <a:r>
              <a:rPr lang="en-US" dirty="0"/>
              <a:t>Lists scripts for watershed</a:t>
            </a:r>
          </a:p>
          <a:p>
            <a:pPr lvl="3"/>
            <a:r>
              <a:rPr lang="en-US" dirty="0"/>
              <a:t>Double-click on script name to edit it</a:t>
            </a:r>
          </a:p>
        </p:txBody>
      </p:sp>
      <p:sp>
        <p:nvSpPr>
          <p:cNvPr id="4" name="Slide Number Placeholder 3"/>
          <p:cNvSpPr>
            <a:spLocks noGrp="1"/>
          </p:cNvSpPr>
          <p:nvPr>
            <p:ph type="sldNum" sz="quarter" idx="10"/>
          </p:nvPr>
        </p:nvSpPr>
        <p:spPr/>
        <p:txBody>
          <a:bodyPr/>
          <a:lstStyle/>
          <a:p>
            <a:fld id="{CB1E0F5E-7EAE-42DB-800A-9566A142CBB2}" type="slidenum">
              <a:rPr lang="en-US" smtClean="0"/>
              <a:pPr/>
              <a:t>49</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1312581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r>
              <a:rPr lang="en-US" dirty="0"/>
              <a:t>Viewports are components that include axes, gridlines, and curves.</a:t>
            </a:r>
          </a:p>
          <a:p>
            <a:pPr lvl="2"/>
            <a:r>
              <a:rPr lang="en-US" dirty="0"/>
              <a:t>Plots can have multiple viewports.</a:t>
            </a:r>
          </a:p>
          <a:p>
            <a:pPr lvl="3"/>
            <a:r>
              <a:rPr lang="en-US" dirty="0"/>
              <a:t>Multiple viewports are always stacked vertically (one column, multiple rows)</a:t>
            </a:r>
          </a:p>
          <a:p>
            <a:pPr lvl="3"/>
            <a:r>
              <a:rPr lang="en-US" dirty="0"/>
              <a:t>Viewports are indexed by (row, column) with the top row being 1 and the column always being 1.</a:t>
            </a:r>
          </a:p>
          <a:p>
            <a:pPr lvl="2"/>
            <a:r>
              <a:rPr lang="en-US" dirty="0"/>
              <a:t>Viewports can show major and/or minor grid lines</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5</a:t>
            </a:fld>
            <a:endParaRPr lang="en-US"/>
          </a:p>
        </p:txBody>
      </p:sp>
    </p:spTree>
    <p:extLst>
      <p:ext uri="{BB962C8B-B14F-4D97-AF65-F5344CB8AC3E}">
        <p14:creationId xmlns:p14="http://schemas.microsoft.com/office/powerpoint/2010/main" val="177360441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a:t>
            </a:r>
          </a:p>
          <a:p>
            <a:pPr lvl="2">
              <a:buFont typeface="+mj-lt"/>
              <a:buAutoNum type="alphaLcPeriod" startAt="5"/>
            </a:pPr>
            <a:r>
              <a:rPr lang="en-US" dirty="0"/>
              <a:t>Script Editor  – API Pane</a:t>
            </a:r>
          </a:p>
          <a:p>
            <a:pPr lvl="3"/>
            <a:r>
              <a:rPr lang="en-US" dirty="0"/>
              <a:t>Lists CWMS API methods</a:t>
            </a:r>
          </a:p>
          <a:p>
            <a:pPr lvl="3"/>
            <a:r>
              <a:rPr lang="en-US" dirty="0"/>
              <a:t>To insert code in editor pane:</a:t>
            </a:r>
          </a:p>
          <a:p>
            <a:pPr lvl="4"/>
            <a:r>
              <a:rPr lang="en-US" dirty="0"/>
              <a:t>Double-click node (inserts at current position)</a:t>
            </a:r>
          </a:p>
          <a:p>
            <a:pPr lvl="4"/>
            <a:r>
              <a:rPr lang="en-US" dirty="0"/>
              <a:t>Drag node to desired position</a:t>
            </a:r>
          </a:p>
          <a:p>
            <a:pPr lvl="4"/>
            <a:r>
              <a:rPr lang="en-US" dirty="0"/>
              <a:t>Select node and click “Insert in Script” button (inserts at current position)</a:t>
            </a:r>
          </a:p>
          <a:p>
            <a:pPr lvl="3"/>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50</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98015091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a:t>
            </a:r>
          </a:p>
          <a:p>
            <a:pPr lvl="2">
              <a:buFont typeface="+mj-lt"/>
              <a:buAutoNum type="alphaLcPeriod" startAt="6"/>
            </a:pPr>
            <a:r>
              <a:rPr lang="en-US" dirty="0"/>
              <a:t>Script Editor – Editor Pane</a:t>
            </a:r>
          </a:p>
          <a:p>
            <a:pPr lvl="3"/>
            <a:r>
              <a:rPr lang="en-US" dirty="0"/>
              <a:t>Displays code for script</a:t>
            </a:r>
          </a:p>
          <a:p>
            <a:pPr lvl="3"/>
            <a:r>
              <a:rPr lang="en-US" dirty="0"/>
              <a:t>Syntax highlighting</a:t>
            </a:r>
          </a:p>
          <a:p>
            <a:pPr lvl="3"/>
            <a:r>
              <a:rPr lang="en-US" dirty="0"/>
              <a:t>Highlights all occurrences of word at current position</a:t>
            </a:r>
          </a:p>
          <a:p>
            <a:pPr lvl="3"/>
            <a:endParaRPr lang="en-US" dirty="0"/>
          </a:p>
          <a:p>
            <a:pPr lvl="2">
              <a:buAutoNum type="alphaLcPeriod" startAt="6"/>
            </a:pPr>
            <a:endParaRPr lang="en-US" dirty="0"/>
          </a:p>
          <a:p>
            <a:pPr lvl="2">
              <a:buAutoNum type="alphaLcPeriod" startAt="6"/>
            </a:pP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51</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59326566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 </a:t>
            </a:r>
          </a:p>
          <a:p>
            <a:pPr lvl="1"/>
            <a:r>
              <a:rPr lang="en-US" dirty="0"/>
              <a:t>Script Editor</a:t>
            </a:r>
          </a:p>
          <a:p>
            <a:pPr lvl="2">
              <a:buFont typeface="+mj-lt"/>
              <a:buAutoNum type="alphaLcPeriod" startAt="7"/>
            </a:pPr>
            <a:r>
              <a:rPr lang="en-US" dirty="0"/>
              <a:t>Script Editor – Editor Pane Details</a:t>
            </a:r>
          </a:p>
          <a:p>
            <a:pPr lvl="3"/>
            <a:r>
              <a:rPr lang="en-US" dirty="0"/>
              <a:t>Context menu contains editing operations.</a:t>
            </a:r>
          </a:p>
          <a:p>
            <a:pPr lvl="3"/>
            <a:r>
              <a:rPr lang="en-US" dirty="0"/>
              <a:t>Ctrl-F opens search dialog</a:t>
            </a:r>
          </a:p>
          <a:p>
            <a:pPr lvl="3"/>
            <a:r>
              <a:rPr lang="en-US" dirty="0"/>
              <a:t>Standard editing shortcut keys can be used.</a:t>
            </a:r>
          </a:p>
        </p:txBody>
      </p:sp>
      <p:sp>
        <p:nvSpPr>
          <p:cNvPr id="4" name="Slide Number Placeholder 3"/>
          <p:cNvSpPr>
            <a:spLocks noGrp="1"/>
          </p:cNvSpPr>
          <p:nvPr>
            <p:ph type="sldNum" sz="quarter" idx="10"/>
          </p:nvPr>
        </p:nvSpPr>
        <p:spPr/>
        <p:txBody>
          <a:bodyPr/>
          <a:lstStyle/>
          <a:p>
            <a:fld id="{CB1E0F5E-7EAE-42DB-800A-9566A142CBB2}" type="slidenum">
              <a:rPr lang="en-US" smtClean="0"/>
              <a:pPr/>
              <a:t>52</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36499164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a:t>
            </a:r>
          </a:p>
          <a:p>
            <a:pPr lvl="2">
              <a:buFont typeface="+mj-lt"/>
              <a:buAutoNum type="alphaLcPeriod" startAt="8"/>
            </a:pPr>
            <a:r>
              <a:rPr lang="en-US" dirty="0"/>
              <a:t>Script Editor – Action Buttons</a:t>
            </a:r>
          </a:p>
          <a:p>
            <a:pPr lvl="3"/>
            <a:r>
              <a:rPr lang="en-US" dirty="0"/>
              <a:t>Insert in Script – inserts code for selected API method into script at current position</a:t>
            </a:r>
          </a:p>
          <a:p>
            <a:pPr lvl="3"/>
            <a:r>
              <a:rPr lang="en-US" dirty="0"/>
              <a:t>Compile Script – compiles the script without saving</a:t>
            </a:r>
          </a:p>
          <a:p>
            <a:pPr lvl="3"/>
            <a:r>
              <a:rPr lang="en-US" dirty="0"/>
              <a:t>Save – compiles and saves the script</a:t>
            </a:r>
          </a:p>
          <a:p>
            <a:pPr lvl="3"/>
            <a:r>
              <a:rPr lang="en-US" dirty="0"/>
              <a:t>Save/Run – compiles, saves, and executes the script</a:t>
            </a:r>
          </a:p>
          <a:p>
            <a:pPr lvl="3"/>
            <a:r>
              <a:rPr lang="en-US" dirty="0"/>
              <a:t>Select – notifies other CWMS components of current script selection</a:t>
            </a:r>
          </a:p>
          <a:p>
            <a:pPr lvl="3"/>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53</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94189799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r>
              <a:rPr lang="en-US" dirty="0"/>
              <a:t>Script Editor</a:t>
            </a:r>
          </a:p>
          <a:p>
            <a:pPr lvl="2">
              <a:buFont typeface="+mj-lt"/>
              <a:buAutoNum type="alphaLcPeriod" startAt="9"/>
            </a:pPr>
            <a:r>
              <a:rPr lang="en-US" dirty="0"/>
              <a:t>Script Selector</a:t>
            </a:r>
          </a:p>
          <a:p>
            <a:pPr lvl="3"/>
            <a:r>
              <a:rPr lang="en-US" dirty="0"/>
              <a:t>Select “</a:t>
            </a:r>
            <a:r>
              <a:rPr lang="en-US" dirty="0" err="1"/>
              <a:t>Scripts</a:t>
            </a:r>
            <a:r>
              <a:rPr lang="en-US" dirty="0" err="1">
                <a:sym typeface="Wingdings" panose="05000000000000000000" pitchFamily="2" charset="2"/>
              </a:rPr>
              <a:t></a:t>
            </a:r>
            <a:r>
              <a:rPr lang="en-US" dirty="0" err="1"/>
              <a:t>Run</a:t>
            </a:r>
            <a:r>
              <a:rPr lang="en-US" dirty="0"/>
              <a:t>” from CAVI menu bar.</a:t>
            </a:r>
          </a:p>
          <a:p>
            <a:pPr lvl="3"/>
            <a:r>
              <a:rPr lang="en-US" dirty="0"/>
              <a:t>Displays scripts for watershed.</a:t>
            </a:r>
          </a:p>
          <a:p>
            <a:pPr lvl="3"/>
            <a:r>
              <a:rPr lang="en-US" dirty="0"/>
              <a:t>Double-click on name to run, or select name and click “Run” button.</a:t>
            </a:r>
          </a:p>
          <a:p>
            <a:pPr lvl="4"/>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54</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31481459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buFont typeface="+mj-lt"/>
              <a:buAutoNum type="arabicPeriod" startAt="2"/>
            </a:pPr>
            <a:r>
              <a:rPr lang="en-US" dirty="0"/>
              <a:t>Modeling Scripts Panel</a:t>
            </a:r>
          </a:p>
          <a:p>
            <a:pPr lvl="2"/>
            <a:r>
              <a:rPr lang="en-US" dirty="0"/>
              <a:t>Select the Modeling tab.</a:t>
            </a:r>
          </a:p>
          <a:p>
            <a:pPr lvl="2"/>
            <a:r>
              <a:rPr lang="en-US" dirty="0"/>
              <a:t>At the bottom of the tab, select the Scripts tab.</a:t>
            </a:r>
          </a:p>
          <a:p>
            <a:pPr lvl="2"/>
            <a:r>
              <a:rPr lang="en-US" dirty="0"/>
              <a:t>Right-click in the Scripts panel and select “Edit…”</a:t>
            </a:r>
          </a:p>
          <a:p>
            <a:pPr lvl="2"/>
            <a:r>
              <a:rPr lang="en-US" dirty="0"/>
              <a:t>Use the “Select Scripts” dialog to choose which scripts to add to the panel</a:t>
            </a:r>
          </a:p>
          <a:p>
            <a:pPr lvl="2"/>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55</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93849882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1E0F5E-7EAE-42DB-800A-9566A142CBB2}" type="slidenum">
              <a:rPr lang="en-US" smtClean="0"/>
              <a:t>56</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12342633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buFont typeface="+mj-lt"/>
              <a:buAutoNum type="arabicPeriod" startAt="3"/>
            </a:pPr>
            <a:r>
              <a:rPr lang="en-US" dirty="0"/>
              <a:t>Time Series Icons Scripts</a:t>
            </a:r>
          </a:p>
          <a:p>
            <a:pPr lvl="2"/>
            <a:r>
              <a:rPr lang="en-US" dirty="0"/>
              <a:t>Assigning Scripts to Time Series Icons.</a:t>
            </a:r>
          </a:p>
          <a:p>
            <a:pPr lvl="3"/>
            <a:r>
              <a:rPr lang="en-US" dirty="0"/>
              <a:t>Switch to Watershed Setup Module.</a:t>
            </a:r>
          </a:p>
          <a:p>
            <a:pPr lvl="3"/>
            <a:r>
              <a:rPr lang="en-US" dirty="0"/>
              <a:t>Right-click the icon and select “Edit” from the context menu.</a:t>
            </a:r>
          </a:p>
          <a:p>
            <a:pPr lvl="3"/>
            <a:r>
              <a:rPr lang="en-US" dirty="0"/>
              <a:t>Select the “Scripts/HTML” tab on the properties dialog.</a:t>
            </a:r>
          </a:p>
          <a:p>
            <a:pPr lvl="3"/>
            <a:r>
              <a:rPr lang="en-US" dirty="0"/>
              <a:t>Populate the scripts dialog with the appropriate information.</a:t>
            </a:r>
          </a:p>
          <a:p>
            <a:pPr lvl="4"/>
            <a:r>
              <a:rPr lang="en-US" dirty="0"/>
              <a:t>Put a variable assignment statement in the “Arguments” column. That variable with its assigned value will be available in the </a:t>
            </a:r>
            <a:r>
              <a:rPr lang="en-US" dirty="0" err="1"/>
              <a:t>script.This</a:t>
            </a:r>
            <a:r>
              <a:rPr lang="en-US" dirty="0"/>
              <a:t> allows a common script to be used on many icons, as each icon will have its unique assignment to the same variable</a:t>
            </a:r>
          </a:p>
          <a:p>
            <a:pPr lvl="3"/>
            <a:r>
              <a:rPr lang="en-US" dirty="0"/>
              <a:t>Dismiss dialogs and save configuration.</a:t>
            </a:r>
          </a:p>
          <a:p>
            <a:pPr lvl="3"/>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57</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97263516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1E0F5E-7EAE-42DB-800A-9566A142CBB2}" type="slidenum">
              <a:rPr lang="en-US" smtClean="0"/>
              <a:t>58</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381280672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5"/>
            </a:pPr>
            <a:r>
              <a:rPr lang="en-US" dirty="0"/>
              <a:t>Scripting Components</a:t>
            </a:r>
          </a:p>
          <a:p>
            <a:pPr lvl="1">
              <a:buFont typeface="+mj-lt"/>
              <a:buAutoNum type="arabicPeriod" startAt="4"/>
            </a:pPr>
            <a:r>
              <a:rPr lang="en-US" dirty="0"/>
              <a:t>Section 5 Review</a:t>
            </a:r>
          </a:p>
          <a:p>
            <a:pPr lvl="2"/>
            <a:r>
              <a:rPr lang="en-US" dirty="0"/>
              <a:t>What component is used to create and edit scripts?</a:t>
            </a:r>
          </a:p>
          <a:p>
            <a:pPr lvl="3"/>
            <a:r>
              <a:rPr lang="en-US" dirty="0"/>
              <a:t>Script Editor</a:t>
            </a:r>
          </a:p>
          <a:p>
            <a:pPr lvl="2"/>
            <a:r>
              <a:rPr lang="en-US" dirty="0"/>
              <a:t>What are three ways to execute a script?</a:t>
            </a:r>
          </a:p>
          <a:p>
            <a:pPr lvl="3"/>
            <a:r>
              <a:rPr lang="en-US" dirty="0"/>
              <a:t>From the Script Editor (Save/Run)</a:t>
            </a:r>
          </a:p>
          <a:p>
            <a:pPr lvl="3"/>
            <a:r>
              <a:rPr lang="en-US" dirty="0"/>
              <a:t>From the Script Selector</a:t>
            </a:r>
          </a:p>
          <a:p>
            <a:pPr lvl="3"/>
            <a:r>
              <a:rPr lang="en-US" dirty="0"/>
              <a:t>From the Modeling Scripts Panel</a:t>
            </a:r>
          </a:p>
          <a:p>
            <a:pPr lvl="3"/>
            <a:r>
              <a:rPr lang="en-US" dirty="0"/>
              <a:t>From a Time Series Icon</a:t>
            </a:r>
          </a:p>
          <a:p>
            <a:pPr lvl="2"/>
            <a:r>
              <a:rPr lang="en-US" dirty="0"/>
              <a:t>What is the API pane used for?</a:t>
            </a:r>
          </a:p>
          <a:p>
            <a:pPr lvl="3"/>
            <a:r>
              <a:rPr lang="en-US" dirty="0"/>
              <a:t>To insert code for a CWMS API method into the script</a:t>
            </a:r>
          </a:p>
          <a:p>
            <a:pPr lvl="2"/>
            <a:r>
              <a:rPr lang="en-US" dirty="0"/>
              <a:t>How can multiple time series icons use a common script and produce individual results?</a:t>
            </a:r>
          </a:p>
          <a:p>
            <a:pPr lvl="3"/>
            <a:r>
              <a:rPr lang="en-US" dirty="0"/>
              <a:t>By assigning different values to the same variable in the “Arguments” column of the “Scripts/HTML” tab</a:t>
            </a:r>
          </a:p>
          <a:p>
            <a:pPr lvl="1">
              <a:buAutoNum type="arabicPeriod" startAt="4"/>
            </a:pP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59</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2821245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r>
              <a:rPr lang="en-US" dirty="0"/>
              <a:t>Viewports are components that include axes, gridlines, and curves.</a:t>
            </a:r>
          </a:p>
          <a:p>
            <a:pPr lvl="2"/>
            <a:r>
              <a:rPr lang="en-US" dirty="0"/>
              <a:t>Plots can have multiple viewports.</a:t>
            </a:r>
          </a:p>
          <a:p>
            <a:pPr lvl="3"/>
            <a:r>
              <a:rPr lang="en-US" dirty="0"/>
              <a:t>Multiple viewports are always stacked vertically (one column, multiple rows)</a:t>
            </a:r>
          </a:p>
          <a:p>
            <a:pPr lvl="3"/>
            <a:r>
              <a:rPr lang="en-US" dirty="0"/>
              <a:t>Viewports are indexed by (row, column) with the top row being 1 and the column always being 1.</a:t>
            </a:r>
          </a:p>
          <a:p>
            <a:pPr lvl="2"/>
            <a:r>
              <a:rPr lang="en-US" dirty="0"/>
              <a:t>Viewports can show major and/or minor grid lines</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6</a:t>
            </a:fld>
            <a:endParaRPr lang="en-US"/>
          </a:p>
        </p:txBody>
      </p:sp>
    </p:spTree>
    <p:extLst>
      <p:ext uri="{BB962C8B-B14F-4D97-AF65-F5344CB8AC3E}">
        <p14:creationId xmlns:p14="http://schemas.microsoft.com/office/powerpoint/2010/main" val="164543359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6"/>
            </a:pPr>
            <a:r>
              <a:rPr lang="en-US" dirty="0"/>
              <a:t>Scripting Language</a:t>
            </a:r>
          </a:p>
        </p:txBody>
      </p:sp>
      <p:sp>
        <p:nvSpPr>
          <p:cNvPr id="4" name="Slide Number Placeholder 3"/>
          <p:cNvSpPr>
            <a:spLocks noGrp="1"/>
          </p:cNvSpPr>
          <p:nvPr>
            <p:ph type="sldNum" sz="quarter" idx="10"/>
          </p:nvPr>
        </p:nvSpPr>
        <p:spPr/>
        <p:txBody>
          <a:bodyPr/>
          <a:lstStyle/>
          <a:p>
            <a:fld id="{CB1E0F5E-7EAE-42DB-800A-9566A142CBB2}" type="slidenum">
              <a:rPr lang="en-US" smtClean="0"/>
              <a:t>60</a:t>
            </a:fld>
            <a:endParaRPr lang="en-US"/>
          </a:p>
        </p:txBody>
      </p:sp>
      <p:sp>
        <p:nvSpPr>
          <p:cNvPr id="5" name="Date Placeholder 4"/>
          <p:cNvSpPr>
            <a:spLocks noGrp="1"/>
          </p:cNvSpPr>
          <p:nvPr>
            <p:ph type="dt" idx="11"/>
          </p:nvPr>
        </p:nvSpPr>
        <p:spPr/>
        <p:txBody>
          <a:bodyPr/>
          <a:lstStyle/>
          <a:p>
            <a:r>
              <a:rPr lang="en-US"/>
              <a:t>3.5, L13</a:t>
            </a:r>
            <a:endParaRPr lang="en-US" dirty="0"/>
          </a:p>
        </p:txBody>
      </p:sp>
      <p:sp>
        <p:nvSpPr>
          <p:cNvPr id="6" name="Footer Placeholder 5"/>
          <p:cNvSpPr>
            <a:spLocks noGrp="1"/>
          </p:cNvSpPr>
          <p:nvPr>
            <p:ph type="ftr" sz="quarter" idx="12"/>
          </p:nvPr>
        </p:nvSpPr>
        <p:spPr/>
        <p:txBody>
          <a:bodyPr/>
          <a:lstStyle/>
          <a:p>
            <a:r>
              <a:rPr lang="en-US"/>
              <a:t>L-13/155-18/Perryman</a:t>
            </a:r>
            <a:endParaRPr lang="en-US" dirty="0"/>
          </a:p>
        </p:txBody>
      </p:sp>
      <p:sp>
        <p:nvSpPr>
          <p:cNvPr id="7" name="Header Placeholder 6"/>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24138951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6"/>
            </a:pPr>
            <a:r>
              <a:rPr lang="en-US" dirty="0"/>
              <a:t>Scripting Language</a:t>
            </a:r>
          </a:p>
          <a:p>
            <a:pPr lvl="1"/>
            <a:r>
              <a:rPr lang="en-US" dirty="0"/>
              <a:t>What is </a:t>
            </a:r>
            <a:r>
              <a:rPr lang="en-US" dirty="0" err="1"/>
              <a:t>Jython</a:t>
            </a:r>
            <a:r>
              <a:rPr lang="en-US" dirty="0"/>
              <a:t>?</a:t>
            </a:r>
          </a:p>
          <a:p>
            <a:pPr lvl="2"/>
            <a:r>
              <a:rPr lang="en-US" dirty="0" err="1"/>
              <a:t>Jython</a:t>
            </a:r>
            <a:r>
              <a:rPr lang="en-US" dirty="0"/>
              <a:t> is a Java-based implementation of the Python programming language.  This means:</a:t>
            </a:r>
          </a:p>
          <a:p>
            <a:pPr lvl="3"/>
            <a:r>
              <a:rPr lang="en-US" dirty="0"/>
              <a:t>You learn the Python language to learn </a:t>
            </a:r>
            <a:r>
              <a:rPr lang="en-US" dirty="0" err="1"/>
              <a:t>Jython</a:t>
            </a:r>
            <a:r>
              <a:rPr lang="en-US" dirty="0"/>
              <a:t>.  </a:t>
            </a:r>
          </a:p>
          <a:p>
            <a:pPr lvl="4"/>
            <a:r>
              <a:rPr lang="en-US" dirty="0"/>
              <a:t>Python tutorials and book references can be found at http://www.python.org.</a:t>
            </a:r>
          </a:p>
          <a:p>
            <a:pPr lvl="3"/>
            <a:r>
              <a:rPr lang="en-US" dirty="0" err="1"/>
              <a:t>Jython</a:t>
            </a:r>
            <a:r>
              <a:rPr lang="en-US" dirty="0"/>
              <a:t> code can interface seamlessly with Java code.  </a:t>
            </a:r>
          </a:p>
          <a:p>
            <a:pPr lvl="4"/>
            <a:r>
              <a:rPr lang="en-US" dirty="0"/>
              <a:t>The CWMS API is written in Java, but </a:t>
            </a:r>
            <a:r>
              <a:rPr lang="en-US" dirty="0" err="1"/>
              <a:t>Jython</a:t>
            </a:r>
            <a:r>
              <a:rPr lang="en-US" dirty="0"/>
              <a:t> can use it as if it were written in Python.</a:t>
            </a:r>
          </a:p>
          <a:p>
            <a:pPr lvl="2"/>
            <a:endParaRPr lang="en-US" dirty="0"/>
          </a:p>
          <a:p>
            <a:pPr lvl="1"/>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61</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92908245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AutoNum type="alphaUcPeriod" startAt="6"/>
            </a:pPr>
            <a:r>
              <a:rPr lang="en-US" dirty="0"/>
              <a:t>Scripting Language</a:t>
            </a:r>
          </a:p>
          <a:p>
            <a:pPr lvl="1">
              <a:buFont typeface="+mj-lt"/>
              <a:buAutoNum type="arabicPeriod" startAt="2"/>
            </a:pPr>
            <a:r>
              <a:rPr lang="en-US" dirty="0" err="1"/>
              <a:t>Jython</a:t>
            </a:r>
            <a:r>
              <a:rPr lang="en-US" dirty="0"/>
              <a:t> Scripting Resources</a:t>
            </a:r>
          </a:p>
          <a:p>
            <a:pPr lvl="2"/>
            <a:r>
              <a:rPr lang="en-US" dirty="0"/>
              <a:t>Chapter 8 of the HEC-</a:t>
            </a:r>
            <a:r>
              <a:rPr lang="en-US" dirty="0" err="1"/>
              <a:t>DSSVue</a:t>
            </a:r>
            <a:r>
              <a:rPr lang="en-US" dirty="0"/>
              <a:t> User’s Guide</a:t>
            </a:r>
          </a:p>
          <a:p>
            <a:pPr lvl="3"/>
            <a:r>
              <a:rPr lang="en-US" dirty="0"/>
              <a:t>HEC-</a:t>
            </a:r>
            <a:r>
              <a:rPr lang="en-US" dirty="0" err="1"/>
              <a:t>DSSVue</a:t>
            </a:r>
            <a:r>
              <a:rPr lang="en-US" dirty="0"/>
              <a:t> shares the same API as CWMS for many items, including plots, tables, and HEC-DSS file access.</a:t>
            </a:r>
          </a:p>
          <a:p>
            <a:pPr lvl="3"/>
            <a:r>
              <a:rPr lang="en-US" dirty="0"/>
              <a:t>Interactive documentation is available from within HEC-</a:t>
            </a:r>
            <a:r>
              <a:rPr lang="en-US" dirty="0" err="1"/>
              <a:t>DSSVue</a:t>
            </a:r>
            <a:r>
              <a:rPr lang="en-US" dirty="0"/>
              <a:t> by selecting “</a:t>
            </a:r>
            <a:r>
              <a:rPr lang="en-US" dirty="0" err="1"/>
              <a:t>Help</a:t>
            </a:r>
            <a:r>
              <a:rPr lang="en-US" dirty="0" err="1">
                <a:sym typeface="Wingdings" panose="05000000000000000000" pitchFamily="2" charset="2"/>
              </a:rPr>
              <a:t></a:t>
            </a:r>
            <a:r>
              <a:rPr lang="en-US" dirty="0" err="1"/>
              <a:t>Help</a:t>
            </a:r>
            <a:r>
              <a:rPr lang="en-US" dirty="0"/>
              <a:t>” from the menu bar.</a:t>
            </a:r>
          </a:p>
          <a:p>
            <a:pPr lvl="2"/>
            <a:r>
              <a:rPr lang="en-US" dirty="0"/>
              <a:t>Examples</a:t>
            </a:r>
          </a:p>
          <a:p>
            <a:pPr lvl="3"/>
            <a:r>
              <a:rPr lang="en-US" dirty="0"/>
              <a:t>Many examples are installed with HEC-</a:t>
            </a:r>
            <a:r>
              <a:rPr lang="en-US" dirty="0" err="1"/>
              <a:t>DSSVue</a:t>
            </a:r>
            <a:r>
              <a:rPr lang="en-US" dirty="0"/>
              <a:t> in the “samples” directory</a:t>
            </a:r>
          </a:p>
          <a:p>
            <a:pPr lvl="3"/>
            <a:r>
              <a:rPr lang="en-US" dirty="0"/>
              <a:t>The CWMS wiki (https://cwms.usace.army.mil/dokuwiki/) contains many scripting examples, including accessing the CWMS database.</a:t>
            </a:r>
          </a:p>
          <a:p>
            <a:pPr lvl="1">
              <a:buAutoNum type="arabicPeriod" startAt="2"/>
            </a:pPr>
            <a:r>
              <a:rPr lang="en-US" dirty="0"/>
              <a:t>For general Java and Python, Army Civilians in the Scientist, Engineer and Analyst (CP16) Career Field have access to Udemy for Business. </a:t>
            </a:r>
          </a:p>
          <a:p>
            <a:pPr lvl="2">
              <a:buAutoNum type="alphaLcPeriod"/>
            </a:pPr>
            <a:r>
              <a:rPr lang="en-US" dirty="0"/>
              <a:t>Create an account with your usace.army.mil at Udemy for Business (</a:t>
            </a:r>
            <a:r>
              <a:rPr lang="en-US" sz="1800" b="0" i="0" u="none" strike="noStrike" baseline="0" dirty="0">
                <a:latin typeface="ArialMT"/>
              </a:rPr>
              <a:t>armyciv.udemy.com)</a:t>
            </a:r>
          </a:p>
          <a:p>
            <a:pPr lvl="2">
              <a:buAutoNum type="alphaLcPeriod"/>
            </a:pPr>
            <a:r>
              <a:rPr lang="en-US" sz="1800" b="0" i="0" u="none" strike="noStrike" baseline="0" dirty="0">
                <a:latin typeface="ArialMT"/>
              </a:rPr>
              <a:t>Should be emailed instructions on how to setup</a:t>
            </a:r>
            <a:endParaRPr lang="en-US" dirty="0"/>
          </a:p>
          <a:p>
            <a:pPr lvl="2">
              <a:buAutoNum type="alphaLcPeriod"/>
            </a:pPr>
            <a:r>
              <a:rPr lang="en-US" dirty="0"/>
              <a:t>100 days of code course has been highly recommended.</a:t>
            </a:r>
          </a:p>
          <a:p>
            <a:pPr lvl="3">
              <a:buAutoNum type="alphaLcPeriod"/>
            </a:pPr>
            <a:r>
              <a:rPr lang="en-US" dirty="0"/>
              <a:t>https://armyciv.udemy.com/course/100-days-of-code/	</a:t>
            </a:r>
          </a:p>
          <a:p>
            <a:pPr lvl="2">
              <a:buAutoNum type="alphaLcPeriod"/>
            </a:pPr>
            <a:endParaRPr lang="en-US" dirty="0"/>
          </a:p>
        </p:txBody>
      </p:sp>
      <p:sp>
        <p:nvSpPr>
          <p:cNvPr id="4" name="Slide Number Placeholder 3"/>
          <p:cNvSpPr>
            <a:spLocks noGrp="1"/>
          </p:cNvSpPr>
          <p:nvPr>
            <p:ph type="sldNum" sz="quarter" idx="10"/>
          </p:nvPr>
        </p:nvSpPr>
        <p:spPr/>
        <p:txBody>
          <a:bodyPr/>
          <a:lstStyle/>
          <a:p>
            <a:fld id="{CB1E0F5E-7EAE-42DB-800A-9566A142CBB2}" type="slidenum">
              <a:rPr lang="en-US" smtClean="0"/>
              <a:pPr/>
              <a:t>62</a:t>
            </a:fld>
            <a:endParaRPr lang="en-US"/>
          </a:p>
        </p:txBody>
      </p:sp>
      <p:sp>
        <p:nvSpPr>
          <p:cNvPr id="7" name="Slide Image Placeholder 6"/>
          <p:cNvSpPr>
            <a:spLocks noGrp="1" noRot="1" noChangeAspect="1"/>
          </p:cNvSpPr>
          <p:nvPr>
            <p:ph type="sldImg"/>
          </p:nvPr>
        </p:nvSpPr>
        <p:spPr>
          <a:xfrm>
            <a:off x="777875" y="1200150"/>
            <a:ext cx="5759450" cy="3240088"/>
          </a:xfrm>
        </p:spPr>
      </p:sp>
      <p:sp>
        <p:nvSpPr>
          <p:cNvPr id="2" name="Date Placeholder 1"/>
          <p:cNvSpPr>
            <a:spLocks noGrp="1"/>
          </p:cNvSpPr>
          <p:nvPr>
            <p:ph type="dt" idx="11"/>
          </p:nvPr>
        </p:nvSpPr>
        <p:spPr/>
        <p:txBody>
          <a:bodyPr/>
          <a:lstStyle/>
          <a:p>
            <a:r>
              <a:rPr lang="en-US"/>
              <a:t>3.5, L13</a:t>
            </a:r>
            <a:endParaRPr lang="en-US" dirty="0"/>
          </a:p>
        </p:txBody>
      </p:sp>
      <p:sp>
        <p:nvSpPr>
          <p:cNvPr id="5" name="Footer Placeholder 4"/>
          <p:cNvSpPr>
            <a:spLocks noGrp="1"/>
          </p:cNvSpPr>
          <p:nvPr>
            <p:ph type="ftr" sz="quarter" idx="12"/>
          </p:nvPr>
        </p:nvSpPr>
        <p:spPr/>
        <p:txBody>
          <a:bodyPr/>
          <a:lstStyle/>
          <a:p>
            <a:r>
              <a:rPr lang="en-US"/>
              <a:t>L-13/155-18/Perryman</a:t>
            </a:r>
            <a:endParaRPr lang="en-US" dirty="0"/>
          </a:p>
        </p:txBody>
      </p:sp>
      <p:sp>
        <p:nvSpPr>
          <p:cNvPr id="6" name="Header Placeholder 5"/>
          <p:cNvSpPr>
            <a:spLocks noGrp="1"/>
          </p:cNvSpPr>
          <p:nvPr>
            <p:ph type="hdr" sz="quarter" idx="13"/>
          </p:nvPr>
        </p:nvSpPr>
        <p:spPr/>
        <p:txBody>
          <a:bodyPr/>
          <a:lstStyle/>
          <a:p>
            <a:r>
              <a:rPr lang="en-US"/>
              <a:t>CWMS Graphics and Scripting	</a:t>
            </a:r>
            <a:endParaRPr lang="en-US" dirty="0"/>
          </a:p>
        </p:txBody>
      </p:sp>
    </p:spTree>
    <p:extLst>
      <p:ext uri="{BB962C8B-B14F-4D97-AF65-F5344CB8AC3E}">
        <p14:creationId xmlns:p14="http://schemas.microsoft.com/office/powerpoint/2010/main" val="191177246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63</a:t>
            </a:fld>
            <a:endParaRPr lang="en-US" dirty="0"/>
          </a:p>
        </p:txBody>
      </p:sp>
    </p:spTree>
    <p:extLst>
      <p:ext uri="{BB962C8B-B14F-4D97-AF65-F5344CB8AC3E}">
        <p14:creationId xmlns:p14="http://schemas.microsoft.com/office/powerpoint/2010/main" val="9527604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r>
              <a:rPr lang="en-US" dirty="0"/>
              <a:t>Viewports are components that include axes, gridlines, and curves.</a:t>
            </a:r>
          </a:p>
          <a:p>
            <a:pPr lvl="2"/>
            <a:r>
              <a:rPr lang="en-US" dirty="0"/>
              <a:t>Plots can have multiple viewports.</a:t>
            </a:r>
          </a:p>
          <a:p>
            <a:pPr lvl="3"/>
            <a:r>
              <a:rPr lang="en-US" dirty="0"/>
              <a:t>Multiple viewports are always stacked vertically (one column, multiple rows)</a:t>
            </a:r>
          </a:p>
          <a:p>
            <a:pPr lvl="3"/>
            <a:r>
              <a:rPr lang="en-US" dirty="0"/>
              <a:t>Viewports are indexed by (row, column) with the top row being 1 and the column always being 1.</a:t>
            </a:r>
          </a:p>
          <a:p>
            <a:pPr lvl="2"/>
            <a:r>
              <a:rPr lang="en-US" dirty="0"/>
              <a:t>Viewports can show major and/or minor grid lines</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7</a:t>
            </a:fld>
            <a:endParaRPr lang="en-US"/>
          </a:p>
        </p:txBody>
      </p:sp>
    </p:spTree>
    <p:extLst>
      <p:ext uri="{BB962C8B-B14F-4D97-AF65-F5344CB8AC3E}">
        <p14:creationId xmlns:p14="http://schemas.microsoft.com/office/powerpoint/2010/main" val="27631087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r>
              <a:rPr lang="en-US" dirty="0"/>
              <a:t>Viewports are components that include axes, gridlines, and curves.</a:t>
            </a:r>
          </a:p>
          <a:p>
            <a:pPr lvl="2"/>
            <a:r>
              <a:rPr lang="en-US" dirty="0"/>
              <a:t>Plots can have multiple viewports.</a:t>
            </a:r>
          </a:p>
          <a:p>
            <a:pPr lvl="3"/>
            <a:r>
              <a:rPr lang="en-US" dirty="0"/>
              <a:t>Multiple viewports are always stacked vertically (one column, multiple rows)</a:t>
            </a:r>
          </a:p>
          <a:p>
            <a:pPr lvl="3"/>
            <a:r>
              <a:rPr lang="en-US" dirty="0"/>
              <a:t>Viewports are indexed by (row, column) with the top row being 1 and the column always being 1.</a:t>
            </a:r>
          </a:p>
          <a:p>
            <a:pPr lvl="2"/>
            <a:r>
              <a:rPr lang="en-US" dirty="0"/>
              <a:t>Viewports can show major and/or minor grid lines</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8</a:t>
            </a:fld>
            <a:endParaRPr lang="en-US"/>
          </a:p>
        </p:txBody>
      </p:sp>
    </p:spTree>
    <p:extLst>
      <p:ext uri="{BB962C8B-B14F-4D97-AF65-F5344CB8AC3E}">
        <p14:creationId xmlns:p14="http://schemas.microsoft.com/office/powerpoint/2010/main" val="866760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buFont typeface="+mj-lt"/>
              <a:buAutoNum type="alphaUcPeriod" startAt="2"/>
            </a:pPr>
            <a:r>
              <a:rPr lang="en-US" dirty="0"/>
              <a:t>Plot Components</a:t>
            </a:r>
          </a:p>
          <a:p>
            <a:pPr lvl="1"/>
            <a:r>
              <a:rPr lang="en-US" dirty="0"/>
              <a:t>Viewports are components that include axes, gridlines, and curves.</a:t>
            </a:r>
          </a:p>
          <a:p>
            <a:pPr lvl="2"/>
            <a:r>
              <a:rPr lang="en-US" dirty="0"/>
              <a:t>Plots can have multiple viewports.</a:t>
            </a:r>
          </a:p>
          <a:p>
            <a:pPr lvl="3"/>
            <a:r>
              <a:rPr lang="en-US" dirty="0"/>
              <a:t>Multiple viewports are always stacked vertically (one column, multiple rows)</a:t>
            </a:r>
          </a:p>
          <a:p>
            <a:pPr lvl="3"/>
            <a:r>
              <a:rPr lang="en-US" dirty="0"/>
              <a:t>Viewports are indexed by (row, column) with the top row being 1 and the column always being 1.</a:t>
            </a:r>
          </a:p>
          <a:p>
            <a:pPr lvl="2"/>
            <a:r>
              <a:rPr lang="en-US" dirty="0"/>
              <a:t>Viewports can show major and/or minor grid lines</a:t>
            </a:r>
          </a:p>
          <a:p>
            <a:endParaRPr lang="en-US" dirty="0"/>
          </a:p>
        </p:txBody>
      </p:sp>
      <p:sp>
        <p:nvSpPr>
          <p:cNvPr id="4" name="Header Placeholder 3"/>
          <p:cNvSpPr>
            <a:spLocks noGrp="1"/>
          </p:cNvSpPr>
          <p:nvPr>
            <p:ph type="hdr" sz="quarter"/>
          </p:nvPr>
        </p:nvSpPr>
        <p:spPr/>
        <p:txBody>
          <a:bodyPr/>
          <a:lstStyle/>
          <a:p>
            <a:r>
              <a:rPr lang="en-US"/>
              <a:t>CWMS Graphics and Scripting	</a:t>
            </a:r>
            <a:endParaRPr lang="en-US" dirty="0"/>
          </a:p>
        </p:txBody>
      </p:sp>
      <p:sp>
        <p:nvSpPr>
          <p:cNvPr id="5" name="Date Placeholder 4"/>
          <p:cNvSpPr>
            <a:spLocks noGrp="1"/>
          </p:cNvSpPr>
          <p:nvPr>
            <p:ph type="dt" idx="1"/>
          </p:nvPr>
        </p:nvSpPr>
        <p:spPr/>
        <p:txBody>
          <a:bodyPr/>
          <a:lstStyle/>
          <a:p>
            <a:r>
              <a:rPr lang="en-US"/>
              <a:t>3.5, L13</a:t>
            </a:r>
            <a:endParaRPr lang="en-US" dirty="0"/>
          </a:p>
        </p:txBody>
      </p:sp>
      <p:sp>
        <p:nvSpPr>
          <p:cNvPr id="6" name="Footer Placeholder 5"/>
          <p:cNvSpPr>
            <a:spLocks noGrp="1"/>
          </p:cNvSpPr>
          <p:nvPr>
            <p:ph type="ftr" sz="quarter" idx="4"/>
          </p:nvPr>
        </p:nvSpPr>
        <p:spPr/>
        <p:txBody>
          <a:bodyPr/>
          <a:lstStyle/>
          <a:p>
            <a:r>
              <a:rPr lang="en-US"/>
              <a:t>L-13/155-18/Perryman</a:t>
            </a:r>
            <a:endParaRPr lang="en-US" dirty="0"/>
          </a:p>
        </p:txBody>
      </p:sp>
      <p:sp>
        <p:nvSpPr>
          <p:cNvPr id="7" name="Slide Number Placeholder 6"/>
          <p:cNvSpPr>
            <a:spLocks noGrp="1"/>
          </p:cNvSpPr>
          <p:nvPr>
            <p:ph type="sldNum" sz="quarter" idx="5"/>
          </p:nvPr>
        </p:nvSpPr>
        <p:spPr/>
        <p:txBody>
          <a:bodyPr/>
          <a:lstStyle/>
          <a:p>
            <a:fld id="{CB1E0F5E-7EAE-42DB-800A-9566A142CBB2}" type="slidenum">
              <a:rPr lang="en-US" smtClean="0"/>
              <a:t>9</a:t>
            </a:fld>
            <a:endParaRPr lang="en-US"/>
          </a:p>
        </p:txBody>
      </p:sp>
    </p:spTree>
    <p:extLst>
      <p:ext uri="{BB962C8B-B14F-4D97-AF65-F5344CB8AC3E}">
        <p14:creationId xmlns:p14="http://schemas.microsoft.com/office/powerpoint/2010/main" val="865534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fld id="{2B147747-029B-4583-B0CB-DDC7DB936F00}" type="datetimeFigureOut">
              <a:rPr lang="en-US" smtClean="0"/>
              <a:pPr/>
              <a:t>2/10/2025</a:t>
            </a:fld>
            <a:endParaRPr lang="en-US"/>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7" y="128981"/>
            <a:ext cx="9933899" cy="832920"/>
          </a:xfrm>
        </p:spPr>
        <p:txBody>
          <a:bodyPr/>
          <a:lstStyle/>
          <a:p>
            <a:r>
              <a:rPr lang="en-US"/>
              <a:t>Click to edit Master title style</a:t>
            </a:r>
          </a:p>
        </p:txBody>
      </p:sp>
    </p:spTree>
    <p:extLst>
      <p:ext uri="{BB962C8B-B14F-4D97-AF65-F5344CB8AC3E}">
        <p14:creationId xmlns:p14="http://schemas.microsoft.com/office/powerpoint/2010/main" val="1519220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fld id="{2B147747-029B-4583-B0CB-DDC7DB936F00}" type="datetimeFigureOut">
              <a:rPr lang="en-US" smtClean="0"/>
              <a:pPr/>
              <a:t>2/10/2025</a:t>
            </a:fld>
            <a:endParaRPr lang="en-US"/>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646749529"/>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endParaRPr lang="en-US" dirty="0"/>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310656398"/>
      </p:ext>
    </p:extLst>
  </p:cSld>
  <p:clrMapOvr>
    <a:masterClrMapping/>
  </p:clrMapOvr>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6228771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9389395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5793203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5449150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505809744"/>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96930658"/>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286858420"/>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299192434"/>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25147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fld id="{2B147747-029B-4583-B0CB-DDC7DB936F00}" type="datetimeFigureOut">
              <a:rPr lang="en-US" smtClean="0"/>
              <a:pPr/>
              <a:t>2/10/2025</a:t>
            </a:fld>
            <a:endParaRPr lang="en-US"/>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760873978"/>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5255741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5838713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3821425862"/>
      </p:ext>
    </p:extLst>
  </p:cSld>
  <p:clrMapOvr>
    <a:masterClrMapping/>
  </p:clrMapOvr>
  <p:hf hdr="0" dt="0"/>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bg2">
                    <a:lumMod val="50000"/>
                  </a:schemeClr>
                </a:solidFill>
              </a:rPr>
              <a:pPr algn="r">
                <a:spcBef>
                  <a:spcPct val="50000"/>
                </a:spcBef>
                <a:defRPr/>
              </a:pPr>
              <a:t>‹#›</a:t>
            </a:fld>
            <a:endParaRPr lang="en-US" sz="825"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139847174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95281739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280233343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89154145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50870676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373773067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7" y="5408615"/>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72139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fld id="{2B147747-029B-4583-B0CB-DDC7DB936F00}" type="datetimeFigureOut">
              <a:rPr lang="en-US" smtClean="0"/>
              <a:pPr/>
              <a:t>2/10/2025</a:t>
            </a:fld>
            <a:endParaRPr lang="en-US"/>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3927463539"/>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7" y="5408615"/>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567264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7" y="5408615"/>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9494718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7" y="5408615"/>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77601693"/>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7" y="5408615"/>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6259434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5099745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7757332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79689801"/>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4286211879"/>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187887635"/>
      </p:ext>
    </p:extLst>
  </p:cSld>
  <p:clrMapOvr>
    <a:masterClrMapping/>
  </p:clrMapOvr>
  <p:extLst>
    <p:ext uri="{DCECCB84-F9BA-43D5-87BE-67443E8EF086}">
      <p15:sldGuideLst xmlns:p15="http://schemas.microsoft.com/office/powerpoint/2012/main"/>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14187500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fld id="{2B147747-029B-4583-B0CB-DDC7DB936F00}" type="datetimeFigureOut">
              <a:rPr lang="en-US" smtClean="0"/>
              <a:pPr/>
              <a:t>2/10/2025</a:t>
            </a:fld>
            <a:endParaRPr lang="en-US"/>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8479326"/>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1846321211"/>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72849028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403748647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818923408"/>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43395806"/>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529286446"/>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7113912"/>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8480559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34517250"/>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638054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fld id="{2B147747-029B-4583-B0CB-DDC7DB936F00}" type="datetimeFigureOut">
              <a:rPr lang="en-US" smtClean="0"/>
              <a:pPr/>
              <a:t>2/10/2025</a:t>
            </a:fld>
            <a:endParaRPr lang="en-US"/>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73990817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558312978"/>
      </p:ext>
    </p:extLst>
  </p:cSld>
  <p:clrMapOvr>
    <a:masterClrMapping/>
  </p:clrMapOvr>
  <p:hf hdr="0" dt="0"/>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3886220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426143529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7574842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874786985"/>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Tree>
    <p:extLst>
      <p:ext uri="{BB962C8B-B14F-4D97-AF65-F5344CB8AC3E}">
        <p14:creationId xmlns:p14="http://schemas.microsoft.com/office/powerpoint/2010/main" val="267101949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158937757"/>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4189465006"/>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477898196"/>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37918479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0"/>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fld id="{2B147747-029B-4583-B0CB-DDC7DB936F00}" type="datetimeFigureOut">
              <a:rPr lang="en-US" smtClean="0"/>
              <a:pPr/>
              <a:t>2/10/2025</a:t>
            </a:fld>
            <a:endParaRPr lang="en-US"/>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31818037"/>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220309064"/>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343648318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275808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442730291"/>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48917971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74787260"/>
      </p:ext>
    </p:extLst>
  </p:cSld>
  <p:clrMapOvr>
    <a:masterClrMapping/>
  </p:clrMapOvr>
  <p:extLst>
    <p:ext uri="{DCECCB84-F9BA-43D5-87BE-67443E8EF086}">
      <p15:sldGuideLst xmlns:p15="http://schemas.microsoft.com/office/powerpoint/2012/main"/>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1010244147"/>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267895836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4067487533"/>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7411423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fld id="{2B147747-029B-4583-B0CB-DDC7DB936F00}" type="datetimeFigureOut">
              <a:rPr lang="en-US" smtClean="0"/>
              <a:pPr/>
              <a:t>2/10/2025</a:t>
            </a:fld>
            <a:endParaRPr lang="en-US"/>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383571938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758372669"/>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58496012"/>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194238802"/>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605344011"/>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24119656"/>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279158794"/>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5861522"/>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4252724543"/>
      </p:ext>
    </p:extLst>
  </p:cSld>
  <p:clrMapOvr>
    <a:masterClrMapping/>
  </p:clrMapOvr>
  <p:hf hdr="0" dt="0"/>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731353989"/>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463021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fld id="{2B147747-029B-4583-B0CB-DDC7DB936F00}" type="datetimeFigureOut">
              <a:rPr lang="en-US" smtClean="0"/>
              <a:pPr/>
              <a:t>2/10/2025</a:t>
            </a:fld>
            <a:endParaRPr lang="en-US"/>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279846434"/>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962687943"/>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932757247"/>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Tree>
    <p:extLst>
      <p:ext uri="{BB962C8B-B14F-4D97-AF65-F5344CB8AC3E}">
        <p14:creationId xmlns:p14="http://schemas.microsoft.com/office/powerpoint/2010/main" val="952194972"/>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3852400840"/>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744395067"/>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279842718"/>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588480590"/>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016117581"/>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863099213"/>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2" y="1028700"/>
            <a:ext cx="11658599" cy="5600700"/>
          </a:xfrm>
        </p:spPr>
        <p:txBody>
          <a:bodyPr/>
          <a:lstStyle/>
          <a:p>
            <a:r>
              <a:rPr lang="en-US"/>
              <a:t>Click icon to add chart</a:t>
            </a:r>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247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fld id="{2B147747-029B-4583-B0CB-DDC7DB936F00}" type="datetimeFigureOut">
              <a:rPr lang="en-US" smtClean="0"/>
              <a:pPr/>
              <a:t>2/10/2025</a:t>
            </a:fld>
            <a:endParaRPr lang="en-US"/>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a:p>
        </p:txBody>
      </p:sp>
    </p:spTree>
    <p:extLst>
      <p:ext uri="{BB962C8B-B14F-4D97-AF65-F5344CB8AC3E}">
        <p14:creationId xmlns:p14="http://schemas.microsoft.com/office/powerpoint/2010/main" val="1483658797"/>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p:nvPicPr>
        <p:blipFill>
          <a:blip r:embed="rId2"/>
          <a:stretch>
            <a:fillRect/>
          </a:stretch>
        </p:blipFill>
        <p:spPr>
          <a:xfrm>
            <a:off x="934317" y="10952"/>
            <a:ext cx="10286135" cy="6847048"/>
          </a:xfrm>
          <a:prstGeom prst="rect">
            <a:avLst/>
          </a:prstGeom>
        </p:spPr>
      </p:pic>
    </p:spTree>
    <p:extLst>
      <p:ext uri="{BB962C8B-B14F-4D97-AF65-F5344CB8AC3E}">
        <p14:creationId xmlns:p14="http://schemas.microsoft.com/office/powerpoint/2010/main" val="4375800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fld id="{2B147747-029B-4583-B0CB-DDC7DB936F00}" type="datetimeFigureOut">
              <a:rPr lang="en-US" smtClean="0"/>
              <a:pPr/>
              <a:t>2/10/2025</a:t>
            </a:fld>
            <a:endParaRPr lang="en-US"/>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a:p>
        </p:txBody>
      </p:sp>
    </p:spTree>
    <p:extLst>
      <p:ext uri="{BB962C8B-B14F-4D97-AF65-F5344CB8AC3E}">
        <p14:creationId xmlns:p14="http://schemas.microsoft.com/office/powerpoint/2010/main" val="86445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fld id="{2B147747-029B-4583-B0CB-DDC7DB936F00}" type="datetimeFigureOut">
              <a:rPr lang="en-US" smtClean="0"/>
              <a:pPr/>
              <a:t>2/10/2025</a:t>
            </a:fld>
            <a:endParaRPr lang="en-US"/>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18198610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fld id="{2B147747-029B-4583-B0CB-DDC7DB936F00}" type="datetimeFigureOut">
              <a:rPr lang="en-US" smtClean="0"/>
              <a:pPr/>
              <a:t>2/10/2025</a:t>
            </a:fld>
            <a:endParaRPr lang="en-US"/>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7016012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fld id="{2B147747-029B-4583-B0CB-DDC7DB936F00}" type="datetimeFigureOut">
              <a:rPr lang="en-US" smtClean="0"/>
              <a:pPr/>
              <a:t>2/10/2025</a:t>
            </a:fld>
            <a:endParaRPr lang="en-US"/>
          </a:p>
        </p:txBody>
      </p:sp>
    </p:spTree>
    <p:extLst>
      <p:ext uri="{BB962C8B-B14F-4D97-AF65-F5344CB8AC3E}">
        <p14:creationId xmlns:p14="http://schemas.microsoft.com/office/powerpoint/2010/main" val="28549124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fld id="{2B147747-029B-4583-B0CB-DDC7DB936F00}" type="datetimeFigureOut">
              <a:rPr lang="en-US" smtClean="0"/>
              <a:pPr/>
              <a:t>2/10/2025</a:t>
            </a:fld>
            <a:endParaRPr lang="en-US"/>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9615719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2589283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3890201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9253145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9335131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0716012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147747-029B-4583-B0CB-DDC7DB936F00}" type="datetimeFigureOut">
              <a:rPr lang="en-US" smtClean="0"/>
              <a:pPr/>
              <a:t>2/10/2025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23EEB7BD-CCEB-4D68-A74B-81DB8377DDFE}" type="slidenum">
              <a:rPr lang="en-US" smtClean="0"/>
              <a:pPr/>
              <a:t>‹#›</a:t>
            </a:fld>
            <a:endParaRPr lang="en-US"/>
          </a:p>
        </p:txBody>
      </p:sp>
    </p:spTree>
    <p:extLst>
      <p:ext uri="{BB962C8B-B14F-4D97-AF65-F5344CB8AC3E}">
        <p14:creationId xmlns:p14="http://schemas.microsoft.com/office/powerpoint/2010/main" val="2353282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2B147747-029B-4583-B0CB-DDC7DB936F00}" type="datetimeFigureOut">
              <a:rPr lang="en-US" smtClean="0"/>
              <a:pPr/>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3EEB7BD-CCEB-4D68-A74B-81DB8377DDFE}" type="slidenum">
              <a:rPr lang="en-US" smtClean="0"/>
              <a:pPr/>
              <a:t>‹#›</a:t>
            </a:fld>
            <a:endParaRPr lang="en-US"/>
          </a:p>
        </p:txBody>
      </p:sp>
      <p:sp>
        <p:nvSpPr>
          <p:cNvPr id="8" name="Content Placeholder 7"/>
          <p:cNvSpPr>
            <a:spLocks noGrp="1"/>
          </p:cNvSpPr>
          <p:nvPr>
            <p:ph sz="quarter" idx="1"/>
          </p:nvPr>
        </p:nvSpPr>
        <p:spPr>
          <a:xfrm>
            <a:off x="816864" y="1600200"/>
            <a:ext cx="108712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04717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fld id="{2B147747-029B-4583-B0CB-DDC7DB936F00}" type="datetimeFigureOut">
              <a:rPr lang="en-US" smtClean="0"/>
              <a:pPr/>
              <a:t>2/10/2025</a:t>
            </a:fld>
            <a:endParaRPr lang="en-US"/>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6207741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secHead">
  <p:cSld name="1_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lang="en-US"/>
              <a:t>Click to edit Master title style</a:t>
            </a:r>
            <a:endParaRPr lang="en-US" dirty="0"/>
          </a:p>
        </p:txBody>
      </p:sp>
      <p:sp>
        <p:nvSpPr>
          <p:cNvPr id="12" name="Date Placeholder 11"/>
          <p:cNvSpPr>
            <a:spLocks noGrp="1"/>
          </p:cNvSpPr>
          <p:nvPr>
            <p:ph type="dt" sz="half" idx="10"/>
          </p:nvPr>
        </p:nvSpPr>
        <p:spPr/>
        <p:txBody>
          <a:bodyPr/>
          <a:lstStyle/>
          <a:p>
            <a:fld id="{2B147747-029B-4583-B0CB-DDC7DB936F00}" type="datetimeFigureOut">
              <a:rPr lang="en-US" smtClean="0"/>
              <a:pPr/>
              <a:t>2/10/2025</a:t>
            </a:fld>
            <a:endParaRPr lang="en-US"/>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23EEB7BD-CCEB-4D68-A74B-81DB8377DDFE}"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33523221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398549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65615-359D-B9C8-0023-03575281030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E9C239B-5165-458F-9186-789D32AB46C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BF16F2-A3B9-382E-874A-424ACF676509}"/>
              </a:ext>
            </a:extLst>
          </p:cNvPr>
          <p:cNvSpPr>
            <a:spLocks noGrp="1"/>
          </p:cNvSpPr>
          <p:nvPr>
            <p:ph type="dt" sz="half" idx="10"/>
          </p:nvPr>
        </p:nvSpPr>
        <p:spPr/>
        <p:txBody>
          <a:bodyPr/>
          <a:lstStyle/>
          <a:p>
            <a:fld id="{FE25683E-51F6-443F-9E79-D94650BEC1E9}" type="datetimeFigureOut">
              <a:rPr lang="en-US" smtClean="0"/>
              <a:t>2/10/2025</a:t>
            </a:fld>
            <a:endParaRPr lang="en-US"/>
          </a:p>
        </p:txBody>
      </p:sp>
      <p:sp>
        <p:nvSpPr>
          <p:cNvPr id="5" name="Footer Placeholder 4">
            <a:extLst>
              <a:ext uri="{FF2B5EF4-FFF2-40B4-BE49-F238E27FC236}">
                <a16:creationId xmlns:a16="http://schemas.microsoft.com/office/drawing/2014/main" id="{F8B4310D-8458-F42B-DE17-4A5879C9E2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848E47-1081-57EC-3D64-2B636395DB16}"/>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19527173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28EB9-1950-FDD0-7A2E-1E8AEA78574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61BE644-5C0B-0419-D4FD-4F13E928FA6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C109D9-E69C-F6DB-63B9-AFED499F742D}"/>
              </a:ext>
            </a:extLst>
          </p:cNvPr>
          <p:cNvSpPr>
            <a:spLocks noGrp="1"/>
          </p:cNvSpPr>
          <p:nvPr>
            <p:ph type="dt" sz="half" idx="10"/>
          </p:nvPr>
        </p:nvSpPr>
        <p:spPr/>
        <p:txBody>
          <a:bodyPr/>
          <a:lstStyle/>
          <a:p>
            <a:fld id="{FE25683E-51F6-443F-9E79-D94650BEC1E9}" type="datetimeFigureOut">
              <a:rPr lang="en-US" smtClean="0"/>
              <a:t>2/10/2025</a:t>
            </a:fld>
            <a:endParaRPr lang="en-US"/>
          </a:p>
        </p:txBody>
      </p:sp>
      <p:sp>
        <p:nvSpPr>
          <p:cNvPr id="5" name="Footer Placeholder 4">
            <a:extLst>
              <a:ext uri="{FF2B5EF4-FFF2-40B4-BE49-F238E27FC236}">
                <a16:creationId xmlns:a16="http://schemas.microsoft.com/office/drawing/2014/main" id="{EC9416C6-A83A-49B0-04BA-2E4EAF5DAF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14A53C-46C4-DCBE-16D1-8B5EE1FA47C4}"/>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12084402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F76BC-C5F2-B07C-0FFC-138CEDBE805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EEB11B3-444B-91CB-CC33-81E9CAEDABF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865D0AF-FEF7-1558-5E94-7D917743040D}"/>
              </a:ext>
            </a:extLst>
          </p:cNvPr>
          <p:cNvSpPr>
            <a:spLocks noGrp="1"/>
          </p:cNvSpPr>
          <p:nvPr>
            <p:ph type="dt" sz="half" idx="10"/>
          </p:nvPr>
        </p:nvSpPr>
        <p:spPr/>
        <p:txBody>
          <a:bodyPr/>
          <a:lstStyle/>
          <a:p>
            <a:fld id="{FE25683E-51F6-443F-9E79-D94650BEC1E9}" type="datetimeFigureOut">
              <a:rPr lang="en-US" smtClean="0"/>
              <a:t>2/10/2025</a:t>
            </a:fld>
            <a:endParaRPr lang="en-US"/>
          </a:p>
        </p:txBody>
      </p:sp>
      <p:sp>
        <p:nvSpPr>
          <p:cNvPr id="5" name="Footer Placeholder 4">
            <a:extLst>
              <a:ext uri="{FF2B5EF4-FFF2-40B4-BE49-F238E27FC236}">
                <a16:creationId xmlns:a16="http://schemas.microsoft.com/office/drawing/2014/main" id="{2CF6645A-9C59-B039-4F41-5E61BA00CD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F1E976-330B-96C7-0913-6A278D6A6D4E}"/>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98670315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6EF89-C0C9-22B3-DCEC-E49945C3AA8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4AD782E-2612-06B5-0C6A-5675DE59EEB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57B7041-2A72-48EB-53E8-FA5AE1E62B1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4A1B830-16C4-9007-F4D3-4198BF64E688}"/>
              </a:ext>
            </a:extLst>
          </p:cNvPr>
          <p:cNvSpPr>
            <a:spLocks noGrp="1"/>
          </p:cNvSpPr>
          <p:nvPr>
            <p:ph type="dt" sz="half" idx="10"/>
          </p:nvPr>
        </p:nvSpPr>
        <p:spPr/>
        <p:txBody>
          <a:bodyPr/>
          <a:lstStyle/>
          <a:p>
            <a:fld id="{FE25683E-51F6-443F-9E79-D94650BEC1E9}" type="datetimeFigureOut">
              <a:rPr lang="en-US" smtClean="0"/>
              <a:t>2/10/2025</a:t>
            </a:fld>
            <a:endParaRPr lang="en-US"/>
          </a:p>
        </p:txBody>
      </p:sp>
      <p:sp>
        <p:nvSpPr>
          <p:cNvPr id="6" name="Footer Placeholder 5">
            <a:extLst>
              <a:ext uri="{FF2B5EF4-FFF2-40B4-BE49-F238E27FC236}">
                <a16:creationId xmlns:a16="http://schemas.microsoft.com/office/drawing/2014/main" id="{104189BB-E28F-A2E4-1D78-39F09CFE5F3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41580A-F710-D1A0-FC24-ACD12796D4F2}"/>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5623451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54DCF-90D6-1AC9-9182-903002AE234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FE3C4F1-6C6E-DB62-FDA0-DCA06B68F48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A03319C-84C7-01E7-8C75-29CD235B243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3DD4DAA-64A7-C4D9-9869-EBA5C2D0799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50BA9D5-2893-81EA-59D4-E32F12BB131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EE6DF8F-BB29-7DBC-11CE-BCA27394B791}"/>
              </a:ext>
            </a:extLst>
          </p:cNvPr>
          <p:cNvSpPr>
            <a:spLocks noGrp="1"/>
          </p:cNvSpPr>
          <p:nvPr>
            <p:ph type="dt" sz="half" idx="10"/>
          </p:nvPr>
        </p:nvSpPr>
        <p:spPr/>
        <p:txBody>
          <a:bodyPr/>
          <a:lstStyle/>
          <a:p>
            <a:fld id="{FE25683E-51F6-443F-9E79-D94650BEC1E9}" type="datetimeFigureOut">
              <a:rPr lang="en-US" smtClean="0"/>
              <a:t>2/10/2025</a:t>
            </a:fld>
            <a:endParaRPr lang="en-US"/>
          </a:p>
        </p:txBody>
      </p:sp>
      <p:sp>
        <p:nvSpPr>
          <p:cNvPr id="8" name="Footer Placeholder 7">
            <a:extLst>
              <a:ext uri="{FF2B5EF4-FFF2-40B4-BE49-F238E27FC236}">
                <a16:creationId xmlns:a16="http://schemas.microsoft.com/office/drawing/2014/main" id="{D7BBC874-884D-B13C-FD07-2693247764A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1C6BDAC-82E1-69F4-1847-6F23645D53C3}"/>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26348180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9C3D5-E237-DFF0-A3D6-5C272C76033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80476ED-0B49-EEA1-49B5-9B79A4C02482}"/>
              </a:ext>
            </a:extLst>
          </p:cNvPr>
          <p:cNvSpPr>
            <a:spLocks noGrp="1"/>
          </p:cNvSpPr>
          <p:nvPr>
            <p:ph type="dt" sz="half" idx="10"/>
          </p:nvPr>
        </p:nvSpPr>
        <p:spPr/>
        <p:txBody>
          <a:bodyPr/>
          <a:lstStyle/>
          <a:p>
            <a:fld id="{FE25683E-51F6-443F-9E79-D94650BEC1E9}" type="datetimeFigureOut">
              <a:rPr lang="en-US" smtClean="0"/>
              <a:t>2/10/2025</a:t>
            </a:fld>
            <a:endParaRPr lang="en-US"/>
          </a:p>
        </p:txBody>
      </p:sp>
      <p:sp>
        <p:nvSpPr>
          <p:cNvPr id="4" name="Footer Placeholder 3">
            <a:extLst>
              <a:ext uri="{FF2B5EF4-FFF2-40B4-BE49-F238E27FC236}">
                <a16:creationId xmlns:a16="http://schemas.microsoft.com/office/drawing/2014/main" id="{9D41717F-57E7-49A1-29EF-509F666E99D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8DE1752-0971-0EDC-8CC3-2BFE5A5E6C46}"/>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265155980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7EF2777-A18A-90B8-1B5D-F4DAAD909D23}"/>
              </a:ext>
            </a:extLst>
          </p:cNvPr>
          <p:cNvSpPr>
            <a:spLocks noGrp="1"/>
          </p:cNvSpPr>
          <p:nvPr>
            <p:ph type="dt" sz="half" idx="10"/>
          </p:nvPr>
        </p:nvSpPr>
        <p:spPr/>
        <p:txBody>
          <a:bodyPr/>
          <a:lstStyle/>
          <a:p>
            <a:fld id="{FE25683E-51F6-443F-9E79-D94650BEC1E9}" type="datetimeFigureOut">
              <a:rPr lang="en-US" smtClean="0"/>
              <a:t>2/10/2025</a:t>
            </a:fld>
            <a:endParaRPr lang="en-US"/>
          </a:p>
        </p:txBody>
      </p:sp>
      <p:sp>
        <p:nvSpPr>
          <p:cNvPr id="3" name="Footer Placeholder 2">
            <a:extLst>
              <a:ext uri="{FF2B5EF4-FFF2-40B4-BE49-F238E27FC236}">
                <a16:creationId xmlns:a16="http://schemas.microsoft.com/office/drawing/2014/main" id="{39236C85-CAD9-3963-8FAA-6119B338880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EBFE06C-95AF-230C-CD6E-6E4A80940188}"/>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19189367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9C7EE-042C-9056-2CD9-189DAEE05D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1D192A8-6063-03E6-F559-06A9C9DA55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935D6F3-59EF-9B5D-C4CB-4EE074D1BE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0DA38C-D5AF-3F9F-5A70-8C83BE3BCD57}"/>
              </a:ext>
            </a:extLst>
          </p:cNvPr>
          <p:cNvSpPr>
            <a:spLocks noGrp="1"/>
          </p:cNvSpPr>
          <p:nvPr>
            <p:ph type="dt" sz="half" idx="10"/>
          </p:nvPr>
        </p:nvSpPr>
        <p:spPr/>
        <p:txBody>
          <a:bodyPr/>
          <a:lstStyle/>
          <a:p>
            <a:fld id="{FE25683E-51F6-443F-9E79-D94650BEC1E9}" type="datetimeFigureOut">
              <a:rPr lang="en-US" smtClean="0"/>
              <a:t>2/10/2025</a:t>
            </a:fld>
            <a:endParaRPr lang="en-US"/>
          </a:p>
        </p:txBody>
      </p:sp>
      <p:sp>
        <p:nvSpPr>
          <p:cNvPr id="6" name="Footer Placeholder 5">
            <a:extLst>
              <a:ext uri="{FF2B5EF4-FFF2-40B4-BE49-F238E27FC236}">
                <a16:creationId xmlns:a16="http://schemas.microsoft.com/office/drawing/2014/main" id="{6833076C-F37A-175D-A0FD-20DE420805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85760C-33AA-815D-B2CE-77D9A4A4FAE3}"/>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968716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fld id="{2B147747-029B-4583-B0CB-DDC7DB936F00}" type="datetimeFigureOut">
              <a:rPr lang="en-US" smtClean="0"/>
              <a:pPr/>
              <a:t>2/10/2025</a:t>
            </a:fld>
            <a:endParaRPr lang="en-US"/>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a:p>
        </p:txBody>
      </p:sp>
    </p:spTree>
    <p:extLst>
      <p:ext uri="{BB962C8B-B14F-4D97-AF65-F5344CB8AC3E}">
        <p14:creationId xmlns:p14="http://schemas.microsoft.com/office/powerpoint/2010/main" val="1286052211"/>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C6246-5B25-AE3F-5D25-E85F467DEF5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B66CF67-F933-9648-BCDB-31FAF093DA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2CA03F3-9C0F-1055-2845-5A8AC3E4C9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90AAFF-9754-B9B3-1912-DCDA30ACF498}"/>
              </a:ext>
            </a:extLst>
          </p:cNvPr>
          <p:cNvSpPr>
            <a:spLocks noGrp="1"/>
          </p:cNvSpPr>
          <p:nvPr>
            <p:ph type="dt" sz="half" idx="10"/>
          </p:nvPr>
        </p:nvSpPr>
        <p:spPr/>
        <p:txBody>
          <a:bodyPr/>
          <a:lstStyle/>
          <a:p>
            <a:fld id="{FE25683E-51F6-443F-9E79-D94650BEC1E9}" type="datetimeFigureOut">
              <a:rPr lang="en-US" smtClean="0"/>
              <a:t>2/10/2025</a:t>
            </a:fld>
            <a:endParaRPr lang="en-US"/>
          </a:p>
        </p:txBody>
      </p:sp>
      <p:sp>
        <p:nvSpPr>
          <p:cNvPr id="6" name="Footer Placeholder 5">
            <a:extLst>
              <a:ext uri="{FF2B5EF4-FFF2-40B4-BE49-F238E27FC236}">
                <a16:creationId xmlns:a16="http://schemas.microsoft.com/office/drawing/2014/main" id="{F04DF716-F47D-774E-F5A3-C1E78451AA9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778737-2EA5-1D94-5773-7B9CFA3D766A}"/>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3759705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01BD5-6B22-FFA8-BEFA-B36281DF0E7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C312AE9-B975-8E7D-34ED-BE2436A2DA3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2A6DFA-EC81-1BD2-9ECA-56584C8DA072}"/>
              </a:ext>
            </a:extLst>
          </p:cNvPr>
          <p:cNvSpPr>
            <a:spLocks noGrp="1"/>
          </p:cNvSpPr>
          <p:nvPr>
            <p:ph type="dt" sz="half" idx="10"/>
          </p:nvPr>
        </p:nvSpPr>
        <p:spPr/>
        <p:txBody>
          <a:bodyPr/>
          <a:lstStyle/>
          <a:p>
            <a:fld id="{FE25683E-51F6-443F-9E79-D94650BEC1E9}" type="datetimeFigureOut">
              <a:rPr lang="en-US" smtClean="0"/>
              <a:t>2/10/2025</a:t>
            </a:fld>
            <a:endParaRPr lang="en-US"/>
          </a:p>
        </p:txBody>
      </p:sp>
      <p:sp>
        <p:nvSpPr>
          <p:cNvPr id="5" name="Footer Placeholder 4">
            <a:extLst>
              <a:ext uri="{FF2B5EF4-FFF2-40B4-BE49-F238E27FC236}">
                <a16:creationId xmlns:a16="http://schemas.microsoft.com/office/drawing/2014/main" id="{B65FB7ED-AE18-E402-F31A-244B9D2403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73B1B3-FCDD-14FC-642D-8C2B184D491E}"/>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593047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1D9036A-A6A0-EE59-BB35-D221C384FCC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58B54F3-661C-47EE-4AFC-7596A87E8CD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38B9F0-93E1-FB3B-91B5-1D7717DDAFF9}"/>
              </a:ext>
            </a:extLst>
          </p:cNvPr>
          <p:cNvSpPr>
            <a:spLocks noGrp="1"/>
          </p:cNvSpPr>
          <p:nvPr>
            <p:ph type="dt" sz="half" idx="10"/>
          </p:nvPr>
        </p:nvSpPr>
        <p:spPr/>
        <p:txBody>
          <a:bodyPr/>
          <a:lstStyle/>
          <a:p>
            <a:fld id="{FE25683E-51F6-443F-9E79-D94650BEC1E9}" type="datetimeFigureOut">
              <a:rPr lang="en-US" smtClean="0"/>
              <a:t>2/10/2025</a:t>
            </a:fld>
            <a:endParaRPr lang="en-US"/>
          </a:p>
        </p:txBody>
      </p:sp>
      <p:sp>
        <p:nvSpPr>
          <p:cNvPr id="5" name="Footer Placeholder 4">
            <a:extLst>
              <a:ext uri="{FF2B5EF4-FFF2-40B4-BE49-F238E27FC236}">
                <a16:creationId xmlns:a16="http://schemas.microsoft.com/office/drawing/2014/main" id="{2C86087D-7102-967C-1ACE-0BE0349B68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06871A-6786-8EDE-70E8-C263ECC8C41B}"/>
              </a:ext>
            </a:extLst>
          </p:cNvPr>
          <p:cNvSpPr>
            <a:spLocks noGrp="1"/>
          </p:cNvSpPr>
          <p:nvPr>
            <p:ph type="sldNum" sz="quarter" idx="12"/>
          </p:nvPr>
        </p:nvSpPr>
        <p:spPr/>
        <p:txBody>
          <a:bodyPr/>
          <a:lstStyle/>
          <a:p>
            <a:fld id="{D083FA0B-5FFC-47EB-A216-0320F7AB6FF6}" type="slidenum">
              <a:rPr lang="en-US" smtClean="0"/>
              <a:t>‹#›</a:t>
            </a:fld>
            <a:endParaRPr lang="en-US"/>
          </a:p>
        </p:txBody>
      </p:sp>
    </p:spTree>
    <p:extLst>
      <p:ext uri="{BB962C8B-B14F-4D97-AF65-F5344CB8AC3E}">
        <p14:creationId xmlns:p14="http://schemas.microsoft.com/office/powerpoint/2010/main" val="300640980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914016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422342577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48776543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529451980"/>
      </p:ext>
    </p:extLst>
  </p:cSld>
  <p:clrMapOvr>
    <a:masterClrMapping/>
  </p:clrMapOvr>
  <p:extLst>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711026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8695558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51832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fld id="{2B147747-029B-4583-B0CB-DDC7DB936F00}" type="datetimeFigureOut">
              <a:rPr lang="en-US" smtClean="0"/>
              <a:pPr/>
              <a:t>2/10/2025</a:t>
            </a:fld>
            <a:endParaRPr lang="en-US"/>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810449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9588199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135526294"/>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942321886"/>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153965317"/>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594066175"/>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911058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62744564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0"/>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5587371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3679643"/>
      </p:ext>
    </p:extLst>
  </p:cSld>
  <p:clrMapOvr>
    <a:masterClrMapping/>
  </p:clrMapOvr>
  <p:hf hdr="0" dt="0"/>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926692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fld id="{2B147747-029B-4583-B0CB-DDC7DB936F00}" type="datetimeFigureOut">
              <a:rPr lang="en-US" smtClean="0"/>
              <a:pPr/>
              <a:t>2/10/2025</a:t>
            </a:fld>
            <a:endParaRPr lang="en-US"/>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9902952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23438862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62534360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301271777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Tree>
    <p:extLst>
      <p:ext uri="{BB962C8B-B14F-4D97-AF65-F5344CB8AC3E}">
        <p14:creationId xmlns:p14="http://schemas.microsoft.com/office/powerpoint/2010/main" val="361019639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93048597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3189334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90891922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09081482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98936187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857025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fld id="{2B147747-029B-4583-B0CB-DDC7DB936F00}" type="datetimeFigureOut">
              <a:rPr lang="en-US" smtClean="0"/>
              <a:pPr/>
              <a:t>2/10/2025</a:t>
            </a:fld>
            <a:endParaRPr lang="en-US"/>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6797177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36400573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5687762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2606242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5"/>
            <a:ext cx="11658600" cy="438297"/>
          </a:xfrm>
          <a:prstGeom prst="rect">
            <a:avLst/>
          </a:prstGeom>
          <a:noFill/>
          <a:ln w="9525">
            <a:noFill/>
            <a:miter lim="800000"/>
            <a:headEnd/>
            <a:tailEnd/>
          </a:ln>
        </p:spPr>
        <p:txBody>
          <a:bodyPr lIns="91440" tIns="0" numCol="1"/>
          <a:lstStyle>
            <a:lvl1pPr marL="0" indent="0">
              <a:buNone/>
              <a:defRPr sz="675">
                <a:solidFill>
                  <a:schemeClr val="tx1">
                    <a:lumMod val="75000"/>
                    <a:lumOff val="25000"/>
                  </a:schemeClr>
                </a:solidFill>
              </a:defRPr>
            </a:lvl1pPr>
            <a:lvl2pPr>
              <a:defRPr sz="1013">
                <a:solidFill>
                  <a:srgbClr val="83847A"/>
                </a:solidFill>
              </a:defRPr>
            </a:lvl2pPr>
            <a:lvl3pPr>
              <a:defRPr sz="844">
                <a:solidFill>
                  <a:srgbClr val="83847A"/>
                </a:solidFill>
              </a:defRPr>
            </a:lvl3pPr>
            <a:lvl4pPr>
              <a:defRPr sz="844">
                <a:solidFill>
                  <a:srgbClr val="83847A"/>
                </a:solidFill>
              </a:defRPr>
            </a:lvl4pPr>
            <a:lvl5pPr>
              <a:defRPr sz="844">
                <a:solidFill>
                  <a:srgbClr val="83847A"/>
                </a:solidFill>
              </a:defRPr>
            </a:lvl5pPr>
          </a:lstStyle>
          <a:p>
            <a:pPr lvl="0"/>
            <a:r>
              <a:rPr lang="en-US" noProof="0"/>
              <a:t>Click to edit Master text styles</a:t>
            </a:r>
          </a:p>
        </p:txBody>
      </p:sp>
      <p:sp>
        <p:nvSpPr>
          <p:cNvPr id="10" name="Content Placeholder 3"/>
          <p:cNvSpPr>
            <a:spLocks noGrp="1"/>
          </p:cNvSpPr>
          <p:nvPr>
            <p:ph sz="quarter" idx="12"/>
          </p:nvPr>
        </p:nvSpPr>
        <p:spPr>
          <a:xfrm>
            <a:off x="266700" y="1028702"/>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7"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8253572"/>
      </p:ext>
    </p:extLst>
  </p:cSld>
  <p:clrMapOvr>
    <a:masterClrMapping/>
  </p:clrMapOvr>
  <p:extLst>
    <p:ext uri="{DCECCB84-F9BA-43D5-87BE-67443E8EF086}">
      <p15:sldGuideLst xmlns:p15="http://schemas.microsoft.com/office/powerpoint/2012/main"/>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7"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2115126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1"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1"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7"/>
            <a:ext cx="5721407" cy="4886325"/>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9" y="1028702"/>
            <a:ext cx="5719572" cy="666241"/>
          </a:xfrm>
        </p:spPr>
        <p:txBody>
          <a:bodyPr bIns="0" anchor="b"/>
          <a:lstStyle>
            <a:lvl1pPr>
              <a:defRPr sz="1125">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2208824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2" y="1028700"/>
            <a:ext cx="766888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9818319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7798153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2054761"/>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1" y="3543300"/>
            <a:ext cx="5753100" cy="30861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2"/>
            <a:ext cx="5753100" cy="2283843"/>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28410489"/>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9"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fld id="{2B147747-029B-4583-B0CB-DDC7DB936F00}" type="datetimeFigureOut">
              <a:rPr lang="en-US" smtClean="0"/>
              <a:pPr/>
              <a:t>2/10/2025</a:t>
            </a:fld>
            <a:endParaRPr lang="en-US"/>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a:p>
        </p:txBody>
      </p:sp>
    </p:spTree>
    <p:extLst>
      <p:ext uri="{BB962C8B-B14F-4D97-AF65-F5344CB8AC3E}">
        <p14:creationId xmlns:p14="http://schemas.microsoft.com/office/powerpoint/2010/main" val="125360516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06908290"/>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1" y="3848100"/>
            <a:ext cx="5753100" cy="27813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56669760"/>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206907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38012140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7"/>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2590358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79368662"/>
      </p:ext>
    </p:extLst>
  </p:cSld>
  <p:clrMapOvr>
    <a:masterClrMapping/>
  </p:clrMapOvr>
  <p:hf hdr="0" dt="0"/>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lumMod val="50000"/>
                    <a:lumOff val="50000"/>
                  </a:schemeClr>
                </a:solidFill>
              </a:rPr>
              <a:pPr algn="r">
                <a:spcBef>
                  <a:spcPct val="50000"/>
                </a:spcBef>
                <a:defRPr/>
              </a:pPr>
              <a:t>‹#›</a:t>
            </a:fld>
            <a:endParaRPr lang="en-US" sz="825"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14914777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2"/>
                </a:solidFill>
              </a:rPr>
              <a:pPr algn="r">
                <a:spcBef>
                  <a:spcPct val="50000"/>
                </a:spcBef>
                <a:defRPr/>
              </a:pPr>
              <a:t>‹#›</a:t>
            </a:fld>
            <a:endParaRPr lang="en-US" sz="825"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09349433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solidFill>
                  <a:schemeClr val="tx1"/>
                </a:solidFill>
              </a:rPr>
              <a:pPr algn="r">
                <a:spcBef>
                  <a:spcPct val="50000"/>
                </a:spcBef>
                <a:defRPr/>
              </a:pPr>
              <a:t>‹#›</a:t>
            </a:fld>
            <a:endParaRPr lang="en-US" sz="825"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90763406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24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1"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1" y="3697289"/>
            <a:ext cx="3161228" cy="844550"/>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0405140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1" y="1028700"/>
            <a:ext cx="5753100" cy="266700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1" y="3855720"/>
            <a:ext cx="5753100" cy="2773680"/>
          </a:xfrm>
        </p:spPr>
        <p:txBody>
          <a:bodyPr/>
          <a:lstStyle>
            <a:lvl1pPr>
              <a:defRPr sz="675">
                <a:solidFill>
                  <a:schemeClr val="tx1">
                    <a:lumMod val="75000"/>
                    <a:lumOff val="25000"/>
                  </a:schemeClr>
                </a:solidFill>
              </a:defRPr>
            </a:lvl1pPr>
            <a:lvl2pPr>
              <a:defRPr sz="675">
                <a:solidFill>
                  <a:schemeClr val="tx1">
                    <a:lumMod val="75000"/>
                    <a:lumOff val="25000"/>
                  </a:schemeClr>
                </a:solidFill>
              </a:defRPr>
            </a:lvl2pPr>
            <a:lvl3pPr>
              <a:defRPr sz="675">
                <a:solidFill>
                  <a:schemeClr val="tx1">
                    <a:lumMod val="75000"/>
                    <a:lumOff val="25000"/>
                  </a:schemeClr>
                </a:solidFill>
              </a:defRPr>
            </a:lvl3pPr>
            <a:lvl4pPr>
              <a:defRPr sz="675">
                <a:solidFill>
                  <a:schemeClr val="tx1">
                    <a:lumMod val="75000"/>
                    <a:lumOff val="25000"/>
                  </a:schemeClr>
                </a:solidFill>
              </a:defRPr>
            </a:lvl4pPr>
            <a:lvl5pPr>
              <a:defRPr sz="675">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fld id="{2B147747-029B-4583-B0CB-DDC7DB936F00}" type="datetimeFigureOut">
              <a:rPr lang="en-US" smtClean="0"/>
              <a:pPr/>
              <a:t>2/10/2025</a:t>
            </a:fld>
            <a:endParaRPr lang="en-US"/>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966653322"/>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5184" userDrawn="1">
          <p15:clr>
            <a:srgbClr val="FBAE40"/>
          </p15:clr>
        </p15:guide>
        <p15:guide id="4" pos="5056" userDrawn="1">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24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1" y="5602332"/>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9" y="3709926"/>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Tree>
    <p:extLst>
      <p:ext uri="{BB962C8B-B14F-4D97-AF65-F5344CB8AC3E}">
        <p14:creationId xmlns:p14="http://schemas.microsoft.com/office/powerpoint/2010/main" val="242938432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4" name="Content Placeholder 3"/>
          <p:cNvSpPr>
            <a:spLocks noGrp="1"/>
          </p:cNvSpPr>
          <p:nvPr>
            <p:ph sz="quarter" idx="12"/>
          </p:nvPr>
        </p:nvSpPr>
        <p:spPr>
          <a:xfrm>
            <a:off x="266700" y="2157415"/>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9" y="4043301"/>
            <a:ext cx="2761673" cy="385825"/>
          </a:xfrm>
          <a:prstGeom prst="rect">
            <a:avLst/>
          </a:prstGeom>
          <a:ln>
            <a:solidFill>
              <a:schemeClr val="accent3"/>
            </a:solidFill>
          </a:ln>
        </p:spPr>
        <p:txBody>
          <a:bodyPr/>
          <a:lstStyle>
            <a:lvl1pPr algn="ctr">
              <a:defRPr sz="15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407015806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1" y="265874"/>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7" y="265874"/>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7" y="3528393"/>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256719307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14" name="Title 5"/>
          <p:cNvSpPr>
            <a:spLocks noGrp="1"/>
          </p:cNvSpPr>
          <p:nvPr>
            <p:ph type="title"/>
          </p:nvPr>
        </p:nvSpPr>
        <p:spPr>
          <a:xfrm>
            <a:off x="266702" y="260933"/>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61"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1"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2"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5"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78243597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6" y="0"/>
            <a:ext cx="12188389" cy="6858000"/>
          </a:xfrm>
          <a:prstGeom prst="rect">
            <a:avLst/>
          </a:prstGeom>
        </p:spPr>
      </p:pic>
      <p:sp>
        <p:nvSpPr>
          <p:cNvPr id="3" name="Text Placeholder 2"/>
          <p:cNvSpPr>
            <a:spLocks noGrp="1"/>
          </p:cNvSpPr>
          <p:nvPr>
            <p:ph type="body" sz="quarter" idx="19"/>
          </p:nvPr>
        </p:nvSpPr>
        <p:spPr>
          <a:xfrm>
            <a:off x="381001" y="2059389"/>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5"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4"/>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5"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96706382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16" name="TextBox 15"/>
          <p:cNvSpPr txBox="1"/>
          <p:nvPr/>
        </p:nvSpPr>
        <p:spPr>
          <a:xfrm>
            <a:off x="266701" y="5217495"/>
            <a:ext cx="4337105" cy="201850"/>
          </a:xfrm>
          <a:prstGeom prst="rect">
            <a:avLst/>
          </a:prstGeom>
          <a:noFill/>
          <a:ln>
            <a:solidFill>
              <a:schemeClr val="accent3"/>
            </a:solidFill>
          </a:ln>
        </p:spPr>
        <p:txBody>
          <a:bodyPr wrap="square" lIns="68580" tIns="0">
            <a:spAutoFit/>
          </a:bodyPr>
          <a:lstStyle/>
          <a:p>
            <a:r>
              <a:rPr lang="en-US" altLang="en-US" sz="506" i="1" dirty="0">
                <a:solidFill>
                  <a:schemeClr val="tx2"/>
                </a:solidFill>
              </a:rPr>
              <a:t>“</a:t>
            </a:r>
            <a:r>
              <a:rPr lang="en-US" sz="506"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506" i="1" dirty="0">
                <a:solidFill>
                  <a:schemeClr val="tx2"/>
                </a:solidFill>
              </a:rPr>
              <a:t>”</a:t>
            </a:r>
            <a:endParaRPr lang="en-US" sz="506" i="1" dirty="0">
              <a:solidFill>
                <a:schemeClr val="tx2"/>
              </a:solidFill>
            </a:endParaRPr>
          </a:p>
        </p:txBody>
      </p:sp>
      <p:sp>
        <p:nvSpPr>
          <p:cNvPr id="18" name="Picture Placeholder 16"/>
          <p:cNvSpPr>
            <a:spLocks noGrp="1" noChangeAspect="1"/>
          </p:cNvSpPr>
          <p:nvPr>
            <p:ph type="pic" sz="quarter" idx="13"/>
          </p:nvPr>
        </p:nvSpPr>
        <p:spPr>
          <a:xfrm>
            <a:off x="8500460" y="388088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40"/>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8" y="1227140"/>
            <a:ext cx="3689407"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2"/>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1" y="1227140"/>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168530743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8"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24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2"/>
            <a:ext cx="6172200" cy="5038825"/>
          </a:xfrm>
          <a:solidFill>
            <a:schemeClr val="tx2"/>
          </a:solidFill>
        </p:spPr>
        <p:txBody>
          <a:bodyPr/>
          <a:lstStyle>
            <a:lvl1pPr marL="0" indent="0">
              <a:buNone/>
              <a:defRPr sz="24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2"/>
            <a:ext cx="3932237" cy="3301465"/>
          </a:xfrm>
          <a:ln>
            <a:solidFill>
              <a:schemeClr val="accent3"/>
            </a:solidFill>
          </a:ln>
        </p:spPr>
        <p:txBody>
          <a:bodyPr/>
          <a:lstStyle>
            <a:lvl1pPr marL="0" indent="0">
              <a:buNone/>
              <a:defRPr sz="120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1" y="5602332"/>
            <a:ext cx="2402348" cy="1065985"/>
          </a:xfrm>
          <a:prstGeom prst="rect">
            <a:avLst/>
          </a:prstGeom>
        </p:spPr>
      </p:pic>
    </p:spTree>
    <p:extLst>
      <p:ext uri="{BB962C8B-B14F-4D97-AF65-F5344CB8AC3E}">
        <p14:creationId xmlns:p14="http://schemas.microsoft.com/office/powerpoint/2010/main" val="86762038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27387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9111441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228671433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3.jpg"/><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2.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slideLayout" Target="../slideLayouts/slideLayout60.xml"/><Relationship Id="rId26" Type="http://schemas.openxmlformats.org/officeDocument/2006/relationships/slideLayout" Target="../slideLayouts/slideLayout68.xml"/><Relationship Id="rId3" Type="http://schemas.openxmlformats.org/officeDocument/2006/relationships/slideLayout" Target="../slideLayouts/slideLayout45.xml"/><Relationship Id="rId21" Type="http://schemas.openxmlformats.org/officeDocument/2006/relationships/slideLayout" Target="../slideLayouts/slideLayout63.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slideLayout" Target="../slideLayouts/slideLayout59.xml"/><Relationship Id="rId25" Type="http://schemas.openxmlformats.org/officeDocument/2006/relationships/slideLayout" Target="../slideLayouts/slideLayout67.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20" Type="http://schemas.openxmlformats.org/officeDocument/2006/relationships/slideLayout" Target="../slideLayouts/slideLayout62.xml"/><Relationship Id="rId29" Type="http://schemas.openxmlformats.org/officeDocument/2006/relationships/image" Target="../media/image1.png"/><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24" Type="http://schemas.openxmlformats.org/officeDocument/2006/relationships/slideLayout" Target="../slideLayouts/slideLayout66.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23" Type="http://schemas.openxmlformats.org/officeDocument/2006/relationships/slideLayout" Target="../slideLayouts/slideLayout65.xml"/><Relationship Id="rId28" Type="http://schemas.openxmlformats.org/officeDocument/2006/relationships/theme" Target="../theme/theme3.xml"/><Relationship Id="rId10" Type="http://schemas.openxmlformats.org/officeDocument/2006/relationships/slideLayout" Target="../slideLayouts/slideLayout52.xml"/><Relationship Id="rId19" Type="http://schemas.openxmlformats.org/officeDocument/2006/relationships/slideLayout" Target="../slideLayouts/slideLayout61.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 Id="rId22" Type="http://schemas.openxmlformats.org/officeDocument/2006/relationships/slideLayout" Target="../slideLayouts/slideLayout64.xml"/><Relationship Id="rId27" Type="http://schemas.openxmlformats.org/officeDocument/2006/relationships/slideLayout" Target="../slideLayouts/slideLayout69.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slideLayout" Target="../slideLayouts/slideLayout82.xml"/><Relationship Id="rId18" Type="http://schemas.openxmlformats.org/officeDocument/2006/relationships/slideLayout" Target="../slideLayouts/slideLayout87.xml"/><Relationship Id="rId26" Type="http://schemas.openxmlformats.org/officeDocument/2006/relationships/slideLayout" Target="../slideLayouts/slideLayout95.xml"/><Relationship Id="rId3" Type="http://schemas.openxmlformats.org/officeDocument/2006/relationships/slideLayout" Target="../slideLayouts/slideLayout72.xml"/><Relationship Id="rId21" Type="http://schemas.openxmlformats.org/officeDocument/2006/relationships/slideLayout" Target="../slideLayouts/slideLayout90.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17" Type="http://schemas.openxmlformats.org/officeDocument/2006/relationships/slideLayout" Target="../slideLayouts/slideLayout86.xml"/><Relationship Id="rId25" Type="http://schemas.openxmlformats.org/officeDocument/2006/relationships/slideLayout" Target="../slideLayouts/slideLayout94.xml"/><Relationship Id="rId2" Type="http://schemas.openxmlformats.org/officeDocument/2006/relationships/slideLayout" Target="../slideLayouts/slideLayout71.xml"/><Relationship Id="rId16" Type="http://schemas.openxmlformats.org/officeDocument/2006/relationships/slideLayout" Target="../slideLayouts/slideLayout85.xml"/><Relationship Id="rId20" Type="http://schemas.openxmlformats.org/officeDocument/2006/relationships/slideLayout" Target="../slideLayouts/slideLayout89.xml"/><Relationship Id="rId29" Type="http://schemas.openxmlformats.org/officeDocument/2006/relationships/image" Target="../media/image1.png"/><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24" Type="http://schemas.openxmlformats.org/officeDocument/2006/relationships/slideLayout" Target="../slideLayouts/slideLayout93.xml"/><Relationship Id="rId5" Type="http://schemas.openxmlformats.org/officeDocument/2006/relationships/slideLayout" Target="../slideLayouts/slideLayout74.xml"/><Relationship Id="rId15" Type="http://schemas.openxmlformats.org/officeDocument/2006/relationships/slideLayout" Target="../slideLayouts/slideLayout84.xml"/><Relationship Id="rId23" Type="http://schemas.openxmlformats.org/officeDocument/2006/relationships/slideLayout" Target="../slideLayouts/slideLayout92.xml"/><Relationship Id="rId28" Type="http://schemas.openxmlformats.org/officeDocument/2006/relationships/theme" Target="../theme/theme4.xml"/><Relationship Id="rId10" Type="http://schemas.openxmlformats.org/officeDocument/2006/relationships/slideLayout" Target="../slideLayouts/slideLayout79.xml"/><Relationship Id="rId19" Type="http://schemas.openxmlformats.org/officeDocument/2006/relationships/slideLayout" Target="../slideLayouts/slideLayout88.xml"/><Relationship Id="rId31" Type="http://schemas.openxmlformats.org/officeDocument/2006/relationships/image" Target="../media/image8.png"/><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slideLayout" Target="../slideLayouts/slideLayout83.xml"/><Relationship Id="rId22" Type="http://schemas.openxmlformats.org/officeDocument/2006/relationships/slideLayout" Target="../slideLayouts/slideLayout91.xml"/><Relationship Id="rId27" Type="http://schemas.openxmlformats.org/officeDocument/2006/relationships/slideLayout" Target="../slideLayouts/slideLayout96.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slideLayout" Target="../slideLayouts/slideLayout109.xml"/><Relationship Id="rId18" Type="http://schemas.openxmlformats.org/officeDocument/2006/relationships/slideLayout" Target="../slideLayouts/slideLayout114.xml"/><Relationship Id="rId26" Type="http://schemas.openxmlformats.org/officeDocument/2006/relationships/slideLayout" Target="../slideLayouts/slideLayout122.xml"/><Relationship Id="rId3" Type="http://schemas.openxmlformats.org/officeDocument/2006/relationships/slideLayout" Target="../slideLayouts/slideLayout99.xml"/><Relationship Id="rId21" Type="http://schemas.openxmlformats.org/officeDocument/2006/relationships/slideLayout" Target="../slideLayouts/slideLayout117.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17" Type="http://schemas.openxmlformats.org/officeDocument/2006/relationships/slideLayout" Target="../slideLayouts/slideLayout113.xml"/><Relationship Id="rId25" Type="http://schemas.openxmlformats.org/officeDocument/2006/relationships/slideLayout" Target="../slideLayouts/slideLayout121.xml"/><Relationship Id="rId2" Type="http://schemas.openxmlformats.org/officeDocument/2006/relationships/slideLayout" Target="../slideLayouts/slideLayout98.xml"/><Relationship Id="rId16" Type="http://schemas.openxmlformats.org/officeDocument/2006/relationships/slideLayout" Target="../slideLayouts/slideLayout112.xml"/><Relationship Id="rId20" Type="http://schemas.openxmlformats.org/officeDocument/2006/relationships/slideLayout" Target="../slideLayouts/slideLayout116.xml"/><Relationship Id="rId29" Type="http://schemas.openxmlformats.org/officeDocument/2006/relationships/theme" Target="../theme/theme5.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24" Type="http://schemas.openxmlformats.org/officeDocument/2006/relationships/slideLayout" Target="../slideLayouts/slideLayout120.xml"/><Relationship Id="rId5" Type="http://schemas.openxmlformats.org/officeDocument/2006/relationships/slideLayout" Target="../slideLayouts/slideLayout101.xml"/><Relationship Id="rId15" Type="http://schemas.openxmlformats.org/officeDocument/2006/relationships/slideLayout" Target="../slideLayouts/slideLayout111.xml"/><Relationship Id="rId23" Type="http://schemas.openxmlformats.org/officeDocument/2006/relationships/slideLayout" Target="../slideLayouts/slideLayout119.xml"/><Relationship Id="rId28" Type="http://schemas.openxmlformats.org/officeDocument/2006/relationships/slideLayout" Target="../slideLayouts/slideLayout124.xml"/><Relationship Id="rId10" Type="http://schemas.openxmlformats.org/officeDocument/2006/relationships/slideLayout" Target="../slideLayouts/slideLayout106.xml"/><Relationship Id="rId19" Type="http://schemas.openxmlformats.org/officeDocument/2006/relationships/slideLayout" Target="../slideLayouts/slideLayout115.xml"/><Relationship Id="rId31" Type="http://schemas.openxmlformats.org/officeDocument/2006/relationships/image" Target="../media/image8.png"/><Relationship Id="rId4" Type="http://schemas.openxmlformats.org/officeDocument/2006/relationships/slideLayout" Target="../slideLayouts/slideLayout100.xml"/><Relationship Id="rId9" Type="http://schemas.openxmlformats.org/officeDocument/2006/relationships/slideLayout" Target="../slideLayouts/slideLayout105.xml"/><Relationship Id="rId14" Type="http://schemas.openxmlformats.org/officeDocument/2006/relationships/slideLayout" Target="../slideLayouts/slideLayout110.xml"/><Relationship Id="rId22" Type="http://schemas.openxmlformats.org/officeDocument/2006/relationships/slideLayout" Target="../slideLayouts/slideLayout118.xml"/><Relationship Id="rId27" Type="http://schemas.openxmlformats.org/officeDocument/2006/relationships/slideLayout" Target="../slideLayouts/slideLayout123.xml"/><Relationship Id="rId30"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32.xml"/><Relationship Id="rId13" Type="http://schemas.openxmlformats.org/officeDocument/2006/relationships/slideLayout" Target="../slideLayouts/slideLayout137.xml"/><Relationship Id="rId18" Type="http://schemas.openxmlformats.org/officeDocument/2006/relationships/slideLayout" Target="../slideLayouts/slideLayout142.xml"/><Relationship Id="rId26" Type="http://schemas.openxmlformats.org/officeDocument/2006/relationships/slideLayout" Target="../slideLayouts/slideLayout150.xml"/><Relationship Id="rId3" Type="http://schemas.openxmlformats.org/officeDocument/2006/relationships/slideLayout" Target="../slideLayouts/slideLayout127.xml"/><Relationship Id="rId21" Type="http://schemas.openxmlformats.org/officeDocument/2006/relationships/slideLayout" Target="../slideLayouts/slideLayout145.xml"/><Relationship Id="rId7" Type="http://schemas.openxmlformats.org/officeDocument/2006/relationships/slideLayout" Target="../slideLayouts/slideLayout131.xml"/><Relationship Id="rId12" Type="http://schemas.openxmlformats.org/officeDocument/2006/relationships/slideLayout" Target="../slideLayouts/slideLayout136.xml"/><Relationship Id="rId17" Type="http://schemas.openxmlformats.org/officeDocument/2006/relationships/slideLayout" Target="../slideLayouts/slideLayout141.xml"/><Relationship Id="rId25" Type="http://schemas.openxmlformats.org/officeDocument/2006/relationships/slideLayout" Target="../slideLayouts/slideLayout149.xml"/><Relationship Id="rId2" Type="http://schemas.openxmlformats.org/officeDocument/2006/relationships/slideLayout" Target="../slideLayouts/slideLayout126.xml"/><Relationship Id="rId16" Type="http://schemas.openxmlformats.org/officeDocument/2006/relationships/slideLayout" Target="../slideLayouts/slideLayout140.xml"/><Relationship Id="rId20" Type="http://schemas.openxmlformats.org/officeDocument/2006/relationships/slideLayout" Target="../slideLayouts/slideLayout144.xml"/><Relationship Id="rId29" Type="http://schemas.openxmlformats.org/officeDocument/2006/relationships/image" Target="../media/image1.png"/><Relationship Id="rId1" Type="http://schemas.openxmlformats.org/officeDocument/2006/relationships/slideLayout" Target="../slideLayouts/slideLayout125.xml"/><Relationship Id="rId6" Type="http://schemas.openxmlformats.org/officeDocument/2006/relationships/slideLayout" Target="../slideLayouts/slideLayout130.xml"/><Relationship Id="rId11" Type="http://schemas.openxmlformats.org/officeDocument/2006/relationships/slideLayout" Target="../slideLayouts/slideLayout135.xml"/><Relationship Id="rId24" Type="http://schemas.openxmlformats.org/officeDocument/2006/relationships/slideLayout" Target="../slideLayouts/slideLayout148.xml"/><Relationship Id="rId5" Type="http://schemas.openxmlformats.org/officeDocument/2006/relationships/slideLayout" Target="../slideLayouts/slideLayout129.xml"/><Relationship Id="rId15" Type="http://schemas.openxmlformats.org/officeDocument/2006/relationships/slideLayout" Target="../slideLayouts/slideLayout139.xml"/><Relationship Id="rId23" Type="http://schemas.openxmlformats.org/officeDocument/2006/relationships/slideLayout" Target="../slideLayouts/slideLayout147.xml"/><Relationship Id="rId28" Type="http://schemas.openxmlformats.org/officeDocument/2006/relationships/theme" Target="../theme/theme6.xml"/><Relationship Id="rId10" Type="http://schemas.openxmlformats.org/officeDocument/2006/relationships/slideLayout" Target="../slideLayouts/slideLayout134.xml"/><Relationship Id="rId19" Type="http://schemas.openxmlformats.org/officeDocument/2006/relationships/slideLayout" Target="../slideLayouts/slideLayout143.xml"/><Relationship Id="rId4" Type="http://schemas.openxmlformats.org/officeDocument/2006/relationships/slideLayout" Target="../slideLayouts/slideLayout128.xml"/><Relationship Id="rId9" Type="http://schemas.openxmlformats.org/officeDocument/2006/relationships/slideLayout" Target="../slideLayouts/slideLayout133.xml"/><Relationship Id="rId14" Type="http://schemas.openxmlformats.org/officeDocument/2006/relationships/slideLayout" Target="../slideLayouts/slideLayout138.xml"/><Relationship Id="rId22" Type="http://schemas.openxmlformats.org/officeDocument/2006/relationships/slideLayout" Target="../slideLayouts/slideLayout146.xml"/><Relationship Id="rId27" Type="http://schemas.openxmlformats.org/officeDocument/2006/relationships/slideLayout" Target="../slideLayouts/slideLayout151.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59.xml"/><Relationship Id="rId13" Type="http://schemas.openxmlformats.org/officeDocument/2006/relationships/slideLayout" Target="../slideLayouts/slideLayout164.xml"/><Relationship Id="rId18" Type="http://schemas.openxmlformats.org/officeDocument/2006/relationships/slideLayout" Target="../slideLayouts/slideLayout169.xml"/><Relationship Id="rId26" Type="http://schemas.openxmlformats.org/officeDocument/2006/relationships/slideLayout" Target="../slideLayouts/slideLayout177.xml"/><Relationship Id="rId3" Type="http://schemas.openxmlformats.org/officeDocument/2006/relationships/slideLayout" Target="../slideLayouts/slideLayout154.xml"/><Relationship Id="rId21" Type="http://schemas.openxmlformats.org/officeDocument/2006/relationships/slideLayout" Target="../slideLayouts/slideLayout172.xml"/><Relationship Id="rId7" Type="http://schemas.openxmlformats.org/officeDocument/2006/relationships/slideLayout" Target="../slideLayouts/slideLayout158.xml"/><Relationship Id="rId12" Type="http://schemas.openxmlformats.org/officeDocument/2006/relationships/slideLayout" Target="../slideLayouts/slideLayout163.xml"/><Relationship Id="rId17" Type="http://schemas.openxmlformats.org/officeDocument/2006/relationships/slideLayout" Target="../slideLayouts/slideLayout168.xml"/><Relationship Id="rId25" Type="http://schemas.openxmlformats.org/officeDocument/2006/relationships/slideLayout" Target="../slideLayouts/slideLayout176.xml"/><Relationship Id="rId2" Type="http://schemas.openxmlformats.org/officeDocument/2006/relationships/slideLayout" Target="../slideLayouts/slideLayout153.xml"/><Relationship Id="rId16" Type="http://schemas.openxmlformats.org/officeDocument/2006/relationships/slideLayout" Target="../slideLayouts/slideLayout167.xml"/><Relationship Id="rId20" Type="http://schemas.openxmlformats.org/officeDocument/2006/relationships/slideLayout" Target="../slideLayouts/slideLayout171.xml"/><Relationship Id="rId29" Type="http://schemas.openxmlformats.org/officeDocument/2006/relationships/image" Target="../media/image1.png"/><Relationship Id="rId1" Type="http://schemas.openxmlformats.org/officeDocument/2006/relationships/slideLayout" Target="../slideLayouts/slideLayout152.xml"/><Relationship Id="rId6" Type="http://schemas.openxmlformats.org/officeDocument/2006/relationships/slideLayout" Target="../slideLayouts/slideLayout157.xml"/><Relationship Id="rId11" Type="http://schemas.openxmlformats.org/officeDocument/2006/relationships/slideLayout" Target="../slideLayouts/slideLayout162.xml"/><Relationship Id="rId24" Type="http://schemas.openxmlformats.org/officeDocument/2006/relationships/slideLayout" Target="../slideLayouts/slideLayout175.xml"/><Relationship Id="rId5" Type="http://schemas.openxmlformats.org/officeDocument/2006/relationships/slideLayout" Target="../slideLayouts/slideLayout156.xml"/><Relationship Id="rId15" Type="http://schemas.openxmlformats.org/officeDocument/2006/relationships/slideLayout" Target="../slideLayouts/slideLayout166.xml"/><Relationship Id="rId23" Type="http://schemas.openxmlformats.org/officeDocument/2006/relationships/slideLayout" Target="../slideLayouts/slideLayout174.xml"/><Relationship Id="rId28" Type="http://schemas.openxmlformats.org/officeDocument/2006/relationships/theme" Target="../theme/theme7.xml"/><Relationship Id="rId10" Type="http://schemas.openxmlformats.org/officeDocument/2006/relationships/slideLayout" Target="../slideLayouts/slideLayout161.xml"/><Relationship Id="rId19" Type="http://schemas.openxmlformats.org/officeDocument/2006/relationships/slideLayout" Target="../slideLayouts/slideLayout170.xml"/><Relationship Id="rId4" Type="http://schemas.openxmlformats.org/officeDocument/2006/relationships/slideLayout" Target="../slideLayouts/slideLayout155.xml"/><Relationship Id="rId9" Type="http://schemas.openxmlformats.org/officeDocument/2006/relationships/slideLayout" Target="../slideLayouts/slideLayout160.xml"/><Relationship Id="rId14" Type="http://schemas.openxmlformats.org/officeDocument/2006/relationships/slideLayout" Target="../slideLayouts/slideLayout165.xml"/><Relationship Id="rId22" Type="http://schemas.openxmlformats.org/officeDocument/2006/relationships/slideLayout" Target="../slideLayouts/slideLayout173.xml"/><Relationship Id="rId27" Type="http://schemas.openxmlformats.org/officeDocument/2006/relationships/slideLayout" Target="../slideLayouts/slideLayout178.xml"/><Relationship Id="rId30" Type="http://schemas.openxmlformats.org/officeDocument/2006/relationships/image" Target="../media/image9.png"/></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180.xml"/><Relationship Id="rId1" Type="http://schemas.openxmlformats.org/officeDocument/2006/relationships/slideLayout" Target="../slideLayouts/slideLayout179.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5" y="128981"/>
            <a:ext cx="10051595"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33"/>
          <a:srcRect/>
          <a:stretch>
            <a:fillRect/>
          </a:stretch>
        </p:blipFill>
        <p:spPr bwMode="auto">
          <a:xfrm>
            <a:off x="6079067" y="3416311"/>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fld id="{2B147747-029B-4583-B0CB-DDC7DB936F00}" type="datetimeFigureOut">
              <a:rPr lang="en-US" smtClean="0"/>
              <a:pPr/>
              <a:t>2/10/2025</a:t>
            </a:fld>
            <a:endParaRPr lang="en-US"/>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4"/>
          <a:stretch>
            <a:fillRect/>
          </a:stretch>
        </p:blipFill>
        <p:spPr>
          <a:xfrm>
            <a:off x="266700" y="319470"/>
            <a:ext cx="681667"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p:nvPicPr>
        <p:blipFill>
          <a:blip r:embed="rId35"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311762979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0" r:id="rId28"/>
    <p:sldLayoutId id="2147483701" r:id="rId29"/>
    <p:sldLayoutId id="2147483702" r:id="rId30"/>
    <p:sldLayoutId id="2147483859" r:id="rId31"/>
  </p:sldLayoutIdLst>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5C40FDD-384D-BC3F-720D-CB2CD62CD4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671BF64-8682-CDB7-F2A2-EDC9874A8C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0072E0-9D39-A894-0E2E-9FFF0DA095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E25683E-51F6-443F-9E79-D94650BEC1E9}" type="datetimeFigureOut">
              <a:rPr lang="en-US" smtClean="0"/>
              <a:t>2/10/2025</a:t>
            </a:fld>
            <a:endParaRPr lang="en-US"/>
          </a:p>
        </p:txBody>
      </p:sp>
      <p:sp>
        <p:nvSpPr>
          <p:cNvPr id="5" name="Footer Placeholder 4">
            <a:extLst>
              <a:ext uri="{FF2B5EF4-FFF2-40B4-BE49-F238E27FC236}">
                <a16:creationId xmlns:a16="http://schemas.microsoft.com/office/drawing/2014/main" id="{3B07D813-3D27-A037-FA88-287FE5252E7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80C28EB-6AB5-9221-C25C-8200D3FF58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083FA0B-5FFC-47EB-A216-0320F7AB6FF6}" type="slidenum">
              <a:rPr lang="en-US" smtClean="0"/>
              <a:t>‹#›</a:t>
            </a:fld>
            <a:endParaRPr lang="en-US"/>
          </a:p>
        </p:txBody>
      </p:sp>
    </p:spTree>
    <p:extLst>
      <p:ext uri="{BB962C8B-B14F-4D97-AF65-F5344CB8AC3E}">
        <p14:creationId xmlns:p14="http://schemas.microsoft.com/office/powerpoint/2010/main" val="792111797"/>
      </p:ext>
    </p:extLst>
  </p:cSld>
  <p:clrMap bg1="lt1" tx1="dk1" bg2="lt2" tx2="dk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 id="214748385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5"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11"/>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266700" y="319470"/>
            <a:ext cx="681667"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70321132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 id="2147483725" r:id="rId22"/>
    <p:sldLayoutId id="2147483726" r:id="rId23"/>
    <p:sldLayoutId id="2147483727" r:id="rId24"/>
    <p:sldLayoutId id="2147483728" r:id="rId25"/>
    <p:sldLayoutId id="2147483729" r:id="rId26"/>
    <p:sldLayoutId id="2147483730" r:id="rId27"/>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5"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11"/>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11309075" y="319470"/>
            <a:ext cx="681667"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p:nvPicPr>
        <p:blipFill>
          <a:blip r:embed="rId31"/>
          <a:stretch>
            <a:fillRect/>
          </a:stretch>
        </p:blipFill>
        <p:spPr>
          <a:xfrm>
            <a:off x="266701" y="113697"/>
            <a:ext cx="644815"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2164626130"/>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 id="2147483746" r:id="rId15"/>
    <p:sldLayoutId id="2147483747" r:id="rId16"/>
    <p:sldLayoutId id="2147483748" r:id="rId17"/>
    <p:sldLayoutId id="2147483749" r:id="rId18"/>
    <p:sldLayoutId id="2147483750" r:id="rId19"/>
    <p:sldLayoutId id="2147483751" r:id="rId20"/>
    <p:sldLayoutId id="2147483752" r:id="rId21"/>
    <p:sldLayoutId id="2147483753" r:id="rId22"/>
    <p:sldLayoutId id="2147483754" r:id="rId23"/>
    <p:sldLayoutId id="2147483755" r:id="rId24"/>
    <p:sldLayoutId id="2147483756" r:id="rId25"/>
    <p:sldLayoutId id="2147483757" r:id="rId26"/>
    <p:sldLayoutId id="2147483758" r:id="rId27"/>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4099" name="Title Placeholder 1"/>
          <p:cNvSpPr>
            <a:spLocks noGrp="1"/>
          </p:cNvSpPr>
          <p:nvPr>
            <p:ph type="title"/>
          </p:nvPr>
        </p:nvSpPr>
        <p:spPr bwMode="auto">
          <a:xfrm>
            <a:off x="948366" y="128981"/>
            <a:ext cx="10386815"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11309075" y="319470"/>
            <a:ext cx="681667"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p:nvPicPr>
        <p:blipFill>
          <a:blip r:embed="rId31"/>
          <a:stretch>
            <a:fillRect/>
          </a:stretch>
        </p:blipFill>
        <p:spPr>
          <a:xfrm>
            <a:off x="266701" y="113697"/>
            <a:ext cx="644815"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3987411537"/>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 id="2147483776" r:id="rId17"/>
    <p:sldLayoutId id="2147483777" r:id="rId18"/>
    <p:sldLayoutId id="2147483778" r:id="rId19"/>
    <p:sldLayoutId id="2147483779" r:id="rId20"/>
    <p:sldLayoutId id="2147483780" r:id="rId21"/>
    <p:sldLayoutId id="2147483781" r:id="rId22"/>
    <p:sldLayoutId id="2147483782" r:id="rId23"/>
    <p:sldLayoutId id="2147483783" r:id="rId24"/>
    <p:sldLayoutId id="2147483784" r:id="rId25"/>
    <p:sldLayoutId id="2147483785" r:id="rId26"/>
    <p:sldLayoutId id="2147483786" r:id="rId27"/>
    <p:sldLayoutId id="2147483787" r:id="rId28"/>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90"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11"/>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p:nvPicPr>
        <p:blipFill>
          <a:blip r:embed="rId30"/>
          <a:srcRect/>
          <a:stretch/>
        </p:blipFill>
        <p:spPr>
          <a:xfrm>
            <a:off x="190501" y="86740"/>
            <a:ext cx="1970289" cy="874270"/>
          </a:xfrm>
          <a:prstGeom prst="rect">
            <a:avLst/>
          </a:prstGeom>
        </p:spPr>
      </p:pic>
    </p:spTree>
    <p:extLst>
      <p:ext uri="{BB962C8B-B14F-4D97-AF65-F5344CB8AC3E}">
        <p14:creationId xmlns:p14="http://schemas.microsoft.com/office/powerpoint/2010/main" val="1723147850"/>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800" r:id="rId12"/>
    <p:sldLayoutId id="2147483801" r:id="rId13"/>
    <p:sldLayoutId id="2147483802" r:id="rId14"/>
    <p:sldLayoutId id="2147483803" r:id="rId15"/>
    <p:sldLayoutId id="2147483804" r:id="rId16"/>
    <p:sldLayoutId id="2147483805" r:id="rId17"/>
    <p:sldLayoutId id="2147483806" r:id="rId18"/>
    <p:sldLayoutId id="2147483807" r:id="rId19"/>
    <p:sldLayoutId id="2147483808" r:id="rId20"/>
    <p:sldLayoutId id="2147483809" r:id="rId21"/>
    <p:sldLayoutId id="2147483810" r:id="rId22"/>
    <p:sldLayoutId id="2147483811" r:id="rId23"/>
    <p:sldLayoutId id="2147483812" r:id="rId24"/>
    <p:sldLayoutId id="2147483813" r:id="rId25"/>
    <p:sldLayoutId id="2147483814" r:id="rId26"/>
    <p:sldLayoutId id="2147483815" r:id="rId27"/>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90"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11"/>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26958"/>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825" b="0" baseline="0" smtClean="0"/>
              <a:pPr algn="r">
                <a:spcBef>
                  <a:spcPct val="50000"/>
                </a:spcBef>
                <a:defRPr/>
              </a:pPr>
              <a:t>‹#›</a:t>
            </a:fld>
            <a:endParaRPr lang="en-US" sz="825"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7" y="6653150"/>
            <a:ext cx="3081713" cy="137160"/>
          </a:xfrm>
          <a:prstGeom prst="rect">
            <a:avLst/>
          </a:prstGeom>
        </p:spPr>
        <p:txBody>
          <a:bodyPr anchor="ctr"/>
          <a:lstStyle>
            <a:lvl1pPr algn="r">
              <a:defRPr sz="675">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p:nvPicPr>
        <p:blipFill>
          <a:blip r:embed="rId30"/>
          <a:srcRect/>
          <a:stretch/>
        </p:blipFill>
        <p:spPr>
          <a:xfrm>
            <a:off x="190501"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p:nvSpPr>
        <p:spPr>
          <a:xfrm>
            <a:off x="5862608" y="79964"/>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p:nvSpPr>
        <p:spPr>
          <a:xfrm>
            <a:off x="5862608" y="6679257"/>
            <a:ext cx="466787" cy="161583"/>
          </a:xfrm>
          <a:prstGeom prst="rect">
            <a:avLst/>
          </a:prstGeom>
          <a:noFill/>
        </p:spPr>
        <p:txBody>
          <a:bodyPr wrap="square" lIns="0" tIns="0" rIns="0" bIns="0" rtlCol="0" anchor="b">
            <a:spAutoFit/>
          </a:bodyPr>
          <a:lstStyle/>
          <a:p>
            <a:pPr algn="ctr"/>
            <a:r>
              <a:rPr lang="en-US" sz="1050" b="1" dirty="0">
                <a:solidFill>
                  <a:srgbClr val="00B050"/>
                </a:solidFill>
              </a:rPr>
              <a:t>CUI</a:t>
            </a:r>
          </a:p>
        </p:txBody>
      </p:sp>
    </p:spTree>
    <p:extLst>
      <p:ext uri="{BB962C8B-B14F-4D97-AF65-F5344CB8AC3E}">
        <p14:creationId xmlns:p14="http://schemas.microsoft.com/office/powerpoint/2010/main" val="146913475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 id="2147483835" r:id="rId19"/>
    <p:sldLayoutId id="2147483836" r:id="rId20"/>
    <p:sldLayoutId id="2147483837" r:id="rId21"/>
    <p:sldLayoutId id="2147483838" r:id="rId22"/>
    <p:sldLayoutId id="2147483839" r:id="rId23"/>
    <p:sldLayoutId id="2147483840" r:id="rId24"/>
    <p:sldLayoutId id="2147483841" r:id="rId25"/>
    <p:sldLayoutId id="2147483842" r:id="rId26"/>
    <p:sldLayoutId id="2147483843" r:id="rId27"/>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0016" userDrawn="1">
          <p15:clr>
            <a:srgbClr val="5ACBF0"/>
          </p15:clr>
        </p15:guide>
        <p15:guide id="2" pos="17295" userDrawn="1">
          <p15:clr>
            <a:srgbClr val="5ACBF0"/>
          </p15:clr>
        </p15:guide>
        <p15:guide id="3" pos="224" userDrawn="1">
          <p15:clr>
            <a:srgbClr val="5ACBF0"/>
          </p15:clr>
        </p15:guide>
        <p15:guide id="4" orient="horz" pos="624"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4" name="Picture 6"/>
          <p:cNvPicPr>
            <a:picLocks noChangeAspect="1"/>
          </p:cNvPicPr>
          <p:nvPr/>
        </p:nvPicPr>
        <p:blipFill>
          <a:blip r:embed="rId4"/>
          <a:srcRect/>
          <a:stretch>
            <a:fillRect/>
          </a:stretch>
        </p:blipFill>
        <p:spPr bwMode="auto">
          <a:xfrm>
            <a:off x="6079067" y="3416311"/>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p:nvSpPr>
        <p:spPr bwMode="auto">
          <a:xfrm>
            <a:off x="11218427" y="6627107"/>
            <a:ext cx="771525" cy="115416"/>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750" b="0" baseline="0" smtClean="0"/>
              <a:pPr algn="r">
                <a:spcBef>
                  <a:spcPct val="50000"/>
                </a:spcBef>
                <a:defRPr/>
              </a:pPr>
              <a:t>‹#›</a:t>
            </a:fld>
            <a:endParaRPr lang="en-US" sz="75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7" y="6653150"/>
            <a:ext cx="2761673" cy="137160"/>
          </a:xfrm>
          <a:prstGeom prst="rect">
            <a:avLst/>
          </a:prstGeom>
        </p:spPr>
        <p:txBody>
          <a:bodyPr anchor="ctr"/>
          <a:lstStyle>
            <a:lvl1pPr algn="r">
              <a:defRPr sz="675">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675">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701"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2142273795"/>
      </p:ext>
    </p:extLst>
  </p:cSld>
  <p:clrMap bg1="lt1" tx1="dk1" bg2="lt2" tx2="dk2" accent1="accent1" accent2="accent2" accent3="accent3" accent4="accent4" accent5="accent5" accent6="accent6" hlink="hlink" folHlink="folHlink"/>
  <p:sldLayoutIdLst>
    <p:sldLayoutId id="2147483845" r:id="rId1"/>
    <p:sldLayoutId id="2147483846" r:id="rId2"/>
  </p:sldLayoutIdLst>
  <p:hf hdr="0" dt="0"/>
  <p:txStyles>
    <p:titleStyle>
      <a:lvl1pPr algn="l" rtl="0" eaLnBrk="1" fontAlgn="base" hangingPunct="1">
        <a:spcBef>
          <a:spcPct val="0"/>
        </a:spcBef>
        <a:spcAft>
          <a:spcPct val="0"/>
        </a:spcAft>
        <a:defRPr sz="24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013" b="1">
          <a:solidFill>
            <a:srgbClr val="978473"/>
          </a:solidFill>
          <a:latin typeface="Arial" charset="0"/>
          <a:ea typeface="ＭＳ Ｐゴシック" charset="0"/>
          <a:cs typeface="Arial" charset="0"/>
        </a:defRPr>
      </a:lvl5pPr>
      <a:lvl6pPr marL="192881" algn="l" rtl="0" eaLnBrk="1" fontAlgn="base" hangingPunct="1">
        <a:spcBef>
          <a:spcPct val="0"/>
        </a:spcBef>
        <a:spcAft>
          <a:spcPct val="0"/>
        </a:spcAft>
        <a:defRPr sz="1856">
          <a:solidFill>
            <a:schemeClr val="tx1"/>
          </a:solidFill>
          <a:latin typeface="Arial" charset="0"/>
          <a:cs typeface="Arial" charset="0"/>
        </a:defRPr>
      </a:lvl6pPr>
      <a:lvl7pPr marL="385763" algn="l" rtl="0" eaLnBrk="1" fontAlgn="base" hangingPunct="1">
        <a:spcBef>
          <a:spcPct val="0"/>
        </a:spcBef>
        <a:spcAft>
          <a:spcPct val="0"/>
        </a:spcAft>
        <a:defRPr sz="1856">
          <a:solidFill>
            <a:schemeClr val="tx1"/>
          </a:solidFill>
          <a:latin typeface="Arial" charset="0"/>
          <a:cs typeface="Arial" charset="0"/>
        </a:defRPr>
      </a:lvl7pPr>
      <a:lvl8pPr marL="578644" algn="l" rtl="0" eaLnBrk="1" fontAlgn="base" hangingPunct="1">
        <a:spcBef>
          <a:spcPct val="0"/>
        </a:spcBef>
        <a:spcAft>
          <a:spcPct val="0"/>
        </a:spcAft>
        <a:defRPr sz="1856">
          <a:solidFill>
            <a:schemeClr val="tx1"/>
          </a:solidFill>
          <a:latin typeface="Arial" charset="0"/>
          <a:cs typeface="Arial" charset="0"/>
        </a:defRPr>
      </a:lvl8pPr>
      <a:lvl9pPr marL="771525" algn="l" rtl="0" eaLnBrk="1" fontAlgn="base" hangingPunct="1">
        <a:spcBef>
          <a:spcPct val="0"/>
        </a:spcBef>
        <a:spcAft>
          <a:spcPct val="0"/>
        </a:spcAft>
        <a:defRPr sz="1856">
          <a:solidFill>
            <a:schemeClr val="tx1"/>
          </a:solidFill>
          <a:latin typeface="Arial" charset="0"/>
          <a:cs typeface="Arial" charset="0"/>
        </a:defRPr>
      </a:lvl9pPr>
    </p:titleStyle>
    <p:bodyStyle>
      <a:lvl1pPr marL="0" indent="0" algn="l" rtl="0" eaLnBrk="1" fontAlgn="base" hangingPunct="1">
        <a:spcBef>
          <a:spcPts val="127"/>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2641" indent="-172641" algn="l" rtl="0" eaLnBrk="1" fontAlgn="base" hangingPunct="1">
        <a:spcBef>
          <a:spcPts val="127"/>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3831" algn="l" rtl="0" eaLnBrk="1" fontAlgn="base" hangingPunct="1">
        <a:spcBef>
          <a:spcPts val="127"/>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3160" indent="-166688" algn="l" rtl="0" eaLnBrk="1" fontAlgn="base" hangingPunct="1">
        <a:spcBef>
          <a:spcPts val="127"/>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2641" algn="l" rtl="0" eaLnBrk="1" fontAlgn="base" hangingPunct="1">
        <a:spcBef>
          <a:spcPts val="127"/>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lang="en-US"/>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10016" userDrawn="1">
          <p15:clr>
            <a:srgbClr val="5ACBF0"/>
          </p15:clr>
        </p15:guide>
        <p15:guide id="2" pos="17295" userDrawn="1">
          <p15:clr>
            <a:srgbClr val="5ACBF0"/>
          </p15:clr>
        </p15:guide>
        <p15:guide id="3" pos="224"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31.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9.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9.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29.xml"/><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29.xml"/><Relationship Id="rId5" Type="http://schemas.openxmlformats.org/officeDocument/2006/relationships/image" Target="../media/image35.png"/><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5.xml"/><Relationship Id="rId1" Type="http://schemas.openxmlformats.org/officeDocument/2006/relationships/slideLayout" Target="../slideLayouts/slideLayout29.xml"/><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6.xml"/><Relationship Id="rId1" Type="http://schemas.openxmlformats.org/officeDocument/2006/relationships/slideLayout" Target="../slideLayouts/slideLayout29.xml"/><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7.xml"/><Relationship Id="rId1" Type="http://schemas.openxmlformats.org/officeDocument/2006/relationships/slideLayout" Target="../slideLayouts/slideLayout29.xml"/><Relationship Id="rId4" Type="http://schemas.openxmlformats.org/officeDocument/2006/relationships/image" Target="../media/image29.png"/></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29.xml"/><Relationship Id="rId5" Type="http://schemas.openxmlformats.org/officeDocument/2006/relationships/image" Target="../media/image41.png"/><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0.xml"/><Relationship Id="rId1" Type="http://schemas.openxmlformats.org/officeDocument/2006/relationships/slideLayout" Target="../slideLayouts/slideLayout29.xml"/><Relationship Id="rId4" Type="http://schemas.openxmlformats.org/officeDocument/2006/relationships/image" Target="../media/image43.png"/></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1.xml"/><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2.xml"/><Relationship Id="rId1" Type="http://schemas.openxmlformats.org/officeDocument/2006/relationships/slideLayout" Target="../slideLayouts/slideLayout29.xml"/><Relationship Id="rId4" Type="http://schemas.openxmlformats.org/officeDocument/2006/relationships/image" Target="../media/image46.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5.xml"/><Relationship Id="rId1" Type="http://schemas.openxmlformats.org/officeDocument/2006/relationships/slideLayout" Target="../slideLayouts/slideLayout29.xml"/><Relationship Id="rId4" Type="http://schemas.openxmlformats.org/officeDocument/2006/relationships/image" Target="../media/image48.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9.xml"/></Relationships>
</file>

<file path=ppt/slides/_rels/slide3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7.xml"/><Relationship Id="rId1" Type="http://schemas.openxmlformats.org/officeDocument/2006/relationships/slideLayout" Target="../slideLayouts/slideLayout29.xml"/><Relationship Id="rId4" Type="http://schemas.openxmlformats.org/officeDocument/2006/relationships/image" Target="../media/image50.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9.xml"/></Relationships>
</file>

<file path=ppt/slides/_rels/slide3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9.xml"/><Relationship Id="rId1" Type="http://schemas.openxmlformats.org/officeDocument/2006/relationships/slideLayout" Target="../slideLayouts/slideLayout29.xml"/><Relationship Id="rId4" Type="http://schemas.openxmlformats.org/officeDocument/2006/relationships/image" Target="../media/image5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0.xml"/><Relationship Id="rId1" Type="http://schemas.openxmlformats.org/officeDocument/2006/relationships/slideLayout" Target="../slideLayouts/slideLayout2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5.xml"/><Relationship Id="rId1" Type="http://schemas.openxmlformats.org/officeDocument/2006/relationships/slideLayout" Target="../slideLayouts/slideLayout2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9.xml"/></Relationships>
</file>

<file path=ppt/slides/_rels/slide4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7.xml"/><Relationship Id="rId1" Type="http://schemas.openxmlformats.org/officeDocument/2006/relationships/slideLayout" Target="../slideLayouts/slideLayout29.xml"/><Relationship Id="rId4" Type="http://schemas.openxmlformats.org/officeDocument/2006/relationships/image" Target="../media/image53.png"/></Relationships>
</file>

<file path=ppt/slides/_rels/slide48.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48.xml"/><Relationship Id="rId1" Type="http://schemas.openxmlformats.org/officeDocument/2006/relationships/slideLayout" Target="../slideLayouts/slideLayout29.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4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9.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5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0.xml"/><Relationship Id="rId1" Type="http://schemas.openxmlformats.org/officeDocument/2006/relationships/slideLayout" Target="../slideLayouts/slideLayout29.xml"/></Relationships>
</file>

<file path=ppt/slides/_rels/slide5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1.xml"/><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52.xml"/><Relationship Id="rId1" Type="http://schemas.openxmlformats.org/officeDocument/2006/relationships/slideLayout" Target="../slideLayouts/slideLayout29.xml"/></Relationships>
</file>

<file path=ppt/slides/_rels/slide5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3.xml"/><Relationship Id="rId1" Type="http://schemas.openxmlformats.org/officeDocument/2006/relationships/slideLayout" Target="../slideLayouts/slideLayout29.xml"/></Relationships>
</file>

<file path=ppt/slides/_rels/slide5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54.xml"/><Relationship Id="rId1" Type="http://schemas.openxmlformats.org/officeDocument/2006/relationships/slideLayout" Target="../slideLayouts/slideLayout29.xml"/><Relationship Id="rId4" Type="http://schemas.openxmlformats.org/officeDocument/2006/relationships/image" Target="../media/image62.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9.xml"/></Relationships>
</file>

<file path=ppt/slides/_rels/slide5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6.xml"/><Relationship Id="rId1" Type="http://schemas.openxmlformats.org/officeDocument/2006/relationships/slideLayout" Target="../slideLayouts/slideLayout29.xml"/><Relationship Id="rId5" Type="http://schemas.openxmlformats.org/officeDocument/2006/relationships/image" Target="../media/image65.png"/><Relationship Id="rId4" Type="http://schemas.openxmlformats.org/officeDocument/2006/relationships/image" Target="../media/image64.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9.xml"/></Relationships>
</file>

<file path=ppt/slides/_rels/slide5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8.xml"/><Relationship Id="rId1" Type="http://schemas.openxmlformats.org/officeDocument/2006/relationships/slideLayout" Target="../slideLayouts/slideLayout2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9.xml"/><Relationship Id="rId5" Type="http://schemas.openxmlformats.org/officeDocument/2006/relationships/image" Target="../media/image19.png"/><Relationship Id="rId4" Type="http://schemas.openxmlformats.org/officeDocument/2006/relationships/image" Target="../media/image18.png"/></Relationships>
</file>

<file path=ppt/slides/_rels/slide6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60.xml"/><Relationship Id="rId1" Type="http://schemas.openxmlformats.org/officeDocument/2006/relationships/slideLayout" Target="../slideLayouts/slideLayout2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9.xml"/></Relationships>
</file>

<file path=ppt/slides/_rels/slide62.xml.rels><?xml version="1.0" encoding="UTF-8" standalone="yes"?>
<Relationships xmlns="http://schemas.openxmlformats.org/package/2006/relationships"><Relationship Id="rId3" Type="http://schemas.openxmlformats.org/officeDocument/2006/relationships/hyperlink" Target="https://www.hec.usace.army.mil/confluence/dssdocs/dssvueum/scripting" TargetMode="External"/><Relationship Id="rId2" Type="http://schemas.openxmlformats.org/officeDocument/2006/relationships/notesSlide" Target="../notesSlides/notesSlide62.xml"/><Relationship Id="rId1" Type="http://schemas.openxmlformats.org/officeDocument/2006/relationships/slideLayout" Target="../slideLayouts/slideLayout29.xml"/><Relationship Id="rId6" Type="http://schemas.openxmlformats.org/officeDocument/2006/relationships/hyperlink" Target="https://www.hec.usace.army.mil/software/javadocs/hec-monolith/" TargetMode="External"/><Relationship Id="rId5" Type="http://schemas.openxmlformats.org/officeDocument/2006/relationships/hyperlink" Target="https://cwms.usace.army.mil/dokuwiki/" TargetMode="External"/><Relationship Id="rId4" Type="http://schemas.openxmlformats.org/officeDocument/2006/relationships/hyperlink" Target="https://github.com/HydrologicEngineeringCenter/DSSVue-Example-Scripts" TargetMode="Externa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9.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9.xml"/><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9.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6C42D5B1-8FFC-121C-3BD8-32BB513B55F2}"/>
              </a:ext>
            </a:extLst>
          </p:cNvPr>
          <p:cNvSpPr>
            <a:spLocks noGrp="1"/>
          </p:cNvSpPr>
          <p:nvPr>
            <p:ph type="title"/>
          </p:nvPr>
        </p:nvSpPr>
        <p:spPr>
          <a:xfrm>
            <a:off x="266702" y="260933"/>
            <a:ext cx="5821279" cy="1671543"/>
          </a:xfrm>
        </p:spPr>
        <p:txBody>
          <a:bodyPr/>
          <a:lstStyle/>
          <a:p>
            <a:pPr algn="l"/>
            <a:r>
              <a:rPr lang="en-US" sz="3600" dirty="0"/>
              <a:t>CWMS GRAPHICS AND SCRIPTING </a:t>
            </a:r>
          </a:p>
        </p:txBody>
      </p:sp>
      <p:pic>
        <p:nvPicPr>
          <p:cNvPr id="8" name="Picture Placeholder 10" descr="Map&#10;&#10;Description automatically generated">
            <a:extLst>
              <a:ext uri="{FF2B5EF4-FFF2-40B4-BE49-F238E27FC236}">
                <a16:creationId xmlns:a16="http://schemas.microsoft.com/office/drawing/2014/main" id="{89730523-B5F3-41E0-E740-A1ED52BBF9BF}"/>
              </a:ext>
            </a:extLst>
          </p:cNvPr>
          <p:cNvPicPr>
            <a:picLocks noChangeAspect="1"/>
          </p:cNvPicPr>
          <p:nvPr/>
        </p:nvPicPr>
        <p:blipFill>
          <a:blip r:embed="rId3"/>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0CF5D1A9-BE56-FC11-14E1-8F0844A03C94}"/>
              </a:ext>
            </a:extLst>
          </p:cNvPr>
          <p:cNvSpPr txBox="1">
            <a:spLocks/>
          </p:cNvSpPr>
          <p:nvPr/>
        </p:nvSpPr>
        <p:spPr>
          <a:xfrm>
            <a:off x="266702" y="2058988"/>
            <a:ext cx="5808663" cy="3308350"/>
          </a:xfrm>
          <a:prstGeom prst="rect">
            <a:avLst/>
          </a:prstGeom>
        </p:spPr>
        <p:txBody>
          <a:bodyPr/>
          <a:lstStyle>
            <a:lvl1pPr marL="0" indent="0" algn="l" rtl="0" eaLnBrk="1" fontAlgn="base" hangingPunct="1">
              <a:spcBef>
                <a:spcPts val="0"/>
              </a:spcBef>
              <a:spcAft>
                <a:spcPct val="0"/>
              </a:spcAft>
              <a:buFont typeface="Arial" pitchFamily="34" charset="0"/>
              <a:defRPr sz="1575" kern="1200">
                <a:solidFill>
                  <a:schemeClr val="tx1">
                    <a:lumMod val="90000"/>
                    <a:lumOff val="10000"/>
                  </a:schemeClr>
                </a:solidFill>
                <a:latin typeface="Arial" pitchFamily="34" charset="0"/>
                <a:ea typeface="ＭＳ Ｐゴシック" charset="0"/>
                <a:cs typeface="Arial" pitchFamily="34" charset="0"/>
              </a:defRPr>
            </a:lvl1pPr>
            <a:lvl2pPr marL="170260" indent="-170260" algn="l" rtl="0" eaLnBrk="1" fontAlgn="base" hangingPunct="1">
              <a:spcBef>
                <a:spcPts val="0"/>
              </a:spcBef>
              <a:spcAft>
                <a:spcPct val="0"/>
              </a:spcAft>
              <a:buFont typeface="Arial" pitchFamily="34" charset="0"/>
              <a:buChar char="–"/>
              <a:defRPr sz="1575" kern="1200">
                <a:solidFill>
                  <a:schemeClr val="tx1">
                    <a:lumMod val="90000"/>
                    <a:lumOff val="10000"/>
                  </a:schemeClr>
                </a:solidFill>
                <a:latin typeface="Arial" pitchFamily="34" charset="0"/>
                <a:ea typeface="Arial" charset="0"/>
                <a:cs typeface="Arial" pitchFamily="34" charset="0"/>
              </a:defRPr>
            </a:lvl2pPr>
            <a:lvl3pPr marL="346472" indent="-176213"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3pPr>
            <a:lvl4pPr marL="515541" indent="-169069"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4pPr>
            <a:lvl5pPr marL="685800" indent="-170260" algn="l" rtl="0" eaLnBrk="1" fontAlgn="base" hangingPunct="1">
              <a:spcBef>
                <a:spcPts val="0"/>
              </a:spcBef>
              <a:spcAft>
                <a:spcPct val="0"/>
              </a:spcAft>
              <a:buFont typeface="Arial" pitchFamily="34" charset="0"/>
              <a:buChar char="»"/>
              <a:defRPr sz="1125" kern="1200">
                <a:solidFill>
                  <a:schemeClr val="tx1">
                    <a:lumMod val="90000"/>
                    <a:lumOff val="10000"/>
                  </a:schemeClr>
                </a:solidFill>
                <a:latin typeface="Arial" pitchFamily="34" charset="0"/>
                <a:ea typeface="Arial" charset="0"/>
                <a:cs typeface="Arial" pitchFamily="34" charset="0"/>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a:lstStyle>
          <a:p>
            <a:r>
              <a:rPr lang="en-US" sz="2400" b="1" dirty="0">
                <a:solidFill>
                  <a:schemeClr val="tx2"/>
                </a:solidFill>
              </a:rPr>
              <a:t>Oskar Hurst, </a:t>
            </a:r>
          </a:p>
          <a:p>
            <a:r>
              <a:rPr lang="en-US" sz="1800" dirty="0">
                <a:solidFill>
                  <a:schemeClr val="tx2"/>
                </a:solidFill>
              </a:rPr>
              <a:t>Hydrologic Engineering Center</a:t>
            </a:r>
          </a:p>
          <a:p>
            <a:endParaRPr lang="en-US" dirty="0">
              <a:solidFill>
                <a:schemeClr val="tx2"/>
              </a:solidFill>
            </a:endParaRPr>
          </a:p>
          <a:p>
            <a:r>
              <a:rPr lang="en-US" sz="2400" b="1" dirty="0">
                <a:solidFill>
                  <a:schemeClr val="tx2"/>
                </a:solidFill>
              </a:rPr>
              <a:t>CWMS Prospect Course</a:t>
            </a:r>
          </a:p>
          <a:p>
            <a:endParaRPr lang="en-US" sz="2400" b="1" dirty="0">
              <a:solidFill>
                <a:schemeClr val="tx2"/>
              </a:solidFill>
            </a:endParaRPr>
          </a:p>
          <a:p>
            <a:r>
              <a:rPr lang="en-US" sz="2400" b="1" dirty="0">
                <a:solidFill>
                  <a:schemeClr val="tx2"/>
                </a:solidFill>
              </a:rPr>
              <a:t>Overview &amp; Plotting </a:t>
            </a:r>
          </a:p>
        </p:txBody>
      </p:sp>
      <p:pic>
        <p:nvPicPr>
          <p:cNvPr id="10" name="Picture Placeholder 13" descr="A close-up of a painting&#10;&#10;Description automatically generated with medium confidence">
            <a:extLst>
              <a:ext uri="{FF2B5EF4-FFF2-40B4-BE49-F238E27FC236}">
                <a16:creationId xmlns:a16="http://schemas.microsoft.com/office/drawing/2014/main" id="{46C3110D-96CF-7BF5-5011-4FC3BDCC64BC}"/>
              </a:ext>
            </a:extLst>
          </p:cNvPr>
          <p:cNvPicPr>
            <a:picLocks noChangeAspect="1"/>
          </p:cNvPicPr>
          <p:nvPr/>
        </p:nvPicPr>
        <p:blipFill rotWithShape="1">
          <a:blip r:embed="rId4"/>
          <a:srcRect l="4446" r="4446"/>
          <a:stretch/>
        </p:blipFill>
        <p:spPr>
          <a:xfrm>
            <a:off x="9126633" y="3066786"/>
            <a:ext cx="2685921" cy="1787147"/>
          </a:xfrm>
          <a:prstGeom prst="rect">
            <a:avLst/>
          </a:prstGeom>
          <a:ln>
            <a:noFill/>
          </a:ln>
          <a:effectLst>
            <a:softEdge rad="112500"/>
          </a:effectLst>
        </p:spPr>
      </p:pic>
      <p:pic>
        <p:nvPicPr>
          <p:cNvPr id="11" name="Picture 4" descr="MTL-7-30-08-Aerial_4428">
            <a:extLst>
              <a:ext uri="{FF2B5EF4-FFF2-40B4-BE49-F238E27FC236}">
                <a16:creationId xmlns:a16="http://schemas.microsoft.com/office/drawing/2014/main" id="{E40E6B2A-255D-85C7-6A66-21CE4B917E75}"/>
              </a:ext>
            </a:extLst>
          </p:cNvPr>
          <p:cNvPicPr>
            <a:picLocks noChangeAspect="1" noChangeArrowheads="1"/>
          </p:cNvPicPr>
          <p:nvPr/>
        </p:nvPicPr>
        <p:blipFill>
          <a:blip r:embed="rId5"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12" name="Picture 11">
            <a:extLst>
              <a:ext uri="{FF2B5EF4-FFF2-40B4-BE49-F238E27FC236}">
                <a16:creationId xmlns:a16="http://schemas.microsoft.com/office/drawing/2014/main" id="{0110D57A-D2CB-205B-4E88-7D7C4C31D02D}"/>
              </a:ext>
            </a:extLst>
          </p:cNvPr>
          <p:cNvPicPr>
            <a:picLocks noChangeAspect="1"/>
          </p:cNvPicPr>
          <p:nvPr/>
        </p:nvPicPr>
        <p:blipFill>
          <a:blip r:embed="rId6"/>
          <a:stretch>
            <a:fillRect/>
          </a:stretch>
        </p:blipFill>
        <p:spPr>
          <a:xfrm>
            <a:off x="6358552" y="3066786"/>
            <a:ext cx="2685921" cy="1884659"/>
          </a:xfrm>
          <a:prstGeom prst="rect">
            <a:avLst/>
          </a:prstGeom>
          <a:ln>
            <a:noFill/>
          </a:ln>
          <a:effectLst>
            <a:softEdge rad="112500"/>
          </a:effectLst>
        </p:spPr>
      </p:pic>
      <p:pic>
        <p:nvPicPr>
          <p:cNvPr id="13" name="Picture 12">
            <a:extLst>
              <a:ext uri="{FF2B5EF4-FFF2-40B4-BE49-F238E27FC236}">
                <a16:creationId xmlns:a16="http://schemas.microsoft.com/office/drawing/2014/main" id="{5CA65ACD-55B4-2E76-164B-EE96ED9763E8}"/>
              </a:ext>
            </a:extLst>
          </p:cNvPr>
          <p:cNvPicPr>
            <a:picLocks noChangeAspect="1"/>
          </p:cNvPicPr>
          <p:nvPr/>
        </p:nvPicPr>
        <p:blipFill>
          <a:blip r:embed="rId7"/>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355575733"/>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Time Series icon</a:t>
            </a:r>
          </a:p>
        </p:txBody>
      </p:sp>
      <p:pic>
        <p:nvPicPr>
          <p:cNvPr id="5" name="Picture 4">
            <a:extLst>
              <a:ext uri="{FF2B5EF4-FFF2-40B4-BE49-F238E27FC236}">
                <a16:creationId xmlns:a16="http://schemas.microsoft.com/office/drawing/2014/main" id="{69276E99-D8F6-EEB2-CE50-61D4B1457B9D}"/>
              </a:ext>
            </a:extLst>
          </p:cNvPr>
          <p:cNvPicPr>
            <a:picLocks noChangeAspect="1"/>
          </p:cNvPicPr>
          <p:nvPr/>
        </p:nvPicPr>
        <p:blipFill>
          <a:blip r:embed="rId3"/>
          <a:stretch>
            <a:fillRect/>
          </a:stretch>
        </p:blipFill>
        <p:spPr>
          <a:xfrm>
            <a:off x="592930" y="1312506"/>
            <a:ext cx="3675609" cy="4832365"/>
          </a:xfrm>
          <a:prstGeom prst="rect">
            <a:avLst/>
          </a:prstGeom>
        </p:spPr>
      </p:pic>
      <p:pic>
        <p:nvPicPr>
          <p:cNvPr id="8" name="Picture 7">
            <a:extLst>
              <a:ext uri="{FF2B5EF4-FFF2-40B4-BE49-F238E27FC236}">
                <a16:creationId xmlns:a16="http://schemas.microsoft.com/office/drawing/2014/main" id="{CF26DDB7-35DF-4A44-F79F-461F8E05C8A1}"/>
              </a:ext>
            </a:extLst>
          </p:cNvPr>
          <p:cNvPicPr>
            <a:picLocks noChangeAspect="1"/>
          </p:cNvPicPr>
          <p:nvPr/>
        </p:nvPicPr>
        <p:blipFill>
          <a:blip r:embed="rId4"/>
          <a:stretch>
            <a:fillRect/>
          </a:stretch>
        </p:blipFill>
        <p:spPr>
          <a:xfrm>
            <a:off x="4861249" y="1456446"/>
            <a:ext cx="6988156" cy="4544483"/>
          </a:xfrm>
          <a:prstGeom prst="rect">
            <a:avLst/>
          </a:prstGeom>
        </p:spPr>
      </p:pic>
      <p:sp>
        <p:nvSpPr>
          <p:cNvPr id="9" name="Oval 8">
            <a:extLst>
              <a:ext uri="{FF2B5EF4-FFF2-40B4-BE49-F238E27FC236}">
                <a16:creationId xmlns:a16="http://schemas.microsoft.com/office/drawing/2014/main" id="{C4F1D2EC-E7A9-5345-D631-180138DFEB0F}"/>
              </a:ext>
            </a:extLst>
          </p:cNvPr>
          <p:cNvSpPr/>
          <p:nvPr/>
        </p:nvSpPr>
        <p:spPr>
          <a:xfrm>
            <a:off x="3031524" y="3212757"/>
            <a:ext cx="1153298" cy="296562"/>
          </a:xfrm>
          <a:prstGeom prst="ellipse">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317617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Visualization tabs</a:t>
            </a:r>
          </a:p>
        </p:txBody>
      </p:sp>
      <p:pic>
        <p:nvPicPr>
          <p:cNvPr id="4" name="Picture 3">
            <a:extLst>
              <a:ext uri="{FF2B5EF4-FFF2-40B4-BE49-F238E27FC236}">
                <a16:creationId xmlns:a16="http://schemas.microsoft.com/office/drawing/2014/main" id="{0CBC70B9-6C63-8372-CFA0-1FDD8FA4376A}"/>
              </a:ext>
            </a:extLst>
          </p:cNvPr>
          <p:cNvPicPr>
            <a:picLocks noChangeAspect="1"/>
          </p:cNvPicPr>
          <p:nvPr/>
        </p:nvPicPr>
        <p:blipFill>
          <a:blip r:embed="rId3"/>
          <a:stretch>
            <a:fillRect/>
          </a:stretch>
        </p:blipFill>
        <p:spPr>
          <a:xfrm>
            <a:off x="4545102" y="1664868"/>
            <a:ext cx="3829584" cy="3696216"/>
          </a:xfrm>
          <a:prstGeom prst="rect">
            <a:avLst/>
          </a:prstGeom>
        </p:spPr>
      </p:pic>
      <p:sp>
        <p:nvSpPr>
          <p:cNvPr id="6" name="Oval 5">
            <a:extLst>
              <a:ext uri="{FF2B5EF4-FFF2-40B4-BE49-F238E27FC236}">
                <a16:creationId xmlns:a16="http://schemas.microsoft.com/office/drawing/2014/main" id="{F09DD71D-240E-8F1B-746F-2F11D42E27FF}"/>
              </a:ext>
            </a:extLst>
          </p:cNvPr>
          <p:cNvSpPr/>
          <p:nvPr/>
        </p:nvSpPr>
        <p:spPr>
          <a:xfrm>
            <a:off x="5288691" y="1664868"/>
            <a:ext cx="1308051" cy="336927"/>
          </a:xfrm>
          <a:prstGeom prst="ellipse">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3E63E8B7-608F-9DD6-5D9C-DB2B16DD2407}"/>
              </a:ext>
            </a:extLst>
          </p:cNvPr>
          <p:cNvSpPr txBox="1"/>
          <p:nvPr/>
        </p:nvSpPr>
        <p:spPr>
          <a:xfrm>
            <a:off x="8559114" y="1664867"/>
            <a:ext cx="2339545" cy="923330"/>
          </a:xfrm>
          <a:prstGeom prst="rect">
            <a:avLst/>
          </a:prstGeom>
          <a:noFill/>
        </p:spPr>
        <p:txBody>
          <a:bodyPr wrap="square" rtlCol="0">
            <a:spAutoFit/>
          </a:bodyPr>
          <a:lstStyle/>
          <a:p>
            <a:pPr marL="285750" indent="-285750">
              <a:buFont typeface="Arial" panose="020B0604020202020204" pitchFamily="34" charset="0"/>
              <a:buChar char="•"/>
            </a:pPr>
            <a:r>
              <a:rPr lang="en-US" dirty="0"/>
              <a:t>Select the Visualization tab to open plots</a:t>
            </a:r>
          </a:p>
        </p:txBody>
      </p:sp>
    </p:spTree>
    <p:extLst>
      <p:ext uri="{BB962C8B-B14F-4D97-AF65-F5344CB8AC3E}">
        <p14:creationId xmlns:p14="http://schemas.microsoft.com/office/powerpoint/2010/main" val="725593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Visualization Tab</a:t>
            </a:r>
          </a:p>
        </p:txBody>
      </p:sp>
      <p:pic>
        <p:nvPicPr>
          <p:cNvPr id="4" name="Picture 3">
            <a:extLst>
              <a:ext uri="{FF2B5EF4-FFF2-40B4-BE49-F238E27FC236}">
                <a16:creationId xmlns:a16="http://schemas.microsoft.com/office/drawing/2014/main" id="{8770D8CE-5A4F-FC16-96E4-635999473F71}"/>
              </a:ext>
            </a:extLst>
          </p:cNvPr>
          <p:cNvPicPr>
            <a:picLocks noChangeAspect="1"/>
          </p:cNvPicPr>
          <p:nvPr/>
        </p:nvPicPr>
        <p:blipFill>
          <a:blip r:embed="rId3"/>
          <a:stretch>
            <a:fillRect/>
          </a:stretch>
        </p:blipFill>
        <p:spPr>
          <a:xfrm>
            <a:off x="4851827" y="949236"/>
            <a:ext cx="3378136" cy="5635843"/>
          </a:xfrm>
          <a:prstGeom prst="rect">
            <a:avLst/>
          </a:prstGeom>
        </p:spPr>
      </p:pic>
      <p:sp>
        <p:nvSpPr>
          <p:cNvPr id="6" name="Oval 5">
            <a:extLst>
              <a:ext uri="{FF2B5EF4-FFF2-40B4-BE49-F238E27FC236}">
                <a16:creationId xmlns:a16="http://schemas.microsoft.com/office/drawing/2014/main" id="{D6355E11-3A72-BCEC-87D1-EDEB449F2F3F}"/>
              </a:ext>
            </a:extLst>
          </p:cNvPr>
          <p:cNvSpPr/>
          <p:nvPr/>
        </p:nvSpPr>
        <p:spPr>
          <a:xfrm>
            <a:off x="6356883" y="3181739"/>
            <a:ext cx="368024" cy="247261"/>
          </a:xfrm>
          <a:prstGeom prst="ellipse">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A0CCECC1-D8D2-493D-751F-10206F755213}"/>
              </a:ext>
            </a:extLst>
          </p:cNvPr>
          <p:cNvPicPr>
            <a:picLocks noChangeAspect="1"/>
          </p:cNvPicPr>
          <p:nvPr/>
        </p:nvPicPr>
        <p:blipFill>
          <a:blip r:embed="rId4"/>
          <a:stretch>
            <a:fillRect/>
          </a:stretch>
        </p:blipFill>
        <p:spPr>
          <a:xfrm>
            <a:off x="4851827" y="929642"/>
            <a:ext cx="3378136" cy="5655437"/>
          </a:xfrm>
          <a:prstGeom prst="rect">
            <a:avLst/>
          </a:prstGeom>
        </p:spPr>
      </p:pic>
    </p:spTree>
    <p:extLst>
      <p:ext uri="{BB962C8B-B14F-4D97-AF65-F5344CB8AC3E}">
        <p14:creationId xmlns:p14="http://schemas.microsoft.com/office/powerpoint/2010/main" val="3580481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Visualization Tab</a:t>
            </a:r>
          </a:p>
        </p:txBody>
      </p:sp>
      <p:pic>
        <p:nvPicPr>
          <p:cNvPr id="4" name="Picture 3">
            <a:extLst>
              <a:ext uri="{FF2B5EF4-FFF2-40B4-BE49-F238E27FC236}">
                <a16:creationId xmlns:a16="http://schemas.microsoft.com/office/drawing/2014/main" id="{8770D8CE-5A4F-FC16-96E4-635999473F71}"/>
              </a:ext>
            </a:extLst>
          </p:cNvPr>
          <p:cNvPicPr>
            <a:picLocks noChangeAspect="1"/>
          </p:cNvPicPr>
          <p:nvPr/>
        </p:nvPicPr>
        <p:blipFill>
          <a:blip r:embed="rId3"/>
          <a:stretch>
            <a:fillRect/>
          </a:stretch>
        </p:blipFill>
        <p:spPr>
          <a:xfrm>
            <a:off x="4851827" y="949236"/>
            <a:ext cx="3378136" cy="5635843"/>
          </a:xfrm>
          <a:prstGeom prst="rect">
            <a:avLst/>
          </a:prstGeom>
        </p:spPr>
      </p:pic>
      <p:sp>
        <p:nvSpPr>
          <p:cNvPr id="6" name="Oval 5">
            <a:extLst>
              <a:ext uri="{FF2B5EF4-FFF2-40B4-BE49-F238E27FC236}">
                <a16:creationId xmlns:a16="http://schemas.microsoft.com/office/drawing/2014/main" id="{D6355E11-3A72-BCEC-87D1-EDEB449F2F3F}"/>
              </a:ext>
            </a:extLst>
          </p:cNvPr>
          <p:cNvSpPr/>
          <p:nvPr/>
        </p:nvSpPr>
        <p:spPr>
          <a:xfrm>
            <a:off x="6356883" y="3181739"/>
            <a:ext cx="368024" cy="247261"/>
          </a:xfrm>
          <a:prstGeom prst="ellipse">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5B97BF8A-CE55-E9BA-3A49-042E6D2F2791}"/>
              </a:ext>
            </a:extLst>
          </p:cNvPr>
          <p:cNvSpPr txBox="1"/>
          <p:nvPr/>
        </p:nvSpPr>
        <p:spPr>
          <a:xfrm>
            <a:off x="7712151" y="1507110"/>
            <a:ext cx="2099114" cy="923330"/>
          </a:xfrm>
          <a:prstGeom prst="rect">
            <a:avLst/>
          </a:prstGeom>
          <a:noFill/>
        </p:spPr>
        <p:txBody>
          <a:bodyPr wrap="square" rtlCol="0">
            <a:spAutoFit/>
          </a:bodyPr>
          <a:lstStyle/>
          <a:p>
            <a:pPr marL="285750" indent="-285750">
              <a:buFont typeface="Arial" panose="020B0604020202020204" pitchFamily="34" charset="0"/>
              <a:buChar char="•"/>
            </a:pPr>
            <a:r>
              <a:rPr lang="en-US" dirty="0"/>
              <a:t>Right Click graph icon and select plot</a:t>
            </a:r>
          </a:p>
        </p:txBody>
      </p:sp>
    </p:spTree>
    <p:extLst>
      <p:ext uri="{BB962C8B-B14F-4D97-AF65-F5344CB8AC3E}">
        <p14:creationId xmlns:p14="http://schemas.microsoft.com/office/powerpoint/2010/main" val="1536902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Example Plot</a:t>
            </a:r>
          </a:p>
        </p:txBody>
      </p:sp>
      <p:sp>
        <p:nvSpPr>
          <p:cNvPr id="6" name="Oval 5">
            <a:extLst>
              <a:ext uri="{FF2B5EF4-FFF2-40B4-BE49-F238E27FC236}">
                <a16:creationId xmlns:a16="http://schemas.microsoft.com/office/drawing/2014/main" id="{D6355E11-3A72-BCEC-87D1-EDEB449F2F3F}"/>
              </a:ext>
            </a:extLst>
          </p:cNvPr>
          <p:cNvSpPr/>
          <p:nvPr/>
        </p:nvSpPr>
        <p:spPr>
          <a:xfrm>
            <a:off x="6356883" y="3181739"/>
            <a:ext cx="368024" cy="247261"/>
          </a:xfrm>
          <a:prstGeom prst="ellipse">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E7D970E5-BE7E-1030-4FD8-2C11A97E9F6E}"/>
              </a:ext>
            </a:extLst>
          </p:cNvPr>
          <p:cNvPicPr>
            <a:picLocks noChangeAspect="1"/>
          </p:cNvPicPr>
          <p:nvPr/>
        </p:nvPicPr>
        <p:blipFill>
          <a:blip r:embed="rId3"/>
          <a:stretch>
            <a:fillRect/>
          </a:stretch>
        </p:blipFill>
        <p:spPr>
          <a:xfrm>
            <a:off x="3461249" y="1505401"/>
            <a:ext cx="5582429" cy="4686954"/>
          </a:xfrm>
          <a:prstGeom prst="rect">
            <a:avLst/>
          </a:prstGeom>
        </p:spPr>
      </p:pic>
    </p:spTree>
    <p:extLst>
      <p:ext uri="{BB962C8B-B14F-4D97-AF65-F5344CB8AC3E}">
        <p14:creationId xmlns:p14="http://schemas.microsoft.com/office/powerpoint/2010/main" val="6455599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24360" y="142791"/>
            <a:ext cx="8743950" cy="1285874"/>
          </a:xfrm>
        </p:spPr>
        <p:txBody>
          <a:bodyPr>
            <a:normAutofit/>
          </a:bodyPr>
          <a:lstStyle/>
          <a:p>
            <a:pPr algn="ctr"/>
            <a:r>
              <a:rPr lang="en-US" sz="3800" dirty="0"/>
              <a:t>Plot Components</a:t>
            </a:r>
          </a:p>
        </p:txBody>
      </p:sp>
      <p:pic>
        <p:nvPicPr>
          <p:cNvPr id="5" name="Picture 4">
            <a:extLst>
              <a:ext uri="{FF2B5EF4-FFF2-40B4-BE49-F238E27FC236}">
                <a16:creationId xmlns:a16="http://schemas.microsoft.com/office/drawing/2014/main" id="{B5437DCC-F8F2-8441-65C0-5ADBA216D54B}"/>
              </a:ext>
            </a:extLst>
          </p:cNvPr>
          <p:cNvPicPr>
            <a:picLocks noChangeAspect="1"/>
          </p:cNvPicPr>
          <p:nvPr/>
        </p:nvPicPr>
        <p:blipFill>
          <a:blip r:embed="rId3"/>
          <a:stretch>
            <a:fillRect/>
          </a:stretch>
        </p:blipFill>
        <p:spPr>
          <a:xfrm>
            <a:off x="3611017" y="1710137"/>
            <a:ext cx="4969966" cy="3678598"/>
          </a:xfrm>
          <a:prstGeom prst="rect">
            <a:avLst/>
          </a:prstGeom>
          <a:ln w="22225">
            <a:solidFill>
              <a:schemeClr val="tx1"/>
            </a:solidFill>
          </a:ln>
        </p:spPr>
      </p:pic>
      <p:sp>
        <p:nvSpPr>
          <p:cNvPr id="2" name="TextBox 1">
            <a:extLst>
              <a:ext uri="{FF2B5EF4-FFF2-40B4-BE49-F238E27FC236}">
                <a16:creationId xmlns:a16="http://schemas.microsoft.com/office/drawing/2014/main" id="{AA7C4064-08B5-A2E9-D91C-1E808B0F54C9}"/>
              </a:ext>
            </a:extLst>
          </p:cNvPr>
          <p:cNvSpPr txBox="1"/>
          <p:nvPr/>
        </p:nvSpPr>
        <p:spPr>
          <a:xfrm>
            <a:off x="1724361" y="2337599"/>
            <a:ext cx="1557867" cy="646331"/>
          </a:xfrm>
          <a:prstGeom prst="rect">
            <a:avLst/>
          </a:prstGeom>
          <a:noFill/>
        </p:spPr>
        <p:txBody>
          <a:bodyPr wrap="square" rtlCol="0" anchor="ctr">
            <a:spAutoFit/>
          </a:bodyPr>
          <a:lstStyle/>
          <a:p>
            <a:pPr algn="r"/>
            <a:r>
              <a:rPr lang="en-US" dirty="0">
                <a:solidFill>
                  <a:schemeClr val="tx2"/>
                </a:solidFill>
              </a:rPr>
              <a:t>Viewport (1,1)</a:t>
            </a:r>
          </a:p>
        </p:txBody>
      </p:sp>
      <p:sp>
        <p:nvSpPr>
          <p:cNvPr id="6" name="TextBox 5">
            <a:extLst>
              <a:ext uri="{FF2B5EF4-FFF2-40B4-BE49-F238E27FC236}">
                <a16:creationId xmlns:a16="http://schemas.microsoft.com/office/drawing/2014/main" id="{47103709-126D-2495-6E3D-8BA004F0BA76}"/>
              </a:ext>
            </a:extLst>
          </p:cNvPr>
          <p:cNvSpPr txBox="1"/>
          <p:nvPr/>
        </p:nvSpPr>
        <p:spPr>
          <a:xfrm>
            <a:off x="1524001" y="4197859"/>
            <a:ext cx="1701230" cy="369332"/>
          </a:xfrm>
          <a:prstGeom prst="rect">
            <a:avLst/>
          </a:prstGeom>
          <a:noFill/>
        </p:spPr>
        <p:txBody>
          <a:bodyPr wrap="square" rtlCol="0" anchor="ctr">
            <a:spAutoFit/>
          </a:bodyPr>
          <a:lstStyle/>
          <a:p>
            <a:pPr algn="r"/>
            <a:r>
              <a:rPr lang="en-US" dirty="0">
                <a:solidFill>
                  <a:schemeClr val="tx2"/>
                </a:solidFill>
              </a:rPr>
              <a:t>Viewport (2,1)</a:t>
            </a:r>
          </a:p>
        </p:txBody>
      </p:sp>
      <p:sp>
        <p:nvSpPr>
          <p:cNvPr id="7" name="TextBox 6">
            <a:extLst>
              <a:ext uri="{FF2B5EF4-FFF2-40B4-BE49-F238E27FC236}">
                <a16:creationId xmlns:a16="http://schemas.microsoft.com/office/drawing/2014/main" id="{2E05C378-E461-12BB-3473-698BEE26C29E}"/>
              </a:ext>
            </a:extLst>
          </p:cNvPr>
          <p:cNvSpPr txBox="1"/>
          <p:nvPr/>
        </p:nvSpPr>
        <p:spPr>
          <a:xfrm>
            <a:off x="1384629" y="3070761"/>
            <a:ext cx="1557867" cy="369332"/>
          </a:xfrm>
          <a:prstGeom prst="rect">
            <a:avLst/>
          </a:prstGeom>
          <a:noFill/>
        </p:spPr>
        <p:txBody>
          <a:bodyPr wrap="square" rtlCol="0" anchor="ctr">
            <a:spAutoFit/>
          </a:bodyPr>
          <a:lstStyle/>
          <a:p>
            <a:pPr algn="r"/>
            <a:r>
              <a:rPr lang="en-US" dirty="0">
                <a:solidFill>
                  <a:schemeClr val="tx2"/>
                </a:solidFill>
              </a:rPr>
              <a:t>Y1 Axis</a:t>
            </a:r>
          </a:p>
        </p:txBody>
      </p:sp>
      <p:sp>
        <p:nvSpPr>
          <p:cNvPr id="8" name="TextBox 7">
            <a:extLst>
              <a:ext uri="{FF2B5EF4-FFF2-40B4-BE49-F238E27FC236}">
                <a16:creationId xmlns:a16="http://schemas.microsoft.com/office/drawing/2014/main" id="{0C54B28A-ED01-D7A8-664A-B1DA0B17B629}"/>
              </a:ext>
            </a:extLst>
          </p:cNvPr>
          <p:cNvSpPr txBox="1"/>
          <p:nvPr/>
        </p:nvSpPr>
        <p:spPr>
          <a:xfrm>
            <a:off x="1338574" y="3739334"/>
            <a:ext cx="1557867" cy="369332"/>
          </a:xfrm>
          <a:prstGeom prst="rect">
            <a:avLst/>
          </a:prstGeom>
          <a:noFill/>
        </p:spPr>
        <p:txBody>
          <a:bodyPr wrap="square" rtlCol="0" anchor="ctr">
            <a:spAutoFit/>
          </a:bodyPr>
          <a:lstStyle/>
          <a:p>
            <a:pPr algn="r"/>
            <a:r>
              <a:rPr lang="en-US" dirty="0">
                <a:solidFill>
                  <a:schemeClr val="tx2"/>
                </a:solidFill>
              </a:rPr>
              <a:t>Y1 Axis</a:t>
            </a:r>
          </a:p>
        </p:txBody>
      </p:sp>
      <p:sp>
        <p:nvSpPr>
          <p:cNvPr id="10" name="TextBox 9">
            <a:extLst>
              <a:ext uri="{FF2B5EF4-FFF2-40B4-BE49-F238E27FC236}">
                <a16:creationId xmlns:a16="http://schemas.microsoft.com/office/drawing/2014/main" id="{F3BAE46B-2E92-D9D8-9BBA-52526B9AABFB}"/>
              </a:ext>
            </a:extLst>
          </p:cNvPr>
          <p:cNvSpPr txBox="1"/>
          <p:nvPr/>
        </p:nvSpPr>
        <p:spPr>
          <a:xfrm>
            <a:off x="1435085" y="4841051"/>
            <a:ext cx="1557867" cy="369332"/>
          </a:xfrm>
          <a:prstGeom prst="rect">
            <a:avLst/>
          </a:prstGeom>
          <a:noFill/>
        </p:spPr>
        <p:txBody>
          <a:bodyPr wrap="square" rtlCol="0" anchor="ctr">
            <a:spAutoFit/>
          </a:bodyPr>
          <a:lstStyle/>
          <a:p>
            <a:pPr algn="r"/>
            <a:r>
              <a:rPr lang="en-US" dirty="0">
                <a:solidFill>
                  <a:schemeClr val="tx2"/>
                </a:solidFill>
              </a:rPr>
              <a:t>X1 Axis</a:t>
            </a:r>
          </a:p>
        </p:txBody>
      </p:sp>
      <p:sp>
        <p:nvSpPr>
          <p:cNvPr id="11" name="TextBox 10">
            <a:extLst>
              <a:ext uri="{FF2B5EF4-FFF2-40B4-BE49-F238E27FC236}">
                <a16:creationId xmlns:a16="http://schemas.microsoft.com/office/drawing/2014/main" id="{D42B49BE-A87C-E6D0-AF4C-3F4E71F2E176}"/>
              </a:ext>
            </a:extLst>
          </p:cNvPr>
          <p:cNvSpPr txBox="1"/>
          <p:nvPr/>
        </p:nvSpPr>
        <p:spPr>
          <a:xfrm>
            <a:off x="9156406" y="1934956"/>
            <a:ext cx="1557867" cy="369332"/>
          </a:xfrm>
          <a:prstGeom prst="rect">
            <a:avLst/>
          </a:prstGeom>
          <a:noFill/>
        </p:spPr>
        <p:txBody>
          <a:bodyPr wrap="square" rtlCol="0">
            <a:spAutoFit/>
          </a:bodyPr>
          <a:lstStyle/>
          <a:p>
            <a:r>
              <a:rPr lang="en-US" dirty="0">
                <a:solidFill>
                  <a:schemeClr val="tx2"/>
                </a:solidFill>
              </a:rPr>
              <a:t>Y2 Axis</a:t>
            </a:r>
          </a:p>
        </p:txBody>
      </p:sp>
      <p:sp>
        <p:nvSpPr>
          <p:cNvPr id="12" name="TextBox 11">
            <a:extLst>
              <a:ext uri="{FF2B5EF4-FFF2-40B4-BE49-F238E27FC236}">
                <a16:creationId xmlns:a16="http://schemas.microsoft.com/office/drawing/2014/main" id="{76E35271-9BE6-EB45-DC4C-AA42AC52D9C7}"/>
              </a:ext>
            </a:extLst>
          </p:cNvPr>
          <p:cNvSpPr txBox="1"/>
          <p:nvPr/>
        </p:nvSpPr>
        <p:spPr>
          <a:xfrm>
            <a:off x="9156406" y="3078984"/>
            <a:ext cx="1557867" cy="369332"/>
          </a:xfrm>
          <a:prstGeom prst="rect">
            <a:avLst/>
          </a:prstGeom>
          <a:noFill/>
        </p:spPr>
        <p:txBody>
          <a:bodyPr wrap="square" rtlCol="0">
            <a:spAutoFit/>
          </a:bodyPr>
          <a:lstStyle/>
          <a:p>
            <a:r>
              <a:rPr lang="en-US" dirty="0">
                <a:solidFill>
                  <a:schemeClr val="tx2"/>
                </a:solidFill>
              </a:rPr>
              <a:t>Curves</a:t>
            </a:r>
          </a:p>
        </p:txBody>
      </p:sp>
      <p:cxnSp>
        <p:nvCxnSpPr>
          <p:cNvPr id="14" name="Straight Arrow Connector 13">
            <a:extLst>
              <a:ext uri="{FF2B5EF4-FFF2-40B4-BE49-F238E27FC236}">
                <a16:creationId xmlns:a16="http://schemas.microsoft.com/office/drawing/2014/main" id="{8EEBD631-D578-43BC-4579-A10BE7FC9409}"/>
              </a:ext>
            </a:extLst>
          </p:cNvPr>
          <p:cNvCxnSpPr>
            <a:cxnSpLocks/>
            <a:stCxn id="2" idx="3"/>
          </p:cNvCxnSpPr>
          <p:nvPr/>
        </p:nvCxnSpPr>
        <p:spPr>
          <a:xfrm>
            <a:off x="3282228" y="2660764"/>
            <a:ext cx="1398193" cy="0"/>
          </a:xfrm>
          <a:prstGeom prst="straightConnector1">
            <a:avLst/>
          </a:prstGeom>
          <a:ln w="1905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00B002DB-7107-13B2-4325-0F8F6B6F5BB4}"/>
              </a:ext>
            </a:extLst>
          </p:cNvPr>
          <p:cNvCxnSpPr>
            <a:cxnSpLocks/>
          </p:cNvCxnSpPr>
          <p:nvPr/>
        </p:nvCxnSpPr>
        <p:spPr>
          <a:xfrm>
            <a:off x="3227226" y="4382526"/>
            <a:ext cx="1453194" cy="0"/>
          </a:xfrm>
          <a:prstGeom prst="straightConnector1">
            <a:avLst/>
          </a:prstGeom>
          <a:ln w="1905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D2B62793-CD33-8D39-4818-D5B15AF1BB40}"/>
              </a:ext>
            </a:extLst>
          </p:cNvPr>
          <p:cNvCxnSpPr>
            <a:cxnSpLocks/>
          </p:cNvCxnSpPr>
          <p:nvPr/>
        </p:nvCxnSpPr>
        <p:spPr>
          <a:xfrm>
            <a:off x="2945268" y="3249408"/>
            <a:ext cx="1005297" cy="1204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6FD37014-B881-074B-B2E5-132DC7D40863}"/>
              </a:ext>
            </a:extLst>
          </p:cNvPr>
          <p:cNvCxnSpPr>
            <a:cxnSpLocks/>
          </p:cNvCxnSpPr>
          <p:nvPr/>
        </p:nvCxnSpPr>
        <p:spPr>
          <a:xfrm>
            <a:off x="2896441" y="3963907"/>
            <a:ext cx="1005297" cy="1204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BCD5F137-C7BC-5E36-0C54-C22B9FB13CBE}"/>
              </a:ext>
            </a:extLst>
          </p:cNvPr>
          <p:cNvCxnSpPr>
            <a:cxnSpLocks/>
          </p:cNvCxnSpPr>
          <p:nvPr/>
        </p:nvCxnSpPr>
        <p:spPr>
          <a:xfrm>
            <a:off x="2995481" y="5031518"/>
            <a:ext cx="1005297" cy="1204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53662160-C438-4D3E-7CBD-F5211ADFF373}"/>
              </a:ext>
            </a:extLst>
          </p:cNvPr>
          <p:cNvCxnSpPr>
            <a:cxnSpLocks/>
          </p:cNvCxnSpPr>
          <p:nvPr/>
        </p:nvCxnSpPr>
        <p:spPr>
          <a:xfrm flipH="1">
            <a:off x="8457116" y="2115082"/>
            <a:ext cx="699290" cy="33975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070801A5-A77F-3E39-7135-01285C81D48F}"/>
              </a:ext>
            </a:extLst>
          </p:cNvPr>
          <p:cNvCxnSpPr>
            <a:cxnSpLocks/>
            <a:stCxn id="12" idx="1"/>
          </p:cNvCxnSpPr>
          <p:nvPr/>
        </p:nvCxnSpPr>
        <p:spPr>
          <a:xfrm flipH="1" flipV="1">
            <a:off x="7105517" y="2841604"/>
            <a:ext cx="2050889" cy="422046"/>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8900D78F-75D6-3638-CAD8-1046A1368F6E}"/>
              </a:ext>
            </a:extLst>
          </p:cNvPr>
          <p:cNvCxnSpPr>
            <a:cxnSpLocks/>
            <a:stCxn id="12" idx="1"/>
          </p:cNvCxnSpPr>
          <p:nvPr/>
        </p:nvCxnSpPr>
        <p:spPr>
          <a:xfrm flipH="1">
            <a:off x="7791163" y="3263650"/>
            <a:ext cx="1365243" cy="804214"/>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B37E52E-418A-7F2E-BBE3-3F9E75492511}"/>
              </a:ext>
            </a:extLst>
          </p:cNvPr>
          <p:cNvSpPr txBox="1"/>
          <p:nvPr/>
        </p:nvSpPr>
        <p:spPr>
          <a:xfrm>
            <a:off x="9156405" y="4832103"/>
            <a:ext cx="1557867" cy="369332"/>
          </a:xfrm>
          <a:prstGeom prst="rect">
            <a:avLst/>
          </a:prstGeom>
          <a:noFill/>
        </p:spPr>
        <p:txBody>
          <a:bodyPr wrap="square" rtlCol="0">
            <a:spAutoFit/>
          </a:bodyPr>
          <a:lstStyle/>
          <a:p>
            <a:r>
              <a:rPr lang="en-US" dirty="0">
                <a:solidFill>
                  <a:schemeClr val="tx2"/>
                </a:solidFill>
              </a:rPr>
              <a:t>Legend</a:t>
            </a:r>
          </a:p>
        </p:txBody>
      </p:sp>
      <p:cxnSp>
        <p:nvCxnSpPr>
          <p:cNvPr id="28" name="Straight Arrow Connector 27">
            <a:extLst>
              <a:ext uri="{FF2B5EF4-FFF2-40B4-BE49-F238E27FC236}">
                <a16:creationId xmlns:a16="http://schemas.microsoft.com/office/drawing/2014/main" id="{74E65951-8670-D20A-2E88-86FD871B8741}"/>
              </a:ext>
            </a:extLst>
          </p:cNvPr>
          <p:cNvCxnSpPr>
            <a:cxnSpLocks/>
            <a:stCxn id="26" idx="1"/>
          </p:cNvCxnSpPr>
          <p:nvPr/>
        </p:nvCxnSpPr>
        <p:spPr>
          <a:xfrm flipH="1">
            <a:off x="8423234" y="5016769"/>
            <a:ext cx="733170" cy="269970"/>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1519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Viewports</a:t>
            </a:r>
          </a:p>
        </p:txBody>
      </p:sp>
      <p:pic>
        <p:nvPicPr>
          <p:cNvPr id="37" name="Picture 36">
            <a:extLst>
              <a:ext uri="{FF2B5EF4-FFF2-40B4-BE49-F238E27FC236}">
                <a16:creationId xmlns:a16="http://schemas.microsoft.com/office/drawing/2014/main" id="{1A6B3D2C-CD43-9A78-E5EA-315F1975D2A1}"/>
              </a:ext>
            </a:extLst>
          </p:cNvPr>
          <p:cNvPicPr>
            <a:picLocks noChangeAspect="1"/>
          </p:cNvPicPr>
          <p:nvPr/>
        </p:nvPicPr>
        <p:blipFill>
          <a:blip r:embed="rId3"/>
          <a:stretch>
            <a:fillRect/>
          </a:stretch>
        </p:blipFill>
        <p:spPr>
          <a:xfrm>
            <a:off x="3611017" y="1710137"/>
            <a:ext cx="4969966" cy="3678598"/>
          </a:xfrm>
          <a:prstGeom prst="rect">
            <a:avLst/>
          </a:prstGeom>
          <a:ln w="6350">
            <a:solidFill>
              <a:schemeClr val="tx1"/>
            </a:solidFill>
          </a:ln>
        </p:spPr>
      </p:pic>
      <p:sp>
        <p:nvSpPr>
          <p:cNvPr id="38" name="TextBox 37">
            <a:extLst>
              <a:ext uri="{FF2B5EF4-FFF2-40B4-BE49-F238E27FC236}">
                <a16:creationId xmlns:a16="http://schemas.microsoft.com/office/drawing/2014/main" id="{93C791CD-E978-E930-0514-D065DF5FC8FF}"/>
              </a:ext>
            </a:extLst>
          </p:cNvPr>
          <p:cNvSpPr txBox="1"/>
          <p:nvPr/>
        </p:nvSpPr>
        <p:spPr>
          <a:xfrm>
            <a:off x="1724361" y="2337599"/>
            <a:ext cx="1557867" cy="646331"/>
          </a:xfrm>
          <a:prstGeom prst="rect">
            <a:avLst/>
          </a:prstGeom>
          <a:noFill/>
        </p:spPr>
        <p:txBody>
          <a:bodyPr wrap="square" rtlCol="0" anchor="ctr">
            <a:spAutoFit/>
          </a:bodyPr>
          <a:lstStyle/>
          <a:p>
            <a:pPr algn="r"/>
            <a:r>
              <a:rPr lang="en-US" dirty="0"/>
              <a:t>Viewport (1,1)</a:t>
            </a:r>
          </a:p>
        </p:txBody>
      </p:sp>
      <p:sp>
        <p:nvSpPr>
          <p:cNvPr id="39" name="TextBox 38">
            <a:extLst>
              <a:ext uri="{FF2B5EF4-FFF2-40B4-BE49-F238E27FC236}">
                <a16:creationId xmlns:a16="http://schemas.microsoft.com/office/drawing/2014/main" id="{1E51B02C-0E0C-D3FE-A37B-0A7DC0CDE085}"/>
              </a:ext>
            </a:extLst>
          </p:cNvPr>
          <p:cNvSpPr txBox="1"/>
          <p:nvPr/>
        </p:nvSpPr>
        <p:spPr>
          <a:xfrm>
            <a:off x="1524001" y="4197859"/>
            <a:ext cx="1701230" cy="369332"/>
          </a:xfrm>
          <a:prstGeom prst="rect">
            <a:avLst/>
          </a:prstGeom>
          <a:noFill/>
        </p:spPr>
        <p:txBody>
          <a:bodyPr wrap="square" rtlCol="0" anchor="ctr">
            <a:spAutoFit/>
          </a:bodyPr>
          <a:lstStyle/>
          <a:p>
            <a:pPr algn="r"/>
            <a:r>
              <a:rPr lang="en-US" dirty="0"/>
              <a:t>Viewport (2,1)</a:t>
            </a:r>
          </a:p>
        </p:txBody>
      </p:sp>
      <p:sp>
        <p:nvSpPr>
          <p:cNvPr id="40" name="TextBox 39">
            <a:extLst>
              <a:ext uri="{FF2B5EF4-FFF2-40B4-BE49-F238E27FC236}">
                <a16:creationId xmlns:a16="http://schemas.microsoft.com/office/drawing/2014/main" id="{3FAC3094-0561-424E-2721-BAA5D4CAADCF}"/>
              </a:ext>
            </a:extLst>
          </p:cNvPr>
          <p:cNvSpPr txBox="1"/>
          <p:nvPr/>
        </p:nvSpPr>
        <p:spPr>
          <a:xfrm>
            <a:off x="1384629" y="3070761"/>
            <a:ext cx="1557867" cy="369332"/>
          </a:xfrm>
          <a:prstGeom prst="rect">
            <a:avLst/>
          </a:prstGeom>
          <a:noFill/>
        </p:spPr>
        <p:txBody>
          <a:bodyPr wrap="square" rtlCol="0" anchor="ctr">
            <a:spAutoFit/>
          </a:bodyPr>
          <a:lstStyle/>
          <a:p>
            <a:pPr algn="r"/>
            <a:r>
              <a:rPr lang="en-US" dirty="0">
                <a:solidFill>
                  <a:schemeClr val="bg2"/>
                </a:solidFill>
              </a:rPr>
              <a:t>Y1 Axis</a:t>
            </a:r>
          </a:p>
        </p:txBody>
      </p:sp>
      <p:sp>
        <p:nvSpPr>
          <p:cNvPr id="41" name="TextBox 40">
            <a:extLst>
              <a:ext uri="{FF2B5EF4-FFF2-40B4-BE49-F238E27FC236}">
                <a16:creationId xmlns:a16="http://schemas.microsoft.com/office/drawing/2014/main" id="{569903CC-3FBD-7BFE-E9C6-304A110BEA45}"/>
              </a:ext>
            </a:extLst>
          </p:cNvPr>
          <p:cNvSpPr txBox="1"/>
          <p:nvPr/>
        </p:nvSpPr>
        <p:spPr>
          <a:xfrm>
            <a:off x="1338574" y="3739334"/>
            <a:ext cx="1557867" cy="369332"/>
          </a:xfrm>
          <a:prstGeom prst="rect">
            <a:avLst/>
          </a:prstGeom>
          <a:noFill/>
        </p:spPr>
        <p:txBody>
          <a:bodyPr wrap="square" rtlCol="0" anchor="ctr">
            <a:spAutoFit/>
          </a:bodyPr>
          <a:lstStyle/>
          <a:p>
            <a:pPr algn="r"/>
            <a:r>
              <a:rPr lang="en-US" dirty="0">
                <a:solidFill>
                  <a:schemeClr val="bg2"/>
                </a:solidFill>
              </a:rPr>
              <a:t>Y1 Axis</a:t>
            </a:r>
          </a:p>
        </p:txBody>
      </p:sp>
      <p:sp>
        <p:nvSpPr>
          <p:cNvPr id="42" name="TextBox 41">
            <a:extLst>
              <a:ext uri="{FF2B5EF4-FFF2-40B4-BE49-F238E27FC236}">
                <a16:creationId xmlns:a16="http://schemas.microsoft.com/office/drawing/2014/main" id="{34CFDA2F-2992-89F7-3CC1-6003C979B659}"/>
              </a:ext>
            </a:extLst>
          </p:cNvPr>
          <p:cNvSpPr txBox="1"/>
          <p:nvPr/>
        </p:nvSpPr>
        <p:spPr>
          <a:xfrm>
            <a:off x="1435085" y="4841051"/>
            <a:ext cx="1557867" cy="369332"/>
          </a:xfrm>
          <a:prstGeom prst="rect">
            <a:avLst/>
          </a:prstGeom>
          <a:noFill/>
        </p:spPr>
        <p:txBody>
          <a:bodyPr wrap="square" rtlCol="0" anchor="ctr">
            <a:spAutoFit/>
          </a:bodyPr>
          <a:lstStyle/>
          <a:p>
            <a:pPr algn="r"/>
            <a:r>
              <a:rPr lang="en-US" dirty="0">
                <a:solidFill>
                  <a:schemeClr val="bg2"/>
                </a:solidFill>
              </a:rPr>
              <a:t>X1 Axis</a:t>
            </a:r>
          </a:p>
        </p:txBody>
      </p:sp>
      <p:sp>
        <p:nvSpPr>
          <p:cNvPr id="43" name="TextBox 42">
            <a:extLst>
              <a:ext uri="{FF2B5EF4-FFF2-40B4-BE49-F238E27FC236}">
                <a16:creationId xmlns:a16="http://schemas.microsoft.com/office/drawing/2014/main" id="{09B2F645-DB1E-1F77-BBAD-157033D6B649}"/>
              </a:ext>
            </a:extLst>
          </p:cNvPr>
          <p:cNvSpPr txBox="1"/>
          <p:nvPr/>
        </p:nvSpPr>
        <p:spPr>
          <a:xfrm>
            <a:off x="9156406" y="1934956"/>
            <a:ext cx="1557867" cy="369332"/>
          </a:xfrm>
          <a:prstGeom prst="rect">
            <a:avLst/>
          </a:prstGeom>
          <a:noFill/>
        </p:spPr>
        <p:txBody>
          <a:bodyPr wrap="square" rtlCol="0">
            <a:spAutoFit/>
          </a:bodyPr>
          <a:lstStyle/>
          <a:p>
            <a:r>
              <a:rPr lang="en-US" dirty="0">
                <a:solidFill>
                  <a:schemeClr val="bg2"/>
                </a:solidFill>
              </a:rPr>
              <a:t>Y2 Axis</a:t>
            </a:r>
          </a:p>
        </p:txBody>
      </p:sp>
      <p:sp>
        <p:nvSpPr>
          <p:cNvPr id="44" name="TextBox 43">
            <a:extLst>
              <a:ext uri="{FF2B5EF4-FFF2-40B4-BE49-F238E27FC236}">
                <a16:creationId xmlns:a16="http://schemas.microsoft.com/office/drawing/2014/main" id="{2409BCC6-7759-515C-D050-846975FDE209}"/>
              </a:ext>
            </a:extLst>
          </p:cNvPr>
          <p:cNvSpPr txBox="1"/>
          <p:nvPr/>
        </p:nvSpPr>
        <p:spPr>
          <a:xfrm>
            <a:off x="9156406" y="3078984"/>
            <a:ext cx="1557867" cy="369332"/>
          </a:xfrm>
          <a:prstGeom prst="rect">
            <a:avLst/>
          </a:prstGeom>
          <a:noFill/>
        </p:spPr>
        <p:txBody>
          <a:bodyPr wrap="square" rtlCol="0">
            <a:spAutoFit/>
          </a:bodyPr>
          <a:lstStyle/>
          <a:p>
            <a:r>
              <a:rPr lang="en-US" dirty="0">
                <a:solidFill>
                  <a:schemeClr val="bg2"/>
                </a:solidFill>
              </a:rPr>
              <a:t>Curves</a:t>
            </a:r>
          </a:p>
        </p:txBody>
      </p:sp>
      <p:cxnSp>
        <p:nvCxnSpPr>
          <p:cNvPr id="45" name="Straight Arrow Connector 44">
            <a:extLst>
              <a:ext uri="{FF2B5EF4-FFF2-40B4-BE49-F238E27FC236}">
                <a16:creationId xmlns:a16="http://schemas.microsoft.com/office/drawing/2014/main" id="{A082B993-11E3-77D9-96DF-7B6068B7F8F4}"/>
              </a:ext>
            </a:extLst>
          </p:cNvPr>
          <p:cNvCxnSpPr>
            <a:cxnSpLocks/>
            <a:stCxn id="38" idx="3"/>
          </p:cNvCxnSpPr>
          <p:nvPr/>
        </p:nvCxnSpPr>
        <p:spPr>
          <a:xfrm>
            <a:off x="3282228" y="2660764"/>
            <a:ext cx="1398193" cy="0"/>
          </a:xfrm>
          <a:prstGeom prst="straightConnector1">
            <a:avLst/>
          </a:prstGeom>
          <a:ln w="1905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A32A5277-0AAA-51F9-93EA-4D2FB5A23D0D}"/>
              </a:ext>
            </a:extLst>
          </p:cNvPr>
          <p:cNvCxnSpPr>
            <a:cxnSpLocks/>
          </p:cNvCxnSpPr>
          <p:nvPr/>
        </p:nvCxnSpPr>
        <p:spPr>
          <a:xfrm>
            <a:off x="3227226" y="4382526"/>
            <a:ext cx="1453194" cy="0"/>
          </a:xfrm>
          <a:prstGeom prst="straightConnector1">
            <a:avLst/>
          </a:prstGeom>
          <a:ln w="1905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C331318F-AF61-ACF3-2ECD-59F4F3E37FC2}"/>
              </a:ext>
            </a:extLst>
          </p:cNvPr>
          <p:cNvCxnSpPr>
            <a:cxnSpLocks/>
          </p:cNvCxnSpPr>
          <p:nvPr/>
        </p:nvCxnSpPr>
        <p:spPr>
          <a:xfrm>
            <a:off x="2945268" y="3249408"/>
            <a:ext cx="1005297" cy="1204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494A2BA5-453E-1CEB-E3BF-D0D5B61DA4A0}"/>
              </a:ext>
            </a:extLst>
          </p:cNvPr>
          <p:cNvCxnSpPr>
            <a:cxnSpLocks/>
          </p:cNvCxnSpPr>
          <p:nvPr/>
        </p:nvCxnSpPr>
        <p:spPr>
          <a:xfrm>
            <a:off x="2896441" y="3963907"/>
            <a:ext cx="1005297" cy="1204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290C3A89-70D1-DDAA-9C46-339E80087971}"/>
              </a:ext>
            </a:extLst>
          </p:cNvPr>
          <p:cNvCxnSpPr>
            <a:cxnSpLocks/>
          </p:cNvCxnSpPr>
          <p:nvPr/>
        </p:nvCxnSpPr>
        <p:spPr>
          <a:xfrm>
            <a:off x="2995481" y="5031518"/>
            <a:ext cx="1005297" cy="1204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7C79D9C1-E0DD-F362-423C-9A725076A9E5}"/>
              </a:ext>
            </a:extLst>
          </p:cNvPr>
          <p:cNvCxnSpPr>
            <a:cxnSpLocks/>
          </p:cNvCxnSpPr>
          <p:nvPr/>
        </p:nvCxnSpPr>
        <p:spPr>
          <a:xfrm flipH="1">
            <a:off x="8457116" y="2115082"/>
            <a:ext cx="699290" cy="339758"/>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0DB90200-EA6F-0C98-DC95-FCB2DDEF3024}"/>
              </a:ext>
            </a:extLst>
          </p:cNvPr>
          <p:cNvCxnSpPr>
            <a:cxnSpLocks/>
            <a:stCxn id="44" idx="1"/>
          </p:cNvCxnSpPr>
          <p:nvPr/>
        </p:nvCxnSpPr>
        <p:spPr>
          <a:xfrm flipH="1" flipV="1">
            <a:off x="7105517" y="2841604"/>
            <a:ext cx="2050889" cy="42204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44BED04E-D092-37F8-92E6-BEAECCE5E0AE}"/>
              </a:ext>
            </a:extLst>
          </p:cNvPr>
          <p:cNvCxnSpPr>
            <a:cxnSpLocks/>
            <a:stCxn id="44" idx="1"/>
          </p:cNvCxnSpPr>
          <p:nvPr/>
        </p:nvCxnSpPr>
        <p:spPr>
          <a:xfrm flipH="1">
            <a:off x="7791163" y="3263650"/>
            <a:ext cx="1365243" cy="804214"/>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3B39161F-0FF1-B0D2-3BA3-D369130DDD58}"/>
              </a:ext>
            </a:extLst>
          </p:cNvPr>
          <p:cNvSpPr txBox="1"/>
          <p:nvPr/>
        </p:nvSpPr>
        <p:spPr>
          <a:xfrm>
            <a:off x="9156405" y="4832103"/>
            <a:ext cx="1557867" cy="369332"/>
          </a:xfrm>
          <a:prstGeom prst="rect">
            <a:avLst/>
          </a:prstGeom>
          <a:noFill/>
        </p:spPr>
        <p:txBody>
          <a:bodyPr wrap="square" rtlCol="0">
            <a:spAutoFit/>
          </a:bodyPr>
          <a:lstStyle/>
          <a:p>
            <a:r>
              <a:rPr lang="en-US" dirty="0">
                <a:solidFill>
                  <a:schemeClr val="bg2"/>
                </a:solidFill>
              </a:rPr>
              <a:t>Legend</a:t>
            </a:r>
          </a:p>
        </p:txBody>
      </p:sp>
      <p:cxnSp>
        <p:nvCxnSpPr>
          <p:cNvPr id="54" name="Straight Arrow Connector 53">
            <a:extLst>
              <a:ext uri="{FF2B5EF4-FFF2-40B4-BE49-F238E27FC236}">
                <a16:creationId xmlns:a16="http://schemas.microsoft.com/office/drawing/2014/main" id="{E6451A4C-C6B8-13D4-0B1A-78CF881F5DF3}"/>
              </a:ext>
            </a:extLst>
          </p:cNvPr>
          <p:cNvCxnSpPr>
            <a:cxnSpLocks/>
            <a:stCxn id="53" idx="1"/>
          </p:cNvCxnSpPr>
          <p:nvPr/>
        </p:nvCxnSpPr>
        <p:spPr>
          <a:xfrm flipH="1">
            <a:off x="8423234" y="5016769"/>
            <a:ext cx="733170" cy="26997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3225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Axes</a:t>
            </a:r>
          </a:p>
        </p:txBody>
      </p:sp>
      <p:pic>
        <p:nvPicPr>
          <p:cNvPr id="37" name="Picture 36">
            <a:extLst>
              <a:ext uri="{FF2B5EF4-FFF2-40B4-BE49-F238E27FC236}">
                <a16:creationId xmlns:a16="http://schemas.microsoft.com/office/drawing/2014/main" id="{1A6B3D2C-CD43-9A78-E5EA-315F1975D2A1}"/>
              </a:ext>
            </a:extLst>
          </p:cNvPr>
          <p:cNvPicPr>
            <a:picLocks noChangeAspect="1"/>
          </p:cNvPicPr>
          <p:nvPr/>
        </p:nvPicPr>
        <p:blipFill>
          <a:blip r:embed="rId3"/>
          <a:stretch>
            <a:fillRect/>
          </a:stretch>
        </p:blipFill>
        <p:spPr>
          <a:xfrm>
            <a:off x="3611017" y="1710137"/>
            <a:ext cx="4969966" cy="3678598"/>
          </a:xfrm>
          <a:prstGeom prst="rect">
            <a:avLst/>
          </a:prstGeom>
          <a:ln w="6350">
            <a:solidFill>
              <a:schemeClr val="tx1"/>
            </a:solidFill>
          </a:ln>
        </p:spPr>
      </p:pic>
      <p:sp>
        <p:nvSpPr>
          <p:cNvPr id="38" name="TextBox 37">
            <a:extLst>
              <a:ext uri="{FF2B5EF4-FFF2-40B4-BE49-F238E27FC236}">
                <a16:creationId xmlns:a16="http://schemas.microsoft.com/office/drawing/2014/main" id="{93C791CD-E978-E930-0514-D065DF5FC8FF}"/>
              </a:ext>
            </a:extLst>
          </p:cNvPr>
          <p:cNvSpPr txBox="1"/>
          <p:nvPr/>
        </p:nvSpPr>
        <p:spPr>
          <a:xfrm>
            <a:off x="1724361" y="2337599"/>
            <a:ext cx="1557867" cy="646331"/>
          </a:xfrm>
          <a:prstGeom prst="rect">
            <a:avLst/>
          </a:prstGeom>
          <a:noFill/>
        </p:spPr>
        <p:txBody>
          <a:bodyPr wrap="square" rtlCol="0" anchor="ctr">
            <a:spAutoFit/>
          </a:bodyPr>
          <a:lstStyle/>
          <a:p>
            <a:pPr algn="r"/>
            <a:r>
              <a:rPr lang="en-US" dirty="0">
                <a:solidFill>
                  <a:schemeClr val="bg2"/>
                </a:solidFill>
              </a:rPr>
              <a:t>Viewport (1,1)</a:t>
            </a:r>
          </a:p>
        </p:txBody>
      </p:sp>
      <p:sp>
        <p:nvSpPr>
          <p:cNvPr id="39" name="TextBox 38">
            <a:extLst>
              <a:ext uri="{FF2B5EF4-FFF2-40B4-BE49-F238E27FC236}">
                <a16:creationId xmlns:a16="http://schemas.microsoft.com/office/drawing/2014/main" id="{1E51B02C-0E0C-D3FE-A37B-0A7DC0CDE085}"/>
              </a:ext>
            </a:extLst>
          </p:cNvPr>
          <p:cNvSpPr txBox="1"/>
          <p:nvPr/>
        </p:nvSpPr>
        <p:spPr>
          <a:xfrm>
            <a:off x="1524001" y="4197859"/>
            <a:ext cx="1701230" cy="369332"/>
          </a:xfrm>
          <a:prstGeom prst="rect">
            <a:avLst/>
          </a:prstGeom>
          <a:noFill/>
        </p:spPr>
        <p:txBody>
          <a:bodyPr wrap="square" rtlCol="0" anchor="ctr">
            <a:spAutoFit/>
          </a:bodyPr>
          <a:lstStyle/>
          <a:p>
            <a:pPr algn="r"/>
            <a:r>
              <a:rPr lang="en-US" dirty="0">
                <a:solidFill>
                  <a:schemeClr val="bg2"/>
                </a:solidFill>
              </a:rPr>
              <a:t>Viewport (2,1)</a:t>
            </a:r>
          </a:p>
        </p:txBody>
      </p:sp>
      <p:sp>
        <p:nvSpPr>
          <p:cNvPr id="40" name="TextBox 39">
            <a:extLst>
              <a:ext uri="{FF2B5EF4-FFF2-40B4-BE49-F238E27FC236}">
                <a16:creationId xmlns:a16="http://schemas.microsoft.com/office/drawing/2014/main" id="{3FAC3094-0561-424E-2721-BAA5D4CAADCF}"/>
              </a:ext>
            </a:extLst>
          </p:cNvPr>
          <p:cNvSpPr txBox="1"/>
          <p:nvPr/>
        </p:nvSpPr>
        <p:spPr>
          <a:xfrm>
            <a:off x="1384629" y="3070761"/>
            <a:ext cx="1557867" cy="369332"/>
          </a:xfrm>
          <a:prstGeom prst="rect">
            <a:avLst/>
          </a:prstGeom>
          <a:noFill/>
        </p:spPr>
        <p:txBody>
          <a:bodyPr wrap="square" rtlCol="0" anchor="ctr">
            <a:spAutoFit/>
          </a:bodyPr>
          <a:lstStyle/>
          <a:p>
            <a:pPr algn="r"/>
            <a:r>
              <a:rPr lang="en-US" dirty="0"/>
              <a:t>Y1 Axis</a:t>
            </a:r>
          </a:p>
        </p:txBody>
      </p:sp>
      <p:sp>
        <p:nvSpPr>
          <p:cNvPr id="41" name="TextBox 40">
            <a:extLst>
              <a:ext uri="{FF2B5EF4-FFF2-40B4-BE49-F238E27FC236}">
                <a16:creationId xmlns:a16="http://schemas.microsoft.com/office/drawing/2014/main" id="{569903CC-3FBD-7BFE-E9C6-304A110BEA45}"/>
              </a:ext>
            </a:extLst>
          </p:cNvPr>
          <p:cNvSpPr txBox="1"/>
          <p:nvPr/>
        </p:nvSpPr>
        <p:spPr>
          <a:xfrm>
            <a:off x="1338574" y="3739334"/>
            <a:ext cx="1557867" cy="369332"/>
          </a:xfrm>
          <a:prstGeom prst="rect">
            <a:avLst/>
          </a:prstGeom>
          <a:noFill/>
        </p:spPr>
        <p:txBody>
          <a:bodyPr wrap="square" rtlCol="0" anchor="ctr">
            <a:spAutoFit/>
          </a:bodyPr>
          <a:lstStyle/>
          <a:p>
            <a:pPr algn="r"/>
            <a:r>
              <a:rPr lang="en-US" dirty="0"/>
              <a:t>Y1 Axis</a:t>
            </a:r>
          </a:p>
        </p:txBody>
      </p:sp>
      <p:sp>
        <p:nvSpPr>
          <p:cNvPr id="42" name="TextBox 41">
            <a:extLst>
              <a:ext uri="{FF2B5EF4-FFF2-40B4-BE49-F238E27FC236}">
                <a16:creationId xmlns:a16="http://schemas.microsoft.com/office/drawing/2014/main" id="{34CFDA2F-2992-89F7-3CC1-6003C979B659}"/>
              </a:ext>
            </a:extLst>
          </p:cNvPr>
          <p:cNvSpPr txBox="1"/>
          <p:nvPr/>
        </p:nvSpPr>
        <p:spPr>
          <a:xfrm>
            <a:off x="1435085" y="4841051"/>
            <a:ext cx="1557867" cy="369332"/>
          </a:xfrm>
          <a:prstGeom prst="rect">
            <a:avLst/>
          </a:prstGeom>
          <a:noFill/>
        </p:spPr>
        <p:txBody>
          <a:bodyPr wrap="square" rtlCol="0" anchor="ctr">
            <a:spAutoFit/>
          </a:bodyPr>
          <a:lstStyle/>
          <a:p>
            <a:pPr algn="r"/>
            <a:r>
              <a:rPr lang="en-US" dirty="0"/>
              <a:t>X1 Axis</a:t>
            </a:r>
          </a:p>
        </p:txBody>
      </p:sp>
      <p:sp>
        <p:nvSpPr>
          <p:cNvPr id="43" name="TextBox 42">
            <a:extLst>
              <a:ext uri="{FF2B5EF4-FFF2-40B4-BE49-F238E27FC236}">
                <a16:creationId xmlns:a16="http://schemas.microsoft.com/office/drawing/2014/main" id="{09B2F645-DB1E-1F77-BBAD-157033D6B649}"/>
              </a:ext>
            </a:extLst>
          </p:cNvPr>
          <p:cNvSpPr txBox="1"/>
          <p:nvPr/>
        </p:nvSpPr>
        <p:spPr>
          <a:xfrm>
            <a:off x="9156406" y="1934956"/>
            <a:ext cx="1557867" cy="369332"/>
          </a:xfrm>
          <a:prstGeom prst="rect">
            <a:avLst/>
          </a:prstGeom>
          <a:noFill/>
        </p:spPr>
        <p:txBody>
          <a:bodyPr wrap="square" rtlCol="0">
            <a:spAutoFit/>
          </a:bodyPr>
          <a:lstStyle/>
          <a:p>
            <a:r>
              <a:rPr lang="en-US" dirty="0"/>
              <a:t>Y2 Axis</a:t>
            </a:r>
          </a:p>
        </p:txBody>
      </p:sp>
      <p:sp>
        <p:nvSpPr>
          <p:cNvPr id="44" name="TextBox 43">
            <a:extLst>
              <a:ext uri="{FF2B5EF4-FFF2-40B4-BE49-F238E27FC236}">
                <a16:creationId xmlns:a16="http://schemas.microsoft.com/office/drawing/2014/main" id="{2409BCC6-7759-515C-D050-846975FDE209}"/>
              </a:ext>
            </a:extLst>
          </p:cNvPr>
          <p:cNvSpPr txBox="1"/>
          <p:nvPr/>
        </p:nvSpPr>
        <p:spPr>
          <a:xfrm>
            <a:off x="9156406" y="3078984"/>
            <a:ext cx="1557867" cy="369332"/>
          </a:xfrm>
          <a:prstGeom prst="rect">
            <a:avLst/>
          </a:prstGeom>
          <a:noFill/>
        </p:spPr>
        <p:txBody>
          <a:bodyPr wrap="square" rtlCol="0">
            <a:spAutoFit/>
          </a:bodyPr>
          <a:lstStyle/>
          <a:p>
            <a:r>
              <a:rPr lang="en-US" dirty="0">
                <a:solidFill>
                  <a:schemeClr val="bg2"/>
                </a:solidFill>
              </a:rPr>
              <a:t>Curves</a:t>
            </a:r>
          </a:p>
        </p:txBody>
      </p:sp>
      <p:cxnSp>
        <p:nvCxnSpPr>
          <p:cNvPr id="45" name="Straight Arrow Connector 44">
            <a:extLst>
              <a:ext uri="{FF2B5EF4-FFF2-40B4-BE49-F238E27FC236}">
                <a16:creationId xmlns:a16="http://schemas.microsoft.com/office/drawing/2014/main" id="{A082B993-11E3-77D9-96DF-7B6068B7F8F4}"/>
              </a:ext>
            </a:extLst>
          </p:cNvPr>
          <p:cNvCxnSpPr>
            <a:cxnSpLocks/>
            <a:stCxn id="38" idx="3"/>
          </p:cNvCxnSpPr>
          <p:nvPr/>
        </p:nvCxnSpPr>
        <p:spPr>
          <a:xfrm>
            <a:off x="3282228" y="2660764"/>
            <a:ext cx="1398193"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A32A5277-0AAA-51F9-93EA-4D2FB5A23D0D}"/>
              </a:ext>
            </a:extLst>
          </p:cNvPr>
          <p:cNvCxnSpPr>
            <a:cxnSpLocks/>
          </p:cNvCxnSpPr>
          <p:nvPr/>
        </p:nvCxnSpPr>
        <p:spPr>
          <a:xfrm>
            <a:off x="3227226" y="4382526"/>
            <a:ext cx="1453194"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C331318F-AF61-ACF3-2ECD-59F4F3E37FC2}"/>
              </a:ext>
            </a:extLst>
          </p:cNvPr>
          <p:cNvCxnSpPr>
            <a:cxnSpLocks/>
          </p:cNvCxnSpPr>
          <p:nvPr/>
        </p:nvCxnSpPr>
        <p:spPr>
          <a:xfrm>
            <a:off x="2945268" y="3249408"/>
            <a:ext cx="1005297" cy="1204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494A2BA5-453E-1CEB-E3BF-D0D5B61DA4A0}"/>
              </a:ext>
            </a:extLst>
          </p:cNvPr>
          <p:cNvCxnSpPr>
            <a:cxnSpLocks/>
          </p:cNvCxnSpPr>
          <p:nvPr/>
        </p:nvCxnSpPr>
        <p:spPr>
          <a:xfrm>
            <a:off x="2896441" y="3963907"/>
            <a:ext cx="1005297" cy="1204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290C3A89-70D1-DDAA-9C46-339E80087971}"/>
              </a:ext>
            </a:extLst>
          </p:cNvPr>
          <p:cNvCxnSpPr>
            <a:cxnSpLocks/>
          </p:cNvCxnSpPr>
          <p:nvPr/>
        </p:nvCxnSpPr>
        <p:spPr>
          <a:xfrm>
            <a:off x="2995481" y="5031518"/>
            <a:ext cx="1005297" cy="1204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7C79D9C1-E0DD-F362-423C-9A725076A9E5}"/>
              </a:ext>
            </a:extLst>
          </p:cNvPr>
          <p:cNvCxnSpPr>
            <a:cxnSpLocks/>
          </p:cNvCxnSpPr>
          <p:nvPr/>
        </p:nvCxnSpPr>
        <p:spPr>
          <a:xfrm flipH="1">
            <a:off x="8457116" y="2115082"/>
            <a:ext cx="699290" cy="33975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0DB90200-EA6F-0C98-DC95-FCB2DDEF3024}"/>
              </a:ext>
            </a:extLst>
          </p:cNvPr>
          <p:cNvCxnSpPr>
            <a:cxnSpLocks/>
            <a:stCxn id="44" idx="1"/>
          </p:cNvCxnSpPr>
          <p:nvPr/>
        </p:nvCxnSpPr>
        <p:spPr>
          <a:xfrm flipH="1" flipV="1">
            <a:off x="7105517" y="2841604"/>
            <a:ext cx="2050889" cy="42204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44BED04E-D092-37F8-92E6-BEAECCE5E0AE}"/>
              </a:ext>
            </a:extLst>
          </p:cNvPr>
          <p:cNvCxnSpPr>
            <a:cxnSpLocks/>
            <a:stCxn id="44" idx="1"/>
          </p:cNvCxnSpPr>
          <p:nvPr/>
        </p:nvCxnSpPr>
        <p:spPr>
          <a:xfrm flipH="1">
            <a:off x="7791163" y="3263650"/>
            <a:ext cx="1365243" cy="804214"/>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3B39161F-0FF1-B0D2-3BA3-D369130DDD58}"/>
              </a:ext>
            </a:extLst>
          </p:cNvPr>
          <p:cNvSpPr txBox="1"/>
          <p:nvPr/>
        </p:nvSpPr>
        <p:spPr>
          <a:xfrm>
            <a:off x="9156405" y="4832103"/>
            <a:ext cx="1557867" cy="369332"/>
          </a:xfrm>
          <a:prstGeom prst="rect">
            <a:avLst/>
          </a:prstGeom>
          <a:noFill/>
        </p:spPr>
        <p:txBody>
          <a:bodyPr wrap="square" rtlCol="0">
            <a:spAutoFit/>
          </a:bodyPr>
          <a:lstStyle/>
          <a:p>
            <a:r>
              <a:rPr lang="en-US" dirty="0">
                <a:solidFill>
                  <a:schemeClr val="bg2"/>
                </a:solidFill>
              </a:rPr>
              <a:t>Legend</a:t>
            </a:r>
          </a:p>
        </p:txBody>
      </p:sp>
      <p:cxnSp>
        <p:nvCxnSpPr>
          <p:cNvPr id="54" name="Straight Arrow Connector 53">
            <a:extLst>
              <a:ext uri="{FF2B5EF4-FFF2-40B4-BE49-F238E27FC236}">
                <a16:creationId xmlns:a16="http://schemas.microsoft.com/office/drawing/2014/main" id="{E6451A4C-C6B8-13D4-0B1A-78CF881F5DF3}"/>
              </a:ext>
            </a:extLst>
          </p:cNvPr>
          <p:cNvCxnSpPr>
            <a:cxnSpLocks/>
            <a:stCxn id="53" idx="1"/>
          </p:cNvCxnSpPr>
          <p:nvPr/>
        </p:nvCxnSpPr>
        <p:spPr>
          <a:xfrm flipH="1">
            <a:off x="8423234" y="5016769"/>
            <a:ext cx="733170" cy="26997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12761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Curves</a:t>
            </a:r>
          </a:p>
        </p:txBody>
      </p:sp>
      <p:pic>
        <p:nvPicPr>
          <p:cNvPr id="37" name="Picture 36">
            <a:extLst>
              <a:ext uri="{FF2B5EF4-FFF2-40B4-BE49-F238E27FC236}">
                <a16:creationId xmlns:a16="http://schemas.microsoft.com/office/drawing/2014/main" id="{1A6B3D2C-CD43-9A78-E5EA-315F1975D2A1}"/>
              </a:ext>
            </a:extLst>
          </p:cNvPr>
          <p:cNvPicPr>
            <a:picLocks noChangeAspect="1"/>
          </p:cNvPicPr>
          <p:nvPr/>
        </p:nvPicPr>
        <p:blipFill>
          <a:blip r:embed="rId3"/>
          <a:stretch>
            <a:fillRect/>
          </a:stretch>
        </p:blipFill>
        <p:spPr>
          <a:xfrm>
            <a:off x="3611017" y="1710137"/>
            <a:ext cx="4969966" cy="3678598"/>
          </a:xfrm>
          <a:prstGeom prst="rect">
            <a:avLst/>
          </a:prstGeom>
          <a:ln w="6350">
            <a:solidFill>
              <a:schemeClr val="tx1"/>
            </a:solidFill>
          </a:ln>
        </p:spPr>
      </p:pic>
      <p:sp>
        <p:nvSpPr>
          <p:cNvPr id="38" name="TextBox 37">
            <a:extLst>
              <a:ext uri="{FF2B5EF4-FFF2-40B4-BE49-F238E27FC236}">
                <a16:creationId xmlns:a16="http://schemas.microsoft.com/office/drawing/2014/main" id="{93C791CD-E978-E930-0514-D065DF5FC8FF}"/>
              </a:ext>
            </a:extLst>
          </p:cNvPr>
          <p:cNvSpPr txBox="1"/>
          <p:nvPr/>
        </p:nvSpPr>
        <p:spPr>
          <a:xfrm>
            <a:off x="1724361" y="2337599"/>
            <a:ext cx="1557867" cy="646331"/>
          </a:xfrm>
          <a:prstGeom prst="rect">
            <a:avLst/>
          </a:prstGeom>
          <a:noFill/>
        </p:spPr>
        <p:txBody>
          <a:bodyPr wrap="square" rtlCol="0" anchor="ctr">
            <a:spAutoFit/>
          </a:bodyPr>
          <a:lstStyle/>
          <a:p>
            <a:pPr algn="r"/>
            <a:r>
              <a:rPr lang="en-US" dirty="0">
                <a:solidFill>
                  <a:schemeClr val="bg2"/>
                </a:solidFill>
              </a:rPr>
              <a:t>Viewport (1,1)</a:t>
            </a:r>
          </a:p>
        </p:txBody>
      </p:sp>
      <p:sp>
        <p:nvSpPr>
          <p:cNvPr id="39" name="TextBox 38">
            <a:extLst>
              <a:ext uri="{FF2B5EF4-FFF2-40B4-BE49-F238E27FC236}">
                <a16:creationId xmlns:a16="http://schemas.microsoft.com/office/drawing/2014/main" id="{1E51B02C-0E0C-D3FE-A37B-0A7DC0CDE085}"/>
              </a:ext>
            </a:extLst>
          </p:cNvPr>
          <p:cNvSpPr txBox="1"/>
          <p:nvPr/>
        </p:nvSpPr>
        <p:spPr>
          <a:xfrm>
            <a:off x="1524001" y="4197859"/>
            <a:ext cx="1701230" cy="369332"/>
          </a:xfrm>
          <a:prstGeom prst="rect">
            <a:avLst/>
          </a:prstGeom>
          <a:noFill/>
        </p:spPr>
        <p:txBody>
          <a:bodyPr wrap="square" rtlCol="0" anchor="ctr">
            <a:spAutoFit/>
          </a:bodyPr>
          <a:lstStyle/>
          <a:p>
            <a:pPr algn="r"/>
            <a:r>
              <a:rPr lang="en-US" dirty="0">
                <a:solidFill>
                  <a:schemeClr val="bg2"/>
                </a:solidFill>
              </a:rPr>
              <a:t>Viewport (2,1)</a:t>
            </a:r>
          </a:p>
        </p:txBody>
      </p:sp>
      <p:sp>
        <p:nvSpPr>
          <p:cNvPr id="40" name="TextBox 39">
            <a:extLst>
              <a:ext uri="{FF2B5EF4-FFF2-40B4-BE49-F238E27FC236}">
                <a16:creationId xmlns:a16="http://schemas.microsoft.com/office/drawing/2014/main" id="{3FAC3094-0561-424E-2721-BAA5D4CAADCF}"/>
              </a:ext>
            </a:extLst>
          </p:cNvPr>
          <p:cNvSpPr txBox="1"/>
          <p:nvPr/>
        </p:nvSpPr>
        <p:spPr>
          <a:xfrm>
            <a:off x="1384629" y="3070761"/>
            <a:ext cx="1557867" cy="369332"/>
          </a:xfrm>
          <a:prstGeom prst="rect">
            <a:avLst/>
          </a:prstGeom>
          <a:noFill/>
        </p:spPr>
        <p:txBody>
          <a:bodyPr wrap="square" rtlCol="0" anchor="ctr">
            <a:spAutoFit/>
          </a:bodyPr>
          <a:lstStyle/>
          <a:p>
            <a:pPr algn="r"/>
            <a:r>
              <a:rPr lang="en-US" dirty="0">
                <a:solidFill>
                  <a:schemeClr val="bg2"/>
                </a:solidFill>
              </a:rPr>
              <a:t>Y1 Axis</a:t>
            </a:r>
          </a:p>
        </p:txBody>
      </p:sp>
      <p:sp>
        <p:nvSpPr>
          <p:cNvPr id="41" name="TextBox 40">
            <a:extLst>
              <a:ext uri="{FF2B5EF4-FFF2-40B4-BE49-F238E27FC236}">
                <a16:creationId xmlns:a16="http://schemas.microsoft.com/office/drawing/2014/main" id="{569903CC-3FBD-7BFE-E9C6-304A110BEA45}"/>
              </a:ext>
            </a:extLst>
          </p:cNvPr>
          <p:cNvSpPr txBox="1"/>
          <p:nvPr/>
        </p:nvSpPr>
        <p:spPr>
          <a:xfrm>
            <a:off x="1338574" y="3739334"/>
            <a:ext cx="1557867" cy="369332"/>
          </a:xfrm>
          <a:prstGeom prst="rect">
            <a:avLst/>
          </a:prstGeom>
          <a:noFill/>
        </p:spPr>
        <p:txBody>
          <a:bodyPr wrap="square" rtlCol="0" anchor="ctr">
            <a:spAutoFit/>
          </a:bodyPr>
          <a:lstStyle/>
          <a:p>
            <a:pPr algn="r"/>
            <a:r>
              <a:rPr lang="en-US" dirty="0">
                <a:solidFill>
                  <a:schemeClr val="bg2"/>
                </a:solidFill>
              </a:rPr>
              <a:t>Y1 Axis</a:t>
            </a:r>
          </a:p>
        </p:txBody>
      </p:sp>
      <p:sp>
        <p:nvSpPr>
          <p:cNvPr id="42" name="TextBox 41">
            <a:extLst>
              <a:ext uri="{FF2B5EF4-FFF2-40B4-BE49-F238E27FC236}">
                <a16:creationId xmlns:a16="http://schemas.microsoft.com/office/drawing/2014/main" id="{34CFDA2F-2992-89F7-3CC1-6003C979B659}"/>
              </a:ext>
            </a:extLst>
          </p:cNvPr>
          <p:cNvSpPr txBox="1"/>
          <p:nvPr/>
        </p:nvSpPr>
        <p:spPr>
          <a:xfrm>
            <a:off x="1435085" y="4841051"/>
            <a:ext cx="1557867" cy="369332"/>
          </a:xfrm>
          <a:prstGeom prst="rect">
            <a:avLst/>
          </a:prstGeom>
          <a:noFill/>
        </p:spPr>
        <p:txBody>
          <a:bodyPr wrap="square" rtlCol="0" anchor="ctr">
            <a:spAutoFit/>
          </a:bodyPr>
          <a:lstStyle/>
          <a:p>
            <a:pPr algn="r"/>
            <a:r>
              <a:rPr lang="en-US" dirty="0">
                <a:solidFill>
                  <a:schemeClr val="bg2"/>
                </a:solidFill>
              </a:rPr>
              <a:t>X1 Axis</a:t>
            </a:r>
          </a:p>
        </p:txBody>
      </p:sp>
      <p:sp>
        <p:nvSpPr>
          <p:cNvPr id="43" name="TextBox 42">
            <a:extLst>
              <a:ext uri="{FF2B5EF4-FFF2-40B4-BE49-F238E27FC236}">
                <a16:creationId xmlns:a16="http://schemas.microsoft.com/office/drawing/2014/main" id="{09B2F645-DB1E-1F77-BBAD-157033D6B649}"/>
              </a:ext>
            </a:extLst>
          </p:cNvPr>
          <p:cNvSpPr txBox="1"/>
          <p:nvPr/>
        </p:nvSpPr>
        <p:spPr>
          <a:xfrm>
            <a:off x="9156406" y="1934956"/>
            <a:ext cx="1557867" cy="369332"/>
          </a:xfrm>
          <a:prstGeom prst="rect">
            <a:avLst/>
          </a:prstGeom>
          <a:noFill/>
        </p:spPr>
        <p:txBody>
          <a:bodyPr wrap="square" rtlCol="0">
            <a:spAutoFit/>
          </a:bodyPr>
          <a:lstStyle/>
          <a:p>
            <a:r>
              <a:rPr lang="en-US" dirty="0">
                <a:solidFill>
                  <a:schemeClr val="bg2"/>
                </a:solidFill>
              </a:rPr>
              <a:t>Y2 Axis</a:t>
            </a:r>
          </a:p>
        </p:txBody>
      </p:sp>
      <p:sp>
        <p:nvSpPr>
          <p:cNvPr id="44" name="TextBox 43">
            <a:extLst>
              <a:ext uri="{FF2B5EF4-FFF2-40B4-BE49-F238E27FC236}">
                <a16:creationId xmlns:a16="http://schemas.microsoft.com/office/drawing/2014/main" id="{2409BCC6-7759-515C-D050-846975FDE209}"/>
              </a:ext>
            </a:extLst>
          </p:cNvPr>
          <p:cNvSpPr txBox="1"/>
          <p:nvPr/>
        </p:nvSpPr>
        <p:spPr>
          <a:xfrm>
            <a:off x="9156406" y="3078984"/>
            <a:ext cx="1557867" cy="369332"/>
          </a:xfrm>
          <a:prstGeom prst="rect">
            <a:avLst/>
          </a:prstGeom>
          <a:noFill/>
        </p:spPr>
        <p:txBody>
          <a:bodyPr wrap="square" rtlCol="0">
            <a:spAutoFit/>
          </a:bodyPr>
          <a:lstStyle/>
          <a:p>
            <a:r>
              <a:rPr lang="en-US" dirty="0"/>
              <a:t>Curves</a:t>
            </a:r>
          </a:p>
        </p:txBody>
      </p:sp>
      <p:cxnSp>
        <p:nvCxnSpPr>
          <p:cNvPr id="45" name="Straight Arrow Connector 44">
            <a:extLst>
              <a:ext uri="{FF2B5EF4-FFF2-40B4-BE49-F238E27FC236}">
                <a16:creationId xmlns:a16="http://schemas.microsoft.com/office/drawing/2014/main" id="{A082B993-11E3-77D9-96DF-7B6068B7F8F4}"/>
              </a:ext>
            </a:extLst>
          </p:cNvPr>
          <p:cNvCxnSpPr>
            <a:cxnSpLocks/>
            <a:stCxn id="38" idx="3"/>
          </p:cNvCxnSpPr>
          <p:nvPr/>
        </p:nvCxnSpPr>
        <p:spPr>
          <a:xfrm>
            <a:off x="3282228" y="2660764"/>
            <a:ext cx="1398193"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A32A5277-0AAA-51F9-93EA-4D2FB5A23D0D}"/>
              </a:ext>
            </a:extLst>
          </p:cNvPr>
          <p:cNvCxnSpPr>
            <a:cxnSpLocks/>
          </p:cNvCxnSpPr>
          <p:nvPr/>
        </p:nvCxnSpPr>
        <p:spPr>
          <a:xfrm>
            <a:off x="3227226" y="4382526"/>
            <a:ext cx="1453194"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C331318F-AF61-ACF3-2ECD-59F4F3E37FC2}"/>
              </a:ext>
            </a:extLst>
          </p:cNvPr>
          <p:cNvCxnSpPr>
            <a:cxnSpLocks/>
          </p:cNvCxnSpPr>
          <p:nvPr/>
        </p:nvCxnSpPr>
        <p:spPr>
          <a:xfrm>
            <a:off x="2945268" y="3249408"/>
            <a:ext cx="1005297" cy="1204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494A2BA5-453E-1CEB-E3BF-D0D5B61DA4A0}"/>
              </a:ext>
            </a:extLst>
          </p:cNvPr>
          <p:cNvCxnSpPr>
            <a:cxnSpLocks/>
          </p:cNvCxnSpPr>
          <p:nvPr/>
        </p:nvCxnSpPr>
        <p:spPr>
          <a:xfrm>
            <a:off x="2896441" y="3963907"/>
            <a:ext cx="1005297" cy="1204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290C3A89-70D1-DDAA-9C46-339E80087971}"/>
              </a:ext>
            </a:extLst>
          </p:cNvPr>
          <p:cNvCxnSpPr>
            <a:cxnSpLocks/>
          </p:cNvCxnSpPr>
          <p:nvPr/>
        </p:nvCxnSpPr>
        <p:spPr>
          <a:xfrm>
            <a:off x="2995481" y="5031518"/>
            <a:ext cx="1005297" cy="1204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7C79D9C1-E0DD-F362-423C-9A725076A9E5}"/>
              </a:ext>
            </a:extLst>
          </p:cNvPr>
          <p:cNvCxnSpPr>
            <a:cxnSpLocks/>
          </p:cNvCxnSpPr>
          <p:nvPr/>
        </p:nvCxnSpPr>
        <p:spPr>
          <a:xfrm flipH="1">
            <a:off x="8457116" y="2115082"/>
            <a:ext cx="699290" cy="339758"/>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0DB90200-EA6F-0C98-DC95-FCB2DDEF3024}"/>
              </a:ext>
            </a:extLst>
          </p:cNvPr>
          <p:cNvCxnSpPr>
            <a:cxnSpLocks/>
            <a:stCxn id="44" idx="1"/>
          </p:cNvCxnSpPr>
          <p:nvPr/>
        </p:nvCxnSpPr>
        <p:spPr>
          <a:xfrm flipH="1" flipV="1">
            <a:off x="7105517" y="2841604"/>
            <a:ext cx="2050889" cy="422046"/>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44BED04E-D092-37F8-92E6-BEAECCE5E0AE}"/>
              </a:ext>
            </a:extLst>
          </p:cNvPr>
          <p:cNvCxnSpPr>
            <a:cxnSpLocks/>
            <a:stCxn id="44" idx="1"/>
          </p:cNvCxnSpPr>
          <p:nvPr/>
        </p:nvCxnSpPr>
        <p:spPr>
          <a:xfrm flipH="1">
            <a:off x="7791163" y="3263650"/>
            <a:ext cx="1365243" cy="804214"/>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3B39161F-0FF1-B0D2-3BA3-D369130DDD58}"/>
              </a:ext>
            </a:extLst>
          </p:cNvPr>
          <p:cNvSpPr txBox="1"/>
          <p:nvPr/>
        </p:nvSpPr>
        <p:spPr>
          <a:xfrm>
            <a:off x="9156405" y="4832103"/>
            <a:ext cx="1557867" cy="369332"/>
          </a:xfrm>
          <a:prstGeom prst="rect">
            <a:avLst/>
          </a:prstGeom>
          <a:noFill/>
        </p:spPr>
        <p:txBody>
          <a:bodyPr wrap="square" rtlCol="0">
            <a:spAutoFit/>
          </a:bodyPr>
          <a:lstStyle/>
          <a:p>
            <a:r>
              <a:rPr lang="en-US" dirty="0">
                <a:solidFill>
                  <a:schemeClr val="bg2"/>
                </a:solidFill>
              </a:rPr>
              <a:t>Legend</a:t>
            </a:r>
          </a:p>
        </p:txBody>
      </p:sp>
      <p:cxnSp>
        <p:nvCxnSpPr>
          <p:cNvPr id="54" name="Straight Arrow Connector 53">
            <a:extLst>
              <a:ext uri="{FF2B5EF4-FFF2-40B4-BE49-F238E27FC236}">
                <a16:creationId xmlns:a16="http://schemas.microsoft.com/office/drawing/2014/main" id="{E6451A4C-C6B8-13D4-0B1A-78CF881F5DF3}"/>
              </a:ext>
            </a:extLst>
          </p:cNvPr>
          <p:cNvCxnSpPr>
            <a:cxnSpLocks/>
            <a:stCxn id="53" idx="1"/>
          </p:cNvCxnSpPr>
          <p:nvPr/>
        </p:nvCxnSpPr>
        <p:spPr>
          <a:xfrm flipH="1">
            <a:off x="8423234" y="5016769"/>
            <a:ext cx="733170" cy="26997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47480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Legend</a:t>
            </a:r>
          </a:p>
        </p:txBody>
      </p:sp>
      <p:pic>
        <p:nvPicPr>
          <p:cNvPr id="37" name="Picture 36">
            <a:extLst>
              <a:ext uri="{FF2B5EF4-FFF2-40B4-BE49-F238E27FC236}">
                <a16:creationId xmlns:a16="http://schemas.microsoft.com/office/drawing/2014/main" id="{1A6B3D2C-CD43-9A78-E5EA-315F1975D2A1}"/>
              </a:ext>
            </a:extLst>
          </p:cNvPr>
          <p:cNvPicPr>
            <a:picLocks noChangeAspect="1"/>
          </p:cNvPicPr>
          <p:nvPr/>
        </p:nvPicPr>
        <p:blipFill>
          <a:blip r:embed="rId3"/>
          <a:stretch>
            <a:fillRect/>
          </a:stretch>
        </p:blipFill>
        <p:spPr>
          <a:xfrm>
            <a:off x="3611017" y="1710137"/>
            <a:ext cx="4969966" cy="3678598"/>
          </a:xfrm>
          <a:prstGeom prst="rect">
            <a:avLst/>
          </a:prstGeom>
          <a:ln w="6350">
            <a:solidFill>
              <a:schemeClr val="tx1"/>
            </a:solidFill>
          </a:ln>
        </p:spPr>
      </p:pic>
      <p:sp>
        <p:nvSpPr>
          <p:cNvPr id="38" name="TextBox 37">
            <a:extLst>
              <a:ext uri="{FF2B5EF4-FFF2-40B4-BE49-F238E27FC236}">
                <a16:creationId xmlns:a16="http://schemas.microsoft.com/office/drawing/2014/main" id="{93C791CD-E978-E930-0514-D065DF5FC8FF}"/>
              </a:ext>
            </a:extLst>
          </p:cNvPr>
          <p:cNvSpPr txBox="1"/>
          <p:nvPr/>
        </p:nvSpPr>
        <p:spPr>
          <a:xfrm>
            <a:off x="1724361" y="2337599"/>
            <a:ext cx="1557867" cy="646331"/>
          </a:xfrm>
          <a:prstGeom prst="rect">
            <a:avLst/>
          </a:prstGeom>
          <a:noFill/>
        </p:spPr>
        <p:txBody>
          <a:bodyPr wrap="square" rtlCol="0" anchor="ctr">
            <a:spAutoFit/>
          </a:bodyPr>
          <a:lstStyle/>
          <a:p>
            <a:pPr algn="r"/>
            <a:r>
              <a:rPr lang="en-US" dirty="0">
                <a:solidFill>
                  <a:schemeClr val="bg2"/>
                </a:solidFill>
              </a:rPr>
              <a:t>Viewport (1,1)</a:t>
            </a:r>
          </a:p>
        </p:txBody>
      </p:sp>
      <p:sp>
        <p:nvSpPr>
          <p:cNvPr id="39" name="TextBox 38">
            <a:extLst>
              <a:ext uri="{FF2B5EF4-FFF2-40B4-BE49-F238E27FC236}">
                <a16:creationId xmlns:a16="http://schemas.microsoft.com/office/drawing/2014/main" id="{1E51B02C-0E0C-D3FE-A37B-0A7DC0CDE085}"/>
              </a:ext>
            </a:extLst>
          </p:cNvPr>
          <p:cNvSpPr txBox="1"/>
          <p:nvPr/>
        </p:nvSpPr>
        <p:spPr>
          <a:xfrm>
            <a:off x="1524001" y="4197859"/>
            <a:ext cx="1701230" cy="369332"/>
          </a:xfrm>
          <a:prstGeom prst="rect">
            <a:avLst/>
          </a:prstGeom>
          <a:noFill/>
        </p:spPr>
        <p:txBody>
          <a:bodyPr wrap="square" rtlCol="0" anchor="ctr">
            <a:spAutoFit/>
          </a:bodyPr>
          <a:lstStyle/>
          <a:p>
            <a:pPr algn="r"/>
            <a:r>
              <a:rPr lang="en-US" dirty="0">
                <a:solidFill>
                  <a:schemeClr val="bg2"/>
                </a:solidFill>
              </a:rPr>
              <a:t>Viewport (2,1)</a:t>
            </a:r>
          </a:p>
        </p:txBody>
      </p:sp>
      <p:sp>
        <p:nvSpPr>
          <p:cNvPr id="40" name="TextBox 39">
            <a:extLst>
              <a:ext uri="{FF2B5EF4-FFF2-40B4-BE49-F238E27FC236}">
                <a16:creationId xmlns:a16="http://schemas.microsoft.com/office/drawing/2014/main" id="{3FAC3094-0561-424E-2721-BAA5D4CAADCF}"/>
              </a:ext>
            </a:extLst>
          </p:cNvPr>
          <p:cNvSpPr txBox="1"/>
          <p:nvPr/>
        </p:nvSpPr>
        <p:spPr>
          <a:xfrm>
            <a:off x="1384629" y="3070761"/>
            <a:ext cx="1557867" cy="369332"/>
          </a:xfrm>
          <a:prstGeom prst="rect">
            <a:avLst/>
          </a:prstGeom>
          <a:noFill/>
        </p:spPr>
        <p:txBody>
          <a:bodyPr wrap="square" rtlCol="0" anchor="ctr">
            <a:spAutoFit/>
          </a:bodyPr>
          <a:lstStyle/>
          <a:p>
            <a:pPr algn="r"/>
            <a:r>
              <a:rPr lang="en-US" dirty="0">
                <a:solidFill>
                  <a:schemeClr val="bg2"/>
                </a:solidFill>
              </a:rPr>
              <a:t>Y1 Axis</a:t>
            </a:r>
          </a:p>
        </p:txBody>
      </p:sp>
      <p:sp>
        <p:nvSpPr>
          <p:cNvPr id="41" name="TextBox 40">
            <a:extLst>
              <a:ext uri="{FF2B5EF4-FFF2-40B4-BE49-F238E27FC236}">
                <a16:creationId xmlns:a16="http://schemas.microsoft.com/office/drawing/2014/main" id="{569903CC-3FBD-7BFE-E9C6-304A110BEA45}"/>
              </a:ext>
            </a:extLst>
          </p:cNvPr>
          <p:cNvSpPr txBox="1"/>
          <p:nvPr/>
        </p:nvSpPr>
        <p:spPr>
          <a:xfrm>
            <a:off x="1338574" y="3739334"/>
            <a:ext cx="1557867" cy="369332"/>
          </a:xfrm>
          <a:prstGeom prst="rect">
            <a:avLst/>
          </a:prstGeom>
          <a:noFill/>
        </p:spPr>
        <p:txBody>
          <a:bodyPr wrap="square" rtlCol="0" anchor="ctr">
            <a:spAutoFit/>
          </a:bodyPr>
          <a:lstStyle/>
          <a:p>
            <a:pPr algn="r"/>
            <a:r>
              <a:rPr lang="en-US" dirty="0">
                <a:solidFill>
                  <a:schemeClr val="bg2"/>
                </a:solidFill>
              </a:rPr>
              <a:t>Y1 Axis</a:t>
            </a:r>
          </a:p>
        </p:txBody>
      </p:sp>
      <p:sp>
        <p:nvSpPr>
          <p:cNvPr id="42" name="TextBox 41">
            <a:extLst>
              <a:ext uri="{FF2B5EF4-FFF2-40B4-BE49-F238E27FC236}">
                <a16:creationId xmlns:a16="http://schemas.microsoft.com/office/drawing/2014/main" id="{34CFDA2F-2992-89F7-3CC1-6003C979B659}"/>
              </a:ext>
            </a:extLst>
          </p:cNvPr>
          <p:cNvSpPr txBox="1"/>
          <p:nvPr/>
        </p:nvSpPr>
        <p:spPr>
          <a:xfrm>
            <a:off x="1435085" y="4841051"/>
            <a:ext cx="1557867" cy="369332"/>
          </a:xfrm>
          <a:prstGeom prst="rect">
            <a:avLst/>
          </a:prstGeom>
          <a:noFill/>
        </p:spPr>
        <p:txBody>
          <a:bodyPr wrap="square" rtlCol="0" anchor="ctr">
            <a:spAutoFit/>
          </a:bodyPr>
          <a:lstStyle/>
          <a:p>
            <a:pPr algn="r"/>
            <a:r>
              <a:rPr lang="en-US" dirty="0">
                <a:solidFill>
                  <a:schemeClr val="bg2"/>
                </a:solidFill>
              </a:rPr>
              <a:t>X1 Axis</a:t>
            </a:r>
          </a:p>
        </p:txBody>
      </p:sp>
      <p:sp>
        <p:nvSpPr>
          <p:cNvPr id="43" name="TextBox 42">
            <a:extLst>
              <a:ext uri="{FF2B5EF4-FFF2-40B4-BE49-F238E27FC236}">
                <a16:creationId xmlns:a16="http://schemas.microsoft.com/office/drawing/2014/main" id="{09B2F645-DB1E-1F77-BBAD-157033D6B649}"/>
              </a:ext>
            </a:extLst>
          </p:cNvPr>
          <p:cNvSpPr txBox="1"/>
          <p:nvPr/>
        </p:nvSpPr>
        <p:spPr>
          <a:xfrm>
            <a:off x="9156406" y="1934956"/>
            <a:ext cx="1557867" cy="369332"/>
          </a:xfrm>
          <a:prstGeom prst="rect">
            <a:avLst/>
          </a:prstGeom>
          <a:noFill/>
        </p:spPr>
        <p:txBody>
          <a:bodyPr wrap="square" rtlCol="0">
            <a:spAutoFit/>
          </a:bodyPr>
          <a:lstStyle/>
          <a:p>
            <a:r>
              <a:rPr lang="en-US" dirty="0">
                <a:solidFill>
                  <a:schemeClr val="bg2"/>
                </a:solidFill>
              </a:rPr>
              <a:t>Y2 Axis</a:t>
            </a:r>
          </a:p>
        </p:txBody>
      </p:sp>
      <p:sp>
        <p:nvSpPr>
          <p:cNvPr id="44" name="TextBox 43">
            <a:extLst>
              <a:ext uri="{FF2B5EF4-FFF2-40B4-BE49-F238E27FC236}">
                <a16:creationId xmlns:a16="http://schemas.microsoft.com/office/drawing/2014/main" id="{2409BCC6-7759-515C-D050-846975FDE209}"/>
              </a:ext>
            </a:extLst>
          </p:cNvPr>
          <p:cNvSpPr txBox="1"/>
          <p:nvPr/>
        </p:nvSpPr>
        <p:spPr>
          <a:xfrm>
            <a:off x="9156406" y="3078984"/>
            <a:ext cx="1557867" cy="369332"/>
          </a:xfrm>
          <a:prstGeom prst="rect">
            <a:avLst/>
          </a:prstGeom>
          <a:noFill/>
        </p:spPr>
        <p:txBody>
          <a:bodyPr wrap="square" rtlCol="0">
            <a:spAutoFit/>
          </a:bodyPr>
          <a:lstStyle/>
          <a:p>
            <a:r>
              <a:rPr lang="en-US" dirty="0">
                <a:solidFill>
                  <a:schemeClr val="bg2"/>
                </a:solidFill>
              </a:rPr>
              <a:t>Curves</a:t>
            </a:r>
          </a:p>
        </p:txBody>
      </p:sp>
      <p:cxnSp>
        <p:nvCxnSpPr>
          <p:cNvPr id="45" name="Straight Arrow Connector 44">
            <a:extLst>
              <a:ext uri="{FF2B5EF4-FFF2-40B4-BE49-F238E27FC236}">
                <a16:creationId xmlns:a16="http://schemas.microsoft.com/office/drawing/2014/main" id="{A082B993-11E3-77D9-96DF-7B6068B7F8F4}"/>
              </a:ext>
            </a:extLst>
          </p:cNvPr>
          <p:cNvCxnSpPr>
            <a:cxnSpLocks/>
            <a:stCxn id="38" idx="3"/>
          </p:cNvCxnSpPr>
          <p:nvPr/>
        </p:nvCxnSpPr>
        <p:spPr>
          <a:xfrm>
            <a:off x="3282228" y="2660764"/>
            <a:ext cx="1398193"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A32A5277-0AAA-51F9-93EA-4D2FB5A23D0D}"/>
              </a:ext>
            </a:extLst>
          </p:cNvPr>
          <p:cNvCxnSpPr>
            <a:cxnSpLocks/>
          </p:cNvCxnSpPr>
          <p:nvPr/>
        </p:nvCxnSpPr>
        <p:spPr>
          <a:xfrm>
            <a:off x="3227226" y="4382526"/>
            <a:ext cx="1453194"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C331318F-AF61-ACF3-2ECD-59F4F3E37FC2}"/>
              </a:ext>
            </a:extLst>
          </p:cNvPr>
          <p:cNvCxnSpPr>
            <a:cxnSpLocks/>
          </p:cNvCxnSpPr>
          <p:nvPr/>
        </p:nvCxnSpPr>
        <p:spPr>
          <a:xfrm>
            <a:off x="2945268" y="3249408"/>
            <a:ext cx="1005297" cy="1204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494A2BA5-453E-1CEB-E3BF-D0D5B61DA4A0}"/>
              </a:ext>
            </a:extLst>
          </p:cNvPr>
          <p:cNvCxnSpPr>
            <a:cxnSpLocks/>
          </p:cNvCxnSpPr>
          <p:nvPr/>
        </p:nvCxnSpPr>
        <p:spPr>
          <a:xfrm>
            <a:off x="2896441" y="3963907"/>
            <a:ext cx="1005297" cy="1204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290C3A89-70D1-DDAA-9C46-339E80087971}"/>
              </a:ext>
            </a:extLst>
          </p:cNvPr>
          <p:cNvCxnSpPr>
            <a:cxnSpLocks/>
          </p:cNvCxnSpPr>
          <p:nvPr/>
        </p:nvCxnSpPr>
        <p:spPr>
          <a:xfrm>
            <a:off x="2995481" y="5031518"/>
            <a:ext cx="1005297" cy="1204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7C79D9C1-E0DD-F362-423C-9A725076A9E5}"/>
              </a:ext>
            </a:extLst>
          </p:cNvPr>
          <p:cNvCxnSpPr>
            <a:cxnSpLocks/>
          </p:cNvCxnSpPr>
          <p:nvPr/>
        </p:nvCxnSpPr>
        <p:spPr>
          <a:xfrm flipH="1">
            <a:off x="8457116" y="2115082"/>
            <a:ext cx="699290" cy="339758"/>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0DB90200-EA6F-0C98-DC95-FCB2DDEF3024}"/>
              </a:ext>
            </a:extLst>
          </p:cNvPr>
          <p:cNvCxnSpPr>
            <a:cxnSpLocks/>
            <a:stCxn id="44" idx="1"/>
          </p:cNvCxnSpPr>
          <p:nvPr/>
        </p:nvCxnSpPr>
        <p:spPr>
          <a:xfrm flipH="1" flipV="1">
            <a:off x="7105517" y="2841604"/>
            <a:ext cx="2050889" cy="42204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44BED04E-D092-37F8-92E6-BEAECCE5E0AE}"/>
              </a:ext>
            </a:extLst>
          </p:cNvPr>
          <p:cNvCxnSpPr>
            <a:cxnSpLocks/>
            <a:stCxn id="44" idx="1"/>
          </p:cNvCxnSpPr>
          <p:nvPr/>
        </p:nvCxnSpPr>
        <p:spPr>
          <a:xfrm flipH="1">
            <a:off x="7791163" y="3263650"/>
            <a:ext cx="1365243" cy="804214"/>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3B39161F-0FF1-B0D2-3BA3-D369130DDD58}"/>
              </a:ext>
            </a:extLst>
          </p:cNvPr>
          <p:cNvSpPr txBox="1"/>
          <p:nvPr/>
        </p:nvSpPr>
        <p:spPr>
          <a:xfrm>
            <a:off x="9156405" y="4832103"/>
            <a:ext cx="1557867" cy="369332"/>
          </a:xfrm>
          <a:prstGeom prst="rect">
            <a:avLst/>
          </a:prstGeom>
          <a:noFill/>
        </p:spPr>
        <p:txBody>
          <a:bodyPr wrap="square" rtlCol="0">
            <a:spAutoFit/>
          </a:bodyPr>
          <a:lstStyle/>
          <a:p>
            <a:r>
              <a:rPr lang="en-US" dirty="0"/>
              <a:t>Legend</a:t>
            </a:r>
          </a:p>
        </p:txBody>
      </p:sp>
      <p:cxnSp>
        <p:nvCxnSpPr>
          <p:cNvPr id="54" name="Straight Arrow Connector 53">
            <a:extLst>
              <a:ext uri="{FF2B5EF4-FFF2-40B4-BE49-F238E27FC236}">
                <a16:creationId xmlns:a16="http://schemas.microsoft.com/office/drawing/2014/main" id="{E6451A4C-C6B8-13D4-0B1A-78CF881F5DF3}"/>
              </a:ext>
            </a:extLst>
          </p:cNvPr>
          <p:cNvCxnSpPr>
            <a:cxnSpLocks/>
            <a:stCxn id="53" idx="1"/>
          </p:cNvCxnSpPr>
          <p:nvPr/>
        </p:nvCxnSpPr>
        <p:spPr>
          <a:xfrm flipH="1">
            <a:off x="8423234" y="5016769"/>
            <a:ext cx="733170" cy="269970"/>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8687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ctr" eaLnBrk="1" hangingPunct="1"/>
            <a:r>
              <a:rPr lang="en-US" sz="3200" dirty="0"/>
              <a:t>Objective</a:t>
            </a:r>
          </a:p>
        </p:txBody>
      </p:sp>
      <p:sp>
        <p:nvSpPr>
          <p:cNvPr id="10" name="Content Placeholder 9"/>
          <p:cNvSpPr>
            <a:spLocks noGrp="1"/>
          </p:cNvSpPr>
          <p:nvPr>
            <p:ph sz="quarter" idx="1"/>
          </p:nvPr>
        </p:nvSpPr>
        <p:spPr/>
        <p:txBody>
          <a:bodyPr/>
          <a:lstStyle/>
          <a:p>
            <a:r>
              <a:rPr lang="en-US" sz="2800" dirty="0"/>
              <a:t>Identify graphics (plotting) capabilities in CWMS</a:t>
            </a:r>
          </a:p>
          <a:p>
            <a:r>
              <a:rPr lang="en-US" sz="2800" dirty="0"/>
              <a:t>Identify scripting capabilities in CWMS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Tools</a:t>
            </a:r>
          </a:p>
        </p:txBody>
      </p:sp>
      <p:pic>
        <p:nvPicPr>
          <p:cNvPr id="3" name="Picture 2">
            <a:extLst>
              <a:ext uri="{FF2B5EF4-FFF2-40B4-BE49-F238E27FC236}">
                <a16:creationId xmlns:a16="http://schemas.microsoft.com/office/drawing/2014/main" id="{04FD5EC0-E8E7-E53B-06D6-A916588E7CDD}"/>
              </a:ext>
            </a:extLst>
          </p:cNvPr>
          <p:cNvPicPr>
            <a:picLocks noChangeAspect="1"/>
          </p:cNvPicPr>
          <p:nvPr/>
        </p:nvPicPr>
        <p:blipFill>
          <a:blip r:embed="rId3"/>
          <a:stretch>
            <a:fillRect/>
          </a:stretch>
        </p:blipFill>
        <p:spPr>
          <a:xfrm>
            <a:off x="3531995" y="1788206"/>
            <a:ext cx="6334793" cy="4860951"/>
          </a:xfrm>
          <a:prstGeom prst="rect">
            <a:avLst/>
          </a:prstGeom>
          <a:ln w="6350">
            <a:solidFill>
              <a:schemeClr val="tx1"/>
            </a:solidFill>
          </a:ln>
        </p:spPr>
      </p:pic>
      <p:sp>
        <p:nvSpPr>
          <p:cNvPr id="4" name="TextBox 3">
            <a:extLst>
              <a:ext uri="{FF2B5EF4-FFF2-40B4-BE49-F238E27FC236}">
                <a16:creationId xmlns:a16="http://schemas.microsoft.com/office/drawing/2014/main" id="{016DA2A1-5797-4F14-0C33-9606A0721609}"/>
              </a:ext>
            </a:extLst>
          </p:cNvPr>
          <p:cNvSpPr txBox="1"/>
          <p:nvPr/>
        </p:nvSpPr>
        <p:spPr>
          <a:xfrm>
            <a:off x="1608138" y="1996559"/>
            <a:ext cx="1557867" cy="369332"/>
          </a:xfrm>
          <a:prstGeom prst="rect">
            <a:avLst/>
          </a:prstGeom>
          <a:noFill/>
        </p:spPr>
        <p:txBody>
          <a:bodyPr wrap="square" rtlCol="0" anchor="ctr">
            <a:spAutoFit/>
          </a:bodyPr>
          <a:lstStyle/>
          <a:p>
            <a:pPr algn="r"/>
            <a:r>
              <a:rPr lang="en-US" dirty="0"/>
              <a:t>Selector Tool</a:t>
            </a:r>
          </a:p>
        </p:txBody>
      </p:sp>
      <p:sp>
        <p:nvSpPr>
          <p:cNvPr id="6" name="TextBox 5">
            <a:extLst>
              <a:ext uri="{FF2B5EF4-FFF2-40B4-BE49-F238E27FC236}">
                <a16:creationId xmlns:a16="http://schemas.microsoft.com/office/drawing/2014/main" id="{E8498A8A-B65B-4AE1-F02B-44677D6C0AF1}"/>
              </a:ext>
            </a:extLst>
          </p:cNvPr>
          <p:cNvSpPr txBox="1"/>
          <p:nvPr/>
        </p:nvSpPr>
        <p:spPr>
          <a:xfrm>
            <a:off x="1546280" y="2365891"/>
            <a:ext cx="1557867" cy="369332"/>
          </a:xfrm>
          <a:prstGeom prst="rect">
            <a:avLst/>
          </a:prstGeom>
          <a:noFill/>
        </p:spPr>
        <p:txBody>
          <a:bodyPr wrap="square" rtlCol="0" anchor="ctr">
            <a:spAutoFit/>
          </a:bodyPr>
          <a:lstStyle/>
          <a:p>
            <a:pPr algn="r"/>
            <a:r>
              <a:rPr lang="en-US" dirty="0"/>
              <a:t>Zoom Tool</a:t>
            </a:r>
          </a:p>
        </p:txBody>
      </p:sp>
      <p:cxnSp>
        <p:nvCxnSpPr>
          <p:cNvPr id="7" name="Straight Arrow Connector 6">
            <a:extLst>
              <a:ext uri="{FF2B5EF4-FFF2-40B4-BE49-F238E27FC236}">
                <a16:creationId xmlns:a16="http://schemas.microsoft.com/office/drawing/2014/main" id="{05E5B1EF-BFDD-F962-F148-FBE63A929186}"/>
              </a:ext>
            </a:extLst>
          </p:cNvPr>
          <p:cNvCxnSpPr>
            <a:cxnSpLocks/>
            <a:stCxn id="4" idx="3"/>
          </p:cNvCxnSpPr>
          <p:nvPr/>
        </p:nvCxnSpPr>
        <p:spPr>
          <a:xfrm>
            <a:off x="3166004" y="2181226"/>
            <a:ext cx="402696" cy="88899"/>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BB6B877B-28A4-1748-4942-53DEEE569B71}"/>
              </a:ext>
            </a:extLst>
          </p:cNvPr>
          <p:cNvCxnSpPr>
            <a:cxnSpLocks/>
            <a:stCxn id="6" idx="3"/>
          </p:cNvCxnSpPr>
          <p:nvPr/>
        </p:nvCxnSpPr>
        <p:spPr>
          <a:xfrm flipV="1">
            <a:off x="3104146" y="2449771"/>
            <a:ext cx="464554" cy="100786"/>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2F3AC08F-7B81-4036-663D-1F27871C7362}"/>
              </a:ext>
            </a:extLst>
          </p:cNvPr>
          <p:cNvCxnSpPr>
            <a:cxnSpLocks/>
            <a:stCxn id="14" idx="3"/>
          </p:cNvCxnSpPr>
          <p:nvPr/>
        </p:nvCxnSpPr>
        <p:spPr>
          <a:xfrm>
            <a:off x="3104145" y="4218680"/>
            <a:ext cx="562980" cy="0"/>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E6227159-F7E6-420D-2619-6CCCE6BDC054}"/>
              </a:ext>
            </a:extLst>
          </p:cNvPr>
          <p:cNvSpPr txBox="1"/>
          <p:nvPr/>
        </p:nvSpPr>
        <p:spPr>
          <a:xfrm>
            <a:off x="1546279" y="4034014"/>
            <a:ext cx="1557867" cy="369332"/>
          </a:xfrm>
          <a:prstGeom prst="rect">
            <a:avLst/>
          </a:prstGeom>
          <a:noFill/>
        </p:spPr>
        <p:txBody>
          <a:bodyPr wrap="square" rtlCol="0" anchor="ctr">
            <a:spAutoFit/>
          </a:bodyPr>
          <a:lstStyle/>
          <a:p>
            <a:pPr algn="r"/>
            <a:r>
              <a:rPr lang="en-US" dirty="0"/>
              <a:t>Tool Bar</a:t>
            </a:r>
          </a:p>
        </p:txBody>
      </p:sp>
    </p:spTree>
    <p:extLst>
      <p:ext uri="{BB962C8B-B14F-4D97-AF65-F5344CB8AC3E}">
        <p14:creationId xmlns:p14="http://schemas.microsoft.com/office/powerpoint/2010/main" val="2698659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CFA160E-1493-82CD-19C3-FE6B4F6C14DF}"/>
              </a:ext>
            </a:extLst>
          </p:cNvPr>
          <p:cNvPicPr>
            <a:picLocks noChangeAspect="1"/>
          </p:cNvPicPr>
          <p:nvPr/>
        </p:nvPicPr>
        <p:blipFill>
          <a:blip r:embed="rId3"/>
          <a:stretch>
            <a:fillRect/>
          </a:stretch>
        </p:blipFill>
        <p:spPr>
          <a:xfrm>
            <a:off x="3739709" y="1694591"/>
            <a:ext cx="5539104" cy="4832923"/>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Callout and Marker Lines</a:t>
            </a:r>
          </a:p>
        </p:txBody>
      </p:sp>
      <p:sp>
        <p:nvSpPr>
          <p:cNvPr id="5" name="Text Box 6"/>
          <p:cNvSpPr txBox="1">
            <a:spLocks noChangeArrowheads="1"/>
          </p:cNvSpPr>
          <p:nvPr/>
        </p:nvSpPr>
        <p:spPr bwMode="auto">
          <a:xfrm>
            <a:off x="1648178" y="3532542"/>
            <a:ext cx="1518364" cy="369332"/>
          </a:xfrm>
          <a:prstGeom prst="rect">
            <a:avLst/>
          </a:prstGeom>
          <a:noFill/>
          <a:ln w="9525">
            <a:noFill/>
            <a:miter lim="800000"/>
            <a:headEnd/>
            <a:tailEnd/>
          </a:ln>
        </p:spPr>
        <p:txBody>
          <a:bodyPr wrap="none">
            <a:spAutoFit/>
          </a:bodyPr>
          <a:lstStyle/>
          <a:p>
            <a:r>
              <a:rPr lang="en-US" dirty="0"/>
              <a:t>Marker Lines</a:t>
            </a:r>
          </a:p>
        </p:txBody>
      </p:sp>
      <p:sp>
        <p:nvSpPr>
          <p:cNvPr id="6" name="Text Box 7"/>
          <p:cNvSpPr txBox="1">
            <a:spLocks noChangeArrowheads="1"/>
          </p:cNvSpPr>
          <p:nvPr/>
        </p:nvSpPr>
        <p:spPr bwMode="auto">
          <a:xfrm>
            <a:off x="9385008" y="2310372"/>
            <a:ext cx="902811" cy="369332"/>
          </a:xfrm>
          <a:prstGeom prst="rect">
            <a:avLst/>
          </a:prstGeom>
          <a:noFill/>
          <a:ln w="9525">
            <a:noFill/>
            <a:miter lim="800000"/>
            <a:headEnd/>
            <a:tailEnd/>
          </a:ln>
        </p:spPr>
        <p:txBody>
          <a:bodyPr wrap="none">
            <a:spAutoFit/>
          </a:bodyPr>
          <a:lstStyle/>
          <a:p>
            <a:r>
              <a:rPr lang="en-US" dirty="0"/>
              <a:t>Callout</a:t>
            </a:r>
          </a:p>
        </p:txBody>
      </p:sp>
      <p:sp>
        <p:nvSpPr>
          <p:cNvPr id="7" name="Line 8"/>
          <p:cNvSpPr>
            <a:spLocks noChangeShapeType="1"/>
          </p:cNvSpPr>
          <p:nvPr/>
        </p:nvSpPr>
        <p:spPr bwMode="auto">
          <a:xfrm flipH="1">
            <a:off x="7003313" y="2493336"/>
            <a:ext cx="2417135" cy="866552"/>
          </a:xfrm>
          <a:prstGeom prst="line">
            <a:avLst/>
          </a:prstGeom>
          <a:noFill/>
          <a:ln w="19050">
            <a:solidFill>
              <a:srgbClr val="008080"/>
            </a:solidFill>
            <a:miter lim="800000"/>
            <a:headEnd/>
            <a:tailEnd type="triangle" w="med" len="med"/>
          </a:ln>
        </p:spPr>
        <p:txBody>
          <a:bodyPr wrap="none"/>
          <a:lstStyle/>
          <a:p>
            <a:endParaRPr lang="en-US"/>
          </a:p>
        </p:txBody>
      </p:sp>
      <p:sp>
        <p:nvSpPr>
          <p:cNvPr id="8" name="Line 9"/>
          <p:cNvSpPr>
            <a:spLocks noChangeShapeType="1"/>
          </p:cNvSpPr>
          <p:nvPr/>
        </p:nvSpPr>
        <p:spPr bwMode="auto">
          <a:xfrm>
            <a:off x="3082978" y="3747780"/>
            <a:ext cx="3317823" cy="611861"/>
          </a:xfrm>
          <a:prstGeom prst="line">
            <a:avLst/>
          </a:prstGeom>
          <a:noFill/>
          <a:ln w="19050">
            <a:solidFill>
              <a:srgbClr val="008080"/>
            </a:solidFill>
            <a:miter lim="800000"/>
            <a:headEnd/>
            <a:tailEnd type="triangle" w="med" len="med"/>
          </a:ln>
        </p:spPr>
        <p:txBody>
          <a:bodyPr wrap="none"/>
          <a:lstStyle/>
          <a:p>
            <a:endParaRPr lang="en-US"/>
          </a:p>
        </p:txBody>
      </p:sp>
      <p:sp>
        <p:nvSpPr>
          <p:cNvPr id="9" name="Line 10"/>
          <p:cNvSpPr>
            <a:spLocks noChangeShapeType="1"/>
          </p:cNvSpPr>
          <p:nvPr/>
        </p:nvSpPr>
        <p:spPr bwMode="auto">
          <a:xfrm flipV="1">
            <a:off x="3082978" y="3693823"/>
            <a:ext cx="3317823" cy="53956"/>
          </a:xfrm>
          <a:prstGeom prst="line">
            <a:avLst/>
          </a:prstGeom>
          <a:noFill/>
          <a:ln w="19050">
            <a:solidFill>
              <a:srgbClr val="008080"/>
            </a:solidFill>
            <a:miter lim="800000"/>
            <a:headEnd/>
            <a:tailEnd type="triangle" w="med" len="med"/>
          </a:ln>
        </p:spPr>
        <p:txBody>
          <a:bodyPr wrap="none"/>
          <a:lstStyle/>
          <a:p>
            <a:endParaRPr lang="en-US"/>
          </a:p>
        </p:txBody>
      </p:sp>
    </p:spTree>
    <p:extLst>
      <p:ext uri="{BB962C8B-B14F-4D97-AF65-F5344CB8AC3E}">
        <p14:creationId xmlns:p14="http://schemas.microsoft.com/office/powerpoint/2010/main" val="2112858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24025" y="662764"/>
            <a:ext cx="8743950" cy="1285874"/>
          </a:xfrm>
        </p:spPr>
        <p:txBody>
          <a:bodyPr>
            <a:normAutofit/>
          </a:bodyPr>
          <a:lstStyle/>
          <a:p>
            <a:pPr algn="ctr"/>
            <a:r>
              <a:rPr lang="en-US" sz="3800" dirty="0">
                <a:solidFill>
                  <a:schemeClr val="tx2"/>
                </a:solidFill>
              </a:rPr>
              <a:t>Customizing Plots</a:t>
            </a:r>
          </a:p>
        </p:txBody>
      </p:sp>
      <p:pic>
        <p:nvPicPr>
          <p:cNvPr id="7" name="Picture 6">
            <a:extLst>
              <a:ext uri="{FF2B5EF4-FFF2-40B4-BE49-F238E27FC236}">
                <a16:creationId xmlns:a16="http://schemas.microsoft.com/office/drawing/2014/main" id="{20068216-2861-F718-770D-6DE3B389B018}"/>
              </a:ext>
            </a:extLst>
          </p:cNvPr>
          <p:cNvPicPr>
            <a:picLocks noChangeAspect="1"/>
          </p:cNvPicPr>
          <p:nvPr/>
        </p:nvPicPr>
        <p:blipFill>
          <a:blip r:embed="rId3"/>
          <a:stretch>
            <a:fillRect/>
          </a:stretch>
        </p:blipFill>
        <p:spPr>
          <a:xfrm>
            <a:off x="3480247" y="2115568"/>
            <a:ext cx="5231507" cy="3822257"/>
          </a:xfrm>
          <a:prstGeom prst="rect">
            <a:avLst/>
          </a:prstGeom>
          <a:ln w="6350">
            <a:solidFill>
              <a:schemeClr val="tx1"/>
            </a:solidFill>
          </a:ln>
        </p:spPr>
      </p:pic>
    </p:spTree>
    <p:extLst>
      <p:ext uri="{BB962C8B-B14F-4D97-AF65-F5344CB8AC3E}">
        <p14:creationId xmlns:p14="http://schemas.microsoft.com/office/powerpoint/2010/main" val="20672251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2CE449E-7F1A-589B-97D3-336FC9391D03}"/>
              </a:ext>
            </a:extLst>
          </p:cNvPr>
          <p:cNvPicPr>
            <a:picLocks noChangeAspect="1"/>
          </p:cNvPicPr>
          <p:nvPr/>
        </p:nvPicPr>
        <p:blipFill>
          <a:blip r:embed="rId3"/>
          <a:stretch>
            <a:fillRect/>
          </a:stretch>
        </p:blipFill>
        <p:spPr>
          <a:xfrm>
            <a:off x="2527391" y="4143416"/>
            <a:ext cx="2019582" cy="1552792"/>
          </a:xfrm>
          <a:prstGeom prst="rect">
            <a:avLst/>
          </a:prstGeom>
          <a:ln w="6350">
            <a:solidFill>
              <a:schemeClr val="tx1"/>
            </a:solidFill>
          </a:ln>
        </p:spPr>
      </p:pic>
      <p:pic>
        <p:nvPicPr>
          <p:cNvPr id="12" name="Picture 11">
            <a:extLst>
              <a:ext uri="{FF2B5EF4-FFF2-40B4-BE49-F238E27FC236}">
                <a16:creationId xmlns:a16="http://schemas.microsoft.com/office/drawing/2014/main" id="{6AF0D5DB-93D2-6369-6CAA-D972F81F05A3}"/>
              </a:ext>
            </a:extLst>
          </p:cNvPr>
          <p:cNvPicPr>
            <a:picLocks noChangeAspect="1"/>
          </p:cNvPicPr>
          <p:nvPr/>
        </p:nvPicPr>
        <p:blipFill>
          <a:blip r:embed="rId4"/>
          <a:stretch>
            <a:fillRect/>
          </a:stretch>
        </p:blipFill>
        <p:spPr>
          <a:xfrm>
            <a:off x="5543644" y="3395273"/>
            <a:ext cx="4295775" cy="2962275"/>
          </a:xfrm>
          <a:prstGeom prst="rect">
            <a:avLst/>
          </a:prstGeom>
          <a:ln w="6350">
            <a:solidFill>
              <a:schemeClr val="tx1"/>
            </a:solidFill>
          </a:ln>
        </p:spPr>
      </p:pic>
      <p:sp>
        <p:nvSpPr>
          <p:cNvPr id="4" name="Title 3"/>
          <p:cNvSpPr>
            <a:spLocks noGrp="1"/>
          </p:cNvSpPr>
          <p:nvPr>
            <p:ph type="title"/>
          </p:nvPr>
        </p:nvSpPr>
        <p:spPr/>
        <p:txBody>
          <a:bodyPr/>
          <a:lstStyle/>
          <a:p>
            <a:pPr algn="ctr"/>
            <a:r>
              <a:rPr lang="en-US" sz="3200" dirty="0"/>
              <a:t>Arranging the Plot</a:t>
            </a:r>
          </a:p>
        </p:txBody>
      </p:sp>
      <p:sp>
        <p:nvSpPr>
          <p:cNvPr id="5" name="Content Placeholder 4"/>
          <p:cNvSpPr>
            <a:spLocks noGrp="1"/>
          </p:cNvSpPr>
          <p:nvPr>
            <p:ph sz="quarter" idx="1"/>
          </p:nvPr>
        </p:nvSpPr>
        <p:spPr/>
        <p:txBody>
          <a:bodyPr>
            <a:normAutofit/>
          </a:bodyPr>
          <a:lstStyle/>
          <a:p>
            <a:r>
              <a:rPr lang="en-US" sz="2000" dirty="0"/>
              <a:t>“</a:t>
            </a:r>
            <a:r>
              <a:rPr lang="en-US" sz="2000" dirty="0" err="1"/>
              <a:t>Edit</a:t>
            </a:r>
            <a:r>
              <a:rPr lang="en-US" sz="2000" dirty="0" err="1">
                <a:sym typeface="Wingdings" panose="05000000000000000000" pitchFamily="2" charset="2"/>
              </a:rPr>
              <a:t>Configure</a:t>
            </a:r>
            <a:r>
              <a:rPr lang="en-US" sz="2000" dirty="0">
                <a:sym typeface="Wingdings" panose="05000000000000000000" pitchFamily="2" charset="2"/>
              </a:rPr>
              <a:t> Plot Layout…”</a:t>
            </a:r>
          </a:p>
          <a:p>
            <a:pPr lvl="1"/>
            <a:r>
              <a:rPr lang="en-US" sz="2000" dirty="0">
                <a:sym typeface="Wingdings" panose="05000000000000000000" pitchFamily="2" charset="2"/>
              </a:rPr>
              <a:t>Control number, order, and relative sizes of viewports</a:t>
            </a:r>
          </a:p>
          <a:p>
            <a:pPr lvl="1"/>
            <a:r>
              <a:rPr lang="en-US" sz="2000" dirty="0">
                <a:sym typeface="Wingdings" panose="05000000000000000000" pitchFamily="2" charset="2"/>
              </a:rPr>
              <a:t>Add, remove, and reverse Y axes</a:t>
            </a:r>
          </a:p>
        </p:txBody>
      </p:sp>
      <p:sp>
        <p:nvSpPr>
          <p:cNvPr id="7" name="Line 5"/>
          <p:cNvSpPr>
            <a:spLocks noChangeShapeType="1"/>
          </p:cNvSpPr>
          <p:nvPr/>
        </p:nvSpPr>
        <p:spPr bwMode="auto">
          <a:xfrm>
            <a:off x="4702408" y="4905525"/>
            <a:ext cx="685800" cy="0"/>
          </a:xfrm>
          <a:prstGeom prst="line">
            <a:avLst/>
          </a:prstGeom>
          <a:noFill/>
          <a:ln w="57150">
            <a:solidFill>
              <a:srgbClr val="0000FF"/>
            </a:solidFill>
            <a:miter lim="800000"/>
            <a:headEnd/>
            <a:tailEnd type="triangle" w="med" len="med"/>
          </a:ln>
        </p:spPr>
        <p:txBody>
          <a:bodyPr wrap="none"/>
          <a:lstStyle/>
          <a:p>
            <a:endParaRPr lang="en-US"/>
          </a:p>
        </p:txBody>
      </p:sp>
    </p:spTree>
    <p:extLst>
      <p:ext uri="{BB962C8B-B14F-4D97-AF65-F5344CB8AC3E}">
        <p14:creationId xmlns:p14="http://schemas.microsoft.com/office/powerpoint/2010/main" val="11491457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B95EF3CC-2DA2-7E1A-DD0C-74F653D89AFB}"/>
              </a:ext>
            </a:extLst>
          </p:cNvPr>
          <p:cNvPicPr>
            <a:picLocks noChangeAspect="1"/>
          </p:cNvPicPr>
          <p:nvPr/>
        </p:nvPicPr>
        <p:blipFill>
          <a:blip r:embed="rId3"/>
          <a:stretch>
            <a:fillRect/>
          </a:stretch>
        </p:blipFill>
        <p:spPr>
          <a:xfrm>
            <a:off x="6993024" y="4242587"/>
            <a:ext cx="3091659" cy="2126194"/>
          </a:xfrm>
          <a:prstGeom prst="rect">
            <a:avLst/>
          </a:prstGeom>
          <a:ln w="6350">
            <a:solidFill>
              <a:schemeClr val="tx1"/>
            </a:solidFill>
          </a:ln>
        </p:spPr>
      </p:pic>
      <p:pic>
        <p:nvPicPr>
          <p:cNvPr id="17" name="Picture 16">
            <a:extLst>
              <a:ext uri="{FF2B5EF4-FFF2-40B4-BE49-F238E27FC236}">
                <a16:creationId xmlns:a16="http://schemas.microsoft.com/office/drawing/2014/main" id="{6B95C31B-FFC1-DAA9-C2C1-0B59BDD291AC}"/>
              </a:ext>
            </a:extLst>
          </p:cNvPr>
          <p:cNvPicPr>
            <a:picLocks noChangeAspect="1"/>
          </p:cNvPicPr>
          <p:nvPr/>
        </p:nvPicPr>
        <p:blipFill>
          <a:blip r:embed="rId4"/>
          <a:stretch>
            <a:fillRect/>
          </a:stretch>
        </p:blipFill>
        <p:spPr>
          <a:xfrm>
            <a:off x="7449135" y="1681033"/>
            <a:ext cx="2162477" cy="1857634"/>
          </a:xfrm>
          <a:prstGeom prst="rect">
            <a:avLst/>
          </a:prstGeom>
          <a:ln w="6350">
            <a:solidFill>
              <a:schemeClr val="tx1"/>
            </a:solidFill>
          </a:ln>
        </p:spPr>
      </p:pic>
      <p:pic>
        <p:nvPicPr>
          <p:cNvPr id="15" name="Picture 14">
            <a:extLst>
              <a:ext uri="{FF2B5EF4-FFF2-40B4-BE49-F238E27FC236}">
                <a16:creationId xmlns:a16="http://schemas.microsoft.com/office/drawing/2014/main" id="{038AE5EA-05B1-06FD-B09E-6B6613B5022C}"/>
              </a:ext>
            </a:extLst>
          </p:cNvPr>
          <p:cNvPicPr>
            <a:picLocks noChangeAspect="1"/>
          </p:cNvPicPr>
          <p:nvPr/>
        </p:nvPicPr>
        <p:blipFill>
          <a:blip r:embed="rId5"/>
          <a:stretch>
            <a:fillRect/>
          </a:stretch>
        </p:blipFill>
        <p:spPr>
          <a:xfrm>
            <a:off x="1981200" y="3538538"/>
            <a:ext cx="4482248" cy="3090863"/>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Managing Viewports</a:t>
            </a:r>
          </a:p>
        </p:txBody>
      </p:sp>
      <p:sp>
        <p:nvSpPr>
          <p:cNvPr id="4" name="Rectangle 8"/>
          <p:cNvSpPr txBox="1">
            <a:spLocks noChangeArrowheads="1"/>
          </p:cNvSpPr>
          <p:nvPr/>
        </p:nvSpPr>
        <p:spPr>
          <a:xfrm>
            <a:off x="2438400" y="1676400"/>
            <a:ext cx="7772400" cy="41148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r>
              <a:rPr lang="en-US" dirty="0"/>
              <a:t>Adding &amp; Removing</a:t>
            </a:r>
          </a:p>
          <a:p>
            <a:r>
              <a:rPr lang="en-US" dirty="0"/>
              <a:t>Sizing (relative weights)</a:t>
            </a:r>
          </a:p>
          <a:p>
            <a:r>
              <a:rPr lang="en-US" dirty="0"/>
              <a:t>Ordering</a:t>
            </a:r>
          </a:p>
        </p:txBody>
      </p:sp>
      <p:sp>
        <p:nvSpPr>
          <p:cNvPr id="8" name="Oval 13"/>
          <p:cNvSpPr>
            <a:spLocks noChangeArrowheads="1"/>
          </p:cNvSpPr>
          <p:nvPr/>
        </p:nvSpPr>
        <p:spPr bwMode="auto">
          <a:xfrm>
            <a:off x="5865019" y="4983604"/>
            <a:ext cx="838200" cy="685800"/>
          </a:xfrm>
          <a:prstGeom prst="ellipse">
            <a:avLst/>
          </a:prstGeom>
          <a:noFill/>
          <a:ln w="19050">
            <a:solidFill>
              <a:srgbClr val="008080"/>
            </a:solidFill>
            <a:miter lim="800000"/>
            <a:headEnd/>
            <a:tailEnd/>
          </a:ln>
        </p:spPr>
        <p:txBody>
          <a:bodyPr wrap="none" anchor="ctr"/>
          <a:lstStyle/>
          <a:p>
            <a:endParaRPr lang="en-US"/>
          </a:p>
        </p:txBody>
      </p:sp>
      <p:sp>
        <p:nvSpPr>
          <p:cNvPr id="9" name="Line 14"/>
          <p:cNvSpPr>
            <a:spLocks noChangeShapeType="1"/>
          </p:cNvSpPr>
          <p:nvPr/>
        </p:nvSpPr>
        <p:spPr bwMode="auto">
          <a:xfrm>
            <a:off x="6096001" y="2013098"/>
            <a:ext cx="1838325" cy="241152"/>
          </a:xfrm>
          <a:prstGeom prst="line">
            <a:avLst/>
          </a:prstGeom>
          <a:noFill/>
          <a:ln w="19050">
            <a:solidFill>
              <a:srgbClr val="008080"/>
            </a:solidFill>
            <a:miter lim="800000"/>
            <a:headEnd/>
            <a:tailEnd type="triangle" w="med" len="med"/>
          </a:ln>
        </p:spPr>
        <p:txBody>
          <a:bodyPr wrap="none"/>
          <a:lstStyle/>
          <a:p>
            <a:endParaRPr lang="en-US"/>
          </a:p>
        </p:txBody>
      </p:sp>
      <p:sp>
        <p:nvSpPr>
          <p:cNvPr id="10" name="Line 15"/>
          <p:cNvSpPr>
            <a:spLocks noChangeShapeType="1"/>
          </p:cNvSpPr>
          <p:nvPr/>
        </p:nvSpPr>
        <p:spPr bwMode="auto">
          <a:xfrm>
            <a:off x="8097188" y="3448050"/>
            <a:ext cx="742013" cy="1552574"/>
          </a:xfrm>
          <a:prstGeom prst="line">
            <a:avLst/>
          </a:prstGeom>
          <a:noFill/>
          <a:ln w="19050">
            <a:solidFill>
              <a:srgbClr val="008080"/>
            </a:solidFill>
            <a:miter lim="800000"/>
            <a:headEnd/>
            <a:tailEnd type="triangle" w="med" len="med"/>
          </a:ln>
        </p:spPr>
        <p:txBody>
          <a:bodyPr wrap="none"/>
          <a:lstStyle/>
          <a:p>
            <a:endParaRPr lang="en-US"/>
          </a:p>
        </p:txBody>
      </p:sp>
      <p:sp>
        <p:nvSpPr>
          <p:cNvPr id="11" name="Line 16"/>
          <p:cNvSpPr>
            <a:spLocks noChangeShapeType="1"/>
          </p:cNvSpPr>
          <p:nvPr/>
        </p:nvSpPr>
        <p:spPr bwMode="auto">
          <a:xfrm>
            <a:off x="4302642" y="3019648"/>
            <a:ext cx="1774308" cy="2000028"/>
          </a:xfrm>
          <a:prstGeom prst="line">
            <a:avLst/>
          </a:prstGeom>
          <a:noFill/>
          <a:ln w="19050">
            <a:solidFill>
              <a:srgbClr val="008080"/>
            </a:solidFill>
            <a:miter lim="800000"/>
            <a:headEnd/>
            <a:tailEnd type="triangle" w="med" len="med"/>
          </a:ln>
        </p:spPr>
        <p:txBody>
          <a:bodyPr wrap="none"/>
          <a:lstStyle/>
          <a:p>
            <a:endParaRPr lang="en-US"/>
          </a:p>
        </p:txBody>
      </p:sp>
      <p:sp>
        <p:nvSpPr>
          <p:cNvPr id="12" name="Line 19"/>
          <p:cNvSpPr>
            <a:spLocks noChangeShapeType="1"/>
          </p:cNvSpPr>
          <p:nvPr/>
        </p:nvSpPr>
        <p:spPr bwMode="auto">
          <a:xfrm>
            <a:off x="6755219" y="2495108"/>
            <a:ext cx="1169581" cy="763329"/>
          </a:xfrm>
          <a:prstGeom prst="line">
            <a:avLst/>
          </a:prstGeom>
          <a:noFill/>
          <a:ln w="19050">
            <a:solidFill>
              <a:srgbClr val="008080"/>
            </a:solidFill>
            <a:miter lim="800000"/>
            <a:headEnd/>
            <a:tailEnd type="triangle" w="med" len="med"/>
          </a:ln>
        </p:spPr>
        <p:txBody>
          <a:bodyPr wrap="none"/>
          <a:lstStyle/>
          <a:p>
            <a:endParaRPr lang="en-US"/>
          </a:p>
        </p:txBody>
      </p:sp>
    </p:spTree>
    <p:extLst>
      <p:ext uri="{BB962C8B-B14F-4D97-AF65-F5344CB8AC3E}">
        <p14:creationId xmlns:p14="http://schemas.microsoft.com/office/powerpoint/2010/main" val="2775993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par>
                                <p:cTn id="22" presetID="10" presetClass="exit" presetSubtype="0" fill="hold" grpId="1" nodeType="withEffect">
                                  <p:stCondLst>
                                    <p:cond delay="0"/>
                                  </p:stCondLst>
                                  <p:childTnLst>
                                    <p:animEffect transition="out" filter="fade">
                                      <p:cBhvr>
                                        <p:cTn id="23" dur="500"/>
                                        <p:tgtEl>
                                          <p:spTgt spid="9"/>
                                        </p:tgtEl>
                                      </p:cBhvr>
                                    </p:animEffect>
                                    <p:set>
                                      <p:cBhvr>
                                        <p:cTn id="24" dur="1" fill="hold">
                                          <p:stCondLst>
                                            <p:cond delay="499"/>
                                          </p:stCondLst>
                                        </p:cTn>
                                        <p:tgtEl>
                                          <p:spTgt spid="9"/>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par>
                                <p:cTn id="36" presetID="10" presetClass="exit" presetSubtype="0" fill="hold" grpId="1" nodeType="withEffect">
                                  <p:stCondLst>
                                    <p:cond delay="0"/>
                                  </p:stCondLst>
                                  <p:childTnLst>
                                    <p:animEffect transition="out" filter="fade">
                                      <p:cBhvr>
                                        <p:cTn id="37" dur="500"/>
                                        <p:tgtEl>
                                          <p:spTgt spid="12"/>
                                        </p:tgtEl>
                                      </p:cBhvr>
                                    </p:animEffect>
                                    <p:set>
                                      <p:cBhvr>
                                        <p:cTn id="38" dur="1" fill="hold">
                                          <p:stCondLst>
                                            <p:cond delay="499"/>
                                          </p:stCondLst>
                                        </p:cTn>
                                        <p:tgtEl>
                                          <p:spTgt spid="12"/>
                                        </p:tgtEl>
                                        <p:attrNameLst>
                                          <p:attrName>style.visibility</p:attrName>
                                        </p:attrNameLst>
                                      </p:cBhvr>
                                      <p:to>
                                        <p:strVal val="hidden"/>
                                      </p:to>
                                    </p:set>
                                  </p:childTnLst>
                                </p:cTn>
                              </p:par>
                              <p:par>
                                <p:cTn id="39" presetID="10" presetClass="exit" presetSubtype="0" fill="hold" nodeType="withEffect">
                                  <p:stCondLst>
                                    <p:cond delay="0"/>
                                  </p:stCondLst>
                                  <p:childTnLst>
                                    <p:animEffect transition="out" filter="fade">
                                      <p:cBhvr>
                                        <p:cTn id="40" dur="500"/>
                                        <p:tgtEl>
                                          <p:spTgt spid="17"/>
                                        </p:tgtEl>
                                      </p:cBhvr>
                                    </p:animEffect>
                                    <p:set>
                                      <p:cBhvr>
                                        <p:cTn id="41" dur="1" fill="hold">
                                          <p:stCondLst>
                                            <p:cond delay="499"/>
                                          </p:stCondLst>
                                        </p:cTn>
                                        <p:tgtEl>
                                          <p:spTgt spid="1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500"/>
                                        <p:tgtEl>
                                          <p:spTgt spid="10"/>
                                        </p:tgtEl>
                                      </p:cBhvr>
                                    </p:animEffect>
                                    <p:set>
                                      <p:cBhvr>
                                        <p:cTn id="44" dur="1" fill="hold">
                                          <p:stCondLst>
                                            <p:cond delay="499"/>
                                          </p:stCondLst>
                                        </p:cTn>
                                        <p:tgtEl>
                                          <p:spTgt spid="10"/>
                                        </p:tgtEl>
                                        <p:attrNameLst>
                                          <p:attrName>style.visibility</p:attrName>
                                        </p:attrNameLst>
                                      </p:cBhvr>
                                      <p:to>
                                        <p:strVal val="hidden"/>
                                      </p:to>
                                    </p:set>
                                  </p:childTnLst>
                                </p:cTn>
                              </p:par>
                              <p:par>
                                <p:cTn id="45" presetID="10" presetClass="exit" presetSubtype="0" fill="hold" nodeType="withEffect">
                                  <p:stCondLst>
                                    <p:cond delay="0"/>
                                  </p:stCondLst>
                                  <p:childTnLst>
                                    <p:animEffect transition="out" filter="fade">
                                      <p:cBhvr>
                                        <p:cTn id="46" dur="500"/>
                                        <p:tgtEl>
                                          <p:spTgt spid="19"/>
                                        </p:tgtEl>
                                      </p:cBhvr>
                                    </p:animEffect>
                                    <p:set>
                                      <p:cBhvr>
                                        <p:cTn id="47"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9" grpId="1" animBg="1"/>
      <p:bldP spid="10" grpId="0" animBg="1"/>
      <p:bldP spid="10" grpId="1" animBg="1"/>
      <p:bldP spid="11" grpId="0" animBg="1"/>
      <p:bldP spid="12" grpId="0" animBg="1"/>
      <p:bldP spid="12"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211DACB-D86F-E61F-51A7-9BFE9D9FF769}"/>
              </a:ext>
            </a:extLst>
          </p:cNvPr>
          <p:cNvPicPr>
            <a:picLocks noChangeAspect="1"/>
          </p:cNvPicPr>
          <p:nvPr/>
        </p:nvPicPr>
        <p:blipFill>
          <a:blip r:embed="rId3"/>
          <a:stretch>
            <a:fillRect/>
          </a:stretch>
        </p:blipFill>
        <p:spPr>
          <a:xfrm>
            <a:off x="3005506" y="3455936"/>
            <a:ext cx="4504591" cy="3084225"/>
          </a:xfrm>
          <a:prstGeom prst="rect">
            <a:avLst/>
          </a:prstGeom>
          <a:ln w="6350">
            <a:solidFill>
              <a:schemeClr val="tx1"/>
            </a:solidFill>
          </a:ln>
        </p:spPr>
      </p:pic>
      <p:pic>
        <p:nvPicPr>
          <p:cNvPr id="12" name="Picture 11">
            <a:extLst>
              <a:ext uri="{FF2B5EF4-FFF2-40B4-BE49-F238E27FC236}">
                <a16:creationId xmlns:a16="http://schemas.microsoft.com/office/drawing/2014/main" id="{9262B988-D310-486B-BF4F-A59E3D592CAC}"/>
              </a:ext>
            </a:extLst>
          </p:cNvPr>
          <p:cNvPicPr>
            <a:picLocks noChangeAspect="1"/>
          </p:cNvPicPr>
          <p:nvPr/>
        </p:nvPicPr>
        <p:blipFill>
          <a:blip r:embed="rId4"/>
          <a:stretch>
            <a:fillRect/>
          </a:stretch>
        </p:blipFill>
        <p:spPr>
          <a:xfrm>
            <a:off x="8294702" y="1861258"/>
            <a:ext cx="2048161" cy="1819529"/>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Managing Y Axes</a:t>
            </a:r>
          </a:p>
        </p:txBody>
      </p:sp>
      <p:sp>
        <p:nvSpPr>
          <p:cNvPr id="4" name="Rectangle 3"/>
          <p:cNvSpPr txBox="1">
            <a:spLocks noChangeArrowheads="1"/>
          </p:cNvSpPr>
          <p:nvPr/>
        </p:nvSpPr>
        <p:spPr>
          <a:xfrm>
            <a:off x="2438400" y="1676400"/>
            <a:ext cx="8024037" cy="48768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r>
              <a:rPr lang="en-US" sz="2400" dirty="0"/>
              <a:t>Adding &amp; Removing</a:t>
            </a:r>
          </a:p>
          <a:p>
            <a:r>
              <a:rPr lang="en-US" sz="2400" dirty="0"/>
              <a:t>Moving</a:t>
            </a:r>
            <a:endParaRPr lang="en-US" sz="2000" dirty="0"/>
          </a:p>
          <a:p>
            <a:r>
              <a:rPr lang="en-US" sz="2400" dirty="0"/>
              <a:t>Reversing</a:t>
            </a:r>
          </a:p>
        </p:txBody>
      </p:sp>
      <p:sp>
        <p:nvSpPr>
          <p:cNvPr id="7" name="Line 7"/>
          <p:cNvSpPr>
            <a:spLocks noChangeShapeType="1"/>
          </p:cNvSpPr>
          <p:nvPr/>
        </p:nvSpPr>
        <p:spPr bwMode="auto">
          <a:xfrm>
            <a:off x="4233496" y="2838451"/>
            <a:ext cx="300404" cy="2371725"/>
          </a:xfrm>
          <a:prstGeom prst="line">
            <a:avLst/>
          </a:prstGeom>
          <a:noFill/>
          <a:ln w="19050">
            <a:solidFill>
              <a:srgbClr val="008080"/>
            </a:solidFill>
            <a:miter lim="800000"/>
            <a:headEnd/>
            <a:tailEnd type="triangle" w="med" len="med"/>
          </a:ln>
        </p:spPr>
        <p:txBody>
          <a:bodyPr wrap="none"/>
          <a:lstStyle/>
          <a:p>
            <a:endParaRPr lang="en-US"/>
          </a:p>
        </p:txBody>
      </p:sp>
      <p:sp>
        <p:nvSpPr>
          <p:cNvPr id="8" name="Line 8"/>
          <p:cNvSpPr>
            <a:spLocks noChangeShapeType="1"/>
          </p:cNvSpPr>
          <p:nvPr/>
        </p:nvSpPr>
        <p:spPr bwMode="auto">
          <a:xfrm>
            <a:off x="5557839" y="1919288"/>
            <a:ext cx="2753167" cy="1206161"/>
          </a:xfrm>
          <a:prstGeom prst="line">
            <a:avLst/>
          </a:prstGeom>
          <a:noFill/>
          <a:ln w="19050">
            <a:solidFill>
              <a:srgbClr val="008080"/>
            </a:solidFill>
            <a:miter lim="800000"/>
            <a:headEnd/>
            <a:tailEnd type="triangle" w="med" len="med"/>
          </a:ln>
        </p:spPr>
        <p:txBody>
          <a:bodyPr wrap="none"/>
          <a:lstStyle/>
          <a:p>
            <a:endParaRPr lang="en-US"/>
          </a:p>
        </p:txBody>
      </p:sp>
      <p:sp>
        <p:nvSpPr>
          <p:cNvPr id="9" name="Oval 10"/>
          <p:cNvSpPr>
            <a:spLocks noChangeArrowheads="1"/>
          </p:cNvSpPr>
          <p:nvPr/>
        </p:nvSpPr>
        <p:spPr bwMode="auto">
          <a:xfrm>
            <a:off x="6934200" y="4800600"/>
            <a:ext cx="838200" cy="838200"/>
          </a:xfrm>
          <a:prstGeom prst="ellipse">
            <a:avLst/>
          </a:prstGeom>
          <a:noFill/>
          <a:ln w="19050">
            <a:solidFill>
              <a:srgbClr val="008080"/>
            </a:solidFill>
            <a:miter lim="800000"/>
            <a:headEnd/>
            <a:tailEnd/>
          </a:ln>
        </p:spPr>
        <p:txBody>
          <a:bodyPr wrap="none" anchor="ctr"/>
          <a:lstStyle/>
          <a:p>
            <a:endParaRPr lang="en-US"/>
          </a:p>
        </p:txBody>
      </p:sp>
      <p:sp>
        <p:nvSpPr>
          <p:cNvPr id="10" name="Line 11"/>
          <p:cNvSpPr>
            <a:spLocks noChangeShapeType="1"/>
          </p:cNvSpPr>
          <p:nvPr/>
        </p:nvSpPr>
        <p:spPr bwMode="auto">
          <a:xfrm>
            <a:off x="3843339" y="2376489"/>
            <a:ext cx="3212033" cy="2549185"/>
          </a:xfrm>
          <a:prstGeom prst="line">
            <a:avLst/>
          </a:prstGeom>
          <a:noFill/>
          <a:ln w="19050">
            <a:solidFill>
              <a:srgbClr val="008080"/>
            </a:solidFill>
            <a:miter lim="800000"/>
            <a:headEnd/>
            <a:tailEnd type="triangle" w="med" len="med"/>
          </a:ln>
        </p:spPr>
        <p:txBody>
          <a:bodyPr wrap="none"/>
          <a:lstStyle/>
          <a:p>
            <a:endParaRPr lang="en-US"/>
          </a:p>
        </p:txBody>
      </p:sp>
    </p:spTree>
    <p:extLst>
      <p:ext uri="{BB962C8B-B14F-4D97-AF65-F5344CB8AC3E}">
        <p14:creationId xmlns:p14="http://schemas.microsoft.com/office/powerpoint/2010/main" val="1095240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xit" presetSubtype="0" fill="hold" nodeType="withEffect">
                                  <p:stCondLst>
                                    <p:cond delay="0"/>
                                  </p:stCondLst>
                                  <p:childTnLst>
                                    <p:animEffect transition="out" filter="fade">
                                      <p:cBhvr>
                                        <p:cTn id="22" dur="500"/>
                                        <p:tgtEl>
                                          <p:spTgt spid="12"/>
                                        </p:tgtEl>
                                      </p:cBhvr>
                                    </p:animEffect>
                                    <p:set>
                                      <p:cBhvr>
                                        <p:cTn id="23" dur="1" fill="hold">
                                          <p:stCondLst>
                                            <p:cond delay="499"/>
                                          </p:stCondLst>
                                        </p:cTn>
                                        <p:tgtEl>
                                          <p:spTgt spid="12"/>
                                        </p:tgtEl>
                                        <p:attrNameLst>
                                          <p:attrName>style.visibility</p:attrName>
                                        </p:attrNameLst>
                                      </p:cBhvr>
                                      <p:to>
                                        <p:strVal val="hidden"/>
                                      </p:to>
                                    </p:set>
                                  </p:childTnLst>
                                </p:cTn>
                              </p:par>
                              <p:par>
                                <p:cTn id="24" presetID="10" presetClass="exit" presetSubtype="0" fill="hold" grpId="1" nodeType="withEffect">
                                  <p:stCondLst>
                                    <p:cond delay="0"/>
                                  </p:stCondLst>
                                  <p:childTnLst>
                                    <p:animEffect transition="out" filter="fade">
                                      <p:cBhvr>
                                        <p:cTn id="25" dur="500"/>
                                        <p:tgtEl>
                                          <p:spTgt spid="8"/>
                                        </p:tgtEl>
                                      </p:cBhvr>
                                    </p:animEffect>
                                    <p:set>
                                      <p:cBhvr>
                                        <p:cTn id="26" dur="1" fill="hold">
                                          <p:stCondLst>
                                            <p:cond delay="499"/>
                                          </p:stCondLst>
                                        </p:cTn>
                                        <p:tgtEl>
                                          <p:spTgt spid="8"/>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xit" presetSubtype="0" fill="hold" grpId="1" nodeType="withEffect">
                                  <p:stCondLst>
                                    <p:cond delay="0"/>
                                  </p:stCondLst>
                                  <p:childTnLst>
                                    <p:animEffect transition="out" filter="fade">
                                      <p:cBhvr>
                                        <p:cTn id="33" dur="500"/>
                                        <p:tgtEl>
                                          <p:spTgt spid="10"/>
                                        </p:tgtEl>
                                      </p:cBhvr>
                                    </p:animEffect>
                                    <p:set>
                                      <p:cBhvr>
                                        <p:cTn id="34" dur="1" fill="hold">
                                          <p:stCondLst>
                                            <p:cond delay="499"/>
                                          </p:stCondLst>
                                        </p:cTn>
                                        <p:tgtEl>
                                          <p:spTgt spid="10"/>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500"/>
                                        <p:tgtEl>
                                          <p:spTgt spid="9"/>
                                        </p:tgtEl>
                                      </p:cBhvr>
                                    </p:animEffect>
                                    <p:set>
                                      <p:cBhvr>
                                        <p:cTn id="37"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8" grpId="1" animBg="1"/>
      <p:bldP spid="9" grpId="0" animBg="1"/>
      <p:bldP spid="9" grpId="1" animBg="1"/>
      <p:bldP spid="10" grpId="0" animBg="1"/>
      <p:bldP spid="10"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Adding Callouts and Marker Lines</a:t>
            </a:r>
          </a:p>
        </p:txBody>
      </p:sp>
      <p:sp>
        <p:nvSpPr>
          <p:cNvPr id="4" name="Rectangle 3"/>
          <p:cNvSpPr txBox="1">
            <a:spLocks noChangeArrowheads="1"/>
          </p:cNvSpPr>
          <p:nvPr/>
        </p:nvSpPr>
        <p:spPr>
          <a:xfrm>
            <a:off x="816864" y="1676400"/>
            <a:ext cx="5279136" cy="4589489"/>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lnSpc>
                <a:spcPct val="90000"/>
              </a:lnSpc>
            </a:pPr>
            <a:r>
              <a:rPr lang="en-US" sz="2400" dirty="0"/>
              <a:t>Add a Callout</a:t>
            </a:r>
          </a:p>
          <a:p>
            <a:pPr lvl="1">
              <a:lnSpc>
                <a:spcPct val="90000"/>
              </a:lnSpc>
            </a:pPr>
            <a:r>
              <a:rPr lang="en-US" sz="2000" dirty="0"/>
              <a:t>Right-click </a:t>
            </a:r>
            <a:r>
              <a:rPr lang="en-US" sz="2000" b="1" i="1" dirty="0"/>
              <a:t>on curve</a:t>
            </a:r>
            <a:r>
              <a:rPr lang="en-US" sz="2000" dirty="0"/>
              <a:t> using select tool.</a:t>
            </a:r>
          </a:p>
          <a:p>
            <a:pPr lvl="1">
              <a:lnSpc>
                <a:spcPct val="90000"/>
              </a:lnSpc>
            </a:pPr>
            <a:r>
              <a:rPr lang="en-US" sz="2000" dirty="0"/>
              <a:t>Select “Add Callout” from the menu.</a:t>
            </a:r>
          </a:p>
          <a:p>
            <a:pPr lvl="1">
              <a:lnSpc>
                <a:spcPct val="90000"/>
              </a:lnSpc>
            </a:pPr>
            <a:r>
              <a:rPr lang="en-US" sz="2000" dirty="0"/>
              <a:t>Enter info on Callout dialog.</a:t>
            </a:r>
          </a:p>
          <a:p>
            <a:pPr lvl="1">
              <a:lnSpc>
                <a:spcPct val="90000"/>
              </a:lnSpc>
            </a:pPr>
            <a:r>
              <a:rPr lang="en-US" sz="2000" dirty="0"/>
              <a:t>The callout will be place at the point you clicked.  You cannot move the callout once placed (but you can delete it and make another one).</a:t>
            </a:r>
          </a:p>
        </p:txBody>
      </p:sp>
      <p:pic>
        <p:nvPicPr>
          <p:cNvPr id="9" name="Picture 8">
            <a:extLst>
              <a:ext uri="{FF2B5EF4-FFF2-40B4-BE49-F238E27FC236}">
                <a16:creationId xmlns:a16="http://schemas.microsoft.com/office/drawing/2014/main" id="{5E050159-C64D-5015-D9E4-C6A955BD2BDB}"/>
              </a:ext>
            </a:extLst>
          </p:cNvPr>
          <p:cNvPicPr>
            <a:picLocks noChangeAspect="1"/>
          </p:cNvPicPr>
          <p:nvPr/>
        </p:nvPicPr>
        <p:blipFill>
          <a:blip r:embed="rId3"/>
          <a:stretch>
            <a:fillRect/>
          </a:stretch>
        </p:blipFill>
        <p:spPr>
          <a:xfrm>
            <a:off x="6387511" y="1236682"/>
            <a:ext cx="3536198" cy="1879600"/>
          </a:xfrm>
          <a:prstGeom prst="rect">
            <a:avLst/>
          </a:prstGeom>
          <a:ln w="6350">
            <a:solidFill>
              <a:schemeClr val="tx1"/>
            </a:solidFill>
          </a:ln>
        </p:spPr>
      </p:pic>
      <p:pic>
        <p:nvPicPr>
          <p:cNvPr id="3" name="Picture 2">
            <a:extLst>
              <a:ext uri="{FF2B5EF4-FFF2-40B4-BE49-F238E27FC236}">
                <a16:creationId xmlns:a16="http://schemas.microsoft.com/office/drawing/2014/main" id="{FE87E0C3-00E8-75C4-8923-0E7B26171A71}"/>
              </a:ext>
            </a:extLst>
          </p:cNvPr>
          <p:cNvPicPr>
            <a:picLocks noChangeAspect="1"/>
          </p:cNvPicPr>
          <p:nvPr/>
        </p:nvPicPr>
        <p:blipFill>
          <a:blip r:embed="rId4"/>
          <a:stretch>
            <a:fillRect/>
          </a:stretch>
        </p:blipFill>
        <p:spPr>
          <a:xfrm>
            <a:off x="6387511" y="3300948"/>
            <a:ext cx="3854629" cy="3363202"/>
          </a:xfrm>
          <a:prstGeom prst="rect">
            <a:avLst/>
          </a:prstGeom>
          <a:ln w="6350">
            <a:solidFill>
              <a:schemeClr val="tx1"/>
            </a:solidFill>
          </a:ln>
        </p:spPr>
      </p:pic>
      <p:sp>
        <p:nvSpPr>
          <p:cNvPr id="6" name="Text Box 7">
            <a:extLst>
              <a:ext uri="{FF2B5EF4-FFF2-40B4-BE49-F238E27FC236}">
                <a16:creationId xmlns:a16="http://schemas.microsoft.com/office/drawing/2014/main" id="{607F964F-59B4-6B0C-8D3F-3F0F4C37B4FD}"/>
              </a:ext>
            </a:extLst>
          </p:cNvPr>
          <p:cNvSpPr txBox="1">
            <a:spLocks noChangeArrowheads="1"/>
          </p:cNvSpPr>
          <p:nvPr/>
        </p:nvSpPr>
        <p:spPr bwMode="auto">
          <a:xfrm>
            <a:off x="10381955" y="3429000"/>
            <a:ext cx="1306109" cy="369332"/>
          </a:xfrm>
          <a:prstGeom prst="rect">
            <a:avLst/>
          </a:prstGeom>
          <a:noFill/>
          <a:ln w="9525">
            <a:noFill/>
            <a:miter lim="800000"/>
            <a:headEnd/>
            <a:tailEnd/>
          </a:ln>
        </p:spPr>
        <p:txBody>
          <a:bodyPr wrap="square">
            <a:spAutoFit/>
          </a:bodyPr>
          <a:lstStyle/>
          <a:p>
            <a:r>
              <a:rPr lang="en-US" dirty="0"/>
              <a:t>Callout</a:t>
            </a:r>
          </a:p>
        </p:txBody>
      </p:sp>
      <p:sp>
        <p:nvSpPr>
          <p:cNvPr id="7" name="Line 8">
            <a:extLst>
              <a:ext uri="{FF2B5EF4-FFF2-40B4-BE49-F238E27FC236}">
                <a16:creationId xmlns:a16="http://schemas.microsoft.com/office/drawing/2014/main" id="{F12D2084-0F16-BC67-9940-D33E9D6F596A}"/>
              </a:ext>
            </a:extLst>
          </p:cNvPr>
          <p:cNvSpPr>
            <a:spLocks noChangeShapeType="1"/>
          </p:cNvSpPr>
          <p:nvPr/>
        </p:nvSpPr>
        <p:spPr bwMode="auto">
          <a:xfrm flipH="1">
            <a:off x="8385153" y="3670280"/>
            <a:ext cx="1949694" cy="601727"/>
          </a:xfrm>
          <a:prstGeom prst="line">
            <a:avLst/>
          </a:prstGeom>
          <a:noFill/>
          <a:ln w="19050">
            <a:solidFill>
              <a:srgbClr val="008080"/>
            </a:solidFill>
            <a:miter lim="800000"/>
            <a:headEnd/>
            <a:tailEnd type="triangle" w="med" len="med"/>
          </a:ln>
        </p:spPr>
        <p:txBody>
          <a:bodyPr wrap="none"/>
          <a:lstStyle/>
          <a:p>
            <a:endParaRPr lang="en-US"/>
          </a:p>
        </p:txBody>
      </p:sp>
    </p:spTree>
    <p:extLst>
      <p:ext uri="{BB962C8B-B14F-4D97-AF65-F5344CB8AC3E}">
        <p14:creationId xmlns:p14="http://schemas.microsoft.com/office/powerpoint/2010/main" val="19349322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Adding Callouts and Marker Lines</a:t>
            </a:r>
          </a:p>
        </p:txBody>
      </p:sp>
      <p:sp>
        <p:nvSpPr>
          <p:cNvPr id="4" name="Rectangle 3"/>
          <p:cNvSpPr txBox="1">
            <a:spLocks noChangeArrowheads="1"/>
          </p:cNvSpPr>
          <p:nvPr/>
        </p:nvSpPr>
        <p:spPr>
          <a:xfrm>
            <a:off x="6347520" y="1036776"/>
            <a:ext cx="5279136" cy="4675986"/>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marL="365760" lvl="1" indent="0">
              <a:lnSpc>
                <a:spcPct val="90000"/>
              </a:lnSpc>
              <a:buNone/>
            </a:pPr>
            <a:endParaRPr lang="en-US" sz="2000" dirty="0"/>
          </a:p>
          <a:p>
            <a:pPr>
              <a:lnSpc>
                <a:spcPct val="90000"/>
              </a:lnSpc>
            </a:pPr>
            <a:r>
              <a:rPr lang="en-US" sz="2400" dirty="0"/>
              <a:t>Add a Marker Line</a:t>
            </a:r>
          </a:p>
          <a:p>
            <a:pPr lvl="1">
              <a:lnSpc>
                <a:spcPct val="90000"/>
              </a:lnSpc>
            </a:pPr>
            <a:r>
              <a:rPr lang="en-US" sz="2000" dirty="0"/>
              <a:t>Right-click </a:t>
            </a:r>
            <a:r>
              <a:rPr lang="en-US" sz="2000" b="1" i="1" dirty="0"/>
              <a:t>in viewport</a:t>
            </a:r>
            <a:r>
              <a:rPr lang="en-US" sz="2000" dirty="0"/>
              <a:t> using select tool.</a:t>
            </a:r>
          </a:p>
          <a:p>
            <a:pPr lvl="1">
              <a:lnSpc>
                <a:spcPct val="90000"/>
              </a:lnSpc>
            </a:pPr>
            <a:r>
              <a:rPr lang="en-US" sz="2000" dirty="0"/>
              <a:t>Select “Add </a:t>
            </a:r>
            <a:r>
              <a:rPr lang="en-US" sz="2000" dirty="0" err="1"/>
              <a:t>Marker</a:t>
            </a:r>
            <a:r>
              <a:rPr lang="en-US" sz="2000" dirty="0" err="1">
                <a:sym typeface="Wingdings" panose="05000000000000000000" pitchFamily="2" charset="2"/>
              </a:rPr>
              <a:t>On</a:t>
            </a:r>
            <a:r>
              <a:rPr lang="en-US" sz="2000" dirty="0">
                <a:sym typeface="Wingdings" panose="05000000000000000000" pitchFamily="2" charset="2"/>
              </a:rPr>
              <a:t> ...-Axis” from menu.</a:t>
            </a:r>
            <a:endParaRPr lang="en-US" sz="2000" dirty="0"/>
          </a:p>
          <a:p>
            <a:pPr lvl="1">
              <a:lnSpc>
                <a:spcPct val="90000"/>
              </a:lnSpc>
            </a:pPr>
            <a:r>
              <a:rPr lang="en-US" sz="2000" dirty="0"/>
              <a:t>Enter info on marker dialog.</a:t>
            </a:r>
          </a:p>
          <a:p>
            <a:pPr lvl="1">
              <a:lnSpc>
                <a:spcPct val="90000"/>
              </a:lnSpc>
            </a:pPr>
            <a:r>
              <a:rPr lang="en-US" sz="2000" dirty="0"/>
              <a:t>Marker line will be placed at the location you selected, but you can edit that.</a:t>
            </a:r>
          </a:p>
        </p:txBody>
      </p:sp>
      <p:pic>
        <p:nvPicPr>
          <p:cNvPr id="13" name="Picture 12">
            <a:extLst>
              <a:ext uri="{FF2B5EF4-FFF2-40B4-BE49-F238E27FC236}">
                <a16:creationId xmlns:a16="http://schemas.microsoft.com/office/drawing/2014/main" id="{3BDDF6EA-31F6-2F8B-002F-8F4E8DF7773C}"/>
              </a:ext>
            </a:extLst>
          </p:cNvPr>
          <p:cNvPicPr>
            <a:picLocks noChangeAspect="1"/>
          </p:cNvPicPr>
          <p:nvPr/>
        </p:nvPicPr>
        <p:blipFill>
          <a:blip r:embed="rId3"/>
          <a:stretch>
            <a:fillRect/>
          </a:stretch>
        </p:blipFill>
        <p:spPr>
          <a:xfrm>
            <a:off x="6835886" y="4650949"/>
            <a:ext cx="2419688" cy="1314633"/>
          </a:xfrm>
          <a:prstGeom prst="rect">
            <a:avLst/>
          </a:prstGeom>
          <a:ln w="6350">
            <a:solidFill>
              <a:schemeClr val="tx1"/>
            </a:solidFill>
          </a:ln>
        </p:spPr>
      </p:pic>
      <p:pic>
        <p:nvPicPr>
          <p:cNvPr id="3" name="Picture 2">
            <a:extLst>
              <a:ext uri="{FF2B5EF4-FFF2-40B4-BE49-F238E27FC236}">
                <a16:creationId xmlns:a16="http://schemas.microsoft.com/office/drawing/2014/main" id="{F31D200E-09C7-0716-C115-FAEFDA7CDF1F}"/>
              </a:ext>
            </a:extLst>
          </p:cNvPr>
          <p:cNvPicPr>
            <a:picLocks noChangeAspect="1"/>
          </p:cNvPicPr>
          <p:nvPr/>
        </p:nvPicPr>
        <p:blipFill>
          <a:blip r:embed="rId4"/>
          <a:stretch>
            <a:fillRect/>
          </a:stretch>
        </p:blipFill>
        <p:spPr>
          <a:xfrm>
            <a:off x="1763689" y="2147848"/>
            <a:ext cx="4178307" cy="3645614"/>
          </a:xfrm>
          <a:prstGeom prst="rect">
            <a:avLst/>
          </a:prstGeom>
          <a:ln w="6350">
            <a:solidFill>
              <a:schemeClr val="tx1"/>
            </a:solidFill>
          </a:ln>
        </p:spPr>
      </p:pic>
      <p:sp>
        <p:nvSpPr>
          <p:cNvPr id="5" name="Text Box 6">
            <a:extLst>
              <a:ext uri="{FF2B5EF4-FFF2-40B4-BE49-F238E27FC236}">
                <a16:creationId xmlns:a16="http://schemas.microsoft.com/office/drawing/2014/main" id="{D9D5DF4B-ABA3-E34C-8D51-7E39A6121761}"/>
              </a:ext>
            </a:extLst>
          </p:cNvPr>
          <p:cNvSpPr txBox="1">
            <a:spLocks noChangeArrowheads="1"/>
          </p:cNvSpPr>
          <p:nvPr/>
        </p:nvSpPr>
        <p:spPr bwMode="auto">
          <a:xfrm>
            <a:off x="297126" y="3241654"/>
            <a:ext cx="1145346" cy="646331"/>
          </a:xfrm>
          <a:prstGeom prst="rect">
            <a:avLst/>
          </a:prstGeom>
          <a:noFill/>
          <a:ln w="9525">
            <a:noFill/>
            <a:miter lim="800000"/>
            <a:headEnd/>
            <a:tailEnd/>
          </a:ln>
        </p:spPr>
        <p:txBody>
          <a:bodyPr wrap="square">
            <a:spAutoFit/>
          </a:bodyPr>
          <a:lstStyle/>
          <a:p>
            <a:r>
              <a:rPr lang="en-US" dirty="0"/>
              <a:t>Marker Lines</a:t>
            </a:r>
          </a:p>
        </p:txBody>
      </p:sp>
      <p:sp>
        <p:nvSpPr>
          <p:cNvPr id="8" name="Line 9">
            <a:extLst>
              <a:ext uri="{FF2B5EF4-FFF2-40B4-BE49-F238E27FC236}">
                <a16:creationId xmlns:a16="http://schemas.microsoft.com/office/drawing/2014/main" id="{1E3440C5-770B-D768-8BD9-73E65EE81678}"/>
              </a:ext>
            </a:extLst>
          </p:cNvPr>
          <p:cNvSpPr>
            <a:spLocks noChangeShapeType="1"/>
          </p:cNvSpPr>
          <p:nvPr/>
        </p:nvSpPr>
        <p:spPr bwMode="auto">
          <a:xfrm>
            <a:off x="1133349" y="3659690"/>
            <a:ext cx="2502730" cy="456590"/>
          </a:xfrm>
          <a:prstGeom prst="line">
            <a:avLst/>
          </a:prstGeom>
          <a:noFill/>
          <a:ln w="19050">
            <a:solidFill>
              <a:srgbClr val="008080"/>
            </a:solidFill>
            <a:miter lim="800000"/>
            <a:headEnd/>
            <a:tailEnd type="triangle" w="med" len="med"/>
          </a:ln>
        </p:spPr>
        <p:txBody>
          <a:bodyPr wrap="none"/>
          <a:lstStyle/>
          <a:p>
            <a:endParaRPr lang="en-US"/>
          </a:p>
        </p:txBody>
      </p:sp>
      <p:sp>
        <p:nvSpPr>
          <p:cNvPr id="10" name="Line 10">
            <a:extLst>
              <a:ext uri="{FF2B5EF4-FFF2-40B4-BE49-F238E27FC236}">
                <a16:creationId xmlns:a16="http://schemas.microsoft.com/office/drawing/2014/main" id="{B67B9514-87C0-1124-E8B5-E8CD62874913}"/>
              </a:ext>
            </a:extLst>
          </p:cNvPr>
          <p:cNvSpPr>
            <a:spLocks noChangeShapeType="1"/>
          </p:cNvSpPr>
          <p:nvPr/>
        </p:nvSpPr>
        <p:spPr bwMode="auto">
          <a:xfrm flipV="1">
            <a:off x="1133349" y="3619426"/>
            <a:ext cx="2502730" cy="40264"/>
          </a:xfrm>
          <a:prstGeom prst="line">
            <a:avLst/>
          </a:prstGeom>
          <a:noFill/>
          <a:ln w="19050">
            <a:solidFill>
              <a:srgbClr val="008080"/>
            </a:solidFill>
            <a:miter lim="800000"/>
            <a:headEnd/>
            <a:tailEnd type="triangle" w="med" len="med"/>
          </a:ln>
        </p:spPr>
        <p:txBody>
          <a:bodyPr wrap="none"/>
          <a:lstStyle/>
          <a:p>
            <a:endParaRPr lang="en-US"/>
          </a:p>
        </p:txBody>
      </p:sp>
    </p:spTree>
    <p:extLst>
      <p:ext uri="{BB962C8B-B14F-4D97-AF65-F5344CB8AC3E}">
        <p14:creationId xmlns:p14="http://schemas.microsoft.com/office/powerpoint/2010/main" val="6564253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CFA160E-1493-82CD-19C3-FE6B4F6C14DF}"/>
              </a:ext>
            </a:extLst>
          </p:cNvPr>
          <p:cNvPicPr>
            <a:picLocks noChangeAspect="1"/>
          </p:cNvPicPr>
          <p:nvPr/>
        </p:nvPicPr>
        <p:blipFill>
          <a:blip r:embed="rId3"/>
          <a:stretch>
            <a:fillRect/>
          </a:stretch>
        </p:blipFill>
        <p:spPr>
          <a:xfrm>
            <a:off x="3739709" y="1694591"/>
            <a:ext cx="5539104" cy="4832923"/>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Plot With Callout and Marker Lines</a:t>
            </a:r>
          </a:p>
        </p:txBody>
      </p:sp>
      <p:sp>
        <p:nvSpPr>
          <p:cNvPr id="5" name="Text Box 6"/>
          <p:cNvSpPr txBox="1">
            <a:spLocks noChangeArrowheads="1"/>
          </p:cNvSpPr>
          <p:nvPr/>
        </p:nvSpPr>
        <p:spPr bwMode="auto">
          <a:xfrm>
            <a:off x="1648178" y="3532542"/>
            <a:ext cx="1518364" cy="369332"/>
          </a:xfrm>
          <a:prstGeom prst="rect">
            <a:avLst/>
          </a:prstGeom>
          <a:noFill/>
          <a:ln w="9525">
            <a:noFill/>
            <a:miter lim="800000"/>
            <a:headEnd/>
            <a:tailEnd/>
          </a:ln>
        </p:spPr>
        <p:txBody>
          <a:bodyPr wrap="none">
            <a:spAutoFit/>
          </a:bodyPr>
          <a:lstStyle/>
          <a:p>
            <a:r>
              <a:rPr lang="en-US" dirty="0"/>
              <a:t>Marker Lines</a:t>
            </a:r>
          </a:p>
        </p:txBody>
      </p:sp>
      <p:sp>
        <p:nvSpPr>
          <p:cNvPr id="6" name="Text Box 7"/>
          <p:cNvSpPr txBox="1">
            <a:spLocks noChangeArrowheads="1"/>
          </p:cNvSpPr>
          <p:nvPr/>
        </p:nvSpPr>
        <p:spPr bwMode="auto">
          <a:xfrm>
            <a:off x="9385008" y="2310372"/>
            <a:ext cx="902811" cy="369332"/>
          </a:xfrm>
          <a:prstGeom prst="rect">
            <a:avLst/>
          </a:prstGeom>
          <a:noFill/>
          <a:ln w="9525">
            <a:noFill/>
            <a:miter lim="800000"/>
            <a:headEnd/>
            <a:tailEnd/>
          </a:ln>
        </p:spPr>
        <p:txBody>
          <a:bodyPr wrap="none">
            <a:spAutoFit/>
          </a:bodyPr>
          <a:lstStyle/>
          <a:p>
            <a:r>
              <a:rPr lang="en-US" dirty="0"/>
              <a:t>Callout</a:t>
            </a:r>
          </a:p>
        </p:txBody>
      </p:sp>
      <p:sp>
        <p:nvSpPr>
          <p:cNvPr id="7" name="Line 8"/>
          <p:cNvSpPr>
            <a:spLocks noChangeShapeType="1"/>
          </p:cNvSpPr>
          <p:nvPr/>
        </p:nvSpPr>
        <p:spPr bwMode="auto">
          <a:xfrm flipH="1">
            <a:off x="7003313" y="2493336"/>
            <a:ext cx="2417135" cy="866552"/>
          </a:xfrm>
          <a:prstGeom prst="line">
            <a:avLst/>
          </a:prstGeom>
          <a:noFill/>
          <a:ln w="19050">
            <a:solidFill>
              <a:srgbClr val="008080"/>
            </a:solidFill>
            <a:miter lim="800000"/>
            <a:headEnd/>
            <a:tailEnd type="triangle" w="med" len="med"/>
          </a:ln>
        </p:spPr>
        <p:txBody>
          <a:bodyPr wrap="none"/>
          <a:lstStyle/>
          <a:p>
            <a:endParaRPr lang="en-US"/>
          </a:p>
        </p:txBody>
      </p:sp>
      <p:sp>
        <p:nvSpPr>
          <p:cNvPr id="8" name="Line 9"/>
          <p:cNvSpPr>
            <a:spLocks noChangeShapeType="1"/>
          </p:cNvSpPr>
          <p:nvPr/>
        </p:nvSpPr>
        <p:spPr bwMode="auto">
          <a:xfrm>
            <a:off x="3082978" y="3747780"/>
            <a:ext cx="3317823" cy="611861"/>
          </a:xfrm>
          <a:prstGeom prst="line">
            <a:avLst/>
          </a:prstGeom>
          <a:noFill/>
          <a:ln w="19050">
            <a:solidFill>
              <a:srgbClr val="008080"/>
            </a:solidFill>
            <a:miter lim="800000"/>
            <a:headEnd/>
            <a:tailEnd type="triangle" w="med" len="med"/>
          </a:ln>
        </p:spPr>
        <p:txBody>
          <a:bodyPr wrap="none"/>
          <a:lstStyle/>
          <a:p>
            <a:endParaRPr lang="en-US"/>
          </a:p>
        </p:txBody>
      </p:sp>
      <p:sp>
        <p:nvSpPr>
          <p:cNvPr id="9" name="Line 10"/>
          <p:cNvSpPr>
            <a:spLocks noChangeShapeType="1"/>
          </p:cNvSpPr>
          <p:nvPr/>
        </p:nvSpPr>
        <p:spPr bwMode="auto">
          <a:xfrm flipV="1">
            <a:off x="3082978" y="3693823"/>
            <a:ext cx="3317823" cy="53956"/>
          </a:xfrm>
          <a:prstGeom prst="line">
            <a:avLst/>
          </a:prstGeom>
          <a:noFill/>
          <a:ln w="19050">
            <a:solidFill>
              <a:srgbClr val="008080"/>
            </a:solidFill>
            <a:miter lim="800000"/>
            <a:headEnd/>
            <a:tailEnd type="triangle" w="med" len="med"/>
          </a:ln>
        </p:spPr>
        <p:txBody>
          <a:bodyPr wrap="none"/>
          <a:lstStyle/>
          <a:p>
            <a:endParaRPr lang="en-US"/>
          </a:p>
        </p:txBody>
      </p:sp>
    </p:spTree>
    <p:extLst>
      <p:ext uri="{BB962C8B-B14F-4D97-AF65-F5344CB8AC3E}">
        <p14:creationId xmlns:p14="http://schemas.microsoft.com/office/powerpoint/2010/main" val="36762331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CFA160E-1493-82CD-19C3-FE6B4F6C14DF}"/>
              </a:ext>
            </a:extLst>
          </p:cNvPr>
          <p:cNvPicPr>
            <a:picLocks noChangeAspect="1"/>
          </p:cNvPicPr>
          <p:nvPr/>
        </p:nvPicPr>
        <p:blipFill>
          <a:blip r:embed="rId3"/>
          <a:stretch>
            <a:fillRect/>
          </a:stretch>
        </p:blipFill>
        <p:spPr>
          <a:xfrm>
            <a:off x="3482912" y="1480407"/>
            <a:ext cx="5539104" cy="4832923"/>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Plot With Callout and Marker Lines</a:t>
            </a:r>
          </a:p>
        </p:txBody>
      </p:sp>
      <p:pic>
        <p:nvPicPr>
          <p:cNvPr id="4" name="Picture 3">
            <a:extLst>
              <a:ext uri="{FF2B5EF4-FFF2-40B4-BE49-F238E27FC236}">
                <a16:creationId xmlns:a16="http://schemas.microsoft.com/office/drawing/2014/main" id="{09761CB9-1772-CF74-9D88-030F665D943C}"/>
              </a:ext>
            </a:extLst>
          </p:cNvPr>
          <p:cNvPicPr>
            <a:picLocks noChangeAspect="1"/>
          </p:cNvPicPr>
          <p:nvPr/>
        </p:nvPicPr>
        <p:blipFill>
          <a:blip r:embed="rId4"/>
          <a:stretch>
            <a:fillRect/>
          </a:stretch>
        </p:blipFill>
        <p:spPr>
          <a:xfrm>
            <a:off x="6591472" y="2129956"/>
            <a:ext cx="1253213" cy="596768"/>
          </a:xfrm>
          <a:prstGeom prst="rect">
            <a:avLst/>
          </a:prstGeom>
        </p:spPr>
      </p:pic>
      <p:pic>
        <p:nvPicPr>
          <p:cNvPr id="13" name="Picture 12">
            <a:extLst>
              <a:ext uri="{FF2B5EF4-FFF2-40B4-BE49-F238E27FC236}">
                <a16:creationId xmlns:a16="http://schemas.microsoft.com/office/drawing/2014/main" id="{09E098E2-E63A-6B99-63AE-62CB86648276}"/>
              </a:ext>
            </a:extLst>
          </p:cNvPr>
          <p:cNvPicPr>
            <a:picLocks noChangeAspect="1"/>
          </p:cNvPicPr>
          <p:nvPr/>
        </p:nvPicPr>
        <p:blipFill>
          <a:blip r:embed="rId5"/>
          <a:stretch>
            <a:fillRect/>
          </a:stretch>
        </p:blipFill>
        <p:spPr>
          <a:xfrm>
            <a:off x="7186531" y="5997985"/>
            <a:ext cx="1109955" cy="830210"/>
          </a:xfrm>
          <a:prstGeom prst="rect">
            <a:avLst/>
          </a:prstGeom>
        </p:spPr>
      </p:pic>
      <p:sp>
        <p:nvSpPr>
          <p:cNvPr id="16" name="Star: 8 Points 15">
            <a:extLst>
              <a:ext uri="{FF2B5EF4-FFF2-40B4-BE49-F238E27FC236}">
                <a16:creationId xmlns:a16="http://schemas.microsoft.com/office/drawing/2014/main" id="{B7D3D5E4-F98B-3007-FC72-67E20EEC7DE1}"/>
              </a:ext>
            </a:extLst>
          </p:cNvPr>
          <p:cNvSpPr/>
          <p:nvPr/>
        </p:nvSpPr>
        <p:spPr>
          <a:xfrm>
            <a:off x="6529689" y="2072291"/>
            <a:ext cx="123568" cy="140044"/>
          </a:xfrm>
          <a:prstGeom prst="star8">
            <a:avLst/>
          </a:prstGeom>
          <a:solidFill>
            <a:schemeClr val="accent6">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chemeClr val="accent6"/>
                </a:solidFill>
              </a:ln>
              <a:solidFill>
                <a:srgbClr val="00B0F0"/>
              </a:solidFill>
            </a:endParaRPr>
          </a:p>
        </p:txBody>
      </p:sp>
      <p:sp>
        <p:nvSpPr>
          <p:cNvPr id="17" name="Star: 8 Points 16">
            <a:extLst>
              <a:ext uri="{FF2B5EF4-FFF2-40B4-BE49-F238E27FC236}">
                <a16:creationId xmlns:a16="http://schemas.microsoft.com/office/drawing/2014/main" id="{DF24FBF8-0E2D-E8CD-D000-A11B459E3AB6}"/>
              </a:ext>
            </a:extLst>
          </p:cNvPr>
          <p:cNvSpPr/>
          <p:nvPr/>
        </p:nvSpPr>
        <p:spPr>
          <a:xfrm>
            <a:off x="7124747" y="5927963"/>
            <a:ext cx="123568" cy="140044"/>
          </a:xfrm>
          <a:prstGeom prst="star8">
            <a:avLst/>
          </a:prstGeom>
          <a:solidFill>
            <a:schemeClr val="accent6">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chemeClr val="accent6"/>
                </a:solidFill>
              </a:ln>
              <a:solidFill>
                <a:srgbClr val="00B0F0"/>
              </a:solidFill>
            </a:endParaRPr>
          </a:p>
        </p:txBody>
      </p:sp>
      <p:sp>
        <p:nvSpPr>
          <p:cNvPr id="18" name="Line 10">
            <a:extLst>
              <a:ext uri="{FF2B5EF4-FFF2-40B4-BE49-F238E27FC236}">
                <a16:creationId xmlns:a16="http://schemas.microsoft.com/office/drawing/2014/main" id="{3B60410F-95FF-BE21-8F23-00DC8D9BCC66}"/>
              </a:ext>
            </a:extLst>
          </p:cNvPr>
          <p:cNvSpPr>
            <a:spLocks noChangeShapeType="1"/>
          </p:cNvSpPr>
          <p:nvPr/>
        </p:nvSpPr>
        <p:spPr bwMode="auto">
          <a:xfrm>
            <a:off x="2825579" y="1868749"/>
            <a:ext cx="3765894" cy="273564"/>
          </a:xfrm>
          <a:prstGeom prst="line">
            <a:avLst/>
          </a:prstGeom>
          <a:noFill/>
          <a:ln w="19050">
            <a:solidFill>
              <a:srgbClr val="008080"/>
            </a:solidFill>
            <a:miter lim="800000"/>
            <a:headEnd/>
            <a:tailEnd type="triangle" w="med" len="med"/>
          </a:ln>
        </p:spPr>
        <p:txBody>
          <a:bodyPr wrap="none"/>
          <a:lstStyle/>
          <a:p>
            <a:endParaRPr lang="en-US"/>
          </a:p>
        </p:txBody>
      </p:sp>
      <p:sp>
        <p:nvSpPr>
          <p:cNvPr id="19" name="Line 10">
            <a:extLst>
              <a:ext uri="{FF2B5EF4-FFF2-40B4-BE49-F238E27FC236}">
                <a16:creationId xmlns:a16="http://schemas.microsoft.com/office/drawing/2014/main" id="{E3930C0C-425D-B542-9B3D-7F7204D23375}"/>
              </a:ext>
            </a:extLst>
          </p:cNvPr>
          <p:cNvSpPr>
            <a:spLocks noChangeShapeType="1"/>
          </p:cNvSpPr>
          <p:nvPr/>
        </p:nvSpPr>
        <p:spPr bwMode="auto">
          <a:xfrm flipH="1">
            <a:off x="7186531" y="5393454"/>
            <a:ext cx="3003674" cy="596768"/>
          </a:xfrm>
          <a:prstGeom prst="line">
            <a:avLst/>
          </a:prstGeom>
          <a:noFill/>
          <a:ln w="19050">
            <a:solidFill>
              <a:srgbClr val="008080"/>
            </a:solidFill>
            <a:miter lim="800000"/>
            <a:headEnd/>
            <a:tailEnd type="triangle" w="med" len="med"/>
          </a:ln>
        </p:spPr>
        <p:txBody>
          <a:bodyPr wrap="none"/>
          <a:lstStyle/>
          <a:p>
            <a:endParaRPr lang="en-US"/>
          </a:p>
        </p:txBody>
      </p:sp>
      <p:sp>
        <p:nvSpPr>
          <p:cNvPr id="20" name="TextBox 19">
            <a:extLst>
              <a:ext uri="{FF2B5EF4-FFF2-40B4-BE49-F238E27FC236}">
                <a16:creationId xmlns:a16="http://schemas.microsoft.com/office/drawing/2014/main" id="{65526262-7EFD-7016-4367-0E77B6DAE2D8}"/>
              </a:ext>
            </a:extLst>
          </p:cNvPr>
          <p:cNvSpPr txBox="1"/>
          <p:nvPr/>
        </p:nvSpPr>
        <p:spPr>
          <a:xfrm>
            <a:off x="1482812" y="1483625"/>
            <a:ext cx="1342767" cy="646331"/>
          </a:xfrm>
          <a:prstGeom prst="rect">
            <a:avLst/>
          </a:prstGeom>
          <a:noFill/>
        </p:spPr>
        <p:txBody>
          <a:bodyPr wrap="square" rtlCol="0">
            <a:spAutoFit/>
          </a:bodyPr>
          <a:lstStyle/>
          <a:p>
            <a:r>
              <a:rPr lang="en-US" dirty="0"/>
              <a:t>Right Click Title Area</a:t>
            </a:r>
          </a:p>
        </p:txBody>
      </p:sp>
      <p:sp>
        <p:nvSpPr>
          <p:cNvPr id="21" name="TextBox 20">
            <a:extLst>
              <a:ext uri="{FF2B5EF4-FFF2-40B4-BE49-F238E27FC236}">
                <a16:creationId xmlns:a16="http://schemas.microsoft.com/office/drawing/2014/main" id="{39D8C139-883B-46EE-F7A7-9A0262CE5632}"/>
              </a:ext>
            </a:extLst>
          </p:cNvPr>
          <p:cNvSpPr txBox="1"/>
          <p:nvPr/>
        </p:nvSpPr>
        <p:spPr>
          <a:xfrm>
            <a:off x="10190205" y="5045507"/>
            <a:ext cx="1497859" cy="646331"/>
          </a:xfrm>
          <a:prstGeom prst="rect">
            <a:avLst/>
          </a:prstGeom>
          <a:noFill/>
        </p:spPr>
        <p:txBody>
          <a:bodyPr wrap="square" rtlCol="0">
            <a:spAutoFit/>
          </a:bodyPr>
          <a:lstStyle/>
          <a:p>
            <a:r>
              <a:rPr lang="en-US" dirty="0"/>
              <a:t>Right Click Legend Area</a:t>
            </a:r>
          </a:p>
        </p:txBody>
      </p:sp>
    </p:spTree>
    <p:extLst>
      <p:ext uri="{BB962C8B-B14F-4D97-AF65-F5344CB8AC3E}">
        <p14:creationId xmlns:p14="http://schemas.microsoft.com/office/powerpoint/2010/main" val="13054948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ctr" eaLnBrk="1" hangingPunct="1"/>
            <a:r>
              <a:rPr lang="en-US" sz="3200" dirty="0"/>
              <a:t>Outline</a:t>
            </a:r>
          </a:p>
        </p:txBody>
      </p:sp>
      <p:sp>
        <p:nvSpPr>
          <p:cNvPr id="4099" name="Rectangle 3"/>
          <p:cNvSpPr>
            <a:spLocks noGrp="1" noChangeArrowheads="1"/>
          </p:cNvSpPr>
          <p:nvPr>
            <p:ph sz="quarter" idx="1"/>
          </p:nvPr>
        </p:nvSpPr>
        <p:spPr/>
        <p:txBody>
          <a:bodyPr>
            <a:normAutofit/>
          </a:bodyPr>
          <a:lstStyle/>
          <a:p>
            <a:pPr marL="514350" indent="-514350">
              <a:lnSpc>
                <a:spcPct val="90000"/>
              </a:lnSpc>
              <a:buSzPct val="90000"/>
              <a:buFont typeface="+mj-lt"/>
              <a:buAutoNum type="arabicPeriod"/>
            </a:pPr>
            <a:r>
              <a:rPr lang="en-US" sz="3200" dirty="0"/>
              <a:t>Opening Plots</a:t>
            </a:r>
          </a:p>
          <a:p>
            <a:pPr marL="514350" indent="-514350">
              <a:lnSpc>
                <a:spcPct val="90000"/>
              </a:lnSpc>
              <a:buSzPct val="90000"/>
              <a:buFont typeface="+mj-lt"/>
              <a:buAutoNum type="arabicPeriod"/>
            </a:pPr>
            <a:endParaRPr lang="en-US" sz="1000" dirty="0"/>
          </a:p>
          <a:p>
            <a:pPr marL="514350" indent="-514350">
              <a:lnSpc>
                <a:spcPct val="90000"/>
              </a:lnSpc>
              <a:buSzPct val="90000"/>
              <a:buFont typeface="+mj-lt"/>
              <a:buAutoNum type="arabicPeriod"/>
            </a:pPr>
            <a:r>
              <a:rPr lang="en-US" sz="3200" dirty="0"/>
              <a:t>Plot Components</a:t>
            </a:r>
          </a:p>
          <a:p>
            <a:pPr marL="514350" indent="-514350">
              <a:lnSpc>
                <a:spcPct val="90000"/>
              </a:lnSpc>
              <a:buSzPct val="90000"/>
              <a:buFont typeface="+mj-lt"/>
              <a:buAutoNum type="arabicPeriod"/>
            </a:pPr>
            <a:endParaRPr lang="en-US" sz="1100" dirty="0"/>
          </a:p>
          <a:p>
            <a:pPr marL="514350" indent="-514350">
              <a:lnSpc>
                <a:spcPct val="90000"/>
              </a:lnSpc>
              <a:buSzPct val="90000"/>
              <a:buFont typeface="+mj-lt"/>
              <a:buAutoNum type="arabicPeriod"/>
            </a:pPr>
            <a:r>
              <a:rPr lang="en-US" sz="3200" dirty="0"/>
              <a:t>Customizing Plots</a:t>
            </a:r>
          </a:p>
          <a:p>
            <a:pPr marL="228600" indent="-228600">
              <a:lnSpc>
                <a:spcPct val="90000"/>
              </a:lnSpc>
              <a:buSzPct val="90000"/>
              <a:buFont typeface="+mj-lt"/>
              <a:buAutoNum type="arabicPeriod"/>
            </a:pPr>
            <a:endParaRPr lang="en-US" sz="1000" dirty="0"/>
          </a:p>
          <a:p>
            <a:pPr marL="514350" indent="-514350">
              <a:lnSpc>
                <a:spcPct val="90000"/>
              </a:lnSpc>
              <a:buSzPct val="90000"/>
              <a:buFont typeface="+mj-lt"/>
              <a:buAutoNum type="arabicPeriod"/>
            </a:pPr>
            <a:r>
              <a:rPr lang="en-US" sz="3200" dirty="0"/>
              <a:t>Uses for Scripting</a:t>
            </a:r>
          </a:p>
          <a:p>
            <a:pPr marL="228600" indent="-228600">
              <a:lnSpc>
                <a:spcPct val="90000"/>
              </a:lnSpc>
              <a:buSzPct val="90000"/>
              <a:buFont typeface="+mj-lt"/>
              <a:buAutoNum type="arabicPeriod"/>
            </a:pPr>
            <a:endParaRPr lang="en-US" sz="1000" dirty="0"/>
          </a:p>
          <a:p>
            <a:pPr marL="514350" indent="-514350">
              <a:lnSpc>
                <a:spcPct val="90000"/>
              </a:lnSpc>
              <a:buSzPct val="90000"/>
              <a:buFont typeface="+mj-lt"/>
              <a:buAutoNum type="arabicPeriod"/>
            </a:pPr>
            <a:r>
              <a:rPr lang="en-US" sz="3200" dirty="0"/>
              <a:t>Scripting Components</a:t>
            </a:r>
          </a:p>
          <a:p>
            <a:pPr marL="228600" indent="-228600">
              <a:lnSpc>
                <a:spcPct val="90000"/>
              </a:lnSpc>
              <a:buSzPct val="90000"/>
              <a:buFont typeface="+mj-lt"/>
              <a:buAutoNum type="arabicPeriod"/>
            </a:pPr>
            <a:endParaRPr lang="en-US" sz="1000" dirty="0"/>
          </a:p>
          <a:p>
            <a:pPr marL="514350" indent="-514350">
              <a:lnSpc>
                <a:spcPct val="90000"/>
              </a:lnSpc>
              <a:buSzPct val="90000"/>
              <a:buFont typeface="+mj-lt"/>
              <a:buAutoNum type="arabicPeriod"/>
            </a:pPr>
            <a:r>
              <a:rPr lang="en-US" sz="3200" dirty="0"/>
              <a:t>Scripting Language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0A064CC-380B-8315-4383-4ABCEC4FD77B}"/>
              </a:ext>
            </a:extLst>
          </p:cNvPr>
          <p:cNvPicPr>
            <a:picLocks noChangeAspect="1"/>
          </p:cNvPicPr>
          <p:nvPr/>
        </p:nvPicPr>
        <p:blipFill>
          <a:blip r:embed="rId3"/>
          <a:stretch>
            <a:fillRect/>
          </a:stretch>
        </p:blipFill>
        <p:spPr>
          <a:xfrm>
            <a:off x="6301654" y="3150671"/>
            <a:ext cx="3908845" cy="3583661"/>
          </a:xfrm>
          <a:prstGeom prst="rect">
            <a:avLst/>
          </a:prstGeom>
          <a:ln w="6350">
            <a:solidFill>
              <a:schemeClr val="tx1"/>
            </a:solidFill>
          </a:ln>
        </p:spPr>
      </p:pic>
      <p:pic>
        <p:nvPicPr>
          <p:cNvPr id="4" name="Picture 3">
            <a:extLst>
              <a:ext uri="{FF2B5EF4-FFF2-40B4-BE49-F238E27FC236}">
                <a16:creationId xmlns:a16="http://schemas.microsoft.com/office/drawing/2014/main" id="{D83485F2-F74A-7A68-FAB3-8FFFAEA8E462}"/>
              </a:ext>
            </a:extLst>
          </p:cNvPr>
          <p:cNvPicPr>
            <a:picLocks noChangeAspect="1"/>
          </p:cNvPicPr>
          <p:nvPr/>
        </p:nvPicPr>
        <p:blipFill>
          <a:blip r:embed="rId4"/>
          <a:stretch>
            <a:fillRect/>
          </a:stretch>
        </p:blipFill>
        <p:spPr>
          <a:xfrm>
            <a:off x="1749309" y="1817511"/>
            <a:ext cx="4141039" cy="3426817"/>
          </a:xfrm>
          <a:prstGeom prst="rect">
            <a:avLst/>
          </a:prstGeom>
          <a:ln w="6350">
            <a:solidFill>
              <a:schemeClr val="accent1"/>
            </a:solidFill>
          </a:ln>
        </p:spPr>
      </p:pic>
      <p:sp>
        <p:nvSpPr>
          <p:cNvPr id="2" name="Title 1"/>
          <p:cNvSpPr>
            <a:spLocks noGrp="1"/>
          </p:cNvSpPr>
          <p:nvPr>
            <p:ph type="title"/>
          </p:nvPr>
        </p:nvSpPr>
        <p:spPr/>
        <p:txBody>
          <a:bodyPr/>
          <a:lstStyle/>
          <a:p>
            <a:pPr algn="ctr"/>
            <a:r>
              <a:rPr lang="en-US" sz="3200" dirty="0"/>
              <a:t>Editing the Title and Legend</a:t>
            </a:r>
          </a:p>
        </p:txBody>
      </p:sp>
      <p:sp>
        <p:nvSpPr>
          <p:cNvPr id="5" name="Rectangle 7"/>
          <p:cNvSpPr txBox="1">
            <a:spLocks noChangeArrowheads="1"/>
          </p:cNvSpPr>
          <p:nvPr/>
        </p:nvSpPr>
        <p:spPr>
          <a:xfrm>
            <a:off x="5959463" y="1556998"/>
            <a:ext cx="4741888" cy="1593673"/>
          </a:xfrm>
          <a:prstGeom prst="rect">
            <a:avLst/>
          </a:prstGeom>
        </p:spPr>
        <p:txBody>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r>
              <a:rPr lang="en-US" sz="2000" dirty="0"/>
              <a:t>Adding a Title</a:t>
            </a:r>
          </a:p>
          <a:p>
            <a:pPr lvl="1"/>
            <a:r>
              <a:rPr lang="en-US" sz="1800" dirty="0"/>
              <a:t>Right-click </a:t>
            </a:r>
            <a:r>
              <a:rPr lang="en-US" sz="1800" b="1" i="1" dirty="0"/>
              <a:t>above top viewport</a:t>
            </a:r>
            <a:r>
              <a:rPr lang="en-US" sz="1800" dirty="0"/>
              <a:t> with the select tool</a:t>
            </a:r>
          </a:p>
          <a:p>
            <a:pPr lvl="1"/>
            <a:r>
              <a:rPr lang="en-US" sz="1800" dirty="0"/>
              <a:t>Select “Edit Properties” from the menu.</a:t>
            </a:r>
          </a:p>
          <a:p>
            <a:endParaRPr lang="en-US" sz="2000" dirty="0"/>
          </a:p>
        </p:txBody>
      </p:sp>
      <p:sp>
        <p:nvSpPr>
          <p:cNvPr id="6" name="Rectangle 3"/>
          <p:cNvSpPr txBox="1">
            <a:spLocks noChangeArrowheads="1"/>
          </p:cNvSpPr>
          <p:nvPr/>
        </p:nvSpPr>
        <p:spPr>
          <a:xfrm>
            <a:off x="1749309" y="5467013"/>
            <a:ext cx="4602279" cy="1163637"/>
          </a:xfrm>
          <a:prstGeom prst="rect">
            <a:avLst/>
          </a:prstGeom>
        </p:spPr>
        <p:txBody>
          <a:bodyPr vert="horz">
            <a:normAutofit lnSpcReduction="10000"/>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lnSpc>
                <a:spcPct val="90000"/>
              </a:lnSpc>
            </a:pPr>
            <a:r>
              <a:rPr lang="en-US" sz="2000" dirty="0"/>
              <a:t>Customizing the Legend</a:t>
            </a:r>
          </a:p>
          <a:p>
            <a:pPr lvl="1">
              <a:lnSpc>
                <a:spcPct val="90000"/>
              </a:lnSpc>
            </a:pPr>
            <a:r>
              <a:rPr lang="en-US" sz="1800" dirty="0"/>
              <a:t>Right-click </a:t>
            </a:r>
            <a:r>
              <a:rPr lang="en-US" sz="1800" b="1" i="1" dirty="0"/>
              <a:t>in legend</a:t>
            </a:r>
            <a:r>
              <a:rPr lang="en-US" sz="1800" dirty="0"/>
              <a:t> with select tool</a:t>
            </a:r>
          </a:p>
          <a:p>
            <a:pPr lvl="1">
              <a:lnSpc>
                <a:spcPct val="90000"/>
              </a:lnSpc>
            </a:pPr>
            <a:r>
              <a:rPr lang="en-US" sz="1800" dirty="0"/>
              <a:t>Select “Edit Properties” from the menu.</a:t>
            </a:r>
          </a:p>
        </p:txBody>
      </p:sp>
    </p:spTree>
    <p:extLst>
      <p:ext uri="{BB962C8B-B14F-4D97-AF65-F5344CB8AC3E}">
        <p14:creationId xmlns:p14="http://schemas.microsoft.com/office/powerpoint/2010/main" val="34241110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Plot With Title and Legend Edits</a:t>
            </a:r>
          </a:p>
        </p:txBody>
      </p:sp>
      <p:pic>
        <p:nvPicPr>
          <p:cNvPr id="4" name="Picture 3">
            <a:extLst>
              <a:ext uri="{FF2B5EF4-FFF2-40B4-BE49-F238E27FC236}">
                <a16:creationId xmlns:a16="http://schemas.microsoft.com/office/drawing/2014/main" id="{D623B90C-C081-928A-1DD5-EDCDD131AE32}"/>
              </a:ext>
            </a:extLst>
          </p:cNvPr>
          <p:cNvPicPr>
            <a:picLocks noChangeAspect="1"/>
          </p:cNvPicPr>
          <p:nvPr/>
        </p:nvPicPr>
        <p:blipFill>
          <a:blip r:embed="rId3"/>
          <a:stretch>
            <a:fillRect/>
          </a:stretch>
        </p:blipFill>
        <p:spPr>
          <a:xfrm>
            <a:off x="3238500" y="1563873"/>
            <a:ext cx="5715000" cy="4682067"/>
          </a:xfrm>
          <a:prstGeom prst="rect">
            <a:avLst/>
          </a:prstGeom>
          <a:ln w="6350">
            <a:solidFill>
              <a:schemeClr val="tx1"/>
            </a:solidFill>
          </a:ln>
        </p:spPr>
      </p:pic>
    </p:spTree>
    <p:extLst>
      <p:ext uri="{BB962C8B-B14F-4D97-AF65-F5344CB8AC3E}">
        <p14:creationId xmlns:p14="http://schemas.microsoft.com/office/powerpoint/2010/main" val="18912746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8AB7D8A-C934-5308-0AAA-30B736D694FB}"/>
              </a:ext>
            </a:extLst>
          </p:cNvPr>
          <p:cNvPicPr>
            <a:picLocks noChangeAspect="1"/>
          </p:cNvPicPr>
          <p:nvPr/>
        </p:nvPicPr>
        <p:blipFill>
          <a:blip r:embed="rId3"/>
          <a:stretch>
            <a:fillRect/>
          </a:stretch>
        </p:blipFill>
        <p:spPr>
          <a:xfrm>
            <a:off x="5410200" y="1610508"/>
            <a:ext cx="5182274" cy="4895850"/>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Plot Properties Editor</a:t>
            </a:r>
          </a:p>
        </p:txBody>
      </p:sp>
      <p:sp>
        <p:nvSpPr>
          <p:cNvPr id="4" name="Rectangle 3"/>
          <p:cNvSpPr txBox="1">
            <a:spLocks noChangeArrowheads="1"/>
          </p:cNvSpPr>
          <p:nvPr/>
        </p:nvSpPr>
        <p:spPr>
          <a:xfrm>
            <a:off x="1782764" y="1676400"/>
            <a:ext cx="3627437" cy="2745698"/>
          </a:xfrm>
          <a:prstGeom prst="rect">
            <a:avLst/>
          </a:prstGeom>
        </p:spPr>
        <p:txBody>
          <a:bodyPr vert="horz">
            <a:normAutofit fontScale="92500"/>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r>
              <a:rPr lang="en-US" sz="1800" dirty="0"/>
              <a:t>Select “</a:t>
            </a:r>
            <a:r>
              <a:rPr lang="en-US" sz="1800" dirty="0" err="1"/>
              <a:t>Edit</a:t>
            </a:r>
            <a:r>
              <a:rPr lang="en-US" sz="1800" dirty="0" err="1">
                <a:sym typeface="Wingdings" panose="05000000000000000000" pitchFamily="2" charset="2"/>
              </a:rPr>
              <a:t>Plot</a:t>
            </a:r>
            <a:r>
              <a:rPr lang="en-US" sz="1800" dirty="0">
                <a:sym typeface="Wingdings" panose="05000000000000000000" pitchFamily="2" charset="2"/>
              </a:rPr>
              <a:t> Properties…” from plot menu bar.</a:t>
            </a:r>
          </a:p>
          <a:p>
            <a:r>
              <a:rPr lang="en-US" sz="1800" dirty="0">
                <a:sym typeface="Wingdings" panose="05000000000000000000" pitchFamily="2" charset="2"/>
              </a:rPr>
              <a:t>Editor dialog has same editors as context menus, each in its own tab.</a:t>
            </a:r>
          </a:p>
          <a:p>
            <a:r>
              <a:rPr lang="en-US" sz="1800" dirty="0">
                <a:sym typeface="Wingdings" panose="05000000000000000000" pitchFamily="2" charset="2"/>
              </a:rPr>
              <a:t>Viewport and curve selected from lists.</a:t>
            </a:r>
          </a:p>
          <a:p>
            <a:r>
              <a:rPr lang="en-US" sz="1800" dirty="0">
                <a:sym typeface="Wingdings" panose="05000000000000000000" pitchFamily="2" charset="2"/>
              </a:rPr>
              <a:t>Edits apply only to current plot.</a:t>
            </a:r>
            <a:endParaRPr lang="en-US" sz="1800" dirty="0"/>
          </a:p>
          <a:p>
            <a:pPr lvl="1"/>
            <a:endParaRPr lang="en-US" sz="1600" dirty="0"/>
          </a:p>
        </p:txBody>
      </p:sp>
      <p:sp>
        <p:nvSpPr>
          <p:cNvPr id="5" name="Line 6"/>
          <p:cNvSpPr>
            <a:spLocks noChangeShapeType="1"/>
          </p:cNvSpPr>
          <p:nvPr/>
        </p:nvSpPr>
        <p:spPr bwMode="auto">
          <a:xfrm>
            <a:off x="4590113" y="5047039"/>
            <a:ext cx="685800" cy="0"/>
          </a:xfrm>
          <a:prstGeom prst="line">
            <a:avLst/>
          </a:prstGeom>
          <a:noFill/>
          <a:ln w="57150">
            <a:solidFill>
              <a:srgbClr val="008080"/>
            </a:solidFill>
            <a:miter lim="800000"/>
            <a:headEnd/>
            <a:tailEnd type="triangle" w="med" len="med"/>
          </a:ln>
        </p:spPr>
        <p:txBody>
          <a:bodyPr wrap="none"/>
          <a:lstStyle/>
          <a:p>
            <a:endParaRPr lang="en-US"/>
          </a:p>
        </p:txBody>
      </p:sp>
      <p:pic>
        <p:nvPicPr>
          <p:cNvPr id="12" name="Picture 11">
            <a:extLst>
              <a:ext uri="{FF2B5EF4-FFF2-40B4-BE49-F238E27FC236}">
                <a16:creationId xmlns:a16="http://schemas.microsoft.com/office/drawing/2014/main" id="{35C408B7-0A61-1CD1-86F9-8781C83C8656}"/>
              </a:ext>
            </a:extLst>
          </p:cNvPr>
          <p:cNvPicPr>
            <a:picLocks noChangeAspect="1"/>
          </p:cNvPicPr>
          <p:nvPr/>
        </p:nvPicPr>
        <p:blipFill>
          <a:blip r:embed="rId4"/>
          <a:stretch>
            <a:fillRect/>
          </a:stretch>
        </p:blipFill>
        <p:spPr>
          <a:xfrm>
            <a:off x="2395278" y="4338700"/>
            <a:ext cx="2009949" cy="1416678"/>
          </a:xfrm>
          <a:prstGeom prst="rect">
            <a:avLst/>
          </a:prstGeom>
          <a:ln w="6350">
            <a:solidFill>
              <a:schemeClr val="tx1"/>
            </a:solidFill>
          </a:ln>
        </p:spPr>
      </p:pic>
    </p:spTree>
    <p:extLst>
      <p:ext uri="{BB962C8B-B14F-4D97-AF65-F5344CB8AC3E}">
        <p14:creationId xmlns:p14="http://schemas.microsoft.com/office/powerpoint/2010/main" val="39634096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Templates</a:t>
            </a:r>
          </a:p>
        </p:txBody>
      </p:sp>
      <p:sp>
        <p:nvSpPr>
          <p:cNvPr id="3" name="Content Placeholder 2"/>
          <p:cNvSpPr>
            <a:spLocks noGrp="1"/>
          </p:cNvSpPr>
          <p:nvPr>
            <p:ph sz="quarter" idx="1"/>
          </p:nvPr>
        </p:nvSpPr>
        <p:spPr/>
        <p:txBody>
          <a:bodyPr>
            <a:normAutofit/>
          </a:bodyPr>
          <a:lstStyle/>
          <a:p>
            <a:pPr marL="285750" indent="-285750">
              <a:buFont typeface="Arial" panose="020B0604020202020204" pitchFamily="34" charset="0"/>
              <a:buChar char="•"/>
            </a:pPr>
            <a:r>
              <a:rPr lang="en-US" sz="2000" dirty="0"/>
              <a:t>The current layout and properties of any plot can be save to a template by selecting “</a:t>
            </a:r>
            <a:r>
              <a:rPr lang="en-US" sz="2000" dirty="0" err="1"/>
              <a:t>File</a:t>
            </a:r>
            <a:r>
              <a:rPr lang="en-US" sz="2000" dirty="0" err="1">
                <a:sym typeface="Wingdings" panose="05000000000000000000" pitchFamily="2" charset="2"/>
              </a:rPr>
              <a:t>Save</a:t>
            </a:r>
            <a:r>
              <a:rPr lang="en-US" sz="2000" dirty="0">
                <a:sym typeface="Wingdings" panose="05000000000000000000" pitchFamily="2" charset="2"/>
              </a:rPr>
              <a:t> Template…” from the plot’s menu bar and saving to a template file.</a:t>
            </a:r>
          </a:p>
          <a:p>
            <a:pPr marL="285750" indent="-285750">
              <a:buFont typeface="Arial" panose="020B0604020202020204" pitchFamily="34" charset="0"/>
              <a:buChar char="•"/>
            </a:pPr>
            <a:r>
              <a:rPr lang="en-US" sz="2000" dirty="0">
                <a:sym typeface="Wingdings" panose="05000000000000000000" pitchFamily="2" charset="2"/>
              </a:rPr>
              <a:t>The same layout and properties can later be applied to another plot by selecting “</a:t>
            </a:r>
            <a:r>
              <a:rPr lang="en-US" sz="2000" dirty="0" err="1">
                <a:sym typeface="Wingdings" panose="05000000000000000000" pitchFamily="2" charset="2"/>
              </a:rPr>
              <a:t>FileApply</a:t>
            </a:r>
            <a:r>
              <a:rPr lang="en-US" sz="2000" dirty="0">
                <a:sym typeface="Wingdings" panose="05000000000000000000" pitchFamily="2" charset="2"/>
              </a:rPr>
              <a:t> Template…” from the plot’s menu bar and selecting the previously saved template file.</a:t>
            </a:r>
          </a:p>
          <a:p>
            <a:pPr marL="285750" indent="-285750">
              <a:buFont typeface="Arial" panose="020B0604020202020204" pitchFamily="34" charset="0"/>
              <a:buChar char="•"/>
            </a:pPr>
            <a:r>
              <a:rPr lang="en-US" sz="2000" dirty="0">
                <a:sym typeface="Wingdings" panose="05000000000000000000" pitchFamily="2" charset="2"/>
              </a:rPr>
              <a:t>Templates are intended be applied to plots with the same parameters and number of curves as the plot from which the template was created.</a:t>
            </a:r>
            <a:endParaRPr lang="en-US" sz="2000" dirty="0"/>
          </a:p>
        </p:txBody>
      </p:sp>
    </p:spTree>
    <p:extLst>
      <p:ext uri="{BB962C8B-B14F-4D97-AF65-F5344CB8AC3E}">
        <p14:creationId xmlns:p14="http://schemas.microsoft.com/office/powerpoint/2010/main" val="41004760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Templates in Time Series Icon Layers</a:t>
            </a:r>
          </a:p>
        </p:txBody>
      </p:sp>
      <p:sp>
        <p:nvSpPr>
          <p:cNvPr id="3" name="Content Placeholder 2"/>
          <p:cNvSpPr>
            <a:spLocks noGrp="1"/>
          </p:cNvSpPr>
          <p:nvPr>
            <p:ph sz="quarter" idx="1"/>
          </p:nvPr>
        </p:nvSpPr>
        <p:spPr/>
        <p:txBody>
          <a:bodyPr>
            <a:noAutofit/>
          </a:bodyPr>
          <a:lstStyle/>
          <a:p>
            <a:pPr>
              <a:lnSpc>
                <a:spcPct val="90000"/>
              </a:lnSpc>
            </a:pPr>
            <a:r>
              <a:rPr lang="en-US" sz="2800" dirty="0"/>
              <a:t>A Template can be imposed on a time-series icon layer in order to force icons in that layer to plot their datasets in a fashion different from the default.</a:t>
            </a:r>
          </a:p>
          <a:p>
            <a:pPr lvl="1">
              <a:lnSpc>
                <a:spcPct val="90000"/>
              </a:lnSpc>
            </a:pPr>
            <a:r>
              <a:rPr lang="en-US" sz="2400" dirty="0"/>
              <a:t>From the tab where you want to see the custom plot, plot the icon, modify it to look the way you want, then save the template.</a:t>
            </a:r>
          </a:p>
          <a:p>
            <a:pPr lvl="1">
              <a:lnSpc>
                <a:spcPct val="90000"/>
              </a:lnSpc>
            </a:pPr>
            <a:r>
              <a:rPr lang="en-US" sz="2400" dirty="0"/>
              <a:t>Switch to the Setup tab and open the Map Layers dialog (</a:t>
            </a:r>
            <a:r>
              <a:rPr lang="en-US" sz="2400" dirty="0" err="1"/>
              <a:t>Maps</a:t>
            </a:r>
            <a:r>
              <a:rPr lang="en-US" sz="2400" dirty="0" err="1">
                <a:sym typeface="Wingdings" panose="05000000000000000000" pitchFamily="2" charset="2"/>
              </a:rPr>
              <a:t>Map</a:t>
            </a:r>
            <a:r>
              <a:rPr lang="en-US" sz="2400" dirty="0">
                <a:sym typeface="Wingdings" panose="05000000000000000000" pitchFamily="2" charset="2"/>
              </a:rPr>
              <a:t> Layers…)</a:t>
            </a:r>
            <a:endParaRPr lang="en-US" sz="2400" dirty="0"/>
          </a:p>
          <a:p>
            <a:pPr lvl="1">
              <a:lnSpc>
                <a:spcPct val="90000"/>
              </a:lnSpc>
            </a:pPr>
            <a:r>
              <a:rPr lang="en-US" sz="2400" dirty="0"/>
              <a:t>Expand the Time Series Icons layer, right-click on the desired layer and select Properties from the context menu.</a:t>
            </a:r>
          </a:p>
          <a:p>
            <a:pPr lvl="1">
              <a:lnSpc>
                <a:spcPct val="90000"/>
              </a:lnSpc>
            </a:pPr>
            <a:r>
              <a:rPr lang="en-US" sz="2400" dirty="0"/>
              <a:t>Use the Template tab on the Time Series Icon Layer Properties dialog to select the template.</a:t>
            </a:r>
            <a:endParaRPr lang="en-US" sz="2400" i="1" dirty="0"/>
          </a:p>
        </p:txBody>
      </p:sp>
    </p:spTree>
    <p:extLst>
      <p:ext uri="{BB962C8B-B14F-4D97-AF65-F5344CB8AC3E}">
        <p14:creationId xmlns:p14="http://schemas.microsoft.com/office/powerpoint/2010/main" val="11734037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Templates in Time Series Icon Layers</a:t>
            </a:r>
          </a:p>
        </p:txBody>
      </p:sp>
      <p:sp>
        <p:nvSpPr>
          <p:cNvPr id="7" name="Line 6"/>
          <p:cNvSpPr>
            <a:spLocks noChangeShapeType="1"/>
          </p:cNvSpPr>
          <p:nvPr/>
        </p:nvSpPr>
        <p:spPr bwMode="auto">
          <a:xfrm>
            <a:off x="4955091" y="3661263"/>
            <a:ext cx="685800" cy="0"/>
          </a:xfrm>
          <a:prstGeom prst="line">
            <a:avLst/>
          </a:prstGeom>
          <a:noFill/>
          <a:ln w="57150">
            <a:solidFill>
              <a:srgbClr val="008080"/>
            </a:solidFill>
            <a:miter lim="800000"/>
            <a:headEnd/>
            <a:tailEnd type="triangle" w="med" len="med"/>
          </a:ln>
        </p:spPr>
        <p:txBody>
          <a:bodyPr wrap="none"/>
          <a:lstStyle/>
          <a:p>
            <a:endParaRPr lang="en-US"/>
          </a:p>
        </p:txBody>
      </p:sp>
      <p:pic>
        <p:nvPicPr>
          <p:cNvPr id="4" name="Picture 3">
            <a:extLst>
              <a:ext uri="{FF2B5EF4-FFF2-40B4-BE49-F238E27FC236}">
                <a16:creationId xmlns:a16="http://schemas.microsoft.com/office/drawing/2014/main" id="{0D131461-2832-86E9-F060-82D6C6218F14}"/>
              </a:ext>
            </a:extLst>
          </p:cNvPr>
          <p:cNvPicPr>
            <a:picLocks noChangeAspect="1"/>
          </p:cNvPicPr>
          <p:nvPr/>
        </p:nvPicPr>
        <p:blipFill>
          <a:blip r:embed="rId3"/>
          <a:stretch>
            <a:fillRect/>
          </a:stretch>
        </p:blipFill>
        <p:spPr>
          <a:xfrm>
            <a:off x="2066777" y="2117997"/>
            <a:ext cx="2800741" cy="3086531"/>
          </a:xfrm>
          <a:prstGeom prst="rect">
            <a:avLst/>
          </a:prstGeom>
          <a:ln w="6350">
            <a:solidFill>
              <a:schemeClr val="tx1"/>
            </a:solidFill>
          </a:ln>
        </p:spPr>
      </p:pic>
      <p:pic>
        <p:nvPicPr>
          <p:cNvPr id="9" name="Picture 8">
            <a:extLst>
              <a:ext uri="{FF2B5EF4-FFF2-40B4-BE49-F238E27FC236}">
                <a16:creationId xmlns:a16="http://schemas.microsoft.com/office/drawing/2014/main" id="{DD20C9C7-4760-B719-3157-B1D2A792EB3F}"/>
              </a:ext>
            </a:extLst>
          </p:cNvPr>
          <p:cNvPicPr>
            <a:picLocks noChangeAspect="1"/>
          </p:cNvPicPr>
          <p:nvPr/>
        </p:nvPicPr>
        <p:blipFill>
          <a:blip r:embed="rId4"/>
          <a:stretch>
            <a:fillRect/>
          </a:stretch>
        </p:blipFill>
        <p:spPr>
          <a:xfrm>
            <a:off x="5728466" y="1466121"/>
            <a:ext cx="4568671" cy="4390285"/>
          </a:xfrm>
          <a:prstGeom prst="rect">
            <a:avLst/>
          </a:prstGeom>
          <a:ln w="6350">
            <a:solidFill>
              <a:schemeClr val="tx1"/>
            </a:solidFill>
          </a:ln>
        </p:spPr>
      </p:pic>
    </p:spTree>
    <p:extLst>
      <p:ext uri="{BB962C8B-B14F-4D97-AF65-F5344CB8AC3E}">
        <p14:creationId xmlns:p14="http://schemas.microsoft.com/office/powerpoint/2010/main" val="15520276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Default Plot Properties</a:t>
            </a:r>
          </a:p>
        </p:txBody>
      </p:sp>
      <p:sp>
        <p:nvSpPr>
          <p:cNvPr id="3" name="Content Placeholder 2"/>
          <p:cNvSpPr>
            <a:spLocks noGrp="1"/>
          </p:cNvSpPr>
          <p:nvPr>
            <p:ph sz="quarter" idx="1"/>
          </p:nvPr>
        </p:nvSpPr>
        <p:spPr/>
        <p:txBody>
          <a:bodyPr>
            <a:normAutofit/>
          </a:bodyPr>
          <a:lstStyle/>
          <a:p>
            <a:r>
              <a:rPr lang="en-US" sz="2000" dirty="0"/>
              <a:t>User-editable default plot properties.</a:t>
            </a:r>
          </a:p>
          <a:p>
            <a:r>
              <a:rPr lang="en-US" sz="2000" dirty="0"/>
              <a:t>Specifies properties that will be applied to every future plot (not applied to any open plots).</a:t>
            </a:r>
          </a:p>
          <a:p>
            <a:r>
              <a:rPr lang="en-US" sz="2000" dirty="0"/>
              <a:t>Uses editor dialog that resembles the plot properties editor.</a:t>
            </a:r>
          </a:p>
          <a:p>
            <a:pPr lvl="1"/>
            <a:r>
              <a:rPr lang="en-US" sz="2000" dirty="0"/>
              <a:t>Doesn’t specify default properties for individual curves – these are specified using default line styles.</a:t>
            </a:r>
          </a:p>
          <a:p>
            <a:r>
              <a:rPr lang="en-US" sz="2000" dirty="0"/>
              <a:t>Individual edits cannot be undone, but deleting the data file for a tab restores that tab to program default properties.</a:t>
            </a:r>
          </a:p>
          <a:p>
            <a:r>
              <a:rPr lang="en-US" sz="2000" dirty="0"/>
              <a:t>The current default plot properties can be exported to a zip file, and later be re-imported from the zip file.</a:t>
            </a:r>
          </a:p>
        </p:txBody>
      </p:sp>
    </p:spTree>
    <p:extLst>
      <p:ext uri="{BB962C8B-B14F-4D97-AF65-F5344CB8AC3E}">
        <p14:creationId xmlns:p14="http://schemas.microsoft.com/office/powerpoint/2010/main" val="2878880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Default Plot Properties Editor</a:t>
            </a:r>
          </a:p>
        </p:txBody>
      </p:sp>
      <p:sp>
        <p:nvSpPr>
          <p:cNvPr id="6" name="Line 6"/>
          <p:cNvSpPr>
            <a:spLocks noChangeShapeType="1"/>
          </p:cNvSpPr>
          <p:nvPr/>
        </p:nvSpPr>
        <p:spPr bwMode="auto">
          <a:xfrm>
            <a:off x="4378377" y="3989883"/>
            <a:ext cx="685800" cy="0"/>
          </a:xfrm>
          <a:prstGeom prst="line">
            <a:avLst/>
          </a:prstGeom>
          <a:noFill/>
          <a:ln w="57150">
            <a:solidFill>
              <a:srgbClr val="008080"/>
            </a:solidFill>
            <a:miter lim="800000"/>
            <a:headEnd/>
            <a:tailEnd type="triangle" w="med" len="med"/>
          </a:ln>
        </p:spPr>
        <p:txBody>
          <a:bodyPr wrap="none"/>
          <a:lstStyle/>
          <a:p>
            <a:endParaRPr lang="en-US"/>
          </a:p>
        </p:txBody>
      </p:sp>
      <p:sp>
        <p:nvSpPr>
          <p:cNvPr id="7" name="Rectangle 3"/>
          <p:cNvSpPr txBox="1">
            <a:spLocks noChangeArrowheads="1"/>
          </p:cNvSpPr>
          <p:nvPr/>
        </p:nvSpPr>
        <p:spPr>
          <a:xfrm>
            <a:off x="1782764" y="1676400"/>
            <a:ext cx="3627437" cy="111177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r>
              <a:rPr lang="en-US" sz="1800" dirty="0"/>
              <a:t>Select “Edit </a:t>
            </a:r>
            <a:r>
              <a:rPr lang="en-US" sz="1800" dirty="0">
                <a:sym typeface="Wingdings" panose="05000000000000000000" pitchFamily="2" charset="2"/>
              </a:rPr>
              <a:t>Default Plot Properties…” from plot menu bar.</a:t>
            </a:r>
          </a:p>
          <a:p>
            <a:pPr lvl="1"/>
            <a:endParaRPr lang="en-US" sz="1600" dirty="0"/>
          </a:p>
        </p:txBody>
      </p:sp>
      <p:pic>
        <p:nvPicPr>
          <p:cNvPr id="8" name="Picture 7">
            <a:extLst>
              <a:ext uri="{FF2B5EF4-FFF2-40B4-BE49-F238E27FC236}">
                <a16:creationId xmlns:a16="http://schemas.microsoft.com/office/drawing/2014/main" id="{2CA9713F-54F9-3DA5-69A3-52FD21B4D4C7}"/>
              </a:ext>
            </a:extLst>
          </p:cNvPr>
          <p:cNvPicPr>
            <a:picLocks noChangeAspect="1"/>
          </p:cNvPicPr>
          <p:nvPr/>
        </p:nvPicPr>
        <p:blipFill>
          <a:blip r:embed="rId3"/>
          <a:stretch>
            <a:fillRect/>
          </a:stretch>
        </p:blipFill>
        <p:spPr>
          <a:xfrm>
            <a:off x="2136648" y="3184908"/>
            <a:ext cx="2076740" cy="1609950"/>
          </a:xfrm>
          <a:prstGeom prst="rect">
            <a:avLst/>
          </a:prstGeom>
          <a:ln w="6350">
            <a:solidFill>
              <a:schemeClr val="tx1"/>
            </a:solidFill>
          </a:ln>
        </p:spPr>
      </p:pic>
      <p:pic>
        <p:nvPicPr>
          <p:cNvPr id="10" name="Picture 9">
            <a:extLst>
              <a:ext uri="{FF2B5EF4-FFF2-40B4-BE49-F238E27FC236}">
                <a16:creationId xmlns:a16="http://schemas.microsoft.com/office/drawing/2014/main" id="{E3B06F8D-A600-5976-CC4E-FD5C07F84A65}"/>
              </a:ext>
            </a:extLst>
          </p:cNvPr>
          <p:cNvPicPr>
            <a:picLocks noChangeAspect="1"/>
          </p:cNvPicPr>
          <p:nvPr/>
        </p:nvPicPr>
        <p:blipFill>
          <a:blip r:embed="rId4"/>
          <a:stretch>
            <a:fillRect/>
          </a:stretch>
        </p:blipFill>
        <p:spPr>
          <a:xfrm>
            <a:off x="5222748" y="2472428"/>
            <a:ext cx="5067300" cy="3217173"/>
          </a:xfrm>
          <a:prstGeom prst="rect">
            <a:avLst/>
          </a:prstGeom>
          <a:ln w="6350">
            <a:solidFill>
              <a:schemeClr val="tx1"/>
            </a:solidFill>
          </a:ln>
        </p:spPr>
      </p:pic>
    </p:spTree>
    <p:extLst>
      <p:ext uri="{BB962C8B-B14F-4D97-AF65-F5344CB8AC3E}">
        <p14:creationId xmlns:p14="http://schemas.microsoft.com/office/powerpoint/2010/main" val="38409863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Default Line Styles</a:t>
            </a:r>
          </a:p>
        </p:txBody>
      </p:sp>
      <p:sp>
        <p:nvSpPr>
          <p:cNvPr id="3" name="Content Placeholder 2"/>
          <p:cNvSpPr>
            <a:spLocks noGrp="1"/>
          </p:cNvSpPr>
          <p:nvPr>
            <p:ph sz="quarter" idx="1"/>
          </p:nvPr>
        </p:nvSpPr>
        <p:spPr/>
        <p:txBody>
          <a:bodyPr>
            <a:normAutofit/>
          </a:bodyPr>
          <a:lstStyle/>
          <a:p>
            <a:r>
              <a:rPr lang="en-US" sz="2000" dirty="0"/>
              <a:t>User-editable default styles for curves based on:</a:t>
            </a:r>
          </a:p>
          <a:p>
            <a:pPr lvl="1"/>
            <a:r>
              <a:rPr lang="en-US" sz="2000" dirty="0"/>
              <a:t>Parameter</a:t>
            </a:r>
          </a:p>
          <a:p>
            <a:pPr lvl="1"/>
            <a:r>
              <a:rPr lang="en-US" sz="2000" dirty="0"/>
              <a:t>Data Type</a:t>
            </a:r>
          </a:p>
          <a:p>
            <a:pPr lvl="1"/>
            <a:r>
              <a:rPr lang="en-US" sz="2000" dirty="0"/>
              <a:t>Order (1</a:t>
            </a:r>
            <a:r>
              <a:rPr lang="en-US" sz="2000" baseline="30000" dirty="0"/>
              <a:t>st </a:t>
            </a:r>
            <a:r>
              <a:rPr lang="en-US" sz="2000" dirty="0"/>
              <a:t>curve, 2</a:t>
            </a:r>
            <a:r>
              <a:rPr lang="en-US" sz="2000" baseline="30000" dirty="0"/>
              <a:t>nd </a:t>
            </a:r>
            <a:r>
              <a:rPr lang="en-US" sz="2000" dirty="0"/>
              <a:t>curve, </a:t>
            </a:r>
            <a:r>
              <a:rPr lang="en-US" sz="2000" dirty="0" err="1"/>
              <a:t>etc</a:t>
            </a:r>
            <a:r>
              <a:rPr lang="en-US" sz="2000" dirty="0"/>
              <a:t>…)</a:t>
            </a:r>
          </a:p>
          <a:p>
            <a:r>
              <a:rPr lang="en-US" sz="2000" dirty="0"/>
              <a:t>Default styles will not be applied to any open plots, but only be applied to future plots.</a:t>
            </a:r>
          </a:p>
          <a:p>
            <a:r>
              <a:rPr lang="en-US" sz="2000" dirty="0"/>
              <a:t>All default styles saved in one file specified on bottom of editor.</a:t>
            </a:r>
          </a:p>
          <a:p>
            <a:r>
              <a:rPr lang="en-US" sz="2000" dirty="0"/>
              <a:t>Individual edits cannot be undone, but deleting the file will restore program default styles.</a:t>
            </a:r>
          </a:p>
        </p:txBody>
      </p:sp>
    </p:spTree>
    <p:extLst>
      <p:ext uri="{BB962C8B-B14F-4D97-AF65-F5344CB8AC3E}">
        <p14:creationId xmlns:p14="http://schemas.microsoft.com/office/powerpoint/2010/main" val="6435111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Default Line Style Editor</a:t>
            </a:r>
          </a:p>
        </p:txBody>
      </p:sp>
      <p:sp>
        <p:nvSpPr>
          <p:cNvPr id="6" name="Content Placeholder 5"/>
          <p:cNvSpPr>
            <a:spLocks noGrp="1"/>
          </p:cNvSpPr>
          <p:nvPr>
            <p:ph sz="quarter" idx="1"/>
          </p:nvPr>
        </p:nvSpPr>
        <p:spPr>
          <a:xfrm>
            <a:off x="1685925" y="1842976"/>
            <a:ext cx="8820150" cy="824023"/>
          </a:xfrm>
        </p:spPr>
        <p:txBody>
          <a:bodyPr>
            <a:normAutofit/>
          </a:bodyPr>
          <a:lstStyle/>
          <a:p>
            <a:r>
              <a:rPr lang="en-US" sz="2000" dirty="0"/>
              <a:t>Select “</a:t>
            </a:r>
            <a:r>
              <a:rPr lang="en-US" sz="2000" dirty="0" err="1"/>
              <a:t>Edit</a:t>
            </a:r>
            <a:r>
              <a:rPr lang="en-US" sz="2000" dirty="0" err="1">
                <a:sym typeface="Wingdings" panose="05000000000000000000" pitchFamily="2" charset="2"/>
              </a:rPr>
              <a:t>Default</a:t>
            </a:r>
            <a:r>
              <a:rPr lang="en-US" sz="2000" dirty="0">
                <a:sym typeface="Wingdings" panose="05000000000000000000" pitchFamily="2" charset="2"/>
              </a:rPr>
              <a:t> Line Styles…” from plot menu bar</a:t>
            </a:r>
            <a:endParaRPr lang="en-US" sz="2000" dirty="0"/>
          </a:p>
        </p:txBody>
      </p:sp>
      <p:pic>
        <p:nvPicPr>
          <p:cNvPr id="7" name="Picture 6">
            <a:extLst>
              <a:ext uri="{FF2B5EF4-FFF2-40B4-BE49-F238E27FC236}">
                <a16:creationId xmlns:a16="http://schemas.microsoft.com/office/drawing/2014/main" id="{16733A23-0728-B861-3514-9123B1285C68}"/>
              </a:ext>
            </a:extLst>
          </p:cNvPr>
          <p:cNvPicPr>
            <a:picLocks noChangeAspect="1"/>
          </p:cNvPicPr>
          <p:nvPr/>
        </p:nvPicPr>
        <p:blipFill>
          <a:blip r:embed="rId3"/>
          <a:stretch>
            <a:fillRect/>
          </a:stretch>
        </p:blipFill>
        <p:spPr>
          <a:xfrm>
            <a:off x="1685925" y="2667000"/>
            <a:ext cx="1815570" cy="1412110"/>
          </a:xfrm>
          <a:prstGeom prst="rect">
            <a:avLst/>
          </a:prstGeom>
          <a:ln w="6350">
            <a:solidFill>
              <a:schemeClr val="tx1"/>
            </a:solidFill>
          </a:ln>
        </p:spPr>
      </p:pic>
      <p:pic>
        <p:nvPicPr>
          <p:cNvPr id="9" name="Picture 8">
            <a:extLst>
              <a:ext uri="{FF2B5EF4-FFF2-40B4-BE49-F238E27FC236}">
                <a16:creationId xmlns:a16="http://schemas.microsoft.com/office/drawing/2014/main" id="{BC908763-CA0A-64FE-A935-55ED419ACF02}"/>
              </a:ext>
            </a:extLst>
          </p:cNvPr>
          <p:cNvPicPr>
            <a:picLocks noChangeAspect="1"/>
          </p:cNvPicPr>
          <p:nvPr/>
        </p:nvPicPr>
        <p:blipFill>
          <a:blip r:embed="rId4"/>
          <a:stretch>
            <a:fillRect/>
          </a:stretch>
        </p:blipFill>
        <p:spPr>
          <a:xfrm>
            <a:off x="3666087" y="2667001"/>
            <a:ext cx="6839989" cy="3852863"/>
          </a:xfrm>
          <a:prstGeom prst="rect">
            <a:avLst/>
          </a:prstGeom>
          <a:ln w="6350">
            <a:solidFill>
              <a:schemeClr val="tx1"/>
            </a:solidFill>
          </a:ln>
        </p:spPr>
      </p:pic>
    </p:spTree>
    <p:extLst>
      <p:ext uri="{BB962C8B-B14F-4D97-AF65-F5344CB8AC3E}">
        <p14:creationId xmlns:p14="http://schemas.microsoft.com/office/powerpoint/2010/main" val="17719797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3800" dirty="0"/>
              <a:t>Opening Plots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24025" y="634410"/>
            <a:ext cx="8743950" cy="1285874"/>
          </a:xfrm>
        </p:spPr>
        <p:txBody>
          <a:bodyPr>
            <a:normAutofit/>
          </a:bodyPr>
          <a:lstStyle/>
          <a:p>
            <a:pPr algn="ctr"/>
            <a:r>
              <a:rPr lang="en-US" sz="3800" dirty="0"/>
              <a:t>Uses for Scripting</a:t>
            </a:r>
          </a:p>
        </p:txBody>
      </p:sp>
      <p:pic>
        <p:nvPicPr>
          <p:cNvPr id="2" name="Picture 1">
            <a:extLst>
              <a:ext uri="{FF2B5EF4-FFF2-40B4-BE49-F238E27FC236}">
                <a16:creationId xmlns:a16="http://schemas.microsoft.com/office/drawing/2014/main" id="{22BF406C-08F9-D7B3-8416-55EEFE415C0B}"/>
              </a:ext>
            </a:extLst>
          </p:cNvPr>
          <p:cNvPicPr>
            <a:picLocks noChangeAspect="1"/>
          </p:cNvPicPr>
          <p:nvPr/>
        </p:nvPicPr>
        <p:blipFill>
          <a:blip r:embed="rId3"/>
          <a:stretch>
            <a:fillRect/>
          </a:stretch>
        </p:blipFill>
        <p:spPr>
          <a:xfrm>
            <a:off x="3871383" y="2135656"/>
            <a:ext cx="4449234" cy="3645076"/>
          </a:xfrm>
          <a:prstGeom prst="rect">
            <a:avLst/>
          </a:prstGeom>
          <a:ln w="6350">
            <a:solidFill>
              <a:schemeClr val="tx1"/>
            </a:solidFill>
          </a:ln>
        </p:spPr>
      </p:pic>
    </p:spTree>
    <p:extLst>
      <p:ext uri="{BB962C8B-B14F-4D97-AF65-F5344CB8AC3E}">
        <p14:creationId xmlns:p14="http://schemas.microsoft.com/office/powerpoint/2010/main" val="35270623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
        <p:nvSpPr>
          <p:cNvPr id="4" name="TextBox 3">
            <a:extLst>
              <a:ext uri="{FF2B5EF4-FFF2-40B4-BE49-F238E27FC236}">
                <a16:creationId xmlns:a16="http://schemas.microsoft.com/office/drawing/2014/main" id="{64DDCADB-262E-C7AE-5406-569A7CA6957E}"/>
              </a:ext>
            </a:extLst>
          </p:cNvPr>
          <p:cNvSpPr txBox="1"/>
          <p:nvPr/>
        </p:nvSpPr>
        <p:spPr>
          <a:xfrm>
            <a:off x="5648131" y="5971592"/>
            <a:ext cx="2484976" cy="369332"/>
          </a:xfrm>
          <a:prstGeom prst="rect">
            <a:avLst/>
          </a:prstGeom>
          <a:noFill/>
        </p:spPr>
        <p:txBody>
          <a:bodyPr wrap="none" rtlCol="0">
            <a:spAutoFit/>
          </a:bodyPr>
          <a:lstStyle/>
          <a:p>
            <a:r>
              <a:rPr lang="en-US" dirty="0">
                <a:solidFill>
                  <a:schemeClr val="tx2"/>
                </a:solidFill>
              </a:rPr>
              <a:t>“Just keep </a:t>
            </a:r>
            <a:r>
              <a:rPr lang="en-US" dirty="0" err="1">
                <a:solidFill>
                  <a:schemeClr val="tx2"/>
                </a:solidFill>
              </a:rPr>
              <a:t>CWMS’ing</a:t>
            </a:r>
            <a:r>
              <a:rPr lang="en-US" dirty="0">
                <a:solidFill>
                  <a:schemeClr val="tx2"/>
                </a:solidFill>
              </a:rPr>
              <a:t>”</a:t>
            </a:r>
          </a:p>
        </p:txBody>
      </p:sp>
    </p:spTree>
    <p:extLst>
      <p:ext uri="{BB962C8B-B14F-4D97-AF65-F5344CB8AC3E}">
        <p14:creationId xmlns:p14="http://schemas.microsoft.com/office/powerpoint/2010/main" val="696859054"/>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sz="3200" dirty="0"/>
              <a:t>What is Scripting?</a:t>
            </a:r>
          </a:p>
        </p:txBody>
      </p:sp>
      <p:sp>
        <p:nvSpPr>
          <p:cNvPr id="5" name="Content Placeholder 4"/>
          <p:cNvSpPr>
            <a:spLocks noGrp="1"/>
          </p:cNvSpPr>
          <p:nvPr>
            <p:ph sz="quarter" idx="1"/>
          </p:nvPr>
        </p:nvSpPr>
        <p:spPr/>
        <p:txBody>
          <a:bodyPr/>
          <a:lstStyle/>
          <a:p>
            <a:pPr>
              <a:spcBef>
                <a:spcPct val="50000"/>
              </a:spcBef>
              <a:buFontTx/>
              <a:buNone/>
            </a:pPr>
            <a:r>
              <a:rPr lang="en-US" sz="2000" dirty="0"/>
              <a:t>Scripting is the process of </a:t>
            </a:r>
            <a:r>
              <a:rPr lang="en-US" sz="2000" b="1" i="1" dirty="0"/>
              <a:t>automating</a:t>
            </a:r>
            <a:r>
              <a:rPr lang="en-US" sz="2000" dirty="0"/>
              <a:t> the actions of an </a:t>
            </a:r>
            <a:r>
              <a:rPr lang="en-US" sz="2000" b="1" i="1" dirty="0"/>
              <a:t>interactive program</a:t>
            </a:r>
            <a:r>
              <a:rPr lang="en-US" sz="2000" dirty="0"/>
              <a:t> for the purpose of being able to execute a </a:t>
            </a:r>
            <a:r>
              <a:rPr lang="en-US" sz="2000" b="1" i="1" dirty="0"/>
              <a:t>prescribed set of actions</a:t>
            </a:r>
            <a:r>
              <a:rPr lang="en-US" sz="2000" dirty="0"/>
              <a:t> with a </a:t>
            </a:r>
            <a:r>
              <a:rPr lang="en-US" sz="2000" b="1" i="1" dirty="0"/>
              <a:t>simple trigger</a:t>
            </a:r>
            <a:r>
              <a:rPr lang="en-US" sz="2000" dirty="0"/>
              <a:t>.</a:t>
            </a:r>
          </a:p>
          <a:p>
            <a:endParaRPr lang="en-US" sz="2000" dirty="0"/>
          </a:p>
          <a:p>
            <a:r>
              <a:rPr lang="en-US" sz="2000" dirty="0"/>
              <a:t>May involve small to large amount of initial effort.</a:t>
            </a:r>
          </a:p>
          <a:p>
            <a:r>
              <a:rPr lang="en-US" sz="2000" dirty="0"/>
              <a:t>Trivially repeatable.</a:t>
            </a:r>
          </a:p>
          <a:p>
            <a:endParaRPr lang="en-US" sz="2000" dirty="0"/>
          </a:p>
        </p:txBody>
      </p:sp>
    </p:spTree>
    <p:extLst>
      <p:ext uri="{BB962C8B-B14F-4D97-AF65-F5344CB8AC3E}">
        <p14:creationId xmlns:p14="http://schemas.microsoft.com/office/powerpoint/2010/main" val="33061269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Why Use Scripting?</a:t>
            </a:r>
          </a:p>
        </p:txBody>
      </p:sp>
      <p:sp>
        <p:nvSpPr>
          <p:cNvPr id="3" name="Content Placeholder 2"/>
          <p:cNvSpPr>
            <a:spLocks noGrp="1"/>
          </p:cNvSpPr>
          <p:nvPr>
            <p:ph sz="quarter" idx="1"/>
          </p:nvPr>
        </p:nvSpPr>
        <p:spPr/>
        <p:txBody>
          <a:bodyPr anchor="ctr"/>
          <a:lstStyle/>
          <a:p>
            <a:pPr marL="231775" indent="-231775" algn="ctr">
              <a:spcBef>
                <a:spcPct val="50000"/>
              </a:spcBef>
              <a:defRPr/>
            </a:pPr>
            <a:r>
              <a:rPr lang="en-US" sz="2000" dirty="0"/>
              <a:t>To </a:t>
            </a:r>
            <a:r>
              <a:rPr lang="en-US" sz="2000" b="1" i="1" dirty="0"/>
              <a:t>simplify</a:t>
            </a:r>
            <a:r>
              <a:rPr lang="en-US" sz="2000" dirty="0"/>
              <a:t> user operation</a:t>
            </a:r>
          </a:p>
          <a:p>
            <a:pPr marL="231775" indent="-231775" algn="ctr">
              <a:spcBef>
                <a:spcPct val="50000"/>
              </a:spcBef>
              <a:defRPr/>
            </a:pPr>
            <a:r>
              <a:rPr lang="en-US" sz="2000" dirty="0"/>
              <a:t>To ensure </a:t>
            </a:r>
            <a:r>
              <a:rPr lang="en-US" sz="2000" b="1" i="1" dirty="0"/>
              <a:t>repeatability</a:t>
            </a:r>
            <a:r>
              <a:rPr lang="en-US" sz="2000" dirty="0"/>
              <a:t> and </a:t>
            </a:r>
            <a:r>
              <a:rPr lang="en-US" sz="2000" b="1" i="1" dirty="0"/>
              <a:t>consistency</a:t>
            </a:r>
            <a:r>
              <a:rPr lang="en-US" sz="2000" dirty="0"/>
              <a:t> of results</a:t>
            </a:r>
          </a:p>
          <a:p>
            <a:pPr marL="231775" indent="-231775" algn="ctr">
              <a:spcBef>
                <a:spcPct val="50000"/>
              </a:spcBef>
              <a:defRPr/>
            </a:pPr>
            <a:r>
              <a:rPr lang="en-US" sz="2000" dirty="0"/>
              <a:t>To </a:t>
            </a:r>
            <a:r>
              <a:rPr lang="en-US" sz="2000" b="1" i="1" dirty="0"/>
              <a:t>reduce time required</a:t>
            </a:r>
            <a:r>
              <a:rPr lang="en-US" sz="2000" dirty="0"/>
              <a:t> to generate results</a:t>
            </a:r>
          </a:p>
          <a:p>
            <a:pPr algn="ctr">
              <a:defRPr/>
            </a:pPr>
            <a:endParaRPr lang="en-US" sz="2000" dirty="0"/>
          </a:p>
          <a:p>
            <a:pPr algn="ctr"/>
            <a:endParaRPr lang="en-US" sz="1100" dirty="0"/>
          </a:p>
        </p:txBody>
      </p:sp>
    </p:spTree>
    <p:extLst>
      <p:ext uri="{BB962C8B-B14F-4D97-AF65-F5344CB8AC3E}">
        <p14:creationId xmlns:p14="http://schemas.microsoft.com/office/powerpoint/2010/main" val="13560325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Scripting in CWMS</a:t>
            </a:r>
          </a:p>
        </p:txBody>
      </p:sp>
      <p:sp>
        <p:nvSpPr>
          <p:cNvPr id="3" name="Content Placeholder 2"/>
          <p:cNvSpPr>
            <a:spLocks noGrp="1"/>
          </p:cNvSpPr>
          <p:nvPr>
            <p:ph sz="quarter" idx="1"/>
          </p:nvPr>
        </p:nvSpPr>
        <p:spPr/>
        <p:txBody>
          <a:bodyPr>
            <a:normAutofit/>
          </a:bodyPr>
          <a:lstStyle/>
          <a:p>
            <a:pPr>
              <a:lnSpc>
                <a:spcPct val="90000"/>
              </a:lnSpc>
            </a:pPr>
            <a:r>
              <a:rPr lang="en-US" sz="2000" dirty="0"/>
              <a:t>CWMS includes a scripting facility that can be used to customize and/or automate tasks:</a:t>
            </a:r>
          </a:p>
          <a:p>
            <a:pPr lvl="1">
              <a:lnSpc>
                <a:spcPct val="90000"/>
              </a:lnSpc>
            </a:pPr>
            <a:r>
              <a:rPr lang="en-US" sz="2000" dirty="0"/>
              <a:t>Create and execute forecasts.</a:t>
            </a:r>
          </a:p>
          <a:p>
            <a:pPr lvl="1">
              <a:lnSpc>
                <a:spcPct val="90000"/>
              </a:lnSpc>
            </a:pPr>
            <a:r>
              <a:rPr lang="en-US" sz="2000" dirty="0"/>
              <a:t>Analyze and process data stored in Oracle or DSS.</a:t>
            </a:r>
          </a:p>
          <a:p>
            <a:pPr lvl="1">
              <a:lnSpc>
                <a:spcPct val="90000"/>
              </a:lnSpc>
            </a:pPr>
            <a:r>
              <a:rPr lang="en-US" sz="2000" dirty="0"/>
              <a:t>Create custom plots and tables.</a:t>
            </a:r>
          </a:p>
          <a:p>
            <a:pPr>
              <a:lnSpc>
                <a:spcPct val="90000"/>
              </a:lnSpc>
            </a:pPr>
            <a:r>
              <a:rPr lang="en-US" sz="2000" dirty="0"/>
              <a:t>CWMS scripts are written using the combination of a scripting language and the CWMS Application Programming Interface (API)</a:t>
            </a:r>
          </a:p>
          <a:p>
            <a:pPr lvl="1">
              <a:lnSpc>
                <a:spcPct val="90000"/>
              </a:lnSpc>
            </a:pPr>
            <a:r>
              <a:rPr lang="en-US" sz="2000" dirty="0"/>
              <a:t>There is no way to record interactive operations (i.e., no macro recorder)</a:t>
            </a:r>
          </a:p>
          <a:p>
            <a:pPr lvl="1">
              <a:lnSpc>
                <a:spcPct val="90000"/>
              </a:lnSpc>
            </a:pPr>
            <a:r>
              <a:rPr lang="en-US" sz="2000" dirty="0"/>
              <a:t>The scripting language is </a:t>
            </a:r>
            <a:r>
              <a:rPr lang="en-US" sz="2000" dirty="0" err="1"/>
              <a:t>Jython</a:t>
            </a:r>
            <a:r>
              <a:rPr lang="en-US" sz="2000" dirty="0"/>
              <a:t> – a version of the Python programming language</a:t>
            </a:r>
          </a:p>
        </p:txBody>
      </p:sp>
    </p:spTree>
    <p:extLst>
      <p:ext uri="{BB962C8B-B14F-4D97-AF65-F5344CB8AC3E}">
        <p14:creationId xmlns:p14="http://schemas.microsoft.com/office/powerpoint/2010/main" val="146609087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24024" y="506820"/>
            <a:ext cx="8743950" cy="1285874"/>
          </a:xfrm>
        </p:spPr>
        <p:txBody>
          <a:bodyPr>
            <a:normAutofit/>
          </a:bodyPr>
          <a:lstStyle/>
          <a:p>
            <a:pPr algn="ctr"/>
            <a:r>
              <a:rPr lang="en-US" sz="3800" dirty="0"/>
              <a:t>Scripting Components</a:t>
            </a:r>
          </a:p>
        </p:txBody>
      </p:sp>
      <p:pic>
        <p:nvPicPr>
          <p:cNvPr id="3" name="Picture 2">
            <a:extLst>
              <a:ext uri="{FF2B5EF4-FFF2-40B4-BE49-F238E27FC236}">
                <a16:creationId xmlns:a16="http://schemas.microsoft.com/office/drawing/2014/main" id="{3294093A-4E21-F1A0-874F-52B878D09072}"/>
              </a:ext>
            </a:extLst>
          </p:cNvPr>
          <p:cNvPicPr>
            <a:picLocks noChangeAspect="1"/>
          </p:cNvPicPr>
          <p:nvPr/>
        </p:nvPicPr>
        <p:blipFill>
          <a:blip r:embed="rId3"/>
          <a:stretch>
            <a:fillRect/>
          </a:stretch>
        </p:blipFill>
        <p:spPr>
          <a:xfrm>
            <a:off x="2698917" y="1901326"/>
            <a:ext cx="6794164" cy="4627063"/>
          </a:xfrm>
          <a:prstGeom prst="rect">
            <a:avLst/>
          </a:prstGeom>
          <a:ln w="6350">
            <a:solidFill>
              <a:schemeClr val="tx1"/>
            </a:solidFill>
          </a:ln>
        </p:spPr>
      </p:pic>
    </p:spTree>
    <p:extLst>
      <p:ext uri="{BB962C8B-B14F-4D97-AF65-F5344CB8AC3E}">
        <p14:creationId xmlns:p14="http://schemas.microsoft.com/office/powerpoint/2010/main" val="31712553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sz="3200" dirty="0"/>
              <a:t>Script Editor</a:t>
            </a:r>
          </a:p>
        </p:txBody>
      </p:sp>
      <p:sp>
        <p:nvSpPr>
          <p:cNvPr id="5" name="Content Placeholder 4"/>
          <p:cNvSpPr>
            <a:spLocks noGrp="1"/>
          </p:cNvSpPr>
          <p:nvPr>
            <p:ph sz="quarter" idx="1"/>
          </p:nvPr>
        </p:nvSpPr>
        <p:spPr/>
        <p:txBody>
          <a:bodyPr>
            <a:normAutofit/>
          </a:bodyPr>
          <a:lstStyle/>
          <a:p>
            <a:r>
              <a:rPr lang="en-US" sz="2400" dirty="0"/>
              <a:t>The main scripting component in CWMS is the Script Editor. It is used for:</a:t>
            </a:r>
          </a:p>
          <a:p>
            <a:pPr lvl="1"/>
            <a:r>
              <a:rPr lang="en-US" sz="2400" dirty="0"/>
              <a:t>Creating new scripts</a:t>
            </a:r>
          </a:p>
          <a:p>
            <a:pPr lvl="1"/>
            <a:r>
              <a:rPr lang="en-US" sz="2400" dirty="0"/>
              <a:t>Editing existing scripts</a:t>
            </a:r>
          </a:p>
          <a:p>
            <a:pPr lvl="1"/>
            <a:r>
              <a:rPr lang="en-US" sz="2400" dirty="0"/>
              <a:t>Testing scripts</a:t>
            </a:r>
          </a:p>
        </p:txBody>
      </p:sp>
    </p:spTree>
    <p:extLst>
      <p:ext uri="{BB962C8B-B14F-4D97-AF65-F5344CB8AC3E}">
        <p14:creationId xmlns:p14="http://schemas.microsoft.com/office/powerpoint/2010/main" val="33834644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Opening the Script Editor</a:t>
            </a:r>
          </a:p>
        </p:txBody>
      </p:sp>
      <p:sp>
        <p:nvSpPr>
          <p:cNvPr id="3" name="Content Placeholder 2"/>
          <p:cNvSpPr>
            <a:spLocks noGrp="1"/>
          </p:cNvSpPr>
          <p:nvPr>
            <p:ph sz="quarter" idx="1"/>
          </p:nvPr>
        </p:nvSpPr>
        <p:spPr/>
        <p:txBody>
          <a:bodyPr/>
          <a:lstStyle/>
          <a:p>
            <a:r>
              <a:rPr lang="en-US" sz="2400" dirty="0"/>
              <a:t>Select “</a:t>
            </a:r>
            <a:r>
              <a:rPr lang="en-US" sz="2400" dirty="0" err="1"/>
              <a:t>Scripts</a:t>
            </a:r>
            <a:r>
              <a:rPr lang="en-US" sz="2400" dirty="0" err="1">
                <a:sym typeface="Wingdings" pitchFamily="2" charset="2"/>
              </a:rPr>
              <a:t>Editor</a:t>
            </a:r>
            <a:r>
              <a:rPr lang="en-US" sz="2400" dirty="0">
                <a:sym typeface="Wingdings" pitchFamily="2" charset="2"/>
              </a:rPr>
              <a:t>…” from the CAVI menu bar.</a:t>
            </a:r>
            <a:endParaRPr lang="en-US" sz="2400" dirty="0"/>
          </a:p>
        </p:txBody>
      </p:sp>
      <p:sp>
        <p:nvSpPr>
          <p:cNvPr id="7" name="Line 6"/>
          <p:cNvSpPr>
            <a:spLocks noChangeShapeType="1"/>
          </p:cNvSpPr>
          <p:nvPr/>
        </p:nvSpPr>
        <p:spPr bwMode="auto">
          <a:xfrm>
            <a:off x="4777476" y="3957404"/>
            <a:ext cx="472828" cy="7495"/>
          </a:xfrm>
          <a:prstGeom prst="line">
            <a:avLst/>
          </a:prstGeom>
          <a:noFill/>
          <a:ln w="57150">
            <a:solidFill>
              <a:srgbClr val="008080"/>
            </a:solidFill>
            <a:miter lim="800000"/>
            <a:headEnd/>
            <a:tailEnd type="triangle" w="med" len="med"/>
          </a:ln>
        </p:spPr>
        <p:txBody>
          <a:bodyPr wrap="none"/>
          <a:lstStyle/>
          <a:p>
            <a:endParaRPr lang="en-US"/>
          </a:p>
        </p:txBody>
      </p:sp>
      <p:pic>
        <p:nvPicPr>
          <p:cNvPr id="5" name="Picture 4">
            <a:extLst>
              <a:ext uri="{FF2B5EF4-FFF2-40B4-BE49-F238E27FC236}">
                <a16:creationId xmlns:a16="http://schemas.microsoft.com/office/drawing/2014/main" id="{BCADE564-0BC2-4EA0-CD70-7E25DF040BCA}"/>
              </a:ext>
            </a:extLst>
          </p:cNvPr>
          <p:cNvPicPr>
            <a:picLocks noChangeAspect="1"/>
          </p:cNvPicPr>
          <p:nvPr/>
        </p:nvPicPr>
        <p:blipFill>
          <a:blip r:embed="rId3"/>
          <a:stretch>
            <a:fillRect/>
          </a:stretch>
        </p:blipFill>
        <p:spPr>
          <a:xfrm>
            <a:off x="1841023" y="3095600"/>
            <a:ext cx="2675756" cy="1505001"/>
          </a:xfrm>
          <a:prstGeom prst="rect">
            <a:avLst/>
          </a:prstGeom>
          <a:ln w="6350">
            <a:solidFill>
              <a:schemeClr val="tx1"/>
            </a:solidFill>
          </a:ln>
        </p:spPr>
      </p:pic>
      <p:pic>
        <p:nvPicPr>
          <p:cNvPr id="9" name="Picture 8">
            <a:extLst>
              <a:ext uri="{FF2B5EF4-FFF2-40B4-BE49-F238E27FC236}">
                <a16:creationId xmlns:a16="http://schemas.microsoft.com/office/drawing/2014/main" id="{8A1D8B8D-86B1-C6F9-F139-DC80972B71AF}"/>
              </a:ext>
            </a:extLst>
          </p:cNvPr>
          <p:cNvPicPr>
            <a:picLocks noChangeAspect="1"/>
          </p:cNvPicPr>
          <p:nvPr/>
        </p:nvPicPr>
        <p:blipFill>
          <a:blip r:embed="rId4"/>
          <a:stretch>
            <a:fillRect/>
          </a:stretch>
        </p:blipFill>
        <p:spPr>
          <a:xfrm>
            <a:off x="5333800" y="2676500"/>
            <a:ext cx="5153867" cy="3509963"/>
          </a:xfrm>
          <a:prstGeom prst="rect">
            <a:avLst/>
          </a:prstGeom>
          <a:ln w="6350">
            <a:solidFill>
              <a:schemeClr val="tx1"/>
            </a:solidFill>
          </a:ln>
        </p:spPr>
      </p:pic>
    </p:spTree>
    <p:extLst>
      <p:ext uri="{BB962C8B-B14F-4D97-AF65-F5344CB8AC3E}">
        <p14:creationId xmlns:p14="http://schemas.microsoft.com/office/powerpoint/2010/main" val="191025908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Script Editor – Tool Bar</a:t>
            </a:r>
          </a:p>
        </p:txBody>
      </p:sp>
      <p:sp>
        <p:nvSpPr>
          <p:cNvPr id="7" name="Content Placeholder 6"/>
          <p:cNvSpPr>
            <a:spLocks noGrp="1"/>
          </p:cNvSpPr>
          <p:nvPr>
            <p:ph sz="quarter" idx="1"/>
          </p:nvPr>
        </p:nvSpPr>
        <p:spPr>
          <a:xfrm>
            <a:off x="1353879" y="1600200"/>
            <a:ext cx="3100699" cy="4495800"/>
          </a:xfrm>
        </p:spPr>
        <p:txBody>
          <a:bodyPr>
            <a:normAutofit/>
          </a:bodyPr>
          <a:lstStyle/>
          <a:p>
            <a:pPr>
              <a:lnSpc>
                <a:spcPct val="150000"/>
              </a:lnSpc>
            </a:pPr>
            <a:r>
              <a:rPr lang="en-US" sz="2000" dirty="0"/>
              <a:t>    New Script</a:t>
            </a:r>
          </a:p>
          <a:p>
            <a:pPr>
              <a:lnSpc>
                <a:spcPct val="150000"/>
              </a:lnSpc>
            </a:pPr>
            <a:r>
              <a:rPr lang="en-US" sz="2000" dirty="0"/>
              <a:t>    Print Script</a:t>
            </a:r>
          </a:p>
          <a:p>
            <a:pPr>
              <a:lnSpc>
                <a:spcPct val="150000"/>
              </a:lnSpc>
            </a:pPr>
            <a:r>
              <a:rPr lang="en-US" sz="2000" dirty="0"/>
              <a:t>    Cut</a:t>
            </a:r>
          </a:p>
          <a:p>
            <a:pPr>
              <a:lnSpc>
                <a:spcPct val="150000"/>
              </a:lnSpc>
            </a:pPr>
            <a:r>
              <a:rPr lang="en-US" sz="2000" dirty="0"/>
              <a:t>    Copy</a:t>
            </a:r>
          </a:p>
          <a:p>
            <a:pPr>
              <a:lnSpc>
                <a:spcPct val="150000"/>
              </a:lnSpc>
            </a:pPr>
            <a:r>
              <a:rPr lang="en-US" sz="2000" dirty="0"/>
              <a:t>    Paste</a:t>
            </a:r>
          </a:p>
          <a:p>
            <a:r>
              <a:rPr lang="en-US" sz="2000" dirty="0"/>
              <a:t>Same functions available via menu bar</a:t>
            </a:r>
          </a:p>
          <a:p>
            <a:r>
              <a:rPr lang="en-US" sz="2000" dirty="0"/>
              <a:t>Select “</a:t>
            </a:r>
            <a:r>
              <a:rPr lang="en-US" sz="2000" dirty="0" err="1"/>
              <a:t>File</a:t>
            </a:r>
            <a:r>
              <a:rPr lang="en-US" sz="2000" dirty="0" err="1">
                <a:sym typeface="Wingdings" panose="05000000000000000000" pitchFamily="2" charset="2"/>
              </a:rPr>
              <a:t>Delete</a:t>
            </a:r>
            <a:r>
              <a:rPr lang="en-US" sz="2000" dirty="0">
                <a:sym typeface="Wingdings" panose="05000000000000000000" pitchFamily="2" charset="2"/>
              </a:rPr>
              <a:t>” to delete a script (no tool for this)</a:t>
            </a:r>
            <a:endParaRPr lang="en-US" sz="2000" dirty="0"/>
          </a:p>
        </p:txBody>
      </p:sp>
      <p:pic>
        <p:nvPicPr>
          <p:cNvPr id="12" name="Picture 11"/>
          <p:cNvPicPr>
            <a:picLocks noChangeAspect="1"/>
          </p:cNvPicPr>
          <p:nvPr/>
        </p:nvPicPr>
        <p:blipFill>
          <a:blip r:embed="rId3"/>
          <a:stretch>
            <a:fillRect/>
          </a:stretch>
        </p:blipFill>
        <p:spPr>
          <a:xfrm>
            <a:off x="1460382" y="2287555"/>
            <a:ext cx="200000" cy="180952"/>
          </a:xfrm>
          <a:prstGeom prst="rect">
            <a:avLst/>
          </a:prstGeom>
        </p:spPr>
      </p:pic>
      <p:pic>
        <p:nvPicPr>
          <p:cNvPr id="14" name="Picture 13"/>
          <p:cNvPicPr>
            <a:picLocks noChangeAspect="1"/>
          </p:cNvPicPr>
          <p:nvPr/>
        </p:nvPicPr>
        <p:blipFill>
          <a:blip r:embed="rId4"/>
          <a:stretch>
            <a:fillRect/>
          </a:stretch>
        </p:blipFill>
        <p:spPr>
          <a:xfrm>
            <a:off x="1465144" y="1816079"/>
            <a:ext cx="190476" cy="180952"/>
          </a:xfrm>
          <a:prstGeom prst="rect">
            <a:avLst/>
          </a:prstGeom>
        </p:spPr>
      </p:pic>
      <p:pic>
        <p:nvPicPr>
          <p:cNvPr id="15" name="Picture 14"/>
          <p:cNvPicPr>
            <a:picLocks noChangeAspect="1"/>
          </p:cNvPicPr>
          <p:nvPr/>
        </p:nvPicPr>
        <p:blipFill>
          <a:blip r:embed="rId5"/>
          <a:stretch>
            <a:fillRect/>
          </a:stretch>
        </p:blipFill>
        <p:spPr>
          <a:xfrm>
            <a:off x="1460382" y="2717816"/>
            <a:ext cx="200000" cy="180952"/>
          </a:xfrm>
          <a:prstGeom prst="rect">
            <a:avLst/>
          </a:prstGeom>
        </p:spPr>
      </p:pic>
      <p:pic>
        <p:nvPicPr>
          <p:cNvPr id="16" name="Picture 15"/>
          <p:cNvPicPr>
            <a:picLocks noChangeAspect="1"/>
          </p:cNvPicPr>
          <p:nvPr/>
        </p:nvPicPr>
        <p:blipFill>
          <a:blip r:embed="rId6"/>
          <a:stretch>
            <a:fillRect/>
          </a:stretch>
        </p:blipFill>
        <p:spPr>
          <a:xfrm>
            <a:off x="1460382" y="3179744"/>
            <a:ext cx="200000" cy="180952"/>
          </a:xfrm>
          <a:prstGeom prst="rect">
            <a:avLst/>
          </a:prstGeom>
        </p:spPr>
      </p:pic>
      <p:pic>
        <p:nvPicPr>
          <p:cNvPr id="17" name="Picture 16"/>
          <p:cNvPicPr>
            <a:picLocks noChangeAspect="1"/>
          </p:cNvPicPr>
          <p:nvPr/>
        </p:nvPicPr>
        <p:blipFill>
          <a:blip r:embed="rId7"/>
          <a:stretch>
            <a:fillRect/>
          </a:stretch>
        </p:blipFill>
        <p:spPr>
          <a:xfrm>
            <a:off x="1431811" y="3610005"/>
            <a:ext cx="257143" cy="238095"/>
          </a:xfrm>
          <a:prstGeom prst="rect">
            <a:avLst/>
          </a:prstGeom>
        </p:spPr>
      </p:pic>
      <p:pic>
        <p:nvPicPr>
          <p:cNvPr id="6" name="Picture 5">
            <a:extLst>
              <a:ext uri="{FF2B5EF4-FFF2-40B4-BE49-F238E27FC236}">
                <a16:creationId xmlns:a16="http://schemas.microsoft.com/office/drawing/2014/main" id="{EADAA98C-43D4-CE8F-5401-C03637401DBE}"/>
              </a:ext>
            </a:extLst>
          </p:cNvPr>
          <p:cNvPicPr>
            <a:picLocks noChangeAspect="1"/>
          </p:cNvPicPr>
          <p:nvPr/>
        </p:nvPicPr>
        <p:blipFill>
          <a:blip r:embed="rId8"/>
          <a:stretch>
            <a:fillRect/>
          </a:stretch>
        </p:blipFill>
        <p:spPr>
          <a:xfrm>
            <a:off x="4785518" y="1342461"/>
            <a:ext cx="5858089" cy="5039962"/>
          </a:xfrm>
          <a:prstGeom prst="rect">
            <a:avLst/>
          </a:prstGeom>
          <a:ln w="6350">
            <a:solidFill>
              <a:schemeClr val="tx1"/>
            </a:solidFill>
          </a:ln>
        </p:spPr>
      </p:pic>
      <p:sp>
        <p:nvSpPr>
          <p:cNvPr id="5" name="Oval 6"/>
          <p:cNvSpPr>
            <a:spLocks noChangeArrowheads="1"/>
          </p:cNvSpPr>
          <p:nvPr/>
        </p:nvSpPr>
        <p:spPr bwMode="auto">
          <a:xfrm>
            <a:off x="4696029" y="1600200"/>
            <a:ext cx="910932" cy="254832"/>
          </a:xfrm>
          <a:prstGeom prst="ellipse">
            <a:avLst/>
          </a:prstGeom>
          <a:noFill/>
          <a:ln w="25400" algn="ctr">
            <a:solidFill>
              <a:srgbClr val="FF0000"/>
            </a:solidFill>
            <a:miter lim="800000"/>
            <a:headEnd/>
            <a:tailEnd/>
          </a:ln>
        </p:spPr>
        <p:txBody>
          <a:bodyPr wrap="none"/>
          <a:lstStyle/>
          <a:p>
            <a:endParaRPr lang="en-US"/>
          </a:p>
        </p:txBody>
      </p:sp>
    </p:spTree>
    <p:extLst>
      <p:ext uri="{BB962C8B-B14F-4D97-AF65-F5344CB8AC3E}">
        <p14:creationId xmlns:p14="http://schemas.microsoft.com/office/powerpoint/2010/main" val="23298732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Script Editor – Tree Pane</a:t>
            </a:r>
          </a:p>
        </p:txBody>
      </p:sp>
      <p:sp>
        <p:nvSpPr>
          <p:cNvPr id="7" name="Content Placeholder 6"/>
          <p:cNvSpPr>
            <a:spLocks noGrp="1"/>
          </p:cNvSpPr>
          <p:nvPr>
            <p:ph sz="quarter" idx="1"/>
          </p:nvPr>
        </p:nvSpPr>
        <p:spPr>
          <a:xfrm>
            <a:off x="1511301" y="2765425"/>
            <a:ext cx="2828978" cy="1327150"/>
          </a:xfrm>
        </p:spPr>
        <p:txBody>
          <a:bodyPr>
            <a:normAutofit/>
          </a:bodyPr>
          <a:lstStyle/>
          <a:p>
            <a:r>
              <a:rPr lang="en-US" sz="2000" dirty="0"/>
              <a:t>Lists scripts for watershed</a:t>
            </a:r>
          </a:p>
          <a:p>
            <a:r>
              <a:rPr lang="en-US" sz="2000" dirty="0"/>
              <a:t>Double-click on script name to edit it</a:t>
            </a:r>
          </a:p>
        </p:txBody>
      </p:sp>
      <p:pic>
        <p:nvPicPr>
          <p:cNvPr id="5" name="Picture 4">
            <a:extLst>
              <a:ext uri="{FF2B5EF4-FFF2-40B4-BE49-F238E27FC236}">
                <a16:creationId xmlns:a16="http://schemas.microsoft.com/office/drawing/2014/main" id="{91E6FC5D-129B-4AC5-FB60-DCA9332C1104}"/>
              </a:ext>
            </a:extLst>
          </p:cNvPr>
          <p:cNvPicPr>
            <a:picLocks noChangeAspect="1"/>
          </p:cNvPicPr>
          <p:nvPr/>
        </p:nvPicPr>
        <p:blipFill>
          <a:blip r:embed="rId3"/>
          <a:stretch>
            <a:fillRect/>
          </a:stretch>
        </p:blipFill>
        <p:spPr>
          <a:xfrm>
            <a:off x="4785518" y="1342461"/>
            <a:ext cx="5858089" cy="5039962"/>
          </a:xfrm>
          <a:prstGeom prst="rect">
            <a:avLst/>
          </a:prstGeom>
          <a:ln w="6350">
            <a:solidFill>
              <a:schemeClr val="tx1"/>
            </a:solidFill>
          </a:ln>
        </p:spPr>
      </p:pic>
      <p:sp>
        <p:nvSpPr>
          <p:cNvPr id="4" name="Rectangle 3">
            <a:extLst>
              <a:ext uri="{FF2B5EF4-FFF2-40B4-BE49-F238E27FC236}">
                <a16:creationId xmlns:a16="http://schemas.microsoft.com/office/drawing/2014/main" id="{061662CB-5242-F274-7460-10B6947A97E8}"/>
              </a:ext>
            </a:extLst>
          </p:cNvPr>
          <p:cNvSpPr/>
          <p:nvPr/>
        </p:nvSpPr>
        <p:spPr>
          <a:xfrm>
            <a:off x="4813300" y="1844675"/>
            <a:ext cx="930275" cy="4492626"/>
          </a:xfrm>
          <a:prstGeom prst="rect">
            <a:avLst/>
          </a:prstGeom>
          <a:solidFill>
            <a:srgbClr val="7030A0">
              <a:alpha val="1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82924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Setup Tab</a:t>
            </a:r>
          </a:p>
        </p:txBody>
      </p:sp>
      <p:pic>
        <p:nvPicPr>
          <p:cNvPr id="8" name="Picture 7">
            <a:extLst>
              <a:ext uri="{FF2B5EF4-FFF2-40B4-BE49-F238E27FC236}">
                <a16:creationId xmlns:a16="http://schemas.microsoft.com/office/drawing/2014/main" id="{5760265D-416E-797B-493B-D3D7B6C599DF}"/>
              </a:ext>
            </a:extLst>
          </p:cNvPr>
          <p:cNvPicPr>
            <a:picLocks noChangeAspect="1"/>
          </p:cNvPicPr>
          <p:nvPr/>
        </p:nvPicPr>
        <p:blipFill>
          <a:blip r:embed="rId3"/>
          <a:stretch>
            <a:fillRect/>
          </a:stretch>
        </p:blipFill>
        <p:spPr>
          <a:xfrm>
            <a:off x="4351961" y="1097902"/>
            <a:ext cx="3801005" cy="5191850"/>
          </a:xfrm>
          <a:prstGeom prst="rect">
            <a:avLst/>
          </a:prstGeom>
        </p:spPr>
      </p:pic>
      <p:sp>
        <p:nvSpPr>
          <p:cNvPr id="3" name="Oval 2">
            <a:extLst>
              <a:ext uri="{FF2B5EF4-FFF2-40B4-BE49-F238E27FC236}">
                <a16:creationId xmlns:a16="http://schemas.microsoft.com/office/drawing/2014/main" id="{9CA9A7EC-4730-A59F-CA3C-BD7142D5BEAC}"/>
              </a:ext>
            </a:extLst>
          </p:cNvPr>
          <p:cNvSpPr/>
          <p:nvPr/>
        </p:nvSpPr>
        <p:spPr>
          <a:xfrm>
            <a:off x="6803357" y="1097902"/>
            <a:ext cx="1034358" cy="373308"/>
          </a:xfrm>
          <a:prstGeom prst="ellipse">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5F433E94-65A1-C1DB-EAFF-1C3C2A023681}"/>
              </a:ext>
            </a:extLst>
          </p:cNvPr>
          <p:cNvSpPr txBox="1"/>
          <p:nvPr/>
        </p:nvSpPr>
        <p:spPr>
          <a:xfrm>
            <a:off x="8443784" y="1878227"/>
            <a:ext cx="2496065" cy="923330"/>
          </a:xfrm>
          <a:prstGeom prst="rect">
            <a:avLst/>
          </a:prstGeom>
          <a:noFill/>
        </p:spPr>
        <p:txBody>
          <a:bodyPr wrap="square" rtlCol="0">
            <a:spAutoFit/>
          </a:bodyPr>
          <a:lstStyle/>
          <a:p>
            <a:pPr marL="285750" indent="-285750">
              <a:buFont typeface="Arial" panose="020B0604020202020204" pitchFamily="34" charset="0"/>
              <a:buChar char="•"/>
            </a:pPr>
            <a:r>
              <a:rPr lang="en-US" dirty="0"/>
              <a:t>Select setup table to enter the setup view</a:t>
            </a:r>
          </a:p>
        </p:txBody>
      </p:sp>
    </p:spTree>
    <p:extLst>
      <p:ext uri="{BB962C8B-B14F-4D97-AF65-F5344CB8AC3E}">
        <p14:creationId xmlns:p14="http://schemas.microsoft.com/office/powerpoint/2010/main" val="35257019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27A4C63-33E0-1BF9-3B0A-0D7C9CF03F9E}"/>
              </a:ext>
            </a:extLst>
          </p:cNvPr>
          <p:cNvPicPr>
            <a:picLocks noChangeAspect="1"/>
          </p:cNvPicPr>
          <p:nvPr/>
        </p:nvPicPr>
        <p:blipFill>
          <a:blip r:embed="rId3"/>
          <a:stretch>
            <a:fillRect/>
          </a:stretch>
        </p:blipFill>
        <p:spPr>
          <a:xfrm>
            <a:off x="4785518" y="1342461"/>
            <a:ext cx="5858089" cy="5039962"/>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Script</a:t>
            </a:r>
            <a:r>
              <a:rPr lang="en-US" dirty="0"/>
              <a:t> </a:t>
            </a:r>
            <a:r>
              <a:rPr lang="en-US" sz="3200" dirty="0"/>
              <a:t>Editor</a:t>
            </a:r>
            <a:r>
              <a:rPr lang="en-US" dirty="0"/>
              <a:t> </a:t>
            </a:r>
            <a:r>
              <a:rPr lang="en-US" sz="3200" dirty="0"/>
              <a:t>–</a:t>
            </a:r>
            <a:r>
              <a:rPr lang="en-US" dirty="0"/>
              <a:t> </a:t>
            </a:r>
            <a:r>
              <a:rPr lang="en-US" sz="3200" dirty="0"/>
              <a:t>API</a:t>
            </a:r>
            <a:r>
              <a:rPr lang="en-US" dirty="0"/>
              <a:t> </a:t>
            </a:r>
            <a:r>
              <a:rPr lang="en-US" sz="3200" dirty="0"/>
              <a:t>Pane</a:t>
            </a:r>
          </a:p>
        </p:txBody>
      </p:sp>
      <p:sp>
        <p:nvSpPr>
          <p:cNvPr id="7" name="Content Placeholder 6"/>
          <p:cNvSpPr>
            <a:spLocks noGrp="1"/>
          </p:cNvSpPr>
          <p:nvPr>
            <p:ph sz="quarter" idx="1"/>
          </p:nvPr>
        </p:nvSpPr>
        <p:spPr>
          <a:xfrm>
            <a:off x="816864" y="2341880"/>
            <a:ext cx="3723058" cy="3489960"/>
          </a:xfrm>
        </p:spPr>
        <p:txBody>
          <a:bodyPr>
            <a:normAutofit/>
          </a:bodyPr>
          <a:lstStyle/>
          <a:p>
            <a:r>
              <a:rPr lang="en-US" sz="2400" dirty="0"/>
              <a:t>Lists CWMS API methods</a:t>
            </a:r>
          </a:p>
          <a:p>
            <a:r>
              <a:rPr lang="en-US" sz="2400" dirty="0"/>
              <a:t>To insert code in editor pane:</a:t>
            </a:r>
          </a:p>
          <a:p>
            <a:pPr lvl="1"/>
            <a:r>
              <a:rPr lang="en-US" sz="2100" dirty="0"/>
              <a:t>Double-click node (inserts at current position)</a:t>
            </a:r>
          </a:p>
          <a:p>
            <a:pPr lvl="1"/>
            <a:r>
              <a:rPr lang="en-US" sz="2100" dirty="0"/>
              <a:t>Drag node to desired position</a:t>
            </a:r>
          </a:p>
          <a:p>
            <a:pPr lvl="1"/>
            <a:r>
              <a:rPr lang="en-US" sz="2100" dirty="0"/>
              <a:t>Select node and click “Insert in Script” button (inserts at current position)</a:t>
            </a:r>
          </a:p>
        </p:txBody>
      </p:sp>
      <p:sp>
        <p:nvSpPr>
          <p:cNvPr id="4" name="Rectangle 3">
            <a:extLst>
              <a:ext uri="{FF2B5EF4-FFF2-40B4-BE49-F238E27FC236}">
                <a16:creationId xmlns:a16="http://schemas.microsoft.com/office/drawing/2014/main" id="{8C86C976-E4B5-11D9-A2A2-0909C429FFB5}"/>
              </a:ext>
            </a:extLst>
          </p:cNvPr>
          <p:cNvSpPr/>
          <p:nvPr/>
        </p:nvSpPr>
        <p:spPr>
          <a:xfrm>
            <a:off x="5800445" y="2029460"/>
            <a:ext cx="1208685" cy="4114800"/>
          </a:xfrm>
          <a:prstGeom prst="rect">
            <a:avLst/>
          </a:prstGeom>
          <a:solidFill>
            <a:srgbClr val="7030A0">
              <a:alpha val="1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02229336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7E41040-4456-9177-440B-5126126317E7}"/>
              </a:ext>
            </a:extLst>
          </p:cNvPr>
          <p:cNvPicPr>
            <a:picLocks noChangeAspect="1"/>
          </p:cNvPicPr>
          <p:nvPr/>
        </p:nvPicPr>
        <p:blipFill>
          <a:blip r:embed="rId3"/>
          <a:stretch>
            <a:fillRect/>
          </a:stretch>
        </p:blipFill>
        <p:spPr>
          <a:xfrm>
            <a:off x="4785518" y="1342461"/>
            <a:ext cx="5858089" cy="5039962"/>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Script Editor – Editor Pane</a:t>
            </a:r>
          </a:p>
        </p:txBody>
      </p:sp>
      <p:sp>
        <p:nvSpPr>
          <p:cNvPr id="7" name="Content Placeholder 6"/>
          <p:cNvSpPr>
            <a:spLocks noGrp="1"/>
          </p:cNvSpPr>
          <p:nvPr>
            <p:ph sz="quarter" idx="1"/>
          </p:nvPr>
        </p:nvSpPr>
        <p:spPr>
          <a:xfrm>
            <a:off x="1249681" y="2689860"/>
            <a:ext cx="3265858" cy="1478280"/>
          </a:xfrm>
        </p:spPr>
        <p:txBody>
          <a:bodyPr>
            <a:normAutofit/>
          </a:bodyPr>
          <a:lstStyle/>
          <a:p>
            <a:r>
              <a:rPr lang="en-US" sz="2000" dirty="0"/>
              <a:t>Displays code for script</a:t>
            </a:r>
          </a:p>
          <a:p>
            <a:r>
              <a:rPr lang="en-US" sz="2000" dirty="0"/>
              <a:t>Syntax highlighting</a:t>
            </a:r>
          </a:p>
          <a:p>
            <a:r>
              <a:rPr lang="en-US" sz="2000" dirty="0"/>
              <a:t>Highlights all occurrences of word at current position</a:t>
            </a:r>
          </a:p>
        </p:txBody>
      </p:sp>
      <p:sp>
        <p:nvSpPr>
          <p:cNvPr id="8" name="Rectangle 7">
            <a:extLst>
              <a:ext uri="{FF2B5EF4-FFF2-40B4-BE49-F238E27FC236}">
                <a16:creationId xmlns:a16="http://schemas.microsoft.com/office/drawing/2014/main" id="{1AE46819-713A-B5C2-B93B-A4E65FD963C2}"/>
              </a:ext>
            </a:extLst>
          </p:cNvPr>
          <p:cNvSpPr/>
          <p:nvPr/>
        </p:nvSpPr>
        <p:spPr>
          <a:xfrm>
            <a:off x="7029451" y="2371725"/>
            <a:ext cx="3543299" cy="3776663"/>
          </a:xfrm>
          <a:prstGeom prst="rect">
            <a:avLst/>
          </a:prstGeom>
          <a:solidFill>
            <a:srgbClr val="7030A0">
              <a:alpha val="1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3309705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DE46DC8-1F12-6194-C30C-BA4FBE06A0D8}"/>
              </a:ext>
            </a:extLst>
          </p:cNvPr>
          <p:cNvPicPr>
            <a:picLocks noChangeAspect="1"/>
          </p:cNvPicPr>
          <p:nvPr/>
        </p:nvPicPr>
        <p:blipFill>
          <a:blip r:embed="rId3"/>
          <a:stretch>
            <a:fillRect/>
          </a:stretch>
        </p:blipFill>
        <p:spPr>
          <a:xfrm>
            <a:off x="3282860" y="1780127"/>
            <a:ext cx="5839640" cy="2857899"/>
          </a:xfrm>
          <a:prstGeom prst="rect">
            <a:avLst/>
          </a:prstGeom>
          <a:ln w="6350">
            <a:solidFill>
              <a:schemeClr val="tx1"/>
            </a:solidFill>
          </a:ln>
        </p:spPr>
      </p:pic>
      <p:sp>
        <p:nvSpPr>
          <p:cNvPr id="2" name="Title 1"/>
          <p:cNvSpPr>
            <a:spLocks noGrp="1"/>
          </p:cNvSpPr>
          <p:nvPr>
            <p:ph type="title"/>
          </p:nvPr>
        </p:nvSpPr>
        <p:spPr/>
        <p:txBody>
          <a:bodyPr/>
          <a:lstStyle/>
          <a:p>
            <a:pPr algn="ctr"/>
            <a:r>
              <a:rPr lang="en-US" sz="3200" dirty="0"/>
              <a:t>Script Editor – Editor Pane Details</a:t>
            </a:r>
          </a:p>
        </p:txBody>
      </p:sp>
      <p:sp>
        <p:nvSpPr>
          <p:cNvPr id="21" name="TextBox 5"/>
          <p:cNvSpPr txBox="1">
            <a:spLocks noChangeArrowheads="1"/>
          </p:cNvSpPr>
          <p:nvPr/>
        </p:nvSpPr>
        <p:spPr bwMode="auto">
          <a:xfrm>
            <a:off x="9174480" y="3138041"/>
            <a:ext cx="2209800" cy="369888"/>
          </a:xfrm>
          <a:prstGeom prst="rect">
            <a:avLst/>
          </a:prstGeom>
          <a:noFill/>
          <a:ln w="9525">
            <a:noFill/>
            <a:miter lim="800000"/>
            <a:headEnd/>
            <a:tailEnd/>
          </a:ln>
        </p:spPr>
        <p:txBody>
          <a:bodyPr>
            <a:spAutoFit/>
          </a:bodyPr>
          <a:lstStyle/>
          <a:p>
            <a:r>
              <a:rPr lang="en-US" dirty="0"/>
              <a:t>context menu</a:t>
            </a:r>
          </a:p>
        </p:txBody>
      </p:sp>
      <p:sp>
        <p:nvSpPr>
          <p:cNvPr id="22" name="TextBox 7"/>
          <p:cNvSpPr txBox="1">
            <a:spLocks noChangeArrowheads="1"/>
          </p:cNvSpPr>
          <p:nvPr/>
        </p:nvSpPr>
        <p:spPr bwMode="auto">
          <a:xfrm>
            <a:off x="9174480" y="1641421"/>
            <a:ext cx="2209800" cy="646331"/>
          </a:xfrm>
          <a:prstGeom prst="rect">
            <a:avLst/>
          </a:prstGeom>
          <a:noFill/>
          <a:ln w="9525">
            <a:noFill/>
            <a:miter lim="800000"/>
            <a:headEnd/>
            <a:tailEnd/>
          </a:ln>
        </p:spPr>
        <p:txBody>
          <a:bodyPr>
            <a:spAutoFit/>
          </a:bodyPr>
          <a:lstStyle/>
          <a:p>
            <a:r>
              <a:rPr lang="en-US" dirty="0"/>
              <a:t>current line (highlighted)</a:t>
            </a:r>
          </a:p>
        </p:txBody>
      </p:sp>
      <p:sp>
        <p:nvSpPr>
          <p:cNvPr id="23" name="TextBox 8"/>
          <p:cNvSpPr txBox="1">
            <a:spLocks noChangeArrowheads="1"/>
          </p:cNvSpPr>
          <p:nvPr/>
        </p:nvSpPr>
        <p:spPr bwMode="auto">
          <a:xfrm>
            <a:off x="754380" y="2676376"/>
            <a:ext cx="1732652" cy="923330"/>
          </a:xfrm>
          <a:prstGeom prst="rect">
            <a:avLst/>
          </a:prstGeom>
          <a:noFill/>
          <a:ln w="9525">
            <a:noFill/>
            <a:miter lim="800000"/>
            <a:headEnd/>
            <a:tailEnd/>
          </a:ln>
        </p:spPr>
        <p:txBody>
          <a:bodyPr wrap="square">
            <a:spAutoFit/>
          </a:bodyPr>
          <a:lstStyle/>
          <a:p>
            <a:pPr algn="r"/>
            <a:r>
              <a:rPr lang="en-US" dirty="0"/>
              <a:t>word at current position (highlighted)</a:t>
            </a:r>
          </a:p>
        </p:txBody>
      </p:sp>
      <p:sp>
        <p:nvSpPr>
          <p:cNvPr id="24" name="TextBox 9"/>
          <p:cNvSpPr txBox="1">
            <a:spLocks noChangeArrowheads="1"/>
          </p:cNvSpPr>
          <p:nvPr/>
        </p:nvSpPr>
        <p:spPr bwMode="auto">
          <a:xfrm>
            <a:off x="4069080" y="5146620"/>
            <a:ext cx="2209800" cy="369888"/>
          </a:xfrm>
          <a:prstGeom prst="rect">
            <a:avLst/>
          </a:prstGeom>
          <a:noFill/>
          <a:ln w="9525">
            <a:noFill/>
            <a:miter lim="800000"/>
            <a:headEnd/>
            <a:tailEnd/>
          </a:ln>
        </p:spPr>
        <p:txBody>
          <a:bodyPr>
            <a:spAutoFit/>
          </a:bodyPr>
          <a:lstStyle/>
          <a:p>
            <a:r>
              <a:rPr lang="en-US" dirty="0"/>
              <a:t>line numbers</a:t>
            </a:r>
          </a:p>
        </p:txBody>
      </p:sp>
      <p:cxnSp>
        <p:nvCxnSpPr>
          <p:cNvPr id="25" name="Straight Arrow Connector 11"/>
          <p:cNvCxnSpPr>
            <a:cxnSpLocks noChangeShapeType="1"/>
          </p:cNvCxnSpPr>
          <p:nvPr/>
        </p:nvCxnSpPr>
        <p:spPr bwMode="auto">
          <a:xfrm flipH="1">
            <a:off x="8293472" y="3351477"/>
            <a:ext cx="838200" cy="32544"/>
          </a:xfrm>
          <a:prstGeom prst="straightConnector1">
            <a:avLst/>
          </a:prstGeom>
          <a:noFill/>
          <a:ln w="25400" algn="ctr">
            <a:solidFill>
              <a:srgbClr val="FF0000"/>
            </a:solidFill>
            <a:miter lim="800000"/>
            <a:headEnd/>
            <a:tailEnd type="arrow" w="med" len="med"/>
          </a:ln>
        </p:spPr>
      </p:cxnSp>
      <p:cxnSp>
        <p:nvCxnSpPr>
          <p:cNvPr id="26" name="Straight Arrow Connector 12"/>
          <p:cNvCxnSpPr>
            <a:cxnSpLocks noChangeShapeType="1"/>
          </p:cNvCxnSpPr>
          <p:nvPr/>
        </p:nvCxnSpPr>
        <p:spPr bwMode="auto">
          <a:xfrm flipH="1">
            <a:off x="8641080" y="1964585"/>
            <a:ext cx="499764" cy="511970"/>
          </a:xfrm>
          <a:prstGeom prst="straightConnector1">
            <a:avLst/>
          </a:prstGeom>
          <a:noFill/>
          <a:ln w="25400" algn="ctr">
            <a:solidFill>
              <a:srgbClr val="FF0000"/>
            </a:solidFill>
            <a:miter lim="800000"/>
            <a:headEnd/>
            <a:tailEnd type="arrow" w="med" len="med"/>
          </a:ln>
        </p:spPr>
      </p:cxnSp>
      <p:cxnSp>
        <p:nvCxnSpPr>
          <p:cNvPr id="27" name="Straight Arrow Connector 15"/>
          <p:cNvCxnSpPr>
            <a:cxnSpLocks noChangeShapeType="1"/>
          </p:cNvCxnSpPr>
          <p:nvPr/>
        </p:nvCxnSpPr>
        <p:spPr bwMode="auto">
          <a:xfrm flipV="1">
            <a:off x="2529840" y="2476555"/>
            <a:ext cx="998220" cy="661486"/>
          </a:xfrm>
          <a:prstGeom prst="straightConnector1">
            <a:avLst/>
          </a:prstGeom>
          <a:noFill/>
          <a:ln w="25400" algn="ctr">
            <a:solidFill>
              <a:srgbClr val="FF0000"/>
            </a:solidFill>
            <a:miter lim="800000"/>
            <a:headEnd/>
            <a:tailEnd type="arrow" w="med" len="med"/>
          </a:ln>
        </p:spPr>
      </p:cxnSp>
      <p:cxnSp>
        <p:nvCxnSpPr>
          <p:cNvPr id="28" name="Straight Arrow Connector 18"/>
          <p:cNvCxnSpPr>
            <a:cxnSpLocks noChangeShapeType="1"/>
            <a:stCxn id="24" idx="1"/>
          </p:cNvCxnSpPr>
          <p:nvPr/>
        </p:nvCxnSpPr>
        <p:spPr bwMode="auto">
          <a:xfrm flipH="1" flipV="1">
            <a:off x="3459480" y="4537020"/>
            <a:ext cx="609600" cy="793750"/>
          </a:xfrm>
          <a:prstGeom prst="straightConnector1">
            <a:avLst/>
          </a:prstGeom>
          <a:noFill/>
          <a:ln w="25400" algn="ctr">
            <a:solidFill>
              <a:srgbClr val="FF0000"/>
            </a:solidFill>
            <a:miter lim="800000"/>
            <a:headEnd/>
            <a:tailEnd type="arrow" w="med" len="med"/>
          </a:ln>
        </p:spPr>
      </p:cxnSp>
      <p:sp>
        <p:nvSpPr>
          <p:cNvPr id="29" name="TextBox 23"/>
          <p:cNvSpPr txBox="1">
            <a:spLocks noChangeArrowheads="1"/>
          </p:cNvSpPr>
          <p:nvPr/>
        </p:nvSpPr>
        <p:spPr bwMode="auto">
          <a:xfrm>
            <a:off x="6050280" y="5146620"/>
            <a:ext cx="5181600" cy="1000274"/>
          </a:xfrm>
          <a:prstGeom prst="rect">
            <a:avLst/>
          </a:prstGeom>
          <a:noFill/>
          <a:ln w="9525">
            <a:noFill/>
            <a:miter lim="800000"/>
            <a:headEnd/>
            <a:tailEnd/>
          </a:ln>
        </p:spPr>
        <p:txBody>
          <a:bodyPr>
            <a:spAutoFit/>
          </a:bodyPr>
          <a:lstStyle/>
          <a:p>
            <a:pPr marL="342900" indent="-342900">
              <a:spcBef>
                <a:spcPts val="600"/>
              </a:spcBef>
              <a:buFont typeface="Arial" charset="0"/>
              <a:buChar char="•"/>
            </a:pPr>
            <a:r>
              <a:rPr lang="en-US" b="1" dirty="0"/>
              <a:t>Ctrl-F</a:t>
            </a:r>
            <a:r>
              <a:rPr lang="en-US" dirty="0"/>
              <a:t> – search</a:t>
            </a:r>
          </a:p>
          <a:p>
            <a:pPr marL="342900" indent="-342900">
              <a:spcBef>
                <a:spcPts val="600"/>
              </a:spcBef>
              <a:buFont typeface="Arial" charset="0"/>
              <a:buChar char="•"/>
            </a:pPr>
            <a:r>
              <a:rPr lang="en-US" dirty="0"/>
              <a:t>Uses normal select/cut/copy/paste keystroke combinations</a:t>
            </a:r>
          </a:p>
        </p:txBody>
      </p:sp>
    </p:spTree>
    <p:extLst>
      <p:ext uri="{BB962C8B-B14F-4D97-AF65-F5344CB8AC3E}">
        <p14:creationId xmlns:p14="http://schemas.microsoft.com/office/powerpoint/2010/main" val="227983752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Script Editor – Action Buttons</a:t>
            </a:r>
          </a:p>
        </p:txBody>
      </p:sp>
      <p:sp>
        <p:nvSpPr>
          <p:cNvPr id="7" name="Content Placeholder 6"/>
          <p:cNvSpPr>
            <a:spLocks noGrp="1"/>
          </p:cNvSpPr>
          <p:nvPr>
            <p:ph sz="quarter" idx="1"/>
          </p:nvPr>
        </p:nvSpPr>
        <p:spPr>
          <a:xfrm>
            <a:off x="1169581" y="1600200"/>
            <a:ext cx="3284997" cy="4495800"/>
          </a:xfrm>
        </p:spPr>
        <p:txBody>
          <a:bodyPr>
            <a:normAutofit/>
          </a:bodyPr>
          <a:lstStyle/>
          <a:p>
            <a:r>
              <a:rPr lang="en-US" sz="2000" dirty="0"/>
              <a:t>Insert in Script</a:t>
            </a:r>
          </a:p>
          <a:p>
            <a:pPr lvl="1"/>
            <a:r>
              <a:rPr lang="en-US" sz="1700" dirty="0"/>
              <a:t>Inserts code for selected API method into script at current position</a:t>
            </a:r>
          </a:p>
          <a:p>
            <a:r>
              <a:rPr lang="en-US" sz="2000" dirty="0"/>
              <a:t>Compile Script</a:t>
            </a:r>
          </a:p>
          <a:p>
            <a:pPr lvl="1"/>
            <a:r>
              <a:rPr lang="en-US" sz="1700" dirty="0"/>
              <a:t>Compiles the script without saving</a:t>
            </a:r>
          </a:p>
          <a:p>
            <a:r>
              <a:rPr lang="en-US" sz="2000" dirty="0"/>
              <a:t>Save</a:t>
            </a:r>
          </a:p>
          <a:p>
            <a:pPr lvl="1"/>
            <a:r>
              <a:rPr lang="en-US" sz="1700" dirty="0"/>
              <a:t>Compiles and saves the script</a:t>
            </a:r>
          </a:p>
          <a:p>
            <a:r>
              <a:rPr lang="en-US" sz="2000" dirty="0"/>
              <a:t>Save/Run</a:t>
            </a:r>
          </a:p>
          <a:p>
            <a:pPr lvl="1"/>
            <a:r>
              <a:rPr lang="en-US" sz="1700" dirty="0"/>
              <a:t>Compiles, saves, and executes the script</a:t>
            </a:r>
          </a:p>
          <a:p>
            <a:r>
              <a:rPr lang="en-US" sz="2000" dirty="0"/>
              <a:t>Select</a:t>
            </a:r>
          </a:p>
          <a:p>
            <a:pPr lvl="1"/>
            <a:r>
              <a:rPr lang="en-US" sz="1700" dirty="0"/>
              <a:t>Notifies other CWMS components of current script selection</a:t>
            </a:r>
          </a:p>
        </p:txBody>
      </p:sp>
      <p:pic>
        <p:nvPicPr>
          <p:cNvPr id="4" name="Picture 3">
            <a:extLst>
              <a:ext uri="{FF2B5EF4-FFF2-40B4-BE49-F238E27FC236}">
                <a16:creationId xmlns:a16="http://schemas.microsoft.com/office/drawing/2014/main" id="{57D3B30F-D9DF-E8DF-9811-4AEBF70EAC7B}"/>
              </a:ext>
            </a:extLst>
          </p:cNvPr>
          <p:cNvPicPr>
            <a:picLocks noChangeAspect="1"/>
          </p:cNvPicPr>
          <p:nvPr/>
        </p:nvPicPr>
        <p:blipFill>
          <a:blip r:embed="rId3"/>
          <a:stretch>
            <a:fillRect/>
          </a:stretch>
        </p:blipFill>
        <p:spPr>
          <a:xfrm>
            <a:off x="4785518" y="1342461"/>
            <a:ext cx="5858089" cy="5039962"/>
          </a:xfrm>
          <a:prstGeom prst="rect">
            <a:avLst/>
          </a:prstGeom>
          <a:ln w="6350">
            <a:solidFill>
              <a:schemeClr val="tx1"/>
            </a:solidFill>
          </a:ln>
        </p:spPr>
      </p:pic>
      <p:sp>
        <p:nvSpPr>
          <p:cNvPr id="6" name="Rectangle 5">
            <a:extLst>
              <a:ext uri="{FF2B5EF4-FFF2-40B4-BE49-F238E27FC236}">
                <a16:creationId xmlns:a16="http://schemas.microsoft.com/office/drawing/2014/main" id="{3F7A631F-5813-E277-FB9F-A1EAF501D415}"/>
              </a:ext>
            </a:extLst>
          </p:cNvPr>
          <p:cNvSpPr/>
          <p:nvPr/>
        </p:nvSpPr>
        <p:spPr>
          <a:xfrm>
            <a:off x="6178550" y="6172201"/>
            <a:ext cx="2168525" cy="158749"/>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2124361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Script</a:t>
            </a:r>
            <a:r>
              <a:rPr lang="en-US" dirty="0"/>
              <a:t> </a:t>
            </a:r>
            <a:r>
              <a:rPr lang="en-US" sz="3200" dirty="0"/>
              <a:t>Selector</a:t>
            </a:r>
          </a:p>
        </p:txBody>
      </p:sp>
      <p:sp>
        <p:nvSpPr>
          <p:cNvPr id="3" name="Content Placeholder 2"/>
          <p:cNvSpPr>
            <a:spLocks noGrp="1"/>
          </p:cNvSpPr>
          <p:nvPr>
            <p:ph sz="quarter" idx="1"/>
          </p:nvPr>
        </p:nvSpPr>
        <p:spPr>
          <a:xfrm>
            <a:off x="1257300" y="1600200"/>
            <a:ext cx="5408326" cy="2582056"/>
          </a:xfrm>
        </p:spPr>
        <p:txBody>
          <a:bodyPr>
            <a:normAutofit/>
          </a:bodyPr>
          <a:lstStyle/>
          <a:p>
            <a:r>
              <a:rPr lang="en-US" sz="2000" dirty="0"/>
              <a:t>Select “</a:t>
            </a:r>
            <a:r>
              <a:rPr lang="en-US" sz="2000" dirty="0" err="1"/>
              <a:t>Scripts</a:t>
            </a:r>
            <a:r>
              <a:rPr lang="en-US" sz="2000" dirty="0" err="1">
                <a:sym typeface="Wingdings" panose="05000000000000000000" pitchFamily="2" charset="2"/>
              </a:rPr>
              <a:t>Run</a:t>
            </a:r>
            <a:r>
              <a:rPr lang="en-US" sz="2000" dirty="0">
                <a:sym typeface="Wingdings" panose="05000000000000000000" pitchFamily="2" charset="2"/>
              </a:rPr>
              <a:t>” from CAVI menu bar.</a:t>
            </a:r>
          </a:p>
          <a:p>
            <a:endParaRPr lang="en-US" sz="2000" dirty="0">
              <a:sym typeface="Wingdings" panose="05000000000000000000" pitchFamily="2" charset="2"/>
            </a:endParaRPr>
          </a:p>
          <a:p>
            <a:r>
              <a:rPr lang="en-US" sz="2000" dirty="0">
                <a:sym typeface="Wingdings" panose="05000000000000000000" pitchFamily="2" charset="2"/>
              </a:rPr>
              <a:t>Displays scripts for watershed.</a:t>
            </a:r>
          </a:p>
          <a:p>
            <a:endParaRPr lang="en-US" sz="2000" dirty="0">
              <a:sym typeface="Wingdings" panose="05000000000000000000" pitchFamily="2" charset="2"/>
            </a:endParaRPr>
          </a:p>
          <a:p>
            <a:r>
              <a:rPr lang="en-US" sz="2000" dirty="0">
                <a:sym typeface="Wingdings" panose="05000000000000000000" pitchFamily="2" charset="2"/>
              </a:rPr>
              <a:t>Double-click on name to run, or select name and click “Run” button.</a:t>
            </a:r>
            <a:endParaRPr lang="en-US" sz="2000" dirty="0"/>
          </a:p>
        </p:txBody>
      </p:sp>
      <p:sp>
        <p:nvSpPr>
          <p:cNvPr id="7" name="Line 6"/>
          <p:cNvSpPr>
            <a:spLocks noChangeShapeType="1"/>
          </p:cNvSpPr>
          <p:nvPr/>
        </p:nvSpPr>
        <p:spPr bwMode="auto">
          <a:xfrm flipV="1">
            <a:off x="5667486" y="4538066"/>
            <a:ext cx="857028" cy="3745"/>
          </a:xfrm>
          <a:prstGeom prst="line">
            <a:avLst/>
          </a:prstGeom>
          <a:noFill/>
          <a:ln w="57150">
            <a:solidFill>
              <a:srgbClr val="008080"/>
            </a:solidFill>
            <a:miter lim="800000"/>
            <a:headEnd/>
            <a:tailEnd type="triangle" w="med" len="med"/>
          </a:ln>
        </p:spPr>
        <p:txBody>
          <a:bodyPr wrap="none"/>
          <a:lstStyle/>
          <a:p>
            <a:endParaRPr lang="en-US" dirty="0"/>
          </a:p>
        </p:txBody>
      </p:sp>
      <p:pic>
        <p:nvPicPr>
          <p:cNvPr id="8" name="Picture 7">
            <a:extLst>
              <a:ext uri="{FF2B5EF4-FFF2-40B4-BE49-F238E27FC236}">
                <a16:creationId xmlns:a16="http://schemas.microsoft.com/office/drawing/2014/main" id="{35E0A5E6-E6A2-6E4C-BF7A-3ADA5E003E11}"/>
              </a:ext>
            </a:extLst>
          </p:cNvPr>
          <p:cNvPicPr>
            <a:picLocks noChangeAspect="1"/>
          </p:cNvPicPr>
          <p:nvPr/>
        </p:nvPicPr>
        <p:blipFill>
          <a:blip r:embed="rId3"/>
          <a:stretch>
            <a:fillRect/>
          </a:stretch>
        </p:blipFill>
        <p:spPr>
          <a:xfrm>
            <a:off x="2552560" y="3834684"/>
            <a:ext cx="2817805" cy="1457143"/>
          </a:xfrm>
          <a:prstGeom prst="rect">
            <a:avLst/>
          </a:prstGeom>
          <a:ln w="6350">
            <a:solidFill>
              <a:schemeClr val="tx1"/>
            </a:solidFill>
          </a:ln>
        </p:spPr>
      </p:pic>
      <p:pic>
        <p:nvPicPr>
          <p:cNvPr id="10" name="Picture 9">
            <a:extLst>
              <a:ext uri="{FF2B5EF4-FFF2-40B4-BE49-F238E27FC236}">
                <a16:creationId xmlns:a16="http://schemas.microsoft.com/office/drawing/2014/main" id="{5E3AF3F9-1FA5-EDDA-E114-E10A6D0F59C2}"/>
              </a:ext>
            </a:extLst>
          </p:cNvPr>
          <p:cNvPicPr>
            <a:picLocks noChangeAspect="1"/>
          </p:cNvPicPr>
          <p:nvPr/>
        </p:nvPicPr>
        <p:blipFill>
          <a:blip r:embed="rId4"/>
          <a:stretch>
            <a:fillRect/>
          </a:stretch>
        </p:blipFill>
        <p:spPr>
          <a:xfrm>
            <a:off x="6856430" y="1627786"/>
            <a:ext cx="2857500" cy="3926565"/>
          </a:xfrm>
          <a:prstGeom prst="rect">
            <a:avLst/>
          </a:prstGeom>
          <a:ln w="6350">
            <a:solidFill>
              <a:schemeClr val="tx1"/>
            </a:solidFill>
          </a:ln>
        </p:spPr>
      </p:pic>
    </p:spTree>
    <p:extLst>
      <p:ext uri="{BB962C8B-B14F-4D97-AF65-F5344CB8AC3E}">
        <p14:creationId xmlns:p14="http://schemas.microsoft.com/office/powerpoint/2010/main" val="90640021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Modeling Scripts Panel</a:t>
            </a:r>
          </a:p>
        </p:txBody>
      </p:sp>
      <p:sp>
        <p:nvSpPr>
          <p:cNvPr id="3" name="Content Placeholder 2"/>
          <p:cNvSpPr>
            <a:spLocks noGrp="1"/>
          </p:cNvSpPr>
          <p:nvPr>
            <p:ph sz="quarter" idx="1"/>
          </p:nvPr>
        </p:nvSpPr>
        <p:spPr/>
        <p:txBody>
          <a:bodyPr/>
          <a:lstStyle/>
          <a:p>
            <a:r>
              <a:rPr lang="en-US" dirty="0"/>
              <a:t>Select the Modeling tab.</a:t>
            </a:r>
          </a:p>
          <a:p>
            <a:r>
              <a:rPr lang="en-US" dirty="0"/>
              <a:t>At the bottom of the tab, select the Scripts tab.</a:t>
            </a:r>
          </a:p>
          <a:p>
            <a:r>
              <a:rPr lang="en-US" dirty="0"/>
              <a:t>Right-click in the Scripts panel and select “Edit…”</a:t>
            </a:r>
          </a:p>
          <a:p>
            <a:r>
              <a:rPr lang="en-US" dirty="0"/>
              <a:t>Use the “Select Scripts” dialog to choose which scripts to add to the panel</a:t>
            </a:r>
          </a:p>
        </p:txBody>
      </p:sp>
    </p:spTree>
    <p:extLst>
      <p:ext uri="{BB962C8B-B14F-4D97-AF65-F5344CB8AC3E}">
        <p14:creationId xmlns:p14="http://schemas.microsoft.com/office/powerpoint/2010/main" val="169459246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Modeling Scripts Panel</a:t>
            </a:r>
          </a:p>
        </p:txBody>
      </p:sp>
      <p:pic>
        <p:nvPicPr>
          <p:cNvPr id="4" name="Picture 3">
            <a:extLst>
              <a:ext uri="{FF2B5EF4-FFF2-40B4-BE49-F238E27FC236}">
                <a16:creationId xmlns:a16="http://schemas.microsoft.com/office/drawing/2014/main" id="{68BD3A07-C798-D886-EDFB-052F56BE0320}"/>
              </a:ext>
            </a:extLst>
          </p:cNvPr>
          <p:cNvPicPr>
            <a:picLocks noChangeAspect="1"/>
          </p:cNvPicPr>
          <p:nvPr/>
        </p:nvPicPr>
        <p:blipFill>
          <a:blip r:embed="rId3"/>
          <a:stretch>
            <a:fillRect/>
          </a:stretch>
        </p:blipFill>
        <p:spPr>
          <a:xfrm>
            <a:off x="1905000" y="1611490"/>
            <a:ext cx="2115660" cy="5017911"/>
          </a:xfrm>
          <a:prstGeom prst="rect">
            <a:avLst/>
          </a:prstGeom>
          <a:ln w="6350">
            <a:solidFill>
              <a:schemeClr val="tx1"/>
            </a:solidFill>
          </a:ln>
        </p:spPr>
      </p:pic>
      <p:pic>
        <p:nvPicPr>
          <p:cNvPr id="11" name="Picture 10">
            <a:extLst>
              <a:ext uri="{FF2B5EF4-FFF2-40B4-BE49-F238E27FC236}">
                <a16:creationId xmlns:a16="http://schemas.microsoft.com/office/drawing/2014/main" id="{2991718F-548F-980B-708B-5F7224F61D5D}"/>
              </a:ext>
            </a:extLst>
          </p:cNvPr>
          <p:cNvPicPr>
            <a:picLocks noChangeAspect="1"/>
          </p:cNvPicPr>
          <p:nvPr/>
        </p:nvPicPr>
        <p:blipFill>
          <a:blip r:embed="rId4"/>
          <a:stretch>
            <a:fillRect/>
          </a:stretch>
        </p:blipFill>
        <p:spPr>
          <a:xfrm>
            <a:off x="4522829" y="2490529"/>
            <a:ext cx="3064385" cy="2680417"/>
          </a:xfrm>
          <a:prstGeom prst="rect">
            <a:avLst/>
          </a:prstGeom>
          <a:ln w="6350">
            <a:solidFill>
              <a:schemeClr val="tx1"/>
            </a:solidFill>
          </a:ln>
        </p:spPr>
      </p:pic>
      <p:pic>
        <p:nvPicPr>
          <p:cNvPr id="13" name="Picture 12">
            <a:extLst>
              <a:ext uri="{FF2B5EF4-FFF2-40B4-BE49-F238E27FC236}">
                <a16:creationId xmlns:a16="http://schemas.microsoft.com/office/drawing/2014/main" id="{408CC555-49AA-E539-B23A-0139A2C32861}"/>
              </a:ext>
            </a:extLst>
          </p:cNvPr>
          <p:cNvPicPr>
            <a:picLocks noChangeAspect="1"/>
          </p:cNvPicPr>
          <p:nvPr/>
        </p:nvPicPr>
        <p:blipFill>
          <a:blip r:embed="rId5"/>
          <a:stretch>
            <a:fillRect/>
          </a:stretch>
        </p:blipFill>
        <p:spPr>
          <a:xfrm>
            <a:off x="8089381" y="1611490"/>
            <a:ext cx="2285108" cy="5017911"/>
          </a:xfrm>
          <a:prstGeom prst="rect">
            <a:avLst/>
          </a:prstGeom>
          <a:ln w="6350">
            <a:solidFill>
              <a:schemeClr val="tx1"/>
            </a:solidFill>
          </a:ln>
        </p:spPr>
      </p:pic>
    </p:spTree>
    <p:extLst>
      <p:ext uri="{BB962C8B-B14F-4D97-AF65-F5344CB8AC3E}">
        <p14:creationId xmlns:p14="http://schemas.microsoft.com/office/powerpoint/2010/main" val="409015206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Assigning Scripts To Time Series Icons</a:t>
            </a:r>
          </a:p>
        </p:txBody>
      </p:sp>
      <p:sp>
        <p:nvSpPr>
          <p:cNvPr id="6" name="Content Placeholder 5"/>
          <p:cNvSpPr>
            <a:spLocks noGrp="1"/>
          </p:cNvSpPr>
          <p:nvPr>
            <p:ph sz="quarter" idx="1"/>
          </p:nvPr>
        </p:nvSpPr>
        <p:spPr/>
        <p:txBody>
          <a:bodyPr>
            <a:normAutofit/>
          </a:bodyPr>
          <a:lstStyle/>
          <a:p>
            <a:r>
              <a:rPr lang="en-US" sz="2800" dirty="0"/>
              <a:t>Switch to Watershed Setup Module.</a:t>
            </a:r>
          </a:p>
          <a:p>
            <a:r>
              <a:rPr lang="en-US" sz="2800" dirty="0"/>
              <a:t>Right-click the icon and select “Edit” from the context menu.</a:t>
            </a:r>
          </a:p>
          <a:p>
            <a:r>
              <a:rPr lang="en-US" sz="2800" dirty="0"/>
              <a:t>Select the “Scripts/HTML” tab on the properties dialog.</a:t>
            </a:r>
          </a:p>
          <a:p>
            <a:r>
              <a:rPr lang="en-US" sz="2800" dirty="0"/>
              <a:t>Populate the scripts dialog with the appropriate information.</a:t>
            </a:r>
          </a:p>
          <a:p>
            <a:pPr lvl="1"/>
            <a:r>
              <a:rPr lang="en-US" sz="2500" dirty="0"/>
              <a:t>Put a variable assignment statement in the “Arguments” column. That variable with its assigned value will be available in the script.</a:t>
            </a:r>
          </a:p>
          <a:p>
            <a:pPr lvl="2"/>
            <a:r>
              <a:rPr lang="en-US" sz="2200" dirty="0"/>
              <a:t>This allows a common script to be used on many icons, as each icon will have its unique assignment to the same variable</a:t>
            </a:r>
          </a:p>
          <a:p>
            <a:r>
              <a:rPr lang="en-US" sz="2800" dirty="0"/>
              <a:t>Dismiss dialogs and save configuration.</a:t>
            </a:r>
          </a:p>
          <a:p>
            <a:pPr lvl="1">
              <a:buNone/>
            </a:pPr>
            <a:endParaRPr lang="en-US" sz="2000" dirty="0"/>
          </a:p>
        </p:txBody>
      </p:sp>
    </p:spTree>
    <p:extLst>
      <p:ext uri="{BB962C8B-B14F-4D97-AF65-F5344CB8AC3E}">
        <p14:creationId xmlns:p14="http://schemas.microsoft.com/office/powerpoint/2010/main" val="92507103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Assigning Scripts To Time Series Icons</a:t>
            </a:r>
          </a:p>
        </p:txBody>
      </p:sp>
      <p:pic>
        <p:nvPicPr>
          <p:cNvPr id="5" name="Picture 3"/>
          <p:cNvPicPr>
            <a:picLocks noChangeAspect="1" noChangeArrowheads="1"/>
          </p:cNvPicPr>
          <p:nvPr/>
        </p:nvPicPr>
        <p:blipFill>
          <a:blip r:embed="rId3" cstate="print"/>
          <a:srcRect/>
          <a:stretch>
            <a:fillRect/>
          </a:stretch>
        </p:blipFill>
        <p:spPr bwMode="auto">
          <a:xfrm>
            <a:off x="2916556" y="2061148"/>
            <a:ext cx="6379845" cy="4275468"/>
          </a:xfrm>
          <a:prstGeom prst="rect">
            <a:avLst/>
          </a:prstGeom>
          <a:noFill/>
          <a:ln w="6350">
            <a:solidFill>
              <a:schemeClr val="tx1"/>
            </a:solidFill>
            <a:miter lim="800000"/>
            <a:headEnd/>
            <a:tailEnd/>
          </a:ln>
        </p:spPr>
      </p:pic>
    </p:spTree>
    <p:extLst>
      <p:ext uri="{BB962C8B-B14F-4D97-AF65-F5344CB8AC3E}">
        <p14:creationId xmlns:p14="http://schemas.microsoft.com/office/powerpoint/2010/main" val="157064573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Section 5 Review</a:t>
            </a:r>
          </a:p>
        </p:txBody>
      </p:sp>
      <p:sp>
        <p:nvSpPr>
          <p:cNvPr id="3" name="Content Placeholder 2"/>
          <p:cNvSpPr>
            <a:spLocks noGrp="1"/>
          </p:cNvSpPr>
          <p:nvPr>
            <p:ph sz="quarter" idx="1"/>
          </p:nvPr>
        </p:nvSpPr>
        <p:spPr/>
        <p:txBody>
          <a:bodyPr/>
          <a:lstStyle/>
          <a:p>
            <a:r>
              <a:rPr lang="en-US" dirty="0"/>
              <a:t>What component is used to create and edit scripts?</a:t>
            </a:r>
          </a:p>
          <a:p>
            <a:endParaRPr lang="en-US" dirty="0"/>
          </a:p>
          <a:p>
            <a:r>
              <a:rPr lang="en-US" dirty="0"/>
              <a:t>What are three ways to execute a script?</a:t>
            </a:r>
          </a:p>
          <a:p>
            <a:endParaRPr lang="en-US" dirty="0"/>
          </a:p>
          <a:p>
            <a:r>
              <a:rPr lang="en-US" dirty="0"/>
              <a:t>What is the API pane used for?</a:t>
            </a:r>
          </a:p>
          <a:p>
            <a:endParaRPr lang="en-US" dirty="0"/>
          </a:p>
          <a:p>
            <a:r>
              <a:rPr lang="en-US" dirty="0"/>
              <a:t>How can multiple time series icons use a common script and produce individual results?</a:t>
            </a:r>
          </a:p>
        </p:txBody>
      </p:sp>
    </p:spTree>
    <p:extLst>
      <p:ext uri="{BB962C8B-B14F-4D97-AF65-F5344CB8AC3E}">
        <p14:creationId xmlns:p14="http://schemas.microsoft.com/office/powerpoint/2010/main" val="3606529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C9DF39EF-2BDE-5C4D-E2BE-7F165A599DC3}"/>
              </a:ext>
            </a:extLst>
          </p:cNvPr>
          <p:cNvPicPr>
            <a:picLocks noChangeAspect="1"/>
          </p:cNvPicPr>
          <p:nvPr/>
        </p:nvPicPr>
        <p:blipFill>
          <a:blip r:embed="rId3"/>
          <a:stretch>
            <a:fillRect/>
          </a:stretch>
        </p:blipFill>
        <p:spPr>
          <a:xfrm>
            <a:off x="6400480" y="3005627"/>
            <a:ext cx="1588682" cy="2937973"/>
          </a:xfrm>
          <a:prstGeom prst="rect">
            <a:avLst/>
          </a:prstGeom>
        </p:spPr>
      </p:pic>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Setup View</a:t>
            </a:r>
          </a:p>
        </p:txBody>
      </p:sp>
      <p:pic>
        <p:nvPicPr>
          <p:cNvPr id="10" name="Picture 9">
            <a:extLst>
              <a:ext uri="{FF2B5EF4-FFF2-40B4-BE49-F238E27FC236}">
                <a16:creationId xmlns:a16="http://schemas.microsoft.com/office/drawing/2014/main" id="{686DDDC6-7CD1-112F-1A8A-A69A7B092785}"/>
              </a:ext>
            </a:extLst>
          </p:cNvPr>
          <p:cNvPicPr>
            <a:picLocks noChangeAspect="1"/>
          </p:cNvPicPr>
          <p:nvPr/>
        </p:nvPicPr>
        <p:blipFill>
          <a:blip r:embed="rId4"/>
          <a:stretch>
            <a:fillRect/>
          </a:stretch>
        </p:blipFill>
        <p:spPr>
          <a:xfrm>
            <a:off x="899823" y="1219200"/>
            <a:ext cx="4908699" cy="4975434"/>
          </a:xfrm>
          <a:prstGeom prst="rect">
            <a:avLst/>
          </a:prstGeom>
        </p:spPr>
      </p:pic>
      <p:sp>
        <p:nvSpPr>
          <p:cNvPr id="11" name="TextBox 10">
            <a:extLst>
              <a:ext uri="{FF2B5EF4-FFF2-40B4-BE49-F238E27FC236}">
                <a16:creationId xmlns:a16="http://schemas.microsoft.com/office/drawing/2014/main" id="{A1E5CCBC-B1C2-BD6E-F0B3-E691827A8BAE}"/>
              </a:ext>
            </a:extLst>
          </p:cNvPr>
          <p:cNvSpPr txBox="1"/>
          <p:nvPr/>
        </p:nvSpPr>
        <p:spPr>
          <a:xfrm>
            <a:off x="7639734" y="4168100"/>
            <a:ext cx="3646928" cy="1015663"/>
          </a:xfrm>
          <a:prstGeom prst="rect">
            <a:avLst/>
          </a:prstGeom>
          <a:noFill/>
        </p:spPr>
        <p:txBody>
          <a:bodyPr wrap="square" rtlCol="0">
            <a:spAutoFit/>
          </a:bodyPr>
          <a:lstStyle/>
          <a:p>
            <a:r>
              <a:rPr lang="en-US" dirty="0"/>
              <a:t>To create an Icon Select time series Icon tool then </a:t>
            </a:r>
          </a:p>
          <a:p>
            <a:r>
              <a:rPr lang="en-US" sz="2400" b="1" dirty="0"/>
              <a:t>CTRL + Left Click</a:t>
            </a:r>
          </a:p>
        </p:txBody>
      </p:sp>
      <p:pic>
        <p:nvPicPr>
          <p:cNvPr id="15" name="Picture 14">
            <a:extLst>
              <a:ext uri="{FF2B5EF4-FFF2-40B4-BE49-F238E27FC236}">
                <a16:creationId xmlns:a16="http://schemas.microsoft.com/office/drawing/2014/main" id="{1DD4583A-C549-995B-13E7-9968CFF9CDB1}"/>
              </a:ext>
            </a:extLst>
          </p:cNvPr>
          <p:cNvPicPr>
            <a:picLocks noChangeAspect="1"/>
          </p:cNvPicPr>
          <p:nvPr/>
        </p:nvPicPr>
        <p:blipFill>
          <a:blip r:embed="rId5"/>
          <a:stretch>
            <a:fillRect/>
          </a:stretch>
        </p:blipFill>
        <p:spPr>
          <a:xfrm>
            <a:off x="6546211" y="1336736"/>
            <a:ext cx="910649" cy="910649"/>
          </a:xfrm>
          <a:prstGeom prst="rect">
            <a:avLst/>
          </a:prstGeom>
        </p:spPr>
      </p:pic>
      <p:sp>
        <p:nvSpPr>
          <p:cNvPr id="16" name="TextBox 15">
            <a:extLst>
              <a:ext uri="{FF2B5EF4-FFF2-40B4-BE49-F238E27FC236}">
                <a16:creationId xmlns:a16="http://schemas.microsoft.com/office/drawing/2014/main" id="{5DF7985A-C597-53F5-4418-872384097F51}"/>
              </a:ext>
            </a:extLst>
          </p:cNvPr>
          <p:cNvSpPr txBox="1"/>
          <p:nvPr/>
        </p:nvSpPr>
        <p:spPr>
          <a:xfrm>
            <a:off x="7744409" y="1324054"/>
            <a:ext cx="3030748" cy="923330"/>
          </a:xfrm>
          <a:prstGeom prst="rect">
            <a:avLst/>
          </a:prstGeom>
          <a:noFill/>
        </p:spPr>
        <p:txBody>
          <a:bodyPr wrap="square" rtlCol="0">
            <a:spAutoFit/>
          </a:bodyPr>
          <a:lstStyle/>
          <a:p>
            <a:r>
              <a:rPr lang="en-US" dirty="0"/>
              <a:t>Time Series Icon</a:t>
            </a:r>
          </a:p>
          <a:p>
            <a:pPr marL="285750" indent="-285750">
              <a:buFont typeface="Arial" panose="020B0604020202020204" pitchFamily="34" charset="0"/>
              <a:buChar char="•"/>
            </a:pPr>
            <a:r>
              <a:rPr lang="en-US" dirty="0"/>
              <a:t>Organizes Time series data for plotting </a:t>
            </a:r>
          </a:p>
        </p:txBody>
      </p:sp>
    </p:spTree>
    <p:extLst>
      <p:ext uri="{BB962C8B-B14F-4D97-AF65-F5344CB8AC3E}">
        <p14:creationId xmlns:p14="http://schemas.microsoft.com/office/powerpoint/2010/main" val="385197752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13828" y="365052"/>
            <a:ext cx="8743950" cy="1285874"/>
          </a:xfrm>
        </p:spPr>
        <p:txBody>
          <a:bodyPr>
            <a:normAutofit/>
          </a:bodyPr>
          <a:lstStyle/>
          <a:p>
            <a:pPr algn="ctr"/>
            <a:r>
              <a:rPr lang="en-US" sz="3800" dirty="0"/>
              <a:t>Scripting Language</a:t>
            </a:r>
          </a:p>
        </p:txBody>
      </p:sp>
      <p:pic>
        <p:nvPicPr>
          <p:cNvPr id="2" name="Picture 1"/>
          <p:cNvPicPr>
            <a:picLocks noChangeAspect="1"/>
          </p:cNvPicPr>
          <p:nvPr/>
        </p:nvPicPr>
        <p:blipFill>
          <a:blip r:embed="rId3"/>
          <a:stretch>
            <a:fillRect/>
          </a:stretch>
        </p:blipFill>
        <p:spPr>
          <a:xfrm>
            <a:off x="3295803" y="1888530"/>
            <a:ext cx="5580000" cy="4028571"/>
          </a:xfrm>
          <a:prstGeom prst="rect">
            <a:avLst/>
          </a:prstGeom>
        </p:spPr>
      </p:pic>
    </p:spTree>
    <p:extLst>
      <p:ext uri="{BB962C8B-B14F-4D97-AF65-F5344CB8AC3E}">
        <p14:creationId xmlns:p14="http://schemas.microsoft.com/office/powerpoint/2010/main" val="417011141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sz="3200" dirty="0"/>
              <a:t>What is </a:t>
            </a:r>
            <a:r>
              <a:rPr lang="en-US" sz="3200" dirty="0" err="1"/>
              <a:t>Jython</a:t>
            </a:r>
            <a:r>
              <a:rPr lang="en-US" sz="3200" dirty="0"/>
              <a:t>?</a:t>
            </a:r>
          </a:p>
        </p:txBody>
      </p:sp>
      <p:sp>
        <p:nvSpPr>
          <p:cNvPr id="5" name="Content Placeholder 4"/>
          <p:cNvSpPr>
            <a:spLocks noGrp="1"/>
          </p:cNvSpPr>
          <p:nvPr>
            <p:ph sz="quarter" idx="1"/>
          </p:nvPr>
        </p:nvSpPr>
        <p:spPr/>
        <p:txBody>
          <a:bodyPr>
            <a:normAutofit/>
          </a:bodyPr>
          <a:lstStyle/>
          <a:p>
            <a:pPr>
              <a:spcBef>
                <a:spcPct val="50000"/>
              </a:spcBef>
              <a:defRPr/>
            </a:pPr>
            <a:r>
              <a:rPr lang="en-US" sz="3200" dirty="0" err="1"/>
              <a:t>Jython</a:t>
            </a:r>
            <a:r>
              <a:rPr lang="en-US" sz="3200" dirty="0"/>
              <a:t> is a Java-based </a:t>
            </a:r>
            <a:r>
              <a:rPr lang="en-US" sz="3200" i="1" dirty="0"/>
              <a:t>implementation</a:t>
            </a:r>
            <a:r>
              <a:rPr lang="en-US" sz="3200" dirty="0"/>
              <a:t> of the Python </a:t>
            </a:r>
            <a:r>
              <a:rPr lang="en-US" sz="3200" i="1" dirty="0"/>
              <a:t>programming language</a:t>
            </a:r>
            <a:r>
              <a:rPr lang="en-US" sz="3200" dirty="0"/>
              <a:t>.  This means:</a:t>
            </a:r>
          </a:p>
          <a:p>
            <a:pPr lvl="1">
              <a:spcBef>
                <a:spcPct val="50000"/>
              </a:spcBef>
              <a:defRPr/>
            </a:pPr>
            <a:r>
              <a:rPr lang="en-US" dirty="0"/>
              <a:t>You learn the Python language to learn </a:t>
            </a:r>
            <a:r>
              <a:rPr lang="en-US" dirty="0" err="1"/>
              <a:t>Jython</a:t>
            </a:r>
            <a:r>
              <a:rPr lang="en-US" dirty="0"/>
              <a:t>.  </a:t>
            </a:r>
            <a:r>
              <a:rPr lang="en-US" dirty="0">
                <a:solidFill>
                  <a:srgbClr val="339933"/>
                </a:solidFill>
              </a:rPr>
              <a:t>Python tutorials and book references can be found at http://www.python.org.</a:t>
            </a:r>
          </a:p>
          <a:p>
            <a:pPr lvl="1">
              <a:spcBef>
                <a:spcPct val="50000"/>
              </a:spcBef>
              <a:defRPr/>
            </a:pPr>
            <a:r>
              <a:rPr lang="en-US" dirty="0" err="1"/>
              <a:t>Jython</a:t>
            </a:r>
            <a:r>
              <a:rPr lang="en-US" dirty="0"/>
              <a:t> code can interface seamlessly with Java code.  </a:t>
            </a:r>
            <a:r>
              <a:rPr lang="en-US" dirty="0">
                <a:solidFill>
                  <a:srgbClr val="339933"/>
                </a:solidFill>
              </a:rPr>
              <a:t>The CWMS API is written in Java, but </a:t>
            </a:r>
            <a:r>
              <a:rPr lang="en-US" dirty="0" err="1">
                <a:solidFill>
                  <a:srgbClr val="339933"/>
                </a:solidFill>
              </a:rPr>
              <a:t>Jython</a:t>
            </a:r>
            <a:r>
              <a:rPr lang="en-US" dirty="0">
                <a:solidFill>
                  <a:srgbClr val="339933"/>
                </a:solidFill>
              </a:rPr>
              <a:t> can use it as if it were written in Python.</a:t>
            </a:r>
          </a:p>
          <a:p>
            <a:endParaRPr lang="en-US" dirty="0"/>
          </a:p>
        </p:txBody>
      </p:sp>
    </p:spTree>
    <p:extLst>
      <p:ext uri="{BB962C8B-B14F-4D97-AF65-F5344CB8AC3E}">
        <p14:creationId xmlns:p14="http://schemas.microsoft.com/office/powerpoint/2010/main" val="161366267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err="1"/>
              <a:t>Jython</a:t>
            </a:r>
            <a:r>
              <a:rPr lang="en-US" sz="3200" dirty="0"/>
              <a:t> Scripting Resources</a:t>
            </a:r>
          </a:p>
        </p:txBody>
      </p:sp>
      <p:sp>
        <p:nvSpPr>
          <p:cNvPr id="3" name="Content Placeholder 2"/>
          <p:cNvSpPr>
            <a:spLocks noGrp="1"/>
          </p:cNvSpPr>
          <p:nvPr>
            <p:ph sz="quarter" idx="1"/>
          </p:nvPr>
        </p:nvSpPr>
        <p:spPr/>
        <p:txBody>
          <a:bodyPr>
            <a:normAutofit/>
          </a:bodyPr>
          <a:lstStyle/>
          <a:p>
            <a:r>
              <a:rPr lang="en-US" dirty="0"/>
              <a:t>HEC-</a:t>
            </a:r>
            <a:r>
              <a:rPr lang="en-US" dirty="0" err="1"/>
              <a:t>DSSVue</a:t>
            </a:r>
            <a:r>
              <a:rPr lang="en-US" dirty="0"/>
              <a:t> User’s Guide</a:t>
            </a:r>
          </a:p>
          <a:p>
            <a:pPr lvl="1"/>
            <a:r>
              <a:rPr lang="en-US" dirty="0">
                <a:hlinkClick r:id="rId3"/>
              </a:rPr>
              <a:t>Scripting (army.mil)</a:t>
            </a:r>
            <a:endParaRPr lang="en-US" dirty="0"/>
          </a:p>
          <a:p>
            <a:pPr lvl="1"/>
            <a:r>
              <a:rPr lang="en-US" dirty="0"/>
              <a:t>Available from within HEC-</a:t>
            </a:r>
            <a:r>
              <a:rPr lang="en-US" dirty="0" err="1"/>
              <a:t>DSSVue</a:t>
            </a:r>
            <a:r>
              <a:rPr lang="en-US" dirty="0"/>
              <a:t> by selecting “</a:t>
            </a:r>
            <a:r>
              <a:rPr lang="en-US" dirty="0" err="1"/>
              <a:t>Help</a:t>
            </a:r>
            <a:r>
              <a:rPr lang="en-US" dirty="0" err="1">
                <a:sym typeface="Wingdings" panose="05000000000000000000" pitchFamily="2" charset="2"/>
              </a:rPr>
              <a:t>Help</a:t>
            </a:r>
            <a:r>
              <a:rPr lang="en-US" dirty="0">
                <a:sym typeface="Wingdings" panose="05000000000000000000" pitchFamily="2" charset="2"/>
              </a:rPr>
              <a:t>” from the menu bar.</a:t>
            </a:r>
          </a:p>
          <a:p>
            <a:pPr lvl="1"/>
            <a:r>
              <a:rPr lang="en-US" dirty="0"/>
              <a:t>HEC-</a:t>
            </a:r>
            <a:r>
              <a:rPr lang="en-US" dirty="0" err="1"/>
              <a:t>DSSVue</a:t>
            </a:r>
            <a:r>
              <a:rPr lang="en-US" dirty="0"/>
              <a:t> shares the same API as CWMS for many items, including plots, tables, and HEC-DSS file access.</a:t>
            </a:r>
          </a:p>
          <a:p>
            <a:r>
              <a:rPr lang="en-US" dirty="0">
                <a:sym typeface="Wingdings" panose="05000000000000000000" pitchFamily="2" charset="2"/>
              </a:rPr>
              <a:t>Examples</a:t>
            </a:r>
          </a:p>
          <a:p>
            <a:pPr lvl="1"/>
            <a:r>
              <a:rPr lang="en-US" dirty="0">
                <a:sym typeface="Wingdings" panose="05000000000000000000" pitchFamily="2" charset="2"/>
              </a:rPr>
              <a:t>Some examples are installed with HEC-</a:t>
            </a:r>
            <a:r>
              <a:rPr lang="en-US" dirty="0" err="1">
                <a:sym typeface="Wingdings" panose="05000000000000000000" pitchFamily="2" charset="2"/>
              </a:rPr>
              <a:t>DSSVue</a:t>
            </a:r>
            <a:r>
              <a:rPr lang="en-US" dirty="0">
                <a:sym typeface="Wingdings" panose="05000000000000000000" pitchFamily="2" charset="2"/>
              </a:rPr>
              <a:t> in the “samples” directory</a:t>
            </a:r>
          </a:p>
          <a:p>
            <a:pPr lvl="1"/>
            <a:r>
              <a:rPr lang="en-US" dirty="0">
                <a:sym typeface="Wingdings" panose="05000000000000000000" pitchFamily="2" charset="2"/>
                <a:hlinkClick r:id="rId4"/>
              </a:rPr>
              <a:t>https://github.com/HydrologicEngineeringCenter/DSSVue-Example-Scripts</a:t>
            </a:r>
            <a:r>
              <a:rPr lang="en-US" dirty="0">
                <a:sym typeface="Wingdings" panose="05000000000000000000" pitchFamily="2" charset="2"/>
              </a:rPr>
              <a:t> </a:t>
            </a:r>
          </a:p>
          <a:p>
            <a:pPr lvl="1"/>
            <a:r>
              <a:rPr lang="en-US" dirty="0">
                <a:sym typeface="Wingdings" panose="05000000000000000000" pitchFamily="2" charset="2"/>
              </a:rPr>
              <a:t>The CWMS wiki (</a:t>
            </a:r>
            <a:r>
              <a:rPr lang="en-US" dirty="0">
                <a:sym typeface="Wingdings" panose="05000000000000000000" pitchFamily="2" charset="2"/>
                <a:hlinkClick r:id="rId5"/>
              </a:rPr>
              <a:t>https://cwms.usace.army.mil/dokuwiki/</a:t>
            </a:r>
            <a:r>
              <a:rPr lang="en-US" dirty="0">
                <a:sym typeface="Wingdings" panose="05000000000000000000" pitchFamily="2" charset="2"/>
              </a:rPr>
              <a:t>) contains many scripting examples, including accessing the CWMS database.</a:t>
            </a:r>
          </a:p>
          <a:p>
            <a:pPr lvl="1"/>
            <a:r>
              <a:rPr lang="en-US" dirty="0">
                <a:sym typeface="Wingdings" panose="05000000000000000000" pitchFamily="2" charset="2"/>
              </a:rPr>
              <a:t>HEC Monolith documentation </a:t>
            </a:r>
            <a:r>
              <a:rPr lang="en-US" dirty="0">
                <a:sym typeface="Wingdings" panose="05000000000000000000" pitchFamily="2" charset="2"/>
                <a:hlinkClick r:id="rId6"/>
              </a:rPr>
              <a:t>https://www.hec.usace.army.mil/software/javadocs/hec-monolith/</a:t>
            </a:r>
            <a:r>
              <a:rPr lang="en-US" dirty="0">
                <a:sym typeface="Wingdings" panose="05000000000000000000" pitchFamily="2" charset="2"/>
              </a:rPr>
              <a:t> </a:t>
            </a:r>
          </a:p>
          <a:p>
            <a:pPr lvl="1"/>
            <a:endParaRPr lang="en-US" dirty="0"/>
          </a:p>
        </p:txBody>
      </p:sp>
    </p:spTree>
    <p:extLst>
      <p:ext uri="{BB962C8B-B14F-4D97-AF65-F5344CB8AC3E}">
        <p14:creationId xmlns:p14="http://schemas.microsoft.com/office/powerpoint/2010/main" val="145097763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
        <p:nvSpPr>
          <p:cNvPr id="4" name="TextBox 3">
            <a:extLst>
              <a:ext uri="{FF2B5EF4-FFF2-40B4-BE49-F238E27FC236}">
                <a16:creationId xmlns:a16="http://schemas.microsoft.com/office/drawing/2014/main" id="{64DDCADB-262E-C7AE-5406-569A7CA6957E}"/>
              </a:ext>
            </a:extLst>
          </p:cNvPr>
          <p:cNvSpPr txBox="1"/>
          <p:nvPr/>
        </p:nvSpPr>
        <p:spPr>
          <a:xfrm>
            <a:off x="5648131" y="5971592"/>
            <a:ext cx="2484976" cy="369332"/>
          </a:xfrm>
          <a:prstGeom prst="rect">
            <a:avLst/>
          </a:prstGeom>
          <a:noFill/>
        </p:spPr>
        <p:txBody>
          <a:bodyPr wrap="none" rtlCol="0">
            <a:spAutoFit/>
          </a:bodyPr>
          <a:lstStyle/>
          <a:p>
            <a:r>
              <a:rPr lang="en-US" dirty="0">
                <a:solidFill>
                  <a:schemeClr val="tx2"/>
                </a:solidFill>
              </a:rPr>
              <a:t>“Just keep </a:t>
            </a:r>
            <a:r>
              <a:rPr lang="en-US" dirty="0" err="1">
                <a:solidFill>
                  <a:schemeClr val="tx2"/>
                </a:solidFill>
              </a:rPr>
              <a:t>CWMS’ing</a:t>
            </a:r>
            <a:r>
              <a:rPr lang="en-US" dirty="0">
                <a:solidFill>
                  <a:schemeClr val="tx2"/>
                </a:solidFill>
              </a:rPr>
              <a:t>”</a:t>
            </a:r>
          </a:p>
        </p:txBody>
      </p:sp>
    </p:spTree>
    <p:extLst>
      <p:ext uri="{BB962C8B-B14F-4D97-AF65-F5344CB8AC3E}">
        <p14:creationId xmlns:p14="http://schemas.microsoft.com/office/powerpoint/2010/main" val="182874632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C9DF39EF-2BDE-5C4D-E2BE-7F165A599DC3}"/>
              </a:ext>
            </a:extLst>
          </p:cNvPr>
          <p:cNvPicPr>
            <a:picLocks noChangeAspect="1"/>
          </p:cNvPicPr>
          <p:nvPr/>
        </p:nvPicPr>
        <p:blipFill>
          <a:blip r:embed="rId3"/>
          <a:stretch>
            <a:fillRect/>
          </a:stretch>
        </p:blipFill>
        <p:spPr>
          <a:xfrm>
            <a:off x="6400480" y="3005627"/>
            <a:ext cx="1588682" cy="2937973"/>
          </a:xfrm>
          <a:prstGeom prst="rect">
            <a:avLst/>
          </a:prstGeom>
        </p:spPr>
      </p:pic>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Setup view</a:t>
            </a:r>
          </a:p>
        </p:txBody>
      </p:sp>
      <p:pic>
        <p:nvPicPr>
          <p:cNvPr id="10" name="Picture 9">
            <a:extLst>
              <a:ext uri="{FF2B5EF4-FFF2-40B4-BE49-F238E27FC236}">
                <a16:creationId xmlns:a16="http://schemas.microsoft.com/office/drawing/2014/main" id="{686DDDC6-7CD1-112F-1A8A-A69A7B092785}"/>
              </a:ext>
            </a:extLst>
          </p:cNvPr>
          <p:cNvPicPr>
            <a:picLocks noChangeAspect="1"/>
          </p:cNvPicPr>
          <p:nvPr/>
        </p:nvPicPr>
        <p:blipFill>
          <a:blip r:embed="rId4"/>
          <a:stretch>
            <a:fillRect/>
          </a:stretch>
        </p:blipFill>
        <p:spPr>
          <a:xfrm>
            <a:off x="899823" y="1219200"/>
            <a:ext cx="4908699" cy="4975434"/>
          </a:xfrm>
          <a:prstGeom prst="rect">
            <a:avLst/>
          </a:prstGeom>
        </p:spPr>
      </p:pic>
      <p:sp>
        <p:nvSpPr>
          <p:cNvPr id="11" name="TextBox 10">
            <a:extLst>
              <a:ext uri="{FF2B5EF4-FFF2-40B4-BE49-F238E27FC236}">
                <a16:creationId xmlns:a16="http://schemas.microsoft.com/office/drawing/2014/main" id="{A1E5CCBC-B1C2-BD6E-F0B3-E691827A8BAE}"/>
              </a:ext>
            </a:extLst>
          </p:cNvPr>
          <p:cNvSpPr txBox="1"/>
          <p:nvPr/>
        </p:nvSpPr>
        <p:spPr>
          <a:xfrm>
            <a:off x="7639734" y="4168100"/>
            <a:ext cx="3646928" cy="1015663"/>
          </a:xfrm>
          <a:prstGeom prst="rect">
            <a:avLst/>
          </a:prstGeom>
          <a:noFill/>
        </p:spPr>
        <p:txBody>
          <a:bodyPr wrap="square" rtlCol="0">
            <a:spAutoFit/>
          </a:bodyPr>
          <a:lstStyle/>
          <a:p>
            <a:r>
              <a:rPr lang="en-US" dirty="0"/>
              <a:t>To create an Icon Select time series Icon tool then </a:t>
            </a:r>
          </a:p>
          <a:p>
            <a:r>
              <a:rPr lang="en-US" sz="2400" b="1" dirty="0"/>
              <a:t>CTRL + Left Click</a:t>
            </a:r>
          </a:p>
        </p:txBody>
      </p:sp>
      <p:pic>
        <p:nvPicPr>
          <p:cNvPr id="15" name="Picture 14">
            <a:extLst>
              <a:ext uri="{FF2B5EF4-FFF2-40B4-BE49-F238E27FC236}">
                <a16:creationId xmlns:a16="http://schemas.microsoft.com/office/drawing/2014/main" id="{1DD4583A-C549-995B-13E7-9968CFF9CDB1}"/>
              </a:ext>
            </a:extLst>
          </p:cNvPr>
          <p:cNvPicPr>
            <a:picLocks noChangeAspect="1"/>
          </p:cNvPicPr>
          <p:nvPr/>
        </p:nvPicPr>
        <p:blipFill>
          <a:blip r:embed="rId5"/>
          <a:stretch>
            <a:fillRect/>
          </a:stretch>
        </p:blipFill>
        <p:spPr>
          <a:xfrm>
            <a:off x="6546211" y="1336736"/>
            <a:ext cx="910649" cy="910649"/>
          </a:xfrm>
          <a:prstGeom prst="rect">
            <a:avLst/>
          </a:prstGeom>
        </p:spPr>
      </p:pic>
      <p:sp>
        <p:nvSpPr>
          <p:cNvPr id="16" name="TextBox 15">
            <a:extLst>
              <a:ext uri="{FF2B5EF4-FFF2-40B4-BE49-F238E27FC236}">
                <a16:creationId xmlns:a16="http://schemas.microsoft.com/office/drawing/2014/main" id="{5DF7985A-C597-53F5-4418-872384097F51}"/>
              </a:ext>
            </a:extLst>
          </p:cNvPr>
          <p:cNvSpPr txBox="1"/>
          <p:nvPr/>
        </p:nvSpPr>
        <p:spPr>
          <a:xfrm>
            <a:off x="7744409" y="1324054"/>
            <a:ext cx="3030748" cy="923330"/>
          </a:xfrm>
          <a:prstGeom prst="rect">
            <a:avLst/>
          </a:prstGeom>
          <a:noFill/>
        </p:spPr>
        <p:txBody>
          <a:bodyPr wrap="square" rtlCol="0">
            <a:spAutoFit/>
          </a:bodyPr>
          <a:lstStyle/>
          <a:p>
            <a:r>
              <a:rPr lang="en-US" dirty="0"/>
              <a:t>Time Series Icon</a:t>
            </a:r>
          </a:p>
          <a:p>
            <a:pPr marL="285750" indent="-285750">
              <a:buFont typeface="Arial" panose="020B0604020202020204" pitchFamily="34" charset="0"/>
              <a:buChar char="•"/>
            </a:pPr>
            <a:r>
              <a:rPr lang="en-US" dirty="0"/>
              <a:t>Organizes Time series data for plotting </a:t>
            </a:r>
          </a:p>
        </p:txBody>
      </p:sp>
      <p:sp>
        <p:nvSpPr>
          <p:cNvPr id="4" name="Oval 3">
            <a:extLst>
              <a:ext uri="{FF2B5EF4-FFF2-40B4-BE49-F238E27FC236}">
                <a16:creationId xmlns:a16="http://schemas.microsoft.com/office/drawing/2014/main" id="{CABF975A-0C25-6933-CE83-1C4CCBAC00C8}"/>
              </a:ext>
            </a:extLst>
          </p:cNvPr>
          <p:cNvSpPr/>
          <p:nvPr/>
        </p:nvSpPr>
        <p:spPr>
          <a:xfrm>
            <a:off x="3102981" y="2883243"/>
            <a:ext cx="258058" cy="280087"/>
          </a:xfrm>
          <a:prstGeom prst="ellipse">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Oval 4">
            <a:extLst>
              <a:ext uri="{FF2B5EF4-FFF2-40B4-BE49-F238E27FC236}">
                <a16:creationId xmlns:a16="http://schemas.microsoft.com/office/drawing/2014/main" id="{5E54C022-DDCE-22D9-7F7B-93F504928786}"/>
              </a:ext>
            </a:extLst>
          </p:cNvPr>
          <p:cNvSpPr/>
          <p:nvPr/>
        </p:nvSpPr>
        <p:spPr>
          <a:xfrm>
            <a:off x="6383479" y="1231557"/>
            <a:ext cx="1170617" cy="1140940"/>
          </a:xfrm>
          <a:prstGeom prst="ellipse">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48407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C9DF39EF-2BDE-5C4D-E2BE-7F165A599DC3}"/>
              </a:ext>
            </a:extLst>
          </p:cNvPr>
          <p:cNvPicPr>
            <a:picLocks noChangeAspect="1"/>
          </p:cNvPicPr>
          <p:nvPr/>
        </p:nvPicPr>
        <p:blipFill>
          <a:blip r:embed="rId3"/>
          <a:stretch>
            <a:fillRect/>
          </a:stretch>
        </p:blipFill>
        <p:spPr>
          <a:xfrm>
            <a:off x="6400480" y="3005627"/>
            <a:ext cx="1588682" cy="2937973"/>
          </a:xfrm>
          <a:prstGeom prst="rect">
            <a:avLst/>
          </a:prstGeom>
        </p:spPr>
      </p:pic>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Setup view</a:t>
            </a:r>
          </a:p>
        </p:txBody>
      </p:sp>
      <p:pic>
        <p:nvPicPr>
          <p:cNvPr id="10" name="Picture 9">
            <a:extLst>
              <a:ext uri="{FF2B5EF4-FFF2-40B4-BE49-F238E27FC236}">
                <a16:creationId xmlns:a16="http://schemas.microsoft.com/office/drawing/2014/main" id="{686DDDC6-7CD1-112F-1A8A-A69A7B092785}"/>
              </a:ext>
            </a:extLst>
          </p:cNvPr>
          <p:cNvPicPr>
            <a:picLocks noChangeAspect="1"/>
          </p:cNvPicPr>
          <p:nvPr/>
        </p:nvPicPr>
        <p:blipFill>
          <a:blip r:embed="rId4"/>
          <a:stretch>
            <a:fillRect/>
          </a:stretch>
        </p:blipFill>
        <p:spPr>
          <a:xfrm>
            <a:off x="899823" y="1219200"/>
            <a:ext cx="4908699" cy="4975434"/>
          </a:xfrm>
          <a:prstGeom prst="rect">
            <a:avLst/>
          </a:prstGeom>
        </p:spPr>
      </p:pic>
      <p:sp>
        <p:nvSpPr>
          <p:cNvPr id="11" name="TextBox 10">
            <a:extLst>
              <a:ext uri="{FF2B5EF4-FFF2-40B4-BE49-F238E27FC236}">
                <a16:creationId xmlns:a16="http://schemas.microsoft.com/office/drawing/2014/main" id="{A1E5CCBC-B1C2-BD6E-F0B3-E691827A8BAE}"/>
              </a:ext>
            </a:extLst>
          </p:cNvPr>
          <p:cNvSpPr txBox="1"/>
          <p:nvPr/>
        </p:nvSpPr>
        <p:spPr>
          <a:xfrm>
            <a:off x="7639734" y="4168100"/>
            <a:ext cx="3646928" cy="1015663"/>
          </a:xfrm>
          <a:prstGeom prst="rect">
            <a:avLst/>
          </a:prstGeom>
          <a:noFill/>
        </p:spPr>
        <p:txBody>
          <a:bodyPr wrap="square" rtlCol="0">
            <a:spAutoFit/>
          </a:bodyPr>
          <a:lstStyle/>
          <a:p>
            <a:r>
              <a:rPr lang="en-US" dirty="0"/>
              <a:t>To create an Icon Select time series Icon tool then </a:t>
            </a:r>
          </a:p>
          <a:p>
            <a:r>
              <a:rPr lang="en-US" sz="2400" b="1" dirty="0"/>
              <a:t>CTRL + Left Click</a:t>
            </a:r>
          </a:p>
        </p:txBody>
      </p:sp>
      <p:pic>
        <p:nvPicPr>
          <p:cNvPr id="15" name="Picture 14">
            <a:extLst>
              <a:ext uri="{FF2B5EF4-FFF2-40B4-BE49-F238E27FC236}">
                <a16:creationId xmlns:a16="http://schemas.microsoft.com/office/drawing/2014/main" id="{1DD4583A-C549-995B-13E7-9968CFF9CDB1}"/>
              </a:ext>
            </a:extLst>
          </p:cNvPr>
          <p:cNvPicPr>
            <a:picLocks noChangeAspect="1"/>
          </p:cNvPicPr>
          <p:nvPr/>
        </p:nvPicPr>
        <p:blipFill>
          <a:blip r:embed="rId5"/>
          <a:stretch>
            <a:fillRect/>
          </a:stretch>
        </p:blipFill>
        <p:spPr>
          <a:xfrm>
            <a:off x="6546211" y="1336736"/>
            <a:ext cx="910649" cy="910649"/>
          </a:xfrm>
          <a:prstGeom prst="rect">
            <a:avLst/>
          </a:prstGeom>
        </p:spPr>
      </p:pic>
      <p:sp>
        <p:nvSpPr>
          <p:cNvPr id="16" name="TextBox 15">
            <a:extLst>
              <a:ext uri="{FF2B5EF4-FFF2-40B4-BE49-F238E27FC236}">
                <a16:creationId xmlns:a16="http://schemas.microsoft.com/office/drawing/2014/main" id="{5DF7985A-C597-53F5-4418-872384097F51}"/>
              </a:ext>
            </a:extLst>
          </p:cNvPr>
          <p:cNvSpPr txBox="1"/>
          <p:nvPr/>
        </p:nvSpPr>
        <p:spPr>
          <a:xfrm>
            <a:off x="7744409" y="1324054"/>
            <a:ext cx="3030748" cy="923330"/>
          </a:xfrm>
          <a:prstGeom prst="rect">
            <a:avLst/>
          </a:prstGeom>
          <a:noFill/>
        </p:spPr>
        <p:txBody>
          <a:bodyPr wrap="square" rtlCol="0">
            <a:spAutoFit/>
          </a:bodyPr>
          <a:lstStyle/>
          <a:p>
            <a:r>
              <a:rPr lang="en-US" dirty="0"/>
              <a:t>Time Series Icon</a:t>
            </a:r>
          </a:p>
          <a:p>
            <a:pPr marL="285750" indent="-285750">
              <a:buFont typeface="Arial" panose="020B0604020202020204" pitchFamily="34" charset="0"/>
              <a:buChar char="•"/>
            </a:pPr>
            <a:r>
              <a:rPr lang="en-US" dirty="0"/>
              <a:t>Organizes Time series data for plotting </a:t>
            </a:r>
          </a:p>
        </p:txBody>
      </p:sp>
      <p:sp>
        <p:nvSpPr>
          <p:cNvPr id="4" name="Oval 3">
            <a:extLst>
              <a:ext uri="{FF2B5EF4-FFF2-40B4-BE49-F238E27FC236}">
                <a16:creationId xmlns:a16="http://schemas.microsoft.com/office/drawing/2014/main" id="{CABF975A-0C25-6933-CE83-1C4CCBAC00C8}"/>
              </a:ext>
            </a:extLst>
          </p:cNvPr>
          <p:cNvSpPr/>
          <p:nvPr/>
        </p:nvSpPr>
        <p:spPr>
          <a:xfrm>
            <a:off x="899823" y="1832326"/>
            <a:ext cx="352328" cy="377474"/>
          </a:xfrm>
          <a:prstGeom prst="ellipse">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459FEED6-7CC8-813D-36EF-E6A45DC9155B}"/>
              </a:ext>
            </a:extLst>
          </p:cNvPr>
          <p:cNvSpPr/>
          <p:nvPr/>
        </p:nvSpPr>
        <p:spPr>
          <a:xfrm>
            <a:off x="6546211" y="4950940"/>
            <a:ext cx="777227" cy="799071"/>
          </a:xfrm>
          <a:prstGeom prst="ellipse">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44504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ADC23-BF84-C7E6-42BE-E6608E25DE36}"/>
              </a:ext>
            </a:extLst>
          </p:cNvPr>
          <p:cNvSpPr>
            <a:spLocks noGrp="1"/>
          </p:cNvSpPr>
          <p:nvPr>
            <p:ph type="title"/>
          </p:nvPr>
        </p:nvSpPr>
        <p:spPr/>
        <p:txBody>
          <a:bodyPr/>
          <a:lstStyle/>
          <a:p>
            <a:pPr algn="ctr"/>
            <a:r>
              <a:rPr lang="en-US" sz="3200" dirty="0"/>
              <a:t>Setup view</a:t>
            </a:r>
          </a:p>
        </p:txBody>
      </p:sp>
      <p:pic>
        <p:nvPicPr>
          <p:cNvPr id="4" name="Picture 3">
            <a:extLst>
              <a:ext uri="{FF2B5EF4-FFF2-40B4-BE49-F238E27FC236}">
                <a16:creationId xmlns:a16="http://schemas.microsoft.com/office/drawing/2014/main" id="{269231CC-8377-95E4-27C9-D67F31443627}"/>
              </a:ext>
            </a:extLst>
          </p:cNvPr>
          <p:cNvPicPr>
            <a:picLocks noChangeAspect="1"/>
          </p:cNvPicPr>
          <p:nvPr/>
        </p:nvPicPr>
        <p:blipFill>
          <a:blip r:embed="rId3"/>
          <a:srcRect b="2045"/>
          <a:stretch/>
        </p:blipFill>
        <p:spPr>
          <a:xfrm>
            <a:off x="4496216" y="1219200"/>
            <a:ext cx="3512496" cy="5157324"/>
          </a:xfrm>
          <a:prstGeom prst="rect">
            <a:avLst/>
          </a:prstGeom>
        </p:spPr>
      </p:pic>
      <p:pic>
        <p:nvPicPr>
          <p:cNvPr id="6" name="Picture 5">
            <a:extLst>
              <a:ext uri="{FF2B5EF4-FFF2-40B4-BE49-F238E27FC236}">
                <a16:creationId xmlns:a16="http://schemas.microsoft.com/office/drawing/2014/main" id="{2BD1E365-D2C1-C27B-96F7-0CD3AAA60063}"/>
              </a:ext>
            </a:extLst>
          </p:cNvPr>
          <p:cNvPicPr>
            <a:picLocks noChangeAspect="1"/>
          </p:cNvPicPr>
          <p:nvPr/>
        </p:nvPicPr>
        <p:blipFill>
          <a:blip r:embed="rId4"/>
          <a:srcRect t="2107"/>
          <a:stretch/>
        </p:blipFill>
        <p:spPr>
          <a:xfrm>
            <a:off x="4281883" y="978175"/>
            <a:ext cx="3941161" cy="5639374"/>
          </a:xfrm>
          <a:prstGeom prst="rect">
            <a:avLst/>
          </a:prstGeom>
        </p:spPr>
      </p:pic>
      <p:sp>
        <p:nvSpPr>
          <p:cNvPr id="3" name="Oval 2">
            <a:extLst>
              <a:ext uri="{FF2B5EF4-FFF2-40B4-BE49-F238E27FC236}">
                <a16:creationId xmlns:a16="http://schemas.microsoft.com/office/drawing/2014/main" id="{6770C276-CB0A-3E45-10B6-F5DF83EA8483}"/>
              </a:ext>
            </a:extLst>
          </p:cNvPr>
          <p:cNvSpPr/>
          <p:nvPr/>
        </p:nvSpPr>
        <p:spPr>
          <a:xfrm>
            <a:off x="5964195" y="3089190"/>
            <a:ext cx="601362" cy="205946"/>
          </a:xfrm>
          <a:prstGeom prst="ellipse">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1B908541-E0C7-D3BA-1AFB-44EFE43018F5}"/>
              </a:ext>
            </a:extLst>
          </p:cNvPr>
          <p:cNvSpPr txBox="1"/>
          <p:nvPr/>
        </p:nvSpPr>
        <p:spPr>
          <a:xfrm>
            <a:off x="7712151" y="1507110"/>
            <a:ext cx="2099114" cy="923330"/>
          </a:xfrm>
          <a:prstGeom prst="rect">
            <a:avLst/>
          </a:prstGeom>
          <a:noFill/>
        </p:spPr>
        <p:txBody>
          <a:bodyPr wrap="square" rtlCol="0">
            <a:spAutoFit/>
          </a:bodyPr>
          <a:lstStyle/>
          <a:p>
            <a:pPr marL="285750" indent="-285750">
              <a:buFont typeface="Arial" panose="020B0604020202020204" pitchFamily="34" charset="0"/>
              <a:buChar char="•"/>
            </a:pPr>
            <a:r>
              <a:rPr lang="en-US" dirty="0"/>
              <a:t>Right Click Time series icon to edit data</a:t>
            </a:r>
          </a:p>
        </p:txBody>
      </p:sp>
    </p:spTree>
    <p:extLst>
      <p:ext uri="{BB962C8B-B14F-4D97-AF65-F5344CB8AC3E}">
        <p14:creationId xmlns:p14="http://schemas.microsoft.com/office/powerpoint/2010/main" val="2813162178"/>
      </p:ext>
    </p:extLst>
  </p:cSld>
  <p:clrMapOvr>
    <a:masterClrMapping/>
  </p:clrMapOvr>
</p:sld>
</file>

<file path=ppt/theme/theme1.xml><?xml version="1.0" encoding="utf-8"?>
<a:theme xmlns:a="http://schemas.openxmlformats.org/drawingml/2006/main" name="CWMSProspectTheme">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CWMSProspectTheme" id="{6C6CE422-AF4C-40A1-8110-2BC81CB468B0}" vid="{C262752A-361F-4D0A-A1B1-94991E6F3655}"/>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48E57AFD-8EBC-438A-9549-3FACDFAB8594}"/>
    </a:ext>
  </a:extLst>
</a:theme>
</file>

<file path=ppt/theme/theme4.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C4241CA6-726C-4D51-9DC7-4A32C16CA4B4}"/>
    </a:ext>
  </a:extLst>
</a:theme>
</file>

<file path=ppt/theme/theme5.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7EA55281-49E1-4681-AF40-08BC68E06408}"/>
    </a:ext>
  </a:extLst>
</a:theme>
</file>

<file path=ppt/theme/theme6.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0B9097DF-AD50-451B-9475-BD3A563E4439}"/>
    </a:ext>
  </a:extLst>
</a:theme>
</file>

<file path=ppt/theme/theme7.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229E6023-956C-4887-A17C-549BB64857A0}"/>
    </a:ext>
  </a:extLst>
</a:theme>
</file>

<file path=ppt/theme/theme8.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Example Template for PROSPECT.pptx" id="{5E79537D-2C46-4D44-BC8E-905C3DCFC14B}" vid="{262D9A43-9805-4ED8-B8F6-C7ACAF3F1112}"/>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L11_CWMS_Graphics_and_Scripting</Template>
  <TotalTime>3422</TotalTime>
  <Words>5640</Words>
  <Application>Microsoft Office PowerPoint</Application>
  <PresentationFormat>Widescreen</PresentationFormat>
  <Paragraphs>850</Paragraphs>
  <Slides>63</Slides>
  <Notes>63</Notes>
  <HiddenSlides>2</HiddenSlides>
  <MMClips>0</MMClips>
  <ScaleCrop>false</ScaleCrop>
  <HeadingPairs>
    <vt:vector size="6" baseType="variant">
      <vt:variant>
        <vt:lpstr>Fonts Used</vt:lpstr>
      </vt:variant>
      <vt:variant>
        <vt:i4>6</vt:i4>
      </vt:variant>
      <vt:variant>
        <vt:lpstr>Theme</vt:lpstr>
      </vt:variant>
      <vt:variant>
        <vt:i4>8</vt:i4>
      </vt:variant>
      <vt:variant>
        <vt:lpstr>Slide Titles</vt:lpstr>
      </vt:variant>
      <vt:variant>
        <vt:i4>63</vt:i4>
      </vt:variant>
    </vt:vector>
  </HeadingPairs>
  <TitlesOfParts>
    <vt:vector size="77" baseType="lpstr">
      <vt:lpstr>Aptos</vt:lpstr>
      <vt:lpstr>Aptos Display</vt:lpstr>
      <vt:lpstr>Arial</vt:lpstr>
      <vt:lpstr>ArialMT</vt:lpstr>
      <vt:lpstr>Calibri</vt:lpstr>
      <vt:lpstr>Wingdings</vt:lpstr>
      <vt:lpstr>CWMSProspectTheme</vt:lpstr>
      <vt:lpstr>Custom Design</vt:lpstr>
      <vt:lpstr>CUI Upper left Castle template </vt:lpstr>
      <vt:lpstr>traditional template NON CUI</vt:lpstr>
      <vt:lpstr>Traditional template CUI</vt:lpstr>
      <vt:lpstr>2_Upper Left Star and Castle NON CUI</vt:lpstr>
      <vt:lpstr>Upper Left Star and Castle CUI</vt:lpstr>
      <vt:lpstr>Chart Color Templates</vt:lpstr>
      <vt:lpstr>CWMS GRAPHICS AND SCRIPTING </vt:lpstr>
      <vt:lpstr>Objective</vt:lpstr>
      <vt:lpstr>Outline</vt:lpstr>
      <vt:lpstr>Opening Plots</vt:lpstr>
      <vt:lpstr>Setup Tab</vt:lpstr>
      <vt:lpstr>Setup View</vt:lpstr>
      <vt:lpstr>Setup view</vt:lpstr>
      <vt:lpstr>Setup view</vt:lpstr>
      <vt:lpstr>Setup view</vt:lpstr>
      <vt:lpstr>Time Series icon</vt:lpstr>
      <vt:lpstr>Visualization tabs</vt:lpstr>
      <vt:lpstr>Visualization Tab</vt:lpstr>
      <vt:lpstr>Visualization Tab</vt:lpstr>
      <vt:lpstr>Example Plot</vt:lpstr>
      <vt:lpstr>Plot Components</vt:lpstr>
      <vt:lpstr>Viewports</vt:lpstr>
      <vt:lpstr>Axes</vt:lpstr>
      <vt:lpstr>Curves</vt:lpstr>
      <vt:lpstr>Legend</vt:lpstr>
      <vt:lpstr>Tools</vt:lpstr>
      <vt:lpstr>Callout and Marker Lines</vt:lpstr>
      <vt:lpstr>Customizing Plots</vt:lpstr>
      <vt:lpstr>Arranging the Plot</vt:lpstr>
      <vt:lpstr>Managing Viewports</vt:lpstr>
      <vt:lpstr>Managing Y Axes</vt:lpstr>
      <vt:lpstr>Adding Callouts and Marker Lines</vt:lpstr>
      <vt:lpstr>Adding Callouts and Marker Lines</vt:lpstr>
      <vt:lpstr>Plot With Callout and Marker Lines</vt:lpstr>
      <vt:lpstr>Plot With Callout and Marker Lines</vt:lpstr>
      <vt:lpstr>Editing the Title and Legend</vt:lpstr>
      <vt:lpstr>Plot With Title and Legend Edits</vt:lpstr>
      <vt:lpstr>Plot Properties Editor</vt:lpstr>
      <vt:lpstr>Templates</vt:lpstr>
      <vt:lpstr>Templates in Time Series Icon Layers</vt:lpstr>
      <vt:lpstr>Templates in Time Series Icon Layers</vt:lpstr>
      <vt:lpstr>Default Plot Properties</vt:lpstr>
      <vt:lpstr>Default Plot Properties Editor</vt:lpstr>
      <vt:lpstr>Default Line Styles</vt:lpstr>
      <vt:lpstr>Default Line Style Editor</vt:lpstr>
      <vt:lpstr>Uses for Scripting</vt:lpstr>
      <vt:lpstr>Questions Help additional Training</vt:lpstr>
      <vt:lpstr>What is Scripting?</vt:lpstr>
      <vt:lpstr>Why Use Scripting?</vt:lpstr>
      <vt:lpstr>Scripting in CWMS</vt:lpstr>
      <vt:lpstr>Scripting Components</vt:lpstr>
      <vt:lpstr>Script Editor</vt:lpstr>
      <vt:lpstr>Opening the Script Editor</vt:lpstr>
      <vt:lpstr>Script Editor – Tool Bar</vt:lpstr>
      <vt:lpstr>Script Editor – Tree Pane</vt:lpstr>
      <vt:lpstr>Script Editor – API Pane</vt:lpstr>
      <vt:lpstr>Script Editor – Editor Pane</vt:lpstr>
      <vt:lpstr>Script Editor – Editor Pane Details</vt:lpstr>
      <vt:lpstr>Script Editor – Action Buttons</vt:lpstr>
      <vt:lpstr>Script Selector</vt:lpstr>
      <vt:lpstr>Modeling Scripts Panel</vt:lpstr>
      <vt:lpstr>Modeling Scripts Panel</vt:lpstr>
      <vt:lpstr>Assigning Scripts To Time Series Icons</vt:lpstr>
      <vt:lpstr>Assigning Scripts To Time Series Icons</vt:lpstr>
      <vt:lpstr>Section 5 Review</vt:lpstr>
      <vt:lpstr>Scripting Language</vt:lpstr>
      <vt:lpstr>What is Jython?</vt:lpstr>
      <vt:lpstr>Jython Scripting Resources</vt:lpstr>
      <vt:lpstr>Questions Help additional Training</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Hurst, Oskar A CIV (USA)</dc:creator>
  <cp:lastModifiedBy>Hurst, Oskar A CIV (USA)</cp:lastModifiedBy>
  <cp:revision>9</cp:revision>
  <cp:lastPrinted>2018-01-15T19:15:36Z</cp:lastPrinted>
  <dcterms:created xsi:type="dcterms:W3CDTF">2025-02-04T22:43:55Z</dcterms:created>
  <dcterms:modified xsi:type="dcterms:W3CDTF">2025-02-13T01:20:40Z</dcterms:modified>
</cp:coreProperties>
</file>