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media/image10.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33"/>
  </p:notesMasterIdLst>
  <p:handoutMasterIdLst>
    <p:handoutMasterId r:id="rId34"/>
  </p:handoutMasterIdLst>
  <p:sldIdLst>
    <p:sldId id="453" r:id="rId7"/>
    <p:sldId id="615" r:id="rId8"/>
    <p:sldId id="454" r:id="rId9"/>
    <p:sldId id="638" r:id="rId10"/>
    <p:sldId id="942" r:id="rId11"/>
    <p:sldId id="689" r:id="rId12"/>
    <p:sldId id="944" r:id="rId13"/>
    <p:sldId id="691" r:id="rId14"/>
    <p:sldId id="955" r:id="rId15"/>
    <p:sldId id="953" r:id="rId16"/>
    <p:sldId id="614" r:id="rId17"/>
    <p:sldId id="946" r:id="rId18"/>
    <p:sldId id="950" r:id="rId19"/>
    <p:sldId id="692" r:id="rId20"/>
    <p:sldId id="693" r:id="rId21"/>
    <p:sldId id="697" r:id="rId22"/>
    <p:sldId id="696" r:id="rId23"/>
    <p:sldId id="695" r:id="rId24"/>
    <p:sldId id="698" r:id="rId25"/>
    <p:sldId id="613" r:id="rId26"/>
    <p:sldId id="617" r:id="rId27"/>
    <p:sldId id="639" r:id="rId28"/>
    <p:sldId id="951" r:id="rId29"/>
    <p:sldId id="957" r:id="rId30"/>
    <p:sldId id="591" r:id="rId31"/>
    <p:sldId id="530"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8" autoAdjust="0"/>
    <p:restoredTop sz="90578" autoAdjust="0"/>
  </p:normalViewPr>
  <p:slideViewPr>
    <p:cSldViewPr snapToGrid="0">
      <p:cViewPr>
        <p:scale>
          <a:sx n="78" d="100"/>
          <a:sy n="78" d="100"/>
        </p:scale>
        <p:origin x="1788" y="162"/>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 Id="rId8" Type="http://schemas.openxmlformats.org/officeDocument/2006/relationships/slide" Target="slides/slide2.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2/27/2025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2964837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16</a:t>
            </a:fld>
            <a:endParaRPr lang="en-US"/>
          </a:p>
        </p:txBody>
      </p:sp>
    </p:spTree>
    <p:extLst>
      <p:ext uri="{BB962C8B-B14F-4D97-AF65-F5344CB8AC3E}">
        <p14:creationId xmlns:p14="http://schemas.microsoft.com/office/powerpoint/2010/main" val="11109912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23</a:t>
            </a:fld>
            <a:endParaRPr lang="en-US"/>
          </a:p>
        </p:txBody>
      </p:sp>
    </p:spTree>
    <p:extLst>
      <p:ext uri="{BB962C8B-B14F-4D97-AF65-F5344CB8AC3E}">
        <p14:creationId xmlns:p14="http://schemas.microsoft.com/office/powerpoint/2010/main" val="178129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24</a:t>
            </a:fld>
            <a:endParaRPr lang="en-US"/>
          </a:p>
        </p:txBody>
      </p:sp>
    </p:spTree>
    <p:extLst>
      <p:ext uri="{BB962C8B-B14F-4D97-AF65-F5344CB8AC3E}">
        <p14:creationId xmlns:p14="http://schemas.microsoft.com/office/powerpoint/2010/main" val="144702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25</a:t>
            </a:fld>
            <a:endParaRPr lang="en-US"/>
          </a:p>
        </p:txBody>
      </p:sp>
    </p:spTree>
    <p:extLst>
      <p:ext uri="{BB962C8B-B14F-4D97-AF65-F5344CB8AC3E}">
        <p14:creationId xmlns:p14="http://schemas.microsoft.com/office/powerpoint/2010/main" val="326120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26</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2.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slideLayout" Target="../slideLayouts/slideLayout60.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34" Type="http://schemas.openxmlformats.org/officeDocument/2006/relationships/image" Target="../media/image6.png"/><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image" Target="../media/image5.png"/><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29" Type="http://schemas.openxmlformats.org/officeDocument/2006/relationships/slideLayout" Target="../slideLayouts/slideLayout63.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image" Target="../media/image8.png"/><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31" Type="http://schemas.openxmlformats.org/officeDocument/2006/relationships/image" Target="../media/image7.png"/><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theme" Target="../theme/theme2.xml"/><Relationship Id="rId8" Type="http://schemas.openxmlformats.org/officeDocument/2006/relationships/slideLayout" Target="../slideLayouts/slideLayout4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6.xml"/><Relationship Id="rId18" Type="http://schemas.openxmlformats.org/officeDocument/2006/relationships/slideLayout" Target="../slideLayouts/slideLayout81.xml"/><Relationship Id="rId26" Type="http://schemas.openxmlformats.org/officeDocument/2006/relationships/slideLayout" Target="../slideLayouts/slideLayout89.xml"/><Relationship Id="rId3" Type="http://schemas.openxmlformats.org/officeDocument/2006/relationships/slideLayout" Target="../slideLayouts/slideLayout66.xml"/><Relationship Id="rId21" Type="http://schemas.openxmlformats.org/officeDocument/2006/relationships/slideLayout" Target="../slideLayouts/slideLayout84.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5" Type="http://schemas.openxmlformats.org/officeDocument/2006/relationships/slideLayout" Target="../slideLayouts/slideLayout88.xml"/><Relationship Id="rId33" Type="http://schemas.openxmlformats.org/officeDocument/2006/relationships/image" Target="../media/image8.png"/><Relationship Id="rId2" Type="http://schemas.openxmlformats.org/officeDocument/2006/relationships/slideLayout" Target="../slideLayouts/slideLayout65.xml"/><Relationship Id="rId16" Type="http://schemas.openxmlformats.org/officeDocument/2006/relationships/slideLayout" Target="../slideLayouts/slideLayout79.xml"/><Relationship Id="rId20" Type="http://schemas.openxmlformats.org/officeDocument/2006/relationships/slideLayout" Target="../slideLayouts/slideLayout83.xml"/><Relationship Id="rId29" Type="http://schemas.openxmlformats.org/officeDocument/2006/relationships/slideLayout" Target="../slideLayouts/slideLayout92.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24" Type="http://schemas.openxmlformats.org/officeDocument/2006/relationships/slideLayout" Target="../slideLayouts/slideLayout87.xml"/><Relationship Id="rId32" Type="http://schemas.openxmlformats.org/officeDocument/2006/relationships/image" Target="../media/image7.png"/><Relationship Id="rId5" Type="http://schemas.openxmlformats.org/officeDocument/2006/relationships/slideLayout" Target="../slideLayouts/slideLayout68.xml"/><Relationship Id="rId15" Type="http://schemas.openxmlformats.org/officeDocument/2006/relationships/slideLayout" Target="../slideLayouts/slideLayout78.xml"/><Relationship Id="rId23" Type="http://schemas.openxmlformats.org/officeDocument/2006/relationships/slideLayout" Target="../slideLayouts/slideLayout86.xml"/><Relationship Id="rId28" Type="http://schemas.openxmlformats.org/officeDocument/2006/relationships/slideLayout" Target="../slideLayouts/slideLayout91.xml"/><Relationship Id="rId10" Type="http://schemas.openxmlformats.org/officeDocument/2006/relationships/slideLayout" Target="../slideLayouts/slideLayout73.xml"/><Relationship Id="rId19" Type="http://schemas.openxmlformats.org/officeDocument/2006/relationships/slideLayout" Target="../slideLayouts/slideLayout82.xml"/><Relationship Id="rId31" Type="http://schemas.openxmlformats.org/officeDocument/2006/relationships/theme" Target="../theme/theme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 Id="rId22" Type="http://schemas.openxmlformats.org/officeDocument/2006/relationships/slideLayout" Target="../slideLayouts/slideLayout85.xml"/><Relationship Id="rId27" Type="http://schemas.openxmlformats.org/officeDocument/2006/relationships/slideLayout" Target="../slideLayouts/slideLayout90.xml"/><Relationship Id="rId30" Type="http://schemas.openxmlformats.org/officeDocument/2006/relationships/slideLayout" Target="../slideLayouts/slideLayout93.xml"/><Relationship Id="rId8"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6"/>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7"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5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34.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jpg"/><Relationship Id="rId1" Type="http://schemas.openxmlformats.org/officeDocument/2006/relationships/slideLayout" Target="../slideLayouts/slideLayout34.xml"/><Relationship Id="rId5" Type="http://schemas.openxmlformats.org/officeDocument/2006/relationships/image" Target="../media/image20.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0.png"/><Relationship Id="rId1" Type="http://schemas.openxmlformats.org/officeDocument/2006/relationships/slideLayout" Target="../slideLayouts/slideLayout11.xml"/><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1.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19.png"/><Relationship Id="rId5" Type="http://schemas.openxmlformats.org/officeDocument/2006/relationships/image" Target="../media/image39.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0.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1.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1.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g"/><Relationship Id="rId1" Type="http://schemas.openxmlformats.org/officeDocument/2006/relationships/slideLayout" Target="../slideLayouts/slideLayout35.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2.jpg"/><Relationship Id="rId1" Type="http://schemas.openxmlformats.org/officeDocument/2006/relationships/slideLayout" Target="../slideLayouts/slideLayout11.xml"/><Relationship Id="rId5" Type="http://schemas.openxmlformats.org/officeDocument/2006/relationships/image" Target="../media/image45.pn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52.svg"/><Relationship Id="rId5" Type="http://schemas.openxmlformats.org/officeDocument/2006/relationships/image" Target="../media/image51.png"/><Relationship Id="rId4" Type="http://schemas.openxmlformats.org/officeDocument/2006/relationships/image" Target="../media/image50.svg"/></Relationships>
</file>

<file path=ppt/slides/_rels/slide26.xml.rels><?xml version="1.0" encoding="UTF-8" standalone="yes"?>
<Relationships xmlns="http://schemas.openxmlformats.org/package/2006/relationships"><Relationship Id="rId3" Type="http://schemas.openxmlformats.org/officeDocument/2006/relationships/hyperlink" Target="https://usace.dps.mil/sites/KMP-WM/SitePages/Corps-Water-Management-System-(CWMS).aspx" TargetMode="External"/><Relationship Id="rId2" Type="http://schemas.openxmlformats.org/officeDocument/2006/relationships/notesSlide" Target="../notesSlides/notesSlide6.xml"/><Relationship Id="rId1" Type="http://schemas.openxmlformats.org/officeDocument/2006/relationships/slideLayout" Target="../slideLayouts/slideLayout21.xml"/><Relationship Id="rId6" Type="http://schemas.openxmlformats.org/officeDocument/2006/relationships/hyperlink" Target="https://dod.teams.microsoft.us/l/team/19%3Adod%3Adbd918be2e6b434a8520e65c78d55e21%40thread.skype/conversations?groupId=60a3bc99-ab46-4b3a-8690-198ec6cbced3&amp;tenantId=fc4d76ba-f17c-4c50-b9a7-8f3163d27582" TargetMode="External"/><Relationship Id="rId5" Type="http://schemas.openxmlformats.org/officeDocument/2006/relationships/hyperlink" Target="https://discourse.hecdev.net/c/cwms/5" TargetMode="External"/><Relationship Id="rId4" Type="http://schemas.openxmlformats.org/officeDocument/2006/relationships/hyperlink" Target="https://www.hec.usace.army.mil/confluence/cwmsdoc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4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4.png"/><Relationship Id="rId1" Type="http://schemas.openxmlformats.org/officeDocument/2006/relationships/slideLayout" Target="../slideLayouts/slideLayout45.xml"/><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github.com/HydrologicEngineeringCenter/DSSVue-Example-Scripts/blob/master/src/DssConverter.py" TargetMode="External"/><Relationship Id="rId1" Type="http://schemas.openxmlformats.org/officeDocument/2006/relationships/slideLayout" Target="../slideLayouts/slideLayout45.xml"/><Relationship Id="rId5" Type="http://schemas.openxmlformats.org/officeDocument/2006/relationships/image" Target="../media/image14.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www.hec.usace.army.mil/confluence/cwmsdocs/ctg/how-to-articles/replacing-dbapi-py-with-cwmsjy-for-scripting" TargetMode="External"/><Relationship Id="rId1" Type="http://schemas.openxmlformats.org/officeDocument/2006/relationships/slideLayout" Target="../slideLayouts/slideLayout45.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CWMS New &amp; upcoming Features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Fauwaz Hanbali</a:t>
            </a:r>
          </a:p>
          <a:p>
            <a:r>
              <a:rPr lang="en-US" sz="1800" dirty="0"/>
              <a:t>Hydrologic Engineering Center</a:t>
            </a:r>
          </a:p>
          <a:p>
            <a:endParaRPr lang="en-US" sz="2400"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F0123C6-43B0-CBD1-0D51-24E4FFA56066}"/>
              </a:ext>
            </a:extLst>
          </p:cNvPr>
          <p:cNvSpPr>
            <a:spLocks noGrp="1"/>
          </p:cNvSpPr>
          <p:nvPr>
            <p:ph type="body" sz="quarter" idx="1"/>
          </p:nvPr>
        </p:nvSpPr>
        <p:spPr>
          <a:xfrm>
            <a:off x="812800" y="1124800"/>
            <a:ext cx="5181600" cy="640080"/>
          </a:xfrm>
        </p:spPr>
        <p:txBody>
          <a:bodyPr/>
          <a:lstStyle/>
          <a:p>
            <a:pPr algn="ctr"/>
            <a:r>
              <a:rPr lang="en-US" dirty="0"/>
              <a:t>Original Time Series</a:t>
            </a:r>
          </a:p>
        </p:txBody>
      </p:sp>
      <p:sp>
        <p:nvSpPr>
          <p:cNvPr id="8" name="Text Placeholder 7">
            <a:extLst>
              <a:ext uri="{FF2B5EF4-FFF2-40B4-BE49-F238E27FC236}">
                <a16:creationId xmlns:a16="http://schemas.microsoft.com/office/drawing/2014/main" id="{848CD31D-4F0E-17B1-DB98-448E0217FD35}"/>
              </a:ext>
            </a:extLst>
          </p:cNvPr>
          <p:cNvSpPr>
            <a:spLocks noGrp="1"/>
          </p:cNvSpPr>
          <p:nvPr>
            <p:ph type="body" sz="quarter" idx="3"/>
          </p:nvPr>
        </p:nvSpPr>
        <p:spPr>
          <a:xfrm>
            <a:off x="6400800" y="1124800"/>
            <a:ext cx="5181600" cy="640080"/>
          </a:xfrm>
        </p:spPr>
        <p:txBody>
          <a:bodyPr/>
          <a:lstStyle/>
          <a:p>
            <a:pPr algn="ctr"/>
            <a:r>
              <a:rPr lang="en-US" dirty="0"/>
              <a:t>Cumulative Time Series</a:t>
            </a:r>
          </a:p>
        </p:txBody>
      </p:sp>
      <p:sp>
        <p:nvSpPr>
          <p:cNvPr id="5" name="Title 4">
            <a:extLst>
              <a:ext uri="{FF2B5EF4-FFF2-40B4-BE49-F238E27FC236}">
                <a16:creationId xmlns:a16="http://schemas.microsoft.com/office/drawing/2014/main" id="{3141EE23-A321-4B46-4DD8-2A08118E071C}"/>
              </a:ext>
            </a:extLst>
          </p:cNvPr>
          <p:cNvSpPr>
            <a:spLocks noGrp="1"/>
          </p:cNvSpPr>
          <p:nvPr>
            <p:ph type="title"/>
          </p:nvPr>
        </p:nvSpPr>
        <p:spPr/>
        <p:txBody>
          <a:bodyPr/>
          <a:lstStyle/>
          <a:p>
            <a:r>
              <a:rPr lang="en-US" dirty="0">
                <a:latin typeface="Arial"/>
                <a:ea typeface="ＭＳ Ｐゴシック"/>
                <a:cs typeface="Arial"/>
              </a:rPr>
              <a:t>Ensemble Viewer</a:t>
            </a:r>
            <a:endParaRPr lang="en-US" dirty="0"/>
          </a:p>
        </p:txBody>
      </p:sp>
      <p:pic>
        <p:nvPicPr>
          <p:cNvPr id="3" name="Content Placeholder 2" descr="A screenshot of a cell phone&#10;&#10;Description automatically generated">
            <a:extLst>
              <a:ext uri="{FF2B5EF4-FFF2-40B4-BE49-F238E27FC236}">
                <a16:creationId xmlns:a16="http://schemas.microsoft.com/office/drawing/2014/main" id="{C06903B5-B9E9-4372-92EA-82159BE6CF27}"/>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960437" y="1808605"/>
            <a:ext cx="4886325" cy="4921250"/>
          </a:xfrm>
        </p:spPr>
      </p:pic>
      <p:pic>
        <p:nvPicPr>
          <p:cNvPr id="11" name="Content Placeholder 2">
            <a:extLst>
              <a:ext uri="{FF2B5EF4-FFF2-40B4-BE49-F238E27FC236}">
                <a16:creationId xmlns:a16="http://schemas.microsoft.com/office/drawing/2014/main" id="{6EB8A3FF-1C1B-44EC-A0E1-4FA40007651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548736" y="1809023"/>
            <a:ext cx="4885728" cy="4920414"/>
          </a:xfrm>
          <a:prstGeom prst="rect">
            <a:avLst/>
          </a:prstGeom>
        </p:spPr>
      </p:pic>
    </p:spTree>
    <p:extLst>
      <p:ext uri="{BB962C8B-B14F-4D97-AF65-F5344CB8AC3E}">
        <p14:creationId xmlns:p14="http://schemas.microsoft.com/office/powerpoint/2010/main" val="24432813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4E8BF442-1D87-287D-43EE-6673A8F92FEF}"/>
              </a:ext>
            </a:extLst>
          </p:cNvPr>
          <p:cNvSpPr>
            <a:spLocks noGrp="1"/>
          </p:cNvSpPr>
          <p:nvPr>
            <p:ph type="body" sz="quarter" idx="1"/>
          </p:nvPr>
        </p:nvSpPr>
        <p:spPr>
          <a:xfrm>
            <a:off x="724733" y="2886285"/>
            <a:ext cx="5181600" cy="640080"/>
          </a:xfrm>
        </p:spPr>
        <p:txBody>
          <a:bodyPr/>
          <a:lstStyle/>
          <a:p>
            <a:pPr algn="ctr"/>
            <a:r>
              <a:rPr lang="en-US" dirty="0"/>
              <a:t>Data Validation Editor</a:t>
            </a:r>
          </a:p>
          <a:p>
            <a:pPr algn="ctr"/>
            <a:r>
              <a:rPr lang="en-US" dirty="0"/>
              <a:t>Default Layout</a:t>
            </a:r>
          </a:p>
        </p:txBody>
      </p:sp>
      <p:sp>
        <p:nvSpPr>
          <p:cNvPr id="13" name="Text Placeholder 12">
            <a:extLst>
              <a:ext uri="{FF2B5EF4-FFF2-40B4-BE49-F238E27FC236}">
                <a16:creationId xmlns:a16="http://schemas.microsoft.com/office/drawing/2014/main" id="{9EC5C6D6-40A3-8F73-9684-306A571B543C}"/>
              </a:ext>
            </a:extLst>
          </p:cNvPr>
          <p:cNvSpPr>
            <a:spLocks noGrp="1"/>
          </p:cNvSpPr>
          <p:nvPr>
            <p:ph type="body" sz="quarter" idx="3"/>
          </p:nvPr>
        </p:nvSpPr>
        <p:spPr>
          <a:xfrm>
            <a:off x="6312733" y="2886285"/>
            <a:ext cx="5181600" cy="640080"/>
          </a:xfrm>
        </p:spPr>
        <p:txBody>
          <a:bodyPr/>
          <a:lstStyle/>
          <a:p>
            <a:pPr algn="ctr"/>
            <a:r>
              <a:rPr lang="en-US" dirty="0"/>
              <a:t>Data Validation Editor</a:t>
            </a:r>
          </a:p>
          <a:p>
            <a:pPr algn="ctr"/>
            <a:r>
              <a:rPr lang="en-US" dirty="0"/>
              <a:t>New Vertical Layout Option</a:t>
            </a:r>
          </a:p>
        </p:txBody>
      </p:sp>
      <p:sp>
        <p:nvSpPr>
          <p:cNvPr id="7" name="Title 6">
            <a:extLst>
              <a:ext uri="{FF2B5EF4-FFF2-40B4-BE49-F238E27FC236}">
                <a16:creationId xmlns:a16="http://schemas.microsoft.com/office/drawing/2014/main" id="{51C4130D-EE5D-053A-5367-1EAA09F56BD8}"/>
              </a:ext>
            </a:extLst>
          </p:cNvPr>
          <p:cNvSpPr>
            <a:spLocks noGrp="1"/>
          </p:cNvSpPr>
          <p:nvPr>
            <p:ph type="title"/>
          </p:nvPr>
        </p:nvSpPr>
        <p:spPr/>
        <p:txBody>
          <a:bodyPr/>
          <a:lstStyle/>
          <a:p>
            <a:pPr algn="ctr"/>
            <a:r>
              <a:rPr lang="en-US" dirty="0" err="1"/>
              <a:t>CWMSVue</a:t>
            </a:r>
            <a:r>
              <a:rPr lang="en-US" dirty="0"/>
              <a:t> Enhancements</a:t>
            </a:r>
          </a:p>
        </p:txBody>
      </p:sp>
      <p:pic>
        <p:nvPicPr>
          <p:cNvPr id="3" name="Picture 2" descr="A picture containing sitting, water&#10;&#10;Description automatically generated">
            <a:extLst>
              <a:ext uri="{FF2B5EF4-FFF2-40B4-BE49-F238E27FC236}">
                <a16:creationId xmlns:a16="http://schemas.microsoft.com/office/drawing/2014/main" id="{3220BB40-645D-994E-55E2-6C14CDA14F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pic>
        <p:nvPicPr>
          <p:cNvPr id="19" name="Picture 18">
            <a:extLst>
              <a:ext uri="{FF2B5EF4-FFF2-40B4-BE49-F238E27FC236}">
                <a16:creationId xmlns:a16="http://schemas.microsoft.com/office/drawing/2014/main" id="{5B5BEBAA-6661-EE69-B8CD-76E191D86E01}"/>
              </a:ext>
            </a:extLst>
          </p:cNvPr>
          <p:cNvPicPr>
            <a:picLocks noChangeAspect="1"/>
          </p:cNvPicPr>
          <p:nvPr/>
        </p:nvPicPr>
        <p:blipFill>
          <a:blip r:embed="rId3"/>
          <a:stretch>
            <a:fillRect/>
          </a:stretch>
        </p:blipFill>
        <p:spPr>
          <a:xfrm>
            <a:off x="724733" y="3758746"/>
            <a:ext cx="5175373" cy="2828260"/>
          </a:xfrm>
          <a:prstGeom prst="rect">
            <a:avLst/>
          </a:prstGeom>
          <a:ln>
            <a:solidFill>
              <a:schemeClr val="accent1"/>
            </a:solidFill>
          </a:ln>
        </p:spPr>
      </p:pic>
      <p:pic>
        <p:nvPicPr>
          <p:cNvPr id="21" name="Picture 20">
            <a:extLst>
              <a:ext uri="{FF2B5EF4-FFF2-40B4-BE49-F238E27FC236}">
                <a16:creationId xmlns:a16="http://schemas.microsoft.com/office/drawing/2014/main" id="{AF887B8E-4CDB-0085-B119-371F0D5D454B}"/>
              </a:ext>
            </a:extLst>
          </p:cNvPr>
          <p:cNvPicPr>
            <a:picLocks noChangeAspect="1"/>
          </p:cNvPicPr>
          <p:nvPr/>
        </p:nvPicPr>
        <p:blipFill>
          <a:blip r:embed="rId4"/>
          <a:stretch>
            <a:fillRect/>
          </a:stretch>
        </p:blipFill>
        <p:spPr>
          <a:xfrm>
            <a:off x="6343533" y="3758746"/>
            <a:ext cx="5120000" cy="2796000"/>
          </a:xfrm>
          <a:prstGeom prst="rect">
            <a:avLst/>
          </a:prstGeom>
          <a:noFill/>
          <a:ln>
            <a:solidFill>
              <a:schemeClr val="accent1"/>
            </a:solidFill>
          </a:ln>
        </p:spPr>
      </p:pic>
      <p:pic>
        <p:nvPicPr>
          <p:cNvPr id="2" name="Picture 1">
            <a:extLst>
              <a:ext uri="{FF2B5EF4-FFF2-40B4-BE49-F238E27FC236}">
                <a16:creationId xmlns:a16="http://schemas.microsoft.com/office/drawing/2014/main" id="{A50B7942-42EF-9801-1776-E03633C27EA7}"/>
              </a:ext>
            </a:extLst>
          </p:cNvPr>
          <p:cNvPicPr>
            <a:picLocks noChangeAspect="1"/>
          </p:cNvPicPr>
          <p:nvPr/>
        </p:nvPicPr>
        <p:blipFill>
          <a:blip r:embed="rId5"/>
          <a:stretch>
            <a:fillRect/>
          </a:stretch>
        </p:blipFill>
        <p:spPr>
          <a:xfrm>
            <a:off x="2245219" y="176493"/>
            <a:ext cx="650381" cy="65797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Content Placeholder 1">
            <a:extLst>
              <a:ext uri="{FF2B5EF4-FFF2-40B4-BE49-F238E27FC236}">
                <a16:creationId xmlns:a16="http://schemas.microsoft.com/office/drawing/2014/main" id="{667BA5AA-F95F-CF3B-D904-ECB2E78E0A5E}"/>
              </a:ext>
            </a:extLst>
          </p:cNvPr>
          <p:cNvSpPr txBox="1">
            <a:spLocks/>
          </p:cNvSpPr>
          <p:nvPr/>
        </p:nvSpPr>
        <p:spPr>
          <a:xfrm>
            <a:off x="1104900" y="1066847"/>
            <a:ext cx="10358633" cy="1587057"/>
          </a:xfrm>
          <a:prstGeom prst="rect">
            <a:avLst/>
          </a:prstGeom>
        </p:spPr>
        <p:txBody>
          <a:bodyPr numCol="1"/>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342900" indent="-342900" defTabSz="1601788">
              <a:spcAft>
                <a:spcPts val="600"/>
              </a:spcAft>
              <a:buFont typeface="Wingdings" panose="05000000000000000000" pitchFamily="2" charset="2"/>
              <a:buChar char="q"/>
            </a:pPr>
            <a:r>
              <a:rPr lang="en-US" sz="2000" dirty="0"/>
              <a:t>Time Zone labeling in tables, plots, data validation and graphical editors</a:t>
            </a:r>
          </a:p>
          <a:p>
            <a:pPr marL="342900" indent="-342900" defTabSz="1601788">
              <a:spcAft>
                <a:spcPts val="600"/>
              </a:spcAft>
              <a:buFont typeface="Wingdings" panose="05000000000000000000" pitchFamily="2" charset="2"/>
              <a:buChar char="q"/>
            </a:pPr>
            <a:r>
              <a:rPr lang="en-US" sz="2000" dirty="0"/>
              <a:t>CWMS Data API (CDA) writes support </a:t>
            </a:r>
          </a:p>
          <a:p>
            <a:pPr marL="342900" indent="-342900" defTabSz="1601788">
              <a:spcAft>
                <a:spcPts val="600"/>
              </a:spcAft>
              <a:buFont typeface="Wingdings" panose="05000000000000000000" pitchFamily="2" charset="2"/>
              <a:buChar char="q"/>
            </a:pPr>
            <a:r>
              <a:rPr lang="en-US" sz="2000" dirty="0"/>
              <a:t>Performance enhancements to Data Validation Editor (DVE) writes to the database</a:t>
            </a:r>
          </a:p>
          <a:p>
            <a:pPr marL="342900" indent="-342900" defTabSz="1601788">
              <a:spcAft>
                <a:spcPts val="600"/>
              </a:spcAft>
              <a:buFont typeface="Wingdings" panose="05000000000000000000" pitchFamily="2" charset="2"/>
              <a:buChar char="q"/>
            </a:pPr>
            <a:r>
              <a:rPr lang="en-US" sz="2000" dirty="0"/>
              <a:t>Data Validation Editor (DVE) layout shortcut actions improvements</a:t>
            </a:r>
          </a:p>
          <a:p>
            <a:endParaRPr lang="en-US" sz="2000" dirty="0"/>
          </a:p>
        </p:txBody>
      </p:sp>
    </p:spTree>
    <p:extLst>
      <p:ext uri="{BB962C8B-B14F-4D97-AF65-F5344CB8AC3E}">
        <p14:creationId xmlns:p14="http://schemas.microsoft.com/office/powerpoint/2010/main" val="21091968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DE130B-0EA2-0F91-FFFB-599E316B1965}"/>
              </a:ext>
            </a:extLst>
          </p:cNvPr>
          <p:cNvSpPr>
            <a:spLocks noGrp="1"/>
          </p:cNvSpPr>
          <p:nvPr>
            <p:ph type="title"/>
          </p:nvPr>
        </p:nvSpPr>
        <p:spPr/>
        <p:txBody>
          <a:bodyPr/>
          <a:lstStyle/>
          <a:p>
            <a:r>
              <a:rPr lang="en-US" dirty="0"/>
              <a:t> Drag and drop DSS CWMS-Vue</a:t>
            </a:r>
          </a:p>
        </p:txBody>
      </p:sp>
      <p:pic>
        <p:nvPicPr>
          <p:cNvPr id="6" name="Picture 5">
            <a:extLst>
              <a:ext uri="{FF2B5EF4-FFF2-40B4-BE49-F238E27FC236}">
                <a16:creationId xmlns:a16="http://schemas.microsoft.com/office/drawing/2014/main" id="{6BDD40EB-E77E-28D1-6378-841B6F672528}"/>
              </a:ext>
            </a:extLst>
          </p:cNvPr>
          <p:cNvPicPr>
            <a:picLocks noChangeAspect="1"/>
          </p:cNvPicPr>
          <p:nvPr/>
        </p:nvPicPr>
        <p:blipFill>
          <a:blip r:embed="rId2"/>
          <a:stretch>
            <a:fillRect/>
          </a:stretch>
        </p:blipFill>
        <p:spPr>
          <a:xfrm>
            <a:off x="1700096" y="216454"/>
            <a:ext cx="650381" cy="65797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Content Placeholder 1">
            <a:extLst>
              <a:ext uri="{FF2B5EF4-FFF2-40B4-BE49-F238E27FC236}">
                <a16:creationId xmlns:a16="http://schemas.microsoft.com/office/drawing/2014/main" id="{8A6F0632-B46C-0B02-A751-7908E2EAFB5B}"/>
              </a:ext>
            </a:extLst>
          </p:cNvPr>
          <p:cNvSpPr txBox="1">
            <a:spLocks/>
          </p:cNvSpPr>
          <p:nvPr/>
        </p:nvSpPr>
        <p:spPr>
          <a:xfrm>
            <a:off x="456396" y="1623978"/>
            <a:ext cx="5512126" cy="1103804"/>
          </a:xfrm>
          <a:prstGeom prst="rect">
            <a:avLst/>
          </a:prstGeom>
        </p:spPr>
        <p:txBody>
          <a:bodyPr numCol="1"/>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342900" indent="-342900" defTabSz="1601788">
              <a:spcAft>
                <a:spcPts val="600"/>
              </a:spcAft>
              <a:buFont typeface="Wingdings" panose="05000000000000000000" pitchFamily="2" charset="2"/>
              <a:buChar char="q"/>
            </a:pPr>
            <a:r>
              <a:rPr lang="en-US" sz="2000"/>
              <a:t>DSS Pathnames must be in all Caps for </a:t>
            </a:r>
          </a:p>
          <a:p>
            <a:pPr marL="342900" indent="-342900" defTabSz="1601788">
              <a:spcAft>
                <a:spcPts val="600"/>
              </a:spcAft>
              <a:buFont typeface="Wingdings" panose="05000000000000000000" pitchFamily="2" charset="2"/>
              <a:buChar char="q"/>
            </a:pPr>
            <a:r>
              <a:rPr lang="en-US" sz="2000"/>
              <a:t>DSS records must have proper time zones</a:t>
            </a:r>
            <a:endParaRPr lang="en-US" sz="1800" dirty="0"/>
          </a:p>
        </p:txBody>
      </p:sp>
      <p:pic>
        <p:nvPicPr>
          <p:cNvPr id="8" name="Picture 7">
            <a:extLst>
              <a:ext uri="{FF2B5EF4-FFF2-40B4-BE49-F238E27FC236}">
                <a16:creationId xmlns:a16="http://schemas.microsoft.com/office/drawing/2014/main" id="{DB276484-6AF5-FC5B-2526-337604ABE8E2}"/>
              </a:ext>
            </a:extLst>
          </p:cNvPr>
          <p:cNvPicPr>
            <a:picLocks noChangeAspect="1"/>
          </p:cNvPicPr>
          <p:nvPr/>
        </p:nvPicPr>
        <p:blipFill rotWithShape="1">
          <a:blip r:embed="rId3"/>
          <a:srcRect l="1" r="58739" b="45683"/>
          <a:stretch/>
        </p:blipFill>
        <p:spPr>
          <a:xfrm>
            <a:off x="6105157" y="1183725"/>
            <a:ext cx="5767083" cy="4547326"/>
          </a:xfrm>
          <a:prstGeom prst="rect">
            <a:avLst/>
          </a:prstGeom>
        </p:spPr>
      </p:pic>
      <p:pic>
        <p:nvPicPr>
          <p:cNvPr id="9" name="Picture 8">
            <a:extLst>
              <a:ext uri="{FF2B5EF4-FFF2-40B4-BE49-F238E27FC236}">
                <a16:creationId xmlns:a16="http://schemas.microsoft.com/office/drawing/2014/main" id="{A1AAF359-FCC0-8806-AE09-5DBA1CB585A1}"/>
              </a:ext>
            </a:extLst>
          </p:cNvPr>
          <p:cNvPicPr>
            <a:picLocks noChangeAspect="1"/>
          </p:cNvPicPr>
          <p:nvPr/>
        </p:nvPicPr>
        <p:blipFill>
          <a:blip r:embed="rId4"/>
          <a:stretch>
            <a:fillRect/>
          </a:stretch>
        </p:blipFill>
        <p:spPr>
          <a:xfrm>
            <a:off x="319760" y="3168035"/>
            <a:ext cx="9927232" cy="3423182"/>
          </a:xfrm>
          <a:prstGeom prst="rect">
            <a:avLst/>
          </a:prstGeom>
        </p:spPr>
      </p:pic>
    </p:spTree>
    <p:extLst>
      <p:ext uri="{BB962C8B-B14F-4D97-AF65-F5344CB8AC3E}">
        <p14:creationId xmlns:p14="http://schemas.microsoft.com/office/powerpoint/2010/main" val="1164697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New in CWMS 3.4</a:t>
            </a:r>
          </a:p>
        </p:txBody>
      </p:sp>
      <p:sp>
        <p:nvSpPr>
          <p:cNvPr id="2" name="Text Placeholder 1">
            <a:extLst>
              <a:ext uri="{FF2B5EF4-FFF2-40B4-BE49-F238E27FC236}">
                <a16:creationId xmlns:a16="http://schemas.microsoft.com/office/drawing/2014/main" id="{000F299A-973A-D9CD-DA37-E8DF9DACB2E9}"/>
              </a:ext>
            </a:extLst>
          </p:cNvPr>
          <p:cNvSpPr>
            <a:spLocks noGrp="1"/>
          </p:cNvSpPr>
          <p:nvPr>
            <p:ph type="body" sz="quarter" idx="12"/>
          </p:nvPr>
        </p:nvSpPr>
        <p:spPr/>
        <p:txBody>
          <a:bodyPr/>
          <a:lstStyle/>
          <a:p>
            <a:r>
              <a:rPr lang="en-US" dirty="0"/>
              <a:t>HEC-</a:t>
            </a:r>
            <a:r>
              <a:rPr lang="en-US" dirty="0" err="1"/>
              <a:t>MetVue</a:t>
            </a:r>
            <a:r>
              <a:rPr lang="en-US" dirty="0"/>
              <a:t>, HEC-HMS, and HEC-FIA</a:t>
            </a:r>
          </a:p>
        </p:txBody>
      </p:sp>
    </p:spTree>
    <p:extLst>
      <p:ext uri="{BB962C8B-B14F-4D97-AF65-F5344CB8AC3E}">
        <p14:creationId xmlns:p14="http://schemas.microsoft.com/office/powerpoint/2010/main" val="14662602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5850816" y="1384886"/>
            <a:ext cx="5345503" cy="4239810"/>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lvl="1" indent="-285750">
              <a:buFont typeface="Wingdings" panose="05000000000000000000" pitchFamily="2" charset="2"/>
              <a:buChar char="q"/>
            </a:pPr>
            <a:r>
              <a:rPr lang="en-US" sz="2000" dirty="0"/>
              <a:t>Cumulus Plugin</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Zone Creation Editor</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Zonal Adjustments Editor</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Temporal Editing of Grids through the Dynamic Time Window Scanning Tool</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Edits Tracking Tool</a:t>
            </a:r>
          </a:p>
        </p:txBody>
      </p:sp>
      <p:sp>
        <p:nvSpPr>
          <p:cNvPr id="9" name="Title 8">
            <a:extLst>
              <a:ext uri="{FF2B5EF4-FFF2-40B4-BE49-F238E27FC236}">
                <a16:creationId xmlns:a16="http://schemas.microsoft.com/office/drawing/2014/main" id="{3C2B77B8-78A8-7894-F181-513F8B909C6D}"/>
              </a:ext>
            </a:extLst>
          </p:cNvPr>
          <p:cNvSpPr>
            <a:spLocks noGrp="1"/>
          </p:cNvSpPr>
          <p:nvPr>
            <p:ph type="title"/>
          </p:nvPr>
        </p:nvSpPr>
        <p:spPr/>
        <p:txBody>
          <a:bodyPr/>
          <a:lstStyle/>
          <a:p>
            <a:r>
              <a:rPr lang="en-US" dirty="0"/>
              <a:t>HEC-</a:t>
            </a:r>
            <a:r>
              <a:rPr lang="en-US" dirty="0" err="1"/>
              <a:t>MetVue</a:t>
            </a:r>
            <a:r>
              <a:rPr lang="en-US" dirty="0"/>
              <a:t> Enhancements</a:t>
            </a:r>
          </a:p>
        </p:txBody>
      </p:sp>
      <p:pic>
        <p:nvPicPr>
          <p:cNvPr id="2" name="Picture Placeholder 11" descr="Map&#10;&#10;Description automatically generated">
            <a:extLst>
              <a:ext uri="{FF2B5EF4-FFF2-40B4-BE49-F238E27FC236}">
                <a16:creationId xmlns:a16="http://schemas.microsoft.com/office/drawing/2014/main" id="{F977B050-FB37-5B80-A31F-33016EB62A31}"/>
              </a:ext>
            </a:extLst>
          </p:cNvPr>
          <p:cNvPicPr>
            <a:picLocks noChangeAspect="1"/>
          </p:cNvPicPr>
          <p:nvPr/>
        </p:nvPicPr>
        <p:blipFill rotWithShape="1">
          <a:blip r:embed="rId2"/>
          <a:srcRect l="5272" r="5272"/>
          <a:stretch/>
        </p:blipFill>
        <p:spPr>
          <a:xfrm>
            <a:off x="1298132" y="1522445"/>
            <a:ext cx="4247884" cy="3964691"/>
          </a:xfrm>
          <a:prstGeom prst="rect">
            <a:avLst/>
          </a:prstGeom>
          <a:ln>
            <a:noFill/>
          </a:ln>
          <a:effectLst>
            <a:softEdge rad="112500"/>
          </a:effectLst>
        </p:spPr>
      </p:pic>
      <p:pic>
        <p:nvPicPr>
          <p:cNvPr id="4" name="Content Placeholder 11">
            <a:extLst>
              <a:ext uri="{FF2B5EF4-FFF2-40B4-BE49-F238E27FC236}">
                <a16:creationId xmlns:a16="http://schemas.microsoft.com/office/drawing/2014/main" id="{F942B94F-53EC-DDB4-918A-54D50A4B5A46}"/>
              </a:ext>
            </a:extLst>
          </p:cNvPr>
          <p:cNvPicPr>
            <a:picLocks noChangeAspect="1"/>
          </p:cNvPicPr>
          <p:nvPr/>
        </p:nvPicPr>
        <p:blipFill>
          <a:blip r:embed="rId3"/>
          <a:stretch>
            <a:fillRect/>
          </a:stretch>
        </p:blipFill>
        <p:spPr bwMode="auto">
          <a:xfrm>
            <a:off x="1935588" y="265795"/>
            <a:ext cx="559291" cy="559292"/>
          </a:xfrm>
          <a:prstGeom prst="roundRect">
            <a:avLst>
              <a:gd name="adj" fmla="val 16667"/>
            </a:avLst>
          </a:prstGeom>
          <a:solidFill>
            <a:schemeClr val="accent1">
              <a:tint val="40000"/>
              <a:hueOff val="0"/>
              <a:satOff val="0"/>
              <a:lumOff val="0"/>
            </a:schemeClr>
          </a:solidFill>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1756994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6036769" y="309276"/>
            <a:ext cx="4417871" cy="5420963"/>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lvl="1" indent="-285750">
              <a:buFont typeface="Wingdings" panose="05000000000000000000" pitchFamily="2" charset="2"/>
              <a:buChar char="q"/>
            </a:pPr>
            <a:r>
              <a:rPr lang="en-US" sz="2000" dirty="0"/>
              <a:t>Available only for USACE as part in the CWMS package</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Ad hoc daily downloads to local database</a:t>
            </a:r>
          </a:p>
        </p:txBody>
      </p:sp>
      <p:sp>
        <p:nvSpPr>
          <p:cNvPr id="9" name="Title 8">
            <a:extLst>
              <a:ext uri="{FF2B5EF4-FFF2-40B4-BE49-F238E27FC236}">
                <a16:creationId xmlns:a16="http://schemas.microsoft.com/office/drawing/2014/main" id="{3C2B77B8-78A8-7894-F181-513F8B909C6D}"/>
              </a:ext>
            </a:extLst>
          </p:cNvPr>
          <p:cNvSpPr>
            <a:spLocks noGrp="1"/>
          </p:cNvSpPr>
          <p:nvPr>
            <p:ph type="title"/>
          </p:nvPr>
        </p:nvSpPr>
        <p:spPr/>
        <p:txBody>
          <a:bodyPr/>
          <a:lstStyle/>
          <a:p>
            <a:r>
              <a:rPr lang="en-US" dirty="0"/>
              <a:t>HEC-</a:t>
            </a:r>
            <a:r>
              <a:rPr lang="en-US" dirty="0" err="1"/>
              <a:t>MetVue</a:t>
            </a:r>
            <a:r>
              <a:rPr lang="en-US" dirty="0"/>
              <a:t> Cumulus Plugin</a:t>
            </a:r>
          </a:p>
        </p:txBody>
      </p:sp>
      <p:grpSp>
        <p:nvGrpSpPr>
          <p:cNvPr id="12" name="Group 11">
            <a:extLst>
              <a:ext uri="{FF2B5EF4-FFF2-40B4-BE49-F238E27FC236}">
                <a16:creationId xmlns:a16="http://schemas.microsoft.com/office/drawing/2014/main" id="{84CE0EA9-83D2-F86D-A206-95ED67BC714C}"/>
              </a:ext>
            </a:extLst>
          </p:cNvPr>
          <p:cNvGrpSpPr/>
          <p:nvPr/>
        </p:nvGrpSpPr>
        <p:grpSpPr>
          <a:xfrm>
            <a:off x="1644469" y="1494408"/>
            <a:ext cx="2742857" cy="1114286"/>
            <a:chOff x="538651" y="1540897"/>
            <a:chExt cx="2742857" cy="1114286"/>
          </a:xfrm>
        </p:grpSpPr>
        <p:pic>
          <p:nvPicPr>
            <p:cNvPr id="7" name="Picture 6">
              <a:extLst>
                <a:ext uri="{FF2B5EF4-FFF2-40B4-BE49-F238E27FC236}">
                  <a16:creationId xmlns:a16="http://schemas.microsoft.com/office/drawing/2014/main" id="{3EFB2808-EA0B-90E3-C063-D42DE05B942E}"/>
                </a:ext>
              </a:extLst>
            </p:cNvPr>
            <p:cNvPicPr>
              <a:picLocks noChangeAspect="1"/>
            </p:cNvPicPr>
            <p:nvPr/>
          </p:nvPicPr>
          <p:blipFill>
            <a:blip r:embed="rId2"/>
            <a:stretch>
              <a:fillRect/>
            </a:stretch>
          </p:blipFill>
          <p:spPr>
            <a:xfrm>
              <a:off x="538651" y="1540897"/>
              <a:ext cx="2742857" cy="1114286"/>
            </a:xfrm>
            <a:prstGeom prst="rect">
              <a:avLst/>
            </a:prstGeom>
            <a:ln>
              <a:noFill/>
            </a:ln>
            <a:effectLst>
              <a:outerShdw blurRad="292100" dist="139700" dir="2700000" algn="tl" rotWithShape="0">
                <a:srgbClr val="333333">
                  <a:alpha val="65000"/>
                </a:srgbClr>
              </a:outerShdw>
            </a:effectLst>
          </p:spPr>
        </p:pic>
        <p:sp>
          <p:nvSpPr>
            <p:cNvPr id="8" name="Rectangle: Rounded Corners 7">
              <a:extLst>
                <a:ext uri="{FF2B5EF4-FFF2-40B4-BE49-F238E27FC236}">
                  <a16:creationId xmlns:a16="http://schemas.microsoft.com/office/drawing/2014/main" id="{E8097A4A-3005-900D-7D4E-D9593F53789E}"/>
                </a:ext>
              </a:extLst>
            </p:cNvPr>
            <p:cNvSpPr/>
            <p:nvPr/>
          </p:nvSpPr>
          <p:spPr>
            <a:xfrm>
              <a:off x="1910080" y="2296160"/>
              <a:ext cx="516367" cy="359023"/>
            </a:xfrm>
            <a:prstGeom prst="roundRect">
              <a:avLst/>
            </a:prstGeom>
            <a:solidFill>
              <a:schemeClr val="accent3">
                <a:alpha val="4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14" name="Picture 13">
            <a:extLst>
              <a:ext uri="{FF2B5EF4-FFF2-40B4-BE49-F238E27FC236}">
                <a16:creationId xmlns:a16="http://schemas.microsoft.com/office/drawing/2014/main" id="{7289F35B-9C8D-59D4-2252-E5423E746667}"/>
              </a:ext>
            </a:extLst>
          </p:cNvPr>
          <p:cNvPicPr>
            <a:picLocks noChangeAspect="1"/>
          </p:cNvPicPr>
          <p:nvPr/>
        </p:nvPicPr>
        <p:blipFill>
          <a:blip r:embed="rId3"/>
          <a:stretch>
            <a:fillRect/>
          </a:stretch>
        </p:blipFill>
        <p:spPr>
          <a:xfrm>
            <a:off x="816938" y="3141201"/>
            <a:ext cx="4914286" cy="2790476"/>
          </a:xfrm>
          <a:prstGeom prst="rect">
            <a:avLst/>
          </a:prstGeom>
        </p:spPr>
      </p:pic>
      <p:pic>
        <p:nvPicPr>
          <p:cNvPr id="2" name="Content Placeholder 11">
            <a:extLst>
              <a:ext uri="{FF2B5EF4-FFF2-40B4-BE49-F238E27FC236}">
                <a16:creationId xmlns:a16="http://schemas.microsoft.com/office/drawing/2014/main" id="{6907DB67-391E-BDF2-49F4-870CB52924EB}"/>
              </a:ext>
            </a:extLst>
          </p:cNvPr>
          <p:cNvPicPr>
            <a:picLocks noChangeAspect="1"/>
          </p:cNvPicPr>
          <p:nvPr/>
        </p:nvPicPr>
        <p:blipFill>
          <a:blip r:embed="rId4"/>
          <a:stretch>
            <a:fillRect/>
          </a:stretch>
        </p:blipFill>
        <p:spPr bwMode="auto">
          <a:xfrm>
            <a:off x="1935588" y="265795"/>
            <a:ext cx="559291" cy="559292"/>
          </a:xfrm>
          <a:prstGeom prst="roundRect">
            <a:avLst>
              <a:gd name="adj" fmla="val 16667"/>
            </a:avLst>
          </a:prstGeom>
          <a:solidFill>
            <a:schemeClr val="accent1">
              <a:tint val="40000"/>
              <a:hueOff val="0"/>
              <a:satOff val="0"/>
              <a:lumOff val="0"/>
            </a:schemeClr>
          </a:solidFill>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4211333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3423247" y="849922"/>
            <a:ext cx="8502051" cy="1805354"/>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lvl="1" indent="-285750">
              <a:buFont typeface="Wingdings" panose="05000000000000000000" pitchFamily="2" charset="2"/>
              <a:buChar char="q"/>
            </a:pPr>
            <a:r>
              <a:rPr lang="en-US" sz="2000" dirty="0"/>
              <a:t>Grouping basins through the editor or direct selections in the map  </a:t>
            </a:r>
          </a:p>
        </p:txBody>
      </p:sp>
      <p:sp>
        <p:nvSpPr>
          <p:cNvPr id="9" name="Title 8">
            <a:extLst>
              <a:ext uri="{FF2B5EF4-FFF2-40B4-BE49-F238E27FC236}">
                <a16:creationId xmlns:a16="http://schemas.microsoft.com/office/drawing/2014/main" id="{3C2B77B8-78A8-7894-F181-513F8B909C6D}"/>
              </a:ext>
            </a:extLst>
          </p:cNvPr>
          <p:cNvSpPr>
            <a:spLocks noGrp="1"/>
          </p:cNvSpPr>
          <p:nvPr>
            <p:ph type="title"/>
          </p:nvPr>
        </p:nvSpPr>
        <p:spPr/>
        <p:txBody>
          <a:bodyPr/>
          <a:lstStyle/>
          <a:p>
            <a:r>
              <a:rPr lang="en-US" dirty="0"/>
              <a:t>HEC-</a:t>
            </a:r>
            <a:r>
              <a:rPr lang="en-US" dirty="0" err="1"/>
              <a:t>MetVue</a:t>
            </a:r>
            <a:r>
              <a:rPr lang="en-US" dirty="0"/>
              <a:t> Zone Creation Editor</a:t>
            </a:r>
          </a:p>
        </p:txBody>
      </p:sp>
      <p:pic>
        <p:nvPicPr>
          <p:cNvPr id="5" name="Picture 4">
            <a:extLst>
              <a:ext uri="{FF2B5EF4-FFF2-40B4-BE49-F238E27FC236}">
                <a16:creationId xmlns:a16="http://schemas.microsoft.com/office/drawing/2014/main" id="{085CF9C6-CDDB-2C90-AACA-87C00417A1A4}"/>
              </a:ext>
            </a:extLst>
          </p:cNvPr>
          <p:cNvPicPr>
            <a:picLocks noChangeAspect="1"/>
          </p:cNvPicPr>
          <p:nvPr/>
        </p:nvPicPr>
        <p:blipFill>
          <a:blip r:embed="rId3"/>
          <a:stretch>
            <a:fillRect/>
          </a:stretch>
        </p:blipFill>
        <p:spPr>
          <a:xfrm>
            <a:off x="728135" y="1250221"/>
            <a:ext cx="2457143" cy="106666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7">
            <a:extLst>
              <a:ext uri="{FF2B5EF4-FFF2-40B4-BE49-F238E27FC236}">
                <a16:creationId xmlns:a16="http://schemas.microsoft.com/office/drawing/2014/main" id="{2E079ED4-58EB-F3E9-20EA-17B083E130AD}"/>
              </a:ext>
            </a:extLst>
          </p:cNvPr>
          <p:cNvPicPr>
            <a:picLocks noChangeAspect="1"/>
          </p:cNvPicPr>
          <p:nvPr/>
        </p:nvPicPr>
        <p:blipFill>
          <a:blip r:embed="rId4"/>
          <a:srcRect r="40229"/>
          <a:stretch/>
        </p:blipFill>
        <p:spPr>
          <a:xfrm>
            <a:off x="231493" y="2655276"/>
            <a:ext cx="4389908" cy="3884225"/>
          </a:xfrm>
          <a:prstGeom prst="rect">
            <a:avLst/>
          </a:prstGeom>
        </p:spPr>
      </p:pic>
      <p:pic>
        <p:nvPicPr>
          <p:cNvPr id="4" name="Picture 3">
            <a:extLst>
              <a:ext uri="{FF2B5EF4-FFF2-40B4-BE49-F238E27FC236}">
                <a16:creationId xmlns:a16="http://schemas.microsoft.com/office/drawing/2014/main" id="{F89A92A4-45FF-696F-8CB5-8C28BE7F4CA0}"/>
              </a:ext>
            </a:extLst>
          </p:cNvPr>
          <p:cNvPicPr>
            <a:picLocks noChangeAspect="1"/>
          </p:cNvPicPr>
          <p:nvPr/>
        </p:nvPicPr>
        <p:blipFill>
          <a:blip r:embed="rId5"/>
          <a:stretch>
            <a:fillRect/>
          </a:stretch>
        </p:blipFill>
        <p:spPr>
          <a:xfrm>
            <a:off x="5404449" y="2316887"/>
            <a:ext cx="6728601" cy="4479721"/>
          </a:xfrm>
          <a:prstGeom prst="rect">
            <a:avLst/>
          </a:prstGeom>
        </p:spPr>
      </p:pic>
      <p:pic>
        <p:nvPicPr>
          <p:cNvPr id="3" name="Content Placeholder 11">
            <a:extLst>
              <a:ext uri="{FF2B5EF4-FFF2-40B4-BE49-F238E27FC236}">
                <a16:creationId xmlns:a16="http://schemas.microsoft.com/office/drawing/2014/main" id="{331489FF-E580-89C0-6E78-DFDC80950B7D}"/>
              </a:ext>
            </a:extLst>
          </p:cNvPr>
          <p:cNvPicPr>
            <a:picLocks noChangeAspect="1"/>
          </p:cNvPicPr>
          <p:nvPr/>
        </p:nvPicPr>
        <p:blipFill>
          <a:blip r:embed="rId6"/>
          <a:stretch>
            <a:fillRect/>
          </a:stretch>
        </p:blipFill>
        <p:spPr bwMode="auto">
          <a:xfrm>
            <a:off x="1503102" y="265795"/>
            <a:ext cx="559291" cy="559292"/>
          </a:xfrm>
          <a:prstGeom prst="roundRect">
            <a:avLst>
              <a:gd name="adj" fmla="val 16667"/>
            </a:avLst>
          </a:prstGeom>
          <a:solidFill>
            <a:schemeClr val="accent1">
              <a:tint val="40000"/>
              <a:hueOff val="0"/>
              <a:satOff val="0"/>
              <a:lumOff val="0"/>
            </a:schemeClr>
          </a:solidFill>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027629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6918289" y="2526323"/>
            <a:ext cx="4887631" cy="1805354"/>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lvl="1" indent="-285750">
              <a:spcAft>
                <a:spcPts val="600"/>
              </a:spcAft>
              <a:buFont typeface="Wingdings" panose="05000000000000000000" pitchFamily="2" charset="2"/>
              <a:buChar char="q"/>
            </a:pPr>
            <a:r>
              <a:rPr lang="en-US" sz="2000" dirty="0"/>
              <a:t>Uniform Adjustments</a:t>
            </a:r>
          </a:p>
          <a:p>
            <a:pPr marL="1147763" lvl="2" indent="-233363">
              <a:buFont typeface="Wingdings" panose="05000000000000000000" pitchFamily="2" charset="2"/>
              <a:buChar char="§"/>
            </a:pPr>
            <a:endParaRPr lang="en-US" sz="2000" dirty="0"/>
          </a:p>
          <a:p>
            <a:pPr marL="742950" lvl="1" indent="-285750">
              <a:spcAft>
                <a:spcPts val="600"/>
              </a:spcAft>
              <a:buFont typeface="Wingdings" panose="05000000000000000000" pitchFamily="2" charset="2"/>
              <a:buChar char="q"/>
            </a:pPr>
            <a:r>
              <a:rPr lang="en-US" sz="2000" dirty="0"/>
              <a:t>Normalized Adjustments</a:t>
            </a:r>
          </a:p>
          <a:p>
            <a:pPr marL="1147763" lvl="2" indent="-233363">
              <a:buFont typeface="Wingdings" panose="05000000000000000000" pitchFamily="2" charset="2"/>
              <a:buChar char="§"/>
            </a:pPr>
            <a:r>
              <a:rPr lang="en-US" sz="2000" dirty="0"/>
              <a:t>Maintains temporal precipitation pattern</a:t>
            </a:r>
          </a:p>
        </p:txBody>
      </p:sp>
      <p:sp>
        <p:nvSpPr>
          <p:cNvPr id="9" name="Title 8">
            <a:extLst>
              <a:ext uri="{FF2B5EF4-FFF2-40B4-BE49-F238E27FC236}">
                <a16:creationId xmlns:a16="http://schemas.microsoft.com/office/drawing/2014/main" id="{3C2B77B8-78A8-7894-F181-513F8B909C6D}"/>
              </a:ext>
            </a:extLst>
          </p:cNvPr>
          <p:cNvSpPr>
            <a:spLocks noGrp="1"/>
          </p:cNvSpPr>
          <p:nvPr>
            <p:ph type="title"/>
          </p:nvPr>
        </p:nvSpPr>
        <p:spPr/>
        <p:txBody>
          <a:bodyPr/>
          <a:lstStyle/>
          <a:p>
            <a:r>
              <a:rPr lang="en-US" dirty="0"/>
              <a:t>HEC-</a:t>
            </a:r>
            <a:r>
              <a:rPr lang="en-US" dirty="0" err="1"/>
              <a:t>MetVue</a:t>
            </a:r>
            <a:r>
              <a:rPr lang="en-US" dirty="0"/>
              <a:t> Zonal Adjustments Editor</a:t>
            </a:r>
          </a:p>
        </p:txBody>
      </p:sp>
      <p:pic>
        <p:nvPicPr>
          <p:cNvPr id="3" name="Picture 2">
            <a:extLst>
              <a:ext uri="{FF2B5EF4-FFF2-40B4-BE49-F238E27FC236}">
                <a16:creationId xmlns:a16="http://schemas.microsoft.com/office/drawing/2014/main" id="{51EE6484-DF11-D1C8-164D-8AD1D48E61BA}"/>
              </a:ext>
            </a:extLst>
          </p:cNvPr>
          <p:cNvPicPr>
            <a:picLocks noChangeAspect="1"/>
          </p:cNvPicPr>
          <p:nvPr/>
        </p:nvPicPr>
        <p:blipFill>
          <a:blip r:embed="rId2"/>
          <a:stretch>
            <a:fillRect/>
          </a:stretch>
        </p:blipFill>
        <p:spPr>
          <a:xfrm>
            <a:off x="1176319" y="1184958"/>
            <a:ext cx="5467872" cy="5412220"/>
          </a:xfrm>
          <a:prstGeom prst="rect">
            <a:avLst/>
          </a:prstGeom>
        </p:spPr>
      </p:pic>
      <p:pic>
        <p:nvPicPr>
          <p:cNvPr id="2" name="Content Placeholder 11">
            <a:extLst>
              <a:ext uri="{FF2B5EF4-FFF2-40B4-BE49-F238E27FC236}">
                <a16:creationId xmlns:a16="http://schemas.microsoft.com/office/drawing/2014/main" id="{36D9104A-FFED-8610-DEA7-B9AB1E836D13}"/>
              </a:ext>
            </a:extLst>
          </p:cNvPr>
          <p:cNvPicPr>
            <a:picLocks noChangeAspect="1"/>
          </p:cNvPicPr>
          <p:nvPr/>
        </p:nvPicPr>
        <p:blipFill>
          <a:blip r:embed="rId3"/>
          <a:stretch>
            <a:fillRect/>
          </a:stretch>
        </p:blipFill>
        <p:spPr bwMode="auto">
          <a:xfrm>
            <a:off x="896673" y="265795"/>
            <a:ext cx="559291" cy="559292"/>
          </a:xfrm>
          <a:prstGeom prst="roundRect">
            <a:avLst>
              <a:gd name="adj" fmla="val 16667"/>
            </a:avLst>
          </a:prstGeom>
          <a:solidFill>
            <a:schemeClr val="accent1">
              <a:tint val="40000"/>
              <a:hueOff val="0"/>
              <a:satOff val="0"/>
              <a:lumOff val="0"/>
            </a:schemeClr>
          </a:solidFill>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434808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7344336" y="1309095"/>
            <a:ext cx="4339399" cy="4239810"/>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lvl="1" indent="-285750">
              <a:spcAft>
                <a:spcPts val="600"/>
              </a:spcAft>
              <a:buFont typeface="Wingdings" panose="05000000000000000000" pitchFamily="2" charset="2"/>
              <a:buChar char="q"/>
            </a:pPr>
            <a:r>
              <a:rPr lang="en-US" sz="2000" dirty="0"/>
              <a:t>Single time interval</a:t>
            </a:r>
          </a:p>
          <a:p>
            <a:pPr marL="1257300" lvl="2" indent="-342900">
              <a:buFont typeface="Wingdings" panose="05000000000000000000" pitchFamily="2" charset="2"/>
              <a:buChar char="§"/>
            </a:pPr>
            <a:r>
              <a:rPr lang="en-US" sz="2000" dirty="0"/>
              <a:t>Editing an individual grid</a:t>
            </a:r>
          </a:p>
          <a:p>
            <a:pPr marL="742950" lvl="1" indent="-285750">
              <a:buFont typeface="Wingdings" panose="05000000000000000000" pitchFamily="2" charset="2"/>
              <a:buChar char="q"/>
            </a:pPr>
            <a:endParaRPr lang="en-US" sz="2000" dirty="0"/>
          </a:p>
          <a:p>
            <a:pPr marL="742950" lvl="1" indent="-285750">
              <a:spcAft>
                <a:spcPts val="600"/>
              </a:spcAft>
              <a:buFont typeface="Wingdings" panose="05000000000000000000" pitchFamily="2" charset="2"/>
              <a:buChar char="q"/>
            </a:pPr>
            <a:r>
              <a:rPr lang="en-US" sz="2000" dirty="0"/>
              <a:t>Range of time intervals</a:t>
            </a:r>
          </a:p>
          <a:p>
            <a:pPr marL="1257300" lvl="2" indent="-342900">
              <a:buFont typeface="Wingdings" panose="05000000000000000000" pitchFamily="2" charset="2"/>
              <a:buChar char="§"/>
            </a:pPr>
            <a:r>
              <a:rPr lang="en-US" sz="2000" dirty="0"/>
              <a:t>Editing multiple grids</a:t>
            </a:r>
          </a:p>
          <a:p>
            <a:pPr marL="1257300" lvl="2" indent="-342900">
              <a:buFont typeface="Wingdings" panose="05000000000000000000" pitchFamily="2" charset="2"/>
              <a:buChar char="§"/>
            </a:pPr>
            <a:r>
              <a:rPr lang="en-US" sz="2000" dirty="0"/>
              <a:t>Uniform Disaggregation based on data type</a:t>
            </a:r>
          </a:p>
        </p:txBody>
      </p:sp>
      <p:sp>
        <p:nvSpPr>
          <p:cNvPr id="9" name="Title 8">
            <a:extLst>
              <a:ext uri="{FF2B5EF4-FFF2-40B4-BE49-F238E27FC236}">
                <a16:creationId xmlns:a16="http://schemas.microsoft.com/office/drawing/2014/main" id="{3C2B77B8-78A8-7894-F181-513F8B909C6D}"/>
              </a:ext>
            </a:extLst>
          </p:cNvPr>
          <p:cNvSpPr>
            <a:spLocks noGrp="1"/>
          </p:cNvSpPr>
          <p:nvPr>
            <p:ph type="title"/>
          </p:nvPr>
        </p:nvSpPr>
        <p:spPr/>
        <p:txBody>
          <a:bodyPr/>
          <a:lstStyle/>
          <a:p>
            <a:r>
              <a:rPr lang="en-US" dirty="0"/>
              <a:t>HEC-</a:t>
            </a:r>
            <a:r>
              <a:rPr lang="en-US" dirty="0" err="1"/>
              <a:t>MetVue</a:t>
            </a:r>
            <a:r>
              <a:rPr lang="en-US" dirty="0"/>
              <a:t> Temporal Editing of Grids</a:t>
            </a:r>
            <a:br>
              <a:rPr lang="en-US" dirty="0"/>
            </a:br>
            <a:r>
              <a:rPr lang="en-US" dirty="0"/>
              <a:t>Dynamic Time Window Scanning Tool</a:t>
            </a:r>
          </a:p>
        </p:txBody>
      </p:sp>
      <p:pic>
        <p:nvPicPr>
          <p:cNvPr id="3" name="Picture 2">
            <a:extLst>
              <a:ext uri="{FF2B5EF4-FFF2-40B4-BE49-F238E27FC236}">
                <a16:creationId xmlns:a16="http://schemas.microsoft.com/office/drawing/2014/main" id="{5857A9B7-14D6-8541-9FE3-238D36F3669F}"/>
              </a:ext>
            </a:extLst>
          </p:cNvPr>
          <p:cNvPicPr>
            <a:picLocks noChangeAspect="1"/>
          </p:cNvPicPr>
          <p:nvPr/>
        </p:nvPicPr>
        <p:blipFill>
          <a:blip r:embed="rId2"/>
          <a:stretch>
            <a:fillRect/>
          </a:stretch>
        </p:blipFill>
        <p:spPr>
          <a:xfrm>
            <a:off x="508265" y="1431015"/>
            <a:ext cx="6667608" cy="5072199"/>
          </a:xfrm>
          <a:prstGeom prst="rect">
            <a:avLst/>
          </a:prstGeom>
        </p:spPr>
      </p:pic>
      <p:pic>
        <p:nvPicPr>
          <p:cNvPr id="4" name="Content Placeholder 11">
            <a:extLst>
              <a:ext uri="{FF2B5EF4-FFF2-40B4-BE49-F238E27FC236}">
                <a16:creationId xmlns:a16="http://schemas.microsoft.com/office/drawing/2014/main" id="{4A779707-480A-FD28-6B55-6FD8FEC44D0D}"/>
              </a:ext>
            </a:extLst>
          </p:cNvPr>
          <p:cNvPicPr>
            <a:picLocks noChangeAspect="1"/>
          </p:cNvPicPr>
          <p:nvPr/>
        </p:nvPicPr>
        <p:blipFill>
          <a:blip r:embed="rId3"/>
          <a:stretch>
            <a:fillRect/>
          </a:stretch>
        </p:blipFill>
        <p:spPr bwMode="auto">
          <a:xfrm>
            <a:off x="902173" y="265795"/>
            <a:ext cx="559291" cy="559292"/>
          </a:xfrm>
          <a:prstGeom prst="roundRect">
            <a:avLst>
              <a:gd name="adj" fmla="val 16667"/>
            </a:avLst>
          </a:prstGeom>
          <a:solidFill>
            <a:schemeClr val="accent1">
              <a:tint val="40000"/>
              <a:hueOff val="0"/>
              <a:satOff val="0"/>
              <a:lumOff val="0"/>
            </a:schemeClr>
          </a:solidFill>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5692873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7043761" y="1605517"/>
            <a:ext cx="4975991" cy="3943388"/>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lvl="1" indent="-285750">
              <a:spcAft>
                <a:spcPts val="600"/>
              </a:spcAft>
              <a:buFont typeface="Wingdings" panose="05000000000000000000" pitchFamily="2" charset="2"/>
              <a:buChar char="q"/>
            </a:pPr>
            <a:r>
              <a:rPr lang="en-US" sz="2000" dirty="0"/>
              <a:t>Track edits</a:t>
            </a:r>
          </a:p>
          <a:p>
            <a:pPr marL="1147763" lvl="2" indent="-233363">
              <a:buFont typeface="Wingdings" panose="05000000000000000000" pitchFamily="2" charset="2"/>
              <a:buChar char="§"/>
            </a:pPr>
            <a:r>
              <a:rPr lang="en-US" dirty="0"/>
              <a:t>Adjust, undo, redo, or clear edits</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Export text report for documenting edits</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Export JSON script for importing and recreating edits later</a:t>
            </a:r>
          </a:p>
        </p:txBody>
      </p:sp>
      <p:sp>
        <p:nvSpPr>
          <p:cNvPr id="9" name="Title 8">
            <a:extLst>
              <a:ext uri="{FF2B5EF4-FFF2-40B4-BE49-F238E27FC236}">
                <a16:creationId xmlns:a16="http://schemas.microsoft.com/office/drawing/2014/main" id="{3C2B77B8-78A8-7894-F181-513F8B909C6D}"/>
              </a:ext>
            </a:extLst>
          </p:cNvPr>
          <p:cNvSpPr>
            <a:spLocks noGrp="1"/>
          </p:cNvSpPr>
          <p:nvPr>
            <p:ph type="title"/>
          </p:nvPr>
        </p:nvSpPr>
        <p:spPr/>
        <p:txBody>
          <a:bodyPr/>
          <a:lstStyle/>
          <a:p>
            <a:r>
              <a:rPr lang="en-US" dirty="0"/>
              <a:t>HEC-</a:t>
            </a:r>
            <a:r>
              <a:rPr lang="en-US" dirty="0" err="1"/>
              <a:t>MetVue</a:t>
            </a:r>
            <a:r>
              <a:rPr lang="en-US" dirty="0"/>
              <a:t> Edits Tracker Tool</a:t>
            </a:r>
          </a:p>
        </p:txBody>
      </p:sp>
      <p:pic>
        <p:nvPicPr>
          <p:cNvPr id="2" name="Picture 2">
            <a:extLst>
              <a:ext uri="{FF2B5EF4-FFF2-40B4-BE49-F238E27FC236}">
                <a16:creationId xmlns:a16="http://schemas.microsoft.com/office/drawing/2014/main" id="{5E517CDF-2FA1-CC6E-E854-1D282B4B70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827" y="2089232"/>
            <a:ext cx="5772934" cy="31632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CCF0DF7D-FF63-39BA-04F9-80AC4E3805D8}"/>
              </a:ext>
            </a:extLst>
          </p:cNvPr>
          <p:cNvPicPr>
            <a:picLocks noChangeAspect="1"/>
          </p:cNvPicPr>
          <p:nvPr/>
        </p:nvPicPr>
        <p:blipFill>
          <a:blip r:embed="rId3"/>
          <a:stretch>
            <a:fillRect/>
          </a:stretch>
        </p:blipFill>
        <p:spPr>
          <a:xfrm>
            <a:off x="165176" y="1900435"/>
            <a:ext cx="4268489" cy="1112890"/>
          </a:xfrm>
          <a:prstGeom prst="rect">
            <a:avLst/>
          </a:prstGeom>
          <a:ln>
            <a:noFill/>
          </a:ln>
          <a:effectLst>
            <a:outerShdw blurRad="292100" dist="139700" dir="2700000" algn="tl" rotWithShape="0">
              <a:srgbClr val="333333">
                <a:alpha val="65000"/>
              </a:srgbClr>
            </a:outerShdw>
          </a:effectLst>
        </p:spPr>
      </p:pic>
      <p:pic>
        <p:nvPicPr>
          <p:cNvPr id="4" name="Content Placeholder 11">
            <a:extLst>
              <a:ext uri="{FF2B5EF4-FFF2-40B4-BE49-F238E27FC236}">
                <a16:creationId xmlns:a16="http://schemas.microsoft.com/office/drawing/2014/main" id="{1CC17F51-83E3-C555-E524-AC52C1CB62AF}"/>
              </a:ext>
            </a:extLst>
          </p:cNvPr>
          <p:cNvPicPr>
            <a:picLocks noChangeAspect="1"/>
          </p:cNvPicPr>
          <p:nvPr/>
        </p:nvPicPr>
        <p:blipFill>
          <a:blip r:embed="rId4"/>
          <a:stretch>
            <a:fillRect/>
          </a:stretch>
        </p:blipFill>
        <p:spPr bwMode="auto">
          <a:xfrm>
            <a:off x="1503102" y="265795"/>
            <a:ext cx="559291" cy="559292"/>
          </a:xfrm>
          <a:prstGeom prst="roundRect">
            <a:avLst>
              <a:gd name="adj" fmla="val 16667"/>
            </a:avLst>
          </a:prstGeom>
          <a:solidFill>
            <a:schemeClr val="accent1">
              <a:tint val="40000"/>
              <a:hueOff val="0"/>
              <a:satOff val="0"/>
              <a:lumOff val="0"/>
            </a:schemeClr>
          </a:solidFill>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087615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05A80B16-3158-CB96-4AE6-D733478443D7}"/>
              </a:ext>
            </a:extLst>
          </p:cNvPr>
          <p:cNvSpPr>
            <a:spLocks noGrp="1"/>
          </p:cNvSpPr>
          <p:nvPr>
            <p:ph sz="quarter" idx="10"/>
          </p:nvPr>
        </p:nvSpPr>
        <p:spPr>
          <a:xfrm>
            <a:off x="6954490" y="1992467"/>
            <a:ext cx="4127506" cy="3816240"/>
          </a:xfrm>
        </p:spPr>
        <p:txBody>
          <a:bodyPr/>
          <a:lstStyle/>
          <a:p>
            <a:pPr lvl="1"/>
            <a:endParaRPr lang="en-US" dirty="0"/>
          </a:p>
          <a:p>
            <a:pPr lvl="1"/>
            <a:r>
              <a:rPr lang="en-US" dirty="0"/>
              <a:t>New in CWMS 3.4</a:t>
            </a:r>
          </a:p>
          <a:p>
            <a:pPr lvl="2"/>
            <a:r>
              <a:rPr lang="en-US" dirty="0"/>
              <a:t>CAVI</a:t>
            </a:r>
          </a:p>
          <a:p>
            <a:pPr lvl="2"/>
            <a:r>
              <a:rPr lang="en-US" dirty="0" err="1"/>
              <a:t>CWMSVue</a:t>
            </a:r>
            <a:endParaRPr lang="en-US" dirty="0"/>
          </a:p>
          <a:p>
            <a:pPr lvl="2"/>
            <a:r>
              <a:rPr lang="en-US" dirty="0"/>
              <a:t>HEC-</a:t>
            </a:r>
            <a:r>
              <a:rPr lang="en-US" dirty="0" err="1"/>
              <a:t>MetVue</a:t>
            </a:r>
            <a:endParaRPr lang="en-US" dirty="0"/>
          </a:p>
          <a:p>
            <a:pPr lvl="2"/>
            <a:r>
              <a:rPr lang="en-US" dirty="0"/>
              <a:t>HEC-HMS</a:t>
            </a:r>
          </a:p>
          <a:p>
            <a:pPr lvl="2"/>
            <a:r>
              <a:rPr lang="en-US" dirty="0"/>
              <a:t>HEC-</a:t>
            </a:r>
            <a:r>
              <a:rPr lang="en-US" dirty="0" err="1"/>
              <a:t>ResSim</a:t>
            </a:r>
            <a:endParaRPr lang="en-US" dirty="0"/>
          </a:p>
          <a:p>
            <a:pPr lvl="2"/>
            <a:r>
              <a:rPr lang="en-US" dirty="0"/>
              <a:t>HEC-FIA</a:t>
            </a:r>
          </a:p>
          <a:p>
            <a:endParaRPr lang="en-US" dirty="0"/>
          </a:p>
          <a:p>
            <a:pPr lvl="1"/>
            <a:r>
              <a:rPr lang="en-US" dirty="0"/>
              <a:t>Upcoming Features</a:t>
            </a:r>
          </a:p>
          <a:p>
            <a:pPr lvl="1"/>
            <a:endParaRPr lang="en-US" dirty="0"/>
          </a:p>
          <a:p>
            <a:pPr lvl="1"/>
            <a:endParaRPr lang="en-US" dirty="0"/>
          </a:p>
        </p:txBody>
      </p:sp>
      <p:sp>
        <p:nvSpPr>
          <p:cNvPr id="7" name="Title 6">
            <a:extLst>
              <a:ext uri="{FF2B5EF4-FFF2-40B4-BE49-F238E27FC236}">
                <a16:creationId xmlns:a16="http://schemas.microsoft.com/office/drawing/2014/main" id="{51C4130D-EE5D-053A-5367-1EAA09F56BD8}"/>
              </a:ext>
            </a:extLst>
          </p:cNvPr>
          <p:cNvSpPr>
            <a:spLocks noGrp="1"/>
          </p:cNvSpPr>
          <p:nvPr>
            <p:ph type="title"/>
          </p:nvPr>
        </p:nvSpPr>
        <p:spPr/>
        <p:txBody>
          <a:bodyPr/>
          <a:lstStyle/>
          <a:p>
            <a:pPr algn="ctr"/>
            <a:r>
              <a:rPr lang="en-US" dirty="0"/>
              <a:t>Outline</a:t>
            </a:r>
          </a:p>
        </p:txBody>
      </p:sp>
      <p:pic>
        <p:nvPicPr>
          <p:cNvPr id="3" name="Picture 2" descr="A picture containing sitting, water&#10;&#10;Description automatically generated">
            <a:extLst>
              <a:ext uri="{FF2B5EF4-FFF2-40B4-BE49-F238E27FC236}">
                <a16:creationId xmlns:a16="http://schemas.microsoft.com/office/drawing/2014/main" id="{3220BB40-645D-994E-55E2-6C14CDA14F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pic>
        <p:nvPicPr>
          <p:cNvPr id="4" name="Picture 3" descr="Icon&#10;&#10;Description automatically generated">
            <a:extLst>
              <a:ext uri="{FF2B5EF4-FFF2-40B4-BE49-F238E27FC236}">
                <a16:creationId xmlns:a16="http://schemas.microsoft.com/office/drawing/2014/main" id="{3F612DFB-07FB-DDA5-9FB1-3EA75C50687C}"/>
              </a:ext>
            </a:extLst>
          </p:cNvPr>
          <p:cNvPicPr>
            <a:picLocks noChangeAspect="1"/>
          </p:cNvPicPr>
          <p:nvPr/>
        </p:nvPicPr>
        <p:blipFill>
          <a:blip r:embed="rId3"/>
          <a:stretch>
            <a:fillRect/>
          </a:stretch>
        </p:blipFill>
        <p:spPr>
          <a:xfrm>
            <a:off x="1517490" y="1614268"/>
            <a:ext cx="4572638" cy="45726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1426442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1C4130D-EE5D-053A-5367-1EAA09F56BD8}"/>
              </a:ext>
            </a:extLst>
          </p:cNvPr>
          <p:cNvSpPr>
            <a:spLocks noGrp="1"/>
          </p:cNvSpPr>
          <p:nvPr>
            <p:ph type="title"/>
          </p:nvPr>
        </p:nvSpPr>
        <p:spPr/>
        <p:txBody>
          <a:bodyPr/>
          <a:lstStyle/>
          <a:p>
            <a:pPr algn="ctr"/>
            <a:r>
              <a:rPr lang="en-US" dirty="0"/>
              <a:t>HEC-HMS Enhancements </a:t>
            </a:r>
          </a:p>
        </p:txBody>
      </p:sp>
      <p:pic>
        <p:nvPicPr>
          <p:cNvPr id="3" name="Picture 2" descr="A picture containing sitting, water&#10;&#10;Description automatically generated">
            <a:extLst>
              <a:ext uri="{FF2B5EF4-FFF2-40B4-BE49-F238E27FC236}">
                <a16:creationId xmlns:a16="http://schemas.microsoft.com/office/drawing/2014/main" id="{3220BB40-645D-994E-55E2-6C14CDA14F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pic>
        <p:nvPicPr>
          <p:cNvPr id="4" name="Picture 3" descr="A map of the world&#10;&#10;Description automatically generated with low confidence">
            <a:extLst>
              <a:ext uri="{FF2B5EF4-FFF2-40B4-BE49-F238E27FC236}">
                <a16:creationId xmlns:a16="http://schemas.microsoft.com/office/drawing/2014/main" id="{F410CA03-2A69-DDF7-A0E0-1E9C8CD09FF2}"/>
              </a:ext>
            </a:extLst>
          </p:cNvPr>
          <p:cNvPicPr>
            <a:picLocks noChangeAspect="1"/>
          </p:cNvPicPr>
          <p:nvPr/>
        </p:nvPicPr>
        <p:blipFill>
          <a:blip r:embed="rId3"/>
          <a:stretch>
            <a:fillRect/>
          </a:stretch>
        </p:blipFill>
        <p:spPr>
          <a:xfrm>
            <a:off x="920562" y="1330036"/>
            <a:ext cx="3644182" cy="5169192"/>
          </a:xfrm>
          <a:prstGeom prst="rect">
            <a:avLst/>
          </a:prstGeom>
          <a:ln>
            <a:solidFill>
              <a:schemeClr val="tx1"/>
            </a:solidFill>
          </a:ln>
        </p:spPr>
      </p:pic>
      <p:pic>
        <p:nvPicPr>
          <p:cNvPr id="2" name="Picture 2">
            <a:extLst>
              <a:ext uri="{FF2B5EF4-FFF2-40B4-BE49-F238E27FC236}">
                <a16:creationId xmlns:a16="http://schemas.microsoft.com/office/drawing/2014/main" id="{69223ECB-A921-2318-D2FB-CC1403CA20C3}"/>
              </a:ext>
            </a:extLst>
          </p:cNvPr>
          <p:cNvPicPr>
            <a:picLocks noChangeAspect="1" noChangeArrowheads="1"/>
          </p:cNvPicPr>
          <p:nvPr/>
        </p:nvPicPr>
        <p:blipFill>
          <a:blip r:embed="rId4" cstate="print"/>
          <a:srcRect/>
          <a:stretch>
            <a:fillRect/>
          </a:stretch>
        </p:blipFill>
        <p:spPr bwMode="auto">
          <a:xfrm>
            <a:off x="2281967" y="223499"/>
            <a:ext cx="611359" cy="61135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Content Placeholder 2">
            <a:extLst>
              <a:ext uri="{FF2B5EF4-FFF2-40B4-BE49-F238E27FC236}">
                <a16:creationId xmlns:a16="http://schemas.microsoft.com/office/drawing/2014/main" id="{085B2500-9717-71D9-C5BB-8895848061A6}"/>
              </a:ext>
            </a:extLst>
          </p:cNvPr>
          <p:cNvSpPr txBox="1">
            <a:spLocks/>
          </p:cNvSpPr>
          <p:nvPr/>
        </p:nvSpPr>
        <p:spPr>
          <a:xfrm>
            <a:off x="5541699" y="1330036"/>
            <a:ext cx="5961413" cy="5299364"/>
          </a:xfrm>
          <a:prstGeom prst="rect">
            <a:avLst/>
          </a:prstGeom>
        </p:spPr>
        <p:txBody>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342900" indent="-342900">
              <a:spcAft>
                <a:spcPts val="600"/>
              </a:spcAft>
              <a:buFont typeface="Wingdings" panose="05000000000000000000" pitchFamily="2" charset="2"/>
              <a:buChar char="q"/>
            </a:pPr>
            <a:r>
              <a:rPr lang="en-US" dirty="0"/>
              <a:t>Improved terrain data management</a:t>
            </a:r>
          </a:p>
          <a:p>
            <a:pPr marL="573088" lvl="1" indent="-228600">
              <a:spcAft>
                <a:spcPts val="600"/>
              </a:spcAft>
              <a:buFont typeface="Wingdings" panose="05000000000000000000" pitchFamily="2" charset="2"/>
              <a:buChar char="§"/>
            </a:pPr>
            <a:r>
              <a:rPr lang="en-US" sz="1800" dirty="0"/>
              <a:t>Single terrain file association with all basin models</a:t>
            </a:r>
          </a:p>
          <a:p>
            <a:pPr marL="342900" indent="-342900">
              <a:spcAft>
                <a:spcPts val="600"/>
              </a:spcAft>
              <a:buFont typeface="Wingdings" panose="05000000000000000000" pitchFamily="2" charset="2"/>
              <a:buChar char="q"/>
            </a:pPr>
            <a:r>
              <a:rPr lang="en-US" dirty="0"/>
              <a:t>New infiltration method</a:t>
            </a:r>
          </a:p>
          <a:p>
            <a:pPr marL="573088" lvl="1" indent="-231775">
              <a:spcAft>
                <a:spcPts val="600"/>
              </a:spcAft>
              <a:buFont typeface="Wingdings" panose="05000000000000000000" pitchFamily="2" charset="2"/>
              <a:buChar char="§"/>
            </a:pPr>
            <a:r>
              <a:rPr lang="en-US" sz="1800" dirty="0"/>
              <a:t>Linear Deficit and Constant Loss</a:t>
            </a:r>
          </a:p>
          <a:p>
            <a:pPr marL="342900" indent="-342900">
              <a:spcAft>
                <a:spcPts val="600"/>
              </a:spcAft>
              <a:buFont typeface="Wingdings" panose="05000000000000000000" pitchFamily="2" charset="2"/>
              <a:buChar char="q"/>
            </a:pPr>
            <a:r>
              <a:rPr lang="en-US" dirty="0"/>
              <a:t>Variable </a:t>
            </a:r>
            <a:r>
              <a:rPr lang="en-US" dirty="0" err="1"/>
              <a:t>ModClark</a:t>
            </a:r>
            <a:r>
              <a:rPr lang="en-US" dirty="0"/>
              <a:t> options</a:t>
            </a:r>
          </a:p>
          <a:p>
            <a:pPr marL="342900" indent="-342900">
              <a:spcAft>
                <a:spcPts val="600"/>
              </a:spcAft>
              <a:buFont typeface="Wingdings" panose="05000000000000000000" pitchFamily="2" charset="2"/>
              <a:buChar char="q"/>
            </a:pPr>
            <a:r>
              <a:rPr lang="en-US" dirty="0"/>
              <a:t>“Default Values” and “Constant Value” are available for initializing gridded temperature index snow method</a:t>
            </a:r>
          </a:p>
        </p:txBody>
      </p:sp>
      <p:pic>
        <p:nvPicPr>
          <p:cNvPr id="10" name="Picture 9" descr="Example of dropdown menu demonstrating new options.">
            <a:extLst>
              <a:ext uri="{FF2B5EF4-FFF2-40B4-BE49-F238E27FC236}">
                <a16:creationId xmlns:a16="http://schemas.microsoft.com/office/drawing/2014/main" id="{30B802D8-ECF2-A0DE-E401-34E69021B53F}"/>
              </a:ext>
            </a:extLst>
          </p:cNvPr>
          <p:cNvPicPr>
            <a:picLocks noChangeAspect="1"/>
          </p:cNvPicPr>
          <p:nvPr/>
        </p:nvPicPr>
        <p:blipFill>
          <a:blip r:embed="rId5"/>
          <a:stretch>
            <a:fillRect/>
          </a:stretch>
        </p:blipFill>
        <p:spPr>
          <a:xfrm>
            <a:off x="5893769" y="4443381"/>
            <a:ext cx="5257272" cy="2095149"/>
          </a:xfrm>
          <a:prstGeom prst="rect">
            <a:avLst/>
          </a:prstGeom>
        </p:spPr>
      </p:pic>
    </p:spTree>
    <p:extLst>
      <p:ext uri="{BB962C8B-B14F-4D97-AF65-F5344CB8AC3E}">
        <p14:creationId xmlns:p14="http://schemas.microsoft.com/office/powerpoint/2010/main" val="26949680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05A80B16-3158-CB96-4AE6-D733478443D7}"/>
              </a:ext>
            </a:extLst>
          </p:cNvPr>
          <p:cNvSpPr>
            <a:spLocks noGrp="1"/>
          </p:cNvSpPr>
          <p:nvPr>
            <p:ph sz="quarter" idx="10"/>
          </p:nvPr>
        </p:nvSpPr>
        <p:spPr>
          <a:xfrm>
            <a:off x="6587005" y="1377921"/>
            <a:ext cx="4494991" cy="5160609"/>
          </a:xfrm>
        </p:spPr>
        <p:txBody>
          <a:bodyPr/>
          <a:lstStyle/>
          <a:p>
            <a:pPr lvl="1"/>
            <a:endParaRPr lang="en-US" dirty="0"/>
          </a:p>
          <a:p>
            <a:pPr lvl="1"/>
            <a:r>
              <a:rPr lang="en-US" dirty="0"/>
              <a:t>RAS-FIA (HDF5) Inundation Configuration and improved Model Linking in the CAVI</a:t>
            </a:r>
          </a:p>
          <a:p>
            <a:pPr lvl="2"/>
            <a:r>
              <a:rPr lang="en-US" dirty="0"/>
              <a:t>Regulated</a:t>
            </a:r>
          </a:p>
          <a:p>
            <a:pPr lvl="2"/>
            <a:r>
              <a:rPr lang="en-US" dirty="0"/>
              <a:t>Unregulated</a:t>
            </a:r>
          </a:p>
          <a:p>
            <a:pPr lvl="2"/>
            <a:r>
              <a:rPr lang="en-US" dirty="0"/>
              <a:t>Regulated without levee</a:t>
            </a:r>
          </a:p>
          <a:p>
            <a:pPr lvl="2"/>
            <a:r>
              <a:rPr lang="en-US" dirty="0"/>
              <a:t>Unregulated without levee</a:t>
            </a:r>
          </a:p>
          <a:p>
            <a:pPr lvl="1"/>
            <a:endParaRPr lang="en-US" dirty="0"/>
          </a:p>
          <a:p>
            <a:pPr lvl="1"/>
            <a:r>
              <a:rPr lang="en-US" dirty="0"/>
              <a:t>Agricultural Flood Damages Reduced Analysis</a:t>
            </a:r>
          </a:p>
          <a:p>
            <a:pPr lvl="1"/>
            <a:endParaRPr lang="en-US" dirty="0"/>
          </a:p>
          <a:p>
            <a:pPr lvl="1"/>
            <a:r>
              <a:rPr lang="en-US" dirty="0"/>
              <a:t>RAS Mapper Access from within HEC-FIA</a:t>
            </a:r>
          </a:p>
          <a:p>
            <a:pPr lvl="1"/>
            <a:endParaRPr lang="en-US" dirty="0"/>
          </a:p>
          <a:p>
            <a:pPr lvl="1"/>
            <a:endParaRPr lang="en-US" dirty="0"/>
          </a:p>
          <a:p>
            <a:pPr lvl="2"/>
            <a:endParaRPr lang="en-US" dirty="0"/>
          </a:p>
          <a:p>
            <a:pPr lvl="1"/>
            <a:endParaRPr lang="en-US" dirty="0"/>
          </a:p>
          <a:p>
            <a:pPr lvl="1"/>
            <a:endParaRPr lang="en-US" dirty="0"/>
          </a:p>
        </p:txBody>
      </p:sp>
      <p:sp>
        <p:nvSpPr>
          <p:cNvPr id="7" name="Title 6">
            <a:extLst>
              <a:ext uri="{FF2B5EF4-FFF2-40B4-BE49-F238E27FC236}">
                <a16:creationId xmlns:a16="http://schemas.microsoft.com/office/drawing/2014/main" id="{51C4130D-EE5D-053A-5367-1EAA09F56BD8}"/>
              </a:ext>
            </a:extLst>
          </p:cNvPr>
          <p:cNvSpPr>
            <a:spLocks noGrp="1"/>
          </p:cNvSpPr>
          <p:nvPr>
            <p:ph type="title"/>
          </p:nvPr>
        </p:nvSpPr>
        <p:spPr/>
        <p:txBody>
          <a:bodyPr/>
          <a:lstStyle/>
          <a:p>
            <a:pPr algn="ctr"/>
            <a:r>
              <a:rPr lang="en-US" dirty="0"/>
              <a:t>HEC-FIA Enhancements  </a:t>
            </a:r>
          </a:p>
        </p:txBody>
      </p:sp>
      <p:pic>
        <p:nvPicPr>
          <p:cNvPr id="3" name="Picture 2" descr="A picture containing sitting, water&#10;&#10;Description automatically generated">
            <a:extLst>
              <a:ext uri="{FF2B5EF4-FFF2-40B4-BE49-F238E27FC236}">
                <a16:creationId xmlns:a16="http://schemas.microsoft.com/office/drawing/2014/main" id="{3220BB40-645D-994E-55E2-6C14CDA14F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pic>
        <p:nvPicPr>
          <p:cNvPr id="2" name="Picture 1">
            <a:extLst>
              <a:ext uri="{FF2B5EF4-FFF2-40B4-BE49-F238E27FC236}">
                <a16:creationId xmlns:a16="http://schemas.microsoft.com/office/drawing/2014/main" id="{FFB57031-5756-E7C4-2DBC-1BC9E88C989D}"/>
              </a:ext>
            </a:extLst>
          </p:cNvPr>
          <p:cNvPicPr>
            <a:picLocks noChangeAspect="1"/>
          </p:cNvPicPr>
          <p:nvPr/>
        </p:nvPicPr>
        <p:blipFill>
          <a:blip r:embed="rId3"/>
          <a:stretch>
            <a:fillRect/>
          </a:stretch>
        </p:blipFill>
        <p:spPr>
          <a:xfrm>
            <a:off x="1181819" y="2304049"/>
            <a:ext cx="4494991" cy="3308351"/>
          </a:xfrm>
          <a:prstGeom prst="rect">
            <a:avLst/>
          </a:prstGeom>
        </p:spPr>
      </p:pic>
      <p:pic>
        <p:nvPicPr>
          <p:cNvPr id="5" name="Picture 7">
            <a:extLst>
              <a:ext uri="{FF2B5EF4-FFF2-40B4-BE49-F238E27FC236}">
                <a16:creationId xmlns:a16="http://schemas.microsoft.com/office/drawing/2014/main" id="{AFBF17BD-598B-8186-896A-2A90B46BB46F}"/>
              </a:ext>
            </a:extLst>
          </p:cNvPr>
          <p:cNvPicPr>
            <a:picLocks noChangeAspect="1" noChangeArrowheads="1"/>
          </p:cNvPicPr>
          <p:nvPr/>
        </p:nvPicPr>
        <p:blipFill>
          <a:blip r:embed="rId4" cstate="print"/>
          <a:srcRect/>
          <a:stretch>
            <a:fillRect/>
          </a:stretch>
        </p:blipFill>
        <p:spPr bwMode="auto">
          <a:xfrm>
            <a:off x="2190474" y="224225"/>
            <a:ext cx="608729" cy="6424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1540631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3B82870-B95E-6E67-30BE-22EDE321D01B}"/>
              </a:ext>
            </a:extLst>
          </p:cNvPr>
          <p:cNvSpPr>
            <a:spLocks noGrp="1"/>
          </p:cNvSpPr>
          <p:nvPr>
            <p:ph type="title"/>
          </p:nvPr>
        </p:nvSpPr>
        <p:spPr/>
        <p:txBody>
          <a:bodyPr/>
          <a:lstStyle/>
          <a:p>
            <a:r>
              <a:rPr lang="en-US" dirty="0"/>
              <a:t>Upcoming Features</a:t>
            </a:r>
          </a:p>
        </p:txBody>
      </p:sp>
    </p:spTree>
    <p:extLst>
      <p:ext uri="{BB962C8B-B14F-4D97-AF65-F5344CB8AC3E}">
        <p14:creationId xmlns:p14="http://schemas.microsoft.com/office/powerpoint/2010/main" val="12406362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75949D3-CC2F-38DB-AD7B-5E02185FFCA8}"/>
              </a:ext>
            </a:extLst>
          </p:cNvPr>
          <p:cNvSpPr>
            <a:spLocks noGrp="1"/>
          </p:cNvSpPr>
          <p:nvPr>
            <p:ph sz="quarter" idx="10"/>
          </p:nvPr>
        </p:nvSpPr>
        <p:spPr>
          <a:xfrm>
            <a:off x="6245101" y="1173679"/>
            <a:ext cx="5855855" cy="5455721"/>
          </a:xfrm>
        </p:spPr>
        <p:txBody>
          <a:bodyPr/>
          <a:lstStyle/>
          <a:p>
            <a:pPr marL="342900" indent="-342900">
              <a:spcAft>
                <a:spcPts val="600"/>
              </a:spcAft>
              <a:buFont typeface="Wingdings" panose="05000000000000000000" pitchFamily="2" charset="2"/>
              <a:buChar char="q"/>
            </a:pPr>
            <a:r>
              <a:rPr lang="en-US" dirty="0"/>
              <a:t>CAVI 3.5</a:t>
            </a:r>
          </a:p>
          <a:p>
            <a:pPr marL="569913" lvl="1" indent="-225425">
              <a:spcAft>
                <a:spcPts val="600"/>
              </a:spcAft>
              <a:buFont typeface="Wingdings" panose="05000000000000000000" pitchFamily="2" charset="2"/>
              <a:buChar char="§"/>
            </a:pPr>
            <a:r>
              <a:rPr lang="en-US" sz="2000" dirty="0"/>
              <a:t>MFP and Data Exchange Retirements</a:t>
            </a:r>
          </a:p>
          <a:p>
            <a:pPr marL="687388" lvl="1" indent="-342900">
              <a:spcAft>
                <a:spcPts val="600"/>
              </a:spcAft>
              <a:buFont typeface="Wingdings" panose="05000000000000000000" pitchFamily="2" charset="2"/>
              <a:buChar char="§"/>
            </a:pPr>
            <a:endParaRPr lang="en-US" sz="1000" dirty="0"/>
          </a:p>
          <a:p>
            <a:pPr marL="342900" indent="-342900">
              <a:spcAft>
                <a:spcPts val="600"/>
              </a:spcAft>
              <a:buFont typeface="Wingdings" panose="05000000000000000000" pitchFamily="2" charset="2"/>
              <a:buChar char="q"/>
            </a:pPr>
            <a:r>
              <a:rPr lang="en-US" dirty="0"/>
              <a:t>HEC-</a:t>
            </a:r>
            <a:r>
              <a:rPr lang="en-US" dirty="0" err="1"/>
              <a:t>MetVue</a:t>
            </a:r>
            <a:r>
              <a:rPr lang="en-US" dirty="0"/>
              <a:t> 3.4</a:t>
            </a:r>
          </a:p>
          <a:p>
            <a:pPr marL="687388" lvl="1" indent="-342900">
              <a:spcAft>
                <a:spcPts val="600"/>
              </a:spcAft>
              <a:buFont typeface="Wingdings" panose="05000000000000000000" pitchFamily="2" charset="2"/>
              <a:buChar char="§"/>
            </a:pPr>
            <a:r>
              <a:rPr lang="en-US" sz="2000" dirty="0"/>
              <a:t>Basin Average Layer support in Animation</a:t>
            </a:r>
          </a:p>
          <a:p>
            <a:pPr marL="687388" lvl="1" indent="-342900">
              <a:spcAft>
                <a:spcPts val="600"/>
              </a:spcAft>
              <a:buFont typeface="Wingdings" panose="05000000000000000000" pitchFamily="2" charset="2"/>
              <a:buChar char="§"/>
            </a:pPr>
            <a:r>
              <a:rPr lang="en-US" sz="2000" dirty="0"/>
              <a:t>Synced Map Windows Animation</a:t>
            </a:r>
          </a:p>
          <a:p>
            <a:pPr marL="687388" lvl="1" indent="-342900">
              <a:spcAft>
                <a:spcPts val="600"/>
              </a:spcAft>
              <a:buFont typeface="Wingdings" panose="05000000000000000000" pitchFamily="2" charset="2"/>
              <a:buChar char="§"/>
            </a:pPr>
            <a:endParaRPr lang="en-US" sz="2000" dirty="0"/>
          </a:p>
        </p:txBody>
      </p:sp>
      <p:sp>
        <p:nvSpPr>
          <p:cNvPr id="4" name="Title 3">
            <a:extLst>
              <a:ext uri="{FF2B5EF4-FFF2-40B4-BE49-F238E27FC236}">
                <a16:creationId xmlns:a16="http://schemas.microsoft.com/office/drawing/2014/main" id="{09CED81F-9BED-26A0-8469-52AE989EDAF6}"/>
              </a:ext>
            </a:extLst>
          </p:cNvPr>
          <p:cNvSpPr>
            <a:spLocks noGrp="1"/>
          </p:cNvSpPr>
          <p:nvPr>
            <p:ph type="title"/>
          </p:nvPr>
        </p:nvSpPr>
        <p:spPr/>
        <p:txBody>
          <a:bodyPr/>
          <a:lstStyle/>
          <a:p>
            <a:r>
              <a:rPr lang="en-US" dirty="0"/>
              <a:t>CWMS 3.5</a:t>
            </a:r>
          </a:p>
        </p:txBody>
      </p:sp>
      <p:pic>
        <p:nvPicPr>
          <p:cNvPr id="2" name="Picture 1">
            <a:extLst>
              <a:ext uri="{FF2B5EF4-FFF2-40B4-BE49-F238E27FC236}">
                <a16:creationId xmlns:a16="http://schemas.microsoft.com/office/drawing/2014/main" id="{7A8D1739-E1BC-872C-7590-3AF61FC6B899}"/>
              </a:ext>
            </a:extLst>
          </p:cNvPr>
          <p:cNvPicPr>
            <a:picLocks noChangeAspect="1"/>
          </p:cNvPicPr>
          <p:nvPr/>
        </p:nvPicPr>
        <p:blipFill rotWithShape="1">
          <a:blip r:embed="rId3"/>
          <a:srcRect b="23931"/>
          <a:stretch/>
        </p:blipFill>
        <p:spPr>
          <a:xfrm>
            <a:off x="665018" y="2481943"/>
            <a:ext cx="5181600" cy="3232942"/>
          </a:xfrm>
          <a:prstGeom prst="rect">
            <a:avLst/>
          </a:prstGeom>
        </p:spPr>
      </p:pic>
      <p:sp>
        <p:nvSpPr>
          <p:cNvPr id="3" name="Content Placeholder 4">
            <a:extLst>
              <a:ext uri="{FF2B5EF4-FFF2-40B4-BE49-F238E27FC236}">
                <a16:creationId xmlns:a16="http://schemas.microsoft.com/office/drawing/2014/main" id="{0F0FD331-28DA-0B5B-E2E5-9A04C47B28EA}"/>
              </a:ext>
            </a:extLst>
          </p:cNvPr>
          <p:cNvSpPr txBox="1">
            <a:spLocks/>
          </p:cNvSpPr>
          <p:nvPr/>
        </p:nvSpPr>
        <p:spPr bwMode="auto">
          <a:xfrm>
            <a:off x="266534" y="1173679"/>
            <a:ext cx="6377049" cy="13082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4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342900" indent="-342900">
              <a:spcAft>
                <a:spcPts val="600"/>
              </a:spcAft>
              <a:buFont typeface="Wingdings" panose="05000000000000000000" pitchFamily="2" charset="2"/>
              <a:buChar char="q"/>
            </a:pPr>
            <a:r>
              <a:rPr lang="en-US" dirty="0" err="1"/>
              <a:t>CWMSVue</a:t>
            </a:r>
            <a:r>
              <a:rPr lang="en-US" dirty="0"/>
              <a:t> 4.0</a:t>
            </a:r>
          </a:p>
          <a:p>
            <a:pPr marL="569913" lvl="1" indent="-225425">
              <a:spcAft>
                <a:spcPts val="600"/>
              </a:spcAft>
              <a:buFont typeface="Wingdings" panose="05000000000000000000" pitchFamily="2" charset="2"/>
              <a:buChar char="§"/>
            </a:pPr>
            <a:r>
              <a:rPr lang="en-US" sz="2000" dirty="0"/>
              <a:t>Faster Loading of tabs/catalogues</a:t>
            </a:r>
          </a:p>
          <a:p>
            <a:pPr marL="569913" lvl="1" indent="-225425">
              <a:spcAft>
                <a:spcPts val="600"/>
              </a:spcAft>
              <a:buFont typeface="Wingdings" panose="05000000000000000000" pitchFamily="2" charset="2"/>
              <a:buChar char="§"/>
            </a:pPr>
            <a:r>
              <a:rPr lang="en-US" sz="2000" dirty="0"/>
              <a:t>Standalone release</a:t>
            </a:r>
          </a:p>
          <a:p>
            <a:pPr marL="687388" lvl="1" indent="-342900">
              <a:spcAft>
                <a:spcPts val="600"/>
              </a:spcAft>
              <a:buFont typeface="Wingdings" panose="05000000000000000000" pitchFamily="2" charset="2"/>
              <a:buChar char="§"/>
            </a:pPr>
            <a:endParaRPr lang="en-US" sz="2000" dirty="0"/>
          </a:p>
        </p:txBody>
      </p:sp>
      <p:pic>
        <p:nvPicPr>
          <p:cNvPr id="7" name="Picture 6">
            <a:extLst>
              <a:ext uri="{FF2B5EF4-FFF2-40B4-BE49-F238E27FC236}">
                <a16:creationId xmlns:a16="http://schemas.microsoft.com/office/drawing/2014/main" id="{AF91DCB4-DE86-05C2-8265-9E54CEEB7FDE}"/>
              </a:ext>
            </a:extLst>
          </p:cNvPr>
          <p:cNvPicPr>
            <a:picLocks noChangeAspect="1"/>
          </p:cNvPicPr>
          <p:nvPr/>
        </p:nvPicPr>
        <p:blipFill>
          <a:blip r:embed="rId4"/>
          <a:stretch>
            <a:fillRect/>
          </a:stretch>
        </p:blipFill>
        <p:spPr>
          <a:xfrm>
            <a:off x="6643585" y="3527387"/>
            <a:ext cx="5181600" cy="3261007"/>
          </a:xfrm>
          <a:prstGeom prst="rect">
            <a:avLst/>
          </a:prstGeom>
        </p:spPr>
      </p:pic>
    </p:spTree>
    <p:extLst>
      <p:ext uri="{BB962C8B-B14F-4D97-AF65-F5344CB8AC3E}">
        <p14:creationId xmlns:p14="http://schemas.microsoft.com/office/powerpoint/2010/main" val="3804208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75949D3-CC2F-38DB-AD7B-5E02185FFCA8}"/>
              </a:ext>
            </a:extLst>
          </p:cNvPr>
          <p:cNvSpPr>
            <a:spLocks noGrp="1"/>
          </p:cNvSpPr>
          <p:nvPr>
            <p:ph sz="quarter" idx="15"/>
          </p:nvPr>
        </p:nvSpPr>
        <p:spPr>
          <a:xfrm>
            <a:off x="266700" y="961901"/>
            <a:ext cx="5721406" cy="5667499"/>
          </a:xfrm>
        </p:spPr>
        <p:txBody>
          <a:bodyPr/>
          <a:lstStyle/>
          <a:p>
            <a:pPr marL="342900" indent="-342900">
              <a:spcAft>
                <a:spcPts val="600"/>
              </a:spcAft>
              <a:buFont typeface="Wingdings" panose="05000000000000000000" pitchFamily="2" charset="2"/>
              <a:buChar char="q"/>
            </a:pPr>
            <a:r>
              <a:rPr lang="en-US" sz="2400" dirty="0"/>
              <a:t>CAVI</a:t>
            </a:r>
          </a:p>
          <a:p>
            <a:pPr marL="569913" lvl="1" indent="-225425">
              <a:spcAft>
                <a:spcPts val="600"/>
              </a:spcAft>
              <a:buFont typeface="Wingdings" panose="05000000000000000000" pitchFamily="2" charset="2"/>
              <a:buChar char="§"/>
            </a:pPr>
            <a:r>
              <a:rPr lang="en-US" sz="2000" dirty="0"/>
              <a:t>Login updates to support single sign on to CWMS (CDA &amp; Cumulus) web services</a:t>
            </a:r>
          </a:p>
          <a:p>
            <a:pPr marL="569913" lvl="1" indent="-225425">
              <a:spcAft>
                <a:spcPts val="600"/>
              </a:spcAft>
              <a:buFont typeface="Wingdings" panose="05000000000000000000" pitchFamily="2" charset="2"/>
              <a:buChar char="§"/>
            </a:pPr>
            <a:r>
              <a:rPr lang="en-US" sz="2000" dirty="0"/>
              <a:t>Extract Editor support for paired data and versioned time series</a:t>
            </a:r>
          </a:p>
          <a:p>
            <a:pPr marL="569913" lvl="1" indent="-225425">
              <a:spcAft>
                <a:spcPts val="600"/>
              </a:spcAft>
              <a:buFont typeface="Wingdings" panose="05000000000000000000" pitchFamily="2" charset="2"/>
              <a:buChar char="§"/>
            </a:pPr>
            <a:endParaRPr lang="en-US" sz="1000" dirty="0"/>
          </a:p>
          <a:p>
            <a:pPr marL="342900" indent="-342900">
              <a:spcAft>
                <a:spcPts val="600"/>
              </a:spcAft>
              <a:buFont typeface="Wingdings" panose="05000000000000000000" pitchFamily="2" charset="2"/>
              <a:buChar char="q"/>
            </a:pPr>
            <a:r>
              <a:rPr lang="en-US" sz="2400" dirty="0"/>
              <a:t>HEC-</a:t>
            </a:r>
            <a:r>
              <a:rPr lang="en-US" sz="2400" dirty="0" err="1"/>
              <a:t>MetVue</a:t>
            </a:r>
            <a:endParaRPr lang="en-US" sz="2400" dirty="0"/>
          </a:p>
          <a:p>
            <a:pPr marL="569913" lvl="1" indent="-225425">
              <a:spcAft>
                <a:spcPts val="600"/>
              </a:spcAft>
              <a:buFont typeface="Wingdings" panose="05000000000000000000" pitchFamily="2" charset="2"/>
              <a:buChar char="§"/>
            </a:pPr>
            <a:r>
              <a:rPr lang="en-US" sz="2000" dirty="0" err="1"/>
              <a:t>MetInterp</a:t>
            </a:r>
            <a:r>
              <a:rPr lang="en-US" sz="2000" dirty="0"/>
              <a:t> and Ensemble Alternatives</a:t>
            </a:r>
          </a:p>
          <a:p>
            <a:pPr marL="569913" lvl="1" indent="-225425">
              <a:spcAft>
                <a:spcPts val="600"/>
              </a:spcAft>
              <a:buFont typeface="Wingdings" panose="05000000000000000000" pitchFamily="2" charset="2"/>
              <a:buChar char="§"/>
            </a:pPr>
            <a:r>
              <a:rPr lang="en-US" sz="2000" dirty="0"/>
              <a:t>Basin Average layer Scaling</a:t>
            </a:r>
          </a:p>
          <a:p>
            <a:pPr marL="569913" lvl="1" indent="-225425">
              <a:spcAft>
                <a:spcPts val="600"/>
              </a:spcAft>
              <a:buFont typeface="Wingdings" panose="05000000000000000000" pitchFamily="2" charset="2"/>
              <a:buChar char="§"/>
            </a:pPr>
            <a:r>
              <a:rPr lang="en-US" sz="2000" dirty="0"/>
              <a:t>Animation Video Recorder</a:t>
            </a:r>
          </a:p>
          <a:p>
            <a:pPr marL="569913" lvl="1" indent="-225425">
              <a:spcAft>
                <a:spcPts val="600"/>
              </a:spcAft>
              <a:buFont typeface="Wingdings" panose="05000000000000000000" pitchFamily="2" charset="2"/>
              <a:buChar char="§"/>
            </a:pPr>
            <a:endParaRPr lang="en-US" sz="1000" dirty="0"/>
          </a:p>
          <a:p>
            <a:pPr marL="342900" indent="-342900">
              <a:spcAft>
                <a:spcPts val="600"/>
              </a:spcAft>
              <a:buFont typeface="Wingdings" panose="05000000000000000000" pitchFamily="2" charset="2"/>
              <a:buChar char="q"/>
            </a:pPr>
            <a:r>
              <a:rPr lang="en-US" sz="2400" dirty="0"/>
              <a:t>HEC-HMS</a:t>
            </a:r>
          </a:p>
          <a:p>
            <a:pPr marL="569913" lvl="1" indent="-225425">
              <a:spcAft>
                <a:spcPts val="600"/>
              </a:spcAft>
              <a:buFont typeface="Wingdings" panose="05000000000000000000" pitchFamily="2" charset="2"/>
              <a:buChar char="§"/>
            </a:pPr>
            <a:r>
              <a:rPr lang="en-US" sz="2000" dirty="0"/>
              <a:t>Ensemble and Optimization Alternatives</a:t>
            </a:r>
          </a:p>
          <a:p>
            <a:pPr marL="569913" lvl="1" indent="-225425">
              <a:spcAft>
                <a:spcPts val="600"/>
              </a:spcAft>
              <a:buFont typeface="Wingdings" panose="05000000000000000000" pitchFamily="2" charset="2"/>
              <a:buChar char="§"/>
            </a:pPr>
            <a:r>
              <a:rPr lang="en-US" sz="2000" dirty="0"/>
              <a:t>Check box for Blending</a:t>
            </a:r>
          </a:p>
          <a:p>
            <a:pPr marL="569913" lvl="1" indent="-225425">
              <a:spcAft>
                <a:spcPts val="600"/>
              </a:spcAft>
              <a:buFont typeface="Wingdings" panose="05000000000000000000" pitchFamily="2" charset="2"/>
              <a:buChar char="§"/>
            </a:pPr>
            <a:r>
              <a:rPr lang="en-US" sz="2000" dirty="0"/>
              <a:t>Observed Inflow/Outflow/Storage for Reservoirs</a:t>
            </a:r>
          </a:p>
          <a:p>
            <a:pPr marL="342900" indent="-342900">
              <a:buFont typeface="Wingdings" panose="05000000000000000000" pitchFamily="2" charset="2"/>
              <a:buChar char="q"/>
            </a:pPr>
            <a:endParaRPr lang="en-US" sz="2400" dirty="0"/>
          </a:p>
        </p:txBody>
      </p:sp>
      <p:sp>
        <p:nvSpPr>
          <p:cNvPr id="2" name="Content Placeholder 1">
            <a:extLst>
              <a:ext uri="{FF2B5EF4-FFF2-40B4-BE49-F238E27FC236}">
                <a16:creationId xmlns:a16="http://schemas.microsoft.com/office/drawing/2014/main" id="{F8335701-BE6A-712C-3FB7-2E59C9E95C6A}"/>
              </a:ext>
            </a:extLst>
          </p:cNvPr>
          <p:cNvSpPr>
            <a:spLocks noGrp="1"/>
          </p:cNvSpPr>
          <p:nvPr>
            <p:ph sz="quarter" idx="19"/>
          </p:nvPr>
        </p:nvSpPr>
        <p:spPr>
          <a:xfrm>
            <a:off x="6203894" y="1757548"/>
            <a:ext cx="5721406" cy="4871852"/>
          </a:xfrm>
        </p:spPr>
        <p:txBody>
          <a:bodyPr/>
          <a:lstStyle/>
          <a:p>
            <a:pPr marL="342900" indent="-342900">
              <a:spcAft>
                <a:spcPts val="600"/>
              </a:spcAft>
              <a:buFont typeface="Wingdings" panose="05000000000000000000" pitchFamily="2" charset="2"/>
              <a:buChar char="q"/>
            </a:pPr>
            <a:r>
              <a:rPr lang="en-US" sz="2400" dirty="0"/>
              <a:t>HEC-</a:t>
            </a:r>
            <a:r>
              <a:rPr lang="en-US" sz="2400" dirty="0" err="1"/>
              <a:t>ResSim</a:t>
            </a:r>
            <a:endParaRPr lang="en-US" sz="2400" dirty="0"/>
          </a:p>
          <a:p>
            <a:pPr marL="569913" lvl="1" indent="-225425">
              <a:spcAft>
                <a:spcPts val="600"/>
              </a:spcAft>
              <a:buFont typeface="Wingdings" panose="05000000000000000000" pitchFamily="2" charset="2"/>
              <a:buChar char="§"/>
            </a:pPr>
            <a:r>
              <a:rPr lang="en-US" sz="2000" dirty="0"/>
              <a:t>OSI on-the-fly editor for irregular and daily overrides</a:t>
            </a:r>
          </a:p>
          <a:p>
            <a:pPr marL="569913" lvl="1" indent="-225425">
              <a:spcAft>
                <a:spcPts val="600"/>
              </a:spcAft>
              <a:buFont typeface="Wingdings" panose="05000000000000000000" pitchFamily="2" charset="2"/>
              <a:buChar char="§"/>
            </a:pPr>
            <a:r>
              <a:rPr lang="en-US" sz="2000" dirty="0"/>
              <a:t>Gates overrides</a:t>
            </a:r>
          </a:p>
          <a:p>
            <a:pPr marL="569913" lvl="1" indent="-225425">
              <a:spcAft>
                <a:spcPts val="600"/>
              </a:spcAft>
              <a:buFont typeface="Wingdings" panose="05000000000000000000" pitchFamily="2" charset="2"/>
              <a:buChar char="§"/>
            </a:pPr>
            <a:endParaRPr lang="en-US" sz="1000" dirty="0"/>
          </a:p>
          <a:p>
            <a:pPr marL="342900" indent="-342900">
              <a:spcAft>
                <a:spcPts val="600"/>
              </a:spcAft>
              <a:buFont typeface="Wingdings" panose="05000000000000000000" pitchFamily="2" charset="2"/>
              <a:buChar char="q"/>
            </a:pPr>
            <a:r>
              <a:rPr lang="en-US" sz="2400" dirty="0"/>
              <a:t>CAVI Cloud Compute </a:t>
            </a:r>
          </a:p>
          <a:p>
            <a:pPr marL="687388" lvl="1" indent="-342900">
              <a:spcAft>
                <a:spcPts val="600"/>
              </a:spcAft>
              <a:buFont typeface="Wingdings" panose="05000000000000000000" pitchFamily="2" charset="2"/>
              <a:buChar char="§"/>
            </a:pPr>
            <a:r>
              <a:rPr lang="en-US" sz="2000" dirty="0"/>
              <a:t>Cloud Compute Instructions and Execution Actions from the CAVI </a:t>
            </a:r>
          </a:p>
          <a:p>
            <a:pPr marL="687388" lvl="1" indent="-342900">
              <a:spcAft>
                <a:spcPts val="600"/>
              </a:spcAft>
              <a:buFont typeface="Wingdings" panose="05000000000000000000" pitchFamily="2" charset="2"/>
              <a:buChar char="§"/>
            </a:pPr>
            <a:r>
              <a:rPr lang="en-US" sz="2000" dirty="0"/>
              <a:t>Initially support HEC-</a:t>
            </a:r>
            <a:r>
              <a:rPr lang="en-US" sz="2000" dirty="0" err="1"/>
              <a:t>MetVue</a:t>
            </a:r>
            <a:r>
              <a:rPr lang="en-US" sz="2000" dirty="0"/>
              <a:t>, HEC-HMS, and HEC-</a:t>
            </a:r>
            <a:r>
              <a:rPr lang="en-US" sz="2000" dirty="0" err="1"/>
              <a:t>ResSim</a:t>
            </a:r>
            <a:endParaRPr lang="en-US" sz="2000" dirty="0"/>
          </a:p>
          <a:p>
            <a:pPr marL="687388" lvl="1" indent="-342900">
              <a:spcAft>
                <a:spcPts val="600"/>
              </a:spcAft>
              <a:buFont typeface="Wingdings" panose="05000000000000000000" pitchFamily="2" charset="2"/>
              <a:buChar char="§"/>
            </a:pPr>
            <a:endParaRPr lang="en-US" sz="1000" dirty="0"/>
          </a:p>
          <a:p>
            <a:pPr marL="342900" indent="-342900">
              <a:spcAft>
                <a:spcPts val="600"/>
              </a:spcAft>
              <a:buFont typeface="Wingdings" panose="05000000000000000000" pitchFamily="2" charset="2"/>
              <a:buChar char="q"/>
            </a:pPr>
            <a:r>
              <a:rPr lang="en-US" sz="2400" dirty="0"/>
              <a:t>Alternatives to </a:t>
            </a:r>
            <a:r>
              <a:rPr lang="en-US" sz="2400" dirty="0" err="1"/>
              <a:t>Jython</a:t>
            </a:r>
            <a:r>
              <a:rPr lang="en-US" sz="2400" dirty="0"/>
              <a:t> scripting</a:t>
            </a:r>
          </a:p>
          <a:p>
            <a:endParaRPr lang="en-US" sz="2400" dirty="0"/>
          </a:p>
        </p:txBody>
      </p:sp>
      <p:sp>
        <p:nvSpPr>
          <p:cNvPr id="4" name="Title 3">
            <a:extLst>
              <a:ext uri="{FF2B5EF4-FFF2-40B4-BE49-F238E27FC236}">
                <a16:creationId xmlns:a16="http://schemas.microsoft.com/office/drawing/2014/main" id="{09CED81F-9BED-26A0-8469-52AE989EDAF6}"/>
              </a:ext>
            </a:extLst>
          </p:cNvPr>
          <p:cNvSpPr>
            <a:spLocks noGrp="1"/>
          </p:cNvSpPr>
          <p:nvPr>
            <p:ph type="title"/>
          </p:nvPr>
        </p:nvSpPr>
        <p:spPr/>
        <p:txBody>
          <a:bodyPr/>
          <a:lstStyle/>
          <a:p>
            <a:r>
              <a:rPr lang="en-US" dirty="0"/>
              <a:t>CWMS 3.6 OR Beyond</a:t>
            </a:r>
          </a:p>
        </p:txBody>
      </p:sp>
    </p:spTree>
    <p:extLst>
      <p:ext uri="{BB962C8B-B14F-4D97-AF65-F5344CB8AC3E}">
        <p14:creationId xmlns:p14="http://schemas.microsoft.com/office/powerpoint/2010/main" val="20537389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29F1AF6-31FE-8E38-F4EC-D7BAFE89B013}"/>
              </a:ext>
            </a:extLst>
          </p:cNvPr>
          <p:cNvSpPr>
            <a:spLocks noGrp="1"/>
          </p:cNvSpPr>
          <p:nvPr>
            <p:ph type="title"/>
          </p:nvPr>
        </p:nvSpPr>
        <p:spPr/>
        <p:txBody>
          <a:bodyPr/>
          <a:lstStyle/>
          <a:p>
            <a:r>
              <a:rPr lang="en-US" dirty="0"/>
              <a:t>Cloud Migration</a:t>
            </a:r>
            <a:endParaRPr lang="en-US" sz="1400" cap="none" dirty="0"/>
          </a:p>
        </p:txBody>
      </p:sp>
      <p:sp>
        <p:nvSpPr>
          <p:cNvPr id="2" name="Cylinder 1">
            <a:extLst>
              <a:ext uri="{FF2B5EF4-FFF2-40B4-BE49-F238E27FC236}">
                <a16:creationId xmlns:a16="http://schemas.microsoft.com/office/drawing/2014/main" id="{1F39C212-5EF6-A85E-9332-A04399F7BDB1}"/>
              </a:ext>
            </a:extLst>
          </p:cNvPr>
          <p:cNvSpPr/>
          <p:nvPr/>
        </p:nvSpPr>
        <p:spPr>
          <a:xfrm>
            <a:off x="6457057" y="3072911"/>
            <a:ext cx="258319" cy="601586"/>
          </a:xfrm>
          <a:prstGeom prst="can">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a:defRPr/>
            </a:pPr>
            <a:endParaRPr lang="en-US" kern="0" dirty="0">
              <a:solidFill>
                <a:prstClr val="black"/>
              </a:solidFill>
              <a:latin typeface="Calibri" panose="020F0502020204030204"/>
            </a:endParaRPr>
          </a:p>
        </p:txBody>
      </p:sp>
      <p:cxnSp>
        <p:nvCxnSpPr>
          <p:cNvPr id="3" name="Straight Connector 2">
            <a:extLst>
              <a:ext uri="{FF2B5EF4-FFF2-40B4-BE49-F238E27FC236}">
                <a16:creationId xmlns:a16="http://schemas.microsoft.com/office/drawing/2014/main" id="{4F6485C1-CD7F-C326-9C9B-827E03CF3D11}"/>
              </a:ext>
            </a:extLst>
          </p:cNvPr>
          <p:cNvCxnSpPr>
            <a:cxnSpLocks/>
          </p:cNvCxnSpPr>
          <p:nvPr/>
        </p:nvCxnSpPr>
        <p:spPr>
          <a:xfrm>
            <a:off x="4253244" y="5610140"/>
            <a:ext cx="0" cy="1005840"/>
          </a:xfrm>
          <a:prstGeom prst="line">
            <a:avLst/>
          </a:prstGeom>
          <a:noFill/>
          <a:ln w="19050" cap="flat" cmpd="sng" algn="ctr">
            <a:solidFill>
              <a:srgbClr val="2F528F">
                <a:alpha val="75000"/>
              </a:srgbClr>
            </a:solidFill>
            <a:prstDash val="solid"/>
            <a:miter lim="800000"/>
          </a:ln>
          <a:effectLst/>
        </p:spPr>
      </p:cxnSp>
      <p:cxnSp>
        <p:nvCxnSpPr>
          <p:cNvPr id="4" name="Straight Connector 3">
            <a:extLst>
              <a:ext uri="{FF2B5EF4-FFF2-40B4-BE49-F238E27FC236}">
                <a16:creationId xmlns:a16="http://schemas.microsoft.com/office/drawing/2014/main" id="{9BC92FCD-F257-0CE8-3C72-8D60285FE567}"/>
              </a:ext>
            </a:extLst>
          </p:cNvPr>
          <p:cNvCxnSpPr/>
          <p:nvPr/>
        </p:nvCxnSpPr>
        <p:spPr>
          <a:xfrm>
            <a:off x="7452059" y="5610140"/>
            <a:ext cx="0" cy="1005840"/>
          </a:xfrm>
          <a:prstGeom prst="line">
            <a:avLst/>
          </a:prstGeom>
          <a:noFill/>
          <a:ln w="19050" cap="flat" cmpd="sng" algn="ctr">
            <a:solidFill>
              <a:srgbClr val="2F528F">
                <a:alpha val="75000"/>
              </a:srgbClr>
            </a:solidFill>
            <a:prstDash val="solid"/>
            <a:miter lim="800000"/>
          </a:ln>
          <a:effectLst/>
        </p:spPr>
      </p:cxnSp>
      <p:pic>
        <p:nvPicPr>
          <p:cNvPr id="7" name="Graphic 6" descr="Server with solid fill">
            <a:extLst>
              <a:ext uri="{FF2B5EF4-FFF2-40B4-BE49-F238E27FC236}">
                <a16:creationId xmlns:a16="http://schemas.microsoft.com/office/drawing/2014/main" id="{85C96BED-E5EB-B96C-5632-7D08B5F2E43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32872" y="3334262"/>
            <a:ext cx="1016519" cy="1016519"/>
          </a:xfrm>
          <a:prstGeom prst="rect">
            <a:avLst/>
          </a:prstGeom>
        </p:spPr>
      </p:pic>
      <p:pic>
        <p:nvPicPr>
          <p:cNvPr id="8" name="Graphic 7" descr="Server with solid fill">
            <a:extLst>
              <a:ext uri="{FF2B5EF4-FFF2-40B4-BE49-F238E27FC236}">
                <a16:creationId xmlns:a16="http://schemas.microsoft.com/office/drawing/2014/main" id="{D4383136-41BC-5455-EF3C-DDCB8C3DE71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41754" y="3334262"/>
            <a:ext cx="1016519" cy="1016519"/>
          </a:xfrm>
          <a:prstGeom prst="rect">
            <a:avLst/>
          </a:prstGeom>
        </p:spPr>
      </p:pic>
      <p:pic>
        <p:nvPicPr>
          <p:cNvPr id="9" name="Graphic 8" descr="Laptop outline">
            <a:extLst>
              <a:ext uri="{FF2B5EF4-FFF2-40B4-BE49-F238E27FC236}">
                <a16:creationId xmlns:a16="http://schemas.microsoft.com/office/drawing/2014/main" id="{03683129-3D31-68A8-D06F-58740C00A4E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579030" y="5641493"/>
            <a:ext cx="914400" cy="914400"/>
          </a:xfrm>
          <a:prstGeom prst="rect">
            <a:avLst/>
          </a:prstGeom>
        </p:spPr>
      </p:pic>
      <p:pic>
        <p:nvPicPr>
          <p:cNvPr id="10" name="Graphic 9" descr="Laptop outline">
            <a:extLst>
              <a:ext uri="{FF2B5EF4-FFF2-40B4-BE49-F238E27FC236}">
                <a16:creationId xmlns:a16="http://schemas.microsoft.com/office/drawing/2014/main" id="{DB4A6534-D94D-87B6-8396-79FB27798B4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100581" y="5641493"/>
            <a:ext cx="914400" cy="914400"/>
          </a:xfrm>
          <a:prstGeom prst="rect">
            <a:avLst/>
          </a:prstGeom>
        </p:spPr>
      </p:pic>
      <p:sp>
        <p:nvSpPr>
          <p:cNvPr id="11" name="TextBox 10">
            <a:extLst>
              <a:ext uri="{FF2B5EF4-FFF2-40B4-BE49-F238E27FC236}">
                <a16:creationId xmlns:a16="http://schemas.microsoft.com/office/drawing/2014/main" id="{6E2C6394-A568-78BF-8B00-AA4C7A51A047}"/>
              </a:ext>
            </a:extLst>
          </p:cNvPr>
          <p:cNvSpPr txBox="1"/>
          <p:nvPr/>
        </p:nvSpPr>
        <p:spPr>
          <a:xfrm>
            <a:off x="1682542" y="3083122"/>
            <a:ext cx="717177" cy="415498"/>
          </a:xfrm>
          <a:prstGeom prst="rect">
            <a:avLst/>
          </a:prstGeom>
          <a:noFill/>
        </p:spPr>
        <p:txBody>
          <a:bodyPr wrap="square" rtlCol="0">
            <a:spAutoFit/>
          </a:bodyPr>
          <a:lstStyle/>
          <a:p>
            <a:pPr algn="ctr"/>
            <a:r>
              <a:rPr lang="en-US" sz="1050" dirty="0">
                <a:solidFill>
                  <a:prstClr val="black"/>
                </a:solidFill>
                <a:latin typeface="Calibri" panose="020F0502020204030204"/>
              </a:rPr>
              <a:t>T7</a:t>
            </a:r>
          </a:p>
          <a:p>
            <a:pPr algn="ctr"/>
            <a:r>
              <a:rPr lang="en-US" sz="1050" dirty="0">
                <a:solidFill>
                  <a:prstClr val="black"/>
                </a:solidFill>
                <a:latin typeface="Calibri" panose="020F0502020204030204"/>
              </a:rPr>
              <a:t>Office A</a:t>
            </a:r>
          </a:p>
        </p:txBody>
      </p:sp>
      <p:sp>
        <p:nvSpPr>
          <p:cNvPr id="12" name="TextBox 11">
            <a:extLst>
              <a:ext uri="{FF2B5EF4-FFF2-40B4-BE49-F238E27FC236}">
                <a16:creationId xmlns:a16="http://schemas.microsoft.com/office/drawing/2014/main" id="{606A420F-609E-3B74-6970-BBC18D3BFDF5}"/>
              </a:ext>
            </a:extLst>
          </p:cNvPr>
          <p:cNvSpPr txBox="1"/>
          <p:nvPr/>
        </p:nvSpPr>
        <p:spPr>
          <a:xfrm>
            <a:off x="3191424" y="3083122"/>
            <a:ext cx="717177" cy="415498"/>
          </a:xfrm>
          <a:prstGeom prst="rect">
            <a:avLst/>
          </a:prstGeom>
          <a:noFill/>
        </p:spPr>
        <p:txBody>
          <a:bodyPr wrap="square" rtlCol="0">
            <a:spAutoFit/>
          </a:bodyPr>
          <a:lstStyle/>
          <a:p>
            <a:pPr algn="ctr"/>
            <a:r>
              <a:rPr lang="en-US" sz="1050" dirty="0">
                <a:solidFill>
                  <a:prstClr val="black"/>
                </a:solidFill>
                <a:latin typeface="Calibri" panose="020F0502020204030204"/>
              </a:rPr>
              <a:t>T7</a:t>
            </a:r>
          </a:p>
          <a:p>
            <a:pPr algn="ctr"/>
            <a:r>
              <a:rPr lang="en-US" sz="1050" dirty="0">
                <a:solidFill>
                  <a:prstClr val="black"/>
                </a:solidFill>
                <a:latin typeface="Calibri" panose="020F0502020204030204"/>
              </a:rPr>
              <a:t>Office B</a:t>
            </a:r>
          </a:p>
        </p:txBody>
      </p:sp>
      <p:cxnSp>
        <p:nvCxnSpPr>
          <p:cNvPr id="13" name="Straight Arrow Connector 12">
            <a:extLst>
              <a:ext uri="{FF2B5EF4-FFF2-40B4-BE49-F238E27FC236}">
                <a16:creationId xmlns:a16="http://schemas.microsoft.com/office/drawing/2014/main" id="{64DF8DDA-0A83-4223-00B8-ECEE50F53AF8}"/>
              </a:ext>
            </a:extLst>
          </p:cNvPr>
          <p:cNvCxnSpPr>
            <a:cxnSpLocks/>
            <a:stCxn id="7" idx="3"/>
            <a:endCxn id="8" idx="1"/>
          </p:cNvCxnSpPr>
          <p:nvPr/>
        </p:nvCxnSpPr>
        <p:spPr>
          <a:xfrm>
            <a:off x="2549391" y="3842522"/>
            <a:ext cx="492363" cy="0"/>
          </a:xfrm>
          <a:prstGeom prst="straightConnector1">
            <a:avLst/>
          </a:prstGeom>
          <a:noFill/>
          <a:ln w="6350" cap="flat" cmpd="sng" algn="ctr">
            <a:solidFill>
              <a:srgbClr val="4472C4"/>
            </a:solidFill>
            <a:prstDash val="solid"/>
            <a:miter lim="800000"/>
            <a:headEnd type="stealth"/>
            <a:tailEnd type="stealth"/>
          </a:ln>
          <a:effectLst/>
        </p:spPr>
      </p:cxnSp>
      <p:sp>
        <p:nvSpPr>
          <p:cNvPr id="14" name="TextBox 13">
            <a:extLst>
              <a:ext uri="{FF2B5EF4-FFF2-40B4-BE49-F238E27FC236}">
                <a16:creationId xmlns:a16="http://schemas.microsoft.com/office/drawing/2014/main" id="{36E1C6AD-335E-EB29-9957-C8295050BE37}"/>
              </a:ext>
            </a:extLst>
          </p:cNvPr>
          <p:cNvSpPr txBox="1"/>
          <p:nvPr/>
        </p:nvSpPr>
        <p:spPr>
          <a:xfrm>
            <a:off x="2431212" y="3556347"/>
            <a:ext cx="717177" cy="253916"/>
          </a:xfrm>
          <a:prstGeom prst="rect">
            <a:avLst/>
          </a:prstGeom>
          <a:noFill/>
        </p:spPr>
        <p:txBody>
          <a:bodyPr wrap="square" rtlCol="0">
            <a:spAutoFit/>
          </a:bodyPr>
          <a:lstStyle/>
          <a:p>
            <a:pPr algn="ctr"/>
            <a:r>
              <a:rPr lang="en-US" sz="1050" dirty="0">
                <a:solidFill>
                  <a:srgbClr val="4472C4"/>
                </a:solidFill>
                <a:latin typeface="Calibri" panose="020F0502020204030204"/>
              </a:rPr>
              <a:t>COOP</a:t>
            </a:r>
          </a:p>
        </p:txBody>
      </p:sp>
      <p:sp>
        <p:nvSpPr>
          <p:cNvPr id="15" name="TextBox 14">
            <a:extLst>
              <a:ext uri="{FF2B5EF4-FFF2-40B4-BE49-F238E27FC236}">
                <a16:creationId xmlns:a16="http://schemas.microsoft.com/office/drawing/2014/main" id="{E98A513F-9968-0D3D-D69E-149B8BAFEDC5}"/>
              </a:ext>
            </a:extLst>
          </p:cNvPr>
          <p:cNvSpPr txBox="1"/>
          <p:nvPr/>
        </p:nvSpPr>
        <p:spPr>
          <a:xfrm>
            <a:off x="1662746" y="5935735"/>
            <a:ext cx="732048" cy="253916"/>
          </a:xfrm>
          <a:prstGeom prst="rect">
            <a:avLst/>
          </a:prstGeom>
          <a:noFill/>
        </p:spPr>
        <p:txBody>
          <a:bodyPr wrap="square" rtlCol="0">
            <a:spAutoFit/>
          </a:bodyPr>
          <a:lstStyle/>
          <a:p>
            <a:pPr algn="ctr"/>
            <a:r>
              <a:rPr lang="en-US" sz="1050" dirty="0">
                <a:solidFill>
                  <a:prstClr val="black"/>
                </a:solidFill>
                <a:latin typeface="Calibri" panose="020F0502020204030204"/>
              </a:rPr>
              <a:t>CAVI</a:t>
            </a:r>
          </a:p>
        </p:txBody>
      </p:sp>
      <p:sp>
        <p:nvSpPr>
          <p:cNvPr id="16" name="TextBox 15">
            <a:extLst>
              <a:ext uri="{FF2B5EF4-FFF2-40B4-BE49-F238E27FC236}">
                <a16:creationId xmlns:a16="http://schemas.microsoft.com/office/drawing/2014/main" id="{F6AD67C7-F151-ADDA-644F-F2F9E8FAFD3C}"/>
              </a:ext>
            </a:extLst>
          </p:cNvPr>
          <p:cNvSpPr txBox="1"/>
          <p:nvPr/>
        </p:nvSpPr>
        <p:spPr>
          <a:xfrm>
            <a:off x="1670181"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A</a:t>
            </a:r>
          </a:p>
        </p:txBody>
      </p:sp>
      <p:sp>
        <p:nvSpPr>
          <p:cNvPr id="17" name="TextBox 16">
            <a:extLst>
              <a:ext uri="{FF2B5EF4-FFF2-40B4-BE49-F238E27FC236}">
                <a16:creationId xmlns:a16="http://schemas.microsoft.com/office/drawing/2014/main" id="{0F915596-848B-B07C-57D8-F2AE2A846BDA}"/>
              </a:ext>
            </a:extLst>
          </p:cNvPr>
          <p:cNvSpPr txBox="1"/>
          <p:nvPr/>
        </p:nvSpPr>
        <p:spPr>
          <a:xfrm>
            <a:off x="3191920"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B</a:t>
            </a:r>
          </a:p>
        </p:txBody>
      </p:sp>
      <p:sp>
        <p:nvSpPr>
          <p:cNvPr id="18" name="TextBox 17">
            <a:extLst>
              <a:ext uri="{FF2B5EF4-FFF2-40B4-BE49-F238E27FC236}">
                <a16:creationId xmlns:a16="http://schemas.microsoft.com/office/drawing/2014/main" id="{9C6A9C5C-F80B-D278-CF37-388C4471FF38}"/>
              </a:ext>
            </a:extLst>
          </p:cNvPr>
          <p:cNvSpPr txBox="1"/>
          <p:nvPr/>
        </p:nvSpPr>
        <p:spPr>
          <a:xfrm>
            <a:off x="3184485" y="5935735"/>
            <a:ext cx="732048" cy="253916"/>
          </a:xfrm>
          <a:prstGeom prst="rect">
            <a:avLst/>
          </a:prstGeom>
          <a:noFill/>
        </p:spPr>
        <p:txBody>
          <a:bodyPr wrap="square" rtlCol="0">
            <a:spAutoFit/>
          </a:bodyPr>
          <a:lstStyle/>
          <a:p>
            <a:pPr algn="ctr"/>
            <a:r>
              <a:rPr lang="en-US" sz="1050" dirty="0">
                <a:solidFill>
                  <a:prstClr val="black"/>
                </a:solidFill>
                <a:latin typeface="Calibri" panose="020F0502020204030204"/>
              </a:rPr>
              <a:t>CAVI</a:t>
            </a:r>
          </a:p>
        </p:txBody>
      </p:sp>
      <p:pic>
        <p:nvPicPr>
          <p:cNvPr id="19" name="Graphic 18" descr="Laptop outline">
            <a:extLst>
              <a:ext uri="{FF2B5EF4-FFF2-40B4-BE49-F238E27FC236}">
                <a16:creationId xmlns:a16="http://schemas.microsoft.com/office/drawing/2014/main" id="{2D960176-442D-3BC4-3442-3A160B23FC8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629805" y="5641493"/>
            <a:ext cx="914400" cy="914400"/>
          </a:xfrm>
          <a:prstGeom prst="rect">
            <a:avLst/>
          </a:prstGeom>
        </p:spPr>
      </p:pic>
      <p:pic>
        <p:nvPicPr>
          <p:cNvPr id="20" name="Graphic 19" descr="Laptop outline">
            <a:extLst>
              <a:ext uri="{FF2B5EF4-FFF2-40B4-BE49-F238E27FC236}">
                <a16:creationId xmlns:a16="http://schemas.microsoft.com/office/drawing/2014/main" id="{21894C5C-904C-6383-9E2F-4D1EDE6E22F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89746" y="5641493"/>
            <a:ext cx="914400" cy="914400"/>
          </a:xfrm>
          <a:prstGeom prst="rect">
            <a:avLst/>
          </a:prstGeom>
        </p:spPr>
      </p:pic>
      <p:sp>
        <p:nvSpPr>
          <p:cNvPr id="21" name="TextBox 20">
            <a:extLst>
              <a:ext uri="{FF2B5EF4-FFF2-40B4-BE49-F238E27FC236}">
                <a16:creationId xmlns:a16="http://schemas.microsoft.com/office/drawing/2014/main" id="{52D31FEA-7460-EF20-9B2B-47AE7EF6AE15}"/>
              </a:ext>
            </a:extLst>
          </p:cNvPr>
          <p:cNvSpPr txBox="1"/>
          <p:nvPr/>
        </p:nvSpPr>
        <p:spPr>
          <a:xfrm>
            <a:off x="4713521" y="5935735"/>
            <a:ext cx="732048" cy="253916"/>
          </a:xfrm>
          <a:prstGeom prst="rect">
            <a:avLst/>
          </a:prstGeom>
          <a:noFill/>
        </p:spPr>
        <p:txBody>
          <a:bodyPr wrap="square" rtlCol="0">
            <a:spAutoFit/>
          </a:bodyPr>
          <a:lstStyle/>
          <a:p>
            <a:pPr algn="ctr"/>
            <a:r>
              <a:rPr lang="en-US" sz="1050" dirty="0">
                <a:solidFill>
                  <a:prstClr val="black"/>
                </a:solidFill>
                <a:latin typeface="Calibri" panose="020F0502020204030204"/>
              </a:rPr>
              <a:t>CAVI</a:t>
            </a:r>
          </a:p>
        </p:txBody>
      </p:sp>
      <p:sp>
        <p:nvSpPr>
          <p:cNvPr id="22" name="TextBox 21">
            <a:extLst>
              <a:ext uri="{FF2B5EF4-FFF2-40B4-BE49-F238E27FC236}">
                <a16:creationId xmlns:a16="http://schemas.microsoft.com/office/drawing/2014/main" id="{E261C6A2-EE7D-9E25-CF4D-D38A815928E1}"/>
              </a:ext>
            </a:extLst>
          </p:cNvPr>
          <p:cNvSpPr txBox="1"/>
          <p:nvPr/>
        </p:nvSpPr>
        <p:spPr>
          <a:xfrm>
            <a:off x="4720956"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A</a:t>
            </a:r>
          </a:p>
        </p:txBody>
      </p:sp>
      <p:sp>
        <p:nvSpPr>
          <p:cNvPr id="23" name="TextBox 22">
            <a:extLst>
              <a:ext uri="{FF2B5EF4-FFF2-40B4-BE49-F238E27FC236}">
                <a16:creationId xmlns:a16="http://schemas.microsoft.com/office/drawing/2014/main" id="{B2B72A90-6D52-C885-DB8A-F8CBE9CAD998}"/>
              </a:ext>
            </a:extLst>
          </p:cNvPr>
          <p:cNvSpPr txBox="1"/>
          <p:nvPr/>
        </p:nvSpPr>
        <p:spPr>
          <a:xfrm>
            <a:off x="6281085"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B</a:t>
            </a:r>
          </a:p>
        </p:txBody>
      </p:sp>
      <p:sp>
        <p:nvSpPr>
          <p:cNvPr id="24" name="TextBox 23">
            <a:extLst>
              <a:ext uri="{FF2B5EF4-FFF2-40B4-BE49-F238E27FC236}">
                <a16:creationId xmlns:a16="http://schemas.microsoft.com/office/drawing/2014/main" id="{CF83ADA7-2349-A371-29C1-19058EFC1115}"/>
              </a:ext>
            </a:extLst>
          </p:cNvPr>
          <p:cNvSpPr txBox="1"/>
          <p:nvPr/>
        </p:nvSpPr>
        <p:spPr>
          <a:xfrm>
            <a:off x="6273650" y="5935735"/>
            <a:ext cx="732048" cy="253916"/>
          </a:xfrm>
          <a:prstGeom prst="rect">
            <a:avLst/>
          </a:prstGeom>
          <a:noFill/>
        </p:spPr>
        <p:txBody>
          <a:bodyPr wrap="square" rtlCol="0">
            <a:spAutoFit/>
          </a:bodyPr>
          <a:lstStyle/>
          <a:p>
            <a:pPr algn="ctr"/>
            <a:r>
              <a:rPr lang="en-US" sz="1050" dirty="0">
                <a:solidFill>
                  <a:prstClr val="black"/>
                </a:solidFill>
                <a:latin typeface="Calibri" panose="020F0502020204030204"/>
              </a:rPr>
              <a:t>CAVI</a:t>
            </a:r>
          </a:p>
        </p:txBody>
      </p:sp>
      <p:pic>
        <p:nvPicPr>
          <p:cNvPr id="25" name="Graphic 24" descr="Laptop outline">
            <a:extLst>
              <a:ext uri="{FF2B5EF4-FFF2-40B4-BE49-F238E27FC236}">
                <a16:creationId xmlns:a16="http://schemas.microsoft.com/office/drawing/2014/main" id="{F23DD44B-5A34-AE6C-F16E-0C2D528ED8F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822141" y="5641493"/>
            <a:ext cx="914400" cy="914400"/>
          </a:xfrm>
          <a:prstGeom prst="rect">
            <a:avLst/>
          </a:prstGeom>
        </p:spPr>
      </p:pic>
      <p:sp>
        <p:nvSpPr>
          <p:cNvPr id="26" name="TextBox 25">
            <a:extLst>
              <a:ext uri="{FF2B5EF4-FFF2-40B4-BE49-F238E27FC236}">
                <a16:creationId xmlns:a16="http://schemas.microsoft.com/office/drawing/2014/main" id="{86BB8A1D-5070-2C74-94E4-7C36258CAE05}"/>
              </a:ext>
            </a:extLst>
          </p:cNvPr>
          <p:cNvSpPr txBox="1"/>
          <p:nvPr/>
        </p:nvSpPr>
        <p:spPr>
          <a:xfrm>
            <a:off x="7905857" y="5935735"/>
            <a:ext cx="732048" cy="253916"/>
          </a:xfrm>
          <a:prstGeom prst="rect">
            <a:avLst/>
          </a:prstGeom>
          <a:noFill/>
        </p:spPr>
        <p:txBody>
          <a:bodyPr wrap="square" rtlCol="0">
            <a:spAutoFit/>
          </a:bodyPr>
          <a:lstStyle/>
          <a:p>
            <a:pPr algn="ctr"/>
            <a:r>
              <a:rPr lang="en-US" sz="1050" dirty="0">
                <a:solidFill>
                  <a:prstClr val="black"/>
                </a:solidFill>
                <a:latin typeface="Calibri" panose="020F0502020204030204"/>
              </a:rPr>
              <a:t>CAVI</a:t>
            </a:r>
          </a:p>
        </p:txBody>
      </p:sp>
      <p:sp>
        <p:nvSpPr>
          <p:cNvPr id="27" name="TextBox 26">
            <a:extLst>
              <a:ext uri="{FF2B5EF4-FFF2-40B4-BE49-F238E27FC236}">
                <a16:creationId xmlns:a16="http://schemas.microsoft.com/office/drawing/2014/main" id="{2BC86845-37BE-EB0B-F239-A428B3344CFE}"/>
              </a:ext>
            </a:extLst>
          </p:cNvPr>
          <p:cNvSpPr txBox="1"/>
          <p:nvPr/>
        </p:nvSpPr>
        <p:spPr>
          <a:xfrm>
            <a:off x="7913292"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a:t>
            </a:r>
          </a:p>
        </p:txBody>
      </p:sp>
      <p:sp>
        <p:nvSpPr>
          <p:cNvPr id="28" name="TextBox 27">
            <a:extLst>
              <a:ext uri="{FF2B5EF4-FFF2-40B4-BE49-F238E27FC236}">
                <a16:creationId xmlns:a16="http://schemas.microsoft.com/office/drawing/2014/main" id="{D859FA98-7269-3F4D-3256-653C2B3037A8}"/>
              </a:ext>
            </a:extLst>
          </p:cNvPr>
          <p:cNvSpPr txBox="1"/>
          <p:nvPr/>
        </p:nvSpPr>
        <p:spPr>
          <a:xfrm>
            <a:off x="5983695" y="4130491"/>
            <a:ext cx="887873" cy="253916"/>
          </a:xfrm>
          <a:prstGeom prst="rect">
            <a:avLst/>
          </a:prstGeom>
          <a:noFill/>
        </p:spPr>
        <p:txBody>
          <a:bodyPr wrap="square" rtlCol="0">
            <a:spAutoFit/>
          </a:bodyPr>
          <a:lstStyle/>
          <a:p>
            <a:pPr algn="ctr"/>
            <a:r>
              <a:rPr lang="en-US" sz="1050" dirty="0">
                <a:solidFill>
                  <a:prstClr val="black"/>
                </a:solidFill>
                <a:latin typeface="Calibri" panose="020F0502020204030204"/>
              </a:rPr>
              <a:t>A2W</a:t>
            </a:r>
          </a:p>
        </p:txBody>
      </p:sp>
      <p:sp>
        <p:nvSpPr>
          <p:cNvPr id="29" name="TextBox 28">
            <a:extLst>
              <a:ext uri="{FF2B5EF4-FFF2-40B4-BE49-F238E27FC236}">
                <a16:creationId xmlns:a16="http://schemas.microsoft.com/office/drawing/2014/main" id="{3A98C48A-7C8F-E8FA-88EF-86020AFD343B}"/>
              </a:ext>
            </a:extLst>
          </p:cNvPr>
          <p:cNvSpPr txBox="1"/>
          <p:nvPr/>
        </p:nvSpPr>
        <p:spPr>
          <a:xfrm rot="16200000">
            <a:off x="6145423" y="3308678"/>
            <a:ext cx="829542" cy="253916"/>
          </a:xfrm>
          <a:prstGeom prst="rect">
            <a:avLst/>
          </a:prstGeom>
          <a:noFill/>
        </p:spPr>
        <p:txBody>
          <a:bodyPr wrap="square" rtlCol="0">
            <a:spAutoFit/>
          </a:bodyPr>
          <a:lstStyle/>
          <a:p>
            <a:pPr algn="ctr"/>
            <a:r>
              <a:rPr lang="en-US" sz="1050" dirty="0">
                <a:solidFill>
                  <a:prstClr val="black"/>
                </a:solidFill>
                <a:latin typeface="Calibri" panose="020F0502020204030204"/>
              </a:rPr>
              <a:t>Oracle</a:t>
            </a:r>
          </a:p>
        </p:txBody>
      </p:sp>
      <p:sp>
        <p:nvSpPr>
          <p:cNvPr id="30" name="TextBox 29">
            <a:extLst>
              <a:ext uri="{FF2B5EF4-FFF2-40B4-BE49-F238E27FC236}">
                <a16:creationId xmlns:a16="http://schemas.microsoft.com/office/drawing/2014/main" id="{EB6F2FD9-C848-904F-3120-322814E4393A}"/>
              </a:ext>
            </a:extLst>
          </p:cNvPr>
          <p:cNvSpPr txBox="1"/>
          <p:nvPr/>
        </p:nvSpPr>
        <p:spPr>
          <a:xfrm>
            <a:off x="8683772" y="2954019"/>
            <a:ext cx="853526" cy="415498"/>
          </a:xfrm>
          <a:prstGeom prst="rect">
            <a:avLst/>
          </a:prstGeom>
          <a:noFill/>
        </p:spPr>
        <p:txBody>
          <a:bodyPr wrap="square" rtlCol="0">
            <a:spAutoFit/>
          </a:bodyPr>
          <a:lstStyle/>
          <a:p>
            <a:pPr algn="ctr"/>
            <a:r>
              <a:rPr lang="en-US" sz="1050" dirty="0">
                <a:solidFill>
                  <a:prstClr val="black"/>
                </a:solidFill>
                <a:latin typeface="Calibri" panose="020F0502020204030204"/>
              </a:rPr>
              <a:t>Cloud Databases</a:t>
            </a:r>
          </a:p>
        </p:txBody>
      </p:sp>
      <p:sp>
        <p:nvSpPr>
          <p:cNvPr id="31" name="TextBox 30">
            <a:extLst>
              <a:ext uri="{FF2B5EF4-FFF2-40B4-BE49-F238E27FC236}">
                <a16:creationId xmlns:a16="http://schemas.microsoft.com/office/drawing/2014/main" id="{F8948F95-A855-6E1D-E9F2-11CE9E2E9C6E}"/>
              </a:ext>
            </a:extLst>
          </p:cNvPr>
          <p:cNvSpPr txBox="1"/>
          <p:nvPr/>
        </p:nvSpPr>
        <p:spPr>
          <a:xfrm>
            <a:off x="5446331" y="3642658"/>
            <a:ext cx="853526" cy="415498"/>
          </a:xfrm>
          <a:prstGeom prst="rect">
            <a:avLst/>
          </a:prstGeom>
          <a:noFill/>
        </p:spPr>
        <p:txBody>
          <a:bodyPr wrap="square" rtlCol="0">
            <a:spAutoFit/>
          </a:bodyPr>
          <a:lstStyle/>
          <a:p>
            <a:pPr algn="ctr"/>
            <a:r>
              <a:rPr lang="en-US" sz="1050" dirty="0">
                <a:solidFill>
                  <a:prstClr val="black"/>
                </a:solidFill>
                <a:latin typeface="Calibri" panose="020F0502020204030204"/>
              </a:rPr>
              <a:t>Cumulus</a:t>
            </a:r>
          </a:p>
          <a:p>
            <a:pPr algn="ctr"/>
            <a:r>
              <a:rPr lang="en-US" sz="1050" dirty="0">
                <a:solidFill>
                  <a:prstClr val="black"/>
                </a:solidFill>
                <a:latin typeface="Calibri" panose="020F0502020204030204"/>
              </a:rPr>
              <a:t>Grids</a:t>
            </a:r>
          </a:p>
        </p:txBody>
      </p:sp>
      <p:sp>
        <p:nvSpPr>
          <p:cNvPr id="32" name="TextBox 31">
            <a:extLst>
              <a:ext uri="{FF2B5EF4-FFF2-40B4-BE49-F238E27FC236}">
                <a16:creationId xmlns:a16="http://schemas.microsoft.com/office/drawing/2014/main" id="{EAF730B4-6978-476A-24C4-EDAC079AB198}"/>
              </a:ext>
            </a:extLst>
          </p:cNvPr>
          <p:cNvSpPr txBox="1"/>
          <p:nvPr/>
        </p:nvSpPr>
        <p:spPr>
          <a:xfrm>
            <a:off x="2281540" y="1345460"/>
            <a:ext cx="1016519" cy="400110"/>
          </a:xfrm>
          <a:prstGeom prst="rect">
            <a:avLst/>
          </a:prstGeom>
          <a:noFill/>
        </p:spPr>
        <p:txBody>
          <a:bodyPr wrap="square" rtlCol="0">
            <a:spAutoFit/>
          </a:bodyPr>
          <a:lstStyle/>
          <a:p>
            <a:pPr algn="ctr"/>
            <a:r>
              <a:rPr lang="en-US" sz="2000" dirty="0">
                <a:solidFill>
                  <a:prstClr val="black"/>
                </a:solidFill>
                <a:latin typeface="Calibri" panose="020F0502020204030204"/>
              </a:rPr>
              <a:t>Legacy</a:t>
            </a:r>
          </a:p>
        </p:txBody>
      </p:sp>
      <p:sp>
        <p:nvSpPr>
          <p:cNvPr id="33" name="Cloud 32">
            <a:extLst>
              <a:ext uri="{FF2B5EF4-FFF2-40B4-BE49-F238E27FC236}">
                <a16:creationId xmlns:a16="http://schemas.microsoft.com/office/drawing/2014/main" id="{2AC580BF-F219-ACD7-F869-19826B166C2C}"/>
              </a:ext>
            </a:extLst>
          </p:cNvPr>
          <p:cNvSpPr/>
          <p:nvPr/>
        </p:nvSpPr>
        <p:spPr>
          <a:xfrm>
            <a:off x="4347597" y="2581881"/>
            <a:ext cx="6556192" cy="2382694"/>
          </a:xfrm>
          <a:prstGeom prst="cloud">
            <a:avLst/>
          </a:prstGeom>
          <a:noFill/>
          <a:ln w="12700" cap="flat" cmpd="sng" algn="ctr">
            <a:solidFill>
              <a:srgbClr val="4472C4">
                <a:shade val="50000"/>
              </a:srgbClr>
            </a:solidFill>
            <a:prstDash val="solid"/>
            <a:miter lim="800000"/>
          </a:ln>
          <a:effectLst/>
        </p:spPr>
        <p:txBody>
          <a:bodyPr rtlCol="0" anchor="ctr"/>
          <a:lstStyle/>
          <a:p>
            <a:pPr algn="ctr">
              <a:defRPr/>
            </a:pPr>
            <a:endParaRPr lang="en-US" kern="0" dirty="0">
              <a:solidFill>
                <a:prstClr val="white"/>
              </a:solidFill>
              <a:latin typeface="Calibri" panose="020F0502020204030204"/>
            </a:endParaRPr>
          </a:p>
        </p:txBody>
      </p:sp>
      <p:sp>
        <p:nvSpPr>
          <p:cNvPr id="34" name="TextBox 33">
            <a:extLst>
              <a:ext uri="{FF2B5EF4-FFF2-40B4-BE49-F238E27FC236}">
                <a16:creationId xmlns:a16="http://schemas.microsoft.com/office/drawing/2014/main" id="{88AEB93A-0E05-39F3-5727-B1C63DE84BC0}"/>
              </a:ext>
            </a:extLst>
          </p:cNvPr>
          <p:cNvSpPr txBox="1"/>
          <p:nvPr/>
        </p:nvSpPr>
        <p:spPr>
          <a:xfrm>
            <a:off x="4769800" y="1345460"/>
            <a:ext cx="2302854" cy="400110"/>
          </a:xfrm>
          <a:prstGeom prst="rect">
            <a:avLst/>
          </a:prstGeom>
          <a:noFill/>
        </p:spPr>
        <p:txBody>
          <a:bodyPr wrap="square" rtlCol="0">
            <a:spAutoFit/>
          </a:bodyPr>
          <a:lstStyle/>
          <a:p>
            <a:pPr algn="ctr"/>
            <a:r>
              <a:rPr lang="en-US" sz="2000" dirty="0">
                <a:solidFill>
                  <a:prstClr val="black"/>
                </a:solidFill>
                <a:latin typeface="Calibri" panose="020F0502020204030204"/>
              </a:rPr>
              <a:t>Migration</a:t>
            </a:r>
          </a:p>
        </p:txBody>
      </p:sp>
      <p:sp>
        <p:nvSpPr>
          <p:cNvPr id="35" name="TextBox 34">
            <a:extLst>
              <a:ext uri="{FF2B5EF4-FFF2-40B4-BE49-F238E27FC236}">
                <a16:creationId xmlns:a16="http://schemas.microsoft.com/office/drawing/2014/main" id="{12B42A1D-8590-9129-A3E6-124D5E2D385F}"/>
              </a:ext>
            </a:extLst>
          </p:cNvPr>
          <p:cNvSpPr txBox="1"/>
          <p:nvPr/>
        </p:nvSpPr>
        <p:spPr>
          <a:xfrm>
            <a:off x="7905857" y="1350859"/>
            <a:ext cx="2409356" cy="400110"/>
          </a:xfrm>
          <a:prstGeom prst="rect">
            <a:avLst/>
          </a:prstGeom>
          <a:noFill/>
        </p:spPr>
        <p:txBody>
          <a:bodyPr wrap="square" rtlCol="0">
            <a:spAutoFit/>
          </a:bodyPr>
          <a:lstStyle/>
          <a:p>
            <a:pPr algn="ctr"/>
            <a:r>
              <a:rPr lang="en-US" sz="2000" dirty="0">
                <a:solidFill>
                  <a:prstClr val="black"/>
                </a:solidFill>
                <a:latin typeface="Calibri" panose="020F0502020204030204"/>
              </a:rPr>
              <a:t>Cloud Optimized</a:t>
            </a:r>
          </a:p>
        </p:txBody>
      </p:sp>
      <p:cxnSp>
        <p:nvCxnSpPr>
          <p:cNvPr id="36" name="Straight Connector 35">
            <a:extLst>
              <a:ext uri="{FF2B5EF4-FFF2-40B4-BE49-F238E27FC236}">
                <a16:creationId xmlns:a16="http://schemas.microsoft.com/office/drawing/2014/main" id="{4B659F7C-AF4C-6FD5-412B-9F0AB308C5CD}"/>
              </a:ext>
            </a:extLst>
          </p:cNvPr>
          <p:cNvCxnSpPr>
            <a:cxnSpLocks/>
          </p:cNvCxnSpPr>
          <p:nvPr/>
        </p:nvCxnSpPr>
        <p:spPr>
          <a:xfrm>
            <a:off x="4254829" y="1212856"/>
            <a:ext cx="0" cy="1005840"/>
          </a:xfrm>
          <a:prstGeom prst="line">
            <a:avLst/>
          </a:prstGeom>
          <a:noFill/>
          <a:ln w="19050" cap="flat" cmpd="sng" algn="ctr">
            <a:solidFill>
              <a:srgbClr val="2F528F">
                <a:alpha val="75000"/>
              </a:srgbClr>
            </a:solidFill>
            <a:prstDash val="solid"/>
            <a:miter lim="800000"/>
          </a:ln>
          <a:effectLst/>
        </p:spPr>
      </p:cxnSp>
      <p:cxnSp>
        <p:nvCxnSpPr>
          <p:cNvPr id="37" name="Straight Connector 36">
            <a:extLst>
              <a:ext uri="{FF2B5EF4-FFF2-40B4-BE49-F238E27FC236}">
                <a16:creationId xmlns:a16="http://schemas.microsoft.com/office/drawing/2014/main" id="{9AE4E0A9-C3F1-F5AC-E0AA-5319B218E0D3}"/>
              </a:ext>
            </a:extLst>
          </p:cNvPr>
          <p:cNvCxnSpPr/>
          <p:nvPr/>
        </p:nvCxnSpPr>
        <p:spPr>
          <a:xfrm>
            <a:off x="7453644" y="1212856"/>
            <a:ext cx="0" cy="1005840"/>
          </a:xfrm>
          <a:prstGeom prst="line">
            <a:avLst/>
          </a:prstGeom>
          <a:noFill/>
          <a:ln w="19050" cap="flat" cmpd="sng" algn="ctr">
            <a:solidFill>
              <a:srgbClr val="2F528F">
                <a:alpha val="75000"/>
              </a:srgbClr>
            </a:solidFill>
            <a:prstDash val="solid"/>
            <a:miter lim="800000"/>
          </a:ln>
          <a:effectLst/>
        </p:spPr>
      </p:cxnSp>
      <p:sp>
        <p:nvSpPr>
          <p:cNvPr id="38" name="TextBox 37">
            <a:extLst>
              <a:ext uri="{FF2B5EF4-FFF2-40B4-BE49-F238E27FC236}">
                <a16:creationId xmlns:a16="http://schemas.microsoft.com/office/drawing/2014/main" id="{D38FD7AA-E9FD-3634-A2A0-C3FAF94CBAF3}"/>
              </a:ext>
            </a:extLst>
          </p:cNvPr>
          <p:cNvSpPr txBox="1"/>
          <p:nvPr/>
        </p:nvSpPr>
        <p:spPr>
          <a:xfrm>
            <a:off x="7373899" y="2988501"/>
            <a:ext cx="853526" cy="415498"/>
          </a:xfrm>
          <a:prstGeom prst="rect">
            <a:avLst/>
          </a:prstGeom>
          <a:noFill/>
        </p:spPr>
        <p:txBody>
          <a:bodyPr wrap="square" rtlCol="0">
            <a:spAutoFit/>
          </a:bodyPr>
          <a:lstStyle/>
          <a:p>
            <a:pPr algn="ctr"/>
            <a:r>
              <a:rPr lang="en-US" sz="1050" dirty="0">
                <a:solidFill>
                  <a:prstClr val="black"/>
                </a:solidFill>
                <a:latin typeface="Calibri" panose="020F0502020204030204"/>
              </a:rPr>
              <a:t>Built-in COOP</a:t>
            </a:r>
          </a:p>
        </p:txBody>
      </p:sp>
      <p:sp>
        <p:nvSpPr>
          <p:cNvPr id="39" name="TextBox 38">
            <a:extLst>
              <a:ext uri="{FF2B5EF4-FFF2-40B4-BE49-F238E27FC236}">
                <a16:creationId xmlns:a16="http://schemas.microsoft.com/office/drawing/2014/main" id="{2AE1B517-E227-CDDE-4B28-FB85E0DA43DA}"/>
              </a:ext>
            </a:extLst>
          </p:cNvPr>
          <p:cNvSpPr txBox="1"/>
          <p:nvPr/>
        </p:nvSpPr>
        <p:spPr>
          <a:xfrm>
            <a:off x="9692410" y="3078990"/>
            <a:ext cx="853526" cy="577081"/>
          </a:xfrm>
          <a:prstGeom prst="rect">
            <a:avLst/>
          </a:prstGeom>
          <a:noFill/>
        </p:spPr>
        <p:txBody>
          <a:bodyPr wrap="square" rtlCol="0">
            <a:spAutoFit/>
          </a:bodyPr>
          <a:lstStyle/>
          <a:p>
            <a:pPr algn="ctr"/>
            <a:r>
              <a:rPr lang="en-US" sz="1050" dirty="0">
                <a:solidFill>
                  <a:prstClr val="black"/>
                </a:solidFill>
                <a:latin typeface="Calibri" panose="020F0502020204030204"/>
              </a:rPr>
              <a:t>More</a:t>
            </a:r>
          </a:p>
          <a:p>
            <a:pPr algn="ctr"/>
            <a:r>
              <a:rPr lang="en-US" sz="1050" dirty="0">
                <a:solidFill>
                  <a:prstClr val="black"/>
                </a:solidFill>
                <a:latin typeface="Calibri" panose="020F0502020204030204"/>
              </a:rPr>
              <a:t>Web Apps</a:t>
            </a:r>
          </a:p>
          <a:p>
            <a:pPr algn="ctr"/>
            <a:endParaRPr lang="en-US" sz="1050" dirty="0">
              <a:solidFill>
                <a:prstClr val="black"/>
              </a:solidFill>
              <a:latin typeface="Calibri" panose="020F0502020204030204"/>
            </a:endParaRPr>
          </a:p>
        </p:txBody>
      </p:sp>
      <p:cxnSp>
        <p:nvCxnSpPr>
          <p:cNvPr id="40" name="Straight Arrow Connector 39">
            <a:extLst>
              <a:ext uri="{FF2B5EF4-FFF2-40B4-BE49-F238E27FC236}">
                <a16:creationId xmlns:a16="http://schemas.microsoft.com/office/drawing/2014/main" id="{AE5844BD-F924-AB3A-A4ED-0F494F89D6E6}"/>
              </a:ext>
            </a:extLst>
          </p:cNvPr>
          <p:cNvCxnSpPr>
            <a:stCxn id="16" idx="0"/>
            <a:endCxn id="7" idx="2"/>
          </p:cNvCxnSpPr>
          <p:nvPr/>
        </p:nvCxnSpPr>
        <p:spPr>
          <a:xfrm flipV="1">
            <a:off x="2028770" y="4350781"/>
            <a:ext cx="12362" cy="1254714"/>
          </a:xfrm>
          <a:prstGeom prst="straightConnector1">
            <a:avLst/>
          </a:prstGeom>
          <a:noFill/>
          <a:ln w="6350" cap="flat" cmpd="sng" algn="ctr">
            <a:solidFill>
              <a:srgbClr val="4472C4"/>
            </a:solidFill>
            <a:prstDash val="solid"/>
            <a:miter lim="800000"/>
            <a:headEnd type="stealth"/>
            <a:tailEnd type="stealth"/>
          </a:ln>
          <a:effectLst/>
        </p:spPr>
      </p:cxnSp>
      <p:cxnSp>
        <p:nvCxnSpPr>
          <p:cNvPr id="41" name="Straight Arrow Connector 40">
            <a:extLst>
              <a:ext uri="{FF2B5EF4-FFF2-40B4-BE49-F238E27FC236}">
                <a16:creationId xmlns:a16="http://schemas.microsoft.com/office/drawing/2014/main" id="{2DD5C778-DE70-F552-E7EA-2494ED6C4A9E}"/>
              </a:ext>
            </a:extLst>
          </p:cNvPr>
          <p:cNvCxnSpPr>
            <a:cxnSpLocks/>
            <a:stCxn id="17" idx="0"/>
            <a:endCxn id="8" idx="2"/>
          </p:cNvCxnSpPr>
          <p:nvPr/>
        </p:nvCxnSpPr>
        <p:spPr>
          <a:xfrm flipH="1" flipV="1">
            <a:off x="3550014" y="4350781"/>
            <a:ext cx="495" cy="1254714"/>
          </a:xfrm>
          <a:prstGeom prst="straightConnector1">
            <a:avLst/>
          </a:prstGeom>
          <a:noFill/>
          <a:ln w="6350" cap="flat" cmpd="sng" algn="ctr">
            <a:solidFill>
              <a:srgbClr val="4472C4"/>
            </a:solidFill>
            <a:prstDash val="solid"/>
            <a:miter lim="800000"/>
            <a:headEnd type="stealth"/>
            <a:tailEnd type="stealth"/>
          </a:ln>
          <a:effectLst/>
        </p:spPr>
      </p:cxnSp>
      <p:cxnSp>
        <p:nvCxnSpPr>
          <p:cNvPr id="42" name="Connector: Curved 41">
            <a:extLst>
              <a:ext uri="{FF2B5EF4-FFF2-40B4-BE49-F238E27FC236}">
                <a16:creationId xmlns:a16="http://schemas.microsoft.com/office/drawing/2014/main" id="{7880CACF-BB72-B297-EF85-861A66A390C4}"/>
              </a:ext>
            </a:extLst>
          </p:cNvPr>
          <p:cNvCxnSpPr>
            <a:cxnSpLocks/>
            <a:stCxn id="22" idx="0"/>
          </p:cNvCxnSpPr>
          <p:nvPr/>
        </p:nvCxnSpPr>
        <p:spPr>
          <a:xfrm rot="5400000" flipH="1" flipV="1">
            <a:off x="4911240" y="4934654"/>
            <a:ext cx="839147" cy="502537"/>
          </a:xfrm>
          <a:prstGeom prst="curvedConnector3">
            <a:avLst>
              <a:gd name="adj1" fmla="val 50000"/>
            </a:avLst>
          </a:prstGeom>
          <a:noFill/>
          <a:ln w="6350" cap="flat" cmpd="sng" algn="ctr">
            <a:solidFill>
              <a:srgbClr val="4472C4"/>
            </a:solidFill>
            <a:prstDash val="solid"/>
            <a:miter lim="800000"/>
            <a:headEnd type="stealth" w="med" len="med"/>
            <a:tailEnd type="none" w="med" len="med"/>
          </a:ln>
          <a:effectLst/>
        </p:spPr>
      </p:cxnSp>
      <p:cxnSp>
        <p:nvCxnSpPr>
          <p:cNvPr id="43" name="Connector: Curved 42">
            <a:extLst>
              <a:ext uri="{FF2B5EF4-FFF2-40B4-BE49-F238E27FC236}">
                <a16:creationId xmlns:a16="http://schemas.microsoft.com/office/drawing/2014/main" id="{54C86D89-810D-7231-1548-AA7189F0F6F3}"/>
              </a:ext>
            </a:extLst>
          </p:cNvPr>
          <p:cNvCxnSpPr>
            <a:cxnSpLocks/>
            <a:stCxn id="23" idx="0"/>
          </p:cNvCxnSpPr>
          <p:nvPr/>
        </p:nvCxnSpPr>
        <p:spPr>
          <a:xfrm rot="5400000" flipH="1" flipV="1">
            <a:off x="6492870" y="5047865"/>
            <a:ext cx="704435" cy="410826"/>
          </a:xfrm>
          <a:prstGeom prst="curvedConnector3">
            <a:avLst>
              <a:gd name="adj1" fmla="val 50000"/>
            </a:avLst>
          </a:prstGeom>
          <a:noFill/>
          <a:ln w="6350" cap="flat" cmpd="sng" algn="ctr">
            <a:solidFill>
              <a:srgbClr val="4472C4"/>
            </a:solidFill>
            <a:prstDash val="solid"/>
            <a:miter lim="800000"/>
            <a:headEnd type="stealth" w="med" len="med"/>
            <a:tailEnd type="stealth" w="med" len="med"/>
          </a:ln>
          <a:effectLst/>
        </p:spPr>
      </p:cxnSp>
      <p:cxnSp>
        <p:nvCxnSpPr>
          <p:cNvPr id="44" name="Straight Arrow Connector 43">
            <a:extLst>
              <a:ext uri="{FF2B5EF4-FFF2-40B4-BE49-F238E27FC236}">
                <a16:creationId xmlns:a16="http://schemas.microsoft.com/office/drawing/2014/main" id="{65010430-7486-7DE9-6976-B6966D222A05}"/>
              </a:ext>
            </a:extLst>
          </p:cNvPr>
          <p:cNvCxnSpPr>
            <a:cxnSpLocks/>
          </p:cNvCxnSpPr>
          <p:nvPr/>
        </p:nvCxnSpPr>
        <p:spPr>
          <a:xfrm flipH="1" flipV="1">
            <a:off x="8203706" y="4909449"/>
            <a:ext cx="68175" cy="704435"/>
          </a:xfrm>
          <a:prstGeom prst="straightConnector1">
            <a:avLst/>
          </a:prstGeom>
          <a:noFill/>
          <a:ln w="6350" cap="flat" cmpd="sng" algn="ctr">
            <a:solidFill>
              <a:srgbClr val="4472C4"/>
            </a:solidFill>
            <a:prstDash val="solid"/>
            <a:miter lim="800000"/>
            <a:headEnd type="arrow" w="med" len="med"/>
            <a:tailEnd type="none" w="med" len="med"/>
          </a:ln>
          <a:effectLst/>
        </p:spPr>
      </p:cxnSp>
      <p:sp>
        <p:nvSpPr>
          <p:cNvPr id="45" name="TextBox 44">
            <a:extLst>
              <a:ext uri="{FF2B5EF4-FFF2-40B4-BE49-F238E27FC236}">
                <a16:creationId xmlns:a16="http://schemas.microsoft.com/office/drawing/2014/main" id="{83447B0D-E55C-6B4A-19C8-5D29A04A6B42}"/>
              </a:ext>
            </a:extLst>
          </p:cNvPr>
          <p:cNvSpPr txBox="1"/>
          <p:nvPr/>
        </p:nvSpPr>
        <p:spPr>
          <a:xfrm>
            <a:off x="9880242" y="3543506"/>
            <a:ext cx="853526" cy="738664"/>
          </a:xfrm>
          <a:prstGeom prst="rect">
            <a:avLst/>
          </a:prstGeom>
          <a:noFill/>
        </p:spPr>
        <p:txBody>
          <a:bodyPr wrap="square" rtlCol="0">
            <a:spAutoFit/>
          </a:bodyPr>
          <a:lstStyle/>
          <a:p>
            <a:pPr algn="ctr"/>
            <a:r>
              <a:rPr lang="en-US" sz="1050" dirty="0">
                <a:solidFill>
                  <a:prstClr val="black"/>
                </a:solidFill>
                <a:latin typeface="Calibri" panose="020F0502020204030204"/>
              </a:rPr>
              <a:t>Data &amp;</a:t>
            </a:r>
          </a:p>
          <a:p>
            <a:pPr algn="ctr"/>
            <a:r>
              <a:rPr lang="en-US" sz="1050" dirty="0">
                <a:solidFill>
                  <a:prstClr val="black"/>
                </a:solidFill>
                <a:latin typeface="Calibri" panose="020F0502020204030204"/>
              </a:rPr>
              <a:t>Modeling</a:t>
            </a:r>
          </a:p>
          <a:p>
            <a:pPr algn="ctr"/>
            <a:r>
              <a:rPr lang="en-US" sz="1050" dirty="0">
                <a:solidFill>
                  <a:prstClr val="black"/>
                </a:solidFill>
                <a:latin typeface="Calibri" panose="020F0502020204030204"/>
              </a:rPr>
              <a:t>Dashboards</a:t>
            </a:r>
          </a:p>
          <a:p>
            <a:pPr algn="ctr"/>
            <a:endParaRPr lang="en-US" sz="1050" dirty="0">
              <a:solidFill>
                <a:prstClr val="black"/>
              </a:solidFill>
              <a:latin typeface="Calibri" panose="020F0502020204030204"/>
            </a:endParaRPr>
          </a:p>
        </p:txBody>
      </p:sp>
      <p:sp>
        <p:nvSpPr>
          <p:cNvPr id="46" name="TextBox 45">
            <a:extLst>
              <a:ext uri="{FF2B5EF4-FFF2-40B4-BE49-F238E27FC236}">
                <a16:creationId xmlns:a16="http://schemas.microsoft.com/office/drawing/2014/main" id="{305FF7E7-D48B-2F3C-A0EE-49E28FE59E5A}"/>
              </a:ext>
            </a:extLst>
          </p:cNvPr>
          <p:cNvSpPr txBox="1"/>
          <p:nvPr/>
        </p:nvSpPr>
        <p:spPr>
          <a:xfrm>
            <a:off x="5401903" y="3314076"/>
            <a:ext cx="887873" cy="253916"/>
          </a:xfrm>
          <a:prstGeom prst="rect">
            <a:avLst/>
          </a:prstGeom>
          <a:noFill/>
        </p:spPr>
        <p:txBody>
          <a:bodyPr wrap="square" rtlCol="0">
            <a:spAutoFit/>
          </a:bodyPr>
          <a:lstStyle/>
          <a:p>
            <a:pPr algn="ctr"/>
            <a:r>
              <a:rPr lang="en-US" sz="1050" dirty="0">
                <a:solidFill>
                  <a:prstClr val="black"/>
                </a:solidFill>
                <a:latin typeface="Calibri" panose="020F0502020204030204"/>
              </a:rPr>
              <a:t>Time Series</a:t>
            </a:r>
          </a:p>
        </p:txBody>
      </p:sp>
      <p:sp>
        <p:nvSpPr>
          <p:cNvPr id="47" name="Cylinder 46">
            <a:extLst>
              <a:ext uri="{FF2B5EF4-FFF2-40B4-BE49-F238E27FC236}">
                <a16:creationId xmlns:a16="http://schemas.microsoft.com/office/drawing/2014/main" id="{C2C69076-F67A-A74E-4301-D0E240A1C0D4}"/>
              </a:ext>
            </a:extLst>
          </p:cNvPr>
          <p:cNvSpPr/>
          <p:nvPr/>
        </p:nvSpPr>
        <p:spPr>
          <a:xfrm>
            <a:off x="6774373" y="3089587"/>
            <a:ext cx="258319" cy="584910"/>
          </a:xfrm>
          <a:prstGeom prst="can">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a:defRPr/>
            </a:pPr>
            <a:endParaRPr lang="en-US" kern="0" dirty="0">
              <a:solidFill>
                <a:prstClr val="black"/>
              </a:solidFill>
              <a:latin typeface="Calibri" panose="020F0502020204030204"/>
            </a:endParaRPr>
          </a:p>
        </p:txBody>
      </p:sp>
      <p:sp>
        <p:nvSpPr>
          <p:cNvPr id="48" name="Cylinder 47">
            <a:extLst>
              <a:ext uri="{FF2B5EF4-FFF2-40B4-BE49-F238E27FC236}">
                <a16:creationId xmlns:a16="http://schemas.microsoft.com/office/drawing/2014/main" id="{2341176D-1865-044A-312A-DD93BD3A84B7}"/>
              </a:ext>
            </a:extLst>
          </p:cNvPr>
          <p:cNvSpPr/>
          <p:nvPr/>
        </p:nvSpPr>
        <p:spPr>
          <a:xfrm>
            <a:off x="8824835" y="3389410"/>
            <a:ext cx="258319" cy="555889"/>
          </a:xfrm>
          <a:prstGeom prst="can">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a:defRPr/>
            </a:pPr>
            <a:endParaRPr lang="en-US" kern="0" dirty="0">
              <a:solidFill>
                <a:prstClr val="black"/>
              </a:solidFill>
              <a:latin typeface="Calibri" panose="020F0502020204030204"/>
            </a:endParaRPr>
          </a:p>
        </p:txBody>
      </p:sp>
      <p:sp>
        <p:nvSpPr>
          <p:cNvPr id="49" name="Cylinder 48">
            <a:extLst>
              <a:ext uri="{FF2B5EF4-FFF2-40B4-BE49-F238E27FC236}">
                <a16:creationId xmlns:a16="http://schemas.microsoft.com/office/drawing/2014/main" id="{853EBE0E-EA5C-C4EE-3E67-447BF7547453}"/>
              </a:ext>
            </a:extLst>
          </p:cNvPr>
          <p:cNvSpPr/>
          <p:nvPr/>
        </p:nvSpPr>
        <p:spPr>
          <a:xfrm>
            <a:off x="9127646" y="3387246"/>
            <a:ext cx="258319" cy="555889"/>
          </a:xfrm>
          <a:prstGeom prst="can">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a:defRPr/>
            </a:pPr>
            <a:endParaRPr lang="en-US" kern="0" dirty="0">
              <a:solidFill>
                <a:prstClr val="black"/>
              </a:solidFill>
              <a:latin typeface="Calibri" panose="020F0502020204030204"/>
            </a:endParaRPr>
          </a:p>
        </p:txBody>
      </p:sp>
      <p:sp>
        <p:nvSpPr>
          <p:cNvPr id="50" name="TextBox 49">
            <a:extLst>
              <a:ext uri="{FF2B5EF4-FFF2-40B4-BE49-F238E27FC236}">
                <a16:creationId xmlns:a16="http://schemas.microsoft.com/office/drawing/2014/main" id="{A5D261E2-00BF-9547-1DB3-542A10BA73B6}"/>
              </a:ext>
            </a:extLst>
          </p:cNvPr>
          <p:cNvSpPr txBox="1"/>
          <p:nvPr/>
        </p:nvSpPr>
        <p:spPr>
          <a:xfrm>
            <a:off x="6807646" y="2344558"/>
            <a:ext cx="1407501" cy="369332"/>
          </a:xfrm>
          <a:prstGeom prst="rect">
            <a:avLst/>
          </a:prstGeom>
          <a:noFill/>
        </p:spPr>
        <p:txBody>
          <a:bodyPr wrap="none" rtlCol="0">
            <a:spAutoFit/>
          </a:bodyPr>
          <a:lstStyle/>
          <a:p>
            <a:r>
              <a:rPr lang="en-US" dirty="0">
                <a:solidFill>
                  <a:prstClr val="black"/>
                </a:solidFill>
                <a:latin typeface="Calibri" panose="020F0502020204030204"/>
              </a:rPr>
              <a:t>CWBI CLOUD</a:t>
            </a:r>
          </a:p>
        </p:txBody>
      </p:sp>
      <p:sp>
        <p:nvSpPr>
          <p:cNvPr id="51" name="TextBox 50">
            <a:extLst>
              <a:ext uri="{FF2B5EF4-FFF2-40B4-BE49-F238E27FC236}">
                <a16:creationId xmlns:a16="http://schemas.microsoft.com/office/drawing/2014/main" id="{247B4F43-1405-7B9D-6777-914092E12659}"/>
              </a:ext>
            </a:extLst>
          </p:cNvPr>
          <p:cNvSpPr txBox="1"/>
          <p:nvPr/>
        </p:nvSpPr>
        <p:spPr>
          <a:xfrm>
            <a:off x="6899525" y="3614339"/>
            <a:ext cx="1077539" cy="369332"/>
          </a:xfrm>
          <a:prstGeom prst="rect">
            <a:avLst/>
          </a:prstGeom>
          <a:noFill/>
        </p:spPr>
        <p:txBody>
          <a:bodyPr wrap="none" rtlCol="0">
            <a:spAutoFit/>
          </a:bodyPr>
          <a:lstStyle/>
          <a:p>
            <a:r>
              <a:rPr lang="en-US" sz="1050" dirty="0">
                <a:solidFill>
                  <a:prstClr val="black"/>
                </a:solidFill>
                <a:latin typeface="Calibri" panose="020F0502020204030204"/>
              </a:rPr>
              <a:t>Data</a:t>
            </a:r>
            <a:r>
              <a:rPr lang="en-US" dirty="0">
                <a:solidFill>
                  <a:prstClr val="black"/>
                </a:solidFill>
                <a:latin typeface="Calibri" panose="020F0502020204030204"/>
              </a:rPr>
              <a:t> </a:t>
            </a:r>
            <a:r>
              <a:rPr lang="en-US" sz="1050" dirty="0">
                <a:solidFill>
                  <a:prstClr val="black"/>
                </a:solidFill>
                <a:latin typeface="Calibri" panose="020F0502020204030204"/>
              </a:rPr>
              <a:t>processing</a:t>
            </a:r>
          </a:p>
        </p:txBody>
      </p:sp>
      <p:cxnSp>
        <p:nvCxnSpPr>
          <p:cNvPr id="52" name="Straight Arrow Connector 51">
            <a:extLst>
              <a:ext uri="{FF2B5EF4-FFF2-40B4-BE49-F238E27FC236}">
                <a16:creationId xmlns:a16="http://schemas.microsoft.com/office/drawing/2014/main" id="{BB3D613F-F93F-FA6A-448F-8FFBC3875E10}"/>
              </a:ext>
            </a:extLst>
          </p:cNvPr>
          <p:cNvCxnSpPr>
            <a:cxnSpLocks/>
            <a:stCxn id="27" idx="0"/>
          </p:cNvCxnSpPr>
          <p:nvPr/>
        </p:nvCxnSpPr>
        <p:spPr>
          <a:xfrm flipH="1" flipV="1">
            <a:off x="8203706" y="4918478"/>
            <a:ext cx="68175" cy="687017"/>
          </a:xfrm>
          <a:prstGeom prst="straightConnector1">
            <a:avLst/>
          </a:prstGeom>
          <a:noFill/>
          <a:ln w="6350" cap="flat" cmpd="sng" algn="ctr">
            <a:solidFill>
              <a:srgbClr val="4472C4"/>
            </a:solidFill>
            <a:prstDash val="solid"/>
            <a:miter lim="800000"/>
            <a:headEnd type="stealth" w="med" len="med"/>
            <a:tailEnd type="stealth" w="med" len="med"/>
          </a:ln>
          <a:effectLst/>
        </p:spPr>
      </p:cxnSp>
      <p:sp>
        <p:nvSpPr>
          <p:cNvPr id="53" name="TextBox 52">
            <a:extLst>
              <a:ext uri="{FF2B5EF4-FFF2-40B4-BE49-F238E27FC236}">
                <a16:creationId xmlns:a16="http://schemas.microsoft.com/office/drawing/2014/main" id="{F8B83FA8-C2EE-F7F5-EB94-639B3823EABB}"/>
              </a:ext>
            </a:extLst>
          </p:cNvPr>
          <p:cNvSpPr txBox="1"/>
          <p:nvPr/>
        </p:nvSpPr>
        <p:spPr>
          <a:xfrm rot="16200000">
            <a:off x="8502797" y="3573616"/>
            <a:ext cx="883760" cy="253916"/>
          </a:xfrm>
          <a:prstGeom prst="rect">
            <a:avLst/>
          </a:prstGeom>
          <a:noFill/>
        </p:spPr>
        <p:txBody>
          <a:bodyPr wrap="square" rtlCol="0">
            <a:spAutoFit/>
          </a:bodyPr>
          <a:lstStyle/>
          <a:p>
            <a:pPr algn="ctr"/>
            <a:r>
              <a:rPr lang="en-US" sz="1050" dirty="0">
                <a:solidFill>
                  <a:prstClr val="black"/>
                </a:solidFill>
                <a:latin typeface="Calibri" panose="020F0502020204030204"/>
              </a:rPr>
              <a:t>Postgres</a:t>
            </a:r>
          </a:p>
        </p:txBody>
      </p:sp>
      <p:sp>
        <p:nvSpPr>
          <p:cNvPr id="54" name="TextBox 53">
            <a:extLst>
              <a:ext uri="{FF2B5EF4-FFF2-40B4-BE49-F238E27FC236}">
                <a16:creationId xmlns:a16="http://schemas.microsoft.com/office/drawing/2014/main" id="{FAF67110-B834-EBCC-FA8D-528A9ECC9DA7}"/>
              </a:ext>
            </a:extLst>
          </p:cNvPr>
          <p:cNvSpPr txBox="1"/>
          <p:nvPr/>
        </p:nvSpPr>
        <p:spPr>
          <a:xfrm rot="16200000">
            <a:off x="6457326" y="3299595"/>
            <a:ext cx="883760" cy="253916"/>
          </a:xfrm>
          <a:prstGeom prst="rect">
            <a:avLst/>
          </a:prstGeom>
          <a:noFill/>
        </p:spPr>
        <p:txBody>
          <a:bodyPr wrap="square" rtlCol="0">
            <a:spAutoFit/>
          </a:bodyPr>
          <a:lstStyle/>
          <a:p>
            <a:pPr algn="ctr"/>
            <a:r>
              <a:rPr lang="en-US" sz="1050" dirty="0">
                <a:solidFill>
                  <a:prstClr val="black"/>
                </a:solidFill>
                <a:latin typeface="Calibri" panose="020F0502020204030204"/>
              </a:rPr>
              <a:t>Postgres</a:t>
            </a:r>
          </a:p>
        </p:txBody>
      </p:sp>
      <p:sp>
        <p:nvSpPr>
          <p:cNvPr id="55" name="TextBox 54">
            <a:extLst>
              <a:ext uri="{FF2B5EF4-FFF2-40B4-BE49-F238E27FC236}">
                <a16:creationId xmlns:a16="http://schemas.microsoft.com/office/drawing/2014/main" id="{A89FD12E-71FD-BF87-0DFF-FC8729B4277E}"/>
              </a:ext>
            </a:extLst>
          </p:cNvPr>
          <p:cNvSpPr txBox="1"/>
          <p:nvPr/>
        </p:nvSpPr>
        <p:spPr>
          <a:xfrm rot="16200000">
            <a:off x="8808365" y="3573644"/>
            <a:ext cx="883760" cy="253916"/>
          </a:xfrm>
          <a:prstGeom prst="rect">
            <a:avLst/>
          </a:prstGeom>
          <a:noFill/>
        </p:spPr>
        <p:txBody>
          <a:bodyPr wrap="square" rtlCol="0">
            <a:spAutoFit/>
          </a:bodyPr>
          <a:lstStyle/>
          <a:p>
            <a:pPr algn="ctr"/>
            <a:r>
              <a:rPr lang="en-US" sz="1050" dirty="0">
                <a:solidFill>
                  <a:prstClr val="black"/>
                </a:solidFill>
                <a:latin typeface="Calibri" panose="020F0502020204030204"/>
              </a:rPr>
              <a:t>TBD</a:t>
            </a:r>
          </a:p>
        </p:txBody>
      </p:sp>
      <p:pic>
        <p:nvPicPr>
          <p:cNvPr id="56" name="Graphic 55" descr="Laptop outline">
            <a:extLst>
              <a:ext uri="{FF2B5EF4-FFF2-40B4-BE49-F238E27FC236}">
                <a16:creationId xmlns:a16="http://schemas.microsoft.com/office/drawing/2014/main" id="{725CEBE5-5805-182A-E51E-41BB0FA77B7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959679" y="5641493"/>
            <a:ext cx="914400" cy="914400"/>
          </a:xfrm>
          <a:prstGeom prst="rect">
            <a:avLst/>
          </a:prstGeom>
        </p:spPr>
      </p:pic>
      <p:sp>
        <p:nvSpPr>
          <p:cNvPr id="57" name="TextBox 56">
            <a:extLst>
              <a:ext uri="{FF2B5EF4-FFF2-40B4-BE49-F238E27FC236}">
                <a16:creationId xmlns:a16="http://schemas.microsoft.com/office/drawing/2014/main" id="{8E543C60-0C52-DB2A-9768-BAC73FEA2097}"/>
              </a:ext>
            </a:extLst>
          </p:cNvPr>
          <p:cNvSpPr txBox="1"/>
          <p:nvPr/>
        </p:nvSpPr>
        <p:spPr>
          <a:xfrm>
            <a:off x="10043395" y="5848645"/>
            <a:ext cx="732048" cy="415498"/>
          </a:xfrm>
          <a:prstGeom prst="rect">
            <a:avLst/>
          </a:prstGeom>
          <a:noFill/>
        </p:spPr>
        <p:txBody>
          <a:bodyPr wrap="square" rtlCol="0">
            <a:spAutoFit/>
          </a:bodyPr>
          <a:lstStyle/>
          <a:p>
            <a:pPr algn="ctr"/>
            <a:r>
              <a:rPr lang="en-US" sz="1050" dirty="0">
                <a:solidFill>
                  <a:prstClr val="black"/>
                </a:solidFill>
                <a:latin typeface="Calibri" panose="020F0502020204030204"/>
              </a:rPr>
              <a:t>CAVI </a:t>
            </a:r>
            <a:r>
              <a:rPr lang="en-US" sz="900" dirty="0">
                <a:solidFill>
                  <a:prstClr val="black"/>
                </a:solidFill>
                <a:latin typeface="Calibri" panose="020F0502020204030204"/>
              </a:rPr>
              <a:t>&amp;</a:t>
            </a:r>
            <a:r>
              <a:rPr lang="en-US" sz="1050" dirty="0">
                <a:solidFill>
                  <a:prstClr val="black"/>
                </a:solidFill>
                <a:latin typeface="Calibri" panose="020F0502020204030204"/>
              </a:rPr>
              <a:t>/or Browser</a:t>
            </a:r>
          </a:p>
        </p:txBody>
      </p:sp>
      <p:sp>
        <p:nvSpPr>
          <p:cNvPr id="58" name="TextBox 57">
            <a:extLst>
              <a:ext uri="{FF2B5EF4-FFF2-40B4-BE49-F238E27FC236}">
                <a16:creationId xmlns:a16="http://schemas.microsoft.com/office/drawing/2014/main" id="{C98B4A41-4A23-F997-46E1-6A4D53762F82}"/>
              </a:ext>
            </a:extLst>
          </p:cNvPr>
          <p:cNvSpPr txBox="1"/>
          <p:nvPr/>
        </p:nvSpPr>
        <p:spPr>
          <a:xfrm>
            <a:off x="10050830"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a:t>
            </a:r>
          </a:p>
        </p:txBody>
      </p:sp>
      <p:cxnSp>
        <p:nvCxnSpPr>
          <p:cNvPr id="59" name="Straight Arrow Connector 58">
            <a:extLst>
              <a:ext uri="{FF2B5EF4-FFF2-40B4-BE49-F238E27FC236}">
                <a16:creationId xmlns:a16="http://schemas.microsoft.com/office/drawing/2014/main" id="{0822A979-1C00-D18E-FDF2-BF94B66E92F3}"/>
              </a:ext>
            </a:extLst>
          </p:cNvPr>
          <p:cNvCxnSpPr>
            <a:cxnSpLocks/>
          </p:cNvCxnSpPr>
          <p:nvPr/>
        </p:nvCxnSpPr>
        <p:spPr>
          <a:xfrm flipH="1" flipV="1">
            <a:off x="10370954" y="4873451"/>
            <a:ext cx="68175" cy="704435"/>
          </a:xfrm>
          <a:prstGeom prst="straightConnector1">
            <a:avLst/>
          </a:prstGeom>
          <a:noFill/>
          <a:ln w="6350" cap="flat" cmpd="sng" algn="ctr">
            <a:solidFill>
              <a:srgbClr val="4472C4"/>
            </a:solidFill>
            <a:prstDash val="solid"/>
            <a:miter lim="800000"/>
            <a:headEnd type="arrow" w="med" len="med"/>
            <a:tailEnd type="none" w="med" len="med"/>
          </a:ln>
          <a:effectLst/>
        </p:spPr>
      </p:cxnSp>
      <p:cxnSp>
        <p:nvCxnSpPr>
          <p:cNvPr id="60" name="Straight Arrow Connector 59">
            <a:extLst>
              <a:ext uri="{FF2B5EF4-FFF2-40B4-BE49-F238E27FC236}">
                <a16:creationId xmlns:a16="http://schemas.microsoft.com/office/drawing/2014/main" id="{E52AB493-0173-BD22-3648-484845F5D554}"/>
              </a:ext>
            </a:extLst>
          </p:cNvPr>
          <p:cNvCxnSpPr>
            <a:cxnSpLocks/>
            <a:endCxn id="45" idx="2"/>
          </p:cNvCxnSpPr>
          <p:nvPr/>
        </p:nvCxnSpPr>
        <p:spPr>
          <a:xfrm flipH="1" flipV="1">
            <a:off x="10307005" y="4282170"/>
            <a:ext cx="132124" cy="1287327"/>
          </a:xfrm>
          <a:prstGeom prst="straightConnector1">
            <a:avLst/>
          </a:prstGeom>
          <a:noFill/>
          <a:ln w="6350" cap="flat" cmpd="sng" algn="ctr">
            <a:solidFill>
              <a:srgbClr val="4472C4"/>
            </a:solidFill>
            <a:prstDash val="solid"/>
            <a:miter lim="800000"/>
            <a:headEnd type="stealth" w="med" len="med"/>
            <a:tailEnd type="stealth" w="med" len="med"/>
          </a:ln>
          <a:effectLst/>
        </p:spPr>
      </p:cxnSp>
      <p:sp>
        <p:nvSpPr>
          <p:cNvPr id="61" name="TextBox 60">
            <a:extLst>
              <a:ext uri="{FF2B5EF4-FFF2-40B4-BE49-F238E27FC236}">
                <a16:creationId xmlns:a16="http://schemas.microsoft.com/office/drawing/2014/main" id="{343FAD9A-F2A0-8CD7-A342-9A39A82AB0B5}"/>
              </a:ext>
            </a:extLst>
          </p:cNvPr>
          <p:cNvSpPr txBox="1"/>
          <p:nvPr/>
        </p:nvSpPr>
        <p:spPr>
          <a:xfrm>
            <a:off x="7003558" y="3870978"/>
            <a:ext cx="1269899" cy="369332"/>
          </a:xfrm>
          <a:prstGeom prst="rect">
            <a:avLst/>
          </a:prstGeom>
          <a:noFill/>
        </p:spPr>
        <p:txBody>
          <a:bodyPr wrap="none" rtlCol="0">
            <a:spAutoFit/>
          </a:bodyPr>
          <a:lstStyle/>
          <a:p>
            <a:r>
              <a:rPr lang="en-US" sz="1050" dirty="0">
                <a:solidFill>
                  <a:prstClr val="black"/>
                </a:solidFill>
                <a:latin typeface="Calibri" panose="020F0502020204030204"/>
              </a:rPr>
              <a:t>Data</a:t>
            </a:r>
            <a:r>
              <a:rPr lang="en-US" dirty="0">
                <a:solidFill>
                  <a:prstClr val="black"/>
                </a:solidFill>
                <a:latin typeface="Calibri" panose="020F0502020204030204"/>
              </a:rPr>
              <a:t> </a:t>
            </a:r>
            <a:r>
              <a:rPr lang="en-US" sz="1050" dirty="0">
                <a:solidFill>
                  <a:prstClr val="black"/>
                </a:solidFill>
                <a:latin typeface="Calibri" panose="020F0502020204030204"/>
              </a:rPr>
              <a:t>Dissemination</a:t>
            </a:r>
          </a:p>
        </p:txBody>
      </p:sp>
      <p:sp>
        <p:nvSpPr>
          <p:cNvPr id="62" name="TextBox 61">
            <a:extLst>
              <a:ext uri="{FF2B5EF4-FFF2-40B4-BE49-F238E27FC236}">
                <a16:creationId xmlns:a16="http://schemas.microsoft.com/office/drawing/2014/main" id="{EF2794D5-2FCB-5A5C-C666-9E3C3BF290E3}"/>
              </a:ext>
            </a:extLst>
          </p:cNvPr>
          <p:cNvSpPr txBox="1"/>
          <p:nvPr/>
        </p:nvSpPr>
        <p:spPr>
          <a:xfrm>
            <a:off x="5494464" y="1703982"/>
            <a:ext cx="853526" cy="276999"/>
          </a:xfrm>
          <a:prstGeom prst="rect">
            <a:avLst/>
          </a:prstGeom>
          <a:noFill/>
        </p:spPr>
        <p:txBody>
          <a:bodyPr wrap="square" rtlCol="0">
            <a:spAutoFit/>
          </a:bodyPr>
          <a:lstStyle/>
          <a:p>
            <a:pPr algn="ctr"/>
            <a:r>
              <a:rPr lang="en-US" sz="1200" dirty="0">
                <a:solidFill>
                  <a:prstClr val="black"/>
                </a:solidFill>
                <a:latin typeface="Calibri" panose="020F0502020204030204"/>
              </a:rPr>
              <a:t>FY22-FY25</a:t>
            </a:r>
          </a:p>
        </p:txBody>
      </p:sp>
      <p:sp>
        <p:nvSpPr>
          <p:cNvPr id="63" name="TextBox 62">
            <a:extLst>
              <a:ext uri="{FF2B5EF4-FFF2-40B4-BE49-F238E27FC236}">
                <a16:creationId xmlns:a16="http://schemas.microsoft.com/office/drawing/2014/main" id="{60970E07-069B-F58B-8498-087710FF2496}"/>
              </a:ext>
            </a:extLst>
          </p:cNvPr>
          <p:cNvSpPr txBox="1"/>
          <p:nvPr/>
        </p:nvSpPr>
        <p:spPr>
          <a:xfrm>
            <a:off x="8736541" y="1706261"/>
            <a:ext cx="853526" cy="276999"/>
          </a:xfrm>
          <a:prstGeom prst="rect">
            <a:avLst/>
          </a:prstGeom>
          <a:noFill/>
        </p:spPr>
        <p:txBody>
          <a:bodyPr wrap="square" rtlCol="0">
            <a:spAutoFit/>
          </a:bodyPr>
          <a:lstStyle/>
          <a:p>
            <a:pPr algn="ctr"/>
            <a:r>
              <a:rPr lang="en-US" sz="1200" dirty="0">
                <a:solidFill>
                  <a:prstClr val="black"/>
                </a:solidFill>
                <a:latin typeface="Calibri" panose="020F0502020204030204"/>
              </a:rPr>
              <a:t>FY26-FY28</a:t>
            </a:r>
          </a:p>
        </p:txBody>
      </p:sp>
      <p:sp>
        <p:nvSpPr>
          <p:cNvPr id="64" name="Cylinder 63">
            <a:extLst>
              <a:ext uri="{FF2B5EF4-FFF2-40B4-BE49-F238E27FC236}">
                <a16:creationId xmlns:a16="http://schemas.microsoft.com/office/drawing/2014/main" id="{AA203CB9-A9F3-1B0F-EB00-FFB18E8B6D00}"/>
              </a:ext>
            </a:extLst>
          </p:cNvPr>
          <p:cNvSpPr/>
          <p:nvPr/>
        </p:nvSpPr>
        <p:spPr>
          <a:xfrm>
            <a:off x="2466053" y="2107233"/>
            <a:ext cx="647492" cy="614226"/>
          </a:xfrm>
          <a:prstGeom prst="can">
            <a:avLst/>
          </a:prstGeom>
          <a:solidFill>
            <a:sysClr val="window" lastClr="FFFFFF"/>
          </a:solidFill>
          <a:ln w="12700" cap="flat" cmpd="sng" algn="ctr">
            <a:solidFill>
              <a:srgbClr val="4472C4">
                <a:shade val="50000"/>
              </a:srgbClr>
            </a:solidFill>
            <a:prstDash val="solid"/>
            <a:miter lim="800000"/>
          </a:ln>
          <a:effectLst/>
        </p:spPr>
        <p:txBody>
          <a:bodyPr rtlCol="0" anchor="ctr"/>
          <a:lstStyle/>
          <a:p>
            <a:pPr algn="ctr">
              <a:defRPr/>
            </a:pPr>
            <a:r>
              <a:rPr lang="en-US" sz="1100" kern="0" dirty="0">
                <a:solidFill>
                  <a:srgbClr val="4472C4"/>
                </a:solidFill>
                <a:latin typeface="Calibri" panose="020F0502020204030204"/>
              </a:rPr>
              <a:t>CPC </a:t>
            </a:r>
          </a:p>
        </p:txBody>
      </p:sp>
      <p:cxnSp>
        <p:nvCxnSpPr>
          <p:cNvPr id="65" name="Straight Arrow Connector 64">
            <a:extLst>
              <a:ext uri="{FF2B5EF4-FFF2-40B4-BE49-F238E27FC236}">
                <a16:creationId xmlns:a16="http://schemas.microsoft.com/office/drawing/2014/main" id="{0D9A20A9-835C-13BC-2DCE-8EBA6955747F}"/>
              </a:ext>
            </a:extLst>
          </p:cNvPr>
          <p:cNvCxnSpPr>
            <a:cxnSpLocks/>
          </p:cNvCxnSpPr>
          <p:nvPr/>
        </p:nvCxnSpPr>
        <p:spPr>
          <a:xfrm flipV="1">
            <a:off x="2126448" y="2816811"/>
            <a:ext cx="395005" cy="228149"/>
          </a:xfrm>
          <a:prstGeom prst="straightConnector1">
            <a:avLst/>
          </a:prstGeom>
          <a:noFill/>
          <a:ln w="6350" cap="flat" cmpd="sng" algn="ctr">
            <a:solidFill>
              <a:srgbClr val="4472C4"/>
            </a:solidFill>
            <a:prstDash val="solid"/>
            <a:miter lim="800000"/>
            <a:headEnd type="none"/>
            <a:tailEnd type="stealth"/>
          </a:ln>
          <a:effectLst/>
        </p:spPr>
      </p:cxnSp>
      <p:cxnSp>
        <p:nvCxnSpPr>
          <p:cNvPr id="66" name="Straight Arrow Connector 65">
            <a:extLst>
              <a:ext uri="{FF2B5EF4-FFF2-40B4-BE49-F238E27FC236}">
                <a16:creationId xmlns:a16="http://schemas.microsoft.com/office/drawing/2014/main" id="{939D3A5A-D09F-3C99-221A-92C43B0EEC21}"/>
              </a:ext>
            </a:extLst>
          </p:cNvPr>
          <p:cNvCxnSpPr>
            <a:cxnSpLocks/>
          </p:cNvCxnSpPr>
          <p:nvPr/>
        </p:nvCxnSpPr>
        <p:spPr>
          <a:xfrm flipH="1" flipV="1">
            <a:off x="3041754" y="2822152"/>
            <a:ext cx="395005" cy="228149"/>
          </a:xfrm>
          <a:prstGeom prst="straightConnector1">
            <a:avLst/>
          </a:prstGeom>
          <a:noFill/>
          <a:ln w="6350" cap="flat" cmpd="sng" algn="ctr">
            <a:solidFill>
              <a:srgbClr val="4472C4"/>
            </a:solidFill>
            <a:prstDash val="solid"/>
            <a:miter lim="800000"/>
            <a:headEnd type="none"/>
            <a:tailEnd type="stealth"/>
          </a:ln>
          <a:effectLst/>
        </p:spPr>
      </p:cxnSp>
      <p:sp>
        <p:nvSpPr>
          <p:cNvPr id="67" name="TextBox 66">
            <a:extLst>
              <a:ext uri="{FF2B5EF4-FFF2-40B4-BE49-F238E27FC236}">
                <a16:creationId xmlns:a16="http://schemas.microsoft.com/office/drawing/2014/main" id="{F8EAC6C9-D357-5BB7-BC42-D75BA532DD16}"/>
              </a:ext>
            </a:extLst>
          </p:cNvPr>
          <p:cNvSpPr txBox="1"/>
          <p:nvPr/>
        </p:nvSpPr>
        <p:spPr>
          <a:xfrm>
            <a:off x="6899527" y="4428711"/>
            <a:ext cx="1032655" cy="253916"/>
          </a:xfrm>
          <a:prstGeom prst="rect">
            <a:avLst/>
          </a:prstGeom>
          <a:noFill/>
        </p:spPr>
        <p:txBody>
          <a:bodyPr wrap="none" rtlCol="0">
            <a:spAutoFit/>
          </a:bodyPr>
          <a:lstStyle/>
          <a:p>
            <a:r>
              <a:rPr lang="en-US" sz="1050" dirty="0">
                <a:solidFill>
                  <a:prstClr val="black"/>
                </a:solidFill>
                <a:latin typeface="Calibri" panose="020F0502020204030204"/>
              </a:rPr>
              <a:t>Cloud Compute</a:t>
            </a:r>
          </a:p>
        </p:txBody>
      </p:sp>
      <p:sp>
        <p:nvSpPr>
          <p:cNvPr id="68" name="TextBox 67">
            <a:extLst>
              <a:ext uri="{FF2B5EF4-FFF2-40B4-BE49-F238E27FC236}">
                <a16:creationId xmlns:a16="http://schemas.microsoft.com/office/drawing/2014/main" id="{7BD11953-8AC2-6CE6-9CFB-48D98BA0BD5D}"/>
              </a:ext>
            </a:extLst>
          </p:cNvPr>
          <p:cNvSpPr txBox="1"/>
          <p:nvPr/>
        </p:nvSpPr>
        <p:spPr>
          <a:xfrm>
            <a:off x="8022681" y="4210227"/>
            <a:ext cx="944489" cy="253916"/>
          </a:xfrm>
          <a:prstGeom prst="rect">
            <a:avLst/>
          </a:prstGeom>
          <a:noFill/>
        </p:spPr>
        <p:txBody>
          <a:bodyPr wrap="none" rtlCol="0">
            <a:spAutoFit/>
          </a:bodyPr>
          <a:lstStyle/>
          <a:p>
            <a:r>
              <a:rPr lang="en-US" sz="1050" dirty="0">
                <a:solidFill>
                  <a:prstClr val="black"/>
                </a:solidFill>
                <a:latin typeface="Calibri" panose="020F0502020204030204"/>
              </a:rPr>
              <a:t>Model Library</a:t>
            </a:r>
          </a:p>
        </p:txBody>
      </p:sp>
    </p:spTree>
    <p:extLst>
      <p:ext uri="{BB962C8B-B14F-4D97-AF65-F5344CB8AC3E}">
        <p14:creationId xmlns:p14="http://schemas.microsoft.com/office/powerpoint/2010/main" val="11384503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477328"/>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accent5">
                    <a:lumMod val="20000"/>
                    <a:lumOff val="80000"/>
                  </a:schemeClr>
                </a:solidFill>
                <a:hlinkClick r:id="rId3">
                  <a:extLst>
                    <a:ext uri="{A12FA001-AC4F-418D-AE19-62706E023703}">
                      <ahyp:hlinkClr xmlns:ahyp="http://schemas.microsoft.com/office/drawing/2018/hyperlinkcolor" val="tx"/>
                    </a:ext>
                  </a:extLst>
                </a:hlinkClick>
              </a:rPr>
              <a:t>https://usace.dps.mil/sites/KMP-WM/SitePages/Corps-Water-Management-System-(CWMS).aspx</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4">
                  <a:extLst>
                    <a:ext uri="{A12FA001-AC4F-418D-AE19-62706E023703}">
                      <ahyp:hlinkClr xmlns:ahyp="http://schemas.microsoft.com/office/drawing/2018/hyperlinkcolor" val="tx"/>
                    </a:ext>
                  </a:extLst>
                </a:hlinkClick>
              </a:rPr>
              <a:t>https://www.hec.usace.army.mil/confluence/cwmsdocs</a:t>
            </a:r>
            <a:r>
              <a:rPr lang="en-US" dirty="0">
                <a:solidFill>
                  <a:schemeClr val="accent5">
                    <a:lumMod val="20000"/>
                    <a:lumOff val="80000"/>
                  </a:schemeClr>
                </a:solidFill>
              </a:rPr>
              <a:t> </a:t>
            </a:r>
            <a:br>
              <a:rPr lang="en-US" dirty="0">
                <a:solidFill>
                  <a:schemeClr val="accent5">
                    <a:lumMod val="20000"/>
                    <a:lumOff val="80000"/>
                  </a:schemeClr>
                </a:solidFill>
              </a:rPr>
            </a:br>
            <a:endParaRPr lang="en-US" sz="600" dirty="0">
              <a:solidFill>
                <a:schemeClr val="accent5">
                  <a:lumMod val="20000"/>
                  <a:lumOff val="80000"/>
                </a:schemeClr>
              </a:solidFill>
            </a:endParaRPr>
          </a:p>
          <a:p>
            <a:pPr marL="285750" indent="-285750">
              <a:buFont typeface="Arial" panose="020B0604020202020204" pitchFamily="34" charset="0"/>
              <a:buChar char="•"/>
            </a:pPr>
            <a:r>
              <a:rPr lang="en-US" dirty="0">
                <a:solidFill>
                  <a:schemeClr val="accent5">
                    <a:lumMod val="20000"/>
                    <a:lumOff val="80000"/>
                  </a:schemeClr>
                </a:solidFill>
                <a:hlinkClick r:id="rId5">
                  <a:extLst>
                    <a:ext uri="{A12FA001-AC4F-418D-AE19-62706E023703}">
                      <ahyp:hlinkClr xmlns:ahyp="http://schemas.microsoft.com/office/drawing/2018/hyperlinkcolor" val="tx"/>
                    </a:ext>
                  </a:extLst>
                </a:hlinkClick>
              </a:rPr>
              <a:t>https://discourse.hecdev.net/c/cwms/5</a:t>
            </a:r>
            <a:r>
              <a:rPr lang="en-US" dirty="0">
                <a:solidFill>
                  <a:schemeClr val="accent5">
                    <a:lumMod val="20000"/>
                    <a:lumOff val="80000"/>
                  </a:schemeClr>
                </a:solidFill>
              </a:rPr>
              <a:t> </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6">
                  <a:extLst>
                    <a:ext uri="{A12FA001-AC4F-418D-AE19-62706E023703}">
                      <ahyp:hlinkClr xmlns:ahyp="http://schemas.microsoft.com/office/drawing/2018/hyperlinkcolor" val="tx"/>
                    </a:ext>
                  </a:extLst>
                </a:hlinkClick>
              </a:rPr>
              <a:t>TDL-CELRH-EC-GW-W-USACE CWMS Modeling | General | Microsoft Teams</a:t>
            </a:r>
            <a:r>
              <a:rPr lang="en-US" dirty="0">
                <a:solidFill>
                  <a:schemeClr val="accent5">
                    <a:lumMod val="20000"/>
                    <a:lumOff val="80000"/>
                  </a:schemeClr>
                </a:solidFill>
              </a:rPr>
              <a:t> </a:t>
            </a:r>
          </a:p>
        </p:txBody>
      </p:sp>
    </p:spTree>
    <p:extLst>
      <p:ext uri="{BB962C8B-B14F-4D97-AF65-F5344CB8AC3E}">
        <p14:creationId xmlns:p14="http://schemas.microsoft.com/office/powerpoint/2010/main" val="276065525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New in CWMS 3.4</a:t>
            </a:r>
          </a:p>
        </p:txBody>
      </p:sp>
      <p:sp>
        <p:nvSpPr>
          <p:cNvPr id="2" name="Text Placeholder 1">
            <a:extLst>
              <a:ext uri="{FF2B5EF4-FFF2-40B4-BE49-F238E27FC236}">
                <a16:creationId xmlns:a16="http://schemas.microsoft.com/office/drawing/2014/main" id="{000F299A-973A-D9CD-DA37-E8DF9DACB2E9}"/>
              </a:ext>
            </a:extLst>
          </p:cNvPr>
          <p:cNvSpPr>
            <a:spLocks noGrp="1"/>
          </p:cNvSpPr>
          <p:nvPr>
            <p:ph type="body" sz="quarter" idx="12"/>
          </p:nvPr>
        </p:nvSpPr>
        <p:spPr/>
        <p:txBody>
          <a:bodyPr/>
          <a:lstStyle/>
          <a:p>
            <a:r>
              <a:rPr lang="en-US" dirty="0"/>
              <a:t>CAVI and </a:t>
            </a:r>
            <a:r>
              <a:rPr lang="en-US" dirty="0" err="1"/>
              <a:t>CWMSVue</a:t>
            </a:r>
            <a:endParaRPr lang="en-US" dirty="0"/>
          </a:p>
        </p:txBody>
      </p:sp>
    </p:spTree>
    <p:extLst>
      <p:ext uri="{BB962C8B-B14F-4D97-AF65-F5344CB8AC3E}">
        <p14:creationId xmlns:p14="http://schemas.microsoft.com/office/powerpoint/2010/main" val="2022691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A974001-797C-D454-1E05-3D2BABFBB566}"/>
              </a:ext>
            </a:extLst>
          </p:cNvPr>
          <p:cNvSpPr>
            <a:spLocks noGrp="1"/>
          </p:cNvSpPr>
          <p:nvPr>
            <p:ph type="title"/>
          </p:nvPr>
        </p:nvSpPr>
        <p:spPr/>
        <p:txBody>
          <a:bodyPr/>
          <a:lstStyle/>
          <a:p>
            <a:r>
              <a:rPr lang="en-US" dirty="0"/>
              <a:t>CWMS 3.4 Software Package</a:t>
            </a:r>
          </a:p>
        </p:txBody>
      </p:sp>
      <p:pic>
        <p:nvPicPr>
          <p:cNvPr id="18" name="Picture 2">
            <a:extLst>
              <a:ext uri="{FF2B5EF4-FFF2-40B4-BE49-F238E27FC236}">
                <a16:creationId xmlns:a16="http://schemas.microsoft.com/office/drawing/2014/main" id="{1A57D222-34FE-7D71-6E09-D19806C5F9B2}"/>
              </a:ext>
            </a:extLst>
          </p:cNvPr>
          <p:cNvPicPr>
            <a:picLocks noChangeAspect="1" noChangeArrowheads="1"/>
          </p:cNvPicPr>
          <p:nvPr/>
        </p:nvPicPr>
        <p:blipFill>
          <a:blip r:embed="rId2" cstate="print"/>
          <a:srcRect/>
          <a:stretch>
            <a:fillRect/>
          </a:stretch>
        </p:blipFill>
        <p:spPr bwMode="auto">
          <a:xfrm>
            <a:off x="5591550" y="2340219"/>
            <a:ext cx="832919" cy="83291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9" name="Picture 2">
            <a:extLst>
              <a:ext uri="{FF2B5EF4-FFF2-40B4-BE49-F238E27FC236}">
                <a16:creationId xmlns:a16="http://schemas.microsoft.com/office/drawing/2014/main" id="{BA483CB0-86FC-11A5-6EB7-C09B57D5AD68}"/>
              </a:ext>
            </a:extLst>
          </p:cNvPr>
          <p:cNvPicPr>
            <a:picLocks noChangeAspect="1" noChangeArrowheads="1"/>
          </p:cNvPicPr>
          <p:nvPr/>
        </p:nvPicPr>
        <p:blipFill>
          <a:blip r:embed="rId3" cstate="print"/>
          <a:srcRect/>
          <a:stretch>
            <a:fillRect/>
          </a:stretch>
        </p:blipFill>
        <p:spPr bwMode="auto">
          <a:xfrm>
            <a:off x="7294741" y="2363911"/>
            <a:ext cx="832919" cy="83291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 name="Picture 6">
            <a:extLst>
              <a:ext uri="{FF2B5EF4-FFF2-40B4-BE49-F238E27FC236}">
                <a16:creationId xmlns:a16="http://schemas.microsoft.com/office/drawing/2014/main" id="{F2E36A44-540F-6316-0599-2543BC9CCF0A}"/>
              </a:ext>
            </a:extLst>
          </p:cNvPr>
          <p:cNvPicPr>
            <a:picLocks noChangeAspect="1" noChangeArrowheads="1"/>
          </p:cNvPicPr>
          <p:nvPr/>
        </p:nvPicPr>
        <p:blipFill>
          <a:blip r:embed="rId4" cstate="print"/>
          <a:srcRect/>
          <a:stretch>
            <a:fillRect/>
          </a:stretch>
        </p:blipFill>
        <p:spPr bwMode="auto">
          <a:xfrm>
            <a:off x="8997932" y="2362620"/>
            <a:ext cx="832918" cy="8342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1" name="Picture 7">
            <a:extLst>
              <a:ext uri="{FF2B5EF4-FFF2-40B4-BE49-F238E27FC236}">
                <a16:creationId xmlns:a16="http://schemas.microsoft.com/office/drawing/2014/main" id="{D62EC01B-EF28-0C73-6CFF-AB1C946C8666}"/>
              </a:ext>
            </a:extLst>
          </p:cNvPr>
          <p:cNvPicPr>
            <a:picLocks noChangeAspect="1" noChangeArrowheads="1"/>
          </p:cNvPicPr>
          <p:nvPr/>
        </p:nvPicPr>
        <p:blipFill>
          <a:blip r:embed="rId5" cstate="print"/>
          <a:srcRect/>
          <a:stretch>
            <a:fillRect/>
          </a:stretch>
        </p:blipFill>
        <p:spPr bwMode="auto">
          <a:xfrm>
            <a:off x="10598204" y="2348750"/>
            <a:ext cx="832918" cy="8790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2" name="Content Placeholder 11">
            <a:extLst>
              <a:ext uri="{FF2B5EF4-FFF2-40B4-BE49-F238E27FC236}">
                <a16:creationId xmlns:a16="http://schemas.microsoft.com/office/drawing/2014/main" id="{5232BAC8-1AD3-273E-6CDE-FC9DC8BBF659}"/>
              </a:ext>
            </a:extLst>
          </p:cNvPr>
          <p:cNvPicPr>
            <a:picLocks noChangeAspect="1"/>
          </p:cNvPicPr>
          <p:nvPr/>
        </p:nvPicPr>
        <p:blipFill>
          <a:blip r:embed="rId6"/>
          <a:stretch>
            <a:fillRect/>
          </a:stretch>
        </p:blipFill>
        <p:spPr bwMode="auto">
          <a:xfrm>
            <a:off x="3985887" y="2352442"/>
            <a:ext cx="832919" cy="832920"/>
          </a:xfrm>
          <a:prstGeom prst="roundRect">
            <a:avLst>
              <a:gd name="adj" fmla="val 16667"/>
            </a:avLst>
          </a:prstGeom>
          <a:solidFill>
            <a:schemeClr val="accent1">
              <a:tint val="40000"/>
              <a:hueOff val="0"/>
              <a:satOff val="0"/>
              <a:lumOff val="0"/>
            </a:schemeClr>
          </a:solidFill>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Rectangle: Rounded Corners 1">
            <a:extLst>
              <a:ext uri="{FF2B5EF4-FFF2-40B4-BE49-F238E27FC236}">
                <a16:creationId xmlns:a16="http://schemas.microsoft.com/office/drawing/2014/main" id="{5BAE6393-3400-1C32-0329-A4B86C1C2012}"/>
              </a:ext>
            </a:extLst>
          </p:cNvPr>
          <p:cNvSpPr/>
          <p:nvPr/>
        </p:nvSpPr>
        <p:spPr>
          <a:xfrm>
            <a:off x="3985887" y="3526055"/>
            <a:ext cx="832919" cy="511629"/>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2"/>
                </a:solidFill>
              </a:rPr>
              <a:t>3.3</a:t>
            </a:r>
          </a:p>
        </p:txBody>
      </p:sp>
      <p:sp>
        <p:nvSpPr>
          <p:cNvPr id="3" name="Rectangle: Rounded Corners 2">
            <a:extLst>
              <a:ext uri="{FF2B5EF4-FFF2-40B4-BE49-F238E27FC236}">
                <a16:creationId xmlns:a16="http://schemas.microsoft.com/office/drawing/2014/main" id="{D5464FEA-A187-92AA-6DCB-517ED5E6B77E}"/>
              </a:ext>
            </a:extLst>
          </p:cNvPr>
          <p:cNvSpPr/>
          <p:nvPr/>
        </p:nvSpPr>
        <p:spPr>
          <a:xfrm>
            <a:off x="5591549" y="3526055"/>
            <a:ext cx="832919" cy="511629"/>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2"/>
                </a:solidFill>
              </a:rPr>
              <a:t>4.12</a:t>
            </a:r>
          </a:p>
        </p:txBody>
      </p:sp>
      <p:sp>
        <p:nvSpPr>
          <p:cNvPr id="4" name="Rectangle: Rounded Corners 3">
            <a:extLst>
              <a:ext uri="{FF2B5EF4-FFF2-40B4-BE49-F238E27FC236}">
                <a16:creationId xmlns:a16="http://schemas.microsoft.com/office/drawing/2014/main" id="{4F6D1916-7295-10A0-F8FD-5FBF099A9CCD}"/>
              </a:ext>
            </a:extLst>
          </p:cNvPr>
          <p:cNvSpPr/>
          <p:nvPr/>
        </p:nvSpPr>
        <p:spPr>
          <a:xfrm>
            <a:off x="7199219" y="3526055"/>
            <a:ext cx="1031358" cy="511629"/>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2"/>
                </a:solidFill>
              </a:rPr>
              <a:t>3.5.1</a:t>
            </a:r>
          </a:p>
        </p:txBody>
      </p:sp>
      <p:sp>
        <p:nvSpPr>
          <p:cNvPr id="6" name="Rectangle: Rounded Corners 5">
            <a:extLst>
              <a:ext uri="{FF2B5EF4-FFF2-40B4-BE49-F238E27FC236}">
                <a16:creationId xmlns:a16="http://schemas.microsoft.com/office/drawing/2014/main" id="{3B2EAE13-9F9C-3E9A-5F7F-C36A96361324}"/>
              </a:ext>
            </a:extLst>
          </p:cNvPr>
          <p:cNvSpPr/>
          <p:nvPr/>
        </p:nvSpPr>
        <p:spPr>
          <a:xfrm>
            <a:off x="8997931" y="3526055"/>
            <a:ext cx="832919" cy="511629"/>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2"/>
                </a:solidFill>
              </a:rPr>
              <a:t>6.5</a:t>
            </a:r>
          </a:p>
        </p:txBody>
      </p:sp>
      <p:sp>
        <p:nvSpPr>
          <p:cNvPr id="7" name="Rectangle: Rounded Corners 6">
            <a:extLst>
              <a:ext uri="{FF2B5EF4-FFF2-40B4-BE49-F238E27FC236}">
                <a16:creationId xmlns:a16="http://schemas.microsoft.com/office/drawing/2014/main" id="{AFC98FC1-4DAE-9123-55D2-EF36BEDBEE16}"/>
              </a:ext>
            </a:extLst>
          </p:cNvPr>
          <p:cNvSpPr/>
          <p:nvPr/>
        </p:nvSpPr>
        <p:spPr>
          <a:xfrm>
            <a:off x="10598204" y="3526055"/>
            <a:ext cx="807043" cy="511629"/>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2"/>
                </a:solidFill>
              </a:rPr>
              <a:t>3.4</a:t>
            </a:r>
          </a:p>
        </p:txBody>
      </p:sp>
      <p:pic>
        <p:nvPicPr>
          <p:cNvPr id="9" name="Picture 8">
            <a:extLst>
              <a:ext uri="{FF2B5EF4-FFF2-40B4-BE49-F238E27FC236}">
                <a16:creationId xmlns:a16="http://schemas.microsoft.com/office/drawing/2014/main" id="{2B4C6900-36A8-7B99-4D7A-C365FE6430AD}"/>
              </a:ext>
            </a:extLst>
          </p:cNvPr>
          <p:cNvPicPr>
            <a:picLocks noChangeAspect="1"/>
          </p:cNvPicPr>
          <p:nvPr/>
        </p:nvPicPr>
        <p:blipFill>
          <a:blip r:embed="rId7"/>
          <a:stretch>
            <a:fillRect/>
          </a:stretch>
        </p:blipFill>
        <p:spPr>
          <a:xfrm>
            <a:off x="2359519" y="2357487"/>
            <a:ext cx="851617" cy="8615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Picture 11" descr="Icon&#10;&#10;Description automatically generated">
            <a:extLst>
              <a:ext uri="{FF2B5EF4-FFF2-40B4-BE49-F238E27FC236}">
                <a16:creationId xmlns:a16="http://schemas.microsoft.com/office/drawing/2014/main" id="{00CF0207-B37B-B21B-F9A3-4BB7166B6568}"/>
              </a:ext>
            </a:extLst>
          </p:cNvPr>
          <p:cNvPicPr>
            <a:picLocks noChangeAspect="1"/>
          </p:cNvPicPr>
          <p:nvPr/>
        </p:nvPicPr>
        <p:blipFill>
          <a:blip r:embed="rId8"/>
          <a:stretch>
            <a:fillRect/>
          </a:stretch>
        </p:blipFill>
        <p:spPr>
          <a:xfrm>
            <a:off x="747853" y="2362619"/>
            <a:ext cx="834211" cy="8342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3" name="Rectangle: Rounded Corners 12">
            <a:extLst>
              <a:ext uri="{FF2B5EF4-FFF2-40B4-BE49-F238E27FC236}">
                <a16:creationId xmlns:a16="http://schemas.microsoft.com/office/drawing/2014/main" id="{BC56667F-3E55-1B83-0415-3E60E3AEA308}"/>
              </a:ext>
            </a:extLst>
          </p:cNvPr>
          <p:cNvSpPr/>
          <p:nvPr/>
        </p:nvSpPr>
        <p:spPr>
          <a:xfrm>
            <a:off x="2359519" y="3558189"/>
            <a:ext cx="832919" cy="511629"/>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2"/>
                </a:solidFill>
              </a:rPr>
              <a:t>3.4</a:t>
            </a:r>
          </a:p>
        </p:txBody>
      </p:sp>
      <p:sp>
        <p:nvSpPr>
          <p:cNvPr id="14" name="Rectangle: Rounded Corners 13">
            <a:extLst>
              <a:ext uri="{FF2B5EF4-FFF2-40B4-BE49-F238E27FC236}">
                <a16:creationId xmlns:a16="http://schemas.microsoft.com/office/drawing/2014/main" id="{77555D3C-DD4A-28B8-23A0-7955A6C7621C}"/>
              </a:ext>
            </a:extLst>
          </p:cNvPr>
          <p:cNvSpPr/>
          <p:nvPr/>
        </p:nvSpPr>
        <p:spPr>
          <a:xfrm>
            <a:off x="747853" y="3535974"/>
            <a:ext cx="832919" cy="511629"/>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2"/>
                </a:solidFill>
              </a:rPr>
              <a:t>3.4</a:t>
            </a:r>
          </a:p>
        </p:txBody>
      </p:sp>
    </p:spTree>
    <p:extLst>
      <p:ext uri="{BB962C8B-B14F-4D97-AF65-F5344CB8AC3E}">
        <p14:creationId xmlns:p14="http://schemas.microsoft.com/office/powerpoint/2010/main" val="2781680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6042804" y="1515515"/>
            <a:ext cx="5345503" cy="4239810"/>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lvl="1" indent="-285750">
              <a:buFont typeface="Wingdings" panose="05000000000000000000" pitchFamily="2" charset="2"/>
              <a:buChar char="q"/>
            </a:pPr>
            <a:r>
              <a:rPr lang="en-US" sz="2000" dirty="0"/>
              <a:t>Java 11 and DSS 7 Upgrades</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CWMS Data API (CDA) Writes Support</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Ensemble Forecast Process Plugin</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Ensemble Viewer Plugin</a:t>
            </a:r>
          </a:p>
          <a:p>
            <a:pPr marL="742950" lvl="1" indent="-285750">
              <a:buFont typeface="Wingdings" panose="05000000000000000000" pitchFamily="2" charset="2"/>
              <a:buChar char="q"/>
            </a:pPr>
            <a:endParaRPr lang="en-US" sz="2000" dirty="0"/>
          </a:p>
        </p:txBody>
      </p:sp>
      <p:sp>
        <p:nvSpPr>
          <p:cNvPr id="9" name="Title 8">
            <a:extLst>
              <a:ext uri="{FF2B5EF4-FFF2-40B4-BE49-F238E27FC236}">
                <a16:creationId xmlns:a16="http://schemas.microsoft.com/office/drawing/2014/main" id="{3C2B77B8-78A8-7894-F181-513F8B909C6D}"/>
              </a:ext>
            </a:extLst>
          </p:cNvPr>
          <p:cNvSpPr>
            <a:spLocks noGrp="1"/>
          </p:cNvSpPr>
          <p:nvPr>
            <p:ph type="title"/>
          </p:nvPr>
        </p:nvSpPr>
        <p:spPr/>
        <p:txBody>
          <a:bodyPr/>
          <a:lstStyle/>
          <a:p>
            <a:r>
              <a:rPr lang="en-US" dirty="0"/>
              <a:t>CAVI Updates</a:t>
            </a:r>
          </a:p>
        </p:txBody>
      </p:sp>
      <p:pic>
        <p:nvPicPr>
          <p:cNvPr id="3" name="Picture 2">
            <a:extLst>
              <a:ext uri="{FF2B5EF4-FFF2-40B4-BE49-F238E27FC236}">
                <a16:creationId xmlns:a16="http://schemas.microsoft.com/office/drawing/2014/main" id="{A1EADA31-96F8-2391-38C9-3A2C712993D4}"/>
              </a:ext>
            </a:extLst>
          </p:cNvPr>
          <p:cNvPicPr>
            <a:picLocks noChangeAspect="1"/>
          </p:cNvPicPr>
          <p:nvPr/>
        </p:nvPicPr>
        <p:blipFill>
          <a:blip r:embed="rId2"/>
          <a:stretch>
            <a:fillRect/>
          </a:stretch>
        </p:blipFill>
        <p:spPr>
          <a:xfrm>
            <a:off x="535944" y="1955578"/>
            <a:ext cx="5506860" cy="2946844"/>
          </a:xfrm>
          <a:prstGeom prst="rect">
            <a:avLst/>
          </a:prstGeom>
        </p:spPr>
      </p:pic>
    </p:spTree>
    <p:extLst>
      <p:ext uri="{BB962C8B-B14F-4D97-AF65-F5344CB8AC3E}">
        <p14:creationId xmlns:p14="http://schemas.microsoft.com/office/powerpoint/2010/main" val="3463188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5325135" y="1736607"/>
            <a:ext cx="6229556" cy="1904449"/>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endParaRPr lang="en-US" sz="2000" dirty="0"/>
          </a:p>
          <a:p>
            <a:pPr marL="742950" lvl="1" indent="-285750">
              <a:spcAft>
                <a:spcPts val="600"/>
              </a:spcAft>
              <a:buFont typeface="Wingdings" panose="05000000000000000000" pitchFamily="2" charset="2"/>
              <a:buChar char="q"/>
            </a:pPr>
            <a:r>
              <a:rPr lang="en-US" sz="2000" dirty="0"/>
              <a:t>Upgraded from DSS6 to DSS7</a:t>
            </a:r>
          </a:p>
          <a:p>
            <a:pPr marL="1200150" lvl="2" indent="-285750">
              <a:spcAft>
                <a:spcPts val="600"/>
              </a:spcAft>
              <a:buFont typeface="Wingdings" panose="05000000000000000000" pitchFamily="2" charset="2"/>
              <a:buChar char="q"/>
            </a:pPr>
            <a:r>
              <a:rPr lang="en-US" dirty="0"/>
              <a:t>Conversion from </a:t>
            </a:r>
            <a:r>
              <a:rPr lang="en-US" dirty="0" err="1"/>
              <a:t>Fortan</a:t>
            </a:r>
            <a:r>
              <a:rPr lang="en-US" dirty="0"/>
              <a:t> to C</a:t>
            </a:r>
          </a:p>
          <a:p>
            <a:pPr marL="1200150" lvl="2" indent="-285750">
              <a:spcAft>
                <a:spcPts val="600"/>
              </a:spcAft>
              <a:buFont typeface="Wingdings" panose="05000000000000000000" pitchFamily="2" charset="2"/>
              <a:buChar char="q"/>
            </a:pPr>
            <a:r>
              <a:rPr lang="en-US" dirty="0"/>
              <a:t>Expanded File size limit from 2GB to unlimited</a:t>
            </a:r>
          </a:p>
        </p:txBody>
      </p:sp>
      <p:sp>
        <p:nvSpPr>
          <p:cNvPr id="10" name="Title 9">
            <a:extLst>
              <a:ext uri="{FF2B5EF4-FFF2-40B4-BE49-F238E27FC236}">
                <a16:creationId xmlns:a16="http://schemas.microsoft.com/office/drawing/2014/main" id="{0E2512CB-DFFE-9065-F300-E9C6F19D189F}"/>
              </a:ext>
            </a:extLst>
          </p:cNvPr>
          <p:cNvSpPr>
            <a:spLocks noGrp="1"/>
          </p:cNvSpPr>
          <p:nvPr>
            <p:ph type="title"/>
          </p:nvPr>
        </p:nvSpPr>
        <p:spPr/>
        <p:txBody>
          <a:bodyPr/>
          <a:lstStyle/>
          <a:p>
            <a:r>
              <a:rPr lang="en-US" dirty="0"/>
              <a:t>           CAVI – Java 11 &amp; DSS 7 Upgrades</a:t>
            </a:r>
          </a:p>
        </p:txBody>
      </p:sp>
      <p:pic>
        <p:nvPicPr>
          <p:cNvPr id="3" name="Picture 2" descr="Icon&#10;&#10;Description automatically generated">
            <a:extLst>
              <a:ext uri="{FF2B5EF4-FFF2-40B4-BE49-F238E27FC236}">
                <a16:creationId xmlns:a16="http://schemas.microsoft.com/office/drawing/2014/main" id="{C9836766-47F8-4805-14DA-FB9E799922F7}"/>
              </a:ext>
            </a:extLst>
          </p:cNvPr>
          <p:cNvPicPr>
            <a:picLocks noChangeAspect="1"/>
          </p:cNvPicPr>
          <p:nvPr/>
        </p:nvPicPr>
        <p:blipFill>
          <a:blip r:embed="rId2"/>
          <a:stretch>
            <a:fillRect/>
          </a:stretch>
        </p:blipFill>
        <p:spPr>
          <a:xfrm>
            <a:off x="2695393" y="127690"/>
            <a:ext cx="834211" cy="8342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A7DD1115-2560-64EC-63D4-D0B9D8B61F57}"/>
              </a:ext>
            </a:extLst>
          </p:cNvPr>
          <p:cNvPicPr>
            <a:picLocks noChangeAspect="1"/>
          </p:cNvPicPr>
          <p:nvPr/>
        </p:nvPicPr>
        <p:blipFill>
          <a:blip r:embed="rId3"/>
          <a:stretch>
            <a:fillRect/>
          </a:stretch>
        </p:blipFill>
        <p:spPr>
          <a:xfrm>
            <a:off x="3770424" y="2122421"/>
            <a:ext cx="1115324" cy="113281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1" name="Content Placeholder 8">
            <a:extLst>
              <a:ext uri="{FF2B5EF4-FFF2-40B4-BE49-F238E27FC236}">
                <a16:creationId xmlns:a16="http://schemas.microsoft.com/office/drawing/2014/main" id="{ABB8CAFC-0984-B68E-F43D-B7F10B03C7E2}"/>
              </a:ext>
            </a:extLst>
          </p:cNvPr>
          <p:cNvSpPr txBox="1">
            <a:spLocks/>
          </p:cNvSpPr>
          <p:nvPr/>
        </p:nvSpPr>
        <p:spPr>
          <a:xfrm>
            <a:off x="5325135" y="3641056"/>
            <a:ext cx="6229556" cy="1904449"/>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endParaRPr lang="en-US" sz="2000" dirty="0"/>
          </a:p>
          <a:p>
            <a:pPr marL="742950" lvl="1" indent="-285750">
              <a:spcAft>
                <a:spcPts val="600"/>
              </a:spcAft>
              <a:buFont typeface="Wingdings" panose="05000000000000000000" pitchFamily="2" charset="2"/>
              <a:buChar char="q"/>
            </a:pPr>
            <a:r>
              <a:rPr lang="en-US" sz="2000" dirty="0"/>
              <a:t>Upgraded from Java 8 to Java 11</a:t>
            </a:r>
          </a:p>
          <a:p>
            <a:pPr marL="1200150" lvl="2" indent="-285750">
              <a:spcAft>
                <a:spcPts val="600"/>
              </a:spcAft>
              <a:buFont typeface="Wingdings" panose="05000000000000000000" pitchFamily="2" charset="2"/>
              <a:buChar char="q"/>
            </a:pPr>
            <a:r>
              <a:rPr lang="en-US" dirty="0"/>
              <a:t>Enhanced Security</a:t>
            </a:r>
          </a:p>
          <a:p>
            <a:pPr marL="1200150" lvl="2" indent="-285750">
              <a:spcAft>
                <a:spcPts val="600"/>
              </a:spcAft>
              <a:buFont typeface="Wingdings" panose="05000000000000000000" pitchFamily="2" charset="2"/>
              <a:buChar char="q"/>
            </a:pPr>
            <a:r>
              <a:rPr lang="en-US" dirty="0"/>
              <a:t>Extended Oracle Support</a:t>
            </a:r>
          </a:p>
        </p:txBody>
      </p:sp>
      <p:pic>
        <p:nvPicPr>
          <p:cNvPr id="17" name="Picture 16">
            <a:extLst>
              <a:ext uri="{FF2B5EF4-FFF2-40B4-BE49-F238E27FC236}">
                <a16:creationId xmlns:a16="http://schemas.microsoft.com/office/drawing/2014/main" id="{D7003DB0-3996-13A9-B64B-910ECF5FCC27}"/>
              </a:ext>
            </a:extLst>
          </p:cNvPr>
          <p:cNvPicPr>
            <a:picLocks noChangeAspect="1"/>
          </p:cNvPicPr>
          <p:nvPr/>
        </p:nvPicPr>
        <p:blipFill>
          <a:blip r:embed="rId4"/>
          <a:stretch>
            <a:fillRect/>
          </a:stretch>
        </p:blipFill>
        <p:spPr>
          <a:xfrm>
            <a:off x="3770424" y="4026870"/>
            <a:ext cx="1130302" cy="11328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024890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242497" y="1964007"/>
            <a:ext cx="5130790" cy="4239810"/>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r>
              <a:rPr lang="de-DE" sz="2000" dirty="0"/>
              <a:t>DSSConverter Jython Script</a:t>
            </a:r>
            <a:br>
              <a:rPr lang="de-DE" sz="2000" dirty="0"/>
            </a:br>
            <a:r>
              <a:rPr lang="de-DE" sz="1400" dirty="0">
                <a:hlinkClick r:id="rId2"/>
              </a:rPr>
              <a:t>https://github.com/HydrologicEngineeringCenter/DSSVue-Example-Scripts/blob/master/src/DssConverter.py</a:t>
            </a:r>
            <a:r>
              <a:rPr lang="de-DE" sz="2000" dirty="0"/>
              <a:t>  </a:t>
            </a:r>
            <a:endParaRPr lang="en-US" sz="2000" dirty="0"/>
          </a:p>
          <a:p>
            <a:pPr lvl="1"/>
            <a:endParaRPr lang="en-US" sz="2000" dirty="0"/>
          </a:p>
          <a:p>
            <a:pPr marL="742950" lvl="1" indent="-285750">
              <a:buFont typeface="Wingdings" panose="05000000000000000000" pitchFamily="2" charset="2"/>
              <a:buChar char="q"/>
            </a:pPr>
            <a:r>
              <a:rPr lang="en-US" sz="2000" dirty="0"/>
              <a:t>Inventories DSS6 files under a user selected top level source directory</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Converts DSS6 files to DSS7 files upon user execution</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Moves DSS6 files to a user selected top level archive directory</a:t>
            </a:r>
          </a:p>
        </p:txBody>
      </p:sp>
      <p:pic>
        <p:nvPicPr>
          <p:cNvPr id="4" name="Picture 3">
            <a:extLst>
              <a:ext uri="{FF2B5EF4-FFF2-40B4-BE49-F238E27FC236}">
                <a16:creationId xmlns:a16="http://schemas.microsoft.com/office/drawing/2014/main" id="{D0ED82E2-BB7B-7945-820B-0409579F99F6}"/>
              </a:ext>
            </a:extLst>
          </p:cNvPr>
          <p:cNvPicPr>
            <a:picLocks noChangeAspect="1"/>
          </p:cNvPicPr>
          <p:nvPr/>
        </p:nvPicPr>
        <p:blipFill>
          <a:blip r:embed="rId3"/>
          <a:stretch>
            <a:fillRect/>
          </a:stretch>
        </p:blipFill>
        <p:spPr>
          <a:xfrm>
            <a:off x="6096000" y="1628726"/>
            <a:ext cx="5440000" cy="4240000"/>
          </a:xfrm>
          <a:prstGeom prst="rect">
            <a:avLst/>
          </a:prstGeom>
        </p:spPr>
      </p:pic>
      <p:pic>
        <p:nvPicPr>
          <p:cNvPr id="8" name="Picture 7">
            <a:extLst>
              <a:ext uri="{FF2B5EF4-FFF2-40B4-BE49-F238E27FC236}">
                <a16:creationId xmlns:a16="http://schemas.microsoft.com/office/drawing/2014/main" id="{D6418A9F-8086-8B47-A240-DF6CEB9A8618}"/>
              </a:ext>
            </a:extLst>
          </p:cNvPr>
          <p:cNvPicPr>
            <a:picLocks noChangeAspect="1"/>
          </p:cNvPicPr>
          <p:nvPr/>
        </p:nvPicPr>
        <p:blipFill>
          <a:blip r:embed="rId4"/>
          <a:stretch>
            <a:fillRect/>
          </a:stretch>
        </p:blipFill>
        <p:spPr>
          <a:xfrm>
            <a:off x="6096000" y="1628726"/>
            <a:ext cx="5440000" cy="4240000"/>
          </a:xfrm>
          <a:prstGeom prst="rect">
            <a:avLst/>
          </a:prstGeom>
        </p:spPr>
      </p:pic>
      <p:sp>
        <p:nvSpPr>
          <p:cNvPr id="2" name="TextBox 1">
            <a:extLst>
              <a:ext uri="{FF2B5EF4-FFF2-40B4-BE49-F238E27FC236}">
                <a16:creationId xmlns:a16="http://schemas.microsoft.com/office/drawing/2014/main" id="{29F3A934-B062-607A-76F6-60BD58672317}"/>
              </a:ext>
            </a:extLst>
          </p:cNvPr>
          <p:cNvSpPr txBox="1"/>
          <p:nvPr/>
        </p:nvSpPr>
        <p:spPr>
          <a:xfrm>
            <a:off x="576716" y="1324743"/>
            <a:ext cx="5071567" cy="646331"/>
          </a:xfrm>
          <a:prstGeom prst="rect">
            <a:avLst/>
          </a:prstGeom>
          <a:noFill/>
        </p:spPr>
        <p:txBody>
          <a:bodyPr wrap="square">
            <a:spAutoFit/>
          </a:bodyPr>
          <a:lstStyle/>
          <a:p>
            <a:pPr marL="288925" lvl="1" indent="-285750">
              <a:buSzPct val="110000"/>
              <a:buFont typeface="Wingdings" panose="05000000000000000000" pitchFamily="2" charset="2"/>
              <a:buChar char="v"/>
            </a:pPr>
            <a:r>
              <a:rPr lang="en-US" sz="1800" i="1" dirty="0">
                <a:solidFill>
                  <a:schemeClr val="accent5">
                    <a:lumMod val="60000"/>
                    <a:lumOff val="40000"/>
                  </a:schemeClr>
                </a:solidFill>
              </a:rPr>
              <a:t>First Step that must be conducted when migrating CWMS watersheds to CWMS3.4</a:t>
            </a:r>
          </a:p>
        </p:txBody>
      </p:sp>
      <p:sp>
        <p:nvSpPr>
          <p:cNvPr id="10" name="Title 9">
            <a:extLst>
              <a:ext uri="{FF2B5EF4-FFF2-40B4-BE49-F238E27FC236}">
                <a16:creationId xmlns:a16="http://schemas.microsoft.com/office/drawing/2014/main" id="{0E2512CB-DFFE-9065-F300-E9C6F19D189F}"/>
              </a:ext>
            </a:extLst>
          </p:cNvPr>
          <p:cNvSpPr>
            <a:spLocks noGrp="1"/>
          </p:cNvSpPr>
          <p:nvPr>
            <p:ph type="title"/>
          </p:nvPr>
        </p:nvSpPr>
        <p:spPr/>
        <p:txBody>
          <a:bodyPr/>
          <a:lstStyle/>
          <a:p>
            <a:r>
              <a:rPr lang="en-US" dirty="0"/>
              <a:t>           CAVI – Upgrading to DSS7</a:t>
            </a:r>
          </a:p>
        </p:txBody>
      </p:sp>
      <p:pic>
        <p:nvPicPr>
          <p:cNvPr id="3" name="Picture 2" descr="Icon&#10;&#10;Description automatically generated">
            <a:extLst>
              <a:ext uri="{FF2B5EF4-FFF2-40B4-BE49-F238E27FC236}">
                <a16:creationId xmlns:a16="http://schemas.microsoft.com/office/drawing/2014/main" id="{C9836766-47F8-4805-14DA-FB9E799922F7}"/>
              </a:ext>
            </a:extLst>
          </p:cNvPr>
          <p:cNvPicPr>
            <a:picLocks noChangeAspect="1"/>
          </p:cNvPicPr>
          <p:nvPr/>
        </p:nvPicPr>
        <p:blipFill>
          <a:blip r:embed="rId5"/>
          <a:stretch>
            <a:fillRect/>
          </a:stretch>
        </p:blipFill>
        <p:spPr>
          <a:xfrm>
            <a:off x="2695393" y="127690"/>
            <a:ext cx="834211" cy="8342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97276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8">
            <a:extLst>
              <a:ext uri="{FF2B5EF4-FFF2-40B4-BE49-F238E27FC236}">
                <a16:creationId xmlns:a16="http://schemas.microsoft.com/office/drawing/2014/main" id="{08F1CFB1-FC5C-1F5E-4016-6E70A491D884}"/>
              </a:ext>
            </a:extLst>
          </p:cNvPr>
          <p:cNvSpPr txBox="1">
            <a:spLocks/>
          </p:cNvSpPr>
          <p:nvPr/>
        </p:nvSpPr>
        <p:spPr>
          <a:xfrm>
            <a:off x="6399457" y="1384886"/>
            <a:ext cx="5130790" cy="4239810"/>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lvl="1" indent="-285750">
              <a:buFont typeface="Wingdings" panose="05000000000000000000" pitchFamily="2" charset="2"/>
              <a:buChar char="q"/>
            </a:pPr>
            <a:r>
              <a:rPr lang="en-US" sz="2000" dirty="0"/>
              <a:t>Time Series Icons</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Data Validation Editor</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Data Status Summary</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CAVI Post</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err="1"/>
              <a:t>CWMSjy</a:t>
            </a:r>
            <a:br>
              <a:rPr lang="en-US" sz="2000" dirty="0"/>
            </a:br>
            <a:r>
              <a:rPr lang="en-US" sz="1600" dirty="0">
                <a:hlinkClick r:id="rId2"/>
              </a:rPr>
              <a:t>replacing-</a:t>
            </a:r>
            <a:r>
              <a:rPr lang="en-US" sz="1600" dirty="0" err="1">
                <a:hlinkClick r:id="rId2"/>
              </a:rPr>
              <a:t>dbapi</a:t>
            </a:r>
            <a:r>
              <a:rPr lang="en-US" sz="1600" dirty="0">
                <a:hlinkClick r:id="rId2"/>
              </a:rPr>
              <a:t>-</a:t>
            </a:r>
            <a:r>
              <a:rPr lang="en-US" sz="1600" dirty="0" err="1">
                <a:hlinkClick r:id="rId2"/>
              </a:rPr>
              <a:t>py</a:t>
            </a:r>
            <a:r>
              <a:rPr lang="en-US" sz="1600" dirty="0">
                <a:hlinkClick r:id="rId2"/>
              </a:rPr>
              <a:t>-with-</a:t>
            </a:r>
            <a:r>
              <a:rPr lang="en-US" sz="1600" dirty="0" err="1">
                <a:hlinkClick r:id="rId2"/>
              </a:rPr>
              <a:t>cwmsjy</a:t>
            </a:r>
            <a:r>
              <a:rPr lang="en-US" sz="1600" dirty="0">
                <a:hlinkClick r:id="rId2"/>
              </a:rPr>
              <a:t>-for-scripting</a:t>
            </a:r>
            <a:r>
              <a:rPr lang="en-US" sz="1600" dirty="0"/>
              <a:t> </a:t>
            </a:r>
            <a:endParaRPr lang="en-US" sz="2000" dirty="0"/>
          </a:p>
        </p:txBody>
      </p:sp>
      <p:pic>
        <p:nvPicPr>
          <p:cNvPr id="11" name="Picture 10">
            <a:extLst>
              <a:ext uri="{FF2B5EF4-FFF2-40B4-BE49-F238E27FC236}">
                <a16:creationId xmlns:a16="http://schemas.microsoft.com/office/drawing/2014/main" id="{A791C7A6-B989-8AA8-6409-49973D5C4B59}"/>
              </a:ext>
            </a:extLst>
          </p:cNvPr>
          <p:cNvPicPr>
            <a:picLocks noChangeAspect="1"/>
          </p:cNvPicPr>
          <p:nvPr/>
        </p:nvPicPr>
        <p:blipFill>
          <a:blip r:embed="rId3"/>
          <a:stretch>
            <a:fillRect/>
          </a:stretch>
        </p:blipFill>
        <p:spPr>
          <a:xfrm>
            <a:off x="823530" y="1384886"/>
            <a:ext cx="5821110" cy="4415444"/>
          </a:xfrm>
          <a:prstGeom prst="rect">
            <a:avLst/>
          </a:prstGeom>
        </p:spPr>
      </p:pic>
      <p:sp>
        <p:nvSpPr>
          <p:cNvPr id="13" name="Title 12">
            <a:extLst>
              <a:ext uri="{FF2B5EF4-FFF2-40B4-BE49-F238E27FC236}">
                <a16:creationId xmlns:a16="http://schemas.microsoft.com/office/drawing/2014/main" id="{ADF9DDEE-4D39-4272-C32F-E5CC7FBB8464}"/>
              </a:ext>
            </a:extLst>
          </p:cNvPr>
          <p:cNvSpPr>
            <a:spLocks noGrp="1"/>
          </p:cNvSpPr>
          <p:nvPr>
            <p:ph type="title"/>
          </p:nvPr>
        </p:nvSpPr>
        <p:spPr/>
        <p:txBody>
          <a:bodyPr/>
          <a:lstStyle/>
          <a:p>
            <a:pPr algn="ctr"/>
            <a:r>
              <a:rPr lang="en-US" dirty="0"/>
              <a:t>CAVI – CDA Write support</a:t>
            </a:r>
          </a:p>
        </p:txBody>
      </p:sp>
      <p:pic>
        <p:nvPicPr>
          <p:cNvPr id="2" name="Picture 1" descr="Icon&#10;&#10;Description automatically generated">
            <a:extLst>
              <a:ext uri="{FF2B5EF4-FFF2-40B4-BE49-F238E27FC236}">
                <a16:creationId xmlns:a16="http://schemas.microsoft.com/office/drawing/2014/main" id="{244DE554-0DE8-27F0-F1CF-3EBFD1A62CB4}"/>
              </a:ext>
            </a:extLst>
          </p:cNvPr>
          <p:cNvPicPr>
            <a:picLocks noChangeAspect="1"/>
          </p:cNvPicPr>
          <p:nvPr/>
        </p:nvPicPr>
        <p:blipFill>
          <a:blip r:embed="rId4"/>
          <a:stretch>
            <a:fillRect/>
          </a:stretch>
        </p:blipFill>
        <p:spPr>
          <a:xfrm>
            <a:off x="3053202" y="127690"/>
            <a:ext cx="834211" cy="8342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889676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9BBEE-E805-422F-B71F-BB26C30C8AA0}"/>
              </a:ext>
            </a:extLst>
          </p:cNvPr>
          <p:cNvSpPr>
            <a:spLocks noGrp="1"/>
          </p:cNvSpPr>
          <p:nvPr>
            <p:ph type="title"/>
          </p:nvPr>
        </p:nvSpPr>
        <p:spPr/>
        <p:txBody>
          <a:bodyPr/>
          <a:lstStyle/>
          <a:p>
            <a:pPr algn="ctr"/>
            <a:r>
              <a:rPr lang="en-US" dirty="0"/>
              <a:t>     Ensemble Forecast Processor (EFP)</a:t>
            </a:r>
          </a:p>
        </p:txBody>
      </p:sp>
      <p:sp>
        <p:nvSpPr>
          <p:cNvPr id="3" name="Content Placeholder 2">
            <a:extLst>
              <a:ext uri="{FF2B5EF4-FFF2-40B4-BE49-F238E27FC236}">
                <a16:creationId xmlns:a16="http://schemas.microsoft.com/office/drawing/2014/main" id="{3DE46DCD-9723-468E-9494-712469F86247}"/>
              </a:ext>
            </a:extLst>
          </p:cNvPr>
          <p:cNvSpPr>
            <a:spLocks noGrp="1"/>
          </p:cNvSpPr>
          <p:nvPr>
            <p:ph sz="half" idx="1"/>
          </p:nvPr>
        </p:nvSpPr>
        <p:spPr>
          <a:xfrm>
            <a:off x="4436552" y="2003155"/>
            <a:ext cx="5961321" cy="3886200"/>
          </a:xfrm>
        </p:spPr>
        <p:txBody>
          <a:bodyPr>
            <a:normAutofit/>
          </a:bodyPr>
          <a:lstStyle/>
          <a:p>
            <a:pPr lvl="1"/>
            <a:r>
              <a:rPr lang="en-US" dirty="0"/>
              <a:t>CAVI Plugin in the Program Order</a:t>
            </a:r>
          </a:p>
          <a:p>
            <a:pPr lvl="1"/>
            <a:endParaRPr lang="en-US" dirty="0"/>
          </a:p>
          <a:p>
            <a:pPr lvl="1"/>
            <a:r>
              <a:rPr lang="en-US" dirty="0"/>
              <a:t>Allows user to specify locations within the watershed to calculate statistical metrics from ensemble time series</a:t>
            </a:r>
          </a:p>
          <a:p>
            <a:pPr lvl="1"/>
            <a:endParaRPr lang="en-US" dirty="0"/>
          </a:p>
          <a:p>
            <a:pPr lvl="1"/>
            <a:r>
              <a:rPr lang="en-US" dirty="0"/>
              <a:t>Metrics can be used as input to other applications within the CWMS forecast</a:t>
            </a:r>
          </a:p>
          <a:p>
            <a:pPr lvl="1"/>
            <a:endParaRPr lang="en-US" dirty="0"/>
          </a:p>
        </p:txBody>
      </p:sp>
      <p:pic>
        <p:nvPicPr>
          <p:cNvPr id="5" name="Picture 4">
            <a:extLst>
              <a:ext uri="{FF2B5EF4-FFF2-40B4-BE49-F238E27FC236}">
                <a16:creationId xmlns:a16="http://schemas.microsoft.com/office/drawing/2014/main" id="{495F7CBE-F27D-F2C9-0643-2421C3DA02F2}"/>
              </a:ext>
            </a:extLst>
          </p:cNvPr>
          <p:cNvPicPr>
            <a:picLocks noChangeAspect="1"/>
          </p:cNvPicPr>
          <p:nvPr/>
        </p:nvPicPr>
        <p:blipFill>
          <a:blip r:embed="rId2"/>
          <a:stretch>
            <a:fillRect/>
          </a:stretch>
        </p:blipFill>
        <p:spPr>
          <a:xfrm>
            <a:off x="2426447" y="355055"/>
            <a:ext cx="580522" cy="3807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Cylinder 7">
            <a:extLst>
              <a:ext uri="{FF2B5EF4-FFF2-40B4-BE49-F238E27FC236}">
                <a16:creationId xmlns:a16="http://schemas.microsoft.com/office/drawing/2014/main" id="{354CE026-2E23-9783-2DBD-298654187256}"/>
              </a:ext>
            </a:extLst>
          </p:cNvPr>
          <p:cNvSpPr/>
          <p:nvPr/>
        </p:nvSpPr>
        <p:spPr>
          <a:xfrm>
            <a:off x="2165468" y="1700178"/>
            <a:ext cx="1102480" cy="832920"/>
          </a:xfrm>
          <a:prstGeom prst="can">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Extract</a:t>
            </a:r>
          </a:p>
        </p:txBody>
      </p:sp>
      <p:sp>
        <p:nvSpPr>
          <p:cNvPr id="9" name="Rectangle: Rounded Corners 8">
            <a:extLst>
              <a:ext uri="{FF2B5EF4-FFF2-40B4-BE49-F238E27FC236}">
                <a16:creationId xmlns:a16="http://schemas.microsoft.com/office/drawing/2014/main" id="{7E7078AA-8ADA-ABFD-1742-FE7154E4D4E1}"/>
              </a:ext>
            </a:extLst>
          </p:cNvPr>
          <p:cNvSpPr/>
          <p:nvPr/>
        </p:nvSpPr>
        <p:spPr>
          <a:xfrm>
            <a:off x="2098871" y="2767477"/>
            <a:ext cx="1235675" cy="567047"/>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EFP</a:t>
            </a:r>
          </a:p>
        </p:txBody>
      </p:sp>
      <p:sp>
        <p:nvSpPr>
          <p:cNvPr id="13" name="Rectangle: Rounded Corners 12">
            <a:extLst>
              <a:ext uri="{FF2B5EF4-FFF2-40B4-BE49-F238E27FC236}">
                <a16:creationId xmlns:a16="http://schemas.microsoft.com/office/drawing/2014/main" id="{E1643951-4A97-6767-009E-123524A8234A}"/>
              </a:ext>
            </a:extLst>
          </p:cNvPr>
          <p:cNvSpPr/>
          <p:nvPr/>
        </p:nvSpPr>
        <p:spPr>
          <a:xfrm>
            <a:off x="2098871" y="3662732"/>
            <a:ext cx="1235675" cy="567047"/>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solidFill>
                  <a:schemeClr val="tx2"/>
                </a:solidFill>
              </a:rPr>
              <a:t>ResSim</a:t>
            </a:r>
            <a:endParaRPr lang="en-US" dirty="0">
              <a:solidFill>
                <a:schemeClr val="tx2"/>
              </a:solidFill>
            </a:endParaRPr>
          </a:p>
        </p:txBody>
      </p:sp>
      <p:sp>
        <p:nvSpPr>
          <p:cNvPr id="14" name="Rectangle: Rounded Corners 13">
            <a:extLst>
              <a:ext uri="{FF2B5EF4-FFF2-40B4-BE49-F238E27FC236}">
                <a16:creationId xmlns:a16="http://schemas.microsoft.com/office/drawing/2014/main" id="{1D48AF08-DD79-1E32-0FCF-34FFA5CB8D0B}"/>
              </a:ext>
            </a:extLst>
          </p:cNvPr>
          <p:cNvSpPr/>
          <p:nvPr/>
        </p:nvSpPr>
        <p:spPr>
          <a:xfrm>
            <a:off x="2098870" y="4536517"/>
            <a:ext cx="1235675" cy="567047"/>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RAS</a:t>
            </a:r>
          </a:p>
        </p:txBody>
      </p:sp>
      <p:sp>
        <p:nvSpPr>
          <p:cNvPr id="15" name="Rectangle: Rounded Corners 14">
            <a:extLst>
              <a:ext uri="{FF2B5EF4-FFF2-40B4-BE49-F238E27FC236}">
                <a16:creationId xmlns:a16="http://schemas.microsoft.com/office/drawing/2014/main" id="{91E9E738-75BE-3938-8A11-067A24B5B706}"/>
              </a:ext>
            </a:extLst>
          </p:cNvPr>
          <p:cNvSpPr/>
          <p:nvPr/>
        </p:nvSpPr>
        <p:spPr>
          <a:xfrm>
            <a:off x="2098870" y="5410302"/>
            <a:ext cx="1235675" cy="567047"/>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FIA</a:t>
            </a:r>
          </a:p>
        </p:txBody>
      </p:sp>
      <p:sp>
        <p:nvSpPr>
          <p:cNvPr id="16" name="Arrow: Down 15">
            <a:extLst>
              <a:ext uri="{FF2B5EF4-FFF2-40B4-BE49-F238E27FC236}">
                <a16:creationId xmlns:a16="http://schemas.microsoft.com/office/drawing/2014/main" id="{8F183B88-484E-2DA8-AE8C-EBD8A9DB83D4}"/>
              </a:ext>
            </a:extLst>
          </p:cNvPr>
          <p:cNvSpPr/>
          <p:nvPr/>
        </p:nvSpPr>
        <p:spPr>
          <a:xfrm>
            <a:off x="2522766" y="2502777"/>
            <a:ext cx="358349" cy="328208"/>
          </a:xfrm>
          <a:prstGeom prst="down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17" name="Arrow: Down 16">
            <a:extLst>
              <a:ext uri="{FF2B5EF4-FFF2-40B4-BE49-F238E27FC236}">
                <a16:creationId xmlns:a16="http://schemas.microsoft.com/office/drawing/2014/main" id="{AA92EFD3-AB5B-3C13-1DB9-B89989EF843F}"/>
              </a:ext>
            </a:extLst>
          </p:cNvPr>
          <p:cNvSpPr/>
          <p:nvPr/>
        </p:nvSpPr>
        <p:spPr>
          <a:xfrm>
            <a:off x="2537532" y="3334524"/>
            <a:ext cx="358349" cy="328208"/>
          </a:xfrm>
          <a:prstGeom prst="down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18" name="Arrow: Down 17">
            <a:extLst>
              <a:ext uri="{FF2B5EF4-FFF2-40B4-BE49-F238E27FC236}">
                <a16:creationId xmlns:a16="http://schemas.microsoft.com/office/drawing/2014/main" id="{84497C0B-8D83-6D2E-0F67-605EAC0DDB75}"/>
              </a:ext>
            </a:extLst>
          </p:cNvPr>
          <p:cNvSpPr/>
          <p:nvPr/>
        </p:nvSpPr>
        <p:spPr>
          <a:xfrm>
            <a:off x="2516062" y="4208309"/>
            <a:ext cx="358349" cy="328208"/>
          </a:xfrm>
          <a:prstGeom prst="down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19" name="Arrow: Down 18">
            <a:extLst>
              <a:ext uri="{FF2B5EF4-FFF2-40B4-BE49-F238E27FC236}">
                <a16:creationId xmlns:a16="http://schemas.microsoft.com/office/drawing/2014/main" id="{188301D7-B18A-4C19-62F8-FA9AC7BDDC68}"/>
              </a:ext>
            </a:extLst>
          </p:cNvPr>
          <p:cNvSpPr/>
          <p:nvPr/>
        </p:nvSpPr>
        <p:spPr>
          <a:xfrm>
            <a:off x="2509358" y="5082094"/>
            <a:ext cx="358349" cy="328208"/>
          </a:xfrm>
          <a:prstGeom prst="down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12761365"/>
      </p:ext>
    </p:extLst>
  </p:cSld>
  <p:clrMapOvr>
    <a:masterClrMapping/>
  </p:clrMapOvr>
  <p:transition advClick="0"/>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0B8C2CD5-50C2-4A7C-996A-3D6312B83669}">
  <ds:schemaRefs>
    <ds:schemaRef ds:uri="http://purl.org/dc/elements/1.1/"/>
    <ds:schemaRef ds:uri="http://schemas.microsoft.com/office/2006/documentManagement/types"/>
    <ds:schemaRef ds:uri="18f88ba2-4714-4ce4-8806-1d85d427829f"/>
    <ds:schemaRef ds:uri="http://purl.org/dc/terms/"/>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28434</TotalTime>
  <Words>815</Words>
  <Application>Microsoft Office PowerPoint</Application>
  <PresentationFormat>Widescreen</PresentationFormat>
  <Paragraphs>235</Paragraphs>
  <Slides>26</Slides>
  <Notes>6</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26</vt:i4>
      </vt:variant>
    </vt:vector>
  </HeadingPairs>
  <TitlesOfParts>
    <vt:vector size="32" baseType="lpstr">
      <vt:lpstr>Arial</vt:lpstr>
      <vt:lpstr>Calibri</vt:lpstr>
      <vt:lpstr>Wingdings</vt:lpstr>
      <vt:lpstr>1_HEC</vt:lpstr>
      <vt:lpstr>2_IWR-HEC</vt:lpstr>
      <vt:lpstr>3_Army</vt:lpstr>
      <vt:lpstr>CWMS New &amp; upcoming Features</vt:lpstr>
      <vt:lpstr>Outline</vt:lpstr>
      <vt:lpstr>New in CWMS 3.4</vt:lpstr>
      <vt:lpstr>CWMS 3.4 Software Package</vt:lpstr>
      <vt:lpstr>CAVI Updates</vt:lpstr>
      <vt:lpstr>           CAVI – Java 11 &amp; DSS 7 Upgrades</vt:lpstr>
      <vt:lpstr>           CAVI – Upgrading to DSS7</vt:lpstr>
      <vt:lpstr>CAVI – CDA Write support</vt:lpstr>
      <vt:lpstr>     Ensemble Forecast Processor (EFP)</vt:lpstr>
      <vt:lpstr>Ensemble Viewer</vt:lpstr>
      <vt:lpstr>CWMSVue Enhancements</vt:lpstr>
      <vt:lpstr> Drag and drop DSS CWMS-Vue</vt:lpstr>
      <vt:lpstr>New in CWMS 3.4</vt:lpstr>
      <vt:lpstr>HEC-MetVue Enhancements</vt:lpstr>
      <vt:lpstr>HEC-MetVue Cumulus Plugin</vt:lpstr>
      <vt:lpstr>HEC-MetVue Zone Creation Editor</vt:lpstr>
      <vt:lpstr>HEC-MetVue Zonal Adjustments Editor</vt:lpstr>
      <vt:lpstr>HEC-MetVue Temporal Editing of Grids Dynamic Time Window Scanning Tool</vt:lpstr>
      <vt:lpstr>HEC-MetVue Edits Tracker Tool</vt:lpstr>
      <vt:lpstr>HEC-HMS Enhancements </vt:lpstr>
      <vt:lpstr>HEC-FIA Enhancements  </vt:lpstr>
      <vt:lpstr>Upcoming Features</vt:lpstr>
      <vt:lpstr>CWMS 3.5</vt:lpstr>
      <vt:lpstr>CWMS 3.6 OR Beyond</vt:lpstr>
      <vt:lpstr>Cloud Migration</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Hanbali, Fauwaz U CIV USARMY CEIWR (USA)</cp:lastModifiedBy>
  <cp:revision>672</cp:revision>
  <cp:lastPrinted>2025-02-28T13:43:53Z</cp:lastPrinted>
  <dcterms:created xsi:type="dcterms:W3CDTF">2017-02-20T05:10:01Z</dcterms:created>
  <dcterms:modified xsi:type="dcterms:W3CDTF">2025-02-28T15:40:25Z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