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2.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media/image11.jp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6" r:id="rId4"/>
    <p:sldMasterId id="2147484142" r:id="rId5"/>
    <p:sldMasterId id="2147484175" r:id="rId6"/>
  </p:sldMasterIdLst>
  <p:notesMasterIdLst>
    <p:notesMasterId r:id="rId19"/>
  </p:notesMasterIdLst>
  <p:handoutMasterIdLst>
    <p:handoutMasterId r:id="rId20"/>
  </p:handoutMasterIdLst>
  <p:sldIdLst>
    <p:sldId id="847" r:id="rId7"/>
    <p:sldId id="947" r:id="rId8"/>
    <p:sldId id="638" r:id="rId9"/>
    <p:sldId id="942" r:id="rId10"/>
    <p:sldId id="689" r:id="rId11"/>
    <p:sldId id="944" r:id="rId12"/>
    <p:sldId id="691" r:id="rId13"/>
    <p:sldId id="955" r:id="rId14"/>
    <p:sldId id="953" r:id="rId15"/>
    <p:sldId id="614" r:id="rId16"/>
    <p:sldId id="946" r:id="rId17"/>
    <p:sldId id="530"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69"/>
    <a:srgbClr val="009E5E"/>
    <a:srgbClr val="00DA82"/>
    <a:srgbClr val="588824"/>
    <a:srgbClr val="49701E"/>
    <a:srgbClr val="7ABC32"/>
    <a:srgbClr val="00FF99"/>
    <a:srgbClr val="81ABFF"/>
    <a:srgbClr val="00FF00"/>
    <a:srgbClr val="004EEA"/>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78" autoAdjust="0"/>
    <p:restoredTop sz="90578" autoAdjust="0"/>
  </p:normalViewPr>
  <p:slideViewPr>
    <p:cSldViewPr snapToGrid="0">
      <p:cViewPr varScale="1">
        <p:scale>
          <a:sx n="80" d="100"/>
          <a:sy n="80" d="100"/>
        </p:scale>
        <p:origin x="486" y="90"/>
      </p:cViewPr>
      <p:guideLst>
        <p:guide orient="horz" pos="4176"/>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168"/>
    </p:cViewPr>
  </p:sorterViewPr>
  <p:notesViewPr>
    <p:cSldViewPr snapToGrid="0" showGuides="1">
      <p:cViewPr varScale="1">
        <p:scale>
          <a:sx n="120" d="100"/>
          <a:sy n="120" d="100"/>
        </p:scale>
        <p:origin x="4104"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2/28/2025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2/28/2025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1</a:t>
            </a:fld>
            <a:endParaRPr lang="en-US"/>
          </a:p>
        </p:txBody>
      </p:sp>
    </p:spTree>
    <p:extLst>
      <p:ext uri="{BB962C8B-B14F-4D97-AF65-F5344CB8AC3E}">
        <p14:creationId xmlns:p14="http://schemas.microsoft.com/office/powerpoint/2010/main" val="948940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9</a:t>
            </a:fld>
            <a:endParaRPr lang="en-US"/>
          </a:p>
        </p:txBody>
      </p:sp>
    </p:spTree>
    <p:extLst>
      <p:ext uri="{BB962C8B-B14F-4D97-AF65-F5344CB8AC3E}">
        <p14:creationId xmlns:p14="http://schemas.microsoft.com/office/powerpoint/2010/main" val="2964837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12</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a:prstGeom prst="rect">
            <a:avLst/>
          </a:prstGeo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166008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350666C-2B6D-BA1F-B88F-A1D3AD65B90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55605896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4D5672-39FC-28F5-5FCF-8890F088A258}"/>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678476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081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7CFD5A15-995A-9901-025D-A87201E6F65A}"/>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361481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5924496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2_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ECF1D58D-6EB5-EA20-2388-86437322FCA7}"/>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E24B4BB2-D2D9-C03B-EBBA-5C69B7D0D4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559635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84743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4129028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4006240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F0B416B8-CE30-5FF1-A969-69049684C26B}"/>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BAB85E1D-E929-EAB7-4B14-51CEC083DF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28789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a:prstGeom prst="rect">
            <a:avLst/>
          </a:prstGeo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8FA8B7F1-1B6A-506A-1495-BD1EE9F572F1}"/>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235701863"/>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995322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055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prstGeom prst="rect">
            <a:avLst/>
          </a:prstGeo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552424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8542360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prstGeom prst="rect">
            <a:avLst/>
          </a:prstGeo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14682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prstGeom prst="rect">
            <a:avLst/>
          </a:prstGeo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2682605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9285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62353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prstGeom prst="rect">
            <a:avLst/>
          </a:prstGeo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744132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prstGeom prst="rect">
            <a:avLst/>
          </a:prstGeo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prstGeom prst="rect">
            <a:avLst/>
          </a:prstGeo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prstGeom prst="rect">
            <a:avLst/>
          </a:prstGeo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37278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a:prstGeom prst="rect">
            <a:avLst/>
          </a:prstGeo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B3DA0CE2-780B-2D2E-AF97-EBDDDF3C5D4E}"/>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5063234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574105653"/>
      </p:ext>
    </p:extLst>
  </p:cSld>
  <p:clrMapOvr>
    <a:masterClrMapping/>
  </p:clrMapOvr>
  <p:transitio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
        <p:nvSpPr>
          <p:cNvPr id="6" name="Title 1">
            <a:extLst>
              <a:ext uri="{FF2B5EF4-FFF2-40B4-BE49-F238E27FC236}">
                <a16:creationId xmlns:a16="http://schemas.microsoft.com/office/drawing/2014/main" id="{272BCB52-F0D9-3D2D-BE86-E945CD46CCAB}"/>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830637864"/>
      </p:ext>
    </p:extLst>
  </p:cSld>
  <p:clrMapOvr>
    <a:masterClrMapping/>
  </p:clrMapOvr>
  <p:transitio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812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42830881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
        <p:nvSpPr>
          <p:cNvPr id="2" name="Content Placeholder 10">
            <a:extLst>
              <a:ext uri="{FF2B5EF4-FFF2-40B4-BE49-F238E27FC236}">
                <a16:creationId xmlns:a16="http://schemas.microsoft.com/office/drawing/2014/main" id="{3C8BA5AF-2AE7-B7A7-65E5-9514F1C6B81B}"/>
              </a:ext>
            </a:extLst>
          </p:cNvPr>
          <p:cNvSpPr>
            <a:spLocks noGrp="1"/>
          </p:cNvSpPr>
          <p:nvPr>
            <p:ph sz="quarter" idx="2"/>
          </p:nvPr>
        </p:nvSpPr>
        <p:spPr>
          <a:xfrm>
            <a:off x="812800" y="2438400"/>
            <a:ext cx="5181600" cy="3581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12">
            <a:extLst>
              <a:ext uri="{FF2B5EF4-FFF2-40B4-BE49-F238E27FC236}">
                <a16:creationId xmlns:a16="http://schemas.microsoft.com/office/drawing/2014/main" id="{DB2B0402-E0E7-4B0C-F287-F3D4B5C9EA6C}"/>
              </a:ext>
            </a:extLst>
          </p:cNvPr>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35515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29936543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45327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52133664"/>
      </p:ext>
    </p:extLst>
  </p:cSld>
  <p:clrMapOvr>
    <a:masterClrMapping/>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8972840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0863827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2060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hasCustomPrompt="1"/>
          </p:nvPr>
        </p:nvSpPr>
        <p:spPr>
          <a:xfrm>
            <a:off x="266700"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3" name="Title 1">
            <a:extLst>
              <a:ext uri="{FF2B5EF4-FFF2-40B4-BE49-F238E27FC236}">
                <a16:creationId xmlns:a16="http://schemas.microsoft.com/office/drawing/2014/main" id="{079F4FF3-9BD5-5297-D6BA-73BCBC9E2AC7}"/>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3493160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5514570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10486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9803933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1606255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5028311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650279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368352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2799714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484358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893361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59A9318-044B-AE0A-A3D9-E656B5CDAF42}"/>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383191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13036984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1877448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6267960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7592547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2278806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85183205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8982477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38649499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62953797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230234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984AAD54-B454-882C-6632-FAEF13548575}"/>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08271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2016498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0021136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053750039"/>
      </p:ext>
    </p:extLst>
  </p:cSld>
  <p:clrMapOvr>
    <a:masterClrMapping/>
  </p:clrMapOvr>
  <p:transition advClick="0"/>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258253005"/>
      </p:ext>
    </p:extLst>
  </p:cSld>
  <p:clrMapOvr>
    <a:masterClrMapping/>
  </p:clrMapOvr>
  <p:transition advClick="0"/>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599811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25284350"/>
      </p:ext>
    </p:extLst>
  </p:cSld>
  <p:clrMapOvr>
    <a:masterClrMapping/>
  </p:clrMapOvr>
  <p:extLst>
    <p:ext uri="{DCECCB84-F9BA-43D5-87BE-67443E8EF086}">
      <p15:sldGuideLst xmlns:p15="http://schemas.microsoft.com/office/powerpoint/2012/main"/>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0420212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67648930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445054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45281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0E7962D0-F76A-20E1-FB8C-B47BCB812FC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2573149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033345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6966383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8144153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2424360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867995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16948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066816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19959448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38318847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6364287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90BA67D0-A984-B529-1F2E-09815E9F6D50}"/>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82156349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53121884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8597962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6496363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63991500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82908274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0924790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8117064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9453637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7244670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725927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20D7F809-6956-8D6E-7527-9F0BA5A9F1B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95954034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8619211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656096819"/>
      </p:ext>
    </p:extLst>
  </p:cSld>
  <p:clrMapOvr>
    <a:masterClrMapping/>
  </p:clrMapOvr>
  <p:transition advClick="0"/>
</p:sldLayout>
</file>

<file path=ppt/slideLayouts/slideLayout9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513125-9FD5-4753-BAC4-EAF3FC8F55B8}" type="slidenum">
              <a:rPr lang="en-US"/>
              <a:pPr>
                <a:defRPr/>
              </a:pPr>
              <a:t>‹#›</a:t>
            </a:fld>
            <a:endParaRPr lang="en-US"/>
          </a:p>
        </p:txBody>
      </p:sp>
    </p:spTree>
    <p:extLst>
      <p:ext uri="{BB962C8B-B14F-4D97-AF65-F5344CB8AC3E}">
        <p14:creationId xmlns:p14="http://schemas.microsoft.com/office/powerpoint/2010/main" val="113923609"/>
      </p:ext>
    </p:extLst>
  </p:cSld>
  <p:clrMapOvr>
    <a:masterClrMapping/>
  </p:clrMapOvr>
  <p:transition advClick="0"/>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209397705"/>
      </p:ext>
    </p:extLst>
  </p:cSld>
  <p:clrMapOvr>
    <a:masterClrMapping/>
  </p:clrMapOvr>
  <p:transition advClick="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2.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7.xml"/><Relationship Id="rId18" Type="http://schemas.openxmlformats.org/officeDocument/2006/relationships/slideLayout" Target="../slideLayouts/slideLayout52.xml"/><Relationship Id="rId26" Type="http://schemas.openxmlformats.org/officeDocument/2006/relationships/slideLayout" Target="../slideLayouts/slideLayout60.xml"/><Relationship Id="rId3" Type="http://schemas.openxmlformats.org/officeDocument/2006/relationships/slideLayout" Target="../slideLayouts/slideLayout37.xml"/><Relationship Id="rId21" Type="http://schemas.openxmlformats.org/officeDocument/2006/relationships/slideLayout" Target="../slideLayouts/slideLayout55.xml"/><Relationship Id="rId34" Type="http://schemas.openxmlformats.org/officeDocument/2006/relationships/image" Target="../media/image6.png"/><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5" Type="http://schemas.openxmlformats.org/officeDocument/2006/relationships/slideLayout" Target="../slideLayouts/slideLayout59.xml"/><Relationship Id="rId33" Type="http://schemas.openxmlformats.org/officeDocument/2006/relationships/image" Target="../media/image5.png"/><Relationship Id="rId2" Type="http://schemas.openxmlformats.org/officeDocument/2006/relationships/slideLayout" Target="../slideLayouts/slideLayout36.xml"/><Relationship Id="rId16" Type="http://schemas.openxmlformats.org/officeDocument/2006/relationships/slideLayout" Target="../slideLayouts/slideLayout50.xml"/><Relationship Id="rId20" Type="http://schemas.openxmlformats.org/officeDocument/2006/relationships/slideLayout" Target="../slideLayouts/slideLayout54.xml"/><Relationship Id="rId29" Type="http://schemas.openxmlformats.org/officeDocument/2006/relationships/slideLayout" Target="../slideLayouts/slideLayout63.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24" Type="http://schemas.openxmlformats.org/officeDocument/2006/relationships/slideLayout" Target="../slideLayouts/slideLayout58.xml"/><Relationship Id="rId32" Type="http://schemas.openxmlformats.org/officeDocument/2006/relationships/image" Target="../media/image8.png"/><Relationship Id="rId5" Type="http://schemas.openxmlformats.org/officeDocument/2006/relationships/slideLayout" Target="../slideLayouts/slideLayout39.xml"/><Relationship Id="rId15" Type="http://schemas.openxmlformats.org/officeDocument/2006/relationships/slideLayout" Target="../slideLayouts/slideLayout49.xml"/><Relationship Id="rId23" Type="http://schemas.openxmlformats.org/officeDocument/2006/relationships/slideLayout" Target="../slideLayouts/slideLayout57.xml"/><Relationship Id="rId28" Type="http://schemas.openxmlformats.org/officeDocument/2006/relationships/slideLayout" Target="../slideLayouts/slideLayout62.xml"/><Relationship Id="rId10" Type="http://schemas.openxmlformats.org/officeDocument/2006/relationships/slideLayout" Target="../slideLayouts/slideLayout44.xml"/><Relationship Id="rId19" Type="http://schemas.openxmlformats.org/officeDocument/2006/relationships/slideLayout" Target="../slideLayouts/slideLayout53.xml"/><Relationship Id="rId31" Type="http://schemas.openxmlformats.org/officeDocument/2006/relationships/image" Target="../media/image7.png"/><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 Id="rId22" Type="http://schemas.openxmlformats.org/officeDocument/2006/relationships/slideLayout" Target="../slideLayouts/slideLayout56.xml"/><Relationship Id="rId27" Type="http://schemas.openxmlformats.org/officeDocument/2006/relationships/slideLayout" Target="../slideLayouts/slideLayout61.xml"/><Relationship Id="rId30" Type="http://schemas.openxmlformats.org/officeDocument/2006/relationships/theme" Target="../theme/theme2.xml"/><Relationship Id="rId8" Type="http://schemas.openxmlformats.org/officeDocument/2006/relationships/slideLayout" Target="../slideLayouts/slideLayout42.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6.xml"/><Relationship Id="rId18" Type="http://schemas.openxmlformats.org/officeDocument/2006/relationships/slideLayout" Target="../slideLayouts/slideLayout81.xml"/><Relationship Id="rId26" Type="http://schemas.openxmlformats.org/officeDocument/2006/relationships/slideLayout" Target="../slideLayouts/slideLayout89.xml"/><Relationship Id="rId3" Type="http://schemas.openxmlformats.org/officeDocument/2006/relationships/slideLayout" Target="../slideLayouts/slideLayout66.xml"/><Relationship Id="rId21" Type="http://schemas.openxmlformats.org/officeDocument/2006/relationships/slideLayout" Target="../slideLayouts/slideLayout84.xml"/><Relationship Id="rId7" Type="http://schemas.openxmlformats.org/officeDocument/2006/relationships/slideLayout" Target="../slideLayouts/slideLayout70.xml"/><Relationship Id="rId12" Type="http://schemas.openxmlformats.org/officeDocument/2006/relationships/slideLayout" Target="../slideLayouts/slideLayout75.xml"/><Relationship Id="rId17" Type="http://schemas.openxmlformats.org/officeDocument/2006/relationships/slideLayout" Target="../slideLayouts/slideLayout80.xml"/><Relationship Id="rId25" Type="http://schemas.openxmlformats.org/officeDocument/2006/relationships/slideLayout" Target="../slideLayouts/slideLayout88.xml"/><Relationship Id="rId33" Type="http://schemas.openxmlformats.org/officeDocument/2006/relationships/image" Target="../media/image8.png"/><Relationship Id="rId2" Type="http://schemas.openxmlformats.org/officeDocument/2006/relationships/slideLayout" Target="../slideLayouts/slideLayout65.xml"/><Relationship Id="rId16" Type="http://schemas.openxmlformats.org/officeDocument/2006/relationships/slideLayout" Target="../slideLayouts/slideLayout79.xml"/><Relationship Id="rId20" Type="http://schemas.openxmlformats.org/officeDocument/2006/relationships/slideLayout" Target="../slideLayouts/slideLayout83.xml"/><Relationship Id="rId29" Type="http://schemas.openxmlformats.org/officeDocument/2006/relationships/slideLayout" Target="../slideLayouts/slideLayout92.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24" Type="http://schemas.openxmlformats.org/officeDocument/2006/relationships/slideLayout" Target="../slideLayouts/slideLayout87.xml"/><Relationship Id="rId32" Type="http://schemas.openxmlformats.org/officeDocument/2006/relationships/image" Target="../media/image7.png"/><Relationship Id="rId5" Type="http://schemas.openxmlformats.org/officeDocument/2006/relationships/slideLayout" Target="../slideLayouts/slideLayout68.xml"/><Relationship Id="rId15" Type="http://schemas.openxmlformats.org/officeDocument/2006/relationships/slideLayout" Target="../slideLayouts/slideLayout78.xml"/><Relationship Id="rId23" Type="http://schemas.openxmlformats.org/officeDocument/2006/relationships/slideLayout" Target="../slideLayouts/slideLayout86.xml"/><Relationship Id="rId28" Type="http://schemas.openxmlformats.org/officeDocument/2006/relationships/slideLayout" Target="../slideLayouts/slideLayout91.xml"/><Relationship Id="rId10" Type="http://schemas.openxmlformats.org/officeDocument/2006/relationships/slideLayout" Target="../slideLayouts/slideLayout73.xml"/><Relationship Id="rId19" Type="http://schemas.openxmlformats.org/officeDocument/2006/relationships/slideLayout" Target="../slideLayouts/slideLayout82.xml"/><Relationship Id="rId31" Type="http://schemas.openxmlformats.org/officeDocument/2006/relationships/theme" Target="../theme/theme3.xml"/><Relationship Id="rId4" Type="http://schemas.openxmlformats.org/officeDocument/2006/relationships/slideLayout" Target="../slideLayouts/slideLayout67.xml"/><Relationship Id="rId9" Type="http://schemas.openxmlformats.org/officeDocument/2006/relationships/slideLayout" Target="../slideLayouts/slideLayout72.xml"/><Relationship Id="rId14" Type="http://schemas.openxmlformats.org/officeDocument/2006/relationships/slideLayout" Target="../slideLayouts/slideLayout77.xml"/><Relationship Id="rId22" Type="http://schemas.openxmlformats.org/officeDocument/2006/relationships/slideLayout" Target="../slideLayouts/slideLayout85.xml"/><Relationship Id="rId27" Type="http://schemas.openxmlformats.org/officeDocument/2006/relationships/slideLayout" Target="../slideLayouts/slideLayout90.xml"/><Relationship Id="rId30" Type="http://schemas.openxmlformats.org/officeDocument/2006/relationships/slideLayout" Target="../slideLayouts/slideLayout93.xml"/><Relationship Id="rId8"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81E96D5B-999D-A1FD-F4CB-555327AA841D}"/>
              </a:ext>
            </a:extLst>
          </p:cNvPr>
          <p:cNvSpPr>
            <a:spLocks noGrp="1"/>
          </p:cNvSpPr>
          <p:nvPr>
            <p:ph type="title"/>
          </p:nvPr>
        </p:nvSpPr>
        <p:spPr bwMode="auto">
          <a:xfrm>
            <a:off x="1215066" y="128981"/>
            <a:ext cx="9688723"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6" name="Page No.">
            <a:extLst>
              <a:ext uri="{FF2B5EF4-FFF2-40B4-BE49-F238E27FC236}">
                <a16:creationId xmlns:a16="http://schemas.microsoft.com/office/drawing/2014/main" id="{25EFCB9D-57BC-9BE7-B2B8-6036CCAEE1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7" name="Corps Logo" descr="A red and white sign&#10;&#10;Description automatically generated with medium confidence">
            <a:extLst>
              <a:ext uri="{FF2B5EF4-FFF2-40B4-BE49-F238E27FC236}">
                <a16:creationId xmlns:a16="http://schemas.microsoft.com/office/drawing/2014/main" id="{B8395AAD-13E1-50E4-7F40-A84DED225430}"/>
              </a:ext>
            </a:extLst>
          </p:cNvPr>
          <p:cNvPicPr>
            <a:picLocks noChangeAspect="1"/>
          </p:cNvPicPr>
          <p:nvPr userDrawn="1"/>
        </p:nvPicPr>
        <p:blipFill>
          <a:blip r:embed="rId36"/>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AE90C7AB-2E8B-8CC1-9CA9-A1C10CBEA247}"/>
              </a:ext>
            </a:extLst>
          </p:cNvPr>
          <p:cNvPicPr>
            <a:picLocks noChangeAspect="1"/>
          </p:cNvPicPr>
          <p:nvPr userDrawn="1"/>
        </p:nvPicPr>
        <p:blipFill>
          <a:blip r:embed="rId37"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
        <p:nvSpPr>
          <p:cNvPr id="14" name="Rectangle: Rounded Corners 13">
            <a:extLst>
              <a:ext uri="{FF2B5EF4-FFF2-40B4-BE49-F238E27FC236}">
                <a16:creationId xmlns:a16="http://schemas.microsoft.com/office/drawing/2014/main" id="{5C12D4A1-9B0E-DD3E-160B-7A8B0FFEC895}"/>
              </a:ext>
            </a:extLst>
          </p:cNvPr>
          <p:cNvSpPr/>
          <p:nvPr userDrawn="1"/>
        </p:nvSpPr>
        <p:spPr>
          <a:xfrm>
            <a:off x="1215066" y="971425"/>
            <a:ext cx="9688723" cy="36576"/>
          </a:xfrm>
          <a:prstGeom prst="roundRect">
            <a:avLst/>
          </a:prstGeom>
          <a:gradFill flip="none" rotWithShape="1">
            <a:gsLst>
              <a:gs pos="30000">
                <a:schemeClr val="tx1"/>
              </a:gs>
              <a:gs pos="0">
                <a:schemeClr val="accent1">
                  <a:lumMod val="45000"/>
                  <a:lumOff val="55000"/>
                </a:schemeClr>
              </a:gs>
              <a:gs pos="100000">
                <a:schemeClr val="accent1">
                  <a:lumMod val="45000"/>
                  <a:lumOff val="55000"/>
                </a:schemeClr>
              </a:gs>
              <a:gs pos="70000">
                <a:schemeClr val="tx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11191386"/>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18" r:id="rId12"/>
    <p:sldLayoutId id="2147484219" r:id="rId13"/>
    <p:sldLayoutId id="2147484220" r:id="rId14"/>
    <p:sldLayoutId id="2147484236" r:id="rId15"/>
    <p:sldLayoutId id="2147484221" r:id="rId16"/>
    <p:sldLayoutId id="2147484222" r:id="rId17"/>
    <p:sldLayoutId id="2147484223" r:id="rId18"/>
    <p:sldLayoutId id="2147484237" r:id="rId19"/>
    <p:sldLayoutId id="2147484224" r:id="rId20"/>
    <p:sldLayoutId id="2147484225" r:id="rId21"/>
    <p:sldLayoutId id="2147484226" r:id="rId22"/>
    <p:sldLayoutId id="2147484227" r:id="rId23"/>
    <p:sldLayoutId id="2147484228" r:id="rId24"/>
    <p:sldLayoutId id="2147484229" r:id="rId25"/>
    <p:sldLayoutId id="2147484230" r:id="rId26"/>
    <p:sldLayoutId id="2147484231" r:id="rId27"/>
    <p:sldLayoutId id="2147484232" r:id="rId28"/>
    <p:sldLayoutId id="2147484233" r:id="rId29"/>
    <p:sldLayoutId id="2147484234" r:id="rId30"/>
    <p:sldLayoutId id="2147484235" r:id="rId31"/>
    <p:sldLayoutId id="2147484240" r:id="rId32"/>
    <p:sldLayoutId id="2147484241" r:id="rId33"/>
    <p:sldLayoutId id="2147484244" r:id="rId34"/>
  </p:sldLayoutIdLst>
  <p:hf sldNum="0" hdr="0"/>
  <p:txStyles>
    <p:titleStyle>
      <a:lvl1pPr algn="ctr"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1724591645"/>
      </p:ext>
    </p:extLst>
  </p:cSld>
  <p:clrMap bg1="lt1" tx1="dk1" bg2="lt2" tx2="dk2" accent1="accent1" accent2="accent2" accent3="accent3" accent4="accent4" accent5="accent5" accent6="accent6" hlink="hlink" folHlink="folHlink"/>
  <p:sldLayoutIdLst>
    <p:sldLayoutId id="2147484143" r:id="rId1"/>
    <p:sldLayoutId id="2147484146" r:id="rId2"/>
    <p:sldLayoutId id="2147484147" r:id="rId3"/>
    <p:sldLayoutId id="2147484148" r:id="rId4"/>
    <p:sldLayoutId id="2147484149" r:id="rId5"/>
    <p:sldLayoutId id="2147484150" r:id="rId6"/>
    <p:sldLayoutId id="2147484151" r:id="rId7"/>
    <p:sldLayoutId id="2147484152" r:id="rId8"/>
    <p:sldLayoutId id="2147484153" r:id="rId9"/>
    <p:sldLayoutId id="2147484154" r:id="rId10"/>
    <p:sldLayoutId id="2147484155" r:id="rId11"/>
    <p:sldLayoutId id="2147484156" r:id="rId12"/>
    <p:sldLayoutId id="2147484157" r:id="rId13"/>
    <p:sldLayoutId id="2147484158" r:id="rId14"/>
    <p:sldLayoutId id="2147484159" r:id="rId15"/>
    <p:sldLayoutId id="2147484160" r:id="rId16"/>
    <p:sldLayoutId id="2147484161" r:id="rId17"/>
    <p:sldLayoutId id="2147484162" r:id="rId18"/>
    <p:sldLayoutId id="2147484163" r:id="rId19"/>
    <p:sldLayoutId id="2147484164" r:id="rId20"/>
    <p:sldLayoutId id="2147484165" r:id="rId21"/>
    <p:sldLayoutId id="2147484166" r:id="rId22"/>
    <p:sldLayoutId id="2147484167" r:id="rId23"/>
    <p:sldLayoutId id="2147484168" r:id="rId24"/>
    <p:sldLayoutId id="2147484169" r:id="rId25"/>
    <p:sldLayoutId id="2147484170" r:id="rId26"/>
    <p:sldLayoutId id="2147484171" r:id="rId27"/>
    <p:sldLayoutId id="2147484172" r:id="rId28"/>
    <p:sldLayoutId id="2147484174"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3"/>
          <a:srcRect/>
          <a:stretch/>
        </p:blipFill>
        <p:spPr>
          <a:xfrm>
            <a:off x="190500" y="86740"/>
            <a:ext cx="1970289" cy="874270"/>
          </a:xfrm>
          <a:prstGeom prst="rect">
            <a:avLst/>
          </a:prstGeom>
        </p:spPr>
      </p:pic>
    </p:spTree>
    <p:extLst>
      <p:ext uri="{BB962C8B-B14F-4D97-AF65-F5344CB8AC3E}">
        <p14:creationId xmlns:p14="http://schemas.microsoft.com/office/powerpoint/2010/main" val="2243080773"/>
      </p:ext>
    </p:extLst>
  </p:cSld>
  <p:clrMap bg1="lt1" tx1="dk1" bg2="lt2" tx2="dk2" accent1="accent1" accent2="accent2" accent3="accent3" accent4="accent4" accent5="accent5" accent6="accent6" hlink="hlink" folHlink="folHlink"/>
  <p:sldLayoutIdLst>
    <p:sldLayoutId id="2147484176"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 id="2147484187" r:id="rId12"/>
    <p:sldLayoutId id="2147484188" r:id="rId13"/>
    <p:sldLayoutId id="2147484189" r:id="rId14"/>
    <p:sldLayoutId id="2147484190" r:id="rId15"/>
    <p:sldLayoutId id="2147484191" r:id="rId16"/>
    <p:sldLayoutId id="2147484192" r:id="rId17"/>
    <p:sldLayoutId id="2147484193" r:id="rId18"/>
    <p:sldLayoutId id="2147484194" r:id="rId19"/>
    <p:sldLayoutId id="2147484195" r:id="rId20"/>
    <p:sldLayoutId id="2147484196" r:id="rId21"/>
    <p:sldLayoutId id="2147484197" r:id="rId22"/>
    <p:sldLayoutId id="2147484198" r:id="rId23"/>
    <p:sldLayoutId id="2147484199" r:id="rId24"/>
    <p:sldLayoutId id="2147484200" r:id="rId25"/>
    <p:sldLayoutId id="2147484201" r:id="rId26"/>
    <p:sldLayoutId id="2147484202" r:id="rId27"/>
    <p:sldLayoutId id="2147484203" r:id="rId28"/>
    <p:sldLayoutId id="2147484204" r:id="rId29"/>
    <p:sldLayoutId id="2147484205" r:id="rId30"/>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58.xml"/><Relationship Id="rId5" Type="http://schemas.openxmlformats.org/officeDocument/2006/relationships/image" Target="../media/image11.jp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jpg"/><Relationship Id="rId1" Type="http://schemas.openxmlformats.org/officeDocument/2006/relationships/slideLayout" Target="../slideLayouts/slideLayout34.xml"/><Relationship Id="rId5" Type="http://schemas.openxmlformats.org/officeDocument/2006/relationships/image" Target="../media/image18.png"/><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8.png"/><Relationship Id="rId1" Type="http://schemas.openxmlformats.org/officeDocument/2006/relationships/slideLayout" Target="../slideLayouts/slideLayout11.xml"/><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hyperlink" Target="https://usace.dps.mil/sites/KMP-WM/SitePages/Corps-Water-Management-System-(CWMS).aspx" TargetMode="External"/><Relationship Id="rId2" Type="http://schemas.openxmlformats.org/officeDocument/2006/relationships/notesSlide" Target="../notesSlides/notesSlide3.xml"/><Relationship Id="rId1" Type="http://schemas.openxmlformats.org/officeDocument/2006/relationships/slideLayout" Target="../slideLayouts/slideLayout21.xml"/><Relationship Id="rId6" Type="http://schemas.openxmlformats.org/officeDocument/2006/relationships/hyperlink" Target="https://dod.teams.microsoft.us/l/team/19%3Adod%3Adbd918be2e6b434a8520e65c78d55e21%40thread.skype/conversations?groupId=60a3bc99-ab46-4b3a-8690-198ec6cbced3&amp;tenantId=fc4d76ba-f17c-4c50-b9a7-8f3163d27582" TargetMode="External"/><Relationship Id="rId5" Type="http://schemas.openxmlformats.org/officeDocument/2006/relationships/hyperlink" Target="https://discourse.hecdev.net/c/cwms/5" TargetMode="External"/><Relationship Id="rId4" Type="http://schemas.openxmlformats.org/officeDocument/2006/relationships/hyperlink" Target="https://www.hec.usace.army.mil/confluence/cwmsdoc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g"/><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4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2.png"/><Relationship Id="rId1" Type="http://schemas.openxmlformats.org/officeDocument/2006/relationships/slideLayout" Target="../slideLayouts/slideLayout45.xml"/><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github.com/HydrologicEngineeringCenter/DSSVue-Example-Scripts/blob/master/src/DssConverter.py" TargetMode="External"/><Relationship Id="rId1" Type="http://schemas.openxmlformats.org/officeDocument/2006/relationships/slideLayout" Target="../slideLayouts/slideLayout45.xml"/><Relationship Id="rId5" Type="http://schemas.openxmlformats.org/officeDocument/2006/relationships/image" Target="../media/image12.png"/><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www.hec.usace.army.mil/confluence/cwmsdocs/ctg/how-to-articles/replacing-dbapi-py-with-cwmsjy-for-scripting" TargetMode="External"/><Relationship Id="rId1" Type="http://schemas.openxmlformats.org/officeDocument/2006/relationships/slideLayout" Target="../slideLayouts/slideLayout45.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3.xm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34.xml"/><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a:xfrm>
            <a:off x="266700" y="260931"/>
            <a:ext cx="5821279" cy="1833340"/>
          </a:xfrm>
        </p:spPr>
        <p:txBody>
          <a:bodyPr/>
          <a:lstStyle/>
          <a:p>
            <a:pPr algn="ctr"/>
            <a:r>
              <a:rPr lang="en-US" sz="3600" dirty="0"/>
              <a:t>CWMS </a:t>
            </a:r>
            <a:br>
              <a:rPr lang="en-US" sz="3600" dirty="0"/>
            </a:br>
            <a:r>
              <a:rPr lang="en-US" sz="3600" dirty="0"/>
              <a:t>New &amp; upcoming Features</a:t>
            </a:r>
            <a:endParaRPr lang="en-US" sz="1600" dirty="0"/>
          </a:p>
        </p:txBody>
      </p:sp>
      <p:pic>
        <p:nvPicPr>
          <p:cNvPr id="17" name="Picture Placeholder 16" descr="Map&#10;&#10;Description automatically generated">
            <a:extLst>
              <a:ext uri="{FF2B5EF4-FFF2-40B4-BE49-F238E27FC236}">
                <a16:creationId xmlns:a16="http://schemas.microsoft.com/office/drawing/2014/main" id="{C4B429A1-F9FE-3EDE-566C-616C13A24832}"/>
              </a:ext>
            </a:extLst>
          </p:cNvPr>
          <p:cNvPicPr>
            <a:picLocks noGrp="1" noChangeAspect="1"/>
          </p:cNvPicPr>
          <p:nvPr>
            <p:ph type="pic" sz="quarter" idx="13"/>
          </p:nvPr>
        </p:nvPicPr>
        <p:blipFill rotWithShape="1">
          <a:blip r:embed="rId3"/>
          <a:srcRect t="232" b="232"/>
          <a:stretch/>
        </p:blipFill>
        <p:spPr>
          <a:prstGeom prst="rect">
            <a:avLst/>
          </a:prstGeom>
          <a:ln>
            <a:noFill/>
          </a:ln>
          <a:effectLst>
            <a:outerShdw blurRad="292100" dist="139700" dir="2700000" algn="tl" rotWithShape="0">
              <a:srgbClr val="333333">
                <a:alpha val="65000"/>
              </a:srgbClr>
            </a:outerShdw>
          </a:effectLst>
        </p:spPr>
      </p:pic>
      <p:pic>
        <p:nvPicPr>
          <p:cNvPr id="12" name="Picture Placeholder 11" descr="Map&#10;&#10;Description automatically generated">
            <a:extLst>
              <a:ext uri="{FF2B5EF4-FFF2-40B4-BE49-F238E27FC236}">
                <a16:creationId xmlns:a16="http://schemas.microsoft.com/office/drawing/2014/main" id="{79C25785-F61C-FE0D-3F91-67C70C308A2D}"/>
              </a:ext>
            </a:extLst>
          </p:cNvPr>
          <p:cNvPicPr>
            <a:picLocks noGrp="1" noChangeAspect="1"/>
          </p:cNvPicPr>
          <p:nvPr>
            <p:ph type="pic" sz="quarter" idx="15"/>
          </p:nvPr>
        </p:nvPicPr>
        <p:blipFill rotWithShape="1">
          <a:blip r:embed="rId4"/>
          <a:srcRect l="5272" r="5272"/>
          <a:stretch/>
        </p:blipFill>
        <p:spPr>
          <a:prstGeom prst="rect">
            <a:avLst/>
          </a:prstGeom>
          <a:ln>
            <a:noFill/>
          </a:ln>
          <a:effectLst>
            <a:outerShdw blurRad="292100" dist="139700" dir="2700000" algn="tl" rotWithShape="0">
              <a:srgbClr val="333333">
                <a:alpha val="65000"/>
              </a:srgbClr>
            </a:outerShdw>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a:xfrm>
            <a:off x="266700" y="2595714"/>
            <a:ext cx="5808663" cy="2985472"/>
          </a:xfrm>
        </p:spPr>
        <p:txBody>
          <a:bodyPr/>
          <a:lstStyle/>
          <a:p>
            <a:r>
              <a:rPr lang="en-US" sz="2400" b="1" dirty="0"/>
              <a:t>Fauwaz Hanbali</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5"/>
          <a:srcRect l="4446" t="2418" r="4446" b="2225"/>
          <a:stretch/>
        </p:blipFill>
        <p:spPr>
          <a:xfrm>
            <a:off x="5140944" y="3507454"/>
            <a:ext cx="3314700" cy="3093720"/>
          </a:xfrm>
          <a:prstGeom prst="rect">
            <a:avLst/>
          </a:prstGeom>
          <a:ln>
            <a:noFill/>
          </a:ln>
          <a:effectLst>
            <a:outerShdw blurRad="292100" dist="139700" dir="2700000" algn="tl" rotWithShape="0">
              <a:srgbClr val="333333">
                <a:alpha val="65000"/>
              </a:srgbClr>
            </a:outerShdw>
          </a:effectLst>
        </p:spPr>
      </p:pic>
      <p:sp>
        <p:nvSpPr>
          <p:cNvPr id="3" name="Title 4">
            <a:extLst>
              <a:ext uri="{FF2B5EF4-FFF2-40B4-BE49-F238E27FC236}">
                <a16:creationId xmlns:a16="http://schemas.microsoft.com/office/drawing/2014/main" id="{D137D13C-DFA5-00CD-D3A4-B0D1B641AC47}"/>
              </a:ext>
            </a:extLst>
          </p:cNvPr>
          <p:cNvSpPr txBox="1">
            <a:spLocks/>
          </p:cNvSpPr>
          <p:nvPr/>
        </p:nvSpPr>
        <p:spPr bwMode="auto">
          <a:xfrm>
            <a:off x="274721" y="2212801"/>
            <a:ext cx="5821279" cy="271754"/>
          </a:xfrm>
          <a:prstGeom prst="rect">
            <a:avLst/>
          </a:prstGeom>
          <a:noFill/>
          <a:ln w="12700">
            <a:solidFill>
              <a:schemeClr val="accent3"/>
            </a:solidFill>
            <a:miter lim="800000"/>
            <a:headEnd/>
            <a:tailEnd/>
          </a:ln>
        </p:spPr>
        <p:txBody>
          <a:bodyPr vert="horz" wrap="square" lIns="45720" tIns="0" rIns="0" bIns="0" numCol="1" anchor="ctr" anchorCtr="0" compatLnSpc="1">
            <a:prstTxWarp prst="textNoShape">
              <a:avLst/>
            </a:prstTxWarp>
          </a:bodyPr>
          <a:lstStyle>
            <a:lvl1pPr algn="ctr" rtl="0" eaLnBrk="1" fontAlgn="base" hangingPunct="1">
              <a:spcBef>
                <a:spcPct val="0"/>
              </a:spcBef>
              <a:spcAft>
                <a:spcPct val="0"/>
              </a:spcAft>
              <a:defRPr sz="3200" b="1" kern="1200" cap="all">
                <a:solidFill>
                  <a:schemeClr val="accent3"/>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a:lstStyle>
          <a:p>
            <a:r>
              <a:rPr lang="en-US" sz="1600" dirty="0"/>
              <a:t>Part A – New in CWMS 3.4 (CAVI/</a:t>
            </a:r>
            <a:r>
              <a:rPr lang="en-US" sz="1600" dirty="0" err="1"/>
              <a:t>CWMSVUe</a:t>
            </a:r>
            <a:r>
              <a:rPr lang="en-US" sz="1600" dirty="0"/>
              <a:t>)</a:t>
            </a:r>
          </a:p>
        </p:txBody>
      </p:sp>
    </p:spTree>
    <p:extLst>
      <p:ext uri="{BB962C8B-B14F-4D97-AF65-F5344CB8AC3E}">
        <p14:creationId xmlns:p14="http://schemas.microsoft.com/office/powerpoint/2010/main" val="7598270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4E8BF442-1D87-287D-43EE-6673A8F92FEF}"/>
              </a:ext>
            </a:extLst>
          </p:cNvPr>
          <p:cNvSpPr>
            <a:spLocks noGrp="1"/>
          </p:cNvSpPr>
          <p:nvPr>
            <p:ph type="body" sz="quarter" idx="1"/>
          </p:nvPr>
        </p:nvSpPr>
        <p:spPr>
          <a:xfrm>
            <a:off x="724733" y="2886285"/>
            <a:ext cx="5181600" cy="640080"/>
          </a:xfrm>
        </p:spPr>
        <p:txBody>
          <a:bodyPr/>
          <a:lstStyle/>
          <a:p>
            <a:pPr algn="ctr"/>
            <a:r>
              <a:rPr lang="en-US" dirty="0"/>
              <a:t>Data Validation Editor</a:t>
            </a:r>
          </a:p>
          <a:p>
            <a:pPr algn="ctr"/>
            <a:r>
              <a:rPr lang="en-US" dirty="0"/>
              <a:t>Default Layout</a:t>
            </a:r>
          </a:p>
        </p:txBody>
      </p:sp>
      <p:sp>
        <p:nvSpPr>
          <p:cNvPr id="13" name="Text Placeholder 12">
            <a:extLst>
              <a:ext uri="{FF2B5EF4-FFF2-40B4-BE49-F238E27FC236}">
                <a16:creationId xmlns:a16="http://schemas.microsoft.com/office/drawing/2014/main" id="{9EC5C6D6-40A3-8F73-9684-306A571B543C}"/>
              </a:ext>
            </a:extLst>
          </p:cNvPr>
          <p:cNvSpPr>
            <a:spLocks noGrp="1"/>
          </p:cNvSpPr>
          <p:nvPr>
            <p:ph type="body" sz="quarter" idx="3"/>
          </p:nvPr>
        </p:nvSpPr>
        <p:spPr>
          <a:xfrm>
            <a:off x="6312733" y="2886285"/>
            <a:ext cx="5181600" cy="640080"/>
          </a:xfrm>
        </p:spPr>
        <p:txBody>
          <a:bodyPr/>
          <a:lstStyle/>
          <a:p>
            <a:pPr algn="ctr"/>
            <a:r>
              <a:rPr lang="en-US" dirty="0"/>
              <a:t>Data Validation Editor</a:t>
            </a:r>
          </a:p>
          <a:p>
            <a:pPr algn="ctr"/>
            <a:r>
              <a:rPr lang="en-US" dirty="0"/>
              <a:t>New Vertical Layout Option</a:t>
            </a:r>
          </a:p>
        </p:txBody>
      </p:sp>
      <p:sp>
        <p:nvSpPr>
          <p:cNvPr id="7" name="Title 6">
            <a:extLst>
              <a:ext uri="{FF2B5EF4-FFF2-40B4-BE49-F238E27FC236}">
                <a16:creationId xmlns:a16="http://schemas.microsoft.com/office/drawing/2014/main" id="{51C4130D-EE5D-053A-5367-1EAA09F56BD8}"/>
              </a:ext>
            </a:extLst>
          </p:cNvPr>
          <p:cNvSpPr>
            <a:spLocks noGrp="1"/>
          </p:cNvSpPr>
          <p:nvPr>
            <p:ph type="title"/>
          </p:nvPr>
        </p:nvSpPr>
        <p:spPr/>
        <p:txBody>
          <a:bodyPr/>
          <a:lstStyle/>
          <a:p>
            <a:pPr algn="ctr"/>
            <a:r>
              <a:rPr lang="en-US" dirty="0" err="1"/>
              <a:t>CWMSVue</a:t>
            </a:r>
            <a:r>
              <a:rPr lang="en-US" dirty="0"/>
              <a:t> Enhancements</a:t>
            </a:r>
          </a:p>
        </p:txBody>
      </p:sp>
      <p:pic>
        <p:nvPicPr>
          <p:cNvPr id="3" name="Picture 2" descr="A picture containing sitting, water&#10;&#10;Description automatically generated">
            <a:extLst>
              <a:ext uri="{FF2B5EF4-FFF2-40B4-BE49-F238E27FC236}">
                <a16:creationId xmlns:a16="http://schemas.microsoft.com/office/drawing/2014/main" id="{3220BB40-645D-994E-55E2-6C14CDA14F2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pic>
        <p:nvPicPr>
          <p:cNvPr id="19" name="Picture 18">
            <a:extLst>
              <a:ext uri="{FF2B5EF4-FFF2-40B4-BE49-F238E27FC236}">
                <a16:creationId xmlns:a16="http://schemas.microsoft.com/office/drawing/2014/main" id="{5B5BEBAA-6661-EE69-B8CD-76E191D86E01}"/>
              </a:ext>
            </a:extLst>
          </p:cNvPr>
          <p:cNvPicPr>
            <a:picLocks noChangeAspect="1"/>
          </p:cNvPicPr>
          <p:nvPr/>
        </p:nvPicPr>
        <p:blipFill>
          <a:blip r:embed="rId3"/>
          <a:stretch>
            <a:fillRect/>
          </a:stretch>
        </p:blipFill>
        <p:spPr>
          <a:xfrm>
            <a:off x="724733" y="3758746"/>
            <a:ext cx="5175373" cy="2828260"/>
          </a:xfrm>
          <a:prstGeom prst="rect">
            <a:avLst/>
          </a:prstGeom>
          <a:ln>
            <a:solidFill>
              <a:schemeClr val="accent1"/>
            </a:solidFill>
          </a:ln>
        </p:spPr>
      </p:pic>
      <p:pic>
        <p:nvPicPr>
          <p:cNvPr id="21" name="Picture 20">
            <a:extLst>
              <a:ext uri="{FF2B5EF4-FFF2-40B4-BE49-F238E27FC236}">
                <a16:creationId xmlns:a16="http://schemas.microsoft.com/office/drawing/2014/main" id="{AF887B8E-4CDB-0085-B119-371F0D5D454B}"/>
              </a:ext>
            </a:extLst>
          </p:cNvPr>
          <p:cNvPicPr>
            <a:picLocks noChangeAspect="1"/>
          </p:cNvPicPr>
          <p:nvPr/>
        </p:nvPicPr>
        <p:blipFill>
          <a:blip r:embed="rId4"/>
          <a:stretch>
            <a:fillRect/>
          </a:stretch>
        </p:blipFill>
        <p:spPr>
          <a:xfrm>
            <a:off x="6343533" y="3758746"/>
            <a:ext cx="5120000" cy="2796000"/>
          </a:xfrm>
          <a:prstGeom prst="rect">
            <a:avLst/>
          </a:prstGeom>
          <a:noFill/>
          <a:ln>
            <a:solidFill>
              <a:schemeClr val="accent1"/>
            </a:solidFill>
          </a:ln>
        </p:spPr>
      </p:pic>
      <p:pic>
        <p:nvPicPr>
          <p:cNvPr id="2" name="Picture 1">
            <a:extLst>
              <a:ext uri="{FF2B5EF4-FFF2-40B4-BE49-F238E27FC236}">
                <a16:creationId xmlns:a16="http://schemas.microsoft.com/office/drawing/2014/main" id="{A50B7942-42EF-9801-1776-E03633C27EA7}"/>
              </a:ext>
            </a:extLst>
          </p:cNvPr>
          <p:cNvPicPr>
            <a:picLocks noChangeAspect="1"/>
          </p:cNvPicPr>
          <p:nvPr/>
        </p:nvPicPr>
        <p:blipFill>
          <a:blip r:embed="rId5"/>
          <a:stretch>
            <a:fillRect/>
          </a:stretch>
        </p:blipFill>
        <p:spPr>
          <a:xfrm>
            <a:off x="2245219" y="176493"/>
            <a:ext cx="650381" cy="65797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4" name="Content Placeholder 1">
            <a:extLst>
              <a:ext uri="{FF2B5EF4-FFF2-40B4-BE49-F238E27FC236}">
                <a16:creationId xmlns:a16="http://schemas.microsoft.com/office/drawing/2014/main" id="{667BA5AA-F95F-CF3B-D904-ECB2E78E0A5E}"/>
              </a:ext>
            </a:extLst>
          </p:cNvPr>
          <p:cNvSpPr txBox="1">
            <a:spLocks/>
          </p:cNvSpPr>
          <p:nvPr/>
        </p:nvSpPr>
        <p:spPr>
          <a:xfrm>
            <a:off x="1104900" y="1066847"/>
            <a:ext cx="10358633" cy="1587057"/>
          </a:xfrm>
          <a:prstGeom prst="rect">
            <a:avLst/>
          </a:prstGeom>
        </p:spPr>
        <p:txBody>
          <a:bodyPr numCol="1"/>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342900" indent="-342900" defTabSz="1601788">
              <a:spcAft>
                <a:spcPts val="600"/>
              </a:spcAft>
              <a:buFont typeface="Wingdings" panose="05000000000000000000" pitchFamily="2" charset="2"/>
              <a:buChar char="q"/>
            </a:pPr>
            <a:r>
              <a:rPr lang="en-US" sz="2000" dirty="0"/>
              <a:t>Time Zone labeling in tables, plots, data validation and graphical editors</a:t>
            </a:r>
          </a:p>
          <a:p>
            <a:pPr marL="342900" indent="-342900" defTabSz="1601788">
              <a:spcAft>
                <a:spcPts val="600"/>
              </a:spcAft>
              <a:buFont typeface="Wingdings" panose="05000000000000000000" pitchFamily="2" charset="2"/>
              <a:buChar char="q"/>
            </a:pPr>
            <a:r>
              <a:rPr lang="en-US" sz="2000" dirty="0"/>
              <a:t>CWMS Data API (CDA) writes support </a:t>
            </a:r>
          </a:p>
          <a:p>
            <a:pPr marL="342900" indent="-342900" defTabSz="1601788">
              <a:spcAft>
                <a:spcPts val="600"/>
              </a:spcAft>
              <a:buFont typeface="Wingdings" panose="05000000000000000000" pitchFamily="2" charset="2"/>
              <a:buChar char="q"/>
            </a:pPr>
            <a:r>
              <a:rPr lang="en-US" sz="2000" dirty="0"/>
              <a:t>Performance enhancements to Data Validation Editor (DVE) writes to the database</a:t>
            </a:r>
          </a:p>
          <a:p>
            <a:pPr marL="342900" indent="-342900" defTabSz="1601788">
              <a:spcAft>
                <a:spcPts val="600"/>
              </a:spcAft>
              <a:buFont typeface="Wingdings" panose="05000000000000000000" pitchFamily="2" charset="2"/>
              <a:buChar char="q"/>
            </a:pPr>
            <a:r>
              <a:rPr lang="en-US" sz="2000" dirty="0"/>
              <a:t>Data Validation Editor (DVE) layout shortcut actions improvements</a:t>
            </a:r>
          </a:p>
          <a:p>
            <a:endParaRPr lang="en-US" sz="2000" dirty="0"/>
          </a:p>
        </p:txBody>
      </p:sp>
    </p:spTree>
    <p:extLst>
      <p:ext uri="{BB962C8B-B14F-4D97-AF65-F5344CB8AC3E}">
        <p14:creationId xmlns:p14="http://schemas.microsoft.com/office/powerpoint/2010/main" val="21091968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DE130B-0EA2-0F91-FFFB-599E316B1965}"/>
              </a:ext>
            </a:extLst>
          </p:cNvPr>
          <p:cNvSpPr>
            <a:spLocks noGrp="1"/>
          </p:cNvSpPr>
          <p:nvPr>
            <p:ph type="title"/>
          </p:nvPr>
        </p:nvSpPr>
        <p:spPr/>
        <p:txBody>
          <a:bodyPr/>
          <a:lstStyle/>
          <a:p>
            <a:r>
              <a:rPr lang="en-US" dirty="0"/>
              <a:t> Drag and drop DSS CWMS-Vue</a:t>
            </a:r>
          </a:p>
        </p:txBody>
      </p:sp>
      <p:pic>
        <p:nvPicPr>
          <p:cNvPr id="6" name="Picture 5">
            <a:extLst>
              <a:ext uri="{FF2B5EF4-FFF2-40B4-BE49-F238E27FC236}">
                <a16:creationId xmlns:a16="http://schemas.microsoft.com/office/drawing/2014/main" id="{6BDD40EB-E77E-28D1-6378-841B6F672528}"/>
              </a:ext>
            </a:extLst>
          </p:cNvPr>
          <p:cNvPicPr>
            <a:picLocks noChangeAspect="1"/>
          </p:cNvPicPr>
          <p:nvPr/>
        </p:nvPicPr>
        <p:blipFill>
          <a:blip r:embed="rId2"/>
          <a:stretch>
            <a:fillRect/>
          </a:stretch>
        </p:blipFill>
        <p:spPr>
          <a:xfrm>
            <a:off x="1700096" y="216454"/>
            <a:ext cx="650381" cy="65797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 name="Content Placeholder 1">
            <a:extLst>
              <a:ext uri="{FF2B5EF4-FFF2-40B4-BE49-F238E27FC236}">
                <a16:creationId xmlns:a16="http://schemas.microsoft.com/office/drawing/2014/main" id="{8A6F0632-B46C-0B02-A751-7908E2EAFB5B}"/>
              </a:ext>
            </a:extLst>
          </p:cNvPr>
          <p:cNvSpPr txBox="1">
            <a:spLocks/>
          </p:cNvSpPr>
          <p:nvPr/>
        </p:nvSpPr>
        <p:spPr>
          <a:xfrm>
            <a:off x="456396" y="1623978"/>
            <a:ext cx="5512126" cy="1103804"/>
          </a:xfrm>
          <a:prstGeom prst="rect">
            <a:avLst/>
          </a:prstGeom>
        </p:spPr>
        <p:txBody>
          <a:bodyPr numCol="1"/>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342900" indent="-342900" defTabSz="1601788">
              <a:spcAft>
                <a:spcPts val="600"/>
              </a:spcAft>
              <a:buFont typeface="Wingdings" panose="05000000000000000000" pitchFamily="2" charset="2"/>
              <a:buChar char="q"/>
            </a:pPr>
            <a:r>
              <a:rPr lang="en-US" sz="2000"/>
              <a:t>DSS Pathnames must be in all Caps for </a:t>
            </a:r>
          </a:p>
          <a:p>
            <a:pPr marL="342900" indent="-342900" defTabSz="1601788">
              <a:spcAft>
                <a:spcPts val="600"/>
              </a:spcAft>
              <a:buFont typeface="Wingdings" panose="05000000000000000000" pitchFamily="2" charset="2"/>
              <a:buChar char="q"/>
            </a:pPr>
            <a:r>
              <a:rPr lang="en-US" sz="2000"/>
              <a:t>DSS records must have proper time zones</a:t>
            </a:r>
            <a:endParaRPr lang="en-US" sz="1800" dirty="0"/>
          </a:p>
        </p:txBody>
      </p:sp>
      <p:pic>
        <p:nvPicPr>
          <p:cNvPr id="8" name="Picture 7">
            <a:extLst>
              <a:ext uri="{FF2B5EF4-FFF2-40B4-BE49-F238E27FC236}">
                <a16:creationId xmlns:a16="http://schemas.microsoft.com/office/drawing/2014/main" id="{DB276484-6AF5-FC5B-2526-337604ABE8E2}"/>
              </a:ext>
            </a:extLst>
          </p:cNvPr>
          <p:cNvPicPr>
            <a:picLocks noChangeAspect="1"/>
          </p:cNvPicPr>
          <p:nvPr/>
        </p:nvPicPr>
        <p:blipFill rotWithShape="1">
          <a:blip r:embed="rId3"/>
          <a:srcRect l="1" r="58739" b="45683"/>
          <a:stretch/>
        </p:blipFill>
        <p:spPr>
          <a:xfrm>
            <a:off x="6105157" y="1183725"/>
            <a:ext cx="5767083" cy="4547326"/>
          </a:xfrm>
          <a:prstGeom prst="rect">
            <a:avLst/>
          </a:prstGeom>
        </p:spPr>
      </p:pic>
      <p:pic>
        <p:nvPicPr>
          <p:cNvPr id="9" name="Picture 8">
            <a:extLst>
              <a:ext uri="{FF2B5EF4-FFF2-40B4-BE49-F238E27FC236}">
                <a16:creationId xmlns:a16="http://schemas.microsoft.com/office/drawing/2014/main" id="{A1AAF359-FCC0-8806-AE09-5DBA1CB585A1}"/>
              </a:ext>
            </a:extLst>
          </p:cNvPr>
          <p:cNvPicPr>
            <a:picLocks noChangeAspect="1"/>
          </p:cNvPicPr>
          <p:nvPr/>
        </p:nvPicPr>
        <p:blipFill>
          <a:blip r:embed="rId4"/>
          <a:stretch>
            <a:fillRect/>
          </a:stretch>
        </p:blipFill>
        <p:spPr>
          <a:xfrm>
            <a:off x="319760" y="3168035"/>
            <a:ext cx="9927232" cy="3423182"/>
          </a:xfrm>
          <a:prstGeom prst="rect">
            <a:avLst/>
          </a:prstGeom>
        </p:spPr>
      </p:pic>
    </p:spTree>
    <p:extLst>
      <p:ext uri="{BB962C8B-B14F-4D97-AF65-F5344CB8AC3E}">
        <p14:creationId xmlns:p14="http://schemas.microsoft.com/office/powerpoint/2010/main" val="11646974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477328"/>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accent5">
                    <a:lumMod val="20000"/>
                    <a:lumOff val="80000"/>
                  </a:schemeClr>
                </a:solidFill>
                <a:hlinkClick r:id="rId3">
                  <a:extLst>
                    <a:ext uri="{A12FA001-AC4F-418D-AE19-62706E023703}">
                      <ahyp:hlinkClr xmlns:ahyp="http://schemas.microsoft.com/office/drawing/2018/hyperlinkcolor" val="tx"/>
                    </a:ext>
                  </a:extLst>
                </a:hlinkClick>
              </a:rPr>
              <a:t>https://usace.dps.mil/sites/KMP-WM/SitePages/Corps-Water-Management-System-(CWMS).aspx</a:t>
            </a:r>
            <a:br>
              <a:rPr lang="en-US" dirty="0">
                <a:solidFill>
                  <a:schemeClr val="accent5">
                    <a:lumMod val="20000"/>
                    <a:lumOff val="80000"/>
                  </a:schemeClr>
                </a:solidFill>
              </a:rPr>
            </a:br>
            <a:r>
              <a:rPr lang="en-US" sz="600" dirty="0">
                <a:solidFill>
                  <a:schemeClr val="accent5">
                    <a:lumMod val="20000"/>
                    <a:lumOff val="80000"/>
                  </a:schemeClr>
                </a:solidFill>
              </a:rPr>
              <a:t> </a:t>
            </a:r>
          </a:p>
          <a:p>
            <a:pPr marL="285750" indent="-285750">
              <a:buFont typeface="Arial" panose="020B0604020202020204" pitchFamily="34" charset="0"/>
              <a:buChar char="•"/>
            </a:pPr>
            <a:r>
              <a:rPr lang="en-US" dirty="0">
                <a:solidFill>
                  <a:schemeClr val="accent5">
                    <a:lumMod val="20000"/>
                    <a:lumOff val="80000"/>
                  </a:schemeClr>
                </a:solidFill>
                <a:hlinkClick r:id="rId4">
                  <a:extLst>
                    <a:ext uri="{A12FA001-AC4F-418D-AE19-62706E023703}">
                      <ahyp:hlinkClr xmlns:ahyp="http://schemas.microsoft.com/office/drawing/2018/hyperlinkcolor" val="tx"/>
                    </a:ext>
                  </a:extLst>
                </a:hlinkClick>
              </a:rPr>
              <a:t>https://www.hec.usace.army.mil/confluence/cwmsdocs</a:t>
            </a:r>
            <a:r>
              <a:rPr lang="en-US" dirty="0">
                <a:solidFill>
                  <a:schemeClr val="accent5">
                    <a:lumMod val="20000"/>
                    <a:lumOff val="80000"/>
                  </a:schemeClr>
                </a:solidFill>
              </a:rPr>
              <a:t> </a:t>
            </a:r>
            <a:br>
              <a:rPr lang="en-US" dirty="0">
                <a:solidFill>
                  <a:schemeClr val="accent5">
                    <a:lumMod val="20000"/>
                    <a:lumOff val="80000"/>
                  </a:schemeClr>
                </a:solidFill>
              </a:rPr>
            </a:br>
            <a:endParaRPr lang="en-US" sz="600" dirty="0">
              <a:solidFill>
                <a:schemeClr val="accent5">
                  <a:lumMod val="20000"/>
                  <a:lumOff val="80000"/>
                </a:schemeClr>
              </a:solidFill>
            </a:endParaRPr>
          </a:p>
          <a:p>
            <a:pPr marL="285750" indent="-285750">
              <a:buFont typeface="Arial" panose="020B0604020202020204" pitchFamily="34" charset="0"/>
              <a:buChar char="•"/>
            </a:pPr>
            <a:r>
              <a:rPr lang="en-US" dirty="0">
                <a:solidFill>
                  <a:schemeClr val="accent5">
                    <a:lumMod val="20000"/>
                    <a:lumOff val="80000"/>
                  </a:schemeClr>
                </a:solidFill>
                <a:hlinkClick r:id="rId5">
                  <a:extLst>
                    <a:ext uri="{A12FA001-AC4F-418D-AE19-62706E023703}">
                      <ahyp:hlinkClr xmlns:ahyp="http://schemas.microsoft.com/office/drawing/2018/hyperlinkcolor" val="tx"/>
                    </a:ext>
                  </a:extLst>
                </a:hlinkClick>
              </a:rPr>
              <a:t>https://discourse.hecdev.net/c/cwms/5</a:t>
            </a:r>
            <a:r>
              <a:rPr lang="en-US" dirty="0">
                <a:solidFill>
                  <a:schemeClr val="accent5">
                    <a:lumMod val="20000"/>
                    <a:lumOff val="80000"/>
                  </a:schemeClr>
                </a:solidFill>
              </a:rPr>
              <a:t> </a:t>
            </a:r>
            <a:br>
              <a:rPr lang="en-US" dirty="0">
                <a:solidFill>
                  <a:schemeClr val="accent5">
                    <a:lumMod val="20000"/>
                    <a:lumOff val="80000"/>
                  </a:schemeClr>
                </a:solidFill>
              </a:rPr>
            </a:br>
            <a:r>
              <a:rPr lang="en-US" sz="600" dirty="0">
                <a:solidFill>
                  <a:schemeClr val="accent5">
                    <a:lumMod val="20000"/>
                    <a:lumOff val="80000"/>
                  </a:schemeClr>
                </a:solidFill>
              </a:rPr>
              <a:t>   </a:t>
            </a:r>
          </a:p>
          <a:p>
            <a:pPr marL="285750" indent="-285750">
              <a:buFont typeface="Arial" panose="020B0604020202020204" pitchFamily="34" charset="0"/>
              <a:buChar char="•"/>
            </a:pPr>
            <a:r>
              <a:rPr lang="en-US" dirty="0">
                <a:solidFill>
                  <a:schemeClr val="accent5">
                    <a:lumMod val="20000"/>
                    <a:lumOff val="80000"/>
                  </a:schemeClr>
                </a:solidFill>
                <a:hlinkClick r:id="rId6">
                  <a:extLst>
                    <a:ext uri="{A12FA001-AC4F-418D-AE19-62706E023703}">
                      <ahyp:hlinkClr xmlns:ahyp="http://schemas.microsoft.com/office/drawing/2018/hyperlinkcolor" val="tx"/>
                    </a:ext>
                  </a:extLst>
                </a:hlinkClick>
              </a:rPr>
              <a:t>TDL-CELRH-EC-GW-W-USACE CWMS Modeling | General | Microsoft Teams</a:t>
            </a:r>
            <a:r>
              <a:rPr lang="en-US" dirty="0">
                <a:solidFill>
                  <a:schemeClr val="accent5">
                    <a:lumMod val="20000"/>
                    <a:lumOff val="80000"/>
                  </a:schemeClr>
                </a:solidFill>
              </a:rPr>
              <a:t> </a:t>
            </a:r>
          </a:p>
        </p:txBody>
      </p:sp>
    </p:spTree>
    <p:extLst>
      <p:ext uri="{BB962C8B-B14F-4D97-AF65-F5344CB8AC3E}">
        <p14:creationId xmlns:p14="http://schemas.microsoft.com/office/powerpoint/2010/main" val="2760655256"/>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05A80B16-3158-CB96-4AE6-D733478443D7}"/>
              </a:ext>
            </a:extLst>
          </p:cNvPr>
          <p:cNvSpPr>
            <a:spLocks noGrp="1"/>
          </p:cNvSpPr>
          <p:nvPr>
            <p:ph sz="quarter" idx="10"/>
          </p:nvPr>
        </p:nvSpPr>
        <p:spPr>
          <a:xfrm>
            <a:off x="6954490" y="1992467"/>
            <a:ext cx="4127506" cy="3816240"/>
          </a:xfrm>
        </p:spPr>
        <p:txBody>
          <a:bodyPr/>
          <a:lstStyle/>
          <a:p>
            <a:pPr lvl="1"/>
            <a:endParaRPr lang="en-US" dirty="0"/>
          </a:p>
          <a:p>
            <a:pPr lvl="1"/>
            <a:r>
              <a:rPr lang="en-US" dirty="0"/>
              <a:t>New in CWMS 3.4</a:t>
            </a:r>
          </a:p>
          <a:p>
            <a:pPr lvl="2"/>
            <a:r>
              <a:rPr lang="en-US" dirty="0"/>
              <a:t>CAVI</a:t>
            </a:r>
          </a:p>
          <a:p>
            <a:pPr lvl="2"/>
            <a:r>
              <a:rPr lang="en-US" dirty="0" err="1"/>
              <a:t>CWMSVue</a:t>
            </a:r>
            <a:endParaRPr lang="en-US" dirty="0"/>
          </a:p>
          <a:p>
            <a:pPr lvl="2"/>
            <a:r>
              <a:rPr lang="en-US" dirty="0">
                <a:solidFill>
                  <a:schemeClr val="bg1">
                    <a:lumMod val="60000"/>
                    <a:lumOff val="40000"/>
                  </a:schemeClr>
                </a:solidFill>
              </a:rPr>
              <a:t>HEC-</a:t>
            </a:r>
            <a:r>
              <a:rPr lang="en-US" dirty="0" err="1">
                <a:solidFill>
                  <a:schemeClr val="bg1">
                    <a:lumMod val="60000"/>
                    <a:lumOff val="40000"/>
                  </a:schemeClr>
                </a:solidFill>
              </a:rPr>
              <a:t>MetVue</a:t>
            </a:r>
            <a:endParaRPr lang="en-US" dirty="0">
              <a:solidFill>
                <a:schemeClr val="bg1">
                  <a:lumMod val="60000"/>
                  <a:lumOff val="40000"/>
                </a:schemeClr>
              </a:solidFill>
            </a:endParaRPr>
          </a:p>
          <a:p>
            <a:pPr lvl="2"/>
            <a:r>
              <a:rPr lang="en-US" dirty="0">
                <a:solidFill>
                  <a:schemeClr val="bg1">
                    <a:lumMod val="60000"/>
                    <a:lumOff val="40000"/>
                  </a:schemeClr>
                </a:solidFill>
              </a:rPr>
              <a:t>HEC-HMS</a:t>
            </a:r>
          </a:p>
          <a:p>
            <a:pPr lvl="2"/>
            <a:r>
              <a:rPr lang="en-US" dirty="0">
                <a:solidFill>
                  <a:schemeClr val="bg1">
                    <a:lumMod val="60000"/>
                    <a:lumOff val="40000"/>
                  </a:schemeClr>
                </a:solidFill>
              </a:rPr>
              <a:t>HEC-</a:t>
            </a:r>
            <a:r>
              <a:rPr lang="en-US" dirty="0" err="1">
                <a:solidFill>
                  <a:schemeClr val="bg1">
                    <a:lumMod val="60000"/>
                    <a:lumOff val="40000"/>
                  </a:schemeClr>
                </a:solidFill>
              </a:rPr>
              <a:t>ResSim</a:t>
            </a:r>
            <a:endParaRPr lang="en-US" dirty="0">
              <a:solidFill>
                <a:schemeClr val="bg1">
                  <a:lumMod val="60000"/>
                  <a:lumOff val="40000"/>
                </a:schemeClr>
              </a:solidFill>
            </a:endParaRPr>
          </a:p>
          <a:p>
            <a:pPr lvl="2"/>
            <a:r>
              <a:rPr lang="en-US" dirty="0">
                <a:solidFill>
                  <a:schemeClr val="bg1">
                    <a:lumMod val="60000"/>
                    <a:lumOff val="40000"/>
                  </a:schemeClr>
                </a:solidFill>
              </a:rPr>
              <a:t>HEC-FIA</a:t>
            </a:r>
          </a:p>
          <a:p>
            <a:endParaRPr lang="en-US" dirty="0">
              <a:solidFill>
                <a:schemeClr val="bg1">
                  <a:lumMod val="60000"/>
                  <a:lumOff val="40000"/>
                </a:schemeClr>
              </a:solidFill>
            </a:endParaRPr>
          </a:p>
          <a:p>
            <a:pPr lvl="1"/>
            <a:r>
              <a:rPr lang="en-US" dirty="0">
                <a:solidFill>
                  <a:schemeClr val="bg1">
                    <a:lumMod val="60000"/>
                    <a:lumOff val="40000"/>
                  </a:schemeClr>
                </a:solidFill>
              </a:rPr>
              <a:t>Upcoming Features</a:t>
            </a:r>
          </a:p>
          <a:p>
            <a:pPr lvl="1"/>
            <a:endParaRPr lang="en-US" dirty="0">
              <a:solidFill>
                <a:schemeClr val="bg1">
                  <a:lumMod val="60000"/>
                  <a:lumOff val="40000"/>
                </a:schemeClr>
              </a:solidFill>
            </a:endParaRPr>
          </a:p>
          <a:p>
            <a:pPr lvl="1"/>
            <a:endParaRPr lang="en-US" dirty="0">
              <a:solidFill>
                <a:schemeClr val="bg1">
                  <a:lumMod val="60000"/>
                  <a:lumOff val="40000"/>
                </a:schemeClr>
              </a:solidFill>
            </a:endParaRPr>
          </a:p>
        </p:txBody>
      </p:sp>
      <p:sp>
        <p:nvSpPr>
          <p:cNvPr id="7" name="Title 6">
            <a:extLst>
              <a:ext uri="{FF2B5EF4-FFF2-40B4-BE49-F238E27FC236}">
                <a16:creationId xmlns:a16="http://schemas.microsoft.com/office/drawing/2014/main" id="{51C4130D-EE5D-053A-5367-1EAA09F56BD8}"/>
              </a:ext>
            </a:extLst>
          </p:cNvPr>
          <p:cNvSpPr>
            <a:spLocks noGrp="1"/>
          </p:cNvSpPr>
          <p:nvPr>
            <p:ph type="title"/>
          </p:nvPr>
        </p:nvSpPr>
        <p:spPr/>
        <p:txBody>
          <a:bodyPr/>
          <a:lstStyle/>
          <a:p>
            <a:pPr algn="ctr"/>
            <a:r>
              <a:rPr lang="en-US" dirty="0"/>
              <a:t>Outline</a:t>
            </a:r>
          </a:p>
        </p:txBody>
      </p:sp>
      <p:pic>
        <p:nvPicPr>
          <p:cNvPr id="3" name="Picture 2" descr="A picture containing sitting, water&#10;&#10;Description automatically generated">
            <a:extLst>
              <a:ext uri="{FF2B5EF4-FFF2-40B4-BE49-F238E27FC236}">
                <a16:creationId xmlns:a16="http://schemas.microsoft.com/office/drawing/2014/main" id="{3220BB40-645D-994E-55E2-6C14CDA14F2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pic>
        <p:nvPicPr>
          <p:cNvPr id="4" name="Picture 3" descr="Icon&#10;&#10;Description automatically generated">
            <a:extLst>
              <a:ext uri="{FF2B5EF4-FFF2-40B4-BE49-F238E27FC236}">
                <a16:creationId xmlns:a16="http://schemas.microsoft.com/office/drawing/2014/main" id="{3F612DFB-07FB-DDA5-9FB1-3EA75C50687C}"/>
              </a:ext>
            </a:extLst>
          </p:cNvPr>
          <p:cNvPicPr>
            <a:picLocks noChangeAspect="1"/>
          </p:cNvPicPr>
          <p:nvPr/>
        </p:nvPicPr>
        <p:blipFill>
          <a:blip r:embed="rId3"/>
          <a:stretch>
            <a:fillRect/>
          </a:stretch>
        </p:blipFill>
        <p:spPr>
          <a:xfrm>
            <a:off x="1517490" y="1614268"/>
            <a:ext cx="4572638" cy="457263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0581924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A974001-797C-D454-1E05-3D2BABFBB566}"/>
              </a:ext>
            </a:extLst>
          </p:cNvPr>
          <p:cNvSpPr>
            <a:spLocks noGrp="1"/>
          </p:cNvSpPr>
          <p:nvPr>
            <p:ph type="title"/>
          </p:nvPr>
        </p:nvSpPr>
        <p:spPr/>
        <p:txBody>
          <a:bodyPr/>
          <a:lstStyle/>
          <a:p>
            <a:r>
              <a:rPr lang="en-US" dirty="0"/>
              <a:t>CWMS 3.4 Software Package</a:t>
            </a:r>
          </a:p>
        </p:txBody>
      </p:sp>
      <p:pic>
        <p:nvPicPr>
          <p:cNvPr id="18" name="Picture 2">
            <a:extLst>
              <a:ext uri="{FF2B5EF4-FFF2-40B4-BE49-F238E27FC236}">
                <a16:creationId xmlns:a16="http://schemas.microsoft.com/office/drawing/2014/main" id="{1A57D222-34FE-7D71-6E09-D19806C5F9B2}"/>
              </a:ext>
            </a:extLst>
          </p:cNvPr>
          <p:cNvPicPr>
            <a:picLocks noChangeAspect="1" noChangeArrowheads="1"/>
          </p:cNvPicPr>
          <p:nvPr/>
        </p:nvPicPr>
        <p:blipFill>
          <a:blip r:embed="rId2" cstate="print"/>
          <a:srcRect/>
          <a:stretch>
            <a:fillRect/>
          </a:stretch>
        </p:blipFill>
        <p:spPr bwMode="auto">
          <a:xfrm>
            <a:off x="5591550" y="2340219"/>
            <a:ext cx="832919" cy="83291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9" name="Picture 2">
            <a:extLst>
              <a:ext uri="{FF2B5EF4-FFF2-40B4-BE49-F238E27FC236}">
                <a16:creationId xmlns:a16="http://schemas.microsoft.com/office/drawing/2014/main" id="{BA483CB0-86FC-11A5-6EB7-C09B57D5AD68}"/>
              </a:ext>
            </a:extLst>
          </p:cNvPr>
          <p:cNvPicPr>
            <a:picLocks noChangeAspect="1" noChangeArrowheads="1"/>
          </p:cNvPicPr>
          <p:nvPr/>
        </p:nvPicPr>
        <p:blipFill>
          <a:blip r:embed="rId3" cstate="print"/>
          <a:srcRect/>
          <a:stretch>
            <a:fillRect/>
          </a:stretch>
        </p:blipFill>
        <p:spPr bwMode="auto">
          <a:xfrm>
            <a:off x="7294741" y="2363911"/>
            <a:ext cx="832919" cy="83291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0" name="Picture 6">
            <a:extLst>
              <a:ext uri="{FF2B5EF4-FFF2-40B4-BE49-F238E27FC236}">
                <a16:creationId xmlns:a16="http://schemas.microsoft.com/office/drawing/2014/main" id="{F2E36A44-540F-6316-0599-2543BC9CCF0A}"/>
              </a:ext>
            </a:extLst>
          </p:cNvPr>
          <p:cNvPicPr>
            <a:picLocks noChangeAspect="1" noChangeArrowheads="1"/>
          </p:cNvPicPr>
          <p:nvPr/>
        </p:nvPicPr>
        <p:blipFill>
          <a:blip r:embed="rId4" cstate="print"/>
          <a:srcRect/>
          <a:stretch>
            <a:fillRect/>
          </a:stretch>
        </p:blipFill>
        <p:spPr bwMode="auto">
          <a:xfrm>
            <a:off x="8997932" y="2362620"/>
            <a:ext cx="832918" cy="83421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1" name="Picture 7">
            <a:extLst>
              <a:ext uri="{FF2B5EF4-FFF2-40B4-BE49-F238E27FC236}">
                <a16:creationId xmlns:a16="http://schemas.microsoft.com/office/drawing/2014/main" id="{D62EC01B-EF28-0C73-6CFF-AB1C946C8666}"/>
              </a:ext>
            </a:extLst>
          </p:cNvPr>
          <p:cNvPicPr>
            <a:picLocks noChangeAspect="1" noChangeArrowheads="1"/>
          </p:cNvPicPr>
          <p:nvPr/>
        </p:nvPicPr>
        <p:blipFill>
          <a:blip r:embed="rId5" cstate="print"/>
          <a:srcRect/>
          <a:stretch>
            <a:fillRect/>
          </a:stretch>
        </p:blipFill>
        <p:spPr bwMode="auto">
          <a:xfrm>
            <a:off x="10598204" y="2348750"/>
            <a:ext cx="832918" cy="87903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2" name="Content Placeholder 11">
            <a:extLst>
              <a:ext uri="{FF2B5EF4-FFF2-40B4-BE49-F238E27FC236}">
                <a16:creationId xmlns:a16="http://schemas.microsoft.com/office/drawing/2014/main" id="{5232BAC8-1AD3-273E-6CDE-FC9DC8BBF659}"/>
              </a:ext>
            </a:extLst>
          </p:cNvPr>
          <p:cNvPicPr>
            <a:picLocks noChangeAspect="1"/>
          </p:cNvPicPr>
          <p:nvPr/>
        </p:nvPicPr>
        <p:blipFill>
          <a:blip r:embed="rId6"/>
          <a:stretch>
            <a:fillRect/>
          </a:stretch>
        </p:blipFill>
        <p:spPr bwMode="auto">
          <a:xfrm>
            <a:off x="3985887" y="2352442"/>
            <a:ext cx="832919" cy="832920"/>
          </a:xfrm>
          <a:prstGeom prst="roundRect">
            <a:avLst>
              <a:gd name="adj" fmla="val 16667"/>
            </a:avLst>
          </a:prstGeom>
          <a:solidFill>
            <a:schemeClr val="accent1">
              <a:tint val="40000"/>
              <a:hueOff val="0"/>
              <a:satOff val="0"/>
              <a:lumOff val="0"/>
            </a:schemeClr>
          </a:solidFill>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 name="Rectangle: Rounded Corners 1">
            <a:extLst>
              <a:ext uri="{FF2B5EF4-FFF2-40B4-BE49-F238E27FC236}">
                <a16:creationId xmlns:a16="http://schemas.microsoft.com/office/drawing/2014/main" id="{5BAE6393-3400-1C32-0329-A4B86C1C2012}"/>
              </a:ext>
            </a:extLst>
          </p:cNvPr>
          <p:cNvSpPr/>
          <p:nvPr/>
        </p:nvSpPr>
        <p:spPr>
          <a:xfrm>
            <a:off x="3985887" y="3526055"/>
            <a:ext cx="832919" cy="511629"/>
          </a:xfrm>
          <a:prstGeom prst="round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chemeClr val="tx2"/>
                </a:solidFill>
              </a:rPr>
              <a:t>3.3</a:t>
            </a:r>
          </a:p>
        </p:txBody>
      </p:sp>
      <p:sp>
        <p:nvSpPr>
          <p:cNvPr id="3" name="Rectangle: Rounded Corners 2">
            <a:extLst>
              <a:ext uri="{FF2B5EF4-FFF2-40B4-BE49-F238E27FC236}">
                <a16:creationId xmlns:a16="http://schemas.microsoft.com/office/drawing/2014/main" id="{D5464FEA-A187-92AA-6DCB-517ED5E6B77E}"/>
              </a:ext>
            </a:extLst>
          </p:cNvPr>
          <p:cNvSpPr/>
          <p:nvPr/>
        </p:nvSpPr>
        <p:spPr>
          <a:xfrm>
            <a:off x="5591549" y="3526055"/>
            <a:ext cx="832919" cy="511629"/>
          </a:xfrm>
          <a:prstGeom prst="round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chemeClr val="tx2"/>
                </a:solidFill>
              </a:rPr>
              <a:t>4.12</a:t>
            </a:r>
          </a:p>
        </p:txBody>
      </p:sp>
      <p:sp>
        <p:nvSpPr>
          <p:cNvPr id="4" name="Rectangle: Rounded Corners 3">
            <a:extLst>
              <a:ext uri="{FF2B5EF4-FFF2-40B4-BE49-F238E27FC236}">
                <a16:creationId xmlns:a16="http://schemas.microsoft.com/office/drawing/2014/main" id="{4F6D1916-7295-10A0-F8FD-5FBF099A9CCD}"/>
              </a:ext>
            </a:extLst>
          </p:cNvPr>
          <p:cNvSpPr/>
          <p:nvPr/>
        </p:nvSpPr>
        <p:spPr>
          <a:xfrm>
            <a:off x="7199219" y="3526055"/>
            <a:ext cx="1031358" cy="511629"/>
          </a:xfrm>
          <a:prstGeom prst="round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chemeClr val="tx2"/>
                </a:solidFill>
              </a:rPr>
              <a:t>3.5.1</a:t>
            </a:r>
          </a:p>
        </p:txBody>
      </p:sp>
      <p:sp>
        <p:nvSpPr>
          <p:cNvPr id="6" name="Rectangle: Rounded Corners 5">
            <a:extLst>
              <a:ext uri="{FF2B5EF4-FFF2-40B4-BE49-F238E27FC236}">
                <a16:creationId xmlns:a16="http://schemas.microsoft.com/office/drawing/2014/main" id="{3B2EAE13-9F9C-3E9A-5F7F-C36A96361324}"/>
              </a:ext>
            </a:extLst>
          </p:cNvPr>
          <p:cNvSpPr/>
          <p:nvPr/>
        </p:nvSpPr>
        <p:spPr>
          <a:xfrm>
            <a:off x="8997931" y="3526055"/>
            <a:ext cx="832919" cy="511629"/>
          </a:xfrm>
          <a:prstGeom prst="round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chemeClr val="tx2"/>
                </a:solidFill>
              </a:rPr>
              <a:t>6.5</a:t>
            </a:r>
          </a:p>
        </p:txBody>
      </p:sp>
      <p:sp>
        <p:nvSpPr>
          <p:cNvPr id="7" name="Rectangle: Rounded Corners 6">
            <a:extLst>
              <a:ext uri="{FF2B5EF4-FFF2-40B4-BE49-F238E27FC236}">
                <a16:creationId xmlns:a16="http://schemas.microsoft.com/office/drawing/2014/main" id="{AFC98FC1-4DAE-9123-55D2-EF36BEDBEE16}"/>
              </a:ext>
            </a:extLst>
          </p:cNvPr>
          <p:cNvSpPr/>
          <p:nvPr/>
        </p:nvSpPr>
        <p:spPr>
          <a:xfrm>
            <a:off x="10598204" y="3526055"/>
            <a:ext cx="807043" cy="511629"/>
          </a:xfrm>
          <a:prstGeom prst="round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chemeClr val="tx2"/>
                </a:solidFill>
              </a:rPr>
              <a:t>3.4</a:t>
            </a:r>
          </a:p>
        </p:txBody>
      </p:sp>
      <p:pic>
        <p:nvPicPr>
          <p:cNvPr id="9" name="Picture 8">
            <a:extLst>
              <a:ext uri="{FF2B5EF4-FFF2-40B4-BE49-F238E27FC236}">
                <a16:creationId xmlns:a16="http://schemas.microsoft.com/office/drawing/2014/main" id="{2B4C6900-36A8-7B99-4D7A-C365FE6430AD}"/>
              </a:ext>
            </a:extLst>
          </p:cNvPr>
          <p:cNvPicPr>
            <a:picLocks noChangeAspect="1"/>
          </p:cNvPicPr>
          <p:nvPr/>
        </p:nvPicPr>
        <p:blipFill>
          <a:blip r:embed="rId7"/>
          <a:stretch>
            <a:fillRect/>
          </a:stretch>
        </p:blipFill>
        <p:spPr>
          <a:xfrm>
            <a:off x="2359519" y="2357487"/>
            <a:ext cx="851617" cy="86155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2" name="Picture 11" descr="Icon&#10;&#10;Description automatically generated">
            <a:extLst>
              <a:ext uri="{FF2B5EF4-FFF2-40B4-BE49-F238E27FC236}">
                <a16:creationId xmlns:a16="http://schemas.microsoft.com/office/drawing/2014/main" id="{00CF0207-B37B-B21B-F9A3-4BB7166B6568}"/>
              </a:ext>
            </a:extLst>
          </p:cNvPr>
          <p:cNvPicPr>
            <a:picLocks noChangeAspect="1"/>
          </p:cNvPicPr>
          <p:nvPr/>
        </p:nvPicPr>
        <p:blipFill>
          <a:blip r:embed="rId8"/>
          <a:stretch>
            <a:fillRect/>
          </a:stretch>
        </p:blipFill>
        <p:spPr>
          <a:xfrm>
            <a:off x="747853" y="2362619"/>
            <a:ext cx="834211" cy="83421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3" name="Rectangle: Rounded Corners 12">
            <a:extLst>
              <a:ext uri="{FF2B5EF4-FFF2-40B4-BE49-F238E27FC236}">
                <a16:creationId xmlns:a16="http://schemas.microsoft.com/office/drawing/2014/main" id="{BC56667F-3E55-1B83-0415-3E60E3AEA308}"/>
              </a:ext>
            </a:extLst>
          </p:cNvPr>
          <p:cNvSpPr/>
          <p:nvPr/>
        </p:nvSpPr>
        <p:spPr>
          <a:xfrm>
            <a:off x="2359519" y="3558189"/>
            <a:ext cx="832919" cy="511629"/>
          </a:xfrm>
          <a:prstGeom prst="round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chemeClr val="tx2"/>
                </a:solidFill>
              </a:rPr>
              <a:t>3.4</a:t>
            </a:r>
          </a:p>
        </p:txBody>
      </p:sp>
      <p:sp>
        <p:nvSpPr>
          <p:cNvPr id="14" name="Rectangle: Rounded Corners 13">
            <a:extLst>
              <a:ext uri="{FF2B5EF4-FFF2-40B4-BE49-F238E27FC236}">
                <a16:creationId xmlns:a16="http://schemas.microsoft.com/office/drawing/2014/main" id="{77555D3C-DD4A-28B8-23A0-7955A6C7621C}"/>
              </a:ext>
            </a:extLst>
          </p:cNvPr>
          <p:cNvSpPr/>
          <p:nvPr/>
        </p:nvSpPr>
        <p:spPr>
          <a:xfrm>
            <a:off x="747853" y="3535974"/>
            <a:ext cx="832919" cy="511629"/>
          </a:xfrm>
          <a:prstGeom prst="round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chemeClr val="tx2"/>
                </a:solidFill>
              </a:rPr>
              <a:t>3.4</a:t>
            </a:r>
          </a:p>
        </p:txBody>
      </p:sp>
    </p:spTree>
    <p:extLst>
      <p:ext uri="{BB962C8B-B14F-4D97-AF65-F5344CB8AC3E}">
        <p14:creationId xmlns:p14="http://schemas.microsoft.com/office/powerpoint/2010/main" val="27816806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8">
            <a:extLst>
              <a:ext uri="{FF2B5EF4-FFF2-40B4-BE49-F238E27FC236}">
                <a16:creationId xmlns:a16="http://schemas.microsoft.com/office/drawing/2014/main" id="{24F732AC-7441-060E-934B-431A460B74C0}"/>
              </a:ext>
            </a:extLst>
          </p:cNvPr>
          <p:cNvSpPr txBox="1">
            <a:spLocks/>
          </p:cNvSpPr>
          <p:nvPr/>
        </p:nvSpPr>
        <p:spPr>
          <a:xfrm>
            <a:off x="6042804" y="1515515"/>
            <a:ext cx="5345503" cy="4239810"/>
          </a:xfrm>
          <a:prstGeom prst="rect">
            <a:avLst/>
          </a:prstGeom>
        </p:spPr>
        <p:txBody>
          <a:bodyPr anchor="ctr"/>
          <a:lstStyle>
            <a:defPPr>
              <a:defRPr lang="en-US"/>
            </a:defPPr>
            <a:lvl1pPr marL="0" algn="r"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742950" lvl="1" indent="-285750">
              <a:buFont typeface="Wingdings" panose="05000000000000000000" pitchFamily="2" charset="2"/>
              <a:buChar char="q"/>
            </a:pPr>
            <a:r>
              <a:rPr lang="en-US" sz="2000" dirty="0"/>
              <a:t>Java 11 and DSS 7 Upgrades</a:t>
            </a:r>
          </a:p>
          <a:p>
            <a:pPr marL="742950" lvl="1" indent="-285750">
              <a:buFont typeface="Wingdings" panose="05000000000000000000" pitchFamily="2" charset="2"/>
              <a:buChar char="q"/>
            </a:pPr>
            <a:endParaRPr lang="en-US" sz="2000" dirty="0"/>
          </a:p>
          <a:p>
            <a:pPr marL="742950" lvl="1" indent="-285750">
              <a:buFont typeface="Wingdings" panose="05000000000000000000" pitchFamily="2" charset="2"/>
              <a:buChar char="q"/>
            </a:pPr>
            <a:r>
              <a:rPr lang="en-US" sz="2000" dirty="0"/>
              <a:t>CWMS Data API (CDA) Writes Support</a:t>
            </a:r>
          </a:p>
          <a:p>
            <a:pPr marL="742950" lvl="1" indent="-285750">
              <a:buFont typeface="Wingdings" panose="05000000000000000000" pitchFamily="2" charset="2"/>
              <a:buChar char="q"/>
            </a:pPr>
            <a:endParaRPr lang="en-US" sz="2000" dirty="0"/>
          </a:p>
          <a:p>
            <a:pPr marL="742950" lvl="1" indent="-285750">
              <a:buFont typeface="Wingdings" panose="05000000000000000000" pitchFamily="2" charset="2"/>
              <a:buChar char="q"/>
            </a:pPr>
            <a:r>
              <a:rPr lang="en-US" sz="2000" dirty="0"/>
              <a:t>Ensemble Forecast Process Plugin</a:t>
            </a:r>
          </a:p>
          <a:p>
            <a:pPr marL="742950" lvl="1" indent="-285750">
              <a:buFont typeface="Wingdings" panose="05000000000000000000" pitchFamily="2" charset="2"/>
              <a:buChar char="q"/>
            </a:pPr>
            <a:endParaRPr lang="en-US" sz="2000" dirty="0"/>
          </a:p>
          <a:p>
            <a:pPr marL="742950" lvl="1" indent="-285750">
              <a:buFont typeface="Wingdings" panose="05000000000000000000" pitchFamily="2" charset="2"/>
              <a:buChar char="q"/>
            </a:pPr>
            <a:r>
              <a:rPr lang="en-US" sz="2000" dirty="0"/>
              <a:t>Ensemble Viewer Plugin</a:t>
            </a:r>
          </a:p>
          <a:p>
            <a:pPr marL="742950" lvl="1" indent="-285750">
              <a:buFont typeface="Wingdings" panose="05000000000000000000" pitchFamily="2" charset="2"/>
              <a:buChar char="q"/>
            </a:pPr>
            <a:endParaRPr lang="en-US" sz="2000" dirty="0"/>
          </a:p>
        </p:txBody>
      </p:sp>
      <p:sp>
        <p:nvSpPr>
          <p:cNvPr id="9" name="Title 8">
            <a:extLst>
              <a:ext uri="{FF2B5EF4-FFF2-40B4-BE49-F238E27FC236}">
                <a16:creationId xmlns:a16="http://schemas.microsoft.com/office/drawing/2014/main" id="{3C2B77B8-78A8-7894-F181-513F8B909C6D}"/>
              </a:ext>
            </a:extLst>
          </p:cNvPr>
          <p:cNvSpPr>
            <a:spLocks noGrp="1"/>
          </p:cNvSpPr>
          <p:nvPr>
            <p:ph type="title"/>
          </p:nvPr>
        </p:nvSpPr>
        <p:spPr/>
        <p:txBody>
          <a:bodyPr/>
          <a:lstStyle/>
          <a:p>
            <a:r>
              <a:rPr lang="en-US" dirty="0"/>
              <a:t>CAVI Updates</a:t>
            </a:r>
          </a:p>
        </p:txBody>
      </p:sp>
      <p:pic>
        <p:nvPicPr>
          <p:cNvPr id="3" name="Picture 2">
            <a:extLst>
              <a:ext uri="{FF2B5EF4-FFF2-40B4-BE49-F238E27FC236}">
                <a16:creationId xmlns:a16="http://schemas.microsoft.com/office/drawing/2014/main" id="{A1EADA31-96F8-2391-38C9-3A2C712993D4}"/>
              </a:ext>
            </a:extLst>
          </p:cNvPr>
          <p:cNvPicPr>
            <a:picLocks noChangeAspect="1"/>
          </p:cNvPicPr>
          <p:nvPr/>
        </p:nvPicPr>
        <p:blipFill>
          <a:blip r:embed="rId2"/>
          <a:stretch>
            <a:fillRect/>
          </a:stretch>
        </p:blipFill>
        <p:spPr>
          <a:xfrm>
            <a:off x="535944" y="1955578"/>
            <a:ext cx="5506860" cy="2946844"/>
          </a:xfrm>
          <a:prstGeom prst="rect">
            <a:avLst/>
          </a:prstGeom>
        </p:spPr>
      </p:pic>
    </p:spTree>
    <p:extLst>
      <p:ext uri="{BB962C8B-B14F-4D97-AF65-F5344CB8AC3E}">
        <p14:creationId xmlns:p14="http://schemas.microsoft.com/office/powerpoint/2010/main" val="34631887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8">
            <a:extLst>
              <a:ext uri="{FF2B5EF4-FFF2-40B4-BE49-F238E27FC236}">
                <a16:creationId xmlns:a16="http://schemas.microsoft.com/office/drawing/2014/main" id="{24F732AC-7441-060E-934B-431A460B74C0}"/>
              </a:ext>
            </a:extLst>
          </p:cNvPr>
          <p:cNvSpPr txBox="1">
            <a:spLocks/>
          </p:cNvSpPr>
          <p:nvPr/>
        </p:nvSpPr>
        <p:spPr>
          <a:xfrm>
            <a:off x="5325135" y="1736607"/>
            <a:ext cx="6229556" cy="1904449"/>
          </a:xfrm>
          <a:prstGeom prst="rect">
            <a:avLst/>
          </a:prstGeom>
        </p:spPr>
        <p:txBody>
          <a:bodyPr anchor="ctr"/>
          <a:lstStyle>
            <a:defPPr>
              <a:defRPr lang="en-US"/>
            </a:defPPr>
            <a:lvl1pPr marL="0" algn="r"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1"/>
            <a:endParaRPr lang="en-US" sz="2000" dirty="0"/>
          </a:p>
          <a:p>
            <a:pPr marL="742950" lvl="1" indent="-285750">
              <a:spcAft>
                <a:spcPts val="600"/>
              </a:spcAft>
              <a:buFont typeface="Wingdings" panose="05000000000000000000" pitchFamily="2" charset="2"/>
              <a:buChar char="q"/>
            </a:pPr>
            <a:r>
              <a:rPr lang="en-US" sz="2000" dirty="0"/>
              <a:t>Upgraded from DSS6 to DSS7</a:t>
            </a:r>
          </a:p>
          <a:p>
            <a:pPr marL="1200150" lvl="2" indent="-285750">
              <a:spcAft>
                <a:spcPts val="600"/>
              </a:spcAft>
              <a:buFont typeface="Wingdings" panose="05000000000000000000" pitchFamily="2" charset="2"/>
              <a:buChar char="q"/>
            </a:pPr>
            <a:r>
              <a:rPr lang="en-US" dirty="0"/>
              <a:t>Conversion from </a:t>
            </a:r>
            <a:r>
              <a:rPr lang="en-US" dirty="0" err="1"/>
              <a:t>Fortan</a:t>
            </a:r>
            <a:r>
              <a:rPr lang="en-US" dirty="0"/>
              <a:t> to C</a:t>
            </a:r>
          </a:p>
          <a:p>
            <a:pPr marL="1200150" lvl="2" indent="-285750">
              <a:spcAft>
                <a:spcPts val="600"/>
              </a:spcAft>
              <a:buFont typeface="Wingdings" panose="05000000000000000000" pitchFamily="2" charset="2"/>
              <a:buChar char="q"/>
            </a:pPr>
            <a:r>
              <a:rPr lang="en-US" dirty="0"/>
              <a:t>Expanded File size limit from 2GB to unlimited</a:t>
            </a:r>
          </a:p>
        </p:txBody>
      </p:sp>
      <p:sp>
        <p:nvSpPr>
          <p:cNvPr id="10" name="Title 9">
            <a:extLst>
              <a:ext uri="{FF2B5EF4-FFF2-40B4-BE49-F238E27FC236}">
                <a16:creationId xmlns:a16="http://schemas.microsoft.com/office/drawing/2014/main" id="{0E2512CB-DFFE-9065-F300-E9C6F19D189F}"/>
              </a:ext>
            </a:extLst>
          </p:cNvPr>
          <p:cNvSpPr>
            <a:spLocks noGrp="1"/>
          </p:cNvSpPr>
          <p:nvPr>
            <p:ph type="title"/>
          </p:nvPr>
        </p:nvSpPr>
        <p:spPr/>
        <p:txBody>
          <a:bodyPr/>
          <a:lstStyle/>
          <a:p>
            <a:r>
              <a:rPr lang="en-US" dirty="0"/>
              <a:t>           CAVI – Java 11 &amp; DSS 7 Upgrades</a:t>
            </a:r>
          </a:p>
        </p:txBody>
      </p:sp>
      <p:pic>
        <p:nvPicPr>
          <p:cNvPr id="3" name="Picture 2" descr="Icon&#10;&#10;Description automatically generated">
            <a:extLst>
              <a:ext uri="{FF2B5EF4-FFF2-40B4-BE49-F238E27FC236}">
                <a16:creationId xmlns:a16="http://schemas.microsoft.com/office/drawing/2014/main" id="{C9836766-47F8-4805-14DA-FB9E799922F7}"/>
              </a:ext>
            </a:extLst>
          </p:cNvPr>
          <p:cNvPicPr>
            <a:picLocks noChangeAspect="1"/>
          </p:cNvPicPr>
          <p:nvPr/>
        </p:nvPicPr>
        <p:blipFill>
          <a:blip r:embed="rId2"/>
          <a:stretch>
            <a:fillRect/>
          </a:stretch>
        </p:blipFill>
        <p:spPr>
          <a:xfrm>
            <a:off x="2695393" y="127690"/>
            <a:ext cx="834211" cy="83421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a:extLst>
              <a:ext uri="{FF2B5EF4-FFF2-40B4-BE49-F238E27FC236}">
                <a16:creationId xmlns:a16="http://schemas.microsoft.com/office/drawing/2014/main" id="{A7DD1115-2560-64EC-63D4-D0B9D8B61F57}"/>
              </a:ext>
            </a:extLst>
          </p:cNvPr>
          <p:cNvPicPr>
            <a:picLocks noChangeAspect="1"/>
          </p:cNvPicPr>
          <p:nvPr/>
        </p:nvPicPr>
        <p:blipFill>
          <a:blip r:embed="rId3"/>
          <a:stretch>
            <a:fillRect/>
          </a:stretch>
        </p:blipFill>
        <p:spPr>
          <a:xfrm>
            <a:off x="3770424" y="2122421"/>
            <a:ext cx="1115324" cy="113281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1" name="Content Placeholder 8">
            <a:extLst>
              <a:ext uri="{FF2B5EF4-FFF2-40B4-BE49-F238E27FC236}">
                <a16:creationId xmlns:a16="http://schemas.microsoft.com/office/drawing/2014/main" id="{ABB8CAFC-0984-B68E-F43D-B7F10B03C7E2}"/>
              </a:ext>
            </a:extLst>
          </p:cNvPr>
          <p:cNvSpPr txBox="1">
            <a:spLocks/>
          </p:cNvSpPr>
          <p:nvPr/>
        </p:nvSpPr>
        <p:spPr>
          <a:xfrm>
            <a:off x="5325135" y="3641056"/>
            <a:ext cx="6229556" cy="1904449"/>
          </a:xfrm>
          <a:prstGeom prst="rect">
            <a:avLst/>
          </a:prstGeom>
        </p:spPr>
        <p:txBody>
          <a:bodyPr anchor="ctr"/>
          <a:lstStyle>
            <a:defPPr>
              <a:defRPr lang="en-US"/>
            </a:defPPr>
            <a:lvl1pPr marL="0" algn="r"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1"/>
            <a:endParaRPr lang="en-US" sz="2000" dirty="0"/>
          </a:p>
          <a:p>
            <a:pPr marL="742950" lvl="1" indent="-285750">
              <a:spcAft>
                <a:spcPts val="600"/>
              </a:spcAft>
              <a:buFont typeface="Wingdings" panose="05000000000000000000" pitchFamily="2" charset="2"/>
              <a:buChar char="q"/>
            </a:pPr>
            <a:r>
              <a:rPr lang="en-US" sz="2000" dirty="0"/>
              <a:t>Upgraded from Java 8 to Java 11</a:t>
            </a:r>
          </a:p>
          <a:p>
            <a:pPr marL="1200150" lvl="2" indent="-285750">
              <a:spcAft>
                <a:spcPts val="600"/>
              </a:spcAft>
              <a:buFont typeface="Wingdings" panose="05000000000000000000" pitchFamily="2" charset="2"/>
              <a:buChar char="q"/>
            </a:pPr>
            <a:r>
              <a:rPr lang="en-US" dirty="0"/>
              <a:t>Enhanced Security</a:t>
            </a:r>
          </a:p>
          <a:p>
            <a:pPr marL="1200150" lvl="2" indent="-285750">
              <a:spcAft>
                <a:spcPts val="600"/>
              </a:spcAft>
              <a:buFont typeface="Wingdings" panose="05000000000000000000" pitchFamily="2" charset="2"/>
              <a:buChar char="q"/>
            </a:pPr>
            <a:r>
              <a:rPr lang="en-US" dirty="0"/>
              <a:t>Extended Oracle Support</a:t>
            </a:r>
          </a:p>
        </p:txBody>
      </p:sp>
      <p:pic>
        <p:nvPicPr>
          <p:cNvPr id="17" name="Picture 16">
            <a:extLst>
              <a:ext uri="{FF2B5EF4-FFF2-40B4-BE49-F238E27FC236}">
                <a16:creationId xmlns:a16="http://schemas.microsoft.com/office/drawing/2014/main" id="{D7003DB0-3996-13A9-B64B-910ECF5FCC27}"/>
              </a:ext>
            </a:extLst>
          </p:cNvPr>
          <p:cNvPicPr>
            <a:picLocks noChangeAspect="1"/>
          </p:cNvPicPr>
          <p:nvPr/>
        </p:nvPicPr>
        <p:blipFill>
          <a:blip r:embed="rId4"/>
          <a:stretch>
            <a:fillRect/>
          </a:stretch>
        </p:blipFill>
        <p:spPr>
          <a:xfrm>
            <a:off x="3770424" y="4026870"/>
            <a:ext cx="1130302" cy="11328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40248902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8">
            <a:extLst>
              <a:ext uri="{FF2B5EF4-FFF2-40B4-BE49-F238E27FC236}">
                <a16:creationId xmlns:a16="http://schemas.microsoft.com/office/drawing/2014/main" id="{24F732AC-7441-060E-934B-431A460B74C0}"/>
              </a:ext>
            </a:extLst>
          </p:cNvPr>
          <p:cNvSpPr txBox="1">
            <a:spLocks/>
          </p:cNvSpPr>
          <p:nvPr/>
        </p:nvSpPr>
        <p:spPr>
          <a:xfrm>
            <a:off x="242497" y="1964007"/>
            <a:ext cx="5130790" cy="4239810"/>
          </a:xfrm>
          <a:prstGeom prst="rect">
            <a:avLst/>
          </a:prstGeom>
        </p:spPr>
        <p:txBody>
          <a:bodyPr anchor="ctr"/>
          <a:lstStyle>
            <a:defPPr>
              <a:defRPr lang="en-US"/>
            </a:defPPr>
            <a:lvl1pPr marL="0" algn="r"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1"/>
            <a:r>
              <a:rPr lang="de-DE" sz="2000" dirty="0"/>
              <a:t>DSSConverter Jython Script</a:t>
            </a:r>
            <a:br>
              <a:rPr lang="de-DE" sz="2000" dirty="0"/>
            </a:br>
            <a:r>
              <a:rPr lang="de-DE" sz="1400" dirty="0">
                <a:hlinkClick r:id="rId2"/>
              </a:rPr>
              <a:t>https://github.com/HydrologicEngineeringCenter/DSSVue-Example-Scripts/blob/master/src/DssConverter.py</a:t>
            </a:r>
            <a:r>
              <a:rPr lang="de-DE" sz="2000" dirty="0"/>
              <a:t>  </a:t>
            </a:r>
            <a:endParaRPr lang="en-US" sz="2000" dirty="0"/>
          </a:p>
          <a:p>
            <a:pPr lvl="1"/>
            <a:endParaRPr lang="en-US" sz="2000" dirty="0"/>
          </a:p>
          <a:p>
            <a:pPr marL="742950" lvl="1" indent="-285750">
              <a:buFont typeface="Wingdings" panose="05000000000000000000" pitchFamily="2" charset="2"/>
              <a:buChar char="q"/>
            </a:pPr>
            <a:r>
              <a:rPr lang="en-US" sz="2000" dirty="0"/>
              <a:t>Inventories DSS6 files under a user selected top level source directory</a:t>
            </a:r>
          </a:p>
          <a:p>
            <a:pPr marL="742950" lvl="1" indent="-285750">
              <a:buFont typeface="Wingdings" panose="05000000000000000000" pitchFamily="2" charset="2"/>
              <a:buChar char="q"/>
            </a:pPr>
            <a:endParaRPr lang="en-US" sz="2000" dirty="0"/>
          </a:p>
          <a:p>
            <a:pPr marL="742950" lvl="1" indent="-285750">
              <a:buFont typeface="Wingdings" panose="05000000000000000000" pitchFamily="2" charset="2"/>
              <a:buChar char="q"/>
            </a:pPr>
            <a:r>
              <a:rPr lang="en-US" sz="2000" dirty="0"/>
              <a:t>Converts DSS6 files to DSS7 files upon user execution</a:t>
            </a:r>
          </a:p>
          <a:p>
            <a:pPr marL="742950" lvl="1" indent="-285750">
              <a:buFont typeface="Wingdings" panose="05000000000000000000" pitchFamily="2" charset="2"/>
              <a:buChar char="q"/>
            </a:pPr>
            <a:endParaRPr lang="en-US" sz="2000" dirty="0"/>
          </a:p>
          <a:p>
            <a:pPr marL="742950" lvl="1" indent="-285750">
              <a:buFont typeface="Wingdings" panose="05000000000000000000" pitchFamily="2" charset="2"/>
              <a:buChar char="q"/>
            </a:pPr>
            <a:r>
              <a:rPr lang="en-US" sz="2000" dirty="0"/>
              <a:t>Moves DSS6 files to a user selected top level archive directory</a:t>
            </a:r>
          </a:p>
        </p:txBody>
      </p:sp>
      <p:pic>
        <p:nvPicPr>
          <p:cNvPr id="4" name="Picture 3">
            <a:extLst>
              <a:ext uri="{FF2B5EF4-FFF2-40B4-BE49-F238E27FC236}">
                <a16:creationId xmlns:a16="http://schemas.microsoft.com/office/drawing/2014/main" id="{D0ED82E2-BB7B-7945-820B-0409579F99F6}"/>
              </a:ext>
            </a:extLst>
          </p:cNvPr>
          <p:cNvPicPr>
            <a:picLocks noChangeAspect="1"/>
          </p:cNvPicPr>
          <p:nvPr/>
        </p:nvPicPr>
        <p:blipFill>
          <a:blip r:embed="rId3"/>
          <a:stretch>
            <a:fillRect/>
          </a:stretch>
        </p:blipFill>
        <p:spPr>
          <a:xfrm>
            <a:off x="6096000" y="1628726"/>
            <a:ext cx="5440000" cy="4240000"/>
          </a:xfrm>
          <a:prstGeom prst="rect">
            <a:avLst/>
          </a:prstGeom>
        </p:spPr>
      </p:pic>
      <p:pic>
        <p:nvPicPr>
          <p:cNvPr id="8" name="Picture 7">
            <a:extLst>
              <a:ext uri="{FF2B5EF4-FFF2-40B4-BE49-F238E27FC236}">
                <a16:creationId xmlns:a16="http://schemas.microsoft.com/office/drawing/2014/main" id="{D6418A9F-8086-8B47-A240-DF6CEB9A8618}"/>
              </a:ext>
            </a:extLst>
          </p:cNvPr>
          <p:cNvPicPr>
            <a:picLocks noChangeAspect="1"/>
          </p:cNvPicPr>
          <p:nvPr/>
        </p:nvPicPr>
        <p:blipFill>
          <a:blip r:embed="rId4"/>
          <a:stretch>
            <a:fillRect/>
          </a:stretch>
        </p:blipFill>
        <p:spPr>
          <a:xfrm>
            <a:off x="6096000" y="1628726"/>
            <a:ext cx="5440000" cy="4240000"/>
          </a:xfrm>
          <a:prstGeom prst="rect">
            <a:avLst/>
          </a:prstGeom>
        </p:spPr>
      </p:pic>
      <p:sp>
        <p:nvSpPr>
          <p:cNvPr id="2" name="TextBox 1">
            <a:extLst>
              <a:ext uri="{FF2B5EF4-FFF2-40B4-BE49-F238E27FC236}">
                <a16:creationId xmlns:a16="http://schemas.microsoft.com/office/drawing/2014/main" id="{29F3A934-B062-607A-76F6-60BD58672317}"/>
              </a:ext>
            </a:extLst>
          </p:cNvPr>
          <p:cNvSpPr txBox="1"/>
          <p:nvPr/>
        </p:nvSpPr>
        <p:spPr>
          <a:xfrm>
            <a:off x="576716" y="1324743"/>
            <a:ext cx="5071567" cy="646331"/>
          </a:xfrm>
          <a:prstGeom prst="rect">
            <a:avLst/>
          </a:prstGeom>
          <a:noFill/>
        </p:spPr>
        <p:txBody>
          <a:bodyPr wrap="square">
            <a:spAutoFit/>
          </a:bodyPr>
          <a:lstStyle/>
          <a:p>
            <a:pPr marL="288925" lvl="1" indent="-285750">
              <a:buSzPct val="110000"/>
              <a:buFont typeface="Wingdings" panose="05000000000000000000" pitchFamily="2" charset="2"/>
              <a:buChar char="v"/>
            </a:pPr>
            <a:r>
              <a:rPr lang="en-US" sz="1800" i="1" dirty="0">
                <a:solidFill>
                  <a:schemeClr val="accent5">
                    <a:lumMod val="60000"/>
                    <a:lumOff val="40000"/>
                  </a:schemeClr>
                </a:solidFill>
              </a:rPr>
              <a:t>First Step that must be conducted when migrating CWMS watersheds to CWMS3.4</a:t>
            </a:r>
          </a:p>
        </p:txBody>
      </p:sp>
      <p:sp>
        <p:nvSpPr>
          <p:cNvPr id="10" name="Title 9">
            <a:extLst>
              <a:ext uri="{FF2B5EF4-FFF2-40B4-BE49-F238E27FC236}">
                <a16:creationId xmlns:a16="http://schemas.microsoft.com/office/drawing/2014/main" id="{0E2512CB-DFFE-9065-F300-E9C6F19D189F}"/>
              </a:ext>
            </a:extLst>
          </p:cNvPr>
          <p:cNvSpPr>
            <a:spLocks noGrp="1"/>
          </p:cNvSpPr>
          <p:nvPr>
            <p:ph type="title"/>
          </p:nvPr>
        </p:nvSpPr>
        <p:spPr/>
        <p:txBody>
          <a:bodyPr/>
          <a:lstStyle/>
          <a:p>
            <a:r>
              <a:rPr lang="en-US" dirty="0"/>
              <a:t>           CAVI – Upgrading to DSS7</a:t>
            </a:r>
          </a:p>
        </p:txBody>
      </p:sp>
      <p:pic>
        <p:nvPicPr>
          <p:cNvPr id="3" name="Picture 2" descr="Icon&#10;&#10;Description automatically generated">
            <a:extLst>
              <a:ext uri="{FF2B5EF4-FFF2-40B4-BE49-F238E27FC236}">
                <a16:creationId xmlns:a16="http://schemas.microsoft.com/office/drawing/2014/main" id="{C9836766-47F8-4805-14DA-FB9E799922F7}"/>
              </a:ext>
            </a:extLst>
          </p:cNvPr>
          <p:cNvPicPr>
            <a:picLocks noChangeAspect="1"/>
          </p:cNvPicPr>
          <p:nvPr/>
        </p:nvPicPr>
        <p:blipFill>
          <a:blip r:embed="rId5"/>
          <a:stretch>
            <a:fillRect/>
          </a:stretch>
        </p:blipFill>
        <p:spPr>
          <a:xfrm>
            <a:off x="2695393" y="127690"/>
            <a:ext cx="834211" cy="83421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97276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8">
            <a:extLst>
              <a:ext uri="{FF2B5EF4-FFF2-40B4-BE49-F238E27FC236}">
                <a16:creationId xmlns:a16="http://schemas.microsoft.com/office/drawing/2014/main" id="{08F1CFB1-FC5C-1F5E-4016-6E70A491D884}"/>
              </a:ext>
            </a:extLst>
          </p:cNvPr>
          <p:cNvSpPr txBox="1">
            <a:spLocks/>
          </p:cNvSpPr>
          <p:nvPr/>
        </p:nvSpPr>
        <p:spPr>
          <a:xfrm>
            <a:off x="6399457" y="1384886"/>
            <a:ext cx="5130790" cy="4239810"/>
          </a:xfrm>
          <a:prstGeom prst="rect">
            <a:avLst/>
          </a:prstGeom>
        </p:spPr>
        <p:txBody>
          <a:bodyPr anchor="ctr"/>
          <a:lstStyle>
            <a:defPPr>
              <a:defRPr lang="en-US"/>
            </a:defPPr>
            <a:lvl1pPr marL="0" algn="r"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742950" lvl="1" indent="-285750">
              <a:buFont typeface="Wingdings" panose="05000000000000000000" pitchFamily="2" charset="2"/>
              <a:buChar char="q"/>
            </a:pPr>
            <a:r>
              <a:rPr lang="en-US" sz="2000" dirty="0"/>
              <a:t>Time Series Icons</a:t>
            </a:r>
          </a:p>
          <a:p>
            <a:pPr marL="742950" lvl="1" indent="-285750">
              <a:buFont typeface="Wingdings" panose="05000000000000000000" pitchFamily="2" charset="2"/>
              <a:buChar char="q"/>
            </a:pPr>
            <a:endParaRPr lang="en-US" sz="2000" dirty="0"/>
          </a:p>
          <a:p>
            <a:pPr marL="742950" lvl="1" indent="-285750">
              <a:buFont typeface="Wingdings" panose="05000000000000000000" pitchFamily="2" charset="2"/>
              <a:buChar char="q"/>
            </a:pPr>
            <a:r>
              <a:rPr lang="en-US" sz="2000" dirty="0"/>
              <a:t>Data Validation Editor</a:t>
            </a:r>
          </a:p>
          <a:p>
            <a:pPr marL="742950" lvl="1" indent="-285750">
              <a:buFont typeface="Wingdings" panose="05000000000000000000" pitchFamily="2" charset="2"/>
              <a:buChar char="q"/>
            </a:pPr>
            <a:endParaRPr lang="en-US" sz="2000" dirty="0"/>
          </a:p>
          <a:p>
            <a:pPr marL="742950" lvl="1" indent="-285750">
              <a:buFont typeface="Wingdings" panose="05000000000000000000" pitchFamily="2" charset="2"/>
              <a:buChar char="q"/>
            </a:pPr>
            <a:r>
              <a:rPr lang="en-US" sz="2000" dirty="0"/>
              <a:t>Data Status Summary</a:t>
            </a:r>
          </a:p>
          <a:p>
            <a:pPr marL="742950" lvl="1" indent="-285750">
              <a:buFont typeface="Wingdings" panose="05000000000000000000" pitchFamily="2" charset="2"/>
              <a:buChar char="q"/>
            </a:pPr>
            <a:endParaRPr lang="en-US" sz="2000" dirty="0"/>
          </a:p>
          <a:p>
            <a:pPr marL="742950" lvl="1" indent="-285750">
              <a:buFont typeface="Wingdings" panose="05000000000000000000" pitchFamily="2" charset="2"/>
              <a:buChar char="q"/>
            </a:pPr>
            <a:r>
              <a:rPr lang="en-US" sz="2000" dirty="0"/>
              <a:t>CAVI Post</a:t>
            </a:r>
          </a:p>
          <a:p>
            <a:pPr marL="742950" lvl="1" indent="-285750">
              <a:buFont typeface="Wingdings" panose="05000000000000000000" pitchFamily="2" charset="2"/>
              <a:buChar char="q"/>
            </a:pPr>
            <a:endParaRPr lang="en-US" sz="2000" dirty="0"/>
          </a:p>
          <a:p>
            <a:pPr marL="742950" lvl="1" indent="-285750">
              <a:buFont typeface="Wingdings" panose="05000000000000000000" pitchFamily="2" charset="2"/>
              <a:buChar char="q"/>
            </a:pPr>
            <a:r>
              <a:rPr lang="en-US" sz="2000" dirty="0" err="1"/>
              <a:t>CWMSjy</a:t>
            </a:r>
            <a:br>
              <a:rPr lang="en-US" sz="2000" dirty="0"/>
            </a:br>
            <a:r>
              <a:rPr lang="en-US" sz="1600" dirty="0">
                <a:hlinkClick r:id="rId2"/>
              </a:rPr>
              <a:t>replacing-</a:t>
            </a:r>
            <a:r>
              <a:rPr lang="en-US" sz="1600" dirty="0" err="1">
                <a:hlinkClick r:id="rId2"/>
              </a:rPr>
              <a:t>dbapi</a:t>
            </a:r>
            <a:r>
              <a:rPr lang="en-US" sz="1600" dirty="0">
                <a:hlinkClick r:id="rId2"/>
              </a:rPr>
              <a:t>-</a:t>
            </a:r>
            <a:r>
              <a:rPr lang="en-US" sz="1600" dirty="0" err="1">
                <a:hlinkClick r:id="rId2"/>
              </a:rPr>
              <a:t>py</a:t>
            </a:r>
            <a:r>
              <a:rPr lang="en-US" sz="1600" dirty="0">
                <a:hlinkClick r:id="rId2"/>
              </a:rPr>
              <a:t>-with-</a:t>
            </a:r>
            <a:r>
              <a:rPr lang="en-US" sz="1600" dirty="0" err="1">
                <a:hlinkClick r:id="rId2"/>
              </a:rPr>
              <a:t>cwmsjy</a:t>
            </a:r>
            <a:r>
              <a:rPr lang="en-US" sz="1600" dirty="0">
                <a:hlinkClick r:id="rId2"/>
              </a:rPr>
              <a:t>-for-scripting</a:t>
            </a:r>
            <a:r>
              <a:rPr lang="en-US" sz="1600" dirty="0"/>
              <a:t> </a:t>
            </a:r>
            <a:endParaRPr lang="en-US" sz="2000" dirty="0"/>
          </a:p>
        </p:txBody>
      </p:sp>
      <p:pic>
        <p:nvPicPr>
          <p:cNvPr id="11" name="Picture 10">
            <a:extLst>
              <a:ext uri="{FF2B5EF4-FFF2-40B4-BE49-F238E27FC236}">
                <a16:creationId xmlns:a16="http://schemas.microsoft.com/office/drawing/2014/main" id="{A791C7A6-B989-8AA8-6409-49973D5C4B59}"/>
              </a:ext>
            </a:extLst>
          </p:cNvPr>
          <p:cNvPicPr>
            <a:picLocks noChangeAspect="1"/>
          </p:cNvPicPr>
          <p:nvPr/>
        </p:nvPicPr>
        <p:blipFill>
          <a:blip r:embed="rId3"/>
          <a:stretch>
            <a:fillRect/>
          </a:stretch>
        </p:blipFill>
        <p:spPr>
          <a:xfrm>
            <a:off x="823530" y="1384886"/>
            <a:ext cx="5821110" cy="4415444"/>
          </a:xfrm>
          <a:prstGeom prst="rect">
            <a:avLst/>
          </a:prstGeom>
        </p:spPr>
      </p:pic>
      <p:sp>
        <p:nvSpPr>
          <p:cNvPr id="13" name="Title 12">
            <a:extLst>
              <a:ext uri="{FF2B5EF4-FFF2-40B4-BE49-F238E27FC236}">
                <a16:creationId xmlns:a16="http://schemas.microsoft.com/office/drawing/2014/main" id="{ADF9DDEE-4D39-4272-C32F-E5CC7FBB8464}"/>
              </a:ext>
            </a:extLst>
          </p:cNvPr>
          <p:cNvSpPr>
            <a:spLocks noGrp="1"/>
          </p:cNvSpPr>
          <p:nvPr>
            <p:ph type="title"/>
          </p:nvPr>
        </p:nvSpPr>
        <p:spPr/>
        <p:txBody>
          <a:bodyPr/>
          <a:lstStyle/>
          <a:p>
            <a:pPr algn="ctr"/>
            <a:r>
              <a:rPr lang="en-US" dirty="0"/>
              <a:t>CAVI – CDA Write support</a:t>
            </a:r>
          </a:p>
        </p:txBody>
      </p:sp>
      <p:pic>
        <p:nvPicPr>
          <p:cNvPr id="2" name="Picture 1" descr="Icon&#10;&#10;Description automatically generated">
            <a:extLst>
              <a:ext uri="{FF2B5EF4-FFF2-40B4-BE49-F238E27FC236}">
                <a16:creationId xmlns:a16="http://schemas.microsoft.com/office/drawing/2014/main" id="{244DE554-0DE8-27F0-F1CF-3EBFD1A62CB4}"/>
              </a:ext>
            </a:extLst>
          </p:cNvPr>
          <p:cNvPicPr>
            <a:picLocks noChangeAspect="1"/>
          </p:cNvPicPr>
          <p:nvPr/>
        </p:nvPicPr>
        <p:blipFill>
          <a:blip r:embed="rId4"/>
          <a:stretch>
            <a:fillRect/>
          </a:stretch>
        </p:blipFill>
        <p:spPr>
          <a:xfrm>
            <a:off x="3053202" y="127690"/>
            <a:ext cx="834211" cy="83421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8896763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99BBEE-E805-422F-B71F-BB26C30C8AA0}"/>
              </a:ext>
            </a:extLst>
          </p:cNvPr>
          <p:cNvSpPr>
            <a:spLocks noGrp="1"/>
          </p:cNvSpPr>
          <p:nvPr>
            <p:ph type="title"/>
          </p:nvPr>
        </p:nvSpPr>
        <p:spPr/>
        <p:txBody>
          <a:bodyPr/>
          <a:lstStyle/>
          <a:p>
            <a:pPr algn="ctr"/>
            <a:r>
              <a:rPr lang="en-US" dirty="0"/>
              <a:t>     Ensemble Forecast Processor (EFP)</a:t>
            </a:r>
          </a:p>
        </p:txBody>
      </p:sp>
      <p:sp>
        <p:nvSpPr>
          <p:cNvPr id="3" name="Content Placeholder 2">
            <a:extLst>
              <a:ext uri="{FF2B5EF4-FFF2-40B4-BE49-F238E27FC236}">
                <a16:creationId xmlns:a16="http://schemas.microsoft.com/office/drawing/2014/main" id="{3DE46DCD-9723-468E-9494-712469F86247}"/>
              </a:ext>
            </a:extLst>
          </p:cNvPr>
          <p:cNvSpPr>
            <a:spLocks noGrp="1"/>
          </p:cNvSpPr>
          <p:nvPr>
            <p:ph sz="half" idx="1"/>
          </p:nvPr>
        </p:nvSpPr>
        <p:spPr>
          <a:xfrm>
            <a:off x="4436552" y="2003155"/>
            <a:ext cx="5961321" cy="3886200"/>
          </a:xfrm>
        </p:spPr>
        <p:txBody>
          <a:bodyPr>
            <a:normAutofit/>
          </a:bodyPr>
          <a:lstStyle/>
          <a:p>
            <a:pPr lvl="1"/>
            <a:r>
              <a:rPr lang="en-US" dirty="0"/>
              <a:t>CAVI Plugin in the Program Order</a:t>
            </a:r>
          </a:p>
          <a:p>
            <a:pPr lvl="1"/>
            <a:endParaRPr lang="en-US" dirty="0"/>
          </a:p>
          <a:p>
            <a:pPr lvl="1"/>
            <a:r>
              <a:rPr lang="en-US" dirty="0"/>
              <a:t>Allows user to specify locations within the watershed to calculate statistical metrics from ensemble time series</a:t>
            </a:r>
          </a:p>
          <a:p>
            <a:pPr lvl="1"/>
            <a:endParaRPr lang="en-US" dirty="0"/>
          </a:p>
          <a:p>
            <a:pPr lvl="1"/>
            <a:r>
              <a:rPr lang="en-US" dirty="0"/>
              <a:t>Metrics can be used as input to other applications within the CWMS forecast</a:t>
            </a:r>
          </a:p>
          <a:p>
            <a:pPr lvl="1"/>
            <a:endParaRPr lang="en-US" dirty="0"/>
          </a:p>
        </p:txBody>
      </p:sp>
      <p:pic>
        <p:nvPicPr>
          <p:cNvPr id="5" name="Picture 4">
            <a:extLst>
              <a:ext uri="{FF2B5EF4-FFF2-40B4-BE49-F238E27FC236}">
                <a16:creationId xmlns:a16="http://schemas.microsoft.com/office/drawing/2014/main" id="{495F7CBE-F27D-F2C9-0643-2421C3DA02F2}"/>
              </a:ext>
            </a:extLst>
          </p:cNvPr>
          <p:cNvPicPr>
            <a:picLocks noChangeAspect="1"/>
          </p:cNvPicPr>
          <p:nvPr/>
        </p:nvPicPr>
        <p:blipFill>
          <a:blip r:embed="rId2"/>
          <a:stretch>
            <a:fillRect/>
          </a:stretch>
        </p:blipFill>
        <p:spPr>
          <a:xfrm>
            <a:off x="2426447" y="355055"/>
            <a:ext cx="580522" cy="38077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Cylinder 7">
            <a:extLst>
              <a:ext uri="{FF2B5EF4-FFF2-40B4-BE49-F238E27FC236}">
                <a16:creationId xmlns:a16="http://schemas.microsoft.com/office/drawing/2014/main" id="{354CE026-2E23-9783-2DBD-298654187256}"/>
              </a:ext>
            </a:extLst>
          </p:cNvPr>
          <p:cNvSpPr/>
          <p:nvPr/>
        </p:nvSpPr>
        <p:spPr>
          <a:xfrm>
            <a:off x="2165468" y="1700178"/>
            <a:ext cx="1102480" cy="832920"/>
          </a:xfrm>
          <a:prstGeom prst="can">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2"/>
                </a:solidFill>
              </a:rPr>
              <a:t>Extract</a:t>
            </a:r>
          </a:p>
        </p:txBody>
      </p:sp>
      <p:sp>
        <p:nvSpPr>
          <p:cNvPr id="9" name="Rectangle: Rounded Corners 8">
            <a:extLst>
              <a:ext uri="{FF2B5EF4-FFF2-40B4-BE49-F238E27FC236}">
                <a16:creationId xmlns:a16="http://schemas.microsoft.com/office/drawing/2014/main" id="{7E7078AA-8ADA-ABFD-1742-FE7154E4D4E1}"/>
              </a:ext>
            </a:extLst>
          </p:cNvPr>
          <p:cNvSpPr/>
          <p:nvPr/>
        </p:nvSpPr>
        <p:spPr>
          <a:xfrm>
            <a:off x="2098871" y="2767477"/>
            <a:ext cx="1235675" cy="567047"/>
          </a:xfrm>
          <a:prstGeom prst="round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2"/>
                </a:solidFill>
              </a:rPr>
              <a:t>EFP</a:t>
            </a:r>
          </a:p>
        </p:txBody>
      </p:sp>
      <p:sp>
        <p:nvSpPr>
          <p:cNvPr id="13" name="Rectangle: Rounded Corners 12">
            <a:extLst>
              <a:ext uri="{FF2B5EF4-FFF2-40B4-BE49-F238E27FC236}">
                <a16:creationId xmlns:a16="http://schemas.microsoft.com/office/drawing/2014/main" id="{E1643951-4A97-6767-009E-123524A8234A}"/>
              </a:ext>
            </a:extLst>
          </p:cNvPr>
          <p:cNvSpPr/>
          <p:nvPr/>
        </p:nvSpPr>
        <p:spPr>
          <a:xfrm>
            <a:off x="2098871" y="3662732"/>
            <a:ext cx="1235675" cy="567047"/>
          </a:xfrm>
          <a:prstGeom prst="round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a:solidFill>
                  <a:schemeClr val="tx2"/>
                </a:solidFill>
              </a:rPr>
              <a:t>ResSim</a:t>
            </a:r>
            <a:endParaRPr lang="en-US" dirty="0">
              <a:solidFill>
                <a:schemeClr val="tx2"/>
              </a:solidFill>
            </a:endParaRPr>
          </a:p>
        </p:txBody>
      </p:sp>
      <p:sp>
        <p:nvSpPr>
          <p:cNvPr id="14" name="Rectangle: Rounded Corners 13">
            <a:extLst>
              <a:ext uri="{FF2B5EF4-FFF2-40B4-BE49-F238E27FC236}">
                <a16:creationId xmlns:a16="http://schemas.microsoft.com/office/drawing/2014/main" id="{1D48AF08-DD79-1E32-0FCF-34FFA5CB8D0B}"/>
              </a:ext>
            </a:extLst>
          </p:cNvPr>
          <p:cNvSpPr/>
          <p:nvPr/>
        </p:nvSpPr>
        <p:spPr>
          <a:xfrm>
            <a:off x="2098870" y="4536517"/>
            <a:ext cx="1235675" cy="567047"/>
          </a:xfrm>
          <a:prstGeom prst="round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2"/>
                </a:solidFill>
              </a:rPr>
              <a:t>RAS</a:t>
            </a:r>
          </a:p>
        </p:txBody>
      </p:sp>
      <p:sp>
        <p:nvSpPr>
          <p:cNvPr id="15" name="Rectangle: Rounded Corners 14">
            <a:extLst>
              <a:ext uri="{FF2B5EF4-FFF2-40B4-BE49-F238E27FC236}">
                <a16:creationId xmlns:a16="http://schemas.microsoft.com/office/drawing/2014/main" id="{91E9E738-75BE-3938-8A11-067A24B5B706}"/>
              </a:ext>
            </a:extLst>
          </p:cNvPr>
          <p:cNvSpPr/>
          <p:nvPr/>
        </p:nvSpPr>
        <p:spPr>
          <a:xfrm>
            <a:off x="2098870" y="5410302"/>
            <a:ext cx="1235675" cy="567047"/>
          </a:xfrm>
          <a:prstGeom prst="round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2"/>
                </a:solidFill>
              </a:rPr>
              <a:t>FIA</a:t>
            </a:r>
          </a:p>
        </p:txBody>
      </p:sp>
      <p:sp>
        <p:nvSpPr>
          <p:cNvPr id="16" name="Arrow: Down 15">
            <a:extLst>
              <a:ext uri="{FF2B5EF4-FFF2-40B4-BE49-F238E27FC236}">
                <a16:creationId xmlns:a16="http://schemas.microsoft.com/office/drawing/2014/main" id="{8F183B88-484E-2DA8-AE8C-EBD8A9DB83D4}"/>
              </a:ext>
            </a:extLst>
          </p:cNvPr>
          <p:cNvSpPr/>
          <p:nvPr/>
        </p:nvSpPr>
        <p:spPr>
          <a:xfrm>
            <a:off x="2522766" y="2502777"/>
            <a:ext cx="358349" cy="328208"/>
          </a:xfrm>
          <a:prstGeom prst="downArrow">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17" name="Arrow: Down 16">
            <a:extLst>
              <a:ext uri="{FF2B5EF4-FFF2-40B4-BE49-F238E27FC236}">
                <a16:creationId xmlns:a16="http://schemas.microsoft.com/office/drawing/2014/main" id="{AA92EFD3-AB5B-3C13-1DB9-B89989EF843F}"/>
              </a:ext>
            </a:extLst>
          </p:cNvPr>
          <p:cNvSpPr/>
          <p:nvPr/>
        </p:nvSpPr>
        <p:spPr>
          <a:xfrm>
            <a:off x="2537532" y="3334524"/>
            <a:ext cx="358349" cy="328208"/>
          </a:xfrm>
          <a:prstGeom prst="downArrow">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18" name="Arrow: Down 17">
            <a:extLst>
              <a:ext uri="{FF2B5EF4-FFF2-40B4-BE49-F238E27FC236}">
                <a16:creationId xmlns:a16="http://schemas.microsoft.com/office/drawing/2014/main" id="{84497C0B-8D83-6D2E-0F67-605EAC0DDB75}"/>
              </a:ext>
            </a:extLst>
          </p:cNvPr>
          <p:cNvSpPr/>
          <p:nvPr/>
        </p:nvSpPr>
        <p:spPr>
          <a:xfrm>
            <a:off x="2516062" y="4208309"/>
            <a:ext cx="358349" cy="328208"/>
          </a:xfrm>
          <a:prstGeom prst="downArrow">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19" name="Arrow: Down 18">
            <a:extLst>
              <a:ext uri="{FF2B5EF4-FFF2-40B4-BE49-F238E27FC236}">
                <a16:creationId xmlns:a16="http://schemas.microsoft.com/office/drawing/2014/main" id="{188301D7-B18A-4C19-62F8-FA9AC7BDDC68}"/>
              </a:ext>
            </a:extLst>
          </p:cNvPr>
          <p:cNvSpPr/>
          <p:nvPr/>
        </p:nvSpPr>
        <p:spPr>
          <a:xfrm>
            <a:off x="2509358" y="5082094"/>
            <a:ext cx="358349" cy="328208"/>
          </a:xfrm>
          <a:prstGeom prst="downArrow">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12761365"/>
      </p:ext>
    </p:extLst>
  </p:cSld>
  <p:clrMapOvr>
    <a:masterClrMapping/>
  </p:clrMapOvr>
  <p:transition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5F0123C6-43B0-CBD1-0D51-24E4FFA56066}"/>
              </a:ext>
            </a:extLst>
          </p:cNvPr>
          <p:cNvSpPr>
            <a:spLocks noGrp="1"/>
          </p:cNvSpPr>
          <p:nvPr>
            <p:ph type="body" sz="quarter" idx="1"/>
          </p:nvPr>
        </p:nvSpPr>
        <p:spPr>
          <a:xfrm>
            <a:off x="812800" y="1124800"/>
            <a:ext cx="5181600" cy="640080"/>
          </a:xfrm>
        </p:spPr>
        <p:txBody>
          <a:bodyPr/>
          <a:lstStyle/>
          <a:p>
            <a:pPr algn="ctr"/>
            <a:r>
              <a:rPr lang="en-US" dirty="0"/>
              <a:t>Original Time Series</a:t>
            </a:r>
          </a:p>
        </p:txBody>
      </p:sp>
      <p:sp>
        <p:nvSpPr>
          <p:cNvPr id="8" name="Text Placeholder 7">
            <a:extLst>
              <a:ext uri="{FF2B5EF4-FFF2-40B4-BE49-F238E27FC236}">
                <a16:creationId xmlns:a16="http://schemas.microsoft.com/office/drawing/2014/main" id="{848CD31D-4F0E-17B1-DB98-448E0217FD35}"/>
              </a:ext>
            </a:extLst>
          </p:cNvPr>
          <p:cNvSpPr>
            <a:spLocks noGrp="1"/>
          </p:cNvSpPr>
          <p:nvPr>
            <p:ph type="body" sz="quarter" idx="3"/>
          </p:nvPr>
        </p:nvSpPr>
        <p:spPr>
          <a:xfrm>
            <a:off x="6400800" y="1124800"/>
            <a:ext cx="5181600" cy="640080"/>
          </a:xfrm>
        </p:spPr>
        <p:txBody>
          <a:bodyPr/>
          <a:lstStyle/>
          <a:p>
            <a:pPr algn="ctr"/>
            <a:r>
              <a:rPr lang="en-US" dirty="0"/>
              <a:t>Cumulative Time Series</a:t>
            </a:r>
          </a:p>
        </p:txBody>
      </p:sp>
      <p:sp>
        <p:nvSpPr>
          <p:cNvPr id="5" name="Title 4">
            <a:extLst>
              <a:ext uri="{FF2B5EF4-FFF2-40B4-BE49-F238E27FC236}">
                <a16:creationId xmlns:a16="http://schemas.microsoft.com/office/drawing/2014/main" id="{3141EE23-A321-4B46-4DD8-2A08118E071C}"/>
              </a:ext>
            </a:extLst>
          </p:cNvPr>
          <p:cNvSpPr>
            <a:spLocks noGrp="1"/>
          </p:cNvSpPr>
          <p:nvPr>
            <p:ph type="title"/>
          </p:nvPr>
        </p:nvSpPr>
        <p:spPr/>
        <p:txBody>
          <a:bodyPr/>
          <a:lstStyle/>
          <a:p>
            <a:r>
              <a:rPr lang="en-US" dirty="0">
                <a:latin typeface="Arial"/>
                <a:ea typeface="ＭＳ Ｐゴシック"/>
                <a:cs typeface="Arial"/>
              </a:rPr>
              <a:t>Ensemble Viewer</a:t>
            </a:r>
            <a:endParaRPr lang="en-US" dirty="0"/>
          </a:p>
        </p:txBody>
      </p:sp>
      <p:pic>
        <p:nvPicPr>
          <p:cNvPr id="3" name="Content Placeholder 2" descr="A screenshot of a cell phone&#10;&#10;Description automatically generated">
            <a:extLst>
              <a:ext uri="{FF2B5EF4-FFF2-40B4-BE49-F238E27FC236}">
                <a16:creationId xmlns:a16="http://schemas.microsoft.com/office/drawing/2014/main" id="{C06903B5-B9E9-4372-92EA-82159BE6CF27}"/>
              </a:ext>
            </a:extLst>
          </p:cNvPr>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960437" y="1808605"/>
            <a:ext cx="4886325" cy="4921250"/>
          </a:xfrm>
        </p:spPr>
      </p:pic>
      <p:pic>
        <p:nvPicPr>
          <p:cNvPr id="11" name="Content Placeholder 2">
            <a:extLst>
              <a:ext uri="{FF2B5EF4-FFF2-40B4-BE49-F238E27FC236}">
                <a16:creationId xmlns:a16="http://schemas.microsoft.com/office/drawing/2014/main" id="{6EB8A3FF-1C1B-44EC-A0E1-4FA400076517}"/>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548736" y="1809023"/>
            <a:ext cx="4885728" cy="4920414"/>
          </a:xfrm>
          <a:prstGeom prst="rect">
            <a:avLst/>
          </a:prstGeom>
        </p:spPr>
      </p:pic>
    </p:spTree>
    <p:extLst>
      <p:ext uri="{BB962C8B-B14F-4D97-AF65-F5344CB8AC3E}">
        <p14:creationId xmlns:p14="http://schemas.microsoft.com/office/powerpoint/2010/main" val="2443281354"/>
      </p:ext>
    </p:extLst>
  </p:cSld>
  <p:clrMapOvr>
    <a:masterClrMapping/>
  </p:clrMapOvr>
</p:sld>
</file>

<file path=ppt/theme/theme1.xml><?xml version="1.0" encoding="utf-8"?>
<a:theme xmlns:a="http://schemas.openxmlformats.org/drawingml/2006/main" name="1_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3_Army">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B8C2CD5-50C2-4A7C-996A-3D6312B83669}">
  <ds:schemaRefs>
    <ds:schemaRef ds:uri="http://purl.org/dc/elements/1.1/"/>
    <ds:schemaRef ds:uri="http://schemas.microsoft.com/office/2006/documentManagement/types"/>
    <ds:schemaRef ds:uri="18f88ba2-4714-4ce4-8806-1d85d427829f"/>
    <ds:schemaRef ds:uri="http://purl.org/dc/terms/"/>
    <ds:schemaRef ds:uri="http://www.w3.org/XML/1998/namespace"/>
    <ds:schemaRef ds:uri="http://schemas.microsoft.com/office/infopath/2007/PartnerControls"/>
    <ds:schemaRef ds:uri="http://schemas.openxmlformats.org/package/2006/metadata/core-properties"/>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28439</TotalTime>
  <Words>406</Words>
  <Application>Microsoft Office PowerPoint</Application>
  <PresentationFormat>Widescreen</PresentationFormat>
  <Paragraphs>95</Paragraphs>
  <Slides>12</Slides>
  <Notes>3</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12</vt:i4>
      </vt:variant>
    </vt:vector>
  </HeadingPairs>
  <TitlesOfParts>
    <vt:vector size="18" baseType="lpstr">
      <vt:lpstr>Arial</vt:lpstr>
      <vt:lpstr>Calibri</vt:lpstr>
      <vt:lpstr>Wingdings</vt:lpstr>
      <vt:lpstr>1_HEC</vt:lpstr>
      <vt:lpstr>2_IWR-HEC</vt:lpstr>
      <vt:lpstr>3_Army</vt:lpstr>
      <vt:lpstr>CWMS  New &amp; upcoming Features</vt:lpstr>
      <vt:lpstr>Outline</vt:lpstr>
      <vt:lpstr>CWMS 3.4 Software Package</vt:lpstr>
      <vt:lpstr>CAVI Updates</vt:lpstr>
      <vt:lpstr>           CAVI – Java 11 &amp; DSS 7 Upgrades</vt:lpstr>
      <vt:lpstr>           CAVI – Upgrading to DSS7</vt:lpstr>
      <vt:lpstr>CAVI – CDA Write support</vt:lpstr>
      <vt:lpstr>     Ensemble Forecast Processor (EFP)</vt:lpstr>
      <vt:lpstr>Ensemble Viewer</vt:lpstr>
      <vt:lpstr>CWMSVue Enhancements</vt:lpstr>
      <vt:lpstr> Drag and drop DSS CWMS-Vue</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Hanbali, Fauwaz U CIV USARMY CEIWR (USA)</cp:lastModifiedBy>
  <cp:revision>674</cp:revision>
  <cp:lastPrinted>2025-02-28T13:43:53Z</cp:lastPrinted>
  <dcterms:created xsi:type="dcterms:W3CDTF">2017-02-20T05:10:01Z</dcterms:created>
  <dcterms:modified xsi:type="dcterms:W3CDTF">2025-02-28T15:58:52Z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