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1.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9"/>
  </p:notesMasterIdLst>
  <p:handoutMasterIdLst>
    <p:handoutMasterId r:id="rId20"/>
  </p:handoutMasterIdLst>
  <p:sldIdLst>
    <p:sldId id="847" r:id="rId7"/>
    <p:sldId id="948" r:id="rId8"/>
    <p:sldId id="692" r:id="rId9"/>
    <p:sldId id="693" r:id="rId10"/>
    <p:sldId id="697" r:id="rId11"/>
    <p:sldId id="696" r:id="rId12"/>
    <p:sldId id="695" r:id="rId13"/>
    <p:sldId id="698" r:id="rId14"/>
    <p:sldId id="613" r:id="rId15"/>
    <p:sldId id="617" r:id="rId16"/>
    <p:sldId id="591" r:id="rId17"/>
    <p:sldId id="53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90578" autoAdjust="0"/>
  </p:normalViewPr>
  <p:slideViewPr>
    <p:cSldViewPr snapToGrid="0">
      <p:cViewPr varScale="1">
        <p:scale>
          <a:sx n="140" d="100"/>
          <a:sy n="140" d="100"/>
        </p:scale>
        <p:origin x="1020" y="10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2/28/2025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94894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110991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26120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6.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theme" Target="../theme/theme2.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5.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8.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image" Target="../media/image7.png"/><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5.xml"/><Relationship Id="rId18" Type="http://schemas.openxmlformats.org/officeDocument/2006/relationships/slideLayout" Target="../slideLayouts/slideLayout80.xml"/><Relationship Id="rId26" Type="http://schemas.openxmlformats.org/officeDocument/2006/relationships/slideLayout" Target="../slideLayouts/slideLayout88.xml"/><Relationship Id="rId3" Type="http://schemas.openxmlformats.org/officeDocument/2006/relationships/slideLayout" Target="../slideLayouts/slideLayout65.xml"/><Relationship Id="rId21" Type="http://schemas.openxmlformats.org/officeDocument/2006/relationships/slideLayout" Target="../slideLayouts/slideLayout83.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slideLayout" Target="../slideLayouts/slideLayout87.xml"/><Relationship Id="rId33" Type="http://schemas.openxmlformats.org/officeDocument/2006/relationships/image" Target="../media/image8.png"/><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29" Type="http://schemas.openxmlformats.org/officeDocument/2006/relationships/slideLayout" Target="../slideLayouts/slideLayout91.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32" Type="http://schemas.openxmlformats.org/officeDocument/2006/relationships/image" Target="../media/image7.png"/><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28" Type="http://schemas.openxmlformats.org/officeDocument/2006/relationships/slideLayout" Target="../slideLayouts/slideLayout90.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31" Type="http://schemas.openxmlformats.org/officeDocument/2006/relationships/theme" Target="../theme/theme3.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 Id="rId27" Type="http://schemas.openxmlformats.org/officeDocument/2006/relationships/slideLayout" Target="../slideLayouts/slideLayout89.xml"/><Relationship Id="rId30" Type="http://schemas.openxmlformats.org/officeDocument/2006/relationships/slideLayout" Target="../slideLayouts/slideLayout92.xml"/><Relationship Id="rId8"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1"/>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2">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3"/>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8.xml"/><Relationship Id="rId5" Type="http://schemas.openxmlformats.org/officeDocument/2006/relationships/image" Target="../media/image1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12.xml.rels><?xml version="1.0" encoding="UTF-8" standalone="yes"?>
<Relationships xmlns="http://schemas.openxmlformats.org/package/2006/relationships"><Relationship Id="rId3" Type="http://schemas.openxmlformats.org/officeDocument/2006/relationships/hyperlink" Target="https://usace.dps.mil/sites/KMP-WM/SitePages/Corps-Water-Management-System-(CWMS).aspx" TargetMode="External"/><Relationship Id="rId2" Type="http://schemas.openxmlformats.org/officeDocument/2006/relationships/notesSlide" Target="../notesSlides/notesSlide4.xml"/><Relationship Id="rId1" Type="http://schemas.openxmlformats.org/officeDocument/2006/relationships/slideLayout" Target="../slideLayouts/slideLayout21.xml"/><Relationship Id="rId6"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5" Type="http://schemas.openxmlformats.org/officeDocument/2006/relationships/hyperlink" Target="https://discourse.hecdev.net/c/cwms/5" TargetMode="External"/><Relationship Id="rId4" Type="http://schemas.openxmlformats.org/officeDocument/2006/relationships/hyperlink" Target="https://www.hec.usace.army.mil/confluence/cwmsdoc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g"/><Relationship Id="rId1" Type="http://schemas.openxmlformats.org/officeDocument/2006/relationships/slideLayout" Target="../slideLayouts/slideLayout11.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a:xfrm>
            <a:off x="266700" y="260931"/>
            <a:ext cx="5821279" cy="1833340"/>
          </a:xfrm>
        </p:spPr>
        <p:txBody>
          <a:bodyPr/>
          <a:lstStyle/>
          <a:p>
            <a:pPr algn="ctr"/>
            <a:r>
              <a:rPr lang="en-US" sz="3600" dirty="0"/>
              <a:t>CWMS </a:t>
            </a:r>
            <a:br>
              <a:rPr lang="en-US" sz="3600" dirty="0"/>
            </a:br>
            <a:r>
              <a:rPr lang="en-US" sz="3600" dirty="0"/>
              <a:t>New &amp; upcoming Features</a:t>
            </a:r>
            <a:endParaRPr lang="en-US" sz="1600" dirty="0"/>
          </a:p>
        </p:txBody>
      </p:sp>
      <p:pic>
        <p:nvPicPr>
          <p:cNvPr id="17" name="Picture Placeholder 16" descr="Map&#10;&#10;Description automatically generated">
            <a:extLst>
              <a:ext uri="{FF2B5EF4-FFF2-40B4-BE49-F238E27FC236}">
                <a16:creationId xmlns:a16="http://schemas.microsoft.com/office/drawing/2014/main" id="{C4B429A1-F9FE-3EDE-566C-616C13A24832}"/>
              </a:ext>
            </a:extLst>
          </p:cNvPr>
          <p:cNvPicPr>
            <a:picLocks noGrp="1" noChangeAspect="1"/>
          </p:cNvPicPr>
          <p:nvPr>
            <p:ph type="pic" sz="quarter" idx="13"/>
          </p:nvPr>
        </p:nvPicPr>
        <p:blipFill rotWithShape="1">
          <a:blip r:embed="rId3"/>
          <a:srcRect t="232" b="232"/>
          <a:stretch/>
        </p:blipFill>
        <p:spPr>
          <a:prstGeom prst="rect">
            <a:avLst/>
          </a:prstGeom>
          <a:ln>
            <a:noFill/>
          </a:ln>
          <a:effectLst>
            <a:outerShdw blurRad="292100" dist="139700" dir="2700000" algn="tl" rotWithShape="0">
              <a:srgbClr val="333333">
                <a:alpha val="65000"/>
              </a:srgbClr>
            </a:outerShdw>
          </a:effectLst>
        </p:spPr>
      </p:pic>
      <p:pic>
        <p:nvPicPr>
          <p:cNvPr id="12" name="Picture Placeholder 11" descr="Map&#10;&#10;Description automatically generated">
            <a:extLst>
              <a:ext uri="{FF2B5EF4-FFF2-40B4-BE49-F238E27FC236}">
                <a16:creationId xmlns:a16="http://schemas.microsoft.com/office/drawing/2014/main" id="{79C25785-F61C-FE0D-3F91-67C70C308A2D}"/>
              </a:ext>
            </a:extLst>
          </p:cNvPr>
          <p:cNvPicPr>
            <a:picLocks noGrp="1" noChangeAspect="1"/>
          </p:cNvPicPr>
          <p:nvPr>
            <p:ph type="pic" sz="quarter" idx="15"/>
          </p:nvPr>
        </p:nvPicPr>
        <p:blipFill rotWithShape="1">
          <a:blip r:embed="rId4"/>
          <a:srcRect l="5272" r="5272"/>
          <a:stretch/>
        </p:blipFill>
        <p:spPr>
          <a:prstGeom prst="rect">
            <a:avLst/>
          </a:prstGeom>
          <a:ln>
            <a:noFill/>
          </a:ln>
          <a:effectLst>
            <a:outerShdw blurRad="292100" dist="139700" dir="2700000" algn="tl" rotWithShape="0">
              <a:srgbClr val="333333">
                <a:alpha val="65000"/>
              </a:srgbClr>
            </a:outerShdw>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a:xfrm>
            <a:off x="266700" y="2595714"/>
            <a:ext cx="5808663" cy="2985472"/>
          </a:xfrm>
        </p:spPr>
        <p:txBody>
          <a:bodyPr/>
          <a:lstStyle/>
          <a:p>
            <a:r>
              <a:rPr lang="en-US" sz="2400" b="1" dirty="0"/>
              <a:t>Fauwaz Hanbali</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5"/>
          <a:srcRect l="4446" t="2418" r="4446" b="2225"/>
          <a:stretch/>
        </p:blipFill>
        <p:spPr>
          <a:xfrm>
            <a:off x="5140944" y="3507454"/>
            <a:ext cx="3314700" cy="3093720"/>
          </a:xfrm>
          <a:prstGeom prst="rect">
            <a:avLst/>
          </a:prstGeom>
          <a:ln>
            <a:noFill/>
          </a:ln>
          <a:effectLst>
            <a:outerShdw blurRad="292100" dist="139700" dir="2700000" algn="tl" rotWithShape="0">
              <a:srgbClr val="333333">
                <a:alpha val="65000"/>
              </a:srgbClr>
            </a:outerShdw>
          </a:effectLst>
        </p:spPr>
      </p:pic>
      <p:sp>
        <p:nvSpPr>
          <p:cNvPr id="3" name="Title 4">
            <a:extLst>
              <a:ext uri="{FF2B5EF4-FFF2-40B4-BE49-F238E27FC236}">
                <a16:creationId xmlns:a16="http://schemas.microsoft.com/office/drawing/2014/main" id="{D137D13C-DFA5-00CD-D3A4-B0D1B641AC47}"/>
              </a:ext>
            </a:extLst>
          </p:cNvPr>
          <p:cNvSpPr txBox="1">
            <a:spLocks/>
          </p:cNvSpPr>
          <p:nvPr/>
        </p:nvSpPr>
        <p:spPr bwMode="auto">
          <a:xfrm>
            <a:off x="274721" y="2212801"/>
            <a:ext cx="5821279" cy="271754"/>
          </a:xfrm>
          <a:prstGeom prst="rect">
            <a:avLst/>
          </a:prstGeom>
          <a:noFill/>
          <a:ln w="12700">
            <a:solidFill>
              <a:schemeClr val="accent3"/>
            </a:solidFill>
            <a:miter lim="800000"/>
            <a:headEnd/>
            <a:tailEnd/>
          </a:ln>
        </p:spPr>
        <p:txBody>
          <a:bodyPr vert="horz" wrap="square" lIns="45720" tIns="0" rIns="0" bIns="0" numCol="1" anchor="ctr" anchorCtr="0" compatLnSpc="1">
            <a:prstTxWarp prst="textNoShape">
              <a:avLst/>
            </a:prstTxWarp>
          </a:bodyPr>
          <a:lstStyle>
            <a:lvl1pPr algn="ctr" rtl="0" eaLnBrk="1" fontAlgn="base" hangingPunct="1">
              <a:spcBef>
                <a:spcPct val="0"/>
              </a:spcBef>
              <a:spcAft>
                <a:spcPct val="0"/>
              </a:spcAft>
              <a:defRPr sz="3200" b="1" kern="1200" cap="all">
                <a:solidFill>
                  <a:schemeClr val="accent3"/>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sz="1600"/>
              <a:t>Part B </a:t>
            </a:r>
            <a:r>
              <a:rPr lang="en-US" sz="1600" dirty="0"/>
              <a:t>– New in CWMS 3.4 (</a:t>
            </a:r>
            <a:r>
              <a:rPr lang="en-US" sz="1600" dirty="0" err="1"/>
              <a:t>MetVue</a:t>
            </a:r>
            <a:r>
              <a:rPr lang="en-US" sz="1600" dirty="0"/>
              <a:t>/HMS/</a:t>
            </a:r>
            <a:r>
              <a:rPr lang="en-US" sz="1600" dirty="0" err="1"/>
              <a:t>ResSim</a:t>
            </a:r>
            <a:r>
              <a:rPr lang="en-US" sz="1600" dirty="0"/>
              <a:t>/FIA)</a:t>
            </a:r>
          </a:p>
        </p:txBody>
      </p:sp>
    </p:spTree>
    <p:extLst>
      <p:ext uri="{BB962C8B-B14F-4D97-AF65-F5344CB8AC3E}">
        <p14:creationId xmlns:p14="http://schemas.microsoft.com/office/powerpoint/2010/main" val="75982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587005" y="1377921"/>
            <a:ext cx="4494991" cy="5160609"/>
          </a:xfrm>
        </p:spPr>
        <p:txBody>
          <a:bodyPr/>
          <a:lstStyle/>
          <a:p>
            <a:pPr lvl="1"/>
            <a:endParaRPr lang="en-US" dirty="0"/>
          </a:p>
          <a:p>
            <a:pPr lvl="1"/>
            <a:r>
              <a:rPr lang="en-US" dirty="0"/>
              <a:t>RAS-FIA (HDF5) Inundation Configuration and improved Model Linking in the CAVI</a:t>
            </a:r>
          </a:p>
          <a:p>
            <a:pPr lvl="2"/>
            <a:r>
              <a:rPr lang="en-US" dirty="0"/>
              <a:t>Regulated</a:t>
            </a:r>
          </a:p>
          <a:p>
            <a:pPr lvl="2"/>
            <a:r>
              <a:rPr lang="en-US" dirty="0"/>
              <a:t>Unregulated</a:t>
            </a:r>
          </a:p>
          <a:p>
            <a:pPr lvl="2"/>
            <a:r>
              <a:rPr lang="en-US" dirty="0"/>
              <a:t>Regulated without levee</a:t>
            </a:r>
          </a:p>
          <a:p>
            <a:pPr lvl="2"/>
            <a:r>
              <a:rPr lang="en-US" dirty="0"/>
              <a:t>Unregulated without levee</a:t>
            </a:r>
          </a:p>
          <a:p>
            <a:pPr lvl="1"/>
            <a:endParaRPr lang="en-US" dirty="0"/>
          </a:p>
          <a:p>
            <a:pPr lvl="1"/>
            <a:r>
              <a:rPr lang="en-US" dirty="0"/>
              <a:t>Agricultural Flood Damages Reduced Analysis</a:t>
            </a:r>
          </a:p>
          <a:p>
            <a:pPr lvl="1"/>
            <a:endParaRPr lang="en-US" dirty="0"/>
          </a:p>
          <a:p>
            <a:pPr lvl="1"/>
            <a:r>
              <a:rPr lang="en-US" dirty="0"/>
              <a:t>RAS Mapper Access from within HEC-FIA</a:t>
            </a:r>
          </a:p>
          <a:p>
            <a:pPr lvl="1"/>
            <a:endParaRPr lang="en-US" dirty="0"/>
          </a:p>
          <a:p>
            <a:pPr lvl="1"/>
            <a:endParaRPr lang="en-US" dirty="0"/>
          </a:p>
          <a:p>
            <a:pPr lvl="2"/>
            <a:endParaRPr lang="en-US" dirty="0"/>
          </a:p>
          <a:p>
            <a:pPr lvl="1"/>
            <a:endParaRPr lang="en-US" dirty="0"/>
          </a:p>
          <a:p>
            <a:pPr lvl="1"/>
            <a:endParaRPr lang="en-US" dirty="0"/>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HEC-FIA Enhancements  </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2" name="Picture 1">
            <a:extLst>
              <a:ext uri="{FF2B5EF4-FFF2-40B4-BE49-F238E27FC236}">
                <a16:creationId xmlns:a16="http://schemas.microsoft.com/office/drawing/2014/main" id="{FFB57031-5756-E7C4-2DBC-1BC9E88C989D}"/>
              </a:ext>
            </a:extLst>
          </p:cNvPr>
          <p:cNvPicPr>
            <a:picLocks noChangeAspect="1"/>
          </p:cNvPicPr>
          <p:nvPr/>
        </p:nvPicPr>
        <p:blipFill>
          <a:blip r:embed="rId3"/>
          <a:stretch>
            <a:fillRect/>
          </a:stretch>
        </p:blipFill>
        <p:spPr>
          <a:xfrm>
            <a:off x="1181819" y="2304049"/>
            <a:ext cx="4494991" cy="3308351"/>
          </a:xfrm>
          <a:prstGeom prst="rect">
            <a:avLst/>
          </a:prstGeom>
        </p:spPr>
      </p:pic>
      <p:pic>
        <p:nvPicPr>
          <p:cNvPr id="5" name="Picture 7">
            <a:extLst>
              <a:ext uri="{FF2B5EF4-FFF2-40B4-BE49-F238E27FC236}">
                <a16:creationId xmlns:a16="http://schemas.microsoft.com/office/drawing/2014/main" id="{AFBF17BD-598B-8186-896A-2A90B46BB46F}"/>
              </a:ext>
            </a:extLst>
          </p:cNvPr>
          <p:cNvPicPr>
            <a:picLocks noChangeAspect="1" noChangeArrowheads="1"/>
          </p:cNvPicPr>
          <p:nvPr/>
        </p:nvPicPr>
        <p:blipFill>
          <a:blip r:embed="rId4" cstate="print"/>
          <a:srcRect/>
          <a:stretch>
            <a:fillRect/>
          </a:stretch>
        </p:blipFill>
        <p:spPr bwMode="auto">
          <a:xfrm>
            <a:off x="2190474" y="224225"/>
            <a:ext cx="608729" cy="6424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54063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9F1AF6-31FE-8E38-F4EC-D7BAFE89B013}"/>
              </a:ext>
            </a:extLst>
          </p:cNvPr>
          <p:cNvSpPr>
            <a:spLocks noGrp="1"/>
          </p:cNvSpPr>
          <p:nvPr>
            <p:ph type="title"/>
          </p:nvPr>
        </p:nvSpPr>
        <p:spPr/>
        <p:txBody>
          <a:bodyPr/>
          <a:lstStyle/>
          <a:p>
            <a:r>
              <a:rPr lang="en-US" dirty="0"/>
              <a:t>Cloud Migration</a:t>
            </a:r>
            <a:endParaRPr lang="en-US" sz="1400" cap="none" dirty="0"/>
          </a:p>
        </p:txBody>
      </p:sp>
      <p:sp>
        <p:nvSpPr>
          <p:cNvPr id="2" name="Cylinder 1">
            <a:extLst>
              <a:ext uri="{FF2B5EF4-FFF2-40B4-BE49-F238E27FC236}">
                <a16:creationId xmlns:a16="http://schemas.microsoft.com/office/drawing/2014/main" id="{1F39C212-5EF6-A85E-9332-A04399F7BDB1}"/>
              </a:ext>
            </a:extLst>
          </p:cNvPr>
          <p:cNvSpPr/>
          <p:nvPr/>
        </p:nvSpPr>
        <p:spPr>
          <a:xfrm>
            <a:off x="6457057" y="3072911"/>
            <a:ext cx="258319" cy="601586"/>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cxnSp>
        <p:nvCxnSpPr>
          <p:cNvPr id="3" name="Straight Connector 2">
            <a:extLst>
              <a:ext uri="{FF2B5EF4-FFF2-40B4-BE49-F238E27FC236}">
                <a16:creationId xmlns:a16="http://schemas.microsoft.com/office/drawing/2014/main" id="{4F6485C1-CD7F-C326-9C9B-827E03CF3D11}"/>
              </a:ext>
            </a:extLst>
          </p:cNvPr>
          <p:cNvCxnSpPr>
            <a:cxnSpLocks/>
          </p:cNvCxnSpPr>
          <p:nvPr/>
        </p:nvCxnSpPr>
        <p:spPr>
          <a:xfrm>
            <a:off x="4253244" y="5610140"/>
            <a:ext cx="0" cy="1005840"/>
          </a:xfrm>
          <a:prstGeom prst="line">
            <a:avLst/>
          </a:prstGeom>
          <a:noFill/>
          <a:ln w="19050" cap="flat" cmpd="sng" algn="ctr">
            <a:solidFill>
              <a:srgbClr val="2F528F">
                <a:alpha val="75000"/>
              </a:srgbClr>
            </a:solidFill>
            <a:prstDash val="solid"/>
            <a:miter lim="800000"/>
          </a:ln>
          <a:effectLst/>
        </p:spPr>
      </p:cxnSp>
      <p:cxnSp>
        <p:nvCxnSpPr>
          <p:cNvPr id="4" name="Straight Connector 3">
            <a:extLst>
              <a:ext uri="{FF2B5EF4-FFF2-40B4-BE49-F238E27FC236}">
                <a16:creationId xmlns:a16="http://schemas.microsoft.com/office/drawing/2014/main" id="{9BC92FCD-F257-0CE8-3C72-8D60285FE567}"/>
              </a:ext>
            </a:extLst>
          </p:cNvPr>
          <p:cNvCxnSpPr/>
          <p:nvPr/>
        </p:nvCxnSpPr>
        <p:spPr>
          <a:xfrm>
            <a:off x="7452059" y="5610140"/>
            <a:ext cx="0" cy="1005840"/>
          </a:xfrm>
          <a:prstGeom prst="line">
            <a:avLst/>
          </a:prstGeom>
          <a:noFill/>
          <a:ln w="19050" cap="flat" cmpd="sng" algn="ctr">
            <a:solidFill>
              <a:srgbClr val="2F528F">
                <a:alpha val="75000"/>
              </a:srgbClr>
            </a:solidFill>
            <a:prstDash val="solid"/>
            <a:miter lim="800000"/>
          </a:ln>
          <a:effectLst/>
        </p:spPr>
      </p:cxnSp>
      <p:pic>
        <p:nvPicPr>
          <p:cNvPr id="7" name="Graphic 6" descr="Server with solid fill">
            <a:extLst>
              <a:ext uri="{FF2B5EF4-FFF2-40B4-BE49-F238E27FC236}">
                <a16:creationId xmlns:a16="http://schemas.microsoft.com/office/drawing/2014/main" id="{85C96BED-E5EB-B96C-5632-7D08B5F2E4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2872" y="3334262"/>
            <a:ext cx="1016519" cy="1016519"/>
          </a:xfrm>
          <a:prstGeom prst="rect">
            <a:avLst/>
          </a:prstGeom>
        </p:spPr>
      </p:pic>
      <p:pic>
        <p:nvPicPr>
          <p:cNvPr id="8" name="Graphic 7" descr="Server with solid fill">
            <a:extLst>
              <a:ext uri="{FF2B5EF4-FFF2-40B4-BE49-F238E27FC236}">
                <a16:creationId xmlns:a16="http://schemas.microsoft.com/office/drawing/2014/main" id="{D4383136-41BC-5455-EF3C-DDCB8C3DE71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41754" y="3334262"/>
            <a:ext cx="1016519" cy="1016519"/>
          </a:xfrm>
          <a:prstGeom prst="rect">
            <a:avLst/>
          </a:prstGeom>
        </p:spPr>
      </p:pic>
      <p:pic>
        <p:nvPicPr>
          <p:cNvPr id="9" name="Graphic 8" descr="Laptop outline">
            <a:extLst>
              <a:ext uri="{FF2B5EF4-FFF2-40B4-BE49-F238E27FC236}">
                <a16:creationId xmlns:a16="http://schemas.microsoft.com/office/drawing/2014/main" id="{03683129-3D31-68A8-D06F-58740C00A4E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9030" y="5641493"/>
            <a:ext cx="914400" cy="914400"/>
          </a:xfrm>
          <a:prstGeom prst="rect">
            <a:avLst/>
          </a:prstGeom>
        </p:spPr>
      </p:pic>
      <p:pic>
        <p:nvPicPr>
          <p:cNvPr id="10" name="Graphic 9" descr="Laptop outline">
            <a:extLst>
              <a:ext uri="{FF2B5EF4-FFF2-40B4-BE49-F238E27FC236}">
                <a16:creationId xmlns:a16="http://schemas.microsoft.com/office/drawing/2014/main" id="{DB4A6534-D94D-87B6-8396-79FB27798B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00581" y="5641493"/>
            <a:ext cx="914400" cy="914400"/>
          </a:xfrm>
          <a:prstGeom prst="rect">
            <a:avLst/>
          </a:prstGeom>
        </p:spPr>
      </p:pic>
      <p:sp>
        <p:nvSpPr>
          <p:cNvPr id="11" name="TextBox 10">
            <a:extLst>
              <a:ext uri="{FF2B5EF4-FFF2-40B4-BE49-F238E27FC236}">
                <a16:creationId xmlns:a16="http://schemas.microsoft.com/office/drawing/2014/main" id="{6E2C6394-A568-78BF-8B00-AA4C7A51A047}"/>
              </a:ext>
            </a:extLst>
          </p:cNvPr>
          <p:cNvSpPr txBox="1"/>
          <p:nvPr/>
        </p:nvSpPr>
        <p:spPr>
          <a:xfrm>
            <a:off x="1682542"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A</a:t>
            </a:r>
          </a:p>
        </p:txBody>
      </p:sp>
      <p:sp>
        <p:nvSpPr>
          <p:cNvPr id="12" name="TextBox 11">
            <a:extLst>
              <a:ext uri="{FF2B5EF4-FFF2-40B4-BE49-F238E27FC236}">
                <a16:creationId xmlns:a16="http://schemas.microsoft.com/office/drawing/2014/main" id="{606A420F-609E-3B74-6970-BBC18D3BFDF5}"/>
              </a:ext>
            </a:extLst>
          </p:cNvPr>
          <p:cNvSpPr txBox="1"/>
          <p:nvPr/>
        </p:nvSpPr>
        <p:spPr>
          <a:xfrm>
            <a:off x="3191424" y="3083122"/>
            <a:ext cx="717177" cy="415498"/>
          </a:xfrm>
          <a:prstGeom prst="rect">
            <a:avLst/>
          </a:prstGeom>
          <a:noFill/>
        </p:spPr>
        <p:txBody>
          <a:bodyPr wrap="square" rtlCol="0">
            <a:spAutoFit/>
          </a:bodyPr>
          <a:lstStyle/>
          <a:p>
            <a:pPr algn="ctr"/>
            <a:r>
              <a:rPr lang="en-US" sz="1050" dirty="0">
                <a:solidFill>
                  <a:prstClr val="black"/>
                </a:solidFill>
                <a:latin typeface="Calibri" panose="020F0502020204030204"/>
              </a:rPr>
              <a:t>T7</a:t>
            </a:r>
          </a:p>
          <a:p>
            <a:pPr algn="ctr"/>
            <a:r>
              <a:rPr lang="en-US" sz="1050" dirty="0">
                <a:solidFill>
                  <a:prstClr val="black"/>
                </a:solidFill>
                <a:latin typeface="Calibri" panose="020F0502020204030204"/>
              </a:rPr>
              <a:t>Office B</a:t>
            </a:r>
          </a:p>
        </p:txBody>
      </p:sp>
      <p:cxnSp>
        <p:nvCxnSpPr>
          <p:cNvPr id="13" name="Straight Arrow Connector 12">
            <a:extLst>
              <a:ext uri="{FF2B5EF4-FFF2-40B4-BE49-F238E27FC236}">
                <a16:creationId xmlns:a16="http://schemas.microsoft.com/office/drawing/2014/main" id="{64DF8DDA-0A83-4223-00B8-ECEE50F53AF8}"/>
              </a:ext>
            </a:extLst>
          </p:cNvPr>
          <p:cNvCxnSpPr>
            <a:cxnSpLocks/>
            <a:stCxn id="7" idx="3"/>
            <a:endCxn id="8" idx="1"/>
          </p:cNvCxnSpPr>
          <p:nvPr/>
        </p:nvCxnSpPr>
        <p:spPr>
          <a:xfrm>
            <a:off x="2549391" y="3842522"/>
            <a:ext cx="492363" cy="0"/>
          </a:xfrm>
          <a:prstGeom prst="straightConnector1">
            <a:avLst/>
          </a:prstGeom>
          <a:noFill/>
          <a:ln w="6350" cap="flat" cmpd="sng" algn="ctr">
            <a:solidFill>
              <a:srgbClr val="4472C4"/>
            </a:solidFill>
            <a:prstDash val="solid"/>
            <a:miter lim="800000"/>
            <a:headEnd type="stealth"/>
            <a:tailEnd type="stealth"/>
          </a:ln>
          <a:effectLst/>
        </p:spPr>
      </p:cxnSp>
      <p:sp>
        <p:nvSpPr>
          <p:cNvPr id="14" name="TextBox 13">
            <a:extLst>
              <a:ext uri="{FF2B5EF4-FFF2-40B4-BE49-F238E27FC236}">
                <a16:creationId xmlns:a16="http://schemas.microsoft.com/office/drawing/2014/main" id="{36E1C6AD-335E-EB29-9957-C8295050BE37}"/>
              </a:ext>
            </a:extLst>
          </p:cNvPr>
          <p:cNvSpPr txBox="1"/>
          <p:nvPr/>
        </p:nvSpPr>
        <p:spPr>
          <a:xfrm>
            <a:off x="2431212" y="3556347"/>
            <a:ext cx="717177" cy="253916"/>
          </a:xfrm>
          <a:prstGeom prst="rect">
            <a:avLst/>
          </a:prstGeom>
          <a:noFill/>
        </p:spPr>
        <p:txBody>
          <a:bodyPr wrap="square" rtlCol="0">
            <a:spAutoFit/>
          </a:bodyPr>
          <a:lstStyle/>
          <a:p>
            <a:pPr algn="ctr"/>
            <a:r>
              <a:rPr lang="en-US" sz="1050" dirty="0">
                <a:solidFill>
                  <a:srgbClr val="4472C4"/>
                </a:solidFill>
                <a:latin typeface="Calibri" panose="020F0502020204030204"/>
              </a:rPr>
              <a:t>COOP</a:t>
            </a:r>
          </a:p>
        </p:txBody>
      </p:sp>
      <p:sp>
        <p:nvSpPr>
          <p:cNvPr id="15" name="TextBox 14">
            <a:extLst>
              <a:ext uri="{FF2B5EF4-FFF2-40B4-BE49-F238E27FC236}">
                <a16:creationId xmlns:a16="http://schemas.microsoft.com/office/drawing/2014/main" id="{E98A513F-9968-0D3D-D69E-149B8BAFEDC5}"/>
              </a:ext>
            </a:extLst>
          </p:cNvPr>
          <p:cNvSpPr txBox="1"/>
          <p:nvPr/>
        </p:nvSpPr>
        <p:spPr>
          <a:xfrm>
            <a:off x="1662746"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16" name="TextBox 15">
            <a:extLst>
              <a:ext uri="{FF2B5EF4-FFF2-40B4-BE49-F238E27FC236}">
                <a16:creationId xmlns:a16="http://schemas.microsoft.com/office/drawing/2014/main" id="{F6AD67C7-F151-ADDA-644F-F2F9E8FAFD3C}"/>
              </a:ext>
            </a:extLst>
          </p:cNvPr>
          <p:cNvSpPr txBox="1"/>
          <p:nvPr/>
        </p:nvSpPr>
        <p:spPr>
          <a:xfrm>
            <a:off x="1670181"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17" name="TextBox 16">
            <a:extLst>
              <a:ext uri="{FF2B5EF4-FFF2-40B4-BE49-F238E27FC236}">
                <a16:creationId xmlns:a16="http://schemas.microsoft.com/office/drawing/2014/main" id="{0F915596-848B-B07C-57D8-F2AE2A846BDA}"/>
              </a:ext>
            </a:extLst>
          </p:cNvPr>
          <p:cNvSpPr txBox="1"/>
          <p:nvPr/>
        </p:nvSpPr>
        <p:spPr>
          <a:xfrm>
            <a:off x="319192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18" name="TextBox 17">
            <a:extLst>
              <a:ext uri="{FF2B5EF4-FFF2-40B4-BE49-F238E27FC236}">
                <a16:creationId xmlns:a16="http://schemas.microsoft.com/office/drawing/2014/main" id="{9C6A9C5C-F80B-D278-CF37-388C4471FF38}"/>
              </a:ext>
            </a:extLst>
          </p:cNvPr>
          <p:cNvSpPr txBox="1"/>
          <p:nvPr/>
        </p:nvSpPr>
        <p:spPr>
          <a:xfrm>
            <a:off x="3184485"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19" name="Graphic 18" descr="Laptop outline">
            <a:extLst>
              <a:ext uri="{FF2B5EF4-FFF2-40B4-BE49-F238E27FC236}">
                <a16:creationId xmlns:a16="http://schemas.microsoft.com/office/drawing/2014/main" id="{2D960176-442D-3BC4-3442-3A160B23FC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629805" y="5641493"/>
            <a:ext cx="914400" cy="914400"/>
          </a:xfrm>
          <a:prstGeom prst="rect">
            <a:avLst/>
          </a:prstGeom>
        </p:spPr>
      </p:pic>
      <p:pic>
        <p:nvPicPr>
          <p:cNvPr id="20" name="Graphic 19" descr="Laptop outline">
            <a:extLst>
              <a:ext uri="{FF2B5EF4-FFF2-40B4-BE49-F238E27FC236}">
                <a16:creationId xmlns:a16="http://schemas.microsoft.com/office/drawing/2014/main" id="{21894C5C-904C-6383-9E2F-4D1EDE6E22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89746" y="5641493"/>
            <a:ext cx="914400" cy="914400"/>
          </a:xfrm>
          <a:prstGeom prst="rect">
            <a:avLst/>
          </a:prstGeom>
        </p:spPr>
      </p:pic>
      <p:sp>
        <p:nvSpPr>
          <p:cNvPr id="21" name="TextBox 20">
            <a:extLst>
              <a:ext uri="{FF2B5EF4-FFF2-40B4-BE49-F238E27FC236}">
                <a16:creationId xmlns:a16="http://schemas.microsoft.com/office/drawing/2014/main" id="{52D31FEA-7460-EF20-9B2B-47AE7EF6AE15}"/>
              </a:ext>
            </a:extLst>
          </p:cNvPr>
          <p:cNvSpPr txBox="1"/>
          <p:nvPr/>
        </p:nvSpPr>
        <p:spPr>
          <a:xfrm>
            <a:off x="4713521"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2" name="TextBox 21">
            <a:extLst>
              <a:ext uri="{FF2B5EF4-FFF2-40B4-BE49-F238E27FC236}">
                <a16:creationId xmlns:a16="http://schemas.microsoft.com/office/drawing/2014/main" id="{E261C6A2-EE7D-9E25-CF4D-D38A815928E1}"/>
              </a:ext>
            </a:extLst>
          </p:cNvPr>
          <p:cNvSpPr txBox="1"/>
          <p:nvPr/>
        </p:nvSpPr>
        <p:spPr>
          <a:xfrm>
            <a:off x="4720956"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a:t>
            </a:r>
          </a:p>
        </p:txBody>
      </p:sp>
      <p:sp>
        <p:nvSpPr>
          <p:cNvPr id="23" name="TextBox 22">
            <a:extLst>
              <a:ext uri="{FF2B5EF4-FFF2-40B4-BE49-F238E27FC236}">
                <a16:creationId xmlns:a16="http://schemas.microsoft.com/office/drawing/2014/main" id="{B2B72A90-6D52-C885-DB8A-F8CBE9CAD998}"/>
              </a:ext>
            </a:extLst>
          </p:cNvPr>
          <p:cNvSpPr txBox="1"/>
          <p:nvPr/>
        </p:nvSpPr>
        <p:spPr>
          <a:xfrm>
            <a:off x="6281085"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B</a:t>
            </a:r>
          </a:p>
        </p:txBody>
      </p:sp>
      <p:sp>
        <p:nvSpPr>
          <p:cNvPr id="24" name="TextBox 23">
            <a:extLst>
              <a:ext uri="{FF2B5EF4-FFF2-40B4-BE49-F238E27FC236}">
                <a16:creationId xmlns:a16="http://schemas.microsoft.com/office/drawing/2014/main" id="{CF83ADA7-2349-A371-29C1-19058EFC1115}"/>
              </a:ext>
            </a:extLst>
          </p:cNvPr>
          <p:cNvSpPr txBox="1"/>
          <p:nvPr/>
        </p:nvSpPr>
        <p:spPr>
          <a:xfrm>
            <a:off x="6273650"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pic>
        <p:nvPicPr>
          <p:cNvPr id="25" name="Graphic 24" descr="Laptop outline">
            <a:extLst>
              <a:ext uri="{FF2B5EF4-FFF2-40B4-BE49-F238E27FC236}">
                <a16:creationId xmlns:a16="http://schemas.microsoft.com/office/drawing/2014/main" id="{F23DD44B-5A34-AE6C-F16E-0C2D528ED8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22141" y="5641493"/>
            <a:ext cx="914400" cy="914400"/>
          </a:xfrm>
          <a:prstGeom prst="rect">
            <a:avLst/>
          </a:prstGeom>
        </p:spPr>
      </p:pic>
      <p:sp>
        <p:nvSpPr>
          <p:cNvPr id="26" name="TextBox 25">
            <a:extLst>
              <a:ext uri="{FF2B5EF4-FFF2-40B4-BE49-F238E27FC236}">
                <a16:creationId xmlns:a16="http://schemas.microsoft.com/office/drawing/2014/main" id="{86BB8A1D-5070-2C74-94E4-7C36258CAE05}"/>
              </a:ext>
            </a:extLst>
          </p:cNvPr>
          <p:cNvSpPr txBox="1"/>
          <p:nvPr/>
        </p:nvSpPr>
        <p:spPr>
          <a:xfrm>
            <a:off x="7905857" y="5935735"/>
            <a:ext cx="732048" cy="253916"/>
          </a:xfrm>
          <a:prstGeom prst="rect">
            <a:avLst/>
          </a:prstGeom>
          <a:noFill/>
        </p:spPr>
        <p:txBody>
          <a:bodyPr wrap="square" rtlCol="0">
            <a:spAutoFit/>
          </a:bodyPr>
          <a:lstStyle/>
          <a:p>
            <a:pPr algn="ctr"/>
            <a:r>
              <a:rPr lang="en-US" sz="1050" dirty="0">
                <a:solidFill>
                  <a:prstClr val="black"/>
                </a:solidFill>
                <a:latin typeface="Calibri" panose="020F0502020204030204"/>
              </a:rPr>
              <a:t>CAVI</a:t>
            </a:r>
          </a:p>
        </p:txBody>
      </p:sp>
      <p:sp>
        <p:nvSpPr>
          <p:cNvPr id="27" name="TextBox 26">
            <a:extLst>
              <a:ext uri="{FF2B5EF4-FFF2-40B4-BE49-F238E27FC236}">
                <a16:creationId xmlns:a16="http://schemas.microsoft.com/office/drawing/2014/main" id="{2BC86845-37BE-EB0B-F239-A428B3344CFE}"/>
              </a:ext>
            </a:extLst>
          </p:cNvPr>
          <p:cNvSpPr txBox="1"/>
          <p:nvPr/>
        </p:nvSpPr>
        <p:spPr>
          <a:xfrm>
            <a:off x="7913292"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sp>
        <p:nvSpPr>
          <p:cNvPr id="28" name="TextBox 27">
            <a:extLst>
              <a:ext uri="{FF2B5EF4-FFF2-40B4-BE49-F238E27FC236}">
                <a16:creationId xmlns:a16="http://schemas.microsoft.com/office/drawing/2014/main" id="{D859FA98-7269-3F4D-3256-653C2B3037A8}"/>
              </a:ext>
            </a:extLst>
          </p:cNvPr>
          <p:cNvSpPr txBox="1"/>
          <p:nvPr/>
        </p:nvSpPr>
        <p:spPr>
          <a:xfrm>
            <a:off x="5983695" y="4130491"/>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A2W</a:t>
            </a:r>
          </a:p>
        </p:txBody>
      </p:sp>
      <p:sp>
        <p:nvSpPr>
          <p:cNvPr id="29" name="TextBox 28">
            <a:extLst>
              <a:ext uri="{FF2B5EF4-FFF2-40B4-BE49-F238E27FC236}">
                <a16:creationId xmlns:a16="http://schemas.microsoft.com/office/drawing/2014/main" id="{3A98C48A-7C8F-E8FA-88EF-86020AFD343B}"/>
              </a:ext>
            </a:extLst>
          </p:cNvPr>
          <p:cNvSpPr txBox="1"/>
          <p:nvPr/>
        </p:nvSpPr>
        <p:spPr>
          <a:xfrm rot="16200000">
            <a:off x="6145423" y="3308678"/>
            <a:ext cx="829542" cy="253916"/>
          </a:xfrm>
          <a:prstGeom prst="rect">
            <a:avLst/>
          </a:prstGeom>
          <a:noFill/>
        </p:spPr>
        <p:txBody>
          <a:bodyPr wrap="square" rtlCol="0">
            <a:spAutoFit/>
          </a:bodyPr>
          <a:lstStyle/>
          <a:p>
            <a:pPr algn="ctr"/>
            <a:r>
              <a:rPr lang="en-US" sz="1050" dirty="0">
                <a:solidFill>
                  <a:prstClr val="black"/>
                </a:solidFill>
                <a:latin typeface="Calibri" panose="020F0502020204030204"/>
              </a:rPr>
              <a:t>Oracle</a:t>
            </a:r>
          </a:p>
        </p:txBody>
      </p:sp>
      <p:sp>
        <p:nvSpPr>
          <p:cNvPr id="30" name="TextBox 29">
            <a:extLst>
              <a:ext uri="{FF2B5EF4-FFF2-40B4-BE49-F238E27FC236}">
                <a16:creationId xmlns:a16="http://schemas.microsoft.com/office/drawing/2014/main" id="{EB6F2FD9-C848-904F-3120-322814E4393A}"/>
              </a:ext>
            </a:extLst>
          </p:cNvPr>
          <p:cNvSpPr txBox="1"/>
          <p:nvPr/>
        </p:nvSpPr>
        <p:spPr>
          <a:xfrm>
            <a:off x="8683772" y="2954019"/>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Cloud Databases</a:t>
            </a:r>
          </a:p>
        </p:txBody>
      </p:sp>
      <p:sp>
        <p:nvSpPr>
          <p:cNvPr id="31" name="TextBox 30">
            <a:extLst>
              <a:ext uri="{FF2B5EF4-FFF2-40B4-BE49-F238E27FC236}">
                <a16:creationId xmlns:a16="http://schemas.microsoft.com/office/drawing/2014/main" id="{F8948F95-A855-6E1D-E9F2-11CE9E2E9C6E}"/>
              </a:ext>
            </a:extLst>
          </p:cNvPr>
          <p:cNvSpPr txBox="1"/>
          <p:nvPr/>
        </p:nvSpPr>
        <p:spPr>
          <a:xfrm>
            <a:off x="5446331" y="3642658"/>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Cumulus</a:t>
            </a:r>
          </a:p>
          <a:p>
            <a:pPr algn="ctr"/>
            <a:r>
              <a:rPr lang="en-US" sz="1050" dirty="0">
                <a:solidFill>
                  <a:prstClr val="black"/>
                </a:solidFill>
                <a:latin typeface="Calibri" panose="020F0502020204030204"/>
              </a:rPr>
              <a:t>Grids</a:t>
            </a:r>
          </a:p>
        </p:txBody>
      </p:sp>
      <p:sp>
        <p:nvSpPr>
          <p:cNvPr id="32" name="TextBox 31">
            <a:extLst>
              <a:ext uri="{FF2B5EF4-FFF2-40B4-BE49-F238E27FC236}">
                <a16:creationId xmlns:a16="http://schemas.microsoft.com/office/drawing/2014/main" id="{EAF730B4-6978-476A-24C4-EDAC079AB198}"/>
              </a:ext>
            </a:extLst>
          </p:cNvPr>
          <p:cNvSpPr txBox="1"/>
          <p:nvPr/>
        </p:nvSpPr>
        <p:spPr>
          <a:xfrm>
            <a:off x="2281540" y="1345460"/>
            <a:ext cx="1016519" cy="400110"/>
          </a:xfrm>
          <a:prstGeom prst="rect">
            <a:avLst/>
          </a:prstGeom>
          <a:noFill/>
        </p:spPr>
        <p:txBody>
          <a:bodyPr wrap="square" rtlCol="0">
            <a:spAutoFit/>
          </a:bodyPr>
          <a:lstStyle/>
          <a:p>
            <a:pPr algn="ctr"/>
            <a:r>
              <a:rPr lang="en-US" sz="2000" dirty="0">
                <a:solidFill>
                  <a:prstClr val="black"/>
                </a:solidFill>
                <a:latin typeface="Calibri" panose="020F0502020204030204"/>
              </a:rPr>
              <a:t>Legacy</a:t>
            </a:r>
          </a:p>
        </p:txBody>
      </p:sp>
      <p:sp>
        <p:nvSpPr>
          <p:cNvPr id="33" name="Cloud 32">
            <a:extLst>
              <a:ext uri="{FF2B5EF4-FFF2-40B4-BE49-F238E27FC236}">
                <a16:creationId xmlns:a16="http://schemas.microsoft.com/office/drawing/2014/main" id="{2AC580BF-F219-ACD7-F869-19826B166C2C}"/>
              </a:ext>
            </a:extLst>
          </p:cNvPr>
          <p:cNvSpPr/>
          <p:nvPr/>
        </p:nvSpPr>
        <p:spPr>
          <a:xfrm>
            <a:off x="4347597" y="2581881"/>
            <a:ext cx="6556192" cy="2382694"/>
          </a:xfrm>
          <a:prstGeom prst="cloud">
            <a:avLst/>
          </a:prstGeom>
          <a:noFill/>
          <a:ln w="12700" cap="flat" cmpd="sng" algn="ctr">
            <a:solidFill>
              <a:srgbClr val="4472C4">
                <a:shade val="50000"/>
              </a:srgbClr>
            </a:solidFill>
            <a:prstDash val="solid"/>
            <a:miter lim="800000"/>
          </a:ln>
          <a:effectLst/>
        </p:spPr>
        <p:txBody>
          <a:bodyPr rtlCol="0" anchor="ctr"/>
          <a:lstStyle/>
          <a:p>
            <a:pPr algn="ctr">
              <a:defRPr/>
            </a:pPr>
            <a:endParaRPr lang="en-US" kern="0" dirty="0">
              <a:solidFill>
                <a:prstClr val="white"/>
              </a:solidFill>
              <a:latin typeface="Calibri" panose="020F0502020204030204"/>
            </a:endParaRPr>
          </a:p>
        </p:txBody>
      </p:sp>
      <p:sp>
        <p:nvSpPr>
          <p:cNvPr id="34" name="TextBox 33">
            <a:extLst>
              <a:ext uri="{FF2B5EF4-FFF2-40B4-BE49-F238E27FC236}">
                <a16:creationId xmlns:a16="http://schemas.microsoft.com/office/drawing/2014/main" id="{88AEB93A-0E05-39F3-5727-B1C63DE84BC0}"/>
              </a:ext>
            </a:extLst>
          </p:cNvPr>
          <p:cNvSpPr txBox="1"/>
          <p:nvPr/>
        </p:nvSpPr>
        <p:spPr>
          <a:xfrm>
            <a:off x="4769800" y="1345460"/>
            <a:ext cx="2302854" cy="400110"/>
          </a:xfrm>
          <a:prstGeom prst="rect">
            <a:avLst/>
          </a:prstGeom>
          <a:noFill/>
        </p:spPr>
        <p:txBody>
          <a:bodyPr wrap="square" rtlCol="0">
            <a:spAutoFit/>
          </a:bodyPr>
          <a:lstStyle/>
          <a:p>
            <a:pPr algn="ctr"/>
            <a:r>
              <a:rPr lang="en-US" sz="2000" dirty="0">
                <a:solidFill>
                  <a:prstClr val="black"/>
                </a:solidFill>
                <a:latin typeface="Calibri" panose="020F0502020204030204"/>
              </a:rPr>
              <a:t>Migration</a:t>
            </a:r>
          </a:p>
        </p:txBody>
      </p:sp>
      <p:sp>
        <p:nvSpPr>
          <p:cNvPr id="35" name="TextBox 34">
            <a:extLst>
              <a:ext uri="{FF2B5EF4-FFF2-40B4-BE49-F238E27FC236}">
                <a16:creationId xmlns:a16="http://schemas.microsoft.com/office/drawing/2014/main" id="{12B42A1D-8590-9129-A3E6-124D5E2D385F}"/>
              </a:ext>
            </a:extLst>
          </p:cNvPr>
          <p:cNvSpPr txBox="1"/>
          <p:nvPr/>
        </p:nvSpPr>
        <p:spPr>
          <a:xfrm>
            <a:off x="7905857" y="1350859"/>
            <a:ext cx="2409356" cy="400110"/>
          </a:xfrm>
          <a:prstGeom prst="rect">
            <a:avLst/>
          </a:prstGeom>
          <a:noFill/>
        </p:spPr>
        <p:txBody>
          <a:bodyPr wrap="square" rtlCol="0">
            <a:spAutoFit/>
          </a:bodyPr>
          <a:lstStyle/>
          <a:p>
            <a:pPr algn="ctr"/>
            <a:r>
              <a:rPr lang="en-US" sz="2000" dirty="0">
                <a:solidFill>
                  <a:prstClr val="black"/>
                </a:solidFill>
                <a:latin typeface="Calibri" panose="020F0502020204030204"/>
              </a:rPr>
              <a:t>Cloud Optimized</a:t>
            </a:r>
          </a:p>
        </p:txBody>
      </p:sp>
      <p:cxnSp>
        <p:nvCxnSpPr>
          <p:cNvPr id="36" name="Straight Connector 35">
            <a:extLst>
              <a:ext uri="{FF2B5EF4-FFF2-40B4-BE49-F238E27FC236}">
                <a16:creationId xmlns:a16="http://schemas.microsoft.com/office/drawing/2014/main" id="{4B659F7C-AF4C-6FD5-412B-9F0AB308C5CD}"/>
              </a:ext>
            </a:extLst>
          </p:cNvPr>
          <p:cNvCxnSpPr>
            <a:cxnSpLocks/>
          </p:cNvCxnSpPr>
          <p:nvPr/>
        </p:nvCxnSpPr>
        <p:spPr>
          <a:xfrm>
            <a:off x="4254829" y="1212856"/>
            <a:ext cx="0" cy="1005840"/>
          </a:xfrm>
          <a:prstGeom prst="line">
            <a:avLst/>
          </a:prstGeom>
          <a:noFill/>
          <a:ln w="19050" cap="flat" cmpd="sng" algn="ctr">
            <a:solidFill>
              <a:srgbClr val="2F528F">
                <a:alpha val="75000"/>
              </a:srgbClr>
            </a:solidFill>
            <a:prstDash val="solid"/>
            <a:miter lim="800000"/>
          </a:ln>
          <a:effectLst/>
        </p:spPr>
      </p:cxnSp>
      <p:cxnSp>
        <p:nvCxnSpPr>
          <p:cNvPr id="37" name="Straight Connector 36">
            <a:extLst>
              <a:ext uri="{FF2B5EF4-FFF2-40B4-BE49-F238E27FC236}">
                <a16:creationId xmlns:a16="http://schemas.microsoft.com/office/drawing/2014/main" id="{9AE4E0A9-C3F1-F5AC-E0AA-5319B218E0D3}"/>
              </a:ext>
            </a:extLst>
          </p:cNvPr>
          <p:cNvCxnSpPr/>
          <p:nvPr/>
        </p:nvCxnSpPr>
        <p:spPr>
          <a:xfrm>
            <a:off x="7453644" y="1212856"/>
            <a:ext cx="0" cy="1005840"/>
          </a:xfrm>
          <a:prstGeom prst="line">
            <a:avLst/>
          </a:prstGeom>
          <a:noFill/>
          <a:ln w="19050" cap="flat" cmpd="sng" algn="ctr">
            <a:solidFill>
              <a:srgbClr val="2F528F">
                <a:alpha val="75000"/>
              </a:srgbClr>
            </a:solidFill>
            <a:prstDash val="solid"/>
            <a:miter lim="800000"/>
          </a:ln>
          <a:effectLst/>
        </p:spPr>
      </p:cxnSp>
      <p:sp>
        <p:nvSpPr>
          <p:cNvPr id="38" name="TextBox 37">
            <a:extLst>
              <a:ext uri="{FF2B5EF4-FFF2-40B4-BE49-F238E27FC236}">
                <a16:creationId xmlns:a16="http://schemas.microsoft.com/office/drawing/2014/main" id="{D38FD7AA-E9FD-3634-A2A0-C3FAF94CBAF3}"/>
              </a:ext>
            </a:extLst>
          </p:cNvPr>
          <p:cNvSpPr txBox="1"/>
          <p:nvPr/>
        </p:nvSpPr>
        <p:spPr>
          <a:xfrm>
            <a:off x="7373899" y="2988501"/>
            <a:ext cx="853526" cy="415498"/>
          </a:xfrm>
          <a:prstGeom prst="rect">
            <a:avLst/>
          </a:prstGeom>
          <a:noFill/>
        </p:spPr>
        <p:txBody>
          <a:bodyPr wrap="square" rtlCol="0">
            <a:spAutoFit/>
          </a:bodyPr>
          <a:lstStyle/>
          <a:p>
            <a:pPr algn="ctr"/>
            <a:r>
              <a:rPr lang="en-US" sz="1050" dirty="0">
                <a:solidFill>
                  <a:prstClr val="black"/>
                </a:solidFill>
                <a:latin typeface="Calibri" panose="020F0502020204030204"/>
              </a:rPr>
              <a:t>Built-in COOP</a:t>
            </a:r>
          </a:p>
        </p:txBody>
      </p:sp>
      <p:sp>
        <p:nvSpPr>
          <p:cNvPr id="39" name="TextBox 38">
            <a:extLst>
              <a:ext uri="{FF2B5EF4-FFF2-40B4-BE49-F238E27FC236}">
                <a16:creationId xmlns:a16="http://schemas.microsoft.com/office/drawing/2014/main" id="{2AE1B517-E227-CDDE-4B28-FB85E0DA43DA}"/>
              </a:ext>
            </a:extLst>
          </p:cNvPr>
          <p:cNvSpPr txBox="1"/>
          <p:nvPr/>
        </p:nvSpPr>
        <p:spPr>
          <a:xfrm>
            <a:off x="9692410" y="3078990"/>
            <a:ext cx="853526" cy="577081"/>
          </a:xfrm>
          <a:prstGeom prst="rect">
            <a:avLst/>
          </a:prstGeom>
          <a:noFill/>
        </p:spPr>
        <p:txBody>
          <a:bodyPr wrap="square" rtlCol="0">
            <a:spAutoFit/>
          </a:bodyPr>
          <a:lstStyle/>
          <a:p>
            <a:pPr algn="ctr"/>
            <a:r>
              <a:rPr lang="en-US" sz="1050" dirty="0">
                <a:solidFill>
                  <a:prstClr val="black"/>
                </a:solidFill>
                <a:latin typeface="Calibri" panose="020F0502020204030204"/>
              </a:rPr>
              <a:t>More</a:t>
            </a:r>
          </a:p>
          <a:p>
            <a:pPr algn="ctr"/>
            <a:r>
              <a:rPr lang="en-US" sz="1050" dirty="0">
                <a:solidFill>
                  <a:prstClr val="black"/>
                </a:solidFill>
                <a:latin typeface="Calibri" panose="020F0502020204030204"/>
              </a:rPr>
              <a:t>Web Apps</a:t>
            </a:r>
          </a:p>
          <a:p>
            <a:pPr algn="ctr"/>
            <a:endParaRPr lang="en-US" sz="1050" dirty="0">
              <a:solidFill>
                <a:prstClr val="black"/>
              </a:solidFill>
              <a:latin typeface="Calibri" panose="020F0502020204030204"/>
            </a:endParaRPr>
          </a:p>
        </p:txBody>
      </p:sp>
      <p:cxnSp>
        <p:nvCxnSpPr>
          <p:cNvPr id="40" name="Straight Arrow Connector 39">
            <a:extLst>
              <a:ext uri="{FF2B5EF4-FFF2-40B4-BE49-F238E27FC236}">
                <a16:creationId xmlns:a16="http://schemas.microsoft.com/office/drawing/2014/main" id="{AE5844BD-F924-AB3A-A4ED-0F494F89D6E6}"/>
              </a:ext>
            </a:extLst>
          </p:cNvPr>
          <p:cNvCxnSpPr>
            <a:stCxn id="16" idx="0"/>
            <a:endCxn id="7" idx="2"/>
          </p:cNvCxnSpPr>
          <p:nvPr/>
        </p:nvCxnSpPr>
        <p:spPr>
          <a:xfrm flipV="1">
            <a:off x="2028770" y="4350781"/>
            <a:ext cx="12362"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1" name="Straight Arrow Connector 40">
            <a:extLst>
              <a:ext uri="{FF2B5EF4-FFF2-40B4-BE49-F238E27FC236}">
                <a16:creationId xmlns:a16="http://schemas.microsoft.com/office/drawing/2014/main" id="{2DD5C778-DE70-F552-E7EA-2494ED6C4A9E}"/>
              </a:ext>
            </a:extLst>
          </p:cNvPr>
          <p:cNvCxnSpPr>
            <a:cxnSpLocks/>
            <a:stCxn id="17" idx="0"/>
            <a:endCxn id="8" idx="2"/>
          </p:cNvCxnSpPr>
          <p:nvPr/>
        </p:nvCxnSpPr>
        <p:spPr>
          <a:xfrm flipH="1" flipV="1">
            <a:off x="3550014" y="4350781"/>
            <a:ext cx="495" cy="1254714"/>
          </a:xfrm>
          <a:prstGeom prst="straightConnector1">
            <a:avLst/>
          </a:prstGeom>
          <a:noFill/>
          <a:ln w="6350" cap="flat" cmpd="sng" algn="ctr">
            <a:solidFill>
              <a:srgbClr val="4472C4"/>
            </a:solidFill>
            <a:prstDash val="solid"/>
            <a:miter lim="800000"/>
            <a:headEnd type="stealth"/>
            <a:tailEnd type="stealth"/>
          </a:ln>
          <a:effectLst/>
        </p:spPr>
      </p:cxnSp>
      <p:cxnSp>
        <p:nvCxnSpPr>
          <p:cNvPr id="42" name="Connector: Curved 41">
            <a:extLst>
              <a:ext uri="{FF2B5EF4-FFF2-40B4-BE49-F238E27FC236}">
                <a16:creationId xmlns:a16="http://schemas.microsoft.com/office/drawing/2014/main" id="{7880CACF-BB72-B297-EF85-861A66A390C4}"/>
              </a:ext>
            </a:extLst>
          </p:cNvPr>
          <p:cNvCxnSpPr>
            <a:cxnSpLocks/>
            <a:stCxn id="22" idx="0"/>
          </p:cNvCxnSpPr>
          <p:nvPr/>
        </p:nvCxnSpPr>
        <p:spPr>
          <a:xfrm rot="5400000" flipH="1" flipV="1">
            <a:off x="4911240" y="4934654"/>
            <a:ext cx="839147" cy="502537"/>
          </a:xfrm>
          <a:prstGeom prst="curvedConnector3">
            <a:avLst>
              <a:gd name="adj1" fmla="val 50000"/>
            </a:avLst>
          </a:prstGeom>
          <a:noFill/>
          <a:ln w="6350" cap="flat" cmpd="sng" algn="ctr">
            <a:solidFill>
              <a:srgbClr val="4472C4"/>
            </a:solidFill>
            <a:prstDash val="solid"/>
            <a:miter lim="800000"/>
            <a:headEnd type="stealth" w="med" len="med"/>
            <a:tailEnd type="none" w="med" len="med"/>
          </a:ln>
          <a:effectLst/>
        </p:spPr>
      </p:cxnSp>
      <p:cxnSp>
        <p:nvCxnSpPr>
          <p:cNvPr id="43" name="Connector: Curved 42">
            <a:extLst>
              <a:ext uri="{FF2B5EF4-FFF2-40B4-BE49-F238E27FC236}">
                <a16:creationId xmlns:a16="http://schemas.microsoft.com/office/drawing/2014/main" id="{54C86D89-810D-7231-1548-AA7189F0F6F3}"/>
              </a:ext>
            </a:extLst>
          </p:cNvPr>
          <p:cNvCxnSpPr>
            <a:cxnSpLocks/>
            <a:stCxn id="23" idx="0"/>
          </p:cNvCxnSpPr>
          <p:nvPr/>
        </p:nvCxnSpPr>
        <p:spPr>
          <a:xfrm rot="5400000" flipH="1" flipV="1">
            <a:off x="6492870" y="5047865"/>
            <a:ext cx="704435" cy="410826"/>
          </a:xfrm>
          <a:prstGeom prst="curvedConnector3">
            <a:avLst>
              <a:gd name="adj1" fmla="val 50000"/>
            </a:avLst>
          </a:prstGeom>
          <a:noFill/>
          <a:ln w="6350" cap="flat" cmpd="sng" algn="ctr">
            <a:solidFill>
              <a:srgbClr val="4472C4"/>
            </a:solidFill>
            <a:prstDash val="solid"/>
            <a:miter lim="800000"/>
            <a:headEnd type="stealth" w="med" len="med"/>
            <a:tailEnd type="stealth" w="med" len="med"/>
          </a:ln>
          <a:effectLst/>
        </p:spPr>
      </p:cxnSp>
      <p:cxnSp>
        <p:nvCxnSpPr>
          <p:cNvPr id="44" name="Straight Arrow Connector 43">
            <a:extLst>
              <a:ext uri="{FF2B5EF4-FFF2-40B4-BE49-F238E27FC236}">
                <a16:creationId xmlns:a16="http://schemas.microsoft.com/office/drawing/2014/main" id="{65010430-7486-7DE9-6976-B6966D222A05}"/>
              </a:ext>
            </a:extLst>
          </p:cNvPr>
          <p:cNvCxnSpPr>
            <a:cxnSpLocks/>
          </p:cNvCxnSpPr>
          <p:nvPr/>
        </p:nvCxnSpPr>
        <p:spPr>
          <a:xfrm flipH="1" flipV="1">
            <a:off x="8203706" y="4909449"/>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sp>
        <p:nvSpPr>
          <p:cNvPr id="45" name="TextBox 44">
            <a:extLst>
              <a:ext uri="{FF2B5EF4-FFF2-40B4-BE49-F238E27FC236}">
                <a16:creationId xmlns:a16="http://schemas.microsoft.com/office/drawing/2014/main" id="{83447B0D-E55C-6B4A-19C8-5D29A04A6B42}"/>
              </a:ext>
            </a:extLst>
          </p:cNvPr>
          <p:cNvSpPr txBox="1"/>
          <p:nvPr/>
        </p:nvSpPr>
        <p:spPr>
          <a:xfrm>
            <a:off x="9880242" y="3543506"/>
            <a:ext cx="853526" cy="738664"/>
          </a:xfrm>
          <a:prstGeom prst="rect">
            <a:avLst/>
          </a:prstGeom>
          <a:noFill/>
        </p:spPr>
        <p:txBody>
          <a:bodyPr wrap="square" rtlCol="0">
            <a:spAutoFit/>
          </a:bodyPr>
          <a:lstStyle/>
          <a:p>
            <a:pPr algn="ctr"/>
            <a:r>
              <a:rPr lang="en-US" sz="1050" dirty="0">
                <a:solidFill>
                  <a:prstClr val="black"/>
                </a:solidFill>
                <a:latin typeface="Calibri" panose="020F0502020204030204"/>
              </a:rPr>
              <a:t>Data &amp;</a:t>
            </a:r>
          </a:p>
          <a:p>
            <a:pPr algn="ctr"/>
            <a:r>
              <a:rPr lang="en-US" sz="1050" dirty="0">
                <a:solidFill>
                  <a:prstClr val="black"/>
                </a:solidFill>
                <a:latin typeface="Calibri" panose="020F0502020204030204"/>
              </a:rPr>
              <a:t>Modeling</a:t>
            </a:r>
          </a:p>
          <a:p>
            <a:pPr algn="ctr"/>
            <a:r>
              <a:rPr lang="en-US" sz="1050" dirty="0">
                <a:solidFill>
                  <a:prstClr val="black"/>
                </a:solidFill>
                <a:latin typeface="Calibri" panose="020F0502020204030204"/>
              </a:rPr>
              <a:t>Dashboards</a:t>
            </a:r>
          </a:p>
          <a:p>
            <a:pPr algn="ctr"/>
            <a:endParaRPr lang="en-US" sz="1050" dirty="0">
              <a:solidFill>
                <a:prstClr val="black"/>
              </a:solidFill>
              <a:latin typeface="Calibri" panose="020F0502020204030204"/>
            </a:endParaRPr>
          </a:p>
        </p:txBody>
      </p:sp>
      <p:sp>
        <p:nvSpPr>
          <p:cNvPr id="46" name="TextBox 45">
            <a:extLst>
              <a:ext uri="{FF2B5EF4-FFF2-40B4-BE49-F238E27FC236}">
                <a16:creationId xmlns:a16="http://schemas.microsoft.com/office/drawing/2014/main" id="{305FF7E7-D48B-2F3C-A0EE-49E28FE59E5A}"/>
              </a:ext>
            </a:extLst>
          </p:cNvPr>
          <p:cNvSpPr txBox="1"/>
          <p:nvPr/>
        </p:nvSpPr>
        <p:spPr>
          <a:xfrm>
            <a:off x="5401903" y="3314076"/>
            <a:ext cx="887873" cy="253916"/>
          </a:xfrm>
          <a:prstGeom prst="rect">
            <a:avLst/>
          </a:prstGeom>
          <a:noFill/>
        </p:spPr>
        <p:txBody>
          <a:bodyPr wrap="square" rtlCol="0">
            <a:spAutoFit/>
          </a:bodyPr>
          <a:lstStyle/>
          <a:p>
            <a:pPr algn="ctr"/>
            <a:r>
              <a:rPr lang="en-US" sz="1050" dirty="0">
                <a:solidFill>
                  <a:prstClr val="black"/>
                </a:solidFill>
                <a:latin typeface="Calibri" panose="020F0502020204030204"/>
              </a:rPr>
              <a:t>Time Series</a:t>
            </a:r>
          </a:p>
        </p:txBody>
      </p:sp>
      <p:sp>
        <p:nvSpPr>
          <p:cNvPr id="47" name="Cylinder 46">
            <a:extLst>
              <a:ext uri="{FF2B5EF4-FFF2-40B4-BE49-F238E27FC236}">
                <a16:creationId xmlns:a16="http://schemas.microsoft.com/office/drawing/2014/main" id="{C2C69076-F67A-A74E-4301-D0E240A1C0D4}"/>
              </a:ext>
            </a:extLst>
          </p:cNvPr>
          <p:cNvSpPr/>
          <p:nvPr/>
        </p:nvSpPr>
        <p:spPr>
          <a:xfrm>
            <a:off x="6774373" y="3089587"/>
            <a:ext cx="258319" cy="584910"/>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8" name="Cylinder 47">
            <a:extLst>
              <a:ext uri="{FF2B5EF4-FFF2-40B4-BE49-F238E27FC236}">
                <a16:creationId xmlns:a16="http://schemas.microsoft.com/office/drawing/2014/main" id="{2341176D-1865-044A-312A-DD93BD3A84B7}"/>
              </a:ext>
            </a:extLst>
          </p:cNvPr>
          <p:cNvSpPr/>
          <p:nvPr/>
        </p:nvSpPr>
        <p:spPr>
          <a:xfrm>
            <a:off x="8824835" y="3389410"/>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49" name="Cylinder 48">
            <a:extLst>
              <a:ext uri="{FF2B5EF4-FFF2-40B4-BE49-F238E27FC236}">
                <a16:creationId xmlns:a16="http://schemas.microsoft.com/office/drawing/2014/main" id="{853EBE0E-EA5C-C4EE-3E67-447BF7547453}"/>
              </a:ext>
            </a:extLst>
          </p:cNvPr>
          <p:cNvSpPr/>
          <p:nvPr/>
        </p:nvSpPr>
        <p:spPr>
          <a:xfrm>
            <a:off x="9127646" y="3387246"/>
            <a:ext cx="258319" cy="555889"/>
          </a:xfrm>
          <a:prstGeom prst="can">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black"/>
              </a:solidFill>
              <a:latin typeface="Calibri" panose="020F0502020204030204"/>
            </a:endParaRPr>
          </a:p>
        </p:txBody>
      </p:sp>
      <p:sp>
        <p:nvSpPr>
          <p:cNvPr id="50" name="TextBox 49">
            <a:extLst>
              <a:ext uri="{FF2B5EF4-FFF2-40B4-BE49-F238E27FC236}">
                <a16:creationId xmlns:a16="http://schemas.microsoft.com/office/drawing/2014/main" id="{A5D261E2-00BF-9547-1DB3-542A10BA73B6}"/>
              </a:ext>
            </a:extLst>
          </p:cNvPr>
          <p:cNvSpPr txBox="1"/>
          <p:nvPr/>
        </p:nvSpPr>
        <p:spPr>
          <a:xfrm>
            <a:off x="6807646" y="2344558"/>
            <a:ext cx="1407501" cy="369332"/>
          </a:xfrm>
          <a:prstGeom prst="rect">
            <a:avLst/>
          </a:prstGeom>
          <a:noFill/>
        </p:spPr>
        <p:txBody>
          <a:bodyPr wrap="none" rtlCol="0">
            <a:spAutoFit/>
          </a:bodyPr>
          <a:lstStyle/>
          <a:p>
            <a:r>
              <a:rPr lang="en-US" dirty="0">
                <a:solidFill>
                  <a:prstClr val="black"/>
                </a:solidFill>
                <a:latin typeface="Calibri" panose="020F0502020204030204"/>
              </a:rPr>
              <a:t>CWBI CLOUD</a:t>
            </a:r>
          </a:p>
        </p:txBody>
      </p:sp>
      <p:sp>
        <p:nvSpPr>
          <p:cNvPr id="51" name="TextBox 50">
            <a:extLst>
              <a:ext uri="{FF2B5EF4-FFF2-40B4-BE49-F238E27FC236}">
                <a16:creationId xmlns:a16="http://schemas.microsoft.com/office/drawing/2014/main" id="{247B4F43-1405-7B9D-6777-914092E12659}"/>
              </a:ext>
            </a:extLst>
          </p:cNvPr>
          <p:cNvSpPr txBox="1"/>
          <p:nvPr/>
        </p:nvSpPr>
        <p:spPr>
          <a:xfrm>
            <a:off x="6899525" y="3614339"/>
            <a:ext cx="107753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processing</a:t>
            </a:r>
          </a:p>
        </p:txBody>
      </p:sp>
      <p:cxnSp>
        <p:nvCxnSpPr>
          <p:cNvPr id="52" name="Straight Arrow Connector 51">
            <a:extLst>
              <a:ext uri="{FF2B5EF4-FFF2-40B4-BE49-F238E27FC236}">
                <a16:creationId xmlns:a16="http://schemas.microsoft.com/office/drawing/2014/main" id="{BB3D613F-F93F-FA6A-448F-8FFBC3875E10}"/>
              </a:ext>
            </a:extLst>
          </p:cNvPr>
          <p:cNvCxnSpPr>
            <a:cxnSpLocks/>
            <a:stCxn id="27" idx="0"/>
          </p:cNvCxnSpPr>
          <p:nvPr/>
        </p:nvCxnSpPr>
        <p:spPr>
          <a:xfrm flipH="1" flipV="1">
            <a:off x="8203706" y="4918478"/>
            <a:ext cx="68175" cy="68701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53" name="TextBox 52">
            <a:extLst>
              <a:ext uri="{FF2B5EF4-FFF2-40B4-BE49-F238E27FC236}">
                <a16:creationId xmlns:a16="http://schemas.microsoft.com/office/drawing/2014/main" id="{F8B83FA8-C2EE-F7F5-EB94-639B3823EABB}"/>
              </a:ext>
            </a:extLst>
          </p:cNvPr>
          <p:cNvSpPr txBox="1"/>
          <p:nvPr/>
        </p:nvSpPr>
        <p:spPr>
          <a:xfrm rot="16200000">
            <a:off x="8502797" y="3573616"/>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4" name="TextBox 53">
            <a:extLst>
              <a:ext uri="{FF2B5EF4-FFF2-40B4-BE49-F238E27FC236}">
                <a16:creationId xmlns:a16="http://schemas.microsoft.com/office/drawing/2014/main" id="{FAF67110-B834-EBCC-FA8D-528A9ECC9DA7}"/>
              </a:ext>
            </a:extLst>
          </p:cNvPr>
          <p:cNvSpPr txBox="1"/>
          <p:nvPr/>
        </p:nvSpPr>
        <p:spPr>
          <a:xfrm rot="16200000">
            <a:off x="6457326" y="3299595"/>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Postgres</a:t>
            </a:r>
          </a:p>
        </p:txBody>
      </p:sp>
      <p:sp>
        <p:nvSpPr>
          <p:cNvPr id="55" name="TextBox 54">
            <a:extLst>
              <a:ext uri="{FF2B5EF4-FFF2-40B4-BE49-F238E27FC236}">
                <a16:creationId xmlns:a16="http://schemas.microsoft.com/office/drawing/2014/main" id="{A89FD12E-71FD-BF87-0DFF-FC8729B4277E}"/>
              </a:ext>
            </a:extLst>
          </p:cNvPr>
          <p:cNvSpPr txBox="1"/>
          <p:nvPr/>
        </p:nvSpPr>
        <p:spPr>
          <a:xfrm rot="16200000">
            <a:off x="8808365" y="3573644"/>
            <a:ext cx="883760" cy="253916"/>
          </a:xfrm>
          <a:prstGeom prst="rect">
            <a:avLst/>
          </a:prstGeom>
          <a:noFill/>
        </p:spPr>
        <p:txBody>
          <a:bodyPr wrap="square" rtlCol="0">
            <a:spAutoFit/>
          </a:bodyPr>
          <a:lstStyle/>
          <a:p>
            <a:pPr algn="ctr"/>
            <a:r>
              <a:rPr lang="en-US" sz="1050" dirty="0">
                <a:solidFill>
                  <a:prstClr val="black"/>
                </a:solidFill>
                <a:latin typeface="Calibri" panose="020F0502020204030204"/>
              </a:rPr>
              <a:t>TBD</a:t>
            </a:r>
          </a:p>
        </p:txBody>
      </p:sp>
      <p:pic>
        <p:nvPicPr>
          <p:cNvPr id="56" name="Graphic 55" descr="Laptop outline">
            <a:extLst>
              <a:ext uri="{FF2B5EF4-FFF2-40B4-BE49-F238E27FC236}">
                <a16:creationId xmlns:a16="http://schemas.microsoft.com/office/drawing/2014/main" id="{725CEBE5-5805-182A-E51E-41BB0FA77B7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59679" y="5641493"/>
            <a:ext cx="914400" cy="914400"/>
          </a:xfrm>
          <a:prstGeom prst="rect">
            <a:avLst/>
          </a:prstGeom>
        </p:spPr>
      </p:pic>
      <p:sp>
        <p:nvSpPr>
          <p:cNvPr id="57" name="TextBox 56">
            <a:extLst>
              <a:ext uri="{FF2B5EF4-FFF2-40B4-BE49-F238E27FC236}">
                <a16:creationId xmlns:a16="http://schemas.microsoft.com/office/drawing/2014/main" id="{8E543C60-0C52-DB2A-9768-BAC73FEA2097}"/>
              </a:ext>
            </a:extLst>
          </p:cNvPr>
          <p:cNvSpPr txBox="1"/>
          <p:nvPr/>
        </p:nvSpPr>
        <p:spPr>
          <a:xfrm>
            <a:off x="10043395" y="5848645"/>
            <a:ext cx="732048" cy="415498"/>
          </a:xfrm>
          <a:prstGeom prst="rect">
            <a:avLst/>
          </a:prstGeom>
          <a:noFill/>
        </p:spPr>
        <p:txBody>
          <a:bodyPr wrap="square" rtlCol="0">
            <a:spAutoFit/>
          </a:bodyPr>
          <a:lstStyle/>
          <a:p>
            <a:pPr algn="ctr"/>
            <a:r>
              <a:rPr lang="en-US" sz="1050" dirty="0">
                <a:solidFill>
                  <a:prstClr val="black"/>
                </a:solidFill>
                <a:latin typeface="Calibri" panose="020F0502020204030204"/>
              </a:rPr>
              <a:t>CAVI </a:t>
            </a:r>
            <a:r>
              <a:rPr lang="en-US" sz="900" dirty="0">
                <a:solidFill>
                  <a:prstClr val="black"/>
                </a:solidFill>
                <a:latin typeface="Calibri" panose="020F0502020204030204"/>
              </a:rPr>
              <a:t>&amp;</a:t>
            </a:r>
            <a:r>
              <a:rPr lang="en-US" sz="1050" dirty="0">
                <a:solidFill>
                  <a:prstClr val="black"/>
                </a:solidFill>
                <a:latin typeface="Calibri" panose="020F0502020204030204"/>
              </a:rPr>
              <a:t>/or Browser</a:t>
            </a:r>
          </a:p>
        </p:txBody>
      </p:sp>
      <p:sp>
        <p:nvSpPr>
          <p:cNvPr id="58" name="TextBox 57">
            <a:extLst>
              <a:ext uri="{FF2B5EF4-FFF2-40B4-BE49-F238E27FC236}">
                <a16:creationId xmlns:a16="http://schemas.microsoft.com/office/drawing/2014/main" id="{C98B4A41-4A23-F997-46E1-6A4D53762F82}"/>
              </a:ext>
            </a:extLst>
          </p:cNvPr>
          <p:cNvSpPr txBox="1"/>
          <p:nvPr/>
        </p:nvSpPr>
        <p:spPr>
          <a:xfrm>
            <a:off x="10050830" y="5605495"/>
            <a:ext cx="717177" cy="253916"/>
          </a:xfrm>
          <a:prstGeom prst="rect">
            <a:avLst/>
          </a:prstGeom>
          <a:noFill/>
        </p:spPr>
        <p:txBody>
          <a:bodyPr wrap="square" rtlCol="0">
            <a:spAutoFit/>
          </a:bodyPr>
          <a:lstStyle/>
          <a:p>
            <a:pPr algn="ctr"/>
            <a:r>
              <a:rPr lang="en-US" sz="1050" dirty="0">
                <a:solidFill>
                  <a:prstClr val="black"/>
                </a:solidFill>
                <a:latin typeface="Calibri" panose="020F0502020204030204"/>
              </a:rPr>
              <a:t>User </a:t>
            </a:r>
          </a:p>
        </p:txBody>
      </p:sp>
      <p:cxnSp>
        <p:nvCxnSpPr>
          <p:cNvPr id="59" name="Straight Arrow Connector 58">
            <a:extLst>
              <a:ext uri="{FF2B5EF4-FFF2-40B4-BE49-F238E27FC236}">
                <a16:creationId xmlns:a16="http://schemas.microsoft.com/office/drawing/2014/main" id="{0822A979-1C00-D18E-FDF2-BF94B66E92F3}"/>
              </a:ext>
            </a:extLst>
          </p:cNvPr>
          <p:cNvCxnSpPr>
            <a:cxnSpLocks/>
          </p:cNvCxnSpPr>
          <p:nvPr/>
        </p:nvCxnSpPr>
        <p:spPr>
          <a:xfrm flipH="1" flipV="1">
            <a:off x="10370954" y="4873451"/>
            <a:ext cx="68175" cy="704435"/>
          </a:xfrm>
          <a:prstGeom prst="straightConnector1">
            <a:avLst/>
          </a:prstGeom>
          <a:noFill/>
          <a:ln w="6350" cap="flat" cmpd="sng" algn="ctr">
            <a:solidFill>
              <a:srgbClr val="4472C4"/>
            </a:solidFill>
            <a:prstDash val="solid"/>
            <a:miter lim="800000"/>
            <a:headEnd type="arrow" w="med" len="med"/>
            <a:tailEnd type="none" w="med" len="med"/>
          </a:ln>
          <a:effectLst/>
        </p:spPr>
      </p:cxnSp>
      <p:cxnSp>
        <p:nvCxnSpPr>
          <p:cNvPr id="60" name="Straight Arrow Connector 59">
            <a:extLst>
              <a:ext uri="{FF2B5EF4-FFF2-40B4-BE49-F238E27FC236}">
                <a16:creationId xmlns:a16="http://schemas.microsoft.com/office/drawing/2014/main" id="{E52AB493-0173-BD22-3648-484845F5D554}"/>
              </a:ext>
            </a:extLst>
          </p:cNvPr>
          <p:cNvCxnSpPr>
            <a:cxnSpLocks/>
            <a:endCxn id="45" idx="2"/>
          </p:cNvCxnSpPr>
          <p:nvPr/>
        </p:nvCxnSpPr>
        <p:spPr>
          <a:xfrm flipH="1" flipV="1">
            <a:off x="10307005" y="4282170"/>
            <a:ext cx="132124" cy="1287327"/>
          </a:xfrm>
          <a:prstGeom prst="straightConnector1">
            <a:avLst/>
          </a:prstGeom>
          <a:noFill/>
          <a:ln w="6350" cap="flat" cmpd="sng" algn="ctr">
            <a:solidFill>
              <a:srgbClr val="4472C4"/>
            </a:solidFill>
            <a:prstDash val="solid"/>
            <a:miter lim="800000"/>
            <a:headEnd type="stealth" w="med" len="med"/>
            <a:tailEnd type="stealth" w="med" len="med"/>
          </a:ln>
          <a:effectLst/>
        </p:spPr>
      </p:cxnSp>
      <p:sp>
        <p:nvSpPr>
          <p:cNvPr id="61" name="TextBox 60">
            <a:extLst>
              <a:ext uri="{FF2B5EF4-FFF2-40B4-BE49-F238E27FC236}">
                <a16:creationId xmlns:a16="http://schemas.microsoft.com/office/drawing/2014/main" id="{343FAD9A-F2A0-8CD7-A342-9A39A82AB0B5}"/>
              </a:ext>
            </a:extLst>
          </p:cNvPr>
          <p:cNvSpPr txBox="1"/>
          <p:nvPr/>
        </p:nvSpPr>
        <p:spPr>
          <a:xfrm>
            <a:off x="7003558" y="3870978"/>
            <a:ext cx="1269899" cy="369332"/>
          </a:xfrm>
          <a:prstGeom prst="rect">
            <a:avLst/>
          </a:prstGeom>
          <a:noFill/>
        </p:spPr>
        <p:txBody>
          <a:bodyPr wrap="none" rtlCol="0">
            <a:spAutoFit/>
          </a:bodyPr>
          <a:lstStyle/>
          <a:p>
            <a:r>
              <a:rPr lang="en-US" sz="1050" dirty="0">
                <a:solidFill>
                  <a:prstClr val="black"/>
                </a:solidFill>
                <a:latin typeface="Calibri" panose="020F0502020204030204"/>
              </a:rPr>
              <a:t>Data</a:t>
            </a:r>
            <a:r>
              <a:rPr lang="en-US" dirty="0">
                <a:solidFill>
                  <a:prstClr val="black"/>
                </a:solidFill>
                <a:latin typeface="Calibri" panose="020F0502020204030204"/>
              </a:rPr>
              <a:t> </a:t>
            </a:r>
            <a:r>
              <a:rPr lang="en-US" sz="1050" dirty="0">
                <a:solidFill>
                  <a:prstClr val="black"/>
                </a:solidFill>
                <a:latin typeface="Calibri" panose="020F0502020204030204"/>
              </a:rPr>
              <a:t>Dissemination</a:t>
            </a:r>
          </a:p>
        </p:txBody>
      </p:sp>
      <p:sp>
        <p:nvSpPr>
          <p:cNvPr id="62" name="TextBox 61">
            <a:extLst>
              <a:ext uri="{FF2B5EF4-FFF2-40B4-BE49-F238E27FC236}">
                <a16:creationId xmlns:a16="http://schemas.microsoft.com/office/drawing/2014/main" id="{EF2794D5-2FCB-5A5C-C666-9E3C3BF290E3}"/>
              </a:ext>
            </a:extLst>
          </p:cNvPr>
          <p:cNvSpPr txBox="1"/>
          <p:nvPr/>
        </p:nvSpPr>
        <p:spPr>
          <a:xfrm>
            <a:off x="5494464" y="1703982"/>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FY22-FY25</a:t>
            </a:r>
          </a:p>
        </p:txBody>
      </p:sp>
      <p:sp>
        <p:nvSpPr>
          <p:cNvPr id="63" name="TextBox 62">
            <a:extLst>
              <a:ext uri="{FF2B5EF4-FFF2-40B4-BE49-F238E27FC236}">
                <a16:creationId xmlns:a16="http://schemas.microsoft.com/office/drawing/2014/main" id="{60970E07-069B-F58B-8498-087710FF2496}"/>
              </a:ext>
            </a:extLst>
          </p:cNvPr>
          <p:cNvSpPr txBox="1"/>
          <p:nvPr/>
        </p:nvSpPr>
        <p:spPr>
          <a:xfrm>
            <a:off x="8736541" y="1706261"/>
            <a:ext cx="853526" cy="276999"/>
          </a:xfrm>
          <a:prstGeom prst="rect">
            <a:avLst/>
          </a:prstGeom>
          <a:noFill/>
        </p:spPr>
        <p:txBody>
          <a:bodyPr wrap="square" rtlCol="0">
            <a:spAutoFit/>
          </a:bodyPr>
          <a:lstStyle/>
          <a:p>
            <a:pPr algn="ctr"/>
            <a:r>
              <a:rPr lang="en-US" sz="1200" dirty="0">
                <a:solidFill>
                  <a:prstClr val="black"/>
                </a:solidFill>
                <a:latin typeface="Calibri" panose="020F0502020204030204"/>
              </a:rPr>
              <a:t>FY26-FY28</a:t>
            </a:r>
          </a:p>
        </p:txBody>
      </p:sp>
      <p:sp>
        <p:nvSpPr>
          <p:cNvPr id="64" name="Cylinder 63">
            <a:extLst>
              <a:ext uri="{FF2B5EF4-FFF2-40B4-BE49-F238E27FC236}">
                <a16:creationId xmlns:a16="http://schemas.microsoft.com/office/drawing/2014/main" id="{AA203CB9-A9F3-1B0F-EB00-FFB18E8B6D00}"/>
              </a:ext>
            </a:extLst>
          </p:cNvPr>
          <p:cNvSpPr/>
          <p:nvPr/>
        </p:nvSpPr>
        <p:spPr>
          <a:xfrm>
            <a:off x="2466053" y="2107233"/>
            <a:ext cx="647492" cy="614226"/>
          </a:xfrm>
          <a:prstGeom prst="can">
            <a:avLst/>
          </a:prstGeom>
          <a:solidFill>
            <a:sysClr val="window" lastClr="FFFFFF"/>
          </a:solidFill>
          <a:ln w="12700" cap="flat" cmpd="sng" algn="ctr">
            <a:solidFill>
              <a:srgbClr val="4472C4">
                <a:shade val="50000"/>
              </a:srgbClr>
            </a:solidFill>
            <a:prstDash val="solid"/>
            <a:miter lim="800000"/>
          </a:ln>
          <a:effectLst/>
        </p:spPr>
        <p:txBody>
          <a:bodyPr rtlCol="0" anchor="ctr"/>
          <a:lstStyle/>
          <a:p>
            <a:pPr algn="ctr">
              <a:defRPr/>
            </a:pPr>
            <a:r>
              <a:rPr lang="en-US" sz="1100" kern="0" dirty="0">
                <a:solidFill>
                  <a:srgbClr val="4472C4"/>
                </a:solidFill>
                <a:latin typeface="Calibri" panose="020F0502020204030204"/>
              </a:rPr>
              <a:t>CPC </a:t>
            </a:r>
          </a:p>
        </p:txBody>
      </p:sp>
      <p:cxnSp>
        <p:nvCxnSpPr>
          <p:cNvPr id="65" name="Straight Arrow Connector 64">
            <a:extLst>
              <a:ext uri="{FF2B5EF4-FFF2-40B4-BE49-F238E27FC236}">
                <a16:creationId xmlns:a16="http://schemas.microsoft.com/office/drawing/2014/main" id="{0D9A20A9-835C-13BC-2DCE-8EBA6955747F}"/>
              </a:ext>
            </a:extLst>
          </p:cNvPr>
          <p:cNvCxnSpPr>
            <a:cxnSpLocks/>
          </p:cNvCxnSpPr>
          <p:nvPr/>
        </p:nvCxnSpPr>
        <p:spPr>
          <a:xfrm flipV="1">
            <a:off x="2126448" y="2816811"/>
            <a:ext cx="395005" cy="228149"/>
          </a:xfrm>
          <a:prstGeom prst="straightConnector1">
            <a:avLst/>
          </a:prstGeom>
          <a:noFill/>
          <a:ln w="6350" cap="flat" cmpd="sng" algn="ctr">
            <a:solidFill>
              <a:srgbClr val="4472C4"/>
            </a:solidFill>
            <a:prstDash val="solid"/>
            <a:miter lim="800000"/>
            <a:headEnd type="none"/>
            <a:tailEnd type="stealth"/>
          </a:ln>
          <a:effectLst/>
        </p:spPr>
      </p:cxnSp>
      <p:cxnSp>
        <p:nvCxnSpPr>
          <p:cNvPr id="66" name="Straight Arrow Connector 65">
            <a:extLst>
              <a:ext uri="{FF2B5EF4-FFF2-40B4-BE49-F238E27FC236}">
                <a16:creationId xmlns:a16="http://schemas.microsoft.com/office/drawing/2014/main" id="{939D3A5A-D09F-3C99-221A-92C43B0EEC21}"/>
              </a:ext>
            </a:extLst>
          </p:cNvPr>
          <p:cNvCxnSpPr>
            <a:cxnSpLocks/>
          </p:cNvCxnSpPr>
          <p:nvPr/>
        </p:nvCxnSpPr>
        <p:spPr>
          <a:xfrm flipH="1" flipV="1">
            <a:off x="3041754" y="2822152"/>
            <a:ext cx="395005" cy="228149"/>
          </a:xfrm>
          <a:prstGeom prst="straightConnector1">
            <a:avLst/>
          </a:prstGeom>
          <a:noFill/>
          <a:ln w="6350" cap="flat" cmpd="sng" algn="ctr">
            <a:solidFill>
              <a:srgbClr val="4472C4"/>
            </a:solidFill>
            <a:prstDash val="solid"/>
            <a:miter lim="800000"/>
            <a:headEnd type="none"/>
            <a:tailEnd type="stealth"/>
          </a:ln>
          <a:effectLst/>
        </p:spPr>
      </p:cxnSp>
      <p:sp>
        <p:nvSpPr>
          <p:cNvPr id="67" name="TextBox 66">
            <a:extLst>
              <a:ext uri="{FF2B5EF4-FFF2-40B4-BE49-F238E27FC236}">
                <a16:creationId xmlns:a16="http://schemas.microsoft.com/office/drawing/2014/main" id="{F8EAC6C9-D357-5BB7-BC42-D75BA532DD16}"/>
              </a:ext>
            </a:extLst>
          </p:cNvPr>
          <p:cNvSpPr txBox="1"/>
          <p:nvPr/>
        </p:nvSpPr>
        <p:spPr>
          <a:xfrm>
            <a:off x="6899527" y="4428711"/>
            <a:ext cx="1032655" cy="253916"/>
          </a:xfrm>
          <a:prstGeom prst="rect">
            <a:avLst/>
          </a:prstGeom>
          <a:noFill/>
        </p:spPr>
        <p:txBody>
          <a:bodyPr wrap="none" rtlCol="0">
            <a:spAutoFit/>
          </a:bodyPr>
          <a:lstStyle/>
          <a:p>
            <a:r>
              <a:rPr lang="en-US" sz="1050" dirty="0">
                <a:solidFill>
                  <a:prstClr val="black"/>
                </a:solidFill>
                <a:latin typeface="Calibri" panose="020F0502020204030204"/>
              </a:rPr>
              <a:t>Cloud Compute</a:t>
            </a:r>
          </a:p>
        </p:txBody>
      </p:sp>
      <p:sp>
        <p:nvSpPr>
          <p:cNvPr id="68" name="TextBox 67">
            <a:extLst>
              <a:ext uri="{FF2B5EF4-FFF2-40B4-BE49-F238E27FC236}">
                <a16:creationId xmlns:a16="http://schemas.microsoft.com/office/drawing/2014/main" id="{7BD11953-8AC2-6CE6-9CFB-48D98BA0BD5D}"/>
              </a:ext>
            </a:extLst>
          </p:cNvPr>
          <p:cNvSpPr txBox="1"/>
          <p:nvPr/>
        </p:nvSpPr>
        <p:spPr>
          <a:xfrm>
            <a:off x="8022681" y="4210227"/>
            <a:ext cx="944489" cy="253916"/>
          </a:xfrm>
          <a:prstGeom prst="rect">
            <a:avLst/>
          </a:prstGeom>
          <a:noFill/>
        </p:spPr>
        <p:txBody>
          <a:bodyPr wrap="none" rtlCol="0">
            <a:spAutoFit/>
          </a:bodyPr>
          <a:lstStyle/>
          <a:p>
            <a:r>
              <a:rPr lang="en-US" sz="1050" dirty="0">
                <a:solidFill>
                  <a:prstClr val="black"/>
                </a:solidFill>
                <a:latin typeface="Calibri" panose="020F0502020204030204"/>
              </a:rPr>
              <a:t>Model Library</a:t>
            </a:r>
          </a:p>
        </p:txBody>
      </p:sp>
    </p:spTree>
    <p:extLst>
      <p:ext uri="{BB962C8B-B14F-4D97-AF65-F5344CB8AC3E}">
        <p14:creationId xmlns:p14="http://schemas.microsoft.com/office/powerpoint/2010/main" val="1138450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477328"/>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accent5">
                    <a:lumMod val="20000"/>
                    <a:lumOff val="80000"/>
                  </a:schemeClr>
                </a:solidFill>
                <a:hlinkClick r:id="rId3">
                  <a:extLst>
                    <a:ext uri="{A12FA001-AC4F-418D-AE19-62706E023703}">
                      <ahyp:hlinkClr xmlns:ahyp="http://schemas.microsoft.com/office/drawing/2018/hyperlinkcolor" val="tx"/>
                    </a:ext>
                  </a:extLst>
                </a:hlinkClick>
              </a:rPr>
              <a:t>https://usace.dps.mil/sites/KMP-WM/SitePages/Corps-Water-Management-System-(CWMS).aspx</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4">
                  <a:extLst>
                    <a:ext uri="{A12FA001-AC4F-418D-AE19-62706E023703}">
                      <ahyp:hlinkClr xmlns:ahyp="http://schemas.microsoft.com/office/drawing/2018/hyperlinkcolor" val="tx"/>
                    </a:ext>
                  </a:extLst>
                </a:hlinkClick>
              </a:rPr>
              <a:t>https://www.hec.usace.army.mil/confluence/cwmsdocs</a:t>
            </a:r>
            <a:r>
              <a:rPr lang="en-US" dirty="0">
                <a:solidFill>
                  <a:schemeClr val="accent5">
                    <a:lumMod val="20000"/>
                    <a:lumOff val="80000"/>
                  </a:schemeClr>
                </a:solidFill>
              </a:rPr>
              <a:t> </a:t>
            </a:r>
            <a:br>
              <a:rPr lang="en-US" dirty="0">
                <a:solidFill>
                  <a:schemeClr val="accent5">
                    <a:lumMod val="20000"/>
                    <a:lumOff val="80000"/>
                  </a:schemeClr>
                </a:solidFill>
              </a:rPr>
            </a:br>
            <a:endParaRPr lang="en-US" sz="600" dirty="0">
              <a:solidFill>
                <a:schemeClr val="accent5">
                  <a:lumMod val="20000"/>
                  <a:lumOff val="80000"/>
                </a:schemeClr>
              </a:solidFill>
            </a:endParaRPr>
          </a:p>
          <a:p>
            <a:pPr marL="285750" indent="-285750">
              <a:buFont typeface="Arial" panose="020B0604020202020204" pitchFamily="34" charset="0"/>
              <a:buChar char="•"/>
            </a:pPr>
            <a:r>
              <a:rPr lang="en-US" dirty="0">
                <a:solidFill>
                  <a:schemeClr val="accent5">
                    <a:lumMod val="20000"/>
                    <a:lumOff val="80000"/>
                  </a:schemeClr>
                </a:solidFill>
                <a:hlinkClick r:id="rId5">
                  <a:extLst>
                    <a:ext uri="{A12FA001-AC4F-418D-AE19-62706E023703}">
                      <ahyp:hlinkClr xmlns:ahyp="http://schemas.microsoft.com/office/drawing/2018/hyperlinkcolor" val="tx"/>
                    </a:ext>
                  </a:extLst>
                </a:hlinkClick>
              </a:rPr>
              <a:t>https://discourse.hecdev.net/c/cwms/5</a:t>
            </a:r>
            <a:r>
              <a:rPr lang="en-US" dirty="0">
                <a:solidFill>
                  <a:schemeClr val="accent5">
                    <a:lumMod val="20000"/>
                    <a:lumOff val="80000"/>
                  </a:schemeClr>
                </a:solidFill>
              </a:rPr>
              <a:t> </a:t>
            </a:r>
            <a:br>
              <a:rPr lang="en-US" dirty="0">
                <a:solidFill>
                  <a:schemeClr val="accent5">
                    <a:lumMod val="20000"/>
                    <a:lumOff val="80000"/>
                  </a:schemeClr>
                </a:solidFill>
              </a:rPr>
            </a:br>
            <a:r>
              <a:rPr lang="en-US" sz="600" dirty="0">
                <a:solidFill>
                  <a:schemeClr val="accent5">
                    <a:lumMod val="20000"/>
                    <a:lumOff val="80000"/>
                  </a:schemeClr>
                </a:solidFill>
              </a:rPr>
              <a:t>   </a:t>
            </a:r>
          </a:p>
          <a:p>
            <a:pPr marL="285750" indent="-285750">
              <a:buFont typeface="Arial" panose="020B0604020202020204" pitchFamily="34" charset="0"/>
              <a:buChar char="•"/>
            </a:pPr>
            <a:r>
              <a:rPr lang="en-US" dirty="0">
                <a:solidFill>
                  <a:schemeClr val="accent5">
                    <a:lumMod val="20000"/>
                    <a:lumOff val="80000"/>
                  </a:schemeClr>
                </a:solidFill>
                <a:hlinkClick r:id="rId6">
                  <a:extLst>
                    <a:ext uri="{A12FA001-AC4F-418D-AE19-62706E023703}">
                      <ahyp:hlinkClr xmlns:ahyp="http://schemas.microsoft.com/office/drawing/2018/hyperlinkcolor" val="tx"/>
                    </a:ext>
                  </a:extLst>
                </a:hlinkClick>
              </a:rPr>
              <a:t>TDL-CELRH-EC-GW-W-USACE CWMS Modeling | General | Microsoft Teams</a:t>
            </a:r>
            <a:r>
              <a:rPr lang="en-US" dirty="0">
                <a:solidFill>
                  <a:schemeClr val="accent5">
                    <a:lumMod val="20000"/>
                    <a:lumOff val="80000"/>
                  </a:schemeClr>
                </a:solidFill>
              </a:rPr>
              <a:t> </a:t>
            </a:r>
          </a:p>
        </p:txBody>
      </p:sp>
    </p:spTree>
    <p:extLst>
      <p:ext uri="{BB962C8B-B14F-4D97-AF65-F5344CB8AC3E}">
        <p14:creationId xmlns:p14="http://schemas.microsoft.com/office/powerpoint/2010/main" val="27606552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6954490" y="1992467"/>
            <a:ext cx="4127506" cy="3816240"/>
          </a:xfrm>
        </p:spPr>
        <p:txBody>
          <a:bodyPr/>
          <a:lstStyle/>
          <a:p>
            <a:pPr lvl="1"/>
            <a:endParaRPr lang="en-US" dirty="0"/>
          </a:p>
          <a:p>
            <a:pPr lvl="1"/>
            <a:r>
              <a:rPr lang="en-US" dirty="0"/>
              <a:t>New in CWMS 3.4</a:t>
            </a:r>
          </a:p>
          <a:p>
            <a:pPr lvl="2"/>
            <a:r>
              <a:rPr lang="en-US" dirty="0">
                <a:solidFill>
                  <a:schemeClr val="bg1">
                    <a:lumMod val="60000"/>
                    <a:lumOff val="40000"/>
                  </a:schemeClr>
                </a:solidFill>
              </a:rPr>
              <a:t>CAVI</a:t>
            </a:r>
          </a:p>
          <a:p>
            <a:pPr lvl="2"/>
            <a:r>
              <a:rPr lang="en-US" dirty="0" err="1">
                <a:solidFill>
                  <a:schemeClr val="bg1">
                    <a:lumMod val="60000"/>
                    <a:lumOff val="40000"/>
                  </a:schemeClr>
                </a:solidFill>
              </a:rPr>
              <a:t>CWMSVue</a:t>
            </a:r>
            <a:endParaRPr lang="en-US" dirty="0">
              <a:solidFill>
                <a:schemeClr val="bg1">
                  <a:lumMod val="60000"/>
                  <a:lumOff val="40000"/>
                </a:schemeClr>
              </a:solidFill>
            </a:endParaRPr>
          </a:p>
          <a:p>
            <a:pPr lvl="2"/>
            <a:r>
              <a:rPr lang="en-US" dirty="0"/>
              <a:t>HEC-</a:t>
            </a:r>
            <a:r>
              <a:rPr lang="en-US" dirty="0" err="1"/>
              <a:t>MetVue</a:t>
            </a:r>
            <a:endParaRPr lang="en-US" dirty="0"/>
          </a:p>
          <a:p>
            <a:pPr lvl="2"/>
            <a:r>
              <a:rPr lang="en-US" dirty="0"/>
              <a:t>HEC-HMS</a:t>
            </a:r>
          </a:p>
          <a:p>
            <a:pPr lvl="2"/>
            <a:r>
              <a:rPr lang="en-US" dirty="0"/>
              <a:t>HEC-</a:t>
            </a:r>
            <a:r>
              <a:rPr lang="en-US" dirty="0" err="1"/>
              <a:t>ResSim</a:t>
            </a:r>
            <a:endParaRPr lang="en-US" dirty="0"/>
          </a:p>
          <a:p>
            <a:pPr lvl="2"/>
            <a:r>
              <a:rPr lang="en-US" dirty="0"/>
              <a:t>HEC-FIA</a:t>
            </a:r>
          </a:p>
          <a:p>
            <a:endParaRPr lang="en-US" dirty="0"/>
          </a:p>
          <a:p>
            <a:pPr lvl="1"/>
            <a:r>
              <a:rPr lang="en-US" dirty="0">
                <a:solidFill>
                  <a:schemeClr val="bg1">
                    <a:lumMod val="60000"/>
                    <a:lumOff val="40000"/>
                  </a:schemeClr>
                </a:solidFill>
              </a:rPr>
              <a:t>Upcoming Features</a:t>
            </a:r>
          </a:p>
          <a:p>
            <a:pPr lvl="1"/>
            <a:endParaRPr lang="en-US" dirty="0"/>
          </a:p>
          <a:p>
            <a:pPr lvl="1"/>
            <a:endParaRPr lang="en-US" dirty="0"/>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Outline</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Icon&#10;&#10;Description automatically generated">
            <a:extLst>
              <a:ext uri="{FF2B5EF4-FFF2-40B4-BE49-F238E27FC236}">
                <a16:creationId xmlns:a16="http://schemas.microsoft.com/office/drawing/2014/main" id="{3F612DFB-07FB-DDA5-9FB1-3EA75C50687C}"/>
              </a:ext>
            </a:extLst>
          </p:cNvPr>
          <p:cNvPicPr>
            <a:picLocks noChangeAspect="1"/>
          </p:cNvPicPr>
          <p:nvPr/>
        </p:nvPicPr>
        <p:blipFill>
          <a:blip r:embed="rId3"/>
          <a:stretch>
            <a:fillRect/>
          </a:stretch>
        </p:blipFill>
        <p:spPr>
          <a:xfrm>
            <a:off x="1517490" y="1614268"/>
            <a:ext cx="4572638" cy="45726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56908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5850816" y="1384886"/>
            <a:ext cx="5345503"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Cumulus Plugin</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Zone Creation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Zonal Adjustments Editor</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Temporal Editing of Grids through the Dynamic Time Window Scanning Tool</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Edits Tracking Tool</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Enhancements</a:t>
            </a:r>
          </a:p>
        </p:txBody>
      </p:sp>
      <p:pic>
        <p:nvPicPr>
          <p:cNvPr id="2" name="Picture Placeholder 11" descr="Map&#10;&#10;Description automatically generated">
            <a:extLst>
              <a:ext uri="{FF2B5EF4-FFF2-40B4-BE49-F238E27FC236}">
                <a16:creationId xmlns:a16="http://schemas.microsoft.com/office/drawing/2014/main" id="{F977B050-FB37-5B80-A31F-33016EB62A31}"/>
              </a:ext>
            </a:extLst>
          </p:cNvPr>
          <p:cNvPicPr>
            <a:picLocks noChangeAspect="1"/>
          </p:cNvPicPr>
          <p:nvPr/>
        </p:nvPicPr>
        <p:blipFill rotWithShape="1">
          <a:blip r:embed="rId2"/>
          <a:srcRect l="5272" r="5272"/>
          <a:stretch/>
        </p:blipFill>
        <p:spPr>
          <a:xfrm>
            <a:off x="1298132" y="1522445"/>
            <a:ext cx="4247884" cy="3964691"/>
          </a:xfrm>
          <a:prstGeom prst="rect">
            <a:avLst/>
          </a:prstGeom>
          <a:ln>
            <a:noFill/>
          </a:ln>
          <a:effectLst>
            <a:softEdge rad="112500"/>
          </a:effectLst>
        </p:spPr>
      </p:pic>
      <p:pic>
        <p:nvPicPr>
          <p:cNvPr id="4" name="Content Placeholder 11">
            <a:extLst>
              <a:ext uri="{FF2B5EF4-FFF2-40B4-BE49-F238E27FC236}">
                <a16:creationId xmlns:a16="http://schemas.microsoft.com/office/drawing/2014/main" id="{F942B94F-53EC-DDB4-918A-54D50A4B5A46}"/>
              </a:ext>
            </a:extLst>
          </p:cNvPr>
          <p:cNvPicPr>
            <a:picLocks noChangeAspect="1"/>
          </p:cNvPicPr>
          <p:nvPr/>
        </p:nvPicPr>
        <p:blipFill>
          <a:blip r:embed="rId3"/>
          <a:stretch>
            <a:fillRect/>
          </a:stretch>
        </p:blipFill>
        <p:spPr bwMode="auto">
          <a:xfrm>
            <a:off x="1935588"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7569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036769" y="309276"/>
            <a:ext cx="4417871" cy="5420963"/>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Available only for USACE as part in the CWMS package</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Ad hoc daily downloads to local database</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Cumulus Plugin</a:t>
            </a:r>
          </a:p>
        </p:txBody>
      </p:sp>
      <p:grpSp>
        <p:nvGrpSpPr>
          <p:cNvPr id="12" name="Group 11">
            <a:extLst>
              <a:ext uri="{FF2B5EF4-FFF2-40B4-BE49-F238E27FC236}">
                <a16:creationId xmlns:a16="http://schemas.microsoft.com/office/drawing/2014/main" id="{84CE0EA9-83D2-F86D-A206-95ED67BC714C}"/>
              </a:ext>
            </a:extLst>
          </p:cNvPr>
          <p:cNvGrpSpPr/>
          <p:nvPr/>
        </p:nvGrpSpPr>
        <p:grpSpPr>
          <a:xfrm>
            <a:off x="1644469" y="1494408"/>
            <a:ext cx="2742857" cy="1114286"/>
            <a:chOff x="538651" y="1540897"/>
            <a:chExt cx="2742857" cy="1114286"/>
          </a:xfrm>
        </p:grpSpPr>
        <p:pic>
          <p:nvPicPr>
            <p:cNvPr id="7" name="Picture 6">
              <a:extLst>
                <a:ext uri="{FF2B5EF4-FFF2-40B4-BE49-F238E27FC236}">
                  <a16:creationId xmlns:a16="http://schemas.microsoft.com/office/drawing/2014/main" id="{3EFB2808-EA0B-90E3-C063-D42DE05B942E}"/>
                </a:ext>
              </a:extLst>
            </p:cNvPr>
            <p:cNvPicPr>
              <a:picLocks noChangeAspect="1"/>
            </p:cNvPicPr>
            <p:nvPr/>
          </p:nvPicPr>
          <p:blipFill>
            <a:blip r:embed="rId2"/>
            <a:stretch>
              <a:fillRect/>
            </a:stretch>
          </p:blipFill>
          <p:spPr>
            <a:xfrm>
              <a:off x="538651" y="1540897"/>
              <a:ext cx="2742857" cy="1114286"/>
            </a:xfrm>
            <a:prstGeom prst="rect">
              <a:avLst/>
            </a:prstGeom>
            <a:ln>
              <a:noFill/>
            </a:ln>
            <a:effectLst>
              <a:outerShdw blurRad="292100" dist="139700" dir="2700000" algn="tl" rotWithShape="0">
                <a:srgbClr val="333333">
                  <a:alpha val="65000"/>
                </a:srgbClr>
              </a:outerShdw>
            </a:effectLst>
          </p:spPr>
        </p:pic>
        <p:sp>
          <p:nvSpPr>
            <p:cNvPr id="8" name="Rectangle: Rounded Corners 7">
              <a:extLst>
                <a:ext uri="{FF2B5EF4-FFF2-40B4-BE49-F238E27FC236}">
                  <a16:creationId xmlns:a16="http://schemas.microsoft.com/office/drawing/2014/main" id="{E8097A4A-3005-900D-7D4E-D9593F53789E}"/>
                </a:ext>
              </a:extLst>
            </p:cNvPr>
            <p:cNvSpPr/>
            <p:nvPr/>
          </p:nvSpPr>
          <p:spPr>
            <a:xfrm>
              <a:off x="1910080" y="2296160"/>
              <a:ext cx="516367" cy="359023"/>
            </a:xfrm>
            <a:prstGeom prst="roundRect">
              <a:avLst/>
            </a:prstGeom>
            <a:solidFill>
              <a:schemeClr val="accent3">
                <a:alpha val="4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4" name="Picture 13">
            <a:extLst>
              <a:ext uri="{FF2B5EF4-FFF2-40B4-BE49-F238E27FC236}">
                <a16:creationId xmlns:a16="http://schemas.microsoft.com/office/drawing/2014/main" id="{7289F35B-9C8D-59D4-2252-E5423E746667}"/>
              </a:ext>
            </a:extLst>
          </p:cNvPr>
          <p:cNvPicPr>
            <a:picLocks noChangeAspect="1"/>
          </p:cNvPicPr>
          <p:nvPr/>
        </p:nvPicPr>
        <p:blipFill>
          <a:blip r:embed="rId3"/>
          <a:stretch>
            <a:fillRect/>
          </a:stretch>
        </p:blipFill>
        <p:spPr>
          <a:xfrm>
            <a:off x="816938" y="3141201"/>
            <a:ext cx="4914286" cy="2790476"/>
          </a:xfrm>
          <a:prstGeom prst="rect">
            <a:avLst/>
          </a:prstGeom>
        </p:spPr>
      </p:pic>
      <p:pic>
        <p:nvPicPr>
          <p:cNvPr id="2" name="Content Placeholder 11">
            <a:extLst>
              <a:ext uri="{FF2B5EF4-FFF2-40B4-BE49-F238E27FC236}">
                <a16:creationId xmlns:a16="http://schemas.microsoft.com/office/drawing/2014/main" id="{6907DB67-391E-BDF2-49F4-870CB52924EB}"/>
              </a:ext>
            </a:extLst>
          </p:cNvPr>
          <p:cNvPicPr>
            <a:picLocks noChangeAspect="1"/>
          </p:cNvPicPr>
          <p:nvPr/>
        </p:nvPicPr>
        <p:blipFill>
          <a:blip r:embed="rId4"/>
          <a:stretch>
            <a:fillRect/>
          </a:stretch>
        </p:blipFill>
        <p:spPr bwMode="auto">
          <a:xfrm>
            <a:off x="1935588"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21133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3423247" y="849922"/>
            <a:ext cx="8502051" cy="1805354"/>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buFont typeface="Wingdings" panose="05000000000000000000" pitchFamily="2" charset="2"/>
              <a:buChar char="q"/>
            </a:pPr>
            <a:r>
              <a:rPr lang="en-US" sz="2000" dirty="0"/>
              <a:t>Grouping basins through the editor or direct selections in the map  </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Zone Creation Editor</a:t>
            </a:r>
          </a:p>
        </p:txBody>
      </p:sp>
      <p:pic>
        <p:nvPicPr>
          <p:cNvPr id="5" name="Picture 4">
            <a:extLst>
              <a:ext uri="{FF2B5EF4-FFF2-40B4-BE49-F238E27FC236}">
                <a16:creationId xmlns:a16="http://schemas.microsoft.com/office/drawing/2014/main" id="{085CF9C6-CDDB-2C90-AACA-87C00417A1A4}"/>
              </a:ext>
            </a:extLst>
          </p:cNvPr>
          <p:cNvPicPr>
            <a:picLocks noChangeAspect="1"/>
          </p:cNvPicPr>
          <p:nvPr/>
        </p:nvPicPr>
        <p:blipFill>
          <a:blip r:embed="rId3"/>
          <a:stretch>
            <a:fillRect/>
          </a:stretch>
        </p:blipFill>
        <p:spPr>
          <a:xfrm>
            <a:off x="728135" y="1250221"/>
            <a:ext cx="2457143" cy="10666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2E079ED4-58EB-F3E9-20EA-17B083E130AD}"/>
              </a:ext>
            </a:extLst>
          </p:cNvPr>
          <p:cNvPicPr>
            <a:picLocks noChangeAspect="1"/>
          </p:cNvPicPr>
          <p:nvPr/>
        </p:nvPicPr>
        <p:blipFill>
          <a:blip r:embed="rId4"/>
          <a:srcRect r="40229"/>
          <a:stretch/>
        </p:blipFill>
        <p:spPr>
          <a:xfrm>
            <a:off x="231493" y="2655276"/>
            <a:ext cx="4389908" cy="3884225"/>
          </a:xfrm>
          <a:prstGeom prst="rect">
            <a:avLst/>
          </a:prstGeom>
        </p:spPr>
      </p:pic>
      <p:pic>
        <p:nvPicPr>
          <p:cNvPr id="4" name="Picture 3">
            <a:extLst>
              <a:ext uri="{FF2B5EF4-FFF2-40B4-BE49-F238E27FC236}">
                <a16:creationId xmlns:a16="http://schemas.microsoft.com/office/drawing/2014/main" id="{F89A92A4-45FF-696F-8CB5-8C28BE7F4CA0}"/>
              </a:ext>
            </a:extLst>
          </p:cNvPr>
          <p:cNvPicPr>
            <a:picLocks noChangeAspect="1"/>
          </p:cNvPicPr>
          <p:nvPr/>
        </p:nvPicPr>
        <p:blipFill>
          <a:blip r:embed="rId5"/>
          <a:stretch>
            <a:fillRect/>
          </a:stretch>
        </p:blipFill>
        <p:spPr>
          <a:xfrm>
            <a:off x="5404449" y="2316887"/>
            <a:ext cx="6728601" cy="4479721"/>
          </a:xfrm>
          <a:prstGeom prst="rect">
            <a:avLst/>
          </a:prstGeom>
        </p:spPr>
      </p:pic>
      <p:pic>
        <p:nvPicPr>
          <p:cNvPr id="3" name="Content Placeholder 11">
            <a:extLst>
              <a:ext uri="{FF2B5EF4-FFF2-40B4-BE49-F238E27FC236}">
                <a16:creationId xmlns:a16="http://schemas.microsoft.com/office/drawing/2014/main" id="{331489FF-E580-89C0-6E78-DFDC80950B7D}"/>
              </a:ext>
            </a:extLst>
          </p:cNvPr>
          <p:cNvPicPr>
            <a:picLocks noChangeAspect="1"/>
          </p:cNvPicPr>
          <p:nvPr/>
        </p:nvPicPr>
        <p:blipFill>
          <a:blip r:embed="rId6"/>
          <a:stretch>
            <a:fillRect/>
          </a:stretch>
        </p:blipFill>
        <p:spPr bwMode="auto">
          <a:xfrm>
            <a:off x="1503102"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27629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6918289" y="2526323"/>
            <a:ext cx="4887631" cy="1805354"/>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Uniform Adjustments</a:t>
            </a:r>
          </a:p>
          <a:p>
            <a:pPr marL="1147763" lvl="2" indent="-233363">
              <a:buFont typeface="Wingdings" panose="05000000000000000000" pitchFamily="2" charset="2"/>
              <a:buChar char="§"/>
            </a:pPr>
            <a:endParaRPr lang="en-US" sz="2000" dirty="0"/>
          </a:p>
          <a:p>
            <a:pPr marL="742950" lvl="1" indent="-285750">
              <a:spcAft>
                <a:spcPts val="600"/>
              </a:spcAft>
              <a:buFont typeface="Wingdings" panose="05000000000000000000" pitchFamily="2" charset="2"/>
              <a:buChar char="q"/>
            </a:pPr>
            <a:r>
              <a:rPr lang="en-US" sz="2000" dirty="0"/>
              <a:t>Normalized Adjustments</a:t>
            </a:r>
          </a:p>
          <a:p>
            <a:pPr marL="1147763" lvl="2" indent="-233363">
              <a:buFont typeface="Wingdings" panose="05000000000000000000" pitchFamily="2" charset="2"/>
              <a:buChar char="§"/>
            </a:pPr>
            <a:r>
              <a:rPr lang="en-US" sz="2000" dirty="0"/>
              <a:t>Maintains temporal precipitation pattern</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Zonal Adjustments Editor</a:t>
            </a:r>
          </a:p>
        </p:txBody>
      </p:sp>
      <p:pic>
        <p:nvPicPr>
          <p:cNvPr id="3" name="Picture 2">
            <a:extLst>
              <a:ext uri="{FF2B5EF4-FFF2-40B4-BE49-F238E27FC236}">
                <a16:creationId xmlns:a16="http://schemas.microsoft.com/office/drawing/2014/main" id="{51EE6484-DF11-D1C8-164D-8AD1D48E61BA}"/>
              </a:ext>
            </a:extLst>
          </p:cNvPr>
          <p:cNvPicPr>
            <a:picLocks noChangeAspect="1"/>
          </p:cNvPicPr>
          <p:nvPr/>
        </p:nvPicPr>
        <p:blipFill>
          <a:blip r:embed="rId2"/>
          <a:stretch>
            <a:fillRect/>
          </a:stretch>
        </p:blipFill>
        <p:spPr>
          <a:xfrm>
            <a:off x="1176319" y="1184958"/>
            <a:ext cx="5467872" cy="5412220"/>
          </a:xfrm>
          <a:prstGeom prst="rect">
            <a:avLst/>
          </a:prstGeom>
        </p:spPr>
      </p:pic>
      <p:pic>
        <p:nvPicPr>
          <p:cNvPr id="2" name="Content Placeholder 11">
            <a:extLst>
              <a:ext uri="{FF2B5EF4-FFF2-40B4-BE49-F238E27FC236}">
                <a16:creationId xmlns:a16="http://schemas.microsoft.com/office/drawing/2014/main" id="{36D9104A-FFED-8610-DEA7-B9AB1E836D13}"/>
              </a:ext>
            </a:extLst>
          </p:cNvPr>
          <p:cNvPicPr>
            <a:picLocks noChangeAspect="1"/>
          </p:cNvPicPr>
          <p:nvPr/>
        </p:nvPicPr>
        <p:blipFill>
          <a:blip r:embed="rId3"/>
          <a:stretch>
            <a:fillRect/>
          </a:stretch>
        </p:blipFill>
        <p:spPr bwMode="auto">
          <a:xfrm>
            <a:off x="896673"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43480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7344336" y="1309095"/>
            <a:ext cx="4339399" cy="4239810"/>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Single time interval</a:t>
            </a:r>
          </a:p>
          <a:p>
            <a:pPr marL="1257300" lvl="2" indent="-342900">
              <a:buFont typeface="Wingdings" panose="05000000000000000000" pitchFamily="2" charset="2"/>
              <a:buChar char="§"/>
            </a:pPr>
            <a:r>
              <a:rPr lang="en-US" sz="2000" dirty="0"/>
              <a:t>Editing an individual grid</a:t>
            </a:r>
          </a:p>
          <a:p>
            <a:pPr marL="742950" lvl="1" indent="-285750">
              <a:buFont typeface="Wingdings" panose="05000000000000000000" pitchFamily="2" charset="2"/>
              <a:buChar char="q"/>
            </a:pPr>
            <a:endParaRPr lang="en-US" sz="2000" dirty="0"/>
          </a:p>
          <a:p>
            <a:pPr marL="742950" lvl="1" indent="-285750">
              <a:spcAft>
                <a:spcPts val="600"/>
              </a:spcAft>
              <a:buFont typeface="Wingdings" panose="05000000000000000000" pitchFamily="2" charset="2"/>
              <a:buChar char="q"/>
            </a:pPr>
            <a:r>
              <a:rPr lang="en-US" sz="2000" dirty="0"/>
              <a:t>Range of time intervals</a:t>
            </a:r>
          </a:p>
          <a:p>
            <a:pPr marL="1257300" lvl="2" indent="-342900">
              <a:buFont typeface="Wingdings" panose="05000000000000000000" pitchFamily="2" charset="2"/>
              <a:buChar char="§"/>
            </a:pPr>
            <a:r>
              <a:rPr lang="en-US" sz="2000" dirty="0"/>
              <a:t>Editing multiple grids</a:t>
            </a:r>
          </a:p>
          <a:p>
            <a:pPr marL="1257300" lvl="2" indent="-342900">
              <a:buFont typeface="Wingdings" panose="05000000000000000000" pitchFamily="2" charset="2"/>
              <a:buChar char="§"/>
            </a:pPr>
            <a:r>
              <a:rPr lang="en-US" sz="2000" dirty="0"/>
              <a:t>Uniform Disaggregation based on data type</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Temporal Editing of Grids</a:t>
            </a:r>
            <a:br>
              <a:rPr lang="en-US" dirty="0"/>
            </a:br>
            <a:r>
              <a:rPr lang="en-US" dirty="0"/>
              <a:t>Dynamic Time Window Scanning Tool</a:t>
            </a:r>
          </a:p>
        </p:txBody>
      </p:sp>
      <p:pic>
        <p:nvPicPr>
          <p:cNvPr id="3" name="Picture 2">
            <a:extLst>
              <a:ext uri="{FF2B5EF4-FFF2-40B4-BE49-F238E27FC236}">
                <a16:creationId xmlns:a16="http://schemas.microsoft.com/office/drawing/2014/main" id="{5857A9B7-14D6-8541-9FE3-238D36F3669F}"/>
              </a:ext>
            </a:extLst>
          </p:cNvPr>
          <p:cNvPicPr>
            <a:picLocks noChangeAspect="1"/>
          </p:cNvPicPr>
          <p:nvPr/>
        </p:nvPicPr>
        <p:blipFill>
          <a:blip r:embed="rId2"/>
          <a:stretch>
            <a:fillRect/>
          </a:stretch>
        </p:blipFill>
        <p:spPr>
          <a:xfrm>
            <a:off x="508265" y="1431015"/>
            <a:ext cx="6667608" cy="5072199"/>
          </a:xfrm>
          <a:prstGeom prst="rect">
            <a:avLst/>
          </a:prstGeom>
        </p:spPr>
      </p:pic>
      <p:pic>
        <p:nvPicPr>
          <p:cNvPr id="4" name="Content Placeholder 11">
            <a:extLst>
              <a:ext uri="{FF2B5EF4-FFF2-40B4-BE49-F238E27FC236}">
                <a16:creationId xmlns:a16="http://schemas.microsoft.com/office/drawing/2014/main" id="{4A779707-480A-FD28-6B55-6FD8FEC44D0D}"/>
              </a:ext>
            </a:extLst>
          </p:cNvPr>
          <p:cNvPicPr>
            <a:picLocks noChangeAspect="1"/>
          </p:cNvPicPr>
          <p:nvPr/>
        </p:nvPicPr>
        <p:blipFill>
          <a:blip r:embed="rId3"/>
          <a:stretch>
            <a:fillRect/>
          </a:stretch>
        </p:blipFill>
        <p:spPr bwMode="auto">
          <a:xfrm>
            <a:off x="902173"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69287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24F732AC-7441-060E-934B-431A460B74C0}"/>
              </a:ext>
            </a:extLst>
          </p:cNvPr>
          <p:cNvSpPr txBox="1">
            <a:spLocks/>
          </p:cNvSpPr>
          <p:nvPr/>
        </p:nvSpPr>
        <p:spPr>
          <a:xfrm>
            <a:off x="7043761" y="1605517"/>
            <a:ext cx="4975991" cy="3943388"/>
          </a:xfrm>
          <a:prstGeom prst="rect">
            <a:avLst/>
          </a:prstGeom>
        </p:spPr>
        <p:txBody>
          <a:bodyPr anchor="ctr"/>
          <a:lstStyle>
            <a:defPPr>
              <a:defRPr lang="en-US"/>
            </a:defPPr>
            <a:lvl1pPr marL="0" algn="r"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42950" lvl="1" indent="-285750">
              <a:spcAft>
                <a:spcPts val="600"/>
              </a:spcAft>
              <a:buFont typeface="Wingdings" panose="05000000000000000000" pitchFamily="2" charset="2"/>
              <a:buChar char="q"/>
            </a:pPr>
            <a:r>
              <a:rPr lang="en-US" sz="2000" dirty="0"/>
              <a:t>Track edits</a:t>
            </a:r>
          </a:p>
          <a:p>
            <a:pPr marL="1147763" lvl="2" indent="-233363">
              <a:buFont typeface="Wingdings" panose="05000000000000000000" pitchFamily="2" charset="2"/>
              <a:buChar char="§"/>
            </a:pPr>
            <a:r>
              <a:rPr lang="en-US" dirty="0"/>
              <a:t>Adjust, undo, redo, or clear edits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Export text report for documenting edits</a:t>
            </a:r>
          </a:p>
          <a:p>
            <a:pPr marL="742950" lvl="1" indent="-285750">
              <a:buFont typeface="Wingdings" panose="05000000000000000000" pitchFamily="2" charset="2"/>
              <a:buChar char="q"/>
            </a:pPr>
            <a:endParaRPr lang="en-US" sz="2000" dirty="0"/>
          </a:p>
          <a:p>
            <a:pPr marL="742950" lvl="1" indent="-285750">
              <a:buFont typeface="Wingdings" panose="05000000000000000000" pitchFamily="2" charset="2"/>
              <a:buChar char="q"/>
            </a:pPr>
            <a:r>
              <a:rPr lang="en-US" sz="2000" dirty="0"/>
              <a:t>Export JSON script for importing and recreating edits later</a:t>
            </a:r>
          </a:p>
        </p:txBody>
      </p:sp>
      <p:sp>
        <p:nvSpPr>
          <p:cNvPr id="9" name="Title 8">
            <a:extLst>
              <a:ext uri="{FF2B5EF4-FFF2-40B4-BE49-F238E27FC236}">
                <a16:creationId xmlns:a16="http://schemas.microsoft.com/office/drawing/2014/main" id="{3C2B77B8-78A8-7894-F181-513F8B909C6D}"/>
              </a:ext>
            </a:extLst>
          </p:cNvPr>
          <p:cNvSpPr>
            <a:spLocks noGrp="1"/>
          </p:cNvSpPr>
          <p:nvPr>
            <p:ph type="title"/>
          </p:nvPr>
        </p:nvSpPr>
        <p:spPr/>
        <p:txBody>
          <a:bodyPr/>
          <a:lstStyle/>
          <a:p>
            <a:r>
              <a:rPr lang="en-US" dirty="0"/>
              <a:t>HEC-</a:t>
            </a:r>
            <a:r>
              <a:rPr lang="en-US" dirty="0" err="1"/>
              <a:t>MetVue</a:t>
            </a:r>
            <a:r>
              <a:rPr lang="en-US" dirty="0"/>
              <a:t> Edits Tracker Tool</a:t>
            </a:r>
          </a:p>
        </p:txBody>
      </p:sp>
      <p:pic>
        <p:nvPicPr>
          <p:cNvPr id="2" name="Picture 2">
            <a:extLst>
              <a:ext uri="{FF2B5EF4-FFF2-40B4-BE49-F238E27FC236}">
                <a16:creationId xmlns:a16="http://schemas.microsoft.com/office/drawing/2014/main" id="{5E517CDF-2FA1-CC6E-E854-1D282B4B70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827" y="2089232"/>
            <a:ext cx="5772934" cy="31632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CF0DF7D-FF63-39BA-04F9-80AC4E3805D8}"/>
              </a:ext>
            </a:extLst>
          </p:cNvPr>
          <p:cNvPicPr>
            <a:picLocks noChangeAspect="1"/>
          </p:cNvPicPr>
          <p:nvPr/>
        </p:nvPicPr>
        <p:blipFill>
          <a:blip r:embed="rId3"/>
          <a:stretch>
            <a:fillRect/>
          </a:stretch>
        </p:blipFill>
        <p:spPr>
          <a:xfrm>
            <a:off x="165176" y="1900435"/>
            <a:ext cx="4268489" cy="1112890"/>
          </a:xfrm>
          <a:prstGeom prst="rect">
            <a:avLst/>
          </a:prstGeom>
          <a:ln>
            <a:noFill/>
          </a:ln>
          <a:effectLst>
            <a:outerShdw blurRad="292100" dist="139700" dir="2700000" algn="tl" rotWithShape="0">
              <a:srgbClr val="333333">
                <a:alpha val="65000"/>
              </a:srgbClr>
            </a:outerShdw>
          </a:effectLst>
        </p:spPr>
      </p:pic>
      <p:pic>
        <p:nvPicPr>
          <p:cNvPr id="4" name="Content Placeholder 11">
            <a:extLst>
              <a:ext uri="{FF2B5EF4-FFF2-40B4-BE49-F238E27FC236}">
                <a16:creationId xmlns:a16="http://schemas.microsoft.com/office/drawing/2014/main" id="{1CC17F51-83E3-C555-E524-AC52C1CB62AF}"/>
              </a:ext>
            </a:extLst>
          </p:cNvPr>
          <p:cNvPicPr>
            <a:picLocks noChangeAspect="1"/>
          </p:cNvPicPr>
          <p:nvPr/>
        </p:nvPicPr>
        <p:blipFill>
          <a:blip r:embed="rId4"/>
          <a:stretch>
            <a:fillRect/>
          </a:stretch>
        </p:blipFill>
        <p:spPr bwMode="auto">
          <a:xfrm>
            <a:off x="1503102" y="265795"/>
            <a:ext cx="559291" cy="559292"/>
          </a:xfrm>
          <a:prstGeom prst="roundRect">
            <a:avLst>
              <a:gd name="adj" fmla="val 16667"/>
            </a:avLst>
          </a:prstGeom>
          <a:solidFill>
            <a:schemeClr val="accent1">
              <a:tint val="40000"/>
              <a:hueOff val="0"/>
              <a:satOff val="0"/>
              <a:lumOff val="0"/>
            </a:schemeClr>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87615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HEC-HMS Enhancements </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pic>
        <p:nvPicPr>
          <p:cNvPr id="4" name="Picture 3" descr="A map of the world&#10;&#10;Description automatically generated with low confidence">
            <a:extLst>
              <a:ext uri="{FF2B5EF4-FFF2-40B4-BE49-F238E27FC236}">
                <a16:creationId xmlns:a16="http://schemas.microsoft.com/office/drawing/2014/main" id="{F410CA03-2A69-DDF7-A0E0-1E9C8CD09FF2}"/>
              </a:ext>
            </a:extLst>
          </p:cNvPr>
          <p:cNvPicPr>
            <a:picLocks noChangeAspect="1"/>
          </p:cNvPicPr>
          <p:nvPr/>
        </p:nvPicPr>
        <p:blipFill>
          <a:blip r:embed="rId3"/>
          <a:stretch>
            <a:fillRect/>
          </a:stretch>
        </p:blipFill>
        <p:spPr>
          <a:xfrm>
            <a:off x="920562" y="1330036"/>
            <a:ext cx="3644182" cy="5169192"/>
          </a:xfrm>
          <a:prstGeom prst="rect">
            <a:avLst/>
          </a:prstGeom>
          <a:ln>
            <a:solidFill>
              <a:schemeClr val="tx1"/>
            </a:solidFill>
          </a:ln>
        </p:spPr>
      </p:pic>
      <p:pic>
        <p:nvPicPr>
          <p:cNvPr id="2" name="Picture 2">
            <a:extLst>
              <a:ext uri="{FF2B5EF4-FFF2-40B4-BE49-F238E27FC236}">
                <a16:creationId xmlns:a16="http://schemas.microsoft.com/office/drawing/2014/main" id="{69223ECB-A921-2318-D2FB-CC1403CA20C3}"/>
              </a:ext>
            </a:extLst>
          </p:cNvPr>
          <p:cNvPicPr>
            <a:picLocks noChangeAspect="1" noChangeArrowheads="1"/>
          </p:cNvPicPr>
          <p:nvPr/>
        </p:nvPicPr>
        <p:blipFill>
          <a:blip r:embed="rId4" cstate="print"/>
          <a:srcRect/>
          <a:stretch>
            <a:fillRect/>
          </a:stretch>
        </p:blipFill>
        <p:spPr bwMode="auto">
          <a:xfrm>
            <a:off x="2281967" y="223499"/>
            <a:ext cx="611359" cy="6113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ontent Placeholder 2">
            <a:extLst>
              <a:ext uri="{FF2B5EF4-FFF2-40B4-BE49-F238E27FC236}">
                <a16:creationId xmlns:a16="http://schemas.microsoft.com/office/drawing/2014/main" id="{085B2500-9717-71D9-C5BB-8895848061A6}"/>
              </a:ext>
            </a:extLst>
          </p:cNvPr>
          <p:cNvSpPr txBox="1">
            <a:spLocks/>
          </p:cNvSpPr>
          <p:nvPr/>
        </p:nvSpPr>
        <p:spPr>
          <a:xfrm>
            <a:off x="5541699" y="1330036"/>
            <a:ext cx="5961413" cy="5299364"/>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342900" indent="-342900">
              <a:spcAft>
                <a:spcPts val="600"/>
              </a:spcAft>
              <a:buFont typeface="Wingdings" panose="05000000000000000000" pitchFamily="2" charset="2"/>
              <a:buChar char="q"/>
            </a:pPr>
            <a:r>
              <a:rPr lang="en-US" dirty="0"/>
              <a:t>Improved terrain data management</a:t>
            </a:r>
          </a:p>
          <a:p>
            <a:pPr marL="573088" lvl="1" indent="-228600">
              <a:spcAft>
                <a:spcPts val="600"/>
              </a:spcAft>
              <a:buFont typeface="Wingdings" panose="05000000000000000000" pitchFamily="2" charset="2"/>
              <a:buChar char="§"/>
            </a:pPr>
            <a:r>
              <a:rPr lang="en-US" sz="1800" dirty="0"/>
              <a:t>Single terrain file association with all basin models</a:t>
            </a:r>
          </a:p>
          <a:p>
            <a:pPr marL="342900" indent="-342900">
              <a:spcAft>
                <a:spcPts val="600"/>
              </a:spcAft>
              <a:buFont typeface="Wingdings" panose="05000000000000000000" pitchFamily="2" charset="2"/>
              <a:buChar char="q"/>
            </a:pPr>
            <a:r>
              <a:rPr lang="en-US" dirty="0"/>
              <a:t>New infiltration method</a:t>
            </a:r>
          </a:p>
          <a:p>
            <a:pPr marL="573088" lvl="1" indent="-231775">
              <a:spcAft>
                <a:spcPts val="600"/>
              </a:spcAft>
              <a:buFont typeface="Wingdings" panose="05000000000000000000" pitchFamily="2" charset="2"/>
              <a:buChar char="§"/>
            </a:pPr>
            <a:r>
              <a:rPr lang="en-US" sz="1800" dirty="0"/>
              <a:t>Linear Deficit and Constant Loss</a:t>
            </a:r>
          </a:p>
          <a:p>
            <a:pPr marL="342900" indent="-342900">
              <a:spcAft>
                <a:spcPts val="600"/>
              </a:spcAft>
              <a:buFont typeface="Wingdings" panose="05000000000000000000" pitchFamily="2" charset="2"/>
              <a:buChar char="q"/>
            </a:pPr>
            <a:r>
              <a:rPr lang="en-US" dirty="0"/>
              <a:t>Variable </a:t>
            </a:r>
            <a:r>
              <a:rPr lang="en-US" dirty="0" err="1"/>
              <a:t>ModClark</a:t>
            </a:r>
            <a:r>
              <a:rPr lang="en-US" dirty="0"/>
              <a:t> options</a:t>
            </a:r>
          </a:p>
          <a:p>
            <a:pPr marL="342900" indent="-342900">
              <a:spcAft>
                <a:spcPts val="600"/>
              </a:spcAft>
              <a:buFont typeface="Wingdings" panose="05000000000000000000" pitchFamily="2" charset="2"/>
              <a:buChar char="q"/>
            </a:pPr>
            <a:r>
              <a:rPr lang="en-US" dirty="0"/>
              <a:t>“Default Values” and “Constant Value” are available for initializing gridded temperature index snow method</a:t>
            </a:r>
          </a:p>
        </p:txBody>
      </p:sp>
      <p:pic>
        <p:nvPicPr>
          <p:cNvPr id="10" name="Picture 9" descr="Example of dropdown menu demonstrating new options.">
            <a:extLst>
              <a:ext uri="{FF2B5EF4-FFF2-40B4-BE49-F238E27FC236}">
                <a16:creationId xmlns:a16="http://schemas.microsoft.com/office/drawing/2014/main" id="{30B802D8-ECF2-A0DE-E401-34E69021B53F}"/>
              </a:ext>
            </a:extLst>
          </p:cNvPr>
          <p:cNvPicPr>
            <a:picLocks noChangeAspect="1"/>
          </p:cNvPicPr>
          <p:nvPr/>
        </p:nvPicPr>
        <p:blipFill>
          <a:blip r:embed="rId5"/>
          <a:stretch>
            <a:fillRect/>
          </a:stretch>
        </p:blipFill>
        <p:spPr>
          <a:xfrm>
            <a:off x="5893769" y="4443381"/>
            <a:ext cx="5257272" cy="2095149"/>
          </a:xfrm>
          <a:prstGeom prst="rect">
            <a:avLst/>
          </a:prstGeom>
        </p:spPr>
      </p:pic>
    </p:spTree>
    <p:extLst>
      <p:ext uri="{BB962C8B-B14F-4D97-AF65-F5344CB8AC3E}">
        <p14:creationId xmlns:p14="http://schemas.microsoft.com/office/powerpoint/2010/main" val="2694968022"/>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elements/1.1/"/>
    <ds:schemaRef ds:uri="http://schemas.microsoft.com/office/2006/documentManagement/types"/>
    <ds:schemaRef ds:uri="18f88ba2-4714-4ce4-8806-1d85d427829f"/>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28436</TotalTime>
  <Words>387</Words>
  <Application>Microsoft Office PowerPoint</Application>
  <PresentationFormat>Widescreen</PresentationFormat>
  <Paragraphs>126</Paragraphs>
  <Slides>12</Slides>
  <Notes>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Arial</vt:lpstr>
      <vt:lpstr>Calibri</vt:lpstr>
      <vt:lpstr>Wingdings</vt:lpstr>
      <vt:lpstr>1_HEC</vt:lpstr>
      <vt:lpstr>2_IWR-HEC</vt:lpstr>
      <vt:lpstr>3_Army</vt:lpstr>
      <vt:lpstr>CWMS  New &amp; upcoming Features</vt:lpstr>
      <vt:lpstr>Outline</vt:lpstr>
      <vt:lpstr>HEC-MetVue Enhancements</vt:lpstr>
      <vt:lpstr>HEC-MetVue Cumulus Plugin</vt:lpstr>
      <vt:lpstr>HEC-MetVue Zone Creation Editor</vt:lpstr>
      <vt:lpstr>HEC-MetVue Zonal Adjustments Editor</vt:lpstr>
      <vt:lpstr>HEC-MetVue Temporal Editing of Grids Dynamic Time Window Scanning Tool</vt:lpstr>
      <vt:lpstr>HEC-MetVue Edits Tracker Tool</vt:lpstr>
      <vt:lpstr>HEC-HMS Enhancements </vt:lpstr>
      <vt:lpstr>HEC-FIA Enhancements  </vt:lpstr>
      <vt:lpstr>Cloud Migration</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Hanbali, Fauwaz U CIV USARMY CEIWR (USA)</cp:lastModifiedBy>
  <cp:revision>673</cp:revision>
  <cp:lastPrinted>2025-02-28T13:43:53Z</cp:lastPrinted>
  <dcterms:created xsi:type="dcterms:W3CDTF">2017-02-20T05:10:01Z</dcterms:created>
  <dcterms:modified xsi:type="dcterms:W3CDTF">2025-02-28T16:00:39Z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