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2.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media/image11.jp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6" r:id="rId4"/>
    <p:sldMasterId id="2147484142" r:id="rId5"/>
    <p:sldMasterId id="2147484175" r:id="rId6"/>
  </p:sldMasterIdLst>
  <p:notesMasterIdLst>
    <p:notesMasterId r:id="rId13"/>
  </p:notesMasterIdLst>
  <p:handoutMasterIdLst>
    <p:handoutMasterId r:id="rId14"/>
  </p:handoutMasterIdLst>
  <p:sldIdLst>
    <p:sldId id="847" r:id="rId7"/>
    <p:sldId id="949" r:id="rId8"/>
    <p:sldId id="951" r:id="rId9"/>
    <p:sldId id="957" r:id="rId10"/>
    <p:sldId id="591" r:id="rId11"/>
    <p:sldId id="530"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69"/>
    <a:srgbClr val="009E5E"/>
    <a:srgbClr val="00DA82"/>
    <a:srgbClr val="588824"/>
    <a:srgbClr val="49701E"/>
    <a:srgbClr val="7ABC32"/>
    <a:srgbClr val="00FF99"/>
    <a:srgbClr val="81ABFF"/>
    <a:srgbClr val="00FF00"/>
    <a:srgbClr val="004EEA"/>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4978" autoAdjust="0"/>
    <p:restoredTop sz="90578" autoAdjust="0"/>
  </p:normalViewPr>
  <p:slideViewPr>
    <p:cSldViewPr snapToGrid="0">
      <p:cViewPr varScale="1">
        <p:scale>
          <a:sx n="140" d="100"/>
          <a:sy n="140" d="100"/>
        </p:scale>
        <p:origin x="1020" y="108"/>
      </p:cViewPr>
      <p:guideLst>
        <p:guide orient="horz" pos="4176"/>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120" d="100"/>
          <a:sy n="120" d="100"/>
        </p:scale>
        <p:origin x="4104"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4.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2/28/2025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2/28/2025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1</a:t>
            </a:fld>
            <a:endParaRPr lang="en-US"/>
          </a:p>
        </p:txBody>
      </p:sp>
    </p:spTree>
    <p:extLst>
      <p:ext uri="{BB962C8B-B14F-4D97-AF65-F5344CB8AC3E}">
        <p14:creationId xmlns:p14="http://schemas.microsoft.com/office/powerpoint/2010/main" val="948940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a:p>
        </p:txBody>
      </p:sp>
    </p:spTree>
    <p:extLst>
      <p:ext uri="{BB962C8B-B14F-4D97-AF65-F5344CB8AC3E}">
        <p14:creationId xmlns:p14="http://schemas.microsoft.com/office/powerpoint/2010/main" val="178129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a:p>
        </p:txBody>
      </p:sp>
    </p:spTree>
    <p:extLst>
      <p:ext uri="{BB962C8B-B14F-4D97-AF65-F5344CB8AC3E}">
        <p14:creationId xmlns:p14="http://schemas.microsoft.com/office/powerpoint/2010/main" val="1447025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a:p>
        </p:txBody>
      </p:sp>
    </p:spTree>
    <p:extLst>
      <p:ext uri="{BB962C8B-B14F-4D97-AF65-F5344CB8AC3E}">
        <p14:creationId xmlns:p14="http://schemas.microsoft.com/office/powerpoint/2010/main" val="3261202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6</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a:prstGeom prst="rect">
            <a:avLst/>
          </a:prstGeo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166008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350666C-2B6D-BA1F-B88F-A1D3AD65B90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55605896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4D5672-39FC-28F5-5FCF-8890F088A258}"/>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678476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081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7CFD5A15-995A-9901-025D-A87201E6F65A}"/>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361481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5924496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2_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ECF1D58D-6EB5-EA20-2388-86437322FCA7}"/>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E24B4BB2-D2D9-C03B-EBBA-5C69B7D0D4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559635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84743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4129028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4006240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F0B416B8-CE30-5FF1-A969-69049684C26B}"/>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BAB85E1D-E929-EAB7-4B14-51CEC083DF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28789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a:prstGeom prst="rect">
            <a:avLst/>
          </a:prstGeo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8FA8B7F1-1B6A-506A-1495-BD1EE9F572F1}"/>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235701863"/>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995322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055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prstGeom prst="rect">
            <a:avLst/>
          </a:prstGeo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552424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8542360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prstGeom prst="rect">
            <a:avLst/>
          </a:prstGeo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14682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prstGeom prst="rect">
            <a:avLst/>
          </a:prstGeo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2682605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9285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62353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prstGeom prst="rect">
            <a:avLst/>
          </a:prstGeo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744132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prstGeom prst="rect">
            <a:avLst/>
          </a:prstGeo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prstGeom prst="rect">
            <a:avLst/>
          </a:prstGeo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prstGeom prst="rect">
            <a:avLst/>
          </a:prstGeo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37278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a:prstGeom prst="rect">
            <a:avLst/>
          </a:prstGeo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B3DA0CE2-780B-2D2E-AF97-EBDDDF3C5D4E}"/>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5063234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574105653"/>
      </p:ext>
    </p:extLst>
  </p:cSld>
  <p:clrMapOvr>
    <a:masterClrMapping/>
  </p:clrMapOvr>
  <p:transitio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
        <p:nvSpPr>
          <p:cNvPr id="6" name="Title 1">
            <a:extLst>
              <a:ext uri="{FF2B5EF4-FFF2-40B4-BE49-F238E27FC236}">
                <a16:creationId xmlns:a16="http://schemas.microsoft.com/office/drawing/2014/main" id="{272BCB52-F0D9-3D2D-BE86-E945CD46CCAB}"/>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830637864"/>
      </p:ext>
    </p:extLst>
  </p:cSld>
  <p:clrMapOvr>
    <a:masterClrMapping/>
  </p:clrMapOvr>
  <p:transitio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812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42830881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
        <p:nvSpPr>
          <p:cNvPr id="2" name="Content Placeholder 10">
            <a:extLst>
              <a:ext uri="{FF2B5EF4-FFF2-40B4-BE49-F238E27FC236}">
                <a16:creationId xmlns:a16="http://schemas.microsoft.com/office/drawing/2014/main" id="{3C8BA5AF-2AE7-B7A7-65E5-9514F1C6B81B}"/>
              </a:ext>
            </a:extLst>
          </p:cNvPr>
          <p:cNvSpPr>
            <a:spLocks noGrp="1"/>
          </p:cNvSpPr>
          <p:nvPr>
            <p:ph sz="quarter" idx="2"/>
          </p:nvPr>
        </p:nvSpPr>
        <p:spPr>
          <a:xfrm>
            <a:off x="812800" y="2438400"/>
            <a:ext cx="5181600" cy="3581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12">
            <a:extLst>
              <a:ext uri="{FF2B5EF4-FFF2-40B4-BE49-F238E27FC236}">
                <a16:creationId xmlns:a16="http://schemas.microsoft.com/office/drawing/2014/main" id="{DB2B0402-E0E7-4B0C-F287-F3D4B5C9EA6C}"/>
              </a:ext>
            </a:extLst>
          </p:cNvPr>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35515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29936543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45327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52133664"/>
      </p:ext>
    </p:extLst>
  </p:cSld>
  <p:clrMapOvr>
    <a:masterClrMapping/>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8972840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0863827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2060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hasCustomPrompt="1"/>
          </p:nvPr>
        </p:nvSpPr>
        <p:spPr>
          <a:xfrm>
            <a:off x="266700"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3" name="Title 1">
            <a:extLst>
              <a:ext uri="{FF2B5EF4-FFF2-40B4-BE49-F238E27FC236}">
                <a16:creationId xmlns:a16="http://schemas.microsoft.com/office/drawing/2014/main" id="{079F4FF3-9BD5-5297-D6BA-73BCBC9E2AC7}"/>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3493160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5514570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10486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9803933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1606255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5028311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650279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368352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2799714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484358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893361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59A9318-044B-AE0A-A3D9-E656B5CDAF42}"/>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383191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13036984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1877448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6267960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7592547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2278806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85183205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8982477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38649499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62953797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230234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984AAD54-B454-882C-6632-FAEF13548575}"/>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08271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2016498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0021136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053750039"/>
      </p:ext>
    </p:extLst>
  </p:cSld>
  <p:clrMapOvr>
    <a:masterClrMapping/>
  </p:clrMapOvr>
  <p:transition advClick="0"/>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599811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25284350"/>
      </p:ext>
    </p:extLst>
  </p:cSld>
  <p:clrMapOvr>
    <a:masterClrMapping/>
  </p:clrMapOvr>
  <p:extLst>
    <p:ext uri="{DCECCB84-F9BA-43D5-87BE-67443E8EF086}">
      <p15:sldGuideLst xmlns:p15="http://schemas.microsoft.com/office/powerpoint/2012/main"/>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0420212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67648930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445054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4528186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033345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0E7962D0-F76A-20E1-FB8C-B47BCB812FC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2573149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6966383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8144153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2424360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867995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16948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066816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19959448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38318847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63642878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5312188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90BA67D0-A984-B529-1F2E-09815E9F6D50}"/>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82156349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8597962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6496363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63991500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82908274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0924790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8117064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9453637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7244670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7259276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86192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20D7F809-6956-8D6E-7527-9F0BA5A9F1B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95954034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656096819"/>
      </p:ext>
    </p:extLst>
  </p:cSld>
  <p:clrMapOvr>
    <a:masterClrMapping/>
  </p:clrMapOvr>
  <p:transition advClick="0"/>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513125-9FD5-4753-BAC4-EAF3FC8F55B8}" type="slidenum">
              <a:rPr lang="en-US"/>
              <a:pPr>
                <a:defRPr/>
              </a:pPr>
              <a:t>‹#›</a:t>
            </a:fld>
            <a:endParaRPr lang="en-US"/>
          </a:p>
        </p:txBody>
      </p:sp>
    </p:spTree>
    <p:extLst>
      <p:ext uri="{BB962C8B-B14F-4D97-AF65-F5344CB8AC3E}">
        <p14:creationId xmlns:p14="http://schemas.microsoft.com/office/powerpoint/2010/main" val="113923609"/>
      </p:ext>
    </p:extLst>
  </p:cSld>
  <p:clrMapOvr>
    <a:masterClrMapping/>
  </p:clrMapOvr>
  <p:transition advClick="0"/>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209397705"/>
      </p:ext>
    </p:extLst>
  </p:cSld>
  <p:clrMapOvr>
    <a:masterClrMapping/>
  </p:clrMapOvr>
  <p:transition advClick="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2.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7.xml"/><Relationship Id="rId18" Type="http://schemas.openxmlformats.org/officeDocument/2006/relationships/slideLayout" Target="../slideLayouts/slideLayout52.xml"/><Relationship Id="rId26" Type="http://schemas.openxmlformats.org/officeDocument/2006/relationships/slideLayout" Target="../slideLayouts/slideLayout60.xml"/><Relationship Id="rId3" Type="http://schemas.openxmlformats.org/officeDocument/2006/relationships/slideLayout" Target="../slideLayouts/slideLayout37.xml"/><Relationship Id="rId21" Type="http://schemas.openxmlformats.org/officeDocument/2006/relationships/slideLayout" Target="../slideLayouts/slideLayout55.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5" Type="http://schemas.openxmlformats.org/officeDocument/2006/relationships/slideLayout" Target="../slideLayouts/slideLayout59.xml"/><Relationship Id="rId33" Type="http://schemas.openxmlformats.org/officeDocument/2006/relationships/image" Target="../media/image6.png"/><Relationship Id="rId2" Type="http://schemas.openxmlformats.org/officeDocument/2006/relationships/slideLayout" Target="../slideLayouts/slideLayout36.xml"/><Relationship Id="rId16" Type="http://schemas.openxmlformats.org/officeDocument/2006/relationships/slideLayout" Target="../slideLayouts/slideLayout50.xml"/><Relationship Id="rId20" Type="http://schemas.openxmlformats.org/officeDocument/2006/relationships/slideLayout" Target="../slideLayouts/slideLayout54.xml"/><Relationship Id="rId29" Type="http://schemas.openxmlformats.org/officeDocument/2006/relationships/theme" Target="../theme/theme2.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24" Type="http://schemas.openxmlformats.org/officeDocument/2006/relationships/slideLayout" Target="../slideLayouts/slideLayout58.xml"/><Relationship Id="rId32" Type="http://schemas.openxmlformats.org/officeDocument/2006/relationships/image" Target="../media/image5.png"/><Relationship Id="rId5" Type="http://schemas.openxmlformats.org/officeDocument/2006/relationships/slideLayout" Target="../slideLayouts/slideLayout39.xml"/><Relationship Id="rId15" Type="http://schemas.openxmlformats.org/officeDocument/2006/relationships/slideLayout" Target="../slideLayouts/slideLayout49.xml"/><Relationship Id="rId23" Type="http://schemas.openxmlformats.org/officeDocument/2006/relationships/slideLayout" Target="../slideLayouts/slideLayout57.xml"/><Relationship Id="rId28" Type="http://schemas.openxmlformats.org/officeDocument/2006/relationships/slideLayout" Target="../slideLayouts/slideLayout62.xml"/><Relationship Id="rId10" Type="http://schemas.openxmlformats.org/officeDocument/2006/relationships/slideLayout" Target="../slideLayouts/slideLayout44.xml"/><Relationship Id="rId19" Type="http://schemas.openxmlformats.org/officeDocument/2006/relationships/slideLayout" Target="../slideLayouts/slideLayout53.xml"/><Relationship Id="rId31" Type="http://schemas.openxmlformats.org/officeDocument/2006/relationships/image" Target="../media/image8.png"/><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 Id="rId22" Type="http://schemas.openxmlformats.org/officeDocument/2006/relationships/slideLayout" Target="../slideLayouts/slideLayout56.xml"/><Relationship Id="rId27" Type="http://schemas.openxmlformats.org/officeDocument/2006/relationships/slideLayout" Target="../slideLayouts/slideLayout61.xml"/><Relationship Id="rId30" Type="http://schemas.openxmlformats.org/officeDocument/2006/relationships/image" Target="../media/image7.png"/><Relationship Id="rId8" Type="http://schemas.openxmlformats.org/officeDocument/2006/relationships/slideLayout" Target="../slideLayouts/slideLayout42.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5.xml"/><Relationship Id="rId18" Type="http://schemas.openxmlformats.org/officeDocument/2006/relationships/slideLayout" Target="../slideLayouts/slideLayout80.xml"/><Relationship Id="rId26" Type="http://schemas.openxmlformats.org/officeDocument/2006/relationships/slideLayout" Target="../slideLayouts/slideLayout88.xml"/><Relationship Id="rId3" Type="http://schemas.openxmlformats.org/officeDocument/2006/relationships/slideLayout" Target="../slideLayouts/slideLayout65.xml"/><Relationship Id="rId21" Type="http://schemas.openxmlformats.org/officeDocument/2006/relationships/slideLayout" Target="../slideLayouts/slideLayout83.xml"/><Relationship Id="rId7" Type="http://schemas.openxmlformats.org/officeDocument/2006/relationships/slideLayout" Target="../slideLayouts/slideLayout69.xml"/><Relationship Id="rId12" Type="http://schemas.openxmlformats.org/officeDocument/2006/relationships/slideLayout" Target="../slideLayouts/slideLayout74.xml"/><Relationship Id="rId17" Type="http://schemas.openxmlformats.org/officeDocument/2006/relationships/slideLayout" Target="../slideLayouts/slideLayout79.xml"/><Relationship Id="rId25" Type="http://schemas.openxmlformats.org/officeDocument/2006/relationships/slideLayout" Target="../slideLayouts/slideLayout87.xml"/><Relationship Id="rId33" Type="http://schemas.openxmlformats.org/officeDocument/2006/relationships/image" Target="../media/image8.png"/><Relationship Id="rId2" Type="http://schemas.openxmlformats.org/officeDocument/2006/relationships/slideLayout" Target="../slideLayouts/slideLayout64.xml"/><Relationship Id="rId16" Type="http://schemas.openxmlformats.org/officeDocument/2006/relationships/slideLayout" Target="../slideLayouts/slideLayout78.xml"/><Relationship Id="rId20" Type="http://schemas.openxmlformats.org/officeDocument/2006/relationships/slideLayout" Target="../slideLayouts/slideLayout82.xml"/><Relationship Id="rId29" Type="http://schemas.openxmlformats.org/officeDocument/2006/relationships/slideLayout" Target="../slideLayouts/slideLayout91.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24" Type="http://schemas.openxmlformats.org/officeDocument/2006/relationships/slideLayout" Target="../slideLayouts/slideLayout86.xml"/><Relationship Id="rId32" Type="http://schemas.openxmlformats.org/officeDocument/2006/relationships/image" Target="../media/image7.png"/><Relationship Id="rId5" Type="http://schemas.openxmlformats.org/officeDocument/2006/relationships/slideLayout" Target="../slideLayouts/slideLayout67.xml"/><Relationship Id="rId15" Type="http://schemas.openxmlformats.org/officeDocument/2006/relationships/slideLayout" Target="../slideLayouts/slideLayout77.xml"/><Relationship Id="rId23" Type="http://schemas.openxmlformats.org/officeDocument/2006/relationships/slideLayout" Target="../slideLayouts/slideLayout85.xml"/><Relationship Id="rId28" Type="http://schemas.openxmlformats.org/officeDocument/2006/relationships/slideLayout" Target="../slideLayouts/slideLayout90.xml"/><Relationship Id="rId10" Type="http://schemas.openxmlformats.org/officeDocument/2006/relationships/slideLayout" Target="../slideLayouts/slideLayout72.xml"/><Relationship Id="rId19" Type="http://schemas.openxmlformats.org/officeDocument/2006/relationships/slideLayout" Target="../slideLayouts/slideLayout81.xml"/><Relationship Id="rId31" Type="http://schemas.openxmlformats.org/officeDocument/2006/relationships/theme" Target="../theme/theme3.xml"/><Relationship Id="rId4" Type="http://schemas.openxmlformats.org/officeDocument/2006/relationships/slideLayout" Target="../slideLayouts/slideLayout66.xml"/><Relationship Id="rId9" Type="http://schemas.openxmlformats.org/officeDocument/2006/relationships/slideLayout" Target="../slideLayouts/slideLayout71.xml"/><Relationship Id="rId14" Type="http://schemas.openxmlformats.org/officeDocument/2006/relationships/slideLayout" Target="../slideLayouts/slideLayout76.xml"/><Relationship Id="rId22" Type="http://schemas.openxmlformats.org/officeDocument/2006/relationships/slideLayout" Target="../slideLayouts/slideLayout84.xml"/><Relationship Id="rId27" Type="http://schemas.openxmlformats.org/officeDocument/2006/relationships/slideLayout" Target="../slideLayouts/slideLayout89.xml"/><Relationship Id="rId30" Type="http://schemas.openxmlformats.org/officeDocument/2006/relationships/slideLayout" Target="../slideLayouts/slideLayout92.xml"/><Relationship Id="rId8"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81E96D5B-999D-A1FD-F4CB-555327AA841D}"/>
              </a:ext>
            </a:extLst>
          </p:cNvPr>
          <p:cNvSpPr>
            <a:spLocks noGrp="1"/>
          </p:cNvSpPr>
          <p:nvPr>
            <p:ph type="title"/>
          </p:nvPr>
        </p:nvSpPr>
        <p:spPr bwMode="auto">
          <a:xfrm>
            <a:off x="1215066" y="128981"/>
            <a:ext cx="9688723"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6" name="Page No.">
            <a:extLst>
              <a:ext uri="{FF2B5EF4-FFF2-40B4-BE49-F238E27FC236}">
                <a16:creationId xmlns:a16="http://schemas.microsoft.com/office/drawing/2014/main" id="{25EFCB9D-57BC-9BE7-B2B8-6036CCAEE1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7" name="Corps Logo" descr="A red and white sign&#10;&#10;Description automatically generated with medium confidence">
            <a:extLst>
              <a:ext uri="{FF2B5EF4-FFF2-40B4-BE49-F238E27FC236}">
                <a16:creationId xmlns:a16="http://schemas.microsoft.com/office/drawing/2014/main" id="{B8395AAD-13E1-50E4-7F40-A84DED225430}"/>
              </a:ext>
            </a:extLst>
          </p:cNvPr>
          <p:cNvPicPr>
            <a:picLocks noChangeAspect="1"/>
          </p:cNvPicPr>
          <p:nvPr userDrawn="1"/>
        </p:nvPicPr>
        <p:blipFill>
          <a:blip r:embed="rId36"/>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AE90C7AB-2E8B-8CC1-9CA9-A1C10CBEA247}"/>
              </a:ext>
            </a:extLst>
          </p:cNvPr>
          <p:cNvPicPr>
            <a:picLocks noChangeAspect="1"/>
          </p:cNvPicPr>
          <p:nvPr userDrawn="1"/>
        </p:nvPicPr>
        <p:blipFill>
          <a:blip r:embed="rId37"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
        <p:nvSpPr>
          <p:cNvPr id="14" name="Rectangle: Rounded Corners 13">
            <a:extLst>
              <a:ext uri="{FF2B5EF4-FFF2-40B4-BE49-F238E27FC236}">
                <a16:creationId xmlns:a16="http://schemas.microsoft.com/office/drawing/2014/main" id="{5C12D4A1-9B0E-DD3E-160B-7A8B0FFEC895}"/>
              </a:ext>
            </a:extLst>
          </p:cNvPr>
          <p:cNvSpPr/>
          <p:nvPr userDrawn="1"/>
        </p:nvSpPr>
        <p:spPr>
          <a:xfrm>
            <a:off x="1215066" y="971425"/>
            <a:ext cx="9688723" cy="36576"/>
          </a:xfrm>
          <a:prstGeom prst="roundRect">
            <a:avLst/>
          </a:prstGeom>
          <a:gradFill flip="none" rotWithShape="1">
            <a:gsLst>
              <a:gs pos="30000">
                <a:schemeClr val="tx1"/>
              </a:gs>
              <a:gs pos="0">
                <a:schemeClr val="accent1">
                  <a:lumMod val="45000"/>
                  <a:lumOff val="55000"/>
                </a:schemeClr>
              </a:gs>
              <a:gs pos="100000">
                <a:schemeClr val="accent1">
                  <a:lumMod val="45000"/>
                  <a:lumOff val="55000"/>
                </a:schemeClr>
              </a:gs>
              <a:gs pos="70000">
                <a:schemeClr val="tx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11191386"/>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18" r:id="rId12"/>
    <p:sldLayoutId id="2147484219" r:id="rId13"/>
    <p:sldLayoutId id="2147484220" r:id="rId14"/>
    <p:sldLayoutId id="2147484236" r:id="rId15"/>
    <p:sldLayoutId id="2147484221" r:id="rId16"/>
    <p:sldLayoutId id="2147484222" r:id="rId17"/>
    <p:sldLayoutId id="2147484223" r:id="rId18"/>
    <p:sldLayoutId id="2147484237" r:id="rId19"/>
    <p:sldLayoutId id="2147484224" r:id="rId20"/>
    <p:sldLayoutId id="2147484225" r:id="rId21"/>
    <p:sldLayoutId id="2147484226" r:id="rId22"/>
    <p:sldLayoutId id="2147484227" r:id="rId23"/>
    <p:sldLayoutId id="2147484228" r:id="rId24"/>
    <p:sldLayoutId id="2147484229" r:id="rId25"/>
    <p:sldLayoutId id="2147484230" r:id="rId26"/>
    <p:sldLayoutId id="2147484231" r:id="rId27"/>
    <p:sldLayoutId id="2147484232" r:id="rId28"/>
    <p:sldLayoutId id="2147484233" r:id="rId29"/>
    <p:sldLayoutId id="2147484234" r:id="rId30"/>
    <p:sldLayoutId id="2147484235" r:id="rId31"/>
    <p:sldLayoutId id="2147484240" r:id="rId32"/>
    <p:sldLayoutId id="2147484241" r:id="rId33"/>
    <p:sldLayoutId id="2147484244" r:id="rId34"/>
  </p:sldLayoutIdLst>
  <p:hf sldNum="0" hdr="0"/>
  <p:txStyles>
    <p:titleStyle>
      <a:lvl1pPr algn="ctr"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0"/>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1"/>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2">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3"/>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1724591645"/>
      </p:ext>
    </p:extLst>
  </p:cSld>
  <p:clrMap bg1="lt1" tx1="dk1" bg2="lt2" tx2="dk2" accent1="accent1" accent2="accent2" accent3="accent3" accent4="accent4" accent5="accent5" accent6="accent6" hlink="hlink" folHlink="folHlink"/>
  <p:sldLayoutIdLst>
    <p:sldLayoutId id="2147484143" r:id="rId1"/>
    <p:sldLayoutId id="2147484146" r:id="rId2"/>
    <p:sldLayoutId id="2147484147" r:id="rId3"/>
    <p:sldLayoutId id="2147484148" r:id="rId4"/>
    <p:sldLayoutId id="2147484149" r:id="rId5"/>
    <p:sldLayoutId id="2147484150" r:id="rId6"/>
    <p:sldLayoutId id="2147484151" r:id="rId7"/>
    <p:sldLayoutId id="2147484152" r:id="rId8"/>
    <p:sldLayoutId id="2147484153" r:id="rId9"/>
    <p:sldLayoutId id="2147484154" r:id="rId10"/>
    <p:sldLayoutId id="2147484155" r:id="rId11"/>
    <p:sldLayoutId id="2147484156" r:id="rId12"/>
    <p:sldLayoutId id="2147484157" r:id="rId13"/>
    <p:sldLayoutId id="2147484158" r:id="rId14"/>
    <p:sldLayoutId id="2147484159" r:id="rId15"/>
    <p:sldLayoutId id="2147484160" r:id="rId16"/>
    <p:sldLayoutId id="2147484161" r:id="rId17"/>
    <p:sldLayoutId id="2147484162" r:id="rId18"/>
    <p:sldLayoutId id="2147484163" r:id="rId19"/>
    <p:sldLayoutId id="2147484164" r:id="rId20"/>
    <p:sldLayoutId id="2147484165" r:id="rId21"/>
    <p:sldLayoutId id="2147484166" r:id="rId22"/>
    <p:sldLayoutId id="2147484167" r:id="rId23"/>
    <p:sldLayoutId id="2147484168" r:id="rId24"/>
    <p:sldLayoutId id="2147484169" r:id="rId25"/>
    <p:sldLayoutId id="2147484170" r:id="rId26"/>
    <p:sldLayoutId id="2147484171" r:id="rId27"/>
    <p:sldLayoutId id="2147484172" r:id="rId28"/>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3"/>
          <a:srcRect/>
          <a:stretch/>
        </p:blipFill>
        <p:spPr>
          <a:xfrm>
            <a:off x="190500" y="86740"/>
            <a:ext cx="1970289" cy="874270"/>
          </a:xfrm>
          <a:prstGeom prst="rect">
            <a:avLst/>
          </a:prstGeom>
        </p:spPr>
      </p:pic>
    </p:spTree>
    <p:extLst>
      <p:ext uri="{BB962C8B-B14F-4D97-AF65-F5344CB8AC3E}">
        <p14:creationId xmlns:p14="http://schemas.microsoft.com/office/powerpoint/2010/main" val="2243080773"/>
      </p:ext>
    </p:extLst>
  </p:cSld>
  <p:clrMap bg1="lt1" tx1="dk1" bg2="lt2" tx2="dk2" accent1="accent1" accent2="accent2" accent3="accent3" accent4="accent4" accent5="accent5" accent6="accent6" hlink="hlink" folHlink="folHlink"/>
  <p:sldLayoutIdLst>
    <p:sldLayoutId id="2147484176"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 id="2147484187" r:id="rId12"/>
    <p:sldLayoutId id="2147484188" r:id="rId13"/>
    <p:sldLayoutId id="2147484189" r:id="rId14"/>
    <p:sldLayoutId id="2147484190" r:id="rId15"/>
    <p:sldLayoutId id="2147484191" r:id="rId16"/>
    <p:sldLayoutId id="2147484192" r:id="rId17"/>
    <p:sldLayoutId id="2147484193" r:id="rId18"/>
    <p:sldLayoutId id="2147484194" r:id="rId19"/>
    <p:sldLayoutId id="2147484195" r:id="rId20"/>
    <p:sldLayoutId id="2147484196" r:id="rId21"/>
    <p:sldLayoutId id="2147484197" r:id="rId22"/>
    <p:sldLayoutId id="2147484198" r:id="rId23"/>
    <p:sldLayoutId id="2147484199" r:id="rId24"/>
    <p:sldLayoutId id="2147484200" r:id="rId25"/>
    <p:sldLayoutId id="2147484201" r:id="rId26"/>
    <p:sldLayoutId id="2147484202" r:id="rId27"/>
    <p:sldLayoutId id="2147484203" r:id="rId28"/>
    <p:sldLayoutId id="2147484204" r:id="rId29"/>
    <p:sldLayoutId id="2147484205" r:id="rId30"/>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58.xml"/><Relationship Id="rId5" Type="http://schemas.openxmlformats.org/officeDocument/2006/relationships/image" Target="../media/image11.jp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g"/><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11.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slides/_rels/slide6.xml.rels><?xml version="1.0" encoding="UTF-8" standalone="yes"?>
<Relationships xmlns="http://schemas.openxmlformats.org/package/2006/relationships"><Relationship Id="rId3" Type="http://schemas.openxmlformats.org/officeDocument/2006/relationships/hyperlink" Target="https://usace.dps.mil/sites/KMP-WM/SitePages/Corps-Water-Management-System-(CWMS).aspx" TargetMode="External"/><Relationship Id="rId2" Type="http://schemas.openxmlformats.org/officeDocument/2006/relationships/notesSlide" Target="../notesSlides/notesSlide5.xml"/><Relationship Id="rId1" Type="http://schemas.openxmlformats.org/officeDocument/2006/relationships/slideLayout" Target="../slideLayouts/slideLayout21.xml"/><Relationship Id="rId6" Type="http://schemas.openxmlformats.org/officeDocument/2006/relationships/hyperlink" Target="https://dod.teams.microsoft.us/l/team/19%3Adod%3Adbd918be2e6b434a8520e65c78d55e21%40thread.skype/conversations?groupId=60a3bc99-ab46-4b3a-8690-198ec6cbced3&amp;tenantId=fc4d76ba-f17c-4c50-b9a7-8f3163d27582" TargetMode="External"/><Relationship Id="rId5" Type="http://schemas.openxmlformats.org/officeDocument/2006/relationships/hyperlink" Target="https://discourse.hecdev.net/c/cwms/5" TargetMode="External"/><Relationship Id="rId4" Type="http://schemas.openxmlformats.org/officeDocument/2006/relationships/hyperlink" Target="https://www.hec.usace.army.mil/confluence/cwmsdoc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a:xfrm>
            <a:off x="266700" y="260931"/>
            <a:ext cx="5821279" cy="1833340"/>
          </a:xfrm>
        </p:spPr>
        <p:txBody>
          <a:bodyPr/>
          <a:lstStyle/>
          <a:p>
            <a:pPr algn="ctr"/>
            <a:r>
              <a:rPr lang="en-US" sz="3600" dirty="0"/>
              <a:t>CWMS </a:t>
            </a:r>
            <a:br>
              <a:rPr lang="en-US" sz="3600" dirty="0"/>
            </a:br>
            <a:r>
              <a:rPr lang="en-US" sz="3600" dirty="0"/>
              <a:t>New &amp; upcoming Features</a:t>
            </a:r>
            <a:endParaRPr lang="en-US" sz="1600" dirty="0"/>
          </a:p>
        </p:txBody>
      </p:sp>
      <p:pic>
        <p:nvPicPr>
          <p:cNvPr id="17" name="Picture Placeholder 16" descr="Map&#10;&#10;Description automatically generated">
            <a:extLst>
              <a:ext uri="{FF2B5EF4-FFF2-40B4-BE49-F238E27FC236}">
                <a16:creationId xmlns:a16="http://schemas.microsoft.com/office/drawing/2014/main" id="{C4B429A1-F9FE-3EDE-566C-616C13A24832}"/>
              </a:ext>
            </a:extLst>
          </p:cNvPr>
          <p:cNvPicPr>
            <a:picLocks noGrp="1" noChangeAspect="1"/>
          </p:cNvPicPr>
          <p:nvPr>
            <p:ph type="pic" sz="quarter" idx="13"/>
          </p:nvPr>
        </p:nvPicPr>
        <p:blipFill rotWithShape="1">
          <a:blip r:embed="rId3"/>
          <a:srcRect t="232" b="232"/>
          <a:stretch/>
        </p:blipFill>
        <p:spPr>
          <a:prstGeom prst="rect">
            <a:avLst/>
          </a:prstGeom>
          <a:ln>
            <a:noFill/>
          </a:ln>
          <a:effectLst>
            <a:outerShdw blurRad="292100" dist="139700" dir="2700000" algn="tl" rotWithShape="0">
              <a:srgbClr val="333333">
                <a:alpha val="65000"/>
              </a:srgbClr>
            </a:outerShdw>
          </a:effectLst>
        </p:spPr>
      </p:pic>
      <p:pic>
        <p:nvPicPr>
          <p:cNvPr id="12" name="Picture Placeholder 11" descr="Map&#10;&#10;Description automatically generated">
            <a:extLst>
              <a:ext uri="{FF2B5EF4-FFF2-40B4-BE49-F238E27FC236}">
                <a16:creationId xmlns:a16="http://schemas.microsoft.com/office/drawing/2014/main" id="{79C25785-F61C-FE0D-3F91-67C70C308A2D}"/>
              </a:ext>
            </a:extLst>
          </p:cNvPr>
          <p:cNvPicPr>
            <a:picLocks noGrp="1" noChangeAspect="1"/>
          </p:cNvPicPr>
          <p:nvPr>
            <p:ph type="pic" sz="quarter" idx="15"/>
          </p:nvPr>
        </p:nvPicPr>
        <p:blipFill rotWithShape="1">
          <a:blip r:embed="rId4"/>
          <a:srcRect l="5272" r="5272"/>
          <a:stretch/>
        </p:blipFill>
        <p:spPr>
          <a:prstGeom prst="rect">
            <a:avLst/>
          </a:prstGeom>
          <a:ln>
            <a:noFill/>
          </a:ln>
          <a:effectLst>
            <a:outerShdw blurRad="292100" dist="139700" dir="2700000" algn="tl" rotWithShape="0">
              <a:srgbClr val="333333">
                <a:alpha val="65000"/>
              </a:srgbClr>
            </a:outerShdw>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a:xfrm>
            <a:off x="266700" y="2595714"/>
            <a:ext cx="5808663" cy="2985472"/>
          </a:xfrm>
        </p:spPr>
        <p:txBody>
          <a:bodyPr/>
          <a:lstStyle/>
          <a:p>
            <a:r>
              <a:rPr lang="en-US" sz="2400" b="1" dirty="0"/>
              <a:t>Fauwaz Hanbali</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5"/>
          <a:srcRect l="4446" t="2418" r="4446" b="2225"/>
          <a:stretch/>
        </p:blipFill>
        <p:spPr>
          <a:xfrm>
            <a:off x="5140944" y="3507454"/>
            <a:ext cx="3314700" cy="3093720"/>
          </a:xfrm>
          <a:prstGeom prst="rect">
            <a:avLst/>
          </a:prstGeom>
          <a:ln>
            <a:noFill/>
          </a:ln>
          <a:effectLst>
            <a:outerShdw blurRad="292100" dist="139700" dir="2700000" algn="tl" rotWithShape="0">
              <a:srgbClr val="333333">
                <a:alpha val="65000"/>
              </a:srgbClr>
            </a:outerShdw>
          </a:effectLst>
        </p:spPr>
      </p:pic>
      <p:sp>
        <p:nvSpPr>
          <p:cNvPr id="3" name="Title 4">
            <a:extLst>
              <a:ext uri="{FF2B5EF4-FFF2-40B4-BE49-F238E27FC236}">
                <a16:creationId xmlns:a16="http://schemas.microsoft.com/office/drawing/2014/main" id="{D137D13C-DFA5-00CD-D3A4-B0D1B641AC47}"/>
              </a:ext>
            </a:extLst>
          </p:cNvPr>
          <p:cNvSpPr txBox="1">
            <a:spLocks/>
          </p:cNvSpPr>
          <p:nvPr/>
        </p:nvSpPr>
        <p:spPr bwMode="auto">
          <a:xfrm>
            <a:off x="274721" y="2212801"/>
            <a:ext cx="5821279" cy="271754"/>
          </a:xfrm>
          <a:prstGeom prst="rect">
            <a:avLst/>
          </a:prstGeom>
          <a:noFill/>
          <a:ln w="12700">
            <a:solidFill>
              <a:schemeClr val="accent3"/>
            </a:solidFill>
            <a:miter lim="800000"/>
            <a:headEnd/>
            <a:tailEnd/>
          </a:ln>
        </p:spPr>
        <p:txBody>
          <a:bodyPr vert="horz" wrap="square" lIns="45720" tIns="0" rIns="0" bIns="0" numCol="1" anchor="ctr" anchorCtr="0" compatLnSpc="1">
            <a:prstTxWarp prst="textNoShape">
              <a:avLst/>
            </a:prstTxWarp>
          </a:bodyPr>
          <a:lstStyle>
            <a:lvl1pPr algn="ctr" rtl="0" eaLnBrk="1" fontAlgn="base" hangingPunct="1">
              <a:spcBef>
                <a:spcPct val="0"/>
              </a:spcBef>
              <a:spcAft>
                <a:spcPct val="0"/>
              </a:spcAft>
              <a:defRPr sz="3200" b="1" kern="1200" cap="all">
                <a:solidFill>
                  <a:schemeClr val="accent3"/>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a:lstStyle>
          <a:p>
            <a:r>
              <a:rPr lang="en-US" sz="1600" dirty="0"/>
              <a:t>Part C – Upcoming features</a:t>
            </a:r>
          </a:p>
        </p:txBody>
      </p:sp>
    </p:spTree>
    <p:extLst>
      <p:ext uri="{BB962C8B-B14F-4D97-AF65-F5344CB8AC3E}">
        <p14:creationId xmlns:p14="http://schemas.microsoft.com/office/powerpoint/2010/main" val="7598270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05A80B16-3158-CB96-4AE6-D733478443D7}"/>
              </a:ext>
            </a:extLst>
          </p:cNvPr>
          <p:cNvSpPr>
            <a:spLocks noGrp="1"/>
          </p:cNvSpPr>
          <p:nvPr>
            <p:ph sz="quarter" idx="10"/>
          </p:nvPr>
        </p:nvSpPr>
        <p:spPr>
          <a:xfrm>
            <a:off x="6954490" y="1992467"/>
            <a:ext cx="4127506" cy="3816240"/>
          </a:xfrm>
        </p:spPr>
        <p:txBody>
          <a:bodyPr/>
          <a:lstStyle/>
          <a:p>
            <a:pPr lvl="1"/>
            <a:endParaRPr lang="en-US" dirty="0"/>
          </a:p>
          <a:p>
            <a:pPr lvl="1"/>
            <a:r>
              <a:rPr lang="en-US" dirty="0">
                <a:solidFill>
                  <a:schemeClr val="bg1">
                    <a:lumMod val="60000"/>
                    <a:lumOff val="40000"/>
                  </a:schemeClr>
                </a:solidFill>
              </a:rPr>
              <a:t>New in CWMS 3.4</a:t>
            </a:r>
          </a:p>
          <a:p>
            <a:pPr lvl="2"/>
            <a:r>
              <a:rPr lang="en-US" dirty="0">
                <a:solidFill>
                  <a:schemeClr val="bg1">
                    <a:lumMod val="60000"/>
                    <a:lumOff val="40000"/>
                  </a:schemeClr>
                </a:solidFill>
              </a:rPr>
              <a:t>CAVI</a:t>
            </a:r>
          </a:p>
          <a:p>
            <a:pPr lvl="2"/>
            <a:r>
              <a:rPr lang="en-US" dirty="0" err="1">
                <a:solidFill>
                  <a:schemeClr val="bg1">
                    <a:lumMod val="60000"/>
                    <a:lumOff val="40000"/>
                  </a:schemeClr>
                </a:solidFill>
              </a:rPr>
              <a:t>CWMSVue</a:t>
            </a:r>
            <a:endParaRPr lang="en-US" dirty="0">
              <a:solidFill>
                <a:schemeClr val="bg1">
                  <a:lumMod val="60000"/>
                  <a:lumOff val="40000"/>
                </a:schemeClr>
              </a:solidFill>
            </a:endParaRPr>
          </a:p>
          <a:p>
            <a:pPr lvl="2"/>
            <a:r>
              <a:rPr lang="en-US" dirty="0">
                <a:solidFill>
                  <a:schemeClr val="bg1">
                    <a:lumMod val="60000"/>
                    <a:lumOff val="40000"/>
                  </a:schemeClr>
                </a:solidFill>
              </a:rPr>
              <a:t>HEC-</a:t>
            </a:r>
            <a:r>
              <a:rPr lang="en-US" dirty="0" err="1">
                <a:solidFill>
                  <a:schemeClr val="bg1">
                    <a:lumMod val="60000"/>
                    <a:lumOff val="40000"/>
                  </a:schemeClr>
                </a:solidFill>
              </a:rPr>
              <a:t>MetVue</a:t>
            </a:r>
            <a:endParaRPr lang="en-US" dirty="0">
              <a:solidFill>
                <a:schemeClr val="bg1">
                  <a:lumMod val="60000"/>
                  <a:lumOff val="40000"/>
                </a:schemeClr>
              </a:solidFill>
            </a:endParaRPr>
          </a:p>
          <a:p>
            <a:pPr lvl="2"/>
            <a:r>
              <a:rPr lang="en-US" dirty="0">
                <a:solidFill>
                  <a:schemeClr val="bg1">
                    <a:lumMod val="60000"/>
                    <a:lumOff val="40000"/>
                  </a:schemeClr>
                </a:solidFill>
              </a:rPr>
              <a:t>HEC-HMS</a:t>
            </a:r>
          </a:p>
          <a:p>
            <a:pPr lvl="2"/>
            <a:r>
              <a:rPr lang="en-US" dirty="0">
                <a:solidFill>
                  <a:schemeClr val="bg1">
                    <a:lumMod val="60000"/>
                    <a:lumOff val="40000"/>
                  </a:schemeClr>
                </a:solidFill>
              </a:rPr>
              <a:t>HEC-</a:t>
            </a:r>
            <a:r>
              <a:rPr lang="en-US" dirty="0" err="1">
                <a:solidFill>
                  <a:schemeClr val="bg1">
                    <a:lumMod val="60000"/>
                    <a:lumOff val="40000"/>
                  </a:schemeClr>
                </a:solidFill>
              </a:rPr>
              <a:t>ResSim</a:t>
            </a:r>
            <a:endParaRPr lang="en-US" dirty="0">
              <a:solidFill>
                <a:schemeClr val="bg1">
                  <a:lumMod val="60000"/>
                  <a:lumOff val="40000"/>
                </a:schemeClr>
              </a:solidFill>
            </a:endParaRPr>
          </a:p>
          <a:p>
            <a:pPr lvl="2"/>
            <a:r>
              <a:rPr lang="en-US" dirty="0">
                <a:solidFill>
                  <a:schemeClr val="bg1">
                    <a:lumMod val="60000"/>
                    <a:lumOff val="40000"/>
                  </a:schemeClr>
                </a:solidFill>
              </a:rPr>
              <a:t>HEC-FIA</a:t>
            </a:r>
          </a:p>
          <a:p>
            <a:endParaRPr lang="en-US" dirty="0"/>
          </a:p>
          <a:p>
            <a:pPr lvl="1"/>
            <a:r>
              <a:rPr lang="en-US" dirty="0"/>
              <a:t>Upcoming Features</a:t>
            </a:r>
          </a:p>
          <a:p>
            <a:pPr lvl="1"/>
            <a:endParaRPr lang="en-US" dirty="0"/>
          </a:p>
          <a:p>
            <a:pPr lvl="1"/>
            <a:endParaRPr lang="en-US" dirty="0"/>
          </a:p>
        </p:txBody>
      </p:sp>
      <p:sp>
        <p:nvSpPr>
          <p:cNvPr id="7" name="Title 6">
            <a:extLst>
              <a:ext uri="{FF2B5EF4-FFF2-40B4-BE49-F238E27FC236}">
                <a16:creationId xmlns:a16="http://schemas.microsoft.com/office/drawing/2014/main" id="{51C4130D-EE5D-053A-5367-1EAA09F56BD8}"/>
              </a:ext>
            </a:extLst>
          </p:cNvPr>
          <p:cNvSpPr>
            <a:spLocks noGrp="1"/>
          </p:cNvSpPr>
          <p:nvPr>
            <p:ph type="title"/>
          </p:nvPr>
        </p:nvSpPr>
        <p:spPr/>
        <p:txBody>
          <a:bodyPr/>
          <a:lstStyle/>
          <a:p>
            <a:pPr algn="ctr"/>
            <a:r>
              <a:rPr lang="en-US" dirty="0"/>
              <a:t>Outline</a:t>
            </a:r>
          </a:p>
        </p:txBody>
      </p:sp>
      <p:pic>
        <p:nvPicPr>
          <p:cNvPr id="3" name="Picture 2" descr="A picture containing sitting, water&#10;&#10;Description automatically generated">
            <a:extLst>
              <a:ext uri="{FF2B5EF4-FFF2-40B4-BE49-F238E27FC236}">
                <a16:creationId xmlns:a16="http://schemas.microsoft.com/office/drawing/2014/main" id="{3220BB40-645D-994E-55E2-6C14CDA14F2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pic>
        <p:nvPicPr>
          <p:cNvPr id="4" name="Picture 3" descr="Icon&#10;&#10;Description automatically generated">
            <a:extLst>
              <a:ext uri="{FF2B5EF4-FFF2-40B4-BE49-F238E27FC236}">
                <a16:creationId xmlns:a16="http://schemas.microsoft.com/office/drawing/2014/main" id="{3F612DFB-07FB-DDA5-9FB1-3EA75C50687C}"/>
              </a:ext>
            </a:extLst>
          </p:cNvPr>
          <p:cNvPicPr>
            <a:picLocks noChangeAspect="1"/>
          </p:cNvPicPr>
          <p:nvPr/>
        </p:nvPicPr>
        <p:blipFill>
          <a:blip r:embed="rId3"/>
          <a:stretch>
            <a:fillRect/>
          </a:stretch>
        </p:blipFill>
        <p:spPr>
          <a:xfrm>
            <a:off x="1517490" y="1614268"/>
            <a:ext cx="4572638" cy="457263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6714907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75949D3-CC2F-38DB-AD7B-5E02185FFCA8}"/>
              </a:ext>
            </a:extLst>
          </p:cNvPr>
          <p:cNvSpPr>
            <a:spLocks noGrp="1"/>
          </p:cNvSpPr>
          <p:nvPr>
            <p:ph sz="quarter" idx="10"/>
          </p:nvPr>
        </p:nvSpPr>
        <p:spPr>
          <a:xfrm>
            <a:off x="6245101" y="1173679"/>
            <a:ext cx="5855855" cy="5455721"/>
          </a:xfrm>
        </p:spPr>
        <p:txBody>
          <a:bodyPr/>
          <a:lstStyle/>
          <a:p>
            <a:pPr marL="342900" indent="-342900">
              <a:spcAft>
                <a:spcPts val="600"/>
              </a:spcAft>
              <a:buFont typeface="Wingdings" panose="05000000000000000000" pitchFamily="2" charset="2"/>
              <a:buChar char="q"/>
            </a:pPr>
            <a:r>
              <a:rPr lang="en-US" dirty="0"/>
              <a:t>CAVI 3.5</a:t>
            </a:r>
          </a:p>
          <a:p>
            <a:pPr marL="569913" lvl="1" indent="-225425">
              <a:spcAft>
                <a:spcPts val="600"/>
              </a:spcAft>
              <a:buFont typeface="Wingdings" panose="05000000000000000000" pitchFamily="2" charset="2"/>
              <a:buChar char="§"/>
            </a:pPr>
            <a:r>
              <a:rPr lang="en-US" sz="2000" dirty="0"/>
              <a:t>MFP and Data Exchange Retirements</a:t>
            </a:r>
          </a:p>
          <a:p>
            <a:pPr marL="687388" lvl="1" indent="-342900">
              <a:spcAft>
                <a:spcPts val="600"/>
              </a:spcAft>
              <a:buFont typeface="Wingdings" panose="05000000000000000000" pitchFamily="2" charset="2"/>
              <a:buChar char="§"/>
            </a:pPr>
            <a:endParaRPr lang="en-US" sz="1000" dirty="0"/>
          </a:p>
          <a:p>
            <a:pPr marL="342900" indent="-342900">
              <a:spcAft>
                <a:spcPts val="600"/>
              </a:spcAft>
              <a:buFont typeface="Wingdings" panose="05000000000000000000" pitchFamily="2" charset="2"/>
              <a:buChar char="q"/>
            </a:pPr>
            <a:r>
              <a:rPr lang="en-US" dirty="0"/>
              <a:t>HEC-</a:t>
            </a:r>
            <a:r>
              <a:rPr lang="en-US" dirty="0" err="1"/>
              <a:t>MetVue</a:t>
            </a:r>
            <a:r>
              <a:rPr lang="en-US" dirty="0"/>
              <a:t> 3.4</a:t>
            </a:r>
          </a:p>
          <a:p>
            <a:pPr marL="687388" lvl="1" indent="-342900">
              <a:spcAft>
                <a:spcPts val="600"/>
              </a:spcAft>
              <a:buFont typeface="Wingdings" panose="05000000000000000000" pitchFamily="2" charset="2"/>
              <a:buChar char="§"/>
            </a:pPr>
            <a:r>
              <a:rPr lang="en-US" sz="2000" dirty="0"/>
              <a:t>Basin Average Layer support in Animation</a:t>
            </a:r>
          </a:p>
          <a:p>
            <a:pPr marL="687388" lvl="1" indent="-342900">
              <a:spcAft>
                <a:spcPts val="600"/>
              </a:spcAft>
              <a:buFont typeface="Wingdings" panose="05000000000000000000" pitchFamily="2" charset="2"/>
              <a:buChar char="§"/>
            </a:pPr>
            <a:r>
              <a:rPr lang="en-US" sz="2000" dirty="0"/>
              <a:t>Synced Map Windows Animation</a:t>
            </a:r>
          </a:p>
          <a:p>
            <a:pPr marL="687388" lvl="1" indent="-342900">
              <a:spcAft>
                <a:spcPts val="600"/>
              </a:spcAft>
              <a:buFont typeface="Wingdings" panose="05000000000000000000" pitchFamily="2" charset="2"/>
              <a:buChar char="§"/>
            </a:pPr>
            <a:endParaRPr lang="en-US" sz="2000" dirty="0"/>
          </a:p>
        </p:txBody>
      </p:sp>
      <p:sp>
        <p:nvSpPr>
          <p:cNvPr id="4" name="Title 3">
            <a:extLst>
              <a:ext uri="{FF2B5EF4-FFF2-40B4-BE49-F238E27FC236}">
                <a16:creationId xmlns:a16="http://schemas.microsoft.com/office/drawing/2014/main" id="{09CED81F-9BED-26A0-8469-52AE989EDAF6}"/>
              </a:ext>
            </a:extLst>
          </p:cNvPr>
          <p:cNvSpPr>
            <a:spLocks noGrp="1"/>
          </p:cNvSpPr>
          <p:nvPr>
            <p:ph type="title"/>
          </p:nvPr>
        </p:nvSpPr>
        <p:spPr/>
        <p:txBody>
          <a:bodyPr/>
          <a:lstStyle/>
          <a:p>
            <a:r>
              <a:rPr lang="en-US" dirty="0"/>
              <a:t>CWMS 3.5</a:t>
            </a:r>
          </a:p>
        </p:txBody>
      </p:sp>
      <p:pic>
        <p:nvPicPr>
          <p:cNvPr id="2" name="Picture 1">
            <a:extLst>
              <a:ext uri="{FF2B5EF4-FFF2-40B4-BE49-F238E27FC236}">
                <a16:creationId xmlns:a16="http://schemas.microsoft.com/office/drawing/2014/main" id="{7A8D1739-E1BC-872C-7590-3AF61FC6B899}"/>
              </a:ext>
            </a:extLst>
          </p:cNvPr>
          <p:cNvPicPr>
            <a:picLocks noChangeAspect="1"/>
          </p:cNvPicPr>
          <p:nvPr/>
        </p:nvPicPr>
        <p:blipFill rotWithShape="1">
          <a:blip r:embed="rId3"/>
          <a:srcRect b="23931"/>
          <a:stretch/>
        </p:blipFill>
        <p:spPr>
          <a:xfrm>
            <a:off x="665018" y="2481943"/>
            <a:ext cx="5181600" cy="3232942"/>
          </a:xfrm>
          <a:prstGeom prst="rect">
            <a:avLst/>
          </a:prstGeom>
        </p:spPr>
      </p:pic>
      <p:sp>
        <p:nvSpPr>
          <p:cNvPr id="3" name="Content Placeholder 4">
            <a:extLst>
              <a:ext uri="{FF2B5EF4-FFF2-40B4-BE49-F238E27FC236}">
                <a16:creationId xmlns:a16="http://schemas.microsoft.com/office/drawing/2014/main" id="{0F0FD331-28DA-0B5B-E2E5-9A04C47B28EA}"/>
              </a:ext>
            </a:extLst>
          </p:cNvPr>
          <p:cNvSpPr txBox="1">
            <a:spLocks/>
          </p:cNvSpPr>
          <p:nvPr/>
        </p:nvSpPr>
        <p:spPr bwMode="auto">
          <a:xfrm>
            <a:off x="266534" y="1173679"/>
            <a:ext cx="6377049" cy="13082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4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342900" indent="-342900">
              <a:spcAft>
                <a:spcPts val="600"/>
              </a:spcAft>
              <a:buFont typeface="Wingdings" panose="05000000000000000000" pitchFamily="2" charset="2"/>
              <a:buChar char="q"/>
            </a:pPr>
            <a:r>
              <a:rPr lang="en-US" dirty="0" err="1"/>
              <a:t>CWMSVue</a:t>
            </a:r>
            <a:r>
              <a:rPr lang="en-US" dirty="0"/>
              <a:t> 4.0</a:t>
            </a:r>
          </a:p>
          <a:p>
            <a:pPr marL="569913" lvl="1" indent="-225425">
              <a:spcAft>
                <a:spcPts val="600"/>
              </a:spcAft>
              <a:buFont typeface="Wingdings" panose="05000000000000000000" pitchFamily="2" charset="2"/>
              <a:buChar char="§"/>
            </a:pPr>
            <a:r>
              <a:rPr lang="en-US" sz="2000" dirty="0"/>
              <a:t>Faster Loading of tabs/catalogues</a:t>
            </a:r>
          </a:p>
          <a:p>
            <a:pPr marL="569913" lvl="1" indent="-225425">
              <a:spcAft>
                <a:spcPts val="600"/>
              </a:spcAft>
              <a:buFont typeface="Wingdings" panose="05000000000000000000" pitchFamily="2" charset="2"/>
              <a:buChar char="§"/>
            </a:pPr>
            <a:r>
              <a:rPr lang="en-US" sz="2000" dirty="0"/>
              <a:t>Standalone release</a:t>
            </a:r>
          </a:p>
          <a:p>
            <a:pPr marL="687388" lvl="1" indent="-342900">
              <a:spcAft>
                <a:spcPts val="600"/>
              </a:spcAft>
              <a:buFont typeface="Wingdings" panose="05000000000000000000" pitchFamily="2" charset="2"/>
              <a:buChar char="§"/>
            </a:pPr>
            <a:endParaRPr lang="en-US" sz="2000" dirty="0"/>
          </a:p>
        </p:txBody>
      </p:sp>
      <p:pic>
        <p:nvPicPr>
          <p:cNvPr id="7" name="Picture 6">
            <a:extLst>
              <a:ext uri="{FF2B5EF4-FFF2-40B4-BE49-F238E27FC236}">
                <a16:creationId xmlns:a16="http://schemas.microsoft.com/office/drawing/2014/main" id="{AF91DCB4-DE86-05C2-8265-9E54CEEB7FDE}"/>
              </a:ext>
            </a:extLst>
          </p:cNvPr>
          <p:cNvPicPr>
            <a:picLocks noChangeAspect="1"/>
          </p:cNvPicPr>
          <p:nvPr/>
        </p:nvPicPr>
        <p:blipFill>
          <a:blip r:embed="rId4"/>
          <a:stretch>
            <a:fillRect/>
          </a:stretch>
        </p:blipFill>
        <p:spPr>
          <a:xfrm>
            <a:off x="6643585" y="3527387"/>
            <a:ext cx="5181600" cy="3261007"/>
          </a:xfrm>
          <a:prstGeom prst="rect">
            <a:avLst/>
          </a:prstGeom>
        </p:spPr>
      </p:pic>
    </p:spTree>
    <p:extLst>
      <p:ext uri="{BB962C8B-B14F-4D97-AF65-F5344CB8AC3E}">
        <p14:creationId xmlns:p14="http://schemas.microsoft.com/office/powerpoint/2010/main" val="3804208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75949D3-CC2F-38DB-AD7B-5E02185FFCA8}"/>
              </a:ext>
            </a:extLst>
          </p:cNvPr>
          <p:cNvSpPr>
            <a:spLocks noGrp="1"/>
          </p:cNvSpPr>
          <p:nvPr>
            <p:ph sz="quarter" idx="15"/>
          </p:nvPr>
        </p:nvSpPr>
        <p:spPr>
          <a:xfrm>
            <a:off x="266700" y="961901"/>
            <a:ext cx="5721406" cy="5667499"/>
          </a:xfrm>
        </p:spPr>
        <p:txBody>
          <a:bodyPr/>
          <a:lstStyle/>
          <a:p>
            <a:pPr marL="342900" indent="-342900">
              <a:spcAft>
                <a:spcPts val="600"/>
              </a:spcAft>
              <a:buFont typeface="Wingdings" panose="05000000000000000000" pitchFamily="2" charset="2"/>
              <a:buChar char="q"/>
            </a:pPr>
            <a:r>
              <a:rPr lang="en-US" sz="2400" dirty="0"/>
              <a:t>CAVI</a:t>
            </a:r>
          </a:p>
          <a:p>
            <a:pPr marL="569913" lvl="1" indent="-225425">
              <a:spcAft>
                <a:spcPts val="600"/>
              </a:spcAft>
              <a:buFont typeface="Wingdings" panose="05000000000000000000" pitchFamily="2" charset="2"/>
              <a:buChar char="§"/>
            </a:pPr>
            <a:r>
              <a:rPr lang="en-US" sz="2000" dirty="0"/>
              <a:t>Login updates to support single sign on to CWMS (CDA &amp; Cumulus) web services</a:t>
            </a:r>
          </a:p>
          <a:p>
            <a:pPr marL="569913" lvl="1" indent="-225425">
              <a:spcAft>
                <a:spcPts val="600"/>
              </a:spcAft>
              <a:buFont typeface="Wingdings" panose="05000000000000000000" pitchFamily="2" charset="2"/>
              <a:buChar char="§"/>
            </a:pPr>
            <a:r>
              <a:rPr lang="en-US" sz="2000" dirty="0"/>
              <a:t>Extract Editor support for paired data and versioned time series</a:t>
            </a:r>
          </a:p>
          <a:p>
            <a:pPr marL="569913" lvl="1" indent="-225425">
              <a:spcAft>
                <a:spcPts val="600"/>
              </a:spcAft>
              <a:buFont typeface="Wingdings" panose="05000000000000000000" pitchFamily="2" charset="2"/>
              <a:buChar char="§"/>
            </a:pPr>
            <a:endParaRPr lang="en-US" sz="1000" dirty="0"/>
          </a:p>
          <a:p>
            <a:pPr marL="342900" indent="-342900">
              <a:spcAft>
                <a:spcPts val="600"/>
              </a:spcAft>
              <a:buFont typeface="Wingdings" panose="05000000000000000000" pitchFamily="2" charset="2"/>
              <a:buChar char="q"/>
            </a:pPr>
            <a:r>
              <a:rPr lang="en-US" sz="2400" dirty="0"/>
              <a:t>HEC-</a:t>
            </a:r>
            <a:r>
              <a:rPr lang="en-US" sz="2400" dirty="0" err="1"/>
              <a:t>MetVue</a:t>
            </a:r>
            <a:endParaRPr lang="en-US" sz="2400" dirty="0"/>
          </a:p>
          <a:p>
            <a:pPr marL="569913" lvl="1" indent="-225425">
              <a:spcAft>
                <a:spcPts val="600"/>
              </a:spcAft>
              <a:buFont typeface="Wingdings" panose="05000000000000000000" pitchFamily="2" charset="2"/>
              <a:buChar char="§"/>
            </a:pPr>
            <a:r>
              <a:rPr lang="en-US" sz="2000" dirty="0" err="1"/>
              <a:t>MetInterp</a:t>
            </a:r>
            <a:r>
              <a:rPr lang="en-US" sz="2000" dirty="0"/>
              <a:t> and Ensemble Alternatives</a:t>
            </a:r>
          </a:p>
          <a:p>
            <a:pPr marL="569913" lvl="1" indent="-225425">
              <a:spcAft>
                <a:spcPts val="600"/>
              </a:spcAft>
              <a:buFont typeface="Wingdings" panose="05000000000000000000" pitchFamily="2" charset="2"/>
              <a:buChar char="§"/>
            </a:pPr>
            <a:r>
              <a:rPr lang="en-US" sz="2000" dirty="0"/>
              <a:t>Basin Average layer Scaling</a:t>
            </a:r>
          </a:p>
          <a:p>
            <a:pPr marL="569913" lvl="1" indent="-225425">
              <a:spcAft>
                <a:spcPts val="600"/>
              </a:spcAft>
              <a:buFont typeface="Wingdings" panose="05000000000000000000" pitchFamily="2" charset="2"/>
              <a:buChar char="§"/>
            </a:pPr>
            <a:r>
              <a:rPr lang="en-US" sz="2000" dirty="0"/>
              <a:t>Animation Video Recorder</a:t>
            </a:r>
          </a:p>
          <a:p>
            <a:pPr marL="569913" lvl="1" indent="-225425">
              <a:spcAft>
                <a:spcPts val="600"/>
              </a:spcAft>
              <a:buFont typeface="Wingdings" panose="05000000000000000000" pitchFamily="2" charset="2"/>
              <a:buChar char="§"/>
            </a:pPr>
            <a:endParaRPr lang="en-US" sz="1000" dirty="0"/>
          </a:p>
          <a:p>
            <a:pPr marL="342900" indent="-342900">
              <a:spcAft>
                <a:spcPts val="600"/>
              </a:spcAft>
              <a:buFont typeface="Wingdings" panose="05000000000000000000" pitchFamily="2" charset="2"/>
              <a:buChar char="q"/>
            </a:pPr>
            <a:r>
              <a:rPr lang="en-US" sz="2400" dirty="0"/>
              <a:t>HEC-HMS</a:t>
            </a:r>
          </a:p>
          <a:p>
            <a:pPr marL="569913" lvl="1" indent="-225425">
              <a:spcAft>
                <a:spcPts val="600"/>
              </a:spcAft>
              <a:buFont typeface="Wingdings" panose="05000000000000000000" pitchFamily="2" charset="2"/>
              <a:buChar char="§"/>
            </a:pPr>
            <a:r>
              <a:rPr lang="en-US" sz="2000" dirty="0"/>
              <a:t>Ensemble and Optimization Alternatives</a:t>
            </a:r>
          </a:p>
          <a:p>
            <a:pPr marL="569913" lvl="1" indent="-225425">
              <a:spcAft>
                <a:spcPts val="600"/>
              </a:spcAft>
              <a:buFont typeface="Wingdings" panose="05000000000000000000" pitchFamily="2" charset="2"/>
              <a:buChar char="§"/>
            </a:pPr>
            <a:r>
              <a:rPr lang="en-US" sz="2000" dirty="0"/>
              <a:t>Check box for Blending</a:t>
            </a:r>
          </a:p>
          <a:p>
            <a:pPr marL="569913" lvl="1" indent="-225425">
              <a:spcAft>
                <a:spcPts val="600"/>
              </a:spcAft>
              <a:buFont typeface="Wingdings" panose="05000000000000000000" pitchFamily="2" charset="2"/>
              <a:buChar char="§"/>
            </a:pPr>
            <a:r>
              <a:rPr lang="en-US" sz="2000" dirty="0"/>
              <a:t>Observed Inflow/Outflow/Storage for Reservoirs</a:t>
            </a:r>
          </a:p>
          <a:p>
            <a:pPr marL="342900" indent="-342900">
              <a:buFont typeface="Wingdings" panose="05000000000000000000" pitchFamily="2" charset="2"/>
              <a:buChar char="q"/>
            </a:pPr>
            <a:endParaRPr lang="en-US" sz="2400" dirty="0"/>
          </a:p>
        </p:txBody>
      </p:sp>
      <p:sp>
        <p:nvSpPr>
          <p:cNvPr id="2" name="Content Placeholder 1">
            <a:extLst>
              <a:ext uri="{FF2B5EF4-FFF2-40B4-BE49-F238E27FC236}">
                <a16:creationId xmlns:a16="http://schemas.microsoft.com/office/drawing/2014/main" id="{F8335701-BE6A-712C-3FB7-2E59C9E95C6A}"/>
              </a:ext>
            </a:extLst>
          </p:cNvPr>
          <p:cNvSpPr>
            <a:spLocks noGrp="1"/>
          </p:cNvSpPr>
          <p:nvPr>
            <p:ph sz="quarter" idx="19"/>
          </p:nvPr>
        </p:nvSpPr>
        <p:spPr>
          <a:xfrm>
            <a:off x="6203894" y="1757548"/>
            <a:ext cx="5721406" cy="4871852"/>
          </a:xfrm>
        </p:spPr>
        <p:txBody>
          <a:bodyPr/>
          <a:lstStyle/>
          <a:p>
            <a:pPr marL="342900" indent="-342900">
              <a:spcAft>
                <a:spcPts val="600"/>
              </a:spcAft>
              <a:buFont typeface="Wingdings" panose="05000000000000000000" pitchFamily="2" charset="2"/>
              <a:buChar char="q"/>
            </a:pPr>
            <a:r>
              <a:rPr lang="en-US" sz="2400" dirty="0"/>
              <a:t>HEC-</a:t>
            </a:r>
            <a:r>
              <a:rPr lang="en-US" sz="2400" dirty="0" err="1"/>
              <a:t>ResSim</a:t>
            </a:r>
            <a:endParaRPr lang="en-US" sz="2400" dirty="0"/>
          </a:p>
          <a:p>
            <a:pPr marL="569913" lvl="1" indent="-225425">
              <a:spcAft>
                <a:spcPts val="600"/>
              </a:spcAft>
              <a:buFont typeface="Wingdings" panose="05000000000000000000" pitchFamily="2" charset="2"/>
              <a:buChar char="§"/>
            </a:pPr>
            <a:r>
              <a:rPr lang="en-US" sz="2000" dirty="0"/>
              <a:t>OSI on-the-fly editor for irregular and daily overrides</a:t>
            </a:r>
          </a:p>
          <a:p>
            <a:pPr marL="569913" lvl="1" indent="-225425">
              <a:spcAft>
                <a:spcPts val="600"/>
              </a:spcAft>
              <a:buFont typeface="Wingdings" panose="05000000000000000000" pitchFamily="2" charset="2"/>
              <a:buChar char="§"/>
            </a:pPr>
            <a:r>
              <a:rPr lang="en-US" sz="2000" dirty="0"/>
              <a:t>Gates overrides</a:t>
            </a:r>
          </a:p>
          <a:p>
            <a:pPr marL="569913" lvl="1" indent="-225425">
              <a:spcAft>
                <a:spcPts val="600"/>
              </a:spcAft>
              <a:buFont typeface="Wingdings" panose="05000000000000000000" pitchFamily="2" charset="2"/>
              <a:buChar char="§"/>
            </a:pPr>
            <a:endParaRPr lang="en-US" sz="1000" dirty="0"/>
          </a:p>
          <a:p>
            <a:pPr marL="342900" indent="-342900">
              <a:spcAft>
                <a:spcPts val="600"/>
              </a:spcAft>
              <a:buFont typeface="Wingdings" panose="05000000000000000000" pitchFamily="2" charset="2"/>
              <a:buChar char="q"/>
            </a:pPr>
            <a:r>
              <a:rPr lang="en-US" sz="2400" dirty="0"/>
              <a:t>CAVI Cloud Compute </a:t>
            </a:r>
          </a:p>
          <a:p>
            <a:pPr marL="687388" lvl="1" indent="-342900">
              <a:spcAft>
                <a:spcPts val="600"/>
              </a:spcAft>
              <a:buFont typeface="Wingdings" panose="05000000000000000000" pitchFamily="2" charset="2"/>
              <a:buChar char="§"/>
            </a:pPr>
            <a:r>
              <a:rPr lang="en-US" sz="2000" dirty="0"/>
              <a:t>Cloud Compute Instructions and Execution Actions from the CAVI </a:t>
            </a:r>
          </a:p>
          <a:p>
            <a:pPr marL="687388" lvl="1" indent="-342900">
              <a:spcAft>
                <a:spcPts val="600"/>
              </a:spcAft>
              <a:buFont typeface="Wingdings" panose="05000000000000000000" pitchFamily="2" charset="2"/>
              <a:buChar char="§"/>
            </a:pPr>
            <a:r>
              <a:rPr lang="en-US" sz="2000" dirty="0"/>
              <a:t>Initially support HEC-</a:t>
            </a:r>
            <a:r>
              <a:rPr lang="en-US" sz="2000" dirty="0" err="1"/>
              <a:t>MetVue</a:t>
            </a:r>
            <a:r>
              <a:rPr lang="en-US" sz="2000" dirty="0"/>
              <a:t>, HEC-HMS, and HEC-</a:t>
            </a:r>
            <a:r>
              <a:rPr lang="en-US" sz="2000" dirty="0" err="1"/>
              <a:t>ResSim</a:t>
            </a:r>
            <a:endParaRPr lang="en-US" sz="2000" dirty="0"/>
          </a:p>
          <a:p>
            <a:pPr marL="687388" lvl="1" indent="-342900">
              <a:spcAft>
                <a:spcPts val="600"/>
              </a:spcAft>
              <a:buFont typeface="Wingdings" panose="05000000000000000000" pitchFamily="2" charset="2"/>
              <a:buChar char="§"/>
            </a:pPr>
            <a:endParaRPr lang="en-US" sz="1000" dirty="0"/>
          </a:p>
          <a:p>
            <a:pPr marL="342900" indent="-342900">
              <a:spcAft>
                <a:spcPts val="600"/>
              </a:spcAft>
              <a:buFont typeface="Wingdings" panose="05000000000000000000" pitchFamily="2" charset="2"/>
              <a:buChar char="q"/>
            </a:pPr>
            <a:r>
              <a:rPr lang="en-US" sz="2400" dirty="0"/>
              <a:t>Alternatives to </a:t>
            </a:r>
            <a:r>
              <a:rPr lang="en-US" sz="2400" dirty="0" err="1"/>
              <a:t>Jython</a:t>
            </a:r>
            <a:r>
              <a:rPr lang="en-US" sz="2400" dirty="0"/>
              <a:t> scripting</a:t>
            </a:r>
          </a:p>
          <a:p>
            <a:endParaRPr lang="en-US" sz="2400" dirty="0"/>
          </a:p>
        </p:txBody>
      </p:sp>
      <p:sp>
        <p:nvSpPr>
          <p:cNvPr id="4" name="Title 3">
            <a:extLst>
              <a:ext uri="{FF2B5EF4-FFF2-40B4-BE49-F238E27FC236}">
                <a16:creationId xmlns:a16="http://schemas.microsoft.com/office/drawing/2014/main" id="{09CED81F-9BED-26A0-8469-52AE989EDAF6}"/>
              </a:ext>
            </a:extLst>
          </p:cNvPr>
          <p:cNvSpPr>
            <a:spLocks noGrp="1"/>
          </p:cNvSpPr>
          <p:nvPr>
            <p:ph type="title"/>
          </p:nvPr>
        </p:nvSpPr>
        <p:spPr/>
        <p:txBody>
          <a:bodyPr/>
          <a:lstStyle/>
          <a:p>
            <a:r>
              <a:rPr lang="en-US" dirty="0"/>
              <a:t>CWMS 3.6 OR Beyond</a:t>
            </a:r>
          </a:p>
        </p:txBody>
      </p:sp>
    </p:spTree>
    <p:extLst>
      <p:ext uri="{BB962C8B-B14F-4D97-AF65-F5344CB8AC3E}">
        <p14:creationId xmlns:p14="http://schemas.microsoft.com/office/powerpoint/2010/main" val="20537389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29F1AF6-31FE-8E38-F4EC-D7BAFE89B013}"/>
              </a:ext>
            </a:extLst>
          </p:cNvPr>
          <p:cNvSpPr>
            <a:spLocks noGrp="1"/>
          </p:cNvSpPr>
          <p:nvPr>
            <p:ph type="title"/>
          </p:nvPr>
        </p:nvSpPr>
        <p:spPr/>
        <p:txBody>
          <a:bodyPr/>
          <a:lstStyle/>
          <a:p>
            <a:r>
              <a:rPr lang="en-US" dirty="0"/>
              <a:t>Cloud Migration</a:t>
            </a:r>
            <a:endParaRPr lang="en-US" sz="1400" cap="none" dirty="0"/>
          </a:p>
        </p:txBody>
      </p:sp>
      <p:sp>
        <p:nvSpPr>
          <p:cNvPr id="2" name="Cylinder 1">
            <a:extLst>
              <a:ext uri="{FF2B5EF4-FFF2-40B4-BE49-F238E27FC236}">
                <a16:creationId xmlns:a16="http://schemas.microsoft.com/office/drawing/2014/main" id="{1F39C212-5EF6-A85E-9332-A04399F7BDB1}"/>
              </a:ext>
            </a:extLst>
          </p:cNvPr>
          <p:cNvSpPr/>
          <p:nvPr/>
        </p:nvSpPr>
        <p:spPr>
          <a:xfrm>
            <a:off x="6457057" y="3072911"/>
            <a:ext cx="258319" cy="601586"/>
          </a:xfrm>
          <a:prstGeom prst="can">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a:defRPr/>
            </a:pPr>
            <a:endParaRPr lang="en-US" kern="0" dirty="0">
              <a:solidFill>
                <a:prstClr val="black"/>
              </a:solidFill>
              <a:latin typeface="Calibri" panose="020F0502020204030204"/>
            </a:endParaRPr>
          </a:p>
        </p:txBody>
      </p:sp>
      <p:cxnSp>
        <p:nvCxnSpPr>
          <p:cNvPr id="3" name="Straight Connector 2">
            <a:extLst>
              <a:ext uri="{FF2B5EF4-FFF2-40B4-BE49-F238E27FC236}">
                <a16:creationId xmlns:a16="http://schemas.microsoft.com/office/drawing/2014/main" id="{4F6485C1-CD7F-C326-9C9B-827E03CF3D11}"/>
              </a:ext>
            </a:extLst>
          </p:cNvPr>
          <p:cNvCxnSpPr>
            <a:cxnSpLocks/>
          </p:cNvCxnSpPr>
          <p:nvPr/>
        </p:nvCxnSpPr>
        <p:spPr>
          <a:xfrm>
            <a:off x="4253244" y="5610140"/>
            <a:ext cx="0" cy="1005840"/>
          </a:xfrm>
          <a:prstGeom prst="line">
            <a:avLst/>
          </a:prstGeom>
          <a:noFill/>
          <a:ln w="19050" cap="flat" cmpd="sng" algn="ctr">
            <a:solidFill>
              <a:srgbClr val="2F528F">
                <a:alpha val="75000"/>
              </a:srgbClr>
            </a:solidFill>
            <a:prstDash val="solid"/>
            <a:miter lim="800000"/>
          </a:ln>
          <a:effectLst/>
        </p:spPr>
      </p:cxnSp>
      <p:cxnSp>
        <p:nvCxnSpPr>
          <p:cNvPr id="4" name="Straight Connector 3">
            <a:extLst>
              <a:ext uri="{FF2B5EF4-FFF2-40B4-BE49-F238E27FC236}">
                <a16:creationId xmlns:a16="http://schemas.microsoft.com/office/drawing/2014/main" id="{9BC92FCD-F257-0CE8-3C72-8D60285FE567}"/>
              </a:ext>
            </a:extLst>
          </p:cNvPr>
          <p:cNvCxnSpPr/>
          <p:nvPr/>
        </p:nvCxnSpPr>
        <p:spPr>
          <a:xfrm>
            <a:off x="7452059" y="5610140"/>
            <a:ext cx="0" cy="1005840"/>
          </a:xfrm>
          <a:prstGeom prst="line">
            <a:avLst/>
          </a:prstGeom>
          <a:noFill/>
          <a:ln w="19050" cap="flat" cmpd="sng" algn="ctr">
            <a:solidFill>
              <a:srgbClr val="2F528F">
                <a:alpha val="75000"/>
              </a:srgbClr>
            </a:solidFill>
            <a:prstDash val="solid"/>
            <a:miter lim="800000"/>
          </a:ln>
          <a:effectLst/>
        </p:spPr>
      </p:cxnSp>
      <p:pic>
        <p:nvPicPr>
          <p:cNvPr id="7" name="Graphic 6" descr="Server with solid fill">
            <a:extLst>
              <a:ext uri="{FF2B5EF4-FFF2-40B4-BE49-F238E27FC236}">
                <a16:creationId xmlns:a16="http://schemas.microsoft.com/office/drawing/2014/main" id="{85C96BED-E5EB-B96C-5632-7D08B5F2E43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532872" y="3334262"/>
            <a:ext cx="1016519" cy="1016519"/>
          </a:xfrm>
          <a:prstGeom prst="rect">
            <a:avLst/>
          </a:prstGeom>
        </p:spPr>
      </p:pic>
      <p:pic>
        <p:nvPicPr>
          <p:cNvPr id="8" name="Graphic 7" descr="Server with solid fill">
            <a:extLst>
              <a:ext uri="{FF2B5EF4-FFF2-40B4-BE49-F238E27FC236}">
                <a16:creationId xmlns:a16="http://schemas.microsoft.com/office/drawing/2014/main" id="{D4383136-41BC-5455-EF3C-DDCB8C3DE71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41754" y="3334262"/>
            <a:ext cx="1016519" cy="1016519"/>
          </a:xfrm>
          <a:prstGeom prst="rect">
            <a:avLst/>
          </a:prstGeom>
        </p:spPr>
      </p:pic>
      <p:pic>
        <p:nvPicPr>
          <p:cNvPr id="9" name="Graphic 8" descr="Laptop outline">
            <a:extLst>
              <a:ext uri="{FF2B5EF4-FFF2-40B4-BE49-F238E27FC236}">
                <a16:creationId xmlns:a16="http://schemas.microsoft.com/office/drawing/2014/main" id="{03683129-3D31-68A8-D06F-58740C00A4E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579030" y="5641493"/>
            <a:ext cx="914400" cy="914400"/>
          </a:xfrm>
          <a:prstGeom prst="rect">
            <a:avLst/>
          </a:prstGeom>
        </p:spPr>
      </p:pic>
      <p:pic>
        <p:nvPicPr>
          <p:cNvPr id="10" name="Graphic 9" descr="Laptop outline">
            <a:extLst>
              <a:ext uri="{FF2B5EF4-FFF2-40B4-BE49-F238E27FC236}">
                <a16:creationId xmlns:a16="http://schemas.microsoft.com/office/drawing/2014/main" id="{DB4A6534-D94D-87B6-8396-79FB27798B4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100581" y="5641493"/>
            <a:ext cx="914400" cy="914400"/>
          </a:xfrm>
          <a:prstGeom prst="rect">
            <a:avLst/>
          </a:prstGeom>
        </p:spPr>
      </p:pic>
      <p:sp>
        <p:nvSpPr>
          <p:cNvPr id="11" name="TextBox 10">
            <a:extLst>
              <a:ext uri="{FF2B5EF4-FFF2-40B4-BE49-F238E27FC236}">
                <a16:creationId xmlns:a16="http://schemas.microsoft.com/office/drawing/2014/main" id="{6E2C6394-A568-78BF-8B00-AA4C7A51A047}"/>
              </a:ext>
            </a:extLst>
          </p:cNvPr>
          <p:cNvSpPr txBox="1"/>
          <p:nvPr/>
        </p:nvSpPr>
        <p:spPr>
          <a:xfrm>
            <a:off x="1682542" y="3083122"/>
            <a:ext cx="717177" cy="415498"/>
          </a:xfrm>
          <a:prstGeom prst="rect">
            <a:avLst/>
          </a:prstGeom>
          <a:noFill/>
        </p:spPr>
        <p:txBody>
          <a:bodyPr wrap="square" rtlCol="0">
            <a:spAutoFit/>
          </a:bodyPr>
          <a:lstStyle/>
          <a:p>
            <a:pPr algn="ctr"/>
            <a:r>
              <a:rPr lang="en-US" sz="1050" dirty="0">
                <a:solidFill>
                  <a:prstClr val="black"/>
                </a:solidFill>
                <a:latin typeface="Calibri" panose="020F0502020204030204"/>
              </a:rPr>
              <a:t>T7</a:t>
            </a:r>
          </a:p>
          <a:p>
            <a:pPr algn="ctr"/>
            <a:r>
              <a:rPr lang="en-US" sz="1050" dirty="0">
                <a:solidFill>
                  <a:prstClr val="black"/>
                </a:solidFill>
                <a:latin typeface="Calibri" panose="020F0502020204030204"/>
              </a:rPr>
              <a:t>Office A</a:t>
            </a:r>
          </a:p>
        </p:txBody>
      </p:sp>
      <p:sp>
        <p:nvSpPr>
          <p:cNvPr id="12" name="TextBox 11">
            <a:extLst>
              <a:ext uri="{FF2B5EF4-FFF2-40B4-BE49-F238E27FC236}">
                <a16:creationId xmlns:a16="http://schemas.microsoft.com/office/drawing/2014/main" id="{606A420F-609E-3B74-6970-BBC18D3BFDF5}"/>
              </a:ext>
            </a:extLst>
          </p:cNvPr>
          <p:cNvSpPr txBox="1"/>
          <p:nvPr/>
        </p:nvSpPr>
        <p:spPr>
          <a:xfrm>
            <a:off x="3191424" y="3083122"/>
            <a:ext cx="717177" cy="415498"/>
          </a:xfrm>
          <a:prstGeom prst="rect">
            <a:avLst/>
          </a:prstGeom>
          <a:noFill/>
        </p:spPr>
        <p:txBody>
          <a:bodyPr wrap="square" rtlCol="0">
            <a:spAutoFit/>
          </a:bodyPr>
          <a:lstStyle/>
          <a:p>
            <a:pPr algn="ctr"/>
            <a:r>
              <a:rPr lang="en-US" sz="1050" dirty="0">
                <a:solidFill>
                  <a:prstClr val="black"/>
                </a:solidFill>
                <a:latin typeface="Calibri" panose="020F0502020204030204"/>
              </a:rPr>
              <a:t>T7</a:t>
            </a:r>
          </a:p>
          <a:p>
            <a:pPr algn="ctr"/>
            <a:r>
              <a:rPr lang="en-US" sz="1050" dirty="0">
                <a:solidFill>
                  <a:prstClr val="black"/>
                </a:solidFill>
                <a:latin typeface="Calibri" panose="020F0502020204030204"/>
              </a:rPr>
              <a:t>Office B</a:t>
            </a:r>
          </a:p>
        </p:txBody>
      </p:sp>
      <p:cxnSp>
        <p:nvCxnSpPr>
          <p:cNvPr id="13" name="Straight Arrow Connector 12">
            <a:extLst>
              <a:ext uri="{FF2B5EF4-FFF2-40B4-BE49-F238E27FC236}">
                <a16:creationId xmlns:a16="http://schemas.microsoft.com/office/drawing/2014/main" id="{64DF8DDA-0A83-4223-00B8-ECEE50F53AF8}"/>
              </a:ext>
            </a:extLst>
          </p:cNvPr>
          <p:cNvCxnSpPr>
            <a:cxnSpLocks/>
            <a:stCxn id="7" idx="3"/>
            <a:endCxn id="8" idx="1"/>
          </p:cNvCxnSpPr>
          <p:nvPr/>
        </p:nvCxnSpPr>
        <p:spPr>
          <a:xfrm>
            <a:off x="2549391" y="3842522"/>
            <a:ext cx="492363" cy="0"/>
          </a:xfrm>
          <a:prstGeom prst="straightConnector1">
            <a:avLst/>
          </a:prstGeom>
          <a:noFill/>
          <a:ln w="6350" cap="flat" cmpd="sng" algn="ctr">
            <a:solidFill>
              <a:srgbClr val="4472C4"/>
            </a:solidFill>
            <a:prstDash val="solid"/>
            <a:miter lim="800000"/>
            <a:headEnd type="stealth"/>
            <a:tailEnd type="stealth"/>
          </a:ln>
          <a:effectLst/>
        </p:spPr>
      </p:cxnSp>
      <p:sp>
        <p:nvSpPr>
          <p:cNvPr id="14" name="TextBox 13">
            <a:extLst>
              <a:ext uri="{FF2B5EF4-FFF2-40B4-BE49-F238E27FC236}">
                <a16:creationId xmlns:a16="http://schemas.microsoft.com/office/drawing/2014/main" id="{36E1C6AD-335E-EB29-9957-C8295050BE37}"/>
              </a:ext>
            </a:extLst>
          </p:cNvPr>
          <p:cNvSpPr txBox="1"/>
          <p:nvPr/>
        </p:nvSpPr>
        <p:spPr>
          <a:xfrm>
            <a:off x="2431212" y="3556347"/>
            <a:ext cx="717177" cy="253916"/>
          </a:xfrm>
          <a:prstGeom prst="rect">
            <a:avLst/>
          </a:prstGeom>
          <a:noFill/>
        </p:spPr>
        <p:txBody>
          <a:bodyPr wrap="square" rtlCol="0">
            <a:spAutoFit/>
          </a:bodyPr>
          <a:lstStyle/>
          <a:p>
            <a:pPr algn="ctr"/>
            <a:r>
              <a:rPr lang="en-US" sz="1050" dirty="0">
                <a:solidFill>
                  <a:srgbClr val="4472C4"/>
                </a:solidFill>
                <a:latin typeface="Calibri" panose="020F0502020204030204"/>
              </a:rPr>
              <a:t>COOP</a:t>
            </a:r>
          </a:p>
        </p:txBody>
      </p:sp>
      <p:sp>
        <p:nvSpPr>
          <p:cNvPr id="15" name="TextBox 14">
            <a:extLst>
              <a:ext uri="{FF2B5EF4-FFF2-40B4-BE49-F238E27FC236}">
                <a16:creationId xmlns:a16="http://schemas.microsoft.com/office/drawing/2014/main" id="{E98A513F-9968-0D3D-D69E-149B8BAFEDC5}"/>
              </a:ext>
            </a:extLst>
          </p:cNvPr>
          <p:cNvSpPr txBox="1"/>
          <p:nvPr/>
        </p:nvSpPr>
        <p:spPr>
          <a:xfrm>
            <a:off x="1662746" y="5935735"/>
            <a:ext cx="732048" cy="253916"/>
          </a:xfrm>
          <a:prstGeom prst="rect">
            <a:avLst/>
          </a:prstGeom>
          <a:noFill/>
        </p:spPr>
        <p:txBody>
          <a:bodyPr wrap="square" rtlCol="0">
            <a:spAutoFit/>
          </a:bodyPr>
          <a:lstStyle/>
          <a:p>
            <a:pPr algn="ctr"/>
            <a:r>
              <a:rPr lang="en-US" sz="1050" dirty="0">
                <a:solidFill>
                  <a:prstClr val="black"/>
                </a:solidFill>
                <a:latin typeface="Calibri" panose="020F0502020204030204"/>
              </a:rPr>
              <a:t>CAVI</a:t>
            </a:r>
          </a:p>
        </p:txBody>
      </p:sp>
      <p:sp>
        <p:nvSpPr>
          <p:cNvPr id="16" name="TextBox 15">
            <a:extLst>
              <a:ext uri="{FF2B5EF4-FFF2-40B4-BE49-F238E27FC236}">
                <a16:creationId xmlns:a16="http://schemas.microsoft.com/office/drawing/2014/main" id="{F6AD67C7-F151-ADDA-644F-F2F9E8FAFD3C}"/>
              </a:ext>
            </a:extLst>
          </p:cNvPr>
          <p:cNvSpPr txBox="1"/>
          <p:nvPr/>
        </p:nvSpPr>
        <p:spPr>
          <a:xfrm>
            <a:off x="1670181" y="5605495"/>
            <a:ext cx="717177" cy="253916"/>
          </a:xfrm>
          <a:prstGeom prst="rect">
            <a:avLst/>
          </a:prstGeom>
          <a:noFill/>
        </p:spPr>
        <p:txBody>
          <a:bodyPr wrap="square" rtlCol="0">
            <a:spAutoFit/>
          </a:bodyPr>
          <a:lstStyle/>
          <a:p>
            <a:pPr algn="ctr"/>
            <a:r>
              <a:rPr lang="en-US" sz="1050" dirty="0">
                <a:solidFill>
                  <a:prstClr val="black"/>
                </a:solidFill>
                <a:latin typeface="Calibri" panose="020F0502020204030204"/>
              </a:rPr>
              <a:t>User A</a:t>
            </a:r>
          </a:p>
        </p:txBody>
      </p:sp>
      <p:sp>
        <p:nvSpPr>
          <p:cNvPr id="17" name="TextBox 16">
            <a:extLst>
              <a:ext uri="{FF2B5EF4-FFF2-40B4-BE49-F238E27FC236}">
                <a16:creationId xmlns:a16="http://schemas.microsoft.com/office/drawing/2014/main" id="{0F915596-848B-B07C-57D8-F2AE2A846BDA}"/>
              </a:ext>
            </a:extLst>
          </p:cNvPr>
          <p:cNvSpPr txBox="1"/>
          <p:nvPr/>
        </p:nvSpPr>
        <p:spPr>
          <a:xfrm>
            <a:off x="3191920" y="5605495"/>
            <a:ext cx="717177" cy="253916"/>
          </a:xfrm>
          <a:prstGeom prst="rect">
            <a:avLst/>
          </a:prstGeom>
          <a:noFill/>
        </p:spPr>
        <p:txBody>
          <a:bodyPr wrap="square" rtlCol="0">
            <a:spAutoFit/>
          </a:bodyPr>
          <a:lstStyle/>
          <a:p>
            <a:pPr algn="ctr"/>
            <a:r>
              <a:rPr lang="en-US" sz="1050" dirty="0">
                <a:solidFill>
                  <a:prstClr val="black"/>
                </a:solidFill>
                <a:latin typeface="Calibri" panose="020F0502020204030204"/>
              </a:rPr>
              <a:t>User B</a:t>
            </a:r>
          </a:p>
        </p:txBody>
      </p:sp>
      <p:sp>
        <p:nvSpPr>
          <p:cNvPr id="18" name="TextBox 17">
            <a:extLst>
              <a:ext uri="{FF2B5EF4-FFF2-40B4-BE49-F238E27FC236}">
                <a16:creationId xmlns:a16="http://schemas.microsoft.com/office/drawing/2014/main" id="{9C6A9C5C-F80B-D278-CF37-388C4471FF38}"/>
              </a:ext>
            </a:extLst>
          </p:cNvPr>
          <p:cNvSpPr txBox="1"/>
          <p:nvPr/>
        </p:nvSpPr>
        <p:spPr>
          <a:xfrm>
            <a:off x="3184485" y="5935735"/>
            <a:ext cx="732048" cy="253916"/>
          </a:xfrm>
          <a:prstGeom prst="rect">
            <a:avLst/>
          </a:prstGeom>
          <a:noFill/>
        </p:spPr>
        <p:txBody>
          <a:bodyPr wrap="square" rtlCol="0">
            <a:spAutoFit/>
          </a:bodyPr>
          <a:lstStyle/>
          <a:p>
            <a:pPr algn="ctr"/>
            <a:r>
              <a:rPr lang="en-US" sz="1050" dirty="0">
                <a:solidFill>
                  <a:prstClr val="black"/>
                </a:solidFill>
                <a:latin typeface="Calibri" panose="020F0502020204030204"/>
              </a:rPr>
              <a:t>CAVI</a:t>
            </a:r>
          </a:p>
        </p:txBody>
      </p:sp>
      <p:pic>
        <p:nvPicPr>
          <p:cNvPr id="19" name="Graphic 18" descr="Laptop outline">
            <a:extLst>
              <a:ext uri="{FF2B5EF4-FFF2-40B4-BE49-F238E27FC236}">
                <a16:creationId xmlns:a16="http://schemas.microsoft.com/office/drawing/2014/main" id="{2D960176-442D-3BC4-3442-3A160B23FC8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629805" y="5641493"/>
            <a:ext cx="914400" cy="914400"/>
          </a:xfrm>
          <a:prstGeom prst="rect">
            <a:avLst/>
          </a:prstGeom>
        </p:spPr>
      </p:pic>
      <p:pic>
        <p:nvPicPr>
          <p:cNvPr id="20" name="Graphic 19" descr="Laptop outline">
            <a:extLst>
              <a:ext uri="{FF2B5EF4-FFF2-40B4-BE49-F238E27FC236}">
                <a16:creationId xmlns:a16="http://schemas.microsoft.com/office/drawing/2014/main" id="{21894C5C-904C-6383-9E2F-4D1EDE6E22F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189746" y="5641493"/>
            <a:ext cx="914400" cy="914400"/>
          </a:xfrm>
          <a:prstGeom prst="rect">
            <a:avLst/>
          </a:prstGeom>
        </p:spPr>
      </p:pic>
      <p:sp>
        <p:nvSpPr>
          <p:cNvPr id="21" name="TextBox 20">
            <a:extLst>
              <a:ext uri="{FF2B5EF4-FFF2-40B4-BE49-F238E27FC236}">
                <a16:creationId xmlns:a16="http://schemas.microsoft.com/office/drawing/2014/main" id="{52D31FEA-7460-EF20-9B2B-47AE7EF6AE15}"/>
              </a:ext>
            </a:extLst>
          </p:cNvPr>
          <p:cNvSpPr txBox="1"/>
          <p:nvPr/>
        </p:nvSpPr>
        <p:spPr>
          <a:xfrm>
            <a:off x="4713521" y="5935735"/>
            <a:ext cx="732048" cy="253916"/>
          </a:xfrm>
          <a:prstGeom prst="rect">
            <a:avLst/>
          </a:prstGeom>
          <a:noFill/>
        </p:spPr>
        <p:txBody>
          <a:bodyPr wrap="square" rtlCol="0">
            <a:spAutoFit/>
          </a:bodyPr>
          <a:lstStyle/>
          <a:p>
            <a:pPr algn="ctr"/>
            <a:r>
              <a:rPr lang="en-US" sz="1050" dirty="0">
                <a:solidFill>
                  <a:prstClr val="black"/>
                </a:solidFill>
                <a:latin typeface="Calibri" panose="020F0502020204030204"/>
              </a:rPr>
              <a:t>CAVI</a:t>
            </a:r>
          </a:p>
        </p:txBody>
      </p:sp>
      <p:sp>
        <p:nvSpPr>
          <p:cNvPr id="22" name="TextBox 21">
            <a:extLst>
              <a:ext uri="{FF2B5EF4-FFF2-40B4-BE49-F238E27FC236}">
                <a16:creationId xmlns:a16="http://schemas.microsoft.com/office/drawing/2014/main" id="{E261C6A2-EE7D-9E25-CF4D-D38A815928E1}"/>
              </a:ext>
            </a:extLst>
          </p:cNvPr>
          <p:cNvSpPr txBox="1"/>
          <p:nvPr/>
        </p:nvSpPr>
        <p:spPr>
          <a:xfrm>
            <a:off x="4720956" y="5605495"/>
            <a:ext cx="717177" cy="253916"/>
          </a:xfrm>
          <a:prstGeom prst="rect">
            <a:avLst/>
          </a:prstGeom>
          <a:noFill/>
        </p:spPr>
        <p:txBody>
          <a:bodyPr wrap="square" rtlCol="0">
            <a:spAutoFit/>
          </a:bodyPr>
          <a:lstStyle/>
          <a:p>
            <a:pPr algn="ctr"/>
            <a:r>
              <a:rPr lang="en-US" sz="1050" dirty="0">
                <a:solidFill>
                  <a:prstClr val="black"/>
                </a:solidFill>
                <a:latin typeface="Calibri" panose="020F0502020204030204"/>
              </a:rPr>
              <a:t>User A</a:t>
            </a:r>
          </a:p>
        </p:txBody>
      </p:sp>
      <p:sp>
        <p:nvSpPr>
          <p:cNvPr id="23" name="TextBox 22">
            <a:extLst>
              <a:ext uri="{FF2B5EF4-FFF2-40B4-BE49-F238E27FC236}">
                <a16:creationId xmlns:a16="http://schemas.microsoft.com/office/drawing/2014/main" id="{B2B72A90-6D52-C885-DB8A-F8CBE9CAD998}"/>
              </a:ext>
            </a:extLst>
          </p:cNvPr>
          <p:cNvSpPr txBox="1"/>
          <p:nvPr/>
        </p:nvSpPr>
        <p:spPr>
          <a:xfrm>
            <a:off x="6281085" y="5605495"/>
            <a:ext cx="717177" cy="253916"/>
          </a:xfrm>
          <a:prstGeom prst="rect">
            <a:avLst/>
          </a:prstGeom>
          <a:noFill/>
        </p:spPr>
        <p:txBody>
          <a:bodyPr wrap="square" rtlCol="0">
            <a:spAutoFit/>
          </a:bodyPr>
          <a:lstStyle/>
          <a:p>
            <a:pPr algn="ctr"/>
            <a:r>
              <a:rPr lang="en-US" sz="1050" dirty="0">
                <a:solidFill>
                  <a:prstClr val="black"/>
                </a:solidFill>
                <a:latin typeface="Calibri" panose="020F0502020204030204"/>
              </a:rPr>
              <a:t>User B</a:t>
            </a:r>
          </a:p>
        </p:txBody>
      </p:sp>
      <p:sp>
        <p:nvSpPr>
          <p:cNvPr id="24" name="TextBox 23">
            <a:extLst>
              <a:ext uri="{FF2B5EF4-FFF2-40B4-BE49-F238E27FC236}">
                <a16:creationId xmlns:a16="http://schemas.microsoft.com/office/drawing/2014/main" id="{CF83ADA7-2349-A371-29C1-19058EFC1115}"/>
              </a:ext>
            </a:extLst>
          </p:cNvPr>
          <p:cNvSpPr txBox="1"/>
          <p:nvPr/>
        </p:nvSpPr>
        <p:spPr>
          <a:xfrm>
            <a:off x="6273650" y="5935735"/>
            <a:ext cx="732048" cy="253916"/>
          </a:xfrm>
          <a:prstGeom prst="rect">
            <a:avLst/>
          </a:prstGeom>
          <a:noFill/>
        </p:spPr>
        <p:txBody>
          <a:bodyPr wrap="square" rtlCol="0">
            <a:spAutoFit/>
          </a:bodyPr>
          <a:lstStyle/>
          <a:p>
            <a:pPr algn="ctr"/>
            <a:r>
              <a:rPr lang="en-US" sz="1050" dirty="0">
                <a:solidFill>
                  <a:prstClr val="black"/>
                </a:solidFill>
                <a:latin typeface="Calibri" panose="020F0502020204030204"/>
              </a:rPr>
              <a:t>CAVI</a:t>
            </a:r>
          </a:p>
        </p:txBody>
      </p:sp>
      <p:pic>
        <p:nvPicPr>
          <p:cNvPr id="25" name="Graphic 24" descr="Laptop outline">
            <a:extLst>
              <a:ext uri="{FF2B5EF4-FFF2-40B4-BE49-F238E27FC236}">
                <a16:creationId xmlns:a16="http://schemas.microsoft.com/office/drawing/2014/main" id="{F23DD44B-5A34-AE6C-F16E-0C2D528ED8F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822141" y="5641493"/>
            <a:ext cx="914400" cy="914400"/>
          </a:xfrm>
          <a:prstGeom prst="rect">
            <a:avLst/>
          </a:prstGeom>
        </p:spPr>
      </p:pic>
      <p:sp>
        <p:nvSpPr>
          <p:cNvPr id="26" name="TextBox 25">
            <a:extLst>
              <a:ext uri="{FF2B5EF4-FFF2-40B4-BE49-F238E27FC236}">
                <a16:creationId xmlns:a16="http://schemas.microsoft.com/office/drawing/2014/main" id="{86BB8A1D-5070-2C74-94E4-7C36258CAE05}"/>
              </a:ext>
            </a:extLst>
          </p:cNvPr>
          <p:cNvSpPr txBox="1"/>
          <p:nvPr/>
        </p:nvSpPr>
        <p:spPr>
          <a:xfrm>
            <a:off x="7905857" y="5935735"/>
            <a:ext cx="732048" cy="253916"/>
          </a:xfrm>
          <a:prstGeom prst="rect">
            <a:avLst/>
          </a:prstGeom>
          <a:noFill/>
        </p:spPr>
        <p:txBody>
          <a:bodyPr wrap="square" rtlCol="0">
            <a:spAutoFit/>
          </a:bodyPr>
          <a:lstStyle/>
          <a:p>
            <a:pPr algn="ctr"/>
            <a:r>
              <a:rPr lang="en-US" sz="1050" dirty="0">
                <a:solidFill>
                  <a:prstClr val="black"/>
                </a:solidFill>
                <a:latin typeface="Calibri" panose="020F0502020204030204"/>
              </a:rPr>
              <a:t>CAVI</a:t>
            </a:r>
          </a:p>
        </p:txBody>
      </p:sp>
      <p:sp>
        <p:nvSpPr>
          <p:cNvPr id="27" name="TextBox 26">
            <a:extLst>
              <a:ext uri="{FF2B5EF4-FFF2-40B4-BE49-F238E27FC236}">
                <a16:creationId xmlns:a16="http://schemas.microsoft.com/office/drawing/2014/main" id="{2BC86845-37BE-EB0B-F239-A428B3344CFE}"/>
              </a:ext>
            </a:extLst>
          </p:cNvPr>
          <p:cNvSpPr txBox="1"/>
          <p:nvPr/>
        </p:nvSpPr>
        <p:spPr>
          <a:xfrm>
            <a:off x="7913292" y="5605495"/>
            <a:ext cx="717177" cy="253916"/>
          </a:xfrm>
          <a:prstGeom prst="rect">
            <a:avLst/>
          </a:prstGeom>
          <a:noFill/>
        </p:spPr>
        <p:txBody>
          <a:bodyPr wrap="square" rtlCol="0">
            <a:spAutoFit/>
          </a:bodyPr>
          <a:lstStyle/>
          <a:p>
            <a:pPr algn="ctr"/>
            <a:r>
              <a:rPr lang="en-US" sz="1050" dirty="0">
                <a:solidFill>
                  <a:prstClr val="black"/>
                </a:solidFill>
                <a:latin typeface="Calibri" panose="020F0502020204030204"/>
              </a:rPr>
              <a:t>User </a:t>
            </a:r>
          </a:p>
        </p:txBody>
      </p:sp>
      <p:sp>
        <p:nvSpPr>
          <p:cNvPr id="28" name="TextBox 27">
            <a:extLst>
              <a:ext uri="{FF2B5EF4-FFF2-40B4-BE49-F238E27FC236}">
                <a16:creationId xmlns:a16="http://schemas.microsoft.com/office/drawing/2014/main" id="{D859FA98-7269-3F4D-3256-653C2B3037A8}"/>
              </a:ext>
            </a:extLst>
          </p:cNvPr>
          <p:cNvSpPr txBox="1"/>
          <p:nvPr/>
        </p:nvSpPr>
        <p:spPr>
          <a:xfrm>
            <a:off x="5983695" y="4130491"/>
            <a:ext cx="887873" cy="253916"/>
          </a:xfrm>
          <a:prstGeom prst="rect">
            <a:avLst/>
          </a:prstGeom>
          <a:noFill/>
        </p:spPr>
        <p:txBody>
          <a:bodyPr wrap="square" rtlCol="0">
            <a:spAutoFit/>
          </a:bodyPr>
          <a:lstStyle/>
          <a:p>
            <a:pPr algn="ctr"/>
            <a:r>
              <a:rPr lang="en-US" sz="1050" dirty="0">
                <a:solidFill>
                  <a:prstClr val="black"/>
                </a:solidFill>
                <a:latin typeface="Calibri" panose="020F0502020204030204"/>
              </a:rPr>
              <a:t>A2W</a:t>
            </a:r>
          </a:p>
        </p:txBody>
      </p:sp>
      <p:sp>
        <p:nvSpPr>
          <p:cNvPr id="29" name="TextBox 28">
            <a:extLst>
              <a:ext uri="{FF2B5EF4-FFF2-40B4-BE49-F238E27FC236}">
                <a16:creationId xmlns:a16="http://schemas.microsoft.com/office/drawing/2014/main" id="{3A98C48A-7C8F-E8FA-88EF-86020AFD343B}"/>
              </a:ext>
            </a:extLst>
          </p:cNvPr>
          <p:cNvSpPr txBox="1"/>
          <p:nvPr/>
        </p:nvSpPr>
        <p:spPr>
          <a:xfrm rot="16200000">
            <a:off x="6145423" y="3308678"/>
            <a:ext cx="829542" cy="253916"/>
          </a:xfrm>
          <a:prstGeom prst="rect">
            <a:avLst/>
          </a:prstGeom>
          <a:noFill/>
        </p:spPr>
        <p:txBody>
          <a:bodyPr wrap="square" rtlCol="0">
            <a:spAutoFit/>
          </a:bodyPr>
          <a:lstStyle/>
          <a:p>
            <a:pPr algn="ctr"/>
            <a:r>
              <a:rPr lang="en-US" sz="1050" dirty="0">
                <a:solidFill>
                  <a:prstClr val="black"/>
                </a:solidFill>
                <a:latin typeface="Calibri" panose="020F0502020204030204"/>
              </a:rPr>
              <a:t>Oracle</a:t>
            </a:r>
          </a:p>
        </p:txBody>
      </p:sp>
      <p:sp>
        <p:nvSpPr>
          <p:cNvPr id="30" name="TextBox 29">
            <a:extLst>
              <a:ext uri="{FF2B5EF4-FFF2-40B4-BE49-F238E27FC236}">
                <a16:creationId xmlns:a16="http://schemas.microsoft.com/office/drawing/2014/main" id="{EB6F2FD9-C848-904F-3120-322814E4393A}"/>
              </a:ext>
            </a:extLst>
          </p:cNvPr>
          <p:cNvSpPr txBox="1"/>
          <p:nvPr/>
        </p:nvSpPr>
        <p:spPr>
          <a:xfrm>
            <a:off x="8683772" y="2954019"/>
            <a:ext cx="853526" cy="415498"/>
          </a:xfrm>
          <a:prstGeom prst="rect">
            <a:avLst/>
          </a:prstGeom>
          <a:noFill/>
        </p:spPr>
        <p:txBody>
          <a:bodyPr wrap="square" rtlCol="0">
            <a:spAutoFit/>
          </a:bodyPr>
          <a:lstStyle/>
          <a:p>
            <a:pPr algn="ctr"/>
            <a:r>
              <a:rPr lang="en-US" sz="1050" dirty="0">
                <a:solidFill>
                  <a:prstClr val="black"/>
                </a:solidFill>
                <a:latin typeface="Calibri" panose="020F0502020204030204"/>
              </a:rPr>
              <a:t>Cloud Databases</a:t>
            </a:r>
          </a:p>
        </p:txBody>
      </p:sp>
      <p:sp>
        <p:nvSpPr>
          <p:cNvPr id="31" name="TextBox 30">
            <a:extLst>
              <a:ext uri="{FF2B5EF4-FFF2-40B4-BE49-F238E27FC236}">
                <a16:creationId xmlns:a16="http://schemas.microsoft.com/office/drawing/2014/main" id="{F8948F95-A855-6E1D-E9F2-11CE9E2E9C6E}"/>
              </a:ext>
            </a:extLst>
          </p:cNvPr>
          <p:cNvSpPr txBox="1"/>
          <p:nvPr/>
        </p:nvSpPr>
        <p:spPr>
          <a:xfrm>
            <a:off x="5446331" y="3642658"/>
            <a:ext cx="853526" cy="415498"/>
          </a:xfrm>
          <a:prstGeom prst="rect">
            <a:avLst/>
          </a:prstGeom>
          <a:noFill/>
        </p:spPr>
        <p:txBody>
          <a:bodyPr wrap="square" rtlCol="0">
            <a:spAutoFit/>
          </a:bodyPr>
          <a:lstStyle/>
          <a:p>
            <a:pPr algn="ctr"/>
            <a:r>
              <a:rPr lang="en-US" sz="1050" dirty="0">
                <a:solidFill>
                  <a:prstClr val="black"/>
                </a:solidFill>
                <a:latin typeface="Calibri" panose="020F0502020204030204"/>
              </a:rPr>
              <a:t>Cumulus</a:t>
            </a:r>
          </a:p>
          <a:p>
            <a:pPr algn="ctr"/>
            <a:r>
              <a:rPr lang="en-US" sz="1050" dirty="0">
                <a:solidFill>
                  <a:prstClr val="black"/>
                </a:solidFill>
                <a:latin typeface="Calibri" panose="020F0502020204030204"/>
              </a:rPr>
              <a:t>Grids</a:t>
            </a:r>
          </a:p>
        </p:txBody>
      </p:sp>
      <p:sp>
        <p:nvSpPr>
          <p:cNvPr id="32" name="TextBox 31">
            <a:extLst>
              <a:ext uri="{FF2B5EF4-FFF2-40B4-BE49-F238E27FC236}">
                <a16:creationId xmlns:a16="http://schemas.microsoft.com/office/drawing/2014/main" id="{EAF730B4-6978-476A-24C4-EDAC079AB198}"/>
              </a:ext>
            </a:extLst>
          </p:cNvPr>
          <p:cNvSpPr txBox="1"/>
          <p:nvPr/>
        </p:nvSpPr>
        <p:spPr>
          <a:xfrm>
            <a:off x="2281540" y="1345460"/>
            <a:ext cx="1016519" cy="400110"/>
          </a:xfrm>
          <a:prstGeom prst="rect">
            <a:avLst/>
          </a:prstGeom>
          <a:noFill/>
        </p:spPr>
        <p:txBody>
          <a:bodyPr wrap="square" rtlCol="0">
            <a:spAutoFit/>
          </a:bodyPr>
          <a:lstStyle/>
          <a:p>
            <a:pPr algn="ctr"/>
            <a:r>
              <a:rPr lang="en-US" sz="2000" dirty="0">
                <a:solidFill>
                  <a:prstClr val="black"/>
                </a:solidFill>
                <a:latin typeface="Calibri" panose="020F0502020204030204"/>
              </a:rPr>
              <a:t>Legacy</a:t>
            </a:r>
          </a:p>
        </p:txBody>
      </p:sp>
      <p:sp>
        <p:nvSpPr>
          <p:cNvPr id="33" name="Cloud 32">
            <a:extLst>
              <a:ext uri="{FF2B5EF4-FFF2-40B4-BE49-F238E27FC236}">
                <a16:creationId xmlns:a16="http://schemas.microsoft.com/office/drawing/2014/main" id="{2AC580BF-F219-ACD7-F869-19826B166C2C}"/>
              </a:ext>
            </a:extLst>
          </p:cNvPr>
          <p:cNvSpPr/>
          <p:nvPr/>
        </p:nvSpPr>
        <p:spPr>
          <a:xfrm>
            <a:off x="4347597" y="2581881"/>
            <a:ext cx="6556192" cy="2382694"/>
          </a:xfrm>
          <a:prstGeom prst="cloud">
            <a:avLst/>
          </a:prstGeom>
          <a:noFill/>
          <a:ln w="12700" cap="flat" cmpd="sng" algn="ctr">
            <a:solidFill>
              <a:srgbClr val="4472C4">
                <a:shade val="50000"/>
              </a:srgbClr>
            </a:solidFill>
            <a:prstDash val="solid"/>
            <a:miter lim="800000"/>
          </a:ln>
          <a:effectLst/>
        </p:spPr>
        <p:txBody>
          <a:bodyPr rtlCol="0" anchor="ctr"/>
          <a:lstStyle/>
          <a:p>
            <a:pPr algn="ctr">
              <a:defRPr/>
            </a:pPr>
            <a:endParaRPr lang="en-US" kern="0" dirty="0">
              <a:solidFill>
                <a:prstClr val="white"/>
              </a:solidFill>
              <a:latin typeface="Calibri" panose="020F0502020204030204"/>
            </a:endParaRPr>
          </a:p>
        </p:txBody>
      </p:sp>
      <p:sp>
        <p:nvSpPr>
          <p:cNvPr id="34" name="TextBox 33">
            <a:extLst>
              <a:ext uri="{FF2B5EF4-FFF2-40B4-BE49-F238E27FC236}">
                <a16:creationId xmlns:a16="http://schemas.microsoft.com/office/drawing/2014/main" id="{88AEB93A-0E05-39F3-5727-B1C63DE84BC0}"/>
              </a:ext>
            </a:extLst>
          </p:cNvPr>
          <p:cNvSpPr txBox="1"/>
          <p:nvPr/>
        </p:nvSpPr>
        <p:spPr>
          <a:xfrm>
            <a:off x="4769800" y="1345460"/>
            <a:ext cx="2302854" cy="400110"/>
          </a:xfrm>
          <a:prstGeom prst="rect">
            <a:avLst/>
          </a:prstGeom>
          <a:noFill/>
        </p:spPr>
        <p:txBody>
          <a:bodyPr wrap="square" rtlCol="0">
            <a:spAutoFit/>
          </a:bodyPr>
          <a:lstStyle/>
          <a:p>
            <a:pPr algn="ctr"/>
            <a:r>
              <a:rPr lang="en-US" sz="2000" dirty="0">
                <a:solidFill>
                  <a:prstClr val="black"/>
                </a:solidFill>
                <a:latin typeface="Calibri" panose="020F0502020204030204"/>
              </a:rPr>
              <a:t>Migration</a:t>
            </a:r>
          </a:p>
        </p:txBody>
      </p:sp>
      <p:sp>
        <p:nvSpPr>
          <p:cNvPr id="35" name="TextBox 34">
            <a:extLst>
              <a:ext uri="{FF2B5EF4-FFF2-40B4-BE49-F238E27FC236}">
                <a16:creationId xmlns:a16="http://schemas.microsoft.com/office/drawing/2014/main" id="{12B42A1D-8590-9129-A3E6-124D5E2D385F}"/>
              </a:ext>
            </a:extLst>
          </p:cNvPr>
          <p:cNvSpPr txBox="1"/>
          <p:nvPr/>
        </p:nvSpPr>
        <p:spPr>
          <a:xfrm>
            <a:off x="7905857" y="1350859"/>
            <a:ext cx="2409356" cy="400110"/>
          </a:xfrm>
          <a:prstGeom prst="rect">
            <a:avLst/>
          </a:prstGeom>
          <a:noFill/>
        </p:spPr>
        <p:txBody>
          <a:bodyPr wrap="square" rtlCol="0">
            <a:spAutoFit/>
          </a:bodyPr>
          <a:lstStyle/>
          <a:p>
            <a:pPr algn="ctr"/>
            <a:r>
              <a:rPr lang="en-US" sz="2000" dirty="0">
                <a:solidFill>
                  <a:prstClr val="black"/>
                </a:solidFill>
                <a:latin typeface="Calibri" panose="020F0502020204030204"/>
              </a:rPr>
              <a:t>Cloud Optimized</a:t>
            </a:r>
          </a:p>
        </p:txBody>
      </p:sp>
      <p:cxnSp>
        <p:nvCxnSpPr>
          <p:cNvPr id="36" name="Straight Connector 35">
            <a:extLst>
              <a:ext uri="{FF2B5EF4-FFF2-40B4-BE49-F238E27FC236}">
                <a16:creationId xmlns:a16="http://schemas.microsoft.com/office/drawing/2014/main" id="{4B659F7C-AF4C-6FD5-412B-9F0AB308C5CD}"/>
              </a:ext>
            </a:extLst>
          </p:cNvPr>
          <p:cNvCxnSpPr>
            <a:cxnSpLocks/>
          </p:cNvCxnSpPr>
          <p:nvPr/>
        </p:nvCxnSpPr>
        <p:spPr>
          <a:xfrm>
            <a:off x="4254829" y="1212856"/>
            <a:ext cx="0" cy="1005840"/>
          </a:xfrm>
          <a:prstGeom prst="line">
            <a:avLst/>
          </a:prstGeom>
          <a:noFill/>
          <a:ln w="19050" cap="flat" cmpd="sng" algn="ctr">
            <a:solidFill>
              <a:srgbClr val="2F528F">
                <a:alpha val="75000"/>
              </a:srgbClr>
            </a:solidFill>
            <a:prstDash val="solid"/>
            <a:miter lim="800000"/>
          </a:ln>
          <a:effectLst/>
        </p:spPr>
      </p:cxnSp>
      <p:cxnSp>
        <p:nvCxnSpPr>
          <p:cNvPr id="37" name="Straight Connector 36">
            <a:extLst>
              <a:ext uri="{FF2B5EF4-FFF2-40B4-BE49-F238E27FC236}">
                <a16:creationId xmlns:a16="http://schemas.microsoft.com/office/drawing/2014/main" id="{9AE4E0A9-C3F1-F5AC-E0AA-5319B218E0D3}"/>
              </a:ext>
            </a:extLst>
          </p:cNvPr>
          <p:cNvCxnSpPr/>
          <p:nvPr/>
        </p:nvCxnSpPr>
        <p:spPr>
          <a:xfrm>
            <a:off x="7453644" y="1212856"/>
            <a:ext cx="0" cy="1005840"/>
          </a:xfrm>
          <a:prstGeom prst="line">
            <a:avLst/>
          </a:prstGeom>
          <a:noFill/>
          <a:ln w="19050" cap="flat" cmpd="sng" algn="ctr">
            <a:solidFill>
              <a:srgbClr val="2F528F">
                <a:alpha val="75000"/>
              </a:srgbClr>
            </a:solidFill>
            <a:prstDash val="solid"/>
            <a:miter lim="800000"/>
          </a:ln>
          <a:effectLst/>
        </p:spPr>
      </p:cxnSp>
      <p:sp>
        <p:nvSpPr>
          <p:cNvPr id="38" name="TextBox 37">
            <a:extLst>
              <a:ext uri="{FF2B5EF4-FFF2-40B4-BE49-F238E27FC236}">
                <a16:creationId xmlns:a16="http://schemas.microsoft.com/office/drawing/2014/main" id="{D38FD7AA-E9FD-3634-A2A0-C3FAF94CBAF3}"/>
              </a:ext>
            </a:extLst>
          </p:cNvPr>
          <p:cNvSpPr txBox="1"/>
          <p:nvPr/>
        </p:nvSpPr>
        <p:spPr>
          <a:xfrm>
            <a:off x="7373899" y="2988501"/>
            <a:ext cx="853526" cy="415498"/>
          </a:xfrm>
          <a:prstGeom prst="rect">
            <a:avLst/>
          </a:prstGeom>
          <a:noFill/>
        </p:spPr>
        <p:txBody>
          <a:bodyPr wrap="square" rtlCol="0">
            <a:spAutoFit/>
          </a:bodyPr>
          <a:lstStyle/>
          <a:p>
            <a:pPr algn="ctr"/>
            <a:r>
              <a:rPr lang="en-US" sz="1050" dirty="0">
                <a:solidFill>
                  <a:prstClr val="black"/>
                </a:solidFill>
                <a:latin typeface="Calibri" panose="020F0502020204030204"/>
              </a:rPr>
              <a:t>Built-in COOP</a:t>
            </a:r>
          </a:p>
        </p:txBody>
      </p:sp>
      <p:sp>
        <p:nvSpPr>
          <p:cNvPr id="39" name="TextBox 38">
            <a:extLst>
              <a:ext uri="{FF2B5EF4-FFF2-40B4-BE49-F238E27FC236}">
                <a16:creationId xmlns:a16="http://schemas.microsoft.com/office/drawing/2014/main" id="{2AE1B517-E227-CDDE-4B28-FB85E0DA43DA}"/>
              </a:ext>
            </a:extLst>
          </p:cNvPr>
          <p:cNvSpPr txBox="1"/>
          <p:nvPr/>
        </p:nvSpPr>
        <p:spPr>
          <a:xfrm>
            <a:off x="9692410" y="3078990"/>
            <a:ext cx="853526" cy="577081"/>
          </a:xfrm>
          <a:prstGeom prst="rect">
            <a:avLst/>
          </a:prstGeom>
          <a:noFill/>
        </p:spPr>
        <p:txBody>
          <a:bodyPr wrap="square" rtlCol="0">
            <a:spAutoFit/>
          </a:bodyPr>
          <a:lstStyle/>
          <a:p>
            <a:pPr algn="ctr"/>
            <a:r>
              <a:rPr lang="en-US" sz="1050" dirty="0">
                <a:solidFill>
                  <a:prstClr val="black"/>
                </a:solidFill>
                <a:latin typeface="Calibri" panose="020F0502020204030204"/>
              </a:rPr>
              <a:t>More</a:t>
            </a:r>
          </a:p>
          <a:p>
            <a:pPr algn="ctr"/>
            <a:r>
              <a:rPr lang="en-US" sz="1050" dirty="0">
                <a:solidFill>
                  <a:prstClr val="black"/>
                </a:solidFill>
                <a:latin typeface="Calibri" panose="020F0502020204030204"/>
              </a:rPr>
              <a:t>Web Apps</a:t>
            </a:r>
          </a:p>
          <a:p>
            <a:pPr algn="ctr"/>
            <a:endParaRPr lang="en-US" sz="1050" dirty="0">
              <a:solidFill>
                <a:prstClr val="black"/>
              </a:solidFill>
              <a:latin typeface="Calibri" panose="020F0502020204030204"/>
            </a:endParaRPr>
          </a:p>
        </p:txBody>
      </p:sp>
      <p:cxnSp>
        <p:nvCxnSpPr>
          <p:cNvPr id="40" name="Straight Arrow Connector 39">
            <a:extLst>
              <a:ext uri="{FF2B5EF4-FFF2-40B4-BE49-F238E27FC236}">
                <a16:creationId xmlns:a16="http://schemas.microsoft.com/office/drawing/2014/main" id="{AE5844BD-F924-AB3A-A4ED-0F494F89D6E6}"/>
              </a:ext>
            </a:extLst>
          </p:cNvPr>
          <p:cNvCxnSpPr>
            <a:stCxn id="16" idx="0"/>
            <a:endCxn id="7" idx="2"/>
          </p:cNvCxnSpPr>
          <p:nvPr/>
        </p:nvCxnSpPr>
        <p:spPr>
          <a:xfrm flipV="1">
            <a:off x="2028770" y="4350781"/>
            <a:ext cx="12362" cy="1254714"/>
          </a:xfrm>
          <a:prstGeom prst="straightConnector1">
            <a:avLst/>
          </a:prstGeom>
          <a:noFill/>
          <a:ln w="6350" cap="flat" cmpd="sng" algn="ctr">
            <a:solidFill>
              <a:srgbClr val="4472C4"/>
            </a:solidFill>
            <a:prstDash val="solid"/>
            <a:miter lim="800000"/>
            <a:headEnd type="stealth"/>
            <a:tailEnd type="stealth"/>
          </a:ln>
          <a:effectLst/>
        </p:spPr>
      </p:cxnSp>
      <p:cxnSp>
        <p:nvCxnSpPr>
          <p:cNvPr id="41" name="Straight Arrow Connector 40">
            <a:extLst>
              <a:ext uri="{FF2B5EF4-FFF2-40B4-BE49-F238E27FC236}">
                <a16:creationId xmlns:a16="http://schemas.microsoft.com/office/drawing/2014/main" id="{2DD5C778-DE70-F552-E7EA-2494ED6C4A9E}"/>
              </a:ext>
            </a:extLst>
          </p:cNvPr>
          <p:cNvCxnSpPr>
            <a:cxnSpLocks/>
            <a:stCxn id="17" idx="0"/>
            <a:endCxn id="8" idx="2"/>
          </p:cNvCxnSpPr>
          <p:nvPr/>
        </p:nvCxnSpPr>
        <p:spPr>
          <a:xfrm flipH="1" flipV="1">
            <a:off x="3550014" y="4350781"/>
            <a:ext cx="495" cy="1254714"/>
          </a:xfrm>
          <a:prstGeom prst="straightConnector1">
            <a:avLst/>
          </a:prstGeom>
          <a:noFill/>
          <a:ln w="6350" cap="flat" cmpd="sng" algn="ctr">
            <a:solidFill>
              <a:srgbClr val="4472C4"/>
            </a:solidFill>
            <a:prstDash val="solid"/>
            <a:miter lim="800000"/>
            <a:headEnd type="stealth"/>
            <a:tailEnd type="stealth"/>
          </a:ln>
          <a:effectLst/>
        </p:spPr>
      </p:cxnSp>
      <p:cxnSp>
        <p:nvCxnSpPr>
          <p:cNvPr id="42" name="Connector: Curved 41">
            <a:extLst>
              <a:ext uri="{FF2B5EF4-FFF2-40B4-BE49-F238E27FC236}">
                <a16:creationId xmlns:a16="http://schemas.microsoft.com/office/drawing/2014/main" id="{7880CACF-BB72-B297-EF85-861A66A390C4}"/>
              </a:ext>
            </a:extLst>
          </p:cNvPr>
          <p:cNvCxnSpPr>
            <a:cxnSpLocks/>
            <a:stCxn id="22" idx="0"/>
          </p:cNvCxnSpPr>
          <p:nvPr/>
        </p:nvCxnSpPr>
        <p:spPr>
          <a:xfrm rot="5400000" flipH="1" flipV="1">
            <a:off x="4911240" y="4934654"/>
            <a:ext cx="839147" cy="502537"/>
          </a:xfrm>
          <a:prstGeom prst="curvedConnector3">
            <a:avLst>
              <a:gd name="adj1" fmla="val 50000"/>
            </a:avLst>
          </a:prstGeom>
          <a:noFill/>
          <a:ln w="6350" cap="flat" cmpd="sng" algn="ctr">
            <a:solidFill>
              <a:srgbClr val="4472C4"/>
            </a:solidFill>
            <a:prstDash val="solid"/>
            <a:miter lim="800000"/>
            <a:headEnd type="stealth" w="med" len="med"/>
            <a:tailEnd type="none" w="med" len="med"/>
          </a:ln>
          <a:effectLst/>
        </p:spPr>
      </p:cxnSp>
      <p:cxnSp>
        <p:nvCxnSpPr>
          <p:cNvPr id="43" name="Connector: Curved 42">
            <a:extLst>
              <a:ext uri="{FF2B5EF4-FFF2-40B4-BE49-F238E27FC236}">
                <a16:creationId xmlns:a16="http://schemas.microsoft.com/office/drawing/2014/main" id="{54C86D89-810D-7231-1548-AA7189F0F6F3}"/>
              </a:ext>
            </a:extLst>
          </p:cNvPr>
          <p:cNvCxnSpPr>
            <a:cxnSpLocks/>
            <a:stCxn id="23" idx="0"/>
          </p:cNvCxnSpPr>
          <p:nvPr/>
        </p:nvCxnSpPr>
        <p:spPr>
          <a:xfrm rot="5400000" flipH="1" flipV="1">
            <a:off x="6492870" y="5047865"/>
            <a:ext cx="704435" cy="410826"/>
          </a:xfrm>
          <a:prstGeom prst="curvedConnector3">
            <a:avLst>
              <a:gd name="adj1" fmla="val 50000"/>
            </a:avLst>
          </a:prstGeom>
          <a:noFill/>
          <a:ln w="6350" cap="flat" cmpd="sng" algn="ctr">
            <a:solidFill>
              <a:srgbClr val="4472C4"/>
            </a:solidFill>
            <a:prstDash val="solid"/>
            <a:miter lim="800000"/>
            <a:headEnd type="stealth" w="med" len="med"/>
            <a:tailEnd type="stealth" w="med" len="med"/>
          </a:ln>
          <a:effectLst/>
        </p:spPr>
      </p:cxnSp>
      <p:cxnSp>
        <p:nvCxnSpPr>
          <p:cNvPr id="44" name="Straight Arrow Connector 43">
            <a:extLst>
              <a:ext uri="{FF2B5EF4-FFF2-40B4-BE49-F238E27FC236}">
                <a16:creationId xmlns:a16="http://schemas.microsoft.com/office/drawing/2014/main" id="{65010430-7486-7DE9-6976-B6966D222A05}"/>
              </a:ext>
            </a:extLst>
          </p:cNvPr>
          <p:cNvCxnSpPr>
            <a:cxnSpLocks/>
          </p:cNvCxnSpPr>
          <p:nvPr/>
        </p:nvCxnSpPr>
        <p:spPr>
          <a:xfrm flipH="1" flipV="1">
            <a:off x="8203706" y="4909449"/>
            <a:ext cx="68175" cy="704435"/>
          </a:xfrm>
          <a:prstGeom prst="straightConnector1">
            <a:avLst/>
          </a:prstGeom>
          <a:noFill/>
          <a:ln w="6350" cap="flat" cmpd="sng" algn="ctr">
            <a:solidFill>
              <a:srgbClr val="4472C4"/>
            </a:solidFill>
            <a:prstDash val="solid"/>
            <a:miter lim="800000"/>
            <a:headEnd type="arrow" w="med" len="med"/>
            <a:tailEnd type="none" w="med" len="med"/>
          </a:ln>
          <a:effectLst/>
        </p:spPr>
      </p:cxnSp>
      <p:sp>
        <p:nvSpPr>
          <p:cNvPr id="45" name="TextBox 44">
            <a:extLst>
              <a:ext uri="{FF2B5EF4-FFF2-40B4-BE49-F238E27FC236}">
                <a16:creationId xmlns:a16="http://schemas.microsoft.com/office/drawing/2014/main" id="{83447B0D-E55C-6B4A-19C8-5D29A04A6B42}"/>
              </a:ext>
            </a:extLst>
          </p:cNvPr>
          <p:cNvSpPr txBox="1"/>
          <p:nvPr/>
        </p:nvSpPr>
        <p:spPr>
          <a:xfrm>
            <a:off x="9880242" y="3543506"/>
            <a:ext cx="853526" cy="738664"/>
          </a:xfrm>
          <a:prstGeom prst="rect">
            <a:avLst/>
          </a:prstGeom>
          <a:noFill/>
        </p:spPr>
        <p:txBody>
          <a:bodyPr wrap="square" rtlCol="0">
            <a:spAutoFit/>
          </a:bodyPr>
          <a:lstStyle/>
          <a:p>
            <a:pPr algn="ctr"/>
            <a:r>
              <a:rPr lang="en-US" sz="1050" dirty="0">
                <a:solidFill>
                  <a:prstClr val="black"/>
                </a:solidFill>
                <a:latin typeface="Calibri" panose="020F0502020204030204"/>
              </a:rPr>
              <a:t>Data &amp;</a:t>
            </a:r>
          </a:p>
          <a:p>
            <a:pPr algn="ctr"/>
            <a:r>
              <a:rPr lang="en-US" sz="1050" dirty="0">
                <a:solidFill>
                  <a:prstClr val="black"/>
                </a:solidFill>
                <a:latin typeface="Calibri" panose="020F0502020204030204"/>
              </a:rPr>
              <a:t>Modeling</a:t>
            </a:r>
          </a:p>
          <a:p>
            <a:pPr algn="ctr"/>
            <a:r>
              <a:rPr lang="en-US" sz="1050" dirty="0">
                <a:solidFill>
                  <a:prstClr val="black"/>
                </a:solidFill>
                <a:latin typeface="Calibri" panose="020F0502020204030204"/>
              </a:rPr>
              <a:t>Dashboards</a:t>
            </a:r>
          </a:p>
          <a:p>
            <a:pPr algn="ctr"/>
            <a:endParaRPr lang="en-US" sz="1050" dirty="0">
              <a:solidFill>
                <a:prstClr val="black"/>
              </a:solidFill>
              <a:latin typeface="Calibri" panose="020F0502020204030204"/>
            </a:endParaRPr>
          </a:p>
        </p:txBody>
      </p:sp>
      <p:sp>
        <p:nvSpPr>
          <p:cNvPr id="46" name="TextBox 45">
            <a:extLst>
              <a:ext uri="{FF2B5EF4-FFF2-40B4-BE49-F238E27FC236}">
                <a16:creationId xmlns:a16="http://schemas.microsoft.com/office/drawing/2014/main" id="{305FF7E7-D48B-2F3C-A0EE-49E28FE59E5A}"/>
              </a:ext>
            </a:extLst>
          </p:cNvPr>
          <p:cNvSpPr txBox="1"/>
          <p:nvPr/>
        </p:nvSpPr>
        <p:spPr>
          <a:xfrm>
            <a:off x="5401903" y="3314076"/>
            <a:ext cx="887873" cy="253916"/>
          </a:xfrm>
          <a:prstGeom prst="rect">
            <a:avLst/>
          </a:prstGeom>
          <a:noFill/>
        </p:spPr>
        <p:txBody>
          <a:bodyPr wrap="square" rtlCol="0">
            <a:spAutoFit/>
          </a:bodyPr>
          <a:lstStyle/>
          <a:p>
            <a:pPr algn="ctr"/>
            <a:r>
              <a:rPr lang="en-US" sz="1050" dirty="0">
                <a:solidFill>
                  <a:prstClr val="black"/>
                </a:solidFill>
                <a:latin typeface="Calibri" panose="020F0502020204030204"/>
              </a:rPr>
              <a:t>Time Series</a:t>
            </a:r>
          </a:p>
        </p:txBody>
      </p:sp>
      <p:sp>
        <p:nvSpPr>
          <p:cNvPr id="47" name="Cylinder 46">
            <a:extLst>
              <a:ext uri="{FF2B5EF4-FFF2-40B4-BE49-F238E27FC236}">
                <a16:creationId xmlns:a16="http://schemas.microsoft.com/office/drawing/2014/main" id="{C2C69076-F67A-A74E-4301-D0E240A1C0D4}"/>
              </a:ext>
            </a:extLst>
          </p:cNvPr>
          <p:cNvSpPr/>
          <p:nvPr/>
        </p:nvSpPr>
        <p:spPr>
          <a:xfrm>
            <a:off x="6774373" y="3089587"/>
            <a:ext cx="258319" cy="584910"/>
          </a:xfrm>
          <a:prstGeom prst="can">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a:defRPr/>
            </a:pPr>
            <a:endParaRPr lang="en-US" kern="0" dirty="0">
              <a:solidFill>
                <a:prstClr val="black"/>
              </a:solidFill>
              <a:latin typeface="Calibri" panose="020F0502020204030204"/>
            </a:endParaRPr>
          </a:p>
        </p:txBody>
      </p:sp>
      <p:sp>
        <p:nvSpPr>
          <p:cNvPr id="48" name="Cylinder 47">
            <a:extLst>
              <a:ext uri="{FF2B5EF4-FFF2-40B4-BE49-F238E27FC236}">
                <a16:creationId xmlns:a16="http://schemas.microsoft.com/office/drawing/2014/main" id="{2341176D-1865-044A-312A-DD93BD3A84B7}"/>
              </a:ext>
            </a:extLst>
          </p:cNvPr>
          <p:cNvSpPr/>
          <p:nvPr/>
        </p:nvSpPr>
        <p:spPr>
          <a:xfrm>
            <a:off x="8824835" y="3389410"/>
            <a:ext cx="258319" cy="555889"/>
          </a:xfrm>
          <a:prstGeom prst="can">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a:defRPr/>
            </a:pPr>
            <a:endParaRPr lang="en-US" kern="0" dirty="0">
              <a:solidFill>
                <a:prstClr val="black"/>
              </a:solidFill>
              <a:latin typeface="Calibri" panose="020F0502020204030204"/>
            </a:endParaRPr>
          </a:p>
        </p:txBody>
      </p:sp>
      <p:sp>
        <p:nvSpPr>
          <p:cNvPr id="49" name="Cylinder 48">
            <a:extLst>
              <a:ext uri="{FF2B5EF4-FFF2-40B4-BE49-F238E27FC236}">
                <a16:creationId xmlns:a16="http://schemas.microsoft.com/office/drawing/2014/main" id="{853EBE0E-EA5C-C4EE-3E67-447BF7547453}"/>
              </a:ext>
            </a:extLst>
          </p:cNvPr>
          <p:cNvSpPr/>
          <p:nvPr/>
        </p:nvSpPr>
        <p:spPr>
          <a:xfrm>
            <a:off x="9127646" y="3387246"/>
            <a:ext cx="258319" cy="555889"/>
          </a:xfrm>
          <a:prstGeom prst="can">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a:defRPr/>
            </a:pPr>
            <a:endParaRPr lang="en-US" kern="0" dirty="0">
              <a:solidFill>
                <a:prstClr val="black"/>
              </a:solidFill>
              <a:latin typeface="Calibri" panose="020F0502020204030204"/>
            </a:endParaRPr>
          </a:p>
        </p:txBody>
      </p:sp>
      <p:sp>
        <p:nvSpPr>
          <p:cNvPr id="50" name="TextBox 49">
            <a:extLst>
              <a:ext uri="{FF2B5EF4-FFF2-40B4-BE49-F238E27FC236}">
                <a16:creationId xmlns:a16="http://schemas.microsoft.com/office/drawing/2014/main" id="{A5D261E2-00BF-9547-1DB3-542A10BA73B6}"/>
              </a:ext>
            </a:extLst>
          </p:cNvPr>
          <p:cNvSpPr txBox="1"/>
          <p:nvPr/>
        </p:nvSpPr>
        <p:spPr>
          <a:xfrm>
            <a:off x="6807646" y="2344558"/>
            <a:ext cx="1407501" cy="369332"/>
          </a:xfrm>
          <a:prstGeom prst="rect">
            <a:avLst/>
          </a:prstGeom>
          <a:noFill/>
        </p:spPr>
        <p:txBody>
          <a:bodyPr wrap="none" rtlCol="0">
            <a:spAutoFit/>
          </a:bodyPr>
          <a:lstStyle/>
          <a:p>
            <a:r>
              <a:rPr lang="en-US" dirty="0">
                <a:solidFill>
                  <a:prstClr val="black"/>
                </a:solidFill>
                <a:latin typeface="Calibri" panose="020F0502020204030204"/>
              </a:rPr>
              <a:t>CWBI CLOUD</a:t>
            </a:r>
          </a:p>
        </p:txBody>
      </p:sp>
      <p:sp>
        <p:nvSpPr>
          <p:cNvPr id="51" name="TextBox 50">
            <a:extLst>
              <a:ext uri="{FF2B5EF4-FFF2-40B4-BE49-F238E27FC236}">
                <a16:creationId xmlns:a16="http://schemas.microsoft.com/office/drawing/2014/main" id="{247B4F43-1405-7B9D-6777-914092E12659}"/>
              </a:ext>
            </a:extLst>
          </p:cNvPr>
          <p:cNvSpPr txBox="1"/>
          <p:nvPr/>
        </p:nvSpPr>
        <p:spPr>
          <a:xfrm>
            <a:off x="6899525" y="3614339"/>
            <a:ext cx="1077539" cy="369332"/>
          </a:xfrm>
          <a:prstGeom prst="rect">
            <a:avLst/>
          </a:prstGeom>
          <a:noFill/>
        </p:spPr>
        <p:txBody>
          <a:bodyPr wrap="none" rtlCol="0">
            <a:spAutoFit/>
          </a:bodyPr>
          <a:lstStyle/>
          <a:p>
            <a:r>
              <a:rPr lang="en-US" sz="1050" dirty="0">
                <a:solidFill>
                  <a:prstClr val="black"/>
                </a:solidFill>
                <a:latin typeface="Calibri" panose="020F0502020204030204"/>
              </a:rPr>
              <a:t>Data</a:t>
            </a:r>
            <a:r>
              <a:rPr lang="en-US" dirty="0">
                <a:solidFill>
                  <a:prstClr val="black"/>
                </a:solidFill>
                <a:latin typeface="Calibri" panose="020F0502020204030204"/>
              </a:rPr>
              <a:t> </a:t>
            </a:r>
            <a:r>
              <a:rPr lang="en-US" sz="1050" dirty="0">
                <a:solidFill>
                  <a:prstClr val="black"/>
                </a:solidFill>
                <a:latin typeface="Calibri" panose="020F0502020204030204"/>
              </a:rPr>
              <a:t>processing</a:t>
            </a:r>
          </a:p>
        </p:txBody>
      </p:sp>
      <p:cxnSp>
        <p:nvCxnSpPr>
          <p:cNvPr id="52" name="Straight Arrow Connector 51">
            <a:extLst>
              <a:ext uri="{FF2B5EF4-FFF2-40B4-BE49-F238E27FC236}">
                <a16:creationId xmlns:a16="http://schemas.microsoft.com/office/drawing/2014/main" id="{BB3D613F-F93F-FA6A-448F-8FFBC3875E10}"/>
              </a:ext>
            </a:extLst>
          </p:cNvPr>
          <p:cNvCxnSpPr>
            <a:cxnSpLocks/>
            <a:stCxn id="27" idx="0"/>
          </p:cNvCxnSpPr>
          <p:nvPr/>
        </p:nvCxnSpPr>
        <p:spPr>
          <a:xfrm flipH="1" flipV="1">
            <a:off x="8203706" y="4918478"/>
            <a:ext cx="68175" cy="687017"/>
          </a:xfrm>
          <a:prstGeom prst="straightConnector1">
            <a:avLst/>
          </a:prstGeom>
          <a:noFill/>
          <a:ln w="6350" cap="flat" cmpd="sng" algn="ctr">
            <a:solidFill>
              <a:srgbClr val="4472C4"/>
            </a:solidFill>
            <a:prstDash val="solid"/>
            <a:miter lim="800000"/>
            <a:headEnd type="stealth" w="med" len="med"/>
            <a:tailEnd type="stealth" w="med" len="med"/>
          </a:ln>
          <a:effectLst/>
        </p:spPr>
      </p:cxnSp>
      <p:sp>
        <p:nvSpPr>
          <p:cNvPr id="53" name="TextBox 52">
            <a:extLst>
              <a:ext uri="{FF2B5EF4-FFF2-40B4-BE49-F238E27FC236}">
                <a16:creationId xmlns:a16="http://schemas.microsoft.com/office/drawing/2014/main" id="{F8B83FA8-C2EE-F7F5-EB94-639B3823EABB}"/>
              </a:ext>
            </a:extLst>
          </p:cNvPr>
          <p:cNvSpPr txBox="1"/>
          <p:nvPr/>
        </p:nvSpPr>
        <p:spPr>
          <a:xfrm rot="16200000">
            <a:off x="8502797" y="3573616"/>
            <a:ext cx="883760" cy="253916"/>
          </a:xfrm>
          <a:prstGeom prst="rect">
            <a:avLst/>
          </a:prstGeom>
          <a:noFill/>
        </p:spPr>
        <p:txBody>
          <a:bodyPr wrap="square" rtlCol="0">
            <a:spAutoFit/>
          </a:bodyPr>
          <a:lstStyle/>
          <a:p>
            <a:pPr algn="ctr"/>
            <a:r>
              <a:rPr lang="en-US" sz="1050" dirty="0">
                <a:solidFill>
                  <a:prstClr val="black"/>
                </a:solidFill>
                <a:latin typeface="Calibri" panose="020F0502020204030204"/>
              </a:rPr>
              <a:t>Postgres</a:t>
            </a:r>
          </a:p>
        </p:txBody>
      </p:sp>
      <p:sp>
        <p:nvSpPr>
          <p:cNvPr id="54" name="TextBox 53">
            <a:extLst>
              <a:ext uri="{FF2B5EF4-FFF2-40B4-BE49-F238E27FC236}">
                <a16:creationId xmlns:a16="http://schemas.microsoft.com/office/drawing/2014/main" id="{FAF67110-B834-EBCC-FA8D-528A9ECC9DA7}"/>
              </a:ext>
            </a:extLst>
          </p:cNvPr>
          <p:cNvSpPr txBox="1"/>
          <p:nvPr/>
        </p:nvSpPr>
        <p:spPr>
          <a:xfrm rot="16200000">
            <a:off x="6457326" y="3299595"/>
            <a:ext cx="883760" cy="253916"/>
          </a:xfrm>
          <a:prstGeom prst="rect">
            <a:avLst/>
          </a:prstGeom>
          <a:noFill/>
        </p:spPr>
        <p:txBody>
          <a:bodyPr wrap="square" rtlCol="0">
            <a:spAutoFit/>
          </a:bodyPr>
          <a:lstStyle/>
          <a:p>
            <a:pPr algn="ctr"/>
            <a:r>
              <a:rPr lang="en-US" sz="1050" dirty="0">
                <a:solidFill>
                  <a:prstClr val="black"/>
                </a:solidFill>
                <a:latin typeface="Calibri" panose="020F0502020204030204"/>
              </a:rPr>
              <a:t>Postgres</a:t>
            </a:r>
          </a:p>
        </p:txBody>
      </p:sp>
      <p:sp>
        <p:nvSpPr>
          <p:cNvPr id="55" name="TextBox 54">
            <a:extLst>
              <a:ext uri="{FF2B5EF4-FFF2-40B4-BE49-F238E27FC236}">
                <a16:creationId xmlns:a16="http://schemas.microsoft.com/office/drawing/2014/main" id="{A89FD12E-71FD-BF87-0DFF-FC8729B4277E}"/>
              </a:ext>
            </a:extLst>
          </p:cNvPr>
          <p:cNvSpPr txBox="1"/>
          <p:nvPr/>
        </p:nvSpPr>
        <p:spPr>
          <a:xfrm rot="16200000">
            <a:off x="8808365" y="3573644"/>
            <a:ext cx="883760" cy="253916"/>
          </a:xfrm>
          <a:prstGeom prst="rect">
            <a:avLst/>
          </a:prstGeom>
          <a:noFill/>
        </p:spPr>
        <p:txBody>
          <a:bodyPr wrap="square" rtlCol="0">
            <a:spAutoFit/>
          </a:bodyPr>
          <a:lstStyle/>
          <a:p>
            <a:pPr algn="ctr"/>
            <a:r>
              <a:rPr lang="en-US" sz="1050" dirty="0">
                <a:solidFill>
                  <a:prstClr val="black"/>
                </a:solidFill>
                <a:latin typeface="Calibri" panose="020F0502020204030204"/>
              </a:rPr>
              <a:t>TBD</a:t>
            </a:r>
          </a:p>
        </p:txBody>
      </p:sp>
      <p:pic>
        <p:nvPicPr>
          <p:cNvPr id="56" name="Graphic 55" descr="Laptop outline">
            <a:extLst>
              <a:ext uri="{FF2B5EF4-FFF2-40B4-BE49-F238E27FC236}">
                <a16:creationId xmlns:a16="http://schemas.microsoft.com/office/drawing/2014/main" id="{725CEBE5-5805-182A-E51E-41BB0FA77B7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959679" y="5641493"/>
            <a:ext cx="914400" cy="914400"/>
          </a:xfrm>
          <a:prstGeom prst="rect">
            <a:avLst/>
          </a:prstGeom>
        </p:spPr>
      </p:pic>
      <p:sp>
        <p:nvSpPr>
          <p:cNvPr id="57" name="TextBox 56">
            <a:extLst>
              <a:ext uri="{FF2B5EF4-FFF2-40B4-BE49-F238E27FC236}">
                <a16:creationId xmlns:a16="http://schemas.microsoft.com/office/drawing/2014/main" id="{8E543C60-0C52-DB2A-9768-BAC73FEA2097}"/>
              </a:ext>
            </a:extLst>
          </p:cNvPr>
          <p:cNvSpPr txBox="1"/>
          <p:nvPr/>
        </p:nvSpPr>
        <p:spPr>
          <a:xfrm>
            <a:off x="10043395" y="5848645"/>
            <a:ext cx="732048" cy="415498"/>
          </a:xfrm>
          <a:prstGeom prst="rect">
            <a:avLst/>
          </a:prstGeom>
          <a:noFill/>
        </p:spPr>
        <p:txBody>
          <a:bodyPr wrap="square" rtlCol="0">
            <a:spAutoFit/>
          </a:bodyPr>
          <a:lstStyle/>
          <a:p>
            <a:pPr algn="ctr"/>
            <a:r>
              <a:rPr lang="en-US" sz="1050" dirty="0">
                <a:solidFill>
                  <a:prstClr val="black"/>
                </a:solidFill>
                <a:latin typeface="Calibri" panose="020F0502020204030204"/>
              </a:rPr>
              <a:t>CAVI </a:t>
            </a:r>
            <a:r>
              <a:rPr lang="en-US" sz="900" dirty="0">
                <a:solidFill>
                  <a:prstClr val="black"/>
                </a:solidFill>
                <a:latin typeface="Calibri" panose="020F0502020204030204"/>
              </a:rPr>
              <a:t>&amp;</a:t>
            </a:r>
            <a:r>
              <a:rPr lang="en-US" sz="1050" dirty="0">
                <a:solidFill>
                  <a:prstClr val="black"/>
                </a:solidFill>
                <a:latin typeface="Calibri" panose="020F0502020204030204"/>
              </a:rPr>
              <a:t>/or Browser</a:t>
            </a:r>
          </a:p>
        </p:txBody>
      </p:sp>
      <p:sp>
        <p:nvSpPr>
          <p:cNvPr id="58" name="TextBox 57">
            <a:extLst>
              <a:ext uri="{FF2B5EF4-FFF2-40B4-BE49-F238E27FC236}">
                <a16:creationId xmlns:a16="http://schemas.microsoft.com/office/drawing/2014/main" id="{C98B4A41-4A23-F997-46E1-6A4D53762F82}"/>
              </a:ext>
            </a:extLst>
          </p:cNvPr>
          <p:cNvSpPr txBox="1"/>
          <p:nvPr/>
        </p:nvSpPr>
        <p:spPr>
          <a:xfrm>
            <a:off x="10050830" y="5605495"/>
            <a:ext cx="717177" cy="253916"/>
          </a:xfrm>
          <a:prstGeom prst="rect">
            <a:avLst/>
          </a:prstGeom>
          <a:noFill/>
        </p:spPr>
        <p:txBody>
          <a:bodyPr wrap="square" rtlCol="0">
            <a:spAutoFit/>
          </a:bodyPr>
          <a:lstStyle/>
          <a:p>
            <a:pPr algn="ctr"/>
            <a:r>
              <a:rPr lang="en-US" sz="1050" dirty="0">
                <a:solidFill>
                  <a:prstClr val="black"/>
                </a:solidFill>
                <a:latin typeface="Calibri" panose="020F0502020204030204"/>
              </a:rPr>
              <a:t>User </a:t>
            </a:r>
          </a:p>
        </p:txBody>
      </p:sp>
      <p:cxnSp>
        <p:nvCxnSpPr>
          <p:cNvPr id="59" name="Straight Arrow Connector 58">
            <a:extLst>
              <a:ext uri="{FF2B5EF4-FFF2-40B4-BE49-F238E27FC236}">
                <a16:creationId xmlns:a16="http://schemas.microsoft.com/office/drawing/2014/main" id="{0822A979-1C00-D18E-FDF2-BF94B66E92F3}"/>
              </a:ext>
            </a:extLst>
          </p:cNvPr>
          <p:cNvCxnSpPr>
            <a:cxnSpLocks/>
          </p:cNvCxnSpPr>
          <p:nvPr/>
        </p:nvCxnSpPr>
        <p:spPr>
          <a:xfrm flipH="1" flipV="1">
            <a:off x="10370954" y="4873451"/>
            <a:ext cx="68175" cy="704435"/>
          </a:xfrm>
          <a:prstGeom prst="straightConnector1">
            <a:avLst/>
          </a:prstGeom>
          <a:noFill/>
          <a:ln w="6350" cap="flat" cmpd="sng" algn="ctr">
            <a:solidFill>
              <a:srgbClr val="4472C4"/>
            </a:solidFill>
            <a:prstDash val="solid"/>
            <a:miter lim="800000"/>
            <a:headEnd type="arrow" w="med" len="med"/>
            <a:tailEnd type="none" w="med" len="med"/>
          </a:ln>
          <a:effectLst/>
        </p:spPr>
      </p:cxnSp>
      <p:cxnSp>
        <p:nvCxnSpPr>
          <p:cNvPr id="60" name="Straight Arrow Connector 59">
            <a:extLst>
              <a:ext uri="{FF2B5EF4-FFF2-40B4-BE49-F238E27FC236}">
                <a16:creationId xmlns:a16="http://schemas.microsoft.com/office/drawing/2014/main" id="{E52AB493-0173-BD22-3648-484845F5D554}"/>
              </a:ext>
            </a:extLst>
          </p:cNvPr>
          <p:cNvCxnSpPr>
            <a:cxnSpLocks/>
            <a:endCxn id="45" idx="2"/>
          </p:cNvCxnSpPr>
          <p:nvPr/>
        </p:nvCxnSpPr>
        <p:spPr>
          <a:xfrm flipH="1" flipV="1">
            <a:off x="10307005" y="4282170"/>
            <a:ext cx="132124" cy="1287327"/>
          </a:xfrm>
          <a:prstGeom prst="straightConnector1">
            <a:avLst/>
          </a:prstGeom>
          <a:noFill/>
          <a:ln w="6350" cap="flat" cmpd="sng" algn="ctr">
            <a:solidFill>
              <a:srgbClr val="4472C4"/>
            </a:solidFill>
            <a:prstDash val="solid"/>
            <a:miter lim="800000"/>
            <a:headEnd type="stealth" w="med" len="med"/>
            <a:tailEnd type="stealth" w="med" len="med"/>
          </a:ln>
          <a:effectLst/>
        </p:spPr>
      </p:cxnSp>
      <p:sp>
        <p:nvSpPr>
          <p:cNvPr id="61" name="TextBox 60">
            <a:extLst>
              <a:ext uri="{FF2B5EF4-FFF2-40B4-BE49-F238E27FC236}">
                <a16:creationId xmlns:a16="http://schemas.microsoft.com/office/drawing/2014/main" id="{343FAD9A-F2A0-8CD7-A342-9A39A82AB0B5}"/>
              </a:ext>
            </a:extLst>
          </p:cNvPr>
          <p:cNvSpPr txBox="1"/>
          <p:nvPr/>
        </p:nvSpPr>
        <p:spPr>
          <a:xfrm>
            <a:off x="7003558" y="3870978"/>
            <a:ext cx="1269899" cy="369332"/>
          </a:xfrm>
          <a:prstGeom prst="rect">
            <a:avLst/>
          </a:prstGeom>
          <a:noFill/>
        </p:spPr>
        <p:txBody>
          <a:bodyPr wrap="none" rtlCol="0">
            <a:spAutoFit/>
          </a:bodyPr>
          <a:lstStyle/>
          <a:p>
            <a:r>
              <a:rPr lang="en-US" sz="1050" dirty="0">
                <a:solidFill>
                  <a:prstClr val="black"/>
                </a:solidFill>
                <a:latin typeface="Calibri" panose="020F0502020204030204"/>
              </a:rPr>
              <a:t>Data</a:t>
            </a:r>
            <a:r>
              <a:rPr lang="en-US" dirty="0">
                <a:solidFill>
                  <a:prstClr val="black"/>
                </a:solidFill>
                <a:latin typeface="Calibri" panose="020F0502020204030204"/>
              </a:rPr>
              <a:t> </a:t>
            </a:r>
            <a:r>
              <a:rPr lang="en-US" sz="1050" dirty="0">
                <a:solidFill>
                  <a:prstClr val="black"/>
                </a:solidFill>
                <a:latin typeface="Calibri" panose="020F0502020204030204"/>
              </a:rPr>
              <a:t>Dissemination</a:t>
            </a:r>
          </a:p>
        </p:txBody>
      </p:sp>
      <p:sp>
        <p:nvSpPr>
          <p:cNvPr id="62" name="TextBox 61">
            <a:extLst>
              <a:ext uri="{FF2B5EF4-FFF2-40B4-BE49-F238E27FC236}">
                <a16:creationId xmlns:a16="http://schemas.microsoft.com/office/drawing/2014/main" id="{EF2794D5-2FCB-5A5C-C666-9E3C3BF290E3}"/>
              </a:ext>
            </a:extLst>
          </p:cNvPr>
          <p:cNvSpPr txBox="1"/>
          <p:nvPr/>
        </p:nvSpPr>
        <p:spPr>
          <a:xfrm>
            <a:off x="5494464" y="1703982"/>
            <a:ext cx="853526" cy="276999"/>
          </a:xfrm>
          <a:prstGeom prst="rect">
            <a:avLst/>
          </a:prstGeom>
          <a:noFill/>
        </p:spPr>
        <p:txBody>
          <a:bodyPr wrap="square" rtlCol="0">
            <a:spAutoFit/>
          </a:bodyPr>
          <a:lstStyle/>
          <a:p>
            <a:pPr algn="ctr"/>
            <a:r>
              <a:rPr lang="en-US" sz="1200" dirty="0">
                <a:solidFill>
                  <a:prstClr val="black"/>
                </a:solidFill>
                <a:latin typeface="Calibri" panose="020F0502020204030204"/>
              </a:rPr>
              <a:t>FY22-FY25</a:t>
            </a:r>
          </a:p>
        </p:txBody>
      </p:sp>
      <p:sp>
        <p:nvSpPr>
          <p:cNvPr id="63" name="TextBox 62">
            <a:extLst>
              <a:ext uri="{FF2B5EF4-FFF2-40B4-BE49-F238E27FC236}">
                <a16:creationId xmlns:a16="http://schemas.microsoft.com/office/drawing/2014/main" id="{60970E07-069B-F58B-8498-087710FF2496}"/>
              </a:ext>
            </a:extLst>
          </p:cNvPr>
          <p:cNvSpPr txBox="1"/>
          <p:nvPr/>
        </p:nvSpPr>
        <p:spPr>
          <a:xfrm>
            <a:off x="8736541" y="1706261"/>
            <a:ext cx="853526" cy="276999"/>
          </a:xfrm>
          <a:prstGeom prst="rect">
            <a:avLst/>
          </a:prstGeom>
          <a:noFill/>
        </p:spPr>
        <p:txBody>
          <a:bodyPr wrap="square" rtlCol="0">
            <a:spAutoFit/>
          </a:bodyPr>
          <a:lstStyle/>
          <a:p>
            <a:pPr algn="ctr"/>
            <a:r>
              <a:rPr lang="en-US" sz="1200" dirty="0">
                <a:solidFill>
                  <a:prstClr val="black"/>
                </a:solidFill>
                <a:latin typeface="Calibri" panose="020F0502020204030204"/>
              </a:rPr>
              <a:t>FY26-FY28</a:t>
            </a:r>
          </a:p>
        </p:txBody>
      </p:sp>
      <p:sp>
        <p:nvSpPr>
          <p:cNvPr id="64" name="Cylinder 63">
            <a:extLst>
              <a:ext uri="{FF2B5EF4-FFF2-40B4-BE49-F238E27FC236}">
                <a16:creationId xmlns:a16="http://schemas.microsoft.com/office/drawing/2014/main" id="{AA203CB9-A9F3-1B0F-EB00-FFB18E8B6D00}"/>
              </a:ext>
            </a:extLst>
          </p:cNvPr>
          <p:cNvSpPr/>
          <p:nvPr/>
        </p:nvSpPr>
        <p:spPr>
          <a:xfrm>
            <a:off x="2466053" y="2107233"/>
            <a:ext cx="647492" cy="614226"/>
          </a:xfrm>
          <a:prstGeom prst="can">
            <a:avLst/>
          </a:prstGeom>
          <a:solidFill>
            <a:sysClr val="window" lastClr="FFFFFF"/>
          </a:solidFill>
          <a:ln w="12700" cap="flat" cmpd="sng" algn="ctr">
            <a:solidFill>
              <a:srgbClr val="4472C4">
                <a:shade val="50000"/>
              </a:srgbClr>
            </a:solidFill>
            <a:prstDash val="solid"/>
            <a:miter lim="800000"/>
          </a:ln>
          <a:effectLst/>
        </p:spPr>
        <p:txBody>
          <a:bodyPr rtlCol="0" anchor="ctr"/>
          <a:lstStyle/>
          <a:p>
            <a:pPr algn="ctr">
              <a:defRPr/>
            </a:pPr>
            <a:r>
              <a:rPr lang="en-US" sz="1100" kern="0" dirty="0">
                <a:solidFill>
                  <a:srgbClr val="4472C4"/>
                </a:solidFill>
                <a:latin typeface="Calibri" panose="020F0502020204030204"/>
              </a:rPr>
              <a:t>CPC </a:t>
            </a:r>
          </a:p>
        </p:txBody>
      </p:sp>
      <p:cxnSp>
        <p:nvCxnSpPr>
          <p:cNvPr id="65" name="Straight Arrow Connector 64">
            <a:extLst>
              <a:ext uri="{FF2B5EF4-FFF2-40B4-BE49-F238E27FC236}">
                <a16:creationId xmlns:a16="http://schemas.microsoft.com/office/drawing/2014/main" id="{0D9A20A9-835C-13BC-2DCE-8EBA6955747F}"/>
              </a:ext>
            </a:extLst>
          </p:cNvPr>
          <p:cNvCxnSpPr>
            <a:cxnSpLocks/>
          </p:cNvCxnSpPr>
          <p:nvPr/>
        </p:nvCxnSpPr>
        <p:spPr>
          <a:xfrm flipV="1">
            <a:off x="2126448" y="2816811"/>
            <a:ext cx="395005" cy="228149"/>
          </a:xfrm>
          <a:prstGeom prst="straightConnector1">
            <a:avLst/>
          </a:prstGeom>
          <a:noFill/>
          <a:ln w="6350" cap="flat" cmpd="sng" algn="ctr">
            <a:solidFill>
              <a:srgbClr val="4472C4"/>
            </a:solidFill>
            <a:prstDash val="solid"/>
            <a:miter lim="800000"/>
            <a:headEnd type="none"/>
            <a:tailEnd type="stealth"/>
          </a:ln>
          <a:effectLst/>
        </p:spPr>
      </p:cxnSp>
      <p:cxnSp>
        <p:nvCxnSpPr>
          <p:cNvPr id="66" name="Straight Arrow Connector 65">
            <a:extLst>
              <a:ext uri="{FF2B5EF4-FFF2-40B4-BE49-F238E27FC236}">
                <a16:creationId xmlns:a16="http://schemas.microsoft.com/office/drawing/2014/main" id="{939D3A5A-D09F-3C99-221A-92C43B0EEC21}"/>
              </a:ext>
            </a:extLst>
          </p:cNvPr>
          <p:cNvCxnSpPr>
            <a:cxnSpLocks/>
          </p:cNvCxnSpPr>
          <p:nvPr/>
        </p:nvCxnSpPr>
        <p:spPr>
          <a:xfrm flipH="1" flipV="1">
            <a:off x="3041754" y="2822152"/>
            <a:ext cx="395005" cy="228149"/>
          </a:xfrm>
          <a:prstGeom prst="straightConnector1">
            <a:avLst/>
          </a:prstGeom>
          <a:noFill/>
          <a:ln w="6350" cap="flat" cmpd="sng" algn="ctr">
            <a:solidFill>
              <a:srgbClr val="4472C4"/>
            </a:solidFill>
            <a:prstDash val="solid"/>
            <a:miter lim="800000"/>
            <a:headEnd type="none"/>
            <a:tailEnd type="stealth"/>
          </a:ln>
          <a:effectLst/>
        </p:spPr>
      </p:cxnSp>
      <p:sp>
        <p:nvSpPr>
          <p:cNvPr id="67" name="TextBox 66">
            <a:extLst>
              <a:ext uri="{FF2B5EF4-FFF2-40B4-BE49-F238E27FC236}">
                <a16:creationId xmlns:a16="http://schemas.microsoft.com/office/drawing/2014/main" id="{F8EAC6C9-D357-5BB7-BC42-D75BA532DD16}"/>
              </a:ext>
            </a:extLst>
          </p:cNvPr>
          <p:cNvSpPr txBox="1"/>
          <p:nvPr/>
        </p:nvSpPr>
        <p:spPr>
          <a:xfrm>
            <a:off x="6899527" y="4428711"/>
            <a:ext cx="1032655" cy="253916"/>
          </a:xfrm>
          <a:prstGeom prst="rect">
            <a:avLst/>
          </a:prstGeom>
          <a:noFill/>
        </p:spPr>
        <p:txBody>
          <a:bodyPr wrap="none" rtlCol="0">
            <a:spAutoFit/>
          </a:bodyPr>
          <a:lstStyle/>
          <a:p>
            <a:r>
              <a:rPr lang="en-US" sz="1050" dirty="0">
                <a:solidFill>
                  <a:prstClr val="black"/>
                </a:solidFill>
                <a:latin typeface="Calibri" panose="020F0502020204030204"/>
              </a:rPr>
              <a:t>Cloud Compute</a:t>
            </a:r>
          </a:p>
        </p:txBody>
      </p:sp>
      <p:sp>
        <p:nvSpPr>
          <p:cNvPr id="68" name="TextBox 67">
            <a:extLst>
              <a:ext uri="{FF2B5EF4-FFF2-40B4-BE49-F238E27FC236}">
                <a16:creationId xmlns:a16="http://schemas.microsoft.com/office/drawing/2014/main" id="{7BD11953-8AC2-6CE6-9CFB-48D98BA0BD5D}"/>
              </a:ext>
            </a:extLst>
          </p:cNvPr>
          <p:cNvSpPr txBox="1"/>
          <p:nvPr/>
        </p:nvSpPr>
        <p:spPr>
          <a:xfrm>
            <a:off x="8022681" y="4210227"/>
            <a:ext cx="944489" cy="253916"/>
          </a:xfrm>
          <a:prstGeom prst="rect">
            <a:avLst/>
          </a:prstGeom>
          <a:noFill/>
        </p:spPr>
        <p:txBody>
          <a:bodyPr wrap="none" rtlCol="0">
            <a:spAutoFit/>
          </a:bodyPr>
          <a:lstStyle/>
          <a:p>
            <a:r>
              <a:rPr lang="en-US" sz="1050" dirty="0">
                <a:solidFill>
                  <a:prstClr val="black"/>
                </a:solidFill>
                <a:latin typeface="Calibri" panose="020F0502020204030204"/>
              </a:rPr>
              <a:t>Model Library</a:t>
            </a:r>
          </a:p>
        </p:txBody>
      </p:sp>
    </p:spTree>
    <p:extLst>
      <p:ext uri="{BB962C8B-B14F-4D97-AF65-F5344CB8AC3E}">
        <p14:creationId xmlns:p14="http://schemas.microsoft.com/office/powerpoint/2010/main" val="11384503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477328"/>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accent5">
                    <a:lumMod val="20000"/>
                    <a:lumOff val="80000"/>
                  </a:schemeClr>
                </a:solidFill>
                <a:hlinkClick r:id="rId3">
                  <a:extLst>
                    <a:ext uri="{A12FA001-AC4F-418D-AE19-62706E023703}">
                      <ahyp:hlinkClr xmlns:ahyp="http://schemas.microsoft.com/office/drawing/2018/hyperlinkcolor" val="tx"/>
                    </a:ext>
                  </a:extLst>
                </a:hlinkClick>
              </a:rPr>
              <a:t>https://usace.dps.mil/sites/KMP-WM/SitePages/Corps-Water-Management-System-(CWMS).aspx</a:t>
            </a:r>
            <a:br>
              <a:rPr lang="en-US" dirty="0">
                <a:solidFill>
                  <a:schemeClr val="accent5">
                    <a:lumMod val="20000"/>
                    <a:lumOff val="80000"/>
                  </a:schemeClr>
                </a:solidFill>
              </a:rPr>
            </a:br>
            <a:r>
              <a:rPr lang="en-US" sz="600" dirty="0">
                <a:solidFill>
                  <a:schemeClr val="accent5">
                    <a:lumMod val="20000"/>
                    <a:lumOff val="80000"/>
                  </a:schemeClr>
                </a:solidFill>
              </a:rPr>
              <a:t> </a:t>
            </a:r>
          </a:p>
          <a:p>
            <a:pPr marL="285750" indent="-285750">
              <a:buFont typeface="Arial" panose="020B0604020202020204" pitchFamily="34" charset="0"/>
              <a:buChar char="•"/>
            </a:pPr>
            <a:r>
              <a:rPr lang="en-US" dirty="0">
                <a:solidFill>
                  <a:schemeClr val="accent5">
                    <a:lumMod val="20000"/>
                    <a:lumOff val="80000"/>
                  </a:schemeClr>
                </a:solidFill>
                <a:hlinkClick r:id="rId4">
                  <a:extLst>
                    <a:ext uri="{A12FA001-AC4F-418D-AE19-62706E023703}">
                      <ahyp:hlinkClr xmlns:ahyp="http://schemas.microsoft.com/office/drawing/2018/hyperlinkcolor" val="tx"/>
                    </a:ext>
                  </a:extLst>
                </a:hlinkClick>
              </a:rPr>
              <a:t>https://www.hec.usace.army.mil/confluence/cwmsdocs</a:t>
            </a:r>
            <a:r>
              <a:rPr lang="en-US" dirty="0">
                <a:solidFill>
                  <a:schemeClr val="accent5">
                    <a:lumMod val="20000"/>
                    <a:lumOff val="80000"/>
                  </a:schemeClr>
                </a:solidFill>
              </a:rPr>
              <a:t> </a:t>
            </a:r>
            <a:br>
              <a:rPr lang="en-US" dirty="0">
                <a:solidFill>
                  <a:schemeClr val="accent5">
                    <a:lumMod val="20000"/>
                    <a:lumOff val="80000"/>
                  </a:schemeClr>
                </a:solidFill>
              </a:rPr>
            </a:br>
            <a:endParaRPr lang="en-US" sz="600" dirty="0">
              <a:solidFill>
                <a:schemeClr val="accent5">
                  <a:lumMod val="20000"/>
                  <a:lumOff val="80000"/>
                </a:schemeClr>
              </a:solidFill>
            </a:endParaRPr>
          </a:p>
          <a:p>
            <a:pPr marL="285750" indent="-285750">
              <a:buFont typeface="Arial" panose="020B0604020202020204" pitchFamily="34" charset="0"/>
              <a:buChar char="•"/>
            </a:pPr>
            <a:r>
              <a:rPr lang="en-US" dirty="0">
                <a:solidFill>
                  <a:schemeClr val="accent5">
                    <a:lumMod val="20000"/>
                    <a:lumOff val="80000"/>
                  </a:schemeClr>
                </a:solidFill>
                <a:hlinkClick r:id="rId5">
                  <a:extLst>
                    <a:ext uri="{A12FA001-AC4F-418D-AE19-62706E023703}">
                      <ahyp:hlinkClr xmlns:ahyp="http://schemas.microsoft.com/office/drawing/2018/hyperlinkcolor" val="tx"/>
                    </a:ext>
                  </a:extLst>
                </a:hlinkClick>
              </a:rPr>
              <a:t>https://discourse.hecdev.net/c/cwms/5</a:t>
            </a:r>
            <a:r>
              <a:rPr lang="en-US" dirty="0">
                <a:solidFill>
                  <a:schemeClr val="accent5">
                    <a:lumMod val="20000"/>
                    <a:lumOff val="80000"/>
                  </a:schemeClr>
                </a:solidFill>
              </a:rPr>
              <a:t> </a:t>
            </a:r>
            <a:br>
              <a:rPr lang="en-US" dirty="0">
                <a:solidFill>
                  <a:schemeClr val="accent5">
                    <a:lumMod val="20000"/>
                    <a:lumOff val="80000"/>
                  </a:schemeClr>
                </a:solidFill>
              </a:rPr>
            </a:br>
            <a:r>
              <a:rPr lang="en-US" sz="600" dirty="0">
                <a:solidFill>
                  <a:schemeClr val="accent5">
                    <a:lumMod val="20000"/>
                    <a:lumOff val="80000"/>
                  </a:schemeClr>
                </a:solidFill>
              </a:rPr>
              <a:t>   </a:t>
            </a:r>
          </a:p>
          <a:p>
            <a:pPr marL="285750" indent="-285750">
              <a:buFont typeface="Arial" panose="020B0604020202020204" pitchFamily="34" charset="0"/>
              <a:buChar char="•"/>
            </a:pPr>
            <a:r>
              <a:rPr lang="en-US" dirty="0">
                <a:solidFill>
                  <a:schemeClr val="accent5">
                    <a:lumMod val="20000"/>
                    <a:lumOff val="80000"/>
                  </a:schemeClr>
                </a:solidFill>
                <a:hlinkClick r:id="rId6">
                  <a:extLst>
                    <a:ext uri="{A12FA001-AC4F-418D-AE19-62706E023703}">
                      <ahyp:hlinkClr xmlns:ahyp="http://schemas.microsoft.com/office/drawing/2018/hyperlinkcolor" val="tx"/>
                    </a:ext>
                  </a:extLst>
                </a:hlinkClick>
              </a:rPr>
              <a:t>TDL-CELRH-EC-GW-W-USACE CWMS Modeling | General | Microsoft Teams</a:t>
            </a:r>
            <a:r>
              <a:rPr lang="en-US" dirty="0">
                <a:solidFill>
                  <a:schemeClr val="accent5">
                    <a:lumMod val="20000"/>
                    <a:lumOff val="80000"/>
                  </a:schemeClr>
                </a:solidFill>
              </a:rPr>
              <a:t> </a:t>
            </a:r>
          </a:p>
        </p:txBody>
      </p:sp>
    </p:spTree>
    <p:extLst>
      <p:ext uri="{BB962C8B-B14F-4D97-AF65-F5344CB8AC3E}">
        <p14:creationId xmlns:p14="http://schemas.microsoft.com/office/powerpoint/2010/main" val="2760655256"/>
      </p:ext>
    </p:extLst>
  </p:cSld>
  <p:clrMapOvr>
    <a:masterClrMapping/>
  </p:clrMapOvr>
  <p:transition/>
</p:sld>
</file>

<file path=ppt/theme/theme1.xml><?xml version="1.0" encoding="utf-8"?>
<a:theme xmlns:a="http://schemas.openxmlformats.org/drawingml/2006/main" name="1_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3_Army">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2.xml><?xml version="1.0" encoding="utf-8"?>
<ds:datastoreItem xmlns:ds="http://schemas.openxmlformats.org/officeDocument/2006/customXml" ds:itemID="{0B8C2CD5-50C2-4A7C-996A-3D6312B83669}">
  <ds:schemaRefs>
    <ds:schemaRef ds:uri="http://purl.org/dc/elements/1.1/"/>
    <ds:schemaRef ds:uri="http://schemas.microsoft.com/office/2006/documentManagement/types"/>
    <ds:schemaRef ds:uri="18f88ba2-4714-4ce4-8806-1d85d427829f"/>
    <ds:schemaRef ds:uri="http://purl.org/dc/terms/"/>
    <ds:schemaRef ds:uri="http://www.w3.org/XML/1998/namespace"/>
    <ds:schemaRef ds:uri="http://schemas.microsoft.com/office/infopath/2007/PartnerControls"/>
    <ds:schemaRef ds:uri="http://schemas.openxmlformats.org/package/2006/metadata/core-properties"/>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28433</TotalTime>
  <Words>294</Words>
  <Application>Microsoft Office PowerPoint</Application>
  <PresentationFormat>Widescreen</PresentationFormat>
  <Paragraphs>104</Paragraphs>
  <Slides>6</Slides>
  <Notes>5</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6</vt:i4>
      </vt:variant>
    </vt:vector>
  </HeadingPairs>
  <TitlesOfParts>
    <vt:vector size="12" baseType="lpstr">
      <vt:lpstr>Arial</vt:lpstr>
      <vt:lpstr>Calibri</vt:lpstr>
      <vt:lpstr>Wingdings</vt:lpstr>
      <vt:lpstr>1_HEC</vt:lpstr>
      <vt:lpstr>2_IWR-HEC</vt:lpstr>
      <vt:lpstr>3_Army</vt:lpstr>
      <vt:lpstr>CWMS  New &amp; upcoming Features</vt:lpstr>
      <vt:lpstr>Outline</vt:lpstr>
      <vt:lpstr>CWMS 3.5</vt:lpstr>
      <vt:lpstr>CWMS 3.6 OR Beyond</vt:lpstr>
      <vt:lpstr>Cloud Migration</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Hanbali, Fauwaz U CIV USARMY CEIWR (USA)</cp:lastModifiedBy>
  <cp:revision>673</cp:revision>
  <cp:lastPrinted>2025-02-28T13:43:53Z</cp:lastPrinted>
  <dcterms:created xsi:type="dcterms:W3CDTF">2017-02-20T05:10:01Z</dcterms:created>
  <dcterms:modified xsi:type="dcterms:W3CDTF">2025-02-28T16:00:53Z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