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51"/>
  </p:notesMasterIdLst>
  <p:handoutMasterIdLst>
    <p:handoutMasterId r:id="rId52"/>
  </p:handoutMasterIdLst>
  <p:sldIdLst>
    <p:sldId id="456" r:id="rId7"/>
    <p:sldId id="457" r:id="rId8"/>
    <p:sldId id="454" r:id="rId9"/>
    <p:sldId id="415" r:id="rId10"/>
    <p:sldId id="488" r:id="rId11"/>
    <p:sldId id="489" r:id="rId12"/>
    <p:sldId id="420" r:id="rId13"/>
    <p:sldId id="527" r:id="rId14"/>
    <p:sldId id="417" r:id="rId15"/>
    <p:sldId id="418" r:id="rId16"/>
    <p:sldId id="419" r:id="rId17"/>
    <p:sldId id="481" r:id="rId18"/>
    <p:sldId id="435" r:id="rId19"/>
    <p:sldId id="841" r:id="rId20"/>
    <p:sldId id="840" r:id="rId21"/>
    <p:sldId id="845" r:id="rId22"/>
    <p:sldId id="484" r:id="rId23"/>
    <p:sldId id="502" r:id="rId24"/>
    <p:sldId id="493" r:id="rId25"/>
    <p:sldId id="467" r:id="rId26"/>
    <p:sldId id="619" r:id="rId27"/>
    <p:sldId id="338" r:id="rId28"/>
    <p:sldId id="545" r:id="rId29"/>
    <p:sldId id="822" r:id="rId30"/>
    <p:sldId id="494" r:id="rId31"/>
    <p:sldId id="509" r:id="rId32"/>
    <p:sldId id="514" r:id="rId33"/>
    <p:sldId id="495" r:id="rId34"/>
    <p:sldId id="580" r:id="rId35"/>
    <p:sldId id="846" r:id="rId36"/>
    <p:sldId id="511" r:id="rId37"/>
    <p:sldId id="436" r:id="rId38"/>
    <p:sldId id="548" r:id="rId39"/>
    <p:sldId id="555" r:id="rId40"/>
    <p:sldId id="529" r:id="rId41"/>
    <p:sldId id="629" r:id="rId42"/>
    <p:sldId id="847" r:id="rId43"/>
    <p:sldId id="496" r:id="rId44"/>
    <p:sldId id="498" r:id="rId45"/>
    <p:sldId id="499" r:id="rId46"/>
    <p:sldId id="843" r:id="rId47"/>
    <p:sldId id="844" r:id="rId48"/>
    <p:sldId id="544" r:id="rId49"/>
    <p:sldId id="530"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89" autoAdjust="0"/>
    <p:restoredTop sz="80057" autoAdjust="0"/>
  </p:normalViewPr>
  <p:slideViewPr>
    <p:cSldViewPr snapToGrid="0">
      <p:cViewPr varScale="1">
        <p:scale>
          <a:sx n="63" d="100"/>
          <a:sy n="63" d="100"/>
        </p:scale>
        <p:origin x="648" y="66"/>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F20654-167F-430A-9B77-BE874D107B79}" type="doc">
      <dgm:prSet loTypeId="urn:microsoft.com/office/officeart/2005/8/layout/chevron1" loCatId="process" qsTypeId="urn:microsoft.com/office/officeart/2005/8/quickstyle/3d1" qsCatId="3D" csTypeId="urn:microsoft.com/office/officeart/2005/8/colors/colorful5" csCatId="colorful" phldr="1"/>
      <dgm:spPr/>
    </dgm:pt>
    <dgm:pt modelId="{4DEBB696-75D3-4656-B6DE-71B6E63DCB5E}">
      <dgm:prSet phldrT="[Text]"/>
      <dgm:spPr>
        <a:xfrm>
          <a:off x="1240" y="790615"/>
          <a:ext cx="1511184" cy="604473"/>
        </a:xfrm>
        <a:prstGeom prst="chevron">
          <a:avLst/>
        </a:prstGeom>
        <a:solidFill>
          <a:srgbClr val="8B5D3D">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 lastClr="FFFFFF"/>
              </a:solidFill>
              <a:latin typeface="Tw Cen MT"/>
              <a:ea typeface="+mn-ea"/>
              <a:cs typeface="+mn-cs"/>
            </a:rPr>
            <a:t>Input</a:t>
          </a:r>
        </a:p>
      </dgm:t>
    </dgm:pt>
    <dgm:pt modelId="{2D9BEDF1-6A8B-4C69-BB0A-70619EDDFE5E}" type="parTrans" cxnId="{F8DF1449-88CA-40A0-B1B3-2F2560386801}">
      <dgm:prSet/>
      <dgm:spPr/>
      <dgm:t>
        <a:bodyPr/>
        <a:lstStyle/>
        <a:p>
          <a:endParaRPr lang="en-US"/>
        </a:p>
      </dgm:t>
    </dgm:pt>
    <dgm:pt modelId="{FC8A5075-113F-4B2D-8434-F76833520918}" type="sibTrans" cxnId="{F8DF1449-88CA-40A0-B1B3-2F2560386801}">
      <dgm:prSet/>
      <dgm:spPr/>
      <dgm:t>
        <a:bodyPr/>
        <a:lstStyle/>
        <a:p>
          <a:endParaRPr lang="en-US"/>
        </a:p>
      </dgm:t>
    </dgm:pt>
    <dgm:pt modelId="{89F48C12-65EC-4479-AF14-5653D3EFF29B}">
      <dgm:prSet phldrT="[Text]"/>
      <dgm:spPr>
        <a:xfrm>
          <a:off x="1361306" y="790615"/>
          <a:ext cx="1511184" cy="604473"/>
        </a:xfrm>
        <a:prstGeom prst="chevron">
          <a:avLst/>
        </a:prstGeom>
        <a:solidFill>
          <a:srgbClr val="8B5D3D">
            <a:hueOff val="5369458"/>
            <a:satOff val="-722"/>
            <a:lumOff val="7157"/>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a:lstStyle/>
        <a:p>
          <a:pPr>
            <a:buNone/>
          </a:pPr>
          <a:r>
            <a:rPr lang="en-US">
              <a:solidFill>
                <a:sysClr val="window" lastClr="FFFFFF"/>
              </a:solidFill>
              <a:latin typeface="Tw Cen MT"/>
              <a:ea typeface="+mn-ea"/>
              <a:cs typeface="+mn-cs"/>
            </a:rPr>
            <a:t>Display</a:t>
          </a:r>
        </a:p>
      </dgm:t>
    </dgm:pt>
    <dgm:pt modelId="{43282006-4A39-4BFE-AE54-3C33D04DB18B}" type="parTrans" cxnId="{B93C1C98-B96E-4200-B8EA-C824BD54999F}">
      <dgm:prSet/>
      <dgm:spPr/>
      <dgm:t>
        <a:bodyPr/>
        <a:lstStyle/>
        <a:p>
          <a:endParaRPr lang="en-US"/>
        </a:p>
      </dgm:t>
    </dgm:pt>
    <dgm:pt modelId="{25AE970C-543B-4319-9B7C-F0C2DB700138}" type="sibTrans" cxnId="{B93C1C98-B96E-4200-B8EA-C824BD54999F}">
      <dgm:prSet/>
      <dgm:spPr/>
      <dgm:t>
        <a:bodyPr/>
        <a:lstStyle/>
        <a:p>
          <a:endParaRPr lang="en-US"/>
        </a:p>
      </dgm:t>
    </dgm:pt>
    <dgm:pt modelId="{AC33B63F-3AD3-4AA6-B314-6B3ABAF418EB}">
      <dgm:prSet phldrT="[Text]"/>
      <dgm:spPr>
        <a:xfrm>
          <a:off x="2721372" y="790615"/>
          <a:ext cx="1511184" cy="604473"/>
        </a:xfrm>
        <a:prstGeom prst="chevron">
          <a:avLst/>
        </a:prstGeom>
        <a:solidFill>
          <a:srgbClr val="8B5D3D">
            <a:hueOff val="10738916"/>
            <a:satOff val="-1444"/>
            <a:lumOff val="14313"/>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a:lstStyle/>
        <a:p>
          <a:pPr>
            <a:buNone/>
          </a:pPr>
          <a:r>
            <a:rPr lang="en-US">
              <a:solidFill>
                <a:sysClr val="window" lastClr="FFFFFF"/>
              </a:solidFill>
              <a:latin typeface="Tw Cen MT"/>
              <a:ea typeface="+mn-ea"/>
              <a:cs typeface="+mn-cs"/>
            </a:rPr>
            <a:t>Output</a:t>
          </a:r>
        </a:p>
      </dgm:t>
    </dgm:pt>
    <dgm:pt modelId="{363D7810-EDC2-46EE-BB38-8513E5B6F0F4}" type="parTrans" cxnId="{8045162B-6204-453C-86C6-A05BD209E0AD}">
      <dgm:prSet/>
      <dgm:spPr/>
      <dgm:t>
        <a:bodyPr/>
        <a:lstStyle/>
        <a:p>
          <a:endParaRPr lang="en-US"/>
        </a:p>
      </dgm:t>
    </dgm:pt>
    <dgm:pt modelId="{4E2770B9-368D-49D2-9CD0-180CDD0DD617}" type="sibTrans" cxnId="{8045162B-6204-453C-86C6-A05BD209E0AD}">
      <dgm:prSet/>
      <dgm:spPr/>
      <dgm:t>
        <a:bodyPr/>
        <a:lstStyle/>
        <a:p>
          <a:endParaRPr lang="en-US"/>
        </a:p>
      </dgm:t>
    </dgm:pt>
    <dgm:pt modelId="{0B2D3685-9485-4A04-A3A1-84FB9B623032}" type="pres">
      <dgm:prSet presAssocID="{8FF20654-167F-430A-9B77-BE874D107B79}" presName="Name0" presStyleCnt="0">
        <dgm:presLayoutVars>
          <dgm:dir/>
          <dgm:animLvl val="lvl"/>
          <dgm:resizeHandles val="exact"/>
        </dgm:presLayoutVars>
      </dgm:prSet>
      <dgm:spPr/>
    </dgm:pt>
    <dgm:pt modelId="{FDE1271A-667C-4CDB-8B43-A2601724CF40}" type="pres">
      <dgm:prSet presAssocID="{4DEBB696-75D3-4656-B6DE-71B6E63DCB5E}" presName="parTxOnly" presStyleLbl="node1" presStyleIdx="0" presStyleCnt="3">
        <dgm:presLayoutVars>
          <dgm:chMax val="0"/>
          <dgm:chPref val="0"/>
          <dgm:bulletEnabled val="1"/>
        </dgm:presLayoutVars>
      </dgm:prSet>
      <dgm:spPr/>
    </dgm:pt>
    <dgm:pt modelId="{24E71543-8784-4DD3-8347-BE57E78C1F15}" type="pres">
      <dgm:prSet presAssocID="{FC8A5075-113F-4B2D-8434-F76833520918}" presName="parTxOnlySpace" presStyleCnt="0"/>
      <dgm:spPr/>
    </dgm:pt>
    <dgm:pt modelId="{D5A270FF-95D6-40AA-B009-3DB9B20C4620}" type="pres">
      <dgm:prSet presAssocID="{89F48C12-65EC-4479-AF14-5653D3EFF29B}" presName="parTxOnly" presStyleLbl="node1" presStyleIdx="1" presStyleCnt="3">
        <dgm:presLayoutVars>
          <dgm:chMax val="0"/>
          <dgm:chPref val="0"/>
          <dgm:bulletEnabled val="1"/>
        </dgm:presLayoutVars>
      </dgm:prSet>
      <dgm:spPr/>
    </dgm:pt>
    <dgm:pt modelId="{3880CA55-A5C9-41F5-BF0D-AC0F5FD9DB0C}" type="pres">
      <dgm:prSet presAssocID="{25AE970C-543B-4319-9B7C-F0C2DB700138}" presName="parTxOnlySpace" presStyleCnt="0"/>
      <dgm:spPr/>
    </dgm:pt>
    <dgm:pt modelId="{E7618B93-4D95-4CCB-ADCF-7E0CE5E43E22}" type="pres">
      <dgm:prSet presAssocID="{AC33B63F-3AD3-4AA6-B314-6B3ABAF418EB}" presName="parTxOnly" presStyleLbl="node1" presStyleIdx="2" presStyleCnt="3">
        <dgm:presLayoutVars>
          <dgm:chMax val="0"/>
          <dgm:chPref val="0"/>
          <dgm:bulletEnabled val="1"/>
        </dgm:presLayoutVars>
      </dgm:prSet>
      <dgm:spPr/>
    </dgm:pt>
  </dgm:ptLst>
  <dgm:cxnLst>
    <dgm:cxn modelId="{3B1BFC18-5429-471C-9D7A-F26A31F20A0F}" type="presOf" srcId="{AC33B63F-3AD3-4AA6-B314-6B3ABAF418EB}" destId="{E7618B93-4D95-4CCB-ADCF-7E0CE5E43E22}" srcOrd="0" destOrd="0" presId="urn:microsoft.com/office/officeart/2005/8/layout/chevron1"/>
    <dgm:cxn modelId="{8045162B-6204-453C-86C6-A05BD209E0AD}" srcId="{8FF20654-167F-430A-9B77-BE874D107B79}" destId="{AC33B63F-3AD3-4AA6-B314-6B3ABAF418EB}" srcOrd="2" destOrd="0" parTransId="{363D7810-EDC2-46EE-BB38-8513E5B6F0F4}" sibTransId="{4E2770B9-368D-49D2-9CD0-180CDD0DD617}"/>
    <dgm:cxn modelId="{C34C8060-6FD6-472F-A28A-368B49D3F11C}" type="presOf" srcId="{89F48C12-65EC-4479-AF14-5653D3EFF29B}" destId="{D5A270FF-95D6-40AA-B009-3DB9B20C4620}" srcOrd="0" destOrd="0" presId="urn:microsoft.com/office/officeart/2005/8/layout/chevron1"/>
    <dgm:cxn modelId="{F8DF1449-88CA-40A0-B1B3-2F2560386801}" srcId="{8FF20654-167F-430A-9B77-BE874D107B79}" destId="{4DEBB696-75D3-4656-B6DE-71B6E63DCB5E}" srcOrd="0" destOrd="0" parTransId="{2D9BEDF1-6A8B-4C69-BB0A-70619EDDFE5E}" sibTransId="{FC8A5075-113F-4B2D-8434-F76833520918}"/>
    <dgm:cxn modelId="{97D3366E-9CF8-4E20-92B1-91C4EB10A45B}" type="presOf" srcId="{8FF20654-167F-430A-9B77-BE874D107B79}" destId="{0B2D3685-9485-4A04-A3A1-84FB9B623032}" srcOrd="0" destOrd="0" presId="urn:microsoft.com/office/officeart/2005/8/layout/chevron1"/>
    <dgm:cxn modelId="{85A81A58-AD6B-4F49-A7A9-C4522E3C2422}" type="presOf" srcId="{4DEBB696-75D3-4656-B6DE-71B6E63DCB5E}" destId="{FDE1271A-667C-4CDB-8B43-A2601724CF40}" srcOrd="0" destOrd="0" presId="urn:microsoft.com/office/officeart/2005/8/layout/chevron1"/>
    <dgm:cxn modelId="{B93C1C98-B96E-4200-B8EA-C824BD54999F}" srcId="{8FF20654-167F-430A-9B77-BE874D107B79}" destId="{89F48C12-65EC-4479-AF14-5653D3EFF29B}" srcOrd="1" destOrd="0" parTransId="{43282006-4A39-4BFE-AE54-3C33D04DB18B}" sibTransId="{25AE970C-543B-4319-9B7C-F0C2DB700138}"/>
    <dgm:cxn modelId="{8F7B40F0-BB25-4663-9BE6-DB2995A2CB7B}" type="presParOf" srcId="{0B2D3685-9485-4A04-A3A1-84FB9B623032}" destId="{FDE1271A-667C-4CDB-8B43-A2601724CF40}" srcOrd="0" destOrd="0" presId="urn:microsoft.com/office/officeart/2005/8/layout/chevron1"/>
    <dgm:cxn modelId="{35ECF53C-4F9B-4734-8597-4F014D54E635}" type="presParOf" srcId="{0B2D3685-9485-4A04-A3A1-84FB9B623032}" destId="{24E71543-8784-4DD3-8347-BE57E78C1F15}" srcOrd="1" destOrd="0" presId="urn:microsoft.com/office/officeart/2005/8/layout/chevron1"/>
    <dgm:cxn modelId="{928DC32F-4CDA-4704-A88D-1FE6B1A3A42F}" type="presParOf" srcId="{0B2D3685-9485-4A04-A3A1-84FB9B623032}" destId="{D5A270FF-95D6-40AA-B009-3DB9B20C4620}" srcOrd="2" destOrd="0" presId="urn:microsoft.com/office/officeart/2005/8/layout/chevron1"/>
    <dgm:cxn modelId="{FA82BEF9-28E2-4179-9649-237E7D267BB8}" type="presParOf" srcId="{0B2D3685-9485-4A04-A3A1-84FB9B623032}" destId="{3880CA55-A5C9-41F5-BF0D-AC0F5FD9DB0C}" srcOrd="3" destOrd="0" presId="urn:microsoft.com/office/officeart/2005/8/layout/chevron1"/>
    <dgm:cxn modelId="{88183D1C-C55A-4871-94B2-B6B53E3DCBEB}" type="presParOf" srcId="{0B2D3685-9485-4A04-A3A1-84FB9B623032}" destId="{E7618B93-4D95-4CCB-ADCF-7E0CE5E43E22}"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1271A-667C-4CDB-8B43-A2601724CF40}">
      <dsp:nvSpPr>
        <dsp:cNvPr id="0" name=""/>
        <dsp:cNvSpPr/>
      </dsp:nvSpPr>
      <dsp:spPr>
        <a:xfrm>
          <a:off x="1240" y="790615"/>
          <a:ext cx="1511184" cy="604473"/>
        </a:xfrm>
        <a:prstGeom prst="chevron">
          <a:avLst/>
        </a:prstGeom>
        <a:solidFill>
          <a:srgbClr val="8B5D3D">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kern="1200" dirty="0">
              <a:solidFill>
                <a:sysClr val="window" lastClr="FFFFFF"/>
              </a:solidFill>
              <a:latin typeface="Tw Cen MT"/>
              <a:ea typeface="+mn-ea"/>
              <a:cs typeface="+mn-cs"/>
            </a:rPr>
            <a:t>Input</a:t>
          </a:r>
        </a:p>
      </dsp:txBody>
      <dsp:txXfrm>
        <a:off x="303477" y="790615"/>
        <a:ext cx="906711" cy="604473"/>
      </dsp:txXfrm>
    </dsp:sp>
    <dsp:sp modelId="{D5A270FF-95D6-40AA-B009-3DB9B20C4620}">
      <dsp:nvSpPr>
        <dsp:cNvPr id="0" name=""/>
        <dsp:cNvSpPr/>
      </dsp:nvSpPr>
      <dsp:spPr>
        <a:xfrm>
          <a:off x="1361306" y="790615"/>
          <a:ext cx="1511184" cy="604473"/>
        </a:xfrm>
        <a:prstGeom prst="chevron">
          <a:avLst/>
        </a:prstGeom>
        <a:solidFill>
          <a:srgbClr val="8B5D3D">
            <a:hueOff val="5369458"/>
            <a:satOff val="-722"/>
            <a:lumOff val="7157"/>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kern="1200">
              <a:solidFill>
                <a:sysClr val="window" lastClr="FFFFFF"/>
              </a:solidFill>
              <a:latin typeface="Tw Cen MT"/>
              <a:ea typeface="+mn-ea"/>
              <a:cs typeface="+mn-cs"/>
            </a:rPr>
            <a:t>Display</a:t>
          </a:r>
        </a:p>
      </dsp:txBody>
      <dsp:txXfrm>
        <a:off x="1663543" y="790615"/>
        <a:ext cx="906711" cy="604473"/>
      </dsp:txXfrm>
    </dsp:sp>
    <dsp:sp modelId="{E7618B93-4D95-4CCB-ADCF-7E0CE5E43E22}">
      <dsp:nvSpPr>
        <dsp:cNvPr id="0" name=""/>
        <dsp:cNvSpPr/>
      </dsp:nvSpPr>
      <dsp:spPr>
        <a:xfrm>
          <a:off x="2721372" y="790615"/>
          <a:ext cx="1511184" cy="604473"/>
        </a:xfrm>
        <a:prstGeom prst="chevron">
          <a:avLst/>
        </a:prstGeom>
        <a:solidFill>
          <a:srgbClr val="8B5D3D">
            <a:hueOff val="10738916"/>
            <a:satOff val="-1444"/>
            <a:lumOff val="14313"/>
            <a:alphaOff val="0"/>
          </a:srgb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kern="1200">
              <a:solidFill>
                <a:sysClr val="window" lastClr="FFFFFF"/>
              </a:solidFill>
              <a:latin typeface="Tw Cen MT"/>
              <a:ea typeface="+mn-ea"/>
              <a:cs typeface="+mn-cs"/>
            </a:rPr>
            <a:t>Output</a:t>
          </a:r>
        </a:p>
      </dsp:txBody>
      <dsp:txXfrm>
        <a:off x="3023609" y="790615"/>
        <a:ext cx="906711" cy="60447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4107825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A8EDEF-FCDA-45A4-8790-2FCC21A31CC4}" type="slidenum">
              <a:rPr lang="en-US" smtClean="0"/>
              <a:pPr/>
              <a:t>4</a:t>
            </a:fld>
            <a:endParaRPr lang="en-US"/>
          </a:p>
        </p:txBody>
      </p:sp>
    </p:spTree>
    <p:extLst>
      <p:ext uri="{BB962C8B-B14F-4D97-AF65-F5344CB8AC3E}">
        <p14:creationId xmlns:p14="http://schemas.microsoft.com/office/powerpoint/2010/main" val="1554840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A8EDEF-FCDA-45A4-8790-2FCC21A31CC4}" type="slidenum">
              <a:rPr lang="en-US" smtClean="0"/>
              <a:pPr/>
              <a:t>14</a:t>
            </a:fld>
            <a:endParaRPr lang="en-US"/>
          </a:p>
        </p:txBody>
      </p:sp>
    </p:spTree>
    <p:extLst>
      <p:ext uri="{BB962C8B-B14F-4D97-AF65-F5344CB8AC3E}">
        <p14:creationId xmlns:p14="http://schemas.microsoft.com/office/powerpoint/2010/main" val="4243578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2575830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44</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B147747-029B-4583-B0CB-DDC7DB936F00}" type="datetimeFigureOut">
              <a:rPr lang="en-US" smtClean="0"/>
              <a:pPr/>
              <a:t>10/9/2025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78685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p>
        </p:txBody>
      </p:sp>
      <p:sp>
        <p:nvSpPr>
          <p:cNvPr id="4" name="Date Placeholder 3"/>
          <p:cNvSpPr>
            <a:spLocks noGrp="1"/>
          </p:cNvSpPr>
          <p:nvPr>
            <p:ph type="dt" sz="half" idx="10"/>
          </p:nvPr>
        </p:nvSpPr>
        <p:spPr/>
        <p:txBody>
          <a:bodyPr/>
          <a:lstStyle/>
          <a:p>
            <a:fld id="{2B147747-029B-4583-B0CB-DDC7DB936F00}"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99893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3711943550"/>
      </p:ext>
    </p:extLst>
  </p:cSld>
  <p:clrMapOvr>
    <a:masterClrMapping/>
  </p:clrMapOvr>
  <p:transitio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2" name="Date Placeholder 11"/>
          <p:cNvSpPr>
            <a:spLocks noGrp="1"/>
          </p:cNvSpPr>
          <p:nvPr>
            <p:ph type="dt" sz="half" idx="10"/>
          </p:nvPr>
        </p:nvSpPr>
        <p:spPr/>
        <p:txBody>
          <a:bodyPr/>
          <a:lstStyle/>
          <a:p>
            <a:fld id="{2B147747-029B-4583-B0CB-DDC7DB936F00}" type="datetimeFigureOut">
              <a:rPr lang="en-US" smtClean="0"/>
              <a:pPr/>
              <a:t>10/9/2025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pic>
        <p:nvPicPr>
          <p:cNvPr id="4" name="Picture 2">
            <a:extLst>
              <a:ext uri="{FF2B5EF4-FFF2-40B4-BE49-F238E27FC236}">
                <a16:creationId xmlns:a16="http://schemas.microsoft.com/office/drawing/2014/main" id="{81C08F00-48D0-CBB0-E82B-A08107C12FD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9E219FA-BD1A-8EBF-C301-014386C89881}"/>
              </a:ext>
            </a:extLst>
          </p:cNvPr>
          <p:cNvPicPr>
            <a:picLocks noChangeAspect="1"/>
          </p:cNvPicPr>
          <p:nvPr userDrawn="1"/>
        </p:nvPicPr>
        <p:blipFill>
          <a:blip r:embed="rId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5435745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pic>
        <p:nvPicPr>
          <p:cNvPr id="6" name="Corps Logo" descr="A red and white sign&#10;&#10;Description automatically generated with medium confidence">
            <a:extLst>
              <a:ext uri="{FF2B5EF4-FFF2-40B4-BE49-F238E27FC236}">
                <a16:creationId xmlns:a16="http://schemas.microsoft.com/office/drawing/2014/main" id="{DBA05732-1718-E39A-C3B9-72034AB95242}"/>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8ADDAB12-2224-CCA7-F0C6-C3138200F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09543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2.jp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34" Type="http://schemas.openxmlformats.org/officeDocument/2006/relationships/image" Target="../media/image6.png"/><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image" Target="../media/image5.png"/><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slideLayout" Target="../slideLayouts/slideLayout68.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image" Target="../media/image8.png"/><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image" Target="../media/image7.png"/><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theme" Target="../theme/theme2.xml"/><Relationship Id="rId8"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slideLayout" Target="../slideLayouts/slideLayout94.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33" Type="http://schemas.openxmlformats.org/officeDocument/2006/relationships/image" Target="../media/image8.png"/><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29" Type="http://schemas.openxmlformats.org/officeDocument/2006/relationships/slideLayout" Target="../slideLayouts/slideLayout97.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32" Type="http://schemas.openxmlformats.org/officeDocument/2006/relationships/image" Target="../media/image7.png"/><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slideLayout" Target="../slideLayouts/slideLayout96.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31" Type="http://schemas.openxmlformats.org/officeDocument/2006/relationships/theme" Target="../theme/theme3.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slideLayout" Target="../slideLayouts/slideLayout95.xml"/><Relationship Id="rId30" Type="http://schemas.openxmlformats.org/officeDocument/2006/relationships/slideLayout" Target="../slideLayouts/slideLayout98.xml"/><Relationship Id="rId8"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41"/>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 id="2147484246" r:id="rId36"/>
    <p:sldLayoutId id="2147484247" r:id="rId37"/>
    <p:sldLayoutId id="2147484248" r:id="rId38"/>
    <p:sldLayoutId id="2147484249" r:id="rId39"/>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3.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xml"/><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1.xml"/><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1.xml"/><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1.xml"/><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5.xml"/><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36.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9.png"/><Relationship Id="rId4"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4.png"/><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3.png"/><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3" Type="http://schemas.openxmlformats.org/officeDocument/2006/relationships/hyperlink" Target="http://www.nws.noaa.gov/ndfd/anonymous_ftp.htm" TargetMode="External"/><Relationship Id="rId7" Type="http://schemas.openxmlformats.org/officeDocument/2006/relationships/image" Target="../media/image68.png"/><Relationship Id="rId2" Type="http://schemas.openxmlformats.org/officeDocument/2006/relationships/image" Target="../media/image64.png"/><Relationship Id="rId1" Type="http://schemas.openxmlformats.org/officeDocument/2006/relationships/slideLayout" Target="../slideLayouts/slideLayout11.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gif"/><Relationship Id="rId1" Type="http://schemas.openxmlformats.org/officeDocument/2006/relationships/slideLayout" Target="../slideLayouts/slideLayout11.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1.xml"/><Relationship Id="rId4" Type="http://schemas.openxmlformats.org/officeDocument/2006/relationships/image" Target="../media/image75.png"/></Relationships>
</file>

<file path=ppt/slides/_rels/slide3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79.png"/></Relationships>
</file>

<file path=ppt/slides/_rels/slide3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3.emf"/></Relationships>
</file>

<file path=ppt/slides/_rels/slide4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1.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3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r>
              <a:rPr lang="en-US" sz="3600" dirty="0"/>
              <a:t>HEC-</a:t>
            </a:r>
            <a:r>
              <a:rPr lang="en-US" sz="3600" dirty="0" err="1"/>
              <a:t>MetVue</a:t>
            </a:r>
            <a:r>
              <a:rPr lang="en-US" sz="3600" dirty="0"/>
              <a:t> overview</a:t>
            </a:r>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p:spPr>
      </p:pic>
    </p:spTree>
    <p:extLst>
      <p:ext uri="{BB962C8B-B14F-4D97-AF65-F5344CB8AC3E}">
        <p14:creationId xmlns:p14="http://schemas.microsoft.com/office/powerpoint/2010/main" val="673852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a:t>HEC-</a:t>
            </a:r>
            <a:r>
              <a:rPr lang="en-US" sz="3600" err="1"/>
              <a:t>MetVue</a:t>
            </a:r>
            <a:r>
              <a:rPr lang="en-US" sz="3600"/>
              <a:t> Basin Average Computation</a:t>
            </a:r>
          </a:p>
        </p:txBody>
      </p:sp>
      <p:grpSp>
        <p:nvGrpSpPr>
          <p:cNvPr id="8" name="Group 7"/>
          <p:cNvGrpSpPr>
            <a:grpSpLocks noChangeAspect="1"/>
          </p:cNvGrpSpPr>
          <p:nvPr/>
        </p:nvGrpSpPr>
        <p:grpSpPr>
          <a:xfrm>
            <a:off x="1494711" y="1139685"/>
            <a:ext cx="9202577" cy="5589334"/>
            <a:chOff x="1013839" y="1094882"/>
            <a:chExt cx="6910843" cy="4415095"/>
          </a:xfrm>
        </p:grpSpPr>
        <p:pic>
          <p:nvPicPr>
            <p:cNvPr id="5" name="Picture 4"/>
            <p:cNvPicPr>
              <a:picLocks noChangeAspect="1"/>
            </p:cNvPicPr>
            <p:nvPr/>
          </p:nvPicPr>
          <p:blipFill>
            <a:blip r:embed="rId2"/>
            <a:stretch>
              <a:fillRect/>
            </a:stretch>
          </p:blipFill>
          <p:spPr>
            <a:xfrm>
              <a:off x="1013839" y="1094882"/>
              <a:ext cx="6910843" cy="4415095"/>
            </a:xfrm>
            <a:prstGeom prst="rect">
              <a:avLst/>
            </a:prstGeom>
          </p:spPr>
        </p:pic>
        <p:pic>
          <p:nvPicPr>
            <p:cNvPr id="6" name="Picture 5"/>
            <p:cNvPicPr>
              <a:picLocks noChangeAspect="1"/>
            </p:cNvPicPr>
            <p:nvPr/>
          </p:nvPicPr>
          <p:blipFill rotWithShape="1">
            <a:blip r:embed="rId3"/>
            <a:srcRect l="5876" t="5262" r="23137" b="3316"/>
            <a:stretch/>
          </p:blipFill>
          <p:spPr>
            <a:xfrm>
              <a:off x="7138284" y="3673502"/>
              <a:ext cx="667910" cy="1735373"/>
            </a:xfrm>
            <a:prstGeom prst="rect">
              <a:avLst/>
            </a:prstGeom>
          </p:spPr>
        </p:pic>
        <p:sp>
          <p:nvSpPr>
            <p:cNvPr id="4" name="Rectangle 3"/>
            <p:cNvSpPr/>
            <p:nvPr/>
          </p:nvSpPr>
          <p:spPr>
            <a:xfrm>
              <a:off x="3955312" y="2850855"/>
              <a:ext cx="382772" cy="223284"/>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9" name="Straight Connector 8"/>
            <p:cNvCxnSpPr/>
            <p:nvPr/>
          </p:nvCxnSpPr>
          <p:spPr>
            <a:xfrm>
              <a:off x="4338084" y="2850855"/>
              <a:ext cx="2730756" cy="677582"/>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942848" y="2849648"/>
              <a:ext cx="1060617" cy="682898"/>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338084" y="3070030"/>
              <a:ext cx="2730756" cy="1471159"/>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955312" y="3075346"/>
              <a:ext cx="1048153" cy="1465843"/>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rotWithShape="1">
            <a:blip r:embed="rId4"/>
            <a:srcRect l="31743" t="34079" r="37215" b="42009"/>
            <a:stretch/>
          </p:blipFill>
          <p:spPr>
            <a:xfrm>
              <a:off x="5003464" y="3528437"/>
              <a:ext cx="2065376" cy="1012752"/>
            </a:xfrm>
            <a:prstGeom prst="rect">
              <a:avLst/>
            </a:prstGeom>
            <a:ln w="12700">
              <a:solidFill>
                <a:schemeClr val="tx1"/>
              </a:solidFill>
              <a:prstDash val="solid"/>
            </a:ln>
          </p:spPr>
        </p:pic>
      </p:grpSp>
    </p:spTree>
    <p:extLst>
      <p:ext uri="{BB962C8B-B14F-4D97-AF65-F5344CB8AC3E}">
        <p14:creationId xmlns:p14="http://schemas.microsoft.com/office/powerpoint/2010/main" val="2013793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Save Time Series</a:t>
            </a:r>
          </a:p>
        </p:txBody>
      </p:sp>
      <p:sp>
        <p:nvSpPr>
          <p:cNvPr id="3" name="Content Placeholder 2"/>
          <p:cNvSpPr>
            <a:spLocks noGrp="1"/>
          </p:cNvSpPr>
          <p:nvPr>
            <p:ph sz="quarter" idx="4294967295"/>
          </p:nvPr>
        </p:nvSpPr>
        <p:spPr>
          <a:xfrm>
            <a:off x="1673597" y="1529022"/>
            <a:ext cx="4198730" cy="1010478"/>
          </a:xfrm>
        </p:spPr>
        <p:txBody>
          <a:bodyPr/>
          <a:lstStyle/>
          <a:p>
            <a:pPr marL="342900" indent="-342900">
              <a:buFont typeface="Wingdings" panose="05000000000000000000" pitchFamily="2" charset="2"/>
              <a:buChar char="Ø"/>
            </a:pPr>
            <a:r>
              <a:rPr lang="en-US" dirty="0"/>
              <a:t>96 aggregated (Hourly) TINs</a:t>
            </a:r>
          </a:p>
          <a:p>
            <a:pPr marL="342900" indent="-342900">
              <a:buFont typeface="Wingdings" panose="05000000000000000000" pitchFamily="2" charset="2"/>
              <a:buChar char="Ø"/>
            </a:pPr>
            <a:r>
              <a:rPr lang="en-US" dirty="0"/>
              <a:t>21July2003 –  25July2003</a:t>
            </a:r>
          </a:p>
        </p:txBody>
      </p:sp>
      <p:pic>
        <p:nvPicPr>
          <p:cNvPr id="4" name="Picture 3"/>
          <p:cNvPicPr>
            <a:picLocks noChangeAspect="1"/>
          </p:cNvPicPr>
          <p:nvPr/>
        </p:nvPicPr>
        <p:blipFill>
          <a:blip r:embed="rId2"/>
          <a:stretch>
            <a:fillRect/>
          </a:stretch>
        </p:blipFill>
        <p:spPr>
          <a:xfrm>
            <a:off x="3772962" y="329556"/>
            <a:ext cx="431770" cy="4317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p:cNvPicPr>
            <a:picLocks noChangeAspect="1"/>
          </p:cNvPicPr>
          <p:nvPr/>
        </p:nvPicPr>
        <p:blipFill>
          <a:blip r:embed="rId3"/>
          <a:stretch>
            <a:fillRect/>
          </a:stretch>
        </p:blipFill>
        <p:spPr>
          <a:xfrm>
            <a:off x="6319674" y="2539500"/>
            <a:ext cx="3895944" cy="3246620"/>
          </a:xfrm>
          <a:prstGeom prst="rect">
            <a:avLst/>
          </a:prstGeom>
        </p:spPr>
      </p:pic>
      <p:pic>
        <p:nvPicPr>
          <p:cNvPr id="6" name="Picture 5"/>
          <p:cNvPicPr>
            <a:picLocks noChangeAspect="1"/>
          </p:cNvPicPr>
          <p:nvPr/>
        </p:nvPicPr>
        <p:blipFill>
          <a:blip r:embed="rId4"/>
          <a:stretch>
            <a:fillRect/>
          </a:stretch>
        </p:blipFill>
        <p:spPr>
          <a:xfrm>
            <a:off x="1765742" y="2613926"/>
            <a:ext cx="3874303" cy="3215039"/>
          </a:xfrm>
          <a:prstGeom prst="rect">
            <a:avLst/>
          </a:prstGeom>
        </p:spPr>
      </p:pic>
      <p:sp>
        <p:nvSpPr>
          <p:cNvPr id="7" name="TextBox 6"/>
          <p:cNvSpPr txBox="1"/>
          <p:nvPr/>
        </p:nvSpPr>
        <p:spPr>
          <a:xfrm>
            <a:off x="2323062" y="4288571"/>
            <a:ext cx="1704975" cy="738664"/>
          </a:xfrm>
          <a:prstGeom prst="rect">
            <a:avLst/>
          </a:prstGeom>
          <a:noFill/>
        </p:spPr>
        <p:txBody>
          <a:bodyPr wrap="square" rtlCol="0">
            <a:spAutoFit/>
          </a:bodyPr>
          <a:lstStyle/>
          <a:p>
            <a:pPr algn="ctr"/>
            <a:r>
              <a:rPr lang="en-US" sz="1400">
                <a:solidFill>
                  <a:srgbClr val="FFFF00"/>
                </a:solidFill>
              </a:rPr>
              <a:t>Spring Creek</a:t>
            </a:r>
          </a:p>
          <a:p>
            <a:pPr algn="ctr"/>
            <a:r>
              <a:rPr lang="en-US" sz="1400">
                <a:solidFill>
                  <a:srgbClr val="FFFF00"/>
                </a:solidFill>
              </a:rPr>
              <a:t>1.37 in</a:t>
            </a:r>
          </a:p>
          <a:p>
            <a:pPr algn="ctr"/>
            <a:r>
              <a:rPr lang="en-US" sz="1400">
                <a:solidFill>
                  <a:srgbClr val="FFFF00"/>
                </a:solidFill>
              </a:rPr>
              <a:t>24809 ac-</a:t>
            </a:r>
            <a:r>
              <a:rPr lang="en-US" sz="1400" err="1">
                <a:solidFill>
                  <a:srgbClr val="FFFF00"/>
                </a:solidFill>
              </a:rPr>
              <a:t>ft</a:t>
            </a:r>
            <a:endParaRPr lang="en-US" sz="1400">
              <a:solidFill>
                <a:srgbClr val="FFFF00"/>
              </a:solidFill>
            </a:endParaRPr>
          </a:p>
        </p:txBody>
      </p:sp>
    </p:spTree>
    <p:extLst>
      <p:ext uri="{BB962C8B-B14F-4D97-AF65-F5344CB8AC3E}">
        <p14:creationId xmlns:p14="http://schemas.microsoft.com/office/powerpoint/2010/main" val="864038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     </a:t>
            </a:r>
            <a:r>
              <a:rPr lang="en-US" sz="3000" dirty="0"/>
              <a:t>Save Modified Image as a Projection on a Grid</a:t>
            </a:r>
          </a:p>
        </p:txBody>
      </p:sp>
      <p:sp>
        <p:nvSpPr>
          <p:cNvPr id="3" name="Content Placeholder 2"/>
          <p:cNvSpPr>
            <a:spLocks noGrp="1"/>
          </p:cNvSpPr>
          <p:nvPr>
            <p:ph sz="quarter" idx="4294967295"/>
          </p:nvPr>
        </p:nvSpPr>
        <p:spPr>
          <a:xfrm>
            <a:off x="2893943" y="1264374"/>
            <a:ext cx="6404113" cy="903771"/>
          </a:xfrm>
        </p:spPr>
        <p:txBody>
          <a:bodyPr/>
          <a:lstStyle/>
          <a:p>
            <a:pPr marL="342900" indent="-342900">
              <a:buFont typeface="Wingdings" panose="05000000000000000000" pitchFamily="2" charset="2"/>
              <a:buChar char="Ø"/>
            </a:pPr>
            <a:r>
              <a:rPr lang="en-US" dirty="0"/>
              <a:t>Translating and/or rotating an image will require reprojection of the image for saving the output. </a:t>
            </a:r>
          </a:p>
        </p:txBody>
      </p:sp>
      <p:pic>
        <p:nvPicPr>
          <p:cNvPr id="4" name="Picture 3"/>
          <p:cNvPicPr>
            <a:picLocks noChangeAspect="1"/>
          </p:cNvPicPr>
          <p:nvPr/>
        </p:nvPicPr>
        <p:blipFill>
          <a:blip r:embed="rId2"/>
          <a:stretch>
            <a:fillRect/>
          </a:stretch>
        </p:blipFill>
        <p:spPr>
          <a:xfrm>
            <a:off x="1288211" y="329556"/>
            <a:ext cx="431770" cy="4317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p:cNvPicPr>
            <a:picLocks noChangeAspect="1"/>
          </p:cNvPicPr>
          <p:nvPr/>
        </p:nvPicPr>
        <p:blipFill>
          <a:blip r:embed="rId3"/>
          <a:stretch>
            <a:fillRect/>
          </a:stretch>
        </p:blipFill>
        <p:spPr>
          <a:xfrm>
            <a:off x="2585397" y="2283023"/>
            <a:ext cx="2906912" cy="2501375"/>
          </a:xfrm>
          <a:prstGeom prst="rect">
            <a:avLst/>
          </a:prstGeom>
          <a:ln>
            <a:solidFill>
              <a:schemeClr val="tx1"/>
            </a:solidFill>
          </a:ln>
        </p:spPr>
      </p:pic>
      <p:pic>
        <p:nvPicPr>
          <p:cNvPr id="7" name="Picture 6"/>
          <p:cNvPicPr>
            <a:picLocks noChangeAspect="1"/>
          </p:cNvPicPr>
          <p:nvPr/>
        </p:nvPicPr>
        <p:blipFill>
          <a:blip r:embed="rId4"/>
          <a:stretch>
            <a:fillRect/>
          </a:stretch>
        </p:blipFill>
        <p:spPr>
          <a:xfrm>
            <a:off x="6868259" y="2315827"/>
            <a:ext cx="2866286" cy="2468571"/>
          </a:xfrm>
          <a:prstGeom prst="rect">
            <a:avLst/>
          </a:prstGeom>
          <a:ln>
            <a:solidFill>
              <a:schemeClr val="tx1"/>
            </a:solidFill>
          </a:ln>
        </p:spPr>
      </p:pic>
      <p:sp>
        <p:nvSpPr>
          <p:cNvPr id="9" name="TextBox 8"/>
          <p:cNvSpPr txBox="1"/>
          <p:nvPr/>
        </p:nvSpPr>
        <p:spPr>
          <a:xfrm>
            <a:off x="2964238" y="5064525"/>
            <a:ext cx="2149231" cy="369332"/>
          </a:xfrm>
          <a:prstGeom prst="rect">
            <a:avLst/>
          </a:prstGeom>
          <a:noFill/>
        </p:spPr>
        <p:txBody>
          <a:bodyPr wrap="square" rtlCol="0">
            <a:spAutoFit/>
          </a:bodyPr>
          <a:lstStyle/>
          <a:p>
            <a:pPr algn="ctr"/>
            <a:r>
              <a:rPr lang="en-US"/>
              <a:t>Original Image</a:t>
            </a:r>
          </a:p>
        </p:txBody>
      </p:sp>
      <p:sp>
        <p:nvSpPr>
          <p:cNvPr id="10" name="TextBox 9"/>
          <p:cNvSpPr txBox="1"/>
          <p:nvPr/>
        </p:nvSpPr>
        <p:spPr>
          <a:xfrm>
            <a:off x="7430730" y="4947295"/>
            <a:ext cx="2149231" cy="646331"/>
          </a:xfrm>
          <a:prstGeom prst="rect">
            <a:avLst/>
          </a:prstGeom>
          <a:noFill/>
        </p:spPr>
        <p:txBody>
          <a:bodyPr wrap="square" rtlCol="0">
            <a:spAutoFit/>
          </a:bodyPr>
          <a:lstStyle/>
          <a:p>
            <a:pPr algn="ctr"/>
            <a:r>
              <a:rPr lang="en-US"/>
              <a:t>Translated and Rotated Image</a:t>
            </a:r>
          </a:p>
        </p:txBody>
      </p:sp>
    </p:spTree>
    <p:extLst>
      <p:ext uri="{BB962C8B-B14F-4D97-AF65-F5344CB8AC3E}">
        <p14:creationId xmlns:p14="http://schemas.microsoft.com/office/powerpoint/2010/main" val="2431899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HEC-</a:t>
            </a:r>
            <a:r>
              <a:rPr lang="en-US" err="1"/>
              <a:t>MetVue</a:t>
            </a:r>
            <a:r>
              <a:rPr lang="en-US"/>
              <a:t> Spatial Aggregation</a:t>
            </a:r>
          </a:p>
        </p:txBody>
      </p:sp>
      <p:pic>
        <p:nvPicPr>
          <p:cNvPr id="3" name="Picture 2"/>
          <p:cNvPicPr>
            <a:picLocks noChangeAspect="1"/>
          </p:cNvPicPr>
          <p:nvPr/>
        </p:nvPicPr>
        <p:blipFill>
          <a:blip r:embed="rId2"/>
          <a:stretch>
            <a:fillRect/>
          </a:stretch>
        </p:blipFill>
        <p:spPr>
          <a:xfrm>
            <a:off x="3388989" y="1315715"/>
            <a:ext cx="5414021" cy="4712321"/>
          </a:xfrm>
          <a:prstGeom prst="rect">
            <a:avLst/>
          </a:prstGeom>
        </p:spPr>
      </p:pic>
    </p:spTree>
    <p:extLst>
      <p:ext uri="{BB962C8B-B14F-4D97-AF65-F5344CB8AC3E}">
        <p14:creationId xmlns:p14="http://schemas.microsoft.com/office/powerpoint/2010/main" val="1969820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D1A48BDA-7DF1-38C7-6CAF-8A935EA9BCA1}"/>
              </a:ext>
            </a:extLst>
          </p:cNvPr>
          <p:cNvSpPr>
            <a:spLocks noGrp="1"/>
          </p:cNvSpPr>
          <p:nvPr>
            <p:ph type="title"/>
          </p:nvPr>
        </p:nvSpPr>
        <p:spPr/>
        <p:txBody>
          <a:bodyPr/>
          <a:lstStyle/>
          <a:p>
            <a:r>
              <a:rPr lang="en-US" dirty="0"/>
              <a:t>HEC-METVUE</a:t>
            </a:r>
            <a:br>
              <a:rPr lang="en-US" dirty="0"/>
            </a:br>
            <a:r>
              <a:rPr lang="en-US" sz="2400" dirty="0"/>
              <a:t>Analysis &amp; Manipulation</a:t>
            </a:r>
            <a:endParaRPr lang="en-US" dirty="0"/>
          </a:p>
        </p:txBody>
      </p:sp>
      <p:sp>
        <p:nvSpPr>
          <p:cNvPr id="3" name="Content Placeholder 2"/>
          <p:cNvSpPr>
            <a:spLocks noGrp="1"/>
          </p:cNvSpPr>
          <p:nvPr>
            <p:ph sz="quarter" idx="4294967295"/>
          </p:nvPr>
        </p:nvSpPr>
        <p:spPr>
          <a:xfrm>
            <a:off x="2065435" y="2083818"/>
            <a:ext cx="2288395" cy="3607625"/>
          </a:xfrm>
          <a:solidFill>
            <a:schemeClr val="accent3">
              <a:lumMod val="20000"/>
              <a:lumOff val="80000"/>
            </a:schemeClr>
          </a:solidFill>
        </p:spPr>
        <p:txBody>
          <a:bodyPr>
            <a:normAutofit fontScale="92500" lnSpcReduction="10000"/>
          </a:bodyPr>
          <a:lstStyle/>
          <a:p>
            <a:pPr marL="177800" indent="-177800">
              <a:buSzPct val="100000"/>
              <a:buFont typeface="Wingdings" pitchFamily="2" charset="2"/>
              <a:buChar char="§"/>
            </a:pPr>
            <a:endParaRPr lang="en-US" sz="600" dirty="0"/>
          </a:p>
          <a:p>
            <a:pPr marL="177800" indent="-177800">
              <a:buSzPct val="100000"/>
              <a:buFont typeface="Wingdings" pitchFamily="2" charset="2"/>
              <a:buChar char="§"/>
            </a:pPr>
            <a:r>
              <a:rPr lang="en-US" sz="2000" dirty="0"/>
              <a:t>Refine Storms</a:t>
            </a:r>
          </a:p>
          <a:p>
            <a:pPr marL="497840" lvl="1" indent="-177800">
              <a:buSzPct val="100000"/>
              <a:buFont typeface="Courier New" pitchFamily="49" charset="0"/>
              <a:buChar char="o"/>
            </a:pPr>
            <a:r>
              <a:rPr lang="en-US" sz="1700" dirty="0"/>
              <a:t>Trim &amp; Correct</a:t>
            </a:r>
          </a:p>
          <a:p>
            <a:pPr marL="497840" lvl="1" indent="-177800">
              <a:buSzPct val="100000"/>
              <a:buFont typeface="Courier New" pitchFamily="49" charset="0"/>
              <a:buChar char="o"/>
            </a:pPr>
            <a:endParaRPr lang="en-US" sz="1700" dirty="0"/>
          </a:p>
          <a:p>
            <a:pPr marL="177800" indent="-177800">
              <a:buSzPct val="100000"/>
              <a:buFont typeface="Wingdings" pitchFamily="2" charset="2"/>
              <a:buChar char="§"/>
            </a:pPr>
            <a:r>
              <a:rPr lang="en-US" sz="2000" dirty="0"/>
              <a:t>Translate Storms</a:t>
            </a:r>
          </a:p>
          <a:p>
            <a:pPr marL="497840" lvl="1" indent="-177800">
              <a:buSzPct val="100000"/>
              <a:buFont typeface="Courier New" pitchFamily="49" charset="0"/>
              <a:buChar char="o"/>
            </a:pPr>
            <a:r>
              <a:rPr lang="en-US" sz="1700" dirty="0"/>
              <a:t>Spatially</a:t>
            </a:r>
          </a:p>
          <a:p>
            <a:pPr marL="497840" lvl="1" indent="-177800">
              <a:buSzPct val="100000"/>
              <a:buFont typeface="Courier New" pitchFamily="49" charset="0"/>
              <a:buChar char="o"/>
            </a:pPr>
            <a:r>
              <a:rPr lang="en-US" sz="1700" dirty="0"/>
              <a:t>Temporally</a:t>
            </a:r>
          </a:p>
          <a:p>
            <a:pPr marL="497840" lvl="1" indent="-177800">
              <a:buSzPct val="100000"/>
              <a:buFont typeface="Courier New" pitchFamily="49" charset="0"/>
              <a:buChar char="o"/>
            </a:pPr>
            <a:endParaRPr lang="en-US" sz="1700" dirty="0"/>
          </a:p>
          <a:p>
            <a:pPr marL="177800" indent="-177800">
              <a:buSzPct val="100000"/>
              <a:buFont typeface="Wingdings" pitchFamily="2" charset="2"/>
              <a:buChar char="§"/>
            </a:pPr>
            <a:r>
              <a:rPr lang="en-US" sz="2000" dirty="0"/>
              <a:t>Rotate Storms</a:t>
            </a:r>
          </a:p>
          <a:p>
            <a:pPr marL="497840" lvl="1" indent="-177800">
              <a:buSzPct val="100000"/>
              <a:buFont typeface="Courier New" pitchFamily="49" charset="0"/>
              <a:buChar char="o"/>
            </a:pPr>
            <a:r>
              <a:rPr lang="en-US" sz="2000" dirty="0"/>
              <a:t>Temporally</a:t>
            </a:r>
          </a:p>
          <a:p>
            <a:pPr marL="497840" lvl="1" indent="-177800">
              <a:buSzPct val="100000"/>
              <a:buFont typeface="Courier New" pitchFamily="49" charset="0"/>
              <a:buChar char="o"/>
            </a:pPr>
            <a:endParaRPr lang="en-US" sz="2000" dirty="0"/>
          </a:p>
          <a:p>
            <a:pPr marL="177800" indent="-177800">
              <a:buSzPct val="100000"/>
              <a:buFont typeface="Wingdings" pitchFamily="2" charset="2"/>
              <a:buChar char="§"/>
            </a:pPr>
            <a:r>
              <a:rPr lang="en-US" sz="2000" dirty="0"/>
              <a:t>Scale Storms</a:t>
            </a:r>
          </a:p>
          <a:p>
            <a:pPr marL="497840" lvl="1" indent="-177800">
              <a:buSzPct val="100000"/>
              <a:buFont typeface="Courier New" pitchFamily="49" charset="0"/>
              <a:buChar char="o"/>
            </a:pPr>
            <a:r>
              <a:rPr lang="en-US" sz="1700" dirty="0"/>
              <a:t>Factor &amp; Resize</a:t>
            </a:r>
          </a:p>
          <a:p>
            <a:pPr marL="497840" lvl="1" indent="-177800">
              <a:buSzPct val="100000"/>
              <a:buFont typeface="Courier New" pitchFamily="49" charset="0"/>
              <a:buChar char="o"/>
            </a:pPr>
            <a:endParaRPr lang="en-US" sz="1700" dirty="0"/>
          </a:p>
          <a:p>
            <a:pPr marL="177800" indent="-177800">
              <a:buSzPct val="100000"/>
              <a:buFont typeface="Wingdings" pitchFamily="2" charset="2"/>
              <a:buChar char="§"/>
            </a:pPr>
            <a:r>
              <a:rPr lang="en-US" sz="2000" dirty="0"/>
              <a:t>Animate Storms</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5079" y="3538399"/>
            <a:ext cx="4088710" cy="2577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8487" y="1550503"/>
            <a:ext cx="4119060" cy="2644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2414062" y="1550503"/>
            <a:ext cx="1622305" cy="457143"/>
            <a:chOff x="968495" y="1295428"/>
            <a:chExt cx="1622305" cy="457143"/>
          </a:xfrm>
        </p:grpSpPr>
        <p:pic>
          <p:nvPicPr>
            <p:cNvPr id="4" name="Picture 3"/>
            <p:cNvPicPr>
              <a:picLocks noChangeAspect="1"/>
            </p:cNvPicPr>
            <p:nvPr/>
          </p:nvPicPr>
          <p:blipFill>
            <a:blip r:embed="rId5"/>
            <a:stretch>
              <a:fillRect/>
            </a:stretch>
          </p:blipFill>
          <p:spPr>
            <a:xfrm>
              <a:off x="968495" y="1295428"/>
              <a:ext cx="1219048" cy="457143"/>
            </a:xfrm>
            <a:prstGeom prst="rect">
              <a:avLst/>
            </a:prstGeom>
          </p:spPr>
        </p:pic>
        <p:pic>
          <p:nvPicPr>
            <p:cNvPr id="7" name="Picture 6"/>
            <p:cNvPicPr>
              <a:picLocks noChangeAspect="1"/>
            </p:cNvPicPr>
            <p:nvPr/>
          </p:nvPicPr>
          <p:blipFill>
            <a:blip r:embed="rId6"/>
            <a:stretch>
              <a:fillRect/>
            </a:stretch>
          </p:blipFill>
          <p:spPr>
            <a:xfrm>
              <a:off x="2193161" y="1371600"/>
              <a:ext cx="397639" cy="363799"/>
            </a:xfrm>
            <a:prstGeom prst="rect">
              <a:avLst/>
            </a:prstGeom>
          </p:spPr>
        </p:pic>
      </p:grpSp>
      <p:sp>
        <p:nvSpPr>
          <p:cNvPr id="9" name="TextBox 8"/>
          <p:cNvSpPr txBox="1"/>
          <p:nvPr/>
        </p:nvSpPr>
        <p:spPr>
          <a:xfrm>
            <a:off x="5267126" y="4127055"/>
            <a:ext cx="2904302" cy="369332"/>
          </a:xfrm>
          <a:prstGeom prst="rect">
            <a:avLst/>
          </a:prstGeom>
          <a:noFill/>
        </p:spPr>
        <p:txBody>
          <a:bodyPr wrap="square" rtlCol="0">
            <a:spAutoFit/>
          </a:bodyPr>
          <a:lstStyle/>
          <a:p>
            <a:pPr algn="ctr"/>
            <a:r>
              <a:rPr lang="en-US" dirty="0"/>
              <a:t>Original Image</a:t>
            </a:r>
          </a:p>
        </p:txBody>
      </p:sp>
      <p:sp>
        <p:nvSpPr>
          <p:cNvPr id="10" name="TextBox 9"/>
          <p:cNvSpPr txBox="1"/>
          <p:nvPr/>
        </p:nvSpPr>
        <p:spPr>
          <a:xfrm>
            <a:off x="7407283" y="6115451"/>
            <a:ext cx="2904302" cy="369332"/>
          </a:xfrm>
          <a:prstGeom prst="rect">
            <a:avLst/>
          </a:prstGeom>
          <a:noFill/>
        </p:spPr>
        <p:txBody>
          <a:bodyPr wrap="square" rtlCol="0">
            <a:spAutoFit/>
          </a:bodyPr>
          <a:lstStyle/>
          <a:p>
            <a:pPr algn="ctr"/>
            <a:r>
              <a:rPr lang="en-US" dirty="0"/>
              <a:t>Trimmed Image</a:t>
            </a:r>
          </a:p>
        </p:txBody>
      </p:sp>
    </p:spTree>
    <p:extLst>
      <p:ext uri="{BB962C8B-B14F-4D97-AF65-F5344CB8AC3E}">
        <p14:creationId xmlns:p14="http://schemas.microsoft.com/office/powerpoint/2010/main" val="715969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ontent Placeholder 2">
            <a:extLst>
              <a:ext uri="{FF2B5EF4-FFF2-40B4-BE49-F238E27FC236}">
                <a16:creationId xmlns:a16="http://schemas.microsoft.com/office/drawing/2014/main" id="{57A9C40C-1BFC-EEC3-129B-0B149E6559BD}"/>
              </a:ext>
            </a:extLst>
          </p:cNvPr>
          <p:cNvSpPr txBox="1">
            <a:spLocks/>
          </p:cNvSpPr>
          <p:nvPr/>
        </p:nvSpPr>
        <p:spPr>
          <a:xfrm>
            <a:off x="2319382" y="1597020"/>
            <a:ext cx="81534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endParaRPr kumimoji="0" lang="en-US" sz="2900" b="0" i="0" u="none" strike="noStrike" kern="1200" cap="none" spc="0" normalizeH="0" baseline="0" noProof="0">
              <a:ln>
                <a:noFill/>
              </a:ln>
              <a:solidFill>
                <a:sysClr val="windowText" lastClr="000000"/>
              </a:solidFill>
              <a:effectLst/>
              <a:uLnTx/>
              <a:uFillTx/>
              <a:latin typeface="Tw Cen MT"/>
              <a:ea typeface="+mn-ea"/>
              <a:cs typeface="+mn-cs"/>
            </a:endParaRPr>
          </a:p>
        </p:txBody>
      </p:sp>
      <p:pic>
        <p:nvPicPr>
          <p:cNvPr id="55" name="Picture 54">
            <a:extLst>
              <a:ext uri="{FF2B5EF4-FFF2-40B4-BE49-F238E27FC236}">
                <a16:creationId xmlns:a16="http://schemas.microsoft.com/office/drawing/2014/main" id="{FFC4082C-E06B-890B-6A55-5B6C7A93725A}"/>
              </a:ext>
            </a:extLst>
          </p:cNvPr>
          <p:cNvPicPr>
            <a:picLocks noChangeAspect="1"/>
          </p:cNvPicPr>
          <p:nvPr/>
        </p:nvPicPr>
        <p:blipFill>
          <a:blip r:embed="rId2"/>
          <a:stretch>
            <a:fillRect/>
          </a:stretch>
        </p:blipFill>
        <p:spPr>
          <a:xfrm>
            <a:off x="165671" y="1172935"/>
            <a:ext cx="4690286" cy="2777143"/>
          </a:xfrm>
          <a:prstGeom prst="rect">
            <a:avLst/>
          </a:prstGeom>
        </p:spPr>
      </p:pic>
      <p:pic>
        <p:nvPicPr>
          <p:cNvPr id="56" name="Picture 55">
            <a:extLst>
              <a:ext uri="{FF2B5EF4-FFF2-40B4-BE49-F238E27FC236}">
                <a16:creationId xmlns:a16="http://schemas.microsoft.com/office/drawing/2014/main" id="{110B31F4-B22B-9C77-5F30-1F1E40B577E0}"/>
              </a:ext>
            </a:extLst>
          </p:cNvPr>
          <p:cNvPicPr>
            <a:picLocks noChangeAspect="1"/>
          </p:cNvPicPr>
          <p:nvPr/>
        </p:nvPicPr>
        <p:blipFill>
          <a:blip r:embed="rId3"/>
          <a:stretch>
            <a:fillRect/>
          </a:stretch>
        </p:blipFill>
        <p:spPr>
          <a:xfrm>
            <a:off x="7336044" y="4004718"/>
            <a:ext cx="4690286" cy="2777143"/>
          </a:xfrm>
          <a:prstGeom prst="rect">
            <a:avLst/>
          </a:prstGeom>
        </p:spPr>
      </p:pic>
      <p:pic>
        <p:nvPicPr>
          <p:cNvPr id="57" name="Picture 56">
            <a:extLst>
              <a:ext uri="{FF2B5EF4-FFF2-40B4-BE49-F238E27FC236}">
                <a16:creationId xmlns:a16="http://schemas.microsoft.com/office/drawing/2014/main" id="{25BD824E-C691-70A5-249C-7B1A265AEDD0}"/>
              </a:ext>
            </a:extLst>
          </p:cNvPr>
          <p:cNvPicPr>
            <a:picLocks noChangeAspect="1"/>
          </p:cNvPicPr>
          <p:nvPr/>
        </p:nvPicPr>
        <p:blipFill>
          <a:blip r:embed="rId4"/>
          <a:stretch>
            <a:fillRect/>
          </a:stretch>
        </p:blipFill>
        <p:spPr>
          <a:xfrm>
            <a:off x="3471909" y="2731032"/>
            <a:ext cx="4690286" cy="2777143"/>
          </a:xfrm>
          <a:prstGeom prst="rect">
            <a:avLst/>
          </a:prstGeom>
        </p:spPr>
      </p:pic>
      <p:sp>
        <p:nvSpPr>
          <p:cNvPr id="58" name="Content Placeholder 2">
            <a:extLst>
              <a:ext uri="{FF2B5EF4-FFF2-40B4-BE49-F238E27FC236}">
                <a16:creationId xmlns:a16="http://schemas.microsoft.com/office/drawing/2014/main" id="{CC38B52F-5383-CD25-1D85-F5F94F990826}"/>
              </a:ext>
            </a:extLst>
          </p:cNvPr>
          <p:cNvSpPr txBox="1">
            <a:spLocks/>
          </p:cNvSpPr>
          <p:nvPr/>
        </p:nvSpPr>
        <p:spPr>
          <a:xfrm>
            <a:off x="991822" y="947743"/>
            <a:ext cx="3037985" cy="450382"/>
          </a:xfrm>
          <a:prstGeom prst="rect">
            <a:avLst/>
          </a:prstGeom>
        </p:spPr>
        <p:txBody>
          <a:bodyPr vert="horz" lIns="91440" tIns="45720" rIns="91440" bIns="45720" rtlCol="0" anchor="t">
            <a:normAutofit/>
          </a:bodyPr>
          <a:lstStyle>
            <a:lvl1pPr marL="230188" indent="-230188" algn="l" defTabSz="914400" rtl="0" eaLnBrk="1" latinLnBrk="0" hangingPunct="1">
              <a:lnSpc>
                <a:spcPct val="100000"/>
              </a:lnSpc>
              <a:spcBef>
                <a:spcPts val="1200"/>
              </a:spcBef>
              <a:buClr>
                <a:schemeClr val="accent1"/>
              </a:buClr>
              <a:buFont typeface="Wingdings" panose="05000000000000000000" pitchFamily="2" charset="2"/>
              <a:buChar char="Ø"/>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100000"/>
              </a:lnSpc>
              <a:spcBef>
                <a:spcPts val="250"/>
              </a:spcBef>
              <a:spcAft>
                <a:spcPts val="250"/>
              </a:spcAft>
              <a:buClr>
                <a:schemeClr val="accent1"/>
              </a:buClr>
              <a:buSzPct val="125000"/>
              <a:buFont typeface="Wingdings" panose="05000000000000000000" pitchFamily="2"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100000"/>
              </a:lnSpc>
              <a:spcBef>
                <a:spcPts val="250"/>
              </a:spcBef>
              <a:spcAft>
                <a:spcPts val="250"/>
              </a:spcAft>
              <a:buClr>
                <a:schemeClr val="accent1"/>
              </a:buClr>
              <a:buFont typeface="Courier New" panose="02070309020205020404" pitchFamily="49" charset="0"/>
              <a:buChar char="o"/>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lvl="1" indent="0" algn="ctr">
              <a:buClr>
                <a:srgbClr val="53548A"/>
              </a:buClr>
              <a:buFont typeface="Wingdings" panose="05000000000000000000" pitchFamily="2" charset="2"/>
              <a:buNone/>
            </a:pPr>
            <a:r>
              <a:rPr lang="en-US" b="1">
                <a:solidFill>
                  <a:prstClr val="black">
                    <a:lumMod val="65000"/>
                    <a:lumOff val="35000"/>
                  </a:prstClr>
                </a:solidFill>
                <a:latin typeface="Tw Cen MT"/>
              </a:rPr>
              <a:t>Map Center</a:t>
            </a:r>
          </a:p>
          <a:p>
            <a:pPr marL="502920" lvl="1" indent="0" algn="ctr">
              <a:buClr>
                <a:srgbClr val="53548A"/>
              </a:buClr>
              <a:buFont typeface="Wingdings" panose="05000000000000000000" pitchFamily="2" charset="2"/>
              <a:buNone/>
            </a:pPr>
            <a:endParaRPr lang="en-US" b="1">
              <a:solidFill>
                <a:prstClr val="black">
                  <a:lumMod val="65000"/>
                  <a:lumOff val="35000"/>
                </a:prstClr>
              </a:solidFill>
              <a:latin typeface="Tw Cen MT"/>
            </a:endParaRPr>
          </a:p>
        </p:txBody>
      </p:sp>
      <p:sp>
        <p:nvSpPr>
          <p:cNvPr id="59" name="Content Placeholder 2">
            <a:extLst>
              <a:ext uri="{FF2B5EF4-FFF2-40B4-BE49-F238E27FC236}">
                <a16:creationId xmlns:a16="http://schemas.microsoft.com/office/drawing/2014/main" id="{AF5E7B0B-44E5-43B8-3A07-40BDDEE52C80}"/>
              </a:ext>
            </a:extLst>
          </p:cNvPr>
          <p:cNvSpPr txBox="1">
            <a:spLocks/>
          </p:cNvSpPr>
          <p:nvPr/>
        </p:nvSpPr>
        <p:spPr>
          <a:xfrm>
            <a:off x="8162195" y="3779526"/>
            <a:ext cx="3037985" cy="450382"/>
          </a:xfrm>
          <a:prstGeom prst="rect">
            <a:avLst/>
          </a:prstGeom>
        </p:spPr>
        <p:txBody>
          <a:bodyPr vert="horz" lIns="91440" tIns="45720" rIns="91440" bIns="45720" rtlCol="0" anchor="t">
            <a:normAutofit/>
          </a:bodyPr>
          <a:lstStyle>
            <a:lvl1pPr marL="230188" indent="-230188" algn="l" defTabSz="914400" rtl="0" eaLnBrk="1" latinLnBrk="0" hangingPunct="1">
              <a:lnSpc>
                <a:spcPct val="100000"/>
              </a:lnSpc>
              <a:spcBef>
                <a:spcPts val="1200"/>
              </a:spcBef>
              <a:buClr>
                <a:schemeClr val="accent1"/>
              </a:buClr>
              <a:buFont typeface="Wingdings" panose="05000000000000000000" pitchFamily="2" charset="2"/>
              <a:buChar char="Ø"/>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100000"/>
              </a:lnSpc>
              <a:spcBef>
                <a:spcPts val="250"/>
              </a:spcBef>
              <a:spcAft>
                <a:spcPts val="250"/>
              </a:spcAft>
              <a:buClr>
                <a:schemeClr val="accent1"/>
              </a:buClr>
              <a:buSzPct val="125000"/>
              <a:buFont typeface="Wingdings" panose="05000000000000000000" pitchFamily="2"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100000"/>
              </a:lnSpc>
              <a:spcBef>
                <a:spcPts val="250"/>
              </a:spcBef>
              <a:spcAft>
                <a:spcPts val="250"/>
              </a:spcAft>
              <a:buClr>
                <a:schemeClr val="accent1"/>
              </a:buClr>
              <a:buFont typeface="Courier New" panose="02070309020205020404" pitchFamily="49" charset="0"/>
              <a:buChar char="o"/>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502920" lvl="1" indent="0">
              <a:buClr>
                <a:srgbClr val="53548A"/>
              </a:buClr>
              <a:buFont typeface="Wingdings" panose="05000000000000000000" pitchFamily="2" charset="2"/>
              <a:buNone/>
            </a:pPr>
            <a:r>
              <a:rPr lang="en-US" b="1">
                <a:solidFill>
                  <a:prstClr val="black">
                    <a:lumMod val="65000"/>
                    <a:lumOff val="35000"/>
                  </a:prstClr>
                </a:solidFill>
                <a:latin typeface="Tw Cen MT"/>
              </a:rPr>
              <a:t>TIN Geometric Center</a:t>
            </a:r>
          </a:p>
          <a:p>
            <a:pPr marL="502920" lvl="1" indent="0" algn="ctr">
              <a:buClr>
                <a:srgbClr val="53548A"/>
              </a:buClr>
              <a:buFont typeface="Wingdings" panose="05000000000000000000" pitchFamily="2" charset="2"/>
              <a:buNone/>
            </a:pPr>
            <a:endParaRPr lang="en-US" b="1">
              <a:solidFill>
                <a:prstClr val="black">
                  <a:lumMod val="65000"/>
                  <a:lumOff val="35000"/>
                </a:prstClr>
              </a:solidFill>
              <a:latin typeface="Tw Cen MT"/>
            </a:endParaRPr>
          </a:p>
        </p:txBody>
      </p:sp>
      <p:sp>
        <p:nvSpPr>
          <p:cNvPr id="60" name="Content Placeholder 2">
            <a:extLst>
              <a:ext uri="{FF2B5EF4-FFF2-40B4-BE49-F238E27FC236}">
                <a16:creationId xmlns:a16="http://schemas.microsoft.com/office/drawing/2014/main" id="{18F9FA25-6CCB-38B2-A518-6C7D0E2FF4F1}"/>
              </a:ext>
            </a:extLst>
          </p:cNvPr>
          <p:cNvSpPr txBox="1">
            <a:spLocks/>
          </p:cNvSpPr>
          <p:nvPr/>
        </p:nvSpPr>
        <p:spPr>
          <a:xfrm>
            <a:off x="4298060" y="2505840"/>
            <a:ext cx="3037985" cy="450382"/>
          </a:xfrm>
          <a:prstGeom prst="rect">
            <a:avLst/>
          </a:prstGeom>
        </p:spPr>
        <p:txBody>
          <a:bodyPr vert="horz" lIns="91440" tIns="45720" rIns="91440" bIns="45720" rtlCol="0" anchor="t">
            <a:normAutofit/>
          </a:bodyPr>
          <a:lstStyle>
            <a:lvl1pPr marL="230188" indent="-230188" algn="l" defTabSz="914400" rtl="0" eaLnBrk="1" latinLnBrk="0" hangingPunct="1">
              <a:lnSpc>
                <a:spcPct val="100000"/>
              </a:lnSpc>
              <a:spcBef>
                <a:spcPts val="1200"/>
              </a:spcBef>
              <a:buClr>
                <a:schemeClr val="accent1"/>
              </a:buClr>
              <a:buFont typeface="Wingdings" panose="05000000000000000000" pitchFamily="2" charset="2"/>
              <a:buChar char="Ø"/>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100000"/>
              </a:lnSpc>
              <a:spcBef>
                <a:spcPts val="250"/>
              </a:spcBef>
              <a:spcAft>
                <a:spcPts val="250"/>
              </a:spcAft>
              <a:buClr>
                <a:schemeClr val="accent1"/>
              </a:buClr>
              <a:buSzPct val="125000"/>
              <a:buFont typeface="Wingdings" panose="05000000000000000000" pitchFamily="2"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100000"/>
              </a:lnSpc>
              <a:spcBef>
                <a:spcPts val="250"/>
              </a:spcBef>
              <a:spcAft>
                <a:spcPts val="250"/>
              </a:spcAft>
              <a:buClr>
                <a:schemeClr val="accent1"/>
              </a:buClr>
              <a:buFont typeface="Courier New" panose="02070309020205020404" pitchFamily="49" charset="0"/>
              <a:buChar char="o"/>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10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502920" lvl="1" indent="0">
              <a:buClr>
                <a:srgbClr val="53548A"/>
              </a:buClr>
              <a:buFont typeface="Wingdings" panose="05000000000000000000" pitchFamily="2" charset="2"/>
              <a:buNone/>
            </a:pPr>
            <a:r>
              <a:rPr lang="en-US" b="1">
                <a:solidFill>
                  <a:prstClr val="black">
                    <a:lumMod val="65000"/>
                    <a:lumOff val="35000"/>
                  </a:prstClr>
                </a:solidFill>
                <a:latin typeface="Tw Cen MT"/>
              </a:rPr>
              <a:t>TIN Weighted Center</a:t>
            </a:r>
          </a:p>
        </p:txBody>
      </p:sp>
      <p:cxnSp>
        <p:nvCxnSpPr>
          <p:cNvPr id="61" name="Straight Arrow Connector 60">
            <a:extLst>
              <a:ext uri="{FF2B5EF4-FFF2-40B4-BE49-F238E27FC236}">
                <a16:creationId xmlns:a16="http://schemas.microsoft.com/office/drawing/2014/main" id="{5737111A-9553-94CF-8E4B-9DD8862E86E5}"/>
              </a:ext>
            </a:extLst>
          </p:cNvPr>
          <p:cNvCxnSpPr/>
          <p:nvPr/>
        </p:nvCxnSpPr>
        <p:spPr>
          <a:xfrm flipV="1">
            <a:off x="2229289" y="1847299"/>
            <a:ext cx="1762" cy="887621"/>
          </a:xfrm>
          <a:prstGeom prst="straightConnector1">
            <a:avLst/>
          </a:prstGeom>
          <a:noFill/>
          <a:ln w="19050" cap="flat" cmpd="sng" algn="ctr">
            <a:solidFill>
              <a:sysClr val="windowText" lastClr="000000"/>
            </a:solidFill>
            <a:prstDash val="solid"/>
            <a:headEnd w="sm" len="med"/>
            <a:tailEnd type="none"/>
          </a:ln>
          <a:effectLst/>
        </p:spPr>
      </p:cxnSp>
      <p:cxnSp>
        <p:nvCxnSpPr>
          <p:cNvPr id="62" name="Straight Arrow Connector 61">
            <a:extLst>
              <a:ext uri="{FF2B5EF4-FFF2-40B4-BE49-F238E27FC236}">
                <a16:creationId xmlns:a16="http://schemas.microsoft.com/office/drawing/2014/main" id="{9C5FFAB0-081F-7215-56D1-421459BA1F4F}"/>
              </a:ext>
            </a:extLst>
          </p:cNvPr>
          <p:cNvCxnSpPr>
            <a:endCxn id="63" idx="1"/>
          </p:cNvCxnSpPr>
          <p:nvPr/>
        </p:nvCxnSpPr>
        <p:spPr>
          <a:xfrm flipH="1" flipV="1">
            <a:off x="1606624" y="2105310"/>
            <a:ext cx="622666" cy="622899"/>
          </a:xfrm>
          <a:prstGeom prst="straightConnector1">
            <a:avLst/>
          </a:prstGeom>
          <a:noFill/>
          <a:ln w="19050" cap="flat" cmpd="sng" algn="ctr">
            <a:solidFill>
              <a:sysClr val="windowText" lastClr="000000"/>
            </a:solidFill>
            <a:prstDash val="solid"/>
            <a:headEnd w="sm" len="med"/>
            <a:tailEnd type="none"/>
          </a:ln>
          <a:effectLst/>
        </p:spPr>
      </p:cxnSp>
      <p:sp>
        <p:nvSpPr>
          <p:cNvPr id="63" name="Oval 62">
            <a:extLst>
              <a:ext uri="{FF2B5EF4-FFF2-40B4-BE49-F238E27FC236}">
                <a16:creationId xmlns:a16="http://schemas.microsoft.com/office/drawing/2014/main" id="{46117846-6AA4-51EC-D468-0C41F955279C}"/>
              </a:ext>
            </a:extLst>
          </p:cNvPr>
          <p:cNvSpPr/>
          <p:nvPr/>
        </p:nvSpPr>
        <p:spPr>
          <a:xfrm>
            <a:off x="1351597" y="1847296"/>
            <a:ext cx="1741437" cy="1761824"/>
          </a:xfrm>
          <a:prstGeom prst="ellipse">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4" name="Freeform 12">
            <a:extLst>
              <a:ext uri="{FF2B5EF4-FFF2-40B4-BE49-F238E27FC236}">
                <a16:creationId xmlns:a16="http://schemas.microsoft.com/office/drawing/2014/main" id="{83827553-0B2E-8790-9EF8-1A2AE2DBA343}"/>
              </a:ext>
            </a:extLst>
          </p:cNvPr>
          <p:cNvSpPr/>
          <p:nvPr/>
        </p:nvSpPr>
        <p:spPr>
          <a:xfrm rot="16200000">
            <a:off x="1650347" y="1765731"/>
            <a:ext cx="140953" cy="139239"/>
          </a:xfrm>
          <a:custGeom>
            <a:avLst/>
            <a:gdLst>
              <a:gd name="connsiteX0" fmla="*/ 68539 w 141884"/>
              <a:gd name="connsiteY0" fmla="*/ 134242 h 134242"/>
              <a:gd name="connsiteX1" fmla="*/ 131087 w 141884"/>
              <a:gd name="connsiteY1" fmla="*/ 98500 h 134242"/>
              <a:gd name="connsiteX2" fmla="*/ 137044 w 141884"/>
              <a:gd name="connsiteY2" fmla="*/ 27016 h 134242"/>
              <a:gd name="connsiteX3" fmla="*/ 80453 w 141884"/>
              <a:gd name="connsiteY3" fmla="*/ 210 h 134242"/>
              <a:gd name="connsiteX4" fmla="*/ 17904 w 141884"/>
              <a:gd name="connsiteY4" fmla="*/ 18081 h 134242"/>
              <a:gd name="connsiteX5" fmla="*/ 33 w 141884"/>
              <a:gd name="connsiteY5" fmla="*/ 77651 h 134242"/>
              <a:gd name="connsiteX6" fmla="*/ 20883 w 141884"/>
              <a:gd name="connsiteY6" fmla="*/ 104457 h 134242"/>
              <a:gd name="connsiteX0" fmla="*/ 68539 w 141884"/>
              <a:gd name="connsiteY0" fmla="*/ 141297 h 141297"/>
              <a:gd name="connsiteX1" fmla="*/ 131087 w 141884"/>
              <a:gd name="connsiteY1" fmla="*/ 105555 h 141297"/>
              <a:gd name="connsiteX2" fmla="*/ 137044 w 141884"/>
              <a:gd name="connsiteY2" fmla="*/ 34071 h 141297"/>
              <a:gd name="connsiteX3" fmla="*/ 80453 w 141884"/>
              <a:gd name="connsiteY3" fmla="*/ 121 h 141297"/>
              <a:gd name="connsiteX4" fmla="*/ 17904 w 141884"/>
              <a:gd name="connsiteY4" fmla="*/ 25136 h 141297"/>
              <a:gd name="connsiteX5" fmla="*/ 33 w 141884"/>
              <a:gd name="connsiteY5" fmla="*/ 84706 h 141297"/>
              <a:gd name="connsiteX6" fmla="*/ 20883 w 141884"/>
              <a:gd name="connsiteY6" fmla="*/ 111512 h 141297"/>
              <a:gd name="connsiteX0" fmla="*/ 68539 w 141884"/>
              <a:gd name="connsiteY0" fmla="*/ 136534 h 136534"/>
              <a:gd name="connsiteX1" fmla="*/ 131087 w 141884"/>
              <a:gd name="connsiteY1" fmla="*/ 105555 h 136534"/>
              <a:gd name="connsiteX2" fmla="*/ 137044 w 141884"/>
              <a:gd name="connsiteY2" fmla="*/ 34071 h 136534"/>
              <a:gd name="connsiteX3" fmla="*/ 80453 w 141884"/>
              <a:gd name="connsiteY3" fmla="*/ 121 h 136534"/>
              <a:gd name="connsiteX4" fmla="*/ 17904 w 141884"/>
              <a:gd name="connsiteY4" fmla="*/ 25136 h 136534"/>
              <a:gd name="connsiteX5" fmla="*/ 33 w 141884"/>
              <a:gd name="connsiteY5" fmla="*/ 84706 h 136534"/>
              <a:gd name="connsiteX6" fmla="*/ 20883 w 141884"/>
              <a:gd name="connsiteY6" fmla="*/ 111512 h 136534"/>
              <a:gd name="connsiteX0" fmla="*/ 68538 w 142056"/>
              <a:gd name="connsiteY0" fmla="*/ 136534 h 136534"/>
              <a:gd name="connsiteX1" fmla="*/ 131086 w 142056"/>
              <a:gd name="connsiteY1" fmla="*/ 105555 h 136534"/>
              <a:gd name="connsiteX2" fmla="*/ 137043 w 142056"/>
              <a:gd name="connsiteY2" fmla="*/ 34071 h 136534"/>
              <a:gd name="connsiteX3" fmla="*/ 78070 w 142056"/>
              <a:gd name="connsiteY3" fmla="*/ 121 h 136534"/>
              <a:gd name="connsiteX4" fmla="*/ 17903 w 142056"/>
              <a:gd name="connsiteY4" fmla="*/ 25136 h 136534"/>
              <a:gd name="connsiteX5" fmla="*/ 32 w 142056"/>
              <a:gd name="connsiteY5" fmla="*/ 84706 h 136534"/>
              <a:gd name="connsiteX6" fmla="*/ 20882 w 142056"/>
              <a:gd name="connsiteY6" fmla="*/ 111512 h 136534"/>
              <a:gd name="connsiteX0" fmla="*/ 56021 w 142663"/>
              <a:gd name="connsiteY0" fmla="*/ 139318 h 139318"/>
              <a:gd name="connsiteX1" fmla="*/ 131086 w 142663"/>
              <a:gd name="connsiteY1" fmla="*/ 105555 h 139318"/>
              <a:gd name="connsiteX2" fmla="*/ 137043 w 142663"/>
              <a:gd name="connsiteY2" fmla="*/ 34071 h 139318"/>
              <a:gd name="connsiteX3" fmla="*/ 78070 w 142663"/>
              <a:gd name="connsiteY3" fmla="*/ 121 h 139318"/>
              <a:gd name="connsiteX4" fmla="*/ 17903 w 142663"/>
              <a:gd name="connsiteY4" fmla="*/ 25136 h 139318"/>
              <a:gd name="connsiteX5" fmla="*/ 32 w 142663"/>
              <a:gd name="connsiteY5" fmla="*/ 84706 h 139318"/>
              <a:gd name="connsiteX6" fmla="*/ 20882 w 142663"/>
              <a:gd name="connsiteY6" fmla="*/ 111512 h 139318"/>
              <a:gd name="connsiteX0" fmla="*/ 56021 w 140953"/>
              <a:gd name="connsiteY0" fmla="*/ 139239 h 139239"/>
              <a:gd name="connsiteX1" fmla="*/ 131086 w 140953"/>
              <a:gd name="connsiteY1" fmla="*/ 105476 h 139239"/>
              <a:gd name="connsiteX2" fmla="*/ 134356 w 140953"/>
              <a:gd name="connsiteY2" fmla="*/ 30060 h 139239"/>
              <a:gd name="connsiteX3" fmla="*/ 78070 w 140953"/>
              <a:gd name="connsiteY3" fmla="*/ 42 h 139239"/>
              <a:gd name="connsiteX4" fmla="*/ 17903 w 140953"/>
              <a:gd name="connsiteY4" fmla="*/ 25057 h 139239"/>
              <a:gd name="connsiteX5" fmla="*/ 32 w 140953"/>
              <a:gd name="connsiteY5" fmla="*/ 84627 h 139239"/>
              <a:gd name="connsiteX6" fmla="*/ 20882 w 140953"/>
              <a:gd name="connsiteY6" fmla="*/ 111433 h 13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53" h="139239">
                <a:moveTo>
                  <a:pt x="56021" y="139239"/>
                </a:moveTo>
                <a:cubicBezTo>
                  <a:pt x="81586" y="130303"/>
                  <a:pt x="118030" y="123673"/>
                  <a:pt x="131086" y="105476"/>
                </a:cubicBezTo>
                <a:cubicBezTo>
                  <a:pt x="144142" y="87279"/>
                  <a:pt x="143192" y="47632"/>
                  <a:pt x="134356" y="30060"/>
                </a:cubicBezTo>
                <a:cubicBezTo>
                  <a:pt x="125520" y="12488"/>
                  <a:pt x="97479" y="876"/>
                  <a:pt x="78070" y="42"/>
                </a:cubicBezTo>
                <a:cubicBezTo>
                  <a:pt x="58661" y="-792"/>
                  <a:pt x="30909" y="10960"/>
                  <a:pt x="17903" y="25057"/>
                </a:cubicBezTo>
                <a:cubicBezTo>
                  <a:pt x="4897" y="39155"/>
                  <a:pt x="-464" y="70231"/>
                  <a:pt x="32" y="84627"/>
                </a:cubicBezTo>
                <a:cubicBezTo>
                  <a:pt x="528" y="99023"/>
                  <a:pt x="10705" y="105228"/>
                  <a:pt x="20882" y="111433"/>
                </a:cubicBezTo>
              </a:path>
            </a:pathLst>
          </a:custGeom>
          <a:noFill/>
          <a:ln w="19050" cap="flat" cmpd="sng" algn="ctr">
            <a:solidFill>
              <a:sysClr val="windowText" lastClr="000000"/>
            </a:solidFill>
            <a:prstDash val="solid"/>
            <a:headEnd w="med"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5" name="TextBox 64">
            <a:extLst>
              <a:ext uri="{FF2B5EF4-FFF2-40B4-BE49-F238E27FC236}">
                <a16:creationId xmlns:a16="http://schemas.microsoft.com/office/drawing/2014/main" id="{0788BCB4-3694-BB57-BDB5-9DC883A2C9EC}"/>
              </a:ext>
            </a:extLst>
          </p:cNvPr>
          <p:cNvSpPr txBox="1"/>
          <p:nvPr/>
        </p:nvSpPr>
        <p:spPr>
          <a:xfrm>
            <a:off x="1197807" y="1607271"/>
            <a:ext cx="1046031" cy="184666"/>
          </a:xfrm>
          <a:prstGeom prst="rect">
            <a:avLst/>
          </a:prstGeom>
          <a:noFill/>
        </p:spPr>
        <p:txBody>
          <a:bodyPr wrap="square" rtlCol="0">
            <a:spAutoFit/>
          </a:bodyPr>
          <a:lstStyle/>
          <a:p>
            <a:r>
              <a:rPr lang="en-US" sz="600" b="1">
                <a:solidFill>
                  <a:prstClr val="black"/>
                </a:solidFill>
                <a:cs typeface="Arial" panose="020B0604020202020204" pitchFamily="34" charset="0"/>
              </a:rPr>
              <a:t>Rotating 45 degrees</a:t>
            </a:r>
          </a:p>
        </p:txBody>
      </p:sp>
      <p:cxnSp>
        <p:nvCxnSpPr>
          <p:cNvPr id="66" name="Straight Arrow Connector 65">
            <a:extLst>
              <a:ext uri="{FF2B5EF4-FFF2-40B4-BE49-F238E27FC236}">
                <a16:creationId xmlns:a16="http://schemas.microsoft.com/office/drawing/2014/main" id="{A558A9EA-8F0D-7644-5EBE-EF1BCBBCF801}"/>
              </a:ext>
            </a:extLst>
          </p:cNvPr>
          <p:cNvCxnSpPr/>
          <p:nvPr/>
        </p:nvCxnSpPr>
        <p:spPr>
          <a:xfrm flipV="1">
            <a:off x="10000413" y="4707331"/>
            <a:ext cx="1" cy="862703"/>
          </a:xfrm>
          <a:prstGeom prst="straightConnector1">
            <a:avLst/>
          </a:prstGeom>
          <a:noFill/>
          <a:ln w="19050" cap="flat" cmpd="sng" algn="ctr">
            <a:solidFill>
              <a:sysClr val="windowText" lastClr="000000"/>
            </a:solidFill>
            <a:prstDash val="solid"/>
            <a:headEnd w="sm" len="med"/>
            <a:tailEnd type="none"/>
          </a:ln>
          <a:effectLst/>
        </p:spPr>
      </p:cxnSp>
      <p:cxnSp>
        <p:nvCxnSpPr>
          <p:cNvPr id="67" name="Straight Arrow Connector 66">
            <a:extLst>
              <a:ext uri="{FF2B5EF4-FFF2-40B4-BE49-F238E27FC236}">
                <a16:creationId xmlns:a16="http://schemas.microsoft.com/office/drawing/2014/main" id="{AAD32FA0-8E6B-DA02-03D2-842C6DCD8094}"/>
              </a:ext>
            </a:extLst>
          </p:cNvPr>
          <p:cNvCxnSpPr>
            <a:endCxn id="68" idx="1"/>
          </p:cNvCxnSpPr>
          <p:nvPr/>
        </p:nvCxnSpPr>
        <p:spPr>
          <a:xfrm flipH="1" flipV="1">
            <a:off x="9398839" y="4965556"/>
            <a:ext cx="601574" cy="597769"/>
          </a:xfrm>
          <a:prstGeom prst="straightConnector1">
            <a:avLst/>
          </a:prstGeom>
          <a:noFill/>
          <a:ln w="19050" cap="flat" cmpd="sng" algn="ctr">
            <a:solidFill>
              <a:sysClr val="windowText" lastClr="000000"/>
            </a:solidFill>
            <a:prstDash val="solid"/>
            <a:headEnd w="sm" len="med"/>
            <a:tailEnd type="none"/>
          </a:ln>
          <a:effectLst/>
        </p:spPr>
      </p:cxnSp>
      <p:sp>
        <p:nvSpPr>
          <p:cNvPr id="68" name="Oval 67">
            <a:extLst>
              <a:ext uri="{FF2B5EF4-FFF2-40B4-BE49-F238E27FC236}">
                <a16:creationId xmlns:a16="http://schemas.microsoft.com/office/drawing/2014/main" id="{1763D059-23C2-9669-901C-62D7DC672F11}"/>
              </a:ext>
            </a:extLst>
          </p:cNvPr>
          <p:cNvSpPr/>
          <p:nvPr/>
        </p:nvSpPr>
        <p:spPr>
          <a:xfrm>
            <a:off x="9149326" y="4718178"/>
            <a:ext cx="1703784" cy="1689194"/>
          </a:xfrm>
          <a:prstGeom prst="ellipse">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9" name="Freeform 17">
            <a:extLst>
              <a:ext uri="{FF2B5EF4-FFF2-40B4-BE49-F238E27FC236}">
                <a16:creationId xmlns:a16="http://schemas.microsoft.com/office/drawing/2014/main" id="{7208F30A-02FE-E482-B877-DB7A5474E823}"/>
              </a:ext>
            </a:extLst>
          </p:cNvPr>
          <p:cNvSpPr/>
          <p:nvPr/>
        </p:nvSpPr>
        <p:spPr>
          <a:xfrm rot="16200000">
            <a:off x="9504901" y="4567235"/>
            <a:ext cx="140953" cy="139239"/>
          </a:xfrm>
          <a:custGeom>
            <a:avLst/>
            <a:gdLst>
              <a:gd name="connsiteX0" fmla="*/ 68539 w 141884"/>
              <a:gd name="connsiteY0" fmla="*/ 134242 h 134242"/>
              <a:gd name="connsiteX1" fmla="*/ 131087 w 141884"/>
              <a:gd name="connsiteY1" fmla="*/ 98500 h 134242"/>
              <a:gd name="connsiteX2" fmla="*/ 137044 w 141884"/>
              <a:gd name="connsiteY2" fmla="*/ 27016 h 134242"/>
              <a:gd name="connsiteX3" fmla="*/ 80453 w 141884"/>
              <a:gd name="connsiteY3" fmla="*/ 210 h 134242"/>
              <a:gd name="connsiteX4" fmla="*/ 17904 w 141884"/>
              <a:gd name="connsiteY4" fmla="*/ 18081 h 134242"/>
              <a:gd name="connsiteX5" fmla="*/ 33 w 141884"/>
              <a:gd name="connsiteY5" fmla="*/ 77651 h 134242"/>
              <a:gd name="connsiteX6" fmla="*/ 20883 w 141884"/>
              <a:gd name="connsiteY6" fmla="*/ 104457 h 134242"/>
              <a:gd name="connsiteX0" fmla="*/ 68539 w 141884"/>
              <a:gd name="connsiteY0" fmla="*/ 141297 h 141297"/>
              <a:gd name="connsiteX1" fmla="*/ 131087 w 141884"/>
              <a:gd name="connsiteY1" fmla="*/ 105555 h 141297"/>
              <a:gd name="connsiteX2" fmla="*/ 137044 w 141884"/>
              <a:gd name="connsiteY2" fmla="*/ 34071 h 141297"/>
              <a:gd name="connsiteX3" fmla="*/ 80453 w 141884"/>
              <a:gd name="connsiteY3" fmla="*/ 121 h 141297"/>
              <a:gd name="connsiteX4" fmla="*/ 17904 w 141884"/>
              <a:gd name="connsiteY4" fmla="*/ 25136 h 141297"/>
              <a:gd name="connsiteX5" fmla="*/ 33 w 141884"/>
              <a:gd name="connsiteY5" fmla="*/ 84706 h 141297"/>
              <a:gd name="connsiteX6" fmla="*/ 20883 w 141884"/>
              <a:gd name="connsiteY6" fmla="*/ 111512 h 141297"/>
              <a:gd name="connsiteX0" fmla="*/ 68539 w 141884"/>
              <a:gd name="connsiteY0" fmla="*/ 136534 h 136534"/>
              <a:gd name="connsiteX1" fmla="*/ 131087 w 141884"/>
              <a:gd name="connsiteY1" fmla="*/ 105555 h 136534"/>
              <a:gd name="connsiteX2" fmla="*/ 137044 w 141884"/>
              <a:gd name="connsiteY2" fmla="*/ 34071 h 136534"/>
              <a:gd name="connsiteX3" fmla="*/ 80453 w 141884"/>
              <a:gd name="connsiteY3" fmla="*/ 121 h 136534"/>
              <a:gd name="connsiteX4" fmla="*/ 17904 w 141884"/>
              <a:gd name="connsiteY4" fmla="*/ 25136 h 136534"/>
              <a:gd name="connsiteX5" fmla="*/ 33 w 141884"/>
              <a:gd name="connsiteY5" fmla="*/ 84706 h 136534"/>
              <a:gd name="connsiteX6" fmla="*/ 20883 w 141884"/>
              <a:gd name="connsiteY6" fmla="*/ 111512 h 136534"/>
              <a:gd name="connsiteX0" fmla="*/ 68538 w 142056"/>
              <a:gd name="connsiteY0" fmla="*/ 136534 h 136534"/>
              <a:gd name="connsiteX1" fmla="*/ 131086 w 142056"/>
              <a:gd name="connsiteY1" fmla="*/ 105555 h 136534"/>
              <a:gd name="connsiteX2" fmla="*/ 137043 w 142056"/>
              <a:gd name="connsiteY2" fmla="*/ 34071 h 136534"/>
              <a:gd name="connsiteX3" fmla="*/ 78070 w 142056"/>
              <a:gd name="connsiteY3" fmla="*/ 121 h 136534"/>
              <a:gd name="connsiteX4" fmla="*/ 17903 w 142056"/>
              <a:gd name="connsiteY4" fmla="*/ 25136 h 136534"/>
              <a:gd name="connsiteX5" fmla="*/ 32 w 142056"/>
              <a:gd name="connsiteY5" fmla="*/ 84706 h 136534"/>
              <a:gd name="connsiteX6" fmla="*/ 20882 w 142056"/>
              <a:gd name="connsiteY6" fmla="*/ 111512 h 136534"/>
              <a:gd name="connsiteX0" fmla="*/ 56021 w 142663"/>
              <a:gd name="connsiteY0" fmla="*/ 139318 h 139318"/>
              <a:gd name="connsiteX1" fmla="*/ 131086 w 142663"/>
              <a:gd name="connsiteY1" fmla="*/ 105555 h 139318"/>
              <a:gd name="connsiteX2" fmla="*/ 137043 w 142663"/>
              <a:gd name="connsiteY2" fmla="*/ 34071 h 139318"/>
              <a:gd name="connsiteX3" fmla="*/ 78070 w 142663"/>
              <a:gd name="connsiteY3" fmla="*/ 121 h 139318"/>
              <a:gd name="connsiteX4" fmla="*/ 17903 w 142663"/>
              <a:gd name="connsiteY4" fmla="*/ 25136 h 139318"/>
              <a:gd name="connsiteX5" fmla="*/ 32 w 142663"/>
              <a:gd name="connsiteY5" fmla="*/ 84706 h 139318"/>
              <a:gd name="connsiteX6" fmla="*/ 20882 w 142663"/>
              <a:gd name="connsiteY6" fmla="*/ 111512 h 139318"/>
              <a:gd name="connsiteX0" fmla="*/ 56021 w 140953"/>
              <a:gd name="connsiteY0" fmla="*/ 139239 h 139239"/>
              <a:gd name="connsiteX1" fmla="*/ 131086 w 140953"/>
              <a:gd name="connsiteY1" fmla="*/ 105476 h 139239"/>
              <a:gd name="connsiteX2" fmla="*/ 134356 w 140953"/>
              <a:gd name="connsiteY2" fmla="*/ 30060 h 139239"/>
              <a:gd name="connsiteX3" fmla="*/ 78070 w 140953"/>
              <a:gd name="connsiteY3" fmla="*/ 42 h 139239"/>
              <a:gd name="connsiteX4" fmla="*/ 17903 w 140953"/>
              <a:gd name="connsiteY4" fmla="*/ 25057 h 139239"/>
              <a:gd name="connsiteX5" fmla="*/ 32 w 140953"/>
              <a:gd name="connsiteY5" fmla="*/ 84627 h 139239"/>
              <a:gd name="connsiteX6" fmla="*/ 20882 w 140953"/>
              <a:gd name="connsiteY6" fmla="*/ 111433 h 13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53" h="139239">
                <a:moveTo>
                  <a:pt x="56021" y="139239"/>
                </a:moveTo>
                <a:cubicBezTo>
                  <a:pt x="81586" y="130303"/>
                  <a:pt x="118030" y="123673"/>
                  <a:pt x="131086" y="105476"/>
                </a:cubicBezTo>
                <a:cubicBezTo>
                  <a:pt x="144142" y="87279"/>
                  <a:pt x="143192" y="47632"/>
                  <a:pt x="134356" y="30060"/>
                </a:cubicBezTo>
                <a:cubicBezTo>
                  <a:pt x="125520" y="12488"/>
                  <a:pt x="97479" y="876"/>
                  <a:pt x="78070" y="42"/>
                </a:cubicBezTo>
                <a:cubicBezTo>
                  <a:pt x="58661" y="-792"/>
                  <a:pt x="30909" y="10960"/>
                  <a:pt x="17903" y="25057"/>
                </a:cubicBezTo>
                <a:cubicBezTo>
                  <a:pt x="4897" y="39155"/>
                  <a:pt x="-464" y="70231"/>
                  <a:pt x="32" y="84627"/>
                </a:cubicBezTo>
                <a:cubicBezTo>
                  <a:pt x="528" y="99023"/>
                  <a:pt x="10705" y="105228"/>
                  <a:pt x="20882" y="111433"/>
                </a:cubicBezTo>
              </a:path>
            </a:pathLst>
          </a:custGeom>
          <a:noFill/>
          <a:ln w="19050" cap="flat" cmpd="sng" algn="ctr">
            <a:solidFill>
              <a:sysClr val="windowText" lastClr="000000"/>
            </a:solidFill>
            <a:prstDash val="solid"/>
            <a:headEnd w="med"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70" name="TextBox 69">
            <a:extLst>
              <a:ext uri="{FF2B5EF4-FFF2-40B4-BE49-F238E27FC236}">
                <a16:creationId xmlns:a16="http://schemas.microsoft.com/office/drawing/2014/main" id="{16044A20-DD1F-DB4B-2330-1BAE6950A7CA}"/>
              </a:ext>
            </a:extLst>
          </p:cNvPr>
          <p:cNvSpPr txBox="1"/>
          <p:nvPr/>
        </p:nvSpPr>
        <p:spPr>
          <a:xfrm>
            <a:off x="9052361" y="4408775"/>
            <a:ext cx="1046031" cy="184666"/>
          </a:xfrm>
          <a:prstGeom prst="rect">
            <a:avLst/>
          </a:prstGeom>
          <a:noFill/>
        </p:spPr>
        <p:txBody>
          <a:bodyPr wrap="square" rtlCol="0">
            <a:spAutoFit/>
          </a:bodyPr>
          <a:lstStyle/>
          <a:p>
            <a:r>
              <a:rPr lang="en-US" sz="600" b="1">
                <a:solidFill>
                  <a:prstClr val="black"/>
                </a:solidFill>
                <a:cs typeface="Arial" panose="020B0604020202020204" pitchFamily="34" charset="0"/>
              </a:rPr>
              <a:t>Rotating 45 degrees</a:t>
            </a:r>
          </a:p>
        </p:txBody>
      </p:sp>
      <p:cxnSp>
        <p:nvCxnSpPr>
          <p:cNvPr id="71" name="Straight Arrow Connector 70">
            <a:extLst>
              <a:ext uri="{FF2B5EF4-FFF2-40B4-BE49-F238E27FC236}">
                <a16:creationId xmlns:a16="http://schemas.microsoft.com/office/drawing/2014/main" id="{08DA7265-E430-7E2B-539C-D5CA2AFE154E}"/>
              </a:ext>
            </a:extLst>
          </p:cNvPr>
          <p:cNvCxnSpPr/>
          <p:nvPr/>
        </p:nvCxnSpPr>
        <p:spPr>
          <a:xfrm flipH="1">
            <a:off x="6346025" y="3385259"/>
            <a:ext cx="0" cy="1005840"/>
          </a:xfrm>
          <a:prstGeom prst="straightConnector1">
            <a:avLst/>
          </a:prstGeom>
          <a:noFill/>
          <a:ln w="19050" cap="flat" cmpd="sng" algn="ctr">
            <a:solidFill>
              <a:sysClr val="windowText" lastClr="000000"/>
            </a:solidFill>
            <a:prstDash val="solid"/>
            <a:headEnd w="sm" len="med"/>
            <a:tailEnd type="none"/>
          </a:ln>
          <a:effectLst/>
        </p:spPr>
      </p:cxnSp>
      <p:cxnSp>
        <p:nvCxnSpPr>
          <p:cNvPr id="72" name="Straight Arrow Connector 71">
            <a:extLst>
              <a:ext uri="{FF2B5EF4-FFF2-40B4-BE49-F238E27FC236}">
                <a16:creationId xmlns:a16="http://schemas.microsoft.com/office/drawing/2014/main" id="{E00D75B0-1E40-C358-6B57-9C86D41E69E7}"/>
              </a:ext>
            </a:extLst>
          </p:cNvPr>
          <p:cNvCxnSpPr/>
          <p:nvPr/>
        </p:nvCxnSpPr>
        <p:spPr>
          <a:xfrm flipH="1" flipV="1">
            <a:off x="5626461" y="3676629"/>
            <a:ext cx="722714" cy="731681"/>
          </a:xfrm>
          <a:prstGeom prst="straightConnector1">
            <a:avLst/>
          </a:prstGeom>
          <a:noFill/>
          <a:ln w="19050" cap="flat" cmpd="sng" algn="ctr">
            <a:solidFill>
              <a:sysClr val="windowText" lastClr="000000"/>
            </a:solidFill>
            <a:prstDash val="solid"/>
            <a:headEnd w="sm" len="med"/>
            <a:tailEnd type="none"/>
          </a:ln>
          <a:effectLst/>
        </p:spPr>
      </p:cxnSp>
      <p:sp>
        <p:nvSpPr>
          <p:cNvPr id="73" name="Oval 72">
            <a:extLst>
              <a:ext uri="{FF2B5EF4-FFF2-40B4-BE49-F238E27FC236}">
                <a16:creationId xmlns:a16="http://schemas.microsoft.com/office/drawing/2014/main" id="{A0560056-9494-2121-98D7-1C49F73C54FB}"/>
              </a:ext>
            </a:extLst>
          </p:cNvPr>
          <p:cNvSpPr/>
          <p:nvPr/>
        </p:nvSpPr>
        <p:spPr>
          <a:xfrm>
            <a:off x="5351136" y="3388082"/>
            <a:ext cx="2042475" cy="2043601"/>
          </a:xfrm>
          <a:prstGeom prst="ellipse">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74" name="Freeform 22">
            <a:extLst>
              <a:ext uri="{FF2B5EF4-FFF2-40B4-BE49-F238E27FC236}">
                <a16:creationId xmlns:a16="http://schemas.microsoft.com/office/drawing/2014/main" id="{4C5F88CF-1531-5AEE-46D4-78BA42C991AD}"/>
              </a:ext>
            </a:extLst>
          </p:cNvPr>
          <p:cNvSpPr/>
          <p:nvPr/>
        </p:nvSpPr>
        <p:spPr>
          <a:xfrm rot="16200000">
            <a:off x="5734446" y="3318571"/>
            <a:ext cx="140953" cy="139239"/>
          </a:xfrm>
          <a:custGeom>
            <a:avLst/>
            <a:gdLst>
              <a:gd name="connsiteX0" fmla="*/ 68539 w 141884"/>
              <a:gd name="connsiteY0" fmla="*/ 134242 h 134242"/>
              <a:gd name="connsiteX1" fmla="*/ 131087 w 141884"/>
              <a:gd name="connsiteY1" fmla="*/ 98500 h 134242"/>
              <a:gd name="connsiteX2" fmla="*/ 137044 w 141884"/>
              <a:gd name="connsiteY2" fmla="*/ 27016 h 134242"/>
              <a:gd name="connsiteX3" fmla="*/ 80453 w 141884"/>
              <a:gd name="connsiteY3" fmla="*/ 210 h 134242"/>
              <a:gd name="connsiteX4" fmla="*/ 17904 w 141884"/>
              <a:gd name="connsiteY4" fmla="*/ 18081 h 134242"/>
              <a:gd name="connsiteX5" fmla="*/ 33 w 141884"/>
              <a:gd name="connsiteY5" fmla="*/ 77651 h 134242"/>
              <a:gd name="connsiteX6" fmla="*/ 20883 w 141884"/>
              <a:gd name="connsiteY6" fmla="*/ 104457 h 134242"/>
              <a:gd name="connsiteX0" fmla="*/ 68539 w 141884"/>
              <a:gd name="connsiteY0" fmla="*/ 141297 h 141297"/>
              <a:gd name="connsiteX1" fmla="*/ 131087 w 141884"/>
              <a:gd name="connsiteY1" fmla="*/ 105555 h 141297"/>
              <a:gd name="connsiteX2" fmla="*/ 137044 w 141884"/>
              <a:gd name="connsiteY2" fmla="*/ 34071 h 141297"/>
              <a:gd name="connsiteX3" fmla="*/ 80453 w 141884"/>
              <a:gd name="connsiteY3" fmla="*/ 121 h 141297"/>
              <a:gd name="connsiteX4" fmla="*/ 17904 w 141884"/>
              <a:gd name="connsiteY4" fmla="*/ 25136 h 141297"/>
              <a:gd name="connsiteX5" fmla="*/ 33 w 141884"/>
              <a:gd name="connsiteY5" fmla="*/ 84706 h 141297"/>
              <a:gd name="connsiteX6" fmla="*/ 20883 w 141884"/>
              <a:gd name="connsiteY6" fmla="*/ 111512 h 141297"/>
              <a:gd name="connsiteX0" fmla="*/ 68539 w 141884"/>
              <a:gd name="connsiteY0" fmla="*/ 136534 h 136534"/>
              <a:gd name="connsiteX1" fmla="*/ 131087 w 141884"/>
              <a:gd name="connsiteY1" fmla="*/ 105555 h 136534"/>
              <a:gd name="connsiteX2" fmla="*/ 137044 w 141884"/>
              <a:gd name="connsiteY2" fmla="*/ 34071 h 136534"/>
              <a:gd name="connsiteX3" fmla="*/ 80453 w 141884"/>
              <a:gd name="connsiteY3" fmla="*/ 121 h 136534"/>
              <a:gd name="connsiteX4" fmla="*/ 17904 w 141884"/>
              <a:gd name="connsiteY4" fmla="*/ 25136 h 136534"/>
              <a:gd name="connsiteX5" fmla="*/ 33 w 141884"/>
              <a:gd name="connsiteY5" fmla="*/ 84706 h 136534"/>
              <a:gd name="connsiteX6" fmla="*/ 20883 w 141884"/>
              <a:gd name="connsiteY6" fmla="*/ 111512 h 136534"/>
              <a:gd name="connsiteX0" fmla="*/ 68538 w 142056"/>
              <a:gd name="connsiteY0" fmla="*/ 136534 h 136534"/>
              <a:gd name="connsiteX1" fmla="*/ 131086 w 142056"/>
              <a:gd name="connsiteY1" fmla="*/ 105555 h 136534"/>
              <a:gd name="connsiteX2" fmla="*/ 137043 w 142056"/>
              <a:gd name="connsiteY2" fmla="*/ 34071 h 136534"/>
              <a:gd name="connsiteX3" fmla="*/ 78070 w 142056"/>
              <a:gd name="connsiteY3" fmla="*/ 121 h 136534"/>
              <a:gd name="connsiteX4" fmla="*/ 17903 w 142056"/>
              <a:gd name="connsiteY4" fmla="*/ 25136 h 136534"/>
              <a:gd name="connsiteX5" fmla="*/ 32 w 142056"/>
              <a:gd name="connsiteY5" fmla="*/ 84706 h 136534"/>
              <a:gd name="connsiteX6" fmla="*/ 20882 w 142056"/>
              <a:gd name="connsiteY6" fmla="*/ 111512 h 136534"/>
              <a:gd name="connsiteX0" fmla="*/ 56021 w 142663"/>
              <a:gd name="connsiteY0" fmla="*/ 139318 h 139318"/>
              <a:gd name="connsiteX1" fmla="*/ 131086 w 142663"/>
              <a:gd name="connsiteY1" fmla="*/ 105555 h 139318"/>
              <a:gd name="connsiteX2" fmla="*/ 137043 w 142663"/>
              <a:gd name="connsiteY2" fmla="*/ 34071 h 139318"/>
              <a:gd name="connsiteX3" fmla="*/ 78070 w 142663"/>
              <a:gd name="connsiteY3" fmla="*/ 121 h 139318"/>
              <a:gd name="connsiteX4" fmla="*/ 17903 w 142663"/>
              <a:gd name="connsiteY4" fmla="*/ 25136 h 139318"/>
              <a:gd name="connsiteX5" fmla="*/ 32 w 142663"/>
              <a:gd name="connsiteY5" fmla="*/ 84706 h 139318"/>
              <a:gd name="connsiteX6" fmla="*/ 20882 w 142663"/>
              <a:gd name="connsiteY6" fmla="*/ 111512 h 139318"/>
              <a:gd name="connsiteX0" fmla="*/ 56021 w 140953"/>
              <a:gd name="connsiteY0" fmla="*/ 139239 h 139239"/>
              <a:gd name="connsiteX1" fmla="*/ 131086 w 140953"/>
              <a:gd name="connsiteY1" fmla="*/ 105476 h 139239"/>
              <a:gd name="connsiteX2" fmla="*/ 134356 w 140953"/>
              <a:gd name="connsiteY2" fmla="*/ 30060 h 139239"/>
              <a:gd name="connsiteX3" fmla="*/ 78070 w 140953"/>
              <a:gd name="connsiteY3" fmla="*/ 42 h 139239"/>
              <a:gd name="connsiteX4" fmla="*/ 17903 w 140953"/>
              <a:gd name="connsiteY4" fmla="*/ 25057 h 139239"/>
              <a:gd name="connsiteX5" fmla="*/ 32 w 140953"/>
              <a:gd name="connsiteY5" fmla="*/ 84627 h 139239"/>
              <a:gd name="connsiteX6" fmla="*/ 20882 w 140953"/>
              <a:gd name="connsiteY6" fmla="*/ 111433 h 139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53" h="139239">
                <a:moveTo>
                  <a:pt x="56021" y="139239"/>
                </a:moveTo>
                <a:cubicBezTo>
                  <a:pt x="81586" y="130303"/>
                  <a:pt x="118030" y="123673"/>
                  <a:pt x="131086" y="105476"/>
                </a:cubicBezTo>
                <a:cubicBezTo>
                  <a:pt x="144142" y="87279"/>
                  <a:pt x="143192" y="47632"/>
                  <a:pt x="134356" y="30060"/>
                </a:cubicBezTo>
                <a:cubicBezTo>
                  <a:pt x="125520" y="12488"/>
                  <a:pt x="97479" y="876"/>
                  <a:pt x="78070" y="42"/>
                </a:cubicBezTo>
                <a:cubicBezTo>
                  <a:pt x="58661" y="-792"/>
                  <a:pt x="30909" y="10960"/>
                  <a:pt x="17903" y="25057"/>
                </a:cubicBezTo>
                <a:cubicBezTo>
                  <a:pt x="4897" y="39155"/>
                  <a:pt x="-464" y="70231"/>
                  <a:pt x="32" y="84627"/>
                </a:cubicBezTo>
                <a:cubicBezTo>
                  <a:pt x="528" y="99023"/>
                  <a:pt x="10705" y="105228"/>
                  <a:pt x="20882" y="111433"/>
                </a:cubicBezTo>
              </a:path>
            </a:pathLst>
          </a:custGeom>
          <a:noFill/>
          <a:ln w="19050" cap="flat" cmpd="sng" algn="ctr">
            <a:solidFill>
              <a:sysClr val="windowText" lastClr="000000"/>
            </a:solidFill>
            <a:prstDash val="solid"/>
            <a:headEnd w="med"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75" name="TextBox 74">
            <a:extLst>
              <a:ext uri="{FF2B5EF4-FFF2-40B4-BE49-F238E27FC236}">
                <a16:creationId xmlns:a16="http://schemas.microsoft.com/office/drawing/2014/main" id="{AC283C07-3022-A47F-3B3C-2E77B827974A}"/>
              </a:ext>
            </a:extLst>
          </p:cNvPr>
          <p:cNvSpPr txBox="1"/>
          <p:nvPr/>
        </p:nvSpPr>
        <p:spPr>
          <a:xfrm>
            <a:off x="5281906" y="3160111"/>
            <a:ext cx="1046031" cy="184666"/>
          </a:xfrm>
          <a:prstGeom prst="rect">
            <a:avLst/>
          </a:prstGeom>
          <a:noFill/>
        </p:spPr>
        <p:txBody>
          <a:bodyPr wrap="square" rtlCol="0">
            <a:spAutoFit/>
          </a:bodyPr>
          <a:lstStyle/>
          <a:p>
            <a:r>
              <a:rPr lang="en-US" sz="600" b="1">
                <a:solidFill>
                  <a:prstClr val="black"/>
                </a:solidFill>
                <a:cs typeface="Arial" panose="020B0604020202020204" pitchFamily="34" charset="0"/>
              </a:rPr>
              <a:t>Rotating 45 degrees</a:t>
            </a:r>
          </a:p>
        </p:txBody>
      </p:sp>
      <p:sp>
        <p:nvSpPr>
          <p:cNvPr id="3" name="Title 2">
            <a:extLst>
              <a:ext uri="{FF2B5EF4-FFF2-40B4-BE49-F238E27FC236}">
                <a16:creationId xmlns:a16="http://schemas.microsoft.com/office/drawing/2014/main" id="{016ECC50-D605-1D5E-40C1-85EA09FB35B5}"/>
              </a:ext>
            </a:extLst>
          </p:cNvPr>
          <p:cNvSpPr>
            <a:spLocks noGrp="1"/>
          </p:cNvSpPr>
          <p:nvPr>
            <p:ph type="title"/>
          </p:nvPr>
        </p:nvSpPr>
        <p:spPr/>
        <p:txBody>
          <a:bodyPr/>
          <a:lstStyle/>
          <a:p>
            <a:r>
              <a:rPr lang="en-US" dirty="0"/>
              <a:t>Image Rotation</a:t>
            </a:r>
          </a:p>
        </p:txBody>
      </p:sp>
    </p:spTree>
    <p:extLst>
      <p:ext uri="{BB962C8B-B14F-4D97-AF65-F5344CB8AC3E}">
        <p14:creationId xmlns:p14="http://schemas.microsoft.com/office/powerpoint/2010/main" val="35502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DSS Grid Selection</a:t>
            </a:r>
          </a:p>
        </p:txBody>
      </p:sp>
      <p:sp>
        <p:nvSpPr>
          <p:cNvPr id="13" name="Freeform: Shape 12">
            <a:extLst>
              <a:ext uri="{FF2B5EF4-FFF2-40B4-BE49-F238E27FC236}">
                <a16:creationId xmlns:a16="http://schemas.microsoft.com/office/drawing/2014/main" id="{7D7339E3-208B-5B0D-4ED4-0C191317E282}"/>
              </a:ext>
            </a:extLst>
          </p:cNvPr>
          <p:cNvSpPr/>
          <p:nvPr/>
        </p:nvSpPr>
        <p:spPr>
          <a:xfrm>
            <a:off x="4051747" y="2632105"/>
            <a:ext cx="808052" cy="540972"/>
          </a:xfrm>
          <a:custGeom>
            <a:avLst/>
            <a:gdLst>
              <a:gd name="connsiteX0" fmla="*/ 726392 w 726392"/>
              <a:gd name="connsiteY0" fmla="*/ 0 h 487110"/>
              <a:gd name="connsiteX1" fmla="*/ 401652 w 726392"/>
              <a:gd name="connsiteY1" fmla="*/ 111095 h 487110"/>
              <a:gd name="connsiteX2" fmla="*/ 0 w 726392"/>
              <a:gd name="connsiteY2" fmla="*/ 487110 h 487110"/>
            </a:gdLst>
            <a:ahLst/>
            <a:cxnLst>
              <a:cxn ang="0">
                <a:pos x="connsiteX0" y="connsiteY0"/>
              </a:cxn>
              <a:cxn ang="0">
                <a:pos x="connsiteX1" y="connsiteY1"/>
              </a:cxn>
              <a:cxn ang="0">
                <a:pos x="connsiteX2" y="connsiteY2"/>
              </a:cxn>
            </a:cxnLst>
            <a:rect l="l" t="t" r="r" b="b"/>
            <a:pathLst>
              <a:path w="726392" h="487110">
                <a:moveTo>
                  <a:pt x="726392" y="0"/>
                </a:moveTo>
                <a:cubicBezTo>
                  <a:pt x="624554" y="14955"/>
                  <a:pt x="522717" y="29910"/>
                  <a:pt x="401652" y="111095"/>
                </a:cubicBezTo>
                <a:cubicBezTo>
                  <a:pt x="280587" y="192280"/>
                  <a:pt x="140293" y="339695"/>
                  <a:pt x="0" y="487110"/>
                </a:cubicBezTo>
              </a:path>
            </a:pathLst>
          </a:custGeom>
          <a:ln w="15875">
            <a:tailEnd type="triangle" w="med" len="lg"/>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pic>
        <p:nvPicPr>
          <p:cNvPr id="4" name="Picture 3">
            <a:extLst>
              <a:ext uri="{FF2B5EF4-FFF2-40B4-BE49-F238E27FC236}">
                <a16:creationId xmlns:a16="http://schemas.microsoft.com/office/drawing/2014/main" id="{44C0E6A5-0812-1A0E-C3BF-6BD64C6FFA1D}"/>
              </a:ext>
            </a:extLst>
          </p:cNvPr>
          <p:cNvPicPr>
            <a:picLocks noChangeAspect="1"/>
          </p:cNvPicPr>
          <p:nvPr/>
        </p:nvPicPr>
        <p:blipFill>
          <a:blip r:embed="rId2"/>
          <a:stretch>
            <a:fillRect/>
          </a:stretch>
        </p:blipFill>
        <p:spPr>
          <a:xfrm>
            <a:off x="3892495" y="1306285"/>
            <a:ext cx="7996602" cy="5030848"/>
          </a:xfrm>
          <a:prstGeom prst="rect">
            <a:avLst/>
          </a:prstGeom>
        </p:spPr>
      </p:pic>
      <p:pic>
        <p:nvPicPr>
          <p:cNvPr id="6" name="Picture 5">
            <a:extLst>
              <a:ext uri="{FF2B5EF4-FFF2-40B4-BE49-F238E27FC236}">
                <a16:creationId xmlns:a16="http://schemas.microsoft.com/office/drawing/2014/main" id="{99C7060A-E85E-3824-1CCD-D6891A231461}"/>
              </a:ext>
            </a:extLst>
          </p:cNvPr>
          <p:cNvPicPr>
            <a:picLocks noChangeAspect="1"/>
          </p:cNvPicPr>
          <p:nvPr/>
        </p:nvPicPr>
        <p:blipFill>
          <a:blip r:embed="rId3"/>
          <a:stretch>
            <a:fillRect/>
          </a:stretch>
        </p:blipFill>
        <p:spPr>
          <a:xfrm>
            <a:off x="281768" y="1559089"/>
            <a:ext cx="2882301" cy="2920321"/>
          </a:xfrm>
          <a:prstGeom prst="rect">
            <a:avLst/>
          </a:prstGeom>
        </p:spPr>
      </p:pic>
      <p:sp>
        <p:nvSpPr>
          <p:cNvPr id="10" name="Freeform: Shape 9">
            <a:extLst>
              <a:ext uri="{FF2B5EF4-FFF2-40B4-BE49-F238E27FC236}">
                <a16:creationId xmlns:a16="http://schemas.microsoft.com/office/drawing/2014/main" id="{86876A6A-0AED-B1A9-53B4-F614D59A577D}"/>
              </a:ext>
            </a:extLst>
          </p:cNvPr>
          <p:cNvSpPr/>
          <p:nvPr/>
        </p:nvSpPr>
        <p:spPr>
          <a:xfrm>
            <a:off x="3164069" y="2513773"/>
            <a:ext cx="808052" cy="540972"/>
          </a:xfrm>
          <a:custGeom>
            <a:avLst/>
            <a:gdLst>
              <a:gd name="connsiteX0" fmla="*/ 726392 w 726392"/>
              <a:gd name="connsiteY0" fmla="*/ 0 h 487110"/>
              <a:gd name="connsiteX1" fmla="*/ 401652 w 726392"/>
              <a:gd name="connsiteY1" fmla="*/ 111095 h 487110"/>
              <a:gd name="connsiteX2" fmla="*/ 0 w 726392"/>
              <a:gd name="connsiteY2" fmla="*/ 487110 h 487110"/>
            </a:gdLst>
            <a:ahLst/>
            <a:cxnLst>
              <a:cxn ang="0">
                <a:pos x="connsiteX0" y="connsiteY0"/>
              </a:cxn>
              <a:cxn ang="0">
                <a:pos x="connsiteX1" y="connsiteY1"/>
              </a:cxn>
              <a:cxn ang="0">
                <a:pos x="connsiteX2" y="connsiteY2"/>
              </a:cxn>
            </a:cxnLst>
            <a:rect l="l" t="t" r="r" b="b"/>
            <a:pathLst>
              <a:path w="726392" h="487110">
                <a:moveTo>
                  <a:pt x="726392" y="0"/>
                </a:moveTo>
                <a:cubicBezTo>
                  <a:pt x="624554" y="14955"/>
                  <a:pt x="522717" y="29910"/>
                  <a:pt x="401652" y="111095"/>
                </a:cubicBezTo>
                <a:cubicBezTo>
                  <a:pt x="280587" y="192280"/>
                  <a:pt x="140293" y="339695"/>
                  <a:pt x="0" y="487110"/>
                </a:cubicBezTo>
              </a:path>
            </a:pathLst>
          </a:custGeom>
          <a:ln w="15875">
            <a:tailEnd type="triangle" w="med" len="lg"/>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559055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5066" y="128981"/>
            <a:ext cx="9452933" cy="832920"/>
          </a:xfrm>
        </p:spPr>
        <p:txBody>
          <a:bodyPr/>
          <a:lstStyle/>
          <a:p>
            <a:r>
              <a:rPr lang="en-US" dirty="0"/>
              <a:t>Sample PRISM Data </a:t>
            </a:r>
          </a:p>
        </p:txBody>
      </p:sp>
      <p:pic>
        <p:nvPicPr>
          <p:cNvPr id="3" name="Picture 2"/>
          <p:cNvPicPr>
            <a:picLocks noChangeAspect="1"/>
          </p:cNvPicPr>
          <p:nvPr/>
        </p:nvPicPr>
        <p:blipFill rotWithShape="1">
          <a:blip r:embed="rId2"/>
          <a:srcRect b="8697"/>
          <a:stretch/>
        </p:blipFill>
        <p:spPr>
          <a:xfrm>
            <a:off x="1524000" y="1718315"/>
            <a:ext cx="9144000" cy="5001709"/>
          </a:xfrm>
          <a:prstGeom prst="rect">
            <a:avLst/>
          </a:prstGeom>
          <a:ln>
            <a:solidFill>
              <a:schemeClr val="bg1">
                <a:lumMod val="75000"/>
              </a:schemeClr>
            </a:solidFill>
          </a:ln>
        </p:spPr>
      </p:pic>
      <p:grpSp>
        <p:nvGrpSpPr>
          <p:cNvPr id="7" name="Group 6">
            <a:extLst>
              <a:ext uri="{FF2B5EF4-FFF2-40B4-BE49-F238E27FC236}">
                <a16:creationId xmlns:a16="http://schemas.microsoft.com/office/drawing/2014/main" id="{478EB829-B6A1-2E13-7A3D-F5B2DAE2F551}"/>
              </a:ext>
            </a:extLst>
          </p:cNvPr>
          <p:cNvGrpSpPr/>
          <p:nvPr/>
        </p:nvGrpSpPr>
        <p:grpSpPr>
          <a:xfrm>
            <a:off x="8599229" y="1075307"/>
            <a:ext cx="2794043" cy="2199375"/>
            <a:chOff x="8599229" y="1075307"/>
            <a:chExt cx="2794043" cy="2199375"/>
          </a:xfrm>
        </p:grpSpPr>
        <p:pic>
          <p:nvPicPr>
            <p:cNvPr id="4" name="Picture 3"/>
            <p:cNvPicPr>
              <a:picLocks noChangeAspect="1"/>
            </p:cNvPicPr>
            <p:nvPr/>
          </p:nvPicPr>
          <p:blipFill rotWithShape="1">
            <a:blip r:embed="rId3"/>
            <a:srcRect l="23125" t="2830" r="3828" b="1265"/>
            <a:stretch/>
          </p:blipFill>
          <p:spPr>
            <a:xfrm>
              <a:off x="8599229" y="1075307"/>
              <a:ext cx="2794043" cy="2199375"/>
            </a:xfrm>
            <a:prstGeom prst="rect">
              <a:avLst/>
            </a:prstGeom>
            <a:ln>
              <a:solidFill>
                <a:schemeClr val="bg1">
                  <a:lumMod val="75000"/>
                </a:schemeClr>
              </a:solid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1D600DDD-9BB6-BE3D-4DE5-E464E8D83175}"/>
                </a:ext>
              </a:extLst>
            </p:cNvPr>
            <p:cNvSpPr txBox="1"/>
            <p:nvPr/>
          </p:nvSpPr>
          <p:spPr>
            <a:xfrm>
              <a:off x="9043699" y="2234815"/>
              <a:ext cx="1955412"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Defined Rectangle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Mask</a:t>
              </a:r>
            </a:p>
          </p:txBody>
        </p:sp>
      </p:grpSp>
      <p:grpSp>
        <p:nvGrpSpPr>
          <p:cNvPr id="9" name="Group 8">
            <a:extLst>
              <a:ext uri="{FF2B5EF4-FFF2-40B4-BE49-F238E27FC236}">
                <a16:creationId xmlns:a16="http://schemas.microsoft.com/office/drawing/2014/main" id="{6A6BDA98-2AD1-3D03-CD6D-407E71BB886C}"/>
              </a:ext>
            </a:extLst>
          </p:cNvPr>
          <p:cNvGrpSpPr/>
          <p:nvPr/>
        </p:nvGrpSpPr>
        <p:grpSpPr>
          <a:xfrm>
            <a:off x="7429486" y="1075307"/>
            <a:ext cx="1456267" cy="1636240"/>
            <a:chOff x="7429486" y="1075307"/>
            <a:chExt cx="1456267" cy="1636240"/>
          </a:xfrm>
        </p:grpSpPr>
        <p:pic>
          <p:nvPicPr>
            <p:cNvPr id="6" name="Picture 5"/>
            <p:cNvPicPr>
              <a:picLocks noChangeAspect="1"/>
            </p:cNvPicPr>
            <p:nvPr/>
          </p:nvPicPr>
          <p:blipFill rotWithShape="1">
            <a:blip r:embed="rId4"/>
            <a:srcRect r="60500"/>
            <a:stretch/>
          </p:blipFill>
          <p:spPr>
            <a:xfrm>
              <a:off x="7873957" y="1075307"/>
              <a:ext cx="567326" cy="993232"/>
            </a:xfrm>
            <a:prstGeom prst="rect">
              <a:avLst/>
            </a:prstGeom>
            <a:ln>
              <a:solidFill>
                <a:schemeClr val="bg1">
                  <a:lumMod val="75000"/>
                </a:schemeClr>
              </a:solidFill>
            </a:ln>
          </p:spPr>
        </p:pic>
        <p:sp>
          <p:nvSpPr>
            <p:cNvPr id="8" name="TextBox 7">
              <a:extLst>
                <a:ext uri="{FF2B5EF4-FFF2-40B4-BE49-F238E27FC236}">
                  <a16:creationId xmlns:a16="http://schemas.microsoft.com/office/drawing/2014/main" id="{238EBEAF-2F31-E21D-1239-4F80C398F920}"/>
                </a:ext>
              </a:extLst>
            </p:cNvPr>
            <p:cNvSpPr txBox="1"/>
            <p:nvPr/>
          </p:nvSpPr>
          <p:spPr>
            <a:xfrm>
              <a:off x="7429486" y="2065216"/>
              <a:ext cx="1456267"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Polygon</a:t>
              </a:r>
            </a:p>
            <a:p>
              <a:pPr marL="0" marR="0" lvl="0" indent="0" algn="ctr" defTabSz="914400" eaLnBrk="1" fontAlgn="auto" latinLnBrk="0" hangingPunct="1">
                <a:lnSpc>
                  <a:spcPct val="100000"/>
                </a:lnSpc>
                <a:spcBef>
                  <a:spcPts val="0"/>
                </a:spcBef>
                <a:spcAft>
                  <a:spcPts val="0"/>
                </a:spcAft>
                <a:buClrTx/>
                <a:buSzTx/>
                <a:buFontTx/>
                <a:buNone/>
                <a:tabLst/>
                <a:defRPr/>
              </a:pPr>
              <a:r>
                <a:rPr lang="en-US" kern="0" dirty="0">
                  <a:solidFill>
                    <a:srgbClr val="C00000"/>
                  </a:solidFill>
                  <a:latin typeface="Tw Cen MT"/>
                </a:rPr>
                <a:t>Mask</a:t>
              </a:r>
              <a:endParaRPr kumimoji="0" lang="en-US" sz="1800" b="0" i="0" u="none" strike="noStrike" kern="0" cap="none" spc="0" normalizeH="0" baseline="0" noProof="0" dirty="0">
                <a:ln>
                  <a:noFill/>
                </a:ln>
                <a:solidFill>
                  <a:srgbClr val="C00000"/>
                </a:solidFill>
                <a:effectLst/>
                <a:uLnTx/>
                <a:uFillTx/>
                <a:latin typeface="Tw Cen MT"/>
              </a:endParaRPr>
            </a:p>
          </p:txBody>
        </p:sp>
      </p:grpSp>
    </p:spTree>
    <p:extLst>
      <p:ext uri="{BB962C8B-B14F-4D97-AF65-F5344CB8AC3E}">
        <p14:creationId xmlns:p14="http://schemas.microsoft.com/office/powerpoint/2010/main" val="131130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6648" y="-30192"/>
            <a:ext cx="8153400" cy="990600"/>
          </a:xfrm>
        </p:spPr>
        <p:txBody>
          <a:bodyPr/>
          <a:lstStyle/>
          <a:p>
            <a:pPr algn="ctr"/>
            <a:r>
              <a:rPr lang="en-US" dirty="0"/>
              <a:t>Ad-hoc Polygon Clipping</a:t>
            </a:r>
          </a:p>
        </p:txBody>
      </p:sp>
      <p:pic>
        <p:nvPicPr>
          <p:cNvPr id="4" name="Picture 3"/>
          <p:cNvPicPr>
            <a:picLocks noChangeAspect="1"/>
          </p:cNvPicPr>
          <p:nvPr/>
        </p:nvPicPr>
        <p:blipFill>
          <a:blip r:embed="rId2"/>
          <a:stretch>
            <a:fillRect/>
          </a:stretch>
        </p:blipFill>
        <p:spPr>
          <a:xfrm>
            <a:off x="2135764" y="831940"/>
            <a:ext cx="8154284" cy="5264061"/>
          </a:xfrm>
          <a:prstGeom prst="rect">
            <a:avLst/>
          </a:prstGeom>
        </p:spPr>
      </p:pic>
      <p:pic>
        <p:nvPicPr>
          <p:cNvPr id="5" name="Picture 4"/>
          <p:cNvPicPr>
            <a:picLocks noChangeAspect="1"/>
          </p:cNvPicPr>
          <p:nvPr/>
        </p:nvPicPr>
        <p:blipFill>
          <a:blip r:embed="rId3"/>
          <a:stretch>
            <a:fillRect/>
          </a:stretch>
        </p:blipFill>
        <p:spPr>
          <a:xfrm>
            <a:off x="3179770" y="4869333"/>
            <a:ext cx="6896918" cy="1782774"/>
          </a:xfrm>
          <a:prstGeom prst="rect">
            <a:avLst/>
          </a:prstGeom>
        </p:spPr>
      </p:pic>
      <p:pic>
        <p:nvPicPr>
          <p:cNvPr id="8" name="Picture 7"/>
          <p:cNvPicPr>
            <a:picLocks noChangeAspect="1"/>
          </p:cNvPicPr>
          <p:nvPr/>
        </p:nvPicPr>
        <p:blipFill rotWithShape="1">
          <a:blip r:embed="rId4"/>
          <a:srcRect l="6390"/>
          <a:stretch/>
        </p:blipFill>
        <p:spPr>
          <a:xfrm>
            <a:off x="2891367" y="283208"/>
            <a:ext cx="372232" cy="3637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412588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Time Zone Handling</a:t>
            </a:r>
          </a:p>
        </p:txBody>
      </p:sp>
      <p:sp>
        <p:nvSpPr>
          <p:cNvPr id="4" name="Content Placeholder 3"/>
          <p:cNvSpPr>
            <a:spLocks noGrp="1"/>
          </p:cNvSpPr>
          <p:nvPr>
            <p:ph sz="quarter" idx="4294967295"/>
          </p:nvPr>
        </p:nvSpPr>
        <p:spPr>
          <a:xfrm>
            <a:off x="854766" y="1600200"/>
            <a:ext cx="10502348" cy="4495800"/>
          </a:xfrm>
        </p:spPr>
        <p:txBody>
          <a:bodyPr>
            <a:normAutofit/>
          </a:bodyPr>
          <a:lstStyle/>
          <a:p>
            <a:r>
              <a:rPr lang="en-US" sz="2400" dirty="0"/>
              <a:t>Input Zone</a:t>
            </a:r>
          </a:p>
          <a:p>
            <a:pPr marL="457200" lvl="1"/>
            <a:r>
              <a:rPr lang="en-US" sz="2000" dirty="0"/>
              <a:t>DSS and other data types typically have Time Zone Information in their metadata.</a:t>
            </a:r>
          </a:p>
          <a:p>
            <a:pPr marL="457200" lvl="1"/>
            <a:r>
              <a:rPr lang="en-US" sz="2000" dirty="0"/>
              <a:t>If input data lacks meta data, PC Time Zone assumed by default, but user can override the time zone setting.</a:t>
            </a:r>
            <a:endParaRPr lang="en-US" dirty="0"/>
          </a:p>
          <a:p>
            <a:pPr marL="0" lvl="1" indent="0">
              <a:buNone/>
            </a:pPr>
            <a:endParaRPr lang="en-US" dirty="0"/>
          </a:p>
          <a:p>
            <a:r>
              <a:rPr lang="en-US" sz="2400" dirty="0"/>
              <a:t>Display Time Zone is a user setting to convert the input dataset’s time zone.</a:t>
            </a:r>
          </a:p>
          <a:p>
            <a:endParaRPr lang="en-US" sz="2400" dirty="0"/>
          </a:p>
          <a:p>
            <a:r>
              <a:rPr lang="en-US" sz="2400" dirty="0" err="1"/>
              <a:t>MetVue</a:t>
            </a:r>
            <a:r>
              <a:rPr lang="en-US" sz="2400" dirty="0"/>
              <a:t> allows for writing output datasets in any desired time zone.</a:t>
            </a:r>
          </a:p>
        </p:txBody>
      </p:sp>
      <p:graphicFrame>
        <p:nvGraphicFramePr>
          <p:cNvPr id="5" name="Diagram 4">
            <a:extLst>
              <a:ext uri="{FF2B5EF4-FFF2-40B4-BE49-F238E27FC236}">
                <a16:creationId xmlns:a16="http://schemas.microsoft.com/office/drawing/2014/main" id="{6CC9FB7D-BF08-39E7-EB59-F50A2E348E38}"/>
              </a:ext>
            </a:extLst>
          </p:cNvPr>
          <p:cNvGraphicFramePr/>
          <p:nvPr>
            <p:extLst>
              <p:ext uri="{D42A27DB-BD31-4B8C-83A1-F6EECF244321}">
                <p14:modId xmlns:p14="http://schemas.microsoft.com/office/powerpoint/2010/main" val="7194245"/>
              </p:ext>
            </p:extLst>
          </p:nvPr>
        </p:nvGraphicFramePr>
        <p:xfrm>
          <a:off x="3925905" y="4457176"/>
          <a:ext cx="4233798" cy="2185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8954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3793789" y="1116750"/>
            <a:ext cx="6621720" cy="3358474"/>
          </a:xfrm>
        </p:spPr>
        <p:txBody>
          <a:bodyPr>
            <a:normAutofit lnSpcReduction="10000"/>
          </a:bodyPr>
          <a:lstStyle/>
          <a:p>
            <a:endParaRPr lang="en-US" dirty="0"/>
          </a:p>
          <a:p>
            <a:pPr marL="342900" indent="-342900">
              <a:buFont typeface="Wingdings" panose="05000000000000000000" pitchFamily="2" charset="2"/>
              <a:buChar char="Ø"/>
            </a:pPr>
            <a:r>
              <a:rPr lang="en-US" dirty="0"/>
              <a:t>HEC-</a:t>
            </a:r>
            <a:r>
              <a:rPr lang="en-US" dirty="0" err="1"/>
              <a:t>MetVue</a:t>
            </a:r>
            <a:r>
              <a:rPr lang="en-US" dirty="0"/>
              <a:t> Program Interface</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HEC-</a:t>
            </a:r>
            <a:r>
              <a:rPr lang="en-US" dirty="0" err="1"/>
              <a:t>MetVue</a:t>
            </a:r>
            <a:r>
              <a:rPr lang="en-US" dirty="0"/>
              <a:t> Key Features Orientation</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HEC-</a:t>
            </a:r>
            <a:r>
              <a:rPr lang="en-US" dirty="0" err="1"/>
              <a:t>MetVue</a:t>
            </a:r>
            <a:r>
              <a:rPr lang="en-US" dirty="0"/>
              <a:t> Interactive and Automated Data Processing and Analysis</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HEC-</a:t>
            </a:r>
            <a:r>
              <a:rPr lang="en-US" dirty="0" err="1"/>
              <a:t>MetVue</a:t>
            </a:r>
            <a:r>
              <a:rPr lang="en-US" dirty="0"/>
              <a:t> in CWMS</a:t>
            </a:r>
          </a:p>
        </p:txBody>
      </p:sp>
      <p:sp>
        <p:nvSpPr>
          <p:cNvPr id="2" name="Title 1"/>
          <p:cNvSpPr>
            <a:spLocks noGrp="1"/>
          </p:cNvSpPr>
          <p:nvPr>
            <p:ph type="title"/>
          </p:nvPr>
        </p:nvSpPr>
        <p:spPr/>
        <p:txBody>
          <a:bodyPr/>
          <a:lstStyle/>
          <a:p>
            <a:r>
              <a:rPr lang="en-US"/>
              <a:t>Overview</a:t>
            </a:r>
          </a:p>
        </p:txBody>
      </p:sp>
      <p:grpSp>
        <p:nvGrpSpPr>
          <p:cNvPr id="5" name="Group 4">
            <a:extLst>
              <a:ext uri="{FF2B5EF4-FFF2-40B4-BE49-F238E27FC236}">
                <a16:creationId xmlns:a16="http://schemas.microsoft.com/office/drawing/2014/main" id="{763C37F2-3945-1E1C-F984-9E7595C23D8F}"/>
              </a:ext>
            </a:extLst>
          </p:cNvPr>
          <p:cNvGrpSpPr>
            <a:grpSpLocks noChangeAspect="1"/>
          </p:cNvGrpSpPr>
          <p:nvPr/>
        </p:nvGrpSpPr>
        <p:grpSpPr>
          <a:xfrm>
            <a:off x="1584196" y="2044005"/>
            <a:ext cx="1752607" cy="1384995"/>
            <a:chOff x="9392872" y="5094725"/>
            <a:chExt cx="1051029" cy="830574"/>
          </a:xfrm>
        </p:grpSpPr>
        <p:pic>
          <p:nvPicPr>
            <p:cNvPr id="3" name="Picture 2" descr="splash_metvue.gif">
              <a:extLst>
                <a:ext uri="{FF2B5EF4-FFF2-40B4-BE49-F238E27FC236}">
                  <a16:creationId xmlns:a16="http://schemas.microsoft.com/office/drawing/2014/main" id="{A563225E-4D55-55B8-042F-479E814446B7}"/>
                </a:ext>
              </a:extLst>
            </p:cNvPr>
            <p:cNvPicPr>
              <a:picLocks noChangeAspect="1"/>
            </p:cNvPicPr>
            <p:nvPr/>
          </p:nvPicPr>
          <p:blipFill>
            <a:blip r:embed="rId2" cstate="print"/>
            <a:srcRect r="34867"/>
            <a:stretch>
              <a:fillRect/>
            </a:stretch>
          </p:blipFill>
          <p:spPr>
            <a:xfrm>
              <a:off x="9508191" y="5094725"/>
              <a:ext cx="820392" cy="830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CD0799DB-1E57-D83C-B565-5187185C1DB6}"/>
                </a:ext>
              </a:extLst>
            </p:cNvPr>
            <p:cNvSpPr txBox="1"/>
            <p:nvPr/>
          </p:nvSpPr>
          <p:spPr>
            <a:xfrm>
              <a:off x="9392872" y="5200416"/>
              <a:ext cx="1051029" cy="167700"/>
            </a:xfrm>
            <a:prstGeom prst="rect">
              <a:avLst/>
            </a:prstGeom>
            <a:noFill/>
          </p:spPr>
          <p:txBody>
            <a:bodyPr wrap="square" rtlCol="0">
              <a:spAutoFit/>
            </a:bodyPr>
            <a:lstStyle/>
            <a:p>
              <a:pPr algn="ctr"/>
              <a:r>
                <a:rPr lang="en-US" sz="1200" i="1" dirty="0">
                  <a:solidFill>
                    <a:prstClr val="white"/>
                  </a:solidFill>
                  <a:latin typeface="Lucida Handwriting" panose="03010101010101010101" pitchFamily="66" charset="0"/>
                </a:rPr>
                <a:t>HEC-</a:t>
              </a:r>
              <a:r>
                <a:rPr lang="en-US" sz="1200" i="1" dirty="0" err="1">
                  <a:solidFill>
                    <a:prstClr val="white"/>
                  </a:solidFill>
                  <a:latin typeface="Lucida Handwriting" panose="03010101010101010101" pitchFamily="66" charset="0"/>
                </a:rPr>
                <a:t>MetVue</a:t>
              </a:r>
              <a:endParaRPr lang="en-US" sz="1200" i="1" dirty="0">
                <a:solidFill>
                  <a:prstClr val="white"/>
                </a:solidFill>
                <a:latin typeface="Lucida Handwriting" panose="03010101010101010101" pitchFamily="66" charset="0"/>
              </a:endParaRPr>
            </a:p>
          </p:txBody>
        </p:sp>
      </p:grpSp>
    </p:spTree>
    <p:extLst>
      <p:ext uri="{BB962C8B-B14F-4D97-AF65-F5344CB8AC3E}">
        <p14:creationId xmlns:p14="http://schemas.microsoft.com/office/powerpoint/2010/main" val="4282224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Dataset Meta Data</a:t>
            </a:r>
          </a:p>
        </p:txBody>
      </p:sp>
      <p:pic>
        <p:nvPicPr>
          <p:cNvPr id="2" name="Picture 1"/>
          <p:cNvPicPr>
            <a:picLocks noChangeAspect="1"/>
          </p:cNvPicPr>
          <p:nvPr/>
        </p:nvPicPr>
        <p:blipFill rotWithShape="1">
          <a:blip r:embed="rId2"/>
          <a:srcRect l="-1" t="750" r="523" b="5701"/>
          <a:stretch/>
        </p:blipFill>
        <p:spPr>
          <a:xfrm>
            <a:off x="2276637" y="1679787"/>
            <a:ext cx="7638726" cy="4158827"/>
          </a:xfrm>
          <a:prstGeom prst="rect">
            <a:avLst/>
          </a:prstGeom>
          <a:ln>
            <a:solidFill>
              <a:schemeClr val="tx1"/>
            </a:solidFill>
          </a:ln>
        </p:spPr>
      </p:pic>
    </p:spTree>
    <p:extLst>
      <p:ext uri="{BB962C8B-B14F-4D97-AF65-F5344CB8AC3E}">
        <p14:creationId xmlns:p14="http://schemas.microsoft.com/office/powerpoint/2010/main" val="41279738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9A7282-EEE2-C84F-2D88-FCCDCF6E4C45}"/>
              </a:ext>
            </a:extLst>
          </p:cNvPr>
          <p:cNvSpPr>
            <a:spLocks noGrp="1"/>
          </p:cNvSpPr>
          <p:nvPr>
            <p:ph type="title"/>
          </p:nvPr>
        </p:nvSpPr>
        <p:spPr/>
        <p:txBody>
          <a:bodyPr/>
          <a:lstStyle/>
          <a:p>
            <a:r>
              <a:rPr lang="en-US" dirty="0"/>
              <a:t>Supported Meteorological Variables</a:t>
            </a:r>
          </a:p>
        </p:txBody>
      </p:sp>
      <p:sp>
        <p:nvSpPr>
          <p:cNvPr id="7" name="Content Placeholder 2">
            <a:extLst>
              <a:ext uri="{FF2B5EF4-FFF2-40B4-BE49-F238E27FC236}">
                <a16:creationId xmlns:a16="http://schemas.microsoft.com/office/drawing/2014/main" id="{D9ED57CA-BBF0-0AE6-890B-EE284986DD3A}"/>
              </a:ext>
            </a:extLst>
          </p:cNvPr>
          <p:cNvSpPr txBox="1">
            <a:spLocks/>
          </p:cNvSpPr>
          <p:nvPr/>
        </p:nvSpPr>
        <p:spPr>
          <a:xfrm>
            <a:off x="2621280" y="1403499"/>
            <a:ext cx="3474720" cy="5454501"/>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panose="05000000000000000000" pitchFamily="2" charset="2"/>
              <a:buChar char="q"/>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Courier New" panose="02070309020205020404" pitchFamily="49" charset="0"/>
              <a:buChar char="o"/>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150000"/>
              <a:buFont typeface="Arial" panose="020B0604020202020204" pitchFamily="34" charset="0"/>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Arial" panose="020B0604020202020204" pitchFamily="34" charset="0"/>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Precipitation</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Temperature</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Snow Water Equivalent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Snow Melt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Snow Depth</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Liquid Water</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Cold Content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Cold Content ATI</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err="1">
                <a:ln>
                  <a:noFill/>
                </a:ln>
                <a:solidFill>
                  <a:sysClr val="windowText" lastClr="000000">
                    <a:lumMod val="75000"/>
                    <a:lumOff val="25000"/>
                  </a:sysClr>
                </a:solidFill>
                <a:effectLst/>
                <a:uLnTx/>
                <a:uFillTx/>
                <a:latin typeface="Franklin Gothic Book" panose="020B0502020104020203"/>
                <a:ea typeface="+mn-ea"/>
                <a:cs typeface="+mn-cs"/>
              </a:rPr>
              <a:t>Metlrate</a:t>
            </a: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 ATI</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Air Pressure</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Humidity</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Dew Point</a:t>
            </a:r>
          </a:p>
          <a:p>
            <a:pPr marL="306000" marR="0" lvl="0" indent="-306000" algn="l" defTabSz="457200" rtl="0" eaLnBrk="1" fontAlgn="auto" latinLnBrk="0" hangingPunct="1">
              <a:lnSpc>
                <a:spcPct val="110000"/>
              </a:lnSpc>
              <a:spcBef>
                <a:spcPct val="20000"/>
              </a:spcBef>
              <a:spcAft>
                <a:spcPts val="600"/>
              </a:spcAft>
              <a:buClr>
                <a:srgbClr val="1CADE4"/>
              </a:buClr>
              <a:buSzPct val="92000"/>
              <a:buFont typeface="Wingdings" panose="05000000000000000000" pitchFamily="2" charset="2"/>
              <a:buChar char="q"/>
              <a:tabLst/>
              <a:defRPr/>
            </a:pPr>
            <a:r>
              <a:rPr kumimoji="0" lang="en-US" sz="17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rPr>
              <a:t>Sky Cover</a:t>
            </a:r>
          </a:p>
          <a:p>
            <a:pPr marL="630000" marR="0" lvl="1" indent="-306000" algn="l" defTabSz="457200" rtl="0" eaLnBrk="1" fontAlgn="auto" latinLnBrk="0" hangingPunct="1">
              <a:lnSpc>
                <a:spcPct val="100000"/>
              </a:lnSpc>
              <a:spcBef>
                <a:spcPct val="20000"/>
              </a:spcBef>
              <a:spcAft>
                <a:spcPts val="600"/>
              </a:spcAft>
              <a:buClr>
                <a:srgbClr val="1CADE4"/>
              </a:buClr>
              <a:buSzPct val="92000"/>
              <a:buFont typeface="Wingdings 2" panose="05020102010507070707" pitchFamily="18" charset="2"/>
              <a:buChar char=""/>
              <a:tabLst/>
              <a:defRPr/>
            </a:pPr>
            <a:endParaRPr kumimoji="0" lang="en-US" sz="1400" b="0" i="0" u="none" strike="noStrike" kern="1200" cap="none" spc="0" normalizeH="0" baseline="0" noProof="0" dirty="0">
              <a:ln>
                <a:noFill/>
              </a:ln>
              <a:solidFill>
                <a:sysClr val="windowText" lastClr="000000">
                  <a:lumMod val="75000"/>
                  <a:lumOff val="25000"/>
                </a:sysClr>
              </a:solidFill>
              <a:effectLst/>
              <a:uLnTx/>
              <a:uFillTx/>
              <a:latin typeface="Franklin Gothic Book" panose="020B0502020104020203"/>
              <a:ea typeface="+mn-ea"/>
              <a:cs typeface="+mn-cs"/>
            </a:endParaRPr>
          </a:p>
        </p:txBody>
      </p:sp>
      <p:sp>
        <p:nvSpPr>
          <p:cNvPr id="8" name="Content Placeholder 3">
            <a:extLst>
              <a:ext uri="{FF2B5EF4-FFF2-40B4-BE49-F238E27FC236}">
                <a16:creationId xmlns:a16="http://schemas.microsoft.com/office/drawing/2014/main" id="{527EB860-30E5-4B8E-8D0C-50986C871D36}"/>
              </a:ext>
            </a:extLst>
          </p:cNvPr>
          <p:cNvSpPr txBox="1">
            <a:spLocks/>
          </p:cNvSpPr>
          <p:nvPr/>
        </p:nvSpPr>
        <p:spPr>
          <a:xfrm>
            <a:off x="7005828" y="1274518"/>
            <a:ext cx="3474720" cy="5454501"/>
          </a:xfrm>
          <a:prstGeom prst="rect">
            <a:avLst/>
          </a:prstGeom>
        </p:spPr>
        <p:txBody>
          <a:bodyPr>
            <a:normAutofit lnSpcReduction="1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panose="05000000000000000000" pitchFamily="2" charset="2"/>
              <a:buChar char="q"/>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Courier New" panose="02070309020205020404" pitchFamily="49" charset="0"/>
              <a:buChar char="o"/>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150000"/>
              <a:buFont typeface="Arial" panose="020B0604020202020204" pitchFamily="34" charset="0"/>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Arial" panose="020B0604020202020204" pitchFamily="34" charset="0"/>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buClr>
                <a:srgbClr val="1CADE4"/>
              </a:buClr>
            </a:pPr>
            <a:r>
              <a:rPr lang="en-US" dirty="0">
                <a:solidFill>
                  <a:prstClr val="black">
                    <a:lumMod val="75000"/>
                    <a:lumOff val="25000"/>
                  </a:prstClr>
                </a:solidFill>
                <a:latin typeface="Franklin Gothic Book" panose="020B0502020104020203"/>
              </a:rPr>
              <a:t>Wind Speed</a:t>
            </a:r>
          </a:p>
          <a:p>
            <a:pPr>
              <a:buClr>
                <a:srgbClr val="1CADE4"/>
              </a:buClr>
            </a:pPr>
            <a:r>
              <a:rPr lang="en-US" dirty="0">
                <a:solidFill>
                  <a:prstClr val="black">
                    <a:lumMod val="75000"/>
                    <a:lumOff val="25000"/>
                  </a:prstClr>
                </a:solidFill>
                <a:latin typeface="Franklin Gothic Book" panose="020B0502020104020203"/>
              </a:rPr>
              <a:t>Wind Direction</a:t>
            </a:r>
          </a:p>
          <a:p>
            <a:pPr>
              <a:buClr>
                <a:srgbClr val="1CADE4"/>
              </a:buClr>
            </a:pPr>
            <a:r>
              <a:rPr lang="en-US" dirty="0">
                <a:solidFill>
                  <a:prstClr val="black">
                    <a:lumMod val="75000"/>
                    <a:lumOff val="25000"/>
                  </a:prstClr>
                </a:solidFill>
                <a:latin typeface="Franklin Gothic Book" panose="020B0502020104020203"/>
              </a:rPr>
              <a:t>Solar Radiation</a:t>
            </a:r>
          </a:p>
          <a:p>
            <a:pPr>
              <a:buClr>
                <a:srgbClr val="1CADE4"/>
              </a:buClr>
            </a:pPr>
            <a:r>
              <a:rPr lang="en-US" dirty="0">
                <a:solidFill>
                  <a:prstClr val="black">
                    <a:lumMod val="75000"/>
                    <a:lumOff val="25000"/>
                  </a:prstClr>
                </a:solidFill>
                <a:latin typeface="Franklin Gothic Book" panose="020B0502020104020203"/>
              </a:rPr>
              <a:t>Sunshine</a:t>
            </a:r>
          </a:p>
          <a:p>
            <a:pPr>
              <a:buClr>
                <a:srgbClr val="1CADE4"/>
              </a:buClr>
            </a:pPr>
            <a:r>
              <a:rPr lang="en-US" dirty="0">
                <a:solidFill>
                  <a:prstClr val="black">
                    <a:lumMod val="75000"/>
                    <a:lumOff val="25000"/>
                  </a:prstClr>
                </a:solidFill>
                <a:latin typeface="Franklin Gothic Book" panose="020B0502020104020203"/>
              </a:rPr>
              <a:t>Energy </a:t>
            </a:r>
          </a:p>
          <a:p>
            <a:pPr>
              <a:buClr>
                <a:srgbClr val="1CADE4"/>
              </a:buClr>
            </a:pPr>
            <a:r>
              <a:rPr lang="en-US" dirty="0">
                <a:solidFill>
                  <a:prstClr val="black">
                    <a:lumMod val="75000"/>
                    <a:lumOff val="25000"/>
                  </a:prstClr>
                </a:solidFill>
                <a:latin typeface="Franklin Gothic Book" panose="020B0502020104020203"/>
              </a:rPr>
              <a:t>Albedo</a:t>
            </a:r>
          </a:p>
          <a:p>
            <a:pPr>
              <a:buClr>
                <a:srgbClr val="1CADE4"/>
              </a:buClr>
            </a:pPr>
            <a:r>
              <a:rPr lang="en-US" dirty="0">
                <a:solidFill>
                  <a:prstClr val="black">
                    <a:lumMod val="75000"/>
                    <a:lumOff val="25000"/>
                  </a:prstClr>
                </a:solidFill>
                <a:latin typeface="Franklin Gothic Book" panose="020B0502020104020203"/>
              </a:rPr>
              <a:t>Evapotranspiration</a:t>
            </a:r>
          </a:p>
          <a:p>
            <a:pPr>
              <a:buClr>
                <a:srgbClr val="1CADE4"/>
              </a:buClr>
            </a:pPr>
            <a:r>
              <a:rPr lang="en-US" dirty="0">
                <a:solidFill>
                  <a:prstClr val="black">
                    <a:lumMod val="75000"/>
                    <a:lumOff val="25000"/>
                  </a:prstClr>
                </a:solidFill>
                <a:latin typeface="Franklin Gothic Book" panose="020B0502020104020203"/>
              </a:rPr>
              <a:t>Moisture Deficit</a:t>
            </a:r>
          </a:p>
          <a:p>
            <a:pPr>
              <a:buClr>
                <a:srgbClr val="1CADE4"/>
              </a:buClr>
            </a:pPr>
            <a:r>
              <a:rPr lang="en-US" dirty="0">
                <a:solidFill>
                  <a:prstClr val="black">
                    <a:lumMod val="75000"/>
                    <a:lumOff val="25000"/>
                  </a:prstClr>
                </a:solidFill>
                <a:latin typeface="Franklin Gothic Book" panose="020B0502020104020203"/>
              </a:rPr>
              <a:t>Percolation Rate</a:t>
            </a:r>
          </a:p>
          <a:p>
            <a:pPr>
              <a:buClr>
                <a:srgbClr val="1CADE4"/>
              </a:buClr>
            </a:pPr>
            <a:r>
              <a:rPr lang="en-US" dirty="0">
                <a:solidFill>
                  <a:prstClr val="black">
                    <a:lumMod val="75000"/>
                    <a:lumOff val="25000"/>
                  </a:prstClr>
                </a:solidFill>
                <a:latin typeface="Franklin Gothic Book" panose="020B0502020104020203"/>
              </a:rPr>
              <a:t>Impervious Area</a:t>
            </a:r>
          </a:p>
          <a:p>
            <a:pPr>
              <a:buClr>
                <a:srgbClr val="1CADE4"/>
              </a:buClr>
            </a:pPr>
            <a:r>
              <a:rPr lang="en-US" dirty="0">
                <a:solidFill>
                  <a:prstClr val="black">
                    <a:lumMod val="75000"/>
                    <a:lumOff val="25000"/>
                  </a:prstClr>
                </a:solidFill>
                <a:latin typeface="Franklin Gothic Book" panose="020B0502020104020203"/>
              </a:rPr>
              <a:t>Crop Coefficient</a:t>
            </a:r>
          </a:p>
          <a:p>
            <a:pPr>
              <a:buClr>
                <a:srgbClr val="1CADE4"/>
              </a:buClr>
            </a:pPr>
            <a:r>
              <a:rPr lang="en-US" dirty="0">
                <a:solidFill>
                  <a:prstClr val="black">
                    <a:lumMod val="75000"/>
                    <a:lumOff val="25000"/>
                  </a:prstClr>
                </a:solidFill>
                <a:latin typeface="Franklin Gothic Book" panose="020B0502020104020203"/>
              </a:rPr>
              <a:t>Storage Capacity</a:t>
            </a:r>
          </a:p>
          <a:p>
            <a:pPr>
              <a:buClr>
                <a:srgbClr val="1CADE4"/>
              </a:buClr>
            </a:pPr>
            <a:r>
              <a:rPr lang="en-US" dirty="0">
                <a:solidFill>
                  <a:prstClr val="black">
                    <a:lumMod val="75000"/>
                    <a:lumOff val="25000"/>
                  </a:prstClr>
                </a:solidFill>
                <a:latin typeface="Franklin Gothic Book" panose="020B0502020104020203"/>
              </a:rPr>
              <a:t>Water Content</a:t>
            </a:r>
          </a:p>
          <a:p>
            <a:pPr>
              <a:buClr>
                <a:srgbClr val="1CADE4"/>
              </a:buClr>
            </a:pPr>
            <a:r>
              <a:rPr lang="en-US" dirty="0">
                <a:solidFill>
                  <a:prstClr val="black">
                    <a:lumMod val="75000"/>
                    <a:lumOff val="25000"/>
                  </a:prstClr>
                </a:solidFill>
                <a:latin typeface="Franklin Gothic Book" panose="020B0502020104020203"/>
              </a:rPr>
              <a:t>Water Potential</a:t>
            </a:r>
          </a:p>
        </p:txBody>
      </p:sp>
    </p:spTree>
    <p:extLst>
      <p:ext uri="{BB962C8B-B14F-4D97-AF65-F5344CB8AC3E}">
        <p14:creationId xmlns:p14="http://schemas.microsoft.com/office/powerpoint/2010/main" val="3316778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FE0A0-D06B-4487-8D57-D7A74B694354}"/>
              </a:ext>
            </a:extLst>
          </p:cNvPr>
          <p:cNvSpPr>
            <a:spLocks noGrp="1"/>
          </p:cNvSpPr>
          <p:nvPr>
            <p:ph type="title"/>
          </p:nvPr>
        </p:nvSpPr>
        <p:spPr/>
        <p:txBody>
          <a:bodyPr/>
          <a:lstStyle/>
          <a:p>
            <a:pPr algn="ctr"/>
            <a:r>
              <a:rPr lang="en-US" dirty="0"/>
              <a:t>Supported Data Products</a:t>
            </a:r>
          </a:p>
        </p:txBody>
      </p:sp>
      <p:pic>
        <p:nvPicPr>
          <p:cNvPr id="4" name="Picture 3">
            <a:extLst>
              <a:ext uri="{FF2B5EF4-FFF2-40B4-BE49-F238E27FC236}">
                <a16:creationId xmlns:a16="http://schemas.microsoft.com/office/drawing/2014/main" id="{7DA307CF-A87B-401E-979A-50589CFAC2B9}"/>
              </a:ext>
            </a:extLst>
          </p:cNvPr>
          <p:cNvPicPr>
            <a:picLocks noChangeAspect="1"/>
          </p:cNvPicPr>
          <p:nvPr/>
        </p:nvPicPr>
        <p:blipFill>
          <a:blip r:embed="rId2"/>
          <a:stretch>
            <a:fillRect/>
          </a:stretch>
        </p:blipFill>
        <p:spPr>
          <a:xfrm>
            <a:off x="569762" y="1536851"/>
            <a:ext cx="3367938" cy="4857755"/>
          </a:xfrm>
          <a:prstGeom prst="rect">
            <a:avLst/>
          </a:prstGeom>
          <a:ln>
            <a:solidFill>
              <a:schemeClr val="tx1"/>
            </a:solidFill>
          </a:ln>
        </p:spPr>
      </p:pic>
      <p:pic>
        <p:nvPicPr>
          <p:cNvPr id="5" name="Picture 4">
            <a:extLst>
              <a:ext uri="{FF2B5EF4-FFF2-40B4-BE49-F238E27FC236}">
                <a16:creationId xmlns:a16="http://schemas.microsoft.com/office/drawing/2014/main" id="{3E7BD7B3-A4BA-4604-AA84-F59C0E3AE0E8}"/>
              </a:ext>
            </a:extLst>
          </p:cNvPr>
          <p:cNvPicPr>
            <a:picLocks noChangeAspect="1"/>
          </p:cNvPicPr>
          <p:nvPr/>
        </p:nvPicPr>
        <p:blipFill>
          <a:blip r:embed="rId3"/>
          <a:stretch>
            <a:fillRect/>
          </a:stretch>
        </p:blipFill>
        <p:spPr>
          <a:xfrm>
            <a:off x="4503253" y="1987704"/>
            <a:ext cx="7096125" cy="3676650"/>
          </a:xfrm>
          <a:prstGeom prst="rect">
            <a:avLst/>
          </a:prstGeom>
          <a:ln>
            <a:solidFill>
              <a:schemeClr val="tx1"/>
            </a:solidFill>
          </a:ln>
        </p:spPr>
      </p:pic>
      <p:cxnSp>
        <p:nvCxnSpPr>
          <p:cNvPr id="6" name="Straight Arrow Connector 5">
            <a:extLst>
              <a:ext uri="{FF2B5EF4-FFF2-40B4-BE49-F238E27FC236}">
                <a16:creationId xmlns:a16="http://schemas.microsoft.com/office/drawing/2014/main" id="{9F96742B-B8D1-48C6-B4A0-EA305403497F}"/>
              </a:ext>
            </a:extLst>
          </p:cNvPr>
          <p:cNvCxnSpPr>
            <a:cxnSpLocks/>
          </p:cNvCxnSpPr>
          <p:nvPr/>
        </p:nvCxnSpPr>
        <p:spPr>
          <a:xfrm flipV="1">
            <a:off x="2579370" y="2112010"/>
            <a:ext cx="749300" cy="86360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7A031C3-E0C2-4FF8-8635-E80C75373D48}"/>
              </a:ext>
            </a:extLst>
          </p:cNvPr>
          <p:cNvCxnSpPr>
            <a:cxnSpLocks/>
          </p:cNvCxnSpPr>
          <p:nvPr/>
        </p:nvCxnSpPr>
        <p:spPr>
          <a:xfrm>
            <a:off x="3608070" y="2112010"/>
            <a:ext cx="895183" cy="30480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040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pPr algn="ctr"/>
            <a:r>
              <a:rPr lang="en-US" dirty="0" err="1"/>
              <a:t>Hec-MetVue</a:t>
            </a:r>
            <a:r>
              <a:rPr lang="en-US" dirty="0"/>
              <a:t> Interactive and Automated </a:t>
            </a:r>
            <a:br>
              <a:rPr lang="en-US" dirty="0"/>
            </a:br>
            <a:r>
              <a:rPr lang="en-US" dirty="0"/>
              <a:t>Data Processing</a:t>
            </a:r>
          </a:p>
        </p:txBody>
      </p:sp>
    </p:spTree>
    <p:extLst>
      <p:ext uri="{BB962C8B-B14F-4D97-AF65-F5344CB8AC3E}">
        <p14:creationId xmlns:p14="http://schemas.microsoft.com/office/powerpoint/2010/main" val="2217856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89EB8-545D-454B-9B26-AE0925A10449}"/>
              </a:ext>
            </a:extLst>
          </p:cNvPr>
          <p:cNvSpPr>
            <a:spLocks noGrp="1"/>
          </p:cNvSpPr>
          <p:nvPr>
            <p:ph type="title"/>
          </p:nvPr>
        </p:nvSpPr>
        <p:spPr/>
        <p:txBody>
          <a:bodyPr/>
          <a:lstStyle/>
          <a:p>
            <a:r>
              <a:rPr lang="en-US" dirty="0"/>
              <a:t>Combined Dynamic Time Window/Animation</a:t>
            </a:r>
          </a:p>
        </p:txBody>
      </p:sp>
      <p:pic>
        <p:nvPicPr>
          <p:cNvPr id="7" name="AnimationDemo">
            <a:hlinkClick r:id="" action="ppaction://media"/>
            <a:extLst>
              <a:ext uri="{FF2B5EF4-FFF2-40B4-BE49-F238E27FC236}">
                <a16:creationId xmlns:a16="http://schemas.microsoft.com/office/drawing/2014/main" id="{33C8C046-A1F7-2F95-FAA6-E6D171FF1C5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167066" y="1294150"/>
            <a:ext cx="9857868" cy="5268575"/>
          </a:xfrm>
          <a:prstGeom prst="rect">
            <a:avLst/>
          </a:prstGeom>
        </p:spPr>
      </p:pic>
    </p:spTree>
    <p:extLst>
      <p:ext uri="{BB962C8B-B14F-4D97-AF65-F5344CB8AC3E}">
        <p14:creationId xmlns:p14="http://schemas.microsoft.com/office/powerpoint/2010/main" val="2629437354"/>
      </p:ext>
    </p:extLst>
  </p:cSld>
  <p:clrMapOvr>
    <a:masterClrMapping/>
  </p:clrMapOvr>
  <mc:AlternateContent xmlns:mc="http://schemas.openxmlformats.org/markup-compatibility/2006" xmlns:p14="http://schemas.microsoft.com/office/powerpoint/2010/main">
    <mc:Choice Requires="p14">
      <p:transition spd="slow" p14:dur="2000" advTm="12046"/>
    </mc:Choice>
    <mc:Fallback xmlns="">
      <p:transition spd="slow" advTm="120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95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t>Quality Control of</a:t>
            </a:r>
            <a:br>
              <a:rPr lang="en-US"/>
            </a:br>
            <a:r>
              <a:rPr lang="en-US"/>
              <a:t>Interpolated Precipitation Grids</a:t>
            </a:r>
          </a:p>
        </p:txBody>
      </p:sp>
      <p:pic>
        <p:nvPicPr>
          <p:cNvPr id="5" name="Picture 4"/>
          <p:cNvPicPr>
            <a:picLocks noChangeAspect="1"/>
          </p:cNvPicPr>
          <p:nvPr/>
        </p:nvPicPr>
        <p:blipFill rotWithShape="1">
          <a:blip r:embed="rId2"/>
          <a:srcRect l="1145" t="11209" r="1157" b="2317"/>
          <a:stretch/>
        </p:blipFill>
        <p:spPr>
          <a:xfrm>
            <a:off x="996002" y="1139687"/>
            <a:ext cx="9726860" cy="5642340"/>
          </a:xfrm>
          <a:prstGeom prst="rect">
            <a:avLst/>
          </a:prstGeom>
        </p:spPr>
      </p:pic>
      <p:pic>
        <p:nvPicPr>
          <p:cNvPr id="6" name="Picture 5"/>
          <p:cNvPicPr>
            <a:picLocks noChangeAspect="1"/>
          </p:cNvPicPr>
          <p:nvPr/>
        </p:nvPicPr>
        <p:blipFill>
          <a:blip r:embed="rId3"/>
          <a:stretch>
            <a:fillRect/>
          </a:stretch>
        </p:blipFill>
        <p:spPr>
          <a:xfrm>
            <a:off x="5385305" y="3753857"/>
            <a:ext cx="2243666" cy="1524000"/>
          </a:xfrm>
          <a:prstGeom prst="rect">
            <a:avLst/>
          </a:prstGeom>
        </p:spPr>
      </p:pic>
      <p:sp>
        <p:nvSpPr>
          <p:cNvPr id="7" name="Freeform 6"/>
          <p:cNvSpPr/>
          <p:nvPr/>
        </p:nvSpPr>
        <p:spPr>
          <a:xfrm>
            <a:off x="4474233" y="1768414"/>
            <a:ext cx="2018581" cy="1947116"/>
          </a:xfrm>
          <a:custGeom>
            <a:avLst/>
            <a:gdLst>
              <a:gd name="connsiteX0" fmla="*/ 837188 w 2867407"/>
              <a:gd name="connsiteY0" fmla="*/ 1681179 h 2635781"/>
              <a:gd name="connsiteX1" fmla="*/ 944192 w 2867407"/>
              <a:gd name="connsiteY1" fmla="*/ 1875732 h 2635781"/>
              <a:gd name="connsiteX2" fmla="*/ 778822 w 2867407"/>
              <a:gd name="connsiteY2" fmla="*/ 2138379 h 2635781"/>
              <a:gd name="connsiteX3" fmla="*/ 730183 w 2867407"/>
              <a:gd name="connsiteY3" fmla="*/ 2430209 h 2635781"/>
              <a:gd name="connsiteX4" fmla="*/ 1138745 w 2867407"/>
              <a:gd name="connsiteY4" fmla="*/ 2634490 h 2635781"/>
              <a:gd name="connsiteX5" fmla="*/ 1206839 w 2867407"/>
              <a:gd name="connsiteY5" fmla="*/ 2517758 h 2635781"/>
              <a:gd name="connsiteX6" fmla="*/ 1644583 w 2867407"/>
              <a:gd name="connsiteY6" fmla="*/ 2527485 h 2635781"/>
              <a:gd name="connsiteX7" fmla="*/ 1985051 w 2867407"/>
              <a:gd name="connsiteY7" fmla="*/ 2488575 h 2635781"/>
              <a:gd name="connsiteX8" fmla="*/ 2150422 w 2867407"/>
              <a:gd name="connsiteY8" fmla="*/ 2099468 h 2635781"/>
              <a:gd name="connsiteX9" fmla="*/ 2461707 w 2867407"/>
              <a:gd name="connsiteY9" fmla="*/ 1827094 h 2635781"/>
              <a:gd name="connsiteX10" fmla="*/ 2802175 w 2867407"/>
              <a:gd name="connsiteY10" fmla="*/ 1437988 h 2635781"/>
              <a:gd name="connsiteX11" fmla="*/ 2792447 w 2867407"/>
              <a:gd name="connsiteY11" fmla="*/ 95571 h 2635781"/>
              <a:gd name="connsiteX12" fmla="*/ 2033690 w 2867407"/>
              <a:gd name="connsiteY12" fmla="*/ 105298 h 2635781"/>
              <a:gd name="connsiteX13" fmla="*/ 642634 w 2867407"/>
              <a:gd name="connsiteY13" fmla="*/ 76115 h 2635781"/>
              <a:gd name="connsiteX14" fmla="*/ 350805 w 2867407"/>
              <a:gd name="connsiteY14" fmla="*/ 134481 h 2635781"/>
              <a:gd name="connsiteX15" fmla="*/ 97886 w 2867407"/>
              <a:gd name="connsiteY15" fmla="*/ 786234 h 2635781"/>
              <a:gd name="connsiteX16" fmla="*/ 156251 w 2867407"/>
              <a:gd name="connsiteY16" fmla="*/ 1048881 h 2635781"/>
              <a:gd name="connsiteX17" fmla="*/ 609 w 2867407"/>
              <a:gd name="connsiteY17" fmla="*/ 1223979 h 2635781"/>
              <a:gd name="connsiteX18" fmla="*/ 224345 w 2867407"/>
              <a:gd name="connsiteY18" fmla="*/ 1399077 h 2635781"/>
              <a:gd name="connsiteX19" fmla="*/ 671817 w 2867407"/>
              <a:gd name="connsiteY19" fmla="*/ 1535264 h 2635781"/>
              <a:gd name="connsiteX20" fmla="*/ 837188 w 2867407"/>
              <a:gd name="connsiteY20" fmla="*/ 1681179 h 2635781"/>
              <a:gd name="connsiteX0" fmla="*/ 837188 w 2896500"/>
              <a:gd name="connsiteY0" fmla="*/ 1618474 h 2573076"/>
              <a:gd name="connsiteX1" fmla="*/ 944192 w 2896500"/>
              <a:gd name="connsiteY1" fmla="*/ 1813027 h 2573076"/>
              <a:gd name="connsiteX2" fmla="*/ 778822 w 2896500"/>
              <a:gd name="connsiteY2" fmla="*/ 2075674 h 2573076"/>
              <a:gd name="connsiteX3" fmla="*/ 730183 w 2896500"/>
              <a:gd name="connsiteY3" fmla="*/ 2367504 h 2573076"/>
              <a:gd name="connsiteX4" fmla="*/ 1138745 w 2896500"/>
              <a:gd name="connsiteY4" fmla="*/ 2571785 h 2573076"/>
              <a:gd name="connsiteX5" fmla="*/ 1206839 w 2896500"/>
              <a:gd name="connsiteY5" fmla="*/ 2455053 h 2573076"/>
              <a:gd name="connsiteX6" fmla="*/ 1644583 w 2896500"/>
              <a:gd name="connsiteY6" fmla="*/ 2464780 h 2573076"/>
              <a:gd name="connsiteX7" fmla="*/ 1985051 w 2896500"/>
              <a:gd name="connsiteY7" fmla="*/ 2425870 h 2573076"/>
              <a:gd name="connsiteX8" fmla="*/ 2150422 w 2896500"/>
              <a:gd name="connsiteY8" fmla="*/ 2036763 h 2573076"/>
              <a:gd name="connsiteX9" fmla="*/ 2461707 w 2896500"/>
              <a:gd name="connsiteY9" fmla="*/ 1764389 h 2573076"/>
              <a:gd name="connsiteX10" fmla="*/ 2802175 w 2896500"/>
              <a:gd name="connsiteY10" fmla="*/ 1375283 h 2573076"/>
              <a:gd name="connsiteX11" fmla="*/ 2792447 w 2896500"/>
              <a:gd name="connsiteY11" fmla="*/ 32866 h 2573076"/>
              <a:gd name="connsiteX12" fmla="*/ 2033690 w 2896500"/>
              <a:gd name="connsiteY12" fmla="*/ 42593 h 2573076"/>
              <a:gd name="connsiteX13" fmla="*/ 642634 w 2896500"/>
              <a:gd name="connsiteY13" fmla="*/ 13410 h 2573076"/>
              <a:gd name="connsiteX14" fmla="*/ 350805 w 2896500"/>
              <a:gd name="connsiteY14" fmla="*/ 71776 h 2573076"/>
              <a:gd name="connsiteX15" fmla="*/ 97886 w 2896500"/>
              <a:gd name="connsiteY15" fmla="*/ 723529 h 2573076"/>
              <a:gd name="connsiteX16" fmla="*/ 156251 w 2896500"/>
              <a:gd name="connsiteY16" fmla="*/ 986176 h 2573076"/>
              <a:gd name="connsiteX17" fmla="*/ 609 w 2896500"/>
              <a:gd name="connsiteY17" fmla="*/ 1161274 h 2573076"/>
              <a:gd name="connsiteX18" fmla="*/ 224345 w 2896500"/>
              <a:gd name="connsiteY18" fmla="*/ 1336372 h 2573076"/>
              <a:gd name="connsiteX19" fmla="*/ 671817 w 2896500"/>
              <a:gd name="connsiteY19" fmla="*/ 1472559 h 2573076"/>
              <a:gd name="connsiteX20" fmla="*/ 837188 w 2896500"/>
              <a:gd name="connsiteY20" fmla="*/ 1618474 h 2573076"/>
              <a:gd name="connsiteX0" fmla="*/ 837188 w 2831464"/>
              <a:gd name="connsiteY0" fmla="*/ 1676860 h 2631462"/>
              <a:gd name="connsiteX1" fmla="*/ 944192 w 2831464"/>
              <a:gd name="connsiteY1" fmla="*/ 1871413 h 2631462"/>
              <a:gd name="connsiteX2" fmla="*/ 778822 w 2831464"/>
              <a:gd name="connsiteY2" fmla="*/ 2134060 h 2631462"/>
              <a:gd name="connsiteX3" fmla="*/ 730183 w 2831464"/>
              <a:gd name="connsiteY3" fmla="*/ 2425890 h 2631462"/>
              <a:gd name="connsiteX4" fmla="*/ 1138745 w 2831464"/>
              <a:gd name="connsiteY4" fmla="*/ 2630171 h 2631462"/>
              <a:gd name="connsiteX5" fmla="*/ 1206839 w 2831464"/>
              <a:gd name="connsiteY5" fmla="*/ 2513439 h 2631462"/>
              <a:gd name="connsiteX6" fmla="*/ 1644583 w 2831464"/>
              <a:gd name="connsiteY6" fmla="*/ 2523166 h 2631462"/>
              <a:gd name="connsiteX7" fmla="*/ 1985051 w 2831464"/>
              <a:gd name="connsiteY7" fmla="*/ 2484256 h 2631462"/>
              <a:gd name="connsiteX8" fmla="*/ 2150422 w 2831464"/>
              <a:gd name="connsiteY8" fmla="*/ 2095149 h 2631462"/>
              <a:gd name="connsiteX9" fmla="*/ 2461707 w 2831464"/>
              <a:gd name="connsiteY9" fmla="*/ 1822775 h 2631462"/>
              <a:gd name="connsiteX10" fmla="*/ 2802175 w 2831464"/>
              <a:gd name="connsiteY10" fmla="*/ 1433669 h 2631462"/>
              <a:gd name="connsiteX11" fmla="*/ 2792447 w 2831464"/>
              <a:gd name="connsiteY11" fmla="*/ 91252 h 2631462"/>
              <a:gd name="connsiteX12" fmla="*/ 2033690 w 2831464"/>
              <a:gd name="connsiteY12" fmla="*/ 100979 h 2631462"/>
              <a:gd name="connsiteX13" fmla="*/ 642634 w 2831464"/>
              <a:gd name="connsiteY13" fmla="*/ 71796 h 2631462"/>
              <a:gd name="connsiteX14" fmla="*/ 350805 w 2831464"/>
              <a:gd name="connsiteY14" fmla="*/ 130162 h 2631462"/>
              <a:gd name="connsiteX15" fmla="*/ 97886 w 2831464"/>
              <a:gd name="connsiteY15" fmla="*/ 781915 h 2631462"/>
              <a:gd name="connsiteX16" fmla="*/ 156251 w 2831464"/>
              <a:gd name="connsiteY16" fmla="*/ 1044562 h 2631462"/>
              <a:gd name="connsiteX17" fmla="*/ 609 w 2831464"/>
              <a:gd name="connsiteY17" fmla="*/ 1219660 h 2631462"/>
              <a:gd name="connsiteX18" fmla="*/ 224345 w 2831464"/>
              <a:gd name="connsiteY18" fmla="*/ 1394758 h 2631462"/>
              <a:gd name="connsiteX19" fmla="*/ 671817 w 2831464"/>
              <a:gd name="connsiteY19" fmla="*/ 1530945 h 2631462"/>
              <a:gd name="connsiteX20" fmla="*/ 837188 w 2831464"/>
              <a:gd name="connsiteY20" fmla="*/ 1676860 h 2631462"/>
              <a:gd name="connsiteX0" fmla="*/ 837188 w 2867407"/>
              <a:gd name="connsiteY0" fmla="*/ 1618474 h 2573076"/>
              <a:gd name="connsiteX1" fmla="*/ 944192 w 2867407"/>
              <a:gd name="connsiteY1" fmla="*/ 1813027 h 2573076"/>
              <a:gd name="connsiteX2" fmla="*/ 778822 w 2867407"/>
              <a:gd name="connsiteY2" fmla="*/ 2075674 h 2573076"/>
              <a:gd name="connsiteX3" fmla="*/ 730183 w 2867407"/>
              <a:gd name="connsiteY3" fmla="*/ 2367504 h 2573076"/>
              <a:gd name="connsiteX4" fmla="*/ 1138745 w 2867407"/>
              <a:gd name="connsiteY4" fmla="*/ 2571785 h 2573076"/>
              <a:gd name="connsiteX5" fmla="*/ 1206839 w 2867407"/>
              <a:gd name="connsiteY5" fmla="*/ 2455053 h 2573076"/>
              <a:gd name="connsiteX6" fmla="*/ 1644583 w 2867407"/>
              <a:gd name="connsiteY6" fmla="*/ 2464780 h 2573076"/>
              <a:gd name="connsiteX7" fmla="*/ 1985051 w 2867407"/>
              <a:gd name="connsiteY7" fmla="*/ 2425870 h 2573076"/>
              <a:gd name="connsiteX8" fmla="*/ 2150422 w 2867407"/>
              <a:gd name="connsiteY8" fmla="*/ 2036763 h 2573076"/>
              <a:gd name="connsiteX9" fmla="*/ 2461707 w 2867407"/>
              <a:gd name="connsiteY9" fmla="*/ 1764389 h 2573076"/>
              <a:gd name="connsiteX10" fmla="*/ 2802175 w 2867407"/>
              <a:gd name="connsiteY10" fmla="*/ 1375283 h 2573076"/>
              <a:gd name="connsiteX11" fmla="*/ 2792447 w 2867407"/>
              <a:gd name="connsiteY11" fmla="*/ 32866 h 2573076"/>
              <a:gd name="connsiteX12" fmla="*/ 2033690 w 2867407"/>
              <a:gd name="connsiteY12" fmla="*/ 42593 h 2573076"/>
              <a:gd name="connsiteX13" fmla="*/ 642634 w 2867407"/>
              <a:gd name="connsiteY13" fmla="*/ 13410 h 2573076"/>
              <a:gd name="connsiteX14" fmla="*/ 350805 w 2867407"/>
              <a:gd name="connsiteY14" fmla="*/ 71776 h 2573076"/>
              <a:gd name="connsiteX15" fmla="*/ 97886 w 2867407"/>
              <a:gd name="connsiteY15" fmla="*/ 723529 h 2573076"/>
              <a:gd name="connsiteX16" fmla="*/ 156251 w 2867407"/>
              <a:gd name="connsiteY16" fmla="*/ 986176 h 2573076"/>
              <a:gd name="connsiteX17" fmla="*/ 609 w 2867407"/>
              <a:gd name="connsiteY17" fmla="*/ 1161274 h 2573076"/>
              <a:gd name="connsiteX18" fmla="*/ 224345 w 2867407"/>
              <a:gd name="connsiteY18" fmla="*/ 1336372 h 2573076"/>
              <a:gd name="connsiteX19" fmla="*/ 671817 w 2867407"/>
              <a:gd name="connsiteY19" fmla="*/ 1472559 h 2573076"/>
              <a:gd name="connsiteX20" fmla="*/ 837188 w 2867407"/>
              <a:gd name="connsiteY20" fmla="*/ 1618474 h 2573076"/>
              <a:gd name="connsiteX0" fmla="*/ 837188 w 2816896"/>
              <a:gd name="connsiteY0" fmla="*/ 1745992 h 2700594"/>
              <a:gd name="connsiteX1" fmla="*/ 944192 w 2816896"/>
              <a:gd name="connsiteY1" fmla="*/ 1940545 h 2700594"/>
              <a:gd name="connsiteX2" fmla="*/ 778822 w 2816896"/>
              <a:gd name="connsiteY2" fmla="*/ 2203192 h 2700594"/>
              <a:gd name="connsiteX3" fmla="*/ 730183 w 2816896"/>
              <a:gd name="connsiteY3" fmla="*/ 2495022 h 2700594"/>
              <a:gd name="connsiteX4" fmla="*/ 1138745 w 2816896"/>
              <a:gd name="connsiteY4" fmla="*/ 2699303 h 2700594"/>
              <a:gd name="connsiteX5" fmla="*/ 1206839 w 2816896"/>
              <a:gd name="connsiteY5" fmla="*/ 2582571 h 2700594"/>
              <a:gd name="connsiteX6" fmla="*/ 1644583 w 2816896"/>
              <a:gd name="connsiteY6" fmla="*/ 2592298 h 2700594"/>
              <a:gd name="connsiteX7" fmla="*/ 1985051 w 2816896"/>
              <a:gd name="connsiteY7" fmla="*/ 2553388 h 2700594"/>
              <a:gd name="connsiteX8" fmla="*/ 2150422 w 2816896"/>
              <a:gd name="connsiteY8" fmla="*/ 2164281 h 2700594"/>
              <a:gd name="connsiteX9" fmla="*/ 2461707 w 2816896"/>
              <a:gd name="connsiteY9" fmla="*/ 1891907 h 2700594"/>
              <a:gd name="connsiteX10" fmla="*/ 2802175 w 2816896"/>
              <a:gd name="connsiteY10" fmla="*/ 1502801 h 2700594"/>
              <a:gd name="connsiteX11" fmla="*/ 2792447 w 2816896"/>
              <a:gd name="connsiteY11" fmla="*/ 160384 h 2700594"/>
              <a:gd name="connsiteX12" fmla="*/ 2033690 w 2816896"/>
              <a:gd name="connsiteY12" fmla="*/ 170111 h 2700594"/>
              <a:gd name="connsiteX13" fmla="*/ 642634 w 2816896"/>
              <a:gd name="connsiteY13" fmla="*/ 140928 h 2700594"/>
              <a:gd name="connsiteX14" fmla="*/ 350805 w 2816896"/>
              <a:gd name="connsiteY14" fmla="*/ 199294 h 2700594"/>
              <a:gd name="connsiteX15" fmla="*/ 97886 w 2816896"/>
              <a:gd name="connsiteY15" fmla="*/ 851047 h 2700594"/>
              <a:gd name="connsiteX16" fmla="*/ 156251 w 2816896"/>
              <a:gd name="connsiteY16" fmla="*/ 1113694 h 2700594"/>
              <a:gd name="connsiteX17" fmla="*/ 609 w 2816896"/>
              <a:gd name="connsiteY17" fmla="*/ 1288792 h 2700594"/>
              <a:gd name="connsiteX18" fmla="*/ 224345 w 2816896"/>
              <a:gd name="connsiteY18" fmla="*/ 1463890 h 2700594"/>
              <a:gd name="connsiteX19" fmla="*/ 671817 w 2816896"/>
              <a:gd name="connsiteY19" fmla="*/ 1600077 h 2700594"/>
              <a:gd name="connsiteX20" fmla="*/ 837188 w 2816896"/>
              <a:gd name="connsiteY20" fmla="*/ 1745992 h 2700594"/>
              <a:gd name="connsiteX0" fmla="*/ 837188 w 2836999"/>
              <a:gd name="connsiteY0" fmla="*/ 1628792 h 2583394"/>
              <a:gd name="connsiteX1" fmla="*/ 944192 w 2836999"/>
              <a:gd name="connsiteY1" fmla="*/ 1823345 h 2583394"/>
              <a:gd name="connsiteX2" fmla="*/ 778822 w 2836999"/>
              <a:gd name="connsiteY2" fmla="*/ 2085992 h 2583394"/>
              <a:gd name="connsiteX3" fmla="*/ 730183 w 2836999"/>
              <a:gd name="connsiteY3" fmla="*/ 2377822 h 2583394"/>
              <a:gd name="connsiteX4" fmla="*/ 1138745 w 2836999"/>
              <a:gd name="connsiteY4" fmla="*/ 2582103 h 2583394"/>
              <a:gd name="connsiteX5" fmla="*/ 1206839 w 2836999"/>
              <a:gd name="connsiteY5" fmla="*/ 2465371 h 2583394"/>
              <a:gd name="connsiteX6" fmla="*/ 1644583 w 2836999"/>
              <a:gd name="connsiteY6" fmla="*/ 2475098 h 2583394"/>
              <a:gd name="connsiteX7" fmla="*/ 1985051 w 2836999"/>
              <a:gd name="connsiteY7" fmla="*/ 2436188 h 2583394"/>
              <a:gd name="connsiteX8" fmla="*/ 2150422 w 2836999"/>
              <a:gd name="connsiteY8" fmla="*/ 2047081 h 2583394"/>
              <a:gd name="connsiteX9" fmla="*/ 2461707 w 2836999"/>
              <a:gd name="connsiteY9" fmla="*/ 1774707 h 2583394"/>
              <a:gd name="connsiteX10" fmla="*/ 2802175 w 2836999"/>
              <a:gd name="connsiteY10" fmla="*/ 1385601 h 2583394"/>
              <a:gd name="connsiteX11" fmla="*/ 2753536 w 2836999"/>
              <a:gd name="connsiteY11" fmla="*/ 121004 h 2583394"/>
              <a:gd name="connsiteX12" fmla="*/ 2792447 w 2836999"/>
              <a:gd name="connsiteY12" fmla="*/ 43184 h 2583394"/>
              <a:gd name="connsiteX13" fmla="*/ 2033690 w 2836999"/>
              <a:gd name="connsiteY13" fmla="*/ 52911 h 2583394"/>
              <a:gd name="connsiteX14" fmla="*/ 642634 w 2836999"/>
              <a:gd name="connsiteY14" fmla="*/ 23728 h 2583394"/>
              <a:gd name="connsiteX15" fmla="*/ 350805 w 2836999"/>
              <a:gd name="connsiteY15" fmla="*/ 82094 h 2583394"/>
              <a:gd name="connsiteX16" fmla="*/ 97886 w 2836999"/>
              <a:gd name="connsiteY16" fmla="*/ 733847 h 2583394"/>
              <a:gd name="connsiteX17" fmla="*/ 156251 w 2836999"/>
              <a:gd name="connsiteY17" fmla="*/ 996494 h 2583394"/>
              <a:gd name="connsiteX18" fmla="*/ 609 w 2836999"/>
              <a:gd name="connsiteY18" fmla="*/ 1171592 h 2583394"/>
              <a:gd name="connsiteX19" fmla="*/ 224345 w 2836999"/>
              <a:gd name="connsiteY19" fmla="*/ 1346690 h 2583394"/>
              <a:gd name="connsiteX20" fmla="*/ 671817 w 2836999"/>
              <a:gd name="connsiteY20" fmla="*/ 1482877 h 2583394"/>
              <a:gd name="connsiteX21" fmla="*/ 837188 w 2836999"/>
              <a:gd name="connsiteY21" fmla="*/ 1628792 h 2583394"/>
              <a:gd name="connsiteX0" fmla="*/ 837188 w 2863146"/>
              <a:gd name="connsiteY0" fmla="*/ 1618474 h 2573076"/>
              <a:gd name="connsiteX1" fmla="*/ 944192 w 2863146"/>
              <a:gd name="connsiteY1" fmla="*/ 1813027 h 2573076"/>
              <a:gd name="connsiteX2" fmla="*/ 778822 w 2863146"/>
              <a:gd name="connsiteY2" fmla="*/ 2075674 h 2573076"/>
              <a:gd name="connsiteX3" fmla="*/ 730183 w 2863146"/>
              <a:gd name="connsiteY3" fmla="*/ 2367504 h 2573076"/>
              <a:gd name="connsiteX4" fmla="*/ 1138745 w 2863146"/>
              <a:gd name="connsiteY4" fmla="*/ 2571785 h 2573076"/>
              <a:gd name="connsiteX5" fmla="*/ 1206839 w 2863146"/>
              <a:gd name="connsiteY5" fmla="*/ 2455053 h 2573076"/>
              <a:gd name="connsiteX6" fmla="*/ 1644583 w 2863146"/>
              <a:gd name="connsiteY6" fmla="*/ 2464780 h 2573076"/>
              <a:gd name="connsiteX7" fmla="*/ 1985051 w 2863146"/>
              <a:gd name="connsiteY7" fmla="*/ 2425870 h 2573076"/>
              <a:gd name="connsiteX8" fmla="*/ 2150422 w 2863146"/>
              <a:gd name="connsiteY8" fmla="*/ 2036763 h 2573076"/>
              <a:gd name="connsiteX9" fmla="*/ 2461707 w 2863146"/>
              <a:gd name="connsiteY9" fmla="*/ 1764389 h 2573076"/>
              <a:gd name="connsiteX10" fmla="*/ 2802175 w 2863146"/>
              <a:gd name="connsiteY10" fmla="*/ 1375283 h 2573076"/>
              <a:gd name="connsiteX11" fmla="*/ 2831358 w 2863146"/>
              <a:gd name="connsiteY11" fmla="*/ 169052 h 2573076"/>
              <a:gd name="connsiteX12" fmla="*/ 2792447 w 2863146"/>
              <a:gd name="connsiteY12" fmla="*/ 32866 h 2573076"/>
              <a:gd name="connsiteX13" fmla="*/ 2033690 w 2863146"/>
              <a:gd name="connsiteY13" fmla="*/ 42593 h 2573076"/>
              <a:gd name="connsiteX14" fmla="*/ 642634 w 2863146"/>
              <a:gd name="connsiteY14" fmla="*/ 13410 h 2573076"/>
              <a:gd name="connsiteX15" fmla="*/ 350805 w 2863146"/>
              <a:gd name="connsiteY15" fmla="*/ 71776 h 2573076"/>
              <a:gd name="connsiteX16" fmla="*/ 97886 w 2863146"/>
              <a:gd name="connsiteY16" fmla="*/ 723529 h 2573076"/>
              <a:gd name="connsiteX17" fmla="*/ 156251 w 2863146"/>
              <a:gd name="connsiteY17" fmla="*/ 986176 h 2573076"/>
              <a:gd name="connsiteX18" fmla="*/ 609 w 2863146"/>
              <a:gd name="connsiteY18" fmla="*/ 1161274 h 2573076"/>
              <a:gd name="connsiteX19" fmla="*/ 224345 w 2863146"/>
              <a:gd name="connsiteY19" fmla="*/ 1336372 h 2573076"/>
              <a:gd name="connsiteX20" fmla="*/ 671817 w 2863146"/>
              <a:gd name="connsiteY20" fmla="*/ 1472559 h 2573076"/>
              <a:gd name="connsiteX21" fmla="*/ 837188 w 2863146"/>
              <a:gd name="connsiteY21" fmla="*/ 1618474 h 2573076"/>
              <a:gd name="connsiteX0" fmla="*/ 837188 w 2840481"/>
              <a:gd name="connsiteY0" fmla="*/ 1618474 h 2573076"/>
              <a:gd name="connsiteX1" fmla="*/ 944192 w 2840481"/>
              <a:gd name="connsiteY1" fmla="*/ 1813027 h 2573076"/>
              <a:gd name="connsiteX2" fmla="*/ 778822 w 2840481"/>
              <a:gd name="connsiteY2" fmla="*/ 2075674 h 2573076"/>
              <a:gd name="connsiteX3" fmla="*/ 730183 w 2840481"/>
              <a:gd name="connsiteY3" fmla="*/ 2367504 h 2573076"/>
              <a:gd name="connsiteX4" fmla="*/ 1138745 w 2840481"/>
              <a:gd name="connsiteY4" fmla="*/ 2571785 h 2573076"/>
              <a:gd name="connsiteX5" fmla="*/ 1206839 w 2840481"/>
              <a:gd name="connsiteY5" fmla="*/ 2455053 h 2573076"/>
              <a:gd name="connsiteX6" fmla="*/ 1644583 w 2840481"/>
              <a:gd name="connsiteY6" fmla="*/ 2464780 h 2573076"/>
              <a:gd name="connsiteX7" fmla="*/ 1985051 w 2840481"/>
              <a:gd name="connsiteY7" fmla="*/ 2425870 h 2573076"/>
              <a:gd name="connsiteX8" fmla="*/ 2150422 w 2840481"/>
              <a:gd name="connsiteY8" fmla="*/ 2036763 h 2573076"/>
              <a:gd name="connsiteX9" fmla="*/ 2461707 w 2840481"/>
              <a:gd name="connsiteY9" fmla="*/ 1764389 h 2573076"/>
              <a:gd name="connsiteX10" fmla="*/ 2802175 w 2840481"/>
              <a:gd name="connsiteY10" fmla="*/ 1375283 h 2573076"/>
              <a:gd name="connsiteX11" fmla="*/ 2831358 w 2840481"/>
              <a:gd name="connsiteY11" fmla="*/ 169052 h 2573076"/>
              <a:gd name="connsiteX12" fmla="*/ 2607621 w 2840481"/>
              <a:gd name="connsiteY12" fmla="*/ 62049 h 2573076"/>
              <a:gd name="connsiteX13" fmla="*/ 2033690 w 2840481"/>
              <a:gd name="connsiteY13" fmla="*/ 42593 h 2573076"/>
              <a:gd name="connsiteX14" fmla="*/ 642634 w 2840481"/>
              <a:gd name="connsiteY14" fmla="*/ 13410 h 2573076"/>
              <a:gd name="connsiteX15" fmla="*/ 350805 w 2840481"/>
              <a:gd name="connsiteY15" fmla="*/ 71776 h 2573076"/>
              <a:gd name="connsiteX16" fmla="*/ 97886 w 2840481"/>
              <a:gd name="connsiteY16" fmla="*/ 723529 h 2573076"/>
              <a:gd name="connsiteX17" fmla="*/ 156251 w 2840481"/>
              <a:gd name="connsiteY17" fmla="*/ 986176 h 2573076"/>
              <a:gd name="connsiteX18" fmla="*/ 609 w 2840481"/>
              <a:gd name="connsiteY18" fmla="*/ 1161274 h 2573076"/>
              <a:gd name="connsiteX19" fmla="*/ 224345 w 2840481"/>
              <a:gd name="connsiteY19" fmla="*/ 1336372 h 2573076"/>
              <a:gd name="connsiteX20" fmla="*/ 671817 w 2840481"/>
              <a:gd name="connsiteY20" fmla="*/ 1472559 h 2573076"/>
              <a:gd name="connsiteX21" fmla="*/ 837188 w 2840481"/>
              <a:gd name="connsiteY21" fmla="*/ 1618474 h 2573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840481" h="2573076">
                <a:moveTo>
                  <a:pt x="837188" y="1618474"/>
                </a:moveTo>
                <a:cubicBezTo>
                  <a:pt x="882584" y="1675219"/>
                  <a:pt x="953920" y="1736827"/>
                  <a:pt x="944192" y="1813027"/>
                </a:cubicBezTo>
                <a:cubicBezTo>
                  <a:pt x="934464" y="1889227"/>
                  <a:pt x="814490" y="1983261"/>
                  <a:pt x="778822" y="2075674"/>
                </a:cubicBezTo>
                <a:cubicBezTo>
                  <a:pt x="743154" y="2168087"/>
                  <a:pt x="670196" y="2284819"/>
                  <a:pt x="730183" y="2367504"/>
                </a:cubicBezTo>
                <a:cubicBezTo>
                  <a:pt x="790170" y="2450189"/>
                  <a:pt x="1059302" y="2557194"/>
                  <a:pt x="1138745" y="2571785"/>
                </a:cubicBezTo>
                <a:cubicBezTo>
                  <a:pt x="1218188" y="2586377"/>
                  <a:pt x="1122533" y="2472887"/>
                  <a:pt x="1206839" y="2455053"/>
                </a:cubicBezTo>
                <a:cubicBezTo>
                  <a:pt x="1291145" y="2437219"/>
                  <a:pt x="1514881" y="2469644"/>
                  <a:pt x="1644583" y="2464780"/>
                </a:cubicBezTo>
                <a:cubicBezTo>
                  <a:pt x="1774285" y="2459916"/>
                  <a:pt x="1900745" y="2497206"/>
                  <a:pt x="1985051" y="2425870"/>
                </a:cubicBezTo>
                <a:cubicBezTo>
                  <a:pt x="2069358" y="2354534"/>
                  <a:pt x="2070979" y="2147010"/>
                  <a:pt x="2150422" y="2036763"/>
                </a:cubicBezTo>
                <a:cubicBezTo>
                  <a:pt x="2229865" y="1926516"/>
                  <a:pt x="2353081" y="1874636"/>
                  <a:pt x="2461707" y="1764389"/>
                </a:cubicBezTo>
                <a:cubicBezTo>
                  <a:pt x="2570333" y="1654142"/>
                  <a:pt x="2740567" y="1641173"/>
                  <a:pt x="2802175" y="1375283"/>
                </a:cubicBezTo>
                <a:cubicBezTo>
                  <a:pt x="2863784" y="1109394"/>
                  <a:pt x="2832979" y="392788"/>
                  <a:pt x="2831358" y="169052"/>
                </a:cubicBezTo>
                <a:cubicBezTo>
                  <a:pt x="2829737" y="-54684"/>
                  <a:pt x="2740566" y="83125"/>
                  <a:pt x="2607621" y="62049"/>
                </a:cubicBezTo>
                <a:cubicBezTo>
                  <a:pt x="2474676" y="40973"/>
                  <a:pt x="2361188" y="50699"/>
                  <a:pt x="2033690" y="42593"/>
                </a:cubicBezTo>
                <a:lnTo>
                  <a:pt x="642634" y="13410"/>
                </a:lnTo>
                <a:cubicBezTo>
                  <a:pt x="362153" y="18274"/>
                  <a:pt x="441596" y="-46577"/>
                  <a:pt x="350805" y="71776"/>
                </a:cubicBezTo>
                <a:cubicBezTo>
                  <a:pt x="260014" y="190129"/>
                  <a:pt x="130312" y="571129"/>
                  <a:pt x="97886" y="723529"/>
                </a:cubicBezTo>
                <a:cubicBezTo>
                  <a:pt x="65460" y="875929"/>
                  <a:pt x="172464" y="913218"/>
                  <a:pt x="156251" y="986176"/>
                </a:cubicBezTo>
                <a:cubicBezTo>
                  <a:pt x="140038" y="1059133"/>
                  <a:pt x="-10740" y="1102908"/>
                  <a:pt x="609" y="1161274"/>
                </a:cubicBezTo>
                <a:cubicBezTo>
                  <a:pt x="11958" y="1219640"/>
                  <a:pt x="112477" y="1284491"/>
                  <a:pt x="224345" y="1336372"/>
                </a:cubicBezTo>
                <a:cubicBezTo>
                  <a:pt x="336213" y="1388253"/>
                  <a:pt x="564813" y="1423921"/>
                  <a:pt x="671817" y="1472559"/>
                </a:cubicBezTo>
                <a:cubicBezTo>
                  <a:pt x="778821" y="1521197"/>
                  <a:pt x="791792" y="1561729"/>
                  <a:pt x="837188" y="1618474"/>
                </a:cubicBezTo>
                <a:close/>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769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0"/>
            <a:ext cx="12192000" cy="822960"/>
          </a:xfrm>
        </p:spPr>
        <p:txBody>
          <a:bodyPr/>
          <a:lstStyle/>
          <a:p>
            <a:pPr algn="ctr"/>
            <a:r>
              <a:rPr lang="en-US" dirty="0"/>
              <a:t>Image Translation</a:t>
            </a:r>
          </a:p>
        </p:txBody>
      </p:sp>
      <p:pic>
        <p:nvPicPr>
          <p:cNvPr id="4" name="Picture 3">
            <a:extLst>
              <a:ext uri="{FF2B5EF4-FFF2-40B4-BE49-F238E27FC236}">
                <a16:creationId xmlns:a16="http://schemas.microsoft.com/office/drawing/2014/main" id="{F931FB1E-CD5D-4605-8430-619641C02F2A}"/>
              </a:ext>
            </a:extLst>
          </p:cNvPr>
          <p:cNvPicPr>
            <a:picLocks noChangeAspect="1"/>
          </p:cNvPicPr>
          <p:nvPr/>
        </p:nvPicPr>
        <p:blipFill rotWithShape="1">
          <a:blip r:embed="rId2"/>
          <a:srcRect l="36634" t="9446" r="32112"/>
          <a:stretch/>
        </p:blipFill>
        <p:spPr>
          <a:xfrm>
            <a:off x="3486261" y="204499"/>
            <a:ext cx="381000" cy="4139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2BF5B05F-061A-5F38-B703-1F2F51844210}"/>
              </a:ext>
            </a:extLst>
          </p:cNvPr>
          <p:cNvPicPr>
            <a:picLocks noChangeAspect="1"/>
          </p:cNvPicPr>
          <p:nvPr/>
        </p:nvPicPr>
        <p:blipFill>
          <a:blip r:embed="rId3"/>
          <a:stretch>
            <a:fillRect/>
          </a:stretch>
        </p:blipFill>
        <p:spPr>
          <a:xfrm>
            <a:off x="1715107" y="1027459"/>
            <a:ext cx="8761786" cy="5777476"/>
          </a:xfrm>
          <a:prstGeom prst="rect">
            <a:avLst/>
          </a:prstGeom>
        </p:spPr>
      </p:pic>
      <p:sp>
        <p:nvSpPr>
          <p:cNvPr id="9" name="TextBox 8">
            <a:extLst>
              <a:ext uri="{FF2B5EF4-FFF2-40B4-BE49-F238E27FC236}">
                <a16:creationId xmlns:a16="http://schemas.microsoft.com/office/drawing/2014/main" id="{5D531308-DB3A-2A9F-A85D-BFB13CE7AE37}"/>
              </a:ext>
            </a:extLst>
          </p:cNvPr>
          <p:cNvSpPr txBox="1"/>
          <p:nvPr/>
        </p:nvSpPr>
        <p:spPr>
          <a:xfrm>
            <a:off x="4387786" y="2390141"/>
            <a:ext cx="3645029" cy="276999"/>
          </a:xfrm>
          <a:prstGeom prst="rect">
            <a:avLst/>
          </a:prstGeom>
          <a:solidFill>
            <a:sysClr val="window" lastClr="FFFFFF">
              <a:alpha val="65000"/>
            </a:sysClr>
          </a:solidFill>
        </p:spPr>
        <p:txBody>
          <a:bodyPr wrap="square" rtlCol="0">
            <a:spAutoFit/>
          </a:bodyPr>
          <a:lstStyle/>
          <a:p>
            <a:pPr marL="0" marR="0" lvl="0" indent="0" algn="ctr" defTabSz="3429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Corbel"/>
                <a:cs typeface="Calibri"/>
              </a:rPr>
              <a:t>3-Day QPF issued on 2019.09.06-1800 GMT</a:t>
            </a:r>
          </a:p>
        </p:txBody>
      </p:sp>
    </p:spTree>
    <p:extLst>
      <p:ext uri="{BB962C8B-B14F-4D97-AF65-F5344CB8AC3E}">
        <p14:creationId xmlns:p14="http://schemas.microsoft.com/office/powerpoint/2010/main" val="3968742071"/>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3843515-FD8F-42D3-7565-5DA8B3806F52}"/>
              </a:ext>
            </a:extLst>
          </p:cNvPr>
          <p:cNvPicPr>
            <a:picLocks noChangeAspect="1"/>
          </p:cNvPicPr>
          <p:nvPr/>
        </p:nvPicPr>
        <p:blipFill>
          <a:blip r:embed="rId2"/>
          <a:stretch>
            <a:fillRect/>
          </a:stretch>
        </p:blipFill>
        <p:spPr>
          <a:xfrm>
            <a:off x="1715107" y="1027459"/>
            <a:ext cx="8761786" cy="5777476"/>
          </a:xfrm>
          <a:prstGeom prst="rect">
            <a:avLst/>
          </a:prstGeom>
        </p:spPr>
      </p:pic>
      <p:sp>
        <p:nvSpPr>
          <p:cNvPr id="8" name="Title 7"/>
          <p:cNvSpPr>
            <a:spLocks noGrp="1"/>
          </p:cNvSpPr>
          <p:nvPr>
            <p:ph type="title" idx="4294967295"/>
          </p:nvPr>
        </p:nvSpPr>
        <p:spPr>
          <a:xfrm>
            <a:off x="0" y="0"/>
            <a:ext cx="12192000" cy="822960"/>
          </a:xfrm>
        </p:spPr>
        <p:txBody>
          <a:bodyPr/>
          <a:lstStyle/>
          <a:p>
            <a:pPr algn="ctr"/>
            <a:r>
              <a:rPr lang="en-US" dirty="0"/>
              <a:t>Image Translation</a:t>
            </a:r>
          </a:p>
        </p:txBody>
      </p:sp>
      <p:pic>
        <p:nvPicPr>
          <p:cNvPr id="2" name="Picture 1">
            <a:extLst>
              <a:ext uri="{FF2B5EF4-FFF2-40B4-BE49-F238E27FC236}">
                <a16:creationId xmlns:a16="http://schemas.microsoft.com/office/drawing/2014/main" id="{A4BED197-8BA0-FC3B-6E17-1EB4B34C4E60}"/>
              </a:ext>
            </a:extLst>
          </p:cNvPr>
          <p:cNvPicPr>
            <a:picLocks noChangeAspect="1"/>
          </p:cNvPicPr>
          <p:nvPr/>
        </p:nvPicPr>
        <p:blipFill rotWithShape="1">
          <a:blip r:embed="rId3"/>
          <a:srcRect l="36634" t="9446" r="32112"/>
          <a:stretch/>
        </p:blipFill>
        <p:spPr>
          <a:xfrm>
            <a:off x="3486261" y="204499"/>
            <a:ext cx="381000" cy="4139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itle 8">
            <a:extLst>
              <a:ext uri="{FF2B5EF4-FFF2-40B4-BE49-F238E27FC236}">
                <a16:creationId xmlns:a16="http://schemas.microsoft.com/office/drawing/2014/main" id="{243D5658-F4FA-81AB-55CE-F10D901FEEC0}"/>
              </a:ext>
            </a:extLst>
          </p:cNvPr>
          <p:cNvSpPr txBox="1">
            <a:spLocks/>
          </p:cNvSpPr>
          <p:nvPr/>
        </p:nvSpPr>
        <p:spPr>
          <a:xfrm>
            <a:off x="5345906" y="1813561"/>
            <a:ext cx="1500188" cy="510129"/>
          </a:xfrm>
          <a:prstGeom prst="rect">
            <a:avLst/>
          </a:prstGeom>
        </p:spPr>
        <p:txBody>
          <a:bodyPr>
            <a:normAutofit fontScale="97500"/>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en-US" sz="2700">
                <a:solidFill>
                  <a:srgbClr val="0000FF"/>
                </a:solidFill>
                <a:latin typeface="Tw Cen MT"/>
              </a:rPr>
              <a:t>What if?</a:t>
            </a:r>
          </a:p>
        </p:txBody>
      </p:sp>
      <p:sp>
        <p:nvSpPr>
          <p:cNvPr id="10" name="TextBox 9">
            <a:extLst>
              <a:ext uri="{FF2B5EF4-FFF2-40B4-BE49-F238E27FC236}">
                <a16:creationId xmlns:a16="http://schemas.microsoft.com/office/drawing/2014/main" id="{85DFD54D-67F4-5783-2704-BFD8C4439780}"/>
              </a:ext>
            </a:extLst>
          </p:cNvPr>
          <p:cNvSpPr txBox="1"/>
          <p:nvPr/>
        </p:nvSpPr>
        <p:spPr>
          <a:xfrm>
            <a:off x="3638550" y="2215752"/>
            <a:ext cx="4914900" cy="461665"/>
          </a:xfrm>
          <a:prstGeom prst="rect">
            <a:avLst/>
          </a:prstGeom>
          <a:solidFill>
            <a:sysClr val="window" lastClr="FFFFFF">
              <a:alpha val="65000"/>
            </a:sysClr>
          </a:solidFill>
        </p:spPr>
        <p:txBody>
          <a:bodyPr wrap="square" rtlCol="0">
            <a:spAutoFit/>
          </a:bodyPr>
          <a:lstStyle/>
          <a:p>
            <a:pPr marL="0" marR="0" lvl="0" indent="0" algn="ctr" defTabSz="3429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Tw Cen MT"/>
              </a:rPr>
              <a:t>3-Day QPF issued on 2019.09.06-1800 GMT</a:t>
            </a:r>
          </a:p>
          <a:p>
            <a:pPr marL="0" marR="0" lvl="0" indent="0" algn="ctr" defTabSz="3429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Tw Cen MT"/>
              </a:rPr>
              <a:t>(Translated over area of interest to prepare for potential consequences)</a:t>
            </a:r>
          </a:p>
        </p:txBody>
      </p:sp>
    </p:spTree>
    <p:extLst>
      <p:ext uri="{BB962C8B-B14F-4D97-AF65-F5344CB8AC3E}">
        <p14:creationId xmlns:p14="http://schemas.microsoft.com/office/powerpoint/2010/main" val="795168116"/>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pPr algn="ctr"/>
            <a:r>
              <a:rPr lang="en-US" dirty="0"/>
              <a:t>Basin Average Comparison</a:t>
            </a:r>
            <a:br>
              <a:rPr lang="en-US" dirty="0"/>
            </a:br>
            <a:r>
              <a:rPr lang="en-US" dirty="0"/>
              <a:t>Quantitative Forecast Precipitation (QPF)</a:t>
            </a:r>
          </a:p>
        </p:txBody>
      </p:sp>
      <p:pic>
        <p:nvPicPr>
          <p:cNvPr id="2" name="Picture 1">
            <a:extLst>
              <a:ext uri="{FF2B5EF4-FFF2-40B4-BE49-F238E27FC236}">
                <a16:creationId xmlns:a16="http://schemas.microsoft.com/office/drawing/2014/main" id="{83E3E9D4-8E8A-555B-A6D7-5971F41899C1}"/>
              </a:ext>
            </a:extLst>
          </p:cNvPr>
          <p:cNvPicPr>
            <a:picLocks noChangeAspect="1"/>
          </p:cNvPicPr>
          <p:nvPr/>
        </p:nvPicPr>
        <p:blipFill>
          <a:blip r:embed="rId2"/>
          <a:stretch>
            <a:fillRect/>
          </a:stretch>
        </p:blipFill>
        <p:spPr>
          <a:xfrm>
            <a:off x="1583821" y="1272555"/>
            <a:ext cx="9144000" cy="5371801"/>
          </a:xfrm>
          <a:prstGeom prst="rect">
            <a:avLst/>
          </a:prstGeom>
        </p:spPr>
      </p:pic>
      <p:sp>
        <p:nvSpPr>
          <p:cNvPr id="3" name="TextBox 2">
            <a:extLst>
              <a:ext uri="{FF2B5EF4-FFF2-40B4-BE49-F238E27FC236}">
                <a16:creationId xmlns:a16="http://schemas.microsoft.com/office/drawing/2014/main" id="{DA62D788-3A62-4113-62E0-79F987505DCF}"/>
              </a:ext>
            </a:extLst>
          </p:cNvPr>
          <p:cNvSpPr txBox="1"/>
          <p:nvPr/>
        </p:nvSpPr>
        <p:spPr>
          <a:xfrm>
            <a:off x="3243016" y="2266832"/>
            <a:ext cx="1393722" cy="376084"/>
          </a:xfrm>
          <a:prstGeom prst="rect">
            <a:avLst/>
          </a:prstGeom>
          <a:noFill/>
        </p:spPr>
        <p:txBody>
          <a:bodyPr wrap="square" rtlCol="0">
            <a:spAutoFit/>
          </a:bodyPr>
          <a:lstStyle/>
          <a:p>
            <a:r>
              <a:rPr lang="en-US">
                <a:solidFill>
                  <a:srgbClr val="0000FF"/>
                </a:solidFill>
                <a:latin typeface="Tw Cen MT"/>
              </a:rPr>
              <a:t>NDFD QPF</a:t>
            </a:r>
          </a:p>
        </p:txBody>
      </p:sp>
      <p:sp>
        <p:nvSpPr>
          <p:cNvPr id="10" name="TextBox 9">
            <a:extLst>
              <a:ext uri="{FF2B5EF4-FFF2-40B4-BE49-F238E27FC236}">
                <a16:creationId xmlns:a16="http://schemas.microsoft.com/office/drawing/2014/main" id="{3D2186DA-B7AA-CBB7-E3D9-092DF5DB8C5E}"/>
              </a:ext>
            </a:extLst>
          </p:cNvPr>
          <p:cNvSpPr txBox="1"/>
          <p:nvPr/>
        </p:nvSpPr>
        <p:spPr>
          <a:xfrm>
            <a:off x="6979278" y="2264375"/>
            <a:ext cx="1393722" cy="376084"/>
          </a:xfrm>
          <a:prstGeom prst="rect">
            <a:avLst/>
          </a:prstGeom>
          <a:noFill/>
        </p:spPr>
        <p:txBody>
          <a:bodyPr wrap="square" rtlCol="0">
            <a:spAutoFit/>
          </a:bodyPr>
          <a:lstStyle/>
          <a:p>
            <a:r>
              <a:rPr lang="en-US">
                <a:solidFill>
                  <a:srgbClr val="0000FF"/>
                </a:solidFill>
                <a:latin typeface="Tw Cen MT"/>
              </a:rPr>
              <a:t>NCEP QPF</a:t>
            </a:r>
          </a:p>
        </p:txBody>
      </p:sp>
      <p:sp>
        <p:nvSpPr>
          <p:cNvPr id="11" name="TextBox 10">
            <a:extLst>
              <a:ext uri="{FF2B5EF4-FFF2-40B4-BE49-F238E27FC236}">
                <a16:creationId xmlns:a16="http://schemas.microsoft.com/office/drawing/2014/main" id="{F900DC90-DE9F-D4C9-117B-1814D3DCF6EC}"/>
              </a:ext>
            </a:extLst>
          </p:cNvPr>
          <p:cNvSpPr txBox="1"/>
          <p:nvPr/>
        </p:nvSpPr>
        <p:spPr>
          <a:xfrm>
            <a:off x="3243017" y="2496401"/>
            <a:ext cx="3906895" cy="492443"/>
          </a:xfrm>
          <a:prstGeom prst="rect">
            <a:avLst/>
          </a:prstGeom>
          <a:noFill/>
        </p:spPr>
        <p:txBody>
          <a:bodyPr wrap="square" rtlCol="0">
            <a:spAutoFit/>
          </a:bodyPr>
          <a:lstStyle/>
          <a:p>
            <a:r>
              <a:rPr lang="en-US" sz="1300" u="sng">
                <a:solidFill>
                  <a:srgbClr val="0000FF"/>
                </a:solidFill>
                <a:latin typeface="Tw Cen MT"/>
              </a:rPr>
              <a:t>http://www.nws.noaa.gov/ndfd/anonymous_ftp.htm</a:t>
            </a:r>
            <a:endParaRPr lang="en-US" sz="1300" u="sng">
              <a:solidFill>
                <a:srgbClr val="0000FF"/>
              </a:solidFill>
              <a:latin typeface="Tw Cen MT"/>
              <a:hlinkClick r:id="rId3"/>
            </a:endParaRPr>
          </a:p>
          <a:p>
            <a:endParaRPr lang="en-US" sz="1300" u="sng">
              <a:solidFill>
                <a:srgbClr val="0000FF"/>
              </a:solidFill>
              <a:latin typeface="Tw Cen MT"/>
            </a:endParaRPr>
          </a:p>
        </p:txBody>
      </p:sp>
      <p:sp>
        <p:nvSpPr>
          <p:cNvPr id="12" name="TextBox 11">
            <a:extLst>
              <a:ext uri="{FF2B5EF4-FFF2-40B4-BE49-F238E27FC236}">
                <a16:creationId xmlns:a16="http://schemas.microsoft.com/office/drawing/2014/main" id="{3107B71A-FB3B-D57F-B26A-B9A8E491C688}"/>
              </a:ext>
            </a:extLst>
          </p:cNvPr>
          <p:cNvSpPr txBox="1"/>
          <p:nvPr/>
        </p:nvSpPr>
        <p:spPr>
          <a:xfrm>
            <a:off x="6550649" y="2496400"/>
            <a:ext cx="3565629" cy="292388"/>
          </a:xfrm>
          <a:prstGeom prst="rect">
            <a:avLst/>
          </a:prstGeom>
          <a:noFill/>
        </p:spPr>
        <p:txBody>
          <a:bodyPr wrap="square" rtlCol="0">
            <a:spAutoFit/>
          </a:bodyPr>
          <a:lstStyle/>
          <a:p>
            <a:pPr lvl="1"/>
            <a:r>
              <a:rPr lang="en-US" sz="1300" u="sng">
                <a:solidFill>
                  <a:srgbClr val="0000FF"/>
                </a:solidFill>
                <a:latin typeface="Tw Cen MT"/>
              </a:rPr>
              <a:t>ftp://ftp.hpc.ncep.noaa.gov/5km_qpf/</a:t>
            </a:r>
          </a:p>
        </p:txBody>
      </p:sp>
      <p:pic>
        <p:nvPicPr>
          <p:cNvPr id="13" name="Picture 12">
            <a:extLst>
              <a:ext uri="{FF2B5EF4-FFF2-40B4-BE49-F238E27FC236}">
                <a16:creationId xmlns:a16="http://schemas.microsoft.com/office/drawing/2014/main" id="{B0125E8D-F85F-CE40-E9A6-4C343A4DCDCB}"/>
              </a:ext>
            </a:extLst>
          </p:cNvPr>
          <p:cNvPicPr>
            <a:picLocks noChangeAspect="1"/>
          </p:cNvPicPr>
          <p:nvPr/>
        </p:nvPicPr>
        <p:blipFill>
          <a:blip r:embed="rId4"/>
          <a:stretch>
            <a:fillRect/>
          </a:stretch>
        </p:blipFill>
        <p:spPr>
          <a:xfrm>
            <a:off x="6354109" y="2823350"/>
            <a:ext cx="1142215" cy="960942"/>
          </a:xfrm>
          <a:prstGeom prst="rect">
            <a:avLst/>
          </a:prstGeom>
        </p:spPr>
      </p:pic>
      <p:pic>
        <p:nvPicPr>
          <p:cNvPr id="14" name="Picture 13">
            <a:extLst>
              <a:ext uri="{FF2B5EF4-FFF2-40B4-BE49-F238E27FC236}">
                <a16:creationId xmlns:a16="http://schemas.microsoft.com/office/drawing/2014/main" id="{841D558C-71AA-F6D4-E2FE-C8CD420864A2}"/>
              </a:ext>
            </a:extLst>
          </p:cNvPr>
          <p:cNvPicPr>
            <a:picLocks noChangeAspect="1"/>
          </p:cNvPicPr>
          <p:nvPr/>
        </p:nvPicPr>
        <p:blipFill>
          <a:blip r:embed="rId5"/>
          <a:stretch>
            <a:fillRect/>
          </a:stretch>
        </p:blipFill>
        <p:spPr>
          <a:xfrm>
            <a:off x="6354109" y="3807453"/>
            <a:ext cx="1142215" cy="960942"/>
          </a:xfrm>
          <a:prstGeom prst="rect">
            <a:avLst/>
          </a:prstGeom>
        </p:spPr>
      </p:pic>
      <p:pic>
        <p:nvPicPr>
          <p:cNvPr id="15" name="Picture 14">
            <a:extLst>
              <a:ext uri="{FF2B5EF4-FFF2-40B4-BE49-F238E27FC236}">
                <a16:creationId xmlns:a16="http://schemas.microsoft.com/office/drawing/2014/main" id="{9B821F30-1BCF-A965-2974-A9CC4472CDDB}"/>
              </a:ext>
            </a:extLst>
          </p:cNvPr>
          <p:cNvPicPr>
            <a:picLocks noChangeAspect="1"/>
          </p:cNvPicPr>
          <p:nvPr/>
        </p:nvPicPr>
        <p:blipFill>
          <a:blip r:embed="rId6"/>
          <a:stretch>
            <a:fillRect/>
          </a:stretch>
        </p:blipFill>
        <p:spPr>
          <a:xfrm>
            <a:off x="6356586" y="4885176"/>
            <a:ext cx="1142214" cy="960941"/>
          </a:xfrm>
          <a:prstGeom prst="rect">
            <a:avLst/>
          </a:prstGeom>
        </p:spPr>
      </p:pic>
      <p:pic>
        <p:nvPicPr>
          <p:cNvPr id="16" name="Picture 15">
            <a:extLst>
              <a:ext uri="{FF2B5EF4-FFF2-40B4-BE49-F238E27FC236}">
                <a16:creationId xmlns:a16="http://schemas.microsoft.com/office/drawing/2014/main" id="{D24300D4-B41E-FA8C-ED12-0E229F671A15}"/>
              </a:ext>
            </a:extLst>
          </p:cNvPr>
          <p:cNvPicPr>
            <a:picLocks noChangeAspect="1"/>
          </p:cNvPicPr>
          <p:nvPr/>
        </p:nvPicPr>
        <p:blipFill>
          <a:blip r:embed="rId7"/>
          <a:stretch>
            <a:fillRect/>
          </a:stretch>
        </p:blipFill>
        <p:spPr>
          <a:xfrm>
            <a:off x="6354108" y="5861544"/>
            <a:ext cx="1142214" cy="960941"/>
          </a:xfrm>
          <a:prstGeom prst="rect">
            <a:avLst/>
          </a:prstGeom>
        </p:spPr>
      </p:pic>
      <p:cxnSp>
        <p:nvCxnSpPr>
          <p:cNvPr id="17" name="Straight Arrow Connector 16">
            <a:extLst>
              <a:ext uri="{FF2B5EF4-FFF2-40B4-BE49-F238E27FC236}">
                <a16:creationId xmlns:a16="http://schemas.microsoft.com/office/drawing/2014/main" id="{307BB746-5606-D158-B5D0-C6BD14809891}"/>
              </a:ext>
            </a:extLst>
          </p:cNvPr>
          <p:cNvCxnSpPr/>
          <p:nvPr/>
        </p:nvCxnSpPr>
        <p:spPr>
          <a:xfrm flipH="1" flipV="1">
            <a:off x="7142537" y="3177592"/>
            <a:ext cx="730124" cy="224735"/>
          </a:xfrm>
          <a:prstGeom prst="straightConnector1">
            <a:avLst/>
          </a:prstGeom>
          <a:noFill/>
          <a:ln w="19050" cap="flat" cmpd="sng" algn="ctr">
            <a:solidFill>
              <a:srgbClr val="53548A"/>
            </a:solidFill>
            <a:prstDash val="solid"/>
            <a:tailEnd type="triangle"/>
          </a:ln>
          <a:effectLst>
            <a:outerShdw blurRad="38100" dist="30000" dir="5400000" rotWithShape="0">
              <a:srgbClr val="000000">
                <a:alpha val="45000"/>
              </a:srgbClr>
            </a:outerShdw>
          </a:effectLst>
        </p:spPr>
      </p:cxnSp>
      <p:cxnSp>
        <p:nvCxnSpPr>
          <p:cNvPr id="18" name="Straight Arrow Connector 17">
            <a:extLst>
              <a:ext uri="{FF2B5EF4-FFF2-40B4-BE49-F238E27FC236}">
                <a16:creationId xmlns:a16="http://schemas.microsoft.com/office/drawing/2014/main" id="{2D05BFDE-AF20-36B1-E8CE-FEAF1D654A03}"/>
              </a:ext>
            </a:extLst>
          </p:cNvPr>
          <p:cNvCxnSpPr/>
          <p:nvPr/>
        </p:nvCxnSpPr>
        <p:spPr>
          <a:xfrm flipV="1">
            <a:off x="4235320" y="3246865"/>
            <a:ext cx="2399824" cy="148925"/>
          </a:xfrm>
          <a:prstGeom prst="straightConnector1">
            <a:avLst/>
          </a:prstGeom>
          <a:noFill/>
          <a:ln w="19050" cap="flat" cmpd="sng" algn="ctr">
            <a:solidFill>
              <a:srgbClr val="00B0F0"/>
            </a:solidFill>
            <a:prstDash val="solid"/>
            <a:tailEnd type="triangle"/>
          </a:ln>
          <a:effectLst>
            <a:outerShdw blurRad="38100" dist="30000" dir="5400000" rotWithShape="0">
              <a:srgbClr val="000000">
                <a:alpha val="45000"/>
              </a:srgbClr>
            </a:outerShdw>
          </a:effectLst>
        </p:spPr>
      </p:cxnSp>
      <p:cxnSp>
        <p:nvCxnSpPr>
          <p:cNvPr id="19" name="Straight Arrow Connector 18">
            <a:extLst>
              <a:ext uri="{FF2B5EF4-FFF2-40B4-BE49-F238E27FC236}">
                <a16:creationId xmlns:a16="http://schemas.microsoft.com/office/drawing/2014/main" id="{FCE8BCFD-F1EB-55AF-EC5E-96FEC26389E0}"/>
              </a:ext>
            </a:extLst>
          </p:cNvPr>
          <p:cNvCxnSpPr>
            <a:cxnSpLocks/>
          </p:cNvCxnSpPr>
          <p:nvPr/>
        </p:nvCxnSpPr>
        <p:spPr>
          <a:xfrm>
            <a:off x="4100850" y="3881376"/>
            <a:ext cx="2449799" cy="1275756"/>
          </a:xfrm>
          <a:prstGeom prst="straightConnector1">
            <a:avLst/>
          </a:prstGeom>
          <a:noFill/>
          <a:ln w="19050" cap="flat" cmpd="sng" algn="ctr">
            <a:solidFill>
              <a:srgbClr val="00B0F0"/>
            </a:solidFill>
            <a:prstDash val="solid"/>
            <a:tailEnd type="triangle"/>
          </a:ln>
          <a:effectLst>
            <a:outerShdw blurRad="38100" dist="30000" dir="5400000" rotWithShape="0">
              <a:srgbClr val="000000">
                <a:alpha val="45000"/>
              </a:srgbClr>
            </a:outerShdw>
          </a:effectLst>
        </p:spPr>
      </p:cxnSp>
      <p:cxnSp>
        <p:nvCxnSpPr>
          <p:cNvPr id="20" name="Straight Arrow Connector 19">
            <a:extLst>
              <a:ext uri="{FF2B5EF4-FFF2-40B4-BE49-F238E27FC236}">
                <a16:creationId xmlns:a16="http://schemas.microsoft.com/office/drawing/2014/main" id="{6C50E580-2AA1-8837-CD8D-32F81A5BD33C}"/>
              </a:ext>
            </a:extLst>
          </p:cNvPr>
          <p:cNvCxnSpPr>
            <a:cxnSpLocks/>
          </p:cNvCxnSpPr>
          <p:nvPr/>
        </p:nvCxnSpPr>
        <p:spPr>
          <a:xfrm flipH="1">
            <a:off x="7080651" y="3910325"/>
            <a:ext cx="754562" cy="1586697"/>
          </a:xfrm>
          <a:prstGeom prst="straightConnector1">
            <a:avLst/>
          </a:prstGeom>
          <a:noFill/>
          <a:ln w="19050" cap="flat" cmpd="sng" algn="ctr">
            <a:solidFill>
              <a:srgbClr val="53548A"/>
            </a:solidFill>
            <a:prstDash val="solid"/>
            <a:tailEnd type="triangle"/>
          </a:ln>
          <a:effectLst>
            <a:outerShdw blurRad="38100" dist="30000" dir="5400000" rotWithShape="0">
              <a:srgbClr val="000000">
                <a:alpha val="45000"/>
              </a:srgbClr>
            </a:outerShdw>
          </a:effectLst>
        </p:spPr>
      </p:cxnSp>
    </p:spTree>
    <p:extLst>
      <p:ext uri="{BB962C8B-B14F-4D97-AF65-F5344CB8AC3E}">
        <p14:creationId xmlns:p14="http://schemas.microsoft.com/office/powerpoint/2010/main" val="133999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890E76-C396-BB97-FBB4-DF5F3BD98B7C}"/>
              </a:ext>
            </a:extLst>
          </p:cNvPr>
          <p:cNvSpPr>
            <a:spLocks noGrp="1"/>
          </p:cNvSpPr>
          <p:nvPr>
            <p:ph type="title"/>
          </p:nvPr>
        </p:nvSpPr>
        <p:spPr/>
        <p:txBody>
          <a:bodyPr/>
          <a:lstStyle/>
          <a:p>
            <a:r>
              <a:rPr lang="en-US" dirty="0"/>
              <a:t>Ad Hoc Time Series Plotting</a:t>
            </a:r>
          </a:p>
        </p:txBody>
      </p:sp>
      <p:pic>
        <p:nvPicPr>
          <p:cNvPr id="9" name="Picture 8" descr="Map&#10;&#10;Description automatically generated">
            <a:extLst>
              <a:ext uri="{FF2B5EF4-FFF2-40B4-BE49-F238E27FC236}">
                <a16:creationId xmlns:a16="http://schemas.microsoft.com/office/drawing/2014/main" id="{F09DB5AC-AC81-3016-4C36-3FEE556EBAFC}"/>
              </a:ext>
            </a:extLst>
          </p:cNvPr>
          <p:cNvPicPr>
            <a:picLocks noChangeAspect="1"/>
          </p:cNvPicPr>
          <p:nvPr/>
        </p:nvPicPr>
        <p:blipFill>
          <a:blip r:embed="rId2"/>
          <a:stretch>
            <a:fillRect/>
          </a:stretch>
        </p:blipFill>
        <p:spPr>
          <a:xfrm>
            <a:off x="11006919" y="74390"/>
            <a:ext cx="1130490" cy="919063"/>
          </a:xfrm>
          <a:prstGeom prst="rect">
            <a:avLst/>
          </a:prstGeom>
        </p:spPr>
      </p:pic>
      <p:grpSp>
        <p:nvGrpSpPr>
          <p:cNvPr id="12" name="Group 11">
            <a:extLst>
              <a:ext uri="{FF2B5EF4-FFF2-40B4-BE49-F238E27FC236}">
                <a16:creationId xmlns:a16="http://schemas.microsoft.com/office/drawing/2014/main" id="{18BE9571-0C91-F85E-4548-D06E4891DB63}"/>
              </a:ext>
            </a:extLst>
          </p:cNvPr>
          <p:cNvGrpSpPr/>
          <p:nvPr/>
        </p:nvGrpSpPr>
        <p:grpSpPr>
          <a:xfrm>
            <a:off x="186999" y="1317052"/>
            <a:ext cx="11818001" cy="5411967"/>
            <a:chOff x="186999" y="1317052"/>
            <a:chExt cx="11818001" cy="5411967"/>
          </a:xfrm>
        </p:grpSpPr>
        <p:pic>
          <p:nvPicPr>
            <p:cNvPr id="2050" name="Picture 2">
              <a:extLst>
                <a:ext uri="{FF2B5EF4-FFF2-40B4-BE49-F238E27FC236}">
                  <a16:creationId xmlns:a16="http://schemas.microsoft.com/office/drawing/2014/main" id="{7FDC234A-7477-D8B5-90B0-23871E56FF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999" y="1317052"/>
              <a:ext cx="11818001" cy="5411967"/>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0E401936-D39B-EEAB-AC08-EAE436907F6E}"/>
                </a:ext>
              </a:extLst>
            </p:cNvPr>
            <p:cNvSpPr/>
            <p:nvPr/>
          </p:nvSpPr>
          <p:spPr>
            <a:xfrm>
              <a:off x="7621244" y="4777273"/>
              <a:ext cx="123163" cy="123165"/>
            </a:xfrm>
            <a:prstGeom prst="ellipse">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1EE3349F-358F-A415-AF17-F599EEEA8926}"/>
                </a:ext>
              </a:extLst>
            </p:cNvPr>
            <p:cNvSpPr/>
            <p:nvPr/>
          </p:nvSpPr>
          <p:spPr>
            <a:xfrm>
              <a:off x="6747777" y="5042141"/>
              <a:ext cx="123163" cy="123165"/>
            </a:xfrm>
            <a:prstGeom prst="ellipse">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158FF9A7-AFF6-53E2-0C4D-3F7E1155829F}"/>
                </a:ext>
              </a:extLst>
            </p:cNvPr>
            <p:cNvSpPr/>
            <p:nvPr/>
          </p:nvSpPr>
          <p:spPr>
            <a:xfrm>
              <a:off x="7060785" y="4116044"/>
              <a:ext cx="123163" cy="123165"/>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1205C974-DE5E-AB01-90F3-11CC968EA1E6}"/>
                </a:ext>
              </a:extLst>
            </p:cNvPr>
            <p:cNvSpPr/>
            <p:nvPr/>
          </p:nvSpPr>
          <p:spPr>
            <a:xfrm>
              <a:off x="6295675" y="4082453"/>
              <a:ext cx="123163" cy="123165"/>
            </a:xfrm>
            <a:prstGeom prst="ellipse">
              <a:avLst/>
            </a:prstGeom>
            <a:solidFill>
              <a:srgbClr val="00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3BAAB171-9A3E-A4F8-9C13-8A750F065C34}"/>
                </a:ext>
              </a:extLst>
            </p:cNvPr>
            <p:cNvSpPr/>
            <p:nvPr/>
          </p:nvSpPr>
          <p:spPr>
            <a:xfrm>
              <a:off x="5659048" y="3943656"/>
              <a:ext cx="123163" cy="123165"/>
            </a:xfrm>
            <a:prstGeom prst="ellipse">
              <a:avLst/>
            </a:prstGeom>
            <a:solidFill>
              <a:srgbClr val="FFC8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C6598ED1-7AEF-643E-E060-607DD7FC3C22}"/>
                </a:ext>
              </a:extLst>
            </p:cNvPr>
            <p:cNvSpPr/>
            <p:nvPr/>
          </p:nvSpPr>
          <p:spPr>
            <a:xfrm>
              <a:off x="5440991" y="4662073"/>
              <a:ext cx="123163" cy="123165"/>
            </a:xfrm>
            <a:prstGeom prst="ellipse">
              <a:avLst/>
            </a:prstGeom>
            <a:solidFill>
              <a:srgbClr val="00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7BFE8A6C-9F85-E12C-713C-0C246B48B72C}"/>
              </a:ext>
            </a:extLst>
          </p:cNvPr>
          <p:cNvPicPr>
            <a:picLocks noChangeAspect="1"/>
          </p:cNvPicPr>
          <p:nvPr/>
        </p:nvPicPr>
        <p:blipFill rotWithShape="1">
          <a:blip r:embed="rId4"/>
          <a:srcRect l="6390"/>
          <a:stretch/>
        </p:blipFill>
        <p:spPr>
          <a:xfrm>
            <a:off x="1288211" y="363541"/>
            <a:ext cx="372232" cy="3637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TextBox 16">
            <a:extLst>
              <a:ext uri="{FF2B5EF4-FFF2-40B4-BE49-F238E27FC236}">
                <a16:creationId xmlns:a16="http://schemas.microsoft.com/office/drawing/2014/main" id="{7E4AAAEC-D2AC-D9C8-9393-058B0ACDF64D}"/>
              </a:ext>
            </a:extLst>
          </p:cNvPr>
          <p:cNvSpPr txBox="1"/>
          <p:nvPr/>
        </p:nvSpPr>
        <p:spPr>
          <a:xfrm>
            <a:off x="5440991" y="6324093"/>
            <a:ext cx="4060199" cy="369332"/>
          </a:xfrm>
          <a:prstGeom prst="rect">
            <a:avLst/>
          </a:prstGeom>
          <a:noFill/>
        </p:spPr>
        <p:txBody>
          <a:bodyPr wrap="square" rtlCol="0">
            <a:spAutoFit/>
          </a:bodyPr>
          <a:lstStyle/>
          <a:p>
            <a:pPr algn="ctr"/>
            <a:r>
              <a:rPr lang="en-US" dirty="0"/>
              <a:t>Hurricane Florence (September 2018)</a:t>
            </a:r>
          </a:p>
        </p:txBody>
      </p:sp>
    </p:spTree>
    <p:extLst>
      <p:ext uri="{BB962C8B-B14F-4D97-AF65-F5344CB8AC3E}">
        <p14:creationId xmlns:p14="http://schemas.microsoft.com/office/powerpoint/2010/main" val="3526538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pPr algn="ctr"/>
            <a:r>
              <a:rPr lang="en-US" dirty="0"/>
              <a:t>HEC-</a:t>
            </a:r>
            <a:r>
              <a:rPr lang="en-US" dirty="0" err="1"/>
              <a:t>MetVue</a:t>
            </a:r>
            <a:r>
              <a:rPr lang="en-US" dirty="0"/>
              <a:t> Program Interface</a:t>
            </a:r>
          </a:p>
        </p:txBody>
      </p:sp>
    </p:spTree>
    <p:extLst>
      <p:ext uri="{BB962C8B-B14F-4D97-AF65-F5344CB8AC3E}">
        <p14:creationId xmlns:p14="http://schemas.microsoft.com/office/powerpoint/2010/main" val="2022691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76ADBF0-73A2-7FC9-C0D1-BB5C40945882}"/>
              </a:ext>
            </a:extLst>
          </p:cNvPr>
          <p:cNvSpPr>
            <a:spLocks noGrp="1"/>
          </p:cNvSpPr>
          <p:nvPr>
            <p:ph sz="quarter" idx="10"/>
          </p:nvPr>
        </p:nvSpPr>
        <p:spPr>
          <a:xfrm>
            <a:off x="613841" y="1509019"/>
            <a:ext cx="4821284" cy="2594610"/>
          </a:xfrm>
        </p:spPr>
        <p:txBody>
          <a:bodyPr/>
          <a:lstStyle/>
          <a:p>
            <a:pPr lvl="1"/>
            <a:r>
              <a:rPr lang="en-US" sz="2200" dirty="0"/>
              <a:t>Inverse Distance Squared (IDW2)</a:t>
            </a:r>
          </a:p>
          <a:p>
            <a:pPr lvl="2"/>
            <a:endParaRPr lang="en-US" sz="2200" dirty="0"/>
          </a:p>
          <a:p>
            <a:pPr lvl="1"/>
            <a:r>
              <a:rPr lang="en-US" sz="2200" dirty="0"/>
              <a:t>Inverse Distance (IDW)</a:t>
            </a:r>
          </a:p>
          <a:p>
            <a:pPr lvl="2"/>
            <a:endParaRPr lang="en-US" sz="2200" dirty="0"/>
          </a:p>
          <a:p>
            <a:pPr lvl="1"/>
            <a:r>
              <a:rPr lang="en-US" sz="2200" dirty="0"/>
              <a:t>Nearest Neighbor (NN)</a:t>
            </a:r>
          </a:p>
          <a:p>
            <a:pPr lvl="2"/>
            <a:endParaRPr lang="en-US" sz="2200" dirty="0"/>
          </a:p>
          <a:p>
            <a:pPr lvl="1"/>
            <a:r>
              <a:rPr lang="en-US" sz="2200" dirty="0"/>
              <a:t>Bilinear (BL)</a:t>
            </a:r>
          </a:p>
        </p:txBody>
      </p:sp>
      <p:sp>
        <p:nvSpPr>
          <p:cNvPr id="5" name="Title 4">
            <a:extLst>
              <a:ext uri="{FF2B5EF4-FFF2-40B4-BE49-F238E27FC236}">
                <a16:creationId xmlns:a16="http://schemas.microsoft.com/office/drawing/2014/main" id="{8F0CD153-0239-3C77-FDB9-61E478582315}"/>
              </a:ext>
            </a:extLst>
          </p:cNvPr>
          <p:cNvSpPr>
            <a:spLocks noGrp="1"/>
          </p:cNvSpPr>
          <p:nvPr>
            <p:ph type="title"/>
          </p:nvPr>
        </p:nvSpPr>
        <p:spPr/>
        <p:txBody>
          <a:bodyPr/>
          <a:lstStyle/>
          <a:p>
            <a:r>
              <a:rPr lang="en-US" dirty="0" err="1"/>
              <a:t>MetInterp</a:t>
            </a:r>
            <a:endParaRPr lang="en-US" dirty="0"/>
          </a:p>
        </p:txBody>
      </p:sp>
      <p:pic>
        <p:nvPicPr>
          <p:cNvPr id="4" name="Picture 3">
            <a:extLst>
              <a:ext uri="{FF2B5EF4-FFF2-40B4-BE49-F238E27FC236}">
                <a16:creationId xmlns:a16="http://schemas.microsoft.com/office/drawing/2014/main" id="{3102DFDF-4A49-79EB-0D1C-996647437045}"/>
              </a:ext>
            </a:extLst>
          </p:cNvPr>
          <p:cNvPicPr>
            <a:picLocks noChangeAspect="1"/>
          </p:cNvPicPr>
          <p:nvPr/>
        </p:nvPicPr>
        <p:blipFill>
          <a:blip r:embed="rId2"/>
          <a:stretch>
            <a:fillRect/>
          </a:stretch>
        </p:blipFill>
        <p:spPr>
          <a:xfrm>
            <a:off x="4289055" y="346559"/>
            <a:ext cx="414337" cy="3977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362F801B-EDB7-2904-2FB9-BA558F86ECD3}"/>
              </a:ext>
            </a:extLst>
          </p:cNvPr>
          <p:cNvPicPr>
            <a:picLocks noChangeAspect="1"/>
          </p:cNvPicPr>
          <p:nvPr/>
        </p:nvPicPr>
        <p:blipFill>
          <a:blip r:embed="rId3"/>
          <a:stretch>
            <a:fillRect/>
          </a:stretch>
        </p:blipFill>
        <p:spPr>
          <a:xfrm>
            <a:off x="5507039" y="1133037"/>
            <a:ext cx="6071120" cy="5630272"/>
          </a:xfrm>
          <a:prstGeom prst="rect">
            <a:avLst/>
          </a:prstGeom>
        </p:spPr>
      </p:pic>
      <p:sp>
        <p:nvSpPr>
          <p:cNvPr id="9" name="TextBox 8">
            <a:extLst>
              <a:ext uri="{FF2B5EF4-FFF2-40B4-BE49-F238E27FC236}">
                <a16:creationId xmlns:a16="http://schemas.microsoft.com/office/drawing/2014/main" id="{3CC96CD9-A4F5-F568-C983-5630D5022F92}"/>
              </a:ext>
            </a:extLst>
          </p:cNvPr>
          <p:cNvSpPr txBox="1"/>
          <p:nvPr/>
        </p:nvSpPr>
        <p:spPr>
          <a:xfrm>
            <a:off x="6698665" y="1401869"/>
            <a:ext cx="650825" cy="307777"/>
          </a:xfrm>
          <a:prstGeom prst="rect">
            <a:avLst/>
          </a:prstGeom>
          <a:noFill/>
        </p:spPr>
        <p:txBody>
          <a:bodyPr wrap="square" rtlCol="0">
            <a:spAutoFit/>
          </a:bodyPr>
          <a:lstStyle/>
          <a:p>
            <a:pPr algn="ctr"/>
            <a:r>
              <a:rPr lang="en-US" sz="1400" b="1" dirty="0"/>
              <a:t>IDW2</a:t>
            </a:r>
          </a:p>
        </p:txBody>
      </p:sp>
      <p:sp>
        <p:nvSpPr>
          <p:cNvPr id="10" name="TextBox 9">
            <a:extLst>
              <a:ext uri="{FF2B5EF4-FFF2-40B4-BE49-F238E27FC236}">
                <a16:creationId xmlns:a16="http://schemas.microsoft.com/office/drawing/2014/main" id="{2C803371-24F7-09BB-8214-A3060F0981E4}"/>
              </a:ext>
            </a:extLst>
          </p:cNvPr>
          <p:cNvSpPr txBox="1"/>
          <p:nvPr/>
        </p:nvSpPr>
        <p:spPr>
          <a:xfrm>
            <a:off x="9800005" y="1401868"/>
            <a:ext cx="650825" cy="307777"/>
          </a:xfrm>
          <a:prstGeom prst="rect">
            <a:avLst/>
          </a:prstGeom>
          <a:noFill/>
        </p:spPr>
        <p:txBody>
          <a:bodyPr wrap="square" rtlCol="0">
            <a:spAutoFit/>
          </a:bodyPr>
          <a:lstStyle/>
          <a:p>
            <a:pPr algn="ctr"/>
            <a:r>
              <a:rPr lang="en-US" sz="1400" b="1" dirty="0"/>
              <a:t>NN</a:t>
            </a:r>
          </a:p>
        </p:txBody>
      </p:sp>
      <p:sp>
        <p:nvSpPr>
          <p:cNvPr id="11" name="TextBox 10">
            <a:extLst>
              <a:ext uri="{FF2B5EF4-FFF2-40B4-BE49-F238E27FC236}">
                <a16:creationId xmlns:a16="http://schemas.microsoft.com/office/drawing/2014/main" id="{E5A6D243-7FAF-89A3-4029-B05AFB381968}"/>
              </a:ext>
            </a:extLst>
          </p:cNvPr>
          <p:cNvSpPr txBox="1"/>
          <p:nvPr/>
        </p:nvSpPr>
        <p:spPr>
          <a:xfrm>
            <a:off x="6723005" y="4146001"/>
            <a:ext cx="650825" cy="307777"/>
          </a:xfrm>
          <a:prstGeom prst="rect">
            <a:avLst/>
          </a:prstGeom>
          <a:noFill/>
        </p:spPr>
        <p:txBody>
          <a:bodyPr wrap="square" rtlCol="0">
            <a:spAutoFit/>
          </a:bodyPr>
          <a:lstStyle/>
          <a:p>
            <a:pPr algn="ctr"/>
            <a:r>
              <a:rPr lang="en-US" sz="1400" b="1" dirty="0"/>
              <a:t>IDW</a:t>
            </a:r>
          </a:p>
        </p:txBody>
      </p:sp>
      <p:sp>
        <p:nvSpPr>
          <p:cNvPr id="12" name="TextBox 11">
            <a:extLst>
              <a:ext uri="{FF2B5EF4-FFF2-40B4-BE49-F238E27FC236}">
                <a16:creationId xmlns:a16="http://schemas.microsoft.com/office/drawing/2014/main" id="{B6B5D119-CBEC-5803-1BCF-4F1F236C4A54}"/>
              </a:ext>
            </a:extLst>
          </p:cNvPr>
          <p:cNvSpPr txBox="1"/>
          <p:nvPr/>
        </p:nvSpPr>
        <p:spPr>
          <a:xfrm>
            <a:off x="9800004" y="4146000"/>
            <a:ext cx="650825" cy="307777"/>
          </a:xfrm>
          <a:prstGeom prst="rect">
            <a:avLst/>
          </a:prstGeom>
          <a:noFill/>
        </p:spPr>
        <p:txBody>
          <a:bodyPr wrap="square" rtlCol="0">
            <a:spAutoFit/>
          </a:bodyPr>
          <a:lstStyle/>
          <a:p>
            <a:pPr algn="ctr"/>
            <a:r>
              <a:rPr lang="en-US" sz="1400" b="1" dirty="0"/>
              <a:t>BL</a:t>
            </a:r>
          </a:p>
        </p:txBody>
      </p:sp>
    </p:spTree>
    <p:extLst>
      <p:ext uri="{BB962C8B-B14F-4D97-AF65-F5344CB8AC3E}">
        <p14:creationId xmlns:p14="http://schemas.microsoft.com/office/powerpoint/2010/main" val="3400608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1235014" y="1348312"/>
            <a:ext cx="9721970" cy="576681"/>
          </a:xfrm>
        </p:spPr>
        <p:txBody>
          <a:bodyPr/>
          <a:lstStyle/>
          <a:p>
            <a:pPr marL="342900" indent="-342900" algn="ctr">
              <a:buFont typeface="Wingdings" panose="05000000000000000000" pitchFamily="2" charset="2"/>
              <a:buChar char="Ø"/>
            </a:pPr>
            <a:r>
              <a:rPr lang="en-US" dirty="0"/>
              <a:t>Command Line Utilities for automating HEC-</a:t>
            </a:r>
            <a:r>
              <a:rPr lang="en-US" dirty="0" err="1"/>
              <a:t>MetVue</a:t>
            </a:r>
            <a:r>
              <a:rPr lang="en-US" dirty="0"/>
              <a:t> operations</a:t>
            </a:r>
          </a:p>
        </p:txBody>
      </p:sp>
      <p:sp>
        <p:nvSpPr>
          <p:cNvPr id="10" name="Title 9">
            <a:extLst>
              <a:ext uri="{FF2B5EF4-FFF2-40B4-BE49-F238E27FC236}">
                <a16:creationId xmlns:a16="http://schemas.microsoft.com/office/drawing/2014/main" id="{B299FB22-1E98-8D29-3067-7009BBE02958}"/>
              </a:ext>
            </a:extLst>
          </p:cNvPr>
          <p:cNvSpPr>
            <a:spLocks noGrp="1"/>
          </p:cNvSpPr>
          <p:nvPr>
            <p:ph type="title"/>
          </p:nvPr>
        </p:nvSpPr>
        <p:spPr/>
        <p:txBody>
          <a:bodyPr/>
          <a:lstStyle/>
          <a:p>
            <a:r>
              <a:rPr lang="en-US" sz="3200" dirty="0"/>
              <a:t>HEC-</a:t>
            </a:r>
            <a:r>
              <a:rPr lang="en-US" sz="3200" dirty="0" err="1"/>
              <a:t>MetVue</a:t>
            </a:r>
            <a:r>
              <a:rPr lang="en-US" sz="3200" dirty="0"/>
              <a:t> Command Line Operations</a:t>
            </a:r>
            <a:endParaRPr lang="en-US" dirty="0"/>
          </a:p>
        </p:txBody>
      </p:sp>
      <p:graphicFrame>
        <p:nvGraphicFramePr>
          <p:cNvPr id="5" name="Table 4">
            <a:extLst>
              <a:ext uri="{FF2B5EF4-FFF2-40B4-BE49-F238E27FC236}">
                <a16:creationId xmlns:a16="http://schemas.microsoft.com/office/drawing/2014/main" id="{97D22E62-0EC8-19FB-39AD-459CD384A389}"/>
              </a:ext>
            </a:extLst>
          </p:cNvPr>
          <p:cNvGraphicFramePr>
            <a:graphicFrameLocks noGrp="1"/>
          </p:cNvGraphicFramePr>
          <p:nvPr>
            <p:extLst>
              <p:ext uri="{D42A27DB-BD31-4B8C-83A1-F6EECF244321}">
                <p14:modId xmlns:p14="http://schemas.microsoft.com/office/powerpoint/2010/main" val="3323534809"/>
              </p:ext>
            </p:extLst>
          </p:nvPr>
        </p:nvGraphicFramePr>
        <p:xfrm>
          <a:off x="2098524" y="2311404"/>
          <a:ext cx="7994949" cy="3072534"/>
        </p:xfrm>
        <a:graphic>
          <a:graphicData uri="http://schemas.openxmlformats.org/drawingml/2006/table">
            <a:tbl>
              <a:tblPr/>
              <a:tblGrid>
                <a:gridCol w="2030180">
                  <a:extLst>
                    <a:ext uri="{9D8B030D-6E8A-4147-A177-3AD203B41FA5}">
                      <a16:colId xmlns:a16="http://schemas.microsoft.com/office/drawing/2014/main" val="1018300784"/>
                    </a:ext>
                  </a:extLst>
                </a:gridCol>
                <a:gridCol w="5964769">
                  <a:extLst>
                    <a:ext uri="{9D8B030D-6E8A-4147-A177-3AD203B41FA5}">
                      <a16:colId xmlns:a16="http://schemas.microsoft.com/office/drawing/2014/main" val="4286555212"/>
                    </a:ext>
                  </a:extLst>
                </a:gridCol>
              </a:tblGrid>
              <a:tr h="418674">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ctr"/>
                      <a:r>
                        <a:rPr lang="en-US" sz="1400" b="1" dirty="0"/>
                        <a:t>Batch File</a:t>
                      </a:r>
                      <a:endParaRPr lang="en-US" sz="1400" dirty="0"/>
                    </a:p>
                  </a:txBody>
                  <a:tcPr marL="23330" marR="23330" marT="11665" marB="11665" anchor="ctr">
                    <a:lnL>
                      <a:noFill/>
                    </a:lnL>
                    <a:lnR w="12700" cap="flat" cmpd="sng" algn="ctr">
                      <a:solidFill>
                        <a:sysClr val="windowText" lastClr="000000"/>
                      </a:solidFill>
                      <a:prstDash val="solid"/>
                      <a:round/>
                      <a:headEnd type="none" w="med" len="med"/>
                      <a:tailEnd type="none" w="med" len="med"/>
                    </a:lnR>
                    <a:lnT w="254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70C0">
                        <a:alpha val="34000"/>
                      </a:srgbClr>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ctr"/>
                      <a:r>
                        <a:rPr lang="en-US" sz="1400" b="1" dirty="0"/>
                        <a:t>Description</a:t>
                      </a:r>
                      <a:endParaRPr lang="en-US" sz="1400" dirty="0"/>
                    </a:p>
                  </a:txBody>
                  <a:tcPr marL="23330" marR="23330" marT="11665" marB="11665" anchor="ctr">
                    <a:lnL w="12700" cap="flat" cmpd="sng" algn="ctr">
                      <a:solidFill>
                        <a:sysClr val="windowText" lastClr="000000"/>
                      </a:solidFill>
                      <a:prstDash val="solid"/>
                      <a:round/>
                      <a:headEnd type="none" w="med" len="med"/>
                      <a:tailEnd type="none" w="med" len="med"/>
                    </a:lnL>
                    <a:lnR>
                      <a:noFill/>
                    </a:lnR>
                    <a:lnT w="254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70C0">
                        <a:alpha val="34000"/>
                      </a:srgbClr>
                    </a:solidFill>
                  </a:tcPr>
                </a:tc>
                <a:extLst>
                  <a:ext uri="{0D108BD9-81ED-4DB2-BD59-A6C34878D82A}">
                    <a16:rowId xmlns:a16="http://schemas.microsoft.com/office/drawing/2014/main" val="1904014084"/>
                  </a:ext>
                </a:extLst>
              </a:tr>
              <a:tr h="340564">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GridReader.cmd</a:t>
                      </a:r>
                    </a:p>
                  </a:txBody>
                  <a:tcPr marL="23330" marT="11665" marB="11665"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marL="0" indent="0"/>
                      <a:r>
                        <a:rPr lang="en-US" sz="1400" dirty="0"/>
                        <a:t>Read/Write supported Gridded Data Formats (e.g. ESRI ASCII Grid &amp; HEC-DSS)</a:t>
                      </a:r>
                    </a:p>
                  </a:txBody>
                  <a:tcPr marR="23330" marT="11665" marB="11665" anchor="ctr">
                    <a:lnL w="12700" cap="flat" cmpd="sng" algn="ctr">
                      <a:solidFill>
                        <a:sysClr val="windowText" lastClr="000000"/>
                      </a:solidFill>
                      <a:prstDash val="solid"/>
                      <a:round/>
                      <a:headEnd type="none" w="med" len="med"/>
                      <a:tailEnd type="none" w="med" len="med"/>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647872898"/>
                  </a:ext>
                </a:extLst>
              </a:tr>
              <a:tr h="348018">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kern="1200" dirty="0">
                          <a:solidFill>
                            <a:srgbClr val="0070C0"/>
                          </a:solidFill>
                          <a:latin typeface="+mn-lt"/>
                          <a:ea typeface="+mn-ea"/>
                          <a:cs typeface="+mn-cs"/>
                        </a:rPr>
                        <a:t>NCGribExtractor</a:t>
                      </a:r>
                      <a:r>
                        <a:rPr lang="en-US" sz="1400" b="0" dirty="0">
                          <a:solidFill>
                            <a:srgbClr val="0070C0"/>
                          </a:solidFill>
                        </a:rPr>
                        <a:t>.cmd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Extract individual variables from multi-variable </a:t>
                      </a:r>
                      <a:r>
                        <a:rPr lang="en-US" sz="1400" dirty="0" err="1">
                          <a:solidFill>
                            <a:srgbClr val="0070C0"/>
                          </a:solidFill>
                        </a:rPr>
                        <a:t>NetCDF</a:t>
                      </a:r>
                      <a:r>
                        <a:rPr lang="en-US" sz="1400" dirty="0">
                          <a:solidFill>
                            <a:srgbClr val="0070C0"/>
                          </a:solidFill>
                        </a:rPr>
                        <a:t> or GRIB files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43944869"/>
                  </a:ext>
                </a:extLst>
              </a:tr>
              <a:tr h="327547">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AddTin.cmd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t>Aggregate multiple TINs or Grids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4123513560"/>
                  </a:ext>
                </a:extLst>
              </a:tr>
              <a:tr h="334370">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solidFill>
                            <a:srgbClr val="0070C0"/>
                          </a:solidFill>
                        </a:rPr>
                        <a:t>BasinComps.cmd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Compute basin averages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1309847002"/>
                  </a:ext>
                </a:extLst>
              </a:tr>
              <a:tr h="319779">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ProjectTinToGrid.cmd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t>Generate projected Grids from TINs or modified Grids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904551667"/>
                  </a:ext>
                </a:extLst>
              </a:tr>
              <a:tr h="328489">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solidFill>
                            <a:srgbClr val="0070C0"/>
                          </a:solidFill>
                        </a:rPr>
                        <a:t>MetInterp.cmd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Use time series measurements at point locations to generate interpolated grids.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183586673"/>
                  </a:ext>
                </a:extLst>
              </a:tr>
              <a:tr h="320723">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TriangulateTin.cmd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t>Use aggregate measurements at point locations to generate an interpolated TIN</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63595400"/>
                  </a:ext>
                </a:extLst>
              </a:tr>
              <a:tr h="334370">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solidFill>
                            <a:srgbClr val="0070C0"/>
                          </a:solidFill>
                        </a:rPr>
                        <a:t>CalRad.cmd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w="25400" cmpd="sng">
                      <a:solidFill>
                        <a:sysClr val="windowText" lastClr="000000"/>
                      </a:solid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Adjust Radar grids based on interpolated Gage TINs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w="25400" cmpd="sng">
                      <a:solidFill>
                        <a:sysClr val="windowText" lastClr="000000"/>
                      </a:solid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33074964"/>
                  </a:ext>
                </a:extLst>
              </a:tr>
            </a:tbl>
          </a:graphicData>
        </a:graphic>
      </p:graphicFrame>
    </p:spTree>
    <p:extLst>
      <p:ext uri="{BB962C8B-B14F-4D97-AF65-F5344CB8AC3E}">
        <p14:creationId xmlns:p14="http://schemas.microsoft.com/office/powerpoint/2010/main" val="36429197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FBF2073-8A5E-3DC7-0B80-C537481812A7}"/>
              </a:ext>
            </a:extLst>
          </p:cNvPr>
          <p:cNvGrpSpPr>
            <a:grpSpLocks noChangeAspect="1"/>
          </p:cNvGrpSpPr>
          <p:nvPr/>
        </p:nvGrpSpPr>
        <p:grpSpPr>
          <a:xfrm>
            <a:off x="1852376" y="1209319"/>
            <a:ext cx="8487248" cy="5383512"/>
            <a:chOff x="2280304" y="1314607"/>
            <a:chExt cx="8255709" cy="5314793"/>
          </a:xfrm>
        </p:grpSpPr>
        <p:pic>
          <p:nvPicPr>
            <p:cNvPr id="6" name="Content Placeholder 3">
              <a:extLst>
                <a:ext uri="{FF2B5EF4-FFF2-40B4-BE49-F238E27FC236}">
                  <a16:creationId xmlns:a16="http://schemas.microsoft.com/office/drawing/2014/main" id="{21F240D9-E71F-5987-4EB3-0B0F48E554B2}"/>
                </a:ext>
              </a:extLst>
            </p:cNvPr>
            <p:cNvPicPr>
              <a:picLocks noChangeAspect="1"/>
            </p:cNvPicPr>
            <p:nvPr/>
          </p:nvPicPr>
          <p:blipFill>
            <a:blip r:embed="rId2"/>
            <a:stretch>
              <a:fillRect/>
            </a:stretch>
          </p:blipFill>
          <p:spPr>
            <a:xfrm>
              <a:off x="2280304" y="1314607"/>
              <a:ext cx="8255709" cy="5314793"/>
            </a:xfrm>
            <a:prstGeom prst="rect">
              <a:avLst/>
            </a:prstGeom>
            <a:ln w="190500">
              <a:solidFill>
                <a:sysClr val="window" lastClr="FFFFFF"/>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F2D78A50-6341-2866-74D3-6316AD30EBE3}"/>
                </a:ext>
              </a:extLst>
            </p:cNvPr>
            <p:cNvPicPr>
              <a:picLocks noChangeAspect="1"/>
            </p:cNvPicPr>
            <p:nvPr/>
          </p:nvPicPr>
          <p:blipFill>
            <a:blip r:embed="rId3"/>
            <a:stretch>
              <a:fillRect/>
            </a:stretch>
          </p:blipFill>
          <p:spPr>
            <a:xfrm>
              <a:off x="2310751" y="1314607"/>
              <a:ext cx="5532152" cy="5314793"/>
            </a:xfrm>
            <a:prstGeom prst="rect">
              <a:avLst/>
            </a:prstGeom>
            <a:ln>
              <a:solidFill>
                <a:sysClr val="windowText" lastClr="000000">
                  <a:lumMod val="75000"/>
                  <a:lumOff val="25000"/>
                </a:sysClr>
              </a:solidFill>
            </a:ln>
          </p:spPr>
        </p:pic>
        <p:pic>
          <p:nvPicPr>
            <p:cNvPr id="10" name="Picture 9">
              <a:extLst>
                <a:ext uri="{FF2B5EF4-FFF2-40B4-BE49-F238E27FC236}">
                  <a16:creationId xmlns:a16="http://schemas.microsoft.com/office/drawing/2014/main" id="{9B9C224D-17ED-AF61-1D30-1C4E4509A3BE}"/>
                </a:ext>
              </a:extLst>
            </p:cNvPr>
            <p:cNvPicPr>
              <a:picLocks noChangeAspect="1"/>
            </p:cNvPicPr>
            <p:nvPr/>
          </p:nvPicPr>
          <p:blipFill>
            <a:blip r:embed="rId4"/>
            <a:stretch>
              <a:fillRect/>
            </a:stretch>
          </p:blipFill>
          <p:spPr>
            <a:xfrm>
              <a:off x="6699903" y="2914806"/>
              <a:ext cx="892186" cy="3558776"/>
            </a:xfrm>
            <a:prstGeom prst="rect">
              <a:avLst/>
            </a:prstGeom>
            <a:ln>
              <a:solidFill>
                <a:sysClr val="windowText" lastClr="000000">
                  <a:lumMod val="75000"/>
                  <a:lumOff val="25000"/>
                </a:sysClr>
              </a:solidFill>
            </a:ln>
          </p:spPr>
        </p:pic>
      </p:grpSp>
      <p:sp>
        <p:nvSpPr>
          <p:cNvPr id="16" name="Title 15">
            <a:extLst>
              <a:ext uri="{FF2B5EF4-FFF2-40B4-BE49-F238E27FC236}">
                <a16:creationId xmlns:a16="http://schemas.microsoft.com/office/drawing/2014/main" id="{DD6AF777-C66C-BD17-5453-C82F676B9504}"/>
              </a:ext>
            </a:extLst>
          </p:cNvPr>
          <p:cNvSpPr>
            <a:spLocks noGrp="1"/>
          </p:cNvSpPr>
          <p:nvPr>
            <p:ph type="title"/>
          </p:nvPr>
        </p:nvSpPr>
        <p:spPr/>
        <p:txBody>
          <a:bodyPr/>
          <a:lstStyle/>
          <a:p>
            <a:r>
              <a:rPr lang="en-US" dirty="0"/>
              <a:t>District Daily Precipitation Reports</a:t>
            </a:r>
            <a:br>
              <a:rPr lang="en-US" dirty="0"/>
            </a:br>
            <a:r>
              <a:rPr lang="en-US" sz="2000" dirty="0"/>
              <a:t>Automated Processing of Real-Time Precipitation Basin Averages</a:t>
            </a:r>
            <a:endParaRPr lang="en-US" sz="1400" dirty="0"/>
          </a:p>
        </p:txBody>
      </p:sp>
    </p:spTree>
    <p:extLst>
      <p:ext uri="{BB962C8B-B14F-4D97-AF65-F5344CB8AC3E}">
        <p14:creationId xmlns:p14="http://schemas.microsoft.com/office/powerpoint/2010/main" val="35234407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70554B-1BA5-71B4-3F35-4A0C424B4E05}"/>
              </a:ext>
            </a:extLst>
          </p:cNvPr>
          <p:cNvPicPr>
            <a:picLocks noChangeAspect="1"/>
          </p:cNvPicPr>
          <p:nvPr/>
        </p:nvPicPr>
        <p:blipFill>
          <a:blip r:embed="rId2"/>
          <a:stretch>
            <a:fillRect/>
          </a:stretch>
        </p:blipFill>
        <p:spPr>
          <a:xfrm>
            <a:off x="0" y="0"/>
            <a:ext cx="12192000" cy="6858000"/>
          </a:xfrm>
          <a:prstGeom prst="rect">
            <a:avLst/>
          </a:prstGeom>
        </p:spPr>
      </p:pic>
      <p:sp>
        <p:nvSpPr>
          <p:cNvPr id="4" name="Content Placeholder 3">
            <a:extLst>
              <a:ext uri="{FF2B5EF4-FFF2-40B4-BE49-F238E27FC236}">
                <a16:creationId xmlns:a16="http://schemas.microsoft.com/office/drawing/2014/main" id="{406DA5E8-D8D8-74D3-C97C-9FA57046FFDF}"/>
              </a:ext>
            </a:extLst>
          </p:cNvPr>
          <p:cNvSpPr txBox="1">
            <a:spLocks/>
          </p:cNvSpPr>
          <p:nvPr/>
        </p:nvSpPr>
        <p:spPr>
          <a:xfrm>
            <a:off x="723071" y="0"/>
            <a:ext cx="10745857" cy="755374"/>
          </a:xfrm>
          <a:prstGeom prst="rect">
            <a:avLst/>
          </a:prstGeom>
        </p:spPr>
        <p:txBody>
          <a:bodyPr anchor="ct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endParaRPr lang="en-US" dirty="0"/>
          </a:p>
          <a:p>
            <a:pPr marL="0" lvl="1" indent="0" algn="ctr">
              <a:buNone/>
            </a:pPr>
            <a:r>
              <a:rPr lang="en-US" sz="2800" dirty="0">
                <a:solidFill>
                  <a:schemeClr val="accent5">
                    <a:lumMod val="20000"/>
                    <a:lumOff val="80000"/>
                  </a:schemeClr>
                </a:solidFill>
              </a:rPr>
              <a:t>uCOP </a:t>
            </a:r>
            <a:r>
              <a:rPr lang="en-US" sz="2800" dirty="0" err="1">
                <a:solidFill>
                  <a:schemeClr val="accent5">
                    <a:lumMod val="20000"/>
                    <a:lumOff val="80000"/>
                  </a:schemeClr>
                </a:solidFill>
              </a:rPr>
              <a:t>MetVue</a:t>
            </a:r>
            <a:r>
              <a:rPr lang="en-US" sz="2800" dirty="0">
                <a:solidFill>
                  <a:schemeClr val="accent5">
                    <a:lumMod val="20000"/>
                    <a:lumOff val="80000"/>
                  </a:schemeClr>
                </a:solidFill>
              </a:rPr>
              <a:t> Dashboard</a:t>
            </a:r>
            <a:br>
              <a:rPr lang="en-US" dirty="0"/>
            </a:br>
            <a:endParaRPr lang="en-US" dirty="0"/>
          </a:p>
        </p:txBody>
      </p:sp>
      <p:sp>
        <p:nvSpPr>
          <p:cNvPr id="6" name="Rectangle: Rounded Corners 5">
            <a:extLst>
              <a:ext uri="{FF2B5EF4-FFF2-40B4-BE49-F238E27FC236}">
                <a16:creationId xmlns:a16="http://schemas.microsoft.com/office/drawing/2014/main" id="{E3535529-6557-1F55-2724-CAFC5B0CCF58}"/>
              </a:ext>
            </a:extLst>
          </p:cNvPr>
          <p:cNvSpPr/>
          <p:nvPr/>
        </p:nvSpPr>
        <p:spPr>
          <a:xfrm>
            <a:off x="5032512" y="4910858"/>
            <a:ext cx="2126974" cy="1113182"/>
          </a:xfrm>
          <a:prstGeom prst="roundRect">
            <a:avLst/>
          </a:prstGeom>
          <a:solidFill>
            <a:schemeClr val="accent5">
              <a:lumMod val="20000"/>
              <a:lumOff val="80000"/>
              <a:alpha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2"/>
                </a:solidFill>
              </a:rPr>
              <a:t>USACE Projects HW Basin Averages</a:t>
            </a:r>
          </a:p>
        </p:txBody>
      </p:sp>
      <p:sp>
        <p:nvSpPr>
          <p:cNvPr id="2" name="Subtitle 5">
            <a:extLst>
              <a:ext uri="{FF2B5EF4-FFF2-40B4-BE49-F238E27FC236}">
                <a16:creationId xmlns:a16="http://schemas.microsoft.com/office/drawing/2014/main" id="{AEAE3E4B-2F41-95FA-BCAA-3ED37A63FC90}"/>
              </a:ext>
            </a:extLst>
          </p:cNvPr>
          <p:cNvSpPr txBox="1">
            <a:spLocks/>
          </p:cNvSpPr>
          <p:nvPr/>
        </p:nvSpPr>
        <p:spPr>
          <a:xfrm>
            <a:off x="3464853" y="563140"/>
            <a:ext cx="5456956" cy="583251"/>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dirty="0">
                <a:solidFill>
                  <a:schemeClr val="accent3">
                    <a:lumMod val="20000"/>
                    <a:lumOff val="80000"/>
                  </a:schemeClr>
                </a:solidFill>
              </a:rPr>
              <a:t>Automated Processing of Real-Time NWS Products</a:t>
            </a:r>
          </a:p>
        </p:txBody>
      </p:sp>
    </p:spTree>
    <p:extLst>
      <p:ext uri="{BB962C8B-B14F-4D97-AF65-F5344CB8AC3E}">
        <p14:creationId xmlns:p14="http://schemas.microsoft.com/office/powerpoint/2010/main" val="17020676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F65AE-3E09-577A-2D5C-88CDC7DB9CBD}"/>
              </a:ext>
            </a:extLst>
          </p:cNvPr>
          <p:cNvPicPr>
            <a:picLocks noChangeAspect="1"/>
          </p:cNvPicPr>
          <p:nvPr/>
        </p:nvPicPr>
        <p:blipFill>
          <a:blip r:embed="rId2"/>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4D6C9C07-93E9-2EE8-7330-5CB1AE40CD52}"/>
              </a:ext>
            </a:extLst>
          </p:cNvPr>
          <p:cNvPicPr>
            <a:picLocks noChangeAspect="1"/>
          </p:cNvPicPr>
          <p:nvPr/>
        </p:nvPicPr>
        <p:blipFill>
          <a:blip r:embed="rId3"/>
          <a:stretch>
            <a:fillRect/>
          </a:stretch>
        </p:blipFill>
        <p:spPr>
          <a:xfrm>
            <a:off x="8414313" y="311277"/>
            <a:ext cx="1570401" cy="23424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064977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pPr algn="ctr"/>
            <a:r>
              <a:rPr lang="en-US" dirty="0"/>
              <a:t>HEC-</a:t>
            </a:r>
            <a:r>
              <a:rPr lang="en-US" dirty="0" err="1"/>
              <a:t>MetVue</a:t>
            </a:r>
            <a:r>
              <a:rPr lang="en-US" dirty="0"/>
              <a:t> in CWMS</a:t>
            </a:r>
          </a:p>
        </p:txBody>
      </p:sp>
    </p:spTree>
    <p:extLst>
      <p:ext uri="{BB962C8B-B14F-4D97-AF65-F5344CB8AC3E}">
        <p14:creationId xmlns:p14="http://schemas.microsoft.com/office/powerpoint/2010/main" val="4294136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A7866-1BCE-3C92-4250-2BAB694E07AB}"/>
              </a:ext>
            </a:extLst>
          </p:cNvPr>
          <p:cNvSpPr>
            <a:spLocks noGrp="1"/>
          </p:cNvSpPr>
          <p:nvPr>
            <p:ph type="title"/>
          </p:nvPr>
        </p:nvSpPr>
        <p:spPr/>
        <p:txBody>
          <a:bodyPr/>
          <a:lstStyle/>
          <a:p>
            <a:r>
              <a:rPr lang="en-US" dirty="0"/>
              <a:t>HEC-</a:t>
            </a:r>
            <a:r>
              <a:rPr lang="en-US" dirty="0" err="1"/>
              <a:t>MetVue</a:t>
            </a:r>
            <a:r>
              <a:rPr lang="en-US" dirty="0"/>
              <a:t> in CWMS</a:t>
            </a:r>
          </a:p>
        </p:txBody>
      </p:sp>
      <p:sp>
        <p:nvSpPr>
          <p:cNvPr id="4" name="Content Placeholder 10">
            <a:extLst>
              <a:ext uri="{FF2B5EF4-FFF2-40B4-BE49-F238E27FC236}">
                <a16:creationId xmlns:a16="http://schemas.microsoft.com/office/drawing/2014/main" id="{894E8B3E-8599-EDD5-E79C-0B36EF2EB988}"/>
              </a:ext>
            </a:extLst>
          </p:cNvPr>
          <p:cNvSpPr txBox="1">
            <a:spLocks/>
          </p:cNvSpPr>
          <p:nvPr/>
        </p:nvSpPr>
        <p:spPr>
          <a:xfrm>
            <a:off x="895737" y="2065281"/>
            <a:ext cx="3009584" cy="35814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Data Acquisition &amp; Processing</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lang="en-US" sz="2000" dirty="0">
                <a:solidFill>
                  <a:sysClr val="windowText" lastClr="000000"/>
                </a:solidFill>
                <a:latin typeface="Tw Cen MT"/>
              </a:rPr>
              <a:t>Data Transformation</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Missing Data Filling</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Historic Data Time Shifting of analog years</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Report Generation</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endParaRPr kumimoji="0" lang="en-US" sz="2000" b="0" i="0" u="none" strike="noStrike" kern="1200" cap="none" spc="0" normalizeH="0" baseline="0" noProof="0" dirty="0">
              <a:ln>
                <a:noFill/>
              </a:ln>
              <a:solidFill>
                <a:sysClr val="windowText" lastClr="000000"/>
              </a:solidFill>
              <a:effectLst/>
              <a:uLnTx/>
              <a:uFillTx/>
              <a:latin typeface="Tw Cen MT"/>
              <a:ea typeface="+mn-ea"/>
              <a:cs typeface="+mn-cs"/>
            </a:endParaRPr>
          </a:p>
        </p:txBody>
      </p:sp>
      <p:sp>
        <p:nvSpPr>
          <p:cNvPr id="5" name="Text Placeholder 9">
            <a:extLst>
              <a:ext uri="{FF2B5EF4-FFF2-40B4-BE49-F238E27FC236}">
                <a16:creationId xmlns:a16="http://schemas.microsoft.com/office/drawing/2014/main" id="{24080C7E-9C62-486D-C2C8-FCD645E66993}"/>
              </a:ext>
            </a:extLst>
          </p:cNvPr>
          <p:cNvSpPr txBox="1">
            <a:spLocks/>
          </p:cNvSpPr>
          <p:nvPr/>
        </p:nvSpPr>
        <p:spPr>
          <a:xfrm>
            <a:off x="4836106" y="1386100"/>
            <a:ext cx="2378521" cy="640080"/>
          </a:xfrm>
          <a:prstGeom prst="rect">
            <a:avLst/>
          </a:prstGeom>
          <a:noFill/>
        </p:spPr>
        <p:txBody>
          <a:bodyPr vert="horz" rtlCol="0" anchor="ctr">
            <a:noAutofit/>
          </a:bodyPr>
          <a:lstStyle>
            <a:lvl1pPr marL="0" indent="0" algn="l" rtl="0" eaLnBrk="1" latinLnBrk="0" hangingPunct="1">
              <a:spcBef>
                <a:spcPts val="700"/>
              </a:spcBef>
              <a:buClr>
                <a:schemeClr val="accent2"/>
              </a:buClr>
              <a:buSzPct val="60000"/>
              <a:buFontTx/>
              <a:buNone/>
              <a:defRPr sz="2000" b="1" kern="1200">
                <a:solidFill>
                  <a:srgbClr val="FFFFFF"/>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700"/>
              </a:spcBef>
              <a:spcAft>
                <a:spcPts val="0"/>
              </a:spcAft>
              <a:buClr>
                <a:srgbClr val="438086"/>
              </a:buClr>
              <a:buSzPct val="60000"/>
              <a:buFontTx/>
              <a:buNone/>
              <a:tabLst/>
              <a:defRPr/>
            </a:pPr>
            <a:r>
              <a:rPr kumimoji="0" lang="en-US" b="1" i="0" u="none" strike="noStrike" kern="1200" cap="none" spc="0" normalizeH="0" baseline="0" noProof="0">
                <a:ln>
                  <a:noFill/>
                </a:ln>
                <a:solidFill>
                  <a:sysClr val="windowText" lastClr="000000"/>
                </a:solidFill>
                <a:effectLst/>
                <a:uLnTx/>
                <a:uFillTx/>
                <a:latin typeface="Tw Cen MT"/>
                <a:ea typeface="+mn-ea"/>
                <a:cs typeface="+mn-cs"/>
              </a:rPr>
              <a:t>Visualization &amp; Interactive Analysis</a:t>
            </a:r>
          </a:p>
        </p:txBody>
      </p:sp>
      <p:sp>
        <p:nvSpPr>
          <p:cNvPr id="6" name="Text Placeholder 11">
            <a:extLst>
              <a:ext uri="{FF2B5EF4-FFF2-40B4-BE49-F238E27FC236}">
                <a16:creationId xmlns:a16="http://schemas.microsoft.com/office/drawing/2014/main" id="{41D3D340-7B24-F637-8663-D1F5AC08BC3C}"/>
              </a:ext>
            </a:extLst>
          </p:cNvPr>
          <p:cNvSpPr txBox="1">
            <a:spLocks/>
          </p:cNvSpPr>
          <p:nvPr/>
        </p:nvSpPr>
        <p:spPr>
          <a:xfrm>
            <a:off x="8806172" y="1386100"/>
            <a:ext cx="2378521" cy="640080"/>
          </a:xfrm>
          <a:prstGeom prst="rect">
            <a:avLst/>
          </a:prstGeom>
          <a:noFill/>
        </p:spPr>
        <p:txBody>
          <a:bodyPr vert="horz" rtlCol="0" anchor="ctr">
            <a:noAutofit/>
          </a:bodyPr>
          <a:lstStyle>
            <a:lvl1pPr marL="0" indent="0" algn="l" rtl="0" eaLnBrk="1" latinLnBrk="0" hangingPunct="1">
              <a:spcBef>
                <a:spcPts val="700"/>
              </a:spcBef>
              <a:buClr>
                <a:schemeClr val="accent2"/>
              </a:buClr>
              <a:buSzPct val="60000"/>
              <a:buFontTx/>
              <a:buNone/>
              <a:defRPr sz="2000" b="1" kern="1200">
                <a:solidFill>
                  <a:srgbClr val="FFFFFF"/>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700"/>
              </a:spcBef>
              <a:spcAft>
                <a:spcPts val="0"/>
              </a:spcAft>
              <a:buClr>
                <a:srgbClr val="438086"/>
              </a:buClr>
              <a:buSzPct val="60000"/>
              <a:buFontTx/>
              <a:buNone/>
              <a:tabLst/>
              <a:defRPr/>
            </a:pPr>
            <a:r>
              <a:rPr kumimoji="0" lang="en-US" b="1" i="0" u="none" strike="noStrike" kern="1200" cap="none" spc="0" normalizeH="0" baseline="0" noProof="0">
                <a:ln>
                  <a:noFill/>
                </a:ln>
                <a:solidFill>
                  <a:sysClr val="windowText" lastClr="000000"/>
                </a:solidFill>
                <a:effectLst/>
                <a:uLnTx/>
                <a:uFillTx/>
                <a:latin typeface="Tw Cen MT"/>
                <a:ea typeface="+mn-ea"/>
                <a:cs typeface="+mn-cs"/>
              </a:rPr>
              <a:t>Modeling &amp;  Forecast Scenarios</a:t>
            </a:r>
          </a:p>
        </p:txBody>
      </p:sp>
      <p:sp>
        <p:nvSpPr>
          <p:cNvPr id="7" name="Freeform 4">
            <a:extLst>
              <a:ext uri="{FF2B5EF4-FFF2-40B4-BE49-F238E27FC236}">
                <a16:creationId xmlns:a16="http://schemas.microsoft.com/office/drawing/2014/main" id="{5A3DF068-EF3A-5719-9C0C-14AF3132DA26}"/>
              </a:ext>
            </a:extLst>
          </p:cNvPr>
          <p:cNvSpPr>
            <a:spLocks/>
          </p:cNvSpPr>
          <p:nvPr/>
        </p:nvSpPr>
        <p:spPr bwMode="auto">
          <a:xfrm>
            <a:off x="8965131" y="2187447"/>
            <a:ext cx="661988" cy="538162"/>
          </a:xfrm>
          <a:custGeom>
            <a:avLst/>
            <a:gdLst>
              <a:gd name="T0" fmla="*/ 0 w 1042"/>
              <a:gd name="T1" fmla="*/ 269399 h 847"/>
              <a:gd name="T2" fmla="*/ 3177 w 1042"/>
              <a:gd name="T3" fmla="*/ 234453 h 847"/>
              <a:gd name="T4" fmla="*/ 12706 w 1042"/>
              <a:gd name="T5" fmla="*/ 199508 h 847"/>
              <a:gd name="T6" fmla="*/ 26048 w 1042"/>
              <a:gd name="T7" fmla="*/ 165833 h 847"/>
              <a:gd name="T8" fmla="*/ 45742 w 1042"/>
              <a:gd name="T9" fmla="*/ 135335 h 847"/>
              <a:gd name="T10" fmla="*/ 68613 w 1042"/>
              <a:gd name="T11" fmla="*/ 104837 h 847"/>
              <a:gd name="T12" fmla="*/ 97837 w 1042"/>
              <a:gd name="T13" fmla="*/ 79422 h 847"/>
              <a:gd name="T14" fmla="*/ 129602 w 1042"/>
              <a:gd name="T15" fmla="*/ 56548 h 847"/>
              <a:gd name="T16" fmla="*/ 165815 w 1042"/>
              <a:gd name="T17" fmla="*/ 36852 h 847"/>
              <a:gd name="T18" fmla="*/ 205839 w 1042"/>
              <a:gd name="T19" fmla="*/ 21603 h 847"/>
              <a:gd name="T20" fmla="*/ 246498 w 1042"/>
              <a:gd name="T21" fmla="*/ 9531 h 847"/>
              <a:gd name="T22" fmla="*/ 289699 w 1042"/>
              <a:gd name="T23" fmla="*/ 3177 h 847"/>
              <a:gd name="T24" fmla="*/ 332265 w 1042"/>
              <a:gd name="T25" fmla="*/ 0 h 847"/>
              <a:gd name="T26" fmla="*/ 374830 w 1042"/>
              <a:gd name="T27" fmla="*/ 3177 h 847"/>
              <a:gd name="T28" fmla="*/ 417395 w 1042"/>
              <a:gd name="T29" fmla="*/ 9531 h 847"/>
              <a:gd name="T30" fmla="*/ 458055 w 1042"/>
              <a:gd name="T31" fmla="*/ 21603 h 847"/>
              <a:gd name="T32" fmla="*/ 498079 w 1042"/>
              <a:gd name="T33" fmla="*/ 36852 h 847"/>
              <a:gd name="T34" fmla="*/ 533021 w 1042"/>
              <a:gd name="T35" fmla="*/ 56548 h 847"/>
              <a:gd name="T36" fmla="*/ 566692 w 1042"/>
              <a:gd name="T37" fmla="*/ 79422 h 847"/>
              <a:gd name="T38" fmla="*/ 594010 w 1042"/>
              <a:gd name="T39" fmla="*/ 104837 h 847"/>
              <a:gd name="T40" fmla="*/ 618152 w 1042"/>
              <a:gd name="T41" fmla="*/ 135335 h 847"/>
              <a:gd name="T42" fmla="*/ 637846 w 1042"/>
              <a:gd name="T43" fmla="*/ 165833 h 847"/>
              <a:gd name="T44" fmla="*/ 651823 w 1042"/>
              <a:gd name="T45" fmla="*/ 199508 h 847"/>
              <a:gd name="T46" fmla="*/ 660717 w 1042"/>
              <a:gd name="T47" fmla="*/ 234453 h 847"/>
              <a:gd name="T48" fmla="*/ 661988 w 1042"/>
              <a:gd name="T49" fmla="*/ 269399 h 847"/>
              <a:gd name="T50" fmla="*/ 660717 w 1042"/>
              <a:gd name="T51" fmla="*/ 304344 h 847"/>
              <a:gd name="T52" fmla="*/ 651823 w 1042"/>
              <a:gd name="T53" fmla="*/ 339290 h 847"/>
              <a:gd name="T54" fmla="*/ 637846 w 1042"/>
              <a:gd name="T55" fmla="*/ 372329 h 847"/>
              <a:gd name="T56" fmla="*/ 618152 w 1042"/>
              <a:gd name="T57" fmla="*/ 402827 h 847"/>
              <a:gd name="T58" fmla="*/ 594010 w 1042"/>
              <a:gd name="T59" fmla="*/ 433325 h 847"/>
              <a:gd name="T60" fmla="*/ 566692 w 1042"/>
              <a:gd name="T61" fmla="*/ 459376 h 847"/>
              <a:gd name="T62" fmla="*/ 533021 w 1042"/>
              <a:gd name="T63" fmla="*/ 481614 h 847"/>
              <a:gd name="T64" fmla="*/ 498079 w 1042"/>
              <a:gd name="T65" fmla="*/ 501946 h 847"/>
              <a:gd name="T66" fmla="*/ 458055 w 1042"/>
              <a:gd name="T67" fmla="*/ 516559 h 847"/>
              <a:gd name="T68" fmla="*/ 417395 w 1042"/>
              <a:gd name="T69" fmla="*/ 529267 h 847"/>
              <a:gd name="T70" fmla="*/ 374830 w 1042"/>
              <a:gd name="T71" fmla="*/ 534985 h 847"/>
              <a:gd name="T72" fmla="*/ 332265 w 1042"/>
              <a:gd name="T73" fmla="*/ 538162 h 847"/>
              <a:gd name="T74" fmla="*/ 289699 w 1042"/>
              <a:gd name="T75" fmla="*/ 534985 h 847"/>
              <a:gd name="T76" fmla="*/ 246498 w 1042"/>
              <a:gd name="T77" fmla="*/ 529267 h 847"/>
              <a:gd name="T78" fmla="*/ 205839 w 1042"/>
              <a:gd name="T79" fmla="*/ 516559 h 847"/>
              <a:gd name="T80" fmla="*/ 165815 w 1042"/>
              <a:gd name="T81" fmla="*/ 501946 h 847"/>
              <a:gd name="T82" fmla="*/ 129602 w 1042"/>
              <a:gd name="T83" fmla="*/ 481614 h 847"/>
              <a:gd name="T84" fmla="*/ 97837 w 1042"/>
              <a:gd name="T85" fmla="*/ 459376 h 847"/>
              <a:gd name="T86" fmla="*/ 68613 w 1042"/>
              <a:gd name="T87" fmla="*/ 433325 h 847"/>
              <a:gd name="T88" fmla="*/ 45742 w 1042"/>
              <a:gd name="T89" fmla="*/ 402827 h 847"/>
              <a:gd name="T90" fmla="*/ 26048 w 1042"/>
              <a:gd name="T91" fmla="*/ 372329 h 847"/>
              <a:gd name="T92" fmla="*/ 12706 w 1042"/>
              <a:gd name="T93" fmla="*/ 339290 h 847"/>
              <a:gd name="T94" fmla="*/ 3177 w 1042"/>
              <a:gd name="T95" fmla="*/ 304344 h 847"/>
              <a:gd name="T96" fmla="*/ 0 w 1042"/>
              <a:gd name="T97" fmla="*/ 269399 h 84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7"/>
              <a:gd name="T149" fmla="*/ 1042 w 1042"/>
              <a:gd name="T150" fmla="*/ 847 h 84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7">
                <a:moveTo>
                  <a:pt x="0" y="424"/>
                </a:moveTo>
                <a:lnTo>
                  <a:pt x="5" y="369"/>
                </a:lnTo>
                <a:lnTo>
                  <a:pt x="20" y="314"/>
                </a:lnTo>
                <a:lnTo>
                  <a:pt x="41" y="261"/>
                </a:lnTo>
                <a:lnTo>
                  <a:pt x="72" y="213"/>
                </a:lnTo>
                <a:lnTo>
                  <a:pt x="108" y="165"/>
                </a:lnTo>
                <a:lnTo>
                  <a:pt x="154" y="125"/>
                </a:lnTo>
                <a:lnTo>
                  <a:pt x="204" y="89"/>
                </a:lnTo>
                <a:lnTo>
                  <a:pt x="261" y="58"/>
                </a:lnTo>
                <a:lnTo>
                  <a:pt x="324" y="34"/>
                </a:lnTo>
                <a:lnTo>
                  <a:pt x="388" y="15"/>
                </a:lnTo>
                <a:lnTo>
                  <a:pt x="456" y="5"/>
                </a:lnTo>
                <a:lnTo>
                  <a:pt x="523" y="0"/>
                </a:lnTo>
                <a:lnTo>
                  <a:pt x="590" y="5"/>
                </a:lnTo>
                <a:lnTo>
                  <a:pt x="657" y="15"/>
                </a:lnTo>
                <a:lnTo>
                  <a:pt x="721" y="34"/>
                </a:lnTo>
                <a:lnTo>
                  <a:pt x="784" y="58"/>
                </a:lnTo>
                <a:lnTo>
                  <a:pt x="839" y="89"/>
                </a:lnTo>
                <a:lnTo>
                  <a:pt x="892" y="125"/>
                </a:lnTo>
                <a:lnTo>
                  <a:pt x="935" y="165"/>
                </a:lnTo>
                <a:lnTo>
                  <a:pt x="973" y="213"/>
                </a:lnTo>
                <a:lnTo>
                  <a:pt x="1004" y="261"/>
                </a:lnTo>
                <a:lnTo>
                  <a:pt x="1026" y="314"/>
                </a:lnTo>
                <a:lnTo>
                  <a:pt x="1040" y="369"/>
                </a:lnTo>
                <a:lnTo>
                  <a:pt x="1042" y="424"/>
                </a:lnTo>
                <a:lnTo>
                  <a:pt x="1040" y="479"/>
                </a:lnTo>
                <a:lnTo>
                  <a:pt x="1026" y="534"/>
                </a:lnTo>
                <a:lnTo>
                  <a:pt x="1004" y="586"/>
                </a:lnTo>
                <a:lnTo>
                  <a:pt x="973" y="634"/>
                </a:lnTo>
                <a:lnTo>
                  <a:pt x="935" y="682"/>
                </a:lnTo>
                <a:lnTo>
                  <a:pt x="892" y="723"/>
                </a:lnTo>
                <a:lnTo>
                  <a:pt x="839" y="758"/>
                </a:lnTo>
                <a:lnTo>
                  <a:pt x="784" y="790"/>
                </a:lnTo>
                <a:lnTo>
                  <a:pt x="721" y="813"/>
                </a:lnTo>
                <a:lnTo>
                  <a:pt x="657" y="833"/>
                </a:lnTo>
                <a:lnTo>
                  <a:pt x="590" y="842"/>
                </a:lnTo>
                <a:lnTo>
                  <a:pt x="523" y="847"/>
                </a:lnTo>
                <a:lnTo>
                  <a:pt x="456" y="842"/>
                </a:lnTo>
                <a:lnTo>
                  <a:pt x="388" y="833"/>
                </a:lnTo>
                <a:lnTo>
                  <a:pt x="324" y="813"/>
                </a:lnTo>
                <a:lnTo>
                  <a:pt x="261" y="790"/>
                </a:lnTo>
                <a:lnTo>
                  <a:pt x="204" y="758"/>
                </a:lnTo>
                <a:lnTo>
                  <a:pt x="154" y="723"/>
                </a:lnTo>
                <a:lnTo>
                  <a:pt x="108" y="682"/>
                </a:lnTo>
                <a:lnTo>
                  <a:pt x="72" y="634"/>
                </a:lnTo>
                <a:lnTo>
                  <a:pt x="41" y="586"/>
                </a:lnTo>
                <a:lnTo>
                  <a:pt x="20" y="534"/>
                </a:lnTo>
                <a:lnTo>
                  <a:pt x="5" y="479"/>
                </a:lnTo>
                <a:lnTo>
                  <a:pt x="0" y="424"/>
                </a:lnTo>
                <a:close/>
              </a:path>
            </a:pathLst>
          </a:custGeom>
          <a:solidFill>
            <a:srgbClr val="FFFFFF"/>
          </a:solidFill>
          <a:ln w="3175">
            <a:solidFill>
              <a:sysClr val="windowText" lastClr="00000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8" name="Rectangle 5">
            <a:extLst>
              <a:ext uri="{FF2B5EF4-FFF2-40B4-BE49-F238E27FC236}">
                <a16:creationId xmlns:a16="http://schemas.microsoft.com/office/drawing/2014/main" id="{AE04C764-4C1B-D389-A49D-1216AAA11BA1}"/>
              </a:ext>
            </a:extLst>
          </p:cNvPr>
          <p:cNvSpPr>
            <a:spLocks noChangeArrowheads="1"/>
          </p:cNvSpPr>
          <p:nvPr/>
        </p:nvSpPr>
        <p:spPr bwMode="auto">
          <a:xfrm>
            <a:off x="9016507" y="2354928"/>
            <a:ext cx="566737" cy="158750"/>
          </a:xfrm>
          <a:prstGeom prst="rect">
            <a:avLst/>
          </a:prstGeom>
          <a:noFill/>
          <a:ln w="9525">
            <a:noFill/>
            <a:miter lim="800000"/>
            <a:headEnd/>
            <a:tailEnd/>
          </a:ln>
        </p:spPr>
        <p:txBody>
          <a:bodyPr lIns="0" tIns="0" rIns="0" bIns="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HRRR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&amp;/or QPF</a:t>
            </a:r>
            <a:endParaRPr kumimoji="0" lang="en-US" sz="1800" b="0" i="0" u="none" strike="noStrike" kern="0" cap="none" spc="0" normalizeH="0" baseline="0" noProof="0" dirty="0">
              <a:ln>
                <a:noFill/>
              </a:ln>
              <a:solidFill>
                <a:prstClr val="black"/>
              </a:solidFill>
              <a:effectLst/>
              <a:uLnTx/>
              <a:uFillTx/>
            </a:endParaRPr>
          </a:p>
        </p:txBody>
      </p:sp>
      <p:sp>
        <p:nvSpPr>
          <p:cNvPr id="9" name="Freeform 6">
            <a:extLst>
              <a:ext uri="{FF2B5EF4-FFF2-40B4-BE49-F238E27FC236}">
                <a16:creationId xmlns:a16="http://schemas.microsoft.com/office/drawing/2014/main" id="{E7593CC4-F6BC-37F8-3232-B69BD2EA3D0C}"/>
              </a:ext>
            </a:extLst>
          </p:cNvPr>
          <p:cNvSpPr>
            <a:spLocks/>
          </p:cNvSpPr>
          <p:nvPr/>
        </p:nvSpPr>
        <p:spPr bwMode="auto">
          <a:xfrm>
            <a:off x="9603306" y="2928810"/>
            <a:ext cx="661988" cy="536575"/>
          </a:xfrm>
          <a:custGeom>
            <a:avLst/>
            <a:gdLst>
              <a:gd name="T0" fmla="*/ 0 w 1042"/>
              <a:gd name="T1" fmla="*/ 269240 h 845"/>
              <a:gd name="T2" fmla="*/ 3177 w 1042"/>
              <a:gd name="T3" fmla="*/ 232410 h 845"/>
              <a:gd name="T4" fmla="*/ 12071 w 1042"/>
              <a:gd name="T5" fmla="*/ 199390 h 845"/>
              <a:gd name="T6" fmla="*/ 26048 w 1042"/>
              <a:gd name="T7" fmla="*/ 165735 h 845"/>
              <a:gd name="T8" fmla="*/ 44471 w 1042"/>
              <a:gd name="T9" fmla="*/ 133985 h 845"/>
              <a:gd name="T10" fmla="*/ 68613 w 1042"/>
              <a:gd name="T11" fmla="*/ 104775 h 845"/>
              <a:gd name="T12" fmla="*/ 97202 w 1042"/>
              <a:gd name="T13" fmla="*/ 79375 h 845"/>
              <a:gd name="T14" fmla="*/ 129602 w 1042"/>
              <a:gd name="T15" fmla="*/ 54610 h 845"/>
              <a:gd name="T16" fmla="*/ 165815 w 1042"/>
              <a:gd name="T17" fmla="*/ 34925 h 845"/>
              <a:gd name="T18" fmla="*/ 203933 w 1042"/>
              <a:gd name="T19" fmla="*/ 19685 h 845"/>
              <a:gd name="T20" fmla="*/ 245228 w 1042"/>
              <a:gd name="T21" fmla="*/ 9525 h 845"/>
              <a:gd name="T22" fmla="*/ 287793 w 1042"/>
              <a:gd name="T23" fmla="*/ 1905 h 845"/>
              <a:gd name="T24" fmla="*/ 331629 w 1042"/>
              <a:gd name="T25" fmla="*/ 0 h 845"/>
              <a:gd name="T26" fmla="*/ 374195 w 1042"/>
              <a:gd name="T27" fmla="*/ 1905 h 845"/>
              <a:gd name="T28" fmla="*/ 416760 w 1042"/>
              <a:gd name="T29" fmla="*/ 9525 h 845"/>
              <a:gd name="T30" fmla="*/ 458055 w 1042"/>
              <a:gd name="T31" fmla="*/ 19685 h 845"/>
              <a:gd name="T32" fmla="*/ 496173 w 1042"/>
              <a:gd name="T33" fmla="*/ 34925 h 845"/>
              <a:gd name="T34" fmla="*/ 533021 w 1042"/>
              <a:gd name="T35" fmla="*/ 54610 h 845"/>
              <a:gd name="T36" fmla="*/ 566057 w 1042"/>
              <a:gd name="T37" fmla="*/ 79375 h 845"/>
              <a:gd name="T38" fmla="*/ 593375 w 1042"/>
              <a:gd name="T39" fmla="*/ 104775 h 845"/>
              <a:gd name="T40" fmla="*/ 618152 w 1042"/>
              <a:gd name="T41" fmla="*/ 133985 h 845"/>
              <a:gd name="T42" fmla="*/ 637846 w 1042"/>
              <a:gd name="T43" fmla="*/ 165735 h 845"/>
              <a:gd name="T44" fmla="*/ 651188 w 1042"/>
              <a:gd name="T45" fmla="*/ 199390 h 845"/>
              <a:gd name="T46" fmla="*/ 658811 w 1042"/>
              <a:gd name="T47" fmla="*/ 232410 h 845"/>
              <a:gd name="T48" fmla="*/ 661988 w 1042"/>
              <a:gd name="T49" fmla="*/ 269240 h 845"/>
              <a:gd name="T50" fmla="*/ 658811 w 1042"/>
              <a:gd name="T51" fmla="*/ 304165 h 845"/>
              <a:gd name="T52" fmla="*/ 651188 w 1042"/>
              <a:gd name="T53" fmla="*/ 337185 h 845"/>
              <a:gd name="T54" fmla="*/ 637846 w 1042"/>
              <a:gd name="T55" fmla="*/ 370840 h 845"/>
              <a:gd name="T56" fmla="*/ 618152 w 1042"/>
              <a:gd name="T57" fmla="*/ 402590 h 845"/>
              <a:gd name="T58" fmla="*/ 593375 w 1042"/>
              <a:gd name="T59" fmla="*/ 431800 h 845"/>
              <a:gd name="T60" fmla="*/ 566057 w 1042"/>
              <a:gd name="T61" fmla="*/ 457200 h 845"/>
              <a:gd name="T62" fmla="*/ 533021 w 1042"/>
              <a:gd name="T63" fmla="*/ 481330 h 845"/>
              <a:gd name="T64" fmla="*/ 496173 w 1042"/>
              <a:gd name="T65" fmla="*/ 501650 h 845"/>
              <a:gd name="T66" fmla="*/ 458055 w 1042"/>
              <a:gd name="T67" fmla="*/ 516255 h 845"/>
              <a:gd name="T68" fmla="*/ 416760 w 1042"/>
              <a:gd name="T69" fmla="*/ 527050 h 845"/>
              <a:gd name="T70" fmla="*/ 374195 w 1042"/>
              <a:gd name="T71" fmla="*/ 534670 h 845"/>
              <a:gd name="T72" fmla="*/ 331629 w 1042"/>
              <a:gd name="T73" fmla="*/ 536575 h 845"/>
              <a:gd name="T74" fmla="*/ 287793 w 1042"/>
              <a:gd name="T75" fmla="*/ 534670 h 845"/>
              <a:gd name="T76" fmla="*/ 245228 w 1042"/>
              <a:gd name="T77" fmla="*/ 527050 h 845"/>
              <a:gd name="T78" fmla="*/ 203933 w 1042"/>
              <a:gd name="T79" fmla="*/ 516255 h 845"/>
              <a:gd name="T80" fmla="*/ 165815 w 1042"/>
              <a:gd name="T81" fmla="*/ 501650 h 845"/>
              <a:gd name="T82" fmla="*/ 129602 w 1042"/>
              <a:gd name="T83" fmla="*/ 481330 h 845"/>
              <a:gd name="T84" fmla="*/ 97202 w 1042"/>
              <a:gd name="T85" fmla="*/ 457200 h 845"/>
              <a:gd name="T86" fmla="*/ 68613 w 1042"/>
              <a:gd name="T87" fmla="*/ 431800 h 845"/>
              <a:gd name="T88" fmla="*/ 44471 w 1042"/>
              <a:gd name="T89" fmla="*/ 402590 h 845"/>
              <a:gd name="T90" fmla="*/ 26048 w 1042"/>
              <a:gd name="T91" fmla="*/ 370840 h 845"/>
              <a:gd name="T92" fmla="*/ 12071 w 1042"/>
              <a:gd name="T93" fmla="*/ 337185 h 845"/>
              <a:gd name="T94" fmla="*/ 3177 w 1042"/>
              <a:gd name="T95" fmla="*/ 304165 h 845"/>
              <a:gd name="T96" fmla="*/ 0 w 1042"/>
              <a:gd name="T97" fmla="*/ 269240 h 8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5"/>
              <a:gd name="T149" fmla="*/ 1042 w 1042"/>
              <a:gd name="T150" fmla="*/ 845 h 8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5">
                <a:moveTo>
                  <a:pt x="0" y="424"/>
                </a:moveTo>
                <a:lnTo>
                  <a:pt x="5" y="366"/>
                </a:lnTo>
                <a:lnTo>
                  <a:pt x="19" y="314"/>
                </a:lnTo>
                <a:lnTo>
                  <a:pt x="41" y="261"/>
                </a:lnTo>
                <a:lnTo>
                  <a:pt x="70" y="211"/>
                </a:lnTo>
                <a:lnTo>
                  <a:pt x="108" y="165"/>
                </a:lnTo>
                <a:lnTo>
                  <a:pt x="153" y="125"/>
                </a:lnTo>
                <a:lnTo>
                  <a:pt x="204" y="86"/>
                </a:lnTo>
                <a:lnTo>
                  <a:pt x="261" y="55"/>
                </a:lnTo>
                <a:lnTo>
                  <a:pt x="321" y="31"/>
                </a:lnTo>
                <a:lnTo>
                  <a:pt x="386" y="15"/>
                </a:lnTo>
                <a:lnTo>
                  <a:pt x="453" y="3"/>
                </a:lnTo>
                <a:lnTo>
                  <a:pt x="522" y="0"/>
                </a:lnTo>
                <a:lnTo>
                  <a:pt x="589" y="3"/>
                </a:lnTo>
                <a:lnTo>
                  <a:pt x="656" y="15"/>
                </a:lnTo>
                <a:lnTo>
                  <a:pt x="721" y="31"/>
                </a:lnTo>
                <a:lnTo>
                  <a:pt x="781" y="55"/>
                </a:lnTo>
                <a:lnTo>
                  <a:pt x="839" y="86"/>
                </a:lnTo>
                <a:lnTo>
                  <a:pt x="891" y="125"/>
                </a:lnTo>
                <a:lnTo>
                  <a:pt x="934" y="165"/>
                </a:lnTo>
                <a:lnTo>
                  <a:pt x="973" y="211"/>
                </a:lnTo>
                <a:lnTo>
                  <a:pt x="1004" y="261"/>
                </a:lnTo>
                <a:lnTo>
                  <a:pt x="1025" y="314"/>
                </a:lnTo>
                <a:lnTo>
                  <a:pt x="1037" y="366"/>
                </a:lnTo>
                <a:lnTo>
                  <a:pt x="1042" y="424"/>
                </a:lnTo>
                <a:lnTo>
                  <a:pt x="1037" y="479"/>
                </a:lnTo>
                <a:lnTo>
                  <a:pt x="1025" y="531"/>
                </a:lnTo>
                <a:lnTo>
                  <a:pt x="1004" y="584"/>
                </a:lnTo>
                <a:lnTo>
                  <a:pt x="973" y="634"/>
                </a:lnTo>
                <a:lnTo>
                  <a:pt x="934" y="680"/>
                </a:lnTo>
                <a:lnTo>
                  <a:pt x="891" y="720"/>
                </a:lnTo>
                <a:lnTo>
                  <a:pt x="839" y="758"/>
                </a:lnTo>
                <a:lnTo>
                  <a:pt x="781" y="790"/>
                </a:lnTo>
                <a:lnTo>
                  <a:pt x="721" y="813"/>
                </a:lnTo>
                <a:lnTo>
                  <a:pt x="656" y="830"/>
                </a:lnTo>
                <a:lnTo>
                  <a:pt x="589" y="842"/>
                </a:lnTo>
                <a:lnTo>
                  <a:pt x="522" y="845"/>
                </a:lnTo>
                <a:lnTo>
                  <a:pt x="453" y="842"/>
                </a:lnTo>
                <a:lnTo>
                  <a:pt x="386" y="830"/>
                </a:lnTo>
                <a:lnTo>
                  <a:pt x="321" y="813"/>
                </a:lnTo>
                <a:lnTo>
                  <a:pt x="261" y="790"/>
                </a:lnTo>
                <a:lnTo>
                  <a:pt x="204" y="758"/>
                </a:lnTo>
                <a:lnTo>
                  <a:pt x="153" y="720"/>
                </a:lnTo>
                <a:lnTo>
                  <a:pt x="108" y="680"/>
                </a:lnTo>
                <a:lnTo>
                  <a:pt x="70" y="634"/>
                </a:lnTo>
                <a:lnTo>
                  <a:pt x="41" y="584"/>
                </a:lnTo>
                <a:lnTo>
                  <a:pt x="19" y="531"/>
                </a:lnTo>
                <a:lnTo>
                  <a:pt x="5" y="479"/>
                </a:lnTo>
                <a:lnTo>
                  <a:pt x="0" y="424"/>
                </a:lnTo>
                <a:close/>
              </a:path>
            </a:pathLst>
          </a:custGeom>
          <a:solidFill>
            <a:srgbClr val="FFFFFF"/>
          </a:solidFill>
          <a:ln w="3175">
            <a:solidFill>
              <a:schemeClr val="accent6"/>
            </a:solidFill>
            <a:prstDash val="solid"/>
            <a:round/>
            <a:headEnd/>
            <a:tailEnd/>
          </a:ln>
        </p:spPr>
        <p:txBody>
          <a:bodyPr/>
          <a:lstStyle/>
          <a:p>
            <a:endParaRPr lang="en-US">
              <a:solidFill>
                <a:prstClr val="black"/>
              </a:solidFill>
              <a:latin typeface="Tw Cen MT"/>
            </a:endParaRPr>
          </a:p>
        </p:txBody>
      </p:sp>
      <p:sp>
        <p:nvSpPr>
          <p:cNvPr id="10" name="Rectangle 7">
            <a:extLst>
              <a:ext uri="{FF2B5EF4-FFF2-40B4-BE49-F238E27FC236}">
                <a16:creationId xmlns:a16="http://schemas.microsoft.com/office/drawing/2014/main" id="{3FF2DD59-993A-6BFE-6FC9-64BD9AB9716A}"/>
              </a:ext>
            </a:extLst>
          </p:cNvPr>
          <p:cNvSpPr>
            <a:spLocks noChangeArrowheads="1"/>
          </p:cNvSpPr>
          <p:nvPr/>
        </p:nvSpPr>
        <p:spPr bwMode="auto">
          <a:xfrm>
            <a:off x="9771267" y="3136773"/>
            <a:ext cx="354013" cy="101598"/>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chemeClr val="accent5">
                    <a:lumMod val="60000"/>
                    <a:lumOff val="40000"/>
                  </a:schemeClr>
                </a:solidFill>
                <a:effectLst/>
                <a:uLnTx/>
                <a:uFillTx/>
              </a:rPr>
              <a:t>MetVue</a:t>
            </a:r>
            <a:endParaRPr kumimoji="0" lang="en-US" sz="1800" b="0" i="0" u="none" strike="noStrike" kern="0" cap="none" spc="0" normalizeH="0" baseline="0" noProof="0" dirty="0">
              <a:ln>
                <a:noFill/>
              </a:ln>
              <a:solidFill>
                <a:schemeClr val="accent5">
                  <a:lumMod val="60000"/>
                  <a:lumOff val="40000"/>
                </a:schemeClr>
              </a:solidFill>
              <a:effectLst/>
              <a:uLnTx/>
              <a:uFillTx/>
            </a:endParaRPr>
          </a:p>
        </p:txBody>
      </p:sp>
      <p:sp>
        <p:nvSpPr>
          <p:cNvPr id="11" name="Freeform 10">
            <a:extLst>
              <a:ext uri="{FF2B5EF4-FFF2-40B4-BE49-F238E27FC236}">
                <a16:creationId xmlns:a16="http://schemas.microsoft.com/office/drawing/2014/main" id="{CDB3C18F-C1A5-456B-184C-C33EC9C10059}"/>
              </a:ext>
            </a:extLst>
          </p:cNvPr>
          <p:cNvSpPr>
            <a:spLocks/>
          </p:cNvSpPr>
          <p:nvPr/>
        </p:nvSpPr>
        <p:spPr bwMode="auto">
          <a:xfrm>
            <a:off x="9617595" y="3906710"/>
            <a:ext cx="661987" cy="536575"/>
          </a:xfrm>
          <a:custGeom>
            <a:avLst/>
            <a:gdLst>
              <a:gd name="T0" fmla="*/ 0 w 1042"/>
              <a:gd name="T1" fmla="*/ 267335 h 845"/>
              <a:gd name="T2" fmla="*/ 1271 w 1042"/>
              <a:gd name="T3" fmla="*/ 232410 h 845"/>
              <a:gd name="T4" fmla="*/ 10800 w 1042"/>
              <a:gd name="T5" fmla="*/ 199390 h 845"/>
              <a:gd name="T6" fmla="*/ 24142 w 1042"/>
              <a:gd name="T7" fmla="*/ 165735 h 845"/>
              <a:gd name="T8" fmla="*/ 44471 w 1042"/>
              <a:gd name="T9" fmla="*/ 133985 h 845"/>
              <a:gd name="T10" fmla="*/ 68613 w 1042"/>
              <a:gd name="T11" fmla="*/ 105410 h 845"/>
              <a:gd name="T12" fmla="*/ 95931 w 1042"/>
              <a:gd name="T13" fmla="*/ 77470 h 845"/>
              <a:gd name="T14" fmla="*/ 129602 w 1042"/>
              <a:gd name="T15" fmla="*/ 55245 h 845"/>
              <a:gd name="T16" fmla="*/ 164544 w 1042"/>
              <a:gd name="T17" fmla="*/ 35560 h 845"/>
              <a:gd name="T18" fmla="*/ 203933 w 1042"/>
              <a:gd name="T19" fmla="*/ 20320 h 845"/>
              <a:gd name="T20" fmla="*/ 245227 w 1042"/>
              <a:gd name="T21" fmla="*/ 9525 h 845"/>
              <a:gd name="T22" fmla="*/ 287793 w 1042"/>
              <a:gd name="T23" fmla="*/ 1905 h 845"/>
              <a:gd name="T24" fmla="*/ 330358 w 1042"/>
              <a:gd name="T25" fmla="*/ 0 h 845"/>
              <a:gd name="T26" fmla="*/ 372924 w 1042"/>
              <a:gd name="T27" fmla="*/ 1905 h 845"/>
              <a:gd name="T28" fmla="*/ 415489 w 1042"/>
              <a:gd name="T29" fmla="*/ 9525 h 845"/>
              <a:gd name="T30" fmla="*/ 456784 w 1042"/>
              <a:gd name="T31" fmla="*/ 20320 h 845"/>
              <a:gd name="T32" fmla="*/ 496173 w 1042"/>
              <a:gd name="T33" fmla="*/ 35560 h 845"/>
              <a:gd name="T34" fmla="*/ 533020 w 1042"/>
              <a:gd name="T35" fmla="*/ 55245 h 845"/>
              <a:gd name="T36" fmla="*/ 564785 w 1042"/>
              <a:gd name="T37" fmla="*/ 77470 h 845"/>
              <a:gd name="T38" fmla="*/ 593374 w 1042"/>
              <a:gd name="T39" fmla="*/ 105410 h 845"/>
              <a:gd name="T40" fmla="*/ 616245 w 1042"/>
              <a:gd name="T41" fmla="*/ 133985 h 845"/>
              <a:gd name="T42" fmla="*/ 635939 w 1042"/>
              <a:gd name="T43" fmla="*/ 165735 h 845"/>
              <a:gd name="T44" fmla="*/ 649916 w 1042"/>
              <a:gd name="T45" fmla="*/ 199390 h 845"/>
              <a:gd name="T46" fmla="*/ 658810 w 1042"/>
              <a:gd name="T47" fmla="*/ 232410 h 845"/>
              <a:gd name="T48" fmla="*/ 661987 w 1042"/>
              <a:gd name="T49" fmla="*/ 267335 h 845"/>
              <a:gd name="T50" fmla="*/ 658810 w 1042"/>
              <a:gd name="T51" fmla="*/ 302260 h 845"/>
              <a:gd name="T52" fmla="*/ 649916 w 1042"/>
              <a:gd name="T53" fmla="*/ 337185 h 845"/>
              <a:gd name="T54" fmla="*/ 635939 w 1042"/>
              <a:gd name="T55" fmla="*/ 370840 h 845"/>
              <a:gd name="T56" fmla="*/ 616245 w 1042"/>
              <a:gd name="T57" fmla="*/ 402590 h 845"/>
              <a:gd name="T58" fmla="*/ 593374 w 1042"/>
              <a:gd name="T59" fmla="*/ 431800 h 845"/>
              <a:gd name="T60" fmla="*/ 564785 w 1042"/>
              <a:gd name="T61" fmla="*/ 457200 h 845"/>
              <a:gd name="T62" fmla="*/ 533020 w 1042"/>
              <a:gd name="T63" fmla="*/ 481965 h 845"/>
              <a:gd name="T64" fmla="*/ 496173 w 1042"/>
              <a:gd name="T65" fmla="*/ 499745 h 845"/>
              <a:gd name="T66" fmla="*/ 456784 w 1042"/>
              <a:gd name="T67" fmla="*/ 516890 h 845"/>
              <a:gd name="T68" fmla="*/ 415489 w 1042"/>
              <a:gd name="T69" fmla="*/ 527050 h 845"/>
              <a:gd name="T70" fmla="*/ 372924 w 1042"/>
              <a:gd name="T71" fmla="*/ 534670 h 845"/>
              <a:gd name="T72" fmla="*/ 330358 w 1042"/>
              <a:gd name="T73" fmla="*/ 536575 h 845"/>
              <a:gd name="T74" fmla="*/ 287793 w 1042"/>
              <a:gd name="T75" fmla="*/ 534670 h 845"/>
              <a:gd name="T76" fmla="*/ 245227 w 1042"/>
              <a:gd name="T77" fmla="*/ 527050 h 845"/>
              <a:gd name="T78" fmla="*/ 203933 w 1042"/>
              <a:gd name="T79" fmla="*/ 516890 h 845"/>
              <a:gd name="T80" fmla="*/ 164544 w 1042"/>
              <a:gd name="T81" fmla="*/ 499745 h 845"/>
              <a:gd name="T82" fmla="*/ 129602 w 1042"/>
              <a:gd name="T83" fmla="*/ 481965 h 845"/>
              <a:gd name="T84" fmla="*/ 95931 w 1042"/>
              <a:gd name="T85" fmla="*/ 457200 h 845"/>
              <a:gd name="T86" fmla="*/ 68613 w 1042"/>
              <a:gd name="T87" fmla="*/ 431800 h 845"/>
              <a:gd name="T88" fmla="*/ 44471 w 1042"/>
              <a:gd name="T89" fmla="*/ 402590 h 845"/>
              <a:gd name="T90" fmla="*/ 24142 w 1042"/>
              <a:gd name="T91" fmla="*/ 370840 h 845"/>
              <a:gd name="T92" fmla="*/ 10800 w 1042"/>
              <a:gd name="T93" fmla="*/ 337185 h 845"/>
              <a:gd name="T94" fmla="*/ 1271 w 1042"/>
              <a:gd name="T95" fmla="*/ 302260 h 845"/>
              <a:gd name="T96" fmla="*/ 0 w 1042"/>
              <a:gd name="T97" fmla="*/ 267335 h 8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5"/>
              <a:gd name="T149" fmla="*/ 1042 w 1042"/>
              <a:gd name="T150" fmla="*/ 845 h 8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5">
                <a:moveTo>
                  <a:pt x="0" y="421"/>
                </a:moveTo>
                <a:lnTo>
                  <a:pt x="2" y="366"/>
                </a:lnTo>
                <a:lnTo>
                  <a:pt x="17" y="314"/>
                </a:lnTo>
                <a:lnTo>
                  <a:pt x="38" y="261"/>
                </a:lnTo>
                <a:lnTo>
                  <a:pt x="70" y="211"/>
                </a:lnTo>
                <a:lnTo>
                  <a:pt x="108" y="166"/>
                </a:lnTo>
                <a:lnTo>
                  <a:pt x="151" y="122"/>
                </a:lnTo>
                <a:lnTo>
                  <a:pt x="204" y="87"/>
                </a:lnTo>
                <a:lnTo>
                  <a:pt x="259" y="56"/>
                </a:lnTo>
                <a:lnTo>
                  <a:pt x="321" y="32"/>
                </a:lnTo>
                <a:lnTo>
                  <a:pt x="386" y="15"/>
                </a:lnTo>
                <a:lnTo>
                  <a:pt x="453" y="3"/>
                </a:lnTo>
                <a:lnTo>
                  <a:pt x="520" y="0"/>
                </a:lnTo>
                <a:lnTo>
                  <a:pt x="587" y="3"/>
                </a:lnTo>
                <a:lnTo>
                  <a:pt x="654" y="15"/>
                </a:lnTo>
                <a:lnTo>
                  <a:pt x="719" y="32"/>
                </a:lnTo>
                <a:lnTo>
                  <a:pt x="781" y="56"/>
                </a:lnTo>
                <a:lnTo>
                  <a:pt x="839" y="87"/>
                </a:lnTo>
                <a:lnTo>
                  <a:pt x="889" y="122"/>
                </a:lnTo>
                <a:lnTo>
                  <a:pt x="934" y="166"/>
                </a:lnTo>
                <a:lnTo>
                  <a:pt x="970" y="211"/>
                </a:lnTo>
                <a:lnTo>
                  <a:pt x="1001" y="261"/>
                </a:lnTo>
                <a:lnTo>
                  <a:pt x="1023" y="314"/>
                </a:lnTo>
                <a:lnTo>
                  <a:pt x="1037" y="366"/>
                </a:lnTo>
                <a:lnTo>
                  <a:pt x="1042" y="421"/>
                </a:lnTo>
                <a:lnTo>
                  <a:pt x="1037" y="476"/>
                </a:lnTo>
                <a:lnTo>
                  <a:pt x="1023" y="531"/>
                </a:lnTo>
                <a:lnTo>
                  <a:pt x="1001" y="584"/>
                </a:lnTo>
                <a:lnTo>
                  <a:pt x="970" y="634"/>
                </a:lnTo>
                <a:lnTo>
                  <a:pt x="934" y="680"/>
                </a:lnTo>
                <a:lnTo>
                  <a:pt x="889" y="720"/>
                </a:lnTo>
                <a:lnTo>
                  <a:pt x="839" y="759"/>
                </a:lnTo>
                <a:lnTo>
                  <a:pt x="781" y="787"/>
                </a:lnTo>
                <a:lnTo>
                  <a:pt x="719" y="814"/>
                </a:lnTo>
                <a:lnTo>
                  <a:pt x="654" y="830"/>
                </a:lnTo>
                <a:lnTo>
                  <a:pt x="587" y="842"/>
                </a:lnTo>
                <a:lnTo>
                  <a:pt x="520" y="845"/>
                </a:lnTo>
                <a:lnTo>
                  <a:pt x="453" y="842"/>
                </a:lnTo>
                <a:lnTo>
                  <a:pt x="386" y="830"/>
                </a:lnTo>
                <a:lnTo>
                  <a:pt x="321" y="814"/>
                </a:lnTo>
                <a:lnTo>
                  <a:pt x="259" y="787"/>
                </a:lnTo>
                <a:lnTo>
                  <a:pt x="204" y="759"/>
                </a:lnTo>
                <a:lnTo>
                  <a:pt x="151" y="720"/>
                </a:lnTo>
                <a:lnTo>
                  <a:pt x="108" y="680"/>
                </a:lnTo>
                <a:lnTo>
                  <a:pt x="70" y="634"/>
                </a:lnTo>
                <a:lnTo>
                  <a:pt x="38" y="584"/>
                </a:lnTo>
                <a:lnTo>
                  <a:pt x="17" y="531"/>
                </a:lnTo>
                <a:lnTo>
                  <a:pt x="2" y="476"/>
                </a:lnTo>
                <a:lnTo>
                  <a:pt x="0" y="421"/>
                </a:lnTo>
                <a:close/>
              </a:path>
            </a:pathLst>
          </a:custGeom>
          <a:solidFill>
            <a:srgbClr val="FFFFFF"/>
          </a:solidFill>
          <a:ln w="3175">
            <a:solidFill>
              <a:sysClr val="windowText" lastClr="00000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12" name="Rectangle 11">
            <a:extLst>
              <a:ext uri="{FF2B5EF4-FFF2-40B4-BE49-F238E27FC236}">
                <a16:creationId xmlns:a16="http://schemas.microsoft.com/office/drawing/2014/main" id="{69F65D97-0AD1-30FA-AFF5-6FDED8CC1C2C}"/>
              </a:ext>
            </a:extLst>
          </p:cNvPr>
          <p:cNvSpPr>
            <a:spLocks noChangeArrowheads="1"/>
          </p:cNvSpPr>
          <p:nvPr/>
        </p:nvSpPr>
        <p:spPr bwMode="auto">
          <a:xfrm>
            <a:off x="9836670" y="4113085"/>
            <a:ext cx="269875"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rPr>
              <a:t>HMS</a:t>
            </a:r>
            <a:endParaRPr kumimoji="0" lang="en-US" sz="1800" b="0" i="0" u="none" strike="noStrike" kern="0" cap="none" spc="0" normalizeH="0" baseline="0" noProof="0">
              <a:ln>
                <a:noFill/>
              </a:ln>
              <a:solidFill>
                <a:prstClr val="black"/>
              </a:solidFill>
              <a:effectLst/>
              <a:uLnTx/>
              <a:uFillTx/>
            </a:endParaRPr>
          </a:p>
        </p:txBody>
      </p:sp>
      <p:sp>
        <p:nvSpPr>
          <p:cNvPr id="13" name="Freeform 12">
            <a:extLst>
              <a:ext uri="{FF2B5EF4-FFF2-40B4-BE49-F238E27FC236}">
                <a16:creationId xmlns:a16="http://schemas.microsoft.com/office/drawing/2014/main" id="{D2AFE3E9-F009-F822-9B39-86B3C80EF3F3}"/>
              </a:ext>
            </a:extLst>
          </p:cNvPr>
          <p:cNvSpPr>
            <a:spLocks/>
          </p:cNvSpPr>
          <p:nvPr/>
        </p:nvSpPr>
        <p:spPr bwMode="auto">
          <a:xfrm>
            <a:off x="9622356" y="4875085"/>
            <a:ext cx="661988" cy="536575"/>
          </a:xfrm>
          <a:custGeom>
            <a:avLst/>
            <a:gdLst>
              <a:gd name="T0" fmla="*/ 0 w 1042"/>
              <a:gd name="T1" fmla="*/ 268288 h 846"/>
              <a:gd name="T2" fmla="*/ 3177 w 1042"/>
              <a:gd name="T3" fmla="*/ 233404 h 846"/>
              <a:gd name="T4" fmla="*/ 10800 w 1042"/>
              <a:gd name="T5" fmla="*/ 198520 h 846"/>
              <a:gd name="T6" fmla="*/ 24777 w 1042"/>
              <a:gd name="T7" fmla="*/ 165539 h 846"/>
              <a:gd name="T8" fmla="*/ 44471 w 1042"/>
              <a:gd name="T9" fmla="*/ 135095 h 846"/>
              <a:gd name="T10" fmla="*/ 68613 w 1042"/>
              <a:gd name="T11" fmla="*/ 104651 h 846"/>
              <a:gd name="T12" fmla="*/ 95931 w 1042"/>
              <a:gd name="T13" fmla="*/ 78647 h 846"/>
              <a:gd name="T14" fmla="*/ 129602 w 1042"/>
              <a:gd name="T15" fmla="*/ 55814 h 846"/>
              <a:gd name="T16" fmla="*/ 164544 w 1042"/>
              <a:gd name="T17" fmla="*/ 36152 h 846"/>
              <a:gd name="T18" fmla="*/ 203933 w 1042"/>
              <a:gd name="T19" fmla="*/ 20930 h 846"/>
              <a:gd name="T20" fmla="*/ 245228 w 1042"/>
              <a:gd name="T21" fmla="*/ 8879 h 846"/>
              <a:gd name="T22" fmla="*/ 287793 w 1042"/>
              <a:gd name="T23" fmla="*/ 3171 h 846"/>
              <a:gd name="T24" fmla="*/ 330359 w 1042"/>
              <a:gd name="T25" fmla="*/ 0 h 846"/>
              <a:gd name="T26" fmla="*/ 374830 w 1042"/>
              <a:gd name="T27" fmla="*/ 3171 h 846"/>
              <a:gd name="T28" fmla="*/ 417395 w 1042"/>
              <a:gd name="T29" fmla="*/ 8879 h 846"/>
              <a:gd name="T30" fmla="*/ 456784 w 1042"/>
              <a:gd name="T31" fmla="*/ 20930 h 846"/>
              <a:gd name="T32" fmla="*/ 496173 w 1042"/>
              <a:gd name="T33" fmla="*/ 36152 h 846"/>
              <a:gd name="T34" fmla="*/ 533021 w 1042"/>
              <a:gd name="T35" fmla="*/ 55814 h 846"/>
              <a:gd name="T36" fmla="*/ 564786 w 1042"/>
              <a:gd name="T37" fmla="*/ 78647 h 846"/>
              <a:gd name="T38" fmla="*/ 594010 w 1042"/>
              <a:gd name="T39" fmla="*/ 104651 h 846"/>
              <a:gd name="T40" fmla="*/ 618152 w 1042"/>
              <a:gd name="T41" fmla="*/ 135095 h 846"/>
              <a:gd name="T42" fmla="*/ 636576 w 1042"/>
              <a:gd name="T43" fmla="*/ 165539 h 846"/>
              <a:gd name="T44" fmla="*/ 649917 w 1042"/>
              <a:gd name="T45" fmla="*/ 198520 h 846"/>
              <a:gd name="T46" fmla="*/ 659447 w 1042"/>
              <a:gd name="T47" fmla="*/ 233404 h 846"/>
              <a:gd name="T48" fmla="*/ 661988 w 1042"/>
              <a:gd name="T49" fmla="*/ 268288 h 846"/>
              <a:gd name="T50" fmla="*/ 659447 w 1042"/>
              <a:gd name="T51" fmla="*/ 303171 h 846"/>
              <a:gd name="T52" fmla="*/ 649917 w 1042"/>
              <a:gd name="T53" fmla="*/ 338055 h 846"/>
              <a:gd name="T54" fmla="*/ 636576 w 1042"/>
              <a:gd name="T55" fmla="*/ 371670 h 846"/>
              <a:gd name="T56" fmla="*/ 618152 w 1042"/>
              <a:gd name="T57" fmla="*/ 402114 h 846"/>
              <a:gd name="T58" fmla="*/ 594010 w 1042"/>
              <a:gd name="T59" fmla="*/ 431924 h 846"/>
              <a:gd name="T60" fmla="*/ 564786 w 1042"/>
              <a:gd name="T61" fmla="*/ 457928 h 846"/>
              <a:gd name="T62" fmla="*/ 533021 w 1042"/>
              <a:gd name="T63" fmla="*/ 480761 h 846"/>
              <a:gd name="T64" fmla="*/ 496173 w 1042"/>
              <a:gd name="T65" fmla="*/ 500423 h 846"/>
              <a:gd name="T66" fmla="*/ 456784 w 1042"/>
              <a:gd name="T67" fmla="*/ 515645 h 846"/>
              <a:gd name="T68" fmla="*/ 417395 w 1042"/>
              <a:gd name="T69" fmla="*/ 527696 h 846"/>
              <a:gd name="T70" fmla="*/ 374830 w 1042"/>
              <a:gd name="T71" fmla="*/ 534038 h 846"/>
              <a:gd name="T72" fmla="*/ 330359 w 1042"/>
              <a:gd name="T73" fmla="*/ 536575 h 846"/>
              <a:gd name="T74" fmla="*/ 287793 w 1042"/>
              <a:gd name="T75" fmla="*/ 534038 h 846"/>
              <a:gd name="T76" fmla="*/ 245228 w 1042"/>
              <a:gd name="T77" fmla="*/ 527696 h 846"/>
              <a:gd name="T78" fmla="*/ 203933 w 1042"/>
              <a:gd name="T79" fmla="*/ 515645 h 846"/>
              <a:gd name="T80" fmla="*/ 164544 w 1042"/>
              <a:gd name="T81" fmla="*/ 500423 h 846"/>
              <a:gd name="T82" fmla="*/ 129602 w 1042"/>
              <a:gd name="T83" fmla="*/ 480761 h 846"/>
              <a:gd name="T84" fmla="*/ 95931 w 1042"/>
              <a:gd name="T85" fmla="*/ 457928 h 846"/>
              <a:gd name="T86" fmla="*/ 68613 w 1042"/>
              <a:gd name="T87" fmla="*/ 431924 h 846"/>
              <a:gd name="T88" fmla="*/ 44471 w 1042"/>
              <a:gd name="T89" fmla="*/ 402114 h 846"/>
              <a:gd name="T90" fmla="*/ 24777 w 1042"/>
              <a:gd name="T91" fmla="*/ 371670 h 846"/>
              <a:gd name="T92" fmla="*/ 10800 w 1042"/>
              <a:gd name="T93" fmla="*/ 338055 h 846"/>
              <a:gd name="T94" fmla="*/ 3177 w 1042"/>
              <a:gd name="T95" fmla="*/ 303171 h 846"/>
              <a:gd name="T96" fmla="*/ 0 w 1042"/>
              <a:gd name="T97" fmla="*/ 268288 h 8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6"/>
              <a:gd name="T149" fmla="*/ 1042 w 1042"/>
              <a:gd name="T150" fmla="*/ 846 h 84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6">
                <a:moveTo>
                  <a:pt x="0" y="423"/>
                </a:moveTo>
                <a:lnTo>
                  <a:pt x="5" y="368"/>
                </a:lnTo>
                <a:lnTo>
                  <a:pt x="17" y="313"/>
                </a:lnTo>
                <a:lnTo>
                  <a:pt x="39" y="261"/>
                </a:lnTo>
                <a:lnTo>
                  <a:pt x="70" y="213"/>
                </a:lnTo>
                <a:lnTo>
                  <a:pt x="108" y="165"/>
                </a:lnTo>
                <a:lnTo>
                  <a:pt x="151" y="124"/>
                </a:lnTo>
                <a:lnTo>
                  <a:pt x="204" y="88"/>
                </a:lnTo>
                <a:lnTo>
                  <a:pt x="259" y="57"/>
                </a:lnTo>
                <a:lnTo>
                  <a:pt x="321" y="33"/>
                </a:lnTo>
                <a:lnTo>
                  <a:pt x="386" y="14"/>
                </a:lnTo>
                <a:lnTo>
                  <a:pt x="453" y="5"/>
                </a:lnTo>
                <a:lnTo>
                  <a:pt x="520" y="0"/>
                </a:lnTo>
                <a:lnTo>
                  <a:pt x="590" y="5"/>
                </a:lnTo>
                <a:lnTo>
                  <a:pt x="657" y="14"/>
                </a:lnTo>
                <a:lnTo>
                  <a:pt x="719" y="33"/>
                </a:lnTo>
                <a:lnTo>
                  <a:pt x="781" y="57"/>
                </a:lnTo>
                <a:lnTo>
                  <a:pt x="839" y="88"/>
                </a:lnTo>
                <a:lnTo>
                  <a:pt x="889" y="124"/>
                </a:lnTo>
                <a:lnTo>
                  <a:pt x="935" y="165"/>
                </a:lnTo>
                <a:lnTo>
                  <a:pt x="973" y="213"/>
                </a:lnTo>
                <a:lnTo>
                  <a:pt x="1002" y="261"/>
                </a:lnTo>
                <a:lnTo>
                  <a:pt x="1023" y="313"/>
                </a:lnTo>
                <a:lnTo>
                  <a:pt x="1038" y="368"/>
                </a:lnTo>
                <a:lnTo>
                  <a:pt x="1042" y="423"/>
                </a:lnTo>
                <a:lnTo>
                  <a:pt x="1038" y="478"/>
                </a:lnTo>
                <a:lnTo>
                  <a:pt x="1023" y="533"/>
                </a:lnTo>
                <a:lnTo>
                  <a:pt x="1002" y="586"/>
                </a:lnTo>
                <a:lnTo>
                  <a:pt x="973" y="634"/>
                </a:lnTo>
                <a:lnTo>
                  <a:pt x="935" y="681"/>
                </a:lnTo>
                <a:lnTo>
                  <a:pt x="889" y="722"/>
                </a:lnTo>
                <a:lnTo>
                  <a:pt x="839" y="758"/>
                </a:lnTo>
                <a:lnTo>
                  <a:pt x="781" y="789"/>
                </a:lnTo>
                <a:lnTo>
                  <a:pt x="719" y="813"/>
                </a:lnTo>
                <a:lnTo>
                  <a:pt x="657" y="832"/>
                </a:lnTo>
                <a:lnTo>
                  <a:pt x="590" y="842"/>
                </a:lnTo>
                <a:lnTo>
                  <a:pt x="520" y="846"/>
                </a:lnTo>
                <a:lnTo>
                  <a:pt x="453" y="842"/>
                </a:lnTo>
                <a:lnTo>
                  <a:pt x="386" y="832"/>
                </a:lnTo>
                <a:lnTo>
                  <a:pt x="321" y="813"/>
                </a:lnTo>
                <a:lnTo>
                  <a:pt x="259" y="789"/>
                </a:lnTo>
                <a:lnTo>
                  <a:pt x="204" y="758"/>
                </a:lnTo>
                <a:lnTo>
                  <a:pt x="151" y="722"/>
                </a:lnTo>
                <a:lnTo>
                  <a:pt x="108" y="681"/>
                </a:lnTo>
                <a:lnTo>
                  <a:pt x="70" y="634"/>
                </a:lnTo>
                <a:lnTo>
                  <a:pt x="39" y="586"/>
                </a:lnTo>
                <a:lnTo>
                  <a:pt x="17" y="533"/>
                </a:lnTo>
                <a:lnTo>
                  <a:pt x="5" y="478"/>
                </a:lnTo>
                <a:lnTo>
                  <a:pt x="0" y="423"/>
                </a:lnTo>
                <a:close/>
              </a:path>
            </a:pathLst>
          </a:custGeom>
          <a:solidFill>
            <a:srgbClr val="FFFFFF"/>
          </a:solidFill>
          <a:ln w="3175">
            <a:solidFill>
              <a:srgbClr val="000000"/>
            </a:solidFill>
            <a:prstDash val="solid"/>
            <a:round/>
            <a:headEnd/>
            <a:tailEnd/>
          </a:ln>
        </p:spPr>
        <p:txBody>
          <a:bodyPr/>
          <a:lstStyle/>
          <a:p>
            <a:endParaRPr lang="en-US">
              <a:solidFill>
                <a:prstClr val="black"/>
              </a:solidFill>
              <a:latin typeface="Tw Cen MT"/>
            </a:endParaRPr>
          </a:p>
        </p:txBody>
      </p:sp>
      <p:sp>
        <p:nvSpPr>
          <p:cNvPr id="14" name="Rectangle 13">
            <a:extLst>
              <a:ext uri="{FF2B5EF4-FFF2-40B4-BE49-F238E27FC236}">
                <a16:creationId xmlns:a16="http://schemas.microsoft.com/office/drawing/2014/main" id="{602B23B5-1182-F420-9079-4AE373A9E17B}"/>
              </a:ext>
            </a:extLst>
          </p:cNvPr>
          <p:cNvSpPr>
            <a:spLocks noChangeArrowheads="1"/>
          </p:cNvSpPr>
          <p:nvPr/>
        </p:nvSpPr>
        <p:spPr bwMode="auto">
          <a:xfrm>
            <a:off x="9773169" y="5083048"/>
            <a:ext cx="404812"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ResSim</a:t>
            </a:r>
            <a:endParaRPr kumimoji="0" lang="en-US" sz="1800" b="0" i="0" u="none" strike="noStrike" kern="0" cap="none" spc="0" normalizeH="0" baseline="0" noProof="0">
              <a:ln>
                <a:noFill/>
              </a:ln>
              <a:solidFill>
                <a:prstClr val="black"/>
              </a:solidFill>
              <a:effectLst/>
              <a:uLnTx/>
              <a:uFillTx/>
            </a:endParaRPr>
          </a:p>
        </p:txBody>
      </p:sp>
      <p:sp>
        <p:nvSpPr>
          <p:cNvPr id="15" name="Freeform 14">
            <a:extLst>
              <a:ext uri="{FF2B5EF4-FFF2-40B4-BE49-F238E27FC236}">
                <a16:creationId xmlns:a16="http://schemas.microsoft.com/office/drawing/2014/main" id="{25E340A7-F6A1-EB8B-E0C1-EA9B2D7237D1}"/>
              </a:ext>
            </a:extLst>
          </p:cNvPr>
          <p:cNvSpPr>
            <a:spLocks/>
          </p:cNvSpPr>
          <p:nvPr/>
        </p:nvSpPr>
        <p:spPr bwMode="auto">
          <a:xfrm>
            <a:off x="8947670" y="5606923"/>
            <a:ext cx="661987" cy="534987"/>
          </a:xfrm>
          <a:custGeom>
            <a:avLst/>
            <a:gdLst>
              <a:gd name="T0" fmla="*/ 0 w 1042"/>
              <a:gd name="T1" fmla="*/ 266226 h 844"/>
              <a:gd name="T2" fmla="*/ 2541 w 1042"/>
              <a:gd name="T3" fmla="*/ 231363 h 844"/>
              <a:gd name="T4" fmla="*/ 10165 w 1042"/>
              <a:gd name="T5" fmla="*/ 198402 h 844"/>
              <a:gd name="T6" fmla="*/ 24142 w 1042"/>
              <a:gd name="T7" fmla="*/ 164806 h 844"/>
              <a:gd name="T8" fmla="*/ 43836 w 1042"/>
              <a:gd name="T9" fmla="*/ 133113 h 844"/>
              <a:gd name="T10" fmla="*/ 67978 w 1042"/>
              <a:gd name="T11" fmla="*/ 104589 h 844"/>
              <a:gd name="T12" fmla="*/ 97202 w 1042"/>
              <a:gd name="T13" fmla="*/ 77332 h 844"/>
              <a:gd name="T14" fmla="*/ 128967 w 1042"/>
              <a:gd name="T15" fmla="*/ 54513 h 844"/>
              <a:gd name="T16" fmla="*/ 165814 w 1042"/>
              <a:gd name="T17" fmla="*/ 34863 h 844"/>
              <a:gd name="T18" fmla="*/ 203933 w 1042"/>
              <a:gd name="T19" fmla="*/ 19650 h 844"/>
              <a:gd name="T20" fmla="*/ 244592 w 1042"/>
              <a:gd name="T21" fmla="*/ 8874 h 844"/>
              <a:gd name="T22" fmla="*/ 287157 w 1042"/>
              <a:gd name="T23" fmla="*/ 1268 h 844"/>
              <a:gd name="T24" fmla="*/ 329723 w 1042"/>
              <a:gd name="T25" fmla="*/ 0 h 844"/>
              <a:gd name="T26" fmla="*/ 374194 w 1042"/>
              <a:gd name="T27" fmla="*/ 1268 h 844"/>
              <a:gd name="T28" fmla="*/ 416760 w 1042"/>
              <a:gd name="T29" fmla="*/ 8874 h 844"/>
              <a:gd name="T30" fmla="*/ 458054 w 1042"/>
              <a:gd name="T31" fmla="*/ 19650 h 844"/>
              <a:gd name="T32" fmla="*/ 496173 w 1042"/>
              <a:gd name="T33" fmla="*/ 34863 h 844"/>
              <a:gd name="T34" fmla="*/ 532385 w 1042"/>
              <a:gd name="T35" fmla="*/ 54513 h 844"/>
              <a:gd name="T36" fmla="*/ 564150 w 1042"/>
              <a:gd name="T37" fmla="*/ 77332 h 844"/>
              <a:gd name="T38" fmla="*/ 593374 w 1042"/>
              <a:gd name="T39" fmla="*/ 104589 h 844"/>
              <a:gd name="T40" fmla="*/ 617516 w 1042"/>
              <a:gd name="T41" fmla="*/ 133113 h 844"/>
              <a:gd name="T42" fmla="*/ 635939 w 1042"/>
              <a:gd name="T43" fmla="*/ 164806 h 844"/>
              <a:gd name="T44" fmla="*/ 651187 w 1042"/>
              <a:gd name="T45" fmla="*/ 198402 h 844"/>
              <a:gd name="T46" fmla="*/ 658810 w 1042"/>
              <a:gd name="T47" fmla="*/ 231363 h 844"/>
              <a:gd name="T48" fmla="*/ 661987 w 1042"/>
              <a:gd name="T49" fmla="*/ 266226 h 844"/>
              <a:gd name="T50" fmla="*/ 658810 w 1042"/>
              <a:gd name="T51" fmla="*/ 301723 h 844"/>
              <a:gd name="T52" fmla="*/ 651187 w 1042"/>
              <a:gd name="T53" fmla="*/ 336585 h 844"/>
              <a:gd name="T54" fmla="*/ 635939 w 1042"/>
              <a:gd name="T55" fmla="*/ 369547 h 844"/>
              <a:gd name="T56" fmla="*/ 617516 w 1042"/>
              <a:gd name="T57" fmla="*/ 401240 h 844"/>
              <a:gd name="T58" fmla="*/ 593374 w 1042"/>
              <a:gd name="T59" fmla="*/ 430398 h 844"/>
              <a:gd name="T60" fmla="*/ 564150 w 1042"/>
              <a:gd name="T61" fmla="*/ 455753 h 844"/>
              <a:gd name="T62" fmla="*/ 532385 w 1042"/>
              <a:gd name="T63" fmla="*/ 480474 h 844"/>
              <a:gd name="T64" fmla="*/ 496173 w 1042"/>
              <a:gd name="T65" fmla="*/ 498223 h 844"/>
              <a:gd name="T66" fmla="*/ 458054 w 1042"/>
              <a:gd name="T67" fmla="*/ 515337 h 844"/>
              <a:gd name="T68" fmla="*/ 416760 w 1042"/>
              <a:gd name="T69" fmla="*/ 525479 h 844"/>
              <a:gd name="T70" fmla="*/ 374194 w 1042"/>
              <a:gd name="T71" fmla="*/ 533085 h 844"/>
              <a:gd name="T72" fmla="*/ 329723 w 1042"/>
              <a:gd name="T73" fmla="*/ 534987 h 844"/>
              <a:gd name="T74" fmla="*/ 287157 w 1042"/>
              <a:gd name="T75" fmla="*/ 533085 h 844"/>
              <a:gd name="T76" fmla="*/ 244592 w 1042"/>
              <a:gd name="T77" fmla="*/ 525479 h 844"/>
              <a:gd name="T78" fmla="*/ 203933 w 1042"/>
              <a:gd name="T79" fmla="*/ 515337 h 844"/>
              <a:gd name="T80" fmla="*/ 165814 w 1042"/>
              <a:gd name="T81" fmla="*/ 498223 h 844"/>
              <a:gd name="T82" fmla="*/ 128967 w 1042"/>
              <a:gd name="T83" fmla="*/ 480474 h 844"/>
              <a:gd name="T84" fmla="*/ 97202 w 1042"/>
              <a:gd name="T85" fmla="*/ 455753 h 844"/>
              <a:gd name="T86" fmla="*/ 67978 w 1042"/>
              <a:gd name="T87" fmla="*/ 430398 h 844"/>
              <a:gd name="T88" fmla="*/ 43836 w 1042"/>
              <a:gd name="T89" fmla="*/ 401240 h 844"/>
              <a:gd name="T90" fmla="*/ 24142 w 1042"/>
              <a:gd name="T91" fmla="*/ 369547 h 844"/>
              <a:gd name="T92" fmla="*/ 10165 w 1042"/>
              <a:gd name="T93" fmla="*/ 336585 h 844"/>
              <a:gd name="T94" fmla="*/ 2541 w 1042"/>
              <a:gd name="T95" fmla="*/ 301723 h 844"/>
              <a:gd name="T96" fmla="*/ 0 w 1042"/>
              <a:gd name="T97" fmla="*/ 266226 h 8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4"/>
              <a:gd name="T149" fmla="*/ 1042 w 1042"/>
              <a:gd name="T150" fmla="*/ 844 h 8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4">
                <a:moveTo>
                  <a:pt x="0" y="420"/>
                </a:moveTo>
                <a:lnTo>
                  <a:pt x="4" y="365"/>
                </a:lnTo>
                <a:lnTo>
                  <a:pt x="16" y="313"/>
                </a:lnTo>
                <a:lnTo>
                  <a:pt x="38" y="260"/>
                </a:lnTo>
                <a:lnTo>
                  <a:pt x="69" y="210"/>
                </a:lnTo>
                <a:lnTo>
                  <a:pt x="107" y="165"/>
                </a:lnTo>
                <a:lnTo>
                  <a:pt x="153" y="122"/>
                </a:lnTo>
                <a:lnTo>
                  <a:pt x="203" y="86"/>
                </a:lnTo>
                <a:lnTo>
                  <a:pt x="261" y="55"/>
                </a:lnTo>
                <a:lnTo>
                  <a:pt x="321" y="31"/>
                </a:lnTo>
                <a:lnTo>
                  <a:pt x="385" y="14"/>
                </a:lnTo>
                <a:lnTo>
                  <a:pt x="452" y="2"/>
                </a:lnTo>
                <a:lnTo>
                  <a:pt x="519" y="0"/>
                </a:lnTo>
                <a:lnTo>
                  <a:pt x="589" y="2"/>
                </a:lnTo>
                <a:lnTo>
                  <a:pt x="656" y="14"/>
                </a:lnTo>
                <a:lnTo>
                  <a:pt x="721" y="31"/>
                </a:lnTo>
                <a:lnTo>
                  <a:pt x="781" y="55"/>
                </a:lnTo>
                <a:lnTo>
                  <a:pt x="838" y="86"/>
                </a:lnTo>
                <a:lnTo>
                  <a:pt x="888" y="122"/>
                </a:lnTo>
                <a:lnTo>
                  <a:pt x="934" y="165"/>
                </a:lnTo>
                <a:lnTo>
                  <a:pt x="972" y="210"/>
                </a:lnTo>
                <a:lnTo>
                  <a:pt x="1001" y="260"/>
                </a:lnTo>
                <a:lnTo>
                  <a:pt x="1025" y="313"/>
                </a:lnTo>
                <a:lnTo>
                  <a:pt x="1037" y="365"/>
                </a:lnTo>
                <a:lnTo>
                  <a:pt x="1042" y="420"/>
                </a:lnTo>
                <a:lnTo>
                  <a:pt x="1037" y="476"/>
                </a:lnTo>
                <a:lnTo>
                  <a:pt x="1025" y="531"/>
                </a:lnTo>
                <a:lnTo>
                  <a:pt x="1001" y="583"/>
                </a:lnTo>
                <a:lnTo>
                  <a:pt x="972" y="633"/>
                </a:lnTo>
                <a:lnTo>
                  <a:pt x="934" y="679"/>
                </a:lnTo>
                <a:lnTo>
                  <a:pt x="888" y="719"/>
                </a:lnTo>
                <a:lnTo>
                  <a:pt x="838" y="758"/>
                </a:lnTo>
                <a:lnTo>
                  <a:pt x="781" y="786"/>
                </a:lnTo>
                <a:lnTo>
                  <a:pt x="721" y="813"/>
                </a:lnTo>
                <a:lnTo>
                  <a:pt x="656" y="829"/>
                </a:lnTo>
                <a:lnTo>
                  <a:pt x="589" y="841"/>
                </a:lnTo>
                <a:lnTo>
                  <a:pt x="519" y="844"/>
                </a:lnTo>
                <a:lnTo>
                  <a:pt x="452" y="841"/>
                </a:lnTo>
                <a:lnTo>
                  <a:pt x="385" y="829"/>
                </a:lnTo>
                <a:lnTo>
                  <a:pt x="321" y="813"/>
                </a:lnTo>
                <a:lnTo>
                  <a:pt x="261" y="786"/>
                </a:lnTo>
                <a:lnTo>
                  <a:pt x="203" y="758"/>
                </a:lnTo>
                <a:lnTo>
                  <a:pt x="153" y="719"/>
                </a:lnTo>
                <a:lnTo>
                  <a:pt x="107" y="679"/>
                </a:lnTo>
                <a:lnTo>
                  <a:pt x="69" y="633"/>
                </a:lnTo>
                <a:lnTo>
                  <a:pt x="38" y="583"/>
                </a:lnTo>
                <a:lnTo>
                  <a:pt x="16" y="531"/>
                </a:lnTo>
                <a:lnTo>
                  <a:pt x="4" y="476"/>
                </a:lnTo>
                <a:lnTo>
                  <a:pt x="0" y="420"/>
                </a:lnTo>
                <a:close/>
              </a:path>
            </a:pathLst>
          </a:custGeom>
          <a:solidFill>
            <a:srgbClr val="FFFFFF"/>
          </a:solidFill>
          <a:ln w="3175">
            <a:solidFill>
              <a:srgbClr val="000000"/>
            </a:solidFill>
            <a:prstDash val="solid"/>
            <a:round/>
            <a:headEnd/>
            <a:tailEnd/>
          </a:ln>
        </p:spPr>
        <p:txBody>
          <a:bodyPr/>
          <a:lstStyle/>
          <a:p>
            <a:endParaRPr lang="en-US">
              <a:solidFill>
                <a:prstClr val="black"/>
              </a:solidFill>
              <a:latin typeface="Tw Cen MT"/>
            </a:endParaRPr>
          </a:p>
        </p:txBody>
      </p:sp>
      <p:sp>
        <p:nvSpPr>
          <p:cNvPr id="16" name="Rectangle 15">
            <a:extLst>
              <a:ext uri="{FF2B5EF4-FFF2-40B4-BE49-F238E27FC236}">
                <a16:creationId xmlns:a16="http://schemas.microsoft.com/office/drawing/2014/main" id="{D5BA2C67-50D8-F287-5C3E-9D113DEE5135}"/>
              </a:ext>
            </a:extLst>
          </p:cNvPr>
          <p:cNvSpPr>
            <a:spLocks noChangeArrowheads="1"/>
          </p:cNvSpPr>
          <p:nvPr/>
        </p:nvSpPr>
        <p:spPr bwMode="auto">
          <a:xfrm>
            <a:off x="9198495" y="5813298"/>
            <a:ext cx="204787"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FIA</a:t>
            </a:r>
            <a:endParaRPr kumimoji="0" lang="en-US" sz="1800" b="0" i="0" u="none" strike="noStrike" kern="0" cap="none" spc="0" normalizeH="0" baseline="0" noProof="0">
              <a:ln>
                <a:noFill/>
              </a:ln>
              <a:solidFill>
                <a:prstClr val="black"/>
              </a:solidFill>
              <a:effectLst/>
              <a:uLnTx/>
              <a:uFillTx/>
            </a:endParaRPr>
          </a:p>
        </p:txBody>
      </p:sp>
      <p:sp>
        <p:nvSpPr>
          <p:cNvPr id="17" name="Freeform 16">
            <a:extLst>
              <a:ext uri="{FF2B5EF4-FFF2-40B4-BE49-F238E27FC236}">
                <a16:creationId xmlns:a16="http://schemas.microsoft.com/office/drawing/2014/main" id="{07E90C27-C047-8FB2-22F3-73D94051FF84}"/>
              </a:ext>
            </a:extLst>
          </p:cNvPr>
          <p:cNvSpPr>
            <a:spLocks/>
          </p:cNvSpPr>
          <p:nvPr/>
        </p:nvSpPr>
        <p:spPr bwMode="auto">
          <a:xfrm>
            <a:off x="10274819" y="5614860"/>
            <a:ext cx="660400" cy="536575"/>
          </a:xfrm>
          <a:custGeom>
            <a:avLst/>
            <a:gdLst>
              <a:gd name="T0" fmla="*/ 0 w 1042"/>
              <a:gd name="T1" fmla="*/ 268923 h 844"/>
              <a:gd name="T2" fmla="*/ 2535 w 1042"/>
              <a:gd name="T3" fmla="*/ 232685 h 844"/>
              <a:gd name="T4" fmla="*/ 10140 w 1042"/>
              <a:gd name="T5" fmla="*/ 198991 h 844"/>
              <a:gd name="T6" fmla="*/ 24084 w 1042"/>
              <a:gd name="T7" fmla="*/ 165931 h 844"/>
              <a:gd name="T8" fmla="*/ 43731 w 1042"/>
              <a:gd name="T9" fmla="*/ 133508 h 844"/>
              <a:gd name="T10" fmla="*/ 67815 w 1042"/>
              <a:gd name="T11" fmla="*/ 104899 h 844"/>
              <a:gd name="T12" fmla="*/ 96969 w 1042"/>
              <a:gd name="T13" fmla="*/ 78833 h 844"/>
              <a:gd name="T14" fmla="*/ 128658 w 1042"/>
              <a:gd name="T15" fmla="*/ 54675 h 844"/>
              <a:gd name="T16" fmla="*/ 165417 w 1042"/>
              <a:gd name="T17" fmla="*/ 34966 h 844"/>
              <a:gd name="T18" fmla="*/ 203444 w 1042"/>
              <a:gd name="T19" fmla="*/ 19708 h 844"/>
              <a:gd name="T20" fmla="*/ 244006 w 1042"/>
              <a:gd name="T21" fmla="*/ 8901 h 844"/>
              <a:gd name="T22" fmla="*/ 286469 w 1042"/>
              <a:gd name="T23" fmla="*/ 1272 h 844"/>
              <a:gd name="T24" fmla="*/ 328932 w 1042"/>
              <a:gd name="T25" fmla="*/ 0 h 844"/>
              <a:gd name="T26" fmla="*/ 373297 w 1042"/>
              <a:gd name="T27" fmla="*/ 1272 h 844"/>
              <a:gd name="T28" fmla="*/ 415760 w 1042"/>
              <a:gd name="T29" fmla="*/ 8901 h 844"/>
              <a:gd name="T30" fmla="*/ 456956 w 1042"/>
              <a:gd name="T31" fmla="*/ 19708 h 844"/>
              <a:gd name="T32" fmla="*/ 494983 w 1042"/>
              <a:gd name="T33" fmla="*/ 34966 h 844"/>
              <a:gd name="T34" fmla="*/ 531109 w 1042"/>
              <a:gd name="T35" fmla="*/ 54675 h 844"/>
              <a:gd name="T36" fmla="*/ 562798 w 1042"/>
              <a:gd name="T37" fmla="*/ 78833 h 844"/>
              <a:gd name="T38" fmla="*/ 591952 w 1042"/>
              <a:gd name="T39" fmla="*/ 104899 h 844"/>
              <a:gd name="T40" fmla="*/ 616035 w 1042"/>
              <a:gd name="T41" fmla="*/ 133508 h 844"/>
              <a:gd name="T42" fmla="*/ 634415 w 1042"/>
              <a:gd name="T43" fmla="*/ 165931 h 844"/>
              <a:gd name="T44" fmla="*/ 649626 w 1042"/>
              <a:gd name="T45" fmla="*/ 198991 h 844"/>
              <a:gd name="T46" fmla="*/ 657231 w 1042"/>
              <a:gd name="T47" fmla="*/ 232685 h 844"/>
              <a:gd name="T48" fmla="*/ 660400 w 1042"/>
              <a:gd name="T49" fmla="*/ 268923 h 844"/>
              <a:gd name="T50" fmla="*/ 657231 w 1042"/>
              <a:gd name="T51" fmla="*/ 303890 h 844"/>
              <a:gd name="T52" fmla="*/ 649626 w 1042"/>
              <a:gd name="T53" fmla="*/ 337585 h 844"/>
              <a:gd name="T54" fmla="*/ 634415 w 1042"/>
              <a:gd name="T55" fmla="*/ 370644 h 844"/>
              <a:gd name="T56" fmla="*/ 616035 w 1042"/>
              <a:gd name="T57" fmla="*/ 403067 h 844"/>
              <a:gd name="T58" fmla="*/ 591952 w 1042"/>
              <a:gd name="T59" fmla="*/ 431676 h 844"/>
              <a:gd name="T60" fmla="*/ 562798 w 1042"/>
              <a:gd name="T61" fmla="*/ 459013 h 844"/>
              <a:gd name="T62" fmla="*/ 531109 w 1042"/>
              <a:gd name="T63" fmla="*/ 481900 h 844"/>
              <a:gd name="T64" fmla="*/ 494983 w 1042"/>
              <a:gd name="T65" fmla="*/ 501609 h 844"/>
              <a:gd name="T66" fmla="*/ 456956 w 1042"/>
              <a:gd name="T67" fmla="*/ 516867 h 844"/>
              <a:gd name="T68" fmla="*/ 415760 w 1042"/>
              <a:gd name="T69" fmla="*/ 527674 h 844"/>
              <a:gd name="T70" fmla="*/ 373297 w 1042"/>
              <a:gd name="T71" fmla="*/ 535303 h 844"/>
              <a:gd name="T72" fmla="*/ 328932 w 1042"/>
              <a:gd name="T73" fmla="*/ 536575 h 844"/>
              <a:gd name="T74" fmla="*/ 286469 w 1042"/>
              <a:gd name="T75" fmla="*/ 535303 h 844"/>
              <a:gd name="T76" fmla="*/ 244006 w 1042"/>
              <a:gd name="T77" fmla="*/ 527674 h 844"/>
              <a:gd name="T78" fmla="*/ 203444 w 1042"/>
              <a:gd name="T79" fmla="*/ 516867 h 844"/>
              <a:gd name="T80" fmla="*/ 165417 w 1042"/>
              <a:gd name="T81" fmla="*/ 501609 h 844"/>
              <a:gd name="T82" fmla="*/ 128658 w 1042"/>
              <a:gd name="T83" fmla="*/ 481900 h 844"/>
              <a:gd name="T84" fmla="*/ 96969 w 1042"/>
              <a:gd name="T85" fmla="*/ 459013 h 844"/>
              <a:gd name="T86" fmla="*/ 67815 w 1042"/>
              <a:gd name="T87" fmla="*/ 431676 h 844"/>
              <a:gd name="T88" fmla="*/ 43731 w 1042"/>
              <a:gd name="T89" fmla="*/ 403067 h 844"/>
              <a:gd name="T90" fmla="*/ 24084 w 1042"/>
              <a:gd name="T91" fmla="*/ 370644 h 844"/>
              <a:gd name="T92" fmla="*/ 10140 w 1042"/>
              <a:gd name="T93" fmla="*/ 337585 h 844"/>
              <a:gd name="T94" fmla="*/ 2535 w 1042"/>
              <a:gd name="T95" fmla="*/ 303890 h 844"/>
              <a:gd name="T96" fmla="*/ 0 w 1042"/>
              <a:gd name="T97" fmla="*/ 268923 h 8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2"/>
              <a:gd name="T148" fmla="*/ 0 h 844"/>
              <a:gd name="T149" fmla="*/ 1042 w 1042"/>
              <a:gd name="T150" fmla="*/ 844 h 8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2" h="844">
                <a:moveTo>
                  <a:pt x="0" y="423"/>
                </a:moveTo>
                <a:lnTo>
                  <a:pt x="4" y="366"/>
                </a:lnTo>
                <a:lnTo>
                  <a:pt x="16" y="313"/>
                </a:lnTo>
                <a:lnTo>
                  <a:pt x="38" y="261"/>
                </a:lnTo>
                <a:lnTo>
                  <a:pt x="69" y="210"/>
                </a:lnTo>
                <a:lnTo>
                  <a:pt x="107" y="165"/>
                </a:lnTo>
                <a:lnTo>
                  <a:pt x="153" y="124"/>
                </a:lnTo>
                <a:lnTo>
                  <a:pt x="203" y="86"/>
                </a:lnTo>
                <a:lnTo>
                  <a:pt x="261" y="55"/>
                </a:lnTo>
                <a:lnTo>
                  <a:pt x="321" y="31"/>
                </a:lnTo>
                <a:lnTo>
                  <a:pt x="385" y="14"/>
                </a:lnTo>
                <a:lnTo>
                  <a:pt x="452" y="2"/>
                </a:lnTo>
                <a:lnTo>
                  <a:pt x="519" y="0"/>
                </a:lnTo>
                <a:lnTo>
                  <a:pt x="589" y="2"/>
                </a:lnTo>
                <a:lnTo>
                  <a:pt x="656" y="14"/>
                </a:lnTo>
                <a:lnTo>
                  <a:pt x="721" y="31"/>
                </a:lnTo>
                <a:lnTo>
                  <a:pt x="781" y="55"/>
                </a:lnTo>
                <a:lnTo>
                  <a:pt x="838" y="86"/>
                </a:lnTo>
                <a:lnTo>
                  <a:pt x="888" y="124"/>
                </a:lnTo>
                <a:lnTo>
                  <a:pt x="934" y="165"/>
                </a:lnTo>
                <a:lnTo>
                  <a:pt x="972" y="210"/>
                </a:lnTo>
                <a:lnTo>
                  <a:pt x="1001" y="261"/>
                </a:lnTo>
                <a:lnTo>
                  <a:pt x="1025" y="313"/>
                </a:lnTo>
                <a:lnTo>
                  <a:pt x="1037" y="366"/>
                </a:lnTo>
                <a:lnTo>
                  <a:pt x="1042" y="423"/>
                </a:lnTo>
                <a:lnTo>
                  <a:pt x="1037" y="478"/>
                </a:lnTo>
                <a:lnTo>
                  <a:pt x="1025" y="531"/>
                </a:lnTo>
                <a:lnTo>
                  <a:pt x="1001" y="583"/>
                </a:lnTo>
                <a:lnTo>
                  <a:pt x="972" y="634"/>
                </a:lnTo>
                <a:lnTo>
                  <a:pt x="934" y="679"/>
                </a:lnTo>
                <a:lnTo>
                  <a:pt x="888" y="722"/>
                </a:lnTo>
                <a:lnTo>
                  <a:pt x="838" y="758"/>
                </a:lnTo>
                <a:lnTo>
                  <a:pt x="781" y="789"/>
                </a:lnTo>
                <a:lnTo>
                  <a:pt x="721" y="813"/>
                </a:lnTo>
                <a:lnTo>
                  <a:pt x="656" y="830"/>
                </a:lnTo>
                <a:lnTo>
                  <a:pt x="589" y="842"/>
                </a:lnTo>
                <a:lnTo>
                  <a:pt x="519" y="844"/>
                </a:lnTo>
                <a:lnTo>
                  <a:pt x="452" y="842"/>
                </a:lnTo>
                <a:lnTo>
                  <a:pt x="385" y="830"/>
                </a:lnTo>
                <a:lnTo>
                  <a:pt x="321" y="813"/>
                </a:lnTo>
                <a:lnTo>
                  <a:pt x="261" y="789"/>
                </a:lnTo>
                <a:lnTo>
                  <a:pt x="203" y="758"/>
                </a:lnTo>
                <a:lnTo>
                  <a:pt x="153" y="722"/>
                </a:lnTo>
                <a:lnTo>
                  <a:pt x="107" y="679"/>
                </a:lnTo>
                <a:lnTo>
                  <a:pt x="69" y="634"/>
                </a:lnTo>
                <a:lnTo>
                  <a:pt x="38" y="583"/>
                </a:lnTo>
                <a:lnTo>
                  <a:pt x="16" y="531"/>
                </a:lnTo>
                <a:lnTo>
                  <a:pt x="4" y="478"/>
                </a:lnTo>
                <a:lnTo>
                  <a:pt x="0" y="423"/>
                </a:lnTo>
                <a:close/>
              </a:path>
            </a:pathLst>
          </a:custGeom>
          <a:solidFill>
            <a:srgbClr val="FFFFFF"/>
          </a:solidFill>
          <a:ln w="3175">
            <a:solidFill>
              <a:srgbClr val="000000"/>
            </a:solidFill>
            <a:prstDash val="solid"/>
            <a:round/>
            <a:headEnd/>
            <a:tailEnd/>
          </a:ln>
        </p:spPr>
        <p:txBody>
          <a:bodyPr/>
          <a:lstStyle/>
          <a:p>
            <a:endParaRPr lang="en-US">
              <a:solidFill>
                <a:prstClr val="black"/>
              </a:solidFill>
              <a:latin typeface="Tw Cen MT"/>
            </a:endParaRPr>
          </a:p>
        </p:txBody>
      </p:sp>
      <p:sp>
        <p:nvSpPr>
          <p:cNvPr id="18" name="Rectangle 17">
            <a:extLst>
              <a:ext uri="{FF2B5EF4-FFF2-40B4-BE49-F238E27FC236}">
                <a16:creationId xmlns:a16="http://schemas.microsoft.com/office/drawing/2014/main" id="{B15BFFCF-82A4-605F-CE0E-14E4FB2D2614}"/>
              </a:ext>
            </a:extLst>
          </p:cNvPr>
          <p:cNvSpPr>
            <a:spLocks noChangeArrowheads="1"/>
          </p:cNvSpPr>
          <p:nvPr/>
        </p:nvSpPr>
        <p:spPr bwMode="auto">
          <a:xfrm>
            <a:off x="10498656" y="5824410"/>
            <a:ext cx="255588"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RAS</a:t>
            </a:r>
            <a:endParaRPr kumimoji="0" lang="en-US" sz="1800" b="0" i="0" u="none" strike="noStrike" kern="0" cap="none" spc="0" normalizeH="0" baseline="0" noProof="0">
              <a:ln>
                <a:noFill/>
              </a:ln>
              <a:solidFill>
                <a:prstClr val="black"/>
              </a:solidFill>
              <a:effectLst/>
              <a:uLnTx/>
              <a:uFillTx/>
            </a:endParaRPr>
          </a:p>
        </p:txBody>
      </p:sp>
      <p:sp>
        <p:nvSpPr>
          <p:cNvPr id="19" name="Line 24">
            <a:extLst>
              <a:ext uri="{FF2B5EF4-FFF2-40B4-BE49-F238E27FC236}">
                <a16:creationId xmlns:a16="http://schemas.microsoft.com/office/drawing/2014/main" id="{01278E2F-78DC-DBEA-8ADB-FA1CD03E46FA}"/>
              </a:ext>
            </a:extLst>
          </p:cNvPr>
          <p:cNvSpPr>
            <a:spLocks noChangeShapeType="1"/>
          </p:cNvSpPr>
          <p:nvPr/>
        </p:nvSpPr>
        <p:spPr bwMode="auto">
          <a:xfrm>
            <a:off x="9604895" y="2962148"/>
            <a:ext cx="9525" cy="9525"/>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grpSp>
        <p:nvGrpSpPr>
          <p:cNvPr id="20" name="Group 64">
            <a:extLst>
              <a:ext uri="{FF2B5EF4-FFF2-40B4-BE49-F238E27FC236}">
                <a16:creationId xmlns:a16="http://schemas.microsoft.com/office/drawing/2014/main" id="{34C99891-41C0-1C50-D38A-152C70D95A2B}"/>
              </a:ext>
            </a:extLst>
          </p:cNvPr>
          <p:cNvGrpSpPr>
            <a:grpSpLocks/>
          </p:cNvGrpSpPr>
          <p:nvPr/>
        </p:nvGrpSpPr>
        <p:grpSpPr bwMode="auto">
          <a:xfrm>
            <a:off x="9330257" y="2687510"/>
            <a:ext cx="334963" cy="333375"/>
            <a:chOff x="2414" y="1562"/>
            <a:chExt cx="211" cy="210"/>
          </a:xfrm>
        </p:grpSpPr>
        <p:sp>
          <p:nvSpPr>
            <p:cNvPr id="21" name="Line 20">
              <a:extLst>
                <a:ext uri="{FF2B5EF4-FFF2-40B4-BE49-F238E27FC236}">
                  <a16:creationId xmlns:a16="http://schemas.microsoft.com/office/drawing/2014/main" id="{2B86AD72-0ECA-9EF9-D1A2-AC52AD72A4D0}"/>
                </a:ext>
              </a:extLst>
            </p:cNvPr>
            <p:cNvSpPr>
              <a:spLocks noChangeShapeType="1"/>
            </p:cNvSpPr>
            <p:nvPr/>
          </p:nvSpPr>
          <p:spPr bwMode="auto">
            <a:xfrm>
              <a:off x="2433" y="1581"/>
              <a:ext cx="33" cy="33"/>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2" name="Line 21">
              <a:extLst>
                <a:ext uri="{FF2B5EF4-FFF2-40B4-BE49-F238E27FC236}">
                  <a16:creationId xmlns:a16="http://schemas.microsoft.com/office/drawing/2014/main" id="{A61B5B44-5B83-7607-C754-2454C0F0640E}"/>
                </a:ext>
              </a:extLst>
            </p:cNvPr>
            <p:cNvSpPr>
              <a:spLocks noChangeShapeType="1"/>
            </p:cNvSpPr>
            <p:nvPr/>
          </p:nvSpPr>
          <p:spPr bwMode="auto">
            <a:xfrm>
              <a:off x="2486" y="1634"/>
              <a:ext cx="4" cy="4"/>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3" name="Line 22">
              <a:extLst>
                <a:ext uri="{FF2B5EF4-FFF2-40B4-BE49-F238E27FC236}">
                  <a16:creationId xmlns:a16="http://schemas.microsoft.com/office/drawing/2014/main" id="{A36EA3DA-F622-F4DD-491F-EDD6286CD5DD}"/>
                </a:ext>
              </a:extLst>
            </p:cNvPr>
            <p:cNvSpPr>
              <a:spLocks noChangeShapeType="1"/>
            </p:cNvSpPr>
            <p:nvPr/>
          </p:nvSpPr>
          <p:spPr bwMode="auto">
            <a:xfrm>
              <a:off x="2510" y="1658"/>
              <a:ext cx="33" cy="32"/>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4" name="Line 23">
              <a:extLst>
                <a:ext uri="{FF2B5EF4-FFF2-40B4-BE49-F238E27FC236}">
                  <a16:creationId xmlns:a16="http://schemas.microsoft.com/office/drawing/2014/main" id="{6B0AAAF6-CD2E-DE56-DA94-B6B0EECEE56A}"/>
                </a:ext>
              </a:extLst>
            </p:cNvPr>
            <p:cNvSpPr>
              <a:spLocks noChangeShapeType="1"/>
            </p:cNvSpPr>
            <p:nvPr/>
          </p:nvSpPr>
          <p:spPr bwMode="auto">
            <a:xfrm>
              <a:off x="2563" y="1711"/>
              <a:ext cx="4" cy="4"/>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25" name="Freeform 25">
              <a:extLst>
                <a:ext uri="{FF2B5EF4-FFF2-40B4-BE49-F238E27FC236}">
                  <a16:creationId xmlns:a16="http://schemas.microsoft.com/office/drawing/2014/main" id="{28B86B0D-BFCA-C2BA-FA32-696551012E6E}"/>
                </a:ext>
              </a:extLst>
            </p:cNvPr>
            <p:cNvSpPr>
              <a:spLocks/>
            </p:cNvSpPr>
            <p:nvPr/>
          </p:nvSpPr>
          <p:spPr bwMode="auto">
            <a:xfrm>
              <a:off x="2414" y="1562"/>
              <a:ext cx="39" cy="38"/>
            </a:xfrm>
            <a:custGeom>
              <a:avLst/>
              <a:gdLst>
                <a:gd name="T0" fmla="*/ 33 w 96"/>
                <a:gd name="T1" fmla="*/ 32 h 96"/>
                <a:gd name="T2" fmla="*/ 35 w 96"/>
                <a:gd name="T3" fmla="*/ 31 h 96"/>
                <a:gd name="T4" fmla="*/ 36 w 96"/>
                <a:gd name="T5" fmla="*/ 29 h 96"/>
                <a:gd name="T6" fmla="*/ 37 w 96"/>
                <a:gd name="T7" fmla="*/ 27 h 96"/>
                <a:gd name="T8" fmla="*/ 38 w 96"/>
                <a:gd name="T9" fmla="*/ 26 h 96"/>
                <a:gd name="T10" fmla="*/ 39 w 96"/>
                <a:gd name="T11" fmla="*/ 24 h 96"/>
                <a:gd name="T12" fmla="*/ 39 w 96"/>
                <a:gd name="T13" fmla="*/ 21 h 96"/>
                <a:gd name="T14" fmla="*/ 39 w 96"/>
                <a:gd name="T15" fmla="*/ 19 h 96"/>
                <a:gd name="T16" fmla="*/ 39 w 96"/>
                <a:gd name="T17" fmla="*/ 17 h 96"/>
                <a:gd name="T18" fmla="*/ 39 w 96"/>
                <a:gd name="T19" fmla="*/ 14 h 96"/>
                <a:gd name="T20" fmla="*/ 38 w 96"/>
                <a:gd name="T21" fmla="*/ 12 h 96"/>
                <a:gd name="T22" fmla="*/ 37 w 96"/>
                <a:gd name="T23" fmla="*/ 10 h 96"/>
                <a:gd name="T24" fmla="*/ 36 w 96"/>
                <a:gd name="T25" fmla="*/ 9 h 96"/>
                <a:gd name="T26" fmla="*/ 35 w 96"/>
                <a:gd name="T27" fmla="*/ 7 h 96"/>
                <a:gd name="T28" fmla="*/ 33 w 96"/>
                <a:gd name="T29" fmla="*/ 6 h 96"/>
                <a:gd name="T30" fmla="*/ 31 w 96"/>
                <a:gd name="T31" fmla="*/ 4 h 96"/>
                <a:gd name="T32" fmla="*/ 30 w 96"/>
                <a:gd name="T33" fmla="*/ 3 h 96"/>
                <a:gd name="T34" fmla="*/ 28 w 96"/>
                <a:gd name="T35" fmla="*/ 2 h 96"/>
                <a:gd name="T36" fmla="*/ 26 w 96"/>
                <a:gd name="T37" fmla="*/ 1 h 96"/>
                <a:gd name="T38" fmla="*/ 24 w 96"/>
                <a:gd name="T39" fmla="*/ 0 h 96"/>
                <a:gd name="T40" fmla="*/ 22 w 96"/>
                <a:gd name="T41" fmla="*/ 0 h 96"/>
                <a:gd name="T42" fmla="*/ 20 w 96"/>
                <a:gd name="T43" fmla="*/ 0 h 96"/>
                <a:gd name="T44" fmla="*/ 17 w 96"/>
                <a:gd name="T45" fmla="*/ 0 h 96"/>
                <a:gd name="T46" fmla="*/ 15 w 96"/>
                <a:gd name="T47" fmla="*/ 0 h 96"/>
                <a:gd name="T48" fmla="*/ 13 w 96"/>
                <a:gd name="T49" fmla="*/ 1 h 96"/>
                <a:gd name="T50" fmla="*/ 11 w 96"/>
                <a:gd name="T51" fmla="*/ 2 h 96"/>
                <a:gd name="T52" fmla="*/ 9 w 96"/>
                <a:gd name="T53" fmla="*/ 3 h 96"/>
                <a:gd name="T54" fmla="*/ 7 w 96"/>
                <a:gd name="T55" fmla="*/ 4 h 96"/>
                <a:gd name="T56" fmla="*/ 5 w 96"/>
                <a:gd name="T57" fmla="*/ 6 h 96"/>
                <a:gd name="T58" fmla="*/ 4 w 96"/>
                <a:gd name="T59" fmla="*/ 7 h 96"/>
                <a:gd name="T60" fmla="*/ 3 w 96"/>
                <a:gd name="T61" fmla="*/ 9 h 96"/>
                <a:gd name="T62" fmla="*/ 2 w 96"/>
                <a:gd name="T63" fmla="*/ 10 h 96"/>
                <a:gd name="T64" fmla="*/ 1 w 96"/>
                <a:gd name="T65" fmla="*/ 12 h 96"/>
                <a:gd name="T66" fmla="*/ 0 w 96"/>
                <a:gd name="T67" fmla="*/ 14 h 96"/>
                <a:gd name="T68" fmla="*/ 0 w 96"/>
                <a:gd name="T69" fmla="*/ 17 h 96"/>
                <a:gd name="T70" fmla="*/ 0 w 96"/>
                <a:gd name="T71" fmla="*/ 19 h 96"/>
                <a:gd name="T72" fmla="*/ 0 w 96"/>
                <a:gd name="T73" fmla="*/ 21 h 96"/>
                <a:gd name="T74" fmla="*/ 0 w 96"/>
                <a:gd name="T75" fmla="*/ 24 h 96"/>
                <a:gd name="T76" fmla="*/ 1 w 96"/>
                <a:gd name="T77" fmla="*/ 26 h 96"/>
                <a:gd name="T78" fmla="*/ 2 w 96"/>
                <a:gd name="T79" fmla="*/ 27 h 96"/>
                <a:gd name="T80" fmla="*/ 3 w 96"/>
                <a:gd name="T81" fmla="*/ 29 h 96"/>
                <a:gd name="T82" fmla="*/ 4 w 96"/>
                <a:gd name="T83" fmla="*/ 31 h 96"/>
                <a:gd name="T84" fmla="*/ 5 w 96"/>
                <a:gd name="T85" fmla="*/ 32 h 96"/>
                <a:gd name="T86" fmla="*/ 7 w 96"/>
                <a:gd name="T87" fmla="*/ 34 h 96"/>
                <a:gd name="T88" fmla="*/ 9 w 96"/>
                <a:gd name="T89" fmla="*/ 35 h 96"/>
                <a:gd name="T90" fmla="*/ 11 w 96"/>
                <a:gd name="T91" fmla="*/ 36 h 96"/>
                <a:gd name="T92" fmla="*/ 13 w 96"/>
                <a:gd name="T93" fmla="*/ 37 h 96"/>
                <a:gd name="T94" fmla="*/ 15 w 96"/>
                <a:gd name="T95" fmla="*/ 38 h 96"/>
                <a:gd name="T96" fmla="*/ 17 w 96"/>
                <a:gd name="T97" fmla="*/ 38 h 96"/>
                <a:gd name="T98" fmla="*/ 20 w 96"/>
                <a:gd name="T99" fmla="*/ 38 h 96"/>
                <a:gd name="T100" fmla="*/ 22 w 96"/>
                <a:gd name="T101" fmla="*/ 38 h 96"/>
                <a:gd name="T102" fmla="*/ 24 w 96"/>
                <a:gd name="T103" fmla="*/ 38 h 96"/>
                <a:gd name="T104" fmla="*/ 26 w 96"/>
                <a:gd name="T105" fmla="*/ 37 h 96"/>
                <a:gd name="T106" fmla="*/ 28 w 96"/>
                <a:gd name="T107" fmla="*/ 36 h 96"/>
                <a:gd name="T108" fmla="*/ 30 w 96"/>
                <a:gd name="T109" fmla="*/ 35 h 96"/>
                <a:gd name="T110" fmla="*/ 31 w 96"/>
                <a:gd name="T111" fmla="*/ 34 h 96"/>
                <a:gd name="T112" fmla="*/ 33 w 96"/>
                <a:gd name="T113" fmla="*/ 32 h 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6"/>
                <a:gd name="T173" fmla="*/ 96 w 96"/>
                <a:gd name="T174" fmla="*/ 96 h 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6">
                  <a:moveTo>
                    <a:pt x="82" y="81"/>
                  </a:moveTo>
                  <a:lnTo>
                    <a:pt x="87" y="79"/>
                  </a:lnTo>
                  <a:lnTo>
                    <a:pt x="89" y="74"/>
                  </a:lnTo>
                  <a:lnTo>
                    <a:pt x="91" y="69"/>
                  </a:lnTo>
                  <a:lnTo>
                    <a:pt x="94" y="65"/>
                  </a:lnTo>
                  <a:lnTo>
                    <a:pt x="96" y="60"/>
                  </a:lnTo>
                  <a:lnTo>
                    <a:pt x="96" y="53"/>
                  </a:lnTo>
                  <a:lnTo>
                    <a:pt x="96" y="48"/>
                  </a:lnTo>
                  <a:lnTo>
                    <a:pt x="96" y="43"/>
                  </a:lnTo>
                  <a:lnTo>
                    <a:pt x="96" y="36"/>
                  </a:lnTo>
                  <a:lnTo>
                    <a:pt x="94" y="31"/>
                  </a:lnTo>
                  <a:lnTo>
                    <a:pt x="91" y="26"/>
                  </a:lnTo>
                  <a:lnTo>
                    <a:pt x="89" y="22"/>
                  </a:lnTo>
                  <a:lnTo>
                    <a:pt x="87" y="17"/>
                  </a:lnTo>
                  <a:lnTo>
                    <a:pt x="82" y="14"/>
                  </a:lnTo>
                  <a:lnTo>
                    <a:pt x="77" y="10"/>
                  </a:lnTo>
                  <a:lnTo>
                    <a:pt x="75" y="7"/>
                  </a:lnTo>
                  <a:lnTo>
                    <a:pt x="70" y="5"/>
                  </a:lnTo>
                  <a:lnTo>
                    <a:pt x="63" y="3"/>
                  </a:lnTo>
                  <a:lnTo>
                    <a:pt x="58" y="0"/>
                  </a:lnTo>
                  <a:lnTo>
                    <a:pt x="53" y="0"/>
                  </a:lnTo>
                  <a:lnTo>
                    <a:pt x="48" y="0"/>
                  </a:lnTo>
                  <a:lnTo>
                    <a:pt x="43" y="0"/>
                  </a:lnTo>
                  <a:lnTo>
                    <a:pt x="36" y="0"/>
                  </a:lnTo>
                  <a:lnTo>
                    <a:pt x="31" y="3"/>
                  </a:lnTo>
                  <a:lnTo>
                    <a:pt x="27" y="5"/>
                  </a:lnTo>
                  <a:lnTo>
                    <a:pt x="22" y="7"/>
                  </a:lnTo>
                  <a:lnTo>
                    <a:pt x="17" y="10"/>
                  </a:lnTo>
                  <a:lnTo>
                    <a:pt x="12" y="14"/>
                  </a:lnTo>
                  <a:lnTo>
                    <a:pt x="10" y="17"/>
                  </a:lnTo>
                  <a:lnTo>
                    <a:pt x="7" y="22"/>
                  </a:lnTo>
                  <a:lnTo>
                    <a:pt x="5" y="26"/>
                  </a:lnTo>
                  <a:lnTo>
                    <a:pt x="3" y="31"/>
                  </a:lnTo>
                  <a:lnTo>
                    <a:pt x="0" y="36"/>
                  </a:lnTo>
                  <a:lnTo>
                    <a:pt x="0" y="43"/>
                  </a:lnTo>
                  <a:lnTo>
                    <a:pt x="0" y="48"/>
                  </a:lnTo>
                  <a:lnTo>
                    <a:pt x="0" y="53"/>
                  </a:lnTo>
                  <a:lnTo>
                    <a:pt x="0" y="60"/>
                  </a:lnTo>
                  <a:lnTo>
                    <a:pt x="3" y="65"/>
                  </a:lnTo>
                  <a:lnTo>
                    <a:pt x="5" y="69"/>
                  </a:lnTo>
                  <a:lnTo>
                    <a:pt x="7" y="74"/>
                  </a:lnTo>
                  <a:lnTo>
                    <a:pt x="10" y="79"/>
                  </a:lnTo>
                  <a:lnTo>
                    <a:pt x="12" y="81"/>
                  </a:lnTo>
                  <a:lnTo>
                    <a:pt x="17" y="86"/>
                  </a:lnTo>
                  <a:lnTo>
                    <a:pt x="22" y="89"/>
                  </a:lnTo>
                  <a:lnTo>
                    <a:pt x="27" y="91"/>
                  </a:lnTo>
                  <a:lnTo>
                    <a:pt x="31" y="93"/>
                  </a:lnTo>
                  <a:lnTo>
                    <a:pt x="36" y="96"/>
                  </a:lnTo>
                  <a:lnTo>
                    <a:pt x="43" y="96"/>
                  </a:lnTo>
                  <a:lnTo>
                    <a:pt x="48" y="96"/>
                  </a:lnTo>
                  <a:lnTo>
                    <a:pt x="53" y="96"/>
                  </a:lnTo>
                  <a:lnTo>
                    <a:pt x="58" y="96"/>
                  </a:lnTo>
                  <a:lnTo>
                    <a:pt x="63" y="93"/>
                  </a:lnTo>
                  <a:lnTo>
                    <a:pt x="70" y="91"/>
                  </a:lnTo>
                  <a:lnTo>
                    <a:pt x="75" y="89"/>
                  </a:lnTo>
                  <a:lnTo>
                    <a:pt x="77" y="86"/>
                  </a:lnTo>
                  <a:lnTo>
                    <a:pt x="82" y="81"/>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26" name="Freeform 26">
              <a:extLst>
                <a:ext uri="{FF2B5EF4-FFF2-40B4-BE49-F238E27FC236}">
                  <a16:creationId xmlns:a16="http://schemas.microsoft.com/office/drawing/2014/main" id="{52ABB101-A8C7-F7C1-CD1D-CEB3E602DC40}"/>
                </a:ext>
              </a:extLst>
            </p:cNvPr>
            <p:cNvSpPr>
              <a:spLocks/>
            </p:cNvSpPr>
            <p:nvPr/>
          </p:nvSpPr>
          <p:spPr bwMode="auto">
            <a:xfrm>
              <a:off x="2571" y="1718"/>
              <a:ext cx="54" cy="54"/>
            </a:xfrm>
            <a:custGeom>
              <a:avLst/>
              <a:gdLst>
                <a:gd name="T0" fmla="*/ 36 w 136"/>
                <a:gd name="T1" fmla="*/ 0 h 136"/>
                <a:gd name="T2" fmla="*/ 54 w 136"/>
                <a:gd name="T3" fmla="*/ 54 h 136"/>
                <a:gd name="T4" fmla="*/ 0 w 136"/>
                <a:gd name="T5" fmla="*/ 36 h 136"/>
                <a:gd name="T6" fmla="*/ 36 w 136"/>
                <a:gd name="T7" fmla="*/ 0 h 136"/>
                <a:gd name="T8" fmla="*/ 0 60000 65536"/>
                <a:gd name="T9" fmla="*/ 0 60000 65536"/>
                <a:gd name="T10" fmla="*/ 0 60000 65536"/>
                <a:gd name="T11" fmla="*/ 0 60000 65536"/>
                <a:gd name="T12" fmla="*/ 0 w 136"/>
                <a:gd name="T13" fmla="*/ 0 h 136"/>
                <a:gd name="T14" fmla="*/ 136 w 136"/>
                <a:gd name="T15" fmla="*/ 136 h 136"/>
              </a:gdLst>
              <a:ahLst/>
              <a:cxnLst>
                <a:cxn ang="T8">
                  <a:pos x="T0" y="T1"/>
                </a:cxn>
                <a:cxn ang="T9">
                  <a:pos x="T2" y="T3"/>
                </a:cxn>
                <a:cxn ang="T10">
                  <a:pos x="T4" y="T5"/>
                </a:cxn>
                <a:cxn ang="T11">
                  <a:pos x="T6" y="T7"/>
                </a:cxn>
              </a:cxnLst>
              <a:rect l="T12" t="T13" r="T14" b="T15"/>
              <a:pathLst>
                <a:path w="136" h="136">
                  <a:moveTo>
                    <a:pt x="91" y="0"/>
                  </a:moveTo>
                  <a:lnTo>
                    <a:pt x="136" y="136"/>
                  </a:lnTo>
                  <a:lnTo>
                    <a:pt x="0" y="91"/>
                  </a:lnTo>
                  <a:lnTo>
                    <a:pt x="91" y="0"/>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grpSp>
        <p:nvGrpSpPr>
          <p:cNvPr id="27" name="Group 74">
            <a:extLst>
              <a:ext uri="{FF2B5EF4-FFF2-40B4-BE49-F238E27FC236}">
                <a16:creationId xmlns:a16="http://schemas.microsoft.com/office/drawing/2014/main" id="{9876E6CD-7D21-30A6-0150-1208ECB73130}"/>
              </a:ext>
            </a:extLst>
          </p:cNvPr>
          <p:cNvGrpSpPr>
            <a:grpSpLocks/>
          </p:cNvGrpSpPr>
          <p:nvPr/>
        </p:nvGrpSpPr>
        <p:grpSpPr bwMode="auto">
          <a:xfrm>
            <a:off x="10211319" y="2193798"/>
            <a:ext cx="866775" cy="865187"/>
            <a:chOff x="2969" y="1251"/>
            <a:chExt cx="546" cy="545"/>
          </a:xfrm>
        </p:grpSpPr>
        <p:sp>
          <p:nvSpPr>
            <p:cNvPr id="28" name="Freeform 18">
              <a:extLst>
                <a:ext uri="{FF2B5EF4-FFF2-40B4-BE49-F238E27FC236}">
                  <a16:creationId xmlns:a16="http://schemas.microsoft.com/office/drawing/2014/main" id="{8E0125DA-DFAF-92F0-3C97-2443FF43C84F}"/>
                </a:ext>
              </a:extLst>
            </p:cNvPr>
            <p:cNvSpPr>
              <a:spLocks/>
            </p:cNvSpPr>
            <p:nvPr/>
          </p:nvSpPr>
          <p:spPr bwMode="auto">
            <a:xfrm>
              <a:off x="3009" y="1251"/>
              <a:ext cx="453" cy="358"/>
            </a:xfrm>
            <a:custGeom>
              <a:avLst/>
              <a:gdLst>
                <a:gd name="T0" fmla="*/ 0 w 1133"/>
                <a:gd name="T1" fmla="*/ 179 h 894"/>
                <a:gd name="T2" fmla="*/ 2 w 1133"/>
                <a:gd name="T3" fmla="*/ 156 h 894"/>
                <a:gd name="T4" fmla="*/ 6 w 1133"/>
                <a:gd name="T5" fmla="*/ 134 h 894"/>
                <a:gd name="T6" fmla="*/ 16 w 1133"/>
                <a:gd name="T7" fmla="*/ 113 h 894"/>
                <a:gd name="T8" fmla="*/ 28 w 1133"/>
                <a:gd name="T9" fmla="*/ 93 h 894"/>
                <a:gd name="T10" fmla="*/ 43 w 1133"/>
                <a:gd name="T11" fmla="*/ 74 h 894"/>
                <a:gd name="T12" fmla="*/ 61 w 1133"/>
                <a:gd name="T13" fmla="*/ 56 h 894"/>
                <a:gd name="T14" fmla="*/ 82 w 1133"/>
                <a:gd name="T15" fmla="*/ 40 h 894"/>
                <a:gd name="T16" fmla="*/ 105 w 1133"/>
                <a:gd name="T17" fmla="*/ 28 h 894"/>
                <a:gd name="T18" fmla="*/ 130 w 1133"/>
                <a:gd name="T19" fmla="*/ 16 h 894"/>
                <a:gd name="T20" fmla="*/ 156 w 1133"/>
                <a:gd name="T21" fmla="*/ 8 h 894"/>
                <a:gd name="T22" fmla="*/ 184 w 1133"/>
                <a:gd name="T23" fmla="*/ 3 h 894"/>
                <a:gd name="T24" fmla="*/ 212 w 1133"/>
                <a:gd name="T25" fmla="*/ 0 h 894"/>
                <a:gd name="T26" fmla="*/ 241 w 1133"/>
                <a:gd name="T27" fmla="*/ 0 h 894"/>
                <a:gd name="T28" fmla="*/ 269 w 1133"/>
                <a:gd name="T29" fmla="*/ 3 h 894"/>
                <a:gd name="T30" fmla="*/ 297 w 1133"/>
                <a:gd name="T31" fmla="*/ 8 h 894"/>
                <a:gd name="T32" fmla="*/ 323 w 1133"/>
                <a:gd name="T33" fmla="*/ 16 h 894"/>
                <a:gd name="T34" fmla="*/ 349 w 1133"/>
                <a:gd name="T35" fmla="*/ 28 h 894"/>
                <a:gd name="T36" fmla="*/ 371 w 1133"/>
                <a:gd name="T37" fmla="*/ 40 h 894"/>
                <a:gd name="T38" fmla="*/ 391 w 1133"/>
                <a:gd name="T39" fmla="*/ 56 h 894"/>
                <a:gd name="T40" fmla="*/ 410 w 1133"/>
                <a:gd name="T41" fmla="*/ 74 h 894"/>
                <a:gd name="T42" fmla="*/ 425 w 1133"/>
                <a:gd name="T43" fmla="*/ 93 h 894"/>
                <a:gd name="T44" fmla="*/ 437 w 1133"/>
                <a:gd name="T45" fmla="*/ 113 h 894"/>
                <a:gd name="T46" fmla="*/ 446 w 1133"/>
                <a:gd name="T47" fmla="*/ 134 h 894"/>
                <a:gd name="T48" fmla="*/ 452 w 1133"/>
                <a:gd name="T49" fmla="*/ 156 h 894"/>
                <a:gd name="T50" fmla="*/ 453 w 1133"/>
                <a:gd name="T51" fmla="*/ 179 h 894"/>
                <a:gd name="T52" fmla="*/ 452 w 1133"/>
                <a:gd name="T53" fmla="*/ 202 h 894"/>
                <a:gd name="T54" fmla="*/ 446 w 1133"/>
                <a:gd name="T55" fmla="*/ 224 h 894"/>
                <a:gd name="T56" fmla="*/ 437 w 1133"/>
                <a:gd name="T57" fmla="*/ 245 h 894"/>
                <a:gd name="T58" fmla="*/ 425 w 1133"/>
                <a:gd name="T59" fmla="*/ 265 h 894"/>
                <a:gd name="T60" fmla="*/ 410 w 1133"/>
                <a:gd name="T61" fmla="*/ 284 h 894"/>
                <a:gd name="T62" fmla="*/ 391 w 1133"/>
                <a:gd name="T63" fmla="*/ 302 h 894"/>
                <a:gd name="T64" fmla="*/ 371 w 1133"/>
                <a:gd name="T65" fmla="*/ 318 h 894"/>
                <a:gd name="T66" fmla="*/ 349 w 1133"/>
                <a:gd name="T67" fmla="*/ 330 h 894"/>
                <a:gd name="T68" fmla="*/ 323 w 1133"/>
                <a:gd name="T69" fmla="*/ 342 h 894"/>
                <a:gd name="T70" fmla="*/ 297 w 1133"/>
                <a:gd name="T71" fmla="*/ 350 h 894"/>
                <a:gd name="T72" fmla="*/ 269 w 1133"/>
                <a:gd name="T73" fmla="*/ 355 h 894"/>
                <a:gd name="T74" fmla="*/ 241 w 1133"/>
                <a:gd name="T75" fmla="*/ 358 h 894"/>
                <a:gd name="T76" fmla="*/ 212 w 1133"/>
                <a:gd name="T77" fmla="*/ 358 h 894"/>
                <a:gd name="T78" fmla="*/ 184 w 1133"/>
                <a:gd name="T79" fmla="*/ 355 h 894"/>
                <a:gd name="T80" fmla="*/ 156 w 1133"/>
                <a:gd name="T81" fmla="*/ 350 h 894"/>
                <a:gd name="T82" fmla="*/ 130 w 1133"/>
                <a:gd name="T83" fmla="*/ 342 h 894"/>
                <a:gd name="T84" fmla="*/ 105 w 1133"/>
                <a:gd name="T85" fmla="*/ 330 h 894"/>
                <a:gd name="T86" fmla="*/ 82 w 1133"/>
                <a:gd name="T87" fmla="*/ 318 h 894"/>
                <a:gd name="T88" fmla="*/ 61 w 1133"/>
                <a:gd name="T89" fmla="*/ 302 h 894"/>
                <a:gd name="T90" fmla="*/ 43 w 1133"/>
                <a:gd name="T91" fmla="*/ 284 h 894"/>
                <a:gd name="T92" fmla="*/ 28 w 1133"/>
                <a:gd name="T93" fmla="*/ 265 h 894"/>
                <a:gd name="T94" fmla="*/ 16 w 1133"/>
                <a:gd name="T95" fmla="*/ 245 h 894"/>
                <a:gd name="T96" fmla="*/ 6 w 1133"/>
                <a:gd name="T97" fmla="*/ 224 h 894"/>
                <a:gd name="T98" fmla="*/ 2 w 1133"/>
                <a:gd name="T99" fmla="*/ 202 h 894"/>
                <a:gd name="T100" fmla="*/ 0 w 1133"/>
                <a:gd name="T101" fmla="*/ 179 h 8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33"/>
                <a:gd name="T154" fmla="*/ 0 h 894"/>
                <a:gd name="T155" fmla="*/ 1133 w 1133"/>
                <a:gd name="T156" fmla="*/ 894 h 89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33" h="894">
                  <a:moveTo>
                    <a:pt x="0" y="447"/>
                  </a:moveTo>
                  <a:lnTo>
                    <a:pt x="4" y="390"/>
                  </a:lnTo>
                  <a:lnTo>
                    <a:pt x="16" y="335"/>
                  </a:lnTo>
                  <a:lnTo>
                    <a:pt x="40" y="282"/>
                  </a:lnTo>
                  <a:lnTo>
                    <a:pt x="69" y="232"/>
                  </a:lnTo>
                  <a:lnTo>
                    <a:pt x="107" y="184"/>
                  </a:lnTo>
                  <a:lnTo>
                    <a:pt x="153" y="141"/>
                  </a:lnTo>
                  <a:lnTo>
                    <a:pt x="206" y="100"/>
                  </a:lnTo>
                  <a:lnTo>
                    <a:pt x="263" y="69"/>
                  </a:lnTo>
                  <a:lnTo>
                    <a:pt x="325" y="41"/>
                  </a:lnTo>
                  <a:lnTo>
                    <a:pt x="390" y="21"/>
                  </a:lnTo>
                  <a:lnTo>
                    <a:pt x="460" y="7"/>
                  </a:lnTo>
                  <a:lnTo>
                    <a:pt x="531" y="0"/>
                  </a:lnTo>
                  <a:lnTo>
                    <a:pt x="603" y="0"/>
                  </a:lnTo>
                  <a:lnTo>
                    <a:pt x="673" y="7"/>
                  </a:lnTo>
                  <a:lnTo>
                    <a:pt x="742" y="21"/>
                  </a:lnTo>
                  <a:lnTo>
                    <a:pt x="807" y="41"/>
                  </a:lnTo>
                  <a:lnTo>
                    <a:pt x="872" y="69"/>
                  </a:lnTo>
                  <a:lnTo>
                    <a:pt x="929" y="100"/>
                  </a:lnTo>
                  <a:lnTo>
                    <a:pt x="979" y="141"/>
                  </a:lnTo>
                  <a:lnTo>
                    <a:pt x="1025" y="184"/>
                  </a:lnTo>
                  <a:lnTo>
                    <a:pt x="1063" y="232"/>
                  </a:lnTo>
                  <a:lnTo>
                    <a:pt x="1094" y="282"/>
                  </a:lnTo>
                  <a:lnTo>
                    <a:pt x="1116" y="335"/>
                  </a:lnTo>
                  <a:lnTo>
                    <a:pt x="1130" y="390"/>
                  </a:lnTo>
                  <a:lnTo>
                    <a:pt x="1133" y="447"/>
                  </a:lnTo>
                  <a:lnTo>
                    <a:pt x="1130" y="504"/>
                  </a:lnTo>
                  <a:lnTo>
                    <a:pt x="1116" y="559"/>
                  </a:lnTo>
                  <a:lnTo>
                    <a:pt x="1094" y="612"/>
                  </a:lnTo>
                  <a:lnTo>
                    <a:pt x="1063" y="662"/>
                  </a:lnTo>
                  <a:lnTo>
                    <a:pt x="1025" y="710"/>
                  </a:lnTo>
                  <a:lnTo>
                    <a:pt x="979" y="753"/>
                  </a:lnTo>
                  <a:lnTo>
                    <a:pt x="929" y="794"/>
                  </a:lnTo>
                  <a:lnTo>
                    <a:pt x="872" y="825"/>
                  </a:lnTo>
                  <a:lnTo>
                    <a:pt x="807" y="854"/>
                  </a:lnTo>
                  <a:lnTo>
                    <a:pt x="742" y="875"/>
                  </a:lnTo>
                  <a:lnTo>
                    <a:pt x="673" y="887"/>
                  </a:lnTo>
                  <a:lnTo>
                    <a:pt x="603" y="894"/>
                  </a:lnTo>
                  <a:lnTo>
                    <a:pt x="531" y="894"/>
                  </a:lnTo>
                  <a:lnTo>
                    <a:pt x="460" y="887"/>
                  </a:lnTo>
                  <a:lnTo>
                    <a:pt x="390" y="875"/>
                  </a:lnTo>
                  <a:lnTo>
                    <a:pt x="325" y="854"/>
                  </a:lnTo>
                  <a:lnTo>
                    <a:pt x="263" y="825"/>
                  </a:lnTo>
                  <a:lnTo>
                    <a:pt x="206" y="794"/>
                  </a:lnTo>
                  <a:lnTo>
                    <a:pt x="153" y="753"/>
                  </a:lnTo>
                  <a:lnTo>
                    <a:pt x="107" y="710"/>
                  </a:lnTo>
                  <a:lnTo>
                    <a:pt x="69" y="662"/>
                  </a:lnTo>
                  <a:lnTo>
                    <a:pt x="40" y="612"/>
                  </a:lnTo>
                  <a:lnTo>
                    <a:pt x="16" y="559"/>
                  </a:lnTo>
                  <a:lnTo>
                    <a:pt x="4" y="504"/>
                  </a:lnTo>
                  <a:lnTo>
                    <a:pt x="0" y="447"/>
                  </a:lnTo>
                  <a:close/>
                </a:path>
              </a:pathLst>
            </a:custGeom>
            <a:solidFill>
              <a:srgbClr val="FFFFFF"/>
            </a:solidFill>
            <a:ln w="3175">
              <a:solidFill>
                <a:sysClr val="windowText" lastClr="00000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29" name="Rectangle 19">
              <a:extLst>
                <a:ext uri="{FF2B5EF4-FFF2-40B4-BE49-F238E27FC236}">
                  <a16:creationId xmlns:a16="http://schemas.microsoft.com/office/drawing/2014/main" id="{CBECBA1A-DC44-A5FC-38D3-D39D69CCF00F}"/>
                </a:ext>
              </a:extLst>
            </p:cNvPr>
            <p:cNvSpPr>
              <a:spLocks noChangeArrowheads="1"/>
            </p:cNvSpPr>
            <p:nvPr/>
          </p:nvSpPr>
          <p:spPr bwMode="auto">
            <a:xfrm>
              <a:off x="3013" y="1371"/>
              <a:ext cx="443" cy="95"/>
            </a:xfrm>
            <a:prstGeom prst="rect">
              <a:avLst/>
            </a:prstGeom>
            <a:noFill/>
            <a:ln w="9525">
              <a:noFill/>
              <a:miter lim="800000"/>
              <a:headEnd/>
              <a:tailEnd/>
            </a:ln>
          </p:spPr>
          <p:txBody>
            <a:bodyPr lIns="0" tIns="0" rIns="0" bIns="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rPr>
                <a:t>MetInterp</a:t>
              </a:r>
              <a:r>
                <a:rPr kumimoji="0" lang="en-US" sz="800" b="0" i="0" u="none" strike="noStrike" kern="0" cap="none" spc="0" normalizeH="0" baseline="0" noProof="0" dirty="0">
                  <a:ln>
                    <a:noFill/>
                  </a:ln>
                  <a:solidFill>
                    <a:srgbClr val="000000"/>
                  </a:solidFill>
                  <a:effectLst/>
                  <a:uLnTx/>
                  <a:uFillTx/>
                </a:rPr>
                <a:t> or NEXRAD</a:t>
              </a:r>
              <a:endParaRPr kumimoji="0" lang="en-US" sz="1800" b="0" i="0" u="none" strike="noStrike" kern="0" cap="none" spc="0" normalizeH="0" baseline="0" noProof="0" dirty="0">
                <a:ln>
                  <a:noFill/>
                </a:ln>
                <a:solidFill>
                  <a:prstClr val="black"/>
                </a:solidFill>
                <a:effectLst/>
                <a:uLnTx/>
                <a:uFillTx/>
              </a:endParaRPr>
            </a:p>
          </p:txBody>
        </p:sp>
        <p:grpSp>
          <p:nvGrpSpPr>
            <p:cNvPr id="30" name="Group 65">
              <a:extLst>
                <a:ext uri="{FF2B5EF4-FFF2-40B4-BE49-F238E27FC236}">
                  <a16:creationId xmlns:a16="http://schemas.microsoft.com/office/drawing/2014/main" id="{F522C75A-C199-3E7F-A2BC-E671F1F0CED0}"/>
                </a:ext>
              </a:extLst>
            </p:cNvPr>
            <p:cNvGrpSpPr>
              <a:grpSpLocks/>
            </p:cNvGrpSpPr>
            <p:nvPr/>
          </p:nvGrpSpPr>
          <p:grpSpPr bwMode="auto">
            <a:xfrm>
              <a:off x="2969" y="1576"/>
              <a:ext cx="212" cy="210"/>
              <a:chOff x="2969" y="1576"/>
              <a:chExt cx="212" cy="210"/>
            </a:xfrm>
          </p:grpSpPr>
          <p:sp>
            <p:nvSpPr>
              <p:cNvPr id="33" name="Line 29">
                <a:extLst>
                  <a:ext uri="{FF2B5EF4-FFF2-40B4-BE49-F238E27FC236}">
                    <a16:creationId xmlns:a16="http://schemas.microsoft.com/office/drawing/2014/main" id="{B7749C35-7991-5F9B-621F-2E47B1C49CA7}"/>
                  </a:ext>
                </a:extLst>
              </p:cNvPr>
              <p:cNvSpPr>
                <a:spLocks noChangeShapeType="1"/>
              </p:cNvSpPr>
              <p:nvPr/>
            </p:nvSpPr>
            <p:spPr bwMode="auto">
              <a:xfrm flipH="1">
                <a:off x="3002" y="1594"/>
                <a:ext cx="159" cy="160"/>
              </a:xfrm>
              <a:prstGeom prst="line">
                <a:avLst/>
              </a:prstGeom>
              <a:noFill/>
              <a:ln w="8890">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34" name="Freeform 30">
                <a:extLst>
                  <a:ext uri="{FF2B5EF4-FFF2-40B4-BE49-F238E27FC236}">
                    <a16:creationId xmlns:a16="http://schemas.microsoft.com/office/drawing/2014/main" id="{33839B5C-1BF2-D0DF-83BC-7334BA180639}"/>
                  </a:ext>
                </a:extLst>
              </p:cNvPr>
              <p:cNvSpPr>
                <a:spLocks/>
              </p:cNvSpPr>
              <p:nvPr/>
            </p:nvSpPr>
            <p:spPr bwMode="auto">
              <a:xfrm>
                <a:off x="3142" y="1576"/>
                <a:ext cx="39" cy="38"/>
              </a:xfrm>
              <a:custGeom>
                <a:avLst/>
                <a:gdLst>
                  <a:gd name="T0" fmla="*/ 6 w 98"/>
                  <a:gd name="T1" fmla="*/ 32 h 95"/>
                  <a:gd name="T2" fmla="*/ 8 w 98"/>
                  <a:gd name="T3" fmla="*/ 34 h 95"/>
                  <a:gd name="T4" fmla="*/ 10 w 98"/>
                  <a:gd name="T5" fmla="*/ 35 h 95"/>
                  <a:gd name="T6" fmla="*/ 10 w 98"/>
                  <a:gd name="T7" fmla="*/ 36 h 95"/>
                  <a:gd name="T8" fmla="*/ 13 w 98"/>
                  <a:gd name="T9" fmla="*/ 37 h 95"/>
                  <a:gd name="T10" fmla="*/ 15 w 98"/>
                  <a:gd name="T11" fmla="*/ 38 h 95"/>
                  <a:gd name="T12" fmla="*/ 17 w 98"/>
                  <a:gd name="T13" fmla="*/ 38 h 95"/>
                  <a:gd name="T14" fmla="*/ 19 w 98"/>
                  <a:gd name="T15" fmla="*/ 38 h 95"/>
                  <a:gd name="T16" fmla="*/ 22 w 98"/>
                  <a:gd name="T17" fmla="*/ 38 h 95"/>
                  <a:gd name="T18" fmla="*/ 23 w 98"/>
                  <a:gd name="T19" fmla="*/ 38 h 95"/>
                  <a:gd name="T20" fmla="*/ 25 w 98"/>
                  <a:gd name="T21" fmla="*/ 37 h 95"/>
                  <a:gd name="T22" fmla="*/ 27 w 98"/>
                  <a:gd name="T23" fmla="*/ 36 h 95"/>
                  <a:gd name="T24" fmla="*/ 29 w 98"/>
                  <a:gd name="T25" fmla="*/ 35 h 95"/>
                  <a:gd name="T26" fmla="*/ 31 w 98"/>
                  <a:gd name="T27" fmla="*/ 34 h 95"/>
                  <a:gd name="T28" fmla="*/ 33 w 98"/>
                  <a:gd name="T29" fmla="*/ 32 h 95"/>
                  <a:gd name="T30" fmla="*/ 34 w 98"/>
                  <a:gd name="T31" fmla="*/ 32 h 95"/>
                  <a:gd name="T32" fmla="*/ 35 w 98"/>
                  <a:gd name="T33" fmla="*/ 30 h 95"/>
                  <a:gd name="T34" fmla="*/ 37 w 98"/>
                  <a:gd name="T35" fmla="*/ 28 h 95"/>
                  <a:gd name="T36" fmla="*/ 37 w 98"/>
                  <a:gd name="T37" fmla="*/ 26 h 95"/>
                  <a:gd name="T38" fmla="*/ 38 w 98"/>
                  <a:gd name="T39" fmla="*/ 24 h 95"/>
                  <a:gd name="T40" fmla="*/ 38 w 98"/>
                  <a:gd name="T41" fmla="*/ 21 h 95"/>
                  <a:gd name="T42" fmla="*/ 39 w 98"/>
                  <a:gd name="T43" fmla="*/ 19 h 95"/>
                  <a:gd name="T44" fmla="*/ 38 w 98"/>
                  <a:gd name="T45" fmla="*/ 17 h 95"/>
                  <a:gd name="T46" fmla="*/ 38 w 98"/>
                  <a:gd name="T47" fmla="*/ 15 h 95"/>
                  <a:gd name="T48" fmla="*/ 37 w 98"/>
                  <a:gd name="T49" fmla="*/ 12 h 95"/>
                  <a:gd name="T50" fmla="*/ 37 w 98"/>
                  <a:gd name="T51" fmla="*/ 10 h 95"/>
                  <a:gd name="T52" fmla="*/ 35 w 98"/>
                  <a:gd name="T53" fmla="*/ 8 h 95"/>
                  <a:gd name="T54" fmla="*/ 34 w 98"/>
                  <a:gd name="T55" fmla="*/ 6 h 95"/>
                  <a:gd name="T56" fmla="*/ 33 w 98"/>
                  <a:gd name="T57" fmla="*/ 6 h 95"/>
                  <a:gd name="T58" fmla="*/ 31 w 98"/>
                  <a:gd name="T59" fmla="*/ 4 h 95"/>
                  <a:gd name="T60" fmla="*/ 29 w 98"/>
                  <a:gd name="T61" fmla="*/ 3 h 95"/>
                  <a:gd name="T62" fmla="*/ 27 w 98"/>
                  <a:gd name="T63" fmla="*/ 2 h 95"/>
                  <a:gd name="T64" fmla="*/ 25 w 98"/>
                  <a:gd name="T65" fmla="*/ 1 h 95"/>
                  <a:gd name="T66" fmla="*/ 23 w 98"/>
                  <a:gd name="T67" fmla="*/ 0 h 95"/>
                  <a:gd name="T68" fmla="*/ 22 w 98"/>
                  <a:gd name="T69" fmla="*/ 0 h 95"/>
                  <a:gd name="T70" fmla="*/ 19 w 98"/>
                  <a:gd name="T71" fmla="*/ 0 h 95"/>
                  <a:gd name="T72" fmla="*/ 17 w 98"/>
                  <a:gd name="T73" fmla="*/ 0 h 95"/>
                  <a:gd name="T74" fmla="*/ 15 w 98"/>
                  <a:gd name="T75" fmla="*/ 0 h 95"/>
                  <a:gd name="T76" fmla="*/ 13 w 98"/>
                  <a:gd name="T77" fmla="*/ 1 h 95"/>
                  <a:gd name="T78" fmla="*/ 10 w 98"/>
                  <a:gd name="T79" fmla="*/ 2 h 95"/>
                  <a:gd name="T80" fmla="*/ 10 w 98"/>
                  <a:gd name="T81" fmla="*/ 3 h 95"/>
                  <a:gd name="T82" fmla="*/ 8 w 98"/>
                  <a:gd name="T83" fmla="*/ 4 h 95"/>
                  <a:gd name="T84" fmla="*/ 6 w 98"/>
                  <a:gd name="T85" fmla="*/ 6 h 95"/>
                  <a:gd name="T86" fmla="*/ 4 w 98"/>
                  <a:gd name="T87" fmla="*/ 6 h 95"/>
                  <a:gd name="T88" fmla="*/ 3 w 98"/>
                  <a:gd name="T89" fmla="*/ 8 h 95"/>
                  <a:gd name="T90" fmla="*/ 2 w 98"/>
                  <a:gd name="T91" fmla="*/ 10 h 95"/>
                  <a:gd name="T92" fmla="*/ 1 w 98"/>
                  <a:gd name="T93" fmla="*/ 12 h 95"/>
                  <a:gd name="T94" fmla="*/ 1 w 98"/>
                  <a:gd name="T95" fmla="*/ 15 h 95"/>
                  <a:gd name="T96" fmla="*/ 0 w 98"/>
                  <a:gd name="T97" fmla="*/ 17 h 95"/>
                  <a:gd name="T98" fmla="*/ 0 w 98"/>
                  <a:gd name="T99" fmla="*/ 19 h 95"/>
                  <a:gd name="T100" fmla="*/ 0 w 98"/>
                  <a:gd name="T101" fmla="*/ 21 h 95"/>
                  <a:gd name="T102" fmla="*/ 1 w 98"/>
                  <a:gd name="T103" fmla="*/ 24 h 95"/>
                  <a:gd name="T104" fmla="*/ 1 w 98"/>
                  <a:gd name="T105" fmla="*/ 26 h 95"/>
                  <a:gd name="T106" fmla="*/ 2 w 98"/>
                  <a:gd name="T107" fmla="*/ 28 h 95"/>
                  <a:gd name="T108" fmla="*/ 3 w 98"/>
                  <a:gd name="T109" fmla="*/ 30 h 95"/>
                  <a:gd name="T110" fmla="*/ 4 w 98"/>
                  <a:gd name="T111" fmla="*/ 32 h 95"/>
                  <a:gd name="T112" fmla="*/ 6 w 98"/>
                  <a:gd name="T113" fmla="*/ 32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8"/>
                  <a:gd name="T172" fmla="*/ 0 h 95"/>
                  <a:gd name="T173" fmla="*/ 98 w 98"/>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8" h="95">
                    <a:moveTo>
                      <a:pt x="14" y="81"/>
                    </a:moveTo>
                    <a:lnTo>
                      <a:pt x="19" y="86"/>
                    </a:lnTo>
                    <a:lnTo>
                      <a:pt x="24" y="88"/>
                    </a:lnTo>
                    <a:lnTo>
                      <a:pt x="26" y="90"/>
                    </a:lnTo>
                    <a:lnTo>
                      <a:pt x="33" y="93"/>
                    </a:lnTo>
                    <a:lnTo>
                      <a:pt x="38" y="95"/>
                    </a:lnTo>
                    <a:lnTo>
                      <a:pt x="43" y="95"/>
                    </a:lnTo>
                    <a:lnTo>
                      <a:pt x="47" y="95"/>
                    </a:lnTo>
                    <a:lnTo>
                      <a:pt x="55" y="95"/>
                    </a:lnTo>
                    <a:lnTo>
                      <a:pt x="59" y="95"/>
                    </a:lnTo>
                    <a:lnTo>
                      <a:pt x="64" y="93"/>
                    </a:lnTo>
                    <a:lnTo>
                      <a:pt x="69" y="90"/>
                    </a:lnTo>
                    <a:lnTo>
                      <a:pt x="74" y="88"/>
                    </a:lnTo>
                    <a:lnTo>
                      <a:pt x="79" y="86"/>
                    </a:lnTo>
                    <a:lnTo>
                      <a:pt x="83" y="81"/>
                    </a:lnTo>
                    <a:lnTo>
                      <a:pt x="86" y="79"/>
                    </a:lnTo>
                    <a:lnTo>
                      <a:pt x="88" y="74"/>
                    </a:lnTo>
                    <a:lnTo>
                      <a:pt x="93" y="69"/>
                    </a:lnTo>
                    <a:lnTo>
                      <a:pt x="93" y="64"/>
                    </a:lnTo>
                    <a:lnTo>
                      <a:pt x="95" y="59"/>
                    </a:lnTo>
                    <a:lnTo>
                      <a:pt x="95" y="52"/>
                    </a:lnTo>
                    <a:lnTo>
                      <a:pt x="98" y="47"/>
                    </a:lnTo>
                    <a:lnTo>
                      <a:pt x="95" y="43"/>
                    </a:lnTo>
                    <a:lnTo>
                      <a:pt x="95" y="38"/>
                    </a:lnTo>
                    <a:lnTo>
                      <a:pt x="93" y="31"/>
                    </a:lnTo>
                    <a:lnTo>
                      <a:pt x="93" y="26"/>
                    </a:lnTo>
                    <a:lnTo>
                      <a:pt x="88" y="21"/>
                    </a:lnTo>
                    <a:lnTo>
                      <a:pt x="86" y="16"/>
                    </a:lnTo>
                    <a:lnTo>
                      <a:pt x="83" y="14"/>
                    </a:lnTo>
                    <a:lnTo>
                      <a:pt x="79" y="9"/>
                    </a:lnTo>
                    <a:lnTo>
                      <a:pt x="74" y="7"/>
                    </a:lnTo>
                    <a:lnTo>
                      <a:pt x="69" y="4"/>
                    </a:lnTo>
                    <a:lnTo>
                      <a:pt x="64" y="2"/>
                    </a:lnTo>
                    <a:lnTo>
                      <a:pt x="59" y="0"/>
                    </a:lnTo>
                    <a:lnTo>
                      <a:pt x="55" y="0"/>
                    </a:lnTo>
                    <a:lnTo>
                      <a:pt x="47" y="0"/>
                    </a:lnTo>
                    <a:lnTo>
                      <a:pt x="43" y="0"/>
                    </a:lnTo>
                    <a:lnTo>
                      <a:pt x="38" y="0"/>
                    </a:lnTo>
                    <a:lnTo>
                      <a:pt x="33" y="2"/>
                    </a:lnTo>
                    <a:lnTo>
                      <a:pt x="26" y="4"/>
                    </a:lnTo>
                    <a:lnTo>
                      <a:pt x="24" y="7"/>
                    </a:lnTo>
                    <a:lnTo>
                      <a:pt x="19" y="9"/>
                    </a:lnTo>
                    <a:lnTo>
                      <a:pt x="14" y="14"/>
                    </a:lnTo>
                    <a:lnTo>
                      <a:pt x="9" y="16"/>
                    </a:lnTo>
                    <a:lnTo>
                      <a:pt x="7" y="21"/>
                    </a:lnTo>
                    <a:lnTo>
                      <a:pt x="4" y="26"/>
                    </a:lnTo>
                    <a:lnTo>
                      <a:pt x="2" y="31"/>
                    </a:lnTo>
                    <a:lnTo>
                      <a:pt x="2" y="38"/>
                    </a:lnTo>
                    <a:lnTo>
                      <a:pt x="0" y="43"/>
                    </a:lnTo>
                    <a:lnTo>
                      <a:pt x="0" y="47"/>
                    </a:lnTo>
                    <a:lnTo>
                      <a:pt x="0" y="52"/>
                    </a:lnTo>
                    <a:lnTo>
                      <a:pt x="2" y="59"/>
                    </a:lnTo>
                    <a:lnTo>
                      <a:pt x="2" y="64"/>
                    </a:lnTo>
                    <a:lnTo>
                      <a:pt x="4" y="69"/>
                    </a:lnTo>
                    <a:lnTo>
                      <a:pt x="7" y="74"/>
                    </a:lnTo>
                    <a:lnTo>
                      <a:pt x="9" y="79"/>
                    </a:lnTo>
                    <a:lnTo>
                      <a:pt x="14" y="81"/>
                    </a:lnTo>
                    <a:close/>
                  </a:path>
                </a:pathLst>
              </a:custGeom>
              <a:solidFill>
                <a:srgbClr val="000000"/>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35" name="Freeform 31">
                <a:extLst>
                  <a:ext uri="{FF2B5EF4-FFF2-40B4-BE49-F238E27FC236}">
                    <a16:creationId xmlns:a16="http://schemas.microsoft.com/office/drawing/2014/main" id="{09B9082D-C5A3-71FB-8145-528D683AB9AC}"/>
                  </a:ext>
                </a:extLst>
              </p:cNvPr>
              <p:cNvSpPr>
                <a:spLocks/>
              </p:cNvSpPr>
              <p:nvPr/>
            </p:nvSpPr>
            <p:spPr bwMode="auto">
              <a:xfrm>
                <a:off x="2969" y="1731"/>
                <a:ext cx="56" cy="55"/>
              </a:xfrm>
              <a:custGeom>
                <a:avLst/>
                <a:gdLst>
                  <a:gd name="T0" fmla="*/ 56 w 139"/>
                  <a:gd name="T1" fmla="*/ 37 h 137"/>
                  <a:gd name="T2" fmla="*/ 0 w 139"/>
                  <a:gd name="T3" fmla="*/ 55 h 137"/>
                  <a:gd name="T4" fmla="*/ 19 w 139"/>
                  <a:gd name="T5" fmla="*/ 0 h 137"/>
                  <a:gd name="T6" fmla="*/ 56 w 139"/>
                  <a:gd name="T7" fmla="*/ 37 h 137"/>
                  <a:gd name="T8" fmla="*/ 0 60000 65536"/>
                  <a:gd name="T9" fmla="*/ 0 60000 65536"/>
                  <a:gd name="T10" fmla="*/ 0 60000 65536"/>
                  <a:gd name="T11" fmla="*/ 0 60000 65536"/>
                  <a:gd name="T12" fmla="*/ 0 w 139"/>
                  <a:gd name="T13" fmla="*/ 0 h 137"/>
                  <a:gd name="T14" fmla="*/ 139 w 139"/>
                  <a:gd name="T15" fmla="*/ 137 h 137"/>
                </a:gdLst>
                <a:ahLst/>
                <a:cxnLst>
                  <a:cxn ang="T8">
                    <a:pos x="T0" y="T1"/>
                  </a:cxn>
                  <a:cxn ang="T9">
                    <a:pos x="T2" y="T3"/>
                  </a:cxn>
                  <a:cxn ang="T10">
                    <a:pos x="T4" y="T5"/>
                  </a:cxn>
                  <a:cxn ang="T11">
                    <a:pos x="T6" y="T7"/>
                  </a:cxn>
                </a:cxnLst>
                <a:rect l="T12" t="T13" r="T14" b="T15"/>
                <a:pathLst>
                  <a:path w="139" h="137">
                    <a:moveTo>
                      <a:pt x="139" y="91"/>
                    </a:moveTo>
                    <a:lnTo>
                      <a:pt x="0" y="137"/>
                    </a:lnTo>
                    <a:lnTo>
                      <a:pt x="46" y="0"/>
                    </a:lnTo>
                    <a:lnTo>
                      <a:pt x="139" y="91"/>
                    </a:lnTo>
                    <a:close/>
                  </a:path>
                </a:pathLst>
              </a:custGeom>
              <a:solidFill>
                <a:srgbClr val="000000"/>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grpSp>
        <p:sp>
          <p:nvSpPr>
            <p:cNvPr id="32" name="Rectangle 33">
              <a:extLst>
                <a:ext uri="{FF2B5EF4-FFF2-40B4-BE49-F238E27FC236}">
                  <a16:creationId xmlns:a16="http://schemas.microsoft.com/office/drawing/2014/main" id="{85E0426A-547D-0DAB-F415-C847094AB50E}"/>
                </a:ext>
              </a:extLst>
            </p:cNvPr>
            <p:cNvSpPr>
              <a:spLocks noChangeArrowheads="1"/>
            </p:cNvSpPr>
            <p:nvPr/>
          </p:nvSpPr>
          <p:spPr bwMode="auto">
            <a:xfrm>
              <a:off x="3065" y="1636"/>
              <a:ext cx="450" cy="160"/>
            </a:xfrm>
            <a:prstGeom prst="rect">
              <a:avLst/>
            </a:prstGeom>
            <a:noFill/>
            <a:ln w="9525">
              <a:noFill/>
              <a:miter lim="800000"/>
              <a:headEnd/>
              <a:tailEnd/>
            </a:ln>
          </p:spPr>
          <p:txBody>
            <a:bodyPr lIns="0" tIns="0" rIns="0" bIns="0"/>
            <a:lstStyle/>
            <a:p>
              <a:pPr algn="ctr">
                <a:defRPr/>
              </a:pPr>
              <a:r>
                <a:rPr kumimoji="0" lang="en-US" sz="800" b="0" i="0" u="none" strike="noStrike" kern="0" cap="none" spc="0" normalizeH="0" baseline="0" noProof="0" dirty="0">
                  <a:ln>
                    <a:noFill/>
                  </a:ln>
                  <a:solidFill>
                    <a:srgbClr val="000000"/>
                  </a:solidFill>
                  <a:effectLst/>
                  <a:uLnTx/>
                  <a:uFillTx/>
                </a:rPr>
                <a:t>Observed</a:t>
              </a:r>
              <a:endParaRPr kumimoji="0" lang="en-US"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Precipitation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&amp; Temperature</a:t>
              </a:r>
              <a:endParaRPr kumimoji="0" lang="en-US" sz="1800" b="0" i="0" u="none" strike="noStrike" kern="0" cap="none" spc="0" normalizeH="0" baseline="0" noProof="0" dirty="0">
                <a:ln>
                  <a:noFill/>
                </a:ln>
                <a:solidFill>
                  <a:prstClr val="black"/>
                </a:solidFill>
                <a:effectLst/>
                <a:uLnTx/>
                <a:uFillTx/>
              </a:endParaRPr>
            </a:p>
          </p:txBody>
        </p:sp>
      </p:grpSp>
      <p:grpSp>
        <p:nvGrpSpPr>
          <p:cNvPr id="36" name="Group 68">
            <a:extLst>
              <a:ext uri="{FF2B5EF4-FFF2-40B4-BE49-F238E27FC236}">
                <a16:creationId xmlns:a16="http://schemas.microsoft.com/office/drawing/2014/main" id="{30A88414-3142-C49F-2840-4C5943D0E355}"/>
              </a:ext>
            </a:extLst>
          </p:cNvPr>
          <p:cNvGrpSpPr>
            <a:grpSpLocks/>
          </p:cNvGrpSpPr>
          <p:nvPr/>
        </p:nvGrpSpPr>
        <p:grpSpPr bwMode="auto">
          <a:xfrm>
            <a:off x="9900169" y="3443160"/>
            <a:ext cx="82550" cy="460375"/>
            <a:chOff x="2773" y="2038"/>
            <a:chExt cx="52" cy="290"/>
          </a:xfrm>
        </p:grpSpPr>
        <p:sp>
          <p:nvSpPr>
            <p:cNvPr id="37" name="Line 34">
              <a:extLst>
                <a:ext uri="{FF2B5EF4-FFF2-40B4-BE49-F238E27FC236}">
                  <a16:creationId xmlns:a16="http://schemas.microsoft.com/office/drawing/2014/main" id="{B80117E2-CDAC-D808-9A9E-091A1F279B4C}"/>
                </a:ext>
              </a:extLst>
            </p:cNvPr>
            <p:cNvSpPr>
              <a:spLocks noChangeShapeType="1"/>
            </p:cNvSpPr>
            <p:nvPr/>
          </p:nvSpPr>
          <p:spPr bwMode="auto">
            <a:xfrm>
              <a:off x="2799" y="2058"/>
              <a:ext cx="0" cy="225"/>
            </a:xfrm>
            <a:prstGeom prst="line">
              <a:avLst/>
            </a:prstGeom>
            <a:noFill/>
            <a:ln w="8890">
              <a:solidFill>
                <a:schemeClr val="accent6"/>
              </a:solidFill>
              <a:round/>
              <a:headEnd/>
              <a:tailEnd/>
            </a:ln>
          </p:spPr>
          <p:txBody>
            <a:bodyPr/>
            <a:lstStyle/>
            <a:p>
              <a:endParaRPr lang="en-US">
                <a:solidFill>
                  <a:prstClr val="black"/>
                </a:solidFill>
                <a:latin typeface="Tw Cen MT"/>
              </a:endParaRPr>
            </a:p>
          </p:txBody>
        </p:sp>
        <p:sp>
          <p:nvSpPr>
            <p:cNvPr id="38" name="Freeform 35">
              <a:extLst>
                <a:ext uri="{FF2B5EF4-FFF2-40B4-BE49-F238E27FC236}">
                  <a16:creationId xmlns:a16="http://schemas.microsoft.com/office/drawing/2014/main" id="{DE9F26F6-AA0C-3A5B-778A-431D4C3B58BD}"/>
                </a:ext>
              </a:extLst>
            </p:cNvPr>
            <p:cNvSpPr>
              <a:spLocks/>
            </p:cNvSpPr>
            <p:nvPr/>
          </p:nvSpPr>
          <p:spPr bwMode="auto">
            <a:xfrm>
              <a:off x="2779" y="2038"/>
              <a:ext cx="39" cy="40"/>
            </a:xfrm>
            <a:custGeom>
              <a:avLst/>
              <a:gdLst>
                <a:gd name="T0" fmla="*/ 20 w 96"/>
                <a:gd name="T1" fmla="*/ 40 h 98"/>
                <a:gd name="T2" fmla="*/ 22 w 96"/>
                <a:gd name="T3" fmla="*/ 40 h 98"/>
                <a:gd name="T4" fmla="*/ 24 w 96"/>
                <a:gd name="T5" fmla="*/ 39 h 98"/>
                <a:gd name="T6" fmla="*/ 26 w 96"/>
                <a:gd name="T7" fmla="*/ 39 h 98"/>
                <a:gd name="T8" fmla="*/ 28 w 96"/>
                <a:gd name="T9" fmla="*/ 38 h 98"/>
                <a:gd name="T10" fmla="*/ 30 w 96"/>
                <a:gd name="T11" fmla="*/ 37 h 98"/>
                <a:gd name="T12" fmla="*/ 32 w 96"/>
                <a:gd name="T13" fmla="*/ 35 h 98"/>
                <a:gd name="T14" fmla="*/ 33 w 96"/>
                <a:gd name="T15" fmla="*/ 34 h 98"/>
                <a:gd name="T16" fmla="*/ 35 w 96"/>
                <a:gd name="T17" fmla="*/ 32 h 98"/>
                <a:gd name="T18" fmla="*/ 36 w 96"/>
                <a:gd name="T19" fmla="*/ 30 h 98"/>
                <a:gd name="T20" fmla="*/ 37 w 96"/>
                <a:gd name="T21" fmla="*/ 28 h 98"/>
                <a:gd name="T22" fmla="*/ 38 w 96"/>
                <a:gd name="T23" fmla="*/ 27 h 98"/>
                <a:gd name="T24" fmla="*/ 39 w 96"/>
                <a:gd name="T25" fmla="*/ 24 h 98"/>
                <a:gd name="T26" fmla="*/ 39 w 96"/>
                <a:gd name="T27" fmla="*/ 22 h 98"/>
                <a:gd name="T28" fmla="*/ 39 w 96"/>
                <a:gd name="T29" fmla="*/ 20 h 98"/>
                <a:gd name="T30" fmla="*/ 39 w 96"/>
                <a:gd name="T31" fmla="*/ 18 h 98"/>
                <a:gd name="T32" fmla="*/ 39 w 96"/>
                <a:gd name="T33" fmla="*/ 16 h 98"/>
                <a:gd name="T34" fmla="*/ 38 w 96"/>
                <a:gd name="T35" fmla="*/ 14 h 98"/>
                <a:gd name="T36" fmla="*/ 37 w 96"/>
                <a:gd name="T37" fmla="*/ 12 h 98"/>
                <a:gd name="T38" fmla="*/ 36 w 96"/>
                <a:gd name="T39" fmla="*/ 10 h 98"/>
                <a:gd name="T40" fmla="*/ 35 w 96"/>
                <a:gd name="T41" fmla="*/ 8 h 98"/>
                <a:gd name="T42" fmla="*/ 33 w 96"/>
                <a:gd name="T43" fmla="*/ 6 h 98"/>
                <a:gd name="T44" fmla="*/ 32 w 96"/>
                <a:gd name="T45" fmla="*/ 5 h 98"/>
                <a:gd name="T46" fmla="*/ 30 w 96"/>
                <a:gd name="T47" fmla="*/ 3 h 98"/>
                <a:gd name="T48" fmla="*/ 28 w 96"/>
                <a:gd name="T49" fmla="*/ 2 h 98"/>
                <a:gd name="T50" fmla="*/ 26 w 96"/>
                <a:gd name="T51" fmla="*/ 1 h 98"/>
                <a:gd name="T52" fmla="*/ 24 w 96"/>
                <a:gd name="T53" fmla="*/ 1 h 98"/>
                <a:gd name="T54" fmla="*/ 22 w 96"/>
                <a:gd name="T55" fmla="*/ 0 h 98"/>
                <a:gd name="T56" fmla="*/ 20 w 96"/>
                <a:gd name="T57" fmla="*/ 0 h 98"/>
                <a:gd name="T58" fmla="*/ 17 w 96"/>
                <a:gd name="T59" fmla="*/ 0 h 98"/>
                <a:gd name="T60" fmla="*/ 15 w 96"/>
                <a:gd name="T61" fmla="*/ 1 h 98"/>
                <a:gd name="T62" fmla="*/ 13 w 96"/>
                <a:gd name="T63" fmla="*/ 1 h 98"/>
                <a:gd name="T64" fmla="*/ 11 w 96"/>
                <a:gd name="T65" fmla="*/ 2 h 98"/>
                <a:gd name="T66" fmla="*/ 9 w 96"/>
                <a:gd name="T67" fmla="*/ 3 h 98"/>
                <a:gd name="T68" fmla="*/ 7 w 96"/>
                <a:gd name="T69" fmla="*/ 5 h 98"/>
                <a:gd name="T70" fmla="*/ 6 w 96"/>
                <a:gd name="T71" fmla="*/ 6 h 98"/>
                <a:gd name="T72" fmla="*/ 4 w 96"/>
                <a:gd name="T73" fmla="*/ 8 h 98"/>
                <a:gd name="T74" fmla="*/ 3 w 96"/>
                <a:gd name="T75" fmla="*/ 10 h 98"/>
                <a:gd name="T76" fmla="*/ 2 w 96"/>
                <a:gd name="T77" fmla="*/ 12 h 98"/>
                <a:gd name="T78" fmla="*/ 1 w 96"/>
                <a:gd name="T79" fmla="*/ 14 h 98"/>
                <a:gd name="T80" fmla="*/ 0 w 96"/>
                <a:gd name="T81" fmla="*/ 16 h 98"/>
                <a:gd name="T82" fmla="*/ 0 w 96"/>
                <a:gd name="T83" fmla="*/ 18 h 98"/>
                <a:gd name="T84" fmla="*/ 0 w 96"/>
                <a:gd name="T85" fmla="*/ 20 h 98"/>
                <a:gd name="T86" fmla="*/ 0 w 96"/>
                <a:gd name="T87" fmla="*/ 22 h 98"/>
                <a:gd name="T88" fmla="*/ 0 w 96"/>
                <a:gd name="T89" fmla="*/ 24 h 98"/>
                <a:gd name="T90" fmla="*/ 1 w 96"/>
                <a:gd name="T91" fmla="*/ 27 h 98"/>
                <a:gd name="T92" fmla="*/ 2 w 96"/>
                <a:gd name="T93" fmla="*/ 28 h 98"/>
                <a:gd name="T94" fmla="*/ 3 w 96"/>
                <a:gd name="T95" fmla="*/ 30 h 98"/>
                <a:gd name="T96" fmla="*/ 4 w 96"/>
                <a:gd name="T97" fmla="*/ 32 h 98"/>
                <a:gd name="T98" fmla="*/ 6 w 96"/>
                <a:gd name="T99" fmla="*/ 34 h 98"/>
                <a:gd name="T100" fmla="*/ 7 w 96"/>
                <a:gd name="T101" fmla="*/ 35 h 98"/>
                <a:gd name="T102" fmla="*/ 9 w 96"/>
                <a:gd name="T103" fmla="*/ 37 h 98"/>
                <a:gd name="T104" fmla="*/ 11 w 96"/>
                <a:gd name="T105" fmla="*/ 38 h 98"/>
                <a:gd name="T106" fmla="*/ 13 w 96"/>
                <a:gd name="T107" fmla="*/ 39 h 98"/>
                <a:gd name="T108" fmla="*/ 15 w 96"/>
                <a:gd name="T109" fmla="*/ 39 h 98"/>
                <a:gd name="T110" fmla="*/ 17 w 96"/>
                <a:gd name="T111" fmla="*/ 40 h 98"/>
                <a:gd name="T112" fmla="*/ 20 w 96"/>
                <a:gd name="T113" fmla="*/ 40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8"/>
                <a:gd name="T173" fmla="*/ 96 w 96"/>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8">
                  <a:moveTo>
                    <a:pt x="48" y="98"/>
                  </a:moveTo>
                  <a:lnTo>
                    <a:pt x="53" y="98"/>
                  </a:lnTo>
                  <a:lnTo>
                    <a:pt x="60" y="96"/>
                  </a:lnTo>
                  <a:lnTo>
                    <a:pt x="65" y="96"/>
                  </a:lnTo>
                  <a:lnTo>
                    <a:pt x="69" y="93"/>
                  </a:lnTo>
                  <a:lnTo>
                    <a:pt x="74" y="91"/>
                  </a:lnTo>
                  <a:lnTo>
                    <a:pt x="79" y="86"/>
                  </a:lnTo>
                  <a:lnTo>
                    <a:pt x="81" y="84"/>
                  </a:lnTo>
                  <a:lnTo>
                    <a:pt x="86" y="79"/>
                  </a:lnTo>
                  <a:lnTo>
                    <a:pt x="89" y="74"/>
                  </a:lnTo>
                  <a:lnTo>
                    <a:pt x="91" y="69"/>
                  </a:lnTo>
                  <a:lnTo>
                    <a:pt x="93" y="65"/>
                  </a:lnTo>
                  <a:lnTo>
                    <a:pt x="96" y="60"/>
                  </a:lnTo>
                  <a:lnTo>
                    <a:pt x="96" y="55"/>
                  </a:lnTo>
                  <a:lnTo>
                    <a:pt x="96" y="50"/>
                  </a:lnTo>
                  <a:lnTo>
                    <a:pt x="96" y="43"/>
                  </a:lnTo>
                  <a:lnTo>
                    <a:pt x="96" y="38"/>
                  </a:lnTo>
                  <a:lnTo>
                    <a:pt x="93" y="34"/>
                  </a:lnTo>
                  <a:lnTo>
                    <a:pt x="91" y="29"/>
                  </a:lnTo>
                  <a:lnTo>
                    <a:pt x="89" y="24"/>
                  </a:lnTo>
                  <a:lnTo>
                    <a:pt x="86" y="19"/>
                  </a:lnTo>
                  <a:lnTo>
                    <a:pt x="81" y="14"/>
                  </a:lnTo>
                  <a:lnTo>
                    <a:pt x="79" y="12"/>
                  </a:lnTo>
                  <a:lnTo>
                    <a:pt x="74" y="7"/>
                  </a:lnTo>
                  <a:lnTo>
                    <a:pt x="69" y="5"/>
                  </a:lnTo>
                  <a:lnTo>
                    <a:pt x="65" y="2"/>
                  </a:lnTo>
                  <a:lnTo>
                    <a:pt x="60" y="2"/>
                  </a:lnTo>
                  <a:lnTo>
                    <a:pt x="53" y="0"/>
                  </a:lnTo>
                  <a:lnTo>
                    <a:pt x="48" y="0"/>
                  </a:lnTo>
                  <a:lnTo>
                    <a:pt x="43" y="0"/>
                  </a:lnTo>
                  <a:lnTo>
                    <a:pt x="38" y="2"/>
                  </a:lnTo>
                  <a:lnTo>
                    <a:pt x="31" y="2"/>
                  </a:lnTo>
                  <a:lnTo>
                    <a:pt x="26" y="5"/>
                  </a:lnTo>
                  <a:lnTo>
                    <a:pt x="22" y="7"/>
                  </a:lnTo>
                  <a:lnTo>
                    <a:pt x="17" y="12"/>
                  </a:lnTo>
                  <a:lnTo>
                    <a:pt x="14" y="14"/>
                  </a:lnTo>
                  <a:lnTo>
                    <a:pt x="10" y="19"/>
                  </a:lnTo>
                  <a:lnTo>
                    <a:pt x="7" y="24"/>
                  </a:lnTo>
                  <a:lnTo>
                    <a:pt x="5" y="29"/>
                  </a:lnTo>
                  <a:lnTo>
                    <a:pt x="2" y="34"/>
                  </a:lnTo>
                  <a:lnTo>
                    <a:pt x="0" y="38"/>
                  </a:lnTo>
                  <a:lnTo>
                    <a:pt x="0" y="43"/>
                  </a:lnTo>
                  <a:lnTo>
                    <a:pt x="0" y="50"/>
                  </a:lnTo>
                  <a:lnTo>
                    <a:pt x="0" y="55"/>
                  </a:lnTo>
                  <a:lnTo>
                    <a:pt x="0" y="60"/>
                  </a:lnTo>
                  <a:lnTo>
                    <a:pt x="2" y="65"/>
                  </a:lnTo>
                  <a:lnTo>
                    <a:pt x="5" y="69"/>
                  </a:lnTo>
                  <a:lnTo>
                    <a:pt x="7" y="74"/>
                  </a:lnTo>
                  <a:lnTo>
                    <a:pt x="10" y="79"/>
                  </a:lnTo>
                  <a:lnTo>
                    <a:pt x="14" y="84"/>
                  </a:lnTo>
                  <a:lnTo>
                    <a:pt x="17" y="86"/>
                  </a:lnTo>
                  <a:lnTo>
                    <a:pt x="22" y="91"/>
                  </a:lnTo>
                  <a:lnTo>
                    <a:pt x="26" y="93"/>
                  </a:lnTo>
                  <a:lnTo>
                    <a:pt x="31" y="96"/>
                  </a:lnTo>
                  <a:lnTo>
                    <a:pt x="38" y="96"/>
                  </a:lnTo>
                  <a:lnTo>
                    <a:pt x="43" y="98"/>
                  </a:lnTo>
                  <a:lnTo>
                    <a:pt x="48" y="98"/>
                  </a:lnTo>
                  <a:close/>
                </a:path>
              </a:pathLst>
            </a:custGeom>
            <a:solidFill>
              <a:schemeClr val="accent6"/>
            </a:solidFill>
            <a:ln w="9525">
              <a:noFill/>
              <a:round/>
              <a:headEnd/>
              <a:tailEnd/>
            </a:ln>
          </p:spPr>
          <p:txBody>
            <a:bodyPr/>
            <a:lstStyle/>
            <a:p>
              <a:endParaRPr lang="en-US">
                <a:solidFill>
                  <a:prstClr val="black"/>
                </a:solidFill>
                <a:latin typeface="Tw Cen MT"/>
              </a:endParaRPr>
            </a:p>
          </p:txBody>
        </p:sp>
        <p:sp>
          <p:nvSpPr>
            <p:cNvPr id="39" name="Freeform 36">
              <a:extLst>
                <a:ext uri="{FF2B5EF4-FFF2-40B4-BE49-F238E27FC236}">
                  <a16:creationId xmlns:a16="http://schemas.microsoft.com/office/drawing/2014/main" id="{F58A4771-CBF6-3992-08EC-8AADC563D98D}"/>
                </a:ext>
              </a:extLst>
            </p:cNvPr>
            <p:cNvSpPr>
              <a:spLocks/>
            </p:cNvSpPr>
            <p:nvPr/>
          </p:nvSpPr>
          <p:spPr bwMode="auto">
            <a:xfrm>
              <a:off x="2773" y="2277"/>
              <a:ext cx="52" cy="51"/>
            </a:xfrm>
            <a:custGeom>
              <a:avLst/>
              <a:gdLst>
                <a:gd name="T0" fmla="*/ 52 w 130"/>
                <a:gd name="T1" fmla="*/ 0 h 129"/>
                <a:gd name="T2" fmla="*/ 26 w 130"/>
                <a:gd name="T3" fmla="*/ 51 h 129"/>
                <a:gd name="T4" fmla="*/ 0 w 130"/>
                <a:gd name="T5" fmla="*/ 0 h 129"/>
                <a:gd name="T6" fmla="*/ 52 w 130"/>
                <a:gd name="T7" fmla="*/ 0 h 129"/>
                <a:gd name="T8" fmla="*/ 0 60000 65536"/>
                <a:gd name="T9" fmla="*/ 0 60000 65536"/>
                <a:gd name="T10" fmla="*/ 0 60000 65536"/>
                <a:gd name="T11" fmla="*/ 0 60000 65536"/>
                <a:gd name="T12" fmla="*/ 0 w 130"/>
                <a:gd name="T13" fmla="*/ 0 h 129"/>
                <a:gd name="T14" fmla="*/ 130 w 130"/>
                <a:gd name="T15" fmla="*/ 129 h 129"/>
              </a:gdLst>
              <a:ahLst/>
              <a:cxnLst>
                <a:cxn ang="T8">
                  <a:pos x="T0" y="T1"/>
                </a:cxn>
                <a:cxn ang="T9">
                  <a:pos x="T2" y="T3"/>
                </a:cxn>
                <a:cxn ang="T10">
                  <a:pos x="T4" y="T5"/>
                </a:cxn>
                <a:cxn ang="T11">
                  <a:pos x="T6" y="T7"/>
                </a:cxn>
              </a:cxnLst>
              <a:rect l="T12" t="T13" r="T14" b="T15"/>
              <a:pathLst>
                <a:path w="130" h="129">
                  <a:moveTo>
                    <a:pt x="130" y="0"/>
                  </a:moveTo>
                  <a:lnTo>
                    <a:pt x="65" y="129"/>
                  </a:lnTo>
                  <a:lnTo>
                    <a:pt x="0" y="0"/>
                  </a:lnTo>
                  <a:lnTo>
                    <a:pt x="130" y="0"/>
                  </a:lnTo>
                  <a:close/>
                </a:path>
              </a:pathLst>
            </a:custGeom>
            <a:solidFill>
              <a:schemeClr val="accent6"/>
            </a:solidFill>
            <a:ln w="9525">
              <a:noFill/>
              <a:round/>
              <a:headEnd/>
              <a:tailEnd/>
            </a:ln>
          </p:spPr>
          <p:txBody>
            <a:bodyPr/>
            <a:lstStyle/>
            <a:p>
              <a:endParaRPr lang="en-US">
                <a:solidFill>
                  <a:prstClr val="black"/>
                </a:solidFill>
                <a:latin typeface="Tw Cen MT"/>
              </a:endParaRPr>
            </a:p>
          </p:txBody>
        </p:sp>
      </p:grpSp>
      <p:grpSp>
        <p:nvGrpSpPr>
          <p:cNvPr id="41" name="Group 70">
            <a:extLst>
              <a:ext uri="{FF2B5EF4-FFF2-40B4-BE49-F238E27FC236}">
                <a16:creationId xmlns:a16="http://schemas.microsoft.com/office/drawing/2014/main" id="{06647042-61A9-5D4D-9AC7-271538EE9203}"/>
              </a:ext>
            </a:extLst>
          </p:cNvPr>
          <p:cNvGrpSpPr>
            <a:grpSpLocks/>
          </p:cNvGrpSpPr>
          <p:nvPr/>
        </p:nvGrpSpPr>
        <p:grpSpPr bwMode="auto">
          <a:xfrm>
            <a:off x="9903344" y="4417885"/>
            <a:ext cx="82550" cy="460375"/>
            <a:chOff x="2775" y="2652"/>
            <a:chExt cx="52" cy="290"/>
          </a:xfrm>
        </p:grpSpPr>
        <p:sp>
          <p:nvSpPr>
            <p:cNvPr id="42" name="Line 42">
              <a:extLst>
                <a:ext uri="{FF2B5EF4-FFF2-40B4-BE49-F238E27FC236}">
                  <a16:creationId xmlns:a16="http://schemas.microsoft.com/office/drawing/2014/main" id="{4444D45C-EC04-E66A-1791-49C46EB7075E}"/>
                </a:ext>
              </a:extLst>
            </p:cNvPr>
            <p:cNvSpPr>
              <a:spLocks noChangeShapeType="1"/>
            </p:cNvSpPr>
            <p:nvPr/>
          </p:nvSpPr>
          <p:spPr bwMode="auto">
            <a:xfrm>
              <a:off x="2799" y="2675"/>
              <a:ext cx="0" cy="237"/>
            </a:xfrm>
            <a:prstGeom prst="line">
              <a:avLst/>
            </a:prstGeom>
            <a:noFill/>
            <a:ln w="8890">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43" name="Freeform 43">
              <a:extLst>
                <a:ext uri="{FF2B5EF4-FFF2-40B4-BE49-F238E27FC236}">
                  <a16:creationId xmlns:a16="http://schemas.microsoft.com/office/drawing/2014/main" id="{FD195446-FE3E-214F-D7A2-90FEBB216A78}"/>
                </a:ext>
              </a:extLst>
            </p:cNvPr>
            <p:cNvSpPr>
              <a:spLocks/>
            </p:cNvSpPr>
            <p:nvPr/>
          </p:nvSpPr>
          <p:spPr bwMode="auto">
            <a:xfrm>
              <a:off x="2782" y="2652"/>
              <a:ext cx="39" cy="38"/>
            </a:xfrm>
            <a:custGeom>
              <a:avLst/>
              <a:gdLst>
                <a:gd name="T0" fmla="*/ 20 w 96"/>
                <a:gd name="T1" fmla="*/ 38 h 96"/>
                <a:gd name="T2" fmla="*/ 22 w 96"/>
                <a:gd name="T3" fmla="*/ 38 h 96"/>
                <a:gd name="T4" fmla="*/ 24 w 96"/>
                <a:gd name="T5" fmla="*/ 38 h 96"/>
                <a:gd name="T6" fmla="*/ 26 w 96"/>
                <a:gd name="T7" fmla="*/ 37 h 96"/>
                <a:gd name="T8" fmla="*/ 28 w 96"/>
                <a:gd name="T9" fmla="*/ 36 h 96"/>
                <a:gd name="T10" fmla="*/ 30 w 96"/>
                <a:gd name="T11" fmla="*/ 35 h 96"/>
                <a:gd name="T12" fmla="*/ 32 w 96"/>
                <a:gd name="T13" fmla="*/ 34 h 96"/>
                <a:gd name="T14" fmla="*/ 34 w 96"/>
                <a:gd name="T15" fmla="*/ 33 h 96"/>
                <a:gd name="T16" fmla="*/ 35 w 96"/>
                <a:gd name="T17" fmla="*/ 31 h 96"/>
                <a:gd name="T18" fmla="*/ 36 w 96"/>
                <a:gd name="T19" fmla="*/ 29 h 96"/>
                <a:gd name="T20" fmla="*/ 37 w 96"/>
                <a:gd name="T21" fmla="*/ 27 h 96"/>
                <a:gd name="T22" fmla="*/ 38 w 96"/>
                <a:gd name="T23" fmla="*/ 26 h 96"/>
                <a:gd name="T24" fmla="*/ 39 w 96"/>
                <a:gd name="T25" fmla="*/ 24 h 96"/>
                <a:gd name="T26" fmla="*/ 39 w 96"/>
                <a:gd name="T27" fmla="*/ 22 h 96"/>
                <a:gd name="T28" fmla="*/ 39 w 96"/>
                <a:gd name="T29" fmla="*/ 19 h 96"/>
                <a:gd name="T30" fmla="*/ 39 w 96"/>
                <a:gd name="T31" fmla="*/ 17 h 96"/>
                <a:gd name="T32" fmla="*/ 39 w 96"/>
                <a:gd name="T33" fmla="*/ 15 h 96"/>
                <a:gd name="T34" fmla="*/ 38 w 96"/>
                <a:gd name="T35" fmla="*/ 13 h 96"/>
                <a:gd name="T36" fmla="*/ 37 w 96"/>
                <a:gd name="T37" fmla="*/ 10 h 96"/>
                <a:gd name="T38" fmla="*/ 36 w 96"/>
                <a:gd name="T39" fmla="*/ 9 h 96"/>
                <a:gd name="T40" fmla="*/ 35 w 96"/>
                <a:gd name="T41" fmla="*/ 8 h 96"/>
                <a:gd name="T42" fmla="*/ 34 w 96"/>
                <a:gd name="T43" fmla="*/ 6 h 96"/>
                <a:gd name="T44" fmla="*/ 32 w 96"/>
                <a:gd name="T45" fmla="*/ 4 h 96"/>
                <a:gd name="T46" fmla="*/ 30 w 96"/>
                <a:gd name="T47" fmla="*/ 3 h 96"/>
                <a:gd name="T48" fmla="*/ 28 w 96"/>
                <a:gd name="T49" fmla="*/ 2 h 96"/>
                <a:gd name="T50" fmla="*/ 26 w 96"/>
                <a:gd name="T51" fmla="*/ 1 h 96"/>
                <a:gd name="T52" fmla="*/ 24 w 96"/>
                <a:gd name="T53" fmla="*/ 0 h 96"/>
                <a:gd name="T54" fmla="*/ 22 w 96"/>
                <a:gd name="T55" fmla="*/ 0 h 96"/>
                <a:gd name="T56" fmla="*/ 20 w 96"/>
                <a:gd name="T57" fmla="*/ 0 h 96"/>
                <a:gd name="T58" fmla="*/ 17 w 96"/>
                <a:gd name="T59" fmla="*/ 0 h 96"/>
                <a:gd name="T60" fmla="*/ 16 w 96"/>
                <a:gd name="T61" fmla="*/ 0 h 96"/>
                <a:gd name="T62" fmla="*/ 14 w 96"/>
                <a:gd name="T63" fmla="*/ 1 h 96"/>
                <a:gd name="T64" fmla="*/ 11 w 96"/>
                <a:gd name="T65" fmla="*/ 2 h 96"/>
                <a:gd name="T66" fmla="*/ 9 w 96"/>
                <a:gd name="T67" fmla="*/ 3 h 96"/>
                <a:gd name="T68" fmla="*/ 8 w 96"/>
                <a:gd name="T69" fmla="*/ 4 h 96"/>
                <a:gd name="T70" fmla="*/ 6 w 96"/>
                <a:gd name="T71" fmla="*/ 6 h 96"/>
                <a:gd name="T72" fmla="*/ 4 w 96"/>
                <a:gd name="T73" fmla="*/ 8 h 96"/>
                <a:gd name="T74" fmla="*/ 3 w 96"/>
                <a:gd name="T75" fmla="*/ 9 h 96"/>
                <a:gd name="T76" fmla="*/ 2 w 96"/>
                <a:gd name="T77" fmla="*/ 10 h 96"/>
                <a:gd name="T78" fmla="*/ 1 w 96"/>
                <a:gd name="T79" fmla="*/ 13 h 96"/>
                <a:gd name="T80" fmla="*/ 0 w 96"/>
                <a:gd name="T81" fmla="*/ 15 h 96"/>
                <a:gd name="T82" fmla="*/ 0 w 96"/>
                <a:gd name="T83" fmla="*/ 17 h 96"/>
                <a:gd name="T84" fmla="*/ 0 w 96"/>
                <a:gd name="T85" fmla="*/ 19 h 96"/>
                <a:gd name="T86" fmla="*/ 0 w 96"/>
                <a:gd name="T87" fmla="*/ 22 h 96"/>
                <a:gd name="T88" fmla="*/ 0 w 96"/>
                <a:gd name="T89" fmla="*/ 24 h 96"/>
                <a:gd name="T90" fmla="*/ 1 w 96"/>
                <a:gd name="T91" fmla="*/ 26 h 96"/>
                <a:gd name="T92" fmla="*/ 2 w 96"/>
                <a:gd name="T93" fmla="*/ 27 h 96"/>
                <a:gd name="T94" fmla="*/ 3 w 96"/>
                <a:gd name="T95" fmla="*/ 29 h 96"/>
                <a:gd name="T96" fmla="*/ 4 w 96"/>
                <a:gd name="T97" fmla="*/ 31 h 96"/>
                <a:gd name="T98" fmla="*/ 6 w 96"/>
                <a:gd name="T99" fmla="*/ 33 h 96"/>
                <a:gd name="T100" fmla="*/ 8 w 96"/>
                <a:gd name="T101" fmla="*/ 34 h 96"/>
                <a:gd name="T102" fmla="*/ 9 w 96"/>
                <a:gd name="T103" fmla="*/ 35 h 96"/>
                <a:gd name="T104" fmla="*/ 11 w 96"/>
                <a:gd name="T105" fmla="*/ 36 h 96"/>
                <a:gd name="T106" fmla="*/ 14 w 96"/>
                <a:gd name="T107" fmla="*/ 37 h 96"/>
                <a:gd name="T108" fmla="*/ 16 w 96"/>
                <a:gd name="T109" fmla="*/ 38 h 96"/>
                <a:gd name="T110" fmla="*/ 17 w 96"/>
                <a:gd name="T111" fmla="*/ 38 h 96"/>
                <a:gd name="T112" fmla="*/ 20 w 96"/>
                <a:gd name="T113" fmla="*/ 38 h 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6"/>
                <a:gd name="T173" fmla="*/ 96 w 96"/>
                <a:gd name="T174" fmla="*/ 96 h 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6">
                  <a:moveTo>
                    <a:pt x="48" y="96"/>
                  </a:moveTo>
                  <a:lnTo>
                    <a:pt x="53" y="96"/>
                  </a:lnTo>
                  <a:lnTo>
                    <a:pt x="60" y="96"/>
                  </a:lnTo>
                  <a:lnTo>
                    <a:pt x="65" y="93"/>
                  </a:lnTo>
                  <a:lnTo>
                    <a:pt x="70" y="91"/>
                  </a:lnTo>
                  <a:lnTo>
                    <a:pt x="74" y="89"/>
                  </a:lnTo>
                  <a:lnTo>
                    <a:pt x="79" y="86"/>
                  </a:lnTo>
                  <a:lnTo>
                    <a:pt x="84" y="84"/>
                  </a:lnTo>
                  <a:lnTo>
                    <a:pt x="86" y="79"/>
                  </a:lnTo>
                  <a:lnTo>
                    <a:pt x="89" y="74"/>
                  </a:lnTo>
                  <a:lnTo>
                    <a:pt x="91" y="69"/>
                  </a:lnTo>
                  <a:lnTo>
                    <a:pt x="94" y="65"/>
                  </a:lnTo>
                  <a:lnTo>
                    <a:pt x="96" y="60"/>
                  </a:lnTo>
                  <a:lnTo>
                    <a:pt x="96" y="55"/>
                  </a:lnTo>
                  <a:lnTo>
                    <a:pt x="96" y="48"/>
                  </a:lnTo>
                  <a:lnTo>
                    <a:pt x="96" y="43"/>
                  </a:lnTo>
                  <a:lnTo>
                    <a:pt x="96" y="38"/>
                  </a:lnTo>
                  <a:lnTo>
                    <a:pt x="94" y="34"/>
                  </a:lnTo>
                  <a:lnTo>
                    <a:pt x="91" y="26"/>
                  </a:lnTo>
                  <a:lnTo>
                    <a:pt x="89" y="22"/>
                  </a:lnTo>
                  <a:lnTo>
                    <a:pt x="86" y="19"/>
                  </a:lnTo>
                  <a:lnTo>
                    <a:pt x="84" y="14"/>
                  </a:lnTo>
                  <a:lnTo>
                    <a:pt x="79" y="10"/>
                  </a:lnTo>
                  <a:lnTo>
                    <a:pt x="74" y="7"/>
                  </a:lnTo>
                  <a:lnTo>
                    <a:pt x="70" y="5"/>
                  </a:lnTo>
                  <a:lnTo>
                    <a:pt x="65" y="2"/>
                  </a:lnTo>
                  <a:lnTo>
                    <a:pt x="60" y="0"/>
                  </a:lnTo>
                  <a:lnTo>
                    <a:pt x="53" y="0"/>
                  </a:lnTo>
                  <a:lnTo>
                    <a:pt x="48" y="0"/>
                  </a:lnTo>
                  <a:lnTo>
                    <a:pt x="43" y="0"/>
                  </a:lnTo>
                  <a:lnTo>
                    <a:pt x="39" y="0"/>
                  </a:lnTo>
                  <a:lnTo>
                    <a:pt x="34" y="2"/>
                  </a:lnTo>
                  <a:lnTo>
                    <a:pt x="27" y="5"/>
                  </a:lnTo>
                  <a:lnTo>
                    <a:pt x="22" y="7"/>
                  </a:lnTo>
                  <a:lnTo>
                    <a:pt x="19" y="10"/>
                  </a:lnTo>
                  <a:lnTo>
                    <a:pt x="15" y="14"/>
                  </a:lnTo>
                  <a:lnTo>
                    <a:pt x="10" y="19"/>
                  </a:lnTo>
                  <a:lnTo>
                    <a:pt x="7" y="22"/>
                  </a:lnTo>
                  <a:lnTo>
                    <a:pt x="5" y="26"/>
                  </a:lnTo>
                  <a:lnTo>
                    <a:pt x="3" y="34"/>
                  </a:lnTo>
                  <a:lnTo>
                    <a:pt x="0" y="38"/>
                  </a:lnTo>
                  <a:lnTo>
                    <a:pt x="0" y="43"/>
                  </a:lnTo>
                  <a:lnTo>
                    <a:pt x="0" y="48"/>
                  </a:lnTo>
                  <a:lnTo>
                    <a:pt x="0" y="55"/>
                  </a:lnTo>
                  <a:lnTo>
                    <a:pt x="0" y="60"/>
                  </a:lnTo>
                  <a:lnTo>
                    <a:pt x="3" y="65"/>
                  </a:lnTo>
                  <a:lnTo>
                    <a:pt x="5" y="69"/>
                  </a:lnTo>
                  <a:lnTo>
                    <a:pt x="7" y="74"/>
                  </a:lnTo>
                  <a:lnTo>
                    <a:pt x="10" y="79"/>
                  </a:lnTo>
                  <a:lnTo>
                    <a:pt x="15" y="84"/>
                  </a:lnTo>
                  <a:lnTo>
                    <a:pt x="19" y="86"/>
                  </a:lnTo>
                  <a:lnTo>
                    <a:pt x="22" y="89"/>
                  </a:lnTo>
                  <a:lnTo>
                    <a:pt x="27" y="91"/>
                  </a:lnTo>
                  <a:lnTo>
                    <a:pt x="34" y="93"/>
                  </a:lnTo>
                  <a:lnTo>
                    <a:pt x="39" y="96"/>
                  </a:lnTo>
                  <a:lnTo>
                    <a:pt x="43" y="96"/>
                  </a:lnTo>
                  <a:lnTo>
                    <a:pt x="48" y="96"/>
                  </a:lnTo>
                  <a:close/>
                </a:path>
              </a:pathLst>
            </a:custGeom>
            <a:solidFill>
              <a:sysClr val="windowText" lastClr="000000"/>
            </a:solid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sp>
          <p:nvSpPr>
            <p:cNvPr id="44" name="Freeform 44">
              <a:extLst>
                <a:ext uri="{FF2B5EF4-FFF2-40B4-BE49-F238E27FC236}">
                  <a16:creationId xmlns:a16="http://schemas.microsoft.com/office/drawing/2014/main" id="{2F25CA45-5D07-66D2-0763-39FCA7BBDF87}"/>
                </a:ext>
              </a:extLst>
            </p:cNvPr>
            <p:cNvSpPr>
              <a:spLocks/>
            </p:cNvSpPr>
            <p:nvPr/>
          </p:nvSpPr>
          <p:spPr bwMode="auto">
            <a:xfrm>
              <a:off x="2775" y="2890"/>
              <a:ext cx="52" cy="52"/>
            </a:xfrm>
            <a:custGeom>
              <a:avLst/>
              <a:gdLst>
                <a:gd name="T0" fmla="*/ 52 w 130"/>
                <a:gd name="T1" fmla="*/ 0 h 129"/>
                <a:gd name="T2" fmla="*/ 26 w 130"/>
                <a:gd name="T3" fmla="*/ 52 h 129"/>
                <a:gd name="T4" fmla="*/ 0 w 130"/>
                <a:gd name="T5" fmla="*/ 0 h 129"/>
                <a:gd name="T6" fmla="*/ 52 w 130"/>
                <a:gd name="T7" fmla="*/ 0 h 129"/>
                <a:gd name="T8" fmla="*/ 0 60000 65536"/>
                <a:gd name="T9" fmla="*/ 0 60000 65536"/>
                <a:gd name="T10" fmla="*/ 0 60000 65536"/>
                <a:gd name="T11" fmla="*/ 0 60000 65536"/>
                <a:gd name="T12" fmla="*/ 0 w 130"/>
                <a:gd name="T13" fmla="*/ 0 h 129"/>
                <a:gd name="T14" fmla="*/ 130 w 130"/>
                <a:gd name="T15" fmla="*/ 129 h 129"/>
              </a:gdLst>
              <a:ahLst/>
              <a:cxnLst>
                <a:cxn ang="T8">
                  <a:pos x="T0" y="T1"/>
                </a:cxn>
                <a:cxn ang="T9">
                  <a:pos x="T2" y="T3"/>
                </a:cxn>
                <a:cxn ang="T10">
                  <a:pos x="T4" y="T5"/>
                </a:cxn>
                <a:cxn ang="T11">
                  <a:pos x="T6" y="T7"/>
                </a:cxn>
              </a:cxnLst>
              <a:rect l="T12" t="T13" r="T14" b="T15"/>
              <a:pathLst>
                <a:path w="130" h="129">
                  <a:moveTo>
                    <a:pt x="130" y="0"/>
                  </a:moveTo>
                  <a:lnTo>
                    <a:pt x="65" y="129"/>
                  </a:lnTo>
                  <a:lnTo>
                    <a:pt x="0" y="0"/>
                  </a:lnTo>
                  <a:lnTo>
                    <a:pt x="130" y="0"/>
                  </a:lnTo>
                  <a:close/>
                </a:path>
              </a:pathLst>
            </a:custGeom>
            <a:solidFill>
              <a:sysClr val="windowText" lastClr="000000"/>
            </a:solid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w Cen MT"/>
              </a:endParaRPr>
            </a:p>
          </p:txBody>
        </p:sp>
      </p:grpSp>
      <p:sp>
        <p:nvSpPr>
          <p:cNvPr id="45" name="Rectangle 45">
            <a:extLst>
              <a:ext uri="{FF2B5EF4-FFF2-40B4-BE49-F238E27FC236}">
                <a16:creationId xmlns:a16="http://schemas.microsoft.com/office/drawing/2014/main" id="{352FD562-1856-1B19-43DE-53D9CD0F72E2}"/>
              </a:ext>
            </a:extLst>
          </p:cNvPr>
          <p:cNvSpPr>
            <a:spLocks noChangeArrowheads="1"/>
          </p:cNvSpPr>
          <p:nvPr/>
        </p:nvSpPr>
        <p:spPr bwMode="auto">
          <a:xfrm>
            <a:off x="9982719" y="4560760"/>
            <a:ext cx="258762"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rPr>
              <a:t>Flow</a:t>
            </a:r>
            <a:endParaRPr kumimoji="0" lang="en-US" sz="1800" b="0" i="0" u="none" strike="noStrike" kern="0" cap="none" spc="0" normalizeH="0" baseline="0" noProof="0">
              <a:ln>
                <a:noFill/>
              </a:ln>
              <a:solidFill>
                <a:prstClr val="black"/>
              </a:solidFill>
              <a:effectLst/>
              <a:uLnTx/>
              <a:uFillTx/>
            </a:endParaRPr>
          </a:p>
        </p:txBody>
      </p:sp>
      <p:grpSp>
        <p:nvGrpSpPr>
          <p:cNvPr id="46" name="Group 73">
            <a:extLst>
              <a:ext uri="{FF2B5EF4-FFF2-40B4-BE49-F238E27FC236}">
                <a16:creationId xmlns:a16="http://schemas.microsoft.com/office/drawing/2014/main" id="{C9D4D3AB-C269-2B61-BBC8-EC3CA061BD4D}"/>
              </a:ext>
            </a:extLst>
          </p:cNvPr>
          <p:cNvGrpSpPr>
            <a:grpSpLocks/>
          </p:cNvGrpSpPr>
          <p:nvPr/>
        </p:nvGrpSpPr>
        <p:grpSpPr bwMode="auto">
          <a:xfrm>
            <a:off x="10166869" y="5310059"/>
            <a:ext cx="323850" cy="319088"/>
            <a:chOff x="2941" y="3214"/>
            <a:chExt cx="204" cy="201"/>
          </a:xfrm>
        </p:grpSpPr>
        <p:sp>
          <p:nvSpPr>
            <p:cNvPr id="47" name="Line 46">
              <a:extLst>
                <a:ext uri="{FF2B5EF4-FFF2-40B4-BE49-F238E27FC236}">
                  <a16:creationId xmlns:a16="http://schemas.microsoft.com/office/drawing/2014/main" id="{AD5B16B6-3791-48B8-041E-5162B16864B6}"/>
                </a:ext>
              </a:extLst>
            </p:cNvPr>
            <p:cNvSpPr>
              <a:spLocks noChangeShapeType="1"/>
            </p:cNvSpPr>
            <p:nvPr/>
          </p:nvSpPr>
          <p:spPr bwMode="auto">
            <a:xfrm>
              <a:off x="2961" y="3233"/>
              <a:ext cx="152" cy="151"/>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48" name="Freeform 47">
              <a:extLst>
                <a:ext uri="{FF2B5EF4-FFF2-40B4-BE49-F238E27FC236}">
                  <a16:creationId xmlns:a16="http://schemas.microsoft.com/office/drawing/2014/main" id="{A7609386-AE76-D17E-939C-749B569341ED}"/>
                </a:ext>
              </a:extLst>
            </p:cNvPr>
            <p:cNvSpPr>
              <a:spLocks/>
            </p:cNvSpPr>
            <p:nvPr/>
          </p:nvSpPr>
          <p:spPr bwMode="auto">
            <a:xfrm>
              <a:off x="2941" y="3214"/>
              <a:ext cx="39" cy="38"/>
            </a:xfrm>
            <a:custGeom>
              <a:avLst/>
              <a:gdLst>
                <a:gd name="T0" fmla="*/ 33 w 96"/>
                <a:gd name="T1" fmla="*/ 32 h 96"/>
                <a:gd name="T2" fmla="*/ 35 w 96"/>
                <a:gd name="T3" fmla="*/ 30 h 96"/>
                <a:gd name="T4" fmla="*/ 36 w 96"/>
                <a:gd name="T5" fmla="*/ 29 h 96"/>
                <a:gd name="T6" fmla="*/ 37 w 96"/>
                <a:gd name="T7" fmla="*/ 28 h 96"/>
                <a:gd name="T8" fmla="*/ 38 w 96"/>
                <a:gd name="T9" fmla="*/ 25 h 96"/>
                <a:gd name="T10" fmla="*/ 39 w 96"/>
                <a:gd name="T11" fmla="*/ 23 h 96"/>
                <a:gd name="T12" fmla="*/ 39 w 96"/>
                <a:gd name="T13" fmla="*/ 21 h 96"/>
                <a:gd name="T14" fmla="*/ 39 w 96"/>
                <a:gd name="T15" fmla="*/ 19 h 96"/>
                <a:gd name="T16" fmla="*/ 39 w 96"/>
                <a:gd name="T17" fmla="*/ 16 h 96"/>
                <a:gd name="T18" fmla="*/ 39 w 96"/>
                <a:gd name="T19" fmla="*/ 14 h 96"/>
                <a:gd name="T20" fmla="*/ 38 w 96"/>
                <a:gd name="T21" fmla="*/ 12 h 96"/>
                <a:gd name="T22" fmla="*/ 37 w 96"/>
                <a:gd name="T23" fmla="*/ 11 h 96"/>
                <a:gd name="T24" fmla="*/ 36 w 96"/>
                <a:gd name="T25" fmla="*/ 9 h 96"/>
                <a:gd name="T26" fmla="*/ 35 w 96"/>
                <a:gd name="T27" fmla="*/ 7 h 96"/>
                <a:gd name="T28" fmla="*/ 33 w 96"/>
                <a:gd name="T29" fmla="*/ 5 h 96"/>
                <a:gd name="T30" fmla="*/ 31 w 96"/>
                <a:gd name="T31" fmla="*/ 4 h 96"/>
                <a:gd name="T32" fmla="*/ 30 w 96"/>
                <a:gd name="T33" fmla="*/ 3 h 96"/>
                <a:gd name="T34" fmla="*/ 28 w 96"/>
                <a:gd name="T35" fmla="*/ 2 h 96"/>
                <a:gd name="T36" fmla="*/ 25 w 96"/>
                <a:gd name="T37" fmla="*/ 1 h 96"/>
                <a:gd name="T38" fmla="*/ 23 w 96"/>
                <a:gd name="T39" fmla="*/ 0 h 96"/>
                <a:gd name="T40" fmla="*/ 22 w 96"/>
                <a:gd name="T41" fmla="*/ 0 h 96"/>
                <a:gd name="T42" fmla="*/ 20 w 96"/>
                <a:gd name="T43" fmla="*/ 0 h 96"/>
                <a:gd name="T44" fmla="*/ 17 w 96"/>
                <a:gd name="T45" fmla="*/ 0 h 96"/>
                <a:gd name="T46" fmla="*/ 15 w 96"/>
                <a:gd name="T47" fmla="*/ 0 h 96"/>
                <a:gd name="T48" fmla="*/ 13 w 96"/>
                <a:gd name="T49" fmla="*/ 1 h 96"/>
                <a:gd name="T50" fmla="*/ 11 w 96"/>
                <a:gd name="T51" fmla="*/ 2 h 96"/>
                <a:gd name="T52" fmla="*/ 9 w 96"/>
                <a:gd name="T53" fmla="*/ 3 h 96"/>
                <a:gd name="T54" fmla="*/ 7 w 96"/>
                <a:gd name="T55" fmla="*/ 4 h 96"/>
                <a:gd name="T56" fmla="*/ 5 w 96"/>
                <a:gd name="T57" fmla="*/ 6 h 96"/>
                <a:gd name="T58" fmla="*/ 4 w 96"/>
                <a:gd name="T59" fmla="*/ 7 h 96"/>
                <a:gd name="T60" fmla="*/ 3 w 96"/>
                <a:gd name="T61" fmla="*/ 9 h 96"/>
                <a:gd name="T62" fmla="*/ 2 w 96"/>
                <a:gd name="T63" fmla="*/ 11 h 96"/>
                <a:gd name="T64" fmla="*/ 1 w 96"/>
                <a:gd name="T65" fmla="*/ 12 h 96"/>
                <a:gd name="T66" fmla="*/ 0 w 96"/>
                <a:gd name="T67" fmla="*/ 14 h 96"/>
                <a:gd name="T68" fmla="*/ 0 w 96"/>
                <a:gd name="T69" fmla="*/ 17 h 96"/>
                <a:gd name="T70" fmla="*/ 0 w 96"/>
                <a:gd name="T71" fmla="*/ 19 h 96"/>
                <a:gd name="T72" fmla="*/ 0 w 96"/>
                <a:gd name="T73" fmla="*/ 21 h 96"/>
                <a:gd name="T74" fmla="*/ 0 w 96"/>
                <a:gd name="T75" fmla="*/ 23 h 96"/>
                <a:gd name="T76" fmla="*/ 1 w 96"/>
                <a:gd name="T77" fmla="*/ 26 h 96"/>
                <a:gd name="T78" fmla="*/ 2 w 96"/>
                <a:gd name="T79" fmla="*/ 28 h 96"/>
                <a:gd name="T80" fmla="*/ 3 w 96"/>
                <a:gd name="T81" fmla="*/ 29 h 96"/>
                <a:gd name="T82" fmla="*/ 4 w 96"/>
                <a:gd name="T83" fmla="*/ 31 h 96"/>
                <a:gd name="T84" fmla="*/ 6 w 96"/>
                <a:gd name="T85" fmla="*/ 32 h 96"/>
                <a:gd name="T86" fmla="*/ 7 w 96"/>
                <a:gd name="T87" fmla="*/ 34 h 96"/>
                <a:gd name="T88" fmla="*/ 9 w 96"/>
                <a:gd name="T89" fmla="*/ 35 h 96"/>
                <a:gd name="T90" fmla="*/ 11 w 96"/>
                <a:gd name="T91" fmla="*/ 36 h 96"/>
                <a:gd name="T92" fmla="*/ 13 w 96"/>
                <a:gd name="T93" fmla="*/ 37 h 96"/>
                <a:gd name="T94" fmla="*/ 15 w 96"/>
                <a:gd name="T95" fmla="*/ 38 h 96"/>
                <a:gd name="T96" fmla="*/ 17 w 96"/>
                <a:gd name="T97" fmla="*/ 38 h 96"/>
                <a:gd name="T98" fmla="*/ 20 w 96"/>
                <a:gd name="T99" fmla="*/ 38 h 96"/>
                <a:gd name="T100" fmla="*/ 22 w 96"/>
                <a:gd name="T101" fmla="*/ 38 h 96"/>
                <a:gd name="T102" fmla="*/ 23 w 96"/>
                <a:gd name="T103" fmla="*/ 38 h 96"/>
                <a:gd name="T104" fmla="*/ 26 w 96"/>
                <a:gd name="T105" fmla="*/ 37 h 96"/>
                <a:gd name="T106" fmla="*/ 28 w 96"/>
                <a:gd name="T107" fmla="*/ 36 h 96"/>
                <a:gd name="T108" fmla="*/ 30 w 96"/>
                <a:gd name="T109" fmla="*/ 35 h 96"/>
                <a:gd name="T110" fmla="*/ 32 w 96"/>
                <a:gd name="T111" fmla="*/ 34 h 96"/>
                <a:gd name="T112" fmla="*/ 33 w 96"/>
                <a:gd name="T113" fmla="*/ 32 h 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6"/>
                <a:gd name="T173" fmla="*/ 96 w 96"/>
                <a:gd name="T174" fmla="*/ 96 h 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6">
                  <a:moveTo>
                    <a:pt x="81" y="82"/>
                  </a:moveTo>
                  <a:lnTo>
                    <a:pt x="86" y="77"/>
                  </a:lnTo>
                  <a:lnTo>
                    <a:pt x="89" y="74"/>
                  </a:lnTo>
                  <a:lnTo>
                    <a:pt x="91" y="70"/>
                  </a:lnTo>
                  <a:lnTo>
                    <a:pt x="93" y="62"/>
                  </a:lnTo>
                  <a:lnTo>
                    <a:pt x="96" y="58"/>
                  </a:lnTo>
                  <a:lnTo>
                    <a:pt x="96" y="53"/>
                  </a:lnTo>
                  <a:lnTo>
                    <a:pt x="96" y="48"/>
                  </a:lnTo>
                  <a:lnTo>
                    <a:pt x="96" y="41"/>
                  </a:lnTo>
                  <a:lnTo>
                    <a:pt x="96" y="36"/>
                  </a:lnTo>
                  <a:lnTo>
                    <a:pt x="93" y="31"/>
                  </a:lnTo>
                  <a:lnTo>
                    <a:pt x="91" y="27"/>
                  </a:lnTo>
                  <a:lnTo>
                    <a:pt x="89" y="22"/>
                  </a:lnTo>
                  <a:lnTo>
                    <a:pt x="86" y="17"/>
                  </a:lnTo>
                  <a:lnTo>
                    <a:pt x="81" y="12"/>
                  </a:lnTo>
                  <a:lnTo>
                    <a:pt x="77" y="10"/>
                  </a:lnTo>
                  <a:lnTo>
                    <a:pt x="74" y="7"/>
                  </a:lnTo>
                  <a:lnTo>
                    <a:pt x="69" y="5"/>
                  </a:lnTo>
                  <a:lnTo>
                    <a:pt x="62" y="3"/>
                  </a:lnTo>
                  <a:lnTo>
                    <a:pt x="57" y="0"/>
                  </a:lnTo>
                  <a:lnTo>
                    <a:pt x="53" y="0"/>
                  </a:lnTo>
                  <a:lnTo>
                    <a:pt x="48" y="0"/>
                  </a:lnTo>
                  <a:lnTo>
                    <a:pt x="43" y="0"/>
                  </a:lnTo>
                  <a:lnTo>
                    <a:pt x="36" y="0"/>
                  </a:lnTo>
                  <a:lnTo>
                    <a:pt x="31" y="3"/>
                  </a:lnTo>
                  <a:lnTo>
                    <a:pt x="26" y="5"/>
                  </a:lnTo>
                  <a:lnTo>
                    <a:pt x="21" y="7"/>
                  </a:lnTo>
                  <a:lnTo>
                    <a:pt x="17" y="10"/>
                  </a:lnTo>
                  <a:lnTo>
                    <a:pt x="12" y="15"/>
                  </a:lnTo>
                  <a:lnTo>
                    <a:pt x="9" y="17"/>
                  </a:lnTo>
                  <a:lnTo>
                    <a:pt x="7" y="22"/>
                  </a:lnTo>
                  <a:lnTo>
                    <a:pt x="5" y="27"/>
                  </a:lnTo>
                  <a:lnTo>
                    <a:pt x="2" y="31"/>
                  </a:lnTo>
                  <a:lnTo>
                    <a:pt x="0" y="36"/>
                  </a:lnTo>
                  <a:lnTo>
                    <a:pt x="0" y="43"/>
                  </a:lnTo>
                  <a:lnTo>
                    <a:pt x="0" y="48"/>
                  </a:lnTo>
                  <a:lnTo>
                    <a:pt x="0" y="53"/>
                  </a:lnTo>
                  <a:lnTo>
                    <a:pt x="0" y="58"/>
                  </a:lnTo>
                  <a:lnTo>
                    <a:pt x="2" y="65"/>
                  </a:lnTo>
                  <a:lnTo>
                    <a:pt x="5" y="70"/>
                  </a:lnTo>
                  <a:lnTo>
                    <a:pt x="7" y="74"/>
                  </a:lnTo>
                  <a:lnTo>
                    <a:pt x="9" y="79"/>
                  </a:lnTo>
                  <a:lnTo>
                    <a:pt x="14" y="82"/>
                  </a:lnTo>
                  <a:lnTo>
                    <a:pt x="17" y="86"/>
                  </a:lnTo>
                  <a:lnTo>
                    <a:pt x="21" y="89"/>
                  </a:lnTo>
                  <a:lnTo>
                    <a:pt x="26" y="91"/>
                  </a:lnTo>
                  <a:lnTo>
                    <a:pt x="31" y="94"/>
                  </a:lnTo>
                  <a:lnTo>
                    <a:pt x="36" y="96"/>
                  </a:lnTo>
                  <a:lnTo>
                    <a:pt x="43" y="96"/>
                  </a:lnTo>
                  <a:lnTo>
                    <a:pt x="48" y="96"/>
                  </a:lnTo>
                  <a:lnTo>
                    <a:pt x="53" y="96"/>
                  </a:lnTo>
                  <a:lnTo>
                    <a:pt x="57" y="96"/>
                  </a:lnTo>
                  <a:lnTo>
                    <a:pt x="65" y="94"/>
                  </a:lnTo>
                  <a:lnTo>
                    <a:pt x="69" y="91"/>
                  </a:lnTo>
                  <a:lnTo>
                    <a:pt x="74" y="89"/>
                  </a:lnTo>
                  <a:lnTo>
                    <a:pt x="79" y="86"/>
                  </a:lnTo>
                  <a:lnTo>
                    <a:pt x="81" y="82"/>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49" name="Freeform 48">
              <a:extLst>
                <a:ext uri="{FF2B5EF4-FFF2-40B4-BE49-F238E27FC236}">
                  <a16:creationId xmlns:a16="http://schemas.microsoft.com/office/drawing/2014/main" id="{59DC64A2-9311-2B00-FD91-12A7E58E6BA6}"/>
                </a:ext>
              </a:extLst>
            </p:cNvPr>
            <p:cNvSpPr>
              <a:spLocks/>
            </p:cNvSpPr>
            <p:nvPr/>
          </p:nvSpPr>
          <p:spPr bwMode="auto">
            <a:xfrm>
              <a:off x="3090" y="3360"/>
              <a:ext cx="55" cy="55"/>
            </a:xfrm>
            <a:custGeom>
              <a:avLst/>
              <a:gdLst>
                <a:gd name="T0" fmla="*/ 37 w 137"/>
                <a:gd name="T1" fmla="*/ 0 h 136"/>
                <a:gd name="T2" fmla="*/ 55 w 137"/>
                <a:gd name="T3" fmla="*/ 55 h 136"/>
                <a:gd name="T4" fmla="*/ 0 w 137"/>
                <a:gd name="T5" fmla="*/ 38 h 136"/>
                <a:gd name="T6" fmla="*/ 37 w 137"/>
                <a:gd name="T7" fmla="*/ 0 h 136"/>
                <a:gd name="T8" fmla="*/ 0 60000 65536"/>
                <a:gd name="T9" fmla="*/ 0 60000 65536"/>
                <a:gd name="T10" fmla="*/ 0 60000 65536"/>
                <a:gd name="T11" fmla="*/ 0 60000 65536"/>
                <a:gd name="T12" fmla="*/ 0 w 137"/>
                <a:gd name="T13" fmla="*/ 0 h 136"/>
                <a:gd name="T14" fmla="*/ 137 w 137"/>
                <a:gd name="T15" fmla="*/ 136 h 136"/>
              </a:gdLst>
              <a:ahLst/>
              <a:cxnLst>
                <a:cxn ang="T8">
                  <a:pos x="T0" y="T1"/>
                </a:cxn>
                <a:cxn ang="T9">
                  <a:pos x="T2" y="T3"/>
                </a:cxn>
                <a:cxn ang="T10">
                  <a:pos x="T4" y="T5"/>
                </a:cxn>
                <a:cxn ang="T11">
                  <a:pos x="T6" y="T7"/>
                </a:cxn>
              </a:cxnLst>
              <a:rect l="T12" t="T13" r="T14" b="T15"/>
              <a:pathLst>
                <a:path w="137" h="136">
                  <a:moveTo>
                    <a:pt x="91" y="0"/>
                  </a:moveTo>
                  <a:lnTo>
                    <a:pt x="137" y="136"/>
                  </a:lnTo>
                  <a:lnTo>
                    <a:pt x="0" y="93"/>
                  </a:lnTo>
                  <a:lnTo>
                    <a:pt x="91" y="0"/>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grpSp>
        <p:nvGrpSpPr>
          <p:cNvPr id="50" name="Group 72">
            <a:extLst>
              <a:ext uri="{FF2B5EF4-FFF2-40B4-BE49-F238E27FC236}">
                <a16:creationId xmlns:a16="http://schemas.microsoft.com/office/drawing/2014/main" id="{D44BAABF-969A-3451-8FCD-C8AAFF1B7279}"/>
              </a:ext>
            </a:extLst>
          </p:cNvPr>
          <p:cNvGrpSpPr>
            <a:grpSpLocks/>
          </p:cNvGrpSpPr>
          <p:nvPr/>
        </p:nvGrpSpPr>
        <p:grpSpPr bwMode="auto">
          <a:xfrm>
            <a:off x="9398519" y="5291010"/>
            <a:ext cx="334962" cy="333375"/>
            <a:chOff x="2457" y="3202"/>
            <a:chExt cx="211" cy="210"/>
          </a:xfrm>
        </p:grpSpPr>
        <p:sp>
          <p:nvSpPr>
            <p:cNvPr id="51" name="Line 49">
              <a:extLst>
                <a:ext uri="{FF2B5EF4-FFF2-40B4-BE49-F238E27FC236}">
                  <a16:creationId xmlns:a16="http://schemas.microsoft.com/office/drawing/2014/main" id="{AC05A470-0278-4E3B-0253-F5911AC7DF34}"/>
                </a:ext>
              </a:extLst>
            </p:cNvPr>
            <p:cNvSpPr>
              <a:spLocks noChangeShapeType="1"/>
            </p:cNvSpPr>
            <p:nvPr/>
          </p:nvSpPr>
          <p:spPr bwMode="auto">
            <a:xfrm flipH="1">
              <a:off x="2489" y="3221"/>
              <a:ext cx="160" cy="159"/>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52" name="Freeform 50">
              <a:extLst>
                <a:ext uri="{FF2B5EF4-FFF2-40B4-BE49-F238E27FC236}">
                  <a16:creationId xmlns:a16="http://schemas.microsoft.com/office/drawing/2014/main" id="{60668E38-CF21-2222-B451-A0D81AAB1A4E}"/>
                </a:ext>
              </a:extLst>
            </p:cNvPr>
            <p:cNvSpPr>
              <a:spLocks/>
            </p:cNvSpPr>
            <p:nvPr/>
          </p:nvSpPr>
          <p:spPr bwMode="auto">
            <a:xfrm>
              <a:off x="2630" y="3202"/>
              <a:ext cx="38" cy="39"/>
            </a:xfrm>
            <a:custGeom>
              <a:avLst/>
              <a:gdLst>
                <a:gd name="T0" fmla="*/ 6 w 96"/>
                <a:gd name="T1" fmla="*/ 33 h 98"/>
                <a:gd name="T2" fmla="*/ 7 w 96"/>
                <a:gd name="T3" fmla="*/ 34 h 98"/>
                <a:gd name="T4" fmla="*/ 9 w 96"/>
                <a:gd name="T5" fmla="*/ 35 h 98"/>
                <a:gd name="T6" fmla="*/ 11 w 96"/>
                <a:gd name="T7" fmla="*/ 37 h 98"/>
                <a:gd name="T8" fmla="*/ 12 w 96"/>
                <a:gd name="T9" fmla="*/ 37 h 98"/>
                <a:gd name="T10" fmla="*/ 14 w 96"/>
                <a:gd name="T11" fmla="*/ 38 h 98"/>
                <a:gd name="T12" fmla="*/ 17 w 96"/>
                <a:gd name="T13" fmla="*/ 38 h 98"/>
                <a:gd name="T14" fmla="*/ 19 w 96"/>
                <a:gd name="T15" fmla="*/ 39 h 98"/>
                <a:gd name="T16" fmla="*/ 21 w 96"/>
                <a:gd name="T17" fmla="*/ 38 h 98"/>
                <a:gd name="T18" fmla="*/ 23 w 96"/>
                <a:gd name="T19" fmla="*/ 38 h 98"/>
                <a:gd name="T20" fmla="*/ 26 w 96"/>
                <a:gd name="T21" fmla="*/ 37 h 98"/>
                <a:gd name="T22" fmla="*/ 28 w 96"/>
                <a:gd name="T23" fmla="*/ 37 h 98"/>
                <a:gd name="T24" fmla="*/ 30 w 96"/>
                <a:gd name="T25" fmla="*/ 35 h 98"/>
                <a:gd name="T26" fmla="*/ 30 w 96"/>
                <a:gd name="T27" fmla="*/ 34 h 98"/>
                <a:gd name="T28" fmla="*/ 32 w 96"/>
                <a:gd name="T29" fmla="*/ 33 h 98"/>
                <a:gd name="T30" fmla="*/ 34 w 96"/>
                <a:gd name="T31" fmla="*/ 31 h 98"/>
                <a:gd name="T32" fmla="*/ 35 w 96"/>
                <a:gd name="T33" fmla="*/ 29 h 98"/>
                <a:gd name="T34" fmla="*/ 36 w 96"/>
                <a:gd name="T35" fmla="*/ 28 h 98"/>
                <a:gd name="T36" fmla="*/ 37 w 96"/>
                <a:gd name="T37" fmla="*/ 26 h 98"/>
                <a:gd name="T38" fmla="*/ 38 w 96"/>
                <a:gd name="T39" fmla="*/ 24 h 98"/>
                <a:gd name="T40" fmla="*/ 38 w 96"/>
                <a:gd name="T41" fmla="*/ 22 h 98"/>
                <a:gd name="T42" fmla="*/ 38 w 96"/>
                <a:gd name="T43" fmla="*/ 19 h 98"/>
                <a:gd name="T44" fmla="*/ 38 w 96"/>
                <a:gd name="T45" fmla="*/ 17 h 98"/>
                <a:gd name="T46" fmla="*/ 38 w 96"/>
                <a:gd name="T47" fmla="*/ 15 h 98"/>
                <a:gd name="T48" fmla="*/ 37 w 96"/>
                <a:gd name="T49" fmla="*/ 14 h 98"/>
                <a:gd name="T50" fmla="*/ 36 w 96"/>
                <a:gd name="T51" fmla="*/ 12 h 98"/>
                <a:gd name="T52" fmla="*/ 35 w 96"/>
                <a:gd name="T53" fmla="*/ 10 h 98"/>
                <a:gd name="T54" fmla="*/ 34 w 96"/>
                <a:gd name="T55" fmla="*/ 8 h 98"/>
                <a:gd name="T56" fmla="*/ 32 w 96"/>
                <a:gd name="T57" fmla="*/ 6 h 98"/>
                <a:gd name="T58" fmla="*/ 30 w 96"/>
                <a:gd name="T59" fmla="*/ 5 h 98"/>
                <a:gd name="T60" fmla="*/ 30 w 96"/>
                <a:gd name="T61" fmla="*/ 3 h 98"/>
                <a:gd name="T62" fmla="*/ 28 w 96"/>
                <a:gd name="T63" fmla="*/ 2 h 98"/>
                <a:gd name="T64" fmla="*/ 26 w 96"/>
                <a:gd name="T65" fmla="*/ 1 h 98"/>
                <a:gd name="T66" fmla="*/ 23 w 96"/>
                <a:gd name="T67" fmla="*/ 1 h 98"/>
                <a:gd name="T68" fmla="*/ 21 w 96"/>
                <a:gd name="T69" fmla="*/ 0 h 98"/>
                <a:gd name="T70" fmla="*/ 19 w 96"/>
                <a:gd name="T71" fmla="*/ 0 h 98"/>
                <a:gd name="T72" fmla="*/ 17 w 96"/>
                <a:gd name="T73" fmla="*/ 0 h 98"/>
                <a:gd name="T74" fmla="*/ 14 w 96"/>
                <a:gd name="T75" fmla="*/ 1 h 98"/>
                <a:gd name="T76" fmla="*/ 12 w 96"/>
                <a:gd name="T77" fmla="*/ 1 h 98"/>
                <a:gd name="T78" fmla="*/ 11 w 96"/>
                <a:gd name="T79" fmla="*/ 2 h 98"/>
                <a:gd name="T80" fmla="*/ 9 w 96"/>
                <a:gd name="T81" fmla="*/ 3 h 98"/>
                <a:gd name="T82" fmla="*/ 7 w 96"/>
                <a:gd name="T83" fmla="*/ 5 h 98"/>
                <a:gd name="T84" fmla="*/ 6 w 96"/>
                <a:gd name="T85" fmla="*/ 6 h 98"/>
                <a:gd name="T86" fmla="*/ 4 w 96"/>
                <a:gd name="T87" fmla="*/ 8 h 98"/>
                <a:gd name="T88" fmla="*/ 3 w 96"/>
                <a:gd name="T89" fmla="*/ 10 h 98"/>
                <a:gd name="T90" fmla="*/ 2 w 96"/>
                <a:gd name="T91" fmla="*/ 12 h 98"/>
                <a:gd name="T92" fmla="*/ 1 w 96"/>
                <a:gd name="T93" fmla="*/ 14 h 98"/>
                <a:gd name="T94" fmla="*/ 0 w 96"/>
                <a:gd name="T95" fmla="*/ 15 h 98"/>
                <a:gd name="T96" fmla="*/ 0 w 96"/>
                <a:gd name="T97" fmla="*/ 17 h 98"/>
                <a:gd name="T98" fmla="*/ 0 w 96"/>
                <a:gd name="T99" fmla="*/ 19 h 98"/>
                <a:gd name="T100" fmla="*/ 0 w 96"/>
                <a:gd name="T101" fmla="*/ 22 h 98"/>
                <a:gd name="T102" fmla="*/ 0 w 96"/>
                <a:gd name="T103" fmla="*/ 24 h 98"/>
                <a:gd name="T104" fmla="*/ 1 w 96"/>
                <a:gd name="T105" fmla="*/ 26 h 98"/>
                <a:gd name="T106" fmla="*/ 2 w 96"/>
                <a:gd name="T107" fmla="*/ 28 h 98"/>
                <a:gd name="T108" fmla="*/ 3 w 96"/>
                <a:gd name="T109" fmla="*/ 29 h 98"/>
                <a:gd name="T110" fmla="*/ 4 w 96"/>
                <a:gd name="T111" fmla="*/ 31 h 98"/>
                <a:gd name="T112" fmla="*/ 6 w 96"/>
                <a:gd name="T113" fmla="*/ 33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8"/>
                <a:gd name="T173" fmla="*/ 96 w 96"/>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8">
                  <a:moveTo>
                    <a:pt x="15" y="84"/>
                  </a:moveTo>
                  <a:lnTo>
                    <a:pt x="17" y="86"/>
                  </a:lnTo>
                  <a:lnTo>
                    <a:pt x="22" y="89"/>
                  </a:lnTo>
                  <a:lnTo>
                    <a:pt x="27" y="93"/>
                  </a:lnTo>
                  <a:lnTo>
                    <a:pt x="31" y="93"/>
                  </a:lnTo>
                  <a:lnTo>
                    <a:pt x="36" y="96"/>
                  </a:lnTo>
                  <a:lnTo>
                    <a:pt x="43" y="96"/>
                  </a:lnTo>
                  <a:lnTo>
                    <a:pt x="48" y="98"/>
                  </a:lnTo>
                  <a:lnTo>
                    <a:pt x="53" y="96"/>
                  </a:lnTo>
                  <a:lnTo>
                    <a:pt x="58" y="96"/>
                  </a:lnTo>
                  <a:lnTo>
                    <a:pt x="65" y="93"/>
                  </a:lnTo>
                  <a:lnTo>
                    <a:pt x="70" y="93"/>
                  </a:lnTo>
                  <a:lnTo>
                    <a:pt x="75" y="89"/>
                  </a:lnTo>
                  <a:lnTo>
                    <a:pt x="77" y="86"/>
                  </a:lnTo>
                  <a:lnTo>
                    <a:pt x="82" y="84"/>
                  </a:lnTo>
                  <a:lnTo>
                    <a:pt x="87" y="79"/>
                  </a:lnTo>
                  <a:lnTo>
                    <a:pt x="89" y="74"/>
                  </a:lnTo>
                  <a:lnTo>
                    <a:pt x="91" y="70"/>
                  </a:lnTo>
                  <a:lnTo>
                    <a:pt x="94" y="65"/>
                  </a:lnTo>
                  <a:lnTo>
                    <a:pt x="96" y="60"/>
                  </a:lnTo>
                  <a:lnTo>
                    <a:pt x="96" y="55"/>
                  </a:lnTo>
                  <a:lnTo>
                    <a:pt x="96" y="48"/>
                  </a:lnTo>
                  <a:lnTo>
                    <a:pt x="96" y="43"/>
                  </a:lnTo>
                  <a:lnTo>
                    <a:pt x="96" y="38"/>
                  </a:lnTo>
                  <a:lnTo>
                    <a:pt x="94" y="34"/>
                  </a:lnTo>
                  <a:lnTo>
                    <a:pt x="91" y="29"/>
                  </a:lnTo>
                  <a:lnTo>
                    <a:pt x="89" y="24"/>
                  </a:lnTo>
                  <a:lnTo>
                    <a:pt x="87" y="19"/>
                  </a:lnTo>
                  <a:lnTo>
                    <a:pt x="82" y="15"/>
                  </a:lnTo>
                  <a:lnTo>
                    <a:pt x="77" y="12"/>
                  </a:lnTo>
                  <a:lnTo>
                    <a:pt x="75" y="7"/>
                  </a:lnTo>
                  <a:lnTo>
                    <a:pt x="70" y="5"/>
                  </a:lnTo>
                  <a:lnTo>
                    <a:pt x="65" y="3"/>
                  </a:lnTo>
                  <a:lnTo>
                    <a:pt x="58" y="3"/>
                  </a:lnTo>
                  <a:lnTo>
                    <a:pt x="53" y="0"/>
                  </a:lnTo>
                  <a:lnTo>
                    <a:pt x="48" y="0"/>
                  </a:lnTo>
                  <a:lnTo>
                    <a:pt x="43" y="0"/>
                  </a:lnTo>
                  <a:lnTo>
                    <a:pt x="36" y="3"/>
                  </a:lnTo>
                  <a:lnTo>
                    <a:pt x="31" y="3"/>
                  </a:lnTo>
                  <a:lnTo>
                    <a:pt x="27" y="5"/>
                  </a:lnTo>
                  <a:lnTo>
                    <a:pt x="22" y="7"/>
                  </a:lnTo>
                  <a:lnTo>
                    <a:pt x="17" y="12"/>
                  </a:lnTo>
                  <a:lnTo>
                    <a:pt x="15" y="15"/>
                  </a:lnTo>
                  <a:lnTo>
                    <a:pt x="10" y="19"/>
                  </a:lnTo>
                  <a:lnTo>
                    <a:pt x="7" y="24"/>
                  </a:lnTo>
                  <a:lnTo>
                    <a:pt x="5" y="29"/>
                  </a:lnTo>
                  <a:lnTo>
                    <a:pt x="3" y="34"/>
                  </a:lnTo>
                  <a:lnTo>
                    <a:pt x="0" y="38"/>
                  </a:lnTo>
                  <a:lnTo>
                    <a:pt x="0" y="43"/>
                  </a:lnTo>
                  <a:lnTo>
                    <a:pt x="0" y="48"/>
                  </a:lnTo>
                  <a:lnTo>
                    <a:pt x="0" y="55"/>
                  </a:lnTo>
                  <a:lnTo>
                    <a:pt x="0" y="60"/>
                  </a:lnTo>
                  <a:lnTo>
                    <a:pt x="3" y="65"/>
                  </a:lnTo>
                  <a:lnTo>
                    <a:pt x="5" y="70"/>
                  </a:lnTo>
                  <a:lnTo>
                    <a:pt x="7" y="74"/>
                  </a:lnTo>
                  <a:lnTo>
                    <a:pt x="10" y="79"/>
                  </a:lnTo>
                  <a:lnTo>
                    <a:pt x="15" y="84"/>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53" name="Freeform 51">
              <a:extLst>
                <a:ext uri="{FF2B5EF4-FFF2-40B4-BE49-F238E27FC236}">
                  <a16:creationId xmlns:a16="http://schemas.microsoft.com/office/drawing/2014/main" id="{1B5F2CAB-C70E-ADCA-294E-73CF1487F9B4}"/>
                </a:ext>
              </a:extLst>
            </p:cNvPr>
            <p:cNvSpPr>
              <a:spLocks/>
            </p:cNvSpPr>
            <p:nvPr/>
          </p:nvSpPr>
          <p:spPr bwMode="auto">
            <a:xfrm>
              <a:off x="2457" y="3358"/>
              <a:ext cx="55" cy="54"/>
            </a:xfrm>
            <a:custGeom>
              <a:avLst/>
              <a:gdLst>
                <a:gd name="T0" fmla="*/ 55 w 137"/>
                <a:gd name="T1" fmla="*/ 36 h 136"/>
                <a:gd name="T2" fmla="*/ 0 w 137"/>
                <a:gd name="T3" fmla="*/ 54 h 136"/>
                <a:gd name="T4" fmla="*/ 18 w 137"/>
                <a:gd name="T5" fmla="*/ 0 h 136"/>
                <a:gd name="T6" fmla="*/ 55 w 137"/>
                <a:gd name="T7" fmla="*/ 36 h 136"/>
                <a:gd name="T8" fmla="*/ 0 60000 65536"/>
                <a:gd name="T9" fmla="*/ 0 60000 65536"/>
                <a:gd name="T10" fmla="*/ 0 60000 65536"/>
                <a:gd name="T11" fmla="*/ 0 60000 65536"/>
                <a:gd name="T12" fmla="*/ 0 w 137"/>
                <a:gd name="T13" fmla="*/ 0 h 136"/>
                <a:gd name="T14" fmla="*/ 137 w 137"/>
                <a:gd name="T15" fmla="*/ 136 h 136"/>
              </a:gdLst>
              <a:ahLst/>
              <a:cxnLst>
                <a:cxn ang="T8">
                  <a:pos x="T0" y="T1"/>
                </a:cxn>
                <a:cxn ang="T9">
                  <a:pos x="T2" y="T3"/>
                </a:cxn>
                <a:cxn ang="T10">
                  <a:pos x="T4" y="T5"/>
                </a:cxn>
                <a:cxn ang="T11">
                  <a:pos x="T6" y="T7"/>
                </a:cxn>
              </a:cxnLst>
              <a:rect l="T12" t="T13" r="T14" b="T15"/>
              <a:pathLst>
                <a:path w="137" h="136">
                  <a:moveTo>
                    <a:pt x="137" y="91"/>
                  </a:moveTo>
                  <a:lnTo>
                    <a:pt x="0" y="136"/>
                  </a:lnTo>
                  <a:lnTo>
                    <a:pt x="46" y="0"/>
                  </a:lnTo>
                  <a:lnTo>
                    <a:pt x="137" y="91"/>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sp>
        <p:nvSpPr>
          <p:cNvPr id="54" name="Rectangle 52">
            <a:extLst>
              <a:ext uri="{FF2B5EF4-FFF2-40B4-BE49-F238E27FC236}">
                <a16:creationId xmlns:a16="http://schemas.microsoft.com/office/drawing/2014/main" id="{1C173FA6-9489-EAC0-E876-C6006698C47C}"/>
              </a:ext>
            </a:extLst>
          </p:cNvPr>
          <p:cNvSpPr>
            <a:spLocks noChangeArrowheads="1"/>
          </p:cNvSpPr>
          <p:nvPr/>
        </p:nvSpPr>
        <p:spPr bwMode="auto">
          <a:xfrm>
            <a:off x="10336732" y="5357685"/>
            <a:ext cx="258763"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Flow</a:t>
            </a:r>
            <a:endParaRPr kumimoji="0" lang="en-US" sz="1800" b="0" i="0" u="none" strike="noStrike" kern="0" cap="none" spc="0" normalizeH="0" baseline="0" noProof="0">
              <a:ln>
                <a:noFill/>
              </a:ln>
              <a:solidFill>
                <a:prstClr val="black"/>
              </a:solidFill>
              <a:effectLst/>
              <a:uLnTx/>
              <a:uFillTx/>
            </a:endParaRPr>
          </a:p>
        </p:txBody>
      </p:sp>
      <p:sp>
        <p:nvSpPr>
          <p:cNvPr id="55" name="Rectangle 53">
            <a:extLst>
              <a:ext uri="{FF2B5EF4-FFF2-40B4-BE49-F238E27FC236}">
                <a16:creationId xmlns:a16="http://schemas.microsoft.com/office/drawing/2014/main" id="{60DB3137-6967-9F12-0251-8ABEB87F0A91}"/>
              </a:ext>
            </a:extLst>
          </p:cNvPr>
          <p:cNvSpPr>
            <a:spLocks noChangeArrowheads="1"/>
          </p:cNvSpPr>
          <p:nvPr/>
        </p:nvSpPr>
        <p:spPr bwMode="auto">
          <a:xfrm>
            <a:off x="9360419" y="5357685"/>
            <a:ext cx="258762"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Flow</a:t>
            </a:r>
            <a:endParaRPr kumimoji="0" lang="en-US" sz="1800" b="0" i="0" u="none" strike="noStrike" kern="0" cap="none" spc="0" normalizeH="0" baseline="0" noProof="0">
              <a:ln>
                <a:noFill/>
              </a:ln>
              <a:solidFill>
                <a:prstClr val="black"/>
              </a:solidFill>
              <a:effectLst/>
              <a:uLnTx/>
              <a:uFillTx/>
            </a:endParaRPr>
          </a:p>
        </p:txBody>
      </p:sp>
      <p:grpSp>
        <p:nvGrpSpPr>
          <p:cNvPr id="56" name="Group 71">
            <a:extLst>
              <a:ext uri="{FF2B5EF4-FFF2-40B4-BE49-F238E27FC236}">
                <a16:creationId xmlns:a16="http://schemas.microsoft.com/office/drawing/2014/main" id="{DDDD5595-AB4F-EB96-CA21-3AA76C090199}"/>
              </a:ext>
            </a:extLst>
          </p:cNvPr>
          <p:cNvGrpSpPr>
            <a:grpSpLocks/>
          </p:cNvGrpSpPr>
          <p:nvPr/>
        </p:nvGrpSpPr>
        <p:grpSpPr bwMode="auto">
          <a:xfrm>
            <a:off x="9611245" y="5840284"/>
            <a:ext cx="688975" cy="82550"/>
            <a:chOff x="2591" y="3548"/>
            <a:chExt cx="434" cy="52"/>
          </a:xfrm>
        </p:grpSpPr>
        <p:sp>
          <p:nvSpPr>
            <p:cNvPr id="57" name="Line 54">
              <a:extLst>
                <a:ext uri="{FF2B5EF4-FFF2-40B4-BE49-F238E27FC236}">
                  <a16:creationId xmlns:a16="http://schemas.microsoft.com/office/drawing/2014/main" id="{F9DF1F28-59ED-47B4-5609-3B1CFAA1FF8A}"/>
                </a:ext>
              </a:extLst>
            </p:cNvPr>
            <p:cNvSpPr>
              <a:spLocks noChangeShapeType="1"/>
            </p:cNvSpPr>
            <p:nvPr/>
          </p:nvSpPr>
          <p:spPr bwMode="auto">
            <a:xfrm flipH="1">
              <a:off x="2959" y="3574"/>
              <a:ext cx="4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58" name="Line 55">
              <a:extLst>
                <a:ext uri="{FF2B5EF4-FFF2-40B4-BE49-F238E27FC236}">
                  <a16:creationId xmlns:a16="http://schemas.microsoft.com/office/drawing/2014/main" id="{3F6EA613-99B0-DA37-ACA0-EA37F7FE483A}"/>
                </a:ext>
              </a:extLst>
            </p:cNvPr>
            <p:cNvSpPr>
              <a:spLocks noChangeShapeType="1"/>
            </p:cNvSpPr>
            <p:nvPr/>
          </p:nvSpPr>
          <p:spPr bwMode="auto">
            <a:xfrm flipH="1">
              <a:off x="2925" y="3574"/>
              <a:ext cx="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59" name="Line 56">
              <a:extLst>
                <a:ext uri="{FF2B5EF4-FFF2-40B4-BE49-F238E27FC236}">
                  <a16:creationId xmlns:a16="http://schemas.microsoft.com/office/drawing/2014/main" id="{2D3D60DB-8C04-F221-0060-52734D27551D}"/>
                </a:ext>
              </a:extLst>
            </p:cNvPr>
            <p:cNvSpPr>
              <a:spLocks noChangeShapeType="1"/>
            </p:cNvSpPr>
            <p:nvPr/>
          </p:nvSpPr>
          <p:spPr bwMode="auto">
            <a:xfrm flipH="1">
              <a:off x="2850" y="3574"/>
              <a:ext cx="4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0" name="Line 57">
              <a:extLst>
                <a:ext uri="{FF2B5EF4-FFF2-40B4-BE49-F238E27FC236}">
                  <a16:creationId xmlns:a16="http://schemas.microsoft.com/office/drawing/2014/main" id="{348EA5DC-F495-4607-C809-5A3E8BB7DEEB}"/>
                </a:ext>
              </a:extLst>
            </p:cNvPr>
            <p:cNvSpPr>
              <a:spLocks noChangeShapeType="1"/>
            </p:cNvSpPr>
            <p:nvPr/>
          </p:nvSpPr>
          <p:spPr bwMode="auto">
            <a:xfrm flipH="1">
              <a:off x="2816" y="3574"/>
              <a:ext cx="5"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1" name="Line 58">
              <a:extLst>
                <a:ext uri="{FF2B5EF4-FFF2-40B4-BE49-F238E27FC236}">
                  <a16:creationId xmlns:a16="http://schemas.microsoft.com/office/drawing/2014/main" id="{D0A8DD0D-D943-5E23-6E31-A5BBC42817A7}"/>
                </a:ext>
              </a:extLst>
            </p:cNvPr>
            <p:cNvSpPr>
              <a:spLocks noChangeShapeType="1"/>
            </p:cNvSpPr>
            <p:nvPr/>
          </p:nvSpPr>
          <p:spPr bwMode="auto">
            <a:xfrm flipH="1">
              <a:off x="2741" y="3574"/>
              <a:ext cx="46"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2" name="Line 59">
              <a:extLst>
                <a:ext uri="{FF2B5EF4-FFF2-40B4-BE49-F238E27FC236}">
                  <a16:creationId xmlns:a16="http://schemas.microsoft.com/office/drawing/2014/main" id="{C4F8D9C2-E022-8D80-C7A8-260517249B8E}"/>
                </a:ext>
              </a:extLst>
            </p:cNvPr>
            <p:cNvSpPr>
              <a:spLocks noChangeShapeType="1"/>
            </p:cNvSpPr>
            <p:nvPr/>
          </p:nvSpPr>
          <p:spPr bwMode="auto">
            <a:xfrm flipH="1">
              <a:off x="2707" y="3574"/>
              <a:ext cx="5"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3" name="Line 60">
              <a:extLst>
                <a:ext uri="{FF2B5EF4-FFF2-40B4-BE49-F238E27FC236}">
                  <a16:creationId xmlns:a16="http://schemas.microsoft.com/office/drawing/2014/main" id="{441A76E4-D884-94AF-8305-81B900459D29}"/>
                </a:ext>
              </a:extLst>
            </p:cNvPr>
            <p:cNvSpPr>
              <a:spLocks noChangeShapeType="1"/>
            </p:cNvSpPr>
            <p:nvPr/>
          </p:nvSpPr>
          <p:spPr bwMode="auto">
            <a:xfrm flipH="1">
              <a:off x="2637" y="3574"/>
              <a:ext cx="41" cy="0"/>
            </a:xfrm>
            <a:prstGeom prst="line">
              <a:avLst/>
            </a:prstGeom>
            <a:noFill/>
            <a:ln w="8890">
              <a:solidFill>
                <a:srgbClr val="000000"/>
              </a:solidFill>
              <a:round/>
              <a:headEnd/>
              <a:tailEnd/>
            </a:ln>
          </p:spPr>
          <p:txBody>
            <a:bodyPr/>
            <a:lstStyle/>
            <a:p>
              <a:endParaRPr lang="en-US">
                <a:solidFill>
                  <a:prstClr val="black"/>
                </a:solidFill>
                <a:latin typeface="Tw Cen MT"/>
              </a:endParaRPr>
            </a:p>
          </p:txBody>
        </p:sp>
        <p:sp>
          <p:nvSpPr>
            <p:cNvPr id="64" name="Freeform 61">
              <a:extLst>
                <a:ext uri="{FF2B5EF4-FFF2-40B4-BE49-F238E27FC236}">
                  <a16:creationId xmlns:a16="http://schemas.microsoft.com/office/drawing/2014/main" id="{D3322074-7B56-AB04-67EA-66C88B15A1E2}"/>
                </a:ext>
              </a:extLst>
            </p:cNvPr>
            <p:cNvSpPr>
              <a:spLocks/>
            </p:cNvSpPr>
            <p:nvPr/>
          </p:nvSpPr>
          <p:spPr bwMode="auto">
            <a:xfrm>
              <a:off x="2986" y="3555"/>
              <a:ext cx="39" cy="38"/>
            </a:xfrm>
            <a:custGeom>
              <a:avLst/>
              <a:gdLst>
                <a:gd name="T0" fmla="*/ 0 w 96"/>
                <a:gd name="T1" fmla="*/ 19 h 95"/>
                <a:gd name="T2" fmla="*/ 0 w 96"/>
                <a:gd name="T3" fmla="*/ 21 h 95"/>
                <a:gd name="T4" fmla="*/ 0 w 96"/>
                <a:gd name="T5" fmla="*/ 24 h 95"/>
                <a:gd name="T6" fmla="*/ 1 w 96"/>
                <a:gd name="T7" fmla="*/ 26 h 95"/>
                <a:gd name="T8" fmla="*/ 2 w 96"/>
                <a:gd name="T9" fmla="*/ 28 h 95"/>
                <a:gd name="T10" fmla="*/ 3 w 96"/>
                <a:gd name="T11" fmla="*/ 30 h 95"/>
                <a:gd name="T12" fmla="*/ 4 w 96"/>
                <a:gd name="T13" fmla="*/ 32 h 95"/>
                <a:gd name="T14" fmla="*/ 5 w 96"/>
                <a:gd name="T15" fmla="*/ 32 h 95"/>
                <a:gd name="T16" fmla="*/ 7 w 96"/>
                <a:gd name="T17" fmla="*/ 34 h 95"/>
                <a:gd name="T18" fmla="*/ 9 w 96"/>
                <a:gd name="T19" fmla="*/ 35 h 95"/>
                <a:gd name="T20" fmla="*/ 11 w 96"/>
                <a:gd name="T21" fmla="*/ 36 h 95"/>
                <a:gd name="T22" fmla="*/ 13 w 96"/>
                <a:gd name="T23" fmla="*/ 37 h 95"/>
                <a:gd name="T24" fmla="*/ 15 w 96"/>
                <a:gd name="T25" fmla="*/ 38 h 95"/>
                <a:gd name="T26" fmla="*/ 17 w 96"/>
                <a:gd name="T27" fmla="*/ 38 h 95"/>
                <a:gd name="T28" fmla="*/ 20 w 96"/>
                <a:gd name="T29" fmla="*/ 38 h 95"/>
                <a:gd name="T30" fmla="*/ 22 w 96"/>
                <a:gd name="T31" fmla="*/ 38 h 95"/>
                <a:gd name="T32" fmla="*/ 24 w 96"/>
                <a:gd name="T33" fmla="*/ 38 h 95"/>
                <a:gd name="T34" fmla="*/ 26 w 96"/>
                <a:gd name="T35" fmla="*/ 37 h 95"/>
                <a:gd name="T36" fmla="*/ 28 w 96"/>
                <a:gd name="T37" fmla="*/ 36 h 95"/>
                <a:gd name="T38" fmla="*/ 30 w 96"/>
                <a:gd name="T39" fmla="*/ 35 h 95"/>
                <a:gd name="T40" fmla="*/ 31 w 96"/>
                <a:gd name="T41" fmla="*/ 34 h 95"/>
                <a:gd name="T42" fmla="*/ 33 w 96"/>
                <a:gd name="T43" fmla="*/ 32 h 95"/>
                <a:gd name="T44" fmla="*/ 35 w 96"/>
                <a:gd name="T45" fmla="*/ 32 h 95"/>
                <a:gd name="T46" fmla="*/ 36 w 96"/>
                <a:gd name="T47" fmla="*/ 30 h 95"/>
                <a:gd name="T48" fmla="*/ 37 w 96"/>
                <a:gd name="T49" fmla="*/ 28 h 95"/>
                <a:gd name="T50" fmla="*/ 38 w 96"/>
                <a:gd name="T51" fmla="*/ 26 h 95"/>
                <a:gd name="T52" fmla="*/ 39 w 96"/>
                <a:gd name="T53" fmla="*/ 24 h 95"/>
                <a:gd name="T54" fmla="*/ 39 w 96"/>
                <a:gd name="T55" fmla="*/ 21 h 95"/>
                <a:gd name="T56" fmla="*/ 39 w 96"/>
                <a:gd name="T57" fmla="*/ 19 h 95"/>
                <a:gd name="T58" fmla="*/ 39 w 96"/>
                <a:gd name="T59" fmla="*/ 17 h 95"/>
                <a:gd name="T60" fmla="*/ 39 w 96"/>
                <a:gd name="T61" fmla="*/ 15 h 95"/>
                <a:gd name="T62" fmla="*/ 38 w 96"/>
                <a:gd name="T63" fmla="*/ 12 h 95"/>
                <a:gd name="T64" fmla="*/ 37 w 96"/>
                <a:gd name="T65" fmla="*/ 10 h 95"/>
                <a:gd name="T66" fmla="*/ 36 w 96"/>
                <a:gd name="T67" fmla="*/ 8 h 95"/>
                <a:gd name="T68" fmla="*/ 35 w 96"/>
                <a:gd name="T69" fmla="*/ 8 h 95"/>
                <a:gd name="T70" fmla="*/ 33 w 96"/>
                <a:gd name="T71" fmla="*/ 6 h 95"/>
                <a:gd name="T72" fmla="*/ 31 w 96"/>
                <a:gd name="T73" fmla="*/ 4 h 95"/>
                <a:gd name="T74" fmla="*/ 30 w 96"/>
                <a:gd name="T75" fmla="*/ 3 h 95"/>
                <a:gd name="T76" fmla="*/ 28 w 96"/>
                <a:gd name="T77" fmla="*/ 2 h 95"/>
                <a:gd name="T78" fmla="*/ 26 w 96"/>
                <a:gd name="T79" fmla="*/ 1 h 95"/>
                <a:gd name="T80" fmla="*/ 24 w 96"/>
                <a:gd name="T81" fmla="*/ 0 h 95"/>
                <a:gd name="T82" fmla="*/ 22 w 96"/>
                <a:gd name="T83" fmla="*/ 0 h 95"/>
                <a:gd name="T84" fmla="*/ 20 w 96"/>
                <a:gd name="T85" fmla="*/ 0 h 95"/>
                <a:gd name="T86" fmla="*/ 17 w 96"/>
                <a:gd name="T87" fmla="*/ 0 h 95"/>
                <a:gd name="T88" fmla="*/ 15 w 96"/>
                <a:gd name="T89" fmla="*/ 0 h 95"/>
                <a:gd name="T90" fmla="*/ 13 w 96"/>
                <a:gd name="T91" fmla="*/ 1 h 95"/>
                <a:gd name="T92" fmla="*/ 11 w 96"/>
                <a:gd name="T93" fmla="*/ 2 h 95"/>
                <a:gd name="T94" fmla="*/ 9 w 96"/>
                <a:gd name="T95" fmla="*/ 3 h 95"/>
                <a:gd name="T96" fmla="*/ 7 w 96"/>
                <a:gd name="T97" fmla="*/ 4 h 95"/>
                <a:gd name="T98" fmla="*/ 5 w 96"/>
                <a:gd name="T99" fmla="*/ 6 h 95"/>
                <a:gd name="T100" fmla="*/ 4 w 96"/>
                <a:gd name="T101" fmla="*/ 8 h 95"/>
                <a:gd name="T102" fmla="*/ 3 w 96"/>
                <a:gd name="T103" fmla="*/ 8 h 95"/>
                <a:gd name="T104" fmla="*/ 2 w 96"/>
                <a:gd name="T105" fmla="*/ 10 h 95"/>
                <a:gd name="T106" fmla="*/ 1 w 96"/>
                <a:gd name="T107" fmla="*/ 12 h 95"/>
                <a:gd name="T108" fmla="*/ 0 w 96"/>
                <a:gd name="T109" fmla="*/ 15 h 95"/>
                <a:gd name="T110" fmla="*/ 0 w 96"/>
                <a:gd name="T111" fmla="*/ 17 h 95"/>
                <a:gd name="T112" fmla="*/ 0 w 96"/>
                <a:gd name="T113" fmla="*/ 19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5"/>
                <a:gd name="T173" fmla="*/ 96 w 96"/>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5">
                  <a:moveTo>
                    <a:pt x="0" y="47"/>
                  </a:moveTo>
                  <a:lnTo>
                    <a:pt x="0" y="52"/>
                  </a:lnTo>
                  <a:lnTo>
                    <a:pt x="0" y="59"/>
                  </a:lnTo>
                  <a:lnTo>
                    <a:pt x="3" y="64"/>
                  </a:lnTo>
                  <a:lnTo>
                    <a:pt x="5" y="69"/>
                  </a:lnTo>
                  <a:lnTo>
                    <a:pt x="8" y="74"/>
                  </a:lnTo>
                  <a:lnTo>
                    <a:pt x="10" y="79"/>
                  </a:lnTo>
                  <a:lnTo>
                    <a:pt x="12" y="81"/>
                  </a:lnTo>
                  <a:lnTo>
                    <a:pt x="17" y="86"/>
                  </a:lnTo>
                  <a:lnTo>
                    <a:pt x="22" y="88"/>
                  </a:lnTo>
                  <a:lnTo>
                    <a:pt x="27" y="91"/>
                  </a:lnTo>
                  <a:lnTo>
                    <a:pt x="32" y="93"/>
                  </a:lnTo>
                  <a:lnTo>
                    <a:pt x="36" y="95"/>
                  </a:lnTo>
                  <a:lnTo>
                    <a:pt x="41" y="95"/>
                  </a:lnTo>
                  <a:lnTo>
                    <a:pt x="48" y="95"/>
                  </a:lnTo>
                  <a:lnTo>
                    <a:pt x="53" y="95"/>
                  </a:lnTo>
                  <a:lnTo>
                    <a:pt x="58" y="95"/>
                  </a:lnTo>
                  <a:lnTo>
                    <a:pt x="63" y="93"/>
                  </a:lnTo>
                  <a:lnTo>
                    <a:pt x="70" y="91"/>
                  </a:lnTo>
                  <a:lnTo>
                    <a:pt x="75" y="88"/>
                  </a:lnTo>
                  <a:lnTo>
                    <a:pt x="77" y="86"/>
                  </a:lnTo>
                  <a:lnTo>
                    <a:pt x="82" y="81"/>
                  </a:lnTo>
                  <a:lnTo>
                    <a:pt x="87" y="79"/>
                  </a:lnTo>
                  <a:lnTo>
                    <a:pt x="89" y="74"/>
                  </a:lnTo>
                  <a:lnTo>
                    <a:pt x="91" y="69"/>
                  </a:lnTo>
                  <a:lnTo>
                    <a:pt x="94" y="64"/>
                  </a:lnTo>
                  <a:lnTo>
                    <a:pt x="96" y="59"/>
                  </a:lnTo>
                  <a:lnTo>
                    <a:pt x="96" y="52"/>
                  </a:lnTo>
                  <a:lnTo>
                    <a:pt x="96" y="47"/>
                  </a:lnTo>
                  <a:lnTo>
                    <a:pt x="96" y="43"/>
                  </a:lnTo>
                  <a:lnTo>
                    <a:pt x="96" y="38"/>
                  </a:lnTo>
                  <a:lnTo>
                    <a:pt x="94" y="31"/>
                  </a:lnTo>
                  <a:lnTo>
                    <a:pt x="91" y="26"/>
                  </a:lnTo>
                  <a:lnTo>
                    <a:pt x="89" y="21"/>
                  </a:lnTo>
                  <a:lnTo>
                    <a:pt x="87" y="19"/>
                  </a:lnTo>
                  <a:lnTo>
                    <a:pt x="82" y="14"/>
                  </a:lnTo>
                  <a:lnTo>
                    <a:pt x="77" y="9"/>
                  </a:lnTo>
                  <a:lnTo>
                    <a:pt x="75" y="7"/>
                  </a:lnTo>
                  <a:lnTo>
                    <a:pt x="70" y="4"/>
                  </a:lnTo>
                  <a:lnTo>
                    <a:pt x="63" y="2"/>
                  </a:lnTo>
                  <a:lnTo>
                    <a:pt x="58" y="0"/>
                  </a:lnTo>
                  <a:lnTo>
                    <a:pt x="53" y="0"/>
                  </a:lnTo>
                  <a:lnTo>
                    <a:pt x="48" y="0"/>
                  </a:lnTo>
                  <a:lnTo>
                    <a:pt x="41" y="0"/>
                  </a:lnTo>
                  <a:lnTo>
                    <a:pt x="36" y="0"/>
                  </a:lnTo>
                  <a:lnTo>
                    <a:pt x="32" y="2"/>
                  </a:lnTo>
                  <a:lnTo>
                    <a:pt x="27" y="4"/>
                  </a:lnTo>
                  <a:lnTo>
                    <a:pt x="22" y="7"/>
                  </a:lnTo>
                  <a:lnTo>
                    <a:pt x="17" y="9"/>
                  </a:lnTo>
                  <a:lnTo>
                    <a:pt x="12" y="14"/>
                  </a:lnTo>
                  <a:lnTo>
                    <a:pt x="10" y="19"/>
                  </a:lnTo>
                  <a:lnTo>
                    <a:pt x="8" y="21"/>
                  </a:lnTo>
                  <a:lnTo>
                    <a:pt x="5" y="26"/>
                  </a:lnTo>
                  <a:lnTo>
                    <a:pt x="3" y="31"/>
                  </a:lnTo>
                  <a:lnTo>
                    <a:pt x="0" y="38"/>
                  </a:lnTo>
                  <a:lnTo>
                    <a:pt x="0" y="43"/>
                  </a:lnTo>
                  <a:lnTo>
                    <a:pt x="0" y="47"/>
                  </a:lnTo>
                  <a:close/>
                </a:path>
              </a:pathLst>
            </a:custGeom>
            <a:solidFill>
              <a:srgbClr val="000000"/>
            </a:solidFill>
            <a:ln w="9525">
              <a:noFill/>
              <a:round/>
              <a:headEnd/>
              <a:tailEnd/>
            </a:ln>
          </p:spPr>
          <p:txBody>
            <a:bodyPr/>
            <a:lstStyle/>
            <a:p>
              <a:endParaRPr lang="en-US">
                <a:solidFill>
                  <a:prstClr val="black"/>
                </a:solidFill>
                <a:latin typeface="Tw Cen MT"/>
              </a:endParaRPr>
            </a:p>
          </p:txBody>
        </p:sp>
        <p:sp>
          <p:nvSpPr>
            <p:cNvPr id="65" name="Freeform 62">
              <a:extLst>
                <a:ext uri="{FF2B5EF4-FFF2-40B4-BE49-F238E27FC236}">
                  <a16:creationId xmlns:a16="http://schemas.microsoft.com/office/drawing/2014/main" id="{A90CC98A-5E7F-27AE-E38A-5A9147683182}"/>
                </a:ext>
              </a:extLst>
            </p:cNvPr>
            <p:cNvSpPr>
              <a:spLocks/>
            </p:cNvSpPr>
            <p:nvPr/>
          </p:nvSpPr>
          <p:spPr bwMode="auto">
            <a:xfrm>
              <a:off x="2591" y="3548"/>
              <a:ext cx="52" cy="52"/>
            </a:xfrm>
            <a:custGeom>
              <a:avLst/>
              <a:gdLst>
                <a:gd name="T0" fmla="*/ 52 w 130"/>
                <a:gd name="T1" fmla="*/ 52 h 129"/>
                <a:gd name="T2" fmla="*/ 0 w 130"/>
                <a:gd name="T3" fmla="*/ 26 h 129"/>
                <a:gd name="T4" fmla="*/ 52 w 130"/>
                <a:gd name="T5" fmla="*/ 0 h 129"/>
                <a:gd name="T6" fmla="*/ 52 w 130"/>
                <a:gd name="T7" fmla="*/ 52 h 129"/>
                <a:gd name="T8" fmla="*/ 0 60000 65536"/>
                <a:gd name="T9" fmla="*/ 0 60000 65536"/>
                <a:gd name="T10" fmla="*/ 0 60000 65536"/>
                <a:gd name="T11" fmla="*/ 0 60000 65536"/>
                <a:gd name="T12" fmla="*/ 0 w 130"/>
                <a:gd name="T13" fmla="*/ 0 h 129"/>
                <a:gd name="T14" fmla="*/ 130 w 130"/>
                <a:gd name="T15" fmla="*/ 129 h 129"/>
              </a:gdLst>
              <a:ahLst/>
              <a:cxnLst>
                <a:cxn ang="T8">
                  <a:pos x="T0" y="T1"/>
                </a:cxn>
                <a:cxn ang="T9">
                  <a:pos x="T2" y="T3"/>
                </a:cxn>
                <a:cxn ang="T10">
                  <a:pos x="T4" y="T5"/>
                </a:cxn>
                <a:cxn ang="T11">
                  <a:pos x="T6" y="T7"/>
                </a:cxn>
              </a:cxnLst>
              <a:rect l="T12" t="T13" r="T14" b="T15"/>
              <a:pathLst>
                <a:path w="130" h="129">
                  <a:moveTo>
                    <a:pt x="130" y="129"/>
                  </a:moveTo>
                  <a:lnTo>
                    <a:pt x="0" y="64"/>
                  </a:lnTo>
                  <a:lnTo>
                    <a:pt x="130" y="0"/>
                  </a:lnTo>
                  <a:lnTo>
                    <a:pt x="130" y="129"/>
                  </a:lnTo>
                  <a:close/>
                </a:path>
              </a:pathLst>
            </a:custGeom>
            <a:solidFill>
              <a:srgbClr val="000000"/>
            </a:solidFill>
            <a:ln w="9525">
              <a:noFill/>
              <a:round/>
              <a:headEnd/>
              <a:tailEnd/>
            </a:ln>
          </p:spPr>
          <p:txBody>
            <a:bodyPr/>
            <a:lstStyle/>
            <a:p>
              <a:endParaRPr lang="en-US">
                <a:solidFill>
                  <a:prstClr val="black"/>
                </a:solidFill>
                <a:latin typeface="Tw Cen MT"/>
              </a:endParaRPr>
            </a:p>
          </p:txBody>
        </p:sp>
      </p:grpSp>
      <p:sp>
        <p:nvSpPr>
          <p:cNvPr id="66" name="Rectangle 63">
            <a:extLst>
              <a:ext uri="{FF2B5EF4-FFF2-40B4-BE49-F238E27FC236}">
                <a16:creationId xmlns:a16="http://schemas.microsoft.com/office/drawing/2014/main" id="{8EDB3A31-EE16-2BA9-B043-C21FA6C09774}"/>
              </a:ext>
            </a:extLst>
          </p:cNvPr>
          <p:cNvSpPr>
            <a:spLocks noChangeArrowheads="1"/>
          </p:cNvSpPr>
          <p:nvPr/>
        </p:nvSpPr>
        <p:spPr bwMode="auto">
          <a:xfrm>
            <a:off x="9827144" y="5906960"/>
            <a:ext cx="311150" cy="136525"/>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000000"/>
                </a:solidFill>
                <a:effectLst/>
                <a:uLnTx/>
                <a:uFillTx/>
              </a:rPr>
              <a:t>Stage</a:t>
            </a:r>
            <a:endParaRPr kumimoji="0" lang="en-US" sz="1800" b="0" i="0" u="none" strike="noStrike" kern="0" cap="none" spc="0" normalizeH="0" baseline="0" noProof="0">
              <a:ln>
                <a:noFill/>
              </a:ln>
              <a:solidFill>
                <a:prstClr val="black"/>
              </a:solidFill>
              <a:effectLst/>
              <a:uLnTx/>
              <a:uFillTx/>
            </a:endParaRPr>
          </a:p>
        </p:txBody>
      </p:sp>
      <p:sp>
        <p:nvSpPr>
          <p:cNvPr id="68" name="Text Placeholder 9">
            <a:extLst>
              <a:ext uri="{FF2B5EF4-FFF2-40B4-BE49-F238E27FC236}">
                <a16:creationId xmlns:a16="http://schemas.microsoft.com/office/drawing/2014/main" id="{545ACE80-DC4F-9552-A4B0-AD39AF2D8C88}"/>
              </a:ext>
            </a:extLst>
          </p:cNvPr>
          <p:cNvSpPr txBox="1">
            <a:spLocks/>
          </p:cNvSpPr>
          <p:nvPr/>
        </p:nvSpPr>
        <p:spPr>
          <a:xfrm>
            <a:off x="1026483" y="1386100"/>
            <a:ext cx="2378521" cy="640080"/>
          </a:xfrm>
          <a:prstGeom prst="rect">
            <a:avLst/>
          </a:prstGeom>
          <a:noFill/>
        </p:spPr>
        <p:txBody>
          <a:bodyPr vert="horz" rtlCol="0" anchor="ctr">
            <a:normAutofit lnSpcReduction="10000"/>
          </a:bodyPr>
          <a:lstStyle>
            <a:lvl1pPr marL="0" indent="0" algn="l" rtl="0" eaLnBrk="1" latinLnBrk="0" hangingPunct="1">
              <a:spcBef>
                <a:spcPts val="700"/>
              </a:spcBef>
              <a:buClr>
                <a:schemeClr val="accent2"/>
              </a:buClr>
              <a:buSzPct val="60000"/>
              <a:buFontTx/>
              <a:buNone/>
              <a:defRPr sz="2000" b="1" kern="1200">
                <a:solidFill>
                  <a:srgbClr val="FFFFFF"/>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gn="ctr">
              <a:buClr>
                <a:srgbClr val="438086"/>
              </a:buClr>
            </a:pPr>
            <a:r>
              <a:rPr lang="en-US" dirty="0">
                <a:solidFill>
                  <a:prstClr val="black"/>
                </a:solidFill>
                <a:latin typeface="Tw Cen MT"/>
              </a:rPr>
              <a:t>Automated Processing</a:t>
            </a:r>
          </a:p>
        </p:txBody>
      </p:sp>
      <p:sp>
        <p:nvSpPr>
          <p:cNvPr id="73" name="Rectangle 28">
            <a:extLst>
              <a:ext uri="{FF2B5EF4-FFF2-40B4-BE49-F238E27FC236}">
                <a16:creationId xmlns:a16="http://schemas.microsoft.com/office/drawing/2014/main" id="{C6599CFF-C7BA-73C4-D437-6118D0D68607}"/>
              </a:ext>
            </a:extLst>
          </p:cNvPr>
          <p:cNvSpPr>
            <a:spLocks noChangeArrowheads="1"/>
          </p:cNvSpPr>
          <p:nvPr/>
        </p:nvSpPr>
        <p:spPr bwMode="auto">
          <a:xfrm>
            <a:off x="8876233" y="2817683"/>
            <a:ext cx="661988" cy="144463"/>
          </a:xfrm>
          <a:prstGeom prst="rect">
            <a:avLst/>
          </a:prstGeom>
          <a:noFill/>
          <a:ln w="9525">
            <a:noFill/>
            <a:miter lim="800000"/>
            <a:headEnd/>
            <a:tailEnd/>
          </a:ln>
        </p:spPr>
        <p:txBody>
          <a:bodyPr lIns="0" tIns="0" rIns="0" bIns="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Forecast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Precipitation</a:t>
            </a:r>
          </a:p>
          <a:p>
            <a:pPr marL="0" marR="0" lvl="0" indent="0" algn="ctr" defTabSz="914400" eaLnBrk="1" fontAlgn="auto" latinLnBrk="0" hangingPunct="1">
              <a:lnSpc>
                <a:spcPct val="100000"/>
              </a:lnSpc>
              <a:spcBef>
                <a:spcPts val="0"/>
              </a:spcBef>
              <a:spcAft>
                <a:spcPts val="0"/>
              </a:spcAft>
              <a:buClrTx/>
              <a:buSzTx/>
              <a:buFontTx/>
              <a:buNone/>
              <a:tabLst/>
              <a:defRPr/>
            </a:pPr>
            <a:r>
              <a:rPr lang="en-US" sz="800" kern="0" dirty="0">
                <a:solidFill>
                  <a:srgbClr val="000000"/>
                </a:solidFill>
              </a:rPr>
              <a:t>&amp;Temperature</a:t>
            </a:r>
            <a:endParaRPr kumimoji="0" lang="en-US" sz="1800" b="0" i="0" u="none" strike="noStrike" kern="0" cap="none" spc="0" normalizeH="0" baseline="0" noProof="0" dirty="0">
              <a:ln>
                <a:noFill/>
              </a:ln>
              <a:solidFill>
                <a:prstClr val="black"/>
              </a:solidFill>
              <a:effectLst/>
              <a:uLnTx/>
              <a:uFillTx/>
            </a:endParaRPr>
          </a:p>
        </p:txBody>
      </p:sp>
      <p:sp>
        <p:nvSpPr>
          <p:cNvPr id="74" name="Content Placeholder 10">
            <a:extLst>
              <a:ext uri="{FF2B5EF4-FFF2-40B4-BE49-F238E27FC236}">
                <a16:creationId xmlns:a16="http://schemas.microsoft.com/office/drawing/2014/main" id="{3CCAFD96-2753-B1B3-4EB6-8A741AD2BD07}"/>
              </a:ext>
            </a:extLst>
          </p:cNvPr>
          <p:cNvSpPr txBox="1">
            <a:spLocks/>
          </p:cNvSpPr>
          <p:nvPr/>
        </p:nvSpPr>
        <p:spPr>
          <a:xfrm>
            <a:off x="4618109" y="2065281"/>
            <a:ext cx="2869633" cy="2352604"/>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Storm Totals</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lang="en-US" sz="2000" dirty="0">
                <a:solidFill>
                  <a:sysClr val="windowText" lastClr="000000"/>
                </a:solidFill>
                <a:latin typeface="Tw Cen MT"/>
              </a:rPr>
              <a:t>Product Comparisons</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Quality Control</a:t>
            </a:r>
            <a:endParaRPr lang="en-US" sz="2000" dirty="0">
              <a:solidFill>
                <a:sysClr val="windowText" lastClr="000000"/>
              </a:solidFill>
              <a:latin typeface="Tw Cen MT"/>
            </a:endParaRPr>
          </a:p>
          <a:p>
            <a:pPr>
              <a:buClr>
                <a:srgbClr val="438086"/>
              </a:buClr>
              <a:defRPr/>
            </a:pPr>
            <a:r>
              <a:rPr lang="en-US" sz="2000" dirty="0">
                <a:solidFill>
                  <a:sysClr val="windowText" lastClr="000000"/>
                </a:solidFill>
                <a:latin typeface="Tw Cen MT"/>
              </a:rPr>
              <a:t>Animation &amp; Dynamic Time Window Scanning</a:t>
            </a: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r>
              <a:rPr kumimoji="0" lang="en-US" sz="2000" b="0" i="0" u="none" strike="noStrike" kern="1200" cap="none" spc="0" normalizeH="0" baseline="0" noProof="0" dirty="0">
                <a:ln>
                  <a:noFill/>
                </a:ln>
                <a:solidFill>
                  <a:sysClr val="windowText" lastClr="000000"/>
                </a:solidFill>
                <a:effectLst/>
                <a:uLnTx/>
                <a:uFillTx/>
                <a:latin typeface="Tw Cen MT"/>
                <a:ea typeface="+mn-ea"/>
                <a:cs typeface="+mn-cs"/>
              </a:rPr>
              <a:t>W</a:t>
            </a:r>
            <a:r>
              <a:rPr lang="en-US" sz="2000" dirty="0">
                <a:solidFill>
                  <a:sysClr val="windowText" lastClr="000000"/>
                </a:solidFill>
                <a:latin typeface="Tw Cen MT"/>
              </a:rPr>
              <a:t>hat-if Scenarios</a:t>
            </a:r>
            <a:endParaRPr kumimoji="0" lang="en-US" sz="2000" b="0" i="0" u="none" strike="noStrike" kern="1200" cap="none" spc="0" normalizeH="0" baseline="0" noProof="0" dirty="0">
              <a:ln>
                <a:noFill/>
              </a:ln>
              <a:solidFill>
                <a:sysClr val="windowText" lastClr="000000"/>
              </a:solidFill>
              <a:effectLst/>
              <a:uLnTx/>
              <a:uFillTx/>
              <a:latin typeface="Tw Cen MT"/>
              <a:ea typeface="+mn-ea"/>
              <a:cs typeface="+mn-cs"/>
            </a:endParaRPr>
          </a:p>
          <a:p>
            <a:pPr marL="320040" marR="0" lvl="0" indent="-320040" algn="l" defTabSz="914400" rtl="0" eaLnBrk="1" fontAlgn="auto" latinLnBrk="0" hangingPunct="1">
              <a:lnSpc>
                <a:spcPct val="100000"/>
              </a:lnSpc>
              <a:spcBef>
                <a:spcPts val="700"/>
              </a:spcBef>
              <a:spcAft>
                <a:spcPts val="0"/>
              </a:spcAft>
              <a:buClr>
                <a:srgbClr val="438086"/>
              </a:buClr>
              <a:buSzPct val="60000"/>
              <a:buFont typeface="Wingdings"/>
              <a:buChar char=""/>
              <a:tabLst/>
              <a:defRPr/>
            </a:pPr>
            <a:endParaRPr kumimoji="0" lang="en-US" sz="2000" b="0" i="0" u="none" strike="noStrike" kern="1200" cap="none" spc="0" normalizeH="0" baseline="0" noProof="0" dirty="0">
              <a:ln>
                <a:noFill/>
              </a:ln>
              <a:solidFill>
                <a:sysClr val="windowText" lastClr="000000"/>
              </a:solidFill>
              <a:effectLst/>
              <a:uLnTx/>
              <a:uFillTx/>
              <a:latin typeface="Tw Cen MT"/>
              <a:ea typeface="+mn-ea"/>
              <a:cs typeface="+mn-cs"/>
            </a:endParaRPr>
          </a:p>
        </p:txBody>
      </p:sp>
      <p:sp>
        <p:nvSpPr>
          <p:cNvPr id="3" name="Freeform: Shape 2">
            <a:extLst>
              <a:ext uri="{FF2B5EF4-FFF2-40B4-BE49-F238E27FC236}">
                <a16:creationId xmlns:a16="http://schemas.microsoft.com/office/drawing/2014/main" id="{F8FC68E2-1E3A-DEEE-1981-3638031AC295}"/>
              </a:ext>
            </a:extLst>
          </p:cNvPr>
          <p:cNvSpPr/>
          <p:nvPr/>
        </p:nvSpPr>
        <p:spPr>
          <a:xfrm>
            <a:off x="10292316" y="3203064"/>
            <a:ext cx="1447197" cy="2502375"/>
          </a:xfrm>
          <a:custGeom>
            <a:avLst/>
            <a:gdLst>
              <a:gd name="connsiteX0" fmla="*/ 0 w 1447197"/>
              <a:gd name="connsiteY0" fmla="*/ 18601 h 2464089"/>
              <a:gd name="connsiteX1" fmla="*/ 1435396 w 1447197"/>
              <a:gd name="connsiteY1" fmla="*/ 358843 h 2464089"/>
              <a:gd name="connsiteX2" fmla="*/ 563526 w 1447197"/>
              <a:gd name="connsiteY2" fmla="*/ 2464089 h 2464089"/>
            </a:gdLst>
            <a:ahLst/>
            <a:cxnLst>
              <a:cxn ang="0">
                <a:pos x="connsiteX0" y="connsiteY0"/>
              </a:cxn>
              <a:cxn ang="0">
                <a:pos x="connsiteX1" y="connsiteY1"/>
              </a:cxn>
              <a:cxn ang="0">
                <a:pos x="connsiteX2" y="connsiteY2"/>
              </a:cxn>
            </a:cxnLst>
            <a:rect l="l" t="t" r="r" b="b"/>
            <a:pathLst>
              <a:path w="1447197" h="2464089">
                <a:moveTo>
                  <a:pt x="0" y="18601"/>
                </a:moveTo>
                <a:cubicBezTo>
                  <a:pt x="670737" y="-15069"/>
                  <a:pt x="1341475" y="-48738"/>
                  <a:pt x="1435396" y="358843"/>
                </a:cubicBezTo>
                <a:cubicBezTo>
                  <a:pt x="1529317" y="766424"/>
                  <a:pt x="1046421" y="1615256"/>
                  <a:pt x="563526" y="2464089"/>
                </a:cubicBezTo>
              </a:path>
            </a:pathLst>
          </a:custGeom>
          <a:ln>
            <a:tailEnd type="triangle"/>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75" name="Freeform 35">
            <a:extLst>
              <a:ext uri="{FF2B5EF4-FFF2-40B4-BE49-F238E27FC236}">
                <a16:creationId xmlns:a16="http://schemas.microsoft.com/office/drawing/2014/main" id="{5D444837-1D27-5B53-0312-09459997FF5C}"/>
              </a:ext>
            </a:extLst>
          </p:cNvPr>
          <p:cNvSpPr>
            <a:spLocks/>
          </p:cNvSpPr>
          <p:nvPr/>
        </p:nvSpPr>
        <p:spPr bwMode="auto">
          <a:xfrm>
            <a:off x="10238198" y="3191722"/>
            <a:ext cx="61913" cy="63500"/>
          </a:xfrm>
          <a:custGeom>
            <a:avLst/>
            <a:gdLst>
              <a:gd name="T0" fmla="*/ 20 w 96"/>
              <a:gd name="T1" fmla="*/ 40 h 98"/>
              <a:gd name="T2" fmla="*/ 22 w 96"/>
              <a:gd name="T3" fmla="*/ 40 h 98"/>
              <a:gd name="T4" fmla="*/ 24 w 96"/>
              <a:gd name="T5" fmla="*/ 39 h 98"/>
              <a:gd name="T6" fmla="*/ 26 w 96"/>
              <a:gd name="T7" fmla="*/ 39 h 98"/>
              <a:gd name="T8" fmla="*/ 28 w 96"/>
              <a:gd name="T9" fmla="*/ 38 h 98"/>
              <a:gd name="T10" fmla="*/ 30 w 96"/>
              <a:gd name="T11" fmla="*/ 37 h 98"/>
              <a:gd name="T12" fmla="*/ 32 w 96"/>
              <a:gd name="T13" fmla="*/ 35 h 98"/>
              <a:gd name="T14" fmla="*/ 33 w 96"/>
              <a:gd name="T15" fmla="*/ 34 h 98"/>
              <a:gd name="T16" fmla="*/ 35 w 96"/>
              <a:gd name="T17" fmla="*/ 32 h 98"/>
              <a:gd name="T18" fmla="*/ 36 w 96"/>
              <a:gd name="T19" fmla="*/ 30 h 98"/>
              <a:gd name="T20" fmla="*/ 37 w 96"/>
              <a:gd name="T21" fmla="*/ 28 h 98"/>
              <a:gd name="T22" fmla="*/ 38 w 96"/>
              <a:gd name="T23" fmla="*/ 27 h 98"/>
              <a:gd name="T24" fmla="*/ 39 w 96"/>
              <a:gd name="T25" fmla="*/ 24 h 98"/>
              <a:gd name="T26" fmla="*/ 39 w 96"/>
              <a:gd name="T27" fmla="*/ 22 h 98"/>
              <a:gd name="T28" fmla="*/ 39 w 96"/>
              <a:gd name="T29" fmla="*/ 20 h 98"/>
              <a:gd name="T30" fmla="*/ 39 w 96"/>
              <a:gd name="T31" fmla="*/ 18 h 98"/>
              <a:gd name="T32" fmla="*/ 39 w 96"/>
              <a:gd name="T33" fmla="*/ 16 h 98"/>
              <a:gd name="T34" fmla="*/ 38 w 96"/>
              <a:gd name="T35" fmla="*/ 14 h 98"/>
              <a:gd name="T36" fmla="*/ 37 w 96"/>
              <a:gd name="T37" fmla="*/ 12 h 98"/>
              <a:gd name="T38" fmla="*/ 36 w 96"/>
              <a:gd name="T39" fmla="*/ 10 h 98"/>
              <a:gd name="T40" fmla="*/ 35 w 96"/>
              <a:gd name="T41" fmla="*/ 8 h 98"/>
              <a:gd name="T42" fmla="*/ 33 w 96"/>
              <a:gd name="T43" fmla="*/ 6 h 98"/>
              <a:gd name="T44" fmla="*/ 32 w 96"/>
              <a:gd name="T45" fmla="*/ 5 h 98"/>
              <a:gd name="T46" fmla="*/ 30 w 96"/>
              <a:gd name="T47" fmla="*/ 3 h 98"/>
              <a:gd name="T48" fmla="*/ 28 w 96"/>
              <a:gd name="T49" fmla="*/ 2 h 98"/>
              <a:gd name="T50" fmla="*/ 26 w 96"/>
              <a:gd name="T51" fmla="*/ 1 h 98"/>
              <a:gd name="T52" fmla="*/ 24 w 96"/>
              <a:gd name="T53" fmla="*/ 1 h 98"/>
              <a:gd name="T54" fmla="*/ 22 w 96"/>
              <a:gd name="T55" fmla="*/ 0 h 98"/>
              <a:gd name="T56" fmla="*/ 20 w 96"/>
              <a:gd name="T57" fmla="*/ 0 h 98"/>
              <a:gd name="T58" fmla="*/ 17 w 96"/>
              <a:gd name="T59" fmla="*/ 0 h 98"/>
              <a:gd name="T60" fmla="*/ 15 w 96"/>
              <a:gd name="T61" fmla="*/ 1 h 98"/>
              <a:gd name="T62" fmla="*/ 13 w 96"/>
              <a:gd name="T63" fmla="*/ 1 h 98"/>
              <a:gd name="T64" fmla="*/ 11 w 96"/>
              <a:gd name="T65" fmla="*/ 2 h 98"/>
              <a:gd name="T66" fmla="*/ 9 w 96"/>
              <a:gd name="T67" fmla="*/ 3 h 98"/>
              <a:gd name="T68" fmla="*/ 7 w 96"/>
              <a:gd name="T69" fmla="*/ 5 h 98"/>
              <a:gd name="T70" fmla="*/ 6 w 96"/>
              <a:gd name="T71" fmla="*/ 6 h 98"/>
              <a:gd name="T72" fmla="*/ 4 w 96"/>
              <a:gd name="T73" fmla="*/ 8 h 98"/>
              <a:gd name="T74" fmla="*/ 3 w 96"/>
              <a:gd name="T75" fmla="*/ 10 h 98"/>
              <a:gd name="T76" fmla="*/ 2 w 96"/>
              <a:gd name="T77" fmla="*/ 12 h 98"/>
              <a:gd name="T78" fmla="*/ 1 w 96"/>
              <a:gd name="T79" fmla="*/ 14 h 98"/>
              <a:gd name="T80" fmla="*/ 0 w 96"/>
              <a:gd name="T81" fmla="*/ 16 h 98"/>
              <a:gd name="T82" fmla="*/ 0 w 96"/>
              <a:gd name="T83" fmla="*/ 18 h 98"/>
              <a:gd name="T84" fmla="*/ 0 w 96"/>
              <a:gd name="T85" fmla="*/ 20 h 98"/>
              <a:gd name="T86" fmla="*/ 0 w 96"/>
              <a:gd name="T87" fmla="*/ 22 h 98"/>
              <a:gd name="T88" fmla="*/ 0 w 96"/>
              <a:gd name="T89" fmla="*/ 24 h 98"/>
              <a:gd name="T90" fmla="*/ 1 w 96"/>
              <a:gd name="T91" fmla="*/ 27 h 98"/>
              <a:gd name="T92" fmla="*/ 2 w 96"/>
              <a:gd name="T93" fmla="*/ 28 h 98"/>
              <a:gd name="T94" fmla="*/ 3 w 96"/>
              <a:gd name="T95" fmla="*/ 30 h 98"/>
              <a:gd name="T96" fmla="*/ 4 w 96"/>
              <a:gd name="T97" fmla="*/ 32 h 98"/>
              <a:gd name="T98" fmla="*/ 6 w 96"/>
              <a:gd name="T99" fmla="*/ 34 h 98"/>
              <a:gd name="T100" fmla="*/ 7 w 96"/>
              <a:gd name="T101" fmla="*/ 35 h 98"/>
              <a:gd name="T102" fmla="*/ 9 w 96"/>
              <a:gd name="T103" fmla="*/ 37 h 98"/>
              <a:gd name="T104" fmla="*/ 11 w 96"/>
              <a:gd name="T105" fmla="*/ 38 h 98"/>
              <a:gd name="T106" fmla="*/ 13 w 96"/>
              <a:gd name="T107" fmla="*/ 39 h 98"/>
              <a:gd name="T108" fmla="*/ 15 w 96"/>
              <a:gd name="T109" fmla="*/ 39 h 98"/>
              <a:gd name="T110" fmla="*/ 17 w 96"/>
              <a:gd name="T111" fmla="*/ 40 h 98"/>
              <a:gd name="T112" fmla="*/ 20 w 96"/>
              <a:gd name="T113" fmla="*/ 40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98"/>
              <a:gd name="T173" fmla="*/ 96 w 96"/>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98">
                <a:moveTo>
                  <a:pt x="48" y="98"/>
                </a:moveTo>
                <a:lnTo>
                  <a:pt x="53" y="98"/>
                </a:lnTo>
                <a:lnTo>
                  <a:pt x="60" y="96"/>
                </a:lnTo>
                <a:lnTo>
                  <a:pt x="65" y="96"/>
                </a:lnTo>
                <a:lnTo>
                  <a:pt x="69" y="93"/>
                </a:lnTo>
                <a:lnTo>
                  <a:pt x="74" y="91"/>
                </a:lnTo>
                <a:lnTo>
                  <a:pt x="79" y="86"/>
                </a:lnTo>
                <a:lnTo>
                  <a:pt x="81" y="84"/>
                </a:lnTo>
                <a:lnTo>
                  <a:pt x="86" y="79"/>
                </a:lnTo>
                <a:lnTo>
                  <a:pt x="89" y="74"/>
                </a:lnTo>
                <a:lnTo>
                  <a:pt x="91" y="69"/>
                </a:lnTo>
                <a:lnTo>
                  <a:pt x="93" y="65"/>
                </a:lnTo>
                <a:lnTo>
                  <a:pt x="96" y="60"/>
                </a:lnTo>
                <a:lnTo>
                  <a:pt x="96" y="55"/>
                </a:lnTo>
                <a:lnTo>
                  <a:pt x="96" y="50"/>
                </a:lnTo>
                <a:lnTo>
                  <a:pt x="96" y="43"/>
                </a:lnTo>
                <a:lnTo>
                  <a:pt x="96" y="38"/>
                </a:lnTo>
                <a:lnTo>
                  <a:pt x="93" y="34"/>
                </a:lnTo>
                <a:lnTo>
                  <a:pt x="91" y="29"/>
                </a:lnTo>
                <a:lnTo>
                  <a:pt x="89" y="24"/>
                </a:lnTo>
                <a:lnTo>
                  <a:pt x="86" y="19"/>
                </a:lnTo>
                <a:lnTo>
                  <a:pt x="81" y="14"/>
                </a:lnTo>
                <a:lnTo>
                  <a:pt x="79" y="12"/>
                </a:lnTo>
                <a:lnTo>
                  <a:pt x="74" y="7"/>
                </a:lnTo>
                <a:lnTo>
                  <a:pt x="69" y="5"/>
                </a:lnTo>
                <a:lnTo>
                  <a:pt x="65" y="2"/>
                </a:lnTo>
                <a:lnTo>
                  <a:pt x="60" y="2"/>
                </a:lnTo>
                <a:lnTo>
                  <a:pt x="53" y="0"/>
                </a:lnTo>
                <a:lnTo>
                  <a:pt x="48" y="0"/>
                </a:lnTo>
                <a:lnTo>
                  <a:pt x="43" y="0"/>
                </a:lnTo>
                <a:lnTo>
                  <a:pt x="38" y="2"/>
                </a:lnTo>
                <a:lnTo>
                  <a:pt x="31" y="2"/>
                </a:lnTo>
                <a:lnTo>
                  <a:pt x="26" y="5"/>
                </a:lnTo>
                <a:lnTo>
                  <a:pt x="22" y="7"/>
                </a:lnTo>
                <a:lnTo>
                  <a:pt x="17" y="12"/>
                </a:lnTo>
                <a:lnTo>
                  <a:pt x="14" y="14"/>
                </a:lnTo>
                <a:lnTo>
                  <a:pt x="10" y="19"/>
                </a:lnTo>
                <a:lnTo>
                  <a:pt x="7" y="24"/>
                </a:lnTo>
                <a:lnTo>
                  <a:pt x="5" y="29"/>
                </a:lnTo>
                <a:lnTo>
                  <a:pt x="2" y="34"/>
                </a:lnTo>
                <a:lnTo>
                  <a:pt x="0" y="38"/>
                </a:lnTo>
                <a:lnTo>
                  <a:pt x="0" y="43"/>
                </a:lnTo>
                <a:lnTo>
                  <a:pt x="0" y="50"/>
                </a:lnTo>
                <a:lnTo>
                  <a:pt x="0" y="55"/>
                </a:lnTo>
                <a:lnTo>
                  <a:pt x="0" y="60"/>
                </a:lnTo>
                <a:lnTo>
                  <a:pt x="2" y="65"/>
                </a:lnTo>
                <a:lnTo>
                  <a:pt x="5" y="69"/>
                </a:lnTo>
                <a:lnTo>
                  <a:pt x="7" y="74"/>
                </a:lnTo>
                <a:lnTo>
                  <a:pt x="10" y="79"/>
                </a:lnTo>
                <a:lnTo>
                  <a:pt x="14" y="84"/>
                </a:lnTo>
                <a:lnTo>
                  <a:pt x="17" y="86"/>
                </a:lnTo>
                <a:lnTo>
                  <a:pt x="22" y="91"/>
                </a:lnTo>
                <a:lnTo>
                  <a:pt x="26" y="93"/>
                </a:lnTo>
                <a:lnTo>
                  <a:pt x="31" y="96"/>
                </a:lnTo>
                <a:lnTo>
                  <a:pt x="38" y="96"/>
                </a:lnTo>
                <a:lnTo>
                  <a:pt x="43" y="98"/>
                </a:lnTo>
                <a:lnTo>
                  <a:pt x="48" y="98"/>
                </a:lnTo>
                <a:close/>
              </a:path>
            </a:pathLst>
          </a:custGeom>
          <a:solidFill>
            <a:schemeClr val="accent6"/>
          </a:solidFill>
          <a:ln w="9525">
            <a:noFill/>
            <a:round/>
            <a:headEnd/>
            <a:tailEnd/>
          </a:ln>
        </p:spPr>
        <p:txBody>
          <a:bodyPr/>
          <a:lstStyle/>
          <a:p>
            <a:endParaRPr lang="en-US">
              <a:solidFill>
                <a:prstClr val="black"/>
              </a:solidFill>
              <a:latin typeface="Tw Cen MT"/>
            </a:endParaRPr>
          </a:p>
        </p:txBody>
      </p:sp>
      <p:pic>
        <p:nvPicPr>
          <p:cNvPr id="76" name="Screen Recording 3">
            <a:hlinkClick r:id="" action="ppaction://media"/>
            <a:extLst>
              <a:ext uri="{FF2B5EF4-FFF2-40B4-BE49-F238E27FC236}">
                <a16:creationId xmlns:a16="http://schemas.microsoft.com/office/drawing/2014/main" id="{D119FFCE-D819-387F-13A5-F48F18A2771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b="-6598"/>
          <a:stretch/>
        </p:blipFill>
        <p:spPr>
          <a:xfrm>
            <a:off x="4210659" y="4478210"/>
            <a:ext cx="4100992" cy="2172044"/>
          </a:xfrm>
          <a:prstGeom prst="rect">
            <a:avLst/>
          </a:prstGeom>
          <a:ln>
            <a:solidFill>
              <a:schemeClr val="tx1"/>
            </a:solidFill>
          </a:ln>
        </p:spPr>
      </p:pic>
      <p:sp>
        <p:nvSpPr>
          <p:cNvPr id="67" name="Rectangle 40">
            <a:extLst>
              <a:ext uri="{FF2B5EF4-FFF2-40B4-BE49-F238E27FC236}">
                <a16:creationId xmlns:a16="http://schemas.microsoft.com/office/drawing/2014/main" id="{291F9458-3EB4-CF90-E10C-0D79256FF839}"/>
              </a:ext>
            </a:extLst>
          </p:cNvPr>
          <p:cNvSpPr>
            <a:spLocks noChangeArrowheads="1"/>
          </p:cNvSpPr>
          <p:nvPr/>
        </p:nvSpPr>
        <p:spPr bwMode="auto">
          <a:xfrm>
            <a:off x="10106545" y="3436811"/>
            <a:ext cx="1050925" cy="555624"/>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sng" strike="noStrike" kern="0" cap="none" spc="0" normalizeH="0" baseline="0" noProof="0" dirty="0">
                <a:ln>
                  <a:noFill/>
                </a:ln>
                <a:solidFill>
                  <a:schemeClr val="accent5">
                    <a:lumMod val="60000"/>
                    <a:lumOff val="40000"/>
                  </a:schemeClr>
                </a:solidFill>
                <a:effectLst/>
                <a:uLnTx/>
                <a:uFillTx/>
              </a:rPr>
              <a:t>Observed </a:t>
            </a:r>
            <a:r>
              <a:rPr kumimoji="0" lang="en-US" sz="800" b="0" i="0" u="none" strike="noStrike" kern="0" cap="none" spc="0" normalizeH="0" baseline="0" noProof="0" dirty="0">
                <a:ln>
                  <a:noFill/>
                </a:ln>
                <a:solidFill>
                  <a:schemeClr val="accent5">
                    <a:lumMod val="60000"/>
                    <a:lumOff val="40000"/>
                  </a:schemeClr>
                </a:solidFill>
                <a:effectLst/>
                <a:uLnTx/>
                <a:uFillTx/>
              </a:rPr>
              <a:t>&amp; </a:t>
            </a:r>
            <a:r>
              <a:rPr kumimoji="0" lang="en-US" sz="800" b="0" i="0" u="sng" strike="noStrike" kern="0" cap="none" spc="0" normalizeH="0" baseline="0" noProof="0" dirty="0">
                <a:ln>
                  <a:noFill/>
                </a:ln>
                <a:solidFill>
                  <a:schemeClr val="accent5">
                    <a:lumMod val="60000"/>
                    <a:lumOff val="40000"/>
                  </a:schemeClr>
                </a:solidFill>
                <a:effectLst/>
                <a:uLnTx/>
                <a:uFillTx/>
              </a:rPr>
              <a:t>Forecast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Gridded and/or Non-Gridded Precipitation and Temperature</a:t>
            </a:r>
            <a:endParaRPr kumimoji="0" lang="en-US" sz="1800" b="0" i="0" u="sng" strike="noStrike" kern="0" cap="none" spc="0" normalizeH="0" baseline="0" noProof="0" dirty="0">
              <a:ln>
                <a:noFill/>
              </a:ln>
              <a:solidFill>
                <a:schemeClr val="accent5">
                  <a:lumMod val="60000"/>
                  <a:lumOff val="40000"/>
                </a:schemeClr>
              </a:solidFill>
              <a:effectLst/>
              <a:uLnTx/>
              <a:uFillTx/>
            </a:endParaRPr>
          </a:p>
        </p:txBody>
      </p:sp>
      <p:sp>
        <p:nvSpPr>
          <p:cNvPr id="69" name="Rectangle 40">
            <a:extLst>
              <a:ext uri="{FF2B5EF4-FFF2-40B4-BE49-F238E27FC236}">
                <a16:creationId xmlns:a16="http://schemas.microsoft.com/office/drawing/2014/main" id="{CFC209F0-9D28-6B47-8445-8EFE3808D63D}"/>
              </a:ext>
            </a:extLst>
          </p:cNvPr>
          <p:cNvSpPr>
            <a:spLocks noChangeArrowheads="1"/>
          </p:cNvSpPr>
          <p:nvPr/>
        </p:nvSpPr>
        <p:spPr bwMode="auto">
          <a:xfrm>
            <a:off x="11049519" y="5401452"/>
            <a:ext cx="1353568" cy="811988"/>
          </a:xfrm>
          <a:prstGeom prst="rect">
            <a:avLst/>
          </a:prstGeom>
          <a:noFill/>
          <a:ln w="9525">
            <a:noFill/>
            <a:miter lim="800000"/>
            <a:headEnd/>
            <a:tailE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sng" strike="noStrike" kern="0" cap="none" spc="0" normalizeH="0" baseline="0" noProof="0" dirty="0">
                <a:ln>
                  <a:noFill/>
                </a:ln>
                <a:solidFill>
                  <a:schemeClr val="accent5">
                    <a:lumMod val="60000"/>
                    <a:lumOff val="40000"/>
                  </a:schemeClr>
                </a:solidFill>
                <a:effectLst/>
                <a:uLnTx/>
                <a:uFillTx/>
              </a:rPr>
              <a:t>Observed </a:t>
            </a:r>
            <a:r>
              <a:rPr kumimoji="0" lang="en-US" sz="800" b="0" i="0" u="none" strike="noStrike" kern="0" cap="none" spc="0" normalizeH="0" baseline="0" noProof="0" dirty="0">
                <a:ln>
                  <a:noFill/>
                </a:ln>
                <a:solidFill>
                  <a:schemeClr val="accent5">
                    <a:lumMod val="60000"/>
                    <a:lumOff val="40000"/>
                  </a:schemeClr>
                </a:solidFill>
                <a:effectLst/>
                <a:uLnTx/>
                <a:uFillTx/>
              </a:rPr>
              <a:t>&amp; </a:t>
            </a:r>
            <a:r>
              <a:rPr kumimoji="0" lang="en-US" sz="800" b="0" i="0" u="sng" strike="noStrike" kern="0" cap="none" spc="0" normalizeH="0" baseline="0" noProof="0" dirty="0">
                <a:ln>
                  <a:noFill/>
                </a:ln>
                <a:solidFill>
                  <a:schemeClr val="accent5">
                    <a:lumMod val="60000"/>
                    <a:lumOff val="40000"/>
                  </a:schemeClr>
                </a:solidFill>
                <a:effectLst/>
                <a:uLnTx/>
                <a:uFillTx/>
              </a:rPr>
              <a:t>Forecast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Gridded and/or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Non-Gridded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accent5">
                    <a:lumMod val="60000"/>
                    <a:lumOff val="40000"/>
                  </a:schemeClr>
                </a:solidFill>
                <a:effectLst/>
                <a:uLnTx/>
                <a:uFillTx/>
              </a:rPr>
              <a:t>Precipitation, Wind Velocity/Direction and Temperature</a:t>
            </a:r>
            <a:endParaRPr kumimoji="0" lang="en-US" sz="1800" b="0" i="0" u="sng" strike="noStrike" kern="0" cap="none" spc="0" normalizeH="0" baseline="0" noProof="0" dirty="0">
              <a:ln>
                <a:noFill/>
              </a:ln>
              <a:solidFill>
                <a:schemeClr val="accent5">
                  <a:lumMod val="60000"/>
                  <a:lumOff val="40000"/>
                </a:schemeClr>
              </a:solidFill>
              <a:effectLst/>
              <a:uLnTx/>
              <a:uFillTx/>
            </a:endParaRPr>
          </a:p>
        </p:txBody>
      </p:sp>
    </p:spTree>
    <p:extLst>
      <p:ext uri="{BB962C8B-B14F-4D97-AF65-F5344CB8AC3E}">
        <p14:creationId xmlns:p14="http://schemas.microsoft.com/office/powerpoint/2010/main" val="29238143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6"/>
                                        </p:tgtEl>
                                      </p:cBhvr>
                                    </p:cmd>
                                  </p:childTnLst>
                                </p:cTn>
                              </p:par>
                            </p:childTnLst>
                          </p:cTn>
                        </p:par>
                      </p:childTnLst>
                    </p:cTn>
                  </p:par>
                </p:childTnLst>
              </p:cTn>
              <p:nextCondLst>
                <p:cond evt="onClick" delay="0">
                  <p:tgtEl>
                    <p:spTgt spid="76"/>
                  </p:tgtEl>
                </p:cond>
              </p:nextCondLst>
            </p:seq>
            <p:video>
              <p:cMediaNode vol="80000">
                <p:cTn id="7" repeatCount="indefinite" fill="hold" display="0">
                  <p:stCondLst>
                    <p:cond delay="indefinite"/>
                  </p:stCondLst>
                </p:cTn>
                <p:tgtEl>
                  <p:spTgt spid="76"/>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A016E58-6526-3B0F-E933-643B59AEEDEC}"/>
              </a:ext>
            </a:extLst>
          </p:cNvPr>
          <p:cNvPicPr>
            <a:picLocks noChangeAspect="1"/>
          </p:cNvPicPr>
          <p:nvPr/>
        </p:nvPicPr>
        <p:blipFill>
          <a:blip r:embed="rId2"/>
          <a:srcRect b="12785"/>
          <a:stretch/>
        </p:blipFill>
        <p:spPr>
          <a:xfrm>
            <a:off x="2835867" y="3203474"/>
            <a:ext cx="1800000" cy="1561566"/>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D04F3406-22B5-402E-9E36-526DF8DFF20E}"/>
              </a:ext>
            </a:extLst>
          </p:cNvPr>
          <p:cNvSpPr>
            <a:spLocks noGrp="1"/>
          </p:cNvSpPr>
          <p:nvPr>
            <p:ph type="title"/>
          </p:nvPr>
        </p:nvSpPr>
        <p:spPr/>
        <p:txBody>
          <a:bodyPr>
            <a:normAutofit/>
          </a:bodyPr>
          <a:lstStyle/>
          <a:p>
            <a:r>
              <a:rPr lang="en-US" dirty="0"/>
              <a:t>RTS-</a:t>
            </a:r>
            <a:r>
              <a:rPr lang="en-US" dirty="0" err="1"/>
              <a:t>MetVue</a:t>
            </a:r>
            <a:r>
              <a:rPr lang="en-US" dirty="0"/>
              <a:t> Model Alternative</a:t>
            </a:r>
          </a:p>
        </p:txBody>
      </p:sp>
      <p:sp>
        <p:nvSpPr>
          <p:cNvPr id="6" name="Content Placeholder 5">
            <a:extLst>
              <a:ext uri="{FF2B5EF4-FFF2-40B4-BE49-F238E27FC236}">
                <a16:creationId xmlns:a16="http://schemas.microsoft.com/office/drawing/2014/main" id="{5B3B239A-DEAD-44E8-9B59-C870E80BEDE9}"/>
              </a:ext>
            </a:extLst>
          </p:cNvPr>
          <p:cNvSpPr>
            <a:spLocks noGrp="1"/>
          </p:cNvSpPr>
          <p:nvPr>
            <p:ph sz="quarter" idx="4294967295"/>
          </p:nvPr>
        </p:nvSpPr>
        <p:spPr>
          <a:xfrm>
            <a:off x="2426447" y="1600200"/>
            <a:ext cx="7366362" cy="438573"/>
          </a:xfrm>
        </p:spPr>
        <p:txBody>
          <a:bodyPr/>
          <a:lstStyle/>
          <a:p>
            <a:pPr marL="342900" indent="-342900">
              <a:buFont typeface="Wingdings" panose="05000000000000000000" pitchFamily="2" charset="2"/>
              <a:buChar char="Ø"/>
            </a:pPr>
            <a:r>
              <a:rPr lang="en-US" dirty="0"/>
              <a:t>HEC-</a:t>
            </a:r>
            <a:r>
              <a:rPr lang="en-US" dirty="0" err="1"/>
              <a:t>MetVue</a:t>
            </a:r>
            <a:r>
              <a:rPr lang="en-US" dirty="0"/>
              <a:t> Session = RTS-</a:t>
            </a:r>
            <a:r>
              <a:rPr lang="en-US" dirty="0" err="1"/>
              <a:t>MetVue</a:t>
            </a:r>
            <a:r>
              <a:rPr lang="en-US" dirty="0"/>
              <a:t> Model Alternative</a:t>
            </a:r>
          </a:p>
        </p:txBody>
      </p:sp>
      <p:pic>
        <p:nvPicPr>
          <p:cNvPr id="5" name="Picture 4">
            <a:extLst>
              <a:ext uri="{FF2B5EF4-FFF2-40B4-BE49-F238E27FC236}">
                <a16:creationId xmlns:a16="http://schemas.microsoft.com/office/drawing/2014/main" id="{17207483-6C21-44F0-A6CA-AD1BE21FA61D}"/>
              </a:ext>
            </a:extLst>
          </p:cNvPr>
          <p:cNvPicPr>
            <a:picLocks noChangeAspect="1"/>
          </p:cNvPicPr>
          <p:nvPr/>
        </p:nvPicPr>
        <p:blipFill>
          <a:blip r:embed="rId3"/>
          <a:srcRect b="10110"/>
          <a:stretch/>
        </p:blipFill>
        <p:spPr>
          <a:xfrm>
            <a:off x="6436136" y="3203475"/>
            <a:ext cx="3285714" cy="1104366"/>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5D3B425B-E989-440B-8D02-253F88746468}"/>
              </a:ext>
            </a:extLst>
          </p:cNvPr>
          <p:cNvSpPr txBox="1"/>
          <p:nvPr/>
        </p:nvSpPr>
        <p:spPr>
          <a:xfrm>
            <a:off x="2399191" y="2787397"/>
            <a:ext cx="2673352" cy="369332"/>
          </a:xfrm>
          <a:prstGeom prst="rect">
            <a:avLst/>
          </a:prstGeom>
          <a:noFill/>
        </p:spPr>
        <p:txBody>
          <a:bodyPr wrap="square" rtlCol="0">
            <a:spAutoFit/>
          </a:bodyPr>
          <a:lstStyle/>
          <a:p>
            <a:pPr algn="ctr"/>
            <a:r>
              <a:rPr lang="en-US" dirty="0"/>
              <a:t>HEC-</a:t>
            </a:r>
            <a:r>
              <a:rPr lang="en-US" dirty="0" err="1"/>
              <a:t>MetVue</a:t>
            </a:r>
            <a:r>
              <a:rPr lang="en-US" dirty="0"/>
              <a:t> Sessions</a:t>
            </a:r>
          </a:p>
        </p:txBody>
      </p:sp>
      <p:sp>
        <p:nvSpPr>
          <p:cNvPr id="10" name="TextBox 9">
            <a:extLst>
              <a:ext uri="{FF2B5EF4-FFF2-40B4-BE49-F238E27FC236}">
                <a16:creationId xmlns:a16="http://schemas.microsoft.com/office/drawing/2014/main" id="{58536F12-6B40-4C07-9374-33C49FEDA936}"/>
              </a:ext>
            </a:extLst>
          </p:cNvPr>
          <p:cNvSpPr txBox="1"/>
          <p:nvPr/>
        </p:nvSpPr>
        <p:spPr>
          <a:xfrm>
            <a:off x="6436137" y="2790572"/>
            <a:ext cx="3285714" cy="369332"/>
          </a:xfrm>
          <a:prstGeom prst="rect">
            <a:avLst/>
          </a:prstGeom>
          <a:noFill/>
        </p:spPr>
        <p:txBody>
          <a:bodyPr wrap="square" rtlCol="0">
            <a:spAutoFit/>
          </a:bodyPr>
          <a:lstStyle/>
          <a:p>
            <a:pPr algn="ctr"/>
            <a:r>
              <a:rPr lang="en-US" dirty="0"/>
              <a:t>RTS-</a:t>
            </a:r>
            <a:r>
              <a:rPr lang="en-US" dirty="0" err="1"/>
              <a:t>MetVue</a:t>
            </a:r>
            <a:r>
              <a:rPr lang="en-US" dirty="0"/>
              <a:t> Alternatives</a:t>
            </a:r>
          </a:p>
        </p:txBody>
      </p:sp>
      <p:sp>
        <p:nvSpPr>
          <p:cNvPr id="16" name="Freeform: Shape 15">
            <a:extLst>
              <a:ext uri="{FF2B5EF4-FFF2-40B4-BE49-F238E27FC236}">
                <a16:creationId xmlns:a16="http://schemas.microsoft.com/office/drawing/2014/main" id="{822DFC09-6298-F454-3378-09646DD639F6}"/>
              </a:ext>
            </a:extLst>
          </p:cNvPr>
          <p:cNvSpPr/>
          <p:nvPr/>
        </p:nvSpPr>
        <p:spPr>
          <a:xfrm>
            <a:off x="3793067" y="3434849"/>
            <a:ext cx="3169920" cy="757843"/>
          </a:xfrm>
          <a:custGeom>
            <a:avLst/>
            <a:gdLst>
              <a:gd name="connsiteX0" fmla="*/ 0 w 3169920"/>
              <a:gd name="connsiteY0" fmla="*/ 11040 h 776426"/>
              <a:gd name="connsiteX1" fmla="*/ 1984586 w 3169920"/>
              <a:gd name="connsiteY1" fmla="*/ 105866 h 776426"/>
              <a:gd name="connsiteX2" fmla="*/ 3169920 w 3169920"/>
              <a:gd name="connsiteY2" fmla="*/ 776426 h 776426"/>
              <a:gd name="connsiteX0" fmla="*/ 0 w 3169920"/>
              <a:gd name="connsiteY0" fmla="*/ 5092 h 770478"/>
              <a:gd name="connsiteX1" fmla="*/ 1984586 w 3169920"/>
              <a:gd name="connsiteY1" fmla="*/ 134349 h 770478"/>
              <a:gd name="connsiteX2" fmla="*/ 3169920 w 3169920"/>
              <a:gd name="connsiteY2" fmla="*/ 770478 h 770478"/>
            </a:gdLst>
            <a:ahLst/>
            <a:cxnLst>
              <a:cxn ang="0">
                <a:pos x="connsiteX0" y="connsiteY0"/>
              </a:cxn>
              <a:cxn ang="0">
                <a:pos x="connsiteX1" y="connsiteY1"/>
              </a:cxn>
              <a:cxn ang="0">
                <a:pos x="connsiteX2" y="connsiteY2"/>
              </a:cxn>
            </a:cxnLst>
            <a:rect l="l" t="t" r="r" b="b"/>
            <a:pathLst>
              <a:path w="3169920" h="770478">
                <a:moveTo>
                  <a:pt x="0" y="5092"/>
                </a:moveTo>
                <a:cubicBezTo>
                  <a:pt x="728133" y="-11277"/>
                  <a:pt x="1456266" y="6785"/>
                  <a:pt x="1984586" y="134349"/>
                </a:cubicBezTo>
                <a:cubicBezTo>
                  <a:pt x="2512906" y="261913"/>
                  <a:pt x="2841413" y="498980"/>
                  <a:pt x="3169920" y="770478"/>
                </a:cubicBezTo>
              </a:path>
            </a:pathLst>
          </a:custGeom>
          <a:ln w="15875">
            <a:tailEnd type="triangle" w="med" len="lg"/>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4912833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QPF Temporal Disaggregation</a:t>
            </a:r>
          </a:p>
        </p:txBody>
      </p:sp>
      <p:pic>
        <p:nvPicPr>
          <p:cNvPr id="58" name="Group 12">
            <a:extLst>
              <a:ext uri="{FF2B5EF4-FFF2-40B4-BE49-F238E27FC236}">
                <a16:creationId xmlns:a16="http://schemas.microsoft.com/office/drawing/2014/main" id="{43442726-77B7-CBAF-39A5-6DE4BBCCA903}"/>
              </a:ext>
            </a:extLst>
          </p:cNvPr>
          <p:cNvPicPr>
            <a:picLocks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82800" y="2691620"/>
            <a:ext cx="8026400" cy="3768886"/>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4CFF260C-6FE2-F9A2-7B4E-8A730CA1DE54}"/>
              </a:ext>
            </a:extLst>
          </p:cNvPr>
          <p:cNvSpPr/>
          <p:nvPr/>
        </p:nvSpPr>
        <p:spPr>
          <a:xfrm flipH="1">
            <a:off x="9300565" y="1480154"/>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0" name="Rectangle 59">
            <a:extLst>
              <a:ext uri="{FF2B5EF4-FFF2-40B4-BE49-F238E27FC236}">
                <a16:creationId xmlns:a16="http://schemas.microsoft.com/office/drawing/2014/main" id="{86E8F0D3-0FAE-5A80-6E39-CB719B29C0CB}"/>
              </a:ext>
            </a:extLst>
          </p:cNvPr>
          <p:cNvSpPr/>
          <p:nvPr/>
        </p:nvSpPr>
        <p:spPr>
          <a:xfrm flipH="1">
            <a:off x="9165877" y="1496471"/>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1" name="Rectangle 60">
            <a:extLst>
              <a:ext uri="{FF2B5EF4-FFF2-40B4-BE49-F238E27FC236}">
                <a16:creationId xmlns:a16="http://schemas.microsoft.com/office/drawing/2014/main" id="{BB73FFF0-7F22-38B9-9020-CA2D1FBAD4FB}"/>
              </a:ext>
            </a:extLst>
          </p:cNvPr>
          <p:cNvSpPr/>
          <p:nvPr/>
        </p:nvSpPr>
        <p:spPr>
          <a:xfrm flipH="1">
            <a:off x="8819826" y="1476791"/>
            <a:ext cx="873760" cy="965200"/>
          </a:xfrm>
          <a:prstGeom prst="rect">
            <a:avLst/>
          </a:prstGeom>
          <a:solidFill>
            <a:srgbClr val="00B0F0">
              <a:alpha val="44000"/>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2" name="Rectangle 61">
            <a:extLst>
              <a:ext uri="{FF2B5EF4-FFF2-40B4-BE49-F238E27FC236}">
                <a16:creationId xmlns:a16="http://schemas.microsoft.com/office/drawing/2014/main" id="{2C472FBB-B42D-6979-2733-1690BAC5560B}"/>
              </a:ext>
            </a:extLst>
          </p:cNvPr>
          <p:cNvSpPr/>
          <p:nvPr/>
        </p:nvSpPr>
        <p:spPr>
          <a:xfrm flipH="1">
            <a:off x="8670588" y="1488039"/>
            <a:ext cx="873760" cy="965200"/>
          </a:xfrm>
          <a:prstGeom prst="rect">
            <a:avLst/>
          </a:prstGeom>
          <a:solidFill>
            <a:srgbClr val="33CC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63" name="Rectangle 62">
            <a:extLst>
              <a:ext uri="{FF2B5EF4-FFF2-40B4-BE49-F238E27FC236}">
                <a16:creationId xmlns:a16="http://schemas.microsoft.com/office/drawing/2014/main" id="{6CE459B3-7036-5CB6-E307-673F915C2613}"/>
              </a:ext>
            </a:extLst>
          </p:cNvPr>
          <p:cNvSpPr/>
          <p:nvPr/>
        </p:nvSpPr>
        <p:spPr>
          <a:xfrm flipH="1">
            <a:off x="8502779" y="1491761"/>
            <a:ext cx="873760" cy="965200"/>
          </a:xfrm>
          <a:prstGeom prst="rect">
            <a:avLst/>
          </a:prstGeom>
          <a:solidFill>
            <a:srgbClr val="66FF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096" name="Rectangle 4095">
            <a:extLst>
              <a:ext uri="{FF2B5EF4-FFF2-40B4-BE49-F238E27FC236}">
                <a16:creationId xmlns:a16="http://schemas.microsoft.com/office/drawing/2014/main" id="{31F2B7BF-000A-C54D-270B-572E95469D91}"/>
              </a:ext>
            </a:extLst>
          </p:cNvPr>
          <p:cNvSpPr/>
          <p:nvPr/>
        </p:nvSpPr>
        <p:spPr>
          <a:xfrm flipH="1">
            <a:off x="8987635" y="1488039"/>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097" name="Rectangle 4096">
            <a:extLst>
              <a:ext uri="{FF2B5EF4-FFF2-40B4-BE49-F238E27FC236}">
                <a16:creationId xmlns:a16="http://schemas.microsoft.com/office/drawing/2014/main" id="{50465361-DF10-95BA-123E-D23A39F49442}"/>
              </a:ext>
            </a:extLst>
          </p:cNvPr>
          <p:cNvSpPr/>
          <p:nvPr/>
        </p:nvSpPr>
        <p:spPr>
          <a:xfrm flipH="1">
            <a:off x="8297850" y="1465151"/>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099" name="Rectangle 4098">
            <a:extLst>
              <a:ext uri="{FF2B5EF4-FFF2-40B4-BE49-F238E27FC236}">
                <a16:creationId xmlns:a16="http://schemas.microsoft.com/office/drawing/2014/main" id="{53238077-AFBC-5BE8-397F-1F16E0E175C5}"/>
              </a:ext>
            </a:extLst>
          </p:cNvPr>
          <p:cNvSpPr/>
          <p:nvPr/>
        </p:nvSpPr>
        <p:spPr>
          <a:xfrm flipH="1">
            <a:off x="8131914" y="1493995"/>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0" name="Rectangle 4099">
            <a:extLst>
              <a:ext uri="{FF2B5EF4-FFF2-40B4-BE49-F238E27FC236}">
                <a16:creationId xmlns:a16="http://schemas.microsoft.com/office/drawing/2014/main" id="{25B708A1-CEFD-3D2F-1864-BC4A54A91345}"/>
              </a:ext>
            </a:extLst>
          </p:cNvPr>
          <p:cNvSpPr/>
          <p:nvPr/>
        </p:nvSpPr>
        <p:spPr>
          <a:xfrm flipH="1">
            <a:off x="7785863" y="1474315"/>
            <a:ext cx="873760" cy="965200"/>
          </a:xfrm>
          <a:prstGeom prst="rect">
            <a:avLst/>
          </a:prstGeom>
          <a:solidFill>
            <a:srgbClr val="00B0F0">
              <a:alpha val="44000"/>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1" name="Rectangle 4100">
            <a:extLst>
              <a:ext uri="{FF2B5EF4-FFF2-40B4-BE49-F238E27FC236}">
                <a16:creationId xmlns:a16="http://schemas.microsoft.com/office/drawing/2014/main" id="{E26BE3EF-0004-7483-8695-F7B819BC349C}"/>
              </a:ext>
            </a:extLst>
          </p:cNvPr>
          <p:cNvSpPr/>
          <p:nvPr/>
        </p:nvSpPr>
        <p:spPr>
          <a:xfrm flipH="1">
            <a:off x="7636625" y="1485563"/>
            <a:ext cx="873760" cy="965200"/>
          </a:xfrm>
          <a:prstGeom prst="rect">
            <a:avLst/>
          </a:prstGeom>
          <a:solidFill>
            <a:srgbClr val="33CC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2" name="Rectangle 4101">
            <a:extLst>
              <a:ext uri="{FF2B5EF4-FFF2-40B4-BE49-F238E27FC236}">
                <a16:creationId xmlns:a16="http://schemas.microsoft.com/office/drawing/2014/main" id="{21513E63-9E3B-2723-649D-522EA07DAE0E}"/>
              </a:ext>
            </a:extLst>
          </p:cNvPr>
          <p:cNvSpPr/>
          <p:nvPr/>
        </p:nvSpPr>
        <p:spPr>
          <a:xfrm flipH="1">
            <a:off x="7468816" y="1489285"/>
            <a:ext cx="873760" cy="965200"/>
          </a:xfrm>
          <a:prstGeom prst="rect">
            <a:avLst/>
          </a:prstGeom>
          <a:solidFill>
            <a:srgbClr val="66FF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3" name="Rectangle 4102">
            <a:extLst>
              <a:ext uri="{FF2B5EF4-FFF2-40B4-BE49-F238E27FC236}">
                <a16:creationId xmlns:a16="http://schemas.microsoft.com/office/drawing/2014/main" id="{EE8C69E7-5DAF-A39D-0CA3-F2FEE0BCACB6}"/>
              </a:ext>
            </a:extLst>
          </p:cNvPr>
          <p:cNvSpPr/>
          <p:nvPr/>
        </p:nvSpPr>
        <p:spPr>
          <a:xfrm flipH="1">
            <a:off x="7953672" y="1485563"/>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4" name="Rectangle 4103">
            <a:extLst>
              <a:ext uri="{FF2B5EF4-FFF2-40B4-BE49-F238E27FC236}">
                <a16:creationId xmlns:a16="http://schemas.microsoft.com/office/drawing/2014/main" id="{D0D1554B-092C-95A2-90E7-57D99E6ED267}"/>
              </a:ext>
            </a:extLst>
          </p:cNvPr>
          <p:cNvSpPr/>
          <p:nvPr/>
        </p:nvSpPr>
        <p:spPr>
          <a:xfrm flipH="1">
            <a:off x="7290743" y="1480154"/>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5" name="Rectangle 4104">
            <a:extLst>
              <a:ext uri="{FF2B5EF4-FFF2-40B4-BE49-F238E27FC236}">
                <a16:creationId xmlns:a16="http://schemas.microsoft.com/office/drawing/2014/main" id="{62F5B6B2-25EA-DF77-DFCF-E182DB59709B}"/>
              </a:ext>
            </a:extLst>
          </p:cNvPr>
          <p:cNvSpPr/>
          <p:nvPr/>
        </p:nvSpPr>
        <p:spPr>
          <a:xfrm flipH="1">
            <a:off x="7112501" y="1471722"/>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6" name="Rectangle 4105">
            <a:extLst>
              <a:ext uri="{FF2B5EF4-FFF2-40B4-BE49-F238E27FC236}">
                <a16:creationId xmlns:a16="http://schemas.microsoft.com/office/drawing/2014/main" id="{6A7BF41B-205A-0B1A-713E-5888CB4203FB}"/>
              </a:ext>
            </a:extLst>
          </p:cNvPr>
          <p:cNvSpPr/>
          <p:nvPr/>
        </p:nvSpPr>
        <p:spPr>
          <a:xfrm flipH="1">
            <a:off x="6766450" y="1452042"/>
            <a:ext cx="873760" cy="965200"/>
          </a:xfrm>
          <a:prstGeom prst="rect">
            <a:avLst/>
          </a:prstGeom>
          <a:solidFill>
            <a:srgbClr val="00B0F0">
              <a:alpha val="44000"/>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7" name="Rectangle 4106">
            <a:extLst>
              <a:ext uri="{FF2B5EF4-FFF2-40B4-BE49-F238E27FC236}">
                <a16:creationId xmlns:a16="http://schemas.microsoft.com/office/drawing/2014/main" id="{14FF9378-300E-157F-3401-12D3B39F61E6}"/>
              </a:ext>
            </a:extLst>
          </p:cNvPr>
          <p:cNvSpPr/>
          <p:nvPr/>
        </p:nvSpPr>
        <p:spPr>
          <a:xfrm flipH="1">
            <a:off x="6617212" y="1463290"/>
            <a:ext cx="873760" cy="965200"/>
          </a:xfrm>
          <a:prstGeom prst="rect">
            <a:avLst/>
          </a:prstGeom>
          <a:solidFill>
            <a:srgbClr val="33CC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8" name="Rectangle 4107">
            <a:extLst>
              <a:ext uri="{FF2B5EF4-FFF2-40B4-BE49-F238E27FC236}">
                <a16:creationId xmlns:a16="http://schemas.microsoft.com/office/drawing/2014/main" id="{15E6234E-976B-B96E-2FD2-25F6A80FE1F1}"/>
              </a:ext>
            </a:extLst>
          </p:cNvPr>
          <p:cNvSpPr/>
          <p:nvPr/>
        </p:nvSpPr>
        <p:spPr>
          <a:xfrm flipH="1">
            <a:off x="6449403" y="1467012"/>
            <a:ext cx="873760" cy="965200"/>
          </a:xfrm>
          <a:prstGeom prst="rect">
            <a:avLst/>
          </a:prstGeom>
          <a:solidFill>
            <a:srgbClr val="66FF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09" name="Rectangle 4108">
            <a:extLst>
              <a:ext uri="{FF2B5EF4-FFF2-40B4-BE49-F238E27FC236}">
                <a16:creationId xmlns:a16="http://schemas.microsoft.com/office/drawing/2014/main" id="{D16EDD98-03A4-EF9D-FB5C-A55723D26BC7}"/>
              </a:ext>
            </a:extLst>
          </p:cNvPr>
          <p:cNvSpPr/>
          <p:nvPr/>
        </p:nvSpPr>
        <p:spPr>
          <a:xfrm flipH="1">
            <a:off x="6934259" y="1463290"/>
            <a:ext cx="873760" cy="965200"/>
          </a:xfrm>
          <a:prstGeom prst="rect">
            <a:avLst/>
          </a:prstGeom>
          <a:solidFill>
            <a:srgbClr val="0066FF">
              <a:alpha val="43922"/>
            </a:srgbClr>
          </a:soli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0" name="Rectangle 4109">
            <a:extLst>
              <a:ext uri="{FF2B5EF4-FFF2-40B4-BE49-F238E27FC236}">
                <a16:creationId xmlns:a16="http://schemas.microsoft.com/office/drawing/2014/main" id="{6C22CB4E-44A0-D463-F4D0-D6E2FBDAADDA}"/>
              </a:ext>
            </a:extLst>
          </p:cNvPr>
          <p:cNvSpPr/>
          <p:nvPr/>
        </p:nvSpPr>
        <p:spPr>
          <a:xfrm flipH="1">
            <a:off x="2019300" y="1448287"/>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1" name="Rectangle 4110">
            <a:extLst>
              <a:ext uri="{FF2B5EF4-FFF2-40B4-BE49-F238E27FC236}">
                <a16:creationId xmlns:a16="http://schemas.microsoft.com/office/drawing/2014/main" id="{80B0179D-31B8-1D50-5000-524A0347313F}"/>
              </a:ext>
            </a:extLst>
          </p:cNvPr>
          <p:cNvSpPr/>
          <p:nvPr/>
        </p:nvSpPr>
        <p:spPr>
          <a:xfrm flipH="1">
            <a:off x="3025168" y="1463290"/>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2" name="Rectangle 4111">
            <a:extLst>
              <a:ext uri="{FF2B5EF4-FFF2-40B4-BE49-F238E27FC236}">
                <a16:creationId xmlns:a16="http://schemas.microsoft.com/office/drawing/2014/main" id="{C5873784-829C-B327-A465-2E0D179675AB}"/>
              </a:ext>
            </a:extLst>
          </p:cNvPr>
          <p:cNvSpPr/>
          <p:nvPr/>
        </p:nvSpPr>
        <p:spPr>
          <a:xfrm flipH="1">
            <a:off x="4032275" y="1448287"/>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3" name="Rectangle 4112">
            <a:extLst>
              <a:ext uri="{FF2B5EF4-FFF2-40B4-BE49-F238E27FC236}">
                <a16:creationId xmlns:a16="http://schemas.microsoft.com/office/drawing/2014/main" id="{C8D208D3-6611-B0C4-2874-6A39418F440D}"/>
              </a:ext>
            </a:extLst>
          </p:cNvPr>
          <p:cNvSpPr/>
          <p:nvPr/>
        </p:nvSpPr>
        <p:spPr>
          <a:xfrm flipH="1">
            <a:off x="5034990" y="1463290"/>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4" name="Rectangle 4113">
            <a:extLst>
              <a:ext uri="{FF2B5EF4-FFF2-40B4-BE49-F238E27FC236}">
                <a16:creationId xmlns:a16="http://schemas.microsoft.com/office/drawing/2014/main" id="{4FDAB590-622C-3110-5CA0-64ED679693B8}"/>
              </a:ext>
            </a:extLst>
          </p:cNvPr>
          <p:cNvSpPr/>
          <p:nvPr/>
        </p:nvSpPr>
        <p:spPr>
          <a:xfrm flipH="1">
            <a:off x="6284875" y="1465151"/>
            <a:ext cx="873760" cy="965200"/>
          </a:xfrm>
          <a:prstGeom prst="rect">
            <a:avLst/>
          </a:prstGeom>
          <a:gradFill flip="none" rotWithShape="1">
            <a:gsLst>
              <a:gs pos="0">
                <a:srgbClr val="5C92B5">
                  <a:lumMod val="67000"/>
                </a:srgbClr>
              </a:gs>
              <a:gs pos="48000">
                <a:srgbClr val="5C92B5">
                  <a:lumMod val="97000"/>
                  <a:lumOff val="3000"/>
                </a:srgbClr>
              </a:gs>
              <a:gs pos="100000">
                <a:srgbClr val="5C92B5">
                  <a:lumMod val="60000"/>
                  <a:lumOff val="40000"/>
                </a:srgbClr>
              </a:gs>
            </a:gsLst>
            <a:lin ang="16200000" scaled="1"/>
            <a:tileRect/>
          </a:gradFill>
          <a:ln w="6350" cap="flat" cmpd="sng" algn="ctr">
            <a:solidFill>
              <a:sysClr val="windowText" lastClr="000000">
                <a:lumMod val="75000"/>
                <a:lumOff val="25000"/>
              </a:sysClr>
            </a:solidFill>
            <a:prstDash val="solid"/>
          </a:ln>
          <a:effectLst/>
          <a:scene3d>
            <a:camera prst="orthographicFront">
              <a:rot lat="1200000" lon="2399981"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5" name="Right Arrow 5">
            <a:extLst>
              <a:ext uri="{FF2B5EF4-FFF2-40B4-BE49-F238E27FC236}">
                <a16:creationId xmlns:a16="http://schemas.microsoft.com/office/drawing/2014/main" id="{67AA55BB-6D50-F250-AF4B-11DDD65DF887}"/>
              </a:ext>
            </a:extLst>
          </p:cNvPr>
          <p:cNvSpPr/>
          <p:nvPr/>
        </p:nvSpPr>
        <p:spPr>
          <a:xfrm>
            <a:off x="5907125" y="1851896"/>
            <a:ext cx="377750" cy="395785"/>
          </a:xfrm>
          <a:prstGeom prst="rightArrow">
            <a:avLst/>
          </a:prstGeom>
          <a:solidFill>
            <a:srgbClr val="33CCFF"/>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w Cen MT"/>
              <a:ea typeface="+mn-ea"/>
              <a:cs typeface="+mn-cs"/>
            </a:endParaRPr>
          </a:p>
        </p:txBody>
      </p:sp>
      <p:sp>
        <p:nvSpPr>
          <p:cNvPr id="4116" name="TextBox 4115">
            <a:extLst>
              <a:ext uri="{FF2B5EF4-FFF2-40B4-BE49-F238E27FC236}">
                <a16:creationId xmlns:a16="http://schemas.microsoft.com/office/drawing/2014/main" id="{A8DAD2A0-1ECD-39B3-C477-A22E83521B62}"/>
              </a:ext>
            </a:extLst>
          </p:cNvPr>
          <p:cNvSpPr txBox="1"/>
          <p:nvPr/>
        </p:nvSpPr>
        <p:spPr>
          <a:xfrm>
            <a:off x="2968018" y="2505093"/>
            <a:ext cx="2329974" cy="369332"/>
          </a:xfrm>
          <a:prstGeom prst="rect">
            <a:avLst/>
          </a:prstGeom>
          <a:noFill/>
        </p:spPr>
        <p:txBody>
          <a:bodyPr wrap="square" rtlCol="0">
            <a:spAutoFit/>
          </a:bodyPr>
          <a:lstStyle/>
          <a:p>
            <a:pPr algn="ctr"/>
            <a:r>
              <a:rPr lang="en-US" dirty="0">
                <a:solidFill>
                  <a:srgbClr val="FF0000"/>
                </a:solidFill>
                <a:latin typeface="Tw Cen MT"/>
              </a:rPr>
              <a:t>6 HOUR Input Dataset</a:t>
            </a:r>
          </a:p>
        </p:txBody>
      </p:sp>
      <p:sp>
        <p:nvSpPr>
          <p:cNvPr id="4117" name="TextBox 4116">
            <a:extLst>
              <a:ext uri="{FF2B5EF4-FFF2-40B4-BE49-F238E27FC236}">
                <a16:creationId xmlns:a16="http://schemas.microsoft.com/office/drawing/2014/main" id="{1C3A0569-A63E-F5B3-18BB-E1A0A31EFD3E}"/>
              </a:ext>
            </a:extLst>
          </p:cNvPr>
          <p:cNvSpPr txBox="1"/>
          <p:nvPr/>
        </p:nvSpPr>
        <p:spPr>
          <a:xfrm>
            <a:off x="7290743" y="2505093"/>
            <a:ext cx="2402840" cy="369332"/>
          </a:xfrm>
          <a:prstGeom prst="rect">
            <a:avLst/>
          </a:prstGeom>
          <a:noFill/>
        </p:spPr>
        <p:txBody>
          <a:bodyPr wrap="square" rtlCol="0">
            <a:spAutoFit/>
          </a:bodyPr>
          <a:lstStyle/>
          <a:p>
            <a:pPr algn="ctr"/>
            <a:r>
              <a:rPr lang="en-US">
                <a:solidFill>
                  <a:srgbClr val="FF0000"/>
                </a:solidFill>
                <a:latin typeface="Tw Cen MT"/>
              </a:rPr>
              <a:t>1 HOUR Output Dataset</a:t>
            </a:r>
          </a:p>
        </p:txBody>
      </p:sp>
      <p:pic>
        <p:nvPicPr>
          <p:cNvPr id="16" name="Picture 15">
            <a:extLst>
              <a:ext uri="{FF2B5EF4-FFF2-40B4-BE49-F238E27FC236}">
                <a16:creationId xmlns:a16="http://schemas.microsoft.com/office/drawing/2014/main" id="{09190927-C69B-DC76-2FE3-5F63837A3753}"/>
              </a:ext>
            </a:extLst>
          </p:cNvPr>
          <p:cNvPicPr>
            <a:picLocks noChangeAspect="1"/>
          </p:cNvPicPr>
          <p:nvPr/>
        </p:nvPicPr>
        <p:blipFill>
          <a:blip r:embed="rId3"/>
          <a:stretch>
            <a:fillRect/>
          </a:stretch>
        </p:blipFill>
        <p:spPr>
          <a:xfrm>
            <a:off x="2082800" y="363541"/>
            <a:ext cx="363799" cy="3637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6823896"/>
      </p:ext>
    </p:extLst>
  </p:cSld>
  <p:clrMapOvr>
    <a:masterClrMapping/>
  </p:clrMapOvr>
  <p:transition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MetVue</a:t>
            </a:r>
            <a:r>
              <a:rPr lang="en-US" dirty="0"/>
              <a:t> Model Alternative Input settings</a:t>
            </a:r>
          </a:p>
        </p:txBody>
      </p:sp>
      <p:grpSp>
        <p:nvGrpSpPr>
          <p:cNvPr id="7" name="Group 6"/>
          <p:cNvGrpSpPr>
            <a:grpSpLocks noChangeAspect="1"/>
          </p:cNvGrpSpPr>
          <p:nvPr/>
        </p:nvGrpSpPr>
        <p:grpSpPr>
          <a:xfrm>
            <a:off x="2738970" y="1072733"/>
            <a:ext cx="6521905" cy="5257143"/>
            <a:chOff x="495809" y="143285"/>
            <a:chExt cx="8152381" cy="6571429"/>
          </a:xfrm>
        </p:grpSpPr>
        <p:pic>
          <p:nvPicPr>
            <p:cNvPr id="5" name="Picture 4"/>
            <p:cNvPicPr>
              <a:picLocks noChangeAspect="1"/>
            </p:cNvPicPr>
            <p:nvPr/>
          </p:nvPicPr>
          <p:blipFill>
            <a:blip r:embed="rId2"/>
            <a:stretch>
              <a:fillRect/>
            </a:stretch>
          </p:blipFill>
          <p:spPr>
            <a:xfrm>
              <a:off x="495809" y="143285"/>
              <a:ext cx="8152381" cy="6571429"/>
            </a:xfrm>
            <a:prstGeom prst="rect">
              <a:avLst/>
            </a:prstGeom>
          </p:spPr>
        </p:pic>
        <p:sp>
          <p:nvSpPr>
            <p:cNvPr id="6" name="Rectangle 5"/>
            <p:cNvSpPr/>
            <p:nvPr/>
          </p:nvSpPr>
          <p:spPr>
            <a:xfrm>
              <a:off x="495810" y="439946"/>
              <a:ext cx="858538" cy="283953"/>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852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a:t>HEC-METVUE</a:t>
            </a:r>
            <a:br>
              <a:rPr lang="en-US" sz="4000" dirty="0"/>
            </a:br>
            <a:r>
              <a:rPr lang="en-US" sz="3100" dirty="0"/>
              <a:t>Meteorological Visualization Utility Engine</a:t>
            </a:r>
            <a:endParaRPr lang="en-US" sz="3200" dirty="0"/>
          </a:p>
        </p:txBody>
      </p:sp>
      <p:sp>
        <p:nvSpPr>
          <p:cNvPr id="6" name="Rectangle 2"/>
          <p:cNvSpPr>
            <a:spLocks noChangeArrowheads="1"/>
          </p:cNvSpPr>
          <p:nvPr/>
        </p:nvSpPr>
        <p:spPr bwMode="auto">
          <a:xfrm>
            <a:off x="1524000" y="-161807"/>
            <a:ext cx="98050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1592580" y="1583173"/>
            <a:ext cx="125217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17887633"/>
              </p:ext>
            </p:extLst>
          </p:nvPr>
        </p:nvGraphicFramePr>
        <p:xfrm>
          <a:off x="1615740" y="1387358"/>
          <a:ext cx="8960520" cy="4899660"/>
        </p:xfrm>
        <a:graphic>
          <a:graphicData uri="http://schemas.openxmlformats.org/presentationml/2006/ole">
            <mc:AlternateContent xmlns:mc="http://schemas.openxmlformats.org/markup-compatibility/2006">
              <mc:Choice xmlns:v="urn:schemas-microsoft-com:vml" Requires="v">
                <p:oleObj name="Visio" r:id="rId3" imgW="14678592" imgH="8018136" progId="Visio.Drawing.11">
                  <p:embed/>
                </p:oleObj>
              </mc:Choice>
              <mc:Fallback>
                <p:oleObj name="Visio" r:id="rId3" imgW="14678592" imgH="8018136" progId="Visio.Drawing.11">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5740" y="1387358"/>
                        <a:ext cx="8960520" cy="4899660"/>
                      </a:xfrm>
                      <a:prstGeom prst="rect">
                        <a:avLst/>
                      </a:prstGeom>
                      <a:noFill/>
                    </p:spPr>
                  </p:pic>
                </p:oleObj>
              </mc:Fallback>
            </mc:AlternateContent>
          </a:graphicData>
        </a:graphic>
      </p:graphicFrame>
    </p:spTree>
    <p:extLst>
      <p:ext uri="{BB962C8B-B14F-4D97-AF65-F5344CB8AC3E}">
        <p14:creationId xmlns:p14="http://schemas.microsoft.com/office/powerpoint/2010/main" val="33934725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8981"/>
            <a:ext cx="11887200" cy="832920"/>
          </a:xfrm>
        </p:spPr>
        <p:txBody>
          <a:bodyPr/>
          <a:lstStyle/>
          <a:p>
            <a:r>
              <a:rPr lang="en-US" dirty="0" err="1"/>
              <a:t>MetVue</a:t>
            </a:r>
            <a:r>
              <a:rPr lang="en-US" dirty="0"/>
              <a:t> Model Alternative Output settings</a:t>
            </a:r>
          </a:p>
        </p:txBody>
      </p:sp>
      <p:pic>
        <p:nvPicPr>
          <p:cNvPr id="3" name="Picture 2">
            <a:extLst>
              <a:ext uri="{FF2B5EF4-FFF2-40B4-BE49-F238E27FC236}">
                <a16:creationId xmlns:a16="http://schemas.microsoft.com/office/drawing/2014/main" id="{399ECEF7-F295-7C07-96E3-B5148427D13F}"/>
              </a:ext>
            </a:extLst>
          </p:cNvPr>
          <p:cNvPicPr>
            <a:picLocks noChangeAspect="1"/>
          </p:cNvPicPr>
          <p:nvPr/>
        </p:nvPicPr>
        <p:blipFill>
          <a:blip r:embed="rId2"/>
          <a:stretch>
            <a:fillRect/>
          </a:stretch>
        </p:blipFill>
        <p:spPr>
          <a:xfrm>
            <a:off x="2692586" y="1082672"/>
            <a:ext cx="6568289" cy="5257143"/>
          </a:xfrm>
          <a:prstGeom prst="rect">
            <a:avLst/>
          </a:prstGeom>
        </p:spPr>
      </p:pic>
      <p:sp>
        <p:nvSpPr>
          <p:cNvPr id="5" name="Rectangle 4">
            <a:extLst>
              <a:ext uri="{FF2B5EF4-FFF2-40B4-BE49-F238E27FC236}">
                <a16:creationId xmlns:a16="http://schemas.microsoft.com/office/drawing/2014/main" id="{FB3123C8-B02A-DEA6-2F66-5C54CA96D7AA}"/>
              </a:ext>
            </a:extLst>
          </p:cNvPr>
          <p:cNvSpPr/>
          <p:nvPr/>
        </p:nvSpPr>
        <p:spPr>
          <a:xfrm>
            <a:off x="3391318" y="1320000"/>
            <a:ext cx="686830" cy="227162"/>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85115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CWMS RTS-</a:t>
            </a:r>
            <a:r>
              <a:rPr lang="en-US" dirty="0" err="1"/>
              <a:t>MetVue</a:t>
            </a:r>
            <a:r>
              <a:rPr lang="en-US" dirty="0"/>
              <a:t> Simulation</a:t>
            </a:r>
          </a:p>
        </p:txBody>
      </p:sp>
      <p:pic>
        <p:nvPicPr>
          <p:cNvPr id="11" name="Picture 10">
            <a:extLst>
              <a:ext uri="{FF2B5EF4-FFF2-40B4-BE49-F238E27FC236}">
                <a16:creationId xmlns:a16="http://schemas.microsoft.com/office/drawing/2014/main" id="{3CAC0C10-169B-638B-8EFC-9287C236B15D}"/>
              </a:ext>
            </a:extLst>
          </p:cNvPr>
          <p:cNvPicPr>
            <a:picLocks noChangeAspect="1"/>
          </p:cNvPicPr>
          <p:nvPr/>
        </p:nvPicPr>
        <p:blipFill>
          <a:blip r:embed="rId2"/>
          <a:stretch>
            <a:fillRect/>
          </a:stretch>
        </p:blipFill>
        <p:spPr>
          <a:xfrm>
            <a:off x="863659" y="2777986"/>
            <a:ext cx="5465792" cy="1831110"/>
          </a:xfrm>
          <a:prstGeom prst="rect">
            <a:avLst/>
          </a:prstGeom>
          <a:noFill/>
        </p:spPr>
      </p:pic>
      <p:grpSp>
        <p:nvGrpSpPr>
          <p:cNvPr id="9" name="Group 8">
            <a:extLst>
              <a:ext uri="{FF2B5EF4-FFF2-40B4-BE49-F238E27FC236}">
                <a16:creationId xmlns:a16="http://schemas.microsoft.com/office/drawing/2014/main" id="{02A3D36C-93B7-CFDD-E4BF-7BDAAD930C11}"/>
              </a:ext>
            </a:extLst>
          </p:cNvPr>
          <p:cNvGrpSpPr/>
          <p:nvPr/>
        </p:nvGrpSpPr>
        <p:grpSpPr>
          <a:xfrm>
            <a:off x="6932519" y="1420193"/>
            <a:ext cx="4231108" cy="4789171"/>
            <a:chOff x="2135402" y="2051472"/>
            <a:chExt cx="3706279" cy="4372189"/>
          </a:xfrm>
        </p:grpSpPr>
        <p:pic>
          <p:nvPicPr>
            <p:cNvPr id="4" name="Picture 3">
              <a:extLst>
                <a:ext uri="{FF2B5EF4-FFF2-40B4-BE49-F238E27FC236}">
                  <a16:creationId xmlns:a16="http://schemas.microsoft.com/office/drawing/2014/main" id="{0AF464AE-2C3C-E564-87CD-28AAC63C57D1}"/>
                </a:ext>
              </a:extLst>
            </p:cNvPr>
            <p:cNvPicPr>
              <a:picLocks noChangeAspect="1"/>
            </p:cNvPicPr>
            <p:nvPr/>
          </p:nvPicPr>
          <p:blipFill rotWithShape="1">
            <a:blip r:embed="rId3"/>
            <a:srcRect r="88790" b="60638"/>
            <a:stretch/>
          </p:blipFill>
          <p:spPr>
            <a:xfrm>
              <a:off x="2430678" y="2051472"/>
              <a:ext cx="1001565" cy="2313683"/>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B0D06912-2DD1-2F11-9637-581C7801BF26}"/>
                </a:ext>
              </a:extLst>
            </p:cNvPr>
            <p:cNvPicPr>
              <a:picLocks noChangeAspect="1"/>
            </p:cNvPicPr>
            <p:nvPr/>
          </p:nvPicPr>
          <p:blipFill rotWithShape="1">
            <a:blip r:embed="rId3"/>
            <a:srcRect t="47465" r="82180" b="22881"/>
            <a:stretch/>
          </p:blipFill>
          <p:spPr>
            <a:xfrm>
              <a:off x="2135402" y="4680585"/>
              <a:ext cx="1592115" cy="1743076"/>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BEEB661A-8D9A-D922-5073-9FC1693DBBF8}"/>
                </a:ext>
              </a:extLst>
            </p:cNvPr>
            <p:cNvPicPr>
              <a:picLocks noChangeAspect="1"/>
            </p:cNvPicPr>
            <p:nvPr/>
          </p:nvPicPr>
          <p:blipFill rotWithShape="1">
            <a:blip r:embed="rId3"/>
            <a:srcRect l="54173" t="14104" r="27810" b="18160"/>
            <a:stretch/>
          </p:blipFill>
          <p:spPr>
            <a:xfrm>
              <a:off x="3883744" y="2136160"/>
              <a:ext cx="1609725" cy="398145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7B6EC7B5-9E3B-B966-CF7D-B93365C95B98}"/>
                </a:ext>
              </a:extLst>
            </p:cNvPr>
            <p:cNvPicPr>
              <a:picLocks noChangeAspect="1"/>
            </p:cNvPicPr>
            <p:nvPr/>
          </p:nvPicPr>
          <p:blipFill rotWithShape="1">
            <a:blip r:embed="rId3"/>
            <a:srcRect l="25070" t="9383" r="67361" b="64203"/>
            <a:stretch/>
          </p:blipFill>
          <p:spPr>
            <a:xfrm>
              <a:off x="5165406" y="2136160"/>
              <a:ext cx="676275" cy="1552575"/>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13649453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CCA29BB-1D79-2DF8-D0E1-C01D48F1A485}"/>
              </a:ext>
            </a:extLst>
          </p:cNvPr>
          <p:cNvSpPr>
            <a:spLocks noGrp="1"/>
          </p:cNvSpPr>
          <p:nvPr>
            <p:ph type="body" sz="quarter" idx="1"/>
          </p:nvPr>
        </p:nvSpPr>
        <p:spPr>
          <a:xfrm>
            <a:off x="812800" y="1444950"/>
            <a:ext cx="5181600" cy="640080"/>
          </a:xfrm>
        </p:spPr>
        <p:txBody>
          <a:bodyPr/>
          <a:lstStyle/>
          <a:p>
            <a:pPr algn="ctr"/>
            <a:r>
              <a:rPr lang="en-US" sz="2400" dirty="0"/>
              <a:t>Observed</a:t>
            </a:r>
          </a:p>
        </p:txBody>
      </p:sp>
      <p:sp>
        <p:nvSpPr>
          <p:cNvPr id="7" name="Text Placeholder 6">
            <a:extLst>
              <a:ext uri="{FF2B5EF4-FFF2-40B4-BE49-F238E27FC236}">
                <a16:creationId xmlns:a16="http://schemas.microsoft.com/office/drawing/2014/main" id="{36EBA08C-34B2-3854-D86F-95549930DD4B}"/>
              </a:ext>
            </a:extLst>
          </p:cNvPr>
          <p:cNvSpPr>
            <a:spLocks noGrp="1"/>
          </p:cNvSpPr>
          <p:nvPr>
            <p:ph type="body" sz="quarter" idx="3"/>
          </p:nvPr>
        </p:nvSpPr>
        <p:spPr>
          <a:xfrm>
            <a:off x="6400800" y="1444950"/>
            <a:ext cx="5181600" cy="640080"/>
          </a:xfrm>
        </p:spPr>
        <p:txBody>
          <a:bodyPr/>
          <a:lstStyle/>
          <a:p>
            <a:pPr algn="ctr"/>
            <a:r>
              <a:rPr lang="en-US" sz="2400" dirty="0"/>
              <a:t>Forecast</a:t>
            </a:r>
          </a:p>
        </p:txBody>
      </p:sp>
      <p:sp>
        <p:nvSpPr>
          <p:cNvPr id="5" name="Title 4">
            <a:extLst>
              <a:ext uri="{FF2B5EF4-FFF2-40B4-BE49-F238E27FC236}">
                <a16:creationId xmlns:a16="http://schemas.microsoft.com/office/drawing/2014/main" id="{11A63B76-EA2B-0DFE-0B1F-AD425911E325}"/>
              </a:ext>
            </a:extLst>
          </p:cNvPr>
          <p:cNvSpPr>
            <a:spLocks noGrp="1"/>
          </p:cNvSpPr>
          <p:nvPr>
            <p:ph type="title"/>
          </p:nvPr>
        </p:nvSpPr>
        <p:spPr/>
        <p:txBody>
          <a:bodyPr/>
          <a:lstStyle/>
          <a:p>
            <a:r>
              <a:rPr lang="en-US" dirty="0"/>
              <a:t>Simulation Alternatives</a:t>
            </a:r>
          </a:p>
        </p:txBody>
      </p:sp>
      <p:sp>
        <p:nvSpPr>
          <p:cNvPr id="10" name="Content Placeholder 9">
            <a:extLst>
              <a:ext uri="{FF2B5EF4-FFF2-40B4-BE49-F238E27FC236}">
                <a16:creationId xmlns:a16="http://schemas.microsoft.com/office/drawing/2014/main" id="{0A80257D-A1A6-DC92-651F-EC10A3125EC9}"/>
              </a:ext>
            </a:extLst>
          </p:cNvPr>
          <p:cNvSpPr>
            <a:spLocks noGrp="1"/>
          </p:cNvSpPr>
          <p:nvPr>
            <p:ph sz="quarter" idx="2"/>
          </p:nvPr>
        </p:nvSpPr>
        <p:spPr>
          <a:xfrm>
            <a:off x="1786070" y="2130750"/>
            <a:ext cx="4208329" cy="3581400"/>
          </a:xfrm>
        </p:spPr>
        <p:txBody>
          <a:bodyPr/>
          <a:lstStyle/>
          <a:p>
            <a:endParaRPr lang="en-US" sz="2400" dirty="0"/>
          </a:p>
          <a:p>
            <a:pPr lvl="1"/>
            <a:r>
              <a:rPr lang="en-US" dirty="0"/>
              <a:t>Interpolated Grids</a:t>
            </a:r>
          </a:p>
          <a:p>
            <a:pPr lvl="2"/>
            <a:endParaRPr lang="en-US" dirty="0"/>
          </a:p>
          <a:p>
            <a:pPr lvl="1"/>
            <a:r>
              <a:rPr lang="en-US" dirty="0"/>
              <a:t>RTMA</a:t>
            </a:r>
          </a:p>
          <a:p>
            <a:pPr lvl="2"/>
            <a:endParaRPr lang="en-US" dirty="0"/>
          </a:p>
          <a:p>
            <a:pPr lvl="1"/>
            <a:r>
              <a:rPr lang="en-US" dirty="0"/>
              <a:t>MRMS</a:t>
            </a:r>
          </a:p>
          <a:p>
            <a:pPr lvl="2"/>
            <a:endParaRPr lang="en-US" dirty="0"/>
          </a:p>
          <a:p>
            <a:pPr lvl="1"/>
            <a:r>
              <a:rPr lang="en-US" dirty="0"/>
              <a:t>RFC QPE</a:t>
            </a:r>
          </a:p>
        </p:txBody>
      </p:sp>
      <p:sp>
        <p:nvSpPr>
          <p:cNvPr id="11" name="Content Placeholder 10">
            <a:extLst>
              <a:ext uri="{FF2B5EF4-FFF2-40B4-BE49-F238E27FC236}">
                <a16:creationId xmlns:a16="http://schemas.microsoft.com/office/drawing/2014/main" id="{6369BDE6-908D-9AF5-F012-C6F8106638B9}"/>
              </a:ext>
            </a:extLst>
          </p:cNvPr>
          <p:cNvSpPr>
            <a:spLocks noGrp="1"/>
          </p:cNvSpPr>
          <p:nvPr>
            <p:ph sz="quarter" idx="4"/>
          </p:nvPr>
        </p:nvSpPr>
        <p:spPr>
          <a:xfrm>
            <a:off x="7374070" y="2130750"/>
            <a:ext cx="4208329" cy="3581400"/>
          </a:xfrm>
        </p:spPr>
        <p:txBody>
          <a:bodyPr/>
          <a:lstStyle/>
          <a:p>
            <a:endParaRPr lang="en-US" sz="2400" dirty="0"/>
          </a:p>
          <a:p>
            <a:pPr lvl="1"/>
            <a:r>
              <a:rPr lang="en-US" dirty="0"/>
              <a:t>Zero Forecast</a:t>
            </a:r>
          </a:p>
          <a:p>
            <a:pPr lvl="2"/>
            <a:endParaRPr lang="en-US" dirty="0"/>
          </a:p>
          <a:p>
            <a:pPr lvl="1"/>
            <a:r>
              <a:rPr lang="en-US" dirty="0"/>
              <a:t>HRRR</a:t>
            </a:r>
          </a:p>
          <a:p>
            <a:pPr lvl="2"/>
            <a:endParaRPr lang="en-US" dirty="0"/>
          </a:p>
          <a:p>
            <a:pPr lvl="1"/>
            <a:r>
              <a:rPr lang="en-US" dirty="0"/>
              <a:t>3Day NDFD QPF</a:t>
            </a:r>
          </a:p>
          <a:p>
            <a:pPr lvl="2"/>
            <a:endParaRPr lang="en-US" dirty="0"/>
          </a:p>
          <a:p>
            <a:pPr lvl="1"/>
            <a:r>
              <a:rPr lang="en-US" dirty="0"/>
              <a:t>7Day WPC QPF</a:t>
            </a:r>
          </a:p>
        </p:txBody>
      </p:sp>
    </p:spTree>
    <p:extLst>
      <p:ext uri="{BB962C8B-B14F-4D97-AF65-F5344CB8AC3E}">
        <p14:creationId xmlns:p14="http://schemas.microsoft.com/office/powerpoint/2010/main" val="26482620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Summary</a:t>
            </a:r>
          </a:p>
        </p:txBody>
      </p:sp>
      <p:sp>
        <p:nvSpPr>
          <p:cNvPr id="5" name="Text Placeholder 4"/>
          <p:cNvSpPr>
            <a:spLocks noGrp="1"/>
          </p:cNvSpPr>
          <p:nvPr>
            <p:ph type="body" idx="4294967295"/>
          </p:nvPr>
        </p:nvSpPr>
        <p:spPr>
          <a:xfrm>
            <a:off x="1181819" y="1164725"/>
            <a:ext cx="9721970" cy="4754090"/>
          </a:xfrm>
        </p:spPr>
        <p:txBody>
          <a:bodyPr>
            <a:noAutofit/>
          </a:bodyPr>
          <a:lstStyle/>
          <a:p>
            <a:pPr marL="282575" indent="-282575">
              <a:buFont typeface="Wingdings" panose="05000000000000000000" pitchFamily="2" charset="2"/>
              <a:buChar char="q"/>
            </a:pPr>
            <a:r>
              <a:rPr lang="en-US" sz="2000" dirty="0">
                <a:solidFill>
                  <a:schemeClr val="tx1"/>
                </a:solidFill>
              </a:rPr>
              <a:t>HEC-</a:t>
            </a:r>
            <a:r>
              <a:rPr lang="en-US" sz="2000" dirty="0" err="1">
                <a:solidFill>
                  <a:schemeClr val="tx1"/>
                </a:solidFill>
              </a:rPr>
              <a:t>MetVue</a:t>
            </a:r>
            <a:r>
              <a:rPr lang="en-US" sz="2000" dirty="0">
                <a:solidFill>
                  <a:schemeClr val="tx1"/>
                </a:solidFill>
              </a:rPr>
              <a:t> allows for the display, verification, and editing of spatial data through interactive and visual means.</a:t>
            </a:r>
          </a:p>
          <a:p>
            <a:pPr marL="282575" indent="-282575">
              <a:buFont typeface="Wingdings" panose="05000000000000000000" pitchFamily="2" charset="2"/>
              <a:buChar char="q"/>
            </a:pPr>
            <a:endParaRPr lang="en-US" sz="1800" dirty="0">
              <a:solidFill>
                <a:schemeClr val="tx1"/>
              </a:solidFill>
            </a:endParaRPr>
          </a:p>
          <a:p>
            <a:pPr marL="282575" indent="-282575">
              <a:buFont typeface="Wingdings" panose="05000000000000000000" pitchFamily="2" charset="2"/>
              <a:buChar char="q"/>
            </a:pPr>
            <a:r>
              <a:rPr lang="en-US" sz="2000" dirty="0">
                <a:solidFill>
                  <a:schemeClr val="tx1"/>
                </a:solidFill>
              </a:rPr>
              <a:t>HEC-</a:t>
            </a:r>
            <a:r>
              <a:rPr lang="en-US" sz="2000" dirty="0" err="1">
                <a:solidFill>
                  <a:schemeClr val="tx1"/>
                </a:solidFill>
              </a:rPr>
              <a:t>MetVue</a:t>
            </a:r>
            <a:r>
              <a:rPr lang="en-US" sz="2000" dirty="0">
                <a:solidFill>
                  <a:schemeClr val="tx1"/>
                </a:solidFill>
              </a:rPr>
              <a:t> is designed to process and edit precipitation and other meteorological data sets including operations such as: spatial extents trimming, spatial and temporal translation, scaling and resizing, and animations.</a:t>
            </a:r>
          </a:p>
          <a:p>
            <a:pPr marL="282575" indent="-282575">
              <a:buFont typeface="Wingdings" panose="05000000000000000000" pitchFamily="2" charset="2"/>
              <a:buChar char="q"/>
            </a:pPr>
            <a:endParaRPr lang="en-US" sz="2000" dirty="0">
              <a:solidFill>
                <a:schemeClr val="tx1"/>
              </a:solidFill>
            </a:endParaRPr>
          </a:p>
          <a:p>
            <a:pPr marL="282575" indent="-282575">
              <a:buFont typeface="Wingdings" panose="05000000000000000000" pitchFamily="2" charset="2"/>
              <a:buChar char="q"/>
            </a:pPr>
            <a:r>
              <a:rPr lang="en-US" sz="2000" dirty="0">
                <a:solidFill>
                  <a:schemeClr val="tx1"/>
                </a:solidFill>
              </a:rPr>
              <a:t>HEC-</a:t>
            </a:r>
            <a:r>
              <a:rPr lang="en-US" sz="2000" dirty="0" err="1">
                <a:solidFill>
                  <a:schemeClr val="tx1"/>
                </a:solidFill>
              </a:rPr>
              <a:t>MetVue</a:t>
            </a:r>
            <a:r>
              <a:rPr lang="en-US" sz="2000" dirty="0">
                <a:solidFill>
                  <a:schemeClr val="tx1"/>
                </a:solidFill>
              </a:rPr>
              <a:t> provides a variety of data transformation and analysis tools, as well as batch processing utilities that can be used in CWMS real-time decision support, in particular: </a:t>
            </a:r>
          </a:p>
          <a:p>
            <a:pPr marL="547053" lvl="1" indent="-227013">
              <a:buFont typeface="Wingdings" panose="05000000000000000000" pitchFamily="2" charset="2"/>
              <a:buChar char="q"/>
            </a:pPr>
            <a:endParaRPr lang="en-US" sz="1200" dirty="0">
              <a:solidFill>
                <a:schemeClr val="tx1"/>
              </a:solidFill>
            </a:endParaRPr>
          </a:p>
          <a:p>
            <a:pPr marL="547053" lvl="1" indent="-227013">
              <a:buFont typeface="Wingdings" panose="05000000000000000000" pitchFamily="2" charset="2"/>
              <a:buChar char="q"/>
            </a:pPr>
            <a:r>
              <a:rPr lang="en-US" sz="1600" dirty="0">
                <a:solidFill>
                  <a:schemeClr val="tx1"/>
                </a:solidFill>
              </a:rPr>
              <a:t>Weather/Watershed Monitoring and Assessment and Report Generation</a:t>
            </a:r>
          </a:p>
          <a:p>
            <a:pPr marL="547053" lvl="1" indent="-227013">
              <a:buFont typeface="Wingdings" panose="05000000000000000000" pitchFamily="2" charset="2"/>
              <a:buChar char="q"/>
            </a:pPr>
            <a:endParaRPr lang="en-US" sz="1200" dirty="0">
              <a:solidFill>
                <a:schemeClr val="tx1"/>
              </a:solidFill>
            </a:endParaRPr>
          </a:p>
          <a:p>
            <a:pPr marL="547053" lvl="1" indent="-227013">
              <a:buFont typeface="Wingdings" panose="05000000000000000000" pitchFamily="2" charset="2"/>
              <a:buChar char="q"/>
            </a:pPr>
            <a:r>
              <a:rPr lang="en-US" sz="1600" dirty="0">
                <a:solidFill>
                  <a:schemeClr val="tx1"/>
                </a:solidFill>
              </a:rPr>
              <a:t>Scenario Development for Forecast Modeling</a:t>
            </a:r>
          </a:p>
          <a:p>
            <a:pPr marL="227013" indent="-227013">
              <a:buFont typeface="Wingdings" panose="05000000000000000000" pitchFamily="2" charset="2"/>
              <a:buChar char="q"/>
            </a:pPr>
            <a:endParaRPr lang="en-US" sz="1800" dirty="0">
              <a:solidFill>
                <a:schemeClr val="tx1"/>
              </a:solidFill>
            </a:endParaRPr>
          </a:p>
          <a:p>
            <a:pPr marL="457200" indent="-457200">
              <a:buFont typeface="Wingdings" panose="05000000000000000000" pitchFamily="2" charset="2"/>
              <a:buChar char="q"/>
            </a:pPr>
            <a:endParaRPr lang="en-US" sz="1800" dirty="0">
              <a:solidFill>
                <a:schemeClr val="tx1"/>
              </a:solidFill>
            </a:endParaRPr>
          </a:p>
        </p:txBody>
      </p:sp>
    </p:spTree>
    <p:extLst>
      <p:ext uri="{BB962C8B-B14F-4D97-AF65-F5344CB8AC3E}">
        <p14:creationId xmlns:p14="http://schemas.microsoft.com/office/powerpoint/2010/main" val="1520626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Map Panel Features</a:t>
            </a:r>
          </a:p>
        </p:txBody>
      </p:sp>
      <p:sp>
        <p:nvSpPr>
          <p:cNvPr id="5" name="Content Placeholder 4"/>
          <p:cNvSpPr>
            <a:spLocks noGrp="1"/>
          </p:cNvSpPr>
          <p:nvPr>
            <p:ph sz="quarter" idx="4294967295"/>
          </p:nvPr>
        </p:nvSpPr>
        <p:spPr>
          <a:xfrm>
            <a:off x="463463" y="1775918"/>
            <a:ext cx="6555012" cy="3704868"/>
          </a:xfrm>
        </p:spPr>
        <p:txBody>
          <a:bodyPr>
            <a:normAutofit/>
          </a:bodyPr>
          <a:lstStyle/>
          <a:p>
            <a:r>
              <a:rPr lang="en-US" sz="2400" dirty="0"/>
              <a:t>Visualization Layers</a:t>
            </a:r>
          </a:p>
          <a:p>
            <a:pPr marL="460375" lvl="1" indent="-290513"/>
            <a:r>
              <a:rPr lang="en-US" sz="2000" dirty="0"/>
              <a:t>Contour, Basin Avg., TIN Mesh, Point Measurement,   &amp; Gage Interpolation Layers</a:t>
            </a:r>
          </a:p>
          <a:p>
            <a:pPr lvl="1"/>
            <a:endParaRPr lang="en-US" sz="1200" dirty="0"/>
          </a:p>
          <a:p>
            <a:r>
              <a:rPr lang="en-US" sz="2400" dirty="0"/>
              <a:t>Interactive zoom:</a:t>
            </a:r>
          </a:p>
          <a:p>
            <a:pPr marL="460375" lvl="1"/>
            <a:r>
              <a:rPr lang="en-US" sz="2000" dirty="0"/>
              <a:t>Encompass Data or background map extents</a:t>
            </a:r>
          </a:p>
          <a:p>
            <a:pPr marL="460375" lvl="1"/>
            <a:r>
              <a:rPr lang="en-US" sz="2000" dirty="0"/>
              <a:t>Previous zoom levels</a:t>
            </a:r>
          </a:p>
          <a:p>
            <a:pPr lvl="1"/>
            <a:endParaRPr lang="en-US" sz="1200" dirty="0"/>
          </a:p>
          <a:p>
            <a:r>
              <a:rPr lang="en-US" sz="2400" dirty="0"/>
              <a:t>Map Panel tiling and zoom level syncing</a:t>
            </a:r>
          </a:p>
          <a:p>
            <a:endParaRPr lang="en-US" sz="1200" dirty="0"/>
          </a:p>
          <a:p>
            <a:r>
              <a:rPr lang="en-US" sz="2400" dirty="0"/>
              <a:t>Mouse tracking (point coordinate &amp; value)</a:t>
            </a:r>
          </a:p>
          <a:p>
            <a:endParaRPr lang="en-US" sz="2800" dirty="0"/>
          </a:p>
        </p:txBody>
      </p:sp>
      <p:pic>
        <p:nvPicPr>
          <p:cNvPr id="3" name="Picture 2"/>
          <p:cNvPicPr>
            <a:picLocks noChangeAspect="1"/>
          </p:cNvPicPr>
          <p:nvPr/>
        </p:nvPicPr>
        <p:blipFill>
          <a:blip r:embed="rId2"/>
          <a:stretch>
            <a:fillRect/>
          </a:stretch>
        </p:blipFill>
        <p:spPr>
          <a:xfrm>
            <a:off x="7100503" y="1590359"/>
            <a:ext cx="4723715" cy="3783079"/>
          </a:xfrm>
          <a:prstGeom prst="rect">
            <a:avLst/>
          </a:prstGeom>
        </p:spPr>
      </p:pic>
      <p:pic>
        <p:nvPicPr>
          <p:cNvPr id="4" name="Picture 3"/>
          <p:cNvPicPr>
            <a:picLocks noChangeAspect="1"/>
          </p:cNvPicPr>
          <p:nvPr/>
        </p:nvPicPr>
        <p:blipFill>
          <a:blip r:embed="rId3"/>
          <a:stretch>
            <a:fillRect/>
          </a:stretch>
        </p:blipFill>
        <p:spPr>
          <a:xfrm>
            <a:off x="8786169" y="1273487"/>
            <a:ext cx="1352381" cy="209524"/>
          </a:xfrm>
          <a:prstGeom prst="rect">
            <a:avLst/>
          </a:prstGeom>
        </p:spPr>
      </p:pic>
      <p:pic>
        <p:nvPicPr>
          <p:cNvPr id="7" name="Picture 6"/>
          <p:cNvPicPr>
            <a:picLocks noChangeAspect="1"/>
          </p:cNvPicPr>
          <p:nvPr/>
        </p:nvPicPr>
        <p:blipFill>
          <a:blip r:embed="rId4"/>
          <a:stretch>
            <a:fillRect/>
          </a:stretch>
        </p:blipFill>
        <p:spPr>
          <a:xfrm>
            <a:off x="7100503" y="5440372"/>
            <a:ext cx="4723715" cy="145718"/>
          </a:xfrm>
          <a:prstGeom prst="rect">
            <a:avLst/>
          </a:prstGeom>
        </p:spPr>
      </p:pic>
    </p:spTree>
    <p:extLst>
      <p:ext uri="{BB962C8B-B14F-4D97-AF65-F5344CB8AC3E}">
        <p14:creationId xmlns:p14="http://schemas.microsoft.com/office/powerpoint/2010/main" val="108146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Layer Visualization Options</a:t>
            </a:r>
          </a:p>
        </p:txBody>
      </p:sp>
      <p:pic>
        <p:nvPicPr>
          <p:cNvPr id="9" name="Picture 8"/>
          <p:cNvPicPr>
            <a:picLocks/>
          </p:cNvPicPr>
          <p:nvPr/>
        </p:nvPicPr>
        <p:blipFill>
          <a:blip r:embed="rId2"/>
          <a:stretch>
            <a:fillRect/>
          </a:stretch>
        </p:blipFill>
        <p:spPr>
          <a:xfrm>
            <a:off x="255617" y="2550472"/>
            <a:ext cx="2620226" cy="3427763"/>
          </a:xfrm>
          <a:prstGeom prst="rect">
            <a:avLst/>
          </a:prstGeom>
          <a:ln>
            <a:noFill/>
          </a:ln>
          <a:effectLst>
            <a:outerShdw blurRad="292100" dist="139700" dir="2700000" algn="tl" rotWithShape="0">
              <a:srgbClr val="333333">
                <a:alpha val="65000"/>
              </a:srgbClr>
            </a:outerShdw>
          </a:effectLst>
        </p:spPr>
      </p:pic>
      <p:pic>
        <p:nvPicPr>
          <p:cNvPr id="10" name="Picture 9"/>
          <p:cNvPicPr>
            <a:picLocks/>
          </p:cNvPicPr>
          <p:nvPr/>
        </p:nvPicPr>
        <p:blipFill>
          <a:blip r:embed="rId3"/>
          <a:stretch>
            <a:fillRect/>
          </a:stretch>
        </p:blipFill>
        <p:spPr>
          <a:xfrm>
            <a:off x="3205625" y="2548229"/>
            <a:ext cx="2608476" cy="3423845"/>
          </a:xfrm>
          <a:prstGeom prst="rect">
            <a:avLst/>
          </a:prstGeom>
          <a:ln>
            <a:noFill/>
          </a:ln>
          <a:effectLst>
            <a:outerShdw blurRad="292100" dist="139700" dir="2700000" algn="tl" rotWithShape="0">
              <a:srgbClr val="333333">
                <a:alpha val="65000"/>
              </a:srgbClr>
            </a:outerShdw>
          </a:effectLst>
        </p:spPr>
      </p:pic>
      <p:pic>
        <p:nvPicPr>
          <p:cNvPr id="12" name="Picture 11"/>
          <p:cNvPicPr>
            <a:picLocks/>
          </p:cNvPicPr>
          <p:nvPr/>
        </p:nvPicPr>
        <p:blipFill>
          <a:blip r:embed="rId4"/>
          <a:stretch>
            <a:fillRect/>
          </a:stretch>
        </p:blipFill>
        <p:spPr>
          <a:xfrm>
            <a:off x="6143883" y="2544311"/>
            <a:ext cx="2620226" cy="3427763"/>
          </a:xfrm>
          <a:prstGeom prst="rect">
            <a:avLst/>
          </a:prstGeom>
          <a:ln>
            <a:noFill/>
          </a:ln>
          <a:effectLst>
            <a:outerShdw blurRad="292100" dist="139700" dir="2700000" algn="tl" rotWithShape="0">
              <a:srgbClr val="333333">
                <a:alpha val="65000"/>
              </a:srgbClr>
            </a:outerShdw>
          </a:effectLst>
        </p:spPr>
      </p:pic>
      <p:pic>
        <p:nvPicPr>
          <p:cNvPr id="13" name="Picture 12"/>
          <p:cNvPicPr>
            <a:picLocks/>
          </p:cNvPicPr>
          <p:nvPr/>
        </p:nvPicPr>
        <p:blipFill>
          <a:blip r:embed="rId5"/>
          <a:stretch>
            <a:fillRect/>
          </a:stretch>
        </p:blipFill>
        <p:spPr>
          <a:xfrm>
            <a:off x="9093891" y="2544310"/>
            <a:ext cx="2620226" cy="3427763"/>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254985" y="2041198"/>
            <a:ext cx="2620226" cy="369332"/>
          </a:xfrm>
          <a:prstGeom prst="rect">
            <a:avLst/>
          </a:prstGeom>
          <a:noFill/>
        </p:spPr>
        <p:txBody>
          <a:bodyPr wrap="square" rtlCol="0">
            <a:spAutoFit/>
          </a:bodyPr>
          <a:lstStyle/>
          <a:p>
            <a:pPr algn="ctr"/>
            <a:r>
              <a:rPr lang="en-US" dirty="0"/>
              <a:t>Contour Layer</a:t>
            </a:r>
          </a:p>
        </p:txBody>
      </p:sp>
      <p:sp>
        <p:nvSpPr>
          <p:cNvPr id="16" name="TextBox 15"/>
          <p:cNvSpPr txBox="1"/>
          <p:nvPr/>
        </p:nvSpPr>
        <p:spPr>
          <a:xfrm>
            <a:off x="3205625" y="2038877"/>
            <a:ext cx="2608476" cy="369332"/>
          </a:xfrm>
          <a:prstGeom prst="rect">
            <a:avLst/>
          </a:prstGeom>
          <a:noFill/>
        </p:spPr>
        <p:txBody>
          <a:bodyPr wrap="square" rtlCol="0">
            <a:spAutoFit/>
          </a:bodyPr>
          <a:lstStyle/>
          <a:p>
            <a:pPr algn="ctr"/>
            <a:r>
              <a:rPr lang="en-US" dirty="0"/>
              <a:t>Basin Average Layer</a:t>
            </a:r>
          </a:p>
        </p:txBody>
      </p:sp>
      <p:sp>
        <p:nvSpPr>
          <p:cNvPr id="17" name="TextBox 16"/>
          <p:cNvSpPr txBox="1"/>
          <p:nvPr/>
        </p:nvSpPr>
        <p:spPr>
          <a:xfrm>
            <a:off x="6096000" y="2038877"/>
            <a:ext cx="2668109" cy="369332"/>
          </a:xfrm>
          <a:prstGeom prst="rect">
            <a:avLst/>
          </a:prstGeom>
          <a:noFill/>
        </p:spPr>
        <p:txBody>
          <a:bodyPr wrap="square" rtlCol="0">
            <a:spAutoFit/>
          </a:bodyPr>
          <a:lstStyle/>
          <a:p>
            <a:pPr algn="ctr"/>
            <a:r>
              <a:rPr lang="en-US" dirty="0"/>
              <a:t>TIN Layer</a:t>
            </a:r>
          </a:p>
        </p:txBody>
      </p:sp>
      <p:sp>
        <p:nvSpPr>
          <p:cNvPr id="18" name="TextBox 17"/>
          <p:cNvSpPr txBox="1"/>
          <p:nvPr/>
        </p:nvSpPr>
        <p:spPr>
          <a:xfrm>
            <a:off x="9093891" y="2038877"/>
            <a:ext cx="2620226" cy="369332"/>
          </a:xfrm>
          <a:prstGeom prst="rect">
            <a:avLst/>
          </a:prstGeom>
          <a:noFill/>
        </p:spPr>
        <p:txBody>
          <a:bodyPr wrap="square" rtlCol="0">
            <a:spAutoFit/>
          </a:bodyPr>
          <a:lstStyle/>
          <a:p>
            <a:pPr algn="ctr"/>
            <a:r>
              <a:rPr lang="en-US" dirty="0"/>
              <a:t>Web Map Layer</a:t>
            </a:r>
          </a:p>
        </p:txBody>
      </p:sp>
      <p:pic>
        <p:nvPicPr>
          <p:cNvPr id="19" name="Picture 18"/>
          <p:cNvPicPr>
            <a:picLocks noChangeAspect="1"/>
          </p:cNvPicPr>
          <p:nvPr/>
        </p:nvPicPr>
        <p:blipFill>
          <a:blip r:embed="rId6"/>
          <a:stretch>
            <a:fillRect/>
          </a:stretch>
        </p:blipFill>
        <p:spPr>
          <a:xfrm>
            <a:off x="10200747" y="70204"/>
            <a:ext cx="1853911" cy="16040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44319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HEC-</a:t>
            </a:r>
            <a:r>
              <a:rPr lang="en-US" err="1"/>
              <a:t>MetVue</a:t>
            </a:r>
            <a:r>
              <a:rPr lang="en-US"/>
              <a:t> File &amp; Data Management</a:t>
            </a:r>
          </a:p>
        </p:txBody>
      </p:sp>
      <p:pic>
        <p:nvPicPr>
          <p:cNvPr id="7" name="Picture 6"/>
          <p:cNvPicPr>
            <a:picLocks noChangeAspect="1"/>
          </p:cNvPicPr>
          <p:nvPr/>
        </p:nvPicPr>
        <p:blipFill rotWithShape="1">
          <a:blip r:embed="rId2"/>
          <a:srcRect b="57770"/>
          <a:stretch/>
        </p:blipFill>
        <p:spPr>
          <a:xfrm>
            <a:off x="1719786" y="1765673"/>
            <a:ext cx="2685714" cy="2027021"/>
          </a:xfrm>
          <a:prstGeom prst="rect">
            <a:avLst/>
          </a:prstGeom>
        </p:spPr>
      </p:pic>
      <p:sp>
        <p:nvSpPr>
          <p:cNvPr id="4" name="Content Placeholder 3"/>
          <p:cNvSpPr>
            <a:spLocks noGrp="1"/>
          </p:cNvSpPr>
          <p:nvPr>
            <p:ph sz="half" idx="2"/>
          </p:nvPr>
        </p:nvSpPr>
        <p:spPr>
          <a:xfrm>
            <a:off x="5129110" y="1528006"/>
            <a:ext cx="6022594" cy="3886200"/>
          </a:xfrm>
        </p:spPr>
        <p:txBody>
          <a:bodyPr>
            <a:normAutofit/>
          </a:bodyPr>
          <a:lstStyle/>
          <a:p>
            <a:pPr marL="285750" indent="-285750">
              <a:buFont typeface="Wingdings" panose="05000000000000000000" pitchFamily="2" charset="2"/>
              <a:buChar char="Ø"/>
            </a:pPr>
            <a:r>
              <a:rPr lang="en-US" sz="1800" dirty="0"/>
              <a:t>A Project File (*.</a:t>
            </a:r>
            <a:r>
              <a:rPr lang="en-US" sz="1800" dirty="0" err="1"/>
              <a:t>metvue</a:t>
            </a:r>
            <a:r>
              <a:rPr lang="en-US" sz="1800" dirty="0"/>
              <a:t>) is in XML format and contains project configuration and settings information</a:t>
            </a:r>
          </a:p>
          <a:p>
            <a:endParaRPr lang="en-US" sz="1800" dirty="0"/>
          </a:p>
          <a:p>
            <a:pPr marL="285750" indent="-285750">
              <a:buFont typeface="Wingdings" panose="05000000000000000000" pitchFamily="2" charset="2"/>
              <a:buChar char="Ø"/>
            </a:pPr>
            <a:r>
              <a:rPr lang="en-US" sz="1800" dirty="0"/>
              <a:t>A Session is the work area for the user to organize work units (Map Windows)</a:t>
            </a:r>
          </a:p>
          <a:p>
            <a:endParaRPr lang="en-US" sz="1800" dirty="0"/>
          </a:p>
          <a:p>
            <a:pPr marL="285750" indent="-285750">
              <a:buFont typeface="Wingdings" panose="05000000000000000000" pitchFamily="2" charset="2"/>
              <a:buChar char="Ø"/>
            </a:pPr>
            <a:r>
              <a:rPr lang="en-US" sz="1800" dirty="0"/>
              <a:t>A Map Window is the work unit that contains the information the user views and edits</a:t>
            </a:r>
          </a:p>
        </p:txBody>
      </p:sp>
      <p:sp>
        <p:nvSpPr>
          <p:cNvPr id="12" name="Freeform 11"/>
          <p:cNvSpPr/>
          <p:nvPr/>
        </p:nvSpPr>
        <p:spPr>
          <a:xfrm>
            <a:off x="3525255" y="1540044"/>
            <a:ext cx="1603856" cy="451933"/>
          </a:xfrm>
          <a:custGeom>
            <a:avLst/>
            <a:gdLst>
              <a:gd name="connsiteX0" fmla="*/ 0 w 1850065"/>
              <a:gd name="connsiteY0" fmla="*/ 550887 h 550887"/>
              <a:gd name="connsiteX1" fmla="*/ 861237 w 1850065"/>
              <a:gd name="connsiteY1" fmla="*/ 19259 h 550887"/>
              <a:gd name="connsiteX2" fmla="*/ 1850065 w 1850065"/>
              <a:gd name="connsiteY2" fmla="*/ 168115 h 550887"/>
              <a:gd name="connsiteX0" fmla="*/ 0 w 1850065"/>
              <a:gd name="connsiteY0" fmla="*/ 443385 h 443385"/>
              <a:gd name="connsiteX1" fmla="*/ 776176 w 1850065"/>
              <a:gd name="connsiteY1" fmla="*/ 71245 h 443385"/>
              <a:gd name="connsiteX2" fmla="*/ 1850065 w 1850065"/>
              <a:gd name="connsiteY2" fmla="*/ 60613 h 443385"/>
            </a:gdLst>
            <a:ahLst/>
            <a:cxnLst>
              <a:cxn ang="0">
                <a:pos x="connsiteX0" y="connsiteY0"/>
              </a:cxn>
              <a:cxn ang="0">
                <a:pos x="connsiteX1" y="connsiteY1"/>
              </a:cxn>
              <a:cxn ang="0">
                <a:pos x="connsiteX2" y="connsiteY2"/>
              </a:cxn>
            </a:cxnLst>
            <a:rect l="l" t="t" r="r" b="b"/>
            <a:pathLst>
              <a:path w="1850065" h="443385">
                <a:moveTo>
                  <a:pt x="0" y="443385"/>
                </a:moveTo>
                <a:cubicBezTo>
                  <a:pt x="276446" y="209468"/>
                  <a:pt x="467832" y="135040"/>
                  <a:pt x="776176" y="71245"/>
                </a:cubicBezTo>
                <a:cubicBezTo>
                  <a:pt x="1084520" y="7450"/>
                  <a:pt x="1509823" y="-45713"/>
                  <a:pt x="1850065" y="60613"/>
                </a:cubicBezTo>
              </a:path>
            </a:pathLst>
          </a:custGeom>
          <a:noFill/>
          <a:ln>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802835" y="2299504"/>
            <a:ext cx="2326275" cy="225627"/>
          </a:xfrm>
          <a:custGeom>
            <a:avLst/>
            <a:gdLst>
              <a:gd name="connsiteX0" fmla="*/ 0 w 1850065"/>
              <a:gd name="connsiteY0" fmla="*/ 550887 h 550887"/>
              <a:gd name="connsiteX1" fmla="*/ 861237 w 1850065"/>
              <a:gd name="connsiteY1" fmla="*/ 19259 h 550887"/>
              <a:gd name="connsiteX2" fmla="*/ 1850065 w 1850065"/>
              <a:gd name="connsiteY2" fmla="*/ 168115 h 550887"/>
              <a:gd name="connsiteX0" fmla="*/ 0 w 2432027"/>
              <a:gd name="connsiteY0" fmla="*/ 532213 h 627906"/>
              <a:gd name="connsiteX1" fmla="*/ 861237 w 2432027"/>
              <a:gd name="connsiteY1" fmla="*/ 585 h 627906"/>
              <a:gd name="connsiteX2" fmla="*/ 2432027 w 2432027"/>
              <a:gd name="connsiteY2" fmla="*/ 627906 h 627906"/>
              <a:gd name="connsiteX0" fmla="*/ 0 w 2248816"/>
              <a:gd name="connsiteY0" fmla="*/ 531697 h 563595"/>
              <a:gd name="connsiteX1" fmla="*/ 861237 w 2248816"/>
              <a:gd name="connsiteY1" fmla="*/ 69 h 563595"/>
              <a:gd name="connsiteX2" fmla="*/ 2248816 w 2248816"/>
              <a:gd name="connsiteY2" fmla="*/ 563595 h 563595"/>
              <a:gd name="connsiteX0" fmla="*/ 0 w 2248816"/>
              <a:gd name="connsiteY0" fmla="*/ 266280 h 298178"/>
              <a:gd name="connsiteX1" fmla="*/ 1076778 w 2248816"/>
              <a:gd name="connsiteY1" fmla="*/ 466 h 298178"/>
              <a:gd name="connsiteX2" fmla="*/ 2248816 w 2248816"/>
              <a:gd name="connsiteY2" fmla="*/ 298178 h 298178"/>
            </a:gdLst>
            <a:ahLst/>
            <a:cxnLst>
              <a:cxn ang="0">
                <a:pos x="connsiteX0" y="connsiteY0"/>
              </a:cxn>
              <a:cxn ang="0">
                <a:pos x="connsiteX1" y="connsiteY1"/>
              </a:cxn>
              <a:cxn ang="0">
                <a:pos x="connsiteX2" y="connsiteY2"/>
              </a:cxn>
            </a:cxnLst>
            <a:rect l="l" t="t" r="r" b="b"/>
            <a:pathLst>
              <a:path w="2248816" h="298178">
                <a:moveTo>
                  <a:pt x="0" y="266280"/>
                </a:moveTo>
                <a:cubicBezTo>
                  <a:pt x="276446" y="32363"/>
                  <a:pt x="701975" y="-4850"/>
                  <a:pt x="1076778" y="466"/>
                </a:cubicBezTo>
                <a:cubicBezTo>
                  <a:pt x="1451581" y="5782"/>
                  <a:pt x="1908574" y="191852"/>
                  <a:pt x="2248816" y="298178"/>
                </a:cubicBezTo>
              </a:path>
            </a:pathLst>
          </a:custGeom>
          <a:noFill/>
          <a:ln>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2899145" y="3061914"/>
            <a:ext cx="2229964" cy="266989"/>
          </a:xfrm>
          <a:custGeom>
            <a:avLst/>
            <a:gdLst>
              <a:gd name="connsiteX0" fmla="*/ 0 w 1850065"/>
              <a:gd name="connsiteY0" fmla="*/ 550887 h 550887"/>
              <a:gd name="connsiteX1" fmla="*/ 861237 w 1850065"/>
              <a:gd name="connsiteY1" fmla="*/ 19259 h 550887"/>
              <a:gd name="connsiteX2" fmla="*/ 1850065 w 1850065"/>
              <a:gd name="connsiteY2" fmla="*/ 168115 h 550887"/>
              <a:gd name="connsiteX0" fmla="*/ 0 w 2275367"/>
              <a:gd name="connsiteY0" fmla="*/ 545459 h 1098352"/>
              <a:gd name="connsiteX1" fmla="*/ 861237 w 2275367"/>
              <a:gd name="connsiteY1" fmla="*/ 13831 h 1098352"/>
              <a:gd name="connsiteX2" fmla="*/ 2275367 w 2275367"/>
              <a:gd name="connsiteY2" fmla="*/ 1098352 h 1098352"/>
              <a:gd name="connsiteX0" fmla="*/ 0 w 2275367"/>
              <a:gd name="connsiteY0" fmla="*/ 91028 h 643921"/>
              <a:gd name="connsiteX1" fmla="*/ 1233377 w 2275367"/>
              <a:gd name="connsiteY1" fmla="*/ 229251 h 643921"/>
              <a:gd name="connsiteX2" fmla="*/ 2275367 w 2275367"/>
              <a:gd name="connsiteY2" fmla="*/ 643921 h 643921"/>
              <a:gd name="connsiteX0" fmla="*/ 0 w 2211572"/>
              <a:gd name="connsiteY0" fmla="*/ 84502 h 679925"/>
              <a:gd name="connsiteX1" fmla="*/ 1169582 w 2211572"/>
              <a:gd name="connsiteY1" fmla="*/ 265255 h 679925"/>
              <a:gd name="connsiteX2" fmla="*/ 2211572 w 2211572"/>
              <a:gd name="connsiteY2" fmla="*/ 679925 h 679925"/>
              <a:gd name="connsiteX0" fmla="*/ 0 w 2211572"/>
              <a:gd name="connsiteY0" fmla="*/ 27477 h 622900"/>
              <a:gd name="connsiteX1" fmla="*/ 1169582 w 2211572"/>
              <a:gd name="connsiteY1" fmla="*/ 208230 h 622900"/>
              <a:gd name="connsiteX2" fmla="*/ 2211572 w 2211572"/>
              <a:gd name="connsiteY2" fmla="*/ 622900 h 622900"/>
              <a:gd name="connsiteX0" fmla="*/ 0 w 2222205"/>
              <a:gd name="connsiteY0" fmla="*/ 29508 h 603666"/>
              <a:gd name="connsiteX1" fmla="*/ 1180215 w 2222205"/>
              <a:gd name="connsiteY1" fmla="*/ 188996 h 603666"/>
              <a:gd name="connsiteX2" fmla="*/ 2222205 w 2222205"/>
              <a:gd name="connsiteY2" fmla="*/ 603666 h 603666"/>
            </a:gdLst>
            <a:ahLst/>
            <a:cxnLst>
              <a:cxn ang="0">
                <a:pos x="connsiteX0" y="connsiteY0"/>
              </a:cxn>
              <a:cxn ang="0">
                <a:pos x="connsiteX1" y="connsiteY1"/>
              </a:cxn>
              <a:cxn ang="0">
                <a:pos x="connsiteX2" y="connsiteY2"/>
              </a:cxn>
            </a:cxnLst>
            <a:rect l="l" t="t" r="r" b="b"/>
            <a:pathLst>
              <a:path w="2222205" h="603666">
                <a:moveTo>
                  <a:pt x="0" y="29508"/>
                </a:moveTo>
                <a:cubicBezTo>
                  <a:pt x="425302" y="-66186"/>
                  <a:pt x="809848" y="93303"/>
                  <a:pt x="1180215" y="188996"/>
                </a:cubicBezTo>
                <a:cubicBezTo>
                  <a:pt x="1550582" y="284689"/>
                  <a:pt x="1881963" y="497340"/>
                  <a:pt x="2222205" y="603666"/>
                </a:cubicBezTo>
              </a:path>
            </a:pathLst>
          </a:custGeom>
          <a:noFill/>
          <a:ln>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B714E084-257F-6EA8-FE75-2D3FEDAD006F}"/>
              </a:ext>
            </a:extLst>
          </p:cNvPr>
          <p:cNvGrpSpPr/>
          <p:nvPr/>
        </p:nvGrpSpPr>
        <p:grpSpPr>
          <a:xfrm>
            <a:off x="6138360" y="3950589"/>
            <a:ext cx="4004093" cy="2646642"/>
            <a:chOff x="628860" y="3984854"/>
            <a:chExt cx="4004093" cy="2646642"/>
          </a:xfrm>
        </p:grpSpPr>
        <p:grpSp>
          <p:nvGrpSpPr>
            <p:cNvPr id="5" name="Group 4">
              <a:extLst>
                <a:ext uri="{FF2B5EF4-FFF2-40B4-BE49-F238E27FC236}">
                  <a16:creationId xmlns:a16="http://schemas.microsoft.com/office/drawing/2014/main" id="{E2C90C08-D1A1-315F-4D1B-3559ED9528B0}"/>
                </a:ext>
              </a:extLst>
            </p:cNvPr>
            <p:cNvGrpSpPr/>
            <p:nvPr/>
          </p:nvGrpSpPr>
          <p:grpSpPr>
            <a:xfrm>
              <a:off x="628860" y="4292381"/>
              <a:ext cx="4004093" cy="2339115"/>
              <a:chOff x="682207" y="4239885"/>
              <a:chExt cx="4004093" cy="2339115"/>
            </a:xfrm>
          </p:grpSpPr>
          <p:pic>
            <p:nvPicPr>
              <p:cNvPr id="16" name="Picture 15">
                <a:extLst>
                  <a:ext uri="{FF2B5EF4-FFF2-40B4-BE49-F238E27FC236}">
                    <a16:creationId xmlns:a16="http://schemas.microsoft.com/office/drawing/2014/main" id="{62431A5A-BE1E-AF44-1899-F69C7E876283}"/>
                  </a:ext>
                </a:extLst>
              </p:cNvPr>
              <p:cNvPicPr>
                <a:picLocks noChangeAspect="1"/>
              </p:cNvPicPr>
              <p:nvPr/>
            </p:nvPicPr>
            <p:blipFill rotWithShape="1">
              <a:blip r:embed="rId3"/>
              <a:srcRect l="14908" t="19095" r="9912" b="21731"/>
              <a:stretch/>
            </p:blipFill>
            <p:spPr>
              <a:xfrm>
                <a:off x="703846" y="4449411"/>
                <a:ext cx="3982454" cy="2129589"/>
              </a:xfrm>
              <a:prstGeom prst="rect">
                <a:avLst/>
              </a:prstGeom>
              <a:ln>
                <a:solidFill>
                  <a:srgbClr val="53548A">
                    <a:shade val="50000"/>
                  </a:srgbClr>
                </a:solidFill>
              </a:ln>
            </p:spPr>
          </p:pic>
          <p:pic>
            <p:nvPicPr>
              <p:cNvPr id="17" name="Picture 16">
                <a:extLst>
                  <a:ext uri="{FF2B5EF4-FFF2-40B4-BE49-F238E27FC236}">
                    <a16:creationId xmlns:a16="http://schemas.microsoft.com/office/drawing/2014/main" id="{E36819C8-BA4B-E745-2544-EED359187748}"/>
                  </a:ext>
                </a:extLst>
              </p:cNvPr>
              <p:cNvPicPr>
                <a:picLocks noChangeAspect="1"/>
              </p:cNvPicPr>
              <p:nvPr/>
            </p:nvPicPr>
            <p:blipFill>
              <a:blip r:embed="rId4"/>
              <a:stretch>
                <a:fillRect/>
              </a:stretch>
            </p:blipFill>
            <p:spPr>
              <a:xfrm>
                <a:off x="682207" y="4239885"/>
                <a:ext cx="2638095" cy="200000"/>
              </a:xfrm>
              <a:prstGeom prst="rect">
                <a:avLst/>
              </a:prstGeom>
            </p:spPr>
          </p:pic>
        </p:grpSp>
        <p:sp>
          <p:nvSpPr>
            <p:cNvPr id="6" name="TextBox 5">
              <a:extLst>
                <a:ext uri="{FF2B5EF4-FFF2-40B4-BE49-F238E27FC236}">
                  <a16:creationId xmlns:a16="http://schemas.microsoft.com/office/drawing/2014/main" id="{683488BF-1E13-859A-8704-E882BD0F6729}"/>
                </a:ext>
              </a:extLst>
            </p:cNvPr>
            <p:cNvSpPr txBox="1"/>
            <p:nvPr/>
          </p:nvSpPr>
          <p:spPr>
            <a:xfrm>
              <a:off x="650499" y="4008435"/>
              <a:ext cx="83805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C00000"/>
                  </a:solidFill>
                  <a:effectLst/>
                  <a:uLnTx/>
                  <a:uFillTx/>
                  <a:latin typeface="Tw Cen MT"/>
                </a:rPr>
                <a:t>Session</a:t>
              </a:r>
            </a:p>
          </p:txBody>
        </p:sp>
        <p:sp>
          <p:nvSpPr>
            <p:cNvPr id="10" name="TextBox 9">
              <a:extLst>
                <a:ext uri="{FF2B5EF4-FFF2-40B4-BE49-F238E27FC236}">
                  <a16:creationId xmlns:a16="http://schemas.microsoft.com/office/drawing/2014/main" id="{B9498DDC-CB32-CF4E-E352-F8A490334447}"/>
                </a:ext>
              </a:extLst>
            </p:cNvPr>
            <p:cNvSpPr txBox="1"/>
            <p:nvPr/>
          </p:nvSpPr>
          <p:spPr>
            <a:xfrm>
              <a:off x="1740943" y="3984854"/>
              <a:ext cx="83805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C00000"/>
                  </a:solidFill>
                  <a:effectLst/>
                  <a:uLnTx/>
                  <a:uFillTx/>
                  <a:latin typeface="Tw Cen MT"/>
                </a:rPr>
                <a:t>Session</a:t>
              </a:r>
            </a:p>
          </p:txBody>
        </p:sp>
        <p:sp>
          <p:nvSpPr>
            <p:cNvPr id="15" name="TextBox 14">
              <a:extLst>
                <a:ext uri="{FF2B5EF4-FFF2-40B4-BE49-F238E27FC236}">
                  <a16:creationId xmlns:a16="http://schemas.microsoft.com/office/drawing/2014/main" id="{6C3443F0-61B8-9805-B4BC-7E04BBD46482}"/>
                </a:ext>
              </a:extLst>
            </p:cNvPr>
            <p:cNvSpPr txBox="1"/>
            <p:nvPr/>
          </p:nvSpPr>
          <p:spPr>
            <a:xfrm>
              <a:off x="3112953" y="5944154"/>
              <a:ext cx="14562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Map Window</a:t>
              </a:r>
            </a:p>
          </p:txBody>
        </p:sp>
      </p:grpSp>
    </p:spTree>
    <p:extLst>
      <p:ext uri="{BB962C8B-B14F-4D97-AF65-F5344CB8AC3E}">
        <p14:creationId xmlns:p14="http://schemas.microsoft.com/office/powerpoint/2010/main" val="2870514778"/>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pPr algn="ctr"/>
            <a:r>
              <a:rPr lang="en-US" dirty="0"/>
              <a:t>HEC-</a:t>
            </a:r>
            <a:r>
              <a:rPr lang="en-US" dirty="0" err="1"/>
              <a:t>MetVue</a:t>
            </a:r>
            <a:r>
              <a:rPr lang="en-US" dirty="0"/>
              <a:t> Key Features Orientation</a:t>
            </a:r>
          </a:p>
        </p:txBody>
      </p:sp>
    </p:spTree>
    <p:extLst>
      <p:ext uri="{BB962C8B-B14F-4D97-AF65-F5344CB8AC3E}">
        <p14:creationId xmlns:p14="http://schemas.microsoft.com/office/powerpoint/2010/main" val="4190642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a:t>HEC-</a:t>
            </a:r>
            <a:r>
              <a:rPr lang="en-US" err="1"/>
              <a:t>MetVue</a:t>
            </a:r>
            <a:r>
              <a:rPr lang="en-US"/>
              <a:t> Temporal Aggregation</a:t>
            </a:r>
          </a:p>
        </p:txBody>
      </p:sp>
      <p:pic>
        <p:nvPicPr>
          <p:cNvPr id="14" name="Picture 13">
            <a:extLst>
              <a:ext uri="{FF2B5EF4-FFF2-40B4-BE49-F238E27FC236}">
                <a16:creationId xmlns:a16="http://schemas.microsoft.com/office/drawing/2014/main" id="{50F586B6-8999-E13B-0484-C75602AD595A}"/>
              </a:ext>
            </a:extLst>
          </p:cNvPr>
          <p:cNvPicPr>
            <a:picLocks noChangeAspect="1"/>
          </p:cNvPicPr>
          <p:nvPr/>
        </p:nvPicPr>
        <p:blipFill>
          <a:blip r:embed="rId2"/>
          <a:stretch>
            <a:fillRect/>
          </a:stretch>
        </p:blipFill>
        <p:spPr>
          <a:xfrm>
            <a:off x="1097923" y="3112369"/>
            <a:ext cx="2828572" cy="1850000"/>
          </a:xfrm>
          <a:prstGeom prst="rect">
            <a:avLst/>
          </a:prstGeom>
          <a:scene3d>
            <a:camera prst="orthographicFront">
              <a:rot lat="1078935" lon="17855877" rev="521150"/>
            </a:camera>
            <a:lightRig rig="threePt" dir="t"/>
          </a:scene3d>
        </p:spPr>
      </p:pic>
      <p:pic>
        <p:nvPicPr>
          <p:cNvPr id="15" name="Picture 14">
            <a:extLst>
              <a:ext uri="{FF2B5EF4-FFF2-40B4-BE49-F238E27FC236}">
                <a16:creationId xmlns:a16="http://schemas.microsoft.com/office/drawing/2014/main" id="{38F885A3-75D1-DA7D-128B-A6D4AA565C86}"/>
              </a:ext>
            </a:extLst>
          </p:cNvPr>
          <p:cNvPicPr>
            <a:picLocks noChangeAspect="1"/>
          </p:cNvPicPr>
          <p:nvPr/>
        </p:nvPicPr>
        <p:blipFill>
          <a:blip r:embed="rId3"/>
          <a:stretch>
            <a:fillRect/>
          </a:stretch>
        </p:blipFill>
        <p:spPr>
          <a:xfrm>
            <a:off x="1915659" y="3107018"/>
            <a:ext cx="2828572" cy="1850000"/>
          </a:xfrm>
          <a:prstGeom prst="rect">
            <a:avLst/>
          </a:prstGeom>
          <a:scene3d>
            <a:camera prst="orthographicFront">
              <a:rot lat="1078935" lon="17855877" rev="521150"/>
            </a:camera>
            <a:lightRig rig="threePt" dir="t"/>
          </a:scene3d>
        </p:spPr>
      </p:pic>
      <p:pic>
        <p:nvPicPr>
          <p:cNvPr id="16" name="Picture 15">
            <a:extLst>
              <a:ext uri="{FF2B5EF4-FFF2-40B4-BE49-F238E27FC236}">
                <a16:creationId xmlns:a16="http://schemas.microsoft.com/office/drawing/2014/main" id="{91E3FE8F-81D8-8FAA-73BF-CD0FAD772D55}"/>
              </a:ext>
            </a:extLst>
          </p:cNvPr>
          <p:cNvPicPr>
            <a:picLocks noChangeAspect="1"/>
          </p:cNvPicPr>
          <p:nvPr/>
        </p:nvPicPr>
        <p:blipFill>
          <a:blip r:embed="rId4"/>
          <a:stretch>
            <a:fillRect/>
          </a:stretch>
        </p:blipFill>
        <p:spPr>
          <a:xfrm>
            <a:off x="2723110" y="3101668"/>
            <a:ext cx="2828572" cy="1850000"/>
          </a:xfrm>
          <a:prstGeom prst="rect">
            <a:avLst/>
          </a:prstGeom>
          <a:scene3d>
            <a:camera prst="orthographicFront">
              <a:rot lat="1078935" lon="17855877" rev="521150"/>
            </a:camera>
            <a:lightRig rig="threePt" dir="t"/>
          </a:scene3d>
        </p:spPr>
      </p:pic>
      <p:pic>
        <p:nvPicPr>
          <p:cNvPr id="17" name="Picture 16">
            <a:extLst>
              <a:ext uri="{FF2B5EF4-FFF2-40B4-BE49-F238E27FC236}">
                <a16:creationId xmlns:a16="http://schemas.microsoft.com/office/drawing/2014/main" id="{2ACA563A-1747-B20A-7A9F-7C00DE92B9BA}"/>
              </a:ext>
            </a:extLst>
          </p:cNvPr>
          <p:cNvPicPr>
            <a:picLocks noChangeAspect="1"/>
          </p:cNvPicPr>
          <p:nvPr/>
        </p:nvPicPr>
        <p:blipFill>
          <a:blip r:embed="rId5"/>
          <a:stretch>
            <a:fillRect/>
          </a:stretch>
        </p:blipFill>
        <p:spPr>
          <a:xfrm>
            <a:off x="3522565" y="3106647"/>
            <a:ext cx="2828572" cy="1850000"/>
          </a:xfrm>
          <a:prstGeom prst="rect">
            <a:avLst/>
          </a:prstGeom>
          <a:scene3d>
            <a:camera prst="orthographicFront">
              <a:rot lat="1078935" lon="17855877" rev="521150"/>
            </a:camera>
            <a:lightRig rig="threePt" dir="t"/>
          </a:scene3d>
        </p:spPr>
      </p:pic>
      <p:pic>
        <p:nvPicPr>
          <p:cNvPr id="18" name="Picture 17">
            <a:extLst>
              <a:ext uri="{FF2B5EF4-FFF2-40B4-BE49-F238E27FC236}">
                <a16:creationId xmlns:a16="http://schemas.microsoft.com/office/drawing/2014/main" id="{BD61F2B6-538F-4FF3-AC48-903098F7DE5D}"/>
              </a:ext>
            </a:extLst>
          </p:cNvPr>
          <p:cNvPicPr>
            <a:picLocks noChangeAspect="1"/>
          </p:cNvPicPr>
          <p:nvPr/>
        </p:nvPicPr>
        <p:blipFill>
          <a:blip r:embed="rId6"/>
          <a:stretch>
            <a:fillRect/>
          </a:stretch>
        </p:blipFill>
        <p:spPr>
          <a:xfrm>
            <a:off x="4895078" y="3116977"/>
            <a:ext cx="2828572" cy="1850000"/>
          </a:xfrm>
          <a:prstGeom prst="rect">
            <a:avLst/>
          </a:prstGeom>
          <a:scene3d>
            <a:camera prst="orthographicFront">
              <a:rot lat="1078935" lon="17855877" rev="521150"/>
            </a:camera>
            <a:lightRig rig="threePt" dir="t"/>
          </a:scene3d>
        </p:spPr>
      </p:pic>
      <p:pic>
        <p:nvPicPr>
          <p:cNvPr id="19" name="Picture 18">
            <a:extLst>
              <a:ext uri="{FF2B5EF4-FFF2-40B4-BE49-F238E27FC236}">
                <a16:creationId xmlns:a16="http://schemas.microsoft.com/office/drawing/2014/main" id="{01567C60-2BD2-7839-7EED-A57C6C929FBD}"/>
              </a:ext>
            </a:extLst>
          </p:cNvPr>
          <p:cNvPicPr>
            <a:picLocks noChangeAspect="1"/>
          </p:cNvPicPr>
          <p:nvPr/>
        </p:nvPicPr>
        <p:blipFill>
          <a:blip r:embed="rId7"/>
          <a:stretch>
            <a:fillRect/>
          </a:stretch>
        </p:blipFill>
        <p:spPr>
          <a:xfrm>
            <a:off x="5713937" y="3117246"/>
            <a:ext cx="2828572" cy="1850000"/>
          </a:xfrm>
          <a:prstGeom prst="rect">
            <a:avLst/>
          </a:prstGeom>
          <a:scene3d>
            <a:camera prst="orthographicFront">
              <a:rot lat="1078935" lon="17855877" rev="521150"/>
            </a:camera>
            <a:lightRig rig="threePt" dir="t"/>
          </a:scene3d>
        </p:spPr>
      </p:pic>
      <p:pic>
        <p:nvPicPr>
          <p:cNvPr id="20" name="Picture 19">
            <a:extLst>
              <a:ext uri="{FF2B5EF4-FFF2-40B4-BE49-F238E27FC236}">
                <a16:creationId xmlns:a16="http://schemas.microsoft.com/office/drawing/2014/main" id="{0ECE1255-F50D-0105-D17E-B926217423C1}"/>
              </a:ext>
            </a:extLst>
          </p:cNvPr>
          <p:cNvPicPr>
            <a:picLocks noChangeAspect="1"/>
          </p:cNvPicPr>
          <p:nvPr/>
        </p:nvPicPr>
        <p:blipFill>
          <a:blip r:embed="rId8"/>
          <a:stretch>
            <a:fillRect/>
          </a:stretch>
        </p:blipFill>
        <p:spPr>
          <a:xfrm>
            <a:off x="7891111" y="3119870"/>
            <a:ext cx="2828572" cy="1850000"/>
          </a:xfrm>
          <a:prstGeom prst="rect">
            <a:avLst/>
          </a:prstGeom>
          <a:scene3d>
            <a:camera prst="orthographicFront">
              <a:rot lat="1078935" lon="17855877" rev="521150"/>
            </a:camera>
            <a:lightRig rig="threePt" dir="t"/>
          </a:scene3d>
        </p:spPr>
      </p:pic>
      <p:sp>
        <p:nvSpPr>
          <p:cNvPr id="21" name="Notched Right Arrow 9">
            <a:extLst>
              <a:ext uri="{FF2B5EF4-FFF2-40B4-BE49-F238E27FC236}">
                <a16:creationId xmlns:a16="http://schemas.microsoft.com/office/drawing/2014/main" id="{09D32D09-D268-2A63-C6B4-AAD953908595}"/>
              </a:ext>
            </a:extLst>
          </p:cNvPr>
          <p:cNvSpPr/>
          <p:nvPr/>
        </p:nvSpPr>
        <p:spPr>
          <a:xfrm>
            <a:off x="7723650" y="4165656"/>
            <a:ext cx="732497" cy="303028"/>
          </a:xfrm>
          <a:prstGeom prst="notchedRightArrow">
            <a:avLst/>
          </a:prstGeom>
          <a:solidFill>
            <a:srgbClr val="53548A"/>
          </a:solidFill>
          <a:ln w="19050" cap="flat" cmpd="sng" algn="ctr">
            <a:solidFill>
              <a:srgbClr val="53548A">
                <a:shade val="50000"/>
              </a:srgb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Tw Cen MT"/>
              <a:ea typeface="+mn-ea"/>
              <a:cs typeface="+mn-cs"/>
            </a:endParaRPr>
          </a:p>
        </p:txBody>
      </p:sp>
      <p:sp>
        <p:nvSpPr>
          <p:cNvPr id="22" name="Wave 21">
            <a:extLst>
              <a:ext uri="{FF2B5EF4-FFF2-40B4-BE49-F238E27FC236}">
                <a16:creationId xmlns:a16="http://schemas.microsoft.com/office/drawing/2014/main" id="{14588726-2FDA-648B-F97B-2B0691EFD28C}"/>
              </a:ext>
            </a:extLst>
          </p:cNvPr>
          <p:cNvSpPr/>
          <p:nvPr/>
        </p:nvSpPr>
        <p:spPr>
          <a:xfrm>
            <a:off x="5046527" y="5170433"/>
            <a:ext cx="583123" cy="159488"/>
          </a:xfrm>
          <a:prstGeom prst="wave">
            <a:avLst/>
          </a:prstGeom>
          <a:solidFill>
            <a:srgbClr val="53548A"/>
          </a:solidFill>
          <a:ln w="19050" cap="flat" cmpd="sng" algn="ctr">
            <a:solidFill>
              <a:srgbClr val="53548A">
                <a:shade val="50000"/>
              </a:srgb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Tw Cen MT"/>
              <a:ea typeface="+mn-ea"/>
              <a:cs typeface="+mn-cs"/>
            </a:endParaRPr>
          </a:p>
        </p:txBody>
      </p:sp>
      <p:sp>
        <p:nvSpPr>
          <p:cNvPr id="23" name="TextBox 22">
            <a:extLst>
              <a:ext uri="{FF2B5EF4-FFF2-40B4-BE49-F238E27FC236}">
                <a16:creationId xmlns:a16="http://schemas.microsoft.com/office/drawing/2014/main" id="{0417250B-1D75-4134-5FF7-B881F1684035}"/>
              </a:ext>
            </a:extLst>
          </p:cNvPr>
          <p:cNvSpPr txBox="1"/>
          <p:nvPr/>
        </p:nvSpPr>
        <p:spPr>
          <a:xfrm>
            <a:off x="2723111" y="2044461"/>
            <a:ext cx="4281693" cy="369332"/>
          </a:xfrm>
          <a:prstGeom prst="rect">
            <a:avLst/>
          </a:prstGeom>
          <a:noFill/>
        </p:spPr>
        <p:txBody>
          <a:bodyPr wrap="square" rtlCol="0">
            <a:spAutoFit/>
          </a:bodyPr>
          <a:lstStyle/>
          <a:p>
            <a:r>
              <a:rPr lang="en-US">
                <a:solidFill>
                  <a:prstClr val="black"/>
                </a:solidFill>
                <a:latin typeface="Tw Cen MT"/>
              </a:rPr>
              <a:t>Hourly Radar TINs for N-Hours of Duration</a:t>
            </a:r>
          </a:p>
        </p:txBody>
      </p:sp>
      <p:sp>
        <p:nvSpPr>
          <p:cNvPr id="24" name="TextBox 23">
            <a:extLst>
              <a:ext uri="{FF2B5EF4-FFF2-40B4-BE49-F238E27FC236}">
                <a16:creationId xmlns:a16="http://schemas.microsoft.com/office/drawing/2014/main" id="{137A3398-90F6-0203-A803-5B491C7C8098}"/>
              </a:ext>
            </a:extLst>
          </p:cNvPr>
          <p:cNvSpPr txBox="1"/>
          <p:nvPr/>
        </p:nvSpPr>
        <p:spPr>
          <a:xfrm>
            <a:off x="8089898" y="1946711"/>
            <a:ext cx="2145147" cy="646331"/>
          </a:xfrm>
          <a:prstGeom prst="rect">
            <a:avLst/>
          </a:prstGeom>
          <a:noFill/>
        </p:spPr>
        <p:txBody>
          <a:bodyPr wrap="square" rtlCol="0">
            <a:spAutoFit/>
          </a:bodyPr>
          <a:lstStyle/>
          <a:p>
            <a:r>
              <a:rPr lang="en-US">
                <a:solidFill>
                  <a:prstClr val="black"/>
                </a:solidFill>
                <a:latin typeface="Tw Cen MT"/>
              </a:rPr>
              <a:t>Aggregate TIN for the N-Hours Duration</a:t>
            </a:r>
          </a:p>
        </p:txBody>
      </p:sp>
    </p:spTree>
    <p:extLst>
      <p:ext uri="{BB962C8B-B14F-4D97-AF65-F5344CB8AC3E}">
        <p14:creationId xmlns:p14="http://schemas.microsoft.com/office/powerpoint/2010/main" val="4028295249"/>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27519</TotalTime>
  <Words>1026</Words>
  <Application>Microsoft Office PowerPoint</Application>
  <PresentationFormat>Widescreen</PresentationFormat>
  <Paragraphs>272</Paragraphs>
  <Slides>44</Slides>
  <Notes>5</Notes>
  <HiddenSlides>0</HiddenSlides>
  <MMClips>2</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44</vt:i4>
      </vt:variant>
    </vt:vector>
  </HeadingPairs>
  <TitlesOfParts>
    <vt:vector size="57" baseType="lpstr">
      <vt:lpstr>Arial</vt:lpstr>
      <vt:lpstr>Calibri</vt:lpstr>
      <vt:lpstr>Corbel</vt:lpstr>
      <vt:lpstr>Courier New</vt:lpstr>
      <vt:lpstr>Franklin Gothic Book</vt:lpstr>
      <vt:lpstr>Lucida Handwriting</vt:lpstr>
      <vt:lpstr>Tw Cen MT</vt:lpstr>
      <vt:lpstr>Wingdings</vt:lpstr>
      <vt:lpstr>Wingdings 2</vt:lpstr>
      <vt:lpstr>1_HEC</vt:lpstr>
      <vt:lpstr>2_IWR-HEC</vt:lpstr>
      <vt:lpstr>3_Army</vt:lpstr>
      <vt:lpstr>Visio</vt:lpstr>
      <vt:lpstr>HEC-MetVue overview</vt:lpstr>
      <vt:lpstr>Overview</vt:lpstr>
      <vt:lpstr>HEC-MetVue Program Interface</vt:lpstr>
      <vt:lpstr>HEC-METVUE Meteorological Visualization Utility Engine</vt:lpstr>
      <vt:lpstr>Map Panel Features</vt:lpstr>
      <vt:lpstr>Layer Visualization Options</vt:lpstr>
      <vt:lpstr>HEC-MetVue File &amp; Data Management</vt:lpstr>
      <vt:lpstr>HEC-MetVue Key Features Orientation</vt:lpstr>
      <vt:lpstr>HEC-MetVue Temporal Aggregation</vt:lpstr>
      <vt:lpstr>HEC-MetVue Basin Average Computation</vt:lpstr>
      <vt:lpstr>     Save Time Series</vt:lpstr>
      <vt:lpstr>     Save Modified Image as a Projection on a Grid</vt:lpstr>
      <vt:lpstr>HEC-MetVue Spatial Aggregation</vt:lpstr>
      <vt:lpstr>HEC-METVUE Analysis &amp; Manipulation</vt:lpstr>
      <vt:lpstr>Image Rotation</vt:lpstr>
      <vt:lpstr>DSS Grid Selection</vt:lpstr>
      <vt:lpstr>Sample PRISM Data </vt:lpstr>
      <vt:lpstr>Ad-hoc Polygon Clipping</vt:lpstr>
      <vt:lpstr>Time Zone Handling</vt:lpstr>
      <vt:lpstr>Dataset Meta Data</vt:lpstr>
      <vt:lpstr>Supported Meteorological Variables</vt:lpstr>
      <vt:lpstr>Supported Data Products</vt:lpstr>
      <vt:lpstr>Hec-MetVue Interactive and Automated  Data Processing</vt:lpstr>
      <vt:lpstr>Combined Dynamic Time Window/Animation</vt:lpstr>
      <vt:lpstr>Quality Control of Interpolated Precipitation Grids</vt:lpstr>
      <vt:lpstr>Image Translation</vt:lpstr>
      <vt:lpstr>Image Translation</vt:lpstr>
      <vt:lpstr>Basin Average Comparison Quantitative Forecast Precipitation (QPF)</vt:lpstr>
      <vt:lpstr>Ad Hoc Time Series Plotting</vt:lpstr>
      <vt:lpstr>MetInterp</vt:lpstr>
      <vt:lpstr>HEC-MetVue Command Line Operations</vt:lpstr>
      <vt:lpstr>District Daily Precipitation Reports Automated Processing of Real-Time Precipitation Basin Averages</vt:lpstr>
      <vt:lpstr>PowerPoint Presentation</vt:lpstr>
      <vt:lpstr>PowerPoint Presentation</vt:lpstr>
      <vt:lpstr>HEC-MetVue in CWMS</vt:lpstr>
      <vt:lpstr>HEC-MetVue in CWMS</vt:lpstr>
      <vt:lpstr>RTS-MetVue Model Alternative</vt:lpstr>
      <vt:lpstr>QPF Temporal Disaggregation</vt:lpstr>
      <vt:lpstr>MetVue Model Alternative Input settings</vt:lpstr>
      <vt:lpstr>MetVue Model Alternative Output settings</vt:lpstr>
      <vt:lpstr>CWMS RTS-MetVue Simulation</vt:lpstr>
      <vt:lpstr>Simulation Alternatives</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657</cp:revision>
  <dcterms:created xsi:type="dcterms:W3CDTF">2017-02-20T05:10:01Z</dcterms:created>
  <dcterms:modified xsi:type="dcterms:W3CDTF">2025-10-09T23:17:48Z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