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8" r:id="rId2"/>
  </p:sldMasterIdLst>
  <p:notesMasterIdLst>
    <p:notesMasterId r:id="rId30"/>
  </p:notesMasterIdLst>
  <p:sldIdLst>
    <p:sldId id="257" r:id="rId3"/>
    <p:sldId id="546" r:id="rId4"/>
    <p:sldId id="547" r:id="rId5"/>
    <p:sldId id="549" r:id="rId6"/>
    <p:sldId id="550" r:id="rId7"/>
    <p:sldId id="548" r:id="rId8"/>
    <p:sldId id="259" r:id="rId9"/>
    <p:sldId id="544" r:id="rId10"/>
    <p:sldId id="553" r:id="rId11"/>
    <p:sldId id="554" r:id="rId12"/>
    <p:sldId id="555" r:id="rId13"/>
    <p:sldId id="556" r:id="rId14"/>
    <p:sldId id="557" r:id="rId15"/>
    <p:sldId id="536" r:id="rId16"/>
    <p:sldId id="537" r:id="rId17"/>
    <p:sldId id="271" r:id="rId18"/>
    <p:sldId id="538" r:id="rId19"/>
    <p:sldId id="539" r:id="rId20"/>
    <p:sldId id="543" r:id="rId21"/>
    <p:sldId id="526" r:id="rId22"/>
    <p:sldId id="269" r:id="rId23"/>
    <p:sldId id="528" r:id="rId24"/>
    <p:sldId id="532" r:id="rId25"/>
    <p:sldId id="558" r:id="rId26"/>
    <p:sldId id="559" r:id="rId27"/>
    <p:sldId id="560" r:id="rId28"/>
    <p:sldId id="561"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1" autoAdjust="0"/>
    <p:restoredTop sz="74308" autoAdjust="0"/>
  </p:normalViewPr>
  <p:slideViewPr>
    <p:cSldViewPr snapToGrid="0">
      <p:cViewPr varScale="1">
        <p:scale>
          <a:sx n="92" d="100"/>
          <a:sy n="92" d="100"/>
        </p:scale>
        <p:origin x="710" y="82"/>
      </p:cViewPr>
      <p:guideLst/>
    </p:cSldViewPr>
  </p:slideViewPr>
  <p:notesTextViewPr>
    <p:cViewPr>
      <p:scale>
        <a:sx n="1" d="1"/>
        <a:sy n="1" d="1"/>
      </p:scale>
      <p:origin x="0" y="-346"/>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BB3CF3-DBE7-4B47-8665-9E51863DD832}" type="datetimeFigureOut">
              <a:rPr lang="en-US" smtClean="0"/>
              <a:t>9/16/2022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34AB1D-7D75-4E86-9376-4C90E44D6D30}" type="slidenum">
              <a:rPr lang="en-US" smtClean="0"/>
              <a:t>‹#›</a:t>
            </a:fld>
            <a:endParaRPr lang="en-US"/>
          </a:p>
        </p:txBody>
      </p:sp>
    </p:spTree>
    <p:extLst>
      <p:ext uri="{BB962C8B-B14F-4D97-AF65-F5344CB8AC3E}">
        <p14:creationId xmlns:p14="http://schemas.microsoft.com/office/powerpoint/2010/main" val="3636628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are we spending time on this? </a:t>
            </a:r>
          </a:p>
          <a:p>
            <a:pPr marL="171450" indent="-171450">
              <a:buFont typeface="Arial" panose="020B0604020202020204" pitchFamily="34" charset="0"/>
              <a:buChar char="•"/>
            </a:pPr>
            <a:r>
              <a:rPr lang="en-US" dirty="0"/>
              <a:t>Sensitivity in EAD is largely driven by uncertainty in the flow-frequency function </a:t>
            </a:r>
          </a:p>
        </p:txBody>
      </p:sp>
      <p:sp>
        <p:nvSpPr>
          <p:cNvPr id="4" name="Slide Number Placeholder 3"/>
          <p:cNvSpPr>
            <a:spLocks noGrp="1"/>
          </p:cNvSpPr>
          <p:nvPr>
            <p:ph type="sldNum" sz="quarter" idx="5"/>
          </p:nvPr>
        </p:nvSpPr>
        <p:spPr/>
        <p:txBody>
          <a:bodyPr/>
          <a:lstStyle/>
          <a:p>
            <a:fld id="{EDF8CDDE-3DB1-4F71-BCBF-EAB8BCB465E3}" type="slidenum">
              <a:rPr lang="en-US" smtClean="0"/>
              <a:t>1</a:t>
            </a:fld>
            <a:endParaRPr lang="en-US"/>
          </a:p>
        </p:txBody>
      </p:sp>
    </p:spTree>
    <p:extLst>
      <p:ext uri="{BB962C8B-B14F-4D97-AF65-F5344CB8AC3E}">
        <p14:creationId xmlns:p14="http://schemas.microsoft.com/office/powerpoint/2010/main" val="41843701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Does the uncertainty about the damage frequency function – as demonstrated by the variation in the different damage-frequency functions – reflect uncertainty in flow? </a:t>
            </a:r>
          </a:p>
        </p:txBody>
      </p:sp>
      <p:sp>
        <p:nvSpPr>
          <p:cNvPr id="4" name="Slide Number Placeholder 3"/>
          <p:cNvSpPr>
            <a:spLocks noGrp="1"/>
          </p:cNvSpPr>
          <p:nvPr>
            <p:ph type="sldNum" sz="quarter" idx="5"/>
          </p:nvPr>
        </p:nvSpPr>
        <p:spPr/>
        <p:txBody>
          <a:bodyPr/>
          <a:lstStyle/>
          <a:p>
            <a:fld id="{9E3E0F1F-42D0-4FA2-B5D0-7E4F0888E412}" type="slidenum">
              <a:rPr lang="en-US" smtClean="0"/>
              <a:t>12</a:t>
            </a:fld>
            <a:endParaRPr lang="en-US"/>
          </a:p>
        </p:txBody>
      </p:sp>
    </p:spTree>
    <p:extLst>
      <p:ext uri="{BB962C8B-B14F-4D97-AF65-F5344CB8AC3E}">
        <p14:creationId xmlns:p14="http://schemas.microsoft.com/office/powerpoint/2010/main" val="32185521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Times New Roman" panose="02020603050405020304" pitchFamily="18" charset="0"/>
              </a:rPr>
              <a:t>A stage-frequency function may be used when stage gage data is all that is available for a study and/or when there is no unique correspondence between flow and stage such as in locations highly controlled by backwater or tidal conditions or in the case of ice jam floods. We need the stage-discharge function to pass the pencil test, which requires you to be able to horizontally move the pencil up and down the function and the pencil should cross the function only once. Passing the test means that a given discharge value D corresponds with one and only one stage value S, and vice versa. That stage S only occurs with discharge 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i="0" dirty="0">
              <a:solidFill>
                <a:srgbClr val="000000"/>
              </a:solidFill>
              <a:effectLst/>
              <a:latin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dirty="0">
                <a:solidFill>
                  <a:srgbClr val="000000"/>
                </a:solidFill>
                <a:effectLst/>
                <a:latin typeface="Times New Roman" panose="02020603050405020304" pitchFamily="18" charset="0"/>
              </a:rPr>
              <a:t>We can add a dash of nuance here, w</a:t>
            </a:r>
            <a:r>
              <a:rPr lang="en-US" sz="1800" dirty="0">
                <a:effectLst/>
                <a:latin typeface="Calibri" panose="020F0502020204030204" pitchFamily="34" charset="0"/>
                <a:ea typeface="Calibri" panose="020F0502020204030204" pitchFamily="34" charset="0"/>
              </a:rPr>
              <a:t>ith backwater, there is still a defined relationship, it just includes an additional variable, needing both upstream flow and downstream stage.  Nothing wrong with 2 variable lookups, in general, but that involves another probability distribution for the additional variable.  This is sometimes when we would do coincident frequency analysis to get a stage frequency curve, which still means going into FDA starting with stage-frequency.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i="0" dirty="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dirty="0">
                <a:solidFill>
                  <a:srgbClr val="000000"/>
                </a:solidFill>
                <a:effectLst/>
                <a:latin typeface="Calibri" panose="020F0502020204030204" pitchFamily="34" charset="0"/>
              </a:rPr>
              <a:t>In other situations, </a:t>
            </a:r>
            <a:r>
              <a:rPr lang="en-US" sz="1800" dirty="0">
                <a:effectLst/>
                <a:latin typeface="Calibri" panose="020F0502020204030204" pitchFamily="34" charset="0"/>
                <a:ea typeface="Calibri" panose="020F0502020204030204" pitchFamily="34" charset="0"/>
              </a:rPr>
              <a:t>there is no defined relationship for lower stages impacted by tidal backwater but a defined relationship for higher stages when the tidal backwater is washed out. In this case, t</a:t>
            </a:r>
            <a:r>
              <a:rPr lang="en-US" sz="1800" dirty="0">
                <a:effectLst/>
                <a:latin typeface="Calibri" panose="020F0502020204030204" pitchFamily="34" charset="0"/>
                <a:ea typeface="Calibri" panose="020F0502020204030204" pitchFamily="34" charset="0"/>
                <a:cs typeface="Times New Roman" panose="02020603050405020304" pitchFamily="18" charset="0"/>
              </a:rPr>
              <a:t>here is always the option of finding a flow at some location that dominates the stage at another location,  thus allowing you to develop a low-frequency and flow-stage relationships to separate the hydrologic and hydraulic uncertainty for the most part.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i="0" dirty="0">
              <a:solidFill>
                <a:srgbClr val="000000"/>
              </a:solidFill>
              <a:effectLst/>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dirty="0">
                <a:solidFill>
                  <a:srgbClr val="000000"/>
                </a:solidFill>
                <a:effectLst/>
                <a:latin typeface="Calibri" panose="020F0502020204030204" pitchFamily="34" charset="0"/>
                <a:cs typeface="Times New Roman" panose="02020603050405020304" pitchFamily="18" charset="0"/>
              </a:rPr>
              <a:t>The image on the right-hand side is satellite imagery of the confluence of the American River with the Sacramento River. The American River is a darker color on the right side of the image while the Sacramento river is the lighter color on the left side of the image. You can see that the Sacramento dominates the flow at the confluence. As flood magnitude increases, the flows on the American at the confluence tend to slow down or even go in reverse as stage continues to increase – so we’ve lost the 1:1 relationship. </a:t>
            </a:r>
            <a:endParaRPr lang="en-US" b="0" i="0" dirty="0">
              <a:solidFill>
                <a:srgbClr val="000000"/>
              </a:solidFill>
              <a:effectLst/>
              <a:latin typeface="Times New Roman" panose="02020603050405020304" pitchFamily="18" charset="0"/>
            </a:endParaRPr>
          </a:p>
          <a:p>
            <a:endParaRPr lang="en-US" b="0" i="0" dirty="0">
              <a:solidFill>
                <a:srgbClr val="000000"/>
              </a:solidFill>
              <a:effectLst/>
              <a:latin typeface="Times New Roman" panose="02020603050405020304" pitchFamily="18" charset="0"/>
            </a:endParaRPr>
          </a:p>
          <a:p>
            <a:r>
              <a:rPr lang="en-US" b="0" i="0" dirty="0">
                <a:solidFill>
                  <a:srgbClr val="000000"/>
                </a:solidFill>
                <a:effectLst/>
                <a:latin typeface="Times New Roman" panose="02020603050405020304" pitchFamily="18" charset="0"/>
              </a:rPr>
              <a:t>Care should be taken in using this approach because in current analysis practice all uncertainties are collapsed into a single uncertainty as defined by the period of record. This function should be avoided when stage has a direct relationship with flow.</a:t>
            </a:r>
            <a:endParaRPr lang="en-US" dirty="0"/>
          </a:p>
        </p:txBody>
      </p:sp>
      <p:sp>
        <p:nvSpPr>
          <p:cNvPr id="4" name="Slide Number Placeholder 3"/>
          <p:cNvSpPr>
            <a:spLocks noGrp="1"/>
          </p:cNvSpPr>
          <p:nvPr>
            <p:ph type="sldNum" sz="quarter" idx="5"/>
          </p:nvPr>
        </p:nvSpPr>
        <p:spPr/>
        <p:txBody>
          <a:bodyPr/>
          <a:lstStyle/>
          <a:p>
            <a:fld id="{E634AB1D-7D75-4E86-9376-4C90E44D6D30}" type="slidenum">
              <a:rPr lang="en-US" smtClean="0"/>
              <a:t>13</a:t>
            </a:fld>
            <a:endParaRPr lang="en-US"/>
          </a:p>
        </p:txBody>
      </p:sp>
    </p:spTree>
    <p:extLst>
      <p:ext uri="{BB962C8B-B14F-4D97-AF65-F5344CB8AC3E}">
        <p14:creationId xmlns:p14="http://schemas.microsoft.com/office/powerpoint/2010/main" val="3498665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Assume now that we’ve made the decision to go with option 1 so that we can reflect uncertainty in flow </a:t>
            </a:r>
          </a:p>
        </p:txBody>
      </p:sp>
      <p:sp>
        <p:nvSpPr>
          <p:cNvPr id="4" name="Slide Number Placeholder 3"/>
          <p:cNvSpPr>
            <a:spLocks noGrp="1"/>
          </p:cNvSpPr>
          <p:nvPr>
            <p:ph type="sldNum" sz="quarter" idx="5"/>
          </p:nvPr>
        </p:nvSpPr>
        <p:spPr/>
        <p:txBody>
          <a:bodyPr/>
          <a:lstStyle/>
          <a:p>
            <a:fld id="{EDF8CDDE-3DB1-4F71-BCBF-EAB8BCB465E3}" type="slidenum">
              <a:rPr lang="en-US" smtClean="0"/>
              <a:t>14</a:t>
            </a:fld>
            <a:endParaRPr lang="en-US"/>
          </a:p>
        </p:txBody>
      </p:sp>
    </p:spTree>
    <p:extLst>
      <p:ext uri="{BB962C8B-B14F-4D97-AF65-F5344CB8AC3E}">
        <p14:creationId xmlns:p14="http://schemas.microsoft.com/office/powerpoint/2010/main" val="18134969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Reminder that we’re talking about whether the function in the top-right-hand corner can be described as an analytical or graphical </a:t>
            </a:r>
          </a:p>
        </p:txBody>
      </p:sp>
      <p:sp>
        <p:nvSpPr>
          <p:cNvPr id="4" name="Slide Number Placeholder 3"/>
          <p:cNvSpPr>
            <a:spLocks noGrp="1"/>
          </p:cNvSpPr>
          <p:nvPr>
            <p:ph type="sldNum" sz="quarter" idx="5"/>
          </p:nvPr>
        </p:nvSpPr>
        <p:spPr/>
        <p:txBody>
          <a:bodyPr/>
          <a:lstStyle/>
          <a:p>
            <a:fld id="{9E3E0F1F-42D0-4FA2-B5D0-7E4F0888E412}" type="slidenum">
              <a:rPr lang="en-US" smtClean="0"/>
              <a:t>16</a:t>
            </a:fld>
            <a:endParaRPr lang="en-US"/>
          </a:p>
        </p:txBody>
      </p:sp>
    </p:spTree>
    <p:extLst>
      <p:ext uri="{BB962C8B-B14F-4D97-AF65-F5344CB8AC3E}">
        <p14:creationId xmlns:p14="http://schemas.microsoft.com/office/powerpoint/2010/main" val="8959979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t>Analytical: </a:t>
            </a:r>
            <a:r>
              <a:rPr lang="en-US" sz="1200" dirty="0"/>
              <a:t>relationship between flow and the probability of exceedance modeled using a Log Pearson Type III Distribution – a distribution identified by the mean, standard deviation, and skew of the time series of annual maximum flows. Uncertainty defined by sampling of mean and standard deviation. </a:t>
            </a:r>
          </a:p>
          <a:p>
            <a:endParaRPr lang="en-US" sz="1200" dirty="0"/>
          </a:p>
          <a:p>
            <a:r>
              <a:rPr lang="en-US" sz="1200" b="1" dirty="0"/>
              <a:t>Graphical: </a:t>
            </a:r>
            <a:r>
              <a:rPr lang="en-US" sz="1200" dirty="0"/>
              <a:t>Flow or stage magnitude is ordered smallest to largest; line is drawn between the flows. Uncertainty defined by the order statistics less simple method.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rPr>
              <a:t>A good way to think about it is you can always use a graphical relationship but an analytical relationship must be defined by statistical frequency analysis following bulletin 17c.</a:t>
            </a:r>
          </a:p>
          <a:p>
            <a:endParaRPr lang="en-US" dirty="0"/>
          </a:p>
        </p:txBody>
      </p:sp>
      <p:sp>
        <p:nvSpPr>
          <p:cNvPr id="4" name="Slide Number Placeholder 3"/>
          <p:cNvSpPr>
            <a:spLocks noGrp="1"/>
          </p:cNvSpPr>
          <p:nvPr>
            <p:ph type="sldNum" sz="quarter" idx="5"/>
          </p:nvPr>
        </p:nvSpPr>
        <p:spPr/>
        <p:txBody>
          <a:bodyPr/>
          <a:lstStyle/>
          <a:p>
            <a:fld id="{E634AB1D-7D75-4E86-9376-4C90E44D6D30}" type="slidenum">
              <a:rPr lang="en-US" smtClean="0"/>
              <a:t>17</a:t>
            </a:fld>
            <a:endParaRPr lang="en-US"/>
          </a:p>
        </p:txBody>
      </p:sp>
    </p:spTree>
    <p:extLst>
      <p:ext uri="{BB962C8B-B14F-4D97-AF65-F5344CB8AC3E}">
        <p14:creationId xmlns:p14="http://schemas.microsoft.com/office/powerpoint/2010/main" val="14226991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Any ONE of the conditions suggest the function type to use </a:t>
            </a:r>
          </a:p>
        </p:txBody>
      </p:sp>
      <p:sp>
        <p:nvSpPr>
          <p:cNvPr id="4" name="Slide Number Placeholder 3"/>
          <p:cNvSpPr>
            <a:spLocks noGrp="1"/>
          </p:cNvSpPr>
          <p:nvPr>
            <p:ph type="sldNum" sz="quarter" idx="5"/>
          </p:nvPr>
        </p:nvSpPr>
        <p:spPr/>
        <p:txBody>
          <a:bodyPr/>
          <a:lstStyle/>
          <a:p>
            <a:fld id="{EDF8CDDE-3DB1-4F71-BCBF-EAB8BCB465E3}" type="slidenum">
              <a:rPr lang="en-US" smtClean="0"/>
              <a:t>18</a:t>
            </a:fld>
            <a:endParaRPr lang="en-US"/>
          </a:p>
        </p:txBody>
      </p:sp>
    </p:spTree>
    <p:extLst>
      <p:ext uri="{BB962C8B-B14F-4D97-AF65-F5344CB8AC3E}">
        <p14:creationId xmlns:p14="http://schemas.microsoft.com/office/powerpoint/2010/main" val="30234047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Inclusion of something like a reservoir or detention basin affects the rate of streamflow. The idea is that the reservoir reduces streamflow. So we might see 20,000 cfs of unregulated flows into a reservoir, and the reservoir would let out 12,000 cfs of regulated flows. This adds an interesting dimension to the choice of frequency function. </a:t>
            </a:r>
          </a:p>
        </p:txBody>
      </p:sp>
      <p:sp>
        <p:nvSpPr>
          <p:cNvPr id="4" name="Slide Number Placeholder 3"/>
          <p:cNvSpPr>
            <a:spLocks noGrp="1"/>
          </p:cNvSpPr>
          <p:nvPr>
            <p:ph type="sldNum" sz="quarter" idx="5"/>
          </p:nvPr>
        </p:nvSpPr>
        <p:spPr/>
        <p:txBody>
          <a:bodyPr/>
          <a:lstStyle/>
          <a:p>
            <a:fld id="{EDF8CDDE-3DB1-4F71-BCBF-EAB8BCB465E3}" type="slidenum">
              <a:rPr lang="en-US" smtClean="0"/>
              <a:t>19</a:t>
            </a:fld>
            <a:endParaRPr lang="en-US"/>
          </a:p>
        </p:txBody>
      </p:sp>
    </p:spTree>
    <p:extLst>
      <p:ext uri="{BB962C8B-B14F-4D97-AF65-F5344CB8AC3E}">
        <p14:creationId xmlns:p14="http://schemas.microsoft.com/office/powerpoint/2010/main" val="41220510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 </a:t>
            </a:r>
            <a:r>
              <a:rPr lang="en-US" sz="1200" b="1" i="0" u="none" strike="noStrike" kern="1200" baseline="0" dirty="0">
                <a:solidFill>
                  <a:schemeClr val="tx1"/>
                </a:solidFill>
                <a:latin typeface="+mn-lt"/>
                <a:ea typeface="+mn-ea"/>
                <a:cs typeface="+mn-cs"/>
              </a:rPr>
              <a:t>transform flow relationship </a:t>
            </a:r>
            <a:r>
              <a:rPr lang="en-US" sz="1200" b="0" i="0" u="none" strike="noStrike" kern="1200" baseline="0" dirty="0">
                <a:solidFill>
                  <a:schemeClr val="tx1"/>
                </a:solidFill>
                <a:latin typeface="+mn-lt"/>
                <a:ea typeface="+mn-ea"/>
                <a:cs typeface="+mn-cs"/>
              </a:rPr>
              <a:t>may be used to define a relationship between unregulated and regulated flow, inflow and outflow, or another relationship to transform the flow defined by the discharge-probability function. This transform flow relationship could be the result of reservoir or channel routing, channel diversion, etc. Although a graphical curve could represent a regulated probability function, it is better to first derive an unregulated curve and use the transform flow function to convert the unregulated curve into a regulated curve. Starting with an unregulated frequency function and bringing in an inflow-outflow function allows for the isolation of the uncertainty related to the transformation mechanism, while maintaining the uncertainty of the discharge-probability function. Using this method also allows us to use the Log Pearson Type III distribution to define the unregulated flow probability function. It is possible that the inflows are regulated if we’re looking at a reservoir on a stream which is downstream from another reservoir. In that case, the “unregulated” inflows could be represented using a graphical frequency function, which would then be paired with an inflow-outflow function. </a:t>
            </a:r>
            <a:endParaRPr lang="en-US" sz="1200" dirty="0">
              <a:latin typeface="Garamond" panose="02020404030301010803" pitchFamily="18" charset="0"/>
            </a:endParaRPr>
          </a:p>
          <a:p>
            <a:endParaRPr lang="en-US" sz="1200" dirty="0">
              <a:latin typeface="Garamond" panose="02020404030301010803" pitchFamily="18" charset="0"/>
            </a:endParaRPr>
          </a:p>
          <a:p>
            <a:r>
              <a:rPr lang="en-US" sz="1200" dirty="0">
                <a:latin typeface="Garamond" panose="02020404030301010803" pitchFamily="18" charset="0"/>
              </a:rPr>
              <a:t>In the charts at the bottom of the slide, an unregulated flow-exceedance probability function is plotted on the left, and is scaled against a regulated discharge function in the middle. Observe that the reduction in peak flows translates to a flattening of the flow-exceedance probability function as seen on the right.  </a:t>
            </a:r>
          </a:p>
          <a:p>
            <a:endParaRPr lang="en-US" sz="1200" dirty="0">
              <a:latin typeface="Garamond" panose="02020404030301010803" pitchFamily="18" charset="0"/>
            </a:endParaRPr>
          </a:p>
          <a:p>
            <a:endParaRPr lang="en-US" dirty="0"/>
          </a:p>
        </p:txBody>
      </p:sp>
      <p:sp>
        <p:nvSpPr>
          <p:cNvPr id="4" name="Slide Number Placeholder 3"/>
          <p:cNvSpPr>
            <a:spLocks noGrp="1"/>
          </p:cNvSpPr>
          <p:nvPr>
            <p:ph type="sldNum" sz="quarter" idx="5"/>
          </p:nvPr>
        </p:nvSpPr>
        <p:spPr/>
        <p:txBody>
          <a:bodyPr/>
          <a:lstStyle/>
          <a:p>
            <a:fld id="{2648D02E-A6C8-4C09-BF19-E33076FD1F1F}" type="slidenum">
              <a:rPr lang="en-US" smtClean="0"/>
              <a:t>20</a:t>
            </a:fld>
            <a:endParaRPr lang="en-US"/>
          </a:p>
        </p:txBody>
      </p:sp>
    </p:spTree>
    <p:extLst>
      <p:ext uri="{BB962C8B-B14F-4D97-AF65-F5344CB8AC3E}">
        <p14:creationId xmlns:p14="http://schemas.microsoft.com/office/powerpoint/2010/main" val="42314850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case of an unregulated flow for a given event or probability of exceedance, (click) we can identify a peak discharge from the flow-exceedance probability function. (click) The identified peak discharge corresponds to a particular stage from the stage-flow or rating function. (click) The identified stage corresponds to a level of damage on the stage-damage function, (click) and relating this level of damage to the probability of exceedance from the flow-exceedance probability function identifies a probability that the level of damage is exceeded. </a:t>
            </a:r>
          </a:p>
          <a:p>
            <a:endParaRPr lang="en-US" dirty="0"/>
          </a:p>
          <a:p>
            <a:r>
              <a:rPr lang="en-US" dirty="0"/>
              <a:t>In the case of a regulated flow such as a dam, (click) the dam holds back flows for large events (low frequency events) so that peak flows are reduced. This continues until the  reservoir behind dam would become dangerously full, at which point releases would increase. (click) For a given flow, the stage would stay the same, as nothing has been changed about the channel that would alter the rating function. (click) For a given stage, damages are the same, assuming that the dam does not encourage or discourage development. (click) Now because the dam has decreased the frequency of certain peak stages, the damage-exceedance probability function is truncated. </a:t>
            </a:r>
          </a:p>
          <a:p>
            <a:endParaRPr lang="en-US" dirty="0"/>
          </a:p>
          <a:p>
            <a:r>
              <a:rPr lang="en-US" dirty="0"/>
              <a:t>So what we see is that the inflow function may be represented by the black flow-exceedance probability function in the top right, and the outflow function is equal to the inflow function, except where the red dashed line breaks away from the black line, in which case the outflow function is represented by the red dashed line.</a:t>
            </a:r>
          </a:p>
        </p:txBody>
      </p:sp>
      <p:sp>
        <p:nvSpPr>
          <p:cNvPr id="4" name="Slide Number Placeholder 3"/>
          <p:cNvSpPr>
            <a:spLocks noGrp="1"/>
          </p:cNvSpPr>
          <p:nvPr>
            <p:ph type="sldNum" sz="quarter" idx="5"/>
          </p:nvPr>
        </p:nvSpPr>
        <p:spPr/>
        <p:txBody>
          <a:bodyPr/>
          <a:lstStyle/>
          <a:p>
            <a:fld id="{2648D02E-A6C8-4C09-BF19-E33076FD1F1F}" type="slidenum">
              <a:rPr lang="en-US" smtClean="0"/>
              <a:t>21</a:t>
            </a:fld>
            <a:endParaRPr lang="en-US"/>
          </a:p>
        </p:txBody>
      </p:sp>
    </p:spTree>
    <p:extLst>
      <p:ext uri="{BB962C8B-B14F-4D97-AF65-F5344CB8AC3E}">
        <p14:creationId xmlns:p14="http://schemas.microsoft.com/office/powerpoint/2010/main" val="27445871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Definition of an inflow-outflow function is necessary to isolate the uncertainty related to the transformation mechanism, while maintaining the uncertainty of the inflow discharge-probability function. </a:t>
            </a:r>
          </a:p>
          <a:p>
            <a:endParaRPr lang="en-US"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rPr>
              <a:t>The transform function assumes that peak outflow is a function of peak inflow.  But it isn’t exactly because of the effect of the storage volume on the outflow.  One way to reduce the uncertainty is to use an inflow frequency curve based on duration that is closer to the critical duration.  The critical duration is the inflow duration that outflows are most sensitive to.  As an example, many of the reservoirs in the Sacramento River basin have a critical duration of around 3-days.    This is why we typically develop a family of flow frequency curves that represent a range of durations from peak, 1-day, 3-day, 5-day….30-day for reservoir systems.  This is a pretty complex topic and could probably be a webinar on its own, hosted by an engineer – not an economist.  There is a more detailed description in EM 1110-2-1420.</a:t>
            </a:r>
          </a:p>
          <a:p>
            <a:endParaRPr lang="en-US" dirty="0"/>
          </a:p>
        </p:txBody>
      </p:sp>
      <p:sp>
        <p:nvSpPr>
          <p:cNvPr id="4" name="Slide Number Placeholder 3"/>
          <p:cNvSpPr>
            <a:spLocks noGrp="1"/>
          </p:cNvSpPr>
          <p:nvPr>
            <p:ph type="sldNum" sz="quarter" idx="5"/>
          </p:nvPr>
        </p:nvSpPr>
        <p:spPr/>
        <p:txBody>
          <a:bodyPr/>
          <a:lstStyle/>
          <a:p>
            <a:fld id="{2648D02E-A6C8-4C09-BF19-E33076FD1F1F}" type="slidenum">
              <a:rPr lang="en-US" smtClean="0"/>
              <a:t>22</a:t>
            </a:fld>
            <a:endParaRPr lang="en-US"/>
          </a:p>
        </p:txBody>
      </p:sp>
    </p:spTree>
    <p:extLst>
      <p:ext uri="{BB962C8B-B14F-4D97-AF65-F5344CB8AC3E}">
        <p14:creationId xmlns:p14="http://schemas.microsoft.com/office/powerpoint/2010/main" val="11833198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DF8CDDE-3DB1-4F71-BCBF-EAB8BCB465E3}" type="slidenum">
              <a:rPr lang="en-US" smtClean="0"/>
              <a:t>2</a:t>
            </a:fld>
            <a:endParaRPr lang="en-US"/>
          </a:p>
        </p:txBody>
      </p:sp>
    </p:spTree>
    <p:extLst>
      <p:ext uri="{BB962C8B-B14F-4D97-AF65-F5344CB8AC3E}">
        <p14:creationId xmlns:p14="http://schemas.microsoft.com/office/powerpoint/2010/main" val="32289149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alternative to the method described in this video is using a regulated graphical flow-frequency function as opposed to an unregulated analytical flow frequency function with a transform flow function. (click) Doing so however limits the ability to properly define uncertainties in the flow</a:t>
            </a:r>
          </a:p>
        </p:txBody>
      </p:sp>
      <p:sp>
        <p:nvSpPr>
          <p:cNvPr id="4" name="Slide Number Placeholder 3"/>
          <p:cNvSpPr>
            <a:spLocks noGrp="1"/>
          </p:cNvSpPr>
          <p:nvPr>
            <p:ph type="sldNum" sz="quarter" idx="5"/>
          </p:nvPr>
        </p:nvSpPr>
        <p:spPr/>
        <p:txBody>
          <a:bodyPr/>
          <a:lstStyle/>
          <a:p>
            <a:fld id="{2648D02E-A6C8-4C09-BF19-E33076FD1F1F}" type="slidenum">
              <a:rPr lang="en-US" smtClean="0"/>
              <a:t>23</a:t>
            </a:fld>
            <a:endParaRPr lang="en-US"/>
          </a:p>
        </p:txBody>
      </p:sp>
    </p:spTree>
    <p:extLst>
      <p:ext uri="{BB962C8B-B14F-4D97-AF65-F5344CB8AC3E}">
        <p14:creationId xmlns:p14="http://schemas.microsoft.com/office/powerpoint/2010/main" val="2151562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talk about what uncertainty about an analytical flow-frequency function looks like </a:t>
            </a:r>
          </a:p>
        </p:txBody>
      </p:sp>
      <p:sp>
        <p:nvSpPr>
          <p:cNvPr id="4" name="Slide Number Placeholder 3"/>
          <p:cNvSpPr>
            <a:spLocks noGrp="1"/>
          </p:cNvSpPr>
          <p:nvPr>
            <p:ph type="sldNum" sz="quarter" idx="5"/>
          </p:nvPr>
        </p:nvSpPr>
        <p:spPr/>
        <p:txBody>
          <a:bodyPr/>
          <a:lstStyle/>
          <a:p>
            <a:fld id="{EDF8CDDE-3DB1-4F71-BCBF-EAB8BCB465E3}" type="slidenum">
              <a:rPr lang="en-US" smtClean="0"/>
              <a:t>24</a:t>
            </a:fld>
            <a:endParaRPr lang="en-US"/>
          </a:p>
        </p:txBody>
      </p:sp>
    </p:spTree>
    <p:extLst>
      <p:ext uri="{BB962C8B-B14F-4D97-AF65-F5344CB8AC3E}">
        <p14:creationId xmlns:p14="http://schemas.microsoft.com/office/powerpoint/2010/main" val="29356724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Remind folks of the difference between 17B and 17C. </a:t>
            </a:r>
          </a:p>
        </p:txBody>
      </p:sp>
      <p:sp>
        <p:nvSpPr>
          <p:cNvPr id="4" name="Slide Number Placeholder 3"/>
          <p:cNvSpPr>
            <a:spLocks noGrp="1"/>
          </p:cNvSpPr>
          <p:nvPr>
            <p:ph type="sldNum" sz="quarter" idx="5"/>
          </p:nvPr>
        </p:nvSpPr>
        <p:spPr/>
        <p:txBody>
          <a:bodyPr/>
          <a:lstStyle/>
          <a:p>
            <a:fld id="{E634AB1D-7D75-4E86-9376-4C90E44D6D30}" type="slidenum">
              <a:rPr lang="en-US" smtClean="0"/>
              <a:t>25</a:t>
            </a:fld>
            <a:endParaRPr lang="en-US"/>
          </a:p>
        </p:txBody>
      </p:sp>
    </p:spTree>
    <p:extLst>
      <p:ext uri="{BB962C8B-B14F-4D97-AF65-F5344CB8AC3E}">
        <p14:creationId xmlns:p14="http://schemas.microsoft.com/office/powerpoint/2010/main" val="31800836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Where did the less simple name come from? </a:t>
            </a:r>
          </a:p>
        </p:txBody>
      </p:sp>
      <p:sp>
        <p:nvSpPr>
          <p:cNvPr id="4" name="Slide Number Placeholder 3"/>
          <p:cNvSpPr>
            <a:spLocks noGrp="1"/>
          </p:cNvSpPr>
          <p:nvPr>
            <p:ph type="sldNum" sz="quarter" idx="5"/>
          </p:nvPr>
        </p:nvSpPr>
        <p:spPr/>
        <p:txBody>
          <a:bodyPr/>
          <a:lstStyle/>
          <a:p>
            <a:fld id="{E634AB1D-7D75-4E86-9376-4C90E44D6D30}" type="slidenum">
              <a:rPr lang="en-US" smtClean="0"/>
              <a:t>26</a:t>
            </a:fld>
            <a:endParaRPr lang="en-US"/>
          </a:p>
        </p:txBody>
      </p:sp>
    </p:spTree>
    <p:extLst>
      <p:ext uri="{BB962C8B-B14F-4D97-AF65-F5344CB8AC3E}">
        <p14:creationId xmlns:p14="http://schemas.microsoft.com/office/powerpoint/2010/main" val="16316123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34AB1D-7D75-4E86-9376-4C90E44D6D30}" type="slidenum">
              <a:rPr lang="en-US" smtClean="0"/>
              <a:t>27</a:t>
            </a:fld>
            <a:endParaRPr lang="en-US"/>
          </a:p>
        </p:txBody>
      </p:sp>
    </p:spTree>
    <p:extLst>
      <p:ext uri="{BB962C8B-B14F-4D97-AF65-F5344CB8AC3E}">
        <p14:creationId xmlns:p14="http://schemas.microsoft.com/office/powerpoint/2010/main" val="1962002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Briefly walk through the FDA method </a:t>
            </a:r>
          </a:p>
        </p:txBody>
      </p:sp>
      <p:sp>
        <p:nvSpPr>
          <p:cNvPr id="4" name="Slide Number Placeholder 3"/>
          <p:cNvSpPr>
            <a:spLocks noGrp="1"/>
          </p:cNvSpPr>
          <p:nvPr>
            <p:ph type="sldNum" sz="quarter" idx="5"/>
          </p:nvPr>
        </p:nvSpPr>
        <p:spPr/>
        <p:txBody>
          <a:bodyPr/>
          <a:lstStyle/>
          <a:p>
            <a:fld id="{9E3E0F1F-42D0-4FA2-B5D0-7E4F0888E412}" type="slidenum">
              <a:rPr lang="en-US" smtClean="0"/>
              <a:t>3</a:t>
            </a:fld>
            <a:endParaRPr lang="en-US"/>
          </a:p>
        </p:txBody>
      </p:sp>
    </p:spTree>
    <p:extLst>
      <p:ext uri="{BB962C8B-B14F-4D97-AF65-F5344CB8AC3E}">
        <p14:creationId xmlns:p14="http://schemas.microsoft.com/office/powerpoint/2010/main" val="8959979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Describe what is happening here in terms of curve composition</a:t>
            </a:r>
          </a:p>
        </p:txBody>
      </p:sp>
      <p:sp>
        <p:nvSpPr>
          <p:cNvPr id="4" name="Slide Number Placeholder 3"/>
          <p:cNvSpPr>
            <a:spLocks noGrp="1"/>
          </p:cNvSpPr>
          <p:nvPr>
            <p:ph type="sldNum" sz="quarter" idx="5"/>
          </p:nvPr>
        </p:nvSpPr>
        <p:spPr/>
        <p:txBody>
          <a:bodyPr/>
          <a:lstStyle/>
          <a:p>
            <a:fld id="{9E3E0F1F-42D0-4FA2-B5D0-7E4F0888E412}" type="slidenum">
              <a:rPr lang="en-US" smtClean="0"/>
              <a:t>6</a:t>
            </a:fld>
            <a:endParaRPr lang="en-US"/>
          </a:p>
        </p:txBody>
      </p:sp>
    </p:spTree>
    <p:extLst>
      <p:ext uri="{BB962C8B-B14F-4D97-AF65-F5344CB8AC3E}">
        <p14:creationId xmlns:p14="http://schemas.microsoft.com/office/powerpoint/2010/main" val="972499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the beginning of the presentation, we noted that simply integrating an instance (click) of the damage exceedance relationship does not actually incorporate uncertainty (click) . This produces one instance of expected annual damage, (click) which kicks off the tracking of the average of the instances of expected annual damage and the distribution of the instances of expected annual damage. The diagram on the bottom left-hand corner has damage as the y-axis and annual exceedance probability for the x-axis. To incorporate uncertainty, (click) the steps that we walked through on the last slide are repeated many times, to generate up to tens of thousands of realizations of the damage-frequency function. So what is happening is that the software is representing many possibilities of the hydrologic, hydraulic, and economic conditions to produce a distribution of flood risk, as measured by expected annual damage – a measure of the amount of damage that can actually happen – the mean of the realized cumulative distribution function of damage. This distribution can be seen in orange in the plot on the lower right-hand side. The y-axis is relative frequency in percent, the x-axis is EAD. This process continues until the change in the running average of expected annual damage changes very little, at which point the process has converged (we can be confident that the expected value will not change any further with further simulations, as seen in red in the plot at the top in the center. In other words, the average fully represents the range of modeled conditions. One caveat: convergence inherently depends on what factors we have considered and their possible distributions. Convergence is ignorant of any factor that we have left out due to inability to measure or plain ignorance of the factor. </a:t>
            </a:r>
          </a:p>
        </p:txBody>
      </p:sp>
      <p:sp>
        <p:nvSpPr>
          <p:cNvPr id="4" name="Slide Number Placeholder 3"/>
          <p:cNvSpPr>
            <a:spLocks noGrp="1"/>
          </p:cNvSpPr>
          <p:nvPr>
            <p:ph type="sldNum" sz="quarter" idx="5"/>
          </p:nvPr>
        </p:nvSpPr>
        <p:spPr/>
        <p:txBody>
          <a:bodyPr/>
          <a:lstStyle/>
          <a:p>
            <a:fld id="{9E3E0F1F-42D0-4FA2-B5D0-7E4F0888E412}" type="slidenum">
              <a:rPr lang="en-US" smtClean="0"/>
              <a:t>7</a:t>
            </a:fld>
            <a:endParaRPr lang="en-US"/>
          </a:p>
        </p:txBody>
      </p:sp>
    </p:spTree>
    <p:extLst>
      <p:ext uri="{BB962C8B-B14F-4D97-AF65-F5344CB8AC3E}">
        <p14:creationId xmlns:p14="http://schemas.microsoft.com/office/powerpoint/2010/main" val="35193656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types of H&amp;H frequency functions: flow and stage </a:t>
            </a:r>
          </a:p>
        </p:txBody>
      </p:sp>
      <p:sp>
        <p:nvSpPr>
          <p:cNvPr id="4" name="Slide Number Placeholder 3"/>
          <p:cNvSpPr>
            <a:spLocks noGrp="1"/>
          </p:cNvSpPr>
          <p:nvPr>
            <p:ph type="sldNum" sz="quarter" idx="5"/>
          </p:nvPr>
        </p:nvSpPr>
        <p:spPr/>
        <p:txBody>
          <a:bodyPr/>
          <a:lstStyle/>
          <a:p>
            <a:fld id="{EDF8CDDE-3DB1-4F71-BCBF-EAB8BCB465E3}" type="slidenum">
              <a:rPr lang="en-US" smtClean="0"/>
              <a:t>8</a:t>
            </a:fld>
            <a:endParaRPr lang="en-US"/>
          </a:p>
        </p:txBody>
      </p:sp>
    </p:spTree>
    <p:extLst>
      <p:ext uri="{BB962C8B-B14F-4D97-AF65-F5344CB8AC3E}">
        <p14:creationId xmlns:p14="http://schemas.microsoft.com/office/powerpoint/2010/main" val="33322955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Take a look at how we compose the functions in table form </a:t>
            </a:r>
          </a:p>
        </p:txBody>
      </p:sp>
      <p:sp>
        <p:nvSpPr>
          <p:cNvPr id="4" name="Slide Number Placeholder 3"/>
          <p:cNvSpPr>
            <a:spLocks noGrp="1"/>
          </p:cNvSpPr>
          <p:nvPr>
            <p:ph type="sldNum" sz="quarter" idx="5"/>
          </p:nvPr>
        </p:nvSpPr>
        <p:spPr/>
        <p:txBody>
          <a:bodyPr/>
          <a:lstStyle/>
          <a:p>
            <a:fld id="{E634AB1D-7D75-4E86-9376-4C90E44D6D30}" type="slidenum">
              <a:rPr lang="en-US" smtClean="0"/>
              <a:t>9</a:t>
            </a:fld>
            <a:endParaRPr lang="en-US"/>
          </a:p>
        </p:txBody>
      </p:sp>
    </p:spTree>
    <p:extLst>
      <p:ext uri="{BB962C8B-B14F-4D97-AF65-F5344CB8AC3E}">
        <p14:creationId xmlns:p14="http://schemas.microsoft.com/office/powerpoint/2010/main" val="3035104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Take a look at how we compose the functions in table form </a:t>
            </a:r>
          </a:p>
        </p:txBody>
      </p:sp>
      <p:sp>
        <p:nvSpPr>
          <p:cNvPr id="4" name="Slide Number Placeholder 3"/>
          <p:cNvSpPr>
            <a:spLocks noGrp="1"/>
          </p:cNvSpPr>
          <p:nvPr>
            <p:ph type="sldNum" sz="quarter" idx="5"/>
          </p:nvPr>
        </p:nvSpPr>
        <p:spPr/>
        <p:txBody>
          <a:bodyPr/>
          <a:lstStyle/>
          <a:p>
            <a:fld id="{E634AB1D-7D75-4E86-9376-4C90E44D6D30}" type="slidenum">
              <a:rPr lang="en-US" smtClean="0"/>
              <a:t>10</a:t>
            </a:fld>
            <a:endParaRPr lang="en-US"/>
          </a:p>
        </p:txBody>
      </p:sp>
    </p:spTree>
    <p:extLst>
      <p:ext uri="{BB962C8B-B14F-4D97-AF65-F5344CB8AC3E}">
        <p14:creationId xmlns:p14="http://schemas.microsoft.com/office/powerpoint/2010/main" val="2244319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Describe what is happening here in terms of curve composition and why do we like option 1 better than option 2 – because option 2 disregards uncertainty in flow for a given exceedance probability. </a:t>
            </a:r>
            <a:r>
              <a:rPr lang="en-US" sz="1800" dirty="0">
                <a:effectLst/>
                <a:latin typeface="Calibri" panose="020F0502020204030204" pitchFamily="34" charset="0"/>
                <a:ea typeface="Calibri" panose="020F0502020204030204" pitchFamily="34" charset="0"/>
              </a:rPr>
              <a:t>The other reason we like option 1 better is because hydrologic uncertainties and stage uncertainties are two different animals.  Uncertainty in frequency is focused on period of record or hydrologic modeling methods.  Hydraulic uncertainty is focused on uncertainties in channel dimensions, manning’s roughness, debris blockages, etc.</a:t>
            </a:r>
          </a:p>
          <a:p>
            <a:endParaRPr lang="en-US" dirty="0"/>
          </a:p>
        </p:txBody>
      </p:sp>
      <p:sp>
        <p:nvSpPr>
          <p:cNvPr id="4" name="Slide Number Placeholder 3"/>
          <p:cNvSpPr>
            <a:spLocks noGrp="1"/>
          </p:cNvSpPr>
          <p:nvPr>
            <p:ph type="sldNum" sz="quarter" idx="5"/>
          </p:nvPr>
        </p:nvSpPr>
        <p:spPr/>
        <p:txBody>
          <a:bodyPr/>
          <a:lstStyle/>
          <a:p>
            <a:fld id="{9E3E0F1F-42D0-4FA2-B5D0-7E4F0888E412}" type="slidenum">
              <a:rPr lang="en-US" smtClean="0"/>
              <a:t>11</a:t>
            </a:fld>
            <a:endParaRPr lang="en-US"/>
          </a:p>
        </p:txBody>
      </p:sp>
    </p:spTree>
    <p:extLst>
      <p:ext uri="{BB962C8B-B14F-4D97-AF65-F5344CB8AC3E}">
        <p14:creationId xmlns:p14="http://schemas.microsoft.com/office/powerpoint/2010/main" val="15387780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68222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211751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6350317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23859254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Tree>
    <p:extLst>
      <p:ext uri="{BB962C8B-B14F-4D97-AF65-F5344CB8AC3E}">
        <p14:creationId xmlns:p14="http://schemas.microsoft.com/office/powerpoint/2010/main" val="35814734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ection - Content Only">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266700" y="2157413"/>
            <a:ext cx="11658600" cy="1798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3487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892136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9155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9" name="Rounded Rectangle 8"/>
          <p:cNvSpPr/>
          <p:nvPr/>
        </p:nvSpPr>
        <p:spPr>
          <a:xfrm>
            <a:off x="194209" y="5394628"/>
            <a:ext cx="11822463" cy="1311966"/>
          </a:xfrm>
          <a:prstGeom prst="roundRect">
            <a:avLst>
              <a:gd name="adj" fmla="val 1121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Content Placeholder 7"/>
          <p:cNvSpPr>
            <a:spLocks noGrp="1"/>
          </p:cNvSpPr>
          <p:nvPr>
            <p:ph sz="quarter" idx="12"/>
          </p:nvPr>
        </p:nvSpPr>
        <p:spPr>
          <a:xfrm>
            <a:off x="76200" y="66675"/>
            <a:ext cx="12020549" cy="679132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266700" y="169864"/>
            <a:ext cx="11658600" cy="919162"/>
          </a:xfrm>
        </p:spPr>
        <p:txBody>
          <a:bodyPr anchor="t"/>
          <a:lstStyle>
            <a:lvl1pPr algn="ctr">
              <a:defRPr/>
            </a:lvl1pPr>
          </a:lstStyle>
          <a:p>
            <a:r>
              <a:rPr lang="en-US"/>
              <a:t>Click to edit Master title style</a:t>
            </a:r>
          </a:p>
        </p:txBody>
      </p:sp>
    </p:spTree>
    <p:extLst>
      <p:ext uri="{BB962C8B-B14F-4D97-AF65-F5344CB8AC3E}">
        <p14:creationId xmlns:p14="http://schemas.microsoft.com/office/powerpoint/2010/main" val="22429778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8"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8334278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1115421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048754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15837881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Background no graphics">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8093873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89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DB8E754C-5800-414F-AE12-EF06C159BB58}"/>
              </a:ext>
            </a:extLst>
          </p:cNvPr>
          <p:cNvGrpSpPr/>
          <p:nvPr/>
        </p:nvGrpSpPr>
        <p:grpSpPr>
          <a:xfrm>
            <a:off x="204694" y="5610111"/>
            <a:ext cx="4034607" cy="999831"/>
            <a:chOff x="89718" y="5716727"/>
            <a:chExt cx="4034607" cy="999831"/>
          </a:xfrm>
        </p:grpSpPr>
        <p:pic>
          <p:nvPicPr>
            <p:cNvPr id="10" name="Picture 9">
              <a:extLst>
                <a:ext uri="{FF2B5EF4-FFF2-40B4-BE49-F238E27FC236}">
                  <a16:creationId xmlns:a16="http://schemas.microsoft.com/office/drawing/2014/main" id="{14A4723C-3FBE-4239-9FA5-A15C1DA6DC9A}"/>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619A7ACF-8D0D-44D4-88F1-2538019FD09F}"/>
                </a:ext>
              </a:extLst>
            </p:cNvPr>
            <p:cNvGrpSpPr>
              <a:grpSpLocks noChangeAspect="1"/>
            </p:cNvGrpSpPr>
            <p:nvPr/>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2D421125-1A9B-4849-9172-2E53B3F446F4}"/>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36A18BFE-3470-4826-8204-DFC5C70B68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24531786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016"/>
            <a:ext cx="12190194" cy="6859016"/>
          </a:xfrm>
          <a:prstGeom prst="rect">
            <a:avLst/>
          </a:prstGeom>
        </p:spPr>
      </p:pic>
      <p:sp>
        <p:nvSpPr>
          <p:cNvPr id="14" name="Title 5"/>
          <p:cNvSpPr>
            <a:spLocks noGrp="1"/>
          </p:cNvSpPr>
          <p:nvPr>
            <p:ph type="title"/>
          </p:nvPr>
        </p:nvSpPr>
        <p:spPr>
          <a:xfrm>
            <a:off x="266700" y="260931"/>
            <a:ext cx="5821279"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1" name="Group 10">
            <a:extLst>
              <a:ext uri="{FF2B5EF4-FFF2-40B4-BE49-F238E27FC236}">
                <a16:creationId xmlns:a16="http://schemas.microsoft.com/office/drawing/2014/main" id="{DDE2FFF2-1A01-421F-9478-FB648AFF0100}"/>
              </a:ext>
            </a:extLst>
          </p:cNvPr>
          <p:cNvGrpSpPr/>
          <p:nvPr/>
        </p:nvGrpSpPr>
        <p:grpSpPr>
          <a:xfrm>
            <a:off x="159346" y="5612753"/>
            <a:ext cx="4034607" cy="999831"/>
            <a:chOff x="89718" y="5716727"/>
            <a:chExt cx="4034607" cy="999831"/>
          </a:xfrm>
        </p:grpSpPr>
        <p:pic>
          <p:nvPicPr>
            <p:cNvPr id="12" name="Picture 11">
              <a:extLst>
                <a:ext uri="{FF2B5EF4-FFF2-40B4-BE49-F238E27FC236}">
                  <a16:creationId xmlns:a16="http://schemas.microsoft.com/office/drawing/2014/main" id="{22AFD86A-E2DC-47DE-85F7-E5691E26B04F}"/>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3" name="Group 4">
              <a:extLst>
                <a:ext uri="{FF2B5EF4-FFF2-40B4-BE49-F238E27FC236}">
                  <a16:creationId xmlns:a16="http://schemas.microsoft.com/office/drawing/2014/main" id="{DD17B63E-FA5D-4B2E-B12A-A71D11F88340}"/>
                </a:ext>
              </a:extLst>
            </p:cNvPr>
            <p:cNvGrpSpPr>
              <a:grpSpLocks noChangeAspect="1"/>
            </p:cNvGrpSpPr>
            <p:nvPr/>
          </p:nvGrpSpPr>
          <p:grpSpPr bwMode="auto">
            <a:xfrm>
              <a:off x="3186113" y="5816600"/>
              <a:ext cx="938212" cy="503238"/>
              <a:chOff x="2007" y="3664"/>
              <a:chExt cx="591" cy="317"/>
            </a:xfrm>
          </p:grpSpPr>
          <p:sp>
            <p:nvSpPr>
              <p:cNvPr id="16" name="AutoShape 3">
                <a:extLst>
                  <a:ext uri="{FF2B5EF4-FFF2-40B4-BE49-F238E27FC236}">
                    <a16:creationId xmlns:a16="http://schemas.microsoft.com/office/drawing/2014/main" id="{62959818-71FA-4613-A7E7-75A1464D786A}"/>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217821A9-591C-4F9F-A5E9-9A1B2ABD46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11036979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388" cy="6858000"/>
          </a:xfrm>
          <a:prstGeom prst="rect">
            <a:avLst/>
          </a:prstGeom>
        </p:spPr>
      </p:pic>
      <p:sp>
        <p:nvSpPr>
          <p:cNvPr id="3" name="Text Placeholder 2"/>
          <p:cNvSpPr>
            <a:spLocks noGrp="1"/>
          </p:cNvSpPr>
          <p:nvPr>
            <p:ph type="body" sz="quarter" idx="19"/>
          </p:nvPr>
        </p:nvSpPr>
        <p:spPr>
          <a:xfrm>
            <a:off x="381000" y="2059387"/>
            <a:ext cx="4867275"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0" name="Group 9">
            <a:extLst>
              <a:ext uri="{FF2B5EF4-FFF2-40B4-BE49-F238E27FC236}">
                <a16:creationId xmlns:a16="http://schemas.microsoft.com/office/drawing/2014/main" id="{1783F52A-D936-464D-BDFE-941C23A49E27}"/>
              </a:ext>
            </a:extLst>
          </p:cNvPr>
          <p:cNvGrpSpPr/>
          <p:nvPr/>
        </p:nvGrpSpPr>
        <p:grpSpPr>
          <a:xfrm>
            <a:off x="153329" y="5616720"/>
            <a:ext cx="4034607" cy="999831"/>
            <a:chOff x="89718" y="5716727"/>
            <a:chExt cx="4034607" cy="999831"/>
          </a:xfrm>
        </p:grpSpPr>
        <p:pic>
          <p:nvPicPr>
            <p:cNvPr id="11" name="Picture 10">
              <a:extLst>
                <a:ext uri="{FF2B5EF4-FFF2-40B4-BE49-F238E27FC236}">
                  <a16:creationId xmlns:a16="http://schemas.microsoft.com/office/drawing/2014/main" id="{3792A6DE-7AED-4E41-A532-A95A1D8257E7}"/>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9C0098A6-F04A-4FCB-9D0E-DD5A6CAA6329}"/>
                </a:ext>
              </a:extLst>
            </p:cNvPr>
            <p:cNvGrpSpPr>
              <a:grpSpLocks noChangeAspect="1"/>
            </p:cNvGrpSpPr>
            <p:nvPr/>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832FDD68-1DC7-4CD9-BBA2-42418B105528}"/>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5" name="Picture 5">
                <a:extLst>
                  <a:ext uri="{FF2B5EF4-FFF2-40B4-BE49-F238E27FC236}">
                    <a16:creationId xmlns:a16="http://schemas.microsoft.com/office/drawing/2014/main" id="{679D2042-3D80-4066-9D17-E0E468C6EE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8103817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6" name="TextBox 15"/>
          <p:cNvSpPr txBox="1"/>
          <p:nvPr/>
        </p:nvSpPr>
        <p:spPr>
          <a:xfrm>
            <a:off x="266700" y="5217495"/>
            <a:ext cx="4337105" cy="357790"/>
          </a:xfrm>
          <a:prstGeom prst="rect">
            <a:avLst/>
          </a:prstGeom>
          <a:noFill/>
        </p:spPr>
        <p:txBody>
          <a:bodyPr wrap="square" lIns="91440" tIns="0">
            <a:spAutoFit/>
          </a:bodyPr>
          <a:lstStyle/>
          <a:p>
            <a:r>
              <a:rPr lang="en-US" altLang="en-US" sz="675" i="1" dirty="0"/>
              <a:t>“</a:t>
            </a:r>
            <a:r>
              <a:rPr lang="en-US" sz="675"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rgbClr val="000000"/>
                </a:solidFill>
              </a:rPr>
              <a:t>”</a:t>
            </a:r>
            <a:endParaRPr lang="en-US" sz="675" i="1" dirty="0">
              <a:solidFill>
                <a:srgbClr val="000000"/>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noFill/>
          </a:ln>
        </p:spPr>
        <p:txBody>
          <a:bodyPr/>
          <a:lstStyle>
            <a:lvl1pPr>
              <a:defRPr>
                <a:ln>
                  <a:noFill/>
                </a:ln>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2" name="Group 11">
            <a:extLst>
              <a:ext uri="{FF2B5EF4-FFF2-40B4-BE49-F238E27FC236}">
                <a16:creationId xmlns:a16="http://schemas.microsoft.com/office/drawing/2014/main" id="{30D23538-A0F8-4F67-A417-6C85C99DB0B9}"/>
              </a:ext>
            </a:extLst>
          </p:cNvPr>
          <p:cNvGrpSpPr/>
          <p:nvPr/>
        </p:nvGrpSpPr>
        <p:grpSpPr>
          <a:xfrm>
            <a:off x="89718" y="5716727"/>
            <a:ext cx="4034607" cy="999831"/>
            <a:chOff x="89718" y="5716727"/>
            <a:chExt cx="4034607" cy="999831"/>
          </a:xfrm>
        </p:grpSpPr>
        <p:pic>
          <p:nvPicPr>
            <p:cNvPr id="5" name="Picture 4"/>
            <p:cNvPicPr>
              <a:picLocks noChangeAspect="1"/>
            </p:cNvPicPr>
            <p:nvPr/>
          </p:nvPicPr>
          <p:blipFill>
            <a:blip r:embed="rId3"/>
            <a:stretch>
              <a:fillRect/>
            </a:stretch>
          </p:blipFill>
          <p:spPr>
            <a:xfrm>
              <a:off x="89718" y="5716727"/>
              <a:ext cx="3011685" cy="999831"/>
            </a:xfrm>
            <a:prstGeom prst="rect">
              <a:avLst/>
            </a:prstGeom>
          </p:spPr>
        </p:pic>
        <p:grpSp>
          <p:nvGrpSpPr>
            <p:cNvPr id="8" name="Group 4">
              <a:extLst>
                <a:ext uri="{FF2B5EF4-FFF2-40B4-BE49-F238E27FC236}">
                  <a16:creationId xmlns:a16="http://schemas.microsoft.com/office/drawing/2014/main" id="{145ABDAF-EC52-4335-AB3D-59593F788F6E}"/>
                </a:ext>
              </a:extLst>
            </p:cNvPr>
            <p:cNvGrpSpPr>
              <a:grpSpLocks noChangeAspect="1"/>
            </p:cNvGrpSpPr>
            <p:nvPr/>
          </p:nvGrpSpPr>
          <p:grpSpPr bwMode="auto">
            <a:xfrm>
              <a:off x="3186113" y="5816600"/>
              <a:ext cx="938212" cy="503238"/>
              <a:chOff x="2007" y="3664"/>
              <a:chExt cx="591" cy="317"/>
            </a:xfrm>
          </p:grpSpPr>
          <p:sp>
            <p:nvSpPr>
              <p:cNvPr id="9" name="AutoShape 3">
                <a:extLst>
                  <a:ext uri="{FF2B5EF4-FFF2-40B4-BE49-F238E27FC236}">
                    <a16:creationId xmlns:a16="http://schemas.microsoft.com/office/drawing/2014/main" id="{3C8E1FCF-3D8C-4CD6-8408-9A0D598EFDC6}"/>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a:extLst>
                  <a:ext uri="{FF2B5EF4-FFF2-40B4-BE49-F238E27FC236}">
                    <a16:creationId xmlns:a16="http://schemas.microsoft.com/office/drawing/2014/main" id="{001F6A1B-2DC3-47CC-9F32-02F00BEF06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12179287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p>
            <a:endParaRPr lang="en-US"/>
          </a:p>
        </p:txBody>
      </p:sp>
      <p:sp>
        <p:nvSpPr>
          <p:cNvPr id="6" name="Date Placeholder 5"/>
          <p:cNvSpPr>
            <a:spLocks noGrp="1"/>
          </p:cNvSpPr>
          <p:nvPr>
            <p:ph type="dt" sz="half" idx="11"/>
          </p:nvPr>
        </p:nvSpPr>
        <p:spPr/>
        <p:txBody>
          <a:bodyPr/>
          <a:lstStyle/>
          <a:p>
            <a:fld id="{675317EA-AA74-4372-ACA9-8C90D36588E6}" type="datetimeFigureOut">
              <a:rPr lang="en-US" smtClean="0"/>
              <a:t>9/16/2022</a:t>
            </a:fld>
            <a:endParaRPr lang="en-US"/>
          </a:p>
        </p:txBody>
      </p:sp>
      <p:pic>
        <p:nvPicPr>
          <p:cNvPr id="8" name="Picture 7">
            <a:extLst>
              <a:ext uri="{FF2B5EF4-FFF2-40B4-BE49-F238E27FC236}">
                <a16:creationId xmlns:a16="http://schemas.microsoft.com/office/drawing/2014/main" id="{84024296-3191-4E13-AC1C-080341B394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99230" y="298609"/>
            <a:ext cx="937577" cy="502920"/>
          </a:xfrm>
          <a:prstGeom prst="rect">
            <a:avLst/>
          </a:prstGeom>
        </p:spPr>
      </p:pic>
    </p:spTree>
    <p:extLst>
      <p:ext uri="{BB962C8B-B14F-4D97-AF65-F5344CB8AC3E}">
        <p14:creationId xmlns:p14="http://schemas.microsoft.com/office/powerpoint/2010/main" val="32091310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3A37D75-B8CA-46F7-B5CA-EC9F2DD9434E}" type="datetimeFigureOut">
              <a:rPr lang="en-US" smtClean="0"/>
              <a:t>9/16/2022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9962AD-39A9-4874-81E1-183B224A6E52}" type="slidenum">
              <a:rPr lang="en-US" smtClean="0"/>
              <a:t>‹#›</a:t>
            </a:fld>
            <a:endParaRPr lang="en-US"/>
          </a:p>
        </p:txBody>
      </p:sp>
    </p:spTree>
    <p:extLst>
      <p:ext uri="{BB962C8B-B14F-4D97-AF65-F5344CB8AC3E}">
        <p14:creationId xmlns:p14="http://schemas.microsoft.com/office/powerpoint/2010/main" val="23995788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r>
              <a:rPr lang="en-US"/>
              <a:t>Click icon to add chart</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0315411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Reference ONLY">
    <p:bg>
      <p:bgPr>
        <a:solidFill>
          <a:schemeClr val="bg1"/>
        </a:solidFill>
        <a:effectLst/>
      </p:bgPr>
    </p:bg>
    <p:spTree>
      <p:nvGrpSpPr>
        <p:cNvPr id="1" name=""/>
        <p:cNvGrpSpPr/>
        <p:nvPr/>
      </p:nvGrpSpPr>
      <p:grpSpPr>
        <a:xfrm>
          <a:off x="0" y="0"/>
          <a:ext cx="0" cy="0"/>
          <a:chOff x="0" y="0"/>
          <a:chExt cx="0" cy="0"/>
        </a:xfrm>
      </p:grpSpPr>
      <p:sp>
        <p:nvSpPr>
          <p:cNvPr id="22" name="TextBox 21"/>
          <p:cNvSpPr txBox="1"/>
          <p:nvPr/>
        </p:nvSpPr>
        <p:spPr>
          <a:xfrm>
            <a:off x="2667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Standard Content Slide Colors</a:t>
            </a:r>
            <a:endParaRPr lang="en-US" dirty="0"/>
          </a:p>
        </p:txBody>
      </p:sp>
      <p:sp>
        <p:nvSpPr>
          <p:cNvPr id="2" name="TextBox 1"/>
          <p:cNvSpPr txBox="1"/>
          <p:nvPr/>
        </p:nvSpPr>
        <p:spPr>
          <a:xfrm>
            <a:off x="60960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Chart Colors</a:t>
            </a:r>
            <a:endParaRPr lang="en-US" dirty="0"/>
          </a:p>
        </p:txBody>
      </p:sp>
      <p:grpSp>
        <p:nvGrpSpPr>
          <p:cNvPr id="21" name="Group 20"/>
          <p:cNvGrpSpPr/>
          <p:nvPr/>
        </p:nvGrpSpPr>
        <p:grpSpPr>
          <a:xfrm>
            <a:off x="372234" y="1391830"/>
            <a:ext cx="11458322" cy="1888083"/>
            <a:chOff x="757773" y="1707600"/>
            <a:chExt cx="9393763" cy="1245799"/>
          </a:xfrm>
        </p:grpSpPr>
        <p:sp>
          <p:nvSpPr>
            <p:cNvPr id="5" name="Rectangle 4"/>
            <p:cNvSpPr/>
            <p:nvPr/>
          </p:nvSpPr>
          <p:spPr>
            <a:xfrm>
              <a:off x="2679701" y="1707600"/>
              <a:ext cx="745067"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217</a:t>
              </a:r>
            </a:p>
            <a:p>
              <a:pPr algn="ctr">
                <a:defRPr/>
              </a:pPr>
              <a:r>
                <a:rPr lang="en-US" sz="1000" b="1" dirty="0">
                  <a:solidFill>
                    <a:schemeClr val="tx1"/>
                  </a:solidFill>
                </a:rPr>
                <a:t>217</a:t>
              </a:r>
            </a:p>
            <a:p>
              <a:pPr algn="ctr">
                <a:defRPr/>
              </a:pPr>
              <a:r>
                <a:rPr lang="en-US" sz="1000" b="1" dirty="0">
                  <a:solidFill>
                    <a:schemeClr val="tx1"/>
                  </a:solidFill>
                </a:rPr>
                <a:t>217</a:t>
              </a:r>
            </a:p>
            <a:p>
              <a:pPr algn="ctr">
                <a:defRPr/>
              </a:pPr>
              <a:endParaRPr lang="en-US" sz="1000" b="1" dirty="0">
                <a:solidFill>
                  <a:schemeClr val="tx1"/>
                </a:solidFill>
              </a:endParaRPr>
            </a:p>
            <a:p>
              <a:pPr algn="ctr">
                <a:defRPr/>
              </a:pPr>
              <a:r>
                <a:rPr lang="en-US" sz="1000" b="1" dirty="0">
                  <a:solidFill>
                    <a:schemeClr val="tx1"/>
                  </a:solidFill>
                </a:rPr>
                <a:t>#d8d9d8</a:t>
              </a:r>
            </a:p>
          </p:txBody>
        </p:sp>
        <p:sp>
          <p:nvSpPr>
            <p:cNvPr id="6" name="Rectangle 5"/>
            <p:cNvSpPr/>
            <p:nvPr/>
          </p:nvSpPr>
          <p:spPr>
            <a:xfrm>
              <a:off x="3640669" y="1707600"/>
              <a:ext cx="745067"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200</a:t>
              </a:r>
            </a:p>
            <a:p>
              <a:pPr algn="ctr">
                <a:defRPr/>
              </a:pPr>
              <a:r>
                <a:rPr lang="en-US" sz="1000" b="1" dirty="0">
                  <a:solidFill>
                    <a:schemeClr val="tx1"/>
                  </a:solidFill>
                </a:rPr>
                <a:t>200</a:t>
              </a:r>
            </a:p>
            <a:p>
              <a:pPr algn="ctr">
                <a:defRPr/>
              </a:pPr>
              <a:r>
                <a:rPr lang="en-US" sz="1000" b="1" dirty="0">
                  <a:solidFill>
                    <a:schemeClr val="tx1"/>
                  </a:solidFill>
                </a:rPr>
                <a:t>200</a:t>
              </a:r>
            </a:p>
            <a:p>
              <a:pPr algn="ctr">
                <a:defRPr/>
              </a:pPr>
              <a:endParaRPr lang="en-US" sz="1000" b="1" dirty="0">
                <a:solidFill>
                  <a:schemeClr val="tx1"/>
                </a:solidFill>
              </a:endParaRPr>
            </a:p>
            <a:p>
              <a:pPr algn="ctr">
                <a:defRPr/>
              </a:pPr>
              <a:r>
                <a:rPr lang="en-US" sz="1000" b="1" dirty="0">
                  <a:solidFill>
                    <a:schemeClr val="tx1"/>
                  </a:solidFill>
                </a:rPr>
                <a:t>#c9c9c9</a:t>
              </a:r>
            </a:p>
          </p:txBody>
        </p:sp>
        <p:sp>
          <p:nvSpPr>
            <p:cNvPr id="7" name="Rectangle 6"/>
            <p:cNvSpPr/>
            <p:nvPr/>
          </p:nvSpPr>
          <p:spPr>
            <a:xfrm>
              <a:off x="757773" y="2394599"/>
              <a:ext cx="742951"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255</a:t>
              </a:r>
            </a:p>
            <a:p>
              <a:pPr algn="ctr">
                <a:defRPr/>
              </a:pPr>
              <a:r>
                <a:rPr lang="en-US" sz="1000" b="1" dirty="0">
                  <a:solidFill>
                    <a:schemeClr val="tx1"/>
                  </a:solidFill>
                </a:rPr>
                <a:t>255</a:t>
              </a:r>
            </a:p>
            <a:p>
              <a:pPr algn="ctr">
                <a:defRPr/>
              </a:pPr>
              <a:r>
                <a:rPr lang="en-US" sz="1000" b="1" dirty="0">
                  <a:solidFill>
                    <a:schemeClr val="tx1"/>
                  </a:solidFill>
                </a:rPr>
                <a:t>255</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8" name="Rectangle 7"/>
            <p:cNvSpPr/>
            <p:nvPr/>
          </p:nvSpPr>
          <p:spPr>
            <a:xfrm>
              <a:off x="1718739" y="2394599"/>
              <a:ext cx="742951"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a:t>
              </a:r>
            </a:p>
            <a:p>
              <a:pPr algn="ctr">
                <a:defRPr/>
              </a:pPr>
              <a:r>
                <a:rPr lang="en-US" sz="1000" b="1" dirty="0">
                  <a:solidFill>
                    <a:schemeClr val="bg1"/>
                  </a:solidFill>
                </a:rPr>
                <a:t>0</a:t>
              </a:r>
            </a:p>
            <a:p>
              <a:pPr algn="ctr">
                <a:defRPr/>
              </a:pPr>
              <a:r>
                <a:rPr lang="en-US" sz="1000" b="1" dirty="0">
                  <a:solidFill>
                    <a:schemeClr val="bg1"/>
                  </a:solidFill>
                </a:rPr>
                <a:t>0</a:t>
              </a:r>
            </a:p>
            <a:p>
              <a:pPr algn="ctr">
                <a:defRPr/>
              </a:pPr>
              <a:endParaRPr lang="en-US" sz="1000" b="1" dirty="0">
                <a:solidFill>
                  <a:schemeClr val="bg1"/>
                </a:solidFill>
              </a:endParaRPr>
            </a:p>
            <a:p>
              <a:pPr algn="ctr">
                <a:defRPr/>
              </a:pPr>
              <a:r>
                <a:rPr lang="en-US" sz="1000" b="1" dirty="0">
                  <a:solidFill>
                    <a:schemeClr val="bg1"/>
                  </a:solidFill>
                </a:rPr>
                <a:t>#020000</a:t>
              </a:r>
            </a:p>
          </p:txBody>
        </p:sp>
        <p:sp>
          <p:nvSpPr>
            <p:cNvPr id="9" name="Rectangle 8"/>
            <p:cNvSpPr/>
            <p:nvPr/>
          </p:nvSpPr>
          <p:spPr>
            <a:xfrm>
              <a:off x="2679701" y="2394599"/>
              <a:ext cx="745067"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163</a:t>
              </a:r>
            </a:p>
            <a:p>
              <a:pPr algn="ctr">
                <a:defRPr/>
              </a:pPr>
              <a:r>
                <a:rPr lang="en-US" sz="1000" b="1" dirty="0">
                  <a:solidFill>
                    <a:schemeClr val="tx1"/>
                  </a:solidFill>
                </a:rPr>
                <a:t>163</a:t>
              </a:r>
            </a:p>
            <a:p>
              <a:pPr algn="ctr">
                <a:defRPr/>
              </a:pPr>
              <a:r>
                <a:rPr lang="en-US" sz="1000" b="1" dirty="0">
                  <a:solidFill>
                    <a:schemeClr val="tx1"/>
                  </a:solidFill>
                </a:rPr>
                <a:t>163</a:t>
              </a:r>
            </a:p>
            <a:p>
              <a:pPr algn="ctr">
                <a:defRPr/>
              </a:pPr>
              <a:endParaRPr lang="en-US" sz="1000" b="1" dirty="0">
                <a:solidFill>
                  <a:schemeClr val="tx1"/>
                </a:solidFill>
              </a:endParaRPr>
            </a:p>
            <a:p>
              <a:pPr algn="ctr">
                <a:defRPr/>
              </a:pPr>
              <a:r>
                <a:rPr lang="en-US" sz="1000" b="1" dirty="0">
                  <a:solidFill>
                    <a:schemeClr val="tx1"/>
                  </a:solidFill>
                </a:rPr>
                <a:t>#a3a3a2</a:t>
              </a:r>
            </a:p>
          </p:txBody>
        </p:sp>
        <p:sp>
          <p:nvSpPr>
            <p:cNvPr id="10" name="Rectangle 9"/>
            <p:cNvSpPr/>
            <p:nvPr/>
          </p:nvSpPr>
          <p:spPr>
            <a:xfrm>
              <a:off x="3640669" y="2394599"/>
              <a:ext cx="745067"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131</a:t>
              </a:r>
            </a:p>
            <a:p>
              <a:pPr algn="ctr">
                <a:defRPr/>
              </a:pPr>
              <a:r>
                <a:rPr lang="en-US" sz="1000" b="1" dirty="0">
                  <a:solidFill>
                    <a:schemeClr val="tx1"/>
                  </a:solidFill>
                </a:rPr>
                <a:t>132</a:t>
              </a:r>
            </a:p>
            <a:p>
              <a:pPr algn="ctr">
                <a:defRPr/>
              </a:pPr>
              <a:r>
                <a:rPr lang="en-US" sz="1000" b="1" dirty="0">
                  <a:solidFill>
                    <a:schemeClr val="tx1"/>
                  </a:solidFill>
                </a:rPr>
                <a:t>122</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11" name="Rectangle 10"/>
            <p:cNvSpPr/>
            <p:nvPr/>
          </p:nvSpPr>
          <p:spPr>
            <a:xfrm>
              <a:off x="4601633" y="2394599"/>
              <a:ext cx="745067" cy="558800"/>
            </a:xfrm>
            <a:prstGeom prst="rect">
              <a:avLst/>
            </a:prstGeom>
            <a:solidFill>
              <a:srgbClr val="DF1F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223</a:t>
              </a:r>
            </a:p>
            <a:p>
              <a:pPr algn="ctr">
                <a:defRPr/>
              </a:pPr>
              <a:r>
                <a:rPr lang="en-US" sz="1000" b="1" dirty="0">
                  <a:solidFill>
                    <a:schemeClr val="bg1"/>
                  </a:solidFill>
                </a:rPr>
                <a:t>31</a:t>
              </a:r>
            </a:p>
            <a:p>
              <a:pPr algn="ctr">
                <a:defRPr/>
              </a:pPr>
              <a:r>
                <a:rPr lang="en-US" sz="1000" b="1" dirty="0">
                  <a:solidFill>
                    <a:schemeClr val="bg1"/>
                  </a:solidFill>
                </a:rPr>
                <a:t>46</a:t>
              </a:r>
            </a:p>
            <a:p>
              <a:pPr algn="ctr">
                <a:defRPr/>
              </a:pPr>
              <a:endParaRPr lang="en-US" sz="1000" b="1" dirty="0">
                <a:solidFill>
                  <a:schemeClr val="bg1"/>
                </a:solidFill>
              </a:endParaRPr>
            </a:p>
            <a:p>
              <a:pPr algn="ctr">
                <a:defRPr/>
              </a:pPr>
              <a:r>
                <a:rPr lang="en-US" sz="1000" b="1" dirty="0">
                  <a:solidFill>
                    <a:schemeClr val="bg1"/>
                  </a:solidFill>
                </a:rPr>
                <a:t>#ef4236</a:t>
              </a:r>
            </a:p>
          </p:txBody>
        </p:sp>
        <p:sp>
          <p:nvSpPr>
            <p:cNvPr id="12" name="Rectangle 11"/>
            <p:cNvSpPr/>
            <p:nvPr/>
          </p:nvSpPr>
          <p:spPr>
            <a:xfrm>
              <a:off x="5562601" y="2394599"/>
              <a:ext cx="745067"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110</a:t>
              </a:r>
            </a:p>
            <a:p>
              <a:pPr algn="ctr">
                <a:defRPr/>
              </a:pPr>
              <a:r>
                <a:rPr lang="en-US" sz="1000" b="1" dirty="0">
                  <a:solidFill>
                    <a:schemeClr val="tx1"/>
                  </a:solidFill>
                </a:rPr>
                <a:t>135</a:t>
              </a:r>
            </a:p>
            <a:p>
              <a:pPr algn="ctr">
                <a:defRPr/>
              </a:pPr>
              <a:r>
                <a:rPr lang="en-US" sz="1000" b="1" dirty="0">
                  <a:solidFill>
                    <a:schemeClr val="tx1"/>
                  </a:solidFill>
                </a:rPr>
                <a:t>120</a:t>
              </a:r>
            </a:p>
            <a:p>
              <a:pPr algn="ctr">
                <a:defRPr/>
              </a:pPr>
              <a:endParaRPr lang="en-US" sz="1000" b="1" dirty="0">
                <a:solidFill>
                  <a:schemeClr val="tx1"/>
                </a:solidFill>
              </a:endParaRPr>
            </a:p>
            <a:p>
              <a:pPr algn="ctr">
                <a:defRPr/>
              </a:pPr>
              <a:r>
                <a:rPr lang="en-US" sz="1000" b="1" dirty="0">
                  <a:solidFill>
                    <a:schemeClr val="tx1"/>
                  </a:solidFill>
                </a:rPr>
                <a:t>#6f8779</a:t>
              </a:r>
            </a:p>
          </p:txBody>
        </p:sp>
        <p:sp>
          <p:nvSpPr>
            <p:cNvPr id="13" name="Rectangle 12"/>
            <p:cNvSpPr/>
            <p:nvPr/>
          </p:nvSpPr>
          <p:spPr>
            <a:xfrm>
              <a:off x="6523568" y="2394599"/>
              <a:ext cx="745067"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112</a:t>
              </a:r>
            </a:p>
            <a:p>
              <a:pPr algn="ctr">
                <a:defRPr/>
              </a:pPr>
              <a:r>
                <a:rPr lang="en-US" sz="1000" b="1" dirty="0">
                  <a:solidFill>
                    <a:schemeClr val="bg1"/>
                  </a:solidFill>
                </a:rPr>
                <a:t>92</a:t>
              </a:r>
            </a:p>
            <a:p>
              <a:pPr algn="ctr">
                <a:defRPr/>
              </a:pPr>
              <a:r>
                <a:rPr lang="en-US" sz="1000" b="1" dirty="0">
                  <a:solidFill>
                    <a:schemeClr val="bg1"/>
                  </a:solidFill>
                </a:rPr>
                <a:t>56</a:t>
              </a:r>
            </a:p>
            <a:p>
              <a:pPr algn="ctr">
                <a:defRPr/>
              </a:pPr>
              <a:endParaRPr lang="en-US" sz="1000" b="1" dirty="0">
                <a:solidFill>
                  <a:schemeClr val="bg1"/>
                </a:solidFill>
              </a:endParaRPr>
            </a:p>
            <a:p>
              <a:pPr algn="ctr">
                <a:defRPr/>
              </a:pPr>
              <a:r>
                <a:rPr lang="en-US" sz="1000" b="1" dirty="0">
                  <a:solidFill>
                    <a:schemeClr val="bg1"/>
                  </a:solidFill>
                </a:rPr>
                <a:t>#705d39</a:t>
              </a:r>
            </a:p>
          </p:txBody>
        </p:sp>
        <p:sp>
          <p:nvSpPr>
            <p:cNvPr id="14" name="Rectangle 13"/>
            <p:cNvSpPr/>
            <p:nvPr/>
          </p:nvSpPr>
          <p:spPr>
            <a:xfrm>
              <a:off x="7484533" y="2394599"/>
              <a:ext cx="745067"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62</a:t>
              </a:r>
            </a:p>
            <a:p>
              <a:pPr algn="ctr">
                <a:defRPr/>
              </a:pPr>
              <a:r>
                <a:rPr lang="en-US" sz="1000" b="1" dirty="0">
                  <a:solidFill>
                    <a:schemeClr val="bg1"/>
                  </a:solidFill>
                </a:rPr>
                <a:t>102</a:t>
              </a:r>
            </a:p>
            <a:p>
              <a:pPr algn="ctr">
                <a:defRPr/>
              </a:pPr>
              <a:r>
                <a:rPr lang="en-US" sz="1000" b="1" dirty="0">
                  <a:solidFill>
                    <a:schemeClr val="bg1"/>
                  </a:solidFill>
                </a:rPr>
                <a:t>130</a:t>
              </a:r>
            </a:p>
            <a:p>
              <a:pPr algn="ctr">
                <a:defRPr/>
              </a:pPr>
              <a:endParaRPr lang="en-US" sz="1000" b="1" dirty="0">
                <a:solidFill>
                  <a:schemeClr val="bg1"/>
                </a:solidFill>
              </a:endParaRPr>
            </a:p>
            <a:p>
              <a:pPr algn="ctr">
                <a:defRPr/>
              </a:pPr>
              <a:r>
                <a:rPr lang="en-US" sz="1000" b="1" dirty="0">
                  <a:solidFill>
                    <a:schemeClr val="bg1"/>
                  </a:solidFill>
                </a:rPr>
                <a:t>#406782</a:t>
              </a:r>
            </a:p>
          </p:txBody>
        </p:sp>
        <p:sp>
          <p:nvSpPr>
            <p:cNvPr id="15" name="Rectangle 14"/>
            <p:cNvSpPr/>
            <p:nvPr/>
          </p:nvSpPr>
          <p:spPr>
            <a:xfrm>
              <a:off x="8445501" y="2394599"/>
              <a:ext cx="745067"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102</a:t>
              </a:r>
            </a:p>
            <a:p>
              <a:pPr algn="ctr">
                <a:defRPr/>
              </a:pPr>
              <a:r>
                <a:rPr lang="en-US" sz="1000" b="1" dirty="0">
                  <a:solidFill>
                    <a:schemeClr val="bg1"/>
                  </a:solidFill>
                </a:rPr>
                <a:t>56</a:t>
              </a:r>
            </a:p>
            <a:p>
              <a:pPr algn="ctr">
                <a:defRPr/>
              </a:pPr>
              <a:r>
                <a:rPr lang="en-US" sz="1000" b="1" dirty="0">
                  <a:solidFill>
                    <a:schemeClr val="bg1"/>
                  </a:solidFill>
                </a:rPr>
                <a:t>48</a:t>
              </a:r>
            </a:p>
            <a:p>
              <a:pPr algn="ctr">
                <a:defRPr/>
              </a:pPr>
              <a:endParaRPr lang="en-US" sz="1000" b="1" dirty="0">
                <a:solidFill>
                  <a:schemeClr val="bg1"/>
                </a:solidFill>
              </a:endParaRPr>
            </a:p>
            <a:p>
              <a:pPr algn="ctr">
                <a:defRPr/>
              </a:pPr>
              <a:r>
                <a:rPr lang="en-US" sz="1000" b="1" dirty="0">
                  <a:solidFill>
                    <a:schemeClr val="bg1"/>
                  </a:solidFill>
                </a:rPr>
                <a:t>#673931</a:t>
              </a:r>
            </a:p>
          </p:txBody>
        </p:sp>
        <p:sp>
          <p:nvSpPr>
            <p:cNvPr id="16" name="Rectangle 15"/>
            <p:cNvSpPr/>
            <p:nvPr/>
          </p:nvSpPr>
          <p:spPr>
            <a:xfrm>
              <a:off x="9406469" y="2394599"/>
              <a:ext cx="745067"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130</a:t>
              </a:r>
            </a:p>
            <a:p>
              <a:pPr algn="ctr">
                <a:defRPr/>
              </a:pPr>
              <a:r>
                <a:rPr lang="en-US" sz="1000" b="1" dirty="0">
                  <a:solidFill>
                    <a:schemeClr val="bg1"/>
                  </a:solidFill>
                </a:rPr>
                <a:t>120</a:t>
              </a:r>
            </a:p>
            <a:p>
              <a:pPr algn="ctr">
                <a:defRPr/>
              </a:pPr>
              <a:r>
                <a:rPr lang="en-US" sz="1000" b="1" dirty="0">
                  <a:solidFill>
                    <a:schemeClr val="bg1"/>
                  </a:solidFill>
                </a:rPr>
                <a:t>111</a:t>
              </a:r>
            </a:p>
            <a:p>
              <a:pPr algn="ctr">
                <a:defRPr/>
              </a:pPr>
              <a:endParaRPr lang="en-US" sz="1000" b="1" dirty="0">
                <a:solidFill>
                  <a:schemeClr val="bg1"/>
                </a:solidFill>
              </a:endParaRPr>
            </a:p>
            <a:p>
              <a:pPr algn="ctr">
                <a:defRPr/>
              </a:pPr>
              <a:r>
                <a:rPr lang="en-US" sz="1000" b="1" dirty="0">
                  <a:solidFill>
                    <a:schemeClr val="bg1"/>
                  </a:solidFill>
                </a:rPr>
                <a:t>#837970</a:t>
              </a:r>
            </a:p>
          </p:txBody>
        </p:sp>
        <p:sp>
          <p:nvSpPr>
            <p:cNvPr id="17" name="Rectangle 16"/>
            <p:cNvSpPr/>
            <p:nvPr/>
          </p:nvSpPr>
          <p:spPr>
            <a:xfrm>
              <a:off x="1718733" y="1707600"/>
              <a:ext cx="745067"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237</a:t>
              </a:r>
            </a:p>
            <a:p>
              <a:pPr algn="ctr">
                <a:defRPr/>
              </a:pPr>
              <a:r>
                <a:rPr lang="en-US" sz="1000" b="1" dirty="0">
                  <a:solidFill>
                    <a:schemeClr val="tx1"/>
                  </a:solidFill>
                </a:rPr>
                <a:t>237</a:t>
              </a:r>
            </a:p>
            <a:p>
              <a:pPr algn="ctr">
                <a:defRPr/>
              </a:pPr>
              <a:r>
                <a:rPr lang="en-US" sz="1000" b="1" dirty="0">
                  <a:solidFill>
                    <a:schemeClr val="tx1"/>
                  </a:solidFill>
                </a:rPr>
                <a:t>237</a:t>
              </a:r>
            </a:p>
            <a:p>
              <a:pPr algn="ctr">
                <a:defRPr/>
              </a:pPr>
              <a:endParaRPr lang="en-US" sz="1000" b="1" dirty="0">
                <a:solidFill>
                  <a:schemeClr val="tx1"/>
                </a:solidFill>
              </a:endParaRPr>
            </a:p>
            <a:p>
              <a:pPr algn="ctr">
                <a:defRPr/>
              </a:pPr>
              <a:r>
                <a:rPr lang="en-US" sz="1000" b="1" dirty="0">
                  <a:solidFill>
                    <a:schemeClr val="tx1"/>
                  </a:solidFill>
                </a:rPr>
                <a:t>#ededed</a:t>
              </a:r>
            </a:p>
          </p:txBody>
        </p:sp>
        <p:sp>
          <p:nvSpPr>
            <p:cNvPr id="18" name="Rectangle 17"/>
            <p:cNvSpPr/>
            <p:nvPr/>
          </p:nvSpPr>
          <p:spPr>
            <a:xfrm>
              <a:off x="5562601" y="1707600"/>
              <a:ext cx="745067"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80</a:t>
              </a:r>
            </a:p>
            <a:p>
              <a:pPr algn="ctr">
                <a:defRPr/>
              </a:pPr>
              <a:r>
                <a:rPr lang="en-US" sz="1000" b="1" dirty="0">
                  <a:solidFill>
                    <a:schemeClr val="bg1"/>
                  </a:solidFill>
                </a:rPr>
                <a:t>119</a:t>
              </a:r>
            </a:p>
            <a:p>
              <a:pPr algn="ctr">
                <a:defRPr/>
              </a:pPr>
              <a:r>
                <a:rPr lang="en-US" sz="1000" b="1" dirty="0">
                  <a:solidFill>
                    <a:schemeClr val="bg1"/>
                  </a:solidFill>
                </a:rPr>
                <a:t>27</a:t>
              </a:r>
            </a:p>
            <a:p>
              <a:pPr algn="ctr">
                <a:defRPr/>
              </a:pPr>
              <a:endParaRPr lang="en-US" sz="1000" b="1" dirty="0">
                <a:solidFill>
                  <a:schemeClr val="bg1"/>
                </a:solidFill>
              </a:endParaRPr>
            </a:p>
            <a:p>
              <a:pPr algn="ctr">
                <a:defRPr/>
              </a:pPr>
              <a:r>
                <a:rPr lang="en-US" sz="1000" b="1" dirty="0">
                  <a:solidFill>
                    <a:schemeClr val="bg1"/>
                  </a:solidFill>
                </a:rPr>
                <a:t>#517837</a:t>
              </a:r>
            </a:p>
          </p:txBody>
        </p:sp>
        <p:sp>
          <p:nvSpPr>
            <p:cNvPr id="19" name="Rectangle 18"/>
            <p:cNvSpPr/>
            <p:nvPr/>
          </p:nvSpPr>
          <p:spPr>
            <a:xfrm>
              <a:off x="6523568" y="1707600"/>
              <a:ext cx="745067"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252</a:t>
              </a:r>
            </a:p>
            <a:p>
              <a:pPr algn="ctr">
                <a:defRPr/>
              </a:pPr>
              <a:r>
                <a:rPr lang="en-US" sz="1000" b="1" dirty="0">
                  <a:solidFill>
                    <a:schemeClr val="tx1"/>
                  </a:solidFill>
                </a:rPr>
                <a:t>174</a:t>
              </a:r>
            </a:p>
            <a:p>
              <a:pPr algn="ctr">
                <a:defRPr/>
              </a:pPr>
              <a:r>
                <a:rPr lang="en-US" sz="1000" b="1" dirty="0">
                  <a:solidFill>
                    <a:schemeClr val="tx1"/>
                  </a:solidFill>
                </a:rPr>
                <a:t>59</a:t>
              </a:r>
            </a:p>
            <a:p>
              <a:pPr algn="ctr">
                <a:defRPr/>
              </a:pPr>
              <a:endParaRPr lang="en-US" sz="1000" b="1" dirty="0">
                <a:solidFill>
                  <a:schemeClr val="tx1"/>
                </a:solidFill>
              </a:endParaRPr>
            </a:p>
            <a:p>
              <a:pPr algn="ctr">
                <a:defRPr/>
              </a:pPr>
              <a:r>
                <a:rPr lang="en-US" sz="1000" b="1" dirty="0">
                  <a:solidFill>
                    <a:schemeClr val="tx1"/>
                  </a:solidFill>
                </a:rPr>
                <a:t>#fbae3d</a:t>
              </a:r>
            </a:p>
          </p:txBody>
        </p:sp>
        <p:sp>
          <p:nvSpPr>
            <p:cNvPr id="20" name="Rectangle 19"/>
            <p:cNvSpPr/>
            <p:nvPr/>
          </p:nvSpPr>
          <p:spPr>
            <a:xfrm>
              <a:off x="7484533" y="1707600"/>
              <a:ext cx="745067" cy="558800"/>
            </a:xfrm>
            <a:prstGeom prst="rect">
              <a:avLst/>
            </a:prstGeom>
            <a:solidFill>
              <a:srgbClr val="53247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83</a:t>
              </a:r>
            </a:p>
            <a:p>
              <a:pPr algn="ctr">
                <a:defRPr/>
              </a:pPr>
              <a:r>
                <a:rPr lang="en-US" sz="1000" b="1" dirty="0">
                  <a:solidFill>
                    <a:schemeClr val="bg1"/>
                  </a:solidFill>
                </a:rPr>
                <a:t>36</a:t>
              </a:r>
            </a:p>
            <a:p>
              <a:pPr algn="ctr">
                <a:defRPr/>
              </a:pPr>
              <a:r>
                <a:rPr lang="en-US" sz="1000" b="1" dirty="0">
                  <a:solidFill>
                    <a:schemeClr val="bg1"/>
                  </a:solidFill>
                </a:rPr>
                <a:t>118</a:t>
              </a:r>
            </a:p>
            <a:p>
              <a:pPr algn="ctr">
                <a:defRPr/>
              </a:pPr>
              <a:endParaRPr lang="en-US" sz="1000" b="1" dirty="0">
                <a:solidFill>
                  <a:schemeClr val="bg1"/>
                </a:solidFill>
              </a:endParaRPr>
            </a:p>
            <a:p>
              <a:pPr algn="ctr">
                <a:defRPr/>
              </a:pPr>
              <a:r>
                <a:rPr lang="en-US" sz="1000" b="1" dirty="0">
                  <a:solidFill>
                    <a:schemeClr val="bg1"/>
                  </a:solidFill>
                </a:rPr>
                <a:t>#542a76</a:t>
              </a:r>
            </a:p>
          </p:txBody>
        </p:sp>
      </p:grpSp>
    </p:spTree>
    <p:extLst>
      <p:ext uri="{BB962C8B-B14F-4D97-AF65-F5344CB8AC3E}">
        <p14:creationId xmlns:p14="http://schemas.microsoft.com/office/powerpoint/2010/main" val="2181894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00195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7152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85018819"/>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Full Picture with Title">
    <p:bg>
      <p:bgPr>
        <a:solidFill>
          <a:schemeClr val="tx2"/>
        </a:solidFill>
        <a:effectLst/>
      </p:bgPr>
    </p:bg>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0" y="0"/>
            <a:ext cx="12192000"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0"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294071349"/>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60191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3699492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686529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3.w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3.wmf"/><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image" Target="../media/image7.gif"/><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12"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3" name="Picture 2"/>
          <p:cNvPicPr>
            <a:picLocks noChangeAspect="1"/>
          </p:cNvPicPr>
          <p:nvPr/>
        </p:nvPicPr>
        <p:blipFill>
          <a:blip r:embed="rId30" cstate="screen">
            <a:extLst>
              <a:ext uri="{28A0092B-C50C-407E-A947-70E740481C1C}">
                <a14:useLocalDpi xmlns:a14="http://schemas.microsoft.com/office/drawing/2010/main"/>
              </a:ext>
            </a:extLst>
          </a:blip>
          <a:stretch>
            <a:fillRect/>
          </a:stretch>
        </p:blipFill>
        <p:spPr>
          <a:xfrm>
            <a:off x="146975" y="284474"/>
            <a:ext cx="727585" cy="497851"/>
          </a:xfrm>
          <a:prstGeom prst="rect">
            <a:avLst/>
          </a:prstGeom>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675317EA-AA74-4372-ACA9-8C90D36588E6}" type="datetimeFigureOut">
              <a:rPr lang="en-US" smtClean="0"/>
              <a:t>9/16/2022</a:t>
            </a:fld>
            <a:endParaRPr lang="en-US"/>
          </a:p>
        </p:txBody>
      </p:sp>
      <p:pic>
        <p:nvPicPr>
          <p:cNvPr id="4" name="Picture 3">
            <a:extLst>
              <a:ext uri="{FF2B5EF4-FFF2-40B4-BE49-F238E27FC236}">
                <a16:creationId xmlns:a16="http://schemas.microsoft.com/office/drawing/2014/main" id="{C0089AF4-456C-4AD9-A715-1E4154EA5258}"/>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11096962" y="291970"/>
            <a:ext cx="937577" cy="502920"/>
          </a:xfrm>
          <a:prstGeom prst="rect">
            <a:avLst/>
          </a:prstGeom>
        </p:spPr>
      </p:pic>
    </p:spTree>
    <p:extLst>
      <p:ext uri="{BB962C8B-B14F-4D97-AF65-F5344CB8AC3E}">
        <p14:creationId xmlns:p14="http://schemas.microsoft.com/office/powerpoint/2010/main" val="28902072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91" r:id="rId27"/>
  </p:sldLayoutIdLst>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C8C8C8"/>
        </a:solidFill>
        <a:effectLst/>
      </p:bgPr>
    </p:bg>
    <p:spTree>
      <p:nvGrpSpPr>
        <p:cNvPr id="1" name=""/>
        <p:cNvGrpSpPr/>
        <p:nvPr/>
      </p:nvGrpSpPr>
      <p:grpSpPr>
        <a:xfrm>
          <a:off x="0" y="0"/>
          <a:ext cx="0" cy="0"/>
          <a:chOff x="0" y="0"/>
          <a:chExt cx="0" cy="0"/>
        </a:xfrm>
      </p:grpSpPr>
      <p:sp>
        <p:nvSpPr>
          <p:cNvPr id="12" name="Rounded Rectangle 11"/>
          <p:cNvSpPr/>
          <p:nvPr/>
        </p:nvSpPr>
        <p:spPr>
          <a:xfrm>
            <a:off x="66675" y="38099"/>
            <a:ext cx="12058650" cy="6791326"/>
          </a:xfrm>
          <a:prstGeom prst="roundRect">
            <a:avLst>
              <a:gd name="adj" fmla="val 2258"/>
            </a:avLst>
          </a:prstGeom>
          <a:solidFill>
            <a:srgbClr val="FFFFFF"/>
          </a:solidFill>
          <a:ln w="5715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4" name="Picture 6"/>
          <p:cNvPicPr>
            <a:picLocks noChangeAspect="1"/>
          </p:cNvPicPr>
          <p:nvPr/>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5"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16" name="Picture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3449" y="297055"/>
            <a:ext cx="727585" cy="497851"/>
          </a:xfrm>
          <a:prstGeom prst="rect">
            <a:avLst/>
          </a:prstGeom>
        </p:spPr>
      </p:pic>
      <p:sp>
        <p:nvSpPr>
          <p:cNvPr id="1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20"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21"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5B6B94-6F19-4E2B-82A4-E3780F0317F0}" type="datetimeFigureOut">
              <a:rPr lang="en-US" smtClean="0"/>
              <a:pPr/>
              <a:t>9/16/2022</a:t>
            </a:fld>
            <a:endParaRPr lang="en-US" dirty="0"/>
          </a:p>
        </p:txBody>
      </p:sp>
      <p:pic>
        <p:nvPicPr>
          <p:cNvPr id="3" name="Picture 2"/>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1017574" y="355119"/>
            <a:ext cx="1043924" cy="466052"/>
          </a:xfrm>
          <a:prstGeom prst="rect">
            <a:avLst/>
          </a:prstGeom>
        </p:spPr>
      </p:pic>
      <p:pic>
        <p:nvPicPr>
          <p:cNvPr id="4" name="Picture 3">
            <a:extLst>
              <a:ext uri="{FF2B5EF4-FFF2-40B4-BE49-F238E27FC236}">
                <a16:creationId xmlns:a16="http://schemas.microsoft.com/office/drawing/2014/main" id="{697C87E0-09A0-4B5C-98D0-9A0D06512CC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81031" y="319713"/>
            <a:ext cx="937577" cy="502920"/>
          </a:xfrm>
          <a:prstGeom prst="rect">
            <a:avLst/>
          </a:prstGeom>
        </p:spPr>
      </p:pic>
    </p:spTree>
    <p:extLst>
      <p:ext uri="{BB962C8B-B14F-4D97-AF65-F5344CB8AC3E}">
        <p14:creationId xmlns:p14="http://schemas.microsoft.com/office/powerpoint/2010/main" val="4039508323"/>
      </p:ext>
    </p:extLst>
  </p:cSld>
  <p:clrMap bg1="lt1" tx1="dk1" bg2="lt2" tx2="dk2" accent1="accent1" accent2="accent2" accent3="accent3" accent4="accent4" accent5="accent5" accent6="accent6" hlink="hlink" folHlink="folHlink"/>
  <p:sldLayoutIdLst>
    <p:sldLayoutId id="2147483689" r:id="rId1"/>
    <p:sldLayoutId id="2147483690" r:id="rId2"/>
  </p:sldLayoutIdLst>
  <p:hf hd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p15:clr>
            <a:srgbClr val="F26B43"/>
          </p15:clr>
        </p15:guide>
        <p15:guide id="1" pos="7512">
          <p15:clr>
            <a:srgbClr val="5ACBF0"/>
          </p15:clr>
        </p15:guide>
        <p15:guide id="2" pos="12971">
          <p15:clr>
            <a:srgbClr val="5ACBF0"/>
          </p15:clr>
        </p15:guide>
        <p15:guide id="3" pos="168">
          <p15:clr>
            <a:srgbClr val="5ACBF0"/>
          </p15:clr>
        </p15:guide>
        <p15:guide id="5" orient="horz" pos="637">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2.xml"/><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0.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Uk6WzjdrJf6L9_5bMcmAMpi_1-J7m9ZS"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hyperlink" Target="https://www.publications.usace.army.mil/Portals/76/Publications/EngineerManuals/EM_1110-2-1619.pdf" TargetMode="External"/><Relationship Id="rId4" Type="http://schemas.openxmlformats.org/officeDocument/2006/relationships/hyperlink" Target="https://www.hec.usace.army.mil/confluence/display/FDATutorials/Flood+Damage+Assessment+Course+Content"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hyperlink" Target="https://water.usgs.gov/osw/bulletin17b/dl_flow.pdf"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hyperlink" Target="https://pubs.usgs.gov/tm/04/b05/tm4b5.pdf" TargetMode="External"/><Relationship Id="rId4" Type="http://schemas.openxmlformats.org/officeDocument/2006/relationships/hyperlink" Target="https://www.hec.usace.army.mil/software/hec-fda/documentation/CPD-72_V1.4.1.pdf"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www.hec.usace.army.mil/software/hec-fda/documentation/CPD-72a_TechReference.pdf"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7.xml.rels><?xml version="1.0" encoding="UTF-8" standalone="yes"?>
<Relationships xmlns="http://schemas.openxmlformats.org/package/2006/relationships"><Relationship Id="rId8" Type="http://schemas.openxmlformats.org/officeDocument/2006/relationships/hyperlink" Target="mailto:Richard.J.Nugent@usace.army.mil" TargetMode="External"/><Relationship Id="rId3" Type="http://schemas.openxmlformats.org/officeDocument/2006/relationships/hyperlink" Target="https://www.hec.usace.army.mil/software/hec-fda/documentation/CPD-72_V1.4.1.pdf" TargetMode="External"/><Relationship Id="rId7" Type="http://schemas.openxmlformats.org/officeDocument/2006/relationships/hyperlink" Target="https://discourse.hecdev.net/c/fda/33"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s://www.publications.usace.army.mil/Portals/76/Publications/EngineerManuals/EM_1110-2-1619.pdf" TargetMode="External"/><Relationship Id="rId5" Type="http://schemas.openxmlformats.org/officeDocument/2006/relationships/hyperlink" Target="https://www.hec.usace.army.mil/confluence/display/FDATutorials/Flood+Damage+Assessment+Course+Content" TargetMode="External"/><Relationship Id="rId10" Type="http://schemas.openxmlformats.org/officeDocument/2006/relationships/hyperlink" Target="https://github.com/HydrologicEngineeringCenter/HEC-FDA" TargetMode="External"/><Relationship Id="rId4" Type="http://schemas.openxmlformats.org/officeDocument/2006/relationships/hyperlink" Target="https://www.hec.usace.army.mil/software/hec-fda/documentation/CPD-72a_TechReference.pdf" TargetMode="External"/><Relationship Id="rId9" Type="http://schemas.openxmlformats.org/officeDocument/2006/relationships/hyperlink" Target="https://github.com/HydrologicEngineeringCenter/fda-model"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DD30C-74FD-4461-A6D4-404E55743540}"/>
              </a:ext>
            </a:extLst>
          </p:cNvPr>
          <p:cNvSpPr>
            <a:spLocks noGrp="1"/>
          </p:cNvSpPr>
          <p:nvPr>
            <p:ph type="title"/>
          </p:nvPr>
        </p:nvSpPr>
        <p:spPr/>
        <p:txBody>
          <a:bodyPr/>
          <a:lstStyle/>
          <a:p>
            <a:r>
              <a:rPr lang="en-US" dirty="0" err="1"/>
              <a:t>Hec-fda</a:t>
            </a:r>
            <a:r>
              <a:rPr lang="en-US" dirty="0"/>
              <a:t> </a:t>
            </a:r>
            <a:br>
              <a:rPr lang="en-US" dirty="0"/>
            </a:br>
            <a:r>
              <a:rPr lang="en-US" dirty="0"/>
              <a:t>quarterly webinar</a:t>
            </a:r>
          </a:p>
        </p:txBody>
      </p:sp>
      <p:pic>
        <p:nvPicPr>
          <p:cNvPr id="7" name="Picture Placeholder 6" descr="A screenshot of a computer screen&#10;&#10;Description automatically generated">
            <a:extLst>
              <a:ext uri="{FF2B5EF4-FFF2-40B4-BE49-F238E27FC236}">
                <a16:creationId xmlns:a16="http://schemas.microsoft.com/office/drawing/2014/main" id="{52B88297-45DF-4D70-B0E8-653CB9FA90B7}"/>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6541" r="6541"/>
          <a:stretch>
            <a:fillRect/>
          </a:stretch>
        </p:blipFill>
        <p:spPr/>
      </p:pic>
      <p:sp>
        <p:nvSpPr>
          <p:cNvPr id="5" name="Text Placeholder 4">
            <a:extLst>
              <a:ext uri="{FF2B5EF4-FFF2-40B4-BE49-F238E27FC236}">
                <a16:creationId xmlns:a16="http://schemas.microsoft.com/office/drawing/2014/main" id="{044B5BBE-27AC-42EC-AF94-D99C5A819B95}"/>
              </a:ext>
            </a:extLst>
          </p:cNvPr>
          <p:cNvSpPr>
            <a:spLocks noGrp="1"/>
          </p:cNvSpPr>
          <p:nvPr>
            <p:ph type="body" sz="quarter" idx="15"/>
          </p:nvPr>
        </p:nvSpPr>
        <p:spPr/>
        <p:txBody>
          <a:bodyPr/>
          <a:lstStyle/>
          <a:p>
            <a:r>
              <a:rPr lang="en-US" dirty="0"/>
              <a:t>Frequency Functions</a:t>
            </a:r>
          </a:p>
          <a:p>
            <a:endParaRPr lang="en-US" dirty="0"/>
          </a:p>
          <a:p>
            <a:endParaRPr lang="en-US" dirty="0"/>
          </a:p>
          <a:p>
            <a:r>
              <a:rPr lang="en-US" u="sng" dirty="0"/>
              <a:t>HEC-FDA Team</a:t>
            </a:r>
            <a:endParaRPr lang="en-US" dirty="0"/>
          </a:p>
          <a:p>
            <a:pPr marL="342900" indent="-342900">
              <a:buFont typeface="Arial" panose="020B0604020202020204" pitchFamily="34" charset="0"/>
              <a:buChar char="•"/>
            </a:pPr>
            <a:r>
              <a:rPr lang="en-US" dirty="0"/>
              <a:t>Lea Adams</a:t>
            </a:r>
          </a:p>
          <a:p>
            <a:pPr marL="342900" indent="-342900">
              <a:buFont typeface="Arial" panose="020B0604020202020204" pitchFamily="34" charset="0"/>
              <a:buChar char="•"/>
            </a:pPr>
            <a:r>
              <a:rPr lang="en-US" dirty="0"/>
              <a:t>Brennan Beam</a:t>
            </a:r>
          </a:p>
          <a:p>
            <a:pPr marL="342900" indent="-342900">
              <a:buFont typeface="Arial" panose="020B0604020202020204" pitchFamily="34" charset="0"/>
              <a:buChar char="•"/>
            </a:pPr>
            <a:r>
              <a:rPr lang="en-US" dirty="0"/>
              <a:t>Will Lehman</a:t>
            </a:r>
          </a:p>
          <a:p>
            <a:pPr marL="342900" indent="-342900">
              <a:buFont typeface="Arial" panose="020B0604020202020204" pitchFamily="34" charset="0"/>
              <a:buChar char="•"/>
            </a:pPr>
            <a:r>
              <a:rPr lang="en-US" dirty="0"/>
              <a:t>Jordan Lucas</a:t>
            </a:r>
          </a:p>
          <a:p>
            <a:pPr marL="342900" indent="-342900">
              <a:buFont typeface="Arial" panose="020B0604020202020204" pitchFamily="34" charset="0"/>
              <a:buChar char="•"/>
            </a:pPr>
            <a:r>
              <a:rPr lang="en-US" dirty="0"/>
              <a:t>Richard Nugent</a:t>
            </a:r>
          </a:p>
          <a:p>
            <a:pPr marL="342900" indent="-342900">
              <a:buFont typeface="Arial" panose="020B0604020202020204" pitchFamily="34" charset="0"/>
              <a:buChar char="•"/>
            </a:pPr>
            <a:r>
              <a:rPr lang="en-US" dirty="0"/>
              <a:t>Julia Slaughter</a:t>
            </a:r>
          </a:p>
        </p:txBody>
      </p:sp>
      <p:pic>
        <p:nvPicPr>
          <p:cNvPr id="8" name="Picture Placeholder 7">
            <a:extLst>
              <a:ext uri="{FF2B5EF4-FFF2-40B4-BE49-F238E27FC236}">
                <a16:creationId xmlns:a16="http://schemas.microsoft.com/office/drawing/2014/main" id="{01CE384F-8891-4E1B-8343-1F599F560E59}"/>
              </a:ext>
            </a:extLst>
          </p:cNvPr>
          <p:cNvPicPr>
            <a:picLocks noGrp="1" noChangeAspect="1"/>
          </p:cNvPicPr>
          <p:nvPr>
            <p:ph type="pic" sz="quarter" idx="14"/>
          </p:nvPr>
        </p:nvPicPr>
        <p:blipFill>
          <a:blip r:embed="rId4"/>
          <a:srcRect t="9625" b="9625"/>
          <a:stretch>
            <a:fillRect/>
          </a:stretch>
        </p:blipFill>
        <p:spPr>
          <a:xfrm>
            <a:off x="6219825" y="3529013"/>
            <a:ext cx="5705475" cy="3079750"/>
          </a:xfrm>
          <a:prstGeom prst="rect">
            <a:avLst/>
          </a:prstGeom>
        </p:spPr>
      </p:pic>
    </p:spTree>
    <p:extLst>
      <p:ext uri="{BB962C8B-B14F-4D97-AF65-F5344CB8AC3E}">
        <p14:creationId xmlns:p14="http://schemas.microsoft.com/office/powerpoint/2010/main" val="11855160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58929-2084-410E-9894-9B58CA4A02E1}"/>
              </a:ext>
            </a:extLst>
          </p:cNvPr>
          <p:cNvSpPr>
            <a:spLocks noGrp="1"/>
          </p:cNvSpPr>
          <p:nvPr>
            <p:ph type="title"/>
          </p:nvPr>
        </p:nvSpPr>
        <p:spPr/>
        <p:txBody>
          <a:bodyPr/>
          <a:lstStyle/>
          <a:p>
            <a:r>
              <a:rPr lang="en-US" dirty="0"/>
              <a:t>Objective: estimate </a:t>
            </a:r>
            <a:r>
              <a:rPr lang="en-US" dirty="0" err="1"/>
              <a:t>ead</a:t>
            </a:r>
            <a:r>
              <a:rPr lang="en-US" dirty="0"/>
              <a:t>	</a:t>
            </a:r>
          </a:p>
        </p:txBody>
      </p:sp>
      <p:sp>
        <p:nvSpPr>
          <p:cNvPr id="3" name="Content Placeholder 2">
            <a:extLst>
              <a:ext uri="{FF2B5EF4-FFF2-40B4-BE49-F238E27FC236}">
                <a16:creationId xmlns:a16="http://schemas.microsoft.com/office/drawing/2014/main" id="{00C32A67-80C9-458A-AE7E-42C9E6A76933}"/>
              </a:ext>
            </a:extLst>
          </p:cNvPr>
          <p:cNvSpPr>
            <a:spLocks noGrp="1"/>
          </p:cNvSpPr>
          <p:nvPr>
            <p:ph idx="1"/>
          </p:nvPr>
        </p:nvSpPr>
        <p:spPr/>
        <p:txBody>
          <a:bodyPr/>
          <a:lstStyle/>
          <a:p>
            <a:pPr marL="342900" indent="-342900">
              <a:buFont typeface="Arial" panose="020B0604020202020204" pitchFamily="34" charset="0"/>
              <a:buChar char="•"/>
            </a:pPr>
            <a:r>
              <a:rPr lang="en-US" dirty="0"/>
              <a:t>EAD is the integral of the damage-frequency function </a:t>
            </a:r>
          </a:p>
          <a:p>
            <a:pPr marL="342900" indent="-342900">
              <a:buFont typeface="Arial" panose="020B0604020202020204" pitchFamily="34" charset="0"/>
              <a:buChar char="•"/>
            </a:pPr>
            <a:r>
              <a:rPr lang="en-US" dirty="0"/>
              <a:t>To develop the damage-frequency function, we compose stage-damage with stage-frequency </a:t>
            </a:r>
          </a:p>
          <a:p>
            <a:pPr marL="342900" indent="-342900">
              <a:buFont typeface="Arial" panose="020B0604020202020204" pitchFamily="34" charset="0"/>
              <a:buChar char="•"/>
            </a:pPr>
            <a:r>
              <a:rPr lang="en-US" dirty="0"/>
              <a:t>Two options for developing stage-frequency:</a:t>
            </a:r>
          </a:p>
          <a:p>
            <a:pPr marL="804863" lvl="2" indent="-342900">
              <a:buFont typeface="+mj-lt"/>
              <a:buAutoNum type="arabicPeriod"/>
            </a:pPr>
            <a:r>
              <a:rPr lang="en-US" dirty="0"/>
              <a:t>Compose a stage-flow function with a flow-frequency </a:t>
            </a:r>
          </a:p>
          <a:p>
            <a:pPr marL="804863" lvl="2" indent="-342900">
              <a:buFont typeface="+mj-lt"/>
              <a:buAutoNum type="arabicPeriod"/>
            </a:pPr>
            <a:r>
              <a:rPr lang="en-US" dirty="0"/>
              <a:t>Skip (1), just enter stage-frequency </a:t>
            </a:r>
          </a:p>
          <a:p>
            <a:pPr marL="804863" lvl="2" indent="-342900">
              <a:buFont typeface="+mj-lt"/>
              <a:buAutoNum type="arabicPeriod"/>
            </a:pPr>
            <a:endParaRPr lang="en-US" dirty="0"/>
          </a:p>
          <a:p>
            <a:pPr lvl="2" indent="0">
              <a:buNone/>
            </a:pPr>
            <a:endParaRPr lang="en-US" dirty="0"/>
          </a:p>
        </p:txBody>
      </p:sp>
      <p:graphicFrame>
        <p:nvGraphicFramePr>
          <p:cNvPr id="11" name="Table 4">
            <a:extLst>
              <a:ext uri="{FF2B5EF4-FFF2-40B4-BE49-F238E27FC236}">
                <a16:creationId xmlns:a16="http://schemas.microsoft.com/office/drawing/2014/main" id="{9C0EA99A-E04B-4462-9789-372F7F32BAD4}"/>
              </a:ext>
            </a:extLst>
          </p:cNvPr>
          <p:cNvGraphicFramePr>
            <a:graphicFrameLocks noGrp="1"/>
          </p:cNvGraphicFramePr>
          <p:nvPr/>
        </p:nvGraphicFramePr>
        <p:xfrm>
          <a:off x="1182825" y="3273030"/>
          <a:ext cx="4064000" cy="3007291"/>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185135903"/>
                    </a:ext>
                  </a:extLst>
                </a:gridCol>
                <a:gridCol w="1016000">
                  <a:extLst>
                    <a:ext uri="{9D8B030D-6E8A-4147-A177-3AD203B41FA5}">
                      <a16:colId xmlns:a16="http://schemas.microsoft.com/office/drawing/2014/main" val="4082196521"/>
                    </a:ext>
                  </a:extLst>
                </a:gridCol>
                <a:gridCol w="1016000">
                  <a:extLst>
                    <a:ext uri="{9D8B030D-6E8A-4147-A177-3AD203B41FA5}">
                      <a16:colId xmlns:a16="http://schemas.microsoft.com/office/drawing/2014/main" val="1660163199"/>
                    </a:ext>
                  </a:extLst>
                </a:gridCol>
                <a:gridCol w="1016000">
                  <a:extLst>
                    <a:ext uri="{9D8B030D-6E8A-4147-A177-3AD203B41FA5}">
                      <a16:colId xmlns:a16="http://schemas.microsoft.com/office/drawing/2014/main" val="1039736098"/>
                    </a:ext>
                  </a:extLst>
                </a:gridCol>
              </a:tblGrid>
              <a:tr h="370840">
                <a:tc>
                  <a:txBody>
                    <a:bodyPr/>
                    <a:lstStyle/>
                    <a:p>
                      <a:r>
                        <a:rPr lang="en-US" dirty="0">
                          <a:solidFill>
                            <a:schemeClr val="tx2"/>
                          </a:solidFill>
                        </a:rPr>
                        <a:t>Frequency </a:t>
                      </a: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r>
                        <a:rPr lang="en-US" dirty="0">
                          <a:solidFill>
                            <a:schemeClr val="tx2"/>
                          </a:solidFill>
                        </a:rPr>
                        <a:t>Stage (ft)</a:t>
                      </a: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r>
                        <a:rPr lang="en-US" dirty="0">
                          <a:solidFill>
                            <a:schemeClr val="tx2"/>
                          </a:solidFill>
                        </a:rPr>
                        <a:t>Stage (ft)</a:t>
                      </a: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r>
                        <a:rPr lang="en-US" dirty="0">
                          <a:solidFill>
                            <a:schemeClr val="tx2"/>
                          </a:solidFill>
                        </a:rPr>
                        <a:t>Damage ($)</a:t>
                      </a: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7032087"/>
                  </a:ext>
                </a:extLst>
              </a:tr>
              <a:tr h="370840">
                <a:tc>
                  <a:txBody>
                    <a:bodyPr/>
                    <a:lstStyle/>
                    <a:p>
                      <a:r>
                        <a:rPr lang="en-US" dirty="0"/>
                        <a:t>.999</a:t>
                      </a:r>
                    </a:p>
                  </a:txBody>
                  <a:tcPr>
                    <a:lnL w="38100" cap="flat" cmpd="sng" algn="ctr">
                      <a:solidFill>
                        <a:schemeClr val="tx1"/>
                      </a:solidFill>
                      <a:prstDash val="solid"/>
                      <a:round/>
                      <a:headEnd type="none" w="med" len="med"/>
                      <a:tailEnd type="none" w="med" len="med"/>
                    </a:lnL>
                  </a:tcPr>
                </a:tc>
                <a:tc>
                  <a:txBody>
                    <a:bodyPr/>
                    <a:lstStyle/>
                    <a:p>
                      <a:r>
                        <a:rPr lang="en-US" dirty="0"/>
                        <a:t>10</a:t>
                      </a:r>
                    </a:p>
                  </a:txBody>
                  <a:tcPr>
                    <a:lnR w="38100" cap="flat" cmpd="sng" algn="ctr">
                      <a:solidFill>
                        <a:schemeClr val="tx1"/>
                      </a:solidFill>
                      <a:prstDash val="solid"/>
                      <a:round/>
                      <a:headEnd type="none" w="med" len="med"/>
                      <a:tailEnd type="none" w="med" len="med"/>
                    </a:lnR>
                  </a:tcPr>
                </a:tc>
                <a:tc>
                  <a:txBody>
                    <a:bodyPr/>
                    <a:lstStyle/>
                    <a:p>
                      <a:r>
                        <a:rPr lang="en-US" dirty="0"/>
                        <a:t>10</a:t>
                      </a:r>
                    </a:p>
                  </a:txBody>
                  <a:tcPr>
                    <a:lnL w="38100" cap="flat" cmpd="sng" algn="ctr">
                      <a:solidFill>
                        <a:schemeClr val="tx1"/>
                      </a:solidFill>
                      <a:prstDash val="solid"/>
                      <a:round/>
                      <a:headEnd type="none" w="med" len="med"/>
                      <a:tailEnd type="none" w="med" len="med"/>
                    </a:lnL>
                  </a:tcPr>
                </a:tc>
                <a:tc>
                  <a:txBody>
                    <a:bodyPr/>
                    <a:lstStyle/>
                    <a:p>
                      <a:r>
                        <a:rPr lang="en-US" dirty="0"/>
                        <a:t>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121403372"/>
                  </a:ext>
                </a:extLst>
              </a:tr>
              <a:tr h="370840">
                <a:tc>
                  <a:txBody>
                    <a:bodyPr/>
                    <a:lstStyle/>
                    <a:p>
                      <a:r>
                        <a:rPr lang="en-US" dirty="0"/>
                        <a:t>.95</a:t>
                      </a:r>
                    </a:p>
                  </a:txBody>
                  <a:tcPr>
                    <a:lnL w="38100" cap="flat" cmpd="sng" algn="ctr">
                      <a:solidFill>
                        <a:schemeClr val="tx1"/>
                      </a:solidFill>
                      <a:prstDash val="solid"/>
                      <a:round/>
                      <a:headEnd type="none" w="med" len="med"/>
                      <a:tailEnd type="none" w="med" len="med"/>
                    </a:lnL>
                  </a:tcPr>
                </a:tc>
                <a:tc>
                  <a:txBody>
                    <a:bodyPr/>
                    <a:lstStyle/>
                    <a:p>
                      <a:r>
                        <a:rPr lang="en-US" dirty="0"/>
                        <a:t>12</a:t>
                      </a:r>
                    </a:p>
                  </a:txBody>
                  <a:tcPr>
                    <a:lnR w="38100" cap="flat" cmpd="sng" algn="ctr">
                      <a:solidFill>
                        <a:schemeClr val="tx1"/>
                      </a:solidFill>
                      <a:prstDash val="solid"/>
                      <a:round/>
                      <a:headEnd type="none" w="med" len="med"/>
                      <a:tailEnd type="none" w="med" len="med"/>
                    </a:lnR>
                  </a:tcPr>
                </a:tc>
                <a:tc>
                  <a:txBody>
                    <a:bodyPr/>
                    <a:lstStyle/>
                    <a:p>
                      <a:r>
                        <a:rPr lang="en-US" dirty="0"/>
                        <a:t>12</a:t>
                      </a:r>
                    </a:p>
                  </a:txBody>
                  <a:tcPr>
                    <a:lnL w="38100" cap="flat" cmpd="sng" algn="ctr">
                      <a:solidFill>
                        <a:schemeClr val="tx1"/>
                      </a:solidFill>
                      <a:prstDash val="solid"/>
                      <a:round/>
                      <a:headEnd type="none" w="med" len="med"/>
                      <a:tailEnd type="none" w="med" len="med"/>
                    </a:lnL>
                  </a:tcPr>
                </a:tc>
                <a:tc>
                  <a:txBody>
                    <a:bodyPr/>
                    <a:lstStyle/>
                    <a:p>
                      <a:r>
                        <a:rPr lang="en-US" dirty="0"/>
                        <a:t>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324691810"/>
                  </a:ext>
                </a:extLst>
              </a:tr>
              <a:tr h="370840">
                <a:tc>
                  <a:txBody>
                    <a:bodyPr/>
                    <a:lstStyle/>
                    <a:p>
                      <a:r>
                        <a:rPr lang="en-US" dirty="0"/>
                        <a:t>.5</a:t>
                      </a:r>
                    </a:p>
                  </a:txBody>
                  <a:tcPr>
                    <a:lnL w="38100" cap="flat" cmpd="sng" algn="ctr">
                      <a:solidFill>
                        <a:schemeClr val="tx1"/>
                      </a:solidFill>
                      <a:prstDash val="solid"/>
                      <a:round/>
                      <a:headEnd type="none" w="med" len="med"/>
                      <a:tailEnd type="none" w="med" len="med"/>
                    </a:lnL>
                  </a:tcPr>
                </a:tc>
                <a:tc>
                  <a:txBody>
                    <a:bodyPr/>
                    <a:lstStyle/>
                    <a:p>
                      <a:r>
                        <a:rPr lang="en-US" dirty="0"/>
                        <a:t>14</a:t>
                      </a:r>
                    </a:p>
                  </a:txBody>
                  <a:tcPr>
                    <a:lnR w="38100" cap="flat" cmpd="sng" algn="ctr">
                      <a:solidFill>
                        <a:schemeClr val="tx1"/>
                      </a:solidFill>
                      <a:prstDash val="solid"/>
                      <a:round/>
                      <a:headEnd type="none" w="med" len="med"/>
                      <a:tailEnd type="none" w="med" len="med"/>
                    </a:lnR>
                  </a:tcPr>
                </a:tc>
                <a:tc>
                  <a:txBody>
                    <a:bodyPr/>
                    <a:lstStyle/>
                    <a:p>
                      <a:r>
                        <a:rPr lang="en-US" dirty="0"/>
                        <a:t>14</a:t>
                      </a:r>
                    </a:p>
                  </a:txBody>
                  <a:tcPr>
                    <a:lnL w="38100" cap="flat" cmpd="sng" algn="ctr">
                      <a:solidFill>
                        <a:schemeClr val="tx1"/>
                      </a:solidFill>
                      <a:prstDash val="solid"/>
                      <a:round/>
                      <a:headEnd type="none" w="med" len="med"/>
                      <a:tailEnd type="none" w="med" len="med"/>
                    </a:lnL>
                  </a:tcPr>
                </a:tc>
                <a:tc>
                  <a:txBody>
                    <a:bodyPr/>
                    <a:lstStyle/>
                    <a:p>
                      <a:r>
                        <a:rPr lang="en-US" dirty="0"/>
                        <a:t>50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154140249"/>
                  </a:ext>
                </a:extLst>
              </a:tr>
              <a:tr h="411411">
                <a:tc>
                  <a:txBody>
                    <a:bodyPr/>
                    <a:lstStyle/>
                    <a:p>
                      <a:r>
                        <a:rPr lang="en-US" dirty="0"/>
                        <a:t>.2</a:t>
                      </a:r>
                    </a:p>
                  </a:txBody>
                  <a:tcPr>
                    <a:lnL w="38100" cap="flat" cmpd="sng" algn="ctr">
                      <a:solidFill>
                        <a:schemeClr val="tx1"/>
                      </a:solidFill>
                      <a:prstDash val="solid"/>
                      <a:round/>
                      <a:headEnd type="none" w="med" len="med"/>
                      <a:tailEnd type="none" w="med" len="med"/>
                    </a:lnL>
                  </a:tcPr>
                </a:tc>
                <a:tc>
                  <a:txBody>
                    <a:bodyPr/>
                    <a:lstStyle/>
                    <a:p>
                      <a:r>
                        <a:rPr lang="en-US" dirty="0"/>
                        <a:t>19</a:t>
                      </a:r>
                    </a:p>
                  </a:txBody>
                  <a:tcPr>
                    <a:lnR w="38100" cap="flat" cmpd="sng" algn="ctr">
                      <a:solidFill>
                        <a:schemeClr val="tx1"/>
                      </a:solidFill>
                      <a:prstDash val="solid"/>
                      <a:round/>
                      <a:headEnd type="none" w="med" len="med"/>
                      <a:tailEnd type="none" w="med" len="med"/>
                    </a:lnR>
                  </a:tcPr>
                </a:tc>
                <a:tc>
                  <a:txBody>
                    <a:bodyPr/>
                    <a:lstStyle/>
                    <a:p>
                      <a:r>
                        <a:rPr lang="en-US" dirty="0"/>
                        <a:t>19</a:t>
                      </a:r>
                    </a:p>
                  </a:txBody>
                  <a:tcPr>
                    <a:lnL w="38100" cap="flat" cmpd="sng" algn="ctr">
                      <a:solidFill>
                        <a:schemeClr val="tx1"/>
                      </a:solidFill>
                      <a:prstDash val="solid"/>
                      <a:round/>
                      <a:headEnd type="none" w="med" len="med"/>
                      <a:tailEnd type="none" w="med" len="med"/>
                    </a:lnL>
                  </a:tcPr>
                </a:tc>
                <a:tc>
                  <a:txBody>
                    <a:bodyPr/>
                    <a:lstStyle/>
                    <a:p>
                      <a:r>
                        <a:rPr lang="en-US" dirty="0"/>
                        <a:t>5,000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635300455"/>
                  </a:ext>
                </a:extLst>
              </a:tr>
              <a:tr h="370840">
                <a:tc>
                  <a:txBody>
                    <a:bodyPr/>
                    <a:lstStyle/>
                    <a:p>
                      <a:r>
                        <a:rPr lang="en-US" dirty="0"/>
                        <a:t>.1</a:t>
                      </a:r>
                    </a:p>
                  </a:txBody>
                  <a:tcPr>
                    <a:lnL w="38100" cap="flat" cmpd="sng" algn="ctr">
                      <a:solidFill>
                        <a:schemeClr val="tx1"/>
                      </a:solidFill>
                      <a:prstDash val="solid"/>
                      <a:round/>
                      <a:headEnd type="none" w="med" len="med"/>
                      <a:tailEnd type="none" w="med" len="med"/>
                    </a:lnL>
                  </a:tcPr>
                </a:tc>
                <a:tc>
                  <a:txBody>
                    <a:bodyPr/>
                    <a:lstStyle/>
                    <a:p>
                      <a:r>
                        <a:rPr lang="en-US" dirty="0"/>
                        <a:t>21</a:t>
                      </a:r>
                    </a:p>
                  </a:txBody>
                  <a:tcPr>
                    <a:lnR w="38100" cap="flat" cmpd="sng" algn="ctr">
                      <a:solidFill>
                        <a:schemeClr val="tx1"/>
                      </a:solidFill>
                      <a:prstDash val="solid"/>
                      <a:round/>
                      <a:headEnd type="none" w="med" len="med"/>
                      <a:tailEnd type="none" w="med" len="med"/>
                    </a:lnR>
                  </a:tcPr>
                </a:tc>
                <a:tc>
                  <a:txBody>
                    <a:bodyPr/>
                    <a:lstStyle/>
                    <a:p>
                      <a:r>
                        <a:rPr lang="en-US" dirty="0"/>
                        <a:t>21</a:t>
                      </a:r>
                    </a:p>
                  </a:txBody>
                  <a:tcPr>
                    <a:lnL w="38100" cap="flat" cmpd="sng" algn="ctr">
                      <a:solidFill>
                        <a:schemeClr val="tx1"/>
                      </a:solidFill>
                      <a:prstDash val="solid"/>
                      <a:round/>
                      <a:headEnd type="none" w="med" len="med"/>
                      <a:tailEnd type="none" w="med" len="med"/>
                    </a:lnL>
                  </a:tcPr>
                </a:tc>
                <a:tc>
                  <a:txBody>
                    <a:bodyPr/>
                    <a:lstStyle/>
                    <a:p>
                      <a:r>
                        <a:rPr lang="en-US" dirty="0"/>
                        <a:t>10,000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038518155"/>
                  </a:ext>
                </a:extLst>
              </a:tr>
              <a:tr h="370840">
                <a:tc>
                  <a:txBody>
                    <a:bodyPr/>
                    <a:lstStyle/>
                    <a:p>
                      <a:r>
                        <a:rPr lang="en-US" dirty="0"/>
                        <a:t>.05</a:t>
                      </a:r>
                    </a:p>
                  </a:txBody>
                  <a:tcPr>
                    <a:lnL w="38100" cap="flat" cmpd="sng" algn="ctr">
                      <a:solidFill>
                        <a:schemeClr val="tx1"/>
                      </a:solidFill>
                      <a:prstDash val="solid"/>
                      <a:round/>
                      <a:headEnd type="none" w="med" len="med"/>
                      <a:tailEnd type="none" w="med" len="med"/>
                    </a:lnL>
                  </a:tcPr>
                </a:tc>
                <a:tc>
                  <a:txBody>
                    <a:bodyPr/>
                    <a:lstStyle/>
                    <a:p>
                      <a:r>
                        <a:rPr lang="en-US" dirty="0"/>
                        <a:t>24</a:t>
                      </a:r>
                    </a:p>
                  </a:txBody>
                  <a:tcPr>
                    <a:lnR w="38100" cap="flat" cmpd="sng" algn="ctr">
                      <a:solidFill>
                        <a:schemeClr val="tx1"/>
                      </a:solidFill>
                      <a:prstDash val="solid"/>
                      <a:round/>
                      <a:headEnd type="none" w="med" len="med"/>
                      <a:tailEnd type="none" w="med" len="med"/>
                    </a:lnR>
                  </a:tcPr>
                </a:tc>
                <a:tc>
                  <a:txBody>
                    <a:bodyPr/>
                    <a:lstStyle/>
                    <a:p>
                      <a:r>
                        <a:rPr lang="en-US" dirty="0"/>
                        <a:t>24</a:t>
                      </a:r>
                    </a:p>
                  </a:txBody>
                  <a:tcPr>
                    <a:lnL w="38100" cap="flat" cmpd="sng" algn="ctr">
                      <a:solidFill>
                        <a:schemeClr val="tx1"/>
                      </a:solidFill>
                      <a:prstDash val="solid"/>
                      <a:round/>
                      <a:headEnd type="none" w="med" len="med"/>
                      <a:tailEnd type="none" w="med" len="med"/>
                    </a:lnL>
                  </a:tcPr>
                </a:tc>
                <a:tc>
                  <a:txBody>
                    <a:bodyPr/>
                    <a:lstStyle/>
                    <a:p>
                      <a:r>
                        <a:rPr lang="en-US" dirty="0"/>
                        <a:t>23,000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226398849"/>
                  </a:ext>
                </a:extLst>
              </a:tr>
              <a:tr h="370840">
                <a:tc>
                  <a:txBody>
                    <a:bodyPr/>
                    <a:lstStyle/>
                    <a:p>
                      <a:r>
                        <a:rPr lang="en-US" dirty="0"/>
                        <a:t>.001</a:t>
                      </a:r>
                    </a:p>
                  </a:txBody>
                  <a:tcP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r>
                        <a:rPr lang="en-US" dirty="0"/>
                        <a:t>25</a:t>
                      </a:r>
                    </a:p>
                  </a:txBody>
                  <a:tcP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r>
                        <a:rPr lang="en-US" dirty="0"/>
                        <a:t>25</a:t>
                      </a:r>
                    </a:p>
                  </a:txBody>
                  <a:tcP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r>
                        <a:rPr lang="en-US" dirty="0"/>
                        <a:t>40,000</a:t>
                      </a:r>
                    </a:p>
                  </a:txBody>
                  <a:tcP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12129592"/>
                  </a:ext>
                </a:extLst>
              </a:tr>
            </a:tbl>
          </a:graphicData>
        </a:graphic>
      </p:graphicFrame>
      <p:graphicFrame>
        <p:nvGraphicFramePr>
          <p:cNvPr id="12" name="Table 11">
            <a:extLst>
              <a:ext uri="{FF2B5EF4-FFF2-40B4-BE49-F238E27FC236}">
                <a16:creationId xmlns:a16="http://schemas.microsoft.com/office/drawing/2014/main" id="{BE4996E6-1370-4E45-A2A4-004E22AD001F}"/>
              </a:ext>
            </a:extLst>
          </p:cNvPr>
          <p:cNvGraphicFramePr>
            <a:graphicFrameLocks noGrp="1"/>
          </p:cNvGraphicFramePr>
          <p:nvPr/>
        </p:nvGraphicFramePr>
        <p:xfrm>
          <a:off x="8280055" y="3177265"/>
          <a:ext cx="2032000" cy="3007291"/>
        </p:xfrm>
        <a:graphic>
          <a:graphicData uri="http://schemas.openxmlformats.org/drawingml/2006/table">
            <a:tbl>
              <a:tblPr firstRow="1" bandRow="1">
                <a:tableStyleId>{5C22544A-7EE6-4342-B048-85BDC9FD1C3A}</a:tableStyleId>
              </a:tblPr>
              <a:tblGrid>
                <a:gridCol w="983393">
                  <a:extLst>
                    <a:ext uri="{9D8B030D-6E8A-4147-A177-3AD203B41FA5}">
                      <a16:colId xmlns:a16="http://schemas.microsoft.com/office/drawing/2014/main" val="3289287052"/>
                    </a:ext>
                  </a:extLst>
                </a:gridCol>
                <a:gridCol w="1048607">
                  <a:extLst>
                    <a:ext uri="{9D8B030D-6E8A-4147-A177-3AD203B41FA5}">
                      <a16:colId xmlns:a16="http://schemas.microsoft.com/office/drawing/2014/main" val="1337476312"/>
                    </a:ext>
                  </a:extLst>
                </a:gridCol>
              </a:tblGrid>
              <a:tr h="370840">
                <a:tc>
                  <a:txBody>
                    <a:bodyPr/>
                    <a:lstStyle/>
                    <a:p>
                      <a:r>
                        <a:rPr lang="en-US" dirty="0">
                          <a:solidFill>
                            <a:schemeClr val="tx2"/>
                          </a:solidFill>
                        </a:rPr>
                        <a:t>Frequency </a:t>
                      </a: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r>
                        <a:rPr lang="en-US" dirty="0">
                          <a:solidFill>
                            <a:schemeClr val="tx2"/>
                          </a:solidFill>
                        </a:rPr>
                        <a:t>Damage ($)</a:t>
                      </a: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101274147"/>
                  </a:ext>
                </a:extLst>
              </a:tr>
              <a:tr h="370840">
                <a:tc>
                  <a:txBody>
                    <a:bodyPr/>
                    <a:lstStyle/>
                    <a:p>
                      <a:r>
                        <a:rPr lang="en-US" dirty="0"/>
                        <a:t>.999</a:t>
                      </a:r>
                    </a:p>
                  </a:txBody>
                  <a:tcPr>
                    <a:lnL w="38100" cap="flat" cmpd="sng" algn="ctr">
                      <a:solidFill>
                        <a:schemeClr val="tx1"/>
                      </a:solidFill>
                      <a:prstDash val="solid"/>
                      <a:round/>
                      <a:headEnd type="none" w="med" len="med"/>
                      <a:tailEnd type="none" w="med" len="med"/>
                    </a:lnL>
                  </a:tcPr>
                </a:tc>
                <a:tc>
                  <a:txBody>
                    <a:bodyPr/>
                    <a:lstStyle/>
                    <a:p>
                      <a:r>
                        <a:rPr lang="en-US" dirty="0"/>
                        <a:t>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954236306"/>
                  </a:ext>
                </a:extLst>
              </a:tr>
              <a:tr h="370840">
                <a:tc>
                  <a:txBody>
                    <a:bodyPr/>
                    <a:lstStyle/>
                    <a:p>
                      <a:r>
                        <a:rPr lang="en-US" dirty="0"/>
                        <a:t>.95</a:t>
                      </a:r>
                    </a:p>
                  </a:txBody>
                  <a:tcPr>
                    <a:lnL w="38100" cap="flat" cmpd="sng" algn="ctr">
                      <a:solidFill>
                        <a:schemeClr val="tx1"/>
                      </a:solidFill>
                      <a:prstDash val="solid"/>
                      <a:round/>
                      <a:headEnd type="none" w="med" len="med"/>
                      <a:tailEnd type="none" w="med" len="med"/>
                    </a:lnL>
                  </a:tcPr>
                </a:tc>
                <a:tc>
                  <a:txBody>
                    <a:bodyPr/>
                    <a:lstStyle/>
                    <a:p>
                      <a:r>
                        <a:rPr lang="en-US" dirty="0"/>
                        <a:t>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99857780"/>
                  </a:ext>
                </a:extLst>
              </a:tr>
              <a:tr h="370840">
                <a:tc>
                  <a:txBody>
                    <a:bodyPr/>
                    <a:lstStyle/>
                    <a:p>
                      <a:r>
                        <a:rPr lang="en-US" dirty="0"/>
                        <a:t>.5</a:t>
                      </a:r>
                    </a:p>
                  </a:txBody>
                  <a:tcPr>
                    <a:lnL w="38100" cap="flat" cmpd="sng" algn="ctr">
                      <a:solidFill>
                        <a:schemeClr val="tx1"/>
                      </a:solidFill>
                      <a:prstDash val="solid"/>
                      <a:round/>
                      <a:headEnd type="none" w="med" len="med"/>
                      <a:tailEnd type="none" w="med" len="med"/>
                    </a:lnL>
                  </a:tcPr>
                </a:tc>
                <a:tc>
                  <a:txBody>
                    <a:bodyPr/>
                    <a:lstStyle/>
                    <a:p>
                      <a:r>
                        <a:rPr lang="en-US" dirty="0"/>
                        <a:t>50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710148367"/>
                  </a:ext>
                </a:extLst>
              </a:tr>
              <a:tr h="411411">
                <a:tc>
                  <a:txBody>
                    <a:bodyPr/>
                    <a:lstStyle/>
                    <a:p>
                      <a:r>
                        <a:rPr lang="en-US" dirty="0"/>
                        <a:t>.2</a:t>
                      </a:r>
                    </a:p>
                  </a:txBody>
                  <a:tcPr>
                    <a:lnL w="38100" cap="flat" cmpd="sng" algn="ctr">
                      <a:solidFill>
                        <a:schemeClr val="tx1"/>
                      </a:solidFill>
                      <a:prstDash val="solid"/>
                      <a:round/>
                      <a:headEnd type="none" w="med" len="med"/>
                      <a:tailEnd type="none" w="med" len="med"/>
                    </a:lnL>
                  </a:tcPr>
                </a:tc>
                <a:tc>
                  <a:txBody>
                    <a:bodyPr/>
                    <a:lstStyle/>
                    <a:p>
                      <a:r>
                        <a:rPr lang="en-US" dirty="0"/>
                        <a:t>5,000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067919369"/>
                  </a:ext>
                </a:extLst>
              </a:tr>
              <a:tr h="370840">
                <a:tc>
                  <a:txBody>
                    <a:bodyPr/>
                    <a:lstStyle/>
                    <a:p>
                      <a:r>
                        <a:rPr lang="en-US" dirty="0"/>
                        <a:t>.1</a:t>
                      </a:r>
                    </a:p>
                  </a:txBody>
                  <a:tcPr>
                    <a:lnL w="38100" cap="flat" cmpd="sng" algn="ctr">
                      <a:solidFill>
                        <a:schemeClr val="tx1"/>
                      </a:solidFill>
                      <a:prstDash val="solid"/>
                      <a:round/>
                      <a:headEnd type="none" w="med" len="med"/>
                      <a:tailEnd type="none" w="med" len="med"/>
                    </a:lnL>
                  </a:tcPr>
                </a:tc>
                <a:tc>
                  <a:txBody>
                    <a:bodyPr/>
                    <a:lstStyle/>
                    <a:p>
                      <a:r>
                        <a:rPr lang="en-US" dirty="0"/>
                        <a:t>10,000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5172678"/>
                  </a:ext>
                </a:extLst>
              </a:tr>
              <a:tr h="370840">
                <a:tc>
                  <a:txBody>
                    <a:bodyPr/>
                    <a:lstStyle/>
                    <a:p>
                      <a:r>
                        <a:rPr lang="en-US" dirty="0"/>
                        <a:t>.05</a:t>
                      </a:r>
                    </a:p>
                  </a:txBody>
                  <a:tcPr>
                    <a:lnL w="38100" cap="flat" cmpd="sng" algn="ctr">
                      <a:solidFill>
                        <a:schemeClr val="tx1"/>
                      </a:solidFill>
                      <a:prstDash val="solid"/>
                      <a:round/>
                      <a:headEnd type="none" w="med" len="med"/>
                      <a:tailEnd type="none" w="med" len="med"/>
                    </a:lnL>
                  </a:tcPr>
                </a:tc>
                <a:tc>
                  <a:txBody>
                    <a:bodyPr/>
                    <a:lstStyle/>
                    <a:p>
                      <a:r>
                        <a:rPr lang="en-US" dirty="0"/>
                        <a:t>23,000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703137265"/>
                  </a:ext>
                </a:extLst>
              </a:tr>
              <a:tr h="370840">
                <a:tc>
                  <a:txBody>
                    <a:bodyPr/>
                    <a:lstStyle/>
                    <a:p>
                      <a:r>
                        <a:rPr lang="en-US" dirty="0"/>
                        <a:t>.001</a:t>
                      </a:r>
                    </a:p>
                  </a:txBody>
                  <a:tcP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r>
                        <a:rPr lang="en-US" dirty="0"/>
                        <a:t>40,000</a:t>
                      </a:r>
                    </a:p>
                  </a:txBody>
                  <a:tcP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7725262"/>
                  </a:ext>
                </a:extLst>
              </a:tr>
            </a:tbl>
          </a:graphicData>
        </a:graphic>
      </p:graphicFrame>
      <p:sp>
        <p:nvSpPr>
          <p:cNvPr id="13" name="Arrow: Right 12">
            <a:extLst>
              <a:ext uri="{FF2B5EF4-FFF2-40B4-BE49-F238E27FC236}">
                <a16:creationId xmlns:a16="http://schemas.microsoft.com/office/drawing/2014/main" id="{20CA7C99-CFDE-47ED-86D8-EAC29D04A506}"/>
              </a:ext>
            </a:extLst>
          </p:cNvPr>
          <p:cNvSpPr/>
          <p:nvPr/>
        </p:nvSpPr>
        <p:spPr>
          <a:xfrm>
            <a:off x="6096000" y="4261627"/>
            <a:ext cx="1643449" cy="364525"/>
          </a:xfrm>
          <a:prstGeom prst="rightArrow">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32C27FC1-7033-44BA-8B19-05C989176134}"/>
              </a:ext>
            </a:extLst>
          </p:cNvPr>
          <p:cNvSpPr txBox="1"/>
          <p:nvPr/>
        </p:nvSpPr>
        <p:spPr>
          <a:xfrm>
            <a:off x="4181396" y="2596373"/>
            <a:ext cx="2980375" cy="369332"/>
          </a:xfrm>
          <a:prstGeom prst="rect">
            <a:avLst/>
          </a:prstGeom>
          <a:noFill/>
        </p:spPr>
        <p:txBody>
          <a:bodyPr wrap="square" rtlCol="0">
            <a:spAutoFit/>
          </a:bodyPr>
          <a:lstStyle/>
          <a:p>
            <a:pPr lvl="2" indent="0">
              <a:buNone/>
            </a:pPr>
            <a:r>
              <a:rPr lang="en-US" u="sng" dirty="0"/>
              <a:t>Option 2</a:t>
            </a:r>
          </a:p>
        </p:txBody>
      </p:sp>
      <p:graphicFrame>
        <p:nvGraphicFramePr>
          <p:cNvPr id="15" name="Table 4">
            <a:extLst>
              <a:ext uri="{FF2B5EF4-FFF2-40B4-BE49-F238E27FC236}">
                <a16:creationId xmlns:a16="http://schemas.microsoft.com/office/drawing/2014/main" id="{821C819E-9FE5-46FF-B2CF-CE2CCA88C8FC}"/>
              </a:ext>
            </a:extLst>
          </p:cNvPr>
          <p:cNvGraphicFramePr>
            <a:graphicFrameLocks noGrp="1"/>
          </p:cNvGraphicFramePr>
          <p:nvPr/>
        </p:nvGraphicFramePr>
        <p:xfrm>
          <a:off x="1182825" y="3266302"/>
          <a:ext cx="4064000" cy="3007291"/>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185135903"/>
                    </a:ext>
                  </a:extLst>
                </a:gridCol>
                <a:gridCol w="1016000">
                  <a:extLst>
                    <a:ext uri="{9D8B030D-6E8A-4147-A177-3AD203B41FA5}">
                      <a16:colId xmlns:a16="http://schemas.microsoft.com/office/drawing/2014/main" val="4082196521"/>
                    </a:ext>
                  </a:extLst>
                </a:gridCol>
                <a:gridCol w="1016000">
                  <a:extLst>
                    <a:ext uri="{9D8B030D-6E8A-4147-A177-3AD203B41FA5}">
                      <a16:colId xmlns:a16="http://schemas.microsoft.com/office/drawing/2014/main" val="1660163199"/>
                    </a:ext>
                  </a:extLst>
                </a:gridCol>
                <a:gridCol w="1016000">
                  <a:extLst>
                    <a:ext uri="{9D8B030D-6E8A-4147-A177-3AD203B41FA5}">
                      <a16:colId xmlns:a16="http://schemas.microsoft.com/office/drawing/2014/main" val="1039736098"/>
                    </a:ext>
                  </a:extLst>
                </a:gridCol>
              </a:tblGrid>
              <a:tr h="370840">
                <a:tc>
                  <a:txBody>
                    <a:bodyPr/>
                    <a:lstStyle/>
                    <a:p>
                      <a:r>
                        <a:rPr lang="en-US" dirty="0">
                          <a:solidFill>
                            <a:schemeClr val="tx2"/>
                          </a:solidFill>
                        </a:rPr>
                        <a:t>Frequency </a:t>
                      </a: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r>
                        <a:rPr lang="en-US" dirty="0">
                          <a:solidFill>
                            <a:schemeClr val="tx2"/>
                          </a:solidFill>
                        </a:rPr>
                        <a:t>Stage (ft)</a:t>
                      </a: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r>
                        <a:rPr lang="en-US" dirty="0">
                          <a:solidFill>
                            <a:schemeClr val="tx2"/>
                          </a:solidFill>
                        </a:rPr>
                        <a:t>Stage (ft)</a:t>
                      </a: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r>
                        <a:rPr lang="en-US" dirty="0">
                          <a:solidFill>
                            <a:schemeClr val="tx2"/>
                          </a:solidFill>
                        </a:rPr>
                        <a:t>Damage ($)</a:t>
                      </a: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7032087"/>
                  </a:ext>
                </a:extLst>
              </a:tr>
              <a:tr h="370840">
                <a:tc>
                  <a:txBody>
                    <a:bodyPr/>
                    <a:lstStyle/>
                    <a:p>
                      <a:r>
                        <a:rPr lang="en-US" dirty="0"/>
                        <a:t>.999</a:t>
                      </a:r>
                    </a:p>
                  </a:txBody>
                  <a:tcPr>
                    <a:lnL w="38100" cap="flat" cmpd="sng" algn="ctr">
                      <a:solidFill>
                        <a:schemeClr val="tx1"/>
                      </a:solidFill>
                      <a:prstDash val="solid"/>
                      <a:round/>
                      <a:headEnd type="none" w="med" len="med"/>
                      <a:tailEnd type="none" w="med" len="med"/>
                    </a:lnL>
                  </a:tcPr>
                </a:tc>
                <a:tc>
                  <a:txBody>
                    <a:bodyPr/>
                    <a:lstStyle/>
                    <a:p>
                      <a:r>
                        <a:rPr lang="en-US" dirty="0"/>
                        <a:t>10</a:t>
                      </a:r>
                    </a:p>
                  </a:txBody>
                  <a:tcPr>
                    <a:lnR w="38100" cap="flat" cmpd="sng" algn="ctr">
                      <a:solidFill>
                        <a:schemeClr val="tx1"/>
                      </a:solidFill>
                      <a:prstDash val="solid"/>
                      <a:round/>
                      <a:headEnd type="none" w="med" len="med"/>
                      <a:tailEnd type="none" w="med" len="med"/>
                    </a:lnR>
                  </a:tcPr>
                </a:tc>
                <a:tc>
                  <a:txBody>
                    <a:bodyPr/>
                    <a:lstStyle/>
                    <a:p>
                      <a:r>
                        <a:rPr lang="en-US" dirty="0"/>
                        <a:t>10</a:t>
                      </a:r>
                    </a:p>
                  </a:txBody>
                  <a:tcPr>
                    <a:lnL w="38100" cap="flat" cmpd="sng" algn="ctr">
                      <a:solidFill>
                        <a:schemeClr val="tx1"/>
                      </a:solidFill>
                      <a:prstDash val="solid"/>
                      <a:round/>
                      <a:headEnd type="none" w="med" len="med"/>
                      <a:tailEnd type="none" w="med" len="med"/>
                    </a:lnL>
                  </a:tcPr>
                </a:tc>
                <a:tc>
                  <a:txBody>
                    <a:bodyPr/>
                    <a:lstStyle/>
                    <a:p>
                      <a:r>
                        <a:rPr lang="en-US" dirty="0"/>
                        <a:t>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121403372"/>
                  </a:ext>
                </a:extLst>
              </a:tr>
              <a:tr h="370840">
                <a:tc>
                  <a:txBody>
                    <a:bodyPr/>
                    <a:lstStyle/>
                    <a:p>
                      <a:r>
                        <a:rPr lang="en-US" dirty="0"/>
                        <a:t>.95</a:t>
                      </a:r>
                    </a:p>
                  </a:txBody>
                  <a:tcPr>
                    <a:lnL w="38100" cap="flat" cmpd="sng" algn="ctr">
                      <a:solidFill>
                        <a:schemeClr val="tx1"/>
                      </a:solidFill>
                      <a:prstDash val="solid"/>
                      <a:round/>
                      <a:headEnd type="none" w="med" len="med"/>
                      <a:tailEnd type="none" w="med" len="med"/>
                    </a:lnL>
                  </a:tcPr>
                </a:tc>
                <a:tc>
                  <a:txBody>
                    <a:bodyPr/>
                    <a:lstStyle/>
                    <a:p>
                      <a:r>
                        <a:rPr lang="en-US" dirty="0"/>
                        <a:t>12</a:t>
                      </a:r>
                    </a:p>
                  </a:txBody>
                  <a:tcPr>
                    <a:lnR w="38100" cap="flat" cmpd="sng" algn="ctr">
                      <a:solidFill>
                        <a:schemeClr val="tx1"/>
                      </a:solidFill>
                      <a:prstDash val="solid"/>
                      <a:round/>
                      <a:headEnd type="none" w="med" len="med"/>
                      <a:tailEnd type="none" w="med" len="med"/>
                    </a:lnR>
                  </a:tcPr>
                </a:tc>
                <a:tc>
                  <a:txBody>
                    <a:bodyPr/>
                    <a:lstStyle/>
                    <a:p>
                      <a:r>
                        <a:rPr lang="en-US" dirty="0"/>
                        <a:t>12</a:t>
                      </a:r>
                    </a:p>
                  </a:txBody>
                  <a:tcPr>
                    <a:lnL w="38100" cap="flat" cmpd="sng" algn="ctr">
                      <a:solidFill>
                        <a:schemeClr val="tx1"/>
                      </a:solidFill>
                      <a:prstDash val="solid"/>
                      <a:round/>
                      <a:headEnd type="none" w="med" len="med"/>
                      <a:tailEnd type="none" w="med" len="med"/>
                    </a:lnL>
                  </a:tcPr>
                </a:tc>
                <a:tc>
                  <a:txBody>
                    <a:bodyPr/>
                    <a:lstStyle/>
                    <a:p>
                      <a:r>
                        <a:rPr lang="en-US" dirty="0"/>
                        <a:t>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324691810"/>
                  </a:ext>
                </a:extLst>
              </a:tr>
              <a:tr h="370840">
                <a:tc>
                  <a:txBody>
                    <a:bodyPr/>
                    <a:lstStyle/>
                    <a:p>
                      <a:r>
                        <a:rPr lang="en-US" dirty="0"/>
                        <a:t>.5</a:t>
                      </a:r>
                    </a:p>
                  </a:txBody>
                  <a:tcPr>
                    <a:lnL w="38100" cap="flat" cmpd="sng" algn="ctr">
                      <a:solidFill>
                        <a:schemeClr val="tx1"/>
                      </a:solidFill>
                      <a:prstDash val="solid"/>
                      <a:round/>
                      <a:headEnd type="none" w="med" len="med"/>
                      <a:tailEnd type="none" w="med" len="med"/>
                    </a:lnL>
                  </a:tcPr>
                </a:tc>
                <a:tc>
                  <a:txBody>
                    <a:bodyPr/>
                    <a:lstStyle/>
                    <a:p>
                      <a:r>
                        <a:rPr lang="en-US" dirty="0"/>
                        <a:t>14</a:t>
                      </a:r>
                    </a:p>
                  </a:txBody>
                  <a:tcPr>
                    <a:lnR w="38100" cap="flat" cmpd="sng" algn="ctr">
                      <a:solidFill>
                        <a:schemeClr val="tx1"/>
                      </a:solidFill>
                      <a:prstDash val="solid"/>
                      <a:round/>
                      <a:headEnd type="none" w="med" len="med"/>
                      <a:tailEnd type="none" w="med" len="med"/>
                    </a:lnR>
                  </a:tcPr>
                </a:tc>
                <a:tc>
                  <a:txBody>
                    <a:bodyPr/>
                    <a:lstStyle/>
                    <a:p>
                      <a:r>
                        <a:rPr lang="en-US" dirty="0"/>
                        <a:t>14</a:t>
                      </a:r>
                    </a:p>
                  </a:txBody>
                  <a:tcPr>
                    <a:lnL w="38100" cap="flat" cmpd="sng" algn="ctr">
                      <a:solidFill>
                        <a:schemeClr val="tx1"/>
                      </a:solidFill>
                      <a:prstDash val="solid"/>
                      <a:round/>
                      <a:headEnd type="none" w="med" len="med"/>
                      <a:tailEnd type="none" w="med" len="med"/>
                    </a:lnL>
                  </a:tcPr>
                </a:tc>
                <a:tc>
                  <a:txBody>
                    <a:bodyPr/>
                    <a:lstStyle/>
                    <a:p>
                      <a:r>
                        <a:rPr lang="en-US" dirty="0"/>
                        <a:t>50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154140249"/>
                  </a:ext>
                </a:extLst>
              </a:tr>
              <a:tr h="411411">
                <a:tc>
                  <a:txBody>
                    <a:bodyPr/>
                    <a:lstStyle/>
                    <a:p>
                      <a:r>
                        <a:rPr lang="en-US" dirty="0"/>
                        <a:t>.2</a:t>
                      </a:r>
                    </a:p>
                  </a:txBody>
                  <a:tcPr>
                    <a:lnL w="38100" cap="flat" cmpd="sng" algn="ctr">
                      <a:solidFill>
                        <a:schemeClr val="tx1"/>
                      </a:solidFill>
                      <a:prstDash val="solid"/>
                      <a:round/>
                      <a:headEnd type="none" w="med" len="med"/>
                      <a:tailEnd type="none" w="med" len="med"/>
                    </a:lnL>
                  </a:tcPr>
                </a:tc>
                <a:tc>
                  <a:txBody>
                    <a:bodyPr/>
                    <a:lstStyle/>
                    <a:p>
                      <a:r>
                        <a:rPr lang="en-US" dirty="0"/>
                        <a:t>19</a:t>
                      </a:r>
                    </a:p>
                  </a:txBody>
                  <a:tcPr>
                    <a:lnR w="38100" cap="flat" cmpd="sng" algn="ctr">
                      <a:solidFill>
                        <a:schemeClr val="tx1"/>
                      </a:solidFill>
                      <a:prstDash val="solid"/>
                      <a:round/>
                      <a:headEnd type="none" w="med" len="med"/>
                      <a:tailEnd type="none" w="med" len="med"/>
                    </a:lnR>
                  </a:tcPr>
                </a:tc>
                <a:tc>
                  <a:txBody>
                    <a:bodyPr/>
                    <a:lstStyle/>
                    <a:p>
                      <a:r>
                        <a:rPr lang="en-US" dirty="0"/>
                        <a:t>19</a:t>
                      </a:r>
                    </a:p>
                  </a:txBody>
                  <a:tcPr>
                    <a:lnL w="38100" cap="flat" cmpd="sng" algn="ctr">
                      <a:solidFill>
                        <a:schemeClr val="tx1"/>
                      </a:solidFill>
                      <a:prstDash val="solid"/>
                      <a:round/>
                      <a:headEnd type="none" w="med" len="med"/>
                      <a:tailEnd type="none" w="med" len="med"/>
                    </a:lnL>
                  </a:tcPr>
                </a:tc>
                <a:tc>
                  <a:txBody>
                    <a:bodyPr/>
                    <a:lstStyle/>
                    <a:p>
                      <a:r>
                        <a:rPr lang="en-US" dirty="0"/>
                        <a:t>5,000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635300455"/>
                  </a:ext>
                </a:extLst>
              </a:tr>
              <a:tr h="370840">
                <a:tc>
                  <a:txBody>
                    <a:bodyPr/>
                    <a:lstStyle/>
                    <a:p>
                      <a:r>
                        <a:rPr lang="en-US" dirty="0"/>
                        <a:t>.1</a:t>
                      </a:r>
                    </a:p>
                  </a:txBody>
                  <a:tcPr>
                    <a:lnL w="38100" cap="flat" cmpd="sng" algn="ctr">
                      <a:solidFill>
                        <a:schemeClr val="tx1"/>
                      </a:solidFill>
                      <a:prstDash val="solid"/>
                      <a:round/>
                      <a:headEnd type="none" w="med" len="med"/>
                      <a:tailEnd type="none" w="med" len="med"/>
                    </a:lnL>
                  </a:tcPr>
                </a:tc>
                <a:tc>
                  <a:txBody>
                    <a:bodyPr/>
                    <a:lstStyle/>
                    <a:p>
                      <a:r>
                        <a:rPr lang="en-US" dirty="0"/>
                        <a:t>21</a:t>
                      </a:r>
                    </a:p>
                  </a:txBody>
                  <a:tcPr>
                    <a:lnR w="38100" cap="flat" cmpd="sng" algn="ctr">
                      <a:solidFill>
                        <a:schemeClr val="tx1"/>
                      </a:solidFill>
                      <a:prstDash val="solid"/>
                      <a:round/>
                      <a:headEnd type="none" w="med" len="med"/>
                      <a:tailEnd type="none" w="med" len="med"/>
                    </a:lnR>
                  </a:tcPr>
                </a:tc>
                <a:tc>
                  <a:txBody>
                    <a:bodyPr/>
                    <a:lstStyle/>
                    <a:p>
                      <a:r>
                        <a:rPr lang="en-US" dirty="0"/>
                        <a:t>21</a:t>
                      </a:r>
                    </a:p>
                  </a:txBody>
                  <a:tcPr>
                    <a:lnL w="38100" cap="flat" cmpd="sng" algn="ctr">
                      <a:solidFill>
                        <a:schemeClr val="tx1"/>
                      </a:solidFill>
                      <a:prstDash val="solid"/>
                      <a:round/>
                      <a:headEnd type="none" w="med" len="med"/>
                      <a:tailEnd type="none" w="med" len="med"/>
                    </a:lnL>
                  </a:tcPr>
                </a:tc>
                <a:tc>
                  <a:txBody>
                    <a:bodyPr/>
                    <a:lstStyle/>
                    <a:p>
                      <a:r>
                        <a:rPr lang="en-US" dirty="0"/>
                        <a:t>10,000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038518155"/>
                  </a:ext>
                </a:extLst>
              </a:tr>
              <a:tr h="370840">
                <a:tc>
                  <a:txBody>
                    <a:bodyPr/>
                    <a:lstStyle/>
                    <a:p>
                      <a:r>
                        <a:rPr lang="en-US" dirty="0"/>
                        <a:t>.05</a:t>
                      </a:r>
                    </a:p>
                  </a:txBody>
                  <a:tcPr>
                    <a:lnL w="38100" cap="flat" cmpd="sng" algn="ctr">
                      <a:solidFill>
                        <a:schemeClr val="tx1"/>
                      </a:solidFill>
                      <a:prstDash val="solid"/>
                      <a:round/>
                      <a:headEnd type="none" w="med" len="med"/>
                      <a:tailEnd type="none" w="med" len="med"/>
                    </a:lnL>
                  </a:tcPr>
                </a:tc>
                <a:tc>
                  <a:txBody>
                    <a:bodyPr/>
                    <a:lstStyle/>
                    <a:p>
                      <a:r>
                        <a:rPr lang="en-US" dirty="0"/>
                        <a:t>24</a:t>
                      </a:r>
                    </a:p>
                  </a:txBody>
                  <a:tcPr>
                    <a:lnR w="38100" cap="flat" cmpd="sng" algn="ctr">
                      <a:solidFill>
                        <a:schemeClr val="tx1"/>
                      </a:solidFill>
                      <a:prstDash val="solid"/>
                      <a:round/>
                      <a:headEnd type="none" w="med" len="med"/>
                      <a:tailEnd type="none" w="med" len="med"/>
                    </a:lnR>
                  </a:tcPr>
                </a:tc>
                <a:tc>
                  <a:txBody>
                    <a:bodyPr/>
                    <a:lstStyle/>
                    <a:p>
                      <a:r>
                        <a:rPr lang="en-US" dirty="0"/>
                        <a:t>24</a:t>
                      </a:r>
                    </a:p>
                  </a:txBody>
                  <a:tcPr>
                    <a:lnL w="38100" cap="flat" cmpd="sng" algn="ctr">
                      <a:solidFill>
                        <a:schemeClr val="tx1"/>
                      </a:solidFill>
                      <a:prstDash val="solid"/>
                      <a:round/>
                      <a:headEnd type="none" w="med" len="med"/>
                      <a:tailEnd type="none" w="med" len="med"/>
                    </a:lnL>
                  </a:tcPr>
                </a:tc>
                <a:tc>
                  <a:txBody>
                    <a:bodyPr/>
                    <a:lstStyle/>
                    <a:p>
                      <a:r>
                        <a:rPr lang="en-US" dirty="0"/>
                        <a:t>23,000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226398849"/>
                  </a:ext>
                </a:extLst>
              </a:tr>
              <a:tr h="370840">
                <a:tc>
                  <a:txBody>
                    <a:bodyPr/>
                    <a:lstStyle/>
                    <a:p>
                      <a:r>
                        <a:rPr lang="en-US" dirty="0"/>
                        <a:t>.001</a:t>
                      </a:r>
                    </a:p>
                  </a:txBody>
                  <a:tcP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r>
                        <a:rPr lang="en-US" dirty="0"/>
                        <a:t>25</a:t>
                      </a:r>
                    </a:p>
                  </a:txBody>
                  <a:tcP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r>
                        <a:rPr lang="en-US" dirty="0"/>
                        <a:t>25</a:t>
                      </a:r>
                    </a:p>
                  </a:txBody>
                  <a:tcP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r>
                        <a:rPr lang="en-US" dirty="0"/>
                        <a:t>40,000</a:t>
                      </a:r>
                    </a:p>
                  </a:txBody>
                  <a:tcP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12129592"/>
                  </a:ext>
                </a:extLst>
              </a:tr>
            </a:tbl>
          </a:graphicData>
        </a:graphic>
      </p:graphicFrame>
    </p:spTree>
    <p:extLst>
      <p:ext uri="{BB962C8B-B14F-4D97-AF65-F5344CB8AC3E}">
        <p14:creationId xmlns:p14="http://schemas.microsoft.com/office/powerpoint/2010/main" val="11551936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1387" y="128981"/>
            <a:ext cx="10466203" cy="785419"/>
          </a:xfrm>
          <a:ln>
            <a:noFill/>
          </a:ln>
        </p:spPr>
        <p:txBody>
          <a:bodyPr/>
          <a:lstStyle/>
          <a:p>
            <a:r>
              <a:rPr lang="en-US" dirty="0"/>
              <a:t>FDA METHOD: Curve Combination</a:t>
            </a:r>
          </a:p>
        </p:txBody>
      </p:sp>
      <p:cxnSp>
        <p:nvCxnSpPr>
          <p:cNvPr id="5" name="Straight Connector 4"/>
          <p:cNvCxnSpPr/>
          <p:nvPr/>
        </p:nvCxnSpPr>
        <p:spPr>
          <a:xfrm rot="5400000">
            <a:off x="5729289" y="2395538"/>
            <a:ext cx="2200275" cy="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10800000" flipV="1">
            <a:off x="6810376" y="3486150"/>
            <a:ext cx="3076574" cy="1904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1600200" y="2390776"/>
            <a:ext cx="2247900" cy="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flipV="1">
            <a:off x="2705101" y="3514725"/>
            <a:ext cx="2752724" cy="95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1696514" y="4719637"/>
            <a:ext cx="2095500" cy="952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a:off x="2714626" y="5781676"/>
            <a:ext cx="3057524" cy="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5776912" y="4691062"/>
            <a:ext cx="2152650" cy="952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flipV="1">
            <a:off x="6829428" y="5772150"/>
            <a:ext cx="2705099" cy="95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781801" y="3476625"/>
            <a:ext cx="409575" cy="369332"/>
          </a:xfrm>
          <a:prstGeom prst="rect">
            <a:avLst/>
          </a:prstGeom>
          <a:noFill/>
        </p:spPr>
        <p:txBody>
          <a:bodyPr wrap="square" rtlCol="0">
            <a:spAutoFit/>
          </a:bodyPr>
          <a:lstStyle/>
          <a:p>
            <a:r>
              <a:rPr lang="en-US" dirty="0"/>
              <a:t>1</a:t>
            </a:r>
          </a:p>
        </p:txBody>
      </p:sp>
      <p:sp>
        <p:nvSpPr>
          <p:cNvPr id="18" name="TextBox 17"/>
          <p:cNvSpPr txBox="1"/>
          <p:nvPr/>
        </p:nvSpPr>
        <p:spPr>
          <a:xfrm>
            <a:off x="9658350" y="3505200"/>
            <a:ext cx="323850" cy="369332"/>
          </a:xfrm>
          <a:prstGeom prst="rect">
            <a:avLst/>
          </a:prstGeom>
          <a:noFill/>
        </p:spPr>
        <p:txBody>
          <a:bodyPr wrap="square" rtlCol="0">
            <a:spAutoFit/>
          </a:bodyPr>
          <a:lstStyle/>
          <a:p>
            <a:r>
              <a:rPr lang="en-US" dirty="0"/>
              <a:t>0</a:t>
            </a:r>
          </a:p>
        </p:txBody>
      </p:sp>
      <p:sp>
        <p:nvSpPr>
          <p:cNvPr id="19" name="TextBox 18"/>
          <p:cNvSpPr txBox="1"/>
          <p:nvPr/>
        </p:nvSpPr>
        <p:spPr>
          <a:xfrm>
            <a:off x="7153275" y="3533775"/>
            <a:ext cx="2638425" cy="369332"/>
          </a:xfrm>
          <a:prstGeom prst="rect">
            <a:avLst/>
          </a:prstGeom>
          <a:noFill/>
        </p:spPr>
        <p:txBody>
          <a:bodyPr wrap="square" rtlCol="0">
            <a:spAutoFit/>
          </a:bodyPr>
          <a:lstStyle/>
          <a:p>
            <a:r>
              <a:rPr lang="en-US" dirty="0"/>
              <a:t>Exceedance probability</a:t>
            </a:r>
          </a:p>
        </p:txBody>
      </p:sp>
      <p:sp>
        <p:nvSpPr>
          <p:cNvPr id="23" name="Freeform 22"/>
          <p:cNvSpPr/>
          <p:nvPr/>
        </p:nvSpPr>
        <p:spPr>
          <a:xfrm>
            <a:off x="7019925" y="1257301"/>
            <a:ext cx="2457450" cy="1676399"/>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876550"/>
              <a:gd name="connsiteY0" fmla="*/ 2076450 h 2076450"/>
              <a:gd name="connsiteX1" fmla="*/ 2133600 w 2876550"/>
              <a:gd name="connsiteY1" fmla="*/ 600075 h 2076450"/>
              <a:gd name="connsiteX2" fmla="*/ 2876550 w 2876550"/>
              <a:gd name="connsiteY2" fmla="*/ 0 h 2076450"/>
              <a:gd name="connsiteX0" fmla="*/ 0 w 2876550"/>
              <a:gd name="connsiteY0" fmla="*/ 2076450 h 2076450"/>
              <a:gd name="connsiteX1" fmla="*/ 2133600 w 2876550"/>
              <a:gd name="connsiteY1" fmla="*/ 600075 h 2076450"/>
              <a:gd name="connsiteX2" fmla="*/ 2876550 w 2876550"/>
              <a:gd name="connsiteY2" fmla="*/ 0 h 2076450"/>
              <a:gd name="connsiteX0" fmla="*/ 0 w 2952750"/>
              <a:gd name="connsiteY0" fmla="*/ 2105025 h 2105025"/>
              <a:gd name="connsiteX1" fmla="*/ 2133600 w 2952750"/>
              <a:gd name="connsiteY1" fmla="*/ 628650 h 2105025"/>
              <a:gd name="connsiteX2" fmla="*/ 2952750 w 2952750"/>
              <a:gd name="connsiteY2" fmla="*/ 0 h 210502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1552575 w 2990850"/>
              <a:gd name="connsiteY1" fmla="*/ 1076325 h 2009775"/>
              <a:gd name="connsiteX2" fmla="*/ 2990850 w 2990850"/>
              <a:gd name="connsiteY2" fmla="*/ 0 h 2009775"/>
              <a:gd name="connsiteX0" fmla="*/ 0 w 2590800"/>
              <a:gd name="connsiteY0" fmla="*/ 1781175 h 1781175"/>
              <a:gd name="connsiteX1" fmla="*/ 1152525 w 2590800"/>
              <a:gd name="connsiteY1" fmla="*/ 1076325 h 1781175"/>
              <a:gd name="connsiteX2" fmla="*/ 2590800 w 2590800"/>
              <a:gd name="connsiteY2" fmla="*/ 0 h 1781175"/>
            </a:gdLst>
            <a:ahLst/>
            <a:cxnLst>
              <a:cxn ang="0">
                <a:pos x="connsiteX0" y="connsiteY0"/>
              </a:cxn>
              <a:cxn ang="0">
                <a:pos x="connsiteX1" y="connsiteY1"/>
              </a:cxn>
              <a:cxn ang="0">
                <a:pos x="connsiteX2" y="connsiteY2"/>
              </a:cxn>
            </a:cxnLst>
            <a:rect l="l" t="t" r="r" b="b"/>
            <a:pathLst>
              <a:path w="2590800" h="1781175">
                <a:moveTo>
                  <a:pt x="0" y="1781175"/>
                </a:moveTo>
                <a:cubicBezTo>
                  <a:pt x="877094" y="1376362"/>
                  <a:pt x="720725" y="1373188"/>
                  <a:pt x="1152525" y="1076325"/>
                </a:cubicBezTo>
                <a:cubicBezTo>
                  <a:pt x="1584325" y="779463"/>
                  <a:pt x="2489994" y="147637"/>
                  <a:pt x="2590800"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Freeform 23"/>
          <p:cNvSpPr/>
          <p:nvPr/>
        </p:nvSpPr>
        <p:spPr>
          <a:xfrm>
            <a:off x="7124701" y="1743075"/>
            <a:ext cx="2486024" cy="1714500"/>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33700"/>
              <a:gd name="connsiteY0" fmla="*/ 1847850 h 1847850"/>
              <a:gd name="connsiteX1" fmla="*/ 2105025 w 2933700"/>
              <a:gd name="connsiteY1" fmla="*/ 466725 h 1847850"/>
              <a:gd name="connsiteX2" fmla="*/ 2933700 w 2933700"/>
              <a:gd name="connsiteY2" fmla="*/ 0 h 1847850"/>
              <a:gd name="connsiteX0" fmla="*/ 0 w 2933700"/>
              <a:gd name="connsiteY0" fmla="*/ 1847850 h 1847850"/>
              <a:gd name="connsiteX1" fmla="*/ 2105025 w 2933700"/>
              <a:gd name="connsiteY1" fmla="*/ 466725 h 1847850"/>
              <a:gd name="connsiteX2" fmla="*/ 2933700 w 2933700"/>
              <a:gd name="connsiteY2" fmla="*/ 0 h 1847850"/>
              <a:gd name="connsiteX0" fmla="*/ 0 w 2800350"/>
              <a:gd name="connsiteY0" fmla="*/ 1866900 h 1866900"/>
              <a:gd name="connsiteX1" fmla="*/ 1971675 w 2800350"/>
              <a:gd name="connsiteY1" fmla="*/ 466725 h 1866900"/>
              <a:gd name="connsiteX2" fmla="*/ 2800350 w 2800350"/>
              <a:gd name="connsiteY2" fmla="*/ 0 h 1866900"/>
              <a:gd name="connsiteX0" fmla="*/ 0 w 2800350"/>
              <a:gd name="connsiteY0" fmla="*/ 1866900 h 1866900"/>
              <a:gd name="connsiteX1" fmla="*/ 1971675 w 2800350"/>
              <a:gd name="connsiteY1" fmla="*/ 466725 h 1866900"/>
              <a:gd name="connsiteX2" fmla="*/ 2800350 w 2800350"/>
              <a:gd name="connsiteY2" fmla="*/ 0 h 1866900"/>
            </a:gdLst>
            <a:ahLst/>
            <a:cxnLst>
              <a:cxn ang="0">
                <a:pos x="connsiteX0" y="connsiteY0"/>
              </a:cxn>
              <a:cxn ang="0">
                <a:pos x="connsiteX1" y="connsiteY1"/>
              </a:cxn>
              <a:cxn ang="0">
                <a:pos x="connsiteX2" y="connsiteY2"/>
              </a:cxn>
            </a:cxnLst>
            <a:rect l="l" t="t" r="r" b="b"/>
            <a:pathLst>
              <a:path w="2800350" h="1866900">
                <a:moveTo>
                  <a:pt x="0" y="1866900"/>
                </a:moveTo>
                <a:cubicBezTo>
                  <a:pt x="658019" y="1338262"/>
                  <a:pt x="1504950" y="777875"/>
                  <a:pt x="1971675" y="466725"/>
                </a:cubicBezTo>
                <a:cubicBezTo>
                  <a:pt x="2438400" y="155575"/>
                  <a:pt x="2632869" y="71437"/>
                  <a:pt x="2800350"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Freeform 24"/>
          <p:cNvSpPr/>
          <p:nvPr/>
        </p:nvSpPr>
        <p:spPr>
          <a:xfrm>
            <a:off x="7077077" y="1571625"/>
            <a:ext cx="2457449" cy="1581150"/>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Lst>
            <a:ahLst/>
            <a:cxnLst>
              <a:cxn ang="0">
                <a:pos x="connsiteX0" y="connsiteY0"/>
              </a:cxn>
              <a:cxn ang="0">
                <a:pos x="connsiteX1" y="connsiteY1"/>
              </a:cxn>
              <a:cxn ang="0">
                <a:pos x="connsiteX2" y="connsiteY2"/>
              </a:cxn>
            </a:cxnLst>
            <a:rect l="l" t="t" r="r" b="b"/>
            <a:pathLst>
              <a:path w="2667000" h="1714500">
                <a:moveTo>
                  <a:pt x="0" y="1714500"/>
                </a:moveTo>
                <a:cubicBezTo>
                  <a:pt x="934244" y="1233487"/>
                  <a:pt x="536575" y="1409700"/>
                  <a:pt x="981075" y="1123950"/>
                </a:cubicBezTo>
                <a:cubicBezTo>
                  <a:pt x="1425575" y="838200"/>
                  <a:pt x="2499519" y="71437"/>
                  <a:pt x="2667000" y="0"/>
                </a:cubicBezTo>
              </a:path>
            </a:pathLst>
          </a:cu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Freeform 27"/>
          <p:cNvSpPr/>
          <p:nvPr/>
        </p:nvSpPr>
        <p:spPr>
          <a:xfrm>
            <a:off x="3143251" y="1524001"/>
            <a:ext cx="2095500" cy="1552574"/>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876550"/>
              <a:gd name="connsiteY0" fmla="*/ 2076450 h 2076450"/>
              <a:gd name="connsiteX1" fmla="*/ 2133600 w 2876550"/>
              <a:gd name="connsiteY1" fmla="*/ 600075 h 2076450"/>
              <a:gd name="connsiteX2" fmla="*/ 2876550 w 2876550"/>
              <a:gd name="connsiteY2" fmla="*/ 0 h 2076450"/>
              <a:gd name="connsiteX0" fmla="*/ 0 w 2876550"/>
              <a:gd name="connsiteY0" fmla="*/ 2076450 h 2076450"/>
              <a:gd name="connsiteX1" fmla="*/ 2133600 w 2876550"/>
              <a:gd name="connsiteY1" fmla="*/ 600075 h 2076450"/>
              <a:gd name="connsiteX2" fmla="*/ 2876550 w 2876550"/>
              <a:gd name="connsiteY2" fmla="*/ 0 h 2076450"/>
              <a:gd name="connsiteX0" fmla="*/ 0 w 2952750"/>
              <a:gd name="connsiteY0" fmla="*/ 2105025 h 2105025"/>
              <a:gd name="connsiteX1" fmla="*/ 2133600 w 2952750"/>
              <a:gd name="connsiteY1" fmla="*/ 628650 h 2105025"/>
              <a:gd name="connsiteX2" fmla="*/ 2952750 w 2952750"/>
              <a:gd name="connsiteY2" fmla="*/ 0 h 210502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1552575 w 2990850"/>
              <a:gd name="connsiteY1" fmla="*/ 1076325 h 2009775"/>
              <a:gd name="connsiteX2" fmla="*/ 2990850 w 2990850"/>
              <a:gd name="connsiteY2" fmla="*/ 0 h 2009775"/>
              <a:gd name="connsiteX0" fmla="*/ 0 w 2590800"/>
              <a:gd name="connsiteY0" fmla="*/ 1781175 h 1781175"/>
              <a:gd name="connsiteX1" fmla="*/ 1152525 w 2590800"/>
              <a:gd name="connsiteY1" fmla="*/ 1076325 h 1781175"/>
              <a:gd name="connsiteX2" fmla="*/ 2590800 w 2590800"/>
              <a:gd name="connsiteY2" fmla="*/ 0 h 1781175"/>
              <a:gd name="connsiteX0" fmla="*/ 0 w 2497857"/>
              <a:gd name="connsiteY0" fmla="*/ 2247389 h 2247389"/>
              <a:gd name="connsiteX1" fmla="*/ 1059582 w 2497857"/>
              <a:gd name="connsiteY1" fmla="*/ 1076325 h 2247389"/>
              <a:gd name="connsiteX2" fmla="*/ 2497857 w 2497857"/>
              <a:gd name="connsiteY2" fmla="*/ 0 h 2247389"/>
              <a:gd name="connsiteX0" fmla="*/ 0 w 2497857"/>
              <a:gd name="connsiteY0" fmla="*/ 2247389 h 2247389"/>
              <a:gd name="connsiteX1" fmla="*/ 1059582 w 2497857"/>
              <a:gd name="connsiteY1" fmla="*/ 1076325 h 2247389"/>
              <a:gd name="connsiteX2" fmla="*/ 2497857 w 2497857"/>
              <a:gd name="connsiteY2" fmla="*/ 0 h 2247389"/>
              <a:gd name="connsiteX0" fmla="*/ 0 w 2497857"/>
              <a:gd name="connsiteY0" fmla="*/ 2247389 h 2247389"/>
              <a:gd name="connsiteX1" fmla="*/ 1106053 w 2497857"/>
              <a:gd name="connsiteY1" fmla="*/ 574249 h 2247389"/>
              <a:gd name="connsiteX2" fmla="*/ 2497857 w 2497857"/>
              <a:gd name="connsiteY2" fmla="*/ 0 h 2247389"/>
              <a:gd name="connsiteX0" fmla="*/ 0 w 2788305"/>
              <a:gd name="connsiteY0" fmla="*/ 2115893 h 2115893"/>
              <a:gd name="connsiteX1" fmla="*/ 1106053 w 2788305"/>
              <a:gd name="connsiteY1" fmla="*/ 442753 h 2115893"/>
              <a:gd name="connsiteX2" fmla="*/ 2788305 w 2788305"/>
              <a:gd name="connsiteY2" fmla="*/ 0 h 2115893"/>
              <a:gd name="connsiteX0" fmla="*/ 0 w 2788305"/>
              <a:gd name="connsiteY0" fmla="*/ 2115893 h 2115893"/>
              <a:gd name="connsiteX1" fmla="*/ 1129289 w 2788305"/>
              <a:gd name="connsiteY1" fmla="*/ 705746 h 2115893"/>
              <a:gd name="connsiteX2" fmla="*/ 2788305 w 2788305"/>
              <a:gd name="connsiteY2" fmla="*/ 0 h 2115893"/>
              <a:gd name="connsiteX0" fmla="*/ 0 w 2788305"/>
              <a:gd name="connsiteY0" fmla="*/ 2115893 h 2115893"/>
              <a:gd name="connsiteX1" fmla="*/ 1129289 w 2788305"/>
              <a:gd name="connsiteY1" fmla="*/ 705746 h 2115893"/>
              <a:gd name="connsiteX2" fmla="*/ 2788305 w 2788305"/>
              <a:gd name="connsiteY2" fmla="*/ 0 h 2115893"/>
              <a:gd name="connsiteX0" fmla="*/ 0 w 2555946"/>
              <a:gd name="connsiteY0" fmla="*/ 1948534 h 1948534"/>
              <a:gd name="connsiteX1" fmla="*/ 1129289 w 2555946"/>
              <a:gd name="connsiteY1" fmla="*/ 538387 h 1948534"/>
              <a:gd name="connsiteX2" fmla="*/ 2555946 w 2555946"/>
              <a:gd name="connsiteY2" fmla="*/ 0 h 1948534"/>
            </a:gdLst>
            <a:ahLst/>
            <a:cxnLst>
              <a:cxn ang="0">
                <a:pos x="connsiteX0" y="connsiteY0"/>
              </a:cxn>
              <a:cxn ang="0">
                <a:pos x="connsiteX1" y="connsiteY1"/>
              </a:cxn>
              <a:cxn ang="0">
                <a:pos x="connsiteX2" y="connsiteY2"/>
              </a:cxn>
            </a:cxnLst>
            <a:rect l="l" t="t" r="r" b="b"/>
            <a:pathLst>
              <a:path w="2555946" h="1948534">
                <a:moveTo>
                  <a:pt x="0" y="1948534"/>
                </a:moveTo>
                <a:cubicBezTo>
                  <a:pt x="586645" y="1244866"/>
                  <a:pt x="703298" y="863143"/>
                  <a:pt x="1129289" y="538387"/>
                </a:cubicBezTo>
                <a:cubicBezTo>
                  <a:pt x="1555280" y="213631"/>
                  <a:pt x="2455140" y="147637"/>
                  <a:pt x="2555946"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Freeform 28"/>
          <p:cNvSpPr/>
          <p:nvPr/>
        </p:nvSpPr>
        <p:spPr>
          <a:xfrm>
            <a:off x="3124202" y="2015620"/>
            <a:ext cx="2148773" cy="1451480"/>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33700"/>
              <a:gd name="connsiteY0" fmla="*/ 1847850 h 1847850"/>
              <a:gd name="connsiteX1" fmla="*/ 2105025 w 2933700"/>
              <a:gd name="connsiteY1" fmla="*/ 466725 h 1847850"/>
              <a:gd name="connsiteX2" fmla="*/ 2933700 w 2933700"/>
              <a:gd name="connsiteY2" fmla="*/ 0 h 1847850"/>
              <a:gd name="connsiteX0" fmla="*/ 0 w 2933700"/>
              <a:gd name="connsiteY0" fmla="*/ 1847850 h 1847850"/>
              <a:gd name="connsiteX1" fmla="*/ 2105025 w 2933700"/>
              <a:gd name="connsiteY1" fmla="*/ 466725 h 1847850"/>
              <a:gd name="connsiteX2" fmla="*/ 2933700 w 2933700"/>
              <a:gd name="connsiteY2" fmla="*/ 0 h 1847850"/>
              <a:gd name="connsiteX0" fmla="*/ 0 w 2800350"/>
              <a:gd name="connsiteY0" fmla="*/ 1866900 h 1866900"/>
              <a:gd name="connsiteX1" fmla="*/ 1971675 w 2800350"/>
              <a:gd name="connsiteY1" fmla="*/ 466725 h 1866900"/>
              <a:gd name="connsiteX2" fmla="*/ 2800350 w 2800350"/>
              <a:gd name="connsiteY2" fmla="*/ 0 h 1866900"/>
              <a:gd name="connsiteX0" fmla="*/ 0 w 2800350"/>
              <a:gd name="connsiteY0" fmla="*/ 1866900 h 1866900"/>
              <a:gd name="connsiteX1" fmla="*/ 1971675 w 2800350"/>
              <a:gd name="connsiteY1" fmla="*/ 466725 h 1866900"/>
              <a:gd name="connsiteX2" fmla="*/ 2800350 w 2800350"/>
              <a:gd name="connsiteY2" fmla="*/ 0 h 1866900"/>
              <a:gd name="connsiteX0" fmla="*/ 0 w 2800350"/>
              <a:gd name="connsiteY0" fmla="*/ 1866900 h 1866900"/>
              <a:gd name="connsiteX1" fmla="*/ 1164812 w 2800350"/>
              <a:gd name="connsiteY1" fmla="*/ 454474 h 1866900"/>
              <a:gd name="connsiteX2" fmla="*/ 2800350 w 2800350"/>
              <a:gd name="connsiteY2" fmla="*/ 0 h 1866900"/>
              <a:gd name="connsiteX0" fmla="*/ 0 w 2800350"/>
              <a:gd name="connsiteY0" fmla="*/ 1866900 h 1866900"/>
              <a:gd name="connsiteX1" fmla="*/ 1338598 w 2800350"/>
              <a:gd name="connsiteY1" fmla="*/ 576985 h 1866900"/>
              <a:gd name="connsiteX2" fmla="*/ 2800350 w 2800350"/>
              <a:gd name="connsiteY2" fmla="*/ 0 h 1866900"/>
            </a:gdLst>
            <a:ahLst/>
            <a:cxnLst>
              <a:cxn ang="0">
                <a:pos x="connsiteX0" y="connsiteY0"/>
              </a:cxn>
              <a:cxn ang="0">
                <a:pos x="connsiteX1" y="connsiteY1"/>
              </a:cxn>
              <a:cxn ang="0">
                <a:pos x="connsiteX2" y="connsiteY2"/>
              </a:cxn>
            </a:cxnLst>
            <a:rect l="l" t="t" r="r" b="b"/>
            <a:pathLst>
              <a:path w="2800350" h="1866900">
                <a:moveTo>
                  <a:pt x="0" y="1866900"/>
                </a:moveTo>
                <a:cubicBezTo>
                  <a:pt x="658019" y="1338262"/>
                  <a:pt x="871873" y="888135"/>
                  <a:pt x="1338598" y="576985"/>
                </a:cubicBezTo>
                <a:cubicBezTo>
                  <a:pt x="1805323" y="265835"/>
                  <a:pt x="2632869" y="71437"/>
                  <a:pt x="2800350"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Freeform 29"/>
          <p:cNvSpPr/>
          <p:nvPr/>
        </p:nvSpPr>
        <p:spPr>
          <a:xfrm>
            <a:off x="3095628" y="1766563"/>
            <a:ext cx="2209799" cy="1576712"/>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 name="connsiteX0" fmla="*/ 0 w 2667000"/>
              <a:gd name="connsiteY0" fmla="*/ 1714500 h 1714500"/>
              <a:gd name="connsiteX1" fmla="*/ 1339865 w 2667000"/>
              <a:gd name="connsiteY1" fmla="*/ 660354 h 1714500"/>
              <a:gd name="connsiteX2" fmla="*/ 2667000 w 2667000"/>
              <a:gd name="connsiteY2" fmla="*/ 0 h 1714500"/>
              <a:gd name="connsiteX0" fmla="*/ 0 w 2571323"/>
              <a:gd name="connsiteY0" fmla="*/ 2080497 h 2080497"/>
              <a:gd name="connsiteX1" fmla="*/ 1244188 w 2571323"/>
              <a:gd name="connsiteY1" fmla="*/ 660354 h 2080497"/>
              <a:gd name="connsiteX2" fmla="*/ 2571323 w 2571323"/>
              <a:gd name="connsiteY2" fmla="*/ 0 h 2080497"/>
              <a:gd name="connsiteX0" fmla="*/ 0 w 2571323"/>
              <a:gd name="connsiteY0" fmla="*/ 2080497 h 2080497"/>
              <a:gd name="connsiteX1" fmla="*/ 1244188 w 2571323"/>
              <a:gd name="connsiteY1" fmla="*/ 660354 h 2080497"/>
              <a:gd name="connsiteX2" fmla="*/ 2571323 w 2571323"/>
              <a:gd name="connsiteY2" fmla="*/ 0 h 2080497"/>
              <a:gd name="connsiteX0" fmla="*/ 0 w 2499565"/>
              <a:gd name="connsiteY0" fmla="*/ 2092697 h 2092697"/>
              <a:gd name="connsiteX1" fmla="*/ 1172430 w 2499565"/>
              <a:gd name="connsiteY1" fmla="*/ 660354 h 2092697"/>
              <a:gd name="connsiteX2" fmla="*/ 2499565 w 2499565"/>
              <a:gd name="connsiteY2" fmla="*/ 0 h 2092697"/>
              <a:gd name="connsiteX0" fmla="*/ 0 w 2774637"/>
              <a:gd name="connsiteY0" fmla="*/ 2019498 h 2019498"/>
              <a:gd name="connsiteX1" fmla="*/ 1172430 w 2774637"/>
              <a:gd name="connsiteY1" fmla="*/ 587155 h 2019498"/>
              <a:gd name="connsiteX2" fmla="*/ 2774637 w 2774637"/>
              <a:gd name="connsiteY2" fmla="*/ 0 h 2019498"/>
            </a:gdLst>
            <a:ahLst/>
            <a:cxnLst>
              <a:cxn ang="0">
                <a:pos x="connsiteX0" y="connsiteY0"/>
              </a:cxn>
              <a:cxn ang="0">
                <a:pos x="connsiteX1" y="connsiteY1"/>
              </a:cxn>
              <a:cxn ang="0">
                <a:pos x="connsiteX2" y="connsiteY2"/>
              </a:cxn>
            </a:cxnLst>
            <a:rect l="l" t="t" r="r" b="b"/>
            <a:pathLst>
              <a:path w="2774637" h="2019498">
                <a:moveTo>
                  <a:pt x="0" y="2019498"/>
                </a:moveTo>
                <a:cubicBezTo>
                  <a:pt x="575454" y="1221288"/>
                  <a:pt x="709991" y="923738"/>
                  <a:pt x="1172430" y="587155"/>
                </a:cubicBezTo>
                <a:cubicBezTo>
                  <a:pt x="1634869" y="250572"/>
                  <a:pt x="2607156" y="71437"/>
                  <a:pt x="2774637" y="0"/>
                </a:cubicBezTo>
              </a:path>
            </a:pathLst>
          </a:cu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Freeform 30"/>
          <p:cNvSpPr/>
          <p:nvPr/>
        </p:nvSpPr>
        <p:spPr>
          <a:xfrm>
            <a:off x="2924175" y="4048127"/>
            <a:ext cx="2543175" cy="1619249"/>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876550"/>
              <a:gd name="connsiteY0" fmla="*/ 2076450 h 2076450"/>
              <a:gd name="connsiteX1" fmla="*/ 2133600 w 2876550"/>
              <a:gd name="connsiteY1" fmla="*/ 600075 h 2076450"/>
              <a:gd name="connsiteX2" fmla="*/ 2876550 w 2876550"/>
              <a:gd name="connsiteY2" fmla="*/ 0 h 2076450"/>
              <a:gd name="connsiteX0" fmla="*/ 0 w 2876550"/>
              <a:gd name="connsiteY0" fmla="*/ 2076450 h 2076450"/>
              <a:gd name="connsiteX1" fmla="*/ 2133600 w 2876550"/>
              <a:gd name="connsiteY1" fmla="*/ 600075 h 2076450"/>
              <a:gd name="connsiteX2" fmla="*/ 2876550 w 2876550"/>
              <a:gd name="connsiteY2" fmla="*/ 0 h 2076450"/>
              <a:gd name="connsiteX0" fmla="*/ 0 w 2952750"/>
              <a:gd name="connsiteY0" fmla="*/ 2105025 h 2105025"/>
              <a:gd name="connsiteX1" fmla="*/ 2133600 w 2952750"/>
              <a:gd name="connsiteY1" fmla="*/ 628650 h 2105025"/>
              <a:gd name="connsiteX2" fmla="*/ 2952750 w 2952750"/>
              <a:gd name="connsiteY2" fmla="*/ 0 h 210502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1552575 w 2990850"/>
              <a:gd name="connsiteY1" fmla="*/ 1076325 h 2009775"/>
              <a:gd name="connsiteX2" fmla="*/ 2990850 w 2990850"/>
              <a:gd name="connsiteY2" fmla="*/ 0 h 2009775"/>
              <a:gd name="connsiteX0" fmla="*/ 0 w 2590800"/>
              <a:gd name="connsiteY0" fmla="*/ 1781175 h 1781175"/>
              <a:gd name="connsiteX1" fmla="*/ 1152525 w 2590800"/>
              <a:gd name="connsiteY1" fmla="*/ 1076325 h 1781175"/>
              <a:gd name="connsiteX2" fmla="*/ 2590800 w 2590800"/>
              <a:gd name="connsiteY2" fmla="*/ 0 h 1781175"/>
              <a:gd name="connsiteX0" fmla="*/ 0 w 2590800"/>
              <a:gd name="connsiteY0" fmla="*/ 1781175 h 2211139"/>
              <a:gd name="connsiteX1" fmla="*/ 455414 w 2590800"/>
              <a:gd name="connsiteY1" fmla="*/ 2093664 h 2211139"/>
              <a:gd name="connsiteX2" fmla="*/ 1152525 w 2590800"/>
              <a:gd name="connsiteY2" fmla="*/ 1076325 h 2211139"/>
              <a:gd name="connsiteX3" fmla="*/ 2590800 w 2590800"/>
              <a:gd name="connsiteY3" fmla="*/ 0 h 2211139"/>
              <a:gd name="connsiteX0" fmla="*/ 0 w 2702123"/>
              <a:gd name="connsiteY0" fmla="*/ 2656139 h 2656139"/>
              <a:gd name="connsiteX1" fmla="*/ 566737 w 2702123"/>
              <a:gd name="connsiteY1" fmla="*/ 2093664 h 2656139"/>
              <a:gd name="connsiteX2" fmla="*/ 1263848 w 2702123"/>
              <a:gd name="connsiteY2" fmla="*/ 1076325 h 2656139"/>
              <a:gd name="connsiteX3" fmla="*/ 2702123 w 2702123"/>
              <a:gd name="connsiteY3" fmla="*/ 0 h 2656139"/>
              <a:gd name="connsiteX0" fmla="*/ 0 w 2702123"/>
              <a:gd name="connsiteY0" fmla="*/ 2656139 h 2656139"/>
              <a:gd name="connsiteX1" fmla="*/ 991790 w 2702123"/>
              <a:gd name="connsiteY1" fmla="*/ 2312405 h 2656139"/>
              <a:gd name="connsiteX2" fmla="*/ 1263848 w 2702123"/>
              <a:gd name="connsiteY2" fmla="*/ 1076325 h 2656139"/>
              <a:gd name="connsiteX3" fmla="*/ 2702123 w 2702123"/>
              <a:gd name="connsiteY3" fmla="*/ 0 h 2656139"/>
              <a:gd name="connsiteX0" fmla="*/ 0 w 2702123"/>
              <a:gd name="connsiteY0" fmla="*/ 2656139 h 2656139"/>
              <a:gd name="connsiteX1" fmla="*/ 991790 w 2702123"/>
              <a:gd name="connsiteY1" fmla="*/ 2312405 h 2656139"/>
              <a:gd name="connsiteX2" fmla="*/ 1577577 w 2702123"/>
              <a:gd name="connsiteY2" fmla="*/ 1154447 h 2656139"/>
              <a:gd name="connsiteX3" fmla="*/ 2702123 w 2702123"/>
              <a:gd name="connsiteY3" fmla="*/ 0 h 2656139"/>
            </a:gdLst>
            <a:ahLst/>
            <a:cxnLst>
              <a:cxn ang="0">
                <a:pos x="connsiteX0" y="connsiteY0"/>
              </a:cxn>
              <a:cxn ang="0">
                <a:pos x="connsiteX1" y="connsiteY1"/>
              </a:cxn>
              <a:cxn ang="0">
                <a:pos x="connsiteX2" y="connsiteY2"/>
              </a:cxn>
              <a:cxn ang="0">
                <a:pos x="connsiteX3" y="connsiteY3"/>
              </a:cxn>
            </a:cxnLst>
            <a:rect l="l" t="t" r="r" b="b"/>
            <a:pathLst>
              <a:path w="2702123" h="2656139">
                <a:moveTo>
                  <a:pt x="0" y="2656139"/>
                </a:moveTo>
                <a:cubicBezTo>
                  <a:pt x="0" y="2656139"/>
                  <a:pt x="728861" y="2562687"/>
                  <a:pt x="991790" y="2312405"/>
                </a:cubicBezTo>
                <a:cubicBezTo>
                  <a:pt x="1254720" y="2062123"/>
                  <a:pt x="1292522" y="1539848"/>
                  <a:pt x="1577577" y="1154447"/>
                </a:cubicBezTo>
                <a:cubicBezTo>
                  <a:pt x="1862633" y="769046"/>
                  <a:pt x="2601317" y="147637"/>
                  <a:pt x="2702123"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p:cNvSpPr/>
          <p:nvPr/>
        </p:nvSpPr>
        <p:spPr>
          <a:xfrm>
            <a:off x="3105151" y="4547323"/>
            <a:ext cx="2495327" cy="1196253"/>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33700"/>
              <a:gd name="connsiteY0" fmla="*/ 1847850 h 1847850"/>
              <a:gd name="connsiteX1" fmla="*/ 2105025 w 2933700"/>
              <a:gd name="connsiteY1" fmla="*/ 466725 h 1847850"/>
              <a:gd name="connsiteX2" fmla="*/ 2933700 w 2933700"/>
              <a:gd name="connsiteY2" fmla="*/ 0 h 1847850"/>
              <a:gd name="connsiteX0" fmla="*/ 0 w 2933700"/>
              <a:gd name="connsiteY0" fmla="*/ 1847850 h 1847850"/>
              <a:gd name="connsiteX1" fmla="*/ 2105025 w 2933700"/>
              <a:gd name="connsiteY1" fmla="*/ 466725 h 1847850"/>
              <a:gd name="connsiteX2" fmla="*/ 2933700 w 2933700"/>
              <a:gd name="connsiteY2" fmla="*/ 0 h 1847850"/>
              <a:gd name="connsiteX0" fmla="*/ 0 w 2800350"/>
              <a:gd name="connsiteY0" fmla="*/ 1866900 h 1866900"/>
              <a:gd name="connsiteX1" fmla="*/ 1971675 w 2800350"/>
              <a:gd name="connsiteY1" fmla="*/ 466725 h 1866900"/>
              <a:gd name="connsiteX2" fmla="*/ 2800350 w 2800350"/>
              <a:gd name="connsiteY2" fmla="*/ 0 h 1866900"/>
              <a:gd name="connsiteX0" fmla="*/ 0 w 2800350"/>
              <a:gd name="connsiteY0" fmla="*/ 1866900 h 1866900"/>
              <a:gd name="connsiteX1" fmla="*/ 1971675 w 2800350"/>
              <a:gd name="connsiteY1" fmla="*/ 466725 h 1866900"/>
              <a:gd name="connsiteX2" fmla="*/ 2800350 w 2800350"/>
              <a:gd name="connsiteY2" fmla="*/ 0 h 1866900"/>
              <a:gd name="connsiteX0" fmla="*/ 0 w 2832789"/>
              <a:gd name="connsiteY0" fmla="*/ 2011012 h 2011012"/>
              <a:gd name="connsiteX1" fmla="*/ 2004114 w 2832789"/>
              <a:gd name="connsiteY1" fmla="*/ 466725 h 2011012"/>
              <a:gd name="connsiteX2" fmla="*/ 2832789 w 2832789"/>
              <a:gd name="connsiteY2" fmla="*/ 0 h 2011012"/>
              <a:gd name="connsiteX0" fmla="*/ 0 w 2832789"/>
              <a:gd name="connsiteY0" fmla="*/ 2011012 h 2011012"/>
              <a:gd name="connsiteX1" fmla="*/ 2004114 w 2832789"/>
              <a:gd name="connsiteY1" fmla="*/ 466725 h 2011012"/>
              <a:gd name="connsiteX2" fmla="*/ 2832789 w 2832789"/>
              <a:gd name="connsiteY2" fmla="*/ 0 h 2011012"/>
              <a:gd name="connsiteX0" fmla="*/ 0 w 2832789"/>
              <a:gd name="connsiteY0" fmla="*/ 2011012 h 2011012"/>
              <a:gd name="connsiteX1" fmla="*/ 1398579 w 2832789"/>
              <a:gd name="connsiteY1" fmla="*/ 1459494 h 2011012"/>
              <a:gd name="connsiteX2" fmla="*/ 2832789 w 2832789"/>
              <a:gd name="connsiteY2" fmla="*/ 0 h 2011012"/>
              <a:gd name="connsiteX0" fmla="*/ 0 w 2832789"/>
              <a:gd name="connsiteY0" fmla="*/ 2011012 h 2011012"/>
              <a:gd name="connsiteX1" fmla="*/ 1398579 w 2832789"/>
              <a:gd name="connsiteY1" fmla="*/ 1459494 h 2011012"/>
              <a:gd name="connsiteX2" fmla="*/ 2238320 w 2832789"/>
              <a:gd name="connsiteY2" fmla="*/ 649957 h 2011012"/>
              <a:gd name="connsiteX3" fmla="*/ 2832789 w 2832789"/>
              <a:gd name="connsiteY3" fmla="*/ 0 h 2011012"/>
              <a:gd name="connsiteX0" fmla="*/ 0 w 2832789"/>
              <a:gd name="connsiteY0" fmla="*/ 2011012 h 2011012"/>
              <a:gd name="connsiteX1" fmla="*/ 1398579 w 2832789"/>
              <a:gd name="connsiteY1" fmla="*/ 1459494 h 2011012"/>
              <a:gd name="connsiteX2" fmla="*/ 2022058 w 2832789"/>
              <a:gd name="connsiteY2" fmla="*/ 714007 h 2011012"/>
              <a:gd name="connsiteX3" fmla="*/ 2832789 w 2832789"/>
              <a:gd name="connsiteY3" fmla="*/ 0 h 2011012"/>
            </a:gdLst>
            <a:ahLst/>
            <a:cxnLst>
              <a:cxn ang="0">
                <a:pos x="connsiteX0" y="connsiteY0"/>
              </a:cxn>
              <a:cxn ang="0">
                <a:pos x="connsiteX1" y="connsiteY1"/>
              </a:cxn>
              <a:cxn ang="0">
                <a:pos x="connsiteX2" y="connsiteY2"/>
              </a:cxn>
              <a:cxn ang="0">
                <a:pos x="connsiteX3" y="connsiteY3"/>
              </a:cxn>
            </a:cxnLst>
            <a:rect l="l" t="t" r="r" b="b"/>
            <a:pathLst>
              <a:path w="2832789" h="2011012">
                <a:moveTo>
                  <a:pt x="0" y="2011012"/>
                </a:moveTo>
                <a:cubicBezTo>
                  <a:pt x="971600" y="1962746"/>
                  <a:pt x="926448" y="1794663"/>
                  <a:pt x="1398579" y="1459494"/>
                </a:cubicBezTo>
                <a:cubicBezTo>
                  <a:pt x="1771632" y="1232652"/>
                  <a:pt x="1783023" y="957256"/>
                  <a:pt x="2022058" y="714007"/>
                </a:cubicBezTo>
                <a:cubicBezTo>
                  <a:pt x="2261093" y="470758"/>
                  <a:pt x="2733711" y="108326"/>
                  <a:pt x="2832789"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Freeform 32"/>
          <p:cNvSpPr/>
          <p:nvPr/>
        </p:nvSpPr>
        <p:spPr>
          <a:xfrm>
            <a:off x="3048002" y="4281271"/>
            <a:ext cx="2476499" cy="1414679"/>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 name="connsiteX0" fmla="*/ 0 w 2708672"/>
              <a:gd name="connsiteY0" fmla="*/ 2288537 h 2288537"/>
              <a:gd name="connsiteX1" fmla="*/ 1022747 w 2708672"/>
              <a:gd name="connsiteY1" fmla="*/ 1123950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39468 w 2708672"/>
              <a:gd name="connsiteY1" fmla="*/ 1442860 h 2288537"/>
              <a:gd name="connsiteX2" fmla="*/ 2708672 w 2708672"/>
              <a:gd name="connsiteY2" fmla="*/ 0 h 2288537"/>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875109 w 2708672"/>
              <a:gd name="connsiteY1" fmla="*/ 2145029 h 2368264"/>
              <a:gd name="connsiteX2" fmla="*/ 1439468 w 2708672"/>
              <a:gd name="connsiteY2" fmla="*/ 1522587 h 2368264"/>
              <a:gd name="connsiteX3" fmla="*/ 2708672 w 2708672"/>
              <a:gd name="connsiteY3" fmla="*/ 0 h 2368264"/>
            </a:gdLst>
            <a:ahLst/>
            <a:cxnLst>
              <a:cxn ang="0">
                <a:pos x="connsiteX0" y="connsiteY0"/>
              </a:cxn>
              <a:cxn ang="0">
                <a:pos x="connsiteX1" y="connsiteY1"/>
              </a:cxn>
              <a:cxn ang="0">
                <a:pos x="connsiteX2" y="connsiteY2"/>
              </a:cxn>
              <a:cxn ang="0">
                <a:pos x="connsiteX3" y="connsiteY3"/>
              </a:cxn>
            </a:cxnLst>
            <a:rect l="l" t="t" r="r" b="b"/>
            <a:pathLst>
              <a:path w="2708672" h="2368264">
                <a:moveTo>
                  <a:pt x="0" y="2368264"/>
                </a:moveTo>
                <a:cubicBezTo>
                  <a:pt x="144115" y="2317770"/>
                  <a:pt x="635198" y="2285975"/>
                  <a:pt x="875109" y="2145029"/>
                </a:cubicBezTo>
                <a:cubicBezTo>
                  <a:pt x="1115020" y="2004083"/>
                  <a:pt x="1132138" y="1866804"/>
                  <a:pt x="1439468" y="1522587"/>
                </a:cubicBezTo>
                <a:cubicBezTo>
                  <a:pt x="1922168" y="519293"/>
                  <a:pt x="2582863" y="183056"/>
                  <a:pt x="2708672" y="0"/>
                </a:cubicBezTo>
              </a:path>
            </a:pathLst>
          </a:cu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TextBox 37"/>
          <p:cNvSpPr txBox="1"/>
          <p:nvPr/>
        </p:nvSpPr>
        <p:spPr>
          <a:xfrm>
            <a:off x="6810376" y="5848350"/>
            <a:ext cx="409575" cy="369332"/>
          </a:xfrm>
          <a:prstGeom prst="rect">
            <a:avLst/>
          </a:prstGeom>
          <a:noFill/>
        </p:spPr>
        <p:txBody>
          <a:bodyPr wrap="square" rtlCol="0">
            <a:spAutoFit/>
          </a:bodyPr>
          <a:lstStyle/>
          <a:p>
            <a:r>
              <a:rPr lang="en-US" dirty="0"/>
              <a:t>1</a:t>
            </a:r>
          </a:p>
        </p:txBody>
      </p:sp>
      <p:sp>
        <p:nvSpPr>
          <p:cNvPr id="39" name="TextBox 38"/>
          <p:cNvSpPr txBox="1"/>
          <p:nvPr/>
        </p:nvSpPr>
        <p:spPr>
          <a:xfrm>
            <a:off x="9620250" y="5829300"/>
            <a:ext cx="323850" cy="369332"/>
          </a:xfrm>
          <a:prstGeom prst="rect">
            <a:avLst/>
          </a:prstGeom>
          <a:noFill/>
        </p:spPr>
        <p:txBody>
          <a:bodyPr wrap="square" rtlCol="0">
            <a:spAutoFit/>
          </a:bodyPr>
          <a:lstStyle/>
          <a:p>
            <a:r>
              <a:rPr lang="en-US" dirty="0"/>
              <a:t>0</a:t>
            </a:r>
          </a:p>
        </p:txBody>
      </p:sp>
      <p:sp>
        <p:nvSpPr>
          <p:cNvPr id="40" name="TextBox 39"/>
          <p:cNvSpPr txBox="1"/>
          <p:nvPr/>
        </p:nvSpPr>
        <p:spPr>
          <a:xfrm>
            <a:off x="7191375" y="5848350"/>
            <a:ext cx="2638425" cy="369332"/>
          </a:xfrm>
          <a:prstGeom prst="rect">
            <a:avLst/>
          </a:prstGeom>
          <a:noFill/>
        </p:spPr>
        <p:txBody>
          <a:bodyPr wrap="square" rtlCol="0">
            <a:spAutoFit/>
          </a:bodyPr>
          <a:lstStyle/>
          <a:p>
            <a:r>
              <a:rPr lang="en-US" dirty="0"/>
              <a:t>Exceedance probability</a:t>
            </a:r>
          </a:p>
        </p:txBody>
      </p:sp>
      <p:sp>
        <p:nvSpPr>
          <p:cNvPr id="44" name="Freeform 43"/>
          <p:cNvSpPr/>
          <p:nvPr/>
        </p:nvSpPr>
        <p:spPr>
          <a:xfrm>
            <a:off x="7038977" y="4243171"/>
            <a:ext cx="2476499" cy="1414679"/>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 name="connsiteX0" fmla="*/ 0 w 2708672"/>
              <a:gd name="connsiteY0" fmla="*/ 2288537 h 2288537"/>
              <a:gd name="connsiteX1" fmla="*/ 1022747 w 2708672"/>
              <a:gd name="connsiteY1" fmla="*/ 1123950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39468 w 2708672"/>
              <a:gd name="connsiteY1" fmla="*/ 1442860 h 2288537"/>
              <a:gd name="connsiteX2" fmla="*/ 2708672 w 2708672"/>
              <a:gd name="connsiteY2" fmla="*/ 0 h 2288537"/>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875109 w 2708672"/>
              <a:gd name="connsiteY1" fmla="*/ 2145029 h 2368264"/>
              <a:gd name="connsiteX2" fmla="*/ 1439468 w 2708672"/>
              <a:gd name="connsiteY2" fmla="*/ 1522587 h 2368264"/>
              <a:gd name="connsiteX3" fmla="*/ 2708672 w 2708672"/>
              <a:gd name="connsiteY3" fmla="*/ 0 h 2368264"/>
              <a:gd name="connsiteX0" fmla="*/ 0 w 2708672"/>
              <a:gd name="connsiteY0" fmla="*/ 2368264 h 2368264"/>
              <a:gd name="connsiteX1" fmla="*/ 875109 w 2708672"/>
              <a:gd name="connsiteY1" fmla="*/ 2145029 h 2368264"/>
              <a:gd name="connsiteX2" fmla="*/ 1991621 w 2708672"/>
              <a:gd name="connsiteY2" fmla="*/ 1666096 h 2368264"/>
              <a:gd name="connsiteX3" fmla="*/ 2708672 w 2708672"/>
              <a:gd name="connsiteY3" fmla="*/ 0 h 2368264"/>
              <a:gd name="connsiteX0" fmla="*/ 0 w 2708672"/>
              <a:gd name="connsiteY0" fmla="*/ 2368264 h 2368264"/>
              <a:gd name="connsiteX1" fmla="*/ 1010543 w 2708672"/>
              <a:gd name="connsiteY1" fmla="*/ 2160975 h 2368264"/>
              <a:gd name="connsiteX2" fmla="*/ 1991621 w 2708672"/>
              <a:gd name="connsiteY2" fmla="*/ 1666096 h 2368264"/>
              <a:gd name="connsiteX3" fmla="*/ 2708672 w 2708672"/>
              <a:gd name="connsiteY3" fmla="*/ 0 h 2368264"/>
            </a:gdLst>
            <a:ahLst/>
            <a:cxnLst>
              <a:cxn ang="0">
                <a:pos x="connsiteX0" y="connsiteY0"/>
              </a:cxn>
              <a:cxn ang="0">
                <a:pos x="connsiteX1" y="connsiteY1"/>
              </a:cxn>
              <a:cxn ang="0">
                <a:pos x="connsiteX2" y="connsiteY2"/>
              </a:cxn>
              <a:cxn ang="0">
                <a:pos x="connsiteX3" y="connsiteY3"/>
              </a:cxn>
            </a:cxnLst>
            <a:rect l="l" t="t" r="r" b="b"/>
            <a:pathLst>
              <a:path w="2708672" h="2368264">
                <a:moveTo>
                  <a:pt x="0" y="2368264"/>
                </a:moveTo>
                <a:cubicBezTo>
                  <a:pt x="144115" y="2317770"/>
                  <a:pt x="678606" y="2278003"/>
                  <a:pt x="1010543" y="2160975"/>
                </a:cubicBezTo>
                <a:cubicBezTo>
                  <a:pt x="1342480" y="2043947"/>
                  <a:pt x="1684291" y="2010313"/>
                  <a:pt x="1991621" y="1666096"/>
                </a:cubicBezTo>
                <a:cubicBezTo>
                  <a:pt x="2474321" y="662802"/>
                  <a:pt x="2582863" y="183056"/>
                  <a:pt x="2708672" y="0"/>
                </a:cubicBezTo>
              </a:path>
            </a:pathLst>
          </a:custGeom>
          <a:ln w="158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7019927" y="1495425"/>
            <a:ext cx="2457449" cy="1581150"/>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Lst>
            <a:ahLst/>
            <a:cxnLst>
              <a:cxn ang="0">
                <a:pos x="connsiteX0" y="connsiteY0"/>
              </a:cxn>
              <a:cxn ang="0">
                <a:pos x="connsiteX1" y="connsiteY1"/>
              </a:cxn>
              <a:cxn ang="0">
                <a:pos x="connsiteX2" y="connsiteY2"/>
              </a:cxn>
            </a:cxnLst>
            <a:rect l="l" t="t" r="r" b="b"/>
            <a:pathLst>
              <a:path w="2667000" h="1714500">
                <a:moveTo>
                  <a:pt x="0" y="1714500"/>
                </a:moveTo>
                <a:cubicBezTo>
                  <a:pt x="934244" y="1233487"/>
                  <a:pt x="536575" y="1409700"/>
                  <a:pt x="981075" y="1123950"/>
                </a:cubicBezTo>
                <a:cubicBezTo>
                  <a:pt x="1425575" y="838200"/>
                  <a:pt x="2499519" y="71437"/>
                  <a:pt x="2667000" y="0"/>
                </a:cubicBezTo>
              </a:path>
            </a:pathLst>
          </a:custGeom>
          <a:ln w="158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3152775" y="1833238"/>
            <a:ext cx="2200276" cy="1519562"/>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 name="connsiteX0" fmla="*/ 0 w 2667000"/>
              <a:gd name="connsiteY0" fmla="*/ 1714500 h 1714500"/>
              <a:gd name="connsiteX1" fmla="*/ 1339865 w 2667000"/>
              <a:gd name="connsiteY1" fmla="*/ 660354 h 1714500"/>
              <a:gd name="connsiteX2" fmla="*/ 2667000 w 2667000"/>
              <a:gd name="connsiteY2" fmla="*/ 0 h 1714500"/>
              <a:gd name="connsiteX0" fmla="*/ 0 w 2571323"/>
              <a:gd name="connsiteY0" fmla="*/ 2080497 h 2080497"/>
              <a:gd name="connsiteX1" fmla="*/ 1244188 w 2571323"/>
              <a:gd name="connsiteY1" fmla="*/ 660354 h 2080497"/>
              <a:gd name="connsiteX2" fmla="*/ 2571323 w 2571323"/>
              <a:gd name="connsiteY2" fmla="*/ 0 h 2080497"/>
              <a:gd name="connsiteX0" fmla="*/ 0 w 2571323"/>
              <a:gd name="connsiteY0" fmla="*/ 2080497 h 2080497"/>
              <a:gd name="connsiteX1" fmla="*/ 1244188 w 2571323"/>
              <a:gd name="connsiteY1" fmla="*/ 660354 h 2080497"/>
              <a:gd name="connsiteX2" fmla="*/ 2571323 w 2571323"/>
              <a:gd name="connsiteY2" fmla="*/ 0 h 2080497"/>
              <a:gd name="connsiteX0" fmla="*/ 0 w 2499565"/>
              <a:gd name="connsiteY0" fmla="*/ 2092697 h 2092697"/>
              <a:gd name="connsiteX1" fmla="*/ 1172430 w 2499565"/>
              <a:gd name="connsiteY1" fmla="*/ 660354 h 2092697"/>
              <a:gd name="connsiteX2" fmla="*/ 2499565 w 2499565"/>
              <a:gd name="connsiteY2" fmla="*/ 0 h 2092697"/>
              <a:gd name="connsiteX0" fmla="*/ 0 w 2774637"/>
              <a:gd name="connsiteY0" fmla="*/ 2019498 h 2019498"/>
              <a:gd name="connsiteX1" fmla="*/ 1172430 w 2774637"/>
              <a:gd name="connsiteY1" fmla="*/ 587155 h 2019498"/>
              <a:gd name="connsiteX2" fmla="*/ 2774637 w 2774637"/>
              <a:gd name="connsiteY2" fmla="*/ 0 h 2019498"/>
              <a:gd name="connsiteX0" fmla="*/ 0 w 2774637"/>
              <a:gd name="connsiteY0" fmla="*/ 2019498 h 2019498"/>
              <a:gd name="connsiteX1" fmla="*/ 1124384 w 2774637"/>
              <a:gd name="connsiteY1" fmla="*/ 701083 h 2019498"/>
              <a:gd name="connsiteX2" fmla="*/ 2774637 w 2774637"/>
              <a:gd name="connsiteY2" fmla="*/ 0 h 2019498"/>
            </a:gdLst>
            <a:ahLst/>
            <a:cxnLst>
              <a:cxn ang="0">
                <a:pos x="connsiteX0" y="connsiteY0"/>
              </a:cxn>
              <a:cxn ang="0">
                <a:pos x="connsiteX1" y="connsiteY1"/>
              </a:cxn>
              <a:cxn ang="0">
                <a:pos x="connsiteX2" y="connsiteY2"/>
              </a:cxn>
            </a:cxnLst>
            <a:rect l="l" t="t" r="r" b="b"/>
            <a:pathLst>
              <a:path w="2774637" h="2019498">
                <a:moveTo>
                  <a:pt x="0" y="2019498"/>
                </a:moveTo>
                <a:cubicBezTo>
                  <a:pt x="575454" y="1221288"/>
                  <a:pt x="661945" y="1037666"/>
                  <a:pt x="1124384" y="701083"/>
                </a:cubicBezTo>
                <a:cubicBezTo>
                  <a:pt x="1586823" y="364500"/>
                  <a:pt x="2607156" y="71437"/>
                  <a:pt x="2774637" y="0"/>
                </a:cubicBezTo>
              </a:path>
            </a:pathLst>
          </a:custGeom>
          <a:ln w="158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3190877" y="4433671"/>
            <a:ext cx="2381249" cy="1308374"/>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 name="connsiteX0" fmla="*/ 0 w 2708672"/>
              <a:gd name="connsiteY0" fmla="*/ 2288537 h 2288537"/>
              <a:gd name="connsiteX1" fmla="*/ 1022747 w 2708672"/>
              <a:gd name="connsiteY1" fmla="*/ 1123950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39468 w 2708672"/>
              <a:gd name="connsiteY1" fmla="*/ 1442860 h 2288537"/>
              <a:gd name="connsiteX2" fmla="*/ 2708672 w 2708672"/>
              <a:gd name="connsiteY2" fmla="*/ 0 h 2288537"/>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875109 w 2708672"/>
              <a:gd name="connsiteY1" fmla="*/ 2145029 h 2368264"/>
              <a:gd name="connsiteX2" fmla="*/ 1439468 w 2708672"/>
              <a:gd name="connsiteY2" fmla="*/ 1522587 h 2368264"/>
              <a:gd name="connsiteX3" fmla="*/ 2708672 w 2708672"/>
              <a:gd name="connsiteY3" fmla="*/ 0 h 2368264"/>
              <a:gd name="connsiteX0" fmla="*/ 0 w 2708672"/>
              <a:gd name="connsiteY0" fmla="*/ 2368264 h 2368264"/>
              <a:gd name="connsiteX1" fmla="*/ 1000124 w 2708672"/>
              <a:gd name="connsiteY1" fmla="*/ 2033411 h 2368264"/>
              <a:gd name="connsiteX2" fmla="*/ 1439468 w 2708672"/>
              <a:gd name="connsiteY2" fmla="*/ 1522587 h 2368264"/>
              <a:gd name="connsiteX3" fmla="*/ 2708672 w 2708672"/>
              <a:gd name="connsiteY3" fmla="*/ 0 h 2368264"/>
              <a:gd name="connsiteX0" fmla="*/ 0 w 2708672"/>
              <a:gd name="connsiteY0" fmla="*/ 2368264 h 2429485"/>
              <a:gd name="connsiteX1" fmla="*/ 1000124 w 2708672"/>
              <a:gd name="connsiteY1" fmla="*/ 2033411 h 2429485"/>
              <a:gd name="connsiteX2" fmla="*/ 1439468 w 2708672"/>
              <a:gd name="connsiteY2" fmla="*/ 1522587 h 2429485"/>
              <a:gd name="connsiteX3" fmla="*/ 2708672 w 2708672"/>
              <a:gd name="connsiteY3" fmla="*/ 0 h 2429485"/>
              <a:gd name="connsiteX0" fmla="*/ 0 w 2708672"/>
              <a:gd name="connsiteY0" fmla="*/ 2368264 h 2429485"/>
              <a:gd name="connsiteX1" fmla="*/ 1000124 w 2708672"/>
              <a:gd name="connsiteY1" fmla="*/ 2033411 h 2429485"/>
              <a:gd name="connsiteX2" fmla="*/ 1439468 w 2708672"/>
              <a:gd name="connsiteY2" fmla="*/ 1522587 h 2429485"/>
              <a:gd name="connsiteX3" fmla="*/ 2708672 w 2708672"/>
              <a:gd name="connsiteY3" fmla="*/ 0 h 2429485"/>
              <a:gd name="connsiteX0" fmla="*/ 0 w 2708672"/>
              <a:gd name="connsiteY0" fmla="*/ 2368264 h 2429485"/>
              <a:gd name="connsiteX1" fmla="*/ 1000124 w 2708672"/>
              <a:gd name="connsiteY1" fmla="*/ 2033411 h 2429485"/>
              <a:gd name="connsiteX2" fmla="*/ 1439468 w 2708672"/>
              <a:gd name="connsiteY2" fmla="*/ 1522587 h 2429485"/>
              <a:gd name="connsiteX3" fmla="*/ 2708672 w 2708672"/>
              <a:gd name="connsiteY3" fmla="*/ 0 h 2429485"/>
              <a:gd name="connsiteX0" fmla="*/ 0 w 2708672"/>
              <a:gd name="connsiteY0" fmla="*/ 2368264 h 2429485"/>
              <a:gd name="connsiteX1" fmla="*/ 1000124 w 2708672"/>
              <a:gd name="connsiteY1" fmla="*/ 2033411 h 2429485"/>
              <a:gd name="connsiteX2" fmla="*/ 1439468 w 2708672"/>
              <a:gd name="connsiteY2" fmla="*/ 1522587 h 2429485"/>
              <a:gd name="connsiteX3" fmla="*/ 2708672 w 2708672"/>
              <a:gd name="connsiteY3" fmla="*/ 0 h 2429485"/>
              <a:gd name="connsiteX0" fmla="*/ 0 w 2552402"/>
              <a:gd name="connsiteY0" fmla="*/ 2160973 h 2222194"/>
              <a:gd name="connsiteX1" fmla="*/ 1000124 w 2552402"/>
              <a:gd name="connsiteY1" fmla="*/ 1826120 h 2222194"/>
              <a:gd name="connsiteX2" fmla="*/ 1439468 w 2552402"/>
              <a:gd name="connsiteY2" fmla="*/ 1315296 h 2222194"/>
              <a:gd name="connsiteX3" fmla="*/ 2552402 w 2552402"/>
              <a:gd name="connsiteY3" fmla="*/ 0 h 2222194"/>
              <a:gd name="connsiteX0" fmla="*/ 0 w 2552402"/>
              <a:gd name="connsiteY0" fmla="*/ 2160973 h 2222194"/>
              <a:gd name="connsiteX1" fmla="*/ 1000124 w 2552402"/>
              <a:gd name="connsiteY1" fmla="*/ 1826120 h 2222194"/>
              <a:gd name="connsiteX2" fmla="*/ 1439468 w 2552402"/>
              <a:gd name="connsiteY2" fmla="*/ 1315296 h 2222194"/>
              <a:gd name="connsiteX3" fmla="*/ 2552402 w 2552402"/>
              <a:gd name="connsiteY3" fmla="*/ 0 h 2222194"/>
              <a:gd name="connsiteX0" fmla="*/ 0 w 2604492"/>
              <a:gd name="connsiteY0" fmla="*/ 2129082 h 2190303"/>
              <a:gd name="connsiteX1" fmla="*/ 1000124 w 2604492"/>
              <a:gd name="connsiteY1" fmla="*/ 1794229 h 2190303"/>
              <a:gd name="connsiteX2" fmla="*/ 1439468 w 2604492"/>
              <a:gd name="connsiteY2" fmla="*/ 1283405 h 2190303"/>
              <a:gd name="connsiteX3" fmla="*/ 2604492 w 2604492"/>
              <a:gd name="connsiteY3" fmla="*/ 0 h 2190303"/>
            </a:gdLst>
            <a:ahLst/>
            <a:cxnLst>
              <a:cxn ang="0">
                <a:pos x="connsiteX0" y="connsiteY0"/>
              </a:cxn>
              <a:cxn ang="0">
                <a:pos x="connsiteX1" y="connsiteY1"/>
              </a:cxn>
              <a:cxn ang="0">
                <a:pos x="connsiteX2" y="connsiteY2"/>
              </a:cxn>
              <a:cxn ang="0">
                <a:pos x="connsiteX3" y="connsiteY3"/>
              </a:cxn>
            </a:cxnLst>
            <a:rect l="l" t="t" r="r" b="b"/>
            <a:pathLst>
              <a:path w="2604492" h="2190303">
                <a:moveTo>
                  <a:pt x="0" y="2129082"/>
                </a:moveTo>
                <a:cubicBezTo>
                  <a:pt x="144115" y="2078588"/>
                  <a:pt x="416420" y="2190303"/>
                  <a:pt x="1000124" y="1794229"/>
                </a:cubicBezTo>
                <a:cubicBezTo>
                  <a:pt x="1250453" y="1493828"/>
                  <a:pt x="1267572" y="1627623"/>
                  <a:pt x="1439468" y="1283405"/>
                </a:cubicBezTo>
                <a:cubicBezTo>
                  <a:pt x="1765898" y="774421"/>
                  <a:pt x="2249488" y="278728"/>
                  <a:pt x="2604492" y="0"/>
                </a:cubicBezTo>
              </a:path>
            </a:pathLst>
          </a:custGeom>
          <a:ln w="158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TextBox 47"/>
          <p:cNvSpPr txBox="1"/>
          <p:nvPr/>
        </p:nvSpPr>
        <p:spPr>
          <a:xfrm>
            <a:off x="2933700" y="5819775"/>
            <a:ext cx="2638425" cy="369332"/>
          </a:xfrm>
          <a:prstGeom prst="rect">
            <a:avLst/>
          </a:prstGeom>
          <a:noFill/>
        </p:spPr>
        <p:txBody>
          <a:bodyPr wrap="square" rtlCol="0">
            <a:spAutoFit/>
          </a:bodyPr>
          <a:lstStyle/>
          <a:p>
            <a:r>
              <a:rPr lang="en-US" dirty="0"/>
              <a:t>stage</a:t>
            </a:r>
          </a:p>
        </p:txBody>
      </p:sp>
      <p:sp>
        <p:nvSpPr>
          <p:cNvPr id="49" name="TextBox 48"/>
          <p:cNvSpPr txBox="1"/>
          <p:nvPr/>
        </p:nvSpPr>
        <p:spPr>
          <a:xfrm>
            <a:off x="2762250" y="3552825"/>
            <a:ext cx="2638425" cy="369332"/>
          </a:xfrm>
          <a:prstGeom prst="rect">
            <a:avLst/>
          </a:prstGeom>
          <a:noFill/>
        </p:spPr>
        <p:txBody>
          <a:bodyPr wrap="square" rtlCol="0">
            <a:spAutoFit/>
          </a:bodyPr>
          <a:lstStyle/>
          <a:p>
            <a:r>
              <a:rPr lang="en-US" dirty="0"/>
              <a:t>stage</a:t>
            </a:r>
          </a:p>
        </p:txBody>
      </p:sp>
      <p:sp>
        <p:nvSpPr>
          <p:cNvPr id="50" name="TextBox 49"/>
          <p:cNvSpPr txBox="1"/>
          <p:nvPr/>
        </p:nvSpPr>
        <p:spPr>
          <a:xfrm>
            <a:off x="1577274" y="3670505"/>
            <a:ext cx="2638425" cy="369332"/>
          </a:xfrm>
          <a:prstGeom prst="rect">
            <a:avLst/>
          </a:prstGeom>
          <a:noFill/>
        </p:spPr>
        <p:txBody>
          <a:bodyPr wrap="square" rtlCol="0">
            <a:spAutoFit/>
          </a:bodyPr>
          <a:lstStyle/>
          <a:p>
            <a:r>
              <a:rPr lang="en-US" dirty="0"/>
              <a:t>Damage</a:t>
            </a:r>
          </a:p>
        </p:txBody>
      </p:sp>
      <p:sp>
        <p:nvSpPr>
          <p:cNvPr id="51" name="TextBox 50"/>
          <p:cNvSpPr txBox="1"/>
          <p:nvPr/>
        </p:nvSpPr>
        <p:spPr>
          <a:xfrm>
            <a:off x="5668486" y="3561873"/>
            <a:ext cx="2638425" cy="369332"/>
          </a:xfrm>
          <a:prstGeom prst="rect">
            <a:avLst/>
          </a:prstGeom>
          <a:noFill/>
        </p:spPr>
        <p:txBody>
          <a:bodyPr wrap="square" rtlCol="0">
            <a:spAutoFit/>
          </a:bodyPr>
          <a:lstStyle/>
          <a:p>
            <a:r>
              <a:rPr lang="en-US" dirty="0"/>
              <a:t>Damage</a:t>
            </a:r>
          </a:p>
        </p:txBody>
      </p:sp>
      <p:sp>
        <p:nvSpPr>
          <p:cNvPr id="52" name="TextBox 51"/>
          <p:cNvSpPr txBox="1"/>
          <p:nvPr/>
        </p:nvSpPr>
        <p:spPr>
          <a:xfrm>
            <a:off x="1885951" y="1200150"/>
            <a:ext cx="2638425" cy="369332"/>
          </a:xfrm>
          <a:prstGeom prst="rect">
            <a:avLst/>
          </a:prstGeom>
          <a:noFill/>
        </p:spPr>
        <p:txBody>
          <a:bodyPr wrap="square" rtlCol="0">
            <a:spAutoFit/>
          </a:bodyPr>
          <a:lstStyle/>
          <a:p>
            <a:r>
              <a:rPr lang="en-US" dirty="0"/>
              <a:t>Flow</a:t>
            </a:r>
          </a:p>
        </p:txBody>
      </p:sp>
      <p:sp>
        <p:nvSpPr>
          <p:cNvPr id="53" name="TextBox 52"/>
          <p:cNvSpPr txBox="1"/>
          <p:nvPr/>
        </p:nvSpPr>
        <p:spPr>
          <a:xfrm>
            <a:off x="5991226" y="1314450"/>
            <a:ext cx="2638425" cy="369332"/>
          </a:xfrm>
          <a:prstGeom prst="rect">
            <a:avLst/>
          </a:prstGeom>
          <a:noFill/>
        </p:spPr>
        <p:txBody>
          <a:bodyPr wrap="square" rtlCol="0">
            <a:spAutoFit/>
          </a:bodyPr>
          <a:lstStyle/>
          <a:p>
            <a:r>
              <a:rPr lang="en-US" dirty="0"/>
              <a:t>Flow</a:t>
            </a:r>
          </a:p>
        </p:txBody>
      </p:sp>
      <p:sp>
        <p:nvSpPr>
          <p:cNvPr id="55" name="TextBox 54"/>
          <p:cNvSpPr txBox="1"/>
          <p:nvPr/>
        </p:nvSpPr>
        <p:spPr>
          <a:xfrm>
            <a:off x="7172325" y="4476750"/>
            <a:ext cx="2638425" cy="369332"/>
          </a:xfrm>
          <a:prstGeom prst="rect">
            <a:avLst/>
          </a:prstGeom>
          <a:noFill/>
        </p:spPr>
        <p:txBody>
          <a:bodyPr wrap="square" rtlCol="0">
            <a:spAutoFit/>
          </a:bodyPr>
          <a:lstStyle/>
          <a:p>
            <a:r>
              <a:rPr lang="en-US" dirty="0"/>
              <a:t>Integrate!</a:t>
            </a:r>
          </a:p>
        </p:txBody>
      </p:sp>
      <p:sp>
        <p:nvSpPr>
          <p:cNvPr id="56" name="Freeform 55"/>
          <p:cNvSpPr/>
          <p:nvPr/>
        </p:nvSpPr>
        <p:spPr>
          <a:xfrm>
            <a:off x="7096126" y="4248150"/>
            <a:ext cx="2486025" cy="1504950"/>
          </a:xfrm>
          <a:custGeom>
            <a:avLst/>
            <a:gdLst>
              <a:gd name="connsiteX0" fmla="*/ 19050 w 2486025"/>
              <a:gd name="connsiteY0" fmla="*/ 1400175 h 1504950"/>
              <a:gd name="connsiteX1" fmla="*/ 0 w 2486025"/>
              <a:gd name="connsiteY1" fmla="*/ 1504950 h 1504950"/>
              <a:gd name="connsiteX2" fmla="*/ 2486025 w 2486025"/>
              <a:gd name="connsiteY2" fmla="*/ 1504950 h 1504950"/>
              <a:gd name="connsiteX3" fmla="*/ 2486025 w 2486025"/>
              <a:gd name="connsiteY3" fmla="*/ 9525 h 1504950"/>
              <a:gd name="connsiteX4" fmla="*/ 2428875 w 2486025"/>
              <a:gd name="connsiteY4" fmla="*/ 0 h 1504950"/>
              <a:gd name="connsiteX5" fmla="*/ 2009775 w 2486025"/>
              <a:gd name="connsiteY5" fmla="*/ 657225 h 1504950"/>
              <a:gd name="connsiteX6" fmla="*/ 1762125 w 2486025"/>
              <a:gd name="connsiteY6" fmla="*/ 1009650 h 1504950"/>
              <a:gd name="connsiteX7" fmla="*/ 1409700 w 2486025"/>
              <a:gd name="connsiteY7" fmla="*/ 1171575 h 1504950"/>
              <a:gd name="connsiteX8" fmla="*/ 885825 w 2486025"/>
              <a:gd name="connsiteY8" fmla="*/ 1285875 h 1504950"/>
              <a:gd name="connsiteX9" fmla="*/ 19050 w 2486025"/>
              <a:gd name="connsiteY9" fmla="*/ 1400175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86025" h="1504950">
                <a:moveTo>
                  <a:pt x="19050" y="1400175"/>
                </a:moveTo>
                <a:lnTo>
                  <a:pt x="0" y="1504950"/>
                </a:lnTo>
                <a:lnTo>
                  <a:pt x="2486025" y="1504950"/>
                </a:lnTo>
                <a:lnTo>
                  <a:pt x="2486025" y="9525"/>
                </a:lnTo>
                <a:lnTo>
                  <a:pt x="2428875" y="0"/>
                </a:lnTo>
                <a:lnTo>
                  <a:pt x="2009775" y="657225"/>
                </a:lnTo>
                <a:lnTo>
                  <a:pt x="1762125" y="1009650"/>
                </a:lnTo>
                <a:lnTo>
                  <a:pt x="1409700" y="1171575"/>
                </a:lnTo>
                <a:lnTo>
                  <a:pt x="885825" y="1285875"/>
                </a:lnTo>
                <a:lnTo>
                  <a:pt x="19050" y="1400175"/>
                </a:lnTo>
                <a:close/>
              </a:path>
            </a:pathLst>
          </a:custGeom>
          <a:solidFill>
            <a:srgbClr val="FF0000">
              <a:alpha val="4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27712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rot="5400000">
            <a:off x="-276529" y="3972342"/>
            <a:ext cx="3372787"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rot="10800000" flipV="1">
            <a:off x="1412362" y="5621263"/>
            <a:ext cx="3445238" cy="3247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432349" y="5808637"/>
            <a:ext cx="5368821" cy="369332"/>
          </a:xfrm>
          <a:prstGeom prst="rect">
            <a:avLst/>
          </a:prstGeom>
          <a:noFill/>
        </p:spPr>
        <p:txBody>
          <a:bodyPr wrap="square" rtlCol="0">
            <a:spAutoFit/>
          </a:bodyPr>
          <a:lstStyle/>
          <a:p>
            <a:r>
              <a:rPr lang="en-US" dirty="0"/>
              <a:t>Annual exceedance probability (for the hydrology)</a:t>
            </a:r>
          </a:p>
        </p:txBody>
      </p:sp>
      <p:sp>
        <p:nvSpPr>
          <p:cNvPr id="5" name="TextBox 4"/>
          <p:cNvSpPr txBox="1"/>
          <p:nvPr/>
        </p:nvSpPr>
        <p:spPr>
          <a:xfrm>
            <a:off x="338067" y="2278454"/>
            <a:ext cx="3177915" cy="369332"/>
          </a:xfrm>
          <a:prstGeom prst="rect">
            <a:avLst/>
          </a:prstGeom>
          <a:noFill/>
        </p:spPr>
        <p:txBody>
          <a:bodyPr wrap="square" rtlCol="0">
            <a:spAutoFit/>
          </a:bodyPr>
          <a:lstStyle/>
          <a:p>
            <a:r>
              <a:rPr lang="en-US" dirty="0"/>
              <a:t>Damages</a:t>
            </a:r>
          </a:p>
        </p:txBody>
      </p:sp>
      <p:sp>
        <p:nvSpPr>
          <p:cNvPr id="10" name="Freeform 9"/>
          <p:cNvSpPr/>
          <p:nvPr/>
        </p:nvSpPr>
        <p:spPr>
          <a:xfrm>
            <a:off x="1554769" y="3585096"/>
            <a:ext cx="3620125" cy="2031169"/>
          </a:xfrm>
          <a:custGeom>
            <a:avLst/>
            <a:gdLst>
              <a:gd name="connsiteX0" fmla="*/ 0 w 3455233"/>
              <a:gd name="connsiteY0" fmla="*/ 2226040 h 2226040"/>
              <a:gd name="connsiteX1" fmla="*/ 1191718 w 3455233"/>
              <a:gd name="connsiteY1" fmla="*/ 1941226 h 2226040"/>
              <a:gd name="connsiteX2" fmla="*/ 2668249 w 3455233"/>
              <a:gd name="connsiteY2" fmla="*/ 1199213 h 2226040"/>
              <a:gd name="connsiteX3" fmla="*/ 3455233 w 3455233"/>
              <a:gd name="connsiteY3" fmla="*/ 0 h 2226040"/>
              <a:gd name="connsiteX0" fmla="*/ 0 w 3455233"/>
              <a:gd name="connsiteY0" fmla="*/ 2226040 h 2226040"/>
              <a:gd name="connsiteX1" fmla="*/ 1191718 w 3455233"/>
              <a:gd name="connsiteY1" fmla="*/ 1941226 h 2226040"/>
              <a:gd name="connsiteX2" fmla="*/ 2578308 w 3455233"/>
              <a:gd name="connsiteY2" fmla="*/ 1101777 h 2226040"/>
              <a:gd name="connsiteX3" fmla="*/ 3455233 w 3455233"/>
              <a:gd name="connsiteY3" fmla="*/ 0 h 2226040"/>
              <a:gd name="connsiteX0" fmla="*/ 0 w 3522688"/>
              <a:gd name="connsiteY0" fmla="*/ 2181070 h 2181070"/>
              <a:gd name="connsiteX1" fmla="*/ 1191718 w 3522688"/>
              <a:gd name="connsiteY1" fmla="*/ 1896256 h 2181070"/>
              <a:gd name="connsiteX2" fmla="*/ 2578308 w 3522688"/>
              <a:gd name="connsiteY2" fmla="*/ 1056807 h 2181070"/>
              <a:gd name="connsiteX3" fmla="*/ 3522688 w 3522688"/>
              <a:gd name="connsiteY3" fmla="*/ 0 h 2181070"/>
              <a:gd name="connsiteX0" fmla="*/ 0 w 3522688"/>
              <a:gd name="connsiteY0" fmla="*/ 2181070 h 2181070"/>
              <a:gd name="connsiteX1" fmla="*/ 417225 w 3522688"/>
              <a:gd name="connsiteY1" fmla="*/ 1961214 h 2181070"/>
              <a:gd name="connsiteX2" fmla="*/ 1191718 w 3522688"/>
              <a:gd name="connsiteY2" fmla="*/ 1896256 h 2181070"/>
              <a:gd name="connsiteX3" fmla="*/ 2578308 w 3522688"/>
              <a:gd name="connsiteY3" fmla="*/ 1056807 h 2181070"/>
              <a:gd name="connsiteX4" fmla="*/ 3522688 w 3522688"/>
              <a:gd name="connsiteY4" fmla="*/ 0 h 2181070"/>
              <a:gd name="connsiteX0" fmla="*/ 0 w 3620125"/>
              <a:gd name="connsiteY0" fmla="*/ 2031169 h 2046991"/>
              <a:gd name="connsiteX1" fmla="*/ 514662 w 3620125"/>
              <a:gd name="connsiteY1" fmla="*/ 1961214 h 2046991"/>
              <a:gd name="connsiteX2" fmla="*/ 1289155 w 3620125"/>
              <a:gd name="connsiteY2" fmla="*/ 1896256 h 2046991"/>
              <a:gd name="connsiteX3" fmla="*/ 2675745 w 3620125"/>
              <a:gd name="connsiteY3" fmla="*/ 1056807 h 2046991"/>
              <a:gd name="connsiteX4" fmla="*/ 3620125 w 3620125"/>
              <a:gd name="connsiteY4" fmla="*/ 0 h 2046991"/>
              <a:gd name="connsiteX0" fmla="*/ 0 w 3620125"/>
              <a:gd name="connsiteY0" fmla="*/ 2031169 h 2031169"/>
              <a:gd name="connsiteX1" fmla="*/ 514662 w 3620125"/>
              <a:gd name="connsiteY1" fmla="*/ 1961214 h 2031169"/>
              <a:gd name="connsiteX2" fmla="*/ 1506512 w 3620125"/>
              <a:gd name="connsiteY2" fmla="*/ 1693889 h 2031169"/>
              <a:gd name="connsiteX3" fmla="*/ 2675745 w 3620125"/>
              <a:gd name="connsiteY3" fmla="*/ 1056807 h 2031169"/>
              <a:gd name="connsiteX4" fmla="*/ 3620125 w 3620125"/>
              <a:gd name="connsiteY4" fmla="*/ 0 h 2031169"/>
              <a:gd name="connsiteX0" fmla="*/ 0 w 3620125"/>
              <a:gd name="connsiteY0" fmla="*/ 2031169 h 2031169"/>
              <a:gd name="connsiteX1" fmla="*/ 514662 w 3620125"/>
              <a:gd name="connsiteY1" fmla="*/ 1961214 h 2031169"/>
              <a:gd name="connsiteX2" fmla="*/ 1506512 w 3620125"/>
              <a:gd name="connsiteY2" fmla="*/ 1693889 h 2031169"/>
              <a:gd name="connsiteX3" fmla="*/ 2833142 w 3620125"/>
              <a:gd name="connsiteY3" fmla="*/ 914400 h 2031169"/>
              <a:gd name="connsiteX4" fmla="*/ 3620125 w 3620125"/>
              <a:gd name="connsiteY4" fmla="*/ 0 h 2031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0125" h="2031169">
                <a:moveTo>
                  <a:pt x="0" y="2031169"/>
                </a:moveTo>
                <a:lnTo>
                  <a:pt x="514662" y="1961214"/>
                </a:lnTo>
                <a:cubicBezTo>
                  <a:pt x="713282" y="1913745"/>
                  <a:pt x="1120099" y="1868358"/>
                  <a:pt x="1506512" y="1693889"/>
                </a:cubicBezTo>
                <a:cubicBezTo>
                  <a:pt x="1892925" y="1519420"/>
                  <a:pt x="2480873" y="1196715"/>
                  <a:pt x="2833142" y="914400"/>
                </a:cubicBezTo>
                <a:cubicBezTo>
                  <a:pt x="3185411" y="632085"/>
                  <a:pt x="3415259" y="437837"/>
                  <a:pt x="3620125" y="0"/>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reeform 14"/>
          <p:cNvSpPr/>
          <p:nvPr/>
        </p:nvSpPr>
        <p:spPr>
          <a:xfrm>
            <a:off x="1499805" y="3587594"/>
            <a:ext cx="3677586" cy="2031169"/>
          </a:xfrm>
          <a:custGeom>
            <a:avLst/>
            <a:gdLst>
              <a:gd name="connsiteX0" fmla="*/ 0 w 3455233"/>
              <a:gd name="connsiteY0" fmla="*/ 2226040 h 2226040"/>
              <a:gd name="connsiteX1" fmla="*/ 1191718 w 3455233"/>
              <a:gd name="connsiteY1" fmla="*/ 1941226 h 2226040"/>
              <a:gd name="connsiteX2" fmla="*/ 2668249 w 3455233"/>
              <a:gd name="connsiteY2" fmla="*/ 1199213 h 2226040"/>
              <a:gd name="connsiteX3" fmla="*/ 3455233 w 3455233"/>
              <a:gd name="connsiteY3" fmla="*/ 0 h 2226040"/>
              <a:gd name="connsiteX0" fmla="*/ 0 w 3455233"/>
              <a:gd name="connsiteY0" fmla="*/ 2226040 h 2226040"/>
              <a:gd name="connsiteX1" fmla="*/ 1191718 w 3455233"/>
              <a:gd name="connsiteY1" fmla="*/ 1941226 h 2226040"/>
              <a:gd name="connsiteX2" fmla="*/ 2578308 w 3455233"/>
              <a:gd name="connsiteY2" fmla="*/ 1101777 h 2226040"/>
              <a:gd name="connsiteX3" fmla="*/ 3455233 w 3455233"/>
              <a:gd name="connsiteY3" fmla="*/ 0 h 2226040"/>
              <a:gd name="connsiteX0" fmla="*/ 0 w 3522688"/>
              <a:gd name="connsiteY0" fmla="*/ 2181070 h 2181070"/>
              <a:gd name="connsiteX1" fmla="*/ 1191718 w 3522688"/>
              <a:gd name="connsiteY1" fmla="*/ 1896256 h 2181070"/>
              <a:gd name="connsiteX2" fmla="*/ 2578308 w 3522688"/>
              <a:gd name="connsiteY2" fmla="*/ 1056807 h 2181070"/>
              <a:gd name="connsiteX3" fmla="*/ 3522688 w 3522688"/>
              <a:gd name="connsiteY3" fmla="*/ 0 h 2181070"/>
              <a:gd name="connsiteX0" fmla="*/ 0 w 3522688"/>
              <a:gd name="connsiteY0" fmla="*/ 2181070 h 2181070"/>
              <a:gd name="connsiteX1" fmla="*/ 417225 w 3522688"/>
              <a:gd name="connsiteY1" fmla="*/ 1961214 h 2181070"/>
              <a:gd name="connsiteX2" fmla="*/ 1191718 w 3522688"/>
              <a:gd name="connsiteY2" fmla="*/ 1896256 h 2181070"/>
              <a:gd name="connsiteX3" fmla="*/ 2578308 w 3522688"/>
              <a:gd name="connsiteY3" fmla="*/ 1056807 h 2181070"/>
              <a:gd name="connsiteX4" fmla="*/ 3522688 w 3522688"/>
              <a:gd name="connsiteY4" fmla="*/ 0 h 2181070"/>
              <a:gd name="connsiteX0" fmla="*/ 0 w 3620125"/>
              <a:gd name="connsiteY0" fmla="*/ 2031169 h 2046991"/>
              <a:gd name="connsiteX1" fmla="*/ 514662 w 3620125"/>
              <a:gd name="connsiteY1" fmla="*/ 1961214 h 2046991"/>
              <a:gd name="connsiteX2" fmla="*/ 1289155 w 3620125"/>
              <a:gd name="connsiteY2" fmla="*/ 1896256 h 2046991"/>
              <a:gd name="connsiteX3" fmla="*/ 2675745 w 3620125"/>
              <a:gd name="connsiteY3" fmla="*/ 1056807 h 2046991"/>
              <a:gd name="connsiteX4" fmla="*/ 3620125 w 3620125"/>
              <a:gd name="connsiteY4" fmla="*/ 0 h 2046991"/>
              <a:gd name="connsiteX0" fmla="*/ 0 w 3620125"/>
              <a:gd name="connsiteY0" fmla="*/ 2031169 h 2031169"/>
              <a:gd name="connsiteX1" fmla="*/ 514662 w 3620125"/>
              <a:gd name="connsiteY1" fmla="*/ 1961214 h 2031169"/>
              <a:gd name="connsiteX2" fmla="*/ 1506512 w 3620125"/>
              <a:gd name="connsiteY2" fmla="*/ 1693889 h 2031169"/>
              <a:gd name="connsiteX3" fmla="*/ 2675745 w 3620125"/>
              <a:gd name="connsiteY3" fmla="*/ 1056807 h 2031169"/>
              <a:gd name="connsiteX4" fmla="*/ 3620125 w 3620125"/>
              <a:gd name="connsiteY4" fmla="*/ 0 h 2031169"/>
              <a:gd name="connsiteX0" fmla="*/ 0 w 3620125"/>
              <a:gd name="connsiteY0" fmla="*/ 2031169 h 2031169"/>
              <a:gd name="connsiteX1" fmla="*/ 514662 w 3620125"/>
              <a:gd name="connsiteY1" fmla="*/ 1961214 h 2031169"/>
              <a:gd name="connsiteX2" fmla="*/ 1506512 w 3620125"/>
              <a:gd name="connsiteY2" fmla="*/ 1693889 h 2031169"/>
              <a:gd name="connsiteX3" fmla="*/ 2833142 w 3620125"/>
              <a:gd name="connsiteY3" fmla="*/ 914400 h 2031169"/>
              <a:gd name="connsiteX4" fmla="*/ 3620125 w 3620125"/>
              <a:gd name="connsiteY4" fmla="*/ 0 h 2031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0125" h="2031169">
                <a:moveTo>
                  <a:pt x="0" y="2031169"/>
                </a:moveTo>
                <a:lnTo>
                  <a:pt x="514662" y="1961214"/>
                </a:lnTo>
                <a:cubicBezTo>
                  <a:pt x="713282" y="1913745"/>
                  <a:pt x="1120099" y="1868358"/>
                  <a:pt x="1506512" y="1693889"/>
                </a:cubicBezTo>
                <a:cubicBezTo>
                  <a:pt x="1892925" y="1519420"/>
                  <a:pt x="2480873" y="1196715"/>
                  <a:pt x="2833142" y="914400"/>
                </a:cubicBezTo>
                <a:cubicBezTo>
                  <a:pt x="3185411" y="632085"/>
                  <a:pt x="3415259" y="437837"/>
                  <a:pt x="3620125" y="0"/>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a:off x="1529785" y="3535128"/>
            <a:ext cx="3527685" cy="2056152"/>
          </a:xfrm>
          <a:custGeom>
            <a:avLst/>
            <a:gdLst>
              <a:gd name="connsiteX0" fmla="*/ 0 w 3455233"/>
              <a:gd name="connsiteY0" fmla="*/ 2226040 h 2226040"/>
              <a:gd name="connsiteX1" fmla="*/ 1191718 w 3455233"/>
              <a:gd name="connsiteY1" fmla="*/ 1941226 h 2226040"/>
              <a:gd name="connsiteX2" fmla="*/ 2668249 w 3455233"/>
              <a:gd name="connsiteY2" fmla="*/ 1199213 h 2226040"/>
              <a:gd name="connsiteX3" fmla="*/ 3455233 w 3455233"/>
              <a:gd name="connsiteY3" fmla="*/ 0 h 2226040"/>
              <a:gd name="connsiteX0" fmla="*/ 0 w 3455233"/>
              <a:gd name="connsiteY0" fmla="*/ 2226040 h 2226040"/>
              <a:gd name="connsiteX1" fmla="*/ 1191718 w 3455233"/>
              <a:gd name="connsiteY1" fmla="*/ 1941226 h 2226040"/>
              <a:gd name="connsiteX2" fmla="*/ 2578308 w 3455233"/>
              <a:gd name="connsiteY2" fmla="*/ 1101777 h 2226040"/>
              <a:gd name="connsiteX3" fmla="*/ 3455233 w 3455233"/>
              <a:gd name="connsiteY3" fmla="*/ 0 h 2226040"/>
              <a:gd name="connsiteX0" fmla="*/ 0 w 3522688"/>
              <a:gd name="connsiteY0" fmla="*/ 2181070 h 2181070"/>
              <a:gd name="connsiteX1" fmla="*/ 1191718 w 3522688"/>
              <a:gd name="connsiteY1" fmla="*/ 1896256 h 2181070"/>
              <a:gd name="connsiteX2" fmla="*/ 2578308 w 3522688"/>
              <a:gd name="connsiteY2" fmla="*/ 1056807 h 2181070"/>
              <a:gd name="connsiteX3" fmla="*/ 3522688 w 3522688"/>
              <a:gd name="connsiteY3" fmla="*/ 0 h 2181070"/>
              <a:gd name="connsiteX0" fmla="*/ 0 w 3522688"/>
              <a:gd name="connsiteY0" fmla="*/ 2181070 h 2181070"/>
              <a:gd name="connsiteX1" fmla="*/ 417225 w 3522688"/>
              <a:gd name="connsiteY1" fmla="*/ 1961214 h 2181070"/>
              <a:gd name="connsiteX2" fmla="*/ 1191718 w 3522688"/>
              <a:gd name="connsiteY2" fmla="*/ 1896256 h 2181070"/>
              <a:gd name="connsiteX3" fmla="*/ 2578308 w 3522688"/>
              <a:gd name="connsiteY3" fmla="*/ 1056807 h 2181070"/>
              <a:gd name="connsiteX4" fmla="*/ 3522688 w 3522688"/>
              <a:gd name="connsiteY4" fmla="*/ 0 h 2181070"/>
              <a:gd name="connsiteX0" fmla="*/ 0 w 3620125"/>
              <a:gd name="connsiteY0" fmla="*/ 2031169 h 2046991"/>
              <a:gd name="connsiteX1" fmla="*/ 514662 w 3620125"/>
              <a:gd name="connsiteY1" fmla="*/ 1961214 h 2046991"/>
              <a:gd name="connsiteX2" fmla="*/ 1289155 w 3620125"/>
              <a:gd name="connsiteY2" fmla="*/ 1896256 h 2046991"/>
              <a:gd name="connsiteX3" fmla="*/ 2675745 w 3620125"/>
              <a:gd name="connsiteY3" fmla="*/ 1056807 h 2046991"/>
              <a:gd name="connsiteX4" fmla="*/ 3620125 w 3620125"/>
              <a:gd name="connsiteY4" fmla="*/ 0 h 2046991"/>
              <a:gd name="connsiteX0" fmla="*/ 0 w 3620125"/>
              <a:gd name="connsiteY0" fmla="*/ 2031169 h 2031169"/>
              <a:gd name="connsiteX1" fmla="*/ 514662 w 3620125"/>
              <a:gd name="connsiteY1" fmla="*/ 1961214 h 2031169"/>
              <a:gd name="connsiteX2" fmla="*/ 1506512 w 3620125"/>
              <a:gd name="connsiteY2" fmla="*/ 1693889 h 2031169"/>
              <a:gd name="connsiteX3" fmla="*/ 2675745 w 3620125"/>
              <a:gd name="connsiteY3" fmla="*/ 1056807 h 2031169"/>
              <a:gd name="connsiteX4" fmla="*/ 3620125 w 3620125"/>
              <a:gd name="connsiteY4" fmla="*/ 0 h 2031169"/>
              <a:gd name="connsiteX0" fmla="*/ 0 w 3620125"/>
              <a:gd name="connsiteY0" fmla="*/ 2031169 h 2031169"/>
              <a:gd name="connsiteX1" fmla="*/ 514662 w 3620125"/>
              <a:gd name="connsiteY1" fmla="*/ 1961214 h 2031169"/>
              <a:gd name="connsiteX2" fmla="*/ 1506512 w 3620125"/>
              <a:gd name="connsiteY2" fmla="*/ 1693889 h 2031169"/>
              <a:gd name="connsiteX3" fmla="*/ 2833142 w 3620125"/>
              <a:gd name="connsiteY3" fmla="*/ 914400 h 2031169"/>
              <a:gd name="connsiteX4" fmla="*/ 3620125 w 3620125"/>
              <a:gd name="connsiteY4" fmla="*/ 0 h 2031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0125" h="2031169">
                <a:moveTo>
                  <a:pt x="0" y="2031169"/>
                </a:moveTo>
                <a:lnTo>
                  <a:pt x="514662" y="1961214"/>
                </a:lnTo>
                <a:cubicBezTo>
                  <a:pt x="713282" y="1913745"/>
                  <a:pt x="1120099" y="1868358"/>
                  <a:pt x="1506512" y="1693889"/>
                </a:cubicBezTo>
                <a:cubicBezTo>
                  <a:pt x="1892925" y="1519420"/>
                  <a:pt x="2480873" y="1196715"/>
                  <a:pt x="2833142" y="914400"/>
                </a:cubicBezTo>
                <a:cubicBezTo>
                  <a:pt x="3185411" y="632085"/>
                  <a:pt x="3415259" y="437837"/>
                  <a:pt x="3620125" y="0"/>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Freeform 16"/>
          <p:cNvSpPr/>
          <p:nvPr/>
        </p:nvSpPr>
        <p:spPr>
          <a:xfrm>
            <a:off x="1582251" y="3737496"/>
            <a:ext cx="3662596" cy="1898756"/>
          </a:xfrm>
          <a:custGeom>
            <a:avLst/>
            <a:gdLst>
              <a:gd name="connsiteX0" fmla="*/ 0 w 3455233"/>
              <a:gd name="connsiteY0" fmla="*/ 2226040 h 2226040"/>
              <a:gd name="connsiteX1" fmla="*/ 1191718 w 3455233"/>
              <a:gd name="connsiteY1" fmla="*/ 1941226 h 2226040"/>
              <a:gd name="connsiteX2" fmla="*/ 2668249 w 3455233"/>
              <a:gd name="connsiteY2" fmla="*/ 1199213 h 2226040"/>
              <a:gd name="connsiteX3" fmla="*/ 3455233 w 3455233"/>
              <a:gd name="connsiteY3" fmla="*/ 0 h 2226040"/>
              <a:gd name="connsiteX0" fmla="*/ 0 w 3455233"/>
              <a:gd name="connsiteY0" fmla="*/ 2226040 h 2226040"/>
              <a:gd name="connsiteX1" fmla="*/ 1191718 w 3455233"/>
              <a:gd name="connsiteY1" fmla="*/ 1941226 h 2226040"/>
              <a:gd name="connsiteX2" fmla="*/ 2578308 w 3455233"/>
              <a:gd name="connsiteY2" fmla="*/ 1101777 h 2226040"/>
              <a:gd name="connsiteX3" fmla="*/ 3455233 w 3455233"/>
              <a:gd name="connsiteY3" fmla="*/ 0 h 2226040"/>
              <a:gd name="connsiteX0" fmla="*/ 0 w 3522688"/>
              <a:gd name="connsiteY0" fmla="*/ 2181070 h 2181070"/>
              <a:gd name="connsiteX1" fmla="*/ 1191718 w 3522688"/>
              <a:gd name="connsiteY1" fmla="*/ 1896256 h 2181070"/>
              <a:gd name="connsiteX2" fmla="*/ 2578308 w 3522688"/>
              <a:gd name="connsiteY2" fmla="*/ 1056807 h 2181070"/>
              <a:gd name="connsiteX3" fmla="*/ 3522688 w 3522688"/>
              <a:gd name="connsiteY3" fmla="*/ 0 h 2181070"/>
              <a:gd name="connsiteX0" fmla="*/ 0 w 3522688"/>
              <a:gd name="connsiteY0" fmla="*/ 2181070 h 2181070"/>
              <a:gd name="connsiteX1" fmla="*/ 417225 w 3522688"/>
              <a:gd name="connsiteY1" fmla="*/ 1961214 h 2181070"/>
              <a:gd name="connsiteX2" fmla="*/ 1191718 w 3522688"/>
              <a:gd name="connsiteY2" fmla="*/ 1896256 h 2181070"/>
              <a:gd name="connsiteX3" fmla="*/ 2578308 w 3522688"/>
              <a:gd name="connsiteY3" fmla="*/ 1056807 h 2181070"/>
              <a:gd name="connsiteX4" fmla="*/ 3522688 w 3522688"/>
              <a:gd name="connsiteY4" fmla="*/ 0 h 2181070"/>
              <a:gd name="connsiteX0" fmla="*/ 0 w 3620125"/>
              <a:gd name="connsiteY0" fmla="*/ 2031169 h 2046991"/>
              <a:gd name="connsiteX1" fmla="*/ 514662 w 3620125"/>
              <a:gd name="connsiteY1" fmla="*/ 1961214 h 2046991"/>
              <a:gd name="connsiteX2" fmla="*/ 1289155 w 3620125"/>
              <a:gd name="connsiteY2" fmla="*/ 1896256 h 2046991"/>
              <a:gd name="connsiteX3" fmla="*/ 2675745 w 3620125"/>
              <a:gd name="connsiteY3" fmla="*/ 1056807 h 2046991"/>
              <a:gd name="connsiteX4" fmla="*/ 3620125 w 3620125"/>
              <a:gd name="connsiteY4" fmla="*/ 0 h 2046991"/>
              <a:gd name="connsiteX0" fmla="*/ 0 w 3620125"/>
              <a:gd name="connsiteY0" fmla="*/ 2031169 h 2031169"/>
              <a:gd name="connsiteX1" fmla="*/ 514662 w 3620125"/>
              <a:gd name="connsiteY1" fmla="*/ 1961214 h 2031169"/>
              <a:gd name="connsiteX2" fmla="*/ 1506512 w 3620125"/>
              <a:gd name="connsiteY2" fmla="*/ 1693889 h 2031169"/>
              <a:gd name="connsiteX3" fmla="*/ 2675745 w 3620125"/>
              <a:gd name="connsiteY3" fmla="*/ 1056807 h 2031169"/>
              <a:gd name="connsiteX4" fmla="*/ 3620125 w 3620125"/>
              <a:gd name="connsiteY4" fmla="*/ 0 h 2031169"/>
              <a:gd name="connsiteX0" fmla="*/ 0 w 3620125"/>
              <a:gd name="connsiteY0" fmla="*/ 2031169 h 2031169"/>
              <a:gd name="connsiteX1" fmla="*/ 514662 w 3620125"/>
              <a:gd name="connsiteY1" fmla="*/ 1961214 h 2031169"/>
              <a:gd name="connsiteX2" fmla="*/ 1506512 w 3620125"/>
              <a:gd name="connsiteY2" fmla="*/ 1693889 h 2031169"/>
              <a:gd name="connsiteX3" fmla="*/ 2833142 w 3620125"/>
              <a:gd name="connsiteY3" fmla="*/ 914400 h 2031169"/>
              <a:gd name="connsiteX4" fmla="*/ 3620125 w 3620125"/>
              <a:gd name="connsiteY4" fmla="*/ 0 h 2031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0125" h="2031169">
                <a:moveTo>
                  <a:pt x="0" y="2031169"/>
                </a:moveTo>
                <a:lnTo>
                  <a:pt x="514662" y="1961214"/>
                </a:lnTo>
                <a:cubicBezTo>
                  <a:pt x="713282" y="1913745"/>
                  <a:pt x="1120099" y="1868358"/>
                  <a:pt x="1506512" y="1693889"/>
                </a:cubicBezTo>
                <a:cubicBezTo>
                  <a:pt x="1892925" y="1519420"/>
                  <a:pt x="2480873" y="1196715"/>
                  <a:pt x="2833142" y="914400"/>
                </a:cubicBezTo>
                <a:cubicBezTo>
                  <a:pt x="3185411" y="632085"/>
                  <a:pt x="3415259" y="437837"/>
                  <a:pt x="3620125" y="0"/>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Freeform 17"/>
          <p:cNvSpPr/>
          <p:nvPr/>
        </p:nvSpPr>
        <p:spPr>
          <a:xfrm>
            <a:off x="1477320" y="3617575"/>
            <a:ext cx="3752537" cy="2011182"/>
          </a:xfrm>
          <a:custGeom>
            <a:avLst/>
            <a:gdLst>
              <a:gd name="connsiteX0" fmla="*/ 0 w 3455233"/>
              <a:gd name="connsiteY0" fmla="*/ 2226040 h 2226040"/>
              <a:gd name="connsiteX1" fmla="*/ 1191718 w 3455233"/>
              <a:gd name="connsiteY1" fmla="*/ 1941226 h 2226040"/>
              <a:gd name="connsiteX2" fmla="*/ 2668249 w 3455233"/>
              <a:gd name="connsiteY2" fmla="*/ 1199213 h 2226040"/>
              <a:gd name="connsiteX3" fmla="*/ 3455233 w 3455233"/>
              <a:gd name="connsiteY3" fmla="*/ 0 h 2226040"/>
              <a:gd name="connsiteX0" fmla="*/ 0 w 3455233"/>
              <a:gd name="connsiteY0" fmla="*/ 2226040 h 2226040"/>
              <a:gd name="connsiteX1" fmla="*/ 1191718 w 3455233"/>
              <a:gd name="connsiteY1" fmla="*/ 1941226 h 2226040"/>
              <a:gd name="connsiteX2" fmla="*/ 2578308 w 3455233"/>
              <a:gd name="connsiteY2" fmla="*/ 1101777 h 2226040"/>
              <a:gd name="connsiteX3" fmla="*/ 3455233 w 3455233"/>
              <a:gd name="connsiteY3" fmla="*/ 0 h 2226040"/>
              <a:gd name="connsiteX0" fmla="*/ 0 w 3522688"/>
              <a:gd name="connsiteY0" fmla="*/ 2181070 h 2181070"/>
              <a:gd name="connsiteX1" fmla="*/ 1191718 w 3522688"/>
              <a:gd name="connsiteY1" fmla="*/ 1896256 h 2181070"/>
              <a:gd name="connsiteX2" fmla="*/ 2578308 w 3522688"/>
              <a:gd name="connsiteY2" fmla="*/ 1056807 h 2181070"/>
              <a:gd name="connsiteX3" fmla="*/ 3522688 w 3522688"/>
              <a:gd name="connsiteY3" fmla="*/ 0 h 2181070"/>
              <a:gd name="connsiteX0" fmla="*/ 0 w 3522688"/>
              <a:gd name="connsiteY0" fmla="*/ 2181070 h 2181070"/>
              <a:gd name="connsiteX1" fmla="*/ 417225 w 3522688"/>
              <a:gd name="connsiteY1" fmla="*/ 1961214 h 2181070"/>
              <a:gd name="connsiteX2" fmla="*/ 1191718 w 3522688"/>
              <a:gd name="connsiteY2" fmla="*/ 1896256 h 2181070"/>
              <a:gd name="connsiteX3" fmla="*/ 2578308 w 3522688"/>
              <a:gd name="connsiteY3" fmla="*/ 1056807 h 2181070"/>
              <a:gd name="connsiteX4" fmla="*/ 3522688 w 3522688"/>
              <a:gd name="connsiteY4" fmla="*/ 0 h 2181070"/>
              <a:gd name="connsiteX0" fmla="*/ 0 w 3620125"/>
              <a:gd name="connsiteY0" fmla="*/ 2031169 h 2046991"/>
              <a:gd name="connsiteX1" fmla="*/ 514662 w 3620125"/>
              <a:gd name="connsiteY1" fmla="*/ 1961214 h 2046991"/>
              <a:gd name="connsiteX2" fmla="*/ 1289155 w 3620125"/>
              <a:gd name="connsiteY2" fmla="*/ 1896256 h 2046991"/>
              <a:gd name="connsiteX3" fmla="*/ 2675745 w 3620125"/>
              <a:gd name="connsiteY3" fmla="*/ 1056807 h 2046991"/>
              <a:gd name="connsiteX4" fmla="*/ 3620125 w 3620125"/>
              <a:gd name="connsiteY4" fmla="*/ 0 h 2046991"/>
              <a:gd name="connsiteX0" fmla="*/ 0 w 3620125"/>
              <a:gd name="connsiteY0" fmla="*/ 2031169 h 2031169"/>
              <a:gd name="connsiteX1" fmla="*/ 514662 w 3620125"/>
              <a:gd name="connsiteY1" fmla="*/ 1961214 h 2031169"/>
              <a:gd name="connsiteX2" fmla="*/ 1506512 w 3620125"/>
              <a:gd name="connsiteY2" fmla="*/ 1693889 h 2031169"/>
              <a:gd name="connsiteX3" fmla="*/ 2675745 w 3620125"/>
              <a:gd name="connsiteY3" fmla="*/ 1056807 h 2031169"/>
              <a:gd name="connsiteX4" fmla="*/ 3620125 w 3620125"/>
              <a:gd name="connsiteY4" fmla="*/ 0 h 2031169"/>
              <a:gd name="connsiteX0" fmla="*/ 0 w 3620125"/>
              <a:gd name="connsiteY0" fmla="*/ 2031169 h 2031169"/>
              <a:gd name="connsiteX1" fmla="*/ 514662 w 3620125"/>
              <a:gd name="connsiteY1" fmla="*/ 1961214 h 2031169"/>
              <a:gd name="connsiteX2" fmla="*/ 1506512 w 3620125"/>
              <a:gd name="connsiteY2" fmla="*/ 1693889 h 2031169"/>
              <a:gd name="connsiteX3" fmla="*/ 2833142 w 3620125"/>
              <a:gd name="connsiteY3" fmla="*/ 914400 h 2031169"/>
              <a:gd name="connsiteX4" fmla="*/ 3620125 w 3620125"/>
              <a:gd name="connsiteY4" fmla="*/ 0 h 2031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0125" h="2031169">
                <a:moveTo>
                  <a:pt x="0" y="2031169"/>
                </a:moveTo>
                <a:lnTo>
                  <a:pt x="514662" y="1961214"/>
                </a:lnTo>
                <a:cubicBezTo>
                  <a:pt x="713282" y="1913745"/>
                  <a:pt x="1120099" y="1868358"/>
                  <a:pt x="1506512" y="1693889"/>
                </a:cubicBezTo>
                <a:cubicBezTo>
                  <a:pt x="1892925" y="1519420"/>
                  <a:pt x="2480873" y="1196715"/>
                  <a:pt x="2833142" y="914400"/>
                </a:cubicBezTo>
                <a:cubicBezTo>
                  <a:pt x="3185411" y="632085"/>
                  <a:pt x="3415259" y="437837"/>
                  <a:pt x="3620125" y="0"/>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Freeform 18"/>
          <p:cNvSpPr/>
          <p:nvPr/>
        </p:nvSpPr>
        <p:spPr>
          <a:xfrm>
            <a:off x="1739648" y="3687531"/>
            <a:ext cx="3597639" cy="1956217"/>
          </a:xfrm>
          <a:custGeom>
            <a:avLst/>
            <a:gdLst>
              <a:gd name="connsiteX0" fmla="*/ 0 w 3455233"/>
              <a:gd name="connsiteY0" fmla="*/ 2226040 h 2226040"/>
              <a:gd name="connsiteX1" fmla="*/ 1191718 w 3455233"/>
              <a:gd name="connsiteY1" fmla="*/ 1941226 h 2226040"/>
              <a:gd name="connsiteX2" fmla="*/ 2668249 w 3455233"/>
              <a:gd name="connsiteY2" fmla="*/ 1199213 h 2226040"/>
              <a:gd name="connsiteX3" fmla="*/ 3455233 w 3455233"/>
              <a:gd name="connsiteY3" fmla="*/ 0 h 2226040"/>
              <a:gd name="connsiteX0" fmla="*/ 0 w 3455233"/>
              <a:gd name="connsiteY0" fmla="*/ 2226040 h 2226040"/>
              <a:gd name="connsiteX1" fmla="*/ 1191718 w 3455233"/>
              <a:gd name="connsiteY1" fmla="*/ 1941226 h 2226040"/>
              <a:gd name="connsiteX2" fmla="*/ 2578308 w 3455233"/>
              <a:gd name="connsiteY2" fmla="*/ 1101777 h 2226040"/>
              <a:gd name="connsiteX3" fmla="*/ 3455233 w 3455233"/>
              <a:gd name="connsiteY3" fmla="*/ 0 h 2226040"/>
              <a:gd name="connsiteX0" fmla="*/ 0 w 3522688"/>
              <a:gd name="connsiteY0" fmla="*/ 2181070 h 2181070"/>
              <a:gd name="connsiteX1" fmla="*/ 1191718 w 3522688"/>
              <a:gd name="connsiteY1" fmla="*/ 1896256 h 2181070"/>
              <a:gd name="connsiteX2" fmla="*/ 2578308 w 3522688"/>
              <a:gd name="connsiteY2" fmla="*/ 1056807 h 2181070"/>
              <a:gd name="connsiteX3" fmla="*/ 3522688 w 3522688"/>
              <a:gd name="connsiteY3" fmla="*/ 0 h 2181070"/>
              <a:gd name="connsiteX0" fmla="*/ 0 w 3522688"/>
              <a:gd name="connsiteY0" fmla="*/ 2181070 h 2181070"/>
              <a:gd name="connsiteX1" fmla="*/ 417225 w 3522688"/>
              <a:gd name="connsiteY1" fmla="*/ 1961214 h 2181070"/>
              <a:gd name="connsiteX2" fmla="*/ 1191718 w 3522688"/>
              <a:gd name="connsiteY2" fmla="*/ 1896256 h 2181070"/>
              <a:gd name="connsiteX3" fmla="*/ 2578308 w 3522688"/>
              <a:gd name="connsiteY3" fmla="*/ 1056807 h 2181070"/>
              <a:gd name="connsiteX4" fmla="*/ 3522688 w 3522688"/>
              <a:gd name="connsiteY4" fmla="*/ 0 h 2181070"/>
              <a:gd name="connsiteX0" fmla="*/ 0 w 3620125"/>
              <a:gd name="connsiteY0" fmla="*/ 2031169 h 2046991"/>
              <a:gd name="connsiteX1" fmla="*/ 514662 w 3620125"/>
              <a:gd name="connsiteY1" fmla="*/ 1961214 h 2046991"/>
              <a:gd name="connsiteX2" fmla="*/ 1289155 w 3620125"/>
              <a:gd name="connsiteY2" fmla="*/ 1896256 h 2046991"/>
              <a:gd name="connsiteX3" fmla="*/ 2675745 w 3620125"/>
              <a:gd name="connsiteY3" fmla="*/ 1056807 h 2046991"/>
              <a:gd name="connsiteX4" fmla="*/ 3620125 w 3620125"/>
              <a:gd name="connsiteY4" fmla="*/ 0 h 2046991"/>
              <a:gd name="connsiteX0" fmla="*/ 0 w 3620125"/>
              <a:gd name="connsiteY0" fmla="*/ 2031169 h 2031169"/>
              <a:gd name="connsiteX1" fmla="*/ 514662 w 3620125"/>
              <a:gd name="connsiteY1" fmla="*/ 1961214 h 2031169"/>
              <a:gd name="connsiteX2" fmla="*/ 1506512 w 3620125"/>
              <a:gd name="connsiteY2" fmla="*/ 1693889 h 2031169"/>
              <a:gd name="connsiteX3" fmla="*/ 2675745 w 3620125"/>
              <a:gd name="connsiteY3" fmla="*/ 1056807 h 2031169"/>
              <a:gd name="connsiteX4" fmla="*/ 3620125 w 3620125"/>
              <a:gd name="connsiteY4" fmla="*/ 0 h 2031169"/>
              <a:gd name="connsiteX0" fmla="*/ 0 w 3620125"/>
              <a:gd name="connsiteY0" fmla="*/ 2031169 h 2031169"/>
              <a:gd name="connsiteX1" fmla="*/ 514662 w 3620125"/>
              <a:gd name="connsiteY1" fmla="*/ 1961214 h 2031169"/>
              <a:gd name="connsiteX2" fmla="*/ 1506512 w 3620125"/>
              <a:gd name="connsiteY2" fmla="*/ 1693889 h 2031169"/>
              <a:gd name="connsiteX3" fmla="*/ 2833142 w 3620125"/>
              <a:gd name="connsiteY3" fmla="*/ 914400 h 2031169"/>
              <a:gd name="connsiteX4" fmla="*/ 3620125 w 3620125"/>
              <a:gd name="connsiteY4" fmla="*/ 0 h 2031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0125" h="2031169">
                <a:moveTo>
                  <a:pt x="0" y="2031169"/>
                </a:moveTo>
                <a:lnTo>
                  <a:pt x="514662" y="1961214"/>
                </a:lnTo>
                <a:cubicBezTo>
                  <a:pt x="713282" y="1913745"/>
                  <a:pt x="1120099" y="1868358"/>
                  <a:pt x="1506512" y="1693889"/>
                </a:cubicBezTo>
                <a:cubicBezTo>
                  <a:pt x="1892925" y="1519420"/>
                  <a:pt x="2480873" y="1196715"/>
                  <a:pt x="2833142" y="914400"/>
                </a:cubicBezTo>
                <a:cubicBezTo>
                  <a:pt x="3185411" y="632085"/>
                  <a:pt x="3415259" y="437837"/>
                  <a:pt x="3620125" y="0"/>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Freeform 19"/>
          <p:cNvSpPr/>
          <p:nvPr/>
        </p:nvSpPr>
        <p:spPr>
          <a:xfrm>
            <a:off x="1597242" y="3680034"/>
            <a:ext cx="3642609" cy="1903752"/>
          </a:xfrm>
          <a:custGeom>
            <a:avLst/>
            <a:gdLst>
              <a:gd name="connsiteX0" fmla="*/ 0 w 3455233"/>
              <a:gd name="connsiteY0" fmla="*/ 2226040 h 2226040"/>
              <a:gd name="connsiteX1" fmla="*/ 1191718 w 3455233"/>
              <a:gd name="connsiteY1" fmla="*/ 1941226 h 2226040"/>
              <a:gd name="connsiteX2" fmla="*/ 2668249 w 3455233"/>
              <a:gd name="connsiteY2" fmla="*/ 1199213 h 2226040"/>
              <a:gd name="connsiteX3" fmla="*/ 3455233 w 3455233"/>
              <a:gd name="connsiteY3" fmla="*/ 0 h 2226040"/>
              <a:gd name="connsiteX0" fmla="*/ 0 w 3455233"/>
              <a:gd name="connsiteY0" fmla="*/ 2226040 h 2226040"/>
              <a:gd name="connsiteX1" fmla="*/ 1191718 w 3455233"/>
              <a:gd name="connsiteY1" fmla="*/ 1941226 h 2226040"/>
              <a:gd name="connsiteX2" fmla="*/ 2578308 w 3455233"/>
              <a:gd name="connsiteY2" fmla="*/ 1101777 h 2226040"/>
              <a:gd name="connsiteX3" fmla="*/ 3455233 w 3455233"/>
              <a:gd name="connsiteY3" fmla="*/ 0 h 2226040"/>
              <a:gd name="connsiteX0" fmla="*/ 0 w 3522688"/>
              <a:gd name="connsiteY0" fmla="*/ 2181070 h 2181070"/>
              <a:gd name="connsiteX1" fmla="*/ 1191718 w 3522688"/>
              <a:gd name="connsiteY1" fmla="*/ 1896256 h 2181070"/>
              <a:gd name="connsiteX2" fmla="*/ 2578308 w 3522688"/>
              <a:gd name="connsiteY2" fmla="*/ 1056807 h 2181070"/>
              <a:gd name="connsiteX3" fmla="*/ 3522688 w 3522688"/>
              <a:gd name="connsiteY3" fmla="*/ 0 h 2181070"/>
              <a:gd name="connsiteX0" fmla="*/ 0 w 3522688"/>
              <a:gd name="connsiteY0" fmla="*/ 2181070 h 2181070"/>
              <a:gd name="connsiteX1" fmla="*/ 417225 w 3522688"/>
              <a:gd name="connsiteY1" fmla="*/ 1961214 h 2181070"/>
              <a:gd name="connsiteX2" fmla="*/ 1191718 w 3522688"/>
              <a:gd name="connsiteY2" fmla="*/ 1896256 h 2181070"/>
              <a:gd name="connsiteX3" fmla="*/ 2578308 w 3522688"/>
              <a:gd name="connsiteY3" fmla="*/ 1056807 h 2181070"/>
              <a:gd name="connsiteX4" fmla="*/ 3522688 w 3522688"/>
              <a:gd name="connsiteY4" fmla="*/ 0 h 2181070"/>
              <a:gd name="connsiteX0" fmla="*/ 0 w 3620125"/>
              <a:gd name="connsiteY0" fmla="*/ 2031169 h 2046991"/>
              <a:gd name="connsiteX1" fmla="*/ 514662 w 3620125"/>
              <a:gd name="connsiteY1" fmla="*/ 1961214 h 2046991"/>
              <a:gd name="connsiteX2" fmla="*/ 1289155 w 3620125"/>
              <a:gd name="connsiteY2" fmla="*/ 1896256 h 2046991"/>
              <a:gd name="connsiteX3" fmla="*/ 2675745 w 3620125"/>
              <a:gd name="connsiteY3" fmla="*/ 1056807 h 2046991"/>
              <a:gd name="connsiteX4" fmla="*/ 3620125 w 3620125"/>
              <a:gd name="connsiteY4" fmla="*/ 0 h 2046991"/>
              <a:gd name="connsiteX0" fmla="*/ 0 w 3620125"/>
              <a:gd name="connsiteY0" fmla="*/ 2031169 h 2031169"/>
              <a:gd name="connsiteX1" fmla="*/ 514662 w 3620125"/>
              <a:gd name="connsiteY1" fmla="*/ 1961214 h 2031169"/>
              <a:gd name="connsiteX2" fmla="*/ 1506512 w 3620125"/>
              <a:gd name="connsiteY2" fmla="*/ 1693889 h 2031169"/>
              <a:gd name="connsiteX3" fmla="*/ 2675745 w 3620125"/>
              <a:gd name="connsiteY3" fmla="*/ 1056807 h 2031169"/>
              <a:gd name="connsiteX4" fmla="*/ 3620125 w 3620125"/>
              <a:gd name="connsiteY4" fmla="*/ 0 h 2031169"/>
              <a:gd name="connsiteX0" fmla="*/ 0 w 3620125"/>
              <a:gd name="connsiteY0" fmla="*/ 2031169 h 2031169"/>
              <a:gd name="connsiteX1" fmla="*/ 514662 w 3620125"/>
              <a:gd name="connsiteY1" fmla="*/ 1961214 h 2031169"/>
              <a:gd name="connsiteX2" fmla="*/ 1506512 w 3620125"/>
              <a:gd name="connsiteY2" fmla="*/ 1693889 h 2031169"/>
              <a:gd name="connsiteX3" fmla="*/ 2833142 w 3620125"/>
              <a:gd name="connsiteY3" fmla="*/ 914400 h 2031169"/>
              <a:gd name="connsiteX4" fmla="*/ 3620125 w 3620125"/>
              <a:gd name="connsiteY4" fmla="*/ 0 h 2031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0125" h="2031169">
                <a:moveTo>
                  <a:pt x="0" y="2031169"/>
                </a:moveTo>
                <a:lnTo>
                  <a:pt x="514662" y="1961214"/>
                </a:lnTo>
                <a:cubicBezTo>
                  <a:pt x="713282" y="1913745"/>
                  <a:pt x="1120099" y="1868358"/>
                  <a:pt x="1506512" y="1693889"/>
                </a:cubicBezTo>
                <a:cubicBezTo>
                  <a:pt x="1892925" y="1519420"/>
                  <a:pt x="2480873" y="1196715"/>
                  <a:pt x="2833142" y="914400"/>
                </a:cubicBezTo>
                <a:cubicBezTo>
                  <a:pt x="3185411" y="632085"/>
                  <a:pt x="3415259" y="437837"/>
                  <a:pt x="3620125" y="0"/>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Freeform 20"/>
          <p:cNvSpPr/>
          <p:nvPr/>
        </p:nvSpPr>
        <p:spPr>
          <a:xfrm>
            <a:off x="1597242" y="3537628"/>
            <a:ext cx="3560163" cy="2068644"/>
          </a:xfrm>
          <a:custGeom>
            <a:avLst/>
            <a:gdLst>
              <a:gd name="connsiteX0" fmla="*/ 0 w 3455233"/>
              <a:gd name="connsiteY0" fmla="*/ 2226040 h 2226040"/>
              <a:gd name="connsiteX1" fmla="*/ 1191718 w 3455233"/>
              <a:gd name="connsiteY1" fmla="*/ 1941226 h 2226040"/>
              <a:gd name="connsiteX2" fmla="*/ 2668249 w 3455233"/>
              <a:gd name="connsiteY2" fmla="*/ 1199213 h 2226040"/>
              <a:gd name="connsiteX3" fmla="*/ 3455233 w 3455233"/>
              <a:gd name="connsiteY3" fmla="*/ 0 h 2226040"/>
              <a:gd name="connsiteX0" fmla="*/ 0 w 3455233"/>
              <a:gd name="connsiteY0" fmla="*/ 2226040 h 2226040"/>
              <a:gd name="connsiteX1" fmla="*/ 1191718 w 3455233"/>
              <a:gd name="connsiteY1" fmla="*/ 1941226 h 2226040"/>
              <a:gd name="connsiteX2" fmla="*/ 2578308 w 3455233"/>
              <a:gd name="connsiteY2" fmla="*/ 1101777 h 2226040"/>
              <a:gd name="connsiteX3" fmla="*/ 3455233 w 3455233"/>
              <a:gd name="connsiteY3" fmla="*/ 0 h 2226040"/>
              <a:gd name="connsiteX0" fmla="*/ 0 w 3522688"/>
              <a:gd name="connsiteY0" fmla="*/ 2181070 h 2181070"/>
              <a:gd name="connsiteX1" fmla="*/ 1191718 w 3522688"/>
              <a:gd name="connsiteY1" fmla="*/ 1896256 h 2181070"/>
              <a:gd name="connsiteX2" fmla="*/ 2578308 w 3522688"/>
              <a:gd name="connsiteY2" fmla="*/ 1056807 h 2181070"/>
              <a:gd name="connsiteX3" fmla="*/ 3522688 w 3522688"/>
              <a:gd name="connsiteY3" fmla="*/ 0 h 2181070"/>
              <a:gd name="connsiteX0" fmla="*/ 0 w 3522688"/>
              <a:gd name="connsiteY0" fmla="*/ 2181070 h 2181070"/>
              <a:gd name="connsiteX1" fmla="*/ 417225 w 3522688"/>
              <a:gd name="connsiteY1" fmla="*/ 1961214 h 2181070"/>
              <a:gd name="connsiteX2" fmla="*/ 1191718 w 3522688"/>
              <a:gd name="connsiteY2" fmla="*/ 1896256 h 2181070"/>
              <a:gd name="connsiteX3" fmla="*/ 2578308 w 3522688"/>
              <a:gd name="connsiteY3" fmla="*/ 1056807 h 2181070"/>
              <a:gd name="connsiteX4" fmla="*/ 3522688 w 3522688"/>
              <a:gd name="connsiteY4" fmla="*/ 0 h 2181070"/>
              <a:gd name="connsiteX0" fmla="*/ 0 w 3620125"/>
              <a:gd name="connsiteY0" fmla="*/ 2031169 h 2046991"/>
              <a:gd name="connsiteX1" fmla="*/ 514662 w 3620125"/>
              <a:gd name="connsiteY1" fmla="*/ 1961214 h 2046991"/>
              <a:gd name="connsiteX2" fmla="*/ 1289155 w 3620125"/>
              <a:gd name="connsiteY2" fmla="*/ 1896256 h 2046991"/>
              <a:gd name="connsiteX3" fmla="*/ 2675745 w 3620125"/>
              <a:gd name="connsiteY3" fmla="*/ 1056807 h 2046991"/>
              <a:gd name="connsiteX4" fmla="*/ 3620125 w 3620125"/>
              <a:gd name="connsiteY4" fmla="*/ 0 h 2046991"/>
              <a:gd name="connsiteX0" fmla="*/ 0 w 3620125"/>
              <a:gd name="connsiteY0" fmla="*/ 2031169 h 2031169"/>
              <a:gd name="connsiteX1" fmla="*/ 514662 w 3620125"/>
              <a:gd name="connsiteY1" fmla="*/ 1961214 h 2031169"/>
              <a:gd name="connsiteX2" fmla="*/ 1506512 w 3620125"/>
              <a:gd name="connsiteY2" fmla="*/ 1693889 h 2031169"/>
              <a:gd name="connsiteX3" fmla="*/ 2675745 w 3620125"/>
              <a:gd name="connsiteY3" fmla="*/ 1056807 h 2031169"/>
              <a:gd name="connsiteX4" fmla="*/ 3620125 w 3620125"/>
              <a:gd name="connsiteY4" fmla="*/ 0 h 2031169"/>
              <a:gd name="connsiteX0" fmla="*/ 0 w 3620125"/>
              <a:gd name="connsiteY0" fmla="*/ 2031169 h 2031169"/>
              <a:gd name="connsiteX1" fmla="*/ 514662 w 3620125"/>
              <a:gd name="connsiteY1" fmla="*/ 1961214 h 2031169"/>
              <a:gd name="connsiteX2" fmla="*/ 1506512 w 3620125"/>
              <a:gd name="connsiteY2" fmla="*/ 1693889 h 2031169"/>
              <a:gd name="connsiteX3" fmla="*/ 2833142 w 3620125"/>
              <a:gd name="connsiteY3" fmla="*/ 914400 h 2031169"/>
              <a:gd name="connsiteX4" fmla="*/ 3620125 w 3620125"/>
              <a:gd name="connsiteY4" fmla="*/ 0 h 2031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0125" h="2031169">
                <a:moveTo>
                  <a:pt x="0" y="2031169"/>
                </a:moveTo>
                <a:lnTo>
                  <a:pt x="514662" y="1961214"/>
                </a:lnTo>
                <a:cubicBezTo>
                  <a:pt x="713282" y="1913745"/>
                  <a:pt x="1120099" y="1868358"/>
                  <a:pt x="1506512" y="1693889"/>
                </a:cubicBezTo>
                <a:cubicBezTo>
                  <a:pt x="1892925" y="1519420"/>
                  <a:pt x="2480873" y="1196715"/>
                  <a:pt x="2833142" y="914400"/>
                </a:cubicBezTo>
                <a:cubicBezTo>
                  <a:pt x="3185411" y="632085"/>
                  <a:pt x="3415259" y="437837"/>
                  <a:pt x="3620125" y="0"/>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Freeform 21"/>
          <p:cNvSpPr/>
          <p:nvPr/>
        </p:nvSpPr>
        <p:spPr>
          <a:xfrm>
            <a:off x="1507300" y="3605086"/>
            <a:ext cx="3695077" cy="2023671"/>
          </a:xfrm>
          <a:custGeom>
            <a:avLst/>
            <a:gdLst>
              <a:gd name="connsiteX0" fmla="*/ 0 w 3455233"/>
              <a:gd name="connsiteY0" fmla="*/ 2226040 h 2226040"/>
              <a:gd name="connsiteX1" fmla="*/ 1191718 w 3455233"/>
              <a:gd name="connsiteY1" fmla="*/ 1941226 h 2226040"/>
              <a:gd name="connsiteX2" fmla="*/ 2668249 w 3455233"/>
              <a:gd name="connsiteY2" fmla="*/ 1199213 h 2226040"/>
              <a:gd name="connsiteX3" fmla="*/ 3455233 w 3455233"/>
              <a:gd name="connsiteY3" fmla="*/ 0 h 2226040"/>
              <a:gd name="connsiteX0" fmla="*/ 0 w 3455233"/>
              <a:gd name="connsiteY0" fmla="*/ 2226040 h 2226040"/>
              <a:gd name="connsiteX1" fmla="*/ 1191718 w 3455233"/>
              <a:gd name="connsiteY1" fmla="*/ 1941226 h 2226040"/>
              <a:gd name="connsiteX2" fmla="*/ 2578308 w 3455233"/>
              <a:gd name="connsiteY2" fmla="*/ 1101777 h 2226040"/>
              <a:gd name="connsiteX3" fmla="*/ 3455233 w 3455233"/>
              <a:gd name="connsiteY3" fmla="*/ 0 h 2226040"/>
              <a:gd name="connsiteX0" fmla="*/ 0 w 3522688"/>
              <a:gd name="connsiteY0" fmla="*/ 2181070 h 2181070"/>
              <a:gd name="connsiteX1" fmla="*/ 1191718 w 3522688"/>
              <a:gd name="connsiteY1" fmla="*/ 1896256 h 2181070"/>
              <a:gd name="connsiteX2" fmla="*/ 2578308 w 3522688"/>
              <a:gd name="connsiteY2" fmla="*/ 1056807 h 2181070"/>
              <a:gd name="connsiteX3" fmla="*/ 3522688 w 3522688"/>
              <a:gd name="connsiteY3" fmla="*/ 0 h 2181070"/>
              <a:gd name="connsiteX0" fmla="*/ 0 w 3522688"/>
              <a:gd name="connsiteY0" fmla="*/ 2181070 h 2181070"/>
              <a:gd name="connsiteX1" fmla="*/ 417225 w 3522688"/>
              <a:gd name="connsiteY1" fmla="*/ 1961214 h 2181070"/>
              <a:gd name="connsiteX2" fmla="*/ 1191718 w 3522688"/>
              <a:gd name="connsiteY2" fmla="*/ 1896256 h 2181070"/>
              <a:gd name="connsiteX3" fmla="*/ 2578308 w 3522688"/>
              <a:gd name="connsiteY3" fmla="*/ 1056807 h 2181070"/>
              <a:gd name="connsiteX4" fmla="*/ 3522688 w 3522688"/>
              <a:gd name="connsiteY4" fmla="*/ 0 h 2181070"/>
              <a:gd name="connsiteX0" fmla="*/ 0 w 3620125"/>
              <a:gd name="connsiteY0" fmla="*/ 2031169 h 2046991"/>
              <a:gd name="connsiteX1" fmla="*/ 514662 w 3620125"/>
              <a:gd name="connsiteY1" fmla="*/ 1961214 h 2046991"/>
              <a:gd name="connsiteX2" fmla="*/ 1289155 w 3620125"/>
              <a:gd name="connsiteY2" fmla="*/ 1896256 h 2046991"/>
              <a:gd name="connsiteX3" fmla="*/ 2675745 w 3620125"/>
              <a:gd name="connsiteY3" fmla="*/ 1056807 h 2046991"/>
              <a:gd name="connsiteX4" fmla="*/ 3620125 w 3620125"/>
              <a:gd name="connsiteY4" fmla="*/ 0 h 2046991"/>
              <a:gd name="connsiteX0" fmla="*/ 0 w 3620125"/>
              <a:gd name="connsiteY0" fmla="*/ 2031169 h 2031169"/>
              <a:gd name="connsiteX1" fmla="*/ 514662 w 3620125"/>
              <a:gd name="connsiteY1" fmla="*/ 1961214 h 2031169"/>
              <a:gd name="connsiteX2" fmla="*/ 1506512 w 3620125"/>
              <a:gd name="connsiteY2" fmla="*/ 1693889 h 2031169"/>
              <a:gd name="connsiteX3" fmla="*/ 2675745 w 3620125"/>
              <a:gd name="connsiteY3" fmla="*/ 1056807 h 2031169"/>
              <a:gd name="connsiteX4" fmla="*/ 3620125 w 3620125"/>
              <a:gd name="connsiteY4" fmla="*/ 0 h 2031169"/>
              <a:gd name="connsiteX0" fmla="*/ 0 w 3620125"/>
              <a:gd name="connsiteY0" fmla="*/ 2031169 h 2031169"/>
              <a:gd name="connsiteX1" fmla="*/ 514662 w 3620125"/>
              <a:gd name="connsiteY1" fmla="*/ 1961214 h 2031169"/>
              <a:gd name="connsiteX2" fmla="*/ 1506512 w 3620125"/>
              <a:gd name="connsiteY2" fmla="*/ 1693889 h 2031169"/>
              <a:gd name="connsiteX3" fmla="*/ 2833142 w 3620125"/>
              <a:gd name="connsiteY3" fmla="*/ 914400 h 2031169"/>
              <a:gd name="connsiteX4" fmla="*/ 3620125 w 3620125"/>
              <a:gd name="connsiteY4" fmla="*/ 0 h 2031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0125" h="2031169">
                <a:moveTo>
                  <a:pt x="0" y="2031169"/>
                </a:moveTo>
                <a:lnTo>
                  <a:pt x="514662" y="1961214"/>
                </a:lnTo>
                <a:cubicBezTo>
                  <a:pt x="713282" y="1913745"/>
                  <a:pt x="1120099" y="1868358"/>
                  <a:pt x="1506512" y="1693889"/>
                </a:cubicBezTo>
                <a:cubicBezTo>
                  <a:pt x="1892925" y="1519420"/>
                  <a:pt x="2480873" y="1196715"/>
                  <a:pt x="2833142" y="914400"/>
                </a:cubicBezTo>
                <a:cubicBezTo>
                  <a:pt x="3185411" y="632085"/>
                  <a:pt x="3415259" y="437837"/>
                  <a:pt x="3620125" y="0"/>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Freeform 22"/>
          <p:cNvSpPr/>
          <p:nvPr/>
        </p:nvSpPr>
        <p:spPr>
          <a:xfrm>
            <a:off x="1552271" y="3665046"/>
            <a:ext cx="3702570" cy="1963711"/>
          </a:xfrm>
          <a:custGeom>
            <a:avLst/>
            <a:gdLst>
              <a:gd name="connsiteX0" fmla="*/ 0 w 3455233"/>
              <a:gd name="connsiteY0" fmla="*/ 2226040 h 2226040"/>
              <a:gd name="connsiteX1" fmla="*/ 1191718 w 3455233"/>
              <a:gd name="connsiteY1" fmla="*/ 1941226 h 2226040"/>
              <a:gd name="connsiteX2" fmla="*/ 2668249 w 3455233"/>
              <a:gd name="connsiteY2" fmla="*/ 1199213 h 2226040"/>
              <a:gd name="connsiteX3" fmla="*/ 3455233 w 3455233"/>
              <a:gd name="connsiteY3" fmla="*/ 0 h 2226040"/>
              <a:gd name="connsiteX0" fmla="*/ 0 w 3455233"/>
              <a:gd name="connsiteY0" fmla="*/ 2226040 h 2226040"/>
              <a:gd name="connsiteX1" fmla="*/ 1191718 w 3455233"/>
              <a:gd name="connsiteY1" fmla="*/ 1941226 h 2226040"/>
              <a:gd name="connsiteX2" fmla="*/ 2578308 w 3455233"/>
              <a:gd name="connsiteY2" fmla="*/ 1101777 h 2226040"/>
              <a:gd name="connsiteX3" fmla="*/ 3455233 w 3455233"/>
              <a:gd name="connsiteY3" fmla="*/ 0 h 2226040"/>
              <a:gd name="connsiteX0" fmla="*/ 0 w 3522688"/>
              <a:gd name="connsiteY0" fmla="*/ 2181070 h 2181070"/>
              <a:gd name="connsiteX1" fmla="*/ 1191718 w 3522688"/>
              <a:gd name="connsiteY1" fmla="*/ 1896256 h 2181070"/>
              <a:gd name="connsiteX2" fmla="*/ 2578308 w 3522688"/>
              <a:gd name="connsiteY2" fmla="*/ 1056807 h 2181070"/>
              <a:gd name="connsiteX3" fmla="*/ 3522688 w 3522688"/>
              <a:gd name="connsiteY3" fmla="*/ 0 h 2181070"/>
              <a:gd name="connsiteX0" fmla="*/ 0 w 3522688"/>
              <a:gd name="connsiteY0" fmla="*/ 2181070 h 2181070"/>
              <a:gd name="connsiteX1" fmla="*/ 417225 w 3522688"/>
              <a:gd name="connsiteY1" fmla="*/ 1961214 h 2181070"/>
              <a:gd name="connsiteX2" fmla="*/ 1191718 w 3522688"/>
              <a:gd name="connsiteY2" fmla="*/ 1896256 h 2181070"/>
              <a:gd name="connsiteX3" fmla="*/ 2578308 w 3522688"/>
              <a:gd name="connsiteY3" fmla="*/ 1056807 h 2181070"/>
              <a:gd name="connsiteX4" fmla="*/ 3522688 w 3522688"/>
              <a:gd name="connsiteY4" fmla="*/ 0 h 2181070"/>
              <a:gd name="connsiteX0" fmla="*/ 0 w 3620125"/>
              <a:gd name="connsiteY0" fmla="*/ 2031169 h 2046991"/>
              <a:gd name="connsiteX1" fmla="*/ 514662 w 3620125"/>
              <a:gd name="connsiteY1" fmla="*/ 1961214 h 2046991"/>
              <a:gd name="connsiteX2" fmla="*/ 1289155 w 3620125"/>
              <a:gd name="connsiteY2" fmla="*/ 1896256 h 2046991"/>
              <a:gd name="connsiteX3" fmla="*/ 2675745 w 3620125"/>
              <a:gd name="connsiteY3" fmla="*/ 1056807 h 2046991"/>
              <a:gd name="connsiteX4" fmla="*/ 3620125 w 3620125"/>
              <a:gd name="connsiteY4" fmla="*/ 0 h 2046991"/>
              <a:gd name="connsiteX0" fmla="*/ 0 w 3620125"/>
              <a:gd name="connsiteY0" fmla="*/ 2031169 h 2031169"/>
              <a:gd name="connsiteX1" fmla="*/ 514662 w 3620125"/>
              <a:gd name="connsiteY1" fmla="*/ 1961214 h 2031169"/>
              <a:gd name="connsiteX2" fmla="*/ 1506512 w 3620125"/>
              <a:gd name="connsiteY2" fmla="*/ 1693889 h 2031169"/>
              <a:gd name="connsiteX3" fmla="*/ 2675745 w 3620125"/>
              <a:gd name="connsiteY3" fmla="*/ 1056807 h 2031169"/>
              <a:gd name="connsiteX4" fmla="*/ 3620125 w 3620125"/>
              <a:gd name="connsiteY4" fmla="*/ 0 h 2031169"/>
              <a:gd name="connsiteX0" fmla="*/ 0 w 3620125"/>
              <a:gd name="connsiteY0" fmla="*/ 2031169 h 2031169"/>
              <a:gd name="connsiteX1" fmla="*/ 514662 w 3620125"/>
              <a:gd name="connsiteY1" fmla="*/ 1961214 h 2031169"/>
              <a:gd name="connsiteX2" fmla="*/ 1506512 w 3620125"/>
              <a:gd name="connsiteY2" fmla="*/ 1693889 h 2031169"/>
              <a:gd name="connsiteX3" fmla="*/ 2833142 w 3620125"/>
              <a:gd name="connsiteY3" fmla="*/ 914400 h 2031169"/>
              <a:gd name="connsiteX4" fmla="*/ 3620125 w 3620125"/>
              <a:gd name="connsiteY4" fmla="*/ 0 h 2031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0125" h="2031169">
                <a:moveTo>
                  <a:pt x="0" y="2031169"/>
                </a:moveTo>
                <a:lnTo>
                  <a:pt x="514662" y="1961214"/>
                </a:lnTo>
                <a:cubicBezTo>
                  <a:pt x="713282" y="1913745"/>
                  <a:pt x="1120099" y="1868358"/>
                  <a:pt x="1506512" y="1693889"/>
                </a:cubicBezTo>
                <a:cubicBezTo>
                  <a:pt x="1892925" y="1519420"/>
                  <a:pt x="2480873" y="1196715"/>
                  <a:pt x="2833142" y="914400"/>
                </a:cubicBezTo>
                <a:cubicBezTo>
                  <a:pt x="3185411" y="632085"/>
                  <a:pt x="3415259" y="437837"/>
                  <a:pt x="3620125" y="0"/>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Freeform 23"/>
          <p:cNvSpPr/>
          <p:nvPr/>
        </p:nvSpPr>
        <p:spPr>
          <a:xfrm>
            <a:off x="1567261" y="3590094"/>
            <a:ext cx="3597640" cy="2053652"/>
          </a:xfrm>
          <a:custGeom>
            <a:avLst/>
            <a:gdLst>
              <a:gd name="connsiteX0" fmla="*/ 0 w 3620125"/>
              <a:gd name="connsiteY0" fmla="*/ 2031167 h 2031167"/>
              <a:gd name="connsiteX1" fmla="*/ 3612629 w 3620125"/>
              <a:gd name="connsiteY1" fmla="*/ 2023672 h 2031167"/>
              <a:gd name="connsiteX2" fmla="*/ 3620125 w 3620125"/>
              <a:gd name="connsiteY2" fmla="*/ 0 h 2031167"/>
              <a:gd name="connsiteX3" fmla="*/ 3447738 w 3620125"/>
              <a:gd name="connsiteY3" fmla="*/ 329783 h 2031167"/>
              <a:gd name="connsiteX4" fmla="*/ 3087974 w 3620125"/>
              <a:gd name="connsiteY4" fmla="*/ 727023 h 2031167"/>
              <a:gd name="connsiteX5" fmla="*/ 2510852 w 3620125"/>
              <a:gd name="connsiteY5" fmla="*/ 1146747 h 2031167"/>
              <a:gd name="connsiteX6" fmla="*/ 1836295 w 3620125"/>
              <a:gd name="connsiteY6" fmla="*/ 1536491 h 2031167"/>
              <a:gd name="connsiteX7" fmla="*/ 1409075 w 3620125"/>
              <a:gd name="connsiteY7" fmla="*/ 1738859 h 2031167"/>
              <a:gd name="connsiteX8" fmla="*/ 1221698 w 3620125"/>
              <a:gd name="connsiteY8" fmla="*/ 1806314 h 2031167"/>
              <a:gd name="connsiteX9" fmla="*/ 712033 w 3620125"/>
              <a:gd name="connsiteY9" fmla="*/ 1918741 h 2031167"/>
              <a:gd name="connsiteX10" fmla="*/ 427220 w 3620125"/>
              <a:gd name="connsiteY10" fmla="*/ 1986196 h 2031167"/>
              <a:gd name="connsiteX11" fmla="*/ 104931 w 3620125"/>
              <a:gd name="connsiteY11" fmla="*/ 2023672 h 2031167"/>
              <a:gd name="connsiteX0" fmla="*/ 0 w 3597640"/>
              <a:gd name="connsiteY0" fmla="*/ 2053652 h 2053652"/>
              <a:gd name="connsiteX1" fmla="*/ 3590144 w 3597640"/>
              <a:gd name="connsiteY1" fmla="*/ 2023672 h 2053652"/>
              <a:gd name="connsiteX2" fmla="*/ 3597640 w 3597640"/>
              <a:gd name="connsiteY2" fmla="*/ 0 h 2053652"/>
              <a:gd name="connsiteX3" fmla="*/ 3425253 w 3597640"/>
              <a:gd name="connsiteY3" fmla="*/ 329783 h 2053652"/>
              <a:gd name="connsiteX4" fmla="*/ 3065489 w 3597640"/>
              <a:gd name="connsiteY4" fmla="*/ 727023 h 2053652"/>
              <a:gd name="connsiteX5" fmla="*/ 2488367 w 3597640"/>
              <a:gd name="connsiteY5" fmla="*/ 1146747 h 2053652"/>
              <a:gd name="connsiteX6" fmla="*/ 1813810 w 3597640"/>
              <a:gd name="connsiteY6" fmla="*/ 1536491 h 2053652"/>
              <a:gd name="connsiteX7" fmla="*/ 1386590 w 3597640"/>
              <a:gd name="connsiteY7" fmla="*/ 1738859 h 2053652"/>
              <a:gd name="connsiteX8" fmla="*/ 1199213 w 3597640"/>
              <a:gd name="connsiteY8" fmla="*/ 1806314 h 2053652"/>
              <a:gd name="connsiteX9" fmla="*/ 689548 w 3597640"/>
              <a:gd name="connsiteY9" fmla="*/ 1918741 h 2053652"/>
              <a:gd name="connsiteX10" fmla="*/ 404735 w 3597640"/>
              <a:gd name="connsiteY10" fmla="*/ 1986196 h 2053652"/>
              <a:gd name="connsiteX11" fmla="*/ 82446 w 3597640"/>
              <a:gd name="connsiteY11" fmla="*/ 2023672 h 2053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97640" h="2053652">
                <a:moveTo>
                  <a:pt x="0" y="2053652"/>
                </a:moveTo>
                <a:lnTo>
                  <a:pt x="3590144" y="2023672"/>
                </a:lnTo>
                <a:cubicBezTo>
                  <a:pt x="3592643" y="1349115"/>
                  <a:pt x="3595141" y="674557"/>
                  <a:pt x="3597640" y="0"/>
                </a:cubicBezTo>
                <a:lnTo>
                  <a:pt x="3425253" y="329783"/>
                </a:lnTo>
                <a:lnTo>
                  <a:pt x="3065489" y="727023"/>
                </a:lnTo>
                <a:lnTo>
                  <a:pt x="2488367" y="1146747"/>
                </a:lnTo>
                <a:lnTo>
                  <a:pt x="1813810" y="1536491"/>
                </a:lnTo>
                <a:lnTo>
                  <a:pt x="1386590" y="1738859"/>
                </a:lnTo>
                <a:lnTo>
                  <a:pt x="1199213" y="1806314"/>
                </a:lnTo>
                <a:lnTo>
                  <a:pt x="689548" y="1918741"/>
                </a:lnTo>
                <a:lnTo>
                  <a:pt x="404735" y="1986196"/>
                </a:lnTo>
                <a:lnTo>
                  <a:pt x="82446" y="2023672"/>
                </a:lnTo>
              </a:path>
            </a:pathLst>
          </a:custGeom>
          <a:solidFill>
            <a:schemeClr val="accent1">
              <a:lumMod val="75000"/>
              <a:alpha val="27000"/>
            </a:schemeClr>
          </a:solidFill>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TextBox 27"/>
          <p:cNvSpPr txBox="1"/>
          <p:nvPr/>
        </p:nvSpPr>
        <p:spPr>
          <a:xfrm flipH="1">
            <a:off x="5728217" y="1343574"/>
            <a:ext cx="847553" cy="769441"/>
          </a:xfrm>
          <a:prstGeom prst="rect">
            <a:avLst/>
          </a:prstGeom>
          <a:noFill/>
        </p:spPr>
        <p:txBody>
          <a:bodyPr wrap="square" rtlCol="0">
            <a:spAutoFit/>
          </a:bodyPr>
          <a:lstStyle/>
          <a:p>
            <a:r>
              <a:rPr lang="en-US" sz="4400" dirty="0">
                <a:solidFill>
                  <a:srgbClr val="FF0000"/>
                </a:solidFill>
              </a:rPr>
              <a:t>.</a:t>
            </a:r>
          </a:p>
        </p:txBody>
      </p:sp>
      <p:grpSp>
        <p:nvGrpSpPr>
          <p:cNvPr id="32" name="Group 31"/>
          <p:cNvGrpSpPr/>
          <p:nvPr/>
        </p:nvGrpSpPr>
        <p:grpSpPr>
          <a:xfrm>
            <a:off x="5801984" y="1319084"/>
            <a:ext cx="2818148" cy="1829605"/>
            <a:chOff x="4961745" y="-322290"/>
            <a:chExt cx="4014778" cy="4469991"/>
          </a:xfrm>
        </p:grpSpPr>
        <p:cxnSp>
          <p:nvCxnSpPr>
            <p:cNvPr id="29" name="Straight Connector 28"/>
            <p:cNvCxnSpPr/>
            <p:nvPr/>
          </p:nvCxnSpPr>
          <p:spPr>
            <a:xfrm rot="5400000">
              <a:off x="3275351" y="1364104"/>
              <a:ext cx="3372787"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0800000" flipV="1">
              <a:off x="4986728" y="3013024"/>
              <a:ext cx="3445238" cy="3247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5299023" y="3245369"/>
              <a:ext cx="3677500" cy="902332"/>
            </a:xfrm>
            <a:prstGeom prst="rect">
              <a:avLst/>
            </a:prstGeom>
            <a:noFill/>
          </p:spPr>
          <p:txBody>
            <a:bodyPr wrap="square" rtlCol="0">
              <a:spAutoFit/>
            </a:bodyPr>
            <a:lstStyle/>
            <a:p>
              <a:r>
                <a:rPr lang="en-US" dirty="0"/>
                <a:t>Number of realizations</a:t>
              </a:r>
            </a:p>
          </p:txBody>
        </p:sp>
      </p:grpSp>
      <p:sp>
        <p:nvSpPr>
          <p:cNvPr id="33" name="TextBox 32"/>
          <p:cNvSpPr txBox="1"/>
          <p:nvPr/>
        </p:nvSpPr>
        <p:spPr>
          <a:xfrm>
            <a:off x="3750950" y="1394036"/>
            <a:ext cx="1961092" cy="923330"/>
          </a:xfrm>
          <a:prstGeom prst="rect">
            <a:avLst/>
          </a:prstGeom>
          <a:noFill/>
        </p:spPr>
        <p:txBody>
          <a:bodyPr wrap="square" rtlCol="0">
            <a:spAutoFit/>
          </a:bodyPr>
          <a:lstStyle/>
          <a:p>
            <a:r>
              <a:rPr lang="en-US" dirty="0"/>
              <a:t>Average of the Realization EADs</a:t>
            </a:r>
          </a:p>
        </p:txBody>
      </p:sp>
      <p:cxnSp>
        <p:nvCxnSpPr>
          <p:cNvPr id="35" name="Straight Connector 34"/>
          <p:cNvCxnSpPr/>
          <p:nvPr/>
        </p:nvCxnSpPr>
        <p:spPr>
          <a:xfrm rot="16200000" flipH="1">
            <a:off x="5859225" y="1955136"/>
            <a:ext cx="341027" cy="2306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flipH="1" flipV="1">
            <a:off x="6017939" y="1856959"/>
            <a:ext cx="498425" cy="24713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16200000" flipH="1">
            <a:off x="6342511" y="1800654"/>
            <a:ext cx="341027" cy="2306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6628354" y="2083997"/>
            <a:ext cx="307545" cy="8453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6903758" y="1978652"/>
            <a:ext cx="224856" cy="17988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7103660" y="1941343"/>
            <a:ext cx="180717" cy="20869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flipH="1" flipV="1">
            <a:off x="7337803" y="1988425"/>
            <a:ext cx="107847" cy="17574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7458395" y="2008633"/>
            <a:ext cx="136530" cy="8369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flipV="1">
            <a:off x="7585813" y="2039861"/>
            <a:ext cx="157397" cy="6620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5629595" y="3605085"/>
            <a:ext cx="1341620" cy="646331"/>
          </a:xfrm>
          <a:prstGeom prst="rect">
            <a:avLst/>
          </a:prstGeom>
          <a:noFill/>
        </p:spPr>
        <p:txBody>
          <a:bodyPr wrap="square" rtlCol="0">
            <a:spAutoFit/>
          </a:bodyPr>
          <a:lstStyle/>
          <a:p>
            <a:r>
              <a:rPr lang="en-US" dirty="0"/>
              <a:t>1</a:t>
            </a:r>
            <a:r>
              <a:rPr lang="en-US" baseline="30000" dirty="0"/>
              <a:t>st</a:t>
            </a:r>
            <a:r>
              <a:rPr lang="en-US" dirty="0"/>
              <a:t> Realization</a:t>
            </a:r>
          </a:p>
        </p:txBody>
      </p:sp>
      <p:sp>
        <p:nvSpPr>
          <p:cNvPr id="60" name="TextBox 59"/>
          <p:cNvSpPr txBox="1"/>
          <p:nvPr/>
        </p:nvSpPr>
        <p:spPr>
          <a:xfrm>
            <a:off x="5742020" y="4541970"/>
            <a:ext cx="2750697" cy="646331"/>
          </a:xfrm>
          <a:prstGeom prst="rect">
            <a:avLst/>
          </a:prstGeom>
          <a:noFill/>
        </p:spPr>
        <p:txBody>
          <a:bodyPr wrap="square" rtlCol="0">
            <a:spAutoFit/>
          </a:bodyPr>
          <a:lstStyle/>
          <a:p>
            <a:r>
              <a:rPr lang="en-US" dirty="0"/>
              <a:t>Integration of the curve</a:t>
            </a:r>
          </a:p>
          <a:p>
            <a:r>
              <a:rPr lang="en-US" dirty="0"/>
              <a:t> = Realization EAD</a:t>
            </a:r>
            <a:r>
              <a:rPr lang="en-US" sz="1000" dirty="0"/>
              <a:t>1</a:t>
            </a:r>
            <a:endParaRPr lang="en-US" dirty="0"/>
          </a:p>
        </p:txBody>
      </p:sp>
      <p:cxnSp>
        <p:nvCxnSpPr>
          <p:cNvPr id="62" name="Straight Arrow Connector 61"/>
          <p:cNvCxnSpPr/>
          <p:nvPr/>
        </p:nvCxnSpPr>
        <p:spPr>
          <a:xfrm rot="10800000" flipV="1">
            <a:off x="4842611" y="4871753"/>
            <a:ext cx="734518" cy="14990"/>
          </a:xfrm>
          <a:prstGeom prst="straightConnector1">
            <a:avLst/>
          </a:prstGeom>
          <a:ln w="1905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rot="5400000" flipH="1" flipV="1">
            <a:off x="4257995" y="3245323"/>
            <a:ext cx="2915589" cy="307299"/>
          </a:xfrm>
          <a:prstGeom prst="straightConnector1">
            <a:avLst/>
          </a:prstGeom>
          <a:ln w="1905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8147944" y="1858730"/>
            <a:ext cx="809469" cy="369332"/>
          </a:xfrm>
          <a:prstGeom prst="rect">
            <a:avLst/>
          </a:prstGeom>
          <a:noFill/>
        </p:spPr>
        <p:txBody>
          <a:bodyPr wrap="square" rtlCol="0">
            <a:spAutoFit/>
          </a:bodyPr>
          <a:lstStyle/>
          <a:p>
            <a:r>
              <a:rPr lang="en-US" dirty="0"/>
              <a:t>EAD</a:t>
            </a:r>
          </a:p>
        </p:txBody>
      </p:sp>
      <p:cxnSp>
        <p:nvCxnSpPr>
          <p:cNvPr id="72" name="Straight Connector 71"/>
          <p:cNvCxnSpPr/>
          <p:nvPr/>
        </p:nvCxnSpPr>
        <p:spPr>
          <a:xfrm flipV="1">
            <a:off x="7795675" y="2031118"/>
            <a:ext cx="434715" cy="74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4992513" y="5636251"/>
            <a:ext cx="622092" cy="369332"/>
          </a:xfrm>
          <a:prstGeom prst="rect">
            <a:avLst/>
          </a:prstGeom>
          <a:noFill/>
        </p:spPr>
        <p:txBody>
          <a:bodyPr wrap="square" rtlCol="0">
            <a:spAutoFit/>
          </a:bodyPr>
          <a:lstStyle/>
          <a:p>
            <a:r>
              <a:rPr lang="en-US" dirty="0"/>
              <a:t>0</a:t>
            </a:r>
          </a:p>
        </p:txBody>
      </p:sp>
      <p:sp>
        <p:nvSpPr>
          <p:cNvPr id="77" name="TextBox 76"/>
          <p:cNvSpPr txBox="1"/>
          <p:nvPr/>
        </p:nvSpPr>
        <p:spPr>
          <a:xfrm>
            <a:off x="1262460" y="5638750"/>
            <a:ext cx="622092" cy="369332"/>
          </a:xfrm>
          <a:prstGeom prst="rect">
            <a:avLst/>
          </a:prstGeom>
          <a:noFill/>
        </p:spPr>
        <p:txBody>
          <a:bodyPr wrap="square" rtlCol="0">
            <a:spAutoFit/>
          </a:bodyPr>
          <a:lstStyle/>
          <a:p>
            <a:r>
              <a:rPr lang="en-US" dirty="0"/>
              <a:t>1</a:t>
            </a:r>
          </a:p>
        </p:txBody>
      </p:sp>
      <p:sp>
        <p:nvSpPr>
          <p:cNvPr id="78" name="TextBox 77"/>
          <p:cNvSpPr txBox="1"/>
          <p:nvPr/>
        </p:nvSpPr>
        <p:spPr>
          <a:xfrm>
            <a:off x="8320083" y="1725193"/>
            <a:ext cx="525153" cy="369332"/>
          </a:xfrm>
          <a:prstGeom prst="rect">
            <a:avLst/>
          </a:prstGeom>
          <a:noFill/>
        </p:spPr>
        <p:txBody>
          <a:bodyPr wrap="square" rtlCol="0">
            <a:spAutoFit/>
          </a:bodyPr>
          <a:lstStyle/>
          <a:p>
            <a:r>
              <a:rPr lang="en-US" dirty="0"/>
              <a:t>^</a:t>
            </a:r>
          </a:p>
        </p:txBody>
      </p:sp>
      <p:sp>
        <p:nvSpPr>
          <p:cNvPr id="43" name="TextBox 42"/>
          <p:cNvSpPr txBox="1"/>
          <p:nvPr/>
        </p:nvSpPr>
        <p:spPr>
          <a:xfrm>
            <a:off x="6041825" y="1131707"/>
            <a:ext cx="2091128" cy="369332"/>
          </a:xfrm>
          <a:prstGeom prst="rect">
            <a:avLst/>
          </a:prstGeom>
          <a:noFill/>
        </p:spPr>
        <p:txBody>
          <a:bodyPr wrap="square" rtlCol="0">
            <a:spAutoFit/>
          </a:bodyPr>
          <a:lstStyle/>
          <a:p>
            <a:r>
              <a:rPr lang="en-US" dirty="0"/>
              <a:t>Running Average</a:t>
            </a:r>
          </a:p>
        </p:txBody>
      </p:sp>
      <p:sp>
        <p:nvSpPr>
          <p:cNvPr id="106" name="Title 1">
            <a:extLst>
              <a:ext uri="{FF2B5EF4-FFF2-40B4-BE49-F238E27FC236}">
                <a16:creationId xmlns:a16="http://schemas.microsoft.com/office/drawing/2014/main" id="{2A209246-EDF4-4F55-A08A-CC7330422058}"/>
              </a:ext>
            </a:extLst>
          </p:cNvPr>
          <p:cNvSpPr>
            <a:spLocks noGrp="1"/>
          </p:cNvSpPr>
          <p:nvPr>
            <p:ph type="title"/>
          </p:nvPr>
        </p:nvSpPr>
        <p:spPr>
          <a:xfrm>
            <a:off x="825915" y="128981"/>
            <a:ext cx="10731675" cy="785419"/>
          </a:xfrm>
          <a:ln>
            <a:noFill/>
          </a:ln>
        </p:spPr>
        <p:txBody>
          <a:bodyPr/>
          <a:lstStyle/>
          <a:p>
            <a:r>
              <a:rPr lang="en-US" dirty="0"/>
              <a:t>FDA EAD Compute with sampling</a:t>
            </a:r>
          </a:p>
        </p:txBody>
      </p:sp>
      <p:sp>
        <p:nvSpPr>
          <p:cNvPr id="45" name="Slide Number Placeholder 3">
            <a:extLst>
              <a:ext uri="{FF2B5EF4-FFF2-40B4-BE49-F238E27FC236}">
                <a16:creationId xmlns:a16="http://schemas.microsoft.com/office/drawing/2014/main" id="{5B07F9A2-880A-4736-A0B2-F04FB68F7A08}"/>
              </a:ext>
            </a:extLst>
          </p:cNvPr>
          <p:cNvSpPr>
            <a:spLocks noGrp="1"/>
          </p:cNvSpPr>
          <p:nvPr>
            <p:ph type="sldNum" sz="quarter" idx="12"/>
          </p:nvPr>
        </p:nvSpPr>
        <p:spPr>
          <a:xfrm>
            <a:off x="8610600" y="6456892"/>
            <a:ext cx="1990675" cy="264583"/>
          </a:xfrm>
        </p:spPr>
        <p:txBody>
          <a:bodyPr/>
          <a:lstStyle/>
          <a:p>
            <a:fld id="{CEC3DB3D-D9B6-47B4-965E-8F0D616CD27A}" type="slidenum">
              <a:rPr lang="en-US" smtClean="0"/>
              <a:t>12</a:t>
            </a:fld>
            <a:endParaRPr lang="en-US"/>
          </a:p>
        </p:txBody>
      </p:sp>
      <p:grpSp>
        <p:nvGrpSpPr>
          <p:cNvPr id="47" name="Group 46">
            <a:extLst>
              <a:ext uri="{FF2B5EF4-FFF2-40B4-BE49-F238E27FC236}">
                <a16:creationId xmlns:a16="http://schemas.microsoft.com/office/drawing/2014/main" id="{C3B44306-7ED1-48CF-836D-928CE1D35C9B}"/>
              </a:ext>
            </a:extLst>
          </p:cNvPr>
          <p:cNvGrpSpPr/>
          <p:nvPr/>
        </p:nvGrpSpPr>
        <p:grpSpPr>
          <a:xfrm>
            <a:off x="8672597" y="2580256"/>
            <a:ext cx="3214010" cy="2169579"/>
            <a:chOff x="4561332" y="3587687"/>
            <a:chExt cx="4283075" cy="2994025"/>
          </a:xfrm>
        </p:grpSpPr>
        <p:pic>
          <p:nvPicPr>
            <p:cNvPr id="49" name="Picture 48">
              <a:extLst>
                <a:ext uri="{FF2B5EF4-FFF2-40B4-BE49-F238E27FC236}">
                  <a16:creationId xmlns:a16="http://schemas.microsoft.com/office/drawing/2014/main" id="{98D01612-ED61-42CA-AC2F-64780A67895B}"/>
                </a:ext>
              </a:extLst>
            </p:cNvPr>
            <p:cNvPicPr>
              <a:picLocks noChangeAspect="1" noChangeArrowheads="1"/>
            </p:cNvPicPr>
            <p:nvPr/>
          </p:nvPicPr>
          <p:blipFill>
            <a:blip r:embed="rId3" cstate="print"/>
            <a:srcRect/>
            <a:stretch>
              <a:fillRect/>
            </a:stretch>
          </p:blipFill>
          <p:spPr bwMode="auto">
            <a:xfrm>
              <a:off x="4561332" y="3587687"/>
              <a:ext cx="4283075" cy="2994025"/>
            </a:xfrm>
            <a:prstGeom prst="rect">
              <a:avLst/>
            </a:prstGeom>
            <a:noFill/>
            <a:ln w="9525">
              <a:noFill/>
              <a:miter lim="800000"/>
              <a:headEnd/>
              <a:tailEnd/>
            </a:ln>
          </p:spPr>
        </p:pic>
        <p:sp>
          <p:nvSpPr>
            <p:cNvPr id="50" name="TextBox 14">
              <a:extLst>
                <a:ext uri="{FF2B5EF4-FFF2-40B4-BE49-F238E27FC236}">
                  <a16:creationId xmlns:a16="http://schemas.microsoft.com/office/drawing/2014/main" id="{2CDAA2FE-5335-4EEF-BB05-003EFC9C1025}"/>
                </a:ext>
              </a:extLst>
            </p:cNvPr>
            <p:cNvSpPr txBox="1">
              <a:spLocks noChangeArrowheads="1"/>
            </p:cNvSpPr>
            <p:nvPr/>
          </p:nvSpPr>
          <p:spPr bwMode="auto">
            <a:xfrm>
              <a:off x="6296851" y="4383024"/>
              <a:ext cx="2103437" cy="307777"/>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400" dirty="0">
                  <a:solidFill>
                    <a:srgbClr val="CC6600"/>
                  </a:solidFill>
                  <a:latin typeface="+mn-lt"/>
                </a:rPr>
                <a:t>EAD estimates</a:t>
              </a:r>
            </a:p>
          </p:txBody>
        </p:sp>
        <p:grpSp>
          <p:nvGrpSpPr>
            <p:cNvPr id="52" name="Group 51">
              <a:extLst>
                <a:ext uri="{FF2B5EF4-FFF2-40B4-BE49-F238E27FC236}">
                  <a16:creationId xmlns:a16="http://schemas.microsoft.com/office/drawing/2014/main" id="{93D7A15D-D5C6-4C6A-8E65-9FD91E96540F}"/>
                </a:ext>
              </a:extLst>
            </p:cNvPr>
            <p:cNvGrpSpPr/>
            <p:nvPr/>
          </p:nvGrpSpPr>
          <p:grpSpPr>
            <a:xfrm>
              <a:off x="5321325" y="3965929"/>
              <a:ext cx="946484" cy="1652338"/>
              <a:chOff x="5065293" y="4002505"/>
              <a:chExt cx="946484" cy="1652338"/>
            </a:xfrm>
            <a:solidFill>
              <a:srgbClr val="CC6600"/>
            </a:solidFill>
          </p:grpSpPr>
          <p:sp>
            <p:nvSpPr>
              <p:cNvPr id="54" name="Rectangle 53">
                <a:extLst>
                  <a:ext uri="{FF2B5EF4-FFF2-40B4-BE49-F238E27FC236}">
                    <a16:creationId xmlns:a16="http://schemas.microsoft.com/office/drawing/2014/main" id="{92A7AE17-E3CF-41CE-B168-78F607B6DBCA}"/>
                  </a:ext>
                </a:extLst>
              </p:cNvPr>
              <p:cNvSpPr/>
              <p:nvPr/>
            </p:nvSpPr>
            <p:spPr>
              <a:xfrm>
                <a:off x="5346032" y="4002505"/>
                <a:ext cx="104273" cy="164832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55" name="Rectangle 54">
                <a:extLst>
                  <a:ext uri="{FF2B5EF4-FFF2-40B4-BE49-F238E27FC236}">
                    <a16:creationId xmlns:a16="http://schemas.microsoft.com/office/drawing/2014/main" id="{495F2830-3680-4A53-90E1-2950AB039308}"/>
                  </a:ext>
                </a:extLst>
              </p:cNvPr>
              <p:cNvSpPr/>
              <p:nvPr/>
            </p:nvSpPr>
            <p:spPr>
              <a:xfrm>
                <a:off x="5490412" y="4475747"/>
                <a:ext cx="104273" cy="11750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56" name="Rectangle 55">
                <a:extLst>
                  <a:ext uri="{FF2B5EF4-FFF2-40B4-BE49-F238E27FC236}">
                    <a16:creationId xmlns:a16="http://schemas.microsoft.com/office/drawing/2014/main" id="{CC88C066-12B2-4976-81DF-2E19C4464CB3}"/>
                  </a:ext>
                </a:extLst>
              </p:cNvPr>
              <p:cNvSpPr/>
              <p:nvPr/>
            </p:nvSpPr>
            <p:spPr>
              <a:xfrm>
                <a:off x="5630778" y="4900863"/>
                <a:ext cx="104273" cy="74997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57" name="Rectangle 56">
                <a:extLst>
                  <a:ext uri="{FF2B5EF4-FFF2-40B4-BE49-F238E27FC236}">
                    <a16:creationId xmlns:a16="http://schemas.microsoft.com/office/drawing/2014/main" id="{5E2D246C-D313-4701-AD4C-2E44A03DE8DC}"/>
                  </a:ext>
                </a:extLst>
              </p:cNvPr>
              <p:cNvSpPr/>
              <p:nvPr/>
            </p:nvSpPr>
            <p:spPr>
              <a:xfrm>
                <a:off x="5771147" y="5370095"/>
                <a:ext cx="104273" cy="280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58" name="Rectangle 57">
                <a:extLst>
                  <a:ext uri="{FF2B5EF4-FFF2-40B4-BE49-F238E27FC236}">
                    <a16:creationId xmlns:a16="http://schemas.microsoft.com/office/drawing/2014/main" id="{06FFA850-51DD-4E1C-9775-935789DD7DA4}"/>
                  </a:ext>
                </a:extLst>
              </p:cNvPr>
              <p:cNvSpPr/>
              <p:nvPr/>
            </p:nvSpPr>
            <p:spPr>
              <a:xfrm>
                <a:off x="5907504" y="5506453"/>
                <a:ext cx="104273" cy="1443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61" name="Rectangle 60">
                <a:extLst>
                  <a:ext uri="{FF2B5EF4-FFF2-40B4-BE49-F238E27FC236}">
                    <a16:creationId xmlns:a16="http://schemas.microsoft.com/office/drawing/2014/main" id="{DF56AA34-539C-4175-A9EF-A060CB704B65}"/>
                  </a:ext>
                </a:extLst>
              </p:cNvPr>
              <p:cNvSpPr/>
              <p:nvPr/>
            </p:nvSpPr>
            <p:spPr>
              <a:xfrm>
                <a:off x="5209673" y="4985084"/>
                <a:ext cx="104273" cy="66975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64" name="Rectangle 63">
                <a:extLst>
                  <a:ext uri="{FF2B5EF4-FFF2-40B4-BE49-F238E27FC236}">
                    <a16:creationId xmlns:a16="http://schemas.microsoft.com/office/drawing/2014/main" id="{DD469526-E7FA-4F58-B9D8-35C64947C9DB}"/>
                  </a:ext>
                </a:extLst>
              </p:cNvPr>
              <p:cNvSpPr/>
              <p:nvPr/>
            </p:nvSpPr>
            <p:spPr>
              <a:xfrm>
                <a:off x="5065293" y="5594684"/>
                <a:ext cx="104273" cy="561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grpSp>
      </p:grpSp>
    </p:spTree>
    <p:extLst>
      <p:ext uri="{BB962C8B-B14F-4D97-AF65-F5344CB8AC3E}">
        <p14:creationId xmlns:p14="http://schemas.microsoft.com/office/powerpoint/2010/main" val="1423451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xit" presetSubtype="0" fill="hold" grpId="1" nodeType="withEffect">
                                  <p:stCondLst>
                                    <p:cond delay="0"/>
                                  </p:stCondLst>
                                  <p:childTnLst>
                                    <p:set>
                                      <p:cBhvr>
                                        <p:cTn id="28" dur="1" fill="hold">
                                          <p:stCondLst>
                                            <p:cond delay="0"/>
                                          </p:stCondLst>
                                        </p:cTn>
                                        <p:tgtEl>
                                          <p:spTgt spid="60"/>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62"/>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63"/>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24"/>
                                        </p:tgtEl>
                                        <p:attrNameLst>
                                          <p:attrName>style.visibility</p:attrName>
                                        </p:attrNameLst>
                                      </p:cBhvr>
                                      <p:to>
                                        <p:strVal val="hidden"/>
                                      </p:to>
                                    </p:set>
                                  </p:childTnLst>
                                </p:cTn>
                              </p:par>
                              <p:par>
                                <p:cTn id="35" presetID="1" presetClass="entr" presetSubtype="0" fill="hold" nodeType="withEffect">
                                  <p:stCondLst>
                                    <p:cond delay="0"/>
                                  </p:stCondLst>
                                  <p:childTnLst>
                                    <p:set>
                                      <p:cBhvr>
                                        <p:cTn id="36" dur="1" fill="hold">
                                          <p:stCondLst>
                                            <p:cond delay="0"/>
                                          </p:stCondLst>
                                        </p:cTn>
                                        <p:tgtEl>
                                          <p:spTgt spid="35"/>
                                        </p:tgtEl>
                                        <p:attrNameLst>
                                          <p:attrName>style.visibility</p:attrName>
                                        </p:attrNameLst>
                                      </p:cBhvr>
                                      <p:to>
                                        <p:strVal val="visible"/>
                                      </p:to>
                                    </p:set>
                                  </p:childTnLst>
                                </p:cTn>
                              </p:par>
                            </p:childTnLst>
                          </p:cTn>
                        </p:par>
                        <p:par>
                          <p:cTn id="37" fill="hold">
                            <p:stCondLst>
                              <p:cond delay="0"/>
                            </p:stCondLst>
                            <p:childTnLst>
                              <p:par>
                                <p:cTn id="38" presetID="1" presetClass="entr" presetSubtype="0" fill="hold" grpId="0" nodeType="afterEffect">
                                  <p:stCondLst>
                                    <p:cond delay="500"/>
                                  </p:stCondLst>
                                  <p:childTnLst>
                                    <p:set>
                                      <p:cBhvr>
                                        <p:cTn id="39" dur="1" fill="hold">
                                          <p:stCondLst>
                                            <p:cond delay="0"/>
                                          </p:stCondLst>
                                        </p:cTn>
                                        <p:tgtEl>
                                          <p:spTgt spid="16"/>
                                        </p:tgtEl>
                                        <p:attrNameLst>
                                          <p:attrName>style.visibility</p:attrName>
                                        </p:attrNameLst>
                                      </p:cBhvr>
                                      <p:to>
                                        <p:strVal val="visible"/>
                                      </p:to>
                                    </p:set>
                                  </p:childTnLst>
                                </p:cTn>
                              </p:par>
                              <p:par>
                                <p:cTn id="40" presetID="1" presetClass="entr" presetSubtype="0" fill="hold" nodeType="withEffect">
                                  <p:stCondLst>
                                    <p:cond delay="500"/>
                                  </p:stCondLst>
                                  <p:childTnLst>
                                    <p:set>
                                      <p:cBhvr>
                                        <p:cTn id="41" dur="1" fill="hold">
                                          <p:stCondLst>
                                            <p:cond delay="0"/>
                                          </p:stCondLst>
                                        </p:cTn>
                                        <p:tgtEl>
                                          <p:spTgt spid="37"/>
                                        </p:tgtEl>
                                        <p:attrNameLst>
                                          <p:attrName>style.visibility</p:attrName>
                                        </p:attrNameLst>
                                      </p:cBhvr>
                                      <p:to>
                                        <p:strVal val="visible"/>
                                      </p:to>
                                    </p:set>
                                  </p:childTnLst>
                                </p:cTn>
                              </p:par>
                            </p:childTnLst>
                          </p:cTn>
                        </p:par>
                        <p:par>
                          <p:cTn id="42" fill="hold">
                            <p:stCondLst>
                              <p:cond delay="500"/>
                            </p:stCondLst>
                            <p:childTnLst>
                              <p:par>
                                <p:cTn id="43" presetID="1" presetClass="entr" presetSubtype="0" fill="hold" grpId="0" nodeType="afterEffect">
                                  <p:stCondLst>
                                    <p:cond delay="500"/>
                                  </p:stCondLst>
                                  <p:childTnLst>
                                    <p:set>
                                      <p:cBhvr>
                                        <p:cTn id="44" dur="1" fill="hold">
                                          <p:stCondLst>
                                            <p:cond delay="0"/>
                                          </p:stCondLst>
                                        </p:cTn>
                                        <p:tgtEl>
                                          <p:spTgt spid="17"/>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1"/>
                                        </p:tgtEl>
                                        <p:attrNameLst>
                                          <p:attrName>style.visibility</p:attrName>
                                        </p:attrNameLst>
                                      </p:cBhvr>
                                      <p:to>
                                        <p:strVal val="visible"/>
                                      </p:to>
                                    </p:set>
                                  </p:childTnLst>
                                </p:cTn>
                              </p:par>
                            </p:childTnLst>
                          </p:cTn>
                        </p:par>
                        <p:par>
                          <p:cTn id="47" fill="hold">
                            <p:stCondLst>
                              <p:cond delay="1000"/>
                            </p:stCondLst>
                            <p:childTnLst>
                              <p:par>
                                <p:cTn id="48" presetID="1" presetClass="entr" presetSubtype="0" fill="hold" grpId="0" nodeType="afterEffect">
                                  <p:stCondLst>
                                    <p:cond delay="500"/>
                                  </p:stCondLst>
                                  <p:childTnLst>
                                    <p:set>
                                      <p:cBhvr>
                                        <p:cTn id="49" dur="1" fill="hold">
                                          <p:stCondLst>
                                            <p:cond delay="0"/>
                                          </p:stCondLst>
                                        </p:cTn>
                                        <p:tgtEl>
                                          <p:spTgt spid="18"/>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childTnLst>
                                </p:cTn>
                              </p:par>
                            </p:childTnLst>
                          </p:cTn>
                        </p:par>
                        <p:par>
                          <p:cTn id="52" fill="hold">
                            <p:stCondLst>
                              <p:cond delay="1500"/>
                            </p:stCondLst>
                            <p:childTnLst>
                              <p:par>
                                <p:cTn id="53" presetID="1" presetClass="entr" presetSubtype="0" fill="hold" grpId="0" nodeType="afterEffect">
                                  <p:stCondLst>
                                    <p:cond delay="500"/>
                                  </p:stCondLst>
                                  <p:childTnLst>
                                    <p:set>
                                      <p:cBhvr>
                                        <p:cTn id="54" dur="1" fill="hold">
                                          <p:stCondLst>
                                            <p:cond delay="0"/>
                                          </p:stCondLst>
                                        </p:cTn>
                                        <p:tgtEl>
                                          <p:spTgt spid="19"/>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44"/>
                                        </p:tgtEl>
                                        <p:attrNameLst>
                                          <p:attrName>style.visibility</p:attrName>
                                        </p:attrNameLst>
                                      </p:cBhvr>
                                      <p:to>
                                        <p:strVal val="visible"/>
                                      </p:to>
                                    </p:set>
                                  </p:childTnLst>
                                </p:cTn>
                              </p:par>
                            </p:childTnLst>
                          </p:cTn>
                        </p:par>
                        <p:par>
                          <p:cTn id="57" fill="hold">
                            <p:stCondLst>
                              <p:cond delay="2000"/>
                            </p:stCondLst>
                            <p:childTnLst>
                              <p:par>
                                <p:cTn id="58" presetID="1" presetClass="entr" presetSubtype="0" fill="hold" grpId="0" nodeType="afterEffect">
                                  <p:stCondLst>
                                    <p:cond delay="500"/>
                                  </p:stCondLst>
                                  <p:childTnLst>
                                    <p:set>
                                      <p:cBhvr>
                                        <p:cTn id="59" dur="1" fill="hold">
                                          <p:stCondLst>
                                            <p:cond delay="0"/>
                                          </p:stCondLst>
                                        </p:cTn>
                                        <p:tgtEl>
                                          <p:spTgt spid="20"/>
                                        </p:tgtEl>
                                        <p:attrNameLst>
                                          <p:attrName>style.visibility</p:attrName>
                                        </p:attrNameLst>
                                      </p:cBhvr>
                                      <p:to>
                                        <p:strVal val="visible"/>
                                      </p:to>
                                    </p:set>
                                  </p:childTnLst>
                                </p:cTn>
                              </p:par>
                              <p:par>
                                <p:cTn id="60" presetID="1" presetClass="entr" presetSubtype="0" fill="hold" nodeType="withEffect">
                                  <p:stCondLst>
                                    <p:cond delay="0"/>
                                  </p:stCondLst>
                                  <p:childTnLst>
                                    <p:set>
                                      <p:cBhvr>
                                        <p:cTn id="61" dur="1" fill="hold">
                                          <p:stCondLst>
                                            <p:cond delay="0"/>
                                          </p:stCondLst>
                                        </p:cTn>
                                        <p:tgtEl>
                                          <p:spTgt spid="46"/>
                                        </p:tgtEl>
                                        <p:attrNameLst>
                                          <p:attrName>style.visibility</p:attrName>
                                        </p:attrNameLst>
                                      </p:cBhvr>
                                      <p:to>
                                        <p:strVal val="visible"/>
                                      </p:to>
                                    </p:set>
                                  </p:childTnLst>
                                </p:cTn>
                              </p:par>
                            </p:childTnLst>
                          </p:cTn>
                        </p:par>
                        <p:par>
                          <p:cTn id="62" fill="hold">
                            <p:stCondLst>
                              <p:cond delay="2500"/>
                            </p:stCondLst>
                            <p:childTnLst>
                              <p:par>
                                <p:cTn id="63" presetID="1" presetClass="entr" presetSubtype="0" fill="hold" grpId="0" nodeType="afterEffect">
                                  <p:stCondLst>
                                    <p:cond delay="500"/>
                                  </p:stCondLst>
                                  <p:childTnLst>
                                    <p:set>
                                      <p:cBhvr>
                                        <p:cTn id="64" dur="1" fill="hold">
                                          <p:stCondLst>
                                            <p:cond delay="0"/>
                                          </p:stCondLst>
                                        </p:cTn>
                                        <p:tgtEl>
                                          <p:spTgt spid="21"/>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48"/>
                                        </p:tgtEl>
                                        <p:attrNameLst>
                                          <p:attrName>style.visibility</p:attrName>
                                        </p:attrNameLst>
                                      </p:cBhvr>
                                      <p:to>
                                        <p:strVal val="visible"/>
                                      </p:to>
                                    </p:set>
                                  </p:childTnLst>
                                </p:cTn>
                              </p:par>
                            </p:childTnLst>
                          </p:cTn>
                        </p:par>
                        <p:par>
                          <p:cTn id="67" fill="hold">
                            <p:stCondLst>
                              <p:cond delay="3000"/>
                            </p:stCondLst>
                            <p:childTnLst>
                              <p:par>
                                <p:cTn id="68" presetID="1" presetClass="entr" presetSubtype="0" fill="hold" grpId="0" nodeType="afterEffect">
                                  <p:stCondLst>
                                    <p:cond delay="500"/>
                                  </p:stCondLst>
                                  <p:childTnLst>
                                    <p:set>
                                      <p:cBhvr>
                                        <p:cTn id="69" dur="1" fill="hold">
                                          <p:stCondLst>
                                            <p:cond delay="0"/>
                                          </p:stCondLst>
                                        </p:cTn>
                                        <p:tgtEl>
                                          <p:spTgt spid="22"/>
                                        </p:tgtEl>
                                        <p:attrNameLst>
                                          <p:attrName>style.visibility</p:attrName>
                                        </p:attrNameLst>
                                      </p:cBhvr>
                                      <p:to>
                                        <p:strVal val="visible"/>
                                      </p:to>
                                    </p:set>
                                  </p:childTnLst>
                                </p:cTn>
                              </p:par>
                              <p:par>
                                <p:cTn id="70" presetID="1" presetClass="entr" presetSubtype="0" fill="hold" nodeType="withEffect">
                                  <p:stCondLst>
                                    <p:cond delay="0"/>
                                  </p:stCondLst>
                                  <p:childTnLst>
                                    <p:set>
                                      <p:cBhvr>
                                        <p:cTn id="71" dur="1" fill="hold">
                                          <p:stCondLst>
                                            <p:cond delay="0"/>
                                          </p:stCondLst>
                                        </p:cTn>
                                        <p:tgtEl>
                                          <p:spTgt spid="51"/>
                                        </p:tgtEl>
                                        <p:attrNameLst>
                                          <p:attrName>style.visibility</p:attrName>
                                        </p:attrNameLst>
                                      </p:cBhvr>
                                      <p:to>
                                        <p:strVal val="visible"/>
                                      </p:to>
                                    </p:set>
                                  </p:childTnLst>
                                </p:cTn>
                              </p:par>
                            </p:childTnLst>
                          </p:cTn>
                        </p:par>
                        <p:par>
                          <p:cTn id="72" fill="hold">
                            <p:stCondLst>
                              <p:cond delay="3500"/>
                            </p:stCondLst>
                            <p:childTnLst>
                              <p:par>
                                <p:cTn id="73" presetID="1" presetClass="entr" presetSubtype="0" fill="hold" grpId="0" nodeType="afterEffect">
                                  <p:stCondLst>
                                    <p:cond delay="500"/>
                                  </p:stCondLst>
                                  <p:childTnLst>
                                    <p:set>
                                      <p:cBhvr>
                                        <p:cTn id="74" dur="1" fill="hold">
                                          <p:stCondLst>
                                            <p:cond delay="0"/>
                                          </p:stCondLst>
                                        </p:cTn>
                                        <p:tgtEl>
                                          <p:spTgt spid="23"/>
                                        </p:tgtEl>
                                        <p:attrNameLst>
                                          <p:attrName>style.visibility</p:attrName>
                                        </p:attrNameLst>
                                      </p:cBhvr>
                                      <p:to>
                                        <p:strVal val="visible"/>
                                      </p:to>
                                    </p:set>
                                  </p:childTnLst>
                                </p:cTn>
                              </p:par>
                              <p:par>
                                <p:cTn id="75" presetID="1" presetClass="entr" presetSubtype="0" fill="hold" nodeType="withEffect">
                                  <p:stCondLst>
                                    <p:cond delay="500"/>
                                  </p:stCondLst>
                                  <p:childTnLst>
                                    <p:set>
                                      <p:cBhvr>
                                        <p:cTn id="76" dur="1" fill="hold">
                                          <p:stCondLst>
                                            <p:cond delay="0"/>
                                          </p:stCondLst>
                                        </p:cTn>
                                        <p:tgtEl>
                                          <p:spTgt spid="53"/>
                                        </p:tgtEl>
                                        <p:attrNameLst>
                                          <p:attrName>style.visibility</p:attrName>
                                        </p:attrNameLst>
                                      </p:cBhvr>
                                      <p:to>
                                        <p:strVal val="visible"/>
                                      </p:to>
                                    </p:set>
                                  </p:childTnLst>
                                </p:cTn>
                              </p:par>
                              <p:par>
                                <p:cTn id="77" presetID="1" presetClass="entr" presetSubtype="0" fill="hold" grpId="0" nodeType="withEffect">
                                  <p:stCondLst>
                                    <p:cond delay="500"/>
                                  </p:stCondLst>
                                  <p:childTnLst>
                                    <p:set>
                                      <p:cBhvr>
                                        <p:cTn id="78" dur="1" fill="hold">
                                          <p:stCondLst>
                                            <p:cond delay="0"/>
                                          </p:stCondLst>
                                        </p:cTn>
                                        <p:tgtEl>
                                          <p:spTgt spid="71"/>
                                        </p:tgtEl>
                                        <p:attrNameLst>
                                          <p:attrName>style.visibility</p:attrName>
                                        </p:attrNameLst>
                                      </p:cBhvr>
                                      <p:to>
                                        <p:strVal val="visible"/>
                                      </p:to>
                                    </p:set>
                                  </p:childTnLst>
                                </p:cTn>
                              </p:par>
                              <p:par>
                                <p:cTn id="79" presetID="1" presetClass="entr" presetSubtype="0" fill="hold" grpId="0" nodeType="withEffect">
                                  <p:stCondLst>
                                    <p:cond delay="500"/>
                                  </p:stCondLst>
                                  <p:childTnLst>
                                    <p:set>
                                      <p:cBhvr>
                                        <p:cTn id="80" dur="1" fill="hold">
                                          <p:stCondLst>
                                            <p:cond delay="0"/>
                                          </p:stCondLst>
                                        </p:cTn>
                                        <p:tgtEl>
                                          <p:spTgt spid="78"/>
                                        </p:tgtEl>
                                        <p:attrNameLst>
                                          <p:attrName>style.visibility</p:attrName>
                                        </p:attrNameLst>
                                      </p:cBhvr>
                                      <p:to>
                                        <p:strVal val="visible"/>
                                      </p:to>
                                    </p:set>
                                  </p:childTnLst>
                                </p:cTn>
                              </p:par>
                              <p:par>
                                <p:cTn id="81" presetID="1" presetClass="entr" presetSubtype="0" fill="hold" nodeType="withEffect">
                                  <p:stCondLst>
                                    <p:cond delay="500"/>
                                  </p:stCondLst>
                                  <p:childTnLst>
                                    <p:set>
                                      <p:cBhvr>
                                        <p:cTn id="82" dur="1" fill="hold">
                                          <p:stCondLst>
                                            <p:cond delay="0"/>
                                          </p:stCondLst>
                                        </p:cTn>
                                        <p:tgtEl>
                                          <p:spTgt spid="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4" grpId="1" animBg="1"/>
      <p:bldP spid="28" grpId="0"/>
      <p:bldP spid="59" grpId="0"/>
      <p:bldP spid="60" grpId="0"/>
      <p:bldP spid="60" grpId="1"/>
      <p:bldP spid="71" grpId="0"/>
      <p:bldP spid="7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986AA-54F0-4E84-A819-350C9AD93C52}"/>
              </a:ext>
            </a:extLst>
          </p:cNvPr>
          <p:cNvSpPr>
            <a:spLocks noGrp="1"/>
          </p:cNvSpPr>
          <p:nvPr>
            <p:ph type="title"/>
          </p:nvPr>
        </p:nvSpPr>
        <p:spPr/>
        <p:txBody>
          <a:bodyPr/>
          <a:lstStyle/>
          <a:p>
            <a:r>
              <a:rPr lang="en-US" dirty="0"/>
              <a:t>When is stage-frequency justified?</a:t>
            </a:r>
          </a:p>
        </p:txBody>
      </p:sp>
      <p:sp>
        <p:nvSpPr>
          <p:cNvPr id="3" name="Content Placeholder 2">
            <a:extLst>
              <a:ext uri="{FF2B5EF4-FFF2-40B4-BE49-F238E27FC236}">
                <a16:creationId xmlns:a16="http://schemas.microsoft.com/office/drawing/2014/main" id="{E348ED4E-991B-4623-B437-6250EB1AC785}"/>
              </a:ext>
            </a:extLst>
          </p:cNvPr>
          <p:cNvSpPr>
            <a:spLocks noGrp="1"/>
          </p:cNvSpPr>
          <p:nvPr>
            <p:ph idx="1"/>
          </p:nvPr>
        </p:nvSpPr>
        <p:spPr>
          <a:xfrm>
            <a:off x="266700" y="1028700"/>
            <a:ext cx="3399213" cy="5600700"/>
          </a:xfrm>
        </p:spPr>
        <p:txBody>
          <a:bodyPr/>
          <a:lstStyle/>
          <a:p>
            <a:r>
              <a:rPr lang="en-US" b="1" dirty="0"/>
              <a:t>Use stage-frequency when:</a:t>
            </a:r>
          </a:p>
          <a:p>
            <a:pPr marL="457200" indent="-457200">
              <a:buFont typeface="+mj-lt"/>
              <a:buAutoNum type="arabicPeriod"/>
            </a:pPr>
            <a:r>
              <a:rPr lang="en-US" b="1" dirty="0"/>
              <a:t>When stage to flow is not one-to-one. </a:t>
            </a:r>
          </a:p>
          <a:p>
            <a:pPr marL="457200" indent="-457200">
              <a:buFont typeface="+mj-lt"/>
              <a:buAutoNum type="arabicPeriod"/>
            </a:pPr>
            <a:r>
              <a:rPr lang="en-US" b="1" dirty="0"/>
              <a:t>When stage is the only available gauge data.</a:t>
            </a:r>
          </a:p>
          <a:p>
            <a:endParaRPr lang="en-US" b="1" dirty="0"/>
          </a:p>
          <a:p>
            <a:r>
              <a:rPr lang="en-US" b="1" dirty="0"/>
              <a:t>When is stage to flow not one-to-one? Examples include:</a:t>
            </a:r>
          </a:p>
          <a:p>
            <a:pPr marL="342900" indent="-342900">
              <a:buFont typeface="Arial" panose="020B0604020202020204" pitchFamily="34" charset="0"/>
              <a:buChar char="•"/>
            </a:pPr>
            <a:r>
              <a:rPr lang="en-US" b="1" dirty="0"/>
              <a:t>Backwater </a:t>
            </a:r>
          </a:p>
          <a:p>
            <a:pPr marL="342900" indent="-342900">
              <a:buFont typeface="Arial" panose="020B0604020202020204" pitchFamily="34" charset="0"/>
              <a:buChar char="•"/>
            </a:pPr>
            <a:r>
              <a:rPr lang="en-US" b="1" dirty="0"/>
              <a:t>Tidal conditions</a:t>
            </a:r>
          </a:p>
          <a:p>
            <a:pPr marL="342900" indent="-342900">
              <a:buFont typeface="Arial" panose="020B0604020202020204" pitchFamily="34" charset="0"/>
              <a:buChar char="•"/>
            </a:pPr>
            <a:r>
              <a:rPr lang="en-US" b="1" dirty="0"/>
              <a:t>Ice jam floods</a:t>
            </a:r>
          </a:p>
        </p:txBody>
      </p:sp>
      <p:pic>
        <p:nvPicPr>
          <p:cNvPr id="7" name="Picture 6" descr="Map&#10;&#10;Description automatically generated">
            <a:extLst>
              <a:ext uri="{FF2B5EF4-FFF2-40B4-BE49-F238E27FC236}">
                <a16:creationId xmlns:a16="http://schemas.microsoft.com/office/drawing/2014/main" id="{802BCD91-DACB-411A-8AC0-E6C64D68AA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5916" y="1512916"/>
            <a:ext cx="8139384" cy="4194464"/>
          </a:xfrm>
          <a:prstGeom prst="rect">
            <a:avLst/>
          </a:prstGeom>
        </p:spPr>
      </p:pic>
    </p:spTree>
    <p:extLst>
      <p:ext uri="{BB962C8B-B14F-4D97-AF65-F5344CB8AC3E}">
        <p14:creationId xmlns:p14="http://schemas.microsoft.com/office/powerpoint/2010/main" val="19627267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2C202C5-7179-4604-B38C-E1526F687701}"/>
              </a:ext>
            </a:extLst>
          </p:cNvPr>
          <p:cNvSpPr>
            <a:spLocks noGrp="1"/>
          </p:cNvSpPr>
          <p:nvPr>
            <p:ph type="title"/>
          </p:nvPr>
        </p:nvSpPr>
        <p:spPr/>
        <p:txBody>
          <a:bodyPr/>
          <a:lstStyle/>
          <a:p>
            <a:r>
              <a:rPr lang="en-US" dirty="0"/>
              <a:t>Flow-Frequency functions:</a:t>
            </a:r>
            <a:br>
              <a:rPr lang="en-US" dirty="0"/>
            </a:br>
            <a:r>
              <a:rPr lang="en-US" dirty="0"/>
              <a:t>analytical vs graphical </a:t>
            </a:r>
          </a:p>
        </p:txBody>
      </p:sp>
    </p:spTree>
    <p:extLst>
      <p:ext uri="{BB962C8B-B14F-4D97-AF65-F5344CB8AC3E}">
        <p14:creationId xmlns:p14="http://schemas.microsoft.com/office/powerpoint/2010/main" val="10430656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7F682D-DB10-495C-9681-0A6F4CC6B012}"/>
              </a:ext>
            </a:extLst>
          </p:cNvPr>
          <p:cNvSpPr>
            <a:spLocks noGrp="1"/>
          </p:cNvSpPr>
          <p:nvPr>
            <p:ph type="title"/>
          </p:nvPr>
        </p:nvSpPr>
        <p:spPr>
          <a:xfrm>
            <a:off x="1003456" y="243281"/>
            <a:ext cx="10185088" cy="785419"/>
          </a:xfrm>
        </p:spPr>
        <p:txBody>
          <a:bodyPr/>
          <a:lstStyle/>
          <a:p>
            <a:r>
              <a:rPr lang="en-US" dirty="0"/>
              <a:t>Flow-frequency function options</a:t>
            </a:r>
          </a:p>
        </p:txBody>
      </p:sp>
      <p:sp>
        <p:nvSpPr>
          <p:cNvPr id="4" name="Content Placeholder 3">
            <a:extLst>
              <a:ext uri="{FF2B5EF4-FFF2-40B4-BE49-F238E27FC236}">
                <a16:creationId xmlns:a16="http://schemas.microsoft.com/office/drawing/2014/main" id="{5DB3C34F-F928-43EF-9F43-3C78C7BA8629}"/>
              </a:ext>
            </a:extLst>
          </p:cNvPr>
          <p:cNvSpPr>
            <a:spLocks noGrp="1"/>
          </p:cNvSpPr>
          <p:nvPr>
            <p:ph sz="quarter" idx="10"/>
          </p:nvPr>
        </p:nvSpPr>
        <p:spPr>
          <a:xfrm>
            <a:off x="266700" y="1028700"/>
            <a:ext cx="11658600" cy="1605643"/>
          </a:xfrm>
        </p:spPr>
        <p:txBody>
          <a:bodyPr/>
          <a:lstStyle/>
          <a:p>
            <a:pPr marL="342900" indent="-342900">
              <a:buFont typeface="Arial" panose="020B0604020202020204" pitchFamily="34" charset="0"/>
              <a:buChar char="•"/>
            </a:pPr>
            <a:r>
              <a:rPr lang="en-US" dirty="0"/>
              <a:t>Relationship between a flow magnitude </a:t>
            </a:r>
            <a:r>
              <a:rPr lang="en-US" i="1" dirty="0"/>
              <a:t>Q</a:t>
            </a:r>
            <a:r>
              <a:rPr lang="en-US" dirty="0"/>
              <a:t> and the probability </a:t>
            </a:r>
            <a:r>
              <a:rPr lang="en-US" i="1" dirty="0"/>
              <a:t>p</a:t>
            </a:r>
            <a:r>
              <a:rPr lang="en-US" dirty="0"/>
              <a:t> of that flow magnitude being exceeded in a given year. </a:t>
            </a:r>
          </a:p>
          <a:p>
            <a:pPr marL="342900" indent="-342900">
              <a:buFont typeface="Arial" panose="020B0604020202020204" pitchFamily="34" charset="0"/>
              <a:buChar char="•"/>
            </a:pPr>
            <a:r>
              <a:rPr lang="en-US" dirty="0"/>
              <a:t>Necessary to get to damage-frequency function: relationship between level of damage </a:t>
            </a:r>
            <a:r>
              <a:rPr lang="en-US" i="1" dirty="0"/>
              <a:t>D </a:t>
            </a:r>
            <a:r>
              <a:rPr lang="en-US" dirty="0"/>
              <a:t>and the probability </a:t>
            </a:r>
            <a:r>
              <a:rPr lang="en-US" i="1" dirty="0"/>
              <a:t>p</a:t>
            </a:r>
            <a:r>
              <a:rPr lang="en-US" dirty="0"/>
              <a:t> of that level of damage </a:t>
            </a:r>
            <a:r>
              <a:rPr lang="en-US"/>
              <a:t>being exceeded in a given year. </a:t>
            </a:r>
            <a:endParaRPr lang="en-US" dirty="0"/>
          </a:p>
          <a:p>
            <a:pPr marL="342900" indent="-342900">
              <a:buFont typeface="Arial" panose="020B0604020202020204" pitchFamily="34" charset="0"/>
              <a:buChar char="•"/>
            </a:pPr>
            <a:r>
              <a:rPr lang="en-US" dirty="0"/>
              <a:t>2 possibilities: </a:t>
            </a:r>
          </a:p>
        </p:txBody>
      </p:sp>
      <p:sp>
        <p:nvSpPr>
          <p:cNvPr id="5" name="Rectangle 4">
            <a:extLst>
              <a:ext uri="{FF2B5EF4-FFF2-40B4-BE49-F238E27FC236}">
                <a16:creationId xmlns:a16="http://schemas.microsoft.com/office/drawing/2014/main" id="{41E733ED-73F6-4BFC-BF7C-ECF1AE3D196A}"/>
              </a:ext>
            </a:extLst>
          </p:cNvPr>
          <p:cNvSpPr/>
          <p:nvPr/>
        </p:nvSpPr>
        <p:spPr>
          <a:xfrm>
            <a:off x="1003456" y="3285132"/>
            <a:ext cx="3339376" cy="1538883"/>
          </a:xfrm>
          <a:prstGeom prst="rect">
            <a:avLst/>
          </a:prstGeom>
          <a:noFill/>
        </p:spPr>
        <p:txBody>
          <a:bodyPr wrap="none" lIns="91440" tIns="45720" rIns="91440" bIns="45720">
            <a:spAutoFit/>
          </a:bodyPr>
          <a:lstStyle/>
          <a:p>
            <a:pPr algn="ctr"/>
            <a:r>
              <a:rPr lang="en-US" sz="5400" b="0" cap="none" spc="0" dirty="0">
                <a:ln w="0"/>
                <a:solidFill>
                  <a:schemeClr val="tx1"/>
                </a:solidFill>
                <a:effectLst>
                  <a:outerShdw blurRad="38100" dist="19050" dir="2700000" algn="tl" rotWithShape="0">
                    <a:schemeClr val="dk1">
                      <a:alpha val="40000"/>
                    </a:schemeClr>
                  </a:outerShdw>
                </a:effectLst>
              </a:rPr>
              <a:t>Analytical </a:t>
            </a:r>
          </a:p>
          <a:p>
            <a:pPr algn="ctr"/>
            <a:r>
              <a:rPr lang="en-US" sz="4000" dirty="0">
                <a:ln w="0"/>
                <a:effectLst>
                  <a:outerShdw blurRad="38100" dist="19050" dir="2700000" algn="tl" rotWithShape="0">
                    <a:schemeClr val="dk1">
                      <a:alpha val="40000"/>
                    </a:schemeClr>
                  </a:outerShdw>
                </a:effectLst>
              </a:rPr>
              <a:t>(parametric)</a:t>
            </a:r>
            <a:endParaRPr lang="en-US" sz="4000" b="0" cap="none" spc="0" dirty="0">
              <a:ln w="0"/>
              <a:solidFill>
                <a:schemeClr val="tx1"/>
              </a:solidFill>
              <a:effectLst>
                <a:outerShdw blurRad="38100" dist="19050" dir="2700000" algn="tl" rotWithShape="0">
                  <a:schemeClr val="dk1">
                    <a:alpha val="40000"/>
                  </a:schemeClr>
                </a:outerShdw>
              </a:effectLst>
            </a:endParaRPr>
          </a:p>
        </p:txBody>
      </p:sp>
      <p:sp>
        <p:nvSpPr>
          <p:cNvPr id="6" name="Rectangle 5">
            <a:extLst>
              <a:ext uri="{FF2B5EF4-FFF2-40B4-BE49-F238E27FC236}">
                <a16:creationId xmlns:a16="http://schemas.microsoft.com/office/drawing/2014/main" id="{FE7282D2-C862-4F1A-963C-FE8DC6D7C9F7}"/>
              </a:ext>
            </a:extLst>
          </p:cNvPr>
          <p:cNvSpPr/>
          <p:nvPr/>
        </p:nvSpPr>
        <p:spPr>
          <a:xfrm>
            <a:off x="5199720" y="3285131"/>
            <a:ext cx="6176691" cy="1538883"/>
          </a:xfrm>
          <a:prstGeom prst="rect">
            <a:avLst/>
          </a:prstGeom>
          <a:noFill/>
        </p:spPr>
        <p:txBody>
          <a:bodyPr wrap="none" lIns="91440" tIns="45720" rIns="91440" bIns="45720">
            <a:spAutoFit/>
          </a:bodyPr>
          <a:lstStyle/>
          <a:p>
            <a:pPr algn="ctr"/>
            <a:r>
              <a:rPr lang="en-US" sz="5400" b="0" cap="none" spc="0" dirty="0">
                <a:ln w="0"/>
                <a:solidFill>
                  <a:schemeClr val="tx1"/>
                </a:solidFill>
                <a:effectLst>
                  <a:outerShdw blurRad="38100" dist="19050" dir="2700000" algn="tl" rotWithShape="0">
                    <a:schemeClr val="dk1">
                      <a:alpha val="40000"/>
                    </a:schemeClr>
                  </a:outerShdw>
                </a:effectLst>
              </a:rPr>
              <a:t>Graphical </a:t>
            </a:r>
          </a:p>
          <a:p>
            <a:pPr algn="ctr"/>
            <a:r>
              <a:rPr lang="en-US" sz="4000" dirty="0">
                <a:ln w="0"/>
                <a:effectLst>
                  <a:outerShdw blurRad="38100" dist="19050" dir="2700000" algn="tl" rotWithShape="0">
                    <a:schemeClr val="dk1">
                      <a:alpha val="40000"/>
                    </a:schemeClr>
                  </a:outerShdw>
                </a:effectLst>
              </a:rPr>
              <a:t>(non-parametric/empirical)</a:t>
            </a:r>
            <a:endParaRPr lang="en-US" sz="4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6915411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1387" y="128981"/>
            <a:ext cx="10466203" cy="785419"/>
          </a:xfrm>
          <a:ln>
            <a:noFill/>
          </a:ln>
        </p:spPr>
        <p:txBody>
          <a:bodyPr/>
          <a:lstStyle/>
          <a:p>
            <a:r>
              <a:rPr lang="en-US" dirty="0"/>
              <a:t>FDA METHOD</a:t>
            </a:r>
          </a:p>
        </p:txBody>
      </p:sp>
      <p:cxnSp>
        <p:nvCxnSpPr>
          <p:cNvPr id="5" name="Straight Connector 4"/>
          <p:cNvCxnSpPr/>
          <p:nvPr/>
        </p:nvCxnSpPr>
        <p:spPr>
          <a:xfrm rot="5400000">
            <a:off x="5729289" y="2395538"/>
            <a:ext cx="2200275" cy="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10800000" flipV="1">
            <a:off x="6810376" y="3486150"/>
            <a:ext cx="3076574" cy="1904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1600200" y="2390776"/>
            <a:ext cx="2247900" cy="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flipV="1">
            <a:off x="2705101" y="3514725"/>
            <a:ext cx="2752724" cy="95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1690687" y="4719637"/>
            <a:ext cx="2095500" cy="952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a:off x="2714626" y="5781676"/>
            <a:ext cx="3057524" cy="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5776912" y="4691062"/>
            <a:ext cx="2152650" cy="952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flipV="1">
            <a:off x="6829428" y="5772150"/>
            <a:ext cx="2705099" cy="95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781801" y="3476625"/>
            <a:ext cx="409575" cy="369332"/>
          </a:xfrm>
          <a:prstGeom prst="rect">
            <a:avLst/>
          </a:prstGeom>
          <a:noFill/>
        </p:spPr>
        <p:txBody>
          <a:bodyPr wrap="square" rtlCol="0">
            <a:spAutoFit/>
          </a:bodyPr>
          <a:lstStyle/>
          <a:p>
            <a:r>
              <a:rPr lang="en-US" dirty="0"/>
              <a:t>1</a:t>
            </a:r>
          </a:p>
        </p:txBody>
      </p:sp>
      <p:sp>
        <p:nvSpPr>
          <p:cNvPr id="18" name="TextBox 17"/>
          <p:cNvSpPr txBox="1"/>
          <p:nvPr/>
        </p:nvSpPr>
        <p:spPr>
          <a:xfrm>
            <a:off x="9658350" y="3505200"/>
            <a:ext cx="323850" cy="369332"/>
          </a:xfrm>
          <a:prstGeom prst="rect">
            <a:avLst/>
          </a:prstGeom>
          <a:noFill/>
        </p:spPr>
        <p:txBody>
          <a:bodyPr wrap="square" rtlCol="0">
            <a:spAutoFit/>
          </a:bodyPr>
          <a:lstStyle/>
          <a:p>
            <a:r>
              <a:rPr lang="en-US" dirty="0"/>
              <a:t>0</a:t>
            </a:r>
          </a:p>
        </p:txBody>
      </p:sp>
      <p:sp>
        <p:nvSpPr>
          <p:cNvPr id="19" name="TextBox 18"/>
          <p:cNvSpPr txBox="1"/>
          <p:nvPr/>
        </p:nvSpPr>
        <p:spPr>
          <a:xfrm>
            <a:off x="7153275" y="3533775"/>
            <a:ext cx="2638425" cy="369332"/>
          </a:xfrm>
          <a:prstGeom prst="rect">
            <a:avLst/>
          </a:prstGeom>
          <a:noFill/>
        </p:spPr>
        <p:txBody>
          <a:bodyPr wrap="square" rtlCol="0">
            <a:spAutoFit/>
          </a:bodyPr>
          <a:lstStyle/>
          <a:p>
            <a:r>
              <a:rPr lang="en-US" dirty="0"/>
              <a:t>Exceedance probability</a:t>
            </a:r>
          </a:p>
        </p:txBody>
      </p:sp>
      <p:sp>
        <p:nvSpPr>
          <p:cNvPr id="23" name="Freeform 22"/>
          <p:cNvSpPr/>
          <p:nvPr/>
        </p:nvSpPr>
        <p:spPr>
          <a:xfrm>
            <a:off x="7019925" y="1257301"/>
            <a:ext cx="2457450" cy="1676399"/>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876550"/>
              <a:gd name="connsiteY0" fmla="*/ 2076450 h 2076450"/>
              <a:gd name="connsiteX1" fmla="*/ 2133600 w 2876550"/>
              <a:gd name="connsiteY1" fmla="*/ 600075 h 2076450"/>
              <a:gd name="connsiteX2" fmla="*/ 2876550 w 2876550"/>
              <a:gd name="connsiteY2" fmla="*/ 0 h 2076450"/>
              <a:gd name="connsiteX0" fmla="*/ 0 w 2876550"/>
              <a:gd name="connsiteY0" fmla="*/ 2076450 h 2076450"/>
              <a:gd name="connsiteX1" fmla="*/ 2133600 w 2876550"/>
              <a:gd name="connsiteY1" fmla="*/ 600075 h 2076450"/>
              <a:gd name="connsiteX2" fmla="*/ 2876550 w 2876550"/>
              <a:gd name="connsiteY2" fmla="*/ 0 h 2076450"/>
              <a:gd name="connsiteX0" fmla="*/ 0 w 2952750"/>
              <a:gd name="connsiteY0" fmla="*/ 2105025 h 2105025"/>
              <a:gd name="connsiteX1" fmla="*/ 2133600 w 2952750"/>
              <a:gd name="connsiteY1" fmla="*/ 628650 h 2105025"/>
              <a:gd name="connsiteX2" fmla="*/ 2952750 w 2952750"/>
              <a:gd name="connsiteY2" fmla="*/ 0 h 210502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1552575 w 2990850"/>
              <a:gd name="connsiteY1" fmla="*/ 1076325 h 2009775"/>
              <a:gd name="connsiteX2" fmla="*/ 2990850 w 2990850"/>
              <a:gd name="connsiteY2" fmla="*/ 0 h 2009775"/>
              <a:gd name="connsiteX0" fmla="*/ 0 w 2590800"/>
              <a:gd name="connsiteY0" fmla="*/ 1781175 h 1781175"/>
              <a:gd name="connsiteX1" fmla="*/ 1152525 w 2590800"/>
              <a:gd name="connsiteY1" fmla="*/ 1076325 h 1781175"/>
              <a:gd name="connsiteX2" fmla="*/ 2590800 w 2590800"/>
              <a:gd name="connsiteY2" fmla="*/ 0 h 1781175"/>
            </a:gdLst>
            <a:ahLst/>
            <a:cxnLst>
              <a:cxn ang="0">
                <a:pos x="connsiteX0" y="connsiteY0"/>
              </a:cxn>
              <a:cxn ang="0">
                <a:pos x="connsiteX1" y="connsiteY1"/>
              </a:cxn>
              <a:cxn ang="0">
                <a:pos x="connsiteX2" y="connsiteY2"/>
              </a:cxn>
            </a:cxnLst>
            <a:rect l="l" t="t" r="r" b="b"/>
            <a:pathLst>
              <a:path w="2590800" h="1781175">
                <a:moveTo>
                  <a:pt x="0" y="1781175"/>
                </a:moveTo>
                <a:cubicBezTo>
                  <a:pt x="877094" y="1376362"/>
                  <a:pt x="720725" y="1373188"/>
                  <a:pt x="1152525" y="1076325"/>
                </a:cubicBezTo>
                <a:cubicBezTo>
                  <a:pt x="1584325" y="779463"/>
                  <a:pt x="2489994" y="147637"/>
                  <a:pt x="2590800"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Freeform 23"/>
          <p:cNvSpPr/>
          <p:nvPr/>
        </p:nvSpPr>
        <p:spPr>
          <a:xfrm>
            <a:off x="7124701" y="1743075"/>
            <a:ext cx="2486024" cy="1714500"/>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33700"/>
              <a:gd name="connsiteY0" fmla="*/ 1847850 h 1847850"/>
              <a:gd name="connsiteX1" fmla="*/ 2105025 w 2933700"/>
              <a:gd name="connsiteY1" fmla="*/ 466725 h 1847850"/>
              <a:gd name="connsiteX2" fmla="*/ 2933700 w 2933700"/>
              <a:gd name="connsiteY2" fmla="*/ 0 h 1847850"/>
              <a:gd name="connsiteX0" fmla="*/ 0 w 2933700"/>
              <a:gd name="connsiteY0" fmla="*/ 1847850 h 1847850"/>
              <a:gd name="connsiteX1" fmla="*/ 2105025 w 2933700"/>
              <a:gd name="connsiteY1" fmla="*/ 466725 h 1847850"/>
              <a:gd name="connsiteX2" fmla="*/ 2933700 w 2933700"/>
              <a:gd name="connsiteY2" fmla="*/ 0 h 1847850"/>
              <a:gd name="connsiteX0" fmla="*/ 0 w 2800350"/>
              <a:gd name="connsiteY0" fmla="*/ 1866900 h 1866900"/>
              <a:gd name="connsiteX1" fmla="*/ 1971675 w 2800350"/>
              <a:gd name="connsiteY1" fmla="*/ 466725 h 1866900"/>
              <a:gd name="connsiteX2" fmla="*/ 2800350 w 2800350"/>
              <a:gd name="connsiteY2" fmla="*/ 0 h 1866900"/>
              <a:gd name="connsiteX0" fmla="*/ 0 w 2800350"/>
              <a:gd name="connsiteY0" fmla="*/ 1866900 h 1866900"/>
              <a:gd name="connsiteX1" fmla="*/ 1971675 w 2800350"/>
              <a:gd name="connsiteY1" fmla="*/ 466725 h 1866900"/>
              <a:gd name="connsiteX2" fmla="*/ 2800350 w 2800350"/>
              <a:gd name="connsiteY2" fmla="*/ 0 h 1866900"/>
            </a:gdLst>
            <a:ahLst/>
            <a:cxnLst>
              <a:cxn ang="0">
                <a:pos x="connsiteX0" y="connsiteY0"/>
              </a:cxn>
              <a:cxn ang="0">
                <a:pos x="connsiteX1" y="connsiteY1"/>
              </a:cxn>
              <a:cxn ang="0">
                <a:pos x="connsiteX2" y="connsiteY2"/>
              </a:cxn>
            </a:cxnLst>
            <a:rect l="l" t="t" r="r" b="b"/>
            <a:pathLst>
              <a:path w="2800350" h="1866900">
                <a:moveTo>
                  <a:pt x="0" y="1866900"/>
                </a:moveTo>
                <a:cubicBezTo>
                  <a:pt x="658019" y="1338262"/>
                  <a:pt x="1504950" y="777875"/>
                  <a:pt x="1971675" y="466725"/>
                </a:cubicBezTo>
                <a:cubicBezTo>
                  <a:pt x="2438400" y="155575"/>
                  <a:pt x="2632869" y="71437"/>
                  <a:pt x="2800350"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Freeform 24"/>
          <p:cNvSpPr/>
          <p:nvPr/>
        </p:nvSpPr>
        <p:spPr>
          <a:xfrm>
            <a:off x="7077077" y="1571625"/>
            <a:ext cx="2457449" cy="1581150"/>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Lst>
            <a:ahLst/>
            <a:cxnLst>
              <a:cxn ang="0">
                <a:pos x="connsiteX0" y="connsiteY0"/>
              </a:cxn>
              <a:cxn ang="0">
                <a:pos x="connsiteX1" y="connsiteY1"/>
              </a:cxn>
              <a:cxn ang="0">
                <a:pos x="connsiteX2" y="connsiteY2"/>
              </a:cxn>
            </a:cxnLst>
            <a:rect l="l" t="t" r="r" b="b"/>
            <a:pathLst>
              <a:path w="2667000" h="1714500">
                <a:moveTo>
                  <a:pt x="0" y="1714500"/>
                </a:moveTo>
                <a:cubicBezTo>
                  <a:pt x="934244" y="1233487"/>
                  <a:pt x="536575" y="1409700"/>
                  <a:pt x="981075" y="1123950"/>
                </a:cubicBezTo>
                <a:cubicBezTo>
                  <a:pt x="1425575" y="838200"/>
                  <a:pt x="2499519" y="71437"/>
                  <a:pt x="2667000" y="0"/>
                </a:cubicBezTo>
              </a:path>
            </a:pathLst>
          </a:cu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Freeform 27"/>
          <p:cNvSpPr/>
          <p:nvPr/>
        </p:nvSpPr>
        <p:spPr>
          <a:xfrm>
            <a:off x="3143251" y="1524001"/>
            <a:ext cx="2095500" cy="1552574"/>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876550"/>
              <a:gd name="connsiteY0" fmla="*/ 2076450 h 2076450"/>
              <a:gd name="connsiteX1" fmla="*/ 2133600 w 2876550"/>
              <a:gd name="connsiteY1" fmla="*/ 600075 h 2076450"/>
              <a:gd name="connsiteX2" fmla="*/ 2876550 w 2876550"/>
              <a:gd name="connsiteY2" fmla="*/ 0 h 2076450"/>
              <a:gd name="connsiteX0" fmla="*/ 0 w 2876550"/>
              <a:gd name="connsiteY0" fmla="*/ 2076450 h 2076450"/>
              <a:gd name="connsiteX1" fmla="*/ 2133600 w 2876550"/>
              <a:gd name="connsiteY1" fmla="*/ 600075 h 2076450"/>
              <a:gd name="connsiteX2" fmla="*/ 2876550 w 2876550"/>
              <a:gd name="connsiteY2" fmla="*/ 0 h 2076450"/>
              <a:gd name="connsiteX0" fmla="*/ 0 w 2952750"/>
              <a:gd name="connsiteY0" fmla="*/ 2105025 h 2105025"/>
              <a:gd name="connsiteX1" fmla="*/ 2133600 w 2952750"/>
              <a:gd name="connsiteY1" fmla="*/ 628650 h 2105025"/>
              <a:gd name="connsiteX2" fmla="*/ 2952750 w 2952750"/>
              <a:gd name="connsiteY2" fmla="*/ 0 h 210502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1552575 w 2990850"/>
              <a:gd name="connsiteY1" fmla="*/ 1076325 h 2009775"/>
              <a:gd name="connsiteX2" fmla="*/ 2990850 w 2990850"/>
              <a:gd name="connsiteY2" fmla="*/ 0 h 2009775"/>
              <a:gd name="connsiteX0" fmla="*/ 0 w 2590800"/>
              <a:gd name="connsiteY0" fmla="*/ 1781175 h 1781175"/>
              <a:gd name="connsiteX1" fmla="*/ 1152525 w 2590800"/>
              <a:gd name="connsiteY1" fmla="*/ 1076325 h 1781175"/>
              <a:gd name="connsiteX2" fmla="*/ 2590800 w 2590800"/>
              <a:gd name="connsiteY2" fmla="*/ 0 h 1781175"/>
              <a:gd name="connsiteX0" fmla="*/ 0 w 2497857"/>
              <a:gd name="connsiteY0" fmla="*/ 2247389 h 2247389"/>
              <a:gd name="connsiteX1" fmla="*/ 1059582 w 2497857"/>
              <a:gd name="connsiteY1" fmla="*/ 1076325 h 2247389"/>
              <a:gd name="connsiteX2" fmla="*/ 2497857 w 2497857"/>
              <a:gd name="connsiteY2" fmla="*/ 0 h 2247389"/>
              <a:gd name="connsiteX0" fmla="*/ 0 w 2497857"/>
              <a:gd name="connsiteY0" fmla="*/ 2247389 h 2247389"/>
              <a:gd name="connsiteX1" fmla="*/ 1059582 w 2497857"/>
              <a:gd name="connsiteY1" fmla="*/ 1076325 h 2247389"/>
              <a:gd name="connsiteX2" fmla="*/ 2497857 w 2497857"/>
              <a:gd name="connsiteY2" fmla="*/ 0 h 2247389"/>
              <a:gd name="connsiteX0" fmla="*/ 0 w 2497857"/>
              <a:gd name="connsiteY0" fmla="*/ 2247389 h 2247389"/>
              <a:gd name="connsiteX1" fmla="*/ 1106053 w 2497857"/>
              <a:gd name="connsiteY1" fmla="*/ 574249 h 2247389"/>
              <a:gd name="connsiteX2" fmla="*/ 2497857 w 2497857"/>
              <a:gd name="connsiteY2" fmla="*/ 0 h 2247389"/>
              <a:gd name="connsiteX0" fmla="*/ 0 w 2788305"/>
              <a:gd name="connsiteY0" fmla="*/ 2115893 h 2115893"/>
              <a:gd name="connsiteX1" fmla="*/ 1106053 w 2788305"/>
              <a:gd name="connsiteY1" fmla="*/ 442753 h 2115893"/>
              <a:gd name="connsiteX2" fmla="*/ 2788305 w 2788305"/>
              <a:gd name="connsiteY2" fmla="*/ 0 h 2115893"/>
              <a:gd name="connsiteX0" fmla="*/ 0 w 2788305"/>
              <a:gd name="connsiteY0" fmla="*/ 2115893 h 2115893"/>
              <a:gd name="connsiteX1" fmla="*/ 1129289 w 2788305"/>
              <a:gd name="connsiteY1" fmla="*/ 705746 h 2115893"/>
              <a:gd name="connsiteX2" fmla="*/ 2788305 w 2788305"/>
              <a:gd name="connsiteY2" fmla="*/ 0 h 2115893"/>
              <a:gd name="connsiteX0" fmla="*/ 0 w 2788305"/>
              <a:gd name="connsiteY0" fmla="*/ 2115893 h 2115893"/>
              <a:gd name="connsiteX1" fmla="*/ 1129289 w 2788305"/>
              <a:gd name="connsiteY1" fmla="*/ 705746 h 2115893"/>
              <a:gd name="connsiteX2" fmla="*/ 2788305 w 2788305"/>
              <a:gd name="connsiteY2" fmla="*/ 0 h 2115893"/>
              <a:gd name="connsiteX0" fmla="*/ 0 w 2555946"/>
              <a:gd name="connsiteY0" fmla="*/ 1948534 h 1948534"/>
              <a:gd name="connsiteX1" fmla="*/ 1129289 w 2555946"/>
              <a:gd name="connsiteY1" fmla="*/ 538387 h 1948534"/>
              <a:gd name="connsiteX2" fmla="*/ 2555946 w 2555946"/>
              <a:gd name="connsiteY2" fmla="*/ 0 h 1948534"/>
            </a:gdLst>
            <a:ahLst/>
            <a:cxnLst>
              <a:cxn ang="0">
                <a:pos x="connsiteX0" y="connsiteY0"/>
              </a:cxn>
              <a:cxn ang="0">
                <a:pos x="connsiteX1" y="connsiteY1"/>
              </a:cxn>
              <a:cxn ang="0">
                <a:pos x="connsiteX2" y="connsiteY2"/>
              </a:cxn>
            </a:cxnLst>
            <a:rect l="l" t="t" r="r" b="b"/>
            <a:pathLst>
              <a:path w="2555946" h="1948534">
                <a:moveTo>
                  <a:pt x="0" y="1948534"/>
                </a:moveTo>
                <a:cubicBezTo>
                  <a:pt x="586645" y="1244866"/>
                  <a:pt x="703298" y="863143"/>
                  <a:pt x="1129289" y="538387"/>
                </a:cubicBezTo>
                <a:cubicBezTo>
                  <a:pt x="1555280" y="213631"/>
                  <a:pt x="2455140" y="147637"/>
                  <a:pt x="2555946"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Freeform 28"/>
          <p:cNvSpPr/>
          <p:nvPr/>
        </p:nvSpPr>
        <p:spPr>
          <a:xfrm>
            <a:off x="3124202" y="2015620"/>
            <a:ext cx="2148773" cy="1451480"/>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33700"/>
              <a:gd name="connsiteY0" fmla="*/ 1847850 h 1847850"/>
              <a:gd name="connsiteX1" fmla="*/ 2105025 w 2933700"/>
              <a:gd name="connsiteY1" fmla="*/ 466725 h 1847850"/>
              <a:gd name="connsiteX2" fmla="*/ 2933700 w 2933700"/>
              <a:gd name="connsiteY2" fmla="*/ 0 h 1847850"/>
              <a:gd name="connsiteX0" fmla="*/ 0 w 2933700"/>
              <a:gd name="connsiteY0" fmla="*/ 1847850 h 1847850"/>
              <a:gd name="connsiteX1" fmla="*/ 2105025 w 2933700"/>
              <a:gd name="connsiteY1" fmla="*/ 466725 h 1847850"/>
              <a:gd name="connsiteX2" fmla="*/ 2933700 w 2933700"/>
              <a:gd name="connsiteY2" fmla="*/ 0 h 1847850"/>
              <a:gd name="connsiteX0" fmla="*/ 0 w 2800350"/>
              <a:gd name="connsiteY0" fmla="*/ 1866900 h 1866900"/>
              <a:gd name="connsiteX1" fmla="*/ 1971675 w 2800350"/>
              <a:gd name="connsiteY1" fmla="*/ 466725 h 1866900"/>
              <a:gd name="connsiteX2" fmla="*/ 2800350 w 2800350"/>
              <a:gd name="connsiteY2" fmla="*/ 0 h 1866900"/>
              <a:gd name="connsiteX0" fmla="*/ 0 w 2800350"/>
              <a:gd name="connsiteY0" fmla="*/ 1866900 h 1866900"/>
              <a:gd name="connsiteX1" fmla="*/ 1971675 w 2800350"/>
              <a:gd name="connsiteY1" fmla="*/ 466725 h 1866900"/>
              <a:gd name="connsiteX2" fmla="*/ 2800350 w 2800350"/>
              <a:gd name="connsiteY2" fmla="*/ 0 h 1866900"/>
              <a:gd name="connsiteX0" fmla="*/ 0 w 2800350"/>
              <a:gd name="connsiteY0" fmla="*/ 1866900 h 1866900"/>
              <a:gd name="connsiteX1" fmla="*/ 1164812 w 2800350"/>
              <a:gd name="connsiteY1" fmla="*/ 454474 h 1866900"/>
              <a:gd name="connsiteX2" fmla="*/ 2800350 w 2800350"/>
              <a:gd name="connsiteY2" fmla="*/ 0 h 1866900"/>
              <a:gd name="connsiteX0" fmla="*/ 0 w 2800350"/>
              <a:gd name="connsiteY0" fmla="*/ 1866900 h 1866900"/>
              <a:gd name="connsiteX1" fmla="*/ 1338598 w 2800350"/>
              <a:gd name="connsiteY1" fmla="*/ 576985 h 1866900"/>
              <a:gd name="connsiteX2" fmla="*/ 2800350 w 2800350"/>
              <a:gd name="connsiteY2" fmla="*/ 0 h 1866900"/>
            </a:gdLst>
            <a:ahLst/>
            <a:cxnLst>
              <a:cxn ang="0">
                <a:pos x="connsiteX0" y="connsiteY0"/>
              </a:cxn>
              <a:cxn ang="0">
                <a:pos x="connsiteX1" y="connsiteY1"/>
              </a:cxn>
              <a:cxn ang="0">
                <a:pos x="connsiteX2" y="connsiteY2"/>
              </a:cxn>
            </a:cxnLst>
            <a:rect l="l" t="t" r="r" b="b"/>
            <a:pathLst>
              <a:path w="2800350" h="1866900">
                <a:moveTo>
                  <a:pt x="0" y="1866900"/>
                </a:moveTo>
                <a:cubicBezTo>
                  <a:pt x="658019" y="1338262"/>
                  <a:pt x="871873" y="888135"/>
                  <a:pt x="1338598" y="576985"/>
                </a:cubicBezTo>
                <a:cubicBezTo>
                  <a:pt x="1805323" y="265835"/>
                  <a:pt x="2632869" y="71437"/>
                  <a:pt x="2800350"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Freeform 29"/>
          <p:cNvSpPr/>
          <p:nvPr/>
        </p:nvSpPr>
        <p:spPr>
          <a:xfrm>
            <a:off x="3095628" y="1766563"/>
            <a:ext cx="2209799" cy="1576712"/>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 name="connsiteX0" fmla="*/ 0 w 2667000"/>
              <a:gd name="connsiteY0" fmla="*/ 1714500 h 1714500"/>
              <a:gd name="connsiteX1" fmla="*/ 1339865 w 2667000"/>
              <a:gd name="connsiteY1" fmla="*/ 660354 h 1714500"/>
              <a:gd name="connsiteX2" fmla="*/ 2667000 w 2667000"/>
              <a:gd name="connsiteY2" fmla="*/ 0 h 1714500"/>
              <a:gd name="connsiteX0" fmla="*/ 0 w 2571323"/>
              <a:gd name="connsiteY0" fmla="*/ 2080497 h 2080497"/>
              <a:gd name="connsiteX1" fmla="*/ 1244188 w 2571323"/>
              <a:gd name="connsiteY1" fmla="*/ 660354 h 2080497"/>
              <a:gd name="connsiteX2" fmla="*/ 2571323 w 2571323"/>
              <a:gd name="connsiteY2" fmla="*/ 0 h 2080497"/>
              <a:gd name="connsiteX0" fmla="*/ 0 w 2571323"/>
              <a:gd name="connsiteY0" fmla="*/ 2080497 h 2080497"/>
              <a:gd name="connsiteX1" fmla="*/ 1244188 w 2571323"/>
              <a:gd name="connsiteY1" fmla="*/ 660354 h 2080497"/>
              <a:gd name="connsiteX2" fmla="*/ 2571323 w 2571323"/>
              <a:gd name="connsiteY2" fmla="*/ 0 h 2080497"/>
              <a:gd name="connsiteX0" fmla="*/ 0 w 2499565"/>
              <a:gd name="connsiteY0" fmla="*/ 2092697 h 2092697"/>
              <a:gd name="connsiteX1" fmla="*/ 1172430 w 2499565"/>
              <a:gd name="connsiteY1" fmla="*/ 660354 h 2092697"/>
              <a:gd name="connsiteX2" fmla="*/ 2499565 w 2499565"/>
              <a:gd name="connsiteY2" fmla="*/ 0 h 2092697"/>
              <a:gd name="connsiteX0" fmla="*/ 0 w 2774637"/>
              <a:gd name="connsiteY0" fmla="*/ 2019498 h 2019498"/>
              <a:gd name="connsiteX1" fmla="*/ 1172430 w 2774637"/>
              <a:gd name="connsiteY1" fmla="*/ 587155 h 2019498"/>
              <a:gd name="connsiteX2" fmla="*/ 2774637 w 2774637"/>
              <a:gd name="connsiteY2" fmla="*/ 0 h 2019498"/>
            </a:gdLst>
            <a:ahLst/>
            <a:cxnLst>
              <a:cxn ang="0">
                <a:pos x="connsiteX0" y="connsiteY0"/>
              </a:cxn>
              <a:cxn ang="0">
                <a:pos x="connsiteX1" y="connsiteY1"/>
              </a:cxn>
              <a:cxn ang="0">
                <a:pos x="connsiteX2" y="connsiteY2"/>
              </a:cxn>
            </a:cxnLst>
            <a:rect l="l" t="t" r="r" b="b"/>
            <a:pathLst>
              <a:path w="2774637" h="2019498">
                <a:moveTo>
                  <a:pt x="0" y="2019498"/>
                </a:moveTo>
                <a:cubicBezTo>
                  <a:pt x="575454" y="1221288"/>
                  <a:pt x="709991" y="923738"/>
                  <a:pt x="1172430" y="587155"/>
                </a:cubicBezTo>
                <a:cubicBezTo>
                  <a:pt x="1634869" y="250572"/>
                  <a:pt x="2607156" y="71437"/>
                  <a:pt x="2774637" y="0"/>
                </a:cubicBezTo>
              </a:path>
            </a:pathLst>
          </a:cu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Freeform 30"/>
          <p:cNvSpPr/>
          <p:nvPr/>
        </p:nvSpPr>
        <p:spPr>
          <a:xfrm>
            <a:off x="2924175" y="4048127"/>
            <a:ext cx="2543175" cy="1619249"/>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876550"/>
              <a:gd name="connsiteY0" fmla="*/ 2076450 h 2076450"/>
              <a:gd name="connsiteX1" fmla="*/ 2133600 w 2876550"/>
              <a:gd name="connsiteY1" fmla="*/ 600075 h 2076450"/>
              <a:gd name="connsiteX2" fmla="*/ 2876550 w 2876550"/>
              <a:gd name="connsiteY2" fmla="*/ 0 h 2076450"/>
              <a:gd name="connsiteX0" fmla="*/ 0 w 2876550"/>
              <a:gd name="connsiteY0" fmla="*/ 2076450 h 2076450"/>
              <a:gd name="connsiteX1" fmla="*/ 2133600 w 2876550"/>
              <a:gd name="connsiteY1" fmla="*/ 600075 h 2076450"/>
              <a:gd name="connsiteX2" fmla="*/ 2876550 w 2876550"/>
              <a:gd name="connsiteY2" fmla="*/ 0 h 2076450"/>
              <a:gd name="connsiteX0" fmla="*/ 0 w 2952750"/>
              <a:gd name="connsiteY0" fmla="*/ 2105025 h 2105025"/>
              <a:gd name="connsiteX1" fmla="*/ 2133600 w 2952750"/>
              <a:gd name="connsiteY1" fmla="*/ 628650 h 2105025"/>
              <a:gd name="connsiteX2" fmla="*/ 2952750 w 2952750"/>
              <a:gd name="connsiteY2" fmla="*/ 0 h 210502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1552575 w 2990850"/>
              <a:gd name="connsiteY1" fmla="*/ 1076325 h 2009775"/>
              <a:gd name="connsiteX2" fmla="*/ 2990850 w 2990850"/>
              <a:gd name="connsiteY2" fmla="*/ 0 h 2009775"/>
              <a:gd name="connsiteX0" fmla="*/ 0 w 2590800"/>
              <a:gd name="connsiteY0" fmla="*/ 1781175 h 1781175"/>
              <a:gd name="connsiteX1" fmla="*/ 1152525 w 2590800"/>
              <a:gd name="connsiteY1" fmla="*/ 1076325 h 1781175"/>
              <a:gd name="connsiteX2" fmla="*/ 2590800 w 2590800"/>
              <a:gd name="connsiteY2" fmla="*/ 0 h 1781175"/>
              <a:gd name="connsiteX0" fmla="*/ 0 w 2590800"/>
              <a:gd name="connsiteY0" fmla="*/ 1781175 h 2211139"/>
              <a:gd name="connsiteX1" fmla="*/ 455414 w 2590800"/>
              <a:gd name="connsiteY1" fmla="*/ 2093664 h 2211139"/>
              <a:gd name="connsiteX2" fmla="*/ 1152525 w 2590800"/>
              <a:gd name="connsiteY2" fmla="*/ 1076325 h 2211139"/>
              <a:gd name="connsiteX3" fmla="*/ 2590800 w 2590800"/>
              <a:gd name="connsiteY3" fmla="*/ 0 h 2211139"/>
              <a:gd name="connsiteX0" fmla="*/ 0 w 2702123"/>
              <a:gd name="connsiteY0" fmla="*/ 2656139 h 2656139"/>
              <a:gd name="connsiteX1" fmla="*/ 566737 w 2702123"/>
              <a:gd name="connsiteY1" fmla="*/ 2093664 h 2656139"/>
              <a:gd name="connsiteX2" fmla="*/ 1263848 w 2702123"/>
              <a:gd name="connsiteY2" fmla="*/ 1076325 h 2656139"/>
              <a:gd name="connsiteX3" fmla="*/ 2702123 w 2702123"/>
              <a:gd name="connsiteY3" fmla="*/ 0 h 2656139"/>
              <a:gd name="connsiteX0" fmla="*/ 0 w 2702123"/>
              <a:gd name="connsiteY0" fmla="*/ 2656139 h 2656139"/>
              <a:gd name="connsiteX1" fmla="*/ 991790 w 2702123"/>
              <a:gd name="connsiteY1" fmla="*/ 2312405 h 2656139"/>
              <a:gd name="connsiteX2" fmla="*/ 1263848 w 2702123"/>
              <a:gd name="connsiteY2" fmla="*/ 1076325 h 2656139"/>
              <a:gd name="connsiteX3" fmla="*/ 2702123 w 2702123"/>
              <a:gd name="connsiteY3" fmla="*/ 0 h 2656139"/>
              <a:gd name="connsiteX0" fmla="*/ 0 w 2702123"/>
              <a:gd name="connsiteY0" fmla="*/ 2656139 h 2656139"/>
              <a:gd name="connsiteX1" fmla="*/ 991790 w 2702123"/>
              <a:gd name="connsiteY1" fmla="*/ 2312405 h 2656139"/>
              <a:gd name="connsiteX2" fmla="*/ 1577577 w 2702123"/>
              <a:gd name="connsiteY2" fmla="*/ 1154447 h 2656139"/>
              <a:gd name="connsiteX3" fmla="*/ 2702123 w 2702123"/>
              <a:gd name="connsiteY3" fmla="*/ 0 h 2656139"/>
            </a:gdLst>
            <a:ahLst/>
            <a:cxnLst>
              <a:cxn ang="0">
                <a:pos x="connsiteX0" y="connsiteY0"/>
              </a:cxn>
              <a:cxn ang="0">
                <a:pos x="connsiteX1" y="connsiteY1"/>
              </a:cxn>
              <a:cxn ang="0">
                <a:pos x="connsiteX2" y="connsiteY2"/>
              </a:cxn>
              <a:cxn ang="0">
                <a:pos x="connsiteX3" y="connsiteY3"/>
              </a:cxn>
            </a:cxnLst>
            <a:rect l="l" t="t" r="r" b="b"/>
            <a:pathLst>
              <a:path w="2702123" h="2656139">
                <a:moveTo>
                  <a:pt x="0" y="2656139"/>
                </a:moveTo>
                <a:cubicBezTo>
                  <a:pt x="0" y="2656139"/>
                  <a:pt x="728861" y="2562687"/>
                  <a:pt x="991790" y="2312405"/>
                </a:cubicBezTo>
                <a:cubicBezTo>
                  <a:pt x="1254720" y="2062123"/>
                  <a:pt x="1292522" y="1539848"/>
                  <a:pt x="1577577" y="1154447"/>
                </a:cubicBezTo>
                <a:cubicBezTo>
                  <a:pt x="1862633" y="769046"/>
                  <a:pt x="2601317" y="147637"/>
                  <a:pt x="2702123"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p:cNvSpPr/>
          <p:nvPr/>
        </p:nvSpPr>
        <p:spPr>
          <a:xfrm>
            <a:off x="3105151" y="4547323"/>
            <a:ext cx="2495327" cy="1196253"/>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33700"/>
              <a:gd name="connsiteY0" fmla="*/ 1847850 h 1847850"/>
              <a:gd name="connsiteX1" fmla="*/ 2105025 w 2933700"/>
              <a:gd name="connsiteY1" fmla="*/ 466725 h 1847850"/>
              <a:gd name="connsiteX2" fmla="*/ 2933700 w 2933700"/>
              <a:gd name="connsiteY2" fmla="*/ 0 h 1847850"/>
              <a:gd name="connsiteX0" fmla="*/ 0 w 2933700"/>
              <a:gd name="connsiteY0" fmla="*/ 1847850 h 1847850"/>
              <a:gd name="connsiteX1" fmla="*/ 2105025 w 2933700"/>
              <a:gd name="connsiteY1" fmla="*/ 466725 h 1847850"/>
              <a:gd name="connsiteX2" fmla="*/ 2933700 w 2933700"/>
              <a:gd name="connsiteY2" fmla="*/ 0 h 1847850"/>
              <a:gd name="connsiteX0" fmla="*/ 0 w 2800350"/>
              <a:gd name="connsiteY0" fmla="*/ 1866900 h 1866900"/>
              <a:gd name="connsiteX1" fmla="*/ 1971675 w 2800350"/>
              <a:gd name="connsiteY1" fmla="*/ 466725 h 1866900"/>
              <a:gd name="connsiteX2" fmla="*/ 2800350 w 2800350"/>
              <a:gd name="connsiteY2" fmla="*/ 0 h 1866900"/>
              <a:gd name="connsiteX0" fmla="*/ 0 w 2800350"/>
              <a:gd name="connsiteY0" fmla="*/ 1866900 h 1866900"/>
              <a:gd name="connsiteX1" fmla="*/ 1971675 w 2800350"/>
              <a:gd name="connsiteY1" fmla="*/ 466725 h 1866900"/>
              <a:gd name="connsiteX2" fmla="*/ 2800350 w 2800350"/>
              <a:gd name="connsiteY2" fmla="*/ 0 h 1866900"/>
              <a:gd name="connsiteX0" fmla="*/ 0 w 2832789"/>
              <a:gd name="connsiteY0" fmla="*/ 2011012 h 2011012"/>
              <a:gd name="connsiteX1" fmla="*/ 2004114 w 2832789"/>
              <a:gd name="connsiteY1" fmla="*/ 466725 h 2011012"/>
              <a:gd name="connsiteX2" fmla="*/ 2832789 w 2832789"/>
              <a:gd name="connsiteY2" fmla="*/ 0 h 2011012"/>
              <a:gd name="connsiteX0" fmla="*/ 0 w 2832789"/>
              <a:gd name="connsiteY0" fmla="*/ 2011012 h 2011012"/>
              <a:gd name="connsiteX1" fmla="*/ 2004114 w 2832789"/>
              <a:gd name="connsiteY1" fmla="*/ 466725 h 2011012"/>
              <a:gd name="connsiteX2" fmla="*/ 2832789 w 2832789"/>
              <a:gd name="connsiteY2" fmla="*/ 0 h 2011012"/>
              <a:gd name="connsiteX0" fmla="*/ 0 w 2832789"/>
              <a:gd name="connsiteY0" fmla="*/ 2011012 h 2011012"/>
              <a:gd name="connsiteX1" fmla="*/ 1398579 w 2832789"/>
              <a:gd name="connsiteY1" fmla="*/ 1459494 h 2011012"/>
              <a:gd name="connsiteX2" fmla="*/ 2832789 w 2832789"/>
              <a:gd name="connsiteY2" fmla="*/ 0 h 2011012"/>
              <a:gd name="connsiteX0" fmla="*/ 0 w 2832789"/>
              <a:gd name="connsiteY0" fmla="*/ 2011012 h 2011012"/>
              <a:gd name="connsiteX1" fmla="*/ 1398579 w 2832789"/>
              <a:gd name="connsiteY1" fmla="*/ 1459494 h 2011012"/>
              <a:gd name="connsiteX2" fmla="*/ 2238320 w 2832789"/>
              <a:gd name="connsiteY2" fmla="*/ 649957 h 2011012"/>
              <a:gd name="connsiteX3" fmla="*/ 2832789 w 2832789"/>
              <a:gd name="connsiteY3" fmla="*/ 0 h 2011012"/>
              <a:gd name="connsiteX0" fmla="*/ 0 w 2832789"/>
              <a:gd name="connsiteY0" fmla="*/ 2011012 h 2011012"/>
              <a:gd name="connsiteX1" fmla="*/ 1398579 w 2832789"/>
              <a:gd name="connsiteY1" fmla="*/ 1459494 h 2011012"/>
              <a:gd name="connsiteX2" fmla="*/ 2022058 w 2832789"/>
              <a:gd name="connsiteY2" fmla="*/ 714007 h 2011012"/>
              <a:gd name="connsiteX3" fmla="*/ 2832789 w 2832789"/>
              <a:gd name="connsiteY3" fmla="*/ 0 h 2011012"/>
            </a:gdLst>
            <a:ahLst/>
            <a:cxnLst>
              <a:cxn ang="0">
                <a:pos x="connsiteX0" y="connsiteY0"/>
              </a:cxn>
              <a:cxn ang="0">
                <a:pos x="connsiteX1" y="connsiteY1"/>
              </a:cxn>
              <a:cxn ang="0">
                <a:pos x="connsiteX2" y="connsiteY2"/>
              </a:cxn>
              <a:cxn ang="0">
                <a:pos x="connsiteX3" y="connsiteY3"/>
              </a:cxn>
            </a:cxnLst>
            <a:rect l="l" t="t" r="r" b="b"/>
            <a:pathLst>
              <a:path w="2832789" h="2011012">
                <a:moveTo>
                  <a:pt x="0" y="2011012"/>
                </a:moveTo>
                <a:cubicBezTo>
                  <a:pt x="971600" y="1962746"/>
                  <a:pt x="926448" y="1794663"/>
                  <a:pt x="1398579" y="1459494"/>
                </a:cubicBezTo>
                <a:cubicBezTo>
                  <a:pt x="1771632" y="1232652"/>
                  <a:pt x="1783023" y="957256"/>
                  <a:pt x="2022058" y="714007"/>
                </a:cubicBezTo>
                <a:cubicBezTo>
                  <a:pt x="2261093" y="470758"/>
                  <a:pt x="2733711" y="108326"/>
                  <a:pt x="2832789"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Freeform 32"/>
          <p:cNvSpPr/>
          <p:nvPr/>
        </p:nvSpPr>
        <p:spPr>
          <a:xfrm>
            <a:off x="3048002" y="4281271"/>
            <a:ext cx="2476499" cy="1414679"/>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 name="connsiteX0" fmla="*/ 0 w 2708672"/>
              <a:gd name="connsiteY0" fmla="*/ 2288537 h 2288537"/>
              <a:gd name="connsiteX1" fmla="*/ 1022747 w 2708672"/>
              <a:gd name="connsiteY1" fmla="*/ 1123950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39468 w 2708672"/>
              <a:gd name="connsiteY1" fmla="*/ 1442860 h 2288537"/>
              <a:gd name="connsiteX2" fmla="*/ 2708672 w 2708672"/>
              <a:gd name="connsiteY2" fmla="*/ 0 h 2288537"/>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875109 w 2708672"/>
              <a:gd name="connsiteY1" fmla="*/ 2145029 h 2368264"/>
              <a:gd name="connsiteX2" fmla="*/ 1439468 w 2708672"/>
              <a:gd name="connsiteY2" fmla="*/ 1522587 h 2368264"/>
              <a:gd name="connsiteX3" fmla="*/ 2708672 w 2708672"/>
              <a:gd name="connsiteY3" fmla="*/ 0 h 2368264"/>
            </a:gdLst>
            <a:ahLst/>
            <a:cxnLst>
              <a:cxn ang="0">
                <a:pos x="connsiteX0" y="connsiteY0"/>
              </a:cxn>
              <a:cxn ang="0">
                <a:pos x="connsiteX1" y="connsiteY1"/>
              </a:cxn>
              <a:cxn ang="0">
                <a:pos x="connsiteX2" y="connsiteY2"/>
              </a:cxn>
              <a:cxn ang="0">
                <a:pos x="connsiteX3" y="connsiteY3"/>
              </a:cxn>
            </a:cxnLst>
            <a:rect l="l" t="t" r="r" b="b"/>
            <a:pathLst>
              <a:path w="2708672" h="2368264">
                <a:moveTo>
                  <a:pt x="0" y="2368264"/>
                </a:moveTo>
                <a:cubicBezTo>
                  <a:pt x="144115" y="2317770"/>
                  <a:pt x="635198" y="2285975"/>
                  <a:pt x="875109" y="2145029"/>
                </a:cubicBezTo>
                <a:cubicBezTo>
                  <a:pt x="1115020" y="2004083"/>
                  <a:pt x="1132138" y="1866804"/>
                  <a:pt x="1439468" y="1522587"/>
                </a:cubicBezTo>
                <a:cubicBezTo>
                  <a:pt x="1922168" y="519293"/>
                  <a:pt x="2582863" y="183056"/>
                  <a:pt x="2708672" y="0"/>
                </a:cubicBezTo>
              </a:path>
            </a:pathLst>
          </a:cu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TextBox 37"/>
          <p:cNvSpPr txBox="1"/>
          <p:nvPr/>
        </p:nvSpPr>
        <p:spPr>
          <a:xfrm>
            <a:off x="6810376" y="5848350"/>
            <a:ext cx="409575" cy="369332"/>
          </a:xfrm>
          <a:prstGeom prst="rect">
            <a:avLst/>
          </a:prstGeom>
          <a:noFill/>
        </p:spPr>
        <p:txBody>
          <a:bodyPr wrap="square" rtlCol="0">
            <a:spAutoFit/>
          </a:bodyPr>
          <a:lstStyle/>
          <a:p>
            <a:r>
              <a:rPr lang="en-US" dirty="0"/>
              <a:t>1</a:t>
            </a:r>
          </a:p>
        </p:txBody>
      </p:sp>
      <p:sp>
        <p:nvSpPr>
          <p:cNvPr id="39" name="TextBox 38"/>
          <p:cNvSpPr txBox="1"/>
          <p:nvPr/>
        </p:nvSpPr>
        <p:spPr>
          <a:xfrm>
            <a:off x="9620250" y="5829300"/>
            <a:ext cx="323850" cy="369332"/>
          </a:xfrm>
          <a:prstGeom prst="rect">
            <a:avLst/>
          </a:prstGeom>
          <a:noFill/>
        </p:spPr>
        <p:txBody>
          <a:bodyPr wrap="square" rtlCol="0">
            <a:spAutoFit/>
          </a:bodyPr>
          <a:lstStyle/>
          <a:p>
            <a:r>
              <a:rPr lang="en-US" dirty="0"/>
              <a:t>0</a:t>
            </a:r>
          </a:p>
        </p:txBody>
      </p:sp>
      <p:sp>
        <p:nvSpPr>
          <p:cNvPr id="40" name="TextBox 39"/>
          <p:cNvSpPr txBox="1"/>
          <p:nvPr/>
        </p:nvSpPr>
        <p:spPr>
          <a:xfrm>
            <a:off x="7191375" y="5848350"/>
            <a:ext cx="2638425" cy="369332"/>
          </a:xfrm>
          <a:prstGeom prst="rect">
            <a:avLst/>
          </a:prstGeom>
          <a:noFill/>
        </p:spPr>
        <p:txBody>
          <a:bodyPr wrap="square" rtlCol="0">
            <a:spAutoFit/>
          </a:bodyPr>
          <a:lstStyle/>
          <a:p>
            <a:r>
              <a:rPr lang="en-US" dirty="0"/>
              <a:t>Exceedance probability</a:t>
            </a:r>
          </a:p>
        </p:txBody>
      </p:sp>
      <p:sp>
        <p:nvSpPr>
          <p:cNvPr id="44" name="Freeform 43"/>
          <p:cNvSpPr/>
          <p:nvPr/>
        </p:nvSpPr>
        <p:spPr>
          <a:xfrm>
            <a:off x="7038977" y="4243171"/>
            <a:ext cx="2476499" cy="1414679"/>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 name="connsiteX0" fmla="*/ 0 w 2708672"/>
              <a:gd name="connsiteY0" fmla="*/ 2288537 h 2288537"/>
              <a:gd name="connsiteX1" fmla="*/ 1022747 w 2708672"/>
              <a:gd name="connsiteY1" fmla="*/ 1123950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39468 w 2708672"/>
              <a:gd name="connsiteY1" fmla="*/ 1442860 h 2288537"/>
              <a:gd name="connsiteX2" fmla="*/ 2708672 w 2708672"/>
              <a:gd name="connsiteY2" fmla="*/ 0 h 2288537"/>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875109 w 2708672"/>
              <a:gd name="connsiteY1" fmla="*/ 2145029 h 2368264"/>
              <a:gd name="connsiteX2" fmla="*/ 1439468 w 2708672"/>
              <a:gd name="connsiteY2" fmla="*/ 1522587 h 2368264"/>
              <a:gd name="connsiteX3" fmla="*/ 2708672 w 2708672"/>
              <a:gd name="connsiteY3" fmla="*/ 0 h 2368264"/>
              <a:gd name="connsiteX0" fmla="*/ 0 w 2708672"/>
              <a:gd name="connsiteY0" fmla="*/ 2368264 h 2368264"/>
              <a:gd name="connsiteX1" fmla="*/ 875109 w 2708672"/>
              <a:gd name="connsiteY1" fmla="*/ 2145029 h 2368264"/>
              <a:gd name="connsiteX2" fmla="*/ 1991621 w 2708672"/>
              <a:gd name="connsiteY2" fmla="*/ 1666096 h 2368264"/>
              <a:gd name="connsiteX3" fmla="*/ 2708672 w 2708672"/>
              <a:gd name="connsiteY3" fmla="*/ 0 h 2368264"/>
              <a:gd name="connsiteX0" fmla="*/ 0 w 2708672"/>
              <a:gd name="connsiteY0" fmla="*/ 2368264 h 2368264"/>
              <a:gd name="connsiteX1" fmla="*/ 1010543 w 2708672"/>
              <a:gd name="connsiteY1" fmla="*/ 2160975 h 2368264"/>
              <a:gd name="connsiteX2" fmla="*/ 1991621 w 2708672"/>
              <a:gd name="connsiteY2" fmla="*/ 1666096 h 2368264"/>
              <a:gd name="connsiteX3" fmla="*/ 2708672 w 2708672"/>
              <a:gd name="connsiteY3" fmla="*/ 0 h 2368264"/>
            </a:gdLst>
            <a:ahLst/>
            <a:cxnLst>
              <a:cxn ang="0">
                <a:pos x="connsiteX0" y="connsiteY0"/>
              </a:cxn>
              <a:cxn ang="0">
                <a:pos x="connsiteX1" y="connsiteY1"/>
              </a:cxn>
              <a:cxn ang="0">
                <a:pos x="connsiteX2" y="connsiteY2"/>
              </a:cxn>
              <a:cxn ang="0">
                <a:pos x="connsiteX3" y="connsiteY3"/>
              </a:cxn>
            </a:cxnLst>
            <a:rect l="l" t="t" r="r" b="b"/>
            <a:pathLst>
              <a:path w="2708672" h="2368264">
                <a:moveTo>
                  <a:pt x="0" y="2368264"/>
                </a:moveTo>
                <a:cubicBezTo>
                  <a:pt x="144115" y="2317770"/>
                  <a:pt x="678606" y="2278003"/>
                  <a:pt x="1010543" y="2160975"/>
                </a:cubicBezTo>
                <a:cubicBezTo>
                  <a:pt x="1342480" y="2043947"/>
                  <a:pt x="1684291" y="2010313"/>
                  <a:pt x="1991621" y="1666096"/>
                </a:cubicBezTo>
                <a:cubicBezTo>
                  <a:pt x="2474321" y="662802"/>
                  <a:pt x="2582863" y="183056"/>
                  <a:pt x="2708672" y="0"/>
                </a:cubicBezTo>
              </a:path>
            </a:pathLst>
          </a:custGeom>
          <a:ln w="158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7019927" y="1495425"/>
            <a:ext cx="2457449" cy="1581150"/>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Lst>
            <a:ahLst/>
            <a:cxnLst>
              <a:cxn ang="0">
                <a:pos x="connsiteX0" y="connsiteY0"/>
              </a:cxn>
              <a:cxn ang="0">
                <a:pos x="connsiteX1" y="connsiteY1"/>
              </a:cxn>
              <a:cxn ang="0">
                <a:pos x="connsiteX2" y="connsiteY2"/>
              </a:cxn>
            </a:cxnLst>
            <a:rect l="l" t="t" r="r" b="b"/>
            <a:pathLst>
              <a:path w="2667000" h="1714500">
                <a:moveTo>
                  <a:pt x="0" y="1714500"/>
                </a:moveTo>
                <a:cubicBezTo>
                  <a:pt x="934244" y="1233487"/>
                  <a:pt x="536575" y="1409700"/>
                  <a:pt x="981075" y="1123950"/>
                </a:cubicBezTo>
                <a:cubicBezTo>
                  <a:pt x="1425575" y="838200"/>
                  <a:pt x="2499519" y="71437"/>
                  <a:pt x="2667000" y="0"/>
                </a:cubicBezTo>
              </a:path>
            </a:pathLst>
          </a:custGeom>
          <a:ln w="158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3152775" y="1833238"/>
            <a:ext cx="2200276" cy="1519562"/>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 name="connsiteX0" fmla="*/ 0 w 2667000"/>
              <a:gd name="connsiteY0" fmla="*/ 1714500 h 1714500"/>
              <a:gd name="connsiteX1" fmla="*/ 1339865 w 2667000"/>
              <a:gd name="connsiteY1" fmla="*/ 660354 h 1714500"/>
              <a:gd name="connsiteX2" fmla="*/ 2667000 w 2667000"/>
              <a:gd name="connsiteY2" fmla="*/ 0 h 1714500"/>
              <a:gd name="connsiteX0" fmla="*/ 0 w 2571323"/>
              <a:gd name="connsiteY0" fmla="*/ 2080497 h 2080497"/>
              <a:gd name="connsiteX1" fmla="*/ 1244188 w 2571323"/>
              <a:gd name="connsiteY1" fmla="*/ 660354 h 2080497"/>
              <a:gd name="connsiteX2" fmla="*/ 2571323 w 2571323"/>
              <a:gd name="connsiteY2" fmla="*/ 0 h 2080497"/>
              <a:gd name="connsiteX0" fmla="*/ 0 w 2571323"/>
              <a:gd name="connsiteY0" fmla="*/ 2080497 h 2080497"/>
              <a:gd name="connsiteX1" fmla="*/ 1244188 w 2571323"/>
              <a:gd name="connsiteY1" fmla="*/ 660354 h 2080497"/>
              <a:gd name="connsiteX2" fmla="*/ 2571323 w 2571323"/>
              <a:gd name="connsiteY2" fmla="*/ 0 h 2080497"/>
              <a:gd name="connsiteX0" fmla="*/ 0 w 2499565"/>
              <a:gd name="connsiteY0" fmla="*/ 2092697 h 2092697"/>
              <a:gd name="connsiteX1" fmla="*/ 1172430 w 2499565"/>
              <a:gd name="connsiteY1" fmla="*/ 660354 h 2092697"/>
              <a:gd name="connsiteX2" fmla="*/ 2499565 w 2499565"/>
              <a:gd name="connsiteY2" fmla="*/ 0 h 2092697"/>
              <a:gd name="connsiteX0" fmla="*/ 0 w 2774637"/>
              <a:gd name="connsiteY0" fmla="*/ 2019498 h 2019498"/>
              <a:gd name="connsiteX1" fmla="*/ 1172430 w 2774637"/>
              <a:gd name="connsiteY1" fmla="*/ 587155 h 2019498"/>
              <a:gd name="connsiteX2" fmla="*/ 2774637 w 2774637"/>
              <a:gd name="connsiteY2" fmla="*/ 0 h 2019498"/>
              <a:gd name="connsiteX0" fmla="*/ 0 w 2774637"/>
              <a:gd name="connsiteY0" fmla="*/ 2019498 h 2019498"/>
              <a:gd name="connsiteX1" fmla="*/ 1124384 w 2774637"/>
              <a:gd name="connsiteY1" fmla="*/ 701083 h 2019498"/>
              <a:gd name="connsiteX2" fmla="*/ 2774637 w 2774637"/>
              <a:gd name="connsiteY2" fmla="*/ 0 h 2019498"/>
            </a:gdLst>
            <a:ahLst/>
            <a:cxnLst>
              <a:cxn ang="0">
                <a:pos x="connsiteX0" y="connsiteY0"/>
              </a:cxn>
              <a:cxn ang="0">
                <a:pos x="connsiteX1" y="connsiteY1"/>
              </a:cxn>
              <a:cxn ang="0">
                <a:pos x="connsiteX2" y="connsiteY2"/>
              </a:cxn>
            </a:cxnLst>
            <a:rect l="l" t="t" r="r" b="b"/>
            <a:pathLst>
              <a:path w="2774637" h="2019498">
                <a:moveTo>
                  <a:pt x="0" y="2019498"/>
                </a:moveTo>
                <a:cubicBezTo>
                  <a:pt x="575454" y="1221288"/>
                  <a:pt x="661945" y="1037666"/>
                  <a:pt x="1124384" y="701083"/>
                </a:cubicBezTo>
                <a:cubicBezTo>
                  <a:pt x="1586823" y="364500"/>
                  <a:pt x="2607156" y="71437"/>
                  <a:pt x="2774637" y="0"/>
                </a:cubicBezTo>
              </a:path>
            </a:pathLst>
          </a:custGeom>
          <a:ln w="158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3190877" y="4433671"/>
            <a:ext cx="2381249" cy="1308374"/>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 name="connsiteX0" fmla="*/ 0 w 2708672"/>
              <a:gd name="connsiteY0" fmla="*/ 2288537 h 2288537"/>
              <a:gd name="connsiteX1" fmla="*/ 1022747 w 2708672"/>
              <a:gd name="connsiteY1" fmla="*/ 1123950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39468 w 2708672"/>
              <a:gd name="connsiteY1" fmla="*/ 1442860 h 2288537"/>
              <a:gd name="connsiteX2" fmla="*/ 2708672 w 2708672"/>
              <a:gd name="connsiteY2" fmla="*/ 0 h 2288537"/>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875109 w 2708672"/>
              <a:gd name="connsiteY1" fmla="*/ 2145029 h 2368264"/>
              <a:gd name="connsiteX2" fmla="*/ 1439468 w 2708672"/>
              <a:gd name="connsiteY2" fmla="*/ 1522587 h 2368264"/>
              <a:gd name="connsiteX3" fmla="*/ 2708672 w 2708672"/>
              <a:gd name="connsiteY3" fmla="*/ 0 h 2368264"/>
              <a:gd name="connsiteX0" fmla="*/ 0 w 2708672"/>
              <a:gd name="connsiteY0" fmla="*/ 2368264 h 2368264"/>
              <a:gd name="connsiteX1" fmla="*/ 1000124 w 2708672"/>
              <a:gd name="connsiteY1" fmla="*/ 2033411 h 2368264"/>
              <a:gd name="connsiteX2" fmla="*/ 1439468 w 2708672"/>
              <a:gd name="connsiteY2" fmla="*/ 1522587 h 2368264"/>
              <a:gd name="connsiteX3" fmla="*/ 2708672 w 2708672"/>
              <a:gd name="connsiteY3" fmla="*/ 0 h 2368264"/>
              <a:gd name="connsiteX0" fmla="*/ 0 w 2708672"/>
              <a:gd name="connsiteY0" fmla="*/ 2368264 h 2429485"/>
              <a:gd name="connsiteX1" fmla="*/ 1000124 w 2708672"/>
              <a:gd name="connsiteY1" fmla="*/ 2033411 h 2429485"/>
              <a:gd name="connsiteX2" fmla="*/ 1439468 w 2708672"/>
              <a:gd name="connsiteY2" fmla="*/ 1522587 h 2429485"/>
              <a:gd name="connsiteX3" fmla="*/ 2708672 w 2708672"/>
              <a:gd name="connsiteY3" fmla="*/ 0 h 2429485"/>
              <a:gd name="connsiteX0" fmla="*/ 0 w 2708672"/>
              <a:gd name="connsiteY0" fmla="*/ 2368264 h 2429485"/>
              <a:gd name="connsiteX1" fmla="*/ 1000124 w 2708672"/>
              <a:gd name="connsiteY1" fmla="*/ 2033411 h 2429485"/>
              <a:gd name="connsiteX2" fmla="*/ 1439468 w 2708672"/>
              <a:gd name="connsiteY2" fmla="*/ 1522587 h 2429485"/>
              <a:gd name="connsiteX3" fmla="*/ 2708672 w 2708672"/>
              <a:gd name="connsiteY3" fmla="*/ 0 h 2429485"/>
              <a:gd name="connsiteX0" fmla="*/ 0 w 2708672"/>
              <a:gd name="connsiteY0" fmla="*/ 2368264 h 2429485"/>
              <a:gd name="connsiteX1" fmla="*/ 1000124 w 2708672"/>
              <a:gd name="connsiteY1" fmla="*/ 2033411 h 2429485"/>
              <a:gd name="connsiteX2" fmla="*/ 1439468 w 2708672"/>
              <a:gd name="connsiteY2" fmla="*/ 1522587 h 2429485"/>
              <a:gd name="connsiteX3" fmla="*/ 2708672 w 2708672"/>
              <a:gd name="connsiteY3" fmla="*/ 0 h 2429485"/>
              <a:gd name="connsiteX0" fmla="*/ 0 w 2708672"/>
              <a:gd name="connsiteY0" fmla="*/ 2368264 h 2429485"/>
              <a:gd name="connsiteX1" fmla="*/ 1000124 w 2708672"/>
              <a:gd name="connsiteY1" fmla="*/ 2033411 h 2429485"/>
              <a:gd name="connsiteX2" fmla="*/ 1439468 w 2708672"/>
              <a:gd name="connsiteY2" fmla="*/ 1522587 h 2429485"/>
              <a:gd name="connsiteX3" fmla="*/ 2708672 w 2708672"/>
              <a:gd name="connsiteY3" fmla="*/ 0 h 2429485"/>
              <a:gd name="connsiteX0" fmla="*/ 0 w 2552402"/>
              <a:gd name="connsiteY0" fmla="*/ 2160973 h 2222194"/>
              <a:gd name="connsiteX1" fmla="*/ 1000124 w 2552402"/>
              <a:gd name="connsiteY1" fmla="*/ 1826120 h 2222194"/>
              <a:gd name="connsiteX2" fmla="*/ 1439468 w 2552402"/>
              <a:gd name="connsiteY2" fmla="*/ 1315296 h 2222194"/>
              <a:gd name="connsiteX3" fmla="*/ 2552402 w 2552402"/>
              <a:gd name="connsiteY3" fmla="*/ 0 h 2222194"/>
              <a:gd name="connsiteX0" fmla="*/ 0 w 2552402"/>
              <a:gd name="connsiteY0" fmla="*/ 2160973 h 2222194"/>
              <a:gd name="connsiteX1" fmla="*/ 1000124 w 2552402"/>
              <a:gd name="connsiteY1" fmla="*/ 1826120 h 2222194"/>
              <a:gd name="connsiteX2" fmla="*/ 1439468 w 2552402"/>
              <a:gd name="connsiteY2" fmla="*/ 1315296 h 2222194"/>
              <a:gd name="connsiteX3" fmla="*/ 2552402 w 2552402"/>
              <a:gd name="connsiteY3" fmla="*/ 0 h 2222194"/>
              <a:gd name="connsiteX0" fmla="*/ 0 w 2604492"/>
              <a:gd name="connsiteY0" fmla="*/ 2129082 h 2190303"/>
              <a:gd name="connsiteX1" fmla="*/ 1000124 w 2604492"/>
              <a:gd name="connsiteY1" fmla="*/ 1794229 h 2190303"/>
              <a:gd name="connsiteX2" fmla="*/ 1439468 w 2604492"/>
              <a:gd name="connsiteY2" fmla="*/ 1283405 h 2190303"/>
              <a:gd name="connsiteX3" fmla="*/ 2604492 w 2604492"/>
              <a:gd name="connsiteY3" fmla="*/ 0 h 2190303"/>
            </a:gdLst>
            <a:ahLst/>
            <a:cxnLst>
              <a:cxn ang="0">
                <a:pos x="connsiteX0" y="connsiteY0"/>
              </a:cxn>
              <a:cxn ang="0">
                <a:pos x="connsiteX1" y="connsiteY1"/>
              </a:cxn>
              <a:cxn ang="0">
                <a:pos x="connsiteX2" y="connsiteY2"/>
              </a:cxn>
              <a:cxn ang="0">
                <a:pos x="connsiteX3" y="connsiteY3"/>
              </a:cxn>
            </a:cxnLst>
            <a:rect l="l" t="t" r="r" b="b"/>
            <a:pathLst>
              <a:path w="2604492" h="2190303">
                <a:moveTo>
                  <a:pt x="0" y="2129082"/>
                </a:moveTo>
                <a:cubicBezTo>
                  <a:pt x="144115" y="2078588"/>
                  <a:pt x="416420" y="2190303"/>
                  <a:pt x="1000124" y="1794229"/>
                </a:cubicBezTo>
                <a:cubicBezTo>
                  <a:pt x="1250453" y="1493828"/>
                  <a:pt x="1267572" y="1627623"/>
                  <a:pt x="1439468" y="1283405"/>
                </a:cubicBezTo>
                <a:cubicBezTo>
                  <a:pt x="1765898" y="774421"/>
                  <a:pt x="2249488" y="278728"/>
                  <a:pt x="2604492" y="0"/>
                </a:cubicBezTo>
              </a:path>
            </a:pathLst>
          </a:custGeom>
          <a:ln w="158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TextBox 47"/>
          <p:cNvSpPr txBox="1"/>
          <p:nvPr/>
        </p:nvSpPr>
        <p:spPr>
          <a:xfrm>
            <a:off x="2933700" y="5819775"/>
            <a:ext cx="2638425" cy="369332"/>
          </a:xfrm>
          <a:prstGeom prst="rect">
            <a:avLst/>
          </a:prstGeom>
          <a:noFill/>
        </p:spPr>
        <p:txBody>
          <a:bodyPr wrap="square" rtlCol="0">
            <a:spAutoFit/>
          </a:bodyPr>
          <a:lstStyle/>
          <a:p>
            <a:r>
              <a:rPr lang="en-US" dirty="0"/>
              <a:t>stage</a:t>
            </a:r>
          </a:p>
        </p:txBody>
      </p:sp>
      <p:sp>
        <p:nvSpPr>
          <p:cNvPr id="49" name="TextBox 48"/>
          <p:cNvSpPr txBox="1"/>
          <p:nvPr/>
        </p:nvSpPr>
        <p:spPr>
          <a:xfrm>
            <a:off x="2762250" y="3552825"/>
            <a:ext cx="2638425" cy="369332"/>
          </a:xfrm>
          <a:prstGeom prst="rect">
            <a:avLst/>
          </a:prstGeom>
          <a:noFill/>
        </p:spPr>
        <p:txBody>
          <a:bodyPr wrap="square" rtlCol="0">
            <a:spAutoFit/>
          </a:bodyPr>
          <a:lstStyle/>
          <a:p>
            <a:r>
              <a:rPr lang="en-US" dirty="0"/>
              <a:t>stage</a:t>
            </a:r>
          </a:p>
        </p:txBody>
      </p:sp>
      <p:sp>
        <p:nvSpPr>
          <p:cNvPr id="50" name="TextBox 49"/>
          <p:cNvSpPr txBox="1"/>
          <p:nvPr/>
        </p:nvSpPr>
        <p:spPr>
          <a:xfrm>
            <a:off x="1577274" y="3670505"/>
            <a:ext cx="2638425" cy="369332"/>
          </a:xfrm>
          <a:prstGeom prst="rect">
            <a:avLst/>
          </a:prstGeom>
          <a:noFill/>
        </p:spPr>
        <p:txBody>
          <a:bodyPr wrap="square" rtlCol="0">
            <a:spAutoFit/>
          </a:bodyPr>
          <a:lstStyle/>
          <a:p>
            <a:r>
              <a:rPr lang="en-US" dirty="0"/>
              <a:t>Damage</a:t>
            </a:r>
          </a:p>
        </p:txBody>
      </p:sp>
      <p:sp>
        <p:nvSpPr>
          <p:cNvPr id="51" name="TextBox 50"/>
          <p:cNvSpPr txBox="1"/>
          <p:nvPr/>
        </p:nvSpPr>
        <p:spPr>
          <a:xfrm>
            <a:off x="5668486" y="3561873"/>
            <a:ext cx="2638425" cy="369332"/>
          </a:xfrm>
          <a:prstGeom prst="rect">
            <a:avLst/>
          </a:prstGeom>
          <a:noFill/>
        </p:spPr>
        <p:txBody>
          <a:bodyPr wrap="square" rtlCol="0">
            <a:spAutoFit/>
          </a:bodyPr>
          <a:lstStyle/>
          <a:p>
            <a:r>
              <a:rPr lang="en-US" dirty="0"/>
              <a:t>Damage</a:t>
            </a:r>
          </a:p>
        </p:txBody>
      </p:sp>
      <p:sp>
        <p:nvSpPr>
          <p:cNvPr id="52" name="TextBox 51"/>
          <p:cNvSpPr txBox="1"/>
          <p:nvPr/>
        </p:nvSpPr>
        <p:spPr>
          <a:xfrm>
            <a:off x="1885951" y="1200150"/>
            <a:ext cx="2638425" cy="369332"/>
          </a:xfrm>
          <a:prstGeom prst="rect">
            <a:avLst/>
          </a:prstGeom>
          <a:noFill/>
        </p:spPr>
        <p:txBody>
          <a:bodyPr wrap="square" rtlCol="0">
            <a:spAutoFit/>
          </a:bodyPr>
          <a:lstStyle/>
          <a:p>
            <a:r>
              <a:rPr lang="en-US" dirty="0"/>
              <a:t>Flow</a:t>
            </a:r>
          </a:p>
        </p:txBody>
      </p:sp>
      <p:sp>
        <p:nvSpPr>
          <p:cNvPr id="53" name="TextBox 52"/>
          <p:cNvSpPr txBox="1"/>
          <p:nvPr/>
        </p:nvSpPr>
        <p:spPr>
          <a:xfrm>
            <a:off x="5991226" y="1314450"/>
            <a:ext cx="2638425" cy="369332"/>
          </a:xfrm>
          <a:prstGeom prst="rect">
            <a:avLst/>
          </a:prstGeom>
          <a:noFill/>
        </p:spPr>
        <p:txBody>
          <a:bodyPr wrap="square" rtlCol="0">
            <a:spAutoFit/>
          </a:bodyPr>
          <a:lstStyle/>
          <a:p>
            <a:r>
              <a:rPr lang="en-US" dirty="0"/>
              <a:t>Flow</a:t>
            </a:r>
          </a:p>
        </p:txBody>
      </p:sp>
      <p:sp>
        <p:nvSpPr>
          <p:cNvPr id="55" name="TextBox 54"/>
          <p:cNvSpPr txBox="1"/>
          <p:nvPr/>
        </p:nvSpPr>
        <p:spPr>
          <a:xfrm>
            <a:off x="7172325" y="4476750"/>
            <a:ext cx="2638425" cy="369332"/>
          </a:xfrm>
          <a:prstGeom prst="rect">
            <a:avLst/>
          </a:prstGeom>
          <a:noFill/>
        </p:spPr>
        <p:txBody>
          <a:bodyPr wrap="square" rtlCol="0">
            <a:spAutoFit/>
          </a:bodyPr>
          <a:lstStyle/>
          <a:p>
            <a:r>
              <a:rPr lang="en-US" dirty="0"/>
              <a:t>Integrate!</a:t>
            </a:r>
          </a:p>
        </p:txBody>
      </p:sp>
      <p:sp>
        <p:nvSpPr>
          <p:cNvPr id="56" name="Freeform 55"/>
          <p:cNvSpPr/>
          <p:nvPr/>
        </p:nvSpPr>
        <p:spPr>
          <a:xfrm>
            <a:off x="7096126" y="4248150"/>
            <a:ext cx="2486025" cy="1504950"/>
          </a:xfrm>
          <a:custGeom>
            <a:avLst/>
            <a:gdLst>
              <a:gd name="connsiteX0" fmla="*/ 19050 w 2486025"/>
              <a:gd name="connsiteY0" fmla="*/ 1400175 h 1504950"/>
              <a:gd name="connsiteX1" fmla="*/ 0 w 2486025"/>
              <a:gd name="connsiteY1" fmla="*/ 1504950 h 1504950"/>
              <a:gd name="connsiteX2" fmla="*/ 2486025 w 2486025"/>
              <a:gd name="connsiteY2" fmla="*/ 1504950 h 1504950"/>
              <a:gd name="connsiteX3" fmla="*/ 2486025 w 2486025"/>
              <a:gd name="connsiteY3" fmla="*/ 9525 h 1504950"/>
              <a:gd name="connsiteX4" fmla="*/ 2428875 w 2486025"/>
              <a:gd name="connsiteY4" fmla="*/ 0 h 1504950"/>
              <a:gd name="connsiteX5" fmla="*/ 2009775 w 2486025"/>
              <a:gd name="connsiteY5" fmla="*/ 657225 h 1504950"/>
              <a:gd name="connsiteX6" fmla="*/ 1762125 w 2486025"/>
              <a:gd name="connsiteY6" fmla="*/ 1009650 h 1504950"/>
              <a:gd name="connsiteX7" fmla="*/ 1409700 w 2486025"/>
              <a:gd name="connsiteY7" fmla="*/ 1171575 h 1504950"/>
              <a:gd name="connsiteX8" fmla="*/ 885825 w 2486025"/>
              <a:gd name="connsiteY8" fmla="*/ 1285875 h 1504950"/>
              <a:gd name="connsiteX9" fmla="*/ 19050 w 2486025"/>
              <a:gd name="connsiteY9" fmla="*/ 1400175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86025" h="1504950">
                <a:moveTo>
                  <a:pt x="19050" y="1400175"/>
                </a:moveTo>
                <a:lnTo>
                  <a:pt x="0" y="1504950"/>
                </a:lnTo>
                <a:lnTo>
                  <a:pt x="2486025" y="1504950"/>
                </a:lnTo>
                <a:lnTo>
                  <a:pt x="2486025" y="9525"/>
                </a:lnTo>
                <a:lnTo>
                  <a:pt x="2428875" y="0"/>
                </a:lnTo>
                <a:lnTo>
                  <a:pt x="2009775" y="657225"/>
                </a:lnTo>
                <a:lnTo>
                  <a:pt x="1762125" y="1009650"/>
                </a:lnTo>
                <a:lnTo>
                  <a:pt x="1409700" y="1171575"/>
                </a:lnTo>
                <a:lnTo>
                  <a:pt x="885825" y="1285875"/>
                </a:lnTo>
                <a:lnTo>
                  <a:pt x="19050" y="1400175"/>
                </a:lnTo>
                <a:close/>
              </a:path>
            </a:pathLst>
          </a:custGeom>
          <a:solidFill>
            <a:srgbClr val="FF0000">
              <a:alpha val="4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p:cNvSpPr txBox="1"/>
          <p:nvPr/>
        </p:nvSpPr>
        <p:spPr>
          <a:xfrm>
            <a:off x="9932806" y="2593019"/>
            <a:ext cx="2165558" cy="1754326"/>
          </a:xfrm>
          <a:prstGeom prst="rect">
            <a:avLst/>
          </a:prstGeom>
          <a:noFill/>
        </p:spPr>
        <p:txBody>
          <a:bodyPr wrap="square" rtlCol="0">
            <a:spAutoFit/>
          </a:bodyPr>
          <a:lstStyle/>
          <a:p>
            <a:r>
              <a:rPr lang="en-US" dirty="0"/>
              <a:t>This process results in </a:t>
            </a:r>
            <a:r>
              <a:rPr lang="en-US" b="1" u="sng" dirty="0"/>
              <a:t>1 realization </a:t>
            </a:r>
            <a:r>
              <a:rPr lang="en-US" dirty="0"/>
              <a:t>of EAD, it is not the final estimate of 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02F00E-964F-4089-81EC-1CD246A36FA6}"/>
              </a:ext>
            </a:extLst>
          </p:cNvPr>
          <p:cNvSpPr>
            <a:spLocks noGrp="1"/>
          </p:cNvSpPr>
          <p:nvPr>
            <p:ph sz="quarter" idx="10"/>
          </p:nvPr>
        </p:nvSpPr>
        <p:spPr/>
        <p:txBody>
          <a:bodyPr/>
          <a:lstStyle/>
          <a:p>
            <a:r>
              <a:rPr lang="en-US" sz="3200" b="1" dirty="0"/>
              <a:t>Analytical: </a:t>
            </a:r>
            <a:r>
              <a:rPr lang="en-US" sz="3200" dirty="0"/>
              <a:t>Log Pearson Type III Distribution – a distribution identified by the mean, standard deviation, and skew of the time series of annual maximum flows. </a:t>
            </a:r>
          </a:p>
          <a:p>
            <a:endParaRPr lang="en-US" sz="3200" dirty="0"/>
          </a:p>
          <a:p>
            <a:r>
              <a:rPr lang="en-US" sz="3200" b="1" dirty="0"/>
              <a:t>Graphical: </a:t>
            </a:r>
            <a:r>
              <a:rPr lang="en-US" sz="3200" dirty="0"/>
              <a:t>Flow or stage magnitude is ordered smallest to largest; plotted against exceedance probabilities, and line is drawn between the flows to develop the empirical distribution (not a mathematical equation). </a:t>
            </a:r>
          </a:p>
        </p:txBody>
      </p:sp>
      <p:sp>
        <p:nvSpPr>
          <p:cNvPr id="3" name="Title 2">
            <a:extLst>
              <a:ext uri="{FF2B5EF4-FFF2-40B4-BE49-F238E27FC236}">
                <a16:creationId xmlns:a16="http://schemas.microsoft.com/office/drawing/2014/main" id="{606CC5D3-ED3F-4795-97EF-7924DDF98E73}"/>
              </a:ext>
            </a:extLst>
          </p:cNvPr>
          <p:cNvSpPr>
            <a:spLocks noGrp="1"/>
          </p:cNvSpPr>
          <p:nvPr>
            <p:ph type="title"/>
          </p:nvPr>
        </p:nvSpPr>
        <p:spPr/>
        <p:txBody>
          <a:bodyPr/>
          <a:lstStyle/>
          <a:p>
            <a:r>
              <a:rPr lang="en-US" dirty="0"/>
              <a:t>Flow-frequency function options</a:t>
            </a:r>
          </a:p>
        </p:txBody>
      </p:sp>
    </p:spTree>
    <p:extLst>
      <p:ext uri="{BB962C8B-B14F-4D97-AF65-F5344CB8AC3E}">
        <p14:creationId xmlns:p14="http://schemas.microsoft.com/office/powerpoint/2010/main" val="36187828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02F00E-964F-4089-81EC-1CD246A36FA6}"/>
              </a:ext>
            </a:extLst>
          </p:cNvPr>
          <p:cNvSpPr>
            <a:spLocks noGrp="1"/>
          </p:cNvSpPr>
          <p:nvPr>
            <p:ph sz="quarter" idx="15"/>
          </p:nvPr>
        </p:nvSpPr>
        <p:spPr>
          <a:xfrm>
            <a:off x="266700" y="1070920"/>
            <a:ext cx="5721406" cy="5558480"/>
          </a:xfrm>
        </p:spPr>
        <p:txBody>
          <a:bodyPr/>
          <a:lstStyle/>
          <a:p>
            <a:r>
              <a:rPr lang="en-US" sz="2000" b="1" u="sng" dirty="0"/>
              <a:t>Analytical</a:t>
            </a:r>
          </a:p>
          <a:p>
            <a:pPr marL="171450" indent="-171450">
              <a:buFont typeface="Arial" panose="020B0604020202020204" pitchFamily="34" charset="0"/>
              <a:buChar char="•"/>
            </a:pPr>
            <a:r>
              <a:rPr lang="en-US" sz="2000" dirty="0"/>
              <a:t> Unregulated streamflow data at the point of interest is available</a:t>
            </a:r>
          </a:p>
          <a:p>
            <a:pPr marL="171450" indent="-171450">
              <a:buFont typeface="Arial" panose="020B0604020202020204" pitchFamily="34" charset="0"/>
              <a:buChar char="•"/>
            </a:pPr>
            <a:r>
              <a:rPr lang="en-US" sz="2000" dirty="0"/>
              <a:t>LP3 moments can be derived using regional regression analysis or existing regional equations</a:t>
            </a:r>
          </a:p>
          <a:p>
            <a:pPr marL="171450" indent="-171450">
              <a:buFont typeface="Arial" panose="020B0604020202020204" pitchFamily="34" charset="0"/>
              <a:buChar char="•"/>
            </a:pPr>
            <a:r>
              <a:rPr lang="en-US" sz="2000" dirty="0"/>
              <a:t>A streamflow record can be modeled using precipitation records 	</a:t>
            </a:r>
          </a:p>
        </p:txBody>
      </p:sp>
      <p:sp>
        <p:nvSpPr>
          <p:cNvPr id="3" name="Title 2">
            <a:extLst>
              <a:ext uri="{FF2B5EF4-FFF2-40B4-BE49-F238E27FC236}">
                <a16:creationId xmlns:a16="http://schemas.microsoft.com/office/drawing/2014/main" id="{606CC5D3-ED3F-4795-97EF-7924DDF98E73}"/>
              </a:ext>
            </a:extLst>
          </p:cNvPr>
          <p:cNvSpPr>
            <a:spLocks noGrp="1"/>
          </p:cNvSpPr>
          <p:nvPr>
            <p:ph type="title"/>
          </p:nvPr>
        </p:nvSpPr>
        <p:spPr/>
        <p:txBody>
          <a:bodyPr/>
          <a:lstStyle/>
          <a:p>
            <a:r>
              <a:rPr lang="en-US" dirty="0"/>
              <a:t>conditions =&gt; recommended function type</a:t>
            </a:r>
          </a:p>
        </p:txBody>
      </p:sp>
      <p:sp>
        <p:nvSpPr>
          <p:cNvPr id="4" name="Content Placeholder 3">
            <a:extLst>
              <a:ext uri="{FF2B5EF4-FFF2-40B4-BE49-F238E27FC236}">
                <a16:creationId xmlns:a16="http://schemas.microsoft.com/office/drawing/2014/main" id="{242962F2-32CA-4C2A-B1FB-B43EC819C5AF}"/>
              </a:ext>
            </a:extLst>
          </p:cNvPr>
          <p:cNvSpPr>
            <a:spLocks noGrp="1"/>
          </p:cNvSpPr>
          <p:nvPr>
            <p:ph sz="quarter" idx="19"/>
          </p:nvPr>
        </p:nvSpPr>
        <p:spPr>
          <a:xfrm>
            <a:off x="6203894" y="1070920"/>
            <a:ext cx="5721406" cy="5558480"/>
          </a:xfrm>
        </p:spPr>
        <p:txBody>
          <a:bodyPr/>
          <a:lstStyle/>
          <a:p>
            <a:r>
              <a:rPr lang="en-US" sz="2000" b="1" u="sng" dirty="0"/>
              <a:t>Graphical</a:t>
            </a:r>
          </a:p>
          <a:p>
            <a:pPr marL="342900" indent="-342900">
              <a:buFont typeface="Arial" panose="020B0604020202020204" pitchFamily="34" charset="0"/>
              <a:buChar char="•"/>
            </a:pPr>
            <a:r>
              <a:rPr lang="en-US" sz="2000" dirty="0"/>
              <a:t>Unregulated streamflow data available </a:t>
            </a:r>
            <a:r>
              <a:rPr lang="en-US" sz="2000" i="1" dirty="0"/>
              <a:t>nearby</a:t>
            </a:r>
            <a:r>
              <a:rPr lang="en-US" sz="2000" dirty="0"/>
              <a:t> the point of interest </a:t>
            </a:r>
          </a:p>
          <a:p>
            <a:pPr marL="342900" indent="-342900">
              <a:buFont typeface="Arial" panose="020B0604020202020204" pitchFamily="34" charset="0"/>
              <a:buChar char="•"/>
            </a:pPr>
            <a:r>
              <a:rPr lang="en-US" sz="2000" dirty="0"/>
              <a:t>Flow quantiles are derived from regional regression analysis or existing regional equations</a:t>
            </a:r>
          </a:p>
          <a:p>
            <a:pPr marL="342900" indent="-342900">
              <a:buFont typeface="Arial" panose="020B0604020202020204" pitchFamily="34" charset="0"/>
              <a:buChar char="•"/>
            </a:pPr>
            <a:r>
              <a:rPr lang="en-US" sz="2000" dirty="0"/>
              <a:t>Discharge is predicted using rainfall-routing-runoff modeling</a:t>
            </a:r>
          </a:p>
          <a:p>
            <a:pPr marL="342900" indent="-342900">
              <a:buFont typeface="Arial" panose="020B0604020202020204" pitchFamily="34" charset="0"/>
              <a:buChar char="•"/>
            </a:pPr>
            <a:r>
              <a:rPr lang="en-US" sz="2000" dirty="0"/>
              <a:t>Streamflow is regulated</a:t>
            </a:r>
          </a:p>
        </p:txBody>
      </p:sp>
    </p:spTree>
    <p:extLst>
      <p:ext uri="{BB962C8B-B14F-4D97-AF65-F5344CB8AC3E}">
        <p14:creationId xmlns:p14="http://schemas.microsoft.com/office/powerpoint/2010/main" val="40716465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E07575C-09C1-457F-809C-1691643FB50F}"/>
              </a:ext>
            </a:extLst>
          </p:cNvPr>
          <p:cNvSpPr>
            <a:spLocks noGrp="1"/>
          </p:cNvSpPr>
          <p:nvPr>
            <p:ph type="title"/>
          </p:nvPr>
        </p:nvSpPr>
        <p:spPr/>
        <p:txBody>
          <a:bodyPr/>
          <a:lstStyle/>
          <a:p>
            <a:r>
              <a:rPr lang="en-US" dirty="0"/>
              <a:t>Unregulated-regulated transform functions</a:t>
            </a:r>
          </a:p>
        </p:txBody>
      </p:sp>
    </p:spTree>
    <p:extLst>
      <p:ext uri="{BB962C8B-B14F-4D97-AF65-F5344CB8AC3E}">
        <p14:creationId xmlns:p14="http://schemas.microsoft.com/office/powerpoint/2010/main" val="25285337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2C202C5-7179-4604-B38C-E1526F687701}"/>
              </a:ext>
            </a:extLst>
          </p:cNvPr>
          <p:cNvSpPr>
            <a:spLocks noGrp="1"/>
          </p:cNvSpPr>
          <p:nvPr>
            <p:ph type="title"/>
          </p:nvPr>
        </p:nvSpPr>
        <p:spPr/>
        <p:txBody>
          <a:bodyPr/>
          <a:lstStyle/>
          <a:p>
            <a:r>
              <a:rPr lang="en-US" dirty="0"/>
              <a:t>Refresher on the </a:t>
            </a:r>
            <a:r>
              <a:rPr lang="en-US" dirty="0" err="1"/>
              <a:t>fda</a:t>
            </a:r>
            <a:r>
              <a:rPr lang="en-US" dirty="0"/>
              <a:t> EAD Compute method</a:t>
            </a:r>
          </a:p>
        </p:txBody>
      </p:sp>
      <p:sp>
        <p:nvSpPr>
          <p:cNvPr id="2" name="TextBox 1">
            <a:extLst>
              <a:ext uri="{FF2B5EF4-FFF2-40B4-BE49-F238E27FC236}">
                <a16:creationId xmlns:a16="http://schemas.microsoft.com/office/drawing/2014/main" id="{189FCEC6-58D5-4522-A425-CB8088F9FEA8}"/>
              </a:ext>
            </a:extLst>
          </p:cNvPr>
          <p:cNvSpPr txBox="1"/>
          <p:nvPr/>
        </p:nvSpPr>
        <p:spPr>
          <a:xfrm>
            <a:off x="387178" y="3896498"/>
            <a:ext cx="6796217" cy="1200329"/>
          </a:xfrm>
          <a:prstGeom prst="rect">
            <a:avLst/>
          </a:prstGeom>
          <a:noFill/>
        </p:spPr>
        <p:txBody>
          <a:bodyPr wrap="square" rtlCol="0">
            <a:spAutoFit/>
          </a:bodyPr>
          <a:lstStyle/>
          <a:p>
            <a:r>
              <a:rPr lang="en-US" dirty="0"/>
              <a:t>For more information, see:</a:t>
            </a:r>
          </a:p>
          <a:p>
            <a:pPr marL="285750" indent="-285750">
              <a:buFont typeface="Arial" panose="020B0604020202020204" pitchFamily="34" charset="0"/>
              <a:buChar char="•"/>
            </a:pPr>
            <a:r>
              <a:rPr lang="en-US" dirty="0"/>
              <a:t>Flood Risk Assessment </a:t>
            </a:r>
            <a:r>
              <a:rPr lang="en-US" dirty="0">
                <a:hlinkClick r:id="rId3"/>
              </a:rPr>
              <a:t>YouTube Playlist</a:t>
            </a:r>
            <a:endParaRPr lang="en-US" dirty="0"/>
          </a:p>
          <a:p>
            <a:pPr marL="285750" indent="-285750">
              <a:buFont typeface="Arial" panose="020B0604020202020204" pitchFamily="34" charset="0"/>
              <a:buChar char="•"/>
            </a:pPr>
            <a:r>
              <a:rPr lang="en-US" dirty="0"/>
              <a:t>PROSPECT #209 </a:t>
            </a:r>
            <a:r>
              <a:rPr lang="en-US" dirty="0">
                <a:hlinkClick r:id="rId4"/>
              </a:rPr>
              <a:t>Online Course Content</a:t>
            </a:r>
            <a:endParaRPr lang="en-US" dirty="0"/>
          </a:p>
          <a:p>
            <a:pPr marL="285750" indent="-285750">
              <a:buFont typeface="Arial" panose="020B0604020202020204" pitchFamily="34" charset="0"/>
              <a:buChar char="•"/>
            </a:pPr>
            <a:r>
              <a:rPr lang="en-US" dirty="0">
                <a:hlinkClick r:id="rId5"/>
              </a:rPr>
              <a:t>EM 1110-2-1619</a:t>
            </a:r>
            <a:endParaRPr lang="en-US" dirty="0"/>
          </a:p>
        </p:txBody>
      </p:sp>
    </p:spTree>
    <p:extLst>
      <p:ext uri="{BB962C8B-B14F-4D97-AF65-F5344CB8AC3E}">
        <p14:creationId xmlns:p14="http://schemas.microsoft.com/office/powerpoint/2010/main" val="26156096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Unregulated-regulated Function Basics</a:t>
            </a:r>
          </a:p>
        </p:txBody>
      </p:sp>
      <p:sp>
        <p:nvSpPr>
          <p:cNvPr id="3" name="Content Placeholder 2"/>
          <p:cNvSpPr>
            <a:spLocks noGrp="1"/>
          </p:cNvSpPr>
          <p:nvPr>
            <p:ph idx="1"/>
          </p:nvPr>
        </p:nvSpPr>
        <p:spPr>
          <a:xfrm>
            <a:off x="744910" y="1165859"/>
            <a:ext cx="11353800" cy="4351338"/>
          </a:xfrm>
        </p:spPr>
        <p:txBody>
          <a:bodyPr>
            <a:normAutofit/>
          </a:bodyPr>
          <a:lstStyle/>
          <a:p>
            <a:pPr marL="457200" indent="-457200">
              <a:buFont typeface="Arial" panose="020B0604020202020204" pitchFamily="34" charset="0"/>
              <a:buChar char="•"/>
            </a:pPr>
            <a:r>
              <a:rPr lang="en-US" sz="3200" dirty="0">
                <a:latin typeface="+mj-lt"/>
              </a:rPr>
              <a:t>Unregulated flow is typically defined using analytical method – Log Pearson III</a:t>
            </a:r>
          </a:p>
          <a:p>
            <a:pPr marL="457200" indent="-457200">
              <a:buFont typeface="Arial" panose="020B0604020202020204" pitchFamily="34" charset="0"/>
              <a:buChar char="•"/>
            </a:pPr>
            <a:r>
              <a:rPr lang="en-US" sz="3200" dirty="0">
                <a:latin typeface="+mj-lt"/>
              </a:rPr>
              <a:t>Transforms inflow-frequency into outflow-frequency function</a:t>
            </a:r>
          </a:p>
          <a:p>
            <a:pPr marL="457200" indent="-457200">
              <a:buFont typeface="Arial" panose="020B0604020202020204" pitchFamily="34" charset="0"/>
              <a:buChar char="•"/>
            </a:pPr>
            <a:r>
              <a:rPr lang="en-US" sz="3200" dirty="0">
                <a:latin typeface="+mj-lt"/>
              </a:rPr>
              <a:t>Produces regulated outflows from reservoirs, diversion etc.</a:t>
            </a:r>
          </a:p>
        </p:txBody>
      </p:sp>
      <p:grpSp>
        <p:nvGrpSpPr>
          <p:cNvPr id="4" name="Group 3"/>
          <p:cNvGrpSpPr/>
          <p:nvPr/>
        </p:nvGrpSpPr>
        <p:grpSpPr>
          <a:xfrm>
            <a:off x="1675545" y="4496116"/>
            <a:ext cx="2236466" cy="2103120"/>
            <a:chOff x="457200" y="1828800"/>
            <a:chExt cx="2236466" cy="2103120"/>
          </a:xfrm>
        </p:grpSpPr>
        <p:sp>
          <p:nvSpPr>
            <p:cNvPr id="5" name="Rectangle 36"/>
            <p:cNvSpPr>
              <a:spLocks noChangeArrowheads="1"/>
            </p:cNvSpPr>
            <p:nvPr/>
          </p:nvSpPr>
          <p:spPr bwMode="auto">
            <a:xfrm>
              <a:off x="499111" y="1851660"/>
              <a:ext cx="2194555" cy="2080260"/>
            </a:xfrm>
            <a:prstGeom prst="rect">
              <a:avLst/>
            </a:prstGeom>
            <a:solidFill>
              <a:srgbClr val="808080"/>
            </a:solidFill>
            <a:ln w="9525">
              <a:solidFill>
                <a:srgbClr val="80808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 name="Rectangle 37"/>
            <p:cNvSpPr>
              <a:spLocks noChangeArrowheads="1"/>
            </p:cNvSpPr>
            <p:nvPr/>
          </p:nvSpPr>
          <p:spPr bwMode="auto">
            <a:xfrm>
              <a:off x="457200" y="1828800"/>
              <a:ext cx="2217415" cy="2061211"/>
            </a:xfrm>
            <a:prstGeom prst="rect">
              <a:avLst/>
            </a:prstGeom>
            <a:solidFill>
              <a:srgbClr val="FFFFFF"/>
            </a:solidFill>
            <a:ln w="9525">
              <a:solidFill>
                <a:srgbClr val="80808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Rectangle 38"/>
            <p:cNvSpPr>
              <a:spLocks noChangeArrowheads="1"/>
            </p:cNvSpPr>
            <p:nvPr/>
          </p:nvSpPr>
          <p:spPr bwMode="auto">
            <a:xfrm>
              <a:off x="457200" y="1828800"/>
              <a:ext cx="2217415" cy="2061211"/>
            </a:xfrm>
            <a:prstGeom prst="rect">
              <a:avLst/>
            </a:prstGeom>
            <a:noFill/>
            <a:ln w="7938">
              <a:solidFill>
                <a:srgbClr val="80808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39"/>
            <p:cNvSpPr>
              <a:spLocks noChangeArrowheads="1"/>
            </p:cNvSpPr>
            <p:nvPr/>
          </p:nvSpPr>
          <p:spPr bwMode="auto">
            <a:xfrm>
              <a:off x="784787" y="3581400"/>
              <a:ext cx="1771319" cy="1538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dirty="0">
                  <a:ln>
                    <a:noFill/>
                  </a:ln>
                  <a:solidFill>
                    <a:srgbClr val="000000"/>
                  </a:solidFill>
                  <a:effectLst/>
                  <a:latin typeface="Verdana" pitchFamily="34" charset="0"/>
                </a:rPr>
                <a:t>Annual </a:t>
              </a:r>
              <a:r>
                <a:rPr lang="en-US" sz="1000" i="1" dirty="0">
                  <a:solidFill>
                    <a:srgbClr val="000000"/>
                  </a:solidFill>
                  <a:latin typeface="Verdana" pitchFamily="34" charset="0"/>
                </a:rPr>
                <a:t>Chance Exceedance</a:t>
              </a:r>
              <a:endParaRPr kumimoji="0" lang="en-US" sz="1000" b="0" i="0" u="none" strike="noStrike" cap="none" normalizeH="0" baseline="0" dirty="0">
                <a:ln>
                  <a:noFill/>
                </a:ln>
                <a:solidFill>
                  <a:schemeClr val="tx1"/>
                </a:solidFill>
                <a:effectLst/>
                <a:latin typeface="Arial" pitchFamily="34" charset="0"/>
              </a:endParaRPr>
            </a:p>
          </p:txBody>
        </p:sp>
        <p:sp>
          <p:nvSpPr>
            <p:cNvPr id="9" name="Rectangle 41"/>
            <p:cNvSpPr>
              <a:spLocks noChangeArrowheads="1"/>
            </p:cNvSpPr>
            <p:nvPr/>
          </p:nvSpPr>
          <p:spPr bwMode="auto">
            <a:xfrm rot="16200000">
              <a:off x="34982" y="2555819"/>
              <a:ext cx="1455527" cy="1538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dirty="0">
                  <a:ln>
                    <a:noFill/>
                  </a:ln>
                  <a:solidFill>
                    <a:srgbClr val="000000"/>
                  </a:solidFill>
                  <a:effectLst/>
                  <a:latin typeface="Verdana" pitchFamily="34" charset="0"/>
                </a:rPr>
                <a:t>Unregulated discharge</a:t>
              </a:r>
              <a:endParaRPr kumimoji="0" lang="en-US" sz="1000" b="0" i="0" u="none" strike="noStrike" cap="none" normalizeH="0" baseline="0" dirty="0">
                <a:ln>
                  <a:noFill/>
                </a:ln>
                <a:solidFill>
                  <a:schemeClr val="tx1"/>
                </a:solidFill>
                <a:effectLst/>
                <a:latin typeface="Arial" pitchFamily="34" charset="0"/>
              </a:endParaRPr>
            </a:p>
          </p:txBody>
        </p:sp>
        <p:sp>
          <p:nvSpPr>
            <p:cNvPr id="10" name="Line 42"/>
            <p:cNvSpPr>
              <a:spLocks noChangeShapeType="1"/>
            </p:cNvSpPr>
            <p:nvPr/>
          </p:nvSpPr>
          <p:spPr bwMode="auto">
            <a:xfrm flipV="1">
              <a:off x="1649728" y="1931671"/>
              <a:ext cx="3811" cy="1524000"/>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Line 43"/>
            <p:cNvSpPr>
              <a:spLocks noChangeShapeType="1"/>
            </p:cNvSpPr>
            <p:nvPr/>
          </p:nvSpPr>
          <p:spPr bwMode="auto">
            <a:xfrm flipV="1">
              <a:off x="1588769" y="1931671"/>
              <a:ext cx="19051" cy="1524000"/>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Line 44"/>
            <p:cNvSpPr>
              <a:spLocks noChangeShapeType="1"/>
            </p:cNvSpPr>
            <p:nvPr/>
          </p:nvSpPr>
          <p:spPr bwMode="auto">
            <a:xfrm flipV="1">
              <a:off x="1043939" y="1931671"/>
              <a:ext cx="3811" cy="1524000"/>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Line 45"/>
            <p:cNvSpPr>
              <a:spLocks noChangeShapeType="1"/>
            </p:cNvSpPr>
            <p:nvPr/>
          </p:nvSpPr>
          <p:spPr bwMode="auto">
            <a:xfrm flipV="1">
              <a:off x="1523998" y="1931671"/>
              <a:ext cx="3811" cy="1524000"/>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Line 46"/>
            <p:cNvSpPr>
              <a:spLocks noChangeShapeType="1"/>
            </p:cNvSpPr>
            <p:nvPr/>
          </p:nvSpPr>
          <p:spPr bwMode="auto">
            <a:xfrm flipV="1">
              <a:off x="1440178" y="1931671"/>
              <a:ext cx="3811" cy="1524000"/>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Line 47"/>
            <p:cNvSpPr>
              <a:spLocks noChangeShapeType="1"/>
            </p:cNvSpPr>
            <p:nvPr/>
          </p:nvSpPr>
          <p:spPr bwMode="auto">
            <a:xfrm flipV="1">
              <a:off x="1337309" y="1931671"/>
              <a:ext cx="3811" cy="1524000"/>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Line 48"/>
            <p:cNvSpPr>
              <a:spLocks noChangeShapeType="1"/>
            </p:cNvSpPr>
            <p:nvPr/>
          </p:nvSpPr>
          <p:spPr bwMode="auto">
            <a:xfrm flipV="1">
              <a:off x="1188718" y="1931671"/>
              <a:ext cx="3811" cy="1524000"/>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Line 49"/>
            <p:cNvSpPr>
              <a:spLocks noChangeShapeType="1"/>
            </p:cNvSpPr>
            <p:nvPr/>
          </p:nvSpPr>
          <p:spPr bwMode="auto">
            <a:xfrm flipV="1">
              <a:off x="1691637" y="1931671"/>
              <a:ext cx="3811" cy="1524000"/>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Line 50"/>
            <p:cNvSpPr>
              <a:spLocks noChangeShapeType="1"/>
            </p:cNvSpPr>
            <p:nvPr/>
          </p:nvSpPr>
          <p:spPr bwMode="auto">
            <a:xfrm flipV="1">
              <a:off x="1733548" y="1931671"/>
              <a:ext cx="3811" cy="1524000"/>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Line 51"/>
            <p:cNvSpPr>
              <a:spLocks noChangeShapeType="1"/>
            </p:cNvSpPr>
            <p:nvPr/>
          </p:nvSpPr>
          <p:spPr bwMode="auto">
            <a:xfrm flipV="1">
              <a:off x="2297427" y="1931671"/>
              <a:ext cx="3811" cy="1524000"/>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Line 52"/>
            <p:cNvSpPr>
              <a:spLocks noChangeShapeType="1"/>
            </p:cNvSpPr>
            <p:nvPr/>
          </p:nvSpPr>
          <p:spPr bwMode="auto">
            <a:xfrm flipV="1">
              <a:off x="1817368" y="1931671"/>
              <a:ext cx="3811" cy="1524000"/>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Line 53"/>
            <p:cNvSpPr>
              <a:spLocks noChangeShapeType="1"/>
            </p:cNvSpPr>
            <p:nvPr/>
          </p:nvSpPr>
          <p:spPr bwMode="auto">
            <a:xfrm flipV="1">
              <a:off x="1901188" y="1931671"/>
              <a:ext cx="3811" cy="1524000"/>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Line 54"/>
            <p:cNvSpPr>
              <a:spLocks noChangeShapeType="1"/>
            </p:cNvSpPr>
            <p:nvPr/>
          </p:nvSpPr>
          <p:spPr bwMode="auto">
            <a:xfrm flipV="1">
              <a:off x="2004056" y="1931671"/>
              <a:ext cx="3811" cy="1524000"/>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Line 55"/>
            <p:cNvSpPr>
              <a:spLocks noChangeShapeType="1"/>
            </p:cNvSpPr>
            <p:nvPr/>
          </p:nvSpPr>
          <p:spPr bwMode="auto">
            <a:xfrm flipV="1">
              <a:off x="2152647" y="1931671"/>
              <a:ext cx="3811" cy="1524000"/>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Line 56"/>
            <p:cNvSpPr>
              <a:spLocks noChangeShapeType="1"/>
            </p:cNvSpPr>
            <p:nvPr/>
          </p:nvSpPr>
          <p:spPr bwMode="auto">
            <a:xfrm>
              <a:off x="857250" y="3204211"/>
              <a:ext cx="1607816"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Line 57"/>
            <p:cNvSpPr>
              <a:spLocks noChangeShapeType="1"/>
            </p:cNvSpPr>
            <p:nvPr/>
          </p:nvSpPr>
          <p:spPr bwMode="auto">
            <a:xfrm>
              <a:off x="857250" y="2952751"/>
              <a:ext cx="1607816"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Line 58"/>
            <p:cNvSpPr>
              <a:spLocks noChangeShapeType="1"/>
            </p:cNvSpPr>
            <p:nvPr/>
          </p:nvSpPr>
          <p:spPr bwMode="auto">
            <a:xfrm>
              <a:off x="857250" y="2434591"/>
              <a:ext cx="1607816" cy="1905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Line 59"/>
            <p:cNvSpPr>
              <a:spLocks noChangeShapeType="1"/>
            </p:cNvSpPr>
            <p:nvPr/>
          </p:nvSpPr>
          <p:spPr bwMode="auto">
            <a:xfrm>
              <a:off x="857250" y="2705100"/>
              <a:ext cx="1607816"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Line 60"/>
            <p:cNvSpPr>
              <a:spLocks noChangeShapeType="1"/>
            </p:cNvSpPr>
            <p:nvPr/>
          </p:nvSpPr>
          <p:spPr bwMode="auto">
            <a:xfrm>
              <a:off x="857250" y="2205991"/>
              <a:ext cx="1607816"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Line 61"/>
            <p:cNvSpPr>
              <a:spLocks noChangeShapeType="1"/>
            </p:cNvSpPr>
            <p:nvPr/>
          </p:nvSpPr>
          <p:spPr bwMode="auto">
            <a:xfrm>
              <a:off x="857250" y="3078480"/>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Line 62"/>
            <p:cNvSpPr>
              <a:spLocks noChangeShapeType="1"/>
            </p:cNvSpPr>
            <p:nvPr/>
          </p:nvSpPr>
          <p:spPr bwMode="auto">
            <a:xfrm flipH="1">
              <a:off x="857250" y="3329940"/>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Line 63"/>
            <p:cNvSpPr>
              <a:spLocks noChangeShapeType="1"/>
            </p:cNvSpPr>
            <p:nvPr/>
          </p:nvSpPr>
          <p:spPr bwMode="auto">
            <a:xfrm>
              <a:off x="857250" y="2830831"/>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Line 64"/>
            <p:cNvSpPr>
              <a:spLocks noChangeShapeType="1"/>
            </p:cNvSpPr>
            <p:nvPr/>
          </p:nvSpPr>
          <p:spPr bwMode="auto">
            <a:xfrm>
              <a:off x="857250" y="2308860"/>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Line 65"/>
            <p:cNvSpPr>
              <a:spLocks noChangeShapeType="1"/>
            </p:cNvSpPr>
            <p:nvPr/>
          </p:nvSpPr>
          <p:spPr bwMode="auto">
            <a:xfrm>
              <a:off x="857250" y="2579371"/>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Line 66"/>
            <p:cNvSpPr>
              <a:spLocks noChangeShapeType="1"/>
            </p:cNvSpPr>
            <p:nvPr/>
          </p:nvSpPr>
          <p:spPr bwMode="auto">
            <a:xfrm>
              <a:off x="857250" y="2057400"/>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Line 67"/>
            <p:cNvSpPr>
              <a:spLocks noChangeShapeType="1"/>
            </p:cNvSpPr>
            <p:nvPr/>
          </p:nvSpPr>
          <p:spPr bwMode="auto">
            <a:xfrm>
              <a:off x="2423155" y="3078480"/>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Line 68"/>
            <p:cNvSpPr>
              <a:spLocks noChangeShapeType="1"/>
            </p:cNvSpPr>
            <p:nvPr/>
          </p:nvSpPr>
          <p:spPr bwMode="auto">
            <a:xfrm>
              <a:off x="2423155" y="3329940"/>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Line 69"/>
            <p:cNvSpPr>
              <a:spLocks noChangeShapeType="1"/>
            </p:cNvSpPr>
            <p:nvPr/>
          </p:nvSpPr>
          <p:spPr bwMode="auto">
            <a:xfrm>
              <a:off x="2423155" y="2830831"/>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Line 70"/>
            <p:cNvSpPr>
              <a:spLocks noChangeShapeType="1"/>
            </p:cNvSpPr>
            <p:nvPr/>
          </p:nvSpPr>
          <p:spPr bwMode="auto">
            <a:xfrm>
              <a:off x="2423155" y="2308860"/>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Line 71"/>
            <p:cNvSpPr>
              <a:spLocks noChangeShapeType="1"/>
            </p:cNvSpPr>
            <p:nvPr/>
          </p:nvSpPr>
          <p:spPr bwMode="auto">
            <a:xfrm>
              <a:off x="2423155" y="2579371"/>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Line 72"/>
            <p:cNvSpPr>
              <a:spLocks noChangeShapeType="1"/>
            </p:cNvSpPr>
            <p:nvPr/>
          </p:nvSpPr>
          <p:spPr bwMode="auto">
            <a:xfrm>
              <a:off x="2423155" y="2057400"/>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Rectangle 73"/>
            <p:cNvSpPr>
              <a:spLocks noChangeArrowheads="1"/>
            </p:cNvSpPr>
            <p:nvPr/>
          </p:nvSpPr>
          <p:spPr bwMode="auto">
            <a:xfrm>
              <a:off x="857250" y="1931671"/>
              <a:ext cx="1607816" cy="1524000"/>
            </a:xfrm>
            <a:prstGeom prst="rect">
              <a:avLst/>
            </a:prstGeom>
            <a:noFill/>
            <a:ln w="0">
              <a:solidFill>
                <a:srgbClr val="80808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74"/>
            <p:cNvSpPr>
              <a:spLocks/>
            </p:cNvSpPr>
            <p:nvPr/>
          </p:nvSpPr>
          <p:spPr bwMode="auto">
            <a:xfrm>
              <a:off x="1002030" y="2099311"/>
              <a:ext cx="1318257" cy="1188720"/>
            </a:xfrm>
            <a:custGeom>
              <a:avLst/>
              <a:gdLst/>
              <a:ahLst/>
              <a:cxnLst>
                <a:cxn ang="0">
                  <a:pos x="0" y="312"/>
                </a:cxn>
                <a:cxn ang="0">
                  <a:pos x="66" y="224"/>
                </a:cxn>
                <a:cxn ang="0">
                  <a:pos x="143" y="142"/>
                </a:cxn>
                <a:cxn ang="0">
                  <a:pos x="236" y="66"/>
                </a:cxn>
                <a:cxn ang="0">
                  <a:pos x="346" y="0"/>
                </a:cxn>
              </a:cxnLst>
              <a:rect l="0" t="0" r="r" b="b"/>
              <a:pathLst>
                <a:path w="346" h="312">
                  <a:moveTo>
                    <a:pt x="0" y="312"/>
                  </a:moveTo>
                  <a:lnTo>
                    <a:pt x="66" y="224"/>
                  </a:lnTo>
                  <a:lnTo>
                    <a:pt x="143" y="142"/>
                  </a:lnTo>
                  <a:lnTo>
                    <a:pt x="236" y="66"/>
                  </a:lnTo>
                  <a:lnTo>
                    <a:pt x="346" y="0"/>
                  </a:lnTo>
                </a:path>
              </a:pathLst>
            </a:custGeom>
            <a:noFill/>
            <a:ln w="17463">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3" name="Group 42"/>
          <p:cNvGrpSpPr/>
          <p:nvPr/>
        </p:nvGrpSpPr>
        <p:grpSpPr>
          <a:xfrm>
            <a:off x="4646350" y="4475161"/>
            <a:ext cx="2236471" cy="2103120"/>
            <a:chOff x="3505200" y="1981200"/>
            <a:chExt cx="2236471" cy="2103120"/>
          </a:xfrm>
        </p:grpSpPr>
        <p:sp>
          <p:nvSpPr>
            <p:cNvPr id="44" name="Rectangle 6"/>
            <p:cNvSpPr>
              <a:spLocks noChangeArrowheads="1"/>
            </p:cNvSpPr>
            <p:nvPr/>
          </p:nvSpPr>
          <p:spPr bwMode="auto">
            <a:xfrm>
              <a:off x="3547111" y="2004060"/>
              <a:ext cx="2194560" cy="2080260"/>
            </a:xfrm>
            <a:prstGeom prst="rect">
              <a:avLst/>
            </a:prstGeom>
            <a:solidFill>
              <a:srgbClr val="808080"/>
            </a:solidFill>
            <a:ln w="9525">
              <a:solidFill>
                <a:srgbClr val="80808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 name="Rectangle 7"/>
            <p:cNvSpPr>
              <a:spLocks noChangeArrowheads="1"/>
            </p:cNvSpPr>
            <p:nvPr/>
          </p:nvSpPr>
          <p:spPr bwMode="auto">
            <a:xfrm>
              <a:off x="3505200" y="1981200"/>
              <a:ext cx="2213611" cy="2084071"/>
            </a:xfrm>
            <a:prstGeom prst="rect">
              <a:avLst/>
            </a:prstGeom>
            <a:solidFill>
              <a:srgbClr val="FFFFFF"/>
            </a:solidFill>
            <a:ln w="9525">
              <a:solidFill>
                <a:srgbClr val="80808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 name="Rectangle 8"/>
            <p:cNvSpPr>
              <a:spLocks noChangeArrowheads="1"/>
            </p:cNvSpPr>
            <p:nvPr/>
          </p:nvSpPr>
          <p:spPr bwMode="auto">
            <a:xfrm>
              <a:off x="3505200" y="1981200"/>
              <a:ext cx="2213611" cy="2084071"/>
            </a:xfrm>
            <a:prstGeom prst="rect">
              <a:avLst/>
            </a:prstGeom>
            <a:noFill/>
            <a:ln w="25400">
              <a:solidFill>
                <a:srgbClr val="FF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9"/>
            <p:cNvSpPr>
              <a:spLocks/>
            </p:cNvSpPr>
            <p:nvPr/>
          </p:nvSpPr>
          <p:spPr bwMode="auto">
            <a:xfrm>
              <a:off x="3943351" y="2209800"/>
              <a:ext cx="1546860" cy="1436371"/>
            </a:xfrm>
            <a:custGeom>
              <a:avLst/>
              <a:gdLst/>
              <a:ahLst/>
              <a:cxnLst>
                <a:cxn ang="0">
                  <a:pos x="0" y="377"/>
                </a:cxn>
                <a:cxn ang="0">
                  <a:pos x="0" y="377"/>
                </a:cxn>
                <a:cxn ang="0">
                  <a:pos x="11" y="367"/>
                </a:cxn>
                <a:cxn ang="0">
                  <a:pos x="27" y="350"/>
                </a:cxn>
                <a:cxn ang="0">
                  <a:pos x="44" y="334"/>
                </a:cxn>
                <a:cxn ang="0">
                  <a:pos x="66" y="317"/>
                </a:cxn>
                <a:cxn ang="0">
                  <a:pos x="104" y="290"/>
                </a:cxn>
                <a:cxn ang="0">
                  <a:pos x="148" y="279"/>
                </a:cxn>
                <a:cxn ang="0">
                  <a:pos x="192" y="263"/>
                </a:cxn>
                <a:cxn ang="0">
                  <a:pos x="225" y="252"/>
                </a:cxn>
                <a:cxn ang="0">
                  <a:pos x="252" y="235"/>
                </a:cxn>
                <a:cxn ang="0">
                  <a:pos x="274" y="208"/>
                </a:cxn>
                <a:cxn ang="0">
                  <a:pos x="307" y="148"/>
                </a:cxn>
                <a:cxn ang="0">
                  <a:pos x="324" y="110"/>
                </a:cxn>
                <a:cxn ang="0">
                  <a:pos x="346" y="71"/>
                </a:cxn>
                <a:cxn ang="0">
                  <a:pos x="373" y="33"/>
                </a:cxn>
                <a:cxn ang="0">
                  <a:pos x="406" y="0"/>
                </a:cxn>
              </a:cxnLst>
              <a:rect l="0" t="0" r="r" b="b"/>
              <a:pathLst>
                <a:path w="406" h="377">
                  <a:moveTo>
                    <a:pt x="0" y="377"/>
                  </a:moveTo>
                  <a:lnTo>
                    <a:pt x="0" y="377"/>
                  </a:lnTo>
                  <a:lnTo>
                    <a:pt x="11" y="367"/>
                  </a:lnTo>
                  <a:lnTo>
                    <a:pt x="27" y="350"/>
                  </a:lnTo>
                  <a:lnTo>
                    <a:pt x="44" y="334"/>
                  </a:lnTo>
                  <a:lnTo>
                    <a:pt x="66" y="317"/>
                  </a:lnTo>
                  <a:lnTo>
                    <a:pt x="104" y="290"/>
                  </a:lnTo>
                  <a:lnTo>
                    <a:pt x="148" y="279"/>
                  </a:lnTo>
                  <a:lnTo>
                    <a:pt x="192" y="263"/>
                  </a:lnTo>
                  <a:lnTo>
                    <a:pt x="225" y="252"/>
                  </a:lnTo>
                  <a:lnTo>
                    <a:pt x="252" y="235"/>
                  </a:lnTo>
                  <a:lnTo>
                    <a:pt x="274" y="208"/>
                  </a:lnTo>
                  <a:lnTo>
                    <a:pt x="307" y="148"/>
                  </a:lnTo>
                  <a:lnTo>
                    <a:pt x="324" y="110"/>
                  </a:lnTo>
                  <a:lnTo>
                    <a:pt x="346" y="71"/>
                  </a:lnTo>
                  <a:lnTo>
                    <a:pt x="373" y="33"/>
                  </a:lnTo>
                  <a:lnTo>
                    <a:pt x="406" y="0"/>
                  </a:lnTo>
                </a:path>
              </a:pathLst>
            </a:custGeom>
            <a:noFill/>
            <a:ln w="17463">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10"/>
            <p:cNvSpPr>
              <a:spLocks noEditPoints="1"/>
            </p:cNvSpPr>
            <p:nvPr/>
          </p:nvSpPr>
          <p:spPr bwMode="auto">
            <a:xfrm>
              <a:off x="3943351" y="2209800"/>
              <a:ext cx="1546860" cy="1436371"/>
            </a:xfrm>
            <a:custGeom>
              <a:avLst/>
              <a:gdLst/>
              <a:ahLst/>
              <a:cxnLst>
                <a:cxn ang="0">
                  <a:pos x="6" y="372"/>
                </a:cxn>
                <a:cxn ang="0">
                  <a:pos x="0" y="377"/>
                </a:cxn>
                <a:cxn ang="0">
                  <a:pos x="22" y="361"/>
                </a:cxn>
                <a:cxn ang="0">
                  <a:pos x="11" y="361"/>
                </a:cxn>
                <a:cxn ang="0">
                  <a:pos x="33" y="345"/>
                </a:cxn>
                <a:cxn ang="0">
                  <a:pos x="27" y="350"/>
                </a:cxn>
                <a:cxn ang="0">
                  <a:pos x="49" y="334"/>
                </a:cxn>
                <a:cxn ang="0">
                  <a:pos x="44" y="334"/>
                </a:cxn>
                <a:cxn ang="0">
                  <a:pos x="66" y="317"/>
                </a:cxn>
                <a:cxn ang="0">
                  <a:pos x="55" y="323"/>
                </a:cxn>
                <a:cxn ang="0">
                  <a:pos x="77" y="306"/>
                </a:cxn>
                <a:cxn ang="0">
                  <a:pos x="71" y="312"/>
                </a:cxn>
                <a:cxn ang="0">
                  <a:pos x="93" y="295"/>
                </a:cxn>
                <a:cxn ang="0">
                  <a:pos x="82" y="295"/>
                </a:cxn>
                <a:cxn ang="0">
                  <a:pos x="104" y="279"/>
                </a:cxn>
                <a:cxn ang="0">
                  <a:pos x="99" y="285"/>
                </a:cxn>
                <a:cxn ang="0">
                  <a:pos x="121" y="268"/>
                </a:cxn>
                <a:cxn ang="0">
                  <a:pos x="110" y="268"/>
                </a:cxn>
                <a:cxn ang="0">
                  <a:pos x="137" y="252"/>
                </a:cxn>
                <a:cxn ang="0">
                  <a:pos x="126" y="257"/>
                </a:cxn>
                <a:cxn ang="0">
                  <a:pos x="148" y="241"/>
                </a:cxn>
                <a:cxn ang="0">
                  <a:pos x="143" y="246"/>
                </a:cxn>
                <a:cxn ang="0">
                  <a:pos x="165" y="224"/>
                </a:cxn>
                <a:cxn ang="0">
                  <a:pos x="154" y="230"/>
                </a:cxn>
                <a:cxn ang="0">
                  <a:pos x="176" y="213"/>
                </a:cxn>
                <a:cxn ang="0">
                  <a:pos x="170" y="219"/>
                </a:cxn>
                <a:cxn ang="0">
                  <a:pos x="192" y="203"/>
                </a:cxn>
                <a:cxn ang="0">
                  <a:pos x="181" y="203"/>
                </a:cxn>
                <a:cxn ang="0">
                  <a:pos x="203" y="186"/>
                </a:cxn>
                <a:cxn ang="0">
                  <a:pos x="198" y="192"/>
                </a:cxn>
                <a:cxn ang="0">
                  <a:pos x="220" y="175"/>
                </a:cxn>
                <a:cxn ang="0">
                  <a:pos x="209" y="175"/>
                </a:cxn>
                <a:cxn ang="0">
                  <a:pos x="236" y="159"/>
                </a:cxn>
                <a:cxn ang="0">
                  <a:pos x="225" y="164"/>
                </a:cxn>
                <a:cxn ang="0">
                  <a:pos x="247" y="148"/>
                </a:cxn>
                <a:cxn ang="0">
                  <a:pos x="241" y="153"/>
                </a:cxn>
                <a:cxn ang="0">
                  <a:pos x="263" y="137"/>
                </a:cxn>
                <a:cxn ang="0">
                  <a:pos x="252" y="137"/>
                </a:cxn>
                <a:cxn ang="0">
                  <a:pos x="274" y="121"/>
                </a:cxn>
                <a:cxn ang="0">
                  <a:pos x="269" y="126"/>
                </a:cxn>
                <a:cxn ang="0">
                  <a:pos x="291" y="110"/>
                </a:cxn>
                <a:cxn ang="0">
                  <a:pos x="280" y="110"/>
                </a:cxn>
                <a:cxn ang="0">
                  <a:pos x="302" y="93"/>
                </a:cxn>
                <a:cxn ang="0">
                  <a:pos x="296" y="99"/>
                </a:cxn>
                <a:cxn ang="0">
                  <a:pos x="318" y="82"/>
                </a:cxn>
                <a:cxn ang="0">
                  <a:pos x="313" y="88"/>
                </a:cxn>
                <a:cxn ang="0">
                  <a:pos x="335" y="66"/>
                </a:cxn>
                <a:cxn ang="0">
                  <a:pos x="324" y="71"/>
                </a:cxn>
                <a:cxn ang="0">
                  <a:pos x="346" y="55"/>
                </a:cxn>
                <a:cxn ang="0">
                  <a:pos x="340" y="60"/>
                </a:cxn>
                <a:cxn ang="0">
                  <a:pos x="362" y="44"/>
                </a:cxn>
                <a:cxn ang="0">
                  <a:pos x="351" y="44"/>
                </a:cxn>
                <a:cxn ang="0">
                  <a:pos x="373" y="28"/>
                </a:cxn>
                <a:cxn ang="0">
                  <a:pos x="368" y="33"/>
                </a:cxn>
                <a:cxn ang="0">
                  <a:pos x="390" y="17"/>
                </a:cxn>
                <a:cxn ang="0">
                  <a:pos x="379" y="22"/>
                </a:cxn>
                <a:cxn ang="0">
                  <a:pos x="406" y="0"/>
                </a:cxn>
                <a:cxn ang="0">
                  <a:pos x="395" y="6"/>
                </a:cxn>
              </a:cxnLst>
              <a:rect l="0" t="0" r="r" b="b"/>
              <a:pathLst>
                <a:path w="406" h="377">
                  <a:moveTo>
                    <a:pt x="0" y="377"/>
                  </a:moveTo>
                  <a:lnTo>
                    <a:pt x="6" y="372"/>
                  </a:lnTo>
                  <a:lnTo>
                    <a:pt x="6" y="372"/>
                  </a:lnTo>
                  <a:lnTo>
                    <a:pt x="6" y="372"/>
                  </a:lnTo>
                  <a:lnTo>
                    <a:pt x="0" y="377"/>
                  </a:lnTo>
                  <a:lnTo>
                    <a:pt x="0" y="377"/>
                  </a:lnTo>
                  <a:lnTo>
                    <a:pt x="0" y="377"/>
                  </a:lnTo>
                  <a:lnTo>
                    <a:pt x="0" y="377"/>
                  </a:lnTo>
                  <a:close/>
                  <a:moveTo>
                    <a:pt x="11" y="361"/>
                  </a:moveTo>
                  <a:lnTo>
                    <a:pt x="16" y="356"/>
                  </a:lnTo>
                  <a:lnTo>
                    <a:pt x="22" y="356"/>
                  </a:lnTo>
                  <a:lnTo>
                    <a:pt x="22" y="361"/>
                  </a:lnTo>
                  <a:lnTo>
                    <a:pt x="16" y="367"/>
                  </a:lnTo>
                  <a:lnTo>
                    <a:pt x="11" y="367"/>
                  </a:lnTo>
                  <a:lnTo>
                    <a:pt x="11" y="361"/>
                  </a:lnTo>
                  <a:lnTo>
                    <a:pt x="11" y="361"/>
                  </a:lnTo>
                  <a:close/>
                  <a:moveTo>
                    <a:pt x="27" y="350"/>
                  </a:moveTo>
                  <a:lnTo>
                    <a:pt x="33" y="345"/>
                  </a:lnTo>
                  <a:lnTo>
                    <a:pt x="33" y="345"/>
                  </a:lnTo>
                  <a:lnTo>
                    <a:pt x="33" y="345"/>
                  </a:lnTo>
                  <a:lnTo>
                    <a:pt x="27" y="350"/>
                  </a:lnTo>
                  <a:lnTo>
                    <a:pt x="27" y="350"/>
                  </a:lnTo>
                  <a:lnTo>
                    <a:pt x="27" y="350"/>
                  </a:lnTo>
                  <a:lnTo>
                    <a:pt x="27" y="350"/>
                  </a:lnTo>
                  <a:close/>
                  <a:moveTo>
                    <a:pt x="44" y="334"/>
                  </a:moveTo>
                  <a:lnTo>
                    <a:pt x="49" y="328"/>
                  </a:lnTo>
                  <a:lnTo>
                    <a:pt x="49" y="328"/>
                  </a:lnTo>
                  <a:lnTo>
                    <a:pt x="49" y="334"/>
                  </a:lnTo>
                  <a:lnTo>
                    <a:pt x="44" y="339"/>
                  </a:lnTo>
                  <a:lnTo>
                    <a:pt x="44" y="339"/>
                  </a:lnTo>
                  <a:lnTo>
                    <a:pt x="44" y="334"/>
                  </a:lnTo>
                  <a:lnTo>
                    <a:pt x="44" y="334"/>
                  </a:lnTo>
                  <a:close/>
                  <a:moveTo>
                    <a:pt x="55" y="323"/>
                  </a:moveTo>
                  <a:lnTo>
                    <a:pt x="60" y="317"/>
                  </a:lnTo>
                  <a:lnTo>
                    <a:pt x="66" y="317"/>
                  </a:lnTo>
                  <a:lnTo>
                    <a:pt x="66" y="317"/>
                  </a:lnTo>
                  <a:lnTo>
                    <a:pt x="55" y="323"/>
                  </a:lnTo>
                  <a:lnTo>
                    <a:pt x="55" y="323"/>
                  </a:lnTo>
                  <a:lnTo>
                    <a:pt x="55" y="323"/>
                  </a:lnTo>
                  <a:lnTo>
                    <a:pt x="55" y="323"/>
                  </a:lnTo>
                  <a:close/>
                  <a:moveTo>
                    <a:pt x="71" y="312"/>
                  </a:moveTo>
                  <a:lnTo>
                    <a:pt x="77" y="306"/>
                  </a:lnTo>
                  <a:lnTo>
                    <a:pt x="77" y="306"/>
                  </a:lnTo>
                  <a:lnTo>
                    <a:pt x="77" y="306"/>
                  </a:lnTo>
                  <a:lnTo>
                    <a:pt x="71" y="312"/>
                  </a:lnTo>
                  <a:lnTo>
                    <a:pt x="71" y="312"/>
                  </a:lnTo>
                  <a:lnTo>
                    <a:pt x="71" y="312"/>
                  </a:lnTo>
                  <a:lnTo>
                    <a:pt x="71" y="312"/>
                  </a:lnTo>
                  <a:close/>
                  <a:moveTo>
                    <a:pt x="82" y="295"/>
                  </a:moveTo>
                  <a:lnTo>
                    <a:pt x="88" y="290"/>
                  </a:lnTo>
                  <a:lnTo>
                    <a:pt x="93" y="290"/>
                  </a:lnTo>
                  <a:lnTo>
                    <a:pt x="93" y="295"/>
                  </a:lnTo>
                  <a:lnTo>
                    <a:pt x="88" y="301"/>
                  </a:lnTo>
                  <a:lnTo>
                    <a:pt x="82" y="301"/>
                  </a:lnTo>
                  <a:lnTo>
                    <a:pt x="82" y="295"/>
                  </a:lnTo>
                  <a:lnTo>
                    <a:pt x="82" y="295"/>
                  </a:lnTo>
                  <a:close/>
                  <a:moveTo>
                    <a:pt x="99" y="285"/>
                  </a:moveTo>
                  <a:lnTo>
                    <a:pt x="104" y="279"/>
                  </a:lnTo>
                  <a:lnTo>
                    <a:pt x="104" y="279"/>
                  </a:lnTo>
                  <a:lnTo>
                    <a:pt x="104" y="279"/>
                  </a:lnTo>
                  <a:lnTo>
                    <a:pt x="99" y="285"/>
                  </a:lnTo>
                  <a:lnTo>
                    <a:pt x="99" y="285"/>
                  </a:lnTo>
                  <a:lnTo>
                    <a:pt x="99" y="285"/>
                  </a:lnTo>
                  <a:lnTo>
                    <a:pt x="99" y="285"/>
                  </a:lnTo>
                  <a:close/>
                  <a:moveTo>
                    <a:pt x="110" y="268"/>
                  </a:moveTo>
                  <a:lnTo>
                    <a:pt x="121" y="263"/>
                  </a:lnTo>
                  <a:lnTo>
                    <a:pt x="121" y="263"/>
                  </a:lnTo>
                  <a:lnTo>
                    <a:pt x="121" y="268"/>
                  </a:lnTo>
                  <a:lnTo>
                    <a:pt x="115" y="274"/>
                  </a:lnTo>
                  <a:lnTo>
                    <a:pt x="110" y="274"/>
                  </a:lnTo>
                  <a:lnTo>
                    <a:pt x="110" y="268"/>
                  </a:lnTo>
                  <a:lnTo>
                    <a:pt x="110" y="268"/>
                  </a:lnTo>
                  <a:close/>
                  <a:moveTo>
                    <a:pt x="126" y="257"/>
                  </a:moveTo>
                  <a:lnTo>
                    <a:pt x="132" y="252"/>
                  </a:lnTo>
                  <a:lnTo>
                    <a:pt x="137" y="252"/>
                  </a:lnTo>
                  <a:lnTo>
                    <a:pt x="137" y="252"/>
                  </a:lnTo>
                  <a:lnTo>
                    <a:pt x="126" y="257"/>
                  </a:lnTo>
                  <a:lnTo>
                    <a:pt x="126" y="257"/>
                  </a:lnTo>
                  <a:lnTo>
                    <a:pt x="126" y="257"/>
                  </a:lnTo>
                  <a:lnTo>
                    <a:pt x="126" y="257"/>
                  </a:lnTo>
                  <a:close/>
                  <a:moveTo>
                    <a:pt x="143" y="246"/>
                  </a:moveTo>
                  <a:lnTo>
                    <a:pt x="148" y="235"/>
                  </a:lnTo>
                  <a:lnTo>
                    <a:pt x="148" y="235"/>
                  </a:lnTo>
                  <a:lnTo>
                    <a:pt x="148" y="241"/>
                  </a:lnTo>
                  <a:lnTo>
                    <a:pt x="143" y="246"/>
                  </a:lnTo>
                  <a:lnTo>
                    <a:pt x="143" y="246"/>
                  </a:lnTo>
                  <a:lnTo>
                    <a:pt x="143" y="246"/>
                  </a:lnTo>
                  <a:lnTo>
                    <a:pt x="143" y="246"/>
                  </a:lnTo>
                  <a:close/>
                  <a:moveTo>
                    <a:pt x="154" y="230"/>
                  </a:moveTo>
                  <a:lnTo>
                    <a:pt x="159" y="224"/>
                  </a:lnTo>
                  <a:lnTo>
                    <a:pt x="165" y="224"/>
                  </a:lnTo>
                  <a:lnTo>
                    <a:pt x="165" y="224"/>
                  </a:lnTo>
                  <a:lnTo>
                    <a:pt x="159" y="230"/>
                  </a:lnTo>
                  <a:lnTo>
                    <a:pt x="154" y="230"/>
                  </a:lnTo>
                  <a:lnTo>
                    <a:pt x="154" y="230"/>
                  </a:lnTo>
                  <a:lnTo>
                    <a:pt x="154" y="230"/>
                  </a:lnTo>
                  <a:close/>
                  <a:moveTo>
                    <a:pt x="170" y="219"/>
                  </a:moveTo>
                  <a:lnTo>
                    <a:pt x="176" y="213"/>
                  </a:lnTo>
                  <a:lnTo>
                    <a:pt x="176" y="213"/>
                  </a:lnTo>
                  <a:lnTo>
                    <a:pt x="176" y="213"/>
                  </a:lnTo>
                  <a:lnTo>
                    <a:pt x="170" y="219"/>
                  </a:lnTo>
                  <a:lnTo>
                    <a:pt x="170" y="219"/>
                  </a:lnTo>
                  <a:lnTo>
                    <a:pt x="170" y="219"/>
                  </a:lnTo>
                  <a:lnTo>
                    <a:pt x="170" y="219"/>
                  </a:lnTo>
                  <a:close/>
                  <a:moveTo>
                    <a:pt x="181" y="203"/>
                  </a:moveTo>
                  <a:lnTo>
                    <a:pt x="187" y="197"/>
                  </a:lnTo>
                  <a:lnTo>
                    <a:pt x="192" y="197"/>
                  </a:lnTo>
                  <a:lnTo>
                    <a:pt x="192" y="203"/>
                  </a:lnTo>
                  <a:lnTo>
                    <a:pt x="187" y="208"/>
                  </a:lnTo>
                  <a:lnTo>
                    <a:pt x="181" y="208"/>
                  </a:lnTo>
                  <a:lnTo>
                    <a:pt x="181" y="203"/>
                  </a:lnTo>
                  <a:lnTo>
                    <a:pt x="181" y="203"/>
                  </a:lnTo>
                  <a:close/>
                  <a:moveTo>
                    <a:pt x="198" y="192"/>
                  </a:moveTo>
                  <a:lnTo>
                    <a:pt x="203" y="186"/>
                  </a:lnTo>
                  <a:lnTo>
                    <a:pt x="203" y="186"/>
                  </a:lnTo>
                  <a:lnTo>
                    <a:pt x="203" y="186"/>
                  </a:lnTo>
                  <a:lnTo>
                    <a:pt x="198" y="192"/>
                  </a:lnTo>
                  <a:lnTo>
                    <a:pt x="198" y="192"/>
                  </a:lnTo>
                  <a:lnTo>
                    <a:pt x="198" y="192"/>
                  </a:lnTo>
                  <a:lnTo>
                    <a:pt x="198" y="192"/>
                  </a:lnTo>
                  <a:close/>
                  <a:moveTo>
                    <a:pt x="209" y="175"/>
                  </a:moveTo>
                  <a:lnTo>
                    <a:pt x="220" y="170"/>
                  </a:lnTo>
                  <a:lnTo>
                    <a:pt x="220" y="170"/>
                  </a:lnTo>
                  <a:lnTo>
                    <a:pt x="220" y="175"/>
                  </a:lnTo>
                  <a:lnTo>
                    <a:pt x="214" y="181"/>
                  </a:lnTo>
                  <a:lnTo>
                    <a:pt x="209" y="181"/>
                  </a:lnTo>
                  <a:lnTo>
                    <a:pt x="209" y="175"/>
                  </a:lnTo>
                  <a:lnTo>
                    <a:pt x="209" y="175"/>
                  </a:lnTo>
                  <a:close/>
                  <a:moveTo>
                    <a:pt x="225" y="164"/>
                  </a:moveTo>
                  <a:lnTo>
                    <a:pt x="230" y="159"/>
                  </a:lnTo>
                  <a:lnTo>
                    <a:pt x="236" y="159"/>
                  </a:lnTo>
                  <a:lnTo>
                    <a:pt x="236" y="159"/>
                  </a:lnTo>
                  <a:lnTo>
                    <a:pt x="225" y="164"/>
                  </a:lnTo>
                  <a:lnTo>
                    <a:pt x="225" y="164"/>
                  </a:lnTo>
                  <a:lnTo>
                    <a:pt x="225" y="164"/>
                  </a:lnTo>
                  <a:lnTo>
                    <a:pt x="225" y="164"/>
                  </a:lnTo>
                  <a:close/>
                  <a:moveTo>
                    <a:pt x="241" y="153"/>
                  </a:moveTo>
                  <a:lnTo>
                    <a:pt x="247" y="148"/>
                  </a:lnTo>
                  <a:lnTo>
                    <a:pt x="247" y="148"/>
                  </a:lnTo>
                  <a:lnTo>
                    <a:pt x="247" y="148"/>
                  </a:lnTo>
                  <a:lnTo>
                    <a:pt x="241" y="153"/>
                  </a:lnTo>
                  <a:lnTo>
                    <a:pt x="241" y="153"/>
                  </a:lnTo>
                  <a:lnTo>
                    <a:pt x="241" y="153"/>
                  </a:lnTo>
                  <a:lnTo>
                    <a:pt x="241" y="153"/>
                  </a:lnTo>
                  <a:close/>
                  <a:moveTo>
                    <a:pt x="252" y="137"/>
                  </a:moveTo>
                  <a:lnTo>
                    <a:pt x="258" y="131"/>
                  </a:lnTo>
                  <a:lnTo>
                    <a:pt x="263" y="131"/>
                  </a:lnTo>
                  <a:lnTo>
                    <a:pt x="263" y="137"/>
                  </a:lnTo>
                  <a:lnTo>
                    <a:pt x="258" y="142"/>
                  </a:lnTo>
                  <a:lnTo>
                    <a:pt x="252" y="142"/>
                  </a:lnTo>
                  <a:lnTo>
                    <a:pt x="252" y="137"/>
                  </a:lnTo>
                  <a:lnTo>
                    <a:pt x="252" y="137"/>
                  </a:lnTo>
                  <a:close/>
                  <a:moveTo>
                    <a:pt x="269" y="126"/>
                  </a:moveTo>
                  <a:lnTo>
                    <a:pt x="274" y="121"/>
                  </a:lnTo>
                  <a:lnTo>
                    <a:pt x="274" y="121"/>
                  </a:lnTo>
                  <a:lnTo>
                    <a:pt x="274" y="121"/>
                  </a:lnTo>
                  <a:lnTo>
                    <a:pt x="269" y="126"/>
                  </a:lnTo>
                  <a:lnTo>
                    <a:pt x="269" y="126"/>
                  </a:lnTo>
                  <a:lnTo>
                    <a:pt x="269" y="126"/>
                  </a:lnTo>
                  <a:lnTo>
                    <a:pt x="269" y="126"/>
                  </a:lnTo>
                  <a:close/>
                  <a:moveTo>
                    <a:pt x="280" y="110"/>
                  </a:moveTo>
                  <a:lnTo>
                    <a:pt x="291" y="104"/>
                  </a:lnTo>
                  <a:lnTo>
                    <a:pt x="291" y="104"/>
                  </a:lnTo>
                  <a:lnTo>
                    <a:pt x="291" y="110"/>
                  </a:lnTo>
                  <a:lnTo>
                    <a:pt x="285" y="115"/>
                  </a:lnTo>
                  <a:lnTo>
                    <a:pt x="280" y="115"/>
                  </a:lnTo>
                  <a:lnTo>
                    <a:pt x="280" y="110"/>
                  </a:lnTo>
                  <a:lnTo>
                    <a:pt x="280" y="110"/>
                  </a:lnTo>
                  <a:close/>
                  <a:moveTo>
                    <a:pt x="296" y="99"/>
                  </a:moveTo>
                  <a:lnTo>
                    <a:pt x="302" y="93"/>
                  </a:lnTo>
                  <a:lnTo>
                    <a:pt x="302" y="93"/>
                  </a:lnTo>
                  <a:lnTo>
                    <a:pt x="302" y="93"/>
                  </a:lnTo>
                  <a:lnTo>
                    <a:pt x="296" y="99"/>
                  </a:lnTo>
                  <a:lnTo>
                    <a:pt x="296" y="99"/>
                  </a:lnTo>
                  <a:lnTo>
                    <a:pt x="296" y="99"/>
                  </a:lnTo>
                  <a:lnTo>
                    <a:pt x="296" y="99"/>
                  </a:lnTo>
                  <a:close/>
                  <a:moveTo>
                    <a:pt x="313" y="88"/>
                  </a:moveTo>
                  <a:lnTo>
                    <a:pt x="318" y="82"/>
                  </a:lnTo>
                  <a:lnTo>
                    <a:pt x="318" y="82"/>
                  </a:lnTo>
                  <a:lnTo>
                    <a:pt x="318" y="82"/>
                  </a:lnTo>
                  <a:lnTo>
                    <a:pt x="313" y="88"/>
                  </a:lnTo>
                  <a:lnTo>
                    <a:pt x="313" y="88"/>
                  </a:lnTo>
                  <a:lnTo>
                    <a:pt x="313" y="88"/>
                  </a:lnTo>
                  <a:lnTo>
                    <a:pt x="313" y="88"/>
                  </a:lnTo>
                  <a:close/>
                  <a:moveTo>
                    <a:pt x="324" y="71"/>
                  </a:moveTo>
                  <a:lnTo>
                    <a:pt x="329" y="66"/>
                  </a:lnTo>
                  <a:lnTo>
                    <a:pt x="335" y="66"/>
                  </a:lnTo>
                  <a:lnTo>
                    <a:pt x="335" y="66"/>
                  </a:lnTo>
                  <a:lnTo>
                    <a:pt x="324" y="77"/>
                  </a:lnTo>
                  <a:lnTo>
                    <a:pt x="324" y="71"/>
                  </a:lnTo>
                  <a:lnTo>
                    <a:pt x="324" y="71"/>
                  </a:lnTo>
                  <a:lnTo>
                    <a:pt x="324" y="71"/>
                  </a:lnTo>
                  <a:close/>
                  <a:moveTo>
                    <a:pt x="340" y="60"/>
                  </a:moveTo>
                  <a:lnTo>
                    <a:pt x="346" y="55"/>
                  </a:lnTo>
                  <a:lnTo>
                    <a:pt x="346" y="55"/>
                  </a:lnTo>
                  <a:lnTo>
                    <a:pt x="346" y="55"/>
                  </a:lnTo>
                  <a:lnTo>
                    <a:pt x="340" y="60"/>
                  </a:lnTo>
                  <a:lnTo>
                    <a:pt x="340" y="60"/>
                  </a:lnTo>
                  <a:lnTo>
                    <a:pt x="340" y="60"/>
                  </a:lnTo>
                  <a:lnTo>
                    <a:pt x="340" y="60"/>
                  </a:lnTo>
                  <a:close/>
                  <a:moveTo>
                    <a:pt x="351" y="44"/>
                  </a:moveTo>
                  <a:lnTo>
                    <a:pt x="357" y="39"/>
                  </a:lnTo>
                  <a:lnTo>
                    <a:pt x="362" y="39"/>
                  </a:lnTo>
                  <a:lnTo>
                    <a:pt x="362" y="44"/>
                  </a:lnTo>
                  <a:lnTo>
                    <a:pt x="357" y="49"/>
                  </a:lnTo>
                  <a:lnTo>
                    <a:pt x="351" y="49"/>
                  </a:lnTo>
                  <a:lnTo>
                    <a:pt x="351" y="44"/>
                  </a:lnTo>
                  <a:lnTo>
                    <a:pt x="351" y="44"/>
                  </a:lnTo>
                  <a:close/>
                  <a:moveTo>
                    <a:pt x="368" y="33"/>
                  </a:moveTo>
                  <a:lnTo>
                    <a:pt x="373" y="28"/>
                  </a:lnTo>
                  <a:lnTo>
                    <a:pt x="373" y="28"/>
                  </a:lnTo>
                  <a:lnTo>
                    <a:pt x="373" y="28"/>
                  </a:lnTo>
                  <a:lnTo>
                    <a:pt x="368" y="33"/>
                  </a:lnTo>
                  <a:lnTo>
                    <a:pt x="368" y="33"/>
                  </a:lnTo>
                  <a:lnTo>
                    <a:pt x="368" y="33"/>
                  </a:lnTo>
                  <a:lnTo>
                    <a:pt x="368" y="33"/>
                  </a:lnTo>
                  <a:close/>
                  <a:moveTo>
                    <a:pt x="379" y="22"/>
                  </a:moveTo>
                  <a:lnTo>
                    <a:pt x="390" y="11"/>
                  </a:lnTo>
                  <a:lnTo>
                    <a:pt x="390" y="11"/>
                  </a:lnTo>
                  <a:lnTo>
                    <a:pt x="390" y="17"/>
                  </a:lnTo>
                  <a:lnTo>
                    <a:pt x="384" y="22"/>
                  </a:lnTo>
                  <a:lnTo>
                    <a:pt x="379" y="22"/>
                  </a:lnTo>
                  <a:lnTo>
                    <a:pt x="379" y="22"/>
                  </a:lnTo>
                  <a:lnTo>
                    <a:pt x="379" y="22"/>
                  </a:lnTo>
                  <a:close/>
                  <a:moveTo>
                    <a:pt x="395" y="6"/>
                  </a:moveTo>
                  <a:lnTo>
                    <a:pt x="401" y="0"/>
                  </a:lnTo>
                  <a:lnTo>
                    <a:pt x="406" y="0"/>
                  </a:lnTo>
                  <a:lnTo>
                    <a:pt x="406" y="0"/>
                  </a:lnTo>
                  <a:lnTo>
                    <a:pt x="395" y="6"/>
                  </a:lnTo>
                  <a:lnTo>
                    <a:pt x="395" y="6"/>
                  </a:lnTo>
                  <a:lnTo>
                    <a:pt x="395" y="6"/>
                  </a:lnTo>
                  <a:lnTo>
                    <a:pt x="395" y="6"/>
                  </a:lnTo>
                  <a:close/>
                </a:path>
              </a:pathLst>
            </a:custGeom>
            <a:solidFill>
              <a:srgbClr val="ED2024"/>
            </a:solid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Line 11"/>
            <p:cNvSpPr>
              <a:spLocks noChangeShapeType="1"/>
            </p:cNvSpPr>
            <p:nvPr/>
          </p:nvSpPr>
          <p:spPr bwMode="auto">
            <a:xfrm>
              <a:off x="3901440" y="3440431"/>
              <a:ext cx="161163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Line 12"/>
            <p:cNvSpPr>
              <a:spLocks noChangeShapeType="1"/>
            </p:cNvSpPr>
            <p:nvPr/>
          </p:nvSpPr>
          <p:spPr bwMode="auto">
            <a:xfrm>
              <a:off x="3901440" y="3169920"/>
              <a:ext cx="161163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Line 13"/>
            <p:cNvSpPr>
              <a:spLocks noChangeShapeType="1"/>
            </p:cNvSpPr>
            <p:nvPr/>
          </p:nvSpPr>
          <p:spPr bwMode="auto">
            <a:xfrm>
              <a:off x="3901440" y="2670811"/>
              <a:ext cx="161163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Line 14"/>
            <p:cNvSpPr>
              <a:spLocks noChangeShapeType="1"/>
            </p:cNvSpPr>
            <p:nvPr/>
          </p:nvSpPr>
          <p:spPr bwMode="auto">
            <a:xfrm>
              <a:off x="3901440" y="2918460"/>
              <a:ext cx="161163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Line 15"/>
            <p:cNvSpPr>
              <a:spLocks noChangeShapeType="1"/>
            </p:cNvSpPr>
            <p:nvPr/>
          </p:nvSpPr>
          <p:spPr bwMode="auto">
            <a:xfrm>
              <a:off x="3901440" y="2419351"/>
              <a:ext cx="161163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Line 16"/>
            <p:cNvSpPr>
              <a:spLocks noChangeShapeType="1"/>
            </p:cNvSpPr>
            <p:nvPr/>
          </p:nvSpPr>
          <p:spPr bwMode="auto">
            <a:xfrm>
              <a:off x="3901440" y="3295651"/>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Line 17"/>
            <p:cNvSpPr>
              <a:spLocks noChangeShapeType="1"/>
            </p:cNvSpPr>
            <p:nvPr/>
          </p:nvSpPr>
          <p:spPr bwMode="auto">
            <a:xfrm flipH="1">
              <a:off x="3901440" y="3566160"/>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Line 18"/>
            <p:cNvSpPr>
              <a:spLocks noChangeShapeType="1"/>
            </p:cNvSpPr>
            <p:nvPr/>
          </p:nvSpPr>
          <p:spPr bwMode="auto">
            <a:xfrm>
              <a:off x="3901440" y="3044191"/>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Line 19"/>
            <p:cNvSpPr>
              <a:spLocks noChangeShapeType="1"/>
            </p:cNvSpPr>
            <p:nvPr/>
          </p:nvSpPr>
          <p:spPr bwMode="auto">
            <a:xfrm>
              <a:off x="3901440" y="2545080"/>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Line 20"/>
            <p:cNvSpPr>
              <a:spLocks noChangeShapeType="1"/>
            </p:cNvSpPr>
            <p:nvPr/>
          </p:nvSpPr>
          <p:spPr bwMode="auto">
            <a:xfrm>
              <a:off x="3901440" y="2792731"/>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Line 21"/>
            <p:cNvSpPr>
              <a:spLocks noChangeShapeType="1"/>
            </p:cNvSpPr>
            <p:nvPr/>
          </p:nvSpPr>
          <p:spPr bwMode="auto">
            <a:xfrm>
              <a:off x="3901440" y="2293620"/>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Line 22"/>
            <p:cNvSpPr>
              <a:spLocks noChangeShapeType="1"/>
            </p:cNvSpPr>
            <p:nvPr/>
          </p:nvSpPr>
          <p:spPr bwMode="auto">
            <a:xfrm>
              <a:off x="5490211" y="3295651"/>
              <a:ext cx="22860"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Line 23"/>
            <p:cNvSpPr>
              <a:spLocks noChangeShapeType="1"/>
            </p:cNvSpPr>
            <p:nvPr/>
          </p:nvSpPr>
          <p:spPr bwMode="auto">
            <a:xfrm>
              <a:off x="5490211" y="3566160"/>
              <a:ext cx="22860"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Line 24"/>
            <p:cNvSpPr>
              <a:spLocks noChangeShapeType="1"/>
            </p:cNvSpPr>
            <p:nvPr/>
          </p:nvSpPr>
          <p:spPr bwMode="auto">
            <a:xfrm>
              <a:off x="5490211" y="3044191"/>
              <a:ext cx="22860"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Line 25"/>
            <p:cNvSpPr>
              <a:spLocks noChangeShapeType="1"/>
            </p:cNvSpPr>
            <p:nvPr/>
          </p:nvSpPr>
          <p:spPr bwMode="auto">
            <a:xfrm>
              <a:off x="5490211" y="2545080"/>
              <a:ext cx="22860"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Line 26"/>
            <p:cNvSpPr>
              <a:spLocks noChangeShapeType="1"/>
            </p:cNvSpPr>
            <p:nvPr/>
          </p:nvSpPr>
          <p:spPr bwMode="auto">
            <a:xfrm>
              <a:off x="5490211" y="2792731"/>
              <a:ext cx="22860"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Line 27"/>
            <p:cNvSpPr>
              <a:spLocks noChangeShapeType="1"/>
            </p:cNvSpPr>
            <p:nvPr/>
          </p:nvSpPr>
          <p:spPr bwMode="auto">
            <a:xfrm>
              <a:off x="5490211" y="2293620"/>
              <a:ext cx="22860"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Line 28"/>
            <p:cNvSpPr>
              <a:spLocks noChangeShapeType="1"/>
            </p:cNvSpPr>
            <p:nvPr/>
          </p:nvSpPr>
          <p:spPr bwMode="auto">
            <a:xfrm flipV="1">
              <a:off x="5280660" y="3646171"/>
              <a:ext cx="3811" cy="419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Line 29"/>
            <p:cNvSpPr>
              <a:spLocks noChangeShapeType="1"/>
            </p:cNvSpPr>
            <p:nvPr/>
          </p:nvSpPr>
          <p:spPr bwMode="auto">
            <a:xfrm flipV="1">
              <a:off x="4987291" y="3646171"/>
              <a:ext cx="3811" cy="419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Line 30"/>
            <p:cNvSpPr>
              <a:spLocks noChangeShapeType="1"/>
            </p:cNvSpPr>
            <p:nvPr/>
          </p:nvSpPr>
          <p:spPr bwMode="auto">
            <a:xfrm flipV="1">
              <a:off x="4423411" y="3646171"/>
              <a:ext cx="3811" cy="419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Line 31"/>
            <p:cNvSpPr>
              <a:spLocks noChangeShapeType="1"/>
            </p:cNvSpPr>
            <p:nvPr/>
          </p:nvSpPr>
          <p:spPr bwMode="auto">
            <a:xfrm flipV="1">
              <a:off x="4716780" y="3646171"/>
              <a:ext cx="3811" cy="419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Line 32"/>
            <p:cNvSpPr>
              <a:spLocks noChangeShapeType="1"/>
            </p:cNvSpPr>
            <p:nvPr/>
          </p:nvSpPr>
          <p:spPr bwMode="auto">
            <a:xfrm flipV="1">
              <a:off x="4152900" y="3646171"/>
              <a:ext cx="3811" cy="419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Rectangle 33"/>
            <p:cNvSpPr>
              <a:spLocks noChangeArrowheads="1"/>
            </p:cNvSpPr>
            <p:nvPr/>
          </p:nvSpPr>
          <p:spPr bwMode="auto">
            <a:xfrm>
              <a:off x="3901440" y="2167891"/>
              <a:ext cx="1611631" cy="1520191"/>
            </a:xfrm>
            <a:prstGeom prst="rect">
              <a:avLst/>
            </a:prstGeom>
            <a:noFill/>
            <a:ln w="0">
              <a:solidFill>
                <a:srgbClr val="80808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 name="Rectangle 34"/>
            <p:cNvSpPr>
              <a:spLocks noChangeArrowheads="1"/>
            </p:cNvSpPr>
            <p:nvPr/>
          </p:nvSpPr>
          <p:spPr bwMode="auto">
            <a:xfrm>
              <a:off x="3918532" y="3775709"/>
              <a:ext cx="1455527" cy="1538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dirty="0">
                  <a:ln>
                    <a:noFill/>
                  </a:ln>
                  <a:solidFill>
                    <a:srgbClr val="000000"/>
                  </a:solidFill>
                  <a:effectLst/>
                  <a:latin typeface="Verdana" pitchFamily="34" charset="0"/>
                </a:rPr>
                <a:t>Unregulated discharge</a:t>
              </a:r>
              <a:endParaRPr kumimoji="0" lang="en-US" sz="1000" b="0" i="0" u="none" strike="noStrike" cap="none" normalizeH="0" baseline="0" dirty="0">
                <a:ln>
                  <a:noFill/>
                </a:ln>
                <a:solidFill>
                  <a:schemeClr val="tx1"/>
                </a:solidFill>
                <a:effectLst/>
                <a:latin typeface="Arial" pitchFamily="34" charset="0"/>
              </a:endParaRPr>
            </a:p>
          </p:txBody>
        </p:sp>
        <p:sp>
          <p:nvSpPr>
            <p:cNvPr id="73" name="Rectangle 35"/>
            <p:cNvSpPr>
              <a:spLocks noChangeArrowheads="1"/>
            </p:cNvSpPr>
            <p:nvPr/>
          </p:nvSpPr>
          <p:spPr bwMode="auto">
            <a:xfrm rot="16200000">
              <a:off x="3135623" y="2820561"/>
              <a:ext cx="1314462" cy="1538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dirty="0">
                  <a:ln>
                    <a:noFill/>
                  </a:ln>
                  <a:solidFill>
                    <a:srgbClr val="000000"/>
                  </a:solidFill>
                  <a:effectLst/>
                  <a:latin typeface="Verdana" pitchFamily="34" charset="0"/>
                </a:rPr>
                <a:t>Regulated discharge</a:t>
              </a:r>
              <a:endParaRPr kumimoji="0" lang="en-US" sz="1000" b="0" i="0" u="none" strike="noStrike" cap="none" normalizeH="0" baseline="0" dirty="0">
                <a:ln>
                  <a:noFill/>
                </a:ln>
                <a:solidFill>
                  <a:schemeClr val="tx1"/>
                </a:solidFill>
                <a:effectLst/>
                <a:latin typeface="Arial" pitchFamily="34" charset="0"/>
              </a:endParaRPr>
            </a:p>
          </p:txBody>
        </p:sp>
      </p:grpSp>
      <p:grpSp>
        <p:nvGrpSpPr>
          <p:cNvPr id="74" name="Group 73"/>
          <p:cNvGrpSpPr/>
          <p:nvPr/>
        </p:nvGrpSpPr>
        <p:grpSpPr>
          <a:xfrm>
            <a:off x="7679112" y="4486591"/>
            <a:ext cx="2240280" cy="2103120"/>
            <a:chOff x="6553200" y="2057400"/>
            <a:chExt cx="2240280" cy="2103120"/>
          </a:xfrm>
        </p:grpSpPr>
        <p:sp>
          <p:nvSpPr>
            <p:cNvPr id="75" name="Rectangle 75"/>
            <p:cNvSpPr>
              <a:spLocks noChangeArrowheads="1"/>
            </p:cNvSpPr>
            <p:nvPr/>
          </p:nvSpPr>
          <p:spPr bwMode="auto">
            <a:xfrm>
              <a:off x="6595109" y="2080260"/>
              <a:ext cx="2198371" cy="2080260"/>
            </a:xfrm>
            <a:prstGeom prst="rect">
              <a:avLst/>
            </a:prstGeom>
            <a:solidFill>
              <a:srgbClr val="808080"/>
            </a:solidFill>
            <a:ln w="9525">
              <a:solidFill>
                <a:srgbClr val="80808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 name="Rectangle 76"/>
            <p:cNvSpPr>
              <a:spLocks noChangeArrowheads="1"/>
            </p:cNvSpPr>
            <p:nvPr/>
          </p:nvSpPr>
          <p:spPr bwMode="auto">
            <a:xfrm>
              <a:off x="6553200" y="2057400"/>
              <a:ext cx="2217420" cy="2061211"/>
            </a:xfrm>
            <a:prstGeom prst="rect">
              <a:avLst/>
            </a:prstGeom>
            <a:solidFill>
              <a:srgbClr val="FFFFFF"/>
            </a:solidFill>
            <a:ln w="9525">
              <a:solidFill>
                <a:srgbClr val="80808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 name="Rectangle 77"/>
            <p:cNvSpPr>
              <a:spLocks noChangeArrowheads="1"/>
            </p:cNvSpPr>
            <p:nvPr/>
          </p:nvSpPr>
          <p:spPr bwMode="auto">
            <a:xfrm>
              <a:off x="6553200" y="2057400"/>
              <a:ext cx="2217420" cy="2061211"/>
            </a:xfrm>
            <a:prstGeom prst="rect">
              <a:avLst/>
            </a:prstGeom>
            <a:noFill/>
            <a:ln w="7938">
              <a:solidFill>
                <a:srgbClr val="80808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 name="Rectangle 78"/>
            <p:cNvSpPr>
              <a:spLocks noChangeArrowheads="1"/>
            </p:cNvSpPr>
            <p:nvPr/>
          </p:nvSpPr>
          <p:spPr bwMode="auto">
            <a:xfrm>
              <a:off x="6910437" y="3809256"/>
              <a:ext cx="1861087" cy="1538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dirty="0">
                  <a:ln>
                    <a:noFill/>
                  </a:ln>
                  <a:solidFill>
                    <a:srgbClr val="000000"/>
                  </a:solidFill>
                  <a:effectLst/>
                  <a:latin typeface="Verdana" pitchFamily="34" charset="0"/>
                </a:rPr>
                <a:t>Annual  Chance Exceedance </a:t>
              </a:r>
              <a:endParaRPr kumimoji="0" lang="en-US" sz="1000" b="0" i="0" u="none" strike="noStrike" cap="none" normalizeH="0" baseline="0" dirty="0">
                <a:ln>
                  <a:noFill/>
                </a:ln>
                <a:solidFill>
                  <a:schemeClr val="tx1"/>
                </a:solidFill>
                <a:effectLst/>
                <a:latin typeface="Arial" pitchFamily="34" charset="0"/>
              </a:endParaRPr>
            </a:p>
          </p:txBody>
        </p:sp>
        <p:sp>
          <p:nvSpPr>
            <p:cNvPr id="79" name="Rectangle 80"/>
            <p:cNvSpPr>
              <a:spLocks noChangeArrowheads="1"/>
            </p:cNvSpPr>
            <p:nvPr/>
          </p:nvSpPr>
          <p:spPr bwMode="auto">
            <a:xfrm rot="16200000">
              <a:off x="6183623" y="2980581"/>
              <a:ext cx="1314462" cy="1538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dirty="0">
                  <a:ln>
                    <a:noFill/>
                  </a:ln>
                  <a:solidFill>
                    <a:srgbClr val="000000"/>
                  </a:solidFill>
                  <a:effectLst/>
                  <a:latin typeface="Verdana" pitchFamily="34" charset="0"/>
                </a:rPr>
                <a:t>Regulated discharge</a:t>
              </a:r>
              <a:endParaRPr kumimoji="0" lang="en-US" sz="1000" b="0" i="0" u="none" strike="noStrike" cap="none" normalizeH="0" baseline="0" dirty="0">
                <a:ln>
                  <a:noFill/>
                </a:ln>
                <a:solidFill>
                  <a:schemeClr val="tx1"/>
                </a:solidFill>
                <a:effectLst/>
                <a:latin typeface="Arial" pitchFamily="34" charset="0"/>
              </a:endParaRPr>
            </a:p>
          </p:txBody>
        </p:sp>
        <p:sp>
          <p:nvSpPr>
            <p:cNvPr id="80" name="Line 81"/>
            <p:cNvSpPr>
              <a:spLocks noChangeShapeType="1"/>
            </p:cNvSpPr>
            <p:nvPr/>
          </p:nvSpPr>
          <p:spPr bwMode="auto">
            <a:xfrm flipV="1">
              <a:off x="7787640" y="2141220"/>
              <a:ext cx="3811" cy="152019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Line 82"/>
            <p:cNvSpPr>
              <a:spLocks noChangeShapeType="1"/>
            </p:cNvSpPr>
            <p:nvPr/>
          </p:nvSpPr>
          <p:spPr bwMode="auto">
            <a:xfrm flipV="1">
              <a:off x="7745729" y="2141220"/>
              <a:ext cx="3811" cy="152019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Line 83"/>
            <p:cNvSpPr>
              <a:spLocks noChangeShapeType="1"/>
            </p:cNvSpPr>
            <p:nvPr/>
          </p:nvSpPr>
          <p:spPr bwMode="auto">
            <a:xfrm flipV="1">
              <a:off x="7181849" y="2141220"/>
              <a:ext cx="3811" cy="152019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Line 84"/>
            <p:cNvSpPr>
              <a:spLocks noChangeShapeType="1"/>
            </p:cNvSpPr>
            <p:nvPr/>
          </p:nvSpPr>
          <p:spPr bwMode="auto">
            <a:xfrm flipV="1">
              <a:off x="7661909" y="2141220"/>
              <a:ext cx="3811" cy="152019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Line 85"/>
            <p:cNvSpPr>
              <a:spLocks noChangeShapeType="1"/>
            </p:cNvSpPr>
            <p:nvPr/>
          </p:nvSpPr>
          <p:spPr bwMode="auto">
            <a:xfrm flipV="1">
              <a:off x="7578089" y="2141220"/>
              <a:ext cx="3811" cy="152019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Line 86"/>
            <p:cNvSpPr>
              <a:spLocks noChangeShapeType="1"/>
            </p:cNvSpPr>
            <p:nvPr/>
          </p:nvSpPr>
          <p:spPr bwMode="auto">
            <a:xfrm flipV="1">
              <a:off x="7475220" y="2141220"/>
              <a:ext cx="3811" cy="152019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Line 87"/>
            <p:cNvSpPr>
              <a:spLocks noChangeShapeType="1"/>
            </p:cNvSpPr>
            <p:nvPr/>
          </p:nvSpPr>
          <p:spPr bwMode="auto">
            <a:xfrm flipV="1">
              <a:off x="7330440" y="2141220"/>
              <a:ext cx="3811" cy="152019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Line 88"/>
            <p:cNvSpPr>
              <a:spLocks noChangeShapeType="1"/>
            </p:cNvSpPr>
            <p:nvPr/>
          </p:nvSpPr>
          <p:spPr bwMode="auto">
            <a:xfrm flipV="1">
              <a:off x="7829549" y="2141220"/>
              <a:ext cx="3811" cy="152019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Line 89"/>
            <p:cNvSpPr>
              <a:spLocks noChangeShapeType="1"/>
            </p:cNvSpPr>
            <p:nvPr/>
          </p:nvSpPr>
          <p:spPr bwMode="auto">
            <a:xfrm flipH="1" flipV="1">
              <a:off x="7871460" y="2141220"/>
              <a:ext cx="22860" cy="152019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Line 90"/>
            <p:cNvSpPr>
              <a:spLocks noChangeShapeType="1"/>
            </p:cNvSpPr>
            <p:nvPr/>
          </p:nvSpPr>
          <p:spPr bwMode="auto">
            <a:xfrm flipV="1">
              <a:off x="8435340" y="2141220"/>
              <a:ext cx="3811" cy="152019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 name="Line 91"/>
            <p:cNvSpPr>
              <a:spLocks noChangeShapeType="1"/>
            </p:cNvSpPr>
            <p:nvPr/>
          </p:nvSpPr>
          <p:spPr bwMode="auto">
            <a:xfrm flipV="1">
              <a:off x="7955280" y="2141220"/>
              <a:ext cx="3811" cy="152019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Line 92"/>
            <p:cNvSpPr>
              <a:spLocks noChangeShapeType="1"/>
            </p:cNvSpPr>
            <p:nvPr/>
          </p:nvSpPr>
          <p:spPr bwMode="auto">
            <a:xfrm flipV="1">
              <a:off x="8039100" y="2141220"/>
              <a:ext cx="3811" cy="152019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Line 93"/>
            <p:cNvSpPr>
              <a:spLocks noChangeShapeType="1"/>
            </p:cNvSpPr>
            <p:nvPr/>
          </p:nvSpPr>
          <p:spPr bwMode="auto">
            <a:xfrm flipV="1">
              <a:off x="8141969" y="2141220"/>
              <a:ext cx="3811" cy="152019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Line 94"/>
            <p:cNvSpPr>
              <a:spLocks noChangeShapeType="1"/>
            </p:cNvSpPr>
            <p:nvPr/>
          </p:nvSpPr>
          <p:spPr bwMode="auto">
            <a:xfrm flipV="1">
              <a:off x="8290560" y="2141220"/>
              <a:ext cx="3811" cy="152019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Line 95"/>
            <p:cNvSpPr>
              <a:spLocks noChangeShapeType="1"/>
            </p:cNvSpPr>
            <p:nvPr/>
          </p:nvSpPr>
          <p:spPr bwMode="auto">
            <a:xfrm>
              <a:off x="6995160" y="3390900"/>
              <a:ext cx="1607820"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Line 96"/>
            <p:cNvSpPr>
              <a:spLocks noChangeShapeType="1"/>
            </p:cNvSpPr>
            <p:nvPr/>
          </p:nvSpPr>
          <p:spPr bwMode="auto">
            <a:xfrm>
              <a:off x="6995160" y="3139440"/>
              <a:ext cx="1607820"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Line 97"/>
            <p:cNvSpPr>
              <a:spLocks noChangeShapeType="1"/>
            </p:cNvSpPr>
            <p:nvPr/>
          </p:nvSpPr>
          <p:spPr bwMode="auto">
            <a:xfrm>
              <a:off x="6995160" y="2640331"/>
              <a:ext cx="1607820"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Line 98"/>
            <p:cNvSpPr>
              <a:spLocks noChangeShapeType="1"/>
            </p:cNvSpPr>
            <p:nvPr/>
          </p:nvSpPr>
          <p:spPr bwMode="auto">
            <a:xfrm>
              <a:off x="6995160" y="2891791"/>
              <a:ext cx="1607820"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Line 99"/>
            <p:cNvSpPr>
              <a:spLocks noChangeShapeType="1"/>
            </p:cNvSpPr>
            <p:nvPr/>
          </p:nvSpPr>
          <p:spPr bwMode="auto">
            <a:xfrm>
              <a:off x="6995160" y="2392680"/>
              <a:ext cx="1607820"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Line 100"/>
            <p:cNvSpPr>
              <a:spLocks noChangeShapeType="1"/>
            </p:cNvSpPr>
            <p:nvPr/>
          </p:nvSpPr>
          <p:spPr bwMode="auto">
            <a:xfrm>
              <a:off x="6995160" y="3288031"/>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Line 101"/>
            <p:cNvSpPr>
              <a:spLocks noChangeShapeType="1"/>
            </p:cNvSpPr>
            <p:nvPr/>
          </p:nvSpPr>
          <p:spPr bwMode="auto">
            <a:xfrm flipH="1">
              <a:off x="6995160" y="3516631"/>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Line 102"/>
            <p:cNvSpPr>
              <a:spLocks noChangeShapeType="1"/>
            </p:cNvSpPr>
            <p:nvPr/>
          </p:nvSpPr>
          <p:spPr bwMode="auto">
            <a:xfrm>
              <a:off x="6995160" y="3036571"/>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Line 103"/>
            <p:cNvSpPr>
              <a:spLocks noChangeShapeType="1"/>
            </p:cNvSpPr>
            <p:nvPr/>
          </p:nvSpPr>
          <p:spPr bwMode="auto">
            <a:xfrm>
              <a:off x="6995160" y="2514600"/>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Line 104"/>
            <p:cNvSpPr>
              <a:spLocks noChangeShapeType="1"/>
            </p:cNvSpPr>
            <p:nvPr/>
          </p:nvSpPr>
          <p:spPr bwMode="auto">
            <a:xfrm>
              <a:off x="6995160" y="2766060"/>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Line 105"/>
            <p:cNvSpPr>
              <a:spLocks noChangeShapeType="1"/>
            </p:cNvSpPr>
            <p:nvPr/>
          </p:nvSpPr>
          <p:spPr bwMode="auto">
            <a:xfrm>
              <a:off x="6995160" y="2266951"/>
              <a:ext cx="4191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Line 106"/>
            <p:cNvSpPr>
              <a:spLocks noChangeShapeType="1"/>
            </p:cNvSpPr>
            <p:nvPr/>
          </p:nvSpPr>
          <p:spPr bwMode="auto">
            <a:xfrm>
              <a:off x="8583929" y="3288031"/>
              <a:ext cx="1905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Line 107"/>
            <p:cNvSpPr>
              <a:spLocks noChangeShapeType="1"/>
            </p:cNvSpPr>
            <p:nvPr/>
          </p:nvSpPr>
          <p:spPr bwMode="auto">
            <a:xfrm>
              <a:off x="8583929" y="3516631"/>
              <a:ext cx="1905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Line 108"/>
            <p:cNvSpPr>
              <a:spLocks noChangeShapeType="1"/>
            </p:cNvSpPr>
            <p:nvPr/>
          </p:nvSpPr>
          <p:spPr bwMode="auto">
            <a:xfrm>
              <a:off x="8583929" y="3036571"/>
              <a:ext cx="1905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Line 109"/>
            <p:cNvSpPr>
              <a:spLocks noChangeShapeType="1"/>
            </p:cNvSpPr>
            <p:nvPr/>
          </p:nvSpPr>
          <p:spPr bwMode="auto">
            <a:xfrm>
              <a:off x="8583929" y="2514600"/>
              <a:ext cx="1905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Line 110"/>
            <p:cNvSpPr>
              <a:spLocks noChangeShapeType="1"/>
            </p:cNvSpPr>
            <p:nvPr/>
          </p:nvSpPr>
          <p:spPr bwMode="auto">
            <a:xfrm>
              <a:off x="8583929" y="2766060"/>
              <a:ext cx="1905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Line 111"/>
            <p:cNvSpPr>
              <a:spLocks noChangeShapeType="1"/>
            </p:cNvSpPr>
            <p:nvPr/>
          </p:nvSpPr>
          <p:spPr bwMode="auto">
            <a:xfrm>
              <a:off x="8583929" y="2266951"/>
              <a:ext cx="19051" cy="3811"/>
            </a:xfrm>
            <a:prstGeom prst="line">
              <a:avLst/>
            </a:prstGeom>
            <a:noFill/>
            <a:ln w="0">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Rectangle 112"/>
            <p:cNvSpPr>
              <a:spLocks noChangeArrowheads="1"/>
            </p:cNvSpPr>
            <p:nvPr/>
          </p:nvSpPr>
          <p:spPr bwMode="auto">
            <a:xfrm>
              <a:off x="6995160" y="2141220"/>
              <a:ext cx="1607820" cy="1520191"/>
            </a:xfrm>
            <a:prstGeom prst="rect">
              <a:avLst/>
            </a:prstGeom>
            <a:noFill/>
            <a:ln w="0">
              <a:solidFill>
                <a:srgbClr val="80808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113"/>
            <p:cNvSpPr>
              <a:spLocks/>
            </p:cNvSpPr>
            <p:nvPr/>
          </p:nvSpPr>
          <p:spPr bwMode="auto">
            <a:xfrm>
              <a:off x="7246620" y="2266951"/>
              <a:ext cx="1295400" cy="1021080"/>
            </a:xfrm>
            <a:custGeom>
              <a:avLst/>
              <a:gdLst/>
              <a:ahLst/>
              <a:cxnLst>
                <a:cxn ang="0">
                  <a:pos x="0" y="268"/>
                </a:cxn>
                <a:cxn ang="0">
                  <a:pos x="16" y="246"/>
                </a:cxn>
                <a:cxn ang="0">
                  <a:pos x="38" y="218"/>
                </a:cxn>
                <a:cxn ang="0">
                  <a:pos x="60" y="186"/>
                </a:cxn>
                <a:cxn ang="0">
                  <a:pos x="82" y="164"/>
                </a:cxn>
                <a:cxn ang="0">
                  <a:pos x="104" y="147"/>
                </a:cxn>
                <a:cxn ang="0">
                  <a:pos x="126" y="142"/>
                </a:cxn>
                <a:cxn ang="0">
                  <a:pos x="175" y="126"/>
                </a:cxn>
                <a:cxn ang="0">
                  <a:pos x="219" y="115"/>
                </a:cxn>
                <a:cxn ang="0">
                  <a:pos x="246" y="104"/>
                </a:cxn>
                <a:cxn ang="0">
                  <a:pos x="268" y="93"/>
                </a:cxn>
                <a:cxn ang="0">
                  <a:pos x="290" y="71"/>
                </a:cxn>
                <a:cxn ang="0">
                  <a:pos x="307" y="44"/>
                </a:cxn>
                <a:cxn ang="0">
                  <a:pos x="329" y="16"/>
                </a:cxn>
                <a:cxn ang="0">
                  <a:pos x="340" y="0"/>
                </a:cxn>
              </a:cxnLst>
              <a:rect l="0" t="0" r="r" b="b"/>
              <a:pathLst>
                <a:path w="340" h="268">
                  <a:moveTo>
                    <a:pt x="0" y="268"/>
                  </a:moveTo>
                  <a:lnTo>
                    <a:pt x="16" y="246"/>
                  </a:lnTo>
                  <a:lnTo>
                    <a:pt x="38" y="218"/>
                  </a:lnTo>
                  <a:lnTo>
                    <a:pt x="60" y="186"/>
                  </a:lnTo>
                  <a:lnTo>
                    <a:pt x="82" y="164"/>
                  </a:lnTo>
                  <a:lnTo>
                    <a:pt x="104" y="147"/>
                  </a:lnTo>
                  <a:lnTo>
                    <a:pt x="126" y="142"/>
                  </a:lnTo>
                  <a:lnTo>
                    <a:pt x="175" y="126"/>
                  </a:lnTo>
                  <a:lnTo>
                    <a:pt x="219" y="115"/>
                  </a:lnTo>
                  <a:lnTo>
                    <a:pt x="246" y="104"/>
                  </a:lnTo>
                  <a:lnTo>
                    <a:pt x="268" y="93"/>
                  </a:lnTo>
                  <a:lnTo>
                    <a:pt x="290" y="71"/>
                  </a:lnTo>
                  <a:lnTo>
                    <a:pt x="307" y="44"/>
                  </a:lnTo>
                  <a:lnTo>
                    <a:pt x="329" y="16"/>
                  </a:lnTo>
                  <a:lnTo>
                    <a:pt x="340" y="0"/>
                  </a:lnTo>
                </a:path>
              </a:pathLst>
            </a:custGeom>
            <a:noFill/>
            <a:ln w="17463">
              <a:solidFill>
                <a:srgbClr val="80808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3" name="Right Arrow 112"/>
          <p:cNvSpPr/>
          <p:nvPr/>
        </p:nvSpPr>
        <p:spPr bwMode="auto">
          <a:xfrm>
            <a:off x="4061012" y="5508127"/>
            <a:ext cx="381000" cy="304800"/>
          </a:xfrm>
          <a:prstGeom prst="rightArrow">
            <a:avLst/>
          </a:prstGeom>
          <a:solidFill>
            <a:srgbClr val="C0C0C0"/>
          </a:solidFill>
          <a:ln w="9525">
            <a:noFill/>
            <a:miter lim="800000"/>
            <a:headEnd/>
            <a:tailEnd/>
          </a:ln>
        </p:spPr>
        <p:txBody>
          <a:bodyPr vert="horz" wrap="square" lIns="91440" tIns="45720" rIns="91440" bIns="45720" numCol="1" rtlCol="0" anchor="t" anchorCtr="0" compatLnSpc="1">
            <a:prstTxWarp prst="textNoShape">
              <a:avLst/>
            </a:prstTxWarp>
          </a:bodyPr>
          <a:lstStyle/>
          <a:p>
            <a:pPr algn="ctr"/>
            <a:endParaRPr lang="en-US" dirty="0"/>
          </a:p>
        </p:txBody>
      </p:sp>
      <p:sp>
        <p:nvSpPr>
          <p:cNvPr id="114" name="Right Arrow 113"/>
          <p:cNvSpPr/>
          <p:nvPr/>
        </p:nvSpPr>
        <p:spPr bwMode="auto">
          <a:xfrm>
            <a:off x="7070092" y="5490732"/>
            <a:ext cx="381000" cy="304800"/>
          </a:xfrm>
          <a:prstGeom prst="rightArrow">
            <a:avLst/>
          </a:prstGeom>
          <a:solidFill>
            <a:srgbClr val="C0C0C0"/>
          </a:solidFill>
          <a:ln w="9525">
            <a:noFill/>
            <a:miter lim="800000"/>
            <a:headEnd/>
            <a:tailEnd/>
          </a:ln>
        </p:spPr>
        <p:txBody>
          <a:bodyPr vert="horz" wrap="square" lIns="91440" tIns="45720" rIns="91440" bIns="45720" numCol="1" rtlCol="0" anchor="t" anchorCtr="0" compatLnSpc="1">
            <a:prstTxWarp prst="textNoShape">
              <a:avLst/>
            </a:prstTxWarp>
          </a:bodyPr>
          <a:lstStyle/>
          <a:p>
            <a:pPr algn="ctr"/>
            <a:endParaRPr lang="en-US"/>
          </a:p>
        </p:txBody>
      </p:sp>
    </p:spTree>
    <p:extLst>
      <p:ext uri="{BB962C8B-B14F-4D97-AF65-F5344CB8AC3E}">
        <p14:creationId xmlns:p14="http://schemas.microsoft.com/office/powerpoint/2010/main" val="2758593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Unregulated-regulated in action</a:t>
            </a:r>
          </a:p>
        </p:txBody>
      </p:sp>
      <p:pic>
        <p:nvPicPr>
          <p:cNvPr id="4" name="Picture 3"/>
          <p:cNvPicPr>
            <a:picLocks noChangeAspect="1"/>
          </p:cNvPicPr>
          <p:nvPr/>
        </p:nvPicPr>
        <p:blipFill>
          <a:blip r:embed="rId3"/>
          <a:stretch>
            <a:fillRect/>
          </a:stretch>
        </p:blipFill>
        <p:spPr>
          <a:xfrm>
            <a:off x="1987520" y="4143404"/>
            <a:ext cx="2821919" cy="2696500"/>
          </a:xfrm>
          <a:prstGeom prst="rect">
            <a:avLst/>
          </a:prstGeom>
        </p:spPr>
      </p:pic>
      <p:pic>
        <p:nvPicPr>
          <p:cNvPr id="5" name="Picture 4"/>
          <p:cNvPicPr>
            <a:picLocks noChangeAspect="1"/>
          </p:cNvPicPr>
          <p:nvPr/>
        </p:nvPicPr>
        <p:blipFill>
          <a:blip r:embed="rId4"/>
          <a:stretch>
            <a:fillRect/>
          </a:stretch>
        </p:blipFill>
        <p:spPr>
          <a:xfrm>
            <a:off x="6414230" y="4186853"/>
            <a:ext cx="2852928" cy="2653051"/>
          </a:xfrm>
          <a:prstGeom prst="rect">
            <a:avLst/>
          </a:prstGeom>
        </p:spPr>
      </p:pic>
      <p:pic>
        <p:nvPicPr>
          <p:cNvPr id="6" name="Picture 5"/>
          <p:cNvPicPr>
            <a:picLocks noChangeAspect="1"/>
          </p:cNvPicPr>
          <p:nvPr/>
        </p:nvPicPr>
        <p:blipFill>
          <a:blip r:embed="rId5"/>
          <a:stretch>
            <a:fillRect/>
          </a:stretch>
        </p:blipFill>
        <p:spPr>
          <a:xfrm>
            <a:off x="6485651" y="1480518"/>
            <a:ext cx="2853174" cy="2743200"/>
          </a:xfrm>
          <a:prstGeom prst="rect">
            <a:avLst/>
          </a:prstGeom>
        </p:spPr>
      </p:pic>
      <p:pic>
        <p:nvPicPr>
          <p:cNvPr id="7" name="Picture 6"/>
          <p:cNvPicPr>
            <a:picLocks noChangeAspect="1"/>
          </p:cNvPicPr>
          <p:nvPr/>
        </p:nvPicPr>
        <p:blipFill>
          <a:blip r:embed="rId6"/>
          <a:stretch>
            <a:fillRect/>
          </a:stretch>
        </p:blipFill>
        <p:spPr>
          <a:xfrm>
            <a:off x="2137906" y="1480519"/>
            <a:ext cx="2743200" cy="2746802"/>
          </a:xfrm>
          <a:prstGeom prst="rect">
            <a:avLst/>
          </a:prstGeom>
        </p:spPr>
      </p:pic>
      <p:sp>
        <p:nvSpPr>
          <p:cNvPr id="8" name="TextBox 7"/>
          <p:cNvSpPr txBox="1"/>
          <p:nvPr/>
        </p:nvSpPr>
        <p:spPr>
          <a:xfrm>
            <a:off x="8773643" y="3915941"/>
            <a:ext cx="565182" cy="307777"/>
          </a:xfrm>
          <a:prstGeom prst="rect">
            <a:avLst/>
          </a:prstGeom>
          <a:noFill/>
        </p:spPr>
        <p:txBody>
          <a:bodyPr wrap="square" rtlCol="0">
            <a:spAutoFit/>
          </a:bodyPr>
          <a:lstStyle/>
          <a:p>
            <a:r>
              <a:rPr lang="en-US" sz="1400" dirty="0">
                <a:solidFill>
                  <a:schemeClr val="bg2">
                    <a:lumMod val="90000"/>
                  </a:schemeClr>
                </a:solidFill>
                <a:latin typeface="Corbel" panose="020B0503020204020204" pitchFamily="34" charset="0"/>
              </a:rPr>
              <a:t>low</a:t>
            </a:r>
          </a:p>
        </p:txBody>
      </p:sp>
      <p:sp>
        <p:nvSpPr>
          <p:cNvPr id="9" name="TextBox 8"/>
          <p:cNvSpPr txBox="1"/>
          <p:nvPr/>
        </p:nvSpPr>
        <p:spPr>
          <a:xfrm>
            <a:off x="6744475" y="3915941"/>
            <a:ext cx="565182" cy="307777"/>
          </a:xfrm>
          <a:prstGeom prst="rect">
            <a:avLst/>
          </a:prstGeom>
          <a:noFill/>
        </p:spPr>
        <p:txBody>
          <a:bodyPr wrap="square" rtlCol="0">
            <a:spAutoFit/>
          </a:bodyPr>
          <a:lstStyle/>
          <a:p>
            <a:r>
              <a:rPr lang="en-US" sz="1400" dirty="0">
                <a:solidFill>
                  <a:schemeClr val="bg2">
                    <a:lumMod val="90000"/>
                  </a:schemeClr>
                </a:solidFill>
                <a:latin typeface="Corbel" panose="020B0503020204020204" pitchFamily="34" charset="0"/>
              </a:rPr>
              <a:t>high</a:t>
            </a:r>
          </a:p>
        </p:txBody>
      </p:sp>
      <p:sp>
        <p:nvSpPr>
          <p:cNvPr id="10" name="TextBox 9"/>
          <p:cNvSpPr txBox="1"/>
          <p:nvPr/>
        </p:nvSpPr>
        <p:spPr>
          <a:xfrm>
            <a:off x="8773643" y="6510353"/>
            <a:ext cx="565182" cy="307777"/>
          </a:xfrm>
          <a:prstGeom prst="rect">
            <a:avLst/>
          </a:prstGeom>
          <a:noFill/>
        </p:spPr>
        <p:txBody>
          <a:bodyPr wrap="square" rtlCol="0">
            <a:spAutoFit/>
          </a:bodyPr>
          <a:lstStyle/>
          <a:p>
            <a:r>
              <a:rPr lang="en-US" sz="1400" dirty="0">
                <a:solidFill>
                  <a:schemeClr val="bg2">
                    <a:lumMod val="90000"/>
                  </a:schemeClr>
                </a:solidFill>
                <a:latin typeface="Corbel" panose="020B0503020204020204" pitchFamily="34" charset="0"/>
              </a:rPr>
              <a:t>low</a:t>
            </a:r>
          </a:p>
        </p:txBody>
      </p:sp>
      <p:sp>
        <p:nvSpPr>
          <p:cNvPr id="11" name="TextBox 10"/>
          <p:cNvSpPr txBox="1"/>
          <p:nvPr/>
        </p:nvSpPr>
        <p:spPr>
          <a:xfrm>
            <a:off x="6744475" y="6510353"/>
            <a:ext cx="565182" cy="307777"/>
          </a:xfrm>
          <a:prstGeom prst="rect">
            <a:avLst/>
          </a:prstGeom>
          <a:noFill/>
        </p:spPr>
        <p:txBody>
          <a:bodyPr wrap="square" rtlCol="0">
            <a:spAutoFit/>
          </a:bodyPr>
          <a:lstStyle/>
          <a:p>
            <a:r>
              <a:rPr lang="en-US" sz="1400" dirty="0">
                <a:solidFill>
                  <a:schemeClr val="bg2">
                    <a:lumMod val="90000"/>
                  </a:schemeClr>
                </a:solidFill>
                <a:latin typeface="Corbel" panose="020B0503020204020204" pitchFamily="34" charset="0"/>
              </a:rPr>
              <a:t>high</a:t>
            </a:r>
          </a:p>
        </p:txBody>
      </p:sp>
      <p:sp>
        <p:nvSpPr>
          <p:cNvPr id="12" name="Oval 11"/>
          <p:cNvSpPr/>
          <p:nvPr/>
        </p:nvSpPr>
        <p:spPr>
          <a:xfrm>
            <a:off x="8151279" y="3716866"/>
            <a:ext cx="298456" cy="32173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a:cxnSpLocks/>
          </p:cNvCxnSpPr>
          <p:nvPr/>
        </p:nvCxnSpPr>
        <p:spPr>
          <a:xfrm>
            <a:off x="8326120" y="5878830"/>
            <a:ext cx="0" cy="70485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8149672" y="3715264"/>
            <a:ext cx="298456" cy="32173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8E4A02AC-25F4-4444-B799-C7F1ECC2E281}"/>
              </a:ext>
            </a:extLst>
          </p:cNvPr>
          <p:cNvCxnSpPr>
            <a:cxnSpLocks/>
          </p:cNvCxnSpPr>
          <p:nvPr/>
        </p:nvCxnSpPr>
        <p:spPr>
          <a:xfrm flipH="1" flipV="1">
            <a:off x="3904735" y="2589416"/>
            <a:ext cx="4374021" cy="45195"/>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8" name="Straight Connector 17">
            <a:extLst>
              <a:ext uri="{FF2B5EF4-FFF2-40B4-BE49-F238E27FC236}">
                <a16:creationId xmlns:a16="http://schemas.microsoft.com/office/drawing/2014/main" id="{3EA0D545-1484-4D43-A6FA-5E127D6BA8DA}"/>
              </a:ext>
            </a:extLst>
          </p:cNvPr>
          <p:cNvCxnSpPr>
            <a:cxnSpLocks/>
          </p:cNvCxnSpPr>
          <p:nvPr/>
        </p:nvCxnSpPr>
        <p:spPr>
          <a:xfrm flipH="1">
            <a:off x="3860149" y="2585550"/>
            <a:ext cx="53097" cy="3208190"/>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 name="Straight Connector 20">
            <a:extLst>
              <a:ext uri="{FF2B5EF4-FFF2-40B4-BE49-F238E27FC236}">
                <a16:creationId xmlns:a16="http://schemas.microsoft.com/office/drawing/2014/main" id="{60B2BBF7-F712-4486-A796-1A1762C174B8}"/>
              </a:ext>
            </a:extLst>
          </p:cNvPr>
          <p:cNvCxnSpPr>
            <a:cxnSpLocks/>
          </p:cNvCxnSpPr>
          <p:nvPr/>
        </p:nvCxnSpPr>
        <p:spPr>
          <a:xfrm flipH="1" flipV="1">
            <a:off x="3860149" y="5775960"/>
            <a:ext cx="4465971" cy="102870"/>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3" name="Straight Connector 22">
            <a:extLst>
              <a:ext uri="{FF2B5EF4-FFF2-40B4-BE49-F238E27FC236}">
                <a16:creationId xmlns:a16="http://schemas.microsoft.com/office/drawing/2014/main" id="{3369ACC7-9EBD-463A-B190-B7FE5E1AA0B7}"/>
              </a:ext>
            </a:extLst>
          </p:cNvPr>
          <p:cNvCxnSpPr>
            <a:cxnSpLocks/>
          </p:cNvCxnSpPr>
          <p:nvPr/>
        </p:nvCxnSpPr>
        <p:spPr>
          <a:xfrm flipH="1" flipV="1">
            <a:off x="3331845" y="3098790"/>
            <a:ext cx="4967055" cy="57909"/>
          </a:xfrm>
          <a:prstGeom prst="line">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6" name="Straight Connector 25">
            <a:extLst>
              <a:ext uri="{FF2B5EF4-FFF2-40B4-BE49-F238E27FC236}">
                <a16:creationId xmlns:a16="http://schemas.microsoft.com/office/drawing/2014/main" id="{BCA1F9A0-7942-48F6-BB0F-6AFD4AFFFD67}"/>
              </a:ext>
            </a:extLst>
          </p:cNvPr>
          <p:cNvCxnSpPr>
            <a:cxnSpLocks/>
          </p:cNvCxnSpPr>
          <p:nvPr/>
        </p:nvCxnSpPr>
        <p:spPr>
          <a:xfrm flipH="1" flipV="1">
            <a:off x="3331845" y="6562885"/>
            <a:ext cx="4994275" cy="20795"/>
          </a:xfrm>
          <a:prstGeom prst="line">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7" name="Straight Connector 26">
            <a:extLst>
              <a:ext uri="{FF2B5EF4-FFF2-40B4-BE49-F238E27FC236}">
                <a16:creationId xmlns:a16="http://schemas.microsoft.com/office/drawing/2014/main" id="{D06D05C2-5E96-482F-8941-2D864374859A}"/>
              </a:ext>
            </a:extLst>
          </p:cNvPr>
          <p:cNvCxnSpPr>
            <a:cxnSpLocks/>
          </p:cNvCxnSpPr>
          <p:nvPr/>
        </p:nvCxnSpPr>
        <p:spPr>
          <a:xfrm flipV="1">
            <a:off x="3331845" y="3096526"/>
            <a:ext cx="0" cy="3464095"/>
          </a:xfrm>
          <a:prstGeom prst="line">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3184257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3"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8.33333E-7 3.7037E-6 L -0.00104 -0.17916 " pathEditMode="relative" rAng="0" ptsTypes="AA">
                                      <p:cBhvr>
                                        <p:cTn id="10" dur="2000" fill="hold"/>
                                        <p:tgtEl>
                                          <p:spTgt spid="14"/>
                                        </p:tgtEl>
                                        <p:attrNameLst>
                                          <p:attrName>ppt_x</p:attrName>
                                          <p:attrName>ppt_y</p:attrName>
                                        </p:attrNameLst>
                                      </p:cBhvr>
                                      <p:rCtr x="-13" y="-8819"/>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1" nodeType="clickEffect">
                                  <p:stCondLst>
                                    <p:cond delay="0"/>
                                  </p:stCondLst>
                                  <p:childTnLst>
                                    <p:animMotion origin="layout" path="M -0.00104 -0.17917 L -0.36342 -0.1875 " pathEditMode="relative" rAng="0" ptsTypes="AA">
                                      <p:cBhvr>
                                        <p:cTn id="14" dur="2000" fill="hold"/>
                                        <p:tgtEl>
                                          <p:spTgt spid="14"/>
                                        </p:tgtEl>
                                        <p:attrNameLst>
                                          <p:attrName>ppt_x</p:attrName>
                                          <p:attrName>ppt_y</p:attrName>
                                        </p:attrNameLst>
                                      </p:cBhvr>
                                      <p:rCtr x="-18242" y="208"/>
                                    </p:animMotion>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4" nodeType="clickEffect">
                                  <p:stCondLst>
                                    <p:cond delay="0"/>
                                  </p:stCondLst>
                                  <p:childTnLst>
                                    <p:animMotion origin="layout" path="M -0.36341 -0.1875 L -0.36406 0.27685 " pathEditMode="relative" rAng="0" ptsTypes="AA">
                                      <p:cBhvr>
                                        <p:cTn id="22" dur="2000" fill="hold"/>
                                        <p:tgtEl>
                                          <p:spTgt spid="14"/>
                                        </p:tgtEl>
                                        <p:attrNameLst>
                                          <p:attrName>ppt_x</p:attrName>
                                          <p:attrName>ppt_y</p:attrName>
                                        </p:attrNameLst>
                                      </p:cBhvr>
                                      <p:rCtr x="-39" y="23218"/>
                                    </p:animMotion>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2" nodeType="clickEffect">
                                  <p:stCondLst>
                                    <p:cond delay="0"/>
                                  </p:stCondLst>
                                  <p:childTnLst>
                                    <p:animMotion origin="layout" path="M -0.36406 0.27685 L 0.00221 0.29213 " pathEditMode="relative" rAng="0" ptsTypes="AA">
                                      <p:cBhvr>
                                        <p:cTn id="30" dur="2000" fill="hold"/>
                                        <p:tgtEl>
                                          <p:spTgt spid="14"/>
                                        </p:tgtEl>
                                        <p:attrNameLst>
                                          <p:attrName>ppt_x</p:attrName>
                                          <p:attrName>ppt_y</p:attrName>
                                        </p:attrNameLst>
                                      </p:cBhvr>
                                      <p:rCtr x="18307" y="764"/>
                                    </p:animMotion>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3"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grpId="0" nodeType="clickEffect">
                                  <p:stCondLst>
                                    <p:cond delay="0"/>
                                  </p:stCondLst>
                                  <p:childTnLst>
                                    <p:animMotion origin="layout" path="M 6.25E-7 2.22222E-6 L 0.00039 -0.10625 " pathEditMode="relative" rAng="0" ptsTypes="AA">
                                      <p:cBhvr>
                                        <p:cTn id="42" dur="2000" fill="hold"/>
                                        <p:tgtEl>
                                          <p:spTgt spid="12"/>
                                        </p:tgtEl>
                                        <p:attrNameLst>
                                          <p:attrName>ppt_x</p:attrName>
                                          <p:attrName>ppt_y</p:attrName>
                                        </p:attrNameLst>
                                      </p:cBhvr>
                                      <p:rCtr x="13" y="-5324"/>
                                    </p:animMotion>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grpId="1" nodeType="clickEffect">
                                  <p:stCondLst>
                                    <p:cond delay="0"/>
                                  </p:stCondLst>
                                  <p:childTnLst>
                                    <p:animMotion origin="layout" path="M 0.00039 -0.10625 L -0.40794 -0.11435 " pathEditMode="relative" rAng="0" ptsTypes="AA">
                                      <p:cBhvr>
                                        <p:cTn id="46" dur="2000" fill="hold"/>
                                        <p:tgtEl>
                                          <p:spTgt spid="12"/>
                                        </p:tgtEl>
                                        <p:attrNameLst>
                                          <p:attrName>ppt_x</p:attrName>
                                          <p:attrName>ppt_y</p:attrName>
                                        </p:attrNameLst>
                                      </p:cBhvr>
                                      <p:rCtr x="-20417" y="-417"/>
                                    </p:animMotion>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42" presetClass="path" presetSubtype="0" accel="50000" decel="50000" fill="hold" grpId="4" nodeType="clickEffect">
                                  <p:stCondLst>
                                    <p:cond delay="0"/>
                                  </p:stCondLst>
                                  <p:childTnLst>
                                    <p:animMotion origin="layout" path="M -0.40794 -0.11435 L -0.40482 0.39421 " pathEditMode="relative" rAng="0" ptsTypes="AA">
                                      <p:cBhvr>
                                        <p:cTn id="54" dur="2000" fill="hold"/>
                                        <p:tgtEl>
                                          <p:spTgt spid="12"/>
                                        </p:tgtEl>
                                        <p:attrNameLst>
                                          <p:attrName>ppt_x</p:attrName>
                                          <p:attrName>ppt_y</p:attrName>
                                        </p:attrNameLst>
                                      </p:cBhvr>
                                      <p:rCtr x="156" y="25417"/>
                                    </p:animMotion>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42" presetClass="path" presetSubtype="0" accel="50000" decel="50000" fill="hold" grpId="2" nodeType="clickEffect">
                                  <p:stCondLst>
                                    <p:cond delay="0"/>
                                  </p:stCondLst>
                                  <p:childTnLst>
                                    <p:animMotion origin="layout" path="M -0.40482 0.39421 L 0.00208 0.39421 " pathEditMode="relative" rAng="0" ptsTypes="AA">
                                      <p:cBhvr>
                                        <p:cTn id="62" dur="2000" fill="hold"/>
                                        <p:tgtEl>
                                          <p:spTgt spid="12"/>
                                        </p:tgtEl>
                                        <p:attrNameLst>
                                          <p:attrName>ppt_x</p:attrName>
                                          <p:attrName>ppt_y</p:attrName>
                                        </p:attrNameLst>
                                      </p:cBhvr>
                                      <p:rCtr x="20339" y="0"/>
                                    </p:animMotion>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2" grpId="2" animBg="1"/>
      <p:bldP spid="12" grpId="3" animBg="1"/>
      <p:bldP spid="12" grpId="4" animBg="1"/>
      <p:bldP spid="14" grpId="0" animBg="1"/>
      <p:bldP spid="14" grpId="1" animBg="1"/>
      <p:bldP spid="14" grpId="2" animBg="1"/>
      <p:bldP spid="14" grpId="3" animBg="1"/>
      <p:bldP spid="14" grpId="4"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4860" y="128981"/>
            <a:ext cx="10185088" cy="1000572"/>
          </a:xfrm>
        </p:spPr>
        <p:txBody>
          <a:bodyPr/>
          <a:lstStyle/>
          <a:p>
            <a:r>
              <a:rPr lang="en-US" dirty="0">
                <a:latin typeface="+mj-lt"/>
              </a:rPr>
              <a:t>transform function uncertainty</a:t>
            </a:r>
          </a:p>
        </p:txBody>
      </p:sp>
      <p:sp>
        <p:nvSpPr>
          <p:cNvPr id="3" name="Content Placeholder 2"/>
          <p:cNvSpPr>
            <a:spLocks noGrp="1"/>
          </p:cNvSpPr>
          <p:nvPr>
            <p:ph idx="1"/>
          </p:nvPr>
        </p:nvSpPr>
        <p:spPr>
          <a:xfrm>
            <a:off x="624840" y="1744345"/>
            <a:ext cx="11353800" cy="4351338"/>
          </a:xfrm>
        </p:spPr>
        <p:txBody>
          <a:bodyPr>
            <a:normAutofit/>
          </a:bodyPr>
          <a:lstStyle/>
          <a:p>
            <a:r>
              <a:rPr lang="en-US" sz="3200" dirty="0">
                <a:latin typeface="+mn-lt"/>
              </a:rPr>
              <a:t>Inflow-frequency uncertainty </a:t>
            </a:r>
          </a:p>
          <a:p>
            <a:pPr marL="457200" indent="-457200">
              <a:buFont typeface="Arial" panose="020B0604020202020204" pitchFamily="34" charset="0"/>
              <a:buChar char="•"/>
            </a:pPr>
            <a:r>
              <a:rPr lang="en-US" sz="2800" dirty="0">
                <a:latin typeface="+mn-lt"/>
              </a:rPr>
              <a:t>The parametrized frequency function represents natural variability </a:t>
            </a:r>
          </a:p>
          <a:p>
            <a:pPr marL="457200" indent="-457200">
              <a:buFont typeface="Arial" panose="020B0604020202020204" pitchFamily="34" charset="0"/>
              <a:buChar char="•"/>
            </a:pPr>
            <a:r>
              <a:rPr lang="en-US" sz="2800" dirty="0">
                <a:latin typeface="+mn-lt"/>
              </a:rPr>
              <a:t>The parameterization of the frequency function represents knowledge uncertainty </a:t>
            </a:r>
          </a:p>
          <a:p>
            <a:r>
              <a:rPr lang="en-US" sz="3200" dirty="0">
                <a:latin typeface="+mn-lt"/>
              </a:rPr>
              <a:t>Regulated-unregulated uncertainty</a:t>
            </a:r>
          </a:p>
          <a:p>
            <a:pPr lvl="1">
              <a:buFont typeface="Arial" panose="020B0604020202020204" pitchFamily="34" charset="0"/>
              <a:buChar char="•"/>
            </a:pPr>
            <a:r>
              <a:rPr lang="en-US" sz="2800" dirty="0">
                <a:latin typeface="+mn-lt"/>
              </a:rPr>
              <a:t>Volume of event with a given flow involves natural variability  </a:t>
            </a:r>
          </a:p>
          <a:p>
            <a:pPr lvl="1">
              <a:buFont typeface="Arial" panose="020B0604020202020204" pitchFamily="34" charset="0"/>
              <a:buChar char="•"/>
            </a:pPr>
            <a:r>
              <a:rPr lang="en-US" sz="2800" dirty="0">
                <a:latin typeface="+mn-lt"/>
              </a:rPr>
              <a:t>Information on the elevation to storage relationship involves knowledge uncertainty </a:t>
            </a:r>
          </a:p>
        </p:txBody>
      </p:sp>
    </p:spTree>
    <p:extLst>
      <p:ext uri="{BB962C8B-B14F-4D97-AF65-F5344CB8AC3E}">
        <p14:creationId xmlns:p14="http://schemas.microsoft.com/office/powerpoint/2010/main" val="31332331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Inflow-Outflow Alternatives</a:t>
            </a:r>
          </a:p>
        </p:txBody>
      </p:sp>
      <p:sp>
        <p:nvSpPr>
          <p:cNvPr id="3" name="Content Placeholder 2"/>
          <p:cNvSpPr>
            <a:spLocks noGrp="1"/>
          </p:cNvSpPr>
          <p:nvPr>
            <p:ph idx="1"/>
          </p:nvPr>
        </p:nvSpPr>
        <p:spPr>
          <a:xfrm>
            <a:off x="838200" y="1825625"/>
            <a:ext cx="11353800" cy="4351338"/>
          </a:xfrm>
        </p:spPr>
        <p:txBody>
          <a:bodyPr>
            <a:normAutofit/>
          </a:bodyPr>
          <a:lstStyle/>
          <a:p>
            <a:pPr marL="457200" indent="-457200">
              <a:buFont typeface="Arial" panose="020B0604020202020204" pitchFamily="34" charset="0"/>
              <a:buChar char="•"/>
            </a:pPr>
            <a:r>
              <a:rPr lang="en-US" sz="3200" dirty="0">
                <a:latin typeface="+mj-lt"/>
              </a:rPr>
              <a:t>Regulated, graphical flow-frequency function </a:t>
            </a:r>
          </a:p>
          <a:p>
            <a:pPr marL="457200" indent="-457200">
              <a:buFont typeface="Arial" panose="020B0604020202020204" pitchFamily="34" charset="0"/>
              <a:buChar char="•"/>
            </a:pPr>
            <a:r>
              <a:rPr lang="en-US" sz="3200" dirty="0">
                <a:latin typeface="+mj-lt"/>
              </a:rPr>
              <a:t>Limits ability to properly define uncertainties in flow</a:t>
            </a:r>
          </a:p>
        </p:txBody>
      </p:sp>
    </p:spTree>
    <p:extLst>
      <p:ext uri="{BB962C8B-B14F-4D97-AF65-F5344CB8AC3E}">
        <p14:creationId xmlns:p14="http://schemas.microsoft.com/office/powerpoint/2010/main" val="895815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2C202C5-7179-4604-B38C-E1526F687701}"/>
              </a:ext>
            </a:extLst>
          </p:cNvPr>
          <p:cNvSpPr>
            <a:spLocks noGrp="1"/>
          </p:cNvSpPr>
          <p:nvPr>
            <p:ph type="title"/>
          </p:nvPr>
        </p:nvSpPr>
        <p:spPr/>
        <p:txBody>
          <a:bodyPr/>
          <a:lstStyle/>
          <a:p>
            <a:r>
              <a:rPr lang="en-US" dirty="0"/>
              <a:t>Flow-frequency uncertainty</a:t>
            </a:r>
          </a:p>
        </p:txBody>
      </p:sp>
    </p:spTree>
    <p:extLst>
      <p:ext uri="{BB962C8B-B14F-4D97-AF65-F5344CB8AC3E}">
        <p14:creationId xmlns:p14="http://schemas.microsoft.com/office/powerpoint/2010/main" val="32190661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A483DBB-87D3-4ED5-9493-2230B9C204CC}"/>
              </a:ext>
            </a:extLst>
          </p:cNvPr>
          <p:cNvSpPr>
            <a:spLocks noGrp="1"/>
          </p:cNvSpPr>
          <p:nvPr>
            <p:ph type="title"/>
          </p:nvPr>
        </p:nvSpPr>
        <p:spPr/>
        <p:txBody>
          <a:bodyPr/>
          <a:lstStyle/>
          <a:p>
            <a:r>
              <a:rPr lang="en-US" dirty="0"/>
              <a:t>Analytical flow-frequency uncertainty</a:t>
            </a:r>
          </a:p>
        </p:txBody>
      </p:sp>
      <p:sp>
        <p:nvSpPr>
          <p:cNvPr id="4" name="Content Placeholder 3">
            <a:extLst>
              <a:ext uri="{FF2B5EF4-FFF2-40B4-BE49-F238E27FC236}">
                <a16:creationId xmlns:a16="http://schemas.microsoft.com/office/drawing/2014/main" id="{485244CB-CDE4-4B78-AB78-433D3598E1CF}"/>
              </a:ext>
            </a:extLst>
          </p:cNvPr>
          <p:cNvSpPr>
            <a:spLocks noGrp="1"/>
          </p:cNvSpPr>
          <p:nvPr>
            <p:ph sz="quarter" idx="10"/>
          </p:nvPr>
        </p:nvSpPr>
        <p:spPr/>
        <p:txBody>
          <a:bodyPr/>
          <a:lstStyle/>
          <a:p>
            <a:pPr marL="342900" indent="-342900">
              <a:buFont typeface="Arial" panose="020B0604020202020204" pitchFamily="34" charset="0"/>
              <a:buChar char="•"/>
            </a:pPr>
            <a:r>
              <a:rPr lang="en-US" dirty="0"/>
              <a:t>HEC-FDA Version 1.4.3 implements a method for sampling the flow-frequency function that is consistent with USGS </a:t>
            </a:r>
            <a:r>
              <a:rPr lang="en-US" dirty="0">
                <a:hlinkClick r:id="rId3"/>
              </a:rPr>
              <a:t>Bulletin 17B</a:t>
            </a:r>
            <a:r>
              <a:rPr lang="en-US" dirty="0"/>
              <a:t>. </a:t>
            </a:r>
          </a:p>
          <a:p>
            <a:pPr marL="804863" lvl="2" indent="-342900"/>
            <a:r>
              <a:rPr lang="en-US" dirty="0"/>
              <a:t>With each iteration, the mean and standard deviation are re-sampled. </a:t>
            </a:r>
          </a:p>
          <a:p>
            <a:pPr marL="804863" lvl="2" indent="-342900"/>
            <a:r>
              <a:rPr lang="en-US" dirty="0"/>
              <a:t>For reference, see Appendix G, Section 3.2 of the </a:t>
            </a:r>
            <a:r>
              <a:rPr lang="en-US" dirty="0">
                <a:hlinkClick r:id="rId4"/>
              </a:rPr>
              <a:t>HEC-FDA User’s Manual </a:t>
            </a:r>
            <a:endParaRPr lang="en-US" dirty="0"/>
          </a:p>
          <a:p>
            <a:pPr marL="342900" indent="-342900">
              <a:buFont typeface="Arial" panose="020B0604020202020204" pitchFamily="34" charset="0"/>
              <a:buChar char="•"/>
            </a:pPr>
            <a:r>
              <a:rPr lang="en-US" dirty="0"/>
              <a:t>HEC-FDA Version 2.0 implements a method consistent with </a:t>
            </a:r>
            <a:r>
              <a:rPr lang="en-US" dirty="0">
                <a:hlinkClick r:id="rId5"/>
              </a:rPr>
              <a:t>USGS Bulletin 17C</a:t>
            </a:r>
            <a:r>
              <a:rPr lang="en-US" dirty="0"/>
              <a:t>. </a:t>
            </a:r>
          </a:p>
          <a:p>
            <a:pPr marL="804863" lvl="2" indent="-342900"/>
            <a:r>
              <a:rPr lang="en-US" dirty="0"/>
              <a:t>With each iteration, a bootstrapped sample of flows are drawn from the input function </a:t>
            </a:r>
          </a:p>
          <a:p>
            <a:pPr marL="804863" lvl="2" indent="-342900"/>
            <a:r>
              <a:rPr lang="en-US" dirty="0"/>
              <a:t>A new distribution is fit to the sample based on the sample’s mean, standard deviation, and skew</a:t>
            </a:r>
          </a:p>
          <a:p>
            <a:pPr marL="804863" lvl="2" indent="-342900"/>
            <a:r>
              <a:rPr lang="en-US" dirty="0"/>
              <a:t>This approach allows for uncertainty in mean, standard deviation, and skew </a:t>
            </a:r>
          </a:p>
        </p:txBody>
      </p:sp>
    </p:spTree>
    <p:extLst>
      <p:ext uri="{BB962C8B-B14F-4D97-AF65-F5344CB8AC3E}">
        <p14:creationId xmlns:p14="http://schemas.microsoft.com/office/powerpoint/2010/main" val="27367935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FA21284F-09B2-4EEB-B036-FD660F9F462B}"/>
                  </a:ext>
                </a:extLst>
              </p:cNvPr>
              <p:cNvSpPr>
                <a:spLocks noGrp="1"/>
              </p:cNvSpPr>
              <p:nvPr>
                <p:ph sz="quarter" idx="10"/>
              </p:nvPr>
            </p:nvSpPr>
            <p:spPr/>
            <p:txBody>
              <a:bodyPr/>
              <a:lstStyle/>
              <a:p>
                <a:r>
                  <a:rPr lang="en-US" dirty="0"/>
                  <a:t>HEC-FDA Versions 1.4 and up (including 2.0) implement the less simple method:</a:t>
                </a:r>
              </a:p>
              <a:p>
                <a:endParaRPr lang="en-US" dirty="0"/>
              </a:p>
              <a:p>
                <a:pPr marL="457200" indent="-457200">
                  <a:buFont typeface="+mj-lt"/>
                  <a:buAutoNum type="arabicPeriod"/>
                </a:pPr>
                <a:r>
                  <a:rPr lang="en-US" dirty="0"/>
                  <a:t>If using flows, the flows are log transformed</a:t>
                </a:r>
              </a:p>
              <a:p>
                <a:pPr marL="457200" indent="-457200">
                  <a:buFont typeface="+mj-lt"/>
                  <a:buAutoNum type="arabicPeriod"/>
                </a:pPr>
                <a:r>
                  <a:rPr lang="en-US" dirty="0"/>
                  <a:t>Frequency curve is extended to reflect (almost) entire probability domain</a:t>
                </a:r>
              </a:p>
              <a:p>
                <a:pPr marL="457200" indent="-457200">
                  <a:buFont typeface="+mj-lt"/>
                  <a:buAutoNum type="arabicPeriod"/>
                </a:pPr>
                <a:r>
                  <a:rPr lang="en-US" dirty="0"/>
                  <a:t>Quantiles are interpolated </a:t>
                </a:r>
              </a:p>
              <a:p>
                <a:pPr marL="457200" indent="-457200">
                  <a:buFont typeface="+mj-lt"/>
                  <a:buAutoNum type="arabicPeriod"/>
                </a:pPr>
                <a:r>
                  <a:rPr lang="en-US" dirty="0"/>
                  <a:t>Standard error is calculated for each quantile based on Equation 6 of the </a:t>
                </a:r>
                <a:r>
                  <a:rPr lang="en-US" dirty="0">
                    <a:hlinkClick r:id="rId3"/>
                  </a:rPr>
                  <a:t>technical reference</a:t>
                </a:r>
                <a:r>
                  <a:rPr lang="en-US" dirty="0"/>
                  <a:t>: </a:t>
                </a:r>
              </a:p>
              <a:p>
                <a:pPr marL="457200" indent="-457200">
                  <a:buFont typeface="+mj-lt"/>
                  <a:buAutoNum type="arabicPeriod"/>
                </a:pPr>
                <a:endParaRPr lang="en-US" dirty="0"/>
              </a:p>
              <a:p>
                <a:pPr/>
                <a14:m>
                  <m:oMathPara xmlns:m="http://schemas.openxmlformats.org/officeDocument/2006/math">
                    <m:oMathParaPr>
                      <m:jc m:val="centerGroup"/>
                    </m:oMathParaPr>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𝑆</m:t>
                          </m:r>
                        </m:e>
                        <m:sub>
                          <m:r>
                            <a:rPr lang="en-US" b="0" i="1" smtClean="0">
                              <a:latin typeface="Cambria Math" panose="02040503050406030204" pitchFamily="18" charset="0"/>
                            </a:rPr>
                            <m:t>𝑌</m:t>
                          </m:r>
                        </m:sub>
                        <m:sup>
                          <m:r>
                            <a:rPr lang="en-US" b="0" i="1" smtClean="0">
                              <a:latin typeface="Cambria Math" panose="02040503050406030204" pitchFamily="18" charset="0"/>
                            </a:rPr>
                            <m:t>2</m:t>
                          </m:r>
                        </m:sup>
                      </m:sSubSup>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𝑝</m:t>
                          </m:r>
                          <m:r>
                            <a:rPr lang="en-US" b="0" i="1" smtClean="0">
                              <a:latin typeface="Cambria Math" panose="02040503050406030204" pitchFamily="18" charset="0"/>
                            </a:rPr>
                            <m:t>(1−</m:t>
                          </m:r>
                          <m:r>
                            <a:rPr lang="en-US" b="0" i="1" smtClean="0">
                              <a:latin typeface="Cambria Math" panose="02040503050406030204" pitchFamily="18" charset="0"/>
                            </a:rPr>
                            <m:t>𝑝</m:t>
                          </m:r>
                          <m:r>
                            <a:rPr lang="en-US" b="0" i="1" smtClean="0">
                              <a:latin typeface="Cambria Math" panose="02040503050406030204" pitchFamily="18" charset="0"/>
                            </a:rPr>
                            <m:t>)</m:t>
                          </m:r>
                        </m:num>
                        <m:den>
                          <m:r>
                            <a:rPr lang="en-US" b="0" i="1" smtClean="0">
                              <a:latin typeface="Cambria Math" panose="02040503050406030204" pitchFamily="18" charset="0"/>
                            </a:rPr>
                            <m:t>𝑛𝑓</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0" i="1" smtClean="0">
                                      <a:latin typeface="Cambria Math" panose="02040503050406030204" pitchFamily="18" charset="0"/>
                                    </a:rPr>
                                    <m:t>𝑦</m:t>
                                  </m:r>
                                </m:e>
                              </m:d>
                            </m:e>
                            <m:sup>
                              <m:r>
                                <a:rPr lang="en-US" b="0" i="1" smtClean="0">
                                  <a:latin typeface="Cambria Math" panose="02040503050406030204" pitchFamily="18" charset="0"/>
                                </a:rPr>
                                <m:t>2</m:t>
                              </m:r>
                            </m:sup>
                          </m:sSup>
                        </m:den>
                      </m:f>
                    </m:oMath>
                  </m:oMathPara>
                </a14:m>
                <a:endParaRPr lang="en-US" b="0" dirty="0"/>
              </a:p>
              <a:p>
                <a:pPr marL="457200" indent="-457200">
                  <a:buFont typeface="+mj-lt"/>
                  <a:buAutoNum type="arabicPeriod" startAt="5"/>
                </a:pPr>
                <a:r>
                  <a:rPr lang="en-US" dirty="0"/>
                  <a:t>Each standard error is paired its quantile to create an array of normal distributions  </a:t>
                </a:r>
              </a:p>
            </p:txBody>
          </p:sp>
        </mc:Choice>
        <mc:Fallback xmlns="">
          <p:sp>
            <p:nvSpPr>
              <p:cNvPr id="2" name="Content Placeholder 1">
                <a:extLst>
                  <a:ext uri="{FF2B5EF4-FFF2-40B4-BE49-F238E27FC236}">
                    <a16:creationId xmlns:a16="http://schemas.microsoft.com/office/drawing/2014/main" id="{FA21284F-09B2-4EEB-B036-FD660F9F462B}"/>
                  </a:ext>
                </a:extLst>
              </p:cNvPr>
              <p:cNvSpPr>
                <a:spLocks noGrp="1" noRot="1" noChangeAspect="1" noMove="1" noResize="1" noEditPoints="1" noAdjustHandles="1" noChangeArrowheads="1" noChangeShapeType="1" noTextEdit="1"/>
              </p:cNvSpPr>
              <p:nvPr>
                <p:ph sz="quarter" idx="10"/>
              </p:nvPr>
            </p:nvSpPr>
            <p:spPr>
              <a:blipFill>
                <a:blip r:embed="rId4"/>
                <a:stretch>
                  <a:fillRect l="-628" t="-653" r="-680"/>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D93B745D-F53B-452A-BAB0-16EDD1B7DBC5}"/>
              </a:ext>
            </a:extLst>
          </p:cNvPr>
          <p:cNvSpPr>
            <a:spLocks noGrp="1"/>
          </p:cNvSpPr>
          <p:nvPr>
            <p:ph type="title"/>
          </p:nvPr>
        </p:nvSpPr>
        <p:spPr/>
        <p:txBody>
          <a:bodyPr/>
          <a:lstStyle/>
          <a:p>
            <a:r>
              <a:rPr lang="en-US" dirty="0"/>
              <a:t>Graphical frequency uncertainty</a:t>
            </a:r>
          </a:p>
        </p:txBody>
      </p:sp>
    </p:spTree>
    <p:extLst>
      <p:ext uri="{BB962C8B-B14F-4D97-AF65-F5344CB8AC3E}">
        <p14:creationId xmlns:p14="http://schemas.microsoft.com/office/powerpoint/2010/main" val="943311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9D0833F-2CF4-4F09-8C71-3A7EB4CE925D}"/>
              </a:ext>
            </a:extLst>
          </p:cNvPr>
          <p:cNvSpPr>
            <a:spLocks noGrp="1"/>
          </p:cNvSpPr>
          <p:nvPr>
            <p:ph sz="quarter" idx="10"/>
          </p:nvPr>
        </p:nvSpPr>
        <p:spPr/>
        <p:txBody>
          <a:bodyPr/>
          <a:lstStyle/>
          <a:p>
            <a:r>
              <a:rPr lang="en-US" dirty="0"/>
              <a:t>To learn more, check out these resources:</a:t>
            </a:r>
          </a:p>
          <a:p>
            <a:pPr marL="342900" indent="-342900">
              <a:buFont typeface="Arial" panose="020B0604020202020204" pitchFamily="34" charset="0"/>
              <a:buChar char="•"/>
            </a:pPr>
            <a:r>
              <a:rPr lang="en-US" dirty="0"/>
              <a:t>Appendix G, </a:t>
            </a:r>
            <a:r>
              <a:rPr lang="en-US" dirty="0">
                <a:hlinkClick r:id="rId3"/>
              </a:rPr>
              <a:t>HEC-FDA User’s Manual</a:t>
            </a:r>
            <a:endParaRPr lang="en-US" dirty="0"/>
          </a:p>
          <a:p>
            <a:pPr marL="342900" indent="-342900">
              <a:buFont typeface="Arial" panose="020B0604020202020204" pitchFamily="34" charset="0"/>
              <a:buChar char="•"/>
            </a:pPr>
            <a:r>
              <a:rPr lang="en-US" dirty="0"/>
              <a:t>HEC-FDA </a:t>
            </a:r>
            <a:r>
              <a:rPr lang="en-US" dirty="0">
                <a:hlinkClick r:id="rId4"/>
              </a:rPr>
              <a:t>Technical Reference Manual</a:t>
            </a:r>
            <a:endParaRPr lang="en-US" dirty="0"/>
          </a:p>
          <a:p>
            <a:pPr marL="342900" indent="-342900">
              <a:buFont typeface="Arial" panose="020B0604020202020204" pitchFamily="34" charset="0"/>
              <a:buChar char="•"/>
            </a:pPr>
            <a:r>
              <a:rPr lang="en-US" dirty="0"/>
              <a:t>PROSPECT 209 </a:t>
            </a:r>
            <a:r>
              <a:rPr lang="en-US" dirty="0">
                <a:hlinkClick r:id="rId5"/>
              </a:rPr>
              <a:t>Online Course Content</a:t>
            </a:r>
            <a:endParaRPr lang="en-US" dirty="0"/>
          </a:p>
          <a:p>
            <a:pPr marL="342900" indent="-342900">
              <a:buFont typeface="Arial" panose="020B0604020202020204" pitchFamily="34" charset="0"/>
              <a:buChar char="•"/>
            </a:pPr>
            <a:r>
              <a:rPr lang="en-US" dirty="0">
                <a:hlinkClick r:id="rId6"/>
              </a:rPr>
              <a:t>EM 1110-2-1619</a:t>
            </a:r>
            <a:r>
              <a:rPr lang="en-US" dirty="0"/>
              <a:t>, Chapters 4 &amp; 5</a:t>
            </a:r>
          </a:p>
          <a:p>
            <a:pPr marL="342900" indent="-342900">
              <a:buFont typeface="Arial" panose="020B0604020202020204" pitchFamily="34" charset="0"/>
              <a:buChar char="•"/>
            </a:pPr>
            <a:r>
              <a:rPr lang="en-US" dirty="0">
                <a:hlinkClick r:id="rId7"/>
              </a:rPr>
              <a:t>HEC Discourse </a:t>
            </a:r>
            <a:endParaRPr lang="en-US" dirty="0"/>
          </a:p>
          <a:p>
            <a:pPr marL="342900" indent="-342900">
              <a:buFont typeface="Arial" panose="020B0604020202020204" pitchFamily="34" charset="0"/>
              <a:buChar char="•"/>
            </a:pPr>
            <a:endParaRPr lang="en-US" dirty="0"/>
          </a:p>
          <a:p>
            <a:r>
              <a:rPr lang="en-US" dirty="0"/>
              <a:t>HEC Discourse is the formal tool through which to ask FDA questions. We enjoy hearing from you directly, too. Richard’s contact info:</a:t>
            </a:r>
          </a:p>
          <a:p>
            <a:pPr marL="342900" indent="-342900">
              <a:buFont typeface="Arial" panose="020B0604020202020204" pitchFamily="34" charset="0"/>
              <a:buChar char="•"/>
            </a:pPr>
            <a:r>
              <a:rPr lang="en-US" dirty="0">
                <a:hlinkClick r:id="rId8"/>
              </a:rPr>
              <a:t>Richard.J.Nugent@usace.army.mil</a:t>
            </a:r>
            <a:endParaRPr lang="en-US" dirty="0"/>
          </a:p>
          <a:p>
            <a:pPr marL="342900" indent="-342900">
              <a:buFont typeface="Arial" panose="020B0604020202020204" pitchFamily="34" charset="0"/>
              <a:buChar char="•"/>
            </a:pPr>
            <a:r>
              <a:rPr lang="en-US" dirty="0"/>
              <a:t>(530) 227-0639</a:t>
            </a:r>
          </a:p>
          <a:p>
            <a:pPr marL="342900" indent="-342900">
              <a:buFont typeface="Arial" panose="020B0604020202020204" pitchFamily="34" charset="0"/>
              <a:buChar char="•"/>
            </a:pPr>
            <a:r>
              <a:rPr lang="en-US" dirty="0"/>
              <a:t>MS Teams </a:t>
            </a:r>
          </a:p>
          <a:p>
            <a:pPr marL="342900" indent="-342900">
              <a:buFont typeface="Arial" panose="020B0604020202020204" pitchFamily="34" charset="0"/>
              <a:buChar char="•"/>
            </a:pPr>
            <a:endParaRPr lang="en-US" dirty="0"/>
          </a:p>
          <a:p>
            <a:r>
              <a:rPr lang="en-US" dirty="0"/>
              <a:t>Interested in following the development of HEC-FDA Version 2.0?</a:t>
            </a:r>
          </a:p>
          <a:p>
            <a:pPr marL="342900" indent="-342900">
              <a:buFont typeface="Arial" panose="020B0604020202020204" pitchFamily="34" charset="0"/>
              <a:buChar char="•"/>
            </a:pPr>
            <a:r>
              <a:rPr lang="en-US" dirty="0"/>
              <a:t>Computational engine </a:t>
            </a:r>
            <a:r>
              <a:rPr lang="en-US" dirty="0">
                <a:hlinkClick r:id="rId9"/>
              </a:rPr>
              <a:t>repository</a:t>
            </a:r>
            <a:endParaRPr lang="en-US" dirty="0"/>
          </a:p>
          <a:p>
            <a:pPr marL="342900" indent="-342900">
              <a:buFont typeface="Arial" panose="020B0604020202020204" pitchFamily="34" charset="0"/>
              <a:buChar char="•"/>
            </a:pPr>
            <a:r>
              <a:rPr lang="en-US" dirty="0"/>
              <a:t>User interface </a:t>
            </a:r>
            <a:r>
              <a:rPr lang="en-US" dirty="0">
                <a:hlinkClick r:id="rId10"/>
              </a:rPr>
              <a:t>repository</a:t>
            </a:r>
            <a:r>
              <a:rPr lang="en-US" dirty="0"/>
              <a:t> </a:t>
            </a:r>
          </a:p>
        </p:txBody>
      </p:sp>
      <p:sp>
        <p:nvSpPr>
          <p:cNvPr id="3" name="Title 2">
            <a:extLst>
              <a:ext uri="{FF2B5EF4-FFF2-40B4-BE49-F238E27FC236}">
                <a16:creationId xmlns:a16="http://schemas.microsoft.com/office/drawing/2014/main" id="{385D1563-FBBB-4F05-98FC-BCBFFB866A4C}"/>
              </a:ext>
            </a:extLst>
          </p:cNvPr>
          <p:cNvSpPr>
            <a:spLocks noGrp="1"/>
          </p:cNvSpPr>
          <p:nvPr>
            <p:ph type="title"/>
          </p:nvPr>
        </p:nvSpPr>
        <p:spPr/>
        <p:txBody>
          <a:bodyPr/>
          <a:lstStyle/>
          <a:p>
            <a:r>
              <a:rPr lang="en-US" dirty="0"/>
              <a:t>Questions?	</a:t>
            </a:r>
          </a:p>
        </p:txBody>
      </p:sp>
    </p:spTree>
    <p:extLst>
      <p:ext uri="{BB962C8B-B14F-4D97-AF65-F5344CB8AC3E}">
        <p14:creationId xmlns:p14="http://schemas.microsoft.com/office/powerpoint/2010/main" val="18193476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1387" y="128981"/>
            <a:ext cx="10466203" cy="785419"/>
          </a:xfrm>
          <a:ln>
            <a:noFill/>
          </a:ln>
        </p:spPr>
        <p:txBody>
          <a:bodyPr/>
          <a:lstStyle/>
          <a:p>
            <a:r>
              <a:rPr lang="en-US" dirty="0"/>
              <a:t>FDA METHOD</a:t>
            </a:r>
          </a:p>
        </p:txBody>
      </p:sp>
      <p:cxnSp>
        <p:nvCxnSpPr>
          <p:cNvPr id="5" name="Straight Connector 4"/>
          <p:cNvCxnSpPr/>
          <p:nvPr/>
        </p:nvCxnSpPr>
        <p:spPr>
          <a:xfrm rot="5400000">
            <a:off x="5729289" y="2395538"/>
            <a:ext cx="2200275" cy="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10800000" flipV="1">
            <a:off x="6810376" y="3486150"/>
            <a:ext cx="3076574" cy="1904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1600200" y="2390776"/>
            <a:ext cx="2247900" cy="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flipV="1">
            <a:off x="2705101" y="3514725"/>
            <a:ext cx="2752724" cy="95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1696514" y="4719637"/>
            <a:ext cx="2095500" cy="952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a:off x="2714626" y="5781676"/>
            <a:ext cx="3057524" cy="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5776912" y="4691062"/>
            <a:ext cx="2152650" cy="952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flipV="1">
            <a:off x="6829428" y="5772150"/>
            <a:ext cx="2705099" cy="95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781801" y="3476625"/>
            <a:ext cx="409575" cy="369332"/>
          </a:xfrm>
          <a:prstGeom prst="rect">
            <a:avLst/>
          </a:prstGeom>
          <a:noFill/>
        </p:spPr>
        <p:txBody>
          <a:bodyPr wrap="square" rtlCol="0">
            <a:spAutoFit/>
          </a:bodyPr>
          <a:lstStyle/>
          <a:p>
            <a:r>
              <a:rPr lang="en-US" dirty="0"/>
              <a:t>1</a:t>
            </a:r>
          </a:p>
        </p:txBody>
      </p:sp>
      <p:sp>
        <p:nvSpPr>
          <p:cNvPr id="18" name="TextBox 17"/>
          <p:cNvSpPr txBox="1"/>
          <p:nvPr/>
        </p:nvSpPr>
        <p:spPr>
          <a:xfrm>
            <a:off x="9658350" y="3505200"/>
            <a:ext cx="323850" cy="369332"/>
          </a:xfrm>
          <a:prstGeom prst="rect">
            <a:avLst/>
          </a:prstGeom>
          <a:noFill/>
        </p:spPr>
        <p:txBody>
          <a:bodyPr wrap="square" rtlCol="0">
            <a:spAutoFit/>
          </a:bodyPr>
          <a:lstStyle/>
          <a:p>
            <a:r>
              <a:rPr lang="en-US" dirty="0"/>
              <a:t>0</a:t>
            </a:r>
          </a:p>
        </p:txBody>
      </p:sp>
      <p:sp>
        <p:nvSpPr>
          <p:cNvPr id="19" name="TextBox 18"/>
          <p:cNvSpPr txBox="1"/>
          <p:nvPr/>
        </p:nvSpPr>
        <p:spPr>
          <a:xfrm>
            <a:off x="7153275" y="3533775"/>
            <a:ext cx="2638425" cy="369332"/>
          </a:xfrm>
          <a:prstGeom prst="rect">
            <a:avLst/>
          </a:prstGeom>
          <a:noFill/>
        </p:spPr>
        <p:txBody>
          <a:bodyPr wrap="square" rtlCol="0">
            <a:spAutoFit/>
          </a:bodyPr>
          <a:lstStyle/>
          <a:p>
            <a:r>
              <a:rPr lang="en-US" dirty="0"/>
              <a:t>Exceedance probability</a:t>
            </a:r>
          </a:p>
        </p:txBody>
      </p:sp>
      <p:sp>
        <p:nvSpPr>
          <p:cNvPr id="23" name="Freeform 22"/>
          <p:cNvSpPr/>
          <p:nvPr/>
        </p:nvSpPr>
        <p:spPr>
          <a:xfrm>
            <a:off x="7281862" y="1232459"/>
            <a:ext cx="2457450" cy="1676399"/>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876550"/>
              <a:gd name="connsiteY0" fmla="*/ 2076450 h 2076450"/>
              <a:gd name="connsiteX1" fmla="*/ 2133600 w 2876550"/>
              <a:gd name="connsiteY1" fmla="*/ 600075 h 2076450"/>
              <a:gd name="connsiteX2" fmla="*/ 2876550 w 2876550"/>
              <a:gd name="connsiteY2" fmla="*/ 0 h 2076450"/>
              <a:gd name="connsiteX0" fmla="*/ 0 w 2876550"/>
              <a:gd name="connsiteY0" fmla="*/ 2076450 h 2076450"/>
              <a:gd name="connsiteX1" fmla="*/ 2133600 w 2876550"/>
              <a:gd name="connsiteY1" fmla="*/ 600075 h 2076450"/>
              <a:gd name="connsiteX2" fmla="*/ 2876550 w 2876550"/>
              <a:gd name="connsiteY2" fmla="*/ 0 h 2076450"/>
              <a:gd name="connsiteX0" fmla="*/ 0 w 2952750"/>
              <a:gd name="connsiteY0" fmla="*/ 2105025 h 2105025"/>
              <a:gd name="connsiteX1" fmla="*/ 2133600 w 2952750"/>
              <a:gd name="connsiteY1" fmla="*/ 628650 h 2105025"/>
              <a:gd name="connsiteX2" fmla="*/ 2952750 w 2952750"/>
              <a:gd name="connsiteY2" fmla="*/ 0 h 210502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1552575 w 2990850"/>
              <a:gd name="connsiteY1" fmla="*/ 1076325 h 2009775"/>
              <a:gd name="connsiteX2" fmla="*/ 2990850 w 2990850"/>
              <a:gd name="connsiteY2" fmla="*/ 0 h 2009775"/>
              <a:gd name="connsiteX0" fmla="*/ 0 w 2590800"/>
              <a:gd name="connsiteY0" fmla="*/ 1781175 h 1781175"/>
              <a:gd name="connsiteX1" fmla="*/ 1152525 w 2590800"/>
              <a:gd name="connsiteY1" fmla="*/ 1076325 h 1781175"/>
              <a:gd name="connsiteX2" fmla="*/ 2590800 w 2590800"/>
              <a:gd name="connsiteY2" fmla="*/ 0 h 1781175"/>
            </a:gdLst>
            <a:ahLst/>
            <a:cxnLst>
              <a:cxn ang="0">
                <a:pos x="connsiteX0" y="connsiteY0"/>
              </a:cxn>
              <a:cxn ang="0">
                <a:pos x="connsiteX1" y="connsiteY1"/>
              </a:cxn>
              <a:cxn ang="0">
                <a:pos x="connsiteX2" y="connsiteY2"/>
              </a:cxn>
            </a:cxnLst>
            <a:rect l="l" t="t" r="r" b="b"/>
            <a:pathLst>
              <a:path w="2590800" h="1781175">
                <a:moveTo>
                  <a:pt x="0" y="1781175"/>
                </a:moveTo>
                <a:cubicBezTo>
                  <a:pt x="877094" y="1376362"/>
                  <a:pt x="720725" y="1373188"/>
                  <a:pt x="1152525" y="1076325"/>
                </a:cubicBezTo>
                <a:cubicBezTo>
                  <a:pt x="1584325" y="779463"/>
                  <a:pt x="2489994" y="147637"/>
                  <a:pt x="2590800"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Freeform 23"/>
          <p:cNvSpPr/>
          <p:nvPr/>
        </p:nvSpPr>
        <p:spPr>
          <a:xfrm>
            <a:off x="7464638" y="1727716"/>
            <a:ext cx="2486024" cy="1714500"/>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33700"/>
              <a:gd name="connsiteY0" fmla="*/ 1847850 h 1847850"/>
              <a:gd name="connsiteX1" fmla="*/ 2105025 w 2933700"/>
              <a:gd name="connsiteY1" fmla="*/ 466725 h 1847850"/>
              <a:gd name="connsiteX2" fmla="*/ 2933700 w 2933700"/>
              <a:gd name="connsiteY2" fmla="*/ 0 h 1847850"/>
              <a:gd name="connsiteX0" fmla="*/ 0 w 2933700"/>
              <a:gd name="connsiteY0" fmla="*/ 1847850 h 1847850"/>
              <a:gd name="connsiteX1" fmla="*/ 2105025 w 2933700"/>
              <a:gd name="connsiteY1" fmla="*/ 466725 h 1847850"/>
              <a:gd name="connsiteX2" fmla="*/ 2933700 w 2933700"/>
              <a:gd name="connsiteY2" fmla="*/ 0 h 1847850"/>
              <a:gd name="connsiteX0" fmla="*/ 0 w 2800350"/>
              <a:gd name="connsiteY0" fmla="*/ 1866900 h 1866900"/>
              <a:gd name="connsiteX1" fmla="*/ 1971675 w 2800350"/>
              <a:gd name="connsiteY1" fmla="*/ 466725 h 1866900"/>
              <a:gd name="connsiteX2" fmla="*/ 2800350 w 2800350"/>
              <a:gd name="connsiteY2" fmla="*/ 0 h 1866900"/>
              <a:gd name="connsiteX0" fmla="*/ 0 w 2800350"/>
              <a:gd name="connsiteY0" fmla="*/ 1866900 h 1866900"/>
              <a:gd name="connsiteX1" fmla="*/ 1971675 w 2800350"/>
              <a:gd name="connsiteY1" fmla="*/ 466725 h 1866900"/>
              <a:gd name="connsiteX2" fmla="*/ 2800350 w 2800350"/>
              <a:gd name="connsiteY2" fmla="*/ 0 h 1866900"/>
            </a:gdLst>
            <a:ahLst/>
            <a:cxnLst>
              <a:cxn ang="0">
                <a:pos x="connsiteX0" y="connsiteY0"/>
              </a:cxn>
              <a:cxn ang="0">
                <a:pos x="connsiteX1" y="connsiteY1"/>
              </a:cxn>
              <a:cxn ang="0">
                <a:pos x="connsiteX2" y="connsiteY2"/>
              </a:cxn>
            </a:cxnLst>
            <a:rect l="l" t="t" r="r" b="b"/>
            <a:pathLst>
              <a:path w="2800350" h="1866900">
                <a:moveTo>
                  <a:pt x="0" y="1866900"/>
                </a:moveTo>
                <a:cubicBezTo>
                  <a:pt x="658019" y="1338262"/>
                  <a:pt x="1504950" y="777875"/>
                  <a:pt x="1971675" y="466725"/>
                </a:cubicBezTo>
                <a:cubicBezTo>
                  <a:pt x="2438400" y="155575"/>
                  <a:pt x="2632869" y="71437"/>
                  <a:pt x="2800350"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Freeform 24"/>
          <p:cNvSpPr/>
          <p:nvPr/>
        </p:nvSpPr>
        <p:spPr>
          <a:xfrm>
            <a:off x="7436064" y="1556266"/>
            <a:ext cx="2457449" cy="1581150"/>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Lst>
            <a:ahLst/>
            <a:cxnLst>
              <a:cxn ang="0">
                <a:pos x="connsiteX0" y="connsiteY0"/>
              </a:cxn>
              <a:cxn ang="0">
                <a:pos x="connsiteX1" y="connsiteY1"/>
              </a:cxn>
              <a:cxn ang="0">
                <a:pos x="connsiteX2" y="connsiteY2"/>
              </a:cxn>
            </a:cxnLst>
            <a:rect l="l" t="t" r="r" b="b"/>
            <a:pathLst>
              <a:path w="2667000" h="1714500">
                <a:moveTo>
                  <a:pt x="0" y="1714500"/>
                </a:moveTo>
                <a:cubicBezTo>
                  <a:pt x="934244" y="1233487"/>
                  <a:pt x="536575" y="1409700"/>
                  <a:pt x="981075" y="1123950"/>
                </a:cubicBezTo>
                <a:cubicBezTo>
                  <a:pt x="1425575" y="838200"/>
                  <a:pt x="2499519" y="71437"/>
                  <a:pt x="2667000" y="0"/>
                </a:cubicBezTo>
              </a:path>
            </a:pathLst>
          </a:cu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Freeform 27"/>
          <p:cNvSpPr/>
          <p:nvPr/>
        </p:nvSpPr>
        <p:spPr>
          <a:xfrm>
            <a:off x="3143251" y="1524001"/>
            <a:ext cx="2095500" cy="1552574"/>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876550"/>
              <a:gd name="connsiteY0" fmla="*/ 2076450 h 2076450"/>
              <a:gd name="connsiteX1" fmla="*/ 2133600 w 2876550"/>
              <a:gd name="connsiteY1" fmla="*/ 600075 h 2076450"/>
              <a:gd name="connsiteX2" fmla="*/ 2876550 w 2876550"/>
              <a:gd name="connsiteY2" fmla="*/ 0 h 2076450"/>
              <a:gd name="connsiteX0" fmla="*/ 0 w 2876550"/>
              <a:gd name="connsiteY0" fmla="*/ 2076450 h 2076450"/>
              <a:gd name="connsiteX1" fmla="*/ 2133600 w 2876550"/>
              <a:gd name="connsiteY1" fmla="*/ 600075 h 2076450"/>
              <a:gd name="connsiteX2" fmla="*/ 2876550 w 2876550"/>
              <a:gd name="connsiteY2" fmla="*/ 0 h 2076450"/>
              <a:gd name="connsiteX0" fmla="*/ 0 w 2952750"/>
              <a:gd name="connsiteY0" fmla="*/ 2105025 h 2105025"/>
              <a:gd name="connsiteX1" fmla="*/ 2133600 w 2952750"/>
              <a:gd name="connsiteY1" fmla="*/ 628650 h 2105025"/>
              <a:gd name="connsiteX2" fmla="*/ 2952750 w 2952750"/>
              <a:gd name="connsiteY2" fmla="*/ 0 h 210502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1552575 w 2990850"/>
              <a:gd name="connsiteY1" fmla="*/ 1076325 h 2009775"/>
              <a:gd name="connsiteX2" fmla="*/ 2990850 w 2990850"/>
              <a:gd name="connsiteY2" fmla="*/ 0 h 2009775"/>
              <a:gd name="connsiteX0" fmla="*/ 0 w 2590800"/>
              <a:gd name="connsiteY0" fmla="*/ 1781175 h 1781175"/>
              <a:gd name="connsiteX1" fmla="*/ 1152525 w 2590800"/>
              <a:gd name="connsiteY1" fmla="*/ 1076325 h 1781175"/>
              <a:gd name="connsiteX2" fmla="*/ 2590800 w 2590800"/>
              <a:gd name="connsiteY2" fmla="*/ 0 h 1781175"/>
              <a:gd name="connsiteX0" fmla="*/ 0 w 2497857"/>
              <a:gd name="connsiteY0" fmla="*/ 2247389 h 2247389"/>
              <a:gd name="connsiteX1" fmla="*/ 1059582 w 2497857"/>
              <a:gd name="connsiteY1" fmla="*/ 1076325 h 2247389"/>
              <a:gd name="connsiteX2" fmla="*/ 2497857 w 2497857"/>
              <a:gd name="connsiteY2" fmla="*/ 0 h 2247389"/>
              <a:gd name="connsiteX0" fmla="*/ 0 w 2497857"/>
              <a:gd name="connsiteY0" fmla="*/ 2247389 h 2247389"/>
              <a:gd name="connsiteX1" fmla="*/ 1059582 w 2497857"/>
              <a:gd name="connsiteY1" fmla="*/ 1076325 h 2247389"/>
              <a:gd name="connsiteX2" fmla="*/ 2497857 w 2497857"/>
              <a:gd name="connsiteY2" fmla="*/ 0 h 2247389"/>
              <a:gd name="connsiteX0" fmla="*/ 0 w 2497857"/>
              <a:gd name="connsiteY0" fmla="*/ 2247389 h 2247389"/>
              <a:gd name="connsiteX1" fmla="*/ 1106053 w 2497857"/>
              <a:gd name="connsiteY1" fmla="*/ 574249 h 2247389"/>
              <a:gd name="connsiteX2" fmla="*/ 2497857 w 2497857"/>
              <a:gd name="connsiteY2" fmla="*/ 0 h 2247389"/>
              <a:gd name="connsiteX0" fmla="*/ 0 w 2788305"/>
              <a:gd name="connsiteY0" fmla="*/ 2115893 h 2115893"/>
              <a:gd name="connsiteX1" fmla="*/ 1106053 w 2788305"/>
              <a:gd name="connsiteY1" fmla="*/ 442753 h 2115893"/>
              <a:gd name="connsiteX2" fmla="*/ 2788305 w 2788305"/>
              <a:gd name="connsiteY2" fmla="*/ 0 h 2115893"/>
              <a:gd name="connsiteX0" fmla="*/ 0 w 2788305"/>
              <a:gd name="connsiteY0" fmla="*/ 2115893 h 2115893"/>
              <a:gd name="connsiteX1" fmla="*/ 1129289 w 2788305"/>
              <a:gd name="connsiteY1" fmla="*/ 705746 h 2115893"/>
              <a:gd name="connsiteX2" fmla="*/ 2788305 w 2788305"/>
              <a:gd name="connsiteY2" fmla="*/ 0 h 2115893"/>
              <a:gd name="connsiteX0" fmla="*/ 0 w 2788305"/>
              <a:gd name="connsiteY0" fmla="*/ 2115893 h 2115893"/>
              <a:gd name="connsiteX1" fmla="*/ 1129289 w 2788305"/>
              <a:gd name="connsiteY1" fmla="*/ 705746 h 2115893"/>
              <a:gd name="connsiteX2" fmla="*/ 2788305 w 2788305"/>
              <a:gd name="connsiteY2" fmla="*/ 0 h 2115893"/>
              <a:gd name="connsiteX0" fmla="*/ 0 w 2555946"/>
              <a:gd name="connsiteY0" fmla="*/ 1948534 h 1948534"/>
              <a:gd name="connsiteX1" fmla="*/ 1129289 w 2555946"/>
              <a:gd name="connsiteY1" fmla="*/ 538387 h 1948534"/>
              <a:gd name="connsiteX2" fmla="*/ 2555946 w 2555946"/>
              <a:gd name="connsiteY2" fmla="*/ 0 h 1948534"/>
            </a:gdLst>
            <a:ahLst/>
            <a:cxnLst>
              <a:cxn ang="0">
                <a:pos x="connsiteX0" y="connsiteY0"/>
              </a:cxn>
              <a:cxn ang="0">
                <a:pos x="connsiteX1" y="connsiteY1"/>
              </a:cxn>
              <a:cxn ang="0">
                <a:pos x="connsiteX2" y="connsiteY2"/>
              </a:cxn>
            </a:cxnLst>
            <a:rect l="l" t="t" r="r" b="b"/>
            <a:pathLst>
              <a:path w="2555946" h="1948534">
                <a:moveTo>
                  <a:pt x="0" y="1948534"/>
                </a:moveTo>
                <a:cubicBezTo>
                  <a:pt x="586645" y="1244866"/>
                  <a:pt x="703298" y="863143"/>
                  <a:pt x="1129289" y="538387"/>
                </a:cubicBezTo>
                <a:cubicBezTo>
                  <a:pt x="1555280" y="213631"/>
                  <a:pt x="2455140" y="147637"/>
                  <a:pt x="2555946"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Freeform 28"/>
          <p:cNvSpPr/>
          <p:nvPr/>
        </p:nvSpPr>
        <p:spPr>
          <a:xfrm>
            <a:off x="3124202" y="2015620"/>
            <a:ext cx="2148773" cy="1451480"/>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33700"/>
              <a:gd name="connsiteY0" fmla="*/ 1847850 h 1847850"/>
              <a:gd name="connsiteX1" fmla="*/ 2105025 w 2933700"/>
              <a:gd name="connsiteY1" fmla="*/ 466725 h 1847850"/>
              <a:gd name="connsiteX2" fmla="*/ 2933700 w 2933700"/>
              <a:gd name="connsiteY2" fmla="*/ 0 h 1847850"/>
              <a:gd name="connsiteX0" fmla="*/ 0 w 2933700"/>
              <a:gd name="connsiteY0" fmla="*/ 1847850 h 1847850"/>
              <a:gd name="connsiteX1" fmla="*/ 2105025 w 2933700"/>
              <a:gd name="connsiteY1" fmla="*/ 466725 h 1847850"/>
              <a:gd name="connsiteX2" fmla="*/ 2933700 w 2933700"/>
              <a:gd name="connsiteY2" fmla="*/ 0 h 1847850"/>
              <a:gd name="connsiteX0" fmla="*/ 0 w 2800350"/>
              <a:gd name="connsiteY0" fmla="*/ 1866900 h 1866900"/>
              <a:gd name="connsiteX1" fmla="*/ 1971675 w 2800350"/>
              <a:gd name="connsiteY1" fmla="*/ 466725 h 1866900"/>
              <a:gd name="connsiteX2" fmla="*/ 2800350 w 2800350"/>
              <a:gd name="connsiteY2" fmla="*/ 0 h 1866900"/>
              <a:gd name="connsiteX0" fmla="*/ 0 w 2800350"/>
              <a:gd name="connsiteY0" fmla="*/ 1866900 h 1866900"/>
              <a:gd name="connsiteX1" fmla="*/ 1971675 w 2800350"/>
              <a:gd name="connsiteY1" fmla="*/ 466725 h 1866900"/>
              <a:gd name="connsiteX2" fmla="*/ 2800350 w 2800350"/>
              <a:gd name="connsiteY2" fmla="*/ 0 h 1866900"/>
              <a:gd name="connsiteX0" fmla="*/ 0 w 2800350"/>
              <a:gd name="connsiteY0" fmla="*/ 1866900 h 1866900"/>
              <a:gd name="connsiteX1" fmla="*/ 1164812 w 2800350"/>
              <a:gd name="connsiteY1" fmla="*/ 454474 h 1866900"/>
              <a:gd name="connsiteX2" fmla="*/ 2800350 w 2800350"/>
              <a:gd name="connsiteY2" fmla="*/ 0 h 1866900"/>
              <a:gd name="connsiteX0" fmla="*/ 0 w 2800350"/>
              <a:gd name="connsiteY0" fmla="*/ 1866900 h 1866900"/>
              <a:gd name="connsiteX1" fmla="*/ 1338598 w 2800350"/>
              <a:gd name="connsiteY1" fmla="*/ 576985 h 1866900"/>
              <a:gd name="connsiteX2" fmla="*/ 2800350 w 2800350"/>
              <a:gd name="connsiteY2" fmla="*/ 0 h 1866900"/>
            </a:gdLst>
            <a:ahLst/>
            <a:cxnLst>
              <a:cxn ang="0">
                <a:pos x="connsiteX0" y="connsiteY0"/>
              </a:cxn>
              <a:cxn ang="0">
                <a:pos x="connsiteX1" y="connsiteY1"/>
              </a:cxn>
              <a:cxn ang="0">
                <a:pos x="connsiteX2" y="connsiteY2"/>
              </a:cxn>
            </a:cxnLst>
            <a:rect l="l" t="t" r="r" b="b"/>
            <a:pathLst>
              <a:path w="2800350" h="1866900">
                <a:moveTo>
                  <a:pt x="0" y="1866900"/>
                </a:moveTo>
                <a:cubicBezTo>
                  <a:pt x="658019" y="1338262"/>
                  <a:pt x="871873" y="888135"/>
                  <a:pt x="1338598" y="576985"/>
                </a:cubicBezTo>
                <a:cubicBezTo>
                  <a:pt x="1805323" y="265835"/>
                  <a:pt x="2632869" y="71437"/>
                  <a:pt x="2800350"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Freeform 29"/>
          <p:cNvSpPr/>
          <p:nvPr/>
        </p:nvSpPr>
        <p:spPr>
          <a:xfrm>
            <a:off x="3095628" y="1766563"/>
            <a:ext cx="2209799" cy="1576712"/>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 name="connsiteX0" fmla="*/ 0 w 2667000"/>
              <a:gd name="connsiteY0" fmla="*/ 1714500 h 1714500"/>
              <a:gd name="connsiteX1" fmla="*/ 1339865 w 2667000"/>
              <a:gd name="connsiteY1" fmla="*/ 660354 h 1714500"/>
              <a:gd name="connsiteX2" fmla="*/ 2667000 w 2667000"/>
              <a:gd name="connsiteY2" fmla="*/ 0 h 1714500"/>
              <a:gd name="connsiteX0" fmla="*/ 0 w 2571323"/>
              <a:gd name="connsiteY0" fmla="*/ 2080497 h 2080497"/>
              <a:gd name="connsiteX1" fmla="*/ 1244188 w 2571323"/>
              <a:gd name="connsiteY1" fmla="*/ 660354 h 2080497"/>
              <a:gd name="connsiteX2" fmla="*/ 2571323 w 2571323"/>
              <a:gd name="connsiteY2" fmla="*/ 0 h 2080497"/>
              <a:gd name="connsiteX0" fmla="*/ 0 w 2571323"/>
              <a:gd name="connsiteY0" fmla="*/ 2080497 h 2080497"/>
              <a:gd name="connsiteX1" fmla="*/ 1244188 w 2571323"/>
              <a:gd name="connsiteY1" fmla="*/ 660354 h 2080497"/>
              <a:gd name="connsiteX2" fmla="*/ 2571323 w 2571323"/>
              <a:gd name="connsiteY2" fmla="*/ 0 h 2080497"/>
              <a:gd name="connsiteX0" fmla="*/ 0 w 2499565"/>
              <a:gd name="connsiteY0" fmla="*/ 2092697 h 2092697"/>
              <a:gd name="connsiteX1" fmla="*/ 1172430 w 2499565"/>
              <a:gd name="connsiteY1" fmla="*/ 660354 h 2092697"/>
              <a:gd name="connsiteX2" fmla="*/ 2499565 w 2499565"/>
              <a:gd name="connsiteY2" fmla="*/ 0 h 2092697"/>
              <a:gd name="connsiteX0" fmla="*/ 0 w 2774637"/>
              <a:gd name="connsiteY0" fmla="*/ 2019498 h 2019498"/>
              <a:gd name="connsiteX1" fmla="*/ 1172430 w 2774637"/>
              <a:gd name="connsiteY1" fmla="*/ 587155 h 2019498"/>
              <a:gd name="connsiteX2" fmla="*/ 2774637 w 2774637"/>
              <a:gd name="connsiteY2" fmla="*/ 0 h 2019498"/>
            </a:gdLst>
            <a:ahLst/>
            <a:cxnLst>
              <a:cxn ang="0">
                <a:pos x="connsiteX0" y="connsiteY0"/>
              </a:cxn>
              <a:cxn ang="0">
                <a:pos x="connsiteX1" y="connsiteY1"/>
              </a:cxn>
              <a:cxn ang="0">
                <a:pos x="connsiteX2" y="connsiteY2"/>
              </a:cxn>
            </a:cxnLst>
            <a:rect l="l" t="t" r="r" b="b"/>
            <a:pathLst>
              <a:path w="2774637" h="2019498">
                <a:moveTo>
                  <a:pt x="0" y="2019498"/>
                </a:moveTo>
                <a:cubicBezTo>
                  <a:pt x="575454" y="1221288"/>
                  <a:pt x="709991" y="923738"/>
                  <a:pt x="1172430" y="587155"/>
                </a:cubicBezTo>
                <a:cubicBezTo>
                  <a:pt x="1634869" y="250572"/>
                  <a:pt x="2607156" y="71437"/>
                  <a:pt x="2774637" y="0"/>
                </a:cubicBezTo>
              </a:path>
            </a:pathLst>
          </a:cu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Freeform 30"/>
          <p:cNvSpPr/>
          <p:nvPr/>
        </p:nvSpPr>
        <p:spPr>
          <a:xfrm>
            <a:off x="2924175" y="4048127"/>
            <a:ext cx="2543175" cy="1619249"/>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876550"/>
              <a:gd name="connsiteY0" fmla="*/ 2076450 h 2076450"/>
              <a:gd name="connsiteX1" fmla="*/ 2133600 w 2876550"/>
              <a:gd name="connsiteY1" fmla="*/ 600075 h 2076450"/>
              <a:gd name="connsiteX2" fmla="*/ 2876550 w 2876550"/>
              <a:gd name="connsiteY2" fmla="*/ 0 h 2076450"/>
              <a:gd name="connsiteX0" fmla="*/ 0 w 2876550"/>
              <a:gd name="connsiteY0" fmla="*/ 2076450 h 2076450"/>
              <a:gd name="connsiteX1" fmla="*/ 2133600 w 2876550"/>
              <a:gd name="connsiteY1" fmla="*/ 600075 h 2076450"/>
              <a:gd name="connsiteX2" fmla="*/ 2876550 w 2876550"/>
              <a:gd name="connsiteY2" fmla="*/ 0 h 2076450"/>
              <a:gd name="connsiteX0" fmla="*/ 0 w 2952750"/>
              <a:gd name="connsiteY0" fmla="*/ 2105025 h 2105025"/>
              <a:gd name="connsiteX1" fmla="*/ 2133600 w 2952750"/>
              <a:gd name="connsiteY1" fmla="*/ 628650 h 2105025"/>
              <a:gd name="connsiteX2" fmla="*/ 2952750 w 2952750"/>
              <a:gd name="connsiteY2" fmla="*/ 0 h 210502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1552575 w 2990850"/>
              <a:gd name="connsiteY1" fmla="*/ 1076325 h 2009775"/>
              <a:gd name="connsiteX2" fmla="*/ 2990850 w 2990850"/>
              <a:gd name="connsiteY2" fmla="*/ 0 h 2009775"/>
              <a:gd name="connsiteX0" fmla="*/ 0 w 2590800"/>
              <a:gd name="connsiteY0" fmla="*/ 1781175 h 1781175"/>
              <a:gd name="connsiteX1" fmla="*/ 1152525 w 2590800"/>
              <a:gd name="connsiteY1" fmla="*/ 1076325 h 1781175"/>
              <a:gd name="connsiteX2" fmla="*/ 2590800 w 2590800"/>
              <a:gd name="connsiteY2" fmla="*/ 0 h 1781175"/>
              <a:gd name="connsiteX0" fmla="*/ 0 w 2590800"/>
              <a:gd name="connsiteY0" fmla="*/ 1781175 h 2211139"/>
              <a:gd name="connsiteX1" fmla="*/ 455414 w 2590800"/>
              <a:gd name="connsiteY1" fmla="*/ 2093664 h 2211139"/>
              <a:gd name="connsiteX2" fmla="*/ 1152525 w 2590800"/>
              <a:gd name="connsiteY2" fmla="*/ 1076325 h 2211139"/>
              <a:gd name="connsiteX3" fmla="*/ 2590800 w 2590800"/>
              <a:gd name="connsiteY3" fmla="*/ 0 h 2211139"/>
              <a:gd name="connsiteX0" fmla="*/ 0 w 2702123"/>
              <a:gd name="connsiteY0" fmla="*/ 2656139 h 2656139"/>
              <a:gd name="connsiteX1" fmla="*/ 566737 w 2702123"/>
              <a:gd name="connsiteY1" fmla="*/ 2093664 h 2656139"/>
              <a:gd name="connsiteX2" fmla="*/ 1263848 w 2702123"/>
              <a:gd name="connsiteY2" fmla="*/ 1076325 h 2656139"/>
              <a:gd name="connsiteX3" fmla="*/ 2702123 w 2702123"/>
              <a:gd name="connsiteY3" fmla="*/ 0 h 2656139"/>
              <a:gd name="connsiteX0" fmla="*/ 0 w 2702123"/>
              <a:gd name="connsiteY0" fmla="*/ 2656139 h 2656139"/>
              <a:gd name="connsiteX1" fmla="*/ 991790 w 2702123"/>
              <a:gd name="connsiteY1" fmla="*/ 2312405 h 2656139"/>
              <a:gd name="connsiteX2" fmla="*/ 1263848 w 2702123"/>
              <a:gd name="connsiteY2" fmla="*/ 1076325 h 2656139"/>
              <a:gd name="connsiteX3" fmla="*/ 2702123 w 2702123"/>
              <a:gd name="connsiteY3" fmla="*/ 0 h 2656139"/>
              <a:gd name="connsiteX0" fmla="*/ 0 w 2702123"/>
              <a:gd name="connsiteY0" fmla="*/ 2656139 h 2656139"/>
              <a:gd name="connsiteX1" fmla="*/ 991790 w 2702123"/>
              <a:gd name="connsiteY1" fmla="*/ 2312405 h 2656139"/>
              <a:gd name="connsiteX2" fmla="*/ 1577577 w 2702123"/>
              <a:gd name="connsiteY2" fmla="*/ 1154447 h 2656139"/>
              <a:gd name="connsiteX3" fmla="*/ 2702123 w 2702123"/>
              <a:gd name="connsiteY3" fmla="*/ 0 h 2656139"/>
            </a:gdLst>
            <a:ahLst/>
            <a:cxnLst>
              <a:cxn ang="0">
                <a:pos x="connsiteX0" y="connsiteY0"/>
              </a:cxn>
              <a:cxn ang="0">
                <a:pos x="connsiteX1" y="connsiteY1"/>
              </a:cxn>
              <a:cxn ang="0">
                <a:pos x="connsiteX2" y="connsiteY2"/>
              </a:cxn>
              <a:cxn ang="0">
                <a:pos x="connsiteX3" y="connsiteY3"/>
              </a:cxn>
            </a:cxnLst>
            <a:rect l="l" t="t" r="r" b="b"/>
            <a:pathLst>
              <a:path w="2702123" h="2656139">
                <a:moveTo>
                  <a:pt x="0" y="2656139"/>
                </a:moveTo>
                <a:cubicBezTo>
                  <a:pt x="0" y="2656139"/>
                  <a:pt x="728861" y="2562687"/>
                  <a:pt x="991790" y="2312405"/>
                </a:cubicBezTo>
                <a:cubicBezTo>
                  <a:pt x="1254720" y="2062123"/>
                  <a:pt x="1292522" y="1539848"/>
                  <a:pt x="1577577" y="1154447"/>
                </a:cubicBezTo>
                <a:cubicBezTo>
                  <a:pt x="1862633" y="769046"/>
                  <a:pt x="2601317" y="147637"/>
                  <a:pt x="2702123"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p:cNvSpPr/>
          <p:nvPr/>
        </p:nvSpPr>
        <p:spPr>
          <a:xfrm>
            <a:off x="3105151" y="4547323"/>
            <a:ext cx="2495327" cy="1196253"/>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33700"/>
              <a:gd name="connsiteY0" fmla="*/ 1847850 h 1847850"/>
              <a:gd name="connsiteX1" fmla="*/ 2105025 w 2933700"/>
              <a:gd name="connsiteY1" fmla="*/ 466725 h 1847850"/>
              <a:gd name="connsiteX2" fmla="*/ 2933700 w 2933700"/>
              <a:gd name="connsiteY2" fmla="*/ 0 h 1847850"/>
              <a:gd name="connsiteX0" fmla="*/ 0 w 2933700"/>
              <a:gd name="connsiteY0" fmla="*/ 1847850 h 1847850"/>
              <a:gd name="connsiteX1" fmla="*/ 2105025 w 2933700"/>
              <a:gd name="connsiteY1" fmla="*/ 466725 h 1847850"/>
              <a:gd name="connsiteX2" fmla="*/ 2933700 w 2933700"/>
              <a:gd name="connsiteY2" fmla="*/ 0 h 1847850"/>
              <a:gd name="connsiteX0" fmla="*/ 0 w 2800350"/>
              <a:gd name="connsiteY0" fmla="*/ 1866900 h 1866900"/>
              <a:gd name="connsiteX1" fmla="*/ 1971675 w 2800350"/>
              <a:gd name="connsiteY1" fmla="*/ 466725 h 1866900"/>
              <a:gd name="connsiteX2" fmla="*/ 2800350 w 2800350"/>
              <a:gd name="connsiteY2" fmla="*/ 0 h 1866900"/>
              <a:gd name="connsiteX0" fmla="*/ 0 w 2800350"/>
              <a:gd name="connsiteY0" fmla="*/ 1866900 h 1866900"/>
              <a:gd name="connsiteX1" fmla="*/ 1971675 w 2800350"/>
              <a:gd name="connsiteY1" fmla="*/ 466725 h 1866900"/>
              <a:gd name="connsiteX2" fmla="*/ 2800350 w 2800350"/>
              <a:gd name="connsiteY2" fmla="*/ 0 h 1866900"/>
              <a:gd name="connsiteX0" fmla="*/ 0 w 2832789"/>
              <a:gd name="connsiteY0" fmla="*/ 2011012 h 2011012"/>
              <a:gd name="connsiteX1" fmla="*/ 2004114 w 2832789"/>
              <a:gd name="connsiteY1" fmla="*/ 466725 h 2011012"/>
              <a:gd name="connsiteX2" fmla="*/ 2832789 w 2832789"/>
              <a:gd name="connsiteY2" fmla="*/ 0 h 2011012"/>
              <a:gd name="connsiteX0" fmla="*/ 0 w 2832789"/>
              <a:gd name="connsiteY0" fmla="*/ 2011012 h 2011012"/>
              <a:gd name="connsiteX1" fmla="*/ 2004114 w 2832789"/>
              <a:gd name="connsiteY1" fmla="*/ 466725 h 2011012"/>
              <a:gd name="connsiteX2" fmla="*/ 2832789 w 2832789"/>
              <a:gd name="connsiteY2" fmla="*/ 0 h 2011012"/>
              <a:gd name="connsiteX0" fmla="*/ 0 w 2832789"/>
              <a:gd name="connsiteY0" fmla="*/ 2011012 h 2011012"/>
              <a:gd name="connsiteX1" fmla="*/ 1398579 w 2832789"/>
              <a:gd name="connsiteY1" fmla="*/ 1459494 h 2011012"/>
              <a:gd name="connsiteX2" fmla="*/ 2832789 w 2832789"/>
              <a:gd name="connsiteY2" fmla="*/ 0 h 2011012"/>
              <a:gd name="connsiteX0" fmla="*/ 0 w 2832789"/>
              <a:gd name="connsiteY0" fmla="*/ 2011012 h 2011012"/>
              <a:gd name="connsiteX1" fmla="*/ 1398579 w 2832789"/>
              <a:gd name="connsiteY1" fmla="*/ 1459494 h 2011012"/>
              <a:gd name="connsiteX2" fmla="*/ 2238320 w 2832789"/>
              <a:gd name="connsiteY2" fmla="*/ 649957 h 2011012"/>
              <a:gd name="connsiteX3" fmla="*/ 2832789 w 2832789"/>
              <a:gd name="connsiteY3" fmla="*/ 0 h 2011012"/>
              <a:gd name="connsiteX0" fmla="*/ 0 w 2832789"/>
              <a:gd name="connsiteY0" fmla="*/ 2011012 h 2011012"/>
              <a:gd name="connsiteX1" fmla="*/ 1398579 w 2832789"/>
              <a:gd name="connsiteY1" fmla="*/ 1459494 h 2011012"/>
              <a:gd name="connsiteX2" fmla="*/ 2022058 w 2832789"/>
              <a:gd name="connsiteY2" fmla="*/ 714007 h 2011012"/>
              <a:gd name="connsiteX3" fmla="*/ 2832789 w 2832789"/>
              <a:gd name="connsiteY3" fmla="*/ 0 h 2011012"/>
            </a:gdLst>
            <a:ahLst/>
            <a:cxnLst>
              <a:cxn ang="0">
                <a:pos x="connsiteX0" y="connsiteY0"/>
              </a:cxn>
              <a:cxn ang="0">
                <a:pos x="connsiteX1" y="connsiteY1"/>
              </a:cxn>
              <a:cxn ang="0">
                <a:pos x="connsiteX2" y="connsiteY2"/>
              </a:cxn>
              <a:cxn ang="0">
                <a:pos x="connsiteX3" y="connsiteY3"/>
              </a:cxn>
            </a:cxnLst>
            <a:rect l="l" t="t" r="r" b="b"/>
            <a:pathLst>
              <a:path w="2832789" h="2011012">
                <a:moveTo>
                  <a:pt x="0" y="2011012"/>
                </a:moveTo>
                <a:cubicBezTo>
                  <a:pt x="971600" y="1962746"/>
                  <a:pt x="926448" y="1794663"/>
                  <a:pt x="1398579" y="1459494"/>
                </a:cubicBezTo>
                <a:cubicBezTo>
                  <a:pt x="1771632" y="1232652"/>
                  <a:pt x="1783023" y="957256"/>
                  <a:pt x="2022058" y="714007"/>
                </a:cubicBezTo>
                <a:cubicBezTo>
                  <a:pt x="2261093" y="470758"/>
                  <a:pt x="2733711" y="108326"/>
                  <a:pt x="2832789"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Freeform 32"/>
          <p:cNvSpPr/>
          <p:nvPr/>
        </p:nvSpPr>
        <p:spPr>
          <a:xfrm>
            <a:off x="3048002" y="4281271"/>
            <a:ext cx="2476499" cy="1414679"/>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 name="connsiteX0" fmla="*/ 0 w 2708672"/>
              <a:gd name="connsiteY0" fmla="*/ 2288537 h 2288537"/>
              <a:gd name="connsiteX1" fmla="*/ 1022747 w 2708672"/>
              <a:gd name="connsiteY1" fmla="*/ 1123950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39468 w 2708672"/>
              <a:gd name="connsiteY1" fmla="*/ 1442860 h 2288537"/>
              <a:gd name="connsiteX2" fmla="*/ 2708672 w 2708672"/>
              <a:gd name="connsiteY2" fmla="*/ 0 h 2288537"/>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875109 w 2708672"/>
              <a:gd name="connsiteY1" fmla="*/ 2145029 h 2368264"/>
              <a:gd name="connsiteX2" fmla="*/ 1439468 w 2708672"/>
              <a:gd name="connsiteY2" fmla="*/ 1522587 h 2368264"/>
              <a:gd name="connsiteX3" fmla="*/ 2708672 w 2708672"/>
              <a:gd name="connsiteY3" fmla="*/ 0 h 2368264"/>
            </a:gdLst>
            <a:ahLst/>
            <a:cxnLst>
              <a:cxn ang="0">
                <a:pos x="connsiteX0" y="connsiteY0"/>
              </a:cxn>
              <a:cxn ang="0">
                <a:pos x="connsiteX1" y="connsiteY1"/>
              </a:cxn>
              <a:cxn ang="0">
                <a:pos x="connsiteX2" y="connsiteY2"/>
              </a:cxn>
              <a:cxn ang="0">
                <a:pos x="connsiteX3" y="connsiteY3"/>
              </a:cxn>
            </a:cxnLst>
            <a:rect l="l" t="t" r="r" b="b"/>
            <a:pathLst>
              <a:path w="2708672" h="2368264">
                <a:moveTo>
                  <a:pt x="0" y="2368264"/>
                </a:moveTo>
                <a:cubicBezTo>
                  <a:pt x="144115" y="2317770"/>
                  <a:pt x="635198" y="2285975"/>
                  <a:pt x="875109" y="2145029"/>
                </a:cubicBezTo>
                <a:cubicBezTo>
                  <a:pt x="1115020" y="2004083"/>
                  <a:pt x="1132138" y="1866804"/>
                  <a:pt x="1439468" y="1522587"/>
                </a:cubicBezTo>
                <a:cubicBezTo>
                  <a:pt x="1922168" y="519293"/>
                  <a:pt x="2582863" y="183056"/>
                  <a:pt x="2708672" y="0"/>
                </a:cubicBezTo>
              </a:path>
            </a:pathLst>
          </a:cu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TextBox 37"/>
          <p:cNvSpPr txBox="1"/>
          <p:nvPr/>
        </p:nvSpPr>
        <p:spPr>
          <a:xfrm>
            <a:off x="6810376" y="5848350"/>
            <a:ext cx="409575" cy="369332"/>
          </a:xfrm>
          <a:prstGeom prst="rect">
            <a:avLst/>
          </a:prstGeom>
          <a:noFill/>
        </p:spPr>
        <p:txBody>
          <a:bodyPr wrap="square" rtlCol="0">
            <a:spAutoFit/>
          </a:bodyPr>
          <a:lstStyle/>
          <a:p>
            <a:r>
              <a:rPr lang="en-US" dirty="0"/>
              <a:t>1</a:t>
            </a:r>
          </a:p>
        </p:txBody>
      </p:sp>
      <p:sp>
        <p:nvSpPr>
          <p:cNvPr id="39" name="TextBox 38"/>
          <p:cNvSpPr txBox="1"/>
          <p:nvPr/>
        </p:nvSpPr>
        <p:spPr>
          <a:xfrm>
            <a:off x="9620250" y="5829300"/>
            <a:ext cx="323850" cy="369332"/>
          </a:xfrm>
          <a:prstGeom prst="rect">
            <a:avLst/>
          </a:prstGeom>
          <a:noFill/>
        </p:spPr>
        <p:txBody>
          <a:bodyPr wrap="square" rtlCol="0">
            <a:spAutoFit/>
          </a:bodyPr>
          <a:lstStyle/>
          <a:p>
            <a:r>
              <a:rPr lang="en-US" dirty="0"/>
              <a:t>0</a:t>
            </a:r>
          </a:p>
        </p:txBody>
      </p:sp>
      <p:sp>
        <p:nvSpPr>
          <p:cNvPr id="40" name="TextBox 39"/>
          <p:cNvSpPr txBox="1"/>
          <p:nvPr/>
        </p:nvSpPr>
        <p:spPr>
          <a:xfrm>
            <a:off x="7191375" y="5848350"/>
            <a:ext cx="2638425" cy="369332"/>
          </a:xfrm>
          <a:prstGeom prst="rect">
            <a:avLst/>
          </a:prstGeom>
          <a:noFill/>
        </p:spPr>
        <p:txBody>
          <a:bodyPr wrap="square" rtlCol="0">
            <a:spAutoFit/>
          </a:bodyPr>
          <a:lstStyle/>
          <a:p>
            <a:r>
              <a:rPr lang="en-US" dirty="0"/>
              <a:t>Exceedance probability</a:t>
            </a:r>
          </a:p>
        </p:txBody>
      </p:sp>
      <p:sp>
        <p:nvSpPr>
          <p:cNvPr id="44" name="Freeform 43"/>
          <p:cNvSpPr/>
          <p:nvPr/>
        </p:nvSpPr>
        <p:spPr>
          <a:xfrm>
            <a:off x="6977611" y="4275347"/>
            <a:ext cx="2476499" cy="1414679"/>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 name="connsiteX0" fmla="*/ 0 w 2708672"/>
              <a:gd name="connsiteY0" fmla="*/ 2288537 h 2288537"/>
              <a:gd name="connsiteX1" fmla="*/ 1022747 w 2708672"/>
              <a:gd name="connsiteY1" fmla="*/ 1123950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39468 w 2708672"/>
              <a:gd name="connsiteY1" fmla="*/ 1442860 h 2288537"/>
              <a:gd name="connsiteX2" fmla="*/ 2708672 w 2708672"/>
              <a:gd name="connsiteY2" fmla="*/ 0 h 2288537"/>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875109 w 2708672"/>
              <a:gd name="connsiteY1" fmla="*/ 2145029 h 2368264"/>
              <a:gd name="connsiteX2" fmla="*/ 1439468 w 2708672"/>
              <a:gd name="connsiteY2" fmla="*/ 1522587 h 2368264"/>
              <a:gd name="connsiteX3" fmla="*/ 2708672 w 2708672"/>
              <a:gd name="connsiteY3" fmla="*/ 0 h 2368264"/>
              <a:gd name="connsiteX0" fmla="*/ 0 w 2708672"/>
              <a:gd name="connsiteY0" fmla="*/ 2368264 h 2368264"/>
              <a:gd name="connsiteX1" fmla="*/ 875109 w 2708672"/>
              <a:gd name="connsiteY1" fmla="*/ 2145029 h 2368264"/>
              <a:gd name="connsiteX2" fmla="*/ 1991621 w 2708672"/>
              <a:gd name="connsiteY2" fmla="*/ 1666096 h 2368264"/>
              <a:gd name="connsiteX3" fmla="*/ 2708672 w 2708672"/>
              <a:gd name="connsiteY3" fmla="*/ 0 h 2368264"/>
              <a:gd name="connsiteX0" fmla="*/ 0 w 2708672"/>
              <a:gd name="connsiteY0" fmla="*/ 2368264 h 2368264"/>
              <a:gd name="connsiteX1" fmla="*/ 1010543 w 2708672"/>
              <a:gd name="connsiteY1" fmla="*/ 2160975 h 2368264"/>
              <a:gd name="connsiteX2" fmla="*/ 1991621 w 2708672"/>
              <a:gd name="connsiteY2" fmla="*/ 1666096 h 2368264"/>
              <a:gd name="connsiteX3" fmla="*/ 2708672 w 2708672"/>
              <a:gd name="connsiteY3" fmla="*/ 0 h 2368264"/>
            </a:gdLst>
            <a:ahLst/>
            <a:cxnLst>
              <a:cxn ang="0">
                <a:pos x="connsiteX0" y="connsiteY0"/>
              </a:cxn>
              <a:cxn ang="0">
                <a:pos x="connsiteX1" y="connsiteY1"/>
              </a:cxn>
              <a:cxn ang="0">
                <a:pos x="connsiteX2" y="connsiteY2"/>
              </a:cxn>
              <a:cxn ang="0">
                <a:pos x="connsiteX3" y="connsiteY3"/>
              </a:cxn>
            </a:cxnLst>
            <a:rect l="l" t="t" r="r" b="b"/>
            <a:pathLst>
              <a:path w="2708672" h="2368264">
                <a:moveTo>
                  <a:pt x="0" y="2368264"/>
                </a:moveTo>
                <a:cubicBezTo>
                  <a:pt x="144115" y="2317770"/>
                  <a:pt x="678606" y="2278003"/>
                  <a:pt x="1010543" y="2160975"/>
                </a:cubicBezTo>
                <a:cubicBezTo>
                  <a:pt x="1342480" y="2043947"/>
                  <a:pt x="1684291" y="2010313"/>
                  <a:pt x="1991621" y="1666096"/>
                </a:cubicBezTo>
                <a:cubicBezTo>
                  <a:pt x="2474321" y="662802"/>
                  <a:pt x="2582863" y="183056"/>
                  <a:pt x="2708672" y="0"/>
                </a:cubicBezTo>
              </a:path>
            </a:pathLst>
          </a:custGeom>
          <a:ln w="158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7378914" y="1480066"/>
            <a:ext cx="2457449" cy="1581150"/>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Lst>
            <a:ahLst/>
            <a:cxnLst>
              <a:cxn ang="0">
                <a:pos x="connsiteX0" y="connsiteY0"/>
              </a:cxn>
              <a:cxn ang="0">
                <a:pos x="connsiteX1" y="connsiteY1"/>
              </a:cxn>
              <a:cxn ang="0">
                <a:pos x="connsiteX2" y="connsiteY2"/>
              </a:cxn>
            </a:cxnLst>
            <a:rect l="l" t="t" r="r" b="b"/>
            <a:pathLst>
              <a:path w="2667000" h="1714500">
                <a:moveTo>
                  <a:pt x="0" y="1714500"/>
                </a:moveTo>
                <a:cubicBezTo>
                  <a:pt x="934244" y="1233487"/>
                  <a:pt x="536575" y="1409700"/>
                  <a:pt x="981075" y="1123950"/>
                </a:cubicBezTo>
                <a:cubicBezTo>
                  <a:pt x="1425575" y="838200"/>
                  <a:pt x="2499519" y="71437"/>
                  <a:pt x="2667000" y="0"/>
                </a:cubicBezTo>
              </a:path>
            </a:pathLst>
          </a:custGeom>
          <a:ln w="158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3152775" y="1833238"/>
            <a:ext cx="2200276" cy="1519562"/>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 name="connsiteX0" fmla="*/ 0 w 2667000"/>
              <a:gd name="connsiteY0" fmla="*/ 1714500 h 1714500"/>
              <a:gd name="connsiteX1" fmla="*/ 1339865 w 2667000"/>
              <a:gd name="connsiteY1" fmla="*/ 660354 h 1714500"/>
              <a:gd name="connsiteX2" fmla="*/ 2667000 w 2667000"/>
              <a:gd name="connsiteY2" fmla="*/ 0 h 1714500"/>
              <a:gd name="connsiteX0" fmla="*/ 0 w 2571323"/>
              <a:gd name="connsiteY0" fmla="*/ 2080497 h 2080497"/>
              <a:gd name="connsiteX1" fmla="*/ 1244188 w 2571323"/>
              <a:gd name="connsiteY1" fmla="*/ 660354 h 2080497"/>
              <a:gd name="connsiteX2" fmla="*/ 2571323 w 2571323"/>
              <a:gd name="connsiteY2" fmla="*/ 0 h 2080497"/>
              <a:gd name="connsiteX0" fmla="*/ 0 w 2571323"/>
              <a:gd name="connsiteY0" fmla="*/ 2080497 h 2080497"/>
              <a:gd name="connsiteX1" fmla="*/ 1244188 w 2571323"/>
              <a:gd name="connsiteY1" fmla="*/ 660354 h 2080497"/>
              <a:gd name="connsiteX2" fmla="*/ 2571323 w 2571323"/>
              <a:gd name="connsiteY2" fmla="*/ 0 h 2080497"/>
              <a:gd name="connsiteX0" fmla="*/ 0 w 2499565"/>
              <a:gd name="connsiteY0" fmla="*/ 2092697 h 2092697"/>
              <a:gd name="connsiteX1" fmla="*/ 1172430 w 2499565"/>
              <a:gd name="connsiteY1" fmla="*/ 660354 h 2092697"/>
              <a:gd name="connsiteX2" fmla="*/ 2499565 w 2499565"/>
              <a:gd name="connsiteY2" fmla="*/ 0 h 2092697"/>
              <a:gd name="connsiteX0" fmla="*/ 0 w 2774637"/>
              <a:gd name="connsiteY0" fmla="*/ 2019498 h 2019498"/>
              <a:gd name="connsiteX1" fmla="*/ 1172430 w 2774637"/>
              <a:gd name="connsiteY1" fmla="*/ 587155 h 2019498"/>
              <a:gd name="connsiteX2" fmla="*/ 2774637 w 2774637"/>
              <a:gd name="connsiteY2" fmla="*/ 0 h 2019498"/>
              <a:gd name="connsiteX0" fmla="*/ 0 w 2774637"/>
              <a:gd name="connsiteY0" fmla="*/ 2019498 h 2019498"/>
              <a:gd name="connsiteX1" fmla="*/ 1124384 w 2774637"/>
              <a:gd name="connsiteY1" fmla="*/ 701083 h 2019498"/>
              <a:gd name="connsiteX2" fmla="*/ 2774637 w 2774637"/>
              <a:gd name="connsiteY2" fmla="*/ 0 h 2019498"/>
            </a:gdLst>
            <a:ahLst/>
            <a:cxnLst>
              <a:cxn ang="0">
                <a:pos x="connsiteX0" y="connsiteY0"/>
              </a:cxn>
              <a:cxn ang="0">
                <a:pos x="connsiteX1" y="connsiteY1"/>
              </a:cxn>
              <a:cxn ang="0">
                <a:pos x="connsiteX2" y="connsiteY2"/>
              </a:cxn>
            </a:cxnLst>
            <a:rect l="l" t="t" r="r" b="b"/>
            <a:pathLst>
              <a:path w="2774637" h="2019498">
                <a:moveTo>
                  <a:pt x="0" y="2019498"/>
                </a:moveTo>
                <a:cubicBezTo>
                  <a:pt x="575454" y="1221288"/>
                  <a:pt x="661945" y="1037666"/>
                  <a:pt x="1124384" y="701083"/>
                </a:cubicBezTo>
                <a:cubicBezTo>
                  <a:pt x="1586823" y="364500"/>
                  <a:pt x="2607156" y="71437"/>
                  <a:pt x="2774637" y="0"/>
                </a:cubicBezTo>
              </a:path>
            </a:pathLst>
          </a:custGeom>
          <a:ln w="158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3190877" y="4433671"/>
            <a:ext cx="2381249" cy="1308374"/>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 name="connsiteX0" fmla="*/ 0 w 2708672"/>
              <a:gd name="connsiteY0" fmla="*/ 2288537 h 2288537"/>
              <a:gd name="connsiteX1" fmla="*/ 1022747 w 2708672"/>
              <a:gd name="connsiteY1" fmla="*/ 1123950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39468 w 2708672"/>
              <a:gd name="connsiteY1" fmla="*/ 1442860 h 2288537"/>
              <a:gd name="connsiteX2" fmla="*/ 2708672 w 2708672"/>
              <a:gd name="connsiteY2" fmla="*/ 0 h 2288537"/>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875109 w 2708672"/>
              <a:gd name="connsiteY1" fmla="*/ 2145029 h 2368264"/>
              <a:gd name="connsiteX2" fmla="*/ 1439468 w 2708672"/>
              <a:gd name="connsiteY2" fmla="*/ 1522587 h 2368264"/>
              <a:gd name="connsiteX3" fmla="*/ 2708672 w 2708672"/>
              <a:gd name="connsiteY3" fmla="*/ 0 h 2368264"/>
              <a:gd name="connsiteX0" fmla="*/ 0 w 2708672"/>
              <a:gd name="connsiteY0" fmla="*/ 2368264 h 2368264"/>
              <a:gd name="connsiteX1" fmla="*/ 1000124 w 2708672"/>
              <a:gd name="connsiteY1" fmla="*/ 2033411 h 2368264"/>
              <a:gd name="connsiteX2" fmla="*/ 1439468 w 2708672"/>
              <a:gd name="connsiteY2" fmla="*/ 1522587 h 2368264"/>
              <a:gd name="connsiteX3" fmla="*/ 2708672 w 2708672"/>
              <a:gd name="connsiteY3" fmla="*/ 0 h 2368264"/>
              <a:gd name="connsiteX0" fmla="*/ 0 w 2708672"/>
              <a:gd name="connsiteY0" fmla="*/ 2368264 h 2429485"/>
              <a:gd name="connsiteX1" fmla="*/ 1000124 w 2708672"/>
              <a:gd name="connsiteY1" fmla="*/ 2033411 h 2429485"/>
              <a:gd name="connsiteX2" fmla="*/ 1439468 w 2708672"/>
              <a:gd name="connsiteY2" fmla="*/ 1522587 h 2429485"/>
              <a:gd name="connsiteX3" fmla="*/ 2708672 w 2708672"/>
              <a:gd name="connsiteY3" fmla="*/ 0 h 2429485"/>
              <a:gd name="connsiteX0" fmla="*/ 0 w 2708672"/>
              <a:gd name="connsiteY0" fmla="*/ 2368264 h 2429485"/>
              <a:gd name="connsiteX1" fmla="*/ 1000124 w 2708672"/>
              <a:gd name="connsiteY1" fmla="*/ 2033411 h 2429485"/>
              <a:gd name="connsiteX2" fmla="*/ 1439468 w 2708672"/>
              <a:gd name="connsiteY2" fmla="*/ 1522587 h 2429485"/>
              <a:gd name="connsiteX3" fmla="*/ 2708672 w 2708672"/>
              <a:gd name="connsiteY3" fmla="*/ 0 h 2429485"/>
              <a:gd name="connsiteX0" fmla="*/ 0 w 2708672"/>
              <a:gd name="connsiteY0" fmla="*/ 2368264 h 2429485"/>
              <a:gd name="connsiteX1" fmla="*/ 1000124 w 2708672"/>
              <a:gd name="connsiteY1" fmla="*/ 2033411 h 2429485"/>
              <a:gd name="connsiteX2" fmla="*/ 1439468 w 2708672"/>
              <a:gd name="connsiteY2" fmla="*/ 1522587 h 2429485"/>
              <a:gd name="connsiteX3" fmla="*/ 2708672 w 2708672"/>
              <a:gd name="connsiteY3" fmla="*/ 0 h 2429485"/>
              <a:gd name="connsiteX0" fmla="*/ 0 w 2708672"/>
              <a:gd name="connsiteY0" fmla="*/ 2368264 h 2429485"/>
              <a:gd name="connsiteX1" fmla="*/ 1000124 w 2708672"/>
              <a:gd name="connsiteY1" fmla="*/ 2033411 h 2429485"/>
              <a:gd name="connsiteX2" fmla="*/ 1439468 w 2708672"/>
              <a:gd name="connsiteY2" fmla="*/ 1522587 h 2429485"/>
              <a:gd name="connsiteX3" fmla="*/ 2708672 w 2708672"/>
              <a:gd name="connsiteY3" fmla="*/ 0 h 2429485"/>
              <a:gd name="connsiteX0" fmla="*/ 0 w 2552402"/>
              <a:gd name="connsiteY0" fmla="*/ 2160973 h 2222194"/>
              <a:gd name="connsiteX1" fmla="*/ 1000124 w 2552402"/>
              <a:gd name="connsiteY1" fmla="*/ 1826120 h 2222194"/>
              <a:gd name="connsiteX2" fmla="*/ 1439468 w 2552402"/>
              <a:gd name="connsiteY2" fmla="*/ 1315296 h 2222194"/>
              <a:gd name="connsiteX3" fmla="*/ 2552402 w 2552402"/>
              <a:gd name="connsiteY3" fmla="*/ 0 h 2222194"/>
              <a:gd name="connsiteX0" fmla="*/ 0 w 2552402"/>
              <a:gd name="connsiteY0" fmla="*/ 2160973 h 2222194"/>
              <a:gd name="connsiteX1" fmla="*/ 1000124 w 2552402"/>
              <a:gd name="connsiteY1" fmla="*/ 1826120 h 2222194"/>
              <a:gd name="connsiteX2" fmla="*/ 1439468 w 2552402"/>
              <a:gd name="connsiteY2" fmla="*/ 1315296 h 2222194"/>
              <a:gd name="connsiteX3" fmla="*/ 2552402 w 2552402"/>
              <a:gd name="connsiteY3" fmla="*/ 0 h 2222194"/>
              <a:gd name="connsiteX0" fmla="*/ 0 w 2604492"/>
              <a:gd name="connsiteY0" fmla="*/ 2129082 h 2190303"/>
              <a:gd name="connsiteX1" fmla="*/ 1000124 w 2604492"/>
              <a:gd name="connsiteY1" fmla="*/ 1794229 h 2190303"/>
              <a:gd name="connsiteX2" fmla="*/ 1439468 w 2604492"/>
              <a:gd name="connsiteY2" fmla="*/ 1283405 h 2190303"/>
              <a:gd name="connsiteX3" fmla="*/ 2604492 w 2604492"/>
              <a:gd name="connsiteY3" fmla="*/ 0 h 2190303"/>
            </a:gdLst>
            <a:ahLst/>
            <a:cxnLst>
              <a:cxn ang="0">
                <a:pos x="connsiteX0" y="connsiteY0"/>
              </a:cxn>
              <a:cxn ang="0">
                <a:pos x="connsiteX1" y="connsiteY1"/>
              </a:cxn>
              <a:cxn ang="0">
                <a:pos x="connsiteX2" y="connsiteY2"/>
              </a:cxn>
              <a:cxn ang="0">
                <a:pos x="connsiteX3" y="connsiteY3"/>
              </a:cxn>
            </a:cxnLst>
            <a:rect l="l" t="t" r="r" b="b"/>
            <a:pathLst>
              <a:path w="2604492" h="2190303">
                <a:moveTo>
                  <a:pt x="0" y="2129082"/>
                </a:moveTo>
                <a:cubicBezTo>
                  <a:pt x="144115" y="2078588"/>
                  <a:pt x="416420" y="2190303"/>
                  <a:pt x="1000124" y="1794229"/>
                </a:cubicBezTo>
                <a:cubicBezTo>
                  <a:pt x="1250453" y="1493828"/>
                  <a:pt x="1267572" y="1627623"/>
                  <a:pt x="1439468" y="1283405"/>
                </a:cubicBezTo>
                <a:cubicBezTo>
                  <a:pt x="1765898" y="774421"/>
                  <a:pt x="2249488" y="278728"/>
                  <a:pt x="2604492" y="0"/>
                </a:cubicBezTo>
              </a:path>
            </a:pathLst>
          </a:custGeom>
          <a:ln w="158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TextBox 47"/>
          <p:cNvSpPr txBox="1"/>
          <p:nvPr/>
        </p:nvSpPr>
        <p:spPr>
          <a:xfrm>
            <a:off x="2933700" y="5819775"/>
            <a:ext cx="2638425" cy="369332"/>
          </a:xfrm>
          <a:prstGeom prst="rect">
            <a:avLst/>
          </a:prstGeom>
          <a:noFill/>
        </p:spPr>
        <p:txBody>
          <a:bodyPr wrap="square" rtlCol="0">
            <a:spAutoFit/>
          </a:bodyPr>
          <a:lstStyle/>
          <a:p>
            <a:r>
              <a:rPr lang="en-US" dirty="0"/>
              <a:t>stage</a:t>
            </a:r>
          </a:p>
        </p:txBody>
      </p:sp>
      <p:sp>
        <p:nvSpPr>
          <p:cNvPr id="49" name="TextBox 48"/>
          <p:cNvSpPr txBox="1"/>
          <p:nvPr/>
        </p:nvSpPr>
        <p:spPr>
          <a:xfrm>
            <a:off x="2762250" y="3552825"/>
            <a:ext cx="2638425" cy="369332"/>
          </a:xfrm>
          <a:prstGeom prst="rect">
            <a:avLst/>
          </a:prstGeom>
          <a:noFill/>
        </p:spPr>
        <p:txBody>
          <a:bodyPr wrap="square" rtlCol="0">
            <a:spAutoFit/>
          </a:bodyPr>
          <a:lstStyle/>
          <a:p>
            <a:r>
              <a:rPr lang="en-US" dirty="0"/>
              <a:t>stage</a:t>
            </a:r>
          </a:p>
        </p:txBody>
      </p:sp>
      <p:sp>
        <p:nvSpPr>
          <p:cNvPr id="50" name="TextBox 49"/>
          <p:cNvSpPr txBox="1"/>
          <p:nvPr/>
        </p:nvSpPr>
        <p:spPr>
          <a:xfrm>
            <a:off x="1577274" y="3670505"/>
            <a:ext cx="2638425" cy="369332"/>
          </a:xfrm>
          <a:prstGeom prst="rect">
            <a:avLst/>
          </a:prstGeom>
          <a:noFill/>
        </p:spPr>
        <p:txBody>
          <a:bodyPr wrap="square" rtlCol="0">
            <a:spAutoFit/>
          </a:bodyPr>
          <a:lstStyle/>
          <a:p>
            <a:r>
              <a:rPr lang="en-US" dirty="0"/>
              <a:t>Damage</a:t>
            </a:r>
          </a:p>
        </p:txBody>
      </p:sp>
      <p:sp>
        <p:nvSpPr>
          <p:cNvPr id="51" name="TextBox 50"/>
          <p:cNvSpPr txBox="1"/>
          <p:nvPr/>
        </p:nvSpPr>
        <p:spPr>
          <a:xfrm>
            <a:off x="5668486" y="3561873"/>
            <a:ext cx="2638425" cy="369332"/>
          </a:xfrm>
          <a:prstGeom prst="rect">
            <a:avLst/>
          </a:prstGeom>
          <a:noFill/>
        </p:spPr>
        <p:txBody>
          <a:bodyPr wrap="square" rtlCol="0">
            <a:spAutoFit/>
          </a:bodyPr>
          <a:lstStyle/>
          <a:p>
            <a:r>
              <a:rPr lang="en-US" dirty="0"/>
              <a:t>Damage</a:t>
            </a:r>
          </a:p>
        </p:txBody>
      </p:sp>
      <p:sp>
        <p:nvSpPr>
          <p:cNvPr id="52" name="TextBox 51"/>
          <p:cNvSpPr txBox="1"/>
          <p:nvPr/>
        </p:nvSpPr>
        <p:spPr>
          <a:xfrm>
            <a:off x="1885951" y="1200150"/>
            <a:ext cx="2638425" cy="369332"/>
          </a:xfrm>
          <a:prstGeom prst="rect">
            <a:avLst/>
          </a:prstGeom>
          <a:noFill/>
        </p:spPr>
        <p:txBody>
          <a:bodyPr wrap="square" rtlCol="0">
            <a:spAutoFit/>
          </a:bodyPr>
          <a:lstStyle/>
          <a:p>
            <a:r>
              <a:rPr lang="en-US" dirty="0"/>
              <a:t>Flow</a:t>
            </a:r>
          </a:p>
        </p:txBody>
      </p:sp>
      <p:sp>
        <p:nvSpPr>
          <p:cNvPr id="53" name="TextBox 52"/>
          <p:cNvSpPr txBox="1"/>
          <p:nvPr/>
        </p:nvSpPr>
        <p:spPr>
          <a:xfrm>
            <a:off x="5991226" y="1314450"/>
            <a:ext cx="2638425" cy="369332"/>
          </a:xfrm>
          <a:prstGeom prst="rect">
            <a:avLst/>
          </a:prstGeom>
          <a:noFill/>
        </p:spPr>
        <p:txBody>
          <a:bodyPr wrap="square" rtlCol="0">
            <a:spAutoFit/>
          </a:bodyPr>
          <a:lstStyle/>
          <a:p>
            <a:r>
              <a:rPr lang="en-US" dirty="0"/>
              <a:t>Flow</a:t>
            </a:r>
          </a:p>
        </p:txBody>
      </p:sp>
      <p:sp>
        <p:nvSpPr>
          <p:cNvPr id="55" name="TextBox 54"/>
          <p:cNvSpPr txBox="1"/>
          <p:nvPr/>
        </p:nvSpPr>
        <p:spPr>
          <a:xfrm>
            <a:off x="8178406" y="5383211"/>
            <a:ext cx="2638425" cy="369332"/>
          </a:xfrm>
          <a:prstGeom prst="rect">
            <a:avLst/>
          </a:prstGeom>
          <a:noFill/>
        </p:spPr>
        <p:txBody>
          <a:bodyPr wrap="square" rtlCol="0">
            <a:spAutoFit/>
          </a:bodyPr>
          <a:lstStyle/>
          <a:p>
            <a:r>
              <a:rPr lang="en-US" dirty="0"/>
              <a:t>Integrate!</a:t>
            </a:r>
          </a:p>
        </p:txBody>
      </p:sp>
      <p:sp>
        <p:nvSpPr>
          <p:cNvPr id="56" name="Freeform 55"/>
          <p:cNvSpPr/>
          <p:nvPr/>
        </p:nvSpPr>
        <p:spPr>
          <a:xfrm>
            <a:off x="7039523" y="4258190"/>
            <a:ext cx="2486025" cy="1504950"/>
          </a:xfrm>
          <a:custGeom>
            <a:avLst/>
            <a:gdLst>
              <a:gd name="connsiteX0" fmla="*/ 19050 w 2486025"/>
              <a:gd name="connsiteY0" fmla="*/ 1400175 h 1504950"/>
              <a:gd name="connsiteX1" fmla="*/ 0 w 2486025"/>
              <a:gd name="connsiteY1" fmla="*/ 1504950 h 1504950"/>
              <a:gd name="connsiteX2" fmla="*/ 2486025 w 2486025"/>
              <a:gd name="connsiteY2" fmla="*/ 1504950 h 1504950"/>
              <a:gd name="connsiteX3" fmla="*/ 2486025 w 2486025"/>
              <a:gd name="connsiteY3" fmla="*/ 9525 h 1504950"/>
              <a:gd name="connsiteX4" fmla="*/ 2428875 w 2486025"/>
              <a:gd name="connsiteY4" fmla="*/ 0 h 1504950"/>
              <a:gd name="connsiteX5" fmla="*/ 2009775 w 2486025"/>
              <a:gd name="connsiteY5" fmla="*/ 657225 h 1504950"/>
              <a:gd name="connsiteX6" fmla="*/ 1762125 w 2486025"/>
              <a:gd name="connsiteY6" fmla="*/ 1009650 h 1504950"/>
              <a:gd name="connsiteX7" fmla="*/ 1409700 w 2486025"/>
              <a:gd name="connsiteY7" fmla="*/ 1171575 h 1504950"/>
              <a:gd name="connsiteX8" fmla="*/ 885825 w 2486025"/>
              <a:gd name="connsiteY8" fmla="*/ 1285875 h 1504950"/>
              <a:gd name="connsiteX9" fmla="*/ 19050 w 2486025"/>
              <a:gd name="connsiteY9" fmla="*/ 1400175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86025" h="1504950">
                <a:moveTo>
                  <a:pt x="19050" y="1400175"/>
                </a:moveTo>
                <a:lnTo>
                  <a:pt x="0" y="1504950"/>
                </a:lnTo>
                <a:lnTo>
                  <a:pt x="2486025" y="1504950"/>
                </a:lnTo>
                <a:lnTo>
                  <a:pt x="2486025" y="9525"/>
                </a:lnTo>
                <a:lnTo>
                  <a:pt x="2428875" y="0"/>
                </a:lnTo>
                <a:lnTo>
                  <a:pt x="2009775" y="657225"/>
                </a:lnTo>
                <a:lnTo>
                  <a:pt x="1762125" y="1009650"/>
                </a:lnTo>
                <a:lnTo>
                  <a:pt x="1409700" y="1171575"/>
                </a:lnTo>
                <a:lnTo>
                  <a:pt x="885825" y="1285875"/>
                </a:lnTo>
                <a:lnTo>
                  <a:pt x="19050" y="1400175"/>
                </a:lnTo>
                <a:close/>
              </a:path>
            </a:pathLst>
          </a:custGeom>
          <a:solidFill>
            <a:srgbClr val="FF0000">
              <a:alpha val="4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DFC3136A-B824-471F-9FED-463CFF4A3C14}"/>
              </a:ext>
            </a:extLst>
          </p:cNvPr>
          <p:cNvCxnSpPr>
            <a:cxnSpLocks/>
          </p:cNvCxnSpPr>
          <p:nvPr/>
        </p:nvCxnSpPr>
        <p:spPr>
          <a:xfrm flipH="1">
            <a:off x="5058032" y="1919416"/>
            <a:ext cx="4118919" cy="0"/>
          </a:xfrm>
          <a:prstGeom prst="line">
            <a:avLst/>
          </a:prstGeom>
          <a:ln w="1270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1" name="Straight Connector 40">
            <a:extLst>
              <a:ext uri="{FF2B5EF4-FFF2-40B4-BE49-F238E27FC236}">
                <a16:creationId xmlns:a16="http://schemas.microsoft.com/office/drawing/2014/main" id="{3F1D3A46-3931-43B8-8C20-5B5B11368C0F}"/>
              </a:ext>
            </a:extLst>
          </p:cNvPr>
          <p:cNvCxnSpPr>
            <a:cxnSpLocks/>
          </p:cNvCxnSpPr>
          <p:nvPr/>
        </p:nvCxnSpPr>
        <p:spPr>
          <a:xfrm flipV="1">
            <a:off x="5058032" y="1919416"/>
            <a:ext cx="0" cy="2825579"/>
          </a:xfrm>
          <a:prstGeom prst="line">
            <a:avLst/>
          </a:prstGeom>
          <a:ln w="1270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54" name="Straight Connector 53">
            <a:extLst>
              <a:ext uri="{FF2B5EF4-FFF2-40B4-BE49-F238E27FC236}">
                <a16:creationId xmlns:a16="http://schemas.microsoft.com/office/drawing/2014/main" id="{2333CE30-B095-4458-A378-7EA3DC7749D8}"/>
              </a:ext>
            </a:extLst>
          </p:cNvPr>
          <p:cNvCxnSpPr>
            <a:cxnSpLocks/>
          </p:cNvCxnSpPr>
          <p:nvPr/>
        </p:nvCxnSpPr>
        <p:spPr>
          <a:xfrm flipH="1" flipV="1">
            <a:off x="5058032" y="4732638"/>
            <a:ext cx="4044779" cy="43186"/>
          </a:xfrm>
          <a:prstGeom prst="line">
            <a:avLst/>
          </a:prstGeom>
          <a:ln w="1270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55" grpId="0"/>
      <p:bldP spid="5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4D620-566D-497E-A6F5-A6F5D2C19652}"/>
              </a:ext>
            </a:extLst>
          </p:cNvPr>
          <p:cNvSpPr>
            <a:spLocks noGrp="1"/>
          </p:cNvSpPr>
          <p:nvPr>
            <p:ph type="title"/>
          </p:nvPr>
        </p:nvSpPr>
        <p:spPr/>
        <p:txBody>
          <a:bodyPr/>
          <a:lstStyle/>
          <a:p>
            <a:r>
              <a:rPr lang="en-US" dirty="0"/>
              <a:t>Curve composition	</a:t>
            </a:r>
          </a:p>
        </p:txBody>
      </p:sp>
      <p:sp>
        <p:nvSpPr>
          <p:cNvPr id="5" name="TextBox 4">
            <a:extLst>
              <a:ext uri="{FF2B5EF4-FFF2-40B4-BE49-F238E27FC236}">
                <a16:creationId xmlns:a16="http://schemas.microsoft.com/office/drawing/2014/main" id="{84D9A3B8-36D7-499A-BBC8-D64082447534}"/>
              </a:ext>
            </a:extLst>
          </p:cNvPr>
          <p:cNvSpPr txBox="1"/>
          <p:nvPr/>
        </p:nvSpPr>
        <p:spPr>
          <a:xfrm>
            <a:off x="266700" y="2136338"/>
            <a:ext cx="11658600" cy="2585323"/>
          </a:xfrm>
          <a:prstGeom prst="rect">
            <a:avLst/>
          </a:prstGeom>
          <a:noFill/>
        </p:spPr>
        <p:txBody>
          <a:bodyPr wrap="square" rtlCol="0">
            <a:spAutoFit/>
          </a:bodyPr>
          <a:lstStyle/>
          <a:p>
            <a:r>
              <a:rPr lang="en-US" sz="5400" i="1" dirty="0"/>
              <a:t>y = f(x)</a:t>
            </a:r>
          </a:p>
          <a:p>
            <a:r>
              <a:rPr lang="en-US" sz="5400" i="1" dirty="0"/>
              <a:t>x = g(z)</a:t>
            </a:r>
          </a:p>
          <a:p>
            <a:r>
              <a:rPr lang="en-US" sz="5400" i="1" dirty="0"/>
              <a:t>y = f(g(z)) = h(z) </a:t>
            </a:r>
          </a:p>
        </p:txBody>
      </p:sp>
    </p:spTree>
    <p:extLst>
      <p:ext uri="{BB962C8B-B14F-4D97-AF65-F5344CB8AC3E}">
        <p14:creationId xmlns:p14="http://schemas.microsoft.com/office/powerpoint/2010/main" val="2462349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4D620-566D-497E-A6F5-A6F5D2C19652}"/>
              </a:ext>
            </a:extLst>
          </p:cNvPr>
          <p:cNvSpPr>
            <a:spLocks noGrp="1"/>
          </p:cNvSpPr>
          <p:nvPr>
            <p:ph type="title"/>
          </p:nvPr>
        </p:nvSpPr>
        <p:spPr/>
        <p:txBody>
          <a:bodyPr/>
          <a:lstStyle/>
          <a:p>
            <a:r>
              <a:rPr lang="en-US" dirty="0"/>
              <a:t>Curve composition	</a:t>
            </a:r>
          </a:p>
        </p:txBody>
      </p:sp>
      <p:sp>
        <p:nvSpPr>
          <p:cNvPr id="5" name="TextBox 4">
            <a:extLst>
              <a:ext uri="{FF2B5EF4-FFF2-40B4-BE49-F238E27FC236}">
                <a16:creationId xmlns:a16="http://schemas.microsoft.com/office/drawing/2014/main" id="{84D9A3B8-36D7-499A-BBC8-D64082447534}"/>
              </a:ext>
            </a:extLst>
          </p:cNvPr>
          <p:cNvSpPr txBox="1"/>
          <p:nvPr/>
        </p:nvSpPr>
        <p:spPr>
          <a:xfrm>
            <a:off x="197489" y="2857500"/>
            <a:ext cx="11925300" cy="923330"/>
          </a:xfrm>
          <a:prstGeom prst="rect">
            <a:avLst/>
          </a:prstGeom>
          <a:noFill/>
        </p:spPr>
        <p:txBody>
          <a:bodyPr wrap="square" rtlCol="0">
            <a:spAutoFit/>
          </a:bodyPr>
          <a:lstStyle/>
          <a:p>
            <a:r>
              <a:rPr lang="en-US" sz="5400" dirty="0"/>
              <a:t>stage</a:t>
            </a:r>
            <a:r>
              <a:rPr lang="en-US" sz="5400" i="1" dirty="0"/>
              <a:t> = f(g(</a:t>
            </a:r>
            <a:r>
              <a:rPr lang="en-US" sz="5400" dirty="0"/>
              <a:t>frequency</a:t>
            </a:r>
            <a:r>
              <a:rPr lang="en-US" sz="5400" i="1" dirty="0"/>
              <a:t>)) = h(</a:t>
            </a:r>
            <a:r>
              <a:rPr lang="en-US" sz="5400" dirty="0"/>
              <a:t>frequency</a:t>
            </a:r>
            <a:r>
              <a:rPr lang="en-US" sz="5400" i="1" dirty="0"/>
              <a:t>) </a:t>
            </a:r>
          </a:p>
        </p:txBody>
      </p:sp>
      <p:graphicFrame>
        <p:nvGraphicFramePr>
          <p:cNvPr id="4" name="Table 4">
            <a:extLst>
              <a:ext uri="{FF2B5EF4-FFF2-40B4-BE49-F238E27FC236}">
                <a16:creationId xmlns:a16="http://schemas.microsoft.com/office/drawing/2014/main" id="{B23E64DE-A3F1-48AC-B0C0-1653D2F4555E}"/>
              </a:ext>
            </a:extLst>
          </p:cNvPr>
          <p:cNvGraphicFramePr>
            <a:graphicFrameLocks/>
          </p:cNvGraphicFramePr>
          <p:nvPr>
            <p:extLst>
              <p:ext uri="{D42A27DB-BD31-4B8C-83A1-F6EECF244321}">
                <p14:modId xmlns:p14="http://schemas.microsoft.com/office/powerpoint/2010/main" val="2896770510"/>
              </p:ext>
            </p:extLst>
          </p:nvPr>
        </p:nvGraphicFramePr>
        <p:xfrm>
          <a:off x="266700" y="1028700"/>
          <a:ext cx="11658600" cy="1828800"/>
        </p:xfrm>
        <a:graphic>
          <a:graphicData uri="http://schemas.openxmlformats.org/drawingml/2006/table">
            <a:tbl>
              <a:tblPr firstRow="1" bandRow="1">
                <a:tableStyleId>{5C22544A-7EE6-4342-B048-85BDC9FD1C3A}</a:tableStyleId>
              </a:tblPr>
              <a:tblGrid>
                <a:gridCol w="5829300">
                  <a:extLst>
                    <a:ext uri="{9D8B030D-6E8A-4147-A177-3AD203B41FA5}">
                      <a16:colId xmlns:a16="http://schemas.microsoft.com/office/drawing/2014/main" val="1367343926"/>
                    </a:ext>
                  </a:extLst>
                </a:gridCol>
                <a:gridCol w="5829300">
                  <a:extLst>
                    <a:ext uri="{9D8B030D-6E8A-4147-A177-3AD203B41FA5}">
                      <a16:colId xmlns:a16="http://schemas.microsoft.com/office/drawing/2014/main" val="1928028731"/>
                    </a:ext>
                  </a:extLst>
                </a:gridCol>
              </a:tblGrid>
              <a:tr h="370840">
                <a:tc>
                  <a:txBody>
                    <a:bodyPr/>
                    <a:lstStyle/>
                    <a:p>
                      <a:r>
                        <a:rPr lang="en-US" sz="2400" dirty="0">
                          <a:solidFill>
                            <a:schemeClr val="tx2"/>
                          </a:solidFill>
                        </a:rPr>
                        <a:t>Flow-frequency function</a:t>
                      </a:r>
                    </a:p>
                  </a:txBody>
                  <a:tcPr/>
                </a:tc>
                <a:tc>
                  <a:txBody>
                    <a:bodyPr/>
                    <a:lstStyle/>
                    <a:p>
                      <a:r>
                        <a:rPr lang="en-US" sz="2400" dirty="0">
                          <a:solidFill>
                            <a:schemeClr val="tx2"/>
                          </a:solidFill>
                        </a:rPr>
                        <a:t>Stage-flow function</a:t>
                      </a:r>
                      <a:endParaRPr lang="en-US" sz="2400" dirty="0"/>
                    </a:p>
                  </a:txBody>
                  <a:tcPr/>
                </a:tc>
                <a:extLst>
                  <a:ext uri="{0D108BD9-81ED-4DB2-BD59-A6C34878D82A}">
                    <a16:rowId xmlns:a16="http://schemas.microsoft.com/office/drawing/2014/main" val="1849795609"/>
                  </a:ext>
                </a:extLst>
              </a:tr>
              <a:tr h="370840">
                <a:tc>
                  <a:txBody>
                    <a:bodyPr/>
                    <a:lstStyle/>
                    <a:p>
                      <a:r>
                        <a:rPr lang="en-US" sz="2400" i="1" dirty="0"/>
                        <a:t>z := </a:t>
                      </a:r>
                      <a:r>
                        <a:rPr lang="en-US" sz="2400" i="0" dirty="0"/>
                        <a:t>frequency</a:t>
                      </a:r>
                      <a:r>
                        <a:rPr lang="en-US" sz="2400" i="1" dirty="0"/>
                        <a:t> </a:t>
                      </a:r>
                    </a:p>
                  </a:txBody>
                  <a:tcPr/>
                </a:tc>
                <a:tc>
                  <a:txBody>
                    <a:bodyPr/>
                    <a:lstStyle/>
                    <a:p>
                      <a:r>
                        <a:rPr lang="en-US" sz="2400" i="1" dirty="0"/>
                        <a:t>x := </a:t>
                      </a:r>
                      <a:r>
                        <a:rPr lang="en-US" sz="2400" i="0" dirty="0"/>
                        <a:t>flow</a:t>
                      </a:r>
                    </a:p>
                  </a:txBody>
                  <a:tcPr/>
                </a:tc>
                <a:extLst>
                  <a:ext uri="{0D108BD9-81ED-4DB2-BD59-A6C34878D82A}">
                    <a16:rowId xmlns:a16="http://schemas.microsoft.com/office/drawing/2014/main" val="3273452010"/>
                  </a:ext>
                </a:extLst>
              </a:tr>
              <a:tr h="370840">
                <a:tc>
                  <a:txBody>
                    <a:bodyPr/>
                    <a:lstStyle/>
                    <a:p>
                      <a:r>
                        <a:rPr lang="en-US" sz="2400" i="1" dirty="0"/>
                        <a:t>x := </a:t>
                      </a:r>
                      <a:r>
                        <a:rPr lang="en-US" sz="2400" i="0" dirty="0"/>
                        <a:t>flow</a:t>
                      </a:r>
                    </a:p>
                  </a:txBody>
                  <a:tcPr/>
                </a:tc>
                <a:tc>
                  <a:txBody>
                    <a:bodyPr/>
                    <a:lstStyle/>
                    <a:p>
                      <a:r>
                        <a:rPr lang="en-US" sz="2400" i="1" dirty="0"/>
                        <a:t>y := </a:t>
                      </a:r>
                      <a:r>
                        <a:rPr lang="en-US" sz="2400" i="0" dirty="0"/>
                        <a:t>stage</a:t>
                      </a:r>
                    </a:p>
                  </a:txBody>
                  <a:tcPr/>
                </a:tc>
                <a:extLst>
                  <a:ext uri="{0D108BD9-81ED-4DB2-BD59-A6C34878D82A}">
                    <a16:rowId xmlns:a16="http://schemas.microsoft.com/office/drawing/2014/main" val="3061424774"/>
                  </a:ext>
                </a:extLst>
              </a:tr>
              <a:tr h="370840">
                <a:tc>
                  <a:txBody>
                    <a:bodyPr/>
                    <a:lstStyle/>
                    <a:p>
                      <a:r>
                        <a:rPr lang="en-US" sz="2400" i="0" dirty="0"/>
                        <a:t>flow</a:t>
                      </a:r>
                      <a:r>
                        <a:rPr lang="en-US" sz="2400" i="1" dirty="0"/>
                        <a:t> = g(</a:t>
                      </a:r>
                      <a:r>
                        <a:rPr lang="en-US" sz="2400" i="0" dirty="0"/>
                        <a:t>frequency</a:t>
                      </a:r>
                      <a:r>
                        <a:rPr lang="en-US" sz="2400" i="1" dirty="0"/>
                        <a:t>) </a:t>
                      </a:r>
                    </a:p>
                  </a:txBody>
                  <a:tcPr/>
                </a:tc>
                <a:tc>
                  <a:txBody>
                    <a:bodyPr/>
                    <a:lstStyle/>
                    <a:p>
                      <a:r>
                        <a:rPr lang="en-US" sz="2400" i="0" dirty="0"/>
                        <a:t>stage</a:t>
                      </a:r>
                      <a:r>
                        <a:rPr lang="en-US" sz="2400" i="1" dirty="0"/>
                        <a:t> = f(</a:t>
                      </a:r>
                      <a:r>
                        <a:rPr lang="en-US" sz="2400" i="0" dirty="0"/>
                        <a:t>flow</a:t>
                      </a:r>
                      <a:r>
                        <a:rPr lang="en-US" sz="2400" i="1" dirty="0"/>
                        <a:t>)</a:t>
                      </a:r>
                    </a:p>
                  </a:txBody>
                  <a:tcPr/>
                </a:tc>
                <a:extLst>
                  <a:ext uri="{0D108BD9-81ED-4DB2-BD59-A6C34878D82A}">
                    <a16:rowId xmlns:a16="http://schemas.microsoft.com/office/drawing/2014/main" val="660523638"/>
                  </a:ext>
                </a:extLst>
              </a:tr>
            </a:tbl>
          </a:graphicData>
        </a:graphic>
      </p:graphicFrame>
    </p:spTree>
    <p:extLst>
      <p:ext uri="{BB962C8B-B14F-4D97-AF65-F5344CB8AC3E}">
        <p14:creationId xmlns:p14="http://schemas.microsoft.com/office/powerpoint/2010/main" val="42472054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1387" y="128981"/>
            <a:ext cx="10466203" cy="785419"/>
          </a:xfrm>
          <a:ln>
            <a:noFill/>
          </a:ln>
        </p:spPr>
        <p:txBody>
          <a:bodyPr/>
          <a:lstStyle/>
          <a:p>
            <a:r>
              <a:rPr lang="en-US" dirty="0"/>
              <a:t>FDA METHOD: Curve Combination</a:t>
            </a:r>
          </a:p>
        </p:txBody>
      </p:sp>
      <p:cxnSp>
        <p:nvCxnSpPr>
          <p:cNvPr id="5" name="Straight Connector 4"/>
          <p:cNvCxnSpPr/>
          <p:nvPr/>
        </p:nvCxnSpPr>
        <p:spPr>
          <a:xfrm rot="5400000">
            <a:off x="5729289" y="2395538"/>
            <a:ext cx="2200275" cy="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10800000" flipV="1">
            <a:off x="6810376" y="3486150"/>
            <a:ext cx="3076574" cy="1904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1600200" y="2390776"/>
            <a:ext cx="2247900" cy="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flipV="1">
            <a:off x="2705101" y="3514725"/>
            <a:ext cx="2752724" cy="95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1696514" y="4719637"/>
            <a:ext cx="2095500" cy="952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a:off x="2714626" y="5781676"/>
            <a:ext cx="3057524" cy="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5776912" y="4691062"/>
            <a:ext cx="2152650" cy="952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flipV="1">
            <a:off x="6829428" y="5772150"/>
            <a:ext cx="2705099" cy="95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781801" y="3476625"/>
            <a:ext cx="409575" cy="369332"/>
          </a:xfrm>
          <a:prstGeom prst="rect">
            <a:avLst/>
          </a:prstGeom>
          <a:noFill/>
        </p:spPr>
        <p:txBody>
          <a:bodyPr wrap="square" rtlCol="0">
            <a:spAutoFit/>
          </a:bodyPr>
          <a:lstStyle/>
          <a:p>
            <a:r>
              <a:rPr lang="en-US" dirty="0"/>
              <a:t>1</a:t>
            </a:r>
          </a:p>
        </p:txBody>
      </p:sp>
      <p:sp>
        <p:nvSpPr>
          <p:cNvPr id="18" name="TextBox 17"/>
          <p:cNvSpPr txBox="1"/>
          <p:nvPr/>
        </p:nvSpPr>
        <p:spPr>
          <a:xfrm>
            <a:off x="9658350" y="3505200"/>
            <a:ext cx="323850" cy="369332"/>
          </a:xfrm>
          <a:prstGeom prst="rect">
            <a:avLst/>
          </a:prstGeom>
          <a:noFill/>
        </p:spPr>
        <p:txBody>
          <a:bodyPr wrap="square" rtlCol="0">
            <a:spAutoFit/>
          </a:bodyPr>
          <a:lstStyle/>
          <a:p>
            <a:r>
              <a:rPr lang="en-US" dirty="0"/>
              <a:t>0</a:t>
            </a:r>
          </a:p>
        </p:txBody>
      </p:sp>
      <p:sp>
        <p:nvSpPr>
          <p:cNvPr id="19" name="TextBox 18"/>
          <p:cNvSpPr txBox="1"/>
          <p:nvPr/>
        </p:nvSpPr>
        <p:spPr>
          <a:xfrm>
            <a:off x="7153275" y="3533775"/>
            <a:ext cx="2638425" cy="369332"/>
          </a:xfrm>
          <a:prstGeom prst="rect">
            <a:avLst/>
          </a:prstGeom>
          <a:noFill/>
        </p:spPr>
        <p:txBody>
          <a:bodyPr wrap="square" rtlCol="0">
            <a:spAutoFit/>
          </a:bodyPr>
          <a:lstStyle/>
          <a:p>
            <a:r>
              <a:rPr lang="en-US" dirty="0"/>
              <a:t>Exceedance probability</a:t>
            </a:r>
          </a:p>
        </p:txBody>
      </p:sp>
      <p:sp>
        <p:nvSpPr>
          <p:cNvPr id="23" name="Freeform 22"/>
          <p:cNvSpPr/>
          <p:nvPr/>
        </p:nvSpPr>
        <p:spPr>
          <a:xfrm>
            <a:off x="7019925" y="1257301"/>
            <a:ext cx="2457450" cy="1676399"/>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876550"/>
              <a:gd name="connsiteY0" fmla="*/ 2076450 h 2076450"/>
              <a:gd name="connsiteX1" fmla="*/ 2133600 w 2876550"/>
              <a:gd name="connsiteY1" fmla="*/ 600075 h 2076450"/>
              <a:gd name="connsiteX2" fmla="*/ 2876550 w 2876550"/>
              <a:gd name="connsiteY2" fmla="*/ 0 h 2076450"/>
              <a:gd name="connsiteX0" fmla="*/ 0 w 2876550"/>
              <a:gd name="connsiteY0" fmla="*/ 2076450 h 2076450"/>
              <a:gd name="connsiteX1" fmla="*/ 2133600 w 2876550"/>
              <a:gd name="connsiteY1" fmla="*/ 600075 h 2076450"/>
              <a:gd name="connsiteX2" fmla="*/ 2876550 w 2876550"/>
              <a:gd name="connsiteY2" fmla="*/ 0 h 2076450"/>
              <a:gd name="connsiteX0" fmla="*/ 0 w 2952750"/>
              <a:gd name="connsiteY0" fmla="*/ 2105025 h 2105025"/>
              <a:gd name="connsiteX1" fmla="*/ 2133600 w 2952750"/>
              <a:gd name="connsiteY1" fmla="*/ 628650 h 2105025"/>
              <a:gd name="connsiteX2" fmla="*/ 2952750 w 2952750"/>
              <a:gd name="connsiteY2" fmla="*/ 0 h 210502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1552575 w 2990850"/>
              <a:gd name="connsiteY1" fmla="*/ 1076325 h 2009775"/>
              <a:gd name="connsiteX2" fmla="*/ 2990850 w 2990850"/>
              <a:gd name="connsiteY2" fmla="*/ 0 h 2009775"/>
              <a:gd name="connsiteX0" fmla="*/ 0 w 2590800"/>
              <a:gd name="connsiteY0" fmla="*/ 1781175 h 1781175"/>
              <a:gd name="connsiteX1" fmla="*/ 1152525 w 2590800"/>
              <a:gd name="connsiteY1" fmla="*/ 1076325 h 1781175"/>
              <a:gd name="connsiteX2" fmla="*/ 2590800 w 2590800"/>
              <a:gd name="connsiteY2" fmla="*/ 0 h 1781175"/>
            </a:gdLst>
            <a:ahLst/>
            <a:cxnLst>
              <a:cxn ang="0">
                <a:pos x="connsiteX0" y="connsiteY0"/>
              </a:cxn>
              <a:cxn ang="0">
                <a:pos x="connsiteX1" y="connsiteY1"/>
              </a:cxn>
              <a:cxn ang="0">
                <a:pos x="connsiteX2" y="connsiteY2"/>
              </a:cxn>
            </a:cxnLst>
            <a:rect l="l" t="t" r="r" b="b"/>
            <a:pathLst>
              <a:path w="2590800" h="1781175">
                <a:moveTo>
                  <a:pt x="0" y="1781175"/>
                </a:moveTo>
                <a:cubicBezTo>
                  <a:pt x="877094" y="1376362"/>
                  <a:pt x="720725" y="1373188"/>
                  <a:pt x="1152525" y="1076325"/>
                </a:cubicBezTo>
                <a:cubicBezTo>
                  <a:pt x="1584325" y="779463"/>
                  <a:pt x="2489994" y="147637"/>
                  <a:pt x="2590800"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Freeform 23"/>
          <p:cNvSpPr/>
          <p:nvPr/>
        </p:nvSpPr>
        <p:spPr>
          <a:xfrm>
            <a:off x="7124701" y="1743075"/>
            <a:ext cx="2486024" cy="1714500"/>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33700"/>
              <a:gd name="connsiteY0" fmla="*/ 1847850 h 1847850"/>
              <a:gd name="connsiteX1" fmla="*/ 2105025 w 2933700"/>
              <a:gd name="connsiteY1" fmla="*/ 466725 h 1847850"/>
              <a:gd name="connsiteX2" fmla="*/ 2933700 w 2933700"/>
              <a:gd name="connsiteY2" fmla="*/ 0 h 1847850"/>
              <a:gd name="connsiteX0" fmla="*/ 0 w 2933700"/>
              <a:gd name="connsiteY0" fmla="*/ 1847850 h 1847850"/>
              <a:gd name="connsiteX1" fmla="*/ 2105025 w 2933700"/>
              <a:gd name="connsiteY1" fmla="*/ 466725 h 1847850"/>
              <a:gd name="connsiteX2" fmla="*/ 2933700 w 2933700"/>
              <a:gd name="connsiteY2" fmla="*/ 0 h 1847850"/>
              <a:gd name="connsiteX0" fmla="*/ 0 w 2800350"/>
              <a:gd name="connsiteY0" fmla="*/ 1866900 h 1866900"/>
              <a:gd name="connsiteX1" fmla="*/ 1971675 w 2800350"/>
              <a:gd name="connsiteY1" fmla="*/ 466725 h 1866900"/>
              <a:gd name="connsiteX2" fmla="*/ 2800350 w 2800350"/>
              <a:gd name="connsiteY2" fmla="*/ 0 h 1866900"/>
              <a:gd name="connsiteX0" fmla="*/ 0 w 2800350"/>
              <a:gd name="connsiteY0" fmla="*/ 1866900 h 1866900"/>
              <a:gd name="connsiteX1" fmla="*/ 1971675 w 2800350"/>
              <a:gd name="connsiteY1" fmla="*/ 466725 h 1866900"/>
              <a:gd name="connsiteX2" fmla="*/ 2800350 w 2800350"/>
              <a:gd name="connsiteY2" fmla="*/ 0 h 1866900"/>
            </a:gdLst>
            <a:ahLst/>
            <a:cxnLst>
              <a:cxn ang="0">
                <a:pos x="connsiteX0" y="connsiteY0"/>
              </a:cxn>
              <a:cxn ang="0">
                <a:pos x="connsiteX1" y="connsiteY1"/>
              </a:cxn>
              <a:cxn ang="0">
                <a:pos x="connsiteX2" y="connsiteY2"/>
              </a:cxn>
            </a:cxnLst>
            <a:rect l="l" t="t" r="r" b="b"/>
            <a:pathLst>
              <a:path w="2800350" h="1866900">
                <a:moveTo>
                  <a:pt x="0" y="1866900"/>
                </a:moveTo>
                <a:cubicBezTo>
                  <a:pt x="658019" y="1338262"/>
                  <a:pt x="1504950" y="777875"/>
                  <a:pt x="1971675" y="466725"/>
                </a:cubicBezTo>
                <a:cubicBezTo>
                  <a:pt x="2438400" y="155575"/>
                  <a:pt x="2632869" y="71437"/>
                  <a:pt x="2800350"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Freeform 24"/>
          <p:cNvSpPr/>
          <p:nvPr/>
        </p:nvSpPr>
        <p:spPr>
          <a:xfrm>
            <a:off x="7077077" y="1571625"/>
            <a:ext cx="2457449" cy="1581150"/>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Lst>
            <a:ahLst/>
            <a:cxnLst>
              <a:cxn ang="0">
                <a:pos x="connsiteX0" y="connsiteY0"/>
              </a:cxn>
              <a:cxn ang="0">
                <a:pos x="connsiteX1" y="connsiteY1"/>
              </a:cxn>
              <a:cxn ang="0">
                <a:pos x="connsiteX2" y="connsiteY2"/>
              </a:cxn>
            </a:cxnLst>
            <a:rect l="l" t="t" r="r" b="b"/>
            <a:pathLst>
              <a:path w="2667000" h="1714500">
                <a:moveTo>
                  <a:pt x="0" y="1714500"/>
                </a:moveTo>
                <a:cubicBezTo>
                  <a:pt x="934244" y="1233487"/>
                  <a:pt x="536575" y="1409700"/>
                  <a:pt x="981075" y="1123950"/>
                </a:cubicBezTo>
                <a:cubicBezTo>
                  <a:pt x="1425575" y="838200"/>
                  <a:pt x="2499519" y="71437"/>
                  <a:pt x="2667000" y="0"/>
                </a:cubicBezTo>
              </a:path>
            </a:pathLst>
          </a:cu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Freeform 27"/>
          <p:cNvSpPr/>
          <p:nvPr/>
        </p:nvSpPr>
        <p:spPr>
          <a:xfrm>
            <a:off x="3143251" y="1524001"/>
            <a:ext cx="2095500" cy="1552574"/>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876550"/>
              <a:gd name="connsiteY0" fmla="*/ 2076450 h 2076450"/>
              <a:gd name="connsiteX1" fmla="*/ 2133600 w 2876550"/>
              <a:gd name="connsiteY1" fmla="*/ 600075 h 2076450"/>
              <a:gd name="connsiteX2" fmla="*/ 2876550 w 2876550"/>
              <a:gd name="connsiteY2" fmla="*/ 0 h 2076450"/>
              <a:gd name="connsiteX0" fmla="*/ 0 w 2876550"/>
              <a:gd name="connsiteY0" fmla="*/ 2076450 h 2076450"/>
              <a:gd name="connsiteX1" fmla="*/ 2133600 w 2876550"/>
              <a:gd name="connsiteY1" fmla="*/ 600075 h 2076450"/>
              <a:gd name="connsiteX2" fmla="*/ 2876550 w 2876550"/>
              <a:gd name="connsiteY2" fmla="*/ 0 h 2076450"/>
              <a:gd name="connsiteX0" fmla="*/ 0 w 2952750"/>
              <a:gd name="connsiteY0" fmla="*/ 2105025 h 2105025"/>
              <a:gd name="connsiteX1" fmla="*/ 2133600 w 2952750"/>
              <a:gd name="connsiteY1" fmla="*/ 628650 h 2105025"/>
              <a:gd name="connsiteX2" fmla="*/ 2952750 w 2952750"/>
              <a:gd name="connsiteY2" fmla="*/ 0 h 210502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1552575 w 2990850"/>
              <a:gd name="connsiteY1" fmla="*/ 1076325 h 2009775"/>
              <a:gd name="connsiteX2" fmla="*/ 2990850 w 2990850"/>
              <a:gd name="connsiteY2" fmla="*/ 0 h 2009775"/>
              <a:gd name="connsiteX0" fmla="*/ 0 w 2590800"/>
              <a:gd name="connsiteY0" fmla="*/ 1781175 h 1781175"/>
              <a:gd name="connsiteX1" fmla="*/ 1152525 w 2590800"/>
              <a:gd name="connsiteY1" fmla="*/ 1076325 h 1781175"/>
              <a:gd name="connsiteX2" fmla="*/ 2590800 w 2590800"/>
              <a:gd name="connsiteY2" fmla="*/ 0 h 1781175"/>
              <a:gd name="connsiteX0" fmla="*/ 0 w 2497857"/>
              <a:gd name="connsiteY0" fmla="*/ 2247389 h 2247389"/>
              <a:gd name="connsiteX1" fmla="*/ 1059582 w 2497857"/>
              <a:gd name="connsiteY1" fmla="*/ 1076325 h 2247389"/>
              <a:gd name="connsiteX2" fmla="*/ 2497857 w 2497857"/>
              <a:gd name="connsiteY2" fmla="*/ 0 h 2247389"/>
              <a:gd name="connsiteX0" fmla="*/ 0 w 2497857"/>
              <a:gd name="connsiteY0" fmla="*/ 2247389 h 2247389"/>
              <a:gd name="connsiteX1" fmla="*/ 1059582 w 2497857"/>
              <a:gd name="connsiteY1" fmla="*/ 1076325 h 2247389"/>
              <a:gd name="connsiteX2" fmla="*/ 2497857 w 2497857"/>
              <a:gd name="connsiteY2" fmla="*/ 0 h 2247389"/>
              <a:gd name="connsiteX0" fmla="*/ 0 w 2497857"/>
              <a:gd name="connsiteY0" fmla="*/ 2247389 h 2247389"/>
              <a:gd name="connsiteX1" fmla="*/ 1106053 w 2497857"/>
              <a:gd name="connsiteY1" fmla="*/ 574249 h 2247389"/>
              <a:gd name="connsiteX2" fmla="*/ 2497857 w 2497857"/>
              <a:gd name="connsiteY2" fmla="*/ 0 h 2247389"/>
              <a:gd name="connsiteX0" fmla="*/ 0 w 2788305"/>
              <a:gd name="connsiteY0" fmla="*/ 2115893 h 2115893"/>
              <a:gd name="connsiteX1" fmla="*/ 1106053 w 2788305"/>
              <a:gd name="connsiteY1" fmla="*/ 442753 h 2115893"/>
              <a:gd name="connsiteX2" fmla="*/ 2788305 w 2788305"/>
              <a:gd name="connsiteY2" fmla="*/ 0 h 2115893"/>
              <a:gd name="connsiteX0" fmla="*/ 0 w 2788305"/>
              <a:gd name="connsiteY0" fmla="*/ 2115893 h 2115893"/>
              <a:gd name="connsiteX1" fmla="*/ 1129289 w 2788305"/>
              <a:gd name="connsiteY1" fmla="*/ 705746 h 2115893"/>
              <a:gd name="connsiteX2" fmla="*/ 2788305 w 2788305"/>
              <a:gd name="connsiteY2" fmla="*/ 0 h 2115893"/>
              <a:gd name="connsiteX0" fmla="*/ 0 w 2788305"/>
              <a:gd name="connsiteY0" fmla="*/ 2115893 h 2115893"/>
              <a:gd name="connsiteX1" fmla="*/ 1129289 w 2788305"/>
              <a:gd name="connsiteY1" fmla="*/ 705746 h 2115893"/>
              <a:gd name="connsiteX2" fmla="*/ 2788305 w 2788305"/>
              <a:gd name="connsiteY2" fmla="*/ 0 h 2115893"/>
              <a:gd name="connsiteX0" fmla="*/ 0 w 2555946"/>
              <a:gd name="connsiteY0" fmla="*/ 1948534 h 1948534"/>
              <a:gd name="connsiteX1" fmla="*/ 1129289 w 2555946"/>
              <a:gd name="connsiteY1" fmla="*/ 538387 h 1948534"/>
              <a:gd name="connsiteX2" fmla="*/ 2555946 w 2555946"/>
              <a:gd name="connsiteY2" fmla="*/ 0 h 1948534"/>
            </a:gdLst>
            <a:ahLst/>
            <a:cxnLst>
              <a:cxn ang="0">
                <a:pos x="connsiteX0" y="connsiteY0"/>
              </a:cxn>
              <a:cxn ang="0">
                <a:pos x="connsiteX1" y="connsiteY1"/>
              </a:cxn>
              <a:cxn ang="0">
                <a:pos x="connsiteX2" y="connsiteY2"/>
              </a:cxn>
            </a:cxnLst>
            <a:rect l="l" t="t" r="r" b="b"/>
            <a:pathLst>
              <a:path w="2555946" h="1948534">
                <a:moveTo>
                  <a:pt x="0" y="1948534"/>
                </a:moveTo>
                <a:cubicBezTo>
                  <a:pt x="586645" y="1244866"/>
                  <a:pt x="703298" y="863143"/>
                  <a:pt x="1129289" y="538387"/>
                </a:cubicBezTo>
                <a:cubicBezTo>
                  <a:pt x="1555280" y="213631"/>
                  <a:pt x="2455140" y="147637"/>
                  <a:pt x="2555946"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Freeform 28"/>
          <p:cNvSpPr/>
          <p:nvPr/>
        </p:nvSpPr>
        <p:spPr>
          <a:xfrm>
            <a:off x="3124202" y="2015620"/>
            <a:ext cx="2148773" cy="1451480"/>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33700"/>
              <a:gd name="connsiteY0" fmla="*/ 1847850 h 1847850"/>
              <a:gd name="connsiteX1" fmla="*/ 2105025 w 2933700"/>
              <a:gd name="connsiteY1" fmla="*/ 466725 h 1847850"/>
              <a:gd name="connsiteX2" fmla="*/ 2933700 w 2933700"/>
              <a:gd name="connsiteY2" fmla="*/ 0 h 1847850"/>
              <a:gd name="connsiteX0" fmla="*/ 0 w 2933700"/>
              <a:gd name="connsiteY0" fmla="*/ 1847850 h 1847850"/>
              <a:gd name="connsiteX1" fmla="*/ 2105025 w 2933700"/>
              <a:gd name="connsiteY1" fmla="*/ 466725 h 1847850"/>
              <a:gd name="connsiteX2" fmla="*/ 2933700 w 2933700"/>
              <a:gd name="connsiteY2" fmla="*/ 0 h 1847850"/>
              <a:gd name="connsiteX0" fmla="*/ 0 w 2800350"/>
              <a:gd name="connsiteY0" fmla="*/ 1866900 h 1866900"/>
              <a:gd name="connsiteX1" fmla="*/ 1971675 w 2800350"/>
              <a:gd name="connsiteY1" fmla="*/ 466725 h 1866900"/>
              <a:gd name="connsiteX2" fmla="*/ 2800350 w 2800350"/>
              <a:gd name="connsiteY2" fmla="*/ 0 h 1866900"/>
              <a:gd name="connsiteX0" fmla="*/ 0 w 2800350"/>
              <a:gd name="connsiteY0" fmla="*/ 1866900 h 1866900"/>
              <a:gd name="connsiteX1" fmla="*/ 1971675 w 2800350"/>
              <a:gd name="connsiteY1" fmla="*/ 466725 h 1866900"/>
              <a:gd name="connsiteX2" fmla="*/ 2800350 w 2800350"/>
              <a:gd name="connsiteY2" fmla="*/ 0 h 1866900"/>
              <a:gd name="connsiteX0" fmla="*/ 0 w 2800350"/>
              <a:gd name="connsiteY0" fmla="*/ 1866900 h 1866900"/>
              <a:gd name="connsiteX1" fmla="*/ 1164812 w 2800350"/>
              <a:gd name="connsiteY1" fmla="*/ 454474 h 1866900"/>
              <a:gd name="connsiteX2" fmla="*/ 2800350 w 2800350"/>
              <a:gd name="connsiteY2" fmla="*/ 0 h 1866900"/>
              <a:gd name="connsiteX0" fmla="*/ 0 w 2800350"/>
              <a:gd name="connsiteY0" fmla="*/ 1866900 h 1866900"/>
              <a:gd name="connsiteX1" fmla="*/ 1338598 w 2800350"/>
              <a:gd name="connsiteY1" fmla="*/ 576985 h 1866900"/>
              <a:gd name="connsiteX2" fmla="*/ 2800350 w 2800350"/>
              <a:gd name="connsiteY2" fmla="*/ 0 h 1866900"/>
            </a:gdLst>
            <a:ahLst/>
            <a:cxnLst>
              <a:cxn ang="0">
                <a:pos x="connsiteX0" y="connsiteY0"/>
              </a:cxn>
              <a:cxn ang="0">
                <a:pos x="connsiteX1" y="connsiteY1"/>
              </a:cxn>
              <a:cxn ang="0">
                <a:pos x="connsiteX2" y="connsiteY2"/>
              </a:cxn>
            </a:cxnLst>
            <a:rect l="l" t="t" r="r" b="b"/>
            <a:pathLst>
              <a:path w="2800350" h="1866900">
                <a:moveTo>
                  <a:pt x="0" y="1866900"/>
                </a:moveTo>
                <a:cubicBezTo>
                  <a:pt x="658019" y="1338262"/>
                  <a:pt x="871873" y="888135"/>
                  <a:pt x="1338598" y="576985"/>
                </a:cubicBezTo>
                <a:cubicBezTo>
                  <a:pt x="1805323" y="265835"/>
                  <a:pt x="2632869" y="71437"/>
                  <a:pt x="2800350"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Freeform 29"/>
          <p:cNvSpPr/>
          <p:nvPr/>
        </p:nvSpPr>
        <p:spPr>
          <a:xfrm>
            <a:off x="3095628" y="1766563"/>
            <a:ext cx="2209799" cy="1576712"/>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 name="connsiteX0" fmla="*/ 0 w 2667000"/>
              <a:gd name="connsiteY0" fmla="*/ 1714500 h 1714500"/>
              <a:gd name="connsiteX1" fmla="*/ 1339865 w 2667000"/>
              <a:gd name="connsiteY1" fmla="*/ 660354 h 1714500"/>
              <a:gd name="connsiteX2" fmla="*/ 2667000 w 2667000"/>
              <a:gd name="connsiteY2" fmla="*/ 0 h 1714500"/>
              <a:gd name="connsiteX0" fmla="*/ 0 w 2571323"/>
              <a:gd name="connsiteY0" fmla="*/ 2080497 h 2080497"/>
              <a:gd name="connsiteX1" fmla="*/ 1244188 w 2571323"/>
              <a:gd name="connsiteY1" fmla="*/ 660354 h 2080497"/>
              <a:gd name="connsiteX2" fmla="*/ 2571323 w 2571323"/>
              <a:gd name="connsiteY2" fmla="*/ 0 h 2080497"/>
              <a:gd name="connsiteX0" fmla="*/ 0 w 2571323"/>
              <a:gd name="connsiteY0" fmla="*/ 2080497 h 2080497"/>
              <a:gd name="connsiteX1" fmla="*/ 1244188 w 2571323"/>
              <a:gd name="connsiteY1" fmla="*/ 660354 h 2080497"/>
              <a:gd name="connsiteX2" fmla="*/ 2571323 w 2571323"/>
              <a:gd name="connsiteY2" fmla="*/ 0 h 2080497"/>
              <a:gd name="connsiteX0" fmla="*/ 0 w 2499565"/>
              <a:gd name="connsiteY0" fmla="*/ 2092697 h 2092697"/>
              <a:gd name="connsiteX1" fmla="*/ 1172430 w 2499565"/>
              <a:gd name="connsiteY1" fmla="*/ 660354 h 2092697"/>
              <a:gd name="connsiteX2" fmla="*/ 2499565 w 2499565"/>
              <a:gd name="connsiteY2" fmla="*/ 0 h 2092697"/>
              <a:gd name="connsiteX0" fmla="*/ 0 w 2774637"/>
              <a:gd name="connsiteY0" fmla="*/ 2019498 h 2019498"/>
              <a:gd name="connsiteX1" fmla="*/ 1172430 w 2774637"/>
              <a:gd name="connsiteY1" fmla="*/ 587155 h 2019498"/>
              <a:gd name="connsiteX2" fmla="*/ 2774637 w 2774637"/>
              <a:gd name="connsiteY2" fmla="*/ 0 h 2019498"/>
            </a:gdLst>
            <a:ahLst/>
            <a:cxnLst>
              <a:cxn ang="0">
                <a:pos x="connsiteX0" y="connsiteY0"/>
              </a:cxn>
              <a:cxn ang="0">
                <a:pos x="connsiteX1" y="connsiteY1"/>
              </a:cxn>
              <a:cxn ang="0">
                <a:pos x="connsiteX2" y="connsiteY2"/>
              </a:cxn>
            </a:cxnLst>
            <a:rect l="l" t="t" r="r" b="b"/>
            <a:pathLst>
              <a:path w="2774637" h="2019498">
                <a:moveTo>
                  <a:pt x="0" y="2019498"/>
                </a:moveTo>
                <a:cubicBezTo>
                  <a:pt x="575454" y="1221288"/>
                  <a:pt x="709991" y="923738"/>
                  <a:pt x="1172430" y="587155"/>
                </a:cubicBezTo>
                <a:cubicBezTo>
                  <a:pt x="1634869" y="250572"/>
                  <a:pt x="2607156" y="71437"/>
                  <a:pt x="2774637" y="0"/>
                </a:cubicBezTo>
              </a:path>
            </a:pathLst>
          </a:cu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Freeform 30"/>
          <p:cNvSpPr/>
          <p:nvPr/>
        </p:nvSpPr>
        <p:spPr>
          <a:xfrm>
            <a:off x="2924175" y="4048127"/>
            <a:ext cx="2543175" cy="1619249"/>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876550"/>
              <a:gd name="connsiteY0" fmla="*/ 2076450 h 2076450"/>
              <a:gd name="connsiteX1" fmla="*/ 2133600 w 2876550"/>
              <a:gd name="connsiteY1" fmla="*/ 600075 h 2076450"/>
              <a:gd name="connsiteX2" fmla="*/ 2876550 w 2876550"/>
              <a:gd name="connsiteY2" fmla="*/ 0 h 2076450"/>
              <a:gd name="connsiteX0" fmla="*/ 0 w 2876550"/>
              <a:gd name="connsiteY0" fmla="*/ 2076450 h 2076450"/>
              <a:gd name="connsiteX1" fmla="*/ 2133600 w 2876550"/>
              <a:gd name="connsiteY1" fmla="*/ 600075 h 2076450"/>
              <a:gd name="connsiteX2" fmla="*/ 2876550 w 2876550"/>
              <a:gd name="connsiteY2" fmla="*/ 0 h 2076450"/>
              <a:gd name="connsiteX0" fmla="*/ 0 w 2952750"/>
              <a:gd name="connsiteY0" fmla="*/ 2105025 h 2105025"/>
              <a:gd name="connsiteX1" fmla="*/ 2133600 w 2952750"/>
              <a:gd name="connsiteY1" fmla="*/ 628650 h 2105025"/>
              <a:gd name="connsiteX2" fmla="*/ 2952750 w 2952750"/>
              <a:gd name="connsiteY2" fmla="*/ 0 h 210502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2171700 w 2990850"/>
              <a:gd name="connsiteY1" fmla="*/ 628650 h 2009775"/>
              <a:gd name="connsiteX2" fmla="*/ 2990850 w 2990850"/>
              <a:gd name="connsiteY2" fmla="*/ 0 h 2009775"/>
              <a:gd name="connsiteX0" fmla="*/ 0 w 2990850"/>
              <a:gd name="connsiteY0" fmla="*/ 2009775 h 2009775"/>
              <a:gd name="connsiteX1" fmla="*/ 1552575 w 2990850"/>
              <a:gd name="connsiteY1" fmla="*/ 1076325 h 2009775"/>
              <a:gd name="connsiteX2" fmla="*/ 2990850 w 2990850"/>
              <a:gd name="connsiteY2" fmla="*/ 0 h 2009775"/>
              <a:gd name="connsiteX0" fmla="*/ 0 w 2590800"/>
              <a:gd name="connsiteY0" fmla="*/ 1781175 h 1781175"/>
              <a:gd name="connsiteX1" fmla="*/ 1152525 w 2590800"/>
              <a:gd name="connsiteY1" fmla="*/ 1076325 h 1781175"/>
              <a:gd name="connsiteX2" fmla="*/ 2590800 w 2590800"/>
              <a:gd name="connsiteY2" fmla="*/ 0 h 1781175"/>
              <a:gd name="connsiteX0" fmla="*/ 0 w 2590800"/>
              <a:gd name="connsiteY0" fmla="*/ 1781175 h 2211139"/>
              <a:gd name="connsiteX1" fmla="*/ 455414 w 2590800"/>
              <a:gd name="connsiteY1" fmla="*/ 2093664 h 2211139"/>
              <a:gd name="connsiteX2" fmla="*/ 1152525 w 2590800"/>
              <a:gd name="connsiteY2" fmla="*/ 1076325 h 2211139"/>
              <a:gd name="connsiteX3" fmla="*/ 2590800 w 2590800"/>
              <a:gd name="connsiteY3" fmla="*/ 0 h 2211139"/>
              <a:gd name="connsiteX0" fmla="*/ 0 w 2702123"/>
              <a:gd name="connsiteY0" fmla="*/ 2656139 h 2656139"/>
              <a:gd name="connsiteX1" fmla="*/ 566737 w 2702123"/>
              <a:gd name="connsiteY1" fmla="*/ 2093664 h 2656139"/>
              <a:gd name="connsiteX2" fmla="*/ 1263848 w 2702123"/>
              <a:gd name="connsiteY2" fmla="*/ 1076325 h 2656139"/>
              <a:gd name="connsiteX3" fmla="*/ 2702123 w 2702123"/>
              <a:gd name="connsiteY3" fmla="*/ 0 h 2656139"/>
              <a:gd name="connsiteX0" fmla="*/ 0 w 2702123"/>
              <a:gd name="connsiteY0" fmla="*/ 2656139 h 2656139"/>
              <a:gd name="connsiteX1" fmla="*/ 991790 w 2702123"/>
              <a:gd name="connsiteY1" fmla="*/ 2312405 h 2656139"/>
              <a:gd name="connsiteX2" fmla="*/ 1263848 w 2702123"/>
              <a:gd name="connsiteY2" fmla="*/ 1076325 h 2656139"/>
              <a:gd name="connsiteX3" fmla="*/ 2702123 w 2702123"/>
              <a:gd name="connsiteY3" fmla="*/ 0 h 2656139"/>
              <a:gd name="connsiteX0" fmla="*/ 0 w 2702123"/>
              <a:gd name="connsiteY0" fmla="*/ 2656139 h 2656139"/>
              <a:gd name="connsiteX1" fmla="*/ 991790 w 2702123"/>
              <a:gd name="connsiteY1" fmla="*/ 2312405 h 2656139"/>
              <a:gd name="connsiteX2" fmla="*/ 1577577 w 2702123"/>
              <a:gd name="connsiteY2" fmla="*/ 1154447 h 2656139"/>
              <a:gd name="connsiteX3" fmla="*/ 2702123 w 2702123"/>
              <a:gd name="connsiteY3" fmla="*/ 0 h 2656139"/>
            </a:gdLst>
            <a:ahLst/>
            <a:cxnLst>
              <a:cxn ang="0">
                <a:pos x="connsiteX0" y="connsiteY0"/>
              </a:cxn>
              <a:cxn ang="0">
                <a:pos x="connsiteX1" y="connsiteY1"/>
              </a:cxn>
              <a:cxn ang="0">
                <a:pos x="connsiteX2" y="connsiteY2"/>
              </a:cxn>
              <a:cxn ang="0">
                <a:pos x="connsiteX3" y="connsiteY3"/>
              </a:cxn>
            </a:cxnLst>
            <a:rect l="l" t="t" r="r" b="b"/>
            <a:pathLst>
              <a:path w="2702123" h="2656139">
                <a:moveTo>
                  <a:pt x="0" y="2656139"/>
                </a:moveTo>
                <a:cubicBezTo>
                  <a:pt x="0" y="2656139"/>
                  <a:pt x="728861" y="2562687"/>
                  <a:pt x="991790" y="2312405"/>
                </a:cubicBezTo>
                <a:cubicBezTo>
                  <a:pt x="1254720" y="2062123"/>
                  <a:pt x="1292522" y="1539848"/>
                  <a:pt x="1577577" y="1154447"/>
                </a:cubicBezTo>
                <a:cubicBezTo>
                  <a:pt x="1862633" y="769046"/>
                  <a:pt x="2601317" y="147637"/>
                  <a:pt x="2702123"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p:cNvSpPr/>
          <p:nvPr/>
        </p:nvSpPr>
        <p:spPr>
          <a:xfrm>
            <a:off x="3105151" y="4547323"/>
            <a:ext cx="2495327" cy="1196253"/>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33700"/>
              <a:gd name="connsiteY0" fmla="*/ 1847850 h 1847850"/>
              <a:gd name="connsiteX1" fmla="*/ 2105025 w 2933700"/>
              <a:gd name="connsiteY1" fmla="*/ 466725 h 1847850"/>
              <a:gd name="connsiteX2" fmla="*/ 2933700 w 2933700"/>
              <a:gd name="connsiteY2" fmla="*/ 0 h 1847850"/>
              <a:gd name="connsiteX0" fmla="*/ 0 w 2933700"/>
              <a:gd name="connsiteY0" fmla="*/ 1847850 h 1847850"/>
              <a:gd name="connsiteX1" fmla="*/ 2105025 w 2933700"/>
              <a:gd name="connsiteY1" fmla="*/ 466725 h 1847850"/>
              <a:gd name="connsiteX2" fmla="*/ 2933700 w 2933700"/>
              <a:gd name="connsiteY2" fmla="*/ 0 h 1847850"/>
              <a:gd name="connsiteX0" fmla="*/ 0 w 2800350"/>
              <a:gd name="connsiteY0" fmla="*/ 1866900 h 1866900"/>
              <a:gd name="connsiteX1" fmla="*/ 1971675 w 2800350"/>
              <a:gd name="connsiteY1" fmla="*/ 466725 h 1866900"/>
              <a:gd name="connsiteX2" fmla="*/ 2800350 w 2800350"/>
              <a:gd name="connsiteY2" fmla="*/ 0 h 1866900"/>
              <a:gd name="connsiteX0" fmla="*/ 0 w 2800350"/>
              <a:gd name="connsiteY0" fmla="*/ 1866900 h 1866900"/>
              <a:gd name="connsiteX1" fmla="*/ 1971675 w 2800350"/>
              <a:gd name="connsiteY1" fmla="*/ 466725 h 1866900"/>
              <a:gd name="connsiteX2" fmla="*/ 2800350 w 2800350"/>
              <a:gd name="connsiteY2" fmla="*/ 0 h 1866900"/>
              <a:gd name="connsiteX0" fmla="*/ 0 w 2832789"/>
              <a:gd name="connsiteY0" fmla="*/ 2011012 h 2011012"/>
              <a:gd name="connsiteX1" fmla="*/ 2004114 w 2832789"/>
              <a:gd name="connsiteY1" fmla="*/ 466725 h 2011012"/>
              <a:gd name="connsiteX2" fmla="*/ 2832789 w 2832789"/>
              <a:gd name="connsiteY2" fmla="*/ 0 h 2011012"/>
              <a:gd name="connsiteX0" fmla="*/ 0 w 2832789"/>
              <a:gd name="connsiteY0" fmla="*/ 2011012 h 2011012"/>
              <a:gd name="connsiteX1" fmla="*/ 2004114 w 2832789"/>
              <a:gd name="connsiteY1" fmla="*/ 466725 h 2011012"/>
              <a:gd name="connsiteX2" fmla="*/ 2832789 w 2832789"/>
              <a:gd name="connsiteY2" fmla="*/ 0 h 2011012"/>
              <a:gd name="connsiteX0" fmla="*/ 0 w 2832789"/>
              <a:gd name="connsiteY0" fmla="*/ 2011012 h 2011012"/>
              <a:gd name="connsiteX1" fmla="*/ 1398579 w 2832789"/>
              <a:gd name="connsiteY1" fmla="*/ 1459494 h 2011012"/>
              <a:gd name="connsiteX2" fmla="*/ 2832789 w 2832789"/>
              <a:gd name="connsiteY2" fmla="*/ 0 h 2011012"/>
              <a:gd name="connsiteX0" fmla="*/ 0 w 2832789"/>
              <a:gd name="connsiteY0" fmla="*/ 2011012 h 2011012"/>
              <a:gd name="connsiteX1" fmla="*/ 1398579 w 2832789"/>
              <a:gd name="connsiteY1" fmla="*/ 1459494 h 2011012"/>
              <a:gd name="connsiteX2" fmla="*/ 2238320 w 2832789"/>
              <a:gd name="connsiteY2" fmla="*/ 649957 h 2011012"/>
              <a:gd name="connsiteX3" fmla="*/ 2832789 w 2832789"/>
              <a:gd name="connsiteY3" fmla="*/ 0 h 2011012"/>
              <a:gd name="connsiteX0" fmla="*/ 0 w 2832789"/>
              <a:gd name="connsiteY0" fmla="*/ 2011012 h 2011012"/>
              <a:gd name="connsiteX1" fmla="*/ 1398579 w 2832789"/>
              <a:gd name="connsiteY1" fmla="*/ 1459494 h 2011012"/>
              <a:gd name="connsiteX2" fmla="*/ 2022058 w 2832789"/>
              <a:gd name="connsiteY2" fmla="*/ 714007 h 2011012"/>
              <a:gd name="connsiteX3" fmla="*/ 2832789 w 2832789"/>
              <a:gd name="connsiteY3" fmla="*/ 0 h 2011012"/>
            </a:gdLst>
            <a:ahLst/>
            <a:cxnLst>
              <a:cxn ang="0">
                <a:pos x="connsiteX0" y="connsiteY0"/>
              </a:cxn>
              <a:cxn ang="0">
                <a:pos x="connsiteX1" y="connsiteY1"/>
              </a:cxn>
              <a:cxn ang="0">
                <a:pos x="connsiteX2" y="connsiteY2"/>
              </a:cxn>
              <a:cxn ang="0">
                <a:pos x="connsiteX3" y="connsiteY3"/>
              </a:cxn>
            </a:cxnLst>
            <a:rect l="l" t="t" r="r" b="b"/>
            <a:pathLst>
              <a:path w="2832789" h="2011012">
                <a:moveTo>
                  <a:pt x="0" y="2011012"/>
                </a:moveTo>
                <a:cubicBezTo>
                  <a:pt x="971600" y="1962746"/>
                  <a:pt x="926448" y="1794663"/>
                  <a:pt x="1398579" y="1459494"/>
                </a:cubicBezTo>
                <a:cubicBezTo>
                  <a:pt x="1771632" y="1232652"/>
                  <a:pt x="1783023" y="957256"/>
                  <a:pt x="2022058" y="714007"/>
                </a:cubicBezTo>
                <a:cubicBezTo>
                  <a:pt x="2261093" y="470758"/>
                  <a:pt x="2733711" y="108326"/>
                  <a:pt x="2832789" y="0"/>
                </a:cubicBezTo>
              </a:path>
            </a:pathLst>
          </a:cu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Freeform 32"/>
          <p:cNvSpPr/>
          <p:nvPr/>
        </p:nvSpPr>
        <p:spPr>
          <a:xfrm>
            <a:off x="3048002" y="4281271"/>
            <a:ext cx="2476499" cy="1414679"/>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 name="connsiteX0" fmla="*/ 0 w 2708672"/>
              <a:gd name="connsiteY0" fmla="*/ 2288537 h 2288537"/>
              <a:gd name="connsiteX1" fmla="*/ 1022747 w 2708672"/>
              <a:gd name="connsiteY1" fmla="*/ 1123950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39468 w 2708672"/>
              <a:gd name="connsiteY1" fmla="*/ 1442860 h 2288537"/>
              <a:gd name="connsiteX2" fmla="*/ 2708672 w 2708672"/>
              <a:gd name="connsiteY2" fmla="*/ 0 h 2288537"/>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875109 w 2708672"/>
              <a:gd name="connsiteY1" fmla="*/ 2145029 h 2368264"/>
              <a:gd name="connsiteX2" fmla="*/ 1439468 w 2708672"/>
              <a:gd name="connsiteY2" fmla="*/ 1522587 h 2368264"/>
              <a:gd name="connsiteX3" fmla="*/ 2708672 w 2708672"/>
              <a:gd name="connsiteY3" fmla="*/ 0 h 2368264"/>
            </a:gdLst>
            <a:ahLst/>
            <a:cxnLst>
              <a:cxn ang="0">
                <a:pos x="connsiteX0" y="connsiteY0"/>
              </a:cxn>
              <a:cxn ang="0">
                <a:pos x="connsiteX1" y="connsiteY1"/>
              </a:cxn>
              <a:cxn ang="0">
                <a:pos x="connsiteX2" y="connsiteY2"/>
              </a:cxn>
              <a:cxn ang="0">
                <a:pos x="connsiteX3" y="connsiteY3"/>
              </a:cxn>
            </a:cxnLst>
            <a:rect l="l" t="t" r="r" b="b"/>
            <a:pathLst>
              <a:path w="2708672" h="2368264">
                <a:moveTo>
                  <a:pt x="0" y="2368264"/>
                </a:moveTo>
                <a:cubicBezTo>
                  <a:pt x="144115" y="2317770"/>
                  <a:pt x="635198" y="2285975"/>
                  <a:pt x="875109" y="2145029"/>
                </a:cubicBezTo>
                <a:cubicBezTo>
                  <a:pt x="1115020" y="2004083"/>
                  <a:pt x="1132138" y="1866804"/>
                  <a:pt x="1439468" y="1522587"/>
                </a:cubicBezTo>
                <a:cubicBezTo>
                  <a:pt x="1922168" y="519293"/>
                  <a:pt x="2582863" y="183056"/>
                  <a:pt x="2708672" y="0"/>
                </a:cubicBezTo>
              </a:path>
            </a:pathLst>
          </a:cu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TextBox 37"/>
          <p:cNvSpPr txBox="1"/>
          <p:nvPr/>
        </p:nvSpPr>
        <p:spPr>
          <a:xfrm>
            <a:off x="6810376" y="5848350"/>
            <a:ext cx="409575" cy="369332"/>
          </a:xfrm>
          <a:prstGeom prst="rect">
            <a:avLst/>
          </a:prstGeom>
          <a:noFill/>
        </p:spPr>
        <p:txBody>
          <a:bodyPr wrap="square" rtlCol="0">
            <a:spAutoFit/>
          </a:bodyPr>
          <a:lstStyle/>
          <a:p>
            <a:r>
              <a:rPr lang="en-US" dirty="0"/>
              <a:t>1</a:t>
            </a:r>
          </a:p>
        </p:txBody>
      </p:sp>
      <p:sp>
        <p:nvSpPr>
          <p:cNvPr id="39" name="TextBox 38"/>
          <p:cNvSpPr txBox="1"/>
          <p:nvPr/>
        </p:nvSpPr>
        <p:spPr>
          <a:xfrm>
            <a:off x="9620250" y="5829300"/>
            <a:ext cx="323850" cy="369332"/>
          </a:xfrm>
          <a:prstGeom prst="rect">
            <a:avLst/>
          </a:prstGeom>
          <a:noFill/>
        </p:spPr>
        <p:txBody>
          <a:bodyPr wrap="square" rtlCol="0">
            <a:spAutoFit/>
          </a:bodyPr>
          <a:lstStyle/>
          <a:p>
            <a:r>
              <a:rPr lang="en-US" dirty="0"/>
              <a:t>0</a:t>
            </a:r>
          </a:p>
        </p:txBody>
      </p:sp>
      <p:sp>
        <p:nvSpPr>
          <p:cNvPr id="40" name="TextBox 39"/>
          <p:cNvSpPr txBox="1"/>
          <p:nvPr/>
        </p:nvSpPr>
        <p:spPr>
          <a:xfrm>
            <a:off x="7191375" y="5848350"/>
            <a:ext cx="2638425" cy="369332"/>
          </a:xfrm>
          <a:prstGeom prst="rect">
            <a:avLst/>
          </a:prstGeom>
          <a:noFill/>
        </p:spPr>
        <p:txBody>
          <a:bodyPr wrap="square" rtlCol="0">
            <a:spAutoFit/>
          </a:bodyPr>
          <a:lstStyle/>
          <a:p>
            <a:r>
              <a:rPr lang="en-US" dirty="0"/>
              <a:t>Exceedance probability</a:t>
            </a:r>
          </a:p>
        </p:txBody>
      </p:sp>
      <p:sp>
        <p:nvSpPr>
          <p:cNvPr id="44" name="Freeform 43"/>
          <p:cNvSpPr/>
          <p:nvPr/>
        </p:nvSpPr>
        <p:spPr>
          <a:xfrm>
            <a:off x="7038977" y="4243171"/>
            <a:ext cx="2476499" cy="1414679"/>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 name="connsiteX0" fmla="*/ 0 w 2708672"/>
              <a:gd name="connsiteY0" fmla="*/ 2288537 h 2288537"/>
              <a:gd name="connsiteX1" fmla="*/ 1022747 w 2708672"/>
              <a:gd name="connsiteY1" fmla="*/ 1123950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39468 w 2708672"/>
              <a:gd name="connsiteY1" fmla="*/ 1442860 h 2288537"/>
              <a:gd name="connsiteX2" fmla="*/ 2708672 w 2708672"/>
              <a:gd name="connsiteY2" fmla="*/ 0 h 2288537"/>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875109 w 2708672"/>
              <a:gd name="connsiteY1" fmla="*/ 2145029 h 2368264"/>
              <a:gd name="connsiteX2" fmla="*/ 1439468 w 2708672"/>
              <a:gd name="connsiteY2" fmla="*/ 1522587 h 2368264"/>
              <a:gd name="connsiteX3" fmla="*/ 2708672 w 2708672"/>
              <a:gd name="connsiteY3" fmla="*/ 0 h 2368264"/>
              <a:gd name="connsiteX0" fmla="*/ 0 w 2708672"/>
              <a:gd name="connsiteY0" fmla="*/ 2368264 h 2368264"/>
              <a:gd name="connsiteX1" fmla="*/ 875109 w 2708672"/>
              <a:gd name="connsiteY1" fmla="*/ 2145029 h 2368264"/>
              <a:gd name="connsiteX2" fmla="*/ 1991621 w 2708672"/>
              <a:gd name="connsiteY2" fmla="*/ 1666096 h 2368264"/>
              <a:gd name="connsiteX3" fmla="*/ 2708672 w 2708672"/>
              <a:gd name="connsiteY3" fmla="*/ 0 h 2368264"/>
              <a:gd name="connsiteX0" fmla="*/ 0 w 2708672"/>
              <a:gd name="connsiteY0" fmla="*/ 2368264 h 2368264"/>
              <a:gd name="connsiteX1" fmla="*/ 1010543 w 2708672"/>
              <a:gd name="connsiteY1" fmla="*/ 2160975 h 2368264"/>
              <a:gd name="connsiteX2" fmla="*/ 1991621 w 2708672"/>
              <a:gd name="connsiteY2" fmla="*/ 1666096 h 2368264"/>
              <a:gd name="connsiteX3" fmla="*/ 2708672 w 2708672"/>
              <a:gd name="connsiteY3" fmla="*/ 0 h 2368264"/>
            </a:gdLst>
            <a:ahLst/>
            <a:cxnLst>
              <a:cxn ang="0">
                <a:pos x="connsiteX0" y="connsiteY0"/>
              </a:cxn>
              <a:cxn ang="0">
                <a:pos x="connsiteX1" y="connsiteY1"/>
              </a:cxn>
              <a:cxn ang="0">
                <a:pos x="connsiteX2" y="connsiteY2"/>
              </a:cxn>
              <a:cxn ang="0">
                <a:pos x="connsiteX3" y="connsiteY3"/>
              </a:cxn>
            </a:cxnLst>
            <a:rect l="l" t="t" r="r" b="b"/>
            <a:pathLst>
              <a:path w="2708672" h="2368264">
                <a:moveTo>
                  <a:pt x="0" y="2368264"/>
                </a:moveTo>
                <a:cubicBezTo>
                  <a:pt x="144115" y="2317770"/>
                  <a:pt x="678606" y="2278003"/>
                  <a:pt x="1010543" y="2160975"/>
                </a:cubicBezTo>
                <a:cubicBezTo>
                  <a:pt x="1342480" y="2043947"/>
                  <a:pt x="1684291" y="2010313"/>
                  <a:pt x="1991621" y="1666096"/>
                </a:cubicBezTo>
                <a:cubicBezTo>
                  <a:pt x="2474321" y="662802"/>
                  <a:pt x="2582863" y="183056"/>
                  <a:pt x="2708672" y="0"/>
                </a:cubicBezTo>
              </a:path>
            </a:pathLst>
          </a:custGeom>
          <a:ln w="158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7019927" y="1495425"/>
            <a:ext cx="2457449" cy="1581150"/>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Lst>
            <a:ahLst/>
            <a:cxnLst>
              <a:cxn ang="0">
                <a:pos x="connsiteX0" y="connsiteY0"/>
              </a:cxn>
              <a:cxn ang="0">
                <a:pos x="connsiteX1" y="connsiteY1"/>
              </a:cxn>
              <a:cxn ang="0">
                <a:pos x="connsiteX2" y="connsiteY2"/>
              </a:cxn>
            </a:cxnLst>
            <a:rect l="l" t="t" r="r" b="b"/>
            <a:pathLst>
              <a:path w="2667000" h="1714500">
                <a:moveTo>
                  <a:pt x="0" y="1714500"/>
                </a:moveTo>
                <a:cubicBezTo>
                  <a:pt x="934244" y="1233487"/>
                  <a:pt x="536575" y="1409700"/>
                  <a:pt x="981075" y="1123950"/>
                </a:cubicBezTo>
                <a:cubicBezTo>
                  <a:pt x="1425575" y="838200"/>
                  <a:pt x="2499519" y="71437"/>
                  <a:pt x="2667000" y="0"/>
                </a:cubicBezTo>
              </a:path>
            </a:pathLst>
          </a:custGeom>
          <a:ln w="158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3152775" y="1833238"/>
            <a:ext cx="2200276" cy="1519562"/>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 name="connsiteX0" fmla="*/ 0 w 2667000"/>
              <a:gd name="connsiteY0" fmla="*/ 1714500 h 1714500"/>
              <a:gd name="connsiteX1" fmla="*/ 1339865 w 2667000"/>
              <a:gd name="connsiteY1" fmla="*/ 660354 h 1714500"/>
              <a:gd name="connsiteX2" fmla="*/ 2667000 w 2667000"/>
              <a:gd name="connsiteY2" fmla="*/ 0 h 1714500"/>
              <a:gd name="connsiteX0" fmla="*/ 0 w 2571323"/>
              <a:gd name="connsiteY0" fmla="*/ 2080497 h 2080497"/>
              <a:gd name="connsiteX1" fmla="*/ 1244188 w 2571323"/>
              <a:gd name="connsiteY1" fmla="*/ 660354 h 2080497"/>
              <a:gd name="connsiteX2" fmla="*/ 2571323 w 2571323"/>
              <a:gd name="connsiteY2" fmla="*/ 0 h 2080497"/>
              <a:gd name="connsiteX0" fmla="*/ 0 w 2571323"/>
              <a:gd name="connsiteY0" fmla="*/ 2080497 h 2080497"/>
              <a:gd name="connsiteX1" fmla="*/ 1244188 w 2571323"/>
              <a:gd name="connsiteY1" fmla="*/ 660354 h 2080497"/>
              <a:gd name="connsiteX2" fmla="*/ 2571323 w 2571323"/>
              <a:gd name="connsiteY2" fmla="*/ 0 h 2080497"/>
              <a:gd name="connsiteX0" fmla="*/ 0 w 2499565"/>
              <a:gd name="connsiteY0" fmla="*/ 2092697 h 2092697"/>
              <a:gd name="connsiteX1" fmla="*/ 1172430 w 2499565"/>
              <a:gd name="connsiteY1" fmla="*/ 660354 h 2092697"/>
              <a:gd name="connsiteX2" fmla="*/ 2499565 w 2499565"/>
              <a:gd name="connsiteY2" fmla="*/ 0 h 2092697"/>
              <a:gd name="connsiteX0" fmla="*/ 0 w 2774637"/>
              <a:gd name="connsiteY0" fmla="*/ 2019498 h 2019498"/>
              <a:gd name="connsiteX1" fmla="*/ 1172430 w 2774637"/>
              <a:gd name="connsiteY1" fmla="*/ 587155 h 2019498"/>
              <a:gd name="connsiteX2" fmla="*/ 2774637 w 2774637"/>
              <a:gd name="connsiteY2" fmla="*/ 0 h 2019498"/>
              <a:gd name="connsiteX0" fmla="*/ 0 w 2774637"/>
              <a:gd name="connsiteY0" fmla="*/ 2019498 h 2019498"/>
              <a:gd name="connsiteX1" fmla="*/ 1124384 w 2774637"/>
              <a:gd name="connsiteY1" fmla="*/ 701083 h 2019498"/>
              <a:gd name="connsiteX2" fmla="*/ 2774637 w 2774637"/>
              <a:gd name="connsiteY2" fmla="*/ 0 h 2019498"/>
            </a:gdLst>
            <a:ahLst/>
            <a:cxnLst>
              <a:cxn ang="0">
                <a:pos x="connsiteX0" y="connsiteY0"/>
              </a:cxn>
              <a:cxn ang="0">
                <a:pos x="connsiteX1" y="connsiteY1"/>
              </a:cxn>
              <a:cxn ang="0">
                <a:pos x="connsiteX2" y="connsiteY2"/>
              </a:cxn>
            </a:cxnLst>
            <a:rect l="l" t="t" r="r" b="b"/>
            <a:pathLst>
              <a:path w="2774637" h="2019498">
                <a:moveTo>
                  <a:pt x="0" y="2019498"/>
                </a:moveTo>
                <a:cubicBezTo>
                  <a:pt x="575454" y="1221288"/>
                  <a:pt x="661945" y="1037666"/>
                  <a:pt x="1124384" y="701083"/>
                </a:cubicBezTo>
                <a:cubicBezTo>
                  <a:pt x="1586823" y="364500"/>
                  <a:pt x="2607156" y="71437"/>
                  <a:pt x="2774637" y="0"/>
                </a:cubicBezTo>
              </a:path>
            </a:pathLst>
          </a:custGeom>
          <a:ln w="158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3190877" y="4433671"/>
            <a:ext cx="2381249" cy="1308374"/>
          </a:xfrm>
          <a:custGeom>
            <a:avLst/>
            <a:gdLst>
              <a:gd name="connsiteX0" fmla="*/ 0 w 2962275"/>
              <a:gd name="connsiteY0" fmla="*/ 1943100 h 1943100"/>
              <a:gd name="connsiteX1" fmla="*/ 2133600 w 2962275"/>
              <a:gd name="connsiteY1" fmla="*/ 466725 h 1943100"/>
              <a:gd name="connsiteX2" fmla="*/ 2962275 w 2962275"/>
              <a:gd name="connsiteY2" fmla="*/ 0 h 1943100"/>
              <a:gd name="connsiteX0" fmla="*/ 0 w 2962275"/>
              <a:gd name="connsiteY0" fmla="*/ 1943100 h 1943100"/>
              <a:gd name="connsiteX1" fmla="*/ 1276350 w 2962275"/>
              <a:gd name="connsiteY1" fmla="*/ 1123950 h 1943100"/>
              <a:gd name="connsiteX2" fmla="*/ 2962275 w 2962275"/>
              <a:gd name="connsiteY2" fmla="*/ 0 h 1943100"/>
              <a:gd name="connsiteX0" fmla="*/ 0 w 3000375"/>
              <a:gd name="connsiteY0" fmla="*/ 1924050 h 1924050"/>
              <a:gd name="connsiteX1" fmla="*/ 1314450 w 3000375"/>
              <a:gd name="connsiteY1" fmla="*/ 1123950 h 1924050"/>
              <a:gd name="connsiteX2" fmla="*/ 3000375 w 3000375"/>
              <a:gd name="connsiteY2" fmla="*/ 0 h 1924050"/>
              <a:gd name="connsiteX0" fmla="*/ 0 w 3000375"/>
              <a:gd name="connsiteY0" fmla="*/ 1924050 h 1924050"/>
              <a:gd name="connsiteX1" fmla="*/ 1314450 w 3000375"/>
              <a:gd name="connsiteY1" fmla="*/ 1123950 h 1924050"/>
              <a:gd name="connsiteX2" fmla="*/ 3000375 w 3000375"/>
              <a:gd name="connsiteY2" fmla="*/ 0 h 1924050"/>
              <a:gd name="connsiteX0" fmla="*/ 0 w 2667000"/>
              <a:gd name="connsiteY0" fmla="*/ 1714500 h 1714500"/>
              <a:gd name="connsiteX1" fmla="*/ 981075 w 2667000"/>
              <a:gd name="connsiteY1" fmla="*/ 1123950 h 1714500"/>
              <a:gd name="connsiteX2" fmla="*/ 2667000 w 2667000"/>
              <a:gd name="connsiteY2" fmla="*/ 0 h 1714500"/>
              <a:gd name="connsiteX0" fmla="*/ 0 w 2708672"/>
              <a:gd name="connsiteY0" fmla="*/ 2288537 h 2288537"/>
              <a:gd name="connsiteX1" fmla="*/ 1022747 w 2708672"/>
              <a:gd name="connsiteY1" fmla="*/ 1123950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137345 w 2708672"/>
              <a:gd name="connsiteY1" fmla="*/ 1761769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543646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08213 w 2708672"/>
              <a:gd name="connsiteY1" fmla="*/ 1554478 h 2288537"/>
              <a:gd name="connsiteX2" fmla="*/ 2708672 w 2708672"/>
              <a:gd name="connsiteY2" fmla="*/ 0 h 2288537"/>
              <a:gd name="connsiteX0" fmla="*/ 0 w 2708672"/>
              <a:gd name="connsiteY0" fmla="*/ 2288537 h 2288537"/>
              <a:gd name="connsiteX1" fmla="*/ 1439468 w 2708672"/>
              <a:gd name="connsiteY1" fmla="*/ 1442860 h 2288537"/>
              <a:gd name="connsiteX2" fmla="*/ 2708672 w 2708672"/>
              <a:gd name="connsiteY2" fmla="*/ 0 h 2288537"/>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1439468 w 2708672"/>
              <a:gd name="connsiteY1" fmla="*/ 1522587 h 2368264"/>
              <a:gd name="connsiteX2" fmla="*/ 2708672 w 2708672"/>
              <a:gd name="connsiteY2" fmla="*/ 0 h 2368264"/>
              <a:gd name="connsiteX0" fmla="*/ 0 w 2708672"/>
              <a:gd name="connsiteY0" fmla="*/ 2368264 h 2368264"/>
              <a:gd name="connsiteX1" fmla="*/ 875109 w 2708672"/>
              <a:gd name="connsiteY1" fmla="*/ 2145029 h 2368264"/>
              <a:gd name="connsiteX2" fmla="*/ 1439468 w 2708672"/>
              <a:gd name="connsiteY2" fmla="*/ 1522587 h 2368264"/>
              <a:gd name="connsiteX3" fmla="*/ 2708672 w 2708672"/>
              <a:gd name="connsiteY3" fmla="*/ 0 h 2368264"/>
              <a:gd name="connsiteX0" fmla="*/ 0 w 2708672"/>
              <a:gd name="connsiteY0" fmla="*/ 2368264 h 2368264"/>
              <a:gd name="connsiteX1" fmla="*/ 1000124 w 2708672"/>
              <a:gd name="connsiteY1" fmla="*/ 2033411 h 2368264"/>
              <a:gd name="connsiteX2" fmla="*/ 1439468 w 2708672"/>
              <a:gd name="connsiteY2" fmla="*/ 1522587 h 2368264"/>
              <a:gd name="connsiteX3" fmla="*/ 2708672 w 2708672"/>
              <a:gd name="connsiteY3" fmla="*/ 0 h 2368264"/>
              <a:gd name="connsiteX0" fmla="*/ 0 w 2708672"/>
              <a:gd name="connsiteY0" fmla="*/ 2368264 h 2429485"/>
              <a:gd name="connsiteX1" fmla="*/ 1000124 w 2708672"/>
              <a:gd name="connsiteY1" fmla="*/ 2033411 h 2429485"/>
              <a:gd name="connsiteX2" fmla="*/ 1439468 w 2708672"/>
              <a:gd name="connsiteY2" fmla="*/ 1522587 h 2429485"/>
              <a:gd name="connsiteX3" fmla="*/ 2708672 w 2708672"/>
              <a:gd name="connsiteY3" fmla="*/ 0 h 2429485"/>
              <a:gd name="connsiteX0" fmla="*/ 0 w 2708672"/>
              <a:gd name="connsiteY0" fmla="*/ 2368264 h 2429485"/>
              <a:gd name="connsiteX1" fmla="*/ 1000124 w 2708672"/>
              <a:gd name="connsiteY1" fmla="*/ 2033411 h 2429485"/>
              <a:gd name="connsiteX2" fmla="*/ 1439468 w 2708672"/>
              <a:gd name="connsiteY2" fmla="*/ 1522587 h 2429485"/>
              <a:gd name="connsiteX3" fmla="*/ 2708672 w 2708672"/>
              <a:gd name="connsiteY3" fmla="*/ 0 h 2429485"/>
              <a:gd name="connsiteX0" fmla="*/ 0 w 2708672"/>
              <a:gd name="connsiteY0" fmla="*/ 2368264 h 2429485"/>
              <a:gd name="connsiteX1" fmla="*/ 1000124 w 2708672"/>
              <a:gd name="connsiteY1" fmla="*/ 2033411 h 2429485"/>
              <a:gd name="connsiteX2" fmla="*/ 1439468 w 2708672"/>
              <a:gd name="connsiteY2" fmla="*/ 1522587 h 2429485"/>
              <a:gd name="connsiteX3" fmla="*/ 2708672 w 2708672"/>
              <a:gd name="connsiteY3" fmla="*/ 0 h 2429485"/>
              <a:gd name="connsiteX0" fmla="*/ 0 w 2708672"/>
              <a:gd name="connsiteY0" fmla="*/ 2368264 h 2429485"/>
              <a:gd name="connsiteX1" fmla="*/ 1000124 w 2708672"/>
              <a:gd name="connsiteY1" fmla="*/ 2033411 h 2429485"/>
              <a:gd name="connsiteX2" fmla="*/ 1439468 w 2708672"/>
              <a:gd name="connsiteY2" fmla="*/ 1522587 h 2429485"/>
              <a:gd name="connsiteX3" fmla="*/ 2708672 w 2708672"/>
              <a:gd name="connsiteY3" fmla="*/ 0 h 2429485"/>
              <a:gd name="connsiteX0" fmla="*/ 0 w 2552402"/>
              <a:gd name="connsiteY0" fmla="*/ 2160973 h 2222194"/>
              <a:gd name="connsiteX1" fmla="*/ 1000124 w 2552402"/>
              <a:gd name="connsiteY1" fmla="*/ 1826120 h 2222194"/>
              <a:gd name="connsiteX2" fmla="*/ 1439468 w 2552402"/>
              <a:gd name="connsiteY2" fmla="*/ 1315296 h 2222194"/>
              <a:gd name="connsiteX3" fmla="*/ 2552402 w 2552402"/>
              <a:gd name="connsiteY3" fmla="*/ 0 h 2222194"/>
              <a:gd name="connsiteX0" fmla="*/ 0 w 2552402"/>
              <a:gd name="connsiteY0" fmla="*/ 2160973 h 2222194"/>
              <a:gd name="connsiteX1" fmla="*/ 1000124 w 2552402"/>
              <a:gd name="connsiteY1" fmla="*/ 1826120 h 2222194"/>
              <a:gd name="connsiteX2" fmla="*/ 1439468 w 2552402"/>
              <a:gd name="connsiteY2" fmla="*/ 1315296 h 2222194"/>
              <a:gd name="connsiteX3" fmla="*/ 2552402 w 2552402"/>
              <a:gd name="connsiteY3" fmla="*/ 0 h 2222194"/>
              <a:gd name="connsiteX0" fmla="*/ 0 w 2604492"/>
              <a:gd name="connsiteY0" fmla="*/ 2129082 h 2190303"/>
              <a:gd name="connsiteX1" fmla="*/ 1000124 w 2604492"/>
              <a:gd name="connsiteY1" fmla="*/ 1794229 h 2190303"/>
              <a:gd name="connsiteX2" fmla="*/ 1439468 w 2604492"/>
              <a:gd name="connsiteY2" fmla="*/ 1283405 h 2190303"/>
              <a:gd name="connsiteX3" fmla="*/ 2604492 w 2604492"/>
              <a:gd name="connsiteY3" fmla="*/ 0 h 2190303"/>
            </a:gdLst>
            <a:ahLst/>
            <a:cxnLst>
              <a:cxn ang="0">
                <a:pos x="connsiteX0" y="connsiteY0"/>
              </a:cxn>
              <a:cxn ang="0">
                <a:pos x="connsiteX1" y="connsiteY1"/>
              </a:cxn>
              <a:cxn ang="0">
                <a:pos x="connsiteX2" y="connsiteY2"/>
              </a:cxn>
              <a:cxn ang="0">
                <a:pos x="connsiteX3" y="connsiteY3"/>
              </a:cxn>
            </a:cxnLst>
            <a:rect l="l" t="t" r="r" b="b"/>
            <a:pathLst>
              <a:path w="2604492" h="2190303">
                <a:moveTo>
                  <a:pt x="0" y="2129082"/>
                </a:moveTo>
                <a:cubicBezTo>
                  <a:pt x="144115" y="2078588"/>
                  <a:pt x="416420" y="2190303"/>
                  <a:pt x="1000124" y="1794229"/>
                </a:cubicBezTo>
                <a:cubicBezTo>
                  <a:pt x="1250453" y="1493828"/>
                  <a:pt x="1267572" y="1627623"/>
                  <a:pt x="1439468" y="1283405"/>
                </a:cubicBezTo>
                <a:cubicBezTo>
                  <a:pt x="1765898" y="774421"/>
                  <a:pt x="2249488" y="278728"/>
                  <a:pt x="2604492" y="0"/>
                </a:cubicBezTo>
              </a:path>
            </a:pathLst>
          </a:custGeom>
          <a:ln w="158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TextBox 47"/>
          <p:cNvSpPr txBox="1"/>
          <p:nvPr/>
        </p:nvSpPr>
        <p:spPr>
          <a:xfrm>
            <a:off x="2933700" y="5819775"/>
            <a:ext cx="2638425" cy="369332"/>
          </a:xfrm>
          <a:prstGeom prst="rect">
            <a:avLst/>
          </a:prstGeom>
          <a:noFill/>
        </p:spPr>
        <p:txBody>
          <a:bodyPr wrap="square" rtlCol="0">
            <a:spAutoFit/>
          </a:bodyPr>
          <a:lstStyle/>
          <a:p>
            <a:r>
              <a:rPr lang="en-US" dirty="0"/>
              <a:t>stage</a:t>
            </a:r>
          </a:p>
        </p:txBody>
      </p:sp>
      <p:sp>
        <p:nvSpPr>
          <p:cNvPr id="49" name="TextBox 48"/>
          <p:cNvSpPr txBox="1"/>
          <p:nvPr/>
        </p:nvSpPr>
        <p:spPr>
          <a:xfrm>
            <a:off x="2762250" y="3552825"/>
            <a:ext cx="2638425" cy="369332"/>
          </a:xfrm>
          <a:prstGeom prst="rect">
            <a:avLst/>
          </a:prstGeom>
          <a:noFill/>
        </p:spPr>
        <p:txBody>
          <a:bodyPr wrap="square" rtlCol="0">
            <a:spAutoFit/>
          </a:bodyPr>
          <a:lstStyle/>
          <a:p>
            <a:r>
              <a:rPr lang="en-US" dirty="0"/>
              <a:t>stage</a:t>
            </a:r>
          </a:p>
        </p:txBody>
      </p:sp>
      <p:sp>
        <p:nvSpPr>
          <p:cNvPr id="50" name="TextBox 49"/>
          <p:cNvSpPr txBox="1"/>
          <p:nvPr/>
        </p:nvSpPr>
        <p:spPr>
          <a:xfrm>
            <a:off x="1577274" y="3670505"/>
            <a:ext cx="2638425" cy="369332"/>
          </a:xfrm>
          <a:prstGeom prst="rect">
            <a:avLst/>
          </a:prstGeom>
          <a:noFill/>
        </p:spPr>
        <p:txBody>
          <a:bodyPr wrap="square" rtlCol="0">
            <a:spAutoFit/>
          </a:bodyPr>
          <a:lstStyle/>
          <a:p>
            <a:r>
              <a:rPr lang="en-US" dirty="0"/>
              <a:t>Damage</a:t>
            </a:r>
          </a:p>
        </p:txBody>
      </p:sp>
      <p:sp>
        <p:nvSpPr>
          <p:cNvPr id="51" name="TextBox 50"/>
          <p:cNvSpPr txBox="1"/>
          <p:nvPr/>
        </p:nvSpPr>
        <p:spPr>
          <a:xfrm>
            <a:off x="5668486" y="3561873"/>
            <a:ext cx="2638425" cy="369332"/>
          </a:xfrm>
          <a:prstGeom prst="rect">
            <a:avLst/>
          </a:prstGeom>
          <a:noFill/>
        </p:spPr>
        <p:txBody>
          <a:bodyPr wrap="square" rtlCol="0">
            <a:spAutoFit/>
          </a:bodyPr>
          <a:lstStyle/>
          <a:p>
            <a:r>
              <a:rPr lang="en-US" dirty="0"/>
              <a:t>Damage</a:t>
            </a:r>
          </a:p>
        </p:txBody>
      </p:sp>
      <p:sp>
        <p:nvSpPr>
          <p:cNvPr id="52" name="TextBox 51"/>
          <p:cNvSpPr txBox="1"/>
          <p:nvPr/>
        </p:nvSpPr>
        <p:spPr>
          <a:xfrm>
            <a:off x="1885951" y="1200150"/>
            <a:ext cx="2638425" cy="369332"/>
          </a:xfrm>
          <a:prstGeom prst="rect">
            <a:avLst/>
          </a:prstGeom>
          <a:noFill/>
        </p:spPr>
        <p:txBody>
          <a:bodyPr wrap="square" rtlCol="0">
            <a:spAutoFit/>
          </a:bodyPr>
          <a:lstStyle/>
          <a:p>
            <a:r>
              <a:rPr lang="en-US" dirty="0"/>
              <a:t>Flow</a:t>
            </a:r>
          </a:p>
        </p:txBody>
      </p:sp>
      <p:sp>
        <p:nvSpPr>
          <p:cNvPr id="53" name="TextBox 52"/>
          <p:cNvSpPr txBox="1"/>
          <p:nvPr/>
        </p:nvSpPr>
        <p:spPr>
          <a:xfrm>
            <a:off x="5991226" y="1314450"/>
            <a:ext cx="2638425" cy="369332"/>
          </a:xfrm>
          <a:prstGeom prst="rect">
            <a:avLst/>
          </a:prstGeom>
          <a:noFill/>
        </p:spPr>
        <p:txBody>
          <a:bodyPr wrap="square" rtlCol="0">
            <a:spAutoFit/>
          </a:bodyPr>
          <a:lstStyle/>
          <a:p>
            <a:r>
              <a:rPr lang="en-US" dirty="0"/>
              <a:t>Flow</a:t>
            </a:r>
          </a:p>
        </p:txBody>
      </p:sp>
      <p:sp>
        <p:nvSpPr>
          <p:cNvPr id="55" name="TextBox 54"/>
          <p:cNvSpPr txBox="1"/>
          <p:nvPr/>
        </p:nvSpPr>
        <p:spPr>
          <a:xfrm>
            <a:off x="7172325" y="4476750"/>
            <a:ext cx="2638425" cy="369332"/>
          </a:xfrm>
          <a:prstGeom prst="rect">
            <a:avLst/>
          </a:prstGeom>
          <a:noFill/>
        </p:spPr>
        <p:txBody>
          <a:bodyPr wrap="square" rtlCol="0">
            <a:spAutoFit/>
          </a:bodyPr>
          <a:lstStyle/>
          <a:p>
            <a:r>
              <a:rPr lang="en-US" dirty="0"/>
              <a:t>Integrate!</a:t>
            </a:r>
          </a:p>
        </p:txBody>
      </p:sp>
      <p:sp>
        <p:nvSpPr>
          <p:cNvPr id="56" name="Freeform 55"/>
          <p:cNvSpPr/>
          <p:nvPr/>
        </p:nvSpPr>
        <p:spPr>
          <a:xfrm>
            <a:off x="7096126" y="4248150"/>
            <a:ext cx="2486025" cy="1504950"/>
          </a:xfrm>
          <a:custGeom>
            <a:avLst/>
            <a:gdLst>
              <a:gd name="connsiteX0" fmla="*/ 19050 w 2486025"/>
              <a:gd name="connsiteY0" fmla="*/ 1400175 h 1504950"/>
              <a:gd name="connsiteX1" fmla="*/ 0 w 2486025"/>
              <a:gd name="connsiteY1" fmla="*/ 1504950 h 1504950"/>
              <a:gd name="connsiteX2" fmla="*/ 2486025 w 2486025"/>
              <a:gd name="connsiteY2" fmla="*/ 1504950 h 1504950"/>
              <a:gd name="connsiteX3" fmla="*/ 2486025 w 2486025"/>
              <a:gd name="connsiteY3" fmla="*/ 9525 h 1504950"/>
              <a:gd name="connsiteX4" fmla="*/ 2428875 w 2486025"/>
              <a:gd name="connsiteY4" fmla="*/ 0 h 1504950"/>
              <a:gd name="connsiteX5" fmla="*/ 2009775 w 2486025"/>
              <a:gd name="connsiteY5" fmla="*/ 657225 h 1504950"/>
              <a:gd name="connsiteX6" fmla="*/ 1762125 w 2486025"/>
              <a:gd name="connsiteY6" fmla="*/ 1009650 h 1504950"/>
              <a:gd name="connsiteX7" fmla="*/ 1409700 w 2486025"/>
              <a:gd name="connsiteY7" fmla="*/ 1171575 h 1504950"/>
              <a:gd name="connsiteX8" fmla="*/ 885825 w 2486025"/>
              <a:gd name="connsiteY8" fmla="*/ 1285875 h 1504950"/>
              <a:gd name="connsiteX9" fmla="*/ 19050 w 2486025"/>
              <a:gd name="connsiteY9" fmla="*/ 1400175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86025" h="1504950">
                <a:moveTo>
                  <a:pt x="19050" y="1400175"/>
                </a:moveTo>
                <a:lnTo>
                  <a:pt x="0" y="1504950"/>
                </a:lnTo>
                <a:lnTo>
                  <a:pt x="2486025" y="1504950"/>
                </a:lnTo>
                <a:lnTo>
                  <a:pt x="2486025" y="9525"/>
                </a:lnTo>
                <a:lnTo>
                  <a:pt x="2428875" y="0"/>
                </a:lnTo>
                <a:lnTo>
                  <a:pt x="2009775" y="657225"/>
                </a:lnTo>
                <a:lnTo>
                  <a:pt x="1762125" y="1009650"/>
                </a:lnTo>
                <a:lnTo>
                  <a:pt x="1409700" y="1171575"/>
                </a:lnTo>
                <a:lnTo>
                  <a:pt x="885825" y="1285875"/>
                </a:lnTo>
                <a:lnTo>
                  <a:pt x="19050" y="1400175"/>
                </a:lnTo>
                <a:close/>
              </a:path>
            </a:pathLst>
          </a:custGeom>
          <a:solidFill>
            <a:srgbClr val="FF0000">
              <a:alpha val="4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9676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rot="5400000">
            <a:off x="-276529" y="3972342"/>
            <a:ext cx="3372787"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rot="10800000" flipV="1">
            <a:off x="1412362" y="5621263"/>
            <a:ext cx="3445238" cy="3247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432349" y="5808637"/>
            <a:ext cx="5368821" cy="646331"/>
          </a:xfrm>
          <a:prstGeom prst="rect">
            <a:avLst/>
          </a:prstGeom>
          <a:noFill/>
        </p:spPr>
        <p:txBody>
          <a:bodyPr wrap="square" rtlCol="0">
            <a:spAutoFit/>
          </a:bodyPr>
          <a:lstStyle/>
          <a:p>
            <a:r>
              <a:rPr lang="en-US" dirty="0"/>
              <a:t>Annual exceedance probability (from the hydrology)</a:t>
            </a:r>
          </a:p>
        </p:txBody>
      </p:sp>
      <p:sp>
        <p:nvSpPr>
          <p:cNvPr id="5" name="TextBox 4"/>
          <p:cNvSpPr txBox="1"/>
          <p:nvPr/>
        </p:nvSpPr>
        <p:spPr>
          <a:xfrm>
            <a:off x="338067" y="2278454"/>
            <a:ext cx="3177915" cy="369332"/>
          </a:xfrm>
          <a:prstGeom prst="rect">
            <a:avLst/>
          </a:prstGeom>
          <a:noFill/>
        </p:spPr>
        <p:txBody>
          <a:bodyPr wrap="square" rtlCol="0">
            <a:spAutoFit/>
          </a:bodyPr>
          <a:lstStyle/>
          <a:p>
            <a:r>
              <a:rPr lang="en-US" dirty="0"/>
              <a:t>Damages</a:t>
            </a:r>
          </a:p>
        </p:txBody>
      </p:sp>
      <p:sp>
        <p:nvSpPr>
          <p:cNvPr id="10" name="Freeform 9"/>
          <p:cNvSpPr/>
          <p:nvPr/>
        </p:nvSpPr>
        <p:spPr>
          <a:xfrm>
            <a:off x="1554769" y="3585096"/>
            <a:ext cx="3620125" cy="2031169"/>
          </a:xfrm>
          <a:custGeom>
            <a:avLst/>
            <a:gdLst>
              <a:gd name="connsiteX0" fmla="*/ 0 w 3455233"/>
              <a:gd name="connsiteY0" fmla="*/ 2226040 h 2226040"/>
              <a:gd name="connsiteX1" fmla="*/ 1191718 w 3455233"/>
              <a:gd name="connsiteY1" fmla="*/ 1941226 h 2226040"/>
              <a:gd name="connsiteX2" fmla="*/ 2668249 w 3455233"/>
              <a:gd name="connsiteY2" fmla="*/ 1199213 h 2226040"/>
              <a:gd name="connsiteX3" fmla="*/ 3455233 w 3455233"/>
              <a:gd name="connsiteY3" fmla="*/ 0 h 2226040"/>
              <a:gd name="connsiteX0" fmla="*/ 0 w 3455233"/>
              <a:gd name="connsiteY0" fmla="*/ 2226040 h 2226040"/>
              <a:gd name="connsiteX1" fmla="*/ 1191718 w 3455233"/>
              <a:gd name="connsiteY1" fmla="*/ 1941226 h 2226040"/>
              <a:gd name="connsiteX2" fmla="*/ 2578308 w 3455233"/>
              <a:gd name="connsiteY2" fmla="*/ 1101777 h 2226040"/>
              <a:gd name="connsiteX3" fmla="*/ 3455233 w 3455233"/>
              <a:gd name="connsiteY3" fmla="*/ 0 h 2226040"/>
              <a:gd name="connsiteX0" fmla="*/ 0 w 3522688"/>
              <a:gd name="connsiteY0" fmla="*/ 2181070 h 2181070"/>
              <a:gd name="connsiteX1" fmla="*/ 1191718 w 3522688"/>
              <a:gd name="connsiteY1" fmla="*/ 1896256 h 2181070"/>
              <a:gd name="connsiteX2" fmla="*/ 2578308 w 3522688"/>
              <a:gd name="connsiteY2" fmla="*/ 1056807 h 2181070"/>
              <a:gd name="connsiteX3" fmla="*/ 3522688 w 3522688"/>
              <a:gd name="connsiteY3" fmla="*/ 0 h 2181070"/>
              <a:gd name="connsiteX0" fmla="*/ 0 w 3522688"/>
              <a:gd name="connsiteY0" fmla="*/ 2181070 h 2181070"/>
              <a:gd name="connsiteX1" fmla="*/ 417225 w 3522688"/>
              <a:gd name="connsiteY1" fmla="*/ 1961214 h 2181070"/>
              <a:gd name="connsiteX2" fmla="*/ 1191718 w 3522688"/>
              <a:gd name="connsiteY2" fmla="*/ 1896256 h 2181070"/>
              <a:gd name="connsiteX3" fmla="*/ 2578308 w 3522688"/>
              <a:gd name="connsiteY3" fmla="*/ 1056807 h 2181070"/>
              <a:gd name="connsiteX4" fmla="*/ 3522688 w 3522688"/>
              <a:gd name="connsiteY4" fmla="*/ 0 h 2181070"/>
              <a:gd name="connsiteX0" fmla="*/ 0 w 3620125"/>
              <a:gd name="connsiteY0" fmla="*/ 2031169 h 2046991"/>
              <a:gd name="connsiteX1" fmla="*/ 514662 w 3620125"/>
              <a:gd name="connsiteY1" fmla="*/ 1961214 h 2046991"/>
              <a:gd name="connsiteX2" fmla="*/ 1289155 w 3620125"/>
              <a:gd name="connsiteY2" fmla="*/ 1896256 h 2046991"/>
              <a:gd name="connsiteX3" fmla="*/ 2675745 w 3620125"/>
              <a:gd name="connsiteY3" fmla="*/ 1056807 h 2046991"/>
              <a:gd name="connsiteX4" fmla="*/ 3620125 w 3620125"/>
              <a:gd name="connsiteY4" fmla="*/ 0 h 2046991"/>
              <a:gd name="connsiteX0" fmla="*/ 0 w 3620125"/>
              <a:gd name="connsiteY0" fmla="*/ 2031169 h 2031169"/>
              <a:gd name="connsiteX1" fmla="*/ 514662 w 3620125"/>
              <a:gd name="connsiteY1" fmla="*/ 1961214 h 2031169"/>
              <a:gd name="connsiteX2" fmla="*/ 1506512 w 3620125"/>
              <a:gd name="connsiteY2" fmla="*/ 1693889 h 2031169"/>
              <a:gd name="connsiteX3" fmla="*/ 2675745 w 3620125"/>
              <a:gd name="connsiteY3" fmla="*/ 1056807 h 2031169"/>
              <a:gd name="connsiteX4" fmla="*/ 3620125 w 3620125"/>
              <a:gd name="connsiteY4" fmla="*/ 0 h 2031169"/>
              <a:gd name="connsiteX0" fmla="*/ 0 w 3620125"/>
              <a:gd name="connsiteY0" fmla="*/ 2031169 h 2031169"/>
              <a:gd name="connsiteX1" fmla="*/ 514662 w 3620125"/>
              <a:gd name="connsiteY1" fmla="*/ 1961214 h 2031169"/>
              <a:gd name="connsiteX2" fmla="*/ 1506512 w 3620125"/>
              <a:gd name="connsiteY2" fmla="*/ 1693889 h 2031169"/>
              <a:gd name="connsiteX3" fmla="*/ 2833142 w 3620125"/>
              <a:gd name="connsiteY3" fmla="*/ 914400 h 2031169"/>
              <a:gd name="connsiteX4" fmla="*/ 3620125 w 3620125"/>
              <a:gd name="connsiteY4" fmla="*/ 0 h 2031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0125" h="2031169">
                <a:moveTo>
                  <a:pt x="0" y="2031169"/>
                </a:moveTo>
                <a:lnTo>
                  <a:pt x="514662" y="1961214"/>
                </a:lnTo>
                <a:cubicBezTo>
                  <a:pt x="713282" y="1913745"/>
                  <a:pt x="1120099" y="1868358"/>
                  <a:pt x="1506512" y="1693889"/>
                </a:cubicBezTo>
                <a:cubicBezTo>
                  <a:pt x="1892925" y="1519420"/>
                  <a:pt x="2480873" y="1196715"/>
                  <a:pt x="2833142" y="914400"/>
                </a:cubicBezTo>
                <a:cubicBezTo>
                  <a:pt x="3185411" y="632085"/>
                  <a:pt x="3415259" y="437837"/>
                  <a:pt x="3620125" y="0"/>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reeform 14"/>
          <p:cNvSpPr/>
          <p:nvPr/>
        </p:nvSpPr>
        <p:spPr>
          <a:xfrm>
            <a:off x="1499805" y="3587594"/>
            <a:ext cx="3677586" cy="2031169"/>
          </a:xfrm>
          <a:custGeom>
            <a:avLst/>
            <a:gdLst>
              <a:gd name="connsiteX0" fmla="*/ 0 w 3455233"/>
              <a:gd name="connsiteY0" fmla="*/ 2226040 h 2226040"/>
              <a:gd name="connsiteX1" fmla="*/ 1191718 w 3455233"/>
              <a:gd name="connsiteY1" fmla="*/ 1941226 h 2226040"/>
              <a:gd name="connsiteX2" fmla="*/ 2668249 w 3455233"/>
              <a:gd name="connsiteY2" fmla="*/ 1199213 h 2226040"/>
              <a:gd name="connsiteX3" fmla="*/ 3455233 w 3455233"/>
              <a:gd name="connsiteY3" fmla="*/ 0 h 2226040"/>
              <a:gd name="connsiteX0" fmla="*/ 0 w 3455233"/>
              <a:gd name="connsiteY0" fmla="*/ 2226040 h 2226040"/>
              <a:gd name="connsiteX1" fmla="*/ 1191718 w 3455233"/>
              <a:gd name="connsiteY1" fmla="*/ 1941226 h 2226040"/>
              <a:gd name="connsiteX2" fmla="*/ 2578308 w 3455233"/>
              <a:gd name="connsiteY2" fmla="*/ 1101777 h 2226040"/>
              <a:gd name="connsiteX3" fmla="*/ 3455233 w 3455233"/>
              <a:gd name="connsiteY3" fmla="*/ 0 h 2226040"/>
              <a:gd name="connsiteX0" fmla="*/ 0 w 3522688"/>
              <a:gd name="connsiteY0" fmla="*/ 2181070 h 2181070"/>
              <a:gd name="connsiteX1" fmla="*/ 1191718 w 3522688"/>
              <a:gd name="connsiteY1" fmla="*/ 1896256 h 2181070"/>
              <a:gd name="connsiteX2" fmla="*/ 2578308 w 3522688"/>
              <a:gd name="connsiteY2" fmla="*/ 1056807 h 2181070"/>
              <a:gd name="connsiteX3" fmla="*/ 3522688 w 3522688"/>
              <a:gd name="connsiteY3" fmla="*/ 0 h 2181070"/>
              <a:gd name="connsiteX0" fmla="*/ 0 w 3522688"/>
              <a:gd name="connsiteY0" fmla="*/ 2181070 h 2181070"/>
              <a:gd name="connsiteX1" fmla="*/ 417225 w 3522688"/>
              <a:gd name="connsiteY1" fmla="*/ 1961214 h 2181070"/>
              <a:gd name="connsiteX2" fmla="*/ 1191718 w 3522688"/>
              <a:gd name="connsiteY2" fmla="*/ 1896256 h 2181070"/>
              <a:gd name="connsiteX3" fmla="*/ 2578308 w 3522688"/>
              <a:gd name="connsiteY3" fmla="*/ 1056807 h 2181070"/>
              <a:gd name="connsiteX4" fmla="*/ 3522688 w 3522688"/>
              <a:gd name="connsiteY4" fmla="*/ 0 h 2181070"/>
              <a:gd name="connsiteX0" fmla="*/ 0 w 3620125"/>
              <a:gd name="connsiteY0" fmla="*/ 2031169 h 2046991"/>
              <a:gd name="connsiteX1" fmla="*/ 514662 w 3620125"/>
              <a:gd name="connsiteY1" fmla="*/ 1961214 h 2046991"/>
              <a:gd name="connsiteX2" fmla="*/ 1289155 w 3620125"/>
              <a:gd name="connsiteY2" fmla="*/ 1896256 h 2046991"/>
              <a:gd name="connsiteX3" fmla="*/ 2675745 w 3620125"/>
              <a:gd name="connsiteY3" fmla="*/ 1056807 h 2046991"/>
              <a:gd name="connsiteX4" fmla="*/ 3620125 w 3620125"/>
              <a:gd name="connsiteY4" fmla="*/ 0 h 2046991"/>
              <a:gd name="connsiteX0" fmla="*/ 0 w 3620125"/>
              <a:gd name="connsiteY0" fmla="*/ 2031169 h 2031169"/>
              <a:gd name="connsiteX1" fmla="*/ 514662 w 3620125"/>
              <a:gd name="connsiteY1" fmla="*/ 1961214 h 2031169"/>
              <a:gd name="connsiteX2" fmla="*/ 1506512 w 3620125"/>
              <a:gd name="connsiteY2" fmla="*/ 1693889 h 2031169"/>
              <a:gd name="connsiteX3" fmla="*/ 2675745 w 3620125"/>
              <a:gd name="connsiteY3" fmla="*/ 1056807 h 2031169"/>
              <a:gd name="connsiteX4" fmla="*/ 3620125 w 3620125"/>
              <a:gd name="connsiteY4" fmla="*/ 0 h 2031169"/>
              <a:gd name="connsiteX0" fmla="*/ 0 w 3620125"/>
              <a:gd name="connsiteY0" fmla="*/ 2031169 h 2031169"/>
              <a:gd name="connsiteX1" fmla="*/ 514662 w 3620125"/>
              <a:gd name="connsiteY1" fmla="*/ 1961214 h 2031169"/>
              <a:gd name="connsiteX2" fmla="*/ 1506512 w 3620125"/>
              <a:gd name="connsiteY2" fmla="*/ 1693889 h 2031169"/>
              <a:gd name="connsiteX3" fmla="*/ 2833142 w 3620125"/>
              <a:gd name="connsiteY3" fmla="*/ 914400 h 2031169"/>
              <a:gd name="connsiteX4" fmla="*/ 3620125 w 3620125"/>
              <a:gd name="connsiteY4" fmla="*/ 0 h 2031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0125" h="2031169">
                <a:moveTo>
                  <a:pt x="0" y="2031169"/>
                </a:moveTo>
                <a:lnTo>
                  <a:pt x="514662" y="1961214"/>
                </a:lnTo>
                <a:cubicBezTo>
                  <a:pt x="713282" y="1913745"/>
                  <a:pt x="1120099" y="1868358"/>
                  <a:pt x="1506512" y="1693889"/>
                </a:cubicBezTo>
                <a:cubicBezTo>
                  <a:pt x="1892925" y="1519420"/>
                  <a:pt x="2480873" y="1196715"/>
                  <a:pt x="2833142" y="914400"/>
                </a:cubicBezTo>
                <a:cubicBezTo>
                  <a:pt x="3185411" y="632085"/>
                  <a:pt x="3415259" y="437837"/>
                  <a:pt x="3620125" y="0"/>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a:off x="1529785" y="3535128"/>
            <a:ext cx="3527685" cy="2056152"/>
          </a:xfrm>
          <a:custGeom>
            <a:avLst/>
            <a:gdLst>
              <a:gd name="connsiteX0" fmla="*/ 0 w 3455233"/>
              <a:gd name="connsiteY0" fmla="*/ 2226040 h 2226040"/>
              <a:gd name="connsiteX1" fmla="*/ 1191718 w 3455233"/>
              <a:gd name="connsiteY1" fmla="*/ 1941226 h 2226040"/>
              <a:gd name="connsiteX2" fmla="*/ 2668249 w 3455233"/>
              <a:gd name="connsiteY2" fmla="*/ 1199213 h 2226040"/>
              <a:gd name="connsiteX3" fmla="*/ 3455233 w 3455233"/>
              <a:gd name="connsiteY3" fmla="*/ 0 h 2226040"/>
              <a:gd name="connsiteX0" fmla="*/ 0 w 3455233"/>
              <a:gd name="connsiteY0" fmla="*/ 2226040 h 2226040"/>
              <a:gd name="connsiteX1" fmla="*/ 1191718 w 3455233"/>
              <a:gd name="connsiteY1" fmla="*/ 1941226 h 2226040"/>
              <a:gd name="connsiteX2" fmla="*/ 2578308 w 3455233"/>
              <a:gd name="connsiteY2" fmla="*/ 1101777 h 2226040"/>
              <a:gd name="connsiteX3" fmla="*/ 3455233 w 3455233"/>
              <a:gd name="connsiteY3" fmla="*/ 0 h 2226040"/>
              <a:gd name="connsiteX0" fmla="*/ 0 w 3522688"/>
              <a:gd name="connsiteY0" fmla="*/ 2181070 h 2181070"/>
              <a:gd name="connsiteX1" fmla="*/ 1191718 w 3522688"/>
              <a:gd name="connsiteY1" fmla="*/ 1896256 h 2181070"/>
              <a:gd name="connsiteX2" fmla="*/ 2578308 w 3522688"/>
              <a:gd name="connsiteY2" fmla="*/ 1056807 h 2181070"/>
              <a:gd name="connsiteX3" fmla="*/ 3522688 w 3522688"/>
              <a:gd name="connsiteY3" fmla="*/ 0 h 2181070"/>
              <a:gd name="connsiteX0" fmla="*/ 0 w 3522688"/>
              <a:gd name="connsiteY0" fmla="*/ 2181070 h 2181070"/>
              <a:gd name="connsiteX1" fmla="*/ 417225 w 3522688"/>
              <a:gd name="connsiteY1" fmla="*/ 1961214 h 2181070"/>
              <a:gd name="connsiteX2" fmla="*/ 1191718 w 3522688"/>
              <a:gd name="connsiteY2" fmla="*/ 1896256 h 2181070"/>
              <a:gd name="connsiteX3" fmla="*/ 2578308 w 3522688"/>
              <a:gd name="connsiteY3" fmla="*/ 1056807 h 2181070"/>
              <a:gd name="connsiteX4" fmla="*/ 3522688 w 3522688"/>
              <a:gd name="connsiteY4" fmla="*/ 0 h 2181070"/>
              <a:gd name="connsiteX0" fmla="*/ 0 w 3620125"/>
              <a:gd name="connsiteY0" fmla="*/ 2031169 h 2046991"/>
              <a:gd name="connsiteX1" fmla="*/ 514662 w 3620125"/>
              <a:gd name="connsiteY1" fmla="*/ 1961214 h 2046991"/>
              <a:gd name="connsiteX2" fmla="*/ 1289155 w 3620125"/>
              <a:gd name="connsiteY2" fmla="*/ 1896256 h 2046991"/>
              <a:gd name="connsiteX3" fmla="*/ 2675745 w 3620125"/>
              <a:gd name="connsiteY3" fmla="*/ 1056807 h 2046991"/>
              <a:gd name="connsiteX4" fmla="*/ 3620125 w 3620125"/>
              <a:gd name="connsiteY4" fmla="*/ 0 h 2046991"/>
              <a:gd name="connsiteX0" fmla="*/ 0 w 3620125"/>
              <a:gd name="connsiteY0" fmla="*/ 2031169 h 2031169"/>
              <a:gd name="connsiteX1" fmla="*/ 514662 w 3620125"/>
              <a:gd name="connsiteY1" fmla="*/ 1961214 h 2031169"/>
              <a:gd name="connsiteX2" fmla="*/ 1506512 w 3620125"/>
              <a:gd name="connsiteY2" fmla="*/ 1693889 h 2031169"/>
              <a:gd name="connsiteX3" fmla="*/ 2675745 w 3620125"/>
              <a:gd name="connsiteY3" fmla="*/ 1056807 h 2031169"/>
              <a:gd name="connsiteX4" fmla="*/ 3620125 w 3620125"/>
              <a:gd name="connsiteY4" fmla="*/ 0 h 2031169"/>
              <a:gd name="connsiteX0" fmla="*/ 0 w 3620125"/>
              <a:gd name="connsiteY0" fmla="*/ 2031169 h 2031169"/>
              <a:gd name="connsiteX1" fmla="*/ 514662 w 3620125"/>
              <a:gd name="connsiteY1" fmla="*/ 1961214 h 2031169"/>
              <a:gd name="connsiteX2" fmla="*/ 1506512 w 3620125"/>
              <a:gd name="connsiteY2" fmla="*/ 1693889 h 2031169"/>
              <a:gd name="connsiteX3" fmla="*/ 2833142 w 3620125"/>
              <a:gd name="connsiteY3" fmla="*/ 914400 h 2031169"/>
              <a:gd name="connsiteX4" fmla="*/ 3620125 w 3620125"/>
              <a:gd name="connsiteY4" fmla="*/ 0 h 2031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0125" h="2031169">
                <a:moveTo>
                  <a:pt x="0" y="2031169"/>
                </a:moveTo>
                <a:lnTo>
                  <a:pt x="514662" y="1961214"/>
                </a:lnTo>
                <a:cubicBezTo>
                  <a:pt x="713282" y="1913745"/>
                  <a:pt x="1120099" y="1868358"/>
                  <a:pt x="1506512" y="1693889"/>
                </a:cubicBezTo>
                <a:cubicBezTo>
                  <a:pt x="1892925" y="1519420"/>
                  <a:pt x="2480873" y="1196715"/>
                  <a:pt x="2833142" y="914400"/>
                </a:cubicBezTo>
                <a:cubicBezTo>
                  <a:pt x="3185411" y="632085"/>
                  <a:pt x="3415259" y="437837"/>
                  <a:pt x="3620125" y="0"/>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Freeform 16"/>
          <p:cNvSpPr/>
          <p:nvPr/>
        </p:nvSpPr>
        <p:spPr>
          <a:xfrm>
            <a:off x="1582251" y="3737496"/>
            <a:ext cx="3662596" cy="1898756"/>
          </a:xfrm>
          <a:custGeom>
            <a:avLst/>
            <a:gdLst>
              <a:gd name="connsiteX0" fmla="*/ 0 w 3455233"/>
              <a:gd name="connsiteY0" fmla="*/ 2226040 h 2226040"/>
              <a:gd name="connsiteX1" fmla="*/ 1191718 w 3455233"/>
              <a:gd name="connsiteY1" fmla="*/ 1941226 h 2226040"/>
              <a:gd name="connsiteX2" fmla="*/ 2668249 w 3455233"/>
              <a:gd name="connsiteY2" fmla="*/ 1199213 h 2226040"/>
              <a:gd name="connsiteX3" fmla="*/ 3455233 w 3455233"/>
              <a:gd name="connsiteY3" fmla="*/ 0 h 2226040"/>
              <a:gd name="connsiteX0" fmla="*/ 0 w 3455233"/>
              <a:gd name="connsiteY0" fmla="*/ 2226040 h 2226040"/>
              <a:gd name="connsiteX1" fmla="*/ 1191718 w 3455233"/>
              <a:gd name="connsiteY1" fmla="*/ 1941226 h 2226040"/>
              <a:gd name="connsiteX2" fmla="*/ 2578308 w 3455233"/>
              <a:gd name="connsiteY2" fmla="*/ 1101777 h 2226040"/>
              <a:gd name="connsiteX3" fmla="*/ 3455233 w 3455233"/>
              <a:gd name="connsiteY3" fmla="*/ 0 h 2226040"/>
              <a:gd name="connsiteX0" fmla="*/ 0 w 3522688"/>
              <a:gd name="connsiteY0" fmla="*/ 2181070 h 2181070"/>
              <a:gd name="connsiteX1" fmla="*/ 1191718 w 3522688"/>
              <a:gd name="connsiteY1" fmla="*/ 1896256 h 2181070"/>
              <a:gd name="connsiteX2" fmla="*/ 2578308 w 3522688"/>
              <a:gd name="connsiteY2" fmla="*/ 1056807 h 2181070"/>
              <a:gd name="connsiteX3" fmla="*/ 3522688 w 3522688"/>
              <a:gd name="connsiteY3" fmla="*/ 0 h 2181070"/>
              <a:gd name="connsiteX0" fmla="*/ 0 w 3522688"/>
              <a:gd name="connsiteY0" fmla="*/ 2181070 h 2181070"/>
              <a:gd name="connsiteX1" fmla="*/ 417225 w 3522688"/>
              <a:gd name="connsiteY1" fmla="*/ 1961214 h 2181070"/>
              <a:gd name="connsiteX2" fmla="*/ 1191718 w 3522688"/>
              <a:gd name="connsiteY2" fmla="*/ 1896256 h 2181070"/>
              <a:gd name="connsiteX3" fmla="*/ 2578308 w 3522688"/>
              <a:gd name="connsiteY3" fmla="*/ 1056807 h 2181070"/>
              <a:gd name="connsiteX4" fmla="*/ 3522688 w 3522688"/>
              <a:gd name="connsiteY4" fmla="*/ 0 h 2181070"/>
              <a:gd name="connsiteX0" fmla="*/ 0 w 3620125"/>
              <a:gd name="connsiteY0" fmla="*/ 2031169 h 2046991"/>
              <a:gd name="connsiteX1" fmla="*/ 514662 w 3620125"/>
              <a:gd name="connsiteY1" fmla="*/ 1961214 h 2046991"/>
              <a:gd name="connsiteX2" fmla="*/ 1289155 w 3620125"/>
              <a:gd name="connsiteY2" fmla="*/ 1896256 h 2046991"/>
              <a:gd name="connsiteX3" fmla="*/ 2675745 w 3620125"/>
              <a:gd name="connsiteY3" fmla="*/ 1056807 h 2046991"/>
              <a:gd name="connsiteX4" fmla="*/ 3620125 w 3620125"/>
              <a:gd name="connsiteY4" fmla="*/ 0 h 2046991"/>
              <a:gd name="connsiteX0" fmla="*/ 0 w 3620125"/>
              <a:gd name="connsiteY0" fmla="*/ 2031169 h 2031169"/>
              <a:gd name="connsiteX1" fmla="*/ 514662 w 3620125"/>
              <a:gd name="connsiteY1" fmla="*/ 1961214 h 2031169"/>
              <a:gd name="connsiteX2" fmla="*/ 1506512 w 3620125"/>
              <a:gd name="connsiteY2" fmla="*/ 1693889 h 2031169"/>
              <a:gd name="connsiteX3" fmla="*/ 2675745 w 3620125"/>
              <a:gd name="connsiteY3" fmla="*/ 1056807 h 2031169"/>
              <a:gd name="connsiteX4" fmla="*/ 3620125 w 3620125"/>
              <a:gd name="connsiteY4" fmla="*/ 0 h 2031169"/>
              <a:gd name="connsiteX0" fmla="*/ 0 w 3620125"/>
              <a:gd name="connsiteY0" fmla="*/ 2031169 h 2031169"/>
              <a:gd name="connsiteX1" fmla="*/ 514662 w 3620125"/>
              <a:gd name="connsiteY1" fmla="*/ 1961214 h 2031169"/>
              <a:gd name="connsiteX2" fmla="*/ 1506512 w 3620125"/>
              <a:gd name="connsiteY2" fmla="*/ 1693889 h 2031169"/>
              <a:gd name="connsiteX3" fmla="*/ 2833142 w 3620125"/>
              <a:gd name="connsiteY3" fmla="*/ 914400 h 2031169"/>
              <a:gd name="connsiteX4" fmla="*/ 3620125 w 3620125"/>
              <a:gd name="connsiteY4" fmla="*/ 0 h 2031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0125" h="2031169">
                <a:moveTo>
                  <a:pt x="0" y="2031169"/>
                </a:moveTo>
                <a:lnTo>
                  <a:pt x="514662" y="1961214"/>
                </a:lnTo>
                <a:cubicBezTo>
                  <a:pt x="713282" y="1913745"/>
                  <a:pt x="1120099" y="1868358"/>
                  <a:pt x="1506512" y="1693889"/>
                </a:cubicBezTo>
                <a:cubicBezTo>
                  <a:pt x="1892925" y="1519420"/>
                  <a:pt x="2480873" y="1196715"/>
                  <a:pt x="2833142" y="914400"/>
                </a:cubicBezTo>
                <a:cubicBezTo>
                  <a:pt x="3185411" y="632085"/>
                  <a:pt x="3415259" y="437837"/>
                  <a:pt x="3620125" y="0"/>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Freeform 17"/>
          <p:cNvSpPr/>
          <p:nvPr/>
        </p:nvSpPr>
        <p:spPr>
          <a:xfrm>
            <a:off x="1477320" y="3617575"/>
            <a:ext cx="3752537" cy="2011182"/>
          </a:xfrm>
          <a:custGeom>
            <a:avLst/>
            <a:gdLst>
              <a:gd name="connsiteX0" fmla="*/ 0 w 3455233"/>
              <a:gd name="connsiteY0" fmla="*/ 2226040 h 2226040"/>
              <a:gd name="connsiteX1" fmla="*/ 1191718 w 3455233"/>
              <a:gd name="connsiteY1" fmla="*/ 1941226 h 2226040"/>
              <a:gd name="connsiteX2" fmla="*/ 2668249 w 3455233"/>
              <a:gd name="connsiteY2" fmla="*/ 1199213 h 2226040"/>
              <a:gd name="connsiteX3" fmla="*/ 3455233 w 3455233"/>
              <a:gd name="connsiteY3" fmla="*/ 0 h 2226040"/>
              <a:gd name="connsiteX0" fmla="*/ 0 w 3455233"/>
              <a:gd name="connsiteY0" fmla="*/ 2226040 h 2226040"/>
              <a:gd name="connsiteX1" fmla="*/ 1191718 w 3455233"/>
              <a:gd name="connsiteY1" fmla="*/ 1941226 h 2226040"/>
              <a:gd name="connsiteX2" fmla="*/ 2578308 w 3455233"/>
              <a:gd name="connsiteY2" fmla="*/ 1101777 h 2226040"/>
              <a:gd name="connsiteX3" fmla="*/ 3455233 w 3455233"/>
              <a:gd name="connsiteY3" fmla="*/ 0 h 2226040"/>
              <a:gd name="connsiteX0" fmla="*/ 0 w 3522688"/>
              <a:gd name="connsiteY0" fmla="*/ 2181070 h 2181070"/>
              <a:gd name="connsiteX1" fmla="*/ 1191718 w 3522688"/>
              <a:gd name="connsiteY1" fmla="*/ 1896256 h 2181070"/>
              <a:gd name="connsiteX2" fmla="*/ 2578308 w 3522688"/>
              <a:gd name="connsiteY2" fmla="*/ 1056807 h 2181070"/>
              <a:gd name="connsiteX3" fmla="*/ 3522688 w 3522688"/>
              <a:gd name="connsiteY3" fmla="*/ 0 h 2181070"/>
              <a:gd name="connsiteX0" fmla="*/ 0 w 3522688"/>
              <a:gd name="connsiteY0" fmla="*/ 2181070 h 2181070"/>
              <a:gd name="connsiteX1" fmla="*/ 417225 w 3522688"/>
              <a:gd name="connsiteY1" fmla="*/ 1961214 h 2181070"/>
              <a:gd name="connsiteX2" fmla="*/ 1191718 w 3522688"/>
              <a:gd name="connsiteY2" fmla="*/ 1896256 h 2181070"/>
              <a:gd name="connsiteX3" fmla="*/ 2578308 w 3522688"/>
              <a:gd name="connsiteY3" fmla="*/ 1056807 h 2181070"/>
              <a:gd name="connsiteX4" fmla="*/ 3522688 w 3522688"/>
              <a:gd name="connsiteY4" fmla="*/ 0 h 2181070"/>
              <a:gd name="connsiteX0" fmla="*/ 0 w 3620125"/>
              <a:gd name="connsiteY0" fmla="*/ 2031169 h 2046991"/>
              <a:gd name="connsiteX1" fmla="*/ 514662 w 3620125"/>
              <a:gd name="connsiteY1" fmla="*/ 1961214 h 2046991"/>
              <a:gd name="connsiteX2" fmla="*/ 1289155 w 3620125"/>
              <a:gd name="connsiteY2" fmla="*/ 1896256 h 2046991"/>
              <a:gd name="connsiteX3" fmla="*/ 2675745 w 3620125"/>
              <a:gd name="connsiteY3" fmla="*/ 1056807 h 2046991"/>
              <a:gd name="connsiteX4" fmla="*/ 3620125 w 3620125"/>
              <a:gd name="connsiteY4" fmla="*/ 0 h 2046991"/>
              <a:gd name="connsiteX0" fmla="*/ 0 w 3620125"/>
              <a:gd name="connsiteY0" fmla="*/ 2031169 h 2031169"/>
              <a:gd name="connsiteX1" fmla="*/ 514662 w 3620125"/>
              <a:gd name="connsiteY1" fmla="*/ 1961214 h 2031169"/>
              <a:gd name="connsiteX2" fmla="*/ 1506512 w 3620125"/>
              <a:gd name="connsiteY2" fmla="*/ 1693889 h 2031169"/>
              <a:gd name="connsiteX3" fmla="*/ 2675745 w 3620125"/>
              <a:gd name="connsiteY3" fmla="*/ 1056807 h 2031169"/>
              <a:gd name="connsiteX4" fmla="*/ 3620125 w 3620125"/>
              <a:gd name="connsiteY4" fmla="*/ 0 h 2031169"/>
              <a:gd name="connsiteX0" fmla="*/ 0 w 3620125"/>
              <a:gd name="connsiteY0" fmla="*/ 2031169 h 2031169"/>
              <a:gd name="connsiteX1" fmla="*/ 514662 w 3620125"/>
              <a:gd name="connsiteY1" fmla="*/ 1961214 h 2031169"/>
              <a:gd name="connsiteX2" fmla="*/ 1506512 w 3620125"/>
              <a:gd name="connsiteY2" fmla="*/ 1693889 h 2031169"/>
              <a:gd name="connsiteX3" fmla="*/ 2833142 w 3620125"/>
              <a:gd name="connsiteY3" fmla="*/ 914400 h 2031169"/>
              <a:gd name="connsiteX4" fmla="*/ 3620125 w 3620125"/>
              <a:gd name="connsiteY4" fmla="*/ 0 h 2031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0125" h="2031169">
                <a:moveTo>
                  <a:pt x="0" y="2031169"/>
                </a:moveTo>
                <a:lnTo>
                  <a:pt x="514662" y="1961214"/>
                </a:lnTo>
                <a:cubicBezTo>
                  <a:pt x="713282" y="1913745"/>
                  <a:pt x="1120099" y="1868358"/>
                  <a:pt x="1506512" y="1693889"/>
                </a:cubicBezTo>
                <a:cubicBezTo>
                  <a:pt x="1892925" y="1519420"/>
                  <a:pt x="2480873" y="1196715"/>
                  <a:pt x="2833142" y="914400"/>
                </a:cubicBezTo>
                <a:cubicBezTo>
                  <a:pt x="3185411" y="632085"/>
                  <a:pt x="3415259" y="437837"/>
                  <a:pt x="3620125" y="0"/>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Freeform 18"/>
          <p:cNvSpPr/>
          <p:nvPr/>
        </p:nvSpPr>
        <p:spPr>
          <a:xfrm>
            <a:off x="1739648" y="3687531"/>
            <a:ext cx="3597639" cy="1956217"/>
          </a:xfrm>
          <a:custGeom>
            <a:avLst/>
            <a:gdLst>
              <a:gd name="connsiteX0" fmla="*/ 0 w 3455233"/>
              <a:gd name="connsiteY0" fmla="*/ 2226040 h 2226040"/>
              <a:gd name="connsiteX1" fmla="*/ 1191718 w 3455233"/>
              <a:gd name="connsiteY1" fmla="*/ 1941226 h 2226040"/>
              <a:gd name="connsiteX2" fmla="*/ 2668249 w 3455233"/>
              <a:gd name="connsiteY2" fmla="*/ 1199213 h 2226040"/>
              <a:gd name="connsiteX3" fmla="*/ 3455233 w 3455233"/>
              <a:gd name="connsiteY3" fmla="*/ 0 h 2226040"/>
              <a:gd name="connsiteX0" fmla="*/ 0 w 3455233"/>
              <a:gd name="connsiteY0" fmla="*/ 2226040 h 2226040"/>
              <a:gd name="connsiteX1" fmla="*/ 1191718 w 3455233"/>
              <a:gd name="connsiteY1" fmla="*/ 1941226 h 2226040"/>
              <a:gd name="connsiteX2" fmla="*/ 2578308 w 3455233"/>
              <a:gd name="connsiteY2" fmla="*/ 1101777 h 2226040"/>
              <a:gd name="connsiteX3" fmla="*/ 3455233 w 3455233"/>
              <a:gd name="connsiteY3" fmla="*/ 0 h 2226040"/>
              <a:gd name="connsiteX0" fmla="*/ 0 w 3522688"/>
              <a:gd name="connsiteY0" fmla="*/ 2181070 h 2181070"/>
              <a:gd name="connsiteX1" fmla="*/ 1191718 w 3522688"/>
              <a:gd name="connsiteY1" fmla="*/ 1896256 h 2181070"/>
              <a:gd name="connsiteX2" fmla="*/ 2578308 w 3522688"/>
              <a:gd name="connsiteY2" fmla="*/ 1056807 h 2181070"/>
              <a:gd name="connsiteX3" fmla="*/ 3522688 w 3522688"/>
              <a:gd name="connsiteY3" fmla="*/ 0 h 2181070"/>
              <a:gd name="connsiteX0" fmla="*/ 0 w 3522688"/>
              <a:gd name="connsiteY0" fmla="*/ 2181070 h 2181070"/>
              <a:gd name="connsiteX1" fmla="*/ 417225 w 3522688"/>
              <a:gd name="connsiteY1" fmla="*/ 1961214 h 2181070"/>
              <a:gd name="connsiteX2" fmla="*/ 1191718 w 3522688"/>
              <a:gd name="connsiteY2" fmla="*/ 1896256 h 2181070"/>
              <a:gd name="connsiteX3" fmla="*/ 2578308 w 3522688"/>
              <a:gd name="connsiteY3" fmla="*/ 1056807 h 2181070"/>
              <a:gd name="connsiteX4" fmla="*/ 3522688 w 3522688"/>
              <a:gd name="connsiteY4" fmla="*/ 0 h 2181070"/>
              <a:gd name="connsiteX0" fmla="*/ 0 w 3620125"/>
              <a:gd name="connsiteY0" fmla="*/ 2031169 h 2046991"/>
              <a:gd name="connsiteX1" fmla="*/ 514662 w 3620125"/>
              <a:gd name="connsiteY1" fmla="*/ 1961214 h 2046991"/>
              <a:gd name="connsiteX2" fmla="*/ 1289155 w 3620125"/>
              <a:gd name="connsiteY2" fmla="*/ 1896256 h 2046991"/>
              <a:gd name="connsiteX3" fmla="*/ 2675745 w 3620125"/>
              <a:gd name="connsiteY3" fmla="*/ 1056807 h 2046991"/>
              <a:gd name="connsiteX4" fmla="*/ 3620125 w 3620125"/>
              <a:gd name="connsiteY4" fmla="*/ 0 h 2046991"/>
              <a:gd name="connsiteX0" fmla="*/ 0 w 3620125"/>
              <a:gd name="connsiteY0" fmla="*/ 2031169 h 2031169"/>
              <a:gd name="connsiteX1" fmla="*/ 514662 w 3620125"/>
              <a:gd name="connsiteY1" fmla="*/ 1961214 h 2031169"/>
              <a:gd name="connsiteX2" fmla="*/ 1506512 w 3620125"/>
              <a:gd name="connsiteY2" fmla="*/ 1693889 h 2031169"/>
              <a:gd name="connsiteX3" fmla="*/ 2675745 w 3620125"/>
              <a:gd name="connsiteY3" fmla="*/ 1056807 h 2031169"/>
              <a:gd name="connsiteX4" fmla="*/ 3620125 w 3620125"/>
              <a:gd name="connsiteY4" fmla="*/ 0 h 2031169"/>
              <a:gd name="connsiteX0" fmla="*/ 0 w 3620125"/>
              <a:gd name="connsiteY0" fmla="*/ 2031169 h 2031169"/>
              <a:gd name="connsiteX1" fmla="*/ 514662 w 3620125"/>
              <a:gd name="connsiteY1" fmla="*/ 1961214 h 2031169"/>
              <a:gd name="connsiteX2" fmla="*/ 1506512 w 3620125"/>
              <a:gd name="connsiteY2" fmla="*/ 1693889 h 2031169"/>
              <a:gd name="connsiteX3" fmla="*/ 2833142 w 3620125"/>
              <a:gd name="connsiteY3" fmla="*/ 914400 h 2031169"/>
              <a:gd name="connsiteX4" fmla="*/ 3620125 w 3620125"/>
              <a:gd name="connsiteY4" fmla="*/ 0 h 2031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0125" h="2031169">
                <a:moveTo>
                  <a:pt x="0" y="2031169"/>
                </a:moveTo>
                <a:lnTo>
                  <a:pt x="514662" y="1961214"/>
                </a:lnTo>
                <a:cubicBezTo>
                  <a:pt x="713282" y="1913745"/>
                  <a:pt x="1120099" y="1868358"/>
                  <a:pt x="1506512" y="1693889"/>
                </a:cubicBezTo>
                <a:cubicBezTo>
                  <a:pt x="1892925" y="1519420"/>
                  <a:pt x="2480873" y="1196715"/>
                  <a:pt x="2833142" y="914400"/>
                </a:cubicBezTo>
                <a:cubicBezTo>
                  <a:pt x="3185411" y="632085"/>
                  <a:pt x="3415259" y="437837"/>
                  <a:pt x="3620125" y="0"/>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Freeform 19"/>
          <p:cNvSpPr/>
          <p:nvPr/>
        </p:nvSpPr>
        <p:spPr>
          <a:xfrm>
            <a:off x="1597242" y="3680034"/>
            <a:ext cx="3642609" cy="1903752"/>
          </a:xfrm>
          <a:custGeom>
            <a:avLst/>
            <a:gdLst>
              <a:gd name="connsiteX0" fmla="*/ 0 w 3455233"/>
              <a:gd name="connsiteY0" fmla="*/ 2226040 h 2226040"/>
              <a:gd name="connsiteX1" fmla="*/ 1191718 w 3455233"/>
              <a:gd name="connsiteY1" fmla="*/ 1941226 h 2226040"/>
              <a:gd name="connsiteX2" fmla="*/ 2668249 w 3455233"/>
              <a:gd name="connsiteY2" fmla="*/ 1199213 h 2226040"/>
              <a:gd name="connsiteX3" fmla="*/ 3455233 w 3455233"/>
              <a:gd name="connsiteY3" fmla="*/ 0 h 2226040"/>
              <a:gd name="connsiteX0" fmla="*/ 0 w 3455233"/>
              <a:gd name="connsiteY0" fmla="*/ 2226040 h 2226040"/>
              <a:gd name="connsiteX1" fmla="*/ 1191718 w 3455233"/>
              <a:gd name="connsiteY1" fmla="*/ 1941226 h 2226040"/>
              <a:gd name="connsiteX2" fmla="*/ 2578308 w 3455233"/>
              <a:gd name="connsiteY2" fmla="*/ 1101777 h 2226040"/>
              <a:gd name="connsiteX3" fmla="*/ 3455233 w 3455233"/>
              <a:gd name="connsiteY3" fmla="*/ 0 h 2226040"/>
              <a:gd name="connsiteX0" fmla="*/ 0 w 3522688"/>
              <a:gd name="connsiteY0" fmla="*/ 2181070 h 2181070"/>
              <a:gd name="connsiteX1" fmla="*/ 1191718 w 3522688"/>
              <a:gd name="connsiteY1" fmla="*/ 1896256 h 2181070"/>
              <a:gd name="connsiteX2" fmla="*/ 2578308 w 3522688"/>
              <a:gd name="connsiteY2" fmla="*/ 1056807 h 2181070"/>
              <a:gd name="connsiteX3" fmla="*/ 3522688 w 3522688"/>
              <a:gd name="connsiteY3" fmla="*/ 0 h 2181070"/>
              <a:gd name="connsiteX0" fmla="*/ 0 w 3522688"/>
              <a:gd name="connsiteY0" fmla="*/ 2181070 h 2181070"/>
              <a:gd name="connsiteX1" fmla="*/ 417225 w 3522688"/>
              <a:gd name="connsiteY1" fmla="*/ 1961214 h 2181070"/>
              <a:gd name="connsiteX2" fmla="*/ 1191718 w 3522688"/>
              <a:gd name="connsiteY2" fmla="*/ 1896256 h 2181070"/>
              <a:gd name="connsiteX3" fmla="*/ 2578308 w 3522688"/>
              <a:gd name="connsiteY3" fmla="*/ 1056807 h 2181070"/>
              <a:gd name="connsiteX4" fmla="*/ 3522688 w 3522688"/>
              <a:gd name="connsiteY4" fmla="*/ 0 h 2181070"/>
              <a:gd name="connsiteX0" fmla="*/ 0 w 3620125"/>
              <a:gd name="connsiteY0" fmla="*/ 2031169 h 2046991"/>
              <a:gd name="connsiteX1" fmla="*/ 514662 w 3620125"/>
              <a:gd name="connsiteY1" fmla="*/ 1961214 h 2046991"/>
              <a:gd name="connsiteX2" fmla="*/ 1289155 w 3620125"/>
              <a:gd name="connsiteY2" fmla="*/ 1896256 h 2046991"/>
              <a:gd name="connsiteX3" fmla="*/ 2675745 w 3620125"/>
              <a:gd name="connsiteY3" fmla="*/ 1056807 h 2046991"/>
              <a:gd name="connsiteX4" fmla="*/ 3620125 w 3620125"/>
              <a:gd name="connsiteY4" fmla="*/ 0 h 2046991"/>
              <a:gd name="connsiteX0" fmla="*/ 0 w 3620125"/>
              <a:gd name="connsiteY0" fmla="*/ 2031169 h 2031169"/>
              <a:gd name="connsiteX1" fmla="*/ 514662 w 3620125"/>
              <a:gd name="connsiteY1" fmla="*/ 1961214 h 2031169"/>
              <a:gd name="connsiteX2" fmla="*/ 1506512 w 3620125"/>
              <a:gd name="connsiteY2" fmla="*/ 1693889 h 2031169"/>
              <a:gd name="connsiteX3" fmla="*/ 2675745 w 3620125"/>
              <a:gd name="connsiteY3" fmla="*/ 1056807 h 2031169"/>
              <a:gd name="connsiteX4" fmla="*/ 3620125 w 3620125"/>
              <a:gd name="connsiteY4" fmla="*/ 0 h 2031169"/>
              <a:gd name="connsiteX0" fmla="*/ 0 w 3620125"/>
              <a:gd name="connsiteY0" fmla="*/ 2031169 h 2031169"/>
              <a:gd name="connsiteX1" fmla="*/ 514662 w 3620125"/>
              <a:gd name="connsiteY1" fmla="*/ 1961214 h 2031169"/>
              <a:gd name="connsiteX2" fmla="*/ 1506512 w 3620125"/>
              <a:gd name="connsiteY2" fmla="*/ 1693889 h 2031169"/>
              <a:gd name="connsiteX3" fmla="*/ 2833142 w 3620125"/>
              <a:gd name="connsiteY3" fmla="*/ 914400 h 2031169"/>
              <a:gd name="connsiteX4" fmla="*/ 3620125 w 3620125"/>
              <a:gd name="connsiteY4" fmla="*/ 0 h 2031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0125" h="2031169">
                <a:moveTo>
                  <a:pt x="0" y="2031169"/>
                </a:moveTo>
                <a:lnTo>
                  <a:pt x="514662" y="1961214"/>
                </a:lnTo>
                <a:cubicBezTo>
                  <a:pt x="713282" y="1913745"/>
                  <a:pt x="1120099" y="1868358"/>
                  <a:pt x="1506512" y="1693889"/>
                </a:cubicBezTo>
                <a:cubicBezTo>
                  <a:pt x="1892925" y="1519420"/>
                  <a:pt x="2480873" y="1196715"/>
                  <a:pt x="2833142" y="914400"/>
                </a:cubicBezTo>
                <a:cubicBezTo>
                  <a:pt x="3185411" y="632085"/>
                  <a:pt x="3415259" y="437837"/>
                  <a:pt x="3620125" y="0"/>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Freeform 20"/>
          <p:cNvSpPr/>
          <p:nvPr/>
        </p:nvSpPr>
        <p:spPr>
          <a:xfrm>
            <a:off x="1597242" y="3537628"/>
            <a:ext cx="3560163" cy="2068644"/>
          </a:xfrm>
          <a:custGeom>
            <a:avLst/>
            <a:gdLst>
              <a:gd name="connsiteX0" fmla="*/ 0 w 3455233"/>
              <a:gd name="connsiteY0" fmla="*/ 2226040 h 2226040"/>
              <a:gd name="connsiteX1" fmla="*/ 1191718 w 3455233"/>
              <a:gd name="connsiteY1" fmla="*/ 1941226 h 2226040"/>
              <a:gd name="connsiteX2" fmla="*/ 2668249 w 3455233"/>
              <a:gd name="connsiteY2" fmla="*/ 1199213 h 2226040"/>
              <a:gd name="connsiteX3" fmla="*/ 3455233 w 3455233"/>
              <a:gd name="connsiteY3" fmla="*/ 0 h 2226040"/>
              <a:gd name="connsiteX0" fmla="*/ 0 w 3455233"/>
              <a:gd name="connsiteY0" fmla="*/ 2226040 h 2226040"/>
              <a:gd name="connsiteX1" fmla="*/ 1191718 w 3455233"/>
              <a:gd name="connsiteY1" fmla="*/ 1941226 h 2226040"/>
              <a:gd name="connsiteX2" fmla="*/ 2578308 w 3455233"/>
              <a:gd name="connsiteY2" fmla="*/ 1101777 h 2226040"/>
              <a:gd name="connsiteX3" fmla="*/ 3455233 w 3455233"/>
              <a:gd name="connsiteY3" fmla="*/ 0 h 2226040"/>
              <a:gd name="connsiteX0" fmla="*/ 0 w 3522688"/>
              <a:gd name="connsiteY0" fmla="*/ 2181070 h 2181070"/>
              <a:gd name="connsiteX1" fmla="*/ 1191718 w 3522688"/>
              <a:gd name="connsiteY1" fmla="*/ 1896256 h 2181070"/>
              <a:gd name="connsiteX2" fmla="*/ 2578308 w 3522688"/>
              <a:gd name="connsiteY2" fmla="*/ 1056807 h 2181070"/>
              <a:gd name="connsiteX3" fmla="*/ 3522688 w 3522688"/>
              <a:gd name="connsiteY3" fmla="*/ 0 h 2181070"/>
              <a:gd name="connsiteX0" fmla="*/ 0 w 3522688"/>
              <a:gd name="connsiteY0" fmla="*/ 2181070 h 2181070"/>
              <a:gd name="connsiteX1" fmla="*/ 417225 w 3522688"/>
              <a:gd name="connsiteY1" fmla="*/ 1961214 h 2181070"/>
              <a:gd name="connsiteX2" fmla="*/ 1191718 w 3522688"/>
              <a:gd name="connsiteY2" fmla="*/ 1896256 h 2181070"/>
              <a:gd name="connsiteX3" fmla="*/ 2578308 w 3522688"/>
              <a:gd name="connsiteY3" fmla="*/ 1056807 h 2181070"/>
              <a:gd name="connsiteX4" fmla="*/ 3522688 w 3522688"/>
              <a:gd name="connsiteY4" fmla="*/ 0 h 2181070"/>
              <a:gd name="connsiteX0" fmla="*/ 0 w 3620125"/>
              <a:gd name="connsiteY0" fmla="*/ 2031169 h 2046991"/>
              <a:gd name="connsiteX1" fmla="*/ 514662 w 3620125"/>
              <a:gd name="connsiteY1" fmla="*/ 1961214 h 2046991"/>
              <a:gd name="connsiteX2" fmla="*/ 1289155 w 3620125"/>
              <a:gd name="connsiteY2" fmla="*/ 1896256 h 2046991"/>
              <a:gd name="connsiteX3" fmla="*/ 2675745 w 3620125"/>
              <a:gd name="connsiteY3" fmla="*/ 1056807 h 2046991"/>
              <a:gd name="connsiteX4" fmla="*/ 3620125 w 3620125"/>
              <a:gd name="connsiteY4" fmla="*/ 0 h 2046991"/>
              <a:gd name="connsiteX0" fmla="*/ 0 w 3620125"/>
              <a:gd name="connsiteY0" fmla="*/ 2031169 h 2031169"/>
              <a:gd name="connsiteX1" fmla="*/ 514662 w 3620125"/>
              <a:gd name="connsiteY1" fmla="*/ 1961214 h 2031169"/>
              <a:gd name="connsiteX2" fmla="*/ 1506512 w 3620125"/>
              <a:gd name="connsiteY2" fmla="*/ 1693889 h 2031169"/>
              <a:gd name="connsiteX3" fmla="*/ 2675745 w 3620125"/>
              <a:gd name="connsiteY3" fmla="*/ 1056807 h 2031169"/>
              <a:gd name="connsiteX4" fmla="*/ 3620125 w 3620125"/>
              <a:gd name="connsiteY4" fmla="*/ 0 h 2031169"/>
              <a:gd name="connsiteX0" fmla="*/ 0 w 3620125"/>
              <a:gd name="connsiteY0" fmla="*/ 2031169 h 2031169"/>
              <a:gd name="connsiteX1" fmla="*/ 514662 w 3620125"/>
              <a:gd name="connsiteY1" fmla="*/ 1961214 h 2031169"/>
              <a:gd name="connsiteX2" fmla="*/ 1506512 w 3620125"/>
              <a:gd name="connsiteY2" fmla="*/ 1693889 h 2031169"/>
              <a:gd name="connsiteX3" fmla="*/ 2833142 w 3620125"/>
              <a:gd name="connsiteY3" fmla="*/ 914400 h 2031169"/>
              <a:gd name="connsiteX4" fmla="*/ 3620125 w 3620125"/>
              <a:gd name="connsiteY4" fmla="*/ 0 h 2031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0125" h="2031169">
                <a:moveTo>
                  <a:pt x="0" y="2031169"/>
                </a:moveTo>
                <a:lnTo>
                  <a:pt x="514662" y="1961214"/>
                </a:lnTo>
                <a:cubicBezTo>
                  <a:pt x="713282" y="1913745"/>
                  <a:pt x="1120099" y="1868358"/>
                  <a:pt x="1506512" y="1693889"/>
                </a:cubicBezTo>
                <a:cubicBezTo>
                  <a:pt x="1892925" y="1519420"/>
                  <a:pt x="2480873" y="1196715"/>
                  <a:pt x="2833142" y="914400"/>
                </a:cubicBezTo>
                <a:cubicBezTo>
                  <a:pt x="3185411" y="632085"/>
                  <a:pt x="3415259" y="437837"/>
                  <a:pt x="3620125" y="0"/>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Freeform 21"/>
          <p:cNvSpPr/>
          <p:nvPr/>
        </p:nvSpPr>
        <p:spPr>
          <a:xfrm>
            <a:off x="1507300" y="3605086"/>
            <a:ext cx="3695077" cy="2023671"/>
          </a:xfrm>
          <a:custGeom>
            <a:avLst/>
            <a:gdLst>
              <a:gd name="connsiteX0" fmla="*/ 0 w 3455233"/>
              <a:gd name="connsiteY0" fmla="*/ 2226040 h 2226040"/>
              <a:gd name="connsiteX1" fmla="*/ 1191718 w 3455233"/>
              <a:gd name="connsiteY1" fmla="*/ 1941226 h 2226040"/>
              <a:gd name="connsiteX2" fmla="*/ 2668249 w 3455233"/>
              <a:gd name="connsiteY2" fmla="*/ 1199213 h 2226040"/>
              <a:gd name="connsiteX3" fmla="*/ 3455233 w 3455233"/>
              <a:gd name="connsiteY3" fmla="*/ 0 h 2226040"/>
              <a:gd name="connsiteX0" fmla="*/ 0 w 3455233"/>
              <a:gd name="connsiteY0" fmla="*/ 2226040 h 2226040"/>
              <a:gd name="connsiteX1" fmla="*/ 1191718 w 3455233"/>
              <a:gd name="connsiteY1" fmla="*/ 1941226 h 2226040"/>
              <a:gd name="connsiteX2" fmla="*/ 2578308 w 3455233"/>
              <a:gd name="connsiteY2" fmla="*/ 1101777 h 2226040"/>
              <a:gd name="connsiteX3" fmla="*/ 3455233 w 3455233"/>
              <a:gd name="connsiteY3" fmla="*/ 0 h 2226040"/>
              <a:gd name="connsiteX0" fmla="*/ 0 w 3522688"/>
              <a:gd name="connsiteY0" fmla="*/ 2181070 h 2181070"/>
              <a:gd name="connsiteX1" fmla="*/ 1191718 w 3522688"/>
              <a:gd name="connsiteY1" fmla="*/ 1896256 h 2181070"/>
              <a:gd name="connsiteX2" fmla="*/ 2578308 w 3522688"/>
              <a:gd name="connsiteY2" fmla="*/ 1056807 h 2181070"/>
              <a:gd name="connsiteX3" fmla="*/ 3522688 w 3522688"/>
              <a:gd name="connsiteY3" fmla="*/ 0 h 2181070"/>
              <a:gd name="connsiteX0" fmla="*/ 0 w 3522688"/>
              <a:gd name="connsiteY0" fmla="*/ 2181070 h 2181070"/>
              <a:gd name="connsiteX1" fmla="*/ 417225 w 3522688"/>
              <a:gd name="connsiteY1" fmla="*/ 1961214 h 2181070"/>
              <a:gd name="connsiteX2" fmla="*/ 1191718 w 3522688"/>
              <a:gd name="connsiteY2" fmla="*/ 1896256 h 2181070"/>
              <a:gd name="connsiteX3" fmla="*/ 2578308 w 3522688"/>
              <a:gd name="connsiteY3" fmla="*/ 1056807 h 2181070"/>
              <a:gd name="connsiteX4" fmla="*/ 3522688 w 3522688"/>
              <a:gd name="connsiteY4" fmla="*/ 0 h 2181070"/>
              <a:gd name="connsiteX0" fmla="*/ 0 w 3620125"/>
              <a:gd name="connsiteY0" fmla="*/ 2031169 h 2046991"/>
              <a:gd name="connsiteX1" fmla="*/ 514662 w 3620125"/>
              <a:gd name="connsiteY1" fmla="*/ 1961214 h 2046991"/>
              <a:gd name="connsiteX2" fmla="*/ 1289155 w 3620125"/>
              <a:gd name="connsiteY2" fmla="*/ 1896256 h 2046991"/>
              <a:gd name="connsiteX3" fmla="*/ 2675745 w 3620125"/>
              <a:gd name="connsiteY3" fmla="*/ 1056807 h 2046991"/>
              <a:gd name="connsiteX4" fmla="*/ 3620125 w 3620125"/>
              <a:gd name="connsiteY4" fmla="*/ 0 h 2046991"/>
              <a:gd name="connsiteX0" fmla="*/ 0 w 3620125"/>
              <a:gd name="connsiteY0" fmla="*/ 2031169 h 2031169"/>
              <a:gd name="connsiteX1" fmla="*/ 514662 w 3620125"/>
              <a:gd name="connsiteY1" fmla="*/ 1961214 h 2031169"/>
              <a:gd name="connsiteX2" fmla="*/ 1506512 w 3620125"/>
              <a:gd name="connsiteY2" fmla="*/ 1693889 h 2031169"/>
              <a:gd name="connsiteX3" fmla="*/ 2675745 w 3620125"/>
              <a:gd name="connsiteY3" fmla="*/ 1056807 h 2031169"/>
              <a:gd name="connsiteX4" fmla="*/ 3620125 w 3620125"/>
              <a:gd name="connsiteY4" fmla="*/ 0 h 2031169"/>
              <a:gd name="connsiteX0" fmla="*/ 0 w 3620125"/>
              <a:gd name="connsiteY0" fmla="*/ 2031169 h 2031169"/>
              <a:gd name="connsiteX1" fmla="*/ 514662 w 3620125"/>
              <a:gd name="connsiteY1" fmla="*/ 1961214 h 2031169"/>
              <a:gd name="connsiteX2" fmla="*/ 1506512 w 3620125"/>
              <a:gd name="connsiteY2" fmla="*/ 1693889 h 2031169"/>
              <a:gd name="connsiteX3" fmla="*/ 2833142 w 3620125"/>
              <a:gd name="connsiteY3" fmla="*/ 914400 h 2031169"/>
              <a:gd name="connsiteX4" fmla="*/ 3620125 w 3620125"/>
              <a:gd name="connsiteY4" fmla="*/ 0 h 2031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0125" h="2031169">
                <a:moveTo>
                  <a:pt x="0" y="2031169"/>
                </a:moveTo>
                <a:lnTo>
                  <a:pt x="514662" y="1961214"/>
                </a:lnTo>
                <a:cubicBezTo>
                  <a:pt x="713282" y="1913745"/>
                  <a:pt x="1120099" y="1868358"/>
                  <a:pt x="1506512" y="1693889"/>
                </a:cubicBezTo>
                <a:cubicBezTo>
                  <a:pt x="1892925" y="1519420"/>
                  <a:pt x="2480873" y="1196715"/>
                  <a:pt x="2833142" y="914400"/>
                </a:cubicBezTo>
                <a:cubicBezTo>
                  <a:pt x="3185411" y="632085"/>
                  <a:pt x="3415259" y="437837"/>
                  <a:pt x="3620125" y="0"/>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Freeform 22"/>
          <p:cNvSpPr/>
          <p:nvPr/>
        </p:nvSpPr>
        <p:spPr>
          <a:xfrm>
            <a:off x="1552271" y="3665046"/>
            <a:ext cx="3702570" cy="1963711"/>
          </a:xfrm>
          <a:custGeom>
            <a:avLst/>
            <a:gdLst>
              <a:gd name="connsiteX0" fmla="*/ 0 w 3455233"/>
              <a:gd name="connsiteY0" fmla="*/ 2226040 h 2226040"/>
              <a:gd name="connsiteX1" fmla="*/ 1191718 w 3455233"/>
              <a:gd name="connsiteY1" fmla="*/ 1941226 h 2226040"/>
              <a:gd name="connsiteX2" fmla="*/ 2668249 w 3455233"/>
              <a:gd name="connsiteY2" fmla="*/ 1199213 h 2226040"/>
              <a:gd name="connsiteX3" fmla="*/ 3455233 w 3455233"/>
              <a:gd name="connsiteY3" fmla="*/ 0 h 2226040"/>
              <a:gd name="connsiteX0" fmla="*/ 0 w 3455233"/>
              <a:gd name="connsiteY0" fmla="*/ 2226040 h 2226040"/>
              <a:gd name="connsiteX1" fmla="*/ 1191718 w 3455233"/>
              <a:gd name="connsiteY1" fmla="*/ 1941226 h 2226040"/>
              <a:gd name="connsiteX2" fmla="*/ 2578308 w 3455233"/>
              <a:gd name="connsiteY2" fmla="*/ 1101777 h 2226040"/>
              <a:gd name="connsiteX3" fmla="*/ 3455233 w 3455233"/>
              <a:gd name="connsiteY3" fmla="*/ 0 h 2226040"/>
              <a:gd name="connsiteX0" fmla="*/ 0 w 3522688"/>
              <a:gd name="connsiteY0" fmla="*/ 2181070 h 2181070"/>
              <a:gd name="connsiteX1" fmla="*/ 1191718 w 3522688"/>
              <a:gd name="connsiteY1" fmla="*/ 1896256 h 2181070"/>
              <a:gd name="connsiteX2" fmla="*/ 2578308 w 3522688"/>
              <a:gd name="connsiteY2" fmla="*/ 1056807 h 2181070"/>
              <a:gd name="connsiteX3" fmla="*/ 3522688 w 3522688"/>
              <a:gd name="connsiteY3" fmla="*/ 0 h 2181070"/>
              <a:gd name="connsiteX0" fmla="*/ 0 w 3522688"/>
              <a:gd name="connsiteY0" fmla="*/ 2181070 h 2181070"/>
              <a:gd name="connsiteX1" fmla="*/ 417225 w 3522688"/>
              <a:gd name="connsiteY1" fmla="*/ 1961214 h 2181070"/>
              <a:gd name="connsiteX2" fmla="*/ 1191718 w 3522688"/>
              <a:gd name="connsiteY2" fmla="*/ 1896256 h 2181070"/>
              <a:gd name="connsiteX3" fmla="*/ 2578308 w 3522688"/>
              <a:gd name="connsiteY3" fmla="*/ 1056807 h 2181070"/>
              <a:gd name="connsiteX4" fmla="*/ 3522688 w 3522688"/>
              <a:gd name="connsiteY4" fmla="*/ 0 h 2181070"/>
              <a:gd name="connsiteX0" fmla="*/ 0 w 3620125"/>
              <a:gd name="connsiteY0" fmla="*/ 2031169 h 2046991"/>
              <a:gd name="connsiteX1" fmla="*/ 514662 w 3620125"/>
              <a:gd name="connsiteY1" fmla="*/ 1961214 h 2046991"/>
              <a:gd name="connsiteX2" fmla="*/ 1289155 w 3620125"/>
              <a:gd name="connsiteY2" fmla="*/ 1896256 h 2046991"/>
              <a:gd name="connsiteX3" fmla="*/ 2675745 w 3620125"/>
              <a:gd name="connsiteY3" fmla="*/ 1056807 h 2046991"/>
              <a:gd name="connsiteX4" fmla="*/ 3620125 w 3620125"/>
              <a:gd name="connsiteY4" fmla="*/ 0 h 2046991"/>
              <a:gd name="connsiteX0" fmla="*/ 0 w 3620125"/>
              <a:gd name="connsiteY0" fmla="*/ 2031169 h 2031169"/>
              <a:gd name="connsiteX1" fmla="*/ 514662 w 3620125"/>
              <a:gd name="connsiteY1" fmla="*/ 1961214 h 2031169"/>
              <a:gd name="connsiteX2" fmla="*/ 1506512 w 3620125"/>
              <a:gd name="connsiteY2" fmla="*/ 1693889 h 2031169"/>
              <a:gd name="connsiteX3" fmla="*/ 2675745 w 3620125"/>
              <a:gd name="connsiteY3" fmla="*/ 1056807 h 2031169"/>
              <a:gd name="connsiteX4" fmla="*/ 3620125 w 3620125"/>
              <a:gd name="connsiteY4" fmla="*/ 0 h 2031169"/>
              <a:gd name="connsiteX0" fmla="*/ 0 w 3620125"/>
              <a:gd name="connsiteY0" fmla="*/ 2031169 h 2031169"/>
              <a:gd name="connsiteX1" fmla="*/ 514662 w 3620125"/>
              <a:gd name="connsiteY1" fmla="*/ 1961214 h 2031169"/>
              <a:gd name="connsiteX2" fmla="*/ 1506512 w 3620125"/>
              <a:gd name="connsiteY2" fmla="*/ 1693889 h 2031169"/>
              <a:gd name="connsiteX3" fmla="*/ 2833142 w 3620125"/>
              <a:gd name="connsiteY3" fmla="*/ 914400 h 2031169"/>
              <a:gd name="connsiteX4" fmla="*/ 3620125 w 3620125"/>
              <a:gd name="connsiteY4" fmla="*/ 0 h 2031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0125" h="2031169">
                <a:moveTo>
                  <a:pt x="0" y="2031169"/>
                </a:moveTo>
                <a:lnTo>
                  <a:pt x="514662" y="1961214"/>
                </a:lnTo>
                <a:cubicBezTo>
                  <a:pt x="713282" y="1913745"/>
                  <a:pt x="1120099" y="1868358"/>
                  <a:pt x="1506512" y="1693889"/>
                </a:cubicBezTo>
                <a:cubicBezTo>
                  <a:pt x="1892925" y="1519420"/>
                  <a:pt x="2480873" y="1196715"/>
                  <a:pt x="2833142" y="914400"/>
                </a:cubicBezTo>
                <a:cubicBezTo>
                  <a:pt x="3185411" y="632085"/>
                  <a:pt x="3415259" y="437837"/>
                  <a:pt x="3620125" y="0"/>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Freeform 23"/>
          <p:cNvSpPr/>
          <p:nvPr/>
        </p:nvSpPr>
        <p:spPr>
          <a:xfrm>
            <a:off x="1567261" y="3590094"/>
            <a:ext cx="3597640" cy="2053652"/>
          </a:xfrm>
          <a:custGeom>
            <a:avLst/>
            <a:gdLst>
              <a:gd name="connsiteX0" fmla="*/ 0 w 3620125"/>
              <a:gd name="connsiteY0" fmla="*/ 2031167 h 2031167"/>
              <a:gd name="connsiteX1" fmla="*/ 3612629 w 3620125"/>
              <a:gd name="connsiteY1" fmla="*/ 2023672 h 2031167"/>
              <a:gd name="connsiteX2" fmla="*/ 3620125 w 3620125"/>
              <a:gd name="connsiteY2" fmla="*/ 0 h 2031167"/>
              <a:gd name="connsiteX3" fmla="*/ 3447738 w 3620125"/>
              <a:gd name="connsiteY3" fmla="*/ 329783 h 2031167"/>
              <a:gd name="connsiteX4" fmla="*/ 3087974 w 3620125"/>
              <a:gd name="connsiteY4" fmla="*/ 727023 h 2031167"/>
              <a:gd name="connsiteX5" fmla="*/ 2510852 w 3620125"/>
              <a:gd name="connsiteY5" fmla="*/ 1146747 h 2031167"/>
              <a:gd name="connsiteX6" fmla="*/ 1836295 w 3620125"/>
              <a:gd name="connsiteY6" fmla="*/ 1536491 h 2031167"/>
              <a:gd name="connsiteX7" fmla="*/ 1409075 w 3620125"/>
              <a:gd name="connsiteY7" fmla="*/ 1738859 h 2031167"/>
              <a:gd name="connsiteX8" fmla="*/ 1221698 w 3620125"/>
              <a:gd name="connsiteY8" fmla="*/ 1806314 h 2031167"/>
              <a:gd name="connsiteX9" fmla="*/ 712033 w 3620125"/>
              <a:gd name="connsiteY9" fmla="*/ 1918741 h 2031167"/>
              <a:gd name="connsiteX10" fmla="*/ 427220 w 3620125"/>
              <a:gd name="connsiteY10" fmla="*/ 1986196 h 2031167"/>
              <a:gd name="connsiteX11" fmla="*/ 104931 w 3620125"/>
              <a:gd name="connsiteY11" fmla="*/ 2023672 h 2031167"/>
              <a:gd name="connsiteX0" fmla="*/ 0 w 3597640"/>
              <a:gd name="connsiteY0" fmla="*/ 2053652 h 2053652"/>
              <a:gd name="connsiteX1" fmla="*/ 3590144 w 3597640"/>
              <a:gd name="connsiteY1" fmla="*/ 2023672 h 2053652"/>
              <a:gd name="connsiteX2" fmla="*/ 3597640 w 3597640"/>
              <a:gd name="connsiteY2" fmla="*/ 0 h 2053652"/>
              <a:gd name="connsiteX3" fmla="*/ 3425253 w 3597640"/>
              <a:gd name="connsiteY3" fmla="*/ 329783 h 2053652"/>
              <a:gd name="connsiteX4" fmla="*/ 3065489 w 3597640"/>
              <a:gd name="connsiteY4" fmla="*/ 727023 h 2053652"/>
              <a:gd name="connsiteX5" fmla="*/ 2488367 w 3597640"/>
              <a:gd name="connsiteY5" fmla="*/ 1146747 h 2053652"/>
              <a:gd name="connsiteX6" fmla="*/ 1813810 w 3597640"/>
              <a:gd name="connsiteY6" fmla="*/ 1536491 h 2053652"/>
              <a:gd name="connsiteX7" fmla="*/ 1386590 w 3597640"/>
              <a:gd name="connsiteY7" fmla="*/ 1738859 h 2053652"/>
              <a:gd name="connsiteX8" fmla="*/ 1199213 w 3597640"/>
              <a:gd name="connsiteY8" fmla="*/ 1806314 h 2053652"/>
              <a:gd name="connsiteX9" fmla="*/ 689548 w 3597640"/>
              <a:gd name="connsiteY9" fmla="*/ 1918741 h 2053652"/>
              <a:gd name="connsiteX10" fmla="*/ 404735 w 3597640"/>
              <a:gd name="connsiteY10" fmla="*/ 1986196 h 2053652"/>
              <a:gd name="connsiteX11" fmla="*/ 82446 w 3597640"/>
              <a:gd name="connsiteY11" fmla="*/ 2023672 h 2053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97640" h="2053652">
                <a:moveTo>
                  <a:pt x="0" y="2053652"/>
                </a:moveTo>
                <a:lnTo>
                  <a:pt x="3590144" y="2023672"/>
                </a:lnTo>
                <a:cubicBezTo>
                  <a:pt x="3592643" y="1349115"/>
                  <a:pt x="3595141" y="674557"/>
                  <a:pt x="3597640" y="0"/>
                </a:cubicBezTo>
                <a:lnTo>
                  <a:pt x="3425253" y="329783"/>
                </a:lnTo>
                <a:lnTo>
                  <a:pt x="3065489" y="727023"/>
                </a:lnTo>
                <a:lnTo>
                  <a:pt x="2488367" y="1146747"/>
                </a:lnTo>
                <a:lnTo>
                  <a:pt x="1813810" y="1536491"/>
                </a:lnTo>
                <a:lnTo>
                  <a:pt x="1386590" y="1738859"/>
                </a:lnTo>
                <a:lnTo>
                  <a:pt x="1199213" y="1806314"/>
                </a:lnTo>
                <a:lnTo>
                  <a:pt x="689548" y="1918741"/>
                </a:lnTo>
                <a:lnTo>
                  <a:pt x="404735" y="1986196"/>
                </a:lnTo>
                <a:lnTo>
                  <a:pt x="82446" y="2023672"/>
                </a:lnTo>
              </a:path>
            </a:pathLst>
          </a:custGeom>
          <a:solidFill>
            <a:schemeClr val="accent1">
              <a:lumMod val="75000"/>
              <a:alpha val="27000"/>
            </a:schemeClr>
          </a:solidFill>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TextBox 27"/>
          <p:cNvSpPr txBox="1"/>
          <p:nvPr/>
        </p:nvSpPr>
        <p:spPr>
          <a:xfrm flipH="1">
            <a:off x="5728217" y="1343574"/>
            <a:ext cx="847553" cy="769441"/>
          </a:xfrm>
          <a:prstGeom prst="rect">
            <a:avLst/>
          </a:prstGeom>
          <a:noFill/>
        </p:spPr>
        <p:txBody>
          <a:bodyPr wrap="square" rtlCol="0">
            <a:spAutoFit/>
          </a:bodyPr>
          <a:lstStyle/>
          <a:p>
            <a:r>
              <a:rPr lang="en-US" sz="4400" dirty="0">
                <a:solidFill>
                  <a:srgbClr val="FF0000"/>
                </a:solidFill>
              </a:rPr>
              <a:t>.</a:t>
            </a:r>
          </a:p>
        </p:txBody>
      </p:sp>
      <p:grpSp>
        <p:nvGrpSpPr>
          <p:cNvPr id="32" name="Group 31"/>
          <p:cNvGrpSpPr/>
          <p:nvPr/>
        </p:nvGrpSpPr>
        <p:grpSpPr>
          <a:xfrm>
            <a:off x="5801984" y="1319084"/>
            <a:ext cx="2818148" cy="1829605"/>
            <a:chOff x="4961745" y="-322290"/>
            <a:chExt cx="4014778" cy="4469991"/>
          </a:xfrm>
        </p:grpSpPr>
        <p:cxnSp>
          <p:nvCxnSpPr>
            <p:cNvPr id="29" name="Straight Connector 28"/>
            <p:cNvCxnSpPr/>
            <p:nvPr/>
          </p:nvCxnSpPr>
          <p:spPr>
            <a:xfrm rot="5400000">
              <a:off x="3275351" y="1364104"/>
              <a:ext cx="3372787"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0800000" flipV="1">
              <a:off x="4986728" y="3013024"/>
              <a:ext cx="3445238" cy="3247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5299023" y="3245369"/>
              <a:ext cx="3677500" cy="902332"/>
            </a:xfrm>
            <a:prstGeom prst="rect">
              <a:avLst/>
            </a:prstGeom>
            <a:noFill/>
          </p:spPr>
          <p:txBody>
            <a:bodyPr wrap="square" rtlCol="0">
              <a:spAutoFit/>
            </a:bodyPr>
            <a:lstStyle/>
            <a:p>
              <a:r>
                <a:rPr lang="en-US" dirty="0"/>
                <a:t>Number of realizations</a:t>
              </a:r>
            </a:p>
          </p:txBody>
        </p:sp>
      </p:grpSp>
      <p:sp>
        <p:nvSpPr>
          <p:cNvPr id="33" name="TextBox 32"/>
          <p:cNvSpPr txBox="1"/>
          <p:nvPr/>
        </p:nvSpPr>
        <p:spPr>
          <a:xfrm>
            <a:off x="3750950" y="1394036"/>
            <a:ext cx="1961092" cy="923330"/>
          </a:xfrm>
          <a:prstGeom prst="rect">
            <a:avLst/>
          </a:prstGeom>
          <a:noFill/>
        </p:spPr>
        <p:txBody>
          <a:bodyPr wrap="square" rtlCol="0">
            <a:spAutoFit/>
          </a:bodyPr>
          <a:lstStyle/>
          <a:p>
            <a:r>
              <a:rPr lang="en-US" dirty="0"/>
              <a:t>Average of the Realization EADs</a:t>
            </a:r>
          </a:p>
        </p:txBody>
      </p:sp>
      <p:cxnSp>
        <p:nvCxnSpPr>
          <p:cNvPr id="35" name="Straight Connector 34"/>
          <p:cNvCxnSpPr/>
          <p:nvPr/>
        </p:nvCxnSpPr>
        <p:spPr>
          <a:xfrm rot="16200000" flipH="1">
            <a:off x="5859225" y="1955136"/>
            <a:ext cx="341027" cy="2306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flipH="1" flipV="1">
            <a:off x="6017939" y="1856959"/>
            <a:ext cx="498425" cy="24713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16200000" flipH="1">
            <a:off x="6342511" y="1800654"/>
            <a:ext cx="341027" cy="2306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6628354" y="2083997"/>
            <a:ext cx="307545" cy="8453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6903758" y="1978652"/>
            <a:ext cx="224856" cy="17988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7103660" y="1941343"/>
            <a:ext cx="180717" cy="20869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flipH="1" flipV="1">
            <a:off x="7337803" y="1988425"/>
            <a:ext cx="107847" cy="17574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7458395" y="2008633"/>
            <a:ext cx="136530" cy="8369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flipV="1">
            <a:off x="7585813" y="2039861"/>
            <a:ext cx="157397" cy="6620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5629595" y="3605085"/>
            <a:ext cx="1341620" cy="646331"/>
          </a:xfrm>
          <a:prstGeom prst="rect">
            <a:avLst/>
          </a:prstGeom>
          <a:noFill/>
        </p:spPr>
        <p:txBody>
          <a:bodyPr wrap="square" rtlCol="0">
            <a:spAutoFit/>
          </a:bodyPr>
          <a:lstStyle/>
          <a:p>
            <a:r>
              <a:rPr lang="en-US" dirty="0"/>
              <a:t>1</a:t>
            </a:r>
            <a:r>
              <a:rPr lang="en-US" baseline="30000" dirty="0"/>
              <a:t>st</a:t>
            </a:r>
            <a:r>
              <a:rPr lang="en-US" dirty="0"/>
              <a:t> Realization</a:t>
            </a:r>
          </a:p>
        </p:txBody>
      </p:sp>
      <p:sp>
        <p:nvSpPr>
          <p:cNvPr id="60" name="TextBox 59"/>
          <p:cNvSpPr txBox="1"/>
          <p:nvPr/>
        </p:nvSpPr>
        <p:spPr>
          <a:xfrm>
            <a:off x="5742020" y="4541970"/>
            <a:ext cx="2750697" cy="646331"/>
          </a:xfrm>
          <a:prstGeom prst="rect">
            <a:avLst/>
          </a:prstGeom>
          <a:noFill/>
        </p:spPr>
        <p:txBody>
          <a:bodyPr wrap="square" rtlCol="0">
            <a:spAutoFit/>
          </a:bodyPr>
          <a:lstStyle/>
          <a:p>
            <a:r>
              <a:rPr lang="en-US" dirty="0"/>
              <a:t>Integration of the curve</a:t>
            </a:r>
          </a:p>
          <a:p>
            <a:r>
              <a:rPr lang="en-US" dirty="0"/>
              <a:t> = Realization EAD</a:t>
            </a:r>
            <a:r>
              <a:rPr lang="en-US" sz="1000" dirty="0"/>
              <a:t>1</a:t>
            </a:r>
            <a:endParaRPr lang="en-US" dirty="0"/>
          </a:p>
        </p:txBody>
      </p:sp>
      <p:cxnSp>
        <p:nvCxnSpPr>
          <p:cNvPr id="62" name="Straight Arrow Connector 61"/>
          <p:cNvCxnSpPr/>
          <p:nvPr/>
        </p:nvCxnSpPr>
        <p:spPr>
          <a:xfrm rot="10800000" flipV="1">
            <a:off x="4842611" y="4871753"/>
            <a:ext cx="734518" cy="14990"/>
          </a:xfrm>
          <a:prstGeom prst="straightConnector1">
            <a:avLst/>
          </a:prstGeom>
          <a:ln w="1905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rot="5400000" flipH="1" flipV="1">
            <a:off x="4257995" y="3245323"/>
            <a:ext cx="2915589" cy="307299"/>
          </a:xfrm>
          <a:prstGeom prst="straightConnector1">
            <a:avLst/>
          </a:prstGeom>
          <a:ln w="1905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8147944" y="1858730"/>
            <a:ext cx="809469" cy="369332"/>
          </a:xfrm>
          <a:prstGeom prst="rect">
            <a:avLst/>
          </a:prstGeom>
          <a:noFill/>
        </p:spPr>
        <p:txBody>
          <a:bodyPr wrap="square" rtlCol="0">
            <a:spAutoFit/>
          </a:bodyPr>
          <a:lstStyle/>
          <a:p>
            <a:r>
              <a:rPr lang="en-US" dirty="0"/>
              <a:t>EAD</a:t>
            </a:r>
          </a:p>
        </p:txBody>
      </p:sp>
      <p:cxnSp>
        <p:nvCxnSpPr>
          <p:cNvPr id="72" name="Straight Connector 71"/>
          <p:cNvCxnSpPr/>
          <p:nvPr/>
        </p:nvCxnSpPr>
        <p:spPr>
          <a:xfrm flipV="1">
            <a:off x="7795675" y="2031118"/>
            <a:ext cx="434715" cy="74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4992513" y="5636251"/>
            <a:ext cx="622092" cy="369332"/>
          </a:xfrm>
          <a:prstGeom prst="rect">
            <a:avLst/>
          </a:prstGeom>
          <a:noFill/>
        </p:spPr>
        <p:txBody>
          <a:bodyPr wrap="square" rtlCol="0">
            <a:spAutoFit/>
          </a:bodyPr>
          <a:lstStyle/>
          <a:p>
            <a:r>
              <a:rPr lang="en-US" dirty="0"/>
              <a:t>0</a:t>
            </a:r>
          </a:p>
        </p:txBody>
      </p:sp>
      <p:sp>
        <p:nvSpPr>
          <p:cNvPr id="77" name="TextBox 76"/>
          <p:cNvSpPr txBox="1"/>
          <p:nvPr/>
        </p:nvSpPr>
        <p:spPr>
          <a:xfrm>
            <a:off x="1262460" y="5638750"/>
            <a:ext cx="622092" cy="369332"/>
          </a:xfrm>
          <a:prstGeom prst="rect">
            <a:avLst/>
          </a:prstGeom>
          <a:noFill/>
        </p:spPr>
        <p:txBody>
          <a:bodyPr wrap="square" rtlCol="0">
            <a:spAutoFit/>
          </a:bodyPr>
          <a:lstStyle/>
          <a:p>
            <a:r>
              <a:rPr lang="en-US" dirty="0"/>
              <a:t>1</a:t>
            </a:r>
          </a:p>
        </p:txBody>
      </p:sp>
      <p:sp>
        <p:nvSpPr>
          <p:cNvPr id="78" name="TextBox 77"/>
          <p:cNvSpPr txBox="1"/>
          <p:nvPr/>
        </p:nvSpPr>
        <p:spPr>
          <a:xfrm>
            <a:off x="8320083" y="1725193"/>
            <a:ext cx="525153" cy="369332"/>
          </a:xfrm>
          <a:prstGeom prst="rect">
            <a:avLst/>
          </a:prstGeom>
          <a:noFill/>
        </p:spPr>
        <p:txBody>
          <a:bodyPr wrap="square" rtlCol="0">
            <a:spAutoFit/>
          </a:bodyPr>
          <a:lstStyle/>
          <a:p>
            <a:r>
              <a:rPr lang="en-US" dirty="0"/>
              <a:t>^</a:t>
            </a:r>
          </a:p>
        </p:txBody>
      </p:sp>
      <p:sp>
        <p:nvSpPr>
          <p:cNvPr id="43" name="TextBox 42"/>
          <p:cNvSpPr txBox="1"/>
          <p:nvPr/>
        </p:nvSpPr>
        <p:spPr>
          <a:xfrm>
            <a:off x="6041825" y="1131707"/>
            <a:ext cx="2091128" cy="369332"/>
          </a:xfrm>
          <a:prstGeom prst="rect">
            <a:avLst/>
          </a:prstGeom>
          <a:noFill/>
        </p:spPr>
        <p:txBody>
          <a:bodyPr wrap="square" rtlCol="0">
            <a:spAutoFit/>
          </a:bodyPr>
          <a:lstStyle/>
          <a:p>
            <a:r>
              <a:rPr lang="en-US" dirty="0"/>
              <a:t>Running Average</a:t>
            </a:r>
          </a:p>
        </p:txBody>
      </p:sp>
      <p:sp>
        <p:nvSpPr>
          <p:cNvPr id="106" name="Title 1">
            <a:extLst>
              <a:ext uri="{FF2B5EF4-FFF2-40B4-BE49-F238E27FC236}">
                <a16:creationId xmlns:a16="http://schemas.microsoft.com/office/drawing/2014/main" id="{2A209246-EDF4-4F55-A08A-CC7330422058}"/>
              </a:ext>
            </a:extLst>
          </p:cNvPr>
          <p:cNvSpPr>
            <a:spLocks noGrp="1"/>
          </p:cNvSpPr>
          <p:nvPr>
            <p:ph type="title"/>
          </p:nvPr>
        </p:nvSpPr>
        <p:spPr>
          <a:xfrm>
            <a:off x="825915" y="128981"/>
            <a:ext cx="10731675" cy="785419"/>
          </a:xfrm>
          <a:ln>
            <a:noFill/>
          </a:ln>
        </p:spPr>
        <p:txBody>
          <a:bodyPr/>
          <a:lstStyle/>
          <a:p>
            <a:r>
              <a:rPr lang="en-US" dirty="0"/>
              <a:t>FDA EAD Compute with sampling</a:t>
            </a:r>
          </a:p>
        </p:txBody>
      </p:sp>
      <p:sp>
        <p:nvSpPr>
          <p:cNvPr id="45" name="Slide Number Placeholder 3">
            <a:extLst>
              <a:ext uri="{FF2B5EF4-FFF2-40B4-BE49-F238E27FC236}">
                <a16:creationId xmlns:a16="http://schemas.microsoft.com/office/drawing/2014/main" id="{5B07F9A2-880A-4736-A0B2-F04FB68F7A08}"/>
              </a:ext>
            </a:extLst>
          </p:cNvPr>
          <p:cNvSpPr>
            <a:spLocks noGrp="1"/>
          </p:cNvSpPr>
          <p:nvPr>
            <p:ph type="sldNum" sz="quarter" idx="12"/>
          </p:nvPr>
        </p:nvSpPr>
        <p:spPr>
          <a:xfrm>
            <a:off x="8610600" y="6456892"/>
            <a:ext cx="1990675" cy="264583"/>
          </a:xfrm>
        </p:spPr>
        <p:txBody>
          <a:bodyPr/>
          <a:lstStyle/>
          <a:p>
            <a:fld id="{CEC3DB3D-D9B6-47B4-965E-8F0D616CD27A}" type="slidenum">
              <a:rPr lang="en-US" smtClean="0"/>
              <a:t>7</a:t>
            </a:fld>
            <a:endParaRPr lang="en-US"/>
          </a:p>
        </p:txBody>
      </p:sp>
      <p:grpSp>
        <p:nvGrpSpPr>
          <p:cNvPr id="47" name="Group 46">
            <a:extLst>
              <a:ext uri="{FF2B5EF4-FFF2-40B4-BE49-F238E27FC236}">
                <a16:creationId xmlns:a16="http://schemas.microsoft.com/office/drawing/2014/main" id="{C3B44306-7ED1-48CF-836D-928CE1D35C9B}"/>
              </a:ext>
            </a:extLst>
          </p:cNvPr>
          <p:cNvGrpSpPr/>
          <p:nvPr/>
        </p:nvGrpSpPr>
        <p:grpSpPr>
          <a:xfrm>
            <a:off x="8773409" y="991505"/>
            <a:ext cx="3214010" cy="2169579"/>
            <a:chOff x="4561332" y="3587687"/>
            <a:chExt cx="4283075" cy="2994025"/>
          </a:xfrm>
        </p:grpSpPr>
        <p:pic>
          <p:nvPicPr>
            <p:cNvPr id="49" name="Picture 48">
              <a:extLst>
                <a:ext uri="{FF2B5EF4-FFF2-40B4-BE49-F238E27FC236}">
                  <a16:creationId xmlns:a16="http://schemas.microsoft.com/office/drawing/2014/main" id="{98D01612-ED61-42CA-AC2F-64780A67895B}"/>
                </a:ext>
              </a:extLst>
            </p:cNvPr>
            <p:cNvPicPr>
              <a:picLocks noChangeAspect="1" noChangeArrowheads="1"/>
            </p:cNvPicPr>
            <p:nvPr/>
          </p:nvPicPr>
          <p:blipFill>
            <a:blip r:embed="rId3" cstate="print"/>
            <a:srcRect/>
            <a:stretch>
              <a:fillRect/>
            </a:stretch>
          </p:blipFill>
          <p:spPr bwMode="auto">
            <a:xfrm>
              <a:off x="4561332" y="3587687"/>
              <a:ext cx="4283075" cy="2994025"/>
            </a:xfrm>
            <a:prstGeom prst="rect">
              <a:avLst/>
            </a:prstGeom>
            <a:noFill/>
            <a:ln w="9525">
              <a:noFill/>
              <a:miter lim="800000"/>
              <a:headEnd/>
              <a:tailEnd/>
            </a:ln>
          </p:spPr>
        </p:pic>
        <p:sp>
          <p:nvSpPr>
            <p:cNvPr id="50" name="TextBox 14">
              <a:extLst>
                <a:ext uri="{FF2B5EF4-FFF2-40B4-BE49-F238E27FC236}">
                  <a16:creationId xmlns:a16="http://schemas.microsoft.com/office/drawing/2014/main" id="{2CDAA2FE-5335-4EEF-BB05-003EFC9C1025}"/>
                </a:ext>
              </a:extLst>
            </p:cNvPr>
            <p:cNvSpPr txBox="1">
              <a:spLocks noChangeArrowheads="1"/>
            </p:cNvSpPr>
            <p:nvPr/>
          </p:nvSpPr>
          <p:spPr bwMode="auto">
            <a:xfrm>
              <a:off x="6296851" y="4383024"/>
              <a:ext cx="2103437" cy="307777"/>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400" dirty="0">
                  <a:solidFill>
                    <a:srgbClr val="CC6600"/>
                  </a:solidFill>
                  <a:latin typeface="+mn-lt"/>
                </a:rPr>
                <a:t>EAD estimates</a:t>
              </a:r>
            </a:p>
          </p:txBody>
        </p:sp>
        <p:grpSp>
          <p:nvGrpSpPr>
            <p:cNvPr id="52" name="Group 51">
              <a:extLst>
                <a:ext uri="{FF2B5EF4-FFF2-40B4-BE49-F238E27FC236}">
                  <a16:creationId xmlns:a16="http://schemas.microsoft.com/office/drawing/2014/main" id="{93D7A15D-D5C6-4C6A-8E65-9FD91E96540F}"/>
                </a:ext>
              </a:extLst>
            </p:cNvPr>
            <p:cNvGrpSpPr/>
            <p:nvPr/>
          </p:nvGrpSpPr>
          <p:grpSpPr>
            <a:xfrm>
              <a:off x="5321325" y="3965929"/>
              <a:ext cx="946484" cy="1652338"/>
              <a:chOff x="5065293" y="4002505"/>
              <a:chExt cx="946484" cy="1652338"/>
            </a:xfrm>
            <a:solidFill>
              <a:srgbClr val="CC6600"/>
            </a:solidFill>
          </p:grpSpPr>
          <p:sp>
            <p:nvSpPr>
              <p:cNvPr id="54" name="Rectangle 53">
                <a:extLst>
                  <a:ext uri="{FF2B5EF4-FFF2-40B4-BE49-F238E27FC236}">
                    <a16:creationId xmlns:a16="http://schemas.microsoft.com/office/drawing/2014/main" id="{92A7AE17-E3CF-41CE-B168-78F607B6DBCA}"/>
                  </a:ext>
                </a:extLst>
              </p:cNvPr>
              <p:cNvSpPr/>
              <p:nvPr/>
            </p:nvSpPr>
            <p:spPr>
              <a:xfrm>
                <a:off x="5346032" y="4002505"/>
                <a:ext cx="104273" cy="164832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55" name="Rectangle 54">
                <a:extLst>
                  <a:ext uri="{FF2B5EF4-FFF2-40B4-BE49-F238E27FC236}">
                    <a16:creationId xmlns:a16="http://schemas.microsoft.com/office/drawing/2014/main" id="{495F2830-3680-4A53-90E1-2950AB039308}"/>
                  </a:ext>
                </a:extLst>
              </p:cNvPr>
              <p:cNvSpPr/>
              <p:nvPr/>
            </p:nvSpPr>
            <p:spPr>
              <a:xfrm>
                <a:off x="5490412" y="4475747"/>
                <a:ext cx="104273" cy="11750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56" name="Rectangle 55">
                <a:extLst>
                  <a:ext uri="{FF2B5EF4-FFF2-40B4-BE49-F238E27FC236}">
                    <a16:creationId xmlns:a16="http://schemas.microsoft.com/office/drawing/2014/main" id="{CC88C066-12B2-4976-81DF-2E19C4464CB3}"/>
                  </a:ext>
                </a:extLst>
              </p:cNvPr>
              <p:cNvSpPr/>
              <p:nvPr/>
            </p:nvSpPr>
            <p:spPr>
              <a:xfrm>
                <a:off x="5630778" y="4900863"/>
                <a:ext cx="104273" cy="74997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57" name="Rectangle 56">
                <a:extLst>
                  <a:ext uri="{FF2B5EF4-FFF2-40B4-BE49-F238E27FC236}">
                    <a16:creationId xmlns:a16="http://schemas.microsoft.com/office/drawing/2014/main" id="{5E2D246C-D313-4701-AD4C-2E44A03DE8DC}"/>
                  </a:ext>
                </a:extLst>
              </p:cNvPr>
              <p:cNvSpPr/>
              <p:nvPr/>
            </p:nvSpPr>
            <p:spPr>
              <a:xfrm>
                <a:off x="5771147" y="5370095"/>
                <a:ext cx="104273" cy="280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58" name="Rectangle 57">
                <a:extLst>
                  <a:ext uri="{FF2B5EF4-FFF2-40B4-BE49-F238E27FC236}">
                    <a16:creationId xmlns:a16="http://schemas.microsoft.com/office/drawing/2014/main" id="{06FFA850-51DD-4E1C-9775-935789DD7DA4}"/>
                  </a:ext>
                </a:extLst>
              </p:cNvPr>
              <p:cNvSpPr/>
              <p:nvPr/>
            </p:nvSpPr>
            <p:spPr>
              <a:xfrm>
                <a:off x="5907504" y="5506453"/>
                <a:ext cx="104273" cy="1443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61" name="Rectangle 60">
                <a:extLst>
                  <a:ext uri="{FF2B5EF4-FFF2-40B4-BE49-F238E27FC236}">
                    <a16:creationId xmlns:a16="http://schemas.microsoft.com/office/drawing/2014/main" id="{DF56AA34-539C-4175-A9EF-A060CB704B65}"/>
                  </a:ext>
                </a:extLst>
              </p:cNvPr>
              <p:cNvSpPr/>
              <p:nvPr/>
            </p:nvSpPr>
            <p:spPr>
              <a:xfrm>
                <a:off x="5209673" y="4985084"/>
                <a:ext cx="104273" cy="66975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64" name="Rectangle 63">
                <a:extLst>
                  <a:ext uri="{FF2B5EF4-FFF2-40B4-BE49-F238E27FC236}">
                    <a16:creationId xmlns:a16="http://schemas.microsoft.com/office/drawing/2014/main" id="{DD469526-E7FA-4F58-B9D8-35C64947C9DB}"/>
                  </a:ext>
                </a:extLst>
              </p:cNvPr>
              <p:cNvSpPr/>
              <p:nvPr/>
            </p:nvSpPr>
            <p:spPr>
              <a:xfrm>
                <a:off x="5065293" y="5594684"/>
                <a:ext cx="104273" cy="561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xit" presetSubtype="0" fill="hold" grpId="1" nodeType="withEffect">
                                  <p:stCondLst>
                                    <p:cond delay="0"/>
                                  </p:stCondLst>
                                  <p:childTnLst>
                                    <p:set>
                                      <p:cBhvr>
                                        <p:cTn id="28" dur="1" fill="hold">
                                          <p:stCondLst>
                                            <p:cond delay="0"/>
                                          </p:stCondLst>
                                        </p:cTn>
                                        <p:tgtEl>
                                          <p:spTgt spid="60"/>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62"/>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63"/>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24"/>
                                        </p:tgtEl>
                                        <p:attrNameLst>
                                          <p:attrName>style.visibility</p:attrName>
                                        </p:attrNameLst>
                                      </p:cBhvr>
                                      <p:to>
                                        <p:strVal val="hidden"/>
                                      </p:to>
                                    </p:set>
                                  </p:childTnLst>
                                </p:cTn>
                              </p:par>
                              <p:par>
                                <p:cTn id="35" presetID="1" presetClass="entr" presetSubtype="0" fill="hold" nodeType="withEffect">
                                  <p:stCondLst>
                                    <p:cond delay="0"/>
                                  </p:stCondLst>
                                  <p:childTnLst>
                                    <p:set>
                                      <p:cBhvr>
                                        <p:cTn id="36" dur="1" fill="hold">
                                          <p:stCondLst>
                                            <p:cond delay="0"/>
                                          </p:stCondLst>
                                        </p:cTn>
                                        <p:tgtEl>
                                          <p:spTgt spid="35"/>
                                        </p:tgtEl>
                                        <p:attrNameLst>
                                          <p:attrName>style.visibility</p:attrName>
                                        </p:attrNameLst>
                                      </p:cBhvr>
                                      <p:to>
                                        <p:strVal val="visible"/>
                                      </p:to>
                                    </p:set>
                                  </p:childTnLst>
                                </p:cTn>
                              </p:par>
                            </p:childTnLst>
                          </p:cTn>
                        </p:par>
                        <p:par>
                          <p:cTn id="37" fill="hold">
                            <p:stCondLst>
                              <p:cond delay="0"/>
                            </p:stCondLst>
                            <p:childTnLst>
                              <p:par>
                                <p:cTn id="38" presetID="1" presetClass="entr" presetSubtype="0" fill="hold" grpId="0" nodeType="afterEffect">
                                  <p:stCondLst>
                                    <p:cond delay="500"/>
                                  </p:stCondLst>
                                  <p:childTnLst>
                                    <p:set>
                                      <p:cBhvr>
                                        <p:cTn id="39" dur="1" fill="hold">
                                          <p:stCondLst>
                                            <p:cond delay="0"/>
                                          </p:stCondLst>
                                        </p:cTn>
                                        <p:tgtEl>
                                          <p:spTgt spid="16"/>
                                        </p:tgtEl>
                                        <p:attrNameLst>
                                          <p:attrName>style.visibility</p:attrName>
                                        </p:attrNameLst>
                                      </p:cBhvr>
                                      <p:to>
                                        <p:strVal val="visible"/>
                                      </p:to>
                                    </p:set>
                                  </p:childTnLst>
                                </p:cTn>
                              </p:par>
                              <p:par>
                                <p:cTn id="40" presetID="1" presetClass="entr" presetSubtype="0" fill="hold" nodeType="withEffect">
                                  <p:stCondLst>
                                    <p:cond delay="500"/>
                                  </p:stCondLst>
                                  <p:childTnLst>
                                    <p:set>
                                      <p:cBhvr>
                                        <p:cTn id="41" dur="1" fill="hold">
                                          <p:stCondLst>
                                            <p:cond delay="0"/>
                                          </p:stCondLst>
                                        </p:cTn>
                                        <p:tgtEl>
                                          <p:spTgt spid="37"/>
                                        </p:tgtEl>
                                        <p:attrNameLst>
                                          <p:attrName>style.visibility</p:attrName>
                                        </p:attrNameLst>
                                      </p:cBhvr>
                                      <p:to>
                                        <p:strVal val="visible"/>
                                      </p:to>
                                    </p:set>
                                  </p:childTnLst>
                                </p:cTn>
                              </p:par>
                            </p:childTnLst>
                          </p:cTn>
                        </p:par>
                        <p:par>
                          <p:cTn id="42" fill="hold">
                            <p:stCondLst>
                              <p:cond delay="500"/>
                            </p:stCondLst>
                            <p:childTnLst>
                              <p:par>
                                <p:cTn id="43" presetID="1" presetClass="entr" presetSubtype="0" fill="hold" grpId="0" nodeType="afterEffect">
                                  <p:stCondLst>
                                    <p:cond delay="500"/>
                                  </p:stCondLst>
                                  <p:childTnLst>
                                    <p:set>
                                      <p:cBhvr>
                                        <p:cTn id="44" dur="1" fill="hold">
                                          <p:stCondLst>
                                            <p:cond delay="0"/>
                                          </p:stCondLst>
                                        </p:cTn>
                                        <p:tgtEl>
                                          <p:spTgt spid="17"/>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1"/>
                                        </p:tgtEl>
                                        <p:attrNameLst>
                                          <p:attrName>style.visibility</p:attrName>
                                        </p:attrNameLst>
                                      </p:cBhvr>
                                      <p:to>
                                        <p:strVal val="visible"/>
                                      </p:to>
                                    </p:set>
                                  </p:childTnLst>
                                </p:cTn>
                              </p:par>
                            </p:childTnLst>
                          </p:cTn>
                        </p:par>
                        <p:par>
                          <p:cTn id="47" fill="hold">
                            <p:stCondLst>
                              <p:cond delay="1000"/>
                            </p:stCondLst>
                            <p:childTnLst>
                              <p:par>
                                <p:cTn id="48" presetID="1" presetClass="entr" presetSubtype="0" fill="hold" grpId="0" nodeType="afterEffect">
                                  <p:stCondLst>
                                    <p:cond delay="500"/>
                                  </p:stCondLst>
                                  <p:childTnLst>
                                    <p:set>
                                      <p:cBhvr>
                                        <p:cTn id="49" dur="1" fill="hold">
                                          <p:stCondLst>
                                            <p:cond delay="0"/>
                                          </p:stCondLst>
                                        </p:cTn>
                                        <p:tgtEl>
                                          <p:spTgt spid="18"/>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childTnLst>
                                </p:cTn>
                              </p:par>
                            </p:childTnLst>
                          </p:cTn>
                        </p:par>
                        <p:par>
                          <p:cTn id="52" fill="hold">
                            <p:stCondLst>
                              <p:cond delay="1500"/>
                            </p:stCondLst>
                            <p:childTnLst>
                              <p:par>
                                <p:cTn id="53" presetID="1" presetClass="entr" presetSubtype="0" fill="hold" grpId="0" nodeType="afterEffect">
                                  <p:stCondLst>
                                    <p:cond delay="500"/>
                                  </p:stCondLst>
                                  <p:childTnLst>
                                    <p:set>
                                      <p:cBhvr>
                                        <p:cTn id="54" dur="1" fill="hold">
                                          <p:stCondLst>
                                            <p:cond delay="0"/>
                                          </p:stCondLst>
                                        </p:cTn>
                                        <p:tgtEl>
                                          <p:spTgt spid="19"/>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44"/>
                                        </p:tgtEl>
                                        <p:attrNameLst>
                                          <p:attrName>style.visibility</p:attrName>
                                        </p:attrNameLst>
                                      </p:cBhvr>
                                      <p:to>
                                        <p:strVal val="visible"/>
                                      </p:to>
                                    </p:set>
                                  </p:childTnLst>
                                </p:cTn>
                              </p:par>
                            </p:childTnLst>
                          </p:cTn>
                        </p:par>
                        <p:par>
                          <p:cTn id="57" fill="hold">
                            <p:stCondLst>
                              <p:cond delay="2000"/>
                            </p:stCondLst>
                            <p:childTnLst>
                              <p:par>
                                <p:cTn id="58" presetID="1" presetClass="entr" presetSubtype="0" fill="hold" grpId="0" nodeType="afterEffect">
                                  <p:stCondLst>
                                    <p:cond delay="500"/>
                                  </p:stCondLst>
                                  <p:childTnLst>
                                    <p:set>
                                      <p:cBhvr>
                                        <p:cTn id="59" dur="1" fill="hold">
                                          <p:stCondLst>
                                            <p:cond delay="0"/>
                                          </p:stCondLst>
                                        </p:cTn>
                                        <p:tgtEl>
                                          <p:spTgt spid="20"/>
                                        </p:tgtEl>
                                        <p:attrNameLst>
                                          <p:attrName>style.visibility</p:attrName>
                                        </p:attrNameLst>
                                      </p:cBhvr>
                                      <p:to>
                                        <p:strVal val="visible"/>
                                      </p:to>
                                    </p:set>
                                  </p:childTnLst>
                                </p:cTn>
                              </p:par>
                              <p:par>
                                <p:cTn id="60" presetID="1" presetClass="entr" presetSubtype="0" fill="hold" nodeType="withEffect">
                                  <p:stCondLst>
                                    <p:cond delay="0"/>
                                  </p:stCondLst>
                                  <p:childTnLst>
                                    <p:set>
                                      <p:cBhvr>
                                        <p:cTn id="61" dur="1" fill="hold">
                                          <p:stCondLst>
                                            <p:cond delay="0"/>
                                          </p:stCondLst>
                                        </p:cTn>
                                        <p:tgtEl>
                                          <p:spTgt spid="46"/>
                                        </p:tgtEl>
                                        <p:attrNameLst>
                                          <p:attrName>style.visibility</p:attrName>
                                        </p:attrNameLst>
                                      </p:cBhvr>
                                      <p:to>
                                        <p:strVal val="visible"/>
                                      </p:to>
                                    </p:set>
                                  </p:childTnLst>
                                </p:cTn>
                              </p:par>
                            </p:childTnLst>
                          </p:cTn>
                        </p:par>
                        <p:par>
                          <p:cTn id="62" fill="hold">
                            <p:stCondLst>
                              <p:cond delay="2500"/>
                            </p:stCondLst>
                            <p:childTnLst>
                              <p:par>
                                <p:cTn id="63" presetID="1" presetClass="entr" presetSubtype="0" fill="hold" grpId="0" nodeType="afterEffect">
                                  <p:stCondLst>
                                    <p:cond delay="500"/>
                                  </p:stCondLst>
                                  <p:childTnLst>
                                    <p:set>
                                      <p:cBhvr>
                                        <p:cTn id="64" dur="1" fill="hold">
                                          <p:stCondLst>
                                            <p:cond delay="0"/>
                                          </p:stCondLst>
                                        </p:cTn>
                                        <p:tgtEl>
                                          <p:spTgt spid="21"/>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48"/>
                                        </p:tgtEl>
                                        <p:attrNameLst>
                                          <p:attrName>style.visibility</p:attrName>
                                        </p:attrNameLst>
                                      </p:cBhvr>
                                      <p:to>
                                        <p:strVal val="visible"/>
                                      </p:to>
                                    </p:set>
                                  </p:childTnLst>
                                </p:cTn>
                              </p:par>
                            </p:childTnLst>
                          </p:cTn>
                        </p:par>
                        <p:par>
                          <p:cTn id="67" fill="hold">
                            <p:stCondLst>
                              <p:cond delay="3000"/>
                            </p:stCondLst>
                            <p:childTnLst>
                              <p:par>
                                <p:cTn id="68" presetID="1" presetClass="entr" presetSubtype="0" fill="hold" grpId="0" nodeType="afterEffect">
                                  <p:stCondLst>
                                    <p:cond delay="500"/>
                                  </p:stCondLst>
                                  <p:childTnLst>
                                    <p:set>
                                      <p:cBhvr>
                                        <p:cTn id="69" dur="1" fill="hold">
                                          <p:stCondLst>
                                            <p:cond delay="0"/>
                                          </p:stCondLst>
                                        </p:cTn>
                                        <p:tgtEl>
                                          <p:spTgt spid="22"/>
                                        </p:tgtEl>
                                        <p:attrNameLst>
                                          <p:attrName>style.visibility</p:attrName>
                                        </p:attrNameLst>
                                      </p:cBhvr>
                                      <p:to>
                                        <p:strVal val="visible"/>
                                      </p:to>
                                    </p:set>
                                  </p:childTnLst>
                                </p:cTn>
                              </p:par>
                              <p:par>
                                <p:cTn id="70" presetID="1" presetClass="entr" presetSubtype="0" fill="hold" nodeType="withEffect">
                                  <p:stCondLst>
                                    <p:cond delay="0"/>
                                  </p:stCondLst>
                                  <p:childTnLst>
                                    <p:set>
                                      <p:cBhvr>
                                        <p:cTn id="71" dur="1" fill="hold">
                                          <p:stCondLst>
                                            <p:cond delay="0"/>
                                          </p:stCondLst>
                                        </p:cTn>
                                        <p:tgtEl>
                                          <p:spTgt spid="51"/>
                                        </p:tgtEl>
                                        <p:attrNameLst>
                                          <p:attrName>style.visibility</p:attrName>
                                        </p:attrNameLst>
                                      </p:cBhvr>
                                      <p:to>
                                        <p:strVal val="visible"/>
                                      </p:to>
                                    </p:set>
                                  </p:childTnLst>
                                </p:cTn>
                              </p:par>
                            </p:childTnLst>
                          </p:cTn>
                        </p:par>
                        <p:par>
                          <p:cTn id="72" fill="hold">
                            <p:stCondLst>
                              <p:cond delay="3500"/>
                            </p:stCondLst>
                            <p:childTnLst>
                              <p:par>
                                <p:cTn id="73" presetID="1" presetClass="entr" presetSubtype="0" fill="hold" grpId="0" nodeType="afterEffect">
                                  <p:stCondLst>
                                    <p:cond delay="500"/>
                                  </p:stCondLst>
                                  <p:childTnLst>
                                    <p:set>
                                      <p:cBhvr>
                                        <p:cTn id="74" dur="1" fill="hold">
                                          <p:stCondLst>
                                            <p:cond delay="0"/>
                                          </p:stCondLst>
                                        </p:cTn>
                                        <p:tgtEl>
                                          <p:spTgt spid="23"/>
                                        </p:tgtEl>
                                        <p:attrNameLst>
                                          <p:attrName>style.visibility</p:attrName>
                                        </p:attrNameLst>
                                      </p:cBhvr>
                                      <p:to>
                                        <p:strVal val="visible"/>
                                      </p:to>
                                    </p:set>
                                  </p:childTnLst>
                                </p:cTn>
                              </p:par>
                              <p:par>
                                <p:cTn id="75" presetID="1" presetClass="entr" presetSubtype="0" fill="hold" nodeType="withEffect">
                                  <p:stCondLst>
                                    <p:cond delay="500"/>
                                  </p:stCondLst>
                                  <p:childTnLst>
                                    <p:set>
                                      <p:cBhvr>
                                        <p:cTn id="76" dur="1" fill="hold">
                                          <p:stCondLst>
                                            <p:cond delay="0"/>
                                          </p:stCondLst>
                                        </p:cTn>
                                        <p:tgtEl>
                                          <p:spTgt spid="53"/>
                                        </p:tgtEl>
                                        <p:attrNameLst>
                                          <p:attrName>style.visibility</p:attrName>
                                        </p:attrNameLst>
                                      </p:cBhvr>
                                      <p:to>
                                        <p:strVal val="visible"/>
                                      </p:to>
                                    </p:set>
                                  </p:childTnLst>
                                </p:cTn>
                              </p:par>
                              <p:par>
                                <p:cTn id="77" presetID="1" presetClass="entr" presetSubtype="0" fill="hold" grpId="0" nodeType="withEffect">
                                  <p:stCondLst>
                                    <p:cond delay="500"/>
                                  </p:stCondLst>
                                  <p:childTnLst>
                                    <p:set>
                                      <p:cBhvr>
                                        <p:cTn id="78" dur="1" fill="hold">
                                          <p:stCondLst>
                                            <p:cond delay="0"/>
                                          </p:stCondLst>
                                        </p:cTn>
                                        <p:tgtEl>
                                          <p:spTgt spid="71"/>
                                        </p:tgtEl>
                                        <p:attrNameLst>
                                          <p:attrName>style.visibility</p:attrName>
                                        </p:attrNameLst>
                                      </p:cBhvr>
                                      <p:to>
                                        <p:strVal val="visible"/>
                                      </p:to>
                                    </p:set>
                                  </p:childTnLst>
                                </p:cTn>
                              </p:par>
                              <p:par>
                                <p:cTn id="79" presetID="1" presetClass="entr" presetSubtype="0" fill="hold" grpId="0" nodeType="withEffect">
                                  <p:stCondLst>
                                    <p:cond delay="500"/>
                                  </p:stCondLst>
                                  <p:childTnLst>
                                    <p:set>
                                      <p:cBhvr>
                                        <p:cTn id="80" dur="1" fill="hold">
                                          <p:stCondLst>
                                            <p:cond delay="0"/>
                                          </p:stCondLst>
                                        </p:cTn>
                                        <p:tgtEl>
                                          <p:spTgt spid="78"/>
                                        </p:tgtEl>
                                        <p:attrNameLst>
                                          <p:attrName>style.visibility</p:attrName>
                                        </p:attrNameLst>
                                      </p:cBhvr>
                                      <p:to>
                                        <p:strVal val="visible"/>
                                      </p:to>
                                    </p:set>
                                  </p:childTnLst>
                                </p:cTn>
                              </p:par>
                              <p:par>
                                <p:cTn id="81" presetID="1" presetClass="entr" presetSubtype="0" fill="hold" nodeType="withEffect">
                                  <p:stCondLst>
                                    <p:cond delay="500"/>
                                  </p:stCondLst>
                                  <p:childTnLst>
                                    <p:set>
                                      <p:cBhvr>
                                        <p:cTn id="82" dur="1" fill="hold">
                                          <p:stCondLst>
                                            <p:cond delay="0"/>
                                          </p:stCondLst>
                                        </p:cTn>
                                        <p:tgtEl>
                                          <p:spTgt spid="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4" grpId="1" animBg="1"/>
      <p:bldP spid="28" grpId="0"/>
      <p:bldP spid="59" grpId="0"/>
      <p:bldP spid="60" grpId="0"/>
      <p:bldP spid="60" grpId="1"/>
      <p:bldP spid="71" grpId="0"/>
      <p:bldP spid="7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2C202C5-7179-4604-B38C-E1526F687701}"/>
              </a:ext>
            </a:extLst>
          </p:cNvPr>
          <p:cNvSpPr>
            <a:spLocks noGrp="1"/>
          </p:cNvSpPr>
          <p:nvPr>
            <p:ph type="title"/>
          </p:nvPr>
        </p:nvSpPr>
        <p:spPr/>
        <p:txBody>
          <a:bodyPr/>
          <a:lstStyle/>
          <a:p>
            <a:r>
              <a:rPr lang="en-US" dirty="0"/>
              <a:t>Frequency functions:</a:t>
            </a:r>
            <a:br>
              <a:rPr lang="en-US" dirty="0"/>
            </a:br>
            <a:r>
              <a:rPr lang="en-US" dirty="0"/>
              <a:t>Flow vs stage</a:t>
            </a:r>
          </a:p>
        </p:txBody>
      </p:sp>
    </p:spTree>
    <p:extLst>
      <p:ext uri="{BB962C8B-B14F-4D97-AF65-F5344CB8AC3E}">
        <p14:creationId xmlns:p14="http://schemas.microsoft.com/office/powerpoint/2010/main" val="18406843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58929-2084-410E-9894-9B58CA4A02E1}"/>
              </a:ext>
            </a:extLst>
          </p:cNvPr>
          <p:cNvSpPr>
            <a:spLocks noGrp="1"/>
          </p:cNvSpPr>
          <p:nvPr>
            <p:ph type="title"/>
          </p:nvPr>
        </p:nvSpPr>
        <p:spPr/>
        <p:txBody>
          <a:bodyPr/>
          <a:lstStyle/>
          <a:p>
            <a:r>
              <a:rPr lang="en-US" dirty="0"/>
              <a:t>Objective: estimate </a:t>
            </a:r>
            <a:r>
              <a:rPr lang="en-US" dirty="0" err="1"/>
              <a:t>ead</a:t>
            </a:r>
            <a:r>
              <a:rPr lang="en-US" dirty="0"/>
              <a:t>	</a:t>
            </a:r>
          </a:p>
        </p:txBody>
      </p:sp>
      <p:sp>
        <p:nvSpPr>
          <p:cNvPr id="3" name="Content Placeholder 2">
            <a:extLst>
              <a:ext uri="{FF2B5EF4-FFF2-40B4-BE49-F238E27FC236}">
                <a16:creationId xmlns:a16="http://schemas.microsoft.com/office/drawing/2014/main" id="{00C32A67-80C9-458A-AE7E-42C9E6A76933}"/>
              </a:ext>
            </a:extLst>
          </p:cNvPr>
          <p:cNvSpPr>
            <a:spLocks noGrp="1"/>
          </p:cNvSpPr>
          <p:nvPr>
            <p:ph idx="1"/>
          </p:nvPr>
        </p:nvSpPr>
        <p:spPr/>
        <p:txBody>
          <a:bodyPr/>
          <a:lstStyle/>
          <a:p>
            <a:pPr marL="342900" indent="-342900">
              <a:buFont typeface="Arial" panose="020B0604020202020204" pitchFamily="34" charset="0"/>
              <a:buChar char="•"/>
            </a:pPr>
            <a:r>
              <a:rPr lang="en-US" dirty="0"/>
              <a:t>EAD is the integral of the damage-frequency function </a:t>
            </a:r>
          </a:p>
          <a:p>
            <a:pPr marL="342900" indent="-342900">
              <a:buFont typeface="Arial" panose="020B0604020202020204" pitchFamily="34" charset="0"/>
              <a:buChar char="•"/>
            </a:pPr>
            <a:r>
              <a:rPr lang="en-US" dirty="0"/>
              <a:t>To develop the damage-frequency function, we compose stage-damage with stage-frequency </a:t>
            </a:r>
          </a:p>
          <a:p>
            <a:pPr marL="342900" indent="-342900">
              <a:buFont typeface="Arial" panose="020B0604020202020204" pitchFamily="34" charset="0"/>
              <a:buChar char="•"/>
            </a:pPr>
            <a:r>
              <a:rPr lang="en-US" dirty="0"/>
              <a:t>Two options for developing stage-frequency:</a:t>
            </a:r>
          </a:p>
          <a:p>
            <a:pPr marL="804863" lvl="2" indent="-342900">
              <a:buFont typeface="+mj-lt"/>
              <a:buAutoNum type="arabicPeriod"/>
            </a:pPr>
            <a:r>
              <a:rPr lang="en-US" dirty="0"/>
              <a:t>Compose a stage-flow function with a flow-frequency </a:t>
            </a:r>
          </a:p>
          <a:p>
            <a:pPr marL="804863" lvl="2" indent="-342900">
              <a:buFont typeface="+mj-lt"/>
              <a:buAutoNum type="arabicPeriod"/>
            </a:pPr>
            <a:r>
              <a:rPr lang="en-US" dirty="0"/>
              <a:t>Skip (1), just enter stage-frequency </a:t>
            </a:r>
          </a:p>
          <a:p>
            <a:pPr marL="804863" lvl="2" indent="-342900">
              <a:buFont typeface="+mj-lt"/>
              <a:buAutoNum type="arabicPeriod"/>
            </a:pPr>
            <a:endParaRPr lang="en-US" dirty="0"/>
          </a:p>
          <a:p>
            <a:pPr lvl="2" indent="0">
              <a:buNone/>
            </a:pPr>
            <a:endParaRPr lang="en-US" dirty="0"/>
          </a:p>
        </p:txBody>
      </p:sp>
      <p:graphicFrame>
        <p:nvGraphicFramePr>
          <p:cNvPr id="4" name="Table 4">
            <a:extLst>
              <a:ext uri="{FF2B5EF4-FFF2-40B4-BE49-F238E27FC236}">
                <a16:creationId xmlns:a16="http://schemas.microsoft.com/office/drawing/2014/main" id="{782A453B-05AC-43BA-BBB9-361AE4114B02}"/>
              </a:ext>
            </a:extLst>
          </p:cNvPr>
          <p:cNvGraphicFramePr>
            <a:graphicFrameLocks noGrp="1"/>
          </p:cNvGraphicFramePr>
          <p:nvPr/>
        </p:nvGraphicFramePr>
        <p:xfrm>
          <a:off x="548511" y="3273030"/>
          <a:ext cx="5989955" cy="3007291"/>
        </p:xfrm>
        <a:graphic>
          <a:graphicData uri="http://schemas.openxmlformats.org/drawingml/2006/table">
            <a:tbl>
              <a:tblPr firstRow="1" bandRow="1">
                <a:tableStyleId>{5C22544A-7EE6-4342-B048-85BDC9FD1C3A}</a:tableStyleId>
              </a:tblPr>
              <a:tblGrid>
                <a:gridCol w="909955">
                  <a:extLst>
                    <a:ext uri="{9D8B030D-6E8A-4147-A177-3AD203B41FA5}">
                      <a16:colId xmlns:a16="http://schemas.microsoft.com/office/drawing/2014/main" val="102264592"/>
                    </a:ext>
                  </a:extLst>
                </a:gridCol>
                <a:gridCol w="1016000">
                  <a:extLst>
                    <a:ext uri="{9D8B030D-6E8A-4147-A177-3AD203B41FA5}">
                      <a16:colId xmlns:a16="http://schemas.microsoft.com/office/drawing/2014/main" val="3469998940"/>
                    </a:ext>
                  </a:extLst>
                </a:gridCol>
                <a:gridCol w="1016000">
                  <a:extLst>
                    <a:ext uri="{9D8B030D-6E8A-4147-A177-3AD203B41FA5}">
                      <a16:colId xmlns:a16="http://schemas.microsoft.com/office/drawing/2014/main" val="185135903"/>
                    </a:ext>
                  </a:extLst>
                </a:gridCol>
                <a:gridCol w="1016000">
                  <a:extLst>
                    <a:ext uri="{9D8B030D-6E8A-4147-A177-3AD203B41FA5}">
                      <a16:colId xmlns:a16="http://schemas.microsoft.com/office/drawing/2014/main" val="4082196521"/>
                    </a:ext>
                  </a:extLst>
                </a:gridCol>
                <a:gridCol w="1016000">
                  <a:extLst>
                    <a:ext uri="{9D8B030D-6E8A-4147-A177-3AD203B41FA5}">
                      <a16:colId xmlns:a16="http://schemas.microsoft.com/office/drawing/2014/main" val="1660163199"/>
                    </a:ext>
                  </a:extLst>
                </a:gridCol>
                <a:gridCol w="1016000">
                  <a:extLst>
                    <a:ext uri="{9D8B030D-6E8A-4147-A177-3AD203B41FA5}">
                      <a16:colId xmlns:a16="http://schemas.microsoft.com/office/drawing/2014/main" val="1039736098"/>
                    </a:ext>
                  </a:extLst>
                </a:gridCol>
              </a:tblGrid>
              <a:tr h="370840">
                <a:tc>
                  <a:txBody>
                    <a:bodyPr/>
                    <a:lstStyle/>
                    <a:p>
                      <a:r>
                        <a:rPr lang="en-US" dirty="0">
                          <a:solidFill>
                            <a:schemeClr val="tx2"/>
                          </a:solidFill>
                        </a:rPr>
                        <a:t>Frequency </a:t>
                      </a: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r>
                        <a:rPr lang="en-US" dirty="0">
                          <a:solidFill>
                            <a:schemeClr val="tx2"/>
                          </a:solidFill>
                        </a:rPr>
                        <a:t>Flow (cfs)</a:t>
                      </a: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r>
                        <a:rPr lang="en-US" dirty="0">
                          <a:solidFill>
                            <a:schemeClr val="tx2"/>
                          </a:solidFill>
                        </a:rPr>
                        <a:t>Flow (cfs)</a:t>
                      </a: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r>
                        <a:rPr lang="en-US" dirty="0">
                          <a:solidFill>
                            <a:schemeClr val="tx2"/>
                          </a:solidFill>
                        </a:rPr>
                        <a:t>Stage (ft)</a:t>
                      </a: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r>
                        <a:rPr lang="en-US" dirty="0">
                          <a:solidFill>
                            <a:schemeClr val="tx2"/>
                          </a:solidFill>
                        </a:rPr>
                        <a:t>Stage (ft)</a:t>
                      </a: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r>
                        <a:rPr lang="en-US" dirty="0">
                          <a:solidFill>
                            <a:schemeClr val="tx2"/>
                          </a:solidFill>
                        </a:rPr>
                        <a:t>Damage ($)</a:t>
                      </a: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7032087"/>
                  </a:ext>
                </a:extLst>
              </a:tr>
              <a:tr h="370840">
                <a:tc>
                  <a:txBody>
                    <a:bodyPr/>
                    <a:lstStyle/>
                    <a:p>
                      <a:r>
                        <a:rPr lang="en-US" dirty="0"/>
                        <a:t>.999</a:t>
                      </a:r>
                    </a:p>
                  </a:txBody>
                  <a:tcPr>
                    <a:lnL w="38100" cap="flat" cmpd="sng" algn="ctr">
                      <a:solidFill>
                        <a:schemeClr val="tx1"/>
                      </a:solidFill>
                      <a:prstDash val="solid"/>
                      <a:round/>
                      <a:headEnd type="none" w="med" len="med"/>
                      <a:tailEnd type="none" w="med" len="med"/>
                    </a:lnL>
                  </a:tcPr>
                </a:tc>
                <a:tc>
                  <a:txBody>
                    <a:bodyPr/>
                    <a:lstStyle/>
                    <a:p>
                      <a:r>
                        <a:rPr lang="en-US" dirty="0"/>
                        <a:t>200</a:t>
                      </a:r>
                    </a:p>
                  </a:txBody>
                  <a:tcPr>
                    <a:lnR w="38100" cap="flat" cmpd="sng" algn="ctr">
                      <a:solidFill>
                        <a:schemeClr val="tx1"/>
                      </a:solidFill>
                      <a:prstDash val="solid"/>
                      <a:round/>
                      <a:headEnd type="none" w="med" len="med"/>
                      <a:tailEnd type="none" w="med" len="med"/>
                    </a:lnR>
                  </a:tcPr>
                </a:tc>
                <a:tc>
                  <a:txBody>
                    <a:bodyPr/>
                    <a:lstStyle/>
                    <a:p>
                      <a:r>
                        <a:rPr lang="en-US" dirty="0"/>
                        <a:t>200</a:t>
                      </a:r>
                    </a:p>
                  </a:txBody>
                  <a:tcPr>
                    <a:lnL w="38100" cap="flat" cmpd="sng" algn="ctr">
                      <a:solidFill>
                        <a:schemeClr val="tx1"/>
                      </a:solidFill>
                      <a:prstDash val="solid"/>
                      <a:round/>
                      <a:headEnd type="none" w="med" len="med"/>
                      <a:tailEnd type="none" w="med" len="med"/>
                    </a:lnL>
                  </a:tcPr>
                </a:tc>
                <a:tc>
                  <a:txBody>
                    <a:bodyPr/>
                    <a:lstStyle/>
                    <a:p>
                      <a:r>
                        <a:rPr lang="en-US" dirty="0"/>
                        <a:t>10</a:t>
                      </a:r>
                    </a:p>
                  </a:txBody>
                  <a:tcPr>
                    <a:lnR w="38100" cap="flat" cmpd="sng" algn="ctr">
                      <a:solidFill>
                        <a:schemeClr val="tx1"/>
                      </a:solidFill>
                      <a:prstDash val="solid"/>
                      <a:round/>
                      <a:headEnd type="none" w="med" len="med"/>
                      <a:tailEnd type="none" w="med" len="med"/>
                    </a:lnR>
                  </a:tcPr>
                </a:tc>
                <a:tc>
                  <a:txBody>
                    <a:bodyPr/>
                    <a:lstStyle/>
                    <a:p>
                      <a:r>
                        <a:rPr lang="en-US" dirty="0"/>
                        <a:t>10</a:t>
                      </a:r>
                    </a:p>
                  </a:txBody>
                  <a:tcPr>
                    <a:lnL w="38100" cap="flat" cmpd="sng" algn="ctr">
                      <a:solidFill>
                        <a:schemeClr val="tx1"/>
                      </a:solidFill>
                      <a:prstDash val="solid"/>
                      <a:round/>
                      <a:headEnd type="none" w="med" len="med"/>
                      <a:tailEnd type="none" w="med" len="med"/>
                    </a:lnL>
                  </a:tcPr>
                </a:tc>
                <a:tc>
                  <a:txBody>
                    <a:bodyPr/>
                    <a:lstStyle/>
                    <a:p>
                      <a:r>
                        <a:rPr lang="en-US" dirty="0"/>
                        <a:t>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121403372"/>
                  </a:ext>
                </a:extLst>
              </a:tr>
              <a:tr h="370840">
                <a:tc>
                  <a:txBody>
                    <a:bodyPr/>
                    <a:lstStyle/>
                    <a:p>
                      <a:r>
                        <a:rPr lang="en-US" dirty="0"/>
                        <a:t>.95</a:t>
                      </a:r>
                    </a:p>
                  </a:txBody>
                  <a:tcPr>
                    <a:lnL w="38100" cap="flat" cmpd="sng" algn="ctr">
                      <a:solidFill>
                        <a:schemeClr val="tx1"/>
                      </a:solidFill>
                      <a:prstDash val="solid"/>
                      <a:round/>
                      <a:headEnd type="none" w="med" len="med"/>
                      <a:tailEnd type="none" w="med" len="med"/>
                    </a:lnL>
                  </a:tcPr>
                </a:tc>
                <a:tc>
                  <a:txBody>
                    <a:bodyPr/>
                    <a:lstStyle/>
                    <a:p>
                      <a:r>
                        <a:rPr lang="en-US" dirty="0"/>
                        <a:t>400</a:t>
                      </a:r>
                    </a:p>
                  </a:txBody>
                  <a:tcPr>
                    <a:lnR w="38100" cap="flat" cmpd="sng" algn="ctr">
                      <a:solidFill>
                        <a:schemeClr val="tx1"/>
                      </a:solidFill>
                      <a:prstDash val="solid"/>
                      <a:round/>
                      <a:headEnd type="none" w="med" len="med"/>
                      <a:tailEnd type="none" w="med" len="med"/>
                    </a:lnR>
                  </a:tcPr>
                </a:tc>
                <a:tc>
                  <a:txBody>
                    <a:bodyPr/>
                    <a:lstStyle/>
                    <a:p>
                      <a:r>
                        <a:rPr lang="en-US" dirty="0"/>
                        <a:t>400</a:t>
                      </a:r>
                    </a:p>
                  </a:txBody>
                  <a:tcPr>
                    <a:lnL w="38100" cap="flat" cmpd="sng" algn="ctr">
                      <a:solidFill>
                        <a:schemeClr val="tx1"/>
                      </a:solidFill>
                      <a:prstDash val="solid"/>
                      <a:round/>
                      <a:headEnd type="none" w="med" len="med"/>
                      <a:tailEnd type="none" w="med" len="med"/>
                    </a:lnL>
                  </a:tcPr>
                </a:tc>
                <a:tc>
                  <a:txBody>
                    <a:bodyPr/>
                    <a:lstStyle/>
                    <a:p>
                      <a:r>
                        <a:rPr lang="en-US" dirty="0"/>
                        <a:t>12</a:t>
                      </a:r>
                    </a:p>
                  </a:txBody>
                  <a:tcPr>
                    <a:lnR w="38100" cap="flat" cmpd="sng" algn="ctr">
                      <a:solidFill>
                        <a:schemeClr val="tx1"/>
                      </a:solidFill>
                      <a:prstDash val="solid"/>
                      <a:round/>
                      <a:headEnd type="none" w="med" len="med"/>
                      <a:tailEnd type="none" w="med" len="med"/>
                    </a:lnR>
                  </a:tcPr>
                </a:tc>
                <a:tc>
                  <a:txBody>
                    <a:bodyPr/>
                    <a:lstStyle/>
                    <a:p>
                      <a:r>
                        <a:rPr lang="en-US" dirty="0"/>
                        <a:t>12</a:t>
                      </a:r>
                    </a:p>
                  </a:txBody>
                  <a:tcPr>
                    <a:lnL w="38100" cap="flat" cmpd="sng" algn="ctr">
                      <a:solidFill>
                        <a:schemeClr val="tx1"/>
                      </a:solidFill>
                      <a:prstDash val="solid"/>
                      <a:round/>
                      <a:headEnd type="none" w="med" len="med"/>
                      <a:tailEnd type="none" w="med" len="med"/>
                    </a:lnL>
                  </a:tcPr>
                </a:tc>
                <a:tc>
                  <a:txBody>
                    <a:bodyPr/>
                    <a:lstStyle/>
                    <a:p>
                      <a:r>
                        <a:rPr lang="en-US" dirty="0"/>
                        <a:t>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324691810"/>
                  </a:ext>
                </a:extLst>
              </a:tr>
              <a:tr h="370840">
                <a:tc>
                  <a:txBody>
                    <a:bodyPr/>
                    <a:lstStyle/>
                    <a:p>
                      <a:r>
                        <a:rPr lang="en-US" dirty="0"/>
                        <a:t>.5</a:t>
                      </a:r>
                    </a:p>
                  </a:txBody>
                  <a:tcPr>
                    <a:lnL w="38100" cap="flat" cmpd="sng" algn="ctr">
                      <a:solidFill>
                        <a:schemeClr val="tx1"/>
                      </a:solidFill>
                      <a:prstDash val="solid"/>
                      <a:round/>
                      <a:headEnd type="none" w="med" len="med"/>
                      <a:tailEnd type="none" w="med" len="med"/>
                    </a:lnL>
                  </a:tcPr>
                </a:tc>
                <a:tc>
                  <a:txBody>
                    <a:bodyPr/>
                    <a:lstStyle/>
                    <a:p>
                      <a:r>
                        <a:rPr lang="en-US" dirty="0"/>
                        <a:t>800</a:t>
                      </a:r>
                    </a:p>
                  </a:txBody>
                  <a:tcPr>
                    <a:lnR w="38100" cap="flat" cmpd="sng" algn="ctr">
                      <a:solidFill>
                        <a:schemeClr val="tx1"/>
                      </a:solidFill>
                      <a:prstDash val="solid"/>
                      <a:round/>
                      <a:headEnd type="none" w="med" len="med"/>
                      <a:tailEnd type="none" w="med" len="med"/>
                    </a:lnR>
                  </a:tcPr>
                </a:tc>
                <a:tc>
                  <a:txBody>
                    <a:bodyPr/>
                    <a:lstStyle/>
                    <a:p>
                      <a:r>
                        <a:rPr lang="en-US" dirty="0"/>
                        <a:t>800</a:t>
                      </a:r>
                    </a:p>
                  </a:txBody>
                  <a:tcPr>
                    <a:lnL w="38100" cap="flat" cmpd="sng" algn="ctr">
                      <a:solidFill>
                        <a:schemeClr val="tx1"/>
                      </a:solidFill>
                      <a:prstDash val="solid"/>
                      <a:round/>
                      <a:headEnd type="none" w="med" len="med"/>
                      <a:tailEnd type="none" w="med" len="med"/>
                    </a:lnL>
                  </a:tcPr>
                </a:tc>
                <a:tc>
                  <a:txBody>
                    <a:bodyPr/>
                    <a:lstStyle/>
                    <a:p>
                      <a:r>
                        <a:rPr lang="en-US" dirty="0"/>
                        <a:t>14</a:t>
                      </a:r>
                    </a:p>
                  </a:txBody>
                  <a:tcPr>
                    <a:lnR w="38100" cap="flat" cmpd="sng" algn="ctr">
                      <a:solidFill>
                        <a:schemeClr val="tx1"/>
                      </a:solidFill>
                      <a:prstDash val="solid"/>
                      <a:round/>
                      <a:headEnd type="none" w="med" len="med"/>
                      <a:tailEnd type="none" w="med" len="med"/>
                    </a:lnR>
                  </a:tcPr>
                </a:tc>
                <a:tc>
                  <a:txBody>
                    <a:bodyPr/>
                    <a:lstStyle/>
                    <a:p>
                      <a:r>
                        <a:rPr lang="en-US" dirty="0"/>
                        <a:t>14</a:t>
                      </a:r>
                    </a:p>
                  </a:txBody>
                  <a:tcPr>
                    <a:lnL w="38100" cap="flat" cmpd="sng" algn="ctr">
                      <a:solidFill>
                        <a:schemeClr val="tx1"/>
                      </a:solidFill>
                      <a:prstDash val="solid"/>
                      <a:round/>
                      <a:headEnd type="none" w="med" len="med"/>
                      <a:tailEnd type="none" w="med" len="med"/>
                    </a:lnL>
                  </a:tcPr>
                </a:tc>
                <a:tc>
                  <a:txBody>
                    <a:bodyPr/>
                    <a:lstStyle/>
                    <a:p>
                      <a:r>
                        <a:rPr lang="en-US" dirty="0"/>
                        <a:t>50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154140249"/>
                  </a:ext>
                </a:extLst>
              </a:tr>
              <a:tr h="411411">
                <a:tc>
                  <a:txBody>
                    <a:bodyPr/>
                    <a:lstStyle/>
                    <a:p>
                      <a:r>
                        <a:rPr lang="en-US" dirty="0"/>
                        <a:t>.2</a:t>
                      </a:r>
                    </a:p>
                  </a:txBody>
                  <a:tcPr>
                    <a:lnL w="38100" cap="flat" cmpd="sng" algn="ctr">
                      <a:solidFill>
                        <a:schemeClr val="tx1"/>
                      </a:solidFill>
                      <a:prstDash val="solid"/>
                      <a:round/>
                      <a:headEnd type="none" w="med" len="med"/>
                      <a:tailEnd type="none" w="med" len="med"/>
                    </a:lnL>
                  </a:tcPr>
                </a:tc>
                <a:tc>
                  <a:txBody>
                    <a:bodyPr/>
                    <a:lstStyle/>
                    <a:p>
                      <a:r>
                        <a:rPr lang="en-US" dirty="0"/>
                        <a:t>1200</a:t>
                      </a:r>
                    </a:p>
                  </a:txBody>
                  <a:tcPr>
                    <a:lnR w="38100" cap="flat" cmpd="sng" algn="ctr">
                      <a:solidFill>
                        <a:schemeClr val="tx1"/>
                      </a:solidFill>
                      <a:prstDash val="solid"/>
                      <a:round/>
                      <a:headEnd type="none" w="med" len="med"/>
                      <a:tailEnd type="none" w="med" len="med"/>
                    </a:lnR>
                  </a:tcPr>
                </a:tc>
                <a:tc>
                  <a:txBody>
                    <a:bodyPr/>
                    <a:lstStyle/>
                    <a:p>
                      <a:r>
                        <a:rPr lang="en-US" dirty="0"/>
                        <a:t>1200</a:t>
                      </a:r>
                    </a:p>
                  </a:txBody>
                  <a:tcPr>
                    <a:lnL w="38100" cap="flat" cmpd="sng" algn="ctr">
                      <a:solidFill>
                        <a:schemeClr val="tx1"/>
                      </a:solidFill>
                      <a:prstDash val="solid"/>
                      <a:round/>
                      <a:headEnd type="none" w="med" len="med"/>
                      <a:tailEnd type="none" w="med" len="med"/>
                    </a:lnL>
                  </a:tcPr>
                </a:tc>
                <a:tc>
                  <a:txBody>
                    <a:bodyPr/>
                    <a:lstStyle/>
                    <a:p>
                      <a:r>
                        <a:rPr lang="en-US" dirty="0"/>
                        <a:t>19</a:t>
                      </a:r>
                    </a:p>
                  </a:txBody>
                  <a:tcPr>
                    <a:lnR w="38100" cap="flat" cmpd="sng" algn="ctr">
                      <a:solidFill>
                        <a:schemeClr val="tx1"/>
                      </a:solidFill>
                      <a:prstDash val="solid"/>
                      <a:round/>
                      <a:headEnd type="none" w="med" len="med"/>
                      <a:tailEnd type="none" w="med" len="med"/>
                    </a:lnR>
                  </a:tcPr>
                </a:tc>
                <a:tc>
                  <a:txBody>
                    <a:bodyPr/>
                    <a:lstStyle/>
                    <a:p>
                      <a:r>
                        <a:rPr lang="en-US" dirty="0"/>
                        <a:t>19</a:t>
                      </a:r>
                    </a:p>
                  </a:txBody>
                  <a:tcPr>
                    <a:lnL w="38100" cap="flat" cmpd="sng" algn="ctr">
                      <a:solidFill>
                        <a:schemeClr val="tx1"/>
                      </a:solidFill>
                      <a:prstDash val="solid"/>
                      <a:round/>
                      <a:headEnd type="none" w="med" len="med"/>
                      <a:tailEnd type="none" w="med" len="med"/>
                    </a:lnL>
                  </a:tcPr>
                </a:tc>
                <a:tc>
                  <a:txBody>
                    <a:bodyPr/>
                    <a:lstStyle/>
                    <a:p>
                      <a:r>
                        <a:rPr lang="en-US" dirty="0"/>
                        <a:t>5,000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635300455"/>
                  </a:ext>
                </a:extLst>
              </a:tr>
              <a:tr h="370840">
                <a:tc>
                  <a:txBody>
                    <a:bodyPr/>
                    <a:lstStyle/>
                    <a:p>
                      <a:r>
                        <a:rPr lang="en-US" dirty="0"/>
                        <a:t>.1</a:t>
                      </a:r>
                    </a:p>
                  </a:txBody>
                  <a:tcPr>
                    <a:lnL w="38100" cap="flat" cmpd="sng" algn="ctr">
                      <a:solidFill>
                        <a:schemeClr val="tx1"/>
                      </a:solidFill>
                      <a:prstDash val="solid"/>
                      <a:round/>
                      <a:headEnd type="none" w="med" len="med"/>
                      <a:tailEnd type="none" w="med" len="med"/>
                    </a:lnL>
                  </a:tcPr>
                </a:tc>
                <a:tc>
                  <a:txBody>
                    <a:bodyPr/>
                    <a:lstStyle/>
                    <a:p>
                      <a:r>
                        <a:rPr lang="en-US" dirty="0"/>
                        <a:t>1900</a:t>
                      </a:r>
                    </a:p>
                  </a:txBody>
                  <a:tcPr>
                    <a:lnR w="38100" cap="flat" cmpd="sng" algn="ctr">
                      <a:solidFill>
                        <a:schemeClr val="tx1"/>
                      </a:solidFill>
                      <a:prstDash val="solid"/>
                      <a:round/>
                      <a:headEnd type="none" w="med" len="med"/>
                      <a:tailEnd type="none" w="med" len="med"/>
                    </a:lnR>
                  </a:tcPr>
                </a:tc>
                <a:tc>
                  <a:txBody>
                    <a:bodyPr/>
                    <a:lstStyle/>
                    <a:p>
                      <a:r>
                        <a:rPr lang="en-US" dirty="0"/>
                        <a:t>1900</a:t>
                      </a:r>
                    </a:p>
                  </a:txBody>
                  <a:tcPr>
                    <a:lnL w="38100" cap="flat" cmpd="sng" algn="ctr">
                      <a:solidFill>
                        <a:schemeClr val="tx1"/>
                      </a:solidFill>
                      <a:prstDash val="solid"/>
                      <a:round/>
                      <a:headEnd type="none" w="med" len="med"/>
                      <a:tailEnd type="none" w="med" len="med"/>
                    </a:lnL>
                  </a:tcPr>
                </a:tc>
                <a:tc>
                  <a:txBody>
                    <a:bodyPr/>
                    <a:lstStyle/>
                    <a:p>
                      <a:r>
                        <a:rPr lang="en-US" dirty="0"/>
                        <a:t>21</a:t>
                      </a:r>
                    </a:p>
                  </a:txBody>
                  <a:tcPr>
                    <a:lnR w="38100" cap="flat" cmpd="sng" algn="ctr">
                      <a:solidFill>
                        <a:schemeClr val="tx1"/>
                      </a:solidFill>
                      <a:prstDash val="solid"/>
                      <a:round/>
                      <a:headEnd type="none" w="med" len="med"/>
                      <a:tailEnd type="none" w="med" len="med"/>
                    </a:lnR>
                  </a:tcPr>
                </a:tc>
                <a:tc>
                  <a:txBody>
                    <a:bodyPr/>
                    <a:lstStyle/>
                    <a:p>
                      <a:r>
                        <a:rPr lang="en-US" dirty="0"/>
                        <a:t>21</a:t>
                      </a:r>
                    </a:p>
                  </a:txBody>
                  <a:tcPr>
                    <a:lnL w="38100" cap="flat" cmpd="sng" algn="ctr">
                      <a:solidFill>
                        <a:schemeClr val="tx1"/>
                      </a:solidFill>
                      <a:prstDash val="solid"/>
                      <a:round/>
                      <a:headEnd type="none" w="med" len="med"/>
                      <a:tailEnd type="none" w="med" len="med"/>
                    </a:lnL>
                  </a:tcPr>
                </a:tc>
                <a:tc>
                  <a:txBody>
                    <a:bodyPr/>
                    <a:lstStyle/>
                    <a:p>
                      <a:r>
                        <a:rPr lang="en-US" dirty="0"/>
                        <a:t>10,000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038518155"/>
                  </a:ext>
                </a:extLst>
              </a:tr>
              <a:tr h="370840">
                <a:tc>
                  <a:txBody>
                    <a:bodyPr/>
                    <a:lstStyle/>
                    <a:p>
                      <a:r>
                        <a:rPr lang="en-US" dirty="0"/>
                        <a:t>.05</a:t>
                      </a:r>
                    </a:p>
                  </a:txBody>
                  <a:tcPr>
                    <a:lnL w="38100" cap="flat" cmpd="sng" algn="ctr">
                      <a:solidFill>
                        <a:schemeClr val="tx1"/>
                      </a:solidFill>
                      <a:prstDash val="solid"/>
                      <a:round/>
                      <a:headEnd type="none" w="med" len="med"/>
                      <a:tailEnd type="none" w="med" len="med"/>
                    </a:lnL>
                  </a:tcPr>
                </a:tc>
                <a:tc>
                  <a:txBody>
                    <a:bodyPr/>
                    <a:lstStyle/>
                    <a:p>
                      <a:r>
                        <a:rPr lang="en-US" dirty="0"/>
                        <a:t>2200</a:t>
                      </a:r>
                    </a:p>
                  </a:txBody>
                  <a:tcPr>
                    <a:lnR w="38100" cap="flat" cmpd="sng" algn="ctr">
                      <a:solidFill>
                        <a:schemeClr val="tx1"/>
                      </a:solidFill>
                      <a:prstDash val="solid"/>
                      <a:round/>
                      <a:headEnd type="none" w="med" len="med"/>
                      <a:tailEnd type="none" w="med" len="med"/>
                    </a:lnR>
                  </a:tcPr>
                </a:tc>
                <a:tc>
                  <a:txBody>
                    <a:bodyPr/>
                    <a:lstStyle/>
                    <a:p>
                      <a:r>
                        <a:rPr lang="en-US" dirty="0"/>
                        <a:t>2200</a:t>
                      </a:r>
                    </a:p>
                  </a:txBody>
                  <a:tcPr>
                    <a:lnL w="38100" cap="flat" cmpd="sng" algn="ctr">
                      <a:solidFill>
                        <a:schemeClr val="tx1"/>
                      </a:solidFill>
                      <a:prstDash val="solid"/>
                      <a:round/>
                      <a:headEnd type="none" w="med" len="med"/>
                      <a:tailEnd type="none" w="med" len="med"/>
                    </a:lnL>
                  </a:tcPr>
                </a:tc>
                <a:tc>
                  <a:txBody>
                    <a:bodyPr/>
                    <a:lstStyle/>
                    <a:p>
                      <a:r>
                        <a:rPr lang="en-US" dirty="0"/>
                        <a:t>24</a:t>
                      </a:r>
                    </a:p>
                  </a:txBody>
                  <a:tcPr>
                    <a:lnR w="38100" cap="flat" cmpd="sng" algn="ctr">
                      <a:solidFill>
                        <a:schemeClr val="tx1"/>
                      </a:solidFill>
                      <a:prstDash val="solid"/>
                      <a:round/>
                      <a:headEnd type="none" w="med" len="med"/>
                      <a:tailEnd type="none" w="med" len="med"/>
                    </a:lnR>
                  </a:tcPr>
                </a:tc>
                <a:tc>
                  <a:txBody>
                    <a:bodyPr/>
                    <a:lstStyle/>
                    <a:p>
                      <a:r>
                        <a:rPr lang="en-US" dirty="0"/>
                        <a:t>24</a:t>
                      </a:r>
                    </a:p>
                  </a:txBody>
                  <a:tcPr>
                    <a:lnL w="38100" cap="flat" cmpd="sng" algn="ctr">
                      <a:solidFill>
                        <a:schemeClr val="tx1"/>
                      </a:solidFill>
                      <a:prstDash val="solid"/>
                      <a:round/>
                      <a:headEnd type="none" w="med" len="med"/>
                      <a:tailEnd type="none" w="med" len="med"/>
                    </a:lnL>
                  </a:tcPr>
                </a:tc>
                <a:tc>
                  <a:txBody>
                    <a:bodyPr/>
                    <a:lstStyle/>
                    <a:p>
                      <a:r>
                        <a:rPr lang="en-US" dirty="0"/>
                        <a:t>23,000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226398849"/>
                  </a:ext>
                </a:extLst>
              </a:tr>
              <a:tr h="370840">
                <a:tc>
                  <a:txBody>
                    <a:bodyPr/>
                    <a:lstStyle/>
                    <a:p>
                      <a:r>
                        <a:rPr lang="en-US" dirty="0"/>
                        <a:t>.001</a:t>
                      </a:r>
                    </a:p>
                  </a:txBody>
                  <a:tcP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r>
                        <a:rPr lang="en-US" dirty="0"/>
                        <a:t>2800</a:t>
                      </a:r>
                    </a:p>
                  </a:txBody>
                  <a:tcP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r>
                        <a:rPr lang="en-US" dirty="0"/>
                        <a:t>2800</a:t>
                      </a:r>
                    </a:p>
                  </a:txBody>
                  <a:tcP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r>
                        <a:rPr lang="en-US" dirty="0"/>
                        <a:t>25</a:t>
                      </a:r>
                    </a:p>
                  </a:txBody>
                  <a:tcP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r>
                        <a:rPr lang="en-US" dirty="0"/>
                        <a:t>25</a:t>
                      </a:r>
                    </a:p>
                  </a:txBody>
                  <a:tcP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r>
                        <a:rPr lang="en-US" dirty="0"/>
                        <a:t>40,000</a:t>
                      </a:r>
                    </a:p>
                  </a:txBody>
                  <a:tcP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12129592"/>
                  </a:ext>
                </a:extLst>
              </a:tr>
            </a:tbl>
          </a:graphicData>
        </a:graphic>
      </p:graphicFrame>
      <p:graphicFrame>
        <p:nvGraphicFramePr>
          <p:cNvPr id="6" name="Table 5">
            <a:extLst>
              <a:ext uri="{FF2B5EF4-FFF2-40B4-BE49-F238E27FC236}">
                <a16:creationId xmlns:a16="http://schemas.microsoft.com/office/drawing/2014/main" id="{C128E550-A436-4843-A8FB-2A07D9B7F0EE}"/>
              </a:ext>
            </a:extLst>
          </p:cNvPr>
          <p:cNvGraphicFramePr>
            <a:graphicFrameLocks noGrp="1"/>
          </p:cNvGraphicFramePr>
          <p:nvPr/>
        </p:nvGraphicFramePr>
        <p:xfrm>
          <a:off x="8663115" y="3273030"/>
          <a:ext cx="2032000" cy="3007291"/>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289287052"/>
                    </a:ext>
                  </a:extLst>
                </a:gridCol>
                <a:gridCol w="1016000">
                  <a:extLst>
                    <a:ext uri="{9D8B030D-6E8A-4147-A177-3AD203B41FA5}">
                      <a16:colId xmlns:a16="http://schemas.microsoft.com/office/drawing/2014/main" val="1337476312"/>
                    </a:ext>
                  </a:extLst>
                </a:gridCol>
              </a:tblGrid>
              <a:tr h="370840">
                <a:tc>
                  <a:txBody>
                    <a:bodyPr/>
                    <a:lstStyle/>
                    <a:p>
                      <a:r>
                        <a:rPr lang="en-US" dirty="0">
                          <a:solidFill>
                            <a:schemeClr val="tx2"/>
                          </a:solidFill>
                        </a:rPr>
                        <a:t>Frequency </a:t>
                      </a: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r>
                        <a:rPr lang="en-US" dirty="0">
                          <a:solidFill>
                            <a:schemeClr val="tx2"/>
                          </a:solidFill>
                        </a:rPr>
                        <a:t>Damage ($)</a:t>
                      </a: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101274147"/>
                  </a:ext>
                </a:extLst>
              </a:tr>
              <a:tr h="370840">
                <a:tc>
                  <a:txBody>
                    <a:bodyPr/>
                    <a:lstStyle/>
                    <a:p>
                      <a:r>
                        <a:rPr lang="en-US" dirty="0"/>
                        <a:t>.999</a:t>
                      </a:r>
                    </a:p>
                  </a:txBody>
                  <a:tcPr>
                    <a:lnL w="38100" cap="flat" cmpd="sng" algn="ctr">
                      <a:solidFill>
                        <a:schemeClr val="tx1"/>
                      </a:solidFill>
                      <a:prstDash val="solid"/>
                      <a:round/>
                      <a:headEnd type="none" w="med" len="med"/>
                      <a:tailEnd type="none" w="med" len="med"/>
                    </a:lnL>
                  </a:tcPr>
                </a:tc>
                <a:tc>
                  <a:txBody>
                    <a:bodyPr/>
                    <a:lstStyle/>
                    <a:p>
                      <a:r>
                        <a:rPr lang="en-US" dirty="0"/>
                        <a:t>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954236306"/>
                  </a:ext>
                </a:extLst>
              </a:tr>
              <a:tr h="370840">
                <a:tc>
                  <a:txBody>
                    <a:bodyPr/>
                    <a:lstStyle/>
                    <a:p>
                      <a:r>
                        <a:rPr lang="en-US" dirty="0"/>
                        <a:t>.95</a:t>
                      </a:r>
                    </a:p>
                  </a:txBody>
                  <a:tcPr>
                    <a:lnL w="38100" cap="flat" cmpd="sng" algn="ctr">
                      <a:solidFill>
                        <a:schemeClr val="tx1"/>
                      </a:solidFill>
                      <a:prstDash val="solid"/>
                      <a:round/>
                      <a:headEnd type="none" w="med" len="med"/>
                      <a:tailEnd type="none" w="med" len="med"/>
                    </a:lnL>
                  </a:tcPr>
                </a:tc>
                <a:tc>
                  <a:txBody>
                    <a:bodyPr/>
                    <a:lstStyle/>
                    <a:p>
                      <a:r>
                        <a:rPr lang="en-US" dirty="0"/>
                        <a:t>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99857780"/>
                  </a:ext>
                </a:extLst>
              </a:tr>
              <a:tr h="370840">
                <a:tc>
                  <a:txBody>
                    <a:bodyPr/>
                    <a:lstStyle/>
                    <a:p>
                      <a:r>
                        <a:rPr lang="en-US" dirty="0"/>
                        <a:t>.5</a:t>
                      </a:r>
                    </a:p>
                  </a:txBody>
                  <a:tcPr>
                    <a:lnL w="38100" cap="flat" cmpd="sng" algn="ctr">
                      <a:solidFill>
                        <a:schemeClr val="tx1"/>
                      </a:solidFill>
                      <a:prstDash val="solid"/>
                      <a:round/>
                      <a:headEnd type="none" w="med" len="med"/>
                      <a:tailEnd type="none" w="med" len="med"/>
                    </a:lnL>
                  </a:tcPr>
                </a:tc>
                <a:tc>
                  <a:txBody>
                    <a:bodyPr/>
                    <a:lstStyle/>
                    <a:p>
                      <a:r>
                        <a:rPr lang="en-US" dirty="0"/>
                        <a:t>50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710148367"/>
                  </a:ext>
                </a:extLst>
              </a:tr>
              <a:tr h="411411">
                <a:tc>
                  <a:txBody>
                    <a:bodyPr/>
                    <a:lstStyle/>
                    <a:p>
                      <a:r>
                        <a:rPr lang="en-US" dirty="0"/>
                        <a:t>.2</a:t>
                      </a:r>
                    </a:p>
                  </a:txBody>
                  <a:tcPr>
                    <a:lnL w="38100" cap="flat" cmpd="sng" algn="ctr">
                      <a:solidFill>
                        <a:schemeClr val="tx1"/>
                      </a:solidFill>
                      <a:prstDash val="solid"/>
                      <a:round/>
                      <a:headEnd type="none" w="med" len="med"/>
                      <a:tailEnd type="none" w="med" len="med"/>
                    </a:lnL>
                  </a:tcPr>
                </a:tc>
                <a:tc>
                  <a:txBody>
                    <a:bodyPr/>
                    <a:lstStyle/>
                    <a:p>
                      <a:r>
                        <a:rPr lang="en-US" dirty="0"/>
                        <a:t>5,000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067919369"/>
                  </a:ext>
                </a:extLst>
              </a:tr>
              <a:tr h="370840">
                <a:tc>
                  <a:txBody>
                    <a:bodyPr/>
                    <a:lstStyle/>
                    <a:p>
                      <a:r>
                        <a:rPr lang="en-US" dirty="0"/>
                        <a:t>.1</a:t>
                      </a:r>
                    </a:p>
                  </a:txBody>
                  <a:tcPr>
                    <a:lnL w="38100" cap="flat" cmpd="sng" algn="ctr">
                      <a:solidFill>
                        <a:schemeClr val="tx1"/>
                      </a:solidFill>
                      <a:prstDash val="solid"/>
                      <a:round/>
                      <a:headEnd type="none" w="med" len="med"/>
                      <a:tailEnd type="none" w="med" len="med"/>
                    </a:lnL>
                  </a:tcPr>
                </a:tc>
                <a:tc>
                  <a:txBody>
                    <a:bodyPr/>
                    <a:lstStyle/>
                    <a:p>
                      <a:r>
                        <a:rPr lang="en-US" dirty="0"/>
                        <a:t>10,000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5172678"/>
                  </a:ext>
                </a:extLst>
              </a:tr>
              <a:tr h="370840">
                <a:tc>
                  <a:txBody>
                    <a:bodyPr/>
                    <a:lstStyle/>
                    <a:p>
                      <a:r>
                        <a:rPr lang="en-US" dirty="0"/>
                        <a:t>.05</a:t>
                      </a:r>
                    </a:p>
                  </a:txBody>
                  <a:tcPr>
                    <a:lnL w="38100" cap="flat" cmpd="sng" algn="ctr">
                      <a:solidFill>
                        <a:schemeClr val="tx1"/>
                      </a:solidFill>
                      <a:prstDash val="solid"/>
                      <a:round/>
                      <a:headEnd type="none" w="med" len="med"/>
                      <a:tailEnd type="none" w="med" len="med"/>
                    </a:lnL>
                  </a:tcPr>
                </a:tc>
                <a:tc>
                  <a:txBody>
                    <a:bodyPr/>
                    <a:lstStyle/>
                    <a:p>
                      <a:r>
                        <a:rPr lang="en-US" dirty="0"/>
                        <a:t>23,000</a:t>
                      </a:r>
                    </a:p>
                  </a:txBody>
                  <a:tcP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703137265"/>
                  </a:ext>
                </a:extLst>
              </a:tr>
              <a:tr h="370840">
                <a:tc>
                  <a:txBody>
                    <a:bodyPr/>
                    <a:lstStyle/>
                    <a:p>
                      <a:r>
                        <a:rPr lang="en-US" dirty="0"/>
                        <a:t>.001</a:t>
                      </a:r>
                    </a:p>
                  </a:txBody>
                  <a:tcP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r>
                        <a:rPr lang="en-US" dirty="0"/>
                        <a:t>40,000</a:t>
                      </a:r>
                    </a:p>
                  </a:txBody>
                  <a:tcP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7725262"/>
                  </a:ext>
                </a:extLst>
              </a:tr>
            </a:tbl>
          </a:graphicData>
        </a:graphic>
      </p:graphicFrame>
      <p:sp>
        <p:nvSpPr>
          <p:cNvPr id="7" name="Arrow: Right 6">
            <a:extLst>
              <a:ext uri="{FF2B5EF4-FFF2-40B4-BE49-F238E27FC236}">
                <a16:creationId xmlns:a16="http://schemas.microsoft.com/office/drawing/2014/main" id="{A9D5D512-A08A-4406-BF99-E7E267884B3F}"/>
              </a:ext>
            </a:extLst>
          </p:cNvPr>
          <p:cNvSpPr/>
          <p:nvPr/>
        </p:nvSpPr>
        <p:spPr>
          <a:xfrm>
            <a:off x="6724847" y="4538017"/>
            <a:ext cx="1643449" cy="364525"/>
          </a:xfrm>
          <a:prstGeom prst="rightArrow">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A00E950F-DA3D-4D74-9115-53F151C56BF7}"/>
              </a:ext>
            </a:extLst>
          </p:cNvPr>
          <p:cNvSpPr txBox="1"/>
          <p:nvPr/>
        </p:nvSpPr>
        <p:spPr>
          <a:xfrm>
            <a:off x="4169040" y="2598693"/>
            <a:ext cx="2980375" cy="369332"/>
          </a:xfrm>
          <a:prstGeom prst="rect">
            <a:avLst/>
          </a:prstGeom>
          <a:noFill/>
        </p:spPr>
        <p:txBody>
          <a:bodyPr wrap="square" rtlCol="0">
            <a:spAutoFit/>
          </a:bodyPr>
          <a:lstStyle/>
          <a:p>
            <a:pPr lvl="2" indent="0">
              <a:buNone/>
            </a:pPr>
            <a:r>
              <a:rPr lang="en-US" u="sng" dirty="0"/>
              <a:t>Option 1</a:t>
            </a:r>
          </a:p>
        </p:txBody>
      </p:sp>
      <p:sp>
        <p:nvSpPr>
          <p:cNvPr id="13" name="Arrow: Right 12">
            <a:extLst>
              <a:ext uri="{FF2B5EF4-FFF2-40B4-BE49-F238E27FC236}">
                <a16:creationId xmlns:a16="http://schemas.microsoft.com/office/drawing/2014/main" id="{20CA7C99-CFDE-47ED-86D8-EAC29D04A506}"/>
              </a:ext>
            </a:extLst>
          </p:cNvPr>
          <p:cNvSpPr/>
          <p:nvPr/>
        </p:nvSpPr>
        <p:spPr>
          <a:xfrm>
            <a:off x="6724847" y="4544744"/>
            <a:ext cx="1643449" cy="364525"/>
          </a:xfrm>
          <a:prstGeom prst="rightArrow">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59227313"/>
      </p:ext>
    </p:extLst>
  </p:cSld>
  <p:clrMapOvr>
    <a:masterClrMapping/>
  </p:clrMapOvr>
</p:sld>
</file>

<file path=ppt/theme/theme1.xml><?xml version="1.0" encoding="utf-8"?>
<a:theme xmlns:a="http://schemas.openxmlformats.org/drawingml/2006/main" name="HEC">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 id="{67A41FCE-0BFD-4865-8578-A28DFE7E435E}" vid="{447E4E51-33B0-4881-8CDA-FA49CBB10EC9}"/>
    </a:ext>
  </a:extLst>
</a:theme>
</file>

<file path=ppt/theme/theme2.xml><?xml version="1.0" encoding="utf-8"?>
<a:theme xmlns:a="http://schemas.openxmlformats.org/drawingml/2006/main" name="Chart Color Templates">
  <a:themeElements>
    <a:clrScheme name="USACE Charts">
      <a:dk1>
        <a:srgbClr val="000000"/>
      </a:dk1>
      <a:lt1>
        <a:srgbClr val="FFFFFF"/>
      </a:lt1>
      <a:dk2>
        <a:srgbClr val="3E6682"/>
      </a:dk2>
      <a:lt2>
        <a:srgbClr val="D9D9D9"/>
      </a:lt2>
      <a:accent1>
        <a:srgbClr val="50771B"/>
      </a:accent1>
      <a:accent2>
        <a:srgbClr val="FCAE3B"/>
      </a:accent2>
      <a:accent3>
        <a:srgbClr val="705C38"/>
      </a:accent3>
      <a:accent4>
        <a:srgbClr val="532476"/>
      </a:accent4>
      <a:accent5>
        <a:srgbClr val="DF1F2E"/>
      </a:accent5>
      <a:accent6>
        <a:srgbClr val="82786F"/>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08A44E30-BBAC-4399-95A2-4A24DF3E50B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HEC</Template>
  <TotalTime>1780</TotalTime>
  <Words>3226</Words>
  <Application>Microsoft Office PowerPoint</Application>
  <PresentationFormat>Widescreen</PresentationFormat>
  <Paragraphs>438</Paragraphs>
  <Slides>27</Slides>
  <Notes>24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27</vt:i4>
      </vt:variant>
    </vt:vector>
  </HeadingPairs>
  <TitlesOfParts>
    <vt:vector size="36" baseType="lpstr">
      <vt:lpstr>Arial</vt:lpstr>
      <vt:lpstr>Calibri</vt:lpstr>
      <vt:lpstr>Cambria Math</vt:lpstr>
      <vt:lpstr>Corbel</vt:lpstr>
      <vt:lpstr>Garamond</vt:lpstr>
      <vt:lpstr>Times New Roman</vt:lpstr>
      <vt:lpstr>Verdana</vt:lpstr>
      <vt:lpstr>HEC</vt:lpstr>
      <vt:lpstr>Chart Color Templates</vt:lpstr>
      <vt:lpstr>Hec-fda  quarterly webinar</vt:lpstr>
      <vt:lpstr>Refresher on the fda EAD Compute method</vt:lpstr>
      <vt:lpstr>FDA METHOD</vt:lpstr>
      <vt:lpstr>Curve composition </vt:lpstr>
      <vt:lpstr>Curve composition </vt:lpstr>
      <vt:lpstr>FDA METHOD: Curve Combination</vt:lpstr>
      <vt:lpstr>FDA EAD Compute with sampling</vt:lpstr>
      <vt:lpstr>Frequency functions: Flow vs stage</vt:lpstr>
      <vt:lpstr>Objective: estimate ead </vt:lpstr>
      <vt:lpstr>Objective: estimate ead </vt:lpstr>
      <vt:lpstr>FDA METHOD: Curve Combination</vt:lpstr>
      <vt:lpstr>FDA EAD Compute with sampling</vt:lpstr>
      <vt:lpstr>When is stage-frequency justified?</vt:lpstr>
      <vt:lpstr>Flow-Frequency functions: analytical vs graphical </vt:lpstr>
      <vt:lpstr>Flow-frequency function options</vt:lpstr>
      <vt:lpstr>FDA METHOD</vt:lpstr>
      <vt:lpstr>Flow-frequency function options</vt:lpstr>
      <vt:lpstr>conditions =&gt; recommended function type</vt:lpstr>
      <vt:lpstr>Unregulated-regulated transform functions</vt:lpstr>
      <vt:lpstr>Unregulated-regulated Function Basics</vt:lpstr>
      <vt:lpstr>Unregulated-regulated in action</vt:lpstr>
      <vt:lpstr>transform function uncertainty</vt:lpstr>
      <vt:lpstr>Inflow-Outflow Alternatives</vt:lpstr>
      <vt:lpstr>Flow-frequency uncertainty</vt:lpstr>
      <vt:lpstr>Analytical flow-frequency uncertainty</vt:lpstr>
      <vt:lpstr>Graphical frequency uncertainty</vt:lpstr>
      <vt:lpstr>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Nugent, Richard J III CIV USARMY CEIWR (USA)</dc:creator>
  <cp:lastModifiedBy>Nugent, Richard J III CIV USARMY CEIWR (USA)</cp:lastModifiedBy>
  <cp:revision>20</cp:revision>
  <dcterms:created xsi:type="dcterms:W3CDTF">2022-09-12T22:25:55Z</dcterms:created>
  <dcterms:modified xsi:type="dcterms:W3CDTF">2022-09-16T19:24:29Z</dcterms:modified>
</cp:coreProperties>
</file>