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36"/>
  </p:notesMasterIdLst>
  <p:sldIdLst>
    <p:sldId id="256" r:id="rId3"/>
    <p:sldId id="257" r:id="rId4"/>
    <p:sldId id="286" r:id="rId5"/>
    <p:sldId id="263" r:id="rId6"/>
    <p:sldId id="265" r:id="rId7"/>
    <p:sldId id="266" r:id="rId8"/>
    <p:sldId id="267" r:id="rId9"/>
    <p:sldId id="268" r:id="rId10"/>
    <p:sldId id="269" r:id="rId11"/>
    <p:sldId id="270" r:id="rId12"/>
    <p:sldId id="258" r:id="rId13"/>
    <p:sldId id="271" r:id="rId14"/>
    <p:sldId id="272" r:id="rId15"/>
    <p:sldId id="273" r:id="rId16"/>
    <p:sldId id="274" r:id="rId17"/>
    <p:sldId id="259" r:id="rId18"/>
    <p:sldId id="275" r:id="rId19"/>
    <p:sldId id="277" r:id="rId20"/>
    <p:sldId id="260" r:id="rId21"/>
    <p:sldId id="278" r:id="rId22"/>
    <p:sldId id="280" r:id="rId23"/>
    <p:sldId id="279" r:id="rId24"/>
    <p:sldId id="276" r:id="rId25"/>
    <p:sldId id="288" r:id="rId26"/>
    <p:sldId id="281" r:id="rId27"/>
    <p:sldId id="261" r:id="rId28"/>
    <p:sldId id="282" r:id="rId29"/>
    <p:sldId id="283" r:id="rId30"/>
    <p:sldId id="284" r:id="rId31"/>
    <p:sldId id="285" r:id="rId32"/>
    <p:sldId id="287" r:id="rId33"/>
    <p:sldId id="290" r:id="rId34"/>
    <p:sldId id="26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82834" autoAdjust="0"/>
  </p:normalViewPr>
  <p:slideViewPr>
    <p:cSldViewPr snapToGrid="0">
      <p:cViewPr varScale="1">
        <p:scale>
          <a:sx n="82" d="100"/>
          <a:sy n="82" d="100"/>
        </p:scale>
        <p:origin x="109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96860-65B5-45B1-9178-B13206A2B2C3}" type="datetimeFigureOut">
              <a:rPr lang="en-US" smtClean="0"/>
              <a:t>4/30/2024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483B52-EDB1-48D6-B6BE-3E4914F75E69}" type="slidenum">
              <a:rPr lang="en-US" smtClean="0"/>
              <a:t>‹#›</a:t>
            </a:fld>
            <a:endParaRPr lang="en-US"/>
          </a:p>
        </p:txBody>
      </p:sp>
    </p:spTree>
    <p:extLst>
      <p:ext uri="{BB962C8B-B14F-4D97-AF65-F5344CB8AC3E}">
        <p14:creationId xmlns:p14="http://schemas.microsoft.com/office/powerpoint/2010/main" val="3054894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Hit record</a:t>
            </a:r>
          </a:p>
        </p:txBody>
      </p:sp>
      <p:sp>
        <p:nvSpPr>
          <p:cNvPr id="4" name="Slide Number Placeholder 3"/>
          <p:cNvSpPr>
            <a:spLocks noGrp="1"/>
          </p:cNvSpPr>
          <p:nvPr>
            <p:ph type="sldNum" sz="quarter" idx="5"/>
          </p:nvPr>
        </p:nvSpPr>
        <p:spPr/>
        <p:txBody>
          <a:bodyPr/>
          <a:lstStyle/>
          <a:p>
            <a:fld id="{D1483B52-EDB1-48D6-B6BE-3E4914F75E69}" type="slidenum">
              <a:rPr lang="en-US" smtClean="0"/>
              <a:t>1</a:t>
            </a:fld>
            <a:endParaRPr lang="en-US"/>
          </a:p>
        </p:txBody>
      </p:sp>
    </p:spTree>
    <p:extLst>
      <p:ext uri="{BB962C8B-B14F-4D97-AF65-F5344CB8AC3E}">
        <p14:creationId xmlns:p14="http://schemas.microsoft.com/office/powerpoint/2010/main" val="3307541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Normal would show bell-shape</a:t>
            </a:r>
          </a:p>
          <a:p>
            <a:pPr marL="171450" indent="-171450">
              <a:buFont typeface="Arial" panose="020B0604020202020204" pitchFamily="34" charset="0"/>
              <a:buChar char="•"/>
            </a:pPr>
            <a:r>
              <a:rPr lang="en-US" dirty="0"/>
              <a:t>Our monte </a:t>
            </a:r>
            <a:r>
              <a:rPr lang="en-US" dirty="0" err="1"/>
              <a:t>carlo</a:t>
            </a:r>
            <a:r>
              <a:rPr lang="en-US" dirty="0"/>
              <a:t> process shows this is definitely not a normal </a:t>
            </a:r>
            <a:r>
              <a:rPr lang="en-US" dirty="0" err="1"/>
              <a:t>dist</a:t>
            </a:r>
            <a:endParaRPr lang="en-US" dirty="0"/>
          </a:p>
          <a:p>
            <a:pPr marL="171450" indent="-171450">
              <a:buFont typeface="Arial" panose="020B0604020202020204" pitchFamily="34" charset="0"/>
              <a:buChar char="•"/>
            </a:pPr>
            <a:r>
              <a:rPr lang="en-US" dirty="0"/>
              <a:t>Big implications</a:t>
            </a:r>
          </a:p>
          <a:p>
            <a:pPr marL="171450" indent="-171450">
              <a:buFont typeface="Arial" panose="020B0604020202020204" pitchFamily="34" charset="0"/>
              <a:buChar char="•"/>
            </a:pPr>
            <a:r>
              <a:rPr lang="en-US" dirty="0"/>
              <a:t>This is the last hangup for certification</a:t>
            </a:r>
          </a:p>
        </p:txBody>
      </p:sp>
      <p:sp>
        <p:nvSpPr>
          <p:cNvPr id="4" name="Slide Number Placeholder 3"/>
          <p:cNvSpPr>
            <a:spLocks noGrp="1"/>
          </p:cNvSpPr>
          <p:nvPr>
            <p:ph type="sldNum" sz="quarter" idx="5"/>
          </p:nvPr>
        </p:nvSpPr>
        <p:spPr/>
        <p:txBody>
          <a:bodyPr/>
          <a:lstStyle/>
          <a:p>
            <a:fld id="{5B6ADE23-8EE3-47D3-ACB6-EDE71C930B49}" type="slidenum">
              <a:rPr lang="en-US" smtClean="0"/>
              <a:t>25</a:t>
            </a:fld>
            <a:endParaRPr lang="en-US"/>
          </a:p>
        </p:txBody>
      </p:sp>
    </p:spTree>
    <p:extLst>
      <p:ext uri="{BB962C8B-B14F-4D97-AF65-F5344CB8AC3E}">
        <p14:creationId xmlns:p14="http://schemas.microsoft.com/office/powerpoint/2010/main" val="3801841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exhaustive</a:t>
            </a:r>
          </a:p>
          <a:p>
            <a:r>
              <a:rPr lang="en-US" dirty="0"/>
              <a:t>Resources at end</a:t>
            </a:r>
          </a:p>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2</a:t>
            </a:fld>
            <a:endParaRPr lang="en-US"/>
          </a:p>
        </p:txBody>
      </p:sp>
    </p:spTree>
    <p:extLst>
      <p:ext uri="{BB962C8B-B14F-4D97-AF65-F5344CB8AC3E}">
        <p14:creationId xmlns:p14="http://schemas.microsoft.com/office/powerpoint/2010/main" val="2101243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3</a:t>
            </a:fld>
            <a:endParaRPr lang="en-US"/>
          </a:p>
        </p:txBody>
      </p:sp>
    </p:spTree>
    <p:extLst>
      <p:ext uri="{BB962C8B-B14F-4D97-AF65-F5344CB8AC3E}">
        <p14:creationId xmlns:p14="http://schemas.microsoft.com/office/powerpoint/2010/main" val="2849842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7</a:t>
            </a:fld>
            <a:endParaRPr lang="en-US"/>
          </a:p>
        </p:txBody>
      </p:sp>
    </p:spTree>
    <p:extLst>
      <p:ext uri="{BB962C8B-B14F-4D97-AF65-F5344CB8AC3E}">
        <p14:creationId xmlns:p14="http://schemas.microsoft.com/office/powerpoint/2010/main" val="235829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8</a:t>
            </a:fld>
            <a:endParaRPr lang="en-US"/>
          </a:p>
        </p:txBody>
      </p:sp>
    </p:spTree>
    <p:extLst>
      <p:ext uri="{BB962C8B-B14F-4D97-AF65-F5344CB8AC3E}">
        <p14:creationId xmlns:p14="http://schemas.microsoft.com/office/powerpoint/2010/main" val="3036267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483B52-EDB1-48D6-B6BE-3E4914F75E69}" type="slidenum">
              <a:rPr lang="en-US" smtClean="0"/>
              <a:t>9</a:t>
            </a:fld>
            <a:endParaRPr lang="en-US"/>
          </a:p>
        </p:txBody>
      </p:sp>
    </p:spTree>
    <p:extLst>
      <p:ext uri="{BB962C8B-B14F-4D97-AF65-F5344CB8AC3E}">
        <p14:creationId xmlns:p14="http://schemas.microsoft.com/office/powerpoint/2010/main" val="2610821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If we look at a single stage, this is what we’ll see</a:t>
            </a:r>
          </a:p>
          <a:p>
            <a:pPr marL="171450" indent="-171450">
              <a:buFont typeface="Arial" panose="020B0604020202020204" pitchFamily="34" charset="0"/>
              <a:buChar char="•"/>
            </a:pPr>
            <a:r>
              <a:rPr lang="en-US" dirty="0"/>
              <a:t>Right column shows sampled damage values for this stage</a:t>
            </a:r>
          </a:p>
          <a:p>
            <a:pPr marL="171450" indent="-171450">
              <a:buFont typeface="Arial" panose="020B0604020202020204" pitchFamily="34" charset="0"/>
              <a:buChar char="•"/>
            </a:pPr>
            <a:r>
              <a:rPr lang="en-US" dirty="0"/>
              <a:t>4k at 5</a:t>
            </a:r>
            <a:r>
              <a:rPr lang="en-US" baseline="30000" dirty="0"/>
              <a:t>th</a:t>
            </a:r>
            <a:r>
              <a:rPr lang="en-US" dirty="0"/>
              <a:t> percentile, 710k at 95</a:t>
            </a:r>
            <a:r>
              <a:rPr lang="en-US" baseline="30000" dirty="0"/>
              <a:t>th</a:t>
            </a:r>
            <a:r>
              <a:rPr lang="en-US" dirty="0"/>
              <a:t> percentile</a:t>
            </a:r>
          </a:p>
          <a:p>
            <a:pPr marL="171450" indent="-171450">
              <a:buFont typeface="Arial" panose="020B0604020202020204" pitchFamily="34" charset="0"/>
              <a:buChar char="•"/>
            </a:pPr>
            <a:r>
              <a:rPr lang="en-US" dirty="0"/>
              <a:t>No longer assume the PDF is symmetrical around the mean</a:t>
            </a:r>
          </a:p>
          <a:p>
            <a:pPr marL="171450" indent="-171450">
              <a:buFont typeface="Arial" panose="020B0604020202020204" pitchFamily="34" charset="0"/>
              <a:buChar char="•"/>
            </a:pPr>
            <a:r>
              <a:rPr lang="en-US" dirty="0"/>
              <a:t>Let’s look at histogram</a:t>
            </a:r>
          </a:p>
        </p:txBody>
      </p:sp>
      <p:sp>
        <p:nvSpPr>
          <p:cNvPr id="4" name="Slide Number Placeholder 3"/>
          <p:cNvSpPr>
            <a:spLocks noGrp="1"/>
          </p:cNvSpPr>
          <p:nvPr>
            <p:ph type="sldNum" sz="quarter" idx="5"/>
          </p:nvPr>
        </p:nvSpPr>
        <p:spPr/>
        <p:txBody>
          <a:bodyPr/>
          <a:lstStyle/>
          <a:p>
            <a:fld id="{5B6ADE23-8EE3-47D3-ACB6-EDE71C930B49}" type="slidenum">
              <a:rPr lang="en-US" smtClean="0"/>
              <a:t>21</a:t>
            </a:fld>
            <a:endParaRPr lang="en-US"/>
          </a:p>
        </p:txBody>
      </p:sp>
    </p:spTree>
    <p:extLst>
      <p:ext uri="{BB962C8B-B14F-4D97-AF65-F5344CB8AC3E}">
        <p14:creationId xmlns:p14="http://schemas.microsoft.com/office/powerpoint/2010/main" val="123860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Back to this</a:t>
            </a:r>
          </a:p>
          <a:p>
            <a:pPr marL="171450" indent="-171450">
              <a:buFont typeface="Arial" panose="020B0604020202020204" pitchFamily="34" charset="0"/>
              <a:buChar char="•"/>
            </a:pPr>
            <a:r>
              <a:rPr lang="en-US" dirty="0"/>
              <a:t>At a given stage, empirical distribution of dollar damage</a:t>
            </a:r>
          </a:p>
          <a:p>
            <a:pPr marL="171450" indent="-171450">
              <a:buFont typeface="Arial" panose="020B0604020202020204" pitchFamily="34" charset="0"/>
              <a:buChar char="•"/>
            </a:pPr>
            <a:r>
              <a:rPr lang="en-US" dirty="0"/>
              <a:t>1.4.3 forces a normal distribution</a:t>
            </a:r>
          </a:p>
          <a:p>
            <a:pPr marL="171450" indent="-171450">
              <a:buFont typeface="Arial" panose="020B0604020202020204" pitchFamily="34" charset="0"/>
              <a:buChar char="•"/>
            </a:pPr>
            <a:r>
              <a:rPr lang="en-US" dirty="0"/>
              <a:t>2.0 doesn’t; empirical distribution</a:t>
            </a:r>
          </a:p>
          <a:p>
            <a:pPr marL="171450" indent="-171450">
              <a:buFont typeface="Arial" panose="020B0604020202020204" pitchFamily="34" charset="0"/>
              <a:buChar char="•"/>
            </a:pPr>
            <a:r>
              <a:rPr lang="en-US" dirty="0"/>
              <a:t>Focus in on the distribution of damage at a single stage</a:t>
            </a:r>
          </a:p>
        </p:txBody>
      </p:sp>
      <p:sp>
        <p:nvSpPr>
          <p:cNvPr id="4" name="Slide Number Placeholder 3"/>
          <p:cNvSpPr>
            <a:spLocks noGrp="1"/>
          </p:cNvSpPr>
          <p:nvPr>
            <p:ph type="sldNum" sz="quarter" idx="5"/>
          </p:nvPr>
        </p:nvSpPr>
        <p:spPr/>
        <p:txBody>
          <a:bodyPr/>
          <a:lstStyle/>
          <a:p>
            <a:fld id="{5B6ADE23-8EE3-47D3-ACB6-EDE71C930B49}" type="slidenum">
              <a:rPr lang="en-US" smtClean="0"/>
              <a:t>23</a:t>
            </a:fld>
            <a:endParaRPr lang="en-US"/>
          </a:p>
        </p:txBody>
      </p:sp>
    </p:spTree>
    <p:extLst>
      <p:ext uri="{BB962C8B-B14F-4D97-AF65-F5344CB8AC3E}">
        <p14:creationId xmlns:p14="http://schemas.microsoft.com/office/powerpoint/2010/main" val="506623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If we look at a single stage, this is what we’ll see</a:t>
            </a:r>
          </a:p>
          <a:p>
            <a:pPr marL="171450" indent="-171450">
              <a:buFont typeface="Arial" panose="020B0604020202020204" pitchFamily="34" charset="0"/>
              <a:buChar char="•"/>
            </a:pPr>
            <a:r>
              <a:rPr lang="en-US" dirty="0"/>
              <a:t>Right column shows sampled damage values for this stage</a:t>
            </a:r>
          </a:p>
          <a:p>
            <a:pPr marL="171450" indent="-171450">
              <a:buFont typeface="Arial" panose="020B0604020202020204" pitchFamily="34" charset="0"/>
              <a:buChar char="•"/>
            </a:pPr>
            <a:r>
              <a:rPr lang="en-US" dirty="0"/>
              <a:t>4k at 5</a:t>
            </a:r>
            <a:r>
              <a:rPr lang="en-US" baseline="30000" dirty="0"/>
              <a:t>th</a:t>
            </a:r>
            <a:r>
              <a:rPr lang="en-US" dirty="0"/>
              <a:t> percentile, 710k at 95</a:t>
            </a:r>
            <a:r>
              <a:rPr lang="en-US" baseline="30000" dirty="0"/>
              <a:t>th</a:t>
            </a:r>
            <a:r>
              <a:rPr lang="en-US" dirty="0"/>
              <a:t> percentile</a:t>
            </a:r>
          </a:p>
          <a:p>
            <a:pPr marL="171450" indent="-171450">
              <a:buFont typeface="Arial" panose="020B0604020202020204" pitchFamily="34" charset="0"/>
              <a:buChar char="•"/>
            </a:pPr>
            <a:r>
              <a:rPr lang="en-US" dirty="0"/>
              <a:t>No longer assume the PDF is symmetrical around the mean</a:t>
            </a:r>
          </a:p>
          <a:p>
            <a:pPr marL="171450" indent="-171450">
              <a:buFont typeface="Arial" panose="020B0604020202020204" pitchFamily="34" charset="0"/>
              <a:buChar char="•"/>
            </a:pPr>
            <a:r>
              <a:rPr lang="en-US" dirty="0"/>
              <a:t>Let’s look at histogram</a:t>
            </a:r>
          </a:p>
        </p:txBody>
      </p:sp>
      <p:sp>
        <p:nvSpPr>
          <p:cNvPr id="4" name="Slide Number Placeholder 3"/>
          <p:cNvSpPr>
            <a:spLocks noGrp="1"/>
          </p:cNvSpPr>
          <p:nvPr>
            <p:ph type="sldNum" sz="quarter" idx="5"/>
          </p:nvPr>
        </p:nvSpPr>
        <p:spPr/>
        <p:txBody>
          <a:bodyPr/>
          <a:lstStyle/>
          <a:p>
            <a:fld id="{5B6ADE23-8EE3-47D3-ACB6-EDE71C930B49}" type="slidenum">
              <a:rPr lang="en-US" smtClean="0"/>
              <a:t>24</a:t>
            </a:fld>
            <a:endParaRPr lang="en-US"/>
          </a:p>
        </p:txBody>
      </p:sp>
    </p:spTree>
    <p:extLst>
      <p:ext uri="{BB962C8B-B14F-4D97-AF65-F5344CB8AC3E}">
        <p14:creationId xmlns:p14="http://schemas.microsoft.com/office/powerpoint/2010/main" val="3699222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2219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6948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557908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682600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4284278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72279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5964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4085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2047254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181734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969612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12552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704264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765764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252201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9145573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698172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9364167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6" name="Date Placeholder 5"/>
          <p:cNvSpPr>
            <a:spLocks noGrp="1"/>
          </p:cNvSpPr>
          <p:nvPr>
            <p:ph type="dt" sz="half" idx="11"/>
          </p:nvPr>
        </p:nvSpPr>
        <p:spPr/>
        <p:txBody>
          <a:bodyPr/>
          <a:lstStyle/>
          <a:p>
            <a:fld id="{CF7974BA-E8E3-4B45-A1FD-63B6863F44A8}" type="datetimeFigureOut">
              <a:rPr lang="en-US" smtClean="0"/>
              <a:t>4/30/2024</a:t>
            </a:fld>
            <a:endParaRPr lang="en-US"/>
          </a:p>
        </p:txBody>
      </p:sp>
      <p:pic>
        <p:nvPicPr>
          <p:cNvPr id="8" name="Picture 7">
            <a:extLst>
              <a:ext uri="{FF2B5EF4-FFF2-40B4-BE49-F238E27FC236}">
                <a16:creationId xmlns:a16="http://schemas.microsoft.com/office/drawing/2014/main" id="{84024296-3191-4E13-AC1C-080341B39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27645066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3E7C4-A886-E6D8-C9C0-39435A066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ECACB1-E37D-7880-FE02-9D7A93A1C3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8FA85F2-D798-1C86-CD9B-F96207C105F3}"/>
              </a:ext>
            </a:extLst>
          </p:cNvPr>
          <p:cNvSpPr>
            <a:spLocks noGrp="1"/>
          </p:cNvSpPr>
          <p:nvPr>
            <p:ph type="dt" sz="half" idx="10"/>
          </p:nvPr>
        </p:nvSpPr>
        <p:spPr/>
        <p:txBody>
          <a:bodyPr/>
          <a:lstStyle/>
          <a:p>
            <a:fld id="{CF7974BA-E8E3-4B45-A1FD-63B6863F44A8}" type="datetimeFigureOut">
              <a:rPr lang="en-US" smtClean="0"/>
              <a:t>4/30/2024</a:t>
            </a:fld>
            <a:endParaRPr lang="en-US"/>
          </a:p>
        </p:txBody>
      </p:sp>
      <p:sp>
        <p:nvSpPr>
          <p:cNvPr id="5" name="Footer Placeholder 4">
            <a:extLst>
              <a:ext uri="{FF2B5EF4-FFF2-40B4-BE49-F238E27FC236}">
                <a16:creationId xmlns:a16="http://schemas.microsoft.com/office/drawing/2014/main" id="{EF0973DA-467C-AEBD-9BA7-939F24D8DA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66A46A-7AE2-35B4-B748-9ECBDC21FEE7}"/>
              </a:ext>
            </a:extLst>
          </p:cNvPr>
          <p:cNvSpPr>
            <a:spLocks noGrp="1"/>
          </p:cNvSpPr>
          <p:nvPr>
            <p:ph type="sldNum" sz="quarter" idx="12"/>
          </p:nvPr>
        </p:nvSpPr>
        <p:spPr/>
        <p:txBody>
          <a:bodyPr/>
          <a:lstStyle/>
          <a:p>
            <a:fld id="{1832B046-ADF3-4B32-AC32-478F2D03D25A}" type="slidenum">
              <a:rPr lang="en-US" smtClean="0"/>
              <a:t>‹#›</a:t>
            </a:fld>
            <a:endParaRPr lang="en-US"/>
          </a:p>
        </p:txBody>
      </p:sp>
    </p:spTree>
    <p:extLst>
      <p:ext uri="{BB962C8B-B14F-4D97-AF65-F5344CB8AC3E}">
        <p14:creationId xmlns:p14="http://schemas.microsoft.com/office/powerpoint/2010/main" val="1755253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2540378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2899385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15940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02067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95587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999787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39326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378355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46492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3.w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F7974BA-E8E3-4B45-A1FD-63B6863F44A8}" type="datetimeFigureOut">
              <a:rPr lang="en-US" smtClean="0"/>
              <a:t>4/30/2024</a:t>
            </a:fld>
            <a:endParaRPr lang="en-US"/>
          </a:p>
        </p:txBody>
      </p:sp>
      <p:pic>
        <p:nvPicPr>
          <p:cNvPr id="4" name="Picture 3">
            <a:extLst>
              <a:ext uri="{FF2B5EF4-FFF2-40B4-BE49-F238E27FC236}">
                <a16:creationId xmlns:a16="http://schemas.microsoft.com/office/drawing/2014/main" id="{C0089AF4-456C-4AD9-A715-1E4154EA5258}"/>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283310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4/30/2024</a:t>
            </a:fld>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3441875421"/>
      </p:ext>
    </p:extLst>
  </p:cSld>
  <p:clrMap bg1="lt1" tx1="dk1" bg2="lt2" tx2="dk2" accent1="accent1" accent2="accent2" accent3="accent3" accent4="accent4" accent5="accent5" accent6="accent6" hlink="hlink" folHlink="folHlink"/>
  <p:sldLayoutIdLst>
    <p:sldLayoutId id="2147483689" r:id="rId1"/>
    <p:sldLayoutId id="214748369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hec.usace.army.mil/confluence/fdadocs/fdaqsg/recommended-gis-skills-167252682.html" TargetMode="External"/><Relationship Id="rId2" Type="http://schemas.openxmlformats.org/officeDocument/2006/relationships/hyperlink" Target="https://www.hec.usace.army.mil/confluence/fdadocs/fdaqsg/differences-between-version-1-4-3-and-version-2-0-134000921.html" TargetMode="External"/><Relationship Id="rId1" Type="http://schemas.openxmlformats.org/officeDocument/2006/relationships/slideLayout" Target="../slideLayouts/slideLayout2.xml"/><Relationship Id="rId6" Type="http://schemas.openxmlformats.org/officeDocument/2006/relationships/hyperlink" Target="https://www.hec.usace.army.mil/confluence/fdadocs/fdatutorials/course-materials/prospect-209-flood-damage-assessment/using-hec-fda-version-2-0-software/fy24-209-introduction-to-economic-risk-assessment-for-frm-studies/fy24-hec-fda-workshop-1" TargetMode="External"/><Relationship Id="rId5" Type="http://schemas.openxmlformats.org/officeDocument/2006/relationships/hyperlink" Target="https://discourse.hecdev.net/t/how-can-i-export-aggregated-stage-damage-functions/2049" TargetMode="External"/><Relationship Id="rId4" Type="http://schemas.openxmlformats.org/officeDocument/2006/relationships/hyperlink" Target="https://www.hec.usace.army.mil/confluence/fdadocs/fdatutorials/tutorials/version-1-4-3-to-version-2-0-study-convers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EBB8D-FFDD-01DD-61DE-A6BD76B323BD}"/>
              </a:ext>
            </a:extLst>
          </p:cNvPr>
          <p:cNvSpPr>
            <a:spLocks noGrp="1"/>
          </p:cNvSpPr>
          <p:nvPr>
            <p:ph type="ctrTitle"/>
          </p:nvPr>
        </p:nvSpPr>
        <p:spPr/>
        <p:txBody>
          <a:bodyPr/>
          <a:lstStyle/>
          <a:p>
            <a:r>
              <a:rPr lang="en-US" dirty="0"/>
              <a:t>HEC-FDA 2.0 – New Features</a:t>
            </a:r>
          </a:p>
        </p:txBody>
      </p:sp>
      <p:sp>
        <p:nvSpPr>
          <p:cNvPr id="3" name="Subtitle 2">
            <a:extLst>
              <a:ext uri="{FF2B5EF4-FFF2-40B4-BE49-F238E27FC236}">
                <a16:creationId xmlns:a16="http://schemas.microsoft.com/office/drawing/2014/main" id="{248A89E8-A5AC-E432-EBCA-CD99CBDA0573}"/>
              </a:ext>
            </a:extLst>
          </p:cNvPr>
          <p:cNvSpPr>
            <a:spLocks noGrp="1"/>
          </p:cNvSpPr>
          <p:nvPr>
            <p:ph type="subTitle" idx="1"/>
          </p:nvPr>
        </p:nvSpPr>
        <p:spPr/>
        <p:txBody>
          <a:bodyPr/>
          <a:lstStyle/>
          <a:p>
            <a:r>
              <a:rPr lang="en-US" dirty="0"/>
              <a:t>Jordan Lucas</a:t>
            </a:r>
          </a:p>
          <a:p>
            <a:r>
              <a:rPr lang="en-US" dirty="0"/>
              <a:t>Richard Nugent</a:t>
            </a:r>
          </a:p>
          <a:p>
            <a:r>
              <a:rPr lang="en-US" dirty="0"/>
              <a:t>April 2024</a:t>
            </a:r>
          </a:p>
        </p:txBody>
      </p:sp>
    </p:spTree>
    <p:extLst>
      <p:ext uri="{BB962C8B-B14F-4D97-AF65-F5344CB8AC3E}">
        <p14:creationId xmlns:p14="http://schemas.microsoft.com/office/powerpoint/2010/main" val="3877510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5" name="Picture 4">
            <a:extLst>
              <a:ext uri="{FF2B5EF4-FFF2-40B4-BE49-F238E27FC236}">
                <a16:creationId xmlns:a16="http://schemas.microsoft.com/office/drawing/2014/main" id="{F116293B-ADB3-FA86-0899-B564CB5057B1}"/>
              </a:ext>
            </a:extLst>
          </p:cNvPr>
          <p:cNvPicPr>
            <a:picLocks noChangeAspect="1"/>
          </p:cNvPicPr>
          <p:nvPr/>
        </p:nvPicPr>
        <p:blipFill>
          <a:blip r:embed="rId2"/>
          <a:stretch>
            <a:fillRect/>
          </a:stretch>
        </p:blipFill>
        <p:spPr>
          <a:xfrm>
            <a:off x="1377644" y="914400"/>
            <a:ext cx="9339519" cy="5633361"/>
          </a:xfrm>
          <a:prstGeom prst="rect">
            <a:avLst/>
          </a:prstGeom>
          <a:ln>
            <a:solidFill>
              <a:schemeClr val="tx1"/>
            </a:solidFill>
          </a:ln>
        </p:spPr>
      </p:pic>
    </p:spTree>
    <p:extLst>
      <p:ext uri="{BB962C8B-B14F-4D97-AF65-F5344CB8AC3E}">
        <p14:creationId xmlns:p14="http://schemas.microsoft.com/office/powerpoint/2010/main" val="2275258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b="1"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3844680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What is it?</a:t>
            </a:r>
          </a:p>
          <a:p>
            <a:pPr marL="569913" lvl="1" indent="-342900">
              <a:buFont typeface="Arial" panose="020B0604020202020204" pitchFamily="34" charset="0"/>
              <a:buChar char="•"/>
            </a:pPr>
            <a:r>
              <a:rPr lang="en-US" sz="2800" dirty="0"/>
              <a:t>Contains geospatial stage-frequency data</a:t>
            </a:r>
          </a:p>
          <a:p>
            <a:pPr marL="342900" indent="-342900">
              <a:buFont typeface="Arial" panose="020B0604020202020204" pitchFamily="34" charset="0"/>
              <a:buChar char="•"/>
            </a:pPr>
            <a:r>
              <a:rPr lang="en-US" sz="2800" dirty="0"/>
              <a:t>What’s different?</a:t>
            </a:r>
          </a:p>
          <a:p>
            <a:pPr marL="569913" lvl="1" indent="-342900">
              <a:buFont typeface="Arial" panose="020B0604020202020204" pitchFamily="34" charset="0"/>
              <a:buChar char="•"/>
            </a:pPr>
            <a:r>
              <a:rPr lang="en-US" sz="2800" dirty="0"/>
              <a:t>1.4.3 – lots of pre-processing, text inputs</a:t>
            </a:r>
          </a:p>
          <a:p>
            <a:pPr marL="569913" lvl="1" indent="-342900">
              <a:buFont typeface="Arial" panose="020B0604020202020204" pitchFamily="34" charset="0"/>
              <a:buChar char="•"/>
            </a:pPr>
            <a:r>
              <a:rPr lang="en-US" sz="2800" dirty="0"/>
              <a:t>2.0 – geospatial data inputs</a:t>
            </a:r>
          </a:p>
          <a:p>
            <a:pPr marL="342900" indent="-342900">
              <a:buFont typeface="Arial" panose="020B0604020202020204" pitchFamily="34" charset="0"/>
              <a:buChar char="•"/>
            </a:pPr>
            <a:r>
              <a:rPr lang="en-US" sz="2800" dirty="0"/>
              <a:t>Generated in HEC-RAS</a:t>
            </a:r>
          </a:p>
          <a:p>
            <a:pPr marL="342900" indent="-342900">
              <a:buFont typeface="Arial" panose="020B0604020202020204" pitchFamily="34" charset="0"/>
              <a:buChar char="•"/>
            </a:pPr>
            <a:r>
              <a:rPr lang="en-US" sz="2800" dirty="0"/>
              <a:t>Multiple input options</a:t>
            </a:r>
          </a:p>
          <a:p>
            <a:pPr marL="569913" lvl="1" indent="-342900">
              <a:buFont typeface="Arial" panose="020B0604020202020204" pitchFamily="34" charset="0"/>
              <a:buChar char="•"/>
            </a:pPr>
            <a:r>
              <a:rPr lang="en-US" sz="2800" dirty="0"/>
              <a:t>Unsteady HDF</a:t>
            </a:r>
          </a:p>
          <a:p>
            <a:pPr marL="569913" lvl="1" indent="-342900">
              <a:buFont typeface="Arial" panose="020B0604020202020204" pitchFamily="34" charset="0"/>
              <a:buChar char="•"/>
            </a:pPr>
            <a:r>
              <a:rPr lang="en-US" sz="2800" dirty="0"/>
              <a:t>Steady HDF</a:t>
            </a:r>
          </a:p>
          <a:p>
            <a:pPr marL="569913" lvl="1" indent="-342900">
              <a:buFont typeface="Arial" panose="020B0604020202020204" pitchFamily="34" charset="0"/>
              <a:buChar char="•"/>
            </a:pPr>
            <a:r>
              <a:rPr lang="en-US" sz="2800" dirty="0"/>
              <a:t>Gridded Data</a:t>
            </a:r>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Hydraulic Model Direct-Import</a:t>
            </a:r>
          </a:p>
        </p:txBody>
      </p:sp>
    </p:spTree>
    <p:extLst>
      <p:ext uri="{BB962C8B-B14F-4D97-AF65-F5344CB8AC3E}">
        <p14:creationId xmlns:p14="http://schemas.microsoft.com/office/powerpoint/2010/main" val="2477584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Unsteady HDF</a:t>
            </a:r>
          </a:p>
          <a:p>
            <a:pPr marL="569913" lvl="1" indent="-342900">
              <a:buFont typeface="Arial" panose="020B0604020202020204" pitchFamily="34" charset="0"/>
              <a:buChar char="•"/>
            </a:pPr>
            <a:r>
              <a:rPr lang="en-US" sz="2800" dirty="0"/>
              <a:t>Eight or more HDF files</a:t>
            </a:r>
          </a:p>
          <a:p>
            <a:pPr marL="569913" lvl="1" indent="-342900">
              <a:buFont typeface="Arial" panose="020B0604020202020204" pitchFamily="34" charset="0"/>
              <a:buChar char="•"/>
            </a:pPr>
            <a:r>
              <a:rPr lang="en-US" sz="2800" dirty="0"/>
              <a:t>One HDF </a:t>
            </a:r>
            <a:r>
              <a:rPr lang="en-US" sz="2800"/>
              <a:t>for each AEP</a:t>
            </a:r>
            <a:endParaRPr lang="en-US" sz="2800" dirty="0"/>
          </a:p>
          <a:p>
            <a:pPr marL="342900" indent="-342900">
              <a:buFont typeface="Arial" panose="020B0604020202020204" pitchFamily="34" charset="0"/>
              <a:buChar char="•"/>
            </a:pPr>
            <a:r>
              <a:rPr lang="en-US" sz="2800" dirty="0"/>
              <a:t>Steady HDF</a:t>
            </a:r>
          </a:p>
          <a:p>
            <a:pPr marL="569913" lvl="1" indent="-342900">
              <a:buFont typeface="Arial" panose="020B0604020202020204" pitchFamily="34" charset="0"/>
              <a:buChar char="•"/>
            </a:pPr>
            <a:r>
              <a:rPr lang="en-US" sz="2800" dirty="0"/>
              <a:t>One HDF file</a:t>
            </a:r>
          </a:p>
          <a:p>
            <a:pPr marL="569913" lvl="1" indent="-342900">
              <a:buFont typeface="Arial" panose="020B0604020202020204" pitchFamily="34" charset="0"/>
              <a:buChar char="•"/>
            </a:pPr>
            <a:r>
              <a:rPr lang="en-US" sz="2800" dirty="0"/>
              <a:t>Should include eight or more AEP events</a:t>
            </a:r>
          </a:p>
          <a:p>
            <a:pPr marL="342900" indent="-342900">
              <a:buFont typeface="Arial" panose="020B0604020202020204" pitchFamily="34" charset="0"/>
              <a:buChar char="•"/>
            </a:pPr>
            <a:r>
              <a:rPr lang="en-US" sz="2800" dirty="0"/>
              <a:t>Gridded Data</a:t>
            </a:r>
          </a:p>
          <a:p>
            <a:pPr marL="569913" lvl="1" indent="-342900">
              <a:buFont typeface="Arial" panose="020B0604020202020204" pitchFamily="34" charset="0"/>
              <a:buChar char="•"/>
            </a:pPr>
            <a:r>
              <a:rPr lang="en-US" sz="2800" dirty="0"/>
              <a:t>Several TIFF files</a:t>
            </a:r>
          </a:p>
          <a:p>
            <a:pPr marL="569913" lvl="1" indent="-342900">
              <a:buFont typeface="Arial" panose="020B0604020202020204" pitchFamily="34" charset="0"/>
              <a:buChar char="•"/>
            </a:pPr>
            <a:r>
              <a:rPr lang="en-US" sz="2800" dirty="0"/>
              <a:t>One TIFF file for each AEP event</a:t>
            </a:r>
          </a:p>
          <a:p>
            <a:pPr marL="569913" lvl="1" indent="-342900">
              <a:buFont typeface="Arial" panose="020B0604020202020204" pitchFamily="34" charset="0"/>
              <a:buChar char="•"/>
            </a:pPr>
            <a:r>
              <a:rPr lang="en-US" sz="2800" dirty="0"/>
              <a:t>Must be imported in several sub-folders</a:t>
            </a:r>
          </a:p>
          <a:p>
            <a:pPr marL="342900" indent="-342900">
              <a:buFont typeface="Arial" panose="020B0604020202020204" pitchFamily="34" charset="0"/>
              <a:buChar char="•"/>
            </a:pPr>
            <a:r>
              <a:rPr lang="en-US" sz="2800" dirty="0"/>
              <a:t>Must update the Return Interval or AEP upon importing</a:t>
            </a:r>
          </a:p>
          <a:p>
            <a:pPr marL="569913" lvl="1" indent="-342900">
              <a:buFont typeface="Arial" panose="020B0604020202020204" pitchFamily="34" charset="0"/>
              <a:buChar char="•"/>
            </a:pPr>
            <a:endParaRPr lang="en-US" sz="2800"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Hydraulic Model Direct-Import</a:t>
            </a:r>
          </a:p>
        </p:txBody>
      </p:sp>
    </p:spTree>
    <p:extLst>
      <p:ext uri="{BB962C8B-B14F-4D97-AF65-F5344CB8AC3E}">
        <p14:creationId xmlns:p14="http://schemas.microsoft.com/office/powerpoint/2010/main" val="3834495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DEBBB0-5E14-6DC1-99B8-051E0A8B9A9D}"/>
              </a:ext>
            </a:extLst>
          </p:cNvPr>
          <p:cNvSpPr>
            <a:spLocks noGrp="1"/>
          </p:cNvSpPr>
          <p:nvPr>
            <p:ph type="title"/>
          </p:nvPr>
        </p:nvSpPr>
        <p:spPr/>
        <p:txBody>
          <a:bodyPr/>
          <a:lstStyle/>
          <a:p>
            <a:r>
              <a:rPr lang="en-US" sz="4400" dirty="0"/>
              <a:t>Steady HDF Import</a:t>
            </a:r>
          </a:p>
        </p:txBody>
      </p:sp>
      <p:pic>
        <p:nvPicPr>
          <p:cNvPr id="9" name="Picture 8">
            <a:extLst>
              <a:ext uri="{FF2B5EF4-FFF2-40B4-BE49-F238E27FC236}">
                <a16:creationId xmlns:a16="http://schemas.microsoft.com/office/drawing/2014/main" id="{8678C00C-C08D-A0CD-DBC3-B3CC8215FA77}"/>
              </a:ext>
            </a:extLst>
          </p:cNvPr>
          <p:cNvPicPr>
            <a:picLocks noChangeAspect="1"/>
          </p:cNvPicPr>
          <p:nvPr/>
        </p:nvPicPr>
        <p:blipFill>
          <a:blip r:embed="rId2"/>
          <a:stretch>
            <a:fillRect/>
          </a:stretch>
        </p:blipFill>
        <p:spPr>
          <a:xfrm>
            <a:off x="838200" y="914400"/>
            <a:ext cx="10515600" cy="5664776"/>
          </a:xfrm>
          <a:prstGeom prst="rect">
            <a:avLst/>
          </a:prstGeom>
          <a:ln>
            <a:solidFill>
              <a:schemeClr val="tx1"/>
            </a:solidFill>
          </a:ln>
        </p:spPr>
      </p:pic>
    </p:spTree>
    <p:extLst>
      <p:ext uri="{BB962C8B-B14F-4D97-AF65-F5344CB8AC3E}">
        <p14:creationId xmlns:p14="http://schemas.microsoft.com/office/powerpoint/2010/main" val="1417973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DEBBB0-5E14-6DC1-99B8-051E0A8B9A9D}"/>
              </a:ext>
            </a:extLst>
          </p:cNvPr>
          <p:cNvSpPr>
            <a:spLocks noGrp="1"/>
          </p:cNvSpPr>
          <p:nvPr>
            <p:ph type="title"/>
          </p:nvPr>
        </p:nvSpPr>
        <p:spPr/>
        <p:txBody>
          <a:bodyPr/>
          <a:lstStyle/>
          <a:p>
            <a:r>
              <a:rPr lang="en-US" sz="4400" dirty="0"/>
              <a:t>Steady HDF Import</a:t>
            </a:r>
          </a:p>
        </p:txBody>
      </p:sp>
      <p:pic>
        <p:nvPicPr>
          <p:cNvPr id="4" name="Picture 3">
            <a:extLst>
              <a:ext uri="{FF2B5EF4-FFF2-40B4-BE49-F238E27FC236}">
                <a16:creationId xmlns:a16="http://schemas.microsoft.com/office/drawing/2014/main" id="{7CF3607E-9647-ADD1-94F9-26C94D7338E0}"/>
              </a:ext>
            </a:extLst>
          </p:cNvPr>
          <p:cNvPicPr>
            <a:picLocks noChangeAspect="1"/>
          </p:cNvPicPr>
          <p:nvPr/>
        </p:nvPicPr>
        <p:blipFill>
          <a:blip r:embed="rId2"/>
          <a:stretch>
            <a:fillRect/>
          </a:stretch>
        </p:blipFill>
        <p:spPr>
          <a:xfrm>
            <a:off x="838200" y="914400"/>
            <a:ext cx="10515600" cy="5662879"/>
          </a:xfrm>
          <a:prstGeom prst="rect">
            <a:avLst/>
          </a:prstGeom>
          <a:ln>
            <a:solidFill>
              <a:schemeClr val="tx1"/>
            </a:solidFill>
          </a:ln>
        </p:spPr>
      </p:pic>
    </p:spTree>
    <p:extLst>
      <p:ext uri="{BB962C8B-B14F-4D97-AF65-F5344CB8AC3E}">
        <p14:creationId xmlns:p14="http://schemas.microsoft.com/office/powerpoint/2010/main" val="2711276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b="1"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1272545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My favorite new feature!!!</a:t>
            </a:r>
          </a:p>
          <a:p>
            <a:pPr marL="342900" indent="-342900">
              <a:buFont typeface="Arial" panose="020B0604020202020204" pitchFamily="34" charset="0"/>
              <a:buChar char="•"/>
            </a:pPr>
            <a:r>
              <a:rPr lang="en-US" sz="2800" dirty="0"/>
              <a:t>What’s different?</a:t>
            </a:r>
          </a:p>
          <a:p>
            <a:pPr marL="569913" lvl="1" indent="-342900">
              <a:buFont typeface="Arial" panose="020B0604020202020204" pitchFamily="34" charset="0"/>
              <a:buChar char="•"/>
            </a:pPr>
            <a:r>
              <a:rPr lang="en-US" sz="2800" dirty="0"/>
              <a:t>1.4.3 – no….</a:t>
            </a:r>
          </a:p>
          <a:p>
            <a:pPr marL="569913" lvl="1" indent="-342900">
              <a:buFont typeface="Arial" panose="020B0604020202020204" pitchFamily="34" charset="0"/>
              <a:buChar char="•"/>
            </a:pPr>
            <a:r>
              <a:rPr lang="en-US" sz="2800" dirty="0"/>
              <a:t>2.0 – YES!!!</a:t>
            </a:r>
          </a:p>
          <a:p>
            <a:pPr marL="342900" indent="-342900">
              <a:buFont typeface="Arial" panose="020B0604020202020204" pitchFamily="34" charset="0"/>
              <a:buChar char="•"/>
            </a:pPr>
            <a:r>
              <a:rPr lang="en-US" sz="2800" dirty="0"/>
              <a:t>Where?</a:t>
            </a:r>
          </a:p>
          <a:p>
            <a:pPr marL="569913" lvl="1" indent="-342900">
              <a:buFont typeface="Arial" panose="020B0604020202020204" pitchFamily="34" charset="0"/>
              <a:buChar char="•"/>
            </a:pPr>
            <a:r>
              <a:rPr lang="en-US" sz="2800" dirty="0"/>
              <a:t>Frequency Function</a:t>
            </a:r>
          </a:p>
          <a:p>
            <a:pPr marL="569913" lvl="1" indent="-342900">
              <a:buFont typeface="Arial" panose="020B0604020202020204" pitchFamily="34" charset="0"/>
              <a:buChar char="•"/>
            </a:pPr>
            <a:r>
              <a:rPr lang="en-US" sz="2800" dirty="0"/>
              <a:t>Regulated-Unregulated Transform Function</a:t>
            </a:r>
          </a:p>
          <a:p>
            <a:pPr marL="569913" lvl="1" indent="-342900">
              <a:buFont typeface="Arial" panose="020B0604020202020204" pitchFamily="34" charset="0"/>
              <a:buChar char="•"/>
            </a:pPr>
            <a:r>
              <a:rPr lang="en-US" sz="2800" dirty="0"/>
              <a:t>Stage Transform Functions</a:t>
            </a:r>
          </a:p>
          <a:p>
            <a:pPr marL="569913" lvl="1" indent="-342900">
              <a:buFont typeface="Arial" panose="020B0604020202020204" pitchFamily="34" charset="0"/>
              <a:buChar char="•"/>
            </a:pPr>
            <a:r>
              <a:rPr lang="en-US" sz="2800" dirty="0"/>
              <a:t>And more!</a:t>
            </a:r>
          </a:p>
          <a:p>
            <a:pPr marL="569913" lvl="1"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Tabular Copy-Pasting</a:t>
            </a:r>
          </a:p>
        </p:txBody>
      </p:sp>
    </p:spTree>
    <p:extLst>
      <p:ext uri="{BB962C8B-B14F-4D97-AF65-F5344CB8AC3E}">
        <p14:creationId xmlns:p14="http://schemas.microsoft.com/office/powerpoint/2010/main" val="4132186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461553-CCB0-92BC-77AC-7CF20E138424}"/>
              </a:ext>
            </a:extLst>
          </p:cNvPr>
          <p:cNvSpPr>
            <a:spLocks noGrp="1"/>
          </p:cNvSpPr>
          <p:nvPr>
            <p:ph type="title"/>
          </p:nvPr>
        </p:nvSpPr>
        <p:spPr/>
        <p:txBody>
          <a:bodyPr/>
          <a:lstStyle/>
          <a:p>
            <a:r>
              <a:rPr lang="en-US" sz="3600" dirty="0"/>
              <a:t>Regulated-Unregulated Transform</a:t>
            </a:r>
          </a:p>
        </p:txBody>
      </p:sp>
      <p:pic>
        <p:nvPicPr>
          <p:cNvPr id="7" name="Picture 6">
            <a:extLst>
              <a:ext uri="{FF2B5EF4-FFF2-40B4-BE49-F238E27FC236}">
                <a16:creationId xmlns:a16="http://schemas.microsoft.com/office/drawing/2014/main" id="{9C971557-5D19-5DF5-6B38-223D7D29D54C}"/>
              </a:ext>
            </a:extLst>
          </p:cNvPr>
          <p:cNvPicPr>
            <a:picLocks noChangeAspect="1"/>
          </p:cNvPicPr>
          <p:nvPr/>
        </p:nvPicPr>
        <p:blipFill>
          <a:blip r:embed="rId2"/>
          <a:stretch>
            <a:fillRect/>
          </a:stretch>
        </p:blipFill>
        <p:spPr>
          <a:xfrm>
            <a:off x="838200" y="914400"/>
            <a:ext cx="10515600" cy="5672674"/>
          </a:xfrm>
          <a:prstGeom prst="rect">
            <a:avLst/>
          </a:prstGeom>
          <a:ln>
            <a:solidFill>
              <a:schemeClr val="tx1"/>
            </a:solidFill>
          </a:ln>
        </p:spPr>
      </p:pic>
    </p:spTree>
    <p:extLst>
      <p:ext uri="{BB962C8B-B14F-4D97-AF65-F5344CB8AC3E}">
        <p14:creationId xmlns:p14="http://schemas.microsoft.com/office/powerpoint/2010/main" val="3396075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b="1"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2596522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46698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What is it?</a:t>
            </a:r>
          </a:p>
          <a:p>
            <a:pPr marL="569913" lvl="1" indent="-342900">
              <a:buFont typeface="Arial" panose="020B0604020202020204" pitchFamily="34" charset="0"/>
              <a:buChar char="•"/>
            </a:pPr>
            <a:r>
              <a:rPr lang="en-US" sz="2800" dirty="0"/>
              <a:t>Empirical distribution of stage-damage</a:t>
            </a:r>
          </a:p>
          <a:p>
            <a:pPr marL="342900" indent="-342900">
              <a:buFont typeface="Arial" panose="020B0604020202020204" pitchFamily="34" charset="0"/>
              <a:buChar char="•"/>
            </a:pPr>
            <a:r>
              <a:rPr lang="en-US" sz="2800" dirty="0"/>
              <a:t>What’s different?</a:t>
            </a:r>
          </a:p>
          <a:p>
            <a:pPr marL="569913" lvl="1" indent="-342900">
              <a:buFont typeface="Arial" panose="020B0604020202020204" pitchFamily="34" charset="0"/>
              <a:buChar char="•"/>
            </a:pPr>
            <a:r>
              <a:rPr lang="en-US" sz="2800" dirty="0"/>
              <a:t>1.4.3 – Assumed normal distribution of damage for a given stage</a:t>
            </a:r>
          </a:p>
          <a:p>
            <a:pPr marL="569913" lvl="1" indent="-342900">
              <a:buFont typeface="Arial" panose="020B0604020202020204" pitchFamily="34" charset="0"/>
              <a:buChar char="•"/>
            </a:pPr>
            <a:r>
              <a:rPr lang="en-US" sz="2800" dirty="0"/>
              <a:t>2.0 – Empirical distribution</a:t>
            </a:r>
          </a:p>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New Distributional Assumptions</a:t>
            </a:r>
          </a:p>
        </p:txBody>
      </p:sp>
    </p:spTree>
    <p:extLst>
      <p:ext uri="{BB962C8B-B14F-4D97-AF65-F5344CB8AC3E}">
        <p14:creationId xmlns:p14="http://schemas.microsoft.com/office/powerpoint/2010/main" val="1517606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6A060-D8BE-A44A-1A15-7A56EB2410E7}"/>
              </a:ext>
            </a:extLst>
          </p:cNvPr>
          <p:cNvSpPr>
            <a:spLocks noGrp="1"/>
          </p:cNvSpPr>
          <p:nvPr>
            <p:ph type="title"/>
          </p:nvPr>
        </p:nvSpPr>
        <p:spPr/>
        <p:txBody>
          <a:bodyPr/>
          <a:lstStyle/>
          <a:p>
            <a:r>
              <a:rPr lang="en-US" dirty="0"/>
              <a:t>Empirical Relationship for a single stage</a:t>
            </a:r>
          </a:p>
        </p:txBody>
      </p:sp>
      <p:pic>
        <p:nvPicPr>
          <p:cNvPr id="4" name="Picture 3">
            <a:extLst>
              <a:ext uri="{FF2B5EF4-FFF2-40B4-BE49-F238E27FC236}">
                <a16:creationId xmlns:a16="http://schemas.microsoft.com/office/drawing/2014/main" id="{C6507530-6889-7F0E-C348-25A1FD197B88}"/>
              </a:ext>
            </a:extLst>
          </p:cNvPr>
          <p:cNvPicPr>
            <a:picLocks noChangeAspect="1"/>
          </p:cNvPicPr>
          <p:nvPr/>
        </p:nvPicPr>
        <p:blipFill>
          <a:blip r:embed="rId3"/>
          <a:stretch>
            <a:fillRect/>
          </a:stretch>
        </p:blipFill>
        <p:spPr>
          <a:xfrm>
            <a:off x="161347" y="914400"/>
            <a:ext cx="11869305" cy="5029200"/>
          </a:xfrm>
          <a:prstGeom prst="rect">
            <a:avLst/>
          </a:prstGeom>
        </p:spPr>
      </p:pic>
    </p:spTree>
    <p:extLst>
      <p:ext uri="{BB962C8B-B14F-4D97-AF65-F5344CB8AC3E}">
        <p14:creationId xmlns:p14="http://schemas.microsoft.com/office/powerpoint/2010/main" val="38572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2A3B93-12C9-CC89-ECAA-2EBBE496D461}"/>
              </a:ext>
            </a:extLst>
          </p:cNvPr>
          <p:cNvSpPr>
            <a:spLocks noGrp="1"/>
          </p:cNvSpPr>
          <p:nvPr>
            <p:ph type="title"/>
          </p:nvPr>
        </p:nvSpPr>
        <p:spPr/>
        <p:txBody>
          <a:bodyPr/>
          <a:lstStyle/>
          <a:p>
            <a:r>
              <a:rPr lang="en-US" sz="4000" dirty="0"/>
              <a:t>New Distributional Assumptions</a:t>
            </a:r>
          </a:p>
        </p:txBody>
      </p:sp>
      <p:pic>
        <p:nvPicPr>
          <p:cNvPr id="5" name="Picture 4">
            <a:extLst>
              <a:ext uri="{FF2B5EF4-FFF2-40B4-BE49-F238E27FC236}">
                <a16:creationId xmlns:a16="http://schemas.microsoft.com/office/drawing/2014/main" id="{85F37494-5E8C-8F12-E9FF-E9D37FCAD0D7}"/>
              </a:ext>
            </a:extLst>
          </p:cNvPr>
          <p:cNvPicPr>
            <a:picLocks noChangeAspect="1"/>
          </p:cNvPicPr>
          <p:nvPr/>
        </p:nvPicPr>
        <p:blipFill>
          <a:blip r:embed="rId2"/>
          <a:stretch>
            <a:fillRect/>
          </a:stretch>
        </p:blipFill>
        <p:spPr>
          <a:xfrm>
            <a:off x="789604" y="914400"/>
            <a:ext cx="10515600" cy="5656242"/>
          </a:xfrm>
          <a:prstGeom prst="rect">
            <a:avLst/>
          </a:prstGeom>
          <a:ln>
            <a:solidFill>
              <a:schemeClr val="tx1"/>
            </a:solidFill>
          </a:ln>
        </p:spPr>
      </p:pic>
      <p:sp>
        <p:nvSpPr>
          <p:cNvPr id="2" name="Rectangle 1">
            <a:extLst>
              <a:ext uri="{FF2B5EF4-FFF2-40B4-BE49-F238E27FC236}">
                <a16:creationId xmlns:a16="http://schemas.microsoft.com/office/drawing/2014/main" id="{566D0D37-CE6C-BC92-9F41-5D1808D88108}"/>
              </a:ext>
            </a:extLst>
          </p:cNvPr>
          <p:cNvSpPr/>
          <p:nvPr/>
        </p:nvSpPr>
        <p:spPr>
          <a:xfrm>
            <a:off x="1387098" y="4959458"/>
            <a:ext cx="1883044" cy="139484"/>
          </a:xfrm>
          <a:prstGeom prst="rect">
            <a:avLst/>
          </a:prstGeom>
          <a:no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noFill/>
            </a:endParaRPr>
          </a:p>
        </p:txBody>
      </p:sp>
    </p:spTree>
    <p:extLst>
      <p:ext uri="{BB962C8B-B14F-4D97-AF65-F5344CB8AC3E}">
        <p14:creationId xmlns:p14="http://schemas.microsoft.com/office/powerpoint/2010/main" val="3386456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5FE1DC-9583-41DF-BCFD-93B079F14829}"/>
              </a:ext>
            </a:extLst>
          </p:cNvPr>
          <p:cNvSpPr>
            <a:spLocks noGrp="1"/>
          </p:cNvSpPr>
          <p:nvPr>
            <p:ph type="title"/>
          </p:nvPr>
        </p:nvSpPr>
        <p:spPr/>
        <p:txBody>
          <a:bodyPr/>
          <a:lstStyle/>
          <a:p>
            <a:r>
              <a:rPr lang="en-US" dirty="0"/>
              <a:t>Example Stage-Damage Function</a:t>
            </a:r>
          </a:p>
        </p:txBody>
      </p:sp>
      <p:pic>
        <p:nvPicPr>
          <p:cNvPr id="7" name="Picture 6">
            <a:extLst>
              <a:ext uri="{FF2B5EF4-FFF2-40B4-BE49-F238E27FC236}">
                <a16:creationId xmlns:a16="http://schemas.microsoft.com/office/drawing/2014/main" id="{AF01EA6C-DD4F-C9F5-9DDC-CBE30713D41D}"/>
              </a:ext>
            </a:extLst>
          </p:cNvPr>
          <p:cNvPicPr>
            <a:picLocks noChangeAspect="1"/>
          </p:cNvPicPr>
          <p:nvPr/>
        </p:nvPicPr>
        <p:blipFill>
          <a:blip r:embed="rId3"/>
          <a:stretch>
            <a:fillRect/>
          </a:stretch>
        </p:blipFill>
        <p:spPr>
          <a:xfrm>
            <a:off x="465210" y="914400"/>
            <a:ext cx="11164387" cy="5486400"/>
          </a:xfrm>
          <a:prstGeom prst="rect">
            <a:avLst/>
          </a:prstGeom>
        </p:spPr>
      </p:pic>
    </p:spTree>
    <p:extLst>
      <p:ext uri="{BB962C8B-B14F-4D97-AF65-F5344CB8AC3E}">
        <p14:creationId xmlns:p14="http://schemas.microsoft.com/office/powerpoint/2010/main" val="1079789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6A060-D8BE-A44A-1A15-7A56EB2410E7}"/>
              </a:ext>
            </a:extLst>
          </p:cNvPr>
          <p:cNvSpPr>
            <a:spLocks noGrp="1"/>
          </p:cNvSpPr>
          <p:nvPr>
            <p:ph type="title"/>
          </p:nvPr>
        </p:nvSpPr>
        <p:spPr/>
        <p:txBody>
          <a:bodyPr/>
          <a:lstStyle/>
          <a:p>
            <a:r>
              <a:rPr lang="en-US" dirty="0"/>
              <a:t>Empirical Relationship for a single stage</a:t>
            </a:r>
          </a:p>
        </p:txBody>
      </p:sp>
      <p:pic>
        <p:nvPicPr>
          <p:cNvPr id="5" name="Picture 4">
            <a:extLst>
              <a:ext uri="{FF2B5EF4-FFF2-40B4-BE49-F238E27FC236}">
                <a16:creationId xmlns:a16="http://schemas.microsoft.com/office/drawing/2014/main" id="{737A9A39-605A-8778-3563-A01C642D86E6}"/>
              </a:ext>
            </a:extLst>
          </p:cNvPr>
          <p:cNvPicPr>
            <a:picLocks noChangeAspect="1"/>
          </p:cNvPicPr>
          <p:nvPr/>
        </p:nvPicPr>
        <p:blipFill>
          <a:blip r:embed="rId3"/>
          <a:stretch>
            <a:fillRect/>
          </a:stretch>
        </p:blipFill>
        <p:spPr>
          <a:xfrm>
            <a:off x="276225" y="981075"/>
            <a:ext cx="11639550" cy="4895850"/>
          </a:xfrm>
          <a:prstGeom prst="rect">
            <a:avLst/>
          </a:prstGeom>
        </p:spPr>
      </p:pic>
    </p:spTree>
    <p:extLst>
      <p:ext uri="{BB962C8B-B14F-4D97-AF65-F5344CB8AC3E}">
        <p14:creationId xmlns:p14="http://schemas.microsoft.com/office/powerpoint/2010/main" val="321080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3F05D8-72E6-17FC-71BA-F887CF277119}"/>
              </a:ext>
            </a:extLst>
          </p:cNvPr>
          <p:cNvSpPr>
            <a:spLocks noGrp="1"/>
          </p:cNvSpPr>
          <p:nvPr>
            <p:ph type="title"/>
          </p:nvPr>
        </p:nvSpPr>
        <p:spPr/>
        <p:txBody>
          <a:bodyPr/>
          <a:lstStyle/>
          <a:p>
            <a:r>
              <a:rPr lang="en-US" sz="4000" u="sng" dirty="0"/>
              <a:t>Not</a:t>
            </a:r>
            <a:r>
              <a:rPr lang="en-US" sz="4000" dirty="0"/>
              <a:t> a normal Distribution</a:t>
            </a:r>
          </a:p>
        </p:txBody>
      </p:sp>
      <p:pic>
        <p:nvPicPr>
          <p:cNvPr id="5" name="Picture 4">
            <a:extLst>
              <a:ext uri="{FF2B5EF4-FFF2-40B4-BE49-F238E27FC236}">
                <a16:creationId xmlns:a16="http://schemas.microsoft.com/office/drawing/2014/main" id="{083A25B0-8B8C-5773-3939-7478668CAB45}"/>
              </a:ext>
            </a:extLst>
          </p:cNvPr>
          <p:cNvPicPr>
            <a:picLocks noChangeAspect="1"/>
          </p:cNvPicPr>
          <p:nvPr/>
        </p:nvPicPr>
        <p:blipFill>
          <a:blip r:embed="rId3"/>
          <a:stretch>
            <a:fillRect/>
          </a:stretch>
        </p:blipFill>
        <p:spPr>
          <a:xfrm>
            <a:off x="1351960" y="914400"/>
            <a:ext cx="9390888" cy="5142269"/>
          </a:xfrm>
          <a:prstGeom prst="rect">
            <a:avLst/>
          </a:prstGeom>
        </p:spPr>
      </p:pic>
    </p:spTree>
    <p:extLst>
      <p:ext uri="{BB962C8B-B14F-4D97-AF65-F5344CB8AC3E}">
        <p14:creationId xmlns:p14="http://schemas.microsoft.com/office/powerpoint/2010/main" val="1860520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b="1"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3886558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What is it?</a:t>
            </a:r>
          </a:p>
          <a:p>
            <a:pPr marL="569913" lvl="1" indent="-342900">
              <a:buFont typeface="Arial" panose="020B0604020202020204" pitchFamily="34" charset="0"/>
              <a:buChar char="•"/>
            </a:pPr>
            <a:r>
              <a:rPr lang="en-US" sz="2800" dirty="0"/>
              <a:t>Can export a finished 1.4.3 model to 2.0</a:t>
            </a:r>
          </a:p>
          <a:p>
            <a:pPr marL="342900" indent="-342900">
              <a:buFont typeface="Arial" panose="020B0604020202020204" pitchFamily="34" charset="0"/>
              <a:buChar char="•"/>
            </a:pPr>
            <a:r>
              <a:rPr lang="en-US" sz="2800" dirty="0"/>
              <a:t>Requires GIS software to edit 1.4.3 study files</a:t>
            </a:r>
          </a:p>
          <a:p>
            <a:pPr marL="342900" indent="-342900">
              <a:buFont typeface="Arial" panose="020B0604020202020204" pitchFamily="34" charset="0"/>
              <a:buChar char="•"/>
            </a:pPr>
            <a:r>
              <a:rPr lang="en-US" sz="2800" dirty="0"/>
              <a:t>Requires Impact Areas</a:t>
            </a:r>
          </a:p>
          <a:p>
            <a:pPr marL="569913" lvl="1"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sz="2800"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Exporting from 1.4.3 to 2.0</a:t>
            </a:r>
          </a:p>
        </p:txBody>
      </p:sp>
    </p:spTree>
    <p:extLst>
      <p:ext uri="{BB962C8B-B14F-4D97-AF65-F5344CB8AC3E}">
        <p14:creationId xmlns:p14="http://schemas.microsoft.com/office/powerpoint/2010/main" val="209639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Exporting from 1.4.3 to 2.0</a:t>
            </a:r>
          </a:p>
        </p:txBody>
      </p:sp>
      <p:pic>
        <p:nvPicPr>
          <p:cNvPr id="7" name="Picture 6">
            <a:extLst>
              <a:ext uri="{FF2B5EF4-FFF2-40B4-BE49-F238E27FC236}">
                <a16:creationId xmlns:a16="http://schemas.microsoft.com/office/drawing/2014/main" id="{A5C053F2-E0AD-A321-86FE-D73AF7D68662}"/>
              </a:ext>
            </a:extLst>
          </p:cNvPr>
          <p:cNvPicPr>
            <a:picLocks noChangeAspect="1"/>
          </p:cNvPicPr>
          <p:nvPr/>
        </p:nvPicPr>
        <p:blipFill>
          <a:blip r:embed="rId2"/>
          <a:stretch>
            <a:fillRect/>
          </a:stretch>
        </p:blipFill>
        <p:spPr>
          <a:xfrm>
            <a:off x="3031656" y="914400"/>
            <a:ext cx="6128687" cy="5692482"/>
          </a:xfrm>
          <a:prstGeom prst="rect">
            <a:avLst/>
          </a:prstGeom>
          <a:ln>
            <a:solidFill>
              <a:schemeClr val="tx1"/>
            </a:solidFill>
          </a:ln>
        </p:spPr>
      </p:pic>
    </p:spTree>
    <p:extLst>
      <p:ext uri="{BB962C8B-B14F-4D97-AF65-F5344CB8AC3E}">
        <p14:creationId xmlns:p14="http://schemas.microsoft.com/office/powerpoint/2010/main" val="2566910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Exporting from 1.4.3 to 2.0</a:t>
            </a:r>
          </a:p>
        </p:txBody>
      </p:sp>
      <p:pic>
        <p:nvPicPr>
          <p:cNvPr id="11" name="Picture 10">
            <a:extLst>
              <a:ext uri="{FF2B5EF4-FFF2-40B4-BE49-F238E27FC236}">
                <a16:creationId xmlns:a16="http://schemas.microsoft.com/office/drawing/2014/main" id="{A54E36D8-0089-D553-7DCC-64EC04CA7699}"/>
              </a:ext>
            </a:extLst>
          </p:cNvPr>
          <p:cNvPicPr>
            <a:picLocks noChangeAspect="1"/>
          </p:cNvPicPr>
          <p:nvPr/>
        </p:nvPicPr>
        <p:blipFill>
          <a:blip r:embed="rId2"/>
          <a:stretch>
            <a:fillRect/>
          </a:stretch>
        </p:blipFill>
        <p:spPr>
          <a:xfrm>
            <a:off x="789604" y="914400"/>
            <a:ext cx="10515600" cy="5530713"/>
          </a:xfrm>
          <a:prstGeom prst="rect">
            <a:avLst/>
          </a:prstGeom>
          <a:ln>
            <a:solidFill>
              <a:schemeClr val="tx1"/>
            </a:solidFill>
          </a:ln>
        </p:spPr>
      </p:pic>
    </p:spTree>
    <p:extLst>
      <p:ext uri="{BB962C8B-B14F-4D97-AF65-F5344CB8AC3E}">
        <p14:creationId xmlns:p14="http://schemas.microsoft.com/office/powerpoint/2010/main" val="3948497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b="1"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a:t>
            </a:r>
          </a:p>
        </p:txBody>
      </p:sp>
    </p:spTree>
    <p:extLst>
      <p:ext uri="{BB962C8B-B14F-4D97-AF65-F5344CB8AC3E}">
        <p14:creationId xmlns:p14="http://schemas.microsoft.com/office/powerpoint/2010/main" val="3629312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Exporting from 1.4.3 to 2.0</a:t>
            </a:r>
          </a:p>
        </p:txBody>
      </p:sp>
      <p:pic>
        <p:nvPicPr>
          <p:cNvPr id="5122" name="Picture 2" descr="Export Data Menu Selections">
            <a:extLst>
              <a:ext uri="{FF2B5EF4-FFF2-40B4-BE49-F238E27FC236}">
                <a16:creationId xmlns:a16="http://schemas.microsoft.com/office/drawing/2014/main" id="{1D2F5B62-A1E3-113B-5513-BDA1FDD5DE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192" y="1458216"/>
            <a:ext cx="4770966" cy="170965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C67A128-D0B8-9C8C-8499-E9874C039350}"/>
              </a:ext>
            </a:extLst>
          </p:cNvPr>
          <p:cNvPicPr>
            <a:picLocks noChangeAspect="1"/>
          </p:cNvPicPr>
          <p:nvPr/>
        </p:nvPicPr>
        <p:blipFill>
          <a:blip r:embed="rId3"/>
          <a:stretch>
            <a:fillRect/>
          </a:stretch>
        </p:blipFill>
        <p:spPr>
          <a:xfrm>
            <a:off x="349013" y="3519325"/>
            <a:ext cx="2342235" cy="2359541"/>
          </a:xfrm>
          <a:prstGeom prst="rect">
            <a:avLst/>
          </a:prstGeom>
          <a:ln>
            <a:solidFill>
              <a:schemeClr val="tx1"/>
            </a:solidFill>
          </a:ln>
        </p:spPr>
      </p:pic>
      <p:sp>
        <p:nvSpPr>
          <p:cNvPr id="5" name="TextBox 4">
            <a:extLst>
              <a:ext uri="{FF2B5EF4-FFF2-40B4-BE49-F238E27FC236}">
                <a16:creationId xmlns:a16="http://schemas.microsoft.com/office/drawing/2014/main" id="{5E121A3A-E1B3-976E-2A65-CEC3647882A4}"/>
              </a:ext>
            </a:extLst>
          </p:cNvPr>
          <p:cNvSpPr txBox="1"/>
          <p:nvPr/>
        </p:nvSpPr>
        <p:spPr>
          <a:xfrm>
            <a:off x="302217" y="1131337"/>
            <a:ext cx="1720312" cy="369332"/>
          </a:xfrm>
          <a:prstGeom prst="rect">
            <a:avLst/>
          </a:prstGeom>
          <a:noFill/>
        </p:spPr>
        <p:txBody>
          <a:bodyPr wrap="square" rtlCol="0">
            <a:spAutoFit/>
          </a:bodyPr>
          <a:lstStyle/>
          <a:p>
            <a:r>
              <a:rPr lang="en-US" dirty="0"/>
              <a:t>1. Export</a:t>
            </a:r>
          </a:p>
        </p:txBody>
      </p:sp>
      <p:sp>
        <p:nvSpPr>
          <p:cNvPr id="6" name="TextBox 5">
            <a:extLst>
              <a:ext uri="{FF2B5EF4-FFF2-40B4-BE49-F238E27FC236}">
                <a16:creationId xmlns:a16="http://schemas.microsoft.com/office/drawing/2014/main" id="{A8BE979D-7430-2081-0A91-3008551D13B3}"/>
              </a:ext>
            </a:extLst>
          </p:cNvPr>
          <p:cNvSpPr txBox="1"/>
          <p:nvPr/>
        </p:nvSpPr>
        <p:spPr>
          <a:xfrm>
            <a:off x="302217" y="3149993"/>
            <a:ext cx="1720312" cy="369332"/>
          </a:xfrm>
          <a:prstGeom prst="rect">
            <a:avLst/>
          </a:prstGeom>
          <a:noFill/>
        </p:spPr>
        <p:txBody>
          <a:bodyPr wrap="square" rtlCol="0">
            <a:spAutoFit/>
          </a:bodyPr>
          <a:lstStyle/>
          <a:p>
            <a:r>
              <a:rPr lang="en-US" dirty="0"/>
              <a:t>2. Import</a:t>
            </a:r>
          </a:p>
        </p:txBody>
      </p:sp>
      <p:sp>
        <p:nvSpPr>
          <p:cNvPr id="7" name="TextBox 6">
            <a:extLst>
              <a:ext uri="{FF2B5EF4-FFF2-40B4-BE49-F238E27FC236}">
                <a16:creationId xmlns:a16="http://schemas.microsoft.com/office/drawing/2014/main" id="{C2D70D8A-7573-13F3-0649-7A1CAE66522C}"/>
              </a:ext>
            </a:extLst>
          </p:cNvPr>
          <p:cNvSpPr txBox="1"/>
          <p:nvPr/>
        </p:nvSpPr>
        <p:spPr>
          <a:xfrm>
            <a:off x="3081792" y="3274177"/>
            <a:ext cx="1720312" cy="369332"/>
          </a:xfrm>
          <a:prstGeom prst="rect">
            <a:avLst/>
          </a:prstGeom>
          <a:noFill/>
        </p:spPr>
        <p:txBody>
          <a:bodyPr wrap="square" rtlCol="0">
            <a:spAutoFit/>
          </a:bodyPr>
          <a:lstStyle/>
          <a:p>
            <a:r>
              <a:rPr lang="en-US" dirty="0"/>
              <a:t>3. Impact Area</a:t>
            </a:r>
          </a:p>
        </p:txBody>
      </p:sp>
      <p:pic>
        <p:nvPicPr>
          <p:cNvPr id="9" name="Picture 8">
            <a:extLst>
              <a:ext uri="{FF2B5EF4-FFF2-40B4-BE49-F238E27FC236}">
                <a16:creationId xmlns:a16="http://schemas.microsoft.com/office/drawing/2014/main" id="{67D5C5E2-C4B0-84E2-13E9-BDE5B7D86FDA}"/>
              </a:ext>
            </a:extLst>
          </p:cNvPr>
          <p:cNvPicPr>
            <a:picLocks noChangeAspect="1"/>
          </p:cNvPicPr>
          <p:nvPr/>
        </p:nvPicPr>
        <p:blipFill>
          <a:blip r:embed="rId4"/>
          <a:stretch>
            <a:fillRect/>
          </a:stretch>
        </p:blipFill>
        <p:spPr>
          <a:xfrm>
            <a:off x="7307294" y="3712867"/>
            <a:ext cx="3541373" cy="2992222"/>
          </a:xfrm>
          <a:prstGeom prst="rect">
            <a:avLst/>
          </a:prstGeom>
          <a:ln>
            <a:solidFill>
              <a:schemeClr val="tx1"/>
            </a:solidFill>
          </a:ln>
        </p:spPr>
      </p:pic>
      <p:sp>
        <p:nvSpPr>
          <p:cNvPr id="10" name="TextBox 9">
            <a:extLst>
              <a:ext uri="{FF2B5EF4-FFF2-40B4-BE49-F238E27FC236}">
                <a16:creationId xmlns:a16="http://schemas.microsoft.com/office/drawing/2014/main" id="{17E2B882-BD65-6D66-19D1-6D8DD1E65431}"/>
              </a:ext>
            </a:extLst>
          </p:cNvPr>
          <p:cNvSpPr txBox="1"/>
          <p:nvPr/>
        </p:nvSpPr>
        <p:spPr>
          <a:xfrm>
            <a:off x="7251330" y="3379357"/>
            <a:ext cx="1978202" cy="369332"/>
          </a:xfrm>
          <a:prstGeom prst="rect">
            <a:avLst/>
          </a:prstGeom>
          <a:noFill/>
        </p:spPr>
        <p:txBody>
          <a:bodyPr wrap="square" rtlCol="0">
            <a:spAutoFit/>
          </a:bodyPr>
          <a:lstStyle/>
          <a:p>
            <a:r>
              <a:rPr lang="en-US" dirty="0"/>
              <a:t>4. Import Again</a:t>
            </a:r>
          </a:p>
        </p:txBody>
      </p:sp>
      <p:pic>
        <p:nvPicPr>
          <p:cNvPr id="8" name="Picture 7">
            <a:extLst>
              <a:ext uri="{FF2B5EF4-FFF2-40B4-BE49-F238E27FC236}">
                <a16:creationId xmlns:a16="http://schemas.microsoft.com/office/drawing/2014/main" id="{07FF0591-109F-CB55-5339-C7ECAED404F9}"/>
              </a:ext>
            </a:extLst>
          </p:cNvPr>
          <p:cNvPicPr>
            <a:picLocks noChangeAspect="1"/>
          </p:cNvPicPr>
          <p:nvPr/>
        </p:nvPicPr>
        <p:blipFill>
          <a:blip r:embed="rId5"/>
          <a:stretch>
            <a:fillRect/>
          </a:stretch>
        </p:blipFill>
        <p:spPr>
          <a:xfrm>
            <a:off x="5217133" y="1328430"/>
            <a:ext cx="4770966" cy="2006229"/>
          </a:xfrm>
          <a:prstGeom prst="rect">
            <a:avLst/>
          </a:prstGeom>
        </p:spPr>
      </p:pic>
      <p:pic>
        <p:nvPicPr>
          <p:cNvPr id="11" name="Picture 10">
            <a:extLst>
              <a:ext uri="{FF2B5EF4-FFF2-40B4-BE49-F238E27FC236}">
                <a16:creationId xmlns:a16="http://schemas.microsoft.com/office/drawing/2014/main" id="{A3C4461D-B58F-587F-8847-3F6895348FCC}"/>
              </a:ext>
            </a:extLst>
          </p:cNvPr>
          <p:cNvPicPr>
            <a:picLocks noChangeAspect="1"/>
          </p:cNvPicPr>
          <p:nvPr/>
        </p:nvPicPr>
        <p:blipFill>
          <a:blip r:embed="rId6"/>
          <a:stretch>
            <a:fillRect/>
          </a:stretch>
        </p:blipFill>
        <p:spPr>
          <a:xfrm>
            <a:off x="3139045" y="3661538"/>
            <a:ext cx="3326117" cy="2006229"/>
          </a:xfrm>
          <a:prstGeom prst="rect">
            <a:avLst/>
          </a:prstGeom>
          <a:ln>
            <a:solidFill>
              <a:schemeClr val="tx1"/>
            </a:solidFill>
          </a:ln>
        </p:spPr>
      </p:pic>
      <p:sp>
        <p:nvSpPr>
          <p:cNvPr id="12" name="Rectangle 11">
            <a:extLst>
              <a:ext uri="{FF2B5EF4-FFF2-40B4-BE49-F238E27FC236}">
                <a16:creationId xmlns:a16="http://schemas.microsoft.com/office/drawing/2014/main" id="{F4869275-3EC0-BE33-0E13-3B81234A40DB}"/>
              </a:ext>
            </a:extLst>
          </p:cNvPr>
          <p:cNvSpPr/>
          <p:nvPr/>
        </p:nvSpPr>
        <p:spPr>
          <a:xfrm>
            <a:off x="5266693" y="2022528"/>
            <a:ext cx="829307" cy="16273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3554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Impact Areas</a:t>
            </a:r>
          </a:p>
          <a:p>
            <a:pPr marL="342900" indent="-342900">
              <a:buFont typeface="Arial" panose="020B0604020202020204" pitchFamily="34" charset="0"/>
              <a:buChar char="•"/>
            </a:pPr>
            <a:r>
              <a:rPr lang="en-US" sz="2800" dirty="0"/>
              <a:t>Hydraulic Model Direct-Import</a:t>
            </a:r>
          </a:p>
          <a:p>
            <a:pPr marL="342900" indent="-342900">
              <a:buFont typeface="Arial" panose="020B0604020202020204" pitchFamily="34" charset="0"/>
              <a:buChar char="•"/>
            </a:pPr>
            <a:r>
              <a:rPr lang="en-US" sz="2800" dirty="0"/>
              <a:t>Tabular Copy-Pasting</a:t>
            </a:r>
          </a:p>
          <a:p>
            <a:pPr marL="342900" indent="-342900">
              <a:buFont typeface="Arial" panose="020B0604020202020204" pitchFamily="34" charset="0"/>
              <a:buChar char="•"/>
            </a:pPr>
            <a:r>
              <a:rPr lang="en-US" sz="2800" dirty="0"/>
              <a:t>New Distributional Assumptions</a:t>
            </a:r>
          </a:p>
          <a:p>
            <a:pPr marL="342900" indent="-342900">
              <a:buFont typeface="Arial" panose="020B0604020202020204" pitchFamily="34" charset="0"/>
              <a:buChar char="•"/>
            </a:pPr>
            <a:r>
              <a:rPr lang="en-US" sz="2800" dirty="0"/>
              <a:t>Exporting from 1.4.3 to 2.0</a:t>
            </a:r>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Objectives - Recap</a:t>
            </a:r>
          </a:p>
        </p:txBody>
      </p:sp>
    </p:spTree>
    <p:extLst>
      <p:ext uri="{BB962C8B-B14F-4D97-AF65-F5344CB8AC3E}">
        <p14:creationId xmlns:p14="http://schemas.microsoft.com/office/powerpoint/2010/main" val="3027392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AA5A0-52E3-F24C-B579-0F784B1FEA21}"/>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Index points optional, implicit</a:t>
            </a:r>
          </a:p>
          <a:p>
            <a:pPr marL="342900" indent="-342900">
              <a:buFont typeface="Arial" panose="020B0604020202020204" pitchFamily="34" charset="0"/>
              <a:buChar char="•"/>
            </a:pPr>
            <a:r>
              <a:rPr lang="en-US" sz="2800" dirty="0"/>
              <a:t>Structure inventory direct-import</a:t>
            </a:r>
          </a:p>
          <a:p>
            <a:pPr marL="569913" lvl="1" indent="-342900">
              <a:buFont typeface="Arial" panose="020B0604020202020204" pitchFamily="34" charset="0"/>
              <a:buChar char="•"/>
            </a:pPr>
            <a:r>
              <a:rPr lang="en-US" sz="2800" dirty="0"/>
              <a:t>No more modules</a:t>
            </a:r>
          </a:p>
          <a:p>
            <a:pPr marL="342900" indent="-342900">
              <a:buFont typeface="Arial" panose="020B0604020202020204" pitchFamily="34" charset="0"/>
              <a:buChar char="•"/>
            </a:pPr>
            <a:r>
              <a:rPr lang="en-US" sz="2800" dirty="0"/>
              <a:t>Faster compute</a:t>
            </a:r>
            <a:br>
              <a:rPr lang="en-US" sz="2800" dirty="0"/>
            </a:br>
            <a:endParaRPr lang="en-US" sz="2800"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4B81E902-3976-D7E5-00CD-A9EFE429CA59}"/>
              </a:ext>
            </a:extLst>
          </p:cNvPr>
          <p:cNvSpPr>
            <a:spLocks noGrp="1"/>
          </p:cNvSpPr>
          <p:nvPr>
            <p:ph type="title"/>
          </p:nvPr>
        </p:nvSpPr>
        <p:spPr/>
        <p:txBody>
          <a:bodyPr/>
          <a:lstStyle/>
          <a:p>
            <a:r>
              <a:rPr lang="en-US" sz="4000" dirty="0"/>
              <a:t>Other New features</a:t>
            </a:r>
          </a:p>
        </p:txBody>
      </p:sp>
    </p:spTree>
    <p:extLst>
      <p:ext uri="{BB962C8B-B14F-4D97-AF65-F5344CB8AC3E}">
        <p14:creationId xmlns:p14="http://schemas.microsoft.com/office/powerpoint/2010/main" val="3290513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A57A23-60B7-2308-7409-9EE704804698}"/>
              </a:ext>
            </a:extLst>
          </p:cNvPr>
          <p:cNvSpPr>
            <a:spLocks noGrp="1"/>
          </p:cNvSpPr>
          <p:nvPr>
            <p:ph sz="quarter" idx="10"/>
          </p:nvPr>
        </p:nvSpPr>
        <p:spPr/>
        <p:txBody>
          <a:bodyPr/>
          <a:lstStyle/>
          <a:p>
            <a:pPr marL="342900" indent="-342900">
              <a:buFont typeface="Arial" panose="020B0604020202020204" pitchFamily="34" charset="0"/>
              <a:buChar char="•"/>
            </a:pPr>
            <a:r>
              <a:rPr lang="en-US" dirty="0"/>
              <a:t>Differences between Version 1.4.3 and Version 2.0</a:t>
            </a:r>
          </a:p>
          <a:p>
            <a:pPr marL="569913" lvl="1" indent="-342900">
              <a:buFont typeface="Arial" panose="020B0604020202020204" pitchFamily="34" charset="0"/>
              <a:buChar char="•"/>
            </a:pPr>
            <a:r>
              <a:rPr lang="en-US" dirty="0">
                <a:hlinkClick r:id="rId2"/>
              </a:rPr>
              <a:t>https://www.hec.usace.army.mil/confluence/fdadocs/fdaqsg/differences-between-version-1-4-3-and-version-2-0-134000921.html</a:t>
            </a:r>
            <a:endParaRPr lang="en-US" dirty="0"/>
          </a:p>
          <a:p>
            <a:pPr marL="342900" indent="-342900">
              <a:buFont typeface="Arial" panose="020B0604020202020204" pitchFamily="34" charset="0"/>
              <a:buChar char="•"/>
            </a:pPr>
            <a:r>
              <a:rPr lang="en-US" dirty="0"/>
              <a:t>Recommended GIS Skills</a:t>
            </a:r>
          </a:p>
          <a:p>
            <a:pPr marL="569913" lvl="1" indent="-342900">
              <a:buFont typeface="Arial" panose="020B0604020202020204" pitchFamily="34" charset="0"/>
              <a:buChar char="•"/>
            </a:pPr>
            <a:r>
              <a:rPr lang="en-US" dirty="0">
                <a:hlinkClick r:id="rId3"/>
              </a:rPr>
              <a:t>https://www.hec.usace.army.mil/confluence/fdadocs/fdaqsg/recommended-gis-skills-167252682.html</a:t>
            </a:r>
            <a:endParaRPr lang="en-US" dirty="0"/>
          </a:p>
          <a:p>
            <a:pPr marL="342900" indent="-342900">
              <a:buFont typeface="Arial" panose="020B0604020202020204" pitchFamily="34" charset="0"/>
              <a:buChar char="•"/>
            </a:pPr>
            <a:r>
              <a:rPr lang="en-US" dirty="0"/>
              <a:t>Version 1.4.3 to Version 2.0 Study Conversion</a:t>
            </a:r>
          </a:p>
          <a:p>
            <a:pPr marL="569913" lvl="1" indent="-342900">
              <a:buFont typeface="Arial" panose="020B0604020202020204" pitchFamily="34" charset="0"/>
              <a:buChar char="•"/>
            </a:pPr>
            <a:r>
              <a:rPr lang="en-US" dirty="0">
                <a:hlinkClick r:id="rId4"/>
              </a:rPr>
              <a:t>https://www.hec.usace.army.mil/confluence/fdadocs/fdatutorials/tutorials/version-1-4-3-to-version-2-0-study-conversion</a:t>
            </a:r>
            <a:endParaRPr lang="en-US" dirty="0"/>
          </a:p>
          <a:p>
            <a:pPr marL="342900" indent="-342900">
              <a:buFont typeface="Arial" panose="020B0604020202020204" pitchFamily="34" charset="0"/>
              <a:buChar char="•"/>
            </a:pPr>
            <a:r>
              <a:rPr lang="en-US" dirty="0"/>
              <a:t>Exporting Aggregated Stage-Damage Functions from 1.4.3</a:t>
            </a:r>
          </a:p>
          <a:p>
            <a:pPr marL="569913" lvl="1" indent="-342900">
              <a:buFont typeface="Arial" panose="020B0604020202020204" pitchFamily="34" charset="0"/>
              <a:buChar char="•"/>
            </a:pPr>
            <a:r>
              <a:rPr lang="en-US" dirty="0">
                <a:hlinkClick r:id="rId5"/>
              </a:rPr>
              <a:t>https://discourse.hecdev.net/t/how-can-i-export-aggregated-stage-damage-functions/2049</a:t>
            </a:r>
            <a:endParaRPr lang="en-US" dirty="0"/>
          </a:p>
          <a:p>
            <a:pPr marL="342900" indent="-342900">
              <a:buFont typeface="Arial" panose="020B0604020202020204" pitchFamily="34" charset="0"/>
              <a:buChar char="•"/>
            </a:pPr>
            <a:r>
              <a:rPr lang="en-US" dirty="0"/>
              <a:t>FDA 2.0 Workshops</a:t>
            </a:r>
          </a:p>
          <a:p>
            <a:pPr marL="569913" lvl="1" indent="-342900">
              <a:buFont typeface="Arial" panose="020B0604020202020204" pitchFamily="34" charset="0"/>
              <a:buChar char="•"/>
            </a:pPr>
            <a:r>
              <a:rPr lang="en-US">
                <a:hlinkClick r:id="rId6"/>
              </a:rPr>
              <a:t>https://www.hec.usace.army.mil/confluence/fdadocs/fdatutorials/course-materials/prospect-209-flood-damage-assessment/using-hec-fda-version-2-0-software/fy24-209-introduction-to-economic-risk-assessment-for-frm-studies/fy24-hec-fda-workshop-1</a:t>
            </a:r>
            <a:endParaRPr lang="en-US"/>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pPr marL="569913" lvl="1" indent="-342900">
              <a:buFont typeface="Arial" panose="020B0604020202020204" pitchFamily="34" charset="0"/>
              <a:buChar char="•"/>
            </a:pPr>
            <a:endParaRPr lang="en-US" dirty="0"/>
          </a:p>
          <a:p>
            <a:endParaRPr lang="en-US" dirty="0"/>
          </a:p>
        </p:txBody>
      </p:sp>
      <p:sp>
        <p:nvSpPr>
          <p:cNvPr id="3" name="Title 2">
            <a:extLst>
              <a:ext uri="{FF2B5EF4-FFF2-40B4-BE49-F238E27FC236}">
                <a16:creationId xmlns:a16="http://schemas.microsoft.com/office/drawing/2014/main" id="{3240AE4C-792E-F805-85F6-27B8A4FA8D7A}"/>
              </a:ext>
            </a:extLst>
          </p:cNvPr>
          <p:cNvSpPr>
            <a:spLocks noGrp="1"/>
          </p:cNvSpPr>
          <p:nvPr>
            <p:ph type="title"/>
          </p:nvPr>
        </p:nvSpPr>
        <p:spPr/>
        <p:txBody>
          <a:bodyPr/>
          <a:lstStyle/>
          <a:p>
            <a:r>
              <a:rPr lang="en-US" sz="4000" dirty="0"/>
              <a:t>Resources</a:t>
            </a:r>
          </a:p>
        </p:txBody>
      </p:sp>
    </p:spTree>
    <p:extLst>
      <p:ext uri="{BB962C8B-B14F-4D97-AF65-F5344CB8AC3E}">
        <p14:creationId xmlns:p14="http://schemas.microsoft.com/office/powerpoint/2010/main" val="1924053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r>
              <a:rPr lang="en-US" sz="2800" dirty="0"/>
              <a:t>What is it?</a:t>
            </a:r>
          </a:p>
          <a:p>
            <a:pPr marL="569913" lvl="1" indent="-342900">
              <a:buFont typeface="Arial" panose="020B0604020202020204" pitchFamily="34" charset="0"/>
              <a:buChar char="•"/>
            </a:pPr>
            <a:r>
              <a:rPr lang="en-US" sz="2800" dirty="0"/>
              <a:t>Geospatial boundary around study area</a:t>
            </a:r>
          </a:p>
          <a:p>
            <a:pPr marL="569913" lvl="1" indent="-342900">
              <a:buFont typeface="Arial" panose="020B0604020202020204" pitchFamily="34" charset="0"/>
              <a:buChar char="•"/>
            </a:pPr>
            <a:r>
              <a:rPr lang="en-US" sz="2800" dirty="0"/>
              <a:t>Formerly known as a Damage Reach</a:t>
            </a:r>
          </a:p>
          <a:p>
            <a:pPr marL="342900" indent="-342900">
              <a:buFont typeface="Arial" panose="020B0604020202020204" pitchFamily="34" charset="0"/>
              <a:buChar char="•"/>
            </a:pPr>
            <a:r>
              <a:rPr lang="en-US" sz="2800" dirty="0"/>
              <a:t>What’s different?</a:t>
            </a:r>
          </a:p>
          <a:p>
            <a:pPr marL="569913" lvl="1" indent="-342900">
              <a:buFont typeface="Arial" panose="020B0604020202020204" pitchFamily="34" charset="0"/>
              <a:buChar char="•"/>
            </a:pPr>
            <a:r>
              <a:rPr lang="en-US" sz="2800" dirty="0"/>
              <a:t>1.4.3 – referenced by river stations, text inputs</a:t>
            </a:r>
          </a:p>
          <a:p>
            <a:pPr marL="569913" lvl="1" indent="-342900">
              <a:buFont typeface="Arial" panose="020B0604020202020204" pitchFamily="34" charset="0"/>
              <a:buChar char="•"/>
            </a:pPr>
            <a:r>
              <a:rPr lang="en-US" sz="2800" dirty="0"/>
              <a:t>2.0 – geospatial data inputs</a:t>
            </a:r>
          </a:p>
          <a:p>
            <a:pPr marL="342900" indent="-342900">
              <a:buFont typeface="Arial" panose="020B0604020202020204" pitchFamily="34" charset="0"/>
              <a:buChar char="•"/>
            </a:pPr>
            <a:r>
              <a:rPr lang="en-US" sz="2800" dirty="0"/>
              <a:t>Generated in geospatial software (e.g. ArcGIS Pro)</a:t>
            </a:r>
          </a:p>
          <a:p>
            <a:pPr marL="342900" indent="-342900">
              <a:buFont typeface="Arial" panose="020B0604020202020204" pitchFamily="34" charset="0"/>
              <a:buChar char="•"/>
            </a:pPr>
            <a:r>
              <a:rPr lang="en-US" sz="2800" dirty="0"/>
              <a:t>Delineated by common H&amp;H and/or economic characteristics</a:t>
            </a:r>
          </a:p>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spTree>
    <p:extLst>
      <p:ext uri="{BB962C8B-B14F-4D97-AF65-F5344CB8AC3E}">
        <p14:creationId xmlns:p14="http://schemas.microsoft.com/office/powerpoint/2010/main" val="2940920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5" name="Picture 4">
            <a:extLst>
              <a:ext uri="{FF2B5EF4-FFF2-40B4-BE49-F238E27FC236}">
                <a16:creationId xmlns:a16="http://schemas.microsoft.com/office/drawing/2014/main" id="{F116293B-ADB3-FA86-0899-B564CB5057B1}"/>
              </a:ext>
            </a:extLst>
          </p:cNvPr>
          <p:cNvPicPr>
            <a:picLocks noChangeAspect="1"/>
          </p:cNvPicPr>
          <p:nvPr/>
        </p:nvPicPr>
        <p:blipFill>
          <a:blip r:embed="rId2"/>
          <a:stretch>
            <a:fillRect/>
          </a:stretch>
        </p:blipFill>
        <p:spPr>
          <a:xfrm>
            <a:off x="1377644" y="914400"/>
            <a:ext cx="9339519" cy="5633361"/>
          </a:xfrm>
          <a:prstGeom prst="rect">
            <a:avLst/>
          </a:prstGeom>
          <a:ln>
            <a:solidFill>
              <a:schemeClr val="tx1"/>
            </a:solidFill>
          </a:ln>
        </p:spPr>
      </p:pic>
    </p:spTree>
    <p:extLst>
      <p:ext uri="{BB962C8B-B14F-4D97-AF65-F5344CB8AC3E}">
        <p14:creationId xmlns:p14="http://schemas.microsoft.com/office/powerpoint/2010/main" val="136635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1026" name="Picture 2" descr="Open Raster Domain Tool">
            <a:extLst>
              <a:ext uri="{FF2B5EF4-FFF2-40B4-BE49-F238E27FC236}">
                <a16:creationId xmlns:a16="http://schemas.microsoft.com/office/drawing/2014/main" id="{EC1E7508-231A-46C9-711E-C6373F016D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026" y="914400"/>
            <a:ext cx="11139948" cy="5732432"/>
          </a:xfrm>
          <a:prstGeom prst="rect">
            <a:avLst/>
          </a:prstGeom>
          <a:solidFill>
            <a:schemeClr val="tx1"/>
          </a:solidFill>
          <a:ln>
            <a:solidFill>
              <a:schemeClr val="tx1"/>
            </a:solidFill>
          </a:ln>
        </p:spPr>
      </p:pic>
    </p:spTree>
    <p:extLst>
      <p:ext uri="{BB962C8B-B14F-4D97-AF65-F5344CB8AC3E}">
        <p14:creationId xmlns:p14="http://schemas.microsoft.com/office/powerpoint/2010/main" val="1498007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2050" name="Picture 2" descr="Raster Domain Complete">
            <a:extLst>
              <a:ext uri="{FF2B5EF4-FFF2-40B4-BE49-F238E27FC236}">
                <a16:creationId xmlns:a16="http://schemas.microsoft.com/office/drawing/2014/main" id="{FAC01B77-5C80-D422-C614-7E9C8BA0C2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304" y="914400"/>
            <a:ext cx="11137392" cy="573691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421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4" name="Picture 3">
            <a:extLst>
              <a:ext uri="{FF2B5EF4-FFF2-40B4-BE49-F238E27FC236}">
                <a16:creationId xmlns:a16="http://schemas.microsoft.com/office/drawing/2014/main" id="{C9354278-1837-B83D-ADDB-1A8B22EC4844}"/>
              </a:ext>
            </a:extLst>
          </p:cNvPr>
          <p:cNvPicPr>
            <a:picLocks noChangeAspect="1"/>
          </p:cNvPicPr>
          <p:nvPr/>
        </p:nvPicPr>
        <p:blipFill>
          <a:blip r:embed="rId3"/>
          <a:stretch>
            <a:fillRect/>
          </a:stretch>
        </p:blipFill>
        <p:spPr>
          <a:xfrm>
            <a:off x="527304" y="914400"/>
            <a:ext cx="11137392" cy="5736917"/>
          </a:xfrm>
          <a:prstGeom prst="rect">
            <a:avLst/>
          </a:prstGeom>
          <a:ln>
            <a:solidFill>
              <a:schemeClr val="tx1"/>
            </a:solidFill>
          </a:ln>
        </p:spPr>
      </p:pic>
    </p:spTree>
    <p:extLst>
      <p:ext uri="{BB962C8B-B14F-4D97-AF65-F5344CB8AC3E}">
        <p14:creationId xmlns:p14="http://schemas.microsoft.com/office/powerpoint/2010/main" val="4129236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DE51FE-2E16-5930-AEA2-60247306A20D}"/>
              </a:ext>
            </a:extLst>
          </p:cNvPr>
          <p:cNvSpPr>
            <a:spLocks noGrp="1"/>
          </p:cNvSpPr>
          <p:nvPr>
            <p:ph sz="quarter" idx="10"/>
          </p:nvPr>
        </p:nvSpPr>
        <p:spPr/>
        <p:txBody>
          <a:bodyPr/>
          <a:lstStyle/>
          <a:p>
            <a:pPr marL="342900" indent="-342900">
              <a:buFont typeface="Arial" panose="020B0604020202020204" pitchFamily="34" charset="0"/>
              <a:buChar char="•"/>
            </a:pPr>
            <a:endParaRPr lang="en-US" sz="2800" dirty="0"/>
          </a:p>
          <a:p>
            <a:pPr marL="569913" lvl="1"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DA2050DE-64B8-8D74-948F-D96493227069}"/>
              </a:ext>
            </a:extLst>
          </p:cNvPr>
          <p:cNvSpPr>
            <a:spLocks noGrp="1"/>
          </p:cNvSpPr>
          <p:nvPr>
            <p:ph type="title"/>
          </p:nvPr>
        </p:nvSpPr>
        <p:spPr/>
        <p:txBody>
          <a:bodyPr/>
          <a:lstStyle/>
          <a:p>
            <a:r>
              <a:rPr lang="en-US" sz="4000" dirty="0"/>
              <a:t>Impact Areas</a:t>
            </a:r>
          </a:p>
        </p:txBody>
      </p:sp>
      <p:pic>
        <p:nvPicPr>
          <p:cNvPr id="3074" name="Picture 2" descr="Complete Impact Area">
            <a:extLst>
              <a:ext uri="{FF2B5EF4-FFF2-40B4-BE49-F238E27FC236}">
                <a16:creationId xmlns:a16="http://schemas.microsoft.com/office/drawing/2014/main" id="{3BBC873A-4CC4-1BC6-4227-71C25CFBBB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304" y="914400"/>
            <a:ext cx="11137392" cy="57311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197477"/>
      </p:ext>
    </p:extLst>
  </p:cSld>
  <p:clrMapOvr>
    <a:masterClrMapping/>
  </p:clrMapOvr>
</p:sld>
</file>

<file path=ppt/theme/theme1.xml><?xml version="1.0" encoding="utf-8"?>
<a:theme xmlns:a="http://schemas.openxmlformats.org/drawingml/2006/main" name="HECTemplate">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Template" id="{2110F246-BF16-4077-9FD3-94D5E34E46B5}" vid="{349F9FC6-7F23-4F33-BC74-29AB2B0CC6FB}"/>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HECTemplate</Template>
  <TotalTime>1203</TotalTime>
  <Words>747</Words>
  <Application>Microsoft Office PowerPoint</Application>
  <PresentationFormat>Widescreen</PresentationFormat>
  <Paragraphs>174</Paragraphs>
  <Slides>33</Slides>
  <Notes>10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33</vt:i4>
      </vt:variant>
    </vt:vector>
  </HeadingPairs>
  <TitlesOfParts>
    <vt:vector size="37" baseType="lpstr">
      <vt:lpstr>Arial</vt:lpstr>
      <vt:lpstr>Calibri</vt:lpstr>
      <vt:lpstr>HECTemplate</vt:lpstr>
      <vt:lpstr>Chart Color Templates</vt:lpstr>
      <vt:lpstr>HEC-FDA 2.0 – New Features</vt:lpstr>
      <vt:lpstr>Objectives</vt:lpstr>
      <vt:lpstr>Objectives</vt:lpstr>
      <vt:lpstr>Impact Areas</vt:lpstr>
      <vt:lpstr>Impact Areas</vt:lpstr>
      <vt:lpstr>Impact Areas</vt:lpstr>
      <vt:lpstr>Impact Areas</vt:lpstr>
      <vt:lpstr>Impact Areas</vt:lpstr>
      <vt:lpstr>Impact Areas</vt:lpstr>
      <vt:lpstr>Impact Areas</vt:lpstr>
      <vt:lpstr>Objectives</vt:lpstr>
      <vt:lpstr>Hydraulic Model Direct-Import</vt:lpstr>
      <vt:lpstr>Hydraulic Model Direct-Import</vt:lpstr>
      <vt:lpstr>Steady HDF Import</vt:lpstr>
      <vt:lpstr>Steady HDF Import</vt:lpstr>
      <vt:lpstr>Objectives</vt:lpstr>
      <vt:lpstr>Tabular Copy-Pasting</vt:lpstr>
      <vt:lpstr>Regulated-Unregulated Transform</vt:lpstr>
      <vt:lpstr>Objectives</vt:lpstr>
      <vt:lpstr>New Distributional Assumptions</vt:lpstr>
      <vt:lpstr>Empirical Relationship for a single stage</vt:lpstr>
      <vt:lpstr>New Distributional Assumptions</vt:lpstr>
      <vt:lpstr>Example Stage-Damage Function</vt:lpstr>
      <vt:lpstr>Empirical Relationship for a single stage</vt:lpstr>
      <vt:lpstr>Not a normal Distribution</vt:lpstr>
      <vt:lpstr>Objectives</vt:lpstr>
      <vt:lpstr>Exporting from 1.4.3 to 2.0</vt:lpstr>
      <vt:lpstr>Exporting from 1.4.3 to 2.0</vt:lpstr>
      <vt:lpstr>Exporting from 1.4.3 to 2.0</vt:lpstr>
      <vt:lpstr>Exporting from 1.4.3 to 2.0</vt:lpstr>
      <vt:lpstr>Objectives - Recap</vt:lpstr>
      <vt:lpstr>Other New features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 Estimation of Economic Uncertainty</dc:title>
  <dc:creator>Lucas, Jordan M CIV USARMY CEMVR (USA)</dc:creator>
  <cp:lastModifiedBy>Lucas, Jordan M CIV USARMY CEMVR (USA)</cp:lastModifiedBy>
  <cp:revision>42</cp:revision>
  <dcterms:created xsi:type="dcterms:W3CDTF">2024-02-26T06:05:09Z</dcterms:created>
  <dcterms:modified xsi:type="dcterms:W3CDTF">2024-04-30T18:26:49Z</dcterms:modified>
</cp:coreProperties>
</file>