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Lst>
  <p:notesMasterIdLst>
    <p:notesMasterId r:id="rId18"/>
  </p:notesMasterIdLst>
  <p:sldIdLst>
    <p:sldId id="256" r:id="rId3"/>
    <p:sldId id="257" r:id="rId4"/>
    <p:sldId id="259" r:id="rId5"/>
    <p:sldId id="260" r:id="rId6"/>
    <p:sldId id="258" r:id="rId7"/>
    <p:sldId id="261" r:id="rId8"/>
    <p:sldId id="262" r:id="rId9"/>
    <p:sldId id="1484" r:id="rId10"/>
    <p:sldId id="263" r:id="rId11"/>
    <p:sldId id="461" r:id="rId12"/>
    <p:sldId id="462" r:id="rId13"/>
    <p:sldId id="501" r:id="rId14"/>
    <p:sldId id="437" r:id="rId15"/>
    <p:sldId id="1482" r:id="rId16"/>
    <p:sldId id="148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984" autoAdjust="0"/>
    <p:restoredTop sz="72150" autoAdjust="0"/>
  </p:normalViewPr>
  <p:slideViewPr>
    <p:cSldViewPr snapToGrid="0">
      <p:cViewPr varScale="1">
        <p:scale>
          <a:sx n="70" d="100"/>
          <a:sy n="70" d="100"/>
        </p:scale>
        <p:origin x="9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22A85F-55DD-4B52-8623-57325E67A6A5}" type="datetimeFigureOut">
              <a:rPr lang="en-US" smtClean="0"/>
              <a:t>2/23/2024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0FAA44-2D88-447D-9E2B-1D595E5E6057}" type="slidenum">
              <a:rPr lang="en-US" smtClean="0"/>
              <a:t>‹#›</a:t>
            </a:fld>
            <a:endParaRPr lang="en-US"/>
          </a:p>
        </p:txBody>
      </p:sp>
    </p:spTree>
    <p:extLst>
      <p:ext uri="{BB962C8B-B14F-4D97-AF65-F5344CB8AC3E}">
        <p14:creationId xmlns:p14="http://schemas.microsoft.com/office/powerpoint/2010/main" val="1530853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0FAA44-2D88-447D-9E2B-1D595E5E6057}" type="slidenum">
              <a:rPr lang="en-US" smtClean="0"/>
              <a:t>2</a:t>
            </a:fld>
            <a:endParaRPr lang="en-US"/>
          </a:p>
        </p:txBody>
      </p:sp>
    </p:spTree>
    <p:extLst>
      <p:ext uri="{BB962C8B-B14F-4D97-AF65-F5344CB8AC3E}">
        <p14:creationId xmlns:p14="http://schemas.microsoft.com/office/powerpoint/2010/main" val="1363653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 look at the information in this table to identify the NED plan. While this is an example from a navigation study, the NED plan here has an interesting outcome worth discussing. There are three alternatives, each of which may be implemented at 5 different depths – these combinations are in the first two columns. Annual cost is in the third column, annual benefits in the 6</a:t>
            </a:r>
            <a:r>
              <a:rPr lang="en-US" baseline="30000" dirty="0"/>
              <a:t>th</a:t>
            </a:r>
            <a:r>
              <a:rPr lang="en-US" dirty="0"/>
              <a:t> column, net benefits in the 7</a:t>
            </a:r>
            <a:r>
              <a:rPr lang="en-US" baseline="30000" dirty="0"/>
              <a:t>th</a:t>
            </a:r>
            <a:r>
              <a:rPr lang="en-US" dirty="0"/>
              <a:t> column, and the BCR is in the 8</a:t>
            </a:r>
            <a:r>
              <a:rPr lang="en-US" baseline="30000" dirty="0"/>
              <a:t>th</a:t>
            </a:r>
            <a:r>
              <a:rPr lang="en-US" dirty="0"/>
              <a:t> column. Using this information, please identify the NED plan. </a:t>
            </a:r>
          </a:p>
          <a:p>
            <a:endParaRPr lang="en-US" dirty="0"/>
          </a:p>
          <a:p>
            <a:r>
              <a:rPr lang="en-US" dirty="0"/>
              <a:t>(then, click) </a:t>
            </a:r>
          </a:p>
          <a:p>
            <a:endParaRPr lang="en-US" dirty="0"/>
          </a:p>
          <a:p>
            <a:r>
              <a:rPr lang="en-US" dirty="0"/>
              <a:t>Note that the NED plan need not have the highest BCR. The NED plan is the plan with the highest net benefits. It is possible that plans other than the NED plan have higher BCRs. How could this be?</a:t>
            </a:r>
          </a:p>
          <a:p>
            <a:endParaRPr lang="en-US" dirty="0"/>
          </a:p>
          <a:p>
            <a:r>
              <a:rPr lang="en-US" dirty="0"/>
              <a:t>…….</a:t>
            </a:r>
          </a:p>
          <a:p>
            <a:endParaRPr lang="en-US" dirty="0"/>
          </a:p>
          <a:p>
            <a:r>
              <a:rPr lang="en-US" dirty="0"/>
              <a:t>Take a simple two-plan example. Plan A has benefits of $2 and costs $1, with net benefits of $1 and a BCR of 2. Plan B has benefits of $8 and costs $5, with net benefits of $3 and a BCR of 1.6. Which plan adds more value to the nation? Plan B with net benefits of $3 but the lower BCR of 1.6. </a:t>
            </a:r>
          </a:p>
        </p:txBody>
      </p:sp>
      <p:sp>
        <p:nvSpPr>
          <p:cNvPr id="4" name="Slide Number Placeholder 3"/>
          <p:cNvSpPr>
            <a:spLocks noGrp="1"/>
          </p:cNvSpPr>
          <p:nvPr>
            <p:ph type="sldNum" sz="quarter" idx="5"/>
          </p:nvPr>
        </p:nvSpPr>
        <p:spPr/>
        <p:txBody>
          <a:bodyPr/>
          <a:lstStyle/>
          <a:p>
            <a:fld id="{9E3E0F1F-42D0-4FA2-B5D0-7E4F0888E412}" type="slidenum">
              <a:rPr lang="en-US" smtClean="0"/>
              <a:t>14</a:t>
            </a:fld>
            <a:endParaRPr lang="en-US"/>
          </a:p>
        </p:txBody>
      </p:sp>
    </p:spTree>
    <p:extLst>
      <p:ext uri="{BB962C8B-B14F-4D97-AF65-F5344CB8AC3E}">
        <p14:creationId xmlns:p14="http://schemas.microsoft.com/office/powerpoint/2010/main" val="3099690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we have a tentatively selected plan, we optimize (find the appropriate scale for) the tsp. Using the discrete process that we follow (i.e. a countable number of optimization alternatives), the optimal plan should almost always occur in the middle, with other smaller and larger alternatives. Why? Because costs will always increase while benefits may not (or may increase very slowly) as plan size increases, there will be a point when net benefits go down. Likewise, because of the nature of spreading fixed costs over the scale of the levee, there will be a point where total costs are greater than total benefits, hence net benefits must decrease at some point at levee size gets smaller. </a:t>
            </a:r>
          </a:p>
          <a:p>
            <a:endParaRPr lang="en-US" dirty="0"/>
          </a:p>
          <a:p>
            <a:r>
              <a:rPr lang="en-US" dirty="0"/>
              <a:t>The lesson to take from this is that if your optimized alternative is either the largest or the smallest plan, you do not know if you have actually optimized the tentatively selected plan. It is possible that a larger or smaller plan, respectively, yields higher net benefits. </a:t>
            </a:r>
          </a:p>
        </p:txBody>
      </p:sp>
      <p:sp>
        <p:nvSpPr>
          <p:cNvPr id="4" name="Slide Number Placeholder 3"/>
          <p:cNvSpPr>
            <a:spLocks noGrp="1"/>
          </p:cNvSpPr>
          <p:nvPr>
            <p:ph type="sldNum" sz="quarter" idx="5"/>
          </p:nvPr>
        </p:nvSpPr>
        <p:spPr/>
        <p:txBody>
          <a:bodyPr/>
          <a:lstStyle/>
          <a:p>
            <a:fld id="{9E3E0F1F-42D0-4FA2-B5D0-7E4F0888E412}" type="slidenum">
              <a:rPr lang="en-US" smtClean="0"/>
              <a:t>15</a:t>
            </a:fld>
            <a:endParaRPr lang="en-US"/>
          </a:p>
        </p:txBody>
      </p:sp>
    </p:spTree>
    <p:extLst>
      <p:ext uri="{BB962C8B-B14F-4D97-AF65-F5344CB8AC3E}">
        <p14:creationId xmlns:p14="http://schemas.microsoft.com/office/powerpoint/2010/main" val="1151340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0FAA44-2D88-447D-9E2B-1D595E5E6057}" type="slidenum">
              <a:rPr lang="en-US" smtClean="0"/>
              <a:t>3</a:t>
            </a:fld>
            <a:endParaRPr lang="en-US"/>
          </a:p>
        </p:txBody>
      </p:sp>
    </p:spTree>
    <p:extLst>
      <p:ext uri="{BB962C8B-B14F-4D97-AF65-F5344CB8AC3E}">
        <p14:creationId xmlns:p14="http://schemas.microsoft.com/office/powerpoint/2010/main" val="3492648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Economies of scale represent the reduction in per unit (marginal) cost as output increases. There are tremendous economies of scale for large-scale capital investment projects. </a:t>
            </a:r>
          </a:p>
          <a:p>
            <a:pPr marL="171450" indent="-171450">
              <a:buFont typeface="Arial" panose="020B0604020202020204" pitchFamily="34" charset="0"/>
              <a:buChar char="•"/>
            </a:pPr>
            <a:r>
              <a:rPr lang="en-US" dirty="0"/>
              <a:t>In the case of water resources engineering capital investments, the marginal cost is the cost to provide to an additional household flood risk reduction. Output is the risk reduction.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Excludability is the ability to limit services to only paying customers. Specific structures behind a levee are not excludable from flood risk reduction. </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3C0FAA44-2D88-447D-9E2B-1D595E5E6057}" type="slidenum">
              <a:rPr lang="en-US" smtClean="0"/>
              <a:t>5</a:t>
            </a:fld>
            <a:endParaRPr lang="en-US"/>
          </a:p>
        </p:txBody>
      </p:sp>
    </p:spTree>
    <p:extLst>
      <p:ext uri="{BB962C8B-B14F-4D97-AF65-F5344CB8AC3E}">
        <p14:creationId xmlns:p14="http://schemas.microsoft.com/office/powerpoint/2010/main" val="1758032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0FAA44-2D88-447D-9E2B-1D595E5E6057}" type="slidenum">
              <a:rPr lang="en-US" smtClean="0"/>
              <a:t>6</a:t>
            </a:fld>
            <a:endParaRPr lang="en-US"/>
          </a:p>
        </p:txBody>
      </p:sp>
    </p:spTree>
    <p:extLst>
      <p:ext uri="{BB962C8B-B14F-4D97-AF65-F5344CB8AC3E}">
        <p14:creationId xmlns:p14="http://schemas.microsoft.com/office/powerpoint/2010/main" val="338658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0FAA44-2D88-447D-9E2B-1D595E5E6057}" type="slidenum">
              <a:rPr lang="en-US" smtClean="0"/>
              <a:t>7</a:t>
            </a:fld>
            <a:endParaRPr lang="en-US"/>
          </a:p>
        </p:txBody>
      </p:sp>
    </p:spTree>
    <p:extLst>
      <p:ext uri="{BB962C8B-B14F-4D97-AF65-F5344CB8AC3E}">
        <p14:creationId xmlns:p14="http://schemas.microsoft.com/office/powerpoint/2010/main" val="2696162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we have modeled flood risk for different states of the future: with- and without-project, we can identify the difference in flood risk between those different states of the future. The reduction in flood risk in the with-project condition from the without-project condition is the estimate of the benefits of the flood risk management measures in the with-project condition. </a:t>
            </a:r>
          </a:p>
          <a:p>
            <a:endParaRPr lang="en-US" dirty="0"/>
          </a:p>
          <a:p>
            <a:r>
              <a:rPr lang="en-US" sz="1200" dirty="0"/>
              <a:t>National Economic Development (NED), is defined in the P&amp;G (1983) as “Increases in the net value of the national output of goods and services, expressed in monetary units. Contributions to NED are the direct net benefits that accrue in the planning area and the rest of the Nation. Contributions to NED include increases in the net value of those goods and services that are marketable, and also of those that may not be marketable.”</a:t>
            </a:r>
          </a:p>
          <a:p>
            <a:endParaRPr lang="en-US" dirty="0"/>
          </a:p>
          <a:p>
            <a:r>
              <a:rPr lang="en-US" dirty="0"/>
              <a:t>Note that we are discussing increases in the NET value of the national output of goods in services, that is, benefits NET costs. So we need to take a look at costs before we have identified the NED plan. </a:t>
            </a:r>
          </a:p>
          <a:p>
            <a:endParaRPr lang="en-US" dirty="0"/>
          </a:p>
          <a:p>
            <a:endParaRPr lang="en-US" dirty="0"/>
          </a:p>
        </p:txBody>
      </p:sp>
      <p:sp>
        <p:nvSpPr>
          <p:cNvPr id="4" name="Slide Number Placeholder 3"/>
          <p:cNvSpPr>
            <a:spLocks noGrp="1"/>
          </p:cNvSpPr>
          <p:nvPr>
            <p:ph type="sldNum" sz="quarter" idx="5"/>
          </p:nvPr>
        </p:nvSpPr>
        <p:spPr/>
        <p:txBody>
          <a:bodyPr/>
          <a:lstStyle/>
          <a:p>
            <a:fld id="{CCC4E66F-5CB0-4AEF-AE19-36AEA41B2C30}" type="slidenum">
              <a:rPr lang="en-US" smtClean="0"/>
              <a:t>10</a:t>
            </a:fld>
            <a:endParaRPr lang="en-US"/>
          </a:p>
        </p:txBody>
      </p:sp>
    </p:spTree>
    <p:extLst>
      <p:ext uri="{BB962C8B-B14F-4D97-AF65-F5344CB8AC3E}">
        <p14:creationId xmlns:p14="http://schemas.microsoft.com/office/powerpoint/2010/main" val="2094338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The construction costs for each fiscal year are obtained from engineering division.  Interest during construction is included as part of the implementation costs because costs are being incurred before the project becomes operational and benefits can be provided. The Federal discount rate is used to calculate the opportunity cost of the funds, or the interest during construction. Conceptually, interest during construction represents the cost of tying funds up in construction while not obtaining any benefits – and the cost represents the next best possible use for the funds, which is taken to be attainable interest from long-term investment in treasuries.  </a:t>
            </a:r>
          </a:p>
          <a:p>
            <a:pPr eaLnBrk="1" hangingPunct="1"/>
            <a:endParaRPr lang="en-US" b="1"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CC4E66F-5CB0-4AEF-AE19-36AEA41B2C30}" type="slidenum">
              <a:rPr lang="en-US" smtClean="0"/>
              <a:t>11</a:t>
            </a:fld>
            <a:endParaRPr lang="en-US"/>
          </a:p>
        </p:txBody>
      </p:sp>
    </p:spTree>
    <p:extLst>
      <p:ext uri="{BB962C8B-B14F-4D97-AF65-F5344CB8AC3E}">
        <p14:creationId xmlns:p14="http://schemas.microsoft.com/office/powerpoint/2010/main" val="1889196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a:ln/>
        </p:spPr>
      </p:sp>
      <p:sp>
        <p:nvSpPr>
          <p:cNvPr id="171011" name="Notes Placeholder 2"/>
          <p:cNvSpPr>
            <a:spLocks noGrp="1"/>
          </p:cNvSpPr>
          <p:nvPr>
            <p:ph type="body" idx="1"/>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Now that we have a benefit estimate and a cost estimate, we need a way to compare benefits and costs on equal terms. That is, we need to take into account the time value of money. We place a higher value on the near-term than the long-term. That is, we care less about $100k in damage that occurs in 100 years than $100k in damage that would occur next year. Because of the time value of money, benefits that occur in the year 2075 cannot be directly compared to costs that were incurred in 2020. We need to be able to compare the costs that occur in 2020 as they would be valued in 2025 to the benefits that occur in 2075 as they would be valued in 2025. This logic is used for the entire stream of costs and stream of benefits.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We do this by amortizing over the period of analysis. The base year is the year in which the project alternative becomes operational.  The period of analysis is 50 years.  The costs that occur before the base year are compounded forward to the base year.  The costs that occur after the base year are discounted back to the base year.  The net present value of the total costs are amortized over the 50-year period of analysis to get the average annual equivalent cost. The term “equivalent” is the signal that we are taking into account the time value of money.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We carry out the same procedure for benefits – that is discount the stream of benefits over the period of analysis back to the base year.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Once costs and benefits have been amortized, we have costs and benefits as they are worth in the base year, which is 2025 in this example, and can compare costs to benefits. </a:t>
            </a:r>
          </a:p>
          <a:p>
            <a:endParaRPr lang="en-US" b="1" dirty="0"/>
          </a:p>
        </p:txBody>
      </p:sp>
      <p:sp>
        <p:nvSpPr>
          <p:cNvPr id="171012" name="Slide Number Placeholder 3"/>
          <p:cNvSpPr>
            <a:spLocks noGrp="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555DCEA-9DB0-4FC9-990F-3F403EC33BC1}"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000000"/>
              </a:solidFill>
              <a:effectLst/>
              <a:uLnTx/>
              <a:uFillTx/>
              <a:latin typeface="Arial" charset="0"/>
              <a:ea typeface="ＭＳ Ｐゴシック" pitchFamily="-1" charset="-128"/>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benefits, we have costs, they are on equal terms, and now we are ready to identify the NED plan. .  This is what we did at the beginning of the presentation when we looked for the plan P* that maximized net benefits. The difference of AAEQ benefits less AAEQ costs gives us net benefits. The plan with the highest net benefits is the NED plan. We don’t really care to compare BCR across alternatives, because the BCR is not the statistic by which plan selection is made. All we care is that the BCR is above one so that the plan is economically justified (this is a little different from what happens at OMB)</a:t>
            </a:r>
          </a:p>
        </p:txBody>
      </p:sp>
      <p:sp>
        <p:nvSpPr>
          <p:cNvPr id="4" name="Slide Number Placeholder 3"/>
          <p:cNvSpPr>
            <a:spLocks noGrp="1"/>
          </p:cNvSpPr>
          <p:nvPr>
            <p:ph type="sldNum" sz="quarter" idx="5"/>
          </p:nvPr>
        </p:nvSpPr>
        <p:spPr/>
        <p:txBody>
          <a:bodyPr/>
          <a:lstStyle/>
          <a:p>
            <a:fld id="{CCC4E66F-5CB0-4AEF-AE19-36AEA41B2C30}" type="slidenum">
              <a:rPr lang="en-US" smtClean="0"/>
              <a:t>13</a:t>
            </a:fld>
            <a:endParaRPr lang="en-US"/>
          </a:p>
        </p:txBody>
      </p:sp>
    </p:spTree>
    <p:extLst>
      <p:ext uri="{BB962C8B-B14F-4D97-AF65-F5344CB8AC3E}">
        <p14:creationId xmlns:p14="http://schemas.microsoft.com/office/powerpoint/2010/main" val="3354885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97162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52097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0506128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3118277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768604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402062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352205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7014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9064451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5680521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2079532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12717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995003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3038031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6679014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6450939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42809910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4786195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6" name="Date Placeholder 5"/>
          <p:cNvSpPr>
            <a:spLocks noGrp="1"/>
          </p:cNvSpPr>
          <p:nvPr>
            <p:ph type="dt" sz="half" idx="11"/>
          </p:nvPr>
        </p:nvSpPr>
        <p:spPr/>
        <p:txBody>
          <a:bodyPr/>
          <a:lstStyle/>
          <a:p>
            <a:fld id="{CA43A213-1349-447C-AB5D-57C3ED8CF203}" type="datetimeFigureOut">
              <a:rPr lang="en-US" smtClean="0"/>
              <a:t>2/23/2024</a:t>
            </a:fld>
            <a:endParaRPr lang="en-US"/>
          </a:p>
        </p:txBody>
      </p:sp>
      <p:pic>
        <p:nvPicPr>
          <p:cNvPr id="8" name="Picture 7">
            <a:extLst>
              <a:ext uri="{FF2B5EF4-FFF2-40B4-BE49-F238E27FC236}">
                <a16:creationId xmlns:a16="http://schemas.microsoft.com/office/drawing/2014/main" id="{84024296-3191-4E13-AC1C-080341B39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426635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B1C3B-CB8B-A603-9125-EBB0948327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4DD500-251A-C418-A136-1841169E20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261370-0F3F-AA3F-16E5-8040E075B4E7}"/>
              </a:ext>
            </a:extLst>
          </p:cNvPr>
          <p:cNvSpPr>
            <a:spLocks noGrp="1"/>
          </p:cNvSpPr>
          <p:nvPr>
            <p:ph type="dt" sz="half" idx="10"/>
          </p:nvPr>
        </p:nvSpPr>
        <p:spPr/>
        <p:txBody>
          <a:bodyPr/>
          <a:lstStyle/>
          <a:p>
            <a:fld id="{CA43A213-1349-447C-AB5D-57C3ED8CF203}" type="datetimeFigureOut">
              <a:rPr lang="en-US" smtClean="0"/>
              <a:t>2/23/2024</a:t>
            </a:fld>
            <a:endParaRPr lang="en-US"/>
          </a:p>
        </p:txBody>
      </p:sp>
      <p:sp>
        <p:nvSpPr>
          <p:cNvPr id="5" name="Footer Placeholder 4">
            <a:extLst>
              <a:ext uri="{FF2B5EF4-FFF2-40B4-BE49-F238E27FC236}">
                <a16:creationId xmlns:a16="http://schemas.microsoft.com/office/drawing/2014/main" id="{7203C1C5-BE9C-C80C-7CCB-C6E4FB05A3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079F01-1170-1CE9-A705-3B4F3A9DCD06}"/>
              </a:ext>
            </a:extLst>
          </p:cNvPr>
          <p:cNvSpPr>
            <a:spLocks noGrp="1"/>
          </p:cNvSpPr>
          <p:nvPr>
            <p:ph type="sldNum" sz="quarter" idx="12"/>
          </p:nvPr>
        </p:nvSpPr>
        <p:spPr/>
        <p:txBody>
          <a:bodyPr/>
          <a:lstStyle/>
          <a:p>
            <a:fld id="{3FE388E4-AE3D-4489-8FBB-DC5E6E5D8C8B}" type="slidenum">
              <a:rPr lang="en-US" smtClean="0"/>
              <a:t>‹#›</a:t>
            </a:fld>
            <a:endParaRPr lang="en-US"/>
          </a:p>
        </p:txBody>
      </p:sp>
    </p:spTree>
    <p:extLst>
      <p:ext uri="{BB962C8B-B14F-4D97-AF65-F5344CB8AC3E}">
        <p14:creationId xmlns:p14="http://schemas.microsoft.com/office/powerpoint/2010/main" val="29508427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A4CE6-4E25-4507-A264-0167867C4B6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88B467A-6B49-4F60-B05A-7F5712707659}"/>
              </a:ext>
            </a:extLst>
          </p:cNvPr>
          <p:cNvSpPr>
            <a:spLocks noGrp="1"/>
          </p:cNvSpPr>
          <p:nvPr>
            <p:ph type="dt" sz="half" idx="10"/>
          </p:nvPr>
        </p:nvSpPr>
        <p:spPr/>
        <p:txBody>
          <a:bodyPr/>
          <a:lstStyle/>
          <a:p>
            <a:fld id="{2B049BD6-5FF6-44F6-8B06-7463BE8BD2FC}" type="datetimeFigureOut">
              <a:rPr lang="en-US" smtClean="0"/>
              <a:t>2/23/2024</a:t>
            </a:fld>
            <a:endParaRPr lang="en-US"/>
          </a:p>
        </p:txBody>
      </p:sp>
      <p:sp>
        <p:nvSpPr>
          <p:cNvPr id="4" name="Footer Placeholder 3">
            <a:extLst>
              <a:ext uri="{FF2B5EF4-FFF2-40B4-BE49-F238E27FC236}">
                <a16:creationId xmlns:a16="http://schemas.microsoft.com/office/drawing/2014/main" id="{14319978-CBFB-4FD6-824B-C9CE84DD258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8F7354-DCA2-497E-A6FA-5347647B696F}"/>
              </a:ext>
            </a:extLst>
          </p:cNvPr>
          <p:cNvSpPr>
            <a:spLocks noGrp="1"/>
          </p:cNvSpPr>
          <p:nvPr>
            <p:ph type="sldNum" sz="quarter" idx="12"/>
          </p:nvPr>
        </p:nvSpPr>
        <p:spPr/>
        <p:txBody>
          <a:bodyPr/>
          <a:lstStyle/>
          <a:p>
            <a:fld id="{C126C091-8999-41B9-8FD6-9ACC5B0BC3FC}" type="slidenum">
              <a:rPr lang="en-US" smtClean="0"/>
              <a:t>‹#›</a:t>
            </a:fld>
            <a:endParaRPr lang="en-US"/>
          </a:p>
        </p:txBody>
      </p:sp>
    </p:spTree>
    <p:extLst>
      <p:ext uri="{BB962C8B-B14F-4D97-AF65-F5344CB8AC3E}">
        <p14:creationId xmlns:p14="http://schemas.microsoft.com/office/powerpoint/2010/main" val="12219035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A37D75-B8CA-46F7-B5CA-EC9F2DD9434E}" type="datetimeFigureOut">
              <a:rPr lang="en-US" smtClean="0"/>
              <a:t>2/23/2024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962AD-39A9-4874-81E1-183B224A6E52}" type="slidenum">
              <a:rPr lang="en-US" smtClean="0"/>
              <a:t>‹#›</a:t>
            </a:fld>
            <a:endParaRPr lang="en-US"/>
          </a:p>
        </p:txBody>
      </p:sp>
    </p:spTree>
    <p:extLst>
      <p:ext uri="{BB962C8B-B14F-4D97-AF65-F5344CB8AC3E}">
        <p14:creationId xmlns:p14="http://schemas.microsoft.com/office/powerpoint/2010/main" val="782354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09311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125936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772576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1318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7379217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180317975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18513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221594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8207874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w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CA43A213-1349-447C-AB5D-57C3ED8CF203}" type="datetimeFigureOut">
              <a:rPr lang="en-US" smtClean="0"/>
              <a:t>2/23/2024</a:t>
            </a:fld>
            <a:endParaRPr lang="en-US"/>
          </a:p>
        </p:txBody>
      </p:sp>
      <p:pic>
        <p:nvPicPr>
          <p:cNvPr id="4" name="Picture 3">
            <a:extLst>
              <a:ext uri="{FF2B5EF4-FFF2-40B4-BE49-F238E27FC236}">
                <a16:creationId xmlns:a16="http://schemas.microsoft.com/office/drawing/2014/main" id="{C0089AF4-456C-4AD9-A715-1E4154EA5258}"/>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33537505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91" r:id="rId28"/>
    <p:sldLayoutId id="2147483692" r:id="rId29"/>
  </p:sldLayoutIdLst>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2/23/2024</a:t>
            </a:fld>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2953491349"/>
      </p:ext>
    </p:extLst>
  </p:cSld>
  <p:clrMap bg1="lt1" tx1="dk1" bg2="lt2" tx2="dk2" accent1="accent1" accent2="accent2" accent3="accent3" accent4="accent4" accent5="accent5" accent6="accent6" hlink="hlink" folHlink="folHlink"/>
  <p:sldLayoutIdLst>
    <p:sldLayoutId id="2147483689" r:id="rId1"/>
    <p:sldLayoutId id="2147483690"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51957A-25E4-F126-D3A7-21F6A7C94C0F}"/>
              </a:ext>
            </a:extLst>
          </p:cNvPr>
          <p:cNvSpPr>
            <a:spLocks noGrp="1"/>
          </p:cNvSpPr>
          <p:nvPr>
            <p:ph type="title"/>
          </p:nvPr>
        </p:nvSpPr>
        <p:spPr/>
        <p:txBody>
          <a:bodyPr/>
          <a:lstStyle/>
          <a:p>
            <a:r>
              <a:rPr lang="en-US" dirty="0"/>
              <a:t>Introduction to water resources economics</a:t>
            </a:r>
          </a:p>
        </p:txBody>
      </p:sp>
      <p:pic>
        <p:nvPicPr>
          <p:cNvPr id="3" name="Picture Placeholder 2" descr="A picture containing grass, way, scene, road&#10;&#10;Description automatically generated">
            <a:extLst>
              <a:ext uri="{FF2B5EF4-FFF2-40B4-BE49-F238E27FC236}">
                <a16:creationId xmlns:a16="http://schemas.microsoft.com/office/drawing/2014/main" id="{305D78C3-C2CE-3703-C809-9337E44CA64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9415" b="9415"/>
          <a:stretch>
            <a:fillRect/>
          </a:stretch>
        </p:blipFill>
        <p:spPr/>
      </p:pic>
      <p:pic>
        <p:nvPicPr>
          <p:cNvPr id="9" name="Picture Placeholder 8" descr="A picture containing water, sky, nature, outdoor&#10;&#10;Description automatically generated">
            <a:extLst>
              <a:ext uri="{FF2B5EF4-FFF2-40B4-BE49-F238E27FC236}">
                <a16:creationId xmlns:a16="http://schemas.microsoft.com/office/drawing/2014/main" id="{483C9233-1B04-9021-7A7E-EAED8DFA8BB0}"/>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9507" b="9507"/>
          <a:stretch>
            <a:fillRect/>
          </a:stretch>
        </p:blipFill>
        <p:spPr/>
      </p:pic>
      <p:sp>
        <p:nvSpPr>
          <p:cNvPr id="7" name="Text Placeholder 6">
            <a:extLst>
              <a:ext uri="{FF2B5EF4-FFF2-40B4-BE49-F238E27FC236}">
                <a16:creationId xmlns:a16="http://schemas.microsoft.com/office/drawing/2014/main" id="{516F6A80-5410-1C72-1E37-0E15540ABA60}"/>
              </a:ext>
            </a:extLst>
          </p:cNvPr>
          <p:cNvSpPr>
            <a:spLocks noGrp="1"/>
          </p:cNvSpPr>
          <p:nvPr>
            <p:ph type="body" sz="quarter" idx="15"/>
          </p:nvPr>
        </p:nvSpPr>
        <p:spPr/>
        <p:txBody>
          <a:bodyPr/>
          <a:lstStyle/>
          <a:p>
            <a:r>
              <a:rPr lang="en-US" dirty="0"/>
              <a:t>Richard J. Nugent III, Ph.D.</a:t>
            </a:r>
          </a:p>
          <a:p>
            <a:r>
              <a:rPr lang="en-US" dirty="0"/>
              <a:t>Economist, HEC-FDA Lead</a:t>
            </a:r>
          </a:p>
          <a:p>
            <a:r>
              <a:rPr lang="en-US" dirty="0"/>
              <a:t>Hydrologic Engineering Center (HEC)</a:t>
            </a:r>
          </a:p>
          <a:p>
            <a:endParaRPr lang="en-US" dirty="0"/>
          </a:p>
          <a:p>
            <a:endParaRPr lang="en-US" dirty="0"/>
          </a:p>
          <a:p>
            <a:endParaRPr lang="en-US" dirty="0"/>
          </a:p>
        </p:txBody>
      </p:sp>
    </p:spTree>
    <p:extLst>
      <p:ext uri="{BB962C8B-B14F-4D97-AF65-F5344CB8AC3E}">
        <p14:creationId xmlns:p14="http://schemas.microsoft.com/office/powerpoint/2010/main" val="1469649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NED Benefits</a:t>
            </a:r>
          </a:p>
        </p:txBody>
      </p:sp>
      <p:pic>
        <p:nvPicPr>
          <p:cNvPr id="4" name="Picture 3" descr="Text&#10;&#10;Description automatically generated">
            <a:extLst>
              <a:ext uri="{FF2B5EF4-FFF2-40B4-BE49-F238E27FC236}">
                <a16:creationId xmlns:a16="http://schemas.microsoft.com/office/drawing/2014/main" id="{9D46D123-52F7-70F0-C9B0-20AB154F68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6275" y="1709833"/>
            <a:ext cx="5759450" cy="2887680"/>
          </a:xfrm>
          <a:prstGeom prst="rect">
            <a:avLst/>
          </a:prstGeom>
        </p:spPr>
      </p:pic>
      <p:cxnSp>
        <p:nvCxnSpPr>
          <p:cNvPr id="14" name="Straight Connector 13">
            <a:extLst>
              <a:ext uri="{FF2B5EF4-FFF2-40B4-BE49-F238E27FC236}">
                <a16:creationId xmlns:a16="http://schemas.microsoft.com/office/drawing/2014/main" id="{9A5A7F0C-C44C-4044-9BB9-842C67C60433}"/>
              </a:ext>
            </a:extLst>
          </p:cNvPr>
          <p:cNvCxnSpPr>
            <a:cxnSpLocks/>
          </p:cNvCxnSpPr>
          <p:nvPr/>
        </p:nvCxnSpPr>
        <p:spPr>
          <a:xfrm>
            <a:off x="3654000" y="2525714"/>
            <a:ext cx="4620199" cy="0"/>
          </a:xfrm>
          <a:prstGeom prst="line">
            <a:avLst/>
          </a:prstGeom>
        </p:spPr>
        <p:style>
          <a:lnRef idx="3">
            <a:schemeClr val="dk1"/>
          </a:lnRef>
          <a:fillRef idx="0">
            <a:schemeClr val="dk1"/>
          </a:fillRef>
          <a:effectRef idx="2">
            <a:schemeClr val="dk1"/>
          </a:effectRef>
          <a:fontRef idx="minor">
            <a:schemeClr val="tx1"/>
          </a:fontRef>
        </p:style>
      </p:cxnSp>
      <p:sp>
        <p:nvSpPr>
          <p:cNvPr id="9" name="TextBox 8">
            <a:extLst>
              <a:ext uri="{FF2B5EF4-FFF2-40B4-BE49-F238E27FC236}">
                <a16:creationId xmlns:a16="http://schemas.microsoft.com/office/drawing/2014/main" id="{3FD98235-7D31-4258-96A6-E6C862C9A2A6}"/>
              </a:ext>
            </a:extLst>
          </p:cNvPr>
          <p:cNvSpPr txBox="1"/>
          <p:nvPr/>
        </p:nvSpPr>
        <p:spPr>
          <a:xfrm>
            <a:off x="2692400" y="1556983"/>
            <a:ext cx="5581799" cy="954107"/>
          </a:xfrm>
          <a:prstGeom prst="rect">
            <a:avLst/>
          </a:prstGeom>
          <a:noFill/>
        </p:spPr>
        <p:txBody>
          <a:bodyPr wrap="square" rtlCol="0">
            <a:spAutoFit/>
          </a:bodyPr>
          <a:lstStyle/>
          <a:p>
            <a:pPr algn="r"/>
            <a:r>
              <a:rPr lang="en-US" sz="2800" dirty="0"/>
              <a:t>Without-project flood damage </a:t>
            </a:r>
          </a:p>
          <a:p>
            <a:pPr algn="r"/>
            <a:r>
              <a:rPr lang="en-US" sz="2800" dirty="0"/>
              <a:t>-- With-project flood damage</a:t>
            </a:r>
          </a:p>
        </p:txBody>
      </p:sp>
    </p:spTree>
    <p:extLst>
      <p:ext uri="{BB962C8B-B14F-4D97-AF65-F5344CB8AC3E}">
        <p14:creationId xmlns:p14="http://schemas.microsoft.com/office/powerpoint/2010/main" val="1654459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NED Costs</a:t>
            </a:r>
          </a:p>
        </p:txBody>
      </p:sp>
      <p:sp>
        <p:nvSpPr>
          <p:cNvPr id="3" name="Rectangle 3"/>
          <p:cNvSpPr txBox="1">
            <a:spLocks noChangeArrowheads="1"/>
          </p:cNvSpPr>
          <p:nvPr/>
        </p:nvSpPr>
        <p:spPr>
          <a:xfrm>
            <a:off x="954860" y="1574800"/>
            <a:ext cx="5462637" cy="44137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defRPr/>
            </a:pPr>
            <a:r>
              <a:rPr kumimoji="0" lang="en-US" b="0" i="0" u="none" strike="noStrike" kern="1200" cap="none" spc="0" normalizeH="0" baseline="0" noProof="0" dirty="0">
                <a:ln>
                  <a:noFill/>
                </a:ln>
                <a:solidFill>
                  <a:sysClr val="windowText" lastClr="000000"/>
                </a:solidFill>
                <a:effectLst/>
                <a:uLnTx/>
                <a:uFillTx/>
                <a:ea typeface="+mn-ea"/>
                <a:cs typeface="+mn-cs"/>
              </a:rPr>
              <a:t>Project first cost</a:t>
            </a:r>
          </a:p>
          <a:p>
            <a:pPr>
              <a:lnSpc>
                <a:spcPct val="80000"/>
              </a:lnSpc>
              <a:defRPr/>
            </a:pPr>
            <a:r>
              <a:rPr kumimoji="0" lang="en-US" b="0" i="0" u="none" strike="noStrike" kern="1200" cap="none" spc="0" normalizeH="0" baseline="0" noProof="0" dirty="0">
                <a:ln>
                  <a:noFill/>
                </a:ln>
                <a:solidFill>
                  <a:sysClr val="windowText" lastClr="000000"/>
                </a:solidFill>
                <a:effectLst/>
                <a:uLnTx/>
                <a:uFillTx/>
                <a:ea typeface="+mn-ea"/>
                <a:cs typeface="+mn-cs"/>
              </a:rPr>
              <a:t>Interest during construction</a:t>
            </a:r>
          </a:p>
          <a:p>
            <a:pPr>
              <a:lnSpc>
                <a:spcPct val="80000"/>
              </a:lnSpc>
              <a:defRPr/>
            </a:pPr>
            <a:r>
              <a:rPr lang="en-US" dirty="0">
                <a:solidFill>
                  <a:sysClr val="windowText" lastClr="000000"/>
                </a:solidFill>
              </a:rPr>
              <a:t>Operations and maintenance </a:t>
            </a:r>
            <a:endParaRPr kumimoji="0" lang="en-US" b="0" i="0" u="none" strike="noStrike" kern="1200" cap="none" spc="0" normalizeH="0" baseline="0" noProof="0" dirty="0">
              <a:ln>
                <a:noFill/>
              </a:ln>
              <a:solidFill>
                <a:sysClr val="windowText" lastClr="000000"/>
              </a:solidFill>
              <a:effectLst/>
              <a:uLnTx/>
              <a:uFillTx/>
              <a:ea typeface="+mn-ea"/>
              <a:cs typeface="+mn-cs"/>
            </a:endParaRPr>
          </a:p>
          <a:p>
            <a:pPr marL="0" marR="0" lvl="0" indent="0" algn="l" defTabSz="914400" rtl="0" eaLnBrk="1" fontAlgn="auto" latinLnBrk="0" hangingPunct="1">
              <a:lnSpc>
                <a:spcPct val="80000"/>
              </a:lnSpc>
              <a:spcBef>
                <a:spcPts val="1000"/>
              </a:spcBef>
              <a:spcAft>
                <a:spcPts val="0"/>
              </a:spcAft>
              <a:buClrTx/>
              <a:buSzTx/>
              <a:buNone/>
              <a:tabLst/>
              <a:defRPr/>
            </a:pPr>
            <a:endParaRPr kumimoji="0" lang="en-US" sz="2400" b="0" i="0" u="none" strike="noStrike" kern="1200" cap="none" spc="0" normalizeH="0" baseline="0" noProof="0" dirty="0">
              <a:ln>
                <a:noFill/>
              </a:ln>
              <a:solidFill>
                <a:sysClr val="windowText" lastClr="000000"/>
              </a:solidFill>
              <a:effectLst/>
              <a:uLnTx/>
              <a:uFillTx/>
              <a:ea typeface="+mn-ea"/>
              <a:cs typeface="+mn-cs"/>
            </a:endParaRPr>
          </a:p>
        </p:txBody>
      </p:sp>
      <p:pic>
        <p:nvPicPr>
          <p:cNvPr id="6" name="Picture 5" descr="A person in a suit&#10;&#10;Description automatically generated with medium confidence">
            <a:extLst>
              <a:ext uri="{FF2B5EF4-FFF2-40B4-BE49-F238E27FC236}">
                <a16:creationId xmlns:a16="http://schemas.microsoft.com/office/drawing/2014/main" id="{F4812A41-840B-6B36-13C6-33A14B8B0E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7948" y="3429000"/>
            <a:ext cx="4572000" cy="2571750"/>
          </a:xfrm>
          <a:prstGeom prst="rect">
            <a:avLst/>
          </a:prstGeom>
        </p:spPr>
      </p:pic>
    </p:spTree>
    <p:extLst>
      <p:ext uri="{BB962C8B-B14F-4D97-AF65-F5344CB8AC3E}">
        <p14:creationId xmlns:p14="http://schemas.microsoft.com/office/powerpoint/2010/main" val="3934271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893077" y="300432"/>
            <a:ext cx="10185088" cy="785419"/>
          </a:xfrm>
        </p:spPr>
        <p:txBody>
          <a:bodyPr/>
          <a:lstStyle/>
          <a:p>
            <a:r>
              <a:rPr lang="en-US" dirty="0"/>
              <a:t>Transform costs and benefits into average annual equivalent (AAEQ) terms</a:t>
            </a:r>
          </a:p>
        </p:txBody>
      </p:sp>
      <p:sp>
        <p:nvSpPr>
          <p:cNvPr id="69635" name="Slide Number Placeholder 3"/>
          <p:cNvSpPr>
            <a:spLocks noGrp="1"/>
          </p:cNvSpPr>
          <p:nvPr>
            <p:ph type="sldNum" sz="quarter" idx="12"/>
          </p:nvPr>
        </p:nvSpPr>
        <p:spPr>
          <a:noFill/>
        </p:spPr>
        <p:txBody>
          <a:bodyPr/>
          <a:lstStyle/>
          <a:p>
            <a:pPr fontAlgn="base">
              <a:spcAft>
                <a:spcPct val="0"/>
              </a:spcAft>
            </a:pPr>
            <a:fld id="{C2618D15-005E-4ADD-B5E1-B87276703BA1}" type="slidenum">
              <a:rPr lang="en-US">
                <a:solidFill>
                  <a:srgbClr val="000000"/>
                </a:solidFill>
                <a:latin typeface="Arial" charset="0"/>
                <a:ea typeface="ＭＳ Ｐゴシック" pitchFamily="-1" charset="-128"/>
              </a:rPr>
              <a:pPr fontAlgn="base">
                <a:spcAft>
                  <a:spcPct val="0"/>
                </a:spcAft>
              </a:pPr>
              <a:t>12</a:t>
            </a:fld>
            <a:endParaRPr lang="en-US">
              <a:solidFill>
                <a:srgbClr val="000000"/>
              </a:solidFill>
              <a:latin typeface="Arial" charset="0"/>
              <a:ea typeface="ＭＳ Ｐゴシック" pitchFamily="-1" charset="-128"/>
            </a:endParaRPr>
          </a:p>
        </p:txBody>
      </p:sp>
      <p:sp>
        <p:nvSpPr>
          <p:cNvPr id="69636" name="TextBox 8"/>
          <p:cNvSpPr txBox="1">
            <a:spLocks noChangeArrowheads="1"/>
          </p:cNvSpPr>
          <p:nvPr/>
        </p:nvSpPr>
        <p:spPr bwMode="auto">
          <a:xfrm>
            <a:off x="5334000" y="5029201"/>
            <a:ext cx="2438400" cy="1015663"/>
          </a:xfrm>
          <a:prstGeom prst="rect">
            <a:avLst/>
          </a:prstGeom>
          <a:noFill/>
          <a:ln w="9525">
            <a:noFill/>
            <a:miter lim="800000"/>
            <a:headEnd/>
            <a:tailEnd/>
          </a:ln>
        </p:spPr>
        <p:txBody>
          <a:bodyPr>
            <a:spAutoFit/>
          </a:bodyPr>
          <a:lstStyle/>
          <a:p>
            <a:pPr algn="ctr" fontAlgn="base">
              <a:spcBef>
                <a:spcPct val="20000"/>
              </a:spcBef>
              <a:spcAft>
                <a:spcPct val="0"/>
              </a:spcAft>
            </a:pPr>
            <a:r>
              <a:rPr lang="en-US" sz="2000" dirty="0">
                <a:solidFill>
                  <a:srgbClr val="000000"/>
                </a:solidFill>
                <a:latin typeface="Arial" charset="0"/>
                <a:ea typeface="ＭＳ Ｐゴシック" pitchFamily="-1" charset="-128"/>
              </a:rPr>
              <a:t>Costs and Benefits Discounted Back to Base Year</a:t>
            </a:r>
          </a:p>
        </p:txBody>
      </p:sp>
      <p:sp>
        <p:nvSpPr>
          <p:cNvPr id="69637" name="TextBox 9"/>
          <p:cNvSpPr txBox="1">
            <a:spLocks noChangeArrowheads="1"/>
          </p:cNvSpPr>
          <p:nvPr/>
        </p:nvSpPr>
        <p:spPr bwMode="auto">
          <a:xfrm>
            <a:off x="1524000" y="4343400"/>
            <a:ext cx="1752600" cy="1200150"/>
          </a:xfrm>
          <a:prstGeom prst="rect">
            <a:avLst/>
          </a:prstGeom>
          <a:noFill/>
          <a:ln w="9525">
            <a:noFill/>
            <a:miter lim="800000"/>
            <a:headEnd/>
            <a:tailEnd/>
          </a:ln>
        </p:spPr>
        <p:txBody>
          <a:bodyPr>
            <a:spAutoFit/>
          </a:bodyPr>
          <a:lstStyle/>
          <a:p>
            <a:pPr fontAlgn="base">
              <a:spcBef>
                <a:spcPct val="20000"/>
              </a:spcBef>
              <a:spcAft>
                <a:spcPct val="0"/>
              </a:spcAft>
            </a:pPr>
            <a:r>
              <a:rPr lang="en-US">
                <a:solidFill>
                  <a:srgbClr val="000000"/>
                </a:solidFill>
                <a:latin typeface="Arial" charset="0"/>
                <a:ea typeface="ＭＳ Ｐゴシック" pitchFamily="-1" charset="-128"/>
              </a:rPr>
              <a:t>Costs Compounded Forward to Base Year</a:t>
            </a:r>
          </a:p>
        </p:txBody>
      </p:sp>
      <p:cxnSp>
        <p:nvCxnSpPr>
          <p:cNvPr id="12" name="Straight Connector 11"/>
          <p:cNvCxnSpPr>
            <a:cxnSpLocks noChangeShapeType="1"/>
          </p:cNvCxnSpPr>
          <p:nvPr/>
        </p:nvCxnSpPr>
        <p:spPr bwMode="auto">
          <a:xfrm rot="5400000">
            <a:off x="10248900" y="3162300"/>
            <a:ext cx="53340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cxnSp>
        <p:nvCxnSpPr>
          <p:cNvPr id="16" name="Straight Connector 15"/>
          <p:cNvCxnSpPr>
            <a:cxnSpLocks noChangeShapeType="1"/>
          </p:cNvCxnSpPr>
          <p:nvPr/>
        </p:nvCxnSpPr>
        <p:spPr bwMode="auto">
          <a:xfrm rot="5400000">
            <a:off x="1371600" y="3124200"/>
            <a:ext cx="60960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sp>
        <p:nvSpPr>
          <p:cNvPr id="69640" name="TextBox 16"/>
          <p:cNvSpPr txBox="1">
            <a:spLocks noChangeArrowheads="1"/>
          </p:cNvSpPr>
          <p:nvPr/>
        </p:nvSpPr>
        <p:spPr bwMode="auto">
          <a:xfrm>
            <a:off x="1524000" y="1905001"/>
            <a:ext cx="1752600" cy="708025"/>
          </a:xfrm>
          <a:prstGeom prst="rect">
            <a:avLst/>
          </a:prstGeom>
          <a:noFill/>
          <a:ln w="9525">
            <a:noFill/>
            <a:miter lim="800000"/>
            <a:headEnd/>
            <a:tailEnd/>
          </a:ln>
        </p:spPr>
        <p:txBody>
          <a:bodyPr>
            <a:spAutoFit/>
          </a:bodyPr>
          <a:lstStyle/>
          <a:p>
            <a:pPr algn="ctr" fontAlgn="base">
              <a:spcBef>
                <a:spcPct val="20000"/>
              </a:spcBef>
              <a:spcAft>
                <a:spcPct val="0"/>
              </a:spcAft>
            </a:pPr>
            <a:r>
              <a:rPr lang="en-US" sz="2000">
                <a:solidFill>
                  <a:srgbClr val="000000"/>
                </a:solidFill>
                <a:latin typeface="Arial" charset="0"/>
                <a:ea typeface="ＭＳ Ｐゴシック" pitchFamily="-1" charset="-128"/>
              </a:rPr>
              <a:t>Construction Period</a:t>
            </a:r>
          </a:p>
        </p:txBody>
      </p:sp>
      <p:cxnSp>
        <p:nvCxnSpPr>
          <p:cNvPr id="19" name="Straight Arrow Connector 18"/>
          <p:cNvCxnSpPr/>
          <p:nvPr/>
        </p:nvCxnSpPr>
        <p:spPr bwMode="auto">
          <a:xfrm>
            <a:off x="1676400" y="2743200"/>
            <a:ext cx="1295400"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69642" name="TextBox 22"/>
          <p:cNvSpPr txBox="1">
            <a:spLocks noChangeArrowheads="1"/>
          </p:cNvSpPr>
          <p:nvPr/>
        </p:nvSpPr>
        <p:spPr bwMode="auto">
          <a:xfrm>
            <a:off x="1524000" y="3429000"/>
            <a:ext cx="685800" cy="338138"/>
          </a:xfrm>
          <a:prstGeom prst="rect">
            <a:avLst/>
          </a:prstGeom>
          <a:noFill/>
          <a:ln w="9525">
            <a:noFill/>
            <a:miter lim="800000"/>
            <a:headEnd/>
            <a:tailEnd/>
          </a:ln>
        </p:spPr>
        <p:txBody>
          <a:bodyPr>
            <a:spAutoFit/>
          </a:bodyPr>
          <a:lstStyle/>
          <a:p>
            <a:pPr fontAlgn="base">
              <a:spcBef>
                <a:spcPct val="20000"/>
              </a:spcBef>
              <a:spcAft>
                <a:spcPct val="0"/>
              </a:spcAft>
            </a:pPr>
            <a:r>
              <a:rPr lang="en-US" sz="1600">
                <a:solidFill>
                  <a:srgbClr val="000000"/>
                </a:solidFill>
                <a:latin typeface="Arial" charset="0"/>
                <a:ea typeface="ＭＳ Ｐゴシック" pitchFamily="-1" charset="-128"/>
              </a:rPr>
              <a:t>2020 </a:t>
            </a:r>
          </a:p>
        </p:txBody>
      </p:sp>
      <p:sp>
        <p:nvSpPr>
          <p:cNvPr id="69643" name="TextBox 23"/>
          <p:cNvSpPr txBox="1">
            <a:spLocks noChangeArrowheads="1"/>
          </p:cNvSpPr>
          <p:nvPr/>
        </p:nvSpPr>
        <p:spPr bwMode="auto">
          <a:xfrm>
            <a:off x="2438400" y="3352801"/>
            <a:ext cx="1295400" cy="633413"/>
          </a:xfrm>
          <a:prstGeom prst="rect">
            <a:avLst/>
          </a:prstGeom>
          <a:noFill/>
          <a:ln w="9525">
            <a:noFill/>
            <a:miter lim="800000"/>
            <a:headEnd/>
            <a:tailEnd/>
          </a:ln>
        </p:spPr>
        <p:txBody>
          <a:bodyPr>
            <a:spAutoFit/>
          </a:bodyPr>
          <a:lstStyle/>
          <a:p>
            <a:pPr algn="ctr" fontAlgn="base">
              <a:spcBef>
                <a:spcPct val="20000"/>
              </a:spcBef>
              <a:spcAft>
                <a:spcPct val="0"/>
              </a:spcAft>
            </a:pPr>
            <a:r>
              <a:rPr lang="en-US" sz="1600">
                <a:solidFill>
                  <a:srgbClr val="000000"/>
                </a:solidFill>
                <a:latin typeface="Arial" charset="0"/>
                <a:ea typeface="ＭＳ Ｐゴシック" pitchFamily="-1" charset="-128"/>
              </a:rPr>
              <a:t>2025 </a:t>
            </a:r>
          </a:p>
          <a:p>
            <a:pPr algn="ctr" fontAlgn="base">
              <a:spcBef>
                <a:spcPct val="20000"/>
              </a:spcBef>
              <a:spcAft>
                <a:spcPct val="0"/>
              </a:spcAft>
            </a:pPr>
            <a:r>
              <a:rPr lang="en-US" sz="1600">
                <a:solidFill>
                  <a:srgbClr val="000000"/>
                </a:solidFill>
                <a:latin typeface="Arial" charset="0"/>
                <a:ea typeface="ＭＳ Ｐゴシック" pitchFamily="-1" charset="-128"/>
              </a:rPr>
              <a:t>(Base Year) </a:t>
            </a:r>
          </a:p>
        </p:txBody>
      </p:sp>
      <p:sp>
        <p:nvSpPr>
          <p:cNvPr id="69644" name="TextBox 24"/>
          <p:cNvSpPr txBox="1">
            <a:spLocks noChangeArrowheads="1"/>
          </p:cNvSpPr>
          <p:nvPr/>
        </p:nvSpPr>
        <p:spPr bwMode="auto">
          <a:xfrm>
            <a:off x="9982200" y="3429000"/>
            <a:ext cx="685800" cy="338138"/>
          </a:xfrm>
          <a:prstGeom prst="rect">
            <a:avLst/>
          </a:prstGeom>
          <a:noFill/>
          <a:ln w="9525">
            <a:noFill/>
            <a:miter lim="800000"/>
            <a:headEnd/>
            <a:tailEnd/>
          </a:ln>
        </p:spPr>
        <p:txBody>
          <a:bodyPr>
            <a:spAutoFit/>
          </a:bodyPr>
          <a:lstStyle/>
          <a:p>
            <a:pPr fontAlgn="base">
              <a:spcBef>
                <a:spcPct val="20000"/>
              </a:spcBef>
              <a:spcAft>
                <a:spcPct val="0"/>
              </a:spcAft>
            </a:pPr>
            <a:r>
              <a:rPr lang="en-US" sz="1600">
                <a:solidFill>
                  <a:srgbClr val="000000"/>
                </a:solidFill>
                <a:latin typeface="Arial" charset="0"/>
                <a:ea typeface="ＭＳ Ｐゴシック" pitchFamily="-1" charset="-128"/>
              </a:rPr>
              <a:t>2075</a:t>
            </a:r>
          </a:p>
        </p:txBody>
      </p:sp>
      <p:sp>
        <p:nvSpPr>
          <p:cNvPr id="69645" name="TextBox 25"/>
          <p:cNvSpPr txBox="1">
            <a:spLocks noChangeArrowheads="1"/>
          </p:cNvSpPr>
          <p:nvPr/>
        </p:nvSpPr>
        <p:spPr bwMode="auto">
          <a:xfrm>
            <a:off x="1524000" y="1371601"/>
            <a:ext cx="9144000" cy="523875"/>
          </a:xfrm>
          <a:prstGeom prst="rect">
            <a:avLst/>
          </a:prstGeom>
          <a:noFill/>
          <a:ln w="9525">
            <a:noFill/>
            <a:miter lim="800000"/>
            <a:headEnd/>
            <a:tailEnd/>
          </a:ln>
        </p:spPr>
        <p:txBody>
          <a:bodyPr>
            <a:spAutoFit/>
          </a:bodyPr>
          <a:lstStyle/>
          <a:p>
            <a:pPr algn="ctr" fontAlgn="base">
              <a:spcBef>
                <a:spcPct val="20000"/>
              </a:spcBef>
              <a:spcAft>
                <a:spcPct val="0"/>
              </a:spcAft>
            </a:pPr>
            <a:r>
              <a:rPr lang="en-US" sz="2800">
                <a:solidFill>
                  <a:srgbClr val="000000"/>
                </a:solidFill>
                <a:latin typeface="Arial" charset="0"/>
                <a:ea typeface="ＭＳ Ｐゴシック" pitchFamily="-1" charset="-128"/>
              </a:rPr>
              <a:t>Amortize over 50-year Period of Analysis</a:t>
            </a:r>
          </a:p>
        </p:txBody>
      </p:sp>
      <p:sp>
        <p:nvSpPr>
          <p:cNvPr id="69646" name="TextBox 26"/>
          <p:cNvSpPr txBox="1">
            <a:spLocks noChangeArrowheads="1"/>
          </p:cNvSpPr>
          <p:nvPr/>
        </p:nvSpPr>
        <p:spPr bwMode="auto">
          <a:xfrm>
            <a:off x="3962400" y="2057400"/>
            <a:ext cx="4648200" cy="400050"/>
          </a:xfrm>
          <a:prstGeom prst="rect">
            <a:avLst/>
          </a:prstGeom>
          <a:noFill/>
          <a:ln w="9525">
            <a:noFill/>
            <a:miter lim="800000"/>
            <a:headEnd/>
            <a:tailEnd/>
          </a:ln>
        </p:spPr>
        <p:txBody>
          <a:bodyPr>
            <a:spAutoFit/>
          </a:bodyPr>
          <a:lstStyle/>
          <a:p>
            <a:pPr algn="ctr" fontAlgn="base">
              <a:spcBef>
                <a:spcPct val="20000"/>
              </a:spcBef>
              <a:spcAft>
                <a:spcPct val="0"/>
              </a:spcAft>
            </a:pPr>
            <a:r>
              <a:rPr lang="en-US" sz="2000">
                <a:solidFill>
                  <a:srgbClr val="000000"/>
                </a:solidFill>
                <a:latin typeface="Arial" charset="0"/>
                <a:ea typeface="ＭＳ Ｐゴシック" pitchFamily="-1" charset="-128"/>
              </a:rPr>
              <a:t>Period of Analysis</a:t>
            </a:r>
          </a:p>
        </p:txBody>
      </p:sp>
      <p:cxnSp>
        <p:nvCxnSpPr>
          <p:cNvPr id="18" name="Straight Arrow Connector 17"/>
          <p:cNvCxnSpPr/>
          <p:nvPr/>
        </p:nvCxnSpPr>
        <p:spPr bwMode="auto">
          <a:xfrm>
            <a:off x="3200400" y="2743200"/>
            <a:ext cx="7239000"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p:cNvCxnSpPr>
            <a:cxnSpLocks noChangeShapeType="1"/>
          </p:cNvCxnSpPr>
          <p:nvPr/>
        </p:nvCxnSpPr>
        <p:spPr bwMode="auto">
          <a:xfrm>
            <a:off x="1752600" y="3124200"/>
            <a:ext cx="8763000" cy="1588"/>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p:spPr>
      </p:cxnSp>
      <p:cxnSp>
        <p:nvCxnSpPr>
          <p:cNvPr id="50" name="Straight Connector 49"/>
          <p:cNvCxnSpPr>
            <a:cxnSpLocks noChangeShapeType="1"/>
          </p:cNvCxnSpPr>
          <p:nvPr/>
        </p:nvCxnSpPr>
        <p:spPr bwMode="auto">
          <a:xfrm rot="5400000">
            <a:off x="2057400" y="5029200"/>
            <a:ext cx="198120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cxnSp>
        <p:nvCxnSpPr>
          <p:cNvPr id="69650" name="Straight Connector 58"/>
          <p:cNvCxnSpPr>
            <a:cxnSpLocks noChangeShapeType="1"/>
            <a:stCxn id="69643" idx="0"/>
          </p:cNvCxnSpPr>
          <p:nvPr/>
        </p:nvCxnSpPr>
        <p:spPr bwMode="auto">
          <a:xfrm rot="16200000" flipV="1">
            <a:off x="2838450" y="3105150"/>
            <a:ext cx="457200" cy="38100"/>
          </a:xfrm>
          <a:prstGeom prst="line">
            <a:avLst/>
          </a:prstGeom>
          <a:noFill/>
          <a:ln w="9525">
            <a:noFill/>
            <a:round/>
            <a:headEnd/>
            <a:tailEnd/>
          </a:ln>
        </p:spPr>
      </p:cxnSp>
      <p:cxnSp>
        <p:nvCxnSpPr>
          <p:cNvPr id="73" name="Straight Connector 72"/>
          <p:cNvCxnSpPr>
            <a:cxnSpLocks noChangeShapeType="1"/>
          </p:cNvCxnSpPr>
          <p:nvPr/>
        </p:nvCxnSpPr>
        <p:spPr bwMode="auto">
          <a:xfrm rot="5400000" flipH="1" flipV="1">
            <a:off x="2590800" y="2819400"/>
            <a:ext cx="91440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cxnSp>
        <p:nvCxnSpPr>
          <p:cNvPr id="69652" name="Straight Connector 85"/>
          <p:cNvCxnSpPr>
            <a:cxnSpLocks noChangeShapeType="1"/>
          </p:cNvCxnSpPr>
          <p:nvPr/>
        </p:nvCxnSpPr>
        <p:spPr bwMode="auto">
          <a:xfrm rot="5400000" flipH="1" flipV="1">
            <a:off x="10515600" y="3048000"/>
            <a:ext cx="0" cy="0"/>
          </a:xfrm>
          <a:prstGeom prst="line">
            <a:avLst/>
          </a:prstGeom>
          <a:noFill/>
          <a:ln w="9525">
            <a:noFill/>
            <a:round/>
            <a:headEnd/>
            <a:tailEnd/>
          </a:ln>
        </p:spPr>
      </p:cxnSp>
      <p:cxnSp>
        <p:nvCxnSpPr>
          <p:cNvPr id="88" name="Straight Connector 87"/>
          <p:cNvCxnSpPr>
            <a:cxnSpLocks noChangeShapeType="1"/>
          </p:cNvCxnSpPr>
          <p:nvPr/>
        </p:nvCxnSpPr>
        <p:spPr bwMode="auto">
          <a:xfrm rot="5400000">
            <a:off x="8877300" y="3162300"/>
            <a:ext cx="53340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cxnSp>
        <p:nvCxnSpPr>
          <p:cNvPr id="89" name="Straight Connector 88"/>
          <p:cNvCxnSpPr>
            <a:cxnSpLocks noChangeShapeType="1"/>
          </p:cNvCxnSpPr>
          <p:nvPr/>
        </p:nvCxnSpPr>
        <p:spPr bwMode="auto">
          <a:xfrm rot="5400000">
            <a:off x="7353300" y="3162300"/>
            <a:ext cx="53340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cxnSp>
        <p:nvCxnSpPr>
          <p:cNvPr id="91" name="Straight Connector 90"/>
          <p:cNvCxnSpPr>
            <a:cxnSpLocks noChangeShapeType="1"/>
          </p:cNvCxnSpPr>
          <p:nvPr/>
        </p:nvCxnSpPr>
        <p:spPr bwMode="auto">
          <a:xfrm rot="5400000">
            <a:off x="5829300" y="3162300"/>
            <a:ext cx="53340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cxnSp>
        <p:nvCxnSpPr>
          <p:cNvPr id="92" name="Straight Connector 91"/>
          <p:cNvCxnSpPr>
            <a:cxnSpLocks noChangeShapeType="1"/>
          </p:cNvCxnSpPr>
          <p:nvPr/>
        </p:nvCxnSpPr>
        <p:spPr bwMode="auto">
          <a:xfrm rot="5400000">
            <a:off x="4152900" y="3162300"/>
            <a:ext cx="53340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cxnSp>
        <p:nvCxnSpPr>
          <p:cNvPr id="94" name="Straight Arrow Connector 93"/>
          <p:cNvCxnSpPr>
            <a:cxnSpLocks noChangeShapeType="1"/>
          </p:cNvCxnSpPr>
          <p:nvPr/>
        </p:nvCxnSpPr>
        <p:spPr bwMode="auto">
          <a:xfrm>
            <a:off x="1676400" y="4267200"/>
            <a:ext cx="1371600" cy="1588"/>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p:spPr>
      </p:cxnSp>
      <p:cxnSp>
        <p:nvCxnSpPr>
          <p:cNvPr id="100" name="Straight Arrow Connector 99"/>
          <p:cNvCxnSpPr>
            <a:cxnSpLocks noChangeShapeType="1"/>
          </p:cNvCxnSpPr>
          <p:nvPr/>
        </p:nvCxnSpPr>
        <p:spPr bwMode="auto">
          <a:xfrm rot="10800000">
            <a:off x="3048000" y="4953000"/>
            <a:ext cx="7391400" cy="1588"/>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9148" y="128981"/>
            <a:ext cx="10628442" cy="785419"/>
          </a:xfrm>
        </p:spPr>
        <p:txBody>
          <a:bodyPr/>
          <a:lstStyle/>
          <a:p>
            <a:r>
              <a:rPr lang="en-US" dirty="0"/>
              <a:t>NED Net Benefits</a:t>
            </a:r>
            <a:endParaRPr lang="en-US" sz="3200" dirty="0"/>
          </a:p>
        </p:txBody>
      </p:sp>
      <p:sp>
        <p:nvSpPr>
          <p:cNvPr id="6" name="TextBox 5">
            <a:extLst>
              <a:ext uri="{FF2B5EF4-FFF2-40B4-BE49-F238E27FC236}">
                <a16:creationId xmlns:a16="http://schemas.microsoft.com/office/drawing/2014/main" id="{566F1D42-65B6-4ADF-877E-1760E5CA2C8D}"/>
              </a:ext>
            </a:extLst>
          </p:cNvPr>
          <p:cNvSpPr txBox="1"/>
          <p:nvPr/>
        </p:nvSpPr>
        <p:spPr>
          <a:xfrm>
            <a:off x="1486199" y="1540017"/>
            <a:ext cx="4103175" cy="1446550"/>
          </a:xfrm>
          <a:prstGeom prst="rect">
            <a:avLst/>
          </a:prstGeom>
          <a:noFill/>
        </p:spPr>
        <p:txBody>
          <a:bodyPr wrap="square" rtlCol="0">
            <a:spAutoFit/>
          </a:bodyPr>
          <a:lstStyle/>
          <a:p>
            <a:r>
              <a:rPr lang="en-US" sz="4400" dirty="0"/>
              <a:t>AAEQ Benefits</a:t>
            </a:r>
          </a:p>
          <a:p>
            <a:r>
              <a:rPr lang="en-US" sz="4400" dirty="0"/>
              <a:t>-- AAEQ Costs</a:t>
            </a:r>
          </a:p>
        </p:txBody>
      </p:sp>
      <p:cxnSp>
        <p:nvCxnSpPr>
          <p:cNvPr id="18" name="Straight Connector 17">
            <a:extLst>
              <a:ext uri="{FF2B5EF4-FFF2-40B4-BE49-F238E27FC236}">
                <a16:creationId xmlns:a16="http://schemas.microsoft.com/office/drawing/2014/main" id="{8E5D28EE-AE50-4B19-B16C-2870E736A22A}"/>
              </a:ext>
            </a:extLst>
          </p:cNvPr>
          <p:cNvCxnSpPr>
            <a:cxnSpLocks/>
          </p:cNvCxnSpPr>
          <p:nvPr/>
        </p:nvCxnSpPr>
        <p:spPr>
          <a:xfrm>
            <a:off x="266699" y="3170860"/>
            <a:ext cx="5059064" cy="0"/>
          </a:xfrm>
          <a:prstGeom prst="line">
            <a:avLst/>
          </a:prstGeom>
        </p:spPr>
        <p:style>
          <a:lnRef idx="3">
            <a:schemeClr val="dk1"/>
          </a:lnRef>
          <a:fillRef idx="0">
            <a:schemeClr val="dk1"/>
          </a:fillRef>
          <a:effectRef idx="2">
            <a:schemeClr val="dk1"/>
          </a:effectRef>
          <a:fontRef idx="minor">
            <a:schemeClr val="tx1"/>
          </a:fontRef>
        </p:style>
      </p:cxnSp>
      <p:sp>
        <p:nvSpPr>
          <p:cNvPr id="19" name="TextBox 18">
            <a:extLst>
              <a:ext uri="{FF2B5EF4-FFF2-40B4-BE49-F238E27FC236}">
                <a16:creationId xmlns:a16="http://schemas.microsoft.com/office/drawing/2014/main" id="{5372E6BE-E2F2-4D10-AD9D-67154EB79ED4}"/>
              </a:ext>
            </a:extLst>
          </p:cNvPr>
          <p:cNvSpPr txBox="1"/>
          <p:nvPr/>
        </p:nvSpPr>
        <p:spPr>
          <a:xfrm>
            <a:off x="-1075037" y="3222849"/>
            <a:ext cx="6400800" cy="769441"/>
          </a:xfrm>
          <a:prstGeom prst="rect">
            <a:avLst/>
          </a:prstGeom>
          <a:noFill/>
        </p:spPr>
        <p:txBody>
          <a:bodyPr wrap="square" rtlCol="0">
            <a:spAutoFit/>
          </a:bodyPr>
          <a:lstStyle/>
          <a:p>
            <a:pPr algn="r"/>
            <a:r>
              <a:rPr lang="en-US" sz="4400" dirty="0"/>
              <a:t>AAEQ Net Benefits</a:t>
            </a:r>
          </a:p>
        </p:txBody>
      </p:sp>
      <p:sp>
        <p:nvSpPr>
          <p:cNvPr id="23" name="TextBox 22">
            <a:extLst>
              <a:ext uri="{FF2B5EF4-FFF2-40B4-BE49-F238E27FC236}">
                <a16:creationId xmlns:a16="http://schemas.microsoft.com/office/drawing/2014/main" id="{D5035D58-4038-48C2-8A38-C338D7CB0645}"/>
              </a:ext>
            </a:extLst>
          </p:cNvPr>
          <p:cNvSpPr txBox="1"/>
          <p:nvPr/>
        </p:nvSpPr>
        <p:spPr>
          <a:xfrm>
            <a:off x="7374194" y="1540017"/>
            <a:ext cx="4295898" cy="1446550"/>
          </a:xfrm>
          <a:prstGeom prst="rect">
            <a:avLst/>
          </a:prstGeom>
          <a:noFill/>
        </p:spPr>
        <p:txBody>
          <a:bodyPr wrap="square" rtlCol="0">
            <a:spAutoFit/>
          </a:bodyPr>
          <a:lstStyle/>
          <a:p>
            <a:r>
              <a:rPr lang="en-US" sz="4400" dirty="0"/>
              <a:t>AAEQ Benefits</a:t>
            </a:r>
          </a:p>
          <a:p>
            <a:r>
              <a:rPr lang="en-US" sz="4400" dirty="0"/>
              <a:t>÷ AAEQ Costs</a:t>
            </a:r>
          </a:p>
        </p:txBody>
      </p:sp>
      <p:cxnSp>
        <p:nvCxnSpPr>
          <p:cNvPr id="24" name="Straight Connector 23">
            <a:extLst>
              <a:ext uri="{FF2B5EF4-FFF2-40B4-BE49-F238E27FC236}">
                <a16:creationId xmlns:a16="http://schemas.microsoft.com/office/drawing/2014/main" id="{9630BAAA-BB3E-4678-ACCF-0AF176211B27}"/>
              </a:ext>
            </a:extLst>
          </p:cNvPr>
          <p:cNvCxnSpPr>
            <a:cxnSpLocks/>
          </p:cNvCxnSpPr>
          <p:nvPr/>
        </p:nvCxnSpPr>
        <p:spPr>
          <a:xfrm>
            <a:off x="5912144" y="3170860"/>
            <a:ext cx="5521973" cy="0"/>
          </a:xfrm>
          <a:prstGeom prst="line">
            <a:avLst/>
          </a:prstGeom>
        </p:spPr>
        <p:style>
          <a:lnRef idx="3">
            <a:schemeClr val="dk1"/>
          </a:lnRef>
          <a:fillRef idx="0">
            <a:schemeClr val="dk1"/>
          </a:fillRef>
          <a:effectRef idx="2">
            <a:schemeClr val="dk1"/>
          </a:effectRef>
          <a:fontRef idx="minor">
            <a:schemeClr val="tx1"/>
          </a:fontRef>
        </p:style>
      </p:cxnSp>
      <p:sp>
        <p:nvSpPr>
          <p:cNvPr id="25" name="TextBox 24">
            <a:extLst>
              <a:ext uri="{FF2B5EF4-FFF2-40B4-BE49-F238E27FC236}">
                <a16:creationId xmlns:a16="http://schemas.microsoft.com/office/drawing/2014/main" id="{EEF857B6-9E37-40F0-BAB3-1B487A23EACB}"/>
              </a:ext>
            </a:extLst>
          </p:cNvPr>
          <p:cNvSpPr txBox="1"/>
          <p:nvPr/>
        </p:nvSpPr>
        <p:spPr>
          <a:xfrm>
            <a:off x="5156790" y="3163503"/>
            <a:ext cx="6400800" cy="769441"/>
          </a:xfrm>
          <a:prstGeom prst="rect">
            <a:avLst/>
          </a:prstGeom>
          <a:noFill/>
        </p:spPr>
        <p:txBody>
          <a:bodyPr wrap="square" rtlCol="0">
            <a:spAutoFit/>
          </a:bodyPr>
          <a:lstStyle/>
          <a:p>
            <a:pPr algn="r"/>
            <a:r>
              <a:rPr lang="en-US" sz="4400" dirty="0"/>
              <a:t>Benefit-to-Cost Ratio</a:t>
            </a:r>
          </a:p>
        </p:txBody>
      </p:sp>
      <p:sp>
        <p:nvSpPr>
          <p:cNvPr id="26" name="TextBox 25">
            <a:extLst>
              <a:ext uri="{FF2B5EF4-FFF2-40B4-BE49-F238E27FC236}">
                <a16:creationId xmlns:a16="http://schemas.microsoft.com/office/drawing/2014/main" id="{AA814AC3-C389-40CC-81D4-54AD03CBF4F3}"/>
              </a:ext>
            </a:extLst>
          </p:cNvPr>
          <p:cNvSpPr txBox="1"/>
          <p:nvPr/>
        </p:nvSpPr>
        <p:spPr>
          <a:xfrm>
            <a:off x="605481" y="4176584"/>
            <a:ext cx="10828636" cy="1569660"/>
          </a:xfrm>
          <a:prstGeom prst="rect">
            <a:avLst/>
          </a:prstGeom>
          <a:noFill/>
        </p:spPr>
        <p:txBody>
          <a:bodyPr wrap="square" rtlCol="0">
            <a:spAutoFit/>
          </a:bodyPr>
          <a:lstStyle/>
          <a:p>
            <a:pPr marL="285750" indent="-285750">
              <a:buFont typeface="Arial" panose="020B0604020202020204" pitchFamily="34" charset="0"/>
              <a:buChar char="•"/>
            </a:pPr>
            <a:r>
              <a:rPr lang="en-US" sz="3200" dirty="0"/>
              <a:t>The plan with the highest net benefits is the NED plan </a:t>
            </a:r>
          </a:p>
          <a:p>
            <a:pPr marL="285750" indent="-285750">
              <a:buFont typeface="Arial" panose="020B0604020202020204" pitchFamily="34" charset="0"/>
              <a:buChar char="•"/>
            </a:pPr>
            <a:r>
              <a:rPr lang="en-US" sz="3200" dirty="0"/>
              <a:t>The NED plan should have a BCR above 1 to be considered economically justified </a:t>
            </a:r>
          </a:p>
        </p:txBody>
      </p:sp>
    </p:spTree>
    <p:extLst>
      <p:ext uri="{BB962C8B-B14F-4D97-AF65-F5344CB8AC3E}">
        <p14:creationId xmlns:p14="http://schemas.microsoft.com/office/powerpoint/2010/main" val="1915680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2B842-57BE-4300-9B4B-38B3E7F0C8EE}"/>
              </a:ext>
            </a:extLst>
          </p:cNvPr>
          <p:cNvSpPr>
            <a:spLocks noGrp="1"/>
          </p:cNvSpPr>
          <p:nvPr>
            <p:ph type="title"/>
          </p:nvPr>
        </p:nvSpPr>
        <p:spPr/>
        <p:txBody>
          <a:bodyPr/>
          <a:lstStyle/>
          <a:p>
            <a:r>
              <a:rPr lang="en-US" dirty="0"/>
              <a:t>In practice: identify </a:t>
            </a:r>
            <a:r>
              <a:rPr lang="en-US" dirty="0" err="1"/>
              <a:t>ned</a:t>
            </a:r>
            <a:r>
              <a:rPr lang="en-US" dirty="0"/>
              <a:t> plan</a:t>
            </a:r>
          </a:p>
        </p:txBody>
      </p:sp>
      <p:pic>
        <p:nvPicPr>
          <p:cNvPr id="5" name="Content Placeholder 4">
            <a:extLst>
              <a:ext uri="{FF2B5EF4-FFF2-40B4-BE49-F238E27FC236}">
                <a16:creationId xmlns:a16="http://schemas.microsoft.com/office/drawing/2014/main" id="{EAB9BDA0-DBF1-4F22-9B3C-493257C534FE}"/>
              </a:ext>
            </a:extLst>
          </p:cNvPr>
          <p:cNvPicPr>
            <a:picLocks noGrp="1" noChangeAspect="1"/>
          </p:cNvPicPr>
          <p:nvPr>
            <p:ph sz="quarter" idx="10"/>
          </p:nvPr>
        </p:nvPicPr>
        <p:blipFill>
          <a:blip r:embed="rId3"/>
          <a:stretch>
            <a:fillRect/>
          </a:stretch>
        </p:blipFill>
        <p:spPr>
          <a:xfrm>
            <a:off x="1467428" y="1500459"/>
            <a:ext cx="9257143" cy="4352381"/>
          </a:xfrm>
          <a:prstGeom prst="rect">
            <a:avLst/>
          </a:prstGeom>
        </p:spPr>
      </p:pic>
      <p:sp>
        <p:nvSpPr>
          <p:cNvPr id="6" name="Arrow: Right 5">
            <a:extLst>
              <a:ext uri="{FF2B5EF4-FFF2-40B4-BE49-F238E27FC236}">
                <a16:creationId xmlns:a16="http://schemas.microsoft.com/office/drawing/2014/main" id="{4EA689BB-38D6-4340-B959-810C14A3B73D}"/>
              </a:ext>
            </a:extLst>
          </p:cNvPr>
          <p:cNvSpPr/>
          <p:nvPr/>
        </p:nvSpPr>
        <p:spPr>
          <a:xfrm>
            <a:off x="276225" y="3771900"/>
            <a:ext cx="1689100" cy="317500"/>
          </a:xfrm>
          <a:prstGeom prst="rightArrow">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6445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2B842-57BE-4300-9B4B-38B3E7F0C8EE}"/>
              </a:ext>
            </a:extLst>
          </p:cNvPr>
          <p:cNvSpPr>
            <a:spLocks noGrp="1"/>
          </p:cNvSpPr>
          <p:nvPr>
            <p:ph type="title"/>
          </p:nvPr>
        </p:nvSpPr>
        <p:spPr/>
        <p:txBody>
          <a:bodyPr/>
          <a:lstStyle/>
          <a:p>
            <a:r>
              <a:rPr lang="en-US" dirty="0"/>
              <a:t>Final note: optimization</a:t>
            </a:r>
          </a:p>
        </p:txBody>
      </p:sp>
      <p:pic>
        <p:nvPicPr>
          <p:cNvPr id="7" name="Content Placeholder 5" descr="A picture containing text&#10;&#10;Description automatically generated">
            <a:extLst>
              <a:ext uri="{FF2B5EF4-FFF2-40B4-BE49-F238E27FC236}">
                <a16:creationId xmlns:a16="http://schemas.microsoft.com/office/drawing/2014/main" id="{ED373AB3-A080-446A-BAA6-98E0856D891E}"/>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l="14152" t="3605" r="30052" b="644"/>
          <a:stretch/>
        </p:blipFill>
        <p:spPr>
          <a:xfrm>
            <a:off x="3711401" y="1028700"/>
            <a:ext cx="4769198" cy="5295900"/>
          </a:xfrm>
        </p:spPr>
      </p:pic>
    </p:spTree>
    <p:extLst>
      <p:ext uri="{BB962C8B-B14F-4D97-AF65-F5344CB8AC3E}">
        <p14:creationId xmlns:p14="http://schemas.microsoft.com/office/powerpoint/2010/main" val="154526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664685-7FDF-A540-AAFA-F617967C7E6A}"/>
              </a:ext>
            </a:extLst>
          </p:cNvPr>
          <p:cNvSpPr>
            <a:spLocks noGrp="1"/>
          </p:cNvSpPr>
          <p:nvPr>
            <p:ph type="title"/>
          </p:nvPr>
        </p:nvSpPr>
        <p:spPr/>
        <p:txBody>
          <a:bodyPr/>
          <a:lstStyle/>
          <a:p>
            <a:r>
              <a:rPr lang="en-US" dirty="0"/>
              <a:t>Outline</a:t>
            </a:r>
          </a:p>
        </p:txBody>
      </p:sp>
      <p:sp>
        <p:nvSpPr>
          <p:cNvPr id="7" name="Content Placeholder 6">
            <a:extLst>
              <a:ext uri="{FF2B5EF4-FFF2-40B4-BE49-F238E27FC236}">
                <a16:creationId xmlns:a16="http://schemas.microsoft.com/office/drawing/2014/main" id="{BD9B23C0-BDED-ADAB-EB62-01802C3F3B39}"/>
              </a:ext>
            </a:extLst>
          </p:cNvPr>
          <p:cNvSpPr>
            <a:spLocks noGrp="1"/>
          </p:cNvSpPr>
          <p:nvPr>
            <p:ph sz="quarter" idx="10"/>
          </p:nvPr>
        </p:nvSpPr>
        <p:spPr/>
        <p:txBody>
          <a:bodyPr/>
          <a:lstStyle/>
          <a:p>
            <a:pPr marL="457200" indent="-457200">
              <a:buFont typeface="+mj-lt"/>
              <a:buAutoNum type="arabicPeriod"/>
            </a:pPr>
            <a:r>
              <a:rPr lang="en-US" dirty="0"/>
              <a:t>Introduction to Economics</a:t>
            </a:r>
          </a:p>
          <a:p>
            <a:pPr marL="457200" indent="-457200">
              <a:buFont typeface="+mj-lt"/>
              <a:buAutoNum type="arabicPeriod"/>
            </a:pPr>
            <a:r>
              <a:rPr lang="en-US" dirty="0"/>
              <a:t>Public Economics Perspective </a:t>
            </a:r>
          </a:p>
          <a:p>
            <a:pPr marL="457200" indent="-457200">
              <a:buFont typeface="+mj-lt"/>
              <a:buAutoNum type="arabicPeriod"/>
            </a:pPr>
            <a:r>
              <a:rPr lang="en-US" dirty="0"/>
              <a:t>Flood Control Act of 1936</a:t>
            </a:r>
          </a:p>
          <a:p>
            <a:pPr marL="457200" indent="-457200">
              <a:buFont typeface="+mj-lt"/>
              <a:buAutoNum type="arabicPeriod"/>
            </a:pPr>
            <a:r>
              <a:rPr lang="en-US" dirty="0"/>
              <a:t>1983 Principles and Guidelines </a:t>
            </a:r>
          </a:p>
          <a:p>
            <a:pPr marL="457200" indent="-457200">
              <a:buFont typeface="+mj-lt"/>
              <a:buAutoNum type="arabicPeriod"/>
            </a:pPr>
            <a:r>
              <a:rPr lang="en-US" dirty="0"/>
              <a:t>Role of Economics Summary</a:t>
            </a:r>
          </a:p>
          <a:p>
            <a:pPr marL="457200" indent="-457200">
              <a:buFont typeface="+mj-lt"/>
              <a:buAutoNum type="arabicPeriod"/>
            </a:pPr>
            <a:r>
              <a:rPr lang="en-US" dirty="0"/>
              <a:t>Cost-Benefit Analysis</a:t>
            </a:r>
          </a:p>
          <a:p>
            <a:pPr marL="457200" indent="-457200">
              <a:buFont typeface="+mj-lt"/>
              <a:buAutoNum type="arabicPeriod"/>
            </a:pPr>
            <a:r>
              <a:rPr lang="en-US" dirty="0"/>
              <a:t>Optimization</a:t>
            </a:r>
          </a:p>
        </p:txBody>
      </p:sp>
    </p:spTree>
    <p:extLst>
      <p:ext uri="{BB962C8B-B14F-4D97-AF65-F5344CB8AC3E}">
        <p14:creationId xmlns:p14="http://schemas.microsoft.com/office/powerpoint/2010/main" val="2770653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039975-19DE-08DE-ADC7-A2F5194BCCA0}"/>
              </a:ext>
            </a:extLst>
          </p:cNvPr>
          <p:cNvSpPr>
            <a:spLocks noGrp="1"/>
          </p:cNvSpPr>
          <p:nvPr>
            <p:ph sz="quarter" idx="10"/>
          </p:nvPr>
        </p:nvSpPr>
        <p:spPr/>
        <p:txBody>
          <a:bodyPr/>
          <a:lstStyle/>
          <a:p>
            <a:r>
              <a:rPr lang="en-US" sz="2800" b="1" dirty="0"/>
              <a:t>Economics is the science of decision-making: the study of the allocation of scarce resources. </a:t>
            </a:r>
          </a:p>
          <a:p>
            <a:pPr marL="741363" lvl="1" indent="-514350">
              <a:buFont typeface="+mj-lt"/>
              <a:buAutoNum type="arabicPeriod"/>
            </a:pPr>
            <a:r>
              <a:rPr lang="en-US" sz="2800" b="1" dirty="0"/>
              <a:t>How do people make decisions?</a:t>
            </a:r>
          </a:p>
          <a:p>
            <a:pPr marL="741363" lvl="1" indent="-514350">
              <a:buFont typeface="+mj-lt"/>
              <a:buAutoNum type="arabicPeriod"/>
            </a:pPr>
            <a:r>
              <a:rPr lang="en-US" sz="2800" b="1" dirty="0"/>
              <a:t>What are the optimal decisions?</a:t>
            </a:r>
          </a:p>
          <a:p>
            <a:pPr marL="741363" lvl="1" indent="-514350">
              <a:buFont typeface="+mj-lt"/>
              <a:buAutoNum type="arabicPeriod"/>
            </a:pPr>
            <a:r>
              <a:rPr lang="en-US" sz="2800" b="1" dirty="0"/>
              <a:t>Why do (1) and (2) not match?</a:t>
            </a:r>
          </a:p>
          <a:p>
            <a:endParaRPr lang="en-US" dirty="0"/>
          </a:p>
        </p:txBody>
      </p:sp>
      <p:sp>
        <p:nvSpPr>
          <p:cNvPr id="3" name="Title 2">
            <a:extLst>
              <a:ext uri="{FF2B5EF4-FFF2-40B4-BE49-F238E27FC236}">
                <a16:creationId xmlns:a16="http://schemas.microsoft.com/office/drawing/2014/main" id="{FF9D88BA-8367-2004-242C-75D4E81CA103}"/>
              </a:ext>
            </a:extLst>
          </p:cNvPr>
          <p:cNvSpPr>
            <a:spLocks noGrp="1"/>
          </p:cNvSpPr>
          <p:nvPr>
            <p:ph type="title"/>
          </p:nvPr>
        </p:nvSpPr>
        <p:spPr/>
        <p:txBody>
          <a:bodyPr/>
          <a:lstStyle/>
          <a:p>
            <a:r>
              <a:rPr lang="en-US" dirty="0"/>
              <a:t>Introduction to economics</a:t>
            </a:r>
          </a:p>
        </p:txBody>
      </p:sp>
    </p:spTree>
    <p:extLst>
      <p:ext uri="{BB962C8B-B14F-4D97-AF65-F5344CB8AC3E}">
        <p14:creationId xmlns:p14="http://schemas.microsoft.com/office/powerpoint/2010/main" val="135397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5025F7-A209-814C-E59D-3B3C6F91451A}"/>
              </a:ext>
            </a:extLst>
          </p:cNvPr>
          <p:cNvSpPr>
            <a:spLocks noGrp="1"/>
          </p:cNvSpPr>
          <p:nvPr>
            <p:ph sz="quarter" idx="10"/>
          </p:nvPr>
        </p:nvSpPr>
        <p:spPr>
          <a:xfrm>
            <a:off x="266699" y="2744872"/>
            <a:ext cx="11658600" cy="3590192"/>
          </a:xfrm>
        </p:spPr>
        <p:txBody>
          <a:bodyPr/>
          <a:lstStyle/>
          <a:p>
            <a:pPr marL="342900" indent="-342900">
              <a:buFont typeface="Arial" panose="020B0604020202020204" pitchFamily="34" charset="0"/>
              <a:buChar char="•"/>
            </a:pPr>
            <a:r>
              <a:rPr lang="en-US" sz="3200" dirty="0"/>
              <a:t>Perspective of consumer: unlimited wants, but not unlimited funds! </a:t>
            </a:r>
          </a:p>
          <a:p>
            <a:pPr marL="804863" lvl="2" indent="-342900"/>
            <a:r>
              <a:rPr lang="en-US" sz="2400" dirty="0"/>
              <a:t>Economics: what combination of goods and services, spending and saving (debt), work and leisure makes us the best off?</a:t>
            </a:r>
          </a:p>
          <a:p>
            <a:pPr marL="342900" indent="-342900">
              <a:buFont typeface="Arial" panose="020B0604020202020204" pitchFamily="34" charset="0"/>
              <a:buChar char="•"/>
            </a:pPr>
            <a:r>
              <a:rPr lang="en-US" sz="3200" dirty="0"/>
              <a:t>Perspective of government: unlimited interests, but not an unlimited budget! </a:t>
            </a:r>
          </a:p>
          <a:p>
            <a:pPr marL="804863" lvl="2" indent="-342900"/>
            <a:r>
              <a:rPr lang="en-US" sz="2400" dirty="0"/>
              <a:t>Economics: what combination of programs and infrastructure, spending and debt (saving) makes the country the best off?</a:t>
            </a:r>
          </a:p>
          <a:p>
            <a:endParaRPr lang="en-US" dirty="0"/>
          </a:p>
        </p:txBody>
      </p:sp>
      <p:sp>
        <p:nvSpPr>
          <p:cNvPr id="3" name="Title 2">
            <a:extLst>
              <a:ext uri="{FF2B5EF4-FFF2-40B4-BE49-F238E27FC236}">
                <a16:creationId xmlns:a16="http://schemas.microsoft.com/office/drawing/2014/main" id="{B5FF9D43-5F35-BD16-BC0D-E72289A81653}"/>
              </a:ext>
            </a:extLst>
          </p:cNvPr>
          <p:cNvSpPr>
            <a:spLocks noGrp="1"/>
          </p:cNvSpPr>
          <p:nvPr>
            <p:ph type="title"/>
          </p:nvPr>
        </p:nvSpPr>
        <p:spPr/>
        <p:txBody>
          <a:bodyPr/>
          <a:lstStyle/>
          <a:p>
            <a:r>
              <a:rPr lang="en-US" dirty="0"/>
              <a:t>Introduction to economics</a:t>
            </a:r>
          </a:p>
        </p:txBody>
      </p:sp>
      <p:sp>
        <p:nvSpPr>
          <p:cNvPr id="4" name="TextBox 3">
            <a:extLst>
              <a:ext uri="{FF2B5EF4-FFF2-40B4-BE49-F238E27FC236}">
                <a16:creationId xmlns:a16="http://schemas.microsoft.com/office/drawing/2014/main" id="{3F8E06CC-B2DB-D21F-8C56-2A87AB82DE6C}"/>
              </a:ext>
            </a:extLst>
          </p:cNvPr>
          <p:cNvSpPr txBox="1"/>
          <p:nvPr/>
        </p:nvSpPr>
        <p:spPr>
          <a:xfrm>
            <a:off x="266699" y="1137138"/>
            <a:ext cx="7165731" cy="1384995"/>
          </a:xfrm>
          <a:prstGeom prst="rect">
            <a:avLst/>
          </a:prstGeom>
          <a:noFill/>
        </p:spPr>
        <p:txBody>
          <a:bodyPr wrap="square" rtlCol="0">
            <a:spAutoFit/>
          </a:bodyPr>
          <a:lstStyle/>
          <a:p>
            <a:r>
              <a:rPr lang="en-US" sz="2800" b="1" dirty="0"/>
              <a:t>Economics helps individuals, households, organizations, and governments make better decisions. </a:t>
            </a:r>
          </a:p>
        </p:txBody>
      </p:sp>
    </p:spTree>
    <p:extLst>
      <p:ext uri="{BB962C8B-B14F-4D97-AF65-F5344CB8AC3E}">
        <p14:creationId xmlns:p14="http://schemas.microsoft.com/office/powerpoint/2010/main" val="9441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4DFB266-070C-F114-BC75-0F45C9660599}"/>
              </a:ext>
            </a:extLst>
          </p:cNvPr>
          <p:cNvSpPr>
            <a:spLocks noGrp="1"/>
          </p:cNvSpPr>
          <p:nvPr>
            <p:ph sz="quarter" idx="10"/>
          </p:nvPr>
        </p:nvSpPr>
        <p:spPr>
          <a:xfrm>
            <a:off x="266700" y="1028700"/>
            <a:ext cx="11658600" cy="548430"/>
          </a:xfrm>
        </p:spPr>
        <p:txBody>
          <a:bodyPr/>
          <a:lstStyle/>
          <a:p>
            <a:r>
              <a:rPr lang="en-US" dirty="0"/>
              <a:t>Why is the federal government in the business of flood risk management? </a:t>
            </a:r>
          </a:p>
          <a:p>
            <a:endParaRPr lang="en-US" dirty="0"/>
          </a:p>
        </p:txBody>
      </p:sp>
      <p:sp>
        <p:nvSpPr>
          <p:cNvPr id="3" name="Title 2">
            <a:extLst>
              <a:ext uri="{FF2B5EF4-FFF2-40B4-BE49-F238E27FC236}">
                <a16:creationId xmlns:a16="http://schemas.microsoft.com/office/drawing/2014/main" id="{23BC1F6B-5293-96F7-FE1D-B7D77932584E}"/>
              </a:ext>
            </a:extLst>
          </p:cNvPr>
          <p:cNvSpPr>
            <a:spLocks noGrp="1"/>
          </p:cNvSpPr>
          <p:nvPr>
            <p:ph type="title"/>
          </p:nvPr>
        </p:nvSpPr>
        <p:spPr/>
        <p:txBody>
          <a:bodyPr/>
          <a:lstStyle/>
          <a:p>
            <a:r>
              <a:rPr lang="en-US" dirty="0"/>
              <a:t>Public Economics Perspective</a:t>
            </a:r>
          </a:p>
        </p:txBody>
      </p:sp>
      <p:sp>
        <p:nvSpPr>
          <p:cNvPr id="4" name="TextBox 3">
            <a:extLst>
              <a:ext uri="{FF2B5EF4-FFF2-40B4-BE49-F238E27FC236}">
                <a16:creationId xmlns:a16="http://schemas.microsoft.com/office/drawing/2014/main" id="{9A94D8DC-CB61-3FD9-6E35-42367C07E614}"/>
              </a:ext>
            </a:extLst>
          </p:cNvPr>
          <p:cNvSpPr txBox="1"/>
          <p:nvPr/>
        </p:nvSpPr>
        <p:spPr>
          <a:xfrm>
            <a:off x="360727" y="1686187"/>
            <a:ext cx="8682605" cy="1677798"/>
          </a:xfrm>
          <a:prstGeom prst="rect">
            <a:avLst/>
          </a:prstGeom>
          <a:noFill/>
        </p:spPr>
        <p:txBody>
          <a:bodyPr wrap="square" rtlCol="0">
            <a:spAutoFit/>
          </a:bodyPr>
          <a:lstStyle/>
          <a:p>
            <a:endParaRPr lang="en-US" dirty="0"/>
          </a:p>
        </p:txBody>
      </p:sp>
      <p:sp>
        <p:nvSpPr>
          <p:cNvPr id="7" name="TextBox 6">
            <a:extLst>
              <a:ext uri="{FF2B5EF4-FFF2-40B4-BE49-F238E27FC236}">
                <a16:creationId xmlns:a16="http://schemas.microsoft.com/office/drawing/2014/main" id="{32FED93C-FCA1-69A8-EDA1-56CD8CBE2BDB}"/>
              </a:ext>
            </a:extLst>
          </p:cNvPr>
          <p:cNvSpPr txBox="1"/>
          <p:nvPr/>
        </p:nvSpPr>
        <p:spPr>
          <a:xfrm>
            <a:off x="266700" y="1729832"/>
            <a:ext cx="5906352" cy="2308324"/>
          </a:xfrm>
          <a:prstGeom prst="rect">
            <a:avLst/>
          </a:prstGeom>
          <a:noFill/>
        </p:spPr>
        <p:txBody>
          <a:bodyPr wrap="square" rtlCol="0">
            <a:spAutoFit/>
          </a:bodyPr>
          <a:lstStyle/>
          <a:p>
            <a:r>
              <a:rPr lang="en-US" sz="7200" dirty="0"/>
              <a:t>Market Failure</a:t>
            </a:r>
          </a:p>
        </p:txBody>
      </p:sp>
      <p:pic>
        <p:nvPicPr>
          <p:cNvPr id="9" name="Picture 8" descr="A picture containing person, person, necktie, wall&#10;&#10;Description automatically generated">
            <a:extLst>
              <a:ext uri="{FF2B5EF4-FFF2-40B4-BE49-F238E27FC236}">
                <a16:creationId xmlns:a16="http://schemas.microsoft.com/office/drawing/2014/main" id="{81D48C40-14D0-848B-D22F-0F7428BD55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7332" y="1724995"/>
            <a:ext cx="4572000" cy="3810000"/>
          </a:xfrm>
          <a:prstGeom prst="rect">
            <a:avLst/>
          </a:prstGeom>
        </p:spPr>
      </p:pic>
      <p:sp>
        <p:nvSpPr>
          <p:cNvPr id="10" name="TextBox 9">
            <a:extLst>
              <a:ext uri="{FF2B5EF4-FFF2-40B4-BE49-F238E27FC236}">
                <a16:creationId xmlns:a16="http://schemas.microsoft.com/office/drawing/2014/main" id="{2FCEBC42-328A-8C26-B54F-18A31F8A7F93}"/>
              </a:ext>
            </a:extLst>
          </p:cNvPr>
          <p:cNvSpPr txBox="1"/>
          <p:nvPr/>
        </p:nvSpPr>
        <p:spPr>
          <a:xfrm>
            <a:off x="360727" y="4128380"/>
            <a:ext cx="3512745" cy="1200329"/>
          </a:xfrm>
          <a:prstGeom prst="rect">
            <a:avLst/>
          </a:prstGeom>
          <a:noFill/>
        </p:spPr>
        <p:txBody>
          <a:bodyPr wrap="square" rtlCol="0">
            <a:spAutoFit/>
          </a:bodyPr>
          <a:lstStyle/>
          <a:p>
            <a:r>
              <a:rPr lang="en-US" dirty="0"/>
              <a:t>Due to:</a:t>
            </a:r>
          </a:p>
          <a:p>
            <a:pPr marL="285750" indent="-285750">
              <a:buFont typeface="Arial" panose="020B0604020202020204" pitchFamily="34" charset="0"/>
              <a:buChar char="•"/>
            </a:pPr>
            <a:r>
              <a:rPr lang="en-US" dirty="0"/>
              <a:t>Economies of Scale</a:t>
            </a:r>
          </a:p>
          <a:p>
            <a:pPr marL="285750" indent="-285750">
              <a:buFont typeface="Arial" panose="020B0604020202020204" pitchFamily="34" charset="0"/>
              <a:buChar char="•"/>
            </a:pPr>
            <a:r>
              <a:rPr lang="en-US" dirty="0"/>
              <a:t>Excludability </a:t>
            </a:r>
          </a:p>
          <a:p>
            <a:endParaRPr lang="en-US" dirty="0"/>
          </a:p>
        </p:txBody>
      </p:sp>
    </p:spTree>
    <p:extLst>
      <p:ext uri="{BB962C8B-B14F-4D97-AF65-F5344CB8AC3E}">
        <p14:creationId xmlns:p14="http://schemas.microsoft.com/office/powerpoint/2010/main" val="425010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87D394-11D2-5965-F29F-6A8B959F9822}"/>
              </a:ext>
            </a:extLst>
          </p:cNvPr>
          <p:cNvSpPr>
            <a:spLocks noGrp="1"/>
          </p:cNvSpPr>
          <p:nvPr>
            <p:ph sz="quarter" idx="10"/>
          </p:nvPr>
        </p:nvSpPr>
        <p:spPr>
          <a:xfrm>
            <a:off x="266700" y="1028700"/>
            <a:ext cx="6790592" cy="3601915"/>
          </a:xfrm>
        </p:spPr>
        <p:txBody>
          <a:bodyPr/>
          <a:lstStyle/>
          <a:p>
            <a:pPr marL="342900" indent="-342900">
              <a:buFont typeface="Arial" panose="020B0604020202020204" pitchFamily="34" charset="0"/>
              <a:buChar char="•"/>
            </a:pPr>
            <a:r>
              <a:rPr lang="en-US" sz="3200" dirty="0"/>
              <a:t>Flood control on navigable waters and their tributaries is in the interest of the general public welfare</a:t>
            </a:r>
          </a:p>
          <a:p>
            <a:pPr marL="342900" indent="-342900">
              <a:buFont typeface="Arial" panose="020B0604020202020204" pitchFamily="34" charset="0"/>
              <a:buChar char="•"/>
            </a:pPr>
            <a:r>
              <a:rPr lang="en-US" sz="3200" dirty="0"/>
              <a:t>Federal government may participate in flood control “if the benefits to whomsoever they may accrue are in excess of the estimated costs, and if the lives and social security of people are otherwise adversely affected.”</a:t>
            </a:r>
          </a:p>
        </p:txBody>
      </p:sp>
      <p:sp>
        <p:nvSpPr>
          <p:cNvPr id="3" name="Title 2">
            <a:extLst>
              <a:ext uri="{FF2B5EF4-FFF2-40B4-BE49-F238E27FC236}">
                <a16:creationId xmlns:a16="http://schemas.microsoft.com/office/drawing/2014/main" id="{7F8694CA-51CB-D8D3-716E-E47703152734}"/>
              </a:ext>
            </a:extLst>
          </p:cNvPr>
          <p:cNvSpPr>
            <a:spLocks noGrp="1"/>
          </p:cNvSpPr>
          <p:nvPr>
            <p:ph type="title"/>
          </p:nvPr>
        </p:nvSpPr>
        <p:spPr/>
        <p:txBody>
          <a:bodyPr/>
          <a:lstStyle/>
          <a:p>
            <a:r>
              <a:rPr lang="en-US" dirty="0"/>
              <a:t>Flood control act of 1936</a:t>
            </a:r>
          </a:p>
        </p:txBody>
      </p:sp>
      <p:sp>
        <p:nvSpPr>
          <p:cNvPr id="4" name="TextBox 3">
            <a:extLst>
              <a:ext uri="{FF2B5EF4-FFF2-40B4-BE49-F238E27FC236}">
                <a16:creationId xmlns:a16="http://schemas.microsoft.com/office/drawing/2014/main" id="{DB78B6A0-898C-E330-5DBD-2B1C2394C6EF}"/>
              </a:ext>
            </a:extLst>
          </p:cNvPr>
          <p:cNvSpPr txBox="1"/>
          <p:nvPr/>
        </p:nvSpPr>
        <p:spPr>
          <a:xfrm>
            <a:off x="8323385" y="6210300"/>
            <a:ext cx="3188677" cy="369332"/>
          </a:xfrm>
          <a:prstGeom prst="rect">
            <a:avLst/>
          </a:prstGeom>
          <a:noFill/>
        </p:spPr>
        <p:txBody>
          <a:bodyPr wrap="square" rtlCol="0">
            <a:spAutoFit/>
          </a:bodyPr>
          <a:lstStyle/>
          <a:p>
            <a:r>
              <a:rPr lang="en-US" dirty="0"/>
              <a:t>…thanks for the job security!!</a:t>
            </a:r>
          </a:p>
        </p:txBody>
      </p:sp>
      <p:pic>
        <p:nvPicPr>
          <p:cNvPr id="6" name="Picture 5" descr="A person in a suit&#10;&#10;Description automatically generated with low confidence">
            <a:extLst>
              <a:ext uri="{FF2B5EF4-FFF2-40B4-BE49-F238E27FC236}">
                <a16:creationId xmlns:a16="http://schemas.microsoft.com/office/drawing/2014/main" id="{CD3DEAE8-D43C-4165-4738-9E0B466CE2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4861" y="2136852"/>
            <a:ext cx="4413739" cy="2493763"/>
          </a:xfrm>
          <a:prstGeom prst="rect">
            <a:avLst/>
          </a:prstGeom>
        </p:spPr>
      </p:pic>
    </p:spTree>
    <p:extLst>
      <p:ext uri="{BB962C8B-B14F-4D97-AF65-F5344CB8AC3E}">
        <p14:creationId xmlns:p14="http://schemas.microsoft.com/office/powerpoint/2010/main" val="2097386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68A2AB-C895-D950-7B1D-9B0C0B028E74}"/>
              </a:ext>
            </a:extLst>
          </p:cNvPr>
          <p:cNvSpPr>
            <a:spLocks noGrp="1"/>
          </p:cNvSpPr>
          <p:nvPr>
            <p:ph sz="quarter" idx="10"/>
          </p:nvPr>
        </p:nvSpPr>
        <p:spPr>
          <a:xfrm>
            <a:off x="266700" y="1028700"/>
            <a:ext cx="10033000" cy="5600700"/>
          </a:xfrm>
        </p:spPr>
        <p:txBody>
          <a:bodyPr/>
          <a:lstStyle/>
          <a:p>
            <a:r>
              <a:rPr lang="en-US" b="1" dirty="0"/>
              <a:t>Federal Objective:</a:t>
            </a:r>
            <a:r>
              <a:rPr lang="en-US" dirty="0"/>
              <a:t> Contribute to national economic development consistent with protecting the Nation’s environment</a:t>
            </a:r>
          </a:p>
          <a:p>
            <a:endParaRPr lang="en-US" dirty="0"/>
          </a:p>
          <a:p>
            <a:r>
              <a:rPr lang="en-US" b="1" dirty="0"/>
              <a:t>NED Benefits: </a:t>
            </a:r>
            <a:r>
              <a:rPr lang="en-US" dirty="0"/>
              <a:t>Increases in net value of the national output of goods and services </a:t>
            </a:r>
          </a:p>
          <a:p>
            <a:endParaRPr lang="en-US" dirty="0"/>
          </a:p>
          <a:p>
            <a:r>
              <a:rPr lang="en-US" b="1" dirty="0"/>
              <a:t>NED Plan:</a:t>
            </a:r>
            <a:r>
              <a:rPr lang="en-US" dirty="0"/>
              <a:t> A plan that reasonably maximizes </a:t>
            </a:r>
            <a:r>
              <a:rPr lang="en-US" i="1" dirty="0"/>
              <a:t>net</a:t>
            </a:r>
            <a:r>
              <a:rPr lang="en-US" dirty="0"/>
              <a:t> national economic development benefits, consistent with the Federal Objective</a:t>
            </a:r>
          </a:p>
          <a:p>
            <a:endParaRPr lang="en-US" dirty="0"/>
          </a:p>
        </p:txBody>
      </p:sp>
      <p:sp>
        <p:nvSpPr>
          <p:cNvPr id="3" name="Title 2">
            <a:extLst>
              <a:ext uri="{FF2B5EF4-FFF2-40B4-BE49-F238E27FC236}">
                <a16:creationId xmlns:a16="http://schemas.microsoft.com/office/drawing/2014/main" id="{2DCD2278-B738-8DEB-A8A6-A22E2D511F60}"/>
              </a:ext>
            </a:extLst>
          </p:cNvPr>
          <p:cNvSpPr>
            <a:spLocks noGrp="1"/>
          </p:cNvSpPr>
          <p:nvPr>
            <p:ph type="title"/>
          </p:nvPr>
        </p:nvSpPr>
        <p:spPr/>
        <p:txBody>
          <a:bodyPr/>
          <a:lstStyle/>
          <a:p>
            <a:r>
              <a:rPr lang="en-US" dirty="0" err="1"/>
              <a:t>p&amp;g</a:t>
            </a:r>
            <a:r>
              <a:rPr lang="en-US" dirty="0"/>
              <a:t> 1983 + ER 100</a:t>
            </a:r>
          </a:p>
        </p:txBody>
      </p:sp>
    </p:spTree>
    <p:extLst>
      <p:ext uri="{BB962C8B-B14F-4D97-AF65-F5344CB8AC3E}">
        <p14:creationId xmlns:p14="http://schemas.microsoft.com/office/powerpoint/2010/main" val="3024881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F2C772-6C31-68D7-8F61-A672330A5C84}"/>
              </a:ext>
            </a:extLst>
          </p:cNvPr>
          <p:cNvSpPr>
            <a:spLocks noGrp="1"/>
          </p:cNvSpPr>
          <p:nvPr>
            <p:ph sz="quarter" idx="10"/>
          </p:nvPr>
        </p:nvSpPr>
        <p:spPr/>
        <p:txBody>
          <a:bodyPr/>
          <a:lstStyle/>
          <a:p>
            <a:r>
              <a:rPr lang="en-US" b="1" dirty="0"/>
              <a:t>Federal Objective: </a:t>
            </a:r>
            <a:r>
              <a:rPr lang="en-US" dirty="0"/>
              <a:t>Maximize sustainable economic development, avoid unwise use of floodplains, and protect and restore the functions of natural systems</a:t>
            </a:r>
          </a:p>
          <a:p>
            <a:endParaRPr lang="en-US" dirty="0"/>
          </a:p>
          <a:p>
            <a:r>
              <a:rPr lang="en-US" b="1" dirty="0"/>
              <a:t>NED Benefits: </a:t>
            </a:r>
            <a:r>
              <a:rPr lang="en-US" dirty="0"/>
              <a:t>Increases in net value of the national output of goods and services </a:t>
            </a:r>
          </a:p>
          <a:p>
            <a:endParaRPr lang="en-US" dirty="0"/>
          </a:p>
          <a:p>
            <a:r>
              <a:rPr lang="en-US" b="1" dirty="0"/>
              <a:t>NED Plan:</a:t>
            </a:r>
            <a:r>
              <a:rPr lang="en-US" dirty="0"/>
              <a:t> A plan that reasonably maximizes </a:t>
            </a:r>
            <a:r>
              <a:rPr lang="en-US" i="1" dirty="0"/>
              <a:t>net</a:t>
            </a:r>
            <a:r>
              <a:rPr lang="en-US" dirty="0"/>
              <a:t> national economic development benefits, consistent with the Federal Objective</a:t>
            </a:r>
          </a:p>
          <a:p>
            <a:endParaRPr lang="en-US" dirty="0"/>
          </a:p>
          <a:p>
            <a:r>
              <a:rPr lang="en-US" b="1" dirty="0"/>
              <a:t>Total Net Benefits Plan</a:t>
            </a:r>
            <a:r>
              <a:rPr lang="en-US" dirty="0"/>
              <a:t>: The plan that reasonably maximizes net benefits across all four P&amp;G accounts in comparison to costs</a:t>
            </a:r>
          </a:p>
        </p:txBody>
      </p:sp>
      <p:sp>
        <p:nvSpPr>
          <p:cNvPr id="3" name="Title 2">
            <a:extLst>
              <a:ext uri="{FF2B5EF4-FFF2-40B4-BE49-F238E27FC236}">
                <a16:creationId xmlns:a16="http://schemas.microsoft.com/office/drawing/2014/main" id="{AB88381F-8A93-9889-FC59-FAB7E82FDE69}"/>
              </a:ext>
            </a:extLst>
          </p:cNvPr>
          <p:cNvSpPr>
            <a:spLocks noGrp="1"/>
          </p:cNvSpPr>
          <p:nvPr>
            <p:ph type="title"/>
          </p:nvPr>
        </p:nvSpPr>
        <p:spPr/>
        <p:txBody>
          <a:bodyPr/>
          <a:lstStyle/>
          <a:p>
            <a:r>
              <a:rPr lang="en-US" dirty="0"/>
              <a:t>WRDA 2007 + ER 103 </a:t>
            </a:r>
          </a:p>
        </p:txBody>
      </p:sp>
    </p:spTree>
    <p:extLst>
      <p:ext uri="{BB962C8B-B14F-4D97-AF65-F5344CB8AC3E}">
        <p14:creationId xmlns:p14="http://schemas.microsoft.com/office/powerpoint/2010/main" val="898213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D6B5CA-FB1A-A39B-A97A-82F08B0E180C}"/>
              </a:ext>
            </a:extLst>
          </p:cNvPr>
          <p:cNvSpPr>
            <a:spLocks noGrp="1"/>
          </p:cNvSpPr>
          <p:nvPr>
            <p:ph sz="quarter" idx="10"/>
          </p:nvPr>
        </p:nvSpPr>
        <p:spPr/>
        <p:txBody>
          <a:bodyPr/>
          <a:lstStyle/>
          <a:p>
            <a:pPr marL="342900" indent="-342900">
              <a:buFont typeface="Arial" panose="020B0604020202020204" pitchFamily="34" charset="0"/>
              <a:buChar char="•"/>
            </a:pPr>
            <a:r>
              <a:rPr lang="en-US" sz="2400" dirty="0"/>
              <a:t>The role of economics in FRM involves:</a:t>
            </a:r>
          </a:p>
          <a:p>
            <a:pPr marL="684213" lvl="1" indent="-457200">
              <a:buFont typeface="+mj-lt"/>
              <a:buAutoNum type="arabicPeriod"/>
            </a:pPr>
            <a:r>
              <a:rPr lang="en-US" dirty="0"/>
              <a:t>Assess (potential reductions in) flood risk </a:t>
            </a:r>
          </a:p>
          <a:p>
            <a:pPr marL="684213" lvl="1" indent="-457200">
              <a:buFont typeface="+mj-lt"/>
              <a:buAutoNum type="arabicPeriod"/>
            </a:pPr>
            <a:r>
              <a:rPr lang="en-US" dirty="0"/>
              <a:t>Weigh the trade-offs: reduction in flood risk against the cost of reducing flood risk </a:t>
            </a:r>
          </a:p>
          <a:p>
            <a:pPr marL="684213" lvl="1" indent="-457200">
              <a:buFont typeface="+mj-lt"/>
              <a:buAutoNum type="arabicPeriod"/>
            </a:pPr>
            <a:r>
              <a:rPr lang="en-US" dirty="0"/>
              <a:t>Maximize increases in net national economic value while protecting the nation’s environment</a:t>
            </a:r>
          </a:p>
          <a:p>
            <a:pPr marL="457200" indent="-457200">
              <a:buFont typeface="+mj-lt"/>
              <a:buAutoNum type="arabicPeriod"/>
            </a:pPr>
            <a:endParaRPr lang="en-US" dirty="0"/>
          </a:p>
          <a:p>
            <a:pPr marL="457200" indent="-457200">
              <a:buFont typeface="Arial" panose="020B0604020202020204" pitchFamily="34" charset="0"/>
              <a:buChar char="•"/>
            </a:pPr>
            <a:r>
              <a:rPr lang="en-US" sz="2400" dirty="0"/>
              <a:t>National economic value is measured in terms of national economic development (NED) benefits: </a:t>
            </a:r>
          </a:p>
          <a:p>
            <a:pPr marL="684213" lvl="1" indent="-457200">
              <a:buFont typeface="+mj-lt"/>
              <a:buAutoNum type="arabicPeriod"/>
            </a:pPr>
            <a:r>
              <a:rPr lang="en-US" b="1" dirty="0"/>
              <a:t>Flood risk reduction</a:t>
            </a:r>
          </a:p>
          <a:p>
            <a:pPr marL="684213" lvl="1" indent="-457200">
              <a:buFont typeface="+mj-lt"/>
              <a:buAutoNum type="arabicPeriod"/>
            </a:pPr>
            <a:r>
              <a:rPr lang="en-US" dirty="0"/>
              <a:t>Emergency and clean-up cost savings</a:t>
            </a:r>
          </a:p>
          <a:p>
            <a:pPr marL="684213" lvl="1" indent="-457200">
              <a:buFont typeface="+mj-lt"/>
              <a:buAutoNum type="arabicPeriod"/>
            </a:pPr>
            <a:r>
              <a:rPr lang="en-US" dirty="0"/>
              <a:t>Advanced bridge replacement (cost savings)</a:t>
            </a:r>
          </a:p>
          <a:p>
            <a:pPr marL="684213" lvl="1" indent="-457200">
              <a:buFont typeface="+mj-lt"/>
              <a:buAutoNum type="arabicPeriod"/>
            </a:pPr>
            <a:endParaRPr lang="en-US" dirty="0"/>
          </a:p>
          <a:p>
            <a:pPr marL="457200" indent="-457200">
              <a:buFont typeface="Arial" panose="020B0604020202020204" pitchFamily="34" charset="0"/>
              <a:buChar char="•"/>
            </a:pPr>
            <a:r>
              <a:rPr lang="en-US" sz="2400" dirty="0"/>
              <a:t>Flood risk reduction is identified through counterfactual analysis. Benefits are identified as difference in damages between two states of the future: with- and without-project conditions</a:t>
            </a:r>
          </a:p>
          <a:p>
            <a:endParaRPr lang="en-US" dirty="0"/>
          </a:p>
        </p:txBody>
      </p:sp>
      <p:sp>
        <p:nvSpPr>
          <p:cNvPr id="3" name="Title 2">
            <a:extLst>
              <a:ext uri="{FF2B5EF4-FFF2-40B4-BE49-F238E27FC236}">
                <a16:creationId xmlns:a16="http://schemas.microsoft.com/office/drawing/2014/main" id="{263497F8-C26E-A8A5-70BD-D74BD11557FB}"/>
              </a:ext>
            </a:extLst>
          </p:cNvPr>
          <p:cNvSpPr>
            <a:spLocks noGrp="1"/>
          </p:cNvSpPr>
          <p:nvPr>
            <p:ph type="title"/>
          </p:nvPr>
        </p:nvSpPr>
        <p:spPr/>
        <p:txBody>
          <a:bodyPr/>
          <a:lstStyle/>
          <a:p>
            <a:r>
              <a:rPr lang="en-US" dirty="0"/>
              <a:t>Role of economics: summary</a:t>
            </a:r>
          </a:p>
        </p:txBody>
      </p:sp>
    </p:spTree>
    <p:extLst>
      <p:ext uri="{BB962C8B-B14F-4D97-AF65-F5344CB8AC3E}">
        <p14:creationId xmlns:p14="http://schemas.microsoft.com/office/powerpoint/2010/main" val="1243901961"/>
      </p:ext>
    </p:extLst>
  </p:cSld>
  <p:clrMapOvr>
    <a:masterClrMapping/>
  </p:clrMapOvr>
</p:sld>
</file>

<file path=ppt/theme/theme1.xml><?xml version="1.0" encoding="utf-8"?>
<a:theme xmlns:a="http://schemas.openxmlformats.org/drawingml/2006/main" name="HEC">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 id="{67A41FCE-0BFD-4865-8578-A28DFE7E435E}" vid="{447E4E51-33B0-4881-8CDA-FA49CBB10EC9}"/>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Template>
  <TotalTime>211</TotalTime>
  <Words>1904</Words>
  <Application>Microsoft Office PowerPoint</Application>
  <PresentationFormat>Widescreen</PresentationFormat>
  <Paragraphs>133</Paragraphs>
  <Slides>15</Slides>
  <Notes>11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15</vt:i4>
      </vt:variant>
    </vt:vector>
  </HeadingPairs>
  <TitlesOfParts>
    <vt:vector size="19" baseType="lpstr">
      <vt:lpstr>Arial</vt:lpstr>
      <vt:lpstr>Calibri</vt:lpstr>
      <vt:lpstr>HEC</vt:lpstr>
      <vt:lpstr>Chart Color Templates</vt:lpstr>
      <vt:lpstr>Introduction to water resources economics</vt:lpstr>
      <vt:lpstr>Outline</vt:lpstr>
      <vt:lpstr>Introduction to economics</vt:lpstr>
      <vt:lpstr>Introduction to economics</vt:lpstr>
      <vt:lpstr>Public Economics Perspective</vt:lpstr>
      <vt:lpstr>Flood control act of 1936</vt:lpstr>
      <vt:lpstr>p&amp;g 1983 + ER 100</vt:lpstr>
      <vt:lpstr>WRDA 2007 + ER 103 </vt:lpstr>
      <vt:lpstr>Role of economics: summary</vt:lpstr>
      <vt:lpstr>NED Benefits</vt:lpstr>
      <vt:lpstr>NED Costs</vt:lpstr>
      <vt:lpstr>Transform costs and benefits into average annual equivalent (AAEQ) terms</vt:lpstr>
      <vt:lpstr>NED Net Benefits</vt:lpstr>
      <vt:lpstr>In practice: identify ned plan</vt:lpstr>
      <vt:lpstr>Final note: optimization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water resources economics</dc:title>
  <dc:creator>Richard</dc:creator>
  <cp:lastModifiedBy>Richard</cp:lastModifiedBy>
  <cp:revision>4</cp:revision>
  <dcterms:created xsi:type="dcterms:W3CDTF">2023-02-22T22:58:35Z</dcterms:created>
  <dcterms:modified xsi:type="dcterms:W3CDTF">2024-02-23T20:26:27Z</dcterms:modified>
</cp:coreProperties>
</file>