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23"/>
  </p:notesMasterIdLst>
  <p:sldIdLst>
    <p:sldId id="256" r:id="rId3"/>
    <p:sldId id="258" r:id="rId4"/>
    <p:sldId id="281" r:id="rId5"/>
    <p:sldId id="259" r:id="rId6"/>
    <p:sldId id="261" r:id="rId7"/>
    <p:sldId id="321" r:id="rId8"/>
    <p:sldId id="318" r:id="rId9"/>
    <p:sldId id="317" r:id="rId10"/>
    <p:sldId id="361" r:id="rId11"/>
    <p:sldId id="362" r:id="rId12"/>
    <p:sldId id="342" r:id="rId13"/>
    <p:sldId id="355" r:id="rId14"/>
    <p:sldId id="282" r:id="rId15"/>
    <p:sldId id="262" r:id="rId16"/>
    <p:sldId id="365" r:id="rId17"/>
    <p:sldId id="363" r:id="rId18"/>
    <p:sldId id="283" r:id="rId19"/>
    <p:sldId id="263" r:id="rId20"/>
    <p:sldId id="364" r:id="rId21"/>
    <p:sldId id="36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66222" autoAdjust="0"/>
  </p:normalViewPr>
  <p:slideViewPr>
    <p:cSldViewPr snapToGrid="0">
      <p:cViewPr varScale="1">
        <p:scale>
          <a:sx n="52" d="100"/>
          <a:sy n="52" d="100"/>
        </p:scale>
        <p:origin x="118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596860-65B5-45B1-9178-B13206A2B2C3}" type="datetimeFigureOut">
              <a:rPr lang="en-US" smtClean="0"/>
              <a:t>2/28/2024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483B52-EDB1-48D6-B6BE-3E4914F75E69}" type="slidenum">
              <a:rPr lang="en-US" smtClean="0"/>
              <a:t>‹#›</a:t>
            </a:fld>
            <a:endParaRPr lang="en-US"/>
          </a:p>
        </p:txBody>
      </p:sp>
    </p:spTree>
    <p:extLst>
      <p:ext uri="{BB962C8B-B14F-4D97-AF65-F5344CB8AC3E}">
        <p14:creationId xmlns:p14="http://schemas.microsoft.com/office/powerpoint/2010/main" val="3054894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Three sources</a:t>
            </a:r>
          </a:p>
          <a:p>
            <a:pPr marL="171450" indent="-171450">
              <a:buFont typeface="Arial" panose="020B0604020202020204" pitchFamily="34" charset="0"/>
              <a:buChar char="•"/>
            </a:pPr>
            <a:r>
              <a:rPr lang="en-US" dirty="0"/>
              <a:t>FFE is approximately where damages begin</a:t>
            </a:r>
          </a:p>
          <a:p>
            <a:pPr marL="171450" indent="-171450">
              <a:buFont typeface="Arial" panose="020B0604020202020204" pitchFamily="34" charset="0"/>
              <a:buChar char="•"/>
            </a:pPr>
            <a:r>
              <a:rPr lang="en-US" dirty="0"/>
              <a:t>Asset values tell us what can be damaged</a:t>
            </a:r>
          </a:p>
          <a:p>
            <a:pPr marL="171450" indent="-171450">
              <a:buFont typeface="Arial" panose="020B0604020202020204" pitchFamily="34" charset="0"/>
              <a:buChar char="•"/>
            </a:pPr>
            <a:r>
              <a:rPr lang="en-US" dirty="0"/>
              <a:t>DDFs tell us at what rate damages increase as stages increase</a:t>
            </a:r>
          </a:p>
        </p:txBody>
      </p:sp>
      <p:sp>
        <p:nvSpPr>
          <p:cNvPr id="4" name="Slide Number Placeholder 3"/>
          <p:cNvSpPr>
            <a:spLocks noGrp="1"/>
          </p:cNvSpPr>
          <p:nvPr>
            <p:ph type="sldNum" sz="quarter" idx="5"/>
          </p:nvPr>
        </p:nvSpPr>
        <p:spPr/>
        <p:txBody>
          <a:bodyPr/>
          <a:lstStyle/>
          <a:p>
            <a:fld id="{5B6ADE23-8EE3-47D3-ACB6-EDE71C930B49}" type="slidenum">
              <a:rPr lang="en-US" smtClean="0"/>
              <a:t>2</a:t>
            </a:fld>
            <a:endParaRPr lang="en-US"/>
          </a:p>
        </p:txBody>
      </p:sp>
    </p:spTree>
    <p:extLst>
      <p:ext uri="{BB962C8B-B14F-4D97-AF65-F5344CB8AC3E}">
        <p14:creationId xmlns:p14="http://schemas.microsoft.com/office/powerpoint/2010/main" val="2263778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examples of stratified samples</a:t>
            </a:r>
          </a:p>
          <a:p>
            <a:pPr marL="171450" indent="-171450">
              <a:buFont typeface="Arial" panose="020B0604020202020204" pitchFamily="34" charset="0"/>
              <a:buChar char="•"/>
            </a:pPr>
            <a:r>
              <a:rPr lang="en-US" dirty="0"/>
              <a:t>Best to split by occ type</a:t>
            </a:r>
          </a:p>
          <a:p>
            <a:pPr marL="171450" indent="-171450">
              <a:buFont typeface="Arial" panose="020B0604020202020204" pitchFamily="34" charset="0"/>
              <a:buChar char="•"/>
            </a:pPr>
            <a:r>
              <a:rPr lang="en-US" dirty="0"/>
              <a:t>Can also split by foundation type</a:t>
            </a:r>
          </a:p>
          <a:p>
            <a:pPr marL="171450" indent="-171450">
              <a:buFont typeface="Arial" panose="020B0604020202020204" pitchFamily="34" charset="0"/>
              <a:buChar char="•"/>
            </a:pPr>
            <a:r>
              <a:rPr lang="en-US" dirty="0"/>
              <a:t>Generally want to stratify by attributes that may impact foundation height</a:t>
            </a:r>
          </a:p>
          <a:p>
            <a:pPr marL="171450" indent="-171450">
              <a:buFont typeface="Arial" panose="020B0604020202020204" pitchFamily="34" charset="0"/>
              <a:buChar char="•"/>
            </a:pPr>
            <a:r>
              <a:rPr lang="en-US" dirty="0"/>
              <a:t>I typically round up to the nearest hundred or 500 depending on the size of the study area</a:t>
            </a:r>
          </a:p>
          <a:p>
            <a:pPr marL="171450" indent="-171450">
              <a:buFont typeface="Arial" panose="020B0604020202020204" pitchFamily="34" charset="0"/>
              <a:buChar char="•"/>
            </a:pPr>
            <a:r>
              <a:rPr lang="en-US" dirty="0"/>
              <a:t>May do separate stratification by floodplain</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12</a:t>
            </a:fld>
            <a:endParaRPr lang="en-US"/>
          </a:p>
        </p:txBody>
      </p:sp>
    </p:spTree>
    <p:extLst>
      <p:ext uri="{BB962C8B-B14F-4D97-AF65-F5344CB8AC3E}">
        <p14:creationId xmlns:p14="http://schemas.microsoft.com/office/powerpoint/2010/main" val="2645502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know damages begin approx. at FFE</a:t>
            </a:r>
          </a:p>
          <a:p>
            <a:pPr marL="171450" indent="-171450">
              <a:buFont typeface="Arial" panose="020B0604020202020204" pitchFamily="34" charset="0"/>
              <a:buChar char="•"/>
            </a:pPr>
            <a:r>
              <a:rPr lang="en-US" dirty="0"/>
              <a:t>Let’s talk asset value</a:t>
            </a:r>
          </a:p>
          <a:p>
            <a:pPr marL="171450" indent="-171450">
              <a:buFont typeface="Arial" panose="020B0604020202020204" pitchFamily="34" charset="0"/>
              <a:buChar char="•"/>
            </a:pPr>
            <a:r>
              <a:rPr lang="en-US" dirty="0"/>
              <a:t>Helps us understand what can be damaged</a:t>
            </a:r>
          </a:p>
        </p:txBody>
      </p:sp>
      <p:sp>
        <p:nvSpPr>
          <p:cNvPr id="4" name="Slide Number Placeholder 3"/>
          <p:cNvSpPr>
            <a:spLocks noGrp="1"/>
          </p:cNvSpPr>
          <p:nvPr>
            <p:ph type="sldNum" sz="quarter" idx="5"/>
          </p:nvPr>
        </p:nvSpPr>
        <p:spPr/>
        <p:txBody>
          <a:bodyPr/>
          <a:lstStyle/>
          <a:p>
            <a:fld id="{5B6ADE23-8EE3-47D3-ACB6-EDE71C930B49}" type="slidenum">
              <a:rPr lang="en-US" smtClean="0"/>
              <a:t>13</a:t>
            </a:fld>
            <a:endParaRPr lang="en-US"/>
          </a:p>
        </p:txBody>
      </p:sp>
    </p:spTree>
    <p:extLst>
      <p:ext uri="{BB962C8B-B14F-4D97-AF65-F5344CB8AC3E}">
        <p14:creationId xmlns:p14="http://schemas.microsoft.com/office/powerpoint/2010/main" val="4296445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 at the pics</a:t>
            </a:r>
          </a:p>
          <a:p>
            <a:pPr marL="171450" indent="-171450">
              <a:buFont typeface="Arial" panose="020B0604020202020204" pitchFamily="34" charset="0"/>
              <a:buChar char="•"/>
            </a:pPr>
            <a:r>
              <a:rPr lang="en-US" dirty="0"/>
              <a:t>RS Means/M&amp;S</a:t>
            </a:r>
          </a:p>
          <a:p>
            <a:pPr marL="171450" indent="-171450">
              <a:buFont typeface="Arial" panose="020B0604020202020204" pitchFamily="34" charset="0"/>
              <a:buChar char="•"/>
            </a:pPr>
            <a:r>
              <a:rPr lang="en-US" dirty="0"/>
              <a:t>Parcel data (no uncertainty, maybe professional judgment or some other source; DOCUMENT IT)</a:t>
            </a:r>
          </a:p>
          <a:p>
            <a:pPr marL="171450" indent="-171450">
              <a:buFont typeface="Arial" panose="020B0604020202020204" pitchFamily="34" charset="0"/>
              <a:buChar char="•"/>
            </a:pPr>
            <a:r>
              <a:rPr lang="en-US" dirty="0"/>
              <a:t>Regional studies</a:t>
            </a:r>
          </a:p>
          <a:p>
            <a:pPr marL="171450" indent="-171450">
              <a:buFont typeface="Arial" panose="020B0604020202020204" pitchFamily="34" charset="0"/>
              <a:buChar char="•"/>
            </a:pPr>
            <a:r>
              <a:rPr lang="en-US" dirty="0"/>
              <a:t>Edmunds/KBB (no uncertainty)</a:t>
            </a:r>
          </a:p>
          <a:p>
            <a:pPr marL="171450" indent="-171450">
              <a:buFont typeface="Arial" panose="020B0604020202020204" pitchFamily="34" charset="0"/>
              <a:buChar char="•"/>
            </a:pPr>
            <a:r>
              <a:rPr lang="en-US" dirty="0"/>
              <a:t>Other: open-ended</a:t>
            </a:r>
          </a:p>
          <a:p>
            <a:pPr marL="171450" indent="-171450">
              <a:buFont typeface="Arial" panose="020B0604020202020204" pitchFamily="34" charset="0"/>
              <a:buChar char="•"/>
            </a:pPr>
            <a:r>
              <a:rPr lang="en-US" dirty="0"/>
              <a:t>Same distro types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5B6ADE23-8EE3-47D3-ACB6-EDE71C930B49}" type="slidenum">
              <a:rPr lang="en-US" smtClean="0"/>
              <a:t>14</a:t>
            </a:fld>
            <a:endParaRPr lang="en-US"/>
          </a:p>
        </p:txBody>
      </p:sp>
    </p:spTree>
    <p:extLst>
      <p:ext uri="{BB962C8B-B14F-4D97-AF65-F5344CB8AC3E}">
        <p14:creationId xmlns:p14="http://schemas.microsoft.com/office/powerpoint/2010/main" val="2757928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15</a:t>
            </a:fld>
            <a:endParaRPr lang="en-US"/>
          </a:p>
        </p:txBody>
      </p:sp>
    </p:spTree>
    <p:extLst>
      <p:ext uri="{BB962C8B-B14F-4D97-AF65-F5344CB8AC3E}">
        <p14:creationId xmlns:p14="http://schemas.microsoft.com/office/powerpoint/2010/main" val="1662467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Last source of uncertainty</a:t>
            </a:r>
          </a:p>
          <a:p>
            <a:pPr marL="171450" indent="-171450">
              <a:buFont typeface="Arial" panose="020B0604020202020204" pitchFamily="34" charset="0"/>
              <a:buChar char="•"/>
            </a:pPr>
            <a:r>
              <a:rPr lang="en-US" dirty="0"/>
              <a:t>We know approx. where damages begin</a:t>
            </a:r>
          </a:p>
          <a:p>
            <a:pPr marL="171450" indent="-171450">
              <a:buFont typeface="Arial" panose="020B0604020202020204" pitchFamily="34" charset="0"/>
              <a:buChar char="•"/>
            </a:pPr>
            <a:r>
              <a:rPr lang="en-US" dirty="0"/>
              <a:t>We know what will be damaged</a:t>
            </a:r>
          </a:p>
          <a:p>
            <a:pPr marL="171450" indent="-171450">
              <a:buFont typeface="Arial" panose="020B0604020202020204" pitchFamily="34" charset="0"/>
              <a:buChar char="•"/>
            </a:pPr>
            <a:r>
              <a:rPr lang="en-US" dirty="0"/>
              <a:t>We need to know at what rate damages occur as stages increase</a:t>
            </a:r>
          </a:p>
        </p:txBody>
      </p:sp>
      <p:sp>
        <p:nvSpPr>
          <p:cNvPr id="4" name="Slide Number Placeholder 3"/>
          <p:cNvSpPr>
            <a:spLocks noGrp="1"/>
          </p:cNvSpPr>
          <p:nvPr>
            <p:ph type="sldNum" sz="quarter" idx="5"/>
          </p:nvPr>
        </p:nvSpPr>
        <p:spPr/>
        <p:txBody>
          <a:bodyPr/>
          <a:lstStyle/>
          <a:p>
            <a:fld id="{5B6ADE23-8EE3-47D3-ACB6-EDE71C930B49}" type="slidenum">
              <a:rPr lang="en-US" smtClean="0"/>
              <a:t>17</a:t>
            </a:fld>
            <a:endParaRPr lang="en-US"/>
          </a:p>
        </p:txBody>
      </p:sp>
    </p:spTree>
    <p:extLst>
      <p:ext uri="{BB962C8B-B14F-4D97-AF65-F5344CB8AC3E}">
        <p14:creationId xmlns:p14="http://schemas.microsoft.com/office/powerpoint/2010/main" val="3765858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There’s uncertainty around the asset values, but also the percent-damage for a given depths</a:t>
            </a:r>
          </a:p>
          <a:p>
            <a:pPr marL="171450" indent="-171450">
              <a:buFont typeface="Arial" panose="020B0604020202020204" pitchFamily="34" charset="0"/>
              <a:buChar char="•"/>
            </a:pPr>
            <a:r>
              <a:rPr lang="en-US" dirty="0"/>
              <a:t>The table shows an example of a depth percent-damage relationship</a:t>
            </a:r>
          </a:p>
          <a:p>
            <a:pPr marL="628650" lvl="1" indent="-171450">
              <a:buFont typeface="Arial" panose="020B0604020202020204" pitchFamily="34" charset="0"/>
              <a:buChar char="•"/>
            </a:pPr>
            <a:r>
              <a:rPr lang="en-US" dirty="0"/>
              <a:t>Normal </a:t>
            </a:r>
            <a:r>
              <a:rPr lang="en-US" dirty="0" err="1"/>
              <a:t>dist</a:t>
            </a:r>
            <a:r>
              <a:rPr lang="en-US" dirty="0"/>
              <a:t>, 5 ft, 60% mean, 4% </a:t>
            </a:r>
            <a:r>
              <a:rPr lang="en-US" dirty="0" err="1"/>
              <a:t>st</a:t>
            </a:r>
            <a:r>
              <a:rPr lang="en-US" dirty="0"/>
              <a:t> dev</a:t>
            </a:r>
          </a:p>
          <a:p>
            <a:pPr marL="171450" lvl="0" indent="-171450">
              <a:buFont typeface="Arial" panose="020B0604020202020204" pitchFamily="34" charset="0"/>
              <a:buChar char="•"/>
            </a:pPr>
            <a:r>
              <a:rPr lang="en-US" dirty="0"/>
              <a:t>EGMs</a:t>
            </a:r>
          </a:p>
          <a:p>
            <a:pPr marL="171450" lvl="0" indent="-171450">
              <a:buFont typeface="Arial" panose="020B0604020202020204" pitchFamily="34" charset="0"/>
              <a:buChar char="•"/>
            </a:pPr>
            <a:r>
              <a:rPr lang="en-US" dirty="0"/>
              <a:t>Regional studies</a:t>
            </a:r>
          </a:p>
          <a:p>
            <a:pPr marL="171450" lvl="0" indent="-171450">
              <a:buFont typeface="Arial" panose="020B0604020202020204" pitchFamily="34" charset="0"/>
              <a:buChar char="•"/>
            </a:pPr>
            <a:r>
              <a:rPr lang="en-US" dirty="0"/>
              <a:t>Vehicle damages come from the EGM</a:t>
            </a:r>
          </a:p>
          <a:p>
            <a:pPr marL="171450" lvl="0" indent="-171450">
              <a:buFont typeface="Arial" panose="020B0604020202020204" pitchFamily="34" charset="0"/>
              <a:buChar char="•"/>
            </a:pPr>
            <a:r>
              <a:rPr lang="en-US" dirty="0"/>
              <a:t>Regional studies fill in the rest of the blanks</a:t>
            </a:r>
          </a:p>
          <a:p>
            <a:pPr marL="171450" lvl="0" indent="-171450">
              <a:buFont typeface="Arial" panose="020B0604020202020204" pitchFamily="34" charset="0"/>
              <a:buChar char="•"/>
            </a:pPr>
            <a:r>
              <a:rPr lang="en-US" dirty="0"/>
              <a:t>Other: open-ended</a:t>
            </a:r>
          </a:p>
        </p:txBody>
      </p:sp>
      <p:sp>
        <p:nvSpPr>
          <p:cNvPr id="4" name="Slide Number Placeholder 3"/>
          <p:cNvSpPr>
            <a:spLocks noGrp="1"/>
          </p:cNvSpPr>
          <p:nvPr>
            <p:ph type="sldNum" sz="quarter" idx="5"/>
          </p:nvPr>
        </p:nvSpPr>
        <p:spPr/>
        <p:txBody>
          <a:bodyPr/>
          <a:lstStyle/>
          <a:p>
            <a:fld id="{5B6ADE23-8EE3-47D3-ACB6-EDE71C930B49}" type="slidenum">
              <a:rPr lang="en-US" smtClean="0"/>
              <a:t>18</a:t>
            </a:fld>
            <a:endParaRPr lang="en-US"/>
          </a:p>
        </p:txBody>
      </p:sp>
    </p:spTree>
    <p:extLst>
      <p:ext uri="{BB962C8B-B14F-4D97-AF65-F5344CB8AC3E}">
        <p14:creationId xmlns:p14="http://schemas.microsoft.com/office/powerpoint/2010/main" val="1429584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19</a:t>
            </a:fld>
            <a:endParaRPr lang="en-US"/>
          </a:p>
        </p:txBody>
      </p:sp>
    </p:spTree>
    <p:extLst>
      <p:ext uri="{BB962C8B-B14F-4D97-AF65-F5344CB8AC3E}">
        <p14:creationId xmlns:p14="http://schemas.microsoft.com/office/powerpoint/2010/main" val="3263716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talk a bit more about FFE</a:t>
            </a:r>
          </a:p>
        </p:txBody>
      </p:sp>
      <p:sp>
        <p:nvSpPr>
          <p:cNvPr id="4" name="Slide Number Placeholder 3"/>
          <p:cNvSpPr>
            <a:spLocks noGrp="1"/>
          </p:cNvSpPr>
          <p:nvPr>
            <p:ph type="sldNum" sz="quarter" idx="5"/>
          </p:nvPr>
        </p:nvSpPr>
        <p:spPr/>
        <p:txBody>
          <a:bodyPr/>
          <a:lstStyle/>
          <a:p>
            <a:fld id="{5B6ADE23-8EE3-47D3-ACB6-EDE71C930B49}" type="slidenum">
              <a:rPr lang="en-US" smtClean="0"/>
              <a:t>3</a:t>
            </a:fld>
            <a:endParaRPr lang="en-US"/>
          </a:p>
        </p:txBody>
      </p:sp>
    </p:spTree>
    <p:extLst>
      <p:ext uri="{BB962C8B-B14F-4D97-AF65-F5344CB8AC3E}">
        <p14:creationId xmlns:p14="http://schemas.microsoft.com/office/powerpoint/2010/main" val="459055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FFE=GSE+FH</a:t>
            </a:r>
          </a:p>
          <a:p>
            <a:pPr marL="171450" indent="-171450">
              <a:buFont typeface="Arial" panose="020B0604020202020204" pitchFamily="34" charset="0"/>
              <a:buChar char="•"/>
            </a:pPr>
            <a:r>
              <a:rPr lang="en-US" dirty="0"/>
              <a:t>Damages generally begin when water surface is above the first floor</a:t>
            </a:r>
          </a:p>
          <a:p>
            <a:pPr marL="171450" indent="-171450">
              <a:buFont typeface="Arial" panose="020B0604020202020204" pitchFamily="34" charset="0"/>
              <a:buChar char="•"/>
            </a:pPr>
            <a:r>
              <a:rPr lang="en-US" dirty="0"/>
              <a:t>Some distance between the ground and the first floor</a:t>
            </a:r>
          </a:p>
          <a:p>
            <a:pPr marL="171450" indent="-171450">
              <a:buFont typeface="Arial" panose="020B0604020202020204" pitchFamily="34" charset="0"/>
              <a:buChar char="•"/>
            </a:pPr>
            <a:r>
              <a:rPr lang="en-US" dirty="0"/>
              <a:t>We want to know that, foundation height</a:t>
            </a:r>
          </a:p>
        </p:txBody>
      </p:sp>
      <p:sp>
        <p:nvSpPr>
          <p:cNvPr id="4" name="Slide Number Placeholder 3"/>
          <p:cNvSpPr>
            <a:spLocks noGrp="1"/>
          </p:cNvSpPr>
          <p:nvPr>
            <p:ph type="sldNum" sz="quarter" idx="5"/>
          </p:nvPr>
        </p:nvSpPr>
        <p:spPr/>
        <p:txBody>
          <a:bodyPr/>
          <a:lstStyle/>
          <a:p>
            <a:fld id="{5B6ADE23-8EE3-47D3-ACB6-EDE71C930B49}" type="slidenum">
              <a:rPr lang="en-US" smtClean="0"/>
              <a:t>4</a:t>
            </a:fld>
            <a:endParaRPr lang="en-US"/>
          </a:p>
        </p:txBody>
      </p:sp>
    </p:spTree>
    <p:extLst>
      <p:ext uri="{BB962C8B-B14F-4D97-AF65-F5344CB8AC3E}">
        <p14:creationId xmlns:p14="http://schemas.microsoft.com/office/powerpoint/2010/main" val="4170327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Two sources of uncertainty: GSE and Foundation Height</a:t>
            </a:r>
          </a:p>
          <a:p>
            <a:pPr marL="171450" indent="-171450">
              <a:buFont typeface="Arial" panose="020B0604020202020204" pitchFamily="34" charset="0"/>
              <a:buChar char="•"/>
            </a:pPr>
            <a:r>
              <a:rPr lang="en-US" dirty="0"/>
              <a:t>Lidar and eyeballs</a:t>
            </a:r>
          </a:p>
          <a:p>
            <a:pPr marL="171450" lvl="0" indent="-171450">
              <a:buFont typeface="Arial" panose="020B0604020202020204" pitchFamily="34" charset="0"/>
              <a:buChar char="•"/>
            </a:pPr>
            <a:r>
              <a:rPr lang="en-US" dirty="0"/>
              <a:t>Different types allowed in FDA</a:t>
            </a:r>
          </a:p>
          <a:p>
            <a:pPr marL="171450" lvl="0" indent="-171450">
              <a:buFont typeface="Arial" panose="020B0604020202020204" pitchFamily="34" charset="0"/>
              <a:buChar char="•"/>
            </a:pPr>
            <a:r>
              <a:rPr lang="en-US" dirty="0"/>
              <a:t>So, understanding where damages begin on a given structure helps inform the stage-damage relationship</a:t>
            </a:r>
          </a:p>
        </p:txBody>
      </p:sp>
      <p:sp>
        <p:nvSpPr>
          <p:cNvPr id="4" name="Slide Number Placeholder 3"/>
          <p:cNvSpPr>
            <a:spLocks noGrp="1"/>
          </p:cNvSpPr>
          <p:nvPr>
            <p:ph type="sldNum" sz="quarter" idx="5"/>
          </p:nvPr>
        </p:nvSpPr>
        <p:spPr/>
        <p:txBody>
          <a:bodyPr/>
          <a:lstStyle/>
          <a:p>
            <a:fld id="{5B6ADE23-8EE3-47D3-ACB6-EDE71C930B49}" type="slidenum">
              <a:rPr lang="en-US" smtClean="0"/>
              <a:t>5</a:t>
            </a:fld>
            <a:endParaRPr lang="en-US"/>
          </a:p>
        </p:txBody>
      </p:sp>
    </p:spTree>
    <p:extLst>
      <p:ext uri="{BB962C8B-B14F-4D97-AF65-F5344CB8AC3E}">
        <p14:creationId xmlns:p14="http://schemas.microsoft.com/office/powerpoint/2010/main" val="2688103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We’re mostly using aerial survey in the form of LIDAR</a:t>
            </a:r>
          </a:p>
          <a:p>
            <a:pPr marL="171450" indent="-171450">
              <a:buFont typeface="Arial" panose="020B0604020202020204" pitchFamily="34" charset="0"/>
              <a:buChar char="•"/>
            </a:pPr>
            <a:r>
              <a:rPr lang="en-US" dirty="0"/>
              <a:t>Table from manual and EM</a:t>
            </a:r>
          </a:p>
          <a:p>
            <a:pPr marL="171450" indent="-171450">
              <a:buFont typeface="Arial" panose="020B0604020202020204" pitchFamily="34" charset="0"/>
              <a:buChar char="•"/>
            </a:pPr>
            <a:r>
              <a:rPr lang="en-US" dirty="0"/>
              <a:t>Very old</a:t>
            </a:r>
          </a:p>
          <a:p>
            <a:pPr marL="628650" lvl="1" indent="-171450">
              <a:buFont typeface="Arial" panose="020B0604020202020204" pitchFamily="34" charset="0"/>
              <a:buChar char="•"/>
            </a:pPr>
            <a:r>
              <a:rPr lang="en-US" dirty="0"/>
              <a:t>Could be updated</a:t>
            </a:r>
          </a:p>
        </p:txBody>
      </p:sp>
      <p:sp>
        <p:nvSpPr>
          <p:cNvPr id="4" name="Slide Number Placeholder 3"/>
          <p:cNvSpPr>
            <a:spLocks noGrp="1"/>
          </p:cNvSpPr>
          <p:nvPr>
            <p:ph type="sldNum" sz="quarter" idx="5"/>
          </p:nvPr>
        </p:nvSpPr>
        <p:spPr/>
        <p:txBody>
          <a:bodyPr/>
          <a:lstStyle/>
          <a:p>
            <a:fld id="{06A0A3C6-4E22-46FB-836F-CA2C48EC4DC1}" type="slidenum">
              <a:rPr lang="en-US" smtClean="0"/>
              <a:pPr/>
              <a:t>6</a:t>
            </a:fld>
            <a:endParaRPr lang="en-US" dirty="0"/>
          </a:p>
        </p:txBody>
      </p:sp>
    </p:spTree>
    <p:extLst>
      <p:ext uri="{BB962C8B-B14F-4D97-AF65-F5344CB8AC3E}">
        <p14:creationId xmlns:p14="http://schemas.microsoft.com/office/powerpoint/2010/main" val="3907689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 do we measure foundation height?</a:t>
            </a:r>
          </a:p>
        </p:txBody>
      </p:sp>
      <p:sp>
        <p:nvSpPr>
          <p:cNvPr id="4" name="Slide Number Placeholder 3"/>
          <p:cNvSpPr>
            <a:spLocks noGrp="1"/>
          </p:cNvSpPr>
          <p:nvPr>
            <p:ph type="sldNum" sz="quarter" idx="5"/>
          </p:nvPr>
        </p:nvSpPr>
        <p:spPr/>
        <p:txBody>
          <a:bodyPr/>
          <a:lstStyle/>
          <a:p>
            <a:fld id="{06A0A3C6-4E22-46FB-836F-CA2C48EC4DC1}" type="slidenum">
              <a:rPr lang="en-US" smtClean="0"/>
              <a:pPr/>
              <a:t>7</a:t>
            </a:fld>
            <a:endParaRPr lang="en-US" dirty="0"/>
          </a:p>
        </p:txBody>
      </p:sp>
    </p:spTree>
    <p:extLst>
      <p:ext uri="{BB962C8B-B14F-4D97-AF65-F5344CB8AC3E}">
        <p14:creationId xmlns:p14="http://schemas.microsoft.com/office/powerpoint/2010/main" val="667680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Also very old</a:t>
            </a:r>
          </a:p>
          <a:p>
            <a:pPr marL="171450" indent="-171450">
              <a:buFont typeface="Arial" panose="020B0604020202020204" pitchFamily="34" charset="0"/>
              <a:buChar char="•"/>
            </a:pPr>
            <a:r>
              <a:rPr lang="en-US" dirty="0"/>
              <a:t>Nothing about naked eye or Google Maps Street View</a:t>
            </a:r>
          </a:p>
          <a:p>
            <a:pPr marL="171450" indent="-171450">
              <a:buFont typeface="Arial" panose="020B0604020202020204" pitchFamily="34" charset="0"/>
              <a:buChar char="•"/>
            </a:pPr>
            <a:r>
              <a:rPr lang="en-US" dirty="0"/>
              <a:t>I usually call it .3 or .4</a:t>
            </a:r>
          </a:p>
          <a:p>
            <a:pPr marL="628650" lvl="1" indent="-171450">
              <a:buFont typeface="Arial" panose="020B0604020202020204" pitchFamily="34" charset="0"/>
              <a:buChar char="•"/>
            </a:pPr>
            <a:r>
              <a:rPr lang="en-US" dirty="0"/>
              <a:t>More uncertainty than Stadia</a:t>
            </a:r>
          </a:p>
        </p:txBody>
      </p:sp>
      <p:sp>
        <p:nvSpPr>
          <p:cNvPr id="4" name="Slide Number Placeholder 3"/>
          <p:cNvSpPr>
            <a:spLocks noGrp="1"/>
          </p:cNvSpPr>
          <p:nvPr>
            <p:ph type="sldNum" sz="quarter" idx="5"/>
          </p:nvPr>
        </p:nvSpPr>
        <p:spPr/>
        <p:txBody>
          <a:bodyPr/>
          <a:lstStyle/>
          <a:p>
            <a:fld id="{06A0A3C6-4E22-46FB-836F-CA2C48EC4DC1}" type="slidenum">
              <a:rPr lang="en-US" smtClean="0"/>
              <a:pPr/>
              <a:t>8</a:t>
            </a:fld>
            <a:endParaRPr lang="en-US" dirty="0"/>
          </a:p>
        </p:txBody>
      </p:sp>
    </p:spTree>
    <p:extLst>
      <p:ext uri="{BB962C8B-B14F-4D97-AF65-F5344CB8AC3E}">
        <p14:creationId xmlns:p14="http://schemas.microsoft.com/office/powerpoint/2010/main" val="2472202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Beth showed you this </a:t>
            </a:r>
          </a:p>
          <a:p>
            <a:pPr marL="171450" indent="-171450">
              <a:buFont typeface="Arial" panose="020B0604020202020204" pitchFamily="34" charset="0"/>
              <a:buChar char="•"/>
            </a:pPr>
            <a:r>
              <a:rPr lang="en-US" dirty="0"/>
              <a:t>This is the value you’d enter in FDA</a:t>
            </a:r>
          </a:p>
        </p:txBody>
      </p:sp>
      <p:sp>
        <p:nvSpPr>
          <p:cNvPr id="4" name="Slide Number Placeholder 3"/>
          <p:cNvSpPr>
            <a:spLocks noGrp="1"/>
          </p:cNvSpPr>
          <p:nvPr>
            <p:ph type="sldNum" sz="quarter" idx="5"/>
          </p:nvPr>
        </p:nvSpPr>
        <p:spPr/>
        <p:txBody>
          <a:bodyPr/>
          <a:lstStyle/>
          <a:p>
            <a:fld id="{06A0A3C6-4E22-46FB-836F-CA2C48EC4DC1}" type="slidenum">
              <a:rPr lang="en-US" smtClean="0"/>
              <a:pPr/>
              <a:t>9</a:t>
            </a:fld>
            <a:endParaRPr lang="en-US" dirty="0"/>
          </a:p>
        </p:txBody>
      </p:sp>
    </p:spTree>
    <p:extLst>
      <p:ext uri="{BB962C8B-B14F-4D97-AF65-F5344CB8AC3E}">
        <p14:creationId xmlns:p14="http://schemas.microsoft.com/office/powerpoint/2010/main" val="874290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Now we need to determine survey sample</a:t>
            </a:r>
          </a:p>
          <a:p>
            <a:pPr marL="171450" indent="-171450">
              <a:buFont typeface="Arial" panose="020B0604020202020204" pitchFamily="34" charset="0"/>
              <a:buChar char="•"/>
            </a:pPr>
            <a:r>
              <a:rPr lang="en-US" dirty="0"/>
              <a:t>Not one way to do this, this is what we use in MVD</a:t>
            </a:r>
          </a:p>
          <a:p>
            <a:pPr marL="171450" indent="-171450">
              <a:buFont typeface="Arial" panose="020B0604020202020204" pitchFamily="34" charset="0"/>
              <a:buChar char="•"/>
            </a:pPr>
            <a:r>
              <a:rPr lang="en-US" dirty="0"/>
              <a:t>Z is for 95% confidence</a:t>
            </a:r>
          </a:p>
          <a:p>
            <a:pPr marL="171450" indent="-171450">
              <a:buFont typeface="Arial" panose="020B0604020202020204" pitchFamily="34" charset="0"/>
              <a:buChar char="•"/>
            </a:pPr>
            <a:r>
              <a:rPr lang="en-US" dirty="0"/>
              <a:t>S is a proxy of KU based on NV</a:t>
            </a:r>
          </a:p>
          <a:p>
            <a:pPr marL="171450" indent="-171450">
              <a:buFont typeface="Arial" panose="020B0604020202020204" pitchFamily="34" charset="0"/>
              <a:buChar char="•"/>
            </a:pPr>
            <a:r>
              <a:rPr lang="en-US" dirty="0"/>
              <a:t>E is allowable error, or desired level of precision (very sensitive to this)</a:t>
            </a:r>
          </a:p>
        </p:txBody>
      </p:sp>
      <p:sp>
        <p:nvSpPr>
          <p:cNvPr id="4" name="Slide Number Placeholder 3"/>
          <p:cNvSpPr>
            <a:spLocks noGrp="1"/>
          </p:cNvSpPr>
          <p:nvPr>
            <p:ph type="sldNum" sz="quarter" idx="10"/>
          </p:nvPr>
        </p:nvSpPr>
        <p:spPr/>
        <p:txBody>
          <a:bodyPr/>
          <a:lstStyle/>
          <a:p>
            <a:fld id="{06A0A3C6-4E22-46FB-836F-CA2C48EC4DC1}" type="slidenum">
              <a:rPr lang="en-US" smtClean="0"/>
              <a:pPr/>
              <a:t>11</a:t>
            </a:fld>
            <a:endParaRPr lang="en-US"/>
          </a:p>
        </p:txBody>
      </p:sp>
    </p:spTree>
    <p:extLst>
      <p:ext uri="{BB962C8B-B14F-4D97-AF65-F5344CB8AC3E}">
        <p14:creationId xmlns:p14="http://schemas.microsoft.com/office/powerpoint/2010/main" val="1407581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2219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6948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557908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682600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4284278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72279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5964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4085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2047254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181734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969612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12552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704264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7657646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252201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9145573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6981725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9364167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6" name="Date Placeholder 5"/>
          <p:cNvSpPr>
            <a:spLocks noGrp="1"/>
          </p:cNvSpPr>
          <p:nvPr>
            <p:ph type="dt" sz="half" idx="11"/>
          </p:nvPr>
        </p:nvSpPr>
        <p:spPr/>
        <p:txBody>
          <a:bodyPr/>
          <a:lstStyle/>
          <a:p>
            <a:fld id="{CF7974BA-E8E3-4B45-A1FD-63B6863F44A8}" type="datetimeFigureOut">
              <a:rPr lang="en-US" smtClean="0"/>
              <a:t>2/28/2024</a:t>
            </a:fld>
            <a:endParaRPr lang="en-US"/>
          </a:p>
        </p:txBody>
      </p:sp>
      <p:pic>
        <p:nvPicPr>
          <p:cNvPr id="8" name="Picture 7">
            <a:extLst>
              <a:ext uri="{FF2B5EF4-FFF2-40B4-BE49-F238E27FC236}">
                <a16:creationId xmlns:a16="http://schemas.microsoft.com/office/drawing/2014/main" id="{84024296-3191-4E13-AC1C-080341B39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27645066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3E7C4-A886-E6D8-C9C0-39435A066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ECACB1-E37D-7880-FE02-9D7A93A1C3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8FA85F2-D798-1C86-CD9B-F96207C105F3}"/>
              </a:ext>
            </a:extLst>
          </p:cNvPr>
          <p:cNvSpPr>
            <a:spLocks noGrp="1"/>
          </p:cNvSpPr>
          <p:nvPr>
            <p:ph type="dt" sz="half" idx="10"/>
          </p:nvPr>
        </p:nvSpPr>
        <p:spPr/>
        <p:txBody>
          <a:bodyPr/>
          <a:lstStyle/>
          <a:p>
            <a:fld id="{CF7974BA-E8E3-4B45-A1FD-63B6863F44A8}" type="datetimeFigureOut">
              <a:rPr lang="en-US" smtClean="0"/>
              <a:t>2/28/2024</a:t>
            </a:fld>
            <a:endParaRPr lang="en-US"/>
          </a:p>
        </p:txBody>
      </p:sp>
      <p:sp>
        <p:nvSpPr>
          <p:cNvPr id="5" name="Footer Placeholder 4">
            <a:extLst>
              <a:ext uri="{FF2B5EF4-FFF2-40B4-BE49-F238E27FC236}">
                <a16:creationId xmlns:a16="http://schemas.microsoft.com/office/drawing/2014/main" id="{EF0973DA-467C-AEBD-9BA7-939F24D8DA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66A46A-7AE2-35B4-B748-9ECBDC21FEE7}"/>
              </a:ext>
            </a:extLst>
          </p:cNvPr>
          <p:cNvSpPr>
            <a:spLocks noGrp="1"/>
          </p:cNvSpPr>
          <p:nvPr>
            <p:ph type="sldNum" sz="quarter" idx="12"/>
          </p:nvPr>
        </p:nvSpPr>
        <p:spPr/>
        <p:txBody>
          <a:bodyPr/>
          <a:lstStyle/>
          <a:p>
            <a:fld id="{1832B046-ADF3-4B32-AC32-478F2D03D25A}" type="slidenum">
              <a:rPr lang="en-US" smtClean="0"/>
              <a:t>‹#›</a:t>
            </a:fld>
            <a:endParaRPr lang="en-US"/>
          </a:p>
        </p:txBody>
      </p:sp>
    </p:spTree>
    <p:extLst>
      <p:ext uri="{BB962C8B-B14F-4D97-AF65-F5344CB8AC3E}">
        <p14:creationId xmlns:p14="http://schemas.microsoft.com/office/powerpoint/2010/main" val="1755253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dirty="0"/>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dirty="0"/>
          </a:p>
        </p:txBody>
      </p:sp>
    </p:spTree>
    <p:extLst>
      <p:ext uri="{BB962C8B-B14F-4D97-AF65-F5344CB8AC3E}">
        <p14:creationId xmlns:p14="http://schemas.microsoft.com/office/powerpoint/2010/main" val="2006594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2"/>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dirty="0"/>
          </a:p>
        </p:txBody>
      </p:sp>
      <p:sp>
        <p:nvSpPr>
          <p:cNvPr id="2" name="Footer Placeholder 1"/>
          <p:cNvSpPr>
            <a:spLocks noGrp="1"/>
          </p:cNvSpPr>
          <p:nvPr>
            <p:ph type="ftr" sz="quarter" idx="18"/>
          </p:nvPr>
        </p:nvSpPr>
        <p:spPr/>
        <p:txBody>
          <a:bodyPr/>
          <a:lstStyle/>
          <a:p>
            <a:pPr>
              <a:defRPr/>
            </a:pPr>
            <a:r>
              <a:rPr lang="en-US" dirty="0"/>
              <a:t>File Name</a:t>
            </a:r>
          </a:p>
        </p:txBody>
      </p:sp>
    </p:spTree>
    <p:extLst>
      <p:ext uri="{BB962C8B-B14F-4D97-AF65-F5344CB8AC3E}">
        <p14:creationId xmlns:p14="http://schemas.microsoft.com/office/powerpoint/2010/main" val="529071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159406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dirty="0"/>
          </a:p>
        </p:txBody>
      </p:sp>
      <p:sp>
        <p:nvSpPr>
          <p:cNvPr id="2" name="Footer Placeholder 1"/>
          <p:cNvSpPr>
            <a:spLocks noGrp="1"/>
          </p:cNvSpPr>
          <p:nvPr>
            <p:ph type="ftr" sz="quarter" idx="18"/>
          </p:nvPr>
        </p:nvSpPr>
        <p:spPr/>
        <p:txBody>
          <a:bodyPr/>
          <a:lstStyle/>
          <a:p>
            <a:pPr>
              <a:defRPr/>
            </a:pPr>
            <a:r>
              <a:rPr lang="en-US" dirty="0"/>
              <a:t>File Name</a:t>
            </a:r>
          </a:p>
        </p:txBody>
      </p:sp>
    </p:spTree>
    <p:extLst>
      <p:ext uri="{BB962C8B-B14F-4D97-AF65-F5344CB8AC3E}">
        <p14:creationId xmlns:p14="http://schemas.microsoft.com/office/powerpoint/2010/main" val="19820539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254037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2899385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02067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995587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999787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39326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378355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4649264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w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F7974BA-E8E3-4B45-A1FD-63B6863F44A8}" type="datetimeFigureOut">
              <a:rPr lang="en-US" smtClean="0"/>
              <a:t>2/28/2024</a:t>
            </a:fld>
            <a:endParaRPr lang="en-US"/>
          </a:p>
        </p:txBody>
      </p:sp>
      <p:pic>
        <p:nvPicPr>
          <p:cNvPr id="4" name="Picture 3">
            <a:extLst>
              <a:ext uri="{FF2B5EF4-FFF2-40B4-BE49-F238E27FC236}">
                <a16:creationId xmlns:a16="http://schemas.microsoft.com/office/drawing/2014/main" id="{C0089AF4-456C-4AD9-A715-1E4154EA5258}"/>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283310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91" r:id="rId28"/>
    <p:sldLayoutId id="2147483692" r:id="rId29"/>
    <p:sldLayoutId id="2147483693" r:id="rId30"/>
  </p:sldLayoutIdLst>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2/28/2024</a:t>
            </a:fld>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3441875421"/>
      </p:ext>
    </p:extLst>
  </p:cSld>
  <p:clrMap bg1="lt1" tx1="dk1" bg2="lt2" tx2="dk2" accent1="accent1" accent2="accent2" accent3="accent3" accent4="accent4" accent5="accent5" accent6="accent6" hlink="hlink" folHlink="folHlink"/>
  <p:sldLayoutIdLst>
    <p:sldLayoutId id="2147483689" r:id="rId1"/>
    <p:sldLayoutId id="214748369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hyperlink" Target="https://planning.erdc.dren.mil/toolbox/library.cfm?Option=Listing&amp;Type=EGM&amp;Search=Policy&amp;Sort=YearDes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8.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EBB8D-FFDD-01DD-61DE-A6BD76B323BD}"/>
              </a:ext>
            </a:extLst>
          </p:cNvPr>
          <p:cNvSpPr>
            <a:spLocks noGrp="1"/>
          </p:cNvSpPr>
          <p:nvPr>
            <p:ph type="ctrTitle"/>
          </p:nvPr>
        </p:nvSpPr>
        <p:spPr/>
        <p:txBody>
          <a:bodyPr/>
          <a:lstStyle/>
          <a:p>
            <a:r>
              <a:rPr lang="en-US" dirty="0"/>
              <a:t>3.2. Estimation of Economic Uncertainty</a:t>
            </a:r>
          </a:p>
        </p:txBody>
      </p:sp>
      <p:sp>
        <p:nvSpPr>
          <p:cNvPr id="3" name="Subtitle 2">
            <a:extLst>
              <a:ext uri="{FF2B5EF4-FFF2-40B4-BE49-F238E27FC236}">
                <a16:creationId xmlns:a16="http://schemas.microsoft.com/office/drawing/2014/main" id="{248A89E8-A5AC-E432-EBCA-CD99CBDA0573}"/>
              </a:ext>
            </a:extLst>
          </p:cNvPr>
          <p:cNvSpPr>
            <a:spLocks noGrp="1"/>
          </p:cNvSpPr>
          <p:nvPr>
            <p:ph type="subTitle" idx="1"/>
          </p:nvPr>
        </p:nvSpPr>
        <p:spPr/>
        <p:txBody>
          <a:bodyPr/>
          <a:lstStyle/>
          <a:p>
            <a:r>
              <a:rPr lang="en-US" dirty="0"/>
              <a:t>Jordan Lucas</a:t>
            </a:r>
          </a:p>
        </p:txBody>
      </p:sp>
    </p:spTree>
    <p:extLst>
      <p:ext uri="{BB962C8B-B14F-4D97-AF65-F5344CB8AC3E}">
        <p14:creationId xmlns:p14="http://schemas.microsoft.com/office/powerpoint/2010/main" val="3877510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3CAF9-79AB-6436-91B4-DBCD384B15C3}"/>
              </a:ext>
            </a:extLst>
          </p:cNvPr>
          <p:cNvSpPr>
            <a:spLocks noGrp="1"/>
          </p:cNvSpPr>
          <p:nvPr>
            <p:ph type="title"/>
          </p:nvPr>
        </p:nvSpPr>
        <p:spPr>
          <a:xfrm>
            <a:off x="974927" y="281123"/>
            <a:ext cx="10242145" cy="806451"/>
          </a:xfrm>
        </p:spPr>
        <p:txBody>
          <a:bodyPr/>
          <a:lstStyle/>
          <a:p>
            <a:r>
              <a:rPr lang="en-US" dirty="0"/>
              <a:t>EM 1110-2-1619</a:t>
            </a:r>
          </a:p>
        </p:txBody>
      </p:sp>
      <p:sp>
        <p:nvSpPr>
          <p:cNvPr id="3" name="Content Placeholder 2">
            <a:extLst>
              <a:ext uri="{FF2B5EF4-FFF2-40B4-BE49-F238E27FC236}">
                <a16:creationId xmlns:a16="http://schemas.microsoft.com/office/drawing/2014/main" id="{B7E2CB35-EE96-1CEF-3267-6489EE9999BE}"/>
              </a:ext>
            </a:extLst>
          </p:cNvPr>
          <p:cNvSpPr>
            <a:spLocks noGrp="1"/>
          </p:cNvSpPr>
          <p:nvPr>
            <p:ph idx="1"/>
          </p:nvPr>
        </p:nvSpPr>
        <p:spPr/>
        <p:txBody>
          <a:bodyPr/>
          <a:lstStyle/>
          <a:p>
            <a:r>
              <a:rPr lang="en-US" dirty="0"/>
              <a:t>“Alternatively, professional judgment can be used to determine the most-likely, minimum, and maximum values, and a triangular distribution can be fitted.”</a:t>
            </a:r>
          </a:p>
        </p:txBody>
      </p:sp>
    </p:spTree>
    <p:extLst>
      <p:ext uri="{BB962C8B-B14F-4D97-AF65-F5344CB8AC3E}">
        <p14:creationId xmlns:p14="http://schemas.microsoft.com/office/powerpoint/2010/main" val="1236540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847" y="274638"/>
            <a:ext cx="11176000" cy="806451"/>
          </a:xfrm>
        </p:spPr>
        <p:txBody>
          <a:bodyPr/>
          <a:lstStyle/>
          <a:p>
            <a:r>
              <a:rPr lang="en-US" sz="3600" dirty="0"/>
              <a:t>Statistically Significant Sample Size</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5"/>
              </p:nvPr>
            </p:nvSpPr>
            <p:spPr>
              <a:xfrm>
                <a:off x="406400" y="1225550"/>
                <a:ext cx="10668000" cy="4718050"/>
              </a:xfrm>
            </p:spPr>
            <p:txBody>
              <a:bodyPr/>
              <a:lstStyle/>
              <a:p>
                <a:pPr algn="ctr"/>
                <a14:m>
                  <m:oMath xmlns:m="http://schemas.openxmlformats.org/officeDocument/2006/math">
                    <m:r>
                      <a:rPr lang="en-US" sz="4400" b="0" i="1" smtClean="0">
                        <a:latin typeface="Cambria Math" panose="02040503050406030204" pitchFamily="18" charset="0"/>
                      </a:rPr>
                      <m:t>𝑛</m:t>
                    </m:r>
                    <m:r>
                      <a:rPr lang="en-US" sz="4400" b="0" i="1" smtClean="0">
                        <a:latin typeface="Cambria Math" panose="02040503050406030204" pitchFamily="18" charset="0"/>
                      </a:rPr>
                      <m:t>=</m:t>
                    </m:r>
                    <m:sSup>
                      <m:sSupPr>
                        <m:ctrlPr>
                          <a:rPr lang="en-US" sz="4400" b="0" i="1" smtClean="0">
                            <a:latin typeface="Cambria Math" panose="02040503050406030204" pitchFamily="18" charset="0"/>
                          </a:rPr>
                        </m:ctrlPr>
                      </m:sSupPr>
                      <m:e>
                        <m:r>
                          <a:rPr lang="en-US" sz="4400" i="1">
                            <a:latin typeface="Cambria Math" panose="02040503050406030204" pitchFamily="18" charset="0"/>
                          </a:rPr>
                          <m:t>(</m:t>
                        </m:r>
                        <m:f>
                          <m:fPr>
                            <m:ctrlPr>
                              <a:rPr lang="en-US" sz="4400" i="1">
                                <a:latin typeface="Cambria Math" panose="02040503050406030204" pitchFamily="18" charset="0"/>
                              </a:rPr>
                            </m:ctrlPr>
                          </m:fPr>
                          <m:num>
                            <m:r>
                              <a:rPr lang="en-US" sz="4400" i="1">
                                <a:latin typeface="Cambria Math" panose="02040503050406030204" pitchFamily="18" charset="0"/>
                              </a:rPr>
                              <m:t>𝑍</m:t>
                            </m:r>
                            <m:r>
                              <a:rPr lang="en-US" sz="4400" i="1">
                                <a:latin typeface="Cambria Math" panose="02040503050406030204" pitchFamily="18" charset="0"/>
                              </a:rPr>
                              <m:t>∗</m:t>
                            </m:r>
                            <m:r>
                              <a:rPr lang="en-US" sz="4400" i="1">
                                <a:latin typeface="Cambria Math" panose="02040503050406030204" pitchFamily="18" charset="0"/>
                              </a:rPr>
                              <m:t>𝑆</m:t>
                            </m:r>
                          </m:num>
                          <m:den>
                            <m:r>
                              <a:rPr lang="en-US" sz="4400" i="1">
                                <a:latin typeface="Cambria Math" panose="02040503050406030204" pitchFamily="18" charset="0"/>
                              </a:rPr>
                              <m:t>𝐸</m:t>
                            </m:r>
                          </m:den>
                        </m:f>
                        <m:r>
                          <m:rPr>
                            <m:nor/>
                          </m:rPr>
                          <a:rPr lang="en-US" sz="4400" dirty="0"/>
                          <m:t>)</m:t>
                        </m:r>
                      </m:e>
                      <m:sup>
                        <m:r>
                          <a:rPr lang="en-US" sz="4400" b="0" i="1" smtClean="0">
                            <a:latin typeface="Cambria Math" panose="02040503050406030204" pitchFamily="18" charset="0"/>
                          </a:rPr>
                          <m:t>2</m:t>
                        </m:r>
                      </m:sup>
                    </m:sSup>
                  </m:oMath>
                </a14:m>
                <a:r>
                  <a:rPr lang="en-US" sz="2800" dirty="0">
                    <a:latin typeface="Cambria Math" panose="02040503050406030204" pitchFamily="18" charset="0"/>
                    <a:ea typeface="Cambria Math" panose="02040503050406030204" pitchFamily="18" charset="0"/>
                  </a:rPr>
                  <a:t>,</a:t>
                </a:r>
                <a:r>
                  <a:rPr lang="en-US" sz="2800" dirty="0"/>
                  <a:t> </a:t>
                </a:r>
                <a:r>
                  <a:rPr lang="en-US" sz="2800" dirty="0">
                    <a:latin typeface="Cambria Math" panose="02040503050406030204" pitchFamily="18" charset="0"/>
                    <a:ea typeface="Cambria Math" panose="02040503050406030204" pitchFamily="18" charset="0"/>
                  </a:rPr>
                  <a:t>where</a:t>
                </a:r>
              </a:p>
              <a:p>
                <a:pPr algn="ctr"/>
                <a:endParaRPr lang="en-US" sz="2400" dirty="0">
                  <a:latin typeface="Cambria Math" panose="02040503050406030204" pitchFamily="18" charset="0"/>
                  <a:ea typeface="Cambria Math" panose="02040503050406030204" pitchFamily="18" charset="0"/>
                </a:endParaRPr>
              </a:p>
              <a:p>
                <a:pPr marL="0" indent="0" algn="ctr"/>
                <a:r>
                  <a:rPr lang="en-US" sz="2400" i="1" dirty="0">
                    <a:latin typeface="Cambria Math" panose="02040503050406030204" pitchFamily="18" charset="0"/>
                    <a:ea typeface="Cambria Math" panose="02040503050406030204" pitchFamily="18" charset="0"/>
                  </a:rPr>
                  <a:t>n</a:t>
                </a:r>
                <a:r>
                  <a:rPr lang="en-US" sz="2400" dirty="0">
                    <a:latin typeface="Cambria Math" panose="02040503050406030204" pitchFamily="18" charset="0"/>
                    <a:ea typeface="Cambria Math" panose="02040503050406030204" pitchFamily="18" charset="0"/>
                  </a:rPr>
                  <a:t> = Sample size</a:t>
                </a:r>
              </a:p>
              <a:p>
                <a:pPr marL="0" indent="0" algn="ctr"/>
                <a:endParaRPr lang="en-US" sz="2400" dirty="0">
                  <a:latin typeface="Cambria Math" panose="02040503050406030204" pitchFamily="18" charset="0"/>
                  <a:ea typeface="Cambria Math" panose="02040503050406030204" pitchFamily="18" charset="0"/>
                </a:endParaRPr>
              </a:p>
              <a:p>
                <a:pPr marL="0" indent="0" algn="ctr"/>
                <a:r>
                  <a:rPr lang="en-US" sz="2400" i="1" dirty="0">
                    <a:latin typeface="Cambria Math" panose="02040503050406030204" pitchFamily="18" charset="0"/>
                    <a:ea typeface="Cambria Math" panose="02040503050406030204" pitchFamily="18" charset="0"/>
                  </a:rPr>
                  <a:t>Z</a:t>
                </a:r>
                <a:r>
                  <a:rPr lang="en-US" sz="2400" dirty="0">
                    <a:latin typeface="Cambria Math" panose="02040503050406030204" pitchFamily="18" charset="0"/>
                    <a:ea typeface="Cambria Math" panose="02040503050406030204" pitchFamily="18" charset="0"/>
                  </a:rPr>
                  <a:t> = Z-Value (1.96)</a:t>
                </a:r>
              </a:p>
              <a:p>
                <a:pPr marL="0" indent="0" algn="ctr"/>
                <a:endParaRPr lang="en-US" sz="2400" dirty="0">
                  <a:latin typeface="Cambria Math" panose="02040503050406030204" pitchFamily="18" charset="0"/>
                  <a:ea typeface="Cambria Math" panose="02040503050406030204" pitchFamily="18" charset="0"/>
                </a:endParaRPr>
              </a:p>
              <a:p>
                <a:pPr marL="0" indent="0" algn="ct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𝑆</m:t>
                      </m:r>
                      <m:r>
                        <a:rPr lang="en-US" sz="2400" b="0" i="1" smtClean="0">
                          <a:latin typeface="Cambria Math" panose="02040503050406030204" pitchFamily="18" charset="0"/>
                          <a:ea typeface="Cambria Math" panose="02040503050406030204" pitchFamily="18" charset="0"/>
                        </a:rPr>
                        <m:t>= </m:t>
                      </m:r>
                      <m:f>
                        <m:fPr>
                          <m:ctrlPr>
                            <a:rPr lang="en-US" sz="2400" b="0" i="1" smtClean="0">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𝐹𝑜𝑢𝑛𝑑𝑎𝑡𝑖𝑜𝑛</m:t>
                              </m:r>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𝐻𝑒𝑖𝑔h𝑡</m:t>
                              </m:r>
                            </m:e>
                            <m:sub>
                              <m:r>
                                <a:rPr lang="en-US" sz="2400" i="1">
                                  <a:latin typeface="Cambria Math" panose="02040503050406030204" pitchFamily="18" charset="0"/>
                                  <a:ea typeface="Cambria Math" panose="02040503050406030204" pitchFamily="18" charset="0"/>
                                </a:rPr>
                                <m:t>𝐻𝑖𝑔h</m:t>
                              </m:r>
                            </m:sub>
                          </m:sSub>
                          <m:r>
                            <a:rPr lang="en-US" sz="2400" i="1">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𝐹𝑜𝑢𝑛𝑑𝑎𝑡𝑖𝑜𝑛</m:t>
                              </m:r>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𝐻𝑒𝑖𝑔h𝑡</m:t>
                              </m:r>
                            </m:e>
                            <m:sub>
                              <m:r>
                                <a:rPr lang="en-US" sz="2400" i="1">
                                  <a:latin typeface="Cambria Math" panose="02040503050406030204" pitchFamily="18" charset="0"/>
                                  <a:ea typeface="Cambria Math" panose="02040503050406030204" pitchFamily="18" charset="0"/>
                                </a:rPr>
                                <m:t>𝐿𝑜𝑤</m:t>
                              </m:r>
                            </m:sub>
                          </m:sSub>
                        </m:num>
                        <m:den>
                          <m:r>
                            <a:rPr lang="en-US" sz="2400" b="0" i="1" smtClean="0">
                              <a:latin typeface="Cambria Math" panose="02040503050406030204" pitchFamily="18" charset="0"/>
                              <a:ea typeface="Cambria Math" panose="02040503050406030204" pitchFamily="18" charset="0"/>
                            </a:rPr>
                            <m:t>6</m:t>
                          </m:r>
                        </m:den>
                      </m:f>
                    </m:oMath>
                  </m:oMathPara>
                </a14:m>
                <a:endParaRPr lang="en-US" sz="2400" dirty="0">
                  <a:latin typeface="Cambria Math" panose="02040503050406030204" pitchFamily="18" charset="0"/>
                  <a:ea typeface="Cambria Math" panose="02040503050406030204" pitchFamily="18" charset="0"/>
                </a:endParaRPr>
              </a:p>
              <a:p>
                <a:pPr marL="0" indent="0" algn="ctr"/>
                <a:endParaRPr lang="en-US" sz="2400" dirty="0">
                  <a:latin typeface="Cambria Math" panose="02040503050406030204" pitchFamily="18" charset="0"/>
                  <a:ea typeface="Cambria Math" panose="02040503050406030204" pitchFamily="18" charset="0"/>
                </a:endParaRPr>
              </a:p>
              <a:p>
                <a:pPr marL="0" indent="0" algn="ctr"/>
                <a:r>
                  <a:rPr lang="en-US" sz="2400" i="1" dirty="0">
                    <a:latin typeface="Cambria Math" panose="02040503050406030204" pitchFamily="18" charset="0"/>
                    <a:ea typeface="Cambria Math" panose="02040503050406030204" pitchFamily="18" charset="0"/>
                  </a:rPr>
                  <a:t>E</a:t>
                </a:r>
                <a:r>
                  <a:rPr lang="en-US" sz="2400" dirty="0">
                    <a:latin typeface="Cambria Math" panose="02040503050406030204" pitchFamily="18" charset="0"/>
                    <a:ea typeface="Cambria Math" panose="02040503050406030204" pitchFamily="18" charset="0"/>
                  </a:rPr>
                  <a:t> = Allowable error (0.20)</a:t>
                </a:r>
              </a:p>
            </p:txBody>
          </p:sp>
        </mc:Choice>
        <mc:Fallback xmlns="">
          <p:sp>
            <p:nvSpPr>
              <p:cNvPr id="3" name="Content Placeholder 2"/>
              <p:cNvSpPr>
                <a:spLocks noGrp="1" noRot="1" noChangeAspect="1" noMove="1" noResize="1" noEditPoints="1" noAdjustHandles="1" noChangeArrowheads="1" noChangeShapeType="1" noTextEdit="1"/>
              </p:cNvSpPr>
              <p:nvPr>
                <p:ph sz="quarter" idx="15"/>
              </p:nvPr>
            </p:nvSpPr>
            <p:spPr>
              <a:xfrm>
                <a:off x="406400" y="1225550"/>
                <a:ext cx="10668000" cy="4718050"/>
              </a:xfrm>
              <a:blipFill>
                <a:blip r:embed="rId3"/>
                <a:stretch>
                  <a:fillRect/>
                </a:stretch>
              </a:blipFill>
            </p:spPr>
            <p:txBody>
              <a:bodyPr/>
              <a:lstStyle/>
              <a:p>
                <a:r>
                  <a:rPr lang="en-US">
                    <a:noFill/>
                  </a:rPr>
                  <a:t> </a:t>
                </a:r>
              </a:p>
            </p:txBody>
          </p:sp>
        </mc:Fallback>
      </mc:AlternateContent>
      <p:sp>
        <p:nvSpPr>
          <p:cNvPr id="5" name="Slide Number Placeholder 4"/>
          <p:cNvSpPr>
            <a:spLocks noGrp="1"/>
          </p:cNvSpPr>
          <p:nvPr>
            <p:ph type="sldNum" sz="quarter" idx="17"/>
          </p:nvPr>
        </p:nvSpPr>
        <p:spPr/>
        <p:txBody>
          <a:bodyPr/>
          <a:lstStyle/>
          <a:p>
            <a:fld id="{3B773CDB-7973-454B-9699-5CCFA043586B}" type="slidenum">
              <a:rPr lang="en-US" smtClean="0"/>
              <a:pPr/>
              <a:t>11</a:t>
            </a:fld>
            <a:endParaRPr lang="en-US"/>
          </a:p>
        </p:txBody>
      </p:sp>
    </p:spTree>
    <p:extLst>
      <p:ext uri="{BB962C8B-B14F-4D97-AF65-F5344CB8AC3E}">
        <p14:creationId xmlns:p14="http://schemas.microsoft.com/office/powerpoint/2010/main" val="542566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93025" y="280775"/>
            <a:ext cx="11176000" cy="806451"/>
          </a:xfrm>
        </p:spPr>
        <p:txBody>
          <a:bodyPr/>
          <a:lstStyle/>
          <a:p>
            <a:r>
              <a:rPr lang="en-US" sz="3600" dirty="0"/>
              <a:t>Developing a Stratified Sample </a:t>
            </a:r>
          </a:p>
        </p:txBody>
      </p:sp>
      <p:sp>
        <p:nvSpPr>
          <p:cNvPr id="5" name="Slide Number Placeholder 4"/>
          <p:cNvSpPr>
            <a:spLocks noGrp="1"/>
          </p:cNvSpPr>
          <p:nvPr>
            <p:ph type="sldNum" sz="quarter" idx="11"/>
          </p:nvPr>
        </p:nvSpPr>
        <p:spPr/>
        <p:txBody>
          <a:bodyPr/>
          <a:lstStyle/>
          <a:p>
            <a:fld id="{3B773CDB-7973-454B-9699-5CCFA043586B}" type="slidenum">
              <a:rPr lang="en-US" smtClean="0"/>
              <a:pPr/>
              <a:t>12</a:t>
            </a:fld>
            <a:endParaRPr lang="en-US"/>
          </a:p>
        </p:txBody>
      </p:sp>
      <p:pic>
        <p:nvPicPr>
          <p:cNvPr id="4" name="Picture 3"/>
          <p:cNvPicPr>
            <a:picLocks noChangeAspect="1"/>
          </p:cNvPicPr>
          <p:nvPr/>
        </p:nvPicPr>
        <p:blipFill>
          <a:blip r:embed="rId3"/>
          <a:stretch>
            <a:fillRect/>
          </a:stretch>
        </p:blipFill>
        <p:spPr>
          <a:xfrm>
            <a:off x="668141" y="1847589"/>
            <a:ext cx="10406259" cy="2214846"/>
          </a:xfrm>
          <a:prstGeom prst="rect">
            <a:avLst/>
          </a:prstGeom>
        </p:spPr>
      </p:pic>
      <p:sp>
        <p:nvSpPr>
          <p:cNvPr id="8" name="TextBox 7"/>
          <p:cNvSpPr txBox="1"/>
          <p:nvPr/>
        </p:nvSpPr>
        <p:spPr>
          <a:xfrm>
            <a:off x="3205424" y="1385924"/>
            <a:ext cx="4740400" cy="461665"/>
          </a:xfrm>
          <a:prstGeom prst="rect">
            <a:avLst/>
          </a:prstGeom>
          <a:noFill/>
        </p:spPr>
        <p:txBody>
          <a:bodyPr wrap="none" rtlCol="0">
            <a:spAutoFit/>
          </a:bodyPr>
          <a:lstStyle/>
          <a:p>
            <a:r>
              <a:rPr lang="en-US" dirty="0"/>
              <a:t>Sample Size Source Calculations</a:t>
            </a:r>
          </a:p>
        </p:txBody>
      </p:sp>
    </p:spTree>
    <p:extLst>
      <p:ext uri="{BB962C8B-B14F-4D97-AF65-F5344CB8AC3E}">
        <p14:creationId xmlns:p14="http://schemas.microsoft.com/office/powerpoint/2010/main" val="148620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8F1D22-1B71-462B-5343-04BAFAE2BB3D}"/>
              </a:ext>
            </a:extLst>
          </p:cNvPr>
          <p:cNvSpPr>
            <a:spLocks noGrp="1"/>
          </p:cNvSpPr>
          <p:nvPr>
            <p:ph sz="quarter" idx="10"/>
          </p:nvPr>
        </p:nvSpPr>
        <p:spPr/>
        <p:txBody>
          <a:bodyPr/>
          <a:lstStyle/>
          <a:p>
            <a:pPr marL="342900" indent="-342900">
              <a:buFont typeface="Arial" panose="020B0604020202020204" pitchFamily="34" charset="0"/>
              <a:buChar char="•"/>
            </a:pPr>
            <a:r>
              <a:rPr lang="en-US" sz="3200" dirty="0"/>
              <a:t>First Floor Elevation</a:t>
            </a:r>
          </a:p>
          <a:p>
            <a:pPr marL="342900" indent="-342900">
              <a:buFont typeface="Arial" panose="020B0604020202020204" pitchFamily="34" charset="0"/>
              <a:buChar char="•"/>
            </a:pPr>
            <a:r>
              <a:rPr lang="en-US" sz="3200" b="1" dirty="0"/>
              <a:t>Asset Values</a:t>
            </a:r>
          </a:p>
          <a:p>
            <a:pPr marL="569913" lvl="1" indent="-342900">
              <a:buFont typeface="Arial" panose="020B0604020202020204" pitchFamily="34" charset="0"/>
              <a:buChar char="•"/>
            </a:pPr>
            <a:r>
              <a:rPr lang="en-US" sz="3200" b="1" dirty="0"/>
              <a:t>Structure Value</a:t>
            </a:r>
          </a:p>
          <a:p>
            <a:pPr marL="569913" lvl="1" indent="-342900">
              <a:buFont typeface="Arial" panose="020B0604020202020204" pitchFamily="34" charset="0"/>
              <a:buChar char="•"/>
            </a:pPr>
            <a:r>
              <a:rPr lang="en-US" sz="3200" b="1" dirty="0"/>
              <a:t>Contents Value</a:t>
            </a:r>
          </a:p>
          <a:p>
            <a:pPr marL="569913" lvl="1" indent="-342900">
              <a:buFont typeface="Arial" panose="020B0604020202020204" pitchFamily="34" charset="0"/>
              <a:buChar char="•"/>
            </a:pPr>
            <a:r>
              <a:rPr lang="en-US" sz="3200" b="1" dirty="0"/>
              <a:t>Vehicle Value</a:t>
            </a:r>
          </a:p>
          <a:p>
            <a:pPr marL="569913" lvl="1" indent="-342900">
              <a:buFont typeface="Arial" panose="020B0604020202020204" pitchFamily="34" charset="0"/>
              <a:buChar char="•"/>
            </a:pPr>
            <a:r>
              <a:rPr lang="en-US" sz="3200" b="1" dirty="0"/>
              <a:t>Other Value</a:t>
            </a:r>
          </a:p>
          <a:p>
            <a:pPr marL="342900" indent="-342900">
              <a:buFont typeface="Arial" panose="020B0604020202020204" pitchFamily="34" charset="0"/>
              <a:buChar char="•"/>
            </a:pPr>
            <a:r>
              <a:rPr lang="en-US" sz="3200" dirty="0"/>
              <a:t>Depth-Percent Damage Relationships</a:t>
            </a:r>
          </a:p>
          <a:p>
            <a:pPr marL="569913" lvl="1" indent="-342900">
              <a:buFont typeface="Arial" panose="020B0604020202020204" pitchFamily="34" charset="0"/>
              <a:buChar char="•"/>
            </a:pPr>
            <a:r>
              <a:rPr lang="en-US" sz="3200" dirty="0"/>
              <a:t>Structure Damage</a:t>
            </a:r>
          </a:p>
          <a:p>
            <a:pPr marL="569913" lvl="1" indent="-342900">
              <a:buFont typeface="Arial" panose="020B0604020202020204" pitchFamily="34" charset="0"/>
              <a:buChar char="•"/>
            </a:pPr>
            <a:r>
              <a:rPr lang="en-US" sz="3200" dirty="0"/>
              <a:t>Contents Damage</a:t>
            </a:r>
          </a:p>
          <a:p>
            <a:pPr marL="569913" lvl="1" indent="-342900">
              <a:buFont typeface="Arial" panose="020B0604020202020204" pitchFamily="34" charset="0"/>
              <a:buChar char="•"/>
            </a:pPr>
            <a:r>
              <a:rPr lang="en-US" sz="3200" dirty="0"/>
              <a:t>Vehicle Damage</a:t>
            </a:r>
          </a:p>
          <a:p>
            <a:pPr marL="569913" lvl="1" indent="-342900">
              <a:buFont typeface="Arial" panose="020B0604020202020204" pitchFamily="34" charset="0"/>
              <a:buChar char="•"/>
            </a:pPr>
            <a:r>
              <a:rPr lang="en-US" sz="3200" dirty="0"/>
              <a:t>Other Damage</a:t>
            </a:r>
          </a:p>
        </p:txBody>
      </p:sp>
      <p:sp>
        <p:nvSpPr>
          <p:cNvPr id="3" name="Title 2">
            <a:extLst>
              <a:ext uri="{FF2B5EF4-FFF2-40B4-BE49-F238E27FC236}">
                <a16:creationId xmlns:a16="http://schemas.microsoft.com/office/drawing/2014/main" id="{51B715BB-B1E9-5249-074B-78CBDA4621BE}"/>
              </a:ext>
            </a:extLst>
          </p:cNvPr>
          <p:cNvSpPr>
            <a:spLocks noGrp="1"/>
          </p:cNvSpPr>
          <p:nvPr>
            <p:ph type="title"/>
          </p:nvPr>
        </p:nvSpPr>
        <p:spPr/>
        <p:txBody>
          <a:bodyPr/>
          <a:lstStyle/>
          <a:p>
            <a:r>
              <a:rPr lang="en-US" dirty="0"/>
              <a:t>Sources of Uncertainty</a:t>
            </a:r>
          </a:p>
        </p:txBody>
      </p:sp>
    </p:spTree>
    <p:extLst>
      <p:ext uri="{BB962C8B-B14F-4D97-AF65-F5344CB8AC3E}">
        <p14:creationId xmlns:p14="http://schemas.microsoft.com/office/powerpoint/2010/main" val="3806920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CD7240-F65C-9EA6-4B8D-8533D22980D3}"/>
              </a:ext>
            </a:extLst>
          </p:cNvPr>
          <p:cNvSpPr>
            <a:spLocks noGrp="1"/>
          </p:cNvSpPr>
          <p:nvPr>
            <p:ph sz="quarter" idx="10"/>
          </p:nvPr>
        </p:nvSpPr>
        <p:spPr/>
        <p:txBody>
          <a:bodyPr/>
          <a:lstStyle/>
          <a:p>
            <a:pPr marL="342900" indent="-342900">
              <a:buFont typeface="Arial" panose="020B0604020202020204" pitchFamily="34" charset="0"/>
              <a:buChar char="•"/>
            </a:pPr>
            <a:r>
              <a:rPr lang="en-US" dirty="0"/>
              <a:t>Structure Value</a:t>
            </a:r>
          </a:p>
          <a:p>
            <a:pPr marL="569913" lvl="1" indent="-342900">
              <a:buFont typeface="Arial" panose="020B0604020202020204" pitchFamily="34" charset="0"/>
              <a:buChar char="•"/>
            </a:pPr>
            <a:r>
              <a:rPr lang="en-US" dirty="0"/>
              <a:t>RS Means</a:t>
            </a:r>
          </a:p>
          <a:p>
            <a:pPr marL="569913" lvl="1" indent="-342900">
              <a:buFont typeface="Arial" panose="020B0604020202020204" pitchFamily="34" charset="0"/>
              <a:buChar char="•"/>
            </a:pPr>
            <a:r>
              <a:rPr lang="en-US" dirty="0"/>
              <a:t>Marshall &amp; Swift</a:t>
            </a:r>
          </a:p>
          <a:p>
            <a:pPr marL="569913" lvl="1" indent="-342900">
              <a:buFont typeface="Arial" panose="020B0604020202020204" pitchFamily="34" charset="0"/>
              <a:buChar char="•"/>
            </a:pPr>
            <a:r>
              <a:rPr lang="en-US" dirty="0"/>
              <a:t>Parcel Data</a:t>
            </a:r>
          </a:p>
          <a:p>
            <a:pPr marL="342900" indent="-342900">
              <a:buFont typeface="Arial" panose="020B0604020202020204" pitchFamily="34" charset="0"/>
              <a:buChar char="•"/>
            </a:pPr>
            <a:r>
              <a:rPr lang="en-US" dirty="0"/>
              <a:t>Contents Value</a:t>
            </a:r>
          </a:p>
          <a:p>
            <a:pPr marL="569913" lvl="1" indent="-342900">
              <a:buFont typeface="Arial" panose="020B0604020202020204" pitchFamily="34" charset="0"/>
              <a:buChar char="•"/>
            </a:pPr>
            <a:r>
              <a:rPr lang="en-US" dirty="0"/>
              <a:t>EGMs (RES)</a:t>
            </a:r>
          </a:p>
          <a:p>
            <a:pPr marL="569913" lvl="1" indent="-342900">
              <a:buFont typeface="Arial" panose="020B0604020202020204" pitchFamily="34" charset="0"/>
              <a:buChar char="•"/>
            </a:pPr>
            <a:r>
              <a:rPr lang="en-US" dirty="0"/>
              <a:t>Regional Studies</a:t>
            </a:r>
          </a:p>
          <a:p>
            <a:pPr marL="342900" indent="-342900">
              <a:buFont typeface="Arial" panose="020B0604020202020204" pitchFamily="34" charset="0"/>
              <a:buChar char="•"/>
            </a:pPr>
            <a:r>
              <a:rPr lang="en-US" dirty="0"/>
              <a:t>Vehicle Value</a:t>
            </a:r>
          </a:p>
          <a:p>
            <a:pPr marL="569913" lvl="1" indent="-342900">
              <a:buFont typeface="Arial" panose="020B0604020202020204" pitchFamily="34" charset="0"/>
              <a:buChar char="•"/>
            </a:pPr>
            <a:r>
              <a:rPr lang="en-US" dirty="0"/>
              <a:t>Edmunds or KBB</a:t>
            </a:r>
          </a:p>
          <a:p>
            <a:pPr marL="342900" indent="-342900">
              <a:buFont typeface="Arial" panose="020B0604020202020204" pitchFamily="34" charset="0"/>
              <a:buChar char="•"/>
            </a:pPr>
            <a:r>
              <a:rPr lang="en-US" dirty="0"/>
              <a:t>Other Value</a:t>
            </a:r>
          </a:p>
          <a:p>
            <a:pPr marL="569913" lvl="1" indent="-342900">
              <a:buFont typeface="Arial" panose="020B0604020202020204" pitchFamily="34" charset="0"/>
              <a:buChar char="•"/>
            </a:pPr>
            <a:r>
              <a:rPr lang="en-US" dirty="0"/>
              <a:t>Regional Studies</a:t>
            </a:r>
          </a:p>
          <a:p>
            <a:pPr marL="569913" lvl="1" indent="-342900">
              <a:buFont typeface="Arial" panose="020B0604020202020204" pitchFamily="34" charset="0"/>
              <a:buChar char="•"/>
            </a:pPr>
            <a:r>
              <a:rPr lang="en-US" dirty="0"/>
              <a:t>Pretty open-ended</a:t>
            </a:r>
          </a:p>
          <a:p>
            <a:pPr marL="342900" indent="-342900">
              <a:buFont typeface="Arial" panose="020B0604020202020204" pitchFamily="34" charset="0"/>
              <a:buChar char="•"/>
            </a:pPr>
            <a:r>
              <a:rPr lang="en-US" dirty="0"/>
              <a:t>Same distribution types</a:t>
            </a:r>
          </a:p>
        </p:txBody>
      </p:sp>
      <p:sp>
        <p:nvSpPr>
          <p:cNvPr id="3" name="Title 2">
            <a:extLst>
              <a:ext uri="{FF2B5EF4-FFF2-40B4-BE49-F238E27FC236}">
                <a16:creationId xmlns:a16="http://schemas.microsoft.com/office/drawing/2014/main" id="{7DA8EF27-8AF6-82A6-8241-7154A7F2F6EE}"/>
              </a:ext>
            </a:extLst>
          </p:cNvPr>
          <p:cNvSpPr>
            <a:spLocks noGrp="1"/>
          </p:cNvSpPr>
          <p:nvPr>
            <p:ph type="title"/>
          </p:nvPr>
        </p:nvSpPr>
        <p:spPr/>
        <p:txBody>
          <a:bodyPr/>
          <a:lstStyle/>
          <a:p>
            <a:r>
              <a:rPr lang="en-US" dirty="0"/>
              <a:t>Asset Values</a:t>
            </a:r>
          </a:p>
        </p:txBody>
      </p:sp>
      <p:pic>
        <p:nvPicPr>
          <p:cNvPr id="4098" name="Picture 2" descr="Simple House Plans | 1 &amp; 2 Story, Modern, Floor Plans | America's Best House  Plans Blog">
            <a:extLst>
              <a:ext uri="{FF2B5EF4-FFF2-40B4-BE49-F238E27FC236}">
                <a16:creationId xmlns:a16="http://schemas.microsoft.com/office/drawing/2014/main" id="{2B28A244-5C20-B321-9CD3-306D519C24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4459" y="1028700"/>
            <a:ext cx="4305890" cy="286537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descr="Furnished Room near Santana Row - Kopa">
            <a:extLst>
              <a:ext uri="{FF2B5EF4-FFF2-40B4-BE49-F238E27FC236}">
                <a16:creationId xmlns:a16="http://schemas.microsoft.com/office/drawing/2014/main" id="{C426C158-1D63-9945-1A68-45213DCBC9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58652" y="2084790"/>
            <a:ext cx="2827534" cy="211792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2" name="Picture 6" descr="GSV develops unique Ghost armoured protected vehicle | defenceWeb">
            <a:extLst>
              <a:ext uri="{FF2B5EF4-FFF2-40B4-BE49-F238E27FC236}">
                <a16:creationId xmlns:a16="http://schemas.microsoft.com/office/drawing/2014/main" id="{90EFDF96-4BAA-6ED8-C57C-0794FE85B0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96589" y="4536724"/>
            <a:ext cx="2524125" cy="18097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4" name="Picture 8" descr="How to get hurricane cleanup work as a contractor in 2023 | Equipment World">
            <a:extLst>
              <a:ext uri="{FF2B5EF4-FFF2-40B4-BE49-F238E27FC236}">
                <a16:creationId xmlns:a16="http://schemas.microsoft.com/office/drawing/2014/main" id="{ABBE0F33-20BA-6932-907E-39F15AB088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8100" y="4202711"/>
            <a:ext cx="2619375" cy="17430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700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5DB0FF-3C7A-21DA-8AFB-02A0618F37C9}"/>
              </a:ext>
            </a:extLst>
          </p:cNvPr>
          <p:cNvSpPr>
            <a:spLocks noGrp="1"/>
          </p:cNvSpPr>
          <p:nvPr>
            <p:ph sz="quarter" idx="10"/>
          </p:nvPr>
        </p:nvSpPr>
        <p:spPr/>
        <p:txBody>
          <a:bodyPr/>
          <a:lstStyle/>
          <a:p>
            <a:pPr marL="342900" indent="-342900">
              <a:buFont typeface="Arial" panose="020B0604020202020204" pitchFamily="34" charset="0"/>
              <a:buChar char="•"/>
            </a:pPr>
            <a:r>
              <a:rPr lang="en-US" dirty="0"/>
              <a:t>Structure Value</a:t>
            </a:r>
          </a:p>
          <a:p>
            <a:pPr marL="569913" lvl="1" indent="-342900">
              <a:buFont typeface="Arial" panose="020B0604020202020204" pitchFamily="34" charset="0"/>
              <a:buChar char="•"/>
            </a:pPr>
            <a:r>
              <a:rPr lang="en-US" dirty="0"/>
              <a:t>Entered directly in structure inventory</a:t>
            </a:r>
          </a:p>
          <a:p>
            <a:pPr marL="342900" indent="-342900">
              <a:buFont typeface="Arial" panose="020B0604020202020204" pitchFamily="34" charset="0"/>
              <a:buChar char="•"/>
            </a:pPr>
            <a:r>
              <a:rPr lang="en-US" dirty="0"/>
              <a:t>Contents Value</a:t>
            </a:r>
          </a:p>
          <a:p>
            <a:pPr marL="569913" lvl="1" indent="-342900">
              <a:buFont typeface="Arial" panose="020B0604020202020204" pitchFamily="34" charset="0"/>
              <a:buChar char="•"/>
            </a:pPr>
            <a:r>
              <a:rPr lang="en-US" dirty="0"/>
              <a:t>May be entered directly in structure inventory</a:t>
            </a:r>
          </a:p>
          <a:p>
            <a:pPr marL="569913" lvl="1" indent="-342900">
              <a:buFont typeface="Arial" panose="020B0604020202020204" pitchFamily="34" charset="0"/>
              <a:buChar char="•"/>
            </a:pPr>
            <a:r>
              <a:rPr lang="en-US" dirty="0"/>
              <a:t>May use CSVR</a:t>
            </a:r>
          </a:p>
          <a:p>
            <a:pPr marL="342900" indent="-342900">
              <a:buFont typeface="Arial" panose="020B0604020202020204" pitchFamily="34" charset="0"/>
              <a:buChar char="•"/>
            </a:pPr>
            <a:r>
              <a:rPr lang="en-US" dirty="0"/>
              <a:t>Vehicle Value</a:t>
            </a:r>
          </a:p>
          <a:p>
            <a:pPr marL="569913" lvl="1" indent="-342900">
              <a:buFont typeface="Arial" panose="020B0604020202020204" pitchFamily="34" charset="0"/>
              <a:buChar char="•"/>
            </a:pPr>
            <a:r>
              <a:rPr lang="en-US" dirty="0"/>
              <a:t>Entered directly in structure inventory</a:t>
            </a:r>
          </a:p>
          <a:p>
            <a:pPr marL="342900" indent="-342900">
              <a:buFont typeface="Arial" panose="020B0604020202020204" pitchFamily="34" charset="0"/>
              <a:buChar char="•"/>
            </a:pPr>
            <a:r>
              <a:rPr lang="en-US" dirty="0"/>
              <a:t>Other Value</a:t>
            </a:r>
          </a:p>
          <a:p>
            <a:pPr marL="569913" lvl="1" indent="-342900">
              <a:buFont typeface="Arial" panose="020B0604020202020204" pitchFamily="34" charset="0"/>
              <a:buChar char="•"/>
            </a:pPr>
            <a:r>
              <a:rPr lang="en-US" dirty="0"/>
              <a:t>May be entered directly in structure inventory</a:t>
            </a:r>
          </a:p>
          <a:p>
            <a:pPr marL="569913" lvl="1" indent="-342900">
              <a:buFont typeface="Arial" panose="020B0604020202020204" pitchFamily="34" charset="0"/>
              <a:buChar char="•"/>
            </a:pPr>
            <a:r>
              <a:rPr lang="en-US" dirty="0"/>
              <a:t>May use OSVR</a:t>
            </a:r>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A2AA1BEF-8500-82E4-7F9B-E858BE3FE95F}"/>
              </a:ext>
            </a:extLst>
          </p:cNvPr>
          <p:cNvSpPr>
            <a:spLocks noGrp="1"/>
          </p:cNvSpPr>
          <p:nvPr>
            <p:ph type="title"/>
          </p:nvPr>
        </p:nvSpPr>
        <p:spPr/>
        <p:txBody>
          <a:bodyPr/>
          <a:lstStyle/>
          <a:p>
            <a:r>
              <a:rPr lang="en-US" dirty="0"/>
              <a:t>Asset Value Entry</a:t>
            </a:r>
          </a:p>
        </p:txBody>
      </p:sp>
    </p:spTree>
    <p:extLst>
      <p:ext uri="{BB962C8B-B14F-4D97-AF65-F5344CB8AC3E}">
        <p14:creationId xmlns:p14="http://schemas.microsoft.com/office/powerpoint/2010/main" val="1315870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5378BA-5EFC-671B-BAA3-0B76E832AD2C}"/>
              </a:ext>
            </a:extLst>
          </p:cNvPr>
          <p:cNvSpPr>
            <a:spLocks noGrp="1"/>
          </p:cNvSpPr>
          <p:nvPr>
            <p:ph sz="quarter" idx="10"/>
          </p:nvPr>
        </p:nvSpPr>
        <p:spPr/>
        <p:txBody>
          <a:bodyPr/>
          <a:lstStyle/>
          <a:p>
            <a:pPr marL="342900" indent="-342900">
              <a:buFont typeface="Arial" panose="020B0604020202020204" pitchFamily="34" charset="0"/>
              <a:buChar char="•"/>
            </a:pPr>
            <a:r>
              <a:rPr lang="en-US" dirty="0"/>
              <a:t>Inputs Convert NSI occupancy types to match RS Means </a:t>
            </a:r>
          </a:p>
          <a:p>
            <a:pPr marL="569913" lvl="1" indent="-342900">
              <a:buFont typeface="Arial" panose="020B0604020202020204" pitchFamily="34" charset="0"/>
              <a:buChar char="•"/>
            </a:pPr>
            <a:r>
              <a:rPr lang="en-US" dirty="0"/>
              <a:t>Select location factor</a:t>
            </a:r>
          </a:p>
          <a:p>
            <a:pPr marL="569913" lvl="1" indent="-342900">
              <a:buFont typeface="Arial" panose="020B0604020202020204" pitchFamily="34" charset="0"/>
              <a:buChar char="•"/>
            </a:pPr>
            <a:r>
              <a:rPr lang="en-US" dirty="0"/>
              <a:t>Select level of depreciation</a:t>
            </a:r>
          </a:p>
          <a:p>
            <a:pPr marL="804863" lvl="2" indent="-342900"/>
            <a:r>
              <a:rPr lang="en-US" dirty="0"/>
              <a:t>Estimated age in years</a:t>
            </a:r>
          </a:p>
          <a:p>
            <a:pPr marL="804863" lvl="2" indent="-342900"/>
            <a:r>
              <a:rPr lang="en-US" dirty="0"/>
              <a:t>Poor, Average, Good condition</a:t>
            </a:r>
          </a:p>
          <a:p>
            <a:pPr marL="569913" lvl="1" indent="-342900">
              <a:buFont typeface="Arial" panose="020B0604020202020204" pitchFamily="34" charset="0"/>
              <a:buChar char="•"/>
            </a:pPr>
            <a:r>
              <a:rPr lang="en-US" dirty="0"/>
              <a:t>Estimated sq ft (assumes we know with certainty)</a:t>
            </a:r>
          </a:p>
          <a:p>
            <a:pPr marL="342900" indent="-342900">
              <a:buFont typeface="Arial" panose="020B0604020202020204" pitchFamily="34" charset="0"/>
              <a:buChar char="•"/>
            </a:pPr>
            <a:r>
              <a:rPr lang="en-US" dirty="0"/>
              <a:t>Outputs</a:t>
            </a:r>
          </a:p>
          <a:p>
            <a:pPr marL="569913" lvl="1" indent="-342900">
              <a:buFont typeface="Arial" panose="020B0604020202020204" pitchFamily="34" charset="0"/>
              <a:buChar char="•"/>
            </a:pPr>
            <a:r>
              <a:rPr lang="en-US" dirty="0"/>
              <a:t>Used as inputs in FDA</a:t>
            </a:r>
          </a:p>
          <a:p>
            <a:pPr marL="569913" lvl="1" indent="-342900">
              <a:buFont typeface="Arial" panose="020B0604020202020204" pitchFamily="34" charset="0"/>
              <a:buChar char="•"/>
            </a:pPr>
            <a:r>
              <a:rPr lang="en-US" dirty="0"/>
              <a:t>Depreciated replacement dollar value per sq ft</a:t>
            </a:r>
          </a:p>
          <a:p>
            <a:pPr marL="804863" lvl="2" indent="-342900"/>
            <a:r>
              <a:rPr lang="en-US" dirty="0"/>
              <a:t>Min</a:t>
            </a:r>
          </a:p>
          <a:p>
            <a:pPr marL="804863" lvl="2" indent="-342900"/>
            <a:r>
              <a:rPr lang="en-US" dirty="0"/>
              <a:t>Most Likely</a:t>
            </a:r>
          </a:p>
          <a:p>
            <a:pPr marL="804863" lvl="2" indent="-342900"/>
            <a:r>
              <a:rPr lang="en-US" dirty="0"/>
              <a:t>Max</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0B2CF60-BF18-F3D8-3A26-EF7CA07B4ED0}"/>
              </a:ext>
            </a:extLst>
          </p:cNvPr>
          <p:cNvSpPr>
            <a:spLocks noGrp="1"/>
          </p:cNvSpPr>
          <p:nvPr>
            <p:ph type="title"/>
          </p:nvPr>
        </p:nvSpPr>
        <p:spPr/>
        <p:txBody>
          <a:bodyPr/>
          <a:lstStyle/>
          <a:p>
            <a:r>
              <a:rPr lang="en-US" dirty="0"/>
              <a:t>RS Means</a:t>
            </a:r>
          </a:p>
        </p:txBody>
      </p:sp>
    </p:spTree>
    <p:extLst>
      <p:ext uri="{BB962C8B-B14F-4D97-AF65-F5344CB8AC3E}">
        <p14:creationId xmlns:p14="http://schemas.microsoft.com/office/powerpoint/2010/main" val="4114971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8F1D22-1B71-462B-5343-04BAFAE2BB3D}"/>
              </a:ext>
            </a:extLst>
          </p:cNvPr>
          <p:cNvSpPr>
            <a:spLocks noGrp="1"/>
          </p:cNvSpPr>
          <p:nvPr>
            <p:ph sz="quarter" idx="10"/>
          </p:nvPr>
        </p:nvSpPr>
        <p:spPr/>
        <p:txBody>
          <a:bodyPr/>
          <a:lstStyle/>
          <a:p>
            <a:pPr marL="342900" indent="-342900">
              <a:buFont typeface="Arial" panose="020B0604020202020204" pitchFamily="34" charset="0"/>
              <a:buChar char="•"/>
            </a:pPr>
            <a:r>
              <a:rPr lang="en-US" sz="3200" dirty="0"/>
              <a:t>First Floor Elevation</a:t>
            </a:r>
          </a:p>
          <a:p>
            <a:pPr marL="342900" indent="-342900">
              <a:buFont typeface="Arial" panose="020B0604020202020204" pitchFamily="34" charset="0"/>
              <a:buChar char="•"/>
            </a:pPr>
            <a:r>
              <a:rPr lang="en-US" sz="3200" dirty="0"/>
              <a:t>Asset Values</a:t>
            </a:r>
          </a:p>
          <a:p>
            <a:pPr marL="569913" lvl="1" indent="-342900">
              <a:buFont typeface="Arial" panose="020B0604020202020204" pitchFamily="34" charset="0"/>
              <a:buChar char="•"/>
            </a:pPr>
            <a:r>
              <a:rPr lang="en-US" sz="3200" dirty="0"/>
              <a:t>Structure Value</a:t>
            </a:r>
          </a:p>
          <a:p>
            <a:pPr marL="569913" lvl="1" indent="-342900">
              <a:buFont typeface="Arial" panose="020B0604020202020204" pitchFamily="34" charset="0"/>
              <a:buChar char="•"/>
            </a:pPr>
            <a:r>
              <a:rPr lang="en-US" sz="3200" dirty="0"/>
              <a:t>Contents Value</a:t>
            </a:r>
          </a:p>
          <a:p>
            <a:pPr marL="569913" lvl="1" indent="-342900">
              <a:buFont typeface="Arial" panose="020B0604020202020204" pitchFamily="34" charset="0"/>
              <a:buChar char="•"/>
            </a:pPr>
            <a:r>
              <a:rPr lang="en-US" sz="3200" dirty="0"/>
              <a:t>Vehicle Value</a:t>
            </a:r>
          </a:p>
          <a:p>
            <a:pPr marL="569913" lvl="1" indent="-342900">
              <a:buFont typeface="Arial" panose="020B0604020202020204" pitchFamily="34" charset="0"/>
              <a:buChar char="•"/>
            </a:pPr>
            <a:r>
              <a:rPr lang="en-US" sz="3200" dirty="0"/>
              <a:t>Other Value</a:t>
            </a:r>
          </a:p>
          <a:p>
            <a:pPr marL="342900" indent="-342900">
              <a:buFont typeface="Arial" panose="020B0604020202020204" pitchFamily="34" charset="0"/>
              <a:buChar char="•"/>
            </a:pPr>
            <a:r>
              <a:rPr lang="en-US" sz="3200" b="1" dirty="0"/>
              <a:t>Depth-Percent Damage Relationships</a:t>
            </a:r>
          </a:p>
          <a:p>
            <a:pPr marL="569913" lvl="1" indent="-342900">
              <a:buFont typeface="Arial" panose="020B0604020202020204" pitchFamily="34" charset="0"/>
              <a:buChar char="•"/>
            </a:pPr>
            <a:r>
              <a:rPr lang="en-US" sz="3200" b="1" dirty="0"/>
              <a:t>Structure Damage</a:t>
            </a:r>
          </a:p>
          <a:p>
            <a:pPr marL="569913" lvl="1" indent="-342900">
              <a:buFont typeface="Arial" panose="020B0604020202020204" pitchFamily="34" charset="0"/>
              <a:buChar char="•"/>
            </a:pPr>
            <a:r>
              <a:rPr lang="en-US" sz="3200" b="1" dirty="0"/>
              <a:t>Contents Damage</a:t>
            </a:r>
          </a:p>
          <a:p>
            <a:pPr marL="569913" lvl="1" indent="-342900">
              <a:buFont typeface="Arial" panose="020B0604020202020204" pitchFamily="34" charset="0"/>
              <a:buChar char="•"/>
            </a:pPr>
            <a:r>
              <a:rPr lang="en-US" sz="3200" b="1" dirty="0"/>
              <a:t>Vehicle Damage</a:t>
            </a:r>
          </a:p>
          <a:p>
            <a:pPr marL="569913" lvl="1" indent="-342900">
              <a:buFont typeface="Arial" panose="020B0604020202020204" pitchFamily="34" charset="0"/>
              <a:buChar char="•"/>
            </a:pPr>
            <a:r>
              <a:rPr lang="en-US" sz="3200" b="1" dirty="0"/>
              <a:t>Other Damage</a:t>
            </a:r>
          </a:p>
        </p:txBody>
      </p:sp>
      <p:sp>
        <p:nvSpPr>
          <p:cNvPr id="3" name="Title 2">
            <a:extLst>
              <a:ext uri="{FF2B5EF4-FFF2-40B4-BE49-F238E27FC236}">
                <a16:creationId xmlns:a16="http://schemas.microsoft.com/office/drawing/2014/main" id="{51B715BB-B1E9-5249-074B-78CBDA4621BE}"/>
              </a:ext>
            </a:extLst>
          </p:cNvPr>
          <p:cNvSpPr>
            <a:spLocks noGrp="1"/>
          </p:cNvSpPr>
          <p:nvPr>
            <p:ph type="title"/>
          </p:nvPr>
        </p:nvSpPr>
        <p:spPr/>
        <p:txBody>
          <a:bodyPr/>
          <a:lstStyle/>
          <a:p>
            <a:r>
              <a:rPr lang="en-US" dirty="0"/>
              <a:t>Sources of Uncertainty</a:t>
            </a:r>
          </a:p>
        </p:txBody>
      </p:sp>
    </p:spTree>
    <p:extLst>
      <p:ext uri="{BB962C8B-B14F-4D97-AF65-F5344CB8AC3E}">
        <p14:creationId xmlns:p14="http://schemas.microsoft.com/office/powerpoint/2010/main" val="2310863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F311D0-0CCC-DB19-6758-C14A1584B402}"/>
              </a:ext>
            </a:extLst>
          </p:cNvPr>
          <p:cNvSpPr>
            <a:spLocks noGrp="1"/>
          </p:cNvSpPr>
          <p:nvPr>
            <p:ph sz="quarter" idx="10"/>
          </p:nvPr>
        </p:nvSpPr>
        <p:spPr/>
        <p:txBody>
          <a:bodyPr/>
          <a:lstStyle/>
          <a:p>
            <a:pPr marL="342900" indent="-342900">
              <a:buFont typeface="Arial" panose="020B0604020202020204" pitchFamily="34" charset="0"/>
              <a:buChar char="•"/>
            </a:pPr>
            <a:r>
              <a:rPr lang="en-US" dirty="0"/>
              <a:t>Structure Damage</a:t>
            </a:r>
          </a:p>
          <a:p>
            <a:pPr marL="569913" lvl="1" indent="-342900">
              <a:buFont typeface="Arial" panose="020B0604020202020204" pitchFamily="34" charset="0"/>
              <a:buChar char="•"/>
            </a:pPr>
            <a:r>
              <a:rPr lang="en-US" dirty="0"/>
              <a:t>EGMs</a:t>
            </a:r>
          </a:p>
          <a:p>
            <a:pPr marL="569913" lvl="1" indent="-342900">
              <a:buFont typeface="Arial" panose="020B0604020202020204" pitchFamily="34" charset="0"/>
              <a:buChar char="•"/>
            </a:pPr>
            <a:r>
              <a:rPr lang="en-US" dirty="0"/>
              <a:t>Regional Studies</a:t>
            </a:r>
          </a:p>
          <a:p>
            <a:pPr marL="342900" indent="-342900">
              <a:buFont typeface="Arial" panose="020B0604020202020204" pitchFamily="34" charset="0"/>
              <a:buChar char="•"/>
            </a:pPr>
            <a:r>
              <a:rPr lang="en-US" dirty="0"/>
              <a:t>Contents Damage</a:t>
            </a:r>
          </a:p>
          <a:p>
            <a:pPr marL="569913" lvl="1" indent="-342900">
              <a:buFont typeface="Arial" panose="020B0604020202020204" pitchFamily="34" charset="0"/>
              <a:buChar char="•"/>
            </a:pPr>
            <a:r>
              <a:rPr lang="en-US" dirty="0"/>
              <a:t>EGMs</a:t>
            </a:r>
          </a:p>
          <a:p>
            <a:pPr marL="569913" lvl="1" indent="-342900">
              <a:buFont typeface="Arial" panose="020B0604020202020204" pitchFamily="34" charset="0"/>
              <a:buChar char="•"/>
            </a:pPr>
            <a:r>
              <a:rPr lang="en-US" dirty="0"/>
              <a:t>Regional Studies</a:t>
            </a:r>
          </a:p>
          <a:p>
            <a:pPr marL="342900" indent="-342900">
              <a:buFont typeface="Arial" panose="020B0604020202020204" pitchFamily="34" charset="0"/>
              <a:buChar char="•"/>
            </a:pPr>
            <a:r>
              <a:rPr lang="en-US" dirty="0"/>
              <a:t>Vehicle Damage</a:t>
            </a:r>
          </a:p>
          <a:p>
            <a:pPr marL="569913" lvl="1" indent="-342900">
              <a:buFont typeface="Arial" panose="020B0604020202020204" pitchFamily="34" charset="0"/>
              <a:buChar char="•"/>
            </a:pPr>
            <a:r>
              <a:rPr lang="en-US" dirty="0"/>
              <a:t>EGMs</a:t>
            </a:r>
          </a:p>
          <a:p>
            <a:pPr marL="342900" indent="-342900">
              <a:buFont typeface="Arial" panose="020B0604020202020204" pitchFamily="34" charset="0"/>
              <a:buChar char="•"/>
            </a:pPr>
            <a:r>
              <a:rPr lang="en-US" dirty="0"/>
              <a:t>Other Damage</a:t>
            </a:r>
          </a:p>
          <a:p>
            <a:pPr marL="569913" lvl="1" indent="-342900">
              <a:buFont typeface="Arial" panose="020B0604020202020204" pitchFamily="34" charset="0"/>
              <a:buChar char="•"/>
            </a:pPr>
            <a:r>
              <a:rPr lang="en-US" dirty="0"/>
              <a:t>Regional Studies</a:t>
            </a:r>
          </a:p>
          <a:p>
            <a:pPr marL="569913" lvl="1" indent="-342900">
              <a:buFont typeface="Arial" panose="020B0604020202020204" pitchFamily="34" charset="0"/>
              <a:buChar char="•"/>
            </a:pPr>
            <a:r>
              <a:rPr lang="en-US" dirty="0"/>
              <a:t>Other studies or reports</a:t>
            </a:r>
          </a:p>
        </p:txBody>
      </p:sp>
      <p:sp>
        <p:nvSpPr>
          <p:cNvPr id="3" name="Title 2">
            <a:extLst>
              <a:ext uri="{FF2B5EF4-FFF2-40B4-BE49-F238E27FC236}">
                <a16:creationId xmlns:a16="http://schemas.microsoft.com/office/drawing/2014/main" id="{BCE77F20-E0B5-ED40-18E4-7592E1C9BE10}"/>
              </a:ext>
            </a:extLst>
          </p:cNvPr>
          <p:cNvSpPr>
            <a:spLocks noGrp="1"/>
          </p:cNvSpPr>
          <p:nvPr>
            <p:ph type="title"/>
          </p:nvPr>
        </p:nvSpPr>
        <p:spPr/>
        <p:txBody>
          <a:bodyPr/>
          <a:lstStyle/>
          <a:p>
            <a:r>
              <a:rPr lang="en-US" dirty="0"/>
              <a:t>Asset Depth Percent-Damage</a:t>
            </a:r>
          </a:p>
        </p:txBody>
      </p:sp>
      <p:pic>
        <p:nvPicPr>
          <p:cNvPr id="5122" name="Picture 2" descr="Climate change, rising sea levels to increase cost of flood damage by $34  billion in coming decades: Report - ABC News">
            <a:extLst>
              <a:ext uri="{FF2B5EF4-FFF2-40B4-BE49-F238E27FC236}">
                <a16:creationId xmlns:a16="http://schemas.microsoft.com/office/drawing/2014/main" id="{0ECDDCD0-FD72-D547-97BE-27B4A0DDC4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5735" y="3992018"/>
            <a:ext cx="4709610" cy="263738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descr="6+ Ways Detroiters Can Deal With Flood Damage And Future Floods |  Detroitisit">
            <a:extLst>
              <a:ext uri="{FF2B5EF4-FFF2-40B4-BE49-F238E27FC236}">
                <a16:creationId xmlns:a16="http://schemas.microsoft.com/office/drawing/2014/main" id="{86CC13F0-95D2-B3D5-BBC3-8B7AE7FCC6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9614" y="1126953"/>
            <a:ext cx="2895687" cy="216897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FCEA950-EE7E-9296-AC7F-38A80DEEECBC}"/>
              </a:ext>
            </a:extLst>
          </p:cNvPr>
          <p:cNvPicPr>
            <a:picLocks noChangeAspect="1"/>
          </p:cNvPicPr>
          <p:nvPr/>
        </p:nvPicPr>
        <p:blipFill>
          <a:blip r:embed="rId5"/>
          <a:stretch>
            <a:fillRect/>
          </a:stretch>
        </p:blipFill>
        <p:spPr>
          <a:xfrm>
            <a:off x="8721543" y="1057526"/>
            <a:ext cx="3263381" cy="3528673"/>
          </a:xfrm>
          <a:prstGeom prst="rect">
            <a:avLst/>
          </a:prstGeom>
        </p:spPr>
      </p:pic>
    </p:spTree>
    <p:extLst>
      <p:ext uri="{BB962C8B-B14F-4D97-AF65-F5344CB8AC3E}">
        <p14:creationId xmlns:p14="http://schemas.microsoft.com/office/powerpoint/2010/main" val="1510296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DFD5B5-CEA2-9B7A-F310-30C86DDA3013}"/>
              </a:ext>
            </a:extLst>
          </p:cNvPr>
          <p:cNvSpPr>
            <a:spLocks noGrp="1"/>
          </p:cNvSpPr>
          <p:nvPr>
            <p:ph sz="quarter" idx="10"/>
          </p:nvPr>
        </p:nvSpPr>
        <p:spPr>
          <a:xfrm>
            <a:off x="266700" y="914400"/>
            <a:ext cx="11658600" cy="5756424"/>
          </a:xfrm>
        </p:spPr>
        <p:txBody>
          <a:bodyPr/>
          <a:lstStyle/>
          <a:p>
            <a:pPr marL="342900" indent="-342900">
              <a:buFont typeface="Arial" panose="020B0604020202020204" pitchFamily="34" charset="0"/>
              <a:buChar char="•"/>
            </a:pPr>
            <a:r>
              <a:rPr lang="en-US" b="1" dirty="0"/>
              <a:t>EGM 01-03</a:t>
            </a:r>
            <a:r>
              <a:rPr lang="en-US" dirty="0"/>
              <a:t>: Generic Depth-Damage Relationships for Residential Structures (no basements)</a:t>
            </a:r>
          </a:p>
          <a:p>
            <a:pPr marL="569913" lvl="1" indent="-342900">
              <a:buFont typeface="Arial" panose="020B0604020202020204" pitchFamily="34" charset="0"/>
              <a:buChar char="•"/>
            </a:pPr>
            <a:r>
              <a:rPr lang="en-US" dirty="0"/>
              <a:t>Structure and Content Depth-Percent Damage</a:t>
            </a:r>
          </a:p>
          <a:p>
            <a:pPr marL="569913" lvl="1" indent="-342900">
              <a:buFont typeface="Arial" panose="020B0604020202020204" pitchFamily="34" charset="0"/>
              <a:buChar char="•"/>
            </a:pPr>
            <a:r>
              <a:rPr lang="en-US" dirty="0"/>
              <a:t>One Story</a:t>
            </a:r>
          </a:p>
          <a:p>
            <a:pPr marL="569913" lvl="1" indent="-342900">
              <a:buFont typeface="Arial" panose="020B0604020202020204" pitchFamily="34" charset="0"/>
              <a:buChar char="•"/>
            </a:pPr>
            <a:r>
              <a:rPr lang="en-US" dirty="0"/>
              <a:t>Two+ Story</a:t>
            </a:r>
          </a:p>
          <a:p>
            <a:pPr marL="569913" lvl="1" indent="-342900">
              <a:buFont typeface="Arial" panose="020B0604020202020204" pitchFamily="34" charset="0"/>
              <a:buChar char="•"/>
            </a:pPr>
            <a:r>
              <a:rPr lang="en-US" dirty="0"/>
              <a:t>Split Level</a:t>
            </a:r>
          </a:p>
          <a:p>
            <a:pPr marL="569913" lvl="1" indent="-342900">
              <a:buFont typeface="Arial" panose="020B0604020202020204" pitchFamily="34" charset="0"/>
              <a:buChar char="•"/>
            </a:pPr>
            <a:r>
              <a:rPr lang="en-US" dirty="0"/>
              <a:t>AMAZINGLY, allows for negative values</a:t>
            </a:r>
          </a:p>
          <a:p>
            <a:pPr marL="804863" lvl="2" indent="-342900"/>
            <a:r>
              <a:rPr lang="en-US" dirty="0"/>
              <a:t>Mean 2.5%, </a:t>
            </a:r>
            <a:r>
              <a:rPr lang="en-US" dirty="0" err="1"/>
              <a:t>st</a:t>
            </a:r>
            <a:r>
              <a:rPr lang="en-US" dirty="0"/>
              <a:t> dev 2.7%</a:t>
            </a:r>
          </a:p>
          <a:p>
            <a:pPr marL="342900" indent="-342900">
              <a:buFont typeface="Arial" panose="020B0604020202020204" pitchFamily="34" charset="0"/>
              <a:buChar char="•"/>
            </a:pPr>
            <a:r>
              <a:rPr lang="en-US" b="1" dirty="0"/>
              <a:t>EGM 09-04</a:t>
            </a:r>
            <a:r>
              <a:rPr lang="en-US" dirty="0"/>
              <a:t>: Generic Depth-Damage Relationships for Vehicles</a:t>
            </a:r>
          </a:p>
          <a:p>
            <a:pPr marL="569913" lvl="1" indent="-342900">
              <a:buFont typeface="Arial" panose="020B0604020202020204" pitchFamily="34" charset="0"/>
              <a:buChar char="•"/>
            </a:pPr>
            <a:r>
              <a:rPr lang="en-US" dirty="0"/>
              <a:t>Sedan</a:t>
            </a:r>
          </a:p>
          <a:p>
            <a:pPr marL="569913" lvl="1" indent="-342900">
              <a:buFont typeface="Arial" panose="020B0604020202020204" pitchFamily="34" charset="0"/>
              <a:buChar char="•"/>
            </a:pPr>
            <a:r>
              <a:rPr lang="en-US" dirty="0"/>
              <a:t>Pickup</a:t>
            </a:r>
          </a:p>
          <a:p>
            <a:pPr marL="569913" lvl="1" indent="-342900">
              <a:buFont typeface="Arial" panose="020B0604020202020204" pitchFamily="34" charset="0"/>
              <a:buChar char="•"/>
            </a:pPr>
            <a:r>
              <a:rPr lang="en-US" dirty="0"/>
              <a:t>SUV</a:t>
            </a:r>
          </a:p>
          <a:p>
            <a:pPr marL="569913" lvl="1" indent="-342900">
              <a:buFont typeface="Arial" panose="020B0604020202020204" pitchFamily="34" charset="0"/>
              <a:buChar char="•"/>
            </a:pPr>
            <a:r>
              <a:rPr lang="en-US" dirty="0"/>
              <a:t>Sport</a:t>
            </a:r>
          </a:p>
          <a:p>
            <a:pPr marL="569913" lvl="1" indent="-342900">
              <a:buFont typeface="Arial" panose="020B0604020202020204" pitchFamily="34" charset="0"/>
              <a:buChar char="•"/>
            </a:pPr>
            <a:r>
              <a:rPr lang="en-US" dirty="0"/>
              <a:t>Mini Vans</a:t>
            </a:r>
          </a:p>
          <a:p>
            <a:pPr marL="342900" indent="-342900">
              <a:buFont typeface="Arial" panose="020B0604020202020204" pitchFamily="34" charset="0"/>
              <a:buChar char="•"/>
            </a:pPr>
            <a:r>
              <a:rPr lang="en-US" b="1" dirty="0"/>
              <a:t>EGM 04-01</a:t>
            </a:r>
            <a:r>
              <a:rPr lang="en-US" dirty="0"/>
              <a:t>: Generic Depth-Damage Relationships for Residential Structures (with basements)</a:t>
            </a:r>
          </a:p>
          <a:p>
            <a:pPr marL="569913" lvl="1" indent="-342900">
              <a:buFont typeface="Arial" panose="020B0604020202020204" pitchFamily="34" charset="0"/>
              <a:buChar char="•"/>
            </a:pPr>
            <a:r>
              <a:rPr lang="en-US" dirty="0"/>
              <a:t>Same as EGM 01-03, but with basements</a:t>
            </a:r>
          </a:p>
          <a:p>
            <a:pPr marL="342900" indent="-342900">
              <a:buFont typeface="Arial" panose="020B0604020202020204" pitchFamily="34" charset="0"/>
              <a:buChar char="•"/>
            </a:pPr>
            <a:r>
              <a:rPr lang="en-US" dirty="0">
                <a:hlinkClick r:id="rId3"/>
              </a:rPr>
              <a:t>https://planning.erdc.dren.mil/toolbox/library.cfm?Option=Listing&amp;Type=EGM&amp;Search=Policy&amp;Sort=YearDesc</a:t>
            </a:r>
            <a:r>
              <a:rPr lang="en-US" dirty="0"/>
              <a:t>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2B445E3C-8D83-7064-E872-1D6A9C1C5C37}"/>
              </a:ext>
            </a:extLst>
          </p:cNvPr>
          <p:cNvSpPr>
            <a:spLocks noGrp="1"/>
          </p:cNvSpPr>
          <p:nvPr>
            <p:ph type="title"/>
          </p:nvPr>
        </p:nvSpPr>
        <p:spPr/>
        <p:txBody>
          <a:bodyPr/>
          <a:lstStyle/>
          <a:p>
            <a:r>
              <a:rPr lang="en-US" dirty="0"/>
              <a:t>EGMs</a:t>
            </a:r>
          </a:p>
        </p:txBody>
      </p:sp>
    </p:spTree>
    <p:extLst>
      <p:ext uri="{BB962C8B-B14F-4D97-AF65-F5344CB8AC3E}">
        <p14:creationId xmlns:p14="http://schemas.microsoft.com/office/powerpoint/2010/main" val="3958632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8F1D22-1B71-462B-5343-04BAFAE2BB3D}"/>
              </a:ext>
            </a:extLst>
          </p:cNvPr>
          <p:cNvSpPr>
            <a:spLocks noGrp="1"/>
          </p:cNvSpPr>
          <p:nvPr>
            <p:ph sz="quarter" idx="10"/>
          </p:nvPr>
        </p:nvSpPr>
        <p:spPr/>
        <p:txBody>
          <a:bodyPr/>
          <a:lstStyle/>
          <a:p>
            <a:pPr marL="342900" indent="-342900">
              <a:buFont typeface="Arial" panose="020B0604020202020204" pitchFamily="34" charset="0"/>
              <a:buChar char="•"/>
            </a:pPr>
            <a:r>
              <a:rPr lang="en-US" sz="3200" dirty="0"/>
              <a:t>First Floor Elevation</a:t>
            </a:r>
          </a:p>
          <a:p>
            <a:pPr marL="342900" indent="-342900">
              <a:buFont typeface="Arial" panose="020B0604020202020204" pitchFamily="34" charset="0"/>
              <a:buChar char="•"/>
            </a:pPr>
            <a:r>
              <a:rPr lang="en-US" sz="3200" dirty="0"/>
              <a:t>Asset Values</a:t>
            </a:r>
          </a:p>
          <a:p>
            <a:pPr marL="569913" lvl="1" indent="-342900">
              <a:buFont typeface="Arial" panose="020B0604020202020204" pitchFamily="34" charset="0"/>
              <a:buChar char="•"/>
            </a:pPr>
            <a:r>
              <a:rPr lang="en-US" sz="3200" dirty="0"/>
              <a:t>Structure Value</a:t>
            </a:r>
          </a:p>
          <a:p>
            <a:pPr marL="569913" lvl="1" indent="-342900">
              <a:buFont typeface="Arial" panose="020B0604020202020204" pitchFamily="34" charset="0"/>
              <a:buChar char="•"/>
            </a:pPr>
            <a:r>
              <a:rPr lang="en-US" sz="3200" dirty="0"/>
              <a:t>Contents Value</a:t>
            </a:r>
          </a:p>
          <a:p>
            <a:pPr marL="569913" lvl="1" indent="-342900">
              <a:buFont typeface="Arial" panose="020B0604020202020204" pitchFamily="34" charset="0"/>
              <a:buChar char="•"/>
            </a:pPr>
            <a:r>
              <a:rPr lang="en-US" sz="3200" dirty="0"/>
              <a:t>Vehicle Value</a:t>
            </a:r>
          </a:p>
          <a:p>
            <a:pPr marL="569913" lvl="1" indent="-342900">
              <a:buFont typeface="Arial" panose="020B0604020202020204" pitchFamily="34" charset="0"/>
              <a:buChar char="•"/>
            </a:pPr>
            <a:r>
              <a:rPr lang="en-US" sz="3200" dirty="0"/>
              <a:t>Other Value</a:t>
            </a:r>
          </a:p>
          <a:p>
            <a:pPr marL="342900" indent="-342900">
              <a:buFont typeface="Arial" panose="020B0604020202020204" pitchFamily="34" charset="0"/>
              <a:buChar char="•"/>
            </a:pPr>
            <a:r>
              <a:rPr lang="en-US" sz="3200" dirty="0"/>
              <a:t>Depth-Percent Damage Relationships</a:t>
            </a:r>
          </a:p>
          <a:p>
            <a:pPr marL="569913" lvl="1" indent="-342900">
              <a:buFont typeface="Arial" panose="020B0604020202020204" pitchFamily="34" charset="0"/>
              <a:buChar char="•"/>
            </a:pPr>
            <a:r>
              <a:rPr lang="en-US" sz="3200" dirty="0"/>
              <a:t>Structure Damage</a:t>
            </a:r>
          </a:p>
          <a:p>
            <a:pPr marL="569913" lvl="1" indent="-342900">
              <a:buFont typeface="Arial" panose="020B0604020202020204" pitchFamily="34" charset="0"/>
              <a:buChar char="•"/>
            </a:pPr>
            <a:r>
              <a:rPr lang="en-US" sz="3200" dirty="0"/>
              <a:t>Contents Damage</a:t>
            </a:r>
          </a:p>
          <a:p>
            <a:pPr marL="569913" lvl="1" indent="-342900">
              <a:buFont typeface="Arial" panose="020B0604020202020204" pitchFamily="34" charset="0"/>
              <a:buChar char="•"/>
            </a:pPr>
            <a:r>
              <a:rPr lang="en-US" sz="3200" dirty="0"/>
              <a:t>Vehicle Damage</a:t>
            </a:r>
          </a:p>
          <a:p>
            <a:pPr marL="569913" lvl="1" indent="-342900">
              <a:buFont typeface="Arial" panose="020B0604020202020204" pitchFamily="34" charset="0"/>
              <a:buChar char="•"/>
            </a:pPr>
            <a:r>
              <a:rPr lang="en-US" sz="3200" dirty="0"/>
              <a:t>Other Damage</a:t>
            </a:r>
          </a:p>
        </p:txBody>
      </p:sp>
      <p:sp>
        <p:nvSpPr>
          <p:cNvPr id="3" name="Title 2">
            <a:extLst>
              <a:ext uri="{FF2B5EF4-FFF2-40B4-BE49-F238E27FC236}">
                <a16:creationId xmlns:a16="http://schemas.microsoft.com/office/drawing/2014/main" id="{51B715BB-B1E9-5249-074B-78CBDA4621BE}"/>
              </a:ext>
            </a:extLst>
          </p:cNvPr>
          <p:cNvSpPr>
            <a:spLocks noGrp="1"/>
          </p:cNvSpPr>
          <p:nvPr>
            <p:ph type="title"/>
          </p:nvPr>
        </p:nvSpPr>
        <p:spPr/>
        <p:txBody>
          <a:bodyPr/>
          <a:lstStyle/>
          <a:p>
            <a:r>
              <a:rPr lang="en-US" dirty="0"/>
              <a:t>Sources of Uncertainty</a:t>
            </a:r>
          </a:p>
        </p:txBody>
      </p:sp>
    </p:spTree>
    <p:extLst>
      <p:ext uri="{BB962C8B-B14F-4D97-AF65-F5344CB8AC3E}">
        <p14:creationId xmlns:p14="http://schemas.microsoft.com/office/powerpoint/2010/main" val="2969029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AC7236-2B54-C27F-D36E-9E3F20591B51}"/>
              </a:ext>
            </a:extLst>
          </p:cNvPr>
          <p:cNvSpPr>
            <a:spLocks noGrp="1"/>
          </p:cNvSpPr>
          <p:nvPr>
            <p:ph sz="quarter" idx="10"/>
          </p:nvPr>
        </p:nvSpPr>
        <p:spPr/>
        <p:txBody>
          <a:bodyPr/>
          <a:lstStyle/>
          <a:p>
            <a:pPr marL="342900" indent="-342900">
              <a:buFont typeface="Arial" panose="020B0604020202020204" pitchFamily="34" charset="0"/>
              <a:buChar char="•"/>
            </a:pPr>
            <a:r>
              <a:rPr lang="en-US" dirty="0"/>
              <a:t>Not commonly conducted today</a:t>
            </a:r>
          </a:p>
          <a:p>
            <a:pPr marL="569913" lvl="1" indent="-342900">
              <a:buFont typeface="Arial" panose="020B0604020202020204" pitchFamily="34" charset="0"/>
              <a:buChar char="•"/>
            </a:pPr>
            <a:r>
              <a:rPr lang="en-US" dirty="0"/>
              <a:t>Expensive</a:t>
            </a:r>
          </a:p>
          <a:p>
            <a:pPr marL="342900" indent="-342900">
              <a:buFont typeface="Arial" panose="020B0604020202020204" pitchFamily="34" charset="0"/>
              <a:buChar char="•"/>
            </a:pPr>
            <a:r>
              <a:rPr lang="en-US" dirty="0"/>
              <a:t>Sometimes short vs long duration and salt vs fresh water</a:t>
            </a:r>
          </a:p>
          <a:p>
            <a:pPr marL="342900" indent="-342900">
              <a:buFont typeface="Arial" panose="020B0604020202020204" pitchFamily="34" charset="0"/>
              <a:buChar char="•"/>
            </a:pPr>
            <a:r>
              <a:rPr lang="en-US" dirty="0"/>
              <a:t>Will provide example studies for workshop</a:t>
            </a:r>
          </a:p>
          <a:p>
            <a:pPr marL="342900" indent="-342900">
              <a:buFont typeface="Arial" panose="020B0604020202020204" pitchFamily="34" charset="0"/>
              <a:buChar char="•"/>
            </a:pPr>
            <a:r>
              <a:rPr lang="en-US" dirty="0"/>
              <a:t>Expert Elicitation</a:t>
            </a:r>
          </a:p>
          <a:p>
            <a:pPr marL="569913" lvl="1" indent="-342900">
              <a:buFont typeface="Arial" panose="020B0604020202020204" pitchFamily="34" charset="0"/>
              <a:buChar char="•"/>
            </a:pPr>
            <a:r>
              <a:rPr lang="en-US" dirty="0"/>
              <a:t>Consultants</a:t>
            </a:r>
          </a:p>
          <a:p>
            <a:pPr marL="569913" lvl="1" indent="-342900">
              <a:buFont typeface="Arial" panose="020B0604020202020204" pitchFamily="34" charset="0"/>
              <a:buChar char="•"/>
            </a:pPr>
            <a:r>
              <a:rPr lang="en-US" dirty="0"/>
              <a:t>Contractors</a:t>
            </a:r>
          </a:p>
          <a:p>
            <a:pPr marL="569913" lvl="1" indent="-342900">
              <a:buFont typeface="Arial" panose="020B0604020202020204" pitchFamily="34" charset="0"/>
              <a:buChar char="•"/>
            </a:pPr>
            <a:r>
              <a:rPr lang="en-US" dirty="0"/>
              <a:t>Insurance Appraiser/Adjusters</a:t>
            </a:r>
          </a:p>
          <a:p>
            <a:pPr marL="569913" lvl="1" indent="-342900">
              <a:buFont typeface="Arial" panose="020B0604020202020204" pitchFamily="34" charset="0"/>
              <a:buChar char="•"/>
            </a:pPr>
            <a:r>
              <a:rPr lang="en-US" dirty="0"/>
              <a:t>Construction Executives</a:t>
            </a:r>
          </a:p>
          <a:p>
            <a:pPr marL="569913" lvl="1" indent="-342900">
              <a:buFont typeface="Arial" panose="020B0604020202020204" pitchFamily="34" charset="0"/>
              <a:buChar char="•"/>
            </a:pPr>
            <a:r>
              <a:rPr lang="en-US" dirty="0"/>
              <a:t>Restoration Construction Experts</a:t>
            </a:r>
          </a:p>
          <a:p>
            <a:pPr marL="569913" lvl="1" indent="-342900">
              <a:buFont typeface="Arial" panose="020B0604020202020204" pitchFamily="34" charset="0"/>
              <a:buChar char="•"/>
            </a:pPr>
            <a:r>
              <a:rPr lang="en-US" dirty="0"/>
              <a:t>USACE Advisors</a:t>
            </a:r>
          </a:p>
          <a:p>
            <a:pPr marL="342900" indent="-342900">
              <a:buFont typeface="Arial" panose="020B0604020202020204" pitchFamily="34" charset="0"/>
              <a:buChar char="•"/>
            </a:pPr>
            <a:r>
              <a:rPr lang="en-US" dirty="0"/>
              <a:t>Structure Surveys</a:t>
            </a:r>
          </a:p>
          <a:p>
            <a:pPr marL="342900" indent="-342900">
              <a:buFont typeface="Arial" panose="020B0604020202020204" pitchFamily="34" charset="0"/>
              <a:buChar char="•"/>
            </a:pPr>
            <a:r>
              <a:rPr lang="en-US" dirty="0"/>
              <a:t>Structure Owner Interviews</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091B1B54-6D46-247D-A16B-6A914E897977}"/>
              </a:ext>
            </a:extLst>
          </p:cNvPr>
          <p:cNvSpPr>
            <a:spLocks noGrp="1"/>
          </p:cNvSpPr>
          <p:nvPr>
            <p:ph type="title"/>
          </p:nvPr>
        </p:nvSpPr>
        <p:spPr/>
        <p:txBody>
          <a:bodyPr/>
          <a:lstStyle/>
          <a:p>
            <a:r>
              <a:rPr lang="en-US" dirty="0"/>
              <a:t>Regional Studies</a:t>
            </a:r>
          </a:p>
        </p:txBody>
      </p:sp>
    </p:spTree>
    <p:extLst>
      <p:ext uri="{BB962C8B-B14F-4D97-AF65-F5344CB8AC3E}">
        <p14:creationId xmlns:p14="http://schemas.microsoft.com/office/powerpoint/2010/main" val="3011227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8F1D22-1B71-462B-5343-04BAFAE2BB3D}"/>
              </a:ext>
            </a:extLst>
          </p:cNvPr>
          <p:cNvSpPr>
            <a:spLocks noGrp="1"/>
          </p:cNvSpPr>
          <p:nvPr>
            <p:ph sz="quarter" idx="10"/>
          </p:nvPr>
        </p:nvSpPr>
        <p:spPr/>
        <p:txBody>
          <a:bodyPr/>
          <a:lstStyle/>
          <a:p>
            <a:pPr marL="342900" indent="-342900">
              <a:buFont typeface="Arial" panose="020B0604020202020204" pitchFamily="34" charset="0"/>
              <a:buChar char="•"/>
            </a:pPr>
            <a:r>
              <a:rPr lang="en-US" sz="3200" b="1" dirty="0"/>
              <a:t>First Floor Elevation</a:t>
            </a:r>
          </a:p>
          <a:p>
            <a:pPr marL="342900" indent="-342900">
              <a:buFont typeface="Arial" panose="020B0604020202020204" pitchFamily="34" charset="0"/>
              <a:buChar char="•"/>
            </a:pPr>
            <a:r>
              <a:rPr lang="en-US" sz="3200" dirty="0"/>
              <a:t>Asset Values</a:t>
            </a:r>
          </a:p>
          <a:p>
            <a:pPr marL="569913" lvl="1" indent="-342900">
              <a:buFont typeface="Arial" panose="020B0604020202020204" pitchFamily="34" charset="0"/>
              <a:buChar char="•"/>
            </a:pPr>
            <a:r>
              <a:rPr lang="en-US" sz="3200" dirty="0"/>
              <a:t>Structure Value</a:t>
            </a:r>
          </a:p>
          <a:p>
            <a:pPr marL="569913" lvl="1" indent="-342900">
              <a:buFont typeface="Arial" panose="020B0604020202020204" pitchFamily="34" charset="0"/>
              <a:buChar char="•"/>
            </a:pPr>
            <a:r>
              <a:rPr lang="en-US" sz="3200" dirty="0"/>
              <a:t>Contents Value</a:t>
            </a:r>
          </a:p>
          <a:p>
            <a:pPr marL="569913" lvl="1" indent="-342900">
              <a:buFont typeface="Arial" panose="020B0604020202020204" pitchFamily="34" charset="0"/>
              <a:buChar char="•"/>
            </a:pPr>
            <a:r>
              <a:rPr lang="en-US" sz="3200" dirty="0"/>
              <a:t>Vehicle Value</a:t>
            </a:r>
          </a:p>
          <a:p>
            <a:pPr marL="569913" lvl="1" indent="-342900">
              <a:buFont typeface="Arial" panose="020B0604020202020204" pitchFamily="34" charset="0"/>
              <a:buChar char="•"/>
            </a:pPr>
            <a:r>
              <a:rPr lang="en-US" sz="3200" dirty="0"/>
              <a:t>Other Value</a:t>
            </a:r>
          </a:p>
          <a:p>
            <a:pPr marL="342900" indent="-342900">
              <a:buFont typeface="Arial" panose="020B0604020202020204" pitchFamily="34" charset="0"/>
              <a:buChar char="•"/>
            </a:pPr>
            <a:r>
              <a:rPr lang="en-US" sz="3200" dirty="0"/>
              <a:t>Depth-Percent Damage Relationships</a:t>
            </a:r>
          </a:p>
          <a:p>
            <a:pPr marL="569913" lvl="1" indent="-342900">
              <a:buFont typeface="Arial" panose="020B0604020202020204" pitchFamily="34" charset="0"/>
              <a:buChar char="•"/>
            </a:pPr>
            <a:r>
              <a:rPr lang="en-US" sz="3200" dirty="0"/>
              <a:t>Structure Damage</a:t>
            </a:r>
          </a:p>
          <a:p>
            <a:pPr marL="569913" lvl="1" indent="-342900">
              <a:buFont typeface="Arial" panose="020B0604020202020204" pitchFamily="34" charset="0"/>
              <a:buChar char="•"/>
            </a:pPr>
            <a:r>
              <a:rPr lang="en-US" sz="3200" dirty="0"/>
              <a:t>Contents Damage</a:t>
            </a:r>
          </a:p>
          <a:p>
            <a:pPr marL="569913" lvl="1" indent="-342900">
              <a:buFont typeface="Arial" panose="020B0604020202020204" pitchFamily="34" charset="0"/>
              <a:buChar char="•"/>
            </a:pPr>
            <a:r>
              <a:rPr lang="en-US" sz="3200" dirty="0"/>
              <a:t>Vehicle Damage</a:t>
            </a:r>
          </a:p>
          <a:p>
            <a:pPr marL="569913" lvl="1" indent="-342900">
              <a:buFont typeface="Arial" panose="020B0604020202020204" pitchFamily="34" charset="0"/>
              <a:buChar char="•"/>
            </a:pPr>
            <a:r>
              <a:rPr lang="en-US" sz="3200" dirty="0"/>
              <a:t>Other Damage</a:t>
            </a:r>
          </a:p>
        </p:txBody>
      </p:sp>
      <p:sp>
        <p:nvSpPr>
          <p:cNvPr id="3" name="Title 2">
            <a:extLst>
              <a:ext uri="{FF2B5EF4-FFF2-40B4-BE49-F238E27FC236}">
                <a16:creationId xmlns:a16="http://schemas.microsoft.com/office/drawing/2014/main" id="{51B715BB-B1E9-5249-074B-78CBDA4621BE}"/>
              </a:ext>
            </a:extLst>
          </p:cNvPr>
          <p:cNvSpPr>
            <a:spLocks noGrp="1"/>
          </p:cNvSpPr>
          <p:nvPr>
            <p:ph type="title"/>
          </p:nvPr>
        </p:nvSpPr>
        <p:spPr/>
        <p:txBody>
          <a:bodyPr/>
          <a:lstStyle/>
          <a:p>
            <a:r>
              <a:rPr lang="en-US" dirty="0"/>
              <a:t>Sources of Uncertainty</a:t>
            </a:r>
          </a:p>
        </p:txBody>
      </p:sp>
    </p:spTree>
    <p:extLst>
      <p:ext uri="{BB962C8B-B14F-4D97-AF65-F5344CB8AC3E}">
        <p14:creationId xmlns:p14="http://schemas.microsoft.com/office/powerpoint/2010/main" val="4218211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0E7C18-E0F9-588A-2E26-F3BB9FCE42D2}"/>
              </a:ext>
            </a:extLst>
          </p:cNvPr>
          <p:cNvSpPr>
            <a:spLocks noGrp="1"/>
          </p:cNvSpPr>
          <p:nvPr>
            <p:ph type="title"/>
          </p:nvPr>
        </p:nvSpPr>
        <p:spPr/>
        <p:txBody>
          <a:bodyPr/>
          <a:lstStyle/>
          <a:p>
            <a:r>
              <a:rPr lang="en-US" dirty="0"/>
              <a:t>First Floor Elevation</a:t>
            </a:r>
          </a:p>
        </p:txBody>
      </p:sp>
      <p:pic>
        <p:nvPicPr>
          <p:cNvPr id="8" name="Content Placeholder 6">
            <a:extLst>
              <a:ext uri="{FF2B5EF4-FFF2-40B4-BE49-F238E27FC236}">
                <a16:creationId xmlns:a16="http://schemas.microsoft.com/office/drawing/2014/main" id="{73C2B935-570A-783D-7518-AD82DFDEED85}"/>
              </a:ext>
            </a:extLst>
          </p:cNvPr>
          <p:cNvPicPr>
            <a:picLocks noGrp="1" noChangeAspect="1"/>
          </p:cNvPicPr>
          <p:nvPr>
            <p:ph sz="quarter" idx="10"/>
          </p:nvPr>
        </p:nvPicPr>
        <p:blipFill rotWithShape="1">
          <a:blip r:embed="rId3"/>
          <a:srcRect t="2367"/>
          <a:stretch/>
        </p:blipFill>
        <p:spPr>
          <a:xfrm>
            <a:off x="4604937" y="1074136"/>
            <a:ext cx="7037290" cy="5600700"/>
          </a:xfrm>
          <a:prstGeom prst="rect">
            <a:avLst/>
          </a:prstGeom>
        </p:spPr>
      </p:pic>
      <p:sp>
        <p:nvSpPr>
          <p:cNvPr id="9" name="TextBox 8">
            <a:extLst>
              <a:ext uri="{FF2B5EF4-FFF2-40B4-BE49-F238E27FC236}">
                <a16:creationId xmlns:a16="http://schemas.microsoft.com/office/drawing/2014/main" id="{8F392432-F6E7-DDC5-4DF4-4151039FE5F3}"/>
              </a:ext>
            </a:extLst>
          </p:cNvPr>
          <p:cNvSpPr txBox="1"/>
          <p:nvPr/>
        </p:nvSpPr>
        <p:spPr>
          <a:xfrm>
            <a:off x="328600" y="2591968"/>
            <a:ext cx="4412924" cy="1384995"/>
          </a:xfrm>
          <a:prstGeom prst="rect">
            <a:avLst/>
          </a:prstGeom>
          <a:noFill/>
        </p:spPr>
        <p:txBody>
          <a:bodyPr wrap="square" rtlCol="0">
            <a:spAutoFit/>
          </a:bodyPr>
          <a:lstStyle/>
          <a:p>
            <a:r>
              <a:rPr lang="en-US" sz="2800" dirty="0"/>
              <a:t>First Floor Elevation = Ground Surface Elevation + Foundation Height</a:t>
            </a:r>
          </a:p>
        </p:txBody>
      </p:sp>
    </p:spTree>
    <p:extLst>
      <p:ext uri="{BB962C8B-B14F-4D97-AF65-F5344CB8AC3E}">
        <p14:creationId xmlns:p14="http://schemas.microsoft.com/office/powerpoint/2010/main" val="1591147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185A1B-D740-7B79-25F3-3B314C18F3DF}"/>
              </a:ext>
            </a:extLst>
          </p:cNvPr>
          <p:cNvSpPr>
            <a:spLocks noGrp="1"/>
          </p:cNvSpPr>
          <p:nvPr>
            <p:ph sz="quarter" idx="10"/>
          </p:nvPr>
        </p:nvSpPr>
        <p:spPr/>
        <p:txBody>
          <a:bodyPr/>
          <a:lstStyle/>
          <a:p>
            <a:pPr marL="342900" indent="-342900">
              <a:buFont typeface="Arial" panose="020B0604020202020204" pitchFamily="34" charset="0"/>
              <a:buChar char="•"/>
            </a:pPr>
            <a:r>
              <a:rPr lang="en-US" dirty="0"/>
              <a:t>Uncertainty</a:t>
            </a:r>
          </a:p>
          <a:p>
            <a:pPr marL="569913" lvl="1" indent="-342900">
              <a:buFont typeface="Arial" panose="020B0604020202020204" pitchFamily="34" charset="0"/>
              <a:buChar char="•"/>
            </a:pPr>
            <a:r>
              <a:rPr lang="en-US" dirty="0"/>
              <a:t>Ground Surface Elevation</a:t>
            </a:r>
          </a:p>
          <a:p>
            <a:pPr marL="804863" lvl="2" indent="-342900"/>
            <a:r>
              <a:rPr lang="en-US" dirty="0"/>
              <a:t>LIDAR</a:t>
            </a:r>
          </a:p>
          <a:p>
            <a:pPr marL="569913" lvl="1" indent="-342900">
              <a:buFont typeface="Arial" panose="020B0604020202020204" pitchFamily="34" charset="0"/>
              <a:buChar char="•"/>
            </a:pPr>
            <a:r>
              <a:rPr lang="en-US" dirty="0"/>
              <a:t>Foundation Height</a:t>
            </a:r>
          </a:p>
          <a:p>
            <a:pPr marL="804863" lvl="2" indent="-342900"/>
            <a:r>
              <a:rPr lang="en-US" dirty="0"/>
              <a:t>Windshield Survey</a:t>
            </a:r>
          </a:p>
          <a:p>
            <a:pPr marL="1030288" lvl="3" indent="-342900">
              <a:buFont typeface="Arial" panose="020B0604020202020204" pitchFamily="34" charset="0"/>
              <a:buChar char="•"/>
            </a:pPr>
            <a:r>
              <a:rPr lang="en-US" dirty="0"/>
              <a:t>Google Maps Street View</a:t>
            </a:r>
          </a:p>
          <a:p>
            <a:pPr marL="1030288" lvl="3" indent="-342900">
              <a:buFont typeface="Arial" panose="020B0604020202020204" pitchFamily="34" charset="0"/>
              <a:buChar char="•"/>
            </a:pPr>
            <a:r>
              <a:rPr lang="en-US" dirty="0"/>
              <a:t>Site Visit</a:t>
            </a:r>
          </a:p>
          <a:p>
            <a:pPr marL="342900" indent="-342900">
              <a:buFont typeface="Arial" panose="020B0604020202020204" pitchFamily="34" charset="0"/>
              <a:buChar char="•"/>
            </a:pPr>
            <a:r>
              <a:rPr lang="en-US" dirty="0"/>
              <a:t>Distribution Types in FDA 2.0</a:t>
            </a:r>
          </a:p>
          <a:p>
            <a:pPr marL="569913" lvl="1" indent="-342900">
              <a:buFont typeface="Arial" panose="020B0604020202020204" pitchFamily="34" charset="0"/>
              <a:buChar char="•"/>
            </a:pPr>
            <a:r>
              <a:rPr lang="en-US" dirty="0"/>
              <a:t>Deterministic</a:t>
            </a:r>
          </a:p>
          <a:p>
            <a:pPr marL="569913" lvl="1" indent="-342900">
              <a:buFont typeface="Arial" panose="020B0604020202020204" pitchFamily="34" charset="0"/>
              <a:buChar char="•"/>
            </a:pPr>
            <a:r>
              <a:rPr lang="en-US" dirty="0"/>
              <a:t>Normal</a:t>
            </a:r>
          </a:p>
          <a:p>
            <a:pPr marL="569913" lvl="1" indent="-342900">
              <a:buFont typeface="Arial" panose="020B0604020202020204" pitchFamily="34" charset="0"/>
              <a:buChar char="•"/>
            </a:pPr>
            <a:r>
              <a:rPr lang="en-US" dirty="0"/>
              <a:t>Triangular</a:t>
            </a:r>
          </a:p>
          <a:p>
            <a:pPr marL="569913" lvl="1" indent="-342900">
              <a:buFont typeface="Arial" panose="020B0604020202020204" pitchFamily="34" charset="0"/>
              <a:buChar char="•"/>
            </a:pPr>
            <a:r>
              <a:rPr lang="en-US" dirty="0"/>
              <a:t>Uniform</a:t>
            </a:r>
          </a:p>
        </p:txBody>
      </p:sp>
      <p:sp>
        <p:nvSpPr>
          <p:cNvPr id="3" name="Title 2">
            <a:extLst>
              <a:ext uri="{FF2B5EF4-FFF2-40B4-BE49-F238E27FC236}">
                <a16:creationId xmlns:a16="http://schemas.microsoft.com/office/drawing/2014/main" id="{C6817CE6-A75E-1E71-5ECA-ABC8EE30B135}"/>
              </a:ext>
            </a:extLst>
          </p:cNvPr>
          <p:cNvSpPr>
            <a:spLocks noGrp="1"/>
          </p:cNvSpPr>
          <p:nvPr>
            <p:ph type="title"/>
          </p:nvPr>
        </p:nvSpPr>
        <p:spPr/>
        <p:txBody>
          <a:bodyPr/>
          <a:lstStyle/>
          <a:p>
            <a:r>
              <a:rPr lang="en-US" dirty="0"/>
              <a:t>First Floor Elevation</a:t>
            </a:r>
          </a:p>
        </p:txBody>
      </p:sp>
      <p:pic>
        <p:nvPicPr>
          <p:cNvPr id="4" name="Content Placeholder 6">
            <a:extLst>
              <a:ext uri="{FF2B5EF4-FFF2-40B4-BE49-F238E27FC236}">
                <a16:creationId xmlns:a16="http://schemas.microsoft.com/office/drawing/2014/main" id="{860C48DE-BC4E-2557-87FE-D7051521DE49}"/>
              </a:ext>
            </a:extLst>
          </p:cNvPr>
          <p:cNvPicPr>
            <a:picLocks noChangeAspect="1"/>
          </p:cNvPicPr>
          <p:nvPr/>
        </p:nvPicPr>
        <p:blipFill rotWithShape="1">
          <a:blip r:embed="rId3"/>
          <a:srcRect t="2367"/>
          <a:stretch/>
        </p:blipFill>
        <p:spPr bwMode="auto">
          <a:xfrm>
            <a:off x="4604937" y="1074136"/>
            <a:ext cx="7037290" cy="5600700"/>
          </a:xfrm>
          <a:prstGeom prst="rect">
            <a:avLst/>
          </a:prstGeom>
          <a:noFill/>
          <a:ln w="9525">
            <a:noFill/>
            <a:miter lim="800000"/>
            <a:headEnd/>
            <a:tailEnd/>
          </a:ln>
        </p:spPr>
      </p:pic>
    </p:spTree>
    <p:extLst>
      <p:ext uri="{BB962C8B-B14F-4D97-AF65-F5344CB8AC3E}">
        <p14:creationId xmlns:p14="http://schemas.microsoft.com/office/powerpoint/2010/main" val="552459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3B257-D8EF-494C-B668-2183751200E2}"/>
              </a:ext>
            </a:extLst>
          </p:cNvPr>
          <p:cNvSpPr>
            <a:spLocks noGrp="1"/>
          </p:cNvSpPr>
          <p:nvPr>
            <p:ph type="title"/>
          </p:nvPr>
        </p:nvSpPr>
        <p:spPr>
          <a:xfrm>
            <a:off x="977090" y="235727"/>
            <a:ext cx="8705174" cy="806451"/>
          </a:xfrm>
        </p:spPr>
        <p:txBody>
          <a:bodyPr/>
          <a:lstStyle/>
          <a:p>
            <a:r>
              <a:rPr lang="en-US" sz="3200" dirty="0"/>
              <a:t>Ground Surface Uncertainty</a:t>
            </a:r>
          </a:p>
        </p:txBody>
      </p:sp>
      <p:sp>
        <p:nvSpPr>
          <p:cNvPr id="10" name="Content Placeholder 9">
            <a:extLst>
              <a:ext uri="{FF2B5EF4-FFF2-40B4-BE49-F238E27FC236}">
                <a16:creationId xmlns:a16="http://schemas.microsoft.com/office/drawing/2014/main" id="{78A4C0CE-3600-4ADE-8EBB-0C8AA5CC78CF}"/>
              </a:ext>
            </a:extLst>
          </p:cNvPr>
          <p:cNvSpPr>
            <a:spLocks noGrp="1"/>
          </p:cNvSpPr>
          <p:nvPr>
            <p:ph idx="1"/>
          </p:nvPr>
        </p:nvSpPr>
        <p:spPr/>
        <p:txBody>
          <a:bodyPr/>
          <a:lstStyle/>
          <a:p>
            <a:pPr marL="342900" indent="-342900">
              <a:buFont typeface="Arial" panose="020B0604020202020204" pitchFamily="34" charset="0"/>
              <a:buChar char="•"/>
            </a:pPr>
            <a:r>
              <a:rPr lang="en-US" dirty="0"/>
              <a:t>May be provided by the source</a:t>
            </a:r>
          </a:p>
          <a:p>
            <a:pPr marL="342900" indent="-342900">
              <a:buFont typeface="Arial" panose="020B0604020202020204" pitchFamily="34" charset="0"/>
              <a:buChar char="•"/>
            </a:pPr>
            <a:r>
              <a:rPr lang="en-US" dirty="0"/>
              <a:t>Can reference FDA Manual (Table 9.1)</a:t>
            </a:r>
          </a:p>
          <a:p>
            <a:pPr marL="342900" indent="-342900">
              <a:buFont typeface="Arial" panose="020B0604020202020204" pitchFamily="34" charset="0"/>
              <a:buChar char="•"/>
            </a:pPr>
            <a:r>
              <a:rPr lang="en-US" dirty="0"/>
              <a:t>Can reference EM 1110-2-1619 (Table 6-5)</a:t>
            </a:r>
          </a:p>
          <a:p>
            <a:pPr marL="342900" indent="-342900">
              <a:buFont typeface="Arial" panose="020B0604020202020204" pitchFamily="34" charset="0"/>
              <a:buChar char="•"/>
            </a:pPr>
            <a:r>
              <a:rPr lang="en-US" dirty="0"/>
              <a:t>Both FDA manual and EM represent uncertainty distributions ~40 years old</a:t>
            </a:r>
          </a:p>
          <a:p>
            <a:pPr marL="342900" indent="-342900">
              <a:buFont typeface="Arial" panose="020B0604020202020204" pitchFamily="34" charset="0"/>
              <a:buChar char="•"/>
            </a:pPr>
            <a:endParaRPr lang="en-US" dirty="0"/>
          </a:p>
          <a:p>
            <a:endParaRPr lang="en-US" sz="2400" dirty="0"/>
          </a:p>
        </p:txBody>
      </p:sp>
      <p:sp>
        <p:nvSpPr>
          <p:cNvPr id="5" name="Slide Number Placeholder 4">
            <a:extLst>
              <a:ext uri="{FF2B5EF4-FFF2-40B4-BE49-F238E27FC236}">
                <a16:creationId xmlns:a16="http://schemas.microsoft.com/office/drawing/2014/main" id="{309A20B4-4CBF-4864-AD71-AFAE99441130}"/>
              </a:ext>
            </a:extLst>
          </p:cNvPr>
          <p:cNvSpPr>
            <a:spLocks noGrp="1"/>
          </p:cNvSpPr>
          <p:nvPr>
            <p:ph type="sldNum" sz="quarter" idx="11"/>
          </p:nvPr>
        </p:nvSpPr>
        <p:spPr/>
        <p:txBody>
          <a:bodyPr/>
          <a:lstStyle/>
          <a:p>
            <a:fld id="{9A257827-C34C-4251-B995-96C9C233CCC8}" type="slidenum">
              <a:rPr lang="en-US" smtClean="0"/>
              <a:pPr/>
              <a:t>6</a:t>
            </a:fld>
            <a:endParaRPr lang="en-US" dirty="0"/>
          </a:p>
        </p:txBody>
      </p:sp>
      <p:pic>
        <p:nvPicPr>
          <p:cNvPr id="17" name="Picture 16">
            <a:extLst>
              <a:ext uri="{FF2B5EF4-FFF2-40B4-BE49-F238E27FC236}">
                <a16:creationId xmlns:a16="http://schemas.microsoft.com/office/drawing/2014/main" id="{4B69BC91-C9C2-4DB7-8362-B64D44A20A27}"/>
              </a:ext>
            </a:extLst>
          </p:cNvPr>
          <p:cNvPicPr>
            <a:picLocks noChangeAspect="1"/>
          </p:cNvPicPr>
          <p:nvPr/>
        </p:nvPicPr>
        <p:blipFill>
          <a:blip r:embed="rId3"/>
          <a:stretch>
            <a:fillRect/>
          </a:stretch>
        </p:blipFill>
        <p:spPr>
          <a:xfrm>
            <a:off x="2657914" y="3089766"/>
            <a:ext cx="5343525" cy="2362200"/>
          </a:xfrm>
          <a:prstGeom prst="rect">
            <a:avLst/>
          </a:prstGeom>
        </p:spPr>
      </p:pic>
      <p:sp>
        <p:nvSpPr>
          <p:cNvPr id="19" name="TextBox 18">
            <a:extLst>
              <a:ext uri="{FF2B5EF4-FFF2-40B4-BE49-F238E27FC236}">
                <a16:creationId xmlns:a16="http://schemas.microsoft.com/office/drawing/2014/main" id="{DEDDD799-897A-4EB2-B25E-DA01643ADC7C}"/>
              </a:ext>
            </a:extLst>
          </p:cNvPr>
          <p:cNvSpPr txBox="1"/>
          <p:nvPr/>
        </p:nvSpPr>
        <p:spPr>
          <a:xfrm>
            <a:off x="2782391" y="5496918"/>
            <a:ext cx="3419719" cy="461665"/>
          </a:xfrm>
          <a:prstGeom prst="rect">
            <a:avLst/>
          </a:prstGeom>
          <a:noFill/>
        </p:spPr>
        <p:txBody>
          <a:bodyPr wrap="none" rtlCol="0">
            <a:spAutoFit/>
          </a:bodyPr>
          <a:lstStyle/>
          <a:p>
            <a:r>
              <a:rPr lang="en-US" dirty="0"/>
              <a:t>FDA Manual (Table 9.1)</a:t>
            </a:r>
          </a:p>
        </p:txBody>
      </p:sp>
    </p:spTree>
    <p:extLst>
      <p:ext uri="{BB962C8B-B14F-4D97-AF65-F5344CB8AC3E}">
        <p14:creationId xmlns:p14="http://schemas.microsoft.com/office/powerpoint/2010/main" val="1890932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09A20B4-4CBF-4864-AD71-AFAE99441130}"/>
              </a:ext>
            </a:extLst>
          </p:cNvPr>
          <p:cNvSpPr>
            <a:spLocks noGrp="1"/>
          </p:cNvSpPr>
          <p:nvPr>
            <p:ph type="sldNum" sz="quarter" idx="11"/>
          </p:nvPr>
        </p:nvSpPr>
        <p:spPr/>
        <p:txBody>
          <a:bodyPr/>
          <a:lstStyle/>
          <a:p>
            <a:fld id="{9A257827-C34C-4251-B995-96C9C233CCC8}" type="slidenum">
              <a:rPr lang="en-US" smtClean="0"/>
              <a:pPr/>
              <a:t>7</a:t>
            </a:fld>
            <a:endParaRPr lang="en-US" dirty="0"/>
          </a:p>
        </p:txBody>
      </p:sp>
      <p:sp>
        <p:nvSpPr>
          <p:cNvPr id="2" name="Title 1">
            <a:extLst>
              <a:ext uri="{FF2B5EF4-FFF2-40B4-BE49-F238E27FC236}">
                <a16:creationId xmlns:a16="http://schemas.microsoft.com/office/drawing/2014/main" id="{F443B257-D8EF-494C-B668-2183751200E2}"/>
              </a:ext>
            </a:extLst>
          </p:cNvPr>
          <p:cNvSpPr>
            <a:spLocks noGrp="1"/>
          </p:cNvSpPr>
          <p:nvPr>
            <p:ph type="title"/>
          </p:nvPr>
        </p:nvSpPr>
        <p:spPr>
          <a:xfrm>
            <a:off x="905754" y="229328"/>
            <a:ext cx="11176000" cy="806451"/>
          </a:xfrm>
        </p:spPr>
        <p:txBody>
          <a:bodyPr/>
          <a:lstStyle/>
          <a:p>
            <a:r>
              <a:rPr lang="en-US" sz="3200" dirty="0"/>
              <a:t>Methods of Survey</a:t>
            </a:r>
          </a:p>
        </p:txBody>
      </p:sp>
      <p:pic>
        <p:nvPicPr>
          <p:cNvPr id="1026" name="Picture 2" descr="Hand Levle Surveying">
            <a:extLst>
              <a:ext uri="{FF2B5EF4-FFF2-40B4-BE49-F238E27FC236}">
                <a16:creationId xmlns:a16="http://schemas.microsoft.com/office/drawing/2014/main" id="{C1DA4C5E-1630-4D06-A11A-9278CEA4C0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546" b="4116"/>
          <a:stretch/>
        </p:blipFill>
        <p:spPr bwMode="auto">
          <a:xfrm>
            <a:off x="7761748" y="175026"/>
            <a:ext cx="4200157" cy="21796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imble 3600 Series 3605 Total Station Surveying Yellow Hard Carrying Case  Only for sale online | eBay">
            <a:extLst>
              <a:ext uri="{FF2B5EF4-FFF2-40B4-BE49-F238E27FC236}">
                <a16:creationId xmlns:a16="http://schemas.microsoft.com/office/drawing/2014/main" id="{6F653F0F-C1DD-4DCC-A8C5-F930E89C24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7707" y="3611900"/>
            <a:ext cx="2292790" cy="3057053"/>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A metal “benchmark” used to mark a location, shows elevation above sea level at +1879 feet.">
            <a:extLst>
              <a:ext uri="{FF2B5EF4-FFF2-40B4-BE49-F238E27FC236}">
                <a16:creationId xmlns:a16="http://schemas.microsoft.com/office/drawing/2014/main" id="{EEFFA6BE-926D-4C16-8885-D12AC9031EE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A metal “benchmark” used to mark a location, shows elevation above sea level at +1879 feet.">
            <a:extLst>
              <a:ext uri="{FF2B5EF4-FFF2-40B4-BE49-F238E27FC236}">
                <a16:creationId xmlns:a16="http://schemas.microsoft.com/office/drawing/2014/main" id="{5B7120B0-CE1A-4DA1-8056-B05BE69DEA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04590" y="2999880"/>
            <a:ext cx="1539620" cy="1495314"/>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7B928780-B5B3-49A2-A1CC-CE6F1B590E32}"/>
              </a:ext>
            </a:extLst>
          </p:cNvPr>
          <p:cNvSpPr>
            <a:spLocks noGrp="1"/>
          </p:cNvSpPr>
          <p:nvPr>
            <p:ph idx="1"/>
          </p:nvPr>
        </p:nvSpPr>
        <p:spPr>
          <a:xfrm>
            <a:off x="406400" y="1358396"/>
            <a:ext cx="7841307" cy="5324578"/>
          </a:xfrm>
        </p:spPr>
        <p:txBody>
          <a:bodyPr/>
          <a:lstStyle/>
          <a:p>
            <a:pPr marL="342900" indent="-342900">
              <a:buFont typeface="Arial" panose="020B0604020202020204" pitchFamily="34" charset="0"/>
              <a:buChar char="•"/>
            </a:pPr>
            <a:r>
              <a:rPr lang="en-US" dirty="0"/>
              <a:t>Site Visit – uses human eyeballs to count steps from a vehicle approximately 50 feet away</a:t>
            </a:r>
          </a:p>
          <a:p>
            <a:pPr marL="342900" indent="-342900">
              <a:buFont typeface="Arial" panose="020B0604020202020204" pitchFamily="34" charset="0"/>
              <a:buChar char="•"/>
            </a:pPr>
            <a:r>
              <a:rPr lang="en-US" dirty="0"/>
              <a:t>Google Maps Street View Survey – uses human eyeballs to count steps from street view imagery approximately 50 feet away</a:t>
            </a:r>
          </a:p>
          <a:p>
            <a:pPr marL="569913" lvl="1" indent="-342900">
              <a:buFont typeface="Arial" panose="020B0604020202020204" pitchFamily="34" charset="0"/>
              <a:buChar char="•"/>
            </a:pPr>
            <a:r>
              <a:rPr lang="en-US" dirty="0"/>
              <a:t>Slightly more uncertainty than site visit due to potentially low res imagery</a:t>
            </a:r>
          </a:p>
          <a:p>
            <a:pPr marL="342900" indent="-342900">
              <a:buFont typeface="Arial" panose="020B0604020202020204" pitchFamily="34" charset="0"/>
              <a:buChar char="•"/>
            </a:pPr>
            <a:r>
              <a:rPr lang="en-US" dirty="0"/>
              <a:t>Hand Level/Stadia – compares multiple points against a reference to find a horizontal distance. </a:t>
            </a:r>
          </a:p>
          <a:p>
            <a:pPr marL="342900" indent="-342900">
              <a:buFont typeface="Arial" panose="020B0604020202020204" pitchFamily="34" charset="0"/>
              <a:buChar char="•"/>
            </a:pPr>
            <a:r>
              <a:rPr lang="en-US" dirty="0"/>
              <a:t>Conventional/Auto Level – uses GPS and reference systems with a stable tripod to triangulate horizontal distance. </a:t>
            </a:r>
          </a:p>
        </p:txBody>
      </p:sp>
    </p:spTree>
    <p:extLst>
      <p:ext uri="{BB962C8B-B14F-4D97-AF65-F5344CB8AC3E}">
        <p14:creationId xmlns:p14="http://schemas.microsoft.com/office/powerpoint/2010/main" val="4289623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3B257-D8EF-494C-B668-2183751200E2}"/>
              </a:ext>
            </a:extLst>
          </p:cNvPr>
          <p:cNvSpPr>
            <a:spLocks noGrp="1"/>
          </p:cNvSpPr>
          <p:nvPr>
            <p:ph type="title"/>
          </p:nvPr>
        </p:nvSpPr>
        <p:spPr>
          <a:xfrm>
            <a:off x="977089" y="261667"/>
            <a:ext cx="8815421" cy="801687"/>
          </a:xfrm>
        </p:spPr>
        <p:txBody>
          <a:bodyPr/>
          <a:lstStyle/>
          <a:p>
            <a:r>
              <a:rPr lang="en-US" sz="3200" dirty="0"/>
              <a:t>Foundation Height Uncertainty</a:t>
            </a:r>
          </a:p>
        </p:txBody>
      </p:sp>
      <p:sp>
        <p:nvSpPr>
          <p:cNvPr id="5" name="Slide Number Placeholder 4">
            <a:extLst>
              <a:ext uri="{FF2B5EF4-FFF2-40B4-BE49-F238E27FC236}">
                <a16:creationId xmlns:a16="http://schemas.microsoft.com/office/drawing/2014/main" id="{309A20B4-4CBF-4864-AD71-AFAE99441130}"/>
              </a:ext>
            </a:extLst>
          </p:cNvPr>
          <p:cNvSpPr>
            <a:spLocks noGrp="1"/>
          </p:cNvSpPr>
          <p:nvPr>
            <p:ph type="sldNum" sz="quarter" idx="17"/>
          </p:nvPr>
        </p:nvSpPr>
        <p:spPr/>
        <p:txBody>
          <a:bodyPr/>
          <a:lstStyle/>
          <a:p>
            <a:fld id="{9A257827-C34C-4251-B995-96C9C233CCC8}" type="slidenum">
              <a:rPr lang="en-US" smtClean="0"/>
              <a:pPr/>
              <a:t>8</a:t>
            </a:fld>
            <a:endParaRPr lang="en-US" dirty="0"/>
          </a:p>
        </p:txBody>
      </p:sp>
      <p:pic>
        <p:nvPicPr>
          <p:cNvPr id="12" name="Picture 11">
            <a:extLst>
              <a:ext uri="{FF2B5EF4-FFF2-40B4-BE49-F238E27FC236}">
                <a16:creationId xmlns:a16="http://schemas.microsoft.com/office/drawing/2014/main" id="{FFCD9944-8316-4D33-9579-0D712F2921B5}"/>
              </a:ext>
            </a:extLst>
          </p:cNvPr>
          <p:cNvPicPr>
            <a:picLocks noChangeAspect="1"/>
          </p:cNvPicPr>
          <p:nvPr/>
        </p:nvPicPr>
        <p:blipFill>
          <a:blip r:embed="rId3"/>
          <a:stretch>
            <a:fillRect/>
          </a:stretch>
        </p:blipFill>
        <p:spPr>
          <a:xfrm>
            <a:off x="2166846" y="1396488"/>
            <a:ext cx="7858308" cy="2456594"/>
          </a:xfrm>
          <a:prstGeom prst="rect">
            <a:avLst/>
          </a:prstGeom>
        </p:spPr>
      </p:pic>
      <p:sp>
        <p:nvSpPr>
          <p:cNvPr id="15" name="TextBox 14">
            <a:extLst>
              <a:ext uri="{FF2B5EF4-FFF2-40B4-BE49-F238E27FC236}">
                <a16:creationId xmlns:a16="http://schemas.microsoft.com/office/drawing/2014/main" id="{F23D5A9B-E98E-41B7-9AE7-98699DA85C58}"/>
              </a:ext>
            </a:extLst>
          </p:cNvPr>
          <p:cNvSpPr txBox="1"/>
          <p:nvPr/>
        </p:nvSpPr>
        <p:spPr>
          <a:xfrm>
            <a:off x="2276903" y="3930283"/>
            <a:ext cx="8021446" cy="369332"/>
          </a:xfrm>
          <a:prstGeom prst="rect">
            <a:avLst/>
          </a:prstGeom>
          <a:noFill/>
        </p:spPr>
        <p:txBody>
          <a:bodyPr wrap="square" rtlCol="0">
            <a:spAutoFit/>
          </a:bodyPr>
          <a:lstStyle/>
          <a:p>
            <a:r>
              <a:rPr lang="en-US" dirty="0"/>
              <a:t>Google Maps Street View	        ??	            ???????	                 ??????</a:t>
            </a:r>
          </a:p>
        </p:txBody>
      </p:sp>
      <p:sp>
        <p:nvSpPr>
          <p:cNvPr id="16" name="TextBox 15">
            <a:extLst>
              <a:ext uri="{FF2B5EF4-FFF2-40B4-BE49-F238E27FC236}">
                <a16:creationId xmlns:a16="http://schemas.microsoft.com/office/drawing/2014/main" id="{A2A9BB10-76E3-4765-96E1-9C9070FDBA5A}"/>
              </a:ext>
            </a:extLst>
          </p:cNvPr>
          <p:cNvSpPr txBox="1"/>
          <p:nvPr/>
        </p:nvSpPr>
        <p:spPr>
          <a:xfrm>
            <a:off x="2276903" y="4376816"/>
            <a:ext cx="3419719" cy="461665"/>
          </a:xfrm>
          <a:prstGeom prst="rect">
            <a:avLst/>
          </a:prstGeom>
          <a:noFill/>
        </p:spPr>
        <p:txBody>
          <a:bodyPr wrap="none" rtlCol="0">
            <a:spAutoFit/>
          </a:bodyPr>
          <a:lstStyle/>
          <a:p>
            <a:r>
              <a:rPr lang="en-US" dirty="0"/>
              <a:t>FDA Manual (Table 9.1)</a:t>
            </a:r>
          </a:p>
        </p:txBody>
      </p:sp>
    </p:spTree>
    <p:extLst>
      <p:ext uri="{BB962C8B-B14F-4D97-AF65-F5344CB8AC3E}">
        <p14:creationId xmlns:p14="http://schemas.microsoft.com/office/powerpoint/2010/main" val="2242942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3B257-D8EF-494C-B668-2183751200E2}"/>
              </a:ext>
            </a:extLst>
          </p:cNvPr>
          <p:cNvSpPr>
            <a:spLocks noGrp="1"/>
          </p:cNvSpPr>
          <p:nvPr>
            <p:ph type="title"/>
          </p:nvPr>
        </p:nvSpPr>
        <p:spPr>
          <a:xfrm>
            <a:off x="1016000" y="213268"/>
            <a:ext cx="11176000" cy="806451"/>
          </a:xfrm>
        </p:spPr>
        <p:txBody>
          <a:bodyPr/>
          <a:lstStyle/>
          <a:p>
            <a:r>
              <a:rPr lang="en-US" sz="3200" dirty="0"/>
              <a:t>How to combine multiple Uncertainties?</a:t>
            </a:r>
          </a:p>
        </p:txBody>
      </p:sp>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78A4C0CE-3600-4ADE-8EBB-0C8AA5CC78CF}"/>
                  </a:ext>
                </a:extLst>
              </p:cNvPr>
              <p:cNvSpPr>
                <a:spLocks noGrp="1"/>
              </p:cNvSpPr>
              <p:nvPr>
                <p:ph idx="1"/>
              </p:nvPr>
            </p:nvSpPr>
            <p:spPr>
              <a:xfrm>
                <a:off x="406400" y="1225550"/>
                <a:ext cx="11176000" cy="5153216"/>
              </a:xfrm>
            </p:spPr>
            <p:txBody>
              <a:bodyPr/>
              <a:lstStyle/>
              <a:p>
                <a:pPr marL="457200" indent="-457200">
                  <a:buFont typeface="Arial" panose="020B0604020202020204" pitchFamily="34" charset="0"/>
                  <a:buChar char="•"/>
                </a:pPr>
                <a:r>
                  <a:rPr lang="en-US" sz="2800" dirty="0"/>
                  <a:t>Ground El measurement std. dev (</a:t>
                </a:r>
                <a:r>
                  <a:rPr lang="el-GR" sz="2800" dirty="0"/>
                  <a:t>σ</a:t>
                </a:r>
                <a:r>
                  <a:rPr lang="en-US" sz="2800" dirty="0"/>
                  <a:t>) = 0.6</a:t>
                </a:r>
              </a:p>
              <a:p>
                <a:pPr marL="457200" indent="-457200">
                  <a:buFont typeface="Arial" panose="020B0604020202020204" pitchFamily="34" charset="0"/>
                  <a:buChar char="•"/>
                </a:pPr>
                <a:r>
                  <a:rPr lang="en-US" sz="2800" dirty="0"/>
                  <a:t>Found </a:t>
                </a:r>
                <a:r>
                  <a:rPr lang="en-US" sz="2800" dirty="0" err="1"/>
                  <a:t>Ht</a:t>
                </a:r>
                <a:r>
                  <a:rPr lang="en-US" sz="2800" dirty="0"/>
                  <a:t> measurement std. dev. (</a:t>
                </a:r>
                <a:r>
                  <a:rPr lang="el-GR" sz="2800" dirty="0"/>
                  <a:t>σ</a:t>
                </a:r>
                <a:r>
                  <a:rPr lang="en-US" sz="2800" dirty="0"/>
                  <a:t>) = 0.4</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14:m>
                  <m:oMath xmlns:m="http://schemas.openxmlformats.org/officeDocument/2006/math">
                    <m:r>
                      <a:rPr lang="en-US" sz="2800" b="0" i="1" smtClean="0">
                        <a:latin typeface="Cambria Math" panose="02040503050406030204" pitchFamily="18" charset="0"/>
                      </a:rPr>
                      <m:t>𝐹𝐹𝐸</m:t>
                    </m:r>
                    <m:r>
                      <a:rPr lang="en-US" sz="2800" b="0" i="1" smtClean="0">
                        <a:latin typeface="Cambria Math" panose="02040503050406030204" pitchFamily="18" charset="0"/>
                        <a:ea typeface="Cambria Math" panose="02040503050406030204" pitchFamily="18" charset="0"/>
                      </a:rPr>
                      <m:t>𝜎</m:t>
                    </m:r>
                    <m:r>
                      <a:rPr lang="en-US" sz="2800" b="0" i="1" smtClean="0">
                        <a:latin typeface="Cambria Math" panose="02040503050406030204" pitchFamily="18" charset="0"/>
                        <a:ea typeface="Cambria Math" panose="02040503050406030204" pitchFamily="18" charset="0"/>
                      </a:rPr>
                      <m:t>=</m:t>
                    </m:r>
                    <m:rad>
                      <m:radPr>
                        <m:degHide m:val="on"/>
                        <m:ctrlPr>
                          <a:rPr lang="en-US" sz="2800" b="0" i="1" smtClean="0">
                            <a:latin typeface="Cambria Math" panose="02040503050406030204" pitchFamily="18" charset="0"/>
                            <a:ea typeface="Cambria Math" panose="02040503050406030204" pitchFamily="18" charset="0"/>
                          </a:rPr>
                        </m:ctrlPr>
                      </m:radPr>
                      <m:deg/>
                      <m:e>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0.6</m:t>
                            </m:r>
                          </m:e>
                          <m:sup>
                            <m:r>
                              <a:rPr lang="en-US" sz="2800" b="0" i="1" smtClean="0">
                                <a:latin typeface="Cambria Math" panose="02040503050406030204" pitchFamily="18" charset="0"/>
                                <a:ea typeface="Cambria Math" panose="02040503050406030204" pitchFamily="18" charset="0"/>
                              </a:rPr>
                              <m:t>2</m:t>
                            </m:r>
                          </m:sup>
                        </m:sSup>
                        <m:r>
                          <a:rPr lang="en-US" sz="2800" b="0" i="1" smtClean="0">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0</m:t>
                            </m:r>
                            <m:r>
                              <a:rPr lang="en-US" sz="2800" b="0" i="1" smtClean="0">
                                <a:latin typeface="Cambria Math" panose="02040503050406030204" pitchFamily="18" charset="0"/>
                                <a:ea typeface="Cambria Math" panose="02040503050406030204" pitchFamily="18" charset="0"/>
                              </a:rPr>
                              <m:t>4</m:t>
                            </m:r>
                          </m:e>
                          <m:sup>
                            <m:r>
                              <a:rPr lang="en-US" sz="2800" i="1">
                                <a:latin typeface="Cambria Math" panose="02040503050406030204" pitchFamily="18" charset="0"/>
                                <a:ea typeface="Cambria Math" panose="02040503050406030204" pitchFamily="18" charset="0"/>
                              </a:rPr>
                              <m:t>2</m:t>
                            </m:r>
                          </m:sup>
                        </m:sSup>
                      </m:e>
                    </m:rad>
                  </m:oMath>
                </a14:m>
                <a:endParaRPr lang="en-US" sz="2800" dirty="0"/>
              </a:p>
              <a:p>
                <a:pPr marL="457200" indent="-457200">
                  <a:buFont typeface="Arial" panose="020B0604020202020204" pitchFamily="34" charset="0"/>
                  <a:buChar char="•"/>
                </a:pPr>
                <a14:m>
                  <m:oMath xmlns:m="http://schemas.openxmlformats.org/officeDocument/2006/math">
                    <m:r>
                      <a:rPr lang="en-US" sz="2800" i="1">
                        <a:latin typeface="Cambria Math" panose="02040503050406030204" pitchFamily="18" charset="0"/>
                      </a:rPr>
                      <m:t>𝐹𝐹𝐸</m:t>
                    </m:r>
                    <m:r>
                      <a:rPr lang="en-US" sz="2800" i="1">
                        <a:latin typeface="Cambria Math" panose="02040503050406030204" pitchFamily="18" charset="0"/>
                        <a:ea typeface="Cambria Math" panose="02040503050406030204" pitchFamily="18" charset="0"/>
                      </a:rPr>
                      <m:t>𝜎</m:t>
                    </m:r>
                    <m:r>
                      <a:rPr lang="en-US" sz="2800" i="1">
                        <a:latin typeface="Cambria Math" panose="02040503050406030204" pitchFamily="18" charset="0"/>
                        <a:ea typeface="Cambria Math" panose="02040503050406030204" pitchFamily="18" charset="0"/>
                      </a:rPr>
                      <m:t>=</m:t>
                    </m:r>
                    <m:rad>
                      <m:radPr>
                        <m:degHide m:val="on"/>
                        <m:ctrlPr>
                          <a:rPr lang="en-US" sz="2800" i="1">
                            <a:latin typeface="Cambria Math" panose="02040503050406030204" pitchFamily="18" charset="0"/>
                            <a:ea typeface="Cambria Math" panose="02040503050406030204" pitchFamily="18" charset="0"/>
                          </a:rPr>
                        </m:ctrlPr>
                      </m:radPr>
                      <m:deg/>
                      <m:e>
                        <m:r>
                          <a:rPr lang="en-US" sz="2800" b="0" i="1" smtClean="0">
                            <a:latin typeface="Cambria Math" panose="02040503050406030204" pitchFamily="18" charset="0"/>
                            <a:ea typeface="Cambria Math" panose="02040503050406030204" pitchFamily="18" charset="0"/>
                          </a:rPr>
                          <m:t>0.36</m:t>
                        </m:r>
                        <m:r>
                          <a:rPr lang="en-US" sz="2800" i="1">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0.16</m:t>
                        </m:r>
                      </m:e>
                    </m:rad>
                  </m:oMath>
                </a14:m>
                <a:endParaRPr lang="en-US" sz="3200" dirty="0"/>
              </a:p>
              <a:p>
                <a:pPr marL="457200" indent="-457200">
                  <a:buFont typeface="Arial" panose="020B0604020202020204" pitchFamily="34" charset="0"/>
                  <a:buChar char="•"/>
                </a:pPr>
                <a14:m>
                  <m:oMath xmlns:m="http://schemas.openxmlformats.org/officeDocument/2006/math">
                    <m:r>
                      <a:rPr lang="en-US" sz="2800" i="1">
                        <a:latin typeface="Cambria Math" panose="02040503050406030204" pitchFamily="18" charset="0"/>
                      </a:rPr>
                      <m:t>𝐹𝐹𝐸</m:t>
                    </m:r>
                    <m:r>
                      <a:rPr lang="en-US" sz="2800" i="1">
                        <a:latin typeface="Cambria Math" panose="02040503050406030204" pitchFamily="18" charset="0"/>
                        <a:ea typeface="Cambria Math" panose="02040503050406030204" pitchFamily="18" charset="0"/>
                      </a:rPr>
                      <m:t>𝜎</m:t>
                    </m:r>
                    <m:r>
                      <a:rPr lang="en-US" sz="2800" i="1">
                        <a:latin typeface="Cambria Math" panose="02040503050406030204" pitchFamily="18" charset="0"/>
                        <a:ea typeface="Cambria Math" panose="02040503050406030204" pitchFamily="18" charset="0"/>
                      </a:rPr>
                      <m:t>=</m:t>
                    </m:r>
                    <m:rad>
                      <m:radPr>
                        <m:degHide m:val="on"/>
                        <m:ctrlPr>
                          <a:rPr lang="en-US" sz="2800" i="1">
                            <a:latin typeface="Cambria Math" panose="02040503050406030204" pitchFamily="18" charset="0"/>
                            <a:ea typeface="Cambria Math" panose="02040503050406030204" pitchFamily="18" charset="0"/>
                          </a:rPr>
                        </m:ctrlPr>
                      </m:radPr>
                      <m:deg/>
                      <m:e>
                        <m:r>
                          <a:rPr lang="en-US" sz="2800" b="0" i="1" smtClean="0">
                            <a:latin typeface="Cambria Math" panose="02040503050406030204" pitchFamily="18" charset="0"/>
                            <a:ea typeface="Cambria Math" panose="02040503050406030204" pitchFamily="18" charset="0"/>
                          </a:rPr>
                          <m:t>.52</m:t>
                        </m:r>
                      </m:e>
                    </m:rad>
                  </m:oMath>
                </a14:m>
                <a:endParaRPr lang="en-US" sz="2800" dirty="0"/>
              </a:p>
              <a:p>
                <a:pPr marL="457200" indent="-457200">
                  <a:buFont typeface="Arial" panose="020B0604020202020204" pitchFamily="34" charset="0"/>
                  <a:buChar char="•"/>
                </a:pPr>
                <a14:m>
                  <m:oMath xmlns:m="http://schemas.openxmlformats.org/officeDocument/2006/math">
                    <m:r>
                      <a:rPr lang="en-US" sz="2800" i="1">
                        <a:latin typeface="Cambria Math" panose="02040503050406030204" pitchFamily="18" charset="0"/>
                      </a:rPr>
                      <m:t>𝐹𝐹𝐸</m:t>
                    </m:r>
                    <m:r>
                      <a:rPr lang="en-US" sz="2800" i="1">
                        <a:latin typeface="Cambria Math" panose="02040503050406030204" pitchFamily="18" charset="0"/>
                        <a:ea typeface="Cambria Math" panose="02040503050406030204" pitchFamily="18" charset="0"/>
                      </a:rPr>
                      <m:t>𝜎</m:t>
                    </m:r>
                    <m:r>
                      <a:rPr lang="en-US" sz="2800" i="1">
                        <a:latin typeface="Cambria Math" panose="02040503050406030204" pitchFamily="18" charset="0"/>
                        <a:ea typeface="Cambria Math" panose="02040503050406030204" pitchFamily="18" charset="0"/>
                      </a:rPr>
                      <m:t>= .72</m:t>
                    </m:r>
                  </m:oMath>
                </a14:m>
                <a:endParaRPr lang="en-US" sz="2800" dirty="0"/>
              </a:p>
              <a:p>
                <a:endParaRPr lang="en-US" sz="2800" dirty="0"/>
              </a:p>
              <a:p>
                <a:endParaRPr lang="en-US" dirty="0"/>
              </a:p>
            </p:txBody>
          </p:sp>
        </mc:Choice>
        <mc:Fallback xmlns="">
          <p:sp>
            <p:nvSpPr>
              <p:cNvPr id="10" name="Content Placeholder 9">
                <a:extLst>
                  <a:ext uri="{FF2B5EF4-FFF2-40B4-BE49-F238E27FC236}">
                    <a16:creationId xmlns:a16="http://schemas.microsoft.com/office/drawing/2014/main" id="{78A4C0CE-3600-4ADE-8EBB-0C8AA5CC78CF}"/>
                  </a:ext>
                </a:extLst>
              </p:cNvPr>
              <p:cNvSpPr>
                <a:spLocks noGrp="1" noRot="1" noChangeAspect="1" noMove="1" noResize="1" noEditPoints="1" noAdjustHandles="1" noChangeArrowheads="1" noChangeShapeType="1" noTextEdit="1"/>
              </p:cNvSpPr>
              <p:nvPr>
                <p:ph idx="1"/>
              </p:nvPr>
            </p:nvSpPr>
            <p:spPr>
              <a:xfrm>
                <a:off x="406400" y="1225550"/>
                <a:ext cx="11176000" cy="5153216"/>
              </a:xfrm>
              <a:blipFill>
                <a:blip r:embed="rId3"/>
                <a:stretch>
                  <a:fillRect l="-982" t="-1183"/>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309A20B4-4CBF-4864-AD71-AFAE99441130}"/>
              </a:ext>
            </a:extLst>
          </p:cNvPr>
          <p:cNvSpPr>
            <a:spLocks noGrp="1"/>
          </p:cNvSpPr>
          <p:nvPr>
            <p:ph type="sldNum" sz="quarter" idx="11"/>
          </p:nvPr>
        </p:nvSpPr>
        <p:spPr/>
        <p:txBody>
          <a:bodyPr/>
          <a:lstStyle/>
          <a:p>
            <a:fld id="{9A257827-C34C-4251-B995-96C9C233CCC8}" type="slidenum">
              <a:rPr lang="en-US" smtClean="0"/>
              <a:pPr/>
              <a:t>9</a:t>
            </a:fld>
            <a:endParaRPr lang="en-US" dirty="0"/>
          </a:p>
        </p:txBody>
      </p:sp>
    </p:spTree>
    <p:extLst>
      <p:ext uri="{BB962C8B-B14F-4D97-AF65-F5344CB8AC3E}">
        <p14:creationId xmlns:p14="http://schemas.microsoft.com/office/powerpoint/2010/main" val="2703749553"/>
      </p:ext>
    </p:extLst>
  </p:cSld>
  <p:clrMapOvr>
    <a:masterClrMapping/>
  </p:clrMapOvr>
</p:sld>
</file>

<file path=ppt/theme/theme1.xml><?xml version="1.0" encoding="utf-8"?>
<a:theme xmlns:a="http://schemas.openxmlformats.org/drawingml/2006/main" name="HECTemplate">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Template" id="{2110F246-BF16-4077-9FD3-94D5E34E46B5}" vid="{349F9FC6-7F23-4F33-BC74-29AB2B0CC6FB}"/>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HECTemplate</Template>
  <TotalTime>825</TotalTime>
  <Words>1156</Words>
  <Application>Microsoft Office PowerPoint</Application>
  <PresentationFormat>Widescreen</PresentationFormat>
  <Paragraphs>266</Paragraphs>
  <Slides>20</Slides>
  <Notes>16</Notes>
  <HiddenSlides>1</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Arial</vt:lpstr>
      <vt:lpstr>Calibri</vt:lpstr>
      <vt:lpstr>Cambria Math</vt:lpstr>
      <vt:lpstr>HECTemplate</vt:lpstr>
      <vt:lpstr>Chart Color Templates</vt:lpstr>
      <vt:lpstr>3.2. Estimation of Economic Uncertainty</vt:lpstr>
      <vt:lpstr>Sources of Uncertainty</vt:lpstr>
      <vt:lpstr>Sources of Uncertainty</vt:lpstr>
      <vt:lpstr>First Floor Elevation</vt:lpstr>
      <vt:lpstr>First Floor Elevation</vt:lpstr>
      <vt:lpstr>Ground Surface Uncertainty</vt:lpstr>
      <vt:lpstr>Methods of Survey</vt:lpstr>
      <vt:lpstr>Foundation Height Uncertainty</vt:lpstr>
      <vt:lpstr>How to combine multiple Uncertainties?</vt:lpstr>
      <vt:lpstr>EM 1110-2-1619</vt:lpstr>
      <vt:lpstr>Statistically Significant Sample Size</vt:lpstr>
      <vt:lpstr>Developing a Stratified Sample </vt:lpstr>
      <vt:lpstr>Sources of Uncertainty</vt:lpstr>
      <vt:lpstr>Asset Values</vt:lpstr>
      <vt:lpstr>Asset Value Entry</vt:lpstr>
      <vt:lpstr>RS Means</vt:lpstr>
      <vt:lpstr>Sources of Uncertainty</vt:lpstr>
      <vt:lpstr>Asset Depth Percent-Damage</vt:lpstr>
      <vt:lpstr>EGMs</vt:lpstr>
      <vt:lpstr>Regional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 Estimation of Economic Uncertainty</dc:title>
  <dc:creator>Lucas, Jordan M CIV USARMY CEMVR (USA)</dc:creator>
  <cp:lastModifiedBy>Lucas, Jordan M CIV USARMY CEMVR (USA)</cp:lastModifiedBy>
  <cp:revision>27</cp:revision>
  <dcterms:created xsi:type="dcterms:W3CDTF">2024-02-26T06:05:09Z</dcterms:created>
  <dcterms:modified xsi:type="dcterms:W3CDTF">2024-02-28T16:59:01Z</dcterms:modified>
</cp:coreProperties>
</file>